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53"/>
  </p:notesMasterIdLst>
  <p:sldIdLst>
    <p:sldId id="339" r:id="rId2"/>
    <p:sldId id="256" r:id="rId3"/>
    <p:sldId id="257" r:id="rId4"/>
    <p:sldId id="258" r:id="rId5"/>
    <p:sldId id="280" r:id="rId6"/>
    <p:sldId id="343" r:id="rId7"/>
    <p:sldId id="344" r:id="rId8"/>
    <p:sldId id="346" r:id="rId9"/>
    <p:sldId id="345" r:id="rId10"/>
    <p:sldId id="260" r:id="rId11"/>
    <p:sldId id="261" r:id="rId12"/>
    <p:sldId id="262" r:id="rId13"/>
    <p:sldId id="263" r:id="rId14"/>
    <p:sldId id="294" r:id="rId15"/>
    <p:sldId id="298" r:id="rId16"/>
    <p:sldId id="358" r:id="rId17"/>
    <p:sldId id="271" r:id="rId18"/>
    <p:sldId id="299" r:id="rId19"/>
    <p:sldId id="286" r:id="rId20"/>
    <p:sldId id="285" r:id="rId21"/>
    <p:sldId id="347" r:id="rId22"/>
    <p:sldId id="348" r:id="rId23"/>
    <p:sldId id="350" r:id="rId24"/>
    <p:sldId id="351" r:id="rId25"/>
    <p:sldId id="352" r:id="rId26"/>
    <p:sldId id="353" r:id="rId27"/>
    <p:sldId id="273" r:id="rId28"/>
    <p:sldId id="283" r:id="rId29"/>
    <p:sldId id="269" r:id="rId30"/>
    <p:sldId id="359" r:id="rId31"/>
    <p:sldId id="360" r:id="rId32"/>
    <p:sldId id="354" r:id="rId33"/>
    <p:sldId id="355" r:id="rId34"/>
    <p:sldId id="356" r:id="rId35"/>
    <p:sldId id="357" r:id="rId36"/>
    <p:sldId id="267" r:id="rId37"/>
    <p:sldId id="268" r:id="rId38"/>
    <p:sldId id="361" r:id="rId39"/>
    <p:sldId id="362" r:id="rId40"/>
    <p:sldId id="281" r:id="rId41"/>
    <p:sldId id="287" r:id="rId42"/>
    <p:sldId id="349" r:id="rId43"/>
    <p:sldId id="288" r:id="rId44"/>
    <p:sldId id="290" r:id="rId45"/>
    <p:sldId id="289" r:id="rId46"/>
    <p:sldId id="270" r:id="rId47"/>
    <p:sldId id="278" r:id="rId48"/>
    <p:sldId id="279" r:id="rId49"/>
    <p:sldId id="336" r:id="rId50"/>
    <p:sldId id="338" r:id="rId51"/>
    <p:sldId id="337" r:id="rId5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3CC3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604" autoAdjust="0"/>
  </p:normalViewPr>
  <p:slideViewPr>
    <p:cSldViewPr snapToGrid="0">
      <p:cViewPr varScale="1">
        <p:scale>
          <a:sx n="81" d="100"/>
          <a:sy n="81" d="100"/>
        </p:scale>
        <p:origin x="90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88D7B2-BF53-417B-815E-26D9D195E34A}" type="datetimeFigureOut">
              <a:rPr lang="en-US" smtClean="0"/>
              <a:t>12/13/2023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855DEE-BE61-4ECF-AF2C-C22A851F780C}" type="slidenum">
              <a:rPr lang="en-US" smtClean="0"/>
              <a:t>‹#›</a:t>
            </a:fld>
            <a:endParaRPr lang="en-US"/>
          </a:p>
        </p:txBody>
      </p:sp>
    </p:spTree>
    <p:extLst>
      <p:ext uri="{BB962C8B-B14F-4D97-AF65-F5344CB8AC3E}">
        <p14:creationId xmlns:p14="http://schemas.microsoft.com/office/powerpoint/2010/main" val="560649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37931725" indent="-37474525">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4D8CF5C-1EE2-404A-A339-C83E087FCE70}" type="slidenum">
              <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3198629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11" descr="IMG_016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6" name="Rectangle 2"/>
          <p:cNvSpPr>
            <a:spLocks noGrp="1" noChangeArrowheads="1"/>
          </p:cNvSpPr>
          <p:nvPr>
            <p:ph type="ctrTitle"/>
          </p:nvPr>
        </p:nvSpPr>
        <p:spPr>
          <a:xfrm>
            <a:off x="914400" y="161925"/>
            <a:ext cx="10363200" cy="1143000"/>
          </a:xfrm>
        </p:spPr>
        <p:txBody>
          <a:bodyPr/>
          <a:lstStyle>
            <a:lvl1pPr>
              <a:defRPr smtClean="0">
                <a:solidFill>
                  <a:schemeClr val="bg1"/>
                </a:solidFill>
              </a:defRPr>
            </a:lvl1pPr>
          </a:lstStyle>
          <a:p>
            <a:pPr lvl="0"/>
            <a:r>
              <a:rPr lang="en-US" altLang="en-US" noProof="0" smtClean="0"/>
              <a:t>Click to edit Master title style</a:t>
            </a:r>
          </a:p>
        </p:txBody>
      </p:sp>
      <p:sp>
        <p:nvSpPr>
          <p:cNvPr id="47107" name="Rectangle 3"/>
          <p:cNvSpPr>
            <a:spLocks noGrp="1" noChangeArrowheads="1"/>
          </p:cNvSpPr>
          <p:nvPr>
            <p:ph type="subTitle" idx="1"/>
          </p:nvPr>
        </p:nvSpPr>
        <p:spPr>
          <a:xfrm>
            <a:off x="1828800" y="1466850"/>
            <a:ext cx="8534400" cy="682625"/>
          </a:xfrm>
        </p:spPr>
        <p:txBody>
          <a:bodyPr/>
          <a:lstStyle>
            <a:lvl1pPr marL="0" indent="0" algn="ctr">
              <a:buFontTx/>
              <a:buNone/>
              <a:defRPr smtClean="0">
                <a:solidFill>
                  <a:schemeClr val="bg1"/>
                </a:solidFill>
              </a:defRPr>
            </a:lvl1pPr>
          </a:lstStyle>
          <a:p>
            <a:pPr lvl="0"/>
            <a:r>
              <a:rPr lang="en-US" altLang="en-US" noProof="0" smtClean="0"/>
              <a:t>Click to edit Master subtitle style</a:t>
            </a:r>
          </a:p>
        </p:txBody>
      </p:sp>
      <p:sp>
        <p:nvSpPr>
          <p:cNvPr id="5" name="Date Placeholder 4"/>
          <p:cNvSpPr>
            <a:spLocks noGrp="1" noChangeArrowheads="1"/>
          </p:cNvSpPr>
          <p:nvPr>
            <p:ph type="dt" sz="half" idx="10"/>
          </p:nvPr>
        </p:nvSpPr>
        <p:spPr bwMode="auto">
          <a:xfrm>
            <a:off x="914400" y="6248400"/>
            <a:ext cx="2540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Arial" charset="0"/>
                <a:ea typeface="+mn-ea"/>
              </a:defRPr>
            </a:lvl1pPr>
          </a:lstStyle>
          <a:p>
            <a:pPr defTabSz="914400" fontAlgn="base">
              <a:spcBef>
                <a:spcPct val="0"/>
              </a:spcBef>
              <a:spcAft>
                <a:spcPct val="0"/>
              </a:spcAft>
              <a:defRPr/>
            </a:pPr>
            <a:endParaRPr lang="en-GB">
              <a:solidFill>
                <a:srgbClr val="594747"/>
              </a:solidFill>
            </a:endParaRPr>
          </a:p>
        </p:txBody>
      </p:sp>
      <p:sp>
        <p:nvSpPr>
          <p:cNvPr id="6" name="Footer Placeholder 5"/>
          <p:cNvSpPr>
            <a:spLocks noGrp="1" noChangeArrowheads="1"/>
          </p:cNvSpPr>
          <p:nvPr>
            <p:ph type="ftr" sz="quarter" idx="11"/>
          </p:nvPr>
        </p:nvSpPr>
        <p:spPr bwMode="auto">
          <a:xfrm>
            <a:off x="4165600" y="6248400"/>
            <a:ext cx="38608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mn-ea"/>
              </a:defRPr>
            </a:lvl1pPr>
          </a:lstStyle>
          <a:p>
            <a:pPr defTabSz="914400" fontAlgn="base">
              <a:spcBef>
                <a:spcPct val="0"/>
              </a:spcBef>
              <a:spcAft>
                <a:spcPct val="0"/>
              </a:spcAft>
              <a:defRPr/>
            </a:pPr>
            <a:endParaRPr lang="en-GB">
              <a:solidFill>
                <a:srgbClr val="594747"/>
              </a:solidFill>
            </a:endParaRPr>
          </a:p>
        </p:txBody>
      </p:sp>
      <p:sp>
        <p:nvSpPr>
          <p:cNvPr id="7" name="Slide Number Placeholder 6"/>
          <p:cNvSpPr>
            <a:spLocks noGrp="1" noChangeArrowheads="1"/>
          </p:cNvSpPr>
          <p:nvPr>
            <p:ph type="sldNum" sz="quarter" idx="12"/>
          </p:nvPr>
        </p:nvSpPr>
        <p:spPr bwMode="auto">
          <a:xfrm>
            <a:off x="8737600" y="6248400"/>
            <a:ext cx="2540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smtClean="0"/>
            </a:lvl1pPr>
          </a:lstStyle>
          <a:p>
            <a:pPr defTabSz="914400" fontAlgn="base">
              <a:spcBef>
                <a:spcPct val="0"/>
              </a:spcBef>
              <a:spcAft>
                <a:spcPct val="0"/>
              </a:spcAft>
              <a:defRPr/>
            </a:pPr>
            <a:fld id="{79B566A2-516A-4E06-ADC8-BE674CF1E2A4}" type="slidenum">
              <a:rPr lang="en-GB" altLang="en-US" smtClean="0">
                <a:solidFill>
                  <a:srgbClr val="594747"/>
                </a:solidFill>
                <a:ea typeface="MS PGothic" panose="020B0600070205080204" pitchFamily="34" charset="-128"/>
              </a:rPr>
              <a:pPr defTabSz="914400" fontAlgn="base">
                <a:spcBef>
                  <a:spcPct val="0"/>
                </a:spcBef>
                <a:spcAft>
                  <a:spcPct val="0"/>
                </a:spcAft>
                <a:defRPr/>
              </a:pPr>
              <a:t>‹#›</a:t>
            </a:fld>
            <a:endParaRPr lang="en-GB" altLang="en-US">
              <a:solidFill>
                <a:srgbClr val="594747"/>
              </a:solidFill>
              <a:ea typeface="MS PGothic" panose="020B0600070205080204" pitchFamily="34" charset="-128"/>
            </a:endParaRPr>
          </a:p>
        </p:txBody>
      </p:sp>
    </p:spTree>
    <p:extLst>
      <p:ext uri="{BB962C8B-B14F-4D97-AF65-F5344CB8AC3E}">
        <p14:creationId xmlns:p14="http://schemas.microsoft.com/office/powerpoint/2010/main" val="2779580837"/>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914400" y="287338"/>
            <a:ext cx="10363200" cy="1143000"/>
          </a:xfrm>
        </p:spPr>
        <p:txBody>
          <a:bodyPr/>
          <a:lstStyle>
            <a:lvl1pPr>
              <a:defRPr/>
            </a:lvl1pPr>
          </a:lstStyle>
          <a:p>
            <a:r>
              <a:rPr lang="en-US"/>
              <a:t>Click to edit Master title style</a:t>
            </a:r>
          </a:p>
        </p:txBody>
      </p:sp>
      <p:sp>
        <p:nvSpPr>
          <p:cNvPr id="25603" name="Rectangle 3"/>
          <p:cNvSpPr>
            <a:spLocks noGrp="1" noChangeArrowheads="1"/>
          </p:cNvSpPr>
          <p:nvPr>
            <p:ph type="subTitle" idx="1"/>
          </p:nvPr>
        </p:nvSpPr>
        <p:spPr>
          <a:xfrm>
            <a:off x="922868" y="2427289"/>
            <a:ext cx="10367433" cy="1000125"/>
          </a:xfrm>
        </p:spPr>
        <p:txBody>
          <a:bodyPr/>
          <a:lstStyle>
            <a:lvl1pPr marL="0" indent="0" algn="ctr">
              <a:buFontTx/>
              <a:buNone/>
              <a:defRPr/>
            </a:lvl1pPr>
          </a:lstStyle>
          <a:p>
            <a:r>
              <a:rPr lang="en-US"/>
              <a:t>Click to edit Master subtitle style</a:t>
            </a:r>
          </a:p>
        </p:txBody>
      </p:sp>
      <p:sp>
        <p:nvSpPr>
          <p:cNvPr id="4" name="Date Placeholder 3"/>
          <p:cNvSpPr>
            <a:spLocks noGrp="1" noChangeArrowheads="1"/>
          </p:cNvSpPr>
          <p:nvPr>
            <p:ph type="dt" sz="half" idx="10"/>
          </p:nvPr>
        </p:nvSpPr>
        <p:spPr bwMode="auto">
          <a:xfrm>
            <a:off x="914400" y="6248400"/>
            <a:ext cx="2540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Arial" charset="0"/>
                <a:ea typeface="+mn-ea"/>
              </a:defRPr>
            </a:lvl1pPr>
          </a:lstStyle>
          <a:p>
            <a:pPr defTabSz="914400" fontAlgn="base">
              <a:spcBef>
                <a:spcPct val="0"/>
              </a:spcBef>
              <a:spcAft>
                <a:spcPct val="0"/>
              </a:spcAft>
              <a:defRPr/>
            </a:pPr>
            <a:endParaRPr lang="en-GB">
              <a:solidFill>
                <a:srgbClr val="594747"/>
              </a:solidFill>
            </a:endParaRPr>
          </a:p>
        </p:txBody>
      </p:sp>
      <p:sp>
        <p:nvSpPr>
          <p:cNvPr id="5" name="Footer Placeholder 4"/>
          <p:cNvSpPr>
            <a:spLocks noGrp="1" noChangeArrowheads="1"/>
          </p:cNvSpPr>
          <p:nvPr>
            <p:ph type="ftr" sz="quarter" idx="11"/>
          </p:nvPr>
        </p:nvSpPr>
        <p:spPr bwMode="auto">
          <a:xfrm>
            <a:off x="4165600" y="6248400"/>
            <a:ext cx="38608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mn-ea"/>
              </a:defRPr>
            </a:lvl1pPr>
          </a:lstStyle>
          <a:p>
            <a:pPr defTabSz="914400" fontAlgn="base">
              <a:spcBef>
                <a:spcPct val="0"/>
              </a:spcBef>
              <a:spcAft>
                <a:spcPct val="0"/>
              </a:spcAft>
              <a:defRPr/>
            </a:pPr>
            <a:endParaRPr lang="en-GB">
              <a:solidFill>
                <a:srgbClr val="594747"/>
              </a:solidFill>
            </a:endParaRPr>
          </a:p>
        </p:txBody>
      </p:sp>
      <p:sp>
        <p:nvSpPr>
          <p:cNvPr id="6" name="Slide Number Placeholder 5"/>
          <p:cNvSpPr>
            <a:spLocks noGrp="1" noChangeArrowheads="1"/>
          </p:cNvSpPr>
          <p:nvPr>
            <p:ph type="sldNum" sz="quarter" idx="12"/>
          </p:nvPr>
        </p:nvSpPr>
        <p:spPr bwMode="auto">
          <a:xfrm>
            <a:off x="8737600" y="6248400"/>
            <a:ext cx="2540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smtClean="0"/>
            </a:lvl1pPr>
          </a:lstStyle>
          <a:p>
            <a:pPr defTabSz="914400" fontAlgn="base">
              <a:spcBef>
                <a:spcPct val="0"/>
              </a:spcBef>
              <a:spcAft>
                <a:spcPct val="0"/>
              </a:spcAft>
              <a:defRPr/>
            </a:pPr>
            <a:fld id="{37677504-BBCC-48E4-93D5-45596F71CBB9}" type="slidenum">
              <a:rPr lang="en-GB" altLang="en-US" smtClean="0">
                <a:solidFill>
                  <a:srgbClr val="594747"/>
                </a:solidFill>
                <a:ea typeface="MS PGothic" panose="020B0600070205080204" pitchFamily="34" charset="-128"/>
              </a:rPr>
              <a:pPr defTabSz="914400" fontAlgn="base">
                <a:spcBef>
                  <a:spcPct val="0"/>
                </a:spcBef>
                <a:spcAft>
                  <a:spcPct val="0"/>
                </a:spcAft>
                <a:defRPr/>
              </a:pPr>
              <a:t>‹#›</a:t>
            </a:fld>
            <a:endParaRPr lang="en-GB" altLang="en-US">
              <a:solidFill>
                <a:srgbClr val="594747"/>
              </a:solidFill>
              <a:ea typeface="MS PGothic" panose="020B0600070205080204" pitchFamily="34" charset="-128"/>
            </a:endParaRPr>
          </a:p>
        </p:txBody>
      </p:sp>
    </p:spTree>
    <p:extLst>
      <p:ext uri="{BB962C8B-B14F-4D97-AF65-F5344CB8AC3E}">
        <p14:creationId xmlns:p14="http://schemas.microsoft.com/office/powerpoint/2010/main" val="426937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2225242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062478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smtClean="0"/>
              <a:t>Click to edit Master title style</a:t>
            </a:r>
            <a:endParaRPr lang="en-US"/>
          </a:p>
        </p:txBody>
      </p:sp>
    </p:spTree>
    <p:extLst>
      <p:ext uri="{BB962C8B-B14F-4D97-AF65-F5344CB8AC3E}">
        <p14:creationId xmlns:p14="http://schemas.microsoft.com/office/powerpoint/2010/main" val="3663630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5957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ue background">
    <p:spTree>
      <p:nvGrpSpPr>
        <p:cNvPr id="1" name=""/>
        <p:cNvGrpSpPr/>
        <p:nvPr/>
      </p:nvGrpSpPr>
      <p:grpSpPr>
        <a:xfrm>
          <a:off x="0" y="0"/>
          <a:ext cx="0" cy="0"/>
          <a:chOff x="0" y="0"/>
          <a:chExt cx="0" cy="0"/>
        </a:xfrm>
      </p:grpSpPr>
      <p:pic>
        <p:nvPicPr>
          <p:cNvPr id="4" name="Picture 11" descr="IMG_0161-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654050"/>
            <a:ext cx="11046884" cy="620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noFill/>
          <a:ln>
            <a:noFill/>
          </a:ln>
        </p:spPr>
        <p:txBody>
          <a:bodyPr/>
          <a:lstStyle/>
          <a:p>
            <a:r>
              <a:rPr lang="en-GB" dirty="0" smtClean="0"/>
              <a:t>Click to edit Master title style</a:t>
            </a:r>
            <a:endParaRPr lang="en-US" dirty="0"/>
          </a:p>
        </p:txBody>
      </p:sp>
      <p:sp>
        <p:nvSpPr>
          <p:cNvPr id="8" name="Text Placeholder 7"/>
          <p:cNvSpPr>
            <a:spLocks noGrp="1"/>
          </p:cNvSpPr>
          <p:nvPr>
            <p:ph type="body" sz="quarter" idx="13"/>
          </p:nvPr>
        </p:nvSpPr>
        <p:spPr>
          <a:xfrm>
            <a:off x="624417" y="1567865"/>
            <a:ext cx="10955867" cy="4551362"/>
          </a:xfrm>
          <a:noFill/>
          <a:ln>
            <a:noFill/>
          </a:ln>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5" name="Date Placeholder 3"/>
          <p:cNvSpPr>
            <a:spLocks noGrp="1"/>
          </p:cNvSpPr>
          <p:nvPr>
            <p:ph type="dt" sz="half" idx="14"/>
          </p:nvPr>
        </p:nvSpPr>
        <p:spPr bwMode="auto">
          <a:xfrm>
            <a:off x="609600" y="6245225"/>
            <a:ext cx="28448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Arial" charset="0"/>
                <a:ea typeface="+mn-ea"/>
              </a:defRPr>
            </a:lvl1pPr>
          </a:lstStyle>
          <a:p>
            <a:pPr defTabSz="914400" fontAlgn="base">
              <a:spcBef>
                <a:spcPct val="0"/>
              </a:spcBef>
              <a:spcAft>
                <a:spcPct val="0"/>
              </a:spcAft>
              <a:defRPr/>
            </a:pPr>
            <a:endParaRPr lang="en-GB">
              <a:solidFill>
                <a:srgbClr val="594747"/>
              </a:solidFill>
            </a:endParaRPr>
          </a:p>
        </p:txBody>
      </p:sp>
      <p:sp>
        <p:nvSpPr>
          <p:cNvPr id="6" name="Footer Placeholder 4"/>
          <p:cNvSpPr>
            <a:spLocks noGrp="1"/>
          </p:cNvSpPr>
          <p:nvPr>
            <p:ph type="ftr" sz="quarter" idx="15"/>
          </p:nvPr>
        </p:nvSpPr>
        <p:spPr bwMode="auto">
          <a:xfrm>
            <a:off x="4165600" y="6245225"/>
            <a:ext cx="38608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mn-ea"/>
              </a:defRPr>
            </a:lvl1pPr>
          </a:lstStyle>
          <a:p>
            <a:pPr defTabSz="914400" fontAlgn="base">
              <a:spcBef>
                <a:spcPct val="0"/>
              </a:spcBef>
              <a:spcAft>
                <a:spcPct val="0"/>
              </a:spcAft>
              <a:defRPr/>
            </a:pPr>
            <a:endParaRPr lang="en-GB">
              <a:solidFill>
                <a:srgbClr val="594747"/>
              </a:solidFill>
            </a:endParaRPr>
          </a:p>
        </p:txBody>
      </p:sp>
      <p:sp>
        <p:nvSpPr>
          <p:cNvPr id="7" name="Slide Number Placeholder 5"/>
          <p:cNvSpPr>
            <a:spLocks noGrp="1"/>
          </p:cNvSpPr>
          <p:nvPr>
            <p:ph type="sldNum" sz="quarter" idx="16"/>
          </p:nvPr>
        </p:nvSpPr>
        <p:spPr bwMode="auto">
          <a:xfrm>
            <a:off x="8737600" y="6245225"/>
            <a:ext cx="28448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smtClean="0"/>
            </a:lvl1pPr>
          </a:lstStyle>
          <a:p>
            <a:pPr defTabSz="914400" fontAlgn="base">
              <a:spcBef>
                <a:spcPct val="0"/>
              </a:spcBef>
              <a:spcAft>
                <a:spcPct val="0"/>
              </a:spcAft>
              <a:defRPr/>
            </a:pPr>
            <a:fld id="{42CE5B2A-0E2A-4AB1-940C-A280AE0E0B7F}" type="slidenum">
              <a:rPr lang="en-GB" altLang="en-US" smtClean="0">
                <a:solidFill>
                  <a:srgbClr val="594747"/>
                </a:solidFill>
                <a:ea typeface="MS PGothic" panose="020B0600070205080204" pitchFamily="34" charset="-128"/>
              </a:rPr>
              <a:pPr defTabSz="914400" fontAlgn="base">
                <a:spcBef>
                  <a:spcPct val="0"/>
                </a:spcBef>
                <a:spcAft>
                  <a:spcPct val="0"/>
                </a:spcAft>
                <a:defRPr/>
              </a:pPr>
              <a:t>‹#›</a:t>
            </a:fld>
            <a:endParaRPr lang="en-GB" altLang="en-US">
              <a:solidFill>
                <a:srgbClr val="594747"/>
              </a:solidFill>
              <a:ea typeface="MS PGothic" panose="020B0600070205080204" pitchFamily="34" charset="-128"/>
            </a:endParaRPr>
          </a:p>
        </p:txBody>
      </p:sp>
    </p:spTree>
    <p:extLst>
      <p:ext uri="{BB962C8B-B14F-4D97-AF65-F5344CB8AC3E}">
        <p14:creationId xmlns:p14="http://schemas.microsoft.com/office/powerpoint/2010/main" val="2463472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GB" smtClean="0"/>
              <a:t>Click to edit Master title style</a:t>
            </a:r>
            <a:endParaRPr lang="en-US"/>
          </a:p>
        </p:txBody>
      </p:sp>
      <p:sp>
        <p:nvSpPr>
          <p:cNvPr id="3" name="Table Placeholder 2"/>
          <p:cNvSpPr>
            <a:spLocks noGrp="1"/>
          </p:cNvSpPr>
          <p:nvPr>
            <p:ph type="tbl" idx="1"/>
          </p:nvPr>
        </p:nvSpPr>
        <p:spPr>
          <a:xfrm>
            <a:off x="609600" y="1600201"/>
            <a:ext cx="10972800" cy="4525963"/>
          </a:xfrm>
        </p:spPr>
        <p:txBody>
          <a:bodyPr/>
          <a:lstStyle/>
          <a:p>
            <a:pPr lvl="0"/>
            <a:endParaRPr lang="en-US" noProof="0" smtClean="0"/>
          </a:p>
        </p:txBody>
      </p:sp>
    </p:spTree>
    <p:extLst>
      <p:ext uri="{BB962C8B-B14F-4D97-AF65-F5344CB8AC3E}">
        <p14:creationId xmlns:p14="http://schemas.microsoft.com/office/powerpoint/2010/main" val="3216548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09600" y="1600201"/>
            <a:ext cx="53848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4039992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IMG_0161-2"/>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 y="654050"/>
            <a:ext cx="11046884" cy="620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09601" y="274638"/>
            <a:ext cx="1091141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8" name="Rectangle 3"/>
          <p:cNvSpPr>
            <a:spLocks noGrp="1" noChangeArrowheads="1"/>
          </p:cNvSpPr>
          <p:nvPr>
            <p:ph type="body" idx="1"/>
          </p:nvPr>
        </p:nvSpPr>
        <p:spPr bwMode="auto">
          <a:xfrm>
            <a:off x="609601" y="1600200"/>
            <a:ext cx="10911417" cy="484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Tree>
    <p:extLst>
      <p:ext uri="{BB962C8B-B14F-4D97-AF65-F5344CB8AC3E}">
        <p14:creationId xmlns:p14="http://schemas.microsoft.com/office/powerpoint/2010/main" val="2973620358"/>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txStyles>
    <p:titleStyle>
      <a:lvl1pPr algn="ctr" rtl="0" eaLnBrk="0" fontAlgn="base" hangingPunct="0">
        <a:spcBef>
          <a:spcPct val="0"/>
        </a:spcBef>
        <a:spcAft>
          <a:spcPct val="0"/>
        </a:spcAft>
        <a:defRPr sz="4400">
          <a:solidFill>
            <a:schemeClr val="tx2"/>
          </a:solidFill>
          <a:latin typeface="+mj-lt"/>
          <a:ea typeface="MS PGothic" panose="020B0600070205080204" pitchFamily="34" charset="-128"/>
          <a:cs typeface="+mj-cs"/>
        </a:defRPr>
      </a:lvl1pPr>
      <a:lvl2pPr algn="ctr" rtl="0" eaLnBrk="0" fontAlgn="base" hangingPunct="0">
        <a:spcBef>
          <a:spcPct val="0"/>
        </a:spcBef>
        <a:spcAft>
          <a:spcPct val="0"/>
        </a:spcAft>
        <a:defRPr sz="4400">
          <a:solidFill>
            <a:schemeClr val="tx2"/>
          </a:solidFill>
          <a:latin typeface="Arial" charset="0"/>
          <a:ea typeface="MS PGothic" panose="020B0600070205080204" pitchFamily="34" charset="-128"/>
        </a:defRPr>
      </a:lvl2pPr>
      <a:lvl3pPr algn="ctr" rtl="0" eaLnBrk="0" fontAlgn="base" hangingPunct="0">
        <a:spcBef>
          <a:spcPct val="0"/>
        </a:spcBef>
        <a:spcAft>
          <a:spcPct val="0"/>
        </a:spcAft>
        <a:defRPr sz="4400">
          <a:solidFill>
            <a:schemeClr val="tx2"/>
          </a:solidFill>
          <a:latin typeface="Arial" charset="0"/>
          <a:ea typeface="MS PGothic" panose="020B0600070205080204" pitchFamily="34" charset="-128"/>
        </a:defRPr>
      </a:lvl3pPr>
      <a:lvl4pPr algn="ctr" rtl="0" eaLnBrk="0" fontAlgn="base" hangingPunct="0">
        <a:spcBef>
          <a:spcPct val="0"/>
        </a:spcBef>
        <a:spcAft>
          <a:spcPct val="0"/>
        </a:spcAft>
        <a:defRPr sz="4400">
          <a:solidFill>
            <a:schemeClr val="tx2"/>
          </a:solidFill>
          <a:latin typeface="Arial" charset="0"/>
          <a:ea typeface="MS PGothic" panose="020B0600070205080204" pitchFamily="34" charset="-128"/>
        </a:defRPr>
      </a:lvl4pPr>
      <a:lvl5pPr algn="ctr" rtl="0" eaLnBrk="0" fontAlgn="base" hangingPunct="0">
        <a:spcBef>
          <a:spcPct val="0"/>
        </a:spcBef>
        <a:spcAft>
          <a:spcPct val="0"/>
        </a:spcAft>
        <a:defRPr sz="4400">
          <a:solidFill>
            <a:schemeClr val="tx2"/>
          </a:solidFill>
          <a:latin typeface="Arial" charset="0"/>
          <a:ea typeface="MS PGothic" panose="020B0600070205080204" pitchFamily="34" charset="-128"/>
        </a:defRPr>
      </a:lvl5pPr>
      <a:lvl6pPr marL="457200" algn="ctr" rtl="0" fontAlgn="base">
        <a:spcBef>
          <a:spcPct val="0"/>
        </a:spcBef>
        <a:spcAft>
          <a:spcPct val="0"/>
        </a:spcAft>
        <a:defRPr sz="4400">
          <a:solidFill>
            <a:schemeClr val="bg1"/>
          </a:solidFill>
          <a:latin typeface="Arial" charset="0"/>
        </a:defRPr>
      </a:lvl6pPr>
      <a:lvl7pPr marL="914400" algn="ctr" rtl="0" fontAlgn="base">
        <a:spcBef>
          <a:spcPct val="0"/>
        </a:spcBef>
        <a:spcAft>
          <a:spcPct val="0"/>
        </a:spcAft>
        <a:defRPr sz="4400">
          <a:solidFill>
            <a:schemeClr val="bg1"/>
          </a:solidFill>
          <a:latin typeface="Arial" charset="0"/>
        </a:defRPr>
      </a:lvl7pPr>
      <a:lvl8pPr marL="1371600" algn="ctr" rtl="0" fontAlgn="base">
        <a:spcBef>
          <a:spcPct val="0"/>
        </a:spcBef>
        <a:spcAft>
          <a:spcPct val="0"/>
        </a:spcAft>
        <a:defRPr sz="4400">
          <a:solidFill>
            <a:schemeClr val="bg1"/>
          </a:solidFill>
          <a:latin typeface="Arial" charset="0"/>
        </a:defRPr>
      </a:lvl8pPr>
      <a:lvl9pPr marL="1828800" algn="ctr" rtl="0" fontAlgn="base">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har char="»"/>
        <a:defRPr sz="2000">
          <a:solidFill>
            <a:schemeClr val="bg1"/>
          </a:solidFill>
          <a:latin typeface="+mn-lt"/>
          <a:ea typeface="ＭＳ Ｐゴシック" charset="-128"/>
        </a:defRPr>
      </a:lvl6pPr>
      <a:lvl7pPr marL="2971800" indent="-228600" algn="l" rtl="0" fontAlgn="base">
        <a:spcBef>
          <a:spcPct val="20000"/>
        </a:spcBef>
        <a:spcAft>
          <a:spcPct val="0"/>
        </a:spcAft>
        <a:buChar char="»"/>
        <a:defRPr sz="2000">
          <a:solidFill>
            <a:schemeClr val="bg1"/>
          </a:solidFill>
          <a:latin typeface="+mn-lt"/>
          <a:ea typeface="ＭＳ Ｐゴシック" charset="-128"/>
        </a:defRPr>
      </a:lvl7pPr>
      <a:lvl8pPr marL="3429000" indent="-228600" algn="l" rtl="0" fontAlgn="base">
        <a:spcBef>
          <a:spcPct val="20000"/>
        </a:spcBef>
        <a:spcAft>
          <a:spcPct val="0"/>
        </a:spcAft>
        <a:buChar char="»"/>
        <a:defRPr sz="2000">
          <a:solidFill>
            <a:schemeClr val="bg1"/>
          </a:solidFill>
          <a:latin typeface="+mn-lt"/>
          <a:ea typeface="ＭＳ Ｐゴシック" charset="-128"/>
        </a:defRPr>
      </a:lvl8pPr>
      <a:lvl9pPr marL="3886200" indent="-228600" algn="l" rtl="0" fontAlgn="base">
        <a:spcBef>
          <a:spcPct val="20000"/>
        </a:spcBef>
        <a:spcAft>
          <a:spcPct val="0"/>
        </a:spcAft>
        <a:buChar char="»"/>
        <a:defRPr sz="2000">
          <a:solidFill>
            <a:schemeClr val="bg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
          <p:cNvSpPr>
            <a:spLocks noGrp="1" noChangeArrowheads="1"/>
          </p:cNvSpPr>
          <p:nvPr>
            <p:ph type="ctrTitle"/>
          </p:nvPr>
        </p:nvSpPr>
        <p:spPr>
          <a:xfrm>
            <a:off x="3077498" y="3839817"/>
            <a:ext cx="8889384" cy="1143000"/>
          </a:xfrm>
        </p:spPr>
        <p:txBody>
          <a:bodyPr/>
          <a:lstStyle/>
          <a:p>
            <a:pPr eaLnBrk="1" hangingPunct="1"/>
            <a:r>
              <a:rPr lang="fa-IR" altLang="en-US" sz="6000" b="1" kern="1200" dirty="0">
                <a:solidFill>
                  <a:srgbClr val="FFFF00"/>
                </a:solidFill>
                <a:latin typeface="Arial" pitchFamily="34" charset="0"/>
                <a:ea typeface="+mj-ea"/>
                <a:cs typeface="B Titr" panose="00000700000000000000" pitchFamily="2" charset="-78"/>
              </a:rPr>
              <a:t>بسم الله الرحمن الرحیم</a:t>
            </a:r>
            <a:endParaRPr lang="en-US" altLang="en-US" sz="6000" dirty="0">
              <a:solidFill>
                <a:srgbClr val="FFFF00"/>
              </a:solidFill>
            </a:endParaRPr>
          </a:p>
        </p:txBody>
      </p:sp>
      <p:sp>
        <p:nvSpPr>
          <p:cNvPr id="7171" name="Rectangle 11"/>
          <p:cNvSpPr>
            <a:spLocks noChangeArrowheads="1"/>
          </p:cNvSpPr>
          <p:nvPr/>
        </p:nvSpPr>
        <p:spPr bwMode="auto">
          <a:xfrm>
            <a:off x="2216151" y="5237163"/>
            <a:ext cx="7775575" cy="121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defTabSz="914400" fontAlgn="base">
              <a:spcAft>
                <a:spcPct val="0"/>
              </a:spcAft>
              <a:buNone/>
            </a:pPr>
            <a:endParaRPr lang="en-US" altLang="en-US">
              <a:solidFill>
                <a:srgbClr val="FFFFFF"/>
              </a:solidFill>
            </a:endParaRPr>
          </a:p>
        </p:txBody>
      </p:sp>
      <p:sp>
        <p:nvSpPr>
          <p:cNvPr id="7172" name="Rectangle 4"/>
          <p:cNvSpPr>
            <a:spLocks noGrp="1" noChangeArrowheads="1"/>
          </p:cNvSpPr>
          <p:nvPr>
            <p:ph type="subTitle" idx="1"/>
          </p:nvPr>
        </p:nvSpPr>
        <p:spPr>
          <a:xfrm>
            <a:off x="2934929" y="5097181"/>
            <a:ext cx="8637639" cy="2234995"/>
          </a:xfrm>
        </p:spPr>
        <p:txBody>
          <a:bodyPr/>
          <a:lstStyle/>
          <a:p>
            <a:pPr lvl="0">
              <a:defRPr/>
            </a:pPr>
            <a:r>
              <a:rPr lang="fa-IR" sz="2800" kern="1200" dirty="0">
                <a:solidFill>
                  <a:srgbClr val="FFFF00"/>
                </a:solidFill>
                <a:latin typeface="Arial" pitchFamily="34" charset="0"/>
                <a:ea typeface="+mn-ea"/>
                <a:cs typeface="B Titr" panose="00000700000000000000" pitchFamily="2" charset="-78"/>
              </a:rPr>
              <a:t>واحد سلامت مادران</a:t>
            </a:r>
          </a:p>
          <a:p>
            <a:pPr lvl="0">
              <a:defRPr/>
            </a:pPr>
            <a:r>
              <a:rPr lang="fa-IR" sz="2800" kern="1200" dirty="0">
                <a:solidFill>
                  <a:srgbClr val="FFFF00"/>
                </a:solidFill>
                <a:latin typeface="Arial" pitchFamily="34" charset="0"/>
                <a:ea typeface="+mn-ea"/>
                <a:cs typeface="B Titr" panose="00000700000000000000" pitchFamily="2" charset="-78"/>
              </a:rPr>
              <a:t>آذر</a:t>
            </a:r>
            <a:r>
              <a:rPr lang="fa-IR" sz="2800" kern="1200" dirty="0">
                <a:solidFill>
                  <a:srgbClr val="FFFF00"/>
                </a:solidFill>
                <a:latin typeface="Arial" pitchFamily="34" charset="0"/>
                <a:ea typeface="+mn-ea"/>
                <a:cs typeface="Arial" pitchFamily="34" charset="0"/>
              </a:rPr>
              <a:t> </a:t>
            </a:r>
            <a:r>
              <a:rPr lang="fa-IR" sz="2800" kern="1200" dirty="0">
                <a:solidFill>
                  <a:srgbClr val="FFFF00"/>
                </a:solidFill>
                <a:latin typeface="Arial" pitchFamily="34" charset="0"/>
                <a:ea typeface="+mn-ea"/>
                <a:cs typeface="B Titr" panose="00000700000000000000" pitchFamily="2" charset="-78"/>
              </a:rPr>
              <a:t>1402</a:t>
            </a:r>
            <a:r>
              <a:rPr lang="fa-IR" sz="2800" kern="1200" dirty="0">
                <a:latin typeface="Arial" pitchFamily="34" charset="0"/>
                <a:ea typeface="+mn-ea"/>
                <a:cs typeface="B Titr" panose="00000700000000000000" pitchFamily="2" charset="-78"/>
              </a:rPr>
              <a:t> </a:t>
            </a:r>
            <a:r>
              <a:rPr lang="fa-IR" sz="2800" kern="1200" dirty="0">
                <a:latin typeface="Arial" pitchFamily="34" charset="0"/>
                <a:ea typeface="+mn-ea"/>
                <a:cs typeface="Arial" pitchFamily="34" charset="0"/>
              </a:rPr>
              <a:t> </a:t>
            </a:r>
            <a:endParaRPr lang="en-GB" sz="2800" kern="1200" dirty="0">
              <a:latin typeface="Arial" pitchFamily="34" charset="0"/>
              <a:ea typeface="+mn-ea"/>
              <a:cs typeface="Arial" pitchFamily="34" charset="0"/>
            </a:endParaRPr>
          </a:p>
          <a:p>
            <a:endParaRPr lang="en-US" altLang="en-US" dirty="0"/>
          </a:p>
        </p:txBody>
      </p:sp>
    </p:spTree>
    <p:extLst>
      <p:ext uri="{BB962C8B-B14F-4D97-AF65-F5344CB8AC3E}">
        <p14:creationId xmlns:p14="http://schemas.microsoft.com/office/powerpoint/2010/main" val="375460270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12191999" cy="6858001"/>
          </a:xfrm>
          <a:prstGeom prst="rect">
            <a:avLst/>
          </a:prstGeom>
        </p:spPr>
      </p:pic>
    </p:spTree>
    <p:extLst>
      <p:ext uri="{BB962C8B-B14F-4D97-AF65-F5344CB8AC3E}">
        <p14:creationId xmlns:p14="http://schemas.microsoft.com/office/powerpoint/2010/main" val="217393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12192000" cy="6800850"/>
          </a:xfrm>
          <a:prstGeom prst="rect">
            <a:avLst/>
          </a:prstGeom>
        </p:spPr>
      </p:pic>
    </p:spTree>
    <p:extLst>
      <p:ext uri="{BB962C8B-B14F-4D97-AF65-F5344CB8AC3E}">
        <p14:creationId xmlns:p14="http://schemas.microsoft.com/office/powerpoint/2010/main" val="3611283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4763"/>
            <a:ext cx="12192000" cy="6862763"/>
          </a:xfrm>
          <a:prstGeom prst="rect">
            <a:avLst/>
          </a:prstGeom>
        </p:spPr>
      </p:pic>
    </p:spTree>
    <p:extLst>
      <p:ext uri="{BB962C8B-B14F-4D97-AF65-F5344CB8AC3E}">
        <p14:creationId xmlns:p14="http://schemas.microsoft.com/office/powerpoint/2010/main" val="1275165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4763"/>
            <a:ext cx="12191999" cy="6862763"/>
          </a:xfrm>
          <a:prstGeom prst="rect">
            <a:avLst/>
          </a:prstGeom>
        </p:spPr>
      </p:pic>
    </p:spTree>
    <p:extLst>
      <p:ext uri="{BB962C8B-B14F-4D97-AF65-F5344CB8AC3E}">
        <p14:creationId xmlns:p14="http://schemas.microsoft.com/office/powerpoint/2010/main" val="2954843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solidFill>
                  <a:schemeClr val="accent1">
                    <a:lumMod val="50000"/>
                  </a:schemeClr>
                </a:solidFill>
                <a:cs typeface="B Nazanin" panose="00000400000000000000" pitchFamily="2" charset="-78"/>
              </a:rPr>
              <a:t>فراوانی سقط خودبخودی</a:t>
            </a:r>
            <a:endParaRPr lang="en-US" b="1" dirty="0">
              <a:solidFill>
                <a:schemeClr val="accent1">
                  <a:lumMod val="50000"/>
                </a:schemeClr>
              </a:solidFill>
              <a:cs typeface="B Nazanin" panose="00000400000000000000" pitchFamily="2" charset="-78"/>
            </a:endParaRPr>
          </a:p>
        </p:txBody>
      </p:sp>
      <p:sp>
        <p:nvSpPr>
          <p:cNvPr id="3" name="Content Placeholder 2"/>
          <p:cNvSpPr>
            <a:spLocks noGrp="1"/>
          </p:cNvSpPr>
          <p:nvPr>
            <p:ph idx="1"/>
          </p:nvPr>
        </p:nvSpPr>
        <p:spPr>
          <a:prstGeom prst="rect">
            <a:avLst/>
          </a:prstGeom>
        </p:spPr>
        <p:txBody>
          <a:bodyPr>
            <a:noAutofit/>
          </a:bodyPr>
          <a:lstStyle/>
          <a:p>
            <a:pPr algn="r" rtl="1"/>
            <a:r>
              <a:rPr lang="fa-IR" sz="2400" b="1" dirty="0">
                <a:solidFill>
                  <a:schemeClr val="tx1"/>
                </a:solidFill>
                <a:cs typeface="B Nazanin" panose="00000400000000000000" pitchFamily="2" charset="-78"/>
              </a:rPr>
              <a:t>20% از زنان باردار درجاتی از خونریزی را در طول بارداری تا قبل از هفته 20 تجربه می کنند که حدودا نیمی از این موارد به سقط خودبخودی منجر می شود.</a:t>
            </a:r>
          </a:p>
          <a:p>
            <a:pPr algn="r" rtl="1"/>
            <a:r>
              <a:rPr lang="fa-IR" sz="2400" b="1" dirty="0">
                <a:solidFill>
                  <a:schemeClr val="tx1"/>
                </a:solidFill>
                <a:cs typeface="B Nazanin" panose="00000400000000000000" pitchFamily="2" charset="-78"/>
              </a:rPr>
              <a:t>بر اساس برآوردها 11 تا 31% از بارداری های تشخیص داده شده به سقط خودبخودی می انجامد.</a:t>
            </a:r>
          </a:p>
          <a:p>
            <a:pPr algn="r" rtl="1"/>
            <a:r>
              <a:rPr lang="fa-IR" sz="2400" b="1" dirty="0">
                <a:solidFill>
                  <a:schemeClr val="tx1"/>
                </a:solidFill>
                <a:cs typeface="B Nazanin" panose="00000400000000000000" pitchFamily="2" charset="-78"/>
              </a:rPr>
              <a:t>بیش از 80% سقط خودبخودی قبل از هفته 12 بارداری است.</a:t>
            </a:r>
          </a:p>
          <a:p>
            <a:pPr algn="r" rtl="1"/>
            <a:r>
              <a:rPr lang="fa-IR" sz="2400" b="1" dirty="0">
                <a:solidFill>
                  <a:schemeClr val="tx1"/>
                </a:solidFill>
                <a:cs typeface="B Nazanin" panose="00000400000000000000" pitchFamily="2" charset="-78"/>
              </a:rPr>
              <a:t>بر اساس مطالعه ای در کرمان میزان سقط خودبخودی به ازای هر 1000 زن در سنین باروری بین 11 تا 15 برآورد شده است.</a:t>
            </a:r>
          </a:p>
          <a:p>
            <a:pPr algn="r" rtl="1"/>
            <a:r>
              <a:rPr lang="fa-IR" sz="2400" b="1" dirty="0">
                <a:solidFill>
                  <a:schemeClr val="tx1"/>
                </a:solidFill>
                <a:cs typeface="B Nazanin" panose="00000400000000000000" pitchFamily="2" charset="-78"/>
              </a:rPr>
              <a:t>در حال حاضر، مطالعات جامع و کاملی به تفکیک استان های کشور در زمینه سقط خود به خودی وجود ندارد.</a:t>
            </a:r>
            <a:br>
              <a:rPr lang="fa-IR" sz="2400" b="1" dirty="0">
                <a:solidFill>
                  <a:schemeClr val="tx1"/>
                </a:solidFill>
                <a:cs typeface="B Nazanin" panose="00000400000000000000" pitchFamily="2" charset="-78"/>
              </a:rPr>
            </a:br>
            <a:endParaRPr lang="fa-IR" sz="2400" b="1" dirty="0">
              <a:solidFill>
                <a:schemeClr val="tx1"/>
              </a:solidFill>
              <a:cs typeface="B Nazanin" panose="00000400000000000000" pitchFamily="2" charset="-78"/>
            </a:endParaRPr>
          </a:p>
          <a:p>
            <a:pPr algn="r" rtl="1"/>
            <a:r>
              <a:rPr lang="fa-IR" sz="2400" b="1" dirty="0">
                <a:solidFill>
                  <a:schemeClr val="tx1"/>
                </a:solidFill>
                <a:cs typeface="B Nazanin" panose="00000400000000000000" pitchFamily="2" charset="-78"/>
              </a:rPr>
              <a:t>یکی از اهداف سامانه باروری سالم، به منظور تجمیع گزارشات می باشد.</a:t>
            </a:r>
            <a:endParaRPr lang="en-US" sz="2400"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282506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995362" y="366712"/>
            <a:ext cx="10201275" cy="6124575"/>
          </a:xfrm>
          <a:prstGeom prst="rect">
            <a:avLst/>
          </a:prstGeom>
        </p:spPr>
      </p:pic>
    </p:spTree>
    <p:extLst>
      <p:ext uri="{BB962C8B-B14F-4D97-AF65-F5344CB8AC3E}">
        <p14:creationId xmlns:p14="http://schemas.microsoft.com/office/powerpoint/2010/main" val="260428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09601" y="2372096"/>
            <a:ext cx="10911417" cy="3043052"/>
          </a:xfrm>
        </p:spPr>
        <p:txBody>
          <a:bodyPr/>
          <a:lstStyle/>
          <a:p>
            <a:pPr marL="0" indent="0" algn="ctr" rtl="1">
              <a:buNone/>
            </a:pPr>
            <a:r>
              <a:rPr lang="fa-IR" sz="4400" b="1" dirty="0" smtClean="0">
                <a:cs typeface="B Titr" panose="00000700000000000000" pitchFamily="2" charset="-78"/>
              </a:rPr>
              <a:t>برنامه اجرایی</a:t>
            </a:r>
            <a:endParaRPr lang="en-US" sz="4400" b="1" dirty="0">
              <a:cs typeface="B Titr" panose="00000700000000000000" pitchFamily="2" charset="-78"/>
            </a:endParaRPr>
          </a:p>
        </p:txBody>
      </p:sp>
    </p:spTree>
    <p:extLst>
      <p:ext uri="{BB962C8B-B14F-4D97-AF65-F5344CB8AC3E}">
        <p14:creationId xmlns:p14="http://schemas.microsoft.com/office/powerpoint/2010/main" val="771519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41777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4800" b="1" dirty="0" smtClean="0">
                <a:solidFill>
                  <a:schemeClr val="accent1">
                    <a:lumMod val="50000"/>
                  </a:schemeClr>
                </a:solidFill>
                <a:cs typeface="B Titr" panose="00000700000000000000" pitchFamily="2" charset="-78"/>
              </a:rPr>
              <a:t>خدمات </a:t>
            </a:r>
            <a:r>
              <a:rPr lang="fa-IR" sz="4800" b="1" dirty="0">
                <a:solidFill>
                  <a:schemeClr val="accent1">
                    <a:lumMod val="50000"/>
                  </a:schemeClr>
                </a:solidFill>
                <a:cs typeface="B Titr" panose="00000700000000000000" pitchFamily="2" charset="-78"/>
              </a:rPr>
              <a:t>در دو سطح کلی:</a:t>
            </a:r>
            <a:endParaRPr lang="en-US" sz="4800" b="1" dirty="0">
              <a:solidFill>
                <a:schemeClr val="accent1">
                  <a:lumMod val="50000"/>
                </a:schemeClr>
              </a:solidFill>
              <a:cs typeface="B Titr" panose="00000700000000000000" pitchFamily="2" charset="-78"/>
            </a:endParaRPr>
          </a:p>
        </p:txBody>
      </p:sp>
      <p:sp>
        <p:nvSpPr>
          <p:cNvPr id="3" name="Content Placeholder 2"/>
          <p:cNvSpPr>
            <a:spLocks noGrp="1"/>
          </p:cNvSpPr>
          <p:nvPr>
            <p:ph idx="1"/>
          </p:nvPr>
        </p:nvSpPr>
        <p:spPr>
          <a:xfrm>
            <a:off x="997528" y="2170216"/>
            <a:ext cx="10321610" cy="2781794"/>
          </a:xfrm>
          <a:prstGeom prst="rect">
            <a:avLst/>
          </a:prstGeom>
        </p:spPr>
        <p:txBody>
          <a:bodyPr>
            <a:normAutofit lnSpcReduction="10000"/>
          </a:bodyPr>
          <a:lstStyle/>
          <a:p>
            <a:pPr marL="617220" indent="-571500" algn="r" rtl="1"/>
            <a:r>
              <a:rPr lang="fa-IR" sz="4000" b="1" dirty="0">
                <a:cs typeface="B Titr" panose="00000700000000000000" pitchFamily="2" charset="-78"/>
              </a:rPr>
              <a:t>آموزش و </a:t>
            </a:r>
            <a:r>
              <a:rPr lang="fa-IR" sz="4000" b="1" dirty="0" smtClean="0">
                <a:cs typeface="B Titr" panose="00000700000000000000" pitchFamily="2" charset="-78"/>
              </a:rPr>
              <a:t>مراقبت</a:t>
            </a:r>
          </a:p>
          <a:p>
            <a:pPr marL="617220" indent="-571500" algn="r" rtl="1"/>
            <a:endParaRPr lang="fa-IR" sz="4000" b="1" dirty="0">
              <a:cs typeface="B Titr" panose="00000700000000000000" pitchFamily="2" charset="-78"/>
            </a:endParaRPr>
          </a:p>
          <a:p>
            <a:pPr marL="617220" indent="-571500" algn="r" rtl="1"/>
            <a:endParaRPr lang="fa-IR" sz="4000" b="1" dirty="0">
              <a:cs typeface="B Titr" panose="00000700000000000000" pitchFamily="2" charset="-78"/>
            </a:endParaRPr>
          </a:p>
          <a:p>
            <a:pPr marL="617220" indent="-571500" algn="r" rtl="1"/>
            <a:r>
              <a:rPr lang="fa-IR" sz="4000" b="1" dirty="0">
                <a:solidFill>
                  <a:schemeClr val="tx1"/>
                </a:solidFill>
                <a:cs typeface="B Titr" panose="00000700000000000000" pitchFamily="2" charset="-78"/>
              </a:rPr>
              <a:t>همکاری های بین بخشی</a:t>
            </a:r>
            <a:endParaRPr lang="en-US" sz="4000" b="1" dirty="0">
              <a:solidFill>
                <a:schemeClr val="tx1"/>
              </a:solidFill>
              <a:cs typeface="B Titr" panose="00000700000000000000" pitchFamily="2" charset="-78"/>
            </a:endParaRPr>
          </a:p>
        </p:txBody>
      </p:sp>
    </p:spTree>
    <p:extLst>
      <p:ext uri="{BB962C8B-B14F-4D97-AF65-F5344CB8AC3E}">
        <p14:creationId xmlns:p14="http://schemas.microsoft.com/office/powerpoint/2010/main" val="4288525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rtl="1"/>
            <a:endParaRPr lang="en-US" dirty="0">
              <a:cs typeface="B Titr" panose="00000700000000000000" pitchFamily="2" charset="-78"/>
            </a:endParaRPr>
          </a:p>
        </p:txBody>
      </p:sp>
      <p:sp>
        <p:nvSpPr>
          <p:cNvPr id="2" name="Content Placeholder 1"/>
          <p:cNvSpPr>
            <a:spLocks noGrp="1"/>
          </p:cNvSpPr>
          <p:nvPr>
            <p:ph idx="1"/>
          </p:nvPr>
        </p:nvSpPr>
        <p:spPr>
          <a:xfrm>
            <a:off x="787731" y="2514600"/>
            <a:ext cx="10911417" cy="2093026"/>
          </a:xfrm>
        </p:spPr>
        <p:txBody>
          <a:bodyPr/>
          <a:lstStyle/>
          <a:p>
            <a:pPr marL="0" indent="0" algn="ctr" rtl="1">
              <a:buNone/>
            </a:pPr>
            <a:r>
              <a:rPr lang="fa-IR" sz="4400" dirty="0">
                <a:solidFill>
                  <a:srgbClr val="6A1E2F"/>
                </a:solidFill>
                <a:cs typeface="B Titr" panose="00000700000000000000" pitchFamily="2" charset="-78"/>
              </a:rPr>
              <a:t>1- خدمات آموزش و مراقبت</a:t>
            </a:r>
            <a:endParaRPr lang="en-US" dirty="0"/>
          </a:p>
        </p:txBody>
      </p:sp>
    </p:spTree>
    <p:extLst>
      <p:ext uri="{BB962C8B-B14F-4D97-AF65-F5344CB8AC3E}">
        <p14:creationId xmlns:p14="http://schemas.microsoft.com/office/powerpoint/2010/main" val="4215019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4434" y="2039492"/>
            <a:ext cx="11353800" cy="2800767"/>
          </a:xfrm>
          <a:prstGeom prst="rect">
            <a:avLst/>
          </a:prstGeom>
        </p:spPr>
        <p:txBody>
          <a:bodyPr wrap="square">
            <a:spAutoFit/>
          </a:bodyPr>
          <a:lstStyle/>
          <a:p>
            <a:pPr algn="ctr">
              <a:lnSpc>
                <a:spcPct val="150000"/>
              </a:lnSpc>
            </a:pPr>
            <a:r>
              <a:rPr lang="en-US" sz="3200" dirty="0" err="1">
                <a:cs typeface="B Titr" panose="00000700000000000000" pitchFamily="2" charset="-78"/>
              </a:rPr>
              <a:t>برنامه</a:t>
            </a:r>
            <a:r>
              <a:rPr lang="en-US" sz="3200" dirty="0">
                <a:cs typeface="B Titr" panose="00000700000000000000" pitchFamily="2" charset="-78"/>
              </a:rPr>
              <a:t> </a:t>
            </a:r>
            <a:r>
              <a:rPr lang="en-US" sz="3200" dirty="0" err="1">
                <a:cs typeface="B Titr" panose="00000700000000000000" pitchFamily="2" charset="-78"/>
              </a:rPr>
              <a:t>جامع</a:t>
            </a:r>
            <a:r>
              <a:rPr lang="en-US" sz="3200" dirty="0">
                <a:cs typeface="B Titr" panose="00000700000000000000" pitchFamily="2" charset="-78"/>
              </a:rPr>
              <a:t> </a:t>
            </a:r>
            <a:r>
              <a:rPr lang="en-US" sz="3200" dirty="0" err="1">
                <a:cs typeface="B Titr" panose="00000700000000000000" pitchFamily="2" charset="-78"/>
              </a:rPr>
              <a:t>مهار</a:t>
            </a:r>
            <a:r>
              <a:rPr lang="en-US" sz="3200" dirty="0">
                <a:cs typeface="B Titr" panose="00000700000000000000" pitchFamily="2" charset="-78"/>
              </a:rPr>
              <a:t>، </a:t>
            </a:r>
            <a:r>
              <a:rPr lang="en-US" sz="3200" dirty="0" err="1">
                <a:cs typeface="B Titr" panose="00000700000000000000" pitchFamily="2" charset="-78"/>
              </a:rPr>
              <a:t>پایش</a:t>
            </a:r>
            <a:r>
              <a:rPr lang="en-US" sz="3200" dirty="0">
                <a:cs typeface="B Titr" panose="00000700000000000000" pitchFamily="2" charset="-78"/>
              </a:rPr>
              <a:t>، </a:t>
            </a:r>
            <a:r>
              <a:rPr lang="en-US" sz="3200" dirty="0" err="1">
                <a:cs typeface="B Titr" panose="00000700000000000000" pitchFamily="2" charset="-78"/>
              </a:rPr>
              <a:t>پیشگیری</a:t>
            </a:r>
            <a:r>
              <a:rPr lang="en-US" sz="3200" dirty="0">
                <a:cs typeface="B Titr" panose="00000700000000000000" pitchFamily="2" charset="-78"/>
              </a:rPr>
              <a:t> و </a:t>
            </a:r>
            <a:r>
              <a:rPr lang="en-US" sz="3200" dirty="0" err="1">
                <a:cs typeface="B Titr" panose="00000700000000000000" pitchFamily="2" charset="-78"/>
              </a:rPr>
              <a:t>کاهـش</a:t>
            </a:r>
            <a:r>
              <a:rPr lang="en-US" sz="3200" dirty="0">
                <a:cs typeface="B Titr" panose="00000700000000000000" pitchFamily="2" charset="-78"/>
              </a:rPr>
              <a:t> </a:t>
            </a:r>
            <a:r>
              <a:rPr lang="en-US" sz="3200" dirty="0" err="1">
                <a:cs typeface="B Titr" panose="00000700000000000000" pitchFamily="2" charset="-78"/>
              </a:rPr>
              <a:t>سقط</a:t>
            </a:r>
            <a:r>
              <a:rPr lang="en-US" sz="3200" dirty="0">
                <a:cs typeface="B Titr" panose="00000700000000000000" pitchFamily="2" charset="-78"/>
              </a:rPr>
              <a:t> </a:t>
            </a:r>
            <a:r>
              <a:rPr lang="en-US" sz="3200" dirty="0" err="1">
                <a:cs typeface="B Titr" panose="00000700000000000000" pitchFamily="2" charset="-78"/>
              </a:rPr>
              <a:t>خود</a:t>
            </a:r>
            <a:r>
              <a:rPr lang="en-US" sz="3200" dirty="0">
                <a:cs typeface="B Titr" panose="00000700000000000000" pitchFamily="2" charset="-78"/>
              </a:rPr>
              <a:t> </a:t>
            </a:r>
            <a:r>
              <a:rPr lang="en-US" sz="3200" dirty="0" err="1">
                <a:cs typeface="B Titr" panose="00000700000000000000" pitchFamily="2" charset="-78"/>
              </a:rPr>
              <a:t>به</a:t>
            </a:r>
            <a:r>
              <a:rPr lang="en-US" sz="3200" dirty="0">
                <a:cs typeface="B Titr" panose="00000700000000000000" pitchFamily="2" charset="-78"/>
              </a:rPr>
              <a:t> </a:t>
            </a:r>
            <a:r>
              <a:rPr lang="en-US" sz="3200" dirty="0" err="1">
                <a:cs typeface="B Titr" panose="00000700000000000000" pitchFamily="2" charset="-78"/>
              </a:rPr>
              <a:t>خودی</a:t>
            </a:r>
            <a:r>
              <a:rPr lang="en-US" sz="3200" dirty="0">
                <a:cs typeface="B Titr" panose="00000700000000000000" pitchFamily="2" charset="-78"/>
              </a:rPr>
              <a:t> </a:t>
            </a:r>
            <a:r>
              <a:rPr lang="en-US" sz="3200" dirty="0" err="1">
                <a:cs typeface="B Titr" panose="00000700000000000000" pitchFamily="2" charset="-78"/>
              </a:rPr>
              <a:t>جنین</a:t>
            </a:r>
            <a:r>
              <a:rPr lang="en-US" sz="3200" dirty="0">
                <a:cs typeface="B Titr" panose="00000700000000000000" pitchFamily="2" charset="-78"/>
              </a:rPr>
              <a:t> </a:t>
            </a:r>
            <a:r>
              <a:rPr lang="en-US" sz="3200" dirty="0" err="1">
                <a:cs typeface="B Titr" panose="00000700000000000000" pitchFamily="2" charset="-78"/>
              </a:rPr>
              <a:t>به</a:t>
            </a:r>
            <a:r>
              <a:rPr lang="en-US" sz="3200" dirty="0">
                <a:cs typeface="B Titr" panose="00000700000000000000" pitchFamily="2" charset="-78"/>
              </a:rPr>
              <a:t> </a:t>
            </a:r>
            <a:r>
              <a:rPr lang="en-US" sz="3200" dirty="0" err="1">
                <a:cs typeface="B Titr" panose="00000700000000000000" pitchFamily="2" charset="-78"/>
              </a:rPr>
              <a:t>صورت</a:t>
            </a:r>
            <a:r>
              <a:rPr lang="en-US" sz="3200" dirty="0">
                <a:cs typeface="B Titr" panose="00000700000000000000" pitchFamily="2" charset="-78"/>
              </a:rPr>
              <a:t> </a:t>
            </a:r>
            <a:r>
              <a:rPr lang="en-US" sz="3200" dirty="0" err="1">
                <a:cs typeface="B Titr" panose="00000700000000000000" pitchFamily="2" charset="-78"/>
              </a:rPr>
              <a:t>ادغام</a:t>
            </a:r>
            <a:r>
              <a:rPr lang="en-US" sz="3200" dirty="0">
                <a:cs typeface="B Titr" panose="00000700000000000000" pitchFamily="2" charset="-78"/>
              </a:rPr>
              <a:t> </a:t>
            </a:r>
            <a:r>
              <a:rPr lang="en-US" sz="3200" dirty="0" err="1">
                <a:cs typeface="B Titr" panose="00000700000000000000" pitchFamily="2" charset="-78"/>
              </a:rPr>
              <a:t>در</a:t>
            </a:r>
            <a:r>
              <a:rPr lang="en-US" sz="3200" dirty="0">
                <a:cs typeface="B Titr" panose="00000700000000000000" pitchFamily="2" charset="-78"/>
              </a:rPr>
              <a:t> </a:t>
            </a:r>
            <a:r>
              <a:rPr lang="en-US" sz="3200" dirty="0" err="1">
                <a:cs typeface="B Titr" panose="00000700000000000000" pitchFamily="2" charset="-78"/>
              </a:rPr>
              <a:t>شبکه</a:t>
            </a:r>
            <a:r>
              <a:rPr lang="en-US" sz="3200" dirty="0">
                <a:cs typeface="B Titr" panose="00000700000000000000" pitchFamily="2" charset="-78"/>
              </a:rPr>
              <a:t> </a:t>
            </a:r>
            <a:r>
              <a:rPr lang="en-US" sz="3200" dirty="0" err="1">
                <a:cs typeface="B Titr" panose="00000700000000000000" pitchFamily="2" charset="-78"/>
              </a:rPr>
              <a:t>بهداشت</a:t>
            </a:r>
            <a:r>
              <a:rPr lang="en-US" sz="3200" dirty="0">
                <a:cs typeface="B Titr" panose="00000700000000000000" pitchFamily="2" charset="-78"/>
              </a:rPr>
              <a:t> </a:t>
            </a:r>
            <a:r>
              <a:rPr lang="en-US" sz="3200" dirty="0" err="1">
                <a:cs typeface="B Titr" panose="00000700000000000000" pitchFamily="2" charset="-78"/>
              </a:rPr>
              <a:t>شامل</a:t>
            </a:r>
            <a:r>
              <a:rPr lang="en-US" sz="3200" dirty="0">
                <a:cs typeface="B Titr" panose="00000700000000000000" pitchFamily="2" charset="-78"/>
              </a:rPr>
              <a:t> </a:t>
            </a:r>
            <a:r>
              <a:rPr lang="en-US" sz="3200" dirty="0" err="1">
                <a:cs typeface="B Titr" panose="00000700000000000000" pitchFamily="2" charset="-78"/>
              </a:rPr>
              <a:t>آموزش</a:t>
            </a:r>
            <a:r>
              <a:rPr lang="en-US" sz="3200" dirty="0">
                <a:cs typeface="B Titr" panose="00000700000000000000" pitchFamily="2" charset="-78"/>
              </a:rPr>
              <a:t> </a:t>
            </a:r>
            <a:r>
              <a:rPr lang="en-US" sz="3200" dirty="0" err="1">
                <a:cs typeface="B Titr" panose="00000700000000000000" pitchFamily="2" charset="-78"/>
              </a:rPr>
              <a:t>عمومی</a:t>
            </a:r>
            <a:r>
              <a:rPr lang="en-US" sz="3200" dirty="0">
                <a:cs typeface="B Titr" panose="00000700000000000000" pitchFamily="2" charset="-78"/>
              </a:rPr>
              <a:t> </a:t>
            </a:r>
            <a:r>
              <a:rPr lang="en-US" sz="3200" dirty="0" err="1">
                <a:cs typeface="B Titr" panose="00000700000000000000" pitchFamily="2" charset="-78"/>
              </a:rPr>
              <a:t>اصلاح</a:t>
            </a:r>
            <a:r>
              <a:rPr lang="en-US" sz="3200" dirty="0">
                <a:cs typeface="B Titr" panose="00000700000000000000" pitchFamily="2" charset="-78"/>
              </a:rPr>
              <a:t> </a:t>
            </a:r>
            <a:r>
              <a:rPr lang="en-US" sz="3200" dirty="0" err="1">
                <a:cs typeface="B Titr" panose="00000700000000000000" pitchFamily="2" charset="-78"/>
              </a:rPr>
              <a:t>سبک</a:t>
            </a:r>
            <a:r>
              <a:rPr lang="en-US" sz="3200" dirty="0">
                <a:cs typeface="B Titr" panose="00000700000000000000" pitchFamily="2" charset="-78"/>
              </a:rPr>
              <a:t> </a:t>
            </a:r>
            <a:r>
              <a:rPr lang="en-US" sz="3200" dirty="0" err="1">
                <a:cs typeface="B Titr" panose="00000700000000000000" pitchFamily="2" charset="-78"/>
              </a:rPr>
              <a:t>زندگی</a:t>
            </a:r>
            <a:r>
              <a:rPr lang="en-US" sz="3200" dirty="0">
                <a:cs typeface="B Titr" panose="00000700000000000000" pitchFamily="2" charset="-78"/>
              </a:rPr>
              <a:t> و </a:t>
            </a:r>
            <a:r>
              <a:rPr lang="en-US" sz="3200" dirty="0" err="1">
                <a:cs typeface="B Titr" panose="00000700000000000000" pitchFamily="2" charset="-78"/>
              </a:rPr>
              <a:t>آسیب</a:t>
            </a:r>
            <a:r>
              <a:rPr lang="fa-IR" sz="3200" dirty="0">
                <a:cs typeface="B Titr" panose="00000700000000000000" pitchFamily="2" charset="-78"/>
              </a:rPr>
              <a:t> </a:t>
            </a:r>
            <a:r>
              <a:rPr lang="en-US" sz="3200" dirty="0" err="1">
                <a:cs typeface="B Titr" panose="00000700000000000000" pitchFamily="2" charset="-78"/>
              </a:rPr>
              <a:t>های</a:t>
            </a:r>
            <a:r>
              <a:rPr lang="en-US" sz="3200" dirty="0">
                <a:cs typeface="B Titr" panose="00000700000000000000" pitchFamily="2" charset="-78"/>
              </a:rPr>
              <a:t> </a:t>
            </a:r>
            <a:r>
              <a:rPr lang="en-US" sz="3200" dirty="0" err="1">
                <a:cs typeface="B Titr" panose="00000700000000000000" pitchFamily="2" charset="-78"/>
              </a:rPr>
              <a:t>وارده</a:t>
            </a:r>
            <a:r>
              <a:rPr lang="en-US" sz="3200" dirty="0">
                <a:cs typeface="B Titr" panose="00000700000000000000" pitchFamily="2" charset="-78"/>
              </a:rPr>
              <a:t> </a:t>
            </a:r>
            <a:r>
              <a:rPr lang="en-US" sz="3200" dirty="0" err="1">
                <a:cs typeface="B Titr" panose="00000700000000000000" pitchFamily="2" charset="-78"/>
              </a:rPr>
              <a:t>ناشی</a:t>
            </a:r>
            <a:r>
              <a:rPr lang="en-US" sz="3200" dirty="0">
                <a:cs typeface="B Titr" panose="00000700000000000000" pitchFamily="2" charset="-78"/>
              </a:rPr>
              <a:t> </a:t>
            </a:r>
            <a:r>
              <a:rPr lang="en-US" sz="3200" dirty="0" err="1">
                <a:cs typeface="B Titr" panose="00000700000000000000" pitchFamily="2" charset="-78"/>
              </a:rPr>
              <a:t>از</a:t>
            </a:r>
            <a:r>
              <a:rPr lang="en-US" sz="3200" dirty="0">
                <a:cs typeface="B Titr" panose="00000700000000000000" pitchFamily="2" charset="-78"/>
              </a:rPr>
              <a:t> </a:t>
            </a:r>
            <a:r>
              <a:rPr lang="en-US" sz="3200" dirty="0" err="1">
                <a:cs typeface="B Titr" panose="00000700000000000000" pitchFamily="2" charset="-78"/>
              </a:rPr>
              <a:t>تغذیه</a:t>
            </a:r>
            <a:r>
              <a:rPr lang="en-US" sz="3200" dirty="0">
                <a:cs typeface="B Titr" panose="00000700000000000000" pitchFamily="2" charset="-78"/>
              </a:rPr>
              <a:t> و </a:t>
            </a:r>
            <a:r>
              <a:rPr lang="en-US" sz="3200" dirty="0" err="1">
                <a:cs typeface="B Titr" panose="00000700000000000000" pitchFamily="2" charset="-78"/>
              </a:rPr>
              <a:t>داروها</a:t>
            </a:r>
            <a:r>
              <a:rPr lang="en-US" sz="3200" dirty="0">
                <a:cs typeface="B Titr" panose="00000700000000000000" pitchFamily="2" charset="-78"/>
              </a:rPr>
              <a:t> </a:t>
            </a:r>
            <a:r>
              <a:rPr lang="en-US" sz="3200" dirty="0" err="1">
                <a:cs typeface="B Titr" panose="00000700000000000000" pitchFamily="2" charset="-78"/>
              </a:rPr>
              <a:t>بر</a:t>
            </a:r>
            <a:r>
              <a:rPr lang="en-US" sz="3200" dirty="0">
                <a:cs typeface="B Titr" panose="00000700000000000000" pitchFamily="2" charset="-78"/>
              </a:rPr>
              <a:t> </a:t>
            </a:r>
            <a:r>
              <a:rPr lang="en-US" sz="3200" dirty="0" err="1">
                <a:cs typeface="B Titr" panose="00000700000000000000" pitchFamily="2" charset="-78"/>
              </a:rPr>
              <a:t>سلامت</a:t>
            </a:r>
            <a:r>
              <a:rPr lang="en-US" sz="3200" dirty="0">
                <a:cs typeface="B Titr" panose="00000700000000000000" pitchFamily="2" charset="-78"/>
              </a:rPr>
              <a:t> </a:t>
            </a:r>
            <a:r>
              <a:rPr lang="en-US" sz="3200" dirty="0" err="1">
                <a:cs typeface="B Titr" panose="00000700000000000000" pitchFamily="2" charset="-78"/>
              </a:rPr>
              <a:t>جنین</a:t>
            </a:r>
            <a:r>
              <a:rPr lang="en-US" sz="3200" dirty="0">
                <a:cs typeface="B Titr" panose="00000700000000000000" pitchFamily="2" charset="-78"/>
              </a:rPr>
              <a:t>  </a:t>
            </a:r>
          </a:p>
          <a:p>
            <a:pPr algn="ctr"/>
            <a:r>
              <a:rPr lang="en-US" sz="3200" dirty="0">
                <a:cs typeface="B Titr" panose="00000700000000000000" pitchFamily="2" charset="-78"/>
              </a:rPr>
              <a:t> </a:t>
            </a:r>
          </a:p>
        </p:txBody>
      </p:sp>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418613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solidFill>
                  <a:schemeClr val="accent1">
                    <a:lumMod val="50000"/>
                  </a:schemeClr>
                </a:solidFill>
                <a:cs typeface="B Nazanin" panose="00000400000000000000" pitchFamily="2" charset="-78"/>
              </a:rPr>
              <a:t>خدمت آموزش</a:t>
            </a:r>
            <a:endParaRPr lang="en-US" b="1" dirty="0">
              <a:solidFill>
                <a:schemeClr val="accent1">
                  <a:lumMod val="50000"/>
                </a:schemeClr>
              </a:solidFill>
              <a:cs typeface="B Nazanin" panose="00000400000000000000" pitchFamily="2" charset="-78"/>
            </a:endParaRPr>
          </a:p>
        </p:txBody>
      </p:sp>
      <p:sp>
        <p:nvSpPr>
          <p:cNvPr id="3" name="Content Placeholder 2"/>
          <p:cNvSpPr>
            <a:spLocks noGrp="1"/>
          </p:cNvSpPr>
          <p:nvPr>
            <p:ph idx="1"/>
          </p:nvPr>
        </p:nvSpPr>
        <p:spPr>
          <a:prstGeom prst="rect">
            <a:avLst/>
          </a:prstGeom>
        </p:spPr>
        <p:txBody>
          <a:bodyPr>
            <a:noAutofit/>
          </a:bodyPr>
          <a:lstStyle/>
          <a:p>
            <a:pPr algn="just" rtl="1"/>
            <a:r>
              <a:rPr lang="fa-IR" sz="2800" b="1" dirty="0">
                <a:solidFill>
                  <a:schemeClr val="tx1"/>
                </a:solidFill>
                <a:cs typeface="B Nazanin" panose="00000400000000000000" pitchFamily="2" charset="-78"/>
              </a:rPr>
              <a:t>آموزش در طی مراقبتهای معمول در نظام شبکه است. این آموزش سالیانه یکبار؛ در طی یکی از مراقبتهای معمول ثبت سامانه می گردد. </a:t>
            </a:r>
          </a:p>
          <a:p>
            <a:pPr algn="just" rtl="1"/>
            <a:r>
              <a:rPr lang="fa-IR" sz="2800" b="1" dirty="0">
                <a:solidFill>
                  <a:schemeClr val="tx2">
                    <a:lumMod val="60000"/>
                    <a:lumOff val="40000"/>
                  </a:schemeClr>
                </a:solidFill>
                <a:cs typeface="B Nazanin" panose="00000400000000000000" pitchFamily="2" charset="-78"/>
              </a:rPr>
              <a:t>متاهلین غیرباردار</a:t>
            </a:r>
          </a:p>
          <a:p>
            <a:pPr lvl="1" algn="just" rtl="1"/>
            <a:r>
              <a:rPr lang="fa-IR" sz="2600" b="1" dirty="0">
                <a:solidFill>
                  <a:schemeClr val="tx1"/>
                </a:solidFill>
                <a:cs typeface="B Nazanin" panose="00000400000000000000" pitchFamily="2" charset="-78"/>
              </a:rPr>
              <a:t>آموزش سبک زندگی، تغذیه سالم باروری و بارداری و حفظ و پیشگیری از سقط جنین (با رویکرد طب ایرانی)؛ </a:t>
            </a:r>
          </a:p>
          <a:p>
            <a:pPr lvl="1" algn="just" rtl="1"/>
            <a:r>
              <a:rPr lang="fa-IR" sz="2600" b="1" dirty="0">
                <a:solidFill>
                  <a:schemeClr val="tx1"/>
                </a:solidFill>
                <a:cs typeface="B Nazanin" panose="00000400000000000000" pitchFamily="2" charset="-78"/>
              </a:rPr>
              <a:t> آگاهی رسانی در خصوص سقط خود به خودی و نحوه برخورد با آن و لزوم مراجعه زودهنگام بلافاصله پس از تعویق عادت ماهیانه؛ در خصوص ضرورت همدلی و همکاری با همسر در دوران بارداری در طی آموزش آقایان تاکید شود.  </a:t>
            </a:r>
          </a:p>
          <a:p>
            <a:pPr algn="just" rtl="1"/>
            <a:r>
              <a:rPr lang="fa-IR" sz="2800" b="1" dirty="0">
                <a:solidFill>
                  <a:schemeClr val="tx2">
                    <a:lumMod val="60000"/>
                    <a:lumOff val="40000"/>
                  </a:schemeClr>
                </a:solidFill>
                <a:cs typeface="B Nazanin" panose="00000400000000000000" pitchFamily="2" charset="-78"/>
              </a:rPr>
              <a:t>مجرد</a:t>
            </a:r>
          </a:p>
          <a:p>
            <a:pPr lvl="1" algn="just" rtl="1"/>
            <a:r>
              <a:rPr lang="fa-IR" sz="2600" b="1" dirty="0">
                <a:solidFill>
                  <a:schemeClr val="tx1"/>
                </a:solidFill>
                <a:cs typeface="B Nazanin" panose="00000400000000000000" pitchFamily="2" charset="-78"/>
              </a:rPr>
              <a:t>آموزش سبک زندگی، تغذیه سالم باروری و بارداری (با تاکید بر آموزه های طب ایرانی) </a:t>
            </a:r>
          </a:p>
          <a:p>
            <a:pPr algn="just" rtl="1"/>
            <a:endParaRPr lang="en-US" sz="2800"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3769548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166737" y="108250"/>
            <a:ext cx="9797143" cy="6749750"/>
          </a:xfrm>
          <a:prstGeom prst="rect">
            <a:avLst/>
          </a:prstGeom>
        </p:spPr>
      </p:pic>
    </p:spTree>
    <p:extLst>
      <p:ext uri="{BB962C8B-B14F-4D97-AF65-F5344CB8AC3E}">
        <p14:creationId xmlns:p14="http://schemas.microsoft.com/office/powerpoint/2010/main" val="3260266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178797" y="29280"/>
            <a:ext cx="9773024" cy="6828720"/>
          </a:xfrm>
          <a:prstGeom prst="rect">
            <a:avLst/>
          </a:prstGeom>
        </p:spPr>
      </p:pic>
    </p:spTree>
    <p:extLst>
      <p:ext uri="{BB962C8B-B14F-4D97-AF65-F5344CB8AC3E}">
        <p14:creationId xmlns:p14="http://schemas.microsoft.com/office/powerpoint/2010/main" val="32190848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anose="00000700000000000000" pitchFamily="2" charset="-78"/>
              </a:rPr>
              <a:t>شرح وظایف ارائه دهندگان خدمت</a:t>
            </a:r>
            <a:endParaRPr lang="en-US" dirty="0">
              <a:cs typeface="B Titr" panose="00000700000000000000" pitchFamily="2" charset="-78"/>
            </a:endParaRPr>
          </a:p>
        </p:txBody>
      </p:sp>
      <p:pic>
        <p:nvPicPr>
          <p:cNvPr id="4" name="Content Placeholder 3"/>
          <p:cNvPicPr>
            <a:picLocks noGrp="1" noChangeAspect="1"/>
          </p:cNvPicPr>
          <p:nvPr>
            <p:ph idx="1"/>
          </p:nvPr>
        </p:nvPicPr>
        <p:blipFill>
          <a:blip r:embed="rId2"/>
          <a:stretch>
            <a:fillRect/>
          </a:stretch>
        </p:blipFill>
        <p:spPr>
          <a:xfrm>
            <a:off x="6586884" y="1417638"/>
            <a:ext cx="5250241" cy="4845050"/>
          </a:xfrm>
          <a:prstGeom prst="rect">
            <a:avLst/>
          </a:prstGeom>
        </p:spPr>
      </p:pic>
      <p:pic>
        <p:nvPicPr>
          <p:cNvPr id="5" name="Picture 4"/>
          <p:cNvPicPr>
            <a:picLocks noChangeAspect="1"/>
          </p:cNvPicPr>
          <p:nvPr/>
        </p:nvPicPr>
        <p:blipFill>
          <a:blip r:embed="rId3"/>
          <a:stretch>
            <a:fillRect/>
          </a:stretch>
        </p:blipFill>
        <p:spPr>
          <a:xfrm>
            <a:off x="6158443" y="6257925"/>
            <a:ext cx="5362575" cy="600075"/>
          </a:xfrm>
          <a:prstGeom prst="rect">
            <a:avLst/>
          </a:prstGeom>
        </p:spPr>
      </p:pic>
      <p:pic>
        <p:nvPicPr>
          <p:cNvPr id="6" name="Picture 5"/>
          <p:cNvPicPr>
            <a:picLocks noChangeAspect="1"/>
          </p:cNvPicPr>
          <p:nvPr/>
        </p:nvPicPr>
        <p:blipFill>
          <a:blip r:embed="rId4"/>
          <a:stretch>
            <a:fillRect/>
          </a:stretch>
        </p:blipFill>
        <p:spPr>
          <a:xfrm>
            <a:off x="293494" y="1312200"/>
            <a:ext cx="5486400" cy="5545800"/>
          </a:xfrm>
          <a:prstGeom prst="rect">
            <a:avLst/>
          </a:prstGeom>
        </p:spPr>
      </p:pic>
    </p:spTree>
    <p:extLst>
      <p:ext uri="{BB962C8B-B14F-4D97-AF65-F5344CB8AC3E}">
        <p14:creationId xmlns:p14="http://schemas.microsoft.com/office/powerpoint/2010/main" val="1679789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972" y="108384"/>
            <a:ext cx="10911417" cy="604136"/>
          </a:xfrm>
        </p:spPr>
        <p:txBody>
          <a:bodyPr/>
          <a:lstStyle/>
          <a:p>
            <a:r>
              <a:rPr lang="fa-IR" sz="2800" dirty="0" smtClean="0">
                <a:cs typeface="B Titr" panose="00000700000000000000" pitchFamily="2" charset="-78"/>
              </a:rPr>
              <a:t>انواع خدمات و نحوه ارجاع</a:t>
            </a:r>
            <a:endParaRPr lang="en-US" sz="2800" dirty="0">
              <a:cs typeface="B Titr" panose="00000700000000000000" pitchFamily="2" charset="-78"/>
            </a:endParaRPr>
          </a:p>
        </p:txBody>
      </p:sp>
      <p:pic>
        <p:nvPicPr>
          <p:cNvPr id="4" name="Content Placeholder 3"/>
          <p:cNvPicPr>
            <a:picLocks noGrp="1" noChangeAspect="1"/>
          </p:cNvPicPr>
          <p:nvPr>
            <p:ph idx="1"/>
          </p:nvPr>
        </p:nvPicPr>
        <p:blipFill>
          <a:blip r:embed="rId2"/>
          <a:stretch>
            <a:fillRect/>
          </a:stretch>
        </p:blipFill>
        <p:spPr>
          <a:xfrm>
            <a:off x="6747987" y="712520"/>
            <a:ext cx="5187500" cy="5830784"/>
          </a:xfrm>
          <a:prstGeom prst="rect">
            <a:avLst/>
          </a:prstGeom>
        </p:spPr>
      </p:pic>
      <p:pic>
        <p:nvPicPr>
          <p:cNvPr id="5" name="Picture 4"/>
          <p:cNvPicPr>
            <a:picLocks noChangeAspect="1"/>
          </p:cNvPicPr>
          <p:nvPr/>
        </p:nvPicPr>
        <p:blipFill>
          <a:blip r:embed="rId3"/>
          <a:stretch>
            <a:fillRect/>
          </a:stretch>
        </p:blipFill>
        <p:spPr>
          <a:xfrm>
            <a:off x="1184626" y="1163782"/>
            <a:ext cx="4617932" cy="5491595"/>
          </a:xfrm>
          <a:prstGeom prst="rect">
            <a:avLst/>
          </a:prstGeom>
        </p:spPr>
      </p:pic>
    </p:spTree>
    <p:extLst>
      <p:ext uri="{BB962C8B-B14F-4D97-AF65-F5344CB8AC3E}">
        <p14:creationId xmlns:p14="http://schemas.microsoft.com/office/powerpoint/2010/main" val="10946855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228308" y="476518"/>
            <a:ext cx="9196492" cy="6244915"/>
          </a:xfrm>
          <a:prstGeom prst="rect">
            <a:avLst/>
          </a:prstGeom>
        </p:spPr>
      </p:pic>
    </p:spTree>
    <p:extLst>
      <p:ext uri="{BB962C8B-B14F-4D97-AF65-F5344CB8AC3E}">
        <p14:creationId xmlns:p14="http://schemas.microsoft.com/office/powerpoint/2010/main" val="10825169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199409" y="183140"/>
            <a:ext cx="9104681" cy="6674860"/>
          </a:xfrm>
          <a:prstGeom prst="rect">
            <a:avLst/>
          </a:prstGeom>
        </p:spPr>
      </p:pic>
    </p:spTree>
    <p:extLst>
      <p:ext uri="{BB962C8B-B14F-4D97-AF65-F5344CB8AC3E}">
        <p14:creationId xmlns:p14="http://schemas.microsoft.com/office/powerpoint/2010/main" val="1412841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154680" y="185056"/>
            <a:ext cx="6149340" cy="6455229"/>
          </a:xfrm>
          <a:prstGeom prst="rect">
            <a:avLst/>
          </a:prstGeom>
        </p:spPr>
      </p:pic>
    </p:spTree>
    <p:extLst>
      <p:ext uri="{BB962C8B-B14F-4D97-AF65-F5344CB8AC3E}">
        <p14:creationId xmlns:p14="http://schemas.microsoft.com/office/powerpoint/2010/main" val="1166799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766236" y="410911"/>
            <a:ext cx="6362647" cy="6447089"/>
          </a:xfrm>
          <a:prstGeom prst="rect">
            <a:avLst/>
          </a:prstGeom>
        </p:spPr>
      </p:pic>
    </p:spTree>
    <p:extLst>
      <p:ext uri="{BB962C8B-B14F-4D97-AF65-F5344CB8AC3E}">
        <p14:creationId xmlns:p14="http://schemas.microsoft.com/office/powerpoint/2010/main" val="3826891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74914" y="2481943"/>
            <a:ext cx="10700657" cy="2308324"/>
          </a:xfrm>
          <a:prstGeom prst="rect">
            <a:avLst/>
          </a:prstGeom>
        </p:spPr>
        <p:txBody>
          <a:bodyPr wrap="square">
            <a:spAutoFit/>
          </a:bodyPr>
          <a:lstStyle/>
          <a:p>
            <a:pPr algn="ctr" rtl="1"/>
            <a:r>
              <a:rPr lang="en-US" sz="3600" b="1" dirty="0" err="1">
                <a:cs typeface="B Nazanin" panose="00000400000000000000" pitchFamily="2" charset="-78"/>
              </a:rPr>
              <a:t>در</a:t>
            </a:r>
            <a:r>
              <a:rPr lang="en-US" sz="3600" b="1" dirty="0">
                <a:cs typeface="B Nazanin" panose="00000400000000000000" pitchFamily="2" charset="-78"/>
              </a:rPr>
              <a:t> </a:t>
            </a:r>
            <a:r>
              <a:rPr lang="en-US" sz="3600" b="1" dirty="0" err="1">
                <a:cs typeface="B Nazanin" panose="00000400000000000000" pitchFamily="2" charset="-78"/>
              </a:rPr>
              <a:t>طی</a:t>
            </a:r>
            <a:r>
              <a:rPr lang="en-US" sz="3600" b="1" dirty="0">
                <a:cs typeface="B Nazanin" panose="00000400000000000000" pitchFamily="2" charset="-78"/>
              </a:rPr>
              <a:t> </a:t>
            </a:r>
            <a:r>
              <a:rPr lang="en-US" sz="3600" b="1" dirty="0" err="1">
                <a:cs typeface="B Nazanin" panose="00000400000000000000" pitchFamily="2" charset="-78"/>
              </a:rPr>
              <a:t>نیمه</a:t>
            </a:r>
            <a:r>
              <a:rPr lang="en-US" sz="3600" b="1" dirty="0">
                <a:cs typeface="B Nazanin" panose="00000400000000000000" pitchFamily="2" charset="-78"/>
              </a:rPr>
              <a:t> </a:t>
            </a:r>
            <a:r>
              <a:rPr lang="en-US" sz="3600" b="1" dirty="0" err="1">
                <a:cs typeface="B Nazanin" panose="00000400000000000000" pitchFamily="2" charset="-78"/>
              </a:rPr>
              <a:t>اول</a:t>
            </a:r>
            <a:r>
              <a:rPr lang="en-US" sz="3600" b="1" dirty="0">
                <a:cs typeface="B Nazanin" panose="00000400000000000000" pitchFamily="2" charset="-78"/>
              </a:rPr>
              <a:t> </a:t>
            </a:r>
            <a:r>
              <a:rPr lang="en-US" sz="3600" b="1" dirty="0" err="1">
                <a:cs typeface="B Nazanin" panose="00000400000000000000" pitchFamily="2" charset="-78"/>
              </a:rPr>
              <a:t>بارداری</a:t>
            </a:r>
            <a:r>
              <a:rPr lang="en-US" sz="3600" b="1" dirty="0">
                <a:cs typeface="B Nazanin" panose="00000400000000000000" pitchFamily="2" charset="-78"/>
              </a:rPr>
              <a:t> </a:t>
            </a:r>
            <a:r>
              <a:rPr lang="en-US" sz="3600" b="1" dirty="0" err="1">
                <a:cs typeface="B Nazanin" panose="00000400000000000000" pitchFamily="2" charset="-78"/>
              </a:rPr>
              <a:t>به</a:t>
            </a:r>
            <a:r>
              <a:rPr lang="en-US" sz="3600" b="1" dirty="0">
                <a:cs typeface="B Nazanin" panose="00000400000000000000" pitchFamily="2" charset="-78"/>
              </a:rPr>
              <a:t> </a:t>
            </a:r>
            <a:r>
              <a:rPr lang="en-US" sz="3600" b="1" dirty="0" err="1">
                <a:cs typeface="B Nazanin" panose="00000400000000000000" pitchFamily="2" charset="-78"/>
              </a:rPr>
              <a:t>منظور</a:t>
            </a:r>
            <a:r>
              <a:rPr lang="en-US" sz="3600" b="1" dirty="0">
                <a:cs typeface="B Nazanin" panose="00000400000000000000" pitchFamily="2" charset="-78"/>
              </a:rPr>
              <a:t> </a:t>
            </a:r>
            <a:r>
              <a:rPr lang="en-US" sz="3600" b="1" dirty="0" err="1">
                <a:cs typeface="B Nazanin" panose="00000400000000000000" pitchFamily="2" charset="-78"/>
              </a:rPr>
              <a:t>ارایه</a:t>
            </a:r>
            <a:r>
              <a:rPr lang="en-US" sz="3600" b="1" dirty="0">
                <a:cs typeface="B Nazanin" panose="00000400000000000000" pitchFamily="2" charset="-78"/>
              </a:rPr>
              <a:t> </a:t>
            </a:r>
            <a:r>
              <a:rPr lang="en-US" sz="3600" b="1" dirty="0" err="1">
                <a:cs typeface="B Nazanin" panose="00000400000000000000" pitchFamily="2" charset="-78"/>
              </a:rPr>
              <a:t>خدمات</a:t>
            </a:r>
            <a:r>
              <a:rPr lang="en-US" sz="3600" b="1" dirty="0">
                <a:cs typeface="B Nazanin" panose="00000400000000000000" pitchFamily="2" charset="-78"/>
              </a:rPr>
              <a:t>/</a:t>
            </a:r>
            <a:r>
              <a:rPr lang="fa-IR" sz="3600" b="1" dirty="0">
                <a:cs typeface="B Nazanin" panose="00000400000000000000" pitchFamily="2" charset="-78"/>
              </a:rPr>
              <a:t> </a:t>
            </a:r>
            <a:r>
              <a:rPr lang="en-US" sz="3600" b="1" dirty="0" err="1">
                <a:cs typeface="B Nazanin" panose="00000400000000000000" pitchFamily="2" charset="-78"/>
              </a:rPr>
              <a:t>مداخلات</a:t>
            </a:r>
            <a:r>
              <a:rPr lang="en-US" sz="3600" b="1" dirty="0">
                <a:cs typeface="B Nazanin" panose="00000400000000000000" pitchFamily="2" charset="-78"/>
              </a:rPr>
              <a:t> </a:t>
            </a:r>
            <a:r>
              <a:rPr lang="en-US" sz="3600" b="1" dirty="0" err="1">
                <a:cs typeface="B Nazanin" panose="00000400000000000000" pitchFamily="2" charset="-78"/>
              </a:rPr>
              <a:t>مرتبط</a:t>
            </a:r>
            <a:r>
              <a:rPr lang="en-US" sz="3600" b="1" dirty="0">
                <a:cs typeface="B Nazanin" panose="00000400000000000000" pitchFamily="2" charset="-78"/>
              </a:rPr>
              <a:t> </a:t>
            </a:r>
            <a:r>
              <a:rPr lang="en-US" sz="3600" b="1" dirty="0" err="1">
                <a:cs typeface="B Nazanin" panose="00000400000000000000" pitchFamily="2" charset="-78"/>
              </a:rPr>
              <a:t>با</a:t>
            </a:r>
            <a:r>
              <a:rPr lang="en-US" sz="3600" b="1" dirty="0">
                <a:cs typeface="B Nazanin" panose="00000400000000000000" pitchFamily="2" charset="-78"/>
              </a:rPr>
              <a:t> </a:t>
            </a:r>
            <a:r>
              <a:rPr lang="en-US" sz="3600" b="1" dirty="0" err="1">
                <a:cs typeface="B Nazanin" panose="00000400000000000000" pitchFamily="2" charset="-78"/>
              </a:rPr>
              <a:t>پیشگیری</a:t>
            </a:r>
            <a:r>
              <a:rPr lang="en-US" sz="3600" b="1" dirty="0">
                <a:cs typeface="B Nazanin" panose="00000400000000000000" pitchFamily="2" charset="-78"/>
              </a:rPr>
              <a:t> </a:t>
            </a:r>
            <a:r>
              <a:rPr lang="en-US" sz="3600" b="1" dirty="0" err="1">
                <a:cs typeface="B Nazanin" panose="00000400000000000000" pitchFamily="2" charset="-78"/>
              </a:rPr>
              <a:t>از</a:t>
            </a:r>
            <a:r>
              <a:rPr lang="en-US" sz="3600" b="1" dirty="0">
                <a:cs typeface="B Nazanin" panose="00000400000000000000" pitchFamily="2" charset="-78"/>
              </a:rPr>
              <a:t> </a:t>
            </a:r>
            <a:r>
              <a:rPr lang="en-US" sz="3600" b="1" dirty="0" err="1">
                <a:cs typeface="B Nazanin" panose="00000400000000000000" pitchFamily="2" charset="-78"/>
              </a:rPr>
              <a:t>سقط</a:t>
            </a:r>
            <a:r>
              <a:rPr lang="en-US" sz="3600" b="1" dirty="0">
                <a:cs typeface="B Nazanin" panose="00000400000000000000" pitchFamily="2" charset="-78"/>
              </a:rPr>
              <a:t> </a:t>
            </a:r>
            <a:r>
              <a:rPr lang="en-US" sz="3600" b="1" dirty="0" err="1">
                <a:cs typeface="B Nazanin" panose="00000400000000000000" pitchFamily="2" charset="-78"/>
              </a:rPr>
              <a:t>خود</a:t>
            </a:r>
            <a:r>
              <a:rPr lang="en-US" sz="3600" b="1" dirty="0">
                <a:cs typeface="B Nazanin" panose="00000400000000000000" pitchFamily="2" charset="-78"/>
              </a:rPr>
              <a:t> </a:t>
            </a:r>
            <a:r>
              <a:rPr lang="en-US" sz="3600" b="1" dirty="0" err="1">
                <a:cs typeface="B Nazanin" panose="00000400000000000000" pitchFamily="2" charset="-78"/>
              </a:rPr>
              <a:t>به</a:t>
            </a:r>
            <a:r>
              <a:rPr lang="en-US" sz="3600" b="1" dirty="0">
                <a:cs typeface="B Nazanin" panose="00000400000000000000" pitchFamily="2" charset="-78"/>
              </a:rPr>
              <a:t> </a:t>
            </a:r>
            <a:r>
              <a:rPr lang="en-US" sz="3600" b="1" dirty="0" err="1">
                <a:cs typeface="B Nazanin" panose="00000400000000000000" pitchFamily="2" charset="-78"/>
              </a:rPr>
              <a:t>خودی</a:t>
            </a:r>
            <a:r>
              <a:rPr lang="fa-IR" sz="3600" b="1" dirty="0">
                <a:cs typeface="B Nazanin" panose="00000400000000000000" pitchFamily="2" charset="-78"/>
              </a:rPr>
              <a:t> </a:t>
            </a:r>
            <a:r>
              <a:rPr lang="en-US" sz="3600" b="1" dirty="0" err="1">
                <a:cs typeface="B Nazanin" panose="00000400000000000000" pitchFamily="2" charset="-78"/>
              </a:rPr>
              <a:t>یک</a:t>
            </a:r>
            <a:r>
              <a:rPr lang="en-US" sz="3600" b="1" dirty="0">
                <a:cs typeface="B Nazanin" panose="00000400000000000000" pitchFamily="2" charset="-78"/>
              </a:rPr>
              <a:t> </a:t>
            </a:r>
            <a:r>
              <a:rPr lang="en-US" sz="3600" b="1" dirty="0" err="1">
                <a:cs typeface="B Nazanin" panose="00000400000000000000" pitchFamily="2" charset="-78"/>
              </a:rPr>
              <a:t>مراقبت</a:t>
            </a:r>
            <a:r>
              <a:rPr lang="fa-IR" sz="3600" b="1" dirty="0">
                <a:cs typeface="B Nazanin" panose="00000400000000000000" pitchFamily="2" charset="-78"/>
              </a:rPr>
              <a:t> در طی هفته 4 تا 6 </a:t>
            </a:r>
          </a:p>
          <a:p>
            <a:pPr algn="ctr" rtl="1"/>
            <a:r>
              <a:rPr lang="fa-IR" sz="3600" b="1" dirty="0">
                <a:cs typeface="B Nazanin" panose="00000400000000000000" pitchFamily="2" charset="-78"/>
              </a:rPr>
              <a:t>( 5 هفته و 6 روز)</a:t>
            </a:r>
            <a:r>
              <a:rPr lang="en-US" sz="3600" b="1" dirty="0">
                <a:cs typeface="B Nazanin" panose="00000400000000000000" pitchFamily="2" charset="-78"/>
              </a:rPr>
              <a:t> </a:t>
            </a:r>
            <a:r>
              <a:rPr lang="en-US" sz="3600" b="1" dirty="0" err="1">
                <a:cs typeface="B Nazanin" panose="00000400000000000000" pitchFamily="2" charset="-78"/>
              </a:rPr>
              <a:t>به</a:t>
            </a:r>
            <a:r>
              <a:rPr lang="en-US" sz="3600" b="1" dirty="0">
                <a:cs typeface="B Nazanin" panose="00000400000000000000" pitchFamily="2" charset="-78"/>
              </a:rPr>
              <a:t> </a:t>
            </a:r>
            <a:r>
              <a:rPr lang="en-US" sz="3600" b="1" dirty="0" err="1">
                <a:cs typeface="B Nazanin" panose="00000400000000000000" pitchFamily="2" charset="-78"/>
              </a:rPr>
              <a:t>دو</a:t>
            </a:r>
            <a:r>
              <a:rPr lang="en-US" sz="3600" b="1" dirty="0">
                <a:cs typeface="B Nazanin" panose="00000400000000000000" pitchFamily="2" charset="-78"/>
              </a:rPr>
              <a:t> </a:t>
            </a:r>
            <a:r>
              <a:rPr lang="en-US" sz="3600" b="1" dirty="0" err="1">
                <a:cs typeface="B Nazanin" panose="00000400000000000000" pitchFamily="2" charset="-78"/>
              </a:rPr>
              <a:t>مراقبت</a:t>
            </a:r>
            <a:r>
              <a:rPr lang="en-US" sz="3600" b="1" dirty="0">
                <a:cs typeface="B Nazanin" panose="00000400000000000000" pitchFamily="2" charset="-78"/>
              </a:rPr>
              <a:t> </a:t>
            </a:r>
            <a:r>
              <a:rPr lang="en-US" sz="3600" b="1" dirty="0" err="1">
                <a:cs typeface="B Nazanin" panose="00000400000000000000" pitchFamily="2" charset="-78"/>
              </a:rPr>
              <a:t>معمول</a:t>
            </a:r>
            <a:r>
              <a:rPr lang="en-US" sz="3600" b="1" dirty="0">
                <a:cs typeface="B Nazanin" panose="00000400000000000000" pitchFamily="2" charset="-78"/>
              </a:rPr>
              <a:t> </a:t>
            </a:r>
            <a:r>
              <a:rPr lang="en-US" sz="3600" b="1" dirty="0" err="1">
                <a:cs typeface="B Nazanin" panose="00000400000000000000" pitchFamily="2" charset="-78"/>
              </a:rPr>
              <a:t>نیمه</a:t>
            </a:r>
            <a:r>
              <a:rPr lang="en-US" sz="3600" b="1" dirty="0">
                <a:cs typeface="B Nazanin" panose="00000400000000000000" pitchFamily="2" charset="-78"/>
              </a:rPr>
              <a:t> </a:t>
            </a:r>
            <a:r>
              <a:rPr lang="en-US" sz="3600" b="1" dirty="0" err="1">
                <a:cs typeface="B Nazanin" panose="00000400000000000000" pitchFamily="2" charset="-78"/>
              </a:rPr>
              <a:t>اول</a:t>
            </a:r>
            <a:r>
              <a:rPr lang="en-US" sz="3600" b="1" dirty="0">
                <a:cs typeface="B Nazanin" panose="00000400000000000000" pitchFamily="2" charset="-78"/>
              </a:rPr>
              <a:t> </a:t>
            </a:r>
            <a:r>
              <a:rPr lang="en-US" sz="3600" b="1" dirty="0" err="1">
                <a:cs typeface="B Nazanin" panose="00000400000000000000" pitchFamily="2" charset="-78"/>
              </a:rPr>
              <a:t>بارداری</a:t>
            </a:r>
            <a:r>
              <a:rPr lang="fa-IR" sz="3600" b="1" dirty="0">
                <a:cs typeface="B Nazanin" panose="00000400000000000000" pitchFamily="2" charset="-78"/>
              </a:rPr>
              <a:t> اضافه گردیده است.</a:t>
            </a:r>
            <a:endParaRPr lang="en-US" sz="3600" b="1" dirty="0">
              <a:cs typeface="B Nazanin" panose="00000400000000000000" pitchFamily="2" charset="-78"/>
            </a:endParaRPr>
          </a:p>
        </p:txBody>
      </p:sp>
      <p:sp>
        <p:nvSpPr>
          <p:cNvPr id="3" name="Title 2"/>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dirty="0"/>
          </a:p>
        </p:txBody>
      </p:sp>
    </p:spTree>
    <p:extLst>
      <p:ext uri="{BB962C8B-B14F-4D97-AF65-F5344CB8AC3E}">
        <p14:creationId xmlns:p14="http://schemas.microsoft.com/office/powerpoint/2010/main" val="23659289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a-IR" sz="3600" b="1" dirty="0">
                <a:cs typeface="B Nazanin" panose="00000400000000000000" pitchFamily="2" charset="-78"/>
              </a:rPr>
              <a:t>ابلاغ اجرای ماده 55 قانون حمایت از خانواده و جوانی جمعیت</a:t>
            </a:r>
            <a:r>
              <a:rPr lang="en-US" b="1" dirty="0">
                <a:cs typeface="B Nazanin" panose="00000400000000000000" pitchFamily="2" charset="-78"/>
              </a:rPr>
              <a:t/>
            </a:r>
            <a:br>
              <a:rPr lang="en-US" b="1" dirty="0">
                <a:cs typeface="B Nazanin" panose="00000400000000000000" pitchFamily="2" charset="-78"/>
              </a:rPr>
            </a:br>
            <a:endParaRPr lang="en-US" dirty="0"/>
          </a:p>
        </p:txBody>
      </p:sp>
      <p:sp>
        <p:nvSpPr>
          <p:cNvPr id="3" name="Content Placeholder 2"/>
          <p:cNvSpPr>
            <a:spLocks noGrp="1"/>
          </p:cNvSpPr>
          <p:nvPr>
            <p:ph idx="1"/>
          </p:nvPr>
        </p:nvSpPr>
        <p:spPr>
          <a:prstGeom prst="rect">
            <a:avLst/>
          </a:prstGeom>
        </p:spPr>
        <p:txBody>
          <a:bodyPr>
            <a:normAutofit/>
          </a:bodyPr>
          <a:lstStyle/>
          <a:p>
            <a:pPr marL="45720" indent="0" algn="ctr" rtl="1">
              <a:buNone/>
            </a:pPr>
            <a:endParaRPr lang="en-US" sz="4400" b="1" dirty="0">
              <a:solidFill>
                <a:schemeClr val="tx2"/>
              </a:solidFill>
              <a:cs typeface="B Nazanin" panose="00000400000000000000" pitchFamily="2" charset="-78"/>
            </a:endParaRPr>
          </a:p>
        </p:txBody>
      </p:sp>
      <p:pic>
        <p:nvPicPr>
          <p:cNvPr id="4" name="Picture 3"/>
          <p:cNvPicPr>
            <a:picLocks noChangeAspect="1"/>
          </p:cNvPicPr>
          <p:nvPr/>
        </p:nvPicPr>
        <p:blipFill>
          <a:blip r:embed="rId2"/>
          <a:stretch>
            <a:fillRect/>
          </a:stretch>
        </p:blipFill>
        <p:spPr>
          <a:xfrm>
            <a:off x="3141056" y="1008370"/>
            <a:ext cx="5410200" cy="5716894"/>
          </a:xfrm>
          <a:prstGeom prst="rect">
            <a:avLst/>
          </a:prstGeom>
        </p:spPr>
      </p:pic>
    </p:spTree>
    <p:extLst>
      <p:ext uri="{BB962C8B-B14F-4D97-AF65-F5344CB8AC3E}">
        <p14:creationId xmlns:p14="http://schemas.microsoft.com/office/powerpoint/2010/main" val="2000052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sz="2800" dirty="0" smtClean="0">
                <a:cs typeface="B Titr" panose="00000700000000000000" pitchFamily="2" charset="-78"/>
              </a:rPr>
              <a:t>در اولین مراقبت (مراقبت هفته 4 تا قبل از 6) غربالگری دیابت بارداری برای افراد زیر انجام شود:</a:t>
            </a:r>
            <a:endParaRPr lang="en-US" sz="2800"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b="1" dirty="0" smtClean="0">
                <a:cs typeface="B Mitra" panose="00000400000000000000" pitchFamily="2" charset="-78"/>
              </a:rPr>
              <a:t>شاخص توده بدنی بیشتر از 30 قبل از بارداری؛</a:t>
            </a:r>
          </a:p>
          <a:p>
            <a:pPr algn="r" rtl="1"/>
            <a:r>
              <a:rPr lang="fa-IR" b="1" dirty="0" smtClean="0">
                <a:cs typeface="B Mitra" panose="00000400000000000000" pitchFamily="2" charset="-78"/>
              </a:rPr>
              <a:t>سابقه دیابت در اقوام درجه یک؛</a:t>
            </a:r>
          </a:p>
          <a:p>
            <a:pPr algn="r" rtl="1"/>
            <a:r>
              <a:rPr lang="fa-IR" b="1" dirty="0" smtClean="0">
                <a:cs typeface="B Mitra" panose="00000400000000000000" pitchFamily="2" charset="-78"/>
              </a:rPr>
              <a:t>سابقه دیابت در بارداری قبلی؛</a:t>
            </a:r>
          </a:p>
          <a:p>
            <a:pPr algn="r" rtl="1"/>
            <a:r>
              <a:rPr lang="fa-IR" b="1" dirty="0" smtClean="0">
                <a:cs typeface="B Mitra" panose="00000400000000000000" pitchFamily="2" charset="-78"/>
              </a:rPr>
              <a:t>افراد مبتلاء به سندرم تخمدان پلی کیستیک(</a:t>
            </a:r>
            <a:r>
              <a:rPr lang="en-US" b="1" dirty="0" smtClean="0">
                <a:cs typeface="B Mitra" panose="00000400000000000000" pitchFamily="2" charset="-78"/>
              </a:rPr>
              <a:t>PCO</a:t>
            </a:r>
            <a:r>
              <a:rPr lang="fa-IR" b="1" dirty="0" smtClean="0">
                <a:cs typeface="B Mitra" panose="00000400000000000000" pitchFamily="2" charset="-78"/>
              </a:rPr>
              <a:t>)؛</a:t>
            </a:r>
          </a:p>
          <a:p>
            <a:pPr algn="r" rtl="1"/>
            <a:r>
              <a:rPr lang="fa-IR" b="1" dirty="0" smtClean="0">
                <a:cs typeface="B Mitra" panose="00000400000000000000" pitchFamily="2" charset="-78"/>
              </a:rPr>
              <a:t>سابقه قبلی ماکروزومی(نوزاد با وزن بیش از 4500 گرم در بدو تولد یا بالای صدک 90؛</a:t>
            </a:r>
          </a:p>
          <a:p>
            <a:pPr algn="r" rtl="1"/>
            <a:r>
              <a:rPr lang="fa-IR" b="1" dirty="0" smtClean="0">
                <a:cs typeface="B Mitra" panose="00000400000000000000" pitchFamily="2" charset="-78"/>
              </a:rPr>
              <a:t>سابقه مرده زایی، سقط؛</a:t>
            </a:r>
          </a:p>
          <a:p>
            <a:pPr algn="r" rtl="1"/>
            <a:r>
              <a:rPr lang="fa-IR" b="1" dirty="0" smtClean="0">
                <a:cs typeface="B Mitra" panose="00000400000000000000" pitchFamily="2" charset="-78"/>
              </a:rPr>
              <a:t>سابقه بیماری طبی مرتبط با دیابت و مصرف کورتیکواستروئید ها</a:t>
            </a:r>
            <a:endParaRPr lang="en-US" b="1" dirty="0">
              <a:cs typeface="B Mitra" panose="00000400000000000000" pitchFamily="2" charset="-78"/>
            </a:endParaRPr>
          </a:p>
        </p:txBody>
      </p:sp>
    </p:spTree>
    <p:extLst>
      <p:ext uri="{BB962C8B-B14F-4D97-AF65-F5344CB8AC3E}">
        <p14:creationId xmlns:p14="http://schemas.microsoft.com/office/powerpoint/2010/main" val="36239526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Titr" panose="00000700000000000000" pitchFamily="2" charset="-78"/>
              </a:rPr>
              <a:t>تست</a:t>
            </a:r>
            <a:r>
              <a:rPr lang="en-US" dirty="0" smtClean="0">
                <a:cs typeface="B Titr" panose="00000700000000000000" pitchFamily="2" charset="-78"/>
              </a:rPr>
              <a:t>GCT</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r" rtl="1"/>
            <a:r>
              <a:rPr lang="fa-IR" b="1" dirty="0" smtClean="0">
                <a:cs typeface="B Mitra" panose="00000400000000000000" pitchFamily="2" charset="-78"/>
              </a:rPr>
              <a:t>در صورتی که </a:t>
            </a:r>
            <a:r>
              <a:rPr lang="en-US" b="1" dirty="0" smtClean="0">
                <a:cs typeface="B Mitra" panose="00000400000000000000" pitchFamily="2" charset="-78"/>
              </a:rPr>
              <a:t>GCT</a:t>
            </a:r>
            <a:r>
              <a:rPr lang="fa-IR" b="1" dirty="0" smtClean="0">
                <a:cs typeface="B Mitra" panose="00000400000000000000" pitchFamily="2" charset="-78"/>
              </a:rPr>
              <a:t> برای افراد در معرض دیابت در مراقبت هفته 4 تا قبل از هفته 6 انجام نشده است ، در اولین مراقبت بعدی در طی نیمه اول بارداری انجام شود.</a:t>
            </a:r>
          </a:p>
          <a:p>
            <a:pPr marL="0" indent="0" algn="r" rtl="1">
              <a:buNone/>
            </a:pPr>
            <a:endParaRPr lang="fa-IR" b="1" dirty="0" smtClean="0">
              <a:cs typeface="B Mitra" panose="00000400000000000000" pitchFamily="2" charset="-78"/>
            </a:endParaRPr>
          </a:p>
          <a:p>
            <a:pPr algn="r" rtl="1"/>
            <a:r>
              <a:rPr lang="en-US" b="1" dirty="0" smtClean="0">
                <a:cs typeface="B Mitra" panose="00000400000000000000" pitchFamily="2" charset="-78"/>
              </a:rPr>
              <a:t>GCT</a:t>
            </a:r>
            <a:r>
              <a:rPr lang="fa-IR" b="1" dirty="0" smtClean="0">
                <a:cs typeface="B Mitra" panose="00000400000000000000" pitchFamily="2" charset="-78"/>
              </a:rPr>
              <a:t> پس از یک ساعت از مصرف 50 گرم گلوکز خوراکی انجام می شود. میزان </a:t>
            </a:r>
            <a:r>
              <a:rPr lang="en-US" b="1" dirty="0" smtClean="0">
                <a:cs typeface="B Mitra" panose="00000400000000000000" pitchFamily="2" charset="-78"/>
              </a:rPr>
              <a:t>cut-off</a:t>
            </a:r>
            <a:r>
              <a:rPr lang="fa-IR" b="1" dirty="0" smtClean="0">
                <a:cs typeface="B Mitra" panose="00000400000000000000" pitchFamily="2" charset="-78"/>
              </a:rPr>
              <a:t> مساوی و بالاتر از 140 میلی گرم بر دسی لیتر این تست نیاز به ارجاع غیر فوری به متخصص زنان یا داخلی – غدد دارد.</a:t>
            </a:r>
          </a:p>
          <a:p>
            <a:pPr algn="r" rtl="1"/>
            <a:endParaRPr lang="en-US" b="1" dirty="0">
              <a:cs typeface="B Mitra" panose="00000400000000000000" pitchFamily="2" charset="-78"/>
            </a:endParaRPr>
          </a:p>
        </p:txBody>
      </p:sp>
    </p:spTree>
    <p:extLst>
      <p:ext uri="{BB962C8B-B14F-4D97-AF65-F5344CB8AC3E}">
        <p14:creationId xmlns:p14="http://schemas.microsoft.com/office/powerpoint/2010/main" val="33633521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200400" y="206828"/>
            <a:ext cx="6240780" cy="6433457"/>
          </a:xfrm>
          <a:prstGeom prst="rect">
            <a:avLst/>
          </a:prstGeom>
        </p:spPr>
      </p:pic>
    </p:spTree>
    <p:extLst>
      <p:ext uri="{BB962C8B-B14F-4D97-AF65-F5344CB8AC3E}">
        <p14:creationId xmlns:p14="http://schemas.microsoft.com/office/powerpoint/2010/main" val="20183133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idx="1"/>
          </p:nvPr>
        </p:nvSpPr>
        <p:spPr/>
        <p:txBody>
          <a:bodyPr/>
          <a:lstStyle/>
          <a:p>
            <a:endParaRPr lang="en-US"/>
          </a:p>
        </p:txBody>
      </p:sp>
      <p:pic>
        <p:nvPicPr>
          <p:cNvPr id="6" name="Picture 5"/>
          <p:cNvPicPr>
            <a:picLocks noChangeAspect="1"/>
          </p:cNvPicPr>
          <p:nvPr/>
        </p:nvPicPr>
        <p:blipFill>
          <a:blip r:embed="rId2"/>
          <a:stretch>
            <a:fillRect/>
          </a:stretch>
        </p:blipFill>
        <p:spPr>
          <a:xfrm>
            <a:off x="2176463" y="219075"/>
            <a:ext cx="7516178" cy="6419850"/>
          </a:xfrm>
          <a:prstGeom prst="rect">
            <a:avLst/>
          </a:prstGeom>
        </p:spPr>
      </p:pic>
    </p:spTree>
    <p:extLst>
      <p:ext uri="{BB962C8B-B14F-4D97-AF65-F5344CB8AC3E}">
        <p14:creationId xmlns:p14="http://schemas.microsoft.com/office/powerpoint/2010/main" val="2985951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3154680" y="181074"/>
            <a:ext cx="6035040" cy="6471186"/>
          </a:xfrm>
          <a:prstGeom prst="rect">
            <a:avLst/>
          </a:prstGeom>
        </p:spPr>
      </p:pic>
    </p:spTree>
    <p:extLst>
      <p:ext uri="{BB962C8B-B14F-4D97-AF65-F5344CB8AC3E}">
        <p14:creationId xmlns:p14="http://schemas.microsoft.com/office/powerpoint/2010/main" val="1168438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a:blip r:embed="rId2"/>
          <a:stretch>
            <a:fillRect/>
          </a:stretch>
        </p:blipFill>
        <p:spPr>
          <a:xfrm>
            <a:off x="3086100" y="205741"/>
            <a:ext cx="5886450" cy="6469380"/>
          </a:xfrm>
          <a:prstGeom prst="rect">
            <a:avLst/>
          </a:prstGeom>
        </p:spPr>
      </p:pic>
    </p:spTree>
    <p:extLst>
      <p:ext uri="{BB962C8B-B14F-4D97-AF65-F5344CB8AC3E}">
        <p14:creationId xmlns:p14="http://schemas.microsoft.com/office/powerpoint/2010/main" val="16627762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1256" y="309562"/>
            <a:ext cx="11691257" cy="6238875"/>
          </a:xfrm>
          <a:prstGeom prst="rect">
            <a:avLst/>
          </a:prstGeom>
        </p:spPr>
      </p:pic>
    </p:spTree>
    <p:extLst>
      <p:ext uri="{BB962C8B-B14F-4D97-AF65-F5344CB8AC3E}">
        <p14:creationId xmlns:p14="http://schemas.microsoft.com/office/powerpoint/2010/main" val="2385491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37457" y="323850"/>
            <a:ext cx="11549743" cy="6210300"/>
          </a:xfrm>
          <a:prstGeom prst="rect">
            <a:avLst/>
          </a:prstGeom>
        </p:spPr>
      </p:pic>
    </p:spTree>
    <p:extLst>
      <p:ext uri="{BB962C8B-B14F-4D97-AF65-F5344CB8AC3E}">
        <p14:creationId xmlns:p14="http://schemas.microsoft.com/office/powerpoint/2010/main" val="2147433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19397" y="24117"/>
            <a:ext cx="10794669" cy="6833883"/>
          </a:xfrm>
          <a:prstGeom prst="rect">
            <a:avLst/>
          </a:prstGeom>
        </p:spPr>
      </p:pic>
    </p:spTree>
    <p:extLst>
      <p:ext uri="{BB962C8B-B14F-4D97-AF65-F5344CB8AC3E}">
        <p14:creationId xmlns:p14="http://schemas.microsoft.com/office/powerpoint/2010/main" val="27007651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02827" y="463138"/>
            <a:ext cx="11557115" cy="5533901"/>
          </a:xfrm>
          <a:prstGeom prst="rect">
            <a:avLst/>
          </a:prstGeom>
        </p:spPr>
      </p:pic>
    </p:spTree>
    <p:extLst>
      <p:ext uri="{BB962C8B-B14F-4D97-AF65-F5344CB8AC3E}">
        <p14:creationId xmlns:p14="http://schemas.microsoft.com/office/powerpoint/2010/main" val="214018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solidFill>
                  <a:schemeClr val="accent1">
                    <a:lumMod val="50000"/>
                  </a:schemeClr>
                </a:solidFill>
                <a:cs typeface="B Nazanin" panose="00000400000000000000" pitchFamily="2" charset="-78"/>
              </a:rPr>
              <a:t>ماده 55 قانون</a:t>
            </a:r>
            <a:endParaRPr lang="en-US" b="1" dirty="0">
              <a:solidFill>
                <a:schemeClr val="accent1">
                  <a:lumMod val="50000"/>
                </a:schemeClr>
              </a:solidFill>
              <a:cs typeface="B Nazanin" panose="00000400000000000000" pitchFamily="2" charset="-78"/>
            </a:endParaRPr>
          </a:p>
        </p:txBody>
      </p:sp>
      <p:sp>
        <p:nvSpPr>
          <p:cNvPr id="3" name="Content Placeholder 2"/>
          <p:cNvSpPr>
            <a:spLocks noGrp="1"/>
          </p:cNvSpPr>
          <p:nvPr>
            <p:ph idx="1"/>
          </p:nvPr>
        </p:nvSpPr>
        <p:spPr>
          <a:prstGeom prst="rect">
            <a:avLst/>
          </a:prstGeom>
        </p:spPr>
        <p:txBody>
          <a:bodyPr>
            <a:normAutofit/>
          </a:bodyPr>
          <a:lstStyle/>
          <a:p>
            <a:pPr marL="0" indent="0" algn="just" rtl="1">
              <a:buNone/>
            </a:pPr>
            <a:r>
              <a:rPr lang="fa-IR" sz="3200" b="1" dirty="0">
                <a:solidFill>
                  <a:schemeClr val="tx2"/>
                </a:solidFill>
                <a:cs typeface="B Nazanin" panose="00000400000000000000" pitchFamily="2" charset="-78"/>
              </a:rPr>
              <a:t>تدوین برنامه جامعی برای مهار، پایش، پیشگیری و کاهش سقط خود به خودی جنین،</a:t>
            </a:r>
            <a:r>
              <a:rPr lang="en-US" sz="3200" b="1" dirty="0">
                <a:solidFill>
                  <a:schemeClr val="tx2"/>
                </a:solidFill>
                <a:cs typeface="B Nazanin" panose="00000400000000000000" pitchFamily="2" charset="-78"/>
              </a:rPr>
              <a:t> </a:t>
            </a:r>
            <a:r>
              <a:rPr lang="fa-IR" sz="3200" b="1" dirty="0">
                <a:solidFill>
                  <a:schemeClr val="tx2"/>
                </a:solidFill>
                <a:cs typeface="B Nazanin" panose="00000400000000000000" pitchFamily="2" charset="-78"/>
              </a:rPr>
              <a:t>به صورت ادغام در شبکه بهداشت شامل آموزش عمومی اصلاح سبک زندگی و آسیب های وارده ناشی از تغذیه و داروها بر سلامت جنین.</a:t>
            </a:r>
            <a:endParaRPr lang="en-US" sz="3200" b="1" dirty="0">
              <a:solidFill>
                <a:schemeClr val="tx2"/>
              </a:solidFill>
              <a:cs typeface="B Nazanin" panose="00000400000000000000" pitchFamily="2" charset="-78"/>
            </a:endParaRPr>
          </a:p>
        </p:txBody>
      </p:sp>
    </p:spTree>
    <p:extLst>
      <p:ext uri="{BB962C8B-B14F-4D97-AF65-F5344CB8AC3E}">
        <p14:creationId xmlns:p14="http://schemas.microsoft.com/office/powerpoint/2010/main" val="1428918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00692" y="152024"/>
            <a:ext cx="7097638" cy="6500236"/>
          </a:xfrm>
          <a:prstGeom prst="rect">
            <a:avLst/>
          </a:prstGeom>
        </p:spPr>
      </p:pic>
    </p:spTree>
    <p:extLst>
      <p:ext uri="{BB962C8B-B14F-4D97-AF65-F5344CB8AC3E}">
        <p14:creationId xmlns:p14="http://schemas.microsoft.com/office/powerpoint/2010/main" val="2975784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rtl="1"/>
            <a:endParaRPr lang="en-US" dirty="0">
              <a:solidFill>
                <a:srgbClr val="6A1E2F"/>
              </a:solidFill>
              <a:latin typeface="+mn-lt"/>
              <a:cs typeface="B Titr" panose="00000700000000000000" pitchFamily="2" charset="-78"/>
            </a:endParaRPr>
          </a:p>
        </p:txBody>
      </p:sp>
      <p:sp>
        <p:nvSpPr>
          <p:cNvPr id="2" name="Content Placeholder 1"/>
          <p:cNvSpPr>
            <a:spLocks noGrp="1"/>
          </p:cNvSpPr>
          <p:nvPr>
            <p:ph idx="1"/>
          </p:nvPr>
        </p:nvSpPr>
        <p:spPr>
          <a:xfrm>
            <a:off x="692728" y="2858985"/>
            <a:ext cx="10911417" cy="1641764"/>
          </a:xfrm>
        </p:spPr>
        <p:txBody>
          <a:bodyPr/>
          <a:lstStyle/>
          <a:p>
            <a:pPr marL="0" indent="0" algn="ctr">
              <a:buNone/>
            </a:pPr>
            <a:r>
              <a:rPr lang="fa-IR" sz="4400" dirty="0">
                <a:solidFill>
                  <a:srgbClr val="6A1E2F"/>
                </a:solidFill>
                <a:cs typeface="B Titr" panose="00000700000000000000" pitchFamily="2" charset="-78"/>
              </a:rPr>
              <a:t>2- همکاری های بین بخشی</a:t>
            </a:r>
            <a:endParaRPr lang="en-US" sz="4400" dirty="0">
              <a:solidFill>
                <a:srgbClr val="6A1E2F"/>
              </a:solidFill>
              <a:cs typeface="B Titr" panose="00000700000000000000" pitchFamily="2" charset="-78"/>
            </a:endParaRPr>
          </a:p>
          <a:p>
            <a:endParaRPr lang="en-US" dirty="0"/>
          </a:p>
        </p:txBody>
      </p:sp>
    </p:spTree>
    <p:extLst>
      <p:ext uri="{BB962C8B-B14F-4D97-AF65-F5344CB8AC3E}">
        <p14:creationId xmlns:p14="http://schemas.microsoft.com/office/powerpoint/2010/main" val="425557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stretch>
            <a:fillRect/>
          </a:stretch>
        </p:blipFill>
        <p:spPr>
          <a:xfrm>
            <a:off x="609601" y="0"/>
            <a:ext cx="10580093" cy="6774873"/>
          </a:xfrm>
          <a:prstGeom prst="rect">
            <a:avLst/>
          </a:prstGeom>
        </p:spPr>
      </p:pic>
    </p:spTree>
    <p:extLst>
      <p:ext uri="{BB962C8B-B14F-4D97-AF65-F5344CB8AC3E}">
        <p14:creationId xmlns:p14="http://schemas.microsoft.com/office/powerpoint/2010/main" val="7364748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solidFill>
                  <a:schemeClr val="accent1">
                    <a:lumMod val="50000"/>
                  </a:schemeClr>
                </a:solidFill>
                <a:cs typeface="B Titr" panose="00000700000000000000" pitchFamily="2" charset="-78"/>
              </a:rPr>
              <a:t>فعالیت های بین بخشی</a:t>
            </a:r>
            <a:endParaRPr lang="en-US" b="1" dirty="0">
              <a:solidFill>
                <a:schemeClr val="accent1">
                  <a:lumMod val="50000"/>
                </a:schemeClr>
              </a:solidFill>
              <a:cs typeface="B Titr" panose="00000700000000000000" pitchFamily="2" charset="-78"/>
            </a:endParaRPr>
          </a:p>
        </p:txBody>
      </p:sp>
      <p:sp>
        <p:nvSpPr>
          <p:cNvPr id="3" name="Content Placeholder 2"/>
          <p:cNvSpPr>
            <a:spLocks noGrp="1"/>
          </p:cNvSpPr>
          <p:nvPr>
            <p:ph idx="1"/>
          </p:nvPr>
        </p:nvSpPr>
        <p:spPr>
          <a:prstGeom prst="rect">
            <a:avLst/>
          </a:prstGeom>
        </p:spPr>
        <p:txBody>
          <a:bodyPr>
            <a:normAutofit/>
          </a:bodyPr>
          <a:lstStyle/>
          <a:p>
            <a:pPr algn="just" rtl="1"/>
            <a:r>
              <a:rPr lang="fa-IR" sz="2400" b="1" dirty="0">
                <a:solidFill>
                  <a:schemeClr val="tx1"/>
                </a:solidFill>
                <a:cs typeface="B Nazanin" panose="00000400000000000000" pitchFamily="2" charset="-78"/>
              </a:rPr>
              <a:t>در سطح ملی، مسئولیت انجام فعالیتهای بین بخشی با دبیرخانه شورایعالی سلامت و امنیت غذایی کشور با هماهنگی و همکاری مرکز جوانی جمعیت، سلامت خانواده و مدارس معاونت بهداشت است.</a:t>
            </a:r>
          </a:p>
          <a:p>
            <a:pPr algn="just" rtl="1"/>
            <a:r>
              <a:rPr lang="fa-IR" sz="2400" b="1" dirty="0">
                <a:solidFill>
                  <a:srgbClr val="C00000"/>
                </a:solidFill>
                <a:cs typeface="B Nazanin" panose="00000400000000000000" pitchFamily="2" charset="-78"/>
              </a:rPr>
              <a:t>در سطح استانی و شهرستانی به ترتیب با کارگروه تخصصی سلامت و امنیت غذایی استان و کارگروه سلامت و امنیت غذایی شهرستان</a:t>
            </a:r>
            <a:r>
              <a:rPr lang="fa-IR" sz="2400" b="1" dirty="0">
                <a:solidFill>
                  <a:schemeClr val="tx1"/>
                </a:solidFill>
                <a:cs typeface="B Nazanin" panose="00000400000000000000" pitchFamily="2" charset="-78"/>
              </a:rPr>
              <a:t> با هماهنگی گروه جوانی جمعیت، سلامت خانواده و مدارس می باشد. </a:t>
            </a:r>
          </a:p>
          <a:p>
            <a:pPr algn="just" rtl="1"/>
            <a:r>
              <a:rPr lang="fa-IR" sz="2400" b="1" dirty="0">
                <a:solidFill>
                  <a:schemeClr val="tx1"/>
                </a:solidFill>
                <a:cs typeface="B Nazanin" panose="00000400000000000000" pitchFamily="2" charset="-78"/>
              </a:rPr>
              <a:t>در سطح شهر و روستا، مسئولیت به ترتیب بر عهده رییس مرکز خدمات جامع سلامت شهری و روستایی می باشد که این </a:t>
            </a:r>
            <a:r>
              <a:rPr lang="fa-IR" sz="2400" b="1" dirty="0" smtClean="0">
                <a:solidFill>
                  <a:schemeClr val="tx1"/>
                </a:solidFill>
                <a:cs typeface="B Nazanin" panose="00000400000000000000" pitchFamily="2" charset="-78"/>
              </a:rPr>
              <a:t>هماهنگی ها </a:t>
            </a:r>
            <a:r>
              <a:rPr lang="fa-IR" sz="2400" b="1" dirty="0">
                <a:solidFill>
                  <a:schemeClr val="tx1"/>
                </a:solidFill>
                <a:cs typeface="B Nazanin" panose="00000400000000000000" pitchFamily="2" charset="-78"/>
              </a:rPr>
              <a:t>و پیگیری به نتیجه رسیدن آنها را در سطح شهر و روستا به انجام رساند.</a:t>
            </a:r>
            <a:endParaRPr lang="en-US" sz="2400"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481158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b="1" dirty="0" smtClean="0">
                <a:solidFill>
                  <a:schemeClr val="accent1">
                    <a:lumMod val="50000"/>
                  </a:schemeClr>
                </a:solidFill>
                <a:cs typeface="B Titr" panose="00000700000000000000" pitchFamily="2" charset="-78"/>
              </a:rPr>
              <a:t>شورای عالی </a:t>
            </a:r>
            <a:r>
              <a:rPr lang="fa-IR" sz="3600" b="1" dirty="0">
                <a:solidFill>
                  <a:schemeClr val="accent1">
                    <a:lumMod val="50000"/>
                  </a:schemeClr>
                </a:solidFill>
                <a:cs typeface="B Titr" panose="00000700000000000000" pitchFamily="2" charset="-78"/>
              </a:rPr>
              <a:t>سلامت و امنیت غذایی </a:t>
            </a:r>
            <a:endParaRPr lang="en-US" sz="3600" b="1" dirty="0">
              <a:solidFill>
                <a:schemeClr val="accent1">
                  <a:lumMod val="50000"/>
                </a:schemeClr>
              </a:solidFill>
              <a:cs typeface="B Titr" panose="00000700000000000000" pitchFamily="2" charset="-78"/>
            </a:endParaRPr>
          </a:p>
        </p:txBody>
      </p:sp>
      <p:sp>
        <p:nvSpPr>
          <p:cNvPr id="3" name="Content Placeholder 2"/>
          <p:cNvSpPr>
            <a:spLocks noGrp="1"/>
          </p:cNvSpPr>
          <p:nvPr>
            <p:ph idx="1"/>
          </p:nvPr>
        </p:nvSpPr>
        <p:spPr>
          <a:prstGeom prst="rect">
            <a:avLst/>
          </a:prstGeom>
        </p:spPr>
        <p:txBody>
          <a:bodyPr>
            <a:normAutofit/>
          </a:bodyPr>
          <a:lstStyle/>
          <a:p>
            <a:pPr algn="just" rtl="1"/>
            <a:r>
              <a:rPr lang="fa-IR" sz="2400" b="1" dirty="0">
                <a:solidFill>
                  <a:schemeClr val="tx1"/>
                </a:solidFill>
                <a:cs typeface="B Nazanin" panose="00000400000000000000" pitchFamily="2" charset="-78"/>
              </a:rPr>
              <a:t> سیاستگذاری در زمینه کاهش آلاینده های محیطی، مواد غذایی، عوامل اقتصادی و اجتماعی تاثیرگذار بر سقط خود به خودی.</a:t>
            </a:r>
          </a:p>
          <a:p>
            <a:pPr algn="just" rtl="1"/>
            <a:r>
              <a:rPr lang="fa-IR" sz="2400" b="1" dirty="0">
                <a:solidFill>
                  <a:schemeClr val="tx1"/>
                </a:solidFill>
                <a:cs typeface="B Nazanin" panose="00000400000000000000" pitchFamily="2" charset="-78"/>
              </a:rPr>
              <a:t>تصویب برنامه ها، بخشنامه ها، مصوبات و تدابیر بخشی و فرابخشی برای اجرای سیاستهای مرتبط با پیشگیری، مهار و کاهش موارد سقط خود به خودی جنین.</a:t>
            </a:r>
          </a:p>
          <a:p>
            <a:pPr algn="just" rtl="1"/>
            <a:r>
              <a:rPr lang="fa-IR" sz="2400" b="1" dirty="0">
                <a:solidFill>
                  <a:schemeClr val="tx1"/>
                </a:solidFill>
                <a:cs typeface="B Nazanin" panose="00000400000000000000" pitchFamily="2" charset="-78"/>
              </a:rPr>
              <a:t>تصویب استانداردهای مرتبط از جمله در خصوص مواد غذایی خصوصا مواد غذایی تراریخته. </a:t>
            </a:r>
          </a:p>
          <a:p>
            <a:pPr algn="just" rtl="1"/>
            <a:r>
              <a:rPr lang="fa-IR" sz="2400" b="1" dirty="0">
                <a:solidFill>
                  <a:schemeClr val="tx1"/>
                </a:solidFill>
                <a:cs typeface="B Nazanin" panose="00000400000000000000" pitchFamily="2" charset="-78"/>
              </a:rPr>
              <a:t>تصویب ساز و کارهای پایش و نظارت بر اجرای مصوبات از جمله برنامه ها. </a:t>
            </a:r>
          </a:p>
          <a:p>
            <a:pPr algn="just" rtl="1"/>
            <a:r>
              <a:rPr lang="fa-IR" sz="2400" b="1" dirty="0">
                <a:solidFill>
                  <a:schemeClr val="tx1"/>
                </a:solidFill>
                <a:cs typeface="B Nazanin" panose="00000400000000000000" pitchFamily="2" charset="-78"/>
              </a:rPr>
              <a:t>ایجاد هماهنگی بین سازمانها و نهادهای تاثیرگذار  و نیز متناظرهای استانی</a:t>
            </a:r>
            <a:endParaRPr lang="en-US" sz="2400"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1150199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sz="3600" b="1" dirty="0">
                <a:solidFill>
                  <a:schemeClr val="accent1">
                    <a:lumMod val="50000"/>
                  </a:schemeClr>
                </a:solidFill>
                <a:cs typeface="B Titr" panose="00000700000000000000" pitchFamily="2" charset="-78"/>
              </a:rPr>
              <a:t>کارگروه تخصصی سلامت و امنیت غذایی استان/شهرستان</a:t>
            </a:r>
            <a:endParaRPr lang="en-US" sz="3600" b="1" dirty="0">
              <a:solidFill>
                <a:schemeClr val="accent1">
                  <a:lumMod val="50000"/>
                </a:schemeClr>
              </a:solidFill>
              <a:cs typeface="B Titr" panose="00000700000000000000" pitchFamily="2" charset="-78"/>
            </a:endParaRPr>
          </a:p>
        </p:txBody>
      </p:sp>
      <p:sp>
        <p:nvSpPr>
          <p:cNvPr id="3" name="Content Placeholder 2"/>
          <p:cNvSpPr>
            <a:spLocks noGrp="1"/>
          </p:cNvSpPr>
          <p:nvPr>
            <p:ph idx="1"/>
          </p:nvPr>
        </p:nvSpPr>
        <p:spPr>
          <a:xfrm>
            <a:off x="609601" y="1151906"/>
            <a:ext cx="11360726" cy="5293344"/>
          </a:xfrm>
          <a:prstGeom prst="rect">
            <a:avLst/>
          </a:prstGeom>
        </p:spPr>
        <p:txBody>
          <a:bodyPr/>
          <a:lstStyle/>
          <a:p>
            <a:pPr algn="just" rtl="1"/>
            <a:r>
              <a:rPr lang="fa-IR" b="1" dirty="0">
                <a:solidFill>
                  <a:schemeClr val="tx1"/>
                </a:solidFill>
                <a:cs typeface="B Nazanin" panose="00000400000000000000" pitchFamily="2" charset="-78"/>
              </a:rPr>
              <a:t>تصویب برنامه ها، بخشنامه ها، مصوبات و تدابیر بخشی و فرابخشی برای اجرای سیاستهای مرتبط با پیشگیری، مهار و کاهش موارد سقط خود به خودی جنین بر اساس اولویتهای استانی/شهرستانی. </a:t>
            </a:r>
          </a:p>
          <a:p>
            <a:pPr algn="just" rtl="1"/>
            <a:r>
              <a:rPr lang="fa-IR" b="1" dirty="0">
                <a:solidFill>
                  <a:schemeClr val="tx1"/>
                </a:solidFill>
                <a:cs typeface="B Nazanin" panose="00000400000000000000" pitchFamily="2" charset="-78"/>
              </a:rPr>
              <a:t>تصویب ساز و کارهای پایش و نظارت بر اجرای مصوبات از جمله برنامه ها. </a:t>
            </a:r>
          </a:p>
          <a:p>
            <a:pPr algn="just" rtl="1"/>
            <a:r>
              <a:rPr lang="fa-IR" b="1" dirty="0">
                <a:solidFill>
                  <a:schemeClr val="tx1"/>
                </a:solidFill>
                <a:cs typeface="B Nazanin" panose="00000400000000000000" pitchFamily="2" charset="-78"/>
              </a:rPr>
              <a:t>ایجاد </a:t>
            </a:r>
            <a:r>
              <a:rPr lang="fa-IR" b="1" dirty="0" smtClean="0">
                <a:solidFill>
                  <a:schemeClr val="tx1"/>
                </a:solidFill>
                <a:cs typeface="B Nazanin" panose="00000400000000000000" pitchFamily="2" charset="-78"/>
              </a:rPr>
              <a:t>هماهنگی بین معاونت های </a:t>
            </a:r>
            <a:r>
              <a:rPr lang="fa-IR" b="1" dirty="0">
                <a:solidFill>
                  <a:schemeClr val="tx1"/>
                </a:solidFill>
                <a:cs typeface="B Nazanin" panose="00000400000000000000" pitchFamily="2" charset="-78"/>
              </a:rPr>
              <a:t>مختلف دانشگاه علوم پزشکی و خدمات بهداشتی درمانی، سازمانها و نهادهای تاثیرگذار در زمینه اجرای مصوبات کشور مرتبط. </a:t>
            </a:r>
          </a:p>
          <a:p>
            <a:pPr algn="just" rtl="1"/>
            <a:r>
              <a:rPr lang="fa-IR" b="1" dirty="0">
                <a:solidFill>
                  <a:schemeClr val="tx1"/>
                </a:solidFill>
                <a:cs typeface="B Nazanin" panose="00000400000000000000" pitchFamily="2" charset="-78"/>
              </a:rPr>
              <a:t>نظارت بر فعالیتهای بین بخشی در سطح جامعه (روستا و شهر)</a:t>
            </a:r>
          </a:p>
          <a:p>
            <a:pPr algn="just" rtl="1"/>
            <a:r>
              <a:rPr lang="en-US" b="1" dirty="0">
                <a:solidFill>
                  <a:schemeClr val="tx1"/>
                </a:solidFill>
                <a:cs typeface="B Nazanin" panose="00000400000000000000" pitchFamily="2" charset="-78"/>
              </a:rPr>
              <a:t> </a:t>
            </a:r>
            <a:r>
              <a:rPr lang="fa-IR" b="1" dirty="0">
                <a:solidFill>
                  <a:schemeClr val="tx1"/>
                </a:solidFill>
                <a:cs typeface="B Nazanin" panose="00000400000000000000" pitchFamily="2" charset="-78"/>
              </a:rPr>
              <a:t>ارایه گزارش به شورایعالی سلامت و امنیت غذایی کشور، کمیته پایش برنامه و گروه جوانی جمعیت، سلامت خانواده و مدارس معاونت بهداشتی دانشگاه.</a:t>
            </a:r>
            <a:endParaRPr lang="en-US"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3076076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86050" y="274639"/>
            <a:ext cx="6658795" cy="6365781"/>
          </a:xfrm>
          <a:prstGeom prst="rect">
            <a:avLst/>
          </a:prstGeom>
        </p:spPr>
      </p:pic>
    </p:spTree>
    <p:extLst>
      <p:ext uri="{BB962C8B-B14F-4D97-AF65-F5344CB8AC3E}">
        <p14:creationId xmlns:p14="http://schemas.microsoft.com/office/powerpoint/2010/main" val="3966474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308859" y="407815"/>
            <a:ext cx="7418071" cy="6300490"/>
          </a:xfrm>
          <a:prstGeom prst="rect">
            <a:avLst/>
          </a:prstGeom>
        </p:spPr>
      </p:pic>
    </p:spTree>
    <p:extLst>
      <p:ext uri="{BB962C8B-B14F-4D97-AF65-F5344CB8AC3E}">
        <p14:creationId xmlns:p14="http://schemas.microsoft.com/office/powerpoint/2010/main" val="2496441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600" b="1" dirty="0">
                <a:solidFill>
                  <a:schemeClr val="accent1">
                    <a:lumMod val="50000"/>
                  </a:schemeClr>
                </a:solidFill>
                <a:cs typeface="B Titr" panose="00000700000000000000" pitchFamily="2" charset="-78"/>
              </a:rPr>
              <a:t>کمیته پایش</a:t>
            </a:r>
            <a:endParaRPr lang="en-US" sz="3600" b="1" dirty="0">
              <a:solidFill>
                <a:schemeClr val="accent1">
                  <a:lumMod val="50000"/>
                </a:schemeClr>
              </a:solidFill>
              <a:cs typeface="B Titr" panose="00000700000000000000" pitchFamily="2" charset="-78"/>
            </a:endParaRPr>
          </a:p>
        </p:txBody>
      </p:sp>
      <p:sp>
        <p:nvSpPr>
          <p:cNvPr id="3" name="Content Placeholder 2"/>
          <p:cNvSpPr>
            <a:spLocks noGrp="1"/>
          </p:cNvSpPr>
          <p:nvPr>
            <p:ph idx="1"/>
          </p:nvPr>
        </p:nvSpPr>
        <p:spPr>
          <a:prstGeom prst="rect">
            <a:avLst/>
          </a:prstGeom>
        </p:spPr>
        <p:txBody>
          <a:bodyPr>
            <a:noAutofit/>
          </a:bodyPr>
          <a:lstStyle/>
          <a:p>
            <a:pPr algn="just" rtl="1">
              <a:lnSpc>
                <a:spcPct val="100000"/>
              </a:lnSpc>
            </a:pPr>
            <a:r>
              <a:rPr lang="fa-IR" sz="2400" b="1" dirty="0">
                <a:solidFill>
                  <a:schemeClr val="tx1"/>
                </a:solidFill>
                <a:cs typeface="B Nazanin" panose="00000400000000000000" pitchFamily="2" charset="-78"/>
              </a:rPr>
              <a:t>پایش برنامه بر اساس فرآیندها و خدمات تدوین شده در این برنامه صورت می گیرد. مسئولیت پایش در سطح کشور بر عهده کمیته پایش در سطح وزارت بهداشت، درمان و آموزش پزشکی به ریاست مدیرکل مرکز جوانی جمعیت، سلامت خانواده و مدارس وزارت بهداشت است که متناظر این کمیته باید در سطح دانشگاه، تشکیل شود.</a:t>
            </a:r>
          </a:p>
          <a:p>
            <a:pPr algn="just" rtl="1">
              <a:spcBef>
                <a:spcPts val="0"/>
              </a:spcBef>
            </a:pPr>
            <a:r>
              <a:rPr lang="fa-IR" sz="1800" b="1" dirty="0">
                <a:cs typeface="B Nazanin" panose="00000400000000000000" pitchFamily="2" charset="-78"/>
              </a:rPr>
              <a:t>اعضا:</a:t>
            </a:r>
            <a:endParaRPr lang="en-US" sz="1800" b="1" dirty="0">
              <a:cs typeface="B Nazanin" panose="00000400000000000000" pitchFamily="2" charset="-78"/>
            </a:endParaRPr>
          </a:p>
          <a:p>
            <a:pPr algn="just" rtl="1">
              <a:spcBef>
                <a:spcPts val="0"/>
              </a:spcBef>
            </a:pPr>
            <a:r>
              <a:rPr lang="fa-IR" sz="1800" b="1" dirty="0">
                <a:cs typeface="B Nazanin" panose="00000400000000000000" pitchFamily="2" charset="-78"/>
              </a:rPr>
              <a:t>اداره </a:t>
            </a:r>
            <a:r>
              <a:rPr lang="fa-IR" sz="1800" b="1" dirty="0">
                <a:solidFill>
                  <a:schemeClr val="tx1"/>
                </a:solidFill>
                <a:cs typeface="B Nazanin" panose="00000400000000000000" pitchFamily="2" charset="-78"/>
              </a:rPr>
              <a:t>سلامت مادران و اداره جوانی جمعیت، (میانسالان و مدارس)</a:t>
            </a:r>
          </a:p>
          <a:p>
            <a:pPr algn="just" rtl="1">
              <a:lnSpc>
                <a:spcPct val="100000"/>
              </a:lnSpc>
              <a:spcBef>
                <a:spcPts val="0"/>
              </a:spcBef>
            </a:pPr>
            <a:r>
              <a:rPr lang="fa-IR" sz="1800" b="1" dirty="0">
                <a:solidFill>
                  <a:schemeClr val="tx1"/>
                </a:solidFill>
                <a:cs typeface="B Nazanin" panose="00000400000000000000" pitchFamily="2" charset="-78"/>
              </a:rPr>
              <a:t>دفتر بهبود تغذیه (آموزش سلامت)</a:t>
            </a:r>
          </a:p>
          <a:p>
            <a:pPr algn="just" rtl="1">
              <a:lnSpc>
                <a:spcPct val="100000"/>
              </a:lnSpc>
              <a:spcBef>
                <a:spcPts val="0"/>
              </a:spcBef>
            </a:pPr>
            <a:r>
              <a:rPr lang="fa-IR" sz="1800" b="1" dirty="0">
                <a:solidFill>
                  <a:schemeClr val="tx1"/>
                </a:solidFill>
                <a:cs typeface="B Nazanin" panose="00000400000000000000" pitchFamily="2" charset="-78"/>
              </a:rPr>
              <a:t>دفتر طب ایرانی و مکمل</a:t>
            </a:r>
          </a:p>
          <a:p>
            <a:pPr algn="just" rtl="1">
              <a:lnSpc>
                <a:spcPct val="100000"/>
              </a:lnSpc>
              <a:spcBef>
                <a:spcPts val="0"/>
              </a:spcBef>
            </a:pPr>
            <a:r>
              <a:rPr lang="fa-IR" sz="1800" b="1" dirty="0">
                <a:solidFill>
                  <a:schemeClr val="tx1"/>
                </a:solidFill>
                <a:cs typeface="B Nazanin" panose="00000400000000000000" pitchFamily="2" charset="-78"/>
              </a:rPr>
              <a:t>مرکز مدیریت شبکه</a:t>
            </a:r>
          </a:p>
          <a:p>
            <a:pPr algn="just" rtl="1">
              <a:lnSpc>
                <a:spcPct val="100000"/>
              </a:lnSpc>
              <a:spcBef>
                <a:spcPts val="0"/>
              </a:spcBef>
            </a:pPr>
            <a:r>
              <a:rPr lang="fa-IR" sz="1800" b="1" dirty="0">
                <a:solidFill>
                  <a:schemeClr val="tx1"/>
                </a:solidFill>
                <a:cs typeface="B Nazanin" panose="00000400000000000000" pitchFamily="2" charset="-78"/>
              </a:rPr>
              <a:t>مرکز مدیریت آمار و فناوری</a:t>
            </a:r>
          </a:p>
          <a:p>
            <a:pPr algn="just" rtl="1">
              <a:lnSpc>
                <a:spcPct val="100000"/>
              </a:lnSpc>
              <a:spcBef>
                <a:spcPts val="0"/>
              </a:spcBef>
            </a:pPr>
            <a:r>
              <a:rPr lang="fa-IR" sz="1800" b="1" dirty="0">
                <a:solidFill>
                  <a:schemeClr val="tx1"/>
                </a:solidFill>
                <a:cs typeface="B Nazanin" panose="00000400000000000000" pitchFamily="2" charset="-78"/>
              </a:rPr>
              <a:t>معاونت آموزشی</a:t>
            </a:r>
          </a:p>
          <a:p>
            <a:pPr algn="just" rtl="1">
              <a:lnSpc>
                <a:spcPct val="100000"/>
              </a:lnSpc>
              <a:spcBef>
                <a:spcPts val="0"/>
              </a:spcBef>
            </a:pPr>
            <a:r>
              <a:rPr lang="fa-IR" sz="1800" b="1" dirty="0">
                <a:solidFill>
                  <a:schemeClr val="tx1"/>
                </a:solidFill>
                <a:cs typeface="B Nazanin" panose="00000400000000000000" pitchFamily="2" charset="-78"/>
              </a:rPr>
              <a:t>معاونت تحقیقات و فناوری</a:t>
            </a:r>
          </a:p>
          <a:p>
            <a:pPr algn="just" rtl="1">
              <a:lnSpc>
                <a:spcPct val="100000"/>
              </a:lnSpc>
              <a:spcBef>
                <a:spcPts val="0"/>
              </a:spcBef>
            </a:pPr>
            <a:r>
              <a:rPr lang="fa-IR" sz="1800" b="1" dirty="0">
                <a:solidFill>
                  <a:schemeClr val="tx1"/>
                </a:solidFill>
                <a:cs typeface="B Nazanin" panose="00000400000000000000" pitchFamily="2" charset="-78"/>
              </a:rPr>
              <a:t>معاونت درمان</a:t>
            </a:r>
          </a:p>
          <a:p>
            <a:pPr algn="just" rtl="1">
              <a:lnSpc>
                <a:spcPct val="100000"/>
              </a:lnSpc>
              <a:spcBef>
                <a:spcPts val="0"/>
              </a:spcBef>
            </a:pPr>
            <a:r>
              <a:rPr lang="fa-IR" sz="1800" b="1" dirty="0">
                <a:solidFill>
                  <a:schemeClr val="tx1"/>
                </a:solidFill>
                <a:cs typeface="B Nazanin" panose="00000400000000000000" pitchFamily="2" charset="-78"/>
              </a:rPr>
              <a:t>مرکز سلامت محیط و کار</a:t>
            </a:r>
          </a:p>
          <a:p>
            <a:pPr algn="just" rtl="1">
              <a:lnSpc>
                <a:spcPct val="100000"/>
              </a:lnSpc>
              <a:spcBef>
                <a:spcPts val="0"/>
              </a:spcBef>
            </a:pPr>
            <a:r>
              <a:rPr lang="fa-IR" sz="1800" b="1" dirty="0">
                <a:solidFill>
                  <a:schemeClr val="tx1"/>
                </a:solidFill>
                <a:cs typeface="B Nazanin" panose="00000400000000000000" pitchFamily="2" charset="-78"/>
              </a:rPr>
              <a:t>شورایعالی سلامت و امنیت غذایی کشور. </a:t>
            </a:r>
            <a:endParaRPr lang="en-US" sz="1800"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3725175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8142"/>
            <a:ext cx="12192000" cy="9097295"/>
          </a:xfrm>
          <a:prstGeom prst="rect">
            <a:avLst/>
          </a:prstGeom>
        </p:spPr>
      </p:pic>
      <p:sp>
        <p:nvSpPr>
          <p:cNvPr id="4" name="Rectangle 3"/>
          <p:cNvSpPr/>
          <p:nvPr/>
        </p:nvSpPr>
        <p:spPr>
          <a:xfrm>
            <a:off x="1088923" y="4421292"/>
            <a:ext cx="5589638" cy="1725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7200" dirty="0" smtClean="0">
                <a:solidFill>
                  <a:srgbClr val="FFFF00"/>
                </a:solidFill>
                <a:cs typeface="B Titr" panose="00000700000000000000" pitchFamily="2" charset="-78"/>
              </a:rPr>
              <a:t>یلدا مبارک</a:t>
            </a:r>
            <a:endParaRPr lang="en-US" sz="7200" dirty="0">
              <a:solidFill>
                <a:srgbClr val="FFFF00"/>
              </a:solidFill>
              <a:cs typeface="B Titr" panose="00000700000000000000" pitchFamily="2" charset="-78"/>
            </a:endParaRPr>
          </a:p>
        </p:txBody>
      </p:sp>
    </p:spTree>
    <p:extLst>
      <p:ext uri="{BB962C8B-B14F-4D97-AF65-F5344CB8AC3E}">
        <p14:creationId xmlns:p14="http://schemas.microsoft.com/office/powerpoint/2010/main" val="94278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405885" y="221013"/>
            <a:ext cx="4906343" cy="6419274"/>
          </a:xfrm>
          <a:prstGeom prst="rect">
            <a:avLst/>
          </a:prstGeom>
        </p:spPr>
      </p:pic>
      <p:pic>
        <p:nvPicPr>
          <p:cNvPr id="5" name="Picture 4"/>
          <p:cNvPicPr>
            <a:picLocks noChangeAspect="1"/>
          </p:cNvPicPr>
          <p:nvPr/>
        </p:nvPicPr>
        <p:blipFill>
          <a:blip r:embed="rId3"/>
          <a:stretch>
            <a:fillRect/>
          </a:stretch>
        </p:blipFill>
        <p:spPr>
          <a:xfrm>
            <a:off x="6495248" y="164044"/>
            <a:ext cx="4902095" cy="6476242"/>
          </a:xfrm>
          <a:prstGeom prst="rect">
            <a:avLst/>
          </a:prstGeom>
        </p:spPr>
      </p:pic>
    </p:spTree>
    <p:extLst>
      <p:ext uri="{BB962C8B-B14F-4D97-AF65-F5344CB8AC3E}">
        <p14:creationId xmlns:p14="http://schemas.microsoft.com/office/powerpoint/2010/main" val="61154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3" name="Picture 2"/>
          <p:cNvPicPr>
            <a:picLocks noChangeAspect="1"/>
          </p:cNvPicPr>
          <p:nvPr/>
        </p:nvPicPr>
        <p:blipFill>
          <a:blip r:embed="rId2"/>
          <a:stretch>
            <a:fillRect/>
          </a:stretch>
        </p:blipFill>
        <p:spPr>
          <a:xfrm>
            <a:off x="1651820" y="0"/>
            <a:ext cx="8413082" cy="6884863"/>
          </a:xfrm>
          <a:prstGeom prst="rect">
            <a:avLst/>
          </a:prstGeom>
        </p:spPr>
      </p:pic>
    </p:spTree>
    <p:extLst>
      <p:ext uri="{BB962C8B-B14F-4D97-AF65-F5344CB8AC3E}">
        <p14:creationId xmlns:p14="http://schemas.microsoft.com/office/powerpoint/2010/main" val="11949595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Content Placeholder 3"/>
          <p:cNvSpPr>
            <a:spLocks noGrp="1"/>
          </p:cNvSpPr>
          <p:nvPr>
            <p:ph idx="1"/>
          </p:nvPr>
        </p:nvSpPr>
        <p:spPr/>
        <p:txBody>
          <a:bodyPr/>
          <a:lstStyle/>
          <a:p>
            <a:endParaRPr lang="en-US"/>
          </a:p>
        </p:txBody>
      </p:sp>
      <p:pic>
        <p:nvPicPr>
          <p:cNvPr id="1026" name="Picture 2" descr="فرارو | هزینه یک خانواده پنج نفره در شب یلدای ۱۴۰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45"/>
            <a:ext cx="12191999" cy="694898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stretch>
            <a:fillRect/>
          </a:stretch>
        </p:blipFill>
        <p:spPr>
          <a:xfrm>
            <a:off x="246447" y="3245017"/>
            <a:ext cx="5569102" cy="1992001"/>
          </a:xfrm>
          <a:prstGeom prst="rect">
            <a:avLst/>
          </a:prstGeom>
        </p:spPr>
      </p:pic>
    </p:spTree>
    <p:extLst>
      <p:ext uri="{BB962C8B-B14F-4D97-AF65-F5344CB8AC3E}">
        <p14:creationId xmlns:p14="http://schemas.microsoft.com/office/powerpoint/2010/main" val="926397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0"/>
            <a:ext cx="10911417" cy="712519"/>
          </a:xfrm>
        </p:spPr>
        <p:txBody>
          <a:bodyPr/>
          <a:lstStyle/>
          <a:p>
            <a:r>
              <a:rPr lang="fa-IR" sz="3600" dirty="0" smtClean="0">
                <a:solidFill>
                  <a:srgbClr val="000000"/>
                </a:solidFill>
                <a:latin typeface="Arial" panose="020B0604020202020204" pitchFamily="34" charset="0"/>
                <a:cs typeface="B Titr" panose="00000700000000000000" pitchFamily="2" charset="-78"/>
              </a:rPr>
              <a:t>تکالیف </a:t>
            </a:r>
            <a:r>
              <a:rPr lang="fa-IR" sz="3600" dirty="0">
                <a:solidFill>
                  <a:srgbClr val="000000"/>
                </a:solidFill>
                <a:latin typeface="Arial" panose="020B0604020202020204" pitchFamily="34" charset="0"/>
                <a:cs typeface="B Titr" panose="00000700000000000000" pitchFamily="2" charset="-78"/>
              </a:rPr>
              <a:t>و الزامات قانونی </a:t>
            </a:r>
            <a:endParaRPr lang="en-US" sz="3600" dirty="0">
              <a:cs typeface="B Titr" panose="00000700000000000000" pitchFamily="2" charset="-78"/>
            </a:endParaRPr>
          </a:p>
        </p:txBody>
      </p:sp>
      <p:sp>
        <p:nvSpPr>
          <p:cNvPr id="3" name="Content Placeholder 2"/>
          <p:cNvSpPr>
            <a:spLocks noGrp="1"/>
          </p:cNvSpPr>
          <p:nvPr>
            <p:ph idx="1"/>
          </p:nvPr>
        </p:nvSpPr>
        <p:spPr>
          <a:xfrm>
            <a:off x="273132" y="641267"/>
            <a:ext cx="11792197" cy="5498276"/>
          </a:xfrm>
        </p:spPr>
        <p:txBody>
          <a:bodyPr/>
          <a:lstStyle/>
          <a:p>
            <a:pPr algn="r" rtl="1"/>
            <a:r>
              <a:rPr lang="fa-IR" sz="2400" dirty="0">
                <a:solidFill>
                  <a:srgbClr val="000000"/>
                </a:solidFill>
                <a:latin typeface="Arial" panose="020B0604020202020204" pitchFamily="34" charset="0"/>
                <a:cs typeface="B Titr" panose="00000700000000000000" pitchFamily="2" charset="-78"/>
              </a:rPr>
              <a:t>ماده ۵۵ قانون حمایت از خانواده و جوانی </a:t>
            </a:r>
            <a:r>
              <a:rPr lang="fa-IR" sz="2400" dirty="0" smtClean="0">
                <a:solidFill>
                  <a:srgbClr val="000000"/>
                </a:solidFill>
                <a:latin typeface="Arial" panose="020B0604020202020204" pitchFamily="34" charset="0"/>
                <a:cs typeface="B Titr" panose="00000700000000000000" pitchFamily="2" charset="-78"/>
              </a:rPr>
              <a:t>جمعیت</a:t>
            </a:r>
          </a:p>
          <a:p>
            <a:pPr marL="0" indent="0" algn="just" rtl="1">
              <a:buNone/>
            </a:pPr>
            <a:r>
              <a:rPr lang="fa-IR" dirty="0" smtClean="0">
                <a:solidFill>
                  <a:srgbClr val="000000"/>
                </a:solidFill>
                <a:latin typeface="Arial" panose="020B0604020202020204" pitchFamily="34" charset="0"/>
              </a:rPr>
              <a:t> </a:t>
            </a:r>
            <a:r>
              <a:rPr lang="fa-IR" sz="2800" dirty="0">
                <a:solidFill>
                  <a:srgbClr val="000000"/>
                </a:solidFill>
                <a:latin typeface="Arial" panose="020B0604020202020204" pitchFamily="34" charset="0"/>
                <a:cs typeface="B Mitra" panose="00000400000000000000" pitchFamily="2" charset="-78"/>
              </a:rPr>
              <a:t>وزارت بهداشت درمان و آموزش پزشکی مکلف شده است </a:t>
            </a:r>
            <a:r>
              <a:rPr lang="fa-IR" sz="2800" dirty="0" smtClean="0">
                <a:solidFill>
                  <a:srgbClr val="000000"/>
                </a:solidFill>
                <a:latin typeface="Arial" panose="020B0604020202020204" pitchFamily="34" charset="0"/>
                <a:cs typeface="B Mitra" panose="00000400000000000000" pitchFamily="2" charset="-78"/>
              </a:rPr>
              <a:t>"برنامه </a:t>
            </a:r>
            <a:r>
              <a:rPr lang="fa-IR" sz="2800" dirty="0">
                <a:solidFill>
                  <a:srgbClr val="000000"/>
                </a:solidFill>
                <a:latin typeface="Arial" panose="020B0604020202020204" pitchFamily="34" charset="0"/>
                <a:cs typeface="B Mitra" panose="00000400000000000000" pitchFamily="2" charset="-78"/>
              </a:rPr>
              <a:t>جامعی برای </a:t>
            </a:r>
            <a:r>
              <a:rPr lang="fa-IR" sz="2800" dirty="0" smtClean="0">
                <a:solidFill>
                  <a:schemeClr val="tx2">
                    <a:lumMod val="60000"/>
                    <a:lumOff val="40000"/>
                  </a:schemeClr>
                </a:solidFill>
                <a:latin typeface="Arial" panose="020B0604020202020204" pitchFamily="34" charset="0"/>
                <a:cs typeface="B Mitra" panose="00000400000000000000" pitchFamily="2" charset="-78"/>
              </a:rPr>
              <a:t>مهار</a:t>
            </a:r>
            <a:r>
              <a:rPr lang="fa-IR" sz="2800" dirty="0" smtClean="0">
                <a:solidFill>
                  <a:srgbClr val="000000"/>
                </a:solidFill>
                <a:latin typeface="Arial" panose="020B0604020202020204" pitchFamily="34" charset="0"/>
                <a:cs typeface="B Mitra" panose="00000400000000000000" pitchFamily="2" charset="-78"/>
              </a:rPr>
              <a:t>، </a:t>
            </a:r>
            <a:r>
              <a:rPr lang="fa-IR" sz="2800" dirty="0" smtClean="0">
                <a:solidFill>
                  <a:schemeClr val="tx2">
                    <a:lumMod val="60000"/>
                    <a:lumOff val="40000"/>
                  </a:schemeClr>
                </a:solidFill>
                <a:latin typeface="Arial" panose="020B0604020202020204" pitchFamily="34" charset="0"/>
                <a:cs typeface="B Mitra" panose="00000400000000000000" pitchFamily="2" charset="-78"/>
              </a:rPr>
              <a:t>پایش</a:t>
            </a:r>
            <a:r>
              <a:rPr lang="fa-IR" sz="2800" dirty="0" smtClean="0">
                <a:solidFill>
                  <a:srgbClr val="000000"/>
                </a:solidFill>
                <a:latin typeface="Arial" panose="020B0604020202020204" pitchFamily="34" charset="0"/>
                <a:cs typeface="B Mitra" panose="00000400000000000000" pitchFamily="2" charset="-78"/>
              </a:rPr>
              <a:t>، </a:t>
            </a:r>
            <a:r>
              <a:rPr lang="fa-IR" sz="2800" dirty="0" smtClean="0">
                <a:solidFill>
                  <a:schemeClr val="tx2">
                    <a:lumMod val="60000"/>
                    <a:lumOff val="40000"/>
                  </a:schemeClr>
                </a:solidFill>
                <a:latin typeface="Arial" panose="020B0604020202020204" pitchFamily="34" charset="0"/>
                <a:cs typeface="B Mitra" panose="00000400000000000000" pitchFamily="2" charset="-78"/>
              </a:rPr>
              <a:t>پیشگیری</a:t>
            </a:r>
            <a:r>
              <a:rPr lang="fa-IR" sz="2800" dirty="0" smtClean="0">
                <a:solidFill>
                  <a:srgbClr val="000000"/>
                </a:solidFill>
                <a:latin typeface="Arial" panose="020B0604020202020204" pitchFamily="34" charset="0"/>
                <a:cs typeface="B Mitra" panose="00000400000000000000" pitchFamily="2" charset="-78"/>
              </a:rPr>
              <a:t> و </a:t>
            </a:r>
            <a:r>
              <a:rPr lang="fa-IR" sz="2800" dirty="0">
                <a:solidFill>
                  <a:schemeClr val="tx2">
                    <a:lumMod val="60000"/>
                    <a:lumOff val="40000"/>
                  </a:schemeClr>
                </a:solidFill>
                <a:latin typeface="Arial" panose="020B0604020202020204" pitchFamily="34" charset="0"/>
                <a:cs typeface="B Mitra" panose="00000400000000000000" pitchFamily="2" charset="-78"/>
              </a:rPr>
              <a:t>کاهش</a:t>
            </a:r>
            <a:r>
              <a:rPr lang="fa-IR" sz="2800" dirty="0">
                <a:solidFill>
                  <a:srgbClr val="000000"/>
                </a:solidFill>
                <a:latin typeface="Arial" panose="020B0604020202020204" pitchFamily="34" charset="0"/>
                <a:cs typeface="B Mitra" panose="00000400000000000000" pitchFamily="2" charset="-78"/>
              </a:rPr>
              <a:t> سقط خود به خودی جنین به صورت </a:t>
            </a:r>
            <a:r>
              <a:rPr lang="fa-IR" sz="2800" dirty="0">
                <a:solidFill>
                  <a:schemeClr val="tx2">
                    <a:lumMod val="60000"/>
                    <a:lumOff val="40000"/>
                  </a:schemeClr>
                </a:solidFill>
                <a:latin typeface="Arial" panose="020B0604020202020204" pitchFamily="34" charset="0"/>
                <a:cs typeface="B Mitra" panose="00000400000000000000" pitchFamily="2" charset="-78"/>
              </a:rPr>
              <a:t>ادغام در شبکه بهداشت </a:t>
            </a:r>
            <a:r>
              <a:rPr lang="fa-IR" sz="2800" dirty="0">
                <a:solidFill>
                  <a:srgbClr val="000000"/>
                </a:solidFill>
                <a:latin typeface="Arial" panose="020B0604020202020204" pitchFamily="34" charset="0"/>
                <a:cs typeface="B Mitra" panose="00000400000000000000" pitchFamily="2" charset="-78"/>
              </a:rPr>
              <a:t>شامل </a:t>
            </a:r>
            <a:r>
              <a:rPr lang="fa-IR" sz="2800" dirty="0">
                <a:solidFill>
                  <a:schemeClr val="tx2">
                    <a:lumMod val="60000"/>
                    <a:lumOff val="40000"/>
                  </a:schemeClr>
                </a:solidFill>
                <a:latin typeface="Arial" panose="020B0604020202020204" pitchFamily="34" charset="0"/>
                <a:cs typeface="B Mitra" panose="00000400000000000000" pitchFamily="2" charset="-78"/>
              </a:rPr>
              <a:t>آموزش عمومی اصلاح سبک زندگی </a:t>
            </a:r>
            <a:r>
              <a:rPr lang="fa-IR" sz="2800" dirty="0">
                <a:solidFill>
                  <a:srgbClr val="000000"/>
                </a:solidFill>
                <a:latin typeface="Arial" panose="020B0604020202020204" pitchFamily="34" charset="0"/>
                <a:cs typeface="B Mitra" panose="00000400000000000000" pitchFamily="2" charset="-78"/>
              </a:rPr>
              <a:t>و آسیب‌های وارده ناشی از </a:t>
            </a:r>
            <a:r>
              <a:rPr lang="fa-IR" sz="2800" dirty="0">
                <a:solidFill>
                  <a:schemeClr val="tx2">
                    <a:lumMod val="60000"/>
                    <a:lumOff val="40000"/>
                  </a:schemeClr>
                </a:solidFill>
                <a:latin typeface="Arial" panose="020B0604020202020204" pitchFamily="34" charset="0"/>
                <a:cs typeface="B Mitra" panose="00000400000000000000" pitchFamily="2" charset="-78"/>
              </a:rPr>
              <a:t>تغذیه</a:t>
            </a:r>
            <a:r>
              <a:rPr lang="fa-IR" sz="2800" dirty="0">
                <a:solidFill>
                  <a:srgbClr val="000000"/>
                </a:solidFill>
                <a:latin typeface="Arial" panose="020B0604020202020204" pitchFamily="34" charset="0"/>
                <a:cs typeface="B Mitra" panose="00000400000000000000" pitchFamily="2" charset="-78"/>
              </a:rPr>
              <a:t> و </a:t>
            </a:r>
            <a:r>
              <a:rPr lang="fa-IR" sz="2800" dirty="0">
                <a:solidFill>
                  <a:schemeClr val="tx2">
                    <a:lumMod val="60000"/>
                    <a:lumOff val="40000"/>
                  </a:schemeClr>
                </a:solidFill>
                <a:latin typeface="Arial" panose="020B0604020202020204" pitchFamily="34" charset="0"/>
                <a:cs typeface="B Mitra" panose="00000400000000000000" pitchFamily="2" charset="-78"/>
              </a:rPr>
              <a:t>داروها</a:t>
            </a:r>
            <a:r>
              <a:rPr lang="fa-IR" sz="2800" dirty="0">
                <a:solidFill>
                  <a:srgbClr val="000000"/>
                </a:solidFill>
                <a:latin typeface="Arial" panose="020B0604020202020204" pitchFamily="34" charset="0"/>
                <a:cs typeface="B Mitra" panose="00000400000000000000" pitchFamily="2" charset="-78"/>
              </a:rPr>
              <a:t> بر سلامت جنین را اجرا </a:t>
            </a:r>
            <a:r>
              <a:rPr lang="fa-IR" sz="2800" dirty="0" smtClean="0">
                <a:solidFill>
                  <a:srgbClr val="000000"/>
                </a:solidFill>
                <a:latin typeface="Arial" panose="020B0604020202020204" pitchFamily="34" charset="0"/>
                <a:cs typeface="B Mitra" panose="00000400000000000000" pitchFamily="2" charset="-78"/>
              </a:rPr>
              <a:t>نماید. </a:t>
            </a:r>
          </a:p>
          <a:p>
            <a:pPr algn="just" rtl="1"/>
            <a:r>
              <a:rPr lang="fa-IR" sz="2400" dirty="0">
                <a:solidFill>
                  <a:srgbClr val="000000"/>
                </a:solidFill>
                <a:latin typeface="Arial" panose="020B0604020202020204" pitchFamily="34" charset="0"/>
                <a:cs typeface="B Titr" panose="00000700000000000000" pitchFamily="2" charset="-78"/>
              </a:rPr>
              <a:t>ماده ۷۶ قانون برنامه ۵ ساله ششم توسعه اقتصادی اجتماعی و فرهنگی</a:t>
            </a:r>
            <a:r>
              <a:rPr lang="fa-IR" dirty="0">
                <a:solidFill>
                  <a:srgbClr val="000000"/>
                </a:solidFill>
                <a:latin typeface="Arial" panose="020B0604020202020204" pitchFamily="34" charset="0"/>
              </a:rPr>
              <a:t> </a:t>
            </a:r>
            <a:r>
              <a:rPr lang="fa-IR" sz="2400" dirty="0">
                <a:solidFill>
                  <a:srgbClr val="000000"/>
                </a:solidFill>
                <a:latin typeface="Arial" panose="020B0604020202020204" pitchFamily="34" charset="0"/>
                <a:cs typeface="B Titr" panose="00000700000000000000" pitchFamily="2" charset="-78"/>
              </a:rPr>
              <a:t>در خصوص رعایت سیاست‌های کلی </a:t>
            </a:r>
            <a:r>
              <a:rPr lang="fa-IR" sz="2400" dirty="0" smtClean="0">
                <a:solidFill>
                  <a:srgbClr val="000000"/>
                </a:solidFill>
                <a:latin typeface="Arial" panose="020B0604020202020204" pitchFamily="34" charset="0"/>
                <a:cs typeface="B Titr" panose="00000700000000000000" pitchFamily="2" charset="-78"/>
              </a:rPr>
              <a:t>جمعیت</a:t>
            </a:r>
            <a:r>
              <a:rPr lang="fa-IR" sz="2400" dirty="0">
                <a:solidFill>
                  <a:srgbClr val="000000"/>
                </a:solidFill>
                <a:latin typeface="Arial" panose="020B0604020202020204" pitchFamily="34" charset="0"/>
                <a:cs typeface="B Titr" panose="00000700000000000000" pitchFamily="2" charset="-78"/>
              </a:rPr>
              <a:t>، سلامت مادر و کودک </a:t>
            </a:r>
          </a:p>
          <a:p>
            <a:pPr marL="0" indent="0" algn="just" rtl="1">
              <a:buNone/>
            </a:pPr>
            <a:r>
              <a:rPr lang="fa-IR" sz="2800" dirty="0" smtClean="0">
                <a:solidFill>
                  <a:srgbClr val="000000"/>
                </a:solidFill>
                <a:latin typeface="Arial" panose="020B0604020202020204" pitchFamily="34" charset="0"/>
                <a:cs typeface="B Mitra" panose="00000400000000000000" pitchFamily="2" charset="-78"/>
              </a:rPr>
              <a:t>کاهش </a:t>
            </a:r>
            <a:r>
              <a:rPr lang="fa-IR" sz="2800" dirty="0">
                <a:solidFill>
                  <a:srgbClr val="000000"/>
                </a:solidFill>
                <a:latin typeface="Arial" panose="020B0604020202020204" pitchFamily="34" charset="0"/>
                <a:cs typeface="B Mitra" panose="00000400000000000000" pitchFamily="2" charset="-78"/>
              </a:rPr>
              <a:t>عوارض ناشی از بارداری سقط و زایمان</a:t>
            </a:r>
          </a:p>
          <a:p>
            <a:pPr algn="just" rtl="1"/>
            <a:r>
              <a:rPr lang="fa-IR" sz="2400" dirty="0">
                <a:solidFill>
                  <a:srgbClr val="000000"/>
                </a:solidFill>
                <a:latin typeface="Arial" panose="020B0604020202020204" pitchFamily="34" charset="0"/>
                <a:cs typeface="B Titr" panose="00000700000000000000" pitchFamily="2" charset="-78"/>
              </a:rPr>
              <a:t>سیاست های کلی جمعیت ابلاغی از سوی مقام معظم رهبری در سال ۱۳۹۳ در حوزه‌های سلامت خانواده و جمعیت </a:t>
            </a:r>
          </a:p>
          <a:p>
            <a:pPr marL="0" indent="0" algn="just" rtl="1">
              <a:buNone/>
            </a:pPr>
            <a:r>
              <a:rPr lang="fa-IR" sz="2800" dirty="0">
                <a:solidFill>
                  <a:srgbClr val="000000"/>
                </a:solidFill>
                <a:latin typeface="Arial" panose="020B0604020202020204" pitchFamily="34" charset="0"/>
                <a:cs typeface="B Mitra" panose="00000400000000000000" pitchFamily="2" charset="-78"/>
              </a:rPr>
              <a:t>تحکیم بنیان و پایداری خانواده با اصلاح و تکمیل </a:t>
            </a:r>
            <a:r>
              <a:rPr lang="fa-IR" sz="2800" u="sng" dirty="0">
                <a:solidFill>
                  <a:srgbClr val="000000"/>
                </a:solidFill>
                <a:latin typeface="Arial" panose="020B0604020202020204" pitchFamily="34" charset="0"/>
                <a:cs typeface="B Mitra" panose="00000400000000000000" pitchFamily="2" charset="-78"/>
              </a:rPr>
              <a:t>آموزش‌های عمومی </a:t>
            </a:r>
            <a:r>
              <a:rPr lang="fa-IR" sz="2800" dirty="0">
                <a:solidFill>
                  <a:srgbClr val="000000"/>
                </a:solidFill>
                <a:latin typeface="Arial" panose="020B0604020202020204" pitchFamily="34" charset="0"/>
                <a:cs typeface="B Mitra" panose="00000400000000000000" pitchFamily="2" charset="-78"/>
              </a:rPr>
              <a:t>درباره اصالت کانون خانواده </a:t>
            </a:r>
            <a:endParaRPr lang="fa-IR" sz="2800" dirty="0" smtClean="0">
              <a:solidFill>
                <a:srgbClr val="000000"/>
              </a:solidFill>
              <a:latin typeface="Arial" panose="020B0604020202020204" pitchFamily="34" charset="0"/>
              <a:cs typeface="B Mitra" panose="00000400000000000000" pitchFamily="2" charset="-78"/>
            </a:endParaRPr>
          </a:p>
          <a:p>
            <a:pPr marL="0" indent="0" algn="just" rtl="1">
              <a:buNone/>
            </a:pPr>
            <a:r>
              <a:rPr lang="fa-IR" sz="2800" dirty="0" smtClean="0">
                <a:solidFill>
                  <a:srgbClr val="000000"/>
                </a:solidFill>
                <a:latin typeface="Arial" panose="020B0604020202020204" pitchFamily="34" charset="0"/>
                <a:cs typeface="B Mitra" panose="00000400000000000000" pitchFamily="2" charset="-78"/>
              </a:rPr>
              <a:t>و </a:t>
            </a:r>
            <a:r>
              <a:rPr lang="fa-IR" sz="2800" dirty="0">
                <a:solidFill>
                  <a:srgbClr val="000000"/>
                </a:solidFill>
                <a:latin typeface="Arial" panose="020B0604020202020204" pitchFamily="34" charset="0"/>
                <a:cs typeface="B Mitra" panose="00000400000000000000" pitchFamily="2" charset="-78"/>
              </a:rPr>
              <a:t>فرزند پروری و با تاکید بر </a:t>
            </a:r>
            <a:r>
              <a:rPr lang="fa-IR" sz="2800" u="sng" dirty="0">
                <a:solidFill>
                  <a:srgbClr val="000000"/>
                </a:solidFill>
                <a:latin typeface="Arial" panose="020B0604020202020204" pitchFamily="34" charset="0"/>
                <a:cs typeface="B Mitra" panose="00000400000000000000" pitchFamily="2" charset="-78"/>
              </a:rPr>
              <a:t>آموزش مهارت‌های زندگی </a:t>
            </a:r>
            <a:r>
              <a:rPr lang="fa-IR" sz="2800" dirty="0">
                <a:solidFill>
                  <a:srgbClr val="000000"/>
                </a:solidFill>
                <a:latin typeface="Arial" panose="020B0604020202020204" pitchFamily="34" charset="0"/>
                <a:cs typeface="B Mitra" panose="00000400000000000000" pitchFamily="2" charset="-78"/>
              </a:rPr>
              <a:t>و ارتباطی و ارائه </a:t>
            </a:r>
            <a:r>
              <a:rPr lang="fa-IR" sz="2800" u="sng" dirty="0">
                <a:solidFill>
                  <a:srgbClr val="000000"/>
                </a:solidFill>
                <a:latin typeface="Arial" panose="020B0604020202020204" pitchFamily="34" charset="0"/>
                <a:cs typeface="B Mitra" panose="00000400000000000000" pitchFamily="2" charset="-78"/>
              </a:rPr>
              <a:t>خدمات مشاوره‌ای </a:t>
            </a:r>
            <a:endParaRPr lang="fa-IR" sz="2800" u="sng" dirty="0" smtClean="0">
              <a:solidFill>
                <a:srgbClr val="000000"/>
              </a:solidFill>
              <a:latin typeface="Arial" panose="020B0604020202020204" pitchFamily="34" charset="0"/>
              <a:cs typeface="B Mitra" panose="00000400000000000000" pitchFamily="2" charset="-78"/>
            </a:endParaRPr>
          </a:p>
          <a:p>
            <a:pPr marL="0" indent="0" algn="just" rtl="1">
              <a:buNone/>
            </a:pPr>
            <a:r>
              <a:rPr lang="fa-IR" sz="2800" dirty="0" smtClean="0">
                <a:solidFill>
                  <a:srgbClr val="000000"/>
                </a:solidFill>
                <a:latin typeface="Arial" panose="020B0604020202020204" pitchFamily="34" charset="0"/>
                <a:cs typeface="B Mitra" panose="00000400000000000000" pitchFamily="2" charset="-78"/>
              </a:rPr>
              <a:t>بر </a:t>
            </a:r>
            <a:r>
              <a:rPr lang="fa-IR" sz="2800" dirty="0">
                <a:solidFill>
                  <a:srgbClr val="000000"/>
                </a:solidFill>
                <a:latin typeface="Arial" panose="020B0604020202020204" pitchFamily="34" charset="0"/>
                <a:cs typeface="B Mitra" panose="00000400000000000000" pitchFamily="2" charset="-78"/>
              </a:rPr>
              <a:t>مبنای فرهنگ و ارزش‌های اسلامی ایرانی و </a:t>
            </a:r>
            <a:r>
              <a:rPr lang="fa-IR" sz="2800" u="sng" dirty="0">
                <a:solidFill>
                  <a:srgbClr val="000000"/>
                </a:solidFill>
                <a:latin typeface="Arial" panose="020B0604020202020204" pitchFamily="34" charset="0"/>
                <a:cs typeface="B Mitra" panose="00000400000000000000" pitchFamily="2" charset="-78"/>
              </a:rPr>
              <a:t>توسعه و تقویت </a:t>
            </a:r>
            <a:r>
              <a:rPr lang="fa-IR" sz="2800" dirty="0">
                <a:solidFill>
                  <a:srgbClr val="000000"/>
                </a:solidFill>
                <a:latin typeface="Arial" panose="020B0604020202020204" pitchFamily="34" charset="0"/>
                <a:cs typeface="B Mitra" panose="00000400000000000000" pitchFamily="2" charset="-78"/>
              </a:rPr>
              <a:t>نظام تامین </a:t>
            </a:r>
            <a:r>
              <a:rPr lang="fa-IR" sz="2800" dirty="0" smtClean="0">
                <a:solidFill>
                  <a:srgbClr val="000000"/>
                </a:solidFill>
                <a:latin typeface="Arial" panose="020B0604020202020204" pitchFamily="34" charset="0"/>
                <a:cs typeface="B Mitra" panose="00000400000000000000" pitchFamily="2" charset="-78"/>
              </a:rPr>
              <a:t>اجتماعی</a:t>
            </a:r>
          </a:p>
          <a:p>
            <a:pPr marL="0" indent="0" algn="just" rtl="1">
              <a:buNone/>
            </a:pPr>
            <a:r>
              <a:rPr lang="fa-IR" sz="2800" dirty="0" smtClean="0">
                <a:solidFill>
                  <a:srgbClr val="000000"/>
                </a:solidFill>
                <a:latin typeface="Arial" panose="020B0604020202020204" pitchFamily="34" charset="0"/>
                <a:cs typeface="B Mitra" panose="00000400000000000000" pitchFamily="2" charset="-78"/>
              </a:rPr>
              <a:t> </a:t>
            </a:r>
            <a:r>
              <a:rPr lang="fa-IR" sz="2800" u="sng" dirty="0">
                <a:solidFill>
                  <a:srgbClr val="000000"/>
                </a:solidFill>
                <a:latin typeface="Arial" panose="020B0604020202020204" pitchFamily="34" charset="0"/>
                <a:cs typeface="B Mitra" panose="00000400000000000000" pitchFamily="2" charset="-78"/>
              </a:rPr>
              <a:t>خدمات بهداشتی و درمانی </a:t>
            </a:r>
            <a:r>
              <a:rPr lang="fa-IR" sz="2800" dirty="0">
                <a:solidFill>
                  <a:srgbClr val="000000"/>
                </a:solidFill>
                <a:latin typeface="Arial" panose="020B0604020202020204" pitchFamily="34" charset="0"/>
                <a:cs typeface="B Mitra" panose="00000400000000000000" pitchFamily="2" charset="-78"/>
              </a:rPr>
              <a:t>و مراقبت‌های پزشکی در جهت </a:t>
            </a:r>
            <a:r>
              <a:rPr lang="fa-IR" sz="2800" u="sng" dirty="0">
                <a:solidFill>
                  <a:srgbClr val="000000"/>
                </a:solidFill>
                <a:latin typeface="Arial" panose="020B0604020202020204" pitchFamily="34" charset="0"/>
                <a:cs typeface="B Mitra" panose="00000400000000000000" pitchFamily="2" charset="-78"/>
              </a:rPr>
              <a:t>سلامت باروری و فرزندآوری</a:t>
            </a:r>
            <a:endParaRPr lang="en-US" sz="2800" u="sng" dirty="0">
              <a:solidFill>
                <a:srgbClr val="000000"/>
              </a:solidFill>
              <a:latin typeface="Arial" panose="020B0604020202020204" pitchFamily="34" charset="0"/>
              <a:cs typeface="B Mitra" panose="00000400000000000000" pitchFamily="2" charset="-78"/>
            </a:endParaRPr>
          </a:p>
        </p:txBody>
      </p:sp>
    </p:spTree>
    <p:extLst>
      <p:ext uri="{BB962C8B-B14F-4D97-AF65-F5344CB8AC3E}">
        <p14:creationId xmlns:p14="http://schemas.microsoft.com/office/powerpoint/2010/main" val="34550529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6" name="Content Placeholder 5"/>
          <p:cNvSpPr>
            <a:spLocks noGrp="1"/>
          </p:cNvSpPr>
          <p:nvPr>
            <p:ph idx="1"/>
          </p:nvPr>
        </p:nvSpPr>
        <p:spPr>
          <a:prstGeom prst="rect">
            <a:avLst/>
          </a:prstGeom>
        </p:spPr>
        <p:txBody>
          <a:bodyPr>
            <a:normAutofit/>
          </a:bodyPr>
          <a:lstStyle/>
          <a:p>
            <a:pPr marL="45720" indent="0" algn="just" rtl="1">
              <a:buNone/>
            </a:pPr>
            <a:r>
              <a:rPr lang="fa-IR" sz="2800" b="1" dirty="0">
                <a:solidFill>
                  <a:schemeClr val="tx1"/>
                </a:solidFill>
                <a:cs typeface="B Nazanin" panose="00000400000000000000" pitchFamily="2" charset="-78"/>
              </a:rPr>
              <a:t>در این برنامه، سقط خود به خودی به عنوان بارداری از دست رفته در سن کمتر از 22 هفته بارداری در غیاب معیارهای پزشکی انتخابی یا اقدامات جراحی برای خاتمه بارداری، مد نظر است.</a:t>
            </a:r>
          </a:p>
          <a:p>
            <a:pPr marL="45720" indent="0" algn="just" rtl="1">
              <a:buNone/>
            </a:pPr>
            <a:endParaRPr lang="fa-IR" sz="2800" b="1" dirty="0">
              <a:solidFill>
                <a:schemeClr val="tx1"/>
              </a:solidFill>
              <a:cs typeface="B Nazanin" panose="00000400000000000000" pitchFamily="2" charset="-78"/>
            </a:endParaRPr>
          </a:p>
          <a:p>
            <a:pPr algn="just" rtl="1"/>
            <a:r>
              <a:rPr lang="fa-IR" sz="3200" b="1" dirty="0">
                <a:solidFill>
                  <a:schemeClr val="accent1">
                    <a:lumMod val="50000"/>
                  </a:schemeClr>
                </a:solidFill>
                <a:cs typeface="B Nazanin" panose="00000400000000000000" pitchFamily="2" charset="-78"/>
              </a:rPr>
              <a:t>چشم انداز </a:t>
            </a:r>
          </a:p>
          <a:p>
            <a:pPr marL="45720" indent="0" algn="just" rtl="1">
              <a:buNone/>
            </a:pPr>
            <a:r>
              <a:rPr lang="fa-IR" sz="2800" b="1" dirty="0">
                <a:solidFill>
                  <a:schemeClr val="tx1"/>
                </a:solidFill>
                <a:cs typeface="B Nazanin" panose="00000400000000000000" pitchFamily="2" charset="-78"/>
              </a:rPr>
              <a:t>تحقق بارداری سالم، سلامت مادر و جنین از طریق اجرای برنامه جامع مهار، پایش، پیشگیری و کاهش موارد سقط خود به خودی جنین، با تکیه بر اصلاح سبک زندگی و تغذیه سالم است. </a:t>
            </a:r>
          </a:p>
          <a:p>
            <a:pPr marL="45720" indent="0" algn="just" rtl="1">
              <a:buNone/>
            </a:pPr>
            <a:endParaRPr lang="en-US" sz="2800"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670070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solidFill>
                  <a:schemeClr val="accent1">
                    <a:lumMod val="50000"/>
                  </a:schemeClr>
                </a:solidFill>
                <a:cs typeface="B Nazanin" panose="00000400000000000000" pitchFamily="2" charset="-78"/>
              </a:rPr>
              <a:t>گروه هدف برنامه</a:t>
            </a:r>
            <a:endParaRPr lang="en-US" b="1" dirty="0">
              <a:solidFill>
                <a:schemeClr val="accent1">
                  <a:lumMod val="50000"/>
                </a:schemeClr>
              </a:solidFill>
              <a:cs typeface="B Nazanin" panose="00000400000000000000" pitchFamily="2" charset="-78"/>
            </a:endParaRPr>
          </a:p>
        </p:txBody>
      </p:sp>
      <p:sp>
        <p:nvSpPr>
          <p:cNvPr id="3" name="Content Placeholder 2"/>
          <p:cNvSpPr>
            <a:spLocks noGrp="1"/>
          </p:cNvSpPr>
          <p:nvPr>
            <p:ph idx="1"/>
          </p:nvPr>
        </p:nvSpPr>
        <p:spPr>
          <a:xfrm>
            <a:off x="130629" y="1600200"/>
            <a:ext cx="11934702" cy="4845050"/>
          </a:xfrm>
          <a:prstGeom prst="rect">
            <a:avLst/>
          </a:prstGeom>
        </p:spPr>
        <p:txBody>
          <a:bodyPr>
            <a:normAutofit fontScale="92500"/>
          </a:bodyPr>
          <a:lstStyle/>
          <a:p>
            <a:pPr algn="r" rtl="1"/>
            <a:r>
              <a:rPr lang="fa-IR" sz="2400" b="1" dirty="0">
                <a:solidFill>
                  <a:schemeClr val="tx1"/>
                </a:solidFill>
                <a:cs typeface="B Nazanin" panose="00000400000000000000" pitchFamily="2" charset="-78"/>
              </a:rPr>
              <a:t>دختران و </a:t>
            </a:r>
            <a:r>
              <a:rPr lang="fa-IR" sz="2400" b="1" dirty="0" smtClean="0">
                <a:solidFill>
                  <a:schemeClr val="tx1"/>
                </a:solidFill>
                <a:cs typeface="B Nazanin" panose="00000400000000000000" pitchFamily="2" charset="-78"/>
              </a:rPr>
              <a:t>پسران نوجوان  </a:t>
            </a:r>
            <a:r>
              <a:rPr lang="fa-IR" sz="2400" b="1" dirty="0">
                <a:solidFill>
                  <a:schemeClr val="tx1"/>
                </a:solidFill>
                <a:cs typeface="B Nazanin" panose="00000400000000000000" pitchFamily="2" charset="-78"/>
              </a:rPr>
              <a:t>12 تا 18 </a:t>
            </a:r>
            <a:r>
              <a:rPr lang="fa-IR" sz="2400" b="1" dirty="0" smtClean="0">
                <a:solidFill>
                  <a:schemeClr val="tx1"/>
                </a:solidFill>
                <a:cs typeface="B Nazanin" panose="00000400000000000000" pitchFamily="2" charset="-78"/>
              </a:rPr>
              <a:t>سال( بخشی)</a:t>
            </a:r>
          </a:p>
          <a:p>
            <a:pPr marL="0" indent="0" algn="r" rtl="1">
              <a:buNone/>
            </a:pPr>
            <a:endParaRPr lang="fa-IR" sz="2400" b="1" dirty="0">
              <a:solidFill>
                <a:schemeClr val="tx1"/>
              </a:solidFill>
              <a:cs typeface="B Nazanin" panose="00000400000000000000" pitchFamily="2" charset="-78"/>
            </a:endParaRPr>
          </a:p>
          <a:p>
            <a:pPr algn="r" rtl="1"/>
            <a:r>
              <a:rPr lang="fa-IR" sz="2400" b="1" dirty="0">
                <a:solidFill>
                  <a:schemeClr val="tx1"/>
                </a:solidFill>
                <a:cs typeface="B Nazanin" panose="00000400000000000000" pitchFamily="2" charset="-78"/>
              </a:rPr>
              <a:t>دختران و پسران جوان </a:t>
            </a:r>
            <a:r>
              <a:rPr lang="fa-IR" sz="2400" b="1" dirty="0" smtClean="0">
                <a:solidFill>
                  <a:schemeClr val="tx1"/>
                </a:solidFill>
                <a:cs typeface="B Nazanin" panose="00000400000000000000" pitchFamily="2" charset="-78"/>
              </a:rPr>
              <a:t>(متاهل </a:t>
            </a:r>
            <a:r>
              <a:rPr lang="fa-IR" sz="2400" b="1" dirty="0">
                <a:solidFill>
                  <a:schemeClr val="tx1"/>
                </a:solidFill>
                <a:cs typeface="B Nazanin" panose="00000400000000000000" pitchFamily="2" charset="-78"/>
              </a:rPr>
              <a:t>و غیر </a:t>
            </a:r>
            <a:r>
              <a:rPr lang="fa-IR" sz="2400" b="1" dirty="0" smtClean="0">
                <a:solidFill>
                  <a:schemeClr val="tx1"/>
                </a:solidFill>
                <a:cs typeface="B Nazanin" panose="00000400000000000000" pitchFamily="2" charset="-78"/>
              </a:rPr>
              <a:t>متاهل) </a:t>
            </a:r>
          </a:p>
          <a:p>
            <a:pPr marL="0" indent="0" algn="r" rtl="1">
              <a:buNone/>
            </a:pPr>
            <a:r>
              <a:rPr lang="fa-IR" sz="2000" b="1" dirty="0" smtClean="0">
                <a:solidFill>
                  <a:schemeClr val="tx1"/>
                </a:solidFill>
                <a:cs typeface="B Nazanin" panose="00000400000000000000" pitchFamily="2" charset="-78"/>
              </a:rPr>
              <a:t>مراجعین </a:t>
            </a:r>
            <a:r>
              <a:rPr lang="fa-IR" sz="2000" b="1" dirty="0">
                <a:solidFill>
                  <a:schemeClr val="tx1"/>
                </a:solidFill>
                <a:cs typeface="B Nazanin" panose="00000400000000000000" pitchFamily="2" charset="-78"/>
              </a:rPr>
              <a:t>آموزش/مشاوره هنگام ازدواج و واجدین شرایط دریافت آموزش/مشاوره باروری سالم و فرزندآوری؛ </a:t>
            </a:r>
            <a:r>
              <a:rPr lang="fa-IR" sz="2000" b="1" dirty="0" smtClean="0">
                <a:solidFill>
                  <a:schemeClr val="tx1"/>
                </a:solidFill>
                <a:cs typeface="B Nazanin" panose="00000400000000000000" pitchFamily="2" charset="-78"/>
              </a:rPr>
              <a:t>مراقبت های معمول گروه سنی</a:t>
            </a:r>
          </a:p>
          <a:p>
            <a:pPr marL="0" indent="0" algn="r" rtl="1">
              <a:buNone/>
            </a:pPr>
            <a:endParaRPr lang="fa-IR" sz="2000" b="1" dirty="0">
              <a:solidFill>
                <a:schemeClr val="tx1"/>
              </a:solidFill>
              <a:cs typeface="B Nazanin" panose="00000400000000000000" pitchFamily="2" charset="-78"/>
            </a:endParaRPr>
          </a:p>
          <a:p>
            <a:pPr algn="r" rtl="1"/>
            <a:r>
              <a:rPr lang="fa-IR" sz="2400" b="1" dirty="0">
                <a:solidFill>
                  <a:schemeClr val="tx1"/>
                </a:solidFill>
                <a:cs typeface="B Nazanin" panose="00000400000000000000" pitchFamily="2" charset="-78"/>
              </a:rPr>
              <a:t>زنان و مردان میانسال </a:t>
            </a:r>
            <a:r>
              <a:rPr lang="fa-IR" sz="2400" b="1" dirty="0" smtClean="0">
                <a:solidFill>
                  <a:schemeClr val="tx1"/>
                </a:solidFill>
                <a:cs typeface="B Nazanin" panose="00000400000000000000" pitchFamily="2" charset="-78"/>
              </a:rPr>
              <a:t>(متاهل </a:t>
            </a:r>
            <a:r>
              <a:rPr lang="fa-IR" sz="2400" b="1" dirty="0">
                <a:solidFill>
                  <a:schemeClr val="tx1"/>
                </a:solidFill>
                <a:cs typeface="B Nazanin" panose="00000400000000000000" pitchFamily="2" charset="-78"/>
              </a:rPr>
              <a:t>و غیر </a:t>
            </a:r>
            <a:r>
              <a:rPr lang="fa-IR" sz="2400" b="1" dirty="0" smtClean="0">
                <a:solidFill>
                  <a:schemeClr val="tx1"/>
                </a:solidFill>
                <a:cs typeface="B Nazanin" panose="00000400000000000000" pitchFamily="2" charset="-78"/>
              </a:rPr>
              <a:t>متاهل) </a:t>
            </a:r>
          </a:p>
          <a:p>
            <a:pPr marL="0" lvl="0" indent="0" algn="r" rtl="1">
              <a:buNone/>
            </a:pPr>
            <a:r>
              <a:rPr lang="fa-IR" sz="2000" b="1" dirty="0" smtClean="0">
                <a:cs typeface="B Nazanin" panose="00000400000000000000" pitchFamily="2" charset="-78"/>
              </a:rPr>
              <a:t>مراجعین </a:t>
            </a:r>
            <a:r>
              <a:rPr lang="fa-IR" sz="2000" b="1" dirty="0">
                <a:cs typeface="B Nazanin" panose="00000400000000000000" pitchFamily="2" charset="-78"/>
              </a:rPr>
              <a:t>آموزش/مشاوره هنگام ازدواج و واجدین شرایط دریافت آموزش/مشاوره باروری سالم و فرزندآوری؛ </a:t>
            </a:r>
            <a:r>
              <a:rPr lang="fa-IR" sz="2000" b="1" dirty="0">
                <a:solidFill>
                  <a:srgbClr val="594747"/>
                </a:solidFill>
                <a:cs typeface="B Nazanin" panose="00000400000000000000" pitchFamily="2" charset="-78"/>
              </a:rPr>
              <a:t>مراقبت های معمول گروه سنی</a:t>
            </a:r>
          </a:p>
          <a:p>
            <a:pPr marL="0" indent="0" algn="r" rtl="1">
              <a:buNone/>
            </a:pPr>
            <a:endParaRPr lang="fa-IR" sz="2000" b="1" dirty="0">
              <a:cs typeface="B Nazanin" panose="00000400000000000000" pitchFamily="2" charset="-78"/>
            </a:endParaRPr>
          </a:p>
          <a:p>
            <a:pPr algn="r" rtl="1"/>
            <a:r>
              <a:rPr lang="fa-IR" sz="2400" b="1" dirty="0">
                <a:solidFill>
                  <a:schemeClr val="tx1"/>
                </a:solidFill>
                <a:cs typeface="B Nazanin" panose="00000400000000000000" pitchFamily="2" charset="-78"/>
              </a:rPr>
              <a:t> مادران واجد شرایط دریافت مراقبت های پیش از بارداری در نظام شبکه</a:t>
            </a:r>
            <a:r>
              <a:rPr lang="fa-IR" sz="2400" b="1" dirty="0" smtClean="0">
                <a:solidFill>
                  <a:schemeClr val="tx1"/>
                </a:solidFill>
                <a:cs typeface="B Nazanin" panose="00000400000000000000" pitchFamily="2" charset="-78"/>
              </a:rPr>
              <a:t>؛ (</a:t>
            </a:r>
            <a:r>
              <a:rPr lang="fa-IR" sz="2100" b="1" dirty="0" smtClean="0">
                <a:cs typeface="B Nazanin" panose="00000400000000000000" pitchFamily="2" charset="-78"/>
              </a:rPr>
              <a:t>تمامی </a:t>
            </a:r>
            <a:r>
              <a:rPr lang="fa-IR" sz="2100" b="1" dirty="0">
                <a:cs typeface="B Nazanin" panose="00000400000000000000" pitchFamily="2" charset="-78"/>
              </a:rPr>
              <a:t>خانم هایی که تمایل به بارداری </a:t>
            </a:r>
            <a:r>
              <a:rPr lang="fa-IR" sz="2100" b="1" dirty="0" smtClean="0">
                <a:cs typeface="B Nazanin" panose="00000400000000000000" pitchFamily="2" charset="-78"/>
              </a:rPr>
              <a:t>دارند </a:t>
            </a:r>
            <a:r>
              <a:rPr lang="fa-IR" sz="2100" b="1" dirty="0">
                <a:cs typeface="B Nazanin" panose="00000400000000000000" pitchFamily="2" charset="-78"/>
              </a:rPr>
              <a:t>مگر مواردی که مطابق بسته خدمت مشاوره فرزند آوری مشمول منع نسبی و مطلق بارداری می شوند</a:t>
            </a:r>
            <a:r>
              <a:rPr lang="fa-IR" sz="2100" b="1" dirty="0" smtClean="0">
                <a:cs typeface="B Nazanin" panose="00000400000000000000" pitchFamily="2" charset="-78"/>
              </a:rPr>
              <a:t>.) </a:t>
            </a:r>
            <a:endParaRPr lang="fa-IR" sz="2100" b="1" dirty="0">
              <a:cs typeface="B Nazanin" panose="00000400000000000000" pitchFamily="2" charset="-78"/>
            </a:endParaRPr>
          </a:p>
          <a:p>
            <a:pPr marL="0" indent="0" algn="r" rtl="1">
              <a:buNone/>
            </a:pPr>
            <a:endParaRPr lang="fa-IR" sz="2400" b="1" dirty="0">
              <a:solidFill>
                <a:schemeClr val="tx1"/>
              </a:solidFill>
              <a:cs typeface="B Nazanin" panose="00000400000000000000" pitchFamily="2" charset="-78"/>
            </a:endParaRPr>
          </a:p>
          <a:p>
            <a:pPr algn="r" rtl="1"/>
            <a:r>
              <a:rPr lang="fa-IR" sz="2400" b="1" dirty="0">
                <a:solidFill>
                  <a:schemeClr val="tx1"/>
                </a:solidFill>
                <a:cs typeface="B Nazanin" panose="00000400000000000000" pitchFamily="2" charset="-78"/>
              </a:rPr>
              <a:t>مادران واجد شرایط دریافت مراقبت های نیمه اول بارداری در نظام شبکه؛</a:t>
            </a:r>
            <a:endParaRPr lang="en-US" sz="2400" b="1" dirty="0">
              <a:solidFill>
                <a:schemeClr val="tx1"/>
              </a:solidFill>
              <a:cs typeface="B Nazanin" panose="00000400000000000000" pitchFamily="2" charset="-78"/>
            </a:endParaRPr>
          </a:p>
        </p:txBody>
      </p:sp>
    </p:spTree>
    <p:extLst>
      <p:ext uri="{BB962C8B-B14F-4D97-AF65-F5344CB8AC3E}">
        <p14:creationId xmlns:p14="http://schemas.microsoft.com/office/powerpoint/2010/main" val="1636339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6" name="Content Placeholder 5"/>
          <p:cNvSpPr>
            <a:spLocks noGrp="1"/>
          </p:cNvSpPr>
          <p:nvPr>
            <p:ph idx="1"/>
          </p:nvPr>
        </p:nvSpPr>
        <p:spPr>
          <a:prstGeom prst="rect">
            <a:avLst/>
          </a:prstGeom>
        </p:spPr>
        <p:txBody>
          <a:bodyPr>
            <a:noAutofit/>
          </a:bodyPr>
          <a:lstStyle/>
          <a:p>
            <a:pPr algn="just" rtl="1"/>
            <a:r>
              <a:rPr lang="fa-IR" sz="2800" b="1" dirty="0">
                <a:solidFill>
                  <a:schemeClr val="accent1">
                    <a:lumMod val="50000"/>
                  </a:schemeClr>
                </a:solidFill>
                <a:cs typeface="B Nazanin" panose="00000400000000000000" pitchFamily="2" charset="-78"/>
              </a:rPr>
              <a:t>هدف کلی:</a:t>
            </a:r>
          </a:p>
          <a:p>
            <a:pPr marL="45720" indent="0" algn="just" rtl="1">
              <a:buNone/>
            </a:pPr>
            <a:r>
              <a:rPr lang="fa-IR" sz="2800" b="1" dirty="0">
                <a:solidFill>
                  <a:schemeClr val="tx1"/>
                </a:solidFill>
                <a:cs typeface="B Nazanin" panose="00000400000000000000" pitchFamily="2" charset="-78"/>
              </a:rPr>
              <a:t>کاهش و مهار سقط خود به خودی جنین </a:t>
            </a:r>
          </a:p>
          <a:p>
            <a:pPr marL="45720" indent="0" algn="just" rtl="1">
              <a:buNone/>
            </a:pPr>
            <a:endParaRPr lang="fa-IR" sz="2800" b="1" dirty="0">
              <a:solidFill>
                <a:schemeClr val="tx1"/>
              </a:solidFill>
              <a:cs typeface="B Nazanin" panose="00000400000000000000" pitchFamily="2" charset="-78"/>
            </a:endParaRPr>
          </a:p>
          <a:p>
            <a:pPr algn="just" rtl="1"/>
            <a:r>
              <a:rPr lang="fa-IR" sz="2800" b="1" dirty="0">
                <a:solidFill>
                  <a:schemeClr val="accent1">
                    <a:lumMod val="50000"/>
                  </a:schemeClr>
                </a:solidFill>
                <a:cs typeface="B Nazanin" panose="00000400000000000000" pitchFamily="2" charset="-78"/>
              </a:rPr>
              <a:t>اهداف اختصاصی:</a:t>
            </a:r>
          </a:p>
          <a:p>
            <a:pPr marL="274320" lvl="1" indent="0" algn="just" rtl="1">
              <a:buNone/>
            </a:pPr>
            <a:r>
              <a:rPr lang="fa-IR" sz="2800" b="1" dirty="0">
                <a:solidFill>
                  <a:schemeClr val="tx1"/>
                </a:solidFill>
                <a:cs typeface="B Nazanin" panose="00000400000000000000" pitchFamily="2" charset="-78"/>
              </a:rPr>
              <a:t>1- ارتقای مراقبت های پیش از بارداری به منظور پیشگیری از سقط خود به خودی؛ </a:t>
            </a:r>
          </a:p>
          <a:p>
            <a:pPr marL="274320" lvl="1" indent="0" algn="just" rtl="1">
              <a:buNone/>
            </a:pPr>
            <a:r>
              <a:rPr lang="fa-IR" sz="2800" b="1" dirty="0">
                <a:solidFill>
                  <a:schemeClr val="tx1"/>
                </a:solidFill>
                <a:cs typeface="B Nazanin" panose="00000400000000000000" pitchFamily="2" charset="-78"/>
              </a:rPr>
              <a:t>2- ارتقای مراقبت های نیمه اول بارداری به منظور پیشگیری از سقط خود به خودی؛</a:t>
            </a:r>
          </a:p>
          <a:p>
            <a:pPr marL="274320" lvl="1" indent="0" algn="just" rtl="1">
              <a:buNone/>
            </a:pPr>
            <a:r>
              <a:rPr lang="fa-IR" sz="2800" b="1" dirty="0">
                <a:solidFill>
                  <a:schemeClr val="tx1"/>
                </a:solidFill>
                <a:cs typeface="B Nazanin" panose="00000400000000000000" pitchFamily="2" charset="-78"/>
              </a:rPr>
              <a:t>3- ارتقای مراقبت های گروه های سنی از نوجوانی تا میانسالی؛ </a:t>
            </a:r>
          </a:p>
          <a:p>
            <a:pPr marL="274320" lvl="1" indent="0" algn="just" rtl="1">
              <a:buNone/>
            </a:pPr>
            <a:r>
              <a:rPr lang="fa-IR" sz="2800" b="1" dirty="0">
                <a:solidFill>
                  <a:schemeClr val="tx1"/>
                </a:solidFill>
                <a:cs typeface="B Nazanin" panose="00000400000000000000" pitchFamily="2" charset="-78"/>
              </a:rPr>
              <a:t>4-تقویت نظام جمع آوری اطلاعات مرتبط با سقط خود به خودی و متغیرهای آن؛</a:t>
            </a:r>
          </a:p>
        </p:txBody>
      </p:sp>
    </p:spTree>
    <p:extLst>
      <p:ext uri="{BB962C8B-B14F-4D97-AF65-F5344CB8AC3E}">
        <p14:creationId xmlns:p14="http://schemas.microsoft.com/office/powerpoint/2010/main" val="1610294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Default Design">
  <a:themeElements>
    <a:clrScheme name="">
      <a:dk1>
        <a:srgbClr val="594747"/>
      </a:dk1>
      <a:lt1>
        <a:srgbClr val="FFFFFF"/>
      </a:lt1>
      <a:dk2>
        <a:srgbClr val="6A1E2F"/>
      </a:dk2>
      <a:lt2>
        <a:srgbClr val="67778E"/>
      </a:lt2>
      <a:accent1>
        <a:srgbClr val="982026"/>
      </a:accent1>
      <a:accent2>
        <a:srgbClr val="E8DBA6"/>
      </a:accent2>
      <a:accent3>
        <a:srgbClr val="FFFFFF"/>
      </a:accent3>
      <a:accent4>
        <a:srgbClr val="4B3B3B"/>
      </a:accent4>
      <a:accent5>
        <a:srgbClr val="CAABAC"/>
      </a:accent5>
      <a:accent6>
        <a:srgbClr val="D2C696"/>
      </a:accent6>
      <a:hlink>
        <a:srgbClr val="6B935F"/>
      </a:hlink>
      <a:folHlink>
        <a:srgbClr val="D28D5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E2FAD"/>
        </a:dk1>
        <a:lt1>
          <a:srgbClr val="FFFFFF"/>
        </a:lt1>
        <a:dk2>
          <a:srgbClr val="0E2FAD"/>
        </a:dk2>
        <a:lt2>
          <a:srgbClr val="B3CCE6"/>
        </a:lt2>
        <a:accent1>
          <a:srgbClr val="7FD7FC"/>
        </a:accent1>
        <a:accent2>
          <a:srgbClr val="6BA7F8"/>
        </a:accent2>
        <a:accent3>
          <a:srgbClr val="FFFFFF"/>
        </a:accent3>
        <a:accent4>
          <a:srgbClr val="0A2793"/>
        </a:accent4>
        <a:accent5>
          <a:srgbClr val="C0E8FD"/>
        </a:accent5>
        <a:accent6>
          <a:srgbClr val="6097E1"/>
        </a:accent6>
        <a:hlink>
          <a:srgbClr val="FFAB57"/>
        </a:hlink>
        <a:folHlink>
          <a:srgbClr val="007B7E"/>
        </a:folHlink>
      </a:clrScheme>
      <a:clrMap bg1="lt1" tx1="dk1" bg2="lt2" tx2="dk2" accent1="accent1" accent2="accent2" accent3="accent3" accent4="accent4" accent5="accent5" accent6="accent6" hlink="hlink" folHlink="folHlink"/>
    </a:extraClrScheme>
    <a:extraClrScheme>
      <a:clrScheme name="Default Design 14">
        <a:dk1>
          <a:srgbClr val="0E2FAD"/>
        </a:dk1>
        <a:lt1>
          <a:srgbClr val="FFFFFF"/>
        </a:lt1>
        <a:dk2>
          <a:srgbClr val="0E2FAD"/>
        </a:dk2>
        <a:lt2>
          <a:srgbClr val="B3CCE6"/>
        </a:lt2>
        <a:accent1>
          <a:srgbClr val="7FD7FC"/>
        </a:accent1>
        <a:accent2>
          <a:srgbClr val="6BA7F8"/>
        </a:accent2>
        <a:accent3>
          <a:srgbClr val="FFFFFF"/>
        </a:accent3>
        <a:accent4>
          <a:srgbClr val="0A2793"/>
        </a:accent4>
        <a:accent5>
          <a:srgbClr val="C0E8FD"/>
        </a:accent5>
        <a:accent6>
          <a:srgbClr val="6097E1"/>
        </a:accent6>
        <a:hlink>
          <a:srgbClr val="FF9D3B"/>
        </a:hlink>
        <a:folHlink>
          <a:srgbClr val="007B7E"/>
        </a:folHlink>
      </a:clrScheme>
      <a:clrMap bg1="lt1" tx1="dk1" bg2="lt2" tx2="dk2" accent1="accent1" accent2="accent2" accent3="accent3" accent4="accent4" accent5="accent5" accent6="accent6" hlink="hlink" folHlink="folHlink"/>
    </a:extraClrScheme>
    <a:extraClrScheme>
      <a:clrScheme name="Default Design 15">
        <a:dk1>
          <a:srgbClr val="087280"/>
        </a:dk1>
        <a:lt1>
          <a:srgbClr val="F6F1EC"/>
        </a:lt1>
        <a:dk2>
          <a:srgbClr val="0347B5"/>
        </a:dk2>
        <a:lt2>
          <a:srgbClr val="8C8C8C"/>
        </a:lt2>
        <a:accent1>
          <a:srgbClr val="0DB6CC"/>
        </a:accent1>
        <a:accent2>
          <a:srgbClr val="62A97F"/>
        </a:accent2>
        <a:accent3>
          <a:srgbClr val="FAF7F4"/>
        </a:accent3>
        <a:accent4>
          <a:srgbClr val="06606C"/>
        </a:accent4>
        <a:accent5>
          <a:srgbClr val="AAD7E2"/>
        </a:accent5>
        <a:accent6>
          <a:srgbClr val="589972"/>
        </a:accent6>
        <a:hlink>
          <a:srgbClr val="CC630C"/>
        </a:hlink>
        <a:folHlink>
          <a:srgbClr val="802A0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Basis</Template>
  <TotalTime>969</TotalTime>
  <Words>1498</Words>
  <Application>Microsoft Office PowerPoint</Application>
  <PresentationFormat>Widescreen</PresentationFormat>
  <Paragraphs>111</Paragraphs>
  <Slides>51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51</vt:i4>
      </vt:variant>
    </vt:vector>
  </HeadingPairs>
  <TitlesOfParts>
    <vt:vector size="59" baseType="lpstr">
      <vt:lpstr>MS PGothic</vt:lpstr>
      <vt:lpstr>MS PGothic</vt:lpstr>
      <vt:lpstr>Arial</vt:lpstr>
      <vt:lpstr>B Mitra</vt:lpstr>
      <vt:lpstr>B Nazanin</vt:lpstr>
      <vt:lpstr>B Titr</vt:lpstr>
      <vt:lpstr>Calibri</vt:lpstr>
      <vt:lpstr>Default Design</vt:lpstr>
      <vt:lpstr>بسم الله الرحمن الرحیم</vt:lpstr>
      <vt:lpstr>PowerPoint Presentation</vt:lpstr>
      <vt:lpstr>ابلاغ اجرای ماده 55 قانون حمایت از خانواده و جوانی جمعیت </vt:lpstr>
      <vt:lpstr>ماده 55 قانون</vt:lpstr>
      <vt:lpstr>PowerPoint Presentation</vt:lpstr>
      <vt:lpstr>تکالیف و الزامات قانونی </vt:lpstr>
      <vt:lpstr>PowerPoint Presentation</vt:lpstr>
      <vt:lpstr>گروه هدف برنامه</vt:lpstr>
      <vt:lpstr>PowerPoint Presentation</vt:lpstr>
      <vt:lpstr>PowerPoint Presentation</vt:lpstr>
      <vt:lpstr>PowerPoint Presentation</vt:lpstr>
      <vt:lpstr>PowerPoint Presentation</vt:lpstr>
      <vt:lpstr>PowerPoint Presentation</vt:lpstr>
      <vt:lpstr>فراوانی سقط خودبخودی</vt:lpstr>
      <vt:lpstr>PowerPoint Presentation</vt:lpstr>
      <vt:lpstr>PowerPoint Presentation</vt:lpstr>
      <vt:lpstr>PowerPoint Presentation</vt:lpstr>
      <vt:lpstr>خدمات در دو سطح کلی:</vt:lpstr>
      <vt:lpstr>PowerPoint Presentation</vt:lpstr>
      <vt:lpstr>خدمت آموزش</vt:lpstr>
      <vt:lpstr>PowerPoint Presentation</vt:lpstr>
      <vt:lpstr>PowerPoint Presentation</vt:lpstr>
      <vt:lpstr>شرح وظایف ارائه دهندگان خدمت</vt:lpstr>
      <vt:lpstr>انواع خدمات و نحوه ارجاع</vt:lpstr>
      <vt:lpstr>PowerPoint Presentation</vt:lpstr>
      <vt:lpstr>PowerPoint Presentation</vt:lpstr>
      <vt:lpstr>PowerPoint Presentation</vt:lpstr>
      <vt:lpstr>PowerPoint Presentation</vt:lpstr>
      <vt:lpstr>PowerPoint Presentation</vt:lpstr>
      <vt:lpstr>در اولین مراقبت (مراقبت هفته 4 تا قبل از 6) غربالگری دیابت بارداری برای افراد زیر انجام شود:</vt:lpstr>
      <vt:lpstr>تستGCT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فعالیت های بین بخشی</vt:lpstr>
      <vt:lpstr>شورای عالی سلامت و امنیت غذایی </vt:lpstr>
      <vt:lpstr>کارگروه تخصصی سلامت و امنیت غذایی استان/شهرستان</vt:lpstr>
      <vt:lpstr>PowerPoint Presentation</vt:lpstr>
      <vt:lpstr>PowerPoint Presentation</vt:lpstr>
      <vt:lpstr>کمیته پایش</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hamrahrayane</dc:creator>
  <cp:lastModifiedBy>zandi</cp:lastModifiedBy>
  <cp:revision>102</cp:revision>
  <dcterms:created xsi:type="dcterms:W3CDTF">2023-08-11T17:48:32Z</dcterms:created>
  <dcterms:modified xsi:type="dcterms:W3CDTF">2023-12-13T17:08:13Z</dcterms:modified>
</cp:coreProperties>
</file>