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98" r:id="rId2"/>
    <p:sldId id="257" r:id="rId3"/>
    <p:sldId id="295" r:id="rId4"/>
    <p:sldId id="263" r:id="rId5"/>
    <p:sldId id="264" r:id="rId6"/>
    <p:sldId id="299" r:id="rId7"/>
    <p:sldId id="288" r:id="rId8"/>
    <p:sldId id="262" r:id="rId9"/>
    <p:sldId id="296" r:id="rId10"/>
    <p:sldId id="32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7DFD1"/>
    <a:srgbClr val="B4C4A0"/>
    <a:srgbClr val="BCE4D4"/>
    <a:srgbClr val="487050"/>
    <a:srgbClr val="ACF2C3"/>
    <a:srgbClr val="EBB191"/>
    <a:srgbClr val="F0C6AE"/>
    <a:srgbClr val="A50021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66" autoAdjust="0"/>
  </p:normalViewPr>
  <p:slideViewPr>
    <p:cSldViewPr snapToGrid="0">
      <p:cViewPr varScale="1">
        <p:scale>
          <a:sx n="81" d="100"/>
          <a:sy n="81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F6B83-D123-4E77-9377-456BD0E1065B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8B7FE-BCF9-46D7-A4D6-2B15FB19A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17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58387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029539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8792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61591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95678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71256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71308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821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9967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37969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77420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fld id="{E9A0AE50-F2AA-4874-B3E3-E1BF45EC6086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fld id="{75FD08F6-99F1-42EB-B98B-29F2B2E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23">
            <a:extLst>
              <a:ext uri="{FF2B5EF4-FFF2-40B4-BE49-F238E27FC236}">
                <a16:creationId xmlns:a16="http://schemas.microsoft.com/office/drawing/2014/main" id="{29517511-500C-4333-BD3E-8AEF1745A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A50021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97709" y="1437216"/>
            <a:ext cx="6734565" cy="4038862"/>
          </a:xfrm>
          <a:prstGeom prst="rect">
            <a:avLst/>
          </a:prstGeom>
          <a:solidFill>
            <a:srgbClr val="F7DFD1"/>
          </a:solidFill>
          <a:ln w="9525">
            <a:noFill/>
            <a:miter lim="800000"/>
            <a:headEnd/>
            <a:tailEnd/>
          </a:ln>
          <a:effectLst>
            <a:outerShdw blurRad="292100" dist="215900" dir="8400000" algn="ctr" rotWithShape="0">
              <a:srgbClr val="EBB191">
                <a:alpha val="98824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9154742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altLang="fa-IR"/>
          </a:p>
        </p:txBody>
      </p:sp>
      <p:pic>
        <p:nvPicPr>
          <p:cNvPr id="43011" name="Content Placeholder 3" descr="orchids%20(5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93295" y="4932947"/>
            <a:ext cx="6160168" cy="1107996"/>
          </a:xfrm>
          <a:prstGeom prst="rect">
            <a:avLst/>
          </a:prstGeom>
          <a:solidFill>
            <a:srgbClr val="EBB191"/>
          </a:solidFill>
          <a:effectLst>
            <a:softEdge rad="63500"/>
          </a:effectLst>
        </p:spPr>
        <p:txBody>
          <a:bodyPr wrap="square" rtlCol="1">
            <a:spAutoFit/>
          </a:bodyPr>
          <a:lstStyle/>
          <a:p>
            <a:r>
              <a:rPr lang="fa-IR" sz="6600" dirty="0">
                <a:solidFill>
                  <a:schemeClr val="bg1"/>
                </a:solidFill>
                <a:cs typeface="B Titr" pitchFamily="2" charset="-78"/>
              </a:rPr>
              <a:t>با تشکراز توجه شما</a:t>
            </a:r>
          </a:p>
        </p:txBody>
      </p:sp>
    </p:spTree>
    <p:extLst>
      <p:ext uri="{BB962C8B-B14F-4D97-AF65-F5344CB8AC3E}">
        <p14:creationId xmlns:p14="http://schemas.microsoft.com/office/powerpoint/2010/main" val="2941300309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89632" y="938151"/>
            <a:ext cx="7961376" cy="3028207"/>
          </a:xfrm>
          <a:solidFill>
            <a:srgbClr val="F7DFD1"/>
          </a:solidFill>
        </p:spPr>
        <p:txBody>
          <a:bodyPr/>
          <a:lstStyle/>
          <a:p>
            <a:pPr algn="ctr" rtl="1"/>
            <a:b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</a:br>
            <a:b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</a:br>
            <a:b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</a:br>
            <a:b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</a:br>
            <a:b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</a:br>
            <a:b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</a:br>
            <a:b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</a:br>
            <a: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  <a:t>کلیات نظام کشوری مراقبت مرگ مادری</a:t>
            </a:r>
            <a:br>
              <a:rPr lang="fa-IR" sz="4400" b="1" dirty="0">
                <a:solidFill>
                  <a:srgbClr val="487050"/>
                </a:solidFill>
                <a:cs typeface="B Titr" panose="00000700000000000000" pitchFamily="2" charset="-78"/>
              </a:rPr>
            </a:br>
            <a:endParaRPr lang="en-US" sz="4400" b="1" dirty="0">
              <a:solidFill>
                <a:srgbClr val="487050"/>
              </a:solidFill>
              <a:cs typeface="B 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53246" y="4775164"/>
            <a:ext cx="3681351" cy="1310219"/>
          </a:xfrm>
          <a:solidFill>
            <a:srgbClr val="F7DFD1"/>
          </a:solidFill>
        </p:spPr>
        <p:txBody>
          <a:bodyPr>
            <a:noAutofit/>
          </a:bodyPr>
          <a:lstStyle/>
          <a:p>
            <a:r>
              <a:rPr lang="fa-IR" sz="1600" b="1" kern="0" dirty="0">
                <a:solidFill>
                  <a:srgbClr val="487050"/>
                </a:solidFill>
                <a:latin typeface="Arial" pitchFamily="34" charset="0"/>
                <a:cs typeface="2  Yekan" panose="00000400000000000000" pitchFamily="2" charset="-78"/>
              </a:rPr>
              <a:t>معاونت بهداشتی دانشگاه علوم پزشکی اصفهان</a:t>
            </a:r>
          </a:p>
          <a:p>
            <a:r>
              <a:rPr lang="fa-IR" sz="1600" b="1" kern="0" dirty="0">
                <a:solidFill>
                  <a:srgbClr val="487050"/>
                </a:solidFill>
                <a:latin typeface="Arial" pitchFamily="34" charset="0"/>
                <a:cs typeface="2  Yekan" panose="00000400000000000000" pitchFamily="2" charset="-78"/>
              </a:rPr>
              <a:t>گروه سلامت خانواده و جمعیت</a:t>
            </a:r>
          </a:p>
          <a:p>
            <a:r>
              <a:rPr lang="fa-IR" sz="1600" b="1" kern="0" dirty="0">
                <a:solidFill>
                  <a:srgbClr val="487050"/>
                </a:solidFill>
                <a:latin typeface="Arial" pitchFamily="34" charset="0"/>
                <a:cs typeface="2  Yekan" panose="00000400000000000000" pitchFamily="2" charset="-78"/>
              </a:rPr>
              <a:t>واحد سلامت مادران</a:t>
            </a:r>
          </a:p>
          <a:p>
            <a:pPr lvl="0"/>
            <a:r>
              <a:rPr lang="fa-IR" sz="1600" b="1" kern="0" dirty="0">
                <a:solidFill>
                  <a:srgbClr val="487050"/>
                </a:solidFill>
                <a:latin typeface="Arial" pitchFamily="34" charset="0"/>
                <a:cs typeface="2  Yekan" panose="00000400000000000000" pitchFamily="2" charset="-78"/>
              </a:rPr>
              <a:t>آبان ماه 1402</a:t>
            </a:r>
          </a:p>
        </p:txBody>
      </p:sp>
    </p:spTree>
    <p:extLst>
      <p:ext uri="{BB962C8B-B14F-4D97-AF65-F5344CB8AC3E}">
        <p14:creationId xmlns:p14="http://schemas.microsoft.com/office/powerpoint/2010/main" val="1845884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81960" y="1275251"/>
            <a:ext cx="9555598" cy="5377797"/>
          </a:xfrm>
        </p:spPr>
        <p:txBody>
          <a:bodyPr>
            <a:normAutofit fontScale="85000" lnSpcReduction="20000"/>
          </a:bodyPr>
          <a:lstStyle/>
          <a:p>
            <a:pPr marL="0" indent="0" algn="r" rtl="1">
              <a:lnSpc>
                <a:spcPct val="110000"/>
              </a:lnSpc>
              <a:buNone/>
            </a:pPr>
            <a:r>
              <a:rPr lang="fa-IR" dirty="0">
                <a:cs typeface="B Yagut" panose="00000400000000000000" pitchFamily="2" charset="-78"/>
              </a:rPr>
              <a:t>        </a:t>
            </a:r>
            <a:r>
              <a:rPr lang="fa-IR" sz="3600" b="1" u="sng" dirty="0">
                <a:solidFill>
                  <a:srgbClr val="A50021"/>
                </a:solidFill>
                <a:cs typeface="2  Yekan" panose="00000400000000000000" pitchFamily="2" charset="-78"/>
              </a:rPr>
              <a:t>هدف کلی</a:t>
            </a:r>
            <a:endParaRPr lang="en-US" sz="3600" b="1" u="sng" dirty="0">
              <a:solidFill>
                <a:srgbClr val="A50021"/>
              </a:solidFill>
              <a:cs typeface="2  Yeka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كاهش ميزان مرگ و عوارض ناشي از بارداري و زايمان، شناسايي عوامل قابل اجتناب در هر مرگ و طراحي مداخله به منظور حل مشكلات و جلوگيري از وقوع مرگ هاي مشابه</a:t>
            </a:r>
          </a:p>
          <a:p>
            <a:pPr marL="0" indent="0" algn="r" rtl="1">
              <a:lnSpc>
                <a:spcPct val="110000"/>
              </a:lnSpc>
              <a:buNone/>
            </a:pPr>
            <a:r>
              <a:rPr lang="fa-IR" sz="2200" dirty="0">
                <a:solidFill>
                  <a:schemeClr val="accent5">
                    <a:lumMod val="75000"/>
                  </a:schemeClr>
                </a:solidFill>
                <a:cs typeface="B Titr" panose="00000700000000000000" pitchFamily="2" charset="-78"/>
              </a:rPr>
              <a:t>          </a:t>
            </a:r>
            <a:r>
              <a:rPr lang="fa-IR" sz="2200" u="sng" dirty="0">
                <a:solidFill>
                  <a:schemeClr val="accent5">
                    <a:lumMod val="75000"/>
                  </a:schemeClr>
                </a:solidFill>
                <a:cs typeface="B Titr" panose="00000700000000000000" pitchFamily="2" charset="-78"/>
              </a:rPr>
              <a:t>  </a:t>
            </a:r>
            <a:r>
              <a:rPr lang="fa-IR" sz="3600" b="1" u="sng" dirty="0">
                <a:solidFill>
                  <a:schemeClr val="accent6">
                    <a:lumMod val="60000"/>
                    <a:lumOff val="40000"/>
                  </a:schemeClr>
                </a:solidFill>
                <a:cs typeface="2  Yekan" panose="00000400000000000000" pitchFamily="2" charset="-78"/>
              </a:rPr>
              <a:t>اهداف اختصاصي</a:t>
            </a:r>
            <a:endParaRPr lang="en-US" sz="3600" b="1" u="sng" dirty="0">
              <a:solidFill>
                <a:schemeClr val="accent6">
                  <a:lumMod val="60000"/>
                  <a:lumOff val="40000"/>
                </a:schemeClr>
              </a:solidFill>
              <a:cs typeface="2  Yekan" panose="00000400000000000000" pitchFamily="2" charset="-78"/>
            </a:endParaRPr>
          </a:p>
          <a:p>
            <a:pPr algn="r" rt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a-IR" dirty="0">
                <a:solidFill>
                  <a:schemeClr val="accent6">
                    <a:lumMod val="75000"/>
                  </a:schemeClr>
                </a:solidFill>
                <a:cs typeface="B Yagut" panose="00000400000000000000" pitchFamily="2" charset="-78"/>
              </a:rPr>
              <a:t> </a:t>
            </a:r>
            <a:r>
              <a:rPr lang="fa-IR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تعيين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دقيق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تر </a:t>
            </a:r>
            <a:r>
              <a:rPr lang="fa-IR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ميزان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بروز مرگ 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algn="r" rt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تعيين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عوامل خطر مرتبط با مرگ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algn="r" rt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a-IR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طراحی و اجرای مداخلات مناسب برای بهبود شاخص های سلامت مادران در سطح دانشگاهها و کشور</a:t>
            </a:r>
          </a:p>
          <a:p>
            <a:pPr marL="0" lvl="0" indent="0" algn="r" rtl="1">
              <a:lnSpc>
                <a:spcPct val="100000"/>
              </a:lnSpc>
              <a:buNone/>
            </a:pPr>
            <a:r>
              <a:rPr lang="fa-IR" sz="2200" dirty="0">
                <a:solidFill>
                  <a:schemeClr val="accent6">
                    <a:lumMod val="75000"/>
                  </a:schemeClr>
                </a:solidFill>
                <a:cs typeface="B Titr" panose="00000700000000000000" pitchFamily="2" charset="-78"/>
              </a:rPr>
              <a:t>       </a:t>
            </a:r>
            <a:r>
              <a:rPr lang="fa-IR" sz="3600" u="sng" dirty="0">
                <a:solidFill>
                  <a:srgbClr val="1C2C1F"/>
                </a:solidFill>
                <a:cs typeface="2  Yekan" panose="00000400000000000000" pitchFamily="2" charset="-78"/>
              </a:rPr>
              <a:t> هدف اصلی نظام مراقبت مرگ مادری  </a:t>
            </a:r>
            <a:endParaRPr lang="fa-IR" sz="2200" u="sng" dirty="0">
              <a:solidFill>
                <a:srgbClr val="1C2C1F"/>
              </a:solidFill>
              <a:cs typeface="2  Yekan" panose="00000400000000000000" pitchFamily="2" charset="-78"/>
            </a:endParaRPr>
          </a:p>
          <a:p>
            <a:pPr marL="0" lvl="0" indent="0" algn="r" rtl="1">
              <a:buNone/>
            </a:pPr>
            <a:r>
              <a:rPr lang="en-US" b="1" dirty="0">
                <a:solidFill>
                  <a:srgbClr val="487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 </a:t>
            </a:r>
            <a:r>
              <a:rPr lang="fa-IR" b="1" dirty="0">
                <a:solidFill>
                  <a:srgbClr val="487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طراحی و اجرای مداخلات</a:t>
            </a:r>
          </a:p>
          <a:p>
            <a:pPr marL="0" lvl="0" indent="0" algn="r" rtl="1">
              <a:buNone/>
            </a:pPr>
            <a:endParaRPr lang="en-US" dirty="0">
              <a:cs typeface="B Yagut" panose="00000400000000000000" pitchFamily="2" charset="-78"/>
            </a:endParaRPr>
          </a:p>
          <a:p>
            <a:pPr marL="0" indent="0" algn="r">
              <a:buNone/>
            </a:pPr>
            <a:endParaRPr lang="en-US" dirty="0">
              <a:cs typeface="B Yagut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90686" y="589509"/>
            <a:ext cx="6101350" cy="7078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50021"/>
            </a:solidFill>
          </a:ln>
        </p:spPr>
        <p:txBody>
          <a:bodyPr wrap="none">
            <a:spAutoFit/>
          </a:bodyPr>
          <a:lstStyle/>
          <a:p>
            <a:r>
              <a:rPr lang="fa-IR" sz="4000" b="1" dirty="0">
                <a:solidFill>
                  <a:srgbClr val="C00000"/>
                </a:solidFill>
                <a:ea typeface="+mj-ea"/>
                <a:cs typeface="B Titr" panose="00000700000000000000" pitchFamily="2" charset="-78"/>
              </a:rPr>
              <a:t>اهداف نظام مراقبت مرگ مادری</a:t>
            </a: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11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014" y="480924"/>
            <a:ext cx="10167724" cy="935346"/>
          </a:xfrm>
          <a:solidFill>
            <a:schemeClr val="bg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fa-IR" sz="2600" dirty="0">
                <a:solidFill>
                  <a:srgbClr val="C00000"/>
                </a:solidFill>
                <a:cs typeface="B Titr" panose="00000700000000000000" pitchFamily="2" charset="-78"/>
              </a:rPr>
              <a:t>مشکلات و محدودیت های اجرایی نظام کشوری مراقبت مرگ مادری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B00E2C6-30FF-15D3-C097-BC69C94804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8304"/>
          <a:stretch/>
        </p:blipFill>
        <p:spPr>
          <a:xfrm>
            <a:off x="1730829" y="1578430"/>
            <a:ext cx="9285513" cy="4547734"/>
          </a:xfrm>
        </p:spPr>
      </p:pic>
    </p:spTree>
    <p:extLst>
      <p:ext uri="{BB962C8B-B14F-4D97-AF65-F5344CB8AC3E}">
        <p14:creationId xmlns:p14="http://schemas.microsoft.com/office/powerpoint/2010/main" val="2016547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97571" y="1397876"/>
            <a:ext cx="9398621" cy="2957458"/>
          </a:xfrm>
        </p:spPr>
        <p:txBody>
          <a:bodyPr>
            <a:noAutofit/>
          </a:bodyPr>
          <a:lstStyle/>
          <a:p>
            <a:pPr marL="0" indent="0" algn="just" rtl="1">
              <a:buNone/>
            </a:pPr>
            <a:endParaRPr lang="fa-IR" sz="2200" b="1" dirty="0">
              <a:cs typeface="B Yagut" panose="00000400000000000000" pitchFamily="2" charset="-78"/>
            </a:endParaRPr>
          </a:p>
          <a:p>
            <a:pPr marL="0" indent="0" algn="just" rtl="1">
              <a:lnSpc>
                <a:spcPct val="160000"/>
              </a:lnSpc>
              <a:spcBef>
                <a:spcPts val="1200"/>
              </a:spcBef>
              <a:buNone/>
            </a:pPr>
            <a:r>
              <a:rPr lang="ar-SA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مرگ هنگام حاملگي تا 42 روز پس از ختم بارداري، صرف نظر از مدت و محل حاملگي به هر علتي مرتبط با بارداري، تشديد شده در بارداري، يا به علت مراقبت هاي ارايه شده طي آن، اما نه به علت </a:t>
            </a:r>
            <a:r>
              <a:rPr lang="ar-SA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حادثه يا تصادف</a:t>
            </a:r>
            <a:endParaRPr lang="fa-IR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marL="0" indent="0" algn="justLow" rtl="1">
              <a:lnSpc>
                <a:spcPct val="160000"/>
              </a:lnSpc>
              <a:spcBef>
                <a:spcPts val="1200"/>
              </a:spcBef>
              <a:buClr>
                <a:srgbClr val="A53010"/>
              </a:buClr>
              <a:buNone/>
            </a:pPr>
            <a:r>
              <a:rPr lang="fa-IR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همچنین مرگ مادر طی بارداری و پس از زایمان به دلیل </a:t>
            </a:r>
            <a:r>
              <a:rPr lang="fa-IR" sz="2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خودکشی و آسیب به خود</a:t>
            </a:r>
            <a:r>
              <a:rPr lang="fa-IR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، به هر طریق و به هر دلیل زمینه ای و نیز مرگ مادر به دلیل </a:t>
            </a:r>
            <a:r>
              <a:rPr lang="fa-IR" sz="2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قتل به دنبال عوامل زمینه ای </a:t>
            </a:r>
            <a:r>
              <a:rPr lang="fa-IR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از قبیل بارداری نامشروع یا ناخواسته، اطلاع از جنسیت جنین یا وجود هر رابطه علیتی با بارداری جزء مرگ مادران محسوب می شود</a:t>
            </a:r>
          </a:p>
        </p:txBody>
      </p:sp>
      <p:sp>
        <p:nvSpPr>
          <p:cNvPr id="7" name="Rectangle 6"/>
          <p:cNvSpPr/>
          <p:nvPr/>
        </p:nvSpPr>
        <p:spPr>
          <a:xfrm>
            <a:off x="2808959" y="899293"/>
            <a:ext cx="6726521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r" rtl="1"/>
            <a:r>
              <a:rPr lang="ar-SA" sz="3600" dirty="0">
                <a:solidFill>
                  <a:srgbClr val="4472C4">
                    <a:lumMod val="50000"/>
                  </a:srgb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تعريف مرگ مادر</a:t>
            </a:r>
            <a:r>
              <a:rPr lang="fa-IR" sz="3600" dirty="0">
                <a:solidFill>
                  <a:srgbClr val="4472C4">
                    <a:lumMod val="50000"/>
                  </a:srgbClr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       </a:t>
            </a:r>
            <a:r>
              <a:rPr lang="en-US" sz="28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Yagut" panose="00000400000000000000" pitchFamily="2" charset="-78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Yagut" panose="00000400000000000000" pitchFamily="2" charset="-78"/>
              </a:rPr>
              <a:t>Maternal Mortality</a:t>
            </a:r>
            <a:r>
              <a:rPr lang="ar-SA" sz="3600" dirty="0">
                <a:solidFill>
                  <a:srgbClr val="5B9BD5"/>
                </a:solidFill>
                <a:latin typeface="Calibri Light" panose="020F0302020204030204"/>
                <a:ea typeface="+mj-ea"/>
                <a:cs typeface="B Titr" panose="00000700000000000000" pitchFamily="2" charset="-78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438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9FA415D-3EA5-5BF1-56E1-BF7FD07F63A3}"/>
              </a:ext>
            </a:extLst>
          </p:cNvPr>
          <p:cNvSpPr/>
          <p:nvPr/>
        </p:nvSpPr>
        <p:spPr>
          <a:xfrm>
            <a:off x="1650123" y="1916933"/>
            <a:ext cx="9291145" cy="255454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solidFill>
                  <a:srgbClr val="002060"/>
                </a:solidFill>
                <a:cs typeface="B Titr" panose="00000700000000000000" pitchFamily="2" charset="-78"/>
              </a:rPr>
              <a:t>نحوه </a:t>
            </a:r>
            <a:r>
              <a:rPr lang="ar-SA" sz="2800" dirty="0">
                <a:solidFill>
                  <a:srgbClr val="002060"/>
                </a:solidFill>
                <a:cs typeface="B Titr" panose="00000700000000000000" pitchFamily="2" charset="-78"/>
              </a:rPr>
              <a:t>محاسبه شاخص</a:t>
            </a:r>
            <a:r>
              <a:rPr lang="fa-IR" sz="2800" dirty="0">
                <a:solidFill>
                  <a:srgbClr val="002060"/>
                </a:solidFill>
                <a:cs typeface="B Titr" panose="00000700000000000000" pitchFamily="2" charset="-78"/>
              </a:rPr>
              <a:t> </a:t>
            </a:r>
            <a:r>
              <a:rPr lang="en-US" sz="2800" dirty="0">
                <a:solidFill>
                  <a:srgbClr val="002060"/>
                </a:solidFill>
                <a:cs typeface="B Titr" panose="00000700000000000000" pitchFamily="2" charset="-78"/>
              </a:rPr>
              <a:t> </a:t>
            </a:r>
            <a:r>
              <a:rPr lang="en-US" sz="3200" b="1" dirty="0">
                <a:solidFill>
                  <a:srgbClr val="002060"/>
                </a:solidFill>
                <a:cs typeface="B Titr" panose="00000700000000000000" pitchFamily="2" charset="-78"/>
              </a:rPr>
              <a:t>:</a:t>
            </a:r>
            <a:r>
              <a:rPr lang="en-US" sz="3200" b="1" dirty="0">
                <a:solidFill>
                  <a:srgbClr val="C00000"/>
                </a:solidFill>
                <a:cs typeface="B Titr" panose="00000700000000000000" pitchFamily="2" charset="-78"/>
              </a:rPr>
              <a:t>MMR</a:t>
            </a:r>
            <a:r>
              <a:rPr lang="fa-IR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تعداد مرگ مادران در اثر عوارض بارداري و زايمان به ازاء هر 100000 تولد زنده</a:t>
            </a:r>
          </a:p>
          <a:p>
            <a:pPr algn="just" rtl="1"/>
            <a:endParaRPr lang="fa-IR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 rtl="1"/>
            <a:r>
              <a:rPr lang="fa-IR" sz="3200" dirty="0">
                <a:solidFill>
                  <a:srgbClr val="C00000"/>
                </a:solidFill>
                <a:cs typeface="B Titr" panose="00000700000000000000" pitchFamily="2" charset="-78"/>
              </a:rPr>
              <a:t>صورت:    </a:t>
            </a:r>
            <a:r>
              <a:rPr lang="fa-IR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تعداد مرگ های مادری </a:t>
            </a:r>
            <a:r>
              <a:rPr lang="fa-IR" sz="3200" b="1" dirty="0">
                <a:solidFill>
                  <a:srgbClr val="C00000"/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*</a:t>
            </a:r>
            <a:r>
              <a:rPr lang="fa-IR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B Nazanin" panose="00000400000000000000" pitchFamily="2" charset="-78"/>
              </a:rPr>
              <a:t>  </a:t>
            </a:r>
            <a:r>
              <a:rPr lang="fa-IR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100000  در یک سال</a:t>
            </a:r>
          </a:p>
          <a:p>
            <a:pPr algn="just" rtl="1"/>
            <a:r>
              <a:rPr lang="fa-IR" sz="3200" dirty="0">
                <a:solidFill>
                  <a:srgbClr val="C00000"/>
                </a:solidFill>
                <a:cs typeface="B Titr" panose="00000700000000000000" pitchFamily="2" charset="-78"/>
              </a:rPr>
              <a:t>مخرج:     </a:t>
            </a:r>
            <a:r>
              <a:rPr lang="fa-IR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تعداد موالید زنده در همان سال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86105616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87062" y="3107994"/>
            <a:ext cx="9670365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rt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15925" algn="r"/>
              </a:tabLst>
            </a:pP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در صورتی که مادر بارداری فوت کند، مرگ وی جزء مرگ های دانشگاهی محسوب می شود که </a:t>
            </a:r>
            <a:r>
              <a:rPr lang="fa-IR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شهرستان محل سکونت وی 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تحت پوشش آن دانشگاه بوده است.(دانشگاه محل فوت، معیار شمارش نمی باشد)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2  Yekan" panose="00000400000000000000" pitchFamily="2" charset="-78"/>
            </a:endParaRPr>
          </a:p>
          <a:p>
            <a:pPr marL="228600" marR="0" algn="just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نکته : در صورتی که مادر محل سکونت ثابتی نداشته و به هر صورت بین مناطق تحت پوشش دو یا چند دانشگاه در تردد بوده (جمعیت عشایر و کوچ نشین، کارگر فصلی یا ...) مرگ وی جزء مرگ دانشگاهی محسوب می شود که </a:t>
            </a:r>
            <a:r>
              <a:rPr lang="fa-I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در طول دوران بارداری تا فوت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 بیشترین مدت اقامت را در آن محل داشته است.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2  Yeka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21627" y="606837"/>
            <a:ext cx="4940709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A50021"/>
            </a:solidFill>
          </a:ln>
        </p:spPr>
        <p:txBody>
          <a:bodyPr wrap="square">
            <a:spAutoFit/>
          </a:bodyPr>
          <a:lstStyle/>
          <a:p>
            <a:r>
              <a:rPr lang="fa-IR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نکات قابل توجه در مرگ های مادری </a:t>
            </a:r>
            <a:endParaRPr lang="en-US" sz="28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36732" y="1301291"/>
            <a:ext cx="958645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اگر چه مرگ مادران بعد از روز 42 پس از ختم بارداری فعلا برای محاسبه 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MMR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 کشوری شمارش نمی شود ولی به منظور بررسی عوامل موثر و حساس سازی کارکنان محیطی بهداشتی و درمانی بهتر است که در صورت وقوع فوت مادر پس از 42 روز (تا یک سال بعد از ختم بارداری) </a:t>
            </a:r>
            <a:r>
              <a:rPr lang="fa-IR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گزارش فوری 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صورت گیرد. 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2 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6208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5337" y="586551"/>
            <a:ext cx="7145757" cy="863174"/>
          </a:xfrm>
          <a:solidFill>
            <a:schemeClr val="bg2">
              <a:lumMod val="20000"/>
              <a:lumOff val="80000"/>
            </a:schemeClr>
          </a:solidFill>
          <a:ln>
            <a:solidFill>
              <a:srgbClr val="A50021"/>
            </a:solidFill>
          </a:ln>
        </p:spPr>
        <p:txBody>
          <a:bodyPr>
            <a:noAutofit/>
          </a:bodyPr>
          <a:lstStyle/>
          <a:p>
            <a:r>
              <a:rPr lang="fa-IR" sz="3600" dirty="0">
                <a:solidFill>
                  <a:srgbClr val="C00000"/>
                </a:solidFill>
                <a:cs typeface="B Titr" panose="00000700000000000000" pitchFamily="2" charset="-78"/>
              </a:rPr>
              <a:t>فعالیتهای اصلی نظام مراقبت مرگ مادری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8689" y="1376854"/>
            <a:ext cx="9957319" cy="2395293"/>
          </a:xfrm>
        </p:spPr>
        <p:txBody>
          <a:bodyPr>
            <a:noAutofit/>
          </a:bodyPr>
          <a:lstStyle/>
          <a:p>
            <a:pPr marL="0" indent="0" algn="justLow" rtl="1">
              <a:lnSpc>
                <a:spcPct val="150000"/>
              </a:lnSpc>
              <a:buNone/>
            </a:pP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2  Yekan" panose="00000400000000000000" pitchFamily="2" charset="-78"/>
              </a:rPr>
              <a:t>چرخه مراقبت با وقوع مرگ مادر آغاز می شود.در مرحله بعد، تيم پرسشگری داده هاي مرگ را جمع آوری می کند. کميته کاهش مرگ و مير مادران پس از بررسی پرسشنامه تکميل شده توسط تيم پرسشگری، علل قابل اجتناب مرگ را تحليل کرده، بر آن اساس، مداخلات مقتضی را طراحی و بر اجرای مداخلات نظارت می کند. 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marL="0" indent="0" algn="justLow" rtl="1">
              <a:buNone/>
            </a:pPr>
            <a:endParaRPr lang="fa-I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  <a:p>
            <a:pPr marL="0" indent="0" algn="justLow" rtl="1">
              <a:buNone/>
            </a:pP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2  Yeka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5254" y="3687469"/>
            <a:ext cx="5521954" cy="249529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A50021"/>
            </a:solidFill>
          </a:ln>
        </p:spPr>
        <p:txBody>
          <a:bodyPr wrap="square">
            <a:spAutoFit/>
          </a:bodyPr>
          <a:lstStyle/>
          <a:p>
            <a:pPr lvl="0"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بنابراين</a:t>
            </a:r>
            <a:r>
              <a:rPr lang="fa-IR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4 فعاليت اصلی </a:t>
            </a:r>
            <a:r>
              <a:rPr lang="fa-IR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2  Yekan" panose="00000400000000000000" pitchFamily="2" charset="-78"/>
              </a:rPr>
              <a:t>در نظام مراقبت عبارتند از: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2  Yekan" panose="00000400000000000000" pitchFamily="2" charset="-78"/>
            </a:endParaRPr>
          </a:p>
          <a:p>
            <a:pPr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53010"/>
              </a:buClr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1) </a:t>
            </a:r>
            <a:r>
              <a:rPr lang="fa-IR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جمع آوری داده های مرگ مادران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lvl="0"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53010"/>
              </a:buClr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2) </a:t>
            </a:r>
            <a:r>
              <a:rPr lang="fa-IR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بررسی موارد مرگ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A53010"/>
              </a:buClr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3) </a:t>
            </a:r>
            <a:r>
              <a:rPr lang="fa-IR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طراحی و اجرای مداخلات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lvl="0" algn="justLow" rtl="1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fa-IR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4)</a:t>
            </a:r>
            <a:r>
              <a:rPr lang="fa-IR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 </a:t>
            </a:r>
            <a:r>
              <a:rPr lang="fa-IR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پايش و ارزشيابی</a:t>
            </a:r>
          </a:p>
        </p:txBody>
      </p:sp>
    </p:spTree>
    <p:extLst>
      <p:ext uri="{BB962C8B-B14F-4D97-AF65-F5344CB8AC3E}">
        <p14:creationId xmlns:p14="http://schemas.microsoft.com/office/powerpoint/2010/main" val="4153238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51817" y="2236069"/>
            <a:ext cx="9232490" cy="2853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Low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a-IR" sz="3000" dirty="0">
                <a:solidFill>
                  <a:srgbClr val="C00000"/>
                </a:solidFill>
                <a:cs typeface="2  Yekan" panose="00000400000000000000" pitchFamily="2" charset="-78"/>
              </a:rPr>
              <a:t>تمام موارد مرگ مادر </a:t>
            </a:r>
            <a:r>
              <a:rPr lang="fa-IR" sz="3000" dirty="0">
                <a:solidFill>
                  <a:srgbClr val="003366"/>
                </a:solidFill>
                <a:cs typeface="2  Yekan" panose="00000400000000000000" pitchFamily="2" charset="-78"/>
              </a:rPr>
              <a:t>از زمان بارداری تا 42 روز پس از باید گزارش شوند. بنابراین موارد فوت در اثر سوانح، حوادث، قتل، خودکشی و.... نیز باید گزارش شوند. </a:t>
            </a:r>
          </a:p>
          <a:p>
            <a:pPr lvl="0" algn="justLow" rtl="1">
              <a:lnSpc>
                <a:spcPct val="90000"/>
              </a:lnSpc>
              <a:spcBef>
                <a:spcPts val="1000"/>
              </a:spcBef>
            </a:pPr>
            <a:endParaRPr lang="en-US" sz="3000" dirty="0">
              <a:solidFill>
                <a:srgbClr val="003366"/>
              </a:solidFill>
              <a:cs typeface="2  Yekan" panose="00000400000000000000" pitchFamily="2" charset="-78"/>
            </a:endParaRPr>
          </a:p>
          <a:p>
            <a:pPr marL="228600" lvl="0" indent="-228600" algn="justLow" rt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a-IR" sz="3000" dirty="0">
                <a:solidFill>
                  <a:srgbClr val="003366"/>
                </a:solidFill>
                <a:cs typeface="2  Yekan" panose="00000400000000000000" pitchFamily="2" charset="-78"/>
              </a:rPr>
              <a:t>گزارش فوری خطاب به معاونت بهداشت دانشگاه و با رونوشت به ریاست دانشگاه و معاون درمان تنظیم می شود. </a:t>
            </a:r>
            <a:endParaRPr lang="en-US" sz="3000" dirty="0">
              <a:solidFill>
                <a:srgbClr val="003366"/>
              </a:solidFill>
              <a:cs typeface="2  Yeka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32037" y="667030"/>
            <a:ext cx="7639665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a-IR" sz="3600" dirty="0">
                <a:solidFill>
                  <a:srgbClr val="C00000"/>
                </a:solidFill>
                <a:ea typeface="+mj-ea"/>
                <a:cs typeface="B Titr" panose="00000700000000000000" pitchFamily="2" charset="-78"/>
              </a:rPr>
              <a:t>نکات مهم در مورد تکمیل فرم گزارش فوری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8423" y="1518379"/>
            <a:ext cx="10146892" cy="405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1">
              <a:lnSpc>
                <a:spcPct val="90000"/>
              </a:lnSpc>
              <a:spcBef>
                <a:spcPts val="1000"/>
              </a:spcBef>
            </a:pPr>
            <a:r>
              <a:rPr lang="fa-IR" sz="2200" b="1" dirty="0">
                <a:solidFill>
                  <a:schemeClr val="bg2">
                    <a:lumMod val="50000"/>
                  </a:schemeClr>
                </a:solidFill>
                <a:cs typeface="B Nazanin" panose="00000400000000000000" pitchFamily="2" charset="-78"/>
              </a:rPr>
              <a:t>به منظور بالا بردن دقت و پیشگیری از کم شماری و جمع آوری به روز آمار توجه به نکات زیر ضروری است</a:t>
            </a:r>
            <a:r>
              <a:rPr lang="fa-IR" sz="2000" b="1" dirty="0">
                <a:solidFill>
                  <a:schemeClr val="bg2">
                    <a:lumMod val="50000"/>
                  </a:schemeClr>
                </a:solidFill>
                <a:cs typeface="B Nazanin" panose="00000400000000000000" pitchFamily="2" charset="-78"/>
              </a:rPr>
              <a:t>:</a:t>
            </a:r>
            <a:endParaRPr lang="en-US" sz="2000" b="1" dirty="0">
              <a:solidFill>
                <a:schemeClr val="bg2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4635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</TotalTime>
  <Words>647</Words>
  <Application>Microsoft Office PowerPoint</Application>
  <PresentationFormat>Widescreen</PresentationFormat>
  <Paragraphs>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Diseño predeterminado</vt:lpstr>
      <vt:lpstr>PowerPoint Presentation</vt:lpstr>
      <vt:lpstr>       کلیات نظام کشوری مراقبت مرگ مادری </vt:lpstr>
      <vt:lpstr>PowerPoint Presentation</vt:lpstr>
      <vt:lpstr>مشکلات و محدودیت های اجرایی نظام کشوری مراقبت مرگ مادری</vt:lpstr>
      <vt:lpstr>PowerPoint Presentation</vt:lpstr>
      <vt:lpstr>PowerPoint Presentation</vt:lpstr>
      <vt:lpstr>PowerPoint Presentation</vt:lpstr>
      <vt:lpstr>فعالیتهای اصلی نظام مراقبت مرگ مادری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نظام کشوری مراقبت مرگ مادری</dc:title>
  <dc:creator>A.R.I</dc:creator>
  <cp:lastModifiedBy>A.R.I</cp:lastModifiedBy>
  <cp:revision>138</cp:revision>
  <dcterms:created xsi:type="dcterms:W3CDTF">2022-12-01T05:46:34Z</dcterms:created>
  <dcterms:modified xsi:type="dcterms:W3CDTF">2023-11-20T05:38:51Z</dcterms:modified>
</cp:coreProperties>
</file>