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4" r:id="rId3"/>
    <p:sldId id="257" r:id="rId4"/>
    <p:sldId id="265" r:id="rId5"/>
    <p:sldId id="258" r:id="rId6"/>
    <p:sldId id="266" r:id="rId7"/>
    <p:sldId id="259" r:id="rId8"/>
    <p:sldId id="260" r:id="rId9"/>
    <p:sldId id="261" r:id="rId10"/>
    <p:sldId id="267" r:id="rId11"/>
    <p:sldId id="268" r:id="rId12"/>
    <p:sldId id="263" r:id="rId13"/>
    <p:sldId id="269" r:id="rId14"/>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41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7C0214F-10F9-47D2-BCA1-3E34F3CCAA25}" type="datetimeFigureOut">
              <a:rPr lang="fa-IR" smtClean="0"/>
              <a:t>20/01/1445</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a-I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049A755-835F-4D5E-80CC-602EBC513A10}" type="slidenum">
              <a:rPr lang="fa-IR" smtClean="0"/>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7C0214F-10F9-47D2-BCA1-3E34F3CCAA25}" type="datetimeFigureOut">
              <a:rPr lang="fa-IR" smtClean="0"/>
              <a:t>20/01/1445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049A755-835F-4D5E-80CC-602EBC513A10}" type="slidenum">
              <a:rPr lang="fa-IR" smtClean="0"/>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7C0214F-10F9-47D2-BCA1-3E34F3CCAA25}" type="datetimeFigureOut">
              <a:rPr lang="fa-IR" smtClean="0"/>
              <a:t>20/01/1445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049A755-835F-4D5E-80CC-602EBC513A10}" type="slidenum">
              <a:rPr lang="fa-IR" smtClean="0"/>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7C0214F-10F9-47D2-BCA1-3E34F3CCAA25}" type="datetimeFigureOut">
              <a:rPr lang="fa-IR" smtClean="0"/>
              <a:t>20/01/1445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049A755-835F-4D5E-80CC-602EBC513A10}" type="slidenum">
              <a:rPr lang="fa-IR" smtClean="0"/>
              <a:t>‹#›</a:t>
            </a:fld>
            <a:endParaRPr lang="fa-IR"/>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7C0214F-10F9-47D2-BCA1-3E34F3CCAA25}" type="datetimeFigureOut">
              <a:rPr lang="fa-IR" smtClean="0"/>
              <a:t>20/01/1445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049A755-835F-4D5E-80CC-602EBC513A10}" type="slidenum">
              <a:rPr lang="fa-IR" smtClean="0"/>
              <a:t>‹#›</a:t>
            </a:fld>
            <a:endParaRPr lang="fa-I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7C0214F-10F9-47D2-BCA1-3E34F3CCAA25}" type="datetimeFigureOut">
              <a:rPr lang="fa-IR" smtClean="0"/>
              <a:t>20/01/1445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049A755-835F-4D5E-80CC-602EBC513A10}" type="slidenum">
              <a:rPr lang="fa-IR" smtClean="0"/>
              <a:t>‹#›</a:t>
            </a:fld>
            <a:endParaRPr lang="fa-IR"/>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7C0214F-10F9-47D2-BCA1-3E34F3CCAA25}" type="datetimeFigureOut">
              <a:rPr lang="fa-IR" smtClean="0"/>
              <a:t>20/01/1445</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2049A755-835F-4D5E-80CC-602EBC513A10}" type="slidenum">
              <a:rPr lang="fa-IR" smtClean="0"/>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7C0214F-10F9-47D2-BCA1-3E34F3CCAA25}" type="datetimeFigureOut">
              <a:rPr lang="fa-IR" smtClean="0"/>
              <a:t>20/01/1445</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2049A755-835F-4D5E-80CC-602EBC513A10}" type="slidenum">
              <a:rPr lang="fa-IR" smtClean="0"/>
              <a:t>‹#›</a:t>
            </a:fld>
            <a:endParaRPr lang="fa-IR"/>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C0214F-10F9-47D2-BCA1-3E34F3CCAA25}" type="datetimeFigureOut">
              <a:rPr lang="fa-IR" smtClean="0"/>
              <a:t>20/01/1445</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2049A755-835F-4D5E-80CC-602EBC513A10}" type="slidenum">
              <a:rPr lang="fa-IR" smtClean="0"/>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17C0214F-10F9-47D2-BCA1-3E34F3CCAA25}" type="datetimeFigureOut">
              <a:rPr lang="fa-IR" smtClean="0"/>
              <a:t>20/01/1445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049A755-835F-4D5E-80CC-602EBC513A10}" type="slidenum">
              <a:rPr lang="fa-IR" smtClean="0"/>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7C0214F-10F9-47D2-BCA1-3E34F3CCAA25}" type="datetimeFigureOut">
              <a:rPr lang="fa-IR" smtClean="0"/>
              <a:t>20/01/1445</a:t>
            </a:fld>
            <a:endParaRPr lang="fa-I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a-I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2049A755-835F-4D5E-80CC-602EBC513A10}" type="slidenum">
              <a:rPr lang="fa-IR" smtClean="0"/>
              <a:t>‹#›</a:t>
            </a:fld>
            <a:endParaRPr lang="fa-I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7C0214F-10F9-47D2-BCA1-3E34F3CCAA25}" type="datetimeFigureOut">
              <a:rPr lang="fa-IR" smtClean="0"/>
              <a:t>20/01/1445</a:t>
            </a:fld>
            <a:endParaRPr lang="fa-I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a-I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049A755-835F-4D5E-80CC-602EBC513A10}" type="slidenum">
              <a:rPr lang="fa-IR" smtClean="0"/>
              <a:t>‹#›</a:t>
            </a:fld>
            <a:endParaRPr lang="fa-I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484784"/>
            <a:ext cx="7772400" cy="1829761"/>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fa-IR" cap="all" dirty="0" smtClean="0">
                <a:ln/>
                <a:solidFill>
                  <a:srgbClr val="002060"/>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B Titr" panose="00000700000000000000" pitchFamily="2" charset="-78"/>
              </a:rPr>
              <a:t>بسم الله الرحمن الرحیم</a:t>
            </a:r>
            <a:endParaRPr lang="fa-IR" cap="all" dirty="0">
              <a:ln/>
              <a:solidFill>
                <a:srgbClr val="002060"/>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B Titr" panose="00000700000000000000" pitchFamily="2" charset="-78"/>
            </a:endParaRPr>
          </a:p>
        </p:txBody>
      </p:sp>
    </p:spTree>
    <p:extLst>
      <p:ext uri="{BB962C8B-B14F-4D97-AF65-F5344CB8AC3E}">
        <p14:creationId xmlns:p14="http://schemas.microsoft.com/office/powerpoint/2010/main" val="15156253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68760"/>
            <a:ext cx="8568952" cy="5188032"/>
          </a:xfrm>
        </p:spPr>
        <p:txBody>
          <a:bodyPr>
            <a:normAutofit fontScale="92500" lnSpcReduction="20000"/>
          </a:bodyPr>
          <a:lstStyle/>
          <a:p>
            <a:pPr algn="justLow">
              <a:lnSpc>
                <a:spcPct val="160000"/>
              </a:lnSpc>
              <a:buFont typeface="Courier New" panose="02070309020205020404" pitchFamily="49" charset="0"/>
              <a:buChar char="o"/>
            </a:pPr>
            <a:r>
              <a:rPr lang="fa-IR" sz="1900" b="1" dirty="0" smtClean="0">
                <a:cs typeface="B Nazanin" panose="00000400000000000000" pitchFamily="2" charset="-78"/>
              </a:rPr>
              <a:t>تبصره(6</a:t>
            </a:r>
            <a:r>
              <a:rPr lang="fa-IR" sz="1900" b="1" dirty="0">
                <a:cs typeface="B Nazanin" panose="00000400000000000000" pitchFamily="2" charset="-78"/>
              </a:rPr>
              <a:t>): گواهی هایی که برای افراد پس از دوره آموزشی صادر می شود برای کار و فعالیت در واحدهای ارائه خدمات و نظام ارجاع تعر یف شده توسط معاونت بهداشت کاربرد دارد و از آن ها </a:t>
            </a:r>
            <a:r>
              <a:rPr lang="fa-IR" sz="1900" b="1" dirty="0" smtClean="0">
                <a:cs typeface="B Nazanin" panose="00000400000000000000" pitchFamily="2" charset="-78"/>
              </a:rPr>
              <a:t>   نمی </a:t>
            </a:r>
            <a:r>
              <a:rPr lang="fa-IR" sz="1900" b="1" dirty="0">
                <a:cs typeface="B Nazanin" panose="00000400000000000000" pitchFamily="2" charset="-78"/>
              </a:rPr>
              <a:t>توان در سایر </a:t>
            </a:r>
            <a:r>
              <a:rPr lang="fa-IR" sz="1900" b="1" dirty="0" smtClean="0">
                <a:cs typeface="B Nazanin" panose="00000400000000000000" pitchFamily="2" charset="-78"/>
              </a:rPr>
              <a:t>واحدهای </a:t>
            </a:r>
            <a:r>
              <a:rPr lang="fa-IR" sz="1900" b="1" dirty="0">
                <a:cs typeface="B Nazanin" panose="00000400000000000000" pitchFamily="2" charset="-78"/>
              </a:rPr>
              <a:t>ارائه خدمات و یا برای انتفاع در بخش خصوصی خارج از حوزه معاونت بهداشت و </a:t>
            </a:r>
            <a:r>
              <a:rPr lang="fa-IR" sz="1900" b="1" dirty="0" smtClean="0">
                <a:cs typeface="B Nazanin" panose="00000400000000000000" pitchFamily="2" charset="-78"/>
              </a:rPr>
              <a:t>دستورعمل </a:t>
            </a:r>
            <a:r>
              <a:rPr lang="fa-IR" sz="1900" b="1" dirty="0">
                <a:cs typeface="B Nazanin" panose="00000400000000000000" pitchFamily="2" charset="-78"/>
              </a:rPr>
              <a:t>های تعریف شده استفاده نمود. این مورد </a:t>
            </a:r>
            <a:r>
              <a:rPr lang="fa-IR" sz="1900" b="1" dirty="0" smtClean="0">
                <a:cs typeface="B Nazanin" panose="00000400000000000000" pitchFamily="2" charset="-78"/>
              </a:rPr>
              <a:t>در </a:t>
            </a:r>
            <a:r>
              <a:rPr lang="fa-IR" sz="1900" b="1" dirty="0">
                <a:cs typeface="B Nazanin" panose="00000400000000000000" pitchFamily="2" charset="-78"/>
              </a:rPr>
              <a:t>هنگام صدور گواهی مدنظر قرار گرفته و در گواهی هایی که صادر می شود درج </a:t>
            </a:r>
            <a:r>
              <a:rPr lang="fa-IR" sz="1900" b="1" dirty="0" smtClean="0">
                <a:cs typeface="B Nazanin" panose="00000400000000000000" pitchFamily="2" charset="-78"/>
              </a:rPr>
              <a:t>می گردد</a:t>
            </a:r>
            <a:r>
              <a:rPr lang="fa-IR" sz="1900" b="1" dirty="0">
                <a:cs typeface="B Nazanin" panose="00000400000000000000" pitchFamily="2" charset="-78"/>
              </a:rPr>
              <a:t>. بدیهی است تبعات حقوقی ناشی از به کارگیری گواهی نامه ها در خارج از ضوابط یا برای افرادی که در دوره های آموزشی شرکت ننموده اند بر عهده افراد صادر کننده گواهی و بهره برداران فاقد ضوابط هست.</a:t>
            </a:r>
            <a:endParaRPr lang="en-US" sz="1900" b="1" dirty="0">
              <a:cs typeface="B Nazanin" panose="00000400000000000000" pitchFamily="2" charset="-78"/>
            </a:endParaRPr>
          </a:p>
          <a:p>
            <a:pPr algn="justLow">
              <a:lnSpc>
                <a:spcPct val="160000"/>
              </a:lnSpc>
              <a:buFont typeface="Courier New" panose="02070309020205020404" pitchFamily="49" charset="0"/>
              <a:buChar char="o"/>
            </a:pPr>
            <a:r>
              <a:rPr lang="fa-IR" sz="1900" b="1" dirty="0">
                <a:cs typeface="B Nazanin" panose="00000400000000000000" pitchFamily="2" charset="-78"/>
              </a:rPr>
              <a:t>تبصره (7): اعتبار گواهی های اخذ شده تا 5 سال از زمان صدور است. ادامه فعالیت منوط به موفقیت در آزمون جامع هست</a:t>
            </a:r>
            <a:r>
              <a:rPr lang="fa-IR" sz="1900" b="1" dirty="0" smtClean="0">
                <a:cs typeface="B Nazanin" panose="00000400000000000000" pitchFamily="2" charset="-78"/>
              </a:rPr>
              <a:t>.</a:t>
            </a:r>
          </a:p>
          <a:p>
            <a:pPr algn="justLow">
              <a:lnSpc>
                <a:spcPct val="160000"/>
              </a:lnSpc>
              <a:buFont typeface="Courier New" panose="02070309020205020404" pitchFamily="49" charset="0"/>
              <a:buChar char="o"/>
            </a:pPr>
            <a:r>
              <a:rPr lang="fa-IR" sz="2000" b="1" dirty="0">
                <a:cs typeface="B Nazanin" panose="00000400000000000000" pitchFamily="2" charset="-78"/>
              </a:rPr>
              <a:t>تبصره(8): از آنجا که تخصیص پست کاردان / کارشناس مراقبین سلامت منوط به طی دوره آموزشی فوق خواهد گردید گواهی مذکور فاقد ساز و کارهای انگیزشی پیش بینی شده در نظام آموزش کارمندان (امتیاز آموزشی) خواهد بود.</a:t>
            </a:r>
            <a:endParaRPr lang="en-US" sz="2000" b="1" dirty="0">
              <a:cs typeface="B Nazanin" panose="00000400000000000000" pitchFamily="2" charset="-78"/>
            </a:endParaRPr>
          </a:p>
          <a:p>
            <a:pPr algn="justLow">
              <a:lnSpc>
                <a:spcPct val="160000"/>
              </a:lnSpc>
              <a:buFont typeface="Courier New" panose="02070309020205020404" pitchFamily="49" charset="0"/>
              <a:buChar char="o"/>
            </a:pPr>
            <a:endParaRPr lang="en-US" sz="1900" b="1" dirty="0">
              <a:cs typeface="B Nazanin" panose="00000400000000000000" pitchFamily="2" charset="-78"/>
            </a:endParaRPr>
          </a:p>
          <a:p>
            <a:endParaRPr lang="fa-IR" dirty="0"/>
          </a:p>
        </p:txBody>
      </p:sp>
      <p:sp>
        <p:nvSpPr>
          <p:cNvPr id="3" name="Title 2"/>
          <p:cNvSpPr>
            <a:spLocks noGrp="1"/>
          </p:cNvSpPr>
          <p:nvPr>
            <p:ph type="title"/>
          </p:nvPr>
        </p:nvSpPr>
        <p:spPr>
          <a:xfrm>
            <a:off x="457200" y="274638"/>
            <a:ext cx="8229600" cy="922114"/>
          </a:xfrm>
        </p:spPr>
        <p:txBody>
          <a:bodyPr>
            <a:normAutofit/>
          </a:bodyPr>
          <a:lstStyle/>
          <a:p>
            <a:pPr algn="ctr"/>
            <a:r>
              <a:rPr lang="fa-IR" sz="2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t>آشنایی با برنامه آموزش،الزامات و نحوه صدور گواهی</a:t>
            </a:r>
            <a:endParaRPr lang="fa-IR" sz="2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endParaRPr>
          </a:p>
        </p:txBody>
      </p:sp>
    </p:spTree>
    <p:extLst>
      <p:ext uri="{BB962C8B-B14F-4D97-AF65-F5344CB8AC3E}">
        <p14:creationId xmlns:p14="http://schemas.microsoft.com/office/powerpoint/2010/main" val="4850917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412776"/>
            <a:ext cx="8712968" cy="4755984"/>
          </a:xfrm>
        </p:spPr>
        <p:txBody>
          <a:bodyPr>
            <a:normAutofit/>
          </a:bodyPr>
          <a:lstStyle/>
          <a:p>
            <a:pPr lvl="0" algn="justLow">
              <a:lnSpc>
                <a:spcPct val="150000"/>
              </a:lnSpc>
            </a:pPr>
            <a:r>
              <a:rPr lang="fa-IR" sz="2000" b="1" dirty="0" smtClean="0">
                <a:cs typeface="B Nazanin" panose="00000400000000000000" pitchFamily="2" charset="-78"/>
              </a:rPr>
              <a:t>افراد </a:t>
            </a:r>
            <a:r>
              <a:rPr lang="fa-IR" sz="2000" b="1" dirty="0">
                <a:cs typeface="B Nazanin" panose="00000400000000000000" pitchFamily="2" charset="-78"/>
              </a:rPr>
              <a:t>شرکت کننده در دوره بدو خدمت «مراقبین سلامت » در صورتی که در هر مبحث (در آزمون کتبی و مهارتی)موفق به کسب امتیاز 70% گردند گواهی پایان دوره را دریافت خواهند نمود.در صورتیکه در هر عنوان (طبق کارنامه) امتیاز لازم را کسب ننمایند مجدداً در آزمون یا کلاس حضوری آن عنوان بایستی شرکت کنند تا بتوانند گواهی پایان دوره را دریافت نمایند</a:t>
            </a:r>
            <a:r>
              <a:rPr lang="fa-IR" sz="2000" b="1" dirty="0" smtClean="0">
                <a:cs typeface="B Nazanin" panose="00000400000000000000" pitchFamily="2" charset="-78"/>
              </a:rPr>
              <a:t>.</a:t>
            </a:r>
          </a:p>
          <a:p>
            <a:pPr lvl="0" algn="justLow">
              <a:lnSpc>
                <a:spcPct val="150000"/>
              </a:lnSpc>
            </a:pPr>
            <a:r>
              <a:rPr lang="fa-IR" sz="2000" b="1" dirty="0" smtClean="0">
                <a:cs typeface="B Nazanin" panose="00000400000000000000" pitchFamily="2" charset="-78"/>
              </a:rPr>
              <a:t> </a:t>
            </a:r>
            <a:r>
              <a:rPr lang="fa-IR" sz="2000" b="1" dirty="0">
                <a:cs typeface="B Nazanin" panose="00000400000000000000" pitchFamily="2" charset="-78"/>
              </a:rPr>
              <a:t>هزینه دوره آموزشی برای بار اول، رایگان هست و در صورت ضرورت تکرار آن به دلیل موفق نشدن فراگیر در آزمون ارزشیابی، یا غیبت در جلسات آموزش هزینه آن بر عهده طرف قرارداد یا پیمانکار است. </a:t>
            </a:r>
            <a:endParaRPr lang="en-US" sz="2000" b="1" dirty="0">
              <a:cs typeface="B Nazanin" panose="00000400000000000000" pitchFamily="2" charset="-78"/>
            </a:endParaRPr>
          </a:p>
          <a:p>
            <a:pPr lvl="0" algn="justLow">
              <a:lnSpc>
                <a:spcPct val="150000"/>
              </a:lnSpc>
            </a:pPr>
            <a:r>
              <a:rPr lang="fa-IR" sz="2000" b="1" dirty="0">
                <a:cs typeface="B Nazanin" panose="00000400000000000000" pitchFamily="2" charset="-78"/>
              </a:rPr>
              <a:t>برنامه ریزی و اجرای آموزشهای غیر حضوری از طریق معاونت بهداشت متعاقباً اعلام می گردد</a:t>
            </a:r>
            <a:r>
              <a:rPr lang="fa-IR" sz="2000" b="1" dirty="0" smtClean="0">
                <a:cs typeface="B Nazanin" panose="00000400000000000000" pitchFamily="2" charset="-78"/>
              </a:rPr>
              <a:t>.</a:t>
            </a:r>
            <a:endParaRPr lang="en-US" sz="2000" b="1" dirty="0">
              <a:cs typeface="B Nazanin" panose="00000400000000000000" pitchFamily="2" charset="-78"/>
            </a:endParaRPr>
          </a:p>
        </p:txBody>
      </p:sp>
      <p:sp>
        <p:nvSpPr>
          <p:cNvPr id="3" name="Title 2"/>
          <p:cNvSpPr>
            <a:spLocks noGrp="1"/>
          </p:cNvSpPr>
          <p:nvPr>
            <p:ph type="title"/>
          </p:nvPr>
        </p:nvSpPr>
        <p:spPr/>
        <p:txBody>
          <a:bodyPr>
            <a:normAutofit/>
          </a:bodyPr>
          <a:lstStyle/>
          <a:p>
            <a:pPr algn="ctr"/>
            <a:r>
              <a:rPr lang="fa-IR" sz="2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t>آشنایی با برنامه آموزش،الزامات و نحوه صدور گواهی</a:t>
            </a:r>
            <a:endParaRPr lang="fa-IR" sz="2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endParaRPr>
          </a:p>
        </p:txBody>
      </p:sp>
    </p:spTree>
    <p:extLst>
      <p:ext uri="{BB962C8B-B14F-4D97-AF65-F5344CB8AC3E}">
        <p14:creationId xmlns:p14="http://schemas.microsoft.com/office/powerpoint/2010/main" val="15948113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201953352"/>
              </p:ext>
            </p:extLst>
          </p:nvPr>
        </p:nvGraphicFramePr>
        <p:xfrm>
          <a:off x="0" y="642193"/>
          <a:ext cx="9036496" cy="6215811"/>
        </p:xfrm>
        <a:graphic>
          <a:graphicData uri="http://schemas.openxmlformats.org/drawingml/2006/table">
            <a:tbl>
              <a:tblPr rtl="1" firstRow="1" firstCol="1" bandRow="1">
                <a:tableStyleId>{69CF1AB2-1976-4502-BF36-3FF5EA218861}</a:tableStyleId>
              </a:tblPr>
              <a:tblGrid>
                <a:gridCol w="4789216">
                  <a:extLst>
                    <a:ext uri="{9D8B030D-6E8A-4147-A177-3AD203B41FA5}">
                      <a16:colId xmlns:a16="http://schemas.microsoft.com/office/drawing/2014/main" val="20000"/>
                    </a:ext>
                  </a:extLst>
                </a:gridCol>
                <a:gridCol w="2116782">
                  <a:extLst>
                    <a:ext uri="{9D8B030D-6E8A-4147-A177-3AD203B41FA5}">
                      <a16:colId xmlns:a16="http://schemas.microsoft.com/office/drawing/2014/main" val="20001"/>
                    </a:ext>
                  </a:extLst>
                </a:gridCol>
                <a:gridCol w="2130498">
                  <a:extLst>
                    <a:ext uri="{9D8B030D-6E8A-4147-A177-3AD203B41FA5}">
                      <a16:colId xmlns:a16="http://schemas.microsoft.com/office/drawing/2014/main" val="20002"/>
                    </a:ext>
                  </a:extLst>
                </a:gridCol>
              </a:tblGrid>
              <a:tr h="360459">
                <a:tc rowSpan="3">
                  <a:txBody>
                    <a:bodyPr/>
                    <a:lstStyle/>
                    <a:p>
                      <a:pPr algn="ctr" rtl="0">
                        <a:spcAft>
                          <a:spcPts val="0"/>
                        </a:spcAft>
                      </a:pPr>
                      <a:r>
                        <a:rPr lang="fa-IR" sz="1300" dirty="0">
                          <a:effectLst/>
                          <a:cs typeface="B Titr" panose="00000700000000000000" pitchFamily="2" charset="-78"/>
                        </a:rPr>
                        <a:t>عنوان برنامه</a:t>
                      </a:r>
                      <a:endParaRPr lang="en-US" sz="1200" dirty="0">
                        <a:effectLst/>
                        <a:latin typeface="Times New Roman"/>
                        <a:ea typeface="Times New Roman"/>
                        <a:cs typeface="B Titr" panose="00000700000000000000" pitchFamily="2" charset="-78"/>
                      </a:endParaRPr>
                    </a:p>
                  </a:txBody>
                  <a:tcPr marL="68580" marR="68580" marT="0" marB="0" anchor="ctr"/>
                </a:tc>
                <a:tc gridSpan="2">
                  <a:txBody>
                    <a:bodyPr/>
                    <a:lstStyle/>
                    <a:p>
                      <a:pPr algn="ctr" rtl="0">
                        <a:spcAft>
                          <a:spcPts val="0"/>
                        </a:spcAft>
                      </a:pPr>
                      <a:r>
                        <a:rPr lang="fa-IR" sz="1300" dirty="0">
                          <a:effectLst/>
                          <a:cs typeface="B Titr" panose="00000700000000000000" pitchFamily="2" charset="-78"/>
                        </a:rPr>
                        <a:t>زمان  آموزش(ساعت)</a:t>
                      </a:r>
                      <a:endParaRPr lang="en-US" sz="1200" dirty="0">
                        <a:effectLst/>
                        <a:latin typeface="Times New Roman"/>
                        <a:ea typeface="Times New Roman"/>
                        <a:cs typeface="B Titr" panose="00000700000000000000" pitchFamily="2" charset="-78"/>
                      </a:endParaRPr>
                    </a:p>
                  </a:txBody>
                  <a:tcPr marL="68580" marR="68580" marT="0" marB="0" anchor="ctr"/>
                </a:tc>
                <a:tc hMerge="1">
                  <a:txBody>
                    <a:bodyPr/>
                    <a:lstStyle/>
                    <a:p>
                      <a:pPr rtl="1"/>
                      <a:endParaRPr lang="fa-IR"/>
                    </a:p>
                  </a:txBody>
                  <a:tcPr/>
                </a:tc>
                <a:extLst>
                  <a:ext uri="{0D108BD9-81ED-4DB2-BD59-A6C34878D82A}">
                    <a16:rowId xmlns:a16="http://schemas.microsoft.com/office/drawing/2014/main" val="10000"/>
                  </a:ext>
                </a:extLst>
              </a:tr>
              <a:tr h="201909">
                <a:tc vMerge="1">
                  <a:txBody>
                    <a:bodyPr/>
                    <a:lstStyle/>
                    <a:p>
                      <a:pPr rtl="1"/>
                      <a:endParaRPr lang="fa-IR"/>
                    </a:p>
                  </a:txBody>
                  <a:tcPr/>
                </a:tc>
                <a:tc gridSpan="2">
                  <a:txBody>
                    <a:bodyPr/>
                    <a:lstStyle/>
                    <a:p>
                      <a:pPr algn="ctr" rtl="1">
                        <a:spcAft>
                          <a:spcPts val="0"/>
                        </a:spcAft>
                      </a:pPr>
                      <a:r>
                        <a:rPr lang="fa-IR" sz="1300" dirty="0">
                          <a:effectLst/>
                          <a:cs typeface="B Titr" panose="00000700000000000000" pitchFamily="2" charset="-78"/>
                        </a:rPr>
                        <a:t>بدو خدمت</a:t>
                      </a:r>
                      <a:endParaRPr lang="en-US" sz="1200" dirty="0">
                        <a:effectLst/>
                        <a:latin typeface="Times New Roman"/>
                        <a:ea typeface="Times New Roman"/>
                        <a:cs typeface="B Titr" panose="00000700000000000000" pitchFamily="2" charset="-78"/>
                      </a:endParaRPr>
                    </a:p>
                  </a:txBody>
                  <a:tcPr marL="68580" marR="68580" marT="0" marB="0" anchor="ctr"/>
                </a:tc>
                <a:tc hMerge="1">
                  <a:txBody>
                    <a:bodyPr/>
                    <a:lstStyle/>
                    <a:p>
                      <a:pPr rtl="1"/>
                      <a:endParaRPr lang="fa-IR"/>
                    </a:p>
                  </a:txBody>
                  <a:tcPr/>
                </a:tc>
                <a:extLst>
                  <a:ext uri="{0D108BD9-81ED-4DB2-BD59-A6C34878D82A}">
                    <a16:rowId xmlns:a16="http://schemas.microsoft.com/office/drawing/2014/main" val="10001"/>
                  </a:ext>
                </a:extLst>
              </a:tr>
              <a:tr h="201909">
                <a:tc vMerge="1">
                  <a:txBody>
                    <a:bodyPr/>
                    <a:lstStyle/>
                    <a:p>
                      <a:pPr rtl="1"/>
                      <a:endParaRPr lang="fa-IR"/>
                    </a:p>
                  </a:txBody>
                  <a:tcPr/>
                </a:tc>
                <a:tc>
                  <a:txBody>
                    <a:bodyPr/>
                    <a:lstStyle/>
                    <a:p>
                      <a:pPr algn="ctr" rtl="0">
                        <a:spcAft>
                          <a:spcPts val="0"/>
                        </a:spcAft>
                      </a:pPr>
                      <a:r>
                        <a:rPr lang="fa-IR" sz="1300">
                          <a:effectLst/>
                          <a:cs typeface="B Titr" panose="00000700000000000000" pitchFamily="2" charset="-78"/>
                        </a:rPr>
                        <a:t>تئوری/عملی</a:t>
                      </a:r>
                      <a:endParaRPr lang="en-US" sz="1200">
                        <a:effectLst/>
                        <a:latin typeface="Times New Roman"/>
                        <a:ea typeface="Times New Roman"/>
                        <a:cs typeface="B Titr" panose="00000700000000000000" pitchFamily="2" charset="-78"/>
                      </a:endParaRPr>
                    </a:p>
                  </a:txBody>
                  <a:tcPr marL="68580" marR="68580" marT="0" marB="0" anchor="ctr"/>
                </a:tc>
                <a:tc>
                  <a:txBody>
                    <a:bodyPr/>
                    <a:lstStyle/>
                    <a:p>
                      <a:pPr algn="ctr" rtl="0">
                        <a:spcAft>
                          <a:spcPts val="0"/>
                        </a:spcAft>
                      </a:pPr>
                      <a:r>
                        <a:rPr lang="fa-IR" sz="1300" dirty="0">
                          <a:effectLst/>
                          <a:cs typeface="B Titr" panose="00000700000000000000" pitchFamily="2" charset="-78"/>
                        </a:rPr>
                        <a:t>کارآموزی</a:t>
                      </a:r>
                      <a:endParaRPr lang="en-US" sz="1200" dirty="0">
                        <a:effectLst/>
                        <a:latin typeface="Times New Roman"/>
                        <a:ea typeface="Times New Roman"/>
                        <a:cs typeface="B Titr" panose="00000700000000000000" pitchFamily="2" charset="-78"/>
                      </a:endParaRPr>
                    </a:p>
                  </a:txBody>
                  <a:tcPr marL="68580" marR="68580" marT="0" marB="0" anchor="ctr"/>
                </a:tc>
                <a:extLst>
                  <a:ext uri="{0D108BD9-81ED-4DB2-BD59-A6C34878D82A}">
                    <a16:rowId xmlns:a16="http://schemas.microsoft.com/office/drawing/2014/main" val="10002"/>
                  </a:ext>
                </a:extLst>
              </a:tr>
              <a:tr h="302863">
                <a:tc>
                  <a:txBody>
                    <a:bodyPr/>
                    <a:lstStyle/>
                    <a:p>
                      <a:pPr algn="ctr" rtl="1">
                        <a:lnSpc>
                          <a:spcPct val="150000"/>
                        </a:lnSpc>
                        <a:spcAft>
                          <a:spcPts val="0"/>
                        </a:spcAft>
                      </a:pPr>
                      <a:r>
                        <a:rPr lang="fa-IR" sz="1300" b="1" dirty="0">
                          <a:effectLst/>
                          <a:cs typeface="B Nazanin" panose="00000400000000000000" pitchFamily="2" charset="-78"/>
                        </a:rPr>
                        <a:t>اصول </a:t>
                      </a:r>
                      <a:r>
                        <a:rPr lang="en-US" sz="1300" b="1" dirty="0">
                          <a:effectLst/>
                          <a:cs typeface="B Nazanin" panose="00000400000000000000" pitchFamily="2" charset="-78"/>
                        </a:rPr>
                        <a:t>PHC</a:t>
                      </a:r>
                      <a:r>
                        <a:rPr lang="fa-IR" sz="1300" b="1" dirty="0">
                          <a:effectLst/>
                          <a:cs typeface="B Nazanin" panose="00000400000000000000" pitchFamily="2" charset="-78"/>
                        </a:rPr>
                        <a:t> و مدیریت خدمات سلامت و قوانین و مقررات اداری </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11</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a:effectLst/>
                          <a:cs typeface="B Nazanin" panose="00000400000000000000" pitchFamily="2" charset="-78"/>
                        </a:rPr>
                        <a:t>-</a:t>
                      </a:r>
                      <a:endParaRPr lang="en-US" sz="1200" b="1">
                        <a:effectLst/>
                        <a:latin typeface="Times New Roman"/>
                        <a:ea typeface="Times New Roman"/>
                        <a:cs typeface="B Nazanin" panose="00000400000000000000" pitchFamily="2" charset="-78"/>
                      </a:endParaRPr>
                    </a:p>
                  </a:txBody>
                  <a:tcPr marL="68580" marR="68580" marT="0" marB="0" anchor="ctr"/>
                </a:tc>
                <a:extLst>
                  <a:ext uri="{0D108BD9-81ED-4DB2-BD59-A6C34878D82A}">
                    <a16:rowId xmlns:a16="http://schemas.microsoft.com/office/drawing/2014/main" val="10003"/>
                  </a:ext>
                </a:extLst>
              </a:tr>
              <a:tr h="302863">
                <a:tc>
                  <a:txBody>
                    <a:bodyPr/>
                    <a:lstStyle/>
                    <a:p>
                      <a:pPr algn="ctr" rtl="1">
                        <a:lnSpc>
                          <a:spcPct val="150000"/>
                        </a:lnSpc>
                        <a:spcAft>
                          <a:spcPts val="0"/>
                        </a:spcAft>
                      </a:pPr>
                      <a:r>
                        <a:rPr lang="fa-IR" sz="1300" b="1" dirty="0">
                          <a:effectLst/>
                          <a:cs typeface="B Nazanin" panose="00000400000000000000" pitchFamily="2" charset="-78"/>
                        </a:rPr>
                        <a:t>آموزش و ارتقاي سلامت</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5</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a:t>
                      </a:r>
                      <a:endParaRPr lang="en-US" sz="1200" b="1" dirty="0">
                        <a:effectLst/>
                        <a:latin typeface="Times New Roman"/>
                        <a:ea typeface="Times New Roman"/>
                        <a:cs typeface="B Nazanin" panose="00000400000000000000" pitchFamily="2" charset="-78"/>
                      </a:endParaRPr>
                    </a:p>
                  </a:txBody>
                  <a:tcPr marL="68580" marR="68580" marT="0" marB="0" anchor="ctr"/>
                </a:tc>
                <a:extLst>
                  <a:ext uri="{0D108BD9-81ED-4DB2-BD59-A6C34878D82A}">
                    <a16:rowId xmlns:a16="http://schemas.microsoft.com/office/drawing/2014/main" val="10004"/>
                  </a:ext>
                </a:extLst>
              </a:tr>
              <a:tr h="302863">
                <a:tc>
                  <a:txBody>
                    <a:bodyPr/>
                    <a:lstStyle/>
                    <a:p>
                      <a:pPr algn="ctr" rtl="1">
                        <a:lnSpc>
                          <a:spcPct val="150000"/>
                        </a:lnSpc>
                        <a:spcAft>
                          <a:spcPts val="0"/>
                        </a:spcAft>
                      </a:pPr>
                      <a:r>
                        <a:rPr lang="fa-IR" sz="1300" b="1" dirty="0">
                          <a:effectLst/>
                          <a:cs typeface="B Nazanin" panose="00000400000000000000" pitchFamily="2" charset="-78"/>
                        </a:rPr>
                        <a:t>کاهش خطر در  بلایا و حوادث</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1</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a:effectLst/>
                          <a:cs typeface="B Nazanin" panose="00000400000000000000" pitchFamily="2" charset="-78"/>
                        </a:rPr>
                        <a:t>-</a:t>
                      </a:r>
                      <a:endParaRPr lang="en-US" sz="1200" b="1">
                        <a:effectLst/>
                        <a:latin typeface="Times New Roman"/>
                        <a:ea typeface="Times New Roman"/>
                        <a:cs typeface="B Nazanin" panose="00000400000000000000" pitchFamily="2" charset="-78"/>
                      </a:endParaRPr>
                    </a:p>
                  </a:txBody>
                  <a:tcPr marL="68580" marR="68580" marT="0" marB="0" anchor="ctr"/>
                </a:tc>
                <a:extLst>
                  <a:ext uri="{0D108BD9-81ED-4DB2-BD59-A6C34878D82A}">
                    <a16:rowId xmlns:a16="http://schemas.microsoft.com/office/drawing/2014/main" val="10005"/>
                  </a:ext>
                </a:extLst>
              </a:tr>
              <a:tr h="302863">
                <a:tc>
                  <a:txBody>
                    <a:bodyPr/>
                    <a:lstStyle/>
                    <a:p>
                      <a:pPr algn="ctr" rtl="1">
                        <a:lnSpc>
                          <a:spcPct val="150000"/>
                        </a:lnSpc>
                        <a:spcAft>
                          <a:spcPts val="0"/>
                        </a:spcAft>
                      </a:pPr>
                      <a:r>
                        <a:rPr lang="fa-IR" sz="1300" b="1" dirty="0">
                          <a:effectLst/>
                          <a:cs typeface="B Nazanin" panose="00000400000000000000" pitchFamily="2" charset="-78"/>
                        </a:rPr>
                        <a:t>مراقبت از كودكان</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6</a:t>
                      </a:r>
                      <a:endParaRPr lang="en-US" sz="1200" b="1" dirty="0">
                        <a:effectLst/>
                        <a:latin typeface="Times New Roman"/>
                        <a:ea typeface="Times New Roman"/>
                        <a:cs typeface="B Nazanin" panose="00000400000000000000" pitchFamily="2" charset="-78"/>
                      </a:endParaRPr>
                    </a:p>
                  </a:txBody>
                  <a:tcPr marL="68580" marR="68580" marT="0" marB="0"/>
                </a:tc>
                <a:tc>
                  <a:txBody>
                    <a:bodyPr/>
                    <a:lstStyle/>
                    <a:p>
                      <a:pPr algn="ctr" rtl="1">
                        <a:lnSpc>
                          <a:spcPct val="150000"/>
                        </a:lnSpc>
                        <a:spcAft>
                          <a:spcPts val="0"/>
                        </a:spcAft>
                      </a:pPr>
                      <a:r>
                        <a:rPr lang="fa-IR" sz="1300" b="1">
                          <a:effectLst/>
                          <a:cs typeface="B Nazanin" panose="00000400000000000000" pitchFamily="2" charset="-78"/>
                        </a:rPr>
                        <a:t>6</a:t>
                      </a:r>
                      <a:endParaRPr lang="en-US" sz="1200" b="1">
                        <a:effectLst/>
                        <a:latin typeface="Times New Roman"/>
                        <a:ea typeface="Times New Roman"/>
                        <a:cs typeface="B Nazanin" panose="00000400000000000000" pitchFamily="2" charset="-78"/>
                      </a:endParaRPr>
                    </a:p>
                  </a:txBody>
                  <a:tcPr marL="68580" marR="68580" marT="0" marB="0"/>
                </a:tc>
                <a:extLst>
                  <a:ext uri="{0D108BD9-81ED-4DB2-BD59-A6C34878D82A}">
                    <a16:rowId xmlns:a16="http://schemas.microsoft.com/office/drawing/2014/main" val="10006"/>
                  </a:ext>
                </a:extLst>
              </a:tr>
              <a:tr h="302863">
                <a:tc>
                  <a:txBody>
                    <a:bodyPr/>
                    <a:lstStyle/>
                    <a:p>
                      <a:pPr algn="ctr" rtl="1">
                        <a:lnSpc>
                          <a:spcPct val="150000"/>
                        </a:lnSpc>
                        <a:spcAft>
                          <a:spcPts val="0"/>
                        </a:spcAft>
                      </a:pPr>
                      <a:r>
                        <a:rPr lang="fa-IR" sz="1300" b="1" dirty="0">
                          <a:effectLst/>
                          <a:cs typeface="B Nazanin" panose="00000400000000000000" pitchFamily="2" charset="-78"/>
                        </a:rPr>
                        <a:t>سلامت نوجوانان، مدارس</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3</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a:effectLst/>
                          <a:cs typeface="B Nazanin" panose="00000400000000000000" pitchFamily="2" charset="-78"/>
                        </a:rPr>
                        <a:t>2</a:t>
                      </a:r>
                      <a:endParaRPr lang="en-US" sz="1200" b="1">
                        <a:effectLst/>
                        <a:latin typeface="Times New Roman"/>
                        <a:ea typeface="Times New Roman"/>
                        <a:cs typeface="B Nazanin" panose="00000400000000000000" pitchFamily="2" charset="-78"/>
                      </a:endParaRPr>
                    </a:p>
                  </a:txBody>
                  <a:tcPr marL="68580" marR="68580" marT="0" marB="0" anchor="ctr"/>
                </a:tc>
                <a:extLst>
                  <a:ext uri="{0D108BD9-81ED-4DB2-BD59-A6C34878D82A}">
                    <a16:rowId xmlns:a16="http://schemas.microsoft.com/office/drawing/2014/main" val="10007"/>
                  </a:ext>
                </a:extLst>
              </a:tr>
              <a:tr h="302863">
                <a:tc>
                  <a:txBody>
                    <a:bodyPr/>
                    <a:lstStyle/>
                    <a:p>
                      <a:pPr algn="ctr" rtl="1">
                        <a:lnSpc>
                          <a:spcPct val="150000"/>
                        </a:lnSpc>
                        <a:spcAft>
                          <a:spcPts val="0"/>
                        </a:spcAft>
                      </a:pPr>
                      <a:r>
                        <a:rPr lang="fa-IR" sz="1300" b="1" dirty="0">
                          <a:effectLst/>
                          <a:cs typeface="B Nazanin" panose="00000400000000000000" pitchFamily="2" charset="-78"/>
                        </a:rPr>
                        <a:t>سلامت جوانان</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3</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a:effectLst/>
                          <a:cs typeface="B Nazanin" panose="00000400000000000000" pitchFamily="2" charset="-78"/>
                        </a:rPr>
                        <a:t>2</a:t>
                      </a:r>
                      <a:endParaRPr lang="en-US" sz="1200" b="1">
                        <a:effectLst/>
                        <a:latin typeface="Times New Roman"/>
                        <a:ea typeface="Times New Roman"/>
                        <a:cs typeface="B Nazanin" panose="00000400000000000000" pitchFamily="2" charset="-78"/>
                      </a:endParaRPr>
                    </a:p>
                  </a:txBody>
                  <a:tcPr marL="68580" marR="68580" marT="0" marB="0" anchor="ctr"/>
                </a:tc>
                <a:extLst>
                  <a:ext uri="{0D108BD9-81ED-4DB2-BD59-A6C34878D82A}">
                    <a16:rowId xmlns:a16="http://schemas.microsoft.com/office/drawing/2014/main" val="10008"/>
                  </a:ext>
                </a:extLst>
              </a:tr>
              <a:tr h="302863">
                <a:tc>
                  <a:txBody>
                    <a:bodyPr/>
                    <a:lstStyle/>
                    <a:p>
                      <a:pPr algn="ctr" rtl="1">
                        <a:lnSpc>
                          <a:spcPct val="150000"/>
                        </a:lnSpc>
                        <a:spcAft>
                          <a:spcPts val="0"/>
                        </a:spcAft>
                      </a:pPr>
                      <a:r>
                        <a:rPr lang="fa-IR" sz="1300" b="1" dirty="0">
                          <a:effectLst/>
                          <a:cs typeface="B Nazanin" panose="00000400000000000000" pitchFamily="2" charset="-78"/>
                        </a:rPr>
                        <a:t>سلا مت ميانسالان</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marL="36195" marR="36195" algn="ctr" rtl="1">
                        <a:lnSpc>
                          <a:spcPct val="150000"/>
                        </a:lnSpc>
                        <a:spcAft>
                          <a:spcPts val="0"/>
                        </a:spcAft>
                      </a:pPr>
                      <a:r>
                        <a:rPr lang="fa-IR" sz="1300" b="1" dirty="0">
                          <a:effectLst/>
                          <a:cs typeface="B Nazanin" panose="00000400000000000000" pitchFamily="2" charset="-78"/>
                        </a:rPr>
                        <a:t>4</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marL="36195" marR="36195" algn="ctr" rtl="1">
                        <a:lnSpc>
                          <a:spcPct val="150000"/>
                        </a:lnSpc>
                        <a:spcAft>
                          <a:spcPts val="0"/>
                        </a:spcAft>
                      </a:pPr>
                      <a:r>
                        <a:rPr lang="fa-IR" sz="1300" b="1">
                          <a:effectLst/>
                          <a:cs typeface="B Nazanin" panose="00000400000000000000" pitchFamily="2" charset="-78"/>
                        </a:rPr>
                        <a:t>3</a:t>
                      </a:r>
                      <a:endParaRPr lang="en-US" sz="1200" b="1">
                        <a:effectLst/>
                        <a:latin typeface="Times New Roman"/>
                        <a:ea typeface="Times New Roman"/>
                        <a:cs typeface="B Nazanin" panose="00000400000000000000" pitchFamily="2" charset="-78"/>
                      </a:endParaRPr>
                    </a:p>
                  </a:txBody>
                  <a:tcPr marL="68580" marR="68580" marT="0" marB="0" anchor="ctr"/>
                </a:tc>
                <a:extLst>
                  <a:ext uri="{0D108BD9-81ED-4DB2-BD59-A6C34878D82A}">
                    <a16:rowId xmlns:a16="http://schemas.microsoft.com/office/drawing/2014/main" val="10009"/>
                  </a:ext>
                </a:extLst>
              </a:tr>
              <a:tr h="302863">
                <a:tc>
                  <a:txBody>
                    <a:bodyPr/>
                    <a:lstStyle/>
                    <a:p>
                      <a:pPr algn="ctr" rtl="1">
                        <a:lnSpc>
                          <a:spcPct val="150000"/>
                        </a:lnSpc>
                        <a:spcAft>
                          <a:spcPts val="0"/>
                        </a:spcAft>
                      </a:pPr>
                      <a:r>
                        <a:rPr lang="fa-IR" sz="1300" b="1" dirty="0">
                          <a:effectLst/>
                          <a:cs typeface="B Nazanin" panose="00000400000000000000" pitchFamily="2" charset="-78"/>
                        </a:rPr>
                        <a:t>سلامت سالمندان</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4</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a:effectLst/>
                          <a:cs typeface="B Nazanin" panose="00000400000000000000" pitchFamily="2" charset="-78"/>
                        </a:rPr>
                        <a:t>3</a:t>
                      </a:r>
                      <a:endParaRPr lang="en-US" sz="1200" b="1">
                        <a:effectLst/>
                        <a:latin typeface="Times New Roman"/>
                        <a:ea typeface="Times New Roman"/>
                        <a:cs typeface="B Nazanin" panose="00000400000000000000" pitchFamily="2" charset="-78"/>
                      </a:endParaRPr>
                    </a:p>
                  </a:txBody>
                  <a:tcPr marL="68580" marR="68580" marT="0" marB="0" anchor="ctr"/>
                </a:tc>
                <a:extLst>
                  <a:ext uri="{0D108BD9-81ED-4DB2-BD59-A6C34878D82A}">
                    <a16:rowId xmlns:a16="http://schemas.microsoft.com/office/drawing/2014/main" val="10010"/>
                  </a:ext>
                </a:extLst>
              </a:tr>
              <a:tr h="302863">
                <a:tc>
                  <a:txBody>
                    <a:bodyPr/>
                    <a:lstStyle/>
                    <a:p>
                      <a:pPr algn="ctr" rtl="1">
                        <a:lnSpc>
                          <a:spcPct val="150000"/>
                        </a:lnSpc>
                        <a:spcAft>
                          <a:spcPts val="0"/>
                        </a:spcAft>
                      </a:pPr>
                      <a:r>
                        <a:rPr lang="fa-IR" sz="1300" b="1">
                          <a:effectLst/>
                          <a:cs typeface="B Nazanin" panose="00000400000000000000" pitchFamily="2" charset="-78"/>
                        </a:rPr>
                        <a:t>سلامت مادران باردار</a:t>
                      </a:r>
                      <a:endParaRPr lang="en-US" sz="1200" b="1">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3</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a:effectLst/>
                          <a:cs typeface="B Nazanin" panose="00000400000000000000" pitchFamily="2" charset="-78"/>
                        </a:rPr>
                        <a:t>6</a:t>
                      </a:r>
                      <a:endParaRPr lang="en-US" sz="1200" b="1">
                        <a:effectLst/>
                        <a:latin typeface="Times New Roman"/>
                        <a:ea typeface="Times New Roman"/>
                        <a:cs typeface="B Nazanin" panose="00000400000000000000" pitchFamily="2" charset="-78"/>
                      </a:endParaRPr>
                    </a:p>
                  </a:txBody>
                  <a:tcPr marL="68580" marR="68580" marT="0" marB="0" anchor="ctr"/>
                </a:tc>
                <a:extLst>
                  <a:ext uri="{0D108BD9-81ED-4DB2-BD59-A6C34878D82A}">
                    <a16:rowId xmlns:a16="http://schemas.microsoft.com/office/drawing/2014/main" val="10011"/>
                  </a:ext>
                </a:extLst>
              </a:tr>
              <a:tr h="302863">
                <a:tc>
                  <a:txBody>
                    <a:bodyPr/>
                    <a:lstStyle/>
                    <a:p>
                      <a:pPr algn="ctr" rtl="1">
                        <a:lnSpc>
                          <a:spcPct val="150000"/>
                        </a:lnSpc>
                        <a:spcAft>
                          <a:spcPts val="0"/>
                        </a:spcAft>
                      </a:pPr>
                      <a:r>
                        <a:rPr lang="fa-IR" sz="1300" b="1" dirty="0">
                          <a:effectLst/>
                          <a:cs typeface="B Nazanin" panose="00000400000000000000" pitchFamily="2" charset="-78"/>
                        </a:rPr>
                        <a:t>باروری سالم</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3</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a:effectLst/>
                          <a:cs typeface="B Nazanin" panose="00000400000000000000" pitchFamily="2" charset="-78"/>
                        </a:rPr>
                        <a:t>3</a:t>
                      </a:r>
                      <a:endParaRPr lang="en-US" sz="1200" b="1">
                        <a:effectLst/>
                        <a:latin typeface="Times New Roman"/>
                        <a:ea typeface="Times New Roman"/>
                        <a:cs typeface="B Nazanin" panose="00000400000000000000" pitchFamily="2" charset="-78"/>
                      </a:endParaRPr>
                    </a:p>
                  </a:txBody>
                  <a:tcPr marL="68580" marR="68580" marT="0" marB="0" anchor="ctr"/>
                </a:tc>
                <a:extLst>
                  <a:ext uri="{0D108BD9-81ED-4DB2-BD59-A6C34878D82A}">
                    <a16:rowId xmlns:a16="http://schemas.microsoft.com/office/drawing/2014/main" val="10012"/>
                  </a:ext>
                </a:extLst>
              </a:tr>
              <a:tr h="302863">
                <a:tc>
                  <a:txBody>
                    <a:bodyPr/>
                    <a:lstStyle/>
                    <a:p>
                      <a:pPr algn="ctr" rtl="1">
                        <a:lnSpc>
                          <a:spcPct val="150000"/>
                        </a:lnSpc>
                        <a:spcAft>
                          <a:spcPts val="0"/>
                        </a:spcAft>
                      </a:pPr>
                      <a:r>
                        <a:rPr lang="fa-IR" sz="1300" b="1">
                          <a:effectLst/>
                          <a:cs typeface="B Nazanin" panose="00000400000000000000" pitchFamily="2" charset="-78"/>
                        </a:rPr>
                        <a:t>بیماری های واگیر </a:t>
                      </a:r>
                      <a:endParaRPr lang="en-US" sz="1200" b="1">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11</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a:effectLst/>
                          <a:cs typeface="B Nazanin" panose="00000400000000000000" pitchFamily="2" charset="-78"/>
                        </a:rPr>
                        <a:t>9</a:t>
                      </a:r>
                      <a:endParaRPr lang="en-US" sz="1200" b="1">
                        <a:effectLst/>
                        <a:latin typeface="Times New Roman"/>
                        <a:ea typeface="Times New Roman"/>
                        <a:cs typeface="B Nazanin" panose="00000400000000000000" pitchFamily="2" charset="-78"/>
                      </a:endParaRPr>
                    </a:p>
                  </a:txBody>
                  <a:tcPr marL="68580" marR="68580" marT="0" marB="0" anchor="ctr"/>
                </a:tc>
                <a:extLst>
                  <a:ext uri="{0D108BD9-81ED-4DB2-BD59-A6C34878D82A}">
                    <a16:rowId xmlns:a16="http://schemas.microsoft.com/office/drawing/2014/main" val="10013"/>
                  </a:ext>
                </a:extLst>
              </a:tr>
              <a:tr h="302863">
                <a:tc>
                  <a:txBody>
                    <a:bodyPr/>
                    <a:lstStyle/>
                    <a:p>
                      <a:pPr algn="ctr" rtl="1">
                        <a:lnSpc>
                          <a:spcPct val="150000"/>
                        </a:lnSpc>
                        <a:spcAft>
                          <a:spcPts val="0"/>
                        </a:spcAft>
                      </a:pPr>
                      <a:r>
                        <a:rPr lang="fa-IR" sz="1300" b="1">
                          <a:effectLst/>
                          <a:cs typeface="B Nazanin" panose="00000400000000000000" pitchFamily="2" charset="-78"/>
                        </a:rPr>
                        <a:t>بیماری های غیر واگیر</a:t>
                      </a:r>
                      <a:endParaRPr lang="en-US" sz="1200" b="1">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6</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a:effectLst/>
                          <a:cs typeface="B Nazanin" panose="00000400000000000000" pitchFamily="2" charset="-78"/>
                        </a:rPr>
                        <a:t>3</a:t>
                      </a:r>
                      <a:endParaRPr lang="en-US" sz="1200" b="1">
                        <a:effectLst/>
                        <a:latin typeface="Times New Roman"/>
                        <a:ea typeface="Times New Roman"/>
                        <a:cs typeface="B Nazanin" panose="00000400000000000000" pitchFamily="2" charset="-78"/>
                      </a:endParaRPr>
                    </a:p>
                  </a:txBody>
                  <a:tcPr marL="68580" marR="68580" marT="0" marB="0" anchor="ctr"/>
                </a:tc>
                <a:extLst>
                  <a:ext uri="{0D108BD9-81ED-4DB2-BD59-A6C34878D82A}">
                    <a16:rowId xmlns:a16="http://schemas.microsoft.com/office/drawing/2014/main" val="10014"/>
                  </a:ext>
                </a:extLst>
              </a:tr>
              <a:tr h="302863">
                <a:tc>
                  <a:txBody>
                    <a:bodyPr/>
                    <a:lstStyle/>
                    <a:p>
                      <a:pPr algn="ctr" rtl="1">
                        <a:lnSpc>
                          <a:spcPct val="150000"/>
                        </a:lnSpc>
                        <a:spcAft>
                          <a:spcPts val="0"/>
                        </a:spcAft>
                      </a:pPr>
                      <a:r>
                        <a:rPr lang="fa-IR" sz="1300" b="1">
                          <a:effectLst/>
                          <a:cs typeface="B Nazanin" panose="00000400000000000000" pitchFamily="2" charset="-78"/>
                        </a:rPr>
                        <a:t>سلامت روانی اجتماعی و اعتیاد</a:t>
                      </a:r>
                      <a:endParaRPr lang="en-US" sz="1200" b="1">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3</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a:effectLst/>
                          <a:cs typeface="B Nazanin" panose="00000400000000000000" pitchFamily="2" charset="-78"/>
                        </a:rPr>
                        <a:t>2</a:t>
                      </a:r>
                      <a:endParaRPr lang="en-US" sz="1200" b="1">
                        <a:effectLst/>
                        <a:latin typeface="Times New Roman"/>
                        <a:ea typeface="Times New Roman"/>
                        <a:cs typeface="B Nazanin" panose="00000400000000000000" pitchFamily="2" charset="-78"/>
                      </a:endParaRPr>
                    </a:p>
                  </a:txBody>
                  <a:tcPr marL="68580" marR="68580" marT="0" marB="0" anchor="ctr"/>
                </a:tc>
                <a:extLst>
                  <a:ext uri="{0D108BD9-81ED-4DB2-BD59-A6C34878D82A}">
                    <a16:rowId xmlns:a16="http://schemas.microsoft.com/office/drawing/2014/main" val="10015"/>
                  </a:ext>
                </a:extLst>
              </a:tr>
              <a:tr h="302863">
                <a:tc>
                  <a:txBody>
                    <a:bodyPr/>
                    <a:lstStyle/>
                    <a:p>
                      <a:pPr algn="ctr" rtl="1">
                        <a:lnSpc>
                          <a:spcPct val="150000"/>
                        </a:lnSpc>
                        <a:spcAft>
                          <a:spcPts val="0"/>
                        </a:spcAft>
                      </a:pPr>
                      <a:r>
                        <a:rPr lang="fa-IR" sz="1300" b="1">
                          <a:effectLst/>
                          <a:cs typeface="B Nazanin" panose="00000400000000000000" pitchFamily="2" charset="-78"/>
                        </a:rPr>
                        <a:t>اصول تغذیه و امنیت غذائی</a:t>
                      </a:r>
                      <a:endParaRPr lang="en-US" sz="1200" b="1">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2</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1</a:t>
                      </a:r>
                      <a:endParaRPr lang="en-US" sz="1200" b="1" dirty="0">
                        <a:effectLst/>
                        <a:latin typeface="Times New Roman"/>
                        <a:ea typeface="Times New Roman"/>
                        <a:cs typeface="B Nazanin" panose="00000400000000000000" pitchFamily="2" charset="-78"/>
                      </a:endParaRPr>
                    </a:p>
                  </a:txBody>
                  <a:tcPr marL="68580" marR="68580" marT="0" marB="0" anchor="ctr"/>
                </a:tc>
                <a:extLst>
                  <a:ext uri="{0D108BD9-81ED-4DB2-BD59-A6C34878D82A}">
                    <a16:rowId xmlns:a16="http://schemas.microsoft.com/office/drawing/2014/main" val="10016"/>
                  </a:ext>
                </a:extLst>
              </a:tr>
              <a:tr h="302863">
                <a:tc>
                  <a:txBody>
                    <a:bodyPr/>
                    <a:lstStyle/>
                    <a:p>
                      <a:pPr algn="ctr" rtl="1">
                        <a:lnSpc>
                          <a:spcPct val="150000"/>
                        </a:lnSpc>
                        <a:spcAft>
                          <a:spcPts val="0"/>
                        </a:spcAft>
                      </a:pPr>
                      <a:r>
                        <a:rPr lang="fa-IR" sz="1300" b="1">
                          <a:effectLst/>
                          <a:cs typeface="B Nazanin" panose="00000400000000000000" pitchFamily="2" charset="-78"/>
                        </a:rPr>
                        <a:t>سلامت دهان و دندان</a:t>
                      </a:r>
                      <a:endParaRPr lang="en-US" sz="1200" b="1">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1</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a:t>
                      </a:r>
                      <a:endParaRPr lang="en-US" sz="1200" b="1" dirty="0">
                        <a:effectLst/>
                        <a:latin typeface="Times New Roman"/>
                        <a:ea typeface="Times New Roman"/>
                        <a:cs typeface="B Nazanin" panose="00000400000000000000" pitchFamily="2" charset="-78"/>
                      </a:endParaRPr>
                    </a:p>
                  </a:txBody>
                  <a:tcPr marL="68580" marR="68580" marT="0" marB="0" anchor="ctr"/>
                </a:tc>
                <a:extLst>
                  <a:ext uri="{0D108BD9-81ED-4DB2-BD59-A6C34878D82A}">
                    <a16:rowId xmlns:a16="http://schemas.microsoft.com/office/drawing/2014/main" val="10017"/>
                  </a:ext>
                </a:extLst>
              </a:tr>
              <a:tr h="302863">
                <a:tc>
                  <a:txBody>
                    <a:bodyPr/>
                    <a:lstStyle/>
                    <a:p>
                      <a:pPr algn="ctr" rtl="1">
                        <a:lnSpc>
                          <a:spcPct val="150000"/>
                        </a:lnSpc>
                        <a:spcAft>
                          <a:spcPts val="0"/>
                        </a:spcAft>
                      </a:pPr>
                      <a:r>
                        <a:rPr lang="fa-IR" sz="1300" b="1">
                          <a:effectLst/>
                          <a:cs typeface="B Nazanin" panose="00000400000000000000" pitchFamily="2" charset="-78"/>
                        </a:rPr>
                        <a:t>سلامت محیط و کار</a:t>
                      </a:r>
                      <a:endParaRPr lang="en-US" sz="1200" b="1">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3</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1</a:t>
                      </a:r>
                      <a:endParaRPr lang="en-US" sz="1200" b="1" dirty="0">
                        <a:effectLst/>
                        <a:latin typeface="Times New Roman"/>
                        <a:ea typeface="Times New Roman"/>
                        <a:cs typeface="B Nazanin" panose="00000400000000000000" pitchFamily="2" charset="-78"/>
                      </a:endParaRPr>
                    </a:p>
                  </a:txBody>
                  <a:tcPr marL="68580" marR="68580" marT="0" marB="0" anchor="ctr"/>
                </a:tc>
                <a:extLst>
                  <a:ext uri="{0D108BD9-81ED-4DB2-BD59-A6C34878D82A}">
                    <a16:rowId xmlns:a16="http://schemas.microsoft.com/office/drawing/2014/main" val="10018"/>
                  </a:ext>
                </a:extLst>
              </a:tr>
              <a:tr h="302863">
                <a:tc>
                  <a:txBody>
                    <a:bodyPr/>
                    <a:lstStyle/>
                    <a:p>
                      <a:pPr algn="ctr" rtl="1">
                        <a:lnSpc>
                          <a:spcPct val="150000"/>
                        </a:lnSpc>
                        <a:spcAft>
                          <a:spcPts val="0"/>
                        </a:spcAft>
                      </a:pPr>
                      <a:r>
                        <a:rPr lang="fa-IR" sz="1300" b="1">
                          <a:effectLst/>
                          <a:cs typeface="B Nazanin" panose="00000400000000000000" pitchFamily="2" charset="-78"/>
                        </a:rPr>
                        <a:t>کمک های اولیه</a:t>
                      </a:r>
                      <a:endParaRPr lang="en-US" sz="1200" b="1">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3</a:t>
                      </a:r>
                      <a:endParaRPr lang="en-US" sz="1200" b="1" dirty="0">
                        <a:effectLst/>
                        <a:latin typeface="Times New Roman"/>
                        <a:ea typeface="Times New Roman"/>
                        <a:cs typeface="B Nazanin" panose="000004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Nazanin" panose="00000400000000000000" pitchFamily="2" charset="-78"/>
                        </a:rPr>
                        <a:t>3</a:t>
                      </a:r>
                      <a:endParaRPr lang="en-US" sz="1200" b="1" dirty="0">
                        <a:effectLst/>
                        <a:latin typeface="Times New Roman"/>
                        <a:ea typeface="Times New Roman"/>
                        <a:cs typeface="B Nazanin" panose="00000400000000000000" pitchFamily="2" charset="-78"/>
                      </a:endParaRPr>
                    </a:p>
                  </a:txBody>
                  <a:tcPr marL="68580" marR="68580" marT="0" marB="0" anchor="ctr"/>
                </a:tc>
                <a:extLst>
                  <a:ext uri="{0D108BD9-81ED-4DB2-BD59-A6C34878D82A}">
                    <a16:rowId xmlns:a16="http://schemas.microsoft.com/office/drawing/2014/main" val="10019"/>
                  </a:ext>
                </a:extLst>
              </a:tr>
              <a:tr h="302863">
                <a:tc>
                  <a:txBody>
                    <a:bodyPr/>
                    <a:lstStyle/>
                    <a:p>
                      <a:pPr algn="ctr" rtl="0">
                        <a:lnSpc>
                          <a:spcPct val="150000"/>
                        </a:lnSpc>
                        <a:spcAft>
                          <a:spcPts val="0"/>
                        </a:spcAft>
                      </a:pPr>
                      <a:r>
                        <a:rPr lang="fa-IR" sz="1300" b="1" dirty="0">
                          <a:effectLst/>
                          <a:cs typeface="B Titr" panose="00000700000000000000" pitchFamily="2" charset="-78"/>
                        </a:rPr>
                        <a:t>جمع كل</a:t>
                      </a:r>
                      <a:endParaRPr lang="en-US" sz="1200" b="1" dirty="0">
                        <a:effectLst/>
                        <a:latin typeface="Times New Roman"/>
                        <a:ea typeface="Times New Roman"/>
                        <a:cs typeface="B Titr" panose="000007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Titr" panose="00000700000000000000" pitchFamily="2" charset="-78"/>
                        </a:rPr>
                        <a:t>56</a:t>
                      </a:r>
                      <a:endParaRPr lang="en-US" sz="1200" b="1" dirty="0">
                        <a:effectLst/>
                        <a:latin typeface="Times New Roman"/>
                        <a:ea typeface="Times New Roman"/>
                        <a:cs typeface="B Titr" panose="00000700000000000000" pitchFamily="2" charset="-78"/>
                      </a:endParaRPr>
                    </a:p>
                  </a:txBody>
                  <a:tcPr marL="68580" marR="68580" marT="0" marB="0" anchor="ctr"/>
                </a:tc>
                <a:tc>
                  <a:txBody>
                    <a:bodyPr/>
                    <a:lstStyle/>
                    <a:p>
                      <a:pPr algn="ctr" rtl="1">
                        <a:lnSpc>
                          <a:spcPct val="150000"/>
                        </a:lnSpc>
                        <a:spcAft>
                          <a:spcPts val="0"/>
                        </a:spcAft>
                      </a:pPr>
                      <a:r>
                        <a:rPr lang="fa-IR" sz="1300" b="1" dirty="0">
                          <a:effectLst/>
                          <a:cs typeface="B Titr" panose="00000700000000000000" pitchFamily="2" charset="-78"/>
                        </a:rPr>
                        <a:t>44</a:t>
                      </a:r>
                      <a:endParaRPr lang="en-US" sz="1200" b="1" dirty="0">
                        <a:effectLst/>
                        <a:latin typeface="Times New Roman"/>
                        <a:ea typeface="Times New Roman"/>
                        <a:cs typeface="B Titr" panose="00000700000000000000" pitchFamily="2" charset="-78"/>
                      </a:endParaRPr>
                    </a:p>
                  </a:txBody>
                  <a:tcPr marL="68580" marR="68580" marT="0" marB="0" anchor="ctr"/>
                </a:tc>
                <a:extLst>
                  <a:ext uri="{0D108BD9-81ED-4DB2-BD59-A6C34878D82A}">
                    <a16:rowId xmlns:a16="http://schemas.microsoft.com/office/drawing/2014/main" val="10020"/>
                  </a:ext>
                </a:extLst>
              </a:tr>
            </a:tbl>
          </a:graphicData>
        </a:graphic>
      </p:graphicFrame>
      <p:sp>
        <p:nvSpPr>
          <p:cNvPr id="3" name="Title 2"/>
          <p:cNvSpPr>
            <a:spLocks noGrp="1"/>
          </p:cNvSpPr>
          <p:nvPr>
            <p:ph type="title"/>
          </p:nvPr>
        </p:nvSpPr>
        <p:spPr>
          <a:xfrm>
            <a:off x="395536" y="116632"/>
            <a:ext cx="8229600" cy="504056"/>
          </a:xfrm>
        </p:spPr>
        <p:txBody>
          <a:bodyPr>
            <a:normAutofit/>
          </a:bodyPr>
          <a:lstStyle/>
          <a:p>
            <a:pPr algn="ctr"/>
            <a:r>
              <a:rPr lang="ar-SA" sz="2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t>جدول برنامه هاي آموزش بدو خدمت مراقبین سلامت</a:t>
            </a:r>
            <a:endParaRPr lang="en-US" sz="2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endParaRPr>
          </a:p>
        </p:txBody>
      </p:sp>
    </p:spTree>
    <p:extLst>
      <p:ext uri="{BB962C8B-B14F-4D97-AF65-F5344CB8AC3E}">
        <p14:creationId xmlns:p14="http://schemas.microsoft.com/office/powerpoint/2010/main" val="33256300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2492896"/>
            <a:ext cx="8229600" cy="2163696"/>
          </a:xfrm>
        </p:spPr>
        <p:txBody>
          <a:bodyPr>
            <a:normAutofit/>
          </a:bodyPr>
          <a:lstStyle/>
          <a:p>
            <a:pPr marL="109728" indent="0" algn="ctr">
              <a:buNone/>
            </a:pPr>
            <a:r>
              <a:rPr lang="fa-IR" sz="3600" dirty="0" smtClean="0">
                <a:solidFill>
                  <a:schemeClr val="tx2">
                    <a:lumMod val="75000"/>
                  </a:schemeClr>
                </a:solidFill>
                <a:cs typeface="2  Jadid" panose="00000700000000000000" pitchFamily="2" charset="-78"/>
              </a:rPr>
              <a:t>موفق باشید</a:t>
            </a:r>
            <a:endParaRPr lang="en-US" sz="3600" dirty="0">
              <a:solidFill>
                <a:schemeClr val="tx2">
                  <a:lumMod val="75000"/>
                </a:schemeClr>
              </a:solidFill>
              <a:cs typeface="2  Jadid" panose="00000700000000000000" pitchFamily="2" charset="-78"/>
            </a:endParaRPr>
          </a:p>
        </p:txBody>
      </p:sp>
    </p:spTree>
    <p:extLst>
      <p:ext uri="{BB962C8B-B14F-4D97-AF65-F5344CB8AC3E}">
        <p14:creationId xmlns:p14="http://schemas.microsoft.com/office/powerpoint/2010/main" val="610644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a-IR" dirty="0" smtClean="0"/>
              <a:t>نحوه اموزش را بیان نماید.</a:t>
            </a:r>
          </a:p>
          <a:p>
            <a:r>
              <a:rPr lang="fa-IR" dirty="0" smtClean="0"/>
              <a:t>مدت زمان آموزش تئوری-عملی و کاراموزی را ذکر نماید.</a:t>
            </a:r>
          </a:p>
          <a:p>
            <a:r>
              <a:rPr lang="fa-IR" dirty="0" smtClean="0"/>
              <a:t>الزامات و قوانین آموزش را توضیح دهد.</a:t>
            </a:r>
          </a:p>
          <a:p>
            <a:r>
              <a:rPr lang="fa-IR" dirty="0" smtClean="0"/>
              <a:t>چگونگی صدور گواهی را توضیح دهد.</a:t>
            </a:r>
          </a:p>
          <a:p>
            <a:endParaRPr lang="en-US" dirty="0"/>
          </a:p>
        </p:txBody>
      </p:sp>
      <p:sp>
        <p:nvSpPr>
          <p:cNvPr id="3" name="Title 2"/>
          <p:cNvSpPr>
            <a:spLocks noGrp="1"/>
          </p:cNvSpPr>
          <p:nvPr>
            <p:ph type="title"/>
          </p:nvPr>
        </p:nvSpPr>
        <p:spPr/>
        <p:txBody>
          <a:bodyPr>
            <a:normAutofit/>
          </a:bodyPr>
          <a:lstStyle/>
          <a:p>
            <a:pPr algn="r"/>
            <a:r>
              <a:rPr lang="fa-IR" sz="3600" dirty="0" smtClean="0"/>
              <a:t>در پایان آموزش انتظار می رود فراگیر:</a:t>
            </a:r>
            <a:endParaRPr lang="en-US" sz="3600" dirty="0"/>
          </a:p>
        </p:txBody>
      </p:sp>
    </p:spTree>
    <p:extLst>
      <p:ext uri="{BB962C8B-B14F-4D97-AF65-F5344CB8AC3E}">
        <p14:creationId xmlns:p14="http://schemas.microsoft.com/office/powerpoint/2010/main" val="37376864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196752"/>
            <a:ext cx="8712968" cy="4896544"/>
          </a:xfrm>
        </p:spPr>
        <p:txBody>
          <a:bodyPr>
            <a:normAutofit/>
          </a:bodyPr>
          <a:lstStyle/>
          <a:p>
            <a:pPr lvl="0" algn="justLow">
              <a:lnSpc>
                <a:spcPct val="150000"/>
              </a:lnSpc>
            </a:pPr>
            <a:r>
              <a:rPr lang="fa-IR" sz="2000" b="1" dirty="0">
                <a:cs typeface="B Nazanin" panose="00000400000000000000" pitchFamily="2" charset="-78"/>
              </a:rPr>
              <a:t>پس از معرفی مراقبین سلامت  دوره های آموزشی طبق جدول ذیل برگزار می گردد. این دوره های آموزشی بر ارتقاءدانش،مهارت و </a:t>
            </a:r>
            <a:r>
              <a:rPr lang="fa-IR" sz="2000" b="1" dirty="0" smtClean="0">
                <a:cs typeface="B Nazanin" panose="00000400000000000000" pitchFamily="2" charset="-78"/>
              </a:rPr>
              <a:t>نگرش مراقبین </a:t>
            </a:r>
            <a:r>
              <a:rPr lang="fa-IR" sz="2000" b="1" dirty="0">
                <a:cs typeface="B Nazanin" panose="00000400000000000000" pitchFamily="2" charset="-78"/>
              </a:rPr>
              <a:t>سلامت براي مشارکت در برنامه سلامت خانواده و نظام ارجاع در طرح توسعه نظام شبکه در مناطق شهری استوار خواهد بود </a:t>
            </a:r>
            <a:r>
              <a:rPr lang="fa-IR" sz="2000" b="1" dirty="0" smtClean="0">
                <a:cs typeface="B Nazanin" panose="00000400000000000000" pitchFamily="2" charset="-78"/>
              </a:rPr>
              <a:t>.</a:t>
            </a:r>
          </a:p>
          <a:p>
            <a:pPr lvl="0" algn="justLow">
              <a:lnSpc>
                <a:spcPct val="150000"/>
              </a:lnSpc>
            </a:pPr>
            <a:endParaRPr lang="en-US" sz="2000" b="1" dirty="0">
              <a:cs typeface="B Nazanin" panose="00000400000000000000" pitchFamily="2" charset="-78"/>
            </a:endParaRPr>
          </a:p>
          <a:p>
            <a:pPr lvl="0" algn="justLow">
              <a:lnSpc>
                <a:spcPct val="150000"/>
              </a:lnSpc>
            </a:pPr>
            <a:r>
              <a:rPr lang="fa-IR" sz="2000" b="1" dirty="0">
                <a:cs typeface="B Nazanin" panose="00000400000000000000" pitchFamily="2" charset="-78"/>
              </a:rPr>
              <a:t>در بدو فعالیت جهت مراقبین سلامت در برنامه «سلامت خانواده و نظام ارجاع» به مدت 116 ساعت آموزش پیش بینی گردیده است که قبل از شروع به کار برگزار می گردد و در صورت کسب امتیاز لازم گواهی صادر و شروع به کار انجام می شود .این مدت آموزش حداکثر طی 17 روز برگزار می گردد. در هر روز امکان برگزاری حداکثر 8 ساعت و حداقل 5 ساعت آموزش می باشد. </a:t>
            </a:r>
            <a:endParaRPr lang="fa-IR" sz="2000" dirty="0"/>
          </a:p>
        </p:txBody>
      </p:sp>
      <p:sp>
        <p:nvSpPr>
          <p:cNvPr id="3" name="Title 2"/>
          <p:cNvSpPr>
            <a:spLocks noGrp="1"/>
          </p:cNvSpPr>
          <p:nvPr>
            <p:ph type="title"/>
          </p:nvPr>
        </p:nvSpPr>
        <p:spPr>
          <a:xfrm>
            <a:off x="457200" y="274638"/>
            <a:ext cx="8229600" cy="778098"/>
          </a:xfrm>
        </p:spPr>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a-IR" sz="22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t/>
            </a:r>
            <a:br>
              <a:rPr lang="fa-IR" sz="22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br>
            <a:r>
              <a:rPr lang="fa-IR" sz="22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t/>
            </a:r>
            <a:br>
              <a:rPr lang="fa-IR" sz="22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br>
            <a:r>
              <a:rPr lang="fa-IR" sz="24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t>آشنایی </a:t>
            </a:r>
            <a:r>
              <a:rPr lang="fa-IR" sz="2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t>با برنامه آموزش،الزامات، ابزار و شیوه ها و نحوه ثبت نام و صدور گواهی</a:t>
            </a:r>
            <a:r>
              <a:rPr lang="en-US"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en-US"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fa-IR"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4132782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5516" y="2015627"/>
            <a:ext cx="8712968" cy="3600400"/>
          </a:xfrm>
        </p:spPr>
        <p:txBody>
          <a:bodyPr>
            <a:normAutofit fontScale="92500" lnSpcReduction="20000"/>
          </a:bodyPr>
          <a:lstStyle/>
          <a:p>
            <a:pPr lvl="0" algn="justLow">
              <a:lnSpc>
                <a:spcPct val="150000"/>
              </a:lnSpc>
              <a:buFont typeface="Wingdings" panose="05000000000000000000" pitchFamily="2" charset="2"/>
              <a:buChar char="v"/>
            </a:pPr>
            <a:r>
              <a:rPr lang="fa-IR" sz="2400" b="1" dirty="0" smtClean="0">
                <a:cs typeface="B Nazanin" panose="00000400000000000000" pitchFamily="2" charset="-78"/>
              </a:rPr>
              <a:t>مباحث </a:t>
            </a:r>
            <a:r>
              <a:rPr lang="fa-IR" sz="2400" b="1" dirty="0">
                <a:cs typeface="B Nazanin" panose="00000400000000000000" pitchFamily="2" charset="-78"/>
              </a:rPr>
              <a:t>اصول </a:t>
            </a:r>
            <a:r>
              <a:rPr lang="en-US" sz="2400" b="1" dirty="0">
                <a:cs typeface="B Nazanin" panose="00000400000000000000" pitchFamily="2" charset="-78"/>
              </a:rPr>
              <a:t>PHC</a:t>
            </a:r>
            <a:r>
              <a:rPr lang="fa-IR" sz="2400" b="1" dirty="0">
                <a:cs typeface="B Nazanin" panose="00000400000000000000" pitchFamily="2" charset="-78"/>
              </a:rPr>
              <a:t> و مدیریت خدمات سلامت </a:t>
            </a:r>
            <a:endParaRPr lang="en-US" sz="2400" b="1" dirty="0">
              <a:cs typeface="B Nazanin" panose="00000400000000000000" pitchFamily="2" charset="-78"/>
            </a:endParaRPr>
          </a:p>
          <a:p>
            <a:pPr lvl="0" algn="justLow">
              <a:lnSpc>
                <a:spcPct val="150000"/>
              </a:lnSpc>
              <a:buFont typeface="Wingdings" panose="05000000000000000000" pitchFamily="2" charset="2"/>
              <a:buChar char="v"/>
            </a:pPr>
            <a:r>
              <a:rPr lang="fa-IR" sz="2400" b="1" dirty="0">
                <a:cs typeface="B Nazanin" panose="00000400000000000000" pitchFamily="2" charset="-78"/>
              </a:rPr>
              <a:t>آموزش و مهارت آموزی برنامه های سلامت </a:t>
            </a:r>
            <a:endParaRPr lang="en-US" sz="2400" b="1" dirty="0">
              <a:cs typeface="B Nazanin" panose="00000400000000000000" pitchFamily="2" charset="-78"/>
            </a:endParaRPr>
          </a:p>
          <a:p>
            <a:pPr marL="109728" indent="0" algn="justLow">
              <a:lnSpc>
                <a:spcPct val="150000"/>
              </a:lnSpc>
              <a:buNone/>
            </a:pPr>
            <a:r>
              <a:rPr lang="fa-IR" sz="2000" b="1" dirty="0">
                <a:cs typeface="B Nazanin" panose="00000400000000000000" pitchFamily="2" charset="-78"/>
              </a:rPr>
              <a:t>- مدت آموزش مباحث اصول </a:t>
            </a:r>
            <a:r>
              <a:rPr lang="en-US" sz="2000" b="1" dirty="0">
                <a:cs typeface="B Nazanin" panose="00000400000000000000" pitchFamily="2" charset="-78"/>
              </a:rPr>
              <a:t>PHC</a:t>
            </a:r>
            <a:r>
              <a:rPr lang="fa-IR" sz="2000" b="1" dirty="0">
                <a:cs typeface="B Nazanin" panose="00000400000000000000" pitchFamily="2" charset="-78"/>
              </a:rPr>
              <a:t> و مدیریت خدمات سلامت، </a:t>
            </a:r>
            <a:r>
              <a:rPr lang="fa-IR" sz="2000" b="1" u="sng" dirty="0">
                <a:cs typeface="B Nazanin" panose="00000400000000000000" pitchFamily="2" charset="-78"/>
              </a:rPr>
              <a:t>16 ساعت معادل 2 روز هست. </a:t>
            </a:r>
            <a:endParaRPr lang="en-US" sz="2000" b="1" u="sng" dirty="0">
              <a:cs typeface="B Nazanin" panose="00000400000000000000" pitchFamily="2" charset="-78"/>
            </a:endParaRPr>
          </a:p>
          <a:p>
            <a:pPr algn="justLow">
              <a:lnSpc>
                <a:spcPct val="150000"/>
              </a:lnSpc>
              <a:buFontTx/>
              <a:buChar char="-"/>
            </a:pPr>
            <a:r>
              <a:rPr lang="fa-IR" sz="2000" b="1" dirty="0" smtClean="0">
                <a:cs typeface="B Nazanin" panose="00000400000000000000" pitchFamily="2" charset="-78"/>
              </a:rPr>
              <a:t>آموزش </a:t>
            </a:r>
            <a:r>
              <a:rPr lang="fa-IR" sz="2000" b="1" dirty="0">
                <a:cs typeface="B Nazanin" panose="00000400000000000000" pitchFamily="2" charset="-78"/>
              </a:rPr>
              <a:t>و مهارت آموزی برنامه های سلامت </a:t>
            </a:r>
            <a:r>
              <a:rPr lang="fa-IR" sz="2000" b="1" u="sng" dirty="0">
                <a:cs typeface="B Nazanin" panose="00000400000000000000" pitchFamily="2" charset="-78"/>
              </a:rPr>
              <a:t>100 </a:t>
            </a:r>
            <a:r>
              <a:rPr lang="fa-IR" sz="2000" b="1" u="sng" dirty="0">
                <a:cs typeface="B Nazanin" panose="00000400000000000000" pitchFamily="2" charset="-78"/>
              </a:rPr>
              <a:t>ساعت معادل 15 </a:t>
            </a:r>
            <a:r>
              <a:rPr lang="fa-IR" sz="2000" b="1" u="sng" dirty="0" smtClean="0">
                <a:cs typeface="B Nazanin" panose="00000400000000000000" pitchFamily="2" charset="-78"/>
              </a:rPr>
              <a:t>روز</a:t>
            </a:r>
            <a:r>
              <a:rPr lang="fa-IR" sz="2000" b="1" dirty="0">
                <a:cs typeface="B Nazanin" panose="00000400000000000000" pitchFamily="2" charset="-78"/>
              </a:rPr>
              <a:t> آموزش حضوری هست که </a:t>
            </a:r>
            <a:r>
              <a:rPr lang="fa-IR" sz="2000" b="1" dirty="0" smtClean="0">
                <a:cs typeface="B Nazanin" panose="00000400000000000000" pitchFamily="2" charset="-78"/>
              </a:rPr>
              <a:t>              می بایست </a:t>
            </a:r>
            <a:r>
              <a:rPr lang="fa-IR" sz="2000" b="1" dirty="0" smtClean="0">
                <a:cs typeface="B Nazanin" panose="00000400000000000000" pitchFamily="2" charset="-78"/>
              </a:rPr>
              <a:t>:</a:t>
            </a:r>
          </a:p>
          <a:p>
            <a:pPr marL="109728" indent="0" algn="justLow">
              <a:lnSpc>
                <a:spcPct val="150000"/>
              </a:lnSpc>
              <a:buNone/>
            </a:pPr>
            <a:r>
              <a:rPr lang="fa-IR" sz="2000" b="1" dirty="0" smtClean="0">
                <a:cs typeface="B Nazanin" panose="00000400000000000000" pitchFamily="2" charset="-78"/>
              </a:rPr>
              <a:t>               56ساعت </a:t>
            </a:r>
            <a:r>
              <a:rPr lang="fa-IR" sz="2000" b="1" dirty="0">
                <a:cs typeface="B Nazanin" panose="00000400000000000000" pitchFamily="2" charset="-78"/>
              </a:rPr>
              <a:t>آن به صورت تئوری- عملی </a:t>
            </a:r>
            <a:r>
              <a:rPr lang="fa-IR" sz="2000" b="1" dirty="0" smtClean="0">
                <a:cs typeface="B Nazanin" panose="00000400000000000000" pitchFamily="2" charset="-78"/>
              </a:rPr>
              <a:t>: معادل </a:t>
            </a:r>
            <a:r>
              <a:rPr lang="fa-IR" sz="2000" b="1" dirty="0">
                <a:cs typeface="B Nazanin" panose="00000400000000000000" pitchFamily="2" charset="-78"/>
              </a:rPr>
              <a:t>8 روز با احتساب روزانه 7 ساعت آموزش </a:t>
            </a:r>
            <a:endParaRPr lang="fa-IR" sz="2000" b="1" dirty="0" smtClean="0">
              <a:cs typeface="B Nazanin" panose="00000400000000000000" pitchFamily="2" charset="-78"/>
            </a:endParaRPr>
          </a:p>
          <a:p>
            <a:pPr marL="109728" indent="0" algn="justLow">
              <a:lnSpc>
                <a:spcPct val="150000"/>
              </a:lnSpc>
              <a:buNone/>
            </a:pPr>
            <a:r>
              <a:rPr lang="fa-IR" sz="2000" b="1" dirty="0" smtClean="0">
                <a:cs typeface="B Nazanin" panose="00000400000000000000" pitchFamily="2" charset="-78"/>
              </a:rPr>
              <a:t>               44ساعت </a:t>
            </a:r>
            <a:r>
              <a:rPr lang="fa-IR" sz="2000" b="1" dirty="0">
                <a:cs typeface="B Nazanin" panose="00000400000000000000" pitchFamily="2" charset="-78"/>
              </a:rPr>
              <a:t>آن به صورت </a:t>
            </a:r>
            <a:r>
              <a:rPr lang="fa-IR" sz="2000" b="1" dirty="0" smtClean="0">
                <a:cs typeface="B Nazanin" panose="00000400000000000000" pitchFamily="2" charset="-78"/>
              </a:rPr>
              <a:t>کارآموزی :  </a:t>
            </a:r>
            <a:r>
              <a:rPr lang="fa-IR" sz="2000" b="1" dirty="0">
                <a:cs typeface="B Nazanin" panose="00000400000000000000" pitchFamily="2" charset="-78"/>
              </a:rPr>
              <a:t>معادل 7 روز با احتساب روزانه 6 </a:t>
            </a:r>
            <a:r>
              <a:rPr lang="fa-IR" sz="2000" b="1" dirty="0" smtClean="0">
                <a:cs typeface="B Nazanin" panose="00000400000000000000" pitchFamily="2" charset="-78"/>
              </a:rPr>
              <a:t>ساعت</a:t>
            </a:r>
          </a:p>
          <a:p>
            <a:pPr marL="109728" indent="0" algn="justLow">
              <a:lnSpc>
                <a:spcPct val="150000"/>
              </a:lnSpc>
              <a:buNone/>
            </a:pPr>
            <a:r>
              <a:rPr lang="fa-IR" sz="2000" b="1" dirty="0">
                <a:cs typeface="B Nazanin" panose="00000400000000000000" pitchFamily="2" charset="-78"/>
              </a:rPr>
              <a:t> </a:t>
            </a:r>
            <a:r>
              <a:rPr lang="fa-IR" sz="2000" b="1" dirty="0" smtClean="0">
                <a:cs typeface="B Nazanin" panose="00000400000000000000" pitchFamily="2" charset="-78"/>
              </a:rPr>
              <a:t>              </a:t>
            </a:r>
            <a:endParaRPr lang="fa-IR" dirty="0"/>
          </a:p>
        </p:txBody>
      </p:sp>
      <p:sp>
        <p:nvSpPr>
          <p:cNvPr id="3" name="Title 2"/>
          <p:cNvSpPr>
            <a:spLocks noGrp="1"/>
          </p:cNvSpPr>
          <p:nvPr>
            <p:ph type="title"/>
          </p:nvPr>
        </p:nvSpPr>
        <p:spPr>
          <a:xfrm>
            <a:off x="457200" y="764704"/>
            <a:ext cx="8229600" cy="1224136"/>
          </a:xfrm>
        </p:spPr>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ctr"/>
            <a:r>
              <a:rPr lang="fa-IR" sz="22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t/>
            </a:r>
            <a:br>
              <a:rPr lang="fa-IR" sz="22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br>
            <a:r>
              <a:rPr lang="fa-IR" sz="22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t/>
            </a:r>
            <a:br>
              <a:rPr lang="fa-IR" sz="22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br>
            <a:r>
              <a:rPr lang="fa-IR" sz="3100" dirty="0">
                <a:cs typeface="B Nazanin" panose="00000400000000000000" pitchFamily="2" charset="-78"/>
              </a:rPr>
              <a:t>آموزش بدو خدمت شامل دو بخش کلی است که عبارت هستند از:</a:t>
            </a:r>
            <a:r>
              <a:rPr lang="en-US" sz="2400" dirty="0">
                <a:cs typeface="B Nazanin" panose="00000400000000000000" pitchFamily="2" charset="-78"/>
              </a:rPr>
              <a:t/>
            </a:r>
            <a:br>
              <a:rPr lang="en-US" sz="2400" dirty="0">
                <a:cs typeface="B Nazanin" panose="00000400000000000000" pitchFamily="2" charset="-78"/>
              </a:rPr>
            </a:br>
            <a:r>
              <a:rPr lang="en-US"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en-US"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fa-IR"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Left Arrow Callout 3"/>
          <p:cNvSpPr/>
          <p:nvPr/>
        </p:nvSpPr>
        <p:spPr>
          <a:xfrm>
            <a:off x="8136396" y="4509120"/>
            <a:ext cx="792088" cy="792088"/>
          </a:xfrm>
          <a:prstGeom prst="lef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23587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484784"/>
            <a:ext cx="8589640" cy="4464496"/>
          </a:xfrm>
        </p:spPr>
        <p:txBody>
          <a:bodyPr>
            <a:normAutofit/>
          </a:bodyPr>
          <a:lstStyle/>
          <a:p>
            <a:pPr lvl="0" algn="justLow">
              <a:lnSpc>
                <a:spcPct val="150000"/>
              </a:lnSpc>
              <a:buFont typeface="Wingdings" panose="05000000000000000000" pitchFamily="2" charset="2"/>
              <a:buChar char="Ø"/>
            </a:pPr>
            <a:r>
              <a:rPr lang="fa-IR" sz="2000" b="1" dirty="0">
                <a:cs typeface="B Nazanin" panose="00000400000000000000" pitchFamily="2" charset="-78"/>
              </a:rPr>
              <a:t>عناوین آموزشی براساس "دستور عمل آموزش مراقب سلامت در راستای برنامه سلامت خانواده و نظام ارجاع " ارسالی از معاونت بهداشت وزارت متبوع به شماره 4673/300د مورخ 27/3/1402 می باشد و  اولویت بندی مباحث توسط کارشناسان واحدهای بهداشتی مرکز بهداشت استان و تایید کمیته آموزش منابع انسانی پزشک خانواده مشخص گردیده است</a:t>
            </a:r>
            <a:r>
              <a:rPr lang="fa-IR" sz="2000" b="1" dirty="0" smtClean="0">
                <a:cs typeface="B Nazanin" panose="00000400000000000000" pitchFamily="2" charset="-78"/>
              </a:rPr>
              <a:t>.</a:t>
            </a:r>
          </a:p>
          <a:p>
            <a:pPr lvl="0" algn="justLow">
              <a:lnSpc>
                <a:spcPct val="150000"/>
              </a:lnSpc>
              <a:buFont typeface="Wingdings" panose="05000000000000000000" pitchFamily="2" charset="2"/>
              <a:buChar char="Ø"/>
            </a:pPr>
            <a:r>
              <a:rPr lang="fa-IR" sz="2000" b="1" dirty="0" smtClean="0">
                <a:cs typeface="B Nazanin" panose="00000400000000000000" pitchFamily="2" charset="-78"/>
              </a:rPr>
              <a:t> </a:t>
            </a:r>
            <a:r>
              <a:rPr lang="fa-IR" sz="2000" b="1" dirty="0">
                <a:cs typeface="B Nazanin" panose="00000400000000000000" pitchFamily="2" charset="-78"/>
              </a:rPr>
              <a:t>برنامه هاي آموزشي این مرحله، طبق دستورالعمل اجرائي برنامه «سلامت خانواده و نظام ارجاع» و با تاکید بر ارتقاء  دانش و مهارت مراقبین سلامت درمباحث </a:t>
            </a:r>
            <a:r>
              <a:rPr lang="en-US" sz="2000" b="1" dirty="0">
                <a:cs typeface="B Nazanin" panose="00000400000000000000" pitchFamily="2" charset="-78"/>
              </a:rPr>
              <a:t>PHC</a:t>
            </a:r>
            <a:r>
              <a:rPr lang="fa-IR" sz="2000" b="1" dirty="0">
                <a:cs typeface="B Nazanin" panose="00000400000000000000" pitchFamily="2" charset="-78"/>
              </a:rPr>
              <a:t> و  مديريت خدمات سلامت و برنامه های سلامت به منظورارائه خدمات سطح اول به جمعيت تحت پوشش، خواهد بود</a:t>
            </a:r>
            <a:r>
              <a:rPr lang="fa-IR" sz="2000" b="1" dirty="0" smtClean="0">
                <a:cs typeface="B Nazanin" panose="00000400000000000000" pitchFamily="2" charset="-78"/>
              </a:rPr>
              <a:t>.</a:t>
            </a:r>
            <a:endParaRPr lang="en-US" sz="2000" b="1" dirty="0">
              <a:cs typeface="B Nazanin" panose="00000400000000000000" pitchFamily="2" charset="-78"/>
            </a:endParaRPr>
          </a:p>
        </p:txBody>
      </p:sp>
      <p:sp>
        <p:nvSpPr>
          <p:cNvPr id="3" name="Title 2"/>
          <p:cNvSpPr>
            <a:spLocks noGrp="1"/>
          </p:cNvSpPr>
          <p:nvPr>
            <p:ph type="title"/>
          </p:nvPr>
        </p:nvSpPr>
        <p:spPr/>
        <p:txBody>
          <a:bodyPr>
            <a:normAutofit/>
          </a:bodyPr>
          <a:lstStyle/>
          <a:p>
            <a:pPr algn="r"/>
            <a:r>
              <a:rPr lang="fa-IR" sz="3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t>آشنایی با برنامه </a:t>
            </a:r>
            <a:r>
              <a:rPr lang="fa-IR" sz="32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t>آموزش،الزامات- آموزش بدو خدمت</a:t>
            </a:r>
            <a:endParaRPr lang="fa-IR" sz="3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endParaRPr>
          </a:p>
        </p:txBody>
      </p:sp>
    </p:spTree>
    <p:extLst>
      <p:ext uri="{BB962C8B-B14F-4D97-AF65-F5344CB8AC3E}">
        <p14:creationId xmlns:p14="http://schemas.microsoft.com/office/powerpoint/2010/main" val="225146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484784"/>
            <a:ext cx="8589640" cy="4464496"/>
          </a:xfrm>
        </p:spPr>
        <p:txBody>
          <a:bodyPr>
            <a:normAutofit fontScale="92500" lnSpcReduction="10000"/>
          </a:bodyPr>
          <a:lstStyle/>
          <a:p>
            <a:pPr lvl="0" algn="justLow">
              <a:lnSpc>
                <a:spcPct val="150000"/>
              </a:lnSpc>
              <a:buFont typeface="Wingdings" panose="05000000000000000000" pitchFamily="2" charset="2"/>
              <a:buChar char="Ø"/>
            </a:pPr>
            <a:r>
              <a:rPr lang="fa-IR" sz="2400" b="1" dirty="0" smtClean="0">
                <a:cs typeface="B Nazanin" panose="00000400000000000000" pitchFamily="2" charset="-78"/>
              </a:rPr>
              <a:t>برنامه </a:t>
            </a:r>
            <a:r>
              <a:rPr lang="fa-IR" sz="2400" b="1" dirty="0">
                <a:cs typeface="B Nazanin" panose="00000400000000000000" pitchFamily="2" charset="-78"/>
              </a:rPr>
              <a:t>هاي آموزشي ضمن خدمت نیز بر اساس اولویت بندی انجام شده توسط کارشناسان واحدهای فنی مرکز بهداشت استان تعیین خواهد شد .این اولویت ها با توجه به انجام نیازسنجی ازمراقبین سلامت که در حین اجرای برنامه انجام خواهد شد تعیین می گردد. </a:t>
            </a:r>
            <a:endParaRPr lang="fa-IR" sz="2400" b="1" dirty="0" smtClean="0">
              <a:cs typeface="B Nazanin" panose="00000400000000000000" pitchFamily="2" charset="-78"/>
            </a:endParaRPr>
          </a:p>
          <a:p>
            <a:pPr lvl="0" algn="justLow">
              <a:lnSpc>
                <a:spcPct val="150000"/>
              </a:lnSpc>
              <a:buFont typeface="Wingdings" panose="05000000000000000000" pitchFamily="2" charset="2"/>
              <a:buChar char="Ø"/>
            </a:pPr>
            <a:r>
              <a:rPr lang="fa-IR" sz="2400" b="1" dirty="0" smtClean="0">
                <a:cs typeface="B Nazanin" panose="00000400000000000000" pitchFamily="2" charset="-78"/>
              </a:rPr>
              <a:t>این </a:t>
            </a:r>
            <a:r>
              <a:rPr lang="fa-IR" sz="2400" b="1" dirty="0">
                <a:cs typeface="B Nazanin" panose="00000400000000000000" pitchFamily="2" charset="-78"/>
              </a:rPr>
              <a:t>نیازسنجی ها شامل</a:t>
            </a:r>
            <a:r>
              <a:rPr lang="fa-IR" sz="2400" b="1" dirty="0" smtClean="0">
                <a:cs typeface="B Nazanin" panose="00000400000000000000" pitchFamily="2" charset="-78"/>
              </a:rPr>
              <a:t>:                                                                                        </a:t>
            </a:r>
          </a:p>
          <a:p>
            <a:pPr marL="109728" lvl="0" indent="0" algn="justLow">
              <a:lnSpc>
                <a:spcPct val="150000"/>
              </a:lnSpc>
              <a:buNone/>
            </a:pPr>
            <a:r>
              <a:rPr lang="fa-IR" sz="2400" b="1" dirty="0" smtClean="0">
                <a:cs typeface="B Nazanin" panose="00000400000000000000" pitchFamily="2" charset="-78"/>
              </a:rPr>
              <a:t>انجام </a:t>
            </a:r>
            <a:r>
              <a:rPr lang="fa-IR" sz="2400" b="1" dirty="0">
                <a:cs typeface="B Nazanin" panose="00000400000000000000" pitchFamily="2" charset="-78"/>
              </a:rPr>
              <a:t>آزمونهاي استاندارد و پایش تیم سلامت، نظرسنجي از خود اعضای تیم سلامت در کلیه سطوح و مديران بخش سلامت شهرستان و استان و ... خواهد بود. این عناوین ابتدای هر سال از طریق مکاتبه یا اعلام در سایت حوزه معاونت بهداشت، به شهرستانها اعلام می گردد.</a:t>
            </a:r>
            <a:endParaRPr lang="en-US" sz="2400" b="1" dirty="0">
              <a:cs typeface="B Nazanin" panose="00000400000000000000" pitchFamily="2" charset="-78"/>
            </a:endParaRPr>
          </a:p>
          <a:p>
            <a:endParaRPr lang="fa-IR" dirty="0"/>
          </a:p>
        </p:txBody>
      </p:sp>
      <p:sp>
        <p:nvSpPr>
          <p:cNvPr id="3" name="Title 2"/>
          <p:cNvSpPr>
            <a:spLocks noGrp="1"/>
          </p:cNvSpPr>
          <p:nvPr>
            <p:ph type="title"/>
          </p:nvPr>
        </p:nvSpPr>
        <p:spPr/>
        <p:txBody>
          <a:bodyPr>
            <a:normAutofit/>
          </a:bodyPr>
          <a:lstStyle/>
          <a:p>
            <a:pPr algn="r"/>
            <a:r>
              <a:rPr lang="fa-IR" sz="3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t>آشنایی با برنامه </a:t>
            </a:r>
            <a:r>
              <a:rPr lang="fa-IR" sz="32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t>آموزش،الزامات- آموزش ضمن خدمت</a:t>
            </a:r>
            <a:endParaRPr lang="fa-IR" sz="3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endParaRPr>
          </a:p>
        </p:txBody>
      </p:sp>
    </p:spTree>
    <p:extLst>
      <p:ext uri="{BB962C8B-B14F-4D97-AF65-F5344CB8AC3E}">
        <p14:creationId xmlns:p14="http://schemas.microsoft.com/office/powerpoint/2010/main" val="3021285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556792"/>
            <a:ext cx="8229600" cy="4104455"/>
          </a:xfrm>
        </p:spPr>
        <p:txBody>
          <a:bodyPr>
            <a:normAutofit/>
          </a:bodyPr>
          <a:lstStyle/>
          <a:p>
            <a:pPr lvl="0" algn="justLow">
              <a:lnSpc>
                <a:spcPct val="150000"/>
              </a:lnSpc>
            </a:pPr>
            <a:r>
              <a:rPr lang="fa-IR" sz="1600" b="1" dirty="0">
                <a:cs typeface="B Nazanin" panose="00000400000000000000" pitchFamily="2" charset="-78"/>
              </a:rPr>
              <a:t>در برنامه ریزی انجام شده، آموزش ها به تفکیک سرفصل آموزشی، زمان مورد نیاز برای آموزش حضوری  و محتوای آموزش ارائه شده اند.</a:t>
            </a:r>
            <a:endParaRPr lang="en-US" sz="1600" b="1" dirty="0">
              <a:cs typeface="B Nazanin" panose="00000400000000000000" pitchFamily="2" charset="-78"/>
            </a:endParaRPr>
          </a:p>
          <a:p>
            <a:pPr lvl="0" algn="justLow">
              <a:lnSpc>
                <a:spcPct val="150000"/>
              </a:lnSpc>
            </a:pPr>
            <a:r>
              <a:rPr lang="fa-IR" sz="1600" b="1" dirty="0">
                <a:cs typeface="B Nazanin" panose="00000400000000000000" pitchFamily="2" charset="-78"/>
              </a:rPr>
              <a:t>آموزش های حضوری توسط شبکه های بهداشت و درمان با محوریت مراکز "آموزش بهورزی و بازآموزی کارکنان نظام سلامت"اجرا خواهد شد</a:t>
            </a:r>
            <a:r>
              <a:rPr lang="fa-IR" sz="1600" b="1" dirty="0" smtClean="0">
                <a:cs typeface="B Nazanin" panose="00000400000000000000" pitchFamily="2" charset="-78"/>
              </a:rPr>
              <a:t>. برنامه </a:t>
            </a:r>
            <a:r>
              <a:rPr lang="fa-IR" sz="1600" b="1" dirty="0">
                <a:cs typeface="B Nazanin" panose="00000400000000000000" pitchFamily="2" charset="-78"/>
              </a:rPr>
              <a:t>های آموزشی </a:t>
            </a:r>
            <a:r>
              <a:rPr lang="fa-IR" sz="1600" b="1" dirty="0" smtClean="0">
                <a:cs typeface="B Nazanin" panose="00000400000000000000" pitchFamily="2" charset="-78"/>
              </a:rPr>
              <a:t>توسط </a:t>
            </a:r>
            <a:r>
              <a:rPr lang="fa-IR" sz="1600" b="1" dirty="0">
                <a:cs typeface="B Nazanin" panose="00000400000000000000" pitchFamily="2" charset="-78"/>
              </a:rPr>
              <a:t>مربیان بهورزی  و کارشناسان واحدهای فنی مرکز بهداشت شهرستان  اجرا می گردد. </a:t>
            </a:r>
            <a:endParaRPr lang="en-US" sz="1600" b="1" dirty="0">
              <a:cs typeface="B Nazanin" panose="00000400000000000000" pitchFamily="2" charset="-78"/>
            </a:endParaRPr>
          </a:p>
          <a:p>
            <a:pPr lvl="0" algn="justLow">
              <a:lnSpc>
                <a:spcPct val="150000"/>
              </a:lnSpc>
            </a:pPr>
            <a:r>
              <a:rPr lang="fa-IR" sz="1600" b="1" dirty="0">
                <a:cs typeface="B Nazanin" panose="00000400000000000000" pitchFamily="2" charset="-78"/>
              </a:rPr>
              <a:t>کلیه فراگیران برای دریافت گواهی آموزشی باید ارزشیابی استاندارد شوند.ارزشیابی به صورت آزمون های قبل و بعد و آزمون های مهارتی انجام می گردد</a:t>
            </a:r>
            <a:r>
              <a:rPr lang="fa-IR" sz="1600" b="1" dirty="0" smtClean="0">
                <a:cs typeface="B Nazanin" panose="00000400000000000000" pitchFamily="2" charset="-78"/>
              </a:rPr>
              <a:t>.</a:t>
            </a:r>
          </a:p>
          <a:p>
            <a:pPr lvl="0" algn="justLow">
              <a:lnSpc>
                <a:spcPct val="150000"/>
              </a:lnSpc>
            </a:pPr>
            <a:r>
              <a:rPr lang="fa-IR" sz="1600" b="1" dirty="0" smtClean="0">
                <a:cs typeface="B Nazanin" panose="00000400000000000000" pitchFamily="2" charset="-78"/>
              </a:rPr>
              <a:t> </a:t>
            </a:r>
            <a:r>
              <a:rPr lang="fa-IR" sz="1600" b="1" dirty="0">
                <a:cs typeface="B Nazanin" panose="00000400000000000000" pitchFamily="2" charset="-78"/>
              </a:rPr>
              <a:t>ارزشیابی دوره با ارزیابی فراگیر، جمع بندی نظرات فراگیران از نحوه برگزاری دوره، محتوای آموزشی ارائه شده، نحوه تدریس و ... با روش های استاندارد انجام می شود.</a:t>
            </a:r>
            <a:endParaRPr lang="en-US" sz="1600" b="1" dirty="0">
              <a:cs typeface="B Nazanin" panose="00000400000000000000" pitchFamily="2" charset="-78"/>
            </a:endParaRPr>
          </a:p>
          <a:p>
            <a:endParaRPr lang="fa-IR" dirty="0"/>
          </a:p>
        </p:txBody>
      </p:sp>
      <p:sp>
        <p:nvSpPr>
          <p:cNvPr id="3" name="Title 2"/>
          <p:cNvSpPr>
            <a:spLocks noGrp="1"/>
          </p:cNvSpPr>
          <p:nvPr>
            <p:ph type="title"/>
          </p:nvPr>
        </p:nvSpPr>
        <p:spPr/>
        <p:txBody>
          <a:bodyPr>
            <a:normAutofit/>
          </a:bodyPr>
          <a:lstStyle/>
          <a:p>
            <a:pPr algn="r"/>
            <a:r>
              <a:rPr lang="fa-IR" sz="2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t>آشنایی با برنامه آموزش،الزامات، ابزار و شیوه </a:t>
            </a:r>
            <a:r>
              <a:rPr lang="fa-IR" sz="24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t>ها</a:t>
            </a:r>
            <a:endParaRPr lang="fa-IR" sz="2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endParaRPr>
          </a:p>
        </p:txBody>
      </p:sp>
    </p:spTree>
    <p:extLst>
      <p:ext uri="{BB962C8B-B14F-4D97-AF65-F5344CB8AC3E}">
        <p14:creationId xmlns:p14="http://schemas.microsoft.com/office/powerpoint/2010/main" val="30596686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lgn="justLow">
              <a:lnSpc>
                <a:spcPct val="150000"/>
              </a:lnSpc>
            </a:pPr>
            <a:r>
              <a:rPr lang="fa-IR" sz="2100" b="1" dirty="0">
                <a:cs typeface="B Nazanin" panose="00000400000000000000" pitchFamily="2" charset="-78"/>
              </a:rPr>
              <a:t>به کلیه شرکت کنندکان در دوره آموزشی بدو خدمت «مراقبین سلامت » گواهی نامه آموزشی با هماهنگی گروه توسعه آموزش و بهسازی منابع انسانی دانشگاه اعطا می گردد</a:t>
            </a:r>
            <a:endParaRPr lang="en-US" sz="2100" b="1" dirty="0">
              <a:cs typeface="B Nazanin" panose="00000400000000000000" pitchFamily="2" charset="-78"/>
            </a:endParaRPr>
          </a:p>
          <a:p>
            <a:pPr algn="justLow">
              <a:lnSpc>
                <a:spcPct val="150000"/>
              </a:lnSpc>
              <a:buFont typeface="Courier New" panose="02070309020205020404" pitchFamily="49" charset="0"/>
              <a:buChar char="o"/>
            </a:pPr>
            <a:r>
              <a:rPr lang="fa-IR" sz="2100" b="1" dirty="0">
                <a:cs typeface="B Nazanin" panose="00000400000000000000" pitchFamily="2" charset="-78"/>
              </a:rPr>
              <a:t>تبصره (1): دریافت گواهی پایان موفقیت آمیز دوره ، شرط ورود به عرصه خدمت و صدور مجوز برای همکاری در برنامه خواهد بود.</a:t>
            </a:r>
            <a:endParaRPr lang="en-US" sz="2100" b="1" dirty="0">
              <a:cs typeface="B Nazanin" panose="00000400000000000000" pitchFamily="2" charset="-78"/>
            </a:endParaRPr>
          </a:p>
          <a:p>
            <a:pPr algn="justLow">
              <a:lnSpc>
                <a:spcPct val="150000"/>
              </a:lnSpc>
              <a:buFont typeface="Courier New" panose="02070309020205020404" pitchFamily="49" charset="0"/>
              <a:buChar char="o"/>
            </a:pPr>
            <a:r>
              <a:rPr lang="fa-IR" sz="2100" b="1" dirty="0">
                <a:cs typeface="B Nazanin" panose="00000400000000000000" pitchFamily="2" charset="-78"/>
              </a:rPr>
              <a:t>تبصره (2): مراقبین سلامت با رابطه استخدامی رسمی/ پیمانی و یا طرحی نیز قبل از شروع به کار ملزم به گذراندن دوره آموزشی مورد نظر  بوده و در صورت عدم کسب حداقل 70 درصد نمره قبولی جهت تصمیم گیری به کمیته آموزش شهرستان معرفی شوند </a:t>
            </a:r>
            <a:endParaRPr lang="en-US" sz="2100" b="1" dirty="0">
              <a:cs typeface="B Nazanin" panose="00000400000000000000" pitchFamily="2" charset="-78"/>
            </a:endParaRPr>
          </a:p>
          <a:p>
            <a:endParaRPr lang="fa-IR" sz="2100" dirty="0"/>
          </a:p>
        </p:txBody>
      </p:sp>
      <p:sp>
        <p:nvSpPr>
          <p:cNvPr id="3" name="Title 2"/>
          <p:cNvSpPr>
            <a:spLocks noGrp="1"/>
          </p:cNvSpPr>
          <p:nvPr>
            <p:ph type="title"/>
          </p:nvPr>
        </p:nvSpPr>
        <p:spPr/>
        <p:txBody>
          <a:bodyPr>
            <a:normAutofit/>
          </a:bodyPr>
          <a:lstStyle/>
          <a:p>
            <a:pPr algn="ctr"/>
            <a:r>
              <a:rPr lang="fa-IR" sz="2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t>آشنایی با برنامه </a:t>
            </a:r>
            <a:r>
              <a:rPr lang="fa-IR" sz="22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t>آموزش،الزامات و نحوه صدور </a:t>
            </a:r>
            <a:r>
              <a:rPr lang="fa-IR" sz="2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t>گواهی</a:t>
            </a:r>
          </a:p>
        </p:txBody>
      </p:sp>
    </p:spTree>
    <p:extLst>
      <p:ext uri="{BB962C8B-B14F-4D97-AF65-F5344CB8AC3E}">
        <p14:creationId xmlns:p14="http://schemas.microsoft.com/office/powerpoint/2010/main" val="20073141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268760"/>
            <a:ext cx="8568952" cy="5188032"/>
          </a:xfrm>
        </p:spPr>
        <p:txBody>
          <a:bodyPr>
            <a:normAutofit/>
          </a:bodyPr>
          <a:lstStyle/>
          <a:p>
            <a:pPr algn="justLow">
              <a:lnSpc>
                <a:spcPct val="160000"/>
              </a:lnSpc>
              <a:buFont typeface="Courier New" panose="02070309020205020404" pitchFamily="49" charset="0"/>
              <a:buChar char="o"/>
            </a:pPr>
            <a:r>
              <a:rPr lang="fa-IR" sz="2100" b="1" dirty="0">
                <a:cs typeface="B Nazanin" panose="00000400000000000000" pitchFamily="2" charset="-78"/>
              </a:rPr>
              <a:t>تبصره (3) عدم حضور هر یک از فراگیران در زمان مقرر برای آموزش می بایست مورد پیگیری جدی و تذکر قرار گیرد. صدور گواهی برای افرادی که در دوره آموزشی شرکت نمی </a:t>
            </a:r>
            <a:r>
              <a:rPr lang="fa-IR" sz="2100" b="1" dirty="0" smtClean="0">
                <a:cs typeface="B Nazanin" panose="00000400000000000000" pitchFamily="2" charset="-78"/>
              </a:rPr>
              <a:t>نمایند، </a:t>
            </a:r>
            <a:r>
              <a:rPr lang="fa-IR" sz="2100" b="1" dirty="0">
                <a:cs typeface="B Nazanin" panose="00000400000000000000" pitchFamily="2" charset="-78"/>
              </a:rPr>
              <a:t>ممنوع است.</a:t>
            </a:r>
            <a:endParaRPr lang="en-US" sz="2100" b="1" dirty="0">
              <a:cs typeface="B Nazanin" panose="00000400000000000000" pitchFamily="2" charset="-78"/>
            </a:endParaRPr>
          </a:p>
          <a:p>
            <a:pPr algn="justLow">
              <a:lnSpc>
                <a:spcPct val="160000"/>
              </a:lnSpc>
              <a:buFont typeface="Courier New" panose="02070309020205020404" pitchFamily="49" charset="0"/>
              <a:buChar char="o"/>
            </a:pPr>
            <a:r>
              <a:rPr lang="fa-IR" sz="2100" b="1" dirty="0" smtClean="0">
                <a:cs typeface="B Nazanin" panose="00000400000000000000" pitchFamily="2" charset="-78"/>
              </a:rPr>
              <a:t>تبصره </a:t>
            </a:r>
            <a:r>
              <a:rPr lang="fa-IR" sz="2100" b="1" dirty="0">
                <a:cs typeface="B Nazanin" panose="00000400000000000000" pitchFamily="2" charset="-78"/>
              </a:rPr>
              <a:t>(4): چنانچه فرد آموزش دیده و دارای گواهینامه به هر دلیل، مشغول به کار نشود او و یا پیمانکار باید هزینه های آموزش را پرداخت نماید.</a:t>
            </a:r>
            <a:endParaRPr lang="en-US" sz="2100" b="1" dirty="0">
              <a:cs typeface="B Nazanin" panose="00000400000000000000" pitchFamily="2" charset="-78"/>
            </a:endParaRPr>
          </a:p>
          <a:p>
            <a:pPr algn="justLow">
              <a:lnSpc>
                <a:spcPct val="160000"/>
              </a:lnSpc>
              <a:buFont typeface="Courier New" panose="02070309020205020404" pitchFamily="49" charset="0"/>
              <a:buChar char="o"/>
            </a:pPr>
            <a:r>
              <a:rPr lang="fa-IR" sz="2100" b="1" dirty="0">
                <a:cs typeface="B Nazanin" panose="00000400000000000000" pitchFamily="2" charset="-78"/>
              </a:rPr>
              <a:t>تبصره (5): چنانچه فرد دارای گواهینامه برای اشتغال به دانشگاه/ دانشکده دیگری مراجعه کند در صورتی که از تاریخ صدور گواهینامه وی بیش از یک سال گذشته باشد باید از وی آزمون به عمل آید و در صورت قبولی در آزمون، با وی قرارداد منعقد گردد.</a:t>
            </a:r>
            <a:endParaRPr lang="en-US" sz="2100" b="1" dirty="0">
              <a:cs typeface="B Nazanin" panose="00000400000000000000" pitchFamily="2" charset="-78"/>
            </a:endParaRPr>
          </a:p>
          <a:p>
            <a:endParaRPr lang="fa-IR" sz="2100" dirty="0"/>
          </a:p>
        </p:txBody>
      </p:sp>
      <p:sp>
        <p:nvSpPr>
          <p:cNvPr id="3" name="Title 2"/>
          <p:cNvSpPr>
            <a:spLocks noGrp="1"/>
          </p:cNvSpPr>
          <p:nvPr>
            <p:ph type="title"/>
          </p:nvPr>
        </p:nvSpPr>
        <p:spPr>
          <a:xfrm>
            <a:off x="457200" y="274638"/>
            <a:ext cx="8229600" cy="922114"/>
          </a:xfrm>
        </p:spPr>
        <p:txBody>
          <a:bodyPr>
            <a:normAutofit/>
          </a:bodyPr>
          <a:lstStyle/>
          <a:p>
            <a:pPr algn="ctr"/>
            <a:r>
              <a:rPr lang="fa-IR" sz="2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rPr>
              <a:t>آشنایی با برنامه آموزش،الزامات و نحوه صدور گواهی</a:t>
            </a:r>
            <a:endParaRPr lang="fa-IR" sz="2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Titr" panose="00000700000000000000" pitchFamily="2" charset="-78"/>
            </a:endParaRPr>
          </a:p>
        </p:txBody>
      </p:sp>
    </p:spTree>
    <p:extLst>
      <p:ext uri="{BB962C8B-B14F-4D97-AF65-F5344CB8AC3E}">
        <p14:creationId xmlns:p14="http://schemas.microsoft.com/office/powerpoint/2010/main" val="38154908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88</TotalTime>
  <Words>1301</Words>
  <Application>Microsoft Office PowerPoint</Application>
  <PresentationFormat>On-screen Show (4:3)</PresentationFormat>
  <Paragraphs>107</Paragraphs>
  <Slides>13</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13</vt:i4>
      </vt:variant>
    </vt:vector>
  </HeadingPairs>
  <TitlesOfParts>
    <vt:vector size="25" baseType="lpstr">
      <vt:lpstr>2  Jadid</vt:lpstr>
      <vt:lpstr>Arial</vt:lpstr>
      <vt:lpstr>B Nazanin</vt:lpstr>
      <vt:lpstr>B Titr</vt:lpstr>
      <vt:lpstr>Courier New</vt:lpstr>
      <vt:lpstr>Lucida Sans Unicode</vt:lpstr>
      <vt:lpstr>Times New Roman</vt:lpstr>
      <vt:lpstr>Verdana</vt:lpstr>
      <vt:lpstr>Wingdings</vt:lpstr>
      <vt:lpstr>Wingdings 2</vt:lpstr>
      <vt:lpstr>Wingdings 3</vt:lpstr>
      <vt:lpstr>Concourse</vt:lpstr>
      <vt:lpstr>بسم الله الرحمن الرحیم</vt:lpstr>
      <vt:lpstr>در پایان آموزش انتظار می رود فراگیر:</vt:lpstr>
      <vt:lpstr>  آشنایی با برنامه آموزش،الزامات، ابزار و شیوه ها و نحوه ثبت نام و صدور گواهی </vt:lpstr>
      <vt:lpstr>  آموزش بدو خدمت شامل دو بخش کلی است که عبارت هستند از:  </vt:lpstr>
      <vt:lpstr>آشنایی با برنامه آموزش،الزامات- آموزش بدو خدمت</vt:lpstr>
      <vt:lpstr>آشنایی با برنامه آموزش،الزامات- آموزش ضمن خدمت</vt:lpstr>
      <vt:lpstr>آشنایی با برنامه آموزش،الزامات، ابزار و شیوه ها</vt:lpstr>
      <vt:lpstr>آشنایی با برنامه آموزش،الزامات و نحوه صدور گواهی</vt:lpstr>
      <vt:lpstr>آشنایی با برنامه آموزش،الزامات و نحوه صدور گواهی</vt:lpstr>
      <vt:lpstr>آشنایی با برنامه آموزش،الزامات و نحوه صدور گواهی</vt:lpstr>
      <vt:lpstr>آشنایی با برنامه آموزش،الزامات و نحوه صدور گواهی</vt:lpstr>
      <vt:lpstr>جدول برنامه هاي آموزش بدو خدمت مراقبین سلامت</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pc2</dc:creator>
  <cp:lastModifiedBy>T.Moghadas</cp:lastModifiedBy>
  <cp:revision>12</cp:revision>
  <dcterms:created xsi:type="dcterms:W3CDTF">2023-08-06T03:08:21Z</dcterms:created>
  <dcterms:modified xsi:type="dcterms:W3CDTF">2023-08-06T05:54:56Z</dcterms:modified>
</cp:coreProperties>
</file>