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0" r:id="rId1"/>
  </p:sldMasterIdLst>
  <p:sldIdLst>
    <p:sldId id="365" r:id="rId2"/>
    <p:sldId id="366" r:id="rId3"/>
    <p:sldId id="358" r:id="rId4"/>
    <p:sldId id="359" r:id="rId5"/>
    <p:sldId id="306" r:id="rId6"/>
    <p:sldId id="308" r:id="rId7"/>
    <p:sldId id="370" r:id="rId8"/>
    <p:sldId id="371" r:id="rId9"/>
    <p:sldId id="310" r:id="rId10"/>
    <p:sldId id="311" r:id="rId11"/>
    <p:sldId id="386" r:id="rId12"/>
    <p:sldId id="388" r:id="rId13"/>
    <p:sldId id="389" r:id="rId14"/>
    <p:sldId id="390" r:id="rId15"/>
    <p:sldId id="392" r:id="rId16"/>
    <p:sldId id="313" r:id="rId17"/>
    <p:sldId id="314" r:id="rId18"/>
    <p:sldId id="315" r:id="rId19"/>
    <p:sldId id="316" r:id="rId20"/>
    <p:sldId id="376" r:id="rId21"/>
    <p:sldId id="375" r:id="rId22"/>
    <p:sldId id="374" r:id="rId23"/>
    <p:sldId id="373" r:id="rId24"/>
    <p:sldId id="372" r:id="rId25"/>
    <p:sldId id="317" r:id="rId26"/>
    <p:sldId id="379" r:id="rId27"/>
    <p:sldId id="378" r:id="rId28"/>
    <p:sldId id="377" r:id="rId29"/>
    <p:sldId id="318" r:id="rId30"/>
    <p:sldId id="325" r:id="rId31"/>
    <p:sldId id="361" r:id="rId32"/>
    <p:sldId id="324" r:id="rId33"/>
    <p:sldId id="326" r:id="rId34"/>
    <p:sldId id="352" r:id="rId35"/>
    <p:sldId id="328" r:id="rId36"/>
    <p:sldId id="329" r:id="rId37"/>
    <p:sldId id="397" r:id="rId38"/>
    <p:sldId id="353" r:id="rId39"/>
    <p:sldId id="393" r:id="rId40"/>
    <p:sldId id="394" r:id="rId41"/>
    <p:sldId id="395" r:id="rId42"/>
    <p:sldId id="355" r:id="rId43"/>
    <p:sldId id="356" r:id="rId44"/>
    <p:sldId id="357" r:id="rId45"/>
    <p:sldId id="332" r:id="rId46"/>
    <p:sldId id="333" r:id="rId47"/>
    <p:sldId id="396" r:id="rId48"/>
    <p:sldId id="334" r:id="rId49"/>
    <p:sldId id="335" r:id="rId50"/>
    <p:sldId id="338" r:id="rId51"/>
    <p:sldId id="339" r:id="rId52"/>
    <p:sldId id="336" r:id="rId53"/>
    <p:sldId id="380" r:id="rId54"/>
    <p:sldId id="337" r:id="rId55"/>
    <p:sldId id="381" r:id="rId56"/>
    <p:sldId id="340" r:id="rId57"/>
    <p:sldId id="341" r:id="rId58"/>
    <p:sldId id="342" r:id="rId59"/>
    <p:sldId id="343" r:id="rId60"/>
    <p:sldId id="382" r:id="rId61"/>
    <p:sldId id="344" r:id="rId62"/>
    <p:sldId id="398" r:id="rId63"/>
    <p:sldId id="345" r:id="rId64"/>
    <p:sldId id="400" r:id="rId65"/>
    <p:sldId id="399" r:id="rId66"/>
    <p:sldId id="346" r:id="rId67"/>
    <p:sldId id="349" r:id="rId68"/>
    <p:sldId id="383" r:id="rId69"/>
    <p:sldId id="360" r:id="rId7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غريب نواز آقاي حسن" initials="غريب" lastIdx="3" clrIdx="0">
    <p:extLst>
      <p:ext uri="{19B8F6BF-5375-455C-9EA6-DF929625EA0E}">
        <p15:presenceInfo xmlns:p15="http://schemas.microsoft.com/office/powerpoint/2012/main" userId="S-1-5-21-1427096567-1835894336-3406723421-95121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00"/>
    <a:srgbClr val="862B1C"/>
    <a:srgbClr val="AC3724"/>
    <a:srgbClr val="F3E80B"/>
    <a:srgbClr val="D4A41E"/>
    <a:srgbClr val="1C7D94"/>
    <a:srgbClr val="30F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550" autoAdjust="0"/>
    <p:restoredTop sz="94660"/>
  </p:normalViewPr>
  <p:slideViewPr>
    <p:cSldViewPr snapToGrid="0">
      <p:cViewPr varScale="1">
        <p:scale>
          <a:sx n="74" d="100"/>
          <a:sy n="74" d="100"/>
        </p:scale>
        <p:origin x="420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" Type="http://schemas.openxmlformats.org/officeDocument/2006/relationships/slide" Target="slides/slide6.xml"/><Relationship Id="rId71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presProps" Target="pres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D542BD-5EBC-4291-B3B1-E88DB48D367D}" type="datetimeFigureOut">
              <a:rPr lang="en-US" smtClean="0"/>
              <a:t>6/25/2023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41302C-22C3-4F65-84C2-1E45077BFA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73204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D542BD-5EBC-4291-B3B1-E88DB48D367D}" type="datetimeFigureOut">
              <a:rPr lang="en-US" smtClean="0"/>
              <a:t>6/25/2023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41302C-22C3-4F65-84C2-1E45077BFA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21070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D542BD-5EBC-4291-B3B1-E88DB48D367D}" type="datetimeFigureOut">
              <a:rPr lang="en-US" smtClean="0"/>
              <a:t>6/25/2023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41302C-22C3-4F65-84C2-1E45077BFAEF}" type="slidenum">
              <a:rPr lang="en-US" smtClean="0"/>
              <a:t>‹#›</a:t>
            </a:fld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81418775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D542BD-5EBC-4291-B3B1-E88DB48D367D}" type="datetimeFigureOut">
              <a:rPr lang="en-US" smtClean="0"/>
              <a:t>6/25/2023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41302C-22C3-4F65-84C2-1E45077BFA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181314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D542BD-5EBC-4291-B3B1-E88DB48D367D}" type="datetimeFigureOut">
              <a:rPr lang="en-US" smtClean="0"/>
              <a:t>6/25/2023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41302C-22C3-4F65-84C2-1E45077BFAEF}" type="slidenum">
              <a:rPr lang="en-US" smtClean="0"/>
              <a:t>‹#›</a:t>
            </a:fld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6658180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D542BD-5EBC-4291-B3B1-E88DB48D367D}" type="datetimeFigureOut">
              <a:rPr lang="en-US" smtClean="0"/>
              <a:t>6/25/2023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41302C-22C3-4F65-84C2-1E45077BFA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864198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D542BD-5EBC-4291-B3B1-E88DB48D367D}" type="datetimeFigureOut">
              <a:rPr lang="en-US" smtClean="0"/>
              <a:t>6/25/2023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41302C-22C3-4F65-84C2-1E45077BFA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749516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D542BD-5EBC-4291-B3B1-E88DB48D367D}" type="datetimeFigureOut">
              <a:rPr lang="en-US" smtClean="0"/>
              <a:t>6/25/2023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41302C-22C3-4F65-84C2-1E45077BFA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92923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D542BD-5EBC-4291-B3B1-E88DB48D367D}" type="datetimeFigureOut">
              <a:rPr lang="en-US" smtClean="0"/>
              <a:t>6/25/2023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41302C-22C3-4F65-84C2-1E45077BFA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25980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D542BD-5EBC-4291-B3B1-E88DB48D367D}" type="datetimeFigureOut">
              <a:rPr lang="en-US" smtClean="0"/>
              <a:t>6/25/2023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41302C-22C3-4F65-84C2-1E45077BFA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74270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D542BD-5EBC-4291-B3B1-E88DB48D367D}" type="datetimeFigureOut">
              <a:rPr lang="en-US" smtClean="0"/>
              <a:t>6/25/2023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41302C-22C3-4F65-84C2-1E45077BFA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87141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D542BD-5EBC-4291-B3B1-E88DB48D367D}" type="datetimeFigureOut">
              <a:rPr lang="en-US" smtClean="0"/>
              <a:t>6/25/2023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41302C-22C3-4F65-84C2-1E45077BFA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71346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D542BD-5EBC-4291-B3B1-E88DB48D367D}" type="datetimeFigureOut">
              <a:rPr lang="en-US" smtClean="0"/>
              <a:t>6/25/2023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41302C-22C3-4F65-84C2-1E45077BFA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74022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D542BD-5EBC-4291-B3B1-E88DB48D367D}" type="datetimeFigureOut">
              <a:rPr lang="en-US" smtClean="0"/>
              <a:t>6/25/2023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41302C-22C3-4F65-84C2-1E45077BFA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74375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D542BD-5EBC-4291-B3B1-E88DB48D367D}" type="datetimeFigureOut">
              <a:rPr lang="en-US" smtClean="0"/>
              <a:t>6/25/2023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41302C-22C3-4F65-84C2-1E45077BFA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5257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D542BD-5EBC-4291-B3B1-E88DB48D367D}" type="datetimeFigureOut">
              <a:rPr lang="en-US" smtClean="0"/>
              <a:t>6/25/2023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41302C-22C3-4F65-84C2-1E45077BFA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47322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D542BD-5EBC-4291-B3B1-E88DB48D367D}" type="datetimeFigureOut">
              <a:rPr lang="en-US" smtClean="0"/>
              <a:t>6/25/2023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6741302C-22C3-4F65-84C2-1E45077BFA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7951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1" r:id="rId1"/>
    <p:sldLayoutId id="2147483742" r:id="rId2"/>
    <p:sldLayoutId id="2147483743" r:id="rId3"/>
    <p:sldLayoutId id="2147483744" r:id="rId4"/>
    <p:sldLayoutId id="2147483745" r:id="rId5"/>
    <p:sldLayoutId id="2147483746" r:id="rId6"/>
    <p:sldLayoutId id="2147483747" r:id="rId7"/>
    <p:sldLayoutId id="2147483748" r:id="rId8"/>
    <p:sldLayoutId id="2147483749" r:id="rId9"/>
    <p:sldLayoutId id="2147483750" r:id="rId10"/>
    <p:sldLayoutId id="2147483751" r:id="rId11"/>
    <p:sldLayoutId id="2147483752" r:id="rId12"/>
    <p:sldLayoutId id="2147483753" r:id="rId13"/>
    <p:sldLayoutId id="2147483754" r:id="rId14"/>
    <p:sldLayoutId id="2147483755" r:id="rId15"/>
    <p:sldLayoutId id="214748375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7.emf"/><Relationship Id="rId4" Type="http://schemas.openxmlformats.org/officeDocument/2006/relationships/image" Target="../media/image16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emf"/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image" Target="../media/image27.em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em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em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emf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emf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emf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emf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emf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emf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emf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emf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emf"/><Relationship Id="rId2" Type="http://schemas.openxmlformats.org/officeDocument/2006/relationships/image" Target="../media/image41.emf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emf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emf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em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emf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emf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2.emf"/><Relationship Id="rId5" Type="http://schemas.openxmlformats.org/officeDocument/2006/relationships/image" Target="../media/image51.emf"/><Relationship Id="rId4" Type="http://schemas.openxmlformats.org/officeDocument/2006/relationships/image" Target="../media/image50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emf"/><Relationship Id="rId2" Type="http://schemas.openxmlformats.org/officeDocument/2006/relationships/image" Target="../media/image48.emf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emf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emf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emf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emf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emf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emf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emf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emf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emf"/><Relationship Id="rId2" Type="http://schemas.openxmlformats.org/officeDocument/2006/relationships/image" Target="../media/image65.emf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emf"/><Relationship Id="rId2" Type="http://schemas.openxmlformats.org/officeDocument/2006/relationships/image" Target="../media/image66.emf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emf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9.emf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emf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7.png"/><Relationship Id="rId3" Type="http://schemas.openxmlformats.org/officeDocument/2006/relationships/image" Target="../media/image72.emf"/><Relationship Id="rId7" Type="http://schemas.openxmlformats.org/officeDocument/2006/relationships/image" Target="../media/image76.png"/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5.png"/><Relationship Id="rId5" Type="http://schemas.openxmlformats.org/officeDocument/2006/relationships/image" Target="../media/image74.png"/><Relationship Id="rId4" Type="http://schemas.openxmlformats.org/officeDocument/2006/relationships/image" Target="../media/image73.png"/><Relationship Id="rId9" Type="http://schemas.openxmlformats.org/officeDocument/2006/relationships/image" Target="../media/image78.png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image" Target="../media/image79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0.png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png"/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3.png"/><Relationship Id="rId4" Type="http://schemas.openxmlformats.org/officeDocument/2006/relationships/image" Target="../media/image80.png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png"/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3.png"/><Relationship Id="rId4" Type="http://schemas.openxmlformats.org/officeDocument/2006/relationships/image" Target="../media/image84.png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emf"/><Relationship Id="rId2" Type="http://schemas.openxmlformats.org/officeDocument/2006/relationships/image" Target="../media/image85.emf"/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7.emf"/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8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15934" y="1077533"/>
            <a:ext cx="5825288" cy="48509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95254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7" name="Rectangle 5"/>
          <p:cNvSpPr>
            <a:spLocks noChangeArrowheads="1"/>
          </p:cNvSpPr>
          <p:nvPr/>
        </p:nvSpPr>
        <p:spPr bwMode="auto">
          <a:xfrm>
            <a:off x="152400" y="15240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9" name="Rectangle 8"/>
          <p:cNvSpPr>
            <a:spLocks noChangeArrowheads="1"/>
          </p:cNvSpPr>
          <p:nvPr/>
        </p:nvSpPr>
        <p:spPr bwMode="auto">
          <a:xfrm>
            <a:off x="-951729" y="348867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1" name="Rectangle 11"/>
          <p:cNvSpPr>
            <a:spLocks noChangeArrowheads="1"/>
          </p:cNvSpPr>
          <p:nvPr/>
        </p:nvSpPr>
        <p:spPr bwMode="auto">
          <a:xfrm>
            <a:off x="304800" y="30480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4956" y="806067"/>
            <a:ext cx="8911687" cy="1280890"/>
          </a:xfrm>
        </p:spPr>
        <p:txBody>
          <a:bodyPr/>
          <a:lstStyle/>
          <a:p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962689" y="5499530"/>
            <a:ext cx="8915400" cy="739607"/>
          </a:xfrm>
        </p:spPr>
        <p:txBody>
          <a:bodyPr>
            <a:normAutofit/>
          </a:bodyPr>
          <a:lstStyle/>
          <a:p>
            <a:pPr marL="0" indent="0" algn="ctr" rtl="1">
              <a:buNone/>
            </a:pPr>
            <a:r>
              <a:rPr lang="fa-IR" sz="3200" dirty="0" smtClean="0">
                <a:cs typeface="B Titr" panose="00000700000000000000" pitchFamily="2" charset="-78"/>
              </a:rPr>
              <a:t>خواندن اطلاعات قبل از </a:t>
            </a:r>
            <a:r>
              <a:rPr lang="fa-IR" sz="3200" dirty="0" err="1" smtClean="0">
                <a:cs typeface="B Titr" panose="00000700000000000000" pitchFamily="2" charset="-78"/>
              </a:rPr>
              <a:t>فعالسازی</a:t>
            </a:r>
            <a:endParaRPr lang="en-US" sz="3200" dirty="0">
              <a:cs typeface="B Titr" panose="00000700000000000000" pitchFamily="2" charset="-78"/>
            </a:endParaRPr>
          </a:p>
        </p:txBody>
      </p:sp>
      <p:pic>
        <p:nvPicPr>
          <p:cNvPr id="10" name="Picture 9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2555" y="288472"/>
            <a:ext cx="9721979" cy="6321648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32513" y="1695696"/>
            <a:ext cx="6936571" cy="18379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960376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4065" y="807478"/>
            <a:ext cx="5266899" cy="1306055"/>
          </a:xfrm>
        </p:spPr>
        <p:txBody>
          <a:bodyPr>
            <a:normAutofit/>
          </a:bodyPr>
          <a:lstStyle/>
          <a:p>
            <a:pPr algn="ctr" rtl="1"/>
            <a:r>
              <a:rPr lang="fa-IR" dirty="0"/>
              <a:t>بعد از </a:t>
            </a:r>
            <a:r>
              <a:rPr lang="fa-IR" b="1" dirty="0">
                <a:solidFill>
                  <a:srgbClr val="FF0000"/>
                </a:solidFill>
              </a:rPr>
              <a:t>دومین</a:t>
            </a:r>
            <a:r>
              <a:rPr lang="fa-IR" dirty="0"/>
              <a:t> بار فشردن </a:t>
            </a:r>
            <a:r>
              <a:rPr lang="fa-IR" dirty="0" smtClean="0"/>
              <a:t>دکمه</a:t>
            </a:r>
            <a:r>
              <a:rPr lang="en-US" dirty="0" smtClean="0"/>
              <a:t> </a:t>
            </a:r>
            <a:r>
              <a:rPr lang="fa-IR" dirty="0" smtClean="0"/>
              <a:t> </a:t>
            </a:r>
            <a:r>
              <a:rPr lang="en-US" dirty="0" smtClean="0"/>
              <a:t>READ</a:t>
            </a:r>
            <a:endParaRPr lang="fa-IR" dirty="0"/>
          </a:p>
          <a:p>
            <a:pPr algn="ctr" rtl="1"/>
            <a:r>
              <a:rPr lang="fa-IR" dirty="0" smtClean="0"/>
              <a:t>نمایش </a:t>
            </a:r>
            <a:r>
              <a:rPr lang="fa-IR" dirty="0">
                <a:solidFill>
                  <a:srgbClr val="FF0000"/>
                </a:solidFill>
              </a:rPr>
              <a:t>تاریخ</a:t>
            </a:r>
            <a:r>
              <a:rPr lang="fa-IR" dirty="0"/>
              <a:t> و </a:t>
            </a:r>
            <a:r>
              <a:rPr lang="fa-IR" dirty="0">
                <a:solidFill>
                  <a:srgbClr val="FF0000"/>
                </a:solidFill>
              </a:rPr>
              <a:t>نتیجه تست محصول </a:t>
            </a:r>
            <a:r>
              <a:rPr lang="fa-IR" dirty="0"/>
              <a:t>: 16 </a:t>
            </a:r>
            <a:r>
              <a:rPr lang="en-US" dirty="0"/>
              <a:t>February</a:t>
            </a:r>
          </a:p>
          <a:p>
            <a:pPr algn="ctr" rtl="1"/>
            <a:r>
              <a:rPr lang="en-US" dirty="0"/>
              <a:t>2018 / PASS (quality check passed)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10964" y="672813"/>
            <a:ext cx="6281036" cy="175661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68495" y="3301456"/>
            <a:ext cx="2356833" cy="164133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29600" y="3301456"/>
            <a:ext cx="2305318" cy="1641332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534918" y="3301457"/>
            <a:ext cx="1657082" cy="1641333"/>
          </a:xfrm>
          <a:prstGeom prst="rect">
            <a:avLst/>
          </a:prstGeom>
        </p:spPr>
      </p:pic>
      <p:sp>
        <p:nvSpPr>
          <p:cNvPr id="10" name="Subtitle 2"/>
          <p:cNvSpPr txBox="1">
            <a:spLocks/>
          </p:cNvSpPr>
          <p:nvPr/>
        </p:nvSpPr>
        <p:spPr>
          <a:xfrm>
            <a:off x="476519" y="3301456"/>
            <a:ext cx="5163990" cy="197046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rtl="1"/>
            <a:r>
              <a:rPr lang="fa-IR" dirty="0" smtClean="0"/>
              <a:t>بعد از </a:t>
            </a:r>
            <a:r>
              <a:rPr lang="fa-IR" b="1" dirty="0" smtClean="0">
                <a:solidFill>
                  <a:srgbClr val="FF0000"/>
                </a:solidFill>
              </a:rPr>
              <a:t>سومین</a:t>
            </a:r>
            <a:r>
              <a:rPr lang="fa-IR" dirty="0" smtClean="0"/>
              <a:t> بار فشردن دکمه </a:t>
            </a:r>
            <a:r>
              <a:rPr lang="en-US" dirty="0" smtClean="0"/>
              <a:t>READ</a:t>
            </a:r>
            <a:endParaRPr lang="fa-IR" dirty="0" smtClean="0"/>
          </a:p>
          <a:p>
            <a:pPr algn="ctr" rtl="1"/>
            <a:r>
              <a:rPr lang="fa-IR" dirty="0" smtClean="0"/>
              <a:t>نمایش </a:t>
            </a:r>
            <a:r>
              <a:rPr lang="fa-IR" dirty="0" smtClean="0">
                <a:solidFill>
                  <a:srgbClr val="FF0000"/>
                </a:solidFill>
              </a:rPr>
              <a:t>دمای فعلی</a:t>
            </a:r>
            <a:r>
              <a:rPr lang="fa-IR" dirty="0" smtClean="0"/>
              <a:t> و اینکه کدام سنسور فعال است</a:t>
            </a:r>
          </a:p>
          <a:p>
            <a:pPr algn="ctr" rtl="1"/>
            <a:r>
              <a:rPr lang="fa-IR" dirty="0" smtClean="0"/>
              <a:t>(</a:t>
            </a:r>
            <a:r>
              <a:rPr lang="fa-IR" dirty="0" smtClean="0">
                <a:solidFill>
                  <a:srgbClr val="FF0000"/>
                </a:solidFill>
              </a:rPr>
              <a:t>داخلی/ خارجی</a:t>
            </a:r>
            <a:r>
              <a:rPr lang="fa-IR" dirty="0" smtClean="0"/>
              <a:t>.) اگر سنسور خارجی وصل نشود</a:t>
            </a:r>
          </a:p>
          <a:p>
            <a:pPr algn="ctr" rtl="1"/>
            <a:r>
              <a:rPr lang="fa-IR" dirty="0" smtClean="0"/>
              <a:t>نمایشگر </a:t>
            </a:r>
            <a:r>
              <a:rPr lang="en-US" dirty="0" smtClean="0"/>
              <a:t>--:-°C </a:t>
            </a:r>
            <a:r>
              <a:rPr lang="fa-IR" dirty="0" smtClean="0"/>
              <a:t> را نشان خواهد داد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66589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94815" y="870372"/>
            <a:ext cx="4962142" cy="1126283"/>
          </a:xfrm>
        </p:spPr>
        <p:txBody>
          <a:bodyPr>
            <a:normAutofit fontScale="92500" lnSpcReduction="10000"/>
          </a:bodyPr>
          <a:lstStyle/>
          <a:p>
            <a:pPr algn="ctr" rtl="1">
              <a:lnSpc>
                <a:spcPct val="110000"/>
              </a:lnSpc>
            </a:pPr>
            <a:r>
              <a:rPr lang="fa-IR" dirty="0"/>
              <a:t>بعد از </a:t>
            </a:r>
            <a:r>
              <a:rPr lang="fa-IR" b="1" dirty="0">
                <a:solidFill>
                  <a:srgbClr val="FF0000"/>
                </a:solidFill>
              </a:rPr>
              <a:t>چهارمین</a:t>
            </a:r>
            <a:r>
              <a:rPr lang="fa-IR" dirty="0"/>
              <a:t> بار فشردن</a:t>
            </a:r>
          </a:p>
          <a:p>
            <a:pPr algn="ctr" rtl="1">
              <a:lnSpc>
                <a:spcPct val="110000"/>
              </a:lnSpc>
            </a:pPr>
            <a:r>
              <a:rPr lang="fa-IR" dirty="0"/>
              <a:t>دکمه  </a:t>
            </a:r>
            <a:r>
              <a:rPr lang="en-US" dirty="0" smtClean="0"/>
              <a:t>READ</a:t>
            </a:r>
          </a:p>
          <a:p>
            <a:pPr algn="ctr" rtl="1">
              <a:lnSpc>
                <a:spcPct val="110000"/>
              </a:lnSpc>
            </a:pPr>
            <a:r>
              <a:rPr lang="fa-IR" dirty="0" smtClean="0"/>
              <a:t>نمایش  </a:t>
            </a:r>
            <a:r>
              <a:rPr lang="en-US" dirty="0" smtClean="0">
                <a:solidFill>
                  <a:srgbClr val="FF0000"/>
                </a:solidFill>
              </a:rPr>
              <a:t> ID</a:t>
            </a:r>
            <a:r>
              <a:rPr lang="fa-IR" dirty="0">
                <a:solidFill>
                  <a:srgbClr val="FF0000"/>
                </a:solidFill>
              </a:rPr>
              <a:t>پیکربندی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56957" y="639497"/>
            <a:ext cx="6135043" cy="172266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56957" y="3519944"/>
            <a:ext cx="6135043" cy="1779243"/>
          </a:xfrm>
          <a:prstGeom prst="rect">
            <a:avLst/>
          </a:prstGeom>
        </p:spPr>
      </p:pic>
      <p:sp>
        <p:nvSpPr>
          <p:cNvPr id="8" name="Subtitle 2"/>
          <p:cNvSpPr txBox="1">
            <a:spLocks/>
          </p:cNvSpPr>
          <p:nvPr/>
        </p:nvSpPr>
        <p:spPr>
          <a:xfrm>
            <a:off x="837128" y="3717582"/>
            <a:ext cx="5219829" cy="138396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rtl="1"/>
            <a:r>
              <a:rPr lang="fa-IR" dirty="0" smtClean="0"/>
              <a:t>بعد از </a:t>
            </a:r>
            <a:r>
              <a:rPr lang="fa-IR" b="1" dirty="0" smtClean="0">
                <a:solidFill>
                  <a:srgbClr val="FF0000"/>
                </a:solidFill>
              </a:rPr>
              <a:t>پنجمین</a:t>
            </a:r>
            <a:r>
              <a:rPr lang="fa-IR" dirty="0" smtClean="0"/>
              <a:t> بار فشردن دکمه</a:t>
            </a:r>
            <a:r>
              <a:rPr lang="fa-IR" dirty="0"/>
              <a:t> </a:t>
            </a:r>
            <a:r>
              <a:rPr lang="en-US" dirty="0" smtClean="0"/>
              <a:t>READ</a:t>
            </a:r>
            <a:endParaRPr lang="fa-IR" dirty="0" smtClean="0"/>
          </a:p>
          <a:p>
            <a:pPr algn="ctr" rtl="1"/>
            <a:r>
              <a:rPr lang="fa-IR" dirty="0" smtClean="0"/>
              <a:t>نمایش تنظیمات </a:t>
            </a:r>
            <a:r>
              <a:rPr lang="fa-IR" dirty="0" smtClean="0">
                <a:solidFill>
                  <a:srgbClr val="FF0000"/>
                </a:solidFill>
              </a:rPr>
              <a:t>آلارم بالا</a:t>
            </a:r>
            <a:r>
              <a:rPr lang="fa-IR" dirty="0" smtClean="0"/>
              <a:t>. نمونه محدوده زمان و دما را</a:t>
            </a:r>
          </a:p>
          <a:p>
            <a:pPr algn="ctr" rtl="1"/>
            <a:r>
              <a:rPr lang="fa-IR" dirty="0" smtClean="0"/>
              <a:t>نشان می دهد :  10ساعت ،  </a:t>
            </a:r>
            <a:r>
              <a:rPr lang="en-US" dirty="0" smtClean="0"/>
              <a:t>+</a:t>
            </a:r>
            <a:r>
              <a:rPr lang="en-US" dirty="0"/>
              <a:t>8°C</a:t>
            </a:r>
            <a:r>
              <a:rPr lang="fa-IR" dirty="0"/>
              <a:t> &lt; بالا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8410643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10448" y="971853"/>
            <a:ext cx="5443412" cy="1442433"/>
          </a:xfrm>
        </p:spPr>
        <p:txBody>
          <a:bodyPr>
            <a:normAutofit/>
          </a:bodyPr>
          <a:lstStyle/>
          <a:p>
            <a:pPr algn="ctr" rtl="1"/>
            <a:r>
              <a:rPr lang="fa-IR" dirty="0"/>
              <a:t>بعد از </a:t>
            </a:r>
            <a:r>
              <a:rPr lang="fa-IR" b="1" dirty="0">
                <a:solidFill>
                  <a:srgbClr val="FF0000"/>
                </a:solidFill>
              </a:rPr>
              <a:t>ششمین</a:t>
            </a:r>
            <a:r>
              <a:rPr lang="fa-IR" dirty="0"/>
              <a:t> بار فشردن </a:t>
            </a:r>
            <a:r>
              <a:rPr lang="fa-IR" dirty="0" smtClean="0"/>
              <a:t>دکمه </a:t>
            </a:r>
            <a:r>
              <a:rPr lang="en-US" dirty="0" smtClean="0"/>
              <a:t>READ</a:t>
            </a:r>
            <a:endParaRPr lang="fa-IR" dirty="0"/>
          </a:p>
          <a:p>
            <a:pPr algn="ctr" rtl="1"/>
            <a:r>
              <a:rPr lang="fa-IR" dirty="0" smtClean="0"/>
              <a:t>نمایش </a:t>
            </a:r>
            <a:r>
              <a:rPr lang="fa-IR" dirty="0"/>
              <a:t>تنظیمات </a:t>
            </a:r>
            <a:r>
              <a:rPr lang="fa-IR" dirty="0">
                <a:solidFill>
                  <a:srgbClr val="FF0000"/>
                </a:solidFill>
              </a:rPr>
              <a:t>آلارم پائین</a:t>
            </a:r>
            <a:r>
              <a:rPr lang="fa-IR" dirty="0"/>
              <a:t>. نمونه محدوده زمان و دما را</a:t>
            </a:r>
          </a:p>
          <a:p>
            <a:pPr algn="ctr" rtl="1"/>
            <a:r>
              <a:rPr lang="fa-IR" dirty="0"/>
              <a:t>نشان می دهد :  1ساعت، </a:t>
            </a:r>
            <a:r>
              <a:rPr lang="fa-IR" dirty="0" smtClean="0"/>
              <a:t> </a:t>
            </a:r>
            <a:r>
              <a:rPr lang="en-US" dirty="0" smtClean="0"/>
              <a:t>- 5.0 </a:t>
            </a:r>
            <a:r>
              <a:rPr lang="en-US" dirty="0"/>
              <a:t>°C</a:t>
            </a:r>
            <a:r>
              <a:rPr lang="fa-IR" dirty="0"/>
              <a:t>  </a:t>
            </a:r>
            <a:r>
              <a:rPr lang="fa-IR" dirty="0" smtClean="0"/>
              <a:t>&gt; پائین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53860" y="798239"/>
            <a:ext cx="6238139" cy="178966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53859" y="3896962"/>
            <a:ext cx="6238139" cy="1712684"/>
          </a:xfrm>
          <a:prstGeom prst="rect">
            <a:avLst/>
          </a:prstGeom>
        </p:spPr>
      </p:pic>
      <p:sp>
        <p:nvSpPr>
          <p:cNvPr id="6" name="Subtitle 2"/>
          <p:cNvSpPr txBox="1">
            <a:spLocks/>
          </p:cNvSpPr>
          <p:nvPr/>
        </p:nvSpPr>
        <p:spPr>
          <a:xfrm>
            <a:off x="1829356" y="4276786"/>
            <a:ext cx="4030532" cy="9530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rtl="1"/>
            <a:r>
              <a:rPr lang="fa-IR" dirty="0" smtClean="0"/>
              <a:t>بعد از </a:t>
            </a:r>
            <a:r>
              <a:rPr lang="fa-IR" b="1" dirty="0" smtClean="0">
                <a:solidFill>
                  <a:srgbClr val="FF0000"/>
                </a:solidFill>
              </a:rPr>
              <a:t>هفتمین</a:t>
            </a:r>
            <a:r>
              <a:rPr lang="fa-IR" dirty="0" smtClean="0"/>
              <a:t> بار فشردن دکمه  </a:t>
            </a:r>
            <a:r>
              <a:rPr lang="en-US" dirty="0" smtClean="0"/>
              <a:t>READ</a:t>
            </a:r>
            <a:endParaRPr lang="fa-IR" dirty="0" smtClean="0"/>
          </a:p>
          <a:p>
            <a:pPr algn="ctr" rtl="1"/>
            <a:r>
              <a:rPr lang="fa-IR" dirty="0" smtClean="0">
                <a:solidFill>
                  <a:srgbClr val="FF0000"/>
                </a:solidFill>
              </a:rPr>
              <a:t>سری ساخت دستگاه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362946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26039" y="847353"/>
            <a:ext cx="6565961" cy="1737511"/>
          </a:xfrm>
          <a:prstGeom prst="rect">
            <a:avLst/>
          </a:prstGeom>
        </p:spPr>
      </p:pic>
      <p:sp>
        <p:nvSpPr>
          <p:cNvPr id="5" name="Subtitle 2"/>
          <p:cNvSpPr txBox="1">
            <a:spLocks/>
          </p:cNvSpPr>
          <p:nvPr/>
        </p:nvSpPr>
        <p:spPr>
          <a:xfrm>
            <a:off x="1226287" y="1091483"/>
            <a:ext cx="4288105" cy="124925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rtl="1"/>
            <a:r>
              <a:rPr lang="fa-IR" dirty="0" smtClean="0"/>
              <a:t>بعد از </a:t>
            </a:r>
            <a:r>
              <a:rPr lang="fa-IR" b="1" dirty="0" smtClean="0">
                <a:solidFill>
                  <a:srgbClr val="FF0000"/>
                </a:solidFill>
              </a:rPr>
              <a:t>هشتمین</a:t>
            </a:r>
            <a:r>
              <a:rPr lang="fa-IR" dirty="0" smtClean="0"/>
              <a:t> بار فشردن دکمه </a:t>
            </a:r>
            <a:r>
              <a:rPr lang="en-US" dirty="0" smtClean="0"/>
              <a:t>READ</a:t>
            </a:r>
          </a:p>
          <a:p>
            <a:pPr algn="ctr" rtl="1"/>
            <a:r>
              <a:rPr lang="fa-IR" dirty="0" smtClean="0"/>
              <a:t>عدد </a:t>
            </a:r>
            <a:r>
              <a:rPr lang="en-US" dirty="0" smtClean="0"/>
              <a:t>PCB</a:t>
            </a:r>
          </a:p>
          <a:p>
            <a:pPr algn="ctr" rtl="1"/>
            <a:r>
              <a:rPr lang="fa-IR" dirty="0" smtClean="0"/>
              <a:t>( </a:t>
            </a:r>
            <a:r>
              <a:rPr lang="fa-IR" dirty="0" smtClean="0">
                <a:solidFill>
                  <a:srgbClr val="FF0000"/>
                </a:solidFill>
              </a:rPr>
              <a:t>اطلاعات سازنده </a:t>
            </a:r>
            <a:r>
              <a:rPr lang="fa-IR" dirty="0" smtClean="0"/>
              <a:t>)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26039" y="3790731"/>
            <a:ext cx="6565961" cy="1804572"/>
          </a:xfrm>
          <a:prstGeom prst="rect">
            <a:avLst/>
          </a:prstGeom>
        </p:spPr>
      </p:pic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1608390" y="3546600"/>
            <a:ext cx="4017649" cy="3013656"/>
          </a:xfrm>
        </p:spPr>
        <p:txBody>
          <a:bodyPr>
            <a:normAutofit/>
          </a:bodyPr>
          <a:lstStyle/>
          <a:p>
            <a:pPr algn="ctr" rtl="1"/>
            <a:r>
              <a:rPr lang="fa-IR" dirty="0"/>
              <a:t>عد از </a:t>
            </a:r>
            <a:r>
              <a:rPr lang="fa-IR" b="1" dirty="0">
                <a:solidFill>
                  <a:srgbClr val="FF0000"/>
                </a:solidFill>
              </a:rPr>
              <a:t>نهمین</a:t>
            </a:r>
            <a:r>
              <a:rPr lang="fa-IR" dirty="0"/>
              <a:t> بار فشردن </a:t>
            </a:r>
            <a:r>
              <a:rPr lang="fa-IR" dirty="0" smtClean="0"/>
              <a:t>دکمه </a:t>
            </a:r>
            <a:r>
              <a:rPr lang="en-US" dirty="0" smtClean="0"/>
              <a:t>READ</a:t>
            </a:r>
            <a:endParaRPr lang="en-US" dirty="0"/>
          </a:p>
          <a:p>
            <a:pPr algn="ctr" rtl="1"/>
            <a:r>
              <a:rPr lang="fa-IR" dirty="0">
                <a:solidFill>
                  <a:srgbClr val="FF0000"/>
                </a:solidFill>
              </a:rPr>
              <a:t>قدرت باطری</a:t>
            </a:r>
            <a:r>
              <a:rPr lang="fa-IR" dirty="0"/>
              <a:t>:</a:t>
            </a:r>
          </a:p>
          <a:p>
            <a:pPr algn="ctr" rtl="1"/>
            <a:r>
              <a:rPr lang="fa-IR" dirty="0"/>
              <a:t> 3خط: پر (&gt;)%70</a:t>
            </a:r>
          </a:p>
          <a:p>
            <a:pPr algn="ctr" rtl="1"/>
            <a:r>
              <a:rPr lang="fa-IR" dirty="0"/>
              <a:t> 2خط: نیمه پر ()%70-30</a:t>
            </a:r>
          </a:p>
          <a:p>
            <a:pPr algn="ctr" rtl="1"/>
            <a:r>
              <a:rPr lang="fa-IR" dirty="0"/>
              <a:t>خط: پائین (**)%30-0</a:t>
            </a:r>
          </a:p>
          <a:p>
            <a:pPr algn="ctr" rtl="1"/>
            <a:r>
              <a:rPr lang="fa-IR" dirty="0"/>
              <a:t>**دستگاه باید تعویض شود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229452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65161" y="2531126"/>
            <a:ext cx="9530245" cy="2452998"/>
          </a:xfrm>
        </p:spPr>
        <p:txBody>
          <a:bodyPr>
            <a:noAutofit/>
          </a:bodyPr>
          <a:lstStyle/>
          <a:p>
            <a:pPr algn="ctr" rtl="1">
              <a:lnSpc>
                <a:spcPct val="150000"/>
              </a:lnSpc>
            </a:pPr>
            <a:r>
              <a:rPr lang="fa-IR" sz="2000" dirty="0">
                <a:solidFill>
                  <a:schemeClr val="tx1"/>
                </a:solidFill>
              </a:rPr>
              <a:t>فعالسازی دستگاه</a:t>
            </a:r>
          </a:p>
          <a:p>
            <a:pPr algn="ctr" rtl="1">
              <a:lnSpc>
                <a:spcPct val="150000"/>
              </a:lnSpc>
            </a:pPr>
            <a:r>
              <a:rPr lang="fa-IR" sz="2000" dirty="0">
                <a:solidFill>
                  <a:schemeClr val="tx1"/>
                </a:solidFill>
              </a:rPr>
              <a:t>به منظور فعالسازی دستگاه، دکمه </a:t>
            </a:r>
            <a:r>
              <a:rPr lang="fa-IR" sz="2000" dirty="0" smtClean="0">
                <a:solidFill>
                  <a:schemeClr val="tx1"/>
                </a:solidFill>
              </a:rPr>
              <a:t>های 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smtClean="0">
                <a:solidFill>
                  <a:srgbClr val="FF0000"/>
                </a:solidFill>
              </a:rPr>
              <a:t>SET</a:t>
            </a:r>
            <a:r>
              <a:rPr lang="fa-IR" sz="2000" dirty="0" smtClean="0">
                <a:solidFill>
                  <a:schemeClr val="tx1"/>
                </a:solidFill>
              </a:rPr>
              <a:t>و </a:t>
            </a:r>
            <a:r>
              <a:rPr lang="en-US" sz="2000" dirty="0" smtClean="0">
                <a:solidFill>
                  <a:srgbClr val="FF0000"/>
                </a:solidFill>
              </a:rPr>
              <a:t>READ</a:t>
            </a:r>
            <a:r>
              <a:rPr lang="fa-IR" sz="2000" dirty="0" smtClean="0">
                <a:solidFill>
                  <a:schemeClr val="tx1"/>
                </a:solidFill>
              </a:rPr>
              <a:t> را </a:t>
            </a:r>
            <a:r>
              <a:rPr lang="fa-IR" sz="2000" dirty="0">
                <a:solidFill>
                  <a:schemeClr val="tx1"/>
                </a:solidFill>
              </a:rPr>
              <a:t>همزمان فشرده و  3ثانیه نگهدارید.</a:t>
            </a:r>
          </a:p>
          <a:p>
            <a:pPr algn="ctr" rtl="1">
              <a:lnSpc>
                <a:spcPct val="150000"/>
              </a:lnSpc>
            </a:pPr>
            <a:r>
              <a:rPr lang="fa-IR" sz="2000" dirty="0">
                <a:solidFill>
                  <a:schemeClr val="tx1"/>
                </a:solidFill>
              </a:rPr>
              <a:t>نکته: به محض اینکه </a:t>
            </a:r>
            <a:r>
              <a:rPr lang="fa-IR" sz="2000" dirty="0" smtClean="0">
                <a:solidFill>
                  <a:schemeClr val="tx1"/>
                </a:solidFill>
              </a:rPr>
              <a:t>دستگاه </a:t>
            </a:r>
            <a:r>
              <a:rPr lang="fa-IR" sz="2000" dirty="0">
                <a:solidFill>
                  <a:schemeClr val="tx1"/>
                </a:solidFill>
              </a:rPr>
              <a:t>فعالسازی شود، دیگر نمی توان آن را مجدداً خاموش </a:t>
            </a:r>
            <a:r>
              <a:rPr lang="fa-IR" sz="2000" dirty="0" smtClean="0">
                <a:solidFill>
                  <a:schemeClr val="tx1"/>
                </a:solidFill>
              </a:rPr>
              <a:t>کرد .</a:t>
            </a:r>
            <a:endParaRPr lang="en-US" sz="2000" dirty="0">
              <a:solidFill>
                <a:schemeClr val="tx1"/>
              </a:solidFill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1944956" y="203168"/>
            <a:ext cx="8911687" cy="8529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r" defTabSz="457200" rtl="0" eaLnBrk="1" latinLnBrk="0" hangingPunct="1">
              <a:spcBef>
                <a:spcPct val="0"/>
              </a:spcBef>
              <a:buNone/>
              <a:defRPr sz="54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 rtl="1"/>
            <a:r>
              <a:rPr lang="fa-IR" sz="3600" dirty="0" smtClean="0">
                <a:solidFill>
                  <a:srgbClr val="FF0000"/>
                </a:solidFill>
                <a:cs typeface="B Titr" panose="00000700000000000000" pitchFamily="2" charset="-78"/>
              </a:rPr>
              <a:t>فعال</a:t>
            </a:r>
            <a:r>
              <a:rPr lang="en-US" sz="3600" dirty="0" smtClean="0">
                <a:solidFill>
                  <a:srgbClr val="FF0000"/>
                </a:solidFill>
                <a:cs typeface="B Titr" panose="00000700000000000000" pitchFamily="2" charset="-78"/>
              </a:rPr>
              <a:t> </a:t>
            </a:r>
            <a:r>
              <a:rPr lang="fa-IR" sz="3600" dirty="0" smtClean="0">
                <a:solidFill>
                  <a:srgbClr val="FF0000"/>
                </a:solidFill>
                <a:cs typeface="B Titr" panose="00000700000000000000" pitchFamily="2" charset="-78"/>
              </a:rPr>
              <a:t>سازی دستگاه</a:t>
            </a:r>
            <a:endParaRPr lang="en-US" sz="3600" dirty="0">
              <a:solidFill>
                <a:srgbClr val="FF0000"/>
              </a:solidFill>
              <a:cs typeface="B Titr" panose="000007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41895716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9" name="Rectangle 8"/>
          <p:cNvSpPr>
            <a:spLocks noChangeArrowheads="1"/>
          </p:cNvSpPr>
          <p:nvPr/>
        </p:nvSpPr>
        <p:spPr bwMode="auto">
          <a:xfrm>
            <a:off x="-951729" y="348867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1" name="Rectangle 11"/>
          <p:cNvSpPr>
            <a:spLocks noChangeArrowheads="1"/>
          </p:cNvSpPr>
          <p:nvPr/>
        </p:nvSpPr>
        <p:spPr bwMode="auto">
          <a:xfrm>
            <a:off x="304800" y="30480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9" name="Picture 8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7302" y="1273419"/>
            <a:ext cx="9516299" cy="5210977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52918" y="2531694"/>
            <a:ext cx="6839567" cy="1660239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1157302" y="457200"/>
            <a:ext cx="951629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rtl="1"/>
            <a:r>
              <a:rPr lang="fa-IR" sz="2000" dirty="0">
                <a:solidFill>
                  <a:srgbClr val="000000"/>
                </a:solidFill>
                <a:latin typeface="BNazanin"/>
              </a:rPr>
              <a:t>اگر شروع فعالسازی به درستی انجام شود، صفحه زیر نمایش داده خواهد شد</a:t>
            </a:r>
            <a:r>
              <a:rPr lang="fa-IR" sz="2000" dirty="0"/>
              <a:t> </a:t>
            </a:r>
            <a:br>
              <a:rPr lang="fa-IR" sz="2000" dirty="0"/>
            </a:b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2752846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7" name="Rectangle 5"/>
          <p:cNvSpPr>
            <a:spLocks noChangeArrowheads="1"/>
          </p:cNvSpPr>
          <p:nvPr/>
        </p:nvSpPr>
        <p:spPr bwMode="auto">
          <a:xfrm>
            <a:off x="152400" y="15240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9" name="Rectangle 8"/>
          <p:cNvSpPr>
            <a:spLocks noChangeArrowheads="1"/>
          </p:cNvSpPr>
          <p:nvPr/>
        </p:nvSpPr>
        <p:spPr bwMode="auto">
          <a:xfrm>
            <a:off x="-951729" y="348867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1" name="Rectangle 11"/>
          <p:cNvSpPr>
            <a:spLocks noChangeArrowheads="1"/>
          </p:cNvSpPr>
          <p:nvPr/>
        </p:nvSpPr>
        <p:spPr bwMode="auto">
          <a:xfrm>
            <a:off x="304800" y="30480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28584" y="320901"/>
            <a:ext cx="8911687" cy="803826"/>
          </a:xfrm>
        </p:spPr>
        <p:txBody>
          <a:bodyPr/>
          <a:lstStyle/>
          <a:p>
            <a:pPr algn="ctr" rtl="1"/>
            <a:r>
              <a:rPr lang="fa-IR" dirty="0" smtClean="0">
                <a:solidFill>
                  <a:srgbClr val="FF0000"/>
                </a:solidFill>
                <a:cs typeface="B Titr" panose="00000700000000000000" pitchFamily="2" charset="-78"/>
              </a:rPr>
              <a:t>تنظیم فرمت تاریخ</a:t>
            </a:r>
            <a:endParaRPr lang="en-US" dirty="0">
              <a:solidFill>
                <a:srgbClr val="FF0000"/>
              </a:solidFill>
              <a:cs typeface="B Titr" panose="00000700000000000000" pitchFamily="2" charset="-78"/>
            </a:endParaRPr>
          </a:p>
        </p:txBody>
      </p:sp>
      <p:grpSp>
        <p:nvGrpSpPr>
          <p:cNvPr id="18" name="Group 17"/>
          <p:cNvGrpSpPr/>
          <p:nvPr/>
        </p:nvGrpSpPr>
        <p:grpSpPr>
          <a:xfrm>
            <a:off x="2184884" y="2169381"/>
            <a:ext cx="9199084" cy="4403809"/>
            <a:chOff x="0" y="0"/>
            <a:chExt cx="4657725" cy="2225244"/>
          </a:xfrm>
        </p:grpSpPr>
        <p:pic>
          <p:nvPicPr>
            <p:cNvPr id="20" name="Picture 19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4657725" cy="217551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2" name="Rectangle 21"/>
            <p:cNvSpPr/>
            <p:nvPr/>
          </p:nvSpPr>
          <p:spPr>
            <a:xfrm>
              <a:off x="2820838" y="1130061"/>
              <a:ext cx="1769350" cy="51758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rtl="1">
                <a:spcAft>
                  <a:spcPts val="0"/>
                </a:spcAft>
              </a:pPr>
              <a:r>
                <a:rPr lang="fa-IR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  <a:cs typeface="B Nazanin" panose="00000400000000000000" pitchFamily="2" charset="-78"/>
                </a:rPr>
                <a:t>برای تغییر فرمت تقویم </a:t>
              </a:r>
              <a:r>
                <a:rPr lang="en-US" b="1" dirty="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Calibri" panose="020F0502020204030204" pitchFamily="34" charset="0"/>
                </a:rPr>
                <a:t>READ</a:t>
              </a:r>
              <a:r>
                <a:rPr lang="fa-IR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  <a:cs typeface="B Nazanin" panose="00000400000000000000" pitchFamily="2" charset="-78"/>
                </a:rPr>
                <a:t> را فشار دهید.</a:t>
              </a:r>
              <a:endParaRPr lang="en-US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23" name="Rectangle 22"/>
            <p:cNvSpPr/>
            <p:nvPr/>
          </p:nvSpPr>
          <p:spPr>
            <a:xfrm>
              <a:off x="715993" y="1759789"/>
              <a:ext cx="2009775" cy="4654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just" rtl="1">
                <a:spcAft>
                  <a:spcPts val="0"/>
                </a:spcAft>
              </a:pPr>
              <a:r>
                <a:rPr lang="fa-IR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  <a:cs typeface="B Nazanin" panose="00000400000000000000" pitchFamily="2" charset="-78"/>
                </a:rPr>
                <a:t>سپس برای ذخیره فرمت تقویم دکمه </a:t>
              </a:r>
              <a:r>
                <a:rPr lang="en-US" b="1" dirty="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Calibri" panose="020F0502020204030204" pitchFamily="34" charset="0"/>
                </a:rPr>
                <a:t>SET</a:t>
              </a:r>
              <a:r>
                <a:rPr lang="fa-IR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  <a:cs typeface="B Nazanin" panose="00000400000000000000" pitchFamily="2" charset="-78"/>
                </a:rPr>
                <a:t> را بفشارید.</a:t>
              </a:r>
              <a:endParaRPr lang="en-US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  <a:p>
              <a:pPr algn="ctr" rtl="1">
                <a:spcAft>
                  <a:spcPts val="0"/>
                </a:spcAft>
              </a:pPr>
              <a:r>
                <a:rPr lang="fa-IR" sz="110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  <a:cs typeface="B Nazanin" panose="00000400000000000000" pitchFamily="2" charset="-78"/>
                </a:rPr>
                <a:t> </a:t>
              </a:r>
              <a:endParaRPr lang="en-US" sz="1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25" name="Rectangle 24"/>
          <p:cNvSpPr/>
          <p:nvPr/>
        </p:nvSpPr>
        <p:spPr>
          <a:xfrm>
            <a:off x="3446315" y="1071193"/>
            <a:ext cx="6676221" cy="119363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rtl="1">
              <a:spcAft>
                <a:spcPts val="0"/>
              </a:spcAft>
            </a:pPr>
            <a:r>
              <a:rPr lang="fa-IR" sz="2800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B Nazanin" panose="00000400000000000000" pitchFamily="2" charset="-78"/>
              </a:rPr>
              <a:t>فرمت تاریخ را بر روی </a:t>
            </a:r>
            <a:r>
              <a:rPr lang="en-US" sz="3200" b="1" dirty="0" err="1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B Nazanin" panose="00000400000000000000" pitchFamily="2" charset="-78"/>
              </a:rPr>
              <a:t>dd</a:t>
            </a:r>
            <a:r>
              <a:rPr lang="en-US" sz="3200" b="1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B Nazanin" panose="00000400000000000000" pitchFamily="2" charset="-78"/>
              </a:rPr>
              <a:t> . mm . </a:t>
            </a:r>
            <a:r>
              <a:rPr lang="en-US" sz="3200" b="1" dirty="0" err="1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B Nazanin" panose="00000400000000000000" pitchFamily="2" charset="-78"/>
              </a:rPr>
              <a:t>yyyy</a:t>
            </a:r>
            <a:r>
              <a:rPr lang="en-US" sz="3200" b="1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B Nazanin" panose="00000400000000000000" pitchFamily="2" charset="-78"/>
              </a:rPr>
              <a:t> </a:t>
            </a:r>
            <a:r>
              <a:rPr lang="fa-IR" sz="2800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B Nazanin" panose="00000400000000000000" pitchFamily="2" charset="-78"/>
              </a:rPr>
              <a:t> تنظیم کنید</a:t>
            </a:r>
            <a:endParaRPr lang="en-US" sz="2000" dirty="0" smtClean="0">
              <a:solidFill>
                <a:srgbClr val="FF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 rtl="1">
              <a:spcAft>
                <a:spcPts val="0"/>
              </a:spcAft>
            </a:pPr>
            <a:r>
              <a:rPr lang="fa-IR" sz="11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B Nazanin" panose="00000400000000000000" pitchFamily="2" charset="-78"/>
              </a:rPr>
              <a:t> </a:t>
            </a:r>
            <a:endParaRPr lang="en-US" sz="1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500965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1487471" y="106847"/>
            <a:ext cx="8451549" cy="2517851"/>
            <a:chOff x="0" y="-14292"/>
            <a:chExt cx="3524250" cy="1310640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-14292"/>
              <a:ext cx="3524250" cy="131064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6" name="Rectangle 5"/>
            <p:cNvSpPr/>
            <p:nvPr/>
          </p:nvSpPr>
          <p:spPr>
            <a:xfrm>
              <a:off x="406374" y="822003"/>
              <a:ext cx="1725295" cy="47434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just" rtl="1">
                <a:spcAft>
                  <a:spcPts val="0"/>
                </a:spcAft>
              </a:pPr>
              <a:r>
                <a:rPr lang="fa-IR" sz="200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  <a:cs typeface="B Nazanin" panose="00000400000000000000" pitchFamily="2" charset="-78"/>
                </a:rPr>
                <a:t>برای تغییر عدد دکمه </a:t>
              </a:r>
              <a:r>
                <a:rPr lang="en-US" sz="2000" b="1" dirty="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Calibri" panose="020F0502020204030204" pitchFamily="34" charset="0"/>
                </a:rPr>
                <a:t>READ</a:t>
              </a:r>
              <a:r>
                <a:rPr lang="fa-IR" sz="200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  <a:cs typeface="B Nazanin" panose="00000400000000000000" pitchFamily="2" charset="-78"/>
                </a:rPr>
                <a:t> را فشار دهید.</a:t>
              </a:r>
              <a:endParaRPr lang="en-US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  <a:p>
              <a:pPr algn="ctr" rtl="1">
                <a:spcAft>
                  <a:spcPts val="0"/>
                </a:spcAft>
              </a:pPr>
              <a:r>
                <a:rPr lang="fa-IR" sz="110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  <a:cs typeface="B Nazanin" panose="00000400000000000000" pitchFamily="2" charset="-78"/>
                </a:rPr>
                <a:t> </a:t>
              </a:r>
              <a:endParaRPr lang="en-US" sz="1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1487470" y="2624698"/>
            <a:ext cx="8451549" cy="3191204"/>
            <a:chOff x="0" y="0"/>
            <a:chExt cx="3444240" cy="1802765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3444240" cy="1802765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8" name="Rectangle 7"/>
            <p:cNvSpPr/>
            <p:nvPr/>
          </p:nvSpPr>
          <p:spPr>
            <a:xfrm>
              <a:off x="767608" y="1181081"/>
              <a:ext cx="1725295" cy="47434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just" rtl="1">
                <a:spcAft>
                  <a:spcPts val="0"/>
                </a:spcAft>
              </a:pPr>
              <a:r>
                <a:rPr lang="fa-IR" sz="200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  <a:cs typeface="B Nazanin" panose="00000400000000000000" pitchFamily="2" charset="-78"/>
                </a:rPr>
                <a:t>برای تائید دکمه </a:t>
              </a:r>
              <a:r>
                <a:rPr lang="en-US" sz="2000" b="1" dirty="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Calibri" panose="020F0502020204030204" pitchFamily="34" charset="0"/>
                </a:rPr>
                <a:t>SET</a:t>
              </a:r>
              <a:r>
                <a:rPr lang="fa-IR" sz="200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  <a:cs typeface="B Nazanin" panose="00000400000000000000" pitchFamily="2" charset="-78"/>
                </a:rPr>
                <a:t> را فشار دهید.</a:t>
              </a:r>
              <a:endParaRPr lang="en-US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  <a:p>
              <a:pPr algn="ctr" rtl="1">
                <a:spcAft>
                  <a:spcPts val="0"/>
                </a:spcAft>
              </a:pPr>
              <a:r>
                <a:rPr lang="fa-IR" sz="110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  <a:cs typeface="B Nazanin" panose="00000400000000000000" pitchFamily="2" charset="-78"/>
                </a:rPr>
                <a:t> </a:t>
              </a:r>
              <a:endParaRPr lang="en-US" sz="1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2" name="Rectangle 1"/>
          <p:cNvSpPr/>
          <p:nvPr/>
        </p:nvSpPr>
        <p:spPr>
          <a:xfrm>
            <a:off x="1487470" y="6080828"/>
            <a:ext cx="845154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rtl="1"/>
            <a:r>
              <a:rPr lang="fa-IR" dirty="0">
                <a:solidFill>
                  <a:srgbClr val="000000"/>
                </a:solidFill>
                <a:latin typeface="BNazanin"/>
              </a:rPr>
              <a:t>پس از تنظیم فرمت تاریخ، اولین عدد تاریخ شروع به چشمک زدن خواهد کرد</a:t>
            </a:r>
            <a:r>
              <a:rPr lang="fa-IR" dirty="0"/>
              <a:t> </a:t>
            </a:r>
            <a:br>
              <a:rPr lang="fa-IR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3736717"/>
      </p:ext>
    </p:extLst>
  </p:cSld>
  <p:clrMapOvr>
    <a:masterClrMapping/>
  </p:clrMapOvr>
  <p:transition spd="slow">
    <p:comb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87705" y="263642"/>
            <a:ext cx="8911687" cy="901292"/>
          </a:xfrm>
        </p:spPr>
        <p:txBody>
          <a:bodyPr/>
          <a:lstStyle/>
          <a:p>
            <a:pPr algn="ctr"/>
            <a:r>
              <a:rPr lang="en-US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16 February 2018</a:t>
            </a:r>
          </a:p>
        </p:txBody>
      </p:sp>
      <p:grpSp>
        <p:nvGrpSpPr>
          <p:cNvPr id="11" name="Group 10"/>
          <p:cNvGrpSpPr/>
          <p:nvPr/>
        </p:nvGrpSpPr>
        <p:grpSpPr>
          <a:xfrm>
            <a:off x="2395752" y="1499785"/>
            <a:ext cx="7695591" cy="4980154"/>
            <a:chOff x="2589212" y="1264555"/>
            <a:chExt cx="7695591" cy="4980154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589212" y="1264555"/>
              <a:ext cx="7695591" cy="4980154"/>
            </a:xfrm>
            <a:prstGeom prst="rect">
              <a:avLst/>
            </a:prstGeom>
          </p:spPr>
        </p:pic>
        <p:sp>
          <p:nvSpPr>
            <p:cNvPr id="10" name="Rectangle 9"/>
            <p:cNvSpPr/>
            <p:nvPr/>
          </p:nvSpPr>
          <p:spPr>
            <a:xfrm>
              <a:off x="4339988" y="5486400"/>
              <a:ext cx="805218" cy="73697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9862711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1264179" y="907115"/>
            <a:ext cx="8915399" cy="537229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 rtl="1"/>
            <a:r>
              <a:rPr lang="fa-IR" b="1" dirty="0" smtClean="0">
                <a:cs typeface="B Titr" panose="00000700000000000000" pitchFamily="2" charset="-78"/>
              </a:rPr>
              <a:t>راهنمای کاربر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fa-IR" b="1" dirty="0" smtClean="0"/>
              <a:t> 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 </a:t>
            </a:r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Fridge-tag 2</a:t>
            </a:r>
            <a:b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Fridge-tag 2 E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 </a:t>
            </a:r>
            <a:br>
              <a:rPr lang="en-US" dirty="0" smtClean="0"/>
            </a:br>
            <a:r>
              <a:rPr lang="ar-SA" b="1" dirty="0" smtClean="0">
                <a:cs typeface="B Titr" panose="00000700000000000000" pitchFamily="2" charset="-78"/>
              </a:rPr>
              <a:t>سنسور داخلی/ بیرونی</a:t>
            </a:r>
            <a:endParaRPr lang="en-US" b="1" dirty="0">
              <a:cs typeface="B Titr" panose="000007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7410198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2434107" y="1024516"/>
            <a:ext cx="7584784" cy="4999768"/>
            <a:chOff x="2589212" y="1116183"/>
            <a:chExt cx="7743739" cy="5107196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589212" y="1116183"/>
              <a:ext cx="7743739" cy="5107196"/>
            </a:xfrm>
            <a:prstGeom prst="rect">
              <a:avLst/>
            </a:prstGeom>
          </p:spPr>
        </p:pic>
        <p:sp>
          <p:nvSpPr>
            <p:cNvPr id="6" name="Rectangle 5"/>
            <p:cNvSpPr/>
            <p:nvPr/>
          </p:nvSpPr>
          <p:spPr>
            <a:xfrm>
              <a:off x="4339988" y="5418160"/>
              <a:ext cx="805218" cy="73697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5786061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2458911" y="1019985"/>
            <a:ext cx="7695590" cy="4876953"/>
            <a:chOff x="2589213" y="1209949"/>
            <a:chExt cx="7695590" cy="4876953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589213" y="1209949"/>
              <a:ext cx="7695590" cy="4869671"/>
            </a:xfrm>
            <a:prstGeom prst="rect">
              <a:avLst/>
            </a:prstGeom>
          </p:spPr>
        </p:pic>
        <p:sp>
          <p:nvSpPr>
            <p:cNvPr id="6" name="Rectangle 5"/>
            <p:cNvSpPr/>
            <p:nvPr/>
          </p:nvSpPr>
          <p:spPr>
            <a:xfrm>
              <a:off x="4339988" y="5503337"/>
              <a:ext cx="789325" cy="58356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6172433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2510112" y="1054330"/>
            <a:ext cx="7672725" cy="4937638"/>
            <a:chOff x="2589211" y="1191640"/>
            <a:chExt cx="7672725" cy="4937638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589211" y="1191640"/>
              <a:ext cx="7672725" cy="4895262"/>
            </a:xfrm>
            <a:prstGeom prst="rect">
              <a:avLst/>
            </a:prstGeom>
          </p:spPr>
        </p:pic>
        <p:sp>
          <p:nvSpPr>
            <p:cNvPr id="6" name="Rectangle 5"/>
            <p:cNvSpPr/>
            <p:nvPr/>
          </p:nvSpPr>
          <p:spPr>
            <a:xfrm>
              <a:off x="4258103" y="5407801"/>
              <a:ext cx="966746" cy="72147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5715181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2540874" y="1006593"/>
            <a:ext cx="7700316" cy="4958355"/>
            <a:chOff x="2589211" y="1170923"/>
            <a:chExt cx="7700316" cy="4958355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589211" y="1170923"/>
              <a:ext cx="7700316" cy="4958355"/>
            </a:xfrm>
            <a:prstGeom prst="rect">
              <a:avLst/>
            </a:prstGeom>
          </p:spPr>
        </p:pic>
        <p:sp>
          <p:nvSpPr>
            <p:cNvPr id="6" name="Rectangle 5"/>
            <p:cNvSpPr/>
            <p:nvPr/>
          </p:nvSpPr>
          <p:spPr>
            <a:xfrm>
              <a:off x="4339988" y="5407801"/>
              <a:ext cx="789325" cy="67910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7972178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2517241" y="981735"/>
            <a:ext cx="7726230" cy="4911372"/>
            <a:chOff x="2584487" y="1214556"/>
            <a:chExt cx="7726230" cy="4911372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584487" y="1214556"/>
              <a:ext cx="7726230" cy="4872346"/>
            </a:xfrm>
            <a:prstGeom prst="rect">
              <a:avLst/>
            </a:prstGeom>
          </p:spPr>
        </p:pic>
        <p:sp>
          <p:nvSpPr>
            <p:cNvPr id="6" name="Rectangle 5"/>
            <p:cNvSpPr/>
            <p:nvPr/>
          </p:nvSpPr>
          <p:spPr>
            <a:xfrm>
              <a:off x="4329102" y="5476041"/>
              <a:ext cx="800211" cy="64988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92494458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42247" y="115910"/>
            <a:ext cx="8911687" cy="849013"/>
          </a:xfrm>
        </p:spPr>
        <p:txBody>
          <a:bodyPr/>
          <a:lstStyle/>
          <a:p>
            <a:pPr algn="ctr" rtl="1"/>
            <a:r>
              <a:rPr lang="fa-IR" b="1" dirty="0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تنظیم ساعت </a:t>
            </a:r>
            <a:r>
              <a:rPr lang="en-US" b="1" dirty="0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13:47</a:t>
            </a:r>
            <a:endParaRPr lang="en-US" b="1" dirty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2142247" y="964923"/>
            <a:ext cx="8557145" cy="5590799"/>
            <a:chOff x="1964977" y="1267201"/>
            <a:chExt cx="8557145" cy="5590799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964977" y="1267201"/>
              <a:ext cx="8557145" cy="5433146"/>
            </a:xfrm>
            <a:prstGeom prst="rect">
              <a:avLst/>
            </a:prstGeom>
          </p:spPr>
        </p:pic>
        <p:sp>
          <p:nvSpPr>
            <p:cNvPr id="5" name="Rectangle 4"/>
            <p:cNvSpPr/>
            <p:nvPr/>
          </p:nvSpPr>
          <p:spPr>
            <a:xfrm>
              <a:off x="3944203" y="5911222"/>
              <a:ext cx="805218" cy="94677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08261064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2125015" y="960418"/>
            <a:ext cx="8589365" cy="5479018"/>
            <a:chOff x="1964977" y="1308148"/>
            <a:chExt cx="8440309" cy="5430836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964977" y="1308148"/>
              <a:ext cx="8440309" cy="5297367"/>
            </a:xfrm>
            <a:prstGeom prst="rect">
              <a:avLst/>
            </a:prstGeom>
          </p:spPr>
        </p:pic>
        <p:sp>
          <p:nvSpPr>
            <p:cNvPr id="6" name="Rectangle 5"/>
            <p:cNvSpPr/>
            <p:nvPr/>
          </p:nvSpPr>
          <p:spPr>
            <a:xfrm>
              <a:off x="3889613" y="5911222"/>
              <a:ext cx="805218" cy="8277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5802505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2144355" y="970987"/>
            <a:ext cx="8606023" cy="5433146"/>
            <a:chOff x="1848140" y="1305838"/>
            <a:chExt cx="8606023" cy="5433146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848140" y="1305838"/>
              <a:ext cx="8606023" cy="5433146"/>
            </a:xfrm>
            <a:prstGeom prst="rect">
              <a:avLst/>
            </a:prstGeom>
          </p:spPr>
        </p:pic>
        <p:sp>
          <p:nvSpPr>
            <p:cNvPr id="6" name="Rectangle 5"/>
            <p:cNvSpPr/>
            <p:nvPr/>
          </p:nvSpPr>
          <p:spPr>
            <a:xfrm>
              <a:off x="3944203" y="6045958"/>
              <a:ext cx="805218" cy="69302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6899977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2140790" y="932054"/>
            <a:ext cx="8557146" cy="5441642"/>
            <a:chOff x="1848140" y="1297342"/>
            <a:chExt cx="8557146" cy="5441642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848140" y="1297342"/>
              <a:ext cx="8557146" cy="5414852"/>
            </a:xfrm>
            <a:prstGeom prst="rect">
              <a:avLst/>
            </a:prstGeom>
          </p:spPr>
        </p:pic>
        <p:sp>
          <p:nvSpPr>
            <p:cNvPr id="6" name="Rectangle 5"/>
            <p:cNvSpPr/>
            <p:nvPr/>
          </p:nvSpPr>
          <p:spPr>
            <a:xfrm>
              <a:off x="3889613" y="5926942"/>
              <a:ext cx="805218" cy="81204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3227031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30804" y="220178"/>
            <a:ext cx="9962866" cy="5763042"/>
          </a:xfrm>
        </p:spPr>
        <p:txBody>
          <a:bodyPr>
            <a:normAutofit/>
          </a:bodyPr>
          <a:lstStyle/>
          <a:p>
            <a:pPr marL="0" indent="0" algn="ctr" rtl="1">
              <a:lnSpc>
                <a:spcPct val="150000"/>
              </a:lnSpc>
              <a:buNone/>
            </a:pPr>
            <a:r>
              <a:rPr lang="ar-SA" sz="5400" b="1" dirty="0">
                <a:cs typeface="B Titr" panose="00000700000000000000" pitchFamily="2" charset="-78"/>
              </a:rPr>
              <a:t>به محض اینکه آخرین عدد زمان تنظیم شود، فعالسازی دستگاه </a:t>
            </a:r>
            <a:r>
              <a:rPr lang="ar-SA" sz="5400" b="1" dirty="0">
                <a:solidFill>
                  <a:srgbClr val="FF0000"/>
                </a:solidFill>
                <a:cs typeface="B Titr" panose="00000700000000000000" pitchFamily="2" charset="-78"/>
              </a:rPr>
              <a:t>کامل</a:t>
            </a:r>
            <a:r>
              <a:rPr lang="ar-SA" sz="5400" b="1" dirty="0">
                <a:cs typeface="B Titr" panose="00000700000000000000" pitchFamily="2" charset="-78"/>
              </a:rPr>
              <a:t> شده </a:t>
            </a:r>
            <a:r>
              <a:rPr lang="ar-SA" sz="5400" b="1" dirty="0" smtClean="0">
                <a:cs typeface="B Titr" panose="00000700000000000000" pitchFamily="2" charset="-78"/>
              </a:rPr>
              <a:t>است</a:t>
            </a:r>
            <a:r>
              <a:rPr lang="fa-IR" sz="5400" b="1" dirty="0" smtClean="0">
                <a:cs typeface="B Titr" panose="00000700000000000000" pitchFamily="2" charset="-78"/>
              </a:rPr>
              <a:t> و دستگاه وارد حالت </a:t>
            </a:r>
            <a:r>
              <a:rPr lang="en-US" sz="5400" b="1" dirty="0" smtClean="0">
                <a:solidFill>
                  <a:srgbClr val="FF0000"/>
                </a:solidFill>
                <a:cs typeface="B Titr" panose="00000700000000000000" pitchFamily="2" charset="-78"/>
              </a:rPr>
              <a:t>LOC</a:t>
            </a:r>
            <a:r>
              <a:rPr lang="fa-IR" sz="5400" b="1" dirty="0" smtClean="0">
                <a:cs typeface="B Titr" panose="00000700000000000000" pitchFamily="2" charset="-78"/>
              </a:rPr>
              <a:t> می شود</a:t>
            </a:r>
            <a:r>
              <a:rPr lang="ar-SA" sz="5400" b="1" dirty="0" smtClean="0">
                <a:cs typeface="B Titr" panose="00000700000000000000" pitchFamily="2" charset="-78"/>
              </a:rPr>
              <a:t>.</a:t>
            </a:r>
            <a:endParaRPr lang="en-US" sz="5400" dirty="0">
              <a:cs typeface="B Titr" panose="00000700000000000000" pitchFamily="2" charset="-78"/>
            </a:endParaRPr>
          </a:p>
          <a:p>
            <a:pPr algn="ctr" rtl="1">
              <a:lnSpc>
                <a:spcPct val="150000"/>
              </a:lnSpc>
            </a:pP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0804" y="4228204"/>
            <a:ext cx="1321200" cy="1749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2691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5269" y="678428"/>
            <a:ext cx="10447662" cy="5137056"/>
          </a:xfrm>
        </p:spPr>
      </p:pic>
    </p:spTree>
    <p:extLst>
      <p:ext uri="{BB962C8B-B14F-4D97-AF65-F5344CB8AC3E}">
        <p14:creationId xmlns:p14="http://schemas.microsoft.com/office/powerpoint/2010/main" val="9179140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1742" y="69245"/>
            <a:ext cx="11212870" cy="1231521"/>
          </a:xfrm>
        </p:spPr>
        <p:txBody>
          <a:bodyPr>
            <a:normAutofit fontScale="90000"/>
          </a:bodyPr>
          <a:lstStyle/>
          <a:p>
            <a:pPr algn="ctr" rtl="1">
              <a:lnSpc>
                <a:spcPct val="200000"/>
              </a:lnSpc>
            </a:pPr>
            <a:r>
              <a:rPr lang="ar-SA" dirty="0">
                <a:solidFill>
                  <a:srgbClr val="FF0000"/>
                </a:solidFill>
                <a:cs typeface="B Titr" panose="00000700000000000000" pitchFamily="2" charset="-78"/>
              </a:rPr>
              <a:t>پس </a:t>
            </a:r>
            <a:r>
              <a:rPr lang="ar-SA" dirty="0" smtClean="0">
                <a:solidFill>
                  <a:srgbClr val="FF0000"/>
                </a:solidFill>
                <a:cs typeface="B Titr" panose="00000700000000000000" pitchFamily="2" charset="-78"/>
              </a:rPr>
              <a:t>از</a:t>
            </a:r>
            <a:r>
              <a:rPr lang="fa-IR" dirty="0" smtClean="0">
                <a:solidFill>
                  <a:srgbClr val="FF0000"/>
                </a:solidFill>
                <a:cs typeface="B Titr" panose="00000700000000000000" pitchFamily="2" charset="-78"/>
              </a:rPr>
              <a:t> </a:t>
            </a:r>
            <a:r>
              <a:rPr lang="ar-SA" dirty="0" smtClean="0">
                <a:solidFill>
                  <a:srgbClr val="FF0000"/>
                </a:solidFill>
                <a:cs typeface="B Titr" panose="00000700000000000000" pitchFamily="2" charset="-78"/>
              </a:rPr>
              <a:t>تکمیل </a:t>
            </a:r>
            <a:r>
              <a:rPr lang="ar-SA" dirty="0">
                <a:solidFill>
                  <a:srgbClr val="FF0000"/>
                </a:solidFill>
                <a:cs typeface="B Titr" panose="00000700000000000000" pitchFamily="2" charset="-78"/>
              </a:rPr>
              <a:t>فرآیندهای فوق، </a:t>
            </a:r>
            <a:r>
              <a:rPr lang="en-US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Fridge-tag</a:t>
            </a:r>
            <a:r>
              <a:rPr lang="fa-IR" dirty="0">
                <a:solidFill>
                  <a:srgbClr val="FF0000"/>
                </a:solidFill>
                <a:cs typeface="B Titr" panose="00000700000000000000" pitchFamily="2" charset="-78"/>
              </a:rPr>
              <a:t> تا 10 دقیقه دما را ثبت نخواهد کرد </a:t>
            </a:r>
            <a:endParaRPr lang="en-US" dirty="0">
              <a:solidFill>
                <a:srgbClr val="FF0000"/>
              </a:solidFill>
              <a:cs typeface="B Titr" panose="00000700000000000000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40476" y="3356471"/>
            <a:ext cx="8915400" cy="3176530"/>
          </a:xfrm>
        </p:spPr>
        <p:txBody>
          <a:bodyPr/>
          <a:lstStyle/>
          <a:p>
            <a:pPr marL="0" indent="0" algn="ctr" rtl="1">
              <a:lnSpc>
                <a:spcPct val="250000"/>
              </a:lnSpc>
              <a:buNone/>
            </a:pPr>
            <a:r>
              <a:rPr lang="fa-IR" sz="2800" dirty="0" smtClean="0">
                <a:solidFill>
                  <a:schemeClr val="tx1"/>
                </a:solidFill>
                <a:cs typeface="B Nazanin" panose="00000400000000000000" pitchFamily="2" charset="-78"/>
              </a:rPr>
              <a:t>  جلوگیری از ثبت دمای اشتباه در اثر تماس با دست</a:t>
            </a:r>
          </a:p>
          <a:p>
            <a:pPr marL="0" indent="0" algn="ctr" rtl="1">
              <a:lnSpc>
                <a:spcPct val="250000"/>
              </a:lnSpc>
              <a:buNone/>
            </a:pPr>
            <a:r>
              <a:rPr lang="fa-IR" sz="2800" dirty="0" smtClean="0">
                <a:solidFill>
                  <a:schemeClr val="tx1"/>
                </a:solidFill>
                <a:cs typeface="B Nazanin" panose="00000400000000000000" pitchFamily="2" charset="-78"/>
              </a:rPr>
              <a:t>  ایجاد </a:t>
            </a:r>
            <a:r>
              <a:rPr lang="fa-IR" sz="2800" dirty="0">
                <a:solidFill>
                  <a:schemeClr val="tx1"/>
                </a:solidFill>
                <a:cs typeface="B Nazanin" panose="00000400000000000000" pitchFamily="2" charset="-78"/>
              </a:rPr>
              <a:t>تطبیق دستگاه با دمای محیط قبل از شروع ثبت دما </a:t>
            </a:r>
            <a:endParaRPr lang="en-US" sz="2800" dirty="0">
              <a:solidFill>
                <a:schemeClr val="tx1"/>
              </a:solidFill>
              <a:cs typeface="B Nazanin" panose="00000400000000000000" pitchFamily="2" charset="-78"/>
            </a:endParaRPr>
          </a:p>
          <a:p>
            <a:pPr algn="r" rtl="1"/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42736" y="1553283"/>
            <a:ext cx="4310881" cy="155067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64204521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7" name="Rectangle 5"/>
          <p:cNvSpPr>
            <a:spLocks noChangeArrowheads="1"/>
          </p:cNvSpPr>
          <p:nvPr/>
        </p:nvSpPr>
        <p:spPr bwMode="auto">
          <a:xfrm>
            <a:off x="152400" y="15240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9" name="Rectangle 8"/>
          <p:cNvSpPr>
            <a:spLocks noChangeArrowheads="1"/>
          </p:cNvSpPr>
          <p:nvPr/>
        </p:nvSpPr>
        <p:spPr bwMode="auto">
          <a:xfrm>
            <a:off x="-951729" y="348867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28584" y="258039"/>
            <a:ext cx="8911687" cy="901178"/>
          </a:xfrm>
        </p:spPr>
        <p:txBody>
          <a:bodyPr/>
          <a:lstStyle/>
          <a:p>
            <a:pPr algn="ctr" rtl="1"/>
            <a:r>
              <a:rPr lang="fa-IR" dirty="0" smtClean="0">
                <a:solidFill>
                  <a:srgbClr val="FF0000"/>
                </a:solidFill>
                <a:cs typeface="B Titr" panose="00000700000000000000" pitchFamily="2" charset="-78"/>
              </a:rPr>
              <a:t>جایگذاری</a:t>
            </a:r>
            <a:r>
              <a:rPr lang="fa-IR" dirty="0" smtClean="0">
                <a:solidFill>
                  <a:srgbClr val="FF0000"/>
                </a:solidFill>
              </a:rPr>
              <a:t> </a:t>
            </a:r>
            <a:r>
              <a:rPr lang="en-US" dirty="0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Fridge-tag</a:t>
            </a:r>
            <a:endParaRPr lang="en-US" dirty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20" name="Picture 19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6959" y="1355684"/>
            <a:ext cx="6423989" cy="5260245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86959" y="5680837"/>
            <a:ext cx="1064300" cy="10259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234587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2932" y="373487"/>
            <a:ext cx="10591680" cy="807076"/>
          </a:xfrm>
        </p:spPr>
        <p:txBody>
          <a:bodyPr/>
          <a:lstStyle/>
          <a:p>
            <a:pPr algn="ctr" rtl="1"/>
            <a:r>
              <a:rPr lang="ar-SA" dirty="0">
                <a:solidFill>
                  <a:srgbClr val="FF0000"/>
                </a:solidFill>
                <a:cs typeface="B Titr" panose="00000700000000000000" pitchFamily="2" charset="-78"/>
              </a:rPr>
              <a:t>عملکرد </a:t>
            </a:r>
            <a:r>
              <a:rPr lang="en-US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LOC</a:t>
            </a:r>
            <a:r>
              <a:rPr lang="ar-SA" dirty="0">
                <a:solidFill>
                  <a:srgbClr val="FF0000"/>
                </a:solidFill>
                <a:cs typeface="B Titr" panose="00000700000000000000" pitchFamily="2" charset="-78"/>
              </a:rPr>
              <a:t> (فقط سنسور داخلی)</a:t>
            </a:r>
            <a:endParaRPr lang="en-US" dirty="0">
              <a:solidFill>
                <a:srgbClr val="FF0000"/>
              </a:solidFill>
              <a:cs typeface="B Titr" panose="00000700000000000000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51072" y="1489656"/>
            <a:ext cx="8915400" cy="4157031"/>
          </a:xfrm>
        </p:spPr>
        <p:txBody>
          <a:bodyPr>
            <a:normAutofit/>
          </a:bodyPr>
          <a:lstStyle/>
          <a:p>
            <a:pPr marL="0" indent="0" algn="ctr" rtl="1">
              <a:lnSpc>
                <a:spcPct val="200000"/>
              </a:lnSpc>
              <a:buNone/>
            </a:pPr>
            <a:r>
              <a:rPr lang="fa-IR" sz="2800" b="1" dirty="0" smtClean="0">
                <a:solidFill>
                  <a:schemeClr val="tx1"/>
                </a:solidFill>
                <a:cs typeface="B Nazanin" panose="00000400000000000000" pitchFamily="2" charset="-78"/>
              </a:rPr>
              <a:t>در موارد زیر دما ثبت  نمی شود:</a:t>
            </a:r>
          </a:p>
          <a:p>
            <a:pPr marL="0" lvl="0" indent="0" algn="ctr" rtl="1">
              <a:lnSpc>
                <a:spcPct val="200000"/>
              </a:lnSpc>
              <a:buNone/>
            </a:pPr>
            <a:r>
              <a:rPr lang="ar-SA" sz="2800" dirty="0" smtClean="0">
                <a:solidFill>
                  <a:schemeClr val="tx1"/>
                </a:solidFill>
                <a:cs typeface="B Nazanin" panose="00000400000000000000" pitchFamily="2" charset="-78"/>
              </a:rPr>
              <a:t>در </a:t>
            </a:r>
            <a:r>
              <a:rPr lang="ar-SA" sz="2800" dirty="0">
                <a:solidFill>
                  <a:schemeClr val="tx1"/>
                </a:solidFill>
                <a:cs typeface="B Nazanin" panose="00000400000000000000" pitchFamily="2" charset="-78"/>
              </a:rPr>
              <a:t>طول فرآیند فعالسازی دستگاه</a:t>
            </a:r>
            <a:endParaRPr lang="en-US" sz="2800" dirty="0">
              <a:solidFill>
                <a:schemeClr val="tx1"/>
              </a:solidFill>
              <a:cs typeface="B Nazanin" panose="00000400000000000000" pitchFamily="2" charset="-78"/>
            </a:endParaRPr>
          </a:p>
          <a:p>
            <a:pPr marL="0" lvl="0" indent="0" algn="ctr" rtl="1">
              <a:lnSpc>
                <a:spcPct val="200000"/>
              </a:lnSpc>
              <a:buNone/>
            </a:pPr>
            <a:r>
              <a:rPr lang="ar-SA" sz="2800" dirty="0">
                <a:solidFill>
                  <a:schemeClr val="tx1"/>
                </a:solidFill>
                <a:cs typeface="B Nazanin" panose="00000400000000000000" pitchFamily="2" charset="-78"/>
              </a:rPr>
              <a:t>در زمان فشردن دکمه­ها (</a:t>
            </a:r>
            <a:r>
              <a:rPr lang="en-US" sz="2800" dirty="0">
                <a:solidFill>
                  <a:schemeClr val="tx1"/>
                </a:solidFill>
                <a:cs typeface="B Nazanin" panose="00000400000000000000" pitchFamily="2" charset="-78"/>
              </a:rPr>
              <a:t> </a:t>
            </a:r>
            <a:r>
              <a:rPr lang="en-US" sz="28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READ</a:t>
            </a:r>
            <a:r>
              <a:rPr lang="fa-IR" sz="2800" dirty="0">
                <a:solidFill>
                  <a:schemeClr val="tx1"/>
                </a:solidFill>
                <a:cs typeface="B Nazanin" panose="00000400000000000000" pitchFamily="2" charset="-78"/>
              </a:rPr>
              <a:t> یا </a:t>
            </a:r>
            <a:r>
              <a:rPr lang="en-US" sz="28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SET</a:t>
            </a:r>
            <a:r>
              <a:rPr lang="fa-IR" sz="2800" dirty="0">
                <a:solidFill>
                  <a:schemeClr val="tx1"/>
                </a:solidFill>
                <a:cs typeface="B Nazanin" panose="00000400000000000000" pitchFamily="2" charset="-78"/>
              </a:rPr>
              <a:t>)</a:t>
            </a:r>
            <a:endParaRPr lang="en-US" sz="2800" dirty="0">
              <a:solidFill>
                <a:schemeClr val="tx1"/>
              </a:solidFill>
              <a:cs typeface="B Nazanin" panose="00000400000000000000" pitchFamily="2" charset="-78"/>
            </a:endParaRPr>
          </a:p>
          <a:p>
            <a:pPr marL="0" lvl="0" indent="0" algn="ctr" rtl="1">
              <a:lnSpc>
                <a:spcPct val="200000"/>
              </a:lnSpc>
              <a:buNone/>
            </a:pPr>
            <a:r>
              <a:rPr lang="fa-IR" sz="2800" dirty="0" smtClean="0">
                <a:solidFill>
                  <a:schemeClr val="tx1"/>
                </a:solidFill>
                <a:cs typeface="B Nazanin" panose="00000400000000000000" pitchFamily="2" charset="-78"/>
              </a:rPr>
              <a:t>زمان اتصال </a:t>
            </a:r>
            <a:r>
              <a:rPr lang="en-US" sz="28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Fridge-tag</a:t>
            </a:r>
            <a:r>
              <a:rPr lang="fa-IR" sz="2800" dirty="0">
                <a:solidFill>
                  <a:schemeClr val="tx1"/>
                </a:solidFill>
                <a:cs typeface="B Nazanin" panose="00000400000000000000" pitchFamily="2" charset="-78"/>
              </a:rPr>
              <a:t> به دستگاه کامپیوتر / </a:t>
            </a:r>
            <a:r>
              <a:rPr lang="en-US" sz="28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MAC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355440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65976" y="1413614"/>
            <a:ext cx="8596668" cy="3880773"/>
          </a:xfrm>
        </p:spPr>
        <p:txBody>
          <a:bodyPr/>
          <a:lstStyle/>
          <a:p>
            <a:pPr marL="0" lvl="0" indent="0" algn="ctr" rtl="1">
              <a:lnSpc>
                <a:spcPct val="250000"/>
              </a:lnSpc>
              <a:buNone/>
            </a:pPr>
            <a:r>
              <a:rPr lang="en-US" sz="28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LOC</a:t>
            </a:r>
            <a:r>
              <a:rPr lang="ar-SA" sz="2800" dirty="0" smtClean="0">
                <a:solidFill>
                  <a:schemeClr val="tx1"/>
                </a:solidFill>
                <a:cs typeface="B Nazanin" panose="00000400000000000000" pitchFamily="2" charset="-78"/>
              </a:rPr>
              <a:t> </a:t>
            </a:r>
            <a:r>
              <a:rPr lang="ar-SA" sz="2800" dirty="0">
                <a:solidFill>
                  <a:schemeClr val="tx1"/>
                </a:solidFill>
                <a:cs typeface="B Nazanin" panose="00000400000000000000" pitchFamily="2" charset="-78"/>
              </a:rPr>
              <a:t>از آخرین باری که دکمه­ای فشرده شود محاسبه می­گردد.</a:t>
            </a:r>
            <a:endParaRPr lang="en-US" sz="2800" dirty="0">
              <a:solidFill>
                <a:schemeClr val="tx1"/>
              </a:solidFill>
              <a:cs typeface="B Nazanin" panose="00000400000000000000" pitchFamily="2" charset="-78"/>
            </a:endParaRPr>
          </a:p>
          <a:p>
            <a:pPr marL="0" lvl="0" indent="0" algn="ctr" rtl="1">
              <a:lnSpc>
                <a:spcPct val="250000"/>
              </a:lnSpc>
              <a:buNone/>
            </a:pPr>
            <a:r>
              <a:rPr lang="ar-SA" sz="2800" dirty="0">
                <a:solidFill>
                  <a:schemeClr val="tx1"/>
                </a:solidFill>
                <a:cs typeface="B Nazanin" panose="00000400000000000000" pitchFamily="2" charset="-78"/>
              </a:rPr>
              <a:t>اگر </a:t>
            </a:r>
            <a:r>
              <a:rPr lang="ar-SA" sz="2800" dirty="0" smtClean="0">
                <a:solidFill>
                  <a:schemeClr val="tx1"/>
                </a:solidFill>
                <a:cs typeface="B Nazanin" panose="00000400000000000000" pitchFamily="2" charset="-78"/>
              </a:rPr>
              <a:t>عملکرد </a:t>
            </a:r>
            <a:r>
              <a:rPr lang="ar-SA" sz="2800" dirty="0">
                <a:solidFill>
                  <a:schemeClr val="tx1"/>
                </a:solidFill>
                <a:cs typeface="B Nazanin" panose="00000400000000000000" pitchFamily="2" charset="-78"/>
              </a:rPr>
              <a:t>قطع شود، دستگاه عملکرد </a:t>
            </a:r>
            <a:r>
              <a:rPr lang="en-US" sz="28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LOC</a:t>
            </a:r>
            <a:r>
              <a:rPr lang="fa-IR" sz="2800" dirty="0">
                <a:solidFill>
                  <a:schemeClr val="tx1"/>
                </a:solidFill>
                <a:cs typeface="B Nazanin" panose="00000400000000000000" pitchFamily="2" charset="-78"/>
              </a:rPr>
              <a:t> را تقریبا 30 ثانیه بعد از فشردن آخرین دکمه شروع خواهد کرد.</a:t>
            </a:r>
            <a:endParaRPr lang="en-US" sz="2800" dirty="0">
              <a:solidFill>
                <a:schemeClr val="tx1"/>
              </a:solidFill>
              <a:cs typeface="B Nazanin" panose="00000400000000000000" pitchFamily="2" charset="-78"/>
            </a:endParaRPr>
          </a:p>
          <a:p>
            <a:pPr algn="just" rt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94773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2373" y="986558"/>
            <a:ext cx="9975553" cy="1028420"/>
          </a:xfrm>
        </p:spPr>
        <p:txBody>
          <a:bodyPr/>
          <a:lstStyle/>
          <a:p>
            <a:pPr algn="ctr" rtl="1"/>
            <a:r>
              <a:rPr lang="ar-SA" dirty="0">
                <a:solidFill>
                  <a:srgbClr val="FF0000"/>
                </a:solidFill>
                <a:cs typeface="B Titr" panose="00000700000000000000" pitchFamily="2" charset="-78"/>
              </a:rPr>
              <a:t>خواندن و تغییر تنظیمات</a:t>
            </a:r>
            <a:endParaRPr lang="en-US" dirty="0">
              <a:solidFill>
                <a:srgbClr val="FF0000"/>
              </a:solidFill>
              <a:cs typeface="B Titr" panose="00000700000000000000" pitchFamily="2" charset="-78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1362449" y="2490682"/>
            <a:ext cx="8915400" cy="870704"/>
          </a:xfrm>
        </p:spPr>
        <p:txBody>
          <a:bodyPr>
            <a:normAutofit/>
          </a:bodyPr>
          <a:lstStyle/>
          <a:p>
            <a:pPr marL="0" indent="0" algn="ctr" rtl="1">
              <a:buNone/>
            </a:pPr>
            <a:r>
              <a:rPr lang="fa-IR" sz="4000" dirty="0" smtClean="0">
                <a:cs typeface="B Nazanin" panose="00000400000000000000" pitchFamily="2" charset="-78"/>
              </a:rPr>
              <a:t>چگونه تنظیمات  اشتباه را اصلاح کنیم.</a:t>
            </a:r>
            <a:endParaRPr lang="en-US" sz="4000" dirty="0">
              <a:cs typeface="B Nazani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428972701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67793" y="102189"/>
            <a:ext cx="8915400" cy="3777622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8" name="Group 7"/>
          <p:cNvGrpSpPr/>
          <p:nvPr/>
        </p:nvGrpSpPr>
        <p:grpSpPr>
          <a:xfrm>
            <a:off x="3731004" y="4163737"/>
            <a:ext cx="4750341" cy="2442919"/>
            <a:chOff x="165069" y="133060"/>
            <a:chExt cx="2420643" cy="1063353"/>
          </a:xfrm>
        </p:grpSpPr>
        <p:sp>
          <p:nvSpPr>
            <p:cNvPr id="9" name="Rectangle 8"/>
            <p:cNvSpPr/>
            <p:nvPr/>
          </p:nvSpPr>
          <p:spPr>
            <a:xfrm>
              <a:off x="1593766" y="170042"/>
              <a:ext cx="991946" cy="43850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just" rtl="1">
                <a:spcAft>
                  <a:spcPts val="0"/>
                </a:spcAft>
              </a:pPr>
              <a:r>
                <a:rPr lang="fa-IR" sz="200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  <a:cs typeface="B Nazanin" panose="00000400000000000000" pitchFamily="2" charset="-78"/>
                </a:rPr>
                <a:t>... سپس </a:t>
              </a:r>
              <a:r>
                <a:rPr lang="en-US" sz="2000" dirty="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Calibri" panose="020F0502020204030204" pitchFamily="34" charset="0"/>
                </a:rPr>
                <a:t>READ</a:t>
              </a:r>
              <a:r>
                <a:rPr lang="fa-IR" sz="200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  <a:cs typeface="B Nazanin" panose="00000400000000000000" pitchFamily="2" charset="-78"/>
                </a:rPr>
                <a:t> را بفشارید ....</a:t>
              </a:r>
              <a:endParaRPr lang="en-US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>
              <a:off x="165069" y="133060"/>
              <a:ext cx="1106705" cy="47548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r" rtl="1">
                <a:spcAft>
                  <a:spcPts val="0"/>
                </a:spcAft>
              </a:pPr>
              <a:r>
                <a:rPr lang="en-US" sz="200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  <a:cs typeface="B Nazanin" panose="00000400000000000000" pitchFamily="2" charset="-78"/>
                </a:rPr>
                <a:t>SET</a:t>
              </a:r>
              <a:r>
                <a:rPr lang="fa-IR" sz="200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  <a:cs typeface="B Nazanin" panose="00000400000000000000" pitchFamily="2" charset="-78"/>
                </a:rPr>
                <a:t> را فشرده و نگهدارید ....</a:t>
              </a:r>
              <a:endParaRPr lang="en-US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11" name="Rectangle 10"/>
            <p:cNvSpPr/>
            <p:nvPr/>
          </p:nvSpPr>
          <p:spPr>
            <a:xfrm>
              <a:off x="615974" y="732135"/>
              <a:ext cx="1538520" cy="46427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rtl="1">
                <a:spcAft>
                  <a:spcPts val="0"/>
                </a:spcAft>
              </a:pPr>
              <a:r>
                <a:rPr lang="fa-IR" sz="200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  <a:cs typeface="B Nazanin" panose="00000400000000000000" pitchFamily="2" charset="-78"/>
                </a:rPr>
                <a:t>000 و هر دو دکمه را همزمان رها کنید.</a:t>
              </a:r>
              <a:endParaRPr lang="en-US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100036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3" y="287628"/>
            <a:ext cx="10630317" cy="884349"/>
          </a:xfrm>
        </p:spPr>
        <p:txBody>
          <a:bodyPr/>
          <a:lstStyle/>
          <a:p>
            <a:pPr algn="ctr" rtl="1"/>
            <a:r>
              <a:rPr lang="fa-IR" dirty="0" smtClean="0">
                <a:solidFill>
                  <a:srgbClr val="FF0000"/>
                </a:solidFill>
                <a:cs typeface="B Titr" panose="00000700000000000000" pitchFamily="2" charset="-78"/>
              </a:rPr>
              <a:t>منو های در دسترس</a:t>
            </a:r>
            <a:endParaRPr lang="en-US" dirty="0">
              <a:solidFill>
                <a:srgbClr val="FF0000"/>
              </a:solidFill>
              <a:cs typeface="B Titr" panose="00000700000000000000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3" y="1336341"/>
            <a:ext cx="10630316" cy="3880773"/>
          </a:xfrm>
        </p:spPr>
        <p:txBody>
          <a:bodyPr/>
          <a:lstStyle/>
          <a:p>
            <a:pPr marL="0" indent="0" algn="ctr" rtl="1">
              <a:lnSpc>
                <a:spcPct val="200000"/>
              </a:lnSpc>
              <a:buNone/>
            </a:pPr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SET </a:t>
            </a:r>
            <a:r>
              <a:rPr lang="en-US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DAT</a:t>
            </a:r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</a:t>
            </a:r>
            <a:r>
              <a:rPr lang="fa-IR" sz="2400" dirty="0">
                <a:solidFill>
                  <a:schemeClr val="tx1">
                    <a:lumMod val="95000"/>
                    <a:lumOff val="5000"/>
                  </a:schemeClr>
                </a:solidFill>
                <a:cs typeface="B Nazanin" panose="00000400000000000000" pitchFamily="2" charset="-78"/>
              </a:rPr>
              <a:t>	        	</a:t>
            </a:r>
            <a:r>
              <a:rPr lang="fa-IR" sz="2400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B Nazanin" panose="00000400000000000000" pitchFamily="2" charset="-78"/>
              </a:rPr>
              <a:t>	تغییر  </a:t>
            </a:r>
            <a:r>
              <a:rPr lang="fa-IR" sz="2400" dirty="0">
                <a:solidFill>
                  <a:schemeClr val="tx1">
                    <a:lumMod val="95000"/>
                    <a:lumOff val="5000"/>
                  </a:schemeClr>
                </a:solidFill>
                <a:cs typeface="B Nazanin" panose="00000400000000000000" pitchFamily="2" charset="-78"/>
              </a:rPr>
              <a:t>تنظیمات تاریخ </a:t>
            </a:r>
            <a:r>
              <a:rPr lang="fa-IR" sz="2400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B Nazanin" panose="00000400000000000000" pitchFamily="2" charset="-78"/>
              </a:rPr>
              <a:t>و یا </a:t>
            </a:r>
            <a:r>
              <a:rPr lang="fa-IR" sz="2400" dirty="0">
                <a:solidFill>
                  <a:schemeClr val="tx1">
                    <a:lumMod val="95000"/>
                    <a:lumOff val="5000"/>
                  </a:schemeClr>
                </a:solidFill>
                <a:cs typeface="B Nazanin" panose="00000400000000000000" pitchFamily="2" charset="-78"/>
              </a:rPr>
              <a:t>زمان</a:t>
            </a:r>
            <a:endParaRPr lang="en-US" sz="2400" dirty="0">
              <a:solidFill>
                <a:schemeClr val="tx1">
                  <a:lumMod val="95000"/>
                  <a:lumOff val="5000"/>
                </a:schemeClr>
              </a:solidFill>
              <a:cs typeface="B Nazanin" panose="00000400000000000000" pitchFamily="2" charset="-78"/>
            </a:endParaRPr>
          </a:p>
          <a:p>
            <a:pPr marL="0" indent="0" algn="ctr" rtl="1">
              <a:lnSpc>
                <a:spcPct val="200000"/>
              </a:lnSpc>
              <a:buNone/>
            </a:pPr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READ CONF</a:t>
            </a:r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cs typeface="B Nazanin" panose="00000400000000000000" pitchFamily="2" charset="-78"/>
              </a:rPr>
              <a:t> </a:t>
            </a:r>
            <a:r>
              <a:rPr lang="fa-IR" sz="2400" dirty="0">
                <a:solidFill>
                  <a:schemeClr val="tx1">
                    <a:lumMod val="95000"/>
                    <a:lumOff val="5000"/>
                  </a:schemeClr>
                </a:solidFill>
                <a:cs typeface="B Nazanin" panose="00000400000000000000" pitchFamily="2" charset="-78"/>
              </a:rPr>
              <a:t>	</a:t>
            </a:r>
            <a:r>
              <a:rPr lang="fa-IR" sz="2400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B Nazanin" panose="00000400000000000000" pitchFamily="2" charset="-78"/>
              </a:rPr>
              <a:t>		خواندن تنظیمات  </a:t>
            </a:r>
            <a:r>
              <a:rPr lang="fa-IR" sz="2400" dirty="0">
                <a:solidFill>
                  <a:schemeClr val="tx1">
                    <a:lumMod val="95000"/>
                    <a:lumOff val="5000"/>
                  </a:schemeClr>
                </a:solidFill>
                <a:cs typeface="B Nazanin" panose="00000400000000000000" pitchFamily="2" charset="-78"/>
              </a:rPr>
              <a:t>آلارم </a:t>
            </a:r>
            <a:endParaRPr lang="en-US" sz="2400" dirty="0">
              <a:solidFill>
                <a:schemeClr val="tx1">
                  <a:lumMod val="95000"/>
                  <a:lumOff val="5000"/>
                </a:schemeClr>
              </a:solidFill>
              <a:cs typeface="B Nazanin" panose="00000400000000000000" pitchFamily="2" charset="-78"/>
            </a:endParaRPr>
          </a:p>
          <a:p>
            <a:pPr marL="0" indent="0" algn="ctr" rtl="1">
              <a:lnSpc>
                <a:spcPct val="200000"/>
              </a:lnSpc>
              <a:buNone/>
            </a:pPr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CELS FAHR</a:t>
            </a:r>
            <a:r>
              <a:rPr lang="fa-IR" sz="2400" dirty="0">
                <a:solidFill>
                  <a:schemeClr val="tx1">
                    <a:lumMod val="95000"/>
                    <a:lumOff val="5000"/>
                  </a:schemeClr>
                </a:solidFill>
                <a:cs typeface="B Nazanin" panose="00000400000000000000" pitchFamily="2" charset="-78"/>
              </a:rPr>
              <a:t>	</a:t>
            </a:r>
            <a:r>
              <a:rPr lang="fa-IR" sz="2400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B Nazanin" panose="00000400000000000000" pitchFamily="2" charset="-78"/>
              </a:rPr>
              <a:t>			تغییر </a:t>
            </a:r>
            <a:r>
              <a:rPr lang="fa-IR" sz="2400" dirty="0">
                <a:solidFill>
                  <a:schemeClr val="tx1">
                    <a:lumMod val="95000"/>
                    <a:lumOff val="5000"/>
                  </a:schemeClr>
                </a:solidFill>
                <a:cs typeface="B Nazanin" panose="00000400000000000000" pitchFamily="2" charset="-78"/>
              </a:rPr>
              <a:t>مقیاس واحد دما</a:t>
            </a:r>
            <a:endParaRPr lang="en-US" sz="2400" dirty="0">
              <a:solidFill>
                <a:schemeClr val="tx1">
                  <a:lumMod val="95000"/>
                  <a:lumOff val="5000"/>
                </a:schemeClr>
              </a:solidFill>
              <a:cs typeface="B Nazanin" panose="00000400000000000000" pitchFamily="2" charset="-78"/>
            </a:endParaRPr>
          </a:p>
          <a:p>
            <a:pPr marL="0" indent="0" algn="ctr" rtl="1">
              <a:lnSpc>
                <a:spcPct val="200000"/>
              </a:lnSpc>
              <a:buNone/>
            </a:pPr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SET CONF</a:t>
            </a:r>
            <a:r>
              <a:rPr lang="fa-IR" sz="2400" dirty="0">
                <a:solidFill>
                  <a:schemeClr val="tx1">
                    <a:lumMod val="95000"/>
                    <a:lumOff val="5000"/>
                  </a:schemeClr>
                </a:solidFill>
                <a:cs typeface="B Nazanin" panose="00000400000000000000" pitchFamily="2" charset="-78"/>
              </a:rPr>
              <a:t>   </a:t>
            </a:r>
            <a:r>
              <a:rPr lang="fa-IR" sz="2400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B Nazanin" panose="00000400000000000000" pitchFamily="2" charset="-78"/>
              </a:rPr>
              <a:t>	</a:t>
            </a:r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cs typeface="B Nazanin" panose="00000400000000000000" pitchFamily="2" charset="-78"/>
              </a:rPr>
              <a:t>	</a:t>
            </a:r>
            <a:r>
              <a:rPr lang="fa-IR" sz="2400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B Nazanin" panose="00000400000000000000" pitchFamily="2" charset="-78"/>
              </a:rPr>
              <a:t>		تغییر تنظیمات  آلارم </a:t>
            </a:r>
            <a:endParaRPr lang="en-US" sz="2400" dirty="0">
              <a:solidFill>
                <a:schemeClr val="tx1">
                  <a:lumMod val="95000"/>
                  <a:lumOff val="5000"/>
                </a:schemeClr>
              </a:solidFill>
              <a:cs typeface="B Nazanin" panose="00000400000000000000" pitchFamily="2" charset="-78"/>
            </a:endParaRPr>
          </a:p>
          <a:p>
            <a:pPr lvl="1" algn="just" rtl="1"/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677333" y="5681609"/>
            <a:ext cx="10630316" cy="8714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dirty="0">
                <a:solidFill>
                  <a:schemeClr val="tx1">
                    <a:lumMod val="95000"/>
                    <a:lumOff val="5000"/>
                  </a:schemeClr>
                </a:solidFill>
              </a:rPr>
              <a:t>برای پیمایش داخل منو از دکمه  </a:t>
            </a: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READ</a:t>
            </a:r>
            <a:r>
              <a:rPr lang="fa-IR" dirty="0">
                <a:solidFill>
                  <a:schemeClr val="tx1">
                    <a:lumMod val="95000"/>
                    <a:lumOff val="5000"/>
                  </a:schemeClr>
                </a:solidFill>
              </a:rPr>
              <a:t>استفاده کنید</a:t>
            </a:r>
          </a:p>
          <a:p>
            <a:pPr algn="ctr" rtl="1">
              <a:lnSpc>
                <a:spcPct val="150000"/>
              </a:lnSpc>
            </a:pPr>
            <a:r>
              <a:rPr lang="fa-IR" dirty="0">
                <a:solidFill>
                  <a:schemeClr val="tx1">
                    <a:lumMod val="95000"/>
                    <a:lumOff val="5000"/>
                  </a:schemeClr>
                </a:solidFill>
              </a:rPr>
              <a:t>برای دستیابی به منوی مربوطه از دکمه  </a:t>
            </a: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SET</a:t>
            </a:r>
            <a:r>
              <a:rPr lang="fa-IR" dirty="0">
                <a:solidFill>
                  <a:schemeClr val="tx1">
                    <a:lumMod val="95000"/>
                    <a:lumOff val="5000"/>
                  </a:schemeClr>
                </a:solidFill>
              </a:rPr>
              <a:t>استفاده کنید</a:t>
            </a:r>
            <a:endParaRPr lang="en-US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24359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3397" y="485700"/>
            <a:ext cx="10694710" cy="724914"/>
          </a:xfrm>
        </p:spPr>
        <p:txBody>
          <a:bodyPr>
            <a:normAutofit/>
          </a:bodyPr>
          <a:lstStyle/>
          <a:p>
            <a:pPr algn="ctr"/>
            <a:r>
              <a:rPr lang="fa-IR" dirty="0">
                <a:solidFill>
                  <a:srgbClr val="FF0000"/>
                </a:solidFill>
              </a:rPr>
              <a:t>تنظیم محدوده آلارم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3397" y="2009104"/>
            <a:ext cx="10694710" cy="3747752"/>
          </a:xfrm>
        </p:spPr>
        <p:txBody>
          <a:bodyPr>
            <a:normAutofit/>
          </a:bodyPr>
          <a:lstStyle/>
          <a:p>
            <a:pPr algn="ctr" rtl="1">
              <a:lnSpc>
                <a:spcPct val="160000"/>
              </a:lnSpc>
            </a:pPr>
            <a:r>
              <a:rPr lang="fa-IR" dirty="0">
                <a:solidFill>
                  <a:schemeClr val="tx1"/>
                </a:solidFill>
              </a:rPr>
              <a:t>این تنظیمات در  </a:t>
            </a:r>
            <a:r>
              <a:rPr lang="fa-IR" dirty="0" smtClean="0">
                <a:solidFill>
                  <a:schemeClr val="tx1"/>
                </a:solidFill>
              </a:rPr>
              <a:t>4 مرحله </a:t>
            </a:r>
            <a:r>
              <a:rPr lang="fa-IR" dirty="0">
                <a:solidFill>
                  <a:schemeClr val="tx1"/>
                </a:solidFill>
              </a:rPr>
              <a:t>انجام می شود</a:t>
            </a:r>
            <a:r>
              <a:rPr lang="fa-IR" dirty="0" smtClean="0">
                <a:solidFill>
                  <a:schemeClr val="tx1"/>
                </a:solidFill>
              </a:rPr>
              <a:t>: </a:t>
            </a:r>
          </a:p>
          <a:p>
            <a:pPr algn="ctr" rtl="1">
              <a:lnSpc>
                <a:spcPct val="160000"/>
              </a:lnSpc>
            </a:pPr>
            <a:endParaRPr lang="fa-IR" dirty="0">
              <a:solidFill>
                <a:schemeClr val="tx1"/>
              </a:solidFill>
            </a:endParaRPr>
          </a:p>
          <a:p>
            <a:pPr algn="ctr" rtl="1">
              <a:lnSpc>
                <a:spcPct val="160000"/>
              </a:lnSpc>
            </a:pPr>
            <a:r>
              <a:rPr lang="fa-IR" dirty="0">
                <a:solidFill>
                  <a:schemeClr val="tx1"/>
                </a:solidFill>
              </a:rPr>
              <a:t> </a:t>
            </a:r>
            <a:r>
              <a:rPr lang="fa-IR" dirty="0" smtClean="0">
                <a:solidFill>
                  <a:schemeClr val="tx1"/>
                </a:solidFill>
              </a:rPr>
              <a:t>1. تنظیم </a:t>
            </a:r>
            <a:r>
              <a:rPr lang="fa-IR" dirty="0">
                <a:solidFill>
                  <a:schemeClr val="tx1"/>
                </a:solidFill>
              </a:rPr>
              <a:t>مدت زمان محدود آلارم بالا</a:t>
            </a:r>
          </a:p>
          <a:p>
            <a:pPr algn="ctr" rtl="1">
              <a:lnSpc>
                <a:spcPct val="160000"/>
              </a:lnSpc>
            </a:pPr>
            <a:r>
              <a:rPr lang="fa-IR" dirty="0" smtClean="0">
                <a:solidFill>
                  <a:schemeClr val="tx1"/>
                </a:solidFill>
              </a:rPr>
              <a:t>2. تنظیم </a:t>
            </a:r>
            <a:r>
              <a:rPr lang="fa-IR" dirty="0">
                <a:solidFill>
                  <a:schemeClr val="tx1"/>
                </a:solidFill>
              </a:rPr>
              <a:t>دمای محدوده آلارم بالا</a:t>
            </a:r>
          </a:p>
          <a:p>
            <a:pPr algn="ctr" rtl="1">
              <a:lnSpc>
                <a:spcPct val="160000"/>
              </a:lnSpc>
            </a:pPr>
            <a:r>
              <a:rPr lang="fa-IR" dirty="0">
                <a:solidFill>
                  <a:schemeClr val="tx1"/>
                </a:solidFill>
              </a:rPr>
              <a:t> </a:t>
            </a:r>
            <a:r>
              <a:rPr lang="fa-IR" dirty="0" smtClean="0">
                <a:solidFill>
                  <a:schemeClr val="tx1"/>
                </a:solidFill>
              </a:rPr>
              <a:t>3. تنظیم </a:t>
            </a:r>
            <a:r>
              <a:rPr lang="fa-IR" dirty="0">
                <a:solidFill>
                  <a:schemeClr val="tx1"/>
                </a:solidFill>
              </a:rPr>
              <a:t>مدت زمان محدوده آلارم پائین</a:t>
            </a:r>
          </a:p>
          <a:p>
            <a:pPr algn="ctr" rtl="1">
              <a:lnSpc>
                <a:spcPct val="160000"/>
              </a:lnSpc>
            </a:pPr>
            <a:r>
              <a:rPr lang="fa-IR" dirty="0">
                <a:solidFill>
                  <a:schemeClr val="tx1"/>
                </a:solidFill>
              </a:rPr>
              <a:t> </a:t>
            </a:r>
            <a:r>
              <a:rPr lang="fa-IR" dirty="0" smtClean="0">
                <a:solidFill>
                  <a:schemeClr val="tx1"/>
                </a:solidFill>
              </a:rPr>
              <a:t>4. تنظیم </a:t>
            </a:r>
            <a:r>
              <a:rPr lang="fa-IR" dirty="0">
                <a:solidFill>
                  <a:schemeClr val="tx1"/>
                </a:solidFill>
              </a:rPr>
              <a:t>دمای محدوده آلارم پائین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0681351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4328" y="187381"/>
            <a:ext cx="10564454" cy="877144"/>
          </a:xfrm>
        </p:spPr>
        <p:txBody>
          <a:bodyPr/>
          <a:lstStyle/>
          <a:p>
            <a:pPr algn="ctr" rtl="1"/>
            <a:r>
              <a:rPr lang="fa-IR" dirty="0" smtClean="0">
                <a:solidFill>
                  <a:srgbClr val="FF0000"/>
                </a:solidFill>
                <a:cs typeface="B Titr" panose="00000700000000000000" pitchFamily="2" charset="-78"/>
              </a:rPr>
              <a:t>تنظیمات  آلارم</a:t>
            </a:r>
            <a:endParaRPr lang="en-US" dirty="0">
              <a:solidFill>
                <a:srgbClr val="FF0000"/>
              </a:solidFill>
              <a:cs typeface="B Titr" panose="00000700000000000000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34329" y="1310186"/>
            <a:ext cx="10564453" cy="641445"/>
          </a:xfrm>
        </p:spPr>
        <p:txBody>
          <a:bodyPr>
            <a:normAutofit/>
          </a:bodyPr>
          <a:lstStyle/>
          <a:p>
            <a:pPr marL="0" indent="0" algn="ctr" rtl="1">
              <a:buNone/>
            </a:pPr>
            <a:r>
              <a:rPr lang="ar-SA" sz="2400" b="1" dirty="0">
                <a:cs typeface="B Nazanin" panose="00000400000000000000" pitchFamily="2" charset="-78"/>
              </a:rPr>
              <a:t>تنظیم مدت زمان آلارم </a:t>
            </a:r>
            <a:r>
              <a:rPr lang="en-US" sz="2400" b="1" dirty="0">
                <a:cs typeface="B Nazanin" panose="00000400000000000000" pitchFamily="2" charset="-78"/>
              </a:rPr>
              <a:t>HI</a:t>
            </a:r>
            <a:r>
              <a:rPr lang="fa-IR" sz="2400" b="1" dirty="0">
                <a:cs typeface="B Nazanin" panose="00000400000000000000" pitchFamily="2" charset="-78"/>
              </a:rPr>
              <a:t> و </a:t>
            </a:r>
            <a:r>
              <a:rPr lang="en-US" sz="2400" b="1" dirty="0">
                <a:cs typeface="B Nazanin" panose="00000400000000000000" pitchFamily="2" charset="-78"/>
              </a:rPr>
              <a:t>LOW</a:t>
            </a:r>
            <a:r>
              <a:rPr lang="fa-IR" sz="2400" b="1" dirty="0">
                <a:cs typeface="B Nazanin" panose="00000400000000000000" pitchFamily="2" charset="-78"/>
              </a:rPr>
              <a:t> به یک روش انجام می­شود</a:t>
            </a:r>
            <a:endParaRPr lang="en-US" sz="2400" dirty="0">
              <a:cs typeface="B Nazanin" panose="00000400000000000000" pitchFamily="2" charset="-78"/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2809427" y="2197292"/>
            <a:ext cx="6814255" cy="4281709"/>
            <a:chOff x="3050246" y="2187330"/>
            <a:chExt cx="6814255" cy="4281709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050246" y="2187330"/>
              <a:ext cx="6814255" cy="4201177"/>
            </a:xfrm>
            <a:prstGeom prst="rect">
              <a:avLst/>
            </a:prstGeom>
          </p:spPr>
        </p:pic>
        <p:sp>
          <p:nvSpPr>
            <p:cNvPr id="5" name="Rectangle 4"/>
            <p:cNvSpPr/>
            <p:nvPr/>
          </p:nvSpPr>
          <p:spPr>
            <a:xfrm>
              <a:off x="4107976" y="5663821"/>
              <a:ext cx="4217158" cy="80521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426933012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2570604" y="1078923"/>
            <a:ext cx="6814256" cy="4240766"/>
            <a:chOff x="3050246" y="2187329"/>
            <a:chExt cx="6814256" cy="4240766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050246" y="2187329"/>
              <a:ext cx="6814256" cy="4201177"/>
            </a:xfrm>
            <a:prstGeom prst="rect">
              <a:avLst/>
            </a:prstGeom>
          </p:spPr>
        </p:pic>
        <p:sp>
          <p:nvSpPr>
            <p:cNvPr id="4" name="Rectangle 3"/>
            <p:cNvSpPr/>
            <p:nvPr/>
          </p:nvSpPr>
          <p:spPr>
            <a:xfrm>
              <a:off x="4107976" y="5418160"/>
              <a:ext cx="4067033" cy="100993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77432281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40432" y="121216"/>
            <a:ext cx="4498350" cy="66344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37775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2620085" y="963939"/>
            <a:ext cx="6814256" cy="4408222"/>
            <a:chOff x="3050245" y="2197292"/>
            <a:chExt cx="6814256" cy="4408222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050245" y="2197292"/>
              <a:ext cx="6814256" cy="4191214"/>
            </a:xfrm>
            <a:prstGeom prst="rect">
              <a:avLst/>
            </a:prstGeom>
          </p:spPr>
        </p:pic>
        <p:sp>
          <p:nvSpPr>
            <p:cNvPr id="4" name="Rectangle 3"/>
            <p:cNvSpPr/>
            <p:nvPr/>
          </p:nvSpPr>
          <p:spPr>
            <a:xfrm>
              <a:off x="4107976" y="5390863"/>
              <a:ext cx="4067033" cy="121465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44953590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2615095" y="1135178"/>
            <a:ext cx="6814257" cy="4281711"/>
            <a:chOff x="3050244" y="2187328"/>
            <a:chExt cx="6814257" cy="4281711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050244" y="2187328"/>
              <a:ext cx="6814257" cy="4201178"/>
            </a:xfrm>
            <a:prstGeom prst="rect">
              <a:avLst/>
            </a:prstGeom>
          </p:spPr>
        </p:pic>
        <p:sp>
          <p:nvSpPr>
            <p:cNvPr id="4" name="Rectangle 3"/>
            <p:cNvSpPr/>
            <p:nvPr/>
          </p:nvSpPr>
          <p:spPr>
            <a:xfrm>
              <a:off x="4012442" y="5663821"/>
              <a:ext cx="955343" cy="80521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8390050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1626373" y="430927"/>
            <a:ext cx="9458061" cy="5356941"/>
            <a:chOff x="-9180" y="0"/>
            <a:chExt cx="2021952" cy="943872"/>
          </a:xfrm>
        </p:grpSpPr>
        <p:grpSp>
          <p:nvGrpSpPr>
            <p:cNvPr id="5" name="Group 4"/>
            <p:cNvGrpSpPr/>
            <p:nvPr/>
          </p:nvGrpSpPr>
          <p:grpSpPr>
            <a:xfrm>
              <a:off x="-9180" y="13597"/>
              <a:ext cx="2021952" cy="930275"/>
              <a:chOff x="-36377" y="0"/>
              <a:chExt cx="2022071" cy="930835"/>
            </a:xfrm>
          </p:grpSpPr>
          <p:grpSp>
            <p:nvGrpSpPr>
              <p:cNvPr id="7" name="Group 6"/>
              <p:cNvGrpSpPr/>
              <p:nvPr/>
            </p:nvGrpSpPr>
            <p:grpSpPr>
              <a:xfrm>
                <a:off x="-36377" y="0"/>
                <a:ext cx="2022071" cy="930835"/>
                <a:chOff x="-36377" y="0"/>
                <a:chExt cx="2022071" cy="930835"/>
              </a:xfrm>
            </p:grpSpPr>
            <p:grpSp>
              <p:nvGrpSpPr>
                <p:cNvPr id="9" name="Group 8"/>
                <p:cNvGrpSpPr/>
                <p:nvPr/>
              </p:nvGrpSpPr>
              <p:grpSpPr>
                <a:xfrm>
                  <a:off x="-36377" y="11927"/>
                  <a:ext cx="2022071" cy="918908"/>
                  <a:chOff x="-36377" y="0"/>
                  <a:chExt cx="2022071" cy="855291"/>
                </a:xfrm>
              </p:grpSpPr>
              <p:sp>
                <p:nvSpPr>
                  <p:cNvPr id="11" name="Rectangle 10"/>
                  <p:cNvSpPr/>
                  <p:nvPr/>
                </p:nvSpPr>
                <p:spPr>
                  <a:xfrm>
                    <a:off x="1257694" y="267983"/>
                    <a:ext cx="728000" cy="208889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36000" tIns="36000" rIns="36000" bIns="3600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just" rtl="1">
                      <a:spcAft>
                        <a:spcPts val="0"/>
                      </a:spcAft>
                    </a:pPr>
                    <a:r>
                      <a:rPr lang="fa-IR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rPr>
                      <a:t>دکمه</a:t>
                    </a:r>
                    <a:r>
                      <a:rPr lang="fa-IR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rPr>
                      <a:t> </a:t>
                    </a:r>
                    <a:r>
                      <a:rPr lang="en-US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rPr>
                      <a:t>READ</a:t>
                    </a:r>
                    <a:r>
                      <a:rPr lang="fa-IR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rPr>
                      <a:t> </a:t>
                    </a:r>
                    <a:r>
                      <a:rPr lang="fa-IR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rPr>
                      <a:t>را فشار دهید تا چشمک زدن متوقف شود. </a:t>
                    </a:r>
                    <a:endParaRPr lang="en-US" dirty="0">
                      <a:effectLst/>
                      <a:latin typeface="Times New Roman" panose="02020603050405020304" pitchFamily="18" charset="0"/>
                      <a:ea typeface="Times New Roman" panose="02020603050405020304" pitchFamily="18" charset="0"/>
                    </a:endParaRPr>
                  </a:p>
                  <a:p>
                    <a:pPr algn="ctr" rtl="1">
                      <a:spcAft>
                        <a:spcPts val="0"/>
                      </a:spcAft>
                    </a:pPr>
                    <a:r>
                      <a:rPr lang="fa-IR" sz="7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rPr>
                      <a:t> </a:t>
                    </a:r>
                    <a:endParaRPr lang="en-US" sz="1000" dirty="0">
                      <a:effectLst/>
                      <a:latin typeface="Times New Roman" panose="02020603050405020304" pitchFamily="18" charset="0"/>
                      <a:ea typeface="Times New Roman" panose="02020603050405020304" pitchFamily="18" charset="0"/>
                    </a:endParaRPr>
                  </a:p>
                </p:txBody>
              </p:sp>
              <p:sp>
                <p:nvSpPr>
                  <p:cNvPr id="12" name="Rectangle 11"/>
                  <p:cNvSpPr/>
                  <p:nvPr/>
                </p:nvSpPr>
                <p:spPr>
                  <a:xfrm>
                    <a:off x="-36377" y="710428"/>
                    <a:ext cx="791392" cy="144863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just" rtl="1">
                      <a:spcAft>
                        <a:spcPts val="0"/>
                      </a:spcAft>
                    </a:pPr>
                    <a:r>
                      <a:rPr lang="fa-IR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rPr>
                      <a:t>برای تنظیم محدوده </a:t>
                    </a:r>
                    <a:r>
                      <a:rPr lang="fa-IR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rPr>
                      <a:t>دما دکمه </a:t>
                    </a:r>
                    <a:r>
                      <a:rPr lang="en-US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rPr>
                      <a:t>SET</a:t>
                    </a:r>
                    <a:r>
                      <a:rPr lang="fa-IR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rPr>
                      <a:t> را فشار دهید.</a:t>
                    </a:r>
                    <a:endParaRPr lang="en-US" dirty="0">
                      <a:effectLst/>
                      <a:latin typeface="Times New Roman" panose="02020603050405020304" pitchFamily="18" charset="0"/>
                      <a:ea typeface="Times New Roman" panose="02020603050405020304" pitchFamily="18" charset="0"/>
                    </a:endParaRPr>
                  </a:p>
                  <a:p>
                    <a:pPr algn="ctr" rtl="1">
                      <a:spcAft>
                        <a:spcPts val="0"/>
                      </a:spcAft>
                    </a:pPr>
                    <a:r>
                      <a:rPr lang="fa-IR" sz="7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rPr>
                      <a:t> </a:t>
                    </a:r>
                    <a:endParaRPr lang="en-US" sz="1000" dirty="0">
                      <a:effectLst/>
                      <a:latin typeface="Times New Roman" panose="02020603050405020304" pitchFamily="18" charset="0"/>
                      <a:ea typeface="Times New Roman" panose="02020603050405020304" pitchFamily="18" charset="0"/>
                    </a:endParaRPr>
                  </a:p>
                </p:txBody>
              </p:sp>
              <p:pic>
                <p:nvPicPr>
                  <p:cNvPr id="13" name="Picture 12"/>
                  <p:cNvPicPr>
                    <a:picLocks noChangeAspect="1"/>
                  </p:cNvPicPr>
                  <p:nvPr/>
                </p:nvPicPr>
                <p:blipFill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1304014" y="445273"/>
                    <a:ext cx="154940" cy="165735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</p:pic>
              <p:pic>
                <p:nvPicPr>
                  <p:cNvPr id="14" name="Picture 13"/>
                  <p:cNvPicPr>
                    <a:picLocks noChangeAspect="1"/>
                  </p:cNvPicPr>
                  <p:nvPr/>
                </p:nvPicPr>
                <p:blipFill>
                  <a:blip r:embed="rId3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0" y="0"/>
                    <a:ext cx="1180465" cy="744855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</p:pic>
            </p:grpSp>
            <p:pic>
              <p:nvPicPr>
                <p:cNvPr id="10" name="Picture 9"/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0" y="0"/>
                  <a:ext cx="1179830" cy="811530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</p:grpSp>
          <p:pic>
            <p:nvPicPr>
              <p:cNvPr id="8" name="Picture 7"/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1180465" cy="763270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1243965" cy="776605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2" name="Rectangle 1"/>
          <p:cNvSpPr/>
          <p:nvPr/>
        </p:nvSpPr>
        <p:spPr>
          <a:xfrm>
            <a:off x="2129700" y="6191561"/>
            <a:ext cx="649095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rtl="1"/>
            <a:r>
              <a:rPr lang="fa-IR" dirty="0"/>
              <a:t>تنظیم مدت زمان آلارم </a:t>
            </a:r>
            <a:r>
              <a:rPr lang="fa-IR" dirty="0" smtClean="0"/>
              <a:t> </a:t>
            </a:r>
            <a:r>
              <a:rPr lang="en-US" dirty="0" smtClean="0"/>
              <a:t>HI</a:t>
            </a:r>
            <a:r>
              <a:rPr lang="fa-IR" dirty="0" smtClean="0"/>
              <a:t> و </a:t>
            </a:r>
            <a:r>
              <a:rPr lang="en-US" dirty="0" smtClean="0"/>
              <a:t>LOW</a:t>
            </a:r>
            <a:r>
              <a:rPr lang="fa-IR" dirty="0" smtClean="0"/>
              <a:t> به </a:t>
            </a:r>
            <a:r>
              <a:rPr lang="fa-IR" dirty="0"/>
              <a:t>یک روش انجام میشود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88510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3" y="609600"/>
            <a:ext cx="10488649" cy="1320800"/>
          </a:xfrm>
        </p:spPr>
        <p:txBody>
          <a:bodyPr>
            <a:normAutofit/>
          </a:bodyPr>
          <a:lstStyle/>
          <a:p>
            <a:pPr algn="ctr" rtl="1"/>
            <a:r>
              <a:rPr lang="ar-SA" b="1" dirty="0">
                <a:solidFill>
                  <a:srgbClr val="FF0000"/>
                </a:solidFill>
                <a:cs typeface="B Titr" panose="00000700000000000000" pitchFamily="2" charset="-78"/>
              </a:rPr>
              <a:t>تنظیم محدوده آلارم برای دماهای منفی پائین­تر از </a:t>
            </a:r>
            <a:r>
              <a:rPr lang="en-US" b="1" dirty="0">
                <a:solidFill>
                  <a:srgbClr val="FF0000"/>
                </a:solidFill>
                <a:cs typeface="B Titr" panose="00000700000000000000" pitchFamily="2" charset="-78"/>
              </a:rPr>
              <a:t>0°C/0°F</a:t>
            </a:r>
            <a:r>
              <a:rPr lang="en-US" dirty="0">
                <a:cs typeface="B Titr" panose="00000700000000000000" pitchFamily="2" charset="-78"/>
              </a:rPr>
              <a:t/>
            </a:r>
            <a:br>
              <a:rPr lang="en-US" dirty="0">
                <a:cs typeface="B Titr" panose="00000700000000000000" pitchFamily="2" charset="-78"/>
              </a:rPr>
            </a:br>
            <a:endParaRPr lang="en-US" dirty="0">
              <a:cs typeface="B Titr" panose="00000700000000000000" pitchFamily="2" charset="-78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964494" y="1930400"/>
            <a:ext cx="10201488" cy="3439476"/>
            <a:chOff x="0" y="0"/>
            <a:chExt cx="2112360" cy="830448"/>
          </a:xfrm>
        </p:grpSpPr>
        <p:grpSp>
          <p:nvGrpSpPr>
            <p:cNvPr id="5" name="Group 4"/>
            <p:cNvGrpSpPr/>
            <p:nvPr/>
          </p:nvGrpSpPr>
          <p:grpSpPr>
            <a:xfrm>
              <a:off x="102077" y="322690"/>
              <a:ext cx="2010283" cy="507758"/>
              <a:chOff x="30695" y="137822"/>
              <a:chExt cx="2010421" cy="473186"/>
            </a:xfrm>
          </p:grpSpPr>
          <p:sp>
            <p:nvSpPr>
              <p:cNvPr id="7" name="Rectangle 6"/>
              <p:cNvSpPr/>
              <p:nvPr/>
            </p:nvSpPr>
            <p:spPr>
              <a:xfrm>
                <a:off x="1282521" y="137822"/>
                <a:ext cx="758595" cy="405746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just" rtl="1">
                  <a:spcAft>
                    <a:spcPts val="0"/>
                  </a:spcAft>
                </a:pPr>
                <a:r>
                  <a:rPr lang="fa-IR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B Nazanin" panose="00000400000000000000" pitchFamily="2" charset="-78"/>
                  </a:rPr>
                  <a:t>دکمه </a:t>
                </a:r>
                <a:r>
                  <a:rPr lang="en-US" dirty="0"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READ</a:t>
                </a:r>
                <a:r>
                  <a:rPr lang="fa-IR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B Nazanin" panose="00000400000000000000" pitchFamily="2" charset="-78"/>
                  </a:rPr>
                  <a:t> را فشار دهید تا علامت </a:t>
                </a:r>
                <a:r>
                  <a:rPr lang="en-US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B Nazanin" panose="00000400000000000000" pitchFamily="2" charset="-78"/>
                  </a:rPr>
                  <a:t>“-“</a:t>
                </a:r>
                <a:r>
                  <a:rPr lang="fa-IR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B Nazanin" panose="00000400000000000000" pitchFamily="2" charset="-78"/>
                  </a:rPr>
                  <a:t> شروع به  چشمک زدن بکند. </a:t>
                </a:r>
                <a:endParaRPr lang="en-US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  <a:p>
                <a:pPr algn="ctr" rtl="1">
                  <a:spcAft>
                    <a:spcPts val="0"/>
                  </a:spcAft>
                </a:pPr>
                <a:r>
                  <a:rPr lang="fa-IR" sz="7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B Nazanin" panose="00000400000000000000" pitchFamily="2" charset="-78"/>
                  </a:rPr>
                  <a:t> </a:t>
                </a:r>
                <a:endParaRPr lang="en-US" sz="10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</p:txBody>
          </p:sp>
          <p:sp>
            <p:nvSpPr>
              <p:cNvPr id="8" name="Rectangle 7"/>
              <p:cNvSpPr/>
              <p:nvPr/>
            </p:nvSpPr>
            <p:spPr>
              <a:xfrm>
                <a:off x="30695" y="368399"/>
                <a:ext cx="818252" cy="242609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36000" tIns="0" rIns="3600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just" rtl="1">
                  <a:spcAft>
                    <a:spcPts val="0"/>
                  </a:spcAft>
                </a:pPr>
                <a:r>
                  <a:rPr lang="fa-IR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B Nazanin" panose="00000400000000000000" pitchFamily="2" charset="-78"/>
                  </a:rPr>
                  <a:t>برای تنظیم محدوده پائین­تر از </a:t>
                </a:r>
                <a:r>
                  <a:rPr lang="en-US" dirty="0"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0°C/0°F</a:t>
                </a:r>
                <a:r>
                  <a:rPr lang="fa-IR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 ، </a:t>
                </a:r>
                <a:r>
                  <a:rPr lang="fa-IR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B Nazanin" panose="00000400000000000000" pitchFamily="2" charset="-78"/>
                  </a:rPr>
                  <a:t>دکمه </a:t>
                </a:r>
                <a:r>
                  <a:rPr lang="en-US" dirty="0"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SET</a:t>
                </a:r>
                <a:r>
                  <a:rPr lang="fa-IR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B Nazanin" panose="00000400000000000000" pitchFamily="2" charset="-78"/>
                  </a:rPr>
                  <a:t> را فشار دهید.</a:t>
                </a:r>
                <a:endParaRPr lang="en-US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  <a:p>
                <a:pPr algn="ctr" rtl="1">
                  <a:spcAft>
                    <a:spcPts val="0"/>
                  </a:spcAft>
                </a:pPr>
                <a:r>
                  <a:rPr lang="fa-IR" sz="7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B Nazanin" panose="00000400000000000000" pitchFamily="2" charset="-78"/>
                  </a:rPr>
                  <a:t> </a:t>
                </a:r>
                <a:endParaRPr lang="en-US" sz="10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</p:txBody>
          </p:sp>
          <p:pic>
            <p:nvPicPr>
              <p:cNvPr id="9" name="Picture 8"/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04014" y="445273"/>
                <a:ext cx="154940" cy="165735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1304925" cy="540385"/>
            </a:xfrm>
            <a:prstGeom prst="rect">
              <a:avLst/>
            </a:prstGeom>
            <a:noFill/>
            <a:ln>
              <a:noFill/>
            </a:ln>
          </p:spPr>
        </p:pic>
      </p:grpSp>
    </p:spTree>
    <p:extLst>
      <p:ext uri="{BB962C8B-B14F-4D97-AF65-F5344CB8AC3E}">
        <p14:creationId xmlns:p14="http://schemas.microsoft.com/office/powerpoint/2010/main" val="39855565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67249" y="1052499"/>
            <a:ext cx="9378357" cy="4974788"/>
          </a:xfrm>
        </p:spPr>
        <p:txBody>
          <a:bodyPr>
            <a:normAutofit fontScale="55000" lnSpcReduction="20000"/>
          </a:bodyPr>
          <a:lstStyle/>
          <a:p>
            <a:pPr marL="0" indent="0" algn="ctr" rtl="1">
              <a:lnSpc>
                <a:spcPct val="250000"/>
              </a:lnSpc>
              <a:buNone/>
            </a:pPr>
            <a:r>
              <a:rPr lang="ar-SA" sz="5800" b="1" dirty="0" smtClean="0">
                <a:cs typeface="B Titr" panose="00000700000000000000" pitchFamily="2" charset="-78"/>
              </a:rPr>
              <a:t>بلافاصله بعد از تنظیم آخرین عدد برای محدوده آلارم بالا، اولین عدد طول مدت آلارم پائین شروع به چشمک زدن می­کند. در این مرحله همانند تنظیم محدوده آلارم بالا عمل کنید.</a:t>
            </a:r>
            <a:endParaRPr lang="en-US" sz="5800" dirty="0" smtClean="0">
              <a:cs typeface="B Titr" panose="00000700000000000000" pitchFamily="2" charset="-78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45396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1218" y="364901"/>
            <a:ext cx="10398498" cy="794197"/>
          </a:xfrm>
        </p:spPr>
        <p:txBody>
          <a:bodyPr/>
          <a:lstStyle/>
          <a:p>
            <a:pPr algn="ctr" rtl="1"/>
            <a:r>
              <a:rPr lang="ar-SA" dirty="0" smtClean="0">
                <a:solidFill>
                  <a:srgbClr val="FF0000"/>
                </a:solidFill>
                <a:cs typeface="B Titr" panose="00000700000000000000" pitchFamily="2" charset="-78"/>
              </a:rPr>
              <a:t> </a:t>
            </a:r>
            <a:r>
              <a:rPr lang="ar-SA" dirty="0">
                <a:solidFill>
                  <a:srgbClr val="FF0000"/>
                </a:solidFill>
                <a:cs typeface="B Titr" panose="00000700000000000000" pitchFamily="2" charset="-78"/>
              </a:rPr>
              <a:t>نمایش </a:t>
            </a:r>
            <a:r>
              <a:rPr lang="en-US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OK</a:t>
            </a:r>
            <a:r>
              <a:rPr lang="en-US" dirty="0">
                <a:solidFill>
                  <a:srgbClr val="FF0000"/>
                </a:solidFill>
                <a:cs typeface="B Titr" panose="00000700000000000000" pitchFamily="2" charset="-78"/>
              </a:rPr>
              <a:t> </a:t>
            </a:r>
            <a:r>
              <a:rPr lang="ar-SA" dirty="0">
                <a:solidFill>
                  <a:srgbClr val="FF0000"/>
                </a:solidFill>
                <a:cs typeface="B Titr" panose="00000700000000000000" pitchFamily="2" charset="-78"/>
              </a:rPr>
              <a:t>– در زمان اندازه­گیری </a:t>
            </a:r>
            <a:endParaRPr lang="en-US" dirty="0">
              <a:solidFill>
                <a:srgbClr val="FF0000"/>
              </a:solidFill>
              <a:cs typeface="B Titr" panose="00000700000000000000" pitchFamily="2" charset="-78"/>
            </a:endParaRPr>
          </a:p>
        </p:txBody>
      </p:sp>
      <p:pic>
        <p:nvPicPr>
          <p:cNvPr id="4" name="Picture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2767" y="1537952"/>
            <a:ext cx="8915400" cy="377762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3105147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7843" y="388035"/>
            <a:ext cx="10295465" cy="704045"/>
          </a:xfrm>
        </p:spPr>
        <p:txBody>
          <a:bodyPr/>
          <a:lstStyle/>
          <a:p>
            <a:pPr algn="ctr" rtl="1"/>
            <a:r>
              <a:rPr lang="ar-SA" dirty="0" smtClean="0">
                <a:solidFill>
                  <a:srgbClr val="FF0000"/>
                </a:solidFill>
                <a:cs typeface="B Titr" panose="00000700000000000000" pitchFamily="2" charset="-78"/>
              </a:rPr>
              <a:t> </a:t>
            </a:r>
            <a:r>
              <a:rPr lang="ar-SA" dirty="0">
                <a:solidFill>
                  <a:srgbClr val="FF0000"/>
                </a:solidFill>
                <a:cs typeface="B Titr" panose="00000700000000000000" pitchFamily="2" charset="-78"/>
              </a:rPr>
              <a:t>نمایش </a:t>
            </a:r>
            <a:r>
              <a:rPr lang="fa-IR" dirty="0" smtClean="0">
                <a:solidFill>
                  <a:srgbClr val="FF0000"/>
                </a:solidFill>
                <a:cs typeface="B Titr" panose="00000700000000000000" pitchFamily="2" charset="-78"/>
              </a:rPr>
              <a:t>آلارم </a:t>
            </a:r>
            <a:r>
              <a:rPr lang="en-US" dirty="0" smtClean="0">
                <a:solidFill>
                  <a:srgbClr val="FF0000"/>
                </a:solidFill>
                <a:cs typeface="B Titr" panose="00000700000000000000" pitchFamily="2" charset="-78"/>
              </a:rPr>
              <a:t> </a:t>
            </a:r>
            <a:r>
              <a:rPr lang="ar-SA" dirty="0">
                <a:solidFill>
                  <a:srgbClr val="FF0000"/>
                </a:solidFill>
                <a:cs typeface="B Titr" panose="00000700000000000000" pitchFamily="2" charset="-78"/>
              </a:rPr>
              <a:t>– در زمان اندازه­گیری </a:t>
            </a:r>
            <a:endParaRPr lang="en-US" dirty="0">
              <a:solidFill>
                <a:srgbClr val="FF0000"/>
              </a:solidFill>
              <a:cs typeface="B Titr" panose="00000700000000000000" pitchFamily="2" charset="-78"/>
            </a:endParaRPr>
          </a:p>
        </p:txBody>
      </p:sp>
      <p:pic>
        <p:nvPicPr>
          <p:cNvPr id="5" name="Picture 4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875" y="1495423"/>
            <a:ext cx="8915399" cy="3777622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Down Arrow 5"/>
          <p:cNvSpPr/>
          <p:nvPr/>
        </p:nvSpPr>
        <p:spPr>
          <a:xfrm rot="19209870">
            <a:off x="2459024" y="1950477"/>
            <a:ext cx="363557" cy="605927"/>
          </a:xfrm>
          <a:prstGeom prst="downArrow">
            <a:avLst>
              <a:gd name="adj1" fmla="val 50000"/>
              <a:gd name="adj2" fmla="val 119697"/>
            </a:avLst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Down Arrow 6"/>
          <p:cNvSpPr/>
          <p:nvPr/>
        </p:nvSpPr>
        <p:spPr>
          <a:xfrm rot="2238636">
            <a:off x="4273625" y="2178577"/>
            <a:ext cx="363557" cy="605927"/>
          </a:xfrm>
          <a:prstGeom prst="downArrow">
            <a:avLst>
              <a:gd name="adj1" fmla="val 50000"/>
              <a:gd name="adj2" fmla="val 119697"/>
            </a:avLst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Down Arrow 7"/>
          <p:cNvSpPr/>
          <p:nvPr/>
        </p:nvSpPr>
        <p:spPr>
          <a:xfrm rot="15645189">
            <a:off x="8132025" y="1950477"/>
            <a:ext cx="363557" cy="605927"/>
          </a:xfrm>
          <a:prstGeom prst="downArrow">
            <a:avLst>
              <a:gd name="adj1" fmla="val 50000"/>
              <a:gd name="adj2" fmla="val 119697"/>
            </a:avLst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61742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553792"/>
            <a:ext cx="10540164" cy="1159098"/>
          </a:xfrm>
        </p:spPr>
        <p:txBody>
          <a:bodyPr>
            <a:normAutofit fontScale="90000"/>
          </a:bodyPr>
          <a:lstStyle/>
          <a:p>
            <a:pPr algn="ctr" rtl="1"/>
            <a:r>
              <a:rPr lang="fa-IR" dirty="0">
                <a:solidFill>
                  <a:srgbClr val="FF0000"/>
                </a:solidFill>
                <a:cs typeface="2  Titr" panose="00000700000000000000" pitchFamily="2" charset="-78"/>
              </a:rPr>
              <a:t>عملکرد رخداد آلارم</a:t>
            </a:r>
            <a:br>
              <a:rPr lang="fa-IR" dirty="0">
                <a:solidFill>
                  <a:srgbClr val="FF0000"/>
                </a:solidFill>
                <a:cs typeface="2  Titr" panose="00000700000000000000" pitchFamily="2" charset="-78"/>
              </a:rPr>
            </a:br>
            <a:endParaRPr lang="en-US" dirty="0">
              <a:solidFill>
                <a:srgbClr val="FF0000"/>
              </a:solidFill>
              <a:cs typeface="2  Titr" panose="00000700000000000000" pitchFamily="2" charset="-78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1996226"/>
            <a:ext cx="10540164" cy="1352281"/>
          </a:xfrm>
        </p:spPr>
        <p:txBody>
          <a:bodyPr>
            <a:normAutofit/>
          </a:bodyPr>
          <a:lstStyle/>
          <a:p>
            <a:pPr algn="ctr" rtl="1"/>
            <a:r>
              <a:rPr lang="fa-IR" dirty="0" smtClean="0">
                <a:solidFill>
                  <a:schemeClr val="tx1"/>
                </a:solidFill>
              </a:rPr>
              <a:t> آلارم </a:t>
            </a:r>
            <a:r>
              <a:rPr lang="fa-IR" dirty="0">
                <a:solidFill>
                  <a:schemeClr val="tx1"/>
                </a:solidFill>
              </a:rPr>
              <a:t>تک رویدادی</a:t>
            </a:r>
          </a:p>
          <a:p>
            <a:pPr algn="ctr" rtl="1"/>
            <a:r>
              <a:rPr lang="fa-IR" dirty="0">
                <a:solidFill>
                  <a:schemeClr val="tx1"/>
                </a:solidFill>
              </a:rPr>
              <a:t>آلارم بالا و پایین با الگوریتم تک رویدادی شروع </a:t>
            </a:r>
            <a:r>
              <a:rPr lang="fa-IR" dirty="0" smtClean="0">
                <a:solidFill>
                  <a:schemeClr val="tx1"/>
                </a:solidFill>
              </a:rPr>
              <a:t>می شود</a:t>
            </a:r>
            <a:r>
              <a:rPr lang="fa-IR" dirty="0">
                <a:solidFill>
                  <a:schemeClr val="tx1"/>
                </a:solidFill>
              </a:rPr>
              <a:t>. اگر دما به طور مداوم </a:t>
            </a:r>
            <a:r>
              <a:rPr lang="fa-IR" dirty="0" smtClean="0">
                <a:solidFill>
                  <a:schemeClr val="tx1"/>
                </a:solidFill>
              </a:rPr>
              <a:t>بالاتر از </a:t>
            </a:r>
            <a:r>
              <a:rPr lang="fa-IR" dirty="0">
                <a:solidFill>
                  <a:schemeClr val="tx1"/>
                </a:solidFill>
              </a:rPr>
              <a:t>حدود دمایی و </a:t>
            </a:r>
            <a:r>
              <a:rPr lang="fa-IR" dirty="0" smtClean="0">
                <a:solidFill>
                  <a:schemeClr val="tx1"/>
                </a:solidFill>
              </a:rPr>
              <a:t>زمانی تعریف </a:t>
            </a:r>
            <a:r>
              <a:rPr lang="fa-IR" dirty="0">
                <a:solidFill>
                  <a:schemeClr val="tx1"/>
                </a:solidFill>
              </a:rPr>
              <a:t>شده برای آلارم باشد، آلارم رخ خواهد </a:t>
            </a:r>
            <a:r>
              <a:rPr lang="fa-IR" dirty="0" smtClean="0">
                <a:solidFill>
                  <a:schemeClr val="tx1"/>
                </a:solidFill>
              </a:rPr>
              <a:t>داد .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368242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ractur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4914" y="1100985"/>
            <a:ext cx="8915400" cy="3777622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4914" y="251543"/>
            <a:ext cx="10385618" cy="816149"/>
          </a:xfrm>
        </p:spPr>
        <p:txBody>
          <a:bodyPr/>
          <a:lstStyle/>
          <a:p>
            <a:pPr algn="ctr" rtl="1"/>
            <a:r>
              <a:rPr lang="ar-SA" dirty="0" smtClean="0">
                <a:solidFill>
                  <a:srgbClr val="FF0000"/>
                </a:solidFill>
                <a:cs typeface="B Titr" panose="00000700000000000000" pitchFamily="2" charset="-78"/>
              </a:rPr>
              <a:t> </a:t>
            </a:r>
            <a:r>
              <a:rPr lang="fa-IR" dirty="0" smtClean="0">
                <a:solidFill>
                  <a:srgbClr val="FF0000"/>
                </a:solidFill>
                <a:cs typeface="B Titr" panose="00000700000000000000" pitchFamily="2" charset="-78"/>
              </a:rPr>
              <a:t>رخداد</a:t>
            </a:r>
            <a:r>
              <a:rPr lang="ar-SA" dirty="0" smtClean="0">
                <a:solidFill>
                  <a:srgbClr val="FF0000"/>
                </a:solidFill>
                <a:cs typeface="B Titr" panose="00000700000000000000" pitchFamily="2" charset="-78"/>
              </a:rPr>
              <a:t> </a:t>
            </a:r>
            <a:r>
              <a:rPr lang="fa-IR" dirty="0" smtClean="0">
                <a:solidFill>
                  <a:srgbClr val="FF0000"/>
                </a:solidFill>
                <a:cs typeface="B Titr" panose="00000700000000000000" pitchFamily="2" charset="-78"/>
              </a:rPr>
              <a:t>آلارم بالا</a:t>
            </a:r>
            <a:endParaRPr lang="en-US" dirty="0">
              <a:solidFill>
                <a:srgbClr val="FF0000"/>
              </a:solidFill>
              <a:cs typeface="B Titr" panose="00000700000000000000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25642" y="3300283"/>
            <a:ext cx="1472638" cy="1463588"/>
          </a:xfrm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en-US" sz="18500" dirty="0" smtClean="0">
                <a:solidFill>
                  <a:srgbClr val="862B1C"/>
                </a:solidFill>
                <a:sym typeface="Wingdings 2" panose="05020102010507070707" pitchFamily="18" charset="2"/>
              </a:rPr>
              <a:t></a:t>
            </a:r>
            <a:endParaRPr lang="en-US" sz="6000" dirty="0">
              <a:solidFill>
                <a:srgbClr val="862B1C"/>
              </a:solidFill>
            </a:endParaRPr>
          </a:p>
        </p:txBody>
      </p:sp>
      <p:pic>
        <p:nvPicPr>
          <p:cNvPr id="12" name="Picture 11"/>
          <p:cNvPicPr/>
          <p:nvPr/>
        </p:nvPicPr>
        <p:blipFill>
          <a:blip r:embed="rId3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6272" y="3300283"/>
            <a:ext cx="1085927" cy="97266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</p:pic>
      <p:sp>
        <p:nvSpPr>
          <p:cNvPr id="4" name="Oval 3"/>
          <p:cNvSpPr/>
          <p:nvPr/>
        </p:nvSpPr>
        <p:spPr>
          <a:xfrm>
            <a:off x="2289629" y="1816295"/>
            <a:ext cx="2743200" cy="729342"/>
          </a:xfrm>
          <a:prstGeom prst="ellipse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2489198" y="2594461"/>
            <a:ext cx="2543631" cy="821731"/>
          </a:xfrm>
          <a:prstGeom prst="ellipse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1365160" y="5338297"/>
            <a:ext cx="844854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rtl="1"/>
            <a:r>
              <a:rPr lang="fa-IR" dirty="0"/>
              <a:t>تنظیم حد بالایی: دمای بالاتر از  </a:t>
            </a:r>
            <a:r>
              <a:rPr lang="en-US" dirty="0" smtClean="0"/>
              <a:t>C</a:t>
            </a:r>
            <a:r>
              <a:rPr lang="fa-IR" dirty="0" smtClean="0"/>
              <a:t> </a:t>
            </a:r>
            <a:r>
              <a:rPr lang="fa-IR" dirty="0"/>
              <a:t>°8 </a:t>
            </a:r>
            <a:r>
              <a:rPr lang="fa-IR" dirty="0" smtClean="0"/>
              <a:t>و </a:t>
            </a:r>
            <a:r>
              <a:rPr lang="fa-IR" dirty="0"/>
              <a:t>به مدت بیش از 10ساعت بعنوان آستانه آلارم بالا تعریف </a:t>
            </a:r>
            <a:r>
              <a:rPr lang="fa-IR" dirty="0" smtClean="0"/>
              <a:t>شده، یعنی </a:t>
            </a:r>
            <a:r>
              <a:rPr lang="fa-IR" dirty="0"/>
              <a:t>دما باید به طور مداوم و </a:t>
            </a:r>
            <a:r>
              <a:rPr lang="fa-IR" dirty="0" smtClean="0"/>
              <a:t>به مدت </a:t>
            </a:r>
            <a:r>
              <a:rPr lang="fa-IR" dirty="0"/>
              <a:t>بیش از  10ساعت بالاتر از  </a:t>
            </a:r>
            <a:r>
              <a:rPr lang="en-US" dirty="0" smtClean="0"/>
              <a:t>C</a:t>
            </a:r>
            <a:r>
              <a:rPr lang="fa-IR" dirty="0" smtClean="0"/>
              <a:t> °8</a:t>
            </a:r>
            <a:r>
              <a:rPr lang="fa-IR" dirty="0"/>
              <a:t> </a:t>
            </a:r>
            <a:r>
              <a:rPr lang="fa-IR" dirty="0" smtClean="0"/>
              <a:t>باشد.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1365160" y="6261627"/>
            <a:ext cx="844854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rtl="1"/>
            <a:r>
              <a:rPr lang="fa-IR" dirty="0"/>
              <a:t>نماد آلارم </a:t>
            </a:r>
            <a:r>
              <a:rPr lang="fa-IR" dirty="0" smtClean="0"/>
              <a:t>و </a:t>
            </a:r>
            <a:r>
              <a:rPr lang="fa-IR" dirty="0"/>
              <a:t>نماد اعلام خطر </a:t>
            </a:r>
            <a:r>
              <a:rPr lang="fa-IR" dirty="0" smtClean="0"/>
              <a:t>نمایش داده </a:t>
            </a:r>
            <a:r>
              <a:rPr lang="fa-IR" dirty="0"/>
              <a:t>خواهند شد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595500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animBg="1"/>
      <p:bldP spid="7" grpId="0" animBg="1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209" y="1412384"/>
            <a:ext cx="8915400" cy="3777622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12269" y="3435885"/>
            <a:ext cx="1105618" cy="1122803"/>
          </a:xfrm>
        </p:spPr>
        <p:txBody>
          <a:bodyPr>
            <a:noAutofit/>
          </a:bodyPr>
          <a:lstStyle/>
          <a:p>
            <a:r>
              <a:rPr lang="en-US" sz="9600" dirty="0" smtClean="0">
                <a:solidFill>
                  <a:srgbClr val="00B050"/>
                </a:solidFill>
                <a:sym typeface="Wingdings 2" panose="05020102010507070707" pitchFamily="18" charset="2"/>
              </a:rPr>
              <a:t></a:t>
            </a:r>
            <a:endParaRPr lang="en-US" sz="9600" dirty="0">
              <a:solidFill>
                <a:srgbClr val="00B050"/>
              </a:solidFill>
            </a:endParaRPr>
          </a:p>
        </p:txBody>
      </p:sp>
      <p:sp>
        <p:nvSpPr>
          <p:cNvPr id="8" name="Oval 7"/>
          <p:cNvSpPr/>
          <p:nvPr/>
        </p:nvSpPr>
        <p:spPr>
          <a:xfrm>
            <a:off x="3474229" y="4003299"/>
            <a:ext cx="182880" cy="182880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6287039" y="3958650"/>
            <a:ext cx="182880" cy="182880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8052463" y="3905847"/>
            <a:ext cx="182880" cy="182880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494754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8" grpId="0" animBg="1"/>
      <p:bldP spid="9" grpId="0" animBg="1"/>
      <p:bldP spid="10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0492" y="624110"/>
            <a:ext cx="8703325" cy="546821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6380910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577" y="1484805"/>
            <a:ext cx="8911686" cy="4086367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10827278" cy="793427"/>
          </a:xfrm>
        </p:spPr>
        <p:txBody>
          <a:bodyPr/>
          <a:lstStyle/>
          <a:p>
            <a:pPr algn="ctr" rtl="1"/>
            <a:r>
              <a:rPr lang="ar-SA" dirty="0" smtClean="0">
                <a:solidFill>
                  <a:srgbClr val="FF0000"/>
                </a:solidFill>
                <a:cs typeface="B Titr" panose="00000700000000000000" pitchFamily="2" charset="-78"/>
              </a:rPr>
              <a:t> </a:t>
            </a:r>
            <a:r>
              <a:rPr lang="fa-IR" dirty="0" smtClean="0">
                <a:solidFill>
                  <a:srgbClr val="FF0000"/>
                </a:solidFill>
                <a:cs typeface="B Titr" panose="00000700000000000000" pitchFamily="2" charset="-78"/>
              </a:rPr>
              <a:t>رخداد</a:t>
            </a:r>
            <a:r>
              <a:rPr lang="ar-SA" dirty="0" smtClean="0">
                <a:solidFill>
                  <a:srgbClr val="FF0000"/>
                </a:solidFill>
                <a:cs typeface="B Titr" panose="00000700000000000000" pitchFamily="2" charset="-78"/>
              </a:rPr>
              <a:t> </a:t>
            </a:r>
            <a:r>
              <a:rPr lang="fa-IR" dirty="0" smtClean="0">
                <a:solidFill>
                  <a:srgbClr val="FF0000"/>
                </a:solidFill>
                <a:cs typeface="B Titr" panose="00000700000000000000" pitchFamily="2" charset="-78"/>
              </a:rPr>
              <a:t>آلارم پایین</a:t>
            </a:r>
            <a:endParaRPr lang="en-US" dirty="0">
              <a:solidFill>
                <a:srgbClr val="FF0000"/>
              </a:solidFill>
              <a:cs typeface="B Titr" panose="00000700000000000000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76385" y="3940265"/>
            <a:ext cx="1633994" cy="1505560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US" sz="15400" dirty="0">
                <a:solidFill>
                  <a:srgbClr val="862B1C"/>
                </a:solidFill>
                <a:sym typeface="Wingdings 2" panose="05020102010507070707" pitchFamily="18" charset="2"/>
              </a:rPr>
              <a:t></a:t>
            </a:r>
            <a:endParaRPr lang="en-US" sz="6000" dirty="0">
              <a:solidFill>
                <a:srgbClr val="862B1C"/>
              </a:solidFill>
            </a:endParaRPr>
          </a:p>
        </p:txBody>
      </p:sp>
      <p:pic>
        <p:nvPicPr>
          <p:cNvPr id="12" name="Picture 11"/>
          <p:cNvPicPr/>
          <p:nvPr/>
        </p:nvPicPr>
        <p:blipFill>
          <a:blip r:embed="rId3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4493" y="3940265"/>
            <a:ext cx="1085927" cy="97266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</p:pic>
      <p:sp>
        <p:nvSpPr>
          <p:cNvPr id="4" name="Oval 3"/>
          <p:cNvSpPr/>
          <p:nvPr/>
        </p:nvSpPr>
        <p:spPr>
          <a:xfrm>
            <a:off x="2615488" y="2477485"/>
            <a:ext cx="1463040" cy="548640"/>
          </a:xfrm>
          <a:prstGeom prst="ellipse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2615488" y="3532190"/>
            <a:ext cx="1463040" cy="408075"/>
          </a:xfrm>
          <a:prstGeom prst="ellipse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953037" y="5924960"/>
            <a:ext cx="1055157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rtl="1"/>
            <a:r>
              <a:rPr lang="fa-IR" dirty="0"/>
              <a:t>تنظیم حد پائینی: دمای پائینتر از </a:t>
            </a:r>
            <a:r>
              <a:rPr lang="en-US" dirty="0"/>
              <a:t>C</a:t>
            </a:r>
            <a:r>
              <a:rPr lang="fa-IR" dirty="0" smtClean="0"/>
              <a:t> °0/5- و </a:t>
            </a:r>
            <a:r>
              <a:rPr lang="fa-IR" dirty="0"/>
              <a:t>به مدت بیش از 1ساعت بعنوان آستانه آلارم پائین تعریف شده، یعنی دما باید به طور </a:t>
            </a:r>
            <a:r>
              <a:rPr lang="fa-IR" dirty="0" smtClean="0"/>
              <a:t>مداوم و </a:t>
            </a:r>
            <a:r>
              <a:rPr lang="fa-IR" dirty="0"/>
              <a:t>به مدت بیش از  1ساعت پائینتر از </a:t>
            </a:r>
            <a:r>
              <a:rPr lang="en-US" dirty="0"/>
              <a:t>C</a:t>
            </a:r>
            <a:r>
              <a:rPr lang="fa-IR" dirty="0" smtClean="0"/>
              <a:t> </a:t>
            </a:r>
            <a:r>
              <a:rPr lang="fa-IR" dirty="0"/>
              <a:t>°0/5- </a:t>
            </a:r>
            <a:r>
              <a:rPr lang="fa-IR" dirty="0" smtClean="0"/>
              <a:t>باشد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12887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animBg="1"/>
      <p:bldP spid="7" grpId="0" animBg="1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136" y="1495682"/>
            <a:ext cx="8802355" cy="4135272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83019" y="3992996"/>
            <a:ext cx="1105618" cy="1122803"/>
          </a:xfrm>
        </p:spPr>
        <p:txBody>
          <a:bodyPr>
            <a:noAutofit/>
          </a:bodyPr>
          <a:lstStyle/>
          <a:p>
            <a:r>
              <a:rPr lang="en-US" sz="9600" dirty="0" smtClean="0">
                <a:solidFill>
                  <a:srgbClr val="00B050"/>
                </a:solidFill>
                <a:sym typeface="Wingdings 2" panose="05020102010507070707" pitchFamily="18" charset="2"/>
              </a:rPr>
              <a:t></a:t>
            </a:r>
            <a:endParaRPr lang="en-US" sz="9600" dirty="0">
              <a:solidFill>
                <a:srgbClr val="00B050"/>
              </a:solidFill>
            </a:endParaRPr>
          </a:p>
        </p:txBody>
      </p:sp>
      <p:sp>
        <p:nvSpPr>
          <p:cNvPr id="3" name="Oval 2"/>
          <p:cNvSpPr/>
          <p:nvPr/>
        </p:nvSpPr>
        <p:spPr>
          <a:xfrm>
            <a:off x="2919057" y="4127863"/>
            <a:ext cx="182880" cy="182880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4558325" y="4127863"/>
            <a:ext cx="182880" cy="182880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6197593" y="4094739"/>
            <a:ext cx="182880" cy="182880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7469286" y="4094739"/>
            <a:ext cx="182880" cy="182880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589903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animBg="1"/>
      <p:bldP spid="6" grpId="0" animBg="1"/>
      <p:bldP spid="7" grpId="0" animBg="1"/>
      <p:bldP spid="8" grpId="0" animBg="1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5612" y="199969"/>
            <a:ext cx="10719000" cy="701552"/>
          </a:xfrm>
        </p:spPr>
        <p:txBody>
          <a:bodyPr/>
          <a:lstStyle/>
          <a:p>
            <a:pPr algn="ctr" rtl="1"/>
            <a:r>
              <a:rPr lang="fa-IR" dirty="0" smtClean="0">
                <a:solidFill>
                  <a:srgbClr val="FF0000"/>
                </a:solidFill>
                <a:cs typeface="B Titr" panose="00000700000000000000" pitchFamily="2" charset="-78"/>
              </a:rPr>
              <a:t>آلارم : نمایش </a:t>
            </a:r>
            <a:r>
              <a:rPr lang="fa-IR" dirty="0">
                <a:solidFill>
                  <a:srgbClr val="FF0000"/>
                </a:solidFill>
                <a:cs typeface="B Titr" panose="00000700000000000000" pitchFamily="2" charset="-78"/>
              </a:rPr>
              <a:t>و تائید</a:t>
            </a:r>
            <a:endParaRPr lang="en-US" b="1" dirty="0">
              <a:solidFill>
                <a:srgbClr val="FF0000"/>
              </a:solidFill>
              <a:cs typeface="B Titr" panose="00000700000000000000" pitchFamily="2" charset="-78"/>
            </a:endParaRPr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89268" y="960656"/>
            <a:ext cx="8911687" cy="4154606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Rectangle 6"/>
          <p:cNvSpPr/>
          <p:nvPr/>
        </p:nvSpPr>
        <p:spPr>
          <a:xfrm>
            <a:off x="785612" y="6478776"/>
            <a:ext cx="1071899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rtl="1"/>
            <a:r>
              <a:rPr lang="fa-IR" b="1" dirty="0">
                <a:latin typeface="Calibri" panose="020F0502020204030204" pitchFamily="34" charset="0"/>
                <a:ea typeface="Times New Roman" panose="02020603050405020304" pitchFamily="18" charset="0"/>
                <a:cs typeface="B Nazanin" panose="00000400000000000000" pitchFamily="2" charset="-78"/>
              </a:rPr>
              <a:t>در این حالت تنها یک آلارم </a:t>
            </a:r>
            <a:r>
              <a:rPr lang="fa-IR" b="1" dirty="0" smtClean="0">
                <a:latin typeface="Calibri" panose="020F0502020204030204" pitchFamily="34" charset="0"/>
                <a:ea typeface="Times New Roman" panose="02020603050405020304" pitchFamily="18" charset="0"/>
                <a:cs typeface="B Nazanin" panose="00000400000000000000" pitchFamily="2" charset="-78"/>
              </a:rPr>
              <a:t> بالا </a:t>
            </a:r>
            <a:r>
              <a:rPr lang="fa-IR" b="1" dirty="0">
                <a:latin typeface="Calibri" panose="020F0502020204030204" pitchFamily="34" charset="0"/>
                <a:ea typeface="Times New Roman" panose="02020603050405020304" pitchFamily="18" charset="0"/>
                <a:cs typeface="B Nazanin" panose="00000400000000000000" pitchFamily="2" charset="-78"/>
              </a:rPr>
              <a:t>و یک آلارم پائین در روز رخ خواهد داد</a:t>
            </a:r>
            <a:endParaRPr lang="en-US" b="1" dirty="0"/>
          </a:p>
        </p:txBody>
      </p:sp>
      <p:sp>
        <p:nvSpPr>
          <p:cNvPr id="8" name="Rectangle 7"/>
          <p:cNvSpPr/>
          <p:nvPr/>
        </p:nvSpPr>
        <p:spPr>
          <a:xfrm>
            <a:off x="785611" y="5962716"/>
            <a:ext cx="1071899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rtl="1"/>
            <a:r>
              <a:rPr lang="fa-IR" b="1" dirty="0">
                <a:latin typeface="Calibri" panose="020F0502020204030204" pitchFamily="34" charset="0"/>
                <a:ea typeface="Times New Roman" panose="02020603050405020304" pitchFamily="18" charset="0"/>
                <a:cs typeface="B Nazanin" panose="00000400000000000000" pitchFamily="2" charset="-78"/>
              </a:rPr>
              <a:t>نماد </a:t>
            </a:r>
            <a:r>
              <a:rPr lang="fa-IR" b="1" dirty="0" smtClean="0">
                <a:latin typeface="Calibri" panose="020F0502020204030204" pitchFamily="34" charset="0"/>
                <a:ea typeface="Times New Roman" panose="02020603050405020304" pitchFamily="18" charset="0"/>
                <a:cs typeface="B Nazanin" panose="00000400000000000000" pitchFamily="2" charset="-78"/>
              </a:rPr>
              <a:t>آلارم  </a:t>
            </a:r>
            <a:r>
              <a:rPr lang="en-US" b="1" dirty="0">
                <a:latin typeface="Calibri" panose="020F0502020204030204" pitchFamily="34" charset="0"/>
                <a:ea typeface="Times New Roman" panose="02020603050405020304" pitchFamily="18" charset="0"/>
                <a:cs typeface="B Nazanin" panose="00000400000000000000" pitchFamily="2" charset="-78"/>
                <a:sym typeface="Wingdings 2" panose="05020102010507070707" pitchFamily="18" charset="2"/>
              </a:rPr>
              <a:t></a:t>
            </a:r>
            <a:r>
              <a:rPr lang="fa-IR" b="1" dirty="0">
                <a:latin typeface="Calibri" panose="020F0502020204030204" pitchFamily="34" charset="0"/>
                <a:ea typeface="Times New Roman" panose="02020603050405020304" pitchFamily="18" charset="0"/>
                <a:cs typeface="B Nazanin" panose="00000400000000000000" pitchFamily="2" charset="-78"/>
              </a:rPr>
              <a:t> تا 30 روز بر روی صفحه نمایشگر نشان داده خواهد شد</a:t>
            </a:r>
            <a:endParaRPr lang="en-US" b="1" dirty="0"/>
          </a:p>
        </p:txBody>
      </p:sp>
      <p:sp>
        <p:nvSpPr>
          <p:cNvPr id="15" name="Rectangle 14"/>
          <p:cNvSpPr/>
          <p:nvPr/>
        </p:nvSpPr>
        <p:spPr>
          <a:xfrm>
            <a:off x="785612" y="5446656"/>
            <a:ext cx="1071899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rtl="1"/>
            <a:r>
              <a:rPr lang="fa-IR" b="1" dirty="0">
                <a:latin typeface="Calibri" panose="020F0502020204030204" pitchFamily="34" charset="0"/>
                <a:ea typeface="Times New Roman" panose="02020603050405020304" pitchFamily="18" charset="0"/>
                <a:cs typeface="B Nazanin" panose="00000400000000000000" pitchFamily="2" charset="-78"/>
              </a:rPr>
              <a:t>با تائید تمام آلارم</a:t>
            </a:r>
            <a:r>
              <a:rPr lang="fa-IR" b="1" dirty="0" smtClean="0">
                <a:latin typeface="Calibri" panose="020F0502020204030204" pitchFamily="34" charset="0"/>
                <a:ea typeface="Times New Roman" panose="02020603050405020304" pitchFamily="18" charset="0"/>
                <a:cs typeface="B Nazanin" panose="00000400000000000000" pitchFamily="2" charset="-78"/>
              </a:rPr>
              <a:t>­ های </a:t>
            </a:r>
            <a:r>
              <a:rPr lang="fa-IR" b="1" dirty="0">
                <a:latin typeface="Calibri" panose="020F0502020204030204" pitchFamily="34" charset="0"/>
                <a:ea typeface="Times New Roman" panose="02020603050405020304" pitchFamily="18" charset="0"/>
                <a:cs typeface="B Nazanin" panose="00000400000000000000" pitchFamily="2" charset="-78"/>
              </a:rPr>
              <a:t>رخداده، نماد اعلام خطر غیر فعال خواهد شد</a:t>
            </a:r>
            <a:r>
              <a:rPr lang="fa-IR" dirty="0" smtClean="0"/>
              <a:t>  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6624301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15" grpId="0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6137" y="723431"/>
            <a:ext cx="8911688" cy="4952999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Rectangle 1"/>
          <p:cNvSpPr/>
          <p:nvPr/>
        </p:nvSpPr>
        <p:spPr>
          <a:xfrm>
            <a:off x="695459" y="5921129"/>
            <a:ext cx="1029022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rtl="1"/>
            <a:r>
              <a:rPr lang="fa-IR" dirty="0" smtClean="0"/>
              <a:t>با </a:t>
            </a:r>
            <a:r>
              <a:rPr lang="fa-IR" dirty="0"/>
              <a:t>فشردن دکمه </a:t>
            </a:r>
            <a:r>
              <a:rPr lang="en-US" dirty="0" smtClean="0"/>
              <a:t>READ</a:t>
            </a:r>
            <a:r>
              <a:rPr lang="fa-IR" dirty="0" smtClean="0"/>
              <a:t> نماد </a:t>
            </a:r>
            <a:r>
              <a:rPr lang="fa-IR" dirty="0"/>
              <a:t>اعلام خطر ناپدید خواهد شد اما نماد آلارم  </a:t>
            </a:r>
            <a:r>
              <a:rPr lang="fa-IR" dirty="0" smtClean="0"/>
              <a:t>را </a:t>
            </a:r>
            <a:r>
              <a:rPr lang="fa-IR" dirty="0"/>
              <a:t>نمیتوان پنهان و یا بازنشانی کرد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14557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189" y="624110"/>
            <a:ext cx="10461423" cy="1023221"/>
          </a:xfrm>
        </p:spPr>
        <p:txBody>
          <a:bodyPr/>
          <a:lstStyle/>
          <a:p>
            <a:pPr algn="ctr" rtl="1"/>
            <a:r>
              <a:rPr lang="fa-IR" dirty="0" smtClean="0">
                <a:solidFill>
                  <a:srgbClr val="FF0000"/>
                </a:solidFill>
                <a:cs typeface="B Titr" panose="00000700000000000000" pitchFamily="2" charset="-78"/>
              </a:rPr>
              <a:t>آلارم  های تائید نشده</a:t>
            </a:r>
            <a:endParaRPr lang="en-US" dirty="0">
              <a:solidFill>
                <a:srgbClr val="FF0000"/>
              </a:solidFill>
              <a:cs typeface="B Titr" panose="00000700000000000000" pitchFamily="2" charset="-78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16200" y="1801877"/>
            <a:ext cx="8915400" cy="37776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285438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58902" y="1196570"/>
            <a:ext cx="8915400" cy="47244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0396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4875" y="1285698"/>
            <a:ext cx="8915400" cy="3777622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Content Placeholder 2"/>
          <p:cNvSpPr txBox="1">
            <a:spLocks/>
          </p:cNvSpPr>
          <p:nvPr/>
        </p:nvSpPr>
        <p:spPr>
          <a:xfrm>
            <a:off x="3394803" y="4189865"/>
            <a:ext cx="604363" cy="508646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3" charset="2"/>
              <a:buNone/>
            </a:pPr>
            <a:r>
              <a:rPr lang="en-US" sz="3200" dirty="0" smtClean="0">
                <a:solidFill>
                  <a:srgbClr val="862B1C"/>
                </a:solidFill>
                <a:sym typeface="Wingdings 2" panose="05020102010507070707" pitchFamily="18" charset="2"/>
              </a:rPr>
              <a:t></a:t>
            </a:r>
            <a:endParaRPr lang="en-US" sz="3200" dirty="0">
              <a:solidFill>
                <a:srgbClr val="862B1C"/>
              </a:solidFill>
            </a:endParaRPr>
          </a:p>
        </p:txBody>
      </p:sp>
      <p:pic>
        <p:nvPicPr>
          <p:cNvPr id="6" name="Picture 5"/>
          <p:cNvPicPr/>
          <p:nvPr/>
        </p:nvPicPr>
        <p:blipFill>
          <a:blip r:embed="rId3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46315" y="4189865"/>
            <a:ext cx="508858" cy="38213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</p:pic>
      <p:sp>
        <p:nvSpPr>
          <p:cNvPr id="7" name="Oval 6"/>
          <p:cNvSpPr/>
          <p:nvPr/>
        </p:nvSpPr>
        <p:spPr>
          <a:xfrm>
            <a:off x="5677166" y="4063398"/>
            <a:ext cx="436728" cy="436728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/>
            <a:r>
              <a:rPr lang="en-US" sz="1000" dirty="0" smtClean="0">
                <a:latin typeface="Calibri" panose="020F0502020204030204" pitchFamily="34" charset="0"/>
                <a:cs typeface="Calibri" panose="020F0502020204030204" pitchFamily="34" charset="0"/>
              </a:rPr>
              <a:t>READ</a:t>
            </a:r>
            <a:endParaRPr lang="en-US" sz="1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5594979" y="3384511"/>
            <a:ext cx="601102" cy="655092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4800" dirty="0" smtClean="0">
                <a:solidFill>
                  <a:srgbClr val="00B050"/>
                </a:solidFill>
                <a:sym typeface="Wingdings 2" panose="05020102010507070707" pitchFamily="18" charset="2"/>
              </a:rPr>
              <a:t></a:t>
            </a:r>
            <a:endParaRPr lang="en-US" sz="9600" dirty="0">
              <a:solidFill>
                <a:srgbClr val="00B050"/>
              </a:solidFill>
            </a:endParaRP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7468855" y="4189865"/>
            <a:ext cx="604363" cy="508646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3" charset="2"/>
              <a:buNone/>
            </a:pPr>
            <a:r>
              <a:rPr lang="en-US" sz="3200" dirty="0" smtClean="0">
                <a:solidFill>
                  <a:srgbClr val="862B1C"/>
                </a:solidFill>
                <a:sym typeface="Wingdings 2" panose="05020102010507070707" pitchFamily="18" charset="2"/>
              </a:rPr>
              <a:t></a:t>
            </a:r>
            <a:endParaRPr lang="en-US" sz="3200" dirty="0">
              <a:solidFill>
                <a:srgbClr val="862B1C"/>
              </a:solidFill>
            </a:endParaRPr>
          </a:p>
        </p:txBody>
      </p:sp>
      <p:pic>
        <p:nvPicPr>
          <p:cNvPr id="10" name="Picture 9"/>
          <p:cNvPicPr/>
          <p:nvPr/>
        </p:nvPicPr>
        <p:blipFill>
          <a:blip r:embed="rId3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9997" y="4156049"/>
            <a:ext cx="508858" cy="38405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643975" y="461359"/>
            <a:ext cx="10667485" cy="605976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75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 rtl="1"/>
            <a:r>
              <a:rPr lang="fa-IR" sz="2400" b="1" dirty="0">
                <a:solidFill>
                  <a:srgbClr val="FF0000"/>
                </a:solidFill>
                <a:cs typeface="Titr" panose="00000700000000000000" pitchFamily="2" charset="-78"/>
              </a:rPr>
              <a:t>تائید </a:t>
            </a:r>
            <a:r>
              <a:rPr lang="fa-IR" sz="2400" b="1" dirty="0" smtClean="0">
                <a:solidFill>
                  <a:srgbClr val="FF0000"/>
                </a:solidFill>
                <a:cs typeface="Titr" panose="00000700000000000000" pitchFamily="2" charset="-78"/>
              </a:rPr>
              <a:t>آلارم  </a:t>
            </a:r>
            <a:r>
              <a:rPr lang="fa-IR" sz="2400" b="1" dirty="0">
                <a:solidFill>
                  <a:srgbClr val="FF0000"/>
                </a:solidFill>
                <a:cs typeface="Titr" panose="00000700000000000000" pitchFamily="2" charset="-78"/>
              </a:rPr>
              <a:t>در محدوده </a:t>
            </a:r>
            <a:r>
              <a:rPr lang="fa-IR" sz="2400" b="1" dirty="0" smtClean="0">
                <a:solidFill>
                  <a:srgbClr val="FF0000"/>
                </a:solidFill>
                <a:cs typeface="Titr" panose="00000700000000000000" pitchFamily="2" charset="-78"/>
              </a:rPr>
              <a:t> دمایی  تعریف </a:t>
            </a:r>
            <a:r>
              <a:rPr lang="fa-IR" sz="2400" b="1" dirty="0">
                <a:solidFill>
                  <a:srgbClr val="FF0000"/>
                </a:solidFill>
                <a:cs typeface="Titr" panose="00000700000000000000" pitchFamily="2" charset="-78"/>
              </a:rPr>
              <a:t>شده برای </a:t>
            </a:r>
            <a:r>
              <a:rPr lang="fa-IR" sz="2400" b="1" dirty="0" smtClean="0">
                <a:solidFill>
                  <a:srgbClr val="FF0000"/>
                </a:solidFill>
                <a:cs typeface="Titr" panose="00000700000000000000" pitchFamily="2" charset="-78"/>
              </a:rPr>
              <a:t> آلارم</a:t>
            </a:r>
            <a:endParaRPr lang="en-US" sz="2400" dirty="0">
              <a:solidFill>
                <a:srgbClr val="FF0000"/>
              </a:solidFill>
              <a:cs typeface="Titr" panose="000007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6183598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7" grpId="0" animBg="1"/>
      <p:bldP spid="8" grpId="0"/>
      <p:bldP spid="9" grpId="0" build="p"/>
    </p:bld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1808" y="1619397"/>
            <a:ext cx="8805479" cy="3777621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Content Placeholder 2"/>
          <p:cNvSpPr txBox="1">
            <a:spLocks/>
          </p:cNvSpPr>
          <p:nvPr/>
        </p:nvSpPr>
        <p:spPr>
          <a:xfrm>
            <a:off x="3487554" y="4395383"/>
            <a:ext cx="755902" cy="816927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3" charset="2"/>
              <a:buNone/>
            </a:pPr>
            <a:r>
              <a:rPr lang="en-US" sz="5800" dirty="0" smtClean="0">
                <a:solidFill>
                  <a:srgbClr val="862B1C"/>
                </a:solidFill>
                <a:sym typeface="Wingdings 2" panose="05020102010507070707" pitchFamily="18" charset="2"/>
              </a:rPr>
              <a:t></a:t>
            </a:r>
            <a:endParaRPr lang="en-US" sz="3200" dirty="0">
              <a:solidFill>
                <a:srgbClr val="862B1C"/>
              </a:solidFill>
            </a:endParaRPr>
          </a:p>
        </p:txBody>
      </p:sp>
      <p:pic>
        <p:nvPicPr>
          <p:cNvPr id="6" name="Picture 5"/>
          <p:cNvPicPr/>
          <p:nvPr/>
        </p:nvPicPr>
        <p:blipFill>
          <a:blip r:embed="rId3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64859" y="4488395"/>
            <a:ext cx="508858" cy="3755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</p:pic>
      <p:sp>
        <p:nvSpPr>
          <p:cNvPr id="7" name="Content Placeholder 2"/>
          <p:cNvSpPr txBox="1">
            <a:spLocks/>
          </p:cNvSpPr>
          <p:nvPr/>
        </p:nvSpPr>
        <p:spPr>
          <a:xfrm>
            <a:off x="4902855" y="4408230"/>
            <a:ext cx="886886" cy="810774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5800" dirty="0">
                <a:solidFill>
                  <a:srgbClr val="862B1C"/>
                </a:solidFill>
                <a:sym typeface="Wingdings 2" panose="05020102010507070707" pitchFamily="18" charset="2"/>
              </a:rPr>
              <a:t></a:t>
            </a:r>
            <a:endParaRPr lang="en-US" sz="1400" dirty="0">
              <a:solidFill>
                <a:srgbClr val="862B1C"/>
              </a:solidFill>
            </a:endParaRPr>
          </a:p>
          <a:p>
            <a:pPr marL="0" indent="0">
              <a:buFont typeface="Wingdings 3" charset="2"/>
              <a:buNone/>
            </a:pPr>
            <a:endParaRPr lang="en-US" sz="3200" dirty="0">
              <a:solidFill>
                <a:srgbClr val="862B1C"/>
              </a:solidFill>
            </a:endParaRPr>
          </a:p>
        </p:txBody>
      </p:sp>
      <p:pic>
        <p:nvPicPr>
          <p:cNvPr id="8" name="Picture 7"/>
          <p:cNvPicPr/>
          <p:nvPr/>
        </p:nvPicPr>
        <p:blipFill>
          <a:blip r:embed="rId3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6151" y="4496462"/>
            <a:ext cx="508858" cy="38213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</p:pic>
      <p:sp>
        <p:nvSpPr>
          <p:cNvPr id="10" name="Title 1"/>
          <p:cNvSpPr txBox="1">
            <a:spLocks/>
          </p:cNvSpPr>
          <p:nvPr/>
        </p:nvSpPr>
        <p:spPr>
          <a:xfrm>
            <a:off x="6192122" y="3772163"/>
            <a:ext cx="601102" cy="655092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4800" dirty="0" smtClean="0">
                <a:solidFill>
                  <a:srgbClr val="00B050"/>
                </a:solidFill>
                <a:sym typeface="Wingdings 2" panose="05020102010507070707" pitchFamily="18" charset="2"/>
              </a:rPr>
              <a:t></a:t>
            </a:r>
            <a:endParaRPr lang="en-US" sz="9600" dirty="0">
              <a:solidFill>
                <a:srgbClr val="00B050"/>
              </a:solidFill>
            </a:endParaRPr>
          </a:p>
        </p:txBody>
      </p:sp>
      <p:sp>
        <p:nvSpPr>
          <p:cNvPr id="11" name="Oval 10"/>
          <p:cNvSpPr/>
          <p:nvPr/>
        </p:nvSpPr>
        <p:spPr>
          <a:xfrm>
            <a:off x="4112683" y="4457825"/>
            <a:ext cx="436728" cy="436728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/>
            <a:r>
              <a:rPr lang="en-US" sz="1000" dirty="0" smtClean="0">
                <a:latin typeface="Calibri" panose="020F0502020204030204" pitchFamily="34" charset="0"/>
                <a:cs typeface="Calibri" panose="020F0502020204030204" pitchFamily="34" charset="0"/>
              </a:rPr>
              <a:t>READ</a:t>
            </a:r>
            <a:endParaRPr lang="en-US" sz="1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2" name="Oval 11"/>
          <p:cNvSpPr/>
          <p:nvPr/>
        </p:nvSpPr>
        <p:spPr>
          <a:xfrm>
            <a:off x="6274309" y="4427255"/>
            <a:ext cx="436728" cy="436728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/>
            <a:r>
              <a:rPr lang="en-US" sz="1000" dirty="0" smtClean="0">
                <a:latin typeface="Calibri" panose="020F0502020204030204" pitchFamily="34" charset="0"/>
                <a:cs typeface="Calibri" panose="020F0502020204030204" pitchFamily="34" charset="0"/>
              </a:rPr>
              <a:t>READ</a:t>
            </a:r>
            <a:endParaRPr lang="en-US" sz="1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3" name="Title 1"/>
          <p:cNvSpPr txBox="1">
            <a:spLocks noGrp="1"/>
          </p:cNvSpPr>
          <p:nvPr>
            <p:ph type="title"/>
          </p:nvPr>
        </p:nvSpPr>
        <p:spPr>
          <a:xfrm>
            <a:off x="677334" y="609600"/>
            <a:ext cx="10115162" cy="885623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75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 rtl="1"/>
            <a:r>
              <a:rPr lang="fa-IR" sz="2400" b="1" dirty="0">
                <a:solidFill>
                  <a:srgbClr val="FF0000"/>
                </a:solidFill>
                <a:cs typeface="Titr" panose="00000700000000000000" pitchFamily="2" charset="-78"/>
              </a:rPr>
              <a:t>تائید آلارم </a:t>
            </a:r>
            <a:r>
              <a:rPr lang="fa-IR" sz="2400" b="1" dirty="0" smtClean="0">
                <a:solidFill>
                  <a:srgbClr val="FF0000"/>
                </a:solidFill>
                <a:cs typeface="Titr" panose="00000700000000000000" pitchFamily="2" charset="-78"/>
              </a:rPr>
              <a:t> در خارج از </a:t>
            </a:r>
            <a:r>
              <a:rPr lang="fa-IR" sz="2400" b="1" dirty="0">
                <a:solidFill>
                  <a:srgbClr val="FF0000"/>
                </a:solidFill>
                <a:cs typeface="Titr" panose="00000700000000000000" pitchFamily="2" charset="-78"/>
              </a:rPr>
              <a:t>محدوده </a:t>
            </a:r>
            <a:r>
              <a:rPr lang="fa-IR" sz="2400" b="1" dirty="0" smtClean="0">
                <a:solidFill>
                  <a:srgbClr val="FF0000"/>
                </a:solidFill>
                <a:cs typeface="Titr" panose="00000700000000000000" pitchFamily="2" charset="-78"/>
              </a:rPr>
              <a:t> دمایی </a:t>
            </a:r>
            <a:r>
              <a:rPr lang="fa-IR" sz="2400" b="1" dirty="0">
                <a:solidFill>
                  <a:srgbClr val="FF0000"/>
                </a:solidFill>
                <a:cs typeface="Titr" panose="00000700000000000000" pitchFamily="2" charset="-78"/>
              </a:rPr>
              <a:t>تعریف شده برای </a:t>
            </a:r>
            <a:r>
              <a:rPr lang="fa-IR" sz="2400" b="1" dirty="0" smtClean="0">
                <a:solidFill>
                  <a:srgbClr val="FF0000"/>
                </a:solidFill>
                <a:cs typeface="Titr" panose="00000700000000000000" pitchFamily="2" charset="-78"/>
              </a:rPr>
              <a:t> آلارم</a:t>
            </a:r>
            <a:endParaRPr lang="en-US" sz="2400" dirty="0">
              <a:solidFill>
                <a:srgbClr val="FF0000"/>
              </a:solidFill>
              <a:cs typeface="Titr" panose="000007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9730750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7" grpId="0" build="p"/>
      <p:bldP spid="10" grpId="0"/>
      <p:bldP spid="11" grpId="0" animBg="1"/>
      <p:bldP spid="12" grpId="0" animBg="1"/>
    </p:bld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10677604" cy="884349"/>
          </a:xfrm>
        </p:spPr>
        <p:txBody>
          <a:bodyPr/>
          <a:lstStyle/>
          <a:p>
            <a:pPr algn="ctr" rtl="1"/>
            <a:r>
              <a:rPr lang="fa-IR" dirty="0">
                <a:solidFill>
                  <a:srgbClr val="FF0000"/>
                </a:solidFill>
                <a:cs typeface="B Titr" panose="00000700000000000000" pitchFamily="2" charset="-78"/>
              </a:rPr>
              <a:t>مدت زمان تجمعی </a:t>
            </a:r>
            <a:r>
              <a:rPr lang="fa-IR" dirty="0" smtClean="0">
                <a:solidFill>
                  <a:srgbClr val="FF0000"/>
                </a:solidFill>
                <a:cs typeface="B Titr" panose="00000700000000000000" pitchFamily="2" charset="-78"/>
              </a:rPr>
              <a:t> روزانه  </a:t>
            </a:r>
            <a:r>
              <a:rPr lang="fa-IR" dirty="0">
                <a:solidFill>
                  <a:srgbClr val="FF0000"/>
                </a:solidFill>
                <a:cs typeface="B Titr" panose="00000700000000000000" pitchFamily="2" charset="-78"/>
              </a:rPr>
              <a:t>بالاتر / پائین­تر از محدوده </a:t>
            </a:r>
            <a:endParaRPr lang="en-US" dirty="0">
              <a:solidFill>
                <a:srgbClr val="FF0000"/>
              </a:solidFill>
              <a:cs typeface="B Titr" panose="00000700000000000000" pitchFamily="2" charset="-78"/>
            </a:endParaRPr>
          </a:p>
        </p:txBody>
      </p:sp>
      <p:pic>
        <p:nvPicPr>
          <p:cNvPr id="4" name="Picture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959" y="2133598"/>
            <a:ext cx="8915399" cy="3777621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Rectangle 4"/>
          <p:cNvSpPr/>
          <p:nvPr/>
        </p:nvSpPr>
        <p:spPr>
          <a:xfrm>
            <a:off x="8248439" y="2639564"/>
            <a:ext cx="1419367" cy="62779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&gt;3.5h</a:t>
            </a:r>
            <a:endParaRPr lang="en-US" sz="3200" b="1" dirty="0">
              <a:solidFill>
                <a:srgbClr val="C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324078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1522" y="572595"/>
            <a:ext cx="10448544" cy="819100"/>
          </a:xfrm>
        </p:spPr>
        <p:txBody>
          <a:bodyPr>
            <a:normAutofit/>
          </a:bodyPr>
          <a:lstStyle/>
          <a:p>
            <a:pPr algn="ctr" rtl="1"/>
            <a:r>
              <a:rPr lang="fa-IR" sz="2800" dirty="0">
                <a:solidFill>
                  <a:srgbClr val="FF0000"/>
                </a:solidFill>
                <a:cs typeface="B Titr" panose="00000700000000000000" pitchFamily="2" charset="-78"/>
              </a:rPr>
              <a:t>بازخوانی روز به روز مستقیماً از روی دستگاه ( تاریخچه 30 روزه)</a:t>
            </a:r>
            <a:endParaRPr lang="en-US" sz="2800" dirty="0">
              <a:solidFill>
                <a:srgbClr val="FF0000"/>
              </a:solidFill>
              <a:cs typeface="B Titr" panose="00000700000000000000" pitchFamily="2" charset="-78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69390" y="1889020"/>
            <a:ext cx="8912807" cy="3777623"/>
          </a:xfrm>
          <a:prstGeom prst="rect">
            <a:avLst/>
          </a:prstGeom>
        </p:spPr>
      </p:pic>
      <p:sp>
        <p:nvSpPr>
          <p:cNvPr id="9" name="Down Arrow 8"/>
          <p:cNvSpPr/>
          <p:nvPr/>
        </p:nvSpPr>
        <p:spPr>
          <a:xfrm rot="15645189">
            <a:off x="8301312" y="2088410"/>
            <a:ext cx="363557" cy="605927"/>
          </a:xfrm>
          <a:prstGeom prst="downArrow">
            <a:avLst>
              <a:gd name="adj1" fmla="val 50000"/>
              <a:gd name="adj2" fmla="val 119697"/>
            </a:avLst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499008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2592925" y="480889"/>
            <a:ext cx="8911687" cy="1280890"/>
          </a:xfrm>
        </p:spPr>
        <p:txBody>
          <a:bodyPr/>
          <a:lstStyle/>
          <a:p>
            <a:pPr algn="r" rtl="1"/>
            <a:endParaRPr lang="en-US" dirty="0">
              <a:cs typeface="B Titr" panose="00000700000000000000" pitchFamily="2" charset="-78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450761" y="220338"/>
            <a:ext cx="11469489" cy="6450918"/>
            <a:chOff x="0" y="0"/>
            <a:chExt cx="6185535" cy="3547110"/>
          </a:xfrm>
        </p:grpSpPr>
        <p:grpSp>
          <p:nvGrpSpPr>
            <p:cNvPr id="7" name="Group 6"/>
            <p:cNvGrpSpPr>
              <a:grpSpLocks/>
            </p:cNvGrpSpPr>
            <p:nvPr/>
          </p:nvGrpSpPr>
          <p:grpSpPr bwMode="auto">
            <a:xfrm>
              <a:off x="0" y="0"/>
              <a:ext cx="6185535" cy="3547110"/>
              <a:chOff x="274" y="4782"/>
              <a:chExt cx="3840" cy="2184"/>
            </a:xfrm>
          </p:grpSpPr>
          <p:sp>
            <p:nvSpPr>
              <p:cNvPr id="20" name="Freeform 19"/>
              <p:cNvSpPr>
                <a:spLocks/>
              </p:cNvSpPr>
              <p:nvPr/>
            </p:nvSpPr>
            <p:spPr bwMode="auto">
              <a:xfrm>
                <a:off x="274" y="4782"/>
                <a:ext cx="3840" cy="2057"/>
              </a:xfrm>
              <a:custGeom>
                <a:avLst/>
                <a:gdLst>
                  <a:gd name="T0" fmla="+- 0 274 274"/>
                  <a:gd name="T1" fmla="*/ T0 w 3840"/>
                  <a:gd name="T2" fmla="+- 0 6839 4782"/>
                  <a:gd name="T3" fmla="*/ 6839 h 2057"/>
                  <a:gd name="T4" fmla="+- 0 4114 274"/>
                  <a:gd name="T5" fmla="*/ T4 w 3840"/>
                  <a:gd name="T6" fmla="+- 0 6839 4782"/>
                  <a:gd name="T7" fmla="*/ 6839 h 2057"/>
                  <a:gd name="T8" fmla="+- 0 4114 274"/>
                  <a:gd name="T9" fmla="*/ T8 w 3840"/>
                  <a:gd name="T10" fmla="+- 0 4782 4782"/>
                  <a:gd name="T11" fmla="*/ 4782 h 2057"/>
                  <a:gd name="T12" fmla="+- 0 274 274"/>
                  <a:gd name="T13" fmla="*/ T12 w 3840"/>
                  <a:gd name="T14" fmla="+- 0 4782 4782"/>
                  <a:gd name="T15" fmla="*/ 4782 h 2057"/>
                  <a:gd name="T16" fmla="+- 0 274 274"/>
                  <a:gd name="T17" fmla="*/ T16 w 3840"/>
                  <a:gd name="T18" fmla="+- 0 6839 4782"/>
                  <a:gd name="T19" fmla="*/ 6839 h 2057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  <a:cxn ang="0">
                    <a:pos x="T17" y="T19"/>
                  </a:cxn>
                </a:cxnLst>
                <a:rect l="0" t="0" r="r" b="b"/>
                <a:pathLst>
                  <a:path w="3840" h="2057">
                    <a:moveTo>
                      <a:pt x="0" y="2057"/>
                    </a:moveTo>
                    <a:lnTo>
                      <a:pt x="3840" y="2057"/>
                    </a:lnTo>
                    <a:lnTo>
                      <a:pt x="3840" y="0"/>
                    </a:lnTo>
                    <a:lnTo>
                      <a:pt x="0" y="0"/>
                    </a:lnTo>
                    <a:lnTo>
                      <a:pt x="0" y="2057"/>
                    </a:lnTo>
                    <a:close/>
                  </a:path>
                </a:pathLst>
              </a:custGeom>
              <a:noFill/>
              <a:ln w="9398">
                <a:solidFill>
                  <a:srgbClr val="FFE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US"/>
              </a:p>
            </p:txBody>
          </p:sp>
          <p:pic>
            <p:nvPicPr>
              <p:cNvPr id="21" name="Picture 20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97" y="4804"/>
                <a:ext cx="3795" cy="2013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22" name="Picture 21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696" y="6390"/>
                <a:ext cx="217" cy="439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23" name="Picture 22"/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786" y="6369"/>
                <a:ext cx="235" cy="388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24" name="Freeform 23"/>
              <p:cNvSpPr>
                <a:spLocks/>
              </p:cNvSpPr>
              <p:nvPr/>
            </p:nvSpPr>
            <p:spPr bwMode="auto">
              <a:xfrm>
                <a:off x="1272" y="6457"/>
                <a:ext cx="0" cy="241"/>
              </a:xfrm>
              <a:custGeom>
                <a:avLst/>
                <a:gdLst>
                  <a:gd name="T0" fmla="+- 0 6698 6457"/>
                  <a:gd name="T1" fmla="*/ 6698 h 241"/>
                  <a:gd name="T2" fmla="+- 0 6457 6457"/>
                  <a:gd name="T3" fmla="*/ 6457 h 241"/>
                </a:gdLst>
                <a:ahLst/>
                <a:cxnLst>
                  <a:cxn ang="0">
                    <a:pos x="0" y="T1"/>
                  </a:cxn>
                  <a:cxn ang="0">
                    <a:pos x="0" y="T3"/>
                  </a:cxn>
                </a:cxnLst>
                <a:rect l="0" t="0" r="r" b="b"/>
                <a:pathLst>
                  <a:path h="241">
                    <a:moveTo>
                      <a:pt x="0" y="241"/>
                    </a:moveTo>
                    <a:lnTo>
                      <a:pt x="0" y="0"/>
                    </a:lnTo>
                  </a:path>
                </a:pathLst>
              </a:custGeom>
              <a:noFill/>
              <a:ln w="2350">
                <a:solidFill>
                  <a:srgbClr val="BB006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25" name="Freeform 24"/>
              <p:cNvSpPr>
                <a:spLocks/>
              </p:cNvSpPr>
              <p:nvPr/>
            </p:nvSpPr>
            <p:spPr bwMode="auto">
              <a:xfrm>
                <a:off x="1265" y="6449"/>
                <a:ext cx="15" cy="15"/>
              </a:xfrm>
              <a:custGeom>
                <a:avLst/>
                <a:gdLst>
                  <a:gd name="T0" fmla="+- 0 1280 1265"/>
                  <a:gd name="T1" fmla="*/ T0 w 15"/>
                  <a:gd name="T2" fmla="+- 0 6457 6449"/>
                  <a:gd name="T3" fmla="*/ 6457 h 15"/>
                  <a:gd name="T4" fmla="+- 0 1280 1265"/>
                  <a:gd name="T5" fmla="*/ T4 w 15"/>
                  <a:gd name="T6" fmla="+- 0 6453 6449"/>
                  <a:gd name="T7" fmla="*/ 6453 h 15"/>
                  <a:gd name="T8" fmla="+- 0 1276 1265"/>
                  <a:gd name="T9" fmla="*/ T8 w 15"/>
                  <a:gd name="T10" fmla="+- 0 6449 6449"/>
                  <a:gd name="T11" fmla="*/ 6449 h 15"/>
                  <a:gd name="T12" fmla="+- 0 1268 1265"/>
                  <a:gd name="T13" fmla="*/ T12 w 15"/>
                  <a:gd name="T14" fmla="+- 0 6449 6449"/>
                  <a:gd name="T15" fmla="*/ 6449 h 15"/>
                  <a:gd name="T16" fmla="+- 0 1265 1265"/>
                  <a:gd name="T17" fmla="*/ T16 w 15"/>
                  <a:gd name="T18" fmla="+- 0 6453 6449"/>
                  <a:gd name="T19" fmla="*/ 6453 h 15"/>
                  <a:gd name="T20" fmla="+- 0 1265 1265"/>
                  <a:gd name="T21" fmla="*/ T20 w 15"/>
                  <a:gd name="T22" fmla="+- 0 6461 6449"/>
                  <a:gd name="T23" fmla="*/ 6461 h 15"/>
                  <a:gd name="T24" fmla="+- 0 1268 1265"/>
                  <a:gd name="T25" fmla="*/ T24 w 15"/>
                  <a:gd name="T26" fmla="+- 0 6464 6449"/>
                  <a:gd name="T27" fmla="*/ 6464 h 15"/>
                  <a:gd name="T28" fmla="+- 0 1276 1265"/>
                  <a:gd name="T29" fmla="*/ T28 w 15"/>
                  <a:gd name="T30" fmla="+- 0 6464 6449"/>
                  <a:gd name="T31" fmla="*/ 6464 h 15"/>
                  <a:gd name="T32" fmla="+- 0 1280 1265"/>
                  <a:gd name="T33" fmla="*/ T32 w 15"/>
                  <a:gd name="T34" fmla="+- 0 6461 6449"/>
                  <a:gd name="T35" fmla="*/ 6461 h 15"/>
                  <a:gd name="T36" fmla="+- 0 1280 1265"/>
                  <a:gd name="T37" fmla="*/ T36 w 15"/>
                  <a:gd name="T38" fmla="+- 0 6457 6449"/>
                  <a:gd name="T39" fmla="*/ 6457 h 15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  <a:cxn ang="0">
                    <a:pos x="T17" y="T19"/>
                  </a:cxn>
                  <a:cxn ang="0">
                    <a:pos x="T21" y="T23"/>
                  </a:cxn>
                  <a:cxn ang="0">
                    <a:pos x="T25" y="T27"/>
                  </a:cxn>
                  <a:cxn ang="0">
                    <a:pos x="T29" y="T31"/>
                  </a:cxn>
                  <a:cxn ang="0">
                    <a:pos x="T33" y="T35"/>
                  </a:cxn>
                  <a:cxn ang="0">
                    <a:pos x="T37" y="T39"/>
                  </a:cxn>
                </a:cxnLst>
                <a:rect l="0" t="0" r="r" b="b"/>
                <a:pathLst>
                  <a:path w="15" h="15">
                    <a:moveTo>
                      <a:pt x="15" y="8"/>
                    </a:moveTo>
                    <a:lnTo>
                      <a:pt x="15" y="4"/>
                    </a:lnTo>
                    <a:lnTo>
                      <a:pt x="11" y="0"/>
                    </a:lnTo>
                    <a:lnTo>
                      <a:pt x="3" y="0"/>
                    </a:lnTo>
                    <a:lnTo>
                      <a:pt x="0" y="4"/>
                    </a:lnTo>
                    <a:lnTo>
                      <a:pt x="0" y="12"/>
                    </a:lnTo>
                    <a:lnTo>
                      <a:pt x="3" y="15"/>
                    </a:lnTo>
                    <a:lnTo>
                      <a:pt x="11" y="15"/>
                    </a:lnTo>
                    <a:lnTo>
                      <a:pt x="15" y="12"/>
                    </a:lnTo>
                    <a:lnTo>
                      <a:pt x="15" y="8"/>
                    </a:lnTo>
                    <a:close/>
                  </a:path>
                </a:pathLst>
              </a:custGeom>
              <a:solidFill>
                <a:srgbClr val="BB006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26" name="Freeform 25"/>
              <p:cNvSpPr>
                <a:spLocks/>
              </p:cNvSpPr>
              <p:nvPr/>
            </p:nvSpPr>
            <p:spPr bwMode="auto">
              <a:xfrm>
                <a:off x="1149" y="6696"/>
                <a:ext cx="233" cy="233"/>
              </a:xfrm>
              <a:custGeom>
                <a:avLst/>
                <a:gdLst>
                  <a:gd name="T0" fmla="+- 0 1265 1149"/>
                  <a:gd name="T1" fmla="*/ T0 w 233"/>
                  <a:gd name="T2" fmla="+- 0 6929 6696"/>
                  <a:gd name="T3" fmla="*/ 6929 h 233"/>
                  <a:gd name="T4" fmla="+- 0 1288 1149"/>
                  <a:gd name="T5" fmla="*/ T4 w 233"/>
                  <a:gd name="T6" fmla="+- 0 6927 6696"/>
                  <a:gd name="T7" fmla="*/ 6927 h 233"/>
                  <a:gd name="T8" fmla="+- 0 1309 1149"/>
                  <a:gd name="T9" fmla="*/ T8 w 233"/>
                  <a:gd name="T10" fmla="+- 0 6920 6696"/>
                  <a:gd name="T11" fmla="*/ 6920 h 233"/>
                  <a:gd name="T12" fmla="+- 0 1328 1149"/>
                  <a:gd name="T13" fmla="*/ T12 w 233"/>
                  <a:gd name="T14" fmla="+- 0 6910 6696"/>
                  <a:gd name="T15" fmla="*/ 6910 h 233"/>
                  <a:gd name="T16" fmla="+- 0 1345 1149"/>
                  <a:gd name="T17" fmla="*/ T16 w 233"/>
                  <a:gd name="T18" fmla="+- 0 6896 6696"/>
                  <a:gd name="T19" fmla="*/ 6896 h 233"/>
                  <a:gd name="T20" fmla="+- 0 1360 1149"/>
                  <a:gd name="T21" fmla="*/ T20 w 233"/>
                  <a:gd name="T22" fmla="+- 0 6880 6696"/>
                  <a:gd name="T23" fmla="*/ 6880 h 233"/>
                  <a:gd name="T24" fmla="+- 0 1371 1149"/>
                  <a:gd name="T25" fmla="*/ T24 w 233"/>
                  <a:gd name="T26" fmla="+- 0 6861 6696"/>
                  <a:gd name="T27" fmla="*/ 6861 h 233"/>
                  <a:gd name="T28" fmla="+- 0 1378 1149"/>
                  <a:gd name="T29" fmla="*/ T28 w 233"/>
                  <a:gd name="T30" fmla="+- 0 6840 6696"/>
                  <a:gd name="T31" fmla="*/ 6840 h 233"/>
                  <a:gd name="T32" fmla="+- 0 1381 1149"/>
                  <a:gd name="T33" fmla="*/ T32 w 233"/>
                  <a:gd name="T34" fmla="+- 0 6818 6696"/>
                  <a:gd name="T35" fmla="*/ 6818 h 233"/>
                  <a:gd name="T36" fmla="+- 0 1381 1149"/>
                  <a:gd name="T37" fmla="*/ T36 w 233"/>
                  <a:gd name="T38" fmla="+- 0 6812 6696"/>
                  <a:gd name="T39" fmla="*/ 6812 h 233"/>
                  <a:gd name="T40" fmla="+- 0 1379 1149"/>
                  <a:gd name="T41" fmla="*/ T40 w 233"/>
                  <a:gd name="T42" fmla="+- 0 6790 6696"/>
                  <a:gd name="T43" fmla="*/ 6790 h 233"/>
                  <a:gd name="T44" fmla="+- 0 1373 1149"/>
                  <a:gd name="T45" fmla="*/ T44 w 233"/>
                  <a:gd name="T46" fmla="+- 0 6768 6696"/>
                  <a:gd name="T47" fmla="*/ 6768 h 233"/>
                  <a:gd name="T48" fmla="+- 0 1363 1149"/>
                  <a:gd name="T49" fmla="*/ T48 w 233"/>
                  <a:gd name="T50" fmla="+- 0 6749 6696"/>
                  <a:gd name="T51" fmla="*/ 6749 h 233"/>
                  <a:gd name="T52" fmla="+- 0 1349 1149"/>
                  <a:gd name="T53" fmla="*/ T52 w 233"/>
                  <a:gd name="T54" fmla="+- 0 6732 6696"/>
                  <a:gd name="T55" fmla="*/ 6732 h 233"/>
                  <a:gd name="T56" fmla="+- 0 1333 1149"/>
                  <a:gd name="T57" fmla="*/ T56 w 233"/>
                  <a:gd name="T58" fmla="+- 0 6718 6696"/>
                  <a:gd name="T59" fmla="*/ 6718 h 233"/>
                  <a:gd name="T60" fmla="+- 0 1314 1149"/>
                  <a:gd name="T61" fmla="*/ T60 w 233"/>
                  <a:gd name="T62" fmla="+- 0 6707 6696"/>
                  <a:gd name="T63" fmla="*/ 6707 h 233"/>
                  <a:gd name="T64" fmla="+- 0 1293 1149"/>
                  <a:gd name="T65" fmla="*/ T64 w 233"/>
                  <a:gd name="T66" fmla="+- 0 6699 6696"/>
                  <a:gd name="T67" fmla="*/ 6699 h 233"/>
                  <a:gd name="T68" fmla="+- 0 1270 1149"/>
                  <a:gd name="T69" fmla="*/ T68 w 233"/>
                  <a:gd name="T70" fmla="+- 0 6696 6696"/>
                  <a:gd name="T71" fmla="*/ 6696 h 233"/>
                  <a:gd name="T72" fmla="+- 0 1265 1149"/>
                  <a:gd name="T73" fmla="*/ T72 w 233"/>
                  <a:gd name="T74" fmla="+- 0 6696 6696"/>
                  <a:gd name="T75" fmla="*/ 6696 h 233"/>
                  <a:gd name="T76" fmla="+- 0 1242 1149"/>
                  <a:gd name="T77" fmla="*/ T76 w 233"/>
                  <a:gd name="T78" fmla="+- 0 6698 6696"/>
                  <a:gd name="T79" fmla="*/ 6698 h 233"/>
                  <a:gd name="T80" fmla="+- 0 1221 1149"/>
                  <a:gd name="T81" fmla="*/ T80 w 233"/>
                  <a:gd name="T82" fmla="+- 0 6705 6696"/>
                  <a:gd name="T83" fmla="*/ 6705 h 233"/>
                  <a:gd name="T84" fmla="+- 0 1201 1149"/>
                  <a:gd name="T85" fmla="*/ T84 w 233"/>
                  <a:gd name="T86" fmla="+- 0 6715 6696"/>
                  <a:gd name="T87" fmla="*/ 6715 h 233"/>
                  <a:gd name="T88" fmla="+- 0 1184 1149"/>
                  <a:gd name="T89" fmla="*/ T88 w 233"/>
                  <a:gd name="T90" fmla="+- 0 6728 6696"/>
                  <a:gd name="T91" fmla="*/ 6728 h 233"/>
                  <a:gd name="T92" fmla="+- 0 1170 1149"/>
                  <a:gd name="T93" fmla="*/ T92 w 233"/>
                  <a:gd name="T94" fmla="+- 0 6745 6696"/>
                  <a:gd name="T95" fmla="*/ 6745 h 233"/>
                  <a:gd name="T96" fmla="+- 0 1159 1149"/>
                  <a:gd name="T97" fmla="*/ T96 w 233"/>
                  <a:gd name="T98" fmla="+- 0 6764 6696"/>
                  <a:gd name="T99" fmla="*/ 6764 h 233"/>
                  <a:gd name="T100" fmla="+- 0 1152 1149"/>
                  <a:gd name="T101" fmla="*/ T100 w 233"/>
                  <a:gd name="T102" fmla="+- 0 6785 6696"/>
                  <a:gd name="T103" fmla="*/ 6785 h 233"/>
                  <a:gd name="T104" fmla="+- 0 1149 1149"/>
                  <a:gd name="T105" fmla="*/ T104 w 233"/>
                  <a:gd name="T106" fmla="+- 0 6807 6696"/>
                  <a:gd name="T107" fmla="*/ 6807 h 233"/>
                  <a:gd name="T108" fmla="+- 0 1149 1149"/>
                  <a:gd name="T109" fmla="*/ T108 w 233"/>
                  <a:gd name="T110" fmla="+- 0 6812 6696"/>
                  <a:gd name="T111" fmla="*/ 6812 h 233"/>
                  <a:gd name="T112" fmla="+- 0 1151 1149"/>
                  <a:gd name="T113" fmla="*/ T112 w 233"/>
                  <a:gd name="T114" fmla="+- 0 6835 6696"/>
                  <a:gd name="T115" fmla="*/ 6835 h 233"/>
                  <a:gd name="T116" fmla="+- 0 1157 1149"/>
                  <a:gd name="T117" fmla="*/ T116 w 233"/>
                  <a:gd name="T118" fmla="+- 0 6857 6696"/>
                  <a:gd name="T119" fmla="*/ 6857 h 233"/>
                  <a:gd name="T120" fmla="+- 0 1167 1149"/>
                  <a:gd name="T121" fmla="*/ T120 w 233"/>
                  <a:gd name="T122" fmla="+- 0 6876 6696"/>
                  <a:gd name="T123" fmla="*/ 6876 h 233"/>
                  <a:gd name="T124" fmla="+- 0 1181 1149"/>
                  <a:gd name="T125" fmla="*/ T124 w 233"/>
                  <a:gd name="T126" fmla="+- 0 6893 6696"/>
                  <a:gd name="T127" fmla="*/ 6893 h 233"/>
                  <a:gd name="T128" fmla="+- 0 1197 1149"/>
                  <a:gd name="T129" fmla="*/ T128 w 233"/>
                  <a:gd name="T130" fmla="+- 0 6907 6696"/>
                  <a:gd name="T131" fmla="*/ 6907 h 233"/>
                  <a:gd name="T132" fmla="+- 0 1216 1149"/>
                  <a:gd name="T133" fmla="*/ T132 w 233"/>
                  <a:gd name="T134" fmla="+- 0 6918 6696"/>
                  <a:gd name="T135" fmla="*/ 6918 h 233"/>
                  <a:gd name="T136" fmla="+- 0 1237 1149"/>
                  <a:gd name="T137" fmla="*/ T136 w 233"/>
                  <a:gd name="T138" fmla="+- 0 6925 6696"/>
                  <a:gd name="T139" fmla="*/ 6925 h 233"/>
                  <a:gd name="T140" fmla="+- 0 1260 1149"/>
                  <a:gd name="T141" fmla="*/ T140 w 233"/>
                  <a:gd name="T142" fmla="+- 0 6929 6696"/>
                  <a:gd name="T143" fmla="*/ 6929 h 233"/>
                  <a:gd name="T144" fmla="+- 0 1265 1149"/>
                  <a:gd name="T145" fmla="*/ T144 w 233"/>
                  <a:gd name="T146" fmla="+- 0 6929 6696"/>
                  <a:gd name="T147" fmla="*/ 6929 h 233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  <a:cxn ang="0">
                    <a:pos x="T17" y="T19"/>
                  </a:cxn>
                  <a:cxn ang="0">
                    <a:pos x="T21" y="T23"/>
                  </a:cxn>
                  <a:cxn ang="0">
                    <a:pos x="T25" y="T27"/>
                  </a:cxn>
                  <a:cxn ang="0">
                    <a:pos x="T29" y="T31"/>
                  </a:cxn>
                  <a:cxn ang="0">
                    <a:pos x="T33" y="T35"/>
                  </a:cxn>
                  <a:cxn ang="0">
                    <a:pos x="T37" y="T39"/>
                  </a:cxn>
                  <a:cxn ang="0">
                    <a:pos x="T41" y="T43"/>
                  </a:cxn>
                  <a:cxn ang="0">
                    <a:pos x="T45" y="T47"/>
                  </a:cxn>
                  <a:cxn ang="0">
                    <a:pos x="T49" y="T51"/>
                  </a:cxn>
                  <a:cxn ang="0">
                    <a:pos x="T53" y="T55"/>
                  </a:cxn>
                  <a:cxn ang="0">
                    <a:pos x="T57" y="T59"/>
                  </a:cxn>
                  <a:cxn ang="0">
                    <a:pos x="T61" y="T63"/>
                  </a:cxn>
                  <a:cxn ang="0">
                    <a:pos x="T65" y="T67"/>
                  </a:cxn>
                  <a:cxn ang="0">
                    <a:pos x="T69" y="T71"/>
                  </a:cxn>
                  <a:cxn ang="0">
                    <a:pos x="T73" y="T75"/>
                  </a:cxn>
                  <a:cxn ang="0">
                    <a:pos x="T77" y="T79"/>
                  </a:cxn>
                  <a:cxn ang="0">
                    <a:pos x="T81" y="T83"/>
                  </a:cxn>
                  <a:cxn ang="0">
                    <a:pos x="T85" y="T87"/>
                  </a:cxn>
                  <a:cxn ang="0">
                    <a:pos x="T89" y="T91"/>
                  </a:cxn>
                  <a:cxn ang="0">
                    <a:pos x="T93" y="T95"/>
                  </a:cxn>
                  <a:cxn ang="0">
                    <a:pos x="T97" y="T99"/>
                  </a:cxn>
                  <a:cxn ang="0">
                    <a:pos x="T101" y="T103"/>
                  </a:cxn>
                  <a:cxn ang="0">
                    <a:pos x="T105" y="T107"/>
                  </a:cxn>
                  <a:cxn ang="0">
                    <a:pos x="T109" y="T111"/>
                  </a:cxn>
                  <a:cxn ang="0">
                    <a:pos x="T113" y="T115"/>
                  </a:cxn>
                  <a:cxn ang="0">
                    <a:pos x="T117" y="T119"/>
                  </a:cxn>
                  <a:cxn ang="0">
                    <a:pos x="T121" y="T123"/>
                  </a:cxn>
                  <a:cxn ang="0">
                    <a:pos x="T125" y="T127"/>
                  </a:cxn>
                  <a:cxn ang="0">
                    <a:pos x="T129" y="T131"/>
                  </a:cxn>
                  <a:cxn ang="0">
                    <a:pos x="T133" y="T135"/>
                  </a:cxn>
                  <a:cxn ang="0">
                    <a:pos x="T137" y="T139"/>
                  </a:cxn>
                  <a:cxn ang="0">
                    <a:pos x="T141" y="T143"/>
                  </a:cxn>
                  <a:cxn ang="0">
                    <a:pos x="T145" y="T147"/>
                  </a:cxn>
                </a:cxnLst>
                <a:rect l="0" t="0" r="r" b="b"/>
                <a:pathLst>
                  <a:path w="233" h="233">
                    <a:moveTo>
                      <a:pt x="116" y="233"/>
                    </a:moveTo>
                    <a:lnTo>
                      <a:pt x="139" y="231"/>
                    </a:lnTo>
                    <a:lnTo>
                      <a:pt x="160" y="224"/>
                    </a:lnTo>
                    <a:lnTo>
                      <a:pt x="179" y="214"/>
                    </a:lnTo>
                    <a:lnTo>
                      <a:pt x="196" y="200"/>
                    </a:lnTo>
                    <a:lnTo>
                      <a:pt x="211" y="184"/>
                    </a:lnTo>
                    <a:lnTo>
                      <a:pt x="222" y="165"/>
                    </a:lnTo>
                    <a:lnTo>
                      <a:pt x="229" y="144"/>
                    </a:lnTo>
                    <a:lnTo>
                      <a:pt x="232" y="122"/>
                    </a:lnTo>
                    <a:lnTo>
                      <a:pt x="232" y="116"/>
                    </a:lnTo>
                    <a:lnTo>
                      <a:pt x="230" y="94"/>
                    </a:lnTo>
                    <a:lnTo>
                      <a:pt x="224" y="72"/>
                    </a:lnTo>
                    <a:lnTo>
                      <a:pt x="214" y="53"/>
                    </a:lnTo>
                    <a:lnTo>
                      <a:pt x="200" y="36"/>
                    </a:lnTo>
                    <a:lnTo>
                      <a:pt x="184" y="22"/>
                    </a:lnTo>
                    <a:lnTo>
                      <a:pt x="165" y="11"/>
                    </a:lnTo>
                    <a:lnTo>
                      <a:pt x="144" y="3"/>
                    </a:lnTo>
                    <a:lnTo>
                      <a:pt x="121" y="0"/>
                    </a:lnTo>
                    <a:lnTo>
                      <a:pt x="116" y="0"/>
                    </a:lnTo>
                    <a:lnTo>
                      <a:pt x="93" y="2"/>
                    </a:lnTo>
                    <a:lnTo>
                      <a:pt x="72" y="9"/>
                    </a:lnTo>
                    <a:lnTo>
                      <a:pt x="52" y="19"/>
                    </a:lnTo>
                    <a:lnTo>
                      <a:pt x="35" y="32"/>
                    </a:lnTo>
                    <a:lnTo>
                      <a:pt x="21" y="49"/>
                    </a:lnTo>
                    <a:lnTo>
                      <a:pt x="10" y="68"/>
                    </a:lnTo>
                    <a:lnTo>
                      <a:pt x="3" y="89"/>
                    </a:lnTo>
                    <a:lnTo>
                      <a:pt x="0" y="111"/>
                    </a:lnTo>
                    <a:lnTo>
                      <a:pt x="0" y="116"/>
                    </a:lnTo>
                    <a:lnTo>
                      <a:pt x="2" y="139"/>
                    </a:lnTo>
                    <a:lnTo>
                      <a:pt x="8" y="161"/>
                    </a:lnTo>
                    <a:lnTo>
                      <a:pt x="18" y="180"/>
                    </a:lnTo>
                    <a:lnTo>
                      <a:pt x="32" y="197"/>
                    </a:lnTo>
                    <a:lnTo>
                      <a:pt x="48" y="211"/>
                    </a:lnTo>
                    <a:lnTo>
                      <a:pt x="67" y="222"/>
                    </a:lnTo>
                    <a:lnTo>
                      <a:pt x="88" y="229"/>
                    </a:lnTo>
                    <a:lnTo>
                      <a:pt x="111" y="233"/>
                    </a:lnTo>
                    <a:lnTo>
                      <a:pt x="116" y="233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27" name="Freeform 26"/>
              <p:cNvSpPr>
                <a:spLocks/>
              </p:cNvSpPr>
              <p:nvPr/>
            </p:nvSpPr>
            <p:spPr bwMode="auto">
              <a:xfrm>
                <a:off x="1149" y="6696"/>
                <a:ext cx="233" cy="233"/>
              </a:xfrm>
              <a:custGeom>
                <a:avLst/>
                <a:gdLst>
                  <a:gd name="T0" fmla="+- 0 1265 1149"/>
                  <a:gd name="T1" fmla="*/ T0 w 233"/>
                  <a:gd name="T2" fmla="+- 0 6929 6696"/>
                  <a:gd name="T3" fmla="*/ 6929 h 233"/>
                  <a:gd name="T4" fmla="+- 0 1288 1149"/>
                  <a:gd name="T5" fmla="*/ T4 w 233"/>
                  <a:gd name="T6" fmla="+- 0 6927 6696"/>
                  <a:gd name="T7" fmla="*/ 6927 h 233"/>
                  <a:gd name="T8" fmla="+- 0 1309 1149"/>
                  <a:gd name="T9" fmla="*/ T8 w 233"/>
                  <a:gd name="T10" fmla="+- 0 6920 6696"/>
                  <a:gd name="T11" fmla="*/ 6920 h 233"/>
                  <a:gd name="T12" fmla="+- 0 1328 1149"/>
                  <a:gd name="T13" fmla="*/ T12 w 233"/>
                  <a:gd name="T14" fmla="+- 0 6910 6696"/>
                  <a:gd name="T15" fmla="*/ 6910 h 233"/>
                  <a:gd name="T16" fmla="+- 0 1345 1149"/>
                  <a:gd name="T17" fmla="*/ T16 w 233"/>
                  <a:gd name="T18" fmla="+- 0 6896 6696"/>
                  <a:gd name="T19" fmla="*/ 6896 h 233"/>
                  <a:gd name="T20" fmla="+- 0 1360 1149"/>
                  <a:gd name="T21" fmla="*/ T20 w 233"/>
                  <a:gd name="T22" fmla="+- 0 6880 6696"/>
                  <a:gd name="T23" fmla="*/ 6880 h 233"/>
                  <a:gd name="T24" fmla="+- 0 1371 1149"/>
                  <a:gd name="T25" fmla="*/ T24 w 233"/>
                  <a:gd name="T26" fmla="+- 0 6861 6696"/>
                  <a:gd name="T27" fmla="*/ 6861 h 233"/>
                  <a:gd name="T28" fmla="+- 0 1378 1149"/>
                  <a:gd name="T29" fmla="*/ T28 w 233"/>
                  <a:gd name="T30" fmla="+- 0 6840 6696"/>
                  <a:gd name="T31" fmla="*/ 6840 h 233"/>
                  <a:gd name="T32" fmla="+- 0 1381 1149"/>
                  <a:gd name="T33" fmla="*/ T32 w 233"/>
                  <a:gd name="T34" fmla="+- 0 6818 6696"/>
                  <a:gd name="T35" fmla="*/ 6818 h 233"/>
                  <a:gd name="T36" fmla="+- 0 1381 1149"/>
                  <a:gd name="T37" fmla="*/ T36 w 233"/>
                  <a:gd name="T38" fmla="+- 0 6812 6696"/>
                  <a:gd name="T39" fmla="*/ 6812 h 233"/>
                  <a:gd name="T40" fmla="+- 0 1379 1149"/>
                  <a:gd name="T41" fmla="*/ T40 w 233"/>
                  <a:gd name="T42" fmla="+- 0 6790 6696"/>
                  <a:gd name="T43" fmla="*/ 6790 h 233"/>
                  <a:gd name="T44" fmla="+- 0 1373 1149"/>
                  <a:gd name="T45" fmla="*/ T44 w 233"/>
                  <a:gd name="T46" fmla="+- 0 6768 6696"/>
                  <a:gd name="T47" fmla="*/ 6768 h 233"/>
                  <a:gd name="T48" fmla="+- 0 1363 1149"/>
                  <a:gd name="T49" fmla="*/ T48 w 233"/>
                  <a:gd name="T50" fmla="+- 0 6749 6696"/>
                  <a:gd name="T51" fmla="*/ 6749 h 233"/>
                  <a:gd name="T52" fmla="+- 0 1349 1149"/>
                  <a:gd name="T53" fmla="*/ T52 w 233"/>
                  <a:gd name="T54" fmla="+- 0 6732 6696"/>
                  <a:gd name="T55" fmla="*/ 6732 h 233"/>
                  <a:gd name="T56" fmla="+- 0 1333 1149"/>
                  <a:gd name="T57" fmla="*/ T56 w 233"/>
                  <a:gd name="T58" fmla="+- 0 6718 6696"/>
                  <a:gd name="T59" fmla="*/ 6718 h 233"/>
                  <a:gd name="T60" fmla="+- 0 1314 1149"/>
                  <a:gd name="T61" fmla="*/ T60 w 233"/>
                  <a:gd name="T62" fmla="+- 0 6707 6696"/>
                  <a:gd name="T63" fmla="*/ 6707 h 233"/>
                  <a:gd name="T64" fmla="+- 0 1293 1149"/>
                  <a:gd name="T65" fmla="*/ T64 w 233"/>
                  <a:gd name="T66" fmla="+- 0 6699 6696"/>
                  <a:gd name="T67" fmla="*/ 6699 h 233"/>
                  <a:gd name="T68" fmla="+- 0 1270 1149"/>
                  <a:gd name="T69" fmla="*/ T68 w 233"/>
                  <a:gd name="T70" fmla="+- 0 6696 6696"/>
                  <a:gd name="T71" fmla="*/ 6696 h 233"/>
                  <a:gd name="T72" fmla="+- 0 1265 1149"/>
                  <a:gd name="T73" fmla="*/ T72 w 233"/>
                  <a:gd name="T74" fmla="+- 0 6696 6696"/>
                  <a:gd name="T75" fmla="*/ 6696 h 233"/>
                  <a:gd name="T76" fmla="+- 0 1242 1149"/>
                  <a:gd name="T77" fmla="*/ T76 w 233"/>
                  <a:gd name="T78" fmla="+- 0 6698 6696"/>
                  <a:gd name="T79" fmla="*/ 6698 h 233"/>
                  <a:gd name="T80" fmla="+- 0 1221 1149"/>
                  <a:gd name="T81" fmla="*/ T80 w 233"/>
                  <a:gd name="T82" fmla="+- 0 6705 6696"/>
                  <a:gd name="T83" fmla="*/ 6705 h 233"/>
                  <a:gd name="T84" fmla="+- 0 1201 1149"/>
                  <a:gd name="T85" fmla="*/ T84 w 233"/>
                  <a:gd name="T86" fmla="+- 0 6715 6696"/>
                  <a:gd name="T87" fmla="*/ 6715 h 233"/>
                  <a:gd name="T88" fmla="+- 0 1184 1149"/>
                  <a:gd name="T89" fmla="*/ T88 w 233"/>
                  <a:gd name="T90" fmla="+- 0 6728 6696"/>
                  <a:gd name="T91" fmla="*/ 6728 h 233"/>
                  <a:gd name="T92" fmla="+- 0 1170 1149"/>
                  <a:gd name="T93" fmla="*/ T92 w 233"/>
                  <a:gd name="T94" fmla="+- 0 6745 6696"/>
                  <a:gd name="T95" fmla="*/ 6745 h 233"/>
                  <a:gd name="T96" fmla="+- 0 1159 1149"/>
                  <a:gd name="T97" fmla="*/ T96 w 233"/>
                  <a:gd name="T98" fmla="+- 0 6764 6696"/>
                  <a:gd name="T99" fmla="*/ 6764 h 233"/>
                  <a:gd name="T100" fmla="+- 0 1152 1149"/>
                  <a:gd name="T101" fmla="*/ T100 w 233"/>
                  <a:gd name="T102" fmla="+- 0 6785 6696"/>
                  <a:gd name="T103" fmla="*/ 6785 h 233"/>
                  <a:gd name="T104" fmla="+- 0 1149 1149"/>
                  <a:gd name="T105" fmla="*/ T104 w 233"/>
                  <a:gd name="T106" fmla="+- 0 6807 6696"/>
                  <a:gd name="T107" fmla="*/ 6807 h 233"/>
                  <a:gd name="T108" fmla="+- 0 1149 1149"/>
                  <a:gd name="T109" fmla="*/ T108 w 233"/>
                  <a:gd name="T110" fmla="+- 0 6812 6696"/>
                  <a:gd name="T111" fmla="*/ 6812 h 233"/>
                  <a:gd name="T112" fmla="+- 0 1151 1149"/>
                  <a:gd name="T113" fmla="*/ T112 w 233"/>
                  <a:gd name="T114" fmla="+- 0 6835 6696"/>
                  <a:gd name="T115" fmla="*/ 6835 h 233"/>
                  <a:gd name="T116" fmla="+- 0 1157 1149"/>
                  <a:gd name="T117" fmla="*/ T116 w 233"/>
                  <a:gd name="T118" fmla="+- 0 6857 6696"/>
                  <a:gd name="T119" fmla="*/ 6857 h 233"/>
                  <a:gd name="T120" fmla="+- 0 1167 1149"/>
                  <a:gd name="T121" fmla="*/ T120 w 233"/>
                  <a:gd name="T122" fmla="+- 0 6876 6696"/>
                  <a:gd name="T123" fmla="*/ 6876 h 233"/>
                  <a:gd name="T124" fmla="+- 0 1181 1149"/>
                  <a:gd name="T125" fmla="*/ T124 w 233"/>
                  <a:gd name="T126" fmla="+- 0 6893 6696"/>
                  <a:gd name="T127" fmla="*/ 6893 h 233"/>
                  <a:gd name="T128" fmla="+- 0 1197 1149"/>
                  <a:gd name="T129" fmla="*/ T128 w 233"/>
                  <a:gd name="T130" fmla="+- 0 6907 6696"/>
                  <a:gd name="T131" fmla="*/ 6907 h 233"/>
                  <a:gd name="T132" fmla="+- 0 1216 1149"/>
                  <a:gd name="T133" fmla="*/ T132 w 233"/>
                  <a:gd name="T134" fmla="+- 0 6918 6696"/>
                  <a:gd name="T135" fmla="*/ 6918 h 233"/>
                  <a:gd name="T136" fmla="+- 0 1237 1149"/>
                  <a:gd name="T137" fmla="*/ T136 w 233"/>
                  <a:gd name="T138" fmla="+- 0 6925 6696"/>
                  <a:gd name="T139" fmla="*/ 6925 h 233"/>
                  <a:gd name="T140" fmla="+- 0 1260 1149"/>
                  <a:gd name="T141" fmla="*/ T140 w 233"/>
                  <a:gd name="T142" fmla="+- 0 6929 6696"/>
                  <a:gd name="T143" fmla="*/ 6929 h 233"/>
                  <a:gd name="T144" fmla="+- 0 1265 1149"/>
                  <a:gd name="T145" fmla="*/ T144 w 233"/>
                  <a:gd name="T146" fmla="+- 0 6929 6696"/>
                  <a:gd name="T147" fmla="*/ 6929 h 233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  <a:cxn ang="0">
                    <a:pos x="T17" y="T19"/>
                  </a:cxn>
                  <a:cxn ang="0">
                    <a:pos x="T21" y="T23"/>
                  </a:cxn>
                  <a:cxn ang="0">
                    <a:pos x="T25" y="T27"/>
                  </a:cxn>
                  <a:cxn ang="0">
                    <a:pos x="T29" y="T31"/>
                  </a:cxn>
                  <a:cxn ang="0">
                    <a:pos x="T33" y="T35"/>
                  </a:cxn>
                  <a:cxn ang="0">
                    <a:pos x="T37" y="T39"/>
                  </a:cxn>
                  <a:cxn ang="0">
                    <a:pos x="T41" y="T43"/>
                  </a:cxn>
                  <a:cxn ang="0">
                    <a:pos x="T45" y="T47"/>
                  </a:cxn>
                  <a:cxn ang="0">
                    <a:pos x="T49" y="T51"/>
                  </a:cxn>
                  <a:cxn ang="0">
                    <a:pos x="T53" y="T55"/>
                  </a:cxn>
                  <a:cxn ang="0">
                    <a:pos x="T57" y="T59"/>
                  </a:cxn>
                  <a:cxn ang="0">
                    <a:pos x="T61" y="T63"/>
                  </a:cxn>
                  <a:cxn ang="0">
                    <a:pos x="T65" y="T67"/>
                  </a:cxn>
                  <a:cxn ang="0">
                    <a:pos x="T69" y="T71"/>
                  </a:cxn>
                  <a:cxn ang="0">
                    <a:pos x="T73" y="T75"/>
                  </a:cxn>
                  <a:cxn ang="0">
                    <a:pos x="T77" y="T79"/>
                  </a:cxn>
                  <a:cxn ang="0">
                    <a:pos x="T81" y="T83"/>
                  </a:cxn>
                  <a:cxn ang="0">
                    <a:pos x="T85" y="T87"/>
                  </a:cxn>
                  <a:cxn ang="0">
                    <a:pos x="T89" y="T91"/>
                  </a:cxn>
                  <a:cxn ang="0">
                    <a:pos x="T93" y="T95"/>
                  </a:cxn>
                  <a:cxn ang="0">
                    <a:pos x="T97" y="T99"/>
                  </a:cxn>
                  <a:cxn ang="0">
                    <a:pos x="T101" y="T103"/>
                  </a:cxn>
                  <a:cxn ang="0">
                    <a:pos x="T105" y="T107"/>
                  </a:cxn>
                  <a:cxn ang="0">
                    <a:pos x="T109" y="T111"/>
                  </a:cxn>
                  <a:cxn ang="0">
                    <a:pos x="T113" y="T115"/>
                  </a:cxn>
                  <a:cxn ang="0">
                    <a:pos x="T117" y="T119"/>
                  </a:cxn>
                  <a:cxn ang="0">
                    <a:pos x="T121" y="T123"/>
                  </a:cxn>
                  <a:cxn ang="0">
                    <a:pos x="T125" y="T127"/>
                  </a:cxn>
                  <a:cxn ang="0">
                    <a:pos x="T129" y="T131"/>
                  </a:cxn>
                  <a:cxn ang="0">
                    <a:pos x="T133" y="T135"/>
                  </a:cxn>
                  <a:cxn ang="0">
                    <a:pos x="T137" y="T139"/>
                  </a:cxn>
                  <a:cxn ang="0">
                    <a:pos x="T141" y="T143"/>
                  </a:cxn>
                  <a:cxn ang="0">
                    <a:pos x="T145" y="T147"/>
                  </a:cxn>
                </a:cxnLst>
                <a:rect l="0" t="0" r="r" b="b"/>
                <a:pathLst>
                  <a:path w="233" h="233">
                    <a:moveTo>
                      <a:pt x="116" y="233"/>
                    </a:moveTo>
                    <a:lnTo>
                      <a:pt x="139" y="231"/>
                    </a:lnTo>
                    <a:lnTo>
                      <a:pt x="160" y="224"/>
                    </a:lnTo>
                    <a:lnTo>
                      <a:pt x="179" y="214"/>
                    </a:lnTo>
                    <a:lnTo>
                      <a:pt x="196" y="200"/>
                    </a:lnTo>
                    <a:lnTo>
                      <a:pt x="211" y="184"/>
                    </a:lnTo>
                    <a:lnTo>
                      <a:pt x="222" y="165"/>
                    </a:lnTo>
                    <a:lnTo>
                      <a:pt x="229" y="144"/>
                    </a:lnTo>
                    <a:lnTo>
                      <a:pt x="232" y="122"/>
                    </a:lnTo>
                    <a:lnTo>
                      <a:pt x="232" y="116"/>
                    </a:lnTo>
                    <a:lnTo>
                      <a:pt x="230" y="94"/>
                    </a:lnTo>
                    <a:lnTo>
                      <a:pt x="224" y="72"/>
                    </a:lnTo>
                    <a:lnTo>
                      <a:pt x="214" y="53"/>
                    </a:lnTo>
                    <a:lnTo>
                      <a:pt x="200" y="36"/>
                    </a:lnTo>
                    <a:lnTo>
                      <a:pt x="184" y="22"/>
                    </a:lnTo>
                    <a:lnTo>
                      <a:pt x="165" y="11"/>
                    </a:lnTo>
                    <a:lnTo>
                      <a:pt x="144" y="3"/>
                    </a:lnTo>
                    <a:lnTo>
                      <a:pt x="121" y="0"/>
                    </a:lnTo>
                    <a:lnTo>
                      <a:pt x="116" y="0"/>
                    </a:lnTo>
                    <a:lnTo>
                      <a:pt x="93" y="2"/>
                    </a:lnTo>
                    <a:lnTo>
                      <a:pt x="72" y="9"/>
                    </a:lnTo>
                    <a:lnTo>
                      <a:pt x="52" y="19"/>
                    </a:lnTo>
                    <a:lnTo>
                      <a:pt x="35" y="32"/>
                    </a:lnTo>
                    <a:lnTo>
                      <a:pt x="21" y="49"/>
                    </a:lnTo>
                    <a:lnTo>
                      <a:pt x="10" y="68"/>
                    </a:lnTo>
                    <a:lnTo>
                      <a:pt x="3" y="89"/>
                    </a:lnTo>
                    <a:lnTo>
                      <a:pt x="0" y="111"/>
                    </a:lnTo>
                    <a:lnTo>
                      <a:pt x="0" y="116"/>
                    </a:lnTo>
                    <a:lnTo>
                      <a:pt x="2" y="139"/>
                    </a:lnTo>
                    <a:lnTo>
                      <a:pt x="8" y="161"/>
                    </a:lnTo>
                    <a:lnTo>
                      <a:pt x="18" y="180"/>
                    </a:lnTo>
                    <a:lnTo>
                      <a:pt x="32" y="197"/>
                    </a:lnTo>
                    <a:lnTo>
                      <a:pt x="48" y="211"/>
                    </a:lnTo>
                    <a:lnTo>
                      <a:pt x="67" y="222"/>
                    </a:lnTo>
                    <a:lnTo>
                      <a:pt x="88" y="229"/>
                    </a:lnTo>
                    <a:lnTo>
                      <a:pt x="111" y="233"/>
                    </a:lnTo>
                    <a:lnTo>
                      <a:pt x="116" y="233"/>
                    </a:lnTo>
                    <a:close/>
                  </a:path>
                </a:pathLst>
              </a:custGeom>
              <a:noFill/>
              <a:ln w="2350">
                <a:solidFill>
                  <a:srgbClr val="C40067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28" name="Freeform 27"/>
              <p:cNvSpPr>
                <a:spLocks/>
              </p:cNvSpPr>
              <p:nvPr/>
            </p:nvSpPr>
            <p:spPr bwMode="auto">
              <a:xfrm>
                <a:off x="1005" y="6494"/>
                <a:ext cx="0" cy="241"/>
              </a:xfrm>
              <a:custGeom>
                <a:avLst/>
                <a:gdLst>
                  <a:gd name="T0" fmla="+- 0 6735 6494"/>
                  <a:gd name="T1" fmla="*/ 6735 h 241"/>
                  <a:gd name="T2" fmla="+- 0 6494 6494"/>
                  <a:gd name="T3" fmla="*/ 6494 h 241"/>
                </a:gdLst>
                <a:ahLst/>
                <a:cxnLst>
                  <a:cxn ang="0">
                    <a:pos x="0" y="T1"/>
                  </a:cxn>
                  <a:cxn ang="0">
                    <a:pos x="0" y="T3"/>
                  </a:cxn>
                </a:cxnLst>
                <a:rect l="0" t="0" r="r" b="b"/>
                <a:pathLst>
                  <a:path h="241">
                    <a:moveTo>
                      <a:pt x="0" y="241"/>
                    </a:moveTo>
                    <a:lnTo>
                      <a:pt x="0" y="0"/>
                    </a:lnTo>
                  </a:path>
                </a:pathLst>
              </a:custGeom>
              <a:noFill/>
              <a:ln w="2350">
                <a:solidFill>
                  <a:srgbClr val="BB006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29" name="Freeform 28"/>
              <p:cNvSpPr>
                <a:spLocks/>
              </p:cNvSpPr>
              <p:nvPr/>
            </p:nvSpPr>
            <p:spPr bwMode="auto">
              <a:xfrm>
                <a:off x="997" y="6487"/>
                <a:ext cx="15" cy="15"/>
              </a:xfrm>
              <a:custGeom>
                <a:avLst/>
                <a:gdLst>
                  <a:gd name="T0" fmla="+- 0 1012 997"/>
                  <a:gd name="T1" fmla="*/ T0 w 15"/>
                  <a:gd name="T2" fmla="+- 0 6494 6487"/>
                  <a:gd name="T3" fmla="*/ 6494 h 15"/>
                  <a:gd name="T4" fmla="+- 0 1012 997"/>
                  <a:gd name="T5" fmla="*/ T4 w 15"/>
                  <a:gd name="T6" fmla="+- 0 6490 6487"/>
                  <a:gd name="T7" fmla="*/ 6490 h 15"/>
                  <a:gd name="T8" fmla="+- 0 1009 997"/>
                  <a:gd name="T9" fmla="*/ T8 w 15"/>
                  <a:gd name="T10" fmla="+- 0 6487 6487"/>
                  <a:gd name="T11" fmla="*/ 6487 h 15"/>
                  <a:gd name="T12" fmla="+- 0 1001 997"/>
                  <a:gd name="T13" fmla="*/ T12 w 15"/>
                  <a:gd name="T14" fmla="+- 0 6487 6487"/>
                  <a:gd name="T15" fmla="*/ 6487 h 15"/>
                  <a:gd name="T16" fmla="+- 0 997 997"/>
                  <a:gd name="T17" fmla="*/ T16 w 15"/>
                  <a:gd name="T18" fmla="+- 0 6490 6487"/>
                  <a:gd name="T19" fmla="*/ 6490 h 15"/>
                  <a:gd name="T20" fmla="+- 0 997 997"/>
                  <a:gd name="T21" fmla="*/ T20 w 15"/>
                  <a:gd name="T22" fmla="+- 0 6498 6487"/>
                  <a:gd name="T23" fmla="*/ 6498 h 15"/>
                  <a:gd name="T24" fmla="+- 0 1001 997"/>
                  <a:gd name="T25" fmla="*/ T24 w 15"/>
                  <a:gd name="T26" fmla="+- 0 6502 6487"/>
                  <a:gd name="T27" fmla="*/ 6502 h 15"/>
                  <a:gd name="T28" fmla="+- 0 1009 997"/>
                  <a:gd name="T29" fmla="*/ T28 w 15"/>
                  <a:gd name="T30" fmla="+- 0 6502 6487"/>
                  <a:gd name="T31" fmla="*/ 6502 h 15"/>
                  <a:gd name="T32" fmla="+- 0 1012 997"/>
                  <a:gd name="T33" fmla="*/ T32 w 15"/>
                  <a:gd name="T34" fmla="+- 0 6498 6487"/>
                  <a:gd name="T35" fmla="*/ 6498 h 15"/>
                  <a:gd name="T36" fmla="+- 0 1012 997"/>
                  <a:gd name="T37" fmla="*/ T36 w 15"/>
                  <a:gd name="T38" fmla="+- 0 6494 6487"/>
                  <a:gd name="T39" fmla="*/ 6494 h 15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  <a:cxn ang="0">
                    <a:pos x="T17" y="T19"/>
                  </a:cxn>
                  <a:cxn ang="0">
                    <a:pos x="T21" y="T23"/>
                  </a:cxn>
                  <a:cxn ang="0">
                    <a:pos x="T25" y="T27"/>
                  </a:cxn>
                  <a:cxn ang="0">
                    <a:pos x="T29" y="T31"/>
                  </a:cxn>
                  <a:cxn ang="0">
                    <a:pos x="T33" y="T35"/>
                  </a:cxn>
                  <a:cxn ang="0">
                    <a:pos x="T37" y="T39"/>
                  </a:cxn>
                </a:cxnLst>
                <a:rect l="0" t="0" r="r" b="b"/>
                <a:pathLst>
                  <a:path w="15" h="15">
                    <a:moveTo>
                      <a:pt x="15" y="7"/>
                    </a:moveTo>
                    <a:lnTo>
                      <a:pt x="15" y="3"/>
                    </a:lnTo>
                    <a:lnTo>
                      <a:pt x="12" y="0"/>
                    </a:lnTo>
                    <a:lnTo>
                      <a:pt x="4" y="0"/>
                    </a:lnTo>
                    <a:lnTo>
                      <a:pt x="0" y="3"/>
                    </a:lnTo>
                    <a:lnTo>
                      <a:pt x="0" y="11"/>
                    </a:lnTo>
                    <a:lnTo>
                      <a:pt x="4" y="15"/>
                    </a:lnTo>
                    <a:lnTo>
                      <a:pt x="12" y="15"/>
                    </a:lnTo>
                    <a:lnTo>
                      <a:pt x="15" y="11"/>
                    </a:lnTo>
                    <a:lnTo>
                      <a:pt x="15" y="7"/>
                    </a:lnTo>
                    <a:close/>
                  </a:path>
                </a:pathLst>
              </a:custGeom>
              <a:solidFill>
                <a:srgbClr val="BB006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30" name="Freeform 29"/>
              <p:cNvSpPr>
                <a:spLocks/>
              </p:cNvSpPr>
              <p:nvPr/>
            </p:nvSpPr>
            <p:spPr bwMode="auto">
              <a:xfrm>
                <a:off x="881" y="6733"/>
                <a:ext cx="233" cy="233"/>
              </a:xfrm>
              <a:custGeom>
                <a:avLst/>
                <a:gdLst>
                  <a:gd name="T0" fmla="+- 0 997 881"/>
                  <a:gd name="T1" fmla="*/ T0 w 233"/>
                  <a:gd name="T2" fmla="+- 0 6966 6733"/>
                  <a:gd name="T3" fmla="*/ 6966 h 233"/>
                  <a:gd name="T4" fmla="+- 0 1020 881"/>
                  <a:gd name="T5" fmla="*/ T4 w 233"/>
                  <a:gd name="T6" fmla="+- 0 6964 6733"/>
                  <a:gd name="T7" fmla="*/ 6964 h 233"/>
                  <a:gd name="T8" fmla="+- 0 1041 881"/>
                  <a:gd name="T9" fmla="*/ T8 w 233"/>
                  <a:gd name="T10" fmla="+- 0 6958 6733"/>
                  <a:gd name="T11" fmla="*/ 6958 h 233"/>
                  <a:gd name="T12" fmla="+- 0 1061 881"/>
                  <a:gd name="T13" fmla="*/ T12 w 233"/>
                  <a:gd name="T14" fmla="+- 0 6947 6733"/>
                  <a:gd name="T15" fmla="*/ 6947 h 233"/>
                  <a:gd name="T16" fmla="+- 0 1078 881"/>
                  <a:gd name="T17" fmla="*/ T16 w 233"/>
                  <a:gd name="T18" fmla="+- 0 6934 6733"/>
                  <a:gd name="T19" fmla="*/ 6934 h 233"/>
                  <a:gd name="T20" fmla="+- 0 1092 881"/>
                  <a:gd name="T21" fmla="*/ T20 w 233"/>
                  <a:gd name="T22" fmla="+- 0 6917 6733"/>
                  <a:gd name="T23" fmla="*/ 6917 h 233"/>
                  <a:gd name="T24" fmla="+- 0 1103 881"/>
                  <a:gd name="T25" fmla="*/ T24 w 233"/>
                  <a:gd name="T26" fmla="+- 0 6899 6733"/>
                  <a:gd name="T27" fmla="*/ 6899 h 233"/>
                  <a:gd name="T28" fmla="+- 0 1110 881"/>
                  <a:gd name="T29" fmla="*/ T28 w 233"/>
                  <a:gd name="T30" fmla="+- 0 6878 6733"/>
                  <a:gd name="T31" fmla="*/ 6878 h 233"/>
                  <a:gd name="T32" fmla="+- 0 1114 881"/>
                  <a:gd name="T33" fmla="*/ T32 w 233"/>
                  <a:gd name="T34" fmla="+- 0 6855 6733"/>
                  <a:gd name="T35" fmla="*/ 6855 h 233"/>
                  <a:gd name="T36" fmla="+- 0 1114 881"/>
                  <a:gd name="T37" fmla="*/ T36 w 233"/>
                  <a:gd name="T38" fmla="+- 0 6850 6733"/>
                  <a:gd name="T39" fmla="*/ 6850 h 233"/>
                  <a:gd name="T40" fmla="+- 0 1111 881"/>
                  <a:gd name="T41" fmla="*/ T40 w 233"/>
                  <a:gd name="T42" fmla="+- 0 6827 6733"/>
                  <a:gd name="T43" fmla="*/ 6827 h 233"/>
                  <a:gd name="T44" fmla="+- 0 1105 881"/>
                  <a:gd name="T45" fmla="*/ T44 w 233"/>
                  <a:gd name="T46" fmla="+- 0 6806 6733"/>
                  <a:gd name="T47" fmla="*/ 6806 h 233"/>
                  <a:gd name="T48" fmla="+- 0 1095 881"/>
                  <a:gd name="T49" fmla="*/ T48 w 233"/>
                  <a:gd name="T50" fmla="+- 0 6786 6733"/>
                  <a:gd name="T51" fmla="*/ 6786 h 233"/>
                  <a:gd name="T52" fmla="+- 0 1081 881"/>
                  <a:gd name="T53" fmla="*/ T52 w 233"/>
                  <a:gd name="T54" fmla="+- 0 6769 6733"/>
                  <a:gd name="T55" fmla="*/ 6769 h 233"/>
                  <a:gd name="T56" fmla="+- 0 1065 881"/>
                  <a:gd name="T57" fmla="*/ T56 w 233"/>
                  <a:gd name="T58" fmla="+- 0 6755 6733"/>
                  <a:gd name="T59" fmla="*/ 6755 h 233"/>
                  <a:gd name="T60" fmla="+- 0 1046 881"/>
                  <a:gd name="T61" fmla="*/ T60 w 233"/>
                  <a:gd name="T62" fmla="+- 0 6744 6733"/>
                  <a:gd name="T63" fmla="*/ 6744 h 233"/>
                  <a:gd name="T64" fmla="+- 0 1025 881"/>
                  <a:gd name="T65" fmla="*/ T64 w 233"/>
                  <a:gd name="T66" fmla="+- 0 6737 6733"/>
                  <a:gd name="T67" fmla="*/ 6737 h 233"/>
                  <a:gd name="T68" fmla="+- 0 1003 881"/>
                  <a:gd name="T69" fmla="*/ T68 w 233"/>
                  <a:gd name="T70" fmla="+- 0 6734 6733"/>
                  <a:gd name="T71" fmla="*/ 6734 h 233"/>
                  <a:gd name="T72" fmla="+- 0 997 881"/>
                  <a:gd name="T73" fmla="*/ T72 w 233"/>
                  <a:gd name="T74" fmla="+- 0 6733 6733"/>
                  <a:gd name="T75" fmla="*/ 6733 h 233"/>
                  <a:gd name="T76" fmla="+- 0 975 881"/>
                  <a:gd name="T77" fmla="*/ T76 w 233"/>
                  <a:gd name="T78" fmla="+- 0 6736 6733"/>
                  <a:gd name="T79" fmla="*/ 6736 h 233"/>
                  <a:gd name="T80" fmla="+- 0 953 881"/>
                  <a:gd name="T81" fmla="*/ T80 w 233"/>
                  <a:gd name="T82" fmla="+- 0 6742 6733"/>
                  <a:gd name="T83" fmla="*/ 6742 h 233"/>
                  <a:gd name="T84" fmla="+- 0 934 881"/>
                  <a:gd name="T85" fmla="*/ T84 w 233"/>
                  <a:gd name="T86" fmla="+- 0 6752 6733"/>
                  <a:gd name="T87" fmla="*/ 6752 h 233"/>
                  <a:gd name="T88" fmla="+- 0 917 881"/>
                  <a:gd name="T89" fmla="*/ T88 w 233"/>
                  <a:gd name="T90" fmla="+- 0 6766 6733"/>
                  <a:gd name="T91" fmla="*/ 6766 h 233"/>
                  <a:gd name="T92" fmla="+- 0 903 881"/>
                  <a:gd name="T93" fmla="*/ T92 w 233"/>
                  <a:gd name="T94" fmla="+- 0 6782 6733"/>
                  <a:gd name="T95" fmla="*/ 6782 h 233"/>
                  <a:gd name="T96" fmla="+- 0 892 881"/>
                  <a:gd name="T97" fmla="*/ T96 w 233"/>
                  <a:gd name="T98" fmla="+- 0 6801 6733"/>
                  <a:gd name="T99" fmla="*/ 6801 h 233"/>
                  <a:gd name="T100" fmla="+- 0 884 881"/>
                  <a:gd name="T101" fmla="*/ T100 w 233"/>
                  <a:gd name="T102" fmla="+- 0 6822 6733"/>
                  <a:gd name="T103" fmla="*/ 6822 h 233"/>
                  <a:gd name="T104" fmla="+- 0 881 881"/>
                  <a:gd name="T105" fmla="*/ T104 w 233"/>
                  <a:gd name="T106" fmla="+- 0 6844 6733"/>
                  <a:gd name="T107" fmla="*/ 6844 h 233"/>
                  <a:gd name="T108" fmla="+- 0 881 881"/>
                  <a:gd name="T109" fmla="*/ T108 w 233"/>
                  <a:gd name="T110" fmla="+- 0 6850 6733"/>
                  <a:gd name="T111" fmla="*/ 6850 h 233"/>
                  <a:gd name="T112" fmla="+- 0 883 881"/>
                  <a:gd name="T113" fmla="*/ T112 w 233"/>
                  <a:gd name="T114" fmla="+- 0 6873 6733"/>
                  <a:gd name="T115" fmla="*/ 6873 h 233"/>
                  <a:gd name="T116" fmla="+- 0 890 881"/>
                  <a:gd name="T117" fmla="*/ T116 w 233"/>
                  <a:gd name="T118" fmla="+- 0 6894 6733"/>
                  <a:gd name="T119" fmla="*/ 6894 h 233"/>
                  <a:gd name="T120" fmla="+- 0 900 881"/>
                  <a:gd name="T121" fmla="*/ T120 w 233"/>
                  <a:gd name="T122" fmla="+- 0 6913 6733"/>
                  <a:gd name="T123" fmla="*/ 6913 h 233"/>
                  <a:gd name="T124" fmla="+- 0 913 881"/>
                  <a:gd name="T125" fmla="*/ T124 w 233"/>
                  <a:gd name="T126" fmla="+- 0 6930 6733"/>
                  <a:gd name="T127" fmla="*/ 6930 h 233"/>
                  <a:gd name="T128" fmla="+- 0 930 881"/>
                  <a:gd name="T129" fmla="*/ T128 w 233"/>
                  <a:gd name="T130" fmla="+- 0 6945 6733"/>
                  <a:gd name="T131" fmla="*/ 6945 h 233"/>
                  <a:gd name="T132" fmla="+- 0 949 881"/>
                  <a:gd name="T133" fmla="*/ T132 w 233"/>
                  <a:gd name="T134" fmla="+- 0 6956 6733"/>
                  <a:gd name="T135" fmla="*/ 6956 h 233"/>
                  <a:gd name="T136" fmla="+- 0 969 881"/>
                  <a:gd name="T137" fmla="*/ T136 w 233"/>
                  <a:gd name="T138" fmla="+- 0 6963 6733"/>
                  <a:gd name="T139" fmla="*/ 6963 h 233"/>
                  <a:gd name="T140" fmla="+- 0 992 881"/>
                  <a:gd name="T141" fmla="*/ T140 w 233"/>
                  <a:gd name="T142" fmla="+- 0 6966 6733"/>
                  <a:gd name="T143" fmla="*/ 6966 h 233"/>
                  <a:gd name="T144" fmla="+- 0 997 881"/>
                  <a:gd name="T145" fmla="*/ T144 w 233"/>
                  <a:gd name="T146" fmla="+- 0 6966 6733"/>
                  <a:gd name="T147" fmla="*/ 6966 h 233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  <a:cxn ang="0">
                    <a:pos x="T17" y="T19"/>
                  </a:cxn>
                  <a:cxn ang="0">
                    <a:pos x="T21" y="T23"/>
                  </a:cxn>
                  <a:cxn ang="0">
                    <a:pos x="T25" y="T27"/>
                  </a:cxn>
                  <a:cxn ang="0">
                    <a:pos x="T29" y="T31"/>
                  </a:cxn>
                  <a:cxn ang="0">
                    <a:pos x="T33" y="T35"/>
                  </a:cxn>
                  <a:cxn ang="0">
                    <a:pos x="T37" y="T39"/>
                  </a:cxn>
                  <a:cxn ang="0">
                    <a:pos x="T41" y="T43"/>
                  </a:cxn>
                  <a:cxn ang="0">
                    <a:pos x="T45" y="T47"/>
                  </a:cxn>
                  <a:cxn ang="0">
                    <a:pos x="T49" y="T51"/>
                  </a:cxn>
                  <a:cxn ang="0">
                    <a:pos x="T53" y="T55"/>
                  </a:cxn>
                  <a:cxn ang="0">
                    <a:pos x="T57" y="T59"/>
                  </a:cxn>
                  <a:cxn ang="0">
                    <a:pos x="T61" y="T63"/>
                  </a:cxn>
                  <a:cxn ang="0">
                    <a:pos x="T65" y="T67"/>
                  </a:cxn>
                  <a:cxn ang="0">
                    <a:pos x="T69" y="T71"/>
                  </a:cxn>
                  <a:cxn ang="0">
                    <a:pos x="T73" y="T75"/>
                  </a:cxn>
                  <a:cxn ang="0">
                    <a:pos x="T77" y="T79"/>
                  </a:cxn>
                  <a:cxn ang="0">
                    <a:pos x="T81" y="T83"/>
                  </a:cxn>
                  <a:cxn ang="0">
                    <a:pos x="T85" y="T87"/>
                  </a:cxn>
                  <a:cxn ang="0">
                    <a:pos x="T89" y="T91"/>
                  </a:cxn>
                  <a:cxn ang="0">
                    <a:pos x="T93" y="T95"/>
                  </a:cxn>
                  <a:cxn ang="0">
                    <a:pos x="T97" y="T99"/>
                  </a:cxn>
                  <a:cxn ang="0">
                    <a:pos x="T101" y="T103"/>
                  </a:cxn>
                  <a:cxn ang="0">
                    <a:pos x="T105" y="T107"/>
                  </a:cxn>
                  <a:cxn ang="0">
                    <a:pos x="T109" y="T111"/>
                  </a:cxn>
                  <a:cxn ang="0">
                    <a:pos x="T113" y="T115"/>
                  </a:cxn>
                  <a:cxn ang="0">
                    <a:pos x="T117" y="T119"/>
                  </a:cxn>
                  <a:cxn ang="0">
                    <a:pos x="T121" y="T123"/>
                  </a:cxn>
                  <a:cxn ang="0">
                    <a:pos x="T125" y="T127"/>
                  </a:cxn>
                  <a:cxn ang="0">
                    <a:pos x="T129" y="T131"/>
                  </a:cxn>
                  <a:cxn ang="0">
                    <a:pos x="T133" y="T135"/>
                  </a:cxn>
                  <a:cxn ang="0">
                    <a:pos x="T137" y="T139"/>
                  </a:cxn>
                  <a:cxn ang="0">
                    <a:pos x="T141" y="T143"/>
                  </a:cxn>
                  <a:cxn ang="0">
                    <a:pos x="T145" y="T147"/>
                  </a:cxn>
                </a:cxnLst>
                <a:rect l="0" t="0" r="r" b="b"/>
                <a:pathLst>
                  <a:path w="233" h="233">
                    <a:moveTo>
                      <a:pt x="116" y="233"/>
                    </a:moveTo>
                    <a:lnTo>
                      <a:pt x="139" y="231"/>
                    </a:lnTo>
                    <a:lnTo>
                      <a:pt x="160" y="225"/>
                    </a:lnTo>
                    <a:lnTo>
                      <a:pt x="180" y="214"/>
                    </a:lnTo>
                    <a:lnTo>
                      <a:pt x="197" y="201"/>
                    </a:lnTo>
                    <a:lnTo>
                      <a:pt x="211" y="184"/>
                    </a:lnTo>
                    <a:lnTo>
                      <a:pt x="222" y="166"/>
                    </a:lnTo>
                    <a:lnTo>
                      <a:pt x="229" y="145"/>
                    </a:lnTo>
                    <a:lnTo>
                      <a:pt x="233" y="122"/>
                    </a:lnTo>
                    <a:lnTo>
                      <a:pt x="233" y="117"/>
                    </a:lnTo>
                    <a:lnTo>
                      <a:pt x="230" y="94"/>
                    </a:lnTo>
                    <a:lnTo>
                      <a:pt x="224" y="73"/>
                    </a:lnTo>
                    <a:lnTo>
                      <a:pt x="214" y="53"/>
                    </a:lnTo>
                    <a:lnTo>
                      <a:pt x="200" y="36"/>
                    </a:lnTo>
                    <a:lnTo>
                      <a:pt x="184" y="22"/>
                    </a:lnTo>
                    <a:lnTo>
                      <a:pt x="165" y="11"/>
                    </a:lnTo>
                    <a:lnTo>
                      <a:pt x="144" y="4"/>
                    </a:lnTo>
                    <a:lnTo>
                      <a:pt x="122" y="1"/>
                    </a:lnTo>
                    <a:lnTo>
                      <a:pt x="116" y="0"/>
                    </a:lnTo>
                    <a:lnTo>
                      <a:pt x="94" y="3"/>
                    </a:lnTo>
                    <a:lnTo>
                      <a:pt x="72" y="9"/>
                    </a:lnTo>
                    <a:lnTo>
                      <a:pt x="53" y="19"/>
                    </a:lnTo>
                    <a:lnTo>
                      <a:pt x="36" y="33"/>
                    </a:lnTo>
                    <a:lnTo>
                      <a:pt x="22" y="49"/>
                    </a:lnTo>
                    <a:lnTo>
                      <a:pt x="11" y="68"/>
                    </a:lnTo>
                    <a:lnTo>
                      <a:pt x="3" y="89"/>
                    </a:lnTo>
                    <a:lnTo>
                      <a:pt x="0" y="111"/>
                    </a:lnTo>
                    <a:lnTo>
                      <a:pt x="0" y="117"/>
                    </a:lnTo>
                    <a:lnTo>
                      <a:pt x="2" y="140"/>
                    </a:lnTo>
                    <a:lnTo>
                      <a:pt x="9" y="161"/>
                    </a:lnTo>
                    <a:lnTo>
                      <a:pt x="19" y="180"/>
                    </a:lnTo>
                    <a:lnTo>
                      <a:pt x="32" y="197"/>
                    </a:lnTo>
                    <a:lnTo>
                      <a:pt x="49" y="212"/>
                    </a:lnTo>
                    <a:lnTo>
                      <a:pt x="68" y="223"/>
                    </a:lnTo>
                    <a:lnTo>
                      <a:pt x="88" y="230"/>
                    </a:lnTo>
                    <a:lnTo>
                      <a:pt x="111" y="233"/>
                    </a:lnTo>
                    <a:lnTo>
                      <a:pt x="116" y="233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31" name="Freeform 30"/>
              <p:cNvSpPr>
                <a:spLocks/>
              </p:cNvSpPr>
              <p:nvPr/>
            </p:nvSpPr>
            <p:spPr bwMode="auto">
              <a:xfrm>
                <a:off x="881" y="6733"/>
                <a:ext cx="233" cy="233"/>
              </a:xfrm>
              <a:custGeom>
                <a:avLst/>
                <a:gdLst>
                  <a:gd name="T0" fmla="+- 0 997 881"/>
                  <a:gd name="T1" fmla="*/ T0 w 233"/>
                  <a:gd name="T2" fmla="+- 0 6966 6733"/>
                  <a:gd name="T3" fmla="*/ 6966 h 233"/>
                  <a:gd name="T4" fmla="+- 0 1020 881"/>
                  <a:gd name="T5" fmla="*/ T4 w 233"/>
                  <a:gd name="T6" fmla="+- 0 6964 6733"/>
                  <a:gd name="T7" fmla="*/ 6964 h 233"/>
                  <a:gd name="T8" fmla="+- 0 1041 881"/>
                  <a:gd name="T9" fmla="*/ T8 w 233"/>
                  <a:gd name="T10" fmla="+- 0 6958 6733"/>
                  <a:gd name="T11" fmla="*/ 6958 h 233"/>
                  <a:gd name="T12" fmla="+- 0 1061 881"/>
                  <a:gd name="T13" fmla="*/ T12 w 233"/>
                  <a:gd name="T14" fmla="+- 0 6947 6733"/>
                  <a:gd name="T15" fmla="*/ 6947 h 233"/>
                  <a:gd name="T16" fmla="+- 0 1078 881"/>
                  <a:gd name="T17" fmla="*/ T16 w 233"/>
                  <a:gd name="T18" fmla="+- 0 6934 6733"/>
                  <a:gd name="T19" fmla="*/ 6934 h 233"/>
                  <a:gd name="T20" fmla="+- 0 1092 881"/>
                  <a:gd name="T21" fmla="*/ T20 w 233"/>
                  <a:gd name="T22" fmla="+- 0 6917 6733"/>
                  <a:gd name="T23" fmla="*/ 6917 h 233"/>
                  <a:gd name="T24" fmla="+- 0 1103 881"/>
                  <a:gd name="T25" fmla="*/ T24 w 233"/>
                  <a:gd name="T26" fmla="+- 0 6899 6733"/>
                  <a:gd name="T27" fmla="*/ 6899 h 233"/>
                  <a:gd name="T28" fmla="+- 0 1110 881"/>
                  <a:gd name="T29" fmla="*/ T28 w 233"/>
                  <a:gd name="T30" fmla="+- 0 6878 6733"/>
                  <a:gd name="T31" fmla="*/ 6878 h 233"/>
                  <a:gd name="T32" fmla="+- 0 1114 881"/>
                  <a:gd name="T33" fmla="*/ T32 w 233"/>
                  <a:gd name="T34" fmla="+- 0 6855 6733"/>
                  <a:gd name="T35" fmla="*/ 6855 h 233"/>
                  <a:gd name="T36" fmla="+- 0 1114 881"/>
                  <a:gd name="T37" fmla="*/ T36 w 233"/>
                  <a:gd name="T38" fmla="+- 0 6850 6733"/>
                  <a:gd name="T39" fmla="*/ 6850 h 233"/>
                  <a:gd name="T40" fmla="+- 0 1111 881"/>
                  <a:gd name="T41" fmla="*/ T40 w 233"/>
                  <a:gd name="T42" fmla="+- 0 6827 6733"/>
                  <a:gd name="T43" fmla="*/ 6827 h 233"/>
                  <a:gd name="T44" fmla="+- 0 1105 881"/>
                  <a:gd name="T45" fmla="*/ T44 w 233"/>
                  <a:gd name="T46" fmla="+- 0 6806 6733"/>
                  <a:gd name="T47" fmla="*/ 6806 h 233"/>
                  <a:gd name="T48" fmla="+- 0 1095 881"/>
                  <a:gd name="T49" fmla="*/ T48 w 233"/>
                  <a:gd name="T50" fmla="+- 0 6786 6733"/>
                  <a:gd name="T51" fmla="*/ 6786 h 233"/>
                  <a:gd name="T52" fmla="+- 0 1081 881"/>
                  <a:gd name="T53" fmla="*/ T52 w 233"/>
                  <a:gd name="T54" fmla="+- 0 6769 6733"/>
                  <a:gd name="T55" fmla="*/ 6769 h 233"/>
                  <a:gd name="T56" fmla="+- 0 1065 881"/>
                  <a:gd name="T57" fmla="*/ T56 w 233"/>
                  <a:gd name="T58" fmla="+- 0 6755 6733"/>
                  <a:gd name="T59" fmla="*/ 6755 h 233"/>
                  <a:gd name="T60" fmla="+- 0 1046 881"/>
                  <a:gd name="T61" fmla="*/ T60 w 233"/>
                  <a:gd name="T62" fmla="+- 0 6744 6733"/>
                  <a:gd name="T63" fmla="*/ 6744 h 233"/>
                  <a:gd name="T64" fmla="+- 0 1025 881"/>
                  <a:gd name="T65" fmla="*/ T64 w 233"/>
                  <a:gd name="T66" fmla="+- 0 6737 6733"/>
                  <a:gd name="T67" fmla="*/ 6737 h 233"/>
                  <a:gd name="T68" fmla="+- 0 1003 881"/>
                  <a:gd name="T69" fmla="*/ T68 w 233"/>
                  <a:gd name="T70" fmla="+- 0 6734 6733"/>
                  <a:gd name="T71" fmla="*/ 6734 h 233"/>
                  <a:gd name="T72" fmla="+- 0 997 881"/>
                  <a:gd name="T73" fmla="*/ T72 w 233"/>
                  <a:gd name="T74" fmla="+- 0 6733 6733"/>
                  <a:gd name="T75" fmla="*/ 6733 h 233"/>
                  <a:gd name="T76" fmla="+- 0 975 881"/>
                  <a:gd name="T77" fmla="*/ T76 w 233"/>
                  <a:gd name="T78" fmla="+- 0 6736 6733"/>
                  <a:gd name="T79" fmla="*/ 6736 h 233"/>
                  <a:gd name="T80" fmla="+- 0 953 881"/>
                  <a:gd name="T81" fmla="*/ T80 w 233"/>
                  <a:gd name="T82" fmla="+- 0 6742 6733"/>
                  <a:gd name="T83" fmla="*/ 6742 h 233"/>
                  <a:gd name="T84" fmla="+- 0 934 881"/>
                  <a:gd name="T85" fmla="*/ T84 w 233"/>
                  <a:gd name="T86" fmla="+- 0 6752 6733"/>
                  <a:gd name="T87" fmla="*/ 6752 h 233"/>
                  <a:gd name="T88" fmla="+- 0 917 881"/>
                  <a:gd name="T89" fmla="*/ T88 w 233"/>
                  <a:gd name="T90" fmla="+- 0 6766 6733"/>
                  <a:gd name="T91" fmla="*/ 6766 h 233"/>
                  <a:gd name="T92" fmla="+- 0 903 881"/>
                  <a:gd name="T93" fmla="*/ T92 w 233"/>
                  <a:gd name="T94" fmla="+- 0 6782 6733"/>
                  <a:gd name="T95" fmla="*/ 6782 h 233"/>
                  <a:gd name="T96" fmla="+- 0 892 881"/>
                  <a:gd name="T97" fmla="*/ T96 w 233"/>
                  <a:gd name="T98" fmla="+- 0 6801 6733"/>
                  <a:gd name="T99" fmla="*/ 6801 h 233"/>
                  <a:gd name="T100" fmla="+- 0 884 881"/>
                  <a:gd name="T101" fmla="*/ T100 w 233"/>
                  <a:gd name="T102" fmla="+- 0 6822 6733"/>
                  <a:gd name="T103" fmla="*/ 6822 h 233"/>
                  <a:gd name="T104" fmla="+- 0 881 881"/>
                  <a:gd name="T105" fmla="*/ T104 w 233"/>
                  <a:gd name="T106" fmla="+- 0 6844 6733"/>
                  <a:gd name="T107" fmla="*/ 6844 h 233"/>
                  <a:gd name="T108" fmla="+- 0 881 881"/>
                  <a:gd name="T109" fmla="*/ T108 w 233"/>
                  <a:gd name="T110" fmla="+- 0 6850 6733"/>
                  <a:gd name="T111" fmla="*/ 6850 h 233"/>
                  <a:gd name="T112" fmla="+- 0 883 881"/>
                  <a:gd name="T113" fmla="*/ T112 w 233"/>
                  <a:gd name="T114" fmla="+- 0 6873 6733"/>
                  <a:gd name="T115" fmla="*/ 6873 h 233"/>
                  <a:gd name="T116" fmla="+- 0 890 881"/>
                  <a:gd name="T117" fmla="*/ T116 w 233"/>
                  <a:gd name="T118" fmla="+- 0 6894 6733"/>
                  <a:gd name="T119" fmla="*/ 6894 h 233"/>
                  <a:gd name="T120" fmla="+- 0 900 881"/>
                  <a:gd name="T121" fmla="*/ T120 w 233"/>
                  <a:gd name="T122" fmla="+- 0 6913 6733"/>
                  <a:gd name="T123" fmla="*/ 6913 h 233"/>
                  <a:gd name="T124" fmla="+- 0 913 881"/>
                  <a:gd name="T125" fmla="*/ T124 w 233"/>
                  <a:gd name="T126" fmla="+- 0 6930 6733"/>
                  <a:gd name="T127" fmla="*/ 6930 h 233"/>
                  <a:gd name="T128" fmla="+- 0 930 881"/>
                  <a:gd name="T129" fmla="*/ T128 w 233"/>
                  <a:gd name="T130" fmla="+- 0 6945 6733"/>
                  <a:gd name="T131" fmla="*/ 6945 h 233"/>
                  <a:gd name="T132" fmla="+- 0 949 881"/>
                  <a:gd name="T133" fmla="*/ T132 w 233"/>
                  <a:gd name="T134" fmla="+- 0 6956 6733"/>
                  <a:gd name="T135" fmla="*/ 6956 h 233"/>
                  <a:gd name="T136" fmla="+- 0 969 881"/>
                  <a:gd name="T137" fmla="*/ T136 w 233"/>
                  <a:gd name="T138" fmla="+- 0 6963 6733"/>
                  <a:gd name="T139" fmla="*/ 6963 h 233"/>
                  <a:gd name="T140" fmla="+- 0 992 881"/>
                  <a:gd name="T141" fmla="*/ T140 w 233"/>
                  <a:gd name="T142" fmla="+- 0 6966 6733"/>
                  <a:gd name="T143" fmla="*/ 6966 h 233"/>
                  <a:gd name="T144" fmla="+- 0 997 881"/>
                  <a:gd name="T145" fmla="*/ T144 w 233"/>
                  <a:gd name="T146" fmla="+- 0 6966 6733"/>
                  <a:gd name="T147" fmla="*/ 6966 h 233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  <a:cxn ang="0">
                    <a:pos x="T17" y="T19"/>
                  </a:cxn>
                  <a:cxn ang="0">
                    <a:pos x="T21" y="T23"/>
                  </a:cxn>
                  <a:cxn ang="0">
                    <a:pos x="T25" y="T27"/>
                  </a:cxn>
                  <a:cxn ang="0">
                    <a:pos x="T29" y="T31"/>
                  </a:cxn>
                  <a:cxn ang="0">
                    <a:pos x="T33" y="T35"/>
                  </a:cxn>
                  <a:cxn ang="0">
                    <a:pos x="T37" y="T39"/>
                  </a:cxn>
                  <a:cxn ang="0">
                    <a:pos x="T41" y="T43"/>
                  </a:cxn>
                  <a:cxn ang="0">
                    <a:pos x="T45" y="T47"/>
                  </a:cxn>
                  <a:cxn ang="0">
                    <a:pos x="T49" y="T51"/>
                  </a:cxn>
                  <a:cxn ang="0">
                    <a:pos x="T53" y="T55"/>
                  </a:cxn>
                  <a:cxn ang="0">
                    <a:pos x="T57" y="T59"/>
                  </a:cxn>
                  <a:cxn ang="0">
                    <a:pos x="T61" y="T63"/>
                  </a:cxn>
                  <a:cxn ang="0">
                    <a:pos x="T65" y="T67"/>
                  </a:cxn>
                  <a:cxn ang="0">
                    <a:pos x="T69" y="T71"/>
                  </a:cxn>
                  <a:cxn ang="0">
                    <a:pos x="T73" y="T75"/>
                  </a:cxn>
                  <a:cxn ang="0">
                    <a:pos x="T77" y="T79"/>
                  </a:cxn>
                  <a:cxn ang="0">
                    <a:pos x="T81" y="T83"/>
                  </a:cxn>
                  <a:cxn ang="0">
                    <a:pos x="T85" y="T87"/>
                  </a:cxn>
                  <a:cxn ang="0">
                    <a:pos x="T89" y="T91"/>
                  </a:cxn>
                  <a:cxn ang="0">
                    <a:pos x="T93" y="T95"/>
                  </a:cxn>
                  <a:cxn ang="0">
                    <a:pos x="T97" y="T99"/>
                  </a:cxn>
                  <a:cxn ang="0">
                    <a:pos x="T101" y="T103"/>
                  </a:cxn>
                  <a:cxn ang="0">
                    <a:pos x="T105" y="T107"/>
                  </a:cxn>
                  <a:cxn ang="0">
                    <a:pos x="T109" y="T111"/>
                  </a:cxn>
                  <a:cxn ang="0">
                    <a:pos x="T113" y="T115"/>
                  </a:cxn>
                  <a:cxn ang="0">
                    <a:pos x="T117" y="T119"/>
                  </a:cxn>
                  <a:cxn ang="0">
                    <a:pos x="T121" y="T123"/>
                  </a:cxn>
                  <a:cxn ang="0">
                    <a:pos x="T125" y="T127"/>
                  </a:cxn>
                  <a:cxn ang="0">
                    <a:pos x="T129" y="T131"/>
                  </a:cxn>
                  <a:cxn ang="0">
                    <a:pos x="T133" y="T135"/>
                  </a:cxn>
                  <a:cxn ang="0">
                    <a:pos x="T137" y="T139"/>
                  </a:cxn>
                  <a:cxn ang="0">
                    <a:pos x="T141" y="T143"/>
                  </a:cxn>
                  <a:cxn ang="0">
                    <a:pos x="T145" y="T147"/>
                  </a:cxn>
                </a:cxnLst>
                <a:rect l="0" t="0" r="r" b="b"/>
                <a:pathLst>
                  <a:path w="233" h="233">
                    <a:moveTo>
                      <a:pt x="116" y="233"/>
                    </a:moveTo>
                    <a:lnTo>
                      <a:pt x="139" y="231"/>
                    </a:lnTo>
                    <a:lnTo>
                      <a:pt x="160" y="225"/>
                    </a:lnTo>
                    <a:lnTo>
                      <a:pt x="180" y="214"/>
                    </a:lnTo>
                    <a:lnTo>
                      <a:pt x="197" y="201"/>
                    </a:lnTo>
                    <a:lnTo>
                      <a:pt x="211" y="184"/>
                    </a:lnTo>
                    <a:lnTo>
                      <a:pt x="222" y="166"/>
                    </a:lnTo>
                    <a:lnTo>
                      <a:pt x="229" y="145"/>
                    </a:lnTo>
                    <a:lnTo>
                      <a:pt x="233" y="122"/>
                    </a:lnTo>
                    <a:lnTo>
                      <a:pt x="233" y="117"/>
                    </a:lnTo>
                    <a:lnTo>
                      <a:pt x="230" y="94"/>
                    </a:lnTo>
                    <a:lnTo>
                      <a:pt x="224" y="73"/>
                    </a:lnTo>
                    <a:lnTo>
                      <a:pt x="214" y="53"/>
                    </a:lnTo>
                    <a:lnTo>
                      <a:pt x="200" y="36"/>
                    </a:lnTo>
                    <a:lnTo>
                      <a:pt x="184" y="22"/>
                    </a:lnTo>
                    <a:lnTo>
                      <a:pt x="165" y="11"/>
                    </a:lnTo>
                    <a:lnTo>
                      <a:pt x="144" y="4"/>
                    </a:lnTo>
                    <a:lnTo>
                      <a:pt x="122" y="1"/>
                    </a:lnTo>
                    <a:lnTo>
                      <a:pt x="116" y="0"/>
                    </a:lnTo>
                    <a:lnTo>
                      <a:pt x="94" y="3"/>
                    </a:lnTo>
                    <a:lnTo>
                      <a:pt x="72" y="9"/>
                    </a:lnTo>
                    <a:lnTo>
                      <a:pt x="53" y="19"/>
                    </a:lnTo>
                    <a:lnTo>
                      <a:pt x="36" y="33"/>
                    </a:lnTo>
                    <a:lnTo>
                      <a:pt x="22" y="49"/>
                    </a:lnTo>
                    <a:lnTo>
                      <a:pt x="11" y="68"/>
                    </a:lnTo>
                    <a:lnTo>
                      <a:pt x="3" y="89"/>
                    </a:lnTo>
                    <a:lnTo>
                      <a:pt x="0" y="111"/>
                    </a:lnTo>
                    <a:lnTo>
                      <a:pt x="0" y="117"/>
                    </a:lnTo>
                    <a:lnTo>
                      <a:pt x="2" y="140"/>
                    </a:lnTo>
                    <a:lnTo>
                      <a:pt x="9" y="161"/>
                    </a:lnTo>
                    <a:lnTo>
                      <a:pt x="19" y="180"/>
                    </a:lnTo>
                    <a:lnTo>
                      <a:pt x="32" y="197"/>
                    </a:lnTo>
                    <a:lnTo>
                      <a:pt x="49" y="212"/>
                    </a:lnTo>
                    <a:lnTo>
                      <a:pt x="68" y="223"/>
                    </a:lnTo>
                    <a:lnTo>
                      <a:pt x="88" y="230"/>
                    </a:lnTo>
                    <a:lnTo>
                      <a:pt x="111" y="233"/>
                    </a:lnTo>
                    <a:lnTo>
                      <a:pt x="116" y="233"/>
                    </a:lnTo>
                    <a:close/>
                  </a:path>
                </a:pathLst>
              </a:custGeom>
              <a:noFill/>
              <a:ln w="2350">
                <a:solidFill>
                  <a:srgbClr val="C40067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32" name="Freeform 31"/>
              <p:cNvSpPr>
                <a:spLocks/>
              </p:cNvSpPr>
              <p:nvPr/>
            </p:nvSpPr>
            <p:spPr bwMode="auto">
              <a:xfrm>
                <a:off x="1614" y="5509"/>
                <a:ext cx="0" cy="241"/>
              </a:xfrm>
              <a:custGeom>
                <a:avLst/>
                <a:gdLst>
                  <a:gd name="T0" fmla="+- 0 5509 5509"/>
                  <a:gd name="T1" fmla="*/ 5509 h 241"/>
                  <a:gd name="T2" fmla="+- 0 5750 5509"/>
                  <a:gd name="T3" fmla="*/ 5750 h 241"/>
                </a:gdLst>
                <a:ahLst/>
                <a:cxnLst>
                  <a:cxn ang="0">
                    <a:pos x="0" y="T1"/>
                  </a:cxn>
                  <a:cxn ang="0">
                    <a:pos x="0" y="T3"/>
                  </a:cxn>
                </a:cxnLst>
                <a:rect l="0" t="0" r="r" b="b"/>
                <a:pathLst>
                  <a:path h="241">
                    <a:moveTo>
                      <a:pt x="0" y="0"/>
                    </a:moveTo>
                    <a:lnTo>
                      <a:pt x="0" y="241"/>
                    </a:lnTo>
                  </a:path>
                </a:pathLst>
              </a:custGeom>
              <a:noFill/>
              <a:ln w="2350">
                <a:solidFill>
                  <a:srgbClr val="BB006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33" name="Freeform 32"/>
              <p:cNvSpPr>
                <a:spLocks/>
              </p:cNvSpPr>
              <p:nvPr/>
            </p:nvSpPr>
            <p:spPr bwMode="auto">
              <a:xfrm>
                <a:off x="1607" y="5743"/>
                <a:ext cx="15" cy="15"/>
              </a:xfrm>
              <a:custGeom>
                <a:avLst/>
                <a:gdLst>
                  <a:gd name="T0" fmla="+- 0 1607 1607"/>
                  <a:gd name="T1" fmla="*/ T0 w 15"/>
                  <a:gd name="T2" fmla="+- 0 5750 5743"/>
                  <a:gd name="T3" fmla="*/ 5750 h 15"/>
                  <a:gd name="T4" fmla="+- 0 1607 1607"/>
                  <a:gd name="T5" fmla="*/ T4 w 15"/>
                  <a:gd name="T6" fmla="+- 0 5754 5743"/>
                  <a:gd name="T7" fmla="*/ 5754 h 15"/>
                  <a:gd name="T8" fmla="+- 0 1610 1607"/>
                  <a:gd name="T9" fmla="*/ T8 w 15"/>
                  <a:gd name="T10" fmla="+- 0 5758 5743"/>
                  <a:gd name="T11" fmla="*/ 5758 h 15"/>
                  <a:gd name="T12" fmla="+- 0 1618 1607"/>
                  <a:gd name="T13" fmla="*/ T12 w 15"/>
                  <a:gd name="T14" fmla="+- 0 5758 5743"/>
                  <a:gd name="T15" fmla="*/ 5758 h 15"/>
                  <a:gd name="T16" fmla="+- 0 1622 1607"/>
                  <a:gd name="T17" fmla="*/ T16 w 15"/>
                  <a:gd name="T18" fmla="+- 0 5754 5743"/>
                  <a:gd name="T19" fmla="*/ 5754 h 15"/>
                  <a:gd name="T20" fmla="+- 0 1622 1607"/>
                  <a:gd name="T21" fmla="*/ T20 w 15"/>
                  <a:gd name="T22" fmla="+- 0 5746 5743"/>
                  <a:gd name="T23" fmla="*/ 5746 h 15"/>
                  <a:gd name="T24" fmla="+- 0 1618 1607"/>
                  <a:gd name="T25" fmla="*/ T24 w 15"/>
                  <a:gd name="T26" fmla="+- 0 5743 5743"/>
                  <a:gd name="T27" fmla="*/ 5743 h 15"/>
                  <a:gd name="T28" fmla="+- 0 1610 1607"/>
                  <a:gd name="T29" fmla="*/ T28 w 15"/>
                  <a:gd name="T30" fmla="+- 0 5743 5743"/>
                  <a:gd name="T31" fmla="*/ 5743 h 15"/>
                  <a:gd name="T32" fmla="+- 0 1607 1607"/>
                  <a:gd name="T33" fmla="*/ T32 w 15"/>
                  <a:gd name="T34" fmla="+- 0 5746 5743"/>
                  <a:gd name="T35" fmla="*/ 5746 h 15"/>
                  <a:gd name="T36" fmla="+- 0 1607 1607"/>
                  <a:gd name="T37" fmla="*/ T36 w 15"/>
                  <a:gd name="T38" fmla="+- 0 5750 5743"/>
                  <a:gd name="T39" fmla="*/ 5750 h 15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  <a:cxn ang="0">
                    <a:pos x="T17" y="T19"/>
                  </a:cxn>
                  <a:cxn ang="0">
                    <a:pos x="T21" y="T23"/>
                  </a:cxn>
                  <a:cxn ang="0">
                    <a:pos x="T25" y="T27"/>
                  </a:cxn>
                  <a:cxn ang="0">
                    <a:pos x="T29" y="T31"/>
                  </a:cxn>
                  <a:cxn ang="0">
                    <a:pos x="T33" y="T35"/>
                  </a:cxn>
                  <a:cxn ang="0">
                    <a:pos x="T37" y="T39"/>
                  </a:cxn>
                </a:cxnLst>
                <a:rect l="0" t="0" r="r" b="b"/>
                <a:pathLst>
                  <a:path w="15" h="15">
                    <a:moveTo>
                      <a:pt x="0" y="7"/>
                    </a:moveTo>
                    <a:lnTo>
                      <a:pt x="0" y="11"/>
                    </a:lnTo>
                    <a:lnTo>
                      <a:pt x="3" y="15"/>
                    </a:lnTo>
                    <a:lnTo>
                      <a:pt x="11" y="15"/>
                    </a:lnTo>
                    <a:lnTo>
                      <a:pt x="15" y="11"/>
                    </a:lnTo>
                    <a:lnTo>
                      <a:pt x="15" y="3"/>
                    </a:lnTo>
                    <a:lnTo>
                      <a:pt x="11" y="0"/>
                    </a:lnTo>
                    <a:lnTo>
                      <a:pt x="3" y="0"/>
                    </a:lnTo>
                    <a:lnTo>
                      <a:pt x="0" y="3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BB006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34" name="Freeform 33"/>
              <p:cNvSpPr>
                <a:spLocks/>
              </p:cNvSpPr>
              <p:nvPr/>
            </p:nvSpPr>
            <p:spPr bwMode="auto">
              <a:xfrm>
                <a:off x="1500" y="5278"/>
                <a:ext cx="233" cy="233"/>
              </a:xfrm>
              <a:custGeom>
                <a:avLst/>
                <a:gdLst>
                  <a:gd name="T0" fmla="+- 0 1617 1500"/>
                  <a:gd name="T1" fmla="*/ T0 w 233"/>
                  <a:gd name="T2" fmla="+- 0 5511 5278"/>
                  <a:gd name="T3" fmla="*/ 5511 h 233"/>
                  <a:gd name="T4" fmla="+- 0 1640 1500"/>
                  <a:gd name="T5" fmla="*/ T4 w 233"/>
                  <a:gd name="T6" fmla="+- 0 5509 5278"/>
                  <a:gd name="T7" fmla="*/ 5509 h 233"/>
                  <a:gd name="T8" fmla="+- 0 1661 1500"/>
                  <a:gd name="T9" fmla="*/ T8 w 233"/>
                  <a:gd name="T10" fmla="+- 0 5502 5278"/>
                  <a:gd name="T11" fmla="*/ 5502 h 233"/>
                  <a:gd name="T12" fmla="+- 0 1680 1500"/>
                  <a:gd name="T13" fmla="*/ T12 w 233"/>
                  <a:gd name="T14" fmla="+- 0 5492 5278"/>
                  <a:gd name="T15" fmla="*/ 5492 h 233"/>
                  <a:gd name="T16" fmla="+- 0 1697 1500"/>
                  <a:gd name="T17" fmla="*/ T16 w 233"/>
                  <a:gd name="T18" fmla="+- 0 5479 5278"/>
                  <a:gd name="T19" fmla="*/ 5479 h 233"/>
                  <a:gd name="T20" fmla="+- 0 1712 1500"/>
                  <a:gd name="T21" fmla="*/ T20 w 233"/>
                  <a:gd name="T22" fmla="+- 0 5462 5278"/>
                  <a:gd name="T23" fmla="*/ 5462 h 233"/>
                  <a:gd name="T24" fmla="+- 0 1723 1500"/>
                  <a:gd name="T25" fmla="*/ T24 w 233"/>
                  <a:gd name="T26" fmla="+- 0 5443 5278"/>
                  <a:gd name="T27" fmla="*/ 5443 h 233"/>
                  <a:gd name="T28" fmla="+- 0 1730 1500"/>
                  <a:gd name="T29" fmla="*/ T28 w 233"/>
                  <a:gd name="T30" fmla="+- 0 5423 5278"/>
                  <a:gd name="T31" fmla="*/ 5423 h 233"/>
                  <a:gd name="T32" fmla="+- 0 1733 1500"/>
                  <a:gd name="T33" fmla="*/ T32 w 233"/>
                  <a:gd name="T34" fmla="+- 0 5400 5278"/>
                  <a:gd name="T35" fmla="*/ 5400 h 233"/>
                  <a:gd name="T36" fmla="+- 0 1733 1500"/>
                  <a:gd name="T37" fmla="*/ T36 w 233"/>
                  <a:gd name="T38" fmla="+- 0 5395 5278"/>
                  <a:gd name="T39" fmla="*/ 5395 h 233"/>
                  <a:gd name="T40" fmla="+- 0 1731 1500"/>
                  <a:gd name="T41" fmla="*/ T40 w 233"/>
                  <a:gd name="T42" fmla="+- 0 5372 5278"/>
                  <a:gd name="T43" fmla="*/ 5372 h 233"/>
                  <a:gd name="T44" fmla="+- 0 1725 1500"/>
                  <a:gd name="T45" fmla="*/ T44 w 233"/>
                  <a:gd name="T46" fmla="+- 0 5351 5278"/>
                  <a:gd name="T47" fmla="*/ 5351 h 233"/>
                  <a:gd name="T48" fmla="+- 0 1714 1500"/>
                  <a:gd name="T49" fmla="*/ T48 w 233"/>
                  <a:gd name="T50" fmla="+- 0 5331 5278"/>
                  <a:gd name="T51" fmla="*/ 5331 h 233"/>
                  <a:gd name="T52" fmla="+- 0 1701 1500"/>
                  <a:gd name="T53" fmla="*/ T52 w 233"/>
                  <a:gd name="T54" fmla="+- 0 5314 5278"/>
                  <a:gd name="T55" fmla="*/ 5314 h 233"/>
                  <a:gd name="T56" fmla="+- 0 1685 1500"/>
                  <a:gd name="T57" fmla="*/ T56 w 233"/>
                  <a:gd name="T58" fmla="+- 0 5300 5278"/>
                  <a:gd name="T59" fmla="*/ 5300 h 233"/>
                  <a:gd name="T60" fmla="+- 0 1666 1500"/>
                  <a:gd name="T61" fmla="*/ T60 w 233"/>
                  <a:gd name="T62" fmla="+- 0 5289 5278"/>
                  <a:gd name="T63" fmla="*/ 5289 h 233"/>
                  <a:gd name="T64" fmla="+- 0 1645 1500"/>
                  <a:gd name="T65" fmla="*/ T64 w 233"/>
                  <a:gd name="T66" fmla="+- 0 5282 5278"/>
                  <a:gd name="T67" fmla="*/ 5282 h 233"/>
                  <a:gd name="T68" fmla="+- 0 1622 1500"/>
                  <a:gd name="T69" fmla="*/ T68 w 233"/>
                  <a:gd name="T70" fmla="+- 0 5278 5278"/>
                  <a:gd name="T71" fmla="*/ 5278 h 233"/>
                  <a:gd name="T72" fmla="+- 0 1617 1500"/>
                  <a:gd name="T73" fmla="*/ T72 w 233"/>
                  <a:gd name="T74" fmla="+- 0 5278 5278"/>
                  <a:gd name="T75" fmla="*/ 5278 h 233"/>
                  <a:gd name="T76" fmla="+- 0 1594 1500"/>
                  <a:gd name="T77" fmla="*/ T76 w 233"/>
                  <a:gd name="T78" fmla="+- 0 5280 5278"/>
                  <a:gd name="T79" fmla="*/ 5280 h 233"/>
                  <a:gd name="T80" fmla="+- 0 1573 1500"/>
                  <a:gd name="T81" fmla="*/ T80 w 233"/>
                  <a:gd name="T82" fmla="+- 0 5287 5278"/>
                  <a:gd name="T83" fmla="*/ 5287 h 233"/>
                  <a:gd name="T84" fmla="+- 0 1553 1500"/>
                  <a:gd name="T85" fmla="*/ T84 w 233"/>
                  <a:gd name="T86" fmla="+- 0 5297 5278"/>
                  <a:gd name="T87" fmla="*/ 5297 h 233"/>
                  <a:gd name="T88" fmla="+- 0 1536 1500"/>
                  <a:gd name="T89" fmla="*/ T88 w 233"/>
                  <a:gd name="T90" fmla="+- 0 5311 5278"/>
                  <a:gd name="T91" fmla="*/ 5311 h 233"/>
                  <a:gd name="T92" fmla="+- 0 1522 1500"/>
                  <a:gd name="T93" fmla="*/ T92 w 233"/>
                  <a:gd name="T94" fmla="+- 0 5327 5278"/>
                  <a:gd name="T95" fmla="*/ 5327 h 233"/>
                  <a:gd name="T96" fmla="+- 0 1511 1500"/>
                  <a:gd name="T97" fmla="*/ T96 w 233"/>
                  <a:gd name="T98" fmla="+- 0 5346 5278"/>
                  <a:gd name="T99" fmla="*/ 5346 h 233"/>
                  <a:gd name="T100" fmla="+- 0 1504 1500"/>
                  <a:gd name="T101" fmla="*/ T100 w 233"/>
                  <a:gd name="T102" fmla="+- 0 5367 5278"/>
                  <a:gd name="T103" fmla="*/ 5367 h 233"/>
                  <a:gd name="T104" fmla="+- 0 1501 1500"/>
                  <a:gd name="T105" fmla="*/ T104 w 233"/>
                  <a:gd name="T106" fmla="+- 0 5389 5278"/>
                  <a:gd name="T107" fmla="*/ 5389 h 233"/>
                  <a:gd name="T108" fmla="+- 0 1500 1500"/>
                  <a:gd name="T109" fmla="*/ T108 w 233"/>
                  <a:gd name="T110" fmla="+- 0 5395 5278"/>
                  <a:gd name="T111" fmla="*/ 5395 h 233"/>
                  <a:gd name="T112" fmla="+- 0 1503 1500"/>
                  <a:gd name="T113" fmla="*/ T112 w 233"/>
                  <a:gd name="T114" fmla="+- 0 5417 5278"/>
                  <a:gd name="T115" fmla="*/ 5417 h 233"/>
                  <a:gd name="T116" fmla="+- 0 1509 1500"/>
                  <a:gd name="T117" fmla="*/ T116 w 233"/>
                  <a:gd name="T118" fmla="+- 0 5439 5278"/>
                  <a:gd name="T119" fmla="*/ 5439 h 233"/>
                  <a:gd name="T120" fmla="+- 0 1519 1500"/>
                  <a:gd name="T121" fmla="*/ T120 w 233"/>
                  <a:gd name="T122" fmla="+- 0 5458 5278"/>
                  <a:gd name="T123" fmla="*/ 5458 h 233"/>
                  <a:gd name="T124" fmla="+- 0 1533 1500"/>
                  <a:gd name="T125" fmla="*/ T124 w 233"/>
                  <a:gd name="T126" fmla="+- 0 5475 5278"/>
                  <a:gd name="T127" fmla="*/ 5475 h 233"/>
                  <a:gd name="T128" fmla="+- 0 1549 1500"/>
                  <a:gd name="T129" fmla="*/ T128 w 233"/>
                  <a:gd name="T130" fmla="+- 0 5489 5278"/>
                  <a:gd name="T131" fmla="*/ 5489 h 233"/>
                  <a:gd name="T132" fmla="+- 0 1568 1500"/>
                  <a:gd name="T133" fmla="*/ T132 w 233"/>
                  <a:gd name="T134" fmla="+- 0 5500 5278"/>
                  <a:gd name="T135" fmla="*/ 5500 h 233"/>
                  <a:gd name="T136" fmla="+- 0 1589 1500"/>
                  <a:gd name="T137" fmla="*/ T136 w 233"/>
                  <a:gd name="T138" fmla="+- 0 5508 5278"/>
                  <a:gd name="T139" fmla="*/ 5508 h 233"/>
                  <a:gd name="T140" fmla="+- 0 1612 1500"/>
                  <a:gd name="T141" fmla="*/ T140 w 233"/>
                  <a:gd name="T142" fmla="+- 0 5511 5278"/>
                  <a:gd name="T143" fmla="*/ 5511 h 233"/>
                  <a:gd name="T144" fmla="+- 0 1617 1500"/>
                  <a:gd name="T145" fmla="*/ T144 w 233"/>
                  <a:gd name="T146" fmla="+- 0 5511 5278"/>
                  <a:gd name="T147" fmla="*/ 5511 h 233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  <a:cxn ang="0">
                    <a:pos x="T17" y="T19"/>
                  </a:cxn>
                  <a:cxn ang="0">
                    <a:pos x="T21" y="T23"/>
                  </a:cxn>
                  <a:cxn ang="0">
                    <a:pos x="T25" y="T27"/>
                  </a:cxn>
                  <a:cxn ang="0">
                    <a:pos x="T29" y="T31"/>
                  </a:cxn>
                  <a:cxn ang="0">
                    <a:pos x="T33" y="T35"/>
                  </a:cxn>
                  <a:cxn ang="0">
                    <a:pos x="T37" y="T39"/>
                  </a:cxn>
                  <a:cxn ang="0">
                    <a:pos x="T41" y="T43"/>
                  </a:cxn>
                  <a:cxn ang="0">
                    <a:pos x="T45" y="T47"/>
                  </a:cxn>
                  <a:cxn ang="0">
                    <a:pos x="T49" y="T51"/>
                  </a:cxn>
                  <a:cxn ang="0">
                    <a:pos x="T53" y="T55"/>
                  </a:cxn>
                  <a:cxn ang="0">
                    <a:pos x="T57" y="T59"/>
                  </a:cxn>
                  <a:cxn ang="0">
                    <a:pos x="T61" y="T63"/>
                  </a:cxn>
                  <a:cxn ang="0">
                    <a:pos x="T65" y="T67"/>
                  </a:cxn>
                  <a:cxn ang="0">
                    <a:pos x="T69" y="T71"/>
                  </a:cxn>
                  <a:cxn ang="0">
                    <a:pos x="T73" y="T75"/>
                  </a:cxn>
                  <a:cxn ang="0">
                    <a:pos x="T77" y="T79"/>
                  </a:cxn>
                  <a:cxn ang="0">
                    <a:pos x="T81" y="T83"/>
                  </a:cxn>
                  <a:cxn ang="0">
                    <a:pos x="T85" y="T87"/>
                  </a:cxn>
                  <a:cxn ang="0">
                    <a:pos x="T89" y="T91"/>
                  </a:cxn>
                  <a:cxn ang="0">
                    <a:pos x="T93" y="T95"/>
                  </a:cxn>
                  <a:cxn ang="0">
                    <a:pos x="T97" y="T99"/>
                  </a:cxn>
                  <a:cxn ang="0">
                    <a:pos x="T101" y="T103"/>
                  </a:cxn>
                  <a:cxn ang="0">
                    <a:pos x="T105" y="T107"/>
                  </a:cxn>
                  <a:cxn ang="0">
                    <a:pos x="T109" y="T111"/>
                  </a:cxn>
                  <a:cxn ang="0">
                    <a:pos x="T113" y="T115"/>
                  </a:cxn>
                  <a:cxn ang="0">
                    <a:pos x="T117" y="T119"/>
                  </a:cxn>
                  <a:cxn ang="0">
                    <a:pos x="T121" y="T123"/>
                  </a:cxn>
                  <a:cxn ang="0">
                    <a:pos x="T125" y="T127"/>
                  </a:cxn>
                  <a:cxn ang="0">
                    <a:pos x="T129" y="T131"/>
                  </a:cxn>
                  <a:cxn ang="0">
                    <a:pos x="T133" y="T135"/>
                  </a:cxn>
                  <a:cxn ang="0">
                    <a:pos x="T137" y="T139"/>
                  </a:cxn>
                  <a:cxn ang="0">
                    <a:pos x="T141" y="T143"/>
                  </a:cxn>
                  <a:cxn ang="0">
                    <a:pos x="T145" y="T147"/>
                  </a:cxn>
                </a:cxnLst>
                <a:rect l="0" t="0" r="r" b="b"/>
                <a:pathLst>
                  <a:path w="233" h="233">
                    <a:moveTo>
                      <a:pt x="117" y="233"/>
                    </a:moveTo>
                    <a:lnTo>
                      <a:pt x="140" y="231"/>
                    </a:lnTo>
                    <a:lnTo>
                      <a:pt x="161" y="224"/>
                    </a:lnTo>
                    <a:lnTo>
                      <a:pt x="180" y="214"/>
                    </a:lnTo>
                    <a:lnTo>
                      <a:pt x="197" y="201"/>
                    </a:lnTo>
                    <a:lnTo>
                      <a:pt x="212" y="184"/>
                    </a:lnTo>
                    <a:lnTo>
                      <a:pt x="223" y="165"/>
                    </a:lnTo>
                    <a:lnTo>
                      <a:pt x="230" y="145"/>
                    </a:lnTo>
                    <a:lnTo>
                      <a:pt x="233" y="122"/>
                    </a:lnTo>
                    <a:lnTo>
                      <a:pt x="233" y="117"/>
                    </a:lnTo>
                    <a:lnTo>
                      <a:pt x="231" y="94"/>
                    </a:lnTo>
                    <a:lnTo>
                      <a:pt x="225" y="73"/>
                    </a:lnTo>
                    <a:lnTo>
                      <a:pt x="214" y="53"/>
                    </a:lnTo>
                    <a:lnTo>
                      <a:pt x="201" y="36"/>
                    </a:lnTo>
                    <a:lnTo>
                      <a:pt x="185" y="22"/>
                    </a:lnTo>
                    <a:lnTo>
                      <a:pt x="166" y="11"/>
                    </a:lnTo>
                    <a:lnTo>
                      <a:pt x="145" y="4"/>
                    </a:lnTo>
                    <a:lnTo>
                      <a:pt x="122" y="0"/>
                    </a:lnTo>
                    <a:lnTo>
                      <a:pt x="117" y="0"/>
                    </a:lnTo>
                    <a:lnTo>
                      <a:pt x="94" y="2"/>
                    </a:lnTo>
                    <a:lnTo>
                      <a:pt x="73" y="9"/>
                    </a:lnTo>
                    <a:lnTo>
                      <a:pt x="53" y="19"/>
                    </a:lnTo>
                    <a:lnTo>
                      <a:pt x="36" y="33"/>
                    </a:lnTo>
                    <a:lnTo>
                      <a:pt x="22" y="49"/>
                    </a:lnTo>
                    <a:lnTo>
                      <a:pt x="11" y="68"/>
                    </a:lnTo>
                    <a:lnTo>
                      <a:pt x="4" y="89"/>
                    </a:lnTo>
                    <a:lnTo>
                      <a:pt x="1" y="111"/>
                    </a:lnTo>
                    <a:lnTo>
                      <a:pt x="0" y="117"/>
                    </a:lnTo>
                    <a:lnTo>
                      <a:pt x="3" y="139"/>
                    </a:lnTo>
                    <a:lnTo>
                      <a:pt x="9" y="161"/>
                    </a:lnTo>
                    <a:lnTo>
                      <a:pt x="19" y="180"/>
                    </a:lnTo>
                    <a:lnTo>
                      <a:pt x="33" y="197"/>
                    </a:lnTo>
                    <a:lnTo>
                      <a:pt x="49" y="211"/>
                    </a:lnTo>
                    <a:lnTo>
                      <a:pt x="68" y="222"/>
                    </a:lnTo>
                    <a:lnTo>
                      <a:pt x="89" y="230"/>
                    </a:lnTo>
                    <a:lnTo>
                      <a:pt x="112" y="233"/>
                    </a:lnTo>
                    <a:lnTo>
                      <a:pt x="117" y="233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35" name="Freeform 34"/>
              <p:cNvSpPr>
                <a:spLocks/>
              </p:cNvSpPr>
              <p:nvPr/>
            </p:nvSpPr>
            <p:spPr bwMode="auto">
              <a:xfrm>
                <a:off x="1500" y="5278"/>
                <a:ext cx="233" cy="233"/>
              </a:xfrm>
              <a:custGeom>
                <a:avLst/>
                <a:gdLst>
                  <a:gd name="T0" fmla="+- 0 1617 1500"/>
                  <a:gd name="T1" fmla="*/ T0 w 233"/>
                  <a:gd name="T2" fmla="+- 0 5511 5278"/>
                  <a:gd name="T3" fmla="*/ 5511 h 233"/>
                  <a:gd name="T4" fmla="+- 0 1640 1500"/>
                  <a:gd name="T5" fmla="*/ T4 w 233"/>
                  <a:gd name="T6" fmla="+- 0 5509 5278"/>
                  <a:gd name="T7" fmla="*/ 5509 h 233"/>
                  <a:gd name="T8" fmla="+- 0 1661 1500"/>
                  <a:gd name="T9" fmla="*/ T8 w 233"/>
                  <a:gd name="T10" fmla="+- 0 5502 5278"/>
                  <a:gd name="T11" fmla="*/ 5502 h 233"/>
                  <a:gd name="T12" fmla="+- 0 1680 1500"/>
                  <a:gd name="T13" fmla="*/ T12 w 233"/>
                  <a:gd name="T14" fmla="+- 0 5492 5278"/>
                  <a:gd name="T15" fmla="*/ 5492 h 233"/>
                  <a:gd name="T16" fmla="+- 0 1697 1500"/>
                  <a:gd name="T17" fmla="*/ T16 w 233"/>
                  <a:gd name="T18" fmla="+- 0 5479 5278"/>
                  <a:gd name="T19" fmla="*/ 5479 h 233"/>
                  <a:gd name="T20" fmla="+- 0 1712 1500"/>
                  <a:gd name="T21" fmla="*/ T20 w 233"/>
                  <a:gd name="T22" fmla="+- 0 5462 5278"/>
                  <a:gd name="T23" fmla="*/ 5462 h 233"/>
                  <a:gd name="T24" fmla="+- 0 1723 1500"/>
                  <a:gd name="T25" fmla="*/ T24 w 233"/>
                  <a:gd name="T26" fmla="+- 0 5443 5278"/>
                  <a:gd name="T27" fmla="*/ 5443 h 233"/>
                  <a:gd name="T28" fmla="+- 0 1730 1500"/>
                  <a:gd name="T29" fmla="*/ T28 w 233"/>
                  <a:gd name="T30" fmla="+- 0 5423 5278"/>
                  <a:gd name="T31" fmla="*/ 5423 h 233"/>
                  <a:gd name="T32" fmla="+- 0 1733 1500"/>
                  <a:gd name="T33" fmla="*/ T32 w 233"/>
                  <a:gd name="T34" fmla="+- 0 5400 5278"/>
                  <a:gd name="T35" fmla="*/ 5400 h 233"/>
                  <a:gd name="T36" fmla="+- 0 1733 1500"/>
                  <a:gd name="T37" fmla="*/ T36 w 233"/>
                  <a:gd name="T38" fmla="+- 0 5395 5278"/>
                  <a:gd name="T39" fmla="*/ 5395 h 233"/>
                  <a:gd name="T40" fmla="+- 0 1731 1500"/>
                  <a:gd name="T41" fmla="*/ T40 w 233"/>
                  <a:gd name="T42" fmla="+- 0 5372 5278"/>
                  <a:gd name="T43" fmla="*/ 5372 h 233"/>
                  <a:gd name="T44" fmla="+- 0 1725 1500"/>
                  <a:gd name="T45" fmla="*/ T44 w 233"/>
                  <a:gd name="T46" fmla="+- 0 5351 5278"/>
                  <a:gd name="T47" fmla="*/ 5351 h 233"/>
                  <a:gd name="T48" fmla="+- 0 1714 1500"/>
                  <a:gd name="T49" fmla="*/ T48 w 233"/>
                  <a:gd name="T50" fmla="+- 0 5331 5278"/>
                  <a:gd name="T51" fmla="*/ 5331 h 233"/>
                  <a:gd name="T52" fmla="+- 0 1701 1500"/>
                  <a:gd name="T53" fmla="*/ T52 w 233"/>
                  <a:gd name="T54" fmla="+- 0 5314 5278"/>
                  <a:gd name="T55" fmla="*/ 5314 h 233"/>
                  <a:gd name="T56" fmla="+- 0 1685 1500"/>
                  <a:gd name="T57" fmla="*/ T56 w 233"/>
                  <a:gd name="T58" fmla="+- 0 5300 5278"/>
                  <a:gd name="T59" fmla="*/ 5300 h 233"/>
                  <a:gd name="T60" fmla="+- 0 1666 1500"/>
                  <a:gd name="T61" fmla="*/ T60 w 233"/>
                  <a:gd name="T62" fmla="+- 0 5289 5278"/>
                  <a:gd name="T63" fmla="*/ 5289 h 233"/>
                  <a:gd name="T64" fmla="+- 0 1645 1500"/>
                  <a:gd name="T65" fmla="*/ T64 w 233"/>
                  <a:gd name="T66" fmla="+- 0 5282 5278"/>
                  <a:gd name="T67" fmla="*/ 5282 h 233"/>
                  <a:gd name="T68" fmla="+- 0 1622 1500"/>
                  <a:gd name="T69" fmla="*/ T68 w 233"/>
                  <a:gd name="T70" fmla="+- 0 5278 5278"/>
                  <a:gd name="T71" fmla="*/ 5278 h 233"/>
                  <a:gd name="T72" fmla="+- 0 1617 1500"/>
                  <a:gd name="T73" fmla="*/ T72 w 233"/>
                  <a:gd name="T74" fmla="+- 0 5278 5278"/>
                  <a:gd name="T75" fmla="*/ 5278 h 233"/>
                  <a:gd name="T76" fmla="+- 0 1594 1500"/>
                  <a:gd name="T77" fmla="*/ T76 w 233"/>
                  <a:gd name="T78" fmla="+- 0 5280 5278"/>
                  <a:gd name="T79" fmla="*/ 5280 h 233"/>
                  <a:gd name="T80" fmla="+- 0 1573 1500"/>
                  <a:gd name="T81" fmla="*/ T80 w 233"/>
                  <a:gd name="T82" fmla="+- 0 5287 5278"/>
                  <a:gd name="T83" fmla="*/ 5287 h 233"/>
                  <a:gd name="T84" fmla="+- 0 1553 1500"/>
                  <a:gd name="T85" fmla="*/ T84 w 233"/>
                  <a:gd name="T86" fmla="+- 0 5297 5278"/>
                  <a:gd name="T87" fmla="*/ 5297 h 233"/>
                  <a:gd name="T88" fmla="+- 0 1536 1500"/>
                  <a:gd name="T89" fmla="*/ T88 w 233"/>
                  <a:gd name="T90" fmla="+- 0 5311 5278"/>
                  <a:gd name="T91" fmla="*/ 5311 h 233"/>
                  <a:gd name="T92" fmla="+- 0 1522 1500"/>
                  <a:gd name="T93" fmla="*/ T92 w 233"/>
                  <a:gd name="T94" fmla="+- 0 5327 5278"/>
                  <a:gd name="T95" fmla="*/ 5327 h 233"/>
                  <a:gd name="T96" fmla="+- 0 1511 1500"/>
                  <a:gd name="T97" fmla="*/ T96 w 233"/>
                  <a:gd name="T98" fmla="+- 0 5346 5278"/>
                  <a:gd name="T99" fmla="*/ 5346 h 233"/>
                  <a:gd name="T100" fmla="+- 0 1504 1500"/>
                  <a:gd name="T101" fmla="*/ T100 w 233"/>
                  <a:gd name="T102" fmla="+- 0 5367 5278"/>
                  <a:gd name="T103" fmla="*/ 5367 h 233"/>
                  <a:gd name="T104" fmla="+- 0 1501 1500"/>
                  <a:gd name="T105" fmla="*/ T104 w 233"/>
                  <a:gd name="T106" fmla="+- 0 5389 5278"/>
                  <a:gd name="T107" fmla="*/ 5389 h 233"/>
                  <a:gd name="T108" fmla="+- 0 1500 1500"/>
                  <a:gd name="T109" fmla="*/ T108 w 233"/>
                  <a:gd name="T110" fmla="+- 0 5395 5278"/>
                  <a:gd name="T111" fmla="*/ 5395 h 233"/>
                  <a:gd name="T112" fmla="+- 0 1503 1500"/>
                  <a:gd name="T113" fmla="*/ T112 w 233"/>
                  <a:gd name="T114" fmla="+- 0 5417 5278"/>
                  <a:gd name="T115" fmla="*/ 5417 h 233"/>
                  <a:gd name="T116" fmla="+- 0 1509 1500"/>
                  <a:gd name="T117" fmla="*/ T116 w 233"/>
                  <a:gd name="T118" fmla="+- 0 5439 5278"/>
                  <a:gd name="T119" fmla="*/ 5439 h 233"/>
                  <a:gd name="T120" fmla="+- 0 1519 1500"/>
                  <a:gd name="T121" fmla="*/ T120 w 233"/>
                  <a:gd name="T122" fmla="+- 0 5458 5278"/>
                  <a:gd name="T123" fmla="*/ 5458 h 233"/>
                  <a:gd name="T124" fmla="+- 0 1533 1500"/>
                  <a:gd name="T125" fmla="*/ T124 w 233"/>
                  <a:gd name="T126" fmla="+- 0 5475 5278"/>
                  <a:gd name="T127" fmla="*/ 5475 h 233"/>
                  <a:gd name="T128" fmla="+- 0 1549 1500"/>
                  <a:gd name="T129" fmla="*/ T128 w 233"/>
                  <a:gd name="T130" fmla="+- 0 5489 5278"/>
                  <a:gd name="T131" fmla="*/ 5489 h 233"/>
                  <a:gd name="T132" fmla="+- 0 1568 1500"/>
                  <a:gd name="T133" fmla="*/ T132 w 233"/>
                  <a:gd name="T134" fmla="+- 0 5500 5278"/>
                  <a:gd name="T135" fmla="*/ 5500 h 233"/>
                  <a:gd name="T136" fmla="+- 0 1589 1500"/>
                  <a:gd name="T137" fmla="*/ T136 w 233"/>
                  <a:gd name="T138" fmla="+- 0 5508 5278"/>
                  <a:gd name="T139" fmla="*/ 5508 h 233"/>
                  <a:gd name="T140" fmla="+- 0 1612 1500"/>
                  <a:gd name="T141" fmla="*/ T140 w 233"/>
                  <a:gd name="T142" fmla="+- 0 5511 5278"/>
                  <a:gd name="T143" fmla="*/ 5511 h 233"/>
                  <a:gd name="T144" fmla="+- 0 1617 1500"/>
                  <a:gd name="T145" fmla="*/ T144 w 233"/>
                  <a:gd name="T146" fmla="+- 0 5511 5278"/>
                  <a:gd name="T147" fmla="*/ 5511 h 233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  <a:cxn ang="0">
                    <a:pos x="T17" y="T19"/>
                  </a:cxn>
                  <a:cxn ang="0">
                    <a:pos x="T21" y="T23"/>
                  </a:cxn>
                  <a:cxn ang="0">
                    <a:pos x="T25" y="T27"/>
                  </a:cxn>
                  <a:cxn ang="0">
                    <a:pos x="T29" y="T31"/>
                  </a:cxn>
                  <a:cxn ang="0">
                    <a:pos x="T33" y="T35"/>
                  </a:cxn>
                  <a:cxn ang="0">
                    <a:pos x="T37" y="T39"/>
                  </a:cxn>
                  <a:cxn ang="0">
                    <a:pos x="T41" y="T43"/>
                  </a:cxn>
                  <a:cxn ang="0">
                    <a:pos x="T45" y="T47"/>
                  </a:cxn>
                  <a:cxn ang="0">
                    <a:pos x="T49" y="T51"/>
                  </a:cxn>
                  <a:cxn ang="0">
                    <a:pos x="T53" y="T55"/>
                  </a:cxn>
                  <a:cxn ang="0">
                    <a:pos x="T57" y="T59"/>
                  </a:cxn>
                  <a:cxn ang="0">
                    <a:pos x="T61" y="T63"/>
                  </a:cxn>
                  <a:cxn ang="0">
                    <a:pos x="T65" y="T67"/>
                  </a:cxn>
                  <a:cxn ang="0">
                    <a:pos x="T69" y="T71"/>
                  </a:cxn>
                  <a:cxn ang="0">
                    <a:pos x="T73" y="T75"/>
                  </a:cxn>
                  <a:cxn ang="0">
                    <a:pos x="T77" y="T79"/>
                  </a:cxn>
                  <a:cxn ang="0">
                    <a:pos x="T81" y="T83"/>
                  </a:cxn>
                  <a:cxn ang="0">
                    <a:pos x="T85" y="T87"/>
                  </a:cxn>
                  <a:cxn ang="0">
                    <a:pos x="T89" y="T91"/>
                  </a:cxn>
                  <a:cxn ang="0">
                    <a:pos x="T93" y="T95"/>
                  </a:cxn>
                  <a:cxn ang="0">
                    <a:pos x="T97" y="T99"/>
                  </a:cxn>
                  <a:cxn ang="0">
                    <a:pos x="T101" y="T103"/>
                  </a:cxn>
                  <a:cxn ang="0">
                    <a:pos x="T105" y="T107"/>
                  </a:cxn>
                  <a:cxn ang="0">
                    <a:pos x="T109" y="T111"/>
                  </a:cxn>
                  <a:cxn ang="0">
                    <a:pos x="T113" y="T115"/>
                  </a:cxn>
                  <a:cxn ang="0">
                    <a:pos x="T117" y="T119"/>
                  </a:cxn>
                  <a:cxn ang="0">
                    <a:pos x="T121" y="T123"/>
                  </a:cxn>
                  <a:cxn ang="0">
                    <a:pos x="T125" y="T127"/>
                  </a:cxn>
                  <a:cxn ang="0">
                    <a:pos x="T129" y="T131"/>
                  </a:cxn>
                  <a:cxn ang="0">
                    <a:pos x="T133" y="T135"/>
                  </a:cxn>
                  <a:cxn ang="0">
                    <a:pos x="T137" y="T139"/>
                  </a:cxn>
                  <a:cxn ang="0">
                    <a:pos x="T141" y="T143"/>
                  </a:cxn>
                  <a:cxn ang="0">
                    <a:pos x="T145" y="T147"/>
                  </a:cxn>
                </a:cxnLst>
                <a:rect l="0" t="0" r="r" b="b"/>
                <a:pathLst>
                  <a:path w="233" h="233">
                    <a:moveTo>
                      <a:pt x="117" y="233"/>
                    </a:moveTo>
                    <a:lnTo>
                      <a:pt x="140" y="231"/>
                    </a:lnTo>
                    <a:lnTo>
                      <a:pt x="161" y="224"/>
                    </a:lnTo>
                    <a:lnTo>
                      <a:pt x="180" y="214"/>
                    </a:lnTo>
                    <a:lnTo>
                      <a:pt x="197" y="201"/>
                    </a:lnTo>
                    <a:lnTo>
                      <a:pt x="212" y="184"/>
                    </a:lnTo>
                    <a:lnTo>
                      <a:pt x="223" y="165"/>
                    </a:lnTo>
                    <a:lnTo>
                      <a:pt x="230" y="145"/>
                    </a:lnTo>
                    <a:lnTo>
                      <a:pt x="233" y="122"/>
                    </a:lnTo>
                    <a:lnTo>
                      <a:pt x="233" y="117"/>
                    </a:lnTo>
                    <a:lnTo>
                      <a:pt x="231" y="94"/>
                    </a:lnTo>
                    <a:lnTo>
                      <a:pt x="225" y="73"/>
                    </a:lnTo>
                    <a:lnTo>
                      <a:pt x="214" y="53"/>
                    </a:lnTo>
                    <a:lnTo>
                      <a:pt x="201" y="36"/>
                    </a:lnTo>
                    <a:lnTo>
                      <a:pt x="185" y="22"/>
                    </a:lnTo>
                    <a:lnTo>
                      <a:pt x="166" y="11"/>
                    </a:lnTo>
                    <a:lnTo>
                      <a:pt x="145" y="4"/>
                    </a:lnTo>
                    <a:lnTo>
                      <a:pt x="122" y="0"/>
                    </a:lnTo>
                    <a:lnTo>
                      <a:pt x="117" y="0"/>
                    </a:lnTo>
                    <a:lnTo>
                      <a:pt x="94" y="2"/>
                    </a:lnTo>
                    <a:lnTo>
                      <a:pt x="73" y="9"/>
                    </a:lnTo>
                    <a:lnTo>
                      <a:pt x="53" y="19"/>
                    </a:lnTo>
                    <a:lnTo>
                      <a:pt x="36" y="33"/>
                    </a:lnTo>
                    <a:lnTo>
                      <a:pt x="22" y="49"/>
                    </a:lnTo>
                    <a:lnTo>
                      <a:pt x="11" y="68"/>
                    </a:lnTo>
                    <a:lnTo>
                      <a:pt x="4" y="89"/>
                    </a:lnTo>
                    <a:lnTo>
                      <a:pt x="1" y="111"/>
                    </a:lnTo>
                    <a:lnTo>
                      <a:pt x="0" y="117"/>
                    </a:lnTo>
                    <a:lnTo>
                      <a:pt x="3" y="139"/>
                    </a:lnTo>
                    <a:lnTo>
                      <a:pt x="9" y="161"/>
                    </a:lnTo>
                    <a:lnTo>
                      <a:pt x="19" y="180"/>
                    </a:lnTo>
                    <a:lnTo>
                      <a:pt x="33" y="197"/>
                    </a:lnTo>
                    <a:lnTo>
                      <a:pt x="49" y="211"/>
                    </a:lnTo>
                    <a:lnTo>
                      <a:pt x="68" y="222"/>
                    </a:lnTo>
                    <a:lnTo>
                      <a:pt x="89" y="230"/>
                    </a:lnTo>
                    <a:lnTo>
                      <a:pt x="112" y="233"/>
                    </a:lnTo>
                    <a:lnTo>
                      <a:pt x="117" y="233"/>
                    </a:lnTo>
                    <a:close/>
                  </a:path>
                </a:pathLst>
              </a:custGeom>
              <a:noFill/>
              <a:ln w="2350">
                <a:solidFill>
                  <a:srgbClr val="C40067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36" name="Freeform 35"/>
              <p:cNvSpPr>
                <a:spLocks/>
              </p:cNvSpPr>
              <p:nvPr/>
            </p:nvSpPr>
            <p:spPr bwMode="auto">
              <a:xfrm>
                <a:off x="2212" y="5104"/>
                <a:ext cx="0" cy="241"/>
              </a:xfrm>
              <a:custGeom>
                <a:avLst/>
                <a:gdLst>
                  <a:gd name="T0" fmla="+- 0 5104 5104"/>
                  <a:gd name="T1" fmla="*/ 5104 h 241"/>
                  <a:gd name="T2" fmla="+- 0 5345 5104"/>
                  <a:gd name="T3" fmla="*/ 5345 h 241"/>
                </a:gdLst>
                <a:ahLst/>
                <a:cxnLst>
                  <a:cxn ang="0">
                    <a:pos x="0" y="T1"/>
                  </a:cxn>
                  <a:cxn ang="0">
                    <a:pos x="0" y="T3"/>
                  </a:cxn>
                </a:cxnLst>
                <a:rect l="0" t="0" r="r" b="b"/>
                <a:pathLst>
                  <a:path h="241">
                    <a:moveTo>
                      <a:pt x="0" y="0"/>
                    </a:moveTo>
                    <a:lnTo>
                      <a:pt x="0" y="241"/>
                    </a:lnTo>
                  </a:path>
                </a:pathLst>
              </a:custGeom>
              <a:noFill/>
              <a:ln w="2350">
                <a:solidFill>
                  <a:srgbClr val="BB006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37" name="Freeform 36"/>
              <p:cNvSpPr>
                <a:spLocks/>
              </p:cNvSpPr>
              <p:nvPr/>
            </p:nvSpPr>
            <p:spPr bwMode="auto">
              <a:xfrm>
                <a:off x="2205" y="5338"/>
                <a:ext cx="15" cy="15"/>
              </a:xfrm>
              <a:custGeom>
                <a:avLst/>
                <a:gdLst>
                  <a:gd name="T0" fmla="+- 0 2205 2205"/>
                  <a:gd name="T1" fmla="*/ T0 w 15"/>
                  <a:gd name="T2" fmla="+- 0 5345 5338"/>
                  <a:gd name="T3" fmla="*/ 5345 h 15"/>
                  <a:gd name="T4" fmla="+- 0 2205 2205"/>
                  <a:gd name="T5" fmla="*/ T4 w 15"/>
                  <a:gd name="T6" fmla="+- 0 5349 5338"/>
                  <a:gd name="T7" fmla="*/ 5349 h 15"/>
                  <a:gd name="T8" fmla="+- 0 2208 2205"/>
                  <a:gd name="T9" fmla="*/ T8 w 15"/>
                  <a:gd name="T10" fmla="+- 0 5353 5338"/>
                  <a:gd name="T11" fmla="*/ 5353 h 15"/>
                  <a:gd name="T12" fmla="+- 0 2216 2205"/>
                  <a:gd name="T13" fmla="*/ T12 w 15"/>
                  <a:gd name="T14" fmla="+- 0 5353 5338"/>
                  <a:gd name="T15" fmla="*/ 5353 h 15"/>
                  <a:gd name="T16" fmla="+- 0 2220 2205"/>
                  <a:gd name="T17" fmla="*/ T16 w 15"/>
                  <a:gd name="T18" fmla="+- 0 5349 5338"/>
                  <a:gd name="T19" fmla="*/ 5349 h 15"/>
                  <a:gd name="T20" fmla="+- 0 2220 2205"/>
                  <a:gd name="T21" fmla="*/ T20 w 15"/>
                  <a:gd name="T22" fmla="+- 0 5341 5338"/>
                  <a:gd name="T23" fmla="*/ 5341 h 15"/>
                  <a:gd name="T24" fmla="+- 0 2216 2205"/>
                  <a:gd name="T25" fmla="*/ T24 w 15"/>
                  <a:gd name="T26" fmla="+- 0 5338 5338"/>
                  <a:gd name="T27" fmla="*/ 5338 h 15"/>
                  <a:gd name="T28" fmla="+- 0 2208 2205"/>
                  <a:gd name="T29" fmla="*/ T28 w 15"/>
                  <a:gd name="T30" fmla="+- 0 5338 5338"/>
                  <a:gd name="T31" fmla="*/ 5338 h 15"/>
                  <a:gd name="T32" fmla="+- 0 2205 2205"/>
                  <a:gd name="T33" fmla="*/ T32 w 15"/>
                  <a:gd name="T34" fmla="+- 0 5341 5338"/>
                  <a:gd name="T35" fmla="*/ 5341 h 15"/>
                  <a:gd name="T36" fmla="+- 0 2205 2205"/>
                  <a:gd name="T37" fmla="*/ T36 w 15"/>
                  <a:gd name="T38" fmla="+- 0 5345 5338"/>
                  <a:gd name="T39" fmla="*/ 5345 h 15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  <a:cxn ang="0">
                    <a:pos x="T17" y="T19"/>
                  </a:cxn>
                  <a:cxn ang="0">
                    <a:pos x="T21" y="T23"/>
                  </a:cxn>
                  <a:cxn ang="0">
                    <a:pos x="T25" y="T27"/>
                  </a:cxn>
                  <a:cxn ang="0">
                    <a:pos x="T29" y="T31"/>
                  </a:cxn>
                  <a:cxn ang="0">
                    <a:pos x="T33" y="T35"/>
                  </a:cxn>
                  <a:cxn ang="0">
                    <a:pos x="T37" y="T39"/>
                  </a:cxn>
                </a:cxnLst>
                <a:rect l="0" t="0" r="r" b="b"/>
                <a:pathLst>
                  <a:path w="15" h="15">
                    <a:moveTo>
                      <a:pt x="0" y="7"/>
                    </a:moveTo>
                    <a:lnTo>
                      <a:pt x="0" y="11"/>
                    </a:lnTo>
                    <a:lnTo>
                      <a:pt x="3" y="15"/>
                    </a:lnTo>
                    <a:lnTo>
                      <a:pt x="11" y="15"/>
                    </a:lnTo>
                    <a:lnTo>
                      <a:pt x="15" y="11"/>
                    </a:lnTo>
                    <a:lnTo>
                      <a:pt x="15" y="3"/>
                    </a:lnTo>
                    <a:lnTo>
                      <a:pt x="11" y="0"/>
                    </a:lnTo>
                    <a:lnTo>
                      <a:pt x="3" y="0"/>
                    </a:lnTo>
                    <a:lnTo>
                      <a:pt x="0" y="3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BB006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38" name="Freeform 37"/>
              <p:cNvSpPr>
                <a:spLocks/>
              </p:cNvSpPr>
              <p:nvPr/>
            </p:nvSpPr>
            <p:spPr bwMode="auto">
              <a:xfrm>
                <a:off x="2098" y="4873"/>
                <a:ext cx="233" cy="233"/>
              </a:xfrm>
              <a:custGeom>
                <a:avLst/>
                <a:gdLst>
                  <a:gd name="T0" fmla="+- 0 2215 2098"/>
                  <a:gd name="T1" fmla="*/ T0 w 233"/>
                  <a:gd name="T2" fmla="+- 0 5106 4873"/>
                  <a:gd name="T3" fmla="*/ 5106 h 233"/>
                  <a:gd name="T4" fmla="+- 0 2238 2098"/>
                  <a:gd name="T5" fmla="*/ T4 w 233"/>
                  <a:gd name="T6" fmla="+- 0 5104 4873"/>
                  <a:gd name="T7" fmla="*/ 5104 h 233"/>
                  <a:gd name="T8" fmla="+- 0 2259 2098"/>
                  <a:gd name="T9" fmla="*/ T8 w 233"/>
                  <a:gd name="T10" fmla="+- 0 5097 4873"/>
                  <a:gd name="T11" fmla="*/ 5097 h 233"/>
                  <a:gd name="T12" fmla="+- 0 2278 2098"/>
                  <a:gd name="T13" fmla="*/ T12 w 233"/>
                  <a:gd name="T14" fmla="+- 0 5087 4873"/>
                  <a:gd name="T15" fmla="*/ 5087 h 233"/>
                  <a:gd name="T16" fmla="+- 0 2295 2098"/>
                  <a:gd name="T17" fmla="*/ T16 w 233"/>
                  <a:gd name="T18" fmla="+- 0 5074 4873"/>
                  <a:gd name="T19" fmla="*/ 5074 h 233"/>
                  <a:gd name="T20" fmla="+- 0 2309 2098"/>
                  <a:gd name="T21" fmla="*/ T20 w 233"/>
                  <a:gd name="T22" fmla="+- 0 5057 4873"/>
                  <a:gd name="T23" fmla="*/ 5057 h 233"/>
                  <a:gd name="T24" fmla="+- 0 2320 2098"/>
                  <a:gd name="T25" fmla="*/ T24 w 233"/>
                  <a:gd name="T26" fmla="+- 0 5038 4873"/>
                  <a:gd name="T27" fmla="*/ 5038 h 233"/>
                  <a:gd name="T28" fmla="+- 0 2328 2098"/>
                  <a:gd name="T29" fmla="*/ T28 w 233"/>
                  <a:gd name="T30" fmla="+- 0 5017 4873"/>
                  <a:gd name="T31" fmla="*/ 5017 h 233"/>
                  <a:gd name="T32" fmla="+- 0 2331 2098"/>
                  <a:gd name="T33" fmla="*/ T32 w 233"/>
                  <a:gd name="T34" fmla="+- 0 4995 4873"/>
                  <a:gd name="T35" fmla="*/ 4995 h 233"/>
                  <a:gd name="T36" fmla="+- 0 2331 2098"/>
                  <a:gd name="T37" fmla="*/ T36 w 233"/>
                  <a:gd name="T38" fmla="+- 0 4989 4873"/>
                  <a:gd name="T39" fmla="*/ 4989 h 233"/>
                  <a:gd name="T40" fmla="+- 0 2329 2098"/>
                  <a:gd name="T41" fmla="*/ T40 w 233"/>
                  <a:gd name="T42" fmla="+- 0 4967 4873"/>
                  <a:gd name="T43" fmla="*/ 4967 h 233"/>
                  <a:gd name="T44" fmla="+- 0 2322 2098"/>
                  <a:gd name="T45" fmla="*/ T44 w 233"/>
                  <a:gd name="T46" fmla="+- 0 4945 4873"/>
                  <a:gd name="T47" fmla="*/ 4945 h 233"/>
                  <a:gd name="T48" fmla="+- 0 2312 2098"/>
                  <a:gd name="T49" fmla="*/ T48 w 233"/>
                  <a:gd name="T50" fmla="+- 0 4926 4873"/>
                  <a:gd name="T51" fmla="*/ 4926 h 233"/>
                  <a:gd name="T52" fmla="+- 0 2299 2098"/>
                  <a:gd name="T53" fmla="*/ T52 w 233"/>
                  <a:gd name="T54" fmla="+- 0 4909 4873"/>
                  <a:gd name="T55" fmla="*/ 4909 h 233"/>
                  <a:gd name="T56" fmla="+- 0 2282 2098"/>
                  <a:gd name="T57" fmla="*/ T56 w 233"/>
                  <a:gd name="T58" fmla="+- 0 4895 4873"/>
                  <a:gd name="T59" fmla="*/ 4895 h 233"/>
                  <a:gd name="T60" fmla="+- 0 2264 2098"/>
                  <a:gd name="T61" fmla="*/ T60 w 233"/>
                  <a:gd name="T62" fmla="+- 0 4884 4873"/>
                  <a:gd name="T63" fmla="*/ 4884 h 233"/>
                  <a:gd name="T64" fmla="+- 0 2243 2098"/>
                  <a:gd name="T65" fmla="*/ T64 w 233"/>
                  <a:gd name="T66" fmla="+- 0 4876 4873"/>
                  <a:gd name="T67" fmla="*/ 4876 h 233"/>
                  <a:gd name="T68" fmla="+- 0 2220 2098"/>
                  <a:gd name="T69" fmla="*/ T68 w 233"/>
                  <a:gd name="T70" fmla="+- 0 4873 4873"/>
                  <a:gd name="T71" fmla="*/ 4873 h 233"/>
                  <a:gd name="T72" fmla="+- 0 2215 2098"/>
                  <a:gd name="T73" fmla="*/ T72 w 233"/>
                  <a:gd name="T74" fmla="+- 0 4873 4873"/>
                  <a:gd name="T75" fmla="*/ 4873 h 233"/>
                  <a:gd name="T76" fmla="+- 0 2192 2098"/>
                  <a:gd name="T77" fmla="*/ T76 w 233"/>
                  <a:gd name="T78" fmla="+- 0 4875 4873"/>
                  <a:gd name="T79" fmla="*/ 4875 h 233"/>
                  <a:gd name="T80" fmla="+- 0 2171 2098"/>
                  <a:gd name="T81" fmla="*/ T80 w 233"/>
                  <a:gd name="T82" fmla="+- 0 4882 4873"/>
                  <a:gd name="T83" fmla="*/ 4882 h 233"/>
                  <a:gd name="T84" fmla="+- 0 2151 2098"/>
                  <a:gd name="T85" fmla="*/ T84 w 233"/>
                  <a:gd name="T86" fmla="+- 0 4892 4873"/>
                  <a:gd name="T87" fmla="*/ 4892 h 233"/>
                  <a:gd name="T88" fmla="+- 0 2134 2098"/>
                  <a:gd name="T89" fmla="*/ T88 w 233"/>
                  <a:gd name="T90" fmla="+- 0 4905 4873"/>
                  <a:gd name="T91" fmla="*/ 4905 h 233"/>
                  <a:gd name="T92" fmla="+- 0 2120 2098"/>
                  <a:gd name="T93" fmla="*/ T92 w 233"/>
                  <a:gd name="T94" fmla="+- 0 4922 4873"/>
                  <a:gd name="T95" fmla="*/ 4922 h 233"/>
                  <a:gd name="T96" fmla="+- 0 2109 2098"/>
                  <a:gd name="T97" fmla="*/ T96 w 233"/>
                  <a:gd name="T98" fmla="+- 0 4941 4873"/>
                  <a:gd name="T99" fmla="*/ 4941 h 233"/>
                  <a:gd name="T100" fmla="+- 0 2102 2098"/>
                  <a:gd name="T101" fmla="*/ T100 w 233"/>
                  <a:gd name="T102" fmla="+- 0 4962 4873"/>
                  <a:gd name="T103" fmla="*/ 4962 h 233"/>
                  <a:gd name="T104" fmla="+- 0 2098 2098"/>
                  <a:gd name="T105" fmla="*/ T104 w 233"/>
                  <a:gd name="T106" fmla="+- 0 4984 4873"/>
                  <a:gd name="T107" fmla="*/ 4984 h 233"/>
                  <a:gd name="T108" fmla="+- 0 2098 2098"/>
                  <a:gd name="T109" fmla="*/ T108 w 233"/>
                  <a:gd name="T110" fmla="+- 0 4989 4873"/>
                  <a:gd name="T111" fmla="*/ 4989 h 233"/>
                  <a:gd name="T112" fmla="+- 0 2101 2098"/>
                  <a:gd name="T113" fmla="*/ T112 w 233"/>
                  <a:gd name="T114" fmla="+- 0 5012 4873"/>
                  <a:gd name="T115" fmla="*/ 5012 h 233"/>
                  <a:gd name="T116" fmla="+- 0 2107 2098"/>
                  <a:gd name="T117" fmla="*/ T116 w 233"/>
                  <a:gd name="T118" fmla="+- 0 5034 4873"/>
                  <a:gd name="T119" fmla="*/ 5034 h 233"/>
                  <a:gd name="T120" fmla="+- 0 2117 2098"/>
                  <a:gd name="T121" fmla="*/ T120 w 233"/>
                  <a:gd name="T122" fmla="+- 0 5053 4873"/>
                  <a:gd name="T123" fmla="*/ 5053 h 233"/>
                  <a:gd name="T124" fmla="+- 0 2131 2098"/>
                  <a:gd name="T125" fmla="*/ T124 w 233"/>
                  <a:gd name="T126" fmla="+- 0 5070 4873"/>
                  <a:gd name="T127" fmla="*/ 5070 h 233"/>
                  <a:gd name="T128" fmla="+- 0 2147 2098"/>
                  <a:gd name="T129" fmla="*/ T128 w 233"/>
                  <a:gd name="T130" fmla="+- 0 5084 4873"/>
                  <a:gd name="T131" fmla="*/ 5084 h 233"/>
                  <a:gd name="T132" fmla="+- 0 2166 2098"/>
                  <a:gd name="T133" fmla="*/ T132 w 233"/>
                  <a:gd name="T134" fmla="+- 0 5095 4873"/>
                  <a:gd name="T135" fmla="*/ 5095 h 233"/>
                  <a:gd name="T136" fmla="+- 0 2187 2098"/>
                  <a:gd name="T137" fmla="*/ T136 w 233"/>
                  <a:gd name="T138" fmla="+- 0 5103 4873"/>
                  <a:gd name="T139" fmla="*/ 5103 h 233"/>
                  <a:gd name="T140" fmla="+- 0 2209 2098"/>
                  <a:gd name="T141" fmla="*/ T140 w 233"/>
                  <a:gd name="T142" fmla="+- 0 5106 4873"/>
                  <a:gd name="T143" fmla="*/ 5106 h 233"/>
                  <a:gd name="T144" fmla="+- 0 2215 2098"/>
                  <a:gd name="T145" fmla="*/ T144 w 233"/>
                  <a:gd name="T146" fmla="+- 0 5106 4873"/>
                  <a:gd name="T147" fmla="*/ 5106 h 233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  <a:cxn ang="0">
                    <a:pos x="T17" y="T19"/>
                  </a:cxn>
                  <a:cxn ang="0">
                    <a:pos x="T21" y="T23"/>
                  </a:cxn>
                  <a:cxn ang="0">
                    <a:pos x="T25" y="T27"/>
                  </a:cxn>
                  <a:cxn ang="0">
                    <a:pos x="T29" y="T31"/>
                  </a:cxn>
                  <a:cxn ang="0">
                    <a:pos x="T33" y="T35"/>
                  </a:cxn>
                  <a:cxn ang="0">
                    <a:pos x="T37" y="T39"/>
                  </a:cxn>
                  <a:cxn ang="0">
                    <a:pos x="T41" y="T43"/>
                  </a:cxn>
                  <a:cxn ang="0">
                    <a:pos x="T45" y="T47"/>
                  </a:cxn>
                  <a:cxn ang="0">
                    <a:pos x="T49" y="T51"/>
                  </a:cxn>
                  <a:cxn ang="0">
                    <a:pos x="T53" y="T55"/>
                  </a:cxn>
                  <a:cxn ang="0">
                    <a:pos x="T57" y="T59"/>
                  </a:cxn>
                  <a:cxn ang="0">
                    <a:pos x="T61" y="T63"/>
                  </a:cxn>
                  <a:cxn ang="0">
                    <a:pos x="T65" y="T67"/>
                  </a:cxn>
                  <a:cxn ang="0">
                    <a:pos x="T69" y="T71"/>
                  </a:cxn>
                  <a:cxn ang="0">
                    <a:pos x="T73" y="T75"/>
                  </a:cxn>
                  <a:cxn ang="0">
                    <a:pos x="T77" y="T79"/>
                  </a:cxn>
                  <a:cxn ang="0">
                    <a:pos x="T81" y="T83"/>
                  </a:cxn>
                  <a:cxn ang="0">
                    <a:pos x="T85" y="T87"/>
                  </a:cxn>
                  <a:cxn ang="0">
                    <a:pos x="T89" y="T91"/>
                  </a:cxn>
                  <a:cxn ang="0">
                    <a:pos x="T93" y="T95"/>
                  </a:cxn>
                  <a:cxn ang="0">
                    <a:pos x="T97" y="T99"/>
                  </a:cxn>
                  <a:cxn ang="0">
                    <a:pos x="T101" y="T103"/>
                  </a:cxn>
                  <a:cxn ang="0">
                    <a:pos x="T105" y="T107"/>
                  </a:cxn>
                  <a:cxn ang="0">
                    <a:pos x="T109" y="T111"/>
                  </a:cxn>
                  <a:cxn ang="0">
                    <a:pos x="T113" y="T115"/>
                  </a:cxn>
                  <a:cxn ang="0">
                    <a:pos x="T117" y="T119"/>
                  </a:cxn>
                  <a:cxn ang="0">
                    <a:pos x="T121" y="T123"/>
                  </a:cxn>
                  <a:cxn ang="0">
                    <a:pos x="T125" y="T127"/>
                  </a:cxn>
                  <a:cxn ang="0">
                    <a:pos x="T129" y="T131"/>
                  </a:cxn>
                  <a:cxn ang="0">
                    <a:pos x="T133" y="T135"/>
                  </a:cxn>
                  <a:cxn ang="0">
                    <a:pos x="T137" y="T139"/>
                  </a:cxn>
                  <a:cxn ang="0">
                    <a:pos x="T141" y="T143"/>
                  </a:cxn>
                  <a:cxn ang="0">
                    <a:pos x="T145" y="T147"/>
                  </a:cxn>
                </a:cxnLst>
                <a:rect l="0" t="0" r="r" b="b"/>
                <a:pathLst>
                  <a:path w="233" h="233">
                    <a:moveTo>
                      <a:pt x="117" y="233"/>
                    </a:moveTo>
                    <a:lnTo>
                      <a:pt x="140" y="231"/>
                    </a:lnTo>
                    <a:lnTo>
                      <a:pt x="161" y="224"/>
                    </a:lnTo>
                    <a:lnTo>
                      <a:pt x="180" y="214"/>
                    </a:lnTo>
                    <a:lnTo>
                      <a:pt x="197" y="201"/>
                    </a:lnTo>
                    <a:lnTo>
                      <a:pt x="211" y="184"/>
                    </a:lnTo>
                    <a:lnTo>
                      <a:pt x="222" y="165"/>
                    </a:lnTo>
                    <a:lnTo>
                      <a:pt x="230" y="144"/>
                    </a:lnTo>
                    <a:lnTo>
                      <a:pt x="233" y="122"/>
                    </a:lnTo>
                    <a:lnTo>
                      <a:pt x="233" y="116"/>
                    </a:lnTo>
                    <a:lnTo>
                      <a:pt x="231" y="94"/>
                    </a:lnTo>
                    <a:lnTo>
                      <a:pt x="224" y="72"/>
                    </a:lnTo>
                    <a:lnTo>
                      <a:pt x="214" y="53"/>
                    </a:lnTo>
                    <a:lnTo>
                      <a:pt x="201" y="36"/>
                    </a:lnTo>
                    <a:lnTo>
                      <a:pt x="184" y="22"/>
                    </a:lnTo>
                    <a:lnTo>
                      <a:pt x="166" y="11"/>
                    </a:lnTo>
                    <a:lnTo>
                      <a:pt x="145" y="3"/>
                    </a:lnTo>
                    <a:lnTo>
                      <a:pt x="122" y="0"/>
                    </a:lnTo>
                    <a:lnTo>
                      <a:pt x="117" y="0"/>
                    </a:lnTo>
                    <a:lnTo>
                      <a:pt x="94" y="2"/>
                    </a:lnTo>
                    <a:lnTo>
                      <a:pt x="73" y="9"/>
                    </a:lnTo>
                    <a:lnTo>
                      <a:pt x="53" y="19"/>
                    </a:lnTo>
                    <a:lnTo>
                      <a:pt x="36" y="32"/>
                    </a:lnTo>
                    <a:lnTo>
                      <a:pt x="22" y="49"/>
                    </a:lnTo>
                    <a:lnTo>
                      <a:pt x="11" y="68"/>
                    </a:lnTo>
                    <a:lnTo>
                      <a:pt x="4" y="89"/>
                    </a:lnTo>
                    <a:lnTo>
                      <a:pt x="0" y="111"/>
                    </a:lnTo>
                    <a:lnTo>
                      <a:pt x="0" y="116"/>
                    </a:lnTo>
                    <a:lnTo>
                      <a:pt x="3" y="139"/>
                    </a:lnTo>
                    <a:lnTo>
                      <a:pt x="9" y="161"/>
                    </a:lnTo>
                    <a:lnTo>
                      <a:pt x="19" y="180"/>
                    </a:lnTo>
                    <a:lnTo>
                      <a:pt x="33" y="197"/>
                    </a:lnTo>
                    <a:lnTo>
                      <a:pt x="49" y="211"/>
                    </a:lnTo>
                    <a:lnTo>
                      <a:pt x="68" y="222"/>
                    </a:lnTo>
                    <a:lnTo>
                      <a:pt x="89" y="230"/>
                    </a:lnTo>
                    <a:lnTo>
                      <a:pt x="111" y="233"/>
                    </a:lnTo>
                    <a:lnTo>
                      <a:pt x="117" y="233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39" name="Freeform 38"/>
              <p:cNvSpPr>
                <a:spLocks/>
              </p:cNvSpPr>
              <p:nvPr/>
            </p:nvSpPr>
            <p:spPr bwMode="auto">
              <a:xfrm>
                <a:off x="2098" y="4873"/>
                <a:ext cx="233" cy="233"/>
              </a:xfrm>
              <a:custGeom>
                <a:avLst/>
                <a:gdLst>
                  <a:gd name="T0" fmla="+- 0 2215 2098"/>
                  <a:gd name="T1" fmla="*/ T0 w 233"/>
                  <a:gd name="T2" fmla="+- 0 5106 4873"/>
                  <a:gd name="T3" fmla="*/ 5106 h 233"/>
                  <a:gd name="T4" fmla="+- 0 2238 2098"/>
                  <a:gd name="T5" fmla="*/ T4 w 233"/>
                  <a:gd name="T6" fmla="+- 0 5104 4873"/>
                  <a:gd name="T7" fmla="*/ 5104 h 233"/>
                  <a:gd name="T8" fmla="+- 0 2259 2098"/>
                  <a:gd name="T9" fmla="*/ T8 w 233"/>
                  <a:gd name="T10" fmla="+- 0 5097 4873"/>
                  <a:gd name="T11" fmla="*/ 5097 h 233"/>
                  <a:gd name="T12" fmla="+- 0 2278 2098"/>
                  <a:gd name="T13" fmla="*/ T12 w 233"/>
                  <a:gd name="T14" fmla="+- 0 5087 4873"/>
                  <a:gd name="T15" fmla="*/ 5087 h 233"/>
                  <a:gd name="T16" fmla="+- 0 2295 2098"/>
                  <a:gd name="T17" fmla="*/ T16 w 233"/>
                  <a:gd name="T18" fmla="+- 0 5074 4873"/>
                  <a:gd name="T19" fmla="*/ 5074 h 233"/>
                  <a:gd name="T20" fmla="+- 0 2309 2098"/>
                  <a:gd name="T21" fmla="*/ T20 w 233"/>
                  <a:gd name="T22" fmla="+- 0 5057 4873"/>
                  <a:gd name="T23" fmla="*/ 5057 h 233"/>
                  <a:gd name="T24" fmla="+- 0 2320 2098"/>
                  <a:gd name="T25" fmla="*/ T24 w 233"/>
                  <a:gd name="T26" fmla="+- 0 5038 4873"/>
                  <a:gd name="T27" fmla="*/ 5038 h 233"/>
                  <a:gd name="T28" fmla="+- 0 2328 2098"/>
                  <a:gd name="T29" fmla="*/ T28 w 233"/>
                  <a:gd name="T30" fmla="+- 0 5017 4873"/>
                  <a:gd name="T31" fmla="*/ 5017 h 233"/>
                  <a:gd name="T32" fmla="+- 0 2331 2098"/>
                  <a:gd name="T33" fmla="*/ T32 w 233"/>
                  <a:gd name="T34" fmla="+- 0 4995 4873"/>
                  <a:gd name="T35" fmla="*/ 4995 h 233"/>
                  <a:gd name="T36" fmla="+- 0 2331 2098"/>
                  <a:gd name="T37" fmla="*/ T36 w 233"/>
                  <a:gd name="T38" fmla="+- 0 4989 4873"/>
                  <a:gd name="T39" fmla="*/ 4989 h 233"/>
                  <a:gd name="T40" fmla="+- 0 2329 2098"/>
                  <a:gd name="T41" fmla="*/ T40 w 233"/>
                  <a:gd name="T42" fmla="+- 0 4967 4873"/>
                  <a:gd name="T43" fmla="*/ 4967 h 233"/>
                  <a:gd name="T44" fmla="+- 0 2322 2098"/>
                  <a:gd name="T45" fmla="*/ T44 w 233"/>
                  <a:gd name="T46" fmla="+- 0 4945 4873"/>
                  <a:gd name="T47" fmla="*/ 4945 h 233"/>
                  <a:gd name="T48" fmla="+- 0 2312 2098"/>
                  <a:gd name="T49" fmla="*/ T48 w 233"/>
                  <a:gd name="T50" fmla="+- 0 4926 4873"/>
                  <a:gd name="T51" fmla="*/ 4926 h 233"/>
                  <a:gd name="T52" fmla="+- 0 2299 2098"/>
                  <a:gd name="T53" fmla="*/ T52 w 233"/>
                  <a:gd name="T54" fmla="+- 0 4909 4873"/>
                  <a:gd name="T55" fmla="*/ 4909 h 233"/>
                  <a:gd name="T56" fmla="+- 0 2282 2098"/>
                  <a:gd name="T57" fmla="*/ T56 w 233"/>
                  <a:gd name="T58" fmla="+- 0 4895 4873"/>
                  <a:gd name="T59" fmla="*/ 4895 h 233"/>
                  <a:gd name="T60" fmla="+- 0 2264 2098"/>
                  <a:gd name="T61" fmla="*/ T60 w 233"/>
                  <a:gd name="T62" fmla="+- 0 4884 4873"/>
                  <a:gd name="T63" fmla="*/ 4884 h 233"/>
                  <a:gd name="T64" fmla="+- 0 2243 2098"/>
                  <a:gd name="T65" fmla="*/ T64 w 233"/>
                  <a:gd name="T66" fmla="+- 0 4876 4873"/>
                  <a:gd name="T67" fmla="*/ 4876 h 233"/>
                  <a:gd name="T68" fmla="+- 0 2220 2098"/>
                  <a:gd name="T69" fmla="*/ T68 w 233"/>
                  <a:gd name="T70" fmla="+- 0 4873 4873"/>
                  <a:gd name="T71" fmla="*/ 4873 h 233"/>
                  <a:gd name="T72" fmla="+- 0 2215 2098"/>
                  <a:gd name="T73" fmla="*/ T72 w 233"/>
                  <a:gd name="T74" fmla="+- 0 4873 4873"/>
                  <a:gd name="T75" fmla="*/ 4873 h 233"/>
                  <a:gd name="T76" fmla="+- 0 2192 2098"/>
                  <a:gd name="T77" fmla="*/ T76 w 233"/>
                  <a:gd name="T78" fmla="+- 0 4875 4873"/>
                  <a:gd name="T79" fmla="*/ 4875 h 233"/>
                  <a:gd name="T80" fmla="+- 0 2171 2098"/>
                  <a:gd name="T81" fmla="*/ T80 w 233"/>
                  <a:gd name="T82" fmla="+- 0 4882 4873"/>
                  <a:gd name="T83" fmla="*/ 4882 h 233"/>
                  <a:gd name="T84" fmla="+- 0 2151 2098"/>
                  <a:gd name="T85" fmla="*/ T84 w 233"/>
                  <a:gd name="T86" fmla="+- 0 4892 4873"/>
                  <a:gd name="T87" fmla="*/ 4892 h 233"/>
                  <a:gd name="T88" fmla="+- 0 2134 2098"/>
                  <a:gd name="T89" fmla="*/ T88 w 233"/>
                  <a:gd name="T90" fmla="+- 0 4905 4873"/>
                  <a:gd name="T91" fmla="*/ 4905 h 233"/>
                  <a:gd name="T92" fmla="+- 0 2120 2098"/>
                  <a:gd name="T93" fmla="*/ T92 w 233"/>
                  <a:gd name="T94" fmla="+- 0 4922 4873"/>
                  <a:gd name="T95" fmla="*/ 4922 h 233"/>
                  <a:gd name="T96" fmla="+- 0 2109 2098"/>
                  <a:gd name="T97" fmla="*/ T96 w 233"/>
                  <a:gd name="T98" fmla="+- 0 4941 4873"/>
                  <a:gd name="T99" fmla="*/ 4941 h 233"/>
                  <a:gd name="T100" fmla="+- 0 2102 2098"/>
                  <a:gd name="T101" fmla="*/ T100 w 233"/>
                  <a:gd name="T102" fmla="+- 0 4962 4873"/>
                  <a:gd name="T103" fmla="*/ 4962 h 233"/>
                  <a:gd name="T104" fmla="+- 0 2098 2098"/>
                  <a:gd name="T105" fmla="*/ T104 w 233"/>
                  <a:gd name="T106" fmla="+- 0 4984 4873"/>
                  <a:gd name="T107" fmla="*/ 4984 h 233"/>
                  <a:gd name="T108" fmla="+- 0 2098 2098"/>
                  <a:gd name="T109" fmla="*/ T108 w 233"/>
                  <a:gd name="T110" fmla="+- 0 4989 4873"/>
                  <a:gd name="T111" fmla="*/ 4989 h 233"/>
                  <a:gd name="T112" fmla="+- 0 2101 2098"/>
                  <a:gd name="T113" fmla="*/ T112 w 233"/>
                  <a:gd name="T114" fmla="+- 0 5012 4873"/>
                  <a:gd name="T115" fmla="*/ 5012 h 233"/>
                  <a:gd name="T116" fmla="+- 0 2107 2098"/>
                  <a:gd name="T117" fmla="*/ T116 w 233"/>
                  <a:gd name="T118" fmla="+- 0 5034 4873"/>
                  <a:gd name="T119" fmla="*/ 5034 h 233"/>
                  <a:gd name="T120" fmla="+- 0 2117 2098"/>
                  <a:gd name="T121" fmla="*/ T120 w 233"/>
                  <a:gd name="T122" fmla="+- 0 5053 4873"/>
                  <a:gd name="T123" fmla="*/ 5053 h 233"/>
                  <a:gd name="T124" fmla="+- 0 2131 2098"/>
                  <a:gd name="T125" fmla="*/ T124 w 233"/>
                  <a:gd name="T126" fmla="+- 0 5070 4873"/>
                  <a:gd name="T127" fmla="*/ 5070 h 233"/>
                  <a:gd name="T128" fmla="+- 0 2147 2098"/>
                  <a:gd name="T129" fmla="*/ T128 w 233"/>
                  <a:gd name="T130" fmla="+- 0 5084 4873"/>
                  <a:gd name="T131" fmla="*/ 5084 h 233"/>
                  <a:gd name="T132" fmla="+- 0 2166 2098"/>
                  <a:gd name="T133" fmla="*/ T132 w 233"/>
                  <a:gd name="T134" fmla="+- 0 5095 4873"/>
                  <a:gd name="T135" fmla="*/ 5095 h 233"/>
                  <a:gd name="T136" fmla="+- 0 2187 2098"/>
                  <a:gd name="T137" fmla="*/ T136 w 233"/>
                  <a:gd name="T138" fmla="+- 0 5103 4873"/>
                  <a:gd name="T139" fmla="*/ 5103 h 233"/>
                  <a:gd name="T140" fmla="+- 0 2209 2098"/>
                  <a:gd name="T141" fmla="*/ T140 w 233"/>
                  <a:gd name="T142" fmla="+- 0 5106 4873"/>
                  <a:gd name="T143" fmla="*/ 5106 h 233"/>
                  <a:gd name="T144" fmla="+- 0 2215 2098"/>
                  <a:gd name="T145" fmla="*/ T144 w 233"/>
                  <a:gd name="T146" fmla="+- 0 5106 4873"/>
                  <a:gd name="T147" fmla="*/ 5106 h 233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  <a:cxn ang="0">
                    <a:pos x="T17" y="T19"/>
                  </a:cxn>
                  <a:cxn ang="0">
                    <a:pos x="T21" y="T23"/>
                  </a:cxn>
                  <a:cxn ang="0">
                    <a:pos x="T25" y="T27"/>
                  </a:cxn>
                  <a:cxn ang="0">
                    <a:pos x="T29" y="T31"/>
                  </a:cxn>
                  <a:cxn ang="0">
                    <a:pos x="T33" y="T35"/>
                  </a:cxn>
                  <a:cxn ang="0">
                    <a:pos x="T37" y="T39"/>
                  </a:cxn>
                  <a:cxn ang="0">
                    <a:pos x="T41" y="T43"/>
                  </a:cxn>
                  <a:cxn ang="0">
                    <a:pos x="T45" y="T47"/>
                  </a:cxn>
                  <a:cxn ang="0">
                    <a:pos x="T49" y="T51"/>
                  </a:cxn>
                  <a:cxn ang="0">
                    <a:pos x="T53" y="T55"/>
                  </a:cxn>
                  <a:cxn ang="0">
                    <a:pos x="T57" y="T59"/>
                  </a:cxn>
                  <a:cxn ang="0">
                    <a:pos x="T61" y="T63"/>
                  </a:cxn>
                  <a:cxn ang="0">
                    <a:pos x="T65" y="T67"/>
                  </a:cxn>
                  <a:cxn ang="0">
                    <a:pos x="T69" y="T71"/>
                  </a:cxn>
                  <a:cxn ang="0">
                    <a:pos x="T73" y="T75"/>
                  </a:cxn>
                  <a:cxn ang="0">
                    <a:pos x="T77" y="T79"/>
                  </a:cxn>
                  <a:cxn ang="0">
                    <a:pos x="T81" y="T83"/>
                  </a:cxn>
                  <a:cxn ang="0">
                    <a:pos x="T85" y="T87"/>
                  </a:cxn>
                  <a:cxn ang="0">
                    <a:pos x="T89" y="T91"/>
                  </a:cxn>
                  <a:cxn ang="0">
                    <a:pos x="T93" y="T95"/>
                  </a:cxn>
                  <a:cxn ang="0">
                    <a:pos x="T97" y="T99"/>
                  </a:cxn>
                  <a:cxn ang="0">
                    <a:pos x="T101" y="T103"/>
                  </a:cxn>
                  <a:cxn ang="0">
                    <a:pos x="T105" y="T107"/>
                  </a:cxn>
                  <a:cxn ang="0">
                    <a:pos x="T109" y="T111"/>
                  </a:cxn>
                  <a:cxn ang="0">
                    <a:pos x="T113" y="T115"/>
                  </a:cxn>
                  <a:cxn ang="0">
                    <a:pos x="T117" y="T119"/>
                  </a:cxn>
                  <a:cxn ang="0">
                    <a:pos x="T121" y="T123"/>
                  </a:cxn>
                  <a:cxn ang="0">
                    <a:pos x="T125" y="T127"/>
                  </a:cxn>
                  <a:cxn ang="0">
                    <a:pos x="T129" y="T131"/>
                  </a:cxn>
                  <a:cxn ang="0">
                    <a:pos x="T133" y="T135"/>
                  </a:cxn>
                  <a:cxn ang="0">
                    <a:pos x="T137" y="T139"/>
                  </a:cxn>
                  <a:cxn ang="0">
                    <a:pos x="T141" y="T143"/>
                  </a:cxn>
                  <a:cxn ang="0">
                    <a:pos x="T145" y="T147"/>
                  </a:cxn>
                </a:cxnLst>
                <a:rect l="0" t="0" r="r" b="b"/>
                <a:pathLst>
                  <a:path w="233" h="233">
                    <a:moveTo>
                      <a:pt x="117" y="233"/>
                    </a:moveTo>
                    <a:lnTo>
                      <a:pt x="140" y="231"/>
                    </a:lnTo>
                    <a:lnTo>
                      <a:pt x="161" y="224"/>
                    </a:lnTo>
                    <a:lnTo>
                      <a:pt x="180" y="214"/>
                    </a:lnTo>
                    <a:lnTo>
                      <a:pt x="197" y="201"/>
                    </a:lnTo>
                    <a:lnTo>
                      <a:pt x="211" y="184"/>
                    </a:lnTo>
                    <a:lnTo>
                      <a:pt x="222" y="165"/>
                    </a:lnTo>
                    <a:lnTo>
                      <a:pt x="230" y="144"/>
                    </a:lnTo>
                    <a:lnTo>
                      <a:pt x="233" y="122"/>
                    </a:lnTo>
                    <a:lnTo>
                      <a:pt x="233" y="116"/>
                    </a:lnTo>
                    <a:lnTo>
                      <a:pt x="231" y="94"/>
                    </a:lnTo>
                    <a:lnTo>
                      <a:pt x="224" y="72"/>
                    </a:lnTo>
                    <a:lnTo>
                      <a:pt x="214" y="53"/>
                    </a:lnTo>
                    <a:lnTo>
                      <a:pt x="201" y="36"/>
                    </a:lnTo>
                    <a:lnTo>
                      <a:pt x="184" y="22"/>
                    </a:lnTo>
                    <a:lnTo>
                      <a:pt x="166" y="11"/>
                    </a:lnTo>
                    <a:lnTo>
                      <a:pt x="145" y="3"/>
                    </a:lnTo>
                    <a:lnTo>
                      <a:pt x="122" y="0"/>
                    </a:lnTo>
                    <a:lnTo>
                      <a:pt x="117" y="0"/>
                    </a:lnTo>
                    <a:lnTo>
                      <a:pt x="94" y="2"/>
                    </a:lnTo>
                    <a:lnTo>
                      <a:pt x="73" y="9"/>
                    </a:lnTo>
                    <a:lnTo>
                      <a:pt x="53" y="19"/>
                    </a:lnTo>
                    <a:lnTo>
                      <a:pt x="36" y="32"/>
                    </a:lnTo>
                    <a:lnTo>
                      <a:pt x="22" y="49"/>
                    </a:lnTo>
                    <a:lnTo>
                      <a:pt x="11" y="68"/>
                    </a:lnTo>
                    <a:lnTo>
                      <a:pt x="4" y="89"/>
                    </a:lnTo>
                    <a:lnTo>
                      <a:pt x="0" y="111"/>
                    </a:lnTo>
                    <a:lnTo>
                      <a:pt x="0" y="116"/>
                    </a:lnTo>
                    <a:lnTo>
                      <a:pt x="3" y="139"/>
                    </a:lnTo>
                    <a:lnTo>
                      <a:pt x="9" y="161"/>
                    </a:lnTo>
                    <a:lnTo>
                      <a:pt x="19" y="180"/>
                    </a:lnTo>
                    <a:lnTo>
                      <a:pt x="33" y="197"/>
                    </a:lnTo>
                    <a:lnTo>
                      <a:pt x="49" y="211"/>
                    </a:lnTo>
                    <a:lnTo>
                      <a:pt x="68" y="222"/>
                    </a:lnTo>
                    <a:lnTo>
                      <a:pt x="89" y="230"/>
                    </a:lnTo>
                    <a:lnTo>
                      <a:pt x="111" y="233"/>
                    </a:lnTo>
                    <a:lnTo>
                      <a:pt x="117" y="233"/>
                    </a:lnTo>
                    <a:close/>
                  </a:path>
                </a:pathLst>
              </a:custGeom>
              <a:noFill/>
              <a:ln w="2350">
                <a:solidFill>
                  <a:srgbClr val="C40067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40" name="Freeform 39"/>
              <p:cNvSpPr>
                <a:spLocks/>
              </p:cNvSpPr>
              <p:nvPr/>
            </p:nvSpPr>
            <p:spPr bwMode="auto">
              <a:xfrm>
                <a:off x="2122" y="6289"/>
                <a:ext cx="0" cy="241"/>
              </a:xfrm>
              <a:custGeom>
                <a:avLst/>
                <a:gdLst>
                  <a:gd name="T0" fmla="+- 0 6530 6289"/>
                  <a:gd name="T1" fmla="*/ 6530 h 241"/>
                  <a:gd name="T2" fmla="+- 0 6289 6289"/>
                  <a:gd name="T3" fmla="*/ 6289 h 241"/>
                </a:gdLst>
                <a:ahLst/>
                <a:cxnLst>
                  <a:cxn ang="0">
                    <a:pos x="0" y="T1"/>
                  </a:cxn>
                  <a:cxn ang="0">
                    <a:pos x="0" y="T3"/>
                  </a:cxn>
                </a:cxnLst>
                <a:rect l="0" t="0" r="r" b="b"/>
                <a:pathLst>
                  <a:path h="241">
                    <a:moveTo>
                      <a:pt x="0" y="241"/>
                    </a:moveTo>
                    <a:lnTo>
                      <a:pt x="0" y="0"/>
                    </a:lnTo>
                  </a:path>
                </a:pathLst>
              </a:custGeom>
              <a:noFill/>
              <a:ln w="2350">
                <a:solidFill>
                  <a:srgbClr val="BB006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41" name="Freeform 40"/>
              <p:cNvSpPr>
                <a:spLocks/>
              </p:cNvSpPr>
              <p:nvPr/>
            </p:nvSpPr>
            <p:spPr bwMode="auto">
              <a:xfrm>
                <a:off x="2115" y="6281"/>
                <a:ext cx="15" cy="15"/>
              </a:xfrm>
              <a:custGeom>
                <a:avLst/>
                <a:gdLst>
                  <a:gd name="T0" fmla="+- 0 2130 2115"/>
                  <a:gd name="T1" fmla="*/ T0 w 15"/>
                  <a:gd name="T2" fmla="+- 0 6289 6281"/>
                  <a:gd name="T3" fmla="*/ 6289 h 15"/>
                  <a:gd name="T4" fmla="+- 0 2130 2115"/>
                  <a:gd name="T5" fmla="*/ T4 w 15"/>
                  <a:gd name="T6" fmla="+- 0 6285 6281"/>
                  <a:gd name="T7" fmla="*/ 6285 h 15"/>
                  <a:gd name="T8" fmla="+- 0 2127 2115"/>
                  <a:gd name="T9" fmla="*/ T8 w 15"/>
                  <a:gd name="T10" fmla="+- 0 6281 6281"/>
                  <a:gd name="T11" fmla="*/ 6281 h 15"/>
                  <a:gd name="T12" fmla="+- 0 2118 2115"/>
                  <a:gd name="T13" fmla="*/ T12 w 15"/>
                  <a:gd name="T14" fmla="+- 0 6281 6281"/>
                  <a:gd name="T15" fmla="*/ 6281 h 15"/>
                  <a:gd name="T16" fmla="+- 0 2115 2115"/>
                  <a:gd name="T17" fmla="*/ T16 w 15"/>
                  <a:gd name="T18" fmla="+- 0 6285 6281"/>
                  <a:gd name="T19" fmla="*/ 6285 h 15"/>
                  <a:gd name="T20" fmla="+- 0 2115 2115"/>
                  <a:gd name="T21" fmla="*/ T20 w 15"/>
                  <a:gd name="T22" fmla="+- 0 6293 6281"/>
                  <a:gd name="T23" fmla="*/ 6293 h 15"/>
                  <a:gd name="T24" fmla="+- 0 2118 2115"/>
                  <a:gd name="T25" fmla="*/ T24 w 15"/>
                  <a:gd name="T26" fmla="+- 0 6296 6281"/>
                  <a:gd name="T27" fmla="*/ 6296 h 15"/>
                  <a:gd name="T28" fmla="+- 0 2127 2115"/>
                  <a:gd name="T29" fmla="*/ T28 w 15"/>
                  <a:gd name="T30" fmla="+- 0 6296 6281"/>
                  <a:gd name="T31" fmla="*/ 6296 h 15"/>
                  <a:gd name="T32" fmla="+- 0 2130 2115"/>
                  <a:gd name="T33" fmla="*/ T32 w 15"/>
                  <a:gd name="T34" fmla="+- 0 6293 6281"/>
                  <a:gd name="T35" fmla="*/ 6293 h 15"/>
                  <a:gd name="T36" fmla="+- 0 2130 2115"/>
                  <a:gd name="T37" fmla="*/ T36 w 15"/>
                  <a:gd name="T38" fmla="+- 0 6289 6281"/>
                  <a:gd name="T39" fmla="*/ 6289 h 15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  <a:cxn ang="0">
                    <a:pos x="T17" y="T19"/>
                  </a:cxn>
                  <a:cxn ang="0">
                    <a:pos x="T21" y="T23"/>
                  </a:cxn>
                  <a:cxn ang="0">
                    <a:pos x="T25" y="T27"/>
                  </a:cxn>
                  <a:cxn ang="0">
                    <a:pos x="T29" y="T31"/>
                  </a:cxn>
                  <a:cxn ang="0">
                    <a:pos x="T33" y="T35"/>
                  </a:cxn>
                  <a:cxn ang="0">
                    <a:pos x="T37" y="T39"/>
                  </a:cxn>
                </a:cxnLst>
                <a:rect l="0" t="0" r="r" b="b"/>
                <a:pathLst>
                  <a:path w="15" h="15">
                    <a:moveTo>
                      <a:pt x="15" y="8"/>
                    </a:moveTo>
                    <a:lnTo>
                      <a:pt x="15" y="4"/>
                    </a:lnTo>
                    <a:lnTo>
                      <a:pt x="12" y="0"/>
                    </a:lnTo>
                    <a:lnTo>
                      <a:pt x="3" y="0"/>
                    </a:lnTo>
                    <a:lnTo>
                      <a:pt x="0" y="4"/>
                    </a:lnTo>
                    <a:lnTo>
                      <a:pt x="0" y="12"/>
                    </a:lnTo>
                    <a:lnTo>
                      <a:pt x="3" y="15"/>
                    </a:lnTo>
                    <a:lnTo>
                      <a:pt x="12" y="15"/>
                    </a:lnTo>
                    <a:lnTo>
                      <a:pt x="15" y="12"/>
                    </a:lnTo>
                    <a:lnTo>
                      <a:pt x="15" y="8"/>
                    </a:lnTo>
                    <a:close/>
                  </a:path>
                </a:pathLst>
              </a:custGeom>
              <a:solidFill>
                <a:srgbClr val="BB006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42" name="Freeform 41"/>
              <p:cNvSpPr>
                <a:spLocks/>
              </p:cNvSpPr>
              <p:nvPr/>
            </p:nvSpPr>
            <p:spPr bwMode="auto">
              <a:xfrm>
                <a:off x="1999" y="6528"/>
                <a:ext cx="233" cy="233"/>
              </a:xfrm>
              <a:custGeom>
                <a:avLst/>
                <a:gdLst>
                  <a:gd name="T0" fmla="+- 0 2115 1999"/>
                  <a:gd name="T1" fmla="*/ T0 w 233"/>
                  <a:gd name="T2" fmla="+- 0 6761 6528"/>
                  <a:gd name="T3" fmla="*/ 6761 h 233"/>
                  <a:gd name="T4" fmla="+- 0 2138 1999"/>
                  <a:gd name="T5" fmla="*/ T4 w 233"/>
                  <a:gd name="T6" fmla="+- 0 6759 6528"/>
                  <a:gd name="T7" fmla="*/ 6759 h 233"/>
                  <a:gd name="T8" fmla="+- 0 2159 1999"/>
                  <a:gd name="T9" fmla="*/ T8 w 233"/>
                  <a:gd name="T10" fmla="+- 0 6752 6528"/>
                  <a:gd name="T11" fmla="*/ 6752 h 233"/>
                  <a:gd name="T12" fmla="+- 0 2179 1999"/>
                  <a:gd name="T13" fmla="*/ T12 w 233"/>
                  <a:gd name="T14" fmla="+- 0 6742 6528"/>
                  <a:gd name="T15" fmla="*/ 6742 h 233"/>
                  <a:gd name="T16" fmla="+- 0 2196 1999"/>
                  <a:gd name="T17" fmla="*/ T16 w 233"/>
                  <a:gd name="T18" fmla="+- 0 6729 6528"/>
                  <a:gd name="T19" fmla="*/ 6729 h 233"/>
                  <a:gd name="T20" fmla="+- 0 2210 1999"/>
                  <a:gd name="T21" fmla="*/ T20 w 233"/>
                  <a:gd name="T22" fmla="+- 0 6712 6528"/>
                  <a:gd name="T23" fmla="*/ 6712 h 233"/>
                  <a:gd name="T24" fmla="+- 0 2221 1999"/>
                  <a:gd name="T25" fmla="*/ T24 w 233"/>
                  <a:gd name="T26" fmla="+- 0 6693 6528"/>
                  <a:gd name="T27" fmla="*/ 6693 h 233"/>
                  <a:gd name="T28" fmla="+- 0 2228 1999"/>
                  <a:gd name="T29" fmla="*/ T28 w 233"/>
                  <a:gd name="T30" fmla="+- 0 6672 6528"/>
                  <a:gd name="T31" fmla="*/ 6672 h 233"/>
                  <a:gd name="T32" fmla="+- 0 2231 1999"/>
                  <a:gd name="T33" fmla="*/ T32 w 233"/>
                  <a:gd name="T34" fmla="+- 0 6650 6528"/>
                  <a:gd name="T35" fmla="*/ 6650 h 233"/>
                  <a:gd name="T36" fmla="+- 0 2231 1999"/>
                  <a:gd name="T37" fmla="*/ T36 w 233"/>
                  <a:gd name="T38" fmla="+- 0 6644 6528"/>
                  <a:gd name="T39" fmla="*/ 6644 h 233"/>
                  <a:gd name="T40" fmla="+- 0 2229 1999"/>
                  <a:gd name="T41" fmla="*/ T40 w 233"/>
                  <a:gd name="T42" fmla="+- 0 6622 6528"/>
                  <a:gd name="T43" fmla="*/ 6622 h 233"/>
                  <a:gd name="T44" fmla="+- 0 2223 1999"/>
                  <a:gd name="T45" fmla="*/ T44 w 233"/>
                  <a:gd name="T46" fmla="+- 0 6600 6528"/>
                  <a:gd name="T47" fmla="*/ 6600 h 233"/>
                  <a:gd name="T48" fmla="+- 0 2213 1999"/>
                  <a:gd name="T49" fmla="*/ T48 w 233"/>
                  <a:gd name="T50" fmla="+- 0 6581 6528"/>
                  <a:gd name="T51" fmla="*/ 6581 h 233"/>
                  <a:gd name="T52" fmla="+- 0 2199 1999"/>
                  <a:gd name="T53" fmla="*/ T52 w 233"/>
                  <a:gd name="T54" fmla="+- 0 6564 6528"/>
                  <a:gd name="T55" fmla="*/ 6564 h 233"/>
                  <a:gd name="T56" fmla="+- 0 2183 1999"/>
                  <a:gd name="T57" fmla="*/ T56 w 233"/>
                  <a:gd name="T58" fmla="+- 0 6550 6528"/>
                  <a:gd name="T59" fmla="*/ 6550 h 233"/>
                  <a:gd name="T60" fmla="+- 0 2164 1999"/>
                  <a:gd name="T61" fmla="*/ T60 w 233"/>
                  <a:gd name="T62" fmla="+- 0 6539 6528"/>
                  <a:gd name="T63" fmla="*/ 6539 h 233"/>
                  <a:gd name="T64" fmla="+- 0 2143 1999"/>
                  <a:gd name="T65" fmla="*/ T64 w 233"/>
                  <a:gd name="T66" fmla="+- 0 6531 6528"/>
                  <a:gd name="T67" fmla="*/ 6531 h 233"/>
                  <a:gd name="T68" fmla="+- 0 2120 1999"/>
                  <a:gd name="T69" fmla="*/ T68 w 233"/>
                  <a:gd name="T70" fmla="+- 0 6528 6528"/>
                  <a:gd name="T71" fmla="*/ 6528 h 233"/>
                  <a:gd name="T72" fmla="+- 0 2115 1999"/>
                  <a:gd name="T73" fmla="*/ T72 w 233"/>
                  <a:gd name="T74" fmla="+- 0 6528 6528"/>
                  <a:gd name="T75" fmla="*/ 6528 h 233"/>
                  <a:gd name="T76" fmla="+- 0 2092 1999"/>
                  <a:gd name="T77" fmla="*/ T76 w 233"/>
                  <a:gd name="T78" fmla="+- 0 6530 6528"/>
                  <a:gd name="T79" fmla="*/ 6530 h 233"/>
                  <a:gd name="T80" fmla="+- 0 2071 1999"/>
                  <a:gd name="T81" fmla="*/ T80 w 233"/>
                  <a:gd name="T82" fmla="+- 0 6537 6528"/>
                  <a:gd name="T83" fmla="*/ 6537 h 233"/>
                  <a:gd name="T84" fmla="+- 0 2052 1999"/>
                  <a:gd name="T85" fmla="*/ T84 w 233"/>
                  <a:gd name="T86" fmla="+- 0 6547 6528"/>
                  <a:gd name="T87" fmla="*/ 6547 h 233"/>
                  <a:gd name="T88" fmla="+- 0 2035 1999"/>
                  <a:gd name="T89" fmla="*/ T88 w 233"/>
                  <a:gd name="T90" fmla="+- 0 6560 6528"/>
                  <a:gd name="T91" fmla="*/ 6560 h 233"/>
                  <a:gd name="T92" fmla="+- 0 2020 1999"/>
                  <a:gd name="T93" fmla="*/ T92 w 233"/>
                  <a:gd name="T94" fmla="+- 0 6577 6528"/>
                  <a:gd name="T95" fmla="*/ 6577 h 233"/>
                  <a:gd name="T96" fmla="+- 0 2009 1999"/>
                  <a:gd name="T97" fmla="*/ T96 w 233"/>
                  <a:gd name="T98" fmla="+- 0 6596 6528"/>
                  <a:gd name="T99" fmla="*/ 6596 h 233"/>
                  <a:gd name="T100" fmla="+- 0 2002 1999"/>
                  <a:gd name="T101" fmla="*/ T100 w 233"/>
                  <a:gd name="T102" fmla="+- 0 6617 6528"/>
                  <a:gd name="T103" fmla="*/ 6617 h 233"/>
                  <a:gd name="T104" fmla="+- 0 1999 1999"/>
                  <a:gd name="T105" fmla="*/ T104 w 233"/>
                  <a:gd name="T106" fmla="+- 0 6639 6528"/>
                  <a:gd name="T107" fmla="*/ 6639 h 233"/>
                  <a:gd name="T108" fmla="+- 0 1999 1999"/>
                  <a:gd name="T109" fmla="*/ T108 w 233"/>
                  <a:gd name="T110" fmla="+- 0 6644 6528"/>
                  <a:gd name="T111" fmla="*/ 6644 h 233"/>
                  <a:gd name="T112" fmla="+- 0 2001 1999"/>
                  <a:gd name="T113" fmla="*/ T112 w 233"/>
                  <a:gd name="T114" fmla="+- 0 6667 6528"/>
                  <a:gd name="T115" fmla="*/ 6667 h 233"/>
                  <a:gd name="T116" fmla="+- 0 2007 1999"/>
                  <a:gd name="T117" fmla="*/ T116 w 233"/>
                  <a:gd name="T118" fmla="+- 0 6689 6528"/>
                  <a:gd name="T119" fmla="*/ 6689 h 233"/>
                  <a:gd name="T120" fmla="+- 0 2017 1999"/>
                  <a:gd name="T121" fmla="*/ T120 w 233"/>
                  <a:gd name="T122" fmla="+- 0 6708 6528"/>
                  <a:gd name="T123" fmla="*/ 6708 h 233"/>
                  <a:gd name="T124" fmla="+- 0 2031 1999"/>
                  <a:gd name="T125" fmla="*/ T124 w 233"/>
                  <a:gd name="T126" fmla="+- 0 6725 6528"/>
                  <a:gd name="T127" fmla="*/ 6725 h 233"/>
                  <a:gd name="T128" fmla="+- 0 2047 1999"/>
                  <a:gd name="T129" fmla="*/ T128 w 233"/>
                  <a:gd name="T130" fmla="+- 0 6739 6528"/>
                  <a:gd name="T131" fmla="*/ 6739 h 233"/>
                  <a:gd name="T132" fmla="+- 0 2066 1999"/>
                  <a:gd name="T133" fmla="*/ T132 w 233"/>
                  <a:gd name="T134" fmla="+- 0 6750 6528"/>
                  <a:gd name="T135" fmla="*/ 6750 h 233"/>
                  <a:gd name="T136" fmla="+- 0 2087 1999"/>
                  <a:gd name="T137" fmla="*/ T136 w 233"/>
                  <a:gd name="T138" fmla="+- 0 6758 6528"/>
                  <a:gd name="T139" fmla="*/ 6758 h 233"/>
                  <a:gd name="T140" fmla="+- 0 2110 1999"/>
                  <a:gd name="T141" fmla="*/ T140 w 233"/>
                  <a:gd name="T142" fmla="+- 0 6761 6528"/>
                  <a:gd name="T143" fmla="*/ 6761 h 233"/>
                  <a:gd name="T144" fmla="+- 0 2115 1999"/>
                  <a:gd name="T145" fmla="*/ T144 w 233"/>
                  <a:gd name="T146" fmla="+- 0 6761 6528"/>
                  <a:gd name="T147" fmla="*/ 6761 h 233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  <a:cxn ang="0">
                    <a:pos x="T17" y="T19"/>
                  </a:cxn>
                  <a:cxn ang="0">
                    <a:pos x="T21" y="T23"/>
                  </a:cxn>
                  <a:cxn ang="0">
                    <a:pos x="T25" y="T27"/>
                  </a:cxn>
                  <a:cxn ang="0">
                    <a:pos x="T29" y="T31"/>
                  </a:cxn>
                  <a:cxn ang="0">
                    <a:pos x="T33" y="T35"/>
                  </a:cxn>
                  <a:cxn ang="0">
                    <a:pos x="T37" y="T39"/>
                  </a:cxn>
                  <a:cxn ang="0">
                    <a:pos x="T41" y="T43"/>
                  </a:cxn>
                  <a:cxn ang="0">
                    <a:pos x="T45" y="T47"/>
                  </a:cxn>
                  <a:cxn ang="0">
                    <a:pos x="T49" y="T51"/>
                  </a:cxn>
                  <a:cxn ang="0">
                    <a:pos x="T53" y="T55"/>
                  </a:cxn>
                  <a:cxn ang="0">
                    <a:pos x="T57" y="T59"/>
                  </a:cxn>
                  <a:cxn ang="0">
                    <a:pos x="T61" y="T63"/>
                  </a:cxn>
                  <a:cxn ang="0">
                    <a:pos x="T65" y="T67"/>
                  </a:cxn>
                  <a:cxn ang="0">
                    <a:pos x="T69" y="T71"/>
                  </a:cxn>
                  <a:cxn ang="0">
                    <a:pos x="T73" y="T75"/>
                  </a:cxn>
                  <a:cxn ang="0">
                    <a:pos x="T77" y="T79"/>
                  </a:cxn>
                  <a:cxn ang="0">
                    <a:pos x="T81" y="T83"/>
                  </a:cxn>
                  <a:cxn ang="0">
                    <a:pos x="T85" y="T87"/>
                  </a:cxn>
                  <a:cxn ang="0">
                    <a:pos x="T89" y="T91"/>
                  </a:cxn>
                  <a:cxn ang="0">
                    <a:pos x="T93" y="T95"/>
                  </a:cxn>
                  <a:cxn ang="0">
                    <a:pos x="T97" y="T99"/>
                  </a:cxn>
                  <a:cxn ang="0">
                    <a:pos x="T101" y="T103"/>
                  </a:cxn>
                  <a:cxn ang="0">
                    <a:pos x="T105" y="T107"/>
                  </a:cxn>
                  <a:cxn ang="0">
                    <a:pos x="T109" y="T111"/>
                  </a:cxn>
                  <a:cxn ang="0">
                    <a:pos x="T113" y="T115"/>
                  </a:cxn>
                  <a:cxn ang="0">
                    <a:pos x="T117" y="T119"/>
                  </a:cxn>
                  <a:cxn ang="0">
                    <a:pos x="T121" y="T123"/>
                  </a:cxn>
                  <a:cxn ang="0">
                    <a:pos x="T125" y="T127"/>
                  </a:cxn>
                  <a:cxn ang="0">
                    <a:pos x="T129" y="T131"/>
                  </a:cxn>
                  <a:cxn ang="0">
                    <a:pos x="T133" y="T135"/>
                  </a:cxn>
                  <a:cxn ang="0">
                    <a:pos x="T137" y="T139"/>
                  </a:cxn>
                  <a:cxn ang="0">
                    <a:pos x="T141" y="T143"/>
                  </a:cxn>
                  <a:cxn ang="0">
                    <a:pos x="T145" y="T147"/>
                  </a:cxn>
                </a:cxnLst>
                <a:rect l="0" t="0" r="r" b="b"/>
                <a:pathLst>
                  <a:path w="233" h="233">
                    <a:moveTo>
                      <a:pt x="116" y="233"/>
                    </a:moveTo>
                    <a:lnTo>
                      <a:pt x="139" y="231"/>
                    </a:lnTo>
                    <a:lnTo>
                      <a:pt x="160" y="224"/>
                    </a:lnTo>
                    <a:lnTo>
                      <a:pt x="180" y="214"/>
                    </a:lnTo>
                    <a:lnTo>
                      <a:pt x="197" y="201"/>
                    </a:lnTo>
                    <a:lnTo>
                      <a:pt x="211" y="184"/>
                    </a:lnTo>
                    <a:lnTo>
                      <a:pt x="222" y="165"/>
                    </a:lnTo>
                    <a:lnTo>
                      <a:pt x="229" y="144"/>
                    </a:lnTo>
                    <a:lnTo>
                      <a:pt x="232" y="122"/>
                    </a:lnTo>
                    <a:lnTo>
                      <a:pt x="232" y="116"/>
                    </a:lnTo>
                    <a:lnTo>
                      <a:pt x="230" y="94"/>
                    </a:lnTo>
                    <a:lnTo>
                      <a:pt x="224" y="72"/>
                    </a:lnTo>
                    <a:lnTo>
                      <a:pt x="214" y="53"/>
                    </a:lnTo>
                    <a:lnTo>
                      <a:pt x="200" y="36"/>
                    </a:lnTo>
                    <a:lnTo>
                      <a:pt x="184" y="22"/>
                    </a:lnTo>
                    <a:lnTo>
                      <a:pt x="165" y="11"/>
                    </a:lnTo>
                    <a:lnTo>
                      <a:pt x="144" y="3"/>
                    </a:lnTo>
                    <a:lnTo>
                      <a:pt x="121" y="0"/>
                    </a:lnTo>
                    <a:lnTo>
                      <a:pt x="116" y="0"/>
                    </a:lnTo>
                    <a:lnTo>
                      <a:pt x="93" y="2"/>
                    </a:lnTo>
                    <a:lnTo>
                      <a:pt x="72" y="9"/>
                    </a:lnTo>
                    <a:lnTo>
                      <a:pt x="53" y="19"/>
                    </a:lnTo>
                    <a:lnTo>
                      <a:pt x="36" y="32"/>
                    </a:lnTo>
                    <a:lnTo>
                      <a:pt x="21" y="49"/>
                    </a:lnTo>
                    <a:lnTo>
                      <a:pt x="10" y="68"/>
                    </a:lnTo>
                    <a:lnTo>
                      <a:pt x="3" y="89"/>
                    </a:lnTo>
                    <a:lnTo>
                      <a:pt x="0" y="111"/>
                    </a:lnTo>
                    <a:lnTo>
                      <a:pt x="0" y="116"/>
                    </a:lnTo>
                    <a:lnTo>
                      <a:pt x="2" y="139"/>
                    </a:lnTo>
                    <a:lnTo>
                      <a:pt x="8" y="161"/>
                    </a:lnTo>
                    <a:lnTo>
                      <a:pt x="18" y="180"/>
                    </a:lnTo>
                    <a:lnTo>
                      <a:pt x="32" y="197"/>
                    </a:lnTo>
                    <a:lnTo>
                      <a:pt x="48" y="211"/>
                    </a:lnTo>
                    <a:lnTo>
                      <a:pt x="67" y="222"/>
                    </a:lnTo>
                    <a:lnTo>
                      <a:pt x="88" y="230"/>
                    </a:lnTo>
                    <a:lnTo>
                      <a:pt x="111" y="233"/>
                    </a:lnTo>
                    <a:lnTo>
                      <a:pt x="116" y="233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43" name="Freeform 42"/>
              <p:cNvSpPr>
                <a:spLocks/>
              </p:cNvSpPr>
              <p:nvPr/>
            </p:nvSpPr>
            <p:spPr bwMode="auto">
              <a:xfrm>
                <a:off x="1999" y="6528"/>
                <a:ext cx="233" cy="233"/>
              </a:xfrm>
              <a:custGeom>
                <a:avLst/>
                <a:gdLst>
                  <a:gd name="T0" fmla="+- 0 2115 1999"/>
                  <a:gd name="T1" fmla="*/ T0 w 233"/>
                  <a:gd name="T2" fmla="+- 0 6761 6528"/>
                  <a:gd name="T3" fmla="*/ 6761 h 233"/>
                  <a:gd name="T4" fmla="+- 0 2138 1999"/>
                  <a:gd name="T5" fmla="*/ T4 w 233"/>
                  <a:gd name="T6" fmla="+- 0 6759 6528"/>
                  <a:gd name="T7" fmla="*/ 6759 h 233"/>
                  <a:gd name="T8" fmla="+- 0 2159 1999"/>
                  <a:gd name="T9" fmla="*/ T8 w 233"/>
                  <a:gd name="T10" fmla="+- 0 6752 6528"/>
                  <a:gd name="T11" fmla="*/ 6752 h 233"/>
                  <a:gd name="T12" fmla="+- 0 2179 1999"/>
                  <a:gd name="T13" fmla="*/ T12 w 233"/>
                  <a:gd name="T14" fmla="+- 0 6742 6528"/>
                  <a:gd name="T15" fmla="*/ 6742 h 233"/>
                  <a:gd name="T16" fmla="+- 0 2196 1999"/>
                  <a:gd name="T17" fmla="*/ T16 w 233"/>
                  <a:gd name="T18" fmla="+- 0 6729 6528"/>
                  <a:gd name="T19" fmla="*/ 6729 h 233"/>
                  <a:gd name="T20" fmla="+- 0 2210 1999"/>
                  <a:gd name="T21" fmla="*/ T20 w 233"/>
                  <a:gd name="T22" fmla="+- 0 6712 6528"/>
                  <a:gd name="T23" fmla="*/ 6712 h 233"/>
                  <a:gd name="T24" fmla="+- 0 2221 1999"/>
                  <a:gd name="T25" fmla="*/ T24 w 233"/>
                  <a:gd name="T26" fmla="+- 0 6693 6528"/>
                  <a:gd name="T27" fmla="*/ 6693 h 233"/>
                  <a:gd name="T28" fmla="+- 0 2228 1999"/>
                  <a:gd name="T29" fmla="*/ T28 w 233"/>
                  <a:gd name="T30" fmla="+- 0 6672 6528"/>
                  <a:gd name="T31" fmla="*/ 6672 h 233"/>
                  <a:gd name="T32" fmla="+- 0 2231 1999"/>
                  <a:gd name="T33" fmla="*/ T32 w 233"/>
                  <a:gd name="T34" fmla="+- 0 6650 6528"/>
                  <a:gd name="T35" fmla="*/ 6650 h 233"/>
                  <a:gd name="T36" fmla="+- 0 2231 1999"/>
                  <a:gd name="T37" fmla="*/ T36 w 233"/>
                  <a:gd name="T38" fmla="+- 0 6644 6528"/>
                  <a:gd name="T39" fmla="*/ 6644 h 233"/>
                  <a:gd name="T40" fmla="+- 0 2229 1999"/>
                  <a:gd name="T41" fmla="*/ T40 w 233"/>
                  <a:gd name="T42" fmla="+- 0 6622 6528"/>
                  <a:gd name="T43" fmla="*/ 6622 h 233"/>
                  <a:gd name="T44" fmla="+- 0 2223 1999"/>
                  <a:gd name="T45" fmla="*/ T44 w 233"/>
                  <a:gd name="T46" fmla="+- 0 6600 6528"/>
                  <a:gd name="T47" fmla="*/ 6600 h 233"/>
                  <a:gd name="T48" fmla="+- 0 2213 1999"/>
                  <a:gd name="T49" fmla="*/ T48 w 233"/>
                  <a:gd name="T50" fmla="+- 0 6581 6528"/>
                  <a:gd name="T51" fmla="*/ 6581 h 233"/>
                  <a:gd name="T52" fmla="+- 0 2199 1999"/>
                  <a:gd name="T53" fmla="*/ T52 w 233"/>
                  <a:gd name="T54" fmla="+- 0 6564 6528"/>
                  <a:gd name="T55" fmla="*/ 6564 h 233"/>
                  <a:gd name="T56" fmla="+- 0 2183 1999"/>
                  <a:gd name="T57" fmla="*/ T56 w 233"/>
                  <a:gd name="T58" fmla="+- 0 6550 6528"/>
                  <a:gd name="T59" fmla="*/ 6550 h 233"/>
                  <a:gd name="T60" fmla="+- 0 2164 1999"/>
                  <a:gd name="T61" fmla="*/ T60 w 233"/>
                  <a:gd name="T62" fmla="+- 0 6539 6528"/>
                  <a:gd name="T63" fmla="*/ 6539 h 233"/>
                  <a:gd name="T64" fmla="+- 0 2143 1999"/>
                  <a:gd name="T65" fmla="*/ T64 w 233"/>
                  <a:gd name="T66" fmla="+- 0 6531 6528"/>
                  <a:gd name="T67" fmla="*/ 6531 h 233"/>
                  <a:gd name="T68" fmla="+- 0 2120 1999"/>
                  <a:gd name="T69" fmla="*/ T68 w 233"/>
                  <a:gd name="T70" fmla="+- 0 6528 6528"/>
                  <a:gd name="T71" fmla="*/ 6528 h 233"/>
                  <a:gd name="T72" fmla="+- 0 2115 1999"/>
                  <a:gd name="T73" fmla="*/ T72 w 233"/>
                  <a:gd name="T74" fmla="+- 0 6528 6528"/>
                  <a:gd name="T75" fmla="*/ 6528 h 233"/>
                  <a:gd name="T76" fmla="+- 0 2092 1999"/>
                  <a:gd name="T77" fmla="*/ T76 w 233"/>
                  <a:gd name="T78" fmla="+- 0 6530 6528"/>
                  <a:gd name="T79" fmla="*/ 6530 h 233"/>
                  <a:gd name="T80" fmla="+- 0 2071 1999"/>
                  <a:gd name="T81" fmla="*/ T80 w 233"/>
                  <a:gd name="T82" fmla="+- 0 6537 6528"/>
                  <a:gd name="T83" fmla="*/ 6537 h 233"/>
                  <a:gd name="T84" fmla="+- 0 2052 1999"/>
                  <a:gd name="T85" fmla="*/ T84 w 233"/>
                  <a:gd name="T86" fmla="+- 0 6547 6528"/>
                  <a:gd name="T87" fmla="*/ 6547 h 233"/>
                  <a:gd name="T88" fmla="+- 0 2035 1999"/>
                  <a:gd name="T89" fmla="*/ T88 w 233"/>
                  <a:gd name="T90" fmla="+- 0 6560 6528"/>
                  <a:gd name="T91" fmla="*/ 6560 h 233"/>
                  <a:gd name="T92" fmla="+- 0 2020 1999"/>
                  <a:gd name="T93" fmla="*/ T92 w 233"/>
                  <a:gd name="T94" fmla="+- 0 6577 6528"/>
                  <a:gd name="T95" fmla="*/ 6577 h 233"/>
                  <a:gd name="T96" fmla="+- 0 2009 1999"/>
                  <a:gd name="T97" fmla="*/ T96 w 233"/>
                  <a:gd name="T98" fmla="+- 0 6596 6528"/>
                  <a:gd name="T99" fmla="*/ 6596 h 233"/>
                  <a:gd name="T100" fmla="+- 0 2002 1999"/>
                  <a:gd name="T101" fmla="*/ T100 w 233"/>
                  <a:gd name="T102" fmla="+- 0 6617 6528"/>
                  <a:gd name="T103" fmla="*/ 6617 h 233"/>
                  <a:gd name="T104" fmla="+- 0 1999 1999"/>
                  <a:gd name="T105" fmla="*/ T104 w 233"/>
                  <a:gd name="T106" fmla="+- 0 6639 6528"/>
                  <a:gd name="T107" fmla="*/ 6639 h 233"/>
                  <a:gd name="T108" fmla="+- 0 1999 1999"/>
                  <a:gd name="T109" fmla="*/ T108 w 233"/>
                  <a:gd name="T110" fmla="+- 0 6644 6528"/>
                  <a:gd name="T111" fmla="*/ 6644 h 233"/>
                  <a:gd name="T112" fmla="+- 0 2001 1999"/>
                  <a:gd name="T113" fmla="*/ T112 w 233"/>
                  <a:gd name="T114" fmla="+- 0 6667 6528"/>
                  <a:gd name="T115" fmla="*/ 6667 h 233"/>
                  <a:gd name="T116" fmla="+- 0 2007 1999"/>
                  <a:gd name="T117" fmla="*/ T116 w 233"/>
                  <a:gd name="T118" fmla="+- 0 6689 6528"/>
                  <a:gd name="T119" fmla="*/ 6689 h 233"/>
                  <a:gd name="T120" fmla="+- 0 2017 1999"/>
                  <a:gd name="T121" fmla="*/ T120 w 233"/>
                  <a:gd name="T122" fmla="+- 0 6708 6528"/>
                  <a:gd name="T123" fmla="*/ 6708 h 233"/>
                  <a:gd name="T124" fmla="+- 0 2031 1999"/>
                  <a:gd name="T125" fmla="*/ T124 w 233"/>
                  <a:gd name="T126" fmla="+- 0 6725 6528"/>
                  <a:gd name="T127" fmla="*/ 6725 h 233"/>
                  <a:gd name="T128" fmla="+- 0 2047 1999"/>
                  <a:gd name="T129" fmla="*/ T128 w 233"/>
                  <a:gd name="T130" fmla="+- 0 6739 6528"/>
                  <a:gd name="T131" fmla="*/ 6739 h 233"/>
                  <a:gd name="T132" fmla="+- 0 2066 1999"/>
                  <a:gd name="T133" fmla="*/ T132 w 233"/>
                  <a:gd name="T134" fmla="+- 0 6750 6528"/>
                  <a:gd name="T135" fmla="*/ 6750 h 233"/>
                  <a:gd name="T136" fmla="+- 0 2087 1999"/>
                  <a:gd name="T137" fmla="*/ T136 w 233"/>
                  <a:gd name="T138" fmla="+- 0 6758 6528"/>
                  <a:gd name="T139" fmla="*/ 6758 h 233"/>
                  <a:gd name="T140" fmla="+- 0 2110 1999"/>
                  <a:gd name="T141" fmla="*/ T140 w 233"/>
                  <a:gd name="T142" fmla="+- 0 6761 6528"/>
                  <a:gd name="T143" fmla="*/ 6761 h 233"/>
                  <a:gd name="T144" fmla="+- 0 2115 1999"/>
                  <a:gd name="T145" fmla="*/ T144 w 233"/>
                  <a:gd name="T146" fmla="+- 0 6761 6528"/>
                  <a:gd name="T147" fmla="*/ 6761 h 233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  <a:cxn ang="0">
                    <a:pos x="T17" y="T19"/>
                  </a:cxn>
                  <a:cxn ang="0">
                    <a:pos x="T21" y="T23"/>
                  </a:cxn>
                  <a:cxn ang="0">
                    <a:pos x="T25" y="T27"/>
                  </a:cxn>
                  <a:cxn ang="0">
                    <a:pos x="T29" y="T31"/>
                  </a:cxn>
                  <a:cxn ang="0">
                    <a:pos x="T33" y="T35"/>
                  </a:cxn>
                  <a:cxn ang="0">
                    <a:pos x="T37" y="T39"/>
                  </a:cxn>
                  <a:cxn ang="0">
                    <a:pos x="T41" y="T43"/>
                  </a:cxn>
                  <a:cxn ang="0">
                    <a:pos x="T45" y="T47"/>
                  </a:cxn>
                  <a:cxn ang="0">
                    <a:pos x="T49" y="T51"/>
                  </a:cxn>
                  <a:cxn ang="0">
                    <a:pos x="T53" y="T55"/>
                  </a:cxn>
                  <a:cxn ang="0">
                    <a:pos x="T57" y="T59"/>
                  </a:cxn>
                  <a:cxn ang="0">
                    <a:pos x="T61" y="T63"/>
                  </a:cxn>
                  <a:cxn ang="0">
                    <a:pos x="T65" y="T67"/>
                  </a:cxn>
                  <a:cxn ang="0">
                    <a:pos x="T69" y="T71"/>
                  </a:cxn>
                  <a:cxn ang="0">
                    <a:pos x="T73" y="T75"/>
                  </a:cxn>
                  <a:cxn ang="0">
                    <a:pos x="T77" y="T79"/>
                  </a:cxn>
                  <a:cxn ang="0">
                    <a:pos x="T81" y="T83"/>
                  </a:cxn>
                  <a:cxn ang="0">
                    <a:pos x="T85" y="T87"/>
                  </a:cxn>
                  <a:cxn ang="0">
                    <a:pos x="T89" y="T91"/>
                  </a:cxn>
                  <a:cxn ang="0">
                    <a:pos x="T93" y="T95"/>
                  </a:cxn>
                  <a:cxn ang="0">
                    <a:pos x="T97" y="T99"/>
                  </a:cxn>
                  <a:cxn ang="0">
                    <a:pos x="T101" y="T103"/>
                  </a:cxn>
                  <a:cxn ang="0">
                    <a:pos x="T105" y="T107"/>
                  </a:cxn>
                  <a:cxn ang="0">
                    <a:pos x="T109" y="T111"/>
                  </a:cxn>
                  <a:cxn ang="0">
                    <a:pos x="T113" y="T115"/>
                  </a:cxn>
                  <a:cxn ang="0">
                    <a:pos x="T117" y="T119"/>
                  </a:cxn>
                  <a:cxn ang="0">
                    <a:pos x="T121" y="T123"/>
                  </a:cxn>
                  <a:cxn ang="0">
                    <a:pos x="T125" y="T127"/>
                  </a:cxn>
                  <a:cxn ang="0">
                    <a:pos x="T129" y="T131"/>
                  </a:cxn>
                  <a:cxn ang="0">
                    <a:pos x="T133" y="T135"/>
                  </a:cxn>
                  <a:cxn ang="0">
                    <a:pos x="T137" y="T139"/>
                  </a:cxn>
                  <a:cxn ang="0">
                    <a:pos x="T141" y="T143"/>
                  </a:cxn>
                  <a:cxn ang="0">
                    <a:pos x="T145" y="T147"/>
                  </a:cxn>
                </a:cxnLst>
                <a:rect l="0" t="0" r="r" b="b"/>
                <a:pathLst>
                  <a:path w="233" h="233">
                    <a:moveTo>
                      <a:pt x="116" y="233"/>
                    </a:moveTo>
                    <a:lnTo>
                      <a:pt x="139" y="231"/>
                    </a:lnTo>
                    <a:lnTo>
                      <a:pt x="160" y="224"/>
                    </a:lnTo>
                    <a:lnTo>
                      <a:pt x="180" y="214"/>
                    </a:lnTo>
                    <a:lnTo>
                      <a:pt x="197" y="201"/>
                    </a:lnTo>
                    <a:lnTo>
                      <a:pt x="211" y="184"/>
                    </a:lnTo>
                    <a:lnTo>
                      <a:pt x="222" y="165"/>
                    </a:lnTo>
                    <a:lnTo>
                      <a:pt x="229" y="144"/>
                    </a:lnTo>
                    <a:lnTo>
                      <a:pt x="232" y="122"/>
                    </a:lnTo>
                    <a:lnTo>
                      <a:pt x="232" y="116"/>
                    </a:lnTo>
                    <a:lnTo>
                      <a:pt x="230" y="94"/>
                    </a:lnTo>
                    <a:lnTo>
                      <a:pt x="224" y="72"/>
                    </a:lnTo>
                    <a:lnTo>
                      <a:pt x="214" y="53"/>
                    </a:lnTo>
                    <a:lnTo>
                      <a:pt x="200" y="36"/>
                    </a:lnTo>
                    <a:lnTo>
                      <a:pt x="184" y="22"/>
                    </a:lnTo>
                    <a:lnTo>
                      <a:pt x="165" y="11"/>
                    </a:lnTo>
                    <a:lnTo>
                      <a:pt x="144" y="3"/>
                    </a:lnTo>
                    <a:lnTo>
                      <a:pt x="121" y="0"/>
                    </a:lnTo>
                    <a:lnTo>
                      <a:pt x="116" y="0"/>
                    </a:lnTo>
                    <a:lnTo>
                      <a:pt x="93" y="2"/>
                    </a:lnTo>
                    <a:lnTo>
                      <a:pt x="72" y="9"/>
                    </a:lnTo>
                    <a:lnTo>
                      <a:pt x="53" y="19"/>
                    </a:lnTo>
                    <a:lnTo>
                      <a:pt x="36" y="32"/>
                    </a:lnTo>
                    <a:lnTo>
                      <a:pt x="21" y="49"/>
                    </a:lnTo>
                    <a:lnTo>
                      <a:pt x="10" y="68"/>
                    </a:lnTo>
                    <a:lnTo>
                      <a:pt x="3" y="89"/>
                    </a:lnTo>
                    <a:lnTo>
                      <a:pt x="0" y="111"/>
                    </a:lnTo>
                    <a:lnTo>
                      <a:pt x="0" y="116"/>
                    </a:lnTo>
                    <a:lnTo>
                      <a:pt x="2" y="139"/>
                    </a:lnTo>
                    <a:lnTo>
                      <a:pt x="8" y="161"/>
                    </a:lnTo>
                    <a:lnTo>
                      <a:pt x="18" y="180"/>
                    </a:lnTo>
                    <a:lnTo>
                      <a:pt x="32" y="197"/>
                    </a:lnTo>
                    <a:lnTo>
                      <a:pt x="48" y="211"/>
                    </a:lnTo>
                    <a:lnTo>
                      <a:pt x="67" y="222"/>
                    </a:lnTo>
                    <a:lnTo>
                      <a:pt x="88" y="230"/>
                    </a:lnTo>
                    <a:lnTo>
                      <a:pt x="111" y="233"/>
                    </a:lnTo>
                    <a:lnTo>
                      <a:pt x="116" y="233"/>
                    </a:lnTo>
                    <a:close/>
                  </a:path>
                </a:pathLst>
              </a:custGeom>
              <a:noFill/>
              <a:ln w="2350">
                <a:solidFill>
                  <a:srgbClr val="C40067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44" name="Freeform 43"/>
              <p:cNvSpPr>
                <a:spLocks/>
              </p:cNvSpPr>
              <p:nvPr/>
            </p:nvSpPr>
            <p:spPr bwMode="auto">
              <a:xfrm>
                <a:off x="2372" y="6316"/>
                <a:ext cx="0" cy="241"/>
              </a:xfrm>
              <a:custGeom>
                <a:avLst/>
                <a:gdLst>
                  <a:gd name="T0" fmla="+- 0 6558 6316"/>
                  <a:gd name="T1" fmla="*/ 6558 h 241"/>
                  <a:gd name="T2" fmla="+- 0 6316 6316"/>
                  <a:gd name="T3" fmla="*/ 6316 h 241"/>
                </a:gdLst>
                <a:ahLst/>
                <a:cxnLst>
                  <a:cxn ang="0">
                    <a:pos x="0" y="T1"/>
                  </a:cxn>
                  <a:cxn ang="0">
                    <a:pos x="0" y="T3"/>
                  </a:cxn>
                </a:cxnLst>
                <a:rect l="0" t="0" r="r" b="b"/>
                <a:pathLst>
                  <a:path h="241">
                    <a:moveTo>
                      <a:pt x="0" y="242"/>
                    </a:moveTo>
                    <a:lnTo>
                      <a:pt x="0" y="0"/>
                    </a:lnTo>
                  </a:path>
                </a:pathLst>
              </a:custGeom>
              <a:noFill/>
              <a:ln w="2350">
                <a:solidFill>
                  <a:srgbClr val="BB006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45" name="Freeform 44"/>
              <p:cNvSpPr>
                <a:spLocks/>
              </p:cNvSpPr>
              <p:nvPr/>
            </p:nvSpPr>
            <p:spPr bwMode="auto">
              <a:xfrm>
                <a:off x="2365" y="6309"/>
                <a:ext cx="15" cy="15"/>
              </a:xfrm>
              <a:custGeom>
                <a:avLst/>
                <a:gdLst>
                  <a:gd name="T0" fmla="+- 0 2380 2365"/>
                  <a:gd name="T1" fmla="*/ T0 w 15"/>
                  <a:gd name="T2" fmla="+- 0 6316 6309"/>
                  <a:gd name="T3" fmla="*/ 6316 h 15"/>
                  <a:gd name="T4" fmla="+- 0 2380 2365"/>
                  <a:gd name="T5" fmla="*/ T4 w 15"/>
                  <a:gd name="T6" fmla="+- 0 6312 6309"/>
                  <a:gd name="T7" fmla="*/ 6312 h 15"/>
                  <a:gd name="T8" fmla="+- 0 2376 2365"/>
                  <a:gd name="T9" fmla="*/ T8 w 15"/>
                  <a:gd name="T10" fmla="+- 0 6309 6309"/>
                  <a:gd name="T11" fmla="*/ 6309 h 15"/>
                  <a:gd name="T12" fmla="+- 0 2368 2365"/>
                  <a:gd name="T13" fmla="*/ T12 w 15"/>
                  <a:gd name="T14" fmla="+- 0 6309 6309"/>
                  <a:gd name="T15" fmla="*/ 6309 h 15"/>
                  <a:gd name="T16" fmla="+- 0 2365 2365"/>
                  <a:gd name="T17" fmla="*/ T16 w 15"/>
                  <a:gd name="T18" fmla="+- 0 6312 6309"/>
                  <a:gd name="T19" fmla="*/ 6312 h 15"/>
                  <a:gd name="T20" fmla="+- 0 2365 2365"/>
                  <a:gd name="T21" fmla="*/ T20 w 15"/>
                  <a:gd name="T22" fmla="+- 0 6320 6309"/>
                  <a:gd name="T23" fmla="*/ 6320 h 15"/>
                  <a:gd name="T24" fmla="+- 0 2368 2365"/>
                  <a:gd name="T25" fmla="*/ T24 w 15"/>
                  <a:gd name="T26" fmla="+- 0 6324 6309"/>
                  <a:gd name="T27" fmla="*/ 6324 h 15"/>
                  <a:gd name="T28" fmla="+- 0 2376 2365"/>
                  <a:gd name="T29" fmla="*/ T28 w 15"/>
                  <a:gd name="T30" fmla="+- 0 6324 6309"/>
                  <a:gd name="T31" fmla="*/ 6324 h 15"/>
                  <a:gd name="T32" fmla="+- 0 2380 2365"/>
                  <a:gd name="T33" fmla="*/ T32 w 15"/>
                  <a:gd name="T34" fmla="+- 0 6320 6309"/>
                  <a:gd name="T35" fmla="*/ 6320 h 15"/>
                  <a:gd name="T36" fmla="+- 0 2380 2365"/>
                  <a:gd name="T37" fmla="*/ T36 w 15"/>
                  <a:gd name="T38" fmla="+- 0 6316 6309"/>
                  <a:gd name="T39" fmla="*/ 6316 h 15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  <a:cxn ang="0">
                    <a:pos x="T17" y="T19"/>
                  </a:cxn>
                  <a:cxn ang="0">
                    <a:pos x="T21" y="T23"/>
                  </a:cxn>
                  <a:cxn ang="0">
                    <a:pos x="T25" y="T27"/>
                  </a:cxn>
                  <a:cxn ang="0">
                    <a:pos x="T29" y="T31"/>
                  </a:cxn>
                  <a:cxn ang="0">
                    <a:pos x="T33" y="T35"/>
                  </a:cxn>
                  <a:cxn ang="0">
                    <a:pos x="T37" y="T39"/>
                  </a:cxn>
                </a:cxnLst>
                <a:rect l="0" t="0" r="r" b="b"/>
                <a:pathLst>
                  <a:path w="15" h="15">
                    <a:moveTo>
                      <a:pt x="15" y="7"/>
                    </a:moveTo>
                    <a:lnTo>
                      <a:pt x="15" y="3"/>
                    </a:lnTo>
                    <a:lnTo>
                      <a:pt x="11" y="0"/>
                    </a:lnTo>
                    <a:lnTo>
                      <a:pt x="3" y="0"/>
                    </a:lnTo>
                    <a:lnTo>
                      <a:pt x="0" y="3"/>
                    </a:lnTo>
                    <a:lnTo>
                      <a:pt x="0" y="11"/>
                    </a:lnTo>
                    <a:lnTo>
                      <a:pt x="3" y="15"/>
                    </a:lnTo>
                    <a:lnTo>
                      <a:pt x="11" y="15"/>
                    </a:lnTo>
                    <a:lnTo>
                      <a:pt x="15" y="11"/>
                    </a:lnTo>
                    <a:lnTo>
                      <a:pt x="15" y="7"/>
                    </a:lnTo>
                    <a:close/>
                  </a:path>
                </a:pathLst>
              </a:custGeom>
              <a:solidFill>
                <a:srgbClr val="BB006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46" name="Freeform 45"/>
              <p:cNvSpPr>
                <a:spLocks/>
              </p:cNvSpPr>
              <p:nvPr/>
            </p:nvSpPr>
            <p:spPr bwMode="auto">
              <a:xfrm>
                <a:off x="2248" y="6556"/>
                <a:ext cx="233" cy="233"/>
              </a:xfrm>
              <a:custGeom>
                <a:avLst/>
                <a:gdLst>
                  <a:gd name="T0" fmla="+- 0 2365 2248"/>
                  <a:gd name="T1" fmla="*/ T0 w 233"/>
                  <a:gd name="T2" fmla="+- 0 6788 6556"/>
                  <a:gd name="T3" fmla="*/ 6788 h 233"/>
                  <a:gd name="T4" fmla="+- 0 2388 2248"/>
                  <a:gd name="T5" fmla="*/ T4 w 233"/>
                  <a:gd name="T6" fmla="+- 0 6786 6556"/>
                  <a:gd name="T7" fmla="*/ 6786 h 233"/>
                  <a:gd name="T8" fmla="+- 0 2409 2248"/>
                  <a:gd name="T9" fmla="*/ T8 w 233"/>
                  <a:gd name="T10" fmla="+- 0 6780 6556"/>
                  <a:gd name="T11" fmla="*/ 6780 h 233"/>
                  <a:gd name="T12" fmla="+- 0 2428 2248"/>
                  <a:gd name="T13" fmla="*/ T12 w 233"/>
                  <a:gd name="T14" fmla="+- 0 6770 6556"/>
                  <a:gd name="T15" fmla="*/ 6770 h 233"/>
                  <a:gd name="T16" fmla="+- 0 2445 2248"/>
                  <a:gd name="T17" fmla="*/ T16 w 233"/>
                  <a:gd name="T18" fmla="+- 0 6756 6556"/>
                  <a:gd name="T19" fmla="*/ 6756 h 233"/>
                  <a:gd name="T20" fmla="+- 0 2460 2248"/>
                  <a:gd name="T21" fmla="*/ T20 w 233"/>
                  <a:gd name="T22" fmla="+- 0 6740 6556"/>
                  <a:gd name="T23" fmla="*/ 6740 h 233"/>
                  <a:gd name="T24" fmla="+- 0 2471 2248"/>
                  <a:gd name="T25" fmla="*/ T24 w 233"/>
                  <a:gd name="T26" fmla="+- 0 6721 6556"/>
                  <a:gd name="T27" fmla="*/ 6721 h 233"/>
                  <a:gd name="T28" fmla="+- 0 2478 2248"/>
                  <a:gd name="T29" fmla="*/ T28 w 233"/>
                  <a:gd name="T30" fmla="+- 0 6700 6556"/>
                  <a:gd name="T31" fmla="*/ 6700 h 233"/>
                  <a:gd name="T32" fmla="+- 0 2481 2248"/>
                  <a:gd name="T33" fmla="*/ T32 w 233"/>
                  <a:gd name="T34" fmla="+- 0 6677 6556"/>
                  <a:gd name="T35" fmla="*/ 6677 h 233"/>
                  <a:gd name="T36" fmla="+- 0 2481 2248"/>
                  <a:gd name="T37" fmla="*/ T36 w 233"/>
                  <a:gd name="T38" fmla="+- 0 6672 6556"/>
                  <a:gd name="T39" fmla="*/ 6672 h 233"/>
                  <a:gd name="T40" fmla="+- 0 2479 2248"/>
                  <a:gd name="T41" fmla="*/ T40 w 233"/>
                  <a:gd name="T42" fmla="+- 0 6649 6556"/>
                  <a:gd name="T43" fmla="*/ 6649 h 233"/>
                  <a:gd name="T44" fmla="+- 0 2473 2248"/>
                  <a:gd name="T45" fmla="*/ T44 w 233"/>
                  <a:gd name="T46" fmla="+- 0 6628 6556"/>
                  <a:gd name="T47" fmla="*/ 6628 h 233"/>
                  <a:gd name="T48" fmla="+- 0 2462 2248"/>
                  <a:gd name="T49" fmla="*/ T48 w 233"/>
                  <a:gd name="T50" fmla="+- 0 6609 6556"/>
                  <a:gd name="T51" fmla="*/ 6609 h 233"/>
                  <a:gd name="T52" fmla="+- 0 2449 2248"/>
                  <a:gd name="T53" fmla="*/ T52 w 233"/>
                  <a:gd name="T54" fmla="+- 0 6592 6556"/>
                  <a:gd name="T55" fmla="*/ 6592 h 233"/>
                  <a:gd name="T56" fmla="+- 0 2432 2248"/>
                  <a:gd name="T57" fmla="*/ T56 w 233"/>
                  <a:gd name="T58" fmla="+- 0 6577 6556"/>
                  <a:gd name="T59" fmla="*/ 6577 h 233"/>
                  <a:gd name="T60" fmla="+- 0 2414 2248"/>
                  <a:gd name="T61" fmla="*/ T60 w 233"/>
                  <a:gd name="T62" fmla="+- 0 6566 6556"/>
                  <a:gd name="T63" fmla="*/ 6566 h 233"/>
                  <a:gd name="T64" fmla="+- 0 2393 2248"/>
                  <a:gd name="T65" fmla="*/ T64 w 233"/>
                  <a:gd name="T66" fmla="+- 0 6559 6556"/>
                  <a:gd name="T67" fmla="*/ 6559 h 233"/>
                  <a:gd name="T68" fmla="+- 0 2370 2248"/>
                  <a:gd name="T69" fmla="*/ T68 w 233"/>
                  <a:gd name="T70" fmla="+- 0 6556 6556"/>
                  <a:gd name="T71" fmla="*/ 6556 h 233"/>
                  <a:gd name="T72" fmla="+- 0 2365 2248"/>
                  <a:gd name="T73" fmla="*/ T72 w 233"/>
                  <a:gd name="T74" fmla="+- 0 6556 6556"/>
                  <a:gd name="T75" fmla="*/ 6556 h 233"/>
                  <a:gd name="T76" fmla="+- 0 2342 2248"/>
                  <a:gd name="T77" fmla="*/ T76 w 233"/>
                  <a:gd name="T78" fmla="+- 0 6558 6556"/>
                  <a:gd name="T79" fmla="*/ 6558 h 233"/>
                  <a:gd name="T80" fmla="+- 0 2321 2248"/>
                  <a:gd name="T81" fmla="*/ T80 w 233"/>
                  <a:gd name="T82" fmla="+- 0 6564 6556"/>
                  <a:gd name="T83" fmla="*/ 6564 h 233"/>
                  <a:gd name="T84" fmla="+- 0 2301 2248"/>
                  <a:gd name="T85" fmla="*/ T84 w 233"/>
                  <a:gd name="T86" fmla="+- 0 6575 6556"/>
                  <a:gd name="T87" fmla="*/ 6575 h 233"/>
                  <a:gd name="T88" fmla="+- 0 2284 2248"/>
                  <a:gd name="T89" fmla="*/ T88 w 233"/>
                  <a:gd name="T90" fmla="+- 0 6588 6556"/>
                  <a:gd name="T91" fmla="*/ 6588 h 233"/>
                  <a:gd name="T92" fmla="+- 0 2270 2248"/>
                  <a:gd name="T93" fmla="*/ T92 w 233"/>
                  <a:gd name="T94" fmla="+- 0 6604 6556"/>
                  <a:gd name="T95" fmla="*/ 6604 h 233"/>
                  <a:gd name="T96" fmla="+- 0 2259 2248"/>
                  <a:gd name="T97" fmla="*/ T96 w 233"/>
                  <a:gd name="T98" fmla="+- 0 6623 6556"/>
                  <a:gd name="T99" fmla="*/ 6623 h 233"/>
                  <a:gd name="T100" fmla="+- 0 2252 2248"/>
                  <a:gd name="T101" fmla="*/ T100 w 233"/>
                  <a:gd name="T102" fmla="+- 0 6644 6556"/>
                  <a:gd name="T103" fmla="*/ 6644 h 233"/>
                  <a:gd name="T104" fmla="+- 0 2249 2248"/>
                  <a:gd name="T105" fmla="*/ T104 w 233"/>
                  <a:gd name="T106" fmla="+- 0 6667 6556"/>
                  <a:gd name="T107" fmla="*/ 6667 h 233"/>
                  <a:gd name="T108" fmla="+- 0 2248 2248"/>
                  <a:gd name="T109" fmla="*/ T108 w 233"/>
                  <a:gd name="T110" fmla="+- 0 6672 6556"/>
                  <a:gd name="T111" fmla="*/ 6672 h 233"/>
                  <a:gd name="T112" fmla="+- 0 2251 2248"/>
                  <a:gd name="T113" fmla="*/ T112 w 233"/>
                  <a:gd name="T114" fmla="+- 0 6695 6556"/>
                  <a:gd name="T115" fmla="*/ 6695 h 233"/>
                  <a:gd name="T116" fmla="+- 0 2257 2248"/>
                  <a:gd name="T117" fmla="*/ T116 w 233"/>
                  <a:gd name="T118" fmla="+- 0 6716 6556"/>
                  <a:gd name="T119" fmla="*/ 6716 h 233"/>
                  <a:gd name="T120" fmla="+- 0 2267 2248"/>
                  <a:gd name="T121" fmla="*/ T120 w 233"/>
                  <a:gd name="T122" fmla="+- 0 6736 6556"/>
                  <a:gd name="T123" fmla="*/ 6736 h 233"/>
                  <a:gd name="T124" fmla="+- 0 2281 2248"/>
                  <a:gd name="T125" fmla="*/ T124 w 233"/>
                  <a:gd name="T126" fmla="+- 0 6753 6556"/>
                  <a:gd name="T127" fmla="*/ 6753 h 233"/>
                  <a:gd name="T128" fmla="+- 0 2297 2248"/>
                  <a:gd name="T129" fmla="*/ T128 w 233"/>
                  <a:gd name="T130" fmla="+- 0 6767 6556"/>
                  <a:gd name="T131" fmla="*/ 6767 h 233"/>
                  <a:gd name="T132" fmla="+- 0 2316 2248"/>
                  <a:gd name="T133" fmla="*/ T132 w 233"/>
                  <a:gd name="T134" fmla="+- 0 6778 6556"/>
                  <a:gd name="T135" fmla="*/ 6778 h 233"/>
                  <a:gd name="T136" fmla="+- 0 2337 2248"/>
                  <a:gd name="T137" fmla="*/ T136 w 233"/>
                  <a:gd name="T138" fmla="+- 0 6785 6556"/>
                  <a:gd name="T139" fmla="*/ 6785 h 233"/>
                  <a:gd name="T140" fmla="+- 0 2359 2248"/>
                  <a:gd name="T141" fmla="*/ T140 w 233"/>
                  <a:gd name="T142" fmla="+- 0 6788 6556"/>
                  <a:gd name="T143" fmla="*/ 6788 h 233"/>
                  <a:gd name="T144" fmla="+- 0 2365 2248"/>
                  <a:gd name="T145" fmla="*/ T144 w 233"/>
                  <a:gd name="T146" fmla="+- 0 6788 6556"/>
                  <a:gd name="T147" fmla="*/ 6788 h 233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  <a:cxn ang="0">
                    <a:pos x="T17" y="T19"/>
                  </a:cxn>
                  <a:cxn ang="0">
                    <a:pos x="T21" y="T23"/>
                  </a:cxn>
                  <a:cxn ang="0">
                    <a:pos x="T25" y="T27"/>
                  </a:cxn>
                  <a:cxn ang="0">
                    <a:pos x="T29" y="T31"/>
                  </a:cxn>
                  <a:cxn ang="0">
                    <a:pos x="T33" y="T35"/>
                  </a:cxn>
                  <a:cxn ang="0">
                    <a:pos x="T37" y="T39"/>
                  </a:cxn>
                  <a:cxn ang="0">
                    <a:pos x="T41" y="T43"/>
                  </a:cxn>
                  <a:cxn ang="0">
                    <a:pos x="T45" y="T47"/>
                  </a:cxn>
                  <a:cxn ang="0">
                    <a:pos x="T49" y="T51"/>
                  </a:cxn>
                  <a:cxn ang="0">
                    <a:pos x="T53" y="T55"/>
                  </a:cxn>
                  <a:cxn ang="0">
                    <a:pos x="T57" y="T59"/>
                  </a:cxn>
                  <a:cxn ang="0">
                    <a:pos x="T61" y="T63"/>
                  </a:cxn>
                  <a:cxn ang="0">
                    <a:pos x="T65" y="T67"/>
                  </a:cxn>
                  <a:cxn ang="0">
                    <a:pos x="T69" y="T71"/>
                  </a:cxn>
                  <a:cxn ang="0">
                    <a:pos x="T73" y="T75"/>
                  </a:cxn>
                  <a:cxn ang="0">
                    <a:pos x="T77" y="T79"/>
                  </a:cxn>
                  <a:cxn ang="0">
                    <a:pos x="T81" y="T83"/>
                  </a:cxn>
                  <a:cxn ang="0">
                    <a:pos x="T85" y="T87"/>
                  </a:cxn>
                  <a:cxn ang="0">
                    <a:pos x="T89" y="T91"/>
                  </a:cxn>
                  <a:cxn ang="0">
                    <a:pos x="T93" y="T95"/>
                  </a:cxn>
                  <a:cxn ang="0">
                    <a:pos x="T97" y="T99"/>
                  </a:cxn>
                  <a:cxn ang="0">
                    <a:pos x="T101" y="T103"/>
                  </a:cxn>
                  <a:cxn ang="0">
                    <a:pos x="T105" y="T107"/>
                  </a:cxn>
                  <a:cxn ang="0">
                    <a:pos x="T109" y="T111"/>
                  </a:cxn>
                  <a:cxn ang="0">
                    <a:pos x="T113" y="T115"/>
                  </a:cxn>
                  <a:cxn ang="0">
                    <a:pos x="T117" y="T119"/>
                  </a:cxn>
                  <a:cxn ang="0">
                    <a:pos x="T121" y="T123"/>
                  </a:cxn>
                  <a:cxn ang="0">
                    <a:pos x="T125" y="T127"/>
                  </a:cxn>
                  <a:cxn ang="0">
                    <a:pos x="T129" y="T131"/>
                  </a:cxn>
                  <a:cxn ang="0">
                    <a:pos x="T133" y="T135"/>
                  </a:cxn>
                  <a:cxn ang="0">
                    <a:pos x="T137" y="T139"/>
                  </a:cxn>
                  <a:cxn ang="0">
                    <a:pos x="T141" y="T143"/>
                  </a:cxn>
                  <a:cxn ang="0">
                    <a:pos x="T145" y="T147"/>
                  </a:cxn>
                </a:cxnLst>
                <a:rect l="0" t="0" r="r" b="b"/>
                <a:pathLst>
                  <a:path w="233" h="233">
                    <a:moveTo>
                      <a:pt x="117" y="232"/>
                    </a:moveTo>
                    <a:lnTo>
                      <a:pt x="140" y="230"/>
                    </a:lnTo>
                    <a:lnTo>
                      <a:pt x="161" y="224"/>
                    </a:lnTo>
                    <a:lnTo>
                      <a:pt x="180" y="214"/>
                    </a:lnTo>
                    <a:lnTo>
                      <a:pt x="197" y="200"/>
                    </a:lnTo>
                    <a:lnTo>
                      <a:pt x="212" y="184"/>
                    </a:lnTo>
                    <a:lnTo>
                      <a:pt x="223" y="165"/>
                    </a:lnTo>
                    <a:lnTo>
                      <a:pt x="230" y="144"/>
                    </a:lnTo>
                    <a:lnTo>
                      <a:pt x="233" y="121"/>
                    </a:lnTo>
                    <a:lnTo>
                      <a:pt x="233" y="116"/>
                    </a:lnTo>
                    <a:lnTo>
                      <a:pt x="231" y="93"/>
                    </a:lnTo>
                    <a:lnTo>
                      <a:pt x="225" y="72"/>
                    </a:lnTo>
                    <a:lnTo>
                      <a:pt x="214" y="53"/>
                    </a:lnTo>
                    <a:lnTo>
                      <a:pt x="201" y="36"/>
                    </a:lnTo>
                    <a:lnTo>
                      <a:pt x="184" y="21"/>
                    </a:lnTo>
                    <a:lnTo>
                      <a:pt x="166" y="10"/>
                    </a:lnTo>
                    <a:lnTo>
                      <a:pt x="145" y="3"/>
                    </a:lnTo>
                    <a:lnTo>
                      <a:pt x="122" y="0"/>
                    </a:lnTo>
                    <a:lnTo>
                      <a:pt x="117" y="0"/>
                    </a:lnTo>
                    <a:lnTo>
                      <a:pt x="94" y="2"/>
                    </a:lnTo>
                    <a:lnTo>
                      <a:pt x="73" y="8"/>
                    </a:lnTo>
                    <a:lnTo>
                      <a:pt x="53" y="19"/>
                    </a:lnTo>
                    <a:lnTo>
                      <a:pt x="36" y="32"/>
                    </a:lnTo>
                    <a:lnTo>
                      <a:pt x="22" y="48"/>
                    </a:lnTo>
                    <a:lnTo>
                      <a:pt x="11" y="67"/>
                    </a:lnTo>
                    <a:lnTo>
                      <a:pt x="4" y="88"/>
                    </a:lnTo>
                    <a:lnTo>
                      <a:pt x="1" y="111"/>
                    </a:lnTo>
                    <a:lnTo>
                      <a:pt x="0" y="116"/>
                    </a:lnTo>
                    <a:lnTo>
                      <a:pt x="3" y="139"/>
                    </a:lnTo>
                    <a:lnTo>
                      <a:pt x="9" y="160"/>
                    </a:lnTo>
                    <a:lnTo>
                      <a:pt x="19" y="180"/>
                    </a:lnTo>
                    <a:lnTo>
                      <a:pt x="33" y="197"/>
                    </a:lnTo>
                    <a:lnTo>
                      <a:pt x="49" y="211"/>
                    </a:lnTo>
                    <a:lnTo>
                      <a:pt x="68" y="222"/>
                    </a:lnTo>
                    <a:lnTo>
                      <a:pt x="89" y="229"/>
                    </a:lnTo>
                    <a:lnTo>
                      <a:pt x="111" y="232"/>
                    </a:lnTo>
                    <a:lnTo>
                      <a:pt x="117" y="23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47" name="Freeform 46"/>
              <p:cNvSpPr>
                <a:spLocks/>
              </p:cNvSpPr>
              <p:nvPr/>
            </p:nvSpPr>
            <p:spPr bwMode="auto">
              <a:xfrm>
                <a:off x="2248" y="6556"/>
                <a:ext cx="233" cy="233"/>
              </a:xfrm>
              <a:custGeom>
                <a:avLst/>
                <a:gdLst>
                  <a:gd name="T0" fmla="+- 0 2365 2248"/>
                  <a:gd name="T1" fmla="*/ T0 w 233"/>
                  <a:gd name="T2" fmla="+- 0 6788 6556"/>
                  <a:gd name="T3" fmla="*/ 6788 h 233"/>
                  <a:gd name="T4" fmla="+- 0 2388 2248"/>
                  <a:gd name="T5" fmla="*/ T4 w 233"/>
                  <a:gd name="T6" fmla="+- 0 6786 6556"/>
                  <a:gd name="T7" fmla="*/ 6786 h 233"/>
                  <a:gd name="T8" fmla="+- 0 2409 2248"/>
                  <a:gd name="T9" fmla="*/ T8 w 233"/>
                  <a:gd name="T10" fmla="+- 0 6780 6556"/>
                  <a:gd name="T11" fmla="*/ 6780 h 233"/>
                  <a:gd name="T12" fmla="+- 0 2428 2248"/>
                  <a:gd name="T13" fmla="*/ T12 w 233"/>
                  <a:gd name="T14" fmla="+- 0 6770 6556"/>
                  <a:gd name="T15" fmla="*/ 6770 h 233"/>
                  <a:gd name="T16" fmla="+- 0 2445 2248"/>
                  <a:gd name="T17" fmla="*/ T16 w 233"/>
                  <a:gd name="T18" fmla="+- 0 6756 6556"/>
                  <a:gd name="T19" fmla="*/ 6756 h 233"/>
                  <a:gd name="T20" fmla="+- 0 2460 2248"/>
                  <a:gd name="T21" fmla="*/ T20 w 233"/>
                  <a:gd name="T22" fmla="+- 0 6740 6556"/>
                  <a:gd name="T23" fmla="*/ 6740 h 233"/>
                  <a:gd name="T24" fmla="+- 0 2471 2248"/>
                  <a:gd name="T25" fmla="*/ T24 w 233"/>
                  <a:gd name="T26" fmla="+- 0 6721 6556"/>
                  <a:gd name="T27" fmla="*/ 6721 h 233"/>
                  <a:gd name="T28" fmla="+- 0 2478 2248"/>
                  <a:gd name="T29" fmla="*/ T28 w 233"/>
                  <a:gd name="T30" fmla="+- 0 6700 6556"/>
                  <a:gd name="T31" fmla="*/ 6700 h 233"/>
                  <a:gd name="T32" fmla="+- 0 2481 2248"/>
                  <a:gd name="T33" fmla="*/ T32 w 233"/>
                  <a:gd name="T34" fmla="+- 0 6677 6556"/>
                  <a:gd name="T35" fmla="*/ 6677 h 233"/>
                  <a:gd name="T36" fmla="+- 0 2481 2248"/>
                  <a:gd name="T37" fmla="*/ T36 w 233"/>
                  <a:gd name="T38" fmla="+- 0 6672 6556"/>
                  <a:gd name="T39" fmla="*/ 6672 h 233"/>
                  <a:gd name="T40" fmla="+- 0 2479 2248"/>
                  <a:gd name="T41" fmla="*/ T40 w 233"/>
                  <a:gd name="T42" fmla="+- 0 6649 6556"/>
                  <a:gd name="T43" fmla="*/ 6649 h 233"/>
                  <a:gd name="T44" fmla="+- 0 2473 2248"/>
                  <a:gd name="T45" fmla="*/ T44 w 233"/>
                  <a:gd name="T46" fmla="+- 0 6628 6556"/>
                  <a:gd name="T47" fmla="*/ 6628 h 233"/>
                  <a:gd name="T48" fmla="+- 0 2462 2248"/>
                  <a:gd name="T49" fmla="*/ T48 w 233"/>
                  <a:gd name="T50" fmla="+- 0 6609 6556"/>
                  <a:gd name="T51" fmla="*/ 6609 h 233"/>
                  <a:gd name="T52" fmla="+- 0 2449 2248"/>
                  <a:gd name="T53" fmla="*/ T52 w 233"/>
                  <a:gd name="T54" fmla="+- 0 6592 6556"/>
                  <a:gd name="T55" fmla="*/ 6592 h 233"/>
                  <a:gd name="T56" fmla="+- 0 2432 2248"/>
                  <a:gd name="T57" fmla="*/ T56 w 233"/>
                  <a:gd name="T58" fmla="+- 0 6577 6556"/>
                  <a:gd name="T59" fmla="*/ 6577 h 233"/>
                  <a:gd name="T60" fmla="+- 0 2414 2248"/>
                  <a:gd name="T61" fmla="*/ T60 w 233"/>
                  <a:gd name="T62" fmla="+- 0 6566 6556"/>
                  <a:gd name="T63" fmla="*/ 6566 h 233"/>
                  <a:gd name="T64" fmla="+- 0 2393 2248"/>
                  <a:gd name="T65" fmla="*/ T64 w 233"/>
                  <a:gd name="T66" fmla="+- 0 6559 6556"/>
                  <a:gd name="T67" fmla="*/ 6559 h 233"/>
                  <a:gd name="T68" fmla="+- 0 2370 2248"/>
                  <a:gd name="T69" fmla="*/ T68 w 233"/>
                  <a:gd name="T70" fmla="+- 0 6556 6556"/>
                  <a:gd name="T71" fmla="*/ 6556 h 233"/>
                  <a:gd name="T72" fmla="+- 0 2365 2248"/>
                  <a:gd name="T73" fmla="*/ T72 w 233"/>
                  <a:gd name="T74" fmla="+- 0 6556 6556"/>
                  <a:gd name="T75" fmla="*/ 6556 h 233"/>
                  <a:gd name="T76" fmla="+- 0 2342 2248"/>
                  <a:gd name="T77" fmla="*/ T76 w 233"/>
                  <a:gd name="T78" fmla="+- 0 6558 6556"/>
                  <a:gd name="T79" fmla="*/ 6558 h 233"/>
                  <a:gd name="T80" fmla="+- 0 2321 2248"/>
                  <a:gd name="T81" fmla="*/ T80 w 233"/>
                  <a:gd name="T82" fmla="+- 0 6564 6556"/>
                  <a:gd name="T83" fmla="*/ 6564 h 233"/>
                  <a:gd name="T84" fmla="+- 0 2301 2248"/>
                  <a:gd name="T85" fmla="*/ T84 w 233"/>
                  <a:gd name="T86" fmla="+- 0 6575 6556"/>
                  <a:gd name="T87" fmla="*/ 6575 h 233"/>
                  <a:gd name="T88" fmla="+- 0 2284 2248"/>
                  <a:gd name="T89" fmla="*/ T88 w 233"/>
                  <a:gd name="T90" fmla="+- 0 6588 6556"/>
                  <a:gd name="T91" fmla="*/ 6588 h 233"/>
                  <a:gd name="T92" fmla="+- 0 2270 2248"/>
                  <a:gd name="T93" fmla="*/ T92 w 233"/>
                  <a:gd name="T94" fmla="+- 0 6604 6556"/>
                  <a:gd name="T95" fmla="*/ 6604 h 233"/>
                  <a:gd name="T96" fmla="+- 0 2259 2248"/>
                  <a:gd name="T97" fmla="*/ T96 w 233"/>
                  <a:gd name="T98" fmla="+- 0 6623 6556"/>
                  <a:gd name="T99" fmla="*/ 6623 h 233"/>
                  <a:gd name="T100" fmla="+- 0 2252 2248"/>
                  <a:gd name="T101" fmla="*/ T100 w 233"/>
                  <a:gd name="T102" fmla="+- 0 6644 6556"/>
                  <a:gd name="T103" fmla="*/ 6644 h 233"/>
                  <a:gd name="T104" fmla="+- 0 2249 2248"/>
                  <a:gd name="T105" fmla="*/ T104 w 233"/>
                  <a:gd name="T106" fmla="+- 0 6667 6556"/>
                  <a:gd name="T107" fmla="*/ 6667 h 233"/>
                  <a:gd name="T108" fmla="+- 0 2248 2248"/>
                  <a:gd name="T109" fmla="*/ T108 w 233"/>
                  <a:gd name="T110" fmla="+- 0 6672 6556"/>
                  <a:gd name="T111" fmla="*/ 6672 h 233"/>
                  <a:gd name="T112" fmla="+- 0 2251 2248"/>
                  <a:gd name="T113" fmla="*/ T112 w 233"/>
                  <a:gd name="T114" fmla="+- 0 6695 6556"/>
                  <a:gd name="T115" fmla="*/ 6695 h 233"/>
                  <a:gd name="T116" fmla="+- 0 2257 2248"/>
                  <a:gd name="T117" fmla="*/ T116 w 233"/>
                  <a:gd name="T118" fmla="+- 0 6716 6556"/>
                  <a:gd name="T119" fmla="*/ 6716 h 233"/>
                  <a:gd name="T120" fmla="+- 0 2267 2248"/>
                  <a:gd name="T121" fmla="*/ T120 w 233"/>
                  <a:gd name="T122" fmla="+- 0 6736 6556"/>
                  <a:gd name="T123" fmla="*/ 6736 h 233"/>
                  <a:gd name="T124" fmla="+- 0 2281 2248"/>
                  <a:gd name="T125" fmla="*/ T124 w 233"/>
                  <a:gd name="T126" fmla="+- 0 6753 6556"/>
                  <a:gd name="T127" fmla="*/ 6753 h 233"/>
                  <a:gd name="T128" fmla="+- 0 2297 2248"/>
                  <a:gd name="T129" fmla="*/ T128 w 233"/>
                  <a:gd name="T130" fmla="+- 0 6767 6556"/>
                  <a:gd name="T131" fmla="*/ 6767 h 233"/>
                  <a:gd name="T132" fmla="+- 0 2316 2248"/>
                  <a:gd name="T133" fmla="*/ T132 w 233"/>
                  <a:gd name="T134" fmla="+- 0 6778 6556"/>
                  <a:gd name="T135" fmla="*/ 6778 h 233"/>
                  <a:gd name="T136" fmla="+- 0 2337 2248"/>
                  <a:gd name="T137" fmla="*/ T136 w 233"/>
                  <a:gd name="T138" fmla="+- 0 6785 6556"/>
                  <a:gd name="T139" fmla="*/ 6785 h 233"/>
                  <a:gd name="T140" fmla="+- 0 2359 2248"/>
                  <a:gd name="T141" fmla="*/ T140 w 233"/>
                  <a:gd name="T142" fmla="+- 0 6788 6556"/>
                  <a:gd name="T143" fmla="*/ 6788 h 233"/>
                  <a:gd name="T144" fmla="+- 0 2365 2248"/>
                  <a:gd name="T145" fmla="*/ T144 w 233"/>
                  <a:gd name="T146" fmla="+- 0 6788 6556"/>
                  <a:gd name="T147" fmla="*/ 6788 h 233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  <a:cxn ang="0">
                    <a:pos x="T17" y="T19"/>
                  </a:cxn>
                  <a:cxn ang="0">
                    <a:pos x="T21" y="T23"/>
                  </a:cxn>
                  <a:cxn ang="0">
                    <a:pos x="T25" y="T27"/>
                  </a:cxn>
                  <a:cxn ang="0">
                    <a:pos x="T29" y="T31"/>
                  </a:cxn>
                  <a:cxn ang="0">
                    <a:pos x="T33" y="T35"/>
                  </a:cxn>
                  <a:cxn ang="0">
                    <a:pos x="T37" y="T39"/>
                  </a:cxn>
                  <a:cxn ang="0">
                    <a:pos x="T41" y="T43"/>
                  </a:cxn>
                  <a:cxn ang="0">
                    <a:pos x="T45" y="T47"/>
                  </a:cxn>
                  <a:cxn ang="0">
                    <a:pos x="T49" y="T51"/>
                  </a:cxn>
                  <a:cxn ang="0">
                    <a:pos x="T53" y="T55"/>
                  </a:cxn>
                  <a:cxn ang="0">
                    <a:pos x="T57" y="T59"/>
                  </a:cxn>
                  <a:cxn ang="0">
                    <a:pos x="T61" y="T63"/>
                  </a:cxn>
                  <a:cxn ang="0">
                    <a:pos x="T65" y="T67"/>
                  </a:cxn>
                  <a:cxn ang="0">
                    <a:pos x="T69" y="T71"/>
                  </a:cxn>
                  <a:cxn ang="0">
                    <a:pos x="T73" y="T75"/>
                  </a:cxn>
                  <a:cxn ang="0">
                    <a:pos x="T77" y="T79"/>
                  </a:cxn>
                  <a:cxn ang="0">
                    <a:pos x="T81" y="T83"/>
                  </a:cxn>
                  <a:cxn ang="0">
                    <a:pos x="T85" y="T87"/>
                  </a:cxn>
                  <a:cxn ang="0">
                    <a:pos x="T89" y="T91"/>
                  </a:cxn>
                  <a:cxn ang="0">
                    <a:pos x="T93" y="T95"/>
                  </a:cxn>
                  <a:cxn ang="0">
                    <a:pos x="T97" y="T99"/>
                  </a:cxn>
                  <a:cxn ang="0">
                    <a:pos x="T101" y="T103"/>
                  </a:cxn>
                  <a:cxn ang="0">
                    <a:pos x="T105" y="T107"/>
                  </a:cxn>
                  <a:cxn ang="0">
                    <a:pos x="T109" y="T111"/>
                  </a:cxn>
                  <a:cxn ang="0">
                    <a:pos x="T113" y="T115"/>
                  </a:cxn>
                  <a:cxn ang="0">
                    <a:pos x="T117" y="T119"/>
                  </a:cxn>
                  <a:cxn ang="0">
                    <a:pos x="T121" y="T123"/>
                  </a:cxn>
                  <a:cxn ang="0">
                    <a:pos x="T125" y="T127"/>
                  </a:cxn>
                  <a:cxn ang="0">
                    <a:pos x="T129" y="T131"/>
                  </a:cxn>
                  <a:cxn ang="0">
                    <a:pos x="T133" y="T135"/>
                  </a:cxn>
                  <a:cxn ang="0">
                    <a:pos x="T137" y="T139"/>
                  </a:cxn>
                  <a:cxn ang="0">
                    <a:pos x="T141" y="T143"/>
                  </a:cxn>
                  <a:cxn ang="0">
                    <a:pos x="T145" y="T147"/>
                  </a:cxn>
                </a:cxnLst>
                <a:rect l="0" t="0" r="r" b="b"/>
                <a:pathLst>
                  <a:path w="233" h="233">
                    <a:moveTo>
                      <a:pt x="117" y="232"/>
                    </a:moveTo>
                    <a:lnTo>
                      <a:pt x="140" y="230"/>
                    </a:lnTo>
                    <a:lnTo>
                      <a:pt x="161" y="224"/>
                    </a:lnTo>
                    <a:lnTo>
                      <a:pt x="180" y="214"/>
                    </a:lnTo>
                    <a:lnTo>
                      <a:pt x="197" y="200"/>
                    </a:lnTo>
                    <a:lnTo>
                      <a:pt x="212" y="184"/>
                    </a:lnTo>
                    <a:lnTo>
                      <a:pt x="223" y="165"/>
                    </a:lnTo>
                    <a:lnTo>
                      <a:pt x="230" y="144"/>
                    </a:lnTo>
                    <a:lnTo>
                      <a:pt x="233" y="121"/>
                    </a:lnTo>
                    <a:lnTo>
                      <a:pt x="233" y="116"/>
                    </a:lnTo>
                    <a:lnTo>
                      <a:pt x="231" y="93"/>
                    </a:lnTo>
                    <a:lnTo>
                      <a:pt x="225" y="72"/>
                    </a:lnTo>
                    <a:lnTo>
                      <a:pt x="214" y="53"/>
                    </a:lnTo>
                    <a:lnTo>
                      <a:pt x="201" y="36"/>
                    </a:lnTo>
                    <a:lnTo>
                      <a:pt x="184" y="21"/>
                    </a:lnTo>
                    <a:lnTo>
                      <a:pt x="166" y="10"/>
                    </a:lnTo>
                    <a:lnTo>
                      <a:pt x="145" y="3"/>
                    </a:lnTo>
                    <a:lnTo>
                      <a:pt x="122" y="0"/>
                    </a:lnTo>
                    <a:lnTo>
                      <a:pt x="117" y="0"/>
                    </a:lnTo>
                    <a:lnTo>
                      <a:pt x="94" y="2"/>
                    </a:lnTo>
                    <a:lnTo>
                      <a:pt x="73" y="8"/>
                    </a:lnTo>
                    <a:lnTo>
                      <a:pt x="53" y="19"/>
                    </a:lnTo>
                    <a:lnTo>
                      <a:pt x="36" y="32"/>
                    </a:lnTo>
                    <a:lnTo>
                      <a:pt x="22" y="48"/>
                    </a:lnTo>
                    <a:lnTo>
                      <a:pt x="11" y="67"/>
                    </a:lnTo>
                    <a:lnTo>
                      <a:pt x="4" y="88"/>
                    </a:lnTo>
                    <a:lnTo>
                      <a:pt x="1" y="111"/>
                    </a:lnTo>
                    <a:lnTo>
                      <a:pt x="0" y="116"/>
                    </a:lnTo>
                    <a:lnTo>
                      <a:pt x="3" y="139"/>
                    </a:lnTo>
                    <a:lnTo>
                      <a:pt x="9" y="160"/>
                    </a:lnTo>
                    <a:lnTo>
                      <a:pt x="19" y="180"/>
                    </a:lnTo>
                    <a:lnTo>
                      <a:pt x="33" y="197"/>
                    </a:lnTo>
                    <a:lnTo>
                      <a:pt x="49" y="211"/>
                    </a:lnTo>
                    <a:lnTo>
                      <a:pt x="68" y="222"/>
                    </a:lnTo>
                    <a:lnTo>
                      <a:pt x="89" y="229"/>
                    </a:lnTo>
                    <a:lnTo>
                      <a:pt x="111" y="232"/>
                    </a:lnTo>
                    <a:lnTo>
                      <a:pt x="117" y="232"/>
                    </a:lnTo>
                    <a:close/>
                  </a:path>
                </a:pathLst>
              </a:custGeom>
              <a:noFill/>
              <a:ln w="2350">
                <a:solidFill>
                  <a:srgbClr val="C40067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48" name="Freeform 47"/>
              <p:cNvSpPr>
                <a:spLocks/>
              </p:cNvSpPr>
              <p:nvPr/>
            </p:nvSpPr>
            <p:spPr bwMode="auto">
              <a:xfrm>
                <a:off x="2427" y="5926"/>
                <a:ext cx="0" cy="241"/>
              </a:xfrm>
              <a:custGeom>
                <a:avLst/>
                <a:gdLst>
                  <a:gd name="T0" fmla="+- 0 5926 5926"/>
                  <a:gd name="T1" fmla="*/ 5926 h 241"/>
                  <a:gd name="T2" fmla="+- 0 6168 5926"/>
                  <a:gd name="T3" fmla="*/ 6168 h 241"/>
                </a:gdLst>
                <a:ahLst/>
                <a:cxnLst>
                  <a:cxn ang="0">
                    <a:pos x="0" y="T1"/>
                  </a:cxn>
                  <a:cxn ang="0">
                    <a:pos x="0" y="T3"/>
                  </a:cxn>
                </a:cxnLst>
                <a:rect l="0" t="0" r="r" b="b"/>
                <a:pathLst>
                  <a:path h="241">
                    <a:moveTo>
                      <a:pt x="0" y="0"/>
                    </a:moveTo>
                    <a:lnTo>
                      <a:pt x="0" y="242"/>
                    </a:lnTo>
                  </a:path>
                </a:pathLst>
              </a:custGeom>
              <a:noFill/>
              <a:ln w="2350">
                <a:solidFill>
                  <a:srgbClr val="BB006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49" name="Freeform 48"/>
              <p:cNvSpPr>
                <a:spLocks/>
              </p:cNvSpPr>
              <p:nvPr/>
            </p:nvSpPr>
            <p:spPr bwMode="auto">
              <a:xfrm>
                <a:off x="2420" y="6160"/>
                <a:ext cx="15" cy="15"/>
              </a:xfrm>
              <a:custGeom>
                <a:avLst/>
                <a:gdLst>
                  <a:gd name="T0" fmla="+- 0 2420 2420"/>
                  <a:gd name="T1" fmla="*/ T0 w 15"/>
                  <a:gd name="T2" fmla="+- 0 6168 6160"/>
                  <a:gd name="T3" fmla="*/ 6168 h 15"/>
                  <a:gd name="T4" fmla="+- 0 2420 2420"/>
                  <a:gd name="T5" fmla="*/ T4 w 15"/>
                  <a:gd name="T6" fmla="+- 0 6172 6160"/>
                  <a:gd name="T7" fmla="*/ 6172 h 15"/>
                  <a:gd name="T8" fmla="+- 0 2423 2420"/>
                  <a:gd name="T9" fmla="*/ T8 w 15"/>
                  <a:gd name="T10" fmla="+- 0 6175 6160"/>
                  <a:gd name="T11" fmla="*/ 6175 h 15"/>
                  <a:gd name="T12" fmla="+- 0 2431 2420"/>
                  <a:gd name="T13" fmla="*/ T12 w 15"/>
                  <a:gd name="T14" fmla="+- 0 6175 6160"/>
                  <a:gd name="T15" fmla="*/ 6175 h 15"/>
                  <a:gd name="T16" fmla="+- 0 2435 2420"/>
                  <a:gd name="T17" fmla="*/ T16 w 15"/>
                  <a:gd name="T18" fmla="+- 0 6172 6160"/>
                  <a:gd name="T19" fmla="*/ 6172 h 15"/>
                  <a:gd name="T20" fmla="+- 0 2435 2420"/>
                  <a:gd name="T21" fmla="*/ T20 w 15"/>
                  <a:gd name="T22" fmla="+- 0 6164 6160"/>
                  <a:gd name="T23" fmla="*/ 6164 h 15"/>
                  <a:gd name="T24" fmla="+- 0 2431 2420"/>
                  <a:gd name="T25" fmla="*/ T24 w 15"/>
                  <a:gd name="T26" fmla="+- 0 6160 6160"/>
                  <a:gd name="T27" fmla="*/ 6160 h 15"/>
                  <a:gd name="T28" fmla="+- 0 2423 2420"/>
                  <a:gd name="T29" fmla="*/ T28 w 15"/>
                  <a:gd name="T30" fmla="+- 0 6160 6160"/>
                  <a:gd name="T31" fmla="*/ 6160 h 15"/>
                  <a:gd name="T32" fmla="+- 0 2420 2420"/>
                  <a:gd name="T33" fmla="*/ T32 w 15"/>
                  <a:gd name="T34" fmla="+- 0 6164 6160"/>
                  <a:gd name="T35" fmla="*/ 6164 h 15"/>
                  <a:gd name="T36" fmla="+- 0 2420 2420"/>
                  <a:gd name="T37" fmla="*/ T36 w 15"/>
                  <a:gd name="T38" fmla="+- 0 6168 6160"/>
                  <a:gd name="T39" fmla="*/ 6168 h 15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  <a:cxn ang="0">
                    <a:pos x="T17" y="T19"/>
                  </a:cxn>
                  <a:cxn ang="0">
                    <a:pos x="T21" y="T23"/>
                  </a:cxn>
                  <a:cxn ang="0">
                    <a:pos x="T25" y="T27"/>
                  </a:cxn>
                  <a:cxn ang="0">
                    <a:pos x="T29" y="T31"/>
                  </a:cxn>
                  <a:cxn ang="0">
                    <a:pos x="T33" y="T35"/>
                  </a:cxn>
                  <a:cxn ang="0">
                    <a:pos x="T37" y="T39"/>
                  </a:cxn>
                </a:cxnLst>
                <a:rect l="0" t="0" r="r" b="b"/>
                <a:pathLst>
                  <a:path w="15" h="15">
                    <a:moveTo>
                      <a:pt x="0" y="8"/>
                    </a:moveTo>
                    <a:lnTo>
                      <a:pt x="0" y="12"/>
                    </a:lnTo>
                    <a:lnTo>
                      <a:pt x="3" y="15"/>
                    </a:lnTo>
                    <a:lnTo>
                      <a:pt x="11" y="15"/>
                    </a:lnTo>
                    <a:lnTo>
                      <a:pt x="15" y="12"/>
                    </a:lnTo>
                    <a:lnTo>
                      <a:pt x="15" y="4"/>
                    </a:lnTo>
                    <a:lnTo>
                      <a:pt x="11" y="0"/>
                    </a:lnTo>
                    <a:lnTo>
                      <a:pt x="3" y="0"/>
                    </a:lnTo>
                    <a:lnTo>
                      <a:pt x="0" y="4"/>
                    </a:lnTo>
                    <a:lnTo>
                      <a:pt x="0" y="8"/>
                    </a:lnTo>
                    <a:close/>
                  </a:path>
                </a:pathLst>
              </a:custGeom>
              <a:solidFill>
                <a:srgbClr val="BB006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50" name="Freeform 49"/>
              <p:cNvSpPr>
                <a:spLocks/>
              </p:cNvSpPr>
              <p:nvPr/>
            </p:nvSpPr>
            <p:spPr bwMode="auto">
              <a:xfrm>
                <a:off x="2313" y="5696"/>
                <a:ext cx="233" cy="233"/>
              </a:xfrm>
              <a:custGeom>
                <a:avLst/>
                <a:gdLst>
                  <a:gd name="T0" fmla="+- 0 2430 2313"/>
                  <a:gd name="T1" fmla="*/ T0 w 233"/>
                  <a:gd name="T2" fmla="+- 0 5928 5696"/>
                  <a:gd name="T3" fmla="*/ 5928 h 233"/>
                  <a:gd name="T4" fmla="+- 0 2453 2313"/>
                  <a:gd name="T5" fmla="*/ T4 w 233"/>
                  <a:gd name="T6" fmla="+- 0 5926 5696"/>
                  <a:gd name="T7" fmla="*/ 5926 h 233"/>
                  <a:gd name="T8" fmla="+- 0 2474 2313"/>
                  <a:gd name="T9" fmla="*/ T8 w 233"/>
                  <a:gd name="T10" fmla="+- 0 5920 5696"/>
                  <a:gd name="T11" fmla="*/ 5920 h 233"/>
                  <a:gd name="T12" fmla="+- 0 2493 2313"/>
                  <a:gd name="T13" fmla="*/ T12 w 233"/>
                  <a:gd name="T14" fmla="+- 0 5909 5696"/>
                  <a:gd name="T15" fmla="*/ 5909 h 233"/>
                  <a:gd name="T16" fmla="+- 0 2510 2313"/>
                  <a:gd name="T17" fmla="*/ T16 w 233"/>
                  <a:gd name="T18" fmla="+- 0 5896 5696"/>
                  <a:gd name="T19" fmla="*/ 5896 h 233"/>
                  <a:gd name="T20" fmla="+- 0 2525 2313"/>
                  <a:gd name="T21" fmla="*/ T20 w 233"/>
                  <a:gd name="T22" fmla="+- 0 5880 5696"/>
                  <a:gd name="T23" fmla="*/ 5880 h 233"/>
                  <a:gd name="T24" fmla="+- 0 2536 2313"/>
                  <a:gd name="T25" fmla="*/ T24 w 233"/>
                  <a:gd name="T26" fmla="+- 0 5861 5696"/>
                  <a:gd name="T27" fmla="*/ 5861 h 233"/>
                  <a:gd name="T28" fmla="+- 0 2543 2313"/>
                  <a:gd name="T29" fmla="*/ T28 w 233"/>
                  <a:gd name="T30" fmla="+- 0 5840 5696"/>
                  <a:gd name="T31" fmla="*/ 5840 h 233"/>
                  <a:gd name="T32" fmla="+- 0 2546 2313"/>
                  <a:gd name="T33" fmla="*/ T32 w 233"/>
                  <a:gd name="T34" fmla="+- 0 5817 5696"/>
                  <a:gd name="T35" fmla="*/ 5817 h 233"/>
                  <a:gd name="T36" fmla="+- 0 2546 2313"/>
                  <a:gd name="T37" fmla="*/ T36 w 233"/>
                  <a:gd name="T38" fmla="+- 0 5812 5696"/>
                  <a:gd name="T39" fmla="*/ 5812 h 233"/>
                  <a:gd name="T40" fmla="+- 0 2544 2313"/>
                  <a:gd name="T41" fmla="*/ T40 w 233"/>
                  <a:gd name="T42" fmla="+- 0 5789 5696"/>
                  <a:gd name="T43" fmla="*/ 5789 h 233"/>
                  <a:gd name="T44" fmla="+- 0 2538 2313"/>
                  <a:gd name="T45" fmla="*/ T44 w 233"/>
                  <a:gd name="T46" fmla="+- 0 5768 5696"/>
                  <a:gd name="T47" fmla="*/ 5768 h 233"/>
                  <a:gd name="T48" fmla="+- 0 2527 2313"/>
                  <a:gd name="T49" fmla="*/ T48 w 233"/>
                  <a:gd name="T50" fmla="+- 0 5748 5696"/>
                  <a:gd name="T51" fmla="*/ 5748 h 233"/>
                  <a:gd name="T52" fmla="+- 0 2514 2313"/>
                  <a:gd name="T53" fmla="*/ T52 w 233"/>
                  <a:gd name="T54" fmla="+- 0 5731 5696"/>
                  <a:gd name="T55" fmla="*/ 5731 h 233"/>
                  <a:gd name="T56" fmla="+- 0 2498 2313"/>
                  <a:gd name="T57" fmla="*/ T56 w 233"/>
                  <a:gd name="T58" fmla="+- 0 5717 5696"/>
                  <a:gd name="T59" fmla="*/ 5717 h 233"/>
                  <a:gd name="T60" fmla="+- 0 2479 2313"/>
                  <a:gd name="T61" fmla="*/ T60 w 233"/>
                  <a:gd name="T62" fmla="+- 0 5706 5696"/>
                  <a:gd name="T63" fmla="*/ 5706 h 233"/>
                  <a:gd name="T64" fmla="+- 0 2458 2313"/>
                  <a:gd name="T65" fmla="*/ T64 w 233"/>
                  <a:gd name="T66" fmla="+- 0 5699 5696"/>
                  <a:gd name="T67" fmla="*/ 5699 h 233"/>
                  <a:gd name="T68" fmla="+- 0 2435 2313"/>
                  <a:gd name="T69" fmla="*/ T68 w 233"/>
                  <a:gd name="T70" fmla="+- 0 5696 5696"/>
                  <a:gd name="T71" fmla="*/ 5696 h 233"/>
                  <a:gd name="T72" fmla="+- 0 2430 2313"/>
                  <a:gd name="T73" fmla="*/ T72 w 233"/>
                  <a:gd name="T74" fmla="+- 0 5696 5696"/>
                  <a:gd name="T75" fmla="*/ 5696 h 233"/>
                  <a:gd name="T76" fmla="+- 0 2407 2313"/>
                  <a:gd name="T77" fmla="*/ T76 w 233"/>
                  <a:gd name="T78" fmla="+- 0 5698 5696"/>
                  <a:gd name="T79" fmla="*/ 5698 h 233"/>
                  <a:gd name="T80" fmla="+- 0 2386 2313"/>
                  <a:gd name="T81" fmla="*/ T80 w 233"/>
                  <a:gd name="T82" fmla="+- 0 5704 5696"/>
                  <a:gd name="T83" fmla="*/ 5704 h 233"/>
                  <a:gd name="T84" fmla="+- 0 2366 2313"/>
                  <a:gd name="T85" fmla="*/ T84 w 233"/>
                  <a:gd name="T86" fmla="+- 0 5714 5696"/>
                  <a:gd name="T87" fmla="*/ 5714 h 233"/>
                  <a:gd name="T88" fmla="+- 0 2349 2313"/>
                  <a:gd name="T89" fmla="*/ T88 w 233"/>
                  <a:gd name="T90" fmla="+- 0 5728 5696"/>
                  <a:gd name="T91" fmla="*/ 5728 h 233"/>
                  <a:gd name="T92" fmla="+- 0 2335 2313"/>
                  <a:gd name="T93" fmla="*/ T92 w 233"/>
                  <a:gd name="T94" fmla="+- 0 5744 5696"/>
                  <a:gd name="T95" fmla="*/ 5744 h 233"/>
                  <a:gd name="T96" fmla="+- 0 2324 2313"/>
                  <a:gd name="T97" fmla="*/ T96 w 233"/>
                  <a:gd name="T98" fmla="+- 0 5763 5696"/>
                  <a:gd name="T99" fmla="*/ 5763 h 233"/>
                  <a:gd name="T100" fmla="+- 0 2317 2313"/>
                  <a:gd name="T101" fmla="*/ T100 w 233"/>
                  <a:gd name="T102" fmla="+- 0 5784 5696"/>
                  <a:gd name="T103" fmla="*/ 5784 h 233"/>
                  <a:gd name="T104" fmla="+- 0 2314 2313"/>
                  <a:gd name="T105" fmla="*/ T104 w 233"/>
                  <a:gd name="T106" fmla="+- 0 5807 5696"/>
                  <a:gd name="T107" fmla="*/ 5807 h 233"/>
                  <a:gd name="T108" fmla="+- 0 2313 2313"/>
                  <a:gd name="T109" fmla="*/ T108 w 233"/>
                  <a:gd name="T110" fmla="+- 0 5812 5696"/>
                  <a:gd name="T111" fmla="*/ 5812 h 233"/>
                  <a:gd name="T112" fmla="+- 0 2316 2313"/>
                  <a:gd name="T113" fmla="*/ T112 w 233"/>
                  <a:gd name="T114" fmla="+- 0 5835 5696"/>
                  <a:gd name="T115" fmla="*/ 5835 h 233"/>
                  <a:gd name="T116" fmla="+- 0 2322 2313"/>
                  <a:gd name="T117" fmla="*/ T116 w 233"/>
                  <a:gd name="T118" fmla="+- 0 5856 5696"/>
                  <a:gd name="T119" fmla="*/ 5856 h 233"/>
                  <a:gd name="T120" fmla="+- 0 2332 2313"/>
                  <a:gd name="T121" fmla="*/ T120 w 233"/>
                  <a:gd name="T122" fmla="+- 0 5875 5696"/>
                  <a:gd name="T123" fmla="*/ 5875 h 233"/>
                  <a:gd name="T124" fmla="+- 0 2346 2313"/>
                  <a:gd name="T125" fmla="*/ T124 w 233"/>
                  <a:gd name="T126" fmla="+- 0 5892 5696"/>
                  <a:gd name="T127" fmla="*/ 5892 h 233"/>
                  <a:gd name="T128" fmla="+- 0 2362 2313"/>
                  <a:gd name="T129" fmla="*/ T128 w 233"/>
                  <a:gd name="T130" fmla="+- 0 5907 5696"/>
                  <a:gd name="T131" fmla="*/ 5907 h 233"/>
                  <a:gd name="T132" fmla="+- 0 2381 2313"/>
                  <a:gd name="T133" fmla="*/ T132 w 233"/>
                  <a:gd name="T134" fmla="+- 0 5918 5696"/>
                  <a:gd name="T135" fmla="*/ 5918 h 233"/>
                  <a:gd name="T136" fmla="+- 0 2402 2313"/>
                  <a:gd name="T137" fmla="*/ T136 w 233"/>
                  <a:gd name="T138" fmla="+- 0 5925 5696"/>
                  <a:gd name="T139" fmla="*/ 5925 h 233"/>
                  <a:gd name="T140" fmla="+- 0 2425 2313"/>
                  <a:gd name="T141" fmla="*/ T140 w 233"/>
                  <a:gd name="T142" fmla="+- 0 5928 5696"/>
                  <a:gd name="T143" fmla="*/ 5928 h 233"/>
                  <a:gd name="T144" fmla="+- 0 2430 2313"/>
                  <a:gd name="T145" fmla="*/ T144 w 233"/>
                  <a:gd name="T146" fmla="+- 0 5928 5696"/>
                  <a:gd name="T147" fmla="*/ 5928 h 233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  <a:cxn ang="0">
                    <a:pos x="T17" y="T19"/>
                  </a:cxn>
                  <a:cxn ang="0">
                    <a:pos x="T21" y="T23"/>
                  </a:cxn>
                  <a:cxn ang="0">
                    <a:pos x="T25" y="T27"/>
                  </a:cxn>
                  <a:cxn ang="0">
                    <a:pos x="T29" y="T31"/>
                  </a:cxn>
                  <a:cxn ang="0">
                    <a:pos x="T33" y="T35"/>
                  </a:cxn>
                  <a:cxn ang="0">
                    <a:pos x="T37" y="T39"/>
                  </a:cxn>
                  <a:cxn ang="0">
                    <a:pos x="T41" y="T43"/>
                  </a:cxn>
                  <a:cxn ang="0">
                    <a:pos x="T45" y="T47"/>
                  </a:cxn>
                  <a:cxn ang="0">
                    <a:pos x="T49" y="T51"/>
                  </a:cxn>
                  <a:cxn ang="0">
                    <a:pos x="T53" y="T55"/>
                  </a:cxn>
                  <a:cxn ang="0">
                    <a:pos x="T57" y="T59"/>
                  </a:cxn>
                  <a:cxn ang="0">
                    <a:pos x="T61" y="T63"/>
                  </a:cxn>
                  <a:cxn ang="0">
                    <a:pos x="T65" y="T67"/>
                  </a:cxn>
                  <a:cxn ang="0">
                    <a:pos x="T69" y="T71"/>
                  </a:cxn>
                  <a:cxn ang="0">
                    <a:pos x="T73" y="T75"/>
                  </a:cxn>
                  <a:cxn ang="0">
                    <a:pos x="T77" y="T79"/>
                  </a:cxn>
                  <a:cxn ang="0">
                    <a:pos x="T81" y="T83"/>
                  </a:cxn>
                  <a:cxn ang="0">
                    <a:pos x="T85" y="T87"/>
                  </a:cxn>
                  <a:cxn ang="0">
                    <a:pos x="T89" y="T91"/>
                  </a:cxn>
                  <a:cxn ang="0">
                    <a:pos x="T93" y="T95"/>
                  </a:cxn>
                  <a:cxn ang="0">
                    <a:pos x="T97" y="T99"/>
                  </a:cxn>
                  <a:cxn ang="0">
                    <a:pos x="T101" y="T103"/>
                  </a:cxn>
                  <a:cxn ang="0">
                    <a:pos x="T105" y="T107"/>
                  </a:cxn>
                  <a:cxn ang="0">
                    <a:pos x="T109" y="T111"/>
                  </a:cxn>
                  <a:cxn ang="0">
                    <a:pos x="T113" y="T115"/>
                  </a:cxn>
                  <a:cxn ang="0">
                    <a:pos x="T117" y="T119"/>
                  </a:cxn>
                  <a:cxn ang="0">
                    <a:pos x="T121" y="T123"/>
                  </a:cxn>
                  <a:cxn ang="0">
                    <a:pos x="T125" y="T127"/>
                  </a:cxn>
                  <a:cxn ang="0">
                    <a:pos x="T129" y="T131"/>
                  </a:cxn>
                  <a:cxn ang="0">
                    <a:pos x="T133" y="T135"/>
                  </a:cxn>
                  <a:cxn ang="0">
                    <a:pos x="T137" y="T139"/>
                  </a:cxn>
                  <a:cxn ang="0">
                    <a:pos x="T141" y="T143"/>
                  </a:cxn>
                  <a:cxn ang="0">
                    <a:pos x="T145" y="T147"/>
                  </a:cxn>
                </a:cxnLst>
                <a:rect l="0" t="0" r="r" b="b"/>
                <a:pathLst>
                  <a:path w="233" h="233">
                    <a:moveTo>
                      <a:pt x="117" y="232"/>
                    </a:moveTo>
                    <a:lnTo>
                      <a:pt x="140" y="230"/>
                    </a:lnTo>
                    <a:lnTo>
                      <a:pt x="161" y="224"/>
                    </a:lnTo>
                    <a:lnTo>
                      <a:pt x="180" y="213"/>
                    </a:lnTo>
                    <a:lnTo>
                      <a:pt x="197" y="200"/>
                    </a:lnTo>
                    <a:lnTo>
                      <a:pt x="212" y="184"/>
                    </a:lnTo>
                    <a:lnTo>
                      <a:pt x="223" y="165"/>
                    </a:lnTo>
                    <a:lnTo>
                      <a:pt x="230" y="144"/>
                    </a:lnTo>
                    <a:lnTo>
                      <a:pt x="233" y="121"/>
                    </a:lnTo>
                    <a:lnTo>
                      <a:pt x="233" y="116"/>
                    </a:lnTo>
                    <a:lnTo>
                      <a:pt x="231" y="93"/>
                    </a:lnTo>
                    <a:lnTo>
                      <a:pt x="225" y="72"/>
                    </a:lnTo>
                    <a:lnTo>
                      <a:pt x="214" y="52"/>
                    </a:lnTo>
                    <a:lnTo>
                      <a:pt x="201" y="35"/>
                    </a:lnTo>
                    <a:lnTo>
                      <a:pt x="185" y="21"/>
                    </a:lnTo>
                    <a:lnTo>
                      <a:pt x="166" y="10"/>
                    </a:lnTo>
                    <a:lnTo>
                      <a:pt x="145" y="3"/>
                    </a:lnTo>
                    <a:lnTo>
                      <a:pt x="122" y="0"/>
                    </a:lnTo>
                    <a:lnTo>
                      <a:pt x="117" y="0"/>
                    </a:lnTo>
                    <a:lnTo>
                      <a:pt x="94" y="2"/>
                    </a:lnTo>
                    <a:lnTo>
                      <a:pt x="73" y="8"/>
                    </a:lnTo>
                    <a:lnTo>
                      <a:pt x="53" y="18"/>
                    </a:lnTo>
                    <a:lnTo>
                      <a:pt x="36" y="32"/>
                    </a:lnTo>
                    <a:lnTo>
                      <a:pt x="22" y="48"/>
                    </a:lnTo>
                    <a:lnTo>
                      <a:pt x="11" y="67"/>
                    </a:lnTo>
                    <a:lnTo>
                      <a:pt x="4" y="88"/>
                    </a:lnTo>
                    <a:lnTo>
                      <a:pt x="1" y="111"/>
                    </a:lnTo>
                    <a:lnTo>
                      <a:pt x="0" y="116"/>
                    </a:lnTo>
                    <a:lnTo>
                      <a:pt x="3" y="139"/>
                    </a:lnTo>
                    <a:lnTo>
                      <a:pt x="9" y="160"/>
                    </a:lnTo>
                    <a:lnTo>
                      <a:pt x="19" y="179"/>
                    </a:lnTo>
                    <a:lnTo>
                      <a:pt x="33" y="196"/>
                    </a:lnTo>
                    <a:lnTo>
                      <a:pt x="49" y="211"/>
                    </a:lnTo>
                    <a:lnTo>
                      <a:pt x="68" y="222"/>
                    </a:lnTo>
                    <a:lnTo>
                      <a:pt x="89" y="229"/>
                    </a:lnTo>
                    <a:lnTo>
                      <a:pt x="112" y="232"/>
                    </a:lnTo>
                    <a:lnTo>
                      <a:pt x="117" y="23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51" name="Freeform 50"/>
              <p:cNvSpPr>
                <a:spLocks/>
              </p:cNvSpPr>
              <p:nvPr/>
            </p:nvSpPr>
            <p:spPr bwMode="auto">
              <a:xfrm>
                <a:off x="2313" y="5696"/>
                <a:ext cx="233" cy="233"/>
              </a:xfrm>
              <a:custGeom>
                <a:avLst/>
                <a:gdLst>
                  <a:gd name="T0" fmla="+- 0 2430 2313"/>
                  <a:gd name="T1" fmla="*/ T0 w 233"/>
                  <a:gd name="T2" fmla="+- 0 5928 5696"/>
                  <a:gd name="T3" fmla="*/ 5928 h 233"/>
                  <a:gd name="T4" fmla="+- 0 2453 2313"/>
                  <a:gd name="T5" fmla="*/ T4 w 233"/>
                  <a:gd name="T6" fmla="+- 0 5926 5696"/>
                  <a:gd name="T7" fmla="*/ 5926 h 233"/>
                  <a:gd name="T8" fmla="+- 0 2474 2313"/>
                  <a:gd name="T9" fmla="*/ T8 w 233"/>
                  <a:gd name="T10" fmla="+- 0 5920 5696"/>
                  <a:gd name="T11" fmla="*/ 5920 h 233"/>
                  <a:gd name="T12" fmla="+- 0 2493 2313"/>
                  <a:gd name="T13" fmla="*/ T12 w 233"/>
                  <a:gd name="T14" fmla="+- 0 5909 5696"/>
                  <a:gd name="T15" fmla="*/ 5909 h 233"/>
                  <a:gd name="T16" fmla="+- 0 2510 2313"/>
                  <a:gd name="T17" fmla="*/ T16 w 233"/>
                  <a:gd name="T18" fmla="+- 0 5896 5696"/>
                  <a:gd name="T19" fmla="*/ 5896 h 233"/>
                  <a:gd name="T20" fmla="+- 0 2525 2313"/>
                  <a:gd name="T21" fmla="*/ T20 w 233"/>
                  <a:gd name="T22" fmla="+- 0 5880 5696"/>
                  <a:gd name="T23" fmla="*/ 5880 h 233"/>
                  <a:gd name="T24" fmla="+- 0 2536 2313"/>
                  <a:gd name="T25" fmla="*/ T24 w 233"/>
                  <a:gd name="T26" fmla="+- 0 5861 5696"/>
                  <a:gd name="T27" fmla="*/ 5861 h 233"/>
                  <a:gd name="T28" fmla="+- 0 2543 2313"/>
                  <a:gd name="T29" fmla="*/ T28 w 233"/>
                  <a:gd name="T30" fmla="+- 0 5840 5696"/>
                  <a:gd name="T31" fmla="*/ 5840 h 233"/>
                  <a:gd name="T32" fmla="+- 0 2546 2313"/>
                  <a:gd name="T33" fmla="*/ T32 w 233"/>
                  <a:gd name="T34" fmla="+- 0 5817 5696"/>
                  <a:gd name="T35" fmla="*/ 5817 h 233"/>
                  <a:gd name="T36" fmla="+- 0 2546 2313"/>
                  <a:gd name="T37" fmla="*/ T36 w 233"/>
                  <a:gd name="T38" fmla="+- 0 5812 5696"/>
                  <a:gd name="T39" fmla="*/ 5812 h 233"/>
                  <a:gd name="T40" fmla="+- 0 2544 2313"/>
                  <a:gd name="T41" fmla="*/ T40 w 233"/>
                  <a:gd name="T42" fmla="+- 0 5789 5696"/>
                  <a:gd name="T43" fmla="*/ 5789 h 233"/>
                  <a:gd name="T44" fmla="+- 0 2538 2313"/>
                  <a:gd name="T45" fmla="*/ T44 w 233"/>
                  <a:gd name="T46" fmla="+- 0 5768 5696"/>
                  <a:gd name="T47" fmla="*/ 5768 h 233"/>
                  <a:gd name="T48" fmla="+- 0 2527 2313"/>
                  <a:gd name="T49" fmla="*/ T48 w 233"/>
                  <a:gd name="T50" fmla="+- 0 5748 5696"/>
                  <a:gd name="T51" fmla="*/ 5748 h 233"/>
                  <a:gd name="T52" fmla="+- 0 2514 2313"/>
                  <a:gd name="T53" fmla="*/ T52 w 233"/>
                  <a:gd name="T54" fmla="+- 0 5731 5696"/>
                  <a:gd name="T55" fmla="*/ 5731 h 233"/>
                  <a:gd name="T56" fmla="+- 0 2498 2313"/>
                  <a:gd name="T57" fmla="*/ T56 w 233"/>
                  <a:gd name="T58" fmla="+- 0 5717 5696"/>
                  <a:gd name="T59" fmla="*/ 5717 h 233"/>
                  <a:gd name="T60" fmla="+- 0 2479 2313"/>
                  <a:gd name="T61" fmla="*/ T60 w 233"/>
                  <a:gd name="T62" fmla="+- 0 5706 5696"/>
                  <a:gd name="T63" fmla="*/ 5706 h 233"/>
                  <a:gd name="T64" fmla="+- 0 2458 2313"/>
                  <a:gd name="T65" fmla="*/ T64 w 233"/>
                  <a:gd name="T66" fmla="+- 0 5699 5696"/>
                  <a:gd name="T67" fmla="*/ 5699 h 233"/>
                  <a:gd name="T68" fmla="+- 0 2435 2313"/>
                  <a:gd name="T69" fmla="*/ T68 w 233"/>
                  <a:gd name="T70" fmla="+- 0 5696 5696"/>
                  <a:gd name="T71" fmla="*/ 5696 h 233"/>
                  <a:gd name="T72" fmla="+- 0 2430 2313"/>
                  <a:gd name="T73" fmla="*/ T72 w 233"/>
                  <a:gd name="T74" fmla="+- 0 5696 5696"/>
                  <a:gd name="T75" fmla="*/ 5696 h 233"/>
                  <a:gd name="T76" fmla="+- 0 2407 2313"/>
                  <a:gd name="T77" fmla="*/ T76 w 233"/>
                  <a:gd name="T78" fmla="+- 0 5698 5696"/>
                  <a:gd name="T79" fmla="*/ 5698 h 233"/>
                  <a:gd name="T80" fmla="+- 0 2386 2313"/>
                  <a:gd name="T81" fmla="*/ T80 w 233"/>
                  <a:gd name="T82" fmla="+- 0 5704 5696"/>
                  <a:gd name="T83" fmla="*/ 5704 h 233"/>
                  <a:gd name="T84" fmla="+- 0 2366 2313"/>
                  <a:gd name="T85" fmla="*/ T84 w 233"/>
                  <a:gd name="T86" fmla="+- 0 5714 5696"/>
                  <a:gd name="T87" fmla="*/ 5714 h 233"/>
                  <a:gd name="T88" fmla="+- 0 2349 2313"/>
                  <a:gd name="T89" fmla="*/ T88 w 233"/>
                  <a:gd name="T90" fmla="+- 0 5728 5696"/>
                  <a:gd name="T91" fmla="*/ 5728 h 233"/>
                  <a:gd name="T92" fmla="+- 0 2335 2313"/>
                  <a:gd name="T93" fmla="*/ T92 w 233"/>
                  <a:gd name="T94" fmla="+- 0 5744 5696"/>
                  <a:gd name="T95" fmla="*/ 5744 h 233"/>
                  <a:gd name="T96" fmla="+- 0 2324 2313"/>
                  <a:gd name="T97" fmla="*/ T96 w 233"/>
                  <a:gd name="T98" fmla="+- 0 5763 5696"/>
                  <a:gd name="T99" fmla="*/ 5763 h 233"/>
                  <a:gd name="T100" fmla="+- 0 2317 2313"/>
                  <a:gd name="T101" fmla="*/ T100 w 233"/>
                  <a:gd name="T102" fmla="+- 0 5784 5696"/>
                  <a:gd name="T103" fmla="*/ 5784 h 233"/>
                  <a:gd name="T104" fmla="+- 0 2314 2313"/>
                  <a:gd name="T105" fmla="*/ T104 w 233"/>
                  <a:gd name="T106" fmla="+- 0 5807 5696"/>
                  <a:gd name="T107" fmla="*/ 5807 h 233"/>
                  <a:gd name="T108" fmla="+- 0 2313 2313"/>
                  <a:gd name="T109" fmla="*/ T108 w 233"/>
                  <a:gd name="T110" fmla="+- 0 5812 5696"/>
                  <a:gd name="T111" fmla="*/ 5812 h 233"/>
                  <a:gd name="T112" fmla="+- 0 2316 2313"/>
                  <a:gd name="T113" fmla="*/ T112 w 233"/>
                  <a:gd name="T114" fmla="+- 0 5835 5696"/>
                  <a:gd name="T115" fmla="*/ 5835 h 233"/>
                  <a:gd name="T116" fmla="+- 0 2322 2313"/>
                  <a:gd name="T117" fmla="*/ T116 w 233"/>
                  <a:gd name="T118" fmla="+- 0 5856 5696"/>
                  <a:gd name="T119" fmla="*/ 5856 h 233"/>
                  <a:gd name="T120" fmla="+- 0 2332 2313"/>
                  <a:gd name="T121" fmla="*/ T120 w 233"/>
                  <a:gd name="T122" fmla="+- 0 5875 5696"/>
                  <a:gd name="T123" fmla="*/ 5875 h 233"/>
                  <a:gd name="T124" fmla="+- 0 2346 2313"/>
                  <a:gd name="T125" fmla="*/ T124 w 233"/>
                  <a:gd name="T126" fmla="+- 0 5892 5696"/>
                  <a:gd name="T127" fmla="*/ 5892 h 233"/>
                  <a:gd name="T128" fmla="+- 0 2362 2313"/>
                  <a:gd name="T129" fmla="*/ T128 w 233"/>
                  <a:gd name="T130" fmla="+- 0 5907 5696"/>
                  <a:gd name="T131" fmla="*/ 5907 h 233"/>
                  <a:gd name="T132" fmla="+- 0 2381 2313"/>
                  <a:gd name="T133" fmla="*/ T132 w 233"/>
                  <a:gd name="T134" fmla="+- 0 5918 5696"/>
                  <a:gd name="T135" fmla="*/ 5918 h 233"/>
                  <a:gd name="T136" fmla="+- 0 2402 2313"/>
                  <a:gd name="T137" fmla="*/ T136 w 233"/>
                  <a:gd name="T138" fmla="+- 0 5925 5696"/>
                  <a:gd name="T139" fmla="*/ 5925 h 233"/>
                  <a:gd name="T140" fmla="+- 0 2425 2313"/>
                  <a:gd name="T141" fmla="*/ T140 w 233"/>
                  <a:gd name="T142" fmla="+- 0 5928 5696"/>
                  <a:gd name="T143" fmla="*/ 5928 h 233"/>
                  <a:gd name="T144" fmla="+- 0 2430 2313"/>
                  <a:gd name="T145" fmla="*/ T144 w 233"/>
                  <a:gd name="T146" fmla="+- 0 5928 5696"/>
                  <a:gd name="T147" fmla="*/ 5928 h 233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  <a:cxn ang="0">
                    <a:pos x="T17" y="T19"/>
                  </a:cxn>
                  <a:cxn ang="0">
                    <a:pos x="T21" y="T23"/>
                  </a:cxn>
                  <a:cxn ang="0">
                    <a:pos x="T25" y="T27"/>
                  </a:cxn>
                  <a:cxn ang="0">
                    <a:pos x="T29" y="T31"/>
                  </a:cxn>
                  <a:cxn ang="0">
                    <a:pos x="T33" y="T35"/>
                  </a:cxn>
                  <a:cxn ang="0">
                    <a:pos x="T37" y="T39"/>
                  </a:cxn>
                  <a:cxn ang="0">
                    <a:pos x="T41" y="T43"/>
                  </a:cxn>
                  <a:cxn ang="0">
                    <a:pos x="T45" y="T47"/>
                  </a:cxn>
                  <a:cxn ang="0">
                    <a:pos x="T49" y="T51"/>
                  </a:cxn>
                  <a:cxn ang="0">
                    <a:pos x="T53" y="T55"/>
                  </a:cxn>
                  <a:cxn ang="0">
                    <a:pos x="T57" y="T59"/>
                  </a:cxn>
                  <a:cxn ang="0">
                    <a:pos x="T61" y="T63"/>
                  </a:cxn>
                  <a:cxn ang="0">
                    <a:pos x="T65" y="T67"/>
                  </a:cxn>
                  <a:cxn ang="0">
                    <a:pos x="T69" y="T71"/>
                  </a:cxn>
                  <a:cxn ang="0">
                    <a:pos x="T73" y="T75"/>
                  </a:cxn>
                  <a:cxn ang="0">
                    <a:pos x="T77" y="T79"/>
                  </a:cxn>
                  <a:cxn ang="0">
                    <a:pos x="T81" y="T83"/>
                  </a:cxn>
                  <a:cxn ang="0">
                    <a:pos x="T85" y="T87"/>
                  </a:cxn>
                  <a:cxn ang="0">
                    <a:pos x="T89" y="T91"/>
                  </a:cxn>
                  <a:cxn ang="0">
                    <a:pos x="T93" y="T95"/>
                  </a:cxn>
                  <a:cxn ang="0">
                    <a:pos x="T97" y="T99"/>
                  </a:cxn>
                  <a:cxn ang="0">
                    <a:pos x="T101" y="T103"/>
                  </a:cxn>
                  <a:cxn ang="0">
                    <a:pos x="T105" y="T107"/>
                  </a:cxn>
                  <a:cxn ang="0">
                    <a:pos x="T109" y="T111"/>
                  </a:cxn>
                  <a:cxn ang="0">
                    <a:pos x="T113" y="T115"/>
                  </a:cxn>
                  <a:cxn ang="0">
                    <a:pos x="T117" y="T119"/>
                  </a:cxn>
                  <a:cxn ang="0">
                    <a:pos x="T121" y="T123"/>
                  </a:cxn>
                  <a:cxn ang="0">
                    <a:pos x="T125" y="T127"/>
                  </a:cxn>
                  <a:cxn ang="0">
                    <a:pos x="T129" y="T131"/>
                  </a:cxn>
                  <a:cxn ang="0">
                    <a:pos x="T133" y="T135"/>
                  </a:cxn>
                  <a:cxn ang="0">
                    <a:pos x="T137" y="T139"/>
                  </a:cxn>
                  <a:cxn ang="0">
                    <a:pos x="T141" y="T143"/>
                  </a:cxn>
                  <a:cxn ang="0">
                    <a:pos x="T145" y="T147"/>
                  </a:cxn>
                </a:cxnLst>
                <a:rect l="0" t="0" r="r" b="b"/>
                <a:pathLst>
                  <a:path w="233" h="233">
                    <a:moveTo>
                      <a:pt x="117" y="232"/>
                    </a:moveTo>
                    <a:lnTo>
                      <a:pt x="140" y="230"/>
                    </a:lnTo>
                    <a:lnTo>
                      <a:pt x="161" y="224"/>
                    </a:lnTo>
                    <a:lnTo>
                      <a:pt x="180" y="213"/>
                    </a:lnTo>
                    <a:lnTo>
                      <a:pt x="197" y="200"/>
                    </a:lnTo>
                    <a:lnTo>
                      <a:pt x="212" y="184"/>
                    </a:lnTo>
                    <a:lnTo>
                      <a:pt x="223" y="165"/>
                    </a:lnTo>
                    <a:lnTo>
                      <a:pt x="230" y="144"/>
                    </a:lnTo>
                    <a:lnTo>
                      <a:pt x="233" y="121"/>
                    </a:lnTo>
                    <a:lnTo>
                      <a:pt x="233" y="116"/>
                    </a:lnTo>
                    <a:lnTo>
                      <a:pt x="231" y="93"/>
                    </a:lnTo>
                    <a:lnTo>
                      <a:pt x="225" y="72"/>
                    </a:lnTo>
                    <a:lnTo>
                      <a:pt x="214" y="52"/>
                    </a:lnTo>
                    <a:lnTo>
                      <a:pt x="201" y="35"/>
                    </a:lnTo>
                    <a:lnTo>
                      <a:pt x="185" y="21"/>
                    </a:lnTo>
                    <a:lnTo>
                      <a:pt x="166" y="10"/>
                    </a:lnTo>
                    <a:lnTo>
                      <a:pt x="145" y="3"/>
                    </a:lnTo>
                    <a:lnTo>
                      <a:pt x="122" y="0"/>
                    </a:lnTo>
                    <a:lnTo>
                      <a:pt x="117" y="0"/>
                    </a:lnTo>
                    <a:lnTo>
                      <a:pt x="94" y="2"/>
                    </a:lnTo>
                    <a:lnTo>
                      <a:pt x="73" y="8"/>
                    </a:lnTo>
                    <a:lnTo>
                      <a:pt x="53" y="18"/>
                    </a:lnTo>
                    <a:lnTo>
                      <a:pt x="36" y="32"/>
                    </a:lnTo>
                    <a:lnTo>
                      <a:pt x="22" y="48"/>
                    </a:lnTo>
                    <a:lnTo>
                      <a:pt x="11" y="67"/>
                    </a:lnTo>
                    <a:lnTo>
                      <a:pt x="4" y="88"/>
                    </a:lnTo>
                    <a:lnTo>
                      <a:pt x="1" y="111"/>
                    </a:lnTo>
                    <a:lnTo>
                      <a:pt x="0" y="116"/>
                    </a:lnTo>
                    <a:lnTo>
                      <a:pt x="3" y="139"/>
                    </a:lnTo>
                    <a:lnTo>
                      <a:pt x="9" y="160"/>
                    </a:lnTo>
                    <a:lnTo>
                      <a:pt x="19" y="179"/>
                    </a:lnTo>
                    <a:lnTo>
                      <a:pt x="33" y="196"/>
                    </a:lnTo>
                    <a:lnTo>
                      <a:pt x="49" y="211"/>
                    </a:lnTo>
                    <a:lnTo>
                      <a:pt x="68" y="222"/>
                    </a:lnTo>
                    <a:lnTo>
                      <a:pt x="89" y="229"/>
                    </a:lnTo>
                    <a:lnTo>
                      <a:pt x="112" y="232"/>
                    </a:lnTo>
                    <a:lnTo>
                      <a:pt x="117" y="232"/>
                    </a:lnTo>
                    <a:close/>
                  </a:path>
                </a:pathLst>
              </a:custGeom>
              <a:noFill/>
              <a:ln w="2350">
                <a:solidFill>
                  <a:srgbClr val="C40067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52" name="Freeform 51"/>
              <p:cNvSpPr>
                <a:spLocks/>
              </p:cNvSpPr>
              <p:nvPr/>
            </p:nvSpPr>
            <p:spPr bwMode="auto">
              <a:xfrm>
                <a:off x="845" y="6260"/>
                <a:ext cx="241" cy="0"/>
              </a:xfrm>
              <a:custGeom>
                <a:avLst/>
                <a:gdLst>
                  <a:gd name="T0" fmla="+- 0 845 845"/>
                  <a:gd name="T1" fmla="*/ T0 w 241"/>
                  <a:gd name="T2" fmla="+- 0 1086 845"/>
                  <a:gd name="T3" fmla="*/ T2 w 241"/>
                </a:gdLst>
                <a:ahLst/>
                <a:cxnLst>
                  <a:cxn ang="0">
                    <a:pos x="T1" y="0"/>
                  </a:cxn>
                  <a:cxn ang="0">
                    <a:pos x="T3" y="0"/>
                  </a:cxn>
                </a:cxnLst>
                <a:rect l="0" t="0" r="r" b="b"/>
                <a:pathLst>
                  <a:path w="241">
                    <a:moveTo>
                      <a:pt x="0" y="0"/>
                    </a:moveTo>
                    <a:lnTo>
                      <a:pt x="241" y="0"/>
                    </a:lnTo>
                  </a:path>
                </a:pathLst>
              </a:custGeom>
              <a:noFill/>
              <a:ln w="2350">
                <a:solidFill>
                  <a:srgbClr val="BB006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53" name="Freeform 52"/>
              <p:cNvSpPr>
                <a:spLocks/>
              </p:cNvSpPr>
              <p:nvPr/>
            </p:nvSpPr>
            <p:spPr bwMode="auto">
              <a:xfrm>
                <a:off x="1079" y="6253"/>
                <a:ext cx="15" cy="15"/>
              </a:xfrm>
              <a:custGeom>
                <a:avLst/>
                <a:gdLst>
                  <a:gd name="T0" fmla="+- 0 1086 1079"/>
                  <a:gd name="T1" fmla="*/ T0 w 15"/>
                  <a:gd name="T2" fmla="+- 0 6267 6253"/>
                  <a:gd name="T3" fmla="*/ 6267 h 15"/>
                  <a:gd name="T4" fmla="+- 0 1091 1079"/>
                  <a:gd name="T5" fmla="*/ T4 w 15"/>
                  <a:gd name="T6" fmla="+- 0 6267 6253"/>
                  <a:gd name="T7" fmla="*/ 6267 h 15"/>
                  <a:gd name="T8" fmla="+- 0 1094 1079"/>
                  <a:gd name="T9" fmla="*/ T8 w 15"/>
                  <a:gd name="T10" fmla="+- 0 6264 6253"/>
                  <a:gd name="T11" fmla="*/ 6264 h 15"/>
                  <a:gd name="T12" fmla="+- 0 1094 1079"/>
                  <a:gd name="T13" fmla="*/ T12 w 15"/>
                  <a:gd name="T14" fmla="+- 0 6256 6253"/>
                  <a:gd name="T15" fmla="*/ 6256 h 15"/>
                  <a:gd name="T16" fmla="+- 0 1091 1079"/>
                  <a:gd name="T17" fmla="*/ T16 w 15"/>
                  <a:gd name="T18" fmla="+- 0 6253 6253"/>
                  <a:gd name="T19" fmla="*/ 6253 h 15"/>
                  <a:gd name="T20" fmla="+- 0 1082 1079"/>
                  <a:gd name="T21" fmla="*/ T20 w 15"/>
                  <a:gd name="T22" fmla="+- 0 6253 6253"/>
                  <a:gd name="T23" fmla="*/ 6253 h 15"/>
                  <a:gd name="T24" fmla="+- 0 1079 1079"/>
                  <a:gd name="T25" fmla="*/ T24 w 15"/>
                  <a:gd name="T26" fmla="+- 0 6256 6253"/>
                  <a:gd name="T27" fmla="*/ 6256 h 15"/>
                  <a:gd name="T28" fmla="+- 0 1079 1079"/>
                  <a:gd name="T29" fmla="*/ T28 w 15"/>
                  <a:gd name="T30" fmla="+- 0 6264 6253"/>
                  <a:gd name="T31" fmla="*/ 6264 h 15"/>
                  <a:gd name="T32" fmla="+- 0 1082 1079"/>
                  <a:gd name="T33" fmla="*/ T32 w 15"/>
                  <a:gd name="T34" fmla="+- 0 6267 6253"/>
                  <a:gd name="T35" fmla="*/ 6267 h 15"/>
                  <a:gd name="T36" fmla="+- 0 1086 1079"/>
                  <a:gd name="T37" fmla="*/ T36 w 15"/>
                  <a:gd name="T38" fmla="+- 0 6267 6253"/>
                  <a:gd name="T39" fmla="*/ 6267 h 15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  <a:cxn ang="0">
                    <a:pos x="T17" y="T19"/>
                  </a:cxn>
                  <a:cxn ang="0">
                    <a:pos x="T21" y="T23"/>
                  </a:cxn>
                  <a:cxn ang="0">
                    <a:pos x="T25" y="T27"/>
                  </a:cxn>
                  <a:cxn ang="0">
                    <a:pos x="T29" y="T31"/>
                  </a:cxn>
                  <a:cxn ang="0">
                    <a:pos x="T33" y="T35"/>
                  </a:cxn>
                  <a:cxn ang="0">
                    <a:pos x="T37" y="T39"/>
                  </a:cxn>
                </a:cxnLst>
                <a:rect l="0" t="0" r="r" b="b"/>
                <a:pathLst>
                  <a:path w="15" h="15">
                    <a:moveTo>
                      <a:pt x="7" y="14"/>
                    </a:moveTo>
                    <a:lnTo>
                      <a:pt x="12" y="14"/>
                    </a:lnTo>
                    <a:lnTo>
                      <a:pt x="15" y="11"/>
                    </a:lnTo>
                    <a:lnTo>
                      <a:pt x="15" y="3"/>
                    </a:lnTo>
                    <a:lnTo>
                      <a:pt x="12" y="0"/>
                    </a:lnTo>
                    <a:lnTo>
                      <a:pt x="3" y="0"/>
                    </a:lnTo>
                    <a:lnTo>
                      <a:pt x="0" y="3"/>
                    </a:lnTo>
                    <a:lnTo>
                      <a:pt x="0" y="11"/>
                    </a:lnTo>
                    <a:lnTo>
                      <a:pt x="3" y="14"/>
                    </a:lnTo>
                    <a:lnTo>
                      <a:pt x="7" y="14"/>
                    </a:lnTo>
                    <a:close/>
                  </a:path>
                </a:pathLst>
              </a:custGeom>
              <a:solidFill>
                <a:srgbClr val="BB006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54" name="Freeform 53"/>
              <p:cNvSpPr>
                <a:spLocks/>
              </p:cNvSpPr>
              <p:nvPr/>
            </p:nvSpPr>
            <p:spPr bwMode="auto">
              <a:xfrm>
                <a:off x="619" y="6136"/>
                <a:ext cx="233" cy="233"/>
              </a:xfrm>
              <a:custGeom>
                <a:avLst/>
                <a:gdLst>
                  <a:gd name="T0" fmla="+- 0 735 619"/>
                  <a:gd name="T1" fmla="*/ T0 w 233"/>
                  <a:gd name="T2" fmla="+- 0 6369 6136"/>
                  <a:gd name="T3" fmla="*/ 6369 h 233"/>
                  <a:gd name="T4" fmla="+- 0 758 619"/>
                  <a:gd name="T5" fmla="*/ T4 w 233"/>
                  <a:gd name="T6" fmla="+- 0 6367 6136"/>
                  <a:gd name="T7" fmla="*/ 6367 h 233"/>
                  <a:gd name="T8" fmla="+- 0 779 619"/>
                  <a:gd name="T9" fmla="*/ T8 w 233"/>
                  <a:gd name="T10" fmla="+- 0 6360 6136"/>
                  <a:gd name="T11" fmla="*/ 6360 h 233"/>
                  <a:gd name="T12" fmla="+- 0 798 619"/>
                  <a:gd name="T13" fmla="*/ T12 w 233"/>
                  <a:gd name="T14" fmla="+- 0 6350 6136"/>
                  <a:gd name="T15" fmla="*/ 6350 h 233"/>
                  <a:gd name="T16" fmla="+- 0 815 619"/>
                  <a:gd name="T17" fmla="*/ T16 w 233"/>
                  <a:gd name="T18" fmla="+- 0 6337 6136"/>
                  <a:gd name="T19" fmla="*/ 6337 h 233"/>
                  <a:gd name="T20" fmla="+- 0 830 619"/>
                  <a:gd name="T21" fmla="*/ T20 w 233"/>
                  <a:gd name="T22" fmla="+- 0 6320 6136"/>
                  <a:gd name="T23" fmla="*/ 6320 h 233"/>
                  <a:gd name="T24" fmla="+- 0 841 619"/>
                  <a:gd name="T25" fmla="*/ T24 w 233"/>
                  <a:gd name="T26" fmla="+- 0 6301 6136"/>
                  <a:gd name="T27" fmla="*/ 6301 h 233"/>
                  <a:gd name="T28" fmla="+- 0 848 619"/>
                  <a:gd name="T29" fmla="*/ T28 w 233"/>
                  <a:gd name="T30" fmla="+- 0 6281 6136"/>
                  <a:gd name="T31" fmla="*/ 6281 h 233"/>
                  <a:gd name="T32" fmla="+- 0 851 619"/>
                  <a:gd name="T33" fmla="*/ T32 w 233"/>
                  <a:gd name="T34" fmla="+- 0 6258 6136"/>
                  <a:gd name="T35" fmla="*/ 6258 h 233"/>
                  <a:gd name="T36" fmla="+- 0 851 619"/>
                  <a:gd name="T37" fmla="*/ T36 w 233"/>
                  <a:gd name="T38" fmla="+- 0 6253 6136"/>
                  <a:gd name="T39" fmla="*/ 6253 h 233"/>
                  <a:gd name="T40" fmla="+- 0 849 619"/>
                  <a:gd name="T41" fmla="*/ T40 w 233"/>
                  <a:gd name="T42" fmla="+- 0 6230 6136"/>
                  <a:gd name="T43" fmla="*/ 6230 h 233"/>
                  <a:gd name="T44" fmla="+- 0 843 619"/>
                  <a:gd name="T45" fmla="*/ T44 w 233"/>
                  <a:gd name="T46" fmla="+- 0 6209 6136"/>
                  <a:gd name="T47" fmla="*/ 6209 h 233"/>
                  <a:gd name="T48" fmla="+- 0 833 619"/>
                  <a:gd name="T49" fmla="*/ T48 w 233"/>
                  <a:gd name="T50" fmla="+- 0 6189 6136"/>
                  <a:gd name="T51" fmla="*/ 6189 h 233"/>
                  <a:gd name="T52" fmla="+- 0 819 619"/>
                  <a:gd name="T53" fmla="*/ T52 w 233"/>
                  <a:gd name="T54" fmla="+- 0 6172 6136"/>
                  <a:gd name="T55" fmla="*/ 6172 h 233"/>
                  <a:gd name="T56" fmla="+- 0 803 619"/>
                  <a:gd name="T57" fmla="*/ T56 w 233"/>
                  <a:gd name="T58" fmla="+- 0 6158 6136"/>
                  <a:gd name="T59" fmla="*/ 6158 h 233"/>
                  <a:gd name="T60" fmla="+- 0 784 619"/>
                  <a:gd name="T61" fmla="*/ T60 w 233"/>
                  <a:gd name="T62" fmla="+- 0 6147 6136"/>
                  <a:gd name="T63" fmla="*/ 6147 h 233"/>
                  <a:gd name="T64" fmla="+- 0 763 619"/>
                  <a:gd name="T65" fmla="*/ T64 w 233"/>
                  <a:gd name="T66" fmla="+- 0 6140 6136"/>
                  <a:gd name="T67" fmla="*/ 6140 h 233"/>
                  <a:gd name="T68" fmla="+- 0 740 619"/>
                  <a:gd name="T69" fmla="*/ T68 w 233"/>
                  <a:gd name="T70" fmla="+- 0 6136 6136"/>
                  <a:gd name="T71" fmla="*/ 6136 h 233"/>
                  <a:gd name="T72" fmla="+- 0 735 619"/>
                  <a:gd name="T73" fmla="*/ T72 w 233"/>
                  <a:gd name="T74" fmla="+- 0 6136 6136"/>
                  <a:gd name="T75" fmla="*/ 6136 h 233"/>
                  <a:gd name="T76" fmla="+- 0 712 619"/>
                  <a:gd name="T77" fmla="*/ T76 w 233"/>
                  <a:gd name="T78" fmla="+- 0 6139 6136"/>
                  <a:gd name="T79" fmla="*/ 6139 h 233"/>
                  <a:gd name="T80" fmla="+- 0 691 619"/>
                  <a:gd name="T81" fmla="*/ T80 w 233"/>
                  <a:gd name="T82" fmla="+- 0 6145 6136"/>
                  <a:gd name="T83" fmla="*/ 6145 h 233"/>
                  <a:gd name="T84" fmla="+- 0 671 619"/>
                  <a:gd name="T85" fmla="*/ T84 w 233"/>
                  <a:gd name="T86" fmla="+- 0 6155 6136"/>
                  <a:gd name="T87" fmla="*/ 6155 h 233"/>
                  <a:gd name="T88" fmla="+- 0 654 619"/>
                  <a:gd name="T89" fmla="*/ T88 w 233"/>
                  <a:gd name="T90" fmla="+- 0 6169 6136"/>
                  <a:gd name="T91" fmla="*/ 6169 h 233"/>
                  <a:gd name="T92" fmla="+- 0 640 619"/>
                  <a:gd name="T93" fmla="*/ T92 w 233"/>
                  <a:gd name="T94" fmla="+- 0 6185 6136"/>
                  <a:gd name="T95" fmla="*/ 6185 h 233"/>
                  <a:gd name="T96" fmla="+- 0 629 619"/>
                  <a:gd name="T97" fmla="*/ T96 w 233"/>
                  <a:gd name="T98" fmla="+- 0 6204 6136"/>
                  <a:gd name="T99" fmla="*/ 6204 h 233"/>
                  <a:gd name="T100" fmla="+- 0 622 619"/>
                  <a:gd name="T101" fmla="*/ T100 w 233"/>
                  <a:gd name="T102" fmla="+- 0 6225 6136"/>
                  <a:gd name="T103" fmla="*/ 6225 h 233"/>
                  <a:gd name="T104" fmla="+- 0 619 619"/>
                  <a:gd name="T105" fmla="*/ T104 w 233"/>
                  <a:gd name="T106" fmla="+- 0 6247 6136"/>
                  <a:gd name="T107" fmla="*/ 6247 h 233"/>
                  <a:gd name="T108" fmla="+- 0 619 619"/>
                  <a:gd name="T109" fmla="*/ T108 w 233"/>
                  <a:gd name="T110" fmla="+- 0 6253 6136"/>
                  <a:gd name="T111" fmla="*/ 6253 h 233"/>
                  <a:gd name="T112" fmla="+- 0 621 619"/>
                  <a:gd name="T113" fmla="*/ T112 w 233"/>
                  <a:gd name="T114" fmla="+- 0 6276 6136"/>
                  <a:gd name="T115" fmla="*/ 6276 h 233"/>
                  <a:gd name="T116" fmla="+- 0 627 619"/>
                  <a:gd name="T117" fmla="*/ T116 w 233"/>
                  <a:gd name="T118" fmla="+- 0 6297 6136"/>
                  <a:gd name="T119" fmla="*/ 6297 h 233"/>
                  <a:gd name="T120" fmla="+- 0 637 619"/>
                  <a:gd name="T121" fmla="*/ T120 w 233"/>
                  <a:gd name="T122" fmla="+- 0 6316 6136"/>
                  <a:gd name="T123" fmla="*/ 6316 h 233"/>
                  <a:gd name="T124" fmla="+- 0 651 619"/>
                  <a:gd name="T125" fmla="*/ T124 w 233"/>
                  <a:gd name="T126" fmla="+- 0 6333 6136"/>
                  <a:gd name="T127" fmla="*/ 6333 h 233"/>
                  <a:gd name="T128" fmla="+- 0 667 619"/>
                  <a:gd name="T129" fmla="*/ T128 w 233"/>
                  <a:gd name="T130" fmla="+- 0 6347 6136"/>
                  <a:gd name="T131" fmla="*/ 6347 h 233"/>
                  <a:gd name="T132" fmla="+- 0 686 619"/>
                  <a:gd name="T133" fmla="*/ T132 w 233"/>
                  <a:gd name="T134" fmla="+- 0 6358 6136"/>
                  <a:gd name="T135" fmla="*/ 6358 h 233"/>
                  <a:gd name="T136" fmla="+- 0 707 619"/>
                  <a:gd name="T137" fmla="*/ T136 w 233"/>
                  <a:gd name="T138" fmla="+- 0 6366 6136"/>
                  <a:gd name="T139" fmla="*/ 6366 h 233"/>
                  <a:gd name="T140" fmla="+- 0 730 619"/>
                  <a:gd name="T141" fmla="*/ T140 w 233"/>
                  <a:gd name="T142" fmla="+- 0 6369 6136"/>
                  <a:gd name="T143" fmla="*/ 6369 h 233"/>
                  <a:gd name="T144" fmla="+- 0 735 619"/>
                  <a:gd name="T145" fmla="*/ T144 w 233"/>
                  <a:gd name="T146" fmla="+- 0 6369 6136"/>
                  <a:gd name="T147" fmla="*/ 6369 h 233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  <a:cxn ang="0">
                    <a:pos x="T17" y="T19"/>
                  </a:cxn>
                  <a:cxn ang="0">
                    <a:pos x="T21" y="T23"/>
                  </a:cxn>
                  <a:cxn ang="0">
                    <a:pos x="T25" y="T27"/>
                  </a:cxn>
                  <a:cxn ang="0">
                    <a:pos x="T29" y="T31"/>
                  </a:cxn>
                  <a:cxn ang="0">
                    <a:pos x="T33" y="T35"/>
                  </a:cxn>
                  <a:cxn ang="0">
                    <a:pos x="T37" y="T39"/>
                  </a:cxn>
                  <a:cxn ang="0">
                    <a:pos x="T41" y="T43"/>
                  </a:cxn>
                  <a:cxn ang="0">
                    <a:pos x="T45" y="T47"/>
                  </a:cxn>
                  <a:cxn ang="0">
                    <a:pos x="T49" y="T51"/>
                  </a:cxn>
                  <a:cxn ang="0">
                    <a:pos x="T53" y="T55"/>
                  </a:cxn>
                  <a:cxn ang="0">
                    <a:pos x="T57" y="T59"/>
                  </a:cxn>
                  <a:cxn ang="0">
                    <a:pos x="T61" y="T63"/>
                  </a:cxn>
                  <a:cxn ang="0">
                    <a:pos x="T65" y="T67"/>
                  </a:cxn>
                  <a:cxn ang="0">
                    <a:pos x="T69" y="T71"/>
                  </a:cxn>
                  <a:cxn ang="0">
                    <a:pos x="T73" y="T75"/>
                  </a:cxn>
                  <a:cxn ang="0">
                    <a:pos x="T77" y="T79"/>
                  </a:cxn>
                  <a:cxn ang="0">
                    <a:pos x="T81" y="T83"/>
                  </a:cxn>
                  <a:cxn ang="0">
                    <a:pos x="T85" y="T87"/>
                  </a:cxn>
                  <a:cxn ang="0">
                    <a:pos x="T89" y="T91"/>
                  </a:cxn>
                  <a:cxn ang="0">
                    <a:pos x="T93" y="T95"/>
                  </a:cxn>
                  <a:cxn ang="0">
                    <a:pos x="T97" y="T99"/>
                  </a:cxn>
                  <a:cxn ang="0">
                    <a:pos x="T101" y="T103"/>
                  </a:cxn>
                  <a:cxn ang="0">
                    <a:pos x="T105" y="T107"/>
                  </a:cxn>
                  <a:cxn ang="0">
                    <a:pos x="T109" y="T111"/>
                  </a:cxn>
                  <a:cxn ang="0">
                    <a:pos x="T113" y="T115"/>
                  </a:cxn>
                  <a:cxn ang="0">
                    <a:pos x="T117" y="T119"/>
                  </a:cxn>
                  <a:cxn ang="0">
                    <a:pos x="T121" y="T123"/>
                  </a:cxn>
                  <a:cxn ang="0">
                    <a:pos x="T125" y="T127"/>
                  </a:cxn>
                  <a:cxn ang="0">
                    <a:pos x="T129" y="T131"/>
                  </a:cxn>
                  <a:cxn ang="0">
                    <a:pos x="T133" y="T135"/>
                  </a:cxn>
                  <a:cxn ang="0">
                    <a:pos x="T137" y="T139"/>
                  </a:cxn>
                  <a:cxn ang="0">
                    <a:pos x="T141" y="T143"/>
                  </a:cxn>
                  <a:cxn ang="0">
                    <a:pos x="T145" y="T147"/>
                  </a:cxn>
                </a:cxnLst>
                <a:rect l="0" t="0" r="r" b="b"/>
                <a:pathLst>
                  <a:path w="233" h="233">
                    <a:moveTo>
                      <a:pt x="116" y="233"/>
                    </a:moveTo>
                    <a:lnTo>
                      <a:pt x="139" y="231"/>
                    </a:lnTo>
                    <a:lnTo>
                      <a:pt x="160" y="224"/>
                    </a:lnTo>
                    <a:lnTo>
                      <a:pt x="179" y="214"/>
                    </a:lnTo>
                    <a:lnTo>
                      <a:pt x="196" y="201"/>
                    </a:lnTo>
                    <a:lnTo>
                      <a:pt x="211" y="184"/>
                    </a:lnTo>
                    <a:lnTo>
                      <a:pt x="222" y="165"/>
                    </a:lnTo>
                    <a:lnTo>
                      <a:pt x="229" y="145"/>
                    </a:lnTo>
                    <a:lnTo>
                      <a:pt x="232" y="122"/>
                    </a:lnTo>
                    <a:lnTo>
                      <a:pt x="232" y="117"/>
                    </a:lnTo>
                    <a:lnTo>
                      <a:pt x="230" y="94"/>
                    </a:lnTo>
                    <a:lnTo>
                      <a:pt x="224" y="73"/>
                    </a:lnTo>
                    <a:lnTo>
                      <a:pt x="214" y="53"/>
                    </a:lnTo>
                    <a:lnTo>
                      <a:pt x="200" y="36"/>
                    </a:lnTo>
                    <a:lnTo>
                      <a:pt x="184" y="22"/>
                    </a:lnTo>
                    <a:lnTo>
                      <a:pt x="165" y="11"/>
                    </a:lnTo>
                    <a:lnTo>
                      <a:pt x="144" y="4"/>
                    </a:lnTo>
                    <a:lnTo>
                      <a:pt x="121" y="0"/>
                    </a:lnTo>
                    <a:lnTo>
                      <a:pt x="116" y="0"/>
                    </a:lnTo>
                    <a:lnTo>
                      <a:pt x="93" y="3"/>
                    </a:lnTo>
                    <a:lnTo>
                      <a:pt x="72" y="9"/>
                    </a:lnTo>
                    <a:lnTo>
                      <a:pt x="52" y="19"/>
                    </a:lnTo>
                    <a:lnTo>
                      <a:pt x="35" y="33"/>
                    </a:lnTo>
                    <a:lnTo>
                      <a:pt x="21" y="49"/>
                    </a:lnTo>
                    <a:lnTo>
                      <a:pt x="10" y="68"/>
                    </a:lnTo>
                    <a:lnTo>
                      <a:pt x="3" y="89"/>
                    </a:lnTo>
                    <a:lnTo>
                      <a:pt x="0" y="111"/>
                    </a:lnTo>
                    <a:lnTo>
                      <a:pt x="0" y="117"/>
                    </a:lnTo>
                    <a:lnTo>
                      <a:pt x="2" y="140"/>
                    </a:lnTo>
                    <a:lnTo>
                      <a:pt x="8" y="161"/>
                    </a:lnTo>
                    <a:lnTo>
                      <a:pt x="18" y="180"/>
                    </a:lnTo>
                    <a:lnTo>
                      <a:pt x="32" y="197"/>
                    </a:lnTo>
                    <a:lnTo>
                      <a:pt x="48" y="211"/>
                    </a:lnTo>
                    <a:lnTo>
                      <a:pt x="67" y="222"/>
                    </a:lnTo>
                    <a:lnTo>
                      <a:pt x="88" y="230"/>
                    </a:lnTo>
                    <a:lnTo>
                      <a:pt x="111" y="233"/>
                    </a:lnTo>
                    <a:lnTo>
                      <a:pt x="116" y="233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US" sz="3200"/>
              </a:p>
            </p:txBody>
          </p:sp>
          <p:sp>
            <p:nvSpPr>
              <p:cNvPr id="55" name="Freeform 54"/>
              <p:cNvSpPr>
                <a:spLocks/>
              </p:cNvSpPr>
              <p:nvPr/>
            </p:nvSpPr>
            <p:spPr bwMode="auto">
              <a:xfrm>
                <a:off x="619" y="6136"/>
                <a:ext cx="233" cy="233"/>
              </a:xfrm>
              <a:custGeom>
                <a:avLst/>
                <a:gdLst>
                  <a:gd name="T0" fmla="+- 0 735 619"/>
                  <a:gd name="T1" fmla="*/ T0 w 233"/>
                  <a:gd name="T2" fmla="+- 0 6369 6136"/>
                  <a:gd name="T3" fmla="*/ 6369 h 233"/>
                  <a:gd name="T4" fmla="+- 0 758 619"/>
                  <a:gd name="T5" fmla="*/ T4 w 233"/>
                  <a:gd name="T6" fmla="+- 0 6367 6136"/>
                  <a:gd name="T7" fmla="*/ 6367 h 233"/>
                  <a:gd name="T8" fmla="+- 0 779 619"/>
                  <a:gd name="T9" fmla="*/ T8 w 233"/>
                  <a:gd name="T10" fmla="+- 0 6360 6136"/>
                  <a:gd name="T11" fmla="*/ 6360 h 233"/>
                  <a:gd name="T12" fmla="+- 0 798 619"/>
                  <a:gd name="T13" fmla="*/ T12 w 233"/>
                  <a:gd name="T14" fmla="+- 0 6350 6136"/>
                  <a:gd name="T15" fmla="*/ 6350 h 233"/>
                  <a:gd name="T16" fmla="+- 0 815 619"/>
                  <a:gd name="T17" fmla="*/ T16 w 233"/>
                  <a:gd name="T18" fmla="+- 0 6337 6136"/>
                  <a:gd name="T19" fmla="*/ 6337 h 233"/>
                  <a:gd name="T20" fmla="+- 0 830 619"/>
                  <a:gd name="T21" fmla="*/ T20 w 233"/>
                  <a:gd name="T22" fmla="+- 0 6320 6136"/>
                  <a:gd name="T23" fmla="*/ 6320 h 233"/>
                  <a:gd name="T24" fmla="+- 0 841 619"/>
                  <a:gd name="T25" fmla="*/ T24 w 233"/>
                  <a:gd name="T26" fmla="+- 0 6301 6136"/>
                  <a:gd name="T27" fmla="*/ 6301 h 233"/>
                  <a:gd name="T28" fmla="+- 0 848 619"/>
                  <a:gd name="T29" fmla="*/ T28 w 233"/>
                  <a:gd name="T30" fmla="+- 0 6281 6136"/>
                  <a:gd name="T31" fmla="*/ 6281 h 233"/>
                  <a:gd name="T32" fmla="+- 0 851 619"/>
                  <a:gd name="T33" fmla="*/ T32 w 233"/>
                  <a:gd name="T34" fmla="+- 0 6258 6136"/>
                  <a:gd name="T35" fmla="*/ 6258 h 233"/>
                  <a:gd name="T36" fmla="+- 0 851 619"/>
                  <a:gd name="T37" fmla="*/ T36 w 233"/>
                  <a:gd name="T38" fmla="+- 0 6253 6136"/>
                  <a:gd name="T39" fmla="*/ 6253 h 233"/>
                  <a:gd name="T40" fmla="+- 0 849 619"/>
                  <a:gd name="T41" fmla="*/ T40 w 233"/>
                  <a:gd name="T42" fmla="+- 0 6230 6136"/>
                  <a:gd name="T43" fmla="*/ 6230 h 233"/>
                  <a:gd name="T44" fmla="+- 0 843 619"/>
                  <a:gd name="T45" fmla="*/ T44 w 233"/>
                  <a:gd name="T46" fmla="+- 0 6209 6136"/>
                  <a:gd name="T47" fmla="*/ 6209 h 233"/>
                  <a:gd name="T48" fmla="+- 0 833 619"/>
                  <a:gd name="T49" fmla="*/ T48 w 233"/>
                  <a:gd name="T50" fmla="+- 0 6189 6136"/>
                  <a:gd name="T51" fmla="*/ 6189 h 233"/>
                  <a:gd name="T52" fmla="+- 0 819 619"/>
                  <a:gd name="T53" fmla="*/ T52 w 233"/>
                  <a:gd name="T54" fmla="+- 0 6172 6136"/>
                  <a:gd name="T55" fmla="*/ 6172 h 233"/>
                  <a:gd name="T56" fmla="+- 0 803 619"/>
                  <a:gd name="T57" fmla="*/ T56 w 233"/>
                  <a:gd name="T58" fmla="+- 0 6158 6136"/>
                  <a:gd name="T59" fmla="*/ 6158 h 233"/>
                  <a:gd name="T60" fmla="+- 0 784 619"/>
                  <a:gd name="T61" fmla="*/ T60 w 233"/>
                  <a:gd name="T62" fmla="+- 0 6147 6136"/>
                  <a:gd name="T63" fmla="*/ 6147 h 233"/>
                  <a:gd name="T64" fmla="+- 0 763 619"/>
                  <a:gd name="T65" fmla="*/ T64 w 233"/>
                  <a:gd name="T66" fmla="+- 0 6140 6136"/>
                  <a:gd name="T67" fmla="*/ 6140 h 233"/>
                  <a:gd name="T68" fmla="+- 0 740 619"/>
                  <a:gd name="T69" fmla="*/ T68 w 233"/>
                  <a:gd name="T70" fmla="+- 0 6136 6136"/>
                  <a:gd name="T71" fmla="*/ 6136 h 233"/>
                  <a:gd name="T72" fmla="+- 0 735 619"/>
                  <a:gd name="T73" fmla="*/ T72 w 233"/>
                  <a:gd name="T74" fmla="+- 0 6136 6136"/>
                  <a:gd name="T75" fmla="*/ 6136 h 233"/>
                  <a:gd name="T76" fmla="+- 0 712 619"/>
                  <a:gd name="T77" fmla="*/ T76 w 233"/>
                  <a:gd name="T78" fmla="+- 0 6139 6136"/>
                  <a:gd name="T79" fmla="*/ 6139 h 233"/>
                  <a:gd name="T80" fmla="+- 0 691 619"/>
                  <a:gd name="T81" fmla="*/ T80 w 233"/>
                  <a:gd name="T82" fmla="+- 0 6145 6136"/>
                  <a:gd name="T83" fmla="*/ 6145 h 233"/>
                  <a:gd name="T84" fmla="+- 0 671 619"/>
                  <a:gd name="T85" fmla="*/ T84 w 233"/>
                  <a:gd name="T86" fmla="+- 0 6155 6136"/>
                  <a:gd name="T87" fmla="*/ 6155 h 233"/>
                  <a:gd name="T88" fmla="+- 0 654 619"/>
                  <a:gd name="T89" fmla="*/ T88 w 233"/>
                  <a:gd name="T90" fmla="+- 0 6169 6136"/>
                  <a:gd name="T91" fmla="*/ 6169 h 233"/>
                  <a:gd name="T92" fmla="+- 0 640 619"/>
                  <a:gd name="T93" fmla="*/ T92 w 233"/>
                  <a:gd name="T94" fmla="+- 0 6185 6136"/>
                  <a:gd name="T95" fmla="*/ 6185 h 233"/>
                  <a:gd name="T96" fmla="+- 0 629 619"/>
                  <a:gd name="T97" fmla="*/ T96 w 233"/>
                  <a:gd name="T98" fmla="+- 0 6204 6136"/>
                  <a:gd name="T99" fmla="*/ 6204 h 233"/>
                  <a:gd name="T100" fmla="+- 0 622 619"/>
                  <a:gd name="T101" fmla="*/ T100 w 233"/>
                  <a:gd name="T102" fmla="+- 0 6225 6136"/>
                  <a:gd name="T103" fmla="*/ 6225 h 233"/>
                  <a:gd name="T104" fmla="+- 0 619 619"/>
                  <a:gd name="T105" fmla="*/ T104 w 233"/>
                  <a:gd name="T106" fmla="+- 0 6247 6136"/>
                  <a:gd name="T107" fmla="*/ 6247 h 233"/>
                  <a:gd name="T108" fmla="+- 0 619 619"/>
                  <a:gd name="T109" fmla="*/ T108 w 233"/>
                  <a:gd name="T110" fmla="+- 0 6253 6136"/>
                  <a:gd name="T111" fmla="*/ 6253 h 233"/>
                  <a:gd name="T112" fmla="+- 0 621 619"/>
                  <a:gd name="T113" fmla="*/ T112 w 233"/>
                  <a:gd name="T114" fmla="+- 0 6276 6136"/>
                  <a:gd name="T115" fmla="*/ 6276 h 233"/>
                  <a:gd name="T116" fmla="+- 0 627 619"/>
                  <a:gd name="T117" fmla="*/ T116 w 233"/>
                  <a:gd name="T118" fmla="+- 0 6297 6136"/>
                  <a:gd name="T119" fmla="*/ 6297 h 233"/>
                  <a:gd name="T120" fmla="+- 0 637 619"/>
                  <a:gd name="T121" fmla="*/ T120 w 233"/>
                  <a:gd name="T122" fmla="+- 0 6316 6136"/>
                  <a:gd name="T123" fmla="*/ 6316 h 233"/>
                  <a:gd name="T124" fmla="+- 0 651 619"/>
                  <a:gd name="T125" fmla="*/ T124 w 233"/>
                  <a:gd name="T126" fmla="+- 0 6333 6136"/>
                  <a:gd name="T127" fmla="*/ 6333 h 233"/>
                  <a:gd name="T128" fmla="+- 0 667 619"/>
                  <a:gd name="T129" fmla="*/ T128 w 233"/>
                  <a:gd name="T130" fmla="+- 0 6347 6136"/>
                  <a:gd name="T131" fmla="*/ 6347 h 233"/>
                  <a:gd name="T132" fmla="+- 0 686 619"/>
                  <a:gd name="T133" fmla="*/ T132 w 233"/>
                  <a:gd name="T134" fmla="+- 0 6358 6136"/>
                  <a:gd name="T135" fmla="*/ 6358 h 233"/>
                  <a:gd name="T136" fmla="+- 0 707 619"/>
                  <a:gd name="T137" fmla="*/ T136 w 233"/>
                  <a:gd name="T138" fmla="+- 0 6366 6136"/>
                  <a:gd name="T139" fmla="*/ 6366 h 233"/>
                  <a:gd name="T140" fmla="+- 0 730 619"/>
                  <a:gd name="T141" fmla="*/ T140 w 233"/>
                  <a:gd name="T142" fmla="+- 0 6369 6136"/>
                  <a:gd name="T143" fmla="*/ 6369 h 233"/>
                  <a:gd name="T144" fmla="+- 0 735 619"/>
                  <a:gd name="T145" fmla="*/ T144 w 233"/>
                  <a:gd name="T146" fmla="+- 0 6369 6136"/>
                  <a:gd name="T147" fmla="*/ 6369 h 233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  <a:cxn ang="0">
                    <a:pos x="T17" y="T19"/>
                  </a:cxn>
                  <a:cxn ang="0">
                    <a:pos x="T21" y="T23"/>
                  </a:cxn>
                  <a:cxn ang="0">
                    <a:pos x="T25" y="T27"/>
                  </a:cxn>
                  <a:cxn ang="0">
                    <a:pos x="T29" y="T31"/>
                  </a:cxn>
                  <a:cxn ang="0">
                    <a:pos x="T33" y="T35"/>
                  </a:cxn>
                  <a:cxn ang="0">
                    <a:pos x="T37" y="T39"/>
                  </a:cxn>
                  <a:cxn ang="0">
                    <a:pos x="T41" y="T43"/>
                  </a:cxn>
                  <a:cxn ang="0">
                    <a:pos x="T45" y="T47"/>
                  </a:cxn>
                  <a:cxn ang="0">
                    <a:pos x="T49" y="T51"/>
                  </a:cxn>
                  <a:cxn ang="0">
                    <a:pos x="T53" y="T55"/>
                  </a:cxn>
                  <a:cxn ang="0">
                    <a:pos x="T57" y="T59"/>
                  </a:cxn>
                  <a:cxn ang="0">
                    <a:pos x="T61" y="T63"/>
                  </a:cxn>
                  <a:cxn ang="0">
                    <a:pos x="T65" y="T67"/>
                  </a:cxn>
                  <a:cxn ang="0">
                    <a:pos x="T69" y="T71"/>
                  </a:cxn>
                  <a:cxn ang="0">
                    <a:pos x="T73" y="T75"/>
                  </a:cxn>
                  <a:cxn ang="0">
                    <a:pos x="T77" y="T79"/>
                  </a:cxn>
                  <a:cxn ang="0">
                    <a:pos x="T81" y="T83"/>
                  </a:cxn>
                  <a:cxn ang="0">
                    <a:pos x="T85" y="T87"/>
                  </a:cxn>
                  <a:cxn ang="0">
                    <a:pos x="T89" y="T91"/>
                  </a:cxn>
                  <a:cxn ang="0">
                    <a:pos x="T93" y="T95"/>
                  </a:cxn>
                  <a:cxn ang="0">
                    <a:pos x="T97" y="T99"/>
                  </a:cxn>
                  <a:cxn ang="0">
                    <a:pos x="T101" y="T103"/>
                  </a:cxn>
                  <a:cxn ang="0">
                    <a:pos x="T105" y="T107"/>
                  </a:cxn>
                  <a:cxn ang="0">
                    <a:pos x="T109" y="T111"/>
                  </a:cxn>
                  <a:cxn ang="0">
                    <a:pos x="T113" y="T115"/>
                  </a:cxn>
                  <a:cxn ang="0">
                    <a:pos x="T117" y="T119"/>
                  </a:cxn>
                  <a:cxn ang="0">
                    <a:pos x="T121" y="T123"/>
                  </a:cxn>
                  <a:cxn ang="0">
                    <a:pos x="T125" y="T127"/>
                  </a:cxn>
                  <a:cxn ang="0">
                    <a:pos x="T129" y="T131"/>
                  </a:cxn>
                  <a:cxn ang="0">
                    <a:pos x="T133" y="T135"/>
                  </a:cxn>
                  <a:cxn ang="0">
                    <a:pos x="T137" y="T139"/>
                  </a:cxn>
                  <a:cxn ang="0">
                    <a:pos x="T141" y="T143"/>
                  </a:cxn>
                  <a:cxn ang="0">
                    <a:pos x="T145" y="T147"/>
                  </a:cxn>
                </a:cxnLst>
                <a:rect l="0" t="0" r="r" b="b"/>
                <a:pathLst>
                  <a:path w="233" h="233">
                    <a:moveTo>
                      <a:pt x="116" y="233"/>
                    </a:moveTo>
                    <a:lnTo>
                      <a:pt x="139" y="231"/>
                    </a:lnTo>
                    <a:lnTo>
                      <a:pt x="160" y="224"/>
                    </a:lnTo>
                    <a:lnTo>
                      <a:pt x="179" y="214"/>
                    </a:lnTo>
                    <a:lnTo>
                      <a:pt x="196" y="201"/>
                    </a:lnTo>
                    <a:lnTo>
                      <a:pt x="211" y="184"/>
                    </a:lnTo>
                    <a:lnTo>
                      <a:pt x="222" y="165"/>
                    </a:lnTo>
                    <a:lnTo>
                      <a:pt x="229" y="145"/>
                    </a:lnTo>
                    <a:lnTo>
                      <a:pt x="232" y="122"/>
                    </a:lnTo>
                    <a:lnTo>
                      <a:pt x="232" y="117"/>
                    </a:lnTo>
                    <a:lnTo>
                      <a:pt x="230" y="94"/>
                    </a:lnTo>
                    <a:lnTo>
                      <a:pt x="224" y="73"/>
                    </a:lnTo>
                    <a:lnTo>
                      <a:pt x="214" y="53"/>
                    </a:lnTo>
                    <a:lnTo>
                      <a:pt x="200" y="36"/>
                    </a:lnTo>
                    <a:lnTo>
                      <a:pt x="184" y="22"/>
                    </a:lnTo>
                    <a:lnTo>
                      <a:pt x="165" y="11"/>
                    </a:lnTo>
                    <a:lnTo>
                      <a:pt x="144" y="4"/>
                    </a:lnTo>
                    <a:lnTo>
                      <a:pt x="121" y="0"/>
                    </a:lnTo>
                    <a:lnTo>
                      <a:pt x="116" y="0"/>
                    </a:lnTo>
                    <a:lnTo>
                      <a:pt x="93" y="3"/>
                    </a:lnTo>
                    <a:lnTo>
                      <a:pt x="72" y="9"/>
                    </a:lnTo>
                    <a:lnTo>
                      <a:pt x="52" y="19"/>
                    </a:lnTo>
                    <a:lnTo>
                      <a:pt x="35" y="33"/>
                    </a:lnTo>
                    <a:lnTo>
                      <a:pt x="21" y="49"/>
                    </a:lnTo>
                    <a:lnTo>
                      <a:pt x="10" y="68"/>
                    </a:lnTo>
                    <a:lnTo>
                      <a:pt x="3" y="89"/>
                    </a:lnTo>
                    <a:lnTo>
                      <a:pt x="0" y="111"/>
                    </a:lnTo>
                    <a:lnTo>
                      <a:pt x="0" y="117"/>
                    </a:lnTo>
                    <a:lnTo>
                      <a:pt x="2" y="140"/>
                    </a:lnTo>
                    <a:lnTo>
                      <a:pt x="8" y="161"/>
                    </a:lnTo>
                    <a:lnTo>
                      <a:pt x="18" y="180"/>
                    </a:lnTo>
                    <a:lnTo>
                      <a:pt x="32" y="197"/>
                    </a:lnTo>
                    <a:lnTo>
                      <a:pt x="48" y="211"/>
                    </a:lnTo>
                    <a:lnTo>
                      <a:pt x="67" y="222"/>
                    </a:lnTo>
                    <a:lnTo>
                      <a:pt x="88" y="230"/>
                    </a:lnTo>
                    <a:lnTo>
                      <a:pt x="111" y="233"/>
                    </a:lnTo>
                    <a:lnTo>
                      <a:pt x="116" y="233"/>
                    </a:lnTo>
                    <a:close/>
                  </a:path>
                </a:pathLst>
              </a:custGeom>
              <a:noFill/>
              <a:ln w="2350">
                <a:solidFill>
                  <a:srgbClr val="C40067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56" name="Freeform 55"/>
              <p:cNvSpPr>
                <a:spLocks/>
              </p:cNvSpPr>
              <p:nvPr/>
            </p:nvSpPr>
            <p:spPr bwMode="auto">
              <a:xfrm>
                <a:off x="588" y="6102"/>
                <a:ext cx="669" cy="0"/>
              </a:xfrm>
              <a:custGeom>
                <a:avLst/>
                <a:gdLst>
                  <a:gd name="T0" fmla="+- 0 588 588"/>
                  <a:gd name="T1" fmla="*/ T0 w 669"/>
                  <a:gd name="T2" fmla="+- 0 1258 588"/>
                  <a:gd name="T3" fmla="*/ T2 w 669"/>
                </a:gdLst>
                <a:ahLst/>
                <a:cxnLst>
                  <a:cxn ang="0">
                    <a:pos x="T1" y="0"/>
                  </a:cxn>
                  <a:cxn ang="0">
                    <a:pos x="T3" y="0"/>
                  </a:cxn>
                </a:cxnLst>
                <a:rect l="0" t="0" r="r" b="b"/>
                <a:pathLst>
                  <a:path w="669">
                    <a:moveTo>
                      <a:pt x="0" y="0"/>
                    </a:moveTo>
                    <a:lnTo>
                      <a:pt x="670" y="0"/>
                    </a:lnTo>
                  </a:path>
                </a:pathLst>
              </a:custGeom>
              <a:noFill/>
              <a:ln w="2350">
                <a:solidFill>
                  <a:srgbClr val="BB006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57" name="Freeform 56"/>
              <p:cNvSpPr>
                <a:spLocks/>
              </p:cNvSpPr>
              <p:nvPr/>
            </p:nvSpPr>
            <p:spPr bwMode="auto">
              <a:xfrm>
                <a:off x="1250" y="6095"/>
                <a:ext cx="15" cy="15"/>
              </a:xfrm>
              <a:custGeom>
                <a:avLst/>
                <a:gdLst>
                  <a:gd name="T0" fmla="+- 0 1258 1250"/>
                  <a:gd name="T1" fmla="*/ T0 w 15"/>
                  <a:gd name="T2" fmla="+- 0 6110 6095"/>
                  <a:gd name="T3" fmla="*/ 6110 h 15"/>
                  <a:gd name="T4" fmla="+- 0 1262 1250"/>
                  <a:gd name="T5" fmla="*/ T4 w 15"/>
                  <a:gd name="T6" fmla="+- 0 6110 6095"/>
                  <a:gd name="T7" fmla="*/ 6110 h 15"/>
                  <a:gd name="T8" fmla="+- 0 1265 1250"/>
                  <a:gd name="T9" fmla="*/ T8 w 15"/>
                  <a:gd name="T10" fmla="+- 0 6106 6095"/>
                  <a:gd name="T11" fmla="*/ 6106 h 15"/>
                  <a:gd name="T12" fmla="+- 0 1265 1250"/>
                  <a:gd name="T13" fmla="*/ T12 w 15"/>
                  <a:gd name="T14" fmla="+- 0 6098 6095"/>
                  <a:gd name="T15" fmla="*/ 6098 h 15"/>
                  <a:gd name="T16" fmla="+- 0 1262 1250"/>
                  <a:gd name="T17" fmla="*/ T16 w 15"/>
                  <a:gd name="T18" fmla="+- 0 6095 6095"/>
                  <a:gd name="T19" fmla="*/ 6095 h 15"/>
                  <a:gd name="T20" fmla="+- 0 1253 1250"/>
                  <a:gd name="T21" fmla="*/ T20 w 15"/>
                  <a:gd name="T22" fmla="+- 0 6095 6095"/>
                  <a:gd name="T23" fmla="*/ 6095 h 15"/>
                  <a:gd name="T24" fmla="+- 0 1250 1250"/>
                  <a:gd name="T25" fmla="*/ T24 w 15"/>
                  <a:gd name="T26" fmla="+- 0 6098 6095"/>
                  <a:gd name="T27" fmla="*/ 6098 h 15"/>
                  <a:gd name="T28" fmla="+- 0 1250 1250"/>
                  <a:gd name="T29" fmla="*/ T28 w 15"/>
                  <a:gd name="T30" fmla="+- 0 6106 6095"/>
                  <a:gd name="T31" fmla="*/ 6106 h 15"/>
                  <a:gd name="T32" fmla="+- 0 1253 1250"/>
                  <a:gd name="T33" fmla="*/ T32 w 15"/>
                  <a:gd name="T34" fmla="+- 0 6110 6095"/>
                  <a:gd name="T35" fmla="*/ 6110 h 15"/>
                  <a:gd name="T36" fmla="+- 0 1258 1250"/>
                  <a:gd name="T37" fmla="*/ T36 w 15"/>
                  <a:gd name="T38" fmla="+- 0 6110 6095"/>
                  <a:gd name="T39" fmla="*/ 6110 h 15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  <a:cxn ang="0">
                    <a:pos x="T17" y="T19"/>
                  </a:cxn>
                  <a:cxn ang="0">
                    <a:pos x="T21" y="T23"/>
                  </a:cxn>
                  <a:cxn ang="0">
                    <a:pos x="T25" y="T27"/>
                  </a:cxn>
                  <a:cxn ang="0">
                    <a:pos x="T29" y="T31"/>
                  </a:cxn>
                  <a:cxn ang="0">
                    <a:pos x="T33" y="T35"/>
                  </a:cxn>
                  <a:cxn ang="0">
                    <a:pos x="T37" y="T39"/>
                  </a:cxn>
                </a:cxnLst>
                <a:rect l="0" t="0" r="r" b="b"/>
                <a:pathLst>
                  <a:path w="15" h="15">
                    <a:moveTo>
                      <a:pt x="8" y="15"/>
                    </a:moveTo>
                    <a:lnTo>
                      <a:pt x="12" y="15"/>
                    </a:lnTo>
                    <a:lnTo>
                      <a:pt x="15" y="11"/>
                    </a:lnTo>
                    <a:lnTo>
                      <a:pt x="15" y="3"/>
                    </a:lnTo>
                    <a:lnTo>
                      <a:pt x="12" y="0"/>
                    </a:lnTo>
                    <a:lnTo>
                      <a:pt x="3" y="0"/>
                    </a:lnTo>
                    <a:lnTo>
                      <a:pt x="0" y="3"/>
                    </a:lnTo>
                    <a:lnTo>
                      <a:pt x="0" y="11"/>
                    </a:lnTo>
                    <a:lnTo>
                      <a:pt x="3" y="15"/>
                    </a:lnTo>
                    <a:lnTo>
                      <a:pt x="8" y="15"/>
                    </a:lnTo>
                    <a:close/>
                  </a:path>
                </a:pathLst>
              </a:custGeom>
              <a:solidFill>
                <a:srgbClr val="BB006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58" name="Freeform 57"/>
              <p:cNvSpPr>
                <a:spLocks/>
              </p:cNvSpPr>
              <p:nvPr/>
            </p:nvSpPr>
            <p:spPr bwMode="auto">
              <a:xfrm>
                <a:off x="361" y="5979"/>
                <a:ext cx="233" cy="233"/>
              </a:xfrm>
              <a:custGeom>
                <a:avLst/>
                <a:gdLst>
                  <a:gd name="T0" fmla="+- 0 478 361"/>
                  <a:gd name="T1" fmla="*/ T0 w 233"/>
                  <a:gd name="T2" fmla="+- 0 6211 5979"/>
                  <a:gd name="T3" fmla="*/ 6211 h 233"/>
                  <a:gd name="T4" fmla="+- 0 501 361"/>
                  <a:gd name="T5" fmla="*/ T4 w 233"/>
                  <a:gd name="T6" fmla="+- 0 6209 5979"/>
                  <a:gd name="T7" fmla="*/ 6209 h 233"/>
                  <a:gd name="T8" fmla="+- 0 522 361"/>
                  <a:gd name="T9" fmla="*/ T8 w 233"/>
                  <a:gd name="T10" fmla="+- 0 6203 5979"/>
                  <a:gd name="T11" fmla="*/ 6203 h 233"/>
                  <a:gd name="T12" fmla="+- 0 541 361"/>
                  <a:gd name="T13" fmla="*/ T12 w 233"/>
                  <a:gd name="T14" fmla="+- 0 6192 5979"/>
                  <a:gd name="T15" fmla="*/ 6192 h 233"/>
                  <a:gd name="T16" fmla="+- 0 558 361"/>
                  <a:gd name="T17" fmla="*/ T16 w 233"/>
                  <a:gd name="T18" fmla="+- 0 6179 5979"/>
                  <a:gd name="T19" fmla="*/ 6179 h 233"/>
                  <a:gd name="T20" fmla="+- 0 573 361"/>
                  <a:gd name="T21" fmla="*/ T20 w 233"/>
                  <a:gd name="T22" fmla="+- 0 6163 5979"/>
                  <a:gd name="T23" fmla="*/ 6163 h 233"/>
                  <a:gd name="T24" fmla="+- 0 584 361"/>
                  <a:gd name="T25" fmla="*/ T24 w 233"/>
                  <a:gd name="T26" fmla="+- 0 6144 5979"/>
                  <a:gd name="T27" fmla="*/ 6144 h 233"/>
                  <a:gd name="T28" fmla="+- 0 591 361"/>
                  <a:gd name="T29" fmla="*/ T28 w 233"/>
                  <a:gd name="T30" fmla="+- 0 6123 5979"/>
                  <a:gd name="T31" fmla="*/ 6123 h 233"/>
                  <a:gd name="T32" fmla="+- 0 594 361"/>
                  <a:gd name="T33" fmla="*/ T32 w 233"/>
                  <a:gd name="T34" fmla="+- 0 6100 5979"/>
                  <a:gd name="T35" fmla="*/ 6100 h 233"/>
                  <a:gd name="T36" fmla="+- 0 594 361"/>
                  <a:gd name="T37" fmla="*/ T36 w 233"/>
                  <a:gd name="T38" fmla="+- 0 6095 5979"/>
                  <a:gd name="T39" fmla="*/ 6095 h 233"/>
                  <a:gd name="T40" fmla="+- 0 592 361"/>
                  <a:gd name="T41" fmla="*/ T40 w 233"/>
                  <a:gd name="T42" fmla="+- 0 6072 5979"/>
                  <a:gd name="T43" fmla="*/ 6072 h 233"/>
                  <a:gd name="T44" fmla="+- 0 586 361"/>
                  <a:gd name="T45" fmla="*/ T44 w 233"/>
                  <a:gd name="T46" fmla="+- 0 6051 5979"/>
                  <a:gd name="T47" fmla="*/ 6051 h 233"/>
                  <a:gd name="T48" fmla="+- 0 575 361"/>
                  <a:gd name="T49" fmla="*/ T48 w 233"/>
                  <a:gd name="T50" fmla="+- 0 6031 5979"/>
                  <a:gd name="T51" fmla="*/ 6031 h 233"/>
                  <a:gd name="T52" fmla="+- 0 562 361"/>
                  <a:gd name="T53" fmla="*/ T52 w 233"/>
                  <a:gd name="T54" fmla="+- 0 6014 5979"/>
                  <a:gd name="T55" fmla="*/ 6014 h 233"/>
                  <a:gd name="T56" fmla="+- 0 545 361"/>
                  <a:gd name="T57" fmla="*/ T56 w 233"/>
                  <a:gd name="T58" fmla="+- 0 6000 5979"/>
                  <a:gd name="T59" fmla="*/ 6000 h 233"/>
                  <a:gd name="T60" fmla="+- 0 527 361"/>
                  <a:gd name="T61" fmla="*/ T60 w 233"/>
                  <a:gd name="T62" fmla="+- 0 5989 5979"/>
                  <a:gd name="T63" fmla="*/ 5989 h 233"/>
                  <a:gd name="T64" fmla="+- 0 506 361"/>
                  <a:gd name="T65" fmla="*/ T64 w 233"/>
                  <a:gd name="T66" fmla="+- 0 5982 5979"/>
                  <a:gd name="T67" fmla="*/ 5982 h 233"/>
                  <a:gd name="T68" fmla="+- 0 483 361"/>
                  <a:gd name="T69" fmla="*/ T68 w 233"/>
                  <a:gd name="T70" fmla="+- 0 5979 5979"/>
                  <a:gd name="T71" fmla="*/ 5979 h 233"/>
                  <a:gd name="T72" fmla="+- 0 478 361"/>
                  <a:gd name="T73" fmla="*/ T72 w 233"/>
                  <a:gd name="T74" fmla="+- 0 5979 5979"/>
                  <a:gd name="T75" fmla="*/ 5979 h 233"/>
                  <a:gd name="T76" fmla="+- 0 455 361"/>
                  <a:gd name="T77" fmla="*/ T76 w 233"/>
                  <a:gd name="T78" fmla="+- 0 5981 5979"/>
                  <a:gd name="T79" fmla="*/ 5981 h 233"/>
                  <a:gd name="T80" fmla="+- 0 434 361"/>
                  <a:gd name="T81" fmla="*/ T80 w 233"/>
                  <a:gd name="T82" fmla="+- 0 5987 5979"/>
                  <a:gd name="T83" fmla="*/ 5987 h 233"/>
                  <a:gd name="T84" fmla="+- 0 414 361"/>
                  <a:gd name="T85" fmla="*/ T84 w 233"/>
                  <a:gd name="T86" fmla="+- 0 5997 5979"/>
                  <a:gd name="T87" fmla="*/ 5997 h 233"/>
                  <a:gd name="T88" fmla="+- 0 397 361"/>
                  <a:gd name="T89" fmla="*/ T88 w 233"/>
                  <a:gd name="T90" fmla="+- 0 6011 5979"/>
                  <a:gd name="T91" fmla="*/ 6011 h 233"/>
                  <a:gd name="T92" fmla="+- 0 383 361"/>
                  <a:gd name="T93" fmla="*/ T92 w 233"/>
                  <a:gd name="T94" fmla="+- 0 6027 5979"/>
                  <a:gd name="T95" fmla="*/ 6027 h 233"/>
                  <a:gd name="T96" fmla="+- 0 372 361"/>
                  <a:gd name="T97" fmla="*/ T96 w 233"/>
                  <a:gd name="T98" fmla="+- 0 6046 5979"/>
                  <a:gd name="T99" fmla="*/ 6046 h 233"/>
                  <a:gd name="T100" fmla="+- 0 365 361"/>
                  <a:gd name="T101" fmla="*/ T100 w 233"/>
                  <a:gd name="T102" fmla="+- 0 6067 5979"/>
                  <a:gd name="T103" fmla="*/ 6067 h 233"/>
                  <a:gd name="T104" fmla="+- 0 362 361"/>
                  <a:gd name="T105" fmla="*/ T104 w 233"/>
                  <a:gd name="T106" fmla="+- 0 6090 5979"/>
                  <a:gd name="T107" fmla="*/ 6090 h 233"/>
                  <a:gd name="T108" fmla="+- 0 361 361"/>
                  <a:gd name="T109" fmla="*/ T108 w 233"/>
                  <a:gd name="T110" fmla="+- 0 6095 5979"/>
                  <a:gd name="T111" fmla="*/ 6095 h 233"/>
                  <a:gd name="T112" fmla="+- 0 364 361"/>
                  <a:gd name="T113" fmla="*/ T112 w 233"/>
                  <a:gd name="T114" fmla="+- 0 6118 5979"/>
                  <a:gd name="T115" fmla="*/ 6118 h 233"/>
                  <a:gd name="T116" fmla="+- 0 370 361"/>
                  <a:gd name="T117" fmla="*/ T116 w 233"/>
                  <a:gd name="T118" fmla="+- 0 6139 5979"/>
                  <a:gd name="T119" fmla="*/ 6139 h 233"/>
                  <a:gd name="T120" fmla="+- 0 380 361"/>
                  <a:gd name="T121" fmla="*/ T120 w 233"/>
                  <a:gd name="T122" fmla="+- 0 6158 5979"/>
                  <a:gd name="T123" fmla="*/ 6158 h 233"/>
                  <a:gd name="T124" fmla="+- 0 394 361"/>
                  <a:gd name="T125" fmla="*/ T124 w 233"/>
                  <a:gd name="T126" fmla="+- 0 6175 5979"/>
                  <a:gd name="T127" fmla="*/ 6175 h 233"/>
                  <a:gd name="T128" fmla="+- 0 410 361"/>
                  <a:gd name="T129" fmla="*/ T128 w 233"/>
                  <a:gd name="T130" fmla="+- 0 6190 5979"/>
                  <a:gd name="T131" fmla="*/ 6190 h 233"/>
                  <a:gd name="T132" fmla="+- 0 429 361"/>
                  <a:gd name="T133" fmla="*/ T132 w 233"/>
                  <a:gd name="T134" fmla="+- 0 6201 5979"/>
                  <a:gd name="T135" fmla="*/ 6201 h 233"/>
                  <a:gd name="T136" fmla="+- 0 450 361"/>
                  <a:gd name="T137" fmla="*/ T136 w 233"/>
                  <a:gd name="T138" fmla="+- 0 6208 5979"/>
                  <a:gd name="T139" fmla="*/ 6208 h 233"/>
                  <a:gd name="T140" fmla="+- 0 472 361"/>
                  <a:gd name="T141" fmla="*/ T140 w 233"/>
                  <a:gd name="T142" fmla="+- 0 6211 5979"/>
                  <a:gd name="T143" fmla="*/ 6211 h 233"/>
                  <a:gd name="T144" fmla="+- 0 478 361"/>
                  <a:gd name="T145" fmla="*/ T144 w 233"/>
                  <a:gd name="T146" fmla="+- 0 6211 5979"/>
                  <a:gd name="T147" fmla="*/ 6211 h 233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  <a:cxn ang="0">
                    <a:pos x="T17" y="T19"/>
                  </a:cxn>
                  <a:cxn ang="0">
                    <a:pos x="T21" y="T23"/>
                  </a:cxn>
                  <a:cxn ang="0">
                    <a:pos x="T25" y="T27"/>
                  </a:cxn>
                  <a:cxn ang="0">
                    <a:pos x="T29" y="T31"/>
                  </a:cxn>
                  <a:cxn ang="0">
                    <a:pos x="T33" y="T35"/>
                  </a:cxn>
                  <a:cxn ang="0">
                    <a:pos x="T37" y="T39"/>
                  </a:cxn>
                  <a:cxn ang="0">
                    <a:pos x="T41" y="T43"/>
                  </a:cxn>
                  <a:cxn ang="0">
                    <a:pos x="T45" y="T47"/>
                  </a:cxn>
                  <a:cxn ang="0">
                    <a:pos x="T49" y="T51"/>
                  </a:cxn>
                  <a:cxn ang="0">
                    <a:pos x="T53" y="T55"/>
                  </a:cxn>
                  <a:cxn ang="0">
                    <a:pos x="T57" y="T59"/>
                  </a:cxn>
                  <a:cxn ang="0">
                    <a:pos x="T61" y="T63"/>
                  </a:cxn>
                  <a:cxn ang="0">
                    <a:pos x="T65" y="T67"/>
                  </a:cxn>
                  <a:cxn ang="0">
                    <a:pos x="T69" y="T71"/>
                  </a:cxn>
                  <a:cxn ang="0">
                    <a:pos x="T73" y="T75"/>
                  </a:cxn>
                  <a:cxn ang="0">
                    <a:pos x="T77" y="T79"/>
                  </a:cxn>
                  <a:cxn ang="0">
                    <a:pos x="T81" y="T83"/>
                  </a:cxn>
                  <a:cxn ang="0">
                    <a:pos x="T85" y="T87"/>
                  </a:cxn>
                  <a:cxn ang="0">
                    <a:pos x="T89" y="T91"/>
                  </a:cxn>
                  <a:cxn ang="0">
                    <a:pos x="T93" y="T95"/>
                  </a:cxn>
                  <a:cxn ang="0">
                    <a:pos x="T97" y="T99"/>
                  </a:cxn>
                  <a:cxn ang="0">
                    <a:pos x="T101" y="T103"/>
                  </a:cxn>
                  <a:cxn ang="0">
                    <a:pos x="T105" y="T107"/>
                  </a:cxn>
                  <a:cxn ang="0">
                    <a:pos x="T109" y="T111"/>
                  </a:cxn>
                  <a:cxn ang="0">
                    <a:pos x="T113" y="T115"/>
                  </a:cxn>
                  <a:cxn ang="0">
                    <a:pos x="T117" y="T119"/>
                  </a:cxn>
                  <a:cxn ang="0">
                    <a:pos x="T121" y="T123"/>
                  </a:cxn>
                  <a:cxn ang="0">
                    <a:pos x="T125" y="T127"/>
                  </a:cxn>
                  <a:cxn ang="0">
                    <a:pos x="T129" y="T131"/>
                  </a:cxn>
                  <a:cxn ang="0">
                    <a:pos x="T133" y="T135"/>
                  </a:cxn>
                  <a:cxn ang="0">
                    <a:pos x="T137" y="T139"/>
                  </a:cxn>
                  <a:cxn ang="0">
                    <a:pos x="T141" y="T143"/>
                  </a:cxn>
                  <a:cxn ang="0">
                    <a:pos x="T145" y="T147"/>
                  </a:cxn>
                </a:cxnLst>
                <a:rect l="0" t="0" r="r" b="b"/>
                <a:pathLst>
                  <a:path w="233" h="233">
                    <a:moveTo>
                      <a:pt x="117" y="232"/>
                    </a:moveTo>
                    <a:lnTo>
                      <a:pt x="140" y="230"/>
                    </a:lnTo>
                    <a:lnTo>
                      <a:pt x="161" y="224"/>
                    </a:lnTo>
                    <a:lnTo>
                      <a:pt x="180" y="213"/>
                    </a:lnTo>
                    <a:lnTo>
                      <a:pt x="197" y="200"/>
                    </a:lnTo>
                    <a:lnTo>
                      <a:pt x="212" y="184"/>
                    </a:lnTo>
                    <a:lnTo>
                      <a:pt x="223" y="165"/>
                    </a:lnTo>
                    <a:lnTo>
                      <a:pt x="230" y="144"/>
                    </a:lnTo>
                    <a:lnTo>
                      <a:pt x="233" y="121"/>
                    </a:lnTo>
                    <a:lnTo>
                      <a:pt x="233" y="116"/>
                    </a:lnTo>
                    <a:lnTo>
                      <a:pt x="231" y="93"/>
                    </a:lnTo>
                    <a:lnTo>
                      <a:pt x="225" y="72"/>
                    </a:lnTo>
                    <a:lnTo>
                      <a:pt x="214" y="52"/>
                    </a:lnTo>
                    <a:lnTo>
                      <a:pt x="201" y="35"/>
                    </a:lnTo>
                    <a:lnTo>
                      <a:pt x="184" y="21"/>
                    </a:lnTo>
                    <a:lnTo>
                      <a:pt x="166" y="10"/>
                    </a:lnTo>
                    <a:lnTo>
                      <a:pt x="145" y="3"/>
                    </a:lnTo>
                    <a:lnTo>
                      <a:pt x="122" y="0"/>
                    </a:lnTo>
                    <a:lnTo>
                      <a:pt x="117" y="0"/>
                    </a:lnTo>
                    <a:lnTo>
                      <a:pt x="94" y="2"/>
                    </a:lnTo>
                    <a:lnTo>
                      <a:pt x="73" y="8"/>
                    </a:lnTo>
                    <a:lnTo>
                      <a:pt x="53" y="18"/>
                    </a:lnTo>
                    <a:lnTo>
                      <a:pt x="36" y="32"/>
                    </a:lnTo>
                    <a:lnTo>
                      <a:pt x="22" y="48"/>
                    </a:lnTo>
                    <a:lnTo>
                      <a:pt x="11" y="67"/>
                    </a:lnTo>
                    <a:lnTo>
                      <a:pt x="4" y="88"/>
                    </a:lnTo>
                    <a:lnTo>
                      <a:pt x="1" y="111"/>
                    </a:lnTo>
                    <a:lnTo>
                      <a:pt x="0" y="116"/>
                    </a:lnTo>
                    <a:lnTo>
                      <a:pt x="3" y="139"/>
                    </a:lnTo>
                    <a:lnTo>
                      <a:pt x="9" y="160"/>
                    </a:lnTo>
                    <a:lnTo>
                      <a:pt x="19" y="179"/>
                    </a:lnTo>
                    <a:lnTo>
                      <a:pt x="33" y="196"/>
                    </a:lnTo>
                    <a:lnTo>
                      <a:pt x="49" y="211"/>
                    </a:lnTo>
                    <a:lnTo>
                      <a:pt x="68" y="222"/>
                    </a:lnTo>
                    <a:lnTo>
                      <a:pt x="89" y="229"/>
                    </a:lnTo>
                    <a:lnTo>
                      <a:pt x="111" y="232"/>
                    </a:lnTo>
                    <a:lnTo>
                      <a:pt x="117" y="23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59" name="Freeform 58"/>
              <p:cNvSpPr>
                <a:spLocks/>
              </p:cNvSpPr>
              <p:nvPr/>
            </p:nvSpPr>
            <p:spPr bwMode="auto">
              <a:xfrm>
                <a:off x="361" y="5979"/>
                <a:ext cx="233" cy="233"/>
              </a:xfrm>
              <a:custGeom>
                <a:avLst/>
                <a:gdLst>
                  <a:gd name="T0" fmla="+- 0 478 361"/>
                  <a:gd name="T1" fmla="*/ T0 w 233"/>
                  <a:gd name="T2" fmla="+- 0 6211 5979"/>
                  <a:gd name="T3" fmla="*/ 6211 h 233"/>
                  <a:gd name="T4" fmla="+- 0 501 361"/>
                  <a:gd name="T5" fmla="*/ T4 w 233"/>
                  <a:gd name="T6" fmla="+- 0 6209 5979"/>
                  <a:gd name="T7" fmla="*/ 6209 h 233"/>
                  <a:gd name="T8" fmla="+- 0 522 361"/>
                  <a:gd name="T9" fmla="*/ T8 w 233"/>
                  <a:gd name="T10" fmla="+- 0 6203 5979"/>
                  <a:gd name="T11" fmla="*/ 6203 h 233"/>
                  <a:gd name="T12" fmla="+- 0 541 361"/>
                  <a:gd name="T13" fmla="*/ T12 w 233"/>
                  <a:gd name="T14" fmla="+- 0 6192 5979"/>
                  <a:gd name="T15" fmla="*/ 6192 h 233"/>
                  <a:gd name="T16" fmla="+- 0 558 361"/>
                  <a:gd name="T17" fmla="*/ T16 w 233"/>
                  <a:gd name="T18" fmla="+- 0 6179 5979"/>
                  <a:gd name="T19" fmla="*/ 6179 h 233"/>
                  <a:gd name="T20" fmla="+- 0 573 361"/>
                  <a:gd name="T21" fmla="*/ T20 w 233"/>
                  <a:gd name="T22" fmla="+- 0 6163 5979"/>
                  <a:gd name="T23" fmla="*/ 6163 h 233"/>
                  <a:gd name="T24" fmla="+- 0 584 361"/>
                  <a:gd name="T25" fmla="*/ T24 w 233"/>
                  <a:gd name="T26" fmla="+- 0 6144 5979"/>
                  <a:gd name="T27" fmla="*/ 6144 h 233"/>
                  <a:gd name="T28" fmla="+- 0 591 361"/>
                  <a:gd name="T29" fmla="*/ T28 w 233"/>
                  <a:gd name="T30" fmla="+- 0 6123 5979"/>
                  <a:gd name="T31" fmla="*/ 6123 h 233"/>
                  <a:gd name="T32" fmla="+- 0 594 361"/>
                  <a:gd name="T33" fmla="*/ T32 w 233"/>
                  <a:gd name="T34" fmla="+- 0 6100 5979"/>
                  <a:gd name="T35" fmla="*/ 6100 h 233"/>
                  <a:gd name="T36" fmla="+- 0 594 361"/>
                  <a:gd name="T37" fmla="*/ T36 w 233"/>
                  <a:gd name="T38" fmla="+- 0 6095 5979"/>
                  <a:gd name="T39" fmla="*/ 6095 h 233"/>
                  <a:gd name="T40" fmla="+- 0 592 361"/>
                  <a:gd name="T41" fmla="*/ T40 w 233"/>
                  <a:gd name="T42" fmla="+- 0 6072 5979"/>
                  <a:gd name="T43" fmla="*/ 6072 h 233"/>
                  <a:gd name="T44" fmla="+- 0 586 361"/>
                  <a:gd name="T45" fmla="*/ T44 w 233"/>
                  <a:gd name="T46" fmla="+- 0 6051 5979"/>
                  <a:gd name="T47" fmla="*/ 6051 h 233"/>
                  <a:gd name="T48" fmla="+- 0 575 361"/>
                  <a:gd name="T49" fmla="*/ T48 w 233"/>
                  <a:gd name="T50" fmla="+- 0 6031 5979"/>
                  <a:gd name="T51" fmla="*/ 6031 h 233"/>
                  <a:gd name="T52" fmla="+- 0 562 361"/>
                  <a:gd name="T53" fmla="*/ T52 w 233"/>
                  <a:gd name="T54" fmla="+- 0 6014 5979"/>
                  <a:gd name="T55" fmla="*/ 6014 h 233"/>
                  <a:gd name="T56" fmla="+- 0 545 361"/>
                  <a:gd name="T57" fmla="*/ T56 w 233"/>
                  <a:gd name="T58" fmla="+- 0 6000 5979"/>
                  <a:gd name="T59" fmla="*/ 6000 h 233"/>
                  <a:gd name="T60" fmla="+- 0 527 361"/>
                  <a:gd name="T61" fmla="*/ T60 w 233"/>
                  <a:gd name="T62" fmla="+- 0 5989 5979"/>
                  <a:gd name="T63" fmla="*/ 5989 h 233"/>
                  <a:gd name="T64" fmla="+- 0 506 361"/>
                  <a:gd name="T65" fmla="*/ T64 w 233"/>
                  <a:gd name="T66" fmla="+- 0 5982 5979"/>
                  <a:gd name="T67" fmla="*/ 5982 h 233"/>
                  <a:gd name="T68" fmla="+- 0 483 361"/>
                  <a:gd name="T69" fmla="*/ T68 w 233"/>
                  <a:gd name="T70" fmla="+- 0 5979 5979"/>
                  <a:gd name="T71" fmla="*/ 5979 h 233"/>
                  <a:gd name="T72" fmla="+- 0 478 361"/>
                  <a:gd name="T73" fmla="*/ T72 w 233"/>
                  <a:gd name="T74" fmla="+- 0 5979 5979"/>
                  <a:gd name="T75" fmla="*/ 5979 h 233"/>
                  <a:gd name="T76" fmla="+- 0 455 361"/>
                  <a:gd name="T77" fmla="*/ T76 w 233"/>
                  <a:gd name="T78" fmla="+- 0 5981 5979"/>
                  <a:gd name="T79" fmla="*/ 5981 h 233"/>
                  <a:gd name="T80" fmla="+- 0 434 361"/>
                  <a:gd name="T81" fmla="*/ T80 w 233"/>
                  <a:gd name="T82" fmla="+- 0 5987 5979"/>
                  <a:gd name="T83" fmla="*/ 5987 h 233"/>
                  <a:gd name="T84" fmla="+- 0 414 361"/>
                  <a:gd name="T85" fmla="*/ T84 w 233"/>
                  <a:gd name="T86" fmla="+- 0 5997 5979"/>
                  <a:gd name="T87" fmla="*/ 5997 h 233"/>
                  <a:gd name="T88" fmla="+- 0 397 361"/>
                  <a:gd name="T89" fmla="*/ T88 w 233"/>
                  <a:gd name="T90" fmla="+- 0 6011 5979"/>
                  <a:gd name="T91" fmla="*/ 6011 h 233"/>
                  <a:gd name="T92" fmla="+- 0 383 361"/>
                  <a:gd name="T93" fmla="*/ T92 w 233"/>
                  <a:gd name="T94" fmla="+- 0 6027 5979"/>
                  <a:gd name="T95" fmla="*/ 6027 h 233"/>
                  <a:gd name="T96" fmla="+- 0 372 361"/>
                  <a:gd name="T97" fmla="*/ T96 w 233"/>
                  <a:gd name="T98" fmla="+- 0 6046 5979"/>
                  <a:gd name="T99" fmla="*/ 6046 h 233"/>
                  <a:gd name="T100" fmla="+- 0 365 361"/>
                  <a:gd name="T101" fmla="*/ T100 w 233"/>
                  <a:gd name="T102" fmla="+- 0 6067 5979"/>
                  <a:gd name="T103" fmla="*/ 6067 h 233"/>
                  <a:gd name="T104" fmla="+- 0 362 361"/>
                  <a:gd name="T105" fmla="*/ T104 w 233"/>
                  <a:gd name="T106" fmla="+- 0 6090 5979"/>
                  <a:gd name="T107" fmla="*/ 6090 h 233"/>
                  <a:gd name="T108" fmla="+- 0 361 361"/>
                  <a:gd name="T109" fmla="*/ T108 w 233"/>
                  <a:gd name="T110" fmla="+- 0 6095 5979"/>
                  <a:gd name="T111" fmla="*/ 6095 h 233"/>
                  <a:gd name="T112" fmla="+- 0 364 361"/>
                  <a:gd name="T113" fmla="*/ T112 w 233"/>
                  <a:gd name="T114" fmla="+- 0 6118 5979"/>
                  <a:gd name="T115" fmla="*/ 6118 h 233"/>
                  <a:gd name="T116" fmla="+- 0 370 361"/>
                  <a:gd name="T117" fmla="*/ T116 w 233"/>
                  <a:gd name="T118" fmla="+- 0 6139 5979"/>
                  <a:gd name="T119" fmla="*/ 6139 h 233"/>
                  <a:gd name="T120" fmla="+- 0 380 361"/>
                  <a:gd name="T121" fmla="*/ T120 w 233"/>
                  <a:gd name="T122" fmla="+- 0 6158 5979"/>
                  <a:gd name="T123" fmla="*/ 6158 h 233"/>
                  <a:gd name="T124" fmla="+- 0 394 361"/>
                  <a:gd name="T125" fmla="*/ T124 w 233"/>
                  <a:gd name="T126" fmla="+- 0 6175 5979"/>
                  <a:gd name="T127" fmla="*/ 6175 h 233"/>
                  <a:gd name="T128" fmla="+- 0 410 361"/>
                  <a:gd name="T129" fmla="*/ T128 w 233"/>
                  <a:gd name="T130" fmla="+- 0 6190 5979"/>
                  <a:gd name="T131" fmla="*/ 6190 h 233"/>
                  <a:gd name="T132" fmla="+- 0 429 361"/>
                  <a:gd name="T133" fmla="*/ T132 w 233"/>
                  <a:gd name="T134" fmla="+- 0 6201 5979"/>
                  <a:gd name="T135" fmla="*/ 6201 h 233"/>
                  <a:gd name="T136" fmla="+- 0 450 361"/>
                  <a:gd name="T137" fmla="*/ T136 w 233"/>
                  <a:gd name="T138" fmla="+- 0 6208 5979"/>
                  <a:gd name="T139" fmla="*/ 6208 h 233"/>
                  <a:gd name="T140" fmla="+- 0 472 361"/>
                  <a:gd name="T141" fmla="*/ T140 w 233"/>
                  <a:gd name="T142" fmla="+- 0 6211 5979"/>
                  <a:gd name="T143" fmla="*/ 6211 h 233"/>
                  <a:gd name="T144" fmla="+- 0 478 361"/>
                  <a:gd name="T145" fmla="*/ T144 w 233"/>
                  <a:gd name="T146" fmla="+- 0 6211 5979"/>
                  <a:gd name="T147" fmla="*/ 6211 h 233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  <a:cxn ang="0">
                    <a:pos x="T17" y="T19"/>
                  </a:cxn>
                  <a:cxn ang="0">
                    <a:pos x="T21" y="T23"/>
                  </a:cxn>
                  <a:cxn ang="0">
                    <a:pos x="T25" y="T27"/>
                  </a:cxn>
                  <a:cxn ang="0">
                    <a:pos x="T29" y="T31"/>
                  </a:cxn>
                  <a:cxn ang="0">
                    <a:pos x="T33" y="T35"/>
                  </a:cxn>
                  <a:cxn ang="0">
                    <a:pos x="T37" y="T39"/>
                  </a:cxn>
                  <a:cxn ang="0">
                    <a:pos x="T41" y="T43"/>
                  </a:cxn>
                  <a:cxn ang="0">
                    <a:pos x="T45" y="T47"/>
                  </a:cxn>
                  <a:cxn ang="0">
                    <a:pos x="T49" y="T51"/>
                  </a:cxn>
                  <a:cxn ang="0">
                    <a:pos x="T53" y="T55"/>
                  </a:cxn>
                  <a:cxn ang="0">
                    <a:pos x="T57" y="T59"/>
                  </a:cxn>
                  <a:cxn ang="0">
                    <a:pos x="T61" y="T63"/>
                  </a:cxn>
                  <a:cxn ang="0">
                    <a:pos x="T65" y="T67"/>
                  </a:cxn>
                  <a:cxn ang="0">
                    <a:pos x="T69" y="T71"/>
                  </a:cxn>
                  <a:cxn ang="0">
                    <a:pos x="T73" y="T75"/>
                  </a:cxn>
                  <a:cxn ang="0">
                    <a:pos x="T77" y="T79"/>
                  </a:cxn>
                  <a:cxn ang="0">
                    <a:pos x="T81" y="T83"/>
                  </a:cxn>
                  <a:cxn ang="0">
                    <a:pos x="T85" y="T87"/>
                  </a:cxn>
                  <a:cxn ang="0">
                    <a:pos x="T89" y="T91"/>
                  </a:cxn>
                  <a:cxn ang="0">
                    <a:pos x="T93" y="T95"/>
                  </a:cxn>
                  <a:cxn ang="0">
                    <a:pos x="T97" y="T99"/>
                  </a:cxn>
                  <a:cxn ang="0">
                    <a:pos x="T101" y="T103"/>
                  </a:cxn>
                  <a:cxn ang="0">
                    <a:pos x="T105" y="T107"/>
                  </a:cxn>
                  <a:cxn ang="0">
                    <a:pos x="T109" y="T111"/>
                  </a:cxn>
                  <a:cxn ang="0">
                    <a:pos x="T113" y="T115"/>
                  </a:cxn>
                  <a:cxn ang="0">
                    <a:pos x="T117" y="T119"/>
                  </a:cxn>
                  <a:cxn ang="0">
                    <a:pos x="T121" y="T123"/>
                  </a:cxn>
                  <a:cxn ang="0">
                    <a:pos x="T125" y="T127"/>
                  </a:cxn>
                  <a:cxn ang="0">
                    <a:pos x="T129" y="T131"/>
                  </a:cxn>
                  <a:cxn ang="0">
                    <a:pos x="T133" y="T135"/>
                  </a:cxn>
                  <a:cxn ang="0">
                    <a:pos x="T137" y="T139"/>
                  </a:cxn>
                  <a:cxn ang="0">
                    <a:pos x="T141" y="T143"/>
                  </a:cxn>
                  <a:cxn ang="0">
                    <a:pos x="T145" y="T147"/>
                  </a:cxn>
                </a:cxnLst>
                <a:rect l="0" t="0" r="r" b="b"/>
                <a:pathLst>
                  <a:path w="233" h="233">
                    <a:moveTo>
                      <a:pt x="117" y="232"/>
                    </a:moveTo>
                    <a:lnTo>
                      <a:pt x="140" y="230"/>
                    </a:lnTo>
                    <a:lnTo>
                      <a:pt x="161" y="224"/>
                    </a:lnTo>
                    <a:lnTo>
                      <a:pt x="180" y="213"/>
                    </a:lnTo>
                    <a:lnTo>
                      <a:pt x="197" y="200"/>
                    </a:lnTo>
                    <a:lnTo>
                      <a:pt x="212" y="184"/>
                    </a:lnTo>
                    <a:lnTo>
                      <a:pt x="223" y="165"/>
                    </a:lnTo>
                    <a:lnTo>
                      <a:pt x="230" y="144"/>
                    </a:lnTo>
                    <a:lnTo>
                      <a:pt x="233" y="121"/>
                    </a:lnTo>
                    <a:lnTo>
                      <a:pt x="233" y="116"/>
                    </a:lnTo>
                    <a:lnTo>
                      <a:pt x="231" y="93"/>
                    </a:lnTo>
                    <a:lnTo>
                      <a:pt x="225" y="72"/>
                    </a:lnTo>
                    <a:lnTo>
                      <a:pt x="214" y="52"/>
                    </a:lnTo>
                    <a:lnTo>
                      <a:pt x="201" y="35"/>
                    </a:lnTo>
                    <a:lnTo>
                      <a:pt x="184" y="21"/>
                    </a:lnTo>
                    <a:lnTo>
                      <a:pt x="166" y="10"/>
                    </a:lnTo>
                    <a:lnTo>
                      <a:pt x="145" y="3"/>
                    </a:lnTo>
                    <a:lnTo>
                      <a:pt x="122" y="0"/>
                    </a:lnTo>
                    <a:lnTo>
                      <a:pt x="117" y="0"/>
                    </a:lnTo>
                    <a:lnTo>
                      <a:pt x="94" y="2"/>
                    </a:lnTo>
                    <a:lnTo>
                      <a:pt x="73" y="8"/>
                    </a:lnTo>
                    <a:lnTo>
                      <a:pt x="53" y="18"/>
                    </a:lnTo>
                    <a:lnTo>
                      <a:pt x="36" y="32"/>
                    </a:lnTo>
                    <a:lnTo>
                      <a:pt x="22" y="48"/>
                    </a:lnTo>
                    <a:lnTo>
                      <a:pt x="11" y="67"/>
                    </a:lnTo>
                    <a:lnTo>
                      <a:pt x="4" y="88"/>
                    </a:lnTo>
                    <a:lnTo>
                      <a:pt x="1" y="111"/>
                    </a:lnTo>
                    <a:lnTo>
                      <a:pt x="0" y="116"/>
                    </a:lnTo>
                    <a:lnTo>
                      <a:pt x="3" y="139"/>
                    </a:lnTo>
                    <a:lnTo>
                      <a:pt x="9" y="160"/>
                    </a:lnTo>
                    <a:lnTo>
                      <a:pt x="19" y="179"/>
                    </a:lnTo>
                    <a:lnTo>
                      <a:pt x="33" y="196"/>
                    </a:lnTo>
                    <a:lnTo>
                      <a:pt x="49" y="211"/>
                    </a:lnTo>
                    <a:lnTo>
                      <a:pt x="68" y="222"/>
                    </a:lnTo>
                    <a:lnTo>
                      <a:pt x="89" y="229"/>
                    </a:lnTo>
                    <a:lnTo>
                      <a:pt x="111" y="232"/>
                    </a:lnTo>
                    <a:lnTo>
                      <a:pt x="117" y="232"/>
                    </a:lnTo>
                    <a:close/>
                  </a:path>
                </a:pathLst>
              </a:custGeom>
              <a:noFill/>
              <a:ln w="2350">
                <a:solidFill>
                  <a:srgbClr val="C40067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60" name="Freeform 59"/>
              <p:cNvSpPr>
                <a:spLocks/>
              </p:cNvSpPr>
              <p:nvPr/>
            </p:nvSpPr>
            <p:spPr bwMode="auto">
              <a:xfrm>
                <a:off x="1986" y="6076"/>
                <a:ext cx="0" cy="241"/>
              </a:xfrm>
              <a:custGeom>
                <a:avLst/>
                <a:gdLst>
                  <a:gd name="T0" fmla="+- 0 6317 6076"/>
                  <a:gd name="T1" fmla="*/ 6317 h 241"/>
                  <a:gd name="T2" fmla="+- 0 6076 6076"/>
                  <a:gd name="T3" fmla="*/ 6076 h 241"/>
                </a:gdLst>
                <a:ahLst/>
                <a:cxnLst>
                  <a:cxn ang="0">
                    <a:pos x="0" y="T1"/>
                  </a:cxn>
                  <a:cxn ang="0">
                    <a:pos x="0" y="T3"/>
                  </a:cxn>
                </a:cxnLst>
                <a:rect l="0" t="0" r="r" b="b"/>
                <a:pathLst>
                  <a:path h="241">
                    <a:moveTo>
                      <a:pt x="0" y="241"/>
                    </a:moveTo>
                    <a:lnTo>
                      <a:pt x="0" y="0"/>
                    </a:lnTo>
                  </a:path>
                </a:pathLst>
              </a:custGeom>
              <a:noFill/>
              <a:ln w="2350">
                <a:solidFill>
                  <a:srgbClr val="BB006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61" name="Freeform 60"/>
              <p:cNvSpPr>
                <a:spLocks/>
              </p:cNvSpPr>
              <p:nvPr/>
            </p:nvSpPr>
            <p:spPr bwMode="auto">
              <a:xfrm>
                <a:off x="1978" y="6068"/>
                <a:ext cx="15" cy="15"/>
              </a:xfrm>
              <a:custGeom>
                <a:avLst/>
                <a:gdLst>
                  <a:gd name="T0" fmla="+- 0 1993 1978"/>
                  <a:gd name="T1" fmla="*/ T0 w 15"/>
                  <a:gd name="T2" fmla="+- 0 6076 6068"/>
                  <a:gd name="T3" fmla="*/ 6076 h 15"/>
                  <a:gd name="T4" fmla="+- 0 1993 1978"/>
                  <a:gd name="T5" fmla="*/ T4 w 15"/>
                  <a:gd name="T6" fmla="+- 0 6072 6068"/>
                  <a:gd name="T7" fmla="*/ 6072 h 15"/>
                  <a:gd name="T8" fmla="+- 0 1990 1978"/>
                  <a:gd name="T9" fmla="*/ T8 w 15"/>
                  <a:gd name="T10" fmla="+- 0 6068 6068"/>
                  <a:gd name="T11" fmla="*/ 6068 h 15"/>
                  <a:gd name="T12" fmla="+- 0 1982 1978"/>
                  <a:gd name="T13" fmla="*/ T12 w 15"/>
                  <a:gd name="T14" fmla="+- 0 6068 6068"/>
                  <a:gd name="T15" fmla="*/ 6068 h 15"/>
                  <a:gd name="T16" fmla="+- 0 1978 1978"/>
                  <a:gd name="T17" fmla="*/ T16 w 15"/>
                  <a:gd name="T18" fmla="+- 0 6072 6068"/>
                  <a:gd name="T19" fmla="*/ 6072 h 15"/>
                  <a:gd name="T20" fmla="+- 0 1978 1978"/>
                  <a:gd name="T21" fmla="*/ T20 w 15"/>
                  <a:gd name="T22" fmla="+- 0 6080 6068"/>
                  <a:gd name="T23" fmla="*/ 6080 h 15"/>
                  <a:gd name="T24" fmla="+- 0 1982 1978"/>
                  <a:gd name="T25" fmla="*/ T24 w 15"/>
                  <a:gd name="T26" fmla="+- 0 6083 6068"/>
                  <a:gd name="T27" fmla="*/ 6083 h 15"/>
                  <a:gd name="T28" fmla="+- 0 1990 1978"/>
                  <a:gd name="T29" fmla="*/ T28 w 15"/>
                  <a:gd name="T30" fmla="+- 0 6083 6068"/>
                  <a:gd name="T31" fmla="*/ 6083 h 15"/>
                  <a:gd name="T32" fmla="+- 0 1993 1978"/>
                  <a:gd name="T33" fmla="*/ T32 w 15"/>
                  <a:gd name="T34" fmla="+- 0 6080 6068"/>
                  <a:gd name="T35" fmla="*/ 6080 h 15"/>
                  <a:gd name="T36" fmla="+- 0 1993 1978"/>
                  <a:gd name="T37" fmla="*/ T36 w 15"/>
                  <a:gd name="T38" fmla="+- 0 6076 6068"/>
                  <a:gd name="T39" fmla="*/ 6076 h 15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  <a:cxn ang="0">
                    <a:pos x="T17" y="T19"/>
                  </a:cxn>
                  <a:cxn ang="0">
                    <a:pos x="T21" y="T23"/>
                  </a:cxn>
                  <a:cxn ang="0">
                    <a:pos x="T25" y="T27"/>
                  </a:cxn>
                  <a:cxn ang="0">
                    <a:pos x="T29" y="T31"/>
                  </a:cxn>
                  <a:cxn ang="0">
                    <a:pos x="T33" y="T35"/>
                  </a:cxn>
                  <a:cxn ang="0">
                    <a:pos x="T37" y="T39"/>
                  </a:cxn>
                </a:cxnLst>
                <a:rect l="0" t="0" r="r" b="b"/>
                <a:pathLst>
                  <a:path w="15" h="15">
                    <a:moveTo>
                      <a:pt x="15" y="8"/>
                    </a:moveTo>
                    <a:lnTo>
                      <a:pt x="15" y="4"/>
                    </a:lnTo>
                    <a:lnTo>
                      <a:pt x="12" y="0"/>
                    </a:lnTo>
                    <a:lnTo>
                      <a:pt x="4" y="0"/>
                    </a:lnTo>
                    <a:lnTo>
                      <a:pt x="0" y="4"/>
                    </a:lnTo>
                    <a:lnTo>
                      <a:pt x="0" y="12"/>
                    </a:lnTo>
                    <a:lnTo>
                      <a:pt x="4" y="15"/>
                    </a:lnTo>
                    <a:lnTo>
                      <a:pt x="12" y="15"/>
                    </a:lnTo>
                    <a:lnTo>
                      <a:pt x="15" y="12"/>
                    </a:lnTo>
                    <a:lnTo>
                      <a:pt x="15" y="8"/>
                    </a:lnTo>
                    <a:close/>
                  </a:path>
                </a:pathLst>
              </a:custGeom>
              <a:solidFill>
                <a:srgbClr val="BB006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62" name="Freeform 61"/>
              <p:cNvSpPr>
                <a:spLocks/>
              </p:cNvSpPr>
              <p:nvPr/>
            </p:nvSpPr>
            <p:spPr bwMode="auto">
              <a:xfrm>
                <a:off x="1862" y="6315"/>
                <a:ext cx="233" cy="233"/>
              </a:xfrm>
              <a:custGeom>
                <a:avLst/>
                <a:gdLst>
                  <a:gd name="T0" fmla="+- 0 1978 1862"/>
                  <a:gd name="T1" fmla="*/ T0 w 233"/>
                  <a:gd name="T2" fmla="+- 0 6548 6315"/>
                  <a:gd name="T3" fmla="*/ 6548 h 233"/>
                  <a:gd name="T4" fmla="+- 0 2001 1862"/>
                  <a:gd name="T5" fmla="*/ T4 w 233"/>
                  <a:gd name="T6" fmla="+- 0 6546 6315"/>
                  <a:gd name="T7" fmla="*/ 6546 h 233"/>
                  <a:gd name="T8" fmla="+- 0 2022 1862"/>
                  <a:gd name="T9" fmla="*/ T8 w 233"/>
                  <a:gd name="T10" fmla="+- 0 6539 6315"/>
                  <a:gd name="T11" fmla="*/ 6539 h 233"/>
                  <a:gd name="T12" fmla="+- 0 2042 1862"/>
                  <a:gd name="T13" fmla="*/ T12 w 233"/>
                  <a:gd name="T14" fmla="+- 0 6529 6315"/>
                  <a:gd name="T15" fmla="*/ 6529 h 233"/>
                  <a:gd name="T16" fmla="+- 0 2059 1862"/>
                  <a:gd name="T17" fmla="*/ T16 w 233"/>
                  <a:gd name="T18" fmla="+- 0 6515 6315"/>
                  <a:gd name="T19" fmla="*/ 6515 h 233"/>
                  <a:gd name="T20" fmla="+- 0 2073 1862"/>
                  <a:gd name="T21" fmla="*/ T20 w 233"/>
                  <a:gd name="T22" fmla="+- 0 6499 6315"/>
                  <a:gd name="T23" fmla="*/ 6499 h 233"/>
                  <a:gd name="T24" fmla="+- 0 2084 1862"/>
                  <a:gd name="T25" fmla="*/ T24 w 233"/>
                  <a:gd name="T26" fmla="+- 0 6480 6315"/>
                  <a:gd name="T27" fmla="*/ 6480 h 233"/>
                  <a:gd name="T28" fmla="+- 0 2091 1862"/>
                  <a:gd name="T29" fmla="*/ T28 w 233"/>
                  <a:gd name="T30" fmla="+- 0 6459 6315"/>
                  <a:gd name="T31" fmla="*/ 6459 h 233"/>
                  <a:gd name="T32" fmla="+- 0 2095 1862"/>
                  <a:gd name="T33" fmla="*/ T32 w 233"/>
                  <a:gd name="T34" fmla="+- 0 6437 6315"/>
                  <a:gd name="T35" fmla="*/ 6437 h 233"/>
                  <a:gd name="T36" fmla="+- 0 2095 1862"/>
                  <a:gd name="T37" fmla="*/ T36 w 233"/>
                  <a:gd name="T38" fmla="+- 0 6431 6315"/>
                  <a:gd name="T39" fmla="*/ 6431 h 233"/>
                  <a:gd name="T40" fmla="+- 0 2092 1862"/>
                  <a:gd name="T41" fmla="*/ T40 w 233"/>
                  <a:gd name="T42" fmla="+- 0 6409 6315"/>
                  <a:gd name="T43" fmla="*/ 6409 h 233"/>
                  <a:gd name="T44" fmla="+- 0 2086 1862"/>
                  <a:gd name="T45" fmla="*/ T44 w 233"/>
                  <a:gd name="T46" fmla="+- 0 6387 6315"/>
                  <a:gd name="T47" fmla="*/ 6387 h 233"/>
                  <a:gd name="T48" fmla="+- 0 2076 1862"/>
                  <a:gd name="T49" fmla="*/ T48 w 233"/>
                  <a:gd name="T50" fmla="+- 0 6368 6315"/>
                  <a:gd name="T51" fmla="*/ 6368 h 233"/>
                  <a:gd name="T52" fmla="+- 0 2062 1862"/>
                  <a:gd name="T53" fmla="*/ T52 w 233"/>
                  <a:gd name="T54" fmla="+- 0 6351 6315"/>
                  <a:gd name="T55" fmla="*/ 6351 h 233"/>
                  <a:gd name="T56" fmla="+- 0 2046 1862"/>
                  <a:gd name="T57" fmla="*/ T56 w 233"/>
                  <a:gd name="T58" fmla="+- 0 6337 6315"/>
                  <a:gd name="T59" fmla="*/ 6337 h 233"/>
                  <a:gd name="T60" fmla="+- 0 2027 1862"/>
                  <a:gd name="T61" fmla="*/ T60 w 233"/>
                  <a:gd name="T62" fmla="+- 0 6326 6315"/>
                  <a:gd name="T63" fmla="*/ 6326 h 233"/>
                  <a:gd name="T64" fmla="+- 0 2006 1862"/>
                  <a:gd name="T65" fmla="*/ T64 w 233"/>
                  <a:gd name="T66" fmla="+- 0 6318 6315"/>
                  <a:gd name="T67" fmla="*/ 6318 h 233"/>
                  <a:gd name="T68" fmla="+- 0 1984 1862"/>
                  <a:gd name="T69" fmla="*/ T68 w 233"/>
                  <a:gd name="T70" fmla="+- 0 6315 6315"/>
                  <a:gd name="T71" fmla="*/ 6315 h 233"/>
                  <a:gd name="T72" fmla="+- 0 1978 1862"/>
                  <a:gd name="T73" fmla="*/ T72 w 233"/>
                  <a:gd name="T74" fmla="+- 0 6315 6315"/>
                  <a:gd name="T75" fmla="*/ 6315 h 233"/>
                  <a:gd name="T76" fmla="+- 0 1955 1862"/>
                  <a:gd name="T77" fmla="*/ T76 w 233"/>
                  <a:gd name="T78" fmla="+- 0 6317 6315"/>
                  <a:gd name="T79" fmla="*/ 6317 h 233"/>
                  <a:gd name="T80" fmla="+- 0 1934 1862"/>
                  <a:gd name="T81" fmla="*/ T80 w 233"/>
                  <a:gd name="T82" fmla="+- 0 6324 6315"/>
                  <a:gd name="T83" fmla="*/ 6324 h 233"/>
                  <a:gd name="T84" fmla="+- 0 1915 1862"/>
                  <a:gd name="T85" fmla="*/ T84 w 233"/>
                  <a:gd name="T86" fmla="+- 0 6334 6315"/>
                  <a:gd name="T87" fmla="*/ 6334 h 233"/>
                  <a:gd name="T88" fmla="+- 0 1898 1862"/>
                  <a:gd name="T89" fmla="*/ T88 w 233"/>
                  <a:gd name="T90" fmla="+- 0 6347 6315"/>
                  <a:gd name="T91" fmla="*/ 6347 h 233"/>
                  <a:gd name="T92" fmla="+- 0 1884 1862"/>
                  <a:gd name="T93" fmla="*/ T92 w 233"/>
                  <a:gd name="T94" fmla="+- 0 6364 6315"/>
                  <a:gd name="T95" fmla="*/ 6364 h 233"/>
                  <a:gd name="T96" fmla="+- 0 1873 1862"/>
                  <a:gd name="T97" fmla="*/ T96 w 233"/>
                  <a:gd name="T98" fmla="+- 0 6383 6315"/>
                  <a:gd name="T99" fmla="*/ 6383 h 233"/>
                  <a:gd name="T100" fmla="+- 0 1865 1862"/>
                  <a:gd name="T101" fmla="*/ T100 w 233"/>
                  <a:gd name="T102" fmla="+- 0 6404 6315"/>
                  <a:gd name="T103" fmla="*/ 6404 h 233"/>
                  <a:gd name="T104" fmla="+- 0 1862 1862"/>
                  <a:gd name="T105" fmla="*/ T104 w 233"/>
                  <a:gd name="T106" fmla="+- 0 6426 6315"/>
                  <a:gd name="T107" fmla="*/ 6426 h 233"/>
                  <a:gd name="T108" fmla="+- 0 1862 1862"/>
                  <a:gd name="T109" fmla="*/ T108 w 233"/>
                  <a:gd name="T110" fmla="+- 0 6431 6315"/>
                  <a:gd name="T111" fmla="*/ 6431 h 233"/>
                  <a:gd name="T112" fmla="+- 0 1864 1862"/>
                  <a:gd name="T113" fmla="*/ T112 w 233"/>
                  <a:gd name="T114" fmla="+- 0 6454 6315"/>
                  <a:gd name="T115" fmla="*/ 6454 h 233"/>
                  <a:gd name="T116" fmla="+- 0 1871 1862"/>
                  <a:gd name="T117" fmla="*/ T116 w 233"/>
                  <a:gd name="T118" fmla="+- 0 6476 6315"/>
                  <a:gd name="T119" fmla="*/ 6476 h 233"/>
                  <a:gd name="T120" fmla="+- 0 1881 1862"/>
                  <a:gd name="T121" fmla="*/ T120 w 233"/>
                  <a:gd name="T122" fmla="+- 0 6495 6315"/>
                  <a:gd name="T123" fmla="*/ 6495 h 233"/>
                  <a:gd name="T124" fmla="+- 0 1894 1862"/>
                  <a:gd name="T125" fmla="*/ T124 w 233"/>
                  <a:gd name="T126" fmla="+- 0 6512 6315"/>
                  <a:gd name="T127" fmla="*/ 6512 h 233"/>
                  <a:gd name="T128" fmla="+- 0 1911 1862"/>
                  <a:gd name="T129" fmla="*/ T128 w 233"/>
                  <a:gd name="T130" fmla="+- 0 6526 6315"/>
                  <a:gd name="T131" fmla="*/ 6526 h 233"/>
                  <a:gd name="T132" fmla="+- 0 1929 1862"/>
                  <a:gd name="T133" fmla="*/ T132 w 233"/>
                  <a:gd name="T134" fmla="+- 0 6537 6315"/>
                  <a:gd name="T135" fmla="*/ 6537 h 233"/>
                  <a:gd name="T136" fmla="+- 0 1950 1862"/>
                  <a:gd name="T137" fmla="*/ T136 w 233"/>
                  <a:gd name="T138" fmla="+- 0 6544 6315"/>
                  <a:gd name="T139" fmla="*/ 6544 h 233"/>
                  <a:gd name="T140" fmla="+- 0 1973 1862"/>
                  <a:gd name="T141" fmla="*/ T140 w 233"/>
                  <a:gd name="T142" fmla="+- 0 6548 6315"/>
                  <a:gd name="T143" fmla="*/ 6548 h 233"/>
                  <a:gd name="T144" fmla="+- 0 1978 1862"/>
                  <a:gd name="T145" fmla="*/ T144 w 233"/>
                  <a:gd name="T146" fmla="+- 0 6548 6315"/>
                  <a:gd name="T147" fmla="*/ 6548 h 233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  <a:cxn ang="0">
                    <a:pos x="T17" y="T19"/>
                  </a:cxn>
                  <a:cxn ang="0">
                    <a:pos x="T21" y="T23"/>
                  </a:cxn>
                  <a:cxn ang="0">
                    <a:pos x="T25" y="T27"/>
                  </a:cxn>
                  <a:cxn ang="0">
                    <a:pos x="T29" y="T31"/>
                  </a:cxn>
                  <a:cxn ang="0">
                    <a:pos x="T33" y="T35"/>
                  </a:cxn>
                  <a:cxn ang="0">
                    <a:pos x="T37" y="T39"/>
                  </a:cxn>
                  <a:cxn ang="0">
                    <a:pos x="T41" y="T43"/>
                  </a:cxn>
                  <a:cxn ang="0">
                    <a:pos x="T45" y="T47"/>
                  </a:cxn>
                  <a:cxn ang="0">
                    <a:pos x="T49" y="T51"/>
                  </a:cxn>
                  <a:cxn ang="0">
                    <a:pos x="T53" y="T55"/>
                  </a:cxn>
                  <a:cxn ang="0">
                    <a:pos x="T57" y="T59"/>
                  </a:cxn>
                  <a:cxn ang="0">
                    <a:pos x="T61" y="T63"/>
                  </a:cxn>
                  <a:cxn ang="0">
                    <a:pos x="T65" y="T67"/>
                  </a:cxn>
                  <a:cxn ang="0">
                    <a:pos x="T69" y="T71"/>
                  </a:cxn>
                  <a:cxn ang="0">
                    <a:pos x="T73" y="T75"/>
                  </a:cxn>
                  <a:cxn ang="0">
                    <a:pos x="T77" y="T79"/>
                  </a:cxn>
                  <a:cxn ang="0">
                    <a:pos x="T81" y="T83"/>
                  </a:cxn>
                  <a:cxn ang="0">
                    <a:pos x="T85" y="T87"/>
                  </a:cxn>
                  <a:cxn ang="0">
                    <a:pos x="T89" y="T91"/>
                  </a:cxn>
                  <a:cxn ang="0">
                    <a:pos x="T93" y="T95"/>
                  </a:cxn>
                  <a:cxn ang="0">
                    <a:pos x="T97" y="T99"/>
                  </a:cxn>
                  <a:cxn ang="0">
                    <a:pos x="T101" y="T103"/>
                  </a:cxn>
                  <a:cxn ang="0">
                    <a:pos x="T105" y="T107"/>
                  </a:cxn>
                  <a:cxn ang="0">
                    <a:pos x="T109" y="T111"/>
                  </a:cxn>
                  <a:cxn ang="0">
                    <a:pos x="T113" y="T115"/>
                  </a:cxn>
                  <a:cxn ang="0">
                    <a:pos x="T117" y="T119"/>
                  </a:cxn>
                  <a:cxn ang="0">
                    <a:pos x="T121" y="T123"/>
                  </a:cxn>
                  <a:cxn ang="0">
                    <a:pos x="T125" y="T127"/>
                  </a:cxn>
                  <a:cxn ang="0">
                    <a:pos x="T129" y="T131"/>
                  </a:cxn>
                  <a:cxn ang="0">
                    <a:pos x="T133" y="T135"/>
                  </a:cxn>
                  <a:cxn ang="0">
                    <a:pos x="T137" y="T139"/>
                  </a:cxn>
                  <a:cxn ang="0">
                    <a:pos x="T141" y="T143"/>
                  </a:cxn>
                  <a:cxn ang="0">
                    <a:pos x="T145" y="T147"/>
                  </a:cxn>
                </a:cxnLst>
                <a:rect l="0" t="0" r="r" b="b"/>
                <a:pathLst>
                  <a:path w="233" h="233">
                    <a:moveTo>
                      <a:pt x="116" y="233"/>
                    </a:moveTo>
                    <a:lnTo>
                      <a:pt x="139" y="231"/>
                    </a:lnTo>
                    <a:lnTo>
                      <a:pt x="160" y="224"/>
                    </a:lnTo>
                    <a:lnTo>
                      <a:pt x="180" y="214"/>
                    </a:lnTo>
                    <a:lnTo>
                      <a:pt x="197" y="200"/>
                    </a:lnTo>
                    <a:lnTo>
                      <a:pt x="211" y="184"/>
                    </a:lnTo>
                    <a:lnTo>
                      <a:pt x="222" y="165"/>
                    </a:lnTo>
                    <a:lnTo>
                      <a:pt x="229" y="144"/>
                    </a:lnTo>
                    <a:lnTo>
                      <a:pt x="233" y="122"/>
                    </a:lnTo>
                    <a:lnTo>
                      <a:pt x="233" y="116"/>
                    </a:lnTo>
                    <a:lnTo>
                      <a:pt x="230" y="94"/>
                    </a:lnTo>
                    <a:lnTo>
                      <a:pt x="224" y="72"/>
                    </a:lnTo>
                    <a:lnTo>
                      <a:pt x="214" y="53"/>
                    </a:lnTo>
                    <a:lnTo>
                      <a:pt x="200" y="36"/>
                    </a:lnTo>
                    <a:lnTo>
                      <a:pt x="184" y="22"/>
                    </a:lnTo>
                    <a:lnTo>
                      <a:pt x="165" y="11"/>
                    </a:lnTo>
                    <a:lnTo>
                      <a:pt x="144" y="3"/>
                    </a:lnTo>
                    <a:lnTo>
                      <a:pt x="122" y="0"/>
                    </a:lnTo>
                    <a:lnTo>
                      <a:pt x="116" y="0"/>
                    </a:lnTo>
                    <a:lnTo>
                      <a:pt x="93" y="2"/>
                    </a:lnTo>
                    <a:lnTo>
                      <a:pt x="72" y="9"/>
                    </a:lnTo>
                    <a:lnTo>
                      <a:pt x="53" y="19"/>
                    </a:lnTo>
                    <a:lnTo>
                      <a:pt x="36" y="32"/>
                    </a:lnTo>
                    <a:lnTo>
                      <a:pt x="22" y="49"/>
                    </a:lnTo>
                    <a:lnTo>
                      <a:pt x="11" y="68"/>
                    </a:lnTo>
                    <a:lnTo>
                      <a:pt x="3" y="89"/>
                    </a:lnTo>
                    <a:lnTo>
                      <a:pt x="0" y="111"/>
                    </a:lnTo>
                    <a:lnTo>
                      <a:pt x="0" y="116"/>
                    </a:lnTo>
                    <a:lnTo>
                      <a:pt x="2" y="139"/>
                    </a:lnTo>
                    <a:lnTo>
                      <a:pt x="9" y="161"/>
                    </a:lnTo>
                    <a:lnTo>
                      <a:pt x="19" y="180"/>
                    </a:lnTo>
                    <a:lnTo>
                      <a:pt x="32" y="197"/>
                    </a:lnTo>
                    <a:lnTo>
                      <a:pt x="49" y="211"/>
                    </a:lnTo>
                    <a:lnTo>
                      <a:pt x="67" y="222"/>
                    </a:lnTo>
                    <a:lnTo>
                      <a:pt x="88" y="229"/>
                    </a:lnTo>
                    <a:lnTo>
                      <a:pt x="111" y="233"/>
                    </a:lnTo>
                    <a:lnTo>
                      <a:pt x="116" y="233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63" name="Freeform 62"/>
              <p:cNvSpPr>
                <a:spLocks/>
              </p:cNvSpPr>
              <p:nvPr/>
            </p:nvSpPr>
            <p:spPr bwMode="auto">
              <a:xfrm>
                <a:off x="1862" y="6315"/>
                <a:ext cx="233" cy="233"/>
              </a:xfrm>
              <a:custGeom>
                <a:avLst/>
                <a:gdLst>
                  <a:gd name="T0" fmla="+- 0 1978 1862"/>
                  <a:gd name="T1" fmla="*/ T0 w 233"/>
                  <a:gd name="T2" fmla="+- 0 6548 6315"/>
                  <a:gd name="T3" fmla="*/ 6548 h 233"/>
                  <a:gd name="T4" fmla="+- 0 2001 1862"/>
                  <a:gd name="T5" fmla="*/ T4 w 233"/>
                  <a:gd name="T6" fmla="+- 0 6546 6315"/>
                  <a:gd name="T7" fmla="*/ 6546 h 233"/>
                  <a:gd name="T8" fmla="+- 0 2022 1862"/>
                  <a:gd name="T9" fmla="*/ T8 w 233"/>
                  <a:gd name="T10" fmla="+- 0 6539 6315"/>
                  <a:gd name="T11" fmla="*/ 6539 h 233"/>
                  <a:gd name="T12" fmla="+- 0 2042 1862"/>
                  <a:gd name="T13" fmla="*/ T12 w 233"/>
                  <a:gd name="T14" fmla="+- 0 6529 6315"/>
                  <a:gd name="T15" fmla="*/ 6529 h 233"/>
                  <a:gd name="T16" fmla="+- 0 2059 1862"/>
                  <a:gd name="T17" fmla="*/ T16 w 233"/>
                  <a:gd name="T18" fmla="+- 0 6515 6315"/>
                  <a:gd name="T19" fmla="*/ 6515 h 233"/>
                  <a:gd name="T20" fmla="+- 0 2073 1862"/>
                  <a:gd name="T21" fmla="*/ T20 w 233"/>
                  <a:gd name="T22" fmla="+- 0 6499 6315"/>
                  <a:gd name="T23" fmla="*/ 6499 h 233"/>
                  <a:gd name="T24" fmla="+- 0 2084 1862"/>
                  <a:gd name="T25" fmla="*/ T24 w 233"/>
                  <a:gd name="T26" fmla="+- 0 6480 6315"/>
                  <a:gd name="T27" fmla="*/ 6480 h 233"/>
                  <a:gd name="T28" fmla="+- 0 2091 1862"/>
                  <a:gd name="T29" fmla="*/ T28 w 233"/>
                  <a:gd name="T30" fmla="+- 0 6459 6315"/>
                  <a:gd name="T31" fmla="*/ 6459 h 233"/>
                  <a:gd name="T32" fmla="+- 0 2095 1862"/>
                  <a:gd name="T33" fmla="*/ T32 w 233"/>
                  <a:gd name="T34" fmla="+- 0 6437 6315"/>
                  <a:gd name="T35" fmla="*/ 6437 h 233"/>
                  <a:gd name="T36" fmla="+- 0 2095 1862"/>
                  <a:gd name="T37" fmla="*/ T36 w 233"/>
                  <a:gd name="T38" fmla="+- 0 6431 6315"/>
                  <a:gd name="T39" fmla="*/ 6431 h 233"/>
                  <a:gd name="T40" fmla="+- 0 2092 1862"/>
                  <a:gd name="T41" fmla="*/ T40 w 233"/>
                  <a:gd name="T42" fmla="+- 0 6409 6315"/>
                  <a:gd name="T43" fmla="*/ 6409 h 233"/>
                  <a:gd name="T44" fmla="+- 0 2086 1862"/>
                  <a:gd name="T45" fmla="*/ T44 w 233"/>
                  <a:gd name="T46" fmla="+- 0 6387 6315"/>
                  <a:gd name="T47" fmla="*/ 6387 h 233"/>
                  <a:gd name="T48" fmla="+- 0 2076 1862"/>
                  <a:gd name="T49" fmla="*/ T48 w 233"/>
                  <a:gd name="T50" fmla="+- 0 6368 6315"/>
                  <a:gd name="T51" fmla="*/ 6368 h 233"/>
                  <a:gd name="T52" fmla="+- 0 2062 1862"/>
                  <a:gd name="T53" fmla="*/ T52 w 233"/>
                  <a:gd name="T54" fmla="+- 0 6351 6315"/>
                  <a:gd name="T55" fmla="*/ 6351 h 233"/>
                  <a:gd name="T56" fmla="+- 0 2046 1862"/>
                  <a:gd name="T57" fmla="*/ T56 w 233"/>
                  <a:gd name="T58" fmla="+- 0 6337 6315"/>
                  <a:gd name="T59" fmla="*/ 6337 h 233"/>
                  <a:gd name="T60" fmla="+- 0 2027 1862"/>
                  <a:gd name="T61" fmla="*/ T60 w 233"/>
                  <a:gd name="T62" fmla="+- 0 6326 6315"/>
                  <a:gd name="T63" fmla="*/ 6326 h 233"/>
                  <a:gd name="T64" fmla="+- 0 2006 1862"/>
                  <a:gd name="T65" fmla="*/ T64 w 233"/>
                  <a:gd name="T66" fmla="+- 0 6318 6315"/>
                  <a:gd name="T67" fmla="*/ 6318 h 233"/>
                  <a:gd name="T68" fmla="+- 0 1984 1862"/>
                  <a:gd name="T69" fmla="*/ T68 w 233"/>
                  <a:gd name="T70" fmla="+- 0 6315 6315"/>
                  <a:gd name="T71" fmla="*/ 6315 h 233"/>
                  <a:gd name="T72" fmla="+- 0 1978 1862"/>
                  <a:gd name="T73" fmla="*/ T72 w 233"/>
                  <a:gd name="T74" fmla="+- 0 6315 6315"/>
                  <a:gd name="T75" fmla="*/ 6315 h 233"/>
                  <a:gd name="T76" fmla="+- 0 1955 1862"/>
                  <a:gd name="T77" fmla="*/ T76 w 233"/>
                  <a:gd name="T78" fmla="+- 0 6317 6315"/>
                  <a:gd name="T79" fmla="*/ 6317 h 233"/>
                  <a:gd name="T80" fmla="+- 0 1934 1862"/>
                  <a:gd name="T81" fmla="*/ T80 w 233"/>
                  <a:gd name="T82" fmla="+- 0 6324 6315"/>
                  <a:gd name="T83" fmla="*/ 6324 h 233"/>
                  <a:gd name="T84" fmla="+- 0 1915 1862"/>
                  <a:gd name="T85" fmla="*/ T84 w 233"/>
                  <a:gd name="T86" fmla="+- 0 6334 6315"/>
                  <a:gd name="T87" fmla="*/ 6334 h 233"/>
                  <a:gd name="T88" fmla="+- 0 1898 1862"/>
                  <a:gd name="T89" fmla="*/ T88 w 233"/>
                  <a:gd name="T90" fmla="+- 0 6347 6315"/>
                  <a:gd name="T91" fmla="*/ 6347 h 233"/>
                  <a:gd name="T92" fmla="+- 0 1884 1862"/>
                  <a:gd name="T93" fmla="*/ T92 w 233"/>
                  <a:gd name="T94" fmla="+- 0 6364 6315"/>
                  <a:gd name="T95" fmla="*/ 6364 h 233"/>
                  <a:gd name="T96" fmla="+- 0 1873 1862"/>
                  <a:gd name="T97" fmla="*/ T96 w 233"/>
                  <a:gd name="T98" fmla="+- 0 6383 6315"/>
                  <a:gd name="T99" fmla="*/ 6383 h 233"/>
                  <a:gd name="T100" fmla="+- 0 1865 1862"/>
                  <a:gd name="T101" fmla="*/ T100 w 233"/>
                  <a:gd name="T102" fmla="+- 0 6404 6315"/>
                  <a:gd name="T103" fmla="*/ 6404 h 233"/>
                  <a:gd name="T104" fmla="+- 0 1862 1862"/>
                  <a:gd name="T105" fmla="*/ T104 w 233"/>
                  <a:gd name="T106" fmla="+- 0 6426 6315"/>
                  <a:gd name="T107" fmla="*/ 6426 h 233"/>
                  <a:gd name="T108" fmla="+- 0 1862 1862"/>
                  <a:gd name="T109" fmla="*/ T108 w 233"/>
                  <a:gd name="T110" fmla="+- 0 6431 6315"/>
                  <a:gd name="T111" fmla="*/ 6431 h 233"/>
                  <a:gd name="T112" fmla="+- 0 1864 1862"/>
                  <a:gd name="T113" fmla="*/ T112 w 233"/>
                  <a:gd name="T114" fmla="+- 0 6454 6315"/>
                  <a:gd name="T115" fmla="*/ 6454 h 233"/>
                  <a:gd name="T116" fmla="+- 0 1871 1862"/>
                  <a:gd name="T117" fmla="*/ T116 w 233"/>
                  <a:gd name="T118" fmla="+- 0 6476 6315"/>
                  <a:gd name="T119" fmla="*/ 6476 h 233"/>
                  <a:gd name="T120" fmla="+- 0 1881 1862"/>
                  <a:gd name="T121" fmla="*/ T120 w 233"/>
                  <a:gd name="T122" fmla="+- 0 6495 6315"/>
                  <a:gd name="T123" fmla="*/ 6495 h 233"/>
                  <a:gd name="T124" fmla="+- 0 1894 1862"/>
                  <a:gd name="T125" fmla="*/ T124 w 233"/>
                  <a:gd name="T126" fmla="+- 0 6512 6315"/>
                  <a:gd name="T127" fmla="*/ 6512 h 233"/>
                  <a:gd name="T128" fmla="+- 0 1911 1862"/>
                  <a:gd name="T129" fmla="*/ T128 w 233"/>
                  <a:gd name="T130" fmla="+- 0 6526 6315"/>
                  <a:gd name="T131" fmla="*/ 6526 h 233"/>
                  <a:gd name="T132" fmla="+- 0 1929 1862"/>
                  <a:gd name="T133" fmla="*/ T132 w 233"/>
                  <a:gd name="T134" fmla="+- 0 6537 6315"/>
                  <a:gd name="T135" fmla="*/ 6537 h 233"/>
                  <a:gd name="T136" fmla="+- 0 1950 1862"/>
                  <a:gd name="T137" fmla="*/ T136 w 233"/>
                  <a:gd name="T138" fmla="+- 0 6544 6315"/>
                  <a:gd name="T139" fmla="*/ 6544 h 233"/>
                  <a:gd name="T140" fmla="+- 0 1973 1862"/>
                  <a:gd name="T141" fmla="*/ T140 w 233"/>
                  <a:gd name="T142" fmla="+- 0 6548 6315"/>
                  <a:gd name="T143" fmla="*/ 6548 h 233"/>
                  <a:gd name="T144" fmla="+- 0 1978 1862"/>
                  <a:gd name="T145" fmla="*/ T144 w 233"/>
                  <a:gd name="T146" fmla="+- 0 6548 6315"/>
                  <a:gd name="T147" fmla="*/ 6548 h 233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  <a:cxn ang="0">
                    <a:pos x="T17" y="T19"/>
                  </a:cxn>
                  <a:cxn ang="0">
                    <a:pos x="T21" y="T23"/>
                  </a:cxn>
                  <a:cxn ang="0">
                    <a:pos x="T25" y="T27"/>
                  </a:cxn>
                  <a:cxn ang="0">
                    <a:pos x="T29" y="T31"/>
                  </a:cxn>
                  <a:cxn ang="0">
                    <a:pos x="T33" y="T35"/>
                  </a:cxn>
                  <a:cxn ang="0">
                    <a:pos x="T37" y="T39"/>
                  </a:cxn>
                  <a:cxn ang="0">
                    <a:pos x="T41" y="T43"/>
                  </a:cxn>
                  <a:cxn ang="0">
                    <a:pos x="T45" y="T47"/>
                  </a:cxn>
                  <a:cxn ang="0">
                    <a:pos x="T49" y="T51"/>
                  </a:cxn>
                  <a:cxn ang="0">
                    <a:pos x="T53" y="T55"/>
                  </a:cxn>
                  <a:cxn ang="0">
                    <a:pos x="T57" y="T59"/>
                  </a:cxn>
                  <a:cxn ang="0">
                    <a:pos x="T61" y="T63"/>
                  </a:cxn>
                  <a:cxn ang="0">
                    <a:pos x="T65" y="T67"/>
                  </a:cxn>
                  <a:cxn ang="0">
                    <a:pos x="T69" y="T71"/>
                  </a:cxn>
                  <a:cxn ang="0">
                    <a:pos x="T73" y="T75"/>
                  </a:cxn>
                  <a:cxn ang="0">
                    <a:pos x="T77" y="T79"/>
                  </a:cxn>
                  <a:cxn ang="0">
                    <a:pos x="T81" y="T83"/>
                  </a:cxn>
                  <a:cxn ang="0">
                    <a:pos x="T85" y="T87"/>
                  </a:cxn>
                  <a:cxn ang="0">
                    <a:pos x="T89" y="T91"/>
                  </a:cxn>
                  <a:cxn ang="0">
                    <a:pos x="T93" y="T95"/>
                  </a:cxn>
                  <a:cxn ang="0">
                    <a:pos x="T97" y="T99"/>
                  </a:cxn>
                  <a:cxn ang="0">
                    <a:pos x="T101" y="T103"/>
                  </a:cxn>
                  <a:cxn ang="0">
                    <a:pos x="T105" y="T107"/>
                  </a:cxn>
                  <a:cxn ang="0">
                    <a:pos x="T109" y="T111"/>
                  </a:cxn>
                  <a:cxn ang="0">
                    <a:pos x="T113" y="T115"/>
                  </a:cxn>
                  <a:cxn ang="0">
                    <a:pos x="T117" y="T119"/>
                  </a:cxn>
                  <a:cxn ang="0">
                    <a:pos x="T121" y="T123"/>
                  </a:cxn>
                  <a:cxn ang="0">
                    <a:pos x="T125" y="T127"/>
                  </a:cxn>
                  <a:cxn ang="0">
                    <a:pos x="T129" y="T131"/>
                  </a:cxn>
                  <a:cxn ang="0">
                    <a:pos x="T133" y="T135"/>
                  </a:cxn>
                  <a:cxn ang="0">
                    <a:pos x="T137" y="T139"/>
                  </a:cxn>
                  <a:cxn ang="0">
                    <a:pos x="T141" y="T143"/>
                  </a:cxn>
                  <a:cxn ang="0">
                    <a:pos x="T145" y="T147"/>
                  </a:cxn>
                </a:cxnLst>
                <a:rect l="0" t="0" r="r" b="b"/>
                <a:pathLst>
                  <a:path w="233" h="233">
                    <a:moveTo>
                      <a:pt x="116" y="233"/>
                    </a:moveTo>
                    <a:lnTo>
                      <a:pt x="139" y="231"/>
                    </a:lnTo>
                    <a:lnTo>
                      <a:pt x="160" y="224"/>
                    </a:lnTo>
                    <a:lnTo>
                      <a:pt x="180" y="214"/>
                    </a:lnTo>
                    <a:lnTo>
                      <a:pt x="197" y="200"/>
                    </a:lnTo>
                    <a:lnTo>
                      <a:pt x="211" y="184"/>
                    </a:lnTo>
                    <a:lnTo>
                      <a:pt x="222" y="165"/>
                    </a:lnTo>
                    <a:lnTo>
                      <a:pt x="229" y="144"/>
                    </a:lnTo>
                    <a:lnTo>
                      <a:pt x="233" y="122"/>
                    </a:lnTo>
                    <a:lnTo>
                      <a:pt x="233" y="116"/>
                    </a:lnTo>
                    <a:lnTo>
                      <a:pt x="230" y="94"/>
                    </a:lnTo>
                    <a:lnTo>
                      <a:pt x="224" y="72"/>
                    </a:lnTo>
                    <a:lnTo>
                      <a:pt x="214" y="53"/>
                    </a:lnTo>
                    <a:lnTo>
                      <a:pt x="200" y="36"/>
                    </a:lnTo>
                    <a:lnTo>
                      <a:pt x="184" y="22"/>
                    </a:lnTo>
                    <a:lnTo>
                      <a:pt x="165" y="11"/>
                    </a:lnTo>
                    <a:lnTo>
                      <a:pt x="144" y="3"/>
                    </a:lnTo>
                    <a:lnTo>
                      <a:pt x="122" y="0"/>
                    </a:lnTo>
                    <a:lnTo>
                      <a:pt x="116" y="0"/>
                    </a:lnTo>
                    <a:lnTo>
                      <a:pt x="93" y="2"/>
                    </a:lnTo>
                    <a:lnTo>
                      <a:pt x="72" y="9"/>
                    </a:lnTo>
                    <a:lnTo>
                      <a:pt x="53" y="19"/>
                    </a:lnTo>
                    <a:lnTo>
                      <a:pt x="36" y="32"/>
                    </a:lnTo>
                    <a:lnTo>
                      <a:pt x="22" y="49"/>
                    </a:lnTo>
                    <a:lnTo>
                      <a:pt x="11" y="68"/>
                    </a:lnTo>
                    <a:lnTo>
                      <a:pt x="3" y="89"/>
                    </a:lnTo>
                    <a:lnTo>
                      <a:pt x="0" y="111"/>
                    </a:lnTo>
                    <a:lnTo>
                      <a:pt x="0" y="116"/>
                    </a:lnTo>
                    <a:lnTo>
                      <a:pt x="2" y="139"/>
                    </a:lnTo>
                    <a:lnTo>
                      <a:pt x="9" y="161"/>
                    </a:lnTo>
                    <a:lnTo>
                      <a:pt x="19" y="180"/>
                    </a:lnTo>
                    <a:lnTo>
                      <a:pt x="32" y="197"/>
                    </a:lnTo>
                    <a:lnTo>
                      <a:pt x="49" y="211"/>
                    </a:lnTo>
                    <a:lnTo>
                      <a:pt x="67" y="222"/>
                    </a:lnTo>
                    <a:lnTo>
                      <a:pt x="88" y="229"/>
                    </a:lnTo>
                    <a:lnTo>
                      <a:pt x="111" y="233"/>
                    </a:lnTo>
                    <a:lnTo>
                      <a:pt x="116" y="233"/>
                    </a:lnTo>
                    <a:close/>
                  </a:path>
                </a:pathLst>
              </a:custGeom>
              <a:noFill/>
              <a:ln w="2350">
                <a:solidFill>
                  <a:srgbClr val="C40067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64" name="Freeform 63"/>
              <p:cNvSpPr>
                <a:spLocks/>
              </p:cNvSpPr>
              <p:nvPr/>
            </p:nvSpPr>
            <p:spPr bwMode="auto">
              <a:xfrm>
                <a:off x="1390" y="5931"/>
                <a:ext cx="21" cy="28"/>
              </a:xfrm>
              <a:custGeom>
                <a:avLst/>
                <a:gdLst>
                  <a:gd name="T0" fmla="+- 0 1397 1390"/>
                  <a:gd name="T1" fmla="*/ T0 w 21"/>
                  <a:gd name="T2" fmla="+- 0 5931 5931"/>
                  <a:gd name="T3" fmla="*/ 5931 h 28"/>
                  <a:gd name="T4" fmla="+- 0 1390 1390"/>
                  <a:gd name="T5" fmla="*/ T4 w 21"/>
                  <a:gd name="T6" fmla="+- 0 5959 5931"/>
                  <a:gd name="T7" fmla="*/ 5959 h 28"/>
                  <a:gd name="T8" fmla="+- 0 1411 1390"/>
                  <a:gd name="T9" fmla="*/ T8 w 21"/>
                  <a:gd name="T10" fmla="+- 0 5957 5931"/>
                  <a:gd name="T11" fmla="*/ 5957 h 28"/>
                  <a:gd name="T12" fmla="+- 0 1397 1390"/>
                  <a:gd name="T13" fmla="*/ T12 w 21"/>
                  <a:gd name="T14" fmla="+- 0 5931 5931"/>
                  <a:gd name="T15" fmla="*/ 5931 h 28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" h="28">
                    <a:moveTo>
                      <a:pt x="7" y="0"/>
                    </a:moveTo>
                    <a:lnTo>
                      <a:pt x="0" y="28"/>
                    </a:lnTo>
                    <a:lnTo>
                      <a:pt x="21" y="26"/>
                    </a:lnTo>
                    <a:lnTo>
                      <a:pt x="7" y="0"/>
                    </a:lnTo>
                    <a:close/>
                  </a:path>
                </a:pathLst>
              </a:custGeom>
              <a:solidFill>
                <a:srgbClr val="3C3C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65" name="Freeform 64"/>
              <p:cNvSpPr>
                <a:spLocks/>
              </p:cNvSpPr>
              <p:nvPr/>
            </p:nvSpPr>
            <p:spPr bwMode="auto">
              <a:xfrm>
                <a:off x="1396" y="5689"/>
                <a:ext cx="0" cy="241"/>
              </a:xfrm>
              <a:custGeom>
                <a:avLst/>
                <a:gdLst>
                  <a:gd name="T0" fmla="+- 0 5689 5689"/>
                  <a:gd name="T1" fmla="*/ 5689 h 241"/>
                  <a:gd name="T2" fmla="+- 0 5930 5689"/>
                  <a:gd name="T3" fmla="*/ 5930 h 241"/>
                </a:gdLst>
                <a:ahLst/>
                <a:cxnLst>
                  <a:cxn ang="0">
                    <a:pos x="0" y="T1"/>
                  </a:cxn>
                  <a:cxn ang="0">
                    <a:pos x="0" y="T3"/>
                  </a:cxn>
                </a:cxnLst>
                <a:rect l="0" t="0" r="r" b="b"/>
                <a:pathLst>
                  <a:path h="241">
                    <a:moveTo>
                      <a:pt x="0" y="0"/>
                    </a:moveTo>
                    <a:lnTo>
                      <a:pt x="0" y="241"/>
                    </a:lnTo>
                  </a:path>
                </a:pathLst>
              </a:custGeom>
              <a:noFill/>
              <a:ln w="2350">
                <a:solidFill>
                  <a:srgbClr val="BB006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66" name="Freeform 65"/>
              <p:cNvSpPr>
                <a:spLocks/>
              </p:cNvSpPr>
              <p:nvPr/>
            </p:nvSpPr>
            <p:spPr bwMode="auto">
              <a:xfrm>
                <a:off x="1389" y="5923"/>
                <a:ext cx="15" cy="15"/>
              </a:xfrm>
              <a:custGeom>
                <a:avLst/>
                <a:gdLst>
                  <a:gd name="T0" fmla="+- 0 1389 1389"/>
                  <a:gd name="T1" fmla="*/ T0 w 15"/>
                  <a:gd name="T2" fmla="+- 0 5930 5923"/>
                  <a:gd name="T3" fmla="*/ 5930 h 15"/>
                  <a:gd name="T4" fmla="+- 0 1389 1389"/>
                  <a:gd name="T5" fmla="*/ T4 w 15"/>
                  <a:gd name="T6" fmla="+- 0 5934 5923"/>
                  <a:gd name="T7" fmla="*/ 5934 h 15"/>
                  <a:gd name="T8" fmla="+- 0 1392 1389"/>
                  <a:gd name="T9" fmla="*/ T8 w 15"/>
                  <a:gd name="T10" fmla="+- 0 5938 5923"/>
                  <a:gd name="T11" fmla="*/ 5938 h 15"/>
                  <a:gd name="T12" fmla="+- 0 1401 1389"/>
                  <a:gd name="T13" fmla="*/ T12 w 15"/>
                  <a:gd name="T14" fmla="+- 0 5938 5923"/>
                  <a:gd name="T15" fmla="*/ 5938 h 15"/>
                  <a:gd name="T16" fmla="+- 0 1404 1389"/>
                  <a:gd name="T17" fmla="*/ T16 w 15"/>
                  <a:gd name="T18" fmla="+- 0 5934 5923"/>
                  <a:gd name="T19" fmla="*/ 5934 h 15"/>
                  <a:gd name="T20" fmla="+- 0 1404 1389"/>
                  <a:gd name="T21" fmla="*/ T20 w 15"/>
                  <a:gd name="T22" fmla="+- 0 5926 5923"/>
                  <a:gd name="T23" fmla="*/ 5926 h 15"/>
                  <a:gd name="T24" fmla="+- 0 1401 1389"/>
                  <a:gd name="T25" fmla="*/ T24 w 15"/>
                  <a:gd name="T26" fmla="+- 0 5923 5923"/>
                  <a:gd name="T27" fmla="*/ 5923 h 15"/>
                  <a:gd name="T28" fmla="+- 0 1392 1389"/>
                  <a:gd name="T29" fmla="*/ T28 w 15"/>
                  <a:gd name="T30" fmla="+- 0 5923 5923"/>
                  <a:gd name="T31" fmla="*/ 5923 h 15"/>
                  <a:gd name="T32" fmla="+- 0 1389 1389"/>
                  <a:gd name="T33" fmla="*/ T32 w 15"/>
                  <a:gd name="T34" fmla="+- 0 5926 5923"/>
                  <a:gd name="T35" fmla="*/ 5926 h 15"/>
                  <a:gd name="T36" fmla="+- 0 1389 1389"/>
                  <a:gd name="T37" fmla="*/ T36 w 15"/>
                  <a:gd name="T38" fmla="+- 0 5930 5923"/>
                  <a:gd name="T39" fmla="*/ 5930 h 15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  <a:cxn ang="0">
                    <a:pos x="T17" y="T19"/>
                  </a:cxn>
                  <a:cxn ang="0">
                    <a:pos x="T21" y="T23"/>
                  </a:cxn>
                  <a:cxn ang="0">
                    <a:pos x="T25" y="T27"/>
                  </a:cxn>
                  <a:cxn ang="0">
                    <a:pos x="T29" y="T31"/>
                  </a:cxn>
                  <a:cxn ang="0">
                    <a:pos x="T33" y="T35"/>
                  </a:cxn>
                  <a:cxn ang="0">
                    <a:pos x="T37" y="T39"/>
                  </a:cxn>
                </a:cxnLst>
                <a:rect l="0" t="0" r="r" b="b"/>
                <a:pathLst>
                  <a:path w="15" h="15">
                    <a:moveTo>
                      <a:pt x="0" y="7"/>
                    </a:moveTo>
                    <a:lnTo>
                      <a:pt x="0" y="11"/>
                    </a:lnTo>
                    <a:lnTo>
                      <a:pt x="3" y="15"/>
                    </a:lnTo>
                    <a:lnTo>
                      <a:pt x="12" y="15"/>
                    </a:lnTo>
                    <a:lnTo>
                      <a:pt x="15" y="11"/>
                    </a:lnTo>
                    <a:lnTo>
                      <a:pt x="15" y="3"/>
                    </a:lnTo>
                    <a:lnTo>
                      <a:pt x="12" y="0"/>
                    </a:lnTo>
                    <a:lnTo>
                      <a:pt x="3" y="0"/>
                    </a:lnTo>
                    <a:lnTo>
                      <a:pt x="0" y="3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BB006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67" name="Freeform 66"/>
              <p:cNvSpPr>
                <a:spLocks/>
              </p:cNvSpPr>
              <p:nvPr/>
            </p:nvSpPr>
            <p:spPr bwMode="auto">
              <a:xfrm>
                <a:off x="1283" y="5458"/>
                <a:ext cx="233" cy="233"/>
              </a:xfrm>
              <a:custGeom>
                <a:avLst/>
                <a:gdLst>
                  <a:gd name="T0" fmla="+- 0 1399 1283"/>
                  <a:gd name="T1" fmla="*/ T0 w 233"/>
                  <a:gd name="T2" fmla="+- 0 5691 5458"/>
                  <a:gd name="T3" fmla="*/ 5691 h 233"/>
                  <a:gd name="T4" fmla="+- 0 1422 1283"/>
                  <a:gd name="T5" fmla="*/ T4 w 233"/>
                  <a:gd name="T6" fmla="+- 0 5689 5458"/>
                  <a:gd name="T7" fmla="*/ 5689 h 233"/>
                  <a:gd name="T8" fmla="+- 0 1443 1283"/>
                  <a:gd name="T9" fmla="*/ T8 w 233"/>
                  <a:gd name="T10" fmla="+- 0 5682 5458"/>
                  <a:gd name="T11" fmla="*/ 5682 h 233"/>
                  <a:gd name="T12" fmla="+- 0 1462 1283"/>
                  <a:gd name="T13" fmla="*/ T12 w 233"/>
                  <a:gd name="T14" fmla="+- 0 5672 5458"/>
                  <a:gd name="T15" fmla="*/ 5672 h 233"/>
                  <a:gd name="T16" fmla="+- 0 1479 1283"/>
                  <a:gd name="T17" fmla="*/ T16 w 233"/>
                  <a:gd name="T18" fmla="+- 0 5658 5458"/>
                  <a:gd name="T19" fmla="*/ 5658 h 233"/>
                  <a:gd name="T20" fmla="+- 0 1494 1283"/>
                  <a:gd name="T21" fmla="*/ T20 w 233"/>
                  <a:gd name="T22" fmla="+- 0 5642 5458"/>
                  <a:gd name="T23" fmla="*/ 5642 h 233"/>
                  <a:gd name="T24" fmla="+- 0 1505 1283"/>
                  <a:gd name="T25" fmla="*/ T24 w 233"/>
                  <a:gd name="T26" fmla="+- 0 5623 5458"/>
                  <a:gd name="T27" fmla="*/ 5623 h 233"/>
                  <a:gd name="T28" fmla="+- 0 1512 1283"/>
                  <a:gd name="T29" fmla="*/ T28 w 233"/>
                  <a:gd name="T30" fmla="+- 0 5602 5458"/>
                  <a:gd name="T31" fmla="*/ 5602 h 233"/>
                  <a:gd name="T32" fmla="+- 0 1515 1283"/>
                  <a:gd name="T33" fmla="*/ T32 w 233"/>
                  <a:gd name="T34" fmla="+- 0 5580 5458"/>
                  <a:gd name="T35" fmla="*/ 5580 h 233"/>
                  <a:gd name="T36" fmla="+- 0 1515 1283"/>
                  <a:gd name="T37" fmla="*/ T36 w 233"/>
                  <a:gd name="T38" fmla="+- 0 5574 5458"/>
                  <a:gd name="T39" fmla="*/ 5574 h 233"/>
                  <a:gd name="T40" fmla="+- 0 1513 1283"/>
                  <a:gd name="T41" fmla="*/ T40 w 233"/>
                  <a:gd name="T42" fmla="+- 0 5552 5458"/>
                  <a:gd name="T43" fmla="*/ 5552 h 233"/>
                  <a:gd name="T44" fmla="+- 0 1507 1283"/>
                  <a:gd name="T45" fmla="*/ T44 w 233"/>
                  <a:gd name="T46" fmla="+- 0 5530 5458"/>
                  <a:gd name="T47" fmla="*/ 5530 h 233"/>
                  <a:gd name="T48" fmla="+- 0 1496 1283"/>
                  <a:gd name="T49" fmla="*/ T48 w 233"/>
                  <a:gd name="T50" fmla="+- 0 5511 5458"/>
                  <a:gd name="T51" fmla="*/ 5511 h 233"/>
                  <a:gd name="T52" fmla="+- 0 1483 1283"/>
                  <a:gd name="T53" fmla="*/ T52 w 233"/>
                  <a:gd name="T54" fmla="+- 0 5494 5458"/>
                  <a:gd name="T55" fmla="*/ 5494 h 233"/>
                  <a:gd name="T56" fmla="+- 0 1467 1283"/>
                  <a:gd name="T57" fmla="*/ T56 w 233"/>
                  <a:gd name="T58" fmla="+- 0 5480 5458"/>
                  <a:gd name="T59" fmla="*/ 5480 h 233"/>
                  <a:gd name="T60" fmla="+- 0 1448 1283"/>
                  <a:gd name="T61" fmla="*/ T60 w 233"/>
                  <a:gd name="T62" fmla="+- 0 5469 5458"/>
                  <a:gd name="T63" fmla="*/ 5469 h 233"/>
                  <a:gd name="T64" fmla="+- 0 1427 1283"/>
                  <a:gd name="T65" fmla="*/ T64 w 233"/>
                  <a:gd name="T66" fmla="+- 0 5461 5458"/>
                  <a:gd name="T67" fmla="*/ 5461 h 233"/>
                  <a:gd name="T68" fmla="+- 0 1404 1283"/>
                  <a:gd name="T69" fmla="*/ T68 w 233"/>
                  <a:gd name="T70" fmla="+- 0 5458 5458"/>
                  <a:gd name="T71" fmla="*/ 5458 h 233"/>
                  <a:gd name="T72" fmla="+- 0 1399 1283"/>
                  <a:gd name="T73" fmla="*/ T72 w 233"/>
                  <a:gd name="T74" fmla="+- 0 5458 5458"/>
                  <a:gd name="T75" fmla="*/ 5458 h 233"/>
                  <a:gd name="T76" fmla="+- 0 1376 1283"/>
                  <a:gd name="T77" fmla="*/ T76 w 233"/>
                  <a:gd name="T78" fmla="+- 0 5460 5458"/>
                  <a:gd name="T79" fmla="*/ 5460 h 233"/>
                  <a:gd name="T80" fmla="+- 0 1355 1283"/>
                  <a:gd name="T81" fmla="*/ T80 w 233"/>
                  <a:gd name="T82" fmla="+- 0 5467 5458"/>
                  <a:gd name="T83" fmla="*/ 5467 h 233"/>
                  <a:gd name="T84" fmla="+- 0 1335 1283"/>
                  <a:gd name="T85" fmla="*/ T84 w 233"/>
                  <a:gd name="T86" fmla="+- 0 5477 5458"/>
                  <a:gd name="T87" fmla="*/ 5477 h 233"/>
                  <a:gd name="T88" fmla="+- 0 1318 1283"/>
                  <a:gd name="T89" fmla="*/ T88 w 233"/>
                  <a:gd name="T90" fmla="+- 0 5490 5458"/>
                  <a:gd name="T91" fmla="*/ 5490 h 233"/>
                  <a:gd name="T92" fmla="+- 0 1304 1283"/>
                  <a:gd name="T93" fmla="*/ T92 w 233"/>
                  <a:gd name="T94" fmla="+- 0 5507 5458"/>
                  <a:gd name="T95" fmla="*/ 5507 h 233"/>
                  <a:gd name="T96" fmla="+- 0 1293 1283"/>
                  <a:gd name="T97" fmla="*/ T96 w 233"/>
                  <a:gd name="T98" fmla="+- 0 5526 5458"/>
                  <a:gd name="T99" fmla="*/ 5526 h 233"/>
                  <a:gd name="T100" fmla="+- 0 1286 1283"/>
                  <a:gd name="T101" fmla="*/ T100 w 233"/>
                  <a:gd name="T102" fmla="+- 0 5547 5458"/>
                  <a:gd name="T103" fmla="*/ 5547 h 233"/>
                  <a:gd name="T104" fmla="+- 0 1283 1283"/>
                  <a:gd name="T105" fmla="*/ T104 w 233"/>
                  <a:gd name="T106" fmla="+- 0 5569 5458"/>
                  <a:gd name="T107" fmla="*/ 5569 h 233"/>
                  <a:gd name="T108" fmla="+- 0 1283 1283"/>
                  <a:gd name="T109" fmla="*/ T108 w 233"/>
                  <a:gd name="T110" fmla="+- 0 5574 5458"/>
                  <a:gd name="T111" fmla="*/ 5574 h 233"/>
                  <a:gd name="T112" fmla="+- 0 1285 1283"/>
                  <a:gd name="T113" fmla="*/ T112 w 233"/>
                  <a:gd name="T114" fmla="+- 0 5597 5458"/>
                  <a:gd name="T115" fmla="*/ 5597 h 233"/>
                  <a:gd name="T116" fmla="+- 0 1291 1283"/>
                  <a:gd name="T117" fmla="*/ T116 w 233"/>
                  <a:gd name="T118" fmla="+- 0 5619 5458"/>
                  <a:gd name="T119" fmla="*/ 5619 h 233"/>
                  <a:gd name="T120" fmla="+- 0 1301 1283"/>
                  <a:gd name="T121" fmla="*/ T120 w 233"/>
                  <a:gd name="T122" fmla="+- 0 5638 5458"/>
                  <a:gd name="T123" fmla="*/ 5638 h 233"/>
                  <a:gd name="T124" fmla="+- 0 1315 1283"/>
                  <a:gd name="T125" fmla="*/ T124 w 233"/>
                  <a:gd name="T126" fmla="+- 0 5655 5458"/>
                  <a:gd name="T127" fmla="*/ 5655 h 233"/>
                  <a:gd name="T128" fmla="+- 0 1331 1283"/>
                  <a:gd name="T129" fmla="*/ T128 w 233"/>
                  <a:gd name="T130" fmla="+- 0 5669 5458"/>
                  <a:gd name="T131" fmla="*/ 5669 h 233"/>
                  <a:gd name="T132" fmla="+- 0 1350 1283"/>
                  <a:gd name="T133" fmla="*/ T132 w 233"/>
                  <a:gd name="T134" fmla="+- 0 5680 5458"/>
                  <a:gd name="T135" fmla="*/ 5680 h 233"/>
                  <a:gd name="T136" fmla="+- 0 1371 1283"/>
                  <a:gd name="T137" fmla="*/ T136 w 233"/>
                  <a:gd name="T138" fmla="+- 0 5687 5458"/>
                  <a:gd name="T139" fmla="*/ 5687 h 233"/>
                  <a:gd name="T140" fmla="+- 0 1394 1283"/>
                  <a:gd name="T141" fmla="*/ T140 w 233"/>
                  <a:gd name="T142" fmla="+- 0 5691 5458"/>
                  <a:gd name="T143" fmla="*/ 5691 h 233"/>
                  <a:gd name="T144" fmla="+- 0 1399 1283"/>
                  <a:gd name="T145" fmla="*/ T144 w 233"/>
                  <a:gd name="T146" fmla="+- 0 5691 5458"/>
                  <a:gd name="T147" fmla="*/ 5691 h 233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  <a:cxn ang="0">
                    <a:pos x="T17" y="T19"/>
                  </a:cxn>
                  <a:cxn ang="0">
                    <a:pos x="T21" y="T23"/>
                  </a:cxn>
                  <a:cxn ang="0">
                    <a:pos x="T25" y="T27"/>
                  </a:cxn>
                  <a:cxn ang="0">
                    <a:pos x="T29" y="T31"/>
                  </a:cxn>
                  <a:cxn ang="0">
                    <a:pos x="T33" y="T35"/>
                  </a:cxn>
                  <a:cxn ang="0">
                    <a:pos x="T37" y="T39"/>
                  </a:cxn>
                  <a:cxn ang="0">
                    <a:pos x="T41" y="T43"/>
                  </a:cxn>
                  <a:cxn ang="0">
                    <a:pos x="T45" y="T47"/>
                  </a:cxn>
                  <a:cxn ang="0">
                    <a:pos x="T49" y="T51"/>
                  </a:cxn>
                  <a:cxn ang="0">
                    <a:pos x="T53" y="T55"/>
                  </a:cxn>
                  <a:cxn ang="0">
                    <a:pos x="T57" y="T59"/>
                  </a:cxn>
                  <a:cxn ang="0">
                    <a:pos x="T61" y="T63"/>
                  </a:cxn>
                  <a:cxn ang="0">
                    <a:pos x="T65" y="T67"/>
                  </a:cxn>
                  <a:cxn ang="0">
                    <a:pos x="T69" y="T71"/>
                  </a:cxn>
                  <a:cxn ang="0">
                    <a:pos x="T73" y="T75"/>
                  </a:cxn>
                  <a:cxn ang="0">
                    <a:pos x="T77" y="T79"/>
                  </a:cxn>
                  <a:cxn ang="0">
                    <a:pos x="T81" y="T83"/>
                  </a:cxn>
                  <a:cxn ang="0">
                    <a:pos x="T85" y="T87"/>
                  </a:cxn>
                  <a:cxn ang="0">
                    <a:pos x="T89" y="T91"/>
                  </a:cxn>
                  <a:cxn ang="0">
                    <a:pos x="T93" y="T95"/>
                  </a:cxn>
                  <a:cxn ang="0">
                    <a:pos x="T97" y="T99"/>
                  </a:cxn>
                  <a:cxn ang="0">
                    <a:pos x="T101" y="T103"/>
                  </a:cxn>
                  <a:cxn ang="0">
                    <a:pos x="T105" y="T107"/>
                  </a:cxn>
                  <a:cxn ang="0">
                    <a:pos x="T109" y="T111"/>
                  </a:cxn>
                  <a:cxn ang="0">
                    <a:pos x="T113" y="T115"/>
                  </a:cxn>
                  <a:cxn ang="0">
                    <a:pos x="T117" y="T119"/>
                  </a:cxn>
                  <a:cxn ang="0">
                    <a:pos x="T121" y="T123"/>
                  </a:cxn>
                  <a:cxn ang="0">
                    <a:pos x="T125" y="T127"/>
                  </a:cxn>
                  <a:cxn ang="0">
                    <a:pos x="T129" y="T131"/>
                  </a:cxn>
                  <a:cxn ang="0">
                    <a:pos x="T133" y="T135"/>
                  </a:cxn>
                  <a:cxn ang="0">
                    <a:pos x="T137" y="T139"/>
                  </a:cxn>
                  <a:cxn ang="0">
                    <a:pos x="T141" y="T143"/>
                  </a:cxn>
                  <a:cxn ang="0">
                    <a:pos x="T145" y="T147"/>
                  </a:cxn>
                </a:cxnLst>
                <a:rect l="0" t="0" r="r" b="b"/>
                <a:pathLst>
                  <a:path w="233" h="233">
                    <a:moveTo>
                      <a:pt x="116" y="233"/>
                    </a:moveTo>
                    <a:lnTo>
                      <a:pt x="139" y="231"/>
                    </a:lnTo>
                    <a:lnTo>
                      <a:pt x="160" y="224"/>
                    </a:lnTo>
                    <a:lnTo>
                      <a:pt x="179" y="214"/>
                    </a:lnTo>
                    <a:lnTo>
                      <a:pt x="196" y="200"/>
                    </a:lnTo>
                    <a:lnTo>
                      <a:pt x="211" y="184"/>
                    </a:lnTo>
                    <a:lnTo>
                      <a:pt x="222" y="165"/>
                    </a:lnTo>
                    <a:lnTo>
                      <a:pt x="229" y="144"/>
                    </a:lnTo>
                    <a:lnTo>
                      <a:pt x="232" y="122"/>
                    </a:lnTo>
                    <a:lnTo>
                      <a:pt x="232" y="116"/>
                    </a:lnTo>
                    <a:lnTo>
                      <a:pt x="230" y="94"/>
                    </a:lnTo>
                    <a:lnTo>
                      <a:pt x="224" y="72"/>
                    </a:lnTo>
                    <a:lnTo>
                      <a:pt x="213" y="53"/>
                    </a:lnTo>
                    <a:lnTo>
                      <a:pt x="200" y="36"/>
                    </a:lnTo>
                    <a:lnTo>
                      <a:pt x="184" y="22"/>
                    </a:lnTo>
                    <a:lnTo>
                      <a:pt x="165" y="11"/>
                    </a:lnTo>
                    <a:lnTo>
                      <a:pt x="144" y="3"/>
                    </a:lnTo>
                    <a:lnTo>
                      <a:pt x="121" y="0"/>
                    </a:lnTo>
                    <a:lnTo>
                      <a:pt x="116" y="0"/>
                    </a:lnTo>
                    <a:lnTo>
                      <a:pt x="93" y="2"/>
                    </a:lnTo>
                    <a:lnTo>
                      <a:pt x="72" y="9"/>
                    </a:lnTo>
                    <a:lnTo>
                      <a:pt x="52" y="19"/>
                    </a:lnTo>
                    <a:lnTo>
                      <a:pt x="35" y="32"/>
                    </a:lnTo>
                    <a:lnTo>
                      <a:pt x="21" y="49"/>
                    </a:lnTo>
                    <a:lnTo>
                      <a:pt x="10" y="68"/>
                    </a:lnTo>
                    <a:lnTo>
                      <a:pt x="3" y="89"/>
                    </a:lnTo>
                    <a:lnTo>
                      <a:pt x="0" y="111"/>
                    </a:lnTo>
                    <a:lnTo>
                      <a:pt x="0" y="116"/>
                    </a:lnTo>
                    <a:lnTo>
                      <a:pt x="2" y="139"/>
                    </a:lnTo>
                    <a:lnTo>
                      <a:pt x="8" y="161"/>
                    </a:lnTo>
                    <a:lnTo>
                      <a:pt x="18" y="180"/>
                    </a:lnTo>
                    <a:lnTo>
                      <a:pt x="32" y="197"/>
                    </a:lnTo>
                    <a:lnTo>
                      <a:pt x="48" y="211"/>
                    </a:lnTo>
                    <a:lnTo>
                      <a:pt x="67" y="222"/>
                    </a:lnTo>
                    <a:lnTo>
                      <a:pt x="88" y="229"/>
                    </a:lnTo>
                    <a:lnTo>
                      <a:pt x="111" y="233"/>
                    </a:lnTo>
                    <a:lnTo>
                      <a:pt x="116" y="233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68" name="Freeform 67"/>
              <p:cNvSpPr>
                <a:spLocks/>
              </p:cNvSpPr>
              <p:nvPr/>
            </p:nvSpPr>
            <p:spPr bwMode="auto">
              <a:xfrm>
                <a:off x="1283" y="5458"/>
                <a:ext cx="233" cy="233"/>
              </a:xfrm>
              <a:custGeom>
                <a:avLst/>
                <a:gdLst>
                  <a:gd name="T0" fmla="+- 0 1399 1283"/>
                  <a:gd name="T1" fmla="*/ T0 w 233"/>
                  <a:gd name="T2" fmla="+- 0 5691 5458"/>
                  <a:gd name="T3" fmla="*/ 5691 h 233"/>
                  <a:gd name="T4" fmla="+- 0 1422 1283"/>
                  <a:gd name="T5" fmla="*/ T4 w 233"/>
                  <a:gd name="T6" fmla="+- 0 5689 5458"/>
                  <a:gd name="T7" fmla="*/ 5689 h 233"/>
                  <a:gd name="T8" fmla="+- 0 1443 1283"/>
                  <a:gd name="T9" fmla="*/ T8 w 233"/>
                  <a:gd name="T10" fmla="+- 0 5682 5458"/>
                  <a:gd name="T11" fmla="*/ 5682 h 233"/>
                  <a:gd name="T12" fmla="+- 0 1462 1283"/>
                  <a:gd name="T13" fmla="*/ T12 w 233"/>
                  <a:gd name="T14" fmla="+- 0 5672 5458"/>
                  <a:gd name="T15" fmla="*/ 5672 h 233"/>
                  <a:gd name="T16" fmla="+- 0 1479 1283"/>
                  <a:gd name="T17" fmla="*/ T16 w 233"/>
                  <a:gd name="T18" fmla="+- 0 5658 5458"/>
                  <a:gd name="T19" fmla="*/ 5658 h 233"/>
                  <a:gd name="T20" fmla="+- 0 1494 1283"/>
                  <a:gd name="T21" fmla="*/ T20 w 233"/>
                  <a:gd name="T22" fmla="+- 0 5642 5458"/>
                  <a:gd name="T23" fmla="*/ 5642 h 233"/>
                  <a:gd name="T24" fmla="+- 0 1505 1283"/>
                  <a:gd name="T25" fmla="*/ T24 w 233"/>
                  <a:gd name="T26" fmla="+- 0 5623 5458"/>
                  <a:gd name="T27" fmla="*/ 5623 h 233"/>
                  <a:gd name="T28" fmla="+- 0 1512 1283"/>
                  <a:gd name="T29" fmla="*/ T28 w 233"/>
                  <a:gd name="T30" fmla="+- 0 5602 5458"/>
                  <a:gd name="T31" fmla="*/ 5602 h 233"/>
                  <a:gd name="T32" fmla="+- 0 1515 1283"/>
                  <a:gd name="T33" fmla="*/ T32 w 233"/>
                  <a:gd name="T34" fmla="+- 0 5580 5458"/>
                  <a:gd name="T35" fmla="*/ 5580 h 233"/>
                  <a:gd name="T36" fmla="+- 0 1515 1283"/>
                  <a:gd name="T37" fmla="*/ T36 w 233"/>
                  <a:gd name="T38" fmla="+- 0 5574 5458"/>
                  <a:gd name="T39" fmla="*/ 5574 h 233"/>
                  <a:gd name="T40" fmla="+- 0 1513 1283"/>
                  <a:gd name="T41" fmla="*/ T40 w 233"/>
                  <a:gd name="T42" fmla="+- 0 5552 5458"/>
                  <a:gd name="T43" fmla="*/ 5552 h 233"/>
                  <a:gd name="T44" fmla="+- 0 1507 1283"/>
                  <a:gd name="T45" fmla="*/ T44 w 233"/>
                  <a:gd name="T46" fmla="+- 0 5530 5458"/>
                  <a:gd name="T47" fmla="*/ 5530 h 233"/>
                  <a:gd name="T48" fmla="+- 0 1496 1283"/>
                  <a:gd name="T49" fmla="*/ T48 w 233"/>
                  <a:gd name="T50" fmla="+- 0 5511 5458"/>
                  <a:gd name="T51" fmla="*/ 5511 h 233"/>
                  <a:gd name="T52" fmla="+- 0 1483 1283"/>
                  <a:gd name="T53" fmla="*/ T52 w 233"/>
                  <a:gd name="T54" fmla="+- 0 5494 5458"/>
                  <a:gd name="T55" fmla="*/ 5494 h 233"/>
                  <a:gd name="T56" fmla="+- 0 1467 1283"/>
                  <a:gd name="T57" fmla="*/ T56 w 233"/>
                  <a:gd name="T58" fmla="+- 0 5480 5458"/>
                  <a:gd name="T59" fmla="*/ 5480 h 233"/>
                  <a:gd name="T60" fmla="+- 0 1448 1283"/>
                  <a:gd name="T61" fmla="*/ T60 w 233"/>
                  <a:gd name="T62" fmla="+- 0 5469 5458"/>
                  <a:gd name="T63" fmla="*/ 5469 h 233"/>
                  <a:gd name="T64" fmla="+- 0 1427 1283"/>
                  <a:gd name="T65" fmla="*/ T64 w 233"/>
                  <a:gd name="T66" fmla="+- 0 5461 5458"/>
                  <a:gd name="T67" fmla="*/ 5461 h 233"/>
                  <a:gd name="T68" fmla="+- 0 1404 1283"/>
                  <a:gd name="T69" fmla="*/ T68 w 233"/>
                  <a:gd name="T70" fmla="+- 0 5458 5458"/>
                  <a:gd name="T71" fmla="*/ 5458 h 233"/>
                  <a:gd name="T72" fmla="+- 0 1399 1283"/>
                  <a:gd name="T73" fmla="*/ T72 w 233"/>
                  <a:gd name="T74" fmla="+- 0 5458 5458"/>
                  <a:gd name="T75" fmla="*/ 5458 h 233"/>
                  <a:gd name="T76" fmla="+- 0 1376 1283"/>
                  <a:gd name="T77" fmla="*/ T76 w 233"/>
                  <a:gd name="T78" fmla="+- 0 5460 5458"/>
                  <a:gd name="T79" fmla="*/ 5460 h 233"/>
                  <a:gd name="T80" fmla="+- 0 1355 1283"/>
                  <a:gd name="T81" fmla="*/ T80 w 233"/>
                  <a:gd name="T82" fmla="+- 0 5467 5458"/>
                  <a:gd name="T83" fmla="*/ 5467 h 233"/>
                  <a:gd name="T84" fmla="+- 0 1335 1283"/>
                  <a:gd name="T85" fmla="*/ T84 w 233"/>
                  <a:gd name="T86" fmla="+- 0 5477 5458"/>
                  <a:gd name="T87" fmla="*/ 5477 h 233"/>
                  <a:gd name="T88" fmla="+- 0 1318 1283"/>
                  <a:gd name="T89" fmla="*/ T88 w 233"/>
                  <a:gd name="T90" fmla="+- 0 5490 5458"/>
                  <a:gd name="T91" fmla="*/ 5490 h 233"/>
                  <a:gd name="T92" fmla="+- 0 1304 1283"/>
                  <a:gd name="T93" fmla="*/ T92 w 233"/>
                  <a:gd name="T94" fmla="+- 0 5507 5458"/>
                  <a:gd name="T95" fmla="*/ 5507 h 233"/>
                  <a:gd name="T96" fmla="+- 0 1293 1283"/>
                  <a:gd name="T97" fmla="*/ T96 w 233"/>
                  <a:gd name="T98" fmla="+- 0 5526 5458"/>
                  <a:gd name="T99" fmla="*/ 5526 h 233"/>
                  <a:gd name="T100" fmla="+- 0 1286 1283"/>
                  <a:gd name="T101" fmla="*/ T100 w 233"/>
                  <a:gd name="T102" fmla="+- 0 5547 5458"/>
                  <a:gd name="T103" fmla="*/ 5547 h 233"/>
                  <a:gd name="T104" fmla="+- 0 1283 1283"/>
                  <a:gd name="T105" fmla="*/ T104 w 233"/>
                  <a:gd name="T106" fmla="+- 0 5569 5458"/>
                  <a:gd name="T107" fmla="*/ 5569 h 233"/>
                  <a:gd name="T108" fmla="+- 0 1283 1283"/>
                  <a:gd name="T109" fmla="*/ T108 w 233"/>
                  <a:gd name="T110" fmla="+- 0 5574 5458"/>
                  <a:gd name="T111" fmla="*/ 5574 h 233"/>
                  <a:gd name="T112" fmla="+- 0 1285 1283"/>
                  <a:gd name="T113" fmla="*/ T112 w 233"/>
                  <a:gd name="T114" fmla="+- 0 5597 5458"/>
                  <a:gd name="T115" fmla="*/ 5597 h 233"/>
                  <a:gd name="T116" fmla="+- 0 1291 1283"/>
                  <a:gd name="T117" fmla="*/ T116 w 233"/>
                  <a:gd name="T118" fmla="+- 0 5619 5458"/>
                  <a:gd name="T119" fmla="*/ 5619 h 233"/>
                  <a:gd name="T120" fmla="+- 0 1301 1283"/>
                  <a:gd name="T121" fmla="*/ T120 w 233"/>
                  <a:gd name="T122" fmla="+- 0 5638 5458"/>
                  <a:gd name="T123" fmla="*/ 5638 h 233"/>
                  <a:gd name="T124" fmla="+- 0 1315 1283"/>
                  <a:gd name="T125" fmla="*/ T124 w 233"/>
                  <a:gd name="T126" fmla="+- 0 5655 5458"/>
                  <a:gd name="T127" fmla="*/ 5655 h 233"/>
                  <a:gd name="T128" fmla="+- 0 1331 1283"/>
                  <a:gd name="T129" fmla="*/ T128 w 233"/>
                  <a:gd name="T130" fmla="+- 0 5669 5458"/>
                  <a:gd name="T131" fmla="*/ 5669 h 233"/>
                  <a:gd name="T132" fmla="+- 0 1350 1283"/>
                  <a:gd name="T133" fmla="*/ T132 w 233"/>
                  <a:gd name="T134" fmla="+- 0 5680 5458"/>
                  <a:gd name="T135" fmla="*/ 5680 h 233"/>
                  <a:gd name="T136" fmla="+- 0 1371 1283"/>
                  <a:gd name="T137" fmla="*/ T136 w 233"/>
                  <a:gd name="T138" fmla="+- 0 5687 5458"/>
                  <a:gd name="T139" fmla="*/ 5687 h 233"/>
                  <a:gd name="T140" fmla="+- 0 1394 1283"/>
                  <a:gd name="T141" fmla="*/ T140 w 233"/>
                  <a:gd name="T142" fmla="+- 0 5691 5458"/>
                  <a:gd name="T143" fmla="*/ 5691 h 233"/>
                  <a:gd name="T144" fmla="+- 0 1399 1283"/>
                  <a:gd name="T145" fmla="*/ T144 w 233"/>
                  <a:gd name="T146" fmla="+- 0 5691 5458"/>
                  <a:gd name="T147" fmla="*/ 5691 h 233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  <a:cxn ang="0">
                    <a:pos x="T17" y="T19"/>
                  </a:cxn>
                  <a:cxn ang="0">
                    <a:pos x="T21" y="T23"/>
                  </a:cxn>
                  <a:cxn ang="0">
                    <a:pos x="T25" y="T27"/>
                  </a:cxn>
                  <a:cxn ang="0">
                    <a:pos x="T29" y="T31"/>
                  </a:cxn>
                  <a:cxn ang="0">
                    <a:pos x="T33" y="T35"/>
                  </a:cxn>
                  <a:cxn ang="0">
                    <a:pos x="T37" y="T39"/>
                  </a:cxn>
                  <a:cxn ang="0">
                    <a:pos x="T41" y="T43"/>
                  </a:cxn>
                  <a:cxn ang="0">
                    <a:pos x="T45" y="T47"/>
                  </a:cxn>
                  <a:cxn ang="0">
                    <a:pos x="T49" y="T51"/>
                  </a:cxn>
                  <a:cxn ang="0">
                    <a:pos x="T53" y="T55"/>
                  </a:cxn>
                  <a:cxn ang="0">
                    <a:pos x="T57" y="T59"/>
                  </a:cxn>
                  <a:cxn ang="0">
                    <a:pos x="T61" y="T63"/>
                  </a:cxn>
                  <a:cxn ang="0">
                    <a:pos x="T65" y="T67"/>
                  </a:cxn>
                  <a:cxn ang="0">
                    <a:pos x="T69" y="T71"/>
                  </a:cxn>
                  <a:cxn ang="0">
                    <a:pos x="T73" y="T75"/>
                  </a:cxn>
                  <a:cxn ang="0">
                    <a:pos x="T77" y="T79"/>
                  </a:cxn>
                  <a:cxn ang="0">
                    <a:pos x="T81" y="T83"/>
                  </a:cxn>
                  <a:cxn ang="0">
                    <a:pos x="T85" y="T87"/>
                  </a:cxn>
                  <a:cxn ang="0">
                    <a:pos x="T89" y="T91"/>
                  </a:cxn>
                  <a:cxn ang="0">
                    <a:pos x="T93" y="T95"/>
                  </a:cxn>
                  <a:cxn ang="0">
                    <a:pos x="T97" y="T99"/>
                  </a:cxn>
                  <a:cxn ang="0">
                    <a:pos x="T101" y="T103"/>
                  </a:cxn>
                  <a:cxn ang="0">
                    <a:pos x="T105" y="T107"/>
                  </a:cxn>
                  <a:cxn ang="0">
                    <a:pos x="T109" y="T111"/>
                  </a:cxn>
                  <a:cxn ang="0">
                    <a:pos x="T113" y="T115"/>
                  </a:cxn>
                  <a:cxn ang="0">
                    <a:pos x="T117" y="T119"/>
                  </a:cxn>
                  <a:cxn ang="0">
                    <a:pos x="T121" y="T123"/>
                  </a:cxn>
                  <a:cxn ang="0">
                    <a:pos x="T125" y="T127"/>
                  </a:cxn>
                  <a:cxn ang="0">
                    <a:pos x="T129" y="T131"/>
                  </a:cxn>
                  <a:cxn ang="0">
                    <a:pos x="T133" y="T135"/>
                  </a:cxn>
                  <a:cxn ang="0">
                    <a:pos x="T137" y="T139"/>
                  </a:cxn>
                  <a:cxn ang="0">
                    <a:pos x="T141" y="T143"/>
                  </a:cxn>
                  <a:cxn ang="0">
                    <a:pos x="T145" y="T147"/>
                  </a:cxn>
                </a:cxnLst>
                <a:rect l="0" t="0" r="r" b="b"/>
                <a:pathLst>
                  <a:path w="233" h="233">
                    <a:moveTo>
                      <a:pt x="116" y="233"/>
                    </a:moveTo>
                    <a:lnTo>
                      <a:pt x="139" y="231"/>
                    </a:lnTo>
                    <a:lnTo>
                      <a:pt x="160" y="224"/>
                    </a:lnTo>
                    <a:lnTo>
                      <a:pt x="179" y="214"/>
                    </a:lnTo>
                    <a:lnTo>
                      <a:pt x="196" y="200"/>
                    </a:lnTo>
                    <a:lnTo>
                      <a:pt x="211" y="184"/>
                    </a:lnTo>
                    <a:lnTo>
                      <a:pt x="222" y="165"/>
                    </a:lnTo>
                    <a:lnTo>
                      <a:pt x="229" y="144"/>
                    </a:lnTo>
                    <a:lnTo>
                      <a:pt x="232" y="122"/>
                    </a:lnTo>
                    <a:lnTo>
                      <a:pt x="232" y="116"/>
                    </a:lnTo>
                    <a:lnTo>
                      <a:pt x="230" y="94"/>
                    </a:lnTo>
                    <a:lnTo>
                      <a:pt x="224" y="72"/>
                    </a:lnTo>
                    <a:lnTo>
                      <a:pt x="213" y="53"/>
                    </a:lnTo>
                    <a:lnTo>
                      <a:pt x="200" y="36"/>
                    </a:lnTo>
                    <a:lnTo>
                      <a:pt x="184" y="22"/>
                    </a:lnTo>
                    <a:lnTo>
                      <a:pt x="165" y="11"/>
                    </a:lnTo>
                    <a:lnTo>
                      <a:pt x="144" y="3"/>
                    </a:lnTo>
                    <a:lnTo>
                      <a:pt x="121" y="0"/>
                    </a:lnTo>
                    <a:lnTo>
                      <a:pt x="116" y="0"/>
                    </a:lnTo>
                    <a:lnTo>
                      <a:pt x="93" y="2"/>
                    </a:lnTo>
                    <a:lnTo>
                      <a:pt x="72" y="9"/>
                    </a:lnTo>
                    <a:lnTo>
                      <a:pt x="52" y="19"/>
                    </a:lnTo>
                    <a:lnTo>
                      <a:pt x="35" y="32"/>
                    </a:lnTo>
                    <a:lnTo>
                      <a:pt x="21" y="49"/>
                    </a:lnTo>
                    <a:lnTo>
                      <a:pt x="10" y="68"/>
                    </a:lnTo>
                    <a:lnTo>
                      <a:pt x="3" y="89"/>
                    </a:lnTo>
                    <a:lnTo>
                      <a:pt x="0" y="111"/>
                    </a:lnTo>
                    <a:lnTo>
                      <a:pt x="0" y="116"/>
                    </a:lnTo>
                    <a:lnTo>
                      <a:pt x="2" y="139"/>
                    </a:lnTo>
                    <a:lnTo>
                      <a:pt x="8" y="161"/>
                    </a:lnTo>
                    <a:lnTo>
                      <a:pt x="18" y="180"/>
                    </a:lnTo>
                    <a:lnTo>
                      <a:pt x="32" y="197"/>
                    </a:lnTo>
                    <a:lnTo>
                      <a:pt x="48" y="211"/>
                    </a:lnTo>
                    <a:lnTo>
                      <a:pt x="67" y="222"/>
                    </a:lnTo>
                    <a:lnTo>
                      <a:pt x="88" y="229"/>
                    </a:lnTo>
                    <a:lnTo>
                      <a:pt x="111" y="233"/>
                    </a:lnTo>
                    <a:lnTo>
                      <a:pt x="116" y="233"/>
                    </a:lnTo>
                    <a:close/>
                  </a:path>
                </a:pathLst>
              </a:custGeom>
              <a:noFill/>
              <a:ln w="2350">
                <a:solidFill>
                  <a:srgbClr val="C40067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US"/>
              </a:p>
            </p:txBody>
          </p:sp>
          <p:pic>
            <p:nvPicPr>
              <p:cNvPr id="69" name="Picture 68"/>
              <p:cNvPicPr>
                <a:picLocks noChangeAspect="1"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811" y="5941"/>
                <a:ext cx="211" cy="234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70" name="Freeform 69"/>
              <p:cNvSpPr>
                <a:spLocks/>
              </p:cNvSpPr>
              <p:nvPr/>
            </p:nvSpPr>
            <p:spPr bwMode="auto">
              <a:xfrm>
                <a:off x="2973" y="5508"/>
                <a:ext cx="67" cy="0"/>
              </a:xfrm>
              <a:custGeom>
                <a:avLst/>
                <a:gdLst>
                  <a:gd name="T0" fmla="+- 0 2973 2973"/>
                  <a:gd name="T1" fmla="*/ T0 w 67"/>
                  <a:gd name="T2" fmla="+- 0 3040 2973"/>
                  <a:gd name="T3" fmla="*/ T2 w 67"/>
                </a:gdLst>
                <a:ahLst/>
                <a:cxnLst>
                  <a:cxn ang="0">
                    <a:pos x="T1" y="0"/>
                  </a:cxn>
                  <a:cxn ang="0">
                    <a:pos x="T3" y="0"/>
                  </a:cxn>
                </a:cxnLst>
                <a:rect l="0" t="0" r="r" b="b"/>
                <a:pathLst>
                  <a:path w="67">
                    <a:moveTo>
                      <a:pt x="0" y="0"/>
                    </a:moveTo>
                    <a:lnTo>
                      <a:pt x="67" y="0"/>
                    </a:lnTo>
                  </a:path>
                </a:pathLst>
              </a:custGeom>
              <a:noFill/>
              <a:ln w="35928">
                <a:solidFill>
                  <a:srgbClr val="FFFF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71" name="Freeform 70"/>
              <p:cNvSpPr>
                <a:spLocks/>
              </p:cNvSpPr>
              <p:nvPr/>
            </p:nvSpPr>
            <p:spPr bwMode="auto">
              <a:xfrm>
                <a:off x="2930" y="5495"/>
                <a:ext cx="85" cy="80"/>
              </a:xfrm>
              <a:custGeom>
                <a:avLst/>
                <a:gdLst>
                  <a:gd name="T0" fmla="+- 0 2956 2930"/>
                  <a:gd name="T1" fmla="*/ T0 w 85"/>
                  <a:gd name="T2" fmla="+- 0 5495 5495"/>
                  <a:gd name="T3" fmla="*/ 5495 h 80"/>
                  <a:gd name="T4" fmla="+- 0 2930 2930"/>
                  <a:gd name="T5" fmla="*/ T4 w 85"/>
                  <a:gd name="T6" fmla="+- 0 5544 5495"/>
                  <a:gd name="T7" fmla="*/ 5544 h 80"/>
                  <a:gd name="T8" fmla="+- 0 2990 2930"/>
                  <a:gd name="T9" fmla="*/ T8 w 85"/>
                  <a:gd name="T10" fmla="+- 0 5575 5495"/>
                  <a:gd name="T11" fmla="*/ 5575 h 80"/>
                  <a:gd name="T12" fmla="+- 0 3015 2930"/>
                  <a:gd name="T13" fmla="*/ T12 w 85"/>
                  <a:gd name="T14" fmla="+- 0 5527 5495"/>
                  <a:gd name="T15" fmla="*/ 5527 h 80"/>
                  <a:gd name="T16" fmla="+- 0 2956 2930"/>
                  <a:gd name="T17" fmla="*/ T16 w 85"/>
                  <a:gd name="T18" fmla="+- 0 5495 5495"/>
                  <a:gd name="T19" fmla="*/ 5495 h 80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  <a:cxn ang="0">
                    <a:pos x="T17" y="T19"/>
                  </a:cxn>
                </a:cxnLst>
                <a:rect l="0" t="0" r="r" b="b"/>
                <a:pathLst>
                  <a:path w="85" h="80">
                    <a:moveTo>
                      <a:pt x="26" y="0"/>
                    </a:moveTo>
                    <a:lnTo>
                      <a:pt x="0" y="49"/>
                    </a:lnTo>
                    <a:lnTo>
                      <a:pt x="60" y="80"/>
                    </a:lnTo>
                    <a:lnTo>
                      <a:pt x="85" y="32"/>
                    </a:lnTo>
                    <a:lnTo>
                      <a:pt x="26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US"/>
              </a:p>
            </p:txBody>
          </p:sp>
          <p:pic>
            <p:nvPicPr>
              <p:cNvPr id="72" name="Picture 71"/>
              <p:cNvPicPr>
                <a:picLocks noChangeAspect="1" noChangeArrowheads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694" y="6233"/>
                <a:ext cx="173" cy="159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73" name="Freeform 72"/>
              <p:cNvSpPr>
                <a:spLocks/>
              </p:cNvSpPr>
              <p:nvPr/>
            </p:nvSpPr>
            <p:spPr bwMode="auto">
              <a:xfrm>
                <a:off x="1706" y="6321"/>
                <a:ext cx="34" cy="0"/>
              </a:xfrm>
              <a:custGeom>
                <a:avLst/>
                <a:gdLst>
                  <a:gd name="T0" fmla="+- 0 1706 1706"/>
                  <a:gd name="T1" fmla="*/ T0 w 34"/>
                  <a:gd name="T2" fmla="+- 0 1740 1706"/>
                  <a:gd name="T3" fmla="*/ T2 w 34"/>
                </a:gdLst>
                <a:ahLst/>
                <a:cxnLst>
                  <a:cxn ang="0">
                    <a:pos x="T1" y="0"/>
                  </a:cxn>
                  <a:cxn ang="0">
                    <a:pos x="T3" y="0"/>
                  </a:cxn>
                </a:cxnLst>
                <a:rect l="0" t="0" r="r" b="b"/>
                <a:pathLst>
                  <a:path w="34">
                    <a:moveTo>
                      <a:pt x="0" y="0"/>
                    </a:moveTo>
                    <a:lnTo>
                      <a:pt x="34" y="0"/>
                    </a:lnTo>
                  </a:path>
                </a:pathLst>
              </a:custGeom>
              <a:noFill/>
              <a:ln w="30074">
                <a:solidFill>
                  <a:srgbClr val="FDDB04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US"/>
              </a:p>
            </p:txBody>
          </p:sp>
        </p:grpSp>
        <p:sp>
          <p:nvSpPr>
            <p:cNvPr id="9" name="Text Box 1"/>
            <p:cNvSpPr txBox="1"/>
            <p:nvPr/>
          </p:nvSpPr>
          <p:spPr>
            <a:xfrm>
              <a:off x="2984740" y="198408"/>
              <a:ext cx="298798" cy="326572"/>
            </a:xfrm>
            <a:prstGeom prst="rect">
              <a:avLst/>
            </a:prstGeom>
            <a:noFill/>
            <a:ln>
              <a:noFill/>
            </a:ln>
          </p:spPr>
          <p:txBody>
            <a:bodyPr rot="0" spcFirstLastPara="0" vert="horz" wrap="square" lIns="0" tIns="0" rIns="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 rtl="1">
                <a:spcAft>
                  <a:spcPts val="0"/>
                </a:spcAft>
              </a:pPr>
              <a:r>
                <a:rPr lang="en-US" sz="1000" dirty="0">
                  <a:ln>
                    <a:noFill/>
                  </a:ln>
                  <a:solidFill>
                    <a:srgbClr val="000000"/>
                  </a:solidFill>
                  <a:effectLst>
                    <a:outerShdw blurRad="38100" dist="19050" dir="2700000" algn="tl">
                      <a:schemeClr val="dk1">
                        <a:alpha val="40000"/>
                      </a:schemeClr>
                    </a:outerShdw>
                  </a:effectLst>
                  <a:latin typeface="Calibri" panose="020F0502020204030204" pitchFamily="34" charset="0"/>
                  <a:ea typeface="Times New Roman" panose="02020603050405020304" pitchFamily="18" charset="0"/>
                </a:rPr>
                <a:t>USB</a:t>
              </a:r>
              <a:r>
                <a:rPr lang="fa-IR" sz="1000" dirty="0">
                  <a:ln>
                    <a:noFill/>
                  </a:ln>
                  <a:solidFill>
                    <a:srgbClr val="000000"/>
                  </a:solidFill>
                  <a:effectLst>
                    <a:outerShdw blurRad="38100" dist="19050" dir="2700000" algn="tl">
                      <a:schemeClr val="dk1">
                        <a:alpha val="40000"/>
                      </a:schemeClr>
                    </a:outerShdw>
                  </a:effectLst>
                  <a:latin typeface="Times New Roman" panose="02020603050405020304" pitchFamily="18" charset="0"/>
                  <a:ea typeface="Times New Roman" panose="02020603050405020304" pitchFamily="18" charset="0"/>
                  <a:cs typeface="Calibri" panose="020F0502020204030204" pitchFamily="34" charset="0"/>
                </a:rPr>
                <a:t> برای استخراج گزارش</a:t>
              </a:r>
              <a:endParaRPr lang="en-US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10" name="Text Box 5"/>
            <p:cNvSpPr txBox="1"/>
            <p:nvPr/>
          </p:nvSpPr>
          <p:spPr>
            <a:xfrm>
              <a:off x="1647645" y="1190446"/>
              <a:ext cx="298798" cy="235469"/>
            </a:xfrm>
            <a:prstGeom prst="rect">
              <a:avLst/>
            </a:prstGeom>
            <a:noFill/>
            <a:ln>
              <a:noFill/>
            </a:ln>
          </p:spPr>
          <p:txBody>
            <a:bodyPr rot="0" spcFirstLastPara="0" vert="horz" wrap="square" lIns="0" tIns="0" rIns="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fa-IR" sz="1000">
                  <a:ln>
                    <a:noFill/>
                  </a:ln>
                  <a:solidFill>
                    <a:srgbClr val="000000"/>
                  </a:solidFill>
                  <a:effectLst>
                    <a:outerShdw blurRad="38100" dist="19050" dir="2700000" algn="tl">
                      <a:schemeClr val="dk1">
                        <a:alpha val="40000"/>
                      </a:schemeClr>
                    </a:outerShdw>
                  </a:effectLst>
                  <a:latin typeface="Times New Roman" panose="02020603050405020304" pitchFamily="18" charset="0"/>
                  <a:ea typeface="Times New Roman" panose="02020603050405020304" pitchFamily="18" charset="0"/>
                  <a:cs typeface="Calibri" panose="020F0502020204030204" pitchFamily="34" charset="0"/>
                </a:rPr>
                <a:t>نشانگر آلارم</a:t>
              </a:r>
              <a:endParaRPr lang="en-US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11" name="Text Box 6"/>
            <p:cNvSpPr txBox="1"/>
            <p:nvPr/>
          </p:nvSpPr>
          <p:spPr>
            <a:xfrm>
              <a:off x="2018581" y="897148"/>
              <a:ext cx="298798" cy="235469"/>
            </a:xfrm>
            <a:prstGeom prst="rect">
              <a:avLst/>
            </a:prstGeom>
            <a:noFill/>
            <a:ln>
              <a:noFill/>
            </a:ln>
          </p:spPr>
          <p:txBody>
            <a:bodyPr rot="0" spcFirstLastPara="0" vert="horz" wrap="square" lIns="0" tIns="0" rIns="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fa-IR" sz="1000">
                  <a:ln>
                    <a:noFill/>
                  </a:ln>
                  <a:solidFill>
                    <a:srgbClr val="000000"/>
                  </a:solidFill>
                  <a:effectLst>
                    <a:outerShdw blurRad="38100" dist="19050" dir="2700000" algn="tl">
                      <a:schemeClr val="dk1">
                        <a:alpha val="40000"/>
                      </a:schemeClr>
                    </a:outerShdw>
                  </a:effectLst>
                  <a:latin typeface="Times New Roman" panose="02020603050405020304" pitchFamily="18" charset="0"/>
                  <a:ea typeface="Times New Roman" panose="02020603050405020304" pitchFamily="18" charset="0"/>
                  <a:cs typeface="Calibri" panose="020F0502020204030204" pitchFamily="34" charset="0"/>
                </a:rPr>
                <a:t>تاریخچه 30 روزه</a:t>
              </a:r>
              <a:endParaRPr lang="en-US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12" name="Text Box 7"/>
            <p:cNvSpPr txBox="1"/>
            <p:nvPr/>
          </p:nvSpPr>
          <p:spPr>
            <a:xfrm>
              <a:off x="181155" y="2018582"/>
              <a:ext cx="298798" cy="235469"/>
            </a:xfrm>
            <a:prstGeom prst="rect">
              <a:avLst/>
            </a:prstGeom>
            <a:noFill/>
            <a:ln>
              <a:noFill/>
            </a:ln>
          </p:spPr>
          <p:txBody>
            <a:bodyPr rot="0" spcFirstLastPara="0" vert="horz" wrap="square" lIns="0" tIns="0" rIns="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fa-IR" sz="1000" dirty="0">
                  <a:ln>
                    <a:noFill/>
                  </a:ln>
                  <a:solidFill>
                    <a:srgbClr val="000000"/>
                  </a:solidFill>
                  <a:effectLst>
                    <a:outerShdw blurRad="38100" dist="19050" dir="2700000" algn="tl">
                      <a:schemeClr val="dk1">
                        <a:alpha val="40000"/>
                      </a:schemeClr>
                    </a:outerShdw>
                  </a:effectLst>
                  <a:latin typeface="Times New Roman" panose="02020603050405020304" pitchFamily="18" charset="0"/>
                  <a:ea typeface="Times New Roman" panose="02020603050405020304" pitchFamily="18" charset="0"/>
                  <a:cs typeface="Calibri" panose="020F0502020204030204" pitchFamily="34" charset="0"/>
                </a:rPr>
                <a:t>نشانگر باتری</a:t>
              </a:r>
              <a:endParaRPr lang="en-US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13" name="Text Box 8"/>
            <p:cNvSpPr txBox="1"/>
            <p:nvPr/>
          </p:nvSpPr>
          <p:spPr>
            <a:xfrm>
              <a:off x="603849" y="2286000"/>
              <a:ext cx="298798" cy="235469"/>
            </a:xfrm>
            <a:prstGeom prst="rect">
              <a:avLst/>
            </a:prstGeom>
            <a:noFill/>
            <a:ln>
              <a:noFill/>
            </a:ln>
          </p:spPr>
          <p:txBody>
            <a:bodyPr rot="0" spcFirstLastPara="0" vert="horz" wrap="square" lIns="0" tIns="0" rIns="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fa-IR" sz="1050" dirty="0">
                  <a:ln>
                    <a:noFill/>
                  </a:ln>
                  <a:solidFill>
                    <a:srgbClr val="000000"/>
                  </a:solidFill>
                  <a:effectLst>
                    <a:outerShdw blurRad="38100" dist="19050" dir="2700000" algn="tl">
                      <a:schemeClr val="dk1">
                        <a:alpha val="40000"/>
                      </a:schemeClr>
                    </a:outerShdw>
                  </a:effectLst>
                  <a:latin typeface="Times New Roman" panose="02020603050405020304" pitchFamily="18" charset="0"/>
                  <a:ea typeface="Times New Roman" panose="02020603050405020304" pitchFamily="18" charset="0"/>
                  <a:cs typeface="Calibri" panose="020F0502020204030204" pitchFamily="34" charset="0"/>
                </a:rPr>
                <a:t>وضعیت </a:t>
              </a:r>
              <a:r>
                <a:rPr lang="fa-IR" sz="1050" dirty="0" err="1">
                  <a:ln>
                    <a:noFill/>
                  </a:ln>
                  <a:solidFill>
                    <a:srgbClr val="000000"/>
                  </a:solidFill>
                  <a:effectLst>
                    <a:outerShdw blurRad="38100" dist="19050" dir="2700000" algn="tl">
                      <a:schemeClr val="dk1">
                        <a:alpha val="40000"/>
                      </a:schemeClr>
                    </a:outerShdw>
                  </a:effectLst>
                  <a:latin typeface="Times New Roman" panose="02020603050405020304" pitchFamily="18" charset="0"/>
                  <a:ea typeface="Times New Roman" panose="02020603050405020304" pitchFamily="18" charset="0"/>
                  <a:cs typeface="Calibri" panose="020F0502020204030204" pitchFamily="34" charset="0"/>
                </a:rPr>
                <a:t>آلارم</a:t>
              </a:r>
              <a:endParaRPr lang="en-US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14" name="Text Box 9"/>
            <p:cNvSpPr txBox="1"/>
            <p:nvPr/>
          </p:nvSpPr>
          <p:spPr>
            <a:xfrm>
              <a:off x="1431985" y="3183148"/>
              <a:ext cx="298798" cy="235469"/>
            </a:xfrm>
            <a:prstGeom prst="rect">
              <a:avLst/>
            </a:prstGeom>
            <a:noFill/>
            <a:ln>
              <a:noFill/>
            </a:ln>
          </p:spPr>
          <p:txBody>
            <a:bodyPr rot="0" spcFirstLastPara="0" vert="horz" wrap="square" lIns="0" tIns="0" rIns="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fa-IR" sz="1000" dirty="0">
                  <a:ln>
                    <a:noFill/>
                  </a:ln>
                  <a:solidFill>
                    <a:srgbClr val="000000"/>
                  </a:solidFill>
                  <a:effectLst>
                    <a:outerShdw blurRad="38100" dist="19050" dir="2700000" algn="tl">
                      <a:schemeClr val="dk1">
                        <a:alpha val="40000"/>
                      </a:schemeClr>
                    </a:outerShdw>
                  </a:effectLst>
                  <a:latin typeface="Times New Roman" panose="02020603050405020304" pitchFamily="18" charset="0"/>
                  <a:ea typeface="Times New Roman" panose="02020603050405020304" pitchFamily="18" charset="0"/>
                  <a:cs typeface="Calibri" panose="020F0502020204030204" pitchFamily="34" charset="0"/>
                </a:rPr>
                <a:t>دکمه تنظیمات</a:t>
              </a:r>
              <a:endParaRPr lang="en-US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15" name="Text Box 10"/>
            <p:cNvSpPr txBox="1"/>
            <p:nvPr/>
          </p:nvSpPr>
          <p:spPr>
            <a:xfrm>
              <a:off x="1009291" y="3226280"/>
              <a:ext cx="298798" cy="235469"/>
            </a:xfrm>
            <a:prstGeom prst="rect">
              <a:avLst/>
            </a:prstGeom>
          </p:spPr>
          <p:txBody>
            <a:bodyPr rot="0" spcFirstLastPara="0" vert="horz" wrap="square" lIns="0" tIns="0" rIns="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fa-IR" sz="1000" dirty="0">
                  <a:ln>
                    <a:noFill/>
                  </a:ln>
                  <a:solidFill>
                    <a:srgbClr val="000000"/>
                  </a:solidFill>
                  <a:effectLst>
                    <a:outerShdw blurRad="38100" dist="19050" dir="2700000" algn="tl">
                      <a:schemeClr val="dk1">
                        <a:alpha val="40000"/>
                      </a:schemeClr>
                    </a:outerShdw>
                  </a:effectLst>
                  <a:latin typeface="Times New Roman" panose="02020603050405020304" pitchFamily="18" charset="0"/>
                  <a:ea typeface="Times New Roman" panose="02020603050405020304" pitchFamily="18" charset="0"/>
                  <a:cs typeface="Calibri" panose="020F0502020204030204" pitchFamily="34" charset="0"/>
                </a:rPr>
                <a:t>توضیح </a:t>
              </a:r>
              <a:r>
                <a:rPr lang="fa-IR" sz="1000" dirty="0" err="1">
                  <a:ln>
                    <a:noFill/>
                  </a:ln>
                  <a:solidFill>
                    <a:srgbClr val="000000"/>
                  </a:solidFill>
                  <a:effectLst>
                    <a:outerShdw blurRad="38100" dist="19050" dir="2700000" algn="tl">
                      <a:schemeClr val="dk1">
                        <a:alpha val="40000"/>
                      </a:schemeClr>
                    </a:outerShdw>
                  </a:effectLst>
                  <a:latin typeface="Times New Roman" panose="02020603050405020304" pitchFamily="18" charset="0"/>
                  <a:ea typeface="Times New Roman" panose="02020603050405020304" pitchFamily="18" charset="0"/>
                  <a:cs typeface="Calibri" panose="020F0502020204030204" pitchFamily="34" charset="0"/>
                </a:rPr>
                <a:t>آلارم</a:t>
              </a:r>
              <a:endParaRPr lang="en-US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16" name="Text Box 11"/>
            <p:cNvSpPr txBox="1"/>
            <p:nvPr/>
          </p:nvSpPr>
          <p:spPr>
            <a:xfrm>
              <a:off x="2587925" y="2627129"/>
              <a:ext cx="298450" cy="234950"/>
            </a:xfrm>
            <a:prstGeom prst="rect">
              <a:avLst/>
            </a:prstGeom>
            <a:noFill/>
            <a:ln>
              <a:noFill/>
            </a:ln>
          </p:spPr>
          <p:txBody>
            <a:bodyPr rot="0" spcFirstLastPara="0" vert="horz" wrap="square" lIns="0" tIns="0" rIns="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fa-IR" sz="1050" dirty="0">
                  <a:ln>
                    <a:noFill/>
                  </a:ln>
                  <a:solidFill>
                    <a:srgbClr val="000000"/>
                  </a:solidFill>
                  <a:effectLst>
                    <a:outerShdw blurRad="38100" dist="19050" dir="2700000" algn="tl">
                      <a:schemeClr val="dk1">
                        <a:alpha val="40000"/>
                      </a:schemeClr>
                    </a:outerShdw>
                  </a:effectLst>
                  <a:latin typeface="Times New Roman" panose="02020603050405020304" pitchFamily="18" charset="0"/>
                  <a:ea typeface="Times New Roman" panose="02020603050405020304" pitchFamily="18" charset="0"/>
                  <a:cs typeface="Calibri" panose="020F0502020204030204" pitchFamily="34" charset="0"/>
                </a:rPr>
                <a:t>دمای فعلی</a:t>
              </a:r>
              <a:endParaRPr lang="en-US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17" name="Text Box 12"/>
            <p:cNvSpPr txBox="1"/>
            <p:nvPr/>
          </p:nvSpPr>
          <p:spPr>
            <a:xfrm>
              <a:off x="2820838" y="2907102"/>
              <a:ext cx="298798" cy="235469"/>
            </a:xfrm>
            <a:prstGeom prst="rect">
              <a:avLst/>
            </a:prstGeom>
            <a:noFill/>
            <a:ln>
              <a:noFill/>
            </a:ln>
          </p:spPr>
          <p:txBody>
            <a:bodyPr rot="0" spcFirstLastPara="0" vert="horz" wrap="square" lIns="0" tIns="0" rIns="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algn="ctr">
                <a:spcAft>
                  <a:spcPts val="0"/>
                </a:spcAft>
                <a:defRPr sz="1050">
                  <a:ln>
                    <a:noFill/>
                  </a:ln>
                  <a:solidFill>
                    <a:srgbClr val="000000"/>
                  </a:solidFill>
                  <a:effectLst>
                    <a:outerShdw blurRad="38100" dist="19050" dir="2700000" algn="tl">
                      <a:schemeClr val="dk1">
                        <a:alpha val="40000"/>
                      </a:schemeClr>
                    </a:outerShdw>
                  </a:effectLst>
                  <a:latin typeface="Times New Roman" panose="02020603050405020304" pitchFamily="18" charset="0"/>
                  <a:ea typeface="Times New Roman" panose="02020603050405020304" pitchFamily="18" charset="0"/>
                  <a:cs typeface="Calibri" panose="020F0502020204030204" pitchFamily="34" charset="0"/>
                </a:defRPr>
              </a:lvl1pPr>
            </a:lstStyle>
            <a:p>
              <a:r>
                <a:rPr lang="fa-IR" dirty="0"/>
                <a:t>دکمه خواندن</a:t>
              </a:r>
              <a:endParaRPr lang="en-US" dirty="0"/>
            </a:p>
          </p:txBody>
        </p:sp>
        <p:sp>
          <p:nvSpPr>
            <p:cNvPr id="18" name="Text Box 13"/>
            <p:cNvSpPr txBox="1"/>
            <p:nvPr/>
          </p:nvSpPr>
          <p:spPr>
            <a:xfrm>
              <a:off x="3226279" y="2976114"/>
              <a:ext cx="298798" cy="235469"/>
            </a:xfrm>
            <a:prstGeom prst="rect">
              <a:avLst/>
            </a:prstGeom>
            <a:noFill/>
            <a:ln>
              <a:noFill/>
            </a:ln>
          </p:spPr>
          <p:txBody>
            <a:bodyPr rot="0" spcFirstLastPara="0" vert="horz" wrap="square" lIns="0" tIns="0" rIns="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en-US" sz="1100" dirty="0">
                  <a:ln>
                    <a:noFill/>
                  </a:ln>
                  <a:solidFill>
                    <a:srgbClr val="000000"/>
                  </a:solidFill>
                  <a:effectLst>
                    <a:outerShdw blurRad="38100" dist="19050" dir="2700000" algn="tl">
                      <a:schemeClr val="dk1">
                        <a:alpha val="40000"/>
                      </a:schemeClr>
                    </a:outerShdw>
                  </a:effectLst>
                  <a:latin typeface="Calibri" panose="020F0502020204030204" pitchFamily="34" charset="0"/>
                  <a:ea typeface="Times New Roman" panose="02020603050405020304" pitchFamily="18" charset="0"/>
                </a:rPr>
                <a:t>Logger</a:t>
              </a:r>
              <a:r>
                <a:rPr lang="en-US" sz="1050" dirty="0">
                  <a:ln>
                    <a:noFill/>
                  </a:ln>
                  <a:solidFill>
                    <a:srgbClr val="000000"/>
                  </a:solidFill>
                  <a:effectLst>
                    <a:outerShdw blurRad="38100" dist="19050" dir="2700000" algn="tl">
                      <a:schemeClr val="dk1">
                        <a:alpha val="40000"/>
                      </a:schemeClr>
                    </a:outerShdw>
                  </a:effectLst>
                  <a:latin typeface="Calibri" panose="020F0502020204030204" pitchFamily="34" charset="0"/>
                  <a:ea typeface="Times New Roman" panose="02020603050405020304" pitchFamily="18" charset="0"/>
                </a:rPr>
                <a:t> ID</a:t>
              </a:r>
              <a:endParaRPr lang="en-US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19" name="Text Box 14"/>
            <p:cNvSpPr txBox="1"/>
            <p:nvPr/>
          </p:nvSpPr>
          <p:spPr>
            <a:xfrm>
              <a:off x="3347049" y="1552755"/>
              <a:ext cx="298798" cy="235469"/>
            </a:xfrm>
            <a:prstGeom prst="rect">
              <a:avLst/>
            </a:prstGeom>
            <a:noFill/>
            <a:ln>
              <a:noFill/>
            </a:ln>
          </p:spPr>
          <p:txBody>
            <a:bodyPr rot="0" spcFirstLastPara="0" vert="horz" wrap="square" lIns="0" tIns="0" rIns="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fa-IR" sz="1050">
                  <a:ln>
                    <a:noFill/>
                  </a:ln>
                  <a:solidFill>
                    <a:srgbClr val="000000"/>
                  </a:solidFill>
                  <a:effectLst>
                    <a:outerShdw blurRad="38100" dist="19050" dir="2700000" algn="tl">
                      <a:schemeClr val="dk1">
                        <a:alpha val="40000"/>
                      </a:schemeClr>
                    </a:outerShdw>
                  </a:effectLst>
                  <a:latin typeface="Times New Roman" panose="02020603050405020304" pitchFamily="18" charset="0"/>
                  <a:ea typeface="Times New Roman" panose="02020603050405020304" pitchFamily="18" charset="0"/>
                  <a:cs typeface="Calibri" panose="020F0502020204030204" pitchFamily="34" charset="0"/>
                </a:rPr>
                <a:t>درگاه سنسور خارجی</a:t>
              </a:r>
              <a:endParaRPr lang="en-US" sz="140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7279303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46022" y="1528684"/>
            <a:ext cx="8915401" cy="37910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57716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3" y="609600"/>
            <a:ext cx="10076525" cy="788624"/>
          </a:xfrm>
        </p:spPr>
        <p:txBody>
          <a:bodyPr/>
          <a:lstStyle/>
          <a:p>
            <a:pPr algn="ctr" rtl="1"/>
            <a:r>
              <a:rPr lang="fa-IR" dirty="0" smtClean="0">
                <a:solidFill>
                  <a:srgbClr val="FF0000"/>
                </a:solidFill>
                <a:cs typeface="B Titr" panose="00000700000000000000" pitchFamily="2" charset="-78"/>
              </a:rPr>
              <a:t>مثال  آلارم  پائین در زمان بازخوانی</a:t>
            </a:r>
            <a:endParaRPr lang="en-US" dirty="0">
              <a:solidFill>
                <a:srgbClr val="FF0000"/>
              </a:solidFill>
              <a:cs typeface="B Titr" panose="00000700000000000000" pitchFamily="2" charset="-78"/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77064" y="1480480"/>
            <a:ext cx="8911687" cy="403301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2120748" y="3128790"/>
            <a:ext cx="1850834" cy="837282"/>
          </a:xfrm>
          <a:prstGeom prst="rect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7129074" y="2627833"/>
            <a:ext cx="440674" cy="385590"/>
          </a:xfrm>
          <a:prstGeom prst="ellipse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7255768" y="2019079"/>
            <a:ext cx="187286" cy="462708"/>
          </a:xfrm>
          <a:prstGeom prst="rect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4282494" y="3061000"/>
            <a:ext cx="2500829" cy="429658"/>
          </a:xfrm>
          <a:prstGeom prst="rect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4241494" y="3635566"/>
            <a:ext cx="1145754" cy="374574"/>
          </a:xfrm>
          <a:prstGeom prst="rect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7445539" y="4337683"/>
            <a:ext cx="495759" cy="407624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3619456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</p:bld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40193" y="543406"/>
            <a:ext cx="8913124" cy="4035902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78744" y="1672715"/>
            <a:ext cx="6450999" cy="141353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17231" y="3406023"/>
            <a:ext cx="512108" cy="42675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183675" y="2202256"/>
            <a:ext cx="1609483" cy="88399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793158" y="2616820"/>
            <a:ext cx="2481287" cy="46943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386323" y="2278463"/>
            <a:ext cx="1231499" cy="262151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268129" y="1732824"/>
            <a:ext cx="463336" cy="402371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399204" y="1047821"/>
            <a:ext cx="201185" cy="4816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90102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184" y="222325"/>
            <a:ext cx="10607640" cy="701329"/>
          </a:xfrm>
        </p:spPr>
        <p:txBody>
          <a:bodyPr/>
          <a:lstStyle/>
          <a:p>
            <a:pPr algn="ctr" rtl="1"/>
            <a:r>
              <a:rPr lang="en-US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Alarm Super Jump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30320" y="2552763"/>
            <a:ext cx="6533367" cy="379420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00801" y="5194088"/>
            <a:ext cx="434953" cy="447637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693185" y="923654"/>
            <a:ext cx="1060764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rtl="1"/>
            <a:r>
              <a:rPr lang="fa-IR" dirty="0" smtClean="0"/>
              <a:t>باز خوانی </a:t>
            </a:r>
            <a:r>
              <a:rPr lang="fa-IR" dirty="0"/>
              <a:t>موارد آلارم مستقیما از روی دستگاه – با استفاده از </a:t>
            </a:r>
            <a:r>
              <a:rPr lang="fa-IR" dirty="0" smtClean="0"/>
              <a:t>عملکرد </a:t>
            </a:r>
            <a:r>
              <a:rPr lang="en-US" dirty="0" smtClean="0"/>
              <a:t>Alarm </a:t>
            </a:r>
            <a:r>
              <a:rPr lang="en-US" dirty="0"/>
              <a:t>Super </a:t>
            </a:r>
            <a:r>
              <a:rPr lang="en-US" dirty="0" smtClean="0"/>
              <a:t>Jump</a:t>
            </a:r>
            <a:r>
              <a:rPr lang="fa-IR" dirty="0" smtClean="0"/>
              <a:t> ( تاریخچه  </a:t>
            </a:r>
            <a:r>
              <a:rPr lang="fa-IR" dirty="0"/>
              <a:t>30روزه)</a:t>
            </a:r>
          </a:p>
          <a:p>
            <a:pPr algn="just" rtl="1"/>
            <a:r>
              <a:rPr lang="fa-IR" dirty="0"/>
              <a:t>اگر تمایل دارید موارد آلارم را مستقیماً از روی دستگاه بخوانید دکمه  </a:t>
            </a:r>
            <a:r>
              <a:rPr lang="en-US" dirty="0" smtClean="0"/>
              <a:t>READ</a:t>
            </a:r>
            <a:r>
              <a:rPr lang="fa-IR" dirty="0" smtClean="0"/>
              <a:t> را </a:t>
            </a:r>
            <a:r>
              <a:rPr lang="fa-IR" dirty="0"/>
              <a:t>به مدت </a:t>
            </a:r>
            <a:r>
              <a:rPr lang="fa-IR" b="1" dirty="0"/>
              <a:t>حداقل </a:t>
            </a:r>
            <a:r>
              <a:rPr lang="fa-IR" b="1" dirty="0" smtClean="0"/>
              <a:t>3 دقیقه </a:t>
            </a:r>
            <a:r>
              <a:rPr lang="fa-IR" dirty="0"/>
              <a:t>فشار دهید.</a:t>
            </a:r>
          </a:p>
          <a:p>
            <a:pPr algn="just" rtl="1"/>
            <a:r>
              <a:rPr lang="fa-IR" dirty="0"/>
              <a:t>اولین نمایش از آخرین آلارم رخ داده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57014" y="3406152"/>
            <a:ext cx="467273" cy="4672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34195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33637" y="1431901"/>
            <a:ext cx="6535478" cy="3798137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38405" y="2421228"/>
            <a:ext cx="4778139" cy="1326524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47921" y="2299172"/>
            <a:ext cx="467273" cy="467273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5353315" y="570023"/>
            <a:ext cx="353013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a-IR" dirty="0"/>
              <a:t>دومین نمایش از آخرین آلارم رخ داده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118382" y="4041257"/>
            <a:ext cx="434953" cy="4476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258596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95557" y="2117218"/>
            <a:ext cx="6535478" cy="3798137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07310" y="3068008"/>
            <a:ext cx="4854864" cy="135600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66763" y="2983404"/>
            <a:ext cx="396533" cy="396533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721217" y="493238"/>
            <a:ext cx="10084158" cy="8714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rtl="1">
              <a:lnSpc>
                <a:spcPct val="150000"/>
              </a:lnSpc>
            </a:pPr>
            <a:r>
              <a:rPr lang="fa-IR" dirty="0" smtClean="0"/>
              <a:t>نکته</a:t>
            </a:r>
            <a:r>
              <a:rPr lang="fa-IR" dirty="0"/>
              <a:t>: دکمه آلارم را به مدت حداقل  </a:t>
            </a:r>
            <a:r>
              <a:rPr lang="fa-IR" dirty="0" smtClean="0"/>
              <a:t>3 ثانیه </a:t>
            </a:r>
            <a:r>
              <a:rPr lang="fa-IR" dirty="0"/>
              <a:t>فشار دهید، آلارم بعدی بر روی صفحه نمایش ظاهر خواهد شد.</a:t>
            </a:r>
          </a:p>
          <a:p>
            <a:pPr algn="just" rtl="1">
              <a:lnSpc>
                <a:spcPct val="150000"/>
              </a:lnSpc>
            </a:pPr>
            <a:r>
              <a:rPr lang="fa-IR" dirty="0"/>
              <a:t>نمایش مورد بعدی رخداد آلارم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157019" y="4728899"/>
            <a:ext cx="434953" cy="4476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3581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3" y="609600"/>
            <a:ext cx="10462891" cy="1320800"/>
          </a:xfrm>
        </p:spPr>
        <p:txBody>
          <a:bodyPr>
            <a:normAutofit fontScale="90000"/>
          </a:bodyPr>
          <a:lstStyle/>
          <a:p>
            <a:pPr algn="ctr" rtl="1"/>
            <a:r>
              <a:rPr lang="fa-IR" b="1" dirty="0">
                <a:solidFill>
                  <a:srgbClr val="FF0000"/>
                </a:solidFill>
                <a:cs typeface="B Titr" panose="00000700000000000000" pitchFamily="2" charset="-78"/>
              </a:rPr>
              <a:t>استخراج اطلاعات از دستگاه </a:t>
            </a:r>
            <a:r>
              <a:rPr lang="en-US" sz="40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Fridge-tag</a:t>
            </a:r>
            <a:r>
              <a:rPr lang="fa-IR" b="1" dirty="0">
                <a:solidFill>
                  <a:srgbClr val="FF0000"/>
                </a:solidFill>
                <a:cs typeface="B Titr" panose="00000700000000000000" pitchFamily="2" charset="-78"/>
              </a:rPr>
              <a:t> از طریق اتصال به کامپیوتر</a:t>
            </a:r>
            <a:r>
              <a:rPr lang="en-US" b="1" i="1" dirty="0">
                <a:cs typeface="B Titr" panose="00000700000000000000" pitchFamily="2" charset="-78"/>
              </a:rPr>
              <a:t/>
            </a:r>
            <a:br>
              <a:rPr lang="en-US" b="1" i="1" dirty="0">
                <a:cs typeface="B Titr" panose="00000700000000000000" pitchFamily="2" charset="-78"/>
              </a:rPr>
            </a:br>
            <a:endParaRPr lang="en-US" dirty="0">
              <a:cs typeface="B Titr" panose="00000700000000000000" pitchFamily="2" charset="-78"/>
            </a:endParaRPr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647243" y="2044678"/>
            <a:ext cx="6523070" cy="3881437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72843" y="4579595"/>
            <a:ext cx="1174400" cy="1346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34295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2667000" y="-2667001"/>
            <a:ext cx="6857999" cy="1219200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0819238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390902" y="3604374"/>
            <a:ext cx="373491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rtl="1">
              <a:spcAft>
                <a:spcPts val="0"/>
              </a:spcAft>
              <a:tabLst>
                <a:tab pos="473075" algn="ctr"/>
                <a:tab pos="2249805" algn="r"/>
              </a:tabLst>
            </a:pPr>
            <a:r>
              <a:rPr lang="en-US" sz="2000" b="1" dirty="0">
                <a:latin typeface="Calibri" panose="020F0502020204030204" pitchFamily="34" charset="0"/>
                <a:ea typeface="Times New Roman" panose="02020603050405020304" pitchFamily="18" charset="0"/>
                <a:cs typeface="B Titr" panose="00000700000000000000" pitchFamily="2" charset="-78"/>
                <a:sym typeface="Wingdings" panose="05000000000000000000" pitchFamily="2" charset="2"/>
              </a:rPr>
              <a:t></a:t>
            </a:r>
            <a:r>
              <a:rPr lang="fa-IR" sz="2000" b="1" dirty="0">
                <a:latin typeface="Calibri" panose="020F0502020204030204" pitchFamily="34" charset="0"/>
                <a:ea typeface="Times New Roman" panose="02020603050405020304" pitchFamily="18" charset="0"/>
                <a:cs typeface="B Titr" panose="00000700000000000000" pitchFamily="2" charset="-78"/>
              </a:rPr>
              <a:t> نکته 1: مرجع فواصل اندازه­گیری</a:t>
            </a:r>
            <a:endParaRPr lang="en-US" sz="2000" b="1" dirty="0">
              <a:latin typeface="Calibri" panose="020F0502020204030204" pitchFamily="34" charset="0"/>
              <a:ea typeface="Times New Roman" panose="02020603050405020304" pitchFamily="18" charset="0"/>
              <a:cs typeface="B Titr" panose="00000700000000000000" pitchFamily="2" charset="-78"/>
            </a:endParaRPr>
          </a:p>
          <a:p>
            <a:pPr algn="r" rtl="1"/>
            <a:r>
              <a:rPr lang="en-US" sz="2000" b="1" dirty="0" smtClean="0">
                <a:latin typeface="Calibri" panose="020F0502020204030204" pitchFamily="34" charset="0"/>
                <a:ea typeface="Times New Roman" panose="02020603050405020304" pitchFamily="18" charset="0"/>
                <a:cs typeface="B Titr" panose="00000700000000000000" pitchFamily="2" charset="-78"/>
              </a:rPr>
              <a:t>    </a:t>
            </a:r>
            <a:r>
              <a:rPr lang="fa-IR" sz="2000" b="1" dirty="0" smtClean="0">
                <a:latin typeface="Calibri" panose="020F0502020204030204" pitchFamily="34" charset="0"/>
                <a:ea typeface="Times New Roman" panose="02020603050405020304" pitchFamily="18" charset="0"/>
                <a:cs typeface="B Titr" panose="00000700000000000000" pitchFamily="2" charset="-78"/>
              </a:rPr>
              <a:t>نکته </a:t>
            </a:r>
            <a:r>
              <a:rPr lang="fa-IR" sz="2000" b="1" dirty="0">
                <a:latin typeface="Calibri" panose="020F0502020204030204" pitchFamily="34" charset="0"/>
                <a:ea typeface="Times New Roman" panose="02020603050405020304" pitchFamily="18" charset="0"/>
                <a:cs typeface="B Titr" panose="00000700000000000000" pitchFamily="2" charset="-78"/>
              </a:rPr>
              <a:t>2: ستون شرح رخداد ها</a:t>
            </a:r>
            <a:r>
              <a:rPr lang="en-US" sz="2000" b="1" dirty="0">
                <a:latin typeface="Calibri" panose="020F0502020204030204" pitchFamily="34" charset="0"/>
                <a:ea typeface="Times New Roman" panose="02020603050405020304" pitchFamily="18" charset="0"/>
                <a:cs typeface="B Titr" panose="00000700000000000000" pitchFamily="2" charset="-78"/>
              </a:rPr>
              <a:t> </a:t>
            </a:r>
          </a:p>
        </p:txBody>
      </p:sp>
      <p:sp>
        <p:nvSpPr>
          <p:cNvPr id="5" name="Rectangle 4"/>
          <p:cNvSpPr/>
          <p:nvPr/>
        </p:nvSpPr>
        <p:spPr>
          <a:xfrm>
            <a:off x="3728933" y="2669166"/>
            <a:ext cx="350608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 rtl="1"/>
            <a:r>
              <a:rPr lang="en-US" sz="2000" b="1" dirty="0">
                <a:latin typeface="Calibri" panose="020F0502020204030204" pitchFamily="34" charset="0"/>
                <a:ea typeface="Times New Roman" panose="02020603050405020304" pitchFamily="18" charset="0"/>
                <a:cs typeface="B Titr" panose="00000700000000000000" pitchFamily="2" charset="-78"/>
                <a:sym typeface="Wingdings" panose="05000000000000000000" pitchFamily="2" charset="2"/>
              </a:rPr>
              <a:t></a:t>
            </a:r>
            <a:r>
              <a:rPr lang="fa-IR" sz="2000" b="1" dirty="0">
                <a:latin typeface="Calibri" panose="020F0502020204030204" pitchFamily="34" charset="0"/>
                <a:ea typeface="Times New Roman" panose="02020603050405020304" pitchFamily="18" charset="0"/>
                <a:cs typeface="B Titr" panose="00000700000000000000" pitchFamily="2" charset="-78"/>
              </a:rPr>
              <a:t>ردیف های قابل تعریف توسط کاربر</a:t>
            </a:r>
            <a:endParaRPr lang="en-US" sz="2000" b="1" dirty="0">
              <a:latin typeface="Calibri" panose="020F0502020204030204" pitchFamily="34" charset="0"/>
              <a:ea typeface="Times New Roman" panose="02020603050405020304" pitchFamily="18" charset="0"/>
              <a:cs typeface="B Titr" panose="00000700000000000000" pitchFamily="2" charset="-78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858774" y="4882884"/>
            <a:ext cx="306526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 rtl="1"/>
            <a:r>
              <a:rPr lang="en-US" sz="2000" b="1" dirty="0">
                <a:latin typeface="Calibri" panose="020F0502020204030204" pitchFamily="34" charset="0"/>
                <a:ea typeface="Times New Roman" panose="02020603050405020304" pitchFamily="18" charset="0"/>
                <a:cs typeface="B Titr" panose="00000700000000000000" pitchFamily="2" charset="-78"/>
                <a:sym typeface="Wingdings" panose="05000000000000000000" pitchFamily="2" charset="2"/>
              </a:rPr>
              <a:t></a:t>
            </a:r>
            <a:r>
              <a:rPr lang="fa-IR" sz="2000" b="1" dirty="0">
                <a:latin typeface="Calibri" panose="020F0502020204030204" pitchFamily="34" charset="0"/>
                <a:ea typeface="Times New Roman" panose="02020603050405020304" pitchFamily="18" charset="0"/>
                <a:cs typeface="B Titr" panose="00000700000000000000" pitchFamily="2" charset="-78"/>
              </a:rPr>
              <a:t> هشدار </a:t>
            </a:r>
            <a:r>
              <a:rPr lang="fa-IR" sz="2000" b="1" dirty="0" smtClean="0">
                <a:latin typeface="Calibri" panose="020F0502020204030204" pitchFamily="34" charset="0"/>
                <a:ea typeface="Times New Roman" panose="02020603050405020304" pitchFamily="18" charset="0"/>
                <a:cs typeface="B Titr" panose="00000700000000000000" pitchFamily="2" charset="-78"/>
              </a:rPr>
              <a:t>باطری  به همراه </a:t>
            </a:r>
            <a:r>
              <a:rPr lang="fa-IR" sz="2000" b="1" dirty="0">
                <a:latin typeface="Calibri" panose="020F0502020204030204" pitchFamily="34" charset="0"/>
                <a:ea typeface="Times New Roman" panose="02020603050405020304" pitchFamily="18" charset="0"/>
                <a:cs typeface="B Titr" panose="00000700000000000000" pitchFamily="2" charset="-78"/>
              </a:rPr>
              <a:t>زمان</a:t>
            </a:r>
            <a:endParaRPr lang="en-US" sz="2000" b="1" dirty="0">
              <a:latin typeface="Calibri" panose="020F0502020204030204" pitchFamily="34" charset="0"/>
              <a:ea typeface="Times New Roman" panose="02020603050405020304" pitchFamily="18" charset="0"/>
              <a:cs typeface="B Titr" panose="00000700000000000000" pitchFamily="2" charset="-78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322844" y="4406398"/>
            <a:ext cx="213712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 rtl="1">
              <a:spcAft>
                <a:spcPts val="0"/>
              </a:spcAft>
              <a:tabLst>
                <a:tab pos="473075" algn="ctr"/>
                <a:tab pos="2249805" algn="r"/>
              </a:tabLst>
            </a:pPr>
            <a:r>
              <a:rPr lang="en-US" sz="2000" b="1" dirty="0" smtClean="0">
                <a:latin typeface="Calibri" panose="020F0502020204030204" pitchFamily="34" charset="0"/>
                <a:ea typeface="Times New Roman" panose="02020603050405020304" pitchFamily="18" charset="0"/>
                <a:cs typeface="B Titr" panose="00000700000000000000" pitchFamily="2" charset="-78"/>
                <a:sym typeface="Wingdings" panose="05000000000000000000" pitchFamily="2" charset="2"/>
              </a:rPr>
              <a:t></a:t>
            </a:r>
            <a:r>
              <a:rPr lang="fa-IR" sz="2000" b="1" dirty="0" smtClean="0">
                <a:latin typeface="Calibri" panose="020F0502020204030204" pitchFamily="34" charset="0"/>
                <a:ea typeface="Times New Roman" panose="02020603050405020304" pitchFamily="18" charset="0"/>
                <a:cs typeface="B Titr" panose="00000700000000000000" pitchFamily="2" charset="-78"/>
              </a:rPr>
              <a:t> محل تاریخ و امضاء</a:t>
            </a:r>
            <a:endParaRPr lang="en-US" sz="2000" b="1" dirty="0">
              <a:latin typeface="Calibri" panose="020F0502020204030204" pitchFamily="34" charset="0"/>
              <a:ea typeface="Times New Roman" panose="02020603050405020304" pitchFamily="18" charset="0"/>
              <a:cs typeface="B Titr" panose="00000700000000000000" pitchFamily="2" charset="-78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503985" y="3136770"/>
            <a:ext cx="195598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 rtl="1">
              <a:spcAft>
                <a:spcPts val="0"/>
              </a:spcAft>
              <a:tabLst>
                <a:tab pos="473075" algn="ctr"/>
                <a:tab pos="2249805" algn="r"/>
              </a:tabLst>
            </a:pPr>
            <a:r>
              <a:rPr lang="en-US" sz="2000" b="1" dirty="0">
                <a:latin typeface="Calibri" panose="020F0502020204030204" pitchFamily="34" charset="0"/>
                <a:ea typeface="Times New Roman" panose="02020603050405020304" pitchFamily="18" charset="0"/>
                <a:cs typeface="B Titr" panose="00000700000000000000" pitchFamily="2" charset="-78"/>
                <a:sym typeface="Wingdings" panose="05000000000000000000" pitchFamily="2" charset="2"/>
              </a:rPr>
              <a:t></a:t>
            </a:r>
            <a:r>
              <a:rPr lang="en-US" sz="2000" b="1" dirty="0">
                <a:latin typeface="Calibri" panose="020F0502020204030204" pitchFamily="34" charset="0"/>
                <a:ea typeface="Times New Roman" panose="02020603050405020304" pitchFamily="18" charset="0"/>
                <a:cs typeface="B Titr" panose="00000700000000000000" pitchFamily="2" charset="-78"/>
              </a:rPr>
              <a:t> </a:t>
            </a:r>
            <a:r>
              <a:rPr lang="fa-IR" sz="2000" b="1" dirty="0">
                <a:latin typeface="Calibri" panose="020F0502020204030204" pitchFamily="34" charset="0"/>
                <a:ea typeface="Times New Roman" panose="02020603050405020304" pitchFamily="18" charset="0"/>
                <a:cs typeface="B Titr" panose="00000700000000000000" pitchFamily="2" charset="-78"/>
              </a:rPr>
              <a:t>محل ثبت نکته ها</a:t>
            </a:r>
            <a:endParaRPr lang="en-US" sz="2000" b="1" dirty="0">
              <a:latin typeface="Calibri" panose="020F0502020204030204" pitchFamily="34" charset="0"/>
              <a:ea typeface="Times New Roman" panose="02020603050405020304" pitchFamily="18" charset="0"/>
              <a:cs typeface="B Titr" panose="00000700000000000000" pitchFamily="2" charset="-78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4150524" y="2174223"/>
            <a:ext cx="264687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 rtl="1"/>
            <a:r>
              <a:rPr lang="en-US" sz="2000" b="1" dirty="0">
                <a:latin typeface="Calibri" panose="020F0502020204030204" pitchFamily="34" charset="0"/>
                <a:ea typeface="Times New Roman" panose="02020603050405020304" pitchFamily="18" charset="0"/>
                <a:cs typeface="B Titr" panose="00000700000000000000" pitchFamily="2" charset="-78"/>
                <a:sym typeface="Wingdings" panose="05000000000000000000" pitchFamily="2" charset="2"/>
              </a:rPr>
              <a:t></a:t>
            </a:r>
            <a:r>
              <a:rPr lang="fa-IR" sz="2000" b="1" dirty="0">
                <a:latin typeface="Calibri" panose="020F0502020204030204" pitchFamily="34" charset="0"/>
                <a:ea typeface="Times New Roman" panose="02020603050405020304" pitchFamily="18" charset="0"/>
                <a:cs typeface="B Titr" panose="00000700000000000000" pitchFamily="2" charset="-78"/>
              </a:rPr>
              <a:t>جدول رخدادها و </a:t>
            </a:r>
            <a:r>
              <a:rPr lang="fa-IR" sz="2000" b="1" dirty="0" smtClean="0">
                <a:latin typeface="Calibri" panose="020F0502020204030204" pitchFamily="34" charset="0"/>
                <a:ea typeface="Times New Roman" panose="02020603050405020304" pitchFamily="18" charset="0"/>
                <a:cs typeface="B Titr" panose="00000700000000000000" pitchFamily="2" charset="-78"/>
              </a:rPr>
              <a:t> آلارم </a:t>
            </a:r>
            <a:endParaRPr lang="en-US" sz="2000" b="1" dirty="0">
              <a:latin typeface="Calibri" panose="020F0502020204030204" pitchFamily="34" charset="0"/>
              <a:ea typeface="Times New Roman" panose="02020603050405020304" pitchFamily="18" charset="0"/>
              <a:cs typeface="B Titr" panose="00000700000000000000" pitchFamily="2" charset="-78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4166553" y="322886"/>
            <a:ext cx="263084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 rtl="1">
              <a:spcAft>
                <a:spcPts val="0"/>
              </a:spcAft>
              <a:tabLst>
                <a:tab pos="473075" algn="ctr"/>
                <a:tab pos="2249805" algn="r"/>
              </a:tabLst>
            </a:pPr>
            <a:r>
              <a:rPr lang="en-US" sz="2000" b="1" dirty="0">
                <a:latin typeface="Calibri" panose="020F0502020204030204" pitchFamily="34" charset="0"/>
                <a:ea typeface="Times New Roman" panose="02020603050405020304" pitchFamily="18" charset="0"/>
                <a:cs typeface="B Titr" panose="00000700000000000000" pitchFamily="2" charset="-78"/>
                <a:sym typeface="Wingdings" panose="05000000000000000000" pitchFamily="2" charset="2"/>
              </a:rPr>
              <a:t></a:t>
            </a:r>
            <a:r>
              <a:rPr lang="fa-IR" sz="2000" dirty="0">
                <a:latin typeface="Calibri" panose="020F0502020204030204" pitchFamily="34" charset="0"/>
                <a:ea typeface="Times New Roman" panose="02020603050405020304" pitchFamily="18" charset="0"/>
                <a:cs typeface="B Titr" panose="00000700000000000000" pitchFamily="2" charset="-78"/>
              </a:rPr>
              <a:t> عنوان سند و نوع دستگاه</a:t>
            </a:r>
            <a:endParaRPr lang="en-US" sz="14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B Titr" panose="00000700000000000000" pitchFamily="2" charset="-78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4397385" y="794584"/>
            <a:ext cx="216918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rtl="1">
              <a:spcAft>
                <a:spcPts val="0"/>
              </a:spcAft>
              <a:tabLst>
                <a:tab pos="473075" algn="ctr"/>
                <a:tab pos="2249805" algn="r"/>
              </a:tabLst>
            </a:pPr>
            <a:r>
              <a:rPr lang="en-US" sz="2000" b="1" dirty="0">
                <a:latin typeface="Calibri" panose="020F0502020204030204" pitchFamily="34" charset="0"/>
                <a:ea typeface="Times New Roman" panose="02020603050405020304" pitchFamily="18" charset="0"/>
                <a:cs typeface="B Titr" panose="00000700000000000000" pitchFamily="2" charset="-78"/>
              </a:rPr>
              <a:t>ID</a:t>
            </a:r>
            <a:r>
              <a:rPr lang="en-US" sz="2000" b="1" dirty="0">
                <a:latin typeface="Calibri" panose="020F0502020204030204" pitchFamily="34" charset="0"/>
                <a:ea typeface="Times New Roman" panose="02020603050405020304" pitchFamily="18" charset="0"/>
                <a:cs typeface="B Titr" panose="00000700000000000000" pitchFamily="2" charset="-78"/>
                <a:sym typeface="Wingdings" panose="05000000000000000000" pitchFamily="2" charset="2"/>
              </a:rPr>
              <a:t></a:t>
            </a:r>
            <a:r>
              <a:rPr lang="en-US" sz="2000" b="1" dirty="0">
                <a:latin typeface="Calibri" panose="020F0502020204030204" pitchFamily="34" charset="0"/>
                <a:ea typeface="Times New Roman" panose="02020603050405020304" pitchFamily="18" charset="0"/>
                <a:cs typeface="B Titr" panose="00000700000000000000" pitchFamily="2" charset="-78"/>
              </a:rPr>
              <a:t> </a:t>
            </a:r>
            <a:r>
              <a:rPr lang="fa-IR" sz="2000" b="1" dirty="0" smtClean="0">
                <a:latin typeface="Calibri" panose="020F0502020204030204" pitchFamily="34" charset="0"/>
                <a:ea typeface="Times New Roman" panose="02020603050405020304" pitchFamily="18" charset="0"/>
                <a:cs typeface="B Titr" panose="00000700000000000000" pitchFamily="2" charset="-78"/>
              </a:rPr>
              <a:t> و </a:t>
            </a:r>
            <a:r>
              <a:rPr lang="fa-IR" sz="2000" b="1" dirty="0">
                <a:latin typeface="Calibri" panose="020F0502020204030204" pitchFamily="34" charset="0"/>
                <a:ea typeface="Times New Roman" panose="02020603050405020304" pitchFamily="18" charset="0"/>
                <a:cs typeface="B Titr" panose="00000700000000000000" pitchFamily="2" charset="-78"/>
              </a:rPr>
              <a:t>توضیح دستگاه</a:t>
            </a:r>
            <a:endParaRPr lang="en-US" sz="2000" b="1" dirty="0">
              <a:latin typeface="Calibri" panose="020F0502020204030204" pitchFamily="34" charset="0"/>
              <a:ea typeface="Times New Roman" panose="02020603050405020304" pitchFamily="18" charset="0"/>
              <a:cs typeface="B Titr" panose="00000700000000000000" pitchFamily="2" charset="-78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4621004" y="1271025"/>
            <a:ext cx="172194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 rtl="1">
              <a:tabLst>
                <a:tab pos="473075" algn="ctr"/>
                <a:tab pos="2249805" algn="r"/>
              </a:tabLst>
            </a:pPr>
            <a:r>
              <a:rPr lang="en-US" sz="2000" b="1" dirty="0" smtClean="0">
                <a:latin typeface="Calibri" panose="020F0502020204030204" pitchFamily="34" charset="0"/>
                <a:ea typeface="Times New Roman" panose="02020603050405020304" pitchFamily="18" charset="0"/>
                <a:cs typeface="B Titr" panose="00000700000000000000" pitchFamily="2" charset="-78"/>
                <a:sym typeface="Wingdings" panose="05000000000000000000" pitchFamily="2" charset="2"/>
              </a:rPr>
              <a:t></a:t>
            </a:r>
            <a:r>
              <a:rPr lang="fa-IR" sz="2000" b="1" dirty="0" smtClean="0">
                <a:latin typeface="Calibri" panose="020F0502020204030204" pitchFamily="34" charset="0"/>
                <a:ea typeface="Times New Roman" panose="02020603050405020304" pitchFamily="18" charset="0"/>
                <a:cs typeface="B Titr" panose="00000700000000000000" pitchFamily="2" charset="-78"/>
              </a:rPr>
              <a:t>تنظیمات آلارم</a:t>
            </a:r>
            <a:endParaRPr lang="en-US" sz="2000" b="1" dirty="0">
              <a:latin typeface="Calibri" panose="020F0502020204030204" pitchFamily="34" charset="0"/>
              <a:ea typeface="Times New Roman" panose="02020603050405020304" pitchFamily="18" charset="0"/>
              <a:cs typeface="B Titr" panose="00000700000000000000" pitchFamily="2" charset="-78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4154530" y="1756342"/>
            <a:ext cx="265489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 rtl="1">
              <a:spcAft>
                <a:spcPts val="0"/>
              </a:spcAft>
              <a:tabLst>
                <a:tab pos="473075" algn="ctr"/>
                <a:tab pos="2249805" algn="r"/>
              </a:tabLst>
            </a:pPr>
            <a:r>
              <a:rPr lang="en-US" sz="2000" b="1" dirty="0" smtClean="0">
                <a:latin typeface="Calibri" panose="020F0502020204030204" pitchFamily="34" charset="0"/>
                <a:ea typeface="Times New Roman" panose="02020603050405020304" pitchFamily="18" charset="0"/>
                <a:cs typeface="B Titr" panose="00000700000000000000" pitchFamily="2" charset="-78"/>
                <a:sym typeface="Wingdings" panose="05000000000000000000" pitchFamily="2" charset="2"/>
              </a:rPr>
              <a:t></a:t>
            </a:r>
            <a:r>
              <a:rPr lang="fa-IR" sz="2000" b="1" dirty="0" smtClean="0">
                <a:latin typeface="Calibri" panose="020F0502020204030204" pitchFamily="34" charset="0"/>
                <a:ea typeface="Times New Roman" panose="02020603050405020304" pitchFamily="18" charset="0"/>
                <a:cs typeface="B Titr" panose="00000700000000000000" pitchFamily="2" charset="-78"/>
              </a:rPr>
              <a:t>فواصل اندازه­گیری و ثبت</a:t>
            </a:r>
            <a:endParaRPr lang="en-US" sz="2000" b="1" dirty="0">
              <a:latin typeface="Calibri" panose="020F0502020204030204" pitchFamily="34" charset="0"/>
              <a:ea typeface="Times New Roman" panose="02020603050405020304" pitchFamily="18" charset="0"/>
              <a:cs typeface="B Titr" panose="000007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2120235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8" grpId="0"/>
      <p:bldP spid="10" grpId="0"/>
      <p:bldP spid="11" grpId="0"/>
      <p:bldP spid="12" grpId="0"/>
    </p:bld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59643" y="918855"/>
            <a:ext cx="3477197" cy="1061273"/>
          </a:xfrm>
        </p:spPr>
        <p:txBody>
          <a:bodyPr>
            <a:noAutofit/>
          </a:bodyPr>
          <a:lstStyle/>
          <a:p>
            <a:pPr algn="r" rtl="1"/>
            <a:r>
              <a:rPr lang="fa-IR" sz="9600" dirty="0" smtClean="0">
                <a:solidFill>
                  <a:srgbClr val="FF6600"/>
                </a:solidFill>
                <a:latin typeface="IranNastaliq" panose="02000503000000020003" pitchFamily="2" charset="0"/>
                <a:cs typeface="IranNastaliq" panose="02000503000000020003" pitchFamily="2" charset="0"/>
              </a:rPr>
              <a:t>سپاس از توجه شما</a:t>
            </a:r>
            <a:endParaRPr lang="en-US" sz="9600" dirty="0">
              <a:solidFill>
                <a:srgbClr val="FF6600"/>
              </a:solidFill>
              <a:latin typeface="IranNastaliq" panose="02000503000000020003" pitchFamily="2" charset="0"/>
              <a:cs typeface="IranNastaliq" panose="02000503000000020003" pitchFamily="2" charset="0"/>
            </a:endParaRPr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3668" y="918855"/>
            <a:ext cx="6635975" cy="5939145"/>
          </a:xfrm>
        </p:spPr>
      </p:pic>
    </p:spTree>
    <p:extLst>
      <p:ext uri="{BB962C8B-B14F-4D97-AF65-F5344CB8AC3E}">
        <p14:creationId xmlns:p14="http://schemas.microsoft.com/office/powerpoint/2010/main" val="196097992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5"/>
          <p:cNvSpPr>
            <a:spLocks noGrp="1"/>
          </p:cNvSpPr>
          <p:nvPr>
            <p:ph type="title"/>
          </p:nvPr>
        </p:nvSpPr>
        <p:spPr>
          <a:xfrm>
            <a:off x="2060993" y="142430"/>
            <a:ext cx="8911687" cy="697309"/>
          </a:xfrm>
        </p:spPr>
        <p:txBody>
          <a:bodyPr/>
          <a:lstStyle/>
          <a:p>
            <a:pPr algn="ctr" rtl="1"/>
            <a:r>
              <a:rPr lang="fa-IR" dirty="0" smtClean="0">
                <a:solidFill>
                  <a:srgbClr val="FF0000"/>
                </a:solidFill>
                <a:cs typeface="B Titr" panose="00000700000000000000" pitchFamily="2" charset="-78"/>
              </a:rPr>
              <a:t>توضیحات نمایشگر</a:t>
            </a:r>
            <a:endParaRPr lang="en-US" dirty="0">
              <a:solidFill>
                <a:srgbClr val="FF0000"/>
              </a:solidFill>
              <a:cs typeface="B Titr" panose="00000700000000000000" pitchFamily="2" charset="-78"/>
            </a:endParaRPr>
          </a:p>
        </p:txBody>
      </p:sp>
      <p:sp>
        <p:nvSpPr>
          <p:cNvPr id="6" name="Content Placeholder 1"/>
          <p:cNvSpPr>
            <a:spLocks noGrp="1"/>
          </p:cNvSpPr>
          <p:nvPr>
            <p:ph idx="1"/>
          </p:nvPr>
        </p:nvSpPr>
        <p:spPr>
          <a:xfrm>
            <a:off x="6844539" y="4088655"/>
            <a:ext cx="4395732" cy="583536"/>
          </a:xfrm>
        </p:spPr>
        <p:txBody>
          <a:bodyPr>
            <a:noAutofit/>
          </a:bodyPr>
          <a:lstStyle/>
          <a:p>
            <a:pPr marL="0" indent="0" algn="r" rtl="1">
              <a:buNone/>
            </a:pPr>
            <a:r>
              <a:rPr lang="en-US" sz="3600" dirty="0">
                <a:sym typeface="Wingdings" panose="05000000000000000000" pitchFamily="2" charset="2"/>
              </a:rPr>
              <a:t></a:t>
            </a:r>
            <a:r>
              <a:rPr lang="fa-IR" sz="2800" dirty="0" smtClean="0"/>
              <a:t> </a:t>
            </a:r>
            <a:r>
              <a:rPr lang="fa-IR" sz="2400" b="1" dirty="0" smtClean="0">
                <a:latin typeface=" b nazanin"/>
                <a:cs typeface="B Nazanin" panose="00000400000000000000" pitchFamily="2" charset="-78"/>
              </a:rPr>
              <a:t>نماد</a:t>
            </a:r>
            <a:r>
              <a:rPr lang="en-US" sz="2400" b="1" dirty="0" smtClean="0">
                <a:latin typeface=" b nazanin"/>
                <a:cs typeface="B Nazanin" panose="00000400000000000000" pitchFamily="2" charset="-78"/>
              </a:rPr>
              <a:t> </a:t>
            </a:r>
            <a:r>
              <a:rPr lang="fa-IR" sz="2400" b="1" dirty="0" smtClean="0">
                <a:latin typeface=" b nazanin"/>
                <a:cs typeface="B Nazanin" panose="00000400000000000000" pitchFamily="2" charset="-78"/>
              </a:rPr>
              <a:t> </a:t>
            </a:r>
            <a:r>
              <a:rPr lang="fa-IR" sz="2400" b="1" dirty="0">
                <a:latin typeface=" b nazanin"/>
                <a:cs typeface="B Nazanin" panose="00000400000000000000" pitchFamily="2" charset="-78"/>
              </a:rPr>
              <a:t>آلارم </a:t>
            </a:r>
          </a:p>
        </p:txBody>
      </p:sp>
      <p:pic>
        <p:nvPicPr>
          <p:cNvPr id="5" name="Picture 4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401" y="843760"/>
            <a:ext cx="9446868" cy="2965924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Content Placeholder 1"/>
          <p:cNvSpPr txBox="1">
            <a:spLocks/>
          </p:cNvSpPr>
          <p:nvPr/>
        </p:nvSpPr>
        <p:spPr>
          <a:xfrm>
            <a:off x="7250805" y="4672191"/>
            <a:ext cx="3989465" cy="59179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 rtl="1">
              <a:buFont typeface="Wingdings 3" charset="2"/>
              <a:buNone/>
            </a:pPr>
            <a:r>
              <a:rPr lang="en-US" sz="3600" dirty="0" smtClean="0">
                <a:sym typeface="Wingdings" panose="05000000000000000000" pitchFamily="2" charset="2"/>
              </a:rPr>
              <a:t></a:t>
            </a:r>
            <a:r>
              <a:rPr lang="fa-IR" sz="2800" dirty="0" smtClean="0"/>
              <a:t> </a:t>
            </a:r>
            <a:r>
              <a:rPr lang="fa-IR" sz="2400" b="1" dirty="0">
                <a:latin typeface=" b nazanin"/>
                <a:cs typeface="B Nazanin" panose="00000400000000000000" pitchFamily="2" charset="-78"/>
              </a:rPr>
              <a:t>نشانگر </a:t>
            </a:r>
            <a:r>
              <a:rPr lang="en-US" sz="2400" b="1" dirty="0" smtClean="0">
                <a:latin typeface=" b nazanin"/>
                <a:cs typeface="B Nazanin" panose="00000400000000000000" pitchFamily="2" charset="-78"/>
              </a:rPr>
              <a:t> </a:t>
            </a:r>
            <a:r>
              <a:rPr lang="fa-IR" sz="2400" b="1" dirty="0" smtClean="0">
                <a:latin typeface=" b nazanin"/>
                <a:cs typeface="B Nazanin" panose="00000400000000000000" pitchFamily="2" charset="-78"/>
              </a:rPr>
              <a:t>آلارم </a:t>
            </a:r>
            <a:r>
              <a:rPr lang="fa-IR" sz="2400" b="1" dirty="0">
                <a:latin typeface=" b nazanin"/>
                <a:cs typeface="B Nazanin" panose="00000400000000000000" pitchFamily="2" charset="-78"/>
              </a:rPr>
              <a:t>بالا/ پایین/ روزانه</a:t>
            </a:r>
          </a:p>
        </p:txBody>
      </p:sp>
      <p:sp>
        <p:nvSpPr>
          <p:cNvPr id="8" name="Content Placeholder 1"/>
          <p:cNvSpPr txBox="1">
            <a:spLocks/>
          </p:cNvSpPr>
          <p:nvPr/>
        </p:nvSpPr>
        <p:spPr>
          <a:xfrm>
            <a:off x="7250804" y="5255727"/>
            <a:ext cx="3989466" cy="59179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 rtl="1">
              <a:buNone/>
            </a:pPr>
            <a:r>
              <a:rPr lang="en-US" sz="3600" dirty="0">
                <a:sym typeface="Wingdings" panose="05000000000000000000" pitchFamily="2" charset="2"/>
              </a:rPr>
              <a:t></a:t>
            </a:r>
            <a:r>
              <a:rPr lang="ar-SA" sz="2400" dirty="0"/>
              <a:t> </a:t>
            </a:r>
            <a:r>
              <a:rPr lang="ar-SA" sz="2400" b="1" dirty="0">
                <a:latin typeface=" b nazanin"/>
                <a:cs typeface="B Nazanin" panose="00000400000000000000" pitchFamily="2" charset="-78"/>
              </a:rPr>
              <a:t>نشانگر</a:t>
            </a:r>
            <a:r>
              <a:rPr lang="ar-SA" sz="2400" dirty="0"/>
              <a:t> </a:t>
            </a:r>
            <a:r>
              <a:rPr lang="en-US" sz="2400" dirty="0"/>
              <a:t>Power </a:t>
            </a:r>
            <a:endParaRPr lang="fa-IR" sz="3600" dirty="0" smtClean="0"/>
          </a:p>
        </p:txBody>
      </p:sp>
      <p:sp>
        <p:nvSpPr>
          <p:cNvPr id="9" name="Content Placeholder 1"/>
          <p:cNvSpPr txBox="1">
            <a:spLocks/>
          </p:cNvSpPr>
          <p:nvPr/>
        </p:nvSpPr>
        <p:spPr>
          <a:xfrm>
            <a:off x="7250804" y="5848032"/>
            <a:ext cx="4108363" cy="59179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 rtl="1">
              <a:buNone/>
            </a:pPr>
            <a:r>
              <a:rPr lang="en-US" sz="3600" dirty="0">
                <a:cs typeface="B Nazanin" panose="00000400000000000000" pitchFamily="2" charset="-78"/>
                <a:sym typeface="Wingdings" panose="05000000000000000000" pitchFamily="2" charset="2"/>
              </a:rPr>
              <a:t></a:t>
            </a:r>
            <a:r>
              <a:rPr lang="en-US" sz="2800" b="1" dirty="0">
                <a:cs typeface="B Nazanin" panose="00000400000000000000" pitchFamily="2" charset="-78"/>
              </a:rPr>
              <a:t> </a:t>
            </a:r>
            <a:r>
              <a:rPr lang="ar-SA" sz="2800" dirty="0">
                <a:cs typeface="B Nazanin" panose="00000400000000000000" pitchFamily="2" charset="-78"/>
              </a:rPr>
              <a:t>نشانگر باطری</a:t>
            </a:r>
            <a:endParaRPr lang="fa-IR" sz="4800" dirty="0" smtClean="0">
              <a:cs typeface="B Nazanin" panose="00000400000000000000" pitchFamily="2" charset="-78"/>
            </a:endParaRPr>
          </a:p>
        </p:txBody>
      </p:sp>
      <p:sp>
        <p:nvSpPr>
          <p:cNvPr id="10" name="Content Placeholder 1"/>
          <p:cNvSpPr txBox="1">
            <a:spLocks/>
          </p:cNvSpPr>
          <p:nvPr/>
        </p:nvSpPr>
        <p:spPr>
          <a:xfrm>
            <a:off x="1793403" y="4088655"/>
            <a:ext cx="5051136" cy="59179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 rtl="1">
              <a:buNone/>
            </a:pPr>
            <a:r>
              <a:rPr lang="en-US" sz="3600" dirty="0">
                <a:cs typeface="B Nazanin" panose="00000400000000000000" pitchFamily="2" charset="-78"/>
                <a:sym typeface="Wingdings" panose="05000000000000000000" pitchFamily="2" charset="2"/>
              </a:rPr>
              <a:t></a:t>
            </a:r>
            <a:r>
              <a:rPr lang="en-US" sz="2800" b="1" dirty="0">
                <a:cs typeface="B Nazanin" panose="00000400000000000000" pitchFamily="2" charset="-78"/>
              </a:rPr>
              <a:t> </a:t>
            </a:r>
            <a:r>
              <a:rPr lang="ar-SA" sz="2800" dirty="0">
                <a:cs typeface="B Nazanin" panose="00000400000000000000" pitchFamily="2" charset="-78"/>
              </a:rPr>
              <a:t>نماد اعلام </a:t>
            </a:r>
            <a:r>
              <a:rPr lang="ar-SA" sz="2800" dirty="0" smtClean="0">
                <a:cs typeface="B Nazanin" panose="00000400000000000000" pitchFamily="2" charset="-78"/>
              </a:rPr>
              <a:t>خطر</a:t>
            </a:r>
            <a:r>
              <a:rPr lang="fa-IR" sz="2800" dirty="0" smtClean="0">
                <a:cs typeface="B Nazanin" panose="00000400000000000000" pitchFamily="2" charset="-78"/>
              </a:rPr>
              <a:t> (هشدار)</a:t>
            </a:r>
            <a:endParaRPr lang="fa-IR" sz="4800" dirty="0" smtClean="0">
              <a:cs typeface="B Nazanin" panose="00000400000000000000" pitchFamily="2" charset="-78"/>
            </a:endParaRPr>
          </a:p>
        </p:txBody>
      </p:sp>
      <p:sp>
        <p:nvSpPr>
          <p:cNvPr id="11" name="Content Placeholder 1"/>
          <p:cNvSpPr txBox="1">
            <a:spLocks/>
          </p:cNvSpPr>
          <p:nvPr/>
        </p:nvSpPr>
        <p:spPr>
          <a:xfrm>
            <a:off x="1793401" y="4680448"/>
            <a:ext cx="5051137" cy="59179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 rtl="1">
              <a:buNone/>
            </a:pPr>
            <a:r>
              <a:rPr lang="en-US" sz="3600" dirty="0">
                <a:cs typeface="B Nazanin" panose="00000400000000000000" pitchFamily="2" charset="-78"/>
                <a:sym typeface="Wingdings" panose="05000000000000000000" pitchFamily="2" charset="2"/>
              </a:rPr>
              <a:t></a:t>
            </a:r>
            <a:r>
              <a:rPr lang="en-US" sz="2800" b="1" dirty="0">
                <a:cs typeface="B Nazanin" panose="00000400000000000000" pitchFamily="2" charset="-78"/>
              </a:rPr>
              <a:t> </a:t>
            </a:r>
            <a:r>
              <a:rPr lang="ar-SA" sz="2800" dirty="0">
                <a:cs typeface="B Nazanin" panose="00000400000000000000" pitchFamily="2" charset="-78"/>
              </a:rPr>
              <a:t>نمایش </a:t>
            </a:r>
            <a:r>
              <a:rPr lang="ar-SA" sz="2800" dirty="0" smtClean="0">
                <a:cs typeface="B Nazanin" panose="00000400000000000000" pitchFamily="2" charset="-78"/>
              </a:rPr>
              <a:t>زمان</a:t>
            </a:r>
            <a:endParaRPr lang="fa-IR" sz="6600" dirty="0" smtClean="0">
              <a:cs typeface="B Nazanin" panose="00000400000000000000" pitchFamily="2" charset="-78"/>
            </a:endParaRPr>
          </a:p>
        </p:txBody>
      </p:sp>
      <p:sp>
        <p:nvSpPr>
          <p:cNvPr id="12" name="Content Placeholder 1"/>
          <p:cNvSpPr txBox="1">
            <a:spLocks/>
          </p:cNvSpPr>
          <p:nvPr/>
        </p:nvSpPr>
        <p:spPr>
          <a:xfrm>
            <a:off x="1793401" y="5280498"/>
            <a:ext cx="4933822" cy="59179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 rtl="1">
              <a:buNone/>
            </a:pPr>
            <a:r>
              <a:rPr lang="en-US" sz="3600" dirty="0">
                <a:cs typeface="B Nazanin" panose="00000400000000000000" pitchFamily="2" charset="-78"/>
                <a:sym typeface="Wingdings" panose="05000000000000000000" pitchFamily="2" charset="2"/>
              </a:rPr>
              <a:t></a:t>
            </a:r>
            <a:r>
              <a:rPr lang="ar-SA" sz="2800" dirty="0">
                <a:cs typeface="B Nazanin" panose="00000400000000000000" pitchFamily="2" charset="-78"/>
              </a:rPr>
              <a:t> نمایش تاریخ </a:t>
            </a:r>
            <a:endParaRPr lang="fa-IR" sz="8800" dirty="0" smtClean="0">
              <a:cs typeface="B Nazanin" panose="00000400000000000000" pitchFamily="2" charset="-78"/>
            </a:endParaRPr>
          </a:p>
        </p:txBody>
      </p:sp>
      <p:sp>
        <p:nvSpPr>
          <p:cNvPr id="13" name="Content Placeholder 1"/>
          <p:cNvSpPr txBox="1">
            <a:spLocks/>
          </p:cNvSpPr>
          <p:nvPr/>
        </p:nvSpPr>
        <p:spPr>
          <a:xfrm>
            <a:off x="837127" y="5904079"/>
            <a:ext cx="5890095" cy="59179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 rtl="1">
              <a:buNone/>
            </a:pPr>
            <a:r>
              <a:rPr lang="en-US" sz="3600" dirty="0">
                <a:cs typeface="B Nazanin" panose="00000400000000000000" pitchFamily="2" charset="-78"/>
                <a:sym typeface="Wingdings" panose="05000000000000000000" pitchFamily="2" charset="2"/>
              </a:rPr>
              <a:t></a:t>
            </a:r>
            <a:r>
              <a:rPr lang="ar-SA" sz="2800" dirty="0">
                <a:cs typeface="B Nazanin" panose="00000400000000000000" pitchFamily="2" charset="-78"/>
              </a:rPr>
              <a:t> نمایش حداقل/ حداکثر دمای اندازه­گیری </a:t>
            </a:r>
            <a:r>
              <a:rPr lang="ar-SA" sz="2800" dirty="0" smtClean="0">
                <a:cs typeface="B Nazanin" panose="00000400000000000000" pitchFamily="2" charset="-78"/>
              </a:rPr>
              <a:t>شده</a:t>
            </a:r>
            <a:endParaRPr lang="en-US" sz="2800" dirty="0">
              <a:cs typeface="B Nazani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54371815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ractur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  <p:bldP spid="12" grpId="0"/>
      <p:bldP spid="1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402" y="854460"/>
            <a:ext cx="9446868" cy="2965924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Content Placeholder 1"/>
          <p:cNvSpPr txBox="1">
            <a:spLocks/>
          </p:cNvSpPr>
          <p:nvPr/>
        </p:nvSpPr>
        <p:spPr>
          <a:xfrm>
            <a:off x="7675079" y="4039109"/>
            <a:ext cx="3431535" cy="57549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 rtl="1">
              <a:buNone/>
            </a:pPr>
            <a:r>
              <a:rPr lang="en-US" sz="3600" dirty="0">
                <a:cs typeface="B Nazanin" panose="00000400000000000000" pitchFamily="2" charset="-78"/>
                <a:sym typeface="Wingdings" panose="05000000000000000000" pitchFamily="2" charset="2"/>
              </a:rPr>
              <a:t></a:t>
            </a:r>
            <a:r>
              <a:rPr lang="ar-SA" sz="2800" dirty="0">
                <a:cs typeface="B Nazanin" panose="00000400000000000000" pitchFamily="2" charset="-78"/>
              </a:rPr>
              <a:t> نمایش دما</a:t>
            </a:r>
            <a:endParaRPr lang="en-US" sz="2800" dirty="0">
              <a:cs typeface="B Nazanin" panose="00000400000000000000" pitchFamily="2" charset="-78"/>
            </a:endParaRPr>
          </a:p>
        </p:txBody>
      </p:sp>
      <p:sp>
        <p:nvSpPr>
          <p:cNvPr id="6" name="Content Placeholder 1"/>
          <p:cNvSpPr txBox="1">
            <a:spLocks/>
          </p:cNvSpPr>
          <p:nvPr/>
        </p:nvSpPr>
        <p:spPr>
          <a:xfrm>
            <a:off x="4657444" y="4614605"/>
            <a:ext cx="6449170" cy="59179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 rtl="1">
              <a:buNone/>
            </a:pPr>
            <a:r>
              <a:rPr lang="en-US" sz="3600" dirty="0" smtClean="0">
                <a:cs typeface="B Nazanin" panose="00000400000000000000" pitchFamily="2" charset="-78"/>
                <a:sym typeface="Wingdings" panose="05000000000000000000" pitchFamily="2" charset="2"/>
              </a:rPr>
              <a:t></a:t>
            </a:r>
            <a:r>
              <a:rPr lang="ar-SA" sz="2800" dirty="0" smtClean="0">
                <a:cs typeface="B Nazanin" panose="00000400000000000000" pitchFamily="2" charset="-78"/>
              </a:rPr>
              <a:t> </a:t>
            </a:r>
            <a:r>
              <a:rPr lang="ar-SA" sz="2800" dirty="0">
                <a:cs typeface="B Nazanin" panose="00000400000000000000" pitchFamily="2" charset="-78"/>
              </a:rPr>
              <a:t>نمایش واحد اندازه­گیری دما </a:t>
            </a:r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(°F/°C)</a:t>
            </a:r>
          </a:p>
        </p:txBody>
      </p:sp>
      <p:sp>
        <p:nvSpPr>
          <p:cNvPr id="7" name="Content Placeholder 1"/>
          <p:cNvSpPr txBox="1">
            <a:spLocks/>
          </p:cNvSpPr>
          <p:nvPr/>
        </p:nvSpPr>
        <p:spPr>
          <a:xfrm>
            <a:off x="6609277" y="5313153"/>
            <a:ext cx="4497337" cy="46874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 rtl="1">
              <a:buNone/>
            </a:pPr>
            <a:r>
              <a:rPr lang="en-US" sz="2400" dirty="0" smtClean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11</a:t>
            </a:r>
            <a:r>
              <a:rPr lang="ar-SA" sz="2800" dirty="0" smtClean="0">
                <a:cs typeface="B Nazanin" panose="00000400000000000000" pitchFamily="2" charset="-78"/>
              </a:rPr>
              <a:t> نمایش</a:t>
            </a:r>
            <a:r>
              <a:rPr lang="en-US" sz="2800" dirty="0" smtClean="0">
                <a:cs typeface="B Nazanin" panose="00000400000000000000" pitchFamily="2" charset="-78"/>
              </a:rPr>
              <a:t> </a:t>
            </a:r>
            <a:r>
              <a:rPr lang="ar-SA" sz="2800" dirty="0" smtClean="0">
                <a:cs typeface="B Nazanin" panose="00000400000000000000" pitchFamily="2" charset="-78"/>
              </a:rPr>
              <a:t> </a:t>
            </a:r>
            <a:r>
              <a:rPr lang="fa-IR" sz="2800" dirty="0" smtClean="0">
                <a:cs typeface="B Nazanin" panose="00000400000000000000" pitchFamily="2" charset="-78"/>
              </a:rPr>
              <a:t>سنسور</a:t>
            </a:r>
            <a:r>
              <a:rPr lang="en-US" sz="2800" dirty="0" smtClean="0">
                <a:cs typeface="B Nazanin" panose="00000400000000000000" pitchFamily="2" charset="-78"/>
              </a:rPr>
              <a:t> </a:t>
            </a:r>
            <a:r>
              <a:rPr lang="fa-IR" sz="2800" dirty="0" smtClean="0">
                <a:cs typeface="B Nazanin" panose="00000400000000000000" pitchFamily="2" charset="-78"/>
              </a:rPr>
              <a:t> فعال</a:t>
            </a:r>
            <a:endParaRPr lang="en-US" sz="28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" name="Title 5"/>
          <p:cNvSpPr>
            <a:spLocks noGrp="1"/>
          </p:cNvSpPr>
          <p:nvPr>
            <p:ph type="title"/>
          </p:nvPr>
        </p:nvSpPr>
        <p:spPr>
          <a:xfrm>
            <a:off x="2060992" y="118514"/>
            <a:ext cx="8911687" cy="697309"/>
          </a:xfrm>
        </p:spPr>
        <p:txBody>
          <a:bodyPr/>
          <a:lstStyle/>
          <a:p>
            <a:pPr algn="ctr" rtl="1"/>
            <a:r>
              <a:rPr lang="fa-IR" dirty="0" smtClean="0">
                <a:solidFill>
                  <a:srgbClr val="FF0000"/>
                </a:solidFill>
                <a:cs typeface="B Titr" panose="00000700000000000000" pitchFamily="2" charset="-78"/>
              </a:rPr>
              <a:t>توضیحات نمایشگر</a:t>
            </a:r>
            <a:endParaRPr lang="en-US" dirty="0">
              <a:solidFill>
                <a:srgbClr val="FF0000"/>
              </a:solidFill>
              <a:cs typeface="B Titr" panose="000007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19712633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prestig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2450871" y="240355"/>
            <a:ext cx="8911687" cy="718112"/>
          </a:xfrm>
        </p:spPr>
        <p:txBody>
          <a:bodyPr/>
          <a:lstStyle/>
          <a:p>
            <a:pPr algn="ctr" rtl="1"/>
            <a:r>
              <a:rPr lang="fa-IR" dirty="0" smtClean="0">
                <a:solidFill>
                  <a:srgbClr val="FF0000"/>
                </a:solidFill>
                <a:cs typeface="B Titr" panose="00000700000000000000" pitchFamily="2" charset="-78"/>
              </a:rPr>
              <a:t>حالت </a:t>
            </a:r>
            <a:r>
              <a:rPr lang="en-US" dirty="0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Sleep</a:t>
            </a:r>
            <a:endParaRPr lang="en-US" dirty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7" name="Rectangle 5"/>
          <p:cNvSpPr>
            <a:spLocks noChangeArrowheads="1"/>
          </p:cNvSpPr>
          <p:nvPr/>
        </p:nvSpPr>
        <p:spPr bwMode="auto">
          <a:xfrm>
            <a:off x="152400" y="15240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9" name="Rectangle 8"/>
          <p:cNvSpPr>
            <a:spLocks noChangeArrowheads="1"/>
          </p:cNvSpPr>
          <p:nvPr/>
        </p:nvSpPr>
        <p:spPr bwMode="auto">
          <a:xfrm>
            <a:off x="-951729" y="348867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1" name="Rectangle 11"/>
          <p:cNvSpPr>
            <a:spLocks noChangeArrowheads="1"/>
          </p:cNvSpPr>
          <p:nvPr/>
        </p:nvSpPr>
        <p:spPr bwMode="auto">
          <a:xfrm>
            <a:off x="304800" y="30480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20" name="Picture 19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08819" y="1154934"/>
            <a:ext cx="9195793" cy="496677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7033786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2562</TotalTime>
  <Words>1208</Words>
  <Application>Microsoft Office PowerPoint</Application>
  <PresentationFormat>Widescreen</PresentationFormat>
  <Paragraphs>171</Paragraphs>
  <Slides>69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69</vt:i4>
      </vt:variant>
    </vt:vector>
  </HeadingPairs>
  <TitlesOfParts>
    <vt:vector size="85" baseType="lpstr">
      <vt:lpstr> b nazanin</vt:lpstr>
      <vt:lpstr>2  Titr</vt:lpstr>
      <vt:lpstr>Arial</vt:lpstr>
      <vt:lpstr>B Nazanin</vt:lpstr>
      <vt:lpstr>B Titr</vt:lpstr>
      <vt:lpstr>BNazanin</vt:lpstr>
      <vt:lpstr>Calibri</vt:lpstr>
      <vt:lpstr>IranNastaliq</vt:lpstr>
      <vt:lpstr>Tahoma</vt:lpstr>
      <vt:lpstr>Times New Roman</vt:lpstr>
      <vt:lpstr>Titr</vt:lpstr>
      <vt:lpstr>Trebuchet MS</vt:lpstr>
      <vt:lpstr>Wingdings</vt:lpstr>
      <vt:lpstr>Wingdings 2</vt:lpstr>
      <vt:lpstr>Wingdings 3</vt:lpstr>
      <vt:lpstr>Facet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توضیحات نمایشگر</vt:lpstr>
      <vt:lpstr>توضیحات نمایشگر</vt:lpstr>
      <vt:lpstr>حالت Sleep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تنظیم فرمت تاریخ</vt:lpstr>
      <vt:lpstr>PowerPoint Presentation</vt:lpstr>
      <vt:lpstr>16 February 2018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تنظیم ساعت 13:47</vt:lpstr>
      <vt:lpstr>PowerPoint Presentation</vt:lpstr>
      <vt:lpstr>PowerPoint Presentation</vt:lpstr>
      <vt:lpstr>PowerPoint Presentation</vt:lpstr>
      <vt:lpstr>PowerPoint Presentation</vt:lpstr>
      <vt:lpstr>پس از تکمیل فرآیندهای فوق، Fridge-tag تا 10 دقیقه دما را ثبت نخواهد کرد </vt:lpstr>
      <vt:lpstr>جایگذاری Fridge-tag</vt:lpstr>
      <vt:lpstr>عملکرد LOC (فقط سنسور داخلی)</vt:lpstr>
      <vt:lpstr>PowerPoint Presentation</vt:lpstr>
      <vt:lpstr>خواندن و تغییر تنظیمات</vt:lpstr>
      <vt:lpstr>PowerPoint Presentation</vt:lpstr>
      <vt:lpstr>منو های در دسترس</vt:lpstr>
      <vt:lpstr>تنظیم محدوده آلارم</vt:lpstr>
      <vt:lpstr>تنظیمات  آلارم</vt:lpstr>
      <vt:lpstr>PowerPoint Presentation</vt:lpstr>
      <vt:lpstr>PowerPoint Presentation</vt:lpstr>
      <vt:lpstr>PowerPoint Presentation</vt:lpstr>
      <vt:lpstr>PowerPoint Presentation</vt:lpstr>
      <vt:lpstr>تنظیم محدوده آلارم برای دماهای منفی پائین­تر از 0°C/0°F </vt:lpstr>
      <vt:lpstr>PowerPoint Presentation</vt:lpstr>
      <vt:lpstr> نمایش OK – در زمان اندازه­گیری </vt:lpstr>
      <vt:lpstr> نمایش آلارم  – در زمان اندازه­گیری </vt:lpstr>
      <vt:lpstr>عملکرد رخداد آلارم </vt:lpstr>
      <vt:lpstr> رخداد آلارم بالا</vt:lpstr>
      <vt:lpstr></vt:lpstr>
      <vt:lpstr> رخداد آلارم پایین</vt:lpstr>
      <vt:lpstr></vt:lpstr>
      <vt:lpstr>آلارم : نمایش و تائید</vt:lpstr>
      <vt:lpstr>PowerPoint Presentation</vt:lpstr>
      <vt:lpstr>آلارم  های تائید نشده</vt:lpstr>
      <vt:lpstr>PowerPoint Presentation</vt:lpstr>
      <vt:lpstr>PowerPoint Presentation</vt:lpstr>
      <vt:lpstr>تائید آلارم  در خارج از محدوده  دمایی تعریف شده برای  آلارم</vt:lpstr>
      <vt:lpstr>مدت زمان تجمعی  روزانه  بالاتر / پائین­تر از محدوده </vt:lpstr>
      <vt:lpstr>بازخوانی روز به روز مستقیماً از روی دستگاه ( تاریخچه 30 روزه)</vt:lpstr>
      <vt:lpstr>PowerPoint Presentation</vt:lpstr>
      <vt:lpstr>مثال  آلارم  پائین در زمان بازخوانی</vt:lpstr>
      <vt:lpstr>PowerPoint Presentation</vt:lpstr>
      <vt:lpstr>Alarm Super Jump</vt:lpstr>
      <vt:lpstr>PowerPoint Presentation</vt:lpstr>
      <vt:lpstr>PowerPoint Presentation</vt:lpstr>
      <vt:lpstr>استخراج اطلاعات از دستگاه Fridge-tag از طریق اتصال به کامپیوتر </vt:lpstr>
      <vt:lpstr>PowerPoint Presentation</vt:lpstr>
      <vt:lpstr>PowerPoint Presentation</vt:lpstr>
      <vt:lpstr>سپاس از توجه شما</vt:lpstr>
    </vt:vector>
  </TitlesOfParts>
  <Company>health.gov.ir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غريب نواز آقاي حسن</dc:creator>
  <cp:lastModifiedBy>Mr.Rajabi</cp:lastModifiedBy>
  <cp:revision>299</cp:revision>
  <dcterms:created xsi:type="dcterms:W3CDTF">2019-01-12T06:37:54Z</dcterms:created>
  <dcterms:modified xsi:type="dcterms:W3CDTF">2023-06-25T03:17:24Z</dcterms:modified>
</cp:coreProperties>
</file>