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7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349" r:id="rId25"/>
    <p:sldId id="280" r:id="rId26"/>
    <p:sldId id="281" r:id="rId27"/>
    <p:sldId id="282" r:id="rId28"/>
    <p:sldId id="283" r:id="rId29"/>
    <p:sldId id="284" r:id="rId30"/>
    <p:sldId id="285" r:id="rId31"/>
    <p:sldId id="286" r:id="rId32"/>
    <p:sldId id="350" r:id="rId33"/>
    <p:sldId id="287" r:id="rId34"/>
    <p:sldId id="351" r:id="rId35"/>
    <p:sldId id="288" r:id="rId36"/>
    <p:sldId id="289" r:id="rId37"/>
    <p:sldId id="290" r:id="rId38"/>
    <p:sldId id="309"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52" r:id="rId52"/>
    <p:sldId id="304" r:id="rId53"/>
    <p:sldId id="305" r:id="rId54"/>
    <p:sldId id="308" r:id="rId55"/>
    <p:sldId id="310" r:id="rId56"/>
    <p:sldId id="307" r:id="rId57"/>
    <p:sldId id="312" r:id="rId58"/>
    <p:sldId id="314" r:id="rId59"/>
    <p:sldId id="311" r:id="rId60"/>
    <p:sldId id="316" r:id="rId61"/>
    <p:sldId id="315" r:id="rId62"/>
    <p:sldId id="318" r:id="rId63"/>
    <p:sldId id="353" r:id="rId64"/>
    <p:sldId id="319" r:id="rId65"/>
    <p:sldId id="317" r:id="rId66"/>
    <p:sldId id="320" r:id="rId67"/>
    <p:sldId id="354" r:id="rId68"/>
    <p:sldId id="321" r:id="rId69"/>
    <p:sldId id="322" r:id="rId70"/>
    <p:sldId id="323" r:id="rId71"/>
    <p:sldId id="325" r:id="rId72"/>
    <p:sldId id="324" r:id="rId73"/>
    <p:sldId id="326" r:id="rId74"/>
    <p:sldId id="333" r:id="rId75"/>
    <p:sldId id="334" r:id="rId76"/>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7" autoAdjust="0"/>
    <p:restoredTop sz="94671" autoAdjust="0"/>
  </p:normalViewPr>
  <p:slideViewPr>
    <p:cSldViewPr>
      <p:cViewPr varScale="1">
        <p:scale>
          <a:sx n="67" d="100"/>
          <a:sy n="67" d="100"/>
        </p:scale>
        <p:origin x="1349"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35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A934946-C365-44A8-A10B-7F5C10D70337}" type="datetimeFigureOut">
              <a:rPr lang="fa-IR" smtClean="0"/>
              <a:pPr/>
              <a:t>03/01/1445</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7827922-4B7C-455F-8956-6B1E32603BF0}" type="slidenum">
              <a:rPr lang="fa-IR" smtClean="0"/>
              <a:pPr/>
              <a:t>‹#›</a:t>
            </a:fld>
            <a:endParaRPr lang="fa-IR"/>
          </a:p>
        </p:txBody>
      </p:sp>
    </p:spTree>
    <p:extLst>
      <p:ext uri="{BB962C8B-B14F-4D97-AF65-F5344CB8AC3E}">
        <p14:creationId xmlns:p14="http://schemas.microsoft.com/office/powerpoint/2010/main" val="32964538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a:t> </a:t>
            </a:r>
          </a:p>
        </p:txBody>
      </p:sp>
      <p:sp>
        <p:nvSpPr>
          <p:cNvPr id="4" name="Slide Number Placeholder 3"/>
          <p:cNvSpPr>
            <a:spLocks noGrp="1"/>
          </p:cNvSpPr>
          <p:nvPr>
            <p:ph type="sldNum" sz="quarter" idx="10"/>
          </p:nvPr>
        </p:nvSpPr>
        <p:spPr/>
        <p:txBody>
          <a:bodyPr/>
          <a:lstStyle/>
          <a:p>
            <a:fld id="{97827922-4B7C-455F-8956-6B1E32603BF0}" type="slidenum">
              <a:rPr lang="fa-IR" smtClean="0"/>
              <a:pPr/>
              <a:t>75</a:t>
            </a:fld>
            <a:endParaRPr lang="fa-IR"/>
          </a:p>
        </p:txBody>
      </p:sp>
    </p:spTree>
    <p:extLst>
      <p:ext uri="{BB962C8B-B14F-4D97-AF65-F5344CB8AC3E}">
        <p14:creationId xmlns:p14="http://schemas.microsoft.com/office/powerpoint/2010/main" val="3872424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a-IR"/>
          </a:p>
        </p:txBody>
      </p:sp>
      <p:sp>
        <p:nvSpPr>
          <p:cNvPr id="4" name="Date Placeholder 3"/>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Date Placeholder 2"/>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9D89E7-D11C-4E98-84AE-A65E05ED5814}" type="datetimeFigureOut">
              <a:rPr lang="fa-IR" smtClean="0"/>
              <a:pPr/>
              <a:t>03/01/1445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628387E-DA4F-4306-ADF0-A35F66C151E0}"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D9D89E7-D11C-4E98-84AE-A65E05ED5814}" type="datetimeFigureOut">
              <a:rPr lang="fa-IR" smtClean="0"/>
              <a:pPr/>
              <a:t>03/01/1445</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628387E-DA4F-4306-ADF0-A35F66C151E0}"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microsoft.com/office/2007/relationships/hdphoto" Target="../media/hdphoto5.wdp"/></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6.wdp"/></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7.wdp"/></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microsoft.com/office/2007/relationships/hdphoto" Target="../media/hdphoto8.wdp"/></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10.wdp"/><Relationship Id="rId5" Type="http://schemas.openxmlformats.org/officeDocument/2006/relationships/image" Target="../media/image27.png"/><Relationship Id="rId4" Type="http://schemas.microsoft.com/office/2007/relationships/hdphoto" Target="../media/hdphoto9.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1.wdp"/></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3.wdp"/></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PNG"/>
          <p:cNvPicPr>
            <a:picLocks noChangeAspect="1"/>
          </p:cNvPicPr>
          <p:nvPr/>
        </p:nvPicPr>
        <p:blipFill>
          <a:blip r:embed="rId2" cstate="print"/>
          <a:stretch>
            <a:fillRect/>
          </a:stretch>
        </p:blipFill>
        <p:spPr>
          <a:xfrm>
            <a:off x="3759" y="-2823"/>
            <a:ext cx="9140241" cy="6860823"/>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32656"/>
            <a:ext cx="3105345" cy="2160240"/>
          </a:xfrm>
          <a:prstGeom prst="rect">
            <a:avLst/>
          </a:prstGeom>
        </p:spPr>
      </p:pic>
      <p:sp>
        <p:nvSpPr>
          <p:cNvPr id="5" name="Subtitle 4"/>
          <p:cNvSpPr>
            <a:spLocks noGrp="1"/>
          </p:cNvSpPr>
          <p:nvPr>
            <p:ph type="subTitle" idx="1"/>
          </p:nvPr>
        </p:nvSpPr>
        <p:spPr>
          <a:xfrm>
            <a:off x="251520" y="2996952"/>
            <a:ext cx="8892480" cy="2664296"/>
          </a:xfrm>
        </p:spPr>
        <p:txBody>
          <a:bodyPr>
            <a:normAutofit/>
          </a:bodyPr>
          <a:lstStyle/>
          <a:p>
            <a:pPr algn="r"/>
            <a:r>
              <a:rPr lang="fa-IR" sz="6000" b="1" dirty="0">
                <a:solidFill>
                  <a:schemeClr val="tx1"/>
                </a:solidFill>
                <a:latin typeface="Arabic Typesetting" pitchFamily="66" charset="-78"/>
                <a:cs typeface="Arabic Typesetting" pitchFamily="66" charset="-78"/>
              </a:rPr>
              <a:t>              </a:t>
            </a:r>
          </a:p>
          <a:p>
            <a:pPr algn="r"/>
            <a:r>
              <a:rPr lang="fa-IR" sz="6000" b="1" dirty="0">
                <a:solidFill>
                  <a:schemeClr val="tx1"/>
                </a:solidFill>
                <a:latin typeface="Arabic Typesetting" pitchFamily="66" charset="-78"/>
                <a:cs typeface="Arabic Typesetting" pitchFamily="66" charset="-78"/>
              </a:rPr>
              <a:t>                            </a:t>
            </a:r>
            <a:r>
              <a:rPr lang="fa-IR" sz="8600" b="1" dirty="0">
                <a:solidFill>
                  <a:schemeClr val="tx1"/>
                </a:solidFill>
                <a:latin typeface="Arabic Typesetting" pitchFamily="66" charset="-78"/>
                <a:cs typeface="Arabic Typesetting" pitchFamily="66" charset="-78"/>
              </a:rPr>
              <a:t>واکـــسیناســــــیون </a:t>
            </a:r>
            <a:endParaRPr lang="fa-IR" sz="4100" b="1" dirty="0">
              <a:solidFill>
                <a:schemeClr val="tx1"/>
              </a:solidFill>
              <a:latin typeface="Arabic Typesetting" pitchFamily="66" charset="-78"/>
              <a:cs typeface="Arabic Typesetting" pitchFamily="66" charset="-78"/>
            </a:endParaRPr>
          </a:p>
          <a:p>
            <a:pPr algn="l"/>
            <a:endParaRPr lang="fa-IR" sz="4100" b="1" dirty="0">
              <a:solidFill>
                <a:schemeClr val="tx1"/>
              </a:solidFill>
              <a:latin typeface="Arabic Typesetting" pitchFamily="66" charset="-78"/>
              <a:cs typeface="Arabic Typesetting" pitchFamily="66"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PNG"/>
          <p:cNvPicPr>
            <a:picLocks noChangeAspect="1"/>
          </p:cNvPicPr>
          <p:nvPr/>
        </p:nvPicPr>
        <p:blipFill>
          <a:blip r:embed="rId2" cstate="print"/>
          <a:stretch>
            <a:fillRect/>
          </a:stretch>
        </p:blipFill>
        <p:spPr>
          <a:xfrm rot="5400000">
            <a:off x="1142988" y="-1143012"/>
            <a:ext cx="6858024" cy="9144000"/>
          </a:xfrm>
          <a:prstGeom prst="rect">
            <a:avLst/>
          </a:prstGeom>
        </p:spPr>
      </p:pic>
      <p:sp>
        <p:nvSpPr>
          <p:cNvPr id="2" name="Rectangle 1"/>
          <p:cNvSpPr/>
          <p:nvPr/>
        </p:nvSpPr>
        <p:spPr>
          <a:xfrm>
            <a:off x="251520" y="1268760"/>
            <a:ext cx="8405438" cy="5201424"/>
          </a:xfrm>
          <a:prstGeom prst="rect">
            <a:avLst/>
          </a:prstGeom>
        </p:spPr>
        <p:txBody>
          <a:bodyPr wrap="square">
            <a:spAutoFit/>
          </a:bodyPr>
          <a:lstStyle/>
          <a:p>
            <a:r>
              <a:rPr lang="fa-IR" sz="2600" b="1" dirty="0"/>
              <a:t>باورهاي غلط در مورد ممنوعيت ايمن سازي:</a:t>
            </a:r>
          </a:p>
          <a:p>
            <a:endParaRPr lang="fa-IR" sz="2600" b="1" dirty="0"/>
          </a:p>
          <a:p>
            <a:r>
              <a:rPr lang="fa-IR" sz="2000" dirty="0"/>
              <a:t>شرايط ذيل دليلي بر ممنوعيت ايمن سازي نبوده و نيازي به تعويق ايمن سازي نمي باشد:</a:t>
            </a:r>
          </a:p>
          <a:p>
            <a:endParaRPr lang="fa-IR" sz="2000" dirty="0"/>
          </a:p>
          <a:p>
            <a:pPr marL="342900" indent="-342900">
              <a:buFont typeface="Wingdings" pitchFamily="2" charset="2"/>
              <a:buChar char="ü"/>
            </a:pPr>
            <a:r>
              <a:rPr lang="fa-IR" sz="2000" dirty="0"/>
              <a:t>مواجهه اخير با یک بيماري عفوني</a:t>
            </a:r>
          </a:p>
          <a:p>
            <a:pPr marL="342900" indent="-342900">
              <a:buFont typeface="Wingdings" pitchFamily="2" charset="2"/>
              <a:buChar char="ü"/>
            </a:pPr>
            <a:r>
              <a:rPr lang="fa-IR" sz="2000" dirty="0"/>
              <a:t>بيماري خفيف با تب مختصر مانند سرماخوردگي، عفونت گوش و اسهال خفيف</a:t>
            </a:r>
          </a:p>
          <a:p>
            <a:pPr marL="342900" indent="-342900">
              <a:buFont typeface="Wingdings" pitchFamily="2" charset="2"/>
              <a:buChar char="ü"/>
            </a:pPr>
            <a:r>
              <a:rPr lang="fa-IR" sz="2000" dirty="0"/>
              <a:t>دوره نقاهت یک بيماري</a:t>
            </a:r>
          </a:p>
          <a:p>
            <a:pPr marL="342900" indent="-342900">
              <a:buFont typeface="Wingdings" pitchFamily="2" charset="2"/>
              <a:buChar char="ü"/>
            </a:pPr>
            <a:r>
              <a:rPr lang="fa-IR" sz="2000" dirty="0"/>
              <a:t>دريافت آنتی بیوتیک (بجز در مورد واكسن خوراكي تيفوئيد)</a:t>
            </a:r>
          </a:p>
          <a:p>
            <a:pPr marL="342900" indent="-342900">
              <a:buFont typeface="Wingdings" pitchFamily="2" charset="2"/>
              <a:buChar char="ü"/>
            </a:pPr>
            <a:r>
              <a:rPr lang="fa-IR" sz="2000" dirty="0"/>
              <a:t>دريافت داروهاي ضد ويروسي (بجز در مورد واكسن آبله مرغان و واکسن زنده آنفلوانزا)</a:t>
            </a:r>
          </a:p>
          <a:p>
            <a:pPr marL="342900" indent="-342900">
              <a:buFont typeface="Wingdings" pitchFamily="2" charset="2"/>
              <a:buChar char="ü"/>
            </a:pPr>
            <a:r>
              <a:rPr lang="fa-IR" sz="2000" dirty="0"/>
              <a:t>نارس بودن شيرخوار يا وزن كم هنگام تولد</a:t>
            </a:r>
          </a:p>
          <a:p>
            <a:pPr marL="342900" indent="-342900">
              <a:buFont typeface="Wingdings" pitchFamily="2" charset="2"/>
              <a:buChar char="ü"/>
            </a:pPr>
            <a:r>
              <a:rPr lang="fa-IR" sz="2000" dirty="0"/>
              <a:t>تماس خانگي با خانم باردار</a:t>
            </a:r>
          </a:p>
          <a:p>
            <a:pPr marL="342900" indent="-342900">
              <a:buFont typeface="Wingdings" pitchFamily="2" charset="2"/>
              <a:buChar char="ü"/>
            </a:pPr>
            <a:r>
              <a:rPr lang="fa-IR" sz="2000" dirty="0"/>
              <a:t>سابقه حساسيت خفيف يا غير اختصاصي در دريافت كننده واكسن يا بستگان وي (بجز حساسيت شديد شناخته شده فرد دريافت كننده واكسن به يكي از اجزاي واكسن)</a:t>
            </a:r>
          </a:p>
          <a:p>
            <a:pPr marL="342900" indent="-342900">
              <a:buFont typeface="Wingdings" pitchFamily="2" charset="2"/>
              <a:buChar char="ü"/>
            </a:pPr>
            <a:r>
              <a:rPr lang="fa-IR" sz="2000" dirty="0"/>
              <a:t>تغذيه با شير مادر</a:t>
            </a:r>
          </a:p>
          <a:p>
            <a:pPr marL="342900" indent="-342900">
              <a:buFont typeface="Wingdings" pitchFamily="2" charset="2"/>
              <a:buChar char="ü"/>
            </a:pPr>
            <a:r>
              <a:rPr lang="fa-IR" sz="2000" dirty="0"/>
              <a:t>سوء تغذيه </a:t>
            </a:r>
          </a:p>
          <a:p>
            <a:pPr marL="342900" indent="-342900">
              <a:buFont typeface="Wingdings" pitchFamily="2" charset="2"/>
              <a:buChar char="ü"/>
            </a:pPr>
            <a:r>
              <a:rPr lang="fa-IR" sz="2000" dirty="0"/>
              <a:t>ابتلا به زردي دوره نوزادي</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0.PNG"/>
          <p:cNvPicPr>
            <a:picLocks noChangeAspect="1"/>
          </p:cNvPicPr>
          <p:nvPr/>
        </p:nvPicPr>
        <p:blipFill>
          <a:blip r:embed="rId2" cstate="print"/>
          <a:stretch>
            <a:fillRect/>
          </a:stretch>
        </p:blipFill>
        <p:spPr>
          <a:xfrm>
            <a:off x="1" y="-18367"/>
            <a:ext cx="9144000" cy="6894734"/>
          </a:xfrm>
          <a:prstGeom prst="rect">
            <a:avLst/>
          </a:prstGeom>
        </p:spPr>
      </p:pic>
      <p:sp>
        <p:nvSpPr>
          <p:cNvPr id="2" name="Rectangle 1"/>
          <p:cNvSpPr/>
          <p:nvPr/>
        </p:nvSpPr>
        <p:spPr>
          <a:xfrm>
            <a:off x="107504" y="476672"/>
            <a:ext cx="8856984" cy="5386090"/>
          </a:xfrm>
          <a:prstGeom prst="rect">
            <a:avLst/>
          </a:prstGeom>
        </p:spPr>
        <p:txBody>
          <a:bodyPr wrap="square">
            <a:spAutoFit/>
          </a:bodyPr>
          <a:lstStyle/>
          <a:p>
            <a:pPr marL="342900" indent="-342900" algn="just">
              <a:buFont typeface="Wingdings" pitchFamily="2" charset="2"/>
              <a:buChar char="ü"/>
            </a:pPr>
            <a:r>
              <a:rPr lang="fa-IR" sz="2000" dirty="0"/>
              <a:t>سابقه سندرم مرگ ناگهاني شيرخوار در خانواده</a:t>
            </a:r>
          </a:p>
          <a:p>
            <a:pPr marL="342900" indent="-342900" algn="just">
              <a:buFont typeface="Wingdings" pitchFamily="2" charset="2"/>
              <a:buChar char="ü"/>
            </a:pPr>
            <a:r>
              <a:rPr lang="fa-IR" sz="2000" dirty="0"/>
              <a:t>تماس خانگي با فرد دچار نقص ايمني </a:t>
            </a:r>
          </a:p>
          <a:p>
            <a:pPr marL="342900" indent="-342900" algn="just">
              <a:buFont typeface="Wingdings" pitchFamily="2" charset="2"/>
              <a:buChar char="ü"/>
            </a:pPr>
            <a:r>
              <a:rPr lang="fa-IR" sz="2000" dirty="0"/>
              <a:t>سابقه جراحي اخير يا جراحي در آينده نزدیک</a:t>
            </a:r>
          </a:p>
          <a:p>
            <a:pPr marL="342900" indent="-342900" algn="just">
              <a:buFont typeface="Wingdings" pitchFamily="2" charset="2"/>
              <a:buChar char="ü"/>
            </a:pPr>
            <a:r>
              <a:rPr lang="fa-IR" sz="2000" dirty="0"/>
              <a:t>بيماري هاي مزمن غيرواگير قلب، ريه (مانند آسم)،كليه يا كبد و بیماری های متابولیک (مانند دیابت)</a:t>
            </a:r>
          </a:p>
          <a:p>
            <a:pPr marL="342900" indent="-342900" algn="just">
              <a:buFont typeface="Wingdings" pitchFamily="2" charset="2"/>
              <a:buChar char="ü"/>
            </a:pPr>
            <a:r>
              <a:rPr lang="fa-IR" sz="2000" dirty="0"/>
              <a:t>بيماري ها و شرايط  پايدار و غير پيش رونده عصبي (مانند سندرم داون، فلج مغزی) </a:t>
            </a:r>
          </a:p>
          <a:p>
            <a:pPr marL="342900" indent="-342900" algn="just">
              <a:buFont typeface="Wingdings" pitchFamily="2" charset="2"/>
              <a:buChar char="ü"/>
            </a:pPr>
            <a:r>
              <a:rPr lang="fa-IR" sz="2000" dirty="0"/>
              <a:t>سابقه تشنج در خانواده</a:t>
            </a:r>
          </a:p>
          <a:p>
            <a:pPr marL="342900" indent="-342900" algn="just">
              <a:buFont typeface="Wingdings" pitchFamily="2" charset="2"/>
              <a:buChar char="ü"/>
            </a:pPr>
            <a:r>
              <a:rPr lang="fa-IR" sz="2000" dirty="0"/>
              <a:t>سابقه خانوادگي پيامد نامطلوب ايمن سازي (مگر موارد مرتبط با نقص ارثي سيستم ايمني)</a:t>
            </a:r>
          </a:p>
          <a:p>
            <a:pPr marL="342900" indent="-342900" algn="just">
              <a:buFont typeface="Wingdings" pitchFamily="2" charset="2"/>
              <a:buChar char="ü"/>
            </a:pPr>
            <a:r>
              <a:rPr lang="fa-IR" sz="2000" dirty="0"/>
              <a:t>دريافت اخير فرآورده هاي خوني يا گاماگلوبولين در گیرندگان واكسن هاي غير فعال  </a:t>
            </a:r>
          </a:p>
          <a:p>
            <a:pPr algn="just"/>
            <a:endParaRPr lang="fa-IR" sz="2000" dirty="0"/>
          </a:p>
          <a:p>
            <a:pPr algn="just"/>
            <a:r>
              <a:rPr lang="fa-IR" sz="2400" b="1" dirty="0"/>
              <a:t>واکنش های حساسیتی پس از ایمن سازی:</a:t>
            </a:r>
          </a:p>
          <a:p>
            <a:pPr algn="just"/>
            <a:endParaRPr lang="fa-IR" sz="2000" b="1" dirty="0"/>
          </a:p>
          <a:p>
            <a:pPr algn="just"/>
            <a:r>
              <a:rPr lang="fa-IR" sz="2000" dirty="0"/>
              <a:t>واکنش های ازدیاد حساسیت به دنبال تزریق واکسن ممکن است به ندرت رخ دهد. با این وجود تمام مراکز ارایه دهنده خدمات واکسیناسیون باید آمادگی لازم جهت برخورد مناسب با واکنش های حساسیتی شدید (مانند آنافیلاکسی) را داشته باشند.</a:t>
            </a:r>
          </a:p>
          <a:p>
            <a:pPr algn="just"/>
            <a:endParaRPr lang="fa-IR" sz="2000" dirty="0"/>
          </a:p>
          <a:p>
            <a:pPr algn="just"/>
            <a:r>
              <a:rPr lang="fa-IR" sz="2000" dirty="0"/>
              <a:t>این واکنش ها که ناشی از حساسیت بیش از حد بیمار به خود واکسن یا سایر اجزاء واکسن می باشد، شامل موارد زیر است:                                    </a:t>
            </a:r>
          </a:p>
        </p:txBody>
      </p:sp>
    </p:spTree>
  </p:cSld>
  <p:clrMapOvr>
    <a:masterClrMapping/>
  </p:clrMapOvr>
  <p:transition spd="slow">
    <p:wheel spokes="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0.PNG"/>
          <p:cNvPicPr>
            <a:picLocks noChangeAspect="1"/>
          </p:cNvPicPr>
          <p:nvPr/>
        </p:nvPicPr>
        <p:blipFill>
          <a:blip r:embed="rId2" cstate="print"/>
          <a:stretch>
            <a:fillRect/>
          </a:stretch>
        </p:blipFill>
        <p:spPr>
          <a:xfrm rot="10800000">
            <a:off x="0" y="-18369"/>
            <a:ext cx="9144000" cy="6894734"/>
          </a:xfrm>
          <a:prstGeom prst="rect">
            <a:avLst/>
          </a:prstGeom>
        </p:spPr>
      </p:pic>
      <p:sp>
        <p:nvSpPr>
          <p:cNvPr id="3" name="Rectangle 2"/>
          <p:cNvSpPr/>
          <p:nvPr/>
        </p:nvSpPr>
        <p:spPr>
          <a:xfrm>
            <a:off x="35496" y="166566"/>
            <a:ext cx="9010826" cy="6524863"/>
          </a:xfrm>
          <a:prstGeom prst="rect">
            <a:avLst/>
          </a:prstGeom>
        </p:spPr>
        <p:txBody>
          <a:bodyPr wrap="square">
            <a:spAutoFit/>
          </a:bodyPr>
          <a:lstStyle/>
          <a:p>
            <a:pPr algn="justLow"/>
            <a:r>
              <a:rPr lang="fa-IR" b="1" dirty="0"/>
              <a:t> </a:t>
            </a:r>
            <a:r>
              <a:rPr lang="fa-IR" sz="2400" b="1" dirty="0"/>
              <a:t>1-واکنش حساسیتی شدید (مانندآنافیلاکسی): </a:t>
            </a:r>
          </a:p>
          <a:p>
            <a:pPr algn="justLow"/>
            <a:endParaRPr lang="fa-IR" sz="2000" b="1" dirty="0"/>
          </a:p>
          <a:p>
            <a:pPr algn="justLow"/>
            <a:r>
              <a:rPr lang="fa-IR" sz="2000" dirty="0"/>
              <a:t>واکنش آنافیلاکسی نسبت به آنتی ژن های واکسن و ترکیبات موجود در آن مانند آنتی ژن های تخم مرغ یا نئومایسین و یا سرم حیوانی در افراد حساس ایجاد می شود.</a:t>
            </a:r>
          </a:p>
          <a:p>
            <a:pPr algn="justLow"/>
            <a:r>
              <a:rPr lang="fa-IR" sz="2000" dirty="0"/>
              <a:t>تظاهرات آنافیلاکسی شامل کهیر، خارش، تنگی نفس، تب، ورم صورت و یا کل بدن، افت فشار خون یا شوک و گاهی مرگ است.</a:t>
            </a:r>
          </a:p>
          <a:p>
            <a:pPr algn="justLow"/>
            <a:r>
              <a:rPr lang="fa-IR" sz="2000" dirty="0"/>
              <a:t>این واکنش معمولا حدود نیم ساعت پس از تزریق مشاهده می شود. سابقه آنافیلاکسی به یک واکسن یا اجزاء آن، از موارد قطعی منع مصرف واکسن است.</a:t>
            </a:r>
          </a:p>
          <a:p>
            <a:pPr algn="justLow"/>
            <a:r>
              <a:rPr lang="fa-IR" sz="2000" dirty="0"/>
              <a:t>واکنش آنافیلاکسی جزو اورژانس های پزشکی است. در این موارد باید ابتدا اقدامات اولیه احیا مانند قراردادن بیمار در حـالت خوابیده و بالاتر قرار دادن پاها از ســطح شکم، اطمینان از باز بودن راه هوایی و برقراری اکسیژن لیتر در دقیقه از طریق ماسک انجام گیرد و در اولین فرصت ممکن بیمار به نزدیک ترین مرکز درمانی ارجاع شود.</a:t>
            </a:r>
          </a:p>
          <a:p>
            <a:pPr algn="justLow"/>
            <a:endParaRPr lang="fa-IR" sz="2000" dirty="0"/>
          </a:p>
          <a:p>
            <a:pPr algn="justLow"/>
            <a:r>
              <a:rPr lang="fa-IR" sz="2000" dirty="0"/>
              <a:t>در مراکز درمانی بیمار تحت درمان با اپی نفرین یک درهزار (با دز 01 / 0 میلی لیتر به ازای هر کیلوگرم وزن وحداکثر 5/ 0 میلی لیتر) به صورت داخل عضلانی (تکرار هر 15 - 5 دقیقه برای حداکثر 3 دز)به عنوان درمان اصلی واکنش آنافیلاکسی قرار می گیرد. در صورت عدم پاسخ، درمان با اپی نفرین داخل وریدی با رقت یک در ده هزار و گلوکوکورتیکوئید، آنتی هیستامین ها و گشاد کننده های راه هوایی نیز انجام می گیرد.</a:t>
            </a:r>
          </a:p>
          <a:p>
            <a:pPr algn="justLow"/>
            <a:r>
              <a:rPr lang="fa-IR" sz="2000" dirty="0"/>
              <a:t>در برخی موارد در بیماران مبتلا به واکنش آنافیلاکسی به علت تورم شدید و مسدود شدن راه های هوایی، برخی اقدامات پیشرفته تر احیا مانند تهویه مصنوعی مورد نیاز است. </a:t>
            </a:r>
          </a:p>
          <a:p>
            <a:endParaRPr lang="fa-IR" dirty="0"/>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4.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11261"/>
            <a:ext cx="9144000" cy="6880522"/>
          </a:xfrm>
          <a:prstGeom prst="rect">
            <a:avLst/>
          </a:prstGeom>
        </p:spPr>
      </p:pic>
      <p:sp>
        <p:nvSpPr>
          <p:cNvPr id="2" name="Rectangle 1"/>
          <p:cNvSpPr/>
          <p:nvPr/>
        </p:nvSpPr>
        <p:spPr>
          <a:xfrm>
            <a:off x="539552" y="1412776"/>
            <a:ext cx="8317022" cy="4401205"/>
          </a:xfrm>
          <a:prstGeom prst="rect">
            <a:avLst/>
          </a:prstGeom>
        </p:spPr>
        <p:txBody>
          <a:bodyPr wrap="square">
            <a:spAutoFit/>
          </a:bodyPr>
          <a:lstStyle/>
          <a:p>
            <a:pPr algn="just"/>
            <a:r>
              <a:rPr lang="fa-IR" sz="2000" b="1" dirty="0"/>
              <a:t>2-واکنش موضعی آرتوس</a:t>
            </a:r>
            <a:r>
              <a:rPr lang="fa-IR" sz="2000" dirty="0"/>
              <a:t>: </a:t>
            </a:r>
          </a:p>
          <a:p>
            <a:pPr algn="just"/>
            <a:endParaRPr lang="fa-IR" sz="2000" dirty="0"/>
          </a:p>
          <a:p>
            <a:pPr algn="just"/>
            <a:r>
              <a:rPr lang="fa-IR" sz="2000" dirty="0"/>
              <a:t>این واکنش به صورت ورم، درد و حساسیت در محل تزریق، سفتی عضله محل تزریق و حتی تخریب بافتی در محل تزریق تظاهر می کند. علت این واکنش ایجاد ترکیب غیر محلول آنتی ژن با آنتی بادی </a:t>
            </a:r>
            <a:r>
              <a:rPr lang="en-US" sz="2000" dirty="0" err="1"/>
              <a:t>IgG</a:t>
            </a:r>
            <a:r>
              <a:rPr lang="en-US" sz="2000" dirty="0"/>
              <a:t> </a:t>
            </a:r>
            <a:r>
              <a:rPr lang="fa-IR" sz="2000" dirty="0"/>
              <a:t>در ناحیه تزریق می باشد.</a:t>
            </a:r>
          </a:p>
          <a:p>
            <a:pPr algn="just"/>
            <a:endParaRPr lang="fa-IR" sz="2000" dirty="0"/>
          </a:p>
          <a:p>
            <a:pPr algn="just"/>
            <a:endParaRPr lang="fa-IR" sz="2000" dirty="0"/>
          </a:p>
          <a:p>
            <a:pPr algn="just"/>
            <a:r>
              <a:rPr lang="fa-IR" sz="2000" b="1" dirty="0"/>
              <a:t>3- بیماری سرم</a:t>
            </a:r>
            <a:r>
              <a:rPr lang="fa-IR" sz="2000" dirty="0"/>
              <a:t>: </a:t>
            </a:r>
          </a:p>
          <a:p>
            <a:pPr algn="just"/>
            <a:r>
              <a:rPr lang="fa-IR" sz="2000" dirty="0"/>
              <a:t>بیماری سرم در افرادی که برای ایمن سازی غیر فعال، سرم دامی دریافت می کنند ، ممکن است 6 تا 10 روز بعد از دریافت سرم دامی مشاهده شود.</a:t>
            </a:r>
          </a:p>
          <a:p>
            <a:pPr algn="just"/>
            <a:r>
              <a:rPr lang="fa-IR" sz="2000" dirty="0"/>
              <a:t>در این بیماری تب، کهیر و خارش، تورم تاندون ها و مفاصل و بزرگی غدد لنفاوی و طحال مشاهده می شود. شدت بیماری به مقدار سرم تزریق شده بستگی دارد. این علائم معمولا پس از یک هفته با دفع تدریجی سرم تزریق شده از بدن، خود به خود بهبود می یابد.</a:t>
            </a:r>
          </a:p>
          <a:p>
            <a:pPr algn="just"/>
            <a:endParaRPr lang="fa-IR" sz="2000" dirty="0"/>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rot="10800000">
            <a:off x="0" y="-11262"/>
            <a:ext cx="9144000" cy="6869262"/>
          </a:xfrm>
          <a:prstGeom prst="rect">
            <a:avLst/>
          </a:prstGeom>
        </p:spPr>
      </p:pic>
      <p:sp>
        <p:nvSpPr>
          <p:cNvPr id="3" name="Rectangle 2"/>
          <p:cNvSpPr/>
          <p:nvPr/>
        </p:nvSpPr>
        <p:spPr>
          <a:xfrm>
            <a:off x="323528" y="260648"/>
            <a:ext cx="8424936" cy="5878532"/>
          </a:xfrm>
          <a:prstGeom prst="rect">
            <a:avLst/>
          </a:prstGeom>
        </p:spPr>
        <p:txBody>
          <a:bodyPr wrap="square">
            <a:spAutoFit/>
          </a:bodyPr>
          <a:lstStyle/>
          <a:p>
            <a:pPr algn="just"/>
            <a:r>
              <a:rPr lang="fa-IR" sz="2400" b="1" dirty="0"/>
              <a:t>روش های کنترل عفونت و رعایت شرایط استریل:</a:t>
            </a:r>
          </a:p>
          <a:p>
            <a:pPr algn="just"/>
            <a:endParaRPr lang="fa-IR" sz="2400" b="1" dirty="0"/>
          </a:p>
          <a:p>
            <a:pPr marL="342900" indent="-342900" algn="just">
              <a:buFont typeface="Wingdings" pitchFamily="2" charset="2"/>
              <a:buChar char="ü"/>
            </a:pPr>
            <a:r>
              <a:rPr lang="fa-IR" sz="2000" dirty="0"/>
              <a:t>فرد واكسيناتور قبل از تزريق بايد دست های خود را با آب و صابون بشوید.</a:t>
            </a:r>
          </a:p>
          <a:p>
            <a:pPr marL="342900" indent="-342900" algn="just">
              <a:buFont typeface="Wingdings" pitchFamily="2" charset="2"/>
              <a:buChar char="ü"/>
            </a:pPr>
            <a:r>
              <a:rPr lang="fa-IR" sz="2000" dirty="0"/>
              <a:t>استفاده از دستكش فقط در صورت وجود زخم باز در دست هاي واكسيناتور ویا احتمال تماس با مايعات بالقوه آلوده بدن ضرورت دارد.</a:t>
            </a:r>
          </a:p>
          <a:p>
            <a:pPr marL="342900" indent="-342900" algn="just">
              <a:buFont typeface="Wingdings" pitchFamily="2" charset="2"/>
              <a:buChar char="ü"/>
            </a:pPr>
            <a:r>
              <a:rPr lang="fa-IR" sz="2000" dirty="0"/>
              <a:t>محل واكسيناسيون در صورت كثيف بودن بايد با آب و صابون شسته شود.</a:t>
            </a:r>
          </a:p>
          <a:p>
            <a:pPr marL="342900" indent="-342900" algn="just">
              <a:buFont typeface="Wingdings" pitchFamily="2" charset="2"/>
              <a:buChar char="ü"/>
            </a:pPr>
            <a:r>
              <a:rPr lang="fa-IR" sz="2000" dirty="0"/>
              <a:t>محل تزريق باید با پنبه الكل 70 درصد به صورت دايره اي از مرکز به خارج ضدعفوني شود.</a:t>
            </a:r>
          </a:p>
          <a:p>
            <a:pPr marL="342900" indent="-342900" algn="just">
              <a:buFont typeface="Wingdings" pitchFamily="2" charset="2"/>
              <a:buChar char="ü"/>
            </a:pPr>
            <a:r>
              <a:rPr lang="fa-IR" sz="2000" dirty="0"/>
              <a:t> براي تزريق واكسن بايد تا زمان خشك شدن الكل صبر کرد.</a:t>
            </a:r>
          </a:p>
          <a:p>
            <a:pPr marL="342900" indent="-342900" algn="just">
              <a:buFont typeface="Wingdings" pitchFamily="2" charset="2"/>
              <a:buChar char="ü"/>
            </a:pPr>
            <a:r>
              <a:rPr lang="fa-IR" sz="2000" dirty="0"/>
              <a:t>نباید از پنبه الكل هاي از قبل آماده شده استفاده شود.</a:t>
            </a:r>
          </a:p>
          <a:p>
            <a:endParaRPr lang="fa-IR" sz="2000" b="1" dirty="0"/>
          </a:p>
          <a:p>
            <a:r>
              <a:rPr lang="fa-IR" sz="2400" b="1" dirty="0"/>
              <a:t>نوع و اندازه سرنگ و سوزن تزریق و محل تزریق واکسن ها :</a:t>
            </a:r>
          </a:p>
          <a:p>
            <a:endParaRPr lang="en-US" sz="2400" dirty="0"/>
          </a:p>
          <a:p>
            <a:r>
              <a:rPr lang="fa-IR" sz="2000" dirty="0"/>
              <a:t>بر اساس نوع واکسن، روش تزریق و سن کودک ، نوع و اندازه سرنگ متفاوت است.</a:t>
            </a:r>
            <a:endParaRPr lang="en-US" sz="2000" dirty="0"/>
          </a:p>
          <a:p>
            <a:r>
              <a:rPr lang="fa-IR" sz="2000" dirty="0"/>
              <a:t>تعریف گروه های سنی بدین صورت است که:</a:t>
            </a:r>
            <a:endParaRPr lang="en-US" sz="2000" dirty="0"/>
          </a:p>
          <a:p>
            <a:pPr marL="342900" indent="-342900">
              <a:buFont typeface="Wingdings" pitchFamily="2" charset="2"/>
              <a:buChar char="ü"/>
            </a:pPr>
            <a:r>
              <a:rPr lang="fa-IR" sz="2000" dirty="0"/>
              <a:t>منظور از گروه سنی زیر 1 ماه، بدو تولد تا 29 روزگی است.</a:t>
            </a:r>
            <a:endParaRPr lang="en-US" sz="2000" dirty="0"/>
          </a:p>
          <a:p>
            <a:pPr marL="342900" indent="-342900">
              <a:buFont typeface="Wingdings" pitchFamily="2" charset="2"/>
              <a:buChar char="ü"/>
            </a:pPr>
            <a:r>
              <a:rPr lang="fa-IR" sz="2000" dirty="0"/>
              <a:t>منظور از سن یک ماهگی، از یک ماه تا یک ماه و 29 روز است.</a:t>
            </a:r>
            <a:endParaRPr lang="en-US" sz="2000" dirty="0"/>
          </a:p>
          <a:p>
            <a:pPr marL="342900" indent="-342900">
              <a:buFont typeface="Wingdings" pitchFamily="2" charset="2"/>
              <a:buChar char="ü"/>
            </a:pPr>
            <a:r>
              <a:rPr lang="fa-IR" sz="2000" dirty="0"/>
              <a:t>منظور از سن یک سالگی، از یک سال تا یک سال و 11 ماه و 29 روز است.</a:t>
            </a:r>
            <a:endParaRPr lang="en-US" sz="2000" dirty="0"/>
          </a:p>
          <a:p>
            <a:pPr marL="342900" indent="-342900">
              <a:buFont typeface="Wingdings" pitchFamily="2" charset="2"/>
              <a:buChar char="ü"/>
            </a:pPr>
            <a:r>
              <a:rPr lang="fa-IR" sz="2000" dirty="0"/>
              <a:t>منظور از سن شش سالگی، از شش سال تا شش سال و 11 ماه وروز است.</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6.PNG"/>
          <p:cNvPicPr>
            <a:picLocks noChangeAspect="1"/>
          </p:cNvPicPr>
          <p:nvPr/>
        </p:nvPicPr>
        <p:blipFill>
          <a:blip r:embed="rId2" cstate="print">
            <a:duotone>
              <a:schemeClr val="accent3">
                <a:shade val="45000"/>
                <a:satMod val="135000"/>
              </a:schemeClr>
              <a:prstClr val="white"/>
            </a:duotone>
            <a:lum contrast="-20000"/>
          </a:blip>
          <a:stretch>
            <a:fillRect/>
          </a:stretch>
        </p:blipFill>
        <p:spPr>
          <a:xfrm>
            <a:off x="0" y="-1"/>
            <a:ext cx="9144000" cy="6858001"/>
          </a:xfrm>
          <a:prstGeom prst="rect">
            <a:avLst/>
          </a:prstGeom>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683568" y="692696"/>
            <a:ext cx="7380312" cy="55352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PNG"/>
          <p:cNvPicPr>
            <a:picLocks noChangeAspect="1"/>
          </p:cNvPicPr>
          <p:nvPr/>
        </p:nvPicPr>
        <p:blipFill>
          <a:blip r:embed="rId2" cstate="print">
            <a:duotone>
              <a:schemeClr val="accent3">
                <a:shade val="45000"/>
                <a:satMod val="135000"/>
              </a:schemeClr>
              <a:prstClr val="white"/>
            </a:duotone>
          </a:blip>
          <a:stretch>
            <a:fillRect/>
          </a:stretch>
        </p:blipFill>
        <p:spPr>
          <a:xfrm>
            <a:off x="1" y="9888"/>
            <a:ext cx="9144000" cy="6838221"/>
          </a:xfrm>
          <a:prstGeom prst="rect">
            <a:avLst/>
          </a:prstGeom>
        </p:spPr>
      </p:pic>
      <p:sp>
        <p:nvSpPr>
          <p:cNvPr id="2" name="Rectangle 1"/>
          <p:cNvSpPr/>
          <p:nvPr/>
        </p:nvSpPr>
        <p:spPr>
          <a:xfrm>
            <a:off x="323528" y="48403"/>
            <a:ext cx="8640960" cy="6955750"/>
          </a:xfrm>
          <a:prstGeom prst="rect">
            <a:avLst/>
          </a:prstGeom>
        </p:spPr>
        <p:txBody>
          <a:bodyPr wrap="square">
            <a:spAutoFit/>
          </a:bodyPr>
          <a:lstStyle/>
          <a:p>
            <a:r>
              <a:rPr lang="fa-IR" sz="2400" b="1" dirty="0"/>
              <a:t>نکته های مربوط به تزریق واکسن:</a:t>
            </a:r>
          </a:p>
          <a:p>
            <a:endParaRPr lang="fa-IR" sz="2400" b="1" dirty="0"/>
          </a:p>
          <a:p>
            <a:pPr marL="342900" indent="-342900" algn="just">
              <a:buFont typeface="Wingdings" pitchFamily="2" charset="2"/>
              <a:buChar char="ü"/>
            </a:pPr>
            <a:r>
              <a:rPr lang="fa-IR" sz="2000" dirty="0"/>
              <a:t>از تزریق واکسن ها در ناحیه سرین به دلیل احتمال آسیب به عصب سیاتیک و یا کاهش اثربخشی واکسن به علت زیادبودن بافت چربی در آن ناحیه باید خودداری شود.</a:t>
            </a:r>
          </a:p>
          <a:p>
            <a:pPr algn="just"/>
            <a:endParaRPr lang="fa-IR" sz="2000" dirty="0"/>
          </a:p>
          <a:p>
            <a:pPr marL="342900" indent="-342900" algn="just">
              <a:buFont typeface="Wingdings" pitchFamily="2" charset="2"/>
              <a:buChar char="ü"/>
            </a:pPr>
            <a:r>
              <a:rPr lang="fa-IR" sz="2000" dirty="0"/>
              <a:t>اگر لازم باشد در یک جلسه واکسیناسیون، بیش از یک نوع واکسن تزریق شود، باید در محل های جداگانه (حداقل به فاصله 5/ 2 سانتی متر) و یا در دو اندام مقابل انجام شود.</a:t>
            </a:r>
          </a:p>
          <a:p>
            <a:pPr algn="just"/>
            <a:endParaRPr lang="fa-IR" sz="2000" dirty="0"/>
          </a:p>
          <a:p>
            <a:pPr marL="342900" indent="-342900" algn="just">
              <a:buFont typeface="Wingdings" pitchFamily="2" charset="2"/>
              <a:buChar char="ü"/>
            </a:pPr>
            <a:r>
              <a:rPr lang="fa-IR" sz="2000" dirty="0"/>
              <a:t> محل تزريق واكسن هاي ب.ث.ژ، پنج گانه، دوگانه خردسالان، دوگانه بزرگسالان و سه گانه در سمت چپ و محل تزريق واكسن هاي هموفيلوس آنفلونزاي تيپ ب، فلج اطفال تزريقي، هپاتيت ب و </a:t>
            </a:r>
            <a:r>
              <a:rPr lang="en-US" sz="2000" dirty="0"/>
              <a:t>MMR </a:t>
            </a:r>
            <a:r>
              <a:rPr lang="fa-IR" sz="2000" dirty="0"/>
              <a:t>سمت راست است. </a:t>
            </a:r>
          </a:p>
          <a:p>
            <a:pPr algn="just"/>
            <a:endParaRPr lang="fa-IR" sz="2000" dirty="0"/>
          </a:p>
          <a:p>
            <a:pPr marL="342900" indent="-342900" algn="just">
              <a:buFont typeface="Wingdings" pitchFamily="2" charset="2"/>
              <a:buChar char="ü"/>
            </a:pPr>
            <a:r>
              <a:rPr lang="fa-IR" sz="2000" dirty="0"/>
              <a:t>واکسن ب.ث.ژ باید به صورت داخل جلدی و در حد فاصل یک سوم فوقانی و دو سوم تحتانی بازو تزریق گردد.</a:t>
            </a:r>
          </a:p>
          <a:p>
            <a:pPr algn="just"/>
            <a:endParaRPr lang="fa-IR" sz="2000" dirty="0"/>
          </a:p>
          <a:p>
            <a:pPr marL="342900" indent="-342900" algn="just">
              <a:buFont typeface="Wingdings" pitchFamily="2" charset="2"/>
              <a:buChar char="ü"/>
            </a:pPr>
            <a:r>
              <a:rPr lang="fa-IR" sz="2000" dirty="0"/>
              <a:t>واکسن های دوگانه، سه گانه و پنج گانه را باید حتما به شکل داخل عضلانی و عمیق تزریق کرد. زیرا تزریق این نوع واکسن ها در زیر و یا داخل جلد می تواند موجب تحریک موضعی، تشکیل گرانولوم، نکروز بافتی و بروز آبسه استریل شود.</a:t>
            </a:r>
          </a:p>
          <a:p>
            <a:pPr algn="just"/>
            <a:endParaRPr lang="fa-IR" sz="2000" dirty="0"/>
          </a:p>
          <a:p>
            <a:pPr marL="342900" indent="-342900" algn="just">
              <a:buFont typeface="Wingdings" pitchFamily="2" charset="2"/>
              <a:buChar char="ü"/>
            </a:pPr>
            <a:r>
              <a:rPr lang="fa-IR" sz="2000" dirty="0"/>
              <a:t>در کودکان 25 ماه و بالاتر نیز چنانچه حجم عضله دلتوئید کم باشد، باید تزریق در ناحیه قدامی خارجی ران صورت گیرد.</a:t>
            </a:r>
          </a:p>
          <a:p>
            <a:endParaRPr lang="fa-IR"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PNG"/>
          <p:cNvPicPr>
            <a:picLocks noChangeAspect="1"/>
          </p:cNvPicPr>
          <p:nvPr/>
        </p:nvPicPr>
        <p:blipFill>
          <a:blip r:embed="rId2" cstate="print">
            <a:duotone>
              <a:schemeClr val="accent3">
                <a:shade val="45000"/>
                <a:satMod val="135000"/>
              </a:schemeClr>
              <a:prstClr val="white"/>
            </a:duotone>
          </a:blip>
          <a:stretch>
            <a:fillRect/>
          </a:stretch>
        </p:blipFill>
        <p:spPr>
          <a:xfrm>
            <a:off x="0" y="-22633"/>
            <a:ext cx="9144000" cy="6903266"/>
          </a:xfrm>
          <a:prstGeom prst="rect">
            <a:avLst/>
          </a:prstGeom>
        </p:spPr>
      </p:pic>
      <p:sp>
        <p:nvSpPr>
          <p:cNvPr id="2" name="Rectangle 1"/>
          <p:cNvSpPr/>
          <p:nvPr/>
        </p:nvSpPr>
        <p:spPr>
          <a:xfrm>
            <a:off x="35496" y="1473746"/>
            <a:ext cx="9000492" cy="3847207"/>
          </a:xfrm>
          <a:prstGeom prst="rect">
            <a:avLst/>
          </a:prstGeom>
        </p:spPr>
        <p:txBody>
          <a:bodyPr wrap="square">
            <a:spAutoFit/>
          </a:bodyPr>
          <a:lstStyle/>
          <a:p>
            <a:r>
              <a:rPr lang="fa-IR" sz="2400" b="1" dirty="0"/>
              <a:t>توصیه هایی برای کاهش ناآرامی ، درد و تب:</a:t>
            </a:r>
          </a:p>
          <a:p>
            <a:endParaRPr lang="fa-IR" sz="2000" b="1" dirty="0"/>
          </a:p>
          <a:p>
            <a:r>
              <a:rPr lang="fa-IR" sz="2000" dirty="0"/>
              <a:t>توصیه های گوناگونی برای کاهش درد و ناراحتی کودک هنگام واکسیناسیون ارایه شده است. در این میان پدر و مادر نقش مهمی ایفا می کنند. بدین صورت که بهتر است پدر و مادر به جای مهار کودک با خشونت و اجبار، از روش های ایجاد آرامش در کودک استفاده کنند. همچنین بهتر است به جای استفاده از کلماتی مانند "درد" و "سوزش" از کلماتی چون "فشار کوچک"  استفاده نموده و هیچ گاه کودک را تهدید به تزریق آمپول به عنوان مجازات برای رفتار نادرست وی نکنند.</a:t>
            </a:r>
          </a:p>
          <a:p>
            <a:endParaRPr lang="fa-IR" sz="2000" dirty="0"/>
          </a:p>
          <a:p>
            <a:endParaRPr lang="fa-IR" sz="2000" dirty="0"/>
          </a:p>
          <a:p>
            <a:pPr marL="342900" indent="-342900">
              <a:buFont typeface="Wingdings" pitchFamily="2" charset="2"/>
              <a:buChar char="ü"/>
            </a:pPr>
            <a:r>
              <a:rPr lang="fa-IR" sz="2000" dirty="0"/>
              <a:t>علاوه بر این چندین تکنیک جسمانی و روانی برای به حداقل رساندن نا آرامی و درد هنگام واکسیناسیون وجود دارد که در ادامه به برخی از آن ها اشاره می شود:</a:t>
            </a:r>
          </a:p>
          <a:p>
            <a:endParaRPr lang="fa-IR" sz="2000" b="1"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3.PNG"/>
          <p:cNvPicPr>
            <a:picLocks noChangeAspect="1"/>
          </p:cNvPicPr>
          <p:nvPr/>
        </p:nvPicPr>
        <p:blipFill>
          <a:blip r:embed="rId2" cstate="print">
            <a:duotone>
              <a:schemeClr val="accent3">
                <a:shade val="45000"/>
                <a:satMod val="135000"/>
              </a:schemeClr>
              <a:prstClr val="white"/>
            </a:duotone>
          </a:blip>
          <a:stretch>
            <a:fillRect/>
          </a:stretch>
        </p:blipFill>
        <p:spPr>
          <a:xfrm>
            <a:off x="0" y="-4249"/>
            <a:ext cx="9144000" cy="6866498"/>
          </a:xfrm>
          <a:prstGeom prst="rect">
            <a:avLst/>
          </a:prstGeom>
        </p:spPr>
      </p:pic>
      <p:sp>
        <p:nvSpPr>
          <p:cNvPr id="3" name="Rectangle 2"/>
          <p:cNvSpPr/>
          <p:nvPr/>
        </p:nvSpPr>
        <p:spPr>
          <a:xfrm>
            <a:off x="35476" y="1052736"/>
            <a:ext cx="8748464" cy="5632311"/>
          </a:xfrm>
          <a:prstGeom prst="rect">
            <a:avLst/>
          </a:prstGeom>
        </p:spPr>
        <p:txBody>
          <a:bodyPr wrap="square">
            <a:spAutoFit/>
          </a:bodyPr>
          <a:lstStyle/>
          <a:p>
            <a:r>
              <a:rPr lang="fa-IR" sz="2400" b="1" dirty="0"/>
              <a:t>روش های جسمانی:</a:t>
            </a:r>
          </a:p>
          <a:p>
            <a:endParaRPr lang="fa-IR" sz="2400" b="1" dirty="0"/>
          </a:p>
          <a:p>
            <a:pPr marL="342900" indent="-342900">
              <a:buFont typeface="Wingdings" pitchFamily="2" charset="2"/>
              <a:buChar char="ü"/>
            </a:pPr>
            <a:r>
              <a:rPr lang="fa-IR" sz="2000" dirty="0"/>
              <a:t>برقراری تماس پوست به پوست مادر و شیرخوار</a:t>
            </a:r>
          </a:p>
          <a:p>
            <a:pPr marL="342900" indent="-342900">
              <a:buFont typeface="Wingdings" pitchFamily="2" charset="2"/>
              <a:buChar char="ü"/>
            </a:pPr>
            <a:r>
              <a:rPr lang="fa-IR" sz="2000" dirty="0"/>
              <a:t>تجویز واکسن به کودک در آغوش والدین</a:t>
            </a:r>
          </a:p>
          <a:p>
            <a:pPr marL="342900" indent="-342900">
              <a:buFont typeface="Wingdings" pitchFamily="2" charset="2"/>
              <a:buChar char="ü"/>
            </a:pPr>
            <a:r>
              <a:rPr lang="fa-IR" sz="2000" dirty="0"/>
              <a:t>نوازش کودک پس از تزریق</a:t>
            </a:r>
          </a:p>
          <a:p>
            <a:pPr marL="342900" indent="-342900">
              <a:buFont typeface="Wingdings" pitchFamily="2" charset="2"/>
              <a:buChar char="ü"/>
            </a:pPr>
            <a:r>
              <a:rPr lang="fa-IR" sz="2000" dirty="0"/>
              <a:t>تزریق سریع واکسن بدون آسپیره کردن قبل از تزریق</a:t>
            </a:r>
          </a:p>
          <a:p>
            <a:pPr marL="342900" indent="-342900">
              <a:buFont typeface="Wingdings" pitchFamily="2" charset="2"/>
              <a:buChar char="ü"/>
            </a:pPr>
            <a:r>
              <a:rPr lang="fa-IR" sz="2000" dirty="0"/>
              <a:t>در مواردی که چندین واکسن در یک نوبت باید تجویز شود، توصیه می شود واکسن های خوراکی در ابتدا و واکسنی که بیشترین درد را ایجاد می کند، در مرحله بعدی تجویز شود.</a:t>
            </a:r>
          </a:p>
          <a:p>
            <a:endParaRPr lang="fa-IR" sz="2400" b="1" dirty="0"/>
          </a:p>
          <a:p>
            <a:r>
              <a:rPr lang="fa-IR" sz="2400" b="1" dirty="0"/>
              <a:t>روش های روانی:</a:t>
            </a:r>
          </a:p>
          <a:p>
            <a:endParaRPr lang="en-US" sz="2400" dirty="0"/>
          </a:p>
          <a:p>
            <a:pPr marL="342900" indent="-342900">
              <a:buFont typeface="Wingdings" pitchFamily="2" charset="2"/>
              <a:buChar char="ü"/>
            </a:pPr>
            <a:r>
              <a:rPr lang="fa-IR" sz="2000" dirty="0"/>
              <a:t>آرام کردن، نوازش و دلجویی از شیرخوار حین و پس از واکسیناسیون</a:t>
            </a:r>
            <a:endParaRPr lang="en-US" sz="2000" dirty="0"/>
          </a:p>
          <a:p>
            <a:pPr marL="342900" indent="-342900">
              <a:buFont typeface="Wingdings" pitchFamily="2" charset="2"/>
              <a:buChar char="ü"/>
            </a:pPr>
            <a:r>
              <a:rPr lang="fa-IR" sz="2000" dirty="0"/>
              <a:t>انجام اقداماتی برای پرت کردن حواس کودک مانند استفاده از اسباب بازی ها یا خواندن کتاب داستان برای کودک یا گذاشتن موسیقی مورد علاقه کودک</a:t>
            </a:r>
            <a:endParaRPr lang="en-US" sz="2000" dirty="0"/>
          </a:p>
          <a:p>
            <a:pPr marL="342900" indent="-342900">
              <a:buFont typeface="Wingdings" pitchFamily="2" charset="2"/>
              <a:buChar char="ü"/>
            </a:pPr>
            <a:r>
              <a:rPr lang="fa-IR" sz="2000" dirty="0"/>
              <a:t>عدم استفاده از لغات حاکی از اضطراب هنگام صحبت با کودک</a:t>
            </a:r>
            <a:endParaRPr lang="en-US" sz="2000" dirty="0"/>
          </a:p>
          <a:p>
            <a:pPr marL="342900" indent="-342900">
              <a:buFont typeface="Wingdings" pitchFamily="2" charset="2"/>
              <a:buChar char="ü"/>
            </a:pPr>
            <a:r>
              <a:rPr lang="fa-IR" sz="2000" dirty="0"/>
              <a:t>اجتناب از دادن اطمینان بیش از حد به کودک</a:t>
            </a:r>
          </a:p>
          <a:p>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PNG"/>
          <p:cNvPicPr>
            <a:picLocks noChangeAspect="1"/>
          </p:cNvPicPr>
          <p:nvPr/>
        </p:nvPicPr>
        <p:blipFill>
          <a:blip r:embed="rId2" cstate="print"/>
          <a:stretch>
            <a:fillRect/>
          </a:stretch>
        </p:blipFill>
        <p:spPr>
          <a:xfrm>
            <a:off x="0" y="-11317"/>
            <a:ext cx="9144000" cy="6880634"/>
          </a:xfrm>
          <a:prstGeom prst="rect">
            <a:avLst/>
          </a:prstGeom>
        </p:spPr>
      </p:pic>
      <p:sp>
        <p:nvSpPr>
          <p:cNvPr id="3" name="Rectangle 2"/>
          <p:cNvSpPr/>
          <p:nvPr/>
        </p:nvSpPr>
        <p:spPr>
          <a:xfrm>
            <a:off x="1259632" y="188640"/>
            <a:ext cx="7783844" cy="5663089"/>
          </a:xfrm>
          <a:prstGeom prst="rect">
            <a:avLst/>
          </a:prstGeom>
        </p:spPr>
        <p:txBody>
          <a:bodyPr wrap="square">
            <a:spAutoFit/>
          </a:bodyPr>
          <a:lstStyle/>
          <a:p>
            <a:r>
              <a:rPr lang="fa-IR" sz="3200" b="1" dirty="0">
                <a:latin typeface="Berlin Sans FB" pitchFamily="34" charset="0"/>
                <a:cs typeface="B Titr" panose="00000700000000000000" pitchFamily="2" charset="-78"/>
              </a:rPr>
              <a:t>واکسن:</a:t>
            </a:r>
          </a:p>
          <a:p>
            <a:endParaRPr lang="fa-IR" sz="3200" b="1" dirty="0">
              <a:latin typeface="Berlin Sans FB" pitchFamily="34" charset="0"/>
            </a:endParaRPr>
          </a:p>
          <a:p>
            <a:pPr marL="342900" indent="-342900" algn="just">
              <a:buFont typeface="Wingdings" pitchFamily="2" charset="2"/>
              <a:buChar char="ü"/>
            </a:pPr>
            <a:r>
              <a:rPr lang="fa-IR" dirty="0">
                <a:latin typeface="Berlin Sans FB" pitchFamily="34" charset="0"/>
                <a:cs typeface="B Yagut" panose="00000400000000000000" pitchFamily="2" charset="-78"/>
              </a:rPr>
              <a:t>واکسن از باکتری یا ویروس زنده ضعیف شده و یا غیر فعال شده و یا جزئی از آن ها (مانند آنتی ژن سطحی خالص شده یا توکسوئید) ساخته شده است. با تزریق واکسن ، سیستم ایمنی بدن علیه باکتری یا ویروس وارد شده به بدن، آنتی بادی ساخته و باعث بالا بردن مصونیت بدن در مقابل بیماری ناشی از آن می شود.</a:t>
            </a:r>
          </a:p>
          <a:p>
            <a:pPr algn="just"/>
            <a:endParaRPr lang="fa-IR" dirty="0">
              <a:latin typeface="Berlin Sans FB" pitchFamily="34" charset="0"/>
              <a:cs typeface="B Yagut" panose="00000400000000000000" pitchFamily="2" charset="-78"/>
            </a:endParaRPr>
          </a:p>
          <a:p>
            <a:pPr marL="342900" indent="-342900" algn="just">
              <a:buFont typeface="Wingdings" pitchFamily="2" charset="2"/>
              <a:buChar char="ü"/>
            </a:pPr>
            <a:r>
              <a:rPr lang="fa-IR" dirty="0">
                <a:latin typeface="Berlin Sans FB" pitchFamily="34" charset="0"/>
                <a:cs typeface="B Yagut" panose="00000400000000000000" pitchFamily="2" charset="-78"/>
              </a:rPr>
              <a:t>واکسن ها به دو گروه واکسن های زنده ضعیف شده و واکسن های غیر زنده (غیرفعال) تقسیم می شوند.</a:t>
            </a:r>
          </a:p>
          <a:p>
            <a:pPr algn="just"/>
            <a:endParaRPr lang="fa-IR" dirty="0">
              <a:latin typeface="Berlin Sans FB" pitchFamily="34" charset="0"/>
              <a:cs typeface="B Yagut" panose="00000400000000000000" pitchFamily="2" charset="-78"/>
            </a:endParaRPr>
          </a:p>
          <a:p>
            <a:pPr marL="342900" indent="-342900" algn="just">
              <a:buFont typeface="Wingdings" pitchFamily="2" charset="2"/>
              <a:buChar char="ü"/>
            </a:pPr>
            <a:r>
              <a:rPr lang="fa-IR" dirty="0">
                <a:latin typeface="Berlin Sans FB" pitchFamily="34" charset="0"/>
                <a:cs typeface="B Yagut" panose="00000400000000000000" pitchFamily="2" charset="-78"/>
              </a:rPr>
              <a:t>واکسن های </a:t>
            </a:r>
            <a:r>
              <a:rPr lang="fa-IR" b="1" dirty="0">
                <a:latin typeface="Berlin Sans FB" pitchFamily="34" charset="0"/>
                <a:cs typeface="B Yagut" panose="00000400000000000000" pitchFamily="2" charset="-78"/>
              </a:rPr>
              <a:t>باکتریایی</a:t>
            </a:r>
            <a:r>
              <a:rPr lang="fa-IR" dirty="0">
                <a:latin typeface="Berlin Sans FB" pitchFamily="34" charset="0"/>
                <a:cs typeface="B Yagut" panose="00000400000000000000" pitchFamily="2" charset="-78"/>
              </a:rPr>
              <a:t> شامل واکسن های حاوی </a:t>
            </a:r>
            <a:r>
              <a:rPr lang="fa-IR" b="1" dirty="0">
                <a:latin typeface="Berlin Sans FB" pitchFamily="34" charset="0"/>
                <a:cs typeface="B Yagut" panose="00000400000000000000" pitchFamily="2" charset="-78"/>
              </a:rPr>
              <a:t>باکتری</a:t>
            </a:r>
            <a:r>
              <a:rPr lang="fa-IR" dirty="0">
                <a:latin typeface="Berlin Sans FB" pitchFamily="34" charset="0"/>
                <a:cs typeface="B Yagut" panose="00000400000000000000" pitchFamily="2" charset="-78"/>
              </a:rPr>
              <a:t> </a:t>
            </a:r>
            <a:r>
              <a:rPr lang="fa-IR" b="1" dirty="0">
                <a:latin typeface="Berlin Sans FB" pitchFamily="34" charset="0"/>
                <a:cs typeface="B Yagut" panose="00000400000000000000" pitchFamily="2" charset="-78"/>
              </a:rPr>
              <a:t>زنده ضعیف شده </a:t>
            </a:r>
            <a:r>
              <a:rPr lang="fa-IR" dirty="0">
                <a:latin typeface="Berlin Sans FB" pitchFamily="34" charset="0"/>
                <a:cs typeface="B Yagut" panose="00000400000000000000" pitchFamily="2" charset="-78"/>
              </a:rPr>
              <a:t>(مانند ب.ث.ژ) ، </a:t>
            </a:r>
            <a:r>
              <a:rPr lang="fa-IR" b="1" dirty="0">
                <a:latin typeface="Berlin Sans FB" pitchFamily="34" charset="0"/>
                <a:cs typeface="B Yagut" panose="00000400000000000000" pitchFamily="2" charset="-78"/>
              </a:rPr>
              <a:t>باکتری کشــــــته شده </a:t>
            </a:r>
            <a:r>
              <a:rPr lang="fa-IR" dirty="0">
                <a:latin typeface="Berlin Sans FB" pitchFamily="34" charset="0"/>
                <a:cs typeface="B Yagut" panose="00000400000000000000" pitchFamily="2" charset="-78"/>
              </a:rPr>
              <a:t>(مانند سیاه سرفه)، </a:t>
            </a:r>
            <a:r>
              <a:rPr lang="fa-IR" b="1" dirty="0">
                <a:latin typeface="Berlin Sans FB" pitchFamily="34" charset="0"/>
                <a:cs typeface="B Yagut" panose="00000400000000000000" pitchFamily="2" charset="-78"/>
              </a:rPr>
              <a:t>توکسوئید</a:t>
            </a:r>
            <a:r>
              <a:rPr lang="fa-IR" dirty="0">
                <a:latin typeface="Berlin Sans FB" pitchFamily="34" charset="0"/>
                <a:cs typeface="B Yagut" panose="00000400000000000000" pitchFamily="2" charset="-78"/>
              </a:rPr>
              <a:t> (مــانند دیفتری و کزاز) و واکــــسن های</a:t>
            </a:r>
            <a:r>
              <a:rPr lang="fa-IR" b="1" dirty="0">
                <a:latin typeface="Berlin Sans FB" pitchFamily="34" charset="0"/>
                <a:cs typeface="B Yagut" panose="00000400000000000000" pitchFamily="2" charset="-78"/>
              </a:rPr>
              <a:t> پلی ساکاریدی</a:t>
            </a:r>
            <a:r>
              <a:rPr lang="fa-IR" dirty="0">
                <a:latin typeface="Berlin Sans FB" pitchFamily="34" charset="0"/>
                <a:cs typeface="B Yagut" panose="00000400000000000000" pitchFamily="2" charset="-78"/>
              </a:rPr>
              <a:t> (مانند پنوموکوک پلی ساکاریدی و مننگوکوک پلی ساکاریدی)هستند.</a:t>
            </a:r>
          </a:p>
          <a:p>
            <a:pPr algn="just"/>
            <a:endParaRPr lang="fa-IR" dirty="0">
              <a:latin typeface="Berlin Sans FB" pitchFamily="34" charset="0"/>
              <a:cs typeface="B Yagut" panose="00000400000000000000" pitchFamily="2" charset="-78"/>
            </a:endParaRPr>
          </a:p>
          <a:p>
            <a:pPr algn="just"/>
            <a:endParaRPr lang="fa-IR" dirty="0">
              <a:latin typeface="Berlin Sans FB" pitchFamily="34" charset="0"/>
              <a:cs typeface="B Yagut" panose="00000400000000000000" pitchFamily="2" charset="-78"/>
            </a:endParaRPr>
          </a:p>
          <a:p>
            <a:pPr marL="342900" indent="-342900" algn="just">
              <a:buFont typeface="Wingdings" pitchFamily="2" charset="2"/>
              <a:buChar char="ü"/>
            </a:pPr>
            <a:r>
              <a:rPr lang="fa-IR" dirty="0">
                <a:latin typeface="Berlin Sans FB" pitchFamily="34" charset="0"/>
                <a:cs typeface="B Yagut" panose="00000400000000000000" pitchFamily="2" charset="-78"/>
              </a:rPr>
              <a:t>واکسن های </a:t>
            </a:r>
            <a:r>
              <a:rPr lang="fa-IR" b="1" dirty="0">
                <a:latin typeface="Berlin Sans FB" pitchFamily="34" charset="0"/>
                <a:cs typeface="B Yagut" panose="00000400000000000000" pitchFamily="2" charset="-78"/>
              </a:rPr>
              <a:t>ویروسی</a:t>
            </a:r>
            <a:r>
              <a:rPr lang="fa-IR" dirty="0">
                <a:latin typeface="Berlin Sans FB" pitchFamily="34" charset="0"/>
                <a:cs typeface="B Yagut" panose="00000400000000000000" pitchFamily="2" charset="-78"/>
              </a:rPr>
              <a:t> شامل </a:t>
            </a:r>
            <a:r>
              <a:rPr lang="fa-IR" b="1" dirty="0">
                <a:latin typeface="Berlin Sans FB" pitchFamily="34" charset="0"/>
                <a:cs typeface="B Yagut" panose="00000400000000000000" pitchFamily="2" charset="-78"/>
              </a:rPr>
              <a:t>ویروس زنده ضعیف شده </a:t>
            </a:r>
            <a:r>
              <a:rPr lang="fa-IR" dirty="0">
                <a:latin typeface="Berlin Sans FB" pitchFamily="34" charset="0"/>
                <a:cs typeface="B Yagut" panose="00000400000000000000" pitchFamily="2" charset="-78"/>
              </a:rPr>
              <a:t>(مثل</a:t>
            </a:r>
            <a:r>
              <a:rPr lang="en-US" dirty="0">
                <a:latin typeface="Berlin Sans FB" pitchFamily="34" charset="0"/>
                <a:cs typeface="B Yagut" panose="00000400000000000000" pitchFamily="2" charset="-78"/>
              </a:rPr>
              <a:t>MMR </a:t>
            </a:r>
            <a:r>
              <a:rPr lang="fa-IR" dirty="0">
                <a:latin typeface="Berlin Sans FB" pitchFamily="34" charset="0"/>
                <a:cs typeface="B Yagut" panose="00000400000000000000" pitchFamily="2" charset="-78"/>
              </a:rPr>
              <a:t>، واکسن خوراکی فلج اطفال و تب زرد)، </a:t>
            </a:r>
            <a:r>
              <a:rPr lang="fa-IR" b="1" dirty="0">
                <a:latin typeface="Berlin Sans FB" pitchFamily="34" charset="0"/>
                <a:cs typeface="B Yagut" panose="00000400000000000000" pitchFamily="2" charset="-78"/>
              </a:rPr>
              <a:t>ویروس کامل غیرفعال </a:t>
            </a:r>
            <a:r>
              <a:rPr lang="fa-IR" dirty="0">
                <a:latin typeface="Berlin Sans FB" pitchFamily="34" charset="0"/>
                <a:cs typeface="B Yagut" panose="00000400000000000000" pitchFamily="2" charset="-78"/>
              </a:rPr>
              <a:t>(مانند واکسن تزریقی فلج اطفال و هاری) و </a:t>
            </a:r>
            <a:r>
              <a:rPr lang="fa-IR" b="1" dirty="0">
                <a:latin typeface="Berlin Sans FB" pitchFamily="34" charset="0"/>
                <a:cs typeface="B Yagut" panose="00000400000000000000" pitchFamily="2" charset="-78"/>
              </a:rPr>
              <a:t>بخشی از آنتی ژن سطحی ویروس</a:t>
            </a:r>
            <a:r>
              <a:rPr lang="fa-IR" dirty="0">
                <a:latin typeface="Berlin Sans FB" pitchFamily="34" charset="0"/>
                <a:cs typeface="B Yagut" panose="00000400000000000000" pitchFamily="2" charset="-78"/>
              </a:rPr>
              <a:t> (مانند هپاتیت ب و آنفلوانزا) هستند</a:t>
            </a:r>
            <a:r>
              <a:rPr lang="fa-IR" sz="2400" dirty="0">
                <a:latin typeface="Berlin Sans FB" pitchFamily="34" charset="0"/>
                <a:cs typeface="B Yagut" panose="00000400000000000000" pitchFamily="2" charset="-78"/>
              </a:rPr>
              <a:t>.</a:t>
            </a:r>
          </a:p>
        </p:txBody>
      </p:sp>
    </p:spTree>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PNG"/>
          <p:cNvPicPr>
            <a:picLocks noChangeAspect="1"/>
          </p:cNvPicPr>
          <p:nvPr/>
        </p:nvPicPr>
        <p:blipFill>
          <a:blip r:embed="rId2" cstate="print">
            <a:duotone>
              <a:schemeClr val="accent3">
                <a:shade val="45000"/>
                <a:satMod val="135000"/>
              </a:schemeClr>
              <a:prstClr val="white"/>
            </a:duotone>
          </a:blip>
          <a:stretch>
            <a:fillRect/>
          </a:stretch>
        </p:blipFill>
        <p:spPr>
          <a:xfrm>
            <a:off x="0" y="-5631"/>
            <a:ext cx="9144000" cy="6869261"/>
          </a:xfrm>
          <a:prstGeom prst="rect">
            <a:avLst/>
          </a:prstGeom>
        </p:spPr>
      </p:pic>
      <p:sp>
        <p:nvSpPr>
          <p:cNvPr id="2" name="Rectangle 1"/>
          <p:cNvSpPr/>
          <p:nvPr/>
        </p:nvSpPr>
        <p:spPr>
          <a:xfrm>
            <a:off x="4716016" y="245839"/>
            <a:ext cx="4327555" cy="461665"/>
          </a:xfrm>
          <a:prstGeom prst="rect">
            <a:avLst/>
          </a:prstGeom>
        </p:spPr>
        <p:txBody>
          <a:bodyPr wrap="square">
            <a:spAutoFit/>
          </a:bodyPr>
          <a:lstStyle/>
          <a:p>
            <a:r>
              <a:rPr lang="fa-IR" sz="2400" b="1" dirty="0"/>
              <a:t>تجویز واکسن به کودک در آغوش والدین </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99796" y="1962983"/>
            <a:ext cx="3944205" cy="486879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5979" y="476672"/>
            <a:ext cx="3613817" cy="50360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PNG"/>
          <p:cNvPicPr>
            <a:picLocks noChangeAspect="1"/>
          </p:cNvPicPr>
          <p:nvPr/>
        </p:nvPicPr>
        <p:blipFill>
          <a:blip r:embed="rId2" cstate="print">
            <a:duotone>
              <a:schemeClr val="accent3">
                <a:shade val="45000"/>
                <a:satMod val="135000"/>
              </a:schemeClr>
              <a:prstClr val="white"/>
            </a:duotone>
          </a:blip>
          <a:stretch>
            <a:fillRect/>
          </a:stretch>
        </p:blipFill>
        <p:spPr>
          <a:xfrm>
            <a:off x="1" y="-12716"/>
            <a:ext cx="9144000" cy="6883432"/>
          </a:xfrm>
          <a:prstGeom prst="rect">
            <a:avLst/>
          </a:prstGeom>
        </p:spPr>
      </p:pic>
      <p:sp>
        <p:nvSpPr>
          <p:cNvPr id="5" name="Rectangle 4"/>
          <p:cNvSpPr/>
          <p:nvPr/>
        </p:nvSpPr>
        <p:spPr>
          <a:xfrm>
            <a:off x="323528" y="-27384"/>
            <a:ext cx="8784976" cy="6370975"/>
          </a:xfrm>
          <a:prstGeom prst="rect">
            <a:avLst/>
          </a:prstGeom>
        </p:spPr>
        <p:txBody>
          <a:bodyPr wrap="square">
            <a:spAutoFit/>
          </a:bodyPr>
          <a:lstStyle/>
          <a:p>
            <a:r>
              <a:rPr lang="fa-IR" sz="2400" b="1" dirty="0"/>
              <a:t>توصیه های پس از تزریق واکسن:</a:t>
            </a:r>
          </a:p>
          <a:p>
            <a:endParaRPr lang="en-US" sz="2400" dirty="0"/>
          </a:p>
          <a:p>
            <a:pPr marL="342900" indent="-342900">
              <a:buFont typeface="Wingdings" pitchFamily="2" charset="2"/>
              <a:buChar char="ü"/>
            </a:pPr>
            <a:r>
              <a:rPr lang="fa-IR" sz="2000" dirty="0"/>
              <a:t>پس از واکسیناسیون، برخی واکنش ها مانند تب، درد و تورم در محل تزریق و بی قراری کودک شایع بوده و یادآوری این مطلب به والدین از نگرانی ایشان می کاهد.</a:t>
            </a:r>
          </a:p>
          <a:p>
            <a:endParaRPr lang="en-US" sz="2000" dirty="0"/>
          </a:p>
          <a:p>
            <a:pPr marL="342900" indent="-342900">
              <a:buFont typeface="Wingdings" pitchFamily="2" charset="2"/>
              <a:buChar char="ü"/>
            </a:pPr>
            <a:r>
              <a:rPr lang="fa-IR" sz="2000" dirty="0"/>
              <a:t>در مواردی که درمحل تزریق واکسن، تورم و قرمزی وجود داشته باشد، قرار دادن پارچه سرد و مرطوب تمیز در محل می تواند در کاهش درد موثر باشد.</a:t>
            </a:r>
          </a:p>
          <a:p>
            <a:endParaRPr lang="fa-IR" sz="2000" dirty="0"/>
          </a:p>
          <a:p>
            <a:pPr marL="342900" indent="-342900">
              <a:buFont typeface="Wingdings" pitchFamily="2" charset="2"/>
              <a:buChar char="ü"/>
            </a:pPr>
            <a:r>
              <a:rPr lang="fa-IR" sz="2000" dirty="0"/>
              <a:t>توصیه می شود بعد از تزریق واکسن پنج گانه و یا سه گانه در صورت بروز تب، درد و بی قراری، استامينوفن با دز مناسب تجويز شده ودر صورت نياز، هر چهار ساعت يك بار(حداکثر تا 5 باردر 24 ساعت) تکرار شود. </a:t>
            </a:r>
          </a:p>
          <a:p>
            <a:endParaRPr lang="fa-IR" sz="2000" dirty="0"/>
          </a:p>
          <a:p>
            <a:pPr marL="342900" indent="-342900">
              <a:buFont typeface="Wingdings" pitchFamily="2" charset="2"/>
              <a:buChar char="ü"/>
            </a:pPr>
            <a:r>
              <a:rPr lang="fa-IR" sz="2000" dirty="0"/>
              <a:t>در مورد كودكان دچار بيماري هاي قلبي كه مستعد نارسايي حاد احتقاني در اثر عوامل تسهيل گر مثل تب هستند، پیشنهاد می شود استامينوفن تا 48 ساعت هم زمان و یا بعد از تزریق واکسن پنج گانه و یا سه گانه تجویز شود.</a:t>
            </a:r>
          </a:p>
          <a:p>
            <a:endParaRPr lang="fa-IR" sz="2000" dirty="0"/>
          </a:p>
          <a:p>
            <a:pPr marL="342900" indent="-342900">
              <a:buFont typeface="Wingdings" pitchFamily="2" charset="2"/>
              <a:buChar char="ü"/>
            </a:pPr>
            <a:r>
              <a:rPr lang="fa-IR" sz="2000" dirty="0"/>
              <a:t>پس از واکسیناسیون باید از پوشاندن لباس تنگ به کودک که موجب وارد آمدن فشار به محل تزریق می شود، اجتناب کرد.</a:t>
            </a:r>
          </a:p>
          <a:p>
            <a:endParaRPr lang="fa-IR" sz="2000" dirty="0"/>
          </a:p>
          <a:p>
            <a:pPr marL="342900" indent="-342900">
              <a:buFont typeface="Wingdings" pitchFamily="2" charset="2"/>
              <a:buChar char="ü"/>
            </a:pPr>
            <a:r>
              <a:rPr lang="fa-IR" sz="2000" dirty="0"/>
              <a:t>شستن محل تزریق واکسن و استحمام کودک پس از واکسیناسیون منعی ندارد.</a:t>
            </a:r>
          </a:p>
        </p:txBody>
      </p:sp>
    </p:spTree>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2" y="-12718"/>
            <a:ext cx="9143999" cy="6870718"/>
          </a:xfrm>
          <a:prstGeom prst="rect">
            <a:avLst/>
          </a:prstGeom>
        </p:spPr>
      </p:pic>
      <p:pic>
        <p:nvPicPr>
          <p:cNvPr id="7170"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 y="620688"/>
            <a:ext cx="8100394" cy="6237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86287" y="20187"/>
            <a:ext cx="4320483" cy="523220"/>
          </a:xfrm>
          <a:prstGeom prst="rect">
            <a:avLst/>
          </a:prstGeom>
        </p:spPr>
        <p:txBody>
          <a:bodyPr wrap="square">
            <a:spAutoFit/>
          </a:bodyPr>
          <a:lstStyle/>
          <a:p>
            <a:r>
              <a:rPr lang="fa-IR" sz="2800" b="1" dirty="0"/>
              <a:t>بـــــرنامه ایــــمن سازی کودکان</a:t>
            </a: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3.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4250"/>
            <a:ext cx="9144000" cy="6866498"/>
          </a:xfrm>
          <a:prstGeom prst="rect">
            <a:avLst/>
          </a:prstGeom>
        </p:spPr>
      </p:pic>
      <p:sp>
        <p:nvSpPr>
          <p:cNvPr id="3" name="Rectangle 2"/>
          <p:cNvSpPr/>
          <p:nvPr/>
        </p:nvSpPr>
        <p:spPr>
          <a:xfrm>
            <a:off x="395536" y="116632"/>
            <a:ext cx="8640960" cy="5632311"/>
          </a:xfrm>
          <a:prstGeom prst="rect">
            <a:avLst/>
          </a:prstGeom>
        </p:spPr>
        <p:txBody>
          <a:bodyPr wrap="square">
            <a:spAutoFit/>
          </a:bodyPr>
          <a:lstStyle/>
          <a:p>
            <a:pPr algn="just"/>
            <a:r>
              <a:rPr lang="fa-IR" sz="2000" b="1" dirty="0"/>
              <a:t>نکته ها:</a:t>
            </a:r>
          </a:p>
          <a:p>
            <a:pPr algn="just"/>
            <a:endParaRPr lang="fa-IR" sz="2000" b="1" dirty="0"/>
          </a:p>
          <a:p>
            <a:pPr marL="342900" indent="-342900" algn="just">
              <a:buFont typeface="Wingdings" pitchFamily="2" charset="2"/>
              <a:buChar char="ü"/>
            </a:pPr>
            <a:r>
              <a:rPr lang="fa-IR" sz="2000" dirty="0"/>
              <a:t>در صورت فقدان کارت ایمن سازی یا سابقه معتبر ایمن سازی، پس از بررسی کامل و دقیق از جمله حافظه والدین کودک، در صورت نیاز ایمن سازی تکمیل گردد.</a:t>
            </a:r>
          </a:p>
          <a:p>
            <a:pPr marL="342900" indent="-342900" algn="just">
              <a:buFont typeface="Wingdings" pitchFamily="2" charset="2"/>
              <a:buChar char="ü"/>
            </a:pPr>
            <a:r>
              <a:rPr lang="fa-IR" sz="2000" dirty="0"/>
              <a:t>ملاک سابقه معتبر ایمن سازی سند معتبری (از قبیل کارت واکسیناسیون، ثبت در دفاتر مراکز بهداشتی درمانی، خانه های بهداشت و تیم های سیار و گواهی پزشک)است که نشان دهنده واکسیناسیون فرد باشد.</a:t>
            </a:r>
          </a:p>
          <a:p>
            <a:pPr marL="342900" indent="-342900" algn="just">
              <a:buFont typeface="Wingdings" pitchFamily="2" charset="2"/>
              <a:buChar char="ü"/>
            </a:pPr>
            <a:r>
              <a:rPr lang="fa-IR" sz="2000" dirty="0"/>
              <a:t>بعد از آخرین دز واکسن سه گانه در 6 سالگی، باید هر ده سال یک بار، واکسن دو گانه بزرگسالان (</a:t>
            </a:r>
            <a:r>
              <a:rPr lang="en-US" sz="2000" dirty="0"/>
              <a:t>Td </a:t>
            </a:r>
            <a:r>
              <a:rPr lang="fa-IR" sz="2000" dirty="0"/>
              <a:t>) تزریق شود. </a:t>
            </a:r>
          </a:p>
          <a:p>
            <a:pPr algn="just"/>
            <a:endParaRPr lang="fa-IR" sz="2000" dirty="0"/>
          </a:p>
          <a:p>
            <a:pPr algn="just"/>
            <a:r>
              <a:rPr lang="fa-IR" sz="2000" b="1" dirty="0"/>
              <a:t>برنامه ایمن سازی زنان باردار:</a:t>
            </a:r>
          </a:p>
          <a:p>
            <a:pPr algn="just"/>
            <a:endParaRPr lang="fa-IR" sz="2000" b="1" dirty="0"/>
          </a:p>
          <a:p>
            <a:pPr algn="just"/>
            <a:r>
              <a:rPr lang="fa-IR" sz="2000" dirty="0"/>
              <a:t>در خانم های باردار لازم است در اولین جلسه مراقبت دوران بارداری، وضعيت ايمن سازي براساس جدول زیر بررسی و تصمیم گیری شود.</a:t>
            </a:r>
          </a:p>
          <a:p>
            <a:pPr algn="just"/>
            <a:r>
              <a:rPr lang="fa-IR" sz="2000" dirty="0"/>
              <a:t>هم چنین براي اطمينان از ايجاد ايمني مطلوب برای مادر و کودک، واكسيناسيون بايد به نحوي انجام شود كه در صورت نیاز به دز دوم، فاصله آن تا زمان تخميني زايمان، 4 هفته يا بيشتر باشد. در شرايط مراجعه ديرهنگام خانم باردار، حداقل فاصله بين تجويز واكسن و زمان تخميني زايمان، 2 هفته است.</a:t>
            </a:r>
          </a:p>
          <a:p>
            <a:pPr algn="just"/>
            <a:r>
              <a:rPr lang="fa-IR" sz="2000" dirty="0"/>
              <a:t>بدیهی است در هر زمان که مادر مراجعه نماید، باید نسبت به واکسیناسیون وی اقدام شود.</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9.PNG"/>
          <p:cNvPicPr>
            <a:picLocks noChangeAspect="1"/>
          </p:cNvPicPr>
          <p:nvPr/>
        </p:nvPicPr>
        <p:blipFill>
          <a:blip r:embed="rId2" cstate="print"/>
          <a:stretch>
            <a:fillRect/>
          </a:stretch>
        </p:blipFill>
        <p:spPr>
          <a:xfrm>
            <a:off x="0" y="-5658"/>
            <a:ext cx="9144000" cy="6869316"/>
          </a:xfrm>
          <a:prstGeom prst="rect">
            <a:avLst/>
          </a:prstGeom>
        </p:spPr>
      </p:pic>
      <p:pic>
        <p:nvPicPr>
          <p:cNvPr id="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6365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2893550"/>
      </p:ext>
    </p:extLst>
  </p:cSld>
  <p:clrMapOvr>
    <a:masterClrMapping/>
  </p:clrMapOvr>
  <p:transition spd="slow">
    <p:cover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9.PNG"/>
          <p:cNvPicPr>
            <a:picLocks noChangeAspect="1"/>
          </p:cNvPicPr>
          <p:nvPr/>
        </p:nvPicPr>
        <p:blipFill>
          <a:blip r:embed="rId2" cstate="print"/>
          <a:stretch>
            <a:fillRect/>
          </a:stretch>
        </p:blipFill>
        <p:spPr>
          <a:xfrm>
            <a:off x="0" y="-5658"/>
            <a:ext cx="9144000" cy="6869316"/>
          </a:xfrm>
          <a:prstGeom prst="rect">
            <a:avLst/>
          </a:prstGeom>
        </p:spPr>
      </p:pic>
      <p:sp>
        <p:nvSpPr>
          <p:cNvPr id="2" name="Rectangle 1"/>
          <p:cNvSpPr/>
          <p:nvPr/>
        </p:nvSpPr>
        <p:spPr>
          <a:xfrm>
            <a:off x="316114" y="117693"/>
            <a:ext cx="8712968" cy="6740307"/>
          </a:xfrm>
          <a:prstGeom prst="rect">
            <a:avLst/>
          </a:prstGeom>
        </p:spPr>
        <p:txBody>
          <a:bodyPr wrap="square">
            <a:spAutoFit/>
          </a:bodyPr>
          <a:lstStyle/>
          <a:p>
            <a:r>
              <a:rPr lang="fa-IR" sz="2800" b="1" dirty="0"/>
              <a:t>ایمن سازی افراد با تاخیر در واکسیناسیون:</a:t>
            </a:r>
          </a:p>
          <a:p>
            <a:pPr algn="just"/>
            <a:endParaRPr lang="fa-IR" sz="2400" b="1" dirty="0"/>
          </a:p>
          <a:p>
            <a:pPr algn="just"/>
            <a:r>
              <a:rPr lang="fa-IR" sz="2000" dirty="0"/>
              <a:t>با توجه به اهمیت تکمیل واکسیناسیون در زمان مقرر، چنانچه فردی به موقع برای دریافت واکسن های خود مراجعه ننموده باشد، برای رساندن هر چه سریع تر فرد به زمان معمول واکسیناسیون، تنظیم زمان دریافت واکسن ها به شرح ذیل خواهد بود:</a:t>
            </a:r>
          </a:p>
          <a:p>
            <a:pPr marL="342900" indent="-342900" algn="just">
              <a:buFont typeface="Wingdings" pitchFamily="2" charset="2"/>
              <a:buChar char="ü"/>
            </a:pPr>
            <a:r>
              <a:rPr lang="fa-IR" sz="2000" dirty="0"/>
              <a:t>حداقل فاصله بین نوبت های اصلی واکسن های سه گانه، فلج اطفال، </a:t>
            </a:r>
            <a:r>
              <a:rPr lang="en-US" sz="2000" dirty="0"/>
              <a:t>MMR ، </a:t>
            </a:r>
            <a:r>
              <a:rPr lang="fa-IR" sz="2000" dirty="0"/>
              <a:t>هموفیلوس آنفلوانزای تیپ ب ، نوبت اول و دوم واکسن پنج گانه و نوبت اول و دوم هپاتیت ب: </a:t>
            </a:r>
            <a:r>
              <a:rPr lang="fa-IR" sz="2000" b="1" dirty="0"/>
              <a:t>یک ماه</a:t>
            </a:r>
          </a:p>
          <a:p>
            <a:pPr marL="342900" indent="-342900" algn="just">
              <a:buFont typeface="Wingdings" pitchFamily="2" charset="2"/>
              <a:buChar char="ü"/>
            </a:pPr>
            <a:r>
              <a:rPr lang="fa-IR" sz="2000" dirty="0"/>
              <a:t>حداقل فاصله بین نوبت دوم و سوم هپاتیت ب: </a:t>
            </a:r>
            <a:r>
              <a:rPr lang="fa-IR" sz="2000" b="1" dirty="0"/>
              <a:t>دو ماه</a:t>
            </a:r>
          </a:p>
          <a:p>
            <a:pPr marL="342900" indent="-342900" algn="just">
              <a:buFont typeface="Wingdings" pitchFamily="2" charset="2"/>
              <a:buChar char="ü"/>
            </a:pPr>
            <a:r>
              <a:rPr lang="fa-IR" sz="2000" dirty="0"/>
              <a:t>حداقل فاصله بین نوبت اول و سوم پنج گانه: </a:t>
            </a:r>
            <a:r>
              <a:rPr lang="fa-IR" sz="2000" b="1" dirty="0"/>
              <a:t>چهار ماه</a:t>
            </a:r>
          </a:p>
          <a:p>
            <a:pPr marL="342900" indent="-342900" algn="just">
              <a:buFont typeface="Wingdings" pitchFamily="2" charset="2"/>
              <a:buChar char="ü"/>
            </a:pPr>
            <a:r>
              <a:rPr lang="fa-IR" sz="2000" dirty="0"/>
              <a:t>حداقل فاصله بین نوبت اول و سوم هپاتیت ب: </a:t>
            </a:r>
            <a:r>
              <a:rPr lang="fa-IR" sz="2000" b="1" dirty="0"/>
              <a:t>چهار ماه</a:t>
            </a:r>
          </a:p>
          <a:p>
            <a:pPr algn="just"/>
            <a:endParaRPr lang="fa-IR" sz="2000" dirty="0"/>
          </a:p>
          <a:p>
            <a:pPr marL="342900" indent="-342900" algn="just">
              <a:buFont typeface="Wingdings" pitchFamily="2" charset="2"/>
              <a:buChar char="ü"/>
            </a:pPr>
            <a:r>
              <a:rPr lang="fa-IR" sz="2000" dirty="0"/>
              <a:t>حداقل فاصله بین نوبت آخر واکسن سه گانه/ پنج گانه و فلج اطفال و یادآور اول واکسن سه گانه و فلج اطفال: </a:t>
            </a:r>
            <a:r>
              <a:rPr lang="fa-IR" sz="2000" b="1" dirty="0"/>
              <a:t>12 - 6 ماه</a:t>
            </a:r>
          </a:p>
          <a:p>
            <a:pPr marL="342900" indent="-342900" algn="just">
              <a:buFont typeface="Wingdings" pitchFamily="2" charset="2"/>
              <a:buChar char="ü"/>
            </a:pPr>
            <a:r>
              <a:rPr lang="fa-IR" sz="2000" dirty="0"/>
              <a:t>حداقل فاصله بین نوبت های یادآور اول و دوم سه گانه و فلج اطفال: </a:t>
            </a:r>
            <a:r>
              <a:rPr lang="fa-IR" sz="2000" b="1" dirty="0"/>
              <a:t>یک سال</a:t>
            </a:r>
          </a:p>
          <a:p>
            <a:pPr algn="just"/>
            <a:endParaRPr lang="fa-IR" sz="2000" b="1" dirty="0"/>
          </a:p>
          <a:p>
            <a:pPr marL="342900" indent="-342900">
              <a:buFont typeface="Wingdings" pitchFamily="2" charset="2"/>
              <a:buChar char="ü"/>
            </a:pPr>
            <a:r>
              <a:rPr lang="fa-IR" sz="2000" dirty="0"/>
              <a:t>در هر زمان از مراجعه درصورتی که سن کودک به ۱۲ ماهگی رسیده باشد، باید دز اول واکسن </a:t>
            </a:r>
            <a:r>
              <a:rPr lang="en-US" sz="2000" dirty="0"/>
              <a:t> MMR </a:t>
            </a:r>
            <a:r>
              <a:rPr lang="fa-IR" sz="2000" dirty="0"/>
              <a:t>را دریافت کند و سپس دز یادآور واکسن </a:t>
            </a:r>
            <a:r>
              <a:rPr lang="en-US" sz="2000" dirty="0"/>
              <a:t>MMR </a:t>
            </a:r>
            <a:r>
              <a:rPr lang="fa-IR" sz="2000" dirty="0"/>
              <a:t>با حداقل فاصله </a:t>
            </a:r>
            <a:r>
              <a:rPr lang="fa-IR" sz="2000" b="1" dirty="0"/>
              <a:t>یک ماه </a:t>
            </a:r>
            <a:r>
              <a:rPr lang="fa-IR" sz="2000" dirty="0"/>
              <a:t>تزریق گردد.</a:t>
            </a:r>
          </a:p>
          <a:p>
            <a:endParaRPr lang="fa-IR" sz="2000" dirty="0"/>
          </a:p>
          <a:p>
            <a:pPr marL="342900" indent="-342900">
              <a:buFont typeface="Wingdings" pitchFamily="2" charset="2"/>
              <a:buChar char="ü"/>
            </a:pPr>
            <a:r>
              <a:rPr lang="fa-IR" sz="2000" dirty="0"/>
              <a:t>چنانچه اولین مراجعه کودکی در 3 ماهگی باشد، واکسن فلج اطفال تزریقی در </a:t>
            </a:r>
            <a:r>
              <a:rPr lang="fa-IR" sz="2000" b="1" dirty="0"/>
              <a:t>نوبت دوم </a:t>
            </a:r>
            <a:r>
              <a:rPr lang="fa-IR" sz="2000" dirty="0"/>
              <a:t>مراجعه تزریق می شود.</a:t>
            </a:r>
          </a:p>
          <a:p>
            <a:pPr marL="342900" indent="-342900" algn="just">
              <a:buFont typeface="Wingdings" pitchFamily="2" charset="2"/>
              <a:buChar char="ü"/>
            </a:pPr>
            <a:endParaRPr lang="fa-IR" sz="2000" dirty="0"/>
          </a:p>
        </p:txBody>
      </p:sp>
    </p:spTree>
  </p:cSld>
  <p:clrMapOvr>
    <a:masterClrMapping/>
  </p:clrMapOvr>
  <p:transition spd="slow">
    <p:cover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PNG"/>
          <p:cNvPicPr>
            <a:picLocks noChangeAspect="1"/>
          </p:cNvPicPr>
          <p:nvPr/>
        </p:nvPicPr>
        <p:blipFill>
          <a:blip r:embed="rId2" cstate="print"/>
          <a:stretch>
            <a:fillRect/>
          </a:stretch>
        </p:blipFill>
        <p:spPr>
          <a:xfrm rot="10800000">
            <a:off x="0" y="-5659"/>
            <a:ext cx="9143999" cy="6869315"/>
          </a:xfrm>
          <a:prstGeom prst="rect">
            <a:avLst/>
          </a:prstGeom>
        </p:spPr>
      </p:pic>
      <p:pic>
        <p:nvPicPr>
          <p:cNvPr id="1027"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9755" y="116632"/>
            <a:ext cx="8964488" cy="67470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PNG"/>
          <p:cNvPicPr>
            <a:picLocks noChangeAspect="1"/>
          </p:cNvPicPr>
          <p:nvPr/>
        </p:nvPicPr>
        <p:blipFill>
          <a:blip r:embed="rId2" cstate="print">
            <a:duotone>
              <a:schemeClr val="accent3">
                <a:shade val="45000"/>
                <a:satMod val="135000"/>
              </a:schemeClr>
              <a:prstClr val="white"/>
            </a:duotone>
          </a:blip>
          <a:stretch>
            <a:fillRect/>
          </a:stretch>
        </p:blipFill>
        <p:spPr>
          <a:xfrm>
            <a:off x="-181708" y="-20239"/>
            <a:ext cx="9325708" cy="6856591"/>
          </a:xfrm>
          <a:prstGeom prst="rect">
            <a:avLst/>
          </a:prstGeom>
        </p:spPr>
      </p:pic>
      <p:pic>
        <p:nvPicPr>
          <p:cNvPr id="10243"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8698" y="698966"/>
            <a:ext cx="8064896" cy="496855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1881" y="0"/>
            <a:ext cx="9147760" cy="6858000"/>
          </a:xfrm>
          <a:prstGeom prst="rect">
            <a:avLst/>
          </a:prstGeom>
        </p:spPr>
      </p:pic>
      <p:sp>
        <p:nvSpPr>
          <p:cNvPr id="2" name="Rectangle 1"/>
          <p:cNvSpPr/>
          <p:nvPr/>
        </p:nvSpPr>
        <p:spPr>
          <a:xfrm>
            <a:off x="215515" y="151179"/>
            <a:ext cx="8712968" cy="6555641"/>
          </a:xfrm>
          <a:prstGeom prst="rect">
            <a:avLst/>
          </a:prstGeom>
        </p:spPr>
        <p:txBody>
          <a:bodyPr wrap="square">
            <a:spAutoFit/>
          </a:bodyPr>
          <a:lstStyle/>
          <a:p>
            <a:r>
              <a:rPr lang="fa-IR" sz="2000" b="1" dirty="0"/>
              <a:t>نکات مهم در ایمن سازی کودکانی که از 3 ماهگی تا 6 سالگی در موعد مقرر مراجعه نکرده اند:</a:t>
            </a:r>
          </a:p>
          <a:p>
            <a:endParaRPr lang="fa-IR" sz="2000" b="1" dirty="0"/>
          </a:p>
          <a:p>
            <a:pPr marL="342900" indent="-342900" algn="just">
              <a:buFont typeface="Wingdings" pitchFamily="2" charset="2"/>
              <a:buChar char="ü"/>
            </a:pPr>
            <a:r>
              <a:rPr lang="fa-IR" sz="2000" dirty="0"/>
              <a:t>در صورتی که مابین دزهای یک واکسن فاصله ای بیش از مقدار توصیه شده باشد، نیازی به شروع مجدد سری واکسیناسیون از ابتدا یا تجویز دز اضافی نیست و باید برنامه ایمن سازی را ادامه داد.</a:t>
            </a:r>
          </a:p>
          <a:p>
            <a:pPr marL="342900" indent="-342900" algn="just">
              <a:buFont typeface="Wingdings" pitchFamily="2" charset="2"/>
              <a:buChar char="ü"/>
            </a:pPr>
            <a:r>
              <a:rPr lang="fa-IR" sz="2000" dirty="0"/>
              <a:t>در صورت مراجعه تاخيري كودك پس از ۴ ماهگی، واكسن تزريقي فلج اطفال در اولين مراجعه و همراه قطره خوراكي تجويز مي شود.</a:t>
            </a:r>
          </a:p>
          <a:p>
            <a:pPr algn="just"/>
            <a:endParaRPr lang="fa-IR" sz="2000" dirty="0"/>
          </a:p>
          <a:p>
            <a:pPr marL="342900" indent="-342900" algn="just">
              <a:buFont typeface="Wingdings" pitchFamily="2" charset="2"/>
              <a:buChar char="ü"/>
            </a:pPr>
            <a:r>
              <a:rPr lang="fa-IR" sz="2000" dirty="0"/>
              <a:t>در هنگام تزریق اولین نوبت واکسن </a:t>
            </a:r>
            <a:r>
              <a:rPr lang="en-US" sz="2000" dirty="0"/>
              <a:t>MMR ،</a:t>
            </a:r>
            <a:r>
              <a:rPr lang="fa-IR" sz="2000" dirty="0"/>
              <a:t>کودک باید حداقل 12 ماهه باشد. </a:t>
            </a:r>
          </a:p>
          <a:p>
            <a:pPr algn="justLow"/>
            <a:r>
              <a:rPr lang="fa-IR" sz="2000" dirty="0"/>
              <a:t>      چنانچه سن کودک هنگام دریافت اولین نوبت واکسن </a:t>
            </a:r>
            <a:r>
              <a:rPr lang="en-US" sz="2000" dirty="0"/>
              <a:t>MMR </a:t>
            </a:r>
            <a:r>
              <a:rPr lang="fa-IR" sz="2000" dirty="0"/>
              <a:t>زیر 18 ماه باشد، به شرط آن که</a:t>
            </a:r>
          </a:p>
          <a:p>
            <a:pPr algn="justLow"/>
            <a:r>
              <a:rPr lang="fa-IR" sz="2000" dirty="0"/>
              <a:t>      فاصله حداقل یک ماه رعایت گردد، نـوبت دوم در سن 18 ماهگی تزریق می گردد و چنان چه</a:t>
            </a:r>
          </a:p>
          <a:p>
            <a:pPr algn="just"/>
            <a:r>
              <a:rPr lang="fa-IR" sz="2000" dirty="0"/>
              <a:t>      پس از 18 ماهگی باشد، نوبت دوم با رعایت یک ماه فاصله تزریق می شود.</a:t>
            </a:r>
          </a:p>
          <a:p>
            <a:pPr marL="342900" indent="-342900" algn="just">
              <a:buFont typeface="Wingdings" pitchFamily="2" charset="2"/>
              <a:buChar char="ü"/>
            </a:pPr>
            <a:r>
              <a:rPr lang="fa-IR" sz="2000" dirty="0"/>
              <a:t>تزريق واكسن ب.ث.ژ از بدو تولد تا 12 ماهگي انجام مي شود. بعد از 12 ماهگی تزریق ب.ث.ژ ضرورتی ندارد.</a:t>
            </a:r>
          </a:p>
          <a:p>
            <a:pPr algn="just"/>
            <a:endParaRPr lang="fa-IR" sz="2000" dirty="0"/>
          </a:p>
          <a:p>
            <a:pPr marL="342900" indent="-342900" algn="just">
              <a:buFont typeface="Wingdings" pitchFamily="2" charset="2"/>
              <a:buChar char="ü"/>
            </a:pPr>
            <a:r>
              <a:rPr lang="fa-IR" sz="2000" dirty="0"/>
              <a:t>از 5 سالگی ( 60 ماهگی) به بعد، در اولین مراجعه به جای واکسن پنج گانه، واکسن سه گانه و هپاتیت ب تزریق می گردد.</a:t>
            </a:r>
          </a:p>
          <a:p>
            <a:pPr marL="342900" indent="-342900" algn="just">
              <a:buFont typeface="Wingdings" pitchFamily="2" charset="2"/>
              <a:buChar char="ü"/>
            </a:pPr>
            <a:r>
              <a:rPr lang="fa-IR" sz="2000" dirty="0"/>
              <a:t>بعد از 6 سال تمام ( 6 سال و 11 ماه و 29 روز ) تزریق واکسن سه گانه ممنوع است و باید از واکسن دوگانه بزرگسالان استفاده شود.</a:t>
            </a:r>
          </a:p>
          <a:p>
            <a:pPr marL="342900" indent="-342900" algn="just">
              <a:buFont typeface="Wingdings" pitchFamily="2" charset="2"/>
              <a:buChar char="ü"/>
            </a:pPr>
            <a:endParaRPr lang="fa-IR" sz="2000" dirty="0"/>
          </a:p>
          <a:p>
            <a:pPr marL="342900" indent="-342900" algn="just">
              <a:buFont typeface="Wingdings" pitchFamily="2" charset="2"/>
              <a:buChar char="ü"/>
            </a:pPr>
            <a:r>
              <a:rPr lang="fa-IR" sz="2000" dirty="0"/>
              <a:t>در صورتی که سن کودک هنگام تجویز یادآور اول سه گانه و فلج اطفال، 4 سال یا بیشتر باشد، یادآور دوم لزومی ندارد.</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PNG"/>
          <p:cNvPicPr>
            <a:picLocks noChangeAspect="1"/>
          </p:cNvPicPr>
          <p:nvPr/>
        </p:nvPicPr>
        <p:blipFill>
          <a:blip r:embed="rId2" cstate="print"/>
          <a:stretch>
            <a:fillRect/>
          </a:stretch>
        </p:blipFill>
        <p:spPr>
          <a:xfrm>
            <a:off x="0" y="-11318"/>
            <a:ext cx="9144000" cy="6869318"/>
          </a:xfrm>
          <a:prstGeom prst="rect">
            <a:avLst/>
          </a:prstGeom>
        </p:spPr>
      </p:pic>
      <p:pic>
        <p:nvPicPr>
          <p:cNvPr id="1126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47664" y="116632"/>
            <a:ext cx="7499296"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609208" y="4463862"/>
            <a:ext cx="7427288" cy="234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PNG"/>
          <p:cNvPicPr>
            <a:picLocks noChangeAspect="1"/>
          </p:cNvPicPr>
          <p:nvPr/>
        </p:nvPicPr>
        <p:blipFill>
          <a:blip r:embed="rId2" cstate="print"/>
          <a:stretch>
            <a:fillRect/>
          </a:stretch>
        </p:blipFill>
        <p:spPr>
          <a:xfrm rot="10800000">
            <a:off x="-2" y="-142900"/>
            <a:ext cx="9143999" cy="7012214"/>
          </a:xfrm>
          <a:prstGeom prst="rect">
            <a:avLst/>
          </a:prstGeom>
        </p:spPr>
      </p:pic>
      <p:pic>
        <p:nvPicPr>
          <p:cNvPr id="2" name="Picture 1"/>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0" y="426411"/>
            <a:ext cx="7553247" cy="5706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PNG"/>
          <p:cNvPicPr>
            <a:picLocks noChangeAspect="1"/>
          </p:cNvPicPr>
          <p:nvPr/>
        </p:nvPicPr>
        <p:blipFill>
          <a:blip r:embed="rId2" cstate="print"/>
          <a:stretch>
            <a:fillRect/>
          </a:stretch>
        </p:blipFill>
        <p:spPr>
          <a:xfrm flipH="1">
            <a:off x="0" y="-11318"/>
            <a:ext cx="9143999" cy="6880633"/>
          </a:xfrm>
          <a:prstGeom prst="rect">
            <a:avLst/>
          </a:prstGeom>
        </p:spPr>
      </p:pic>
      <p:sp>
        <p:nvSpPr>
          <p:cNvPr id="2" name="Rectangle 1"/>
          <p:cNvSpPr/>
          <p:nvPr/>
        </p:nvSpPr>
        <p:spPr>
          <a:xfrm>
            <a:off x="3635896" y="106933"/>
            <a:ext cx="3960440" cy="523220"/>
          </a:xfrm>
          <a:prstGeom prst="rect">
            <a:avLst/>
          </a:prstGeom>
        </p:spPr>
        <p:txBody>
          <a:bodyPr wrap="square">
            <a:spAutoFit/>
          </a:bodyPr>
          <a:lstStyle/>
          <a:p>
            <a:r>
              <a:rPr lang="fa-IR" sz="2800" b="1" dirty="0"/>
              <a:t>حداقل سن دریافت واکسن ها</a:t>
            </a:r>
          </a:p>
        </p:txBody>
      </p:sp>
      <p:pic>
        <p:nvPicPr>
          <p:cNvPr id="12290"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6369" y="908720"/>
            <a:ext cx="7579967" cy="576299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PNG"/>
          <p:cNvPicPr>
            <a:picLocks noChangeAspect="1"/>
          </p:cNvPicPr>
          <p:nvPr/>
        </p:nvPicPr>
        <p:blipFill>
          <a:blip r:embed="rId2" cstate="print">
            <a:duotone>
              <a:schemeClr val="accent3">
                <a:shade val="45000"/>
                <a:satMod val="135000"/>
              </a:schemeClr>
              <a:prstClr val="white"/>
            </a:duotone>
          </a:blip>
          <a:stretch>
            <a:fillRect/>
          </a:stretch>
        </p:blipFill>
        <p:spPr>
          <a:xfrm>
            <a:off x="0" y="-70579"/>
            <a:ext cx="9144000" cy="6928580"/>
          </a:xfrm>
          <a:prstGeom prst="rect">
            <a:avLst/>
          </a:prstGeom>
        </p:spPr>
      </p:pic>
      <p:sp>
        <p:nvSpPr>
          <p:cNvPr id="2" name="Rectangle 1"/>
          <p:cNvSpPr/>
          <p:nvPr/>
        </p:nvSpPr>
        <p:spPr>
          <a:xfrm>
            <a:off x="143000" y="1949893"/>
            <a:ext cx="9001000" cy="2862322"/>
          </a:xfrm>
          <a:prstGeom prst="rect">
            <a:avLst/>
          </a:prstGeom>
        </p:spPr>
        <p:txBody>
          <a:bodyPr wrap="square">
            <a:spAutoFit/>
          </a:bodyPr>
          <a:lstStyle/>
          <a:p>
            <a:pPr marL="342900" indent="-342900">
              <a:buFont typeface="Wingdings" pitchFamily="2" charset="2"/>
              <a:buChar char="ü"/>
            </a:pPr>
            <a:r>
              <a:rPr lang="fa-IR" sz="2000" dirty="0"/>
              <a:t>درمواردی که احتمال تاخیر در واکسیناسیون کودک به علل گوناگون از جمله سفر و زندگی در مناطق کوهستانی و صعب العبور وجود دارد، میتوان با رعایت حداقل سن تجویز واکسن ها، برای واکسیناسیون این افراد اقدام نمود.</a:t>
            </a:r>
          </a:p>
          <a:p>
            <a:endParaRPr lang="fa-IR" sz="2000" dirty="0"/>
          </a:p>
          <a:p>
            <a:pPr marL="342900" indent="-342900">
              <a:buFont typeface="Wingdings" pitchFamily="2" charset="2"/>
              <a:buChar char="ü"/>
            </a:pPr>
            <a:r>
              <a:rPr lang="fa-IR" sz="2000" dirty="0"/>
              <a:t>واکسن های غیر زنده را می توان همراه با یکدیگر و یا همراه با واکسن های ویروسی زنده و یا با هر فاصلها ی با واکسن های زنده و یا غیر زنده تجویز کرد.</a:t>
            </a:r>
          </a:p>
          <a:p>
            <a:endParaRPr lang="fa-IR" sz="2000" dirty="0"/>
          </a:p>
          <a:p>
            <a:pPr marL="342900" indent="-342900">
              <a:buFont typeface="Wingdings" pitchFamily="2" charset="2"/>
              <a:buChar char="ü"/>
            </a:pPr>
            <a:r>
              <a:rPr lang="fa-IR" sz="2000" dirty="0"/>
              <a:t>واکسن های ویروسی زنده تزریقی (به استثنای تب زرد) را باید همزمان و یا با رعایت حداقل یک ماه فاصله از دیگر واکسن های ویروسی زنده تزریق کرد.  </a:t>
            </a:r>
          </a:p>
        </p:txBody>
      </p:sp>
    </p:spTree>
  </p:cSld>
  <p:clrMapOvr>
    <a:masterClrMapping/>
  </p:clrMapOvr>
  <p:transition spd="slow">
    <p:cover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PNG"/>
          <p:cNvPicPr>
            <a:picLocks noChangeAspect="1"/>
          </p:cNvPicPr>
          <p:nvPr/>
        </p:nvPicPr>
        <p:blipFill>
          <a:blip r:embed="rId2" cstate="print">
            <a:duotone>
              <a:schemeClr val="accent3">
                <a:shade val="45000"/>
                <a:satMod val="135000"/>
              </a:schemeClr>
              <a:prstClr val="white"/>
            </a:duotone>
          </a:blip>
          <a:stretch>
            <a:fillRect/>
          </a:stretch>
        </p:blipFill>
        <p:spPr>
          <a:xfrm>
            <a:off x="0" y="-5631"/>
            <a:ext cx="9144000" cy="6869261"/>
          </a:xfrm>
          <a:prstGeom prst="rect">
            <a:avLst/>
          </a:prstGeom>
        </p:spPr>
      </p:pic>
      <p:sp>
        <p:nvSpPr>
          <p:cNvPr id="3" name="Rectangle 2"/>
          <p:cNvSpPr/>
          <p:nvPr/>
        </p:nvSpPr>
        <p:spPr>
          <a:xfrm>
            <a:off x="1547664" y="188640"/>
            <a:ext cx="7308304" cy="5878532"/>
          </a:xfrm>
          <a:prstGeom prst="rect">
            <a:avLst/>
          </a:prstGeom>
        </p:spPr>
        <p:txBody>
          <a:bodyPr wrap="square">
            <a:spAutoFit/>
          </a:bodyPr>
          <a:lstStyle/>
          <a:p>
            <a:r>
              <a:rPr lang="fa-IR" sz="2400" b="1" dirty="0"/>
              <a:t>هنگام تب و بیماری های خفیف:</a:t>
            </a:r>
          </a:p>
          <a:p>
            <a:endParaRPr lang="fa-IR" sz="2400" b="1" dirty="0"/>
          </a:p>
          <a:p>
            <a:pPr marL="342900" indent="-342900" algn="just">
              <a:buFont typeface="Wingdings" pitchFamily="2" charset="2"/>
              <a:buChar char="ü"/>
            </a:pPr>
            <a:r>
              <a:rPr lang="fa-IR" sz="2000" dirty="0"/>
              <a:t>بیماری های خفیف با یا بدون تب (مانند عفونت های خفیف دستگاه تنفسی فوقانی، عفونت گوش میانی، اسهال خفیف)، استفاده اخیر از آنتی بیوتیک و دوران نقاهت بیماری های حاد، مانع ایمن سازی و عاملی برای تاخیر آن نیست.</a:t>
            </a:r>
          </a:p>
          <a:p>
            <a:pPr algn="just"/>
            <a:endParaRPr lang="fa-IR" sz="2000" dirty="0"/>
          </a:p>
          <a:p>
            <a:pPr marL="342900" indent="-342900" algn="just">
              <a:buFont typeface="Wingdings" pitchFamily="2" charset="2"/>
              <a:buChar char="ü"/>
            </a:pPr>
            <a:r>
              <a:rPr lang="fa-IR" sz="2000" dirty="0"/>
              <a:t>اگر كودكي مبتلا به اسهال شديد باشد و هم زمان قطره فلج اطفال به او خورانده شود، بايد یک نوبت اضافي واكسن با فاصله حداقل یک ماه دريافت نمايد.</a:t>
            </a:r>
          </a:p>
          <a:p>
            <a:pPr algn="just"/>
            <a:endParaRPr lang="fa-IR" sz="2000" dirty="0"/>
          </a:p>
          <a:p>
            <a:pPr marL="342900" indent="-342900" algn="just">
              <a:buFont typeface="Wingdings" pitchFamily="2" charset="2"/>
              <a:buChar char="ü"/>
            </a:pPr>
            <a:r>
              <a:rPr lang="fa-IR" sz="2000" dirty="0"/>
              <a:t>در صورت ابتلا فرد به بيماري حاد متوسط تا شديد (با يا بدون تب)، لازم است ايمن سازي تا زمان بهبودي حال عمومي به تعويق افتد.</a:t>
            </a:r>
          </a:p>
          <a:p>
            <a:pPr algn="just"/>
            <a:endParaRPr lang="fa-IR" sz="2000" dirty="0"/>
          </a:p>
          <a:p>
            <a:pPr algn="just"/>
            <a:endParaRPr lang="fa-IR" sz="2000" dirty="0"/>
          </a:p>
          <a:p>
            <a:pPr algn="just"/>
            <a:r>
              <a:rPr lang="fa-IR" sz="2400" b="1" dirty="0"/>
              <a:t>نوزادان مبتلا به زردی:</a:t>
            </a:r>
          </a:p>
          <a:p>
            <a:pPr algn="just"/>
            <a:endParaRPr lang="fa-IR" sz="2400" b="1" dirty="0"/>
          </a:p>
          <a:p>
            <a:pPr algn="just"/>
            <a:r>
              <a:rPr lang="fa-IR" sz="2000" dirty="0"/>
              <a:t>واکسیناسیون شیرخوارانی که در نوزادی به هر علت دچار زردی شده ا ند، مطابق با برنامه جاری واکسیناسیون کشوری صورت می گیرد.</a:t>
            </a:r>
          </a:p>
          <a:p>
            <a:pPr algn="just"/>
            <a:endParaRPr lang="fa-IR" sz="2000" dirty="0"/>
          </a:p>
        </p:txBody>
      </p:sp>
    </p:spTree>
    <p:extLst>
      <p:ext uri="{BB962C8B-B14F-4D97-AF65-F5344CB8AC3E}">
        <p14:creationId xmlns:p14="http://schemas.microsoft.com/office/powerpoint/2010/main" val="361394546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PNG"/>
          <p:cNvPicPr>
            <a:picLocks noChangeAspect="1"/>
          </p:cNvPicPr>
          <p:nvPr/>
        </p:nvPicPr>
        <p:blipFill>
          <a:blip r:embed="rId2" cstate="print">
            <a:duotone>
              <a:schemeClr val="accent3">
                <a:shade val="45000"/>
                <a:satMod val="135000"/>
              </a:schemeClr>
              <a:prstClr val="white"/>
            </a:duotone>
          </a:blip>
          <a:stretch>
            <a:fillRect/>
          </a:stretch>
        </p:blipFill>
        <p:spPr>
          <a:xfrm>
            <a:off x="0" y="-5631"/>
            <a:ext cx="9144000" cy="6869261"/>
          </a:xfrm>
          <a:prstGeom prst="rect">
            <a:avLst/>
          </a:prstGeom>
        </p:spPr>
      </p:pic>
      <p:sp>
        <p:nvSpPr>
          <p:cNvPr id="2" name="Rectangle 1"/>
          <p:cNvSpPr/>
          <p:nvPr/>
        </p:nvSpPr>
        <p:spPr>
          <a:xfrm>
            <a:off x="1619672" y="260648"/>
            <a:ext cx="7344816" cy="5755422"/>
          </a:xfrm>
          <a:prstGeom prst="rect">
            <a:avLst/>
          </a:prstGeom>
        </p:spPr>
        <p:txBody>
          <a:bodyPr wrap="square">
            <a:spAutoFit/>
          </a:bodyPr>
          <a:lstStyle/>
          <a:p>
            <a:r>
              <a:rPr lang="fa-IR" sz="2400" b="1" dirty="0"/>
              <a:t>نوزادان نارس:</a:t>
            </a:r>
          </a:p>
          <a:p>
            <a:endParaRPr lang="fa-IR" sz="2400" b="1" dirty="0"/>
          </a:p>
          <a:p>
            <a:pPr marL="342900" indent="-342900" algn="just">
              <a:buFont typeface="Wingdings" pitchFamily="2" charset="2"/>
              <a:buChar char="ü"/>
            </a:pPr>
            <a:r>
              <a:rPr lang="fa-IR" sz="2000" dirty="0"/>
              <a:t>شروع برنامه ايمن سازي نوزادان نارس در صورت وضعيت باليني تثبيت شده همانند ساير نوزادان است و نيازي به تعويق برنامه ايمن سازي يا كاهش مقدار واكسن نيست.</a:t>
            </a:r>
          </a:p>
          <a:p>
            <a:pPr algn="just"/>
            <a:endParaRPr lang="fa-IR" sz="2000" dirty="0"/>
          </a:p>
          <a:p>
            <a:pPr marL="342900" indent="-342900" algn="just">
              <a:buFont typeface="Wingdings" pitchFamily="2" charset="2"/>
              <a:buChar char="ü"/>
            </a:pPr>
            <a:r>
              <a:rPr lang="fa-IR" sz="2000" dirty="0"/>
              <a:t>وضعيت باليني تثبيت شده در شيرخوار نارس به این معناست که وضعیت کلی شیرخوار و روند رشد وی رو به بهبود مستمر بوده و نیازی به انجام هیچ نوع اقدام درمانی برای بيماري عفوني ، بيماري متابولیک يا بيماري هاي حاد كليوي، قلبي عروقي، مغزي يا تنفسي ندارد.</a:t>
            </a:r>
          </a:p>
          <a:p>
            <a:pPr algn="just"/>
            <a:endParaRPr lang="fa-IR" sz="2000" dirty="0"/>
          </a:p>
          <a:p>
            <a:pPr marL="342900" indent="-342900" algn="just">
              <a:buFont typeface="Wingdings" pitchFamily="2" charset="2"/>
              <a:buChar char="ü"/>
            </a:pPr>
            <a:r>
              <a:rPr lang="fa-IR" sz="2000" dirty="0"/>
              <a:t>واکسن هپاتیت ب بدون درنظر گرفتن شرایط بالینی نوزاد، ترجیحا هرچه سریع تر ، لازم است تزریق شود.</a:t>
            </a:r>
          </a:p>
          <a:p>
            <a:pPr algn="just"/>
            <a:endParaRPr lang="fa-IR" sz="2000" dirty="0"/>
          </a:p>
          <a:p>
            <a:pPr marL="342900" indent="-342900" algn="just">
              <a:buFont typeface="Wingdings" pitchFamily="2" charset="2"/>
              <a:buChar char="ü"/>
            </a:pPr>
            <a:r>
              <a:rPr lang="fa-IR" sz="2000" dirty="0"/>
              <a:t>با توجه به اینکه نوزادان نارس با وزن تولد کمتر از 2 کیلوگرم نیز چهار نوبت واکسن هپاتیت ب(بدو تولد ، 2 ، 4 و 6 ماهگی ) دریافت می نمایند ، به دز اضافه واکسن هپاتیت ب در یک ماهگی نیاز ندارند.</a:t>
            </a:r>
          </a:p>
          <a:p>
            <a:pPr algn="just"/>
            <a:endParaRPr lang="fa-IR" sz="2000" dirty="0"/>
          </a:p>
        </p:txBody>
      </p:sp>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5658"/>
            <a:ext cx="9144000" cy="6869316"/>
          </a:xfrm>
          <a:prstGeom prst="rect">
            <a:avLst/>
          </a:prstGeom>
        </p:spPr>
      </p:pic>
      <p:sp>
        <p:nvSpPr>
          <p:cNvPr id="2" name="Rectangle 1"/>
          <p:cNvSpPr/>
          <p:nvPr/>
        </p:nvSpPr>
        <p:spPr>
          <a:xfrm>
            <a:off x="467544" y="404664"/>
            <a:ext cx="8568952" cy="4093428"/>
          </a:xfrm>
          <a:prstGeom prst="rect">
            <a:avLst/>
          </a:prstGeom>
        </p:spPr>
        <p:txBody>
          <a:bodyPr wrap="square">
            <a:spAutoFit/>
          </a:bodyPr>
          <a:lstStyle/>
          <a:p>
            <a:pPr marL="342900" indent="-342900" algn="just">
              <a:buFont typeface="Wingdings" pitchFamily="2" charset="2"/>
              <a:buChar char="ü"/>
            </a:pPr>
            <a:r>
              <a:rPr lang="fa-IR" sz="2000" dirty="0"/>
              <a:t>در صورتي كه نـوزاد نارس در سن 2 ماهگي هـــنوز در بيــــمارستان بستري باشد، در صـورت وضعيت باليني تثبيت شده، ايمن سازي مطابق با برنامه جاري انجام مي شود ولي توصيه مي شود به جاي واکسن خوراكي فلج اطفال </a:t>
            </a:r>
            <a:r>
              <a:rPr lang="en-US" sz="2000" dirty="0"/>
              <a:t>(OPV)، </a:t>
            </a:r>
            <a:r>
              <a:rPr lang="fa-IR" sz="2000" dirty="0"/>
              <a:t>از نوع تزريقي </a:t>
            </a:r>
            <a:r>
              <a:rPr lang="en-US" sz="2000" dirty="0"/>
              <a:t>IPV )</a:t>
            </a:r>
            <a:r>
              <a:rPr lang="fa-IR" sz="2000" dirty="0"/>
              <a:t>) استفاده شود يا واکسن خوراكي فلج اطفال پس از ترخيص از بيمارستان تجويز شود.</a:t>
            </a:r>
          </a:p>
          <a:p>
            <a:pPr algn="just"/>
            <a:endParaRPr lang="fa-IR" sz="2000" dirty="0"/>
          </a:p>
          <a:p>
            <a:pPr marL="342900" indent="-342900" algn="just">
              <a:buFont typeface="Wingdings" pitchFamily="2" charset="2"/>
              <a:buChar char="ü"/>
            </a:pPr>
            <a:r>
              <a:rPr lang="fa-IR" sz="2000" dirty="0"/>
              <a:t>نوزادان با وزن تولد كمتر از 1000 گرم که در بيمارستان بستري هستند، باید به مدت 72 ساعت پس از ايمن سازي از نظر وقفه تنفسي(آپنه) و برادی کاردی تحت نظر قرار گيرند.</a:t>
            </a:r>
          </a:p>
          <a:p>
            <a:pPr algn="just"/>
            <a:endParaRPr lang="fa-IR" sz="2000" dirty="0"/>
          </a:p>
          <a:p>
            <a:pPr marL="342900" indent="-342900" algn="just">
              <a:buFont typeface="Wingdings" pitchFamily="2" charset="2"/>
              <a:buChar char="ü"/>
            </a:pPr>
            <a:r>
              <a:rPr lang="fa-IR" sz="2000" dirty="0"/>
              <a:t>توصیه می شود به نوزادان نارس پس از رسیدن به سن 6 ماهگی واکسن آنفلوانزا تزریق شود.</a:t>
            </a:r>
          </a:p>
          <a:p>
            <a:pPr algn="just"/>
            <a:endParaRPr lang="fa-IR" sz="2000" dirty="0"/>
          </a:p>
          <a:p>
            <a:pPr marL="342900" indent="-342900" algn="just">
              <a:buFont typeface="Wingdings" pitchFamily="2" charset="2"/>
              <a:buChar char="ü"/>
            </a:pPr>
            <a:r>
              <a:rPr lang="fa-IR" sz="2000" dirty="0"/>
              <a:t>توصیه می شود والدین، مراقبین و افراد در تماس خانگی با نوزادان نارس، واکسن آنفلوانزا دریافت نمایند. </a:t>
            </a:r>
          </a:p>
          <a:p>
            <a:endParaRPr lang="fa-IR" sz="2000" dirty="0"/>
          </a:p>
        </p:txBody>
      </p:sp>
    </p:spTree>
    <p:extLst>
      <p:ext uri="{BB962C8B-B14F-4D97-AF65-F5344CB8AC3E}">
        <p14:creationId xmlns:p14="http://schemas.microsoft.com/office/powerpoint/2010/main" val="28603874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5658"/>
            <a:ext cx="9144000" cy="6869316"/>
          </a:xfrm>
          <a:prstGeom prst="rect">
            <a:avLst/>
          </a:prstGeom>
        </p:spPr>
      </p:pic>
      <p:sp>
        <p:nvSpPr>
          <p:cNvPr id="2" name="Rectangle 1"/>
          <p:cNvSpPr/>
          <p:nvPr/>
        </p:nvSpPr>
        <p:spPr>
          <a:xfrm>
            <a:off x="467544" y="260648"/>
            <a:ext cx="8568952" cy="6678751"/>
          </a:xfrm>
          <a:prstGeom prst="rect">
            <a:avLst/>
          </a:prstGeom>
        </p:spPr>
        <p:txBody>
          <a:bodyPr wrap="square">
            <a:spAutoFit/>
          </a:bodyPr>
          <a:lstStyle/>
          <a:p>
            <a:r>
              <a:rPr lang="fa-IR" sz="2400" b="1" dirty="0"/>
              <a:t>نوزادان متولد شده از مادر </a:t>
            </a:r>
            <a:r>
              <a:rPr lang="en-US" sz="2400" b="1" dirty="0" err="1"/>
              <a:t>HBsAg</a:t>
            </a:r>
            <a:r>
              <a:rPr lang="en-US" sz="2400" b="1" dirty="0"/>
              <a:t> </a:t>
            </a:r>
            <a:r>
              <a:rPr lang="fa-IR" sz="2400" b="1" dirty="0"/>
              <a:t>مثبت:</a:t>
            </a:r>
          </a:p>
          <a:p>
            <a:pPr algn="just"/>
            <a:endParaRPr lang="fa-IR" sz="2400" b="1" dirty="0"/>
          </a:p>
          <a:p>
            <a:pPr marL="342900" indent="-342900" algn="just">
              <a:buFont typeface="Wingdings" pitchFamily="2" charset="2"/>
              <a:buChar char="ü"/>
            </a:pPr>
            <a:r>
              <a:rPr lang="fa-IR" sz="2000" dirty="0"/>
              <a:t>توصیه می شود در همه خانم های باردار، تست </a:t>
            </a:r>
            <a:r>
              <a:rPr lang="en-US" sz="2000" dirty="0" err="1"/>
              <a:t>HBsAg</a:t>
            </a:r>
            <a:r>
              <a:rPr lang="en-US" sz="2000" dirty="0"/>
              <a:t> </a:t>
            </a:r>
            <a:r>
              <a:rPr lang="fa-IR" sz="2000" dirty="0"/>
              <a:t>به صورت غربالگری روتین برای تعیین نحوه ایمن سازی نوزادان انجام شود.</a:t>
            </a:r>
          </a:p>
          <a:p>
            <a:pPr algn="just"/>
            <a:endParaRPr lang="fa-IR" sz="2000" dirty="0"/>
          </a:p>
          <a:p>
            <a:pPr marL="342900" indent="-342900" algn="just">
              <a:buFont typeface="Wingdings" pitchFamily="2" charset="2"/>
              <a:buChar char="ü"/>
            </a:pPr>
            <a:r>
              <a:rPr lang="fa-IR" sz="2000" dirty="0"/>
              <a:t>در صورتی که نوزاد از مادر </a:t>
            </a:r>
            <a:r>
              <a:rPr lang="en-US" sz="2000" dirty="0" err="1"/>
              <a:t>HBsAg</a:t>
            </a:r>
            <a:r>
              <a:rPr lang="en-US" sz="2000" dirty="0"/>
              <a:t> </a:t>
            </a:r>
            <a:r>
              <a:rPr lang="fa-IR" sz="2000" dirty="0"/>
              <a:t>مثبت متولد شده باشد، باید در اسرع وقت و ترجیحا طی 12 ساعت اول پس از تولد، واکسن هپاتیت ب را در عضله یک ران و ایمونوگلوبولین اختصاصی هپاتیت ب </a:t>
            </a:r>
            <a:r>
              <a:rPr lang="en-US" sz="2000" dirty="0"/>
              <a:t>HBIG ) </a:t>
            </a:r>
            <a:r>
              <a:rPr lang="fa-IR" sz="2000" dirty="0"/>
              <a:t>)را (به مقدار 5/ 0 میلی لیتر) در عضله ران دیگر دریافت کند. ادامه واکسیناسیون هپاتیت ب طبق برنامه واکسیناسیون کشوری انجام خواهد شد. حداکثر مهلت دریافت ایمونوگلوبولین اختصاصی هپاتیت ب تا 7 روز پس از تولد است.</a:t>
            </a:r>
          </a:p>
          <a:p>
            <a:pPr algn="just"/>
            <a:endParaRPr lang="fa-IR" sz="2000" dirty="0"/>
          </a:p>
          <a:p>
            <a:pPr marL="342900" indent="-342900" algn="just">
              <a:buFont typeface="Wingdings" pitchFamily="2" charset="2"/>
              <a:buChar char="ü"/>
            </a:pPr>
            <a:r>
              <a:rPr lang="fa-IR" sz="2000" dirty="0"/>
              <a:t>در صورتی که نوزاد از مادری با تاریخ تولد قبل از سال 1372 و یا با شرایط نامعلوم از نظر </a:t>
            </a:r>
            <a:r>
              <a:rPr lang="en-US" sz="2000" dirty="0" err="1"/>
              <a:t>HBsAg</a:t>
            </a:r>
            <a:r>
              <a:rPr lang="en-US" sz="2000" dirty="0"/>
              <a:t> </a:t>
            </a:r>
            <a:r>
              <a:rPr lang="fa-IR" sz="2000" dirty="0"/>
              <a:t>متولد شده باشد، باید در اسرع وقت و ترجیحا طی 12 ساعت اول پس از تولد، واکسن هپاتیت ب به نوزاد تزریق شود و از مادر نمونه خون جهت بررسی </a:t>
            </a:r>
            <a:r>
              <a:rPr lang="en-US" sz="2000" dirty="0" err="1"/>
              <a:t>HBsAg</a:t>
            </a:r>
            <a:r>
              <a:rPr lang="en-US" sz="2000" dirty="0"/>
              <a:t> </a:t>
            </a:r>
            <a:r>
              <a:rPr lang="fa-IR" sz="2000" dirty="0"/>
              <a:t>گرفته شود. اگر جواب </a:t>
            </a:r>
            <a:r>
              <a:rPr lang="en-US" sz="2000" dirty="0" err="1"/>
              <a:t>HBsAg</a:t>
            </a:r>
            <a:r>
              <a:rPr lang="en-US" sz="2000" dirty="0"/>
              <a:t> </a:t>
            </a:r>
            <a:r>
              <a:rPr lang="fa-IR" sz="2000" dirty="0"/>
              <a:t>مادر مثبت بود، باید نوزاد در اسرع وقت و حداکثر طی 7 روز اول پس از تولد، ایمونوگلوبولین اختصاصی هپاتیت ب را دریافت نماید.</a:t>
            </a:r>
          </a:p>
          <a:p>
            <a:pPr algn="just"/>
            <a:endParaRPr lang="fa-IR" sz="2000" dirty="0"/>
          </a:p>
          <a:p>
            <a:pPr marL="342900" indent="-342900" algn="just">
              <a:buFont typeface="Wingdings" pitchFamily="2" charset="2"/>
              <a:buChar char="ü"/>
            </a:pPr>
            <a:r>
              <a:rPr lang="fa-IR" sz="2000" dirty="0"/>
              <a:t>تمامی نوزادانی که از مادران </a:t>
            </a:r>
            <a:r>
              <a:rPr lang="en-US" sz="2000" dirty="0" err="1"/>
              <a:t>HBsAg</a:t>
            </a:r>
            <a:r>
              <a:rPr lang="en-US" sz="2000" dirty="0"/>
              <a:t> </a:t>
            </a:r>
            <a:r>
              <a:rPr lang="fa-IR" sz="2000" dirty="0"/>
              <a:t>مثبت متولد شده اند حتی در صورت دریافت واکسن هپاتیت ب و ایمونوگلوبولین اختصاصی هپاتیت ب ، باید از نظر وضعیت </a:t>
            </a:r>
            <a:r>
              <a:rPr lang="en-US" sz="2000" dirty="0" err="1"/>
              <a:t>HBsAg</a:t>
            </a:r>
            <a:r>
              <a:rPr lang="en-US" sz="2000" dirty="0"/>
              <a:t> </a:t>
            </a:r>
            <a:r>
              <a:rPr lang="fa-IR" sz="2000" dirty="0"/>
              <a:t>و </a:t>
            </a:r>
            <a:r>
              <a:rPr lang="en-US" sz="2000" dirty="0" err="1"/>
              <a:t>HBsAb</a:t>
            </a:r>
            <a:r>
              <a:rPr lang="en-US" sz="2000" dirty="0"/>
              <a:t> </a:t>
            </a:r>
            <a:r>
              <a:rPr lang="fa-IR" sz="2000" dirty="0"/>
              <a:t>طی ماه های 9 تا 18 پس از تولد بررسی شوند. </a:t>
            </a:r>
          </a:p>
          <a:p>
            <a:pPr marL="342900" indent="-342900">
              <a:buFont typeface="Wingdings" pitchFamily="2" charset="2"/>
              <a:buChar char="ü"/>
            </a:pPr>
            <a:endParaRPr lang="fa-IR" sz="2000"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rot="10800000">
            <a:off x="-1" y="-5659"/>
            <a:ext cx="9143999" cy="6863658"/>
          </a:xfrm>
          <a:prstGeom prst="rect">
            <a:avLst/>
          </a:prstGeom>
        </p:spPr>
      </p:pic>
      <p:sp>
        <p:nvSpPr>
          <p:cNvPr id="2" name="Rectangle 1"/>
          <p:cNvSpPr/>
          <p:nvPr/>
        </p:nvSpPr>
        <p:spPr>
          <a:xfrm>
            <a:off x="360040" y="260648"/>
            <a:ext cx="8676456" cy="5447645"/>
          </a:xfrm>
          <a:prstGeom prst="rect">
            <a:avLst/>
          </a:prstGeom>
        </p:spPr>
        <p:txBody>
          <a:bodyPr wrap="square">
            <a:spAutoFit/>
          </a:bodyPr>
          <a:lstStyle/>
          <a:p>
            <a:endParaRPr lang="fa-IR" sz="2000" dirty="0"/>
          </a:p>
          <a:p>
            <a:endParaRPr lang="fa-IR" sz="2000" dirty="0"/>
          </a:p>
          <a:p>
            <a:r>
              <a:rPr lang="fa-IR" sz="2400" b="1" dirty="0"/>
              <a:t>کودکان با تشنج و ضایعات مغزی:</a:t>
            </a:r>
          </a:p>
          <a:p>
            <a:endParaRPr lang="fa-IR" sz="2400" b="1" dirty="0"/>
          </a:p>
          <a:p>
            <a:pPr marL="342900" indent="-342900">
              <a:buFont typeface="Wingdings" pitchFamily="2" charset="2"/>
              <a:buChar char="ü"/>
            </a:pPr>
            <a:r>
              <a:rPr lang="fa-IR" sz="2000" dirty="0"/>
              <a:t>در شرایطی که کودک مبتلا به اختلالات عصبی مانند تشنج کنترل نشده، صرع (مانند اسپاسم شیرخوارگی) و بیماری های پیش رونده مغزی بوده و یا سابقه تشنجی که مورد ارزیابی قرار نگرفته، داشته باشد، تزریق واکسن حاوی سیاه سرفه باید تا زمان ارزیابی کامل اختلال عصبی، شروع درمان مناسب و پایدار شدن شرایط بیمار به تعویق بیفتد .</a:t>
            </a:r>
          </a:p>
          <a:p>
            <a:endParaRPr lang="fa-IR" sz="2000" dirty="0"/>
          </a:p>
          <a:p>
            <a:pPr marL="342900" indent="-342900">
              <a:buFont typeface="Wingdings" pitchFamily="2" charset="2"/>
              <a:buChar char="ü"/>
            </a:pPr>
            <a:r>
              <a:rPr lang="fa-IR" sz="2000" dirty="0"/>
              <a:t>وجود صرع کنترل شده به مدت سه ماه، فلج مغزی </a:t>
            </a:r>
            <a:r>
              <a:rPr lang="en-US" sz="2000" dirty="0"/>
              <a:t>CP)</a:t>
            </a:r>
            <a:r>
              <a:rPr lang="fa-IR" sz="2000" dirty="0"/>
              <a:t>)</a:t>
            </a:r>
            <a:r>
              <a:rPr lang="en-US" sz="2000" dirty="0"/>
              <a:t>، </a:t>
            </a:r>
            <a:r>
              <a:rPr lang="fa-IR" sz="2000" dirty="0"/>
              <a:t>تاخیر تکاملی در کودک و یا سابقه فامیلی تشنج یا اختلالات دیگر عصبی در خانواده، مانعی برای دریافت واکسن های حاوی سیاه سرفه نیست.</a:t>
            </a:r>
          </a:p>
          <a:p>
            <a:endParaRPr lang="fa-IR" sz="2000" dirty="0"/>
          </a:p>
          <a:p>
            <a:pPr marL="342900" indent="-342900">
              <a:buFont typeface="Wingdings" pitchFamily="2" charset="2"/>
              <a:buChar char="ü"/>
            </a:pPr>
            <a:r>
              <a:rPr lang="fa-IR" sz="2000" dirty="0"/>
              <a:t>تب و تشنج ساده </a:t>
            </a:r>
            <a:r>
              <a:rPr lang="en-US" sz="2000" dirty="0"/>
              <a:t>simple febrile convulsion )</a:t>
            </a:r>
            <a:r>
              <a:rPr lang="fa-IR" sz="2000" dirty="0"/>
              <a:t>) و حملات ریسه </a:t>
            </a:r>
            <a:r>
              <a:rPr lang="en-US" sz="2000" dirty="0"/>
              <a:t>(breath holding spells) </a:t>
            </a:r>
            <a:r>
              <a:rPr lang="fa-IR" sz="2000" dirty="0"/>
              <a:t>مانعی برای دریافت واکسن های حاوی سیاه سرفه نیست.</a:t>
            </a:r>
          </a:p>
          <a:p>
            <a:endParaRPr lang="fa-IR" sz="2000" dirty="0"/>
          </a:p>
          <a:p>
            <a:pPr marL="342900" indent="-342900">
              <a:buFont typeface="Wingdings" pitchFamily="2" charset="2"/>
              <a:buChar char="ü"/>
            </a:pPr>
            <a:r>
              <a:rPr lang="fa-IR" sz="2000" dirty="0"/>
              <a:t>در تمام مواردی که تزریق واکسن سیاه سرفه ممنوع است، باید واکسن های دیفتری، کزاز، هپاتیت ب و هموفیلوس آنفلوانزای تیپ ب </a:t>
            </a:r>
            <a:r>
              <a:rPr lang="en-US" sz="2000" dirty="0"/>
              <a:t>(</a:t>
            </a:r>
            <a:r>
              <a:rPr lang="en-US" sz="2000" dirty="0" err="1"/>
              <a:t>Hib</a:t>
            </a:r>
            <a:r>
              <a:rPr lang="en-US" sz="2000" dirty="0"/>
              <a:t> )</a:t>
            </a:r>
            <a:r>
              <a:rPr lang="fa-IR" sz="2000" dirty="0"/>
              <a:t>طبق برنامه جاری واکسیناسیون کشوری تزریق شود.</a:t>
            </a:r>
          </a:p>
        </p:txBody>
      </p:sp>
    </p:spTree>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a:off x="0" y="-2823"/>
            <a:ext cx="9144000" cy="6863645"/>
          </a:xfrm>
          <a:prstGeom prst="rect">
            <a:avLst/>
          </a:prstGeom>
        </p:spPr>
      </p:pic>
      <p:sp>
        <p:nvSpPr>
          <p:cNvPr id="2" name="Rectangle 1"/>
          <p:cNvSpPr/>
          <p:nvPr/>
        </p:nvSpPr>
        <p:spPr>
          <a:xfrm>
            <a:off x="467544" y="332657"/>
            <a:ext cx="8208912" cy="5447645"/>
          </a:xfrm>
          <a:prstGeom prst="rect">
            <a:avLst/>
          </a:prstGeom>
        </p:spPr>
        <p:txBody>
          <a:bodyPr wrap="square">
            <a:spAutoFit/>
          </a:bodyPr>
          <a:lstStyle/>
          <a:p>
            <a:r>
              <a:rPr lang="fa-IR" sz="2400" b="1" dirty="0"/>
              <a:t>کودکان دارای نقایص سیستم ایمنی:</a:t>
            </a:r>
          </a:p>
          <a:p>
            <a:endParaRPr lang="fa-IR" sz="2400" b="1" dirty="0"/>
          </a:p>
          <a:p>
            <a:pPr marL="342900" indent="-342900" algn="just">
              <a:buFont typeface="Wingdings" pitchFamily="2" charset="2"/>
              <a:buChar char="ü"/>
            </a:pPr>
            <a:r>
              <a:rPr lang="fa-IR" sz="2000" dirty="0"/>
              <a:t>در صورت امکان توصیه می شود قبل از شروع درمان های مهارکننده سیستم ایمنی (مانند شیمی درمانی، رادیوتراپی و داروهای مهارکننده سیستم ایمنی )واکسیناسیون کودک طبق برنامه ایمن سازی کشوری کامل شود. واکسن های زنده باید حداقل 4 هفته قبل از شروع درمان تجویز شوند و تجویز آن ها در فاصله زمانی کمتر از 2 هفته از شروع درمان های مهارکننده سیستم ایمنی ممنوع است. واکسن های غیر فعال باید حداقل 2 هفته قبل از شروع درمان تجویز شوند.</a:t>
            </a:r>
          </a:p>
          <a:p>
            <a:pPr algn="just"/>
            <a:endParaRPr lang="fa-IR" sz="2000" dirty="0"/>
          </a:p>
          <a:p>
            <a:pPr marL="342900" indent="-342900" algn="just">
              <a:buFont typeface="Wingdings" pitchFamily="2" charset="2"/>
              <a:buChar char="ü"/>
            </a:pPr>
            <a:r>
              <a:rPr lang="fa-IR" sz="2000" dirty="0"/>
              <a:t>در کودکان مبتلا به نقایص سیستم ایمنی مانند کودکان مبتلا به بدخیمی، دریافت کنندگان پیوند و مبتلایان به بیماری های خود ایمنی، دریافت واکسن های باکتریال زنده (ب.ث.ژ) و واکسن های ویروسی زنده </a:t>
            </a:r>
            <a:r>
              <a:rPr lang="en-US" sz="2000" dirty="0"/>
              <a:t>MMR) ، </a:t>
            </a:r>
            <a:r>
              <a:rPr lang="fa-IR" sz="2000" dirty="0"/>
              <a:t>فلج اطفال خوراکی و تب زرد) ممنوع است.</a:t>
            </a:r>
          </a:p>
          <a:p>
            <a:pPr algn="just"/>
            <a:endParaRPr lang="fa-IR" sz="2000" dirty="0"/>
          </a:p>
          <a:p>
            <a:pPr marL="342900" indent="-342900" algn="just">
              <a:buFont typeface="Wingdings" pitchFamily="2" charset="2"/>
              <a:buChar char="ü"/>
            </a:pPr>
            <a:r>
              <a:rPr lang="fa-IR" sz="2000" dirty="0"/>
              <a:t>در کودکان مبتلا به بدخیمی که تحت شیمی درمانی و رادیوتراپی میباشند، با توجه به تضعیف پاسخ سیستم ایمنی بدن نسبت به واکسیناسیون در این دوران، توصیه می شود از 14 روز قبل از شروع درمان تا 3 ماه بعد از پایان درمان، از تزریق واکسن های غیر فعال (غیرزنده) نیز اجتناب شود.</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611560" y="257735"/>
            <a:ext cx="8411806" cy="6555641"/>
          </a:xfrm>
          <a:prstGeom prst="rect">
            <a:avLst/>
          </a:prstGeom>
        </p:spPr>
        <p:txBody>
          <a:bodyPr wrap="square">
            <a:spAutoFit/>
          </a:bodyPr>
          <a:lstStyle/>
          <a:p>
            <a:pPr marL="342900" indent="-342900" algn="just">
              <a:buFont typeface="Wingdings" pitchFamily="2" charset="2"/>
              <a:buChar char="ü"/>
            </a:pPr>
            <a:r>
              <a:rPr lang="fa-IR" sz="2000" dirty="0"/>
              <a:t>کودکان مبتلا به بدخیمی نباید واکسن های ویروسی زنده را دریافت کنند. تنها در کودکان مبتلا به بدخیمی هایی مانند لوسمی و لنفوم که در دوران بهبودی </a:t>
            </a:r>
            <a:r>
              <a:rPr lang="en-US" sz="2000" dirty="0"/>
              <a:t>Remission)</a:t>
            </a:r>
            <a:r>
              <a:rPr lang="fa-IR" sz="2000" dirty="0"/>
              <a:t>)بیماری هستند و حداقل ۳ ماه از پایان شیمی درمانی ایشان گذشته باشد، براساس شـرایط بیمار و با نظر پــــزشک معالج می توان واکسن های </a:t>
            </a:r>
            <a:r>
              <a:rPr lang="en-US" sz="2000" dirty="0"/>
              <a:t>MMR </a:t>
            </a:r>
            <a:r>
              <a:rPr lang="fa-IR" sz="2000" dirty="0"/>
              <a:t>و آبله مرغان را تجویز نمود.</a:t>
            </a:r>
          </a:p>
          <a:p>
            <a:pPr algn="just"/>
            <a:endParaRPr lang="en-US" sz="2000" dirty="0"/>
          </a:p>
          <a:p>
            <a:pPr marL="342900" indent="-342900" algn="just">
              <a:buFont typeface="Wingdings" pitchFamily="2" charset="2"/>
              <a:buChar char="ü"/>
            </a:pPr>
            <a:r>
              <a:rPr lang="fa-IR" sz="2000" dirty="0"/>
              <a:t>در کودکانی که قبل از درمان بدخیمی، طبق برنامه جاری واکسیناسیون کشوری، واکسن های مورد نیاز را دریافت کرده اند ، بعد از اتمام درمان نیازی به تکرار واکسن های دریافت شده نيست. به طور استثناء کودکانی که تحت پیوند مغز استخوان قرار گرفته ا ند، باید بعد از پیوند مجددا تمام واکسن های قبلی را طبق برنامه جاری واکسیناسیون کشوری دریافت كنند.</a:t>
            </a:r>
          </a:p>
          <a:p>
            <a:pPr algn="just"/>
            <a:endParaRPr lang="en-US" sz="2000" dirty="0"/>
          </a:p>
          <a:p>
            <a:pPr marL="342900" indent="-342900" algn="just">
              <a:buFont typeface="Wingdings" pitchFamily="2" charset="2"/>
              <a:buChar char="ü"/>
            </a:pPr>
            <a:r>
              <a:rPr lang="fa-IR" sz="2000" dirty="0"/>
              <a:t>در کودکانی که پردنیزون با دز بالا (بیش از 2 میلی گرم به ازای هر کیلوگرم وزن یا بیش از 20 میلی گرم در روز برای کودکان با وزن بیش از 10 کیلوگرم) ویا معادل آن و به مدت طولانی ( 14 روز یا بیشتر) به صورت روزانه مصرف می کنند، باید حداقل تا یک ماه پس از اتمام دوره درمان از تجویز واکسن های ویروسی زنده ( </a:t>
            </a:r>
            <a:r>
              <a:rPr lang="en-US" sz="2000" dirty="0"/>
              <a:t>MMR </a:t>
            </a:r>
            <a:r>
              <a:rPr lang="fa-IR" sz="2000" dirty="0"/>
              <a:t>، فلج اطفال خوراکی و تب زرد) اجتناب کرد.</a:t>
            </a:r>
          </a:p>
          <a:p>
            <a:pPr algn="just"/>
            <a:endParaRPr lang="en-US" sz="2000" dirty="0"/>
          </a:p>
          <a:p>
            <a:pPr marL="342900" indent="-342900" algn="just">
              <a:buFont typeface="Wingdings" pitchFamily="2" charset="2"/>
              <a:buChar char="ü"/>
            </a:pPr>
            <a:r>
              <a:rPr lang="fa-IR" sz="2000" dirty="0"/>
              <a:t>درموارد مصرف پردنیزون با دز بالا (بیش از 2 میلی گرم به ازای هر کیلوگرم وزن بدن یا بیش از 20 میلی گــــرم در روز برای کودکان بـا وزن بیش از 10 کیلوگرم)ویا معادل آن به صورت روزانـه یا یــک روز درمیان برای مـدت کمتر از 14 روز ، بــلافاصـله پس از خاتـــمه درمـــان می توان واکسن های ویروسی زنده را تجویز كرد.</a:t>
            </a:r>
            <a:endParaRPr lang="en-US" sz="2000" dirty="0"/>
          </a:p>
          <a:p>
            <a:r>
              <a:rPr lang="en-US" sz="2000" dirty="0"/>
              <a:t> </a:t>
            </a:r>
          </a:p>
        </p:txBody>
      </p:sp>
    </p:spTree>
    <p:extLst>
      <p:ext uri="{BB962C8B-B14F-4D97-AF65-F5344CB8AC3E}">
        <p14:creationId xmlns:p14="http://schemas.microsoft.com/office/powerpoint/2010/main" val="24613745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3" name="Rectangle 2"/>
          <p:cNvSpPr/>
          <p:nvPr/>
        </p:nvSpPr>
        <p:spPr>
          <a:xfrm>
            <a:off x="683568" y="782121"/>
            <a:ext cx="8352928" cy="5601533"/>
          </a:xfrm>
          <a:prstGeom prst="rect">
            <a:avLst/>
          </a:prstGeom>
        </p:spPr>
        <p:txBody>
          <a:bodyPr wrap="square">
            <a:spAutoFit/>
          </a:bodyPr>
          <a:lstStyle/>
          <a:p>
            <a:pPr marL="342900" indent="-342900" algn="just">
              <a:buFont typeface="Wingdings" pitchFamily="2" charset="2"/>
              <a:buChar char="ü"/>
            </a:pPr>
            <a:r>
              <a:rPr lang="fa-IR" sz="2000" dirty="0"/>
              <a:t>در موارد درمان با پردنیزون با دز پایین (كمتراز 2 میلی گرم به ازای هر کیلوگرم وزن بدن یا کمتر از 20 میلی گرم برای کودکان با وزن بیش از 10 کیلوگرم)و یا معادل آن به صورت روزانه یا یک روز درمیان، دریافت واکسن های ویروسی زنده بلامانع است.</a:t>
            </a:r>
          </a:p>
          <a:p>
            <a:pPr algn="just"/>
            <a:endParaRPr lang="fa-IR" sz="2000" dirty="0"/>
          </a:p>
          <a:p>
            <a:pPr marL="342900" indent="-342900" algn="just">
              <a:buFont typeface="Wingdings" pitchFamily="2" charset="2"/>
              <a:buChar char="ü"/>
            </a:pPr>
            <a:r>
              <a:rPr lang="fa-IR" sz="2000" dirty="0"/>
              <a:t>درصورت مصرف کورتیکوستروئید ها به صورت قطره چشمی، پماد موضعی، اسپری استنشاقی و تزریقات داخل مفصل و داخل تاندون، دریافت واکسن های ویروسی زنده بلامانع است.</a:t>
            </a:r>
          </a:p>
          <a:p>
            <a:pPr algn="just"/>
            <a:endParaRPr lang="fa-IR" sz="2000" dirty="0"/>
          </a:p>
          <a:p>
            <a:pPr marL="342900" indent="-342900" algn="just">
              <a:buFont typeface="Wingdings" pitchFamily="2" charset="2"/>
              <a:buChar char="ü"/>
            </a:pPr>
            <a:r>
              <a:rPr lang="fa-IR" sz="2000" dirty="0"/>
              <a:t>درصورت مصرف کورتیکوستروئید ها با دز نگهدارنده فیزیولوژیک، دریافت واکسن های ویروسی زنده بلامانع است.</a:t>
            </a:r>
          </a:p>
          <a:p>
            <a:pPr algn="just"/>
            <a:endParaRPr lang="fa-IR" sz="2000" dirty="0"/>
          </a:p>
          <a:p>
            <a:pPr marL="342900" indent="-342900" algn="just">
              <a:buFont typeface="Wingdings" pitchFamily="2" charset="2"/>
              <a:buChar char="ü"/>
            </a:pPr>
            <a:r>
              <a:rPr lang="fa-IR" sz="2000" dirty="0"/>
              <a:t>واکسیناسیون افراد خانواده و افرادی که در تماس نزدیک با بیماران دارای نقایص سیستم ایمنی هستند، مطابق با برنامه جاری واکسیناسیون کشوری خواهد بود. با این تفاوت که این افراد درصورت واجد شرایط بودن باید به جای واکسن خوراکی فلج اطفال، واکسن تزریقی فلج اطفال دریافت کنند.</a:t>
            </a:r>
          </a:p>
          <a:p>
            <a:pPr algn="just"/>
            <a:endParaRPr lang="fa-IR" sz="2000" dirty="0"/>
          </a:p>
          <a:p>
            <a:pPr marL="342900" indent="-342900" algn="just">
              <a:buFont typeface="Wingdings" pitchFamily="2" charset="2"/>
              <a:buChar char="ü"/>
            </a:pPr>
            <a:r>
              <a:rPr lang="fa-IR" sz="2000" dirty="0"/>
              <a:t>واکسیناسیون کودکان مبتا به سوء تغذیه باید بر اساس برنامه کشوری واکسیناسیون انجام شود. </a:t>
            </a:r>
          </a:p>
          <a:p>
            <a:endParaRPr lang="fa-IR" dirty="0"/>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PNG"/>
          <p:cNvPicPr>
            <a:picLocks noChangeAspect="1"/>
          </p:cNvPicPr>
          <p:nvPr/>
        </p:nvPicPr>
        <p:blipFill>
          <a:blip r:embed="rId2" cstate="print"/>
          <a:stretch>
            <a:fillRect/>
          </a:stretch>
        </p:blipFill>
        <p:spPr>
          <a:xfrm rot="5400000">
            <a:off x="1146293" y="-1139704"/>
            <a:ext cx="6851412" cy="9144000"/>
          </a:xfrm>
          <a:prstGeom prst="rect">
            <a:avLst/>
          </a:prstGeom>
        </p:spPr>
      </p:pic>
      <p:pic>
        <p:nvPicPr>
          <p:cNvPr id="2" name="Picture 1"/>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395536" y="1093069"/>
            <a:ext cx="8424936" cy="5764934"/>
          </a:xfrm>
          <a:prstGeom prst="rect">
            <a:avLst/>
          </a:prstGeom>
        </p:spPr>
      </p:pic>
    </p:spTree>
  </p:cSld>
  <p:clrMapOvr>
    <a:masterClrMapping/>
  </p:clrMapOvr>
  <p:transition spd="slow">
    <p:cover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683568" y="62617"/>
            <a:ext cx="8280920" cy="6678751"/>
          </a:xfrm>
          <a:prstGeom prst="rect">
            <a:avLst/>
          </a:prstGeom>
        </p:spPr>
        <p:txBody>
          <a:bodyPr wrap="square">
            <a:spAutoFit/>
          </a:bodyPr>
          <a:lstStyle/>
          <a:p>
            <a:r>
              <a:rPr lang="fa-IR" sz="2200" b="1" dirty="0"/>
              <a:t>واكسيناسيون افراد در تماس خانگي با مبتلايان به نقص ايمني</a:t>
            </a:r>
          </a:p>
          <a:p>
            <a:endParaRPr lang="fa-IR" sz="2400" b="1" dirty="0"/>
          </a:p>
          <a:p>
            <a:pPr marL="342900" indent="-342900" algn="just">
              <a:buFont typeface="Wingdings" pitchFamily="2" charset="2"/>
              <a:buChar char="ü"/>
            </a:pPr>
            <a:r>
              <a:rPr lang="fa-IR" sz="2000" dirty="0"/>
              <a:t>تجويز كليه واكسن هاي زنده (به استثنای واکسن خوراكي فلج اطفال)در اين افراد بلامانع است.</a:t>
            </a:r>
          </a:p>
          <a:p>
            <a:pPr marL="342900" indent="-342900" algn="just">
              <a:buFont typeface="Wingdings" pitchFamily="2" charset="2"/>
              <a:buChar char="ü"/>
            </a:pPr>
            <a:r>
              <a:rPr lang="fa-IR" sz="2000" dirty="0"/>
              <a:t>در صورت تجويز نادرست واکسن خوراكي فلج اطفال، رعايت بهداشت دست ها و اجتناب از تماس نزدیک(از جمله تعويض پوشك كودك واكسينه شده توسط فرد مبتلا به نقص ایمنی) براي 6- 4 هفته توصيه مي شود.</a:t>
            </a:r>
          </a:p>
          <a:p>
            <a:pPr marL="342900" indent="-342900" algn="just">
              <a:buFont typeface="Wingdings" pitchFamily="2" charset="2"/>
              <a:buChar char="ü"/>
            </a:pPr>
            <a:r>
              <a:rPr lang="fa-IR" sz="2000" dirty="0"/>
              <a:t>تزریق سالیانه واكسن غير فعال فصلي آنفلوانزا از سن 6 ماهگي به بعد در كليه افراد در تماس خانگي با مبتلايان به نقص ايمني اوليه يا ثانويه توصيه مي شود.</a:t>
            </a:r>
          </a:p>
          <a:p>
            <a:pPr algn="just"/>
            <a:endParaRPr lang="fa-IR" sz="2000" dirty="0"/>
          </a:p>
          <a:p>
            <a:pPr algn="just"/>
            <a:r>
              <a:rPr lang="fa-IR" sz="2200" b="1" dirty="0"/>
              <a:t>کودکان متولد شده از مادران </a:t>
            </a:r>
            <a:r>
              <a:rPr lang="en-US" sz="2200" b="1" dirty="0"/>
              <a:t>HIV </a:t>
            </a:r>
            <a:r>
              <a:rPr lang="fa-IR" sz="2200" b="1" dirty="0"/>
              <a:t>مثبت</a:t>
            </a:r>
          </a:p>
          <a:p>
            <a:pPr marL="342900" indent="-342900" algn="just">
              <a:buFont typeface="Wingdings" pitchFamily="2" charset="2"/>
              <a:buChar char="ü"/>
            </a:pPr>
            <a:r>
              <a:rPr lang="fa-IR" sz="2000" dirty="0"/>
              <a:t>در نوزادان متولد شده از مادران </a:t>
            </a:r>
            <a:r>
              <a:rPr lang="en-US" sz="2000" dirty="0"/>
              <a:t>HIV </a:t>
            </a:r>
            <a:r>
              <a:rPr lang="fa-IR" sz="2000" dirty="0"/>
              <a:t>مثبت، واکسن های هپاتیت ب، پنج گانه و سه گانه مطابق برنامه جاري ايمن سازي تجویز مي شود.</a:t>
            </a:r>
          </a:p>
          <a:p>
            <a:pPr marL="342900" indent="-342900" algn="just">
              <a:buFont typeface="Wingdings" pitchFamily="2" charset="2"/>
              <a:buChar char="ü"/>
            </a:pPr>
            <a:r>
              <a:rPr lang="fa-IR" sz="2000" dirty="0"/>
              <a:t>در صورت ممنوعيت واكسن سه گانه براساس دستورالعمل کشوری، در كودكان </a:t>
            </a:r>
            <a:r>
              <a:rPr lang="en-US" sz="2000" dirty="0"/>
              <a:t>HIV </a:t>
            </a:r>
            <a:r>
              <a:rPr lang="fa-IR" sz="2000" dirty="0"/>
              <a:t>مثبت (با يا بدون علامت بيماري ايدز)، واكسن دوگانه خردسالان مطابق برنامه جاري ايمن سازي تجويز مي شود.</a:t>
            </a:r>
          </a:p>
          <a:p>
            <a:pPr marL="342900" indent="-342900" algn="just">
              <a:buFont typeface="Wingdings" pitchFamily="2" charset="2"/>
              <a:buChar char="ü"/>
            </a:pPr>
            <a:r>
              <a:rPr lang="fa-IR" sz="2000" dirty="0"/>
              <a:t>در صورت دسترسي، توصيه مي شود كودكان با عفونت </a:t>
            </a:r>
            <a:r>
              <a:rPr lang="en-US" sz="2000" dirty="0"/>
              <a:t>HIV </a:t>
            </a:r>
            <a:r>
              <a:rPr lang="fa-IR" sz="2000" dirty="0"/>
              <a:t>يا بيماري ايدز، 3 دز واكسن كنژوگه پنوموكوك </a:t>
            </a:r>
            <a:r>
              <a:rPr lang="en-US" sz="2000" dirty="0"/>
              <a:t>PCV13 )</a:t>
            </a:r>
            <a:r>
              <a:rPr lang="fa-IR" sz="2000" dirty="0"/>
              <a:t>)و 2 دز واكسن پلي ساكاريدي پنوموكوك </a:t>
            </a:r>
            <a:r>
              <a:rPr lang="en-US" sz="2000" dirty="0"/>
              <a:t>PPSV23 )</a:t>
            </a:r>
            <a:r>
              <a:rPr lang="fa-IR" sz="2000" dirty="0"/>
              <a:t>)را دريافت نمايند. حداقل سن هنگام تزريق واكسن پلي ساكاريدي پنوموكوك 2 سال است و پس از 5 سال بايد مجددا يك نوبت ديگر تكرار شود. در صورتي كه قبلا واكسن كنژوگه پنوموكوك دريافت شده باشد، فاصله آخرين نوبت واكسن كنژوگه پنوموكوك با واكسن پلي ساكاريدي پنوموكوك، حداقل 8 هفته است</a:t>
            </a:r>
            <a:r>
              <a:rPr lang="fa-IR" dirty="0"/>
              <a:t>.</a:t>
            </a:r>
          </a:p>
        </p:txBody>
      </p:sp>
    </p:spTree>
    <p:extLst>
      <p:ext uri="{BB962C8B-B14F-4D97-AF65-F5344CB8AC3E}">
        <p14:creationId xmlns:p14="http://schemas.microsoft.com/office/powerpoint/2010/main" val="376602409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334318" y="332656"/>
            <a:ext cx="8702178" cy="5632311"/>
          </a:xfrm>
          <a:prstGeom prst="rect">
            <a:avLst/>
          </a:prstGeom>
        </p:spPr>
        <p:txBody>
          <a:bodyPr wrap="square">
            <a:spAutoFit/>
          </a:bodyPr>
          <a:lstStyle/>
          <a:p>
            <a:pPr marL="342900" indent="-342900" algn="just">
              <a:buFont typeface="Wingdings" pitchFamily="2" charset="2"/>
              <a:buChar char="ü"/>
            </a:pPr>
            <a:r>
              <a:rPr lang="fa-IR" sz="2000" dirty="0"/>
              <a:t>در صورت دسترسي، توصيه مي شود كودكان با عفونت </a:t>
            </a:r>
            <a:r>
              <a:rPr lang="en-US" sz="2000" dirty="0"/>
              <a:t>HIV </a:t>
            </a:r>
            <a:r>
              <a:rPr lang="fa-IR" sz="2000" dirty="0"/>
              <a:t>يا بيماري ايدز، واكسن مننگوكوك كنژوگه 4 ظرفيتي </a:t>
            </a:r>
            <a:r>
              <a:rPr lang="en-US" sz="2000" dirty="0"/>
              <a:t>MCV4 )</a:t>
            </a:r>
            <a:r>
              <a:rPr lang="fa-IR" sz="2000" dirty="0"/>
              <a:t>)را در سن 2 سالگي دريافت نمايند.دز دوم واكسن به فاصله حداقل 8 هفته تزريق مي شود. در صورت تجويز واكسن مننگوكوك </a:t>
            </a:r>
            <a:r>
              <a:rPr lang="en-US" sz="2000" dirty="0"/>
              <a:t>MCV4-D )</a:t>
            </a:r>
            <a:r>
              <a:rPr lang="fa-IR" sz="2000" dirty="0"/>
              <a:t>با نام تجاري </a:t>
            </a:r>
            <a:r>
              <a:rPr lang="en-US" sz="2000" dirty="0" err="1"/>
              <a:t>Menactra</a:t>
            </a:r>
            <a:r>
              <a:rPr lang="en-US" sz="2000" dirty="0"/>
              <a:t> (، </a:t>
            </a:r>
            <a:r>
              <a:rPr lang="fa-IR" sz="2000" dirty="0"/>
              <a:t>توصيه مي شود واكسيناسيون مننگوكوك با فاصله حداقل يك ماه پس از اتمام واكسيناسيون با واكسن پنوموكوك كنژوگه انجام شود.</a:t>
            </a:r>
          </a:p>
          <a:p>
            <a:pPr algn="just"/>
            <a:endParaRPr lang="fa-IR" sz="2000" dirty="0"/>
          </a:p>
          <a:p>
            <a:pPr marL="342900" indent="-342900" algn="just">
              <a:buFont typeface="Wingdings" pitchFamily="2" charset="2"/>
              <a:buChar char="ü"/>
            </a:pPr>
            <a:r>
              <a:rPr lang="fa-IR" sz="2000" dirty="0"/>
              <a:t>تزريق سالیانه واكسن آنفلوانزا به كودكان با عفونت </a:t>
            </a:r>
            <a:r>
              <a:rPr lang="en-US" sz="2000" dirty="0"/>
              <a:t>HIV </a:t>
            </a:r>
            <a:r>
              <a:rPr lang="fa-IR" sz="2000" dirty="0"/>
              <a:t>يا بيماري ايدز مطابق راهنماي جاري ايمن سازي توصيه مي شود.</a:t>
            </a:r>
          </a:p>
          <a:p>
            <a:pPr algn="just"/>
            <a:endParaRPr lang="fa-IR" sz="2000" dirty="0"/>
          </a:p>
          <a:p>
            <a:pPr marL="342900" indent="-342900" algn="just">
              <a:buFont typeface="Wingdings" pitchFamily="2" charset="2"/>
              <a:buChar char="ü"/>
            </a:pPr>
            <a:r>
              <a:rPr lang="fa-IR" sz="2000" dirty="0"/>
              <a:t>تجويز واكسن خوراكي فلج اطفال </a:t>
            </a:r>
            <a:r>
              <a:rPr lang="en-US" sz="2000" dirty="0"/>
              <a:t>(OPV )</a:t>
            </a:r>
            <a:r>
              <a:rPr lang="fa-IR" sz="2000" dirty="0"/>
              <a:t>در كودكان مبتلا به عفونت </a:t>
            </a:r>
            <a:r>
              <a:rPr lang="en-US" sz="2000" dirty="0"/>
              <a:t>HIV </a:t>
            </a:r>
            <a:r>
              <a:rPr lang="fa-IR" sz="2000" dirty="0"/>
              <a:t>فاقد علامت بلامانع است ولي دركودكان مبتلابه عفونت </a:t>
            </a:r>
            <a:r>
              <a:rPr lang="en-US" sz="2000" dirty="0"/>
              <a:t>HIV </a:t>
            </a:r>
            <a:r>
              <a:rPr lang="fa-IR" sz="2000" dirty="0"/>
              <a:t>با علامت يا </a:t>
            </a:r>
            <a:r>
              <a:rPr lang="en-US" sz="2000" dirty="0"/>
              <a:t>CD4 </a:t>
            </a:r>
            <a:r>
              <a:rPr lang="fa-IR" sz="2000" dirty="0"/>
              <a:t>پايين (</a:t>
            </a:r>
            <a:r>
              <a:rPr lang="en-US" sz="2000" dirty="0"/>
              <a:t>CD4 </a:t>
            </a:r>
            <a:r>
              <a:rPr lang="fa-IR" sz="2000" dirty="0"/>
              <a:t>کمتر از 200 در سن 5 سال و بالاتر، يا </a:t>
            </a:r>
            <a:r>
              <a:rPr lang="en-US" sz="2000" dirty="0"/>
              <a:t>CD4 </a:t>
            </a:r>
            <a:r>
              <a:rPr lang="fa-IR" sz="2000" dirty="0"/>
              <a:t>کمتر از 15 درصد در سن زير 5 سال)ممنوع بوده و بايد </a:t>
            </a:r>
            <a:r>
              <a:rPr lang="en-US" sz="2000" dirty="0"/>
              <a:t>IPV</a:t>
            </a:r>
            <a:r>
              <a:rPr lang="fa-IR" sz="2000" dirty="0"/>
              <a:t> تجويز شود.</a:t>
            </a:r>
          </a:p>
          <a:p>
            <a:pPr algn="just"/>
            <a:endParaRPr lang="fa-IR" sz="2000" dirty="0"/>
          </a:p>
          <a:p>
            <a:pPr marL="342900" indent="-342900" algn="just">
              <a:buFont typeface="Wingdings" pitchFamily="2" charset="2"/>
              <a:buChar char="ü"/>
            </a:pPr>
            <a:r>
              <a:rPr lang="fa-IR" sz="2000" dirty="0"/>
              <a:t>كودكان </a:t>
            </a:r>
            <a:r>
              <a:rPr lang="en-US" sz="2000" dirty="0"/>
              <a:t>HIV </a:t>
            </a:r>
            <a:r>
              <a:rPr lang="fa-IR" sz="2000" dirty="0"/>
              <a:t>مثبت فاقد علامت باليني يا با نقص ايمني خفيف و متوسط ( </a:t>
            </a:r>
            <a:r>
              <a:rPr lang="en-US" sz="2000" dirty="0"/>
              <a:t>CD4 </a:t>
            </a:r>
            <a:r>
              <a:rPr lang="fa-IR" sz="2000" dirty="0"/>
              <a:t>بیشتر یا مساوی 200 در سن 5 سال و بالاتر، يا </a:t>
            </a:r>
            <a:r>
              <a:rPr lang="en-US" sz="2000" dirty="0"/>
              <a:t>CD4 </a:t>
            </a:r>
            <a:r>
              <a:rPr lang="fa-IR" sz="2000" dirty="0"/>
              <a:t>بیشتر یا مساوی 15 درصد در سن زير 5 سال) مي توانند واكسن </a:t>
            </a:r>
            <a:r>
              <a:rPr lang="en-US" sz="2000" dirty="0"/>
              <a:t>MMR </a:t>
            </a:r>
            <a:r>
              <a:rPr lang="fa-IR" sz="2000" dirty="0"/>
              <a:t>را دريافت نمايند. در صورت سركوب شديد سيستم ايمني، </a:t>
            </a:r>
            <a:r>
              <a:rPr lang="en-US" sz="2000" dirty="0"/>
              <a:t>MMR </a:t>
            </a:r>
            <a:r>
              <a:rPr lang="fa-IR" sz="2000" dirty="0"/>
              <a:t>ممنوع است. واكسن </a:t>
            </a:r>
            <a:r>
              <a:rPr lang="en-US" sz="2000" dirty="0"/>
              <a:t>MMRV )</a:t>
            </a:r>
            <a:r>
              <a:rPr lang="fa-IR" sz="2000" dirty="0"/>
              <a:t>مخلوط سرخك، سرخجه، اوريون و آبله مرغان) در كودكان </a:t>
            </a:r>
            <a:r>
              <a:rPr lang="en-US" sz="2000" dirty="0"/>
              <a:t>HIV </a:t>
            </a:r>
            <a:r>
              <a:rPr lang="fa-IR" sz="2000" dirty="0"/>
              <a:t>مثبت ممنوع است. ضمن این که در حال حاضر اين واكسن در ايران موجود نيست. </a:t>
            </a:r>
          </a:p>
        </p:txBody>
      </p:sp>
    </p:spTree>
    <p:extLst>
      <p:ext uri="{BB962C8B-B14F-4D97-AF65-F5344CB8AC3E}">
        <p14:creationId xmlns:p14="http://schemas.microsoft.com/office/powerpoint/2010/main" val="4208003651"/>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3" name="Rectangle 2"/>
          <p:cNvSpPr/>
          <p:nvPr/>
        </p:nvSpPr>
        <p:spPr>
          <a:xfrm>
            <a:off x="539552" y="460985"/>
            <a:ext cx="8568952" cy="5016758"/>
          </a:xfrm>
          <a:prstGeom prst="rect">
            <a:avLst/>
          </a:prstGeom>
        </p:spPr>
        <p:txBody>
          <a:bodyPr wrap="square">
            <a:spAutoFit/>
          </a:bodyPr>
          <a:lstStyle/>
          <a:p>
            <a:pPr marL="342900" indent="-342900" algn="just">
              <a:buFont typeface="Wingdings" pitchFamily="2" charset="2"/>
              <a:buChar char="ü"/>
            </a:pPr>
            <a:r>
              <a:rPr lang="fa-IR" sz="2000" dirty="0"/>
              <a:t>كليه كودكان با عفونت </a:t>
            </a:r>
            <a:r>
              <a:rPr lang="en-US" sz="2000" dirty="0"/>
              <a:t>HIV </a:t>
            </a:r>
            <a:r>
              <a:rPr lang="fa-IR" sz="2000" dirty="0"/>
              <a:t>در صورتي كه در معرض بيماري سرخك قرار گيرند، بدون توجه به وضعيت ايمن سازي بايد ايمونوگلوبولين دريافت كنند. در افراد با نقص ايمني غیرشدید، ايمونوگلوبولين عضلاني به ميزان نيم ميلي ليتر به ازای هر يكلوگرم وزن بدن (حداكثر 15 ميلي ليتر)تجويز مي شود. افراد با نقص ايمني شديد بايد ايمونوگلوبولين وريدي به ميزان 400 ميلي گرم به ازای هر کیلوگرم وزن بدن دريافت نمايند. كودكاني كه طي دو هفته قبل از تماس، ايمونوگلوبولين وريدي دريافت كرده ا ند، به ا يمونوگلوبولين اضافي نياز ندارند.</a:t>
            </a:r>
          </a:p>
          <a:p>
            <a:pPr algn="just"/>
            <a:endParaRPr lang="fa-IR" sz="2000" dirty="0"/>
          </a:p>
          <a:p>
            <a:pPr marL="342900" indent="-342900" algn="just">
              <a:buFont typeface="Wingdings" pitchFamily="2" charset="2"/>
              <a:buChar char="ü"/>
            </a:pPr>
            <a:r>
              <a:rPr lang="fa-IR" sz="2000" dirty="0"/>
              <a:t>در صورت دسترسي، توصيه مي شود كودكان </a:t>
            </a:r>
            <a:r>
              <a:rPr lang="en-US" sz="2000" dirty="0"/>
              <a:t>HIV </a:t>
            </a:r>
            <a:r>
              <a:rPr lang="fa-IR" sz="2000" dirty="0"/>
              <a:t>مثبت فاقد علامت باليني يا با نقص ايمني خفيف و متوسط ( </a:t>
            </a:r>
            <a:r>
              <a:rPr lang="en-US" sz="2000" dirty="0"/>
              <a:t>CD4 </a:t>
            </a:r>
            <a:r>
              <a:rPr lang="fa-IR" sz="2000" dirty="0"/>
              <a:t>بیشتر یا مساوی 200 در سن 5 سال   و بالاتر يا </a:t>
            </a:r>
            <a:r>
              <a:rPr lang="en-US" sz="2000" dirty="0"/>
              <a:t>CD4 </a:t>
            </a:r>
            <a:r>
              <a:rPr lang="fa-IR" sz="2000" dirty="0"/>
              <a:t>بیشتر یا مساوی 15 درصد در سن زير 5 سال) واكسن آبله مرغان دريافت نمايند. در صورت سركوب شديد سيستم ايمني، تزريق واكسن آبله مرغان ممنوع است.</a:t>
            </a:r>
          </a:p>
          <a:p>
            <a:pPr algn="just"/>
            <a:endParaRPr lang="fa-IR" sz="2000" dirty="0"/>
          </a:p>
          <a:p>
            <a:pPr marL="342900" indent="-342900" algn="just">
              <a:buFont typeface="Wingdings" pitchFamily="2" charset="2"/>
              <a:buChar char="ü"/>
            </a:pPr>
            <a:r>
              <a:rPr lang="fa-IR" sz="2000" dirty="0"/>
              <a:t>تلقیح واکسن ب.ث.ژ در کودک مبتلا به عفونت </a:t>
            </a:r>
            <a:r>
              <a:rPr lang="en-US" sz="2000" dirty="0"/>
              <a:t>HIV ) </a:t>
            </a:r>
            <a:r>
              <a:rPr lang="fa-IR" sz="2000" dirty="0"/>
              <a:t>با و یا بدون علامت) ممنوع است. اگر مادر </a:t>
            </a:r>
            <a:r>
              <a:rPr lang="en-US" sz="2000" dirty="0"/>
              <a:t>HIV </a:t>
            </a:r>
            <a:r>
              <a:rPr lang="fa-IR" sz="2000" dirty="0"/>
              <a:t>مثبت بوده و شيرخوار علائم عفونت احتمالي </a:t>
            </a:r>
            <a:r>
              <a:rPr lang="en-US" sz="2000" dirty="0"/>
              <a:t>HIV </a:t>
            </a:r>
            <a:r>
              <a:rPr lang="fa-IR" sz="2000" dirty="0"/>
              <a:t>را داشته باشد، تلقيح واكسن ب.ث.ژ بايد تا زمان مشخص شدن وضعيت عفونت شيرخوار به تعويق افتد.</a:t>
            </a:r>
          </a:p>
          <a:p>
            <a:pPr algn="just"/>
            <a:endParaRPr lang="fa-IR" sz="2000" dirty="0"/>
          </a:p>
        </p:txBody>
      </p:sp>
    </p:spTree>
    <p:extLst>
      <p:ext uri="{BB962C8B-B14F-4D97-AF65-F5344CB8AC3E}">
        <p14:creationId xmlns:p14="http://schemas.microsoft.com/office/powerpoint/2010/main" val="63313393"/>
      </p:ext>
    </p:extLst>
  </p:cSld>
  <p:clrMapOvr>
    <a:masterClrMapping/>
  </p:clrMapOvr>
  <p:transition spd="slow">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514203" y="692696"/>
            <a:ext cx="8424936" cy="4093428"/>
          </a:xfrm>
          <a:prstGeom prst="rect">
            <a:avLst/>
          </a:prstGeom>
        </p:spPr>
        <p:txBody>
          <a:bodyPr wrap="square">
            <a:spAutoFit/>
          </a:bodyPr>
          <a:lstStyle/>
          <a:p>
            <a:pPr marL="342900" indent="-342900" algn="just">
              <a:buFont typeface="Wingdings" pitchFamily="2" charset="2"/>
              <a:buChar char="ü"/>
            </a:pPr>
            <a:r>
              <a:rPr lang="fa-IR" sz="2000" dirty="0"/>
              <a:t>اگر نوزاد متولد شده از مادر با وضعيت </a:t>
            </a:r>
            <a:r>
              <a:rPr lang="en-US" sz="2000" dirty="0"/>
              <a:t>HIV </a:t>
            </a:r>
            <a:r>
              <a:rPr lang="fa-IR" sz="2000" dirty="0"/>
              <a:t>مثبت فاقد علامت بوده و امكانات تشخيصي و پيگيري مطمئنی وجود نداشته باشد ، براساس ميزان خطر انتقال به نوزاد تصميم گيري مي شود.</a:t>
            </a:r>
          </a:p>
          <a:p>
            <a:pPr algn="just"/>
            <a:endParaRPr lang="fa-IR" sz="2000" dirty="0"/>
          </a:p>
          <a:p>
            <a:pPr algn="just"/>
            <a:endParaRPr lang="fa-IR" sz="2000" dirty="0"/>
          </a:p>
          <a:p>
            <a:pPr marL="342900" indent="-342900" algn="just">
              <a:buFont typeface="Wingdings" pitchFamily="2" charset="2"/>
              <a:buChar char="ü"/>
            </a:pPr>
            <a:r>
              <a:rPr lang="fa-IR" sz="2000" dirty="0"/>
              <a:t>اگر درمان به موقع و منظم در بارداري شروع شده و نوزاد از طريق سزارين متولد شده است ، خطر انتقال کم بوده و واکسن ب.ث.ژ در بدو تولد تلقيح می شود.</a:t>
            </a:r>
          </a:p>
          <a:p>
            <a:pPr algn="just"/>
            <a:endParaRPr lang="fa-IR" sz="2000" dirty="0"/>
          </a:p>
          <a:p>
            <a:pPr algn="just"/>
            <a:endParaRPr lang="fa-IR" sz="2000" dirty="0"/>
          </a:p>
          <a:p>
            <a:pPr marL="342900" indent="-342900" algn="just">
              <a:buFont typeface="Wingdings" pitchFamily="2" charset="2"/>
              <a:buChar char="ü"/>
            </a:pPr>
            <a:r>
              <a:rPr lang="fa-IR" sz="2000" dirty="0"/>
              <a:t>اگر درمان به موقع و منظم در بارداري انجام نشده يا نوزاد از طريق زايمان طبيعي متولد شده است، خطر انتقال بالا بوده و تلقيح واكسن ب.ث.ژ باید تا زمان مشخص شدن وضعيت عفونت شيرخوار به تعويق افتد.</a:t>
            </a:r>
          </a:p>
          <a:p>
            <a:pPr algn="just"/>
            <a:endParaRPr lang="fa-IR" sz="2000" dirty="0"/>
          </a:p>
          <a:p>
            <a:pPr marL="342900" indent="-342900" algn="just">
              <a:buFont typeface="Wingdings" pitchFamily="2" charset="2"/>
              <a:buChar char="ü"/>
            </a:pPr>
            <a:r>
              <a:rPr lang="fa-IR" sz="2000" dirty="0"/>
              <a:t>در نوزادان متولد شده از مادران با وضعيت نامعلوم </a:t>
            </a:r>
            <a:r>
              <a:rPr lang="en-US" sz="2000" dirty="0"/>
              <a:t>HIV ، </a:t>
            </a:r>
            <a:r>
              <a:rPr lang="fa-IR" sz="2000" dirty="0"/>
              <a:t>واكسن ب.ث.ژ قابل تلقیح است.</a:t>
            </a:r>
          </a:p>
        </p:txBody>
      </p:sp>
    </p:spTree>
    <p:extLst>
      <p:ext uri="{BB962C8B-B14F-4D97-AF65-F5344CB8AC3E}">
        <p14:creationId xmlns:p14="http://schemas.microsoft.com/office/powerpoint/2010/main" val="1954506369"/>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3491880" y="97468"/>
            <a:ext cx="5400599" cy="523220"/>
          </a:xfrm>
          <a:prstGeom prst="rect">
            <a:avLst/>
          </a:prstGeom>
        </p:spPr>
        <p:txBody>
          <a:bodyPr wrap="square">
            <a:spAutoFit/>
          </a:bodyPr>
          <a:lstStyle/>
          <a:p>
            <a:r>
              <a:rPr lang="fa-IR" sz="2800" b="1" dirty="0"/>
              <a:t>دریافت کنندگان خون و فرآورده های خونی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5" y="692696"/>
            <a:ext cx="8928991" cy="6120680"/>
          </a:xfrm>
          <a:prstGeom prst="rect">
            <a:avLst/>
          </a:prstGeom>
          <a:ln>
            <a:noFill/>
          </a:ln>
          <a:effectLst>
            <a:softEdge rad="112500"/>
          </a:effectLst>
        </p:spPr>
      </p:pic>
    </p:spTree>
    <p:extLst>
      <p:ext uri="{BB962C8B-B14F-4D97-AF65-F5344CB8AC3E}">
        <p14:creationId xmlns:p14="http://schemas.microsoft.com/office/powerpoint/2010/main" val="42432740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485800" y="332656"/>
            <a:ext cx="8406680" cy="5940088"/>
          </a:xfrm>
          <a:prstGeom prst="rect">
            <a:avLst/>
          </a:prstGeom>
        </p:spPr>
        <p:txBody>
          <a:bodyPr wrap="square">
            <a:spAutoFit/>
          </a:bodyPr>
          <a:lstStyle/>
          <a:p>
            <a:pPr marL="342900" indent="-342900" algn="just">
              <a:buFont typeface="Wingdings" pitchFamily="2" charset="2"/>
              <a:buChar char="ü"/>
            </a:pPr>
            <a:r>
              <a:rPr lang="fa-IR" sz="2000" dirty="0"/>
              <a:t>واکسیناسیون افرادی که تزریق مکرر خون دارند (مانند بیماران مبتلا به تالاسمی) مطابق برنامه جاری واکسیناسیون کشوری انجام می شود.</a:t>
            </a:r>
          </a:p>
          <a:p>
            <a:pPr algn="just"/>
            <a:endParaRPr lang="fa-IR" sz="2000" dirty="0"/>
          </a:p>
          <a:p>
            <a:pPr marL="342900" indent="-342900" algn="just">
              <a:buFont typeface="Wingdings" pitchFamily="2" charset="2"/>
              <a:buChar char="ü"/>
            </a:pPr>
            <a:r>
              <a:rPr lang="fa-IR" sz="2000" dirty="0"/>
              <a:t>در صورت تزریق گاماگلوبولین عضلانی، فاصله تجویز واکسن های ویروسی زنده ضعیف شده (بجز فلج اطفال خوراکی، روتاویروس و تب زرد) با گاماگلوبولین، حداقل 3 ماه خواهد بود.</a:t>
            </a:r>
          </a:p>
          <a:p>
            <a:pPr algn="just"/>
            <a:endParaRPr lang="fa-IR" sz="2000" dirty="0"/>
          </a:p>
          <a:p>
            <a:pPr marL="342900" indent="-342900" algn="just">
              <a:buFont typeface="Wingdings" pitchFamily="2" charset="2"/>
              <a:buChar char="ü"/>
            </a:pPr>
            <a:r>
              <a:rPr lang="fa-IR" sz="2000" dirty="0"/>
              <a:t>در صورت تزریق گاماگلوبولین وریدی </a:t>
            </a:r>
            <a:r>
              <a:rPr lang="en-US" sz="2000" dirty="0"/>
              <a:t>IVIG) </a:t>
            </a:r>
            <a:r>
              <a:rPr lang="fa-IR" sz="2000" dirty="0"/>
              <a:t>)</a:t>
            </a:r>
            <a:r>
              <a:rPr lang="en-US" sz="2000" dirty="0"/>
              <a:t> </a:t>
            </a:r>
            <a:r>
              <a:rPr lang="fa-IR" sz="2000" dirty="0"/>
              <a:t>فاصله تجویز واکسن های ویروسی زنده (بجز فلج اطفال خوراکی، تب زرد و روتاويروس) با گاماگلوبولین، حداقل 8 ماه خواهد بود.</a:t>
            </a:r>
          </a:p>
          <a:p>
            <a:pPr algn="just"/>
            <a:endParaRPr lang="fa-IR" sz="2000" dirty="0"/>
          </a:p>
          <a:p>
            <a:pPr marL="342900" indent="-342900" algn="just">
              <a:buFont typeface="Wingdings" pitchFamily="2" charset="2"/>
              <a:buChar char="ü"/>
            </a:pPr>
            <a:r>
              <a:rPr lang="fa-IR" sz="2000" dirty="0"/>
              <a:t>در صورت تزریق خون و فرآورده های خونی، فاصله تجویز واکسن های ویروسی زنده (بجز فلج اطفال خوراکی، تب زرد و روتاویروس) با گلبول قرمز فشرده (</a:t>
            </a:r>
            <a:r>
              <a:rPr lang="en-US" sz="2000" dirty="0"/>
              <a:t>  (Packed RBC </a:t>
            </a:r>
            <a:r>
              <a:rPr lang="fa-IR" sz="2000" dirty="0"/>
              <a:t>5ماه، با خون کامل 6 ماه و با پلاکت و </a:t>
            </a:r>
            <a:r>
              <a:rPr lang="en-US" sz="2000" dirty="0"/>
              <a:t>7 FFP </a:t>
            </a:r>
            <a:r>
              <a:rPr lang="fa-IR" sz="2000" dirty="0"/>
              <a:t>ماه خواهد بود.</a:t>
            </a:r>
          </a:p>
          <a:p>
            <a:pPr algn="just"/>
            <a:r>
              <a:rPr lang="fa-IR" sz="2000" dirty="0"/>
              <a:t>  </a:t>
            </a:r>
          </a:p>
          <a:p>
            <a:pPr marL="342900" indent="-342900" algn="just">
              <a:buFont typeface="Wingdings" pitchFamily="2" charset="2"/>
              <a:buChar char="ü"/>
            </a:pPr>
            <a:r>
              <a:rPr lang="fa-IR" sz="2000" dirty="0"/>
              <a:t>واکسیناسیون افرادی که گلبول قرمز شسته شده (</a:t>
            </a:r>
            <a:r>
              <a:rPr lang="en-US" sz="2000" dirty="0"/>
              <a:t>Washed RBC</a:t>
            </a:r>
            <a:r>
              <a:rPr lang="fa-IR" sz="2000" dirty="0"/>
              <a:t>) دریافت کردها ند، مطابق با برنامه جاری واکسیناسیون کشوری انجام می شود.</a:t>
            </a:r>
          </a:p>
          <a:p>
            <a:pPr algn="just"/>
            <a:endParaRPr lang="fa-IR" sz="2000" dirty="0"/>
          </a:p>
          <a:p>
            <a:pPr marL="342900" indent="-342900" algn="just">
              <a:buFont typeface="Wingdings" pitchFamily="2" charset="2"/>
              <a:buChar char="ü"/>
            </a:pPr>
            <a:r>
              <a:rPr lang="fa-IR" sz="2000" dirty="0"/>
              <a:t>در صورت دریافت گاماگلوبولین عضلانی، وریدی و یا فرآورده های خونی طی 14 روز بعد از تجویز واکسن های ویروسی زنده (بجز فلج اطفال خوراکی، تب زرد و روتاویروس)، باید پس از گذشت حداقل فاصله زمانی عنوان شده در بالا، واکسن های فوق تکرار شود.</a:t>
            </a:r>
          </a:p>
        </p:txBody>
      </p:sp>
    </p:spTree>
    <p:extLst>
      <p:ext uri="{BB962C8B-B14F-4D97-AF65-F5344CB8AC3E}">
        <p14:creationId xmlns:p14="http://schemas.microsoft.com/office/powerpoint/2010/main" val="128335337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251521" y="390138"/>
            <a:ext cx="8856984" cy="6063198"/>
          </a:xfrm>
          <a:prstGeom prst="rect">
            <a:avLst/>
          </a:prstGeom>
        </p:spPr>
        <p:txBody>
          <a:bodyPr wrap="square">
            <a:spAutoFit/>
          </a:bodyPr>
          <a:lstStyle/>
          <a:p>
            <a:r>
              <a:rPr lang="fa-IR" sz="2400" b="1" dirty="0"/>
              <a:t>دریافت کنندگان پیوند اعضا:</a:t>
            </a:r>
          </a:p>
          <a:p>
            <a:endParaRPr lang="fa-IR" sz="2400" b="1" dirty="0"/>
          </a:p>
          <a:p>
            <a:pPr marL="342900" indent="-342900" algn="justLow">
              <a:buFont typeface="Wingdings" pitchFamily="2" charset="2"/>
              <a:buChar char="ü"/>
            </a:pPr>
            <a:r>
              <a:rPr lang="fa-IR" sz="2000" dirty="0"/>
              <a:t>توصیه می شود کودکان و بزرگسالانی که کاندید دریافت پیوند اعضا هستند، حداقل تا 2 هفته قبل از پیوند، واکسن های مورد نیاز را دریافت کنند، زیرا داروهای جلوگیری کننده از پس زدن پیوند که پس از دریافت عضو پیوندی به بیمار داده می شود، باعث کاهش پاسخ سیستم ایمـــــنی بدن به واکــسن ها </a:t>
            </a:r>
          </a:p>
          <a:p>
            <a:pPr algn="justLow"/>
            <a:r>
              <a:rPr lang="fa-IR" sz="2000" dirty="0"/>
              <a:t>     می شود.</a:t>
            </a:r>
          </a:p>
          <a:p>
            <a:pPr algn="justLow"/>
            <a:endParaRPr lang="fa-IR" sz="2000" dirty="0"/>
          </a:p>
          <a:p>
            <a:pPr marL="342900" indent="-342900" algn="justLow">
              <a:buFont typeface="Wingdings" pitchFamily="2" charset="2"/>
              <a:buChar char="ü"/>
            </a:pPr>
            <a:r>
              <a:rPr lang="fa-IR" sz="2000" dirty="0"/>
              <a:t>واکسن های ویروسی زنده (مانند </a:t>
            </a:r>
            <a:r>
              <a:rPr lang="en-US" sz="2000" dirty="0"/>
              <a:t>MMR </a:t>
            </a:r>
            <a:r>
              <a:rPr lang="fa-IR" sz="2000" dirty="0"/>
              <a:t>و آبله مرغان) باید حداقل تا یک ماه قبل از پیوند، تجویز شوند.</a:t>
            </a:r>
          </a:p>
          <a:p>
            <a:pPr algn="justLow"/>
            <a:endParaRPr lang="fa-IR" sz="2000" dirty="0"/>
          </a:p>
          <a:p>
            <a:pPr marL="342900" indent="-342900" algn="justLow">
              <a:buFont typeface="Wingdings" pitchFamily="2" charset="2"/>
              <a:buChar char="ü"/>
            </a:pPr>
            <a:r>
              <a:rPr lang="fa-IR" sz="2000" dirty="0"/>
              <a:t>تجویز واکسن خوراکی فلج اطفال </a:t>
            </a:r>
            <a:r>
              <a:rPr lang="en-US" sz="2000" dirty="0"/>
              <a:t>OPV )</a:t>
            </a:r>
            <a:r>
              <a:rPr lang="fa-IR" sz="2000" dirty="0"/>
              <a:t>)برای دریافت کنندگان عضو پیوندی و افراد درتماس خانگی ایشان ممنوعیت دارد. درصورت نیاز می توان به جای واکسن خوراکی فلج اطفال </a:t>
            </a:r>
            <a:r>
              <a:rPr lang="en-US" sz="2000" dirty="0"/>
              <a:t>(OPV )</a:t>
            </a:r>
            <a:r>
              <a:rPr lang="fa-IR" sz="2000" dirty="0"/>
              <a:t>از واکسن تزریقی فلج اطفال (</a:t>
            </a:r>
            <a:r>
              <a:rPr lang="en-US" sz="2000" dirty="0"/>
              <a:t>IPV</a:t>
            </a:r>
            <a:r>
              <a:rPr lang="fa-IR" sz="2000" dirty="0"/>
              <a:t>) استفاده نمود.</a:t>
            </a:r>
          </a:p>
          <a:p>
            <a:pPr algn="justLow"/>
            <a:endParaRPr lang="fa-IR" sz="2000" dirty="0"/>
          </a:p>
          <a:p>
            <a:pPr marL="342900" indent="-342900" algn="justLow">
              <a:buFont typeface="Wingdings" pitchFamily="2" charset="2"/>
              <a:buChar char="ü"/>
            </a:pPr>
            <a:r>
              <a:rPr lang="fa-IR" sz="2000" dirty="0"/>
              <a:t>در صورت نیاز و با توجه به شرایط می توان بعد از پیوند، واکسن های سه گانه، هموفیلوس آنفلوانزای تیپ ب، پنج گانه، هپاتیت ب، آنفلوانزا، پنوموکوک و مننگوکوک را برای بیمار تجویز کرد. ولی با توجه به کاهش پاسخ ایمنی بدن در ماه های نخست بعد از پیوند، توصیه می شود تجویز این واکسن ها تا 6 ماه بعد از پیوند به تعویق بیفتد. تصمیم در مورد واکسن های ویروسی زنده براساس شرایط بیمار و دز داروهای تضعیف کننده سیستم ایمنی با رعایت حداقل فاصله ۶ ماه برعهده پزشک معالج می باشد</a:t>
            </a:r>
          </a:p>
        </p:txBody>
      </p:sp>
    </p:spTree>
    <p:extLst>
      <p:ext uri="{BB962C8B-B14F-4D97-AF65-F5344CB8AC3E}">
        <p14:creationId xmlns:p14="http://schemas.microsoft.com/office/powerpoint/2010/main" val="2526022103"/>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395535" y="261989"/>
            <a:ext cx="8640961" cy="5447645"/>
          </a:xfrm>
          <a:prstGeom prst="rect">
            <a:avLst/>
          </a:prstGeom>
        </p:spPr>
        <p:txBody>
          <a:bodyPr wrap="square">
            <a:spAutoFit/>
          </a:bodyPr>
          <a:lstStyle/>
          <a:p>
            <a:r>
              <a:rPr lang="fa-IR" sz="2400" b="1" dirty="0"/>
              <a:t>دریافت کنندگان پیوند مغز استخوان:</a:t>
            </a:r>
          </a:p>
          <a:p>
            <a:endParaRPr lang="fa-IR" sz="2400" b="1" dirty="0"/>
          </a:p>
          <a:p>
            <a:pPr marL="342900" indent="-342900" algn="justLow">
              <a:buFont typeface="Wingdings" pitchFamily="2" charset="2"/>
              <a:buChar char="ü"/>
            </a:pPr>
            <a:r>
              <a:rPr lang="fa-IR" sz="2000" dirty="0"/>
              <a:t>با توجه به لزوم تکرار ایمن سازی پس از دریافت پیوند مغز استخوان بدون </a:t>
            </a:r>
            <a:r>
              <a:rPr lang="en-US" sz="2000" dirty="0"/>
              <a:t>GVHD، </a:t>
            </a:r>
            <a:r>
              <a:rPr lang="fa-IR" sz="2000" dirty="0"/>
              <a:t>باید واکسن های دوگانه ، سه گانه، هموفیلوس آنفلوانزای تیپ ب، </a:t>
            </a:r>
            <a:r>
              <a:rPr lang="en-US" sz="2000" dirty="0"/>
              <a:t>MMR ، </a:t>
            </a:r>
            <a:r>
              <a:rPr lang="fa-IR" sz="2000" dirty="0"/>
              <a:t>هپاتیت ب، آنفلوانزا، آبله مرغان، فلج اطفال تزریقی و پنوموکوک برای بیمار تزریق شود.</a:t>
            </a:r>
          </a:p>
          <a:p>
            <a:pPr algn="justLow"/>
            <a:endParaRPr lang="fa-IR" sz="2000" dirty="0"/>
          </a:p>
          <a:p>
            <a:pPr marL="342900" indent="-342900" algn="justLow">
              <a:buFont typeface="Wingdings" pitchFamily="2" charset="2"/>
              <a:buChar char="ü"/>
            </a:pPr>
            <a:r>
              <a:rPr lang="fa-IR" sz="2000" dirty="0"/>
              <a:t>حداقل فاصله تزریق واکسن های دوگانه، سه گانه، هموفیلوس آنفلوانزای تیپ ب، هپاتیت ب، فلج اطفال تزریقی و پنوموکوک کنژوگه از زمان پیوند، 12 - 6 ماه است.</a:t>
            </a:r>
          </a:p>
          <a:p>
            <a:pPr algn="justLow"/>
            <a:endParaRPr lang="fa-IR" sz="2000" dirty="0"/>
          </a:p>
          <a:p>
            <a:pPr marL="342900" indent="-342900" algn="justLow">
              <a:buFont typeface="Wingdings" pitchFamily="2" charset="2"/>
              <a:buChar char="ü"/>
            </a:pPr>
            <a:r>
              <a:rPr lang="fa-IR" sz="2000" dirty="0"/>
              <a:t>حداقل فاصله تزریق واکسن های آبله مرغان و </a:t>
            </a:r>
            <a:r>
              <a:rPr lang="en-US" sz="2000" dirty="0"/>
              <a:t>MMR </a:t>
            </a:r>
            <a:r>
              <a:rPr lang="fa-IR" sz="2000" dirty="0"/>
              <a:t>از زمان پیوند، 24 ماه است.</a:t>
            </a:r>
          </a:p>
          <a:p>
            <a:pPr algn="justLow"/>
            <a:endParaRPr lang="fa-IR" sz="2000" dirty="0"/>
          </a:p>
          <a:p>
            <a:pPr marL="342900" indent="-342900" algn="justLow">
              <a:buFont typeface="Wingdings" pitchFamily="2" charset="2"/>
              <a:buChar char="ü"/>
            </a:pPr>
            <a:r>
              <a:rPr lang="fa-IR" sz="2000" dirty="0"/>
              <a:t>حداقل فاصــله تزریق برای واکسن آنفلوانزا از زمان پیوند، 6- 4 ماه و برای واکسن پنوموکوک پلی ساکاریدی، 12 ماه است.</a:t>
            </a:r>
          </a:p>
          <a:p>
            <a:pPr algn="justLow"/>
            <a:endParaRPr lang="fa-IR" sz="2000" dirty="0"/>
          </a:p>
          <a:p>
            <a:pPr marL="342900" indent="-342900" algn="justLow">
              <a:buFont typeface="Wingdings" pitchFamily="2" charset="2"/>
              <a:buChar char="ü"/>
            </a:pPr>
            <a:r>
              <a:rPr lang="fa-IR" sz="2000" dirty="0"/>
              <a:t>تلقيح ب.ث.ژ و هم چنين دريافت واکسن خوراكي فلج اطفال در دريافت كنندگان پيوند مغز استخوان ممنوع است.</a:t>
            </a:r>
          </a:p>
          <a:p>
            <a:endParaRPr lang="fa-IR" sz="2000" dirty="0"/>
          </a:p>
        </p:txBody>
      </p:sp>
    </p:spTree>
    <p:extLst>
      <p:ext uri="{BB962C8B-B14F-4D97-AF65-F5344CB8AC3E}">
        <p14:creationId xmlns:p14="http://schemas.microsoft.com/office/powerpoint/2010/main" val="31998825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3" name="Rectangle 2"/>
          <p:cNvSpPr/>
          <p:nvPr/>
        </p:nvSpPr>
        <p:spPr>
          <a:xfrm>
            <a:off x="251520" y="620688"/>
            <a:ext cx="8784976" cy="5016758"/>
          </a:xfrm>
          <a:prstGeom prst="rect">
            <a:avLst/>
          </a:prstGeom>
        </p:spPr>
        <p:txBody>
          <a:bodyPr wrap="square">
            <a:spAutoFit/>
          </a:bodyPr>
          <a:lstStyle/>
          <a:p>
            <a:pPr marL="342900" indent="-342900" algn="just">
              <a:buFont typeface="Wingdings" pitchFamily="2" charset="2"/>
              <a:buChar char="ü"/>
            </a:pPr>
            <a:r>
              <a:rPr lang="fa-IR" sz="2000" dirty="0"/>
              <a:t>اگر فردي در طي سال اول بعد از پيوند ، هر گونه زخم مستعد به كزاز داشته باشد ، صرف نظر از وضعيت واكسيناسيون ، بايد سرم ضد كزاز (تتابولين- </a:t>
            </a:r>
            <a:r>
              <a:rPr lang="en-US" sz="2000" dirty="0"/>
              <a:t>(TIG </a:t>
            </a:r>
            <a:r>
              <a:rPr lang="fa-IR" sz="2000" dirty="0"/>
              <a:t>دريافت نمايد.</a:t>
            </a:r>
          </a:p>
          <a:p>
            <a:pPr algn="just"/>
            <a:endParaRPr lang="fa-IR" sz="2000" dirty="0"/>
          </a:p>
          <a:p>
            <a:pPr algn="just"/>
            <a:endParaRPr lang="fa-IR" sz="2000" dirty="0"/>
          </a:p>
          <a:p>
            <a:pPr marL="342900" indent="-342900" algn="just">
              <a:buFont typeface="Wingdings" pitchFamily="2" charset="2"/>
              <a:buChar char="ü"/>
            </a:pPr>
            <a:r>
              <a:rPr lang="fa-IR" sz="2000" dirty="0"/>
              <a:t>درسن زیر 9 سال دو دز و در سن 9 سال و بالاتر یک دز واکسن </a:t>
            </a:r>
            <a:r>
              <a:rPr lang="en-US" sz="2000" dirty="0"/>
              <a:t>MMR </a:t>
            </a:r>
            <a:r>
              <a:rPr lang="fa-IR" sz="2000" dirty="0"/>
              <a:t>تجویز می شود. با توجه به اين كه حداقل فاصله دريافت واکسن </a:t>
            </a:r>
            <a:r>
              <a:rPr lang="en-US" sz="2000" dirty="0"/>
              <a:t>MMR </a:t>
            </a:r>
            <a:r>
              <a:rPr lang="fa-IR" sz="2000" dirty="0"/>
              <a:t>از پيوند 2 سال است، اگر فردي در طي 2 سال بعد از پيوند مغز استخوان در معرض بيماري سرخك قرار گيرد، بايد ایمونوگلوبولین دريافت نمايد.</a:t>
            </a:r>
          </a:p>
          <a:p>
            <a:pPr algn="just"/>
            <a:endParaRPr lang="fa-IR" sz="2000" dirty="0"/>
          </a:p>
          <a:p>
            <a:pPr algn="just"/>
            <a:endParaRPr lang="fa-IR" sz="2000" dirty="0"/>
          </a:p>
          <a:p>
            <a:pPr marL="342900" indent="-342900" algn="just">
              <a:buFont typeface="Wingdings" pitchFamily="2" charset="2"/>
              <a:buChar char="ü"/>
            </a:pPr>
            <a:r>
              <a:rPr lang="fa-IR" sz="2000" dirty="0"/>
              <a:t>علیرغم دريافت سه نوبت واكسن كنژوگه پنوموكوك </a:t>
            </a:r>
            <a:r>
              <a:rPr lang="en-US" sz="2000" dirty="0"/>
              <a:t>(PCV13)، </a:t>
            </a:r>
            <a:r>
              <a:rPr lang="fa-IR" sz="2000" dirty="0"/>
              <a:t>دريافت يك نوبت واكسن پلي ساكاريدي پنوموكوك </a:t>
            </a:r>
            <a:r>
              <a:rPr lang="en-US" sz="2000" dirty="0"/>
              <a:t>PPSV23 )</a:t>
            </a:r>
            <a:r>
              <a:rPr lang="fa-IR" sz="2000" dirty="0"/>
              <a:t>)حداقل 12 ماه پس از پيوند، براي افزايش ايمني توصيه مي شود. حداقل فاصله بين دريافت واكسن پلي ساكاريدي پنوموكوك با آخرين دز واكسن كنژوگه پنوموكوك، 8 هفته است.</a:t>
            </a:r>
          </a:p>
          <a:p>
            <a:pPr algn="just"/>
            <a:endParaRPr lang="fa-IR" sz="2000" dirty="0"/>
          </a:p>
          <a:p>
            <a:pPr algn="just"/>
            <a:endParaRPr lang="fa-IR" sz="2000" dirty="0"/>
          </a:p>
          <a:p>
            <a:pPr marL="342900" indent="-342900" algn="just">
              <a:buFont typeface="Wingdings" pitchFamily="2" charset="2"/>
              <a:buChar char="ü"/>
            </a:pPr>
            <a:r>
              <a:rPr lang="fa-IR" sz="2000" dirty="0"/>
              <a:t>حداقل سن هنگام دريافت واكسن پلي ساكاريدي پنوموكوك، دو سال است. </a:t>
            </a:r>
          </a:p>
        </p:txBody>
      </p:sp>
    </p:spTree>
    <p:extLst>
      <p:ext uri="{BB962C8B-B14F-4D97-AF65-F5344CB8AC3E}">
        <p14:creationId xmlns:p14="http://schemas.microsoft.com/office/powerpoint/2010/main" val="35238742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395536" y="243512"/>
            <a:ext cx="8568952" cy="6370975"/>
          </a:xfrm>
          <a:prstGeom prst="rect">
            <a:avLst/>
          </a:prstGeom>
        </p:spPr>
        <p:txBody>
          <a:bodyPr wrap="square">
            <a:spAutoFit/>
          </a:bodyPr>
          <a:lstStyle/>
          <a:p>
            <a:r>
              <a:rPr lang="fa-IR" sz="2400" b="1" dirty="0"/>
              <a:t>زنان باردار و شیرده:</a:t>
            </a:r>
          </a:p>
          <a:p>
            <a:endParaRPr lang="fa-IR" sz="2400" b="1" dirty="0"/>
          </a:p>
          <a:p>
            <a:pPr marL="342900" indent="-342900" algn="just">
              <a:buFont typeface="Wingdings" pitchFamily="2" charset="2"/>
              <a:buChar char="ü"/>
            </a:pPr>
            <a:r>
              <a:rPr lang="fa-IR" sz="2000" dirty="0"/>
              <a:t>تجويز كليه واكسن هاي ويروسي زنده در دوران بارداري ممنوع است. ولي در شرايط خاص و همه گيري ها طبق توصیه وزارت بهداشت اقدام می گردد. در صورتي كه فوايد واكسن ويروسي زنده بر مضرات احتمالي آن ارجح باشد، طبق نظر مرکز مدیریت بیماری های واگیر مي توان نسبت به ايمن سازي زنان باردار با واكسن هاي ويروسي زنده اقدام نمود.</a:t>
            </a:r>
          </a:p>
          <a:p>
            <a:pPr algn="just"/>
            <a:endParaRPr lang="fa-IR" sz="2000" dirty="0"/>
          </a:p>
          <a:p>
            <a:pPr marL="342900" indent="-342900" algn="just">
              <a:buFont typeface="Wingdings" pitchFamily="2" charset="2"/>
              <a:buChar char="ü"/>
            </a:pPr>
            <a:r>
              <a:rPr lang="fa-IR" sz="2000" dirty="0"/>
              <a:t>به خانم هايي كه در فصل شيوع آنفلوانزا باردار هستند، توصيه مي شود واكسن غير فعال آنفلوانزاي فصلي را دريافت نمايند.</a:t>
            </a:r>
          </a:p>
          <a:p>
            <a:pPr algn="just"/>
            <a:endParaRPr lang="fa-IR" sz="2000" dirty="0"/>
          </a:p>
          <a:p>
            <a:pPr marL="342900" indent="-342900" algn="just">
              <a:buFont typeface="Wingdings" pitchFamily="2" charset="2"/>
              <a:buChar char="ü"/>
            </a:pPr>
            <a:r>
              <a:rPr lang="fa-IR" sz="2000" dirty="0"/>
              <a:t>به علت خطر ابتلا به سرخجه در دوران بارداري و سندرم سرخجه مادرزادي، توصيه مي شود در خانم هایی که قصد باردار شدن دارند و ســابقه دریافت واکسن سرخجه، </a:t>
            </a:r>
            <a:r>
              <a:rPr lang="en-US" sz="2000" dirty="0"/>
              <a:t>MMR </a:t>
            </a:r>
            <a:r>
              <a:rPr lang="fa-IR" sz="2000" dirty="0"/>
              <a:t>ویا </a:t>
            </a:r>
            <a:r>
              <a:rPr lang="en-US" sz="2000" dirty="0"/>
              <a:t>MR </a:t>
            </a:r>
            <a:r>
              <a:rPr lang="fa-IR" sz="2000" dirty="0"/>
              <a:t>را ذکر نمی کنند، عیار آنتی بادی ضد سرخجه ارزیابی شود و در صورت پایین بودن، واکسن سرخجه تجویز شود. بعد از تزريق واكسن، بايد تا حداقل یک ماه از بارداري اجتناب شود. تزريق نابجای اين واكسن در دوران بارداري دليلي بر سقط درماني نیست. </a:t>
            </a:r>
          </a:p>
          <a:p>
            <a:pPr algn="just"/>
            <a:endParaRPr lang="fa-IR" sz="2000" dirty="0"/>
          </a:p>
          <a:p>
            <a:pPr marL="342900" indent="-342900" algn="just">
              <a:buFont typeface="Wingdings" pitchFamily="2" charset="2"/>
              <a:buChar char="ü"/>
            </a:pPr>
            <a:r>
              <a:rPr lang="fa-IR" sz="2000" dirty="0"/>
              <a:t>انجام تست بارداري قبل از تزريق واكسن هاي ويروسي زنده ضرورت ندارد.</a:t>
            </a:r>
          </a:p>
          <a:p>
            <a:pPr algn="just"/>
            <a:endParaRPr lang="fa-IR" sz="2000" dirty="0"/>
          </a:p>
          <a:p>
            <a:pPr marL="342900" indent="-342900" algn="just">
              <a:buFont typeface="Wingdings" pitchFamily="2" charset="2"/>
              <a:buChar char="ü"/>
            </a:pPr>
            <a:r>
              <a:rPr lang="fa-IR" sz="2000" dirty="0"/>
              <a:t>تجويز كليه واكسن ها اعم از زنده و غیر زنده، به كودكاني كه در تماس خانگي با خانم هاي باردار هستند، بلامانع است.</a:t>
            </a:r>
          </a:p>
        </p:txBody>
      </p:sp>
    </p:spTree>
    <p:extLst>
      <p:ext uri="{BB962C8B-B14F-4D97-AF65-F5344CB8AC3E}">
        <p14:creationId xmlns:p14="http://schemas.microsoft.com/office/powerpoint/2010/main" val="2888837281"/>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PNG"/>
          <p:cNvPicPr>
            <a:picLocks noChangeAspect="1"/>
          </p:cNvPicPr>
          <p:nvPr/>
        </p:nvPicPr>
        <p:blipFill>
          <a:blip r:embed="rId2" cstate="print"/>
          <a:stretch>
            <a:fillRect/>
          </a:stretch>
        </p:blipFill>
        <p:spPr>
          <a:xfrm rot="16200000">
            <a:off x="1143001" y="-1143003"/>
            <a:ext cx="6858002" cy="9144004"/>
          </a:xfrm>
          <a:prstGeom prst="rect">
            <a:avLst/>
          </a:prstGeom>
        </p:spPr>
      </p:pic>
      <p:pic>
        <p:nvPicPr>
          <p:cNvPr id="2" name="Picture 1"/>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14042" y="260648"/>
            <a:ext cx="8892480" cy="5229200"/>
          </a:xfrm>
          <a:prstGeom prst="rect">
            <a:avLst/>
          </a:prstGeom>
        </p:spPr>
      </p:pic>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395536" y="476672"/>
            <a:ext cx="8388424" cy="3170099"/>
          </a:xfrm>
          <a:prstGeom prst="rect">
            <a:avLst/>
          </a:prstGeom>
        </p:spPr>
        <p:txBody>
          <a:bodyPr wrap="square">
            <a:spAutoFit/>
          </a:bodyPr>
          <a:lstStyle/>
          <a:p>
            <a:pPr marL="342900" indent="-342900" algn="just">
              <a:buFont typeface="Wingdings" pitchFamily="2" charset="2"/>
              <a:buChar char="ü"/>
            </a:pPr>
            <a:r>
              <a:rPr lang="fa-IR" sz="2000" dirty="0"/>
              <a:t>به منظور پيشگيري از ابتلا مادر و نوزاد به كزاز، علاوه بر رعايت شرايط زايمان بهداشتي، واكسيناسيون زنان در سنين باروري و زنان باردار بايد طبق جدول ايمن سازي زنان باردار انجام گيرد. </a:t>
            </a:r>
          </a:p>
          <a:p>
            <a:pPr algn="just"/>
            <a:endParaRPr lang="fa-IR" sz="2000" dirty="0"/>
          </a:p>
          <a:p>
            <a:pPr marL="342900" indent="-342900" algn="just">
              <a:buFont typeface="Wingdings" pitchFamily="2" charset="2"/>
              <a:buChar char="ü"/>
            </a:pPr>
            <a:r>
              <a:rPr lang="fa-IR" sz="2000" dirty="0"/>
              <a:t>تجويز كليه واكسن هاي ويروسي زنده (بجز واكسن تب زرد) و واكسن هاي غير فعال و غیر زنده به خانم ها در دوران شيردهي و هم چنين كودكاني كه از شيرمادر تغذيه مي كنند، بلامانع است.</a:t>
            </a:r>
          </a:p>
          <a:p>
            <a:pPr algn="just"/>
            <a:endParaRPr lang="fa-IR" sz="2000" dirty="0"/>
          </a:p>
          <a:p>
            <a:pPr marL="342900" indent="-342900" algn="just">
              <a:buFont typeface="Wingdings" pitchFamily="2" charset="2"/>
              <a:buChar char="ü"/>
            </a:pPr>
            <a:r>
              <a:rPr lang="fa-IR" sz="2000" dirty="0"/>
              <a:t>از تزريق واكسن تب زرد به زنان شيرده بايد خودداري شود ولي در صـــورت لزوم مسافرت خانم هاي شيرده به مناطقی که تب زرد در آنها بومي می باشد، تزريق واكسن بلامانع است. </a:t>
            </a:r>
          </a:p>
        </p:txBody>
      </p:sp>
    </p:spTree>
    <p:extLst>
      <p:ext uri="{BB962C8B-B14F-4D97-AF65-F5344CB8AC3E}">
        <p14:creationId xmlns:p14="http://schemas.microsoft.com/office/powerpoint/2010/main" val="760294000"/>
      </p:ext>
    </p:extLst>
  </p:cSld>
  <p:clrMapOvr>
    <a:masterClrMapping/>
  </p:clrMapOvr>
  <p:transition spd="slow">
    <p:push di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3" name="Rectangle 2"/>
          <p:cNvSpPr/>
          <p:nvPr/>
        </p:nvSpPr>
        <p:spPr>
          <a:xfrm>
            <a:off x="107504" y="474344"/>
            <a:ext cx="8784976" cy="4832092"/>
          </a:xfrm>
          <a:prstGeom prst="rect">
            <a:avLst/>
          </a:prstGeom>
        </p:spPr>
        <p:txBody>
          <a:bodyPr wrap="square">
            <a:spAutoFit/>
          </a:bodyPr>
          <a:lstStyle/>
          <a:p>
            <a:pPr algn="just"/>
            <a:r>
              <a:rPr lang="fa-IR" sz="2400" b="1" dirty="0"/>
              <a:t>افراد فاقد طحال:</a:t>
            </a:r>
          </a:p>
          <a:p>
            <a:pPr algn="just"/>
            <a:endParaRPr lang="fa-IR" sz="2400" b="1" dirty="0"/>
          </a:p>
          <a:p>
            <a:pPr marL="342900" indent="-342900" algn="just">
              <a:buFont typeface="Wingdings" pitchFamily="2" charset="2"/>
              <a:buChar char="ü"/>
            </a:pPr>
            <a:r>
              <a:rPr lang="fa-IR" sz="2000" dirty="0"/>
              <a:t>افرادی که به دنبال طحال برداری و یا نبودن مادرزادی طحال، فاقد طحال هستند و یا دچار نقص عملکرد طحال می باشند (مثل مبتلایان به کم خونی داسی شکل)، در خطر ابتلا به عفونت های ناشی از بعضی باکتری ها به خصوص پنوموکوک، مننگوکوک و هموفیلوس آنفلوانزای تیپ ب هستند. لذا واکسیناسیون علیه این عفونت ها لازم است.</a:t>
            </a:r>
          </a:p>
          <a:p>
            <a:pPr algn="just"/>
            <a:endParaRPr lang="fa-IR" sz="2000" dirty="0"/>
          </a:p>
          <a:p>
            <a:pPr marL="342900" indent="-342900" algn="just">
              <a:buFont typeface="Wingdings" pitchFamily="2" charset="2"/>
              <a:buChar char="ü"/>
            </a:pPr>
            <a:r>
              <a:rPr lang="fa-IR" sz="2000" dirty="0"/>
              <a:t>واکسیناسیون باید حداقل دو هفته قبل از طحال برداری کامل شود.</a:t>
            </a:r>
          </a:p>
          <a:p>
            <a:pPr algn="just"/>
            <a:endParaRPr lang="fa-IR" sz="2000" dirty="0"/>
          </a:p>
          <a:p>
            <a:pPr marL="342900" indent="-342900" algn="just">
              <a:buFont typeface="Wingdings" pitchFamily="2" charset="2"/>
              <a:buChar char="ü"/>
            </a:pPr>
            <a:r>
              <a:rPr lang="fa-IR" sz="2000" dirty="0"/>
              <a:t>در صورتی که قبل از طحال برداری فرد واکسینه نشده باشد (مانند موارد نيازمند به طحال برداري اضطراري و فوري)، واکسیناسیون باید حداقل دو هفته پس از طحال برداری شروع شود.</a:t>
            </a:r>
          </a:p>
          <a:p>
            <a:pPr algn="just"/>
            <a:endParaRPr lang="fa-IR" sz="2000" dirty="0"/>
          </a:p>
          <a:p>
            <a:pPr marL="342900" indent="-342900" algn="just">
              <a:buFont typeface="Wingdings" pitchFamily="2" charset="2"/>
              <a:buChar char="ü"/>
            </a:pPr>
            <a:r>
              <a:rPr lang="fa-IR" sz="2000" dirty="0"/>
              <a:t>در این افراد دریافت سالیانه واکسن غیر فعال فصلی آنفلوانزا ضرورت دارد.</a:t>
            </a:r>
          </a:p>
          <a:p>
            <a:pPr algn="just"/>
            <a:endParaRPr lang="fa-IR" sz="2000" dirty="0"/>
          </a:p>
          <a:p>
            <a:pPr marL="342900" indent="-342900" algn="just">
              <a:buFont typeface="Wingdings" pitchFamily="2" charset="2"/>
              <a:buChar char="ü"/>
            </a:pPr>
            <a:r>
              <a:rPr lang="fa-IR" sz="2000" dirty="0"/>
              <a:t>سایر واکسن ها مطابق برنامه جاری ایمن سازی تجویز می شود.</a:t>
            </a:r>
          </a:p>
        </p:txBody>
      </p:sp>
    </p:spTree>
    <p:extLst>
      <p:ext uri="{BB962C8B-B14F-4D97-AF65-F5344CB8AC3E}">
        <p14:creationId xmlns:p14="http://schemas.microsoft.com/office/powerpoint/2010/main" val="2025107826"/>
      </p:ext>
    </p:extLst>
  </p:cSld>
  <p:clrMapOvr>
    <a:masterClrMapping/>
  </p:clrMapOvr>
  <p:transition spd="slow">
    <p:pull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251520" y="260648"/>
            <a:ext cx="8254759" cy="6370975"/>
          </a:xfrm>
          <a:prstGeom prst="rect">
            <a:avLst/>
          </a:prstGeom>
        </p:spPr>
        <p:txBody>
          <a:bodyPr wrap="square">
            <a:spAutoFit/>
          </a:bodyPr>
          <a:lstStyle/>
          <a:p>
            <a:pPr algn="just"/>
            <a:r>
              <a:rPr lang="fa-IR" sz="2400" b="1" dirty="0"/>
              <a:t>ايمن سازي در افراد مبتلا به هموفيلي و اختلالات خونريزي دهنده:</a:t>
            </a:r>
          </a:p>
          <a:p>
            <a:pPr algn="just"/>
            <a:endParaRPr lang="fa-IR" sz="2400" b="1" dirty="0"/>
          </a:p>
          <a:p>
            <a:pPr algn="justLow"/>
            <a:r>
              <a:rPr lang="fa-IR" sz="2000" dirty="0"/>
              <a:t>در اين افراد اقدامات زير بايد هنگام تزريق عضلاني واكسن ها رعایت شود:</a:t>
            </a:r>
          </a:p>
          <a:p>
            <a:pPr algn="justLow"/>
            <a:endParaRPr lang="fa-IR" sz="2000" dirty="0"/>
          </a:p>
          <a:p>
            <a:pPr marL="342900" indent="-342900" algn="justLow">
              <a:buFont typeface="Wingdings" pitchFamily="2" charset="2"/>
              <a:buChar char="ü"/>
            </a:pPr>
            <a:r>
              <a:rPr lang="fa-IR" sz="2000" dirty="0"/>
              <a:t>استفاده از یک سوزن نازک (شماره 23 یا نازك تر)</a:t>
            </a:r>
          </a:p>
          <a:p>
            <a:pPr algn="justLow"/>
            <a:endParaRPr lang="fa-IR" sz="2000" dirty="0"/>
          </a:p>
          <a:p>
            <a:pPr marL="342900" indent="-342900" algn="justLow">
              <a:buFont typeface="Wingdings" pitchFamily="2" charset="2"/>
              <a:buChar char="ü"/>
            </a:pPr>
            <a:r>
              <a:rPr lang="fa-IR" sz="2000" dirty="0"/>
              <a:t>تحت فشار قرار دادن مداوم محل تزریق (بدون مالش)حداقل به مدت دو دقیقه</a:t>
            </a:r>
          </a:p>
          <a:p>
            <a:pPr algn="justLow"/>
            <a:endParaRPr lang="fa-IR" sz="2000" dirty="0"/>
          </a:p>
          <a:p>
            <a:pPr marL="342900" indent="-342900" algn="justLow">
              <a:buFont typeface="Wingdings" pitchFamily="2" charset="2"/>
              <a:buChar char="ü"/>
            </a:pPr>
            <a:r>
              <a:rPr lang="fa-IR" sz="2000" dirty="0"/>
              <a:t>هشدار به همراهان بیمار از نظر احتمال بروز هماتوم در محل تزریق</a:t>
            </a:r>
          </a:p>
          <a:p>
            <a:pPr algn="justLow"/>
            <a:endParaRPr lang="fa-IR" sz="2000" dirty="0"/>
          </a:p>
          <a:p>
            <a:pPr marL="342900" indent="-342900" algn="justLow">
              <a:buFont typeface="Wingdings" pitchFamily="2" charset="2"/>
              <a:buChar char="ü"/>
            </a:pPr>
            <a:r>
              <a:rPr lang="fa-IR" sz="2000" dirty="0"/>
              <a:t>رفع درد یا تب کودک با استامینوفن (ازمصرف آسپرین و ضد التهاب هاي غير استروئيدي مثل بروفن یا ناپروکسن به دلیل خطر بروز خونریزی باید اجتناب شود.)</a:t>
            </a:r>
          </a:p>
          <a:p>
            <a:pPr algn="justLow"/>
            <a:endParaRPr lang="fa-IR" sz="2000" dirty="0"/>
          </a:p>
          <a:p>
            <a:pPr marL="342900" indent="-342900" algn="justLow">
              <a:buFont typeface="Wingdings" pitchFamily="2" charset="2"/>
              <a:buChar char="ü"/>
            </a:pPr>
            <a:r>
              <a:rPr lang="fa-IR" sz="2000" dirty="0"/>
              <a:t>در بیماران با هموفیلی شدید (سطح فاكتور انعقادي كمتر از 1درصد) که براي پيشگيري از خونريزي تحت درمان منظم با فاكتورهاي انعقادي هستند، توصيه مي شود واکسن طی 24 ساعت بعد از دریافت فاکتورتزریق گردد.</a:t>
            </a:r>
          </a:p>
          <a:p>
            <a:pPr algn="justLow"/>
            <a:endParaRPr lang="fa-IR" sz="2000" dirty="0"/>
          </a:p>
          <a:p>
            <a:pPr marL="342900" indent="-342900" algn="justLow">
              <a:buFont typeface="Wingdings" pitchFamily="2" charset="2"/>
              <a:buChar char="ü"/>
            </a:pPr>
            <a:r>
              <a:rPr lang="fa-IR" sz="2000" dirty="0"/>
              <a:t>در افراد با هموفيلي شديد، در صورت عدم دسترسي به فاكتور و شرايط خاص و اضطراري </a:t>
            </a:r>
            <a:r>
              <a:rPr lang="en-US" sz="2000" dirty="0"/>
              <a:t>]</a:t>
            </a:r>
            <a:r>
              <a:rPr lang="fa-IR" sz="2000" dirty="0"/>
              <a:t>مانند فرو رفتن سوزن در دست </a:t>
            </a:r>
            <a:r>
              <a:rPr lang="en-US" sz="2000" dirty="0"/>
              <a:t>(Needle Stick) [، </a:t>
            </a:r>
            <a:r>
              <a:rPr lang="fa-IR" sz="2000" dirty="0"/>
              <a:t>مي توان واكسن هپاتيت ب را زير جلدي تزريق كرد.</a:t>
            </a:r>
          </a:p>
        </p:txBody>
      </p:sp>
    </p:spTree>
    <p:extLst>
      <p:ext uri="{BB962C8B-B14F-4D97-AF65-F5344CB8AC3E}">
        <p14:creationId xmlns:p14="http://schemas.microsoft.com/office/powerpoint/2010/main" val="2248945649"/>
      </p:ext>
    </p:extLst>
  </p:cSld>
  <p:clrMapOvr>
    <a:masterClrMapping/>
  </p:clrMapOvr>
  <p:transition spd="slow">
    <p:pull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PNG"/>
          <p:cNvPicPr>
            <a:picLocks noChangeAspect="1"/>
          </p:cNvPicPr>
          <p:nvPr/>
        </p:nvPicPr>
        <p:blipFill>
          <a:blip r:embed="rId2" cstate="print">
            <a:duotone>
              <a:schemeClr val="accent3">
                <a:shade val="45000"/>
                <a:satMod val="135000"/>
              </a:schemeClr>
              <a:prstClr val="white"/>
            </a:duotone>
            <a:lum contrast="-10000"/>
          </a:blip>
          <a:stretch>
            <a:fillRect/>
          </a:stretch>
        </p:blipFill>
        <p:spPr>
          <a:xfrm>
            <a:off x="0" y="-35674"/>
            <a:ext cx="9144000" cy="6929348"/>
          </a:xfrm>
          <a:prstGeom prst="rect">
            <a:avLst/>
          </a:prstGeom>
        </p:spPr>
      </p:pic>
      <p:sp>
        <p:nvSpPr>
          <p:cNvPr id="2" name="Rectangle 1"/>
          <p:cNvSpPr/>
          <p:nvPr/>
        </p:nvSpPr>
        <p:spPr>
          <a:xfrm>
            <a:off x="107504" y="197346"/>
            <a:ext cx="8856984" cy="3908762"/>
          </a:xfrm>
          <a:prstGeom prst="rect">
            <a:avLst/>
          </a:prstGeom>
        </p:spPr>
        <p:txBody>
          <a:bodyPr wrap="square">
            <a:spAutoFit/>
          </a:bodyPr>
          <a:lstStyle/>
          <a:p>
            <a:r>
              <a:rPr lang="fa-IR" sz="2400" b="1" dirty="0"/>
              <a:t>واکسیناسیون پرسنل بهداشتی و درمانی:</a:t>
            </a:r>
          </a:p>
          <a:p>
            <a:endParaRPr lang="fa-IR" sz="2400" b="1" dirty="0"/>
          </a:p>
          <a:p>
            <a:pPr algn="just"/>
            <a:r>
              <a:rPr lang="fa-IR" sz="2000" dirty="0"/>
              <a:t>توصیه می شود پرسنل شاغل در مراکز درمانی بستری و سرپایی شامل پزشکان، پرستاران، ماماها، بهیاران، کمک بهیاران، واکسیناتورها، دندانپزشکان،کمک دندانپزشکان، کارشناسان و تکنسین های آزمایشگاه های تشخیص طبی،نظافت چیان واحدهای بهداشتی درمانی و آزمایشگاه های تشخیصی،دانش آموزان بهورزی، دانشجویان پزشکی، دندانپزشکی، پرستاری و مامایی،مراقبین بهداشتی در مدارس، مراقبین خانه های سالمندان و پرسنل اورژانس برای جلوگیری از ابتلا به بیماری های قابل پیشگیری با واکسن ، واکسن های آنفلوانزای فصلی و هپاتیت ب و </a:t>
            </a:r>
            <a:r>
              <a:rPr lang="en-US" sz="2000" dirty="0"/>
              <a:t>MMR </a:t>
            </a:r>
            <a:r>
              <a:rPr lang="fa-IR" sz="2000" dirty="0"/>
              <a:t>را دریافت نمایند. </a:t>
            </a:r>
          </a:p>
          <a:p>
            <a:pPr algn="just"/>
            <a:endParaRPr lang="fa-IR" sz="2000" dirty="0"/>
          </a:p>
          <a:p>
            <a:pPr algn="justLow"/>
            <a:r>
              <a:rPr lang="fa-IR" sz="2000" dirty="0"/>
              <a:t>لازم به ذکر است که این افراد باید درهنگام شروع به کار از نظر واکسن هایی که تاکنون دریافت کرده اند، بررسی شوند، واکسن های مورد نیاز را دریافت نمایند و پس از آن نیزاز نظر تکمیل و دریافت کامل واکسن های لازم، پیگیری شوند.</a:t>
            </a:r>
          </a:p>
        </p:txBody>
      </p:sp>
    </p:spTree>
    <p:extLst>
      <p:ext uri="{BB962C8B-B14F-4D97-AF65-F5344CB8AC3E}">
        <p14:creationId xmlns:p14="http://schemas.microsoft.com/office/powerpoint/2010/main" val="142501051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179512" y="89620"/>
            <a:ext cx="8856984" cy="6063198"/>
          </a:xfrm>
          <a:prstGeom prst="rect">
            <a:avLst/>
          </a:prstGeom>
        </p:spPr>
        <p:txBody>
          <a:bodyPr wrap="square">
            <a:spAutoFit/>
          </a:bodyPr>
          <a:lstStyle/>
          <a:p>
            <a:r>
              <a:rPr lang="fa-IR" sz="2400" b="1" dirty="0"/>
              <a:t>واكسن ويروس آنفلوانزا:</a:t>
            </a:r>
          </a:p>
          <a:p>
            <a:endParaRPr lang="fa-IR" sz="2400" b="1" dirty="0"/>
          </a:p>
          <a:p>
            <a:pPr marL="285750" indent="-285750" algn="just">
              <a:buFont typeface="Wingdings" pitchFamily="2" charset="2"/>
              <a:buChar char="ü"/>
            </a:pPr>
            <a:r>
              <a:rPr lang="fa-IR" sz="2000" dirty="0"/>
              <a:t>واكسن ويروس آنفلوانزا بر اساس آخرين سوش هاي غالب شناخته شده به صورت ساليانه تهيه مي شود. واكسن موجود در ايران تزريقي و حاوي ويروس غیرفعال است.</a:t>
            </a:r>
          </a:p>
          <a:p>
            <a:pPr algn="just"/>
            <a:endParaRPr lang="fa-IR" sz="2000" dirty="0"/>
          </a:p>
          <a:p>
            <a:pPr marL="285750" indent="-285750" algn="just">
              <a:buFont typeface="Wingdings" pitchFamily="2" charset="2"/>
              <a:buChar char="ü"/>
            </a:pPr>
            <a:r>
              <a:rPr lang="fa-IR" sz="2000" dirty="0"/>
              <a:t>واكسن آنفلوانزا به صورت زير جلدي يا عضلاني تزريق مي شود.</a:t>
            </a:r>
          </a:p>
          <a:p>
            <a:pPr algn="just"/>
            <a:endParaRPr lang="fa-IR" sz="2000" dirty="0"/>
          </a:p>
          <a:p>
            <a:pPr marL="285750" indent="-285750" algn="just">
              <a:buFont typeface="Wingdings" pitchFamily="2" charset="2"/>
              <a:buChar char="ü"/>
            </a:pPr>
            <a:r>
              <a:rPr lang="fa-IR" sz="2000" dirty="0"/>
              <a:t>دوز واكسن در بالغين و كودكان 36ماهه و بالاتر، نيم ميلي ليتر و در سن 6 تا 35 ماه، 25/ 0ميلي ليتر است.</a:t>
            </a:r>
          </a:p>
          <a:p>
            <a:pPr algn="just"/>
            <a:endParaRPr lang="fa-IR" sz="2000" dirty="0"/>
          </a:p>
          <a:p>
            <a:pPr marL="285750" indent="-285750" algn="just">
              <a:buFont typeface="Wingdings" pitchFamily="2" charset="2"/>
              <a:buChar char="ü"/>
            </a:pPr>
            <a:r>
              <a:rPr lang="fa-IR" sz="2000" dirty="0"/>
              <a:t>در كودكان در گروه سني 6 ماه تا كمتر از 9 سال كه براي اولين بار واكسن رادريافت مي نمايند، دو دوز با فاصله حداقل 4هفته تجويز مي شود. در سال هاي بعد براي اين كودكان یک دوز كفايت مي كند.</a:t>
            </a:r>
          </a:p>
          <a:p>
            <a:pPr algn="just"/>
            <a:endParaRPr lang="fa-IR" sz="2000" dirty="0"/>
          </a:p>
          <a:p>
            <a:pPr marL="285750" indent="-285750" algn="just">
              <a:buFont typeface="Wingdings" pitchFamily="2" charset="2"/>
              <a:buChar char="ü"/>
            </a:pPr>
            <a:r>
              <a:rPr lang="fa-IR" sz="2000" dirty="0"/>
              <a:t>درصورت وجود سابقه حساسيت شديد (مانند آنافیلاکسی) به دز قبلي واكسن ويروس آنفلوانزا يا هر یک از اجزاي واكسن شامل حساسيت شديد به تخم مرغ ، دريافت نوبت هاي بعدي واكسن ممنوع است. </a:t>
            </a:r>
          </a:p>
          <a:p>
            <a:pPr algn="just"/>
            <a:endParaRPr lang="fa-IR" sz="2000" dirty="0"/>
          </a:p>
          <a:p>
            <a:pPr marL="342900" indent="-342900" algn="just">
              <a:buFont typeface="Wingdings" pitchFamily="2" charset="2"/>
              <a:buChar char="ü"/>
            </a:pPr>
            <a:r>
              <a:rPr lang="fa-IR" sz="2000" dirty="0"/>
              <a:t>در صورت ابتلا به سندرم گيلن باره طي 6 هفته پس از دريافت دز قبلي واكسن، تزريق دوزهاي بعدي باید با احتیاط صورت گیرد.</a:t>
            </a:r>
          </a:p>
          <a:p>
            <a:endParaRPr lang="fa-IR" sz="2000" dirty="0"/>
          </a:p>
        </p:txBody>
      </p:sp>
    </p:spTree>
    <p:extLst>
      <p:ext uri="{BB962C8B-B14F-4D97-AF65-F5344CB8AC3E}">
        <p14:creationId xmlns:p14="http://schemas.microsoft.com/office/powerpoint/2010/main" val="463400335"/>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16900" y="-5644"/>
            <a:ext cx="9143999" cy="6863644"/>
          </a:xfrm>
          <a:prstGeom prst="rect">
            <a:avLst/>
          </a:prstGeom>
        </p:spPr>
      </p:pic>
      <p:sp>
        <p:nvSpPr>
          <p:cNvPr id="2" name="Rectangle 1"/>
          <p:cNvSpPr/>
          <p:nvPr/>
        </p:nvSpPr>
        <p:spPr>
          <a:xfrm>
            <a:off x="107504" y="302246"/>
            <a:ext cx="8928992" cy="5940088"/>
          </a:xfrm>
          <a:prstGeom prst="rect">
            <a:avLst/>
          </a:prstGeom>
        </p:spPr>
        <p:txBody>
          <a:bodyPr wrap="square">
            <a:spAutoFit/>
          </a:bodyPr>
          <a:lstStyle/>
          <a:p>
            <a:pPr algn="just"/>
            <a:r>
              <a:rPr lang="fa-IR" sz="2000" dirty="0"/>
              <a:t>گروه هاي پرخطر نيازمند دريافت واكسن فصلي ويروس غیر زنده آنفلوانزا شامل موارد زير است:</a:t>
            </a:r>
          </a:p>
          <a:p>
            <a:pPr algn="just"/>
            <a:endParaRPr lang="fa-IR" sz="2000" dirty="0"/>
          </a:p>
          <a:p>
            <a:pPr marL="342900" indent="-342900" algn="just">
              <a:buFont typeface="Wingdings" pitchFamily="2" charset="2"/>
              <a:buChar char="ü"/>
            </a:pPr>
            <a:r>
              <a:rPr lang="fa-IR" sz="2000" dirty="0"/>
              <a:t>خانم هاي باردار (در تمام طول بارداري مي توانند واكسن را دريافت كنند)</a:t>
            </a:r>
          </a:p>
          <a:p>
            <a:pPr algn="just"/>
            <a:endParaRPr lang="fa-IR" sz="2000" dirty="0"/>
          </a:p>
          <a:p>
            <a:pPr marL="342900" indent="-342900" algn="just">
              <a:buFont typeface="Wingdings" pitchFamily="2" charset="2"/>
              <a:buChar char="ü"/>
            </a:pPr>
            <a:r>
              <a:rPr lang="fa-IR" sz="2000" dirty="0"/>
              <a:t>كودكان 6 تا 59 ماهه (به خصوص در سن زير 2 سال)</a:t>
            </a:r>
          </a:p>
          <a:p>
            <a:pPr algn="just"/>
            <a:endParaRPr lang="fa-IR" sz="2000" dirty="0"/>
          </a:p>
          <a:p>
            <a:pPr marL="342900" indent="-342900" algn="just">
              <a:buFont typeface="Wingdings" pitchFamily="2" charset="2"/>
              <a:buChar char="ü"/>
            </a:pPr>
            <a:r>
              <a:rPr lang="fa-IR" sz="2000" dirty="0"/>
              <a:t>افراد بالاي 60 سال </a:t>
            </a:r>
          </a:p>
          <a:p>
            <a:pPr algn="just"/>
            <a:endParaRPr lang="fa-IR" sz="2000" dirty="0"/>
          </a:p>
          <a:p>
            <a:pPr marL="342900" indent="-342900" algn="just">
              <a:buFont typeface="Wingdings" pitchFamily="2" charset="2"/>
              <a:buChar char="ü"/>
            </a:pPr>
            <a:r>
              <a:rPr lang="fa-IR" sz="2000" dirty="0"/>
              <a:t>كاركنان بخش هاي بهداشت و درمان به ويژه افراد در تماس مستقيم با بيماران مبتلا به آنفلوانزا </a:t>
            </a:r>
          </a:p>
          <a:p>
            <a:pPr algn="just"/>
            <a:endParaRPr lang="fa-IR" sz="2000" dirty="0"/>
          </a:p>
          <a:p>
            <a:pPr marL="342900" indent="-342900" algn="just">
              <a:buFont typeface="Wingdings" pitchFamily="2" charset="2"/>
              <a:buChar char="ü"/>
            </a:pPr>
            <a:r>
              <a:rPr lang="fa-IR" sz="2000" dirty="0"/>
              <a:t>افراد دچار سركوب سيستم ايمني شامل مبتلايان به </a:t>
            </a:r>
            <a:r>
              <a:rPr lang="en-US" sz="2000" dirty="0"/>
              <a:t>HIV/AIDS </a:t>
            </a:r>
            <a:r>
              <a:rPr lang="fa-IR" sz="2000" dirty="0"/>
              <a:t> </a:t>
            </a:r>
          </a:p>
          <a:p>
            <a:pPr algn="just"/>
            <a:r>
              <a:rPr lang="fa-IR" sz="2000" dirty="0"/>
              <a:t> </a:t>
            </a:r>
          </a:p>
          <a:p>
            <a:pPr marL="342900" indent="-342900" algn="just">
              <a:buFont typeface="Wingdings" pitchFamily="2" charset="2"/>
              <a:buChar char="ü"/>
            </a:pPr>
            <a:r>
              <a:rPr lang="fa-IR" sz="2000" dirty="0"/>
              <a:t>مبتلايان به ضايعات نخاعي و بيماري هاي عصبي عضلاني </a:t>
            </a:r>
          </a:p>
          <a:p>
            <a:pPr algn="just"/>
            <a:endParaRPr lang="fa-IR" sz="2000" dirty="0"/>
          </a:p>
          <a:p>
            <a:pPr marL="342900" indent="-342900" algn="just">
              <a:buFont typeface="Wingdings" pitchFamily="2" charset="2"/>
              <a:buChar char="ü"/>
            </a:pPr>
            <a:r>
              <a:rPr lang="fa-IR" sz="2000" dirty="0"/>
              <a:t>مبتلايان به بيماري هاي مزمن ريوي (ازقبیل آسم و بیماری های مزمن انسدادی ریوی)</a:t>
            </a:r>
          </a:p>
          <a:p>
            <a:pPr algn="just"/>
            <a:r>
              <a:rPr lang="fa-IR" sz="2000" dirty="0"/>
              <a:t> </a:t>
            </a:r>
          </a:p>
          <a:p>
            <a:pPr marL="342900" indent="-342900" algn="just">
              <a:buFont typeface="Wingdings" pitchFamily="2" charset="2"/>
              <a:buChar char="ü"/>
            </a:pPr>
            <a:r>
              <a:rPr lang="fa-IR" sz="2000" dirty="0"/>
              <a:t>مبتلايان بيماري هاي مزمن قلبي عروقي (بجز بيماراني كه صرفا دچار پرفشاري خون هستند)</a:t>
            </a:r>
          </a:p>
          <a:p>
            <a:pPr algn="just"/>
            <a:endParaRPr lang="fa-IR" sz="2000" dirty="0"/>
          </a:p>
          <a:p>
            <a:pPr marL="342900" indent="-342900" algn="just">
              <a:buFont typeface="Wingdings" pitchFamily="2" charset="2"/>
              <a:buChar char="ü"/>
            </a:pPr>
            <a:r>
              <a:rPr lang="fa-IR" sz="2000" dirty="0"/>
              <a:t>مبتلايان به بيماري هاي مزمن كليوي، كبدي، عصبي، خوني و اختلالات متابولیک(شامل ديابت قندي)</a:t>
            </a:r>
          </a:p>
        </p:txBody>
      </p:sp>
    </p:spTree>
    <p:extLst>
      <p:ext uri="{BB962C8B-B14F-4D97-AF65-F5344CB8AC3E}">
        <p14:creationId xmlns:p14="http://schemas.microsoft.com/office/powerpoint/2010/main" val="21991234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0" y="188640"/>
            <a:ext cx="9036496" cy="4708981"/>
          </a:xfrm>
          <a:prstGeom prst="rect">
            <a:avLst/>
          </a:prstGeom>
        </p:spPr>
        <p:txBody>
          <a:bodyPr wrap="square">
            <a:spAutoFit/>
          </a:bodyPr>
          <a:lstStyle/>
          <a:p>
            <a:pPr marL="342900" indent="-342900">
              <a:buFont typeface="Wingdings" pitchFamily="2" charset="2"/>
              <a:buChar char="ü"/>
            </a:pPr>
            <a:r>
              <a:rPr lang="fa-IR" sz="2000" dirty="0"/>
              <a:t>افراد با چاقي مرضی</a:t>
            </a:r>
          </a:p>
          <a:p>
            <a:endParaRPr lang="fa-IR" sz="2000" dirty="0"/>
          </a:p>
          <a:p>
            <a:pPr marL="342900" indent="-342900">
              <a:buFont typeface="Wingdings" pitchFamily="2" charset="2"/>
              <a:buChar char="ü"/>
            </a:pPr>
            <a:r>
              <a:rPr lang="fa-IR" sz="2000" dirty="0"/>
              <a:t>افراد 6 ماهه تا 18 ساله كه تحت درمان طولاني مدت با آسپرين قرار دارند.</a:t>
            </a:r>
          </a:p>
          <a:p>
            <a:endParaRPr lang="fa-IR" sz="2000" dirty="0"/>
          </a:p>
          <a:p>
            <a:pPr marL="342900" indent="-342900">
              <a:buFont typeface="Wingdings" pitchFamily="2" charset="2"/>
              <a:buChar char="ü"/>
            </a:pPr>
            <a:r>
              <a:rPr lang="fa-IR" sz="2000" dirty="0"/>
              <a:t>ساكنين و کارکنان آسايشگاه ها</a:t>
            </a:r>
          </a:p>
          <a:p>
            <a:endParaRPr lang="fa-IR" sz="2000" dirty="0"/>
          </a:p>
          <a:p>
            <a:pPr marL="342900" indent="-342900">
              <a:buFont typeface="Wingdings" pitchFamily="2" charset="2"/>
              <a:buChar char="ü"/>
            </a:pPr>
            <a:r>
              <a:rPr lang="fa-IR" sz="2000" dirty="0"/>
              <a:t>كاركنان شاغل در مرغداري ها و پرورش دهندگان طيور و پرسنل سازمان دامپزشكي و سازمان حفاظت محيط زيست كه در قسمت هاي مرتبط با پرندگان فعاليت مي نمايند.</a:t>
            </a:r>
          </a:p>
          <a:p>
            <a:endParaRPr lang="fa-IR" sz="2000" dirty="0"/>
          </a:p>
          <a:p>
            <a:pPr marL="342900" indent="-342900">
              <a:buFont typeface="Wingdings" pitchFamily="2" charset="2"/>
              <a:buChar char="ü"/>
            </a:pPr>
            <a:r>
              <a:rPr lang="fa-IR" sz="2000" dirty="0"/>
              <a:t>مراقبين و ساير افراد در تماس نزديك و خانگي با بيماراني كه جزء گروه های پر خطر محسوب مي شوند. </a:t>
            </a:r>
          </a:p>
          <a:p>
            <a:endParaRPr lang="fa-IR" sz="2000" dirty="0"/>
          </a:p>
          <a:p>
            <a:endParaRPr lang="fa-IR" sz="2000" dirty="0"/>
          </a:p>
          <a:p>
            <a:r>
              <a:rPr lang="fa-IR" sz="2000" b="1" dirty="0"/>
              <a:t>توجه: </a:t>
            </a:r>
            <a:r>
              <a:rPr lang="fa-IR" sz="2000" dirty="0"/>
              <a:t>گروه هاي داراي اولويت براي دريافت واكسن آنفلوانزاي فصلي، ساليانه توسط وزارت بهداشت تعيين و به دانشگاه های علوم پزشکی ابلاغ مي شوند. </a:t>
            </a:r>
          </a:p>
        </p:txBody>
      </p:sp>
    </p:spTree>
    <p:extLst>
      <p:ext uri="{BB962C8B-B14F-4D97-AF65-F5344CB8AC3E}">
        <p14:creationId xmlns:p14="http://schemas.microsoft.com/office/powerpoint/2010/main" val="2701921969"/>
      </p:ext>
    </p:extLst>
  </p:cSld>
  <p:clrMapOvr>
    <a:masterClrMapping/>
  </p:clrMapOvr>
  <p:transition spd="slow">
    <p:cover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51520" y="89621"/>
            <a:ext cx="8640960" cy="6678751"/>
          </a:xfrm>
          <a:prstGeom prst="rect">
            <a:avLst/>
          </a:prstGeom>
        </p:spPr>
        <p:txBody>
          <a:bodyPr wrap="square">
            <a:spAutoFit/>
          </a:bodyPr>
          <a:lstStyle/>
          <a:p>
            <a:r>
              <a:rPr lang="fa-IR" sz="2400" b="1" dirty="0"/>
              <a:t>واكسن سل</a:t>
            </a:r>
          </a:p>
          <a:p>
            <a:endParaRPr lang="fa-IR" sz="2400" b="1" dirty="0"/>
          </a:p>
          <a:p>
            <a:pPr marL="342900" indent="-342900">
              <a:buFont typeface="Wingdings" pitchFamily="2" charset="2"/>
              <a:buChar char="ü"/>
            </a:pPr>
            <a:r>
              <a:rPr lang="fa-IR" sz="2000" dirty="0"/>
              <a:t>واكسن ب.ث.ژ باسيل زنده ضعيف شده است.</a:t>
            </a:r>
          </a:p>
          <a:p>
            <a:endParaRPr lang="fa-IR" sz="2000" dirty="0"/>
          </a:p>
          <a:p>
            <a:pPr marL="342900" indent="-342900">
              <a:buFont typeface="Wingdings" pitchFamily="2" charset="2"/>
              <a:buChar char="ü"/>
            </a:pPr>
            <a:r>
              <a:rPr lang="fa-IR" sz="2000" dirty="0"/>
              <a:t>توصيه مي شود تلقيح واكسن ب.ث.ژ در كوتاه ترين زمان ممكن پس از تولد انجام گيرد.</a:t>
            </a:r>
          </a:p>
          <a:p>
            <a:endParaRPr lang="fa-IR" sz="2000" dirty="0"/>
          </a:p>
          <a:p>
            <a:pPr marL="342900" indent="-342900">
              <a:buFont typeface="Wingdings" pitchFamily="2" charset="2"/>
              <a:buChar char="ü"/>
            </a:pPr>
            <a:r>
              <a:rPr lang="fa-IR" sz="2000" dirty="0"/>
              <a:t>مقدار تلقيح واكسن 05 / 0 ميلي ليتر به صورت داخل جلدي است.</a:t>
            </a:r>
          </a:p>
          <a:p>
            <a:endParaRPr lang="fa-IR" sz="2000" dirty="0"/>
          </a:p>
          <a:p>
            <a:pPr marL="342900" indent="-342900">
              <a:buFont typeface="Wingdings" pitchFamily="2" charset="2"/>
              <a:buChar char="ü"/>
            </a:pPr>
            <a:r>
              <a:rPr lang="fa-IR" sz="2000" dirty="0"/>
              <a:t>واكسن ب.ث.ژ بايد در حد فاصل كي سوم فوقاني و دو سوم تحتاني بازو تزريق گردد.</a:t>
            </a:r>
          </a:p>
          <a:p>
            <a:endParaRPr lang="fa-IR" sz="2000" dirty="0"/>
          </a:p>
          <a:p>
            <a:pPr marL="342900" indent="-342900">
              <a:buFont typeface="Wingdings" pitchFamily="2" charset="2"/>
              <a:buChar char="ü"/>
            </a:pPr>
            <a:r>
              <a:rPr lang="fa-IR" sz="2000" dirty="0"/>
              <a:t>از آنجا که احتمال ایجاد عوارض ناشی از تلقیح واکسن ب.ث.ژ(مانند بزرگی غدد لنفاوی ناحیه ا ی) در صورت رعایت نکردن اصول صحیح درهنگام تزريق بیشتر می شود، در صورتي كه به اشتباه تزريق به داخل عضله يا زير جلد صورت گرفته باشد، لازم است تزريق متوقف شده، زاویه ورود سرنگ و سوزن اصلاح شود و سپس تزريق بقيه واكسن انجام شود. در اين شرايط نيازي به تزريق مقدار بيشتري از واكسن نيست و اگر تمام واكسن به اشتباه زيرجلدي يا عضلاني تزريق شده باشد، شيرخوار واكسينه تلقي شده و نياز به تكرار دز وجود ندارد.</a:t>
            </a:r>
          </a:p>
          <a:p>
            <a:endParaRPr lang="fa-IR" sz="2000" dirty="0"/>
          </a:p>
          <a:p>
            <a:pPr marL="342900" indent="-342900">
              <a:buFont typeface="Wingdings" pitchFamily="2" charset="2"/>
              <a:buChar char="ü"/>
            </a:pPr>
            <a:r>
              <a:rPr lang="fa-IR" sz="2000" dirty="0"/>
              <a:t>در صورت مراجعه تاخيري كودك ، تلقيح تا 12 ماهگي به ميزان 05 / 0ميلي ليتر داخل جلدي انجام مي شود.پس از 12 ماهگي، ايمن سازي با واكسن ب.ث.ژ توصیه نمی شود.</a:t>
            </a:r>
          </a:p>
          <a:p>
            <a:endParaRPr lang="fa-IR" sz="2000" dirty="0"/>
          </a:p>
          <a:p>
            <a:pPr marL="342900" indent="-342900">
              <a:buFont typeface="Wingdings" pitchFamily="2" charset="2"/>
              <a:buChar char="ü"/>
            </a:pPr>
            <a:r>
              <a:rPr lang="fa-IR" sz="2000" dirty="0"/>
              <a:t>قبل از تلقيح واكسن ب.ث.ژ نیازی به انجام تست مانتو نیست.</a:t>
            </a:r>
          </a:p>
        </p:txBody>
      </p:sp>
    </p:spTree>
    <p:extLst>
      <p:ext uri="{BB962C8B-B14F-4D97-AF65-F5344CB8AC3E}">
        <p14:creationId xmlns:p14="http://schemas.microsoft.com/office/powerpoint/2010/main" val="495842435"/>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360040" y="692696"/>
            <a:ext cx="8676456" cy="4093428"/>
          </a:xfrm>
          <a:prstGeom prst="rect">
            <a:avLst/>
          </a:prstGeom>
        </p:spPr>
        <p:txBody>
          <a:bodyPr wrap="square">
            <a:spAutoFit/>
          </a:bodyPr>
          <a:lstStyle/>
          <a:p>
            <a:pPr marL="342900" indent="-342900" algn="just">
              <a:buFont typeface="Wingdings" pitchFamily="2" charset="2"/>
              <a:buChar char="ü"/>
            </a:pPr>
            <a:r>
              <a:rPr lang="fa-IR" sz="2000" dirty="0"/>
              <a:t>افرادي كه در سن سه ماهگي و بالاتر واكسن ب.ث.ژ را دريافت كرده و در مدت 72 ساعت در محل تزريق واكنش شدید التهابی نشان داده ا ند،بايستي توسط پزشك از نظر سل بررسي گردند.</a:t>
            </a:r>
          </a:p>
          <a:p>
            <a:pPr algn="just"/>
            <a:endParaRPr lang="fa-IR" sz="2000" dirty="0"/>
          </a:p>
          <a:p>
            <a:pPr algn="just"/>
            <a:endParaRPr lang="fa-IR" sz="2000" dirty="0"/>
          </a:p>
          <a:p>
            <a:pPr marL="342900" indent="-342900" algn="just">
              <a:buFont typeface="Wingdings" pitchFamily="2" charset="2"/>
              <a:buChar char="ü"/>
            </a:pPr>
            <a:r>
              <a:rPr lang="fa-IR" sz="2000" dirty="0"/>
              <a:t>افرادی كه به دنبال تزريق ب.ث.ژ اسكار نداشته اند، نياز به تزريق مجدد ب.ث.ژ ندارند.</a:t>
            </a:r>
          </a:p>
          <a:p>
            <a:pPr algn="just"/>
            <a:endParaRPr lang="fa-IR" sz="2000" dirty="0"/>
          </a:p>
          <a:p>
            <a:pPr algn="just"/>
            <a:endParaRPr lang="fa-IR" sz="2000" dirty="0"/>
          </a:p>
          <a:p>
            <a:pPr marL="342900" indent="-342900" algn="just">
              <a:buFont typeface="Wingdings" pitchFamily="2" charset="2"/>
              <a:buChar char="ü"/>
            </a:pPr>
            <a:r>
              <a:rPr lang="fa-IR" sz="2000" dirty="0"/>
              <a:t>تلقيح واكسن ب.ث.ژ در موارد نقایص ارثي يا اكتسابي سيستم ايمني ممنوع است.</a:t>
            </a:r>
          </a:p>
          <a:p>
            <a:pPr algn="just"/>
            <a:endParaRPr lang="fa-IR" sz="2000" dirty="0"/>
          </a:p>
          <a:p>
            <a:pPr algn="just"/>
            <a:endParaRPr lang="fa-IR" sz="2000" dirty="0"/>
          </a:p>
          <a:p>
            <a:pPr marL="342900" indent="-342900" algn="just">
              <a:buFont typeface="Wingdings" pitchFamily="2" charset="2"/>
              <a:buChar char="ü"/>
            </a:pPr>
            <a:r>
              <a:rPr lang="fa-IR" sz="2000" dirty="0"/>
              <a:t>در صورت سابقه نقایص سيستم ايمني و ابتلا به عفونت منتشر ب.ث.ژ در فرزندان قبلي خانواده، لازم است تجويز واكسن هاي زنده بدو تولد (ازجمله واكسن ب.ث.ژ) تا زمان بررسي شيرخوار و رد نقایص سيستم ايمني به تعويق افتد.</a:t>
            </a:r>
          </a:p>
        </p:txBody>
      </p:sp>
    </p:spTree>
    <p:extLst>
      <p:ext uri="{BB962C8B-B14F-4D97-AF65-F5344CB8AC3E}">
        <p14:creationId xmlns:p14="http://schemas.microsoft.com/office/powerpoint/2010/main" val="51007733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395536" y="44624"/>
            <a:ext cx="8622704" cy="6370975"/>
          </a:xfrm>
          <a:prstGeom prst="rect">
            <a:avLst/>
          </a:prstGeom>
        </p:spPr>
        <p:txBody>
          <a:bodyPr wrap="square">
            <a:spAutoFit/>
          </a:bodyPr>
          <a:lstStyle/>
          <a:p>
            <a:r>
              <a:rPr lang="fa-IR" sz="2400" b="1" dirty="0"/>
              <a:t>واکسن های دوگانه، سه گانه و پنج گانه:</a:t>
            </a:r>
          </a:p>
          <a:p>
            <a:endParaRPr lang="fa-IR" sz="2400" b="1" dirty="0"/>
          </a:p>
          <a:p>
            <a:pPr marL="342900" indent="-342900" algn="just">
              <a:buFont typeface="Wingdings" pitchFamily="2" charset="2"/>
              <a:buChar char="ü"/>
            </a:pPr>
            <a:r>
              <a:rPr lang="fa-IR" sz="2000" dirty="0"/>
              <a:t>پس از تکمیل واکسیناسیون کودک طبق برنامه کشوری، واکسن دوگانه بزرگسالان </a:t>
            </a:r>
            <a:r>
              <a:rPr lang="en-US" sz="2000" dirty="0"/>
              <a:t>Td) </a:t>
            </a:r>
            <a:r>
              <a:rPr lang="fa-IR" sz="2000" dirty="0"/>
              <a:t>)باید هر ده سال یک بار تکرار شود.</a:t>
            </a:r>
          </a:p>
          <a:p>
            <a:pPr algn="just"/>
            <a:endParaRPr lang="fa-IR" sz="2000" dirty="0"/>
          </a:p>
          <a:p>
            <a:pPr marL="342900" indent="-342900" algn="just">
              <a:buFont typeface="Wingdings" pitchFamily="2" charset="2"/>
              <a:buChar char="ü"/>
            </a:pPr>
            <a:r>
              <a:rPr lang="fa-IR" sz="2000" dirty="0"/>
              <a:t>واکسن های دوگانه، سه گانه و پنج گانه باید حتما به شکل داخل عضلانی و عمیق تزریق گردد. زیرا تزریق زیر جلدی و یا داخل جلدی این واکسن ها می تواند موجب تحریک موضعی، تشکیل گرانولوم، نکروزبافتی و بروز آبسه استریل شود.</a:t>
            </a:r>
          </a:p>
          <a:p>
            <a:pPr algn="just"/>
            <a:endParaRPr lang="fa-IR" sz="2000" dirty="0"/>
          </a:p>
          <a:p>
            <a:pPr marL="342900" indent="-342900" algn="just">
              <a:buFont typeface="Wingdings" pitchFamily="2" charset="2"/>
              <a:buChar char="ü"/>
            </a:pPr>
            <a:r>
              <a:rPr lang="fa-IR" sz="2000" dirty="0"/>
              <a:t>توصیه می شود بعد از تزریق واکسن پنج گانه و یا سه گانه در صورت بروز تب،درد و بی قراری، استامينوفن با دز مناسب تجويز شده و در صورت نياز، هر چهارساعت یک بار (حداکثر تا 5 بار در 24 ساعت) تکرار شود.</a:t>
            </a:r>
          </a:p>
          <a:p>
            <a:pPr algn="just"/>
            <a:endParaRPr lang="fa-IR" sz="2000" dirty="0"/>
          </a:p>
          <a:p>
            <a:pPr marL="342900" indent="-342900" algn="just">
              <a:buFont typeface="Wingdings" pitchFamily="2" charset="2"/>
              <a:buChar char="ü"/>
            </a:pPr>
            <a:r>
              <a:rPr lang="fa-IR" sz="2000" dirty="0"/>
              <a:t>فاصله بین نوبت سوم واکسن سه گانه/پنج گانه و یاد آور اول واکسن سه گانه نباید از 6 ماه کمتر باشد.</a:t>
            </a:r>
          </a:p>
          <a:p>
            <a:pPr algn="just"/>
            <a:endParaRPr lang="fa-IR" sz="2000" dirty="0"/>
          </a:p>
          <a:p>
            <a:pPr marL="342900" indent="-342900" algn="just">
              <a:buFont typeface="Wingdings" pitchFamily="2" charset="2"/>
              <a:buChar char="ü"/>
            </a:pPr>
            <a:r>
              <a:rPr lang="fa-IR" sz="2000" dirty="0"/>
              <a:t>برای بالا بردن سطح ایمنی بزرگسالان در مقابل دیفتری، توصیه می شود درکلیه مواردی که به تزریق واکسن کزاز در بالغین نیاز باشد (مانند زنان باردار یا گزیدگی توسط حیوانات) واکسن دوگانه بزرگسالان </a:t>
            </a:r>
            <a:r>
              <a:rPr lang="en-US" sz="2000" dirty="0"/>
              <a:t>(Td)</a:t>
            </a:r>
            <a:r>
              <a:rPr lang="fa-IR" sz="2000" dirty="0"/>
              <a:t>تزریق شود.  </a:t>
            </a:r>
          </a:p>
          <a:p>
            <a:pPr algn="just"/>
            <a:endParaRPr lang="fa-IR" sz="2000" dirty="0"/>
          </a:p>
        </p:txBody>
      </p:sp>
    </p:spTree>
    <p:extLst>
      <p:ext uri="{BB962C8B-B14F-4D97-AF65-F5344CB8AC3E}">
        <p14:creationId xmlns:p14="http://schemas.microsoft.com/office/powerpoint/2010/main" val="145916095"/>
      </p:ext>
    </p:extLst>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PNG"/>
          <p:cNvPicPr>
            <a:picLocks noChangeAspect="1"/>
          </p:cNvPicPr>
          <p:nvPr/>
        </p:nvPicPr>
        <p:blipFill>
          <a:blip r:embed="rId2" cstate="print"/>
          <a:stretch>
            <a:fillRect/>
          </a:stretch>
        </p:blipFill>
        <p:spPr>
          <a:xfrm>
            <a:off x="0" y="-5658"/>
            <a:ext cx="9144000" cy="6869316"/>
          </a:xfrm>
          <a:prstGeom prst="rect">
            <a:avLst/>
          </a:prstGeom>
        </p:spPr>
      </p:pic>
      <p:sp>
        <p:nvSpPr>
          <p:cNvPr id="2" name="Rectangle 1"/>
          <p:cNvSpPr/>
          <p:nvPr/>
        </p:nvSpPr>
        <p:spPr>
          <a:xfrm>
            <a:off x="236961" y="188640"/>
            <a:ext cx="8712968" cy="5201424"/>
          </a:xfrm>
          <a:prstGeom prst="rect">
            <a:avLst/>
          </a:prstGeom>
        </p:spPr>
        <p:txBody>
          <a:bodyPr wrap="square">
            <a:spAutoFit/>
          </a:bodyPr>
          <a:lstStyle/>
          <a:p>
            <a:r>
              <a:rPr lang="fa-IR" sz="2400" b="1" dirty="0">
                <a:cs typeface="B Titr" panose="00000700000000000000" pitchFamily="2" charset="-78"/>
              </a:rPr>
              <a:t>نکته ها:</a:t>
            </a:r>
          </a:p>
          <a:p>
            <a:pPr algn="just"/>
            <a:endParaRPr lang="fa-IR" sz="2000" b="1" dirty="0"/>
          </a:p>
          <a:p>
            <a:pPr marL="342900" indent="-342900" algn="just">
              <a:buFont typeface="Wingdings" pitchFamily="2" charset="2"/>
              <a:buChar char="ü"/>
            </a:pPr>
            <a:r>
              <a:rPr lang="fa-IR" dirty="0">
                <a:cs typeface="B Yagut" panose="00000400000000000000" pitchFamily="2" charset="-78"/>
              </a:rPr>
              <a:t>در خصوص طریقه مصرف واکسن ها چنانچه دستورالعمل مشخصی از طرف مرکز مدیریت بیماری های واگیر ارائه نشده باشد، مراعات دستورالعمل کارخانه سازنده ضروری است.</a:t>
            </a:r>
          </a:p>
          <a:p>
            <a:pPr marL="342900" indent="-342900" algn="just">
              <a:buFont typeface="Wingdings" pitchFamily="2" charset="2"/>
              <a:buChar char="ü"/>
            </a:pPr>
            <a:r>
              <a:rPr lang="fa-IR" dirty="0">
                <a:cs typeface="B Yagut" panose="00000400000000000000" pitchFamily="2" charset="-78"/>
              </a:rPr>
              <a:t>واکسن های پنج گانه، سه گانه، دو گانه، کزاز، هپاتیت ب، هموفیلوس آنفلوانزای تیپ ب </a:t>
            </a:r>
            <a:r>
              <a:rPr lang="en-US" dirty="0">
                <a:cs typeface="B Yagut" panose="00000400000000000000" pitchFamily="2" charset="-78"/>
              </a:rPr>
              <a:t>(</a:t>
            </a:r>
            <a:r>
              <a:rPr lang="en-US" dirty="0" err="1">
                <a:cs typeface="B Yagut" panose="00000400000000000000" pitchFamily="2" charset="-78"/>
              </a:rPr>
              <a:t>Hib</a:t>
            </a:r>
            <a:r>
              <a:rPr lang="en-US" dirty="0">
                <a:cs typeface="B Yagut" panose="00000400000000000000" pitchFamily="2" charset="-78"/>
              </a:rPr>
              <a:t>)</a:t>
            </a:r>
            <a:r>
              <a:rPr lang="fa-IR" dirty="0">
                <a:cs typeface="B Yagut" panose="00000400000000000000" pitchFamily="2" charset="-78"/>
              </a:rPr>
              <a:t>، پنوموکوک و فلج اطفال تزریقی در مقابل یخ زدگی تغییر ماهیت می دهند. در این صورت باید از مصرف آن ها جدا خودداری شود.  </a:t>
            </a:r>
          </a:p>
          <a:p>
            <a:pPr algn="just"/>
            <a:endParaRPr lang="fa-IR" dirty="0">
              <a:cs typeface="B Yagut" panose="00000400000000000000" pitchFamily="2" charset="-78"/>
            </a:endParaRPr>
          </a:p>
          <a:p>
            <a:pPr marL="342900" indent="-342900" algn="just">
              <a:buFont typeface="Wingdings" pitchFamily="2" charset="2"/>
              <a:buChar char="ü"/>
            </a:pPr>
            <a:r>
              <a:rPr lang="fa-IR" dirty="0">
                <a:cs typeface="B Yagut" panose="00000400000000000000" pitchFamily="2" charset="-78"/>
              </a:rPr>
              <a:t>واکسن های </a:t>
            </a:r>
            <a:r>
              <a:rPr lang="en-US" dirty="0">
                <a:cs typeface="B Yagut" panose="00000400000000000000" pitchFamily="2" charset="-78"/>
              </a:rPr>
              <a:t>MMR </a:t>
            </a:r>
            <a:r>
              <a:rPr lang="fa-IR" dirty="0">
                <a:cs typeface="B Yagut" panose="00000400000000000000" pitchFamily="2" charset="-78"/>
              </a:rPr>
              <a:t>و ب.ث.ژ در مقابل نور حساس هستند و باید از قرار گرفتن بیش از 30 دقیقه در معرض نور خورشید و نورفلوئورسنت (نئون)محافظت شوند.</a:t>
            </a:r>
          </a:p>
          <a:p>
            <a:pPr marL="342900" indent="-342900" algn="just">
              <a:buFont typeface="Wingdings" pitchFamily="2" charset="2"/>
              <a:buChar char="ü"/>
            </a:pPr>
            <a:r>
              <a:rPr lang="fa-IR" dirty="0">
                <a:cs typeface="B Yagut" panose="00000400000000000000" pitchFamily="2" charset="-78"/>
              </a:rPr>
              <a:t>حلال واکسن های </a:t>
            </a:r>
            <a:r>
              <a:rPr lang="en-US" dirty="0">
                <a:cs typeface="B Yagut" panose="00000400000000000000" pitchFamily="2" charset="-78"/>
              </a:rPr>
              <a:t>MMR </a:t>
            </a:r>
            <a:r>
              <a:rPr lang="fa-IR" dirty="0">
                <a:cs typeface="B Yagut" panose="00000400000000000000" pitchFamily="2" charset="-78"/>
              </a:rPr>
              <a:t>و ب.ث.ژ نیز در واحد مصرف کننده باید در دمای ذکر شده نگهداری شوند.</a:t>
            </a:r>
          </a:p>
          <a:p>
            <a:pPr algn="just"/>
            <a:endParaRPr lang="fa-IR" dirty="0">
              <a:cs typeface="B Yagut" panose="00000400000000000000" pitchFamily="2" charset="-78"/>
            </a:endParaRPr>
          </a:p>
          <a:p>
            <a:pPr marL="342900" indent="-342900" algn="just">
              <a:buFont typeface="Wingdings" pitchFamily="2" charset="2"/>
              <a:buChar char="ü"/>
            </a:pPr>
            <a:r>
              <a:rPr lang="fa-IR" dirty="0">
                <a:cs typeface="B Yagut" panose="00000400000000000000" pitchFamily="2" charset="-78"/>
              </a:rPr>
              <a:t>کلیه واکسن ها باید تا لحظه تجویز در دمای ذکر شده ( 8 - 2 درجه سانتیگراد) نگهداری شوند.</a:t>
            </a:r>
          </a:p>
          <a:p>
            <a:pPr marL="342900" indent="-342900" algn="just">
              <a:buFont typeface="Wingdings" pitchFamily="2" charset="2"/>
              <a:buChar char="ü"/>
            </a:pPr>
            <a:r>
              <a:rPr lang="fa-IR" dirty="0">
                <a:cs typeface="B Yagut" panose="00000400000000000000" pitchFamily="2" charset="-78"/>
              </a:rPr>
              <a:t>حساس ترین واکسن در مقابل حرارت، </a:t>
            </a:r>
            <a:r>
              <a:rPr lang="en-US" dirty="0">
                <a:cs typeface="B Yagut" panose="00000400000000000000" pitchFamily="2" charset="-78"/>
              </a:rPr>
              <a:t>OPV </a:t>
            </a:r>
            <a:r>
              <a:rPr lang="fa-IR" dirty="0">
                <a:cs typeface="B Yagut" panose="00000400000000000000" pitchFamily="2" charset="-78"/>
              </a:rPr>
              <a:t>است و پس از آن به ترتیب واکسن های سرخک، </a:t>
            </a:r>
            <a:r>
              <a:rPr lang="en-US" dirty="0">
                <a:cs typeface="B Yagut" panose="00000400000000000000" pitchFamily="2" charset="-78"/>
              </a:rPr>
              <a:t>MMR ، </a:t>
            </a:r>
            <a:r>
              <a:rPr lang="fa-IR" dirty="0">
                <a:cs typeface="B Yagut" panose="00000400000000000000" pitchFamily="2" charset="-78"/>
              </a:rPr>
              <a:t>تب زرد و ب.ث.ژ به حرارت حساس هستند و از قرار گرفتن این واکسن ها در دمای محیط باید اجتناب شود.</a:t>
            </a:r>
          </a:p>
          <a:p>
            <a:pPr algn="just"/>
            <a:endParaRPr lang="fa-IR" dirty="0">
              <a:cs typeface="B Yagut" panose="00000400000000000000" pitchFamily="2" charset="-78"/>
            </a:endParaRPr>
          </a:p>
          <a:p>
            <a:pPr marL="342900" indent="-342900" algn="just">
              <a:buFont typeface="Wingdings" pitchFamily="2" charset="2"/>
              <a:buChar char="ü"/>
            </a:pPr>
            <a:r>
              <a:rPr lang="fa-IR" dirty="0">
                <a:cs typeface="B Yagut" panose="00000400000000000000" pitchFamily="2" charset="-78"/>
              </a:rPr>
              <a:t>حلال واکسن ها کاملا اختصاصی هستند و فقط برای آماده سازی همان واکسن و همان تولیدکننده مصرف می شوند.</a:t>
            </a:r>
          </a:p>
        </p:txBody>
      </p:sp>
    </p:spTree>
  </p:cSld>
  <p:clrMapOvr>
    <a:masterClrMapping/>
  </p:clrMapOvr>
  <p:transition spd="slow">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33771" y="692696"/>
            <a:ext cx="8676456" cy="4401205"/>
          </a:xfrm>
          <a:prstGeom prst="rect">
            <a:avLst/>
          </a:prstGeom>
        </p:spPr>
        <p:txBody>
          <a:bodyPr wrap="square">
            <a:spAutoFit/>
          </a:bodyPr>
          <a:lstStyle/>
          <a:p>
            <a:pPr marL="342900" indent="-342900" algn="just">
              <a:buFont typeface="Wingdings" pitchFamily="2" charset="2"/>
              <a:buChar char="ü"/>
            </a:pPr>
            <a:r>
              <a:rPr lang="fa-IR" sz="2000" dirty="0"/>
              <a:t>تجویز واکسن های ترکیبی حاوی واکسن سیاه سرفه (سه گانه و پنج گانه) در کودکانی که سابقه کما و کـــاهش سطح هـــشیاری طی ۷ روز پس از دریــافت دز قبلی این واکـــسن ها را ذکر مــی کنند (در صورتی که علت مشخص دیگری برای آن یافت نشود)، ممنوع است. در این کودکان واکسن دوگانه و هپاتیت ب و هموفیلوس آنفلوانزای تیپ ب بایستی طبق برنامه کشوری تزریق گردد.</a:t>
            </a:r>
          </a:p>
          <a:p>
            <a:pPr algn="just"/>
            <a:endParaRPr lang="fa-IR" sz="2000" dirty="0"/>
          </a:p>
          <a:p>
            <a:pPr marL="342900" indent="-342900" algn="just">
              <a:buFont typeface="Wingdings" pitchFamily="2" charset="2"/>
              <a:buChar char="ü"/>
            </a:pPr>
            <a:r>
              <a:rPr lang="fa-IR" sz="2000" dirty="0"/>
              <a:t>درصورت ایجاد عـــلائمی مانند تب بالای 40 درجه طی 48 ساعـــت، واکنش کلاپس هــیپوتونیک (</a:t>
            </a:r>
            <a:r>
              <a:rPr lang="en-US" sz="2000" dirty="0"/>
              <a:t>Hypotonic-</a:t>
            </a:r>
            <a:r>
              <a:rPr lang="en-US" sz="2000" dirty="0" err="1"/>
              <a:t>hyporesponsive</a:t>
            </a:r>
            <a:r>
              <a:rPr lang="en-US" sz="2000" dirty="0"/>
              <a:t> episodes</a:t>
            </a:r>
            <a:r>
              <a:rPr lang="fa-IR" sz="2000" dirty="0"/>
              <a:t>) طی 48 ساعت، تشنج طی 72 ساعت و گریه مداوم بیش از 3 ساعت که قابل آرام کردن نباشد طی 48 ساعت، تجویز واکسن های ترکیبی حاوی سیاه سرفه بلامانع است ولی لازم است اقدامات حمایتی و درمانی مانند دادن مایعات به مقدار لازم، دادن استامینوفن و پایین آوردن تب و درمان دارویی مناسب   درصورت بروز تشنج صورت گیرد.</a:t>
            </a:r>
          </a:p>
          <a:p>
            <a:pPr algn="just"/>
            <a:endParaRPr lang="fa-IR" sz="2000" dirty="0"/>
          </a:p>
          <a:p>
            <a:pPr marL="342900" indent="-342900" algn="just">
              <a:buFont typeface="Wingdings" pitchFamily="2" charset="2"/>
              <a:buChar char="ü"/>
            </a:pPr>
            <a:r>
              <a:rPr lang="fa-IR" sz="2000" dirty="0"/>
              <a:t>حملات ریسه </a:t>
            </a:r>
            <a:r>
              <a:rPr lang="en-US" sz="2000" dirty="0"/>
              <a:t>Breath holding spells )</a:t>
            </a:r>
            <a:r>
              <a:rPr lang="fa-IR" sz="2000" dirty="0"/>
              <a:t>)منعی برای تزریق واکسن های حاوی سیاه سرفه نیست.  </a:t>
            </a:r>
          </a:p>
          <a:p>
            <a:endParaRPr lang="fa-IR" sz="2000" dirty="0"/>
          </a:p>
          <a:p>
            <a:endParaRPr lang="fa-IR" sz="2000" dirty="0"/>
          </a:p>
        </p:txBody>
      </p:sp>
    </p:spTree>
    <p:extLst>
      <p:ext uri="{BB962C8B-B14F-4D97-AF65-F5344CB8AC3E}">
        <p14:creationId xmlns:p14="http://schemas.microsoft.com/office/powerpoint/2010/main" val="155697851"/>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467544" y="44624"/>
            <a:ext cx="8568952" cy="6370975"/>
          </a:xfrm>
          <a:prstGeom prst="rect">
            <a:avLst/>
          </a:prstGeom>
        </p:spPr>
        <p:txBody>
          <a:bodyPr wrap="square">
            <a:spAutoFit/>
          </a:bodyPr>
          <a:lstStyle/>
          <a:p>
            <a:pPr algn="justLow"/>
            <a:r>
              <a:rPr lang="fa-IR" sz="2400" b="1" dirty="0"/>
              <a:t>واكسن فلج اطفال:</a:t>
            </a:r>
          </a:p>
          <a:p>
            <a:pPr algn="justLow"/>
            <a:endParaRPr lang="fa-IR" sz="2400" b="1" dirty="0"/>
          </a:p>
          <a:p>
            <a:pPr marL="285750" indent="-285750" algn="justLow">
              <a:buFont typeface="Wingdings" pitchFamily="2" charset="2"/>
              <a:buChar char="ü"/>
            </a:pPr>
            <a:r>
              <a:rPr lang="fa-IR" sz="2000" dirty="0"/>
              <a:t>واکسن خوراكي فلج اطفال، ویروس زنده ضعیف شده و واکسن تزریقی فلج اطفال، ویروس غیرفعال شده است.</a:t>
            </a:r>
          </a:p>
          <a:p>
            <a:pPr algn="justLow"/>
            <a:endParaRPr lang="fa-IR" sz="2000" dirty="0"/>
          </a:p>
          <a:p>
            <a:pPr marL="285750" indent="-285750" algn="justLow">
              <a:buFont typeface="Wingdings" pitchFamily="2" charset="2"/>
              <a:buChar char="ü"/>
            </a:pPr>
            <a:r>
              <a:rPr lang="fa-IR" sz="2000" dirty="0"/>
              <a:t>واکسن خوراكي فلج اطفال (نوبت صفر)بايد در بدو تولد و هنگام خروج نوزاد از زايشگاه تجويز شود، اما اگر به هر دليل ، تجويز واكسن در آن زمان مقدور نباشد، بايد در اولين فرصت ممكن تا روز سي ام تولد تجويز شود و بعد از آن، تجويز پوليو صفر ضرورتي ندارد. </a:t>
            </a:r>
          </a:p>
          <a:p>
            <a:pPr algn="justLow"/>
            <a:endParaRPr lang="fa-IR" sz="2000" dirty="0"/>
          </a:p>
          <a:p>
            <a:pPr marL="285750" indent="-285750" algn="justLow">
              <a:buFont typeface="Wingdings" pitchFamily="2" charset="2"/>
              <a:buChar char="ü"/>
            </a:pPr>
            <a:r>
              <a:rPr lang="fa-IR" sz="2000" dirty="0"/>
              <a:t>تغذيه با هر نوع شير، از جمله شير مادر، با تجویز واکسن خوراکی فلج اطفال مغايرتي ندارد و لازم نيست كه قبل يا بعد از خوراندن قطره، شير قطع شود.</a:t>
            </a:r>
          </a:p>
          <a:p>
            <a:pPr algn="justLow"/>
            <a:endParaRPr lang="fa-IR" sz="2000" dirty="0"/>
          </a:p>
          <a:p>
            <a:pPr marL="285750" indent="-285750" algn="justLow">
              <a:buFont typeface="Wingdings" pitchFamily="2" charset="2"/>
              <a:buChar char="ü"/>
            </a:pPr>
            <a:r>
              <a:rPr lang="fa-IR" sz="2000" dirty="0"/>
              <a:t>در صورت استفراغ در كمتر از 30 دقيقه پس از دريافت قطره فلج اطفال، بايد تجويز قطره تكرار شود.</a:t>
            </a:r>
          </a:p>
          <a:p>
            <a:pPr algn="justLow"/>
            <a:endParaRPr lang="fa-IR" sz="2000" dirty="0"/>
          </a:p>
          <a:p>
            <a:pPr marL="285750" indent="-285750" algn="justLow">
              <a:buFont typeface="Wingdings" pitchFamily="2" charset="2"/>
              <a:buChar char="ü"/>
            </a:pPr>
            <a:r>
              <a:rPr lang="fa-IR" sz="2000" dirty="0"/>
              <a:t>اگر كودكي مبتلا به اسهال شديد باشد وهم زمان قطره فلج اطفال به او تجویز شود، بايد يك نوبت اضافي واكسن با فاصله حداقل يك ماه دريافت نمايد.</a:t>
            </a:r>
          </a:p>
          <a:p>
            <a:pPr algn="justLow"/>
            <a:endParaRPr lang="fa-IR" sz="2000" dirty="0"/>
          </a:p>
          <a:p>
            <a:pPr marL="285750" indent="-285750" algn="justLow">
              <a:buFont typeface="Wingdings" pitchFamily="2" charset="2"/>
              <a:buChar char="ü"/>
            </a:pPr>
            <a:r>
              <a:rPr lang="fa-IR" sz="2000" dirty="0"/>
              <a:t>تجويز واکسن خوراكي فلج اطفال براي افراد بالاي 18 سال بلامانع است.</a:t>
            </a:r>
          </a:p>
          <a:p>
            <a:pPr algn="justLow"/>
            <a:endParaRPr lang="fa-IR" sz="2000" dirty="0"/>
          </a:p>
        </p:txBody>
      </p:sp>
    </p:spTree>
    <p:extLst>
      <p:ext uri="{BB962C8B-B14F-4D97-AF65-F5344CB8AC3E}">
        <p14:creationId xmlns:p14="http://schemas.microsoft.com/office/powerpoint/2010/main" val="14101032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51520" y="188640"/>
            <a:ext cx="8640960" cy="6524863"/>
          </a:xfrm>
          <a:prstGeom prst="rect">
            <a:avLst/>
          </a:prstGeom>
        </p:spPr>
        <p:txBody>
          <a:bodyPr wrap="square">
            <a:spAutoFit/>
          </a:bodyPr>
          <a:lstStyle/>
          <a:p>
            <a:pPr marL="285750" indent="-285750" algn="justLow">
              <a:buFont typeface="Wingdings" pitchFamily="2" charset="2"/>
              <a:buChar char="ü"/>
            </a:pPr>
            <a:r>
              <a:rPr lang="fa-IR" sz="2000" dirty="0"/>
              <a:t>در خانم هاي باردار در صورت ضرورت استفاده، واكسن تزريقي فلج اطفال توصيه مي شود.</a:t>
            </a:r>
          </a:p>
          <a:p>
            <a:pPr algn="justLow"/>
            <a:endParaRPr lang="fa-IR" sz="2000" dirty="0"/>
          </a:p>
          <a:p>
            <a:pPr marL="285750" indent="-285750" algn="justLow">
              <a:buFont typeface="Wingdings" pitchFamily="2" charset="2"/>
              <a:buChar char="ü"/>
            </a:pPr>
            <a:r>
              <a:rPr lang="fa-IR" sz="2000" dirty="0"/>
              <a:t>تجويز واکسن خوراكي فلج اطفال در كودكان مبتلا به عفونت </a:t>
            </a:r>
            <a:r>
              <a:rPr lang="en-US" sz="2000" dirty="0"/>
              <a:t>HIV </a:t>
            </a:r>
            <a:r>
              <a:rPr lang="fa-IR" sz="2000" dirty="0"/>
              <a:t>فاقدعلامت بلامانع است ولي دركودكان مبتلا به عفونت </a:t>
            </a:r>
            <a:r>
              <a:rPr lang="en-US" sz="2000" dirty="0"/>
              <a:t>HIV </a:t>
            </a:r>
            <a:r>
              <a:rPr lang="fa-IR" sz="2000" dirty="0"/>
              <a:t>با علامت يا نقص ایمنی شدید ( </a:t>
            </a:r>
            <a:r>
              <a:rPr lang="en-US" sz="2000" dirty="0"/>
              <a:t>CD4 </a:t>
            </a:r>
            <a:r>
              <a:rPr lang="fa-IR" sz="2000" dirty="0"/>
              <a:t>پايين*)ممنوع بوده و بايد </a:t>
            </a:r>
            <a:r>
              <a:rPr lang="en-US" sz="2000" dirty="0"/>
              <a:t>IPV </a:t>
            </a:r>
            <a:r>
              <a:rPr lang="fa-IR" sz="2000" dirty="0"/>
              <a:t>تجويز شود.</a:t>
            </a:r>
          </a:p>
          <a:p>
            <a:pPr algn="justLow"/>
            <a:endParaRPr lang="fa-IR" sz="2000" dirty="0"/>
          </a:p>
          <a:p>
            <a:pPr marL="285750" indent="-285750" algn="justLow">
              <a:buFont typeface="Wingdings" pitchFamily="2" charset="2"/>
              <a:buChar char="ü"/>
            </a:pPr>
            <a:r>
              <a:rPr lang="fa-IR" sz="2000" dirty="0"/>
              <a:t>دركودكان دچار نقص اوليه سيستم ايمني، كودكان تحت درمان باداروهاي پا يين آورنده قدرت دفاعي بدن نظير داروهاي شيمي درماني يا كورتيكوستروئيدها (در كودكان با وزن كمتر از 10 كیلوگرم، دريافت روزانه مساوی یا بیش از 2 ميلي گرم به ازاي هرکیلوگرم وزن بدن از پردنيزون يا معادل آن براي 14 روزيا بيشتر و در كودكان با وزن بيش از 10 يكلوگرم، دريافت روزانه مساوی یا بیش از 20 ميلي گرم از پردنيزون يا معادل آن براي 14 روز يا بيشتر) و يا كودكان تحت درمان با اشعه و مبتلايان به لوسمي، لنفوم و ساير سرطان ها ، استفاده از واکسن خوراكي فلج اطفال ممنوع بوده و به جاي آن بايد </a:t>
            </a:r>
            <a:r>
              <a:rPr lang="en-US" sz="2000" dirty="0"/>
              <a:t>IPV </a:t>
            </a:r>
            <a:r>
              <a:rPr lang="fa-IR" sz="2000" dirty="0"/>
              <a:t>تجويز شود.</a:t>
            </a:r>
          </a:p>
          <a:p>
            <a:endParaRPr lang="fa-IR" dirty="0"/>
          </a:p>
          <a:p>
            <a:pPr marL="285750" indent="-285750">
              <a:buFont typeface="Wingdings" pitchFamily="2" charset="2"/>
              <a:buChar char="ü"/>
            </a:pPr>
            <a:r>
              <a:rPr lang="fa-IR" sz="2000" dirty="0"/>
              <a:t>در صورت بروز واكنش حساسيت شديد (مانند آنافيلاكسي)در نوبت قبل واكسن، تجويز دزهاي بعدي واكسن ممنوع است.</a:t>
            </a:r>
          </a:p>
          <a:p>
            <a:endParaRPr lang="fa-IR" sz="2000" dirty="0"/>
          </a:p>
          <a:p>
            <a:pPr marL="285750" indent="-285750">
              <a:buFont typeface="Wingdings" pitchFamily="2" charset="2"/>
              <a:buChar char="ü"/>
            </a:pPr>
            <a:r>
              <a:rPr lang="fa-IR" sz="2000" dirty="0"/>
              <a:t>در صورت سابقه نقایص سيستم ايمني در فرزندان قبلي خانواده، لازم است تجويز واكسن هاي زنده بدو تولد (از جمله فلج اطفال خوراكي) تا زمان بررسي شيرخوار و رد نقایص سيستم ايمني به تعويق افتد .</a:t>
            </a:r>
          </a:p>
          <a:p>
            <a:endParaRPr lang="fa-IR" sz="2000" dirty="0"/>
          </a:p>
        </p:txBody>
      </p:sp>
    </p:spTree>
    <p:extLst>
      <p:ext uri="{BB962C8B-B14F-4D97-AF65-F5344CB8AC3E}">
        <p14:creationId xmlns:p14="http://schemas.microsoft.com/office/powerpoint/2010/main" val="807542799"/>
      </p:ext>
    </p:extLst>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3" name="Rectangle 2"/>
          <p:cNvSpPr/>
          <p:nvPr/>
        </p:nvSpPr>
        <p:spPr>
          <a:xfrm>
            <a:off x="395536" y="172564"/>
            <a:ext cx="8568951" cy="6647974"/>
          </a:xfrm>
          <a:prstGeom prst="rect">
            <a:avLst/>
          </a:prstGeom>
        </p:spPr>
        <p:txBody>
          <a:bodyPr wrap="square">
            <a:spAutoFit/>
          </a:bodyPr>
          <a:lstStyle/>
          <a:p>
            <a:pPr marL="285750" indent="-285750" algn="just">
              <a:buFont typeface="Wingdings" pitchFamily="2" charset="2"/>
              <a:buChar char="ü"/>
            </a:pPr>
            <a:r>
              <a:rPr lang="fa-IR" sz="2000" dirty="0"/>
              <a:t>تجويز واکسن خوراكي فلج اطفال در صورت حضور فردي با نقص اوليه يا اكتسابي سيستم ايمني در منزل، ممنوع است و بايد از </a:t>
            </a:r>
            <a:r>
              <a:rPr lang="en-US" sz="2000" dirty="0"/>
              <a:t>IPV </a:t>
            </a:r>
            <a:r>
              <a:rPr lang="fa-IR" sz="2000" dirty="0"/>
              <a:t>استفاده كرد. درصورت تجويز نابجای واکسن خوراكي فلج اطفال، رعايت بهداشت دست ها واجتناب از تماس نزدیكي(از جمله تعويض پوشك كودك واكسينه) براي 6- 4 هفته توصيه مي شود.</a:t>
            </a:r>
          </a:p>
          <a:p>
            <a:pPr marL="285750" indent="-285750" algn="just">
              <a:buFont typeface="Wingdings" pitchFamily="2" charset="2"/>
              <a:buChar char="ü"/>
            </a:pPr>
            <a:endParaRPr lang="fa-IR" sz="2000" dirty="0"/>
          </a:p>
          <a:p>
            <a:pPr marL="285750" indent="-285750" algn="just">
              <a:buFont typeface="Wingdings" pitchFamily="2" charset="2"/>
              <a:buChar char="ü"/>
            </a:pPr>
            <a:r>
              <a:rPr lang="fa-IR" sz="2000" dirty="0"/>
              <a:t>در بيماران دچار آترزي مري كه داراي گاستروستومي مي باشند، بهتر است به جاي واکسن خوراكي، از واكسن تزريقي فلج اطفال استفاده كرد. </a:t>
            </a:r>
          </a:p>
          <a:p>
            <a:pPr marL="285750" indent="-285750" algn="just">
              <a:buFont typeface="Wingdings" pitchFamily="2" charset="2"/>
              <a:buChar char="ü"/>
            </a:pPr>
            <a:endParaRPr lang="fa-IR" sz="2000" dirty="0"/>
          </a:p>
          <a:p>
            <a:pPr algn="just"/>
            <a:endParaRPr lang="fa-IR" b="1" dirty="0"/>
          </a:p>
          <a:p>
            <a:pPr algn="just"/>
            <a:r>
              <a:rPr lang="fa-IR" sz="2400" b="1" dirty="0"/>
              <a:t>واکسن </a:t>
            </a:r>
            <a:r>
              <a:rPr lang="en-US" sz="2400" b="1" dirty="0"/>
              <a:t>MMR</a:t>
            </a:r>
            <a:r>
              <a:rPr lang="fa-IR" sz="2400" b="1" dirty="0"/>
              <a:t> </a:t>
            </a:r>
            <a:r>
              <a:rPr lang="en-US" sz="2400" b="1" dirty="0"/>
              <a:t>:</a:t>
            </a:r>
            <a:endParaRPr lang="fa-IR" sz="2400" b="1" dirty="0"/>
          </a:p>
          <a:p>
            <a:pPr algn="just"/>
            <a:endParaRPr lang="fa-IR" sz="2400" b="1" dirty="0"/>
          </a:p>
          <a:p>
            <a:pPr marL="285750" indent="-285750" algn="justLow">
              <a:buFont typeface="Wingdings" pitchFamily="2" charset="2"/>
              <a:buChar char="ü"/>
            </a:pPr>
            <a:r>
              <a:rPr lang="fa-IR" sz="2000" dirty="0"/>
              <a:t>واکسن </a:t>
            </a:r>
            <a:r>
              <a:rPr lang="en-US" sz="2000" dirty="0"/>
              <a:t>MMR </a:t>
            </a:r>
            <a:r>
              <a:rPr lang="fa-IR" sz="2000" dirty="0"/>
              <a:t>حاوی ویروس های زنده ضعیف شده سرخک، سرخجه و اوریون است.تزریق این واکسن در بیماران مبتلا به نقص ایمنی (مانند مبتلایان به بدخیمی، نقص ایمنی مادرزادی، درمان طولانی مدت با داروهای سرکوبگر سیستم ایمنی و شیمی درمانی) و افراد  با سابقه واکنش حساسیتی شدید (مانند آنافیلاکسی) بعد از دز قبلی این واکسن، ممنوع است. </a:t>
            </a:r>
          </a:p>
          <a:p>
            <a:pPr algn="justLow"/>
            <a:endParaRPr lang="fa-IR" sz="2000" dirty="0"/>
          </a:p>
          <a:p>
            <a:pPr marL="285750" indent="-285750" algn="justLow">
              <a:buFont typeface="Wingdings" pitchFamily="2" charset="2"/>
              <a:buChar char="ü"/>
            </a:pPr>
            <a:r>
              <a:rPr lang="fa-IR" sz="2000" dirty="0"/>
              <a:t>با توجه به فقدان اجزای تخم مرغ در فرآیند تولید واکسن </a:t>
            </a:r>
            <a:r>
              <a:rPr lang="en-US" sz="2000" dirty="0"/>
              <a:t>MMR ، </a:t>
            </a:r>
            <a:r>
              <a:rPr lang="fa-IR" sz="2000" dirty="0"/>
              <a:t>افراد با سابقه آلرژی به تخم مرغ با درنظرگرفتن احتیاط های لازم می توانند این واکسن را دریافت نمایند.</a:t>
            </a:r>
          </a:p>
          <a:p>
            <a:pPr algn="justLow"/>
            <a:endParaRPr lang="fa-IR" sz="2000" dirty="0"/>
          </a:p>
          <a:p>
            <a:pPr marL="285750" indent="-285750" algn="justLow">
              <a:buFont typeface="Wingdings" pitchFamily="2" charset="2"/>
              <a:buChar char="ü"/>
            </a:pPr>
            <a:r>
              <a:rPr lang="fa-IR" sz="2000" dirty="0"/>
              <a:t>سابقه ابتلا به مننژيت آسپتیک پس از دز اول واكسن </a:t>
            </a:r>
            <a:r>
              <a:rPr lang="en-US" sz="2000" dirty="0"/>
              <a:t>MMR ، </a:t>
            </a:r>
            <a:r>
              <a:rPr lang="fa-IR" sz="2000" dirty="0"/>
              <a:t>ممنوعيت تزريق نوبت بعدي واكسن مذكورنيست.</a:t>
            </a:r>
          </a:p>
        </p:txBody>
      </p:sp>
    </p:spTree>
    <p:extLst>
      <p:ext uri="{BB962C8B-B14F-4D97-AF65-F5344CB8AC3E}">
        <p14:creationId xmlns:p14="http://schemas.microsoft.com/office/powerpoint/2010/main" val="41264875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323528" y="188640"/>
            <a:ext cx="8568952" cy="5324535"/>
          </a:xfrm>
          <a:prstGeom prst="rect">
            <a:avLst/>
          </a:prstGeom>
        </p:spPr>
        <p:txBody>
          <a:bodyPr wrap="square">
            <a:spAutoFit/>
          </a:bodyPr>
          <a:lstStyle/>
          <a:p>
            <a:pPr marL="342900" indent="-342900">
              <a:buFont typeface="Wingdings" pitchFamily="2" charset="2"/>
              <a:buChar char="ü"/>
            </a:pPr>
            <a:r>
              <a:rPr lang="fa-IR" sz="2000" dirty="0"/>
              <a:t>در افراد مبتلا به سل فعال لازم است قبل از تزریق واکسن ، </a:t>
            </a:r>
            <a:r>
              <a:rPr lang="en-US" sz="2000" dirty="0"/>
              <a:t>MMR</a:t>
            </a:r>
            <a:r>
              <a:rPr lang="fa-IR" sz="2000" dirty="0"/>
              <a:t>درمان سل شروع شود.قبل از تزریق واکسن </a:t>
            </a:r>
            <a:r>
              <a:rPr lang="en-US" sz="2000" dirty="0"/>
              <a:t>MMR </a:t>
            </a:r>
            <a:r>
              <a:rPr lang="fa-IR" sz="2000" dirty="0"/>
              <a:t>نیازی به انجام تست مانتو (تست جلدی توبرکولین) نیست.</a:t>
            </a:r>
          </a:p>
          <a:p>
            <a:pPr marL="342900" indent="-342900">
              <a:buFont typeface="Wingdings" pitchFamily="2" charset="2"/>
              <a:buChar char="ü"/>
            </a:pPr>
            <a:r>
              <a:rPr lang="fa-IR" sz="2000" dirty="0"/>
              <a:t>درصورت نیاز به انجام تست مانتو در افرادی که واکسن </a:t>
            </a:r>
            <a:r>
              <a:rPr lang="en-US" sz="2000" dirty="0"/>
              <a:t>MMR </a:t>
            </a:r>
            <a:r>
              <a:rPr lang="fa-IR" sz="2000" dirty="0"/>
              <a:t>دریافت کرده اند ، باید تست حداقل 6 هفته پس از دریافت واکسن صورت گیرد.</a:t>
            </a:r>
          </a:p>
          <a:p>
            <a:pPr marL="342900" indent="-342900">
              <a:buFont typeface="Wingdings" pitchFamily="2" charset="2"/>
              <a:buChar char="ü"/>
            </a:pPr>
            <a:r>
              <a:rPr lang="fa-IR" sz="2000" dirty="0"/>
              <a:t>در صورت نیاز به تزریق واکسن سرخجه در سنین باروری، استفاده از واکسن</a:t>
            </a:r>
            <a:r>
              <a:rPr lang="en-US" sz="2000" dirty="0"/>
              <a:t>MMR </a:t>
            </a:r>
            <a:r>
              <a:rPr lang="fa-IR" sz="2000" dirty="0"/>
              <a:t>یا </a:t>
            </a:r>
            <a:r>
              <a:rPr lang="en-US" sz="2000" dirty="0"/>
              <a:t>MR </a:t>
            </a:r>
            <a:r>
              <a:rPr lang="fa-IR" sz="2000" dirty="0"/>
              <a:t>به جای واکسن سرخجه، بلامانع است.</a:t>
            </a:r>
          </a:p>
          <a:p>
            <a:pPr marL="342900" indent="-342900">
              <a:buFont typeface="Wingdings" pitchFamily="2" charset="2"/>
              <a:buChar char="ü"/>
            </a:pPr>
            <a:r>
              <a:rPr lang="fa-IR" sz="2000" dirty="0"/>
              <a:t>خانم های سنین باروری بعد از تزریق واکسن سرخجه ، </a:t>
            </a:r>
            <a:r>
              <a:rPr lang="en-US" sz="2000" dirty="0"/>
              <a:t>MMR </a:t>
            </a:r>
            <a:r>
              <a:rPr lang="fa-IR" sz="2000" dirty="0"/>
              <a:t>یا </a:t>
            </a:r>
            <a:r>
              <a:rPr lang="en-US" sz="2000" dirty="0"/>
              <a:t>MR</a:t>
            </a:r>
            <a:r>
              <a:rPr lang="fa-IR" sz="2000" dirty="0"/>
              <a:t>حداقل تا یک ماه باید از باردار شدن پرهیز نمایند ولی تزریق این واکسن در هر شرایطی در دوره بارداری دلیلی برای سقط درمانی نمی باشد. </a:t>
            </a:r>
          </a:p>
          <a:p>
            <a:endParaRPr lang="fa-IR" sz="2000" dirty="0"/>
          </a:p>
          <a:p>
            <a:pPr marL="342900" indent="-342900">
              <a:buFont typeface="Wingdings" pitchFamily="2" charset="2"/>
              <a:buChar char="ü"/>
            </a:pPr>
            <a:r>
              <a:rPr lang="fa-IR" sz="2000" dirty="0"/>
              <a:t>تزریق واکسن </a:t>
            </a:r>
            <a:r>
              <a:rPr lang="en-US" sz="2000" dirty="0"/>
              <a:t>MMR </a:t>
            </a:r>
            <a:r>
              <a:rPr lang="fa-IR" sz="2000" dirty="0"/>
              <a:t>در افراد و گروه های پرخطر زیر توصیه می شود:</a:t>
            </a:r>
          </a:p>
          <a:p>
            <a:endParaRPr lang="fa-IR" sz="2000" dirty="0"/>
          </a:p>
          <a:p>
            <a:pPr marL="342900" indent="-342900">
              <a:buFont typeface="Wingdings" pitchFamily="2" charset="2"/>
              <a:buChar char="q"/>
            </a:pPr>
            <a:r>
              <a:rPr lang="fa-IR" sz="2000" dirty="0"/>
              <a:t>در خانم هایی که قصد باردار شدن دارند و سابقه دریافت واکسن سرخجه، </a:t>
            </a:r>
            <a:r>
              <a:rPr lang="en-US" sz="2000" dirty="0"/>
              <a:t>MMR</a:t>
            </a:r>
            <a:r>
              <a:rPr lang="fa-IR" sz="2000" dirty="0"/>
              <a:t>یا </a:t>
            </a:r>
            <a:r>
              <a:rPr lang="en-US" sz="2000" dirty="0"/>
              <a:t>MR </a:t>
            </a:r>
            <a:r>
              <a:rPr lang="fa-IR" sz="2000" dirty="0"/>
              <a:t>را ذکر نمی کنند، باید عیار آنتی بادی ضد سرخجه اندازه گیری شود و در صورت پایین بودن، واکسن حاوی سرخجه تجویز شود </a:t>
            </a:r>
          </a:p>
          <a:p>
            <a:pPr marL="342900" indent="-342900">
              <a:buFont typeface="Wingdings" pitchFamily="2" charset="2"/>
              <a:buChar char="q"/>
            </a:pPr>
            <a:r>
              <a:rPr lang="fa-IR" sz="2000" dirty="0"/>
              <a:t>دانشجویان گروه پزشکی، دندانپزشکی، پرستاری، مامایی و علوم آزمایشگاهی</a:t>
            </a:r>
          </a:p>
          <a:p>
            <a:pPr marL="342900" indent="-342900">
              <a:buFont typeface="Wingdings" pitchFamily="2" charset="2"/>
              <a:buChar char="q"/>
            </a:pPr>
            <a:r>
              <a:rPr lang="fa-IR" sz="2000" dirty="0"/>
              <a:t>پرسنل مراکز بهداشتی و درمانی  </a:t>
            </a:r>
          </a:p>
        </p:txBody>
      </p:sp>
    </p:spTree>
    <p:extLst>
      <p:ext uri="{BB962C8B-B14F-4D97-AF65-F5344CB8AC3E}">
        <p14:creationId xmlns:p14="http://schemas.microsoft.com/office/powerpoint/2010/main" val="25618951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125759" y="370393"/>
            <a:ext cx="8892480" cy="6370975"/>
          </a:xfrm>
          <a:prstGeom prst="rect">
            <a:avLst/>
          </a:prstGeom>
        </p:spPr>
        <p:txBody>
          <a:bodyPr wrap="square">
            <a:spAutoFit/>
          </a:bodyPr>
          <a:lstStyle/>
          <a:p>
            <a:r>
              <a:rPr lang="fa-IR" sz="2400" b="1" dirty="0"/>
              <a:t>واکسن هپاتیت ب:</a:t>
            </a:r>
          </a:p>
          <a:p>
            <a:endParaRPr lang="fa-IR" sz="2400" b="1" dirty="0"/>
          </a:p>
          <a:p>
            <a:pPr marL="285750" indent="-285750">
              <a:buFont typeface="Wingdings" pitchFamily="2" charset="2"/>
              <a:buChar char="ü"/>
            </a:pPr>
            <a:r>
              <a:rPr lang="fa-IR" sz="2000" dirty="0"/>
              <a:t>واکسن هپاتیت ب، واکسن نوترکیب آنتی ژن سطحی ویروس هپاتیت ب است.</a:t>
            </a:r>
          </a:p>
          <a:p>
            <a:pPr marL="285750" indent="-285750">
              <a:buFont typeface="Wingdings" pitchFamily="2" charset="2"/>
              <a:buChar char="ü"/>
            </a:pPr>
            <a:r>
              <a:rPr lang="fa-IR" sz="2000" dirty="0"/>
              <a:t>واکسن هپاتیت ب در افراد </a:t>
            </a:r>
            <a:r>
              <a:rPr lang="en-US" sz="2000" dirty="0"/>
              <a:t>HBs Ag </a:t>
            </a:r>
            <a:r>
              <a:rPr lang="fa-IR" sz="2000" dirty="0"/>
              <a:t>مثبت منع تزریق ندارد.</a:t>
            </a:r>
          </a:p>
          <a:p>
            <a:endParaRPr lang="fa-IR" sz="2000" dirty="0"/>
          </a:p>
          <a:p>
            <a:pPr marL="285750" indent="-285750">
              <a:buFont typeface="Wingdings" pitchFamily="2" charset="2"/>
              <a:buChar char="ü"/>
            </a:pPr>
            <a:r>
              <a:rPr lang="fa-IR" sz="2000" dirty="0"/>
              <a:t>تزریق واکسن هپاتیت ب در افراد با سابقه واکنش حساسیتی شدید (مانند آنافیلاکسی) پس از دریافت دز قبلی این واکسن ممنوع است.</a:t>
            </a:r>
            <a:endParaRPr lang="fa-IR" dirty="0"/>
          </a:p>
          <a:p>
            <a:pPr marL="342900" indent="-342900">
              <a:buFont typeface="Wingdings" pitchFamily="2" charset="2"/>
              <a:buChar char="ü"/>
            </a:pPr>
            <a:r>
              <a:rPr lang="fa-IR" sz="2000" dirty="0"/>
              <a:t>برای گروه های سیار در مناطق کوهستانی یا صعب العبور، می توان فاصله نوبت اول و دوم واکسن هپاتیت ب را به یک ماه و فاصله نوبت دوم و سوم را به دو ماه کاهش داد به شرطی که فاصله نوبت اول و سوم حداقل 4 ماه رعایت شود.</a:t>
            </a:r>
          </a:p>
          <a:p>
            <a:endParaRPr lang="fa-IR" sz="2000" dirty="0"/>
          </a:p>
          <a:p>
            <a:pPr marL="342900" indent="-342900">
              <a:buFont typeface="Wingdings" pitchFamily="2" charset="2"/>
              <a:buChar char="ü"/>
            </a:pPr>
            <a:r>
              <a:rPr lang="fa-IR" sz="2000" dirty="0"/>
              <a:t>در حال حاضر دز یادآور واکسن توصیه نمی شود.</a:t>
            </a:r>
          </a:p>
          <a:p>
            <a:pPr marL="342900" indent="-342900">
              <a:buFont typeface="Wingdings" pitchFamily="2" charset="2"/>
              <a:buChar char="ü"/>
            </a:pPr>
            <a:r>
              <a:rPr lang="fa-IR" sz="2000" dirty="0"/>
              <a:t>افراد و گروه های پرخطر باید سه نوبت واکسن هپاتیت ب را دریافت نمایند. دز اول واکسن در اولین مراجعه، دز دوم یک ماه پس از مراجعه اول و دز سوم شش ماه پس از نوبت اول تجویز می شود.</a:t>
            </a:r>
          </a:p>
          <a:p>
            <a:pPr marL="342900" indent="-342900">
              <a:buFont typeface="Wingdings" pitchFamily="2" charset="2"/>
              <a:buChar char="ü"/>
            </a:pPr>
            <a:endParaRPr lang="fa-IR" sz="2000" dirty="0"/>
          </a:p>
          <a:p>
            <a:pPr marL="342900" indent="-342900">
              <a:buFont typeface="Wingdings" pitchFamily="2" charset="2"/>
              <a:buChar char="ü"/>
            </a:pPr>
            <a:r>
              <a:rPr lang="fa-IR" sz="2000" dirty="0"/>
              <a:t>بيماران تحت درمان با دياليز بايد قبل از انجام واكسيناسيون از نظر</a:t>
            </a:r>
            <a:r>
              <a:rPr lang="en-US" sz="2000" dirty="0"/>
              <a:t> </a:t>
            </a:r>
            <a:r>
              <a:rPr lang="en-US" sz="2000" dirty="0" err="1"/>
              <a:t>HBsAg</a:t>
            </a:r>
            <a:r>
              <a:rPr lang="en-US" sz="2000" dirty="0"/>
              <a:t> </a:t>
            </a:r>
            <a:r>
              <a:rPr lang="fa-IR" sz="2000" dirty="0"/>
              <a:t>و </a:t>
            </a:r>
            <a:r>
              <a:rPr lang="en-US" sz="2000" dirty="0" err="1"/>
              <a:t>HBsAb</a:t>
            </a:r>
            <a:r>
              <a:rPr lang="en-US" sz="2000" dirty="0"/>
              <a:t> </a:t>
            </a:r>
            <a:r>
              <a:rPr lang="fa-IR" sz="2000" dirty="0"/>
              <a:t>بررسي شوند.</a:t>
            </a:r>
          </a:p>
          <a:p>
            <a:pPr marL="342900" indent="-342900">
              <a:buFont typeface="Wingdings" pitchFamily="2" charset="2"/>
              <a:buChar char="ü"/>
            </a:pPr>
            <a:r>
              <a:rPr lang="fa-IR" sz="2000" dirty="0"/>
              <a:t>در بزرگسالان تحت درمان با دياليز و بزرگسالان مبتلا به </a:t>
            </a:r>
            <a:r>
              <a:rPr lang="en-US" sz="2000" dirty="0"/>
              <a:t>HIV </a:t>
            </a:r>
            <a:r>
              <a:rPr lang="fa-IR" sz="2000" dirty="0"/>
              <a:t>و ساير نقایص سيستم ايمني، دز واكسن هپاتيت ب دو برابر مقدار معمول است. اين افراد در صورت نياز به واكسيناسيون مجدد نيز بايد با دز دو برابر معمول واكسينه شوند.</a:t>
            </a:r>
          </a:p>
          <a:p>
            <a:endParaRPr lang="fa-IR" sz="2000" dirty="0"/>
          </a:p>
        </p:txBody>
      </p:sp>
    </p:spTree>
    <p:extLst>
      <p:ext uri="{BB962C8B-B14F-4D97-AF65-F5344CB8AC3E}">
        <p14:creationId xmlns:p14="http://schemas.microsoft.com/office/powerpoint/2010/main" val="2927338106"/>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51521" y="200243"/>
            <a:ext cx="8784976" cy="6524863"/>
          </a:xfrm>
          <a:prstGeom prst="rect">
            <a:avLst/>
          </a:prstGeom>
        </p:spPr>
        <p:txBody>
          <a:bodyPr wrap="square">
            <a:spAutoFit/>
          </a:bodyPr>
          <a:lstStyle/>
          <a:p>
            <a:pPr marL="342900" indent="-342900" algn="just">
              <a:buFont typeface="Wingdings" pitchFamily="2" charset="2"/>
              <a:buChar char="ü"/>
            </a:pPr>
            <a:r>
              <a:rPr lang="fa-IR" sz="2000" dirty="0"/>
              <a:t>توصیه می شود گروه های پرخطر زیر علیه هپاتیت ب واکسینه شوند:</a:t>
            </a:r>
          </a:p>
          <a:p>
            <a:pPr algn="just"/>
            <a:endParaRPr lang="fa-IR" sz="2000" dirty="0"/>
          </a:p>
          <a:p>
            <a:pPr marL="342900" indent="-342900" algn="just">
              <a:buFont typeface="Wingdings" pitchFamily="2" charset="2"/>
              <a:buChar char="q"/>
            </a:pPr>
            <a:r>
              <a:rPr lang="fa-IR" sz="2000" dirty="0"/>
              <a:t>کلیه پرسنل شاغل در مراکز درمانی بستری و سرپایی که به نحوی با خون و ترشحات آغشته به خون و مایعات بدن بیمار در تماس قرار می گیرند شامل: پزشکان، پرستاران، ماماها، بهیاران، واکسیناتورها، دندانپزشکان، کمک دندانپزشکان، کارشناسان و تکنیسین های آزمایشگاه های تشخیص طبی، نظافت چیان واحدهای بهداشتی  و درمانی و آزمایشگاه های تشخیص طبی، دانش آموزان بهورزی، دانشجویان پزشکی، دندانپزشکی، پرستاری و مامایی   </a:t>
            </a:r>
          </a:p>
          <a:p>
            <a:endParaRPr lang="fa-IR" dirty="0"/>
          </a:p>
          <a:p>
            <a:pPr marL="342900" indent="-342900">
              <a:buFont typeface="Wingdings" pitchFamily="2" charset="2"/>
              <a:buChar char="q"/>
            </a:pPr>
            <a:r>
              <a:rPr lang="fa-IR" sz="2000" dirty="0"/>
              <a:t>بیماران تحت درمان با دیالیز و بیماران نیازمند به تزریق مکرر خون و فرآورده های خونی</a:t>
            </a:r>
          </a:p>
          <a:p>
            <a:pPr marL="342900" indent="-342900">
              <a:buFont typeface="Wingdings" pitchFamily="2" charset="2"/>
              <a:buChar char="q"/>
            </a:pPr>
            <a:r>
              <a:rPr lang="fa-IR" sz="2000" dirty="0"/>
              <a:t>مبتلایان به هپاتیت </a:t>
            </a:r>
            <a:r>
              <a:rPr lang="en-US" sz="2000" dirty="0"/>
              <a:t>C </a:t>
            </a:r>
            <a:r>
              <a:rPr lang="fa-IR" sz="2000" dirty="0"/>
              <a:t>و مبتلایان به </a:t>
            </a:r>
            <a:r>
              <a:rPr lang="en-US" sz="2000" dirty="0"/>
              <a:t>HIV</a:t>
            </a:r>
            <a:endParaRPr lang="fa-IR" sz="2000" dirty="0"/>
          </a:p>
          <a:p>
            <a:endParaRPr lang="en-US" sz="2000" dirty="0"/>
          </a:p>
          <a:p>
            <a:pPr marL="342900" indent="-342900">
              <a:buFont typeface="Wingdings" pitchFamily="2" charset="2"/>
              <a:buChar char="q"/>
            </a:pPr>
            <a:r>
              <a:rPr lang="fa-IR" sz="2000" dirty="0"/>
              <a:t>افراد خانواده بیمار </a:t>
            </a:r>
            <a:r>
              <a:rPr lang="en-US" sz="2000" dirty="0"/>
              <a:t>HBs Ag </a:t>
            </a:r>
            <a:r>
              <a:rPr lang="fa-IR" sz="2000" dirty="0"/>
              <a:t>مثبت ساکن در زیر یک سقف مسکونی مشترک</a:t>
            </a:r>
          </a:p>
          <a:p>
            <a:pPr marL="342900" indent="-342900">
              <a:buFont typeface="Wingdings" pitchFamily="2" charset="2"/>
              <a:buChar char="q"/>
            </a:pPr>
            <a:r>
              <a:rPr lang="fa-IR" sz="2000" dirty="0"/>
              <a:t>افرادی که باید تحت درمان سرکوب گر سیستم ایمنی قرار گیرند.</a:t>
            </a:r>
          </a:p>
          <a:p>
            <a:endParaRPr lang="fa-IR" sz="2000" dirty="0"/>
          </a:p>
          <a:p>
            <a:pPr marL="342900" indent="-342900">
              <a:buFont typeface="Wingdings" pitchFamily="2" charset="2"/>
              <a:buChar char="q"/>
            </a:pPr>
            <a:r>
              <a:rPr lang="fa-IR" sz="2000" dirty="0"/>
              <a:t>بیماران مبتلا به بیماری مزمن کبدی</a:t>
            </a:r>
          </a:p>
          <a:p>
            <a:pPr marL="342900" indent="-342900">
              <a:buFont typeface="Wingdings" pitchFamily="2" charset="2"/>
              <a:buChar char="q"/>
            </a:pPr>
            <a:r>
              <a:rPr lang="fa-IR" sz="2000" dirty="0"/>
              <a:t>بیماران مبتلا به دیابت</a:t>
            </a:r>
          </a:p>
          <a:p>
            <a:endParaRPr lang="fa-IR" sz="2000" dirty="0"/>
          </a:p>
          <a:p>
            <a:pPr marL="342900" indent="-342900">
              <a:buFont typeface="Wingdings" pitchFamily="2" charset="2"/>
              <a:buChar char="q"/>
            </a:pPr>
            <a:r>
              <a:rPr lang="fa-IR" sz="2000" dirty="0"/>
              <a:t>کودکانی که در مراکز اصلاح و تربیت نگهداری می شوند.</a:t>
            </a:r>
          </a:p>
          <a:p>
            <a:pPr marL="342900" indent="-342900">
              <a:buFont typeface="Wingdings" pitchFamily="2" charset="2"/>
              <a:buChar char="q"/>
            </a:pPr>
            <a:r>
              <a:rPr lang="fa-IR" sz="2000" dirty="0"/>
              <a:t>کودکان عقب مانده ذهنی و پرسنل مؤسسات نگهداری این کودکان و خانه سالمندان و معلمین مدارس استثنایی</a:t>
            </a:r>
          </a:p>
          <a:p>
            <a:endParaRPr lang="fa-IR" sz="2000" dirty="0"/>
          </a:p>
        </p:txBody>
      </p:sp>
    </p:spTree>
    <p:extLst>
      <p:ext uri="{BB962C8B-B14F-4D97-AF65-F5344CB8AC3E}">
        <p14:creationId xmlns:p14="http://schemas.microsoft.com/office/powerpoint/2010/main" val="87461525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250" y="0"/>
            <a:ext cx="9143999" cy="6863644"/>
          </a:xfrm>
          <a:prstGeom prst="rect">
            <a:avLst/>
          </a:prstGeom>
        </p:spPr>
      </p:pic>
      <p:sp>
        <p:nvSpPr>
          <p:cNvPr id="3" name="Rectangle 2"/>
          <p:cNvSpPr/>
          <p:nvPr/>
        </p:nvSpPr>
        <p:spPr>
          <a:xfrm>
            <a:off x="1115616" y="332656"/>
            <a:ext cx="7740352" cy="2862322"/>
          </a:xfrm>
          <a:prstGeom prst="rect">
            <a:avLst/>
          </a:prstGeom>
        </p:spPr>
        <p:txBody>
          <a:bodyPr wrap="square">
            <a:spAutoFit/>
          </a:bodyPr>
          <a:lstStyle/>
          <a:p>
            <a:pPr marL="342900" indent="-342900">
              <a:buFont typeface="Wingdings" pitchFamily="2" charset="2"/>
              <a:buChar char="q"/>
            </a:pPr>
            <a:r>
              <a:rPr lang="fa-IR" sz="2000" dirty="0"/>
              <a:t>آتش نشان ها، امدادگران اورژانس، زندانبانان، کارشناسان آزمایشگاه های تحقیقات جنایی و صحنه جرم وپزشکی قانونی</a:t>
            </a:r>
          </a:p>
          <a:p>
            <a:pPr marL="342900" indent="-342900">
              <a:buFont typeface="Wingdings" pitchFamily="2" charset="2"/>
              <a:buChar char="q"/>
            </a:pPr>
            <a:r>
              <a:rPr lang="fa-IR" sz="2000" dirty="0"/>
              <a:t>افراد دارای رفتار پرخطر جنسی و اعتیاد تزریقی</a:t>
            </a:r>
          </a:p>
          <a:p>
            <a:endParaRPr lang="fa-IR" sz="2000" dirty="0"/>
          </a:p>
          <a:p>
            <a:pPr marL="342900" indent="-342900">
              <a:buFont typeface="Wingdings" pitchFamily="2" charset="2"/>
              <a:buChar char="q"/>
            </a:pPr>
            <a:r>
              <a:rPr lang="fa-IR" sz="2000" dirty="0"/>
              <a:t>رفتگران شهرداری</a:t>
            </a:r>
          </a:p>
          <a:p>
            <a:pPr marL="342900" indent="-342900">
              <a:buFont typeface="Wingdings" pitchFamily="2" charset="2"/>
              <a:buChar char="q"/>
            </a:pPr>
            <a:r>
              <a:rPr lang="fa-IR" sz="2000" dirty="0"/>
              <a:t>کلیه زندانیان</a:t>
            </a:r>
          </a:p>
          <a:p>
            <a:endParaRPr lang="fa-IR" sz="2000" dirty="0"/>
          </a:p>
          <a:p>
            <a:pPr marL="342900" indent="-342900">
              <a:buFont typeface="Wingdings" pitchFamily="2" charset="2"/>
              <a:buChar char="q"/>
            </a:pPr>
            <a:r>
              <a:rPr lang="fa-IR" sz="2000" dirty="0"/>
              <a:t>ساکنین گرم خانه ها و مراکز نگهداری افراد بی خانمان</a:t>
            </a:r>
          </a:p>
          <a:p>
            <a:pPr marL="342900" indent="-342900">
              <a:buFont typeface="Wingdings" pitchFamily="2" charset="2"/>
              <a:buChar char="q"/>
            </a:pPr>
            <a:r>
              <a:rPr lang="fa-IR" sz="2000" dirty="0"/>
              <a:t>افرادی که در تماس شغلی با اجساد می باشند (مانند غسال ها) </a:t>
            </a:r>
          </a:p>
        </p:txBody>
      </p:sp>
    </p:spTree>
    <p:extLst>
      <p:ext uri="{BB962C8B-B14F-4D97-AF65-F5344CB8AC3E}">
        <p14:creationId xmlns:p14="http://schemas.microsoft.com/office/powerpoint/2010/main" val="378915929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250" y="0"/>
            <a:ext cx="9143999" cy="6863644"/>
          </a:xfrm>
          <a:prstGeom prst="rect">
            <a:avLst/>
          </a:prstGeom>
        </p:spPr>
      </p:pic>
      <p:sp>
        <p:nvSpPr>
          <p:cNvPr id="2" name="Rectangle 1"/>
          <p:cNvSpPr/>
          <p:nvPr/>
        </p:nvSpPr>
        <p:spPr>
          <a:xfrm>
            <a:off x="205896" y="95507"/>
            <a:ext cx="8640960" cy="6555641"/>
          </a:xfrm>
          <a:prstGeom prst="rect">
            <a:avLst/>
          </a:prstGeom>
        </p:spPr>
        <p:txBody>
          <a:bodyPr wrap="square">
            <a:spAutoFit/>
          </a:bodyPr>
          <a:lstStyle/>
          <a:p>
            <a:pPr algn="just">
              <a:buFont typeface="Wingdings" pitchFamily="2" charset="2"/>
              <a:buChar char="ü"/>
            </a:pPr>
            <a:r>
              <a:rPr lang="fa-IR" sz="2000" dirty="0"/>
              <a:t>ارزیابی آنتی بادی 2- 1 ماه پس از دریافت واکسن هپاتیت ب در افراد پرخطر زیر توصیه می شود:</a:t>
            </a:r>
          </a:p>
          <a:p>
            <a:pPr algn="just"/>
            <a:endParaRPr lang="fa-IR" sz="2000" dirty="0"/>
          </a:p>
          <a:p>
            <a:pPr algn="just">
              <a:buFont typeface="Wingdings" pitchFamily="2" charset="2"/>
              <a:buChar char="q"/>
            </a:pPr>
            <a:r>
              <a:rPr lang="fa-IR" sz="2000" dirty="0"/>
              <a:t> كاركنان شاغل در بخش بهداشت و درمان و امدادگران</a:t>
            </a:r>
          </a:p>
          <a:p>
            <a:pPr algn="just">
              <a:buFont typeface="Wingdings" pitchFamily="2" charset="2"/>
              <a:buChar char="q"/>
            </a:pPr>
            <a:r>
              <a:rPr lang="fa-IR" sz="2000" dirty="0"/>
              <a:t> نوزادان متولد شده از مادران </a:t>
            </a:r>
            <a:r>
              <a:rPr lang="en-US" sz="2000" dirty="0"/>
              <a:t>HBs Ag </a:t>
            </a:r>
            <a:r>
              <a:rPr lang="fa-IR" sz="2000" dirty="0"/>
              <a:t>مثبت (در این گروه ارزیابی آنتی بادی و </a:t>
            </a:r>
            <a:r>
              <a:rPr lang="en-US" sz="2000" dirty="0"/>
              <a:t>HBs Ag </a:t>
            </a:r>
            <a:r>
              <a:rPr lang="fa-IR" sz="2000" dirty="0"/>
              <a:t>در سن 18- 9 ماهگی صورت می گیرد)</a:t>
            </a:r>
          </a:p>
          <a:p>
            <a:pPr algn="just">
              <a:buFont typeface="Wingdings" pitchFamily="2" charset="2"/>
              <a:buChar char="q"/>
            </a:pPr>
            <a:r>
              <a:rPr lang="fa-IR" sz="2000" dirty="0"/>
              <a:t> بيماران تحت درمان با دياليز خوني</a:t>
            </a:r>
          </a:p>
          <a:p>
            <a:pPr algn="just">
              <a:buFont typeface="Wingdings" pitchFamily="2" charset="2"/>
              <a:buChar char="q"/>
            </a:pPr>
            <a:r>
              <a:rPr lang="fa-IR" sz="2000" dirty="0"/>
              <a:t> افراد مبتلا به </a:t>
            </a:r>
            <a:r>
              <a:rPr lang="en-US" sz="2000" dirty="0"/>
              <a:t>HIV </a:t>
            </a:r>
            <a:r>
              <a:rPr lang="fa-IR" sz="2000" dirty="0"/>
              <a:t>و ساير مبتلايان به نقایص سيستم ايمني كه در خطر مواجهه با ويروس هپاتيت ب هستند.</a:t>
            </a:r>
          </a:p>
          <a:p>
            <a:pPr algn="just">
              <a:buFont typeface="Wingdings" pitchFamily="2" charset="2"/>
              <a:buChar char="q"/>
            </a:pPr>
            <a:r>
              <a:rPr lang="fa-IR" sz="2000" dirty="0"/>
              <a:t> افرادي كه با فرد </a:t>
            </a:r>
            <a:r>
              <a:rPr lang="en-US" sz="2000" dirty="0"/>
              <a:t>HBs Ag </a:t>
            </a:r>
            <a:r>
              <a:rPr lang="fa-IR" sz="2000" dirty="0"/>
              <a:t>مثبت به طور مشترك از يك سوزن استفاده مي كنند و يا شریک جنسي آنان .</a:t>
            </a:r>
          </a:p>
          <a:p>
            <a:pPr algn="just"/>
            <a:endParaRPr lang="fa-IR" sz="2000" dirty="0"/>
          </a:p>
          <a:p>
            <a:pPr algn="just">
              <a:buFont typeface="Wingdings" pitchFamily="2" charset="2"/>
              <a:buChar char="ü"/>
            </a:pPr>
            <a:r>
              <a:rPr lang="fa-IR" sz="2000" dirty="0"/>
              <a:t>چنانچه هریک از افراد پرخطر ، تیتر آنتی بادی چک نکرده باشند ،توصیه می شود در اولین فرصت تیتر آنتی بادی خود را چک نمایند.</a:t>
            </a:r>
          </a:p>
          <a:p>
            <a:pPr algn="just">
              <a:buFont typeface="Wingdings" pitchFamily="2" charset="2"/>
              <a:buChar char="ü"/>
            </a:pPr>
            <a:r>
              <a:rPr lang="fa-IR" sz="2000" dirty="0"/>
              <a:t>در صورتي كه تيتر آنتي بادي بيشتر یا مساوی 10 </a:t>
            </a:r>
            <a:r>
              <a:rPr lang="en-US" sz="2000" dirty="0"/>
              <a:t>IU/ml </a:t>
            </a:r>
            <a:r>
              <a:rPr lang="fa-IR" sz="2000" dirty="0"/>
              <a:t>باشد، نيازي به دز بوستر وجود ندارد. چنانچه ميزان آنتي بادي زير 10 </a:t>
            </a:r>
            <a:r>
              <a:rPr lang="en-US" sz="2000" dirty="0"/>
              <a:t>IU/ml </a:t>
            </a:r>
            <a:r>
              <a:rPr lang="fa-IR" sz="2000" dirty="0"/>
              <a:t>باشد، لازم است مجدداً سه نوبت واكسن هپاتيت ب تزريق شود و 2- 1 ماه بعد مجددا سطح آنتي بادي و </a:t>
            </a:r>
            <a:r>
              <a:rPr lang="en-US" sz="2000" dirty="0"/>
              <a:t>HBs Ag </a:t>
            </a:r>
            <a:r>
              <a:rPr lang="fa-IR" sz="2000" dirty="0"/>
              <a:t>اندازه گيري شود. در صورتيكه سطح آنتي بادي در اين افراد باز هم كمتر از 10 </a:t>
            </a:r>
            <a:r>
              <a:rPr lang="en-US" sz="2000" dirty="0"/>
              <a:t>IU/ml </a:t>
            </a:r>
            <a:r>
              <a:rPr lang="fa-IR" sz="2000" dirty="0"/>
              <a:t>بوده و فرد </a:t>
            </a:r>
            <a:r>
              <a:rPr lang="en-US" sz="2000" dirty="0"/>
              <a:t>HBs Ag </a:t>
            </a:r>
            <a:r>
              <a:rPr lang="fa-IR" sz="2000" dirty="0"/>
              <a:t>مثبت باشد، فرد بايد از نظرمراقبت هاي بهداشتي و اقدامات احتياطي تحت آموزش و مشاوره قرار گرفته و هم چنين بايد نسبت به واكسيناسيون اطرافيان اقدام شود. در صورتي كه فرد </a:t>
            </a:r>
            <a:r>
              <a:rPr lang="en-US" sz="2000" dirty="0"/>
              <a:t>HBs Ag </a:t>
            </a:r>
            <a:r>
              <a:rPr lang="fa-IR" sz="2000" dirty="0"/>
              <a:t>منفي باشد و به دور دوم واکسیناسیون هم پاسخ نداده باشد، علاوه بر رعايت اقدامات احتياطي، لازم است در صورت تماس با ترشحات آغشته به خون فرد </a:t>
            </a:r>
            <a:r>
              <a:rPr lang="en-US" sz="2000" dirty="0"/>
              <a:t>HBs Ag </a:t>
            </a:r>
            <a:r>
              <a:rPr lang="fa-IR" sz="2000" dirty="0"/>
              <a:t>مثبت ، تحت درمان با </a:t>
            </a:r>
            <a:r>
              <a:rPr lang="en-US" sz="2000" dirty="0"/>
              <a:t>HBIG </a:t>
            </a:r>
            <a:r>
              <a:rPr lang="fa-IR" sz="2000" dirty="0"/>
              <a:t>قرار گيرد.</a:t>
            </a:r>
          </a:p>
        </p:txBody>
      </p:sp>
    </p:spTree>
    <p:extLst>
      <p:ext uri="{BB962C8B-B14F-4D97-AF65-F5344CB8AC3E}">
        <p14:creationId xmlns:p14="http://schemas.microsoft.com/office/powerpoint/2010/main" val="182743073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1" y="-5644"/>
            <a:ext cx="9143999" cy="6863644"/>
          </a:xfrm>
          <a:prstGeom prst="rect">
            <a:avLst/>
          </a:prstGeom>
        </p:spPr>
      </p:pic>
      <p:sp>
        <p:nvSpPr>
          <p:cNvPr id="2" name="Rectangle 1"/>
          <p:cNvSpPr/>
          <p:nvPr/>
        </p:nvSpPr>
        <p:spPr>
          <a:xfrm>
            <a:off x="214282" y="168260"/>
            <a:ext cx="8784976" cy="6832640"/>
          </a:xfrm>
          <a:prstGeom prst="rect">
            <a:avLst/>
          </a:prstGeom>
        </p:spPr>
        <p:txBody>
          <a:bodyPr wrap="square">
            <a:spAutoFit/>
          </a:bodyPr>
          <a:lstStyle/>
          <a:p>
            <a:pPr algn="just">
              <a:buFont typeface="Wingdings" pitchFamily="2" charset="2"/>
              <a:buChar char="ü"/>
            </a:pPr>
            <a:r>
              <a:rPr lang="fa-IR" sz="2000" dirty="0"/>
              <a:t>در بزرگسالان تحت درمان با دياليز و یا بزرگسالان مبتلا به نقص سيستم ايمني مانند </a:t>
            </a:r>
            <a:r>
              <a:rPr lang="en-US" sz="2000" dirty="0"/>
              <a:t>HIV ، </a:t>
            </a:r>
            <a:r>
              <a:rPr lang="fa-IR" sz="2000" dirty="0"/>
              <a:t>بهتر است سالیانه سطح ايمني بررسي شده و در صورت داشتن تیتر آنتی بادی کمتر از 10 </a:t>
            </a:r>
            <a:r>
              <a:rPr lang="en-US" sz="2000" dirty="0"/>
              <a:t>IU/ml ، </a:t>
            </a:r>
            <a:r>
              <a:rPr lang="fa-IR" sz="2000" dirty="0"/>
              <a:t>مجددا یک دز يادآور به ميزان دوبرابر تزریق شود.</a:t>
            </a:r>
          </a:p>
          <a:p>
            <a:pPr algn="just"/>
            <a:endParaRPr lang="fa-IR" sz="2000" dirty="0"/>
          </a:p>
          <a:p>
            <a:pPr algn="just">
              <a:buFont typeface="Wingdings" pitchFamily="2" charset="2"/>
              <a:buChar char="ü"/>
            </a:pPr>
            <a:r>
              <a:rPr lang="fa-IR" sz="2000" dirty="0"/>
              <a:t>چنانچه فردی در گذشته یک بار تیتر آنتی بادی را چک کرده باشد وتیتر وی بيشتر یا مساوی 10 </a:t>
            </a:r>
            <a:r>
              <a:rPr lang="en-US" sz="2000" dirty="0"/>
              <a:t>IU/ml </a:t>
            </a:r>
            <a:r>
              <a:rPr lang="fa-IR" sz="2000" dirty="0"/>
              <a:t>باشد، در آینده نیاز به تکرار تیتر آنتی بادی ویا دز بوستر واکسن ندارد.</a:t>
            </a:r>
          </a:p>
          <a:p>
            <a:pPr algn="just"/>
            <a:endParaRPr lang="fa-IR" sz="2000" dirty="0"/>
          </a:p>
          <a:p>
            <a:pPr algn="just">
              <a:buFont typeface="Wingdings" pitchFamily="2" charset="2"/>
              <a:buChar char="ü"/>
            </a:pPr>
            <a:r>
              <a:rPr lang="fa-IR" sz="2000" dirty="0"/>
              <a:t>اندازه گیری تیتر آنتی بادی گروه های فوق، جزء وظایف مراکز بهداشت نبوده و فقط در صورت وجود شرایط ذکر شده، تامین واکسن هپاتیت ب بر عهده مراکز بهداشتی است. </a:t>
            </a:r>
          </a:p>
          <a:p>
            <a:pPr algn="just">
              <a:buFont typeface="Wingdings" pitchFamily="2" charset="2"/>
              <a:buChar char="ü"/>
            </a:pPr>
            <a:endParaRPr lang="fa-IR" dirty="0"/>
          </a:p>
          <a:p>
            <a:pPr algn="just"/>
            <a:endParaRPr lang="fa-IR" dirty="0"/>
          </a:p>
          <a:p>
            <a:pPr algn="just"/>
            <a:r>
              <a:rPr lang="fa-IR" dirty="0"/>
              <a:t> </a:t>
            </a:r>
            <a:r>
              <a:rPr lang="fa-IR" sz="2400" b="1" dirty="0"/>
              <a:t>واکسن هموفیلوس آنفلوانزای تیپ ب:</a:t>
            </a:r>
            <a:endParaRPr lang="fa-IR" b="1" dirty="0"/>
          </a:p>
          <a:p>
            <a:pPr algn="just">
              <a:buFont typeface="Wingdings" pitchFamily="2" charset="2"/>
              <a:buChar char="ü"/>
            </a:pPr>
            <a:r>
              <a:rPr lang="fa-IR" sz="2000" dirty="0"/>
              <a:t>واکسن هموفیلوس آنفلوانزای تیپ ب </a:t>
            </a:r>
            <a:r>
              <a:rPr lang="en-US" sz="2000" dirty="0" err="1"/>
              <a:t>Hib</a:t>
            </a:r>
            <a:r>
              <a:rPr lang="en-US" sz="2000" dirty="0"/>
              <a:t> )</a:t>
            </a:r>
            <a:r>
              <a:rPr lang="fa-IR" sz="2000" dirty="0"/>
              <a:t>)یک واکسن پروتئین کنژوگه با پلی ساکارید کپسول هموفیلوس آنفلوانزای نوع ب است.</a:t>
            </a:r>
          </a:p>
          <a:p>
            <a:pPr algn="just"/>
            <a:endParaRPr lang="fa-IR" sz="2000" dirty="0"/>
          </a:p>
          <a:p>
            <a:pPr algn="just">
              <a:buFont typeface="Wingdings" pitchFamily="2" charset="2"/>
              <a:buChar char="ü"/>
            </a:pPr>
            <a:r>
              <a:rPr lang="fa-IR" sz="2000" dirty="0"/>
              <a:t>واکسن هموفیلوس آنفلوانزای تیپ ب </a:t>
            </a:r>
            <a:r>
              <a:rPr lang="en-US" sz="2000" dirty="0" err="1"/>
              <a:t>Hib</a:t>
            </a:r>
            <a:r>
              <a:rPr lang="en-US" sz="2000" dirty="0"/>
              <a:t> )</a:t>
            </a:r>
            <a:r>
              <a:rPr lang="fa-IR" sz="2000" dirty="0"/>
              <a:t>)در برنامه ایمن سازی کشوری در قالب واکسن پنج گانه (پنتاوالان) برای کودکان در سن 2 ، 4و 6 ماهگی تزریق می شود.</a:t>
            </a:r>
          </a:p>
          <a:p>
            <a:pPr algn="just"/>
            <a:endParaRPr lang="fa-IR" sz="2000" dirty="0"/>
          </a:p>
          <a:p>
            <a:pPr algn="just">
              <a:buFont typeface="Wingdings" pitchFamily="2" charset="2"/>
              <a:buChar char="ü"/>
            </a:pPr>
            <a:r>
              <a:rPr lang="fa-IR" sz="2000" dirty="0"/>
              <a:t>واکسن هموفیلوس آنفلوانزای تیپ ب </a:t>
            </a:r>
            <a:r>
              <a:rPr lang="en-US" sz="2000" dirty="0" err="1"/>
              <a:t>Hib</a:t>
            </a:r>
            <a:r>
              <a:rPr lang="en-US" sz="2000" dirty="0"/>
              <a:t> )</a:t>
            </a:r>
            <a:r>
              <a:rPr lang="fa-IR" sz="2000" dirty="0"/>
              <a:t>)به صورت واکسن تک ظرفیتی و یا به صورت ترکیبی با واکسن هپاتیت ب و سه گانه (واکسن پنج گانه) با دز 0/5 میلی لیتر و به صورت عمیق عضلانی تجویز می شود.</a:t>
            </a:r>
          </a:p>
          <a:p>
            <a:endParaRPr lang="fa-IR" dirty="0"/>
          </a:p>
        </p:txBody>
      </p:sp>
    </p:spTree>
    <p:extLst>
      <p:ext uri="{BB962C8B-B14F-4D97-AF65-F5344CB8AC3E}">
        <p14:creationId xmlns:p14="http://schemas.microsoft.com/office/powerpoint/2010/main" val="335951021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PNG"/>
          <p:cNvPicPr>
            <a:picLocks noChangeAspect="1"/>
          </p:cNvPicPr>
          <p:nvPr/>
        </p:nvPicPr>
        <p:blipFill>
          <a:blip r:embed="rId2" cstate="print"/>
          <a:stretch>
            <a:fillRect/>
          </a:stretch>
        </p:blipFill>
        <p:spPr>
          <a:xfrm rot="10800000">
            <a:off x="0" y="-5659"/>
            <a:ext cx="9143999" cy="6869315"/>
          </a:xfrm>
          <a:prstGeom prst="rect">
            <a:avLst/>
          </a:prstGeom>
        </p:spPr>
      </p:pic>
      <p:sp>
        <p:nvSpPr>
          <p:cNvPr id="2" name="Rectangle 1"/>
          <p:cNvSpPr/>
          <p:nvPr/>
        </p:nvSpPr>
        <p:spPr>
          <a:xfrm>
            <a:off x="125759" y="692696"/>
            <a:ext cx="8892480" cy="4124206"/>
          </a:xfrm>
          <a:prstGeom prst="rect">
            <a:avLst/>
          </a:prstGeom>
        </p:spPr>
        <p:txBody>
          <a:bodyPr wrap="square">
            <a:spAutoFit/>
          </a:bodyPr>
          <a:lstStyle/>
          <a:p>
            <a:r>
              <a:rPr lang="fa-IR" sz="2400" b="1" dirty="0">
                <a:cs typeface="B Titr" panose="00000700000000000000" pitchFamily="2" charset="-78"/>
              </a:rPr>
              <a:t>مدت زمان نگهداری واکسن ها پس از باز کردن ویال:</a:t>
            </a:r>
          </a:p>
          <a:p>
            <a:pPr algn="just"/>
            <a:endParaRPr lang="fa-IR" sz="2000" b="1" dirty="0"/>
          </a:p>
          <a:p>
            <a:pPr algn="just"/>
            <a:r>
              <a:rPr lang="fa-IR" dirty="0">
                <a:cs typeface="B Yagut" panose="00000400000000000000" pitchFamily="2" charset="-78"/>
              </a:rPr>
              <a:t>1- نباید در یک زمان، بیش از یک ویال از یک نوع واکسن باز شود، بلکه پس از اتمام یک ویال، باید برای باز کردن ویال بعدی اقدام کرد.</a:t>
            </a:r>
          </a:p>
          <a:p>
            <a:pPr algn="just"/>
            <a:endParaRPr lang="fa-IR" dirty="0">
              <a:cs typeface="B Yagut" panose="00000400000000000000" pitchFamily="2" charset="-78"/>
            </a:endParaRPr>
          </a:p>
          <a:p>
            <a:pPr algn="just"/>
            <a:r>
              <a:rPr lang="fa-IR" dirty="0">
                <a:cs typeface="B Yagut" panose="00000400000000000000" pitchFamily="2" charset="-78"/>
              </a:rPr>
              <a:t>2- واکسن های با ویال های چند دزی (فلج اطفال خوراکی و تزریقی،سه گانه، دوگانه، کزاز، هپاتیت ب و پنج گانه ) پس از باز شدن ویال در مراکز ارائه خدمات ایمن سازی، در صورتی که شرایط زنجیره سرما و سترونی حفظ شود و به شرطی که بیش از یک ماه از زمان باز شدن ویال نگذشته باشد، تا پایان تاریخ انقضا،  قابل مصرف است.</a:t>
            </a:r>
          </a:p>
          <a:p>
            <a:pPr algn="just"/>
            <a:endParaRPr lang="fa-IR" dirty="0">
              <a:cs typeface="B Yagut" panose="00000400000000000000" pitchFamily="2" charset="-78"/>
            </a:endParaRPr>
          </a:p>
          <a:p>
            <a:pPr algn="just"/>
            <a:r>
              <a:rPr lang="fa-IR" dirty="0">
                <a:cs typeface="B Yagut" panose="00000400000000000000" pitchFamily="2" charset="-78"/>
              </a:rPr>
              <a:t>نکته:درمورد ویال های چند دزی یاد شده ی فوق ، بایستی تاریخ اولین روز استفاده روی ویال درج شود.</a:t>
            </a:r>
          </a:p>
          <a:p>
            <a:pPr algn="just"/>
            <a:endParaRPr lang="fa-IR" dirty="0">
              <a:cs typeface="B Yagut" panose="00000400000000000000" pitchFamily="2" charset="-78"/>
            </a:endParaRPr>
          </a:p>
          <a:p>
            <a:pPr algn="just"/>
            <a:r>
              <a:rPr lang="fa-IR" dirty="0">
                <a:cs typeface="B Yagut" panose="00000400000000000000" pitchFamily="2" charset="-78"/>
              </a:rPr>
              <a:t>3- در تیم های سیار واکسیناسیون، ویال های باز شده واکسن باید در پایان کار روزانه دور ریخته شود، ولی ویال های باز نشده به شرط رعایت کامل زنجیره سرما، باید در روزهای بعد در اولویت مصرف قرار گیرند.  </a:t>
            </a:r>
          </a:p>
        </p:txBody>
      </p:sp>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51520" y="188640"/>
            <a:ext cx="8640960" cy="5632311"/>
          </a:xfrm>
          <a:prstGeom prst="rect">
            <a:avLst/>
          </a:prstGeom>
        </p:spPr>
        <p:txBody>
          <a:bodyPr wrap="square">
            <a:spAutoFit/>
          </a:bodyPr>
          <a:lstStyle/>
          <a:p>
            <a:pPr algn="just">
              <a:buFont typeface="Wingdings" pitchFamily="2" charset="2"/>
              <a:buChar char="ü"/>
            </a:pPr>
            <a:r>
              <a:rPr lang="fa-IR" sz="2000" dirty="0"/>
              <a:t>گروه های واجد شرایط دریافت واکسن هموفیلوس آنفلوانزای تیپ ب (</a:t>
            </a:r>
            <a:r>
              <a:rPr lang="en-US" sz="2000" dirty="0" err="1"/>
              <a:t>Hib</a:t>
            </a:r>
            <a:r>
              <a:rPr lang="fa-IR" sz="2000" dirty="0"/>
              <a:t>)عبارتند از:</a:t>
            </a:r>
          </a:p>
          <a:p>
            <a:pPr algn="just"/>
            <a:endParaRPr lang="fa-IR" sz="2000" dirty="0"/>
          </a:p>
          <a:p>
            <a:pPr algn="just">
              <a:buFont typeface="Wingdings" pitchFamily="2" charset="2"/>
              <a:buChar char="q"/>
            </a:pPr>
            <a:r>
              <a:rPr lang="fa-IR" sz="2000" dirty="0"/>
              <a:t>شیرخواران زیر یک سالی که طبق دستورالعمل، ممنوعیت دریافت واکسن سیاه سرفه داشته و باید واکسن دوگانه خردسالان، هپاتیت ب و واکسن هموفیلوس آنفلوانزای تیپ ب </a:t>
            </a:r>
            <a:r>
              <a:rPr lang="en-US" sz="2000" dirty="0"/>
              <a:t>(</a:t>
            </a:r>
            <a:r>
              <a:rPr lang="en-US" sz="2000" dirty="0" err="1"/>
              <a:t>Hib</a:t>
            </a:r>
            <a:r>
              <a:rPr lang="en-US" sz="2000" dirty="0"/>
              <a:t> )</a:t>
            </a:r>
            <a:r>
              <a:rPr lang="fa-IR" sz="2000" dirty="0"/>
              <a:t>را دریافت نمایند. در این گروه برای کاهش تعداد دفعات مراجعه، توصیه می شود هم زمان با واکسن دوگانه خردسالان و واکسن هپاتیت ب، واکسن هموفیلوس آنفلوانزای تیپ ب نیز تزریق شود.</a:t>
            </a:r>
          </a:p>
          <a:p>
            <a:pPr algn="just"/>
            <a:endParaRPr lang="fa-IR" sz="2000" dirty="0"/>
          </a:p>
          <a:p>
            <a:pPr algn="just"/>
            <a:r>
              <a:rPr lang="fa-IR" sz="2000" dirty="0"/>
              <a:t>برای تفکیک موارد احتمالی عوارض موضعی واکسیناسیون، توصیه می شود واکسن هموفیلوس آنفلوانزای تیپ ب در اندام مقابل واکسن دوگانه خردسالان تزریق شود. </a:t>
            </a:r>
          </a:p>
          <a:p>
            <a:pPr algn="just"/>
            <a:endParaRPr lang="fa-IR" sz="2000" dirty="0"/>
          </a:p>
          <a:p>
            <a:pPr algn="just"/>
            <a:r>
              <a:rPr lang="fa-IR" sz="2000" dirty="0"/>
              <a:t>در کودکانی که قبلا واکسن دوگانه خردسالان و واکسن هپاتیت ب را دریافت کرده و در حال حاضر فقط نیاز به تزریق واکسن هموفیلوس آنفلوانزای تیپ ب دارند، برای دستیابی سریع تر به ایمنی مطلوب، میتوان فواصل تزریق واکسن مذکور را به یک ماه کاهش داد.  </a:t>
            </a:r>
          </a:p>
          <a:p>
            <a:pPr algn="just"/>
            <a:endParaRPr lang="fa-IR" sz="2000" dirty="0"/>
          </a:p>
          <a:p>
            <a:pPr algn="just">
              <a:buFont typeface="Wingdings" pitchFamily="2" charset="2"/>
              <a:buChar char="q"/>
            </a:pPr>
            <a:r>
              <a:rPr lang="fa-IR" sz="2000" dirty="0"/>
              <a:t>گروه های پرخطر واجد شرایط دریافت واکسن که شامل نقایص آناتومیک و عملکردی طحال، بیماران طحال برداری شده یا کاندیدای طحال برداری، کم خونی داسی شکل،بیماران دریافت کننده پیوند مغز استخوان و اعضا، بیماران مبتلا به </a:t>
            </a:r>
            <a:r>
              <a:rPr lang="en-US" sz="2000" dirty="0"/>
              <a:t>HIV/AIDS ، </a:t>
            </a:r>
            <a:r>
              <a:rPr lang="fa-IR" sz="2000" dirty="0"/>
              <a:t>مبتلایان به نقایص مادرزادی سیستم ایمنی، بیماران تحت شیمی درمانی و دریافت کنندگان داروهای مهار کننده سیستم ایمنی هستند</a:t>
            </a:r>
          </a:p>
        </p:txBody>
      </p:sp>
    </p:spTree>
    <p:extLst>
      <p:ext uri="{BB962C8B-B14F-4D97-AF65-F5344CB8AC3E}">
        <p14:creationId xmlns:p14="http://schemas.microsoft.com/office/powerpoint/2010/main" val="234224725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179512" y="260648"/>
            <a:ext cx="8712968" cy="5940088"/>
          </a:xfrm>
          <a:prstGeom prst="rect">
            <a:avLst/>
          </a:prstGeom>
        </p:spPr>
        <p:txBody>
          <a:bodyPr wrap="square">
            <a:spAutoFit/>
          </a:bodyPr>
          <a:lstStyle/>
          <a:p>
            <a:pPr algn="just">
              <a:buFont typeface="Wingdings" pitchFamily="2" charset="2"/>
              <a:buChar char="q"/>
            </a:pPr>
            <a:r>
              <a:rPr lang="fa-IR" sz="2000" dirty="0"/>
              <a:t> گروه های پرخطر واجد شرایط دریافت واکسن که شامل نقایص آناتومیک و عملکردی طحال، بیماران طحال     برداری شده یا کاندیدای طحال برداری، کم خونی داسی شکل،بیماران دریافت کننده پیوند مغز استخوان و اعضا، بیماران مبتلا به </a:t>
            </a:r>
            <a:r>
              <a:rPr lang="en-US" sz="2000" dirty="0"/>
              <a:t>HIV/AIDS ، </a:t>
            </a:r>
            <a:r>
              <a:rPr lang="fa-IR" sz="2000" dirty="0"/>
              <a:t>مبتلایان به نقایص مادرزادی سیستم ایمنی، بیماران تحت شیمی درمانی و دریافت</a:t>
            </a:r>
          </a:p>
          <a:p>
            <a:pPr algn="just"/>
            <a:r>
              <a:rPr lang="fa-IR" sz="2000" dirty="0"/>
              <a:t>کنندگان داروهای مهار کننده سیستم ایمنی هستند. </a:t>
            </a:r>
          </a:p>
          <a:p>
            <a:pPr algn="just"/>
            <a:endParaRPr lang="fa-IR" sz="2000" dirty="0"/>
          </a:p>
          <a:p>
            <a:pPr algn="just">
              <a:buFont typeface="Wingdings" pitchFamily="2" charset="2"/>
              <a:buChar char="ü"/>
            </a:pPr>
            <a:r>
              <a:rPr lang="fa-IR" sz="2000" dirty="0"/>
              <a:t> واکسن هموفیلوس آنفلوانزای تیپ ب هم زمان و یا با هر فاصله زمانی با تمام واکسن های زنده و غیر فعال قابل تزریق است. حداقل فاصله زمانی بین نوبت های واکسن هموفیلوس آنفلوانزای تیپ ب، یک ماه است.</a:t>
            </a:r>
          </a:p>
          <a:p>
            <a:pPr algn="just"/>
            <a:endParaRPr lang="fa-IR" sz="2000" dirty="0"/>
          </a:p>
          <a:p>
            <a:pPr algn="just">
              <a:buFont typeface="Wingdings" pitchFamily="2" charset="2"/>
              <a:buChar char="ü"/>
            </a:pPr>
            <a:r>
              <a:rPr lang="fa-IR" sz="2000" dirty="0"/>
              <a:t>تا سن 12 ماهگی سه دز واکسن هموفیلوس آنفلوانزای تیپ ب تجویز می شود.</a:t>
            </a:r>
          </a:p>
          <a:p>
            <a:pPr algn="just"/>
            <a:r>
              <a:rPr lang="fa-IR" sz="2000" dirty="0"/>
              <a:t>در سن بالاتر از 12 ماه ( 13 ماهگی به بعد)که در موعد مقرر مراجعه نکرده اند، تزریق یک دز از واکسن مذکور کفایت می کند ولی در گروه های پر خطر تزریق واکسن هموفیلوس آنفلوانزای تیپ ب در سن 59 - 12 ماهگی، دو دز با فاصله هشت هفته و در سن شصت ماه و بالاتر، یک دز توصیه می شود.</a:t>
            </a:r>
          </a:p>
          <a:p>
            <a:pPr algn="just"/>
            <a:endParaRPr lang="fa-IR" sz="2000" dirty="0"/>
          </a:p>
          <a:p>
            <a:pPr algn="just">
              <a:buFont typeface="Wingdings" pitchFamily="2" charset="2"/>
              <a:buChar char="ü"/>
            </a:pPr>
            <a:r>
              <a:rPr lang="fa-IR" sz="2000" dirty="0"/>
              <a:t>در کودکان شصت ماهه و بالاتر تزریق واکسن هموفیلوس آنفلوانزای تیپ ب فقط برای گروه های پر خطر توصیه می شود.</a:t>
            </a:r>
          </a:p>
          <a:p>
            <a:pPr algn="just">
              <a:buFont typeface="Wingdings" pitchFamily="2" charset="2"/>
              <a:buChar char="ü"/>
            </a:pPr>
            <a:r>
              <a:rPr lang="fa-IR" sz="2000" dirty="0"/>
              <a:t>تزریق این واکسن در کودکان زیر 6 هفته و افرادی که سابقه واکنش حساسیتی شدید (مانند آنافیلاکسی) بعد از دریافت دز قبلی واکسن داشته اند، ممنوع است.</a:t>
            </a:r>
          </a:p>
        </p:txBody>
      </p:sp>
    </p:spTree>
    <p:extLst>
      <p:ext uri="{BB962C8B-B14F-4D97-AF65-F5344CB8AC3E}">
        <p14:creationId xmlns:p14="http://schemas.microsoft.com/office/powerpoint/2010/main" val="2296979998"/>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315846" y="188640"/>
            <a:ext cx="8648642" cy="6333510"/>
          </a:xfrm>
          <a:prstGeom prst="rect">
            <a:avLst/>
          </a:prstGeom>
        </p:spPr>
      </p:pic>
      <p:sp>
        <p:nvSpPr>
          <p:cNvPr id="2" name="Rectangle 1"/>
          <p:cNvSpPr/>
          <p:nvPr/>
        </p:nvSpPr>
        <p:spPr>
          <a:xfrm>
            <a:off x="315846" y="200685"/>
            <a:ext cx="8613415" cy="6370975"/>
          </a:xfrm>
          <a:prstGeom prst="rect">
            <a:avLst/>
          </a:prstGeom>
        </p:spPr>
        <p:txBody>
          <a:bodyPr wrap="square">
            <a:spAutoFit/>
          </a:bodyPr>
          <a:lstStyle/>
          <a:p>
            <a:r>
              <a:rPr lang="fa-IR" sz="2400" b="1" dirty="0"/>
              <a:t>واكسن مننگوكوك:</a:t>
            </a:r>
          </a:p>
          <a:p>
            <a:endParaRPr lang="fa-IR" sz="2400" b="1" dirty="0"/>
          </a:p>
          <a:p>
            <a:pPr marL="342900" indent="-342900" algn="just">
              <a:buFont typeface="Wingdings" pitchFamily="2" charset="2"/>
              <a:buChar char="ü"/>
            </a:pPr>
            <a:r>
              <a:rPr lang="fa-IR" sz="2000" dirty="0"/>
              <a:t>واكسن مننگوكوك به دو صورت پلي ساكاريدي و كنژوگه و در تر يكب هاي تك ظرفيتي، دو ظرفيتي(عليه گروه هاي </a:t>
            </a:r>
            <a:r>
              <a:rPr lang="en-US" sz="2000" dirty="0"/>
              <a:t>A </a:t>
            </a:r>
            <a:r>
              <a:rPr lang="fa-IR" sz="2000" dirty="0"/>
              <a:t>و </a:t>
            </a:r>
            <a:r>
              <a:rPr lang="en-US" sz="2000" dirty="0"/>
              <a:t>C </a:t>
            </a:r>
            <a:r>
              <a:rPr lang="fa-IR" sz="2000" dirty="0"/>
              <a:t>)و چهار ظرفيتي (عليه گروه هاي </a:t>
            </a:r>
            <a:r>
              <a:rPr lang="en-US" sz="2000" dirty="0"/>
              <a:t>Y ،C ،A </a:t>
            </a:r>
            <a:r>
              <a:rPr lang="fa-IR" sz="2000" dirty="0"/>
              <a:t>و </a:t>
            </a:r>
            <a:r>
              <a:rPr lang="en-US" sz="2000" dirty="0"/>
              <a:t>(W-135</a:t>
            </a:r>
            <a:r>
              <a:rPr lang="fa-IR" sz="2000" dirty="0"/>
              <a:t>موجود است.</a:t>
            </a:r>
          </a:p>
          <a:p>
            <a:pPr marL="342900" indent="-342900" algn="just">
              <a:buFont typeface="Wingdings" pitchFamily="2" charset="2"/>
              <a:buChar char="ü"/>
            </a:pPr>
            <a:r>
              <a:rPr lang="fa-IR" sz="2000" dirty="0"/>
              <a:t>واكسن پلي ساكاريدي در سن 2 سال به بالا قابل استفاده است و براي ايمن سازي كودكان كمتر از 2 سال بايد از واكسن كنژوگه استفاده شود.</a:t>
            </a:r>
          </a:p>
          <a:p>
            <a:pPr marL="342900" indent="-342900" algn="just">
              <a:buFont typeface="Wingdings" pitchFamily="2" charset="2"/>
              <a:buChar char="ü"/>
            </a:pPr>
            <a:r>
              <a:rPr lang="fa-IR" sz="2000" dirty="0"/>
              <a:t>تزريق واكسن پلي ساكاريدي، زير جلدي و تزريق واكسن كنژوگه،عضلاني است.</a:t>
            </a:r>
          </a:p>
          <a:p>
            <a:pPr marL="342900" indent="-342900" algn="just">
              <a:buFont typeface="Wingdings" pitchFamily="2" charset="2"/>
              <a:buChar char="ü"/>
            </a:pPr>
            <a:r>
              <a:rPr lang="fa-IR" sz="2000" dirty="0"/>
              <a:t>لازم است كليه مشمولان خدمت وظیفه نیروهای مسلح (سربازان) وکارکنان پایور (کادر) جديدالورود واحدهاي آموزشي - نظامي سپاه، ارتش ونيروي انتظامي و ساكنين اردوگاه ها، واكسن دو ظرفيتي را دريافت نمايند.</a:t>
            </a:r>
          </a:p>
          <a:p>
            <a:pPr marL="342900" indent="-342900" algn="just">
              <a:buFont typeface="Wingdings" pitchFamily="2" charset="2"/>
              <a:buChar char="ü"/>
            </a:pPr>
            <a:r>
              <a:rPr lang="fa-IR" sz="2000" dirty="0"/>
              <a:t>برنامه واكسيناسيون اين افراد شامل تزريق يك دز نيم میلی لیتر واكسن پلي ساكاريدي در زير جلد است.</a:t>
            </a:r>
          </a:p>
          <a:p>
            <a:pPr marL="342900" indent="-342900" algn="just">
              <a:buFont typeface="Wingdings" pitchFamily="2" charset="2"/>
              <a:buChar char="ü"/>
            </a:pPr>
            <a:r>
              <a:rPr lang="fa-IR" sz="2000" dirty="0"/>
              <a:t>تزریق واکسن مننگوکوک برای زندانیان و ساکنین خوابگاه ها، تنها درموارد خاص مانند کنترل طغیان بیماری انجام می شود.</a:t>
            </a:r>
          </a:p>
          <a:p>
            <a:pPr marL="342900" indent="-342900" algn="just">
              <a:buFont typeface="Wingdings" pitchFamily="2" charset="2"/>
              <a:buChar char="ü"/>
            </a:pPr>
            <a:r>
              <a:rPr lang="fa-IR" sz="2000" dirty="0"/>
              <a:t>گروه هاي پرخطر نيازمند تزريق واكسن مننگوكوك شامل افراد دچاركمبود كمپلمان، افراد داراي نقص آناتوميك يا عملكردي طحال ، افراد دچار </a:t>
            </a:r>
            <a:r>
              <a:rPr lang="en-US" sz="2000" dirty="0"/>
              <a:t>HIV/AIDS ، </a:t>
            </a:r>
            <a:r>
              <a:rPr lang="fa-IR" sz="2000" dirty="0"/>
              <a:t>حجاج عمره و تمتع و مسافرين به كشورهاي بومي يا اپيدميك بيماري مننگوكوك هستند.</a:t>
            </a:r>
          </a:p>
          <a:p>
            <a:pPr marL="342900" indent="-342900" algn="just">
              <a:buFont typeface="Wingdings" pitchFamily="2" charset="2"/>
              <a:buChar char="ü"/>
            </a:pPr>
            <a:r>
              <a:rPr lang="fa-IR" sz="2000" dirty="0"/>
              <a:t>ایمن سازی زنان باردار و شيرده با واكسن مننگوكوك بلامانع است.</a:t>
            </a:r>
          </a:p>
          <a:p>
            <a:pPr marL="342900" indent="-342900" algn="just">
              <a:buFont typeface="Wingdings" pitchFamily="2" charset="2"/>
              <a:buChar char="ü"/>
            </a:pPr>
            <a:r>
              <a:rPr lang="fa-IR" sz="2000" dirty="0"/>
              <a:t>در صورت سابقه حساسيت شديد به دز قبلي واكسن مننگوكوك، دريافت دز بعدي ممنوع است.</a:t>
            </a:r>
          </a:p>
        </p:txBody>
      </p:sp>
    </p:spTree>
    <p:extLst>
      <p:ext uri="{BB962C8B-B14F-4D97-AF65-F5344CB8AC3E}">
        <p14:creationId xmlns:p14="http://schemas.microsoft.com/office/powerpoint/2010/main" val="2643494817"/>
      </p:ext>
    </p:extLst>
  </p:cSld>
  <p:clrMapOvr>
    <a:masterClrMapping/>
  </p:clrMapOvr>
  <p:transition spd="slow">
    <p:pull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14282" y="654209"/>
            <a:ext cx="8784976" cy="5632311"/>
          </a:xfrm>
          <a:prstGeom prst="rect">
            <a:avLst/>
          </a:prstGeom>
        </p:spPr>
        <p:txBody>
          <a:bodyPr wrap="square">
            <a:spAutoFit/>
          </a:bodyPr>
          <a:lstStyle/>
          <a:p>
            <a:pPr marL="342900" indent="-342900" algn="just">
              <a:buFont typeface="Wingdings" pitchFamily="2" charset="2"/>
              <a:buChar char="ü"/>
            </a:pPr>
            <a:r>
              <a:rPr lang="fa-IR" sz="2000" dirty="0"/>
              <a:t>افرادی که قصد سفر به خارج از کشور را دارند، بر اساس کشور مقصد وبیماریهای شایع قابل پیشگیری با واکسن در آن کشور باید از نظر نیازبه دریافت واکسن های لازم بررسی شوند و در صورت لزوم قبل از عزیمت،واکسن های مورد نیاز را دریافت نمایند.</a:t>
            </a:r>
          </a:p>
          <a:p>
            <a:pPr algn="just"/>
            <a:r>
              <a:rPr lang="fa-IR" sz="2000" dirty="0"/>
              <a:t>     به عنوان مثال، افرادی که قصد عزیمت به کشور عربستان را دارند، با توجه به مقررات آن</a:t>
            </a:r>
          </a:p>
          <a:p>
            <a:pPr algn="just"/>
            <a:r>
              <a:rPr lang="fa-IR" sz="2000" dirty="0"/>
              <a:t>     کشورباید واکسن مننگوکوک را حداقل تا ده روز قبل از سفردریافت نمایند. پس از دریافت واکسن،</a:t>
            </a:r>
          </a:p>
          <a:p>
            <a:pPr algn="just"/>
            <a:r>
              <a:rPr lang="fa-IR" sz="2000" dirty="0"/>
              <a:t>     کارت بین المللی که گواهی تزریق این واکسن است،  تا 3 سال اعتبار دارد.</a:t>
            </a:r>
          </a:p>
          <a:p>
            <a:pPr algn="just"/>
            <a:endParaRPr lang="fa-IR" sz="2000" dirty="0"/>
          </a:p>
          <a:p>
            <a:pPr marL="342900" indent="-342900" algn="just">
              <a:buFont typeface="Wingdings" pitchFamily="2" charset="2"/>
              <a:buChar char="ü"/>
            </a:pPr>
            <a:r>
              <a:rPr lang="fa-IR" sz="2000" dirty="0"/>
              <a:t>با توجه به مقررات كشور عربستان سعودي، حجاج عمره و تمتع بايد واكسن مننگوكوك چهارظرفيتي را دريافت نمايند. زمان دريافت واكسن نبايد بيش از 3 سال و يا كمتر از 10 روز قبل از ورود به عربستان باشد.</a:t>
            </a:r>
          </a:p>
          <a:p>
            <a:pPr algn="just"/>
            <a:endParaRPr lang="fa-IR" sz="2000" dirty="0"/>
          </a:p>
          <a:p>
            <a:pPr marL="342900" indent="-342900" algn="just">
              <a:buFont typeface="Wingdings" pitchFamily="2" charset="2"/>
              <a:buChar char="ü"/>
            </a:pPr>
            <a:r>
              <a:rPr lang="fa-IR" sz="2000" dirty="0"/>
              <a:t>براي واكسيناسيون حجاج ارجحيت با واكسن كنژوگه 4 ظرفيتي است.برای گروه سنی بالای 55 سال، واکسن مننگوکوک پلی ساکاریدی توصیه می شود.</a:t>
            </a:r>
          </a:p>
          <a:p>
            <a:pPr algn="just"/>
            <a:endParaRPr lang="fa-IR" sz="2000" dirty="0"/>
          </a:p>
          <a:p>
            <a:pPr marL="342900" indent="-342900" algn="just">
              <a:buFont typeface="Wingdings" pitchFamily="2" charset="2"/>
              <a:buChar char="ü"/>
            </a:pPr>
            <a:r>
              <a:rPr lang="fa-IR" sz="2000" dirty="0"/>
              <a:t>واكسيناسيون مسافرين به كشورهاي بومي يا اپيدميك بيماري مننگوكوك (مانند كشورهاي آفريقايي واقع در كمربند مننژيت شامل بنین، بورکینافاسو ، کامرون، چاد، جمهوری آفریقای مرکزی، ساحل عاج، اریتره، اتیوپی، گامبیا، گینه ، گینه بیسائو، مالی، نیجر، نیجریه، سنگال ، سودان و سودان جنوبی) توصیه می شود.</a:t>
            </a:r>
          </a:p>
        </p:txBody>
      </p:sp>
    </p:spTree>
    <p:extLst>
      <p:ext uri="{BB962C8B-B14F-4D97-AF65-F5344CB8AC3E}">
        <p14:creationId xmlns:p14="http://schemas.microsoft.com/office/powerpoint/2010/main" val="1147515160"/>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2"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251520" y="279273"/>
            <a:ext cx="8568952" cy="5940088"/>
          </a:xfrm>
          <a:prstGeom prst="rect">
            <a:avLst/>
          </a:prstGeom>
        </p:spPr>
        <p:txBody>
          <a:bodyPr wrap="square">
            <a:spAutoFit/>
          </a:bodyPr>
          <a:lstStyle/>
          <a:p>
            <a:pPr algn="just"/>
            <a:r>
              <a:rPr lang="fa-IR" sz="2400" b="1" dirty="0"/>
              <a:t>برنامه واكسيناسيون هاري:</a:t>
            </a:r>
          </a:p>
          <a:p>
            <a:pPr algn="just"/>
            <a:endParaRPr lang="fa-IR" sz="2400" b="1" dirty="0"/>
          </a:p>
          <a:p>
            <a:pPr algn="just"/>
            <a:r>
              <a:rPr lang="fa-IR" sz="2000" b="1" dirty="0"/>
              <a:t>الف- پس از مواجهه</a:t>
            </a:r>
          </a:p>
          <a:p>
            <a:pPr algn="just"/>
            <a:endParaRPr lang="fa-IR" sz="2000" b="1" dirty="0"/>
          </a:p>
          <a:p>
            <a:pPr algn="just"/>
            <a:r>
              <a:rPr lang="fa-IR" sz="2000" dirty="0"/>
              <a:t>در همه افرادي كه به هر نحو مورد گزش حیوانات خونگرم اعلام شده از طرف وزارت بهداشت قرار مي گيرند و توسط آن ها مجروح مي شوند،پس از شستشو با آب و صابون به مدت حداقل 15 دقیقه، بايستي واكسيناسيون ضدهاري شروع شود كه خود به دو شكل 5 نوبتي و 3نوبتي انجام ميشود.</a:t>
            </a:r>
          </a:p>
          <a:p>
            <a:pPr algn="just"/>
            <a:endParaRPr lang="fa-IR" dirty="0"/>
          </a:p>
          <a:p>
            <a:pPr algn="just"/>
            <a:endParaRPr lang="fa-IR" dirty="0"/>
          </a:p>
          <a:p>
            <a:pPr algn="just"/>
            <a:r>
              <a:rPr lang="fa-IR" sz="2000" b="1" dirty="0"/>
              <a:t>واكسيناسيون 5 نوبتي</a:t>
            </a:r>
          </a:p>
          <a:p>
            <a:pPr algn="just"/>
            <a:r>
              <a:rPr lang="fa-IR" sz="2000" dirty="0"/>
              <a:t>برای افرادی که توسط حیوان مهاجم مثبت از نظر هاری و یا حیوانی که متواری شده باشد و یا توسط سگ یا گربه ای که تا 10 روز پس از گاز گرفتگی از بین برود و یا علائم هاری را نشان دهد، گاز گرفته شده باشند، باید پنج نوبت واکسن در روزهای 14-7-3-0 و 28 تزریق شود.</a:t>
            </a:r>
          </a:p>
          <a:p>
            <a:pPr algn="just"/>
            <a:endParaRPr lang="fa-IR" dirty="0"/>
          </a:p>
          <a:p>
            <a:pPr algn="just"/>
            <a:endParaRPr lang="fa-IR" dirty="0"/>
          </a:p>
          <a:p>
            <a:pPr algn="just"/>
            <a:r>
              <a:rPr lang="fa-IR" sz="2000" b="1" dirty="0"/>
              <a:t>واكسيناسيون 3 نوبتي</a:t>
            </a:r>
          </a:p>
          <a:p>
            <a:pPr algn="just"/>
            <a:r>
              <a:rPr lang="fa-IR" sz="2000" dirty="0"/>
              <a:t>برای افرادی که توسط حیوان مهاجمی که از نظر هاری منفی بوده و یا سگ و گربه ای که تا ده روز بعد از گاز گرفتن سالم مانده باشد، گاز گرفته شده باشند، باید 3 نوبت واکسن در روزهای 0- 3- 7 تزریق شود.</a:t>
            </a:r>
          </a:p>
        </p:txBody>
      </p:sp>
    </p:spTree>
    <p:extLst>
      <p:ext uri="{BB962C8B-B14F-4D97-AF65-F5344CB8AC3E}">
        <p14:creationId xmlns:p14="http://schemas.microsoft.com/office/powerpoint/2010/main" val="384882810"/>
      </p:ext>
    </p:extLst>
  </p:cSld>
  <p:clrMapOvr>
    <a:masterClrMapping/>
  </p:clrMapOvr>
  <p:transition spd="slow">
    <p:wheel spokes="1"/>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PNG"/>
          <p:cNvPicPr>
            <a:picLocks noChangeAspect="1"/>
          </p:cNvPicPr>
          <p:nvPr/>
        </p:nvPicPr>
        <p:blipFill>
          <a:blip r:embed="rId3" cstate="print">
            <a:duotone>
              <a:schemeClr val="accent3">
                <a:shade val="45000"/>
                <a:satMod val="135000"/>
              </a:schemeClr>
              <a:prstClr val="white"/>
            </a:duotone>
          </a:blip>
          <a:stretch>
            <a:fillRect/>
          </a:stretch>
        </p:blipFill>
        <p:spPr>
          <a:xfrm rot="10800000">
            <a:off x="0" y="-2825"/>
            <a:ext cx="9143999" cy="6863644"/>
          </a:xfrm>
          <a:prstGeom prst="rect">
            <a:avLst/>
          </a:prstGeom>
        </p:spPr>
      </p:pic>
      <p:sp>
        <p:nvSpPr>
          <p:cNvPr id="2" name="Rectangle 1"/>
          <p:cNvSpPr/>
          <p:nvPr/>
        </p:nvSpPr>
        <p:spPr>
          <a:xfrm>
            <a:off x="107504" y="197346"/>
            <a:ext cx="8928992" cy="4093428"/>
          </a:xfrm>
          <a:prstGeom prst="rect">
            <a:avLst/>
          </a:prstGeom>
        </p:spPr>
        <p:txBody>
          <a:bodyPr wrap="square">
            <a:spAutoFit/>
          </a:bodyPr>
          <a:lstStyle/>
          <a:p>
            <a:r>
              <a:rPr lang="fa-IR" sz="2000" b="1" dirty="0"/>
              <a:t>ب</a:t>
            </a:r>
            <a:r>
              <a:rPr lang="fa-IR" sz="2000" dirty="0"/>
              <a:t>- </a:t>
            </a:r>
            <a:r>
              <a:rPr lang="fa-IR" sz="2000" b="1" dirty="0"/>
              <a:t>قبل از مواجهه</a:t>
            </a:r>
          </a:p>
          <a:p>
            <a:endParaRPr lang="fa-IR" sz="2000" b="1" dirty="0"/>
          </a:p>
          <a:p>
            <a:pPr algn="just">
              <a:buFont typeface="Wingdings" pitchFamily="2" charset="2"/>
              <a:buChar char="ü"/>
            </a:pPr>
            <a:r>
              <a:rPr lang="fa-IR" sz="2000" dirty="0"/>
              <a:t> واکسیناسیون به منظور ايمن سازي افرادي كه در معرض خطر بیشتر برای ابتلا به هاري قرار دارند، در روزهاي 0- 7- 21 و یا ۲۸ انجام ميشود.</a:t>
            </a:r>
          </a:p>
          <a:p>
            <a:pPr algn="just"/>
            <a:endParaRPr lang="fa-IR" sz="2000" dirty="0"/>
          </a:p>
          <a:p>
            <a:pPr algn="just">
              <a:buFont typeface="Wingdings" pitchFamily="2" charset="2"/>
              <a:buChar char="ü"/>
            </a:pPr>
            <a:r>
              <a:rPr lang="fa-IR" sz="2000" dirty="0"/>
              <a:t> در افراد واکسینه شده قبلی، در صورت گزش باید 2 دز واکسن در روزهای صفر و 3 تزریق شود. </a:t>
            </a:r>
          </a:p>
          <a:p>
            <a:pPr algn="just"/>
            <a:r>
              <a:rPr lang="fa-IR" sz="2000" dirty="0"/>
              <a:t>اين افراد شامل دامپزشكان، تكنيسي نها و كاردا نهاي دامپزشكي، كاركنان و بازرسان گوشت در كشتارگاهها، شكارچيان، شكاربانان حفاظت محيط زيست، كاركنان آتش نشاني، كاركنان باغ وحش و پرسنل مسؤول هاري در مراكز بهداشت و كاركنان آزمايشگا ههايي كه با ويروس هاري سر و كار دارند و دانشجويان رده هاي مختلف دامپزشكي می باشند. </a:t>
            </a:r>
          </a:p>
          <a:p>
            <a:pPr algn="just"/>
            <a:endParaRPr lang="fa-IR" sz="2000" dirty="0"/>
          </a:p>
          <a:p>
            <a:pPr algn="just">
              <a:buFont typeface="Wingdings" pitchFamily="2" charset="2"/>
              <a:buChar char="ü"/>
            </a:pPr>
            <a:r>
              <a:rPr lang="fa-IR" sz="2000" dirty="0"/>
              <a:t> دز یادآور واکسن لازم است هر 5 سال تکرار گردد. تزريق واكسن در بزرگسالان در ناحیه دلتوئيد و در كودكان در ناحیه قدامي خارجي ران صورت مي گيرد.تزريق واكسن و سرم در يك عضله نباید انجام شود. </a:t>
            </a:r>
          </a:p>
        </p:txBody>
      </p:sp>
    </p:spTree>
    <p:extLst>
      <p:ext uri="{BB962C8B-B14F-4D97-AF65-F5344CB8AC3E}">
        <p14:creationId xmlns:p14="http://schemas.microsoft.com/office/powerpoint/2010/main" val="21387677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6.PNG"/>
          <p:cNvPicPr>
            <a:picLocks noChangeAspect="1"/>
          </p:cNvPicPr>
          <p:nvPr/>
        </p:nvPicPr>
        <p:blipFill>
          <a:blip r:embed="rId2" cstate="print"/>
          <a:stretch>
            <a:fillRect/>
          </a:stretch>
        </p:blipFill>
        <p:spPr>
          <a:xfrm>
            <a:off x="-108520" y="1416"/>
            <a:ext cx="9145889" cy="6856584"/>
          </a:xfrm>
          <a:prstGeom prst="rect">
            <a:avLst/>
          </a:prstGeom>
        </p:spPr>
      </p:pic>
      <p:sp>
        <p:nvSpPr>
          <p:cNvPr id="2" name="Rectangle 1"/>
          <p:cNvSpPr/>
          <p:nvPr/>
        </p:nvSpPr>
        <p:spPr>
          <a:xfrm>
            <a:off x="698040" y="1196752"/>
            <a:ext cx="8306960" cy="3693319"/>
          </a:xfrm>
          <a:prstGeom prst="rect">
            <a:avLst/>
          </a:prstGeom>
        </p:spPr>
        <p:txBody>
          <a:bodyPr wrap="square">
            <a:spAutoFit/>
          </a:bodyPr>
          <a:lstStyle/>
          <a:p>
            <a:pPr algn="just"/>
            <a:r>
              <a:rPr lang="fa-IR" dirty="0">
                <a:cs typeface="B Yagut" panose="00000400000000000000" pitchFamily="2" charset="-78"/>
              </a:rPr>
              <a:t>4- ویال های آماده شده واکسن ب.ث.ژ که مصرف نشده اند، باید 4 ساعت پس از آماده سازی دور ریخته شوند. این زمان برای واکسن </a:t>
            </a:r>
            <a:r>
              <a:rPr lang="en-US" dirty="0">
                <a:cs typeface="B Yagut" panose="00000400000000000000" pitchFamily="2" charset="-78"/>
              </a:rPr>
              <a:t>MMR</a:t>
            </a:r>
            <a:r>
              <a:rPr lang="fa-IR" dirty="0">
                <a:cs typeface="B Yagut" panose="00000400000000000000" pitchFamily="2" charset="-78"/>
              </a:rPr>
              <a:t> ،6 ساعت و برای واکسن آبله مرغان، 30 دقیقه است.</a:t>
            </a:r>
          </a:p>
          <a:p>
            <a:pPr algn="just"/>
            <a:endParaRPr lang="fa-IR" dirty="0">
              <a:cs typeface="B Yagut" panose="00000400000000000000" pitchFamily="2" charset="-78"/>
            </a:endParaRPr>
          </a:p>
          <a:p>
            <a:pPr algn="just"/>
            <a:r>
              <a:rPr lang="fa-IR" dirty="0">
                <a:cs typeface="B Yagut" panose="00000400000000000000" pitchFamily="2" charset="-78"/>
              </a:rPr>
              <a:t>5- هر یک از ویال های باز شده در شرایط زیر باید دور ریخته شوند:</a:t>
            </a:r>
          </a:p>
          <a:p>
            <a:pPr algn="just"/>
            <a:endParaRPr lang="fa-IR" dirty="0">
              <a:cs typeface="B Yagut" panose="00000400000000000000" pitchFamily="2" charset="-78"/>
            </a:endParaRPr>
          </a:p>
          <a:p>
            <a:pPr algn="just"/>
            <a:r>
              <a:rPr lang="fa-IR" dirty="0">
                <a:cs typeface="B Yagut" panose="00000400000000000000" pitchFamily="2" charset="-78"/>
              </a:rPr>
              <a:t>الف) اگر شرایط سترونی بطور کامل رعایت نشده باشد.</a:t>
            </a:r>
          </a:p>
          <a:p>
            <a:pPr algn="just"/>
            <a:r>
              <a:rPr lang="fa-IR" dirty="0">
                <a:cs typeface="B Yagut" panose="00000400000000000000" pitchFamily="2" charset="-78"/>
              </a:rPr>
              <a:t> ب) اگر شواهدی دال بر احتمال وجود آلودگی واکسن (مانند غوطه ور شدن ویال محتوی واکسن پس از باز شدن در یخ آب شده داخل یخدان، ذرات قابل رویت در ویال واکسن، ترک خوردگی ویال واکسن ویا کنده شدن برچسب واکسن)مشاهده شود.</a:t>
            </a:r>
          </a:p>
          <a:p>
            <a:pPr algn="just"/>
            <a:endParaRPr lang="fa-IR" dirty="0">
              <a:cs typeface="B Yagut" panose="00000400000000000000" pitchFamily="2" charset="-78"/>
            </a:endParaRPr>
          </a:p>
          <a:p>
            <a:pPr algn="just"/>
            <a:r>
              <a:rPr lang="fa-IR" dirty="0">
                <a:cs typeface="B Yagut" panose="00000400000000000000" pitchFamily="2" charset="-78"/>
              </a:rPr>
              <a:t>6- چنانچه این تغییرات در ویال های باز نشده مشاهده شود، باید با حفظ کامل زنجیره سرما، واکسن به رده بالاتر اجرایی برگشت داده شود.</a:t>
            </a:r>
          </a:p>
          <a:p>
            <a:endParaRPr lang="fa-IR" dirty="0"/>
          </a:p>
        </p:txBody>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PNG"/>
          <p:cNvPicPr>
            <a:picLocks noChangeAspect="1"/>
          </p:cNvPicPr>
          <p:nvPr/>
        </p:nvPicPr>
        <p:blipFill>
          <a:blip r:embed="rId2" cstate="print"/>
          <a:stretch>
            <a:fillRect/>
          </a:stretch>
        </p:blipFill>
        <p:spPr>
          <a:xfrm rot="10800000">
            <a:off x="-1890" y="-1"/>
            <a:ext cx="9147778" cy="6858000"/>
          </a:xfrm>
          <a:prstGeom prst="rect">
            <a:avLst/>
          </a:prstGeom>
        </p:spPr>
      </p:pic>
      <p:sp>
        <p:nvSpPr>
          <p:cNvPr id="2" name="Rectangle 1"/>
          <p:cNvSpPr/>
          <p:nvPr/>
        </p:nvSpPr>
        <p:spPr>
          <a:xfrm>
            <a:off x="179512" y="548680"/>
            <a:ext cx="8748971" cy="5170646"/>
          </a:xfrm>
          <a:prstGeom prst="rect">
            <a:avLst/>
          </a:prstGeom>
        </p:spPr>
        <p:txBody>
          <a:bodyPr wrap="square">
            <a:spAutoFit/>
          </a:bodyPr>
          <a:lstStyle/>
          <a:p>
            <a:r>
              <a:rPr lang="fa-IR" sz="2600" b="1" dirty="0"/>
              <a:t>ممنوعیت مصرف واکسن ها:</a:t>
            </a:r>
          </a:p>
          <a:p>
            <a:endParaRPr lang="fa-IR" sz="2400" b="1" dirty="0"/>
          </a:p>
          <a:p>
            <a:pPr algn="just"/>
            <a:r>
              <a:rPr lang="fa-IR" sz="2000" b="1" dirty="0"/>
              <a:t>ممنوعيت در ايمن سازي : </a:t>
            </a:r>
          </a:p>
          <a:p>
            <a:pPr algn="just"/>
            <a:r>
              <a:rPr lang="fa-IR" sz="2000" dirty="0"/>
              <a:t>به حالتی اطلاق می شود که تجويز یک واكسن با احتمال قوی با عوارض نامطلوب وخیم همراه باشد.</a:t>
            </a:r>
          </a:p>
          <a:p>
            <a:pPr algn="just"/>
            <a:r>
              <a:rPr lang="fa-IR" sz="2000" dirty="0"/>
              <a:t> </a:t>
            </a:r>
          </a:p>
          <a:p>
            <a:pPr algn="just"/>
            <a:r>
              <a:rPr lang="fa-IR" sz="2000" dirty="0"/>
              <a:t>به عنوان مثال، در صورتی که کودک پس از دریافت نوبت قبلی واکسن دچار واکنش حساسیتی شدید (مانند آنافیلاکسی) شده باشد، نباید در دفعات بعدی واکسیناسیون، آن واکسن را دریافت کند.</a:t>
            </a:r>
          </a:p>
          <a:p>
            <a:pPr algn="just"/>
            <a:endParaRPr lang="fa-IR" sz="2000" dirty="0"/>
          </a:p>
          <a:p>
            <a:pPr algn="just"/>
            <a:endParaRPr lang="fa-IR" sz="2000" dirty="0"/>
          </a:p>
          <a:p>
            <a:pPr algn="just"/>
            <a:r>
              <a:rPr lang="fa-IR" sz="2000" b="1" dirty="0"/>
              <a:t>احتياط در ايمن سازي: </a:t>
            </a:r>
          </a:p>
          <a:p>
            <a:pPr algn="just"/>
            <a:r>
              <a:rPr lang="fa-IR" sz="2000" dirty="0"/>
              <a:t>به حالتی اطلاق می شود که احتمال پیامد نامطلوب وخیم بعد از تجویز یک واکسن وجود داشته باشد.</a:t>
            </a:r>
          </a:p>
          <a:p>
            <a:pPr algn="just"/>
            <a:r>
              <a:rPr lang="fa-IR" sz="2000" dirty="0"/>
              <a:t>در آن صورت ايمن سازي بايد به تعويق بيفتد، و يا فوايد و مضرات احتمالي آن سنجيده شده و سپس تصميم گيري شود. </a:t>
            </a:r>
          </a:p>
          <a:p>
            <a:pPr algn="just"/>
            <a:endParaRPr lang="fa-IR" sz="2000" dirty="0"/>
          </a:p>
          <a:p>
            <a:pPr algn="just"/>
            <a:r>
              <a:rPr lang="fa-IR" sz="2000" dirty="0"/>
              <a:t>به عنوان مثال، تزریق واکسن آنفلوانزا در صورت ابتلا به سندرم گيلن باره طي 6 هفته پس از دريافت دز قبلي واكسن، جزو موارد احتیاط است و باید مضرات احتمالی درمقابل فواید آن  درنظر گرفته شود.</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1174</TotalTime>
  <Words>11573</Words>
  <Application>Microsoft Office PowerPoint</Application>
  <PresentationFormat>On-screen Show (4:3)</PresentationFormat>
  <Paragraphs>655</Paragraphs>
  <Slides>75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75</vt:i4>
      </vt:variant>
    </vt:vector>
  </HeadingPairs>
  <TitlesOfParts>
    <vt:vector size="81" baseType="lpstr">
      <vt:lpstr>Arabic Typesetting</vt:lpstr>
      <vt:lpstr>Arial</vt:lpstr>
      <vt:lpstr>Berlin Sans FB</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dc:creator>
  <cp:lastModifiedBy>A.R.I</cp:lastModifiedBy>
  <cp:revision>832</cp:revision>
  <dcterms:created xsi:type="dcterms:W3CDTF">2016-06-29T08:06:22Z</dcterms:created>
  <dcterms:modified xsi:type="dcterms:W3CDTF">2023-07-20T05:06:08Z</dcterms:modified>
</cp:coreProperties>
</file>