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314" r:id="rId3"/>
    <p:sldId id="257" r:id="rId4"/>
    <p:sldId id="292" r:id="rId5"/>
    <p:sldId id="270" r:id="rId6"/>
    <p:sldId id="258" r:id="rId7"/>
    <p:sldId id="272" r:id="rId8"/>
    <p:sldId id="276" r:id="rId9"/>
    <p:sldId id="273" r:id="rId10"/>
    <p:sldId id="274" r:id="rId11"/>
    <p:sldId id="275" r:id="rId12"/>
    <p:sldId id="259" r:id="rId13"/>
    <p:sldId id="293" r:id="rId14"/>
    <p:sldId id="277" r:id="rId15"/>
    <p:sldId id="279" r:id="rId16"/>
    <p:sldId id="280" r:id="rId17"/>
    <p:sldId id="294" r:id="rId18"/>
    <p:sldId id="278" r:id="rId19"/>
    <p:sldId id="281" r:id="rId20"/>
    <p:sldId id="295" r:id="rId21"/>
    <p:sldId id="296" r:id="rId22"/>
    <p:sldId id="263" r:id="rId23"/>
    <p:sldId id="266" r:id="rId24"/>
    <p:sldId id="297" r:id="rId25"/>
    <p:sldId id="267" r:id="rId26"/>
    <p:sldId id="298" r:id="rId27"/>
    <p:sldId id="284" r:id="rId28"/>
    <p:sldId id="285" r:id="rId29"/>
    <p:sldId id="291" r:id="rId30"/>
    <p:sldId id="286" r:id="rId31"/>
    <p:sldId id="287" r:id="rId32"/>
    <p:sldId id="288" r:id="rId33"/>
    <p:sldId id="299" r:id="rId34"/>
    <p:sldId id="301" r:id="rId35"/>
    <p:sldId id="261" r:id="rId36"/>
    <p:sldId id="262" r:id="rId37"/>
    <p:sldId id="309" r:id="rId38"/>
    <p:sldId id="303" r:id="rId39"/>
    <p:sldId id="305" r:id="rId40"/>
    <p:sldId id="307" r:id="rId41"/>
    <p:sldId id="310" r:id="rId42"/>
    <p:sldId id="311" r:id="rId43"/>
    <p:sldId id="312" r:id="rId44"/>
    <p:sldId id="268" r:id="rId45"/>
    <p:sldId id="313" r:id="rId4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32" autoAdjust="0"/>
    <p:restoredTop sz="94660"/>
  </p:normalViewPr>
  <p:slideViewPr>
    <p:cSldViewPr snapToGrid="0">
      <p:cViewPr varScale="1">
        <p:scale>
          <a:sx n="80" d="100"/>
          <a:sy n="80" d="100"/>
        </p:scale>
        <p:origin x="82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5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480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751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50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724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122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187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59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44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47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9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92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26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50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39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06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64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A5196B23-CB1E-4134-99D9-74E85329FC9B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2266A9BD-8764-4E27-B18B-6CDC81A3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969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02A31-0937-AAA1-281E-679155299D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585258"/>
            <a:ext cx="8825658" cy="2677648"/>
          </a:xfrm>
        </p:spPr>
        <p:txBody>
          <a:bodyPr/>
          <a:lstStyle/>
          <a:p>
            <a:pPr algn="ctr"/>
            <a:r>
              <a:rPr lang="fa-IR" sz="4400" b="1" dirty="0">
                <a:latin typeface="Arial Black" panose="020B0A04020102020204" pitchFamily="34" charset="0"/>
              </a:rPr>
              <a:t>به نام خداوند بخشنده و مهربان</a:t>
            </a:r>
            <a:endParaRPr lang="en-US" sz="4400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F3306D-9112-1A8C-FF70-3B1A9AC4FC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955" y="3429000"/>
            <a:ext cx="8825658" cy="861420"/>
          </a:xfrm>
        </p:spPr>
        <p:txBody>
          <a:bodyPr>
            <a:noAutofit/>
          </a:bodyPr>
          <a:lstStyle/>
          <a:p>
            <a:endParaRPr lang="en-US" sz="2000" b="1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5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DFFEF-F28F-C3C5-D06F-80D6589A9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Perinatal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8CDF72-8225-C72C-04E9-834E4CA641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Birth asphyxia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Infection (herpes simplex virus encephalitis or group B streptococcus meningitis)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Stroke (embolic or hemorrhagic)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Very low birth weight, extreme prematurity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Metabolic (e.g., hypoglycemia, hyperbilirubinemia)</a:t>
            </a:r>
          </a:p>
        </p:txBody>
      </p:sp>
    </p:spTree>
    <p:extLst>
      <p:ext uri="{BB962C8B-B14F-4D97-AF65-F5344CB8AC3E}">
        <p14:creationId xmlns:p14="http://schemas.microsoft.com/office/powerpoint/2010/main" val="339571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3C7B4-EADF-26C8-FCAA-2969B7BD5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Postnatal-environmental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2134AD-95D0-83D6-0673-024C19C4AE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1971675"/>
            <a:ext cx="8825659" cy="404812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sz="2600" dirty="0"/>
              <a:t>Toxins (e.g., lead)</a:t>
            </a:r>
          </a:p>
          <a:p>
            <a:r>
              <a:rPr lang="en-US" sz="2600" dirty="0"/>
              <a:t>Infection (e.g., </a:t>
            </a:r>
            <a:r>
              <a:rPr lang="en-US" sz="2600" dirty="0" err="1"/>
              <a:t>Haemophilus</a:t>
            </a:r>
            <a:r>
              <a:rPr lang="en-US" sz="2600" dirty="0"/>
              <a:t> influenzae b )</a:t>
            </a:r>
          </a:p>
          <a:p>
            <a:r>
              <a:rPr lang="en-US" sz="2600" dirty="0"/>
              <a:t>meningitis, arbovirus encephalitis)</a:t>
            </a:r>
          </a:p>
          <a:p>
            <a:r>
              <a:rPr lang="en-US" sz="2600" dirty="0"/>
              <a:t>Stroke</a:t>
            </a:r>
          </a:p>
          <a:p>
            <a:r>
              <a:rPr lang="en-US" sz="2600" dirty="0"/>
              <a:t>Trauma (consider nonaccidental source)</a:t>
            </a:r>
          </a:p>
          <a:p>
            <a:r>
              <a:rPr lang="en-US" sz="2600" dirty="0"/>
              <a:t>Poor nutrition</a:t>
            </a:r>
          </a:p>
          <a:p>
            <a:r>
              <a:rPr lang="en-US" sz="2600" dirty="0"/>
              <a:t>Poverty</a:t>
            </a:r>
          </a:p>
          <a:p>
            <a:r>
              <a:rPr lang="en-US" sz="2600" b="1" dirty="0"/>
              <a:t>Undetermined </a:t>
            </a:r>
          </a:p>
          <a:p>
            <a:r>
              <a:rPr lang="en-US" sz="2600" dirty="0"/>
              <a:t>Familial</a:t>
            </a:r>
          </a:p>
          <a:p>
            <a:r>
              <a:rPr lang="en-US" sz="2600" dirty="0"/>
              <a:t>Nonfamilial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19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C5CBF-A905-85ED-642E-C8CA037F9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Diagnostic tools and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AC83E8-0DC6-86FD-1CA4-033A1A5301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In-depth history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Includes pre-, peri-, and postnatal events (including seizures);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developmental attainments;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and 3-generation pedigree in family history (focusing on neurologic or developmental abnormalities, miscarriages, consanguinity, etc.) </a:t>
            </a:r>
          </a:p>
        </p:txBody>
      </p:sp>
    </p:spTree>
    <p:extLst>
      <p:ext uri="{BB962C8B-B14F-4D97-AF65-F5344CB8AC3E}">
        <p14:creationId xmlns:p14="http://schemas.microsoft.com/office/powerpoint/2010/main" val="76982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599CB-3758-0A31-982C-2B75E4AB4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Diagnostic tools and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885030-57EC-6299-7D4A-1D2F4C306B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266950"/>
            <a:ext cx="8825659" cy="3752850"/>
          </a:xfrm>
        </p:spPr>
        <p:txBody>
          <a:bodyPr>
            <a:normAutofit lnSpcReduction="10000"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Physical examination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Particular attention to minor or subtle dysmorphisms;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growth issues;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neurocutaneous findings;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eye and skull abnormalities;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hepatosplenomegaly;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and neurologic examination for focality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Behavioral phenotype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38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0B25F-F25B-0251-E267-3AA24E687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Diagnostic tools and approach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A3462-231C-0072-41B8-C6CD420126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52675"/>
            <a:ext cx="8825659" cy="3667125"/>
          </a:xfrm>
        </p:spPr>
        <p:txBody>
          <a:bodyPr/>
          <a:lstStyle/>
          <a:p>
            <a:r>
              <a:rPr lang="en-US" sz="2400" b="1" dirty="0">
                <a:solidFill>
                  <a:srgbClr val="FF0000"/>
                </a:solidFill>
              </a:rPr>
              <a:t>Vision and hearing evaluation</a:t>
            </a:r>
          </a:p>
          <a:p>
            <a:r>
              <a:rPr lang="en-US" sz="2400" dirty="0"/>
              <a:t>Essential to detect and treat; can mask as developmental delay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b="1" dirty="0">
                <a:solidFill>
                  <a:srgbClr val="FF0000"/>
                </a:solidFill>
              </a:rPr>
              <a:t>EEG</a:t>
            </a:r>
          </a:p>
          <a:p>
            <a:pPr marL="0" indent="0">
              <a:buNone/>
            </a:pPr>
            <a:r>
              <a:rPr lang="en-US" sz="2400" dirty="0"/>
              <a:t>May be deferred in absence of history of seizures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81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9DA31-643D-3D8B-7954-A9E19061E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49212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Diagnostic tools and approach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5B15E1-3E84-55ED-509A-93703ED0D5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86000"/>
            <a:ext cx="10515600" cy="3890963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Neuroimaging</a:t>
            </a:r>
          </a:p>
          <a:p>
            <a:pPr marL="0" indent="0">
              <a:buNone/>
            </a:pPr>
            <a:r>
              <a:rPr lang="en-US" sz="2400" dirty="0"/>
              <a:t>MRI preferred </a:t>
            </a:r>
          </a:p>
          <a:p>
            <a:r>
              <a:rPr lang="en-US" sz="2400" b="1" dirty="0">
                <a:solidFill>
                  <a:srgbClr val="FF0000"/>
                </a:solidFill>
              </a:rPr>
              <a:t>Thyroid (T4, TSH)</a:t>
            </a:r>
          </a:p>
          <a:p>
            <a:endParaRPr lang="en-US" sz="2400" b="1" dirty="0">
              <a:solidFill>
                <a:srgbClr val="FF0000"/>
              </a:solidFill>
            </a:endParaRPr>
          </a:p>
          <a:p>
            <a:r>
              <a:rPr lang="en-US" sz="2400" b="1" dirty="0">
                <a:solidFill>
                  <a:srgbClr val="FF0000"/>
                </a:solidFill>
              </a:rPr>
              <a:t>Serum lead</a:t>
            </a:r>
          </a:p>
          <a:p>
            <a:pPr marL="0" indent="0">
              <a:buNone/>
            </a:pPr>
            <a:r>
              <a:rPr lang="en-US" sz="2400" dirty="0"/>
              <a:t>If there are identifiable risk factors for excessive environmental lead exposure (e.g., low socioeconomic status, home built before 1950)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13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E59DB-24CE-7E53-EC81-AFE684EDA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Diagnostic tools and approach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9D3187-159A-A228-9238-4A5F8F02D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105025"/>
            <a:ext cx="8825659" cy="3914775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Metabolic testing</a:t>
            </a:r>
          </a:p>
          <a:p>
            <a:pPr marL="0" indent="0">
              <a:buNone/>
            </a:pPr>
            <a:r>
              <a:rPr lang="en-US" sz="2800" dirty="0"/>
              <a:t> Urine organic acids, plasma amino acids, ammonia, lactate, and capillary blood gas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/>
              <a:t> Focused testing based on clinical findings and history/exam (e.g., regression, consanguinity, hepatosplenomegaly, course facies).</a:t>
            </a:r>
          </a:p>
          <a:p>
            <a:pPr marL="0" indent="0">
              <a:buNone/>
            </a:pPr>
            <a:r>
              <a:rPr lang="en-US" sz="2800" dirty="0"/>
              <a:t>Tandem mass spectrometry newborn screening </a:t>
            </a:r>
          </a:p>
        </p:txBody>
      </p:sp>
    </p:spTree>
    <p:extLst>
      <p:ext uri="{BB962C8B-B14F-4D97-AF65-F5344CB8AC3E}">
        <p14:creationId xmlns:p14="http://schemas.microsoft.com/office/powerpoint/2010/main" val="280933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F55E9-065C-48E1-6C39-5B32CFDA7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Diagnostic tools and approach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84CCE-0467-5D1E-8ADC-0A5A1F122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Gene microarray analysis</a:t>
            </a:r>
          </a:p>
          <a:p>
            <a:r>
              <a:rPr lang="en-US" dirty="0"/>
              <a:t>A 15% yield overall Better resolution than with karyotype; may identify up to twice as many abnormalities as karyotyping</a:t>
            </a:r>
          </a:p>
          <a:p>
            <a:r>
              <a:rPr lang="en-US" b="1" dirty="0">
                <a:solidFill>
                  <a:srgbClr val="FF0000"/>
                </a:solidFill>
              </a:rPr>
              <a:t>Karyotype</a:t>
            </a:r>
          </a:p>
          <a:p>
            <a:r>
              <a:rPr lang="en-US" dirty="0"/>
              <a:t>Best for inversions and balanced insertions, reciprocal translocations, and polyploidy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06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29B88-A1FB-3AF6-5181-265F0BBAB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0901"/>
            <a:ext cx="10515600" cy="31591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Diagnostic tools and approach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B69DB-8872-6424-50CE-14446BA53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2550"/>
            <a:ext cx="10515600" cy="4824413"/>
          </a:xfrm>
        </p:spPr>
        <p:txBody>
          <a:bodyPr>
            <a:norm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sz="2000" b="1" dirty="0">
                <a:solidFill>
                  <a:srgbClr val="FF0000"/>
                </a:solidFill>
              </a:rPr>
              <a:t>Fragile X screen</a:t>
            </a:r>
          </a:p>
          <a:p>
            <a:pPr marL="0" indent="0">
              <a:buNone/>
            </a:pPr>
            <a:r>
              <a:rPr lang="en-US" sz="2000" dirty="0"/>
              <a:t>Combined yield of 2% Preselection on clinical grounds can increase yield to 7.6%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MECP2 for Rett syndrome </a:t>
            </a:r>
          </a:p>
          <a:p>
            <a:pPr marL="0" indent="0">
              <a:buNone/>
            </a:pPr>
            <a:r>
              <a:rPr lang="en-US" sz="2000" dirty="0"/>
              <a:t>1.5% of females with criteria suggestive of Rett (e.g., acquired microcephaly, loss of skills) 0.5% of males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b="1" dirty="0">
                <a:solidFill>
                  <a:srgbClr val="FF0000"/>
                </a:solidFill>
              </a:rPr>
              <a:t>Next-generation gene sequencing</a:t>
            </a:r>
          </a:p>
          <a:p>
            <a:pPr marL="0" indent="0">
              <a:buNone/>
            </a:pPr>
            <a:r>
              <a:rPr lang="en-US" sz="2000" dirty="0"/>
              <a:t>Detects inherited and de novo point mutations,</a:t>
            </a:r>
          </a:p>
          <a:p>
            <a:pPr marL="0" indent="0">
              <a:buNone/>
            </a:pPr>
            <a:r>
              <a:rPr lang="en-US" sz="2000" dirty="0"/>
              <a:t> especially in </a:t>
            </a:r>
            <a:r>
              <a:rPr lang="en-US" sz="2000" dirty="0" err="1"/>
              <a:t>nonsyndromic</a:t>
            </a:r>
            <a:r>
              <a:rPr lang="en-US" sz="2000" dirty="0"/>
              <a:t> severe intellectual disability Whole exome sequencing </a:t>
            </a:r>
          </a:p>
        </p:txBody>
      </p:sp>
    </p:spTree>
    <p:extLst>
      <p:ext uri="{BB962C8B-B14F-4D97-AF65-F5344CB8AC3E}">
        <p14:creationId xmlns:p14="http://schemas.microsoft.com/office/powerpoint/2010/main" val="6774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3B061-3707-A10B-0717-D1597328A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Diagnostic tools and approach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1403CE-853A-DA7A-8E20-7D9461AD09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Repeated history and physical examination</a:t>
            </a:r>
          </a:p>
          <a:p>
            <a:pPr marL="0" indent="0">
              <a:buNone/>
            </a:pPr>
            <a:r>
              <a:rPr lang="en-US" sz="2800" dirty="0"/>
              <a:t>Can give time for maturation of physical and behavioral phenotype; new technology may be available for evaluation</a:t>
            </a:r>
          </a:p>
        </p:txBody>
      </p:sp>
    </p:spTree>
    <p:extLst>
      <p:ext uri="{BB962C8B-B14F-4D97-AF65-F5344CB8AC3E}">
        <p14:creationId xmlns:p14="http://schemas.microsoft.com/office/powerpoint/2010/main" val="390931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02A31-0937-AAA1-281E-679155299D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585258"/>
            <a:ext cx="8825658" cy="2677648"/>
          </a:xfrm>
        </p:spPr>
        <p:txBody>
          <a:bodyPr/>
          <a:lstStyle/>
          <a:p>
            <a:r>
              <a:rPr lang="en-US" sz="4400" b="1" dirty="0">
                <a:latin typeface="Arial Black" panose="020B0A04020102020204" pitchFamily="34" charset="0"/>
              </a:rPr>
              <a:t>Developmental disabilities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F3306D-9112-1A8C-FF70-3B1A9AC4FC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955" y="3429000"/>
            <a:ext cx="8825658" cy="861420"/>
          </a:xfrm>
        </p:spPr>
        <p:txBody>
          <a:bodyPr>
            <a:noAutofit/>
          </a:bodyPr>
          <a:lstStyle/>
          <a:p>
            <a:r>
              <a:rPr lang="en-US" sz="2800" b="1" dirty="0"/>
              <a:t>Cause and management</a:t>
            </a:r>
          </a:p>
          <a:p>
            <a:endParaRPr lang="en-US" sz="28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en-US" sz="2000" b="1" dirty="0">
                <a:solidFill>
                  <a:srgbClr val="FF00FF"/>
                </a:solidFill>
              </a:rPr>
              <a:t>Dr </a:t>
            </a:r>
            <a:r>
              <a:rPr lang="en-US" sz="2000" b="1" dirty="0" err="1">
                <a:solidFill>
                  <a:srgbClr val="FF00FF"/>
                </a:solidFill>
              </a:rPr>
              <a:t>maede</a:t>
            </a:r>
            <a:r>
              <a:rPr lang="en-US" sz="2000" b="1" dirty="0">
                <a:solidFill>
                  <a:srgbClr val="FF00FF"/>
                </a:solidFill>
              </a:rPr>
              <a:t> </a:t>
            </a:r>
            <a:r>
              <a:rPr lang="en-US" sz="2000" b="1" dirty="0" err="1">
                <a:solidFill>
                  <a:srgbClr val="FF00FF"/>
                </a:solidFill>
              </a:rPr>
              <a:t>majidinezhad</a:t>
            </a:r>
            <a:r>
              <a:rPr lang="en-US" sz="2000" b="1" dirty="0">
                <a:solidFill>
                  <a:srgbClr val="FF00FF"/>
                </a:solidFill>
              </a:rPr>
              <a:t> </a:t>
            </a:r>
          </a:p>
          <a:p>
            <a:r>
              <a:rPr lang="en-US" sz="2000" b="1" dirty="0">
                <a:solidFill>
                  <a:srgbClr val="FF00FF"/>
                </a:solidFill>
              </a:rPr>
              <a:t>Pediatric neurologist</a:t>
            </a:r>
          </a:p>
        </p:txBody>
      </p:sp>
    </p:spTree>
    <p:extLst>
      <p:ext uri="{BB962C8B-B14F-4D97-AF65-F5344CB8AC3E}">
        <p14:creationId xmlns:p14="http://schemas.microsoft.com/office/powerpoint/2010/main" val="357630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86E32-E49A-ABF6-A3E1-A4A804CAE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6378E01-8299-EAC3-943D-6A56293B46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1027906"/>
            <a:ext cx="9153525" cy="4600575"/>
          </a:xfrm>
        </p:spPr>
      </p:pic>
    </p:spTree>
    <p:extLst>
      <p:ext uri="{BB962C8B-B14F-4D97-AF65-F5344CB8AC3E}">
        <p14:creationId xmlns:p14="http://schemas.microsoft.com/office/powerpoint/2010/main" val="365423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779F2-6B7C-242A-D38E-E39CABED6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7006A-2A47-70E4-5B59-9ABC319B1C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EC2D85-8CFF-7E68-10DB-BF851AC23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852612"/>
            <a:ext cx="10448925" cy="353853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504338C-4FEF-BB87-835D-FB8FCB4354D2}"/>
              </a:ext>
            </a:extLst>
          </p:cNvPr>
          <p:cNvSpPr/>
          <p:nvPr/>
        </p:nvSpPr>
        <p:spPr>
          <a:xfrm>
            <a:off x="5905500" y="1717674"/>
            <a:ext cx="5448300" cy="14827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15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71BF4-DB51-4601-D5EF-F20617F55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 Etiology Suspected?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067DE-FBF7-EAA2-374C-61A3AF29E0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52675"/>
            <a:ext cx="8825659" cy="36671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dirty="0"/>
              <a:t>No</a:t>
            </a:r>
          </a:p>
          <a:p>
            <a:r>
              <a:rPr lang="en-US" dirty="0"/>
              <a:t>A) All severities and genders: </a:t>
            </a:r>
          </a:p>
          <a:p>
            <a:r>
              <a:rPr lang="en-US" dirty="0"/>
              <a:t> </a:t>
            </a:r>
            <a:r>
              <a:rPr lang="en-US" sz="3600" b="1" dirty="0">
                <a:solidFill>
                  <a:srgbClr val="7030A0"/>
                </a:solidFill>
              </a:rPr>
              <a:t>Microarray</a:t>
            </a:r>
            <a:r>
              <a:rPr lang="en-US" b="1" dirty="0">
                <a:solidFill>
                  <a:srgbClr val="7030A0"/>
                </a:solidFill>
              </a:rPr>
              <a:t> if possible</a:t>
            </a:r>
          </a:p>
          <a:p>
            <a:r>
              <a:rPr lang="en-US" dirty="0"/>
              <a:t>Otherwise: karyotype and </a:t>
            </a:r>
            <a:r>
              <a:rPr lang="en-US" dirty="0" err="1"/>
              <a:t>StFISH</a:t>
            </a:r>
            <a:endParaRPr lang="en-US" dirty="0"/>
          </a:p>
          <a:p>
            <a:r>
              <a:rPr lang="en-US" dirty="0">
                <a:solidFill>
                  <a:srgbClr val="FF00FF"/>
                </a:solidFill>
              </a:rPr>
              <a:t>B) Moderate to severe and female: MeCP2 testing</a:t>
            </a:r>
          </a:p>
          <a:p>
            <a:r>
              <a:rPr lang="en-US" dirty="0">
                <a:solidFill>
                  <a:srgbClr val="FF00FF"/>
                </a:solidFill>
              </a:rPr>
              <a:t>C) Mild and either gender: FMR1 testing</a:t>
            </a:r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6046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7CC48-A64E-3717-2E42-03AE95BB3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8976FC-0F51-1B0B-3F1A-E163974FF1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l">
              <a:buNone/>
            </a:pPr>
            <a:endParaRPr lang="en-US" sz="1800" dirty="0">
              <a:solidFill>
                <a:srgbClr val="FF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6F713E-B76A-4D6C-A6E6-BA2EBC866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104901"/>
            <a:ext cx="9429750" cy="1714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930074E-858A-D67D-FB47-37574A8248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528" y="2950634"/>
            <a:ext cx="5445871" cy="270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30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82A85-4299-A3CE-2B70-BFFAD6745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0E020E6-E6D2-7AF8-8001-144E1329A6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1278" y="2622756"/>
            <a:ext cx="11562735" cy="1231489"/>
          </a:xfrm>
        </p:spPr>
      </p:pic>
    </p:spTree>
    <p:extLst>
      <p:ext uri="{BB962C8B-B14F-4D97-AF65-F5344CB8AC3E}">
        <p14:creationId xmlns:p14="http://schemas.microsoft.com/office/powerpoint/2010/main" val="219394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EABB4-C6EE-BE01-154C-20F561BBF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B79B1FE-A8C4-F06C-FF00-B9FE113948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93806" y="786580"/>
            <a:ext cx="6169208" cy="5751871"/>
          </a:xfrm>
        </p:spPr>
      </p:pic>
    </p:spTree>
    <p:extLst>
      <p:ext uri="{BB962C8B-B14F-4D97-AF65-F5344CB8AC3E}">
        <p14:creationId xmlns:p14="http://schemas.microsoft.com/office/powerpoint/2010/main" val="328775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29BDB7-EF8F-1B9D-BFFF-FB0714C8B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F506F4-E6E9-42C7-7F79-6CEEBC3A8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162175"/>
            <a:ext cx="8825659" cy="3857625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In children </a:t>
            </a:r>
            <a:r>
              <a:rPr lang="en-US" sz="2400" b="1" u="sng" dirty="0">
                <a:solidFill>
                  <a:schemeClr val="accent5">
                    <a:lumMod val="75000"/>
                  </a:schemeClr>
                </a:solidFill>
              </a:rPr>
              <a:t>with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 features suggesting a specific etiology</a:t>
            </a:r>
            <a:r>
              <a:rPr lang="en-US" sz="2400" dirty="0"/>
              <a:t>, genetic testing, neuroimaging, and metabolic testing may be useful for confirmation.</a:t>
            </a:r>
          </a:p>
          <a:p>
            <a:pPr marL="0" indent="0">
              <a:buNone/>
            </a:pP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 For children </a:t>
            </a:r>
            <a:r>
              <a:rPr lang="en-US" sz="2400" b="1" u="sng" dirty="0">
                <a:solidFill>
                  <a:schemeClr val="accent5">
                    <a:lumMod val="75000"/>
                  </a:schemeClr>
                </a:solidFill>
              </a:rPr>
              <a:t>without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 features suggesting a specific etiology</a:t>
            </a:r>
            <a:r>
              <a:rPr lang="en-US" sz="2400" dirty="0"/>
              <a:t>, testing can be done in a </a:t>
            </a:r>
            <a:r>
              <a:rPr lang="en-US" sz="2400" b="1" dirty="0">
                <a:solidFill>
                  <a:srgbClr val="FF00FF"/>
                </a:solidFill>
              </a:rPr>
              <a:t>stepwise or parallel </a:t>
            </a:r>
            <a:r>
              <a:rPr lang="en-US" sz="2400" dirty="0"/>
              <a:t>manner for genetic abnormalities, structural brain abnormalities, and metabolic abnormalities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2565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FDC15-4A30-D820-F251-ED1E6BBAC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Noto Sans" panose="020B0502040504020204" pitchFamily="34" charset="0"/>
              </a:rPr>
              <a:t>MANAGEMENT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090A5C-F6DD-DB8A-1A21-08471C694D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52699"/>
            <a:ext cx="10515600" cy="3624263"/>
          </a:xfrm>
        </p:spPr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US" sz="2400" b="0" i="0" dirty="0">
                <a:solidFill>
                  <a:srgbClr val="23232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overall goals of the management :</a:t>
            </a:r>
          </a:p>
          <a:p>
            <a:pPr algn="l"/>
            <a:r>
              <a:rPr lang="en-US" sz="2400" b="1" i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Lessen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>
                <a:solidFill>
                  <a:srgbClr val="23232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effects of disability</a:t>
            </a:r>
          </a:p>
          <a:p>
            <a:pPr marL="0" indent="0" algn="l">
              <a:buNone/>
            </a:pPr>
            <a:endParaRPr lang="en-US" sz="2400" b="0" i="0" dirty="0">
              <a:solidFill>
                <a:srgbClr val="23232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400" b="1" i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Prevent, halt, or limit deterioration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>
                <a:solidFill>
                  <a:srgbClr val="23232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 the child</a:t>
            </a:r>
          </a:p>
          <a:p>
            <a:pPr marL="0" indent="0" algn="l">
              <a:buNone/>
            </a:pPr>
            <a:endParaRPr lang="en-US" sz="2400" b="0" i="0" dirty="0">
              <a:solidFill>
                <a:srgbClr val="23232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400" b="1" i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Strengthen, improve, and optimize </a:t>
            </a:r>
            <a:r>
              <a:rPr lang="en-US" sz="2400" b="1" i="0" dirty="0">
                <a:solidFill>
                  <a:srgbClr val="23232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functioning </a:t>
            </a:r>
            <a:r>
              <a:rPr lang="en-US" sz="2400" b="0" i="0" dirty="0">
                <a:solidFill>
                  <a:srgbClr val="23232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 the child's everyday circumstances (</a:t>
            </a:r>
            <a:r>
              <a:rPr lang="en-US" sz="2400" b="1" i="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eg</a:t>
            </a:r>
            <a:r>
              <a:rPr lang="en-US" sz="2400" b="1" i="0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home, school, community, and vocational settings</a:t>
            </a:r>
            <a:r>
              <a:rPr lang="en-US" sz="2400" b="0" i="0" dirty="0">
                <a:solidFill>
                  <a:srgbClr val="23232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72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D2326-8499-EF5E-D901-F843BBA39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8200" y="266700"/>
            <a:ext cx="10515600" cy="98425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AA837C-4655-2B9A-6694-10B230A4B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95525"/>
            <a:ext cx="10515600" cy="3881438"/>
          </a:xfrm>
        </p:spPr>
        <p:txBody>
          <a:bodyPr>
            <a:normAutofit/>
          </a:bodyPr>
          <a:lstStyle/>
          <a:p>
            <a:endParaRPr lang="en-US" b="0" i="0" dirty="0"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Goals should be </a:t>
            </a:r>
            <a:r>
              <a:rPr lang="en-US" sz="2400" b="1" i="0" u="sng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individualized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i="0" u="sng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appropriate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en-US" sz="2400" b="1" i="0" u="sng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achievable</a:t>
            </a:r>
          </a:p>
          <a:p>
            <a:pPr marL="0" indent="0">
              <a:buNone/>
            </a:pPr>
            <a:endParaRPr lang="en-US" sz="2400" b="0" i="0" dirty="0"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approach should be</a:t>
            </a:r>
          </a:p>
          <a:p>
            <a:pPr marL="0" indent="0">
              <a:buNone/>
            </a:pPr>
            <a:r>
              <a:rPr lang="en-US" sz="24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                  </a:t>
            </a:r>
            <a:endParaRPr lang="en-US" sz="2400" b="0" i="0" dirty="0">
              <a:solidFill>
                <a:srgbClr val="0070C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4000" b="1" i="0" dirty="0">
                <a:solidFill>
                  <a:srgbClr val="0070C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 collaborative and multidisciplinary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67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53D1B-E858-FC59-DE34-3AF2D4797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15925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89C5E3-C22B-129A-1592-E69476F8D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9225"/>
            <a:ext cx="10515600" cy="4757737"/>
          </a:xfrm>
        </p:spPr>
        <p:txBody>
          <a:bodyPr>
            <a:noAutofit/>
          </a:bodyPr>
          <a:lstStyle/>
          <a:p>
            <a:r>
              <a:rPr lang="en-US" sz="2400" b="1" i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Speech and language therapy </a:t>
            </a:r>
          </a:p>
          <a:p>
            <a:r>
              <a:rPr lang="en-US" sz="2400" b="1" i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Occupational therapy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i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Physical therapy</a:t>
            </a:r>
          </a:p>
          <a:p>
            <a:r>
              <a:rPr lang="en-US" sz="2400" b="1" i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Hearing and vision services</a:t>
            </a:r>
          </a:p>
          <a:p>
            <a:r>
              <a:rPr lang="en-US" sz="2400" b="0" i="0" dirty="0">
                <a:solidFill>
                  <a:srgbClr val="00B05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Functional living skills </a:t>
            </a:r>
          </a:p>
          <a:p>
            <a:r>
              <a:rPr lang="en-US" sz="2400" b="0" i="0" dirty="0">
                <a:solidFill>
                  <a:srgbClr val="00B05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Family-centered interventions </a:t>
            </a:r>
          </a:p>
          <a:p>
            <a:r>
              <a:rPr lang="en-US" sz="2400" b="0" i="0" dirty="0">
                <a:solidFill>
                  <a:srgbClr val="00B05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Social support</a:t>
            </a:r>
          </a:p>
          <a:p>
            <a:r>
              <a:rPr lang="en-US" sz="2400" b="0" i="0" dirty="0">
                <a:solidFill>
                  <a:srgbClr val="00B05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Behavioral interventions</a:t>
            </a:r>
            <a:endParaRPr lang="en-US" sz="24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0" i="0" dirty="0">
                <a:solidFill>
                  <a:srgbClr val="00B05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Consultation with a dietician</a:t>
            </a:r>
          </a:p>
          <a:p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662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18DE2-A1B2-AF47-F7AF-ED6EE193E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AA5E-FCA4-D3DD-C01B-493BE92F7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Neurodevelopmental disorders  are 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etiologically heterogeneous </a:t>
            </a: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that mandates a 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particular evaluation, management, and intervention approach</a:t>
            </a:r>
          </a:p>
          <a:p>
            <a:pPr marL="0" indent="0">
              <a:buNone/>
            </a:pPr>
            <a:endParaRPr 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0" i="0" dirty="0">
                <a:solidFill>
                  <a:srgbClr val="23232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3200" b="1" i="0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requires early diagnosis and </a:t>
            </a:r>
            <a:r>
              <a:rPr lang="en-US" sz="3200" b="1" i="0" dirty="0">
                <a:solidFill>
                  <a:srgbClr val="7030A0"/>
                </a:solidFill>
                <a:effectLst/>
                <a:latin typeface="Noto Sans" panose="020B0502040504020204" pitchFamily="34" charset="0"/>
              </a:rPr>
              <a:t>Early intervention</a:t>
            </a:r>
            <a:endParaRPr lang="en-US" sz="3200" b="1" i="0" dirty="0">
              <a:solidFill>
                <a:srgbClr val="7030A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0" i="0" u="sng" dirty="0">
                <a:solidFill>
                  <a:srgbClr val="23232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(access to health care and appropriate supports.)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1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DACBA-C375-877B-6D11-6E2123995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4025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844CD-E0EA-EF02-132E-960513C2A0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2051"/>
            <a:ext cx="10515600" cy="501491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Treatment of specific causes and </a:t>
            </a:r>
            <a:r>
              <a:rPr lang="en-US" sz="2400" b="1" i="0" dirty="0">
                <a:solidFill>
                  <a:srgbClr val="C00000"/>
                </a:solidFill>
                <a:effectLst/>
                <a:latin typeface="Noto Sans" panose="020B0502040504020204" pitchFamily="34" charset="0"/>
              </a:rPr>
              <a:t>Treatment of comorbidities</a:t>
            </a:r>
          </a:p>
          <a:p>
            <a:r>
              <a:rPr lang="en-US" sz="1800" b="1" kern="1200" dirty="0">
                <a:solidFill>
                  <a:srgbClr val="FF00FF"/>
                </a:solidFill>
                <a:effectLst/>
                <a:latin typeface="Century Gothic" panose="020B0502020202020204" pitchFamily="34" charset="0"/>
                <a:ea typeface="+mn-ea"/>
                <a:cs typeface="+mn-cs"/>
              </a:rPr>
              <a:t>Seizures</a:t>
            </a:r>
          </a:p>
          <a:p>
            <a:pPr algn="l"/>
            <a:r>
              <a:rPr lang="en-US" b="1" dirty="0">
                <a:solidFill>
                  <a:srgbClr val="FF00FF"/>
                </a:solidFill>
                <a:latin typeface="Century Gothic" panose="020B0502020202020204" pitchFamily="34" charset="0"/>
              </a:rPr>
              <a:t>Neurometabolic disease:</a:t>
            </a:r>
            <a:endParaRPr lang="en-US" b="0" i="0" dirty="0">
              <a:solidFill>
                <a:srgbClr val="232323"/>
              </a:solidFill>
              <a:effectLst/>
              <a:latin typeface="Noto Sans" panose="020B0502040504020204" pitchFamily="34" charset="0"/>
            </a:endParaRPr>
          </a:p>
          <a:p>
            <a:pPr algn="l"/>
            <a:r>
              <a:rPr lang="en-US" b="0" i="0" dirty="0">
                <a:solidFill>
                  <a:srgbClr val="232323"/>
                </a:solidFill>
                <a:effectLst/>
                <a:latin typeface="Times New Roman" panose="02020603050405020304" pitchFamily="18" charset="0"/>
              </a:rPr>
              <a:t>●</a:t>
            </a:r>
            <a:r>
              <a:rPr lang="en-US" b="0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Disorders of urea cycle and amino acid metabolism /Organic acidemias/Disorders of creatine metabolism /Peroxisomal disorders /Lysosomal storage disorders /Mitochondrial disorders and disorders of oxidative phosphorylation/Congenital disorders of protein glycosylation</a:t>
            </a:r>
          </a:p>
          <a:p>
            <a:endParaRPr lang="en-US" sz="1800" b="1" kern="1200" dirty="0">
              <a:solidFill>
                <a:srgbClr val="FF00FF"/>
              </a:solidFill>
              <a:ea typeface="+mn-ea"/>
            </a:endParaRPr>
          </a:p>
          <a:p>
            <a:r>
              <a:rPr lang="en-US" b="1" i="0" dirty="0">
                <a:solidFill>
                  <a:srgbClr val="23232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Behavioral and mental problems</a:t>
            </a:r>
          </a:p>
          <a:p>
            <a:r>
              <a:rPr lang="en-US" b="1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Oral hygiene</a:t>
            </a:r>
            <a:r>
              <a:rPr lang="en-US" b="0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 </a:t>
            </a:r>
          </a:p>
          <a:p>
            <a:r>
              <a:rPr lang="en-US" b="1" i="0" dirty="0">
                <a:solidFill>
                  <a:srgbClr val="232323"/>
                </a:solidFill>
                <a:effectLst/>
                <a:latin typeface="Noto Sans" panose="020B0502040504020204" pitchFamily="34" charset="0"/>
                <a:cs typeface="Arial" panose="020B0604020202020204" pitchFamily="34" charset="0"/>
              </a:rPr>
              <a:t>GI</a:t>
            </a:r>
          </a:p>
          <a:p>
            <a:pPr marL="0" indent="0">
              <a:buNone/>
            </a:pPr>
            <a:endParaRPr lang="en-US" b="1" i="0" dirty="0">
              <a:solidFill>
                <a:srgbClr val="23232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b="0" i="0" dirty="0">
              <a:solidFill>
                <a:srgbClr val="23232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03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9ED95-D762-B09E-3A0C-D4C1C4911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5475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86AAA3-9097-EE90-5D3B-7ECD839757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9676"/>
            <a:ext cx="10515600" cy="4967288"/>
          </a:xfrm>
        </p:spPr>
        <p:txBody>
          <a:bodyPr/>
          <a:lstStyle/>
          <a:p>
            <a:pPr marL="0" indent="0">
              <a:buNone/>
            </a:pPr>
            <a:r>
              <a:rPr lang="en-US" b="1" i="0" dirty="0">
                <a:solidFill>
                  <a:srgbClr val="00B050"/>
                </a:solidFill>
                <a:effectLst/>
                <a:latin typeface="Noto Sans" panose="020B0502040504020204" pitchFamily="34" charset="0"/>
              </a:rPr>
              <a:t>Associated conditions</a:t>
            </a:r>
            <a:endParaRPr lang="en-US" i="0" dirty="0">
              <a:solidFill>
                <a:srgbClr val="00B050"/>
              </a:solidFill>
              <a:effectLst/>
              <a:latin typeface="Noto Sans" panose="020B0502040504020204" pitchFamily="34" charset="0"/>
            </a:endParaRPr>
          </a:p>
          <a:p>
            <a:r>
              <a:rPr lang="en-US" b="1" i="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Noto Sans" panose="020B0502040504020204" pitchFamily="34" charset="0"/>
              </a:rPr>
              <a:t>Developmental and mental health disorders</a:t>
            </a:r>
            <a:endParaRPr lang="en-US" i="0" dirty="0">
              <a:solidFill>
                <a:schemeClr val="accent1">
                  <a:lumMod val="40000"/>
                  <a:lumOff val="60000"/>
                </a:schemeClr>
              </a:solidFill>
              <a:effectLst/>
              <a:latin typeface="Noto Sans" panose="020B0502040504020204" pitchFamily="34" charset="0"/>
            </a:endParaRPr>
          </a:p>
          <a:p>
            <a:endParaRPr lang="en-US" i="0" dirty="0">
              <a:solidFill>
                <a:srgbClr val="232323"/>
              </a:solidFill>
              <a:effectLst/>
              <a:latin typeface="Noto Sans" panose="020B0502040504020204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8188CEF-0AB6-1468-CCF1-B59D623726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116269"/>
              </p:ext>
            </p:extLst>
          </p:nvPr>
        </p:nvGraphicFramePr>
        <p:xfrm>
          <a:off x="1139426" y="2305051"/>
          <a:ext cx="7131848" cy="3990927"/>
        </p:xfrm>
        <a:graphic>
          <a:graphicData uri="http://schemas.openxmlformats.org/drawingml/2006/table">
            <a:tbl>
              <a:tblPr/>
              <a:tblGrid>
                <a:gridCol w="7131848">
                  <a:extLst>
                    <a:ext uri="{9D8B030D-6E8A-4147-A177-3AD203B41FA5}">
                      <a16:colId xmlns:a16="http://schemas.microsoft.com/office/drawing/2014/main" val="2832614050"/>
                    </a:ext>
                  </a:extLst>
                </a:gridCol>
              </a:tblGrid>
              <a:tr h="382954">
                <a:tc>
                  <a:txBody>
                    <a:bodyPr/>
                    <a:lstStyle/>
                    <a:p>
                      <a:pPr fontAlgn="t"/>
                      <a:r>
                        <a:rPr lang="en-US" dirty="0">
                          <a:effectLst/>
                        </a:rPr>
                        <a:t>Autism spectrum disorder</a:t>
                      </a:r>
                    </a:p>
                  </a:txBody>
                  <a:tcPr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6796922"/>
                  </a:ext>
                </a:extLst>
              </a:tr>
              <a:tr h="382954">
                <a:tc>
                  <a:txBody>
                    <a:bodyPr/>
                    <a:lstStyle/>
                    <a:p>
                      <a:pPr fontAlgn="t"/>
                      <a:r>
                        <a:rPr lang="en-US" dirty="0">
                          <a:effectLst/>
                        </a:rPr>
                        <a:t>Attention deficit hyperactivity disorder</a:t>
                      </a:r>
                    </a:p>
                  </a:txBody>
                  <a:tcPr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864752"/>
                  </a:ext>
                </a:extLst>
              </a:tr>
              <a:tr h="382954">
                <a:tc>
                  <a:txBody>
                    <a:bodyPr/>
                    <a:lstStyle/>
                    <a:p>
                      <a:pPr fontAlgn="t"/>
                      <a:r>
                        <a:rPr lang="en-US">
                          <a:effectLst/>
                        </a:rPr>
                        <a:t>Depressive and anxiety disorders</a:t>
                      </a:r>
                    </a:p>
                  </a:txBody>
                  <a:tcPr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6006610"/>
                  </a:ext>
                </a:extLst>
              </a:tr>
              <a:tr h="382954">
                <a:tc>
                  <a:txBody>
                    <a:bodyPr/>
                    <a:lstStyle/>
                    <a:p>
                      <a:pPr fontAlgn="t"/>
                      <a:r>
                        <a:rPr lang="en-US" dirty="0">
                          <a:effectLst/>
                        </a:rPr>
                        <a:t>Eating and feeding disorders (</a:t>
                      </a:r>
                      <a:r>
                        <a:rPr lang="en-US" dirty="0" err="1">
                          <a:effectLst/>
                        </a:rPr>
                        <a:t>eg</a:t>
                      </a:r>
                      <a:r>
                        <a:rPr lang="en-US" dirty="0">
                          <a:effectLst/>
                        </a:rPr>
                        <a:t>, pica and rumination disorder)</a:t>
                      </a:r>
                    </a:p>
                  </a:txBody>
                  <a:tcPr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081603"/>
                  </a:ext>
                </a:extLst>
              </a:tr>
              <a:tr h="382954">
                <a:tc>
                  <a:txBody>
                    <a:bodyPr/>
                    <a:lstStyle/>
                    <a:p>
                      <a:pPr fontAlgn="t"/>
                      <a:r>
                        <a:rPr lang="en-US">
                          <a:effectLst/>
                        </a:rPr>
                        <a:t>Learning disorders</a:t>
                      </a:r>
                    </a:p>
                  </a:txBody>
                  <a:tcPr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992954"/>
                  </a:ext>
                </a:extLst>
              </a:tr>
              <a:tr h="670169">
                <a:tc>
                  <a:txBody>
                    <a:bodyPr/>
                    <a:lstStyle/>
                    <a:p>
                      <a:pPr fontAlgn="t"/>
                      <a:r>
                        <a:rPr lang="en-US">
                          <a:effectLst/>
                        </a:rPr>
                        <a:t>Movement disorders (stereotypic movements, developmental coordination disorder)</a:t>
                      </a:r>
                    </a:p>
                  </a:txBody>
                  <a:tcPr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051473"/>
                  </a:ext>
                </a:extLst>
              </a:tr>
              <a:tr h="382954">
                <a:tc>
                  <a:txBody>
                    <a:bodyPr/>
                    <a:lstStyle/>
                    <a:p>
                      <a:pPr fontAlgn="t"/>
                      <a:r>
                        <a:rPr lang="en-US">
                          <a:effectLst/>
                        </a:rPr>
                        <a:t>Posttraumatic stress disorder</a:t>
                      </a:r>
                    </a:p>
                  </a:txBody>
                  <a:tcPr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645880"/>
                  </a:ext>
                </a:extLst>
              </a:tr>
              <a:tr h="382954">
                <a:tc>
                  <a:txBody>
                    <a:bodyPr/>
                    <a:lstStyle/>
                    <a:p>
                      <a:pPr fontAlgn="t"/>
                      <a:r>
                        <a:rPr lang="en-US">
                          <a:effectLst/>
                        </a:rPr>
                        <a:t>Self-injurious behavior</a:t>
                      </a:r>
                    </a:p>
                  </a:txBody>
                  <a:tcPr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450915"/>
                  </a:ext>
                </a:extLst>
              </a:tr>
              <a:tr h="382954">
                <a:tc>
                  <a:txBody>
                    <a:bodyPr/>
                    <a:lstStyle/>
                    <a:p>
                      <a:pPr fontAlgn="t"/>
                      <a:r>
                        <a:rPr lang="en-US" dirty="0">
                          <a:effectLst/>
                        </a:rPr>
                        <a:t>Substance abuse</a:t>
                      </a:r>
                    </a:p>
                  </a:txBody>
                  <a:tcPr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757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7868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606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AC849-356F-5392-4328-03722093E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83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AE33F5-F837-25FD-C242-7536EA3B04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5875"/>
            <a:ext cx="10515600" cy="4891088"/>
          </a:xfrm>
        </p:spPr>
        <p:txBody>
          <a:bodyPr/>
          <a:lstStyle/>
          <a:p>
            <a:r>
              <a:rPr lang="en-US" b="1" i="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Noto Sans" panose="020B0502040504020204" pitchFamily="34" charset="0"/>
              </a:rPr>
              <a:t>Medical and physical conditions</a:t>
            </a: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206E7DA-546A-0A7C-E9BE-4B8F72D2EA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132531"/>
              </p:ext>
            </p:extLst>
          </p:nvPr>
        </p:nvGraphicFramePr>
        <p:xfrm>
          <a:off x="1171575" y="1943100"/>
          <a:ext cx="7850131" cy="4285717"/>
        </p:xfrm>
        <a:graphic>
          <a:graphicData uri="http://schemas.openxmlformats.org/drawingml/2006/table">
            <a:tbl>
              <a:tblPr/>
              <a:tblGrid>
                <a:gridCol w="7850131">
                  <a:extLst>
                    <a:ext uri="{9D8B030D-6E8A-4147-A177-3AD203B41FA5}">
                      <a16:colId xmlns:a16="http://schemas.microsoft.com/office/drawing/2014/main" val="2484233766"/>
                    </a:ext>
                  </a:extLst>
                </a:gridCol>
              </a:tblGrid>
              <a:tr h="301465">
                <a:tc>
                  <a:txBody>
                    <a:bodyPr/>
                    <a:lstStyle/>
                    <a:p>
                      <a:pPr fontAlgn="t"/>
                      <a:r>
                        <a:rPr lang="en-US" sz="1500">
                          <a:effectLst/>
                        </a:rPr>
                        <a:t>Cerebral palsy and other motor impairments</a:t>
                      </a:r>
                    </a:p>
                  </a:txBody>
                  <a:tcPr marL="75023" marR="75023" marT="37512" marB="37512"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471277"/>
                  </a:ext>
                </a:extLst>
              </a:tr>
              <a:tr h="413629">
                <a:tc>
                  <a:txBody>
                    <a:bodyPr/>
                    <a:lstStyle/>
                    <a:p>
                      <a:pPr fontAlgn="t"/>
                      <a:r>
                        <a:rPr lang="en-US" sz="1500">
                          <a:effectLst/>
                        </a:rPr>
                        <a:t>Congenital heart defects (eg, atrioventricular canal defects in children with Down syndrome)</a:t>
                      </a:r>
                    </a:p>
                  </a:txBody>
                  <a:tcPr marL="75023" marR="75023" marT="37512" marB="37512"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0751842"/>
                  </a:ext>
                </a:extLst>
              </a:tr>
              <a:tr h="301465">
                <a:tc>
                  <a:txBody>
                    <a:bodyPr/>
                    <a:lstStyle/>
                    <a:p>
                      <a:pPr fontAlgn="t"/>
                      <a:r>
                        <a:rPr lang="en-US" sz="15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Constipation</a:t>
                      </a:r>
                    </a:p>
                  </a:txBody>
                  <a:tcPr marL="75023" marR="75023" marT="37512" marB="37512"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8902752"/>
                  </a:ext>
                </a:extLst>
              </a:tr>
              <a:tr h="301465">
                <a:tc>
                  <a:txBody>
                    <a:bodyPr/>
                    <a:lstStyle/>
                    <a:p>
                      <a:pPr fontAlgn="t"/>
                      <a:r>
                        <a:rPr lang="en-US" sz="15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Dental caries</a:t>
                      </a:r>
                    </a:p>
                  </a:txBody>
                  <a:tcPr marL="75023" marR="75023" marT="37512" marB="37512"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2068763"/>
                  </a:ext>
                </a:extLst>
              </a:tr>
              <a:tr h="301465">
                <a:tc>
                  <a:txBody>
                    <a:bodyPr/>
                    <a:lstStyle/>
                    <a:p>
                      <a:pPr fontAlgn="t"/>
                      <a:r>
                        <a:rPr lang="en-US" sz="1500">
                          <a:effectLst/>
                        </a:rPr>
                        <a:t>Endocrine abnormalities (eg, hypothyroidism, short stature)</a:t>
                      </a:r>
                    </a:p>
                  </a:txBody>
                  <a:tcPr marL="75023" marR="75023" marT="37512" marB="37512"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7849296"/>
                  </a:ext>
                </a:extLst>
              </a:tr>
              <a:tr h="301465">
                <a:tc>
                  <a:txBody>
                    <a:bodyPr/>
                    <a:lstStyle/>
                    <a:p>
                      <a:pPr fontAlgn="t"/>
                      <a:r>
                        <a:rPr lang="en-US" sz="1500">
                          <a:effectLst/>
                        </a:rPr>
                        <a:t>Gastroesophageal reflux disease</a:t>
                      </a:r>
                    </a:p>
                  </a:txBody>
                  <a:tcPr marL="75023" marR="75023" marT="37512" marB="37512"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838402"/>
                  </a:ext>
                </a:extLst>
              </a:tr>
              <a:tr h="301465">
                <a:tc>
                  <a:txBody>
                    <a:bodyPr/>
                    <a:lstStyle/>
                    <a:p>
                      <a:pPr fontAlgn="t"/>
                      <a:r>
                        <a:rPr lang="en-US" sz="15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Hearing loss</a:t>
                      </a:r>
                    </a:p>
                  </a:txBody>
                  <a:tcPr marL="75023" marR="75023" marT="37512" marB="37512"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0906110"/>
                  </a:ext>
                </a:extLst>
              </a:tr>
              <a:tr h="301465">
                <a:tc>
                  <a:txBody>
                    <a:bodyPr/>
                    <a:lstStyle/>
                    <a:p>
                      <a:pPr fontAlgn="t"/>
                      <a:r>
                        <a:rPr lang="en-US" sz="1500" dirty="0">
                          <a:effectLst/>
                        </a:rPr>
                        <a:t>Lead poisoning</a:t>
                      </a:r>
                    </a:p>
                  </a:txBody>
                  <a:tcPr marL="75023" marR="75023" marT="37512" marB="37512"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465872"/>
                  </a:ext>
                </a:extLst>
              </a:tr>
              <a:tr h="301465">
                <a:tc>
                  <a:txBody>
                    <a:bodyPr/>
                    <a:lstStyle/>
                    <a:p>
                      <a:pPr fontAlgn="t"/>
                      <a:r>
                        <a:rPr lang="en-US" sz="1500">
                          <a:effectLst/>
                        </a:rPr>
                        <a:t>Obesity</a:t>
                      </a:r>
                    </a:p>
                  </a:txBody>
                  <a:tcPr marL="75023" marR="75023" marT="37512" marB="37512"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4401426"/>
                  </a:ext>
                </a:extLst>
              </a:tr>
              <a:tr h="301465">
                <a:tc>
                  <a:txBody>
                    <a:bodyPr/>
                    <a:lstStyle/>
                    <a:p>
                      <a:pPr fontAlgn="t"/>
                      <a:r>
                        <a:rPr lang="en-US" sz="15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Seizures</a:t>
                      </a:r>
                    </a:p>
                  </a:txBody>
                  <a:tcPr marL="75023" marR="75023" marT="37512" marB="37512"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670551"/>
                  </a:ext>
                </a:extLst>
              </a:tr>
              <a:tr h="413629">
                <a:tc>
                  <a:txBody>
                    <a:bodyPr/>
                    <a:lstStyle/>
                    <a:p>
                      <a:pPr fontAlgn="t"/>
                      <a:r>
                        <a:rPr lang="en-US" sz="1500">
                          <a:effectLst/>
                        </a:rPr>
                        <a:t>Sleep disorders (behavioral sleep problems and/or obstructive sleep apnea)</a:t>
                      </a:r>
                    </a:p>
                  </a:txBody>
                  <a:tcPr marL="75023" marR="75023" marT="37512" marB="37512"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6747964"/>
                  </a:ext>
                </a:extLst>
              </a:tr>
              <a:tr h="301465">
                <a:tc>
                  <a:txBody>
                    <a:bodyPr/>
                    <a:lstStyle/>
                    <a:p>
                      <a:pPr fontAlgn="t"/>
                      <a:r>
                        <a:rPr lang="en-US" sz="1500">
                          <a:effectLst/>
                        </a:rPr>
                        <a:t>Undescended testes</a:t>
                      </a:r>
                    </a:p>
                  </a:txBody>
                  <a:tcPr marL="75023" marR="75023" marT="37512" marB="37512"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1807823"/>
                  </a:ext>
                </a:extLst>
              </a:tr>
              <a:tr h="301465">
                <a:tc>
                  <a:txBody>
                    <a:bodyPr/>
                    <a:lstStyle/>
                    <a:p>
                      <a:pPr fontAlgn="t"/>
                      <a:r>
                        <a:rPr lang="en-US" sz="15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Vision impairment </a:t>
                      </a:r>
                      <a:r>
                        <a:rPr lang="en-US" sz="1500" dirty="0">
                          <a:effectLst/>
                        </a:rPr>
                        <a:t>(</a:t>
                      </a:r>
                      <a:r>
                        <a:rPr lang="en-US" sz="1500" dirty="0" err="1">
                          <a:effectLst/>
                        </a:rPr>
                        <a:t>eg</a:t>
                      </a:r>
                      <a:r>
                        <a:rPr lang="en-US" sz="1500" dirty="0">
                          <a:effectLst/>
                        </a:rPr>
                        <a:t>, strabismus, cataracts, refractive errors)</a:t>
                      </a:r>
                    </a:p>
                  </a:txBody>
                  <a:tcPr marL="75023" marR="75023" marT="37512" marB="37512" anchor="ctr">
                    <a:lnL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757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40476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20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3316" y="144163"/>
            <a:ext cx="10058400" cy="1450757"/>
          </a:xfrm>
        </p:spPr>
        <p:txBody>
          <a:bodyPr/>
          <a:lstStyle/>
          <a:p>
            <a:r>
              <a:rPr lang="en-US" dirty="0"/>
              <a:t>case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3316" y="2533649"/>
            <a:ext cx="10058400" cy="335810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 3&amp; 1/12 </a:t>
            </a:r>
            <a:r>
              <a:rPr lang="en-US" dirty="0" err="1"/>
              <a:t>yo</a:t>
            </a:r>
            <a:r>
              <a:rPr lang="en-US" dirty="0"/>
              <a:t>  boy</a:t>
            </a:r>
          </a:p>
          <a:p>
            <a:pPr marL="0" indent="0">
              <a:buNone/>
            </a:pPr>
            <a:r>
              <a:rPr lang="en-US" dirty="0"/>
              <a:t>No speech development</a:t>
            </a:r>
          </a:p>
          <a:p>
            <a:pPr marL="0" indent="0">
              <a:buNone/>
            </a:pPr>
            <a:r>
              <a:rPr lang="en-US" dirty="0"/>
              <a:t>Motor delay and tip toe walking</a:t>
            </a:r>
          </a:p>
          <a:p>
            <a:pPr marL="0" indent="0">
              <a:buNone/>
            </a:pPr>
            <a:r>
              <a:rPr lang="en-US" dirty="0"/>
              <a:t> and no social interaction and communication</a:t>
            </a:r>
          </a:p>
          <a:p>
            <a:pPr marL="0" indent="0">
              <a:buNone/>
            </a:pPr>
            <a:r>
              <a:rPr lang="en-US" dirty="0"/>
              <a:t>,hyperactivity ,bad tempered and behavioral problem</a:t>
            </a:r>
          </a:p>
          <a:p>
            <a:pPr marL="0" indent="0">
              <a:buNone/>
            </a:pPr>
            <a:r>
              <a:rPr lang="en-US" dirty="0"/>
              <a:t> ,no  answer to his name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err="1"/>
              <a:t>refered</a:t>
            </a:r>
            <a:r>
              <a:rPr lang="en-US" dirty="0"/>
              <a:t> to ASMA clinic by one of colleagues </a:t>
            </a:r>
          </a:p>
          <a:p>
            <a:pPr marL="0" indent="0">
              <a:buNone/>
            </a:pPr>
            <a:r>
              <a:rPr lang="en-US" dirty="0"/>
              <a:t>FH+</a:t>
            </a:r>
          </a:p>
          <a:p>
            <a:pPr marL="0" indent="0">
              <a:buNone/>
            </a:pPr>
            <a:r>
              <a:rPr lang="en-US" b="1" dirty="0"/>
              <a:t>FRAGILE X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7154" y="0"/>
            <a:ext cx="5535648" cy="641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4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2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2 YO BOY</a:t>
            </a:r>
          </a:p>
          <a:p>
            <a:r>
              <a:rPr lang="en-US" dirty="0"/>
              <a:t>Global developmental delay  </a:t>
            </a:r>
          </a:p>
          <a:p>
            <a:r>
              <a:rPr lang="en-US" dirty="0"/>
              <a:t>No speech development</a:t>
            </a:r>
          </a:p>
          <a:p>
            <a:r>
              <a:rPr lang="en-US" dirty="0"/>
              <a:t>Autistic feature</a:t>
            </a:r>
          </a:p>
          <a:p>
            <a:r>
              <a:rPr lang="en-US" dirty="0"/>
              <a:t>Behavioral problem</a:t>
            </a:r>
          </a:p>
          <a:p>
            <a:r>
              <a:rPr lang="en-US" dirty="0"/>
              <a:t>FH-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FRAGILE X</a:t>
            </a:r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93163" y="387928"/>
            <a:ext cx="3879273" cy="556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46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Fragile X syndrome is characterized by </a:t>
            </a:r>
            <a:r>
              <a:rPr lang="en-US" dirty="0">
                <a:solidFill>
                  <a:srgbClr val="FF0000"/>
                </a:solidFill>
              </a:rPr>
              <a:t>moderate intellectual disability in affected males </a:t>
            </a:r>
            <a:r>
              <a:rPr lang="en-US" dirty="0"/>
              <a:t>and </a:t>
            </a:r>
            <a:r>
              <a:rPr lang="en-US" dirty="0">
                <a:solidFill>
                  <a:srgbClr val="FF0000"/>
                </a:solidFill>
              </a:rPr>
              <a:t>mild intellectual disability in affected females</a:t>
            </a:r>
          </a:p>
          <a:p>
            <a:r>
              <a:rPr lang="en-US" dirty="0"/>
              <a:t>Distinctive physical features</a:t>
            </a:r>
          </a:p>
          <a:p>
            <a:endParaRPr lang="en-US" dirty="0"/>
          </a:p>
          <a:p>
            <a:r>
              <a:rPr lang="en-US" dirty="0"/>
              <a:t> sometimes present in affected males </a:t>
            </a:r>
            <a:r>
              <a:rPr lang="en-US" b="1" dirty="0"/>
              <a:t>including a large head, long face, prominent forehead and chin, protruding ears, loose joints and large testes</a:t>
            </a:r>
            <a:r>
              <a:rPr lang="en-US" dirty="0"/>
              <a:t> </a:t>
            </a:r>
          </a:p>
          <a:p>
            <a:r>
              <a:rPr lang="en-US" dirty="0"/>
              <a:t>but these features develop over time and may not be obvious until puberty</a:t>
            </a:r>
          </a:p>
        </p:txBody>
      </p:sp>
    </p:spTree>
    <p:extLst>
      <p:ext uri="{BB962C8B-B14F-4D97-AF65-F5344CB8AC3E}">
        <p14:creationId xmlns:p14="http://schemas.microsoft.com/office/powerpoint/2010/main" val="134217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 Motor and language delays are usually present but also become more apparent over time.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r>
              <a:rPr lang="en-US" b="1" dirty="0"/>
              <a:t>Behavioral abnormalities including </a:t>
            </a:r>
            <a:r>
              <a:rPr lang="en-US" b="1" dirty="0">
                <a:solidFill>
                  <a:srgbClr val="FF0000"/>
                </a:solidFill>
              </a:rPr>
              <a:t>autistic behaviors </a:t>
            </a:r>
            <a:r>
              <a:rPr lang="en-US" b="1" dirty="0"/>
              <a:t>are common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8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Diagnosis</a:t>
            </a:r>
          </a:p>
          <a:p>
            <a:r>
              <a:rPr lang="en-US" dirty="0"/>
              <a:t>Molecular genetic testing is used to determine the number of CGG repeats in the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 </a:t>
            </a:r>
            <a:r>
              <a:rPr lang="en-US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FMR1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 </a:t>
            </a:r>
            <a:r>
              <a:rPr lang="en-US" b="1" dirty="0"/>
              <a:t>gene </a:t>
            </a:r>
            <a:r>
              <a:rPr lang="en-US" dirty="0"/>
              <a:t>and testing to determine methylation status of the </a:t>
            </a:r>
            <a:r>
              <a:rPr lang="en-US" i="1" dirty="0"/>
              <a:t>FMR1</a:t>
            </a:r>
            <a:r>
              <a:rPr lang="en-US" dirty="0"/>
              <a:t> gene is often used to follow up a finding of an 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expanded CGG </a:t>
            </a:r>
            <a:r>
              <a:rPr lang="en-US" dirty="0"/>
              <a:t>region.</a:t>
            </a:r>
          </a:p>
        </p:txBody>
      </p:sp>
    </p:spTree>
    <p:extLst>
      <p:ext uri="{BB962C8B-B14F-4D97-AF65-F5344CB8AC3E}">
        <p14:creationId xmlns:p14="http://schemas.microsoft.com/office/powerpoint/2010/main" val="110014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Fragile X Syndrome - Stepward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618" y="957526"/>
            <a:ext cx="3560893" cy="492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Signs and symptoms of Fragile X Syndrome | Autistic Advis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323" y="973668"/>
            <a:ext cx="4034117" cy="4701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195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725" y="1133475"/>
            <a:ext cx="6905625" cy="4533899"/>
          </a:xfrm>
        </p:spPr>
      </p:pic>
    </p:spTree>
    <p:extLst>
      <p:ext uri="{BB962C8B-B14F-4D97-AF65-F5344CB8AC3E}">
        <p14:creationId xmlns:p14="http://schemas.microsoft.com/office/powerpoint/2010/main" val="65958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4F7F58-DA3D-1E70-DC5A-83C59C044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1358DE-5FEB-1173-13E7-CB2886C17F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b="1" i="0" dirty="0">
              <a:solidFill>
                <a:srgbClr val="23232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b="1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b="1" i="0" dirty="0">
              <a:solidFill>
                <a:srgbClr val="23232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i="0" dirty="0">
                <a:solidFill>
                  <a:srgbClr val="FF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should be referred as early as possible</a:t>
            </a:r>
            <a:endParaRPr lang="en-US" sz="3200" dirty="0">
              <a:solidFill>
                <a:srgbClr val="FF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11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1&amp;8/12 </a:t>
            </a:r>
            <a:r>
              <a:rPr lang="en-US" dirty="0" err="1"/>
              <a:t>yo</a:t>
            </a:r>
            <a:r>
              <a:rPr lang="en-US" dirty="0"/>
              <a:t> boy </a:t>
            </a:r>
          </a:p>
          <a:p>
            <a:r>
              <a:rPr lang="en-US" b="1" dirty="0">
                <a:solidFill>
                  <a:srgbClr val="FF00FF"/>
                </a:solidFill>
              </a:rPr>
              <a:t>Seizure</a:t>
            </a:r>
          </a:p>
          <a:p>
            <a:r>
              <a:rPr lang="en-US" b="1" dirty="0">
                <a:solidFill>
                  <a:srgbClr val="FF00FF"/>
                </a:solidFill>
              </a:rPr>
              <a:t>Developmental delay</a:t>
            </a:r>
          </a:p>
          <a:p>
            <a:r>
              <a:rPr lang="en-US" b="1" dirty="0">
                <a:solidFill>
                  <a:srgbClr val="FF00FF"/>
                </a:solidFill>
              </a:rPr>
              <a:t>MOTOR AND SPEACH </a:t>
            </a:r>
          </a:p>
          <a:p>
            <a:r>
              <a:rPr lang="en-US" dirty="0"/>
              <a:t>Autistic feature</a:t>
            </a:r>
          </a:p>
          <a:p>
            <a:r>
              <a:rPr lang="en-US" dirty="0"/>
              <a:t>Behavioral problem</a:t>
            </a:r>
          </a:p>
          <a:p>
            <a:r>
              <a:rPr lang="en-US" dirty="0"/>
              <a:t>Hypopigmented macula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TUBEROUS SCLEROSIS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3245" y="684164"/>
            <a:ext cx="3990110" cy="29158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0955" y="2395972"/>
            <a:ext cx="2407025" cy="324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06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06A4F-CAC7-9840-7CBC-E956F90E0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r>
              <a:rPr lang="en-US" dirty="0"/>
              <a:t>TUBEROUS SCLEROSIS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BA6747-823D-8460-361B-4C6641E55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257425"/>
            <a:ext cx="8825659" cy="3762375"/>
          </a:xfrm>
        </p:spPr>
        <p:txBody>
          <a:bodyPr/>
          <a:lstStyle/>
          <a:p>
            <a:r>
              <a:rPr lang="en-US" b="0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an autosomal dominant genetic disorder </a:t>
            </a:r>
          </a:p>
          <a:p>
            <a:r>
              <a:rPr lang="en-US" b="0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 It is caused by pathogenic variants in either the </a:t>
            </a:r>
            <a:r>
              <a:rPr lang="en-US" b="0" i="1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TSC1</a:t>
            </a:r>
            <a:r>
              <a:rPr lang="en-US" b="0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 or the </a:t>
            </a:r>
            <a:r>
              <a:rPr lang="en-US" b="0" i="1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TSC2</a:t>
            </a:r>
            <a:r>
              <a:rPr lang="en-US" b="0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 genes, which results in overactivation of the mTOR pathway and benign tumor formation in multiple organs </a:t>
            </a:r>
          </a:p>
          <a:p>
            <a:r>
              <a:rPr lang="en-US" b="1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Dermatologic features         Autism and behavioral problems</a:t>
            </a:r>
            <a:endParaRPr lang="en-US" dirty="0">
              <a:solidFill>
                <a:srgbClr val="232323"/>
              </a:solidFill>
              <a:latin typeface="Noto Sans" panose="020B0502040504020204" pitchFamily="34" charset="0"/>
            </a:endParaRPr>
          </a:p>
          <a:p>
            <a:r>
              <a:rPr lang="en-US" b="1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Brain lesions</a:t>
            </a:r>
            <a:r>
              <a:rPr lang="en-US" b="0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                              </a:t>
            </a:r>
            <a:r>
              <a:rPr lang="en-US" b="1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Cardiovascular manifestations</a:t>
            </a:r>
            <a:r>
              <a:rPr lang="en-US" b="0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 </a:t>
            </a:r>
          </a:p>
          <a:p>
            <a:r>
              <a:rPr lang="en-US" b="1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Hamartomas                               Renal and pulmonary manifestations</a:t>
            </a:r>
            <a:r>
              <a:rPr lang="en-US" b="0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 </a:t>
            </a:r>
            <a:endParaRPr lang="en-US" dirty="0">
              <a:solidFill>
                <a:srgbClr val="232323"/>
              </a:solidFill>
              <a:latin typeface="Noto Sans" panose="020B0502040504020204" pitchFamily="34" charset="0"/>
            </a:endParaRPr>
          </a:p>
          <a:p>
            <a:r>
              <a:rPr lang="en-US" b="1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Epilepsy</a:t>
            </a:r>
            <a:r>
              <a:rPr lang="en-US" b="0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                                        </a:t>
            </a:r>
            <a:r>
              <a:rPr lang="en-US" b="1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Ophthalmic manifestations</a:t>
            </a:r>
            <a:endParaRPr lang="en-US" b="0" i="0" dirty="0">
              <a:solidFill>
                <a:srgbClr val="232323"/>
              </a:solidFill>
              <a:effectLst/>
              <a:latin typeface="Noto Sans" panose="020B0502040504020204" pitchFamily="34" charset="0"/>
            </a:endParaRPr>
          </a:p>
          <a:p>
            <a:r>
              <a:rPr lang="en-US" b="1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Cognitive deficits</a:t>
            </a:r>
            <a:r>
              <a:rPr lang="en-US" b="0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32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0304C-784C-FCF5-8AEB-9046B5BC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06993"/>
            <a:ext cx="8761413" cy="706964"/>
          </a:xfrm>
        </p:spPr>
        <p:txBody>
          <a:bodyPr/>
          <a:lstStyle/>
          <a:p>
            <a:br>
              <a:rPr lang="en-US" b="1" dirty="0"/>
            </a:br>
            <a:r>
              <a:rPr lang="en-US" b="1" dirty="0"/>
              <a:t>TUBEROUS SCLEROSIS </a:t>
            </a:r>
            <a:br>
              <a:rPr lang="en-US" b="1" dirty="0"/>
            </a:b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CD73EA3-D0B9-D90B-437E-4A1C52580E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1537" y="1527174"/>
            <a:ext cx="4394788" cy="3254375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A128F92-5C98-7D07-7D25-FCA76AFFC0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8465" y="1436051"/>
            <a:ext cx="4579620" cy="34366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403E505-7AB9-A6A6-696D-16503196F0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3726" y="3429000"/>
            <a:ext cx="4579620" cy="343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37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5BCEE-93F3-8515-BB06-C009B6CC4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76F1BD-FDE3-0995-68D1-DAFF56370D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128D9F-B4A7-7F19-98C2-E707938266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953" y="489692"/>
            <a:ext cx="4579620" cy="34366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61D39D-9526-907F-F201-B46C3255B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314" y="489692"/>
            <a:ext cx="4579620" cy="34366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210B9C-BEEA-530A-17CC-2CB114ABEE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7473" y="3130870"/>
            <a:ext cx="4579620" cy="343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93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276475"/>
            <a:ext cx="8825659" cy="3743325"/>
          </a:xfrm>
        </p:spPr>
        <p:txBody>
          <a:bodyPr>
            <a:normAutofit/>
          </a:bodyPr>
          <a:lstStyle/>
          <a:p>
            <a:r>
              <a:rPr lang="en-US" dirty="0"/>
              <a:t>2.5 </a:t>
            </a:r>
            <a:r>
              <a:rPr lang="en-US" dirty="0" err="1"/>
              <a:t>yo</a:t>
            </a:r>
            <a:r>
              <a:rPr lang="en-US" dirty="0"/>
              <a:t> girl</a:t>
            </a:r>
          </a:p>
          <a:p>
            <a:r>
              <a:rPr lang="en-US" dirty="0"/>
              <a:t>Developmental delay  particularly in language </a:t>
            </a:r>
          </a:p>
          <a:p>
            <a:r>
              <a:rPr lang="en-US" dirty="0"/>
              <a:t>And cognition </a:t>
            </a:r>
          </a:p>
          <a:p>
            <a:r>
              <a:rPr lang="en-US" dirty="0"/>
              <a:t>Ataxic gait </a:t>
            </a:r>
          </a:p>
          <a:p>
            <a:r>
              <a:rPr lang="en-US" dirty="0"/>
              <a:t>Consanguinity </a:t>
            </a:r>
          </a:p>
          <a:p>
            <a:r>
              <a:rPr lang="en-US" dirty="0"/>
              <a:t>High lactate </a:t>
            </a:r>
          </a:p>
          <a:p>
            <a:r>
              <a:rPr lang="en-US" dirty="0"/>
              <a:t>Hyper </a:t>
            </a:r>
            <a:r>
              <a:rPr lang="en-US" dirty="0" err="1"/>
              <a:t>signality</a:t>
            </a:r>
            <a:r>
              <a:rPr lang="en-US" dirty="0"/>
              <a:t> n brain MRI and lactate peak in MRS</a:t>
            </a:r>
          </a:p>
          <a:p>
            <a:r>
              <a:rPr lang="en-US" dirty="0"/>
              <a:t>UOA: Ab NL</a:t>
            </a:r>
          </a:p>
          <a:p>
            <a:r>
              <a:rPr lang="en-US" b="1" dirty="0"/>
              <a:t>MITOCHONDRIAL DISEASE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5589" y="1930401"/>
            <a:ext cx="3988666" cy="2466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10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for your attention</a:t>
            </a:r>
          </a:p>
        </p:txBody>
      </p:sp>
      <p:pic>
        <p:nvPicPr>
          <p:cNvPr id="2050" name="Picture 2" descr="21 Easy Flowers for Beginners | Garden Desig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119" y="1846263"/>
            <a:ext cx="6034087" cy="402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33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BA9DF-0BB5-F7ED-1AF1-4FB7781B3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prevalence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724250-B182-E002-1540-AC6E519AB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 the general population, the prevalence of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global developmental delay (GDD)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is estimated to be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to 3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percent and the prevalence of ID is approximately 1 percent.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8702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CF4AB-514E-8749-6BB8-5FD53E950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924AD2-3C83-746B-F108-ECA348FDF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14575"/>
            <a:ext cx="8825659" cy="3705225"/>
          </a:xfrm>
        </p:spPr>
        <p:txBody>
          <a:bodyPr>
            <a:normAutofit fontScale="92500" lnSpcReduction="20000"/>
          </a:bodyPr>
          <a:lstStyle/>
          <a:p>
            <a:r>
              <a:rPr lang="en-US" sz="2800" b="1" i="0" dirty="0">
                <a:solidFill>
                  <a:srgbClr val="C00000"/>
                </a:solidFill>
                <a:effectLst/>
                <a:latin typeface="Noto Sans" panose="020B0502040504020204" pitchFamily="34" charset="0"/>
              </a:rPr>
              <a:t>Presenting symptoms</a:t>
            </a:r>
            <a:r>
              <a:rPr lang="en-US" sz="2800" b="0" i="0" dirty="0">
                <a:solidFill>
                  <a:srgbClr val="C00000"/>
                </a:solidFill>
                <a:effectLst/>
                <a:latin typeface="Noto Sans" panose="020B0502040504020204" pitchFamily="34" charset="0"/>
              </a:rPr>
              <a:t> </a:t>
            </a:r>
          </a:p>
          <a:p>
            <a:pPr marL="0" indent="0">
              <a:buNone/>
            </a:pPr>
            <a:r>
              <a:rPr lang="en-US" sz="2800" b="0" i="0" dirty="0">
                <a:solidFill>
                  <a:srgbClr val="C00000"/>
                </a:solidFill>
                <a:effectLst/>
                <a:latin typeface="Noto Sans" panose="020B0502040504020204" pitchFamily="34" charset="0"/>
              </a:rPr>
              <a:t> </a:t>
            </a:r>
          </a:p>
          <a:p>
            <a:pPr marL="0" indent="0">
              <a:buNone/>
            </a:pPr>
            <a:endParaRPr lang="en-US" sz="2800" b="0" i="0" dirty="0">
              <a:solidFill>
                <a:srgbClr val="232323"/>
              </a:solidFill>
              <a:effectLst/>
              <a:latin typeface="Noto Sans" panose="020B0502040504020204" pitchFamily="34" charset="0"/>
            </a:endParaRPr>
          </a:p>
          <a:p>
            <a:r>
              <a:rPr lang="en-US" sz="2800" b="1" i="0" dirty="0">
                <a:solidFill>
                  <a:srgbClr val="C00000"/>
                </a:solidFill>
                <a:effectLst/>
                <a:latin typeface="Noto Sans" panose="020B0502040504020204" pitchFamily="34" charset="0"/>
              </a:rPr>
              <a:t>when and how </a:t>
            </a:r>
            <a:endParaRPr lang="en-US" sz="2800" b="1" dirty="0">
              <a:solidFill>
                <a:srgbClr val="C00000"/>
              </a:solidFill>
              <a:latin typeface="Noto Sans" panose="020B0502040504020204" pitchFamily="34" charset="0"/>
            </a:endParaRPr>
          </a:p>
          <a:p>
            <a:pPr marL="0" indent="0">
              <a:buNone/>
            </a:pPr>
            <a:endParaRPr lang="en-US" sz="2800" b="0" i="0" dirty="0">
              <a:solidFill>
                <a:srgbClr val="232323"/>
              </a:solidFill>
              <a:effectLst/>
              <a:latin typeface="Noto Sans" panose="020B0502040504020204" pitchFamily="34" charset="0"/>
            </a:endParaRPr>
          </a:p>
          <a:p>
            <a:endParaRPr lang="en-US" sz="2800" dirty="0">
              <a:solidFill>
                <a:srgbClr val="232323"/>
              </a:solidFill>
              <a:latin typeface="Noto Sans" panose="020B0502040504020204" pitchFamily="34" charset="0"/>
            </a:endParaRPr>
          </a:p>
          <a:p>
            <a:r>
              <a:rPr lang="en-US" sz="2800" b="0" i="0" dirty="0">
                <a:solidFill>
                  <a:srgbClr val="232323"/>
                </a:solidFill>
                <a:effectLst/>
                <a:latin typeface="Noto Sans" panose="020B0502040504020204" pitchFamily="34" charset="0"/>
              </a:rPr>
              <a:t> </a:t>
            </a:r>
            <a:r>
              <a:rPr lang="en-US" sz="2800" b="1" i="0" dirty="0">
                <a:solidFill>
                  <a:srgbClr val="C00000"/>
                </a:solidFill>
                <a:effectLst/>
                <a:latin typeface="Noto Sans" panose="020B0502040504020204" pitchFamily="34" charset="0"/>
              </a:rPr>
              <a:t>Mild delays are more common than severe delays(point vs timed)</a:t>
            </a:r>
            <a:endParaRPr lang="en-US" sz="2800" b="1" dirty="0">
              <a:solidFill>
                <a:srgbClr val="C00000"/>
              </a:solidFill>
              <a:latin typeface="Noto Sans" panose="020B0502040504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33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4B90B-26B9-7E78-6E84-D22C07A2B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DA507A-2994-8EA6-337C-E427BC96A3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the clinician approach the diagnostic evaluation of a child with GDD or ID? </a:t>
            </a:r>
          </a:p>
          <a:p>
            <a:pPr marL="0" indent="0">
              <a:buNone/>
            </a:pP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Causes</a:t>
            </a:r>
          </a:p>
          <a:p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Diagnostic tools</a:t>
            </a:r>
          </a:p>
          <a:p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</a:t>
            </a:r>
          </a:p>
        </p:txBody>
      </p:sp>
    </p:spTree>
    <p:extLst>
      <p:ext uri="{BB962C8B-B14F-4D97-AF65-F5344CB8AC3E}">
        <p14:creationId xmlns:p14="http://schemas.microsoft.com/office/powerpoint/2010/main" val="99165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26402-78D9-2400-AD0E-50B2A75E2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ETIOLOGY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B67892-4684-9033-3880-66F06E42DB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Prenatal</a:t>
            </a:r>
          </a:p>
          <a:p>
            <a:r>
              <a:rPr lang="en-US" sz="3600" b="1" dirty="0"/>
              <a:t>Perinatal</a:t>
            </a:r>
          </a:p>
          <a:p>
            <a:r>
              <a:rPr lang="en-US" sz="3600" b="1" dirty="0"/>
              <a:t>Postnatal-environmental</a:t>
            </a:r>
          </a:p>
        </p:txBody>
      </p:sp>
    </p:spTree>
    <p:extLst>
      <p:ext uri="{BB962C8B-B14F-4D97-AF65-F5344CB8AC3E}">
        <p14:creationId xmlns:p14="http://schemas.microsoft.com/office/powerpoint/2010/main" val="208295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1CEA1-1322-1479-ED4B-A683084E3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483657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Prenatal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BFF1B2-6814-5ADD-A957-749FAFA5AB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1604" y="1685925"/>
            <a:ext cx="8825659" cy="4667249"/>
          </a:xfrm>
        </p:spPr>
        <p:txBody>
          <a:bodyPr>
            <a:no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Genetic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Chromosomal (e.g., trisomy 21, Prader–Willi syndrome, Williams’ syndrome, translocations)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Syndromic single gene (e.g., fragile X, Rubinstein–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Taybi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Coffin–Lowry syndromes)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Nonsyndromic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single gene (e.g.,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oligophrenin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[OPHN1], FMR2 mutation)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Metabolic (e.g., phenylketonuria, galactosemia, Smith–Lemli–Opitz syndrome)</a:t>
            </a:r>
          </a:p>
          <a:p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Acquired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Fetal alcohol syndrome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Other maternal substance abuse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Nutritional (e.g., maternal phenylketonuria, iodine deficiency)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Infection (e.g., rubella, toxoplasmosis, cytomegalovirus, human immunodeficiency virus)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Stroke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Unknown causes (most likely genetic but can be acquired) </a:t>
            </a:r>
          </a:p>
        </p:txBody>
      </p:sp>
    </p:spTree>
    <p:extLst>
      <p:ext uri="{BB962C8B-B14F-4D97-AF65-F5344CB8AC3E}">
        <p14:creationId xmlns:p14="http://schemas.microsoft.com/office/powerpoint/2010/main" val="41121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4249</TotalTime>
  <Words>1359</Words>
  <Application>Microsoft Office PowerPoint</Application>
  <PresentationFormat>Widescreen</PresentationFormat>
  <Paragraphs>248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2" baseType="lpstr">
      <vt:lpstr>Arial</vt:lpstr>
      <vt:lpstr>Arial Black</vt:lpstr>
      <vt:lpstr>Century Gothic</vt:lpstr>
      <vt:lpstr>Noto Sans</vt:lpstr>
      <vt:lpstr>Times New Roman</vt:lpstr>
      <vt:lpstr>Wingdings 3</vt:lpstr>
      <vt:lpstr>Ion Boardroom</vt:lpstr>
      <vt:lpstr>به نام خداوند بخشنده و مهربان</vt:lpstr>
      <vt:lpstr>Developmental disabilities</vt:lpstr>
      <vt:lpstr>PowerPoint Presentation</vt:lpstr>
      <vt:lpstr>PowerPoint Presentation</vt:lpstr>
      <vt:lpstr>prevalence</vt:lpstr>
      <vt:lpstr>PowerPoint Presentation</vt:lpstr>
      <vt:lpstr>PowerPoint Presentation</vt:lpstr>
      <vt:lpstr>ETIOLOGY</vt:lpstr>
      <vt:lpstr>Prenatal</vt:lpstr>
      <vt:lpstr>Perinatal</vt:lpstr>
      <vt:lpstr>Postnatal-environmental</vt:lpstr>
      <vt:lpstr>Diagnostic tools and approach</vt:lpstr>
      <vt:lpstr>Diagnostic tools and approach</vt:lpstr>
      <vt:lpstr>Diagnostic tools and approach</vt:lpstr>
      <vt:lpstr>Diagnostic tools and approach</vt:lpstr>
      <vt:lpstr>Diagnostic tools and approach</vt:lpstr>
      <vt:lpstr>Diagnostic tools and approach</vt:lpstr>
      <vt:lpstr>Diagnostic tools and approach</vt:lpstr>
      <vt:lpstr>Diagnostic tools and approach</vt:lpstr>
      <vt:lpstr>PowerPoint Presentation</vt:lpstr>
      <vt:lpstr>PowerPoint Presentation</vt:lpstr>
      <vt:lpstr>Specific Etiology Suspected? </vt:lpstr>
      <vt:lpstr>PowerPoint Presentation</vt:lpstr>
      <vt:lpstr>PowerPoint Presentation</vt:lpstr>
      <vt:lpstr>PowerPoint Presentation</vt:lpstr>
      <vt:lpstr>PowerPoint Presentation</vt:lpstr>
      <vt:lpstr>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case 1</vt:lpstr>
      <vt:lpstr>case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Case 3</vt:lpstr>
      <vt:lpstr> TUBEROUS SCLEROSIS  </vt:lpstr>
      <vt:lpstr> TUBEROUS SCLEROSIS  </vt:lpstr>
      <vt:lpstr>PowerPoint Presentation</vt:lpstr>
      <vt:lpstr>case 4</vt:lpstr>
      <vt:lpstr>Thank for your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Developmental </dc:title>
  <dc:creator>Maede</dc:creator>
  <cp:lastModifiedBy>Maede</cp:lastModifiedBy>
  <cp:revision>45</cp:revision>
  <dcterms:created xsi:type="dcterms:W3CDTF">2023-01-24T06:45:58Z</dcterms:created>
  <dcterms:modified xsi:type="dcterms:W3CDTF">2023-01-28T20:32:05Z</dcterms:modified>
</cp:coreProperties>
</file>