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39"/>
  </p:notesMasterIdLst>
  <p:sldIdLst>
    <p:sldId id="283" r:id="rId2"/>
    <p:sldId id="256" r:id="rId3"/>
    <p:sldId id="281" r:id="rId4"/>
    <p:sldId id="257" r:id="rId5"/>
    <p:sldId id="258" r:id="rId6"/>
    <p:sldId id="284" r:id="rId7"/>
    <p:sldId id="259" r:id="rId8"/>
    <p:sldId id="285" r:id="rId9"/>
    <p:sldId id="272" r:id="rId10"/>
    <p:sldId id="273" r:id="rId11"/>
    <p:sldId id="274" r:id="rId12"/>
    <p:sldId id="275" r:id="rId13"/>
    <p:sldId id="260" r:id="rId14"/>
    <p:sldId id="261" r:id="rId15"/>
    <p:sldId id="276" r:id="rId16"/>
    <p:sldId id="263" r:id="rId17"/>
    <p:sldId id="267" r:id="rId18"/>
    <p:sldId id="279" r:id="rId19"/>
    <p:sldId id="290" r:id="rId20"/>
    <p:sldId id="291" r:id="rId21"/>
    <p:sldId id="268" r:id="rId22"/>
    <p:sldId id="269" r:id="rId23"/>
    <p:sldId id="265" r:id="rId24"/>
    <p:sldId id="280" r:id="rId25"/>
    <p:sldId id="277" r:id="rId26"/>
    <p:sldId id="278" r:id="rId27"/>
    <p:sldId id="292" r:id="rId28"/>
    <p:sldId id="293" r:id="rId29"/>
    <p:sldId id="294" r:id="rId30"/>
    <p:sldId id="266" r:id="rId31"/>
    <p:sldId id="289" r:id="rId32"/>
    <p:sldId id="264" r:id="rId33"/>
    <p:sldId id="282" r:id="rId34"/>
    <p:sldId id="286" r:id="rId35"/>
    <p:sldId id="287" r:id="rId36"/>
    <p:sldId id="288" r:id="rId37"/>
    <p:sldId id="295"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FD3F96-8F7B-4AB9-A0BF-A14C150A6EBB}" type="datetimeFigureOut">
              <a:rPr lang="en-US" smtClean="0"/>
              <a:t>1/28/2023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105A2-E145-46BC-B92A-4F7A6F7EADA3}" type="slidenum">
              <a:rPr lang="en-US" smtClean="0"/>
              <a:t>‹#›</a:t>
            </a:fld>
            <a:endParaRPr lang="en-US"/>
          </a:p>
        </p:txBody>
      </p:sp>
    </p:spTree>
    <p:extLst>
      <p:ext uri="{BB962C8B-B14F-4D97-AF65-F5344CB8AC3E}">
        <p14:creationId xmlns:p14="http://schemas.microsoft.com/office/powerpoint/2010/main" val="3402882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6901A9E-ECC3-4673-A994-98C2FC839909}"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102505D-24CD-4D31-8E2C-FA57D878B72D}"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503F001-1614-4462-96DD-D699AC1D21B9}"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883BE03C-EED1-400E-A9C8-54E58BFE4632}"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30DC913E-A8D4-4F4B-9934-FF6E02DF803A}"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71F7E46-363A-40AF-89B8-3A19EB864C17}"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FBEAEEA-4095-408F-9F6E-9DBB316E0299}"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40730B-2763-4F12-9559-DEFAF1C7CA88}"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93AB26D-1ED2-4B1D-BC35-366BE26B60D1}"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F6A06D2-0BE0-4AE5-A25E-A31106056798}" type="datetime1">
              <a:rPr lang="en-US" smtClean="0"/>
              <a:t>1/28/2023</a:t>
            </a:fld>
            <a:endParaRPr lang="en-US" dirty="0"/>
          </a:p>
        </p:txBody>
      </p:sp>
      <p:sp>
        <p:nvSpPr>
          <p:cNvPr id="5" name="Footer Placeholder 4"/>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4E4EC9A-B9BC-41B7-A333-510B55132419}"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48F2A24-62C5-4FFF-8583-F3EE25B07478}" type="datetime1">
              <a:rPr lang="en-US" smtClean="0"/>
              <a:t>1/28/2023</a:t>
            </a:fld>
            <a:endParaRPr lang="en-US" dirty="0"/>
          </a:p>
        </p:txBody>
      </p:sp>
      <p:sp>
        <p:nvSpPr>
          <p:cNvPr id="8" name="Footer Placeholder 7"/>
          <p:cNvSpPr>
            <a:spLocks noGrp="1"/>
          </p:cNvSpPr>
          <p:nvPr>
            <p:ph type="ftr" sz="quarter" idx="11"/>
          </p:nvPr>
        </p:nvSpPr>
        <p:spPr/>
        <p:txBody>
          <a:bodyPr/>
          <a:lstStyle/>
          <a:p>
            <a:r>
              <a:rPr lang="en-US" smtClean="0"/>
              <a:t>Arezoo Shirzadi.MsC OT</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FA5142-1B0E-4A67-847C-885DA2AED7B0}" type="datetime1">
              <a:rPr lang="en-US" smtClean="0"/>
              <a:t>1/28/2023</a:t>
            </a:fld>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6ABB1A-896B-4A79-8A52-B1E4855AAC58}" type="datetime1">
              <a:rPr lang="en-US" smtClean="0"/>
              <a:t>1/28/2023</a:t>
            </a:fld>
            <a:endParaRPr lang="en-US" dirty="0"/>
          </a:p>
        </p:txBody>
      </p:sp>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AFB7D15-6003-4F14-9B3E-321EB914C455}"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59A5E36-5F9F-4ADF-AECF-9F982C0B4255}" type="datetime1">
              <a:rPr lang="en-US" smtClean="0"/>
              <a:t>1/28/2023</a:t>
            </a:fld>
            <a:endParaRPr lang="en-US" dirty="0"/>
          </a:p>
        </p:txBody>
      </p:sp>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419338D-C9EE-4233-96BD-00DC1D301E9B}" type="datetime1">
              <a:rPr lang="en-US" smtClean="0"/>
              <a:t>1/28/2023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Arezoo Shirzadi.MsC OT</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147782"/>
            <a:ext cx="11794836" cy="7005782"/>
          </a:xfrm>
          <a:prstGeom prst="rect">
            <a:avLst/>
          </a:prstGeom>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2676234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US" dirty="0" smtClean="0"/>
              <a:t>Persistence </a:t>
            </a:r>
            <a:r>
              <a:rPr lang="en-US" dirty="0"/>
              <a:t>of atypical and abnormal primitive reflexes</a:t>
            </a:r>
          </a:p>
          <a:p>
            <a:pPr>
              <a:buFont typeface="Wingdings" panose="05000000000000000000" pitchFamily="2" charset="2"/>
              <a:buChar char="q"/>
            </a:pPr>
            <a:r>
              <a:rPr lang="en-US" dirty="0" smtClean="0"/>
              <a:t>Atypical </a:t>
            </a:r>
            <a:r>
              <a:rPr lang="en-US" dirty="0"/>
              <a:t>righting, equilibrium, and protective responses</a:t>
            </a:r>
          </a:p>
          <a:p>
            <a:pPr>
              <a:buFont typeface="Wingdings" panose="05000000000000000000" pitchFamily="2" charset="2"/>
              <a:buChar char="q"/>
            </a:pPr>
            <a:r>
              <a:rPr lang="en-US" dirty="0" smtClean="0"/>
              <a:t>Poor </a:t>
            </a:r>
            <a:r>
              <a:rPr lang="en-US" dirty="0"/>
              <a:t>sensory processing</a:t>
            </a:r>
          </a:p>
          <a:p>
            <a:pPr>
              <a:buFont typeface="Wingdings" panose="05000000000000000000" pitchFamily="2" charset="2"/>
              <a:buChar char="q"/>
            </a:pPr>
            <a:r>
              <a:rPr lang="en-US" dirty="0" smtClean="0"/>
              <a:t>Decreased </a:t>
            </a:r>
            <a:r>
              <a:rPr lang="en-US" dirty="0"/>
              <a:t>processing of vestibular, visual, </a:t>
            </a:r>
            <a:r>
              <a:rPr lang="en-US" dirty="0" smtClean="0"/>
              <a:t>and proprioceptive </a:t>
            </a:r>
            <a:r>
              <a:rPr lang="en-US" dirty="0"/>
              <a:t>information</a:t>
            </a:r>
          </a:p>
          <a:p>
            <a:pPr>
              <a:buFont typeface="Wingdings" panose="05000000000000000000" pitchFamily="2" charset="2"/>
              <a:buChar char="q"/>
            </a:pPr>
            <a:r>
              <a:rPr lang="en-US" dirty="0" smtClean="0"/>
              <a:t>Limited </a:t>
            </a:r>
            <a:r>
              <a:rPr lang="en-US" dirty="0"/>
              <a:t>body awareness and body scheme</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803756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US" dirty="0" smtClean="0"/>
              <a:t>Joint </a:t>
            </a:r>
            <a:r>
              <a:rPr lang="en-US" dirty="0"/>
              <a:t>hypermobility or joint stiffness</a:t>
            </a:r>
          </a:p>
          <a:p>
            <a:pPr>
              <a:buFont typeface="Wingdings" panose="05000000000000000000" pitchFamily="2" charset="2"/>
              <a:buChar char="q"/>
            </a:pPr>
            <a:r>
              <a:rPr lang="en-US" dirty="0" smtClean="0"/>
              <a:t>Reduced </a:t>
            </a:r>
            <a:r>
              <a:rPr lang="en-US" dirty="0"/>
              <a:t>limb stability and poor </a:t>
            </a:r>
            <a:r>
              <a:rPr lang="en-US" dirty="0" err="1"/>
              <a:t>cocontraction</a:t>
            </a:r>
            <a:r>
              <a:rPr lang="en-US" dirty="0"/>
              <a:t> </a:t>
            </a:r>
            <a:r>
              <a:rPr lang="en-US" dirty="0" smtClean="0"/>
              <a:t>across joints</a:t>
            </a:r>
            <a:endParaRPr lang="en-US" dirty="0"/>
          </a:p>
          <a:p>
            <a:pPr>
              <a:buFont typeface="Wingdings" panose="05000000000000000000" pitchFamily="2" charset="2"/>
              <a:buChar char="q"/>
            </a:pPr>
            <a:r>
              <a:rPr lang="en-US" dirty="0" smtClean="0"/>
              <a:t>Reduced </a:t>
            </a:r>
            <a:r>
              <a:rPr lang="en-US" dirty="0"/>
              <a:t>joint movement</a:t>
            </a:r>
          </a:p>
          <a:p>
            <a:pPr>
              <a:buFont typeface="Wingdings" panose="05000000000000000000" pitchFamily="2" charset="2"/>
              <a:buChar char="q"/>
            </a:pPr>
            <a:r>
              <a:rPr lang="en-US" dirty="0" smtClean="0"/>
              <a:t>Muscle </a:t>
            </a:r>
            <a:r>
              <a:rPr lang="en-US" dirty="0"/>
              <a:t>weakness and poor muscle </a:t>
            </a:r>
            <a:r>
              <a:rPr lang="en-US" dirty="0" err="1"/>
              <a:t>coactivation</a:t>
            </a:r>
            <a:endParaRPr lang="en-US" dirty="0"/>
          </a:p>
          <a:p>
            <a:pPr>
              <a:buFont typeface="Wingdings" panose="05000000000000000000" pitchFamily="2" charset="2"/>
              <a:buChar char="q"/>
            </a:pPr>
            <a:r>
              <a:rPr lang="en-US" dirty="0" smtClean="0"/>
              <a:t>Delays </a:t>
            </a:r>
            <a:r>
              <a:rPr lang="en-US" dirty="0"/>
              <a:t>in typical progressing of motor movement and </a:t>
            </a:r>
            <a:r>
              <a:rPr lang="en-US" dirty="0" smtClean="0"/>
              <a:t>motor skills </a:t>
            </a:r>
            <a:r>
              <a:rPr lang="en-US" dirty="0"/>
              <a:t>affecting adaptive function</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746870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hypersensitivities</a:t>
            </a:r>
          </a:p>
        </p:txBody>
      </p:sp>
      <p:sp>
        <p:nvSpPr>
          <p:cNvPr id="3" name="Content Placeholder 2"/>
          <p:cNvSpPr>
            <a:spLocks noGrp="1"/>
          </p:cNvSpPr>
          <p:nvPr>
            <p:ph idx="1"/>
          </p:nvPr>
        </p:nvSpPr>
        <p:spPr/>
        <p:txBody>
          <a:bodyPr/>
          <a:lstStyle/>
          <a:p>
            <a:r>
              <a:rPr lang="en-US" dirty="0"/>
              <a:t>overreacting to touch, textures, and changes </a:t>
            </a:r>
            <a:r>
              <a:rPr lang="en-US" dirty="0" smtClean="0"/>
              <a:t>in head position</a:t>
            </a:r>
            <a:endParaRPr lang="en-US" dirty="0"/>
          </a:p>
          <a:p>
            <a:r>
              <a:rPr lang="en-US" dirty="0"/>
              <a:t>causing some children to become visibly upset </a:t>
            </a:r>
            <a:r>
              <a:rPr lang="en-US" dirty="0" smtClean="0"/>
              <a:t>when handled </a:t>
            </a:r>
            <a:r>
              <a:rPr lang="en-US" dirty="0"/>
              <a:t>or moved by others</a:t>
            </a:r>
            <a:r>
              <a:rPr lang="en-US" dirty="0" smtClean="0"/>
              <a:t>.</a:t>
            </a:r>
          </a:p>
          <a:p>
            <a:endParaRPr lang="en-US" dirty="0" smtClean="0"/>
          </a:p>
          <a:p>
            <a:endParaRPr lang="en-US" dirty="0"/>
          </a:p>
          <a:p>
            <a:r>
              <a:rPr lang="en-US" dirty="0" smtClean="0"/>
              <a:t>Oral </a:t>
            </a:r>
            <a:r>
              <a:rPr lang="en-US" dirty="0"/>
              <a:t>tactile sensitivity may be associated with abnormal </a:t>
            </a:r>
            <a:r>
              <a:rPr lang="en-US" dirty="0" err="1" smtClean="0"/>
              <a:t>oralmovement</a:t>
            </a:r>
            <a:r>
              <a:rPr lang="en-US" dirty="0" smtClean="0"/>
              <a:t> </a:t>
            </a:r>
            <a:r>
              <a:rPr lang="en-US" dirty="0"/>
              <a:t>patterns. Children may have an aversion to certain </a:t>
            </a:r>
            <a:r>
              <a:rPr lang="en-US" dirty="0" smtClean="0"/>
              <a:t>food textures</a:t>
            </a:r>
            <a:r>
              <a:rPr lang="en-US" dirty="0"/>
              <a:t>, causing disorganized oral motor control and </a:t>
            </a:r>
            <a:r>
              <a:rPr lang="en-US" dirty="0" smtClean="0"/>
              <a:t>problems coordinating </a:t>
            </a:r>
            <a:r>
              <a:rPr lang="en-US" dirty="0"/>
              <a:t>chewing, sucking, and swallowing.</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7217592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mtClean="0"/>
              <a:t>کا</a:t>
            </a:r>
            <a:r>
              <a:rPr lang="fa-IR"/>
              <a:t>ر</a:t>
            </a:r>
            <a:r>
              <a:rPr lang="fa-IR" smtClean="0"/>
              <a:t>درمانی</a:t>
            </a:r>
            <a:endParaRPr lang="en-US" dirty="0"/>
          </a:p>
        </p:txBody>
      </p:sp>
      <p:sp>
        <p:nvSpPr>
          <p:cNvPr id="3" name="Content Placeholder 2"/>
          <p:cNvSpPr>
            <a:spLocks noGrp="1"/>
          </p:cNvSpPr>
          <p:nvPr>
            <p:ph idx="1"/>
          </p:nvPr>
        </p:nvSpPr>
        <p:spPr/>
        <p:txBody>
          <a:bodyPr/>
          <a:lstStyle/>
          <a:p>
            <a:r>
              <a:rPr lang="en-US" dirty="0"/>
              <a:t>Occupational therapy is a global healthcare profession. It involves the use of assessment and intervention to develop, recover, or maintain the meaningful activities, or occupations, of individuals, groups, or communities.</a:t>
            </a:r>
          </a:p>
          <a:p>
            <a:endParaRPr lang="en-US" dirty="0"/>
          </a:p>
          <a:p>
            <a:r>
              <a:rPr lang="en-US" dirty="0"/>
              <a:t>Occupational therapy (OT) is an allied health profession that involves the therapeutic use of everyday activities, or occupations, </a:t>
            </a:r>
            <a:r>
              <a:rPr lang="en-US" b="1" dirty="0"/>
              <a:t>to treat the physical, mental, developmental, and emotional ailments that impact a patient's ability to perform day-to-day tasks</a:t>
            </a:r>
            <a:r>
              <a:rPr lang="en-US" dirty="0"/>
              <a:t>.</a:t>
            </a:r>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1138460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نوروپلاستیسیته</a:t>
            </a:r>
            <a:endParaRPr lang="en-US" dirty="0"/>
          </a:p>
        </p:txBody>
      </p:sp>
      <p:sp>
        <p:nvSpPr>
          <p:cNvPr id="3" name="Content Placeholder 2"/>
          <p:cNvSpPr>
            <a:spLocks noGrp="1"/>
          </p:cNvSpPr>
          <p:nvPr>
            <p:ph idx="1"/>
          </p:nvPr>
        </p:nvSpPr>
        <p:spPr/>
        <p:txBody>
          <a:bodyPr/>
          <a:lstStyle/>
          <a:p>
            <a:r>
              <a:rPr lang="en-US" dirty="0"/>
              <a:t>Neuroplasticity, also known as neural plasticity, or brain plasticity, is the ability of neural networks in the brain to change through growth and reorganization. It is when the brain is rewired to function in some way that differs from how it previously functioned</a:t>
            </a:r>
            <a:r>
              <a:rPr lang="en-US" dirty="0" smtClean="0"/>
              <a:t>.</a:t>
            </a:r>
          </a:p>
          <a:p>
            <a:endParaRPr lang="en-US" dirty="0"/>
          </a:p>
          <a:p>
            <a:r>
              <a:rPr lang="en-US" dirty="0"/>
              <a:t>Neuroplasticity primarily occurs through processes called </a:t>
            </a:r>
            <a:r>
              <a:rPr lang="en-US" b="1" dirty="0"/>
              <a:t>sprouting and rerouting</a:t>
            </a:r>
            <a:r>
              <a:rPr lang="en-US" dirty="0"/>
              <a:t>. Sprouting is the creation of new connections between neurons, or nerve cells. Rerouting involves creating an alternative neural pathway by deleting damaged neurons and forming a new pathway between active neurons.</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1926965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021" y="764373"/>
            <a:ext cx="10736179" cy="1293028"/>
          </a:xfrm>
        </p:spPr>
        <p:txBody>
          <a:bodyPr/>
          <a:lstStyle/>
          <a:p>
            <a:pPr algn="ctr"/>
            <a:r>
              <a:rPr lang="en-US" b="1" dirty="0"/>
              <a:t>Secondary </a:t>
            </a:r>
            <a:r>
              <a:rPr lang="en-US" b="1" dirty="0" smtClean="0"/>
              <a:t>Impairments in CP</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 Three in four will experience </a:t>
            </a:r>
            <a:r>
              <a:rPr lang="en-US" b="1" dirty="0"/>
              <a:t>chronic pain</a:t>
            </a:r>
          </a:p>
          <a:p>
            <a:pPr marL="0" indent="0">
              <a:buNone/>
            </a:pPr>
            <a:r>
              <a:rPr lang="en-US" dirty="0"/>
              <a:t>• One in two will have an </a:t>
            </a:r>
            <a:r>
              <a:rPr lang="en-US" b="1" dirty="0"/>
              <a:t>intellectual impairment</a:t>
            </a:r>
          </a:p>
          <a:p>
            <a:pPr marL="0" indent="0">
              <a:buNone/>
            </a:pPr>
            <a:r>
              <a:rPr lang="en-US" dirty="0"/>
              <a:t>• One in three will be </a:t>
            </a:r>
            <a:r>
              <a:rPr lang="en-US" b="1" dirty="0"/>
              <a:t>unable to walk</a:t>
            </a:r>
          </a:p>
          <a:p>
            <a:pPr marL="0" indent="0">
              <a:buNone/>
            </a:pPr>
            <a:r>
              <a:rPr lang="en-US" dirty="0"/>
              <a:t>• One in three will experience </a:t>
            </a:r>
            <a:r>
              <a:rPr lang="en-US" b="1" dirty="0"/>
              <a:t>hip displacement</a:t>
            </a:r>
          </a:p>
          <a:p>
            <a:pPr marL="0" indent="0">
              <a:buNone/>
            </a:pPr>
            <a:r>
              <a:rPr lang="en-US" dirty="0"/>
              <a:t>• One in four will be unable to </a:t>
            </a:r>
            <a:r>
              <a:rPr lang="en-US" b="1" dirty="0"/>
              <a:t>talk</a:t>
            </a:r>
          </a:p>
          <a:p>
            <a:pPr marL="0" indent="0">
              <a:buNone/>
            </a:pPr>
            <a:r>
              <a:rPr lang="en-US" dirty="0"/>
              <a:t>• One in four will have </a:t>
            </a:r>
            <a:r>
              <a:rPr lang="en-US" b="1" dirty="0"/>
              <a:t>epilepsy</a:t>
            </a:r>
          </a:p>
          <a:p>
            <a:pPr marL="0" indent="0">
              <a:buNone/>
            </a:pPr>
            <a:r>
              <a:rPr lang="en-US" dirty="0"/>
              <a:t>• One in four will have a </a:t>
            </a:r>
            <a:r>
              <a:rPr lang="en-US" b="1" dirty="0"/>
              <a:t>behavior disorder</a:t>
            </a:r>
          </a:p>
          <a:p>
            <a:pPr marL="0" indent="0">
              <a:buNone/>
            </a:pPr>
            <a:r>
              <a:rPr lang="en-US" dirty="0"/>
              <a:t>• One in four will have </a:t>
            </a:r>
            <a:r>
              <a:rPr lang="en-US" b="1" dirty="0"/>
              <a:t>bladder incontinenc</a:t>
            </a:r>
            <a:r>
              <a:rPr lang="en-US" dirty="0"/>
              <a:t>e</a:t>
            </a:r>
          </a:p>
          <a:p>
            <a:pPr marL="0" indent="0">
              <a:buNone/>
            </a:pPr>
            <a:r>
              <a:rPr lang="en-US" dirty="0"/>
              <a:t>• One in five will have a </a:t>
            </a:r>
            <a:r>
              <a:rPr lang="en-US" b="1" dirty="0"/>
              <a:t>sleep disorder</a:t>
            </a:r>
          </a:p>
          <a:p>
            <a:pPr marL="0" indent="0">
              <a:buNone/>
            </a:pPr>
            <a:r>
              <a:rPr lang="en-US" dirty="0"/>
              <a:t>• One in 10 will have a </a:t>
            </a:r>
            <a:r>
              <a:rPr lang="en-US" b="1" dirty="0"/>
              <a:t>vision impairment</a:t>
            </a:r>
          </a:p>
          <a:p>
            <a:pPr marL="0" indent="0">
              <a:buNone/>
            </a:pPr>
            <a:r>
              <a:rPr lang="en-US" dirty="0"/>
              <a:t>• One in 15 will be unable to </a:t>
            </a:r>
            <a:r>
              <a:rPr lang="en-US" b="1" dirty="0"/>
              <a:t>eat orally</a:t>
            </a:r>
          </a:p>
          <a:p>
            <a:pPr marL="0" indent="0">
              <a:buNone/>
            </a:pPr>
            <a:r>
              <a:rPr lang="en-US" dirty="0"/>
              <a:t>• One in 25 will have a </a:t>
            </a:r>
            <a:r>
              <a:rPr lang="en-US" b="1" dirty="0"/>
              <a:t>hearing impairment</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31694615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مداخلات کاردرمانی</a:t>
            </a:r>
            <a:endParaRPr lang="en-US" dirty="0"/>
          </a:p>
        </p:txBody>
      </p:sp>
      <p:sp>
        <p:nvSpPr>
          <p:cNvPr id="3" name="Content Placeholder 2"/>
          <p:cNvSpPr>
            <a:spLocks noGrp="1"/>
          </p:cNvSpPr>
          <p:nvPr>
            <p:ph idx="1"/>
          </p:nvPr>
        </p:nvSpPr>
        <p:spPr/>
        <p:txBody>
          <a:bodyPr/>
          <a:lstStyle/>
          <a:p>
            <a:r>
              <a:rPr lang="en-US" b="1" dirty="0" smtClean="0"/>
              <a:t>problems </a:t>
            </a:r>
            <a:r>
              <a:rPr lang="en-US" b="1" dirty="0"/>
              <a:t>with movement and </a:t>
            </a:r>
            <a:r>
              <a:rPr lang="en-US" b="1" dirty="0" smtClean="0"/>
              <a:t>posture:</a:t>
            </a:r>
          </a:p>
          <a:p>
            <a:endParaRPr lang="en-US" b="1" dirty="0"/>
          </a:p>
          <a:p>
            <a:r>
              <a:rPr lang="en-US" b="1" dirty="0" smtClean="0"/>
              <a:t>Pain</a:t>
            </a:r>
          </a:p>
          <a:p>
            <a:r>
              <a:rPr lang="en-US" b="1" dirty="0" smtClean="0"/>
              <a:t>Tone</a:t>
            </a:r>
          </a:p>
          <a:p>
            <a:r>
              <a:rPr lang="en-US" b="1" dirty="0" smtClean="0"/>
              <a:t>Contracture</a:t>
            </a:r>
          </a:p>
          <a:p>
            <a:r>
              <a:rPr lang="en-US" b="1" dirty="0" smtClean="0"/>
              <a:t>Muscles</a:t>
            </a:r>
          </a:p>
          <a:p>
            <a:r>
              <a:rPr lang="en-US" b="1" dirty="0" smtClean="0"/>
              <a:t>Movement and posture</a:t>
            </a:r>
            <a:endParaRPr lang="fa-IR" b="1" dirty="0" smtClean="0"/>
          </a:p>
          <a:p>
            <a:r>
              <a:rPr lang="en-US" b="1" dirty="0" smtClean="0"/>
              <a:t>independence</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612998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Positioning, Handling, and Neurodevelopmental</a:t>
            </a:r>
            <a:br>
              <a:rPr lang="en-US" b="1" dirty="0"/>
            </a:br>
            <a:r>
              <a:rPr lang="en-US" b="1" dirty="0"/>
              <a:t>Treatment</a:t>
            </a:r>
            <a:endParaRPr lang="en-US" dirty="0"/>
          </a:p>
        </p:txBody>
      </p:sp>
      <p:sp>
        <p:nvSpPr>
          <p:cNvPr id="3" name="Content Placeholder 2"/>
          <p:cNvSpPr>
            <a:spLocks noGrp="1"/>
          </p:cNvSpPr>
          <p:nvPr>
            <p:ph idx="1"/>
          </p:nvPr>
        </p:nvSpPr>
        <p:spPr/>
        <p:txBody>
          <a:bodyPr/>
          <a:lstStyle/>
          <a:p>
            <a:r>
              <a:rPr lang="en-US" dirty="0"/>
              <a:t>Neuro-developmental treatment (NDT) is a hands-on therapy that looks to improve the mobility and function of individuals – including children and adults – who struggle with movement due to neurological issues such as strokes, head trauma or cerebral palsy</a:t>
            </a:r>
            <a:r>
              <a:rPr lang="en-US" dirty="0" smtClean="0"/>
              <a:t>.</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6484973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676073" y="1323368"/>
            <a:ext cx="5772727" cy="4569432"/>
          </a:xfrm>
          <a:prstGeom prst="rect">
            <a:avLst/>
          </a:prstGeom>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546803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massage therapy</a:t>
            </a:r>
          </a:p>
        </p:txBody>
      </p:sp>
      <p:sp>
        <p:nvSpPr>
          <p:cNvPr id="3" name="Content Placeholder 2"/>
          <p:cNvSpPr>
            <a:spLocks noGrp="1"/>
          </p:cNvSpPr>
          <p:nvPr>
            <p:ph idx="1"/>
          </p:nvPr>
        </p:nvSpPr>
        <p:spPr/>
        <p:txBody>
          <a:bodyPr>
            <a:normAutofit lnSpcReduction="10000"/>
          </a:bodyPr>
          <a:lstStyle/>
          <a:p>
            <a:r>
              <a:rPr lang="en-US" dirty="0"/>
              <a:t>Cerebral palsy massage therapy is </a:t>
            </a:r>
            <a:r>
              <a:rPr lang="en-US" b="1" dirty="0"/>
              <a:t>a complementary treatment that involves massage and manipulation of muscles and connective tissues by a trained therapist</a:t>
            </a:r>
            <a:r>
              <a:rPr lang="en-US" dirty="0"/>
              <a:t>. Potential benefits for someone with cerebral palsy include reduced pain, improved motor function, better sleep, improved digestive health, and more</a:t>
            </a:r>
            <a:r>
              <a:rPr lang="en-US" dirty="0" smtClean="0"/>
              <a:t>.</a:t>
            </a:r>
          </a:p>
          <a:p>
            <a:r>
              <a:rPr lang="en-US" dirty="0"/>
              <a:t>Reduces muscle tightness</a:t>
            </a:r>
          </a:p>
          <a:p>
            <a:r>
              <a:rPr lang="en-US" dirty="0"/>
              <a:t>Improves circulation</a:t>
            </a:r>
          </a:p>
          <a:p>
            <a:r>
              <a:rPr lang="en-US" dirty="0"/>
              <a:t>Relieves pain</a:t>
            </a:r>
          </a:p>
          <a:p>
            <a:r>
              <a:rPr lang="en-US" dirty="0"/>
              <a:t>Increases body awareness</a:t>
            </a:r>
          </a:p>
          <a:p>
            <a:r>
              <a:rPr lang="en-US" dirty="0"/>
              <a:t>Low risk</a:t>
            </a:r>
          </a:p>
          <a:p>
            <a:r>
              <a:rPr lang="en-US" dirty="0"/>
              <a:t>Reduces stress</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3097570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38231" y="1747982"/>
            <a:ext cx="8915399" cy="2262781"/>
          </a:xfrm>
        </p:spPr>
        <p:txBody>
          <a:bodyPr>
            <a:normAutofit fontScale="90000"/>
          </a:bodyPr>
          <a:lstStyle/>
          <a:p>
            <a:pPr algn="ctr"/>
            <a:r>
              <a:rPr lang="fa-IR" dirty="0" smtClean="0"/>
              <a:t>نقش کاردرمانی در تکامل کودکان</a:t>
            </a:r>
            <a:br>
              <a:rPr lang="fa-IR" dirty="0" smtClean="0"/>
            </a:br>
            <a:r>
              <a:rPr lang="fa-IR" sz="4400" dirty="0" smtClean="0"/>
              <a:t>(کاردرمانی جسمی)</a:t>
            </a:r>
            <a:endParaRPr lang="en-US" sz="4400" dirty="0"/>
          </a:p>
        </p:txBody>
      </p:sp>
      <p:sp>
        <p:nvSpPr>
          <p:cNvPr id="3" name="Subtitle 2"/>
          <p:cNvSpPr>
            <a:spLocks noGrp="1"/>
          </p:cNvSpPr>
          <p:nvPr>
            <p:ph type="subTitle" idx="1"/>
          </p:nvPr>
        </p:nvSpPr>
        <p:spPr/>
        <p:txBody>
          <a:bodyPr>
            <a:normAutofit lnSpcReduction="10000"/>
          </a:bodyPr>
          <a:lstStyle/>
          <a:p>
            <a:pPr algn="ctr"/>
            <a:r>
              <a:rPr lang="fa-IR" dirty="0" smtClean="0"/>
              <a:t>آرزو شیرزادی</a:t>
            </a:r>
          </a:p>
          <a:p>
            <a:pPr algn="ctr"/>
            <a:r>
              <a:rPr lang="fa-IR" dirty="0" smtClean="0"/>
              <a:t>کارشناس ارشد کاردرمانی</a:t>
            </a:r>
          </a:p>
          <a:p>
            <a:pPr algn="ctr"/>
            <a:r>
              <a:rPr lang="fa-IR" dirty="0" smtClean="0"/>
              <a:t>مدرس دانشگاه علوم پزشکی اصفهان</a:t>
            </a:r>
            <a:endParaRPr lang="en-US" dirty="0"/>
          </a:p>
        </p:txBody>
      </p:sp>
    </p:spTree>
    <p:extLst>
      <p:ext uri="{BB962C8B-B14F-4D97-AF65-F5344CB8AC3E}">
        <p14:creationId xmlns:p14="http://schemas.microsoft.com/office/powerpoint/2010/main" val="8126245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592925" y="889938"/>
            <a:ext cx="4782127" cy="3182288"/>
          </a:xfrm>
          <a:prstGeom prst="rect">
            <a:avLst/>
          </a:prstGeom>
        </p:spPr>
      </p:pic>
      <p:pic>
        <p:nvPicPr>
          <p:cNvPr id="5" name="Picture 4"/>
          <p:cNvPicPr>
            <a:picLocks noChangeAspect="1"/>
          </p:cNvPicPr>
          <p:nvPr/>
        </p:nvPicPr>
        <p:blipFill>
          <a:blip r:embed="rId3"/>
          <a:stretch>
            <a:fillRect/>
          </a:stretch>
        </p:blipFill>
        <p:spPr>
          <a:xfrm>
            <a:off x="7573817" y="2855523"/>
            <a:ext cx="3380510" cy="3312437"/>
          </a:xfrm>
          <a:prstGeom prst="rect">
            <a:avLst/>
          </a:prstGeom>
        </p:spPr>
      </p:pic>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5412129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Suit therapy</a:t>
            </a:r>
            <a:endParaRPr lang="en-US" dirty="0"/>
          </a:p>
        </p:txBody>
      </p:sp>
      <p:sp>
        <p:nvSpPr>
          <p:cNvPr id="3" name="Content Placeholder 2"/>
          <p:cNvSpPr>
            <a:spLocks noGrp="1"/>
          </p:cNvSpPr>
          <p:nvPr>
            <p:ph idx="1"/>
          </p:nvPr>
        </p:nvSpPr>
        <p:spPr/>
        <p:txBody>
          <a:bodyPr/>
          <a:lstStyle/>
          <a:p>
            <a:r>
              <a:rPr lang="en-US" dirty="0"/>
              <a:t>Intensive suit therapy </a:t>
            </a:r>
            <a:r>
              <a:rPr lang="en-US" b="1" dirty="0"/>
              <a:t>provides a child proper posture, muscle tone and patterns of movement impaired by disability</a:t>
            </a:r>
            <a:r>
              <a:rPr lang="en-US" dirty="0"/>
              <a:t>. It's a complex intervention made of an orthotic suit that has strategically-placed bungee cords adjusted in a manner to affect typical flexor and extensor muscle groups.</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5364834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3565237" y="1414827"/>
            <a:ext cx="6151418" cy="4459499"/>
          </a:xfrm>
          <a:prstGeom prst="rect">
            <a:avLst/>
          </a:prstGeom>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1784220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Physical Agent Modalities</a:t>
            </a:r>
            <a:endParaRPr lang="en-US" dirty="0"/>
          </a:p>
        </p:txBody>
      </p:sp>
      <p:sp>
        <p:nvSpPr>
          <p:cNvPr id="3" name="Content Placeholder 2"/>
          <p:cNvSpPr>
            <a:spLocks noGrp="1"/>
          </p:cNvSpPr>
          <p:nvPr>
            <p:ph idx="1"/>
          </p:nvPr>
        </p:nvSpPr>
        <p:spPr/>
        <p:txBody>
          <a:bodyPr>
            <a:normAutofit/>
          </a:bodyPr>
          <a:lstStyle/>
          <a:p>
            <a:r>
              <a:rPr lang="en-US" dirty="0"/>
              <a:t>Physical agent modalities are those procedures and interventions that are systematically applied to modify specific client factors when neurological, musculoskeletal, or skin conditions are present that may be limiting occupational </a:t>
            </a:r>
            <a:r>
              <a:rPr lang="en-US" dirty="0" smtClean="0"/>
              <a:t>performance</a:t>
            </a:r>
            <a:r>
              <a:rPr lang="en-US" dirty="0"/>
              <a:t>.</a:t>
            </a:r>
          </a:p>
          <a:p>
            <a:r>
              <a:rPr lang="en-US" dirty="0"/>
              <a:t>Modalities are physical agents that are used to produce a therapeutic response in tissue. They include </a:t>
            </a:r>
            <a:r>
              <a:rPr lang="en-US" b="1" dirty="0"/>
              <a:t>heat, cold, water, sound, electricity, and electromagnetic waves</a:t>
            </a:r>
            <a:r>
              <a:rPr lang="en-US" dirty="0"/>
              <a:t> (including infrared, visible, or ultraviolet light; shortwaves; and microwaves</a:t>
            </a:r>
            <a:r>
              <a:rPr lang="en-US" dirty="0" smtClean="0"/>
              <a:t>)</a:t>
            </a:r>
          </a:p>
          <a:p>
            <a:r>
              <a:rPr lang="en-US" dirty="0"/>
              <a:t>PAMs use various forms of energy to </a:t>
            </a:r>
            <a:r>
              <a:rPr lang="en-US" b="1" dirty="0"/>
              <a:t>modulate pain, modify tissue healing, increase tissue extensibility, modify skin and scar tissue, and decrease edema or inflammation</a:t>
            </a:r>
            <a:r>
              <a:rPr lang="en-US" dirty="0"/>
              <a:t>. PAMs are used in preparation for or concurrently with purposeful and occupation-based activities (</a:t>
            </a:r>
            <a:r>
              <a:rPr lang="en-US" dirty="0" err="1"/>
              <a:t>Bracciano</a:t>
            </a:r>
            <a:r>
              <a:rPr lang="en-US" dirty="0"/>
              <a:t>, 2008).</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33083063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descr="Physical Agent Modalities: Theory and Application for the Occupational  Therapist: 9781630915384: Medicine &amp; Health Science Books @ Amazon.co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42096" y="517237"/>
            <a:ext cx="4936885" cy="5926284"/>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16359938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Constraint-Induced Movement Therapy</a:t>
            </a:r>
            <a:endParaRPr lang="en-US" dirty="0"/>
          </a:p>
        </p:txBody>
      </p:sp>
      <p:sp>
        <p:nvSpPr>
          <p:cNvPr id="3" name="Content Placeholder 2"/>
          <p:cNvSpPr>
            <a:spLocks noGrp="1"/>
          </p:cNvSpPr>
          <p:nvPr>
            <p:ph idx="1"/>
          </p:nvPr>
        </p:nvSpPr>
        <p:spPr/>
        <p:txBody>
          <a:bodyPr/>
          <a:lstStyle/>
          <a:p>
            <a:r>
              <a:rPr lang="en-US" dirty="0"/>
              <a:t>Constraint Induced Movement Therapy (CIMT) is </a:t>
            </a:r>
            <a:r>
              <a:rPr lang="en-US" b="1" dirty="0"/>
              <a:t>a new treatment technique that claims to improve the arm motor ability and the functional use of a paretic arm - hand</a:t>
            </a:r>
            <a:r>
              <a:rPr lang="en-US" dirty="0"/>
              <a:t>. CIMT forces the use of the affected side by restraining the unaffected side</a:t>
            </a:r>
            <a:r>
              <a:rPr lang="en-US" dirty="0" smtClean="0"/>
              <a:t>.</a:t>
            </a:r>
          </a:p>
          <a:p>
            <a:endParaRPr lang="en-US" dirty="0"/>
          </a:p>
          <a:p>
            <a:r>
              <a:rPr lang="en-US" dirty="0"/>
              <a:t>The results of functional MRI showed that constraint-induced movement therapy alleviates the reduction in cerebral functional activation in patients, which indicates </a:t>
            </a:r>
            <a:r>
              <a:rPr lang="en-US" b="1" dirty="0"/>
              <a:t>activation of functional brain regions and a significant increase in cerebral blood perfusion</a:t>
            </a:r>
            <a:r>
              <a:rPr lang="en-US" dirty="0" smtClean="0"/>
              <a:t>.</a:t>
            </a:r>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14408823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descr="Constraint-induced movement therapy after stroke - The Lancet Neurolog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32547" y="1255866"/>
            <a:ext cx="7074285" cy="4783061"/>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9653371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Orthotics or Casting</a:t>
            </a:r>
            <a:endParaRPr lang="en-US" dirty="0"/>
          </a:p>
        </p:txBody>
      </p:sp>
      <p:sp>
        <p:nvSpPr>
          <p:cNvPr id="3" name="Content Placeholder 2"/>
          <p:cNvSpPr>
            <a:spLocks noGrp="1"/>
          </p:cNvSpPr>
          <p:nvPr>
            <p:ph idx="1"/>
          </p:nvPr>
        </p:nvSpPr>
        <p:spPr/>
        <p:txBody>
          <a:bodyPr/>
          <a:lstStyle/>
          <a:p>
            <a:r>
              <a:rPr lang="en-US" b="1" dirty="0"/>
              <a:t>Orthoses are used to manage the secondary musculoskeletal problems of muscle contracture and bony deformity</a:t>
            </a:r>
            <a:r>
              <a:rPr lang="en-US" dirty="0"/>
              <a:t>. Without appropriate orthotic intervention, detrimental changes to the gait and function of the child with Cerebral Palsy will occur over less than two years</a:t>
            </a:r>
            <a:r>
              <a:rPr lang="en-US" dirty="0" smtClean="0"/>
              <a:t>.</a:t>
            </a:r>
          </a:p>
          <a:p>
            <a:r>
              <a:rPr lang="en-US" b="1" dirty="0"/>
              <a:t>Ankle-foot orthosis (AFO)</a:t>
            </a:r>
            <a:r>
              <a:rPr lang="en-US" dirty="0"/>
              <a:t> is the most frequently used type of orthosis in children with cerebral palsy (CP). AFOs are designed either to improve function or to prevent or treat muscle contractures.</a:t>
            </a:r>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5355418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descr="Orthotics and Cerebral Palsy – AFOs Bring Legs Under Control"/>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2628" y="1260909"/>
            <a:ext cx="6743710" cy="4912085"/>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1332107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descr="Preformed Anti-Spasticity Ball Splin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2195" y="622277"/>
            <a:ext cx="5595962" cy="5595962"/>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2583796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Child development</a:t>
            </a:r>
            <a:endParaRPr lang="en-US" dirty="0"/>
          </a:p>
        </p:txBody>
      </p:sp>
      <p:sp>
        <p:nvSpPr>
          <p:cNvPr id="3" name="Content Placeholder 2"/>
          <p:cNvSpPr>
            <a:spLocks noGrp="1"/>
          </p:cNvSpPr>
          <p:nvPr>
            <p:ph idx="1"/>
          </p:nvPr>
        </p:nvSpPr>
        <p:spPr/>
        <p:txBody>
          <a:bodyPr/>
          <a:lstStyle/>
          <a:p>
            <a:r>
              <a:rPr lang="en-US" dirty="0"/>
              <a:t>In general, the five stages of early childhood development are as follows:</a:t>
            </a:r>
          </a:p>
          <a:p>
            <a:r>
              <a:rPr lang="en-US" dirty="0"/>
              <a:t>Newborn.</a:t>
            </a:r>
          </a:p>
          <a:p>
            <a:r>
              <a:rPr lang="en-US" dirty="0"/>
              <a:t>Infant.</a:t>
            </a:r>
          </a:p>
          <a:p>
            <a:r>
              <a:rPr lang="en-US" dirty="0"/>
              <a:t>Toddler.</a:t>
            </a:r>
          </a:p>
          <a:p>
            <a:r>
              <a:rPr lang="en-US" dirty="0"/>
              <a:t>Preschooler.</a:t>
            </a:r>
          </a:p>
          <a:p>
            <a:r>
              <a:rPr lang="en-US" dirty="0"/>
              <a:t>School-age child.</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13110560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Therapeutic Taping and Strapping</a:t>
            </a:r>
            <a:endParaRPr lang="en-US" dirty="0"/>
          </a:p>
        </p:txBody>
      </p:sp>
      <p:sp>
        <p:nvSpPr>
          <p:cNvPr id="3" name="Content Placeholder 2"/>
          <p:cNvSpPr>
            <a:spLocks noGrp="1"/>
          </p:cNvSpPr>
          <p:nvPr>
            <p:ph idx="1"/>
          </p:nvPr>
        </p:nvSpPr>
        <p:spPr/>
        <p:txBody>
          <a:bodyPr/>
          <a:lstStyle/>
          <a:p>
            <a:r>
              <a:rPr lang="en-US" dirty="0"/>
              <a:t>(1) support</a:t>
            </a:r>
          </a:p>
          <a:p>
            <a:r>
              <a:rPr lang="en-US" dirty="0"/>
              <a:t>a weakened muscle, (2) improve circulation, (3) reduce pain, and</a:t>
            </a:r>
          </a:p>
          <a:p>
            <a:r>
              <a:rPr lang="en-US" dirty="0"/>
              <a:t>(4) improve joint </a:t>
            </a:r>
            <a:r>
              <a:rPr lang="en-US" dirty="0" smtClean="0"/>
              <a:t>alignment</a:t>
            </a:r>
          </a:p>
          <a:p>
            <a:endParaRPr lang="en-US" dirty="0"/>
          </a:p>
          <a:p>
            <a:r>
              <a:rPr lang="en-US" dirty="0"/>
              <a:t>Strapping is </a:t>
            </a:r>
            <a:r>
              <a:rPr lang="en-US" b="1" dirty="0"/>
              <a:t>used when the desired effect is to provide immobilization or restriction of movement</a:t>
            </a:r>
            <a:r>
              <a:rPr lang="en-US" dirty="0"/>
              <a:t>. Strapping refers to the application of overlapping strips of tape or adhesive plaster to a body part to exert pressure on it and serve as a splint to hold a structure in place and reduce motion</a:t>
            </a:r>
            <a:r>
              <a:rPr lang="en-US" dirty="0" smtClean="0"/>
              <a:t>.</a:t>
            </a:r>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2159731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133599" y="456298"/>
            <a:ext cx="5170055" cy="3440437"/>
          </a:xfrm>
          <a:prstGeom prst="rect">
            <a:avLst/>
          </a:prstGeom>
        </p:spPr>
      </p:pic>
      <p:pic>
        <p:nvPicPr>
          <p:cNvPr id="5" name="Picture 4"/>
          <p:cNvPicPr>
            <a:picLocks noChangeAspect="1"/>
          </p:cNvPicPr>
          <p:nvPr/>
        </p:nvPicPr>
        <p:blipFill>
          <a:blip r:embed="rId3"/>
          <a:stretch>
            <a:fillRect/>
          </a:stretch>
        </p:blipFill>
        <p:spPr>
          <a:xfrm>
            <a:off x="6762756" y="2072812"/>
            <a:ext cx="4651651" cy="3999323"/>
          </a:xfrm>
          <a:prstGeom prst="rect">
            <a:avLst/>
          </a:prstGeom>
        </p:spPr>
      </p:pic>
      <p:sp>
        <p:nvSpPr>
          <p:cNvPr id="6" name="Footer Placeholder 5"/>
          <p:cNvSpPr>
            <a:spLocks noGrp="1"/>
          </p:cNvSpPr>
          <p:nvPr>
            <p:ph type="ftr" sz="quarter" idx="11"/>
          </p:nvPr>
        </p:nvSpPr>
        <p:spPr/>
        <p:txBody>
          <a:bodyPr/>
          <a:lstStyle/>
          <a:p>
            <a:r>
              <a:rPr lang="en-US" smtClean="0"/>
              <a:t>Arezoo Shirzadi.MsC OT</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27497693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hydrotherapy in cerebral palsy</a:t>
            </a:r>
          </a:p>
        </p:txBody>
      </p:sp>
      <p:sp>
        <p:nvSpPr>
          <p:cNvPr id="3" name="Content Placeholder 2"/>
          <p:cNvSpPr>
            <a:spLocks noGrp="1"/>
          </p:cNvSpPr>
          <p:nvPr>
            <p:ph idx="1"/>
          </p:nvPr>
        </p:nvSpPr>
        <p:spPr/>
        <p:txBody>
          <a:bodyPr/>
          <a:lstStyle/>
          <a:p>
            <a:r>
              <a:rPr lang="en-US" dirty="0"/>
              <a:t>Hydrotherapy program was found to have </a:t>
            </a:r>
            <a:r>
              <a:rPr lang="en-US" b="1" dirty="0"/>
              <a:t>positive effects on the body function and structure of children and teenagers with cerebral palsy</a:t>
            </a:r>
            <a:r>
              <a:rPr lang="en-US" dirty="0"/>
              <a:t>. It can also strengthen the function of heart, vessels and muscles and reduce energy consumption during </a:t>
            </a:r>
            <a:r>
              <a:rPr lang="en-US" dirty="0" smtClean="0"/>
              <a:t>walking.</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3238087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232727" y="624110"/>
            <a:ext cx="6631709" cy="5170265"/>
          </a:xfrm>
          <a:prstGeom prst="rect">
            <a:avLst/>
          </a:prstGeom>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28205695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Adaptive Equipment</a:t>
            </a:r>
            <a:endParaRPr lang="en-US" dirty="0"/>
          </a:p>
        </p:txBody>
      </p:sp>
      <p:sp>
        <p:nvSpPr>
          <p:cNvPr id="3" name="Content Placeholder 2"/>
          <p:cNvSpPr>
            <a:spLocks noGrp="1"/>
          </p:cNvSpPr>
          <p:nvPr>
            <p:ph idx="1"/>
          </p:nvPr>
        </p:nvSpPr>
        <p:spPr/>
        <p:txBody>
          <a:bodyPr/>
          <a:lstStyle/>
          <a:p>
            <a:r>
              <a:rPr lang="en-US" dirty="0"/>
              <a:t>Adaptive equipment is </a:t>
            </a:r>
            <a:r>
              <a:rPr lang="en-US" b="1" dirty="0"/>
              <a:t>any tool, device, or machine that is used to help with any task associated with daily living</a:t>
            </a:r>
            <a:r>
              <a:rPr lang="en-US" dirty="0"/>
              <a:t>. Adaptive devices are generally used by people who have a short or long-term disability</a:t>
            </a:r>
            <a:r>
              <a:rPr lang="en-US" dirty="0" smtClean="0"/>
              <a:t>.</a:t>
            </a:r>
          </a:p>
          <a:p>
            <a:endParaRPr lang="en-US" dirty="0"/>
          </a:p>
          <a:p>
            <a:r>
              <a:rPr lang="en-US" dirty="0"/>
              <a:t>Examples of adaptive equipment include </a:t>
            </a:r>
            <a:r>
              <a:rPr lang="en-US" b="1" dirty="0"/>
              <a:t>crutches, walkers, wheelchairs and braces for splinting or posture</a:t>
            </a:r>
            <a:r>
              <a:rPr lang="en-US" dirty="0"/>
              <a:t>. Adaptive equipment helps provide children with cerebral palsy with greater autonomy and self-confidence as they learn to perform tasks on their own.</a:t>
            </a:r>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2282437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Eating Utensils for Children With Cerebral Pals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42141" y="2194559"/>
            <a:ext cx="10971803" cy="4119613"/>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416508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descr="Boston Ability Center for Pediatric Therap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5331" y="1039528"/>
            <a:ext cx="4107931" cy="5197643"/>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Arezoo Shirzadi.MsC OT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36</a:t>
            </a:fld>
            <a:endParaRPr lang="en-US" dirty="0"/>
          </a:p>
        </p:txBody>
      </p:sp>
    </p:spTree>
    <p:extLst>
      <p:ext uri="{BB962C8B-B14F-4D97-AF65-F5344CB8AC3E}">
        <p14:creationId xmlns:p14="http://schemas.microsoft.com/office/powerpoint/2010/main" val="30818085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0" y="-25018"/>
            <a:ext cx="12192000" cy="8633692"/>
          </a:xfrm>
          <a:prstGeom prst="rect">
            <a:avLst/>
          </a:prstGeom>
        </p:spPr>
      </p:pic>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4189858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Ages &amp; Stages </a:t>
            </a:r>
            <a:r>
              <a:rPr lang="en-US" dirty="0" err="1" smtClean="0"/>
              <a:t>Questionnaires:</a:t>
            </a:r>
            <a:r>
              <a:rPr lang="en-US" dirty="0" err="1" smtClean="0"/>
              <a:t>ASQ</a:t>
            </a:r>
            <a:endParaRPr lang="en-US" dirty="0"/>
          </a:p>
        </p:txBody>
      </p:sp>
      <p:sp>
        <p:nvSpPr>
          <p:cNvPr id="3" name="Content Placeholder 2"/>
          <p:cNvSpPr>
            <a:spLocks noGrp="1"/>
          </p:cNvSpPr>
          <p:nvPr>
            <p:ph idx="1"/>
          </p:nvPr>
        </p:nvSpPr>
        <p:spPr/>
        <p:txBody>
          <a:bodyPr/>
          <a:lstStyle/>
          <a:p>
            <a:pPr marL="0" indent="0" algn="r" rtl="1">
              <a:buNone/>
            </a:pPr>
            <a:r>
              <a:rPr lang="fa-IR" dirty="0"/>
              <a:t>حیطه برقراری ارتباط</a:t>
            </a:r>
          </a:p>
          <a:p>
            <a:pPr marL="0" indent="0" algn="r" rtl="1">
              <a:buNone/>
            </a:pPr>
            <a:r>
              <a:rPr lang="fa-IR" b="1" dirty="0"/>
              <a:t>حیطه حرکات درشت</a:t>
            </a:r>
          </a:p>
          <a:p>
            <a:pPr marL="0" indent="0" algn="r" rtl="1">
              <a:buNone/>
            </a:pPr>
            <a:r>
              <a:rPr lang="fa-IR" b="1" dirty="0"/>
              <a:t>حیطه حرکات ظریف</a:t>
            </a:r>
          </a:p>
          <a:p>
            <a:pPr marL="0" indent="0" algn="r" rtl="1">
              <a:buNone/>
            </a:pPr>
            <a:r>
              <a:rPr lang="fa-IR" dirty="0"/>
              <a:t>حیطه حل مسئله</a:t>
            </a:r>
            <a:endParaRPr lang="en-US"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597720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Cerebral palsy </a:t>
            </a:r>
          </a:p>
        </p:txBody>
      </p:sp>
      <p:sp>
        <p:nvSpPr>
          <p:cNvPr id="3" name="Content Placeholder 2"/>
          <p:cNvSpPr>
            <a:spLocks noGrp="1"/>
          </p:cNvSpPr>
          <p:nvPr>
            <p:ph idx="1"/>
          </p:nvPr>
        </p:nvSpPr>
        <p:spPr/>
        <p:txBody>
          <a:bodyPr>
            <a:normAutofit fontScale="92500" lnSpcReduction="10000"/>
          </a:bodyPr>
          <a:lstStyle/>
          <a:p>
            <a:r>
              <a:rPr lang="en-US" b="1" dirty="0"/>
              <a:t>Introduction</a:t>
            </a:r>
            <a:r>
              <a:rPr lang="en-US" b="1" dirty="0" smtClean="0"/>
              <a:t>:</a:t>
            </a:r>
          </a:p>
          <a:p>
            <a:r>
              <a:rPr lang="en-US" dirty="0" smtClean="0"/>
              <a:t>(</a:t>
            </a:r>
            <a:r>
              <a:rPr lang="en-US" dirty="0"/>
              <a:t>CP) is </a:t>
            </a:r>
            <a:r>
              <a:rPr lang="en-US" b="1" dirty="0"/>
              <a:t>a group of disorders that affect a person's ability to move and maintain balance and posture</a:t>
            </a:r>
            <a:r>
              <a:rPr lang="en-US" dirty="0"/>
              <a:t>. CP is the most common motor disability in childhood. Cerebral means having to do with the brain. Palsy means weakness or problems with using the muscles.</a:t>
            </a:r>
            <a:endParaRPr lang="en-US" b="1" dirty="0"/>
          </a:p>
          <a:p>
            <a:r>
              <a:rPr lang="en-US" dirty="0"/>
              <a:t>The term </a:t>
            </a:r>
            <a:r>
              <a:rPr lang="en-US" i="1" dirty="0"/>
              <a:t>cerebral palsy </a:t>
            </a:r>
            <a:r>
              <a:rPr lang="en-US" dirty="0"/>
              <a:t>(CP) is an umbrella term for a group of permanent disorders of the development of movement and posture that cause activity limitations attributed to </a:t>
            </a:r>
            <a:r>
              <a:rPr lang="en-US" dirty="0" err="1"/>
              <a:t>nonprogressive</a:t>
            </a:r>
            <a:r>
              <a:rPr lang="en-US" dirty="0"/>
              <a:t> disturbances in the developing fetal or immature infant brain.</a:t>
            </a:r>
          </a:p>
          <a:p>
            <a:endParaRPr lang="en-US" dirty="0"/>
          </a:p>
          <a:p>
            <a:r>
              <a:rPr lang="en-US" dirty="0"/>
              <a:t>The motor disorders of cerebral palsy are often accompanied by disturbances of sensation, perception, cognition, communication, and behavior, caused by epilepsy and by secondary musculoskeletal problems</a:t>
            </a:r>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455079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CP can result from the interaction of multiple factors, and in </a:t>
            </a:r>
            <a:r>
              <a:rPr lang="en-US" dirty="0" smtClean="0"/>
              <a:t>many cases</a:t>
            </a:r>
            <a:r>
              <a:rPr lang="en-US" dirty="0"/>
              <a:t>, a single cause cannot be identified (</a:t>
            </a:r>
            <a:r>
              <a:rPr lang="en-US" dirty="0" err="1"/>
              <a:t>Bax</a:t>
            </a:r>
            <a:r>
              <a:rPr lang="en-US" dirty="0"/>
              <a:t> et al., 2005). </a:t>
            </a:r>
            <a:r>
              <a:rPr lang="en-US" dirty="0" smtClean="0"/>
              <a:t>Prenatal maternal </a:t>
            </a:r>
            <a:r>
              <a:rPr lang="en-US" dirty="0"/>
              <a:t>infection, premature birth, low birth weight, and </a:t>
            </a:r>
            <a:r>
              <a:rPr lang="en-US" dirty="0" smtClean="0"/>
              <a:t>multiple pregnancies </a:t>
            </a:r>
            <a:r>
              <a:rPr lang="en-US" dirty="0"/>
              <a:t>have been associated with cerebral </a:t>
            </a:r>
            <a:r>
              <a:rPr lang="en-US" dirty="0" smtClean="0"/>
              <a:t>palsy.</a:t>
            </a:r>
          </a:p>
          <a:p>
            <a:endParaRPr lang="en-US" dirty="0"/>
          </a:p>
          <a:p>
            <a:r>
              <a:rPr lang="en-US" dirty="0"/>
              <a:t>stress, malnutrition, exposure </a:t>
            </a:r>
            <a:r>
              <a:rPr lang="en-US" dirty="0" smtClean="0"/>
              <a:t>to damaging </a:t>
            </a:r>
            <a:r>
              <a:rPr lang="en-US" dirty="0"/>
              <a:t>drugs, and pregnancy-induced hypertension. </a:t>
            </a:r>
            <a:r>
              <a:rPr lang="en-US" dirty="0" smtClean="0"/>
              <a:t>Some gestational </a:t>
            </a:r>
            <a:r>
              <a:rPr lang="en-US" dirty="0"/>
              <a:t>conditions of the mother, such as diabetes, may </a:t>
            </a:r>
            <a:r>
              <a:rPr lang="en-US" dirty="0" smtClean="0"/>
              <a:t>cause perinatal </a:t>
            </a:r>
            <a:r>
              <a:rPr lang="en-US" dirty="0"/>
              <a:t>risks to the developing infant; prematurity and low </a:t>
            </a:r>
            <a:r>
              <a:rPr lang="en-US" dirty="0" smtClean="0"/>
              <a:t>birth weight </a:t>
            </a:r>
            <a:r>
              <a:rPr lang="en-US" dirty="0"/>
              <a:t>significantly increase an infant’s chance of acquiring a </a:t>
            </a:r>
            <a:r>
              <a:rPr lang="en-US" dirty="0" smtClean="0"/>
              <a:t>cerebral palsy </a:t>
            </a:r>
            <a:r>
              <a:rPr lang="en-US" dirty="0"/>
              <a:t>diagnosis</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2380219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a:t>
            </a:r>
            <a:r>
              <a:rPr lang="en-US" dirty="0" smtClean="0"/>
              <a:t>mpairments</a:t>
            </a:r>
            <a:endParaRPr lang="en-US" dirty="0"/>
          </a:p>
        </p:txBody>
      </p:sp>
      <p:sp>
        <p:nvSpPr>
          <p:cNvPr id="3" name="Content Placeholder 2"/>
          <p:cNvSpPr>
            <a:spLocks noGrp="1"/>
          </p:cNvSpPr>
          <p:nvPr>
            <p:ph idx="1"/>
          </p:nvPr>
        </p:nvSpPr>
        <p:spPr/>
        <p:txBody>
          <a:bodyPr/>
          <a:lstStyle/>
          <a:p>
            <a:r>
              <a:rPr lang="en-US" dirty="0"/>
              <a:t>Abnormal muscle tone affects posture, postural control and movement, and hand and upper extremity function. Secondary impairments develop over time and interfere with a child’s performance in everyday activities. Children with CP may have difficulties with cognition and language, sensory functions, </a:t>
            </a:r>
            <a:r>
              <a:rPr lang="en-US" dirty="0" smtClean="0"/>
              <a:t>and </a:t>
            </a:r>
            <a:r>
              <a:rPr lang="en-US" dirty="0"/>
              <a:t>eating, and swallowing</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4761676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Associated damage to one of more areas of the brain may lead </a:t>
            </a:r>
            <a:r>
              <a:rPr lang="en-US" dirty="0" smtClean="0"/>
              <a:t>to paralysis</a:t>
            </a:r>
            <a:r>
              <a:rPr lang="en-US" dirty="0"/>
              <a:t>, spasticity, or abnormal control of movement or posture</a:t>
            </a:r>
            <a:r>
              <a:rPr lang="en-US" dirty="0" smtClean="0"/>
              <a:t>.</a:t>
            </a:r>
          </a:p>
          <a:p>
            <a:endParaRPr lang="en-US" dirty="0"/>
          </a:p>
          <a:p>
            <a:r>
              <a:rPr lang="en-US" dirty="0"/>
              <a:t>Although the injury to the brain is considered static, the pattern </a:t>
            </a:r>
            <a:r>
              <a:rPr lang="en-US" dirty="0" smtClean="0"/>
              <a:t>of motor </a:t>
            </a:r>
            <a:r>
              <a:rPr lang="en-US" dirty="0"/>
              <a:t>impairment changes over time, often affecting development </a:t>
            </a:r>
            <a:r>
              <a:rPr lang="en-US" dirty="0" smtClean="0"/>
              <a:t>in all </a:t>
            </a:r>
            <a:r>
              <a:rPr lang="en-US" dirty="0"/>
              <a:t>daily occupations of </a:t>
            </a:r>
            <a:r>
              <a:rPr lang="en-US" dirty="0" smtClean="0"/>
              <a:t>childhood.</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24990710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4373"/>
            <a:ext cx="10820400" cy="1293028"/>
          </a:xfrm>
        </p:spPr>
        <p:txBody>
          <a:bodyPr>
            <a:normAutofit/>
          </a:bodyPr>
          <a:lstStyle/>
          <a:p>
            <a:pPr algn="ctr"/>
            <a:r>
              <a:rPr lang="en-US" b="1" dirty="0"/>
              <a:t>Sensorimotor Problems in Children</a:t>
            </a:r>
            <a:br>
              <a:rPr lang="en-US" b="1" dirty="0"/>
            </a:br>
            <a:r>
              <a:rPr lang="en-US" b="1" dirty="0"/>
              <a:t>With Cerebral Palsy</a:t>
            </a:r>
            <a:endParaRPr lang="en-US" dirty="0"/>
          </a:p>
        </p:txBody>
      </p:sp>
      <p:sp>
        <p:nvSpPr>
          <p:cNvPr id="3" name="Content Placeholder 2"/>
          <p:cNvSpPr>
            <a:spLocks noGrp="1"/>
          </p:cNvSpPr>
          <p:nvPr>
            <p:ph idx="1"/>
          </p:nvPr>
        </p:nvSpPr>
        <p:spPr/>
        <p:txBody>
          <a:bodyPr/>
          <a:lstStyle/>
          <a:p>
            <a:pPr marL="0" indent="0">
              <a:buNone/>
            </a:pPr>
            <a:r>
              <a:rPr lang="en-US" dirty="0"/>
              <a:t>1. Abnormal muscle tone</a:t>
            </a:r>
          </a:p>
          <a:p>
            <a:pPr marL="0" indent="0">
              <a:buNone/>
            </a:pPr>
            <a:r>
              <a:rPr lang="en-US" dirty="0"/>
              <a:t>• Hypertonicity: increase in resting state of muscle</a:t>
            </a:r>
          </a:p>
          <a:p>
            <a:pPr marL="0" indent="0">
              <a:buNone/>
            </a:pPr>
            <a:r>
              <a:rPr lang="en-US" dirty="0"/>
              <a:t>• Spasticity: velocity-dependent increase in muscle</a:t>
            </a:r>
          </a:p>
          <a:p>
            <a:pPr marL="0" indent="0">
              <a:buNone/>
            </a:pPr>
            <a:r>
              <a:rPr lang="en-US" dirty="0"/>
              <a:t>tone (occurs with active or passive movement)</a:t>
            </a:r>
          </a:p>
          <a:p>
            <a:pPr marL="0" indent="0">
              <a:buNone/>
            </a:pPr>
            <a:r>
              <a:rPr lang="en-US" dirty="0"/>
              <a:t>• </a:t>
            </a:r>
            <a:r>
              <a:rPr lang="en-US" dirty="0" err="1"/>
              <a:t>Hypotonicity</a:t>
            </a:r>
            <a:r>
              <a:rPr lang="en-US" dirty="0"/>
              <a:t>: decrease in resting state of muscle</a:t>
            </a:r>
          </a:p>
          <a:p>
            <a:pPr marL="0" indent="0">
              <a:buNone/>
            </a:pPr>
            <a:r>
              <a:rPr lang="en-US" dirty="0"/>
              <a:t>• Fluctuating: muscle tone changes between</a:t>
            </a:r>
          </a:p>
          <a:p>
            <a:pPr marL="0" indent="0">
              <a:buNone/>
            </a:pPr>
            <a:r>
              <a:rPr lang="en-US" dirty="0"/>
              <a:t>hypertonic and hypotonic</a:t>
            </a:r>
          </a:p>
        </p:txBody>
      </p:sp>
      <p:sp>
        <p:nvSpPr>
          <p:cNvPr id="4" name="Footer Placeholder 3"/>
          <p:cNvSpPr>
            <a:spLocks noGrp="1"/>
          </p:cNvSpPr>
          <p:nvPr>
            <p:ph type="ftr" sz="quarter" idx="11"/>
          </p:nvPr>
        </p:nvSpPr>
        <p:spPr/>
        <p:txBody>
          <a:bodyPr/>
          <a:lstStyle/>
          <a:p>
            <a:r>
              <a:rPr lang="en-US" smtClean="0"/>
              <a:t>Arezoo Shirzadi.MsC OT</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3959299095"/>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2427</TotalTime>
  <Words>1061</Words>
  <Application>Microsoft Office PowerPoint</Application>
  <PresentationFormat>Widescreen</PresentationFormat>
  <Paragraphs>189</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Century Gothic</vt:lpstr>
      <vt:lpstr>Tahoma</vt:lpstr>
      <vt:lpstr>Wingdings</vt:lpstr>
      <vt:lpstr>Wingdings 3</vt:lpstr>
      <vt:lpstr>Wisp</vt:lpstr>
      <vt:lpstr>PowerPoint Presentation</vt:lpstr>
      <vt:lpstr>نقش کاردرمانی در تکامل کودکان (کاردرمانی جسمی)</vt:lpstr>
      <vt:lpstr>Child development</vt:lpstr>
      <vt:lpstr>Ages &amp; Stages Questionnaires:ASQ</vt:lpstr>
      <vt:lpstr>Cerebral palsy </vt:lpstr>
      <vt:lpstr>PowerPoint Presentation</vt:lpstr>
      <vt:lpstr>Impairments</vt:lpstr>
      <vt:lpstr>PowerPoint Presentation</vt:lpstr>
      <vt:lpstr>Sensorimotor Problems in Children With Cerebral Palsy</vt:lpstr>
      <vt:lpstr>PowerPoint Presentation</vt:lpstr>
      <vt:lpstr>PowerPoint Presentation</vt:lpstr>
      <vt:lpstr>hypersensitivities</vt:lpstr>
      <vt:lpstr>کاردرمانی</vt:lpstr>
      <vt:lpstr>نوروپلاستیسیته</vt:lpstr>
      <vt:lpstr>Secondary Impairments in CP</vt:lpstr>
      <vt:lpstr>مداخلات کاردرمانی</vt:lpstr>
      <vt:lpstr>Positioning, Handling, and Neurodevelopmental Treatment</vt:lpstr>
      <vt:lpstr>PowerPoint Presentation</vt:lpstr>
      <vt:lpstr>massage therapy</vt:lpstr>
      <vt:lpstr>PowerPoint Presentation</vt:lpstr>
      <vt:lpstr>Suit therapy</vt:lpstr>
      <vt:lpstr>PowerPoint Presentation</vt:lpstr>
      <vt:lpstr>Physical Agent Modalities</vt:lpstr>
      <vt:lpstr>PowerPoint Presentation</vt:lpstr>
      <vt:lpstr>Constraint-Induced Movement Therapy</vt:lpstr>
      <vt:lpstr>PowerPoint Presentation</vt:lpstr>
      <vt:lpstr>Orthotics or Casting</vt:lpstr>
      <vt:lpstr>PowerPoint Presentation</vt:lpstr>
      <vt:lpstr>PowerPoint Presentation</vt:lpstr>
      <vt:lpstr>Therapeutic Taping and Strapping</vt:lpstr>
      <vt:lpstr>PowerPoint Presentation</vt:lpstr>
      <vt:lpstr>hydrotherapy in cerebral palsy</vt:lpstr>
      <vt:lpstr>PowerPoint Presentation</vt:lpstr>
      <vt:lpstr>Adaptive Equipment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36</cp:revision>
  <dcterms:created xsi:type="dcterms:W3CDTF">2023-01-26T19:55:21Z</dcterms:created>
  <dcterms:modified xsi:type="dcterms:W3CDTF">2023-01-29T05:37:25Z</dcterms:modified>
</cp:coreProperties>
</file>