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6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7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8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9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0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12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13.xml" ContentType="application/vnd.openxmlformats-officedocument.theme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4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theme/theme15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theme/theme16.xml" ContentType="application/vnd.openxmlformats-officedocument.theme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17.xml" ContentType="application/vnd.openxmlformats-officedocument.theme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theme/theme18.xml" ContentType="application/vnd.openxmlformats-officedocument.theme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theme/theme19.xml" ContentType="application/vnd.openxmlformats-officedocument.theme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theme/theme20.xml" ContentType="application/vnd.openxmlformats-officedocument.theme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21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theme/theme22.xml" ContentType="application/vnd.openxmlformats-officedocument.theme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theme/theme23.xml" ContentType="application/vnd.openxmlformats-officedocument.theme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theme/theme24.xml" ContentType="application/vnd.openxmlformats-officedocument.theme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theme/theme2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5" r:id="rId2"/>
    <p:sldMasterId id="2147483733" r:id="rId3"/>
    <p:sldMasterId id="2147483750" r:id="rId4"/>
    <p:sldMasterId id="2147483767" r:id="rId5"/>
    <p:sldMasterId id="2147483784" r:id="rId6"/>
    <p:sldMasterId id="2147483801" r:id="rId7"/>
    <p:sldMasterId id="2147483818" r:id="rId8"/>
    <p:sldMasterId id="2147483835" r:id="rId9"/>
    <p:sldMasterId id="2147483852" r:id="rId10"/>
    <p:sldMasterId id="2147483886" r:id="rId11"/>
    <p:sldMasterId id="2147483903" r:id="rId12"/>
    <p:sldMasterId id="2147483920" r:id="rId13"/>
    <p:sldMasterId id="2147483988" r:id="rId14"/>
    <p:sldMasterId id="2147484000" r:id="rId15"/>
    <p:sldMasterId id="2147484012" r:id="rId16"/>
    <p:sldMasterId id="2147484024" r:id="rId17"/>
    <p:sldMasterId id="2147484036" r:id="rId18"/>
    <p:sldMasterId id="2147484048" r:id="rId19"/>
    <p:sldMasterId id="2147484060" r:id="rId20"/>
    <p:sldMasterId id="2147484072" r:id="rId21"/>
    <p:sldMasterId id="2147484084" r:id="rId22"/>
    <p:sldMasterId id="2147484096" r:id="rId23"/>
    <p:sldMasterId id="2147484113" r:id="rId24"/>
    <p:sldMasterId id="2147484130" r:id="rId25"/>
  </p:sldMasterIdLst>
  <p:sldIdLst>
    <p:sldId id="256" r:id="rId26"/>
    <p:sldId id="315" r:id="rId27"/>
    <p:sldId id="258" r:id="rId28"/>
    <p:sldId id="257" r:id="rId29"/>
    <p:sldId id="259" r:id="rId30"/>
    <p:sldId id="260" r:id="rId31"/>
    <p:sldId id="283" r:id="rId32"/>
    <p:sldId id="263" r:id="rId33"/>
    <p:sldId id="261" r:id="rId34"/>
    <p:sldId id="264" r:id="rId35"/>
    <p:sldId id="265" r:id="rId36"/>
    <p:sldId id="266" r:id="rId37"/>
    <p:sldId id="267" r:id="rId38"/>
    <p:sldId id="273" r:id="rId39"/>
    <p:sldId id="275" r:id="rId40"/>
    <p:sldId id="269" r:id="rId41"/>
    <p:sldId id="279" r:id="rId42"/>
    <p:sldId id="274" r:id="rId43"/>
    <p:sldId id="286" r:id="rId44"/>
    <p:sldId id="281" r:id="rId45"/>
    <p:sldId id="270" r:id="rId46"/>
    <p:sldId id="277" r:id="rId47"/>
    <p:sldId id="278" r:id="rId48"/>
    <p:sldId id="271" r:id="rId49"/>
    <p:sldId id="290" r:id="rId50"/>
    <p:sldId id="282" r:id="rId51"/>
    <p:sldId id="291" r:id="rId52"/>
    <p:sldId id="292" r:id="rId53"/>
    <p:sldId id="305" r:id="rId54"/>
    <p:sldId id="306" r:id="rId55"/>
    <p:sldId id="317" r:id="rId56"/>
    <p:sldId id="293" r:id="rId57"/>
    <p:sldId id="294" r:id="rId58"/>
    <p:sldId id="295" r:id="rId59"/>
    <p:sldId id="296" r:id="rId60"/>
    <p:sldId id="297" r:id="rId61"/>
    <p:sldId id="307" r:id="rId62"/>
    <p:sldId id="308" r:id="rId63"/>
    <p:sldId id="309" r:id="rId64"/>
    <p:sldId id="299" r:id="rId65"/>
    <p:sldId id="301" r:id="rId66"/>
    <p:sldId id="300" r:id="rId67"/>
    <p:sldId id="310" r:id="rId68"/>
    <p:sldId id="311" r:id="rId69"/>
    <p:sldId id="316" r:id="rId70"/>
    <p:sldId id="312" r:id="rId71"/>
    <p:sldId id="313" r:id="rId72"/>
    <p:sldId id="284" r:id="rId73"/>
    <p:sldId id="285" r:id="rId74"/>
    <p:sldId id="268" r:id="rId7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26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63" Type="http://schemas.openxmlformats.org/officeDocument/2006/relationships/slide" Target="slides/slide38.xml"/><Relationship Id="rId68" Type="http://schemas.openxmlformats.org/officeDocument/2006/relationships/slide" Target="slides/slide43.xml"/><Relationship Id="rId76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6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slide" Target="slides/slide33.xml"/><Relationship Id="rId66" Type="http://schemas.openxmlformats.org/officeDocument/2006/relationships/slide" Target="slides/slide41.xml"/><Relationship Id="rId74" Type="http://schemas.openxmlformats.org/officeDocument/2006/relationships/slide" Target="slides/slide49.xml"/><Relationship Id="rId79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slide" Target="slides/slide35.xml"/><Relationship Id="rId65" Type="http://schemas.openxmlformats.org/officeDocument/2006/relationships/slide" Target="slides/slide40.xml"/><Relationship Id="rId73" Type="http://schemas.openxmlformats.org/officeDocument/2006/relationships/slide" Target="slides/slide48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slide" Target="slides/slide39.xml"/><Relationship Id="rId69" Type="http://schemas.openxmlformats.org/officeDocument/2006/relationships/slide" Target="slides/slide44.xml"/><Relationship Id="rId77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72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slide" Target="slides/slide34.xml"/><Relationship Id="rId67" Type="http://schemas.openxmlformats.org/officeDocument/2006/relationships/slide" Target="slides/slide42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slide" Target="slides/slide37.xml"/><Relationship Id="rId70" Type="http://schemas.openxmlformats.org/officeDocument/2006/relationships/slide" Target="slides/slide45.xml"/><Relationship Id="rId75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51894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14212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8844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34154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62741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936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90826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75602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4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06596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56482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772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02616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47373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8549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68052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25565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51118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41679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839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20193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5628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63797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545192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06859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109318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4899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4978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69234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233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65165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06923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4686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02232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89897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1849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37225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08002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68612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7781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47416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711283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60352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47177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27209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43459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6739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88120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02812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3179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40559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78312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50758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65119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92591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412499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126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433025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93500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928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64301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67542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72925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3338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79334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43309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76961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74565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899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569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4913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49565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801859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35643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384682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95143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89971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69947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74606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55609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9428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61887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92986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93845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027238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75569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57372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6276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16940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722530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55524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3361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0472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58328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6933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9180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79477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96494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24604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82942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77001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0330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794272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84992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73140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78323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900450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01489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778059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44706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10238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70674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979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75341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30799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17924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76548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94633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275563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760985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02203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35791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80101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852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71845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74392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859644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85098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2136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87781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68745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927391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736948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43619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898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407393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34116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71903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929071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722716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03440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86833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234567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280527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1480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4656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485343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23642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00448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519651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031988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143156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49844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974615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93545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19684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9252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576313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60007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28088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620598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876142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9221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665655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16945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14887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09337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393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77376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394546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083629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368417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247061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12085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075526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961983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764225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874032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9294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0190329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73898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700998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043152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224346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935047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924219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71468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892856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940176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048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845601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38159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650649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03960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834457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14745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754476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434615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119258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053890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1593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4627125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06918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719215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878060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150083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41408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252154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180305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376997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66614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253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202517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09134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63070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019100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817285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82944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31884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779325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325954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921990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593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046028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958101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692170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40140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780110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364812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440278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801134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241200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350867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6058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759515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6093941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490011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918666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076002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12986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543609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707780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926987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60175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8209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7156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548906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540979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175128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747657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1535089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763843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1312614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953410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278442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7368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546818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545958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73595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110291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10291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898139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179824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897387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960153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274351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443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89954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3549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5055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7184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442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87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5491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6508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5544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2209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805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02956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5008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8615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488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241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307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4344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0489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8920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4372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2146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3353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638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007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257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291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63508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77841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5151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39677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0887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1017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60242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704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678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5657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5204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7005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3516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50290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880388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25709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048626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7726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870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17713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80982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47942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47977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25749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94543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8887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84189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97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3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8111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47872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46547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672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77026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94076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36366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92533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23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146.xml"/><Relationship Id="rId16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Relationship Id="rId14" Type="http://schemas.openxmlformats.org/officeDocument/2006/relationships/slideLayout" Target="../slideLayouts/slideLayout15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2.xml"/><Relationship Id="rId17" Type="http://schemas.openxmlformats.org/officeDocument/2006/relationships/theme" Target="../theme/theme11.xml"/><Relationship Id="rId2" Type="http://schemas.openxmlformats.org/officeDocument/2006/relationships/slideLayout" Target="../slideLayouts/slideLayout162.xml"/><Relationship Id="rId16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5" Type="http://schemas.openxmlformats.org/officeDocument/2006/relationships/slideLayout" Target="../slideLayouts/slideLayout17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Relationship Id="rId14" Type="http://schemas.openxmlformats.org/officeDocument/2006/relationships/slideLayout" Target="../slideLayouts/slideLayout17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slideLayout" Target="../slideLayouts/slideLayout188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78.xml"/><Relationship Id="rId16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slideLayout" Target="../slideLayouts/slideLayout19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13" Type="http://schemas.openxmlformats.org/officeDocument/2006/relationships/slideLayout" Target="../slideLayouts/slideLayout205.xml"/><Relationship Id="rId3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17" Type="http://schemas.openxmlformats.org/officeDocument/2006/relationships/theme" Target="../theme/theme13.xml"/><Relationship Id="rId2" Type="http://schemas.openxmlformats.org/officeDocument/2006/relationships/slideLayout" Target="../slideLayouts/slideLayout194.xml"/><Relationship Id="rId16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5" Type="http://schemas.openxmlformats.org/officeDocument/2006/relationships/slideLayout" Target="../slideLayouts/slideLayout197.xml"/><Relationship Id="rId15" Type="http://schemas.openxmlformats.org/officeDocument/2006/relationships/slideLayout" Target="../slideLayouts/slideLayout207.xml"/><Relationship Id="rId10" Type="http://schemas.openxmlformats.org/officeDocument/2006/relationships/slideLayout" Target="../slideLayouts/slideLayout202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Relationship Id="rId14" Type="http://schemas.openxmlformats.org/officeDocument/2006/relationships/slideLayout" Target="../slideLayouts/slideLayout20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6.xml"/><Relationship Id="rId3" Type="http://schemas.openxmlformats.org/officeDocument/2006/relationships/slideLayout" Target="../slideLayouts/slideLayout211.xml"/><Relationship Id="rId7" Type="http://schemas.openxmlformats.org/officeDocument/2006/relationships/slideLayout" Target="../slideLayouts/slideLayout215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slideLayout" Target="../slideLayouts/slideLayout214.xml"/><Relationship Id="rId11" Type="http://schemas.openxmlformats.org/officeDocument/2006/relationships/slideLayout" Target="../slideLayouts/slideLayout219.xml"/><Relationship Id="rId5" Type="http://schemas.openxmlformats.org/officeDocument/2006/relationships/slideLayout" Target="../slideLayouts/slideLayout213.xml"/><Relationship Id="rId10" Type="http://schemas.openxmlformats.org/officeDocument/2006/relationships/slideLayout" Target="../slideLayouts/slideLayout218.xml"/><Relationship Id="rId4" Type="http://schemas.openxmlformats.org/officeDocument/2006/relationships/slideLayout" Target="../slideLayouts/slideLayout212.xml"/><Relationship Id="rId9" Type="http://schemas.openxmlformats.org/officeDocument/2006/relationships/slideLayout" Target="../slideLayouts/slideLayout21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7.xml"/><Relationship Id="rId3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226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221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1" Type="http://schemas.openxmlformats.org/officeDocument/2006/relationships/slideLayout" Target="../slideLayouts/slideLayout230.xml"/><Relationship Id="rId5" Type="http://schemas.openxmlformats.org/officeDocument/2006/relationships/slideLayout" Target="../slideLayouts/slideLayout224.xml"/><Relationship Id="rId10" Type="http://schemas.openxmlformats.org/officeDocument/2006/relationships/slideLayout" Target="../slideLayouts/slideLayout229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8.xml"/><Relationship Id="rId3" Type="http://schemas.openxmlformats.org/officeDocument/2006/relationships/slideLayout" Target="../slideLayouts/slideLayout233.xml"/><Relationship Id="rId7" Type="http://schemas.openxmlformats.org/officeDocument/2006/relationships/slideLayout" Target="../slideLayouts/slideLayout237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232.xml"/><Relationship Id="rId1" Type="http://schemas.openxmlformats.org/officeDocument/2006/relationships/slideLayout" Target="../slideLayouts/slideLayout231.xml"/><Relationship Id="rId6" Type="http://schemas.openxmlformats.org/officeDocument/2006/relationships/slideLayout" Target="../slideLayouts/slideLayout236.xml"/><Relationship Id="rId11" Type="http://schemas.openxmlformats.org/officeDocument/2006/relationships/slideLayout" Target="../slideLayouts/slideLayout241.xml"/><Relationship Id="rId5" Type="http://schemas.openxmlformats.org/officeDocument/2006/relationships/slideLayout" Target="../slideLayouts/slideLayout235.xml"/><Relationship Id="rId10" Type="http://schemas.openxmlformats.org/officeDocument/2006/relationships/slideLayout" Target="../slideLayouts/slideLayout240.xml"/><Relationship Id="rId4" Type="http://schemas.openxmlformats.org/officeDocument/2006/relationships/slideLayout" Target="../slideLayouts/slideLayout234.xml"/><Relationship Id="rId9" Type="http://schemas.openxmlformats.org/officeDocument/2006/relationships/slideLayout" Target="../slideLayouts/slideLayout23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9.xml"/><Relationship Id="rId3" Type="http://schemas.openxmlformats.org/officeDocument/2006/relationships/slideLayout" Target="../slideLayouts/slideLayout244.xml"/><Relationship Id="rId7" Type="http://schemas.openxmlformats.org/officeDocument/2006/relationships/slideLayout" Target="../slideLayouts/slideLayout248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43.xml"/><Relationship Id="rId1" Type="http://schemas.openxmlformats.org/officeDocument/2006/relationships/slideLayout" Target="../slideLayouts/slideLayout242.xml"/><Relationship Id="rId6" Type="http://schemas.openxmlformats.org/officeDocument/2006/relationships/slideLayout" Target="../slideLayouts/slideLayout247.xml"/><Relationship Id="rId11" Type="http://schemas.openxmlformats.org/officeDocument/2006/relationships/slideLayout" Target="../slideLayouts/slideLayout252.xml"/><Relationship Id="rId5" Type="http://schemas.openxmlformats.org/officeDocument/2006/relationships/slideLayout" Target="../slideLayouts/slideLayout246.xml"/><Relationship Id="rId10" Type="http://schemas.openxmlformats.org/officeDocument/2006/relationships/slideLayout" Target="../slideLayouts/slideLayout251.xml"/><Relationship Id="rId4" Type="http://schemas.openxmlformats.org/officeDocument/2006/relationships/slideLayout" Target="../slideLayouts/slideLayout245.xml"/><Relationship Id="rId9" Type="http://schemas.openxmlformats.org/officeDocument/2006/relationships/slideLayout" Target="../slideLayouts/slideLayout250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0.xml"/><Relationship Id="rId3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59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53.xml"/><Relationship Id="rId6" Type="http://schemas.openxmlformats.org/officeDocument/2006/relationships/slideLayout" Target="../slideLayouts/slideLayout258.xml"/><Relationship Id="rId11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57.xml"/><Relationship Id="rId10" Type="http://schemas.openxmlformats.org/officeDocument/2006/relationships/slideLayout" Target="../slideLayouts/slideLayout262.xml"/><Relationship Id="rId4" Type="http://schemas.openxmlformats.org/officeDocument/2006/relationships/slideLayout" Target="../slideLayouts/slideLayout256.xml"/><Relationship Id="rId9" Type="http://schemas.openxmlformats.org/officeDocument/2006/relationships/slideLayout" Target="../slideLayouts/slideLayout261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1.xml"/><Relationship Id="rId3" Type="http://schemas.openxmlformats.org/officeDocument/2006/relationships/slideLayout" Target="../slideLayouts/slideLayout266.xml"/><Relationship Id="rId7" Type="http://schemas.openxmlformats.org/officeDocument/2006/relationships/slideLayout" Target="../slideLayouts/slideLayout270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65.xml"/><Relationship Id="rId1" Type="http://schemas.openxmlformats.org/officeDocument/2006/relationships/slideLayout" Target="../slideLayouts/slideLayout264.xml"/><Relationship Id="rId6" Type="http://schemas.openxmlformats.org/officeDocument/2006/relationships/slideLayout" Target="../slideLayouts/slideLayout269.xml"/><Relationship Id="rId11" Type="http://schemas.openxmlformats.org/officeDocument/2006/relationships/slideLayout" Target="../slideLayouts/slideLayout274.xml"/><Relationship Id="rId5" Type="http://schemas.openxmlformats.org/officeDocument/2006/relationships/slideLayout" Target="../slideLayouts/slideLayout268.xml"/><Relationship Id="rId10" Type="http://schemas.openxmlformats.org/officeDocument/2006/relationships/slideLayout" Target="../slideLayouts/slideLayout273.xml"/><Relationship Id="rId4" Type="http://schemas.openxmlformats.org/officeDocument/2006/relationships/slideLayout" Target="../slideLayouts/slideLayout267.xml"/><Relationship Id="rId9" Type="http://schemas.openxmlformats.org/officeDocument/2006/relationships/slideLayout" Target="../slideLayouts/slideLayout27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2.xml"/><Relationship Id="rId3" Type="http://schemas.openxmlformats.org/officeDocument/2006/relationships/slideLayout" Target="../slideLayouts/slideLayout277.xml"/><Relationship Id="rId7" Type="http://schemas.openxmlformats.org/officeDocument/2006/relationships/slideLayout" Target="../slideLayouts/slideLayout281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76.xml"/><Relationship Id="rId1" Type="http://schemas.openxmlformats.org/officeDocument/2006/relationships/slideLayout" Target="../slideLayouts/slideLayout275.xml"/><Relationship Id="rId6" Type="http://schemas.openxmlformats.org/officeDocument/2006/relationships/slideLayout" Target="../slideLayouts/slideLayout280.xml"/><Relationship Id="rId11" Type="http://schemas.openxmlformats.org/officeDocument/2006/relationships/slideLayout" Target="../slideLayouts/slideLayout285.xml"/><Relationship Id="rId5" Type="http://schemas.openxmlformats.org/officeDocument/2006/relationships/slideLayout" Target="../slideLayouts/slideLayout279.xml"/><Relationship Id="rId10" Type="http://schemas.openxmlformats.org/officeDocument/2006/relationships/slideLayout" Target="../slideLayouts/slideLayout284.xml"/><Relationship Id="rId4" Type="http://schemas.openxmlformats.org/officeDocument/2006/relationships/slideLayout" Target="../slideLayouts/slideLayout278.xml"/><Relationship Id="rId9" Type="http://schemas.openxmlformats.org/officeDocument/2006/relationships/slideLayout" Target="../slideLayouts/slideLayout283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3.xml"/><Relationship Id="rId3" Type="http://schemas.openxmlformats.org/officeDocument/2006/relationships/slideLayout" Target="../slideLayouts/slideLayout288.xml"/><Relationship Id="rId7" Type="http://schemas.openxmlformats.org/officeDocument/2006/relationships/slideLayout" Target="../slideLayouts/slideLayout292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87.xml"/><Relationship Id="rId1" Type="http://schemas.openxmlformats.org/officeDocument/2006/relationships/slideLayout" Target="../slideLayouts/slideLayout286.xml"/><Relationship Id="rId6" Type="http://schemas.openxmlformats.org/officeDocument/2006/relationships/slideLayout" Target="../slideLayouts/slideLayout291.xml"/><Relationship Id="rId11" Type="http://schemas.openxmlformats.org/officeDocument/2006/relationships/slideLayout" Target="../slideLayouts/slideLayout296.xml"/><Relationship Id="rId5" Type="http://schemas.openxmlformats.org/officeDocument/2006/relationships/slideLayout" Target="../slideLayouts/slideLayout290.xml"/><Relationship Id="rId10" Type="http://schemas.openxmlformats.org/officeDocument/2006/relationships/slideLayout" Target="../slideLayouts/slideLayout295.xml"/><Relationship Id="rId4" Type="http://schemas.openxmlformats.org/officeDocument/2006/relationships/slideLayout" Target="../slideLayouts/slideLayout289.xml"/><Relationship Id="rId9" Type="http://schemas.openxmlformats.org/officeDocument/2006/relationships/slideLayout" Target="../slideLayouts/slideLayout294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11" Type="http://schemas.openxmlformats.org/officeDocument/2006/relationships/slideLayout" Target="../slideLayouts/slideLayout307.xml"/><Relationship Id="rId5" Type="http://schemas.openxmlformats.org/officeDocument/2006/relationships/slideLayout" Target="../slideLayouts/slideLayout301.xml"/><Relationship Id="rId10" Type="http://schemas.openxmlformats.org/officeDocument/2006/relationships/slideLayout" Target="../slideLayouts/slideLayout306.xml"/><Relationship Id="rId4" Type="http://schemas.openxmlformats.org/officeDocument/2006/relationships/slideLayout" Target="../slideLayouts/slideLayout300.xml"/><Relationship Id="rId9" Type="http://schemas.openxmlformats.org/officeDocument/2006/relationships/slideLayout" Target="../slideLayouts/slideLayout305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5.xml"/><Relationship Id="rId13" Type="http://schemas.openxmlformats.org/officeDocument/2006/relationships/slideLayout" Target="../slideLayouts/slideLayout320.xml"/><Relationship Id="rId3" Type="http://schemas.openxmlformats.org/officeDocument/2006/relationships/slideLayout" Target="../slideLayouts/slideLayout310.xml"/><Relationship Id="rId7" Type="http://schemas.openxmlformats.org/officeDocument/2006/relationships/slideLayout" Target="../slideLayouts/slideLayout314.xml"/><Relationship Id="rId12" Type="http://schemas.openxmlformats.org/officeDocument/2006/relationships/slideLayout" Target="../slideLayouts/slideLayout319.xml"/><Relationship Id="rId17" Type="http://schemas.openxmlformats.org/officeDocument/2006/relationships/theme" Target="../theme/theme23.xml"/><Relationship Id="rId2" Type="http://schemas.openxmlformats.org/officeDocument/2006/relationships/slideLayout" Target="../slideLayouts/slideLayout309.xml"/><Relationship Id="rId16" Type="http://schemas.openxmlformats.org/officeDocument/2006/relationships/slideLayout" Target="../slideLayouts/slideLayout323.xml"/><Relationship Id="rId1" Type="http://schemas.openxmlformats.org/officeDocument/2006/relationships/slideLayout" Target="../slideLayouts/slideLayout308.xml"/><Relationship Id="rId6" Type="http://schemas.openxmlformats.org/officeDocument/2006/relationships/slideLayout" Target="../slideLayouts/slideLayout313.xml"/><Relationship Id="rId11" Type="http://schemas.openxmlformats.org/officeDocument/2006/relationships/slideLayout" Target="../slideLayouts/slideLayout318.xml"/><Relationship Id="rId5" Type="http://schemas.openxmlformats.org/officeDocument/2006/relationships/slideLayout" Target="../slideLayouts/slideLayout312.xml"/><Relationship Id="rId15" Type="http://schemas.openxmlformats.org/officeDocument/2006/relationships/slideLayout" Target="../slideLayouts/slideLayout322.xml"/><Relationship Id="rId10" Type="http://schemas.openxmlformats.org/officeDocument/2006/relationships/slideLayout" Target="../slideLayouts/slideLayout317.xml"/><Relationship Id="rId4" Type="http://schemas.openxmlformats.org/officeDocument/2006/relationships/slideLayout" Target="../slideLayouts/slideLayout311.xml"/><Relationship Id="rId9" Type="http://schemas.openxmlformats.org/officeDocument/2006/relationships/slideLayout" Target="../slideLayouts/slideLayout316.xml"/><Relationship Id="rId14" Type="http://schemas.openxmlformats.org/officeDocument/2006/relationships/slideLayout" Target="../slideLayouts/slideLayout32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1.xml"/><Relationship Id="rId13" Type="http://schemas.openxmlformats.org/officeDocument/2006/relationships/slideLayout" Target="../slideLayouts/slideLayout336.xml"/><Relationship Id="rId3" Type="http://schemas.openxmlformats.org/officeDocument/2006/relationships/slideLayout" Target="../slideLayouts/slideLayout326.xml"/><Relationship Id="rId7" Type="http://schemas.openxmlformats.org/officeDocument/2006/relationships/slideLayout" Target="../slideLayouts/slideLayout330.xml"/><Relationship Id="rId12" Type="http://schemas.openxmlformats.org/officeDocument/2006/relationships/slideLayout" Target="../slideLayouts/slideLayout335.xml"/><Relationship Id="rId17" Type="http://schemas.openxmlformats.org/officeDocument/2006/relationships/theme" Target="../theme/theme24.xml"/><Relationship Id="rId2" Type="http://schemas.openxmlformats.org/officeDocument/2006/relationships/slideLayout" Target="../slideLayouts/slideLayout325.xml"/><Relationship Id="rId16" Type="http://schemas.openxmlformats.org/officeDocument/2006/relationships/slideLayout" Target="../slideLayouts/slideLayout339.xml"/><Relationship Id="rId1" Type="http://schemas.openxmlformats.org/officeDocument/2006/relationships/slideLayout" Target="../slideLayouts/slideLayout324.xml"/><Relationship Id="rId6" Type="http://schemas.openxmlformats.org/officeDocument/2006/relationships/slideLayout" Target="../slideLayouts/slideLayout329.xml"/><Relationship Id="rId11" Type="http://schemas.openxmlformats.org/officeDocument/2006/relationships/slideLayout" Target="../slideLayouts/slideLayout334.xml"/><Relationship Id="rId5" Type="http://schemas.openxmlformats.org/officeDocument/2006/relationships/slideLayout" Target="../slideLayouts/slideLayout328.xml"/><Relationship Id="rId15" Type="http://schemas.openxmlformats.org/officeDocument/2006/relationships/slideLayout" Target="../slideLayouts/slideLayout338.xml"/><Relationship Id="rId10" Type="http://schemas.openxmlformats.org/officeDocument/2006/relationships/slideLayout" Target="../slideLayouts/slideLayout333.xml"/><Relationship Id="rId4" Type="http://schemas.openxmlformats.org/officeDocument/2006/relationships/slideLayout" Target="../slideLayouts/slideLayout327.xml"/><Relationship Id="rId9" Type="http://schemas.openxmlformats.org/officeDocument/2006/relationships/slideLayout" Target="../slideLayouts/slideLayout332.xml"/><Relationship Id="rId14" Type="http://schemas.openxmlformats.org/officeDocument/2006/relationships/slideLayout" Target="../slideLayouts/slideLayout337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7.xml"/><Relationship Id="rId3" Type="http://schemas.openxmlformats.org/officeDocument/2006/relationships/slideLayout" Target="../slideLayouts/slideLayout342.xml"/><Relationship Id="rId7" Type="http://schemas.openxmlformats.org/officeDocument/2006/relationships/slideLayout" Target="../slideLayouts/slideLayout346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341.xml"/><Relationship Id="rId1" Type="http://schemas.openxmlformats.org/officeDocument/2006/relationships/slideLayout" Target="../slideLayouts/slideLayout340.xml"/><Relationship Id="rId6" Type="http://schemas.openxmlformats.org/officeDocument/2006/relationships/slideLayout" Target="../slideLayouts/slideLayout345.xml"/><Relationship Id="rId11" Type="http://schemas.openxmlformats.org/officeDocument/2006/relationships/slideLayout" Target="../slideLayouts/slideLayout350.xml"/><Relationship Id="rId5" Type="http://schemas.openxmlformats.org/officeDocument/2006/relationships/slideLayout" Target="../slideLayouts/slideLayout344.xml"/><Relationship Id="rId10" Type="http://schemas.openxmlformats.org/officeDocument/2006/relationships/slideLayout" Target="../slideLayouts/slideLayout349.xml"/><Relationship Id="rId4" Type="http://schemas.openxmlformats.org/officeDocument/2006/relationships/slideLayout" Target="../slideLayouts/slideLayout343.xml"/><Relationship Id="rId9" Type="http://schemas.openxmlformats.org/officeDocument/2006/relationships/slideLayout" Target="../slideLayouts/slideLayout34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130.xml"/><Relationship Id="rId16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slideLayout" Target="../slideLayouts/slideLayout1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91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43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  <p:sldLayoutId id="2147483899" r:id="rId13"/>
    <p:sldLayoutId id="2147483900" r:id="rId14"/>
    <p:sldLayoutId id="2147483901" r:id="rId15"/>
    <p:sldLayoutId id="2147483902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338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  <p:sldLayoutId id="2147483916" r:id="rId13"/>
    <p:sldLayoutId id="2147483917" r:id="rId14"/>
    <p:sldLayoutId id="2147483918" r:id="rId15"/>
    <p:sldLayoutId id="214748391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795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43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450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36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08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4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4046" r:id="rId10"/>
    <p:sldLayoutId id="21474840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64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23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94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01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16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  <p:sldLayoutId id="2147484094" r:id="rId10"/>
    <p:sldLayoutId id="21474840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68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  <p:sldLayoutId id="2147484104" r:id="rId8"/>
    <p:sldLayoutId id="2147484105" r:id="rId9"/>
    <p:sldLayoutId id="2147484106" r:id="rId10"/>
    <p:sldLayoutId id="2147484107" r:id="rId11"/>
    <p:sldLayoutId id="2147484108" r:id="rId12"/>
    <p:sldLayoutId id="2147484109" r:id="rId13"/>
    <p:sldLayoutId id="2147484110" r:id="rId14"/>
    <p:sldLayoutId id="2147484111" r:id="rId15"/>
    <p:sldLayoutId id="2147484112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47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5" r:id="rId2"/>
    <p:sldLayoutId id="2147484116" r:id="rId3"/>
    <p:sldLayoutId id="2147484117" r:id="rId4"/>
    <p:sldLayoutId id="2147484118" r:id="rId5"/>
    <p:sldLayoutId id="2147484119" r:id="rId6"/>
    <p:sldLayoutId id="2147484120" r:id="rId7"/>
    <p:sldLayoutId id="2147484121" r:id="rId8"/>
    <p:sldLayoutId id="2147484122" r:id="rId9"/>
    <p:sldLayoutId id="2147484123" r:id="rId10"/>
    <p:sldLayoutId id="2147484124" r:id="rId11"/>
    <p:sldLayoutId id="2147484125" r:id="rId12"/>
    <p:sldLayoutId id="2147484126" r:id="rId13"/>
    <p:sldLayoutId id="2147484127" r:id="rId14"/>
    <p:sldLayoutId id="2147484128" r:id="rId15"/>
    <p:sldLayoutId id="214748412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2EB9A8-F367-4149-AFD6-920B11B8EDE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08/07/1444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260E3C-4834-40A3-9D6E-2D9C267BF129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16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85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95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96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182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425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  <p:sldLayoutId id="2147483817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939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662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4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6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7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2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8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9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Child  development(normal –abnormal)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Dr </a:t>
            </a:r>
            <a:r>
              <a:rPr lang="en-US" sz="2800" dirty="0" err="1">
                <a:solidFill>
                  <a:srgbClr val="FF0000"/>
                </a:solidFill>
              </a:rPr>
              <a:t>omid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yaghini</a:t>
            </a:r>
            <a:r>
              <a:rPr lang="en-US" sz="2800" dirty="0">
                <a:solidFill>
                  <a:srgbClr val="FF0000"/>
                </a:solidFill>
              </a:rPr>
              <a:t>  </a:t>
            </a:r>
            <a:r>
              <a:rPr lang="en-US" dirty="0"/>
              <a:t>the  faculty member of Isfahan medical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848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0000"/>
                </a:solidFill>
                <a:latin typeface="FreeSansBold"/>
              </a:rPr>
              <a:t>How common are developmental</a:t>
            </a:r>
            <a:br>
              <a:rPr lang="en-US" b="1" dirty="0">
                <a:solidFill>
                  <a:srgbClr val="000000"/>
                </a:solidFill>
                <a:latin typeface="FreeSansBold"/>
              </a:rPr>
            </a:br>
            <a:r>
              <a:rPr lang="en-US" b="1" dirty="0">
                <a:solidFill>
                  <a:srgbClr val="000000"/>
                </a:solidFill>
                <a:latin typeface="FreeSansBold"/>
              </a:rPr>
              <a:t>problems?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Global developmental delay affects 1-3% of children. </a:t>
            </a:r>
          </a:p>
          <a:p>
            <a:pPr marL="0" indent="0">
              <a:buNone/>
            </a:pPr>
            <a:r>
              <a:rPr lang="en-US" sz="2400" dirty="0"/>
              <a:t>About 1% of children 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have an autism spectrum disorder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1-2% a mild learning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disability.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0.3-0.5% a severe learning disability, and 5-10%</a:t>
            </a:r>
          </a:p>
          <a:p>
            <a:pPr marL="0" indent="0">
              <a:buNone/>
            </a:pPr>
            <a:r>
              <a:rPr lang="en-US" sz="2400" dirty="0"/>
              <a:t>have a specific learning disability in a single domain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68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Children develop at different rates, and it is important to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distinguish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those who are within the “normal” range from those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who are following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a pathological course. We now have good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evidence that early 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identification and early intervention improve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the outcomes of children 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with developmental impairments</a:t>
            </a:r>
          </a:p>
        </p:txBody>
      </p:sp>
    </p:spTree>
    <p:extLst>
      <p:ext uri="{BB962C8B-B14F-4D97-AF65-F5344CB8AC3E}">
        <p14:creationId xmlns:p14="http://schemas.microsoft.com/office/powerpoint/2010/main" val="6111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Given the importance of the early years, early intervention is</a:t>
            </a:r>
          </a:p>
          <a:p>
            <a:pPr marL="0" indent="0">
              <a:buNone/>
            </a:pPr>
            <a:r>
              <a:rPr lang="en-US" sz="2000" dirty="0"/>
              <a:t>crucial. Early intervention seems to be even more important for</a:t>
            </a:r>
          </a:p>
          <a:p>
            <a:pPr marL="0" indent="0">
              <a:buNone/>
            </a:pPr>
            <a:r>
              <a:rPr lang="en-US" sz="2000" dirty="0"/>
              <a:t>children with developmental disabilities than for children more</a:t>
            </a:r>
          </a:p>
          <a:p>
            <a:pPr marL="0" indent="0">
              <a:buNone/>
            </a:pPr>
            <a:r>
              <a:rPr lang="en-US" sz="2000" dirty="0"/>
              <a:t>generally, </a:t>
            </a:r>
          </a:p>
        </p:txBody>
      </p:sp>
    </p:spTree>
    <p:extLst>
      <p:ext uri="{BB962C8B-B14F-4D97-AF65-F5344CB8AC3E}">
        <p14:creationId xmlns:p14="http://schemas.microsoft.com/office/powerpoint/2010/main" val="297514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rgbClr val="000000"/>
                </a:solidFill>
                <a:latin typeface="FreeSerif"/>
              </a:rPr>
              <a:t>A series of systematic reviews of strategies for improving child development in 13</a:t>
            </a:r>
            <a:br>
              <a:rPr lang="en-US" sz="3600" dirty="0">
                <a:solidFill>
                  <a:srgbClr val="000000"/>
                </a:solidFill>
                <a:latin typeface="FreeSerif"/>
              </a:rPr>
            </a:br>
            <a:r>
              <a:rPr lang="en-US" sz="3600" dirty="0">
                <a:solidFill>
                  <a:srgbClr val="000000"/>
                </a:solidFill>
                <a:latin typeface="FreeSerif"/>
              </a:rPr>
              <a:t>relatively deprived countries, published in the </a:t>
            </a:r>
            <a:r>
              <a:rPr lang="en-US" sz="3600" i="1" dirty="0">
                <a:solidFill>
                  <a:srgbClr val="000000"/>
                </a:solidFill>
                <a:latin typeface="FreeSerifItalic"/>
              </a:rPr>
              <a:t>Lancet</a:t>
            </a:r>
            <a:r>
              <a:rPr lang="en-US" sz="3600" dirty="0">
                <a:solidFill>
                  <a:srgbClr val="000000"/>
                </a:solidFill>
                <a:latin typeface="FreeSerif"/>
              </a:rPr>
              <a:t>, found good evidence that</a:t>
            </a:r>
            <a:br>
              <a:rPr lang="en-US" sz="3600" dirty="0">
                <a:solidFill>
                  <a:srgbClr val="000000"/>
                </a:solidFill>
                <a:latin typeface="FreeSerif"/>
              </a:rPr>
            </a:br>
            <a:r>
              <a:rPr lang="en-US" sz="3600" dirty="0">
                <a:solidFill>
                  <a:srgbClr val="000000"/>
                </a:solidFill>
                <a:latin typeface="FreeSerif"/>
              </a:rPr>
              <a:t>interventions at pre-school age are highly</a:t>
            </a:r>
            <a:br>
              <a:rPr lang="en-US" sz="3600" dirty="0">
                <a:solidFill>
                  <a:srgbClr val="000000"/>
                </a:solidFill>
                <a:latin typeface="FreeSerif"/>
              </a:rPr>
            </a:br>
            <a:r>
              <a:rPr lang="en-US" sz="3600" dirty="0">
                <a:solidFill>
                  <a:srgbClr val="000000"/>
                </a:solidFill>
                <a:latin typeface="FreeSerif"/>
              </a:rPr>
              <a:t>cost effective.</a:t>
            </a:r>
            <a:r>
              <a:rPr lang="en-US" sz="3600" dirty="0"/>
              <a:t> </a:t>
            </a:r>
            <a:br>
              <a:rPr lang="en-US" sz="3600" dirty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6061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029" t="22270" r="19369" b="9215"/>
          <a:stretch/>
        </p:blipFill>
        <p:spPr>
          <a:xfrm>
            <a:off x="1764405" y="0"/>
            <a:ext cx="10212947" cy="66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437" t="22270" r="23968" b="13306"/>
          <a:stretch/>
        </p:blipFill>
        <p:spPr>
          <a:xfrm>
            <a:off x="1030310" y="86202"/>
            <a:ext cx="9234152" cy="661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23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0000"/>
                </a:solidFill>
                <a:latin typeface="FreeSansBold"/>
              </a:rPr>
              <a:t>How do children present with</a:t>
            </a:r>
            <a:br>
              <a:rPr lang="en-US" b="1" dirty="0">
                <a:solidFill>
                  <a:srgbClr val="000000"/>
                </a:solidFill>
                <a:latin typeface="FreeSansBold"/>
              </a:rPr>
            </a:br>
            <a:r>
              <a:rPr lang="en-US" b="1" dirty="0">
                <a:solidFill>
                  <a:srgbClr val="000000"/>
                </a:solidFill>
                <a:latin typeface="FreeSansBold"/>
              </a:rPr>
              <a:t>developmental problems?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FreeSerif"/>
              </a:rPr>
              <a:t>In countries with routine child health surveillance or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developmental screening practices</a:t>
            </a:r>
            <a:r>
              <a:rPr lang="en-US" sz="2400" b="1" dirty="0">
                <a:solidFill>
                  <a:srgbClr val="000000"/>
                </a:solidFill>
                <a:latin typeface="FreeSerifBold"/>
              </a:rPr>
              <a:t>• 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000000"/>
                </a:solidFill>
                <a:latin typeface="FreeSerifBold"/>
              </a:rPr>
              <a:t>• </a:t>
            </a:r>
            <a:r>
              <a:rPr lang="en-US" sz="2400" dirty="0">
                <a:solidFill>
                  <a:srgbClr val="000000"/>
                </a:solidFill>
                <a:latin typeface="FreeSerif"/>
              </a:rPr>
              <a:t>Parents may recognize a delay or be worried about a child’s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behavior or social skills and seek professional advice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b="1" dirty="0">
                <a:solidFill>
                  <a:srgbClr val="000000"/>
                </a:solidFill>
                <a:latin typeface="FreeSerifBold"/>
              </a:rPr>
              <a:t>• </a:t>
            </a:r>
            <a:r>
              <a:rPr lang="en-US" sz="2400" dirty="0">
                <a:solidFill>
                  <a:srgbClr val="000000"/>
                </a:solidFill>
                <a:latin typeface="FreeSerif"/>
              </a:rPr>
              <a:t>Professionals in a nursery or day care setting may recognize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deviant patterns of development and highlight their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concerns to the family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b="1" dirty="0">
                <a:solidFill>
                  <a:srgbClr val="000000"/>
                </a:solidFill>
                <a:latin typeface="FreeSerifBold"/>
              </a:rPr>
              <a:t>• </a:t>
            </a:r>
            <a:r>
              <a:rPr lang="en-US" sz="2400" dirty="0">
                <a:solidFill>
                  <a:srgbClr val="000000"/>
                </a:solidFill>
                <a:latin typeface="FreeSerif"/>
              </a:rPr>
              <a:t>Concerns may be detected opportunistically at health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contacts for other reasons, such as childhood illnesses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9318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0000"/>
                </a:solidFill>
                <a:latin typeface="FreeSansBold"/>
              </a:rPr>
              <a:t>When should a child be referred for</a:t>
            </a:r>
            <a:br>
              <a:rPr lang="en-US" b="1" dirty="0">
                <a:solidFill>
                  <a:srgbClr val="000000"/>
                </a:solidFill>
                <a:latin typeface="FreeSansBold"/>
              </a:rPr>
            </a:br>
            <a:r>
              <a:rPr lang="en-US" b="1" dirty="0">
                <a:solidFill>
                  <a:srgbClr val="000000"/>
                </a:solidFill>
                <a:latin typeface="FreeSansBold"/>
              </a:rPr>
              <a:t>specialist assessment?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Clr>
                <a:srgbClr val="A53010"/>
              </a:buClr>
              <a:buNone/>
            </a:pPr>
            <a:r>
              <a:rPr lang="en-US" sz="2400" dirty="0">
                <a:solidFill>
                  <a:srgbClr val="000000"/>
                </a:solidFill>
                <a:latin typeface="FreeSerif"/>
              </a:rPr>
              <a:t>The presence of a red flag  is a clear indication for referral 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to secondary care. Referral is also recommended if there 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are concerns about the extent of developmental delay or the 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lack of response to primary care interventions, such as health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visitor advice or speech and language therapy.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b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FreeSerif"/>
              </a:rPr>
              <a:t/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4160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093" t="53968" r="24688" b="15782"/>
          <a:stretch/>
        </p:blipFill>
        <p:spPr>
          <a:xfrm>
            <a:off x="1046922" y="2060620"/>
            <a:ext cx="10796380" cy="373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0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931" y="2124494"/>
            <a:ext cx="8596668" cy="3880773"/>
          </a:xfrm>
        </p:spPr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515" y="139626"/>
            <a:ext cx="7925487" cy="671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75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789" y="23140"/>
            <a:ext cx="8973213" cy="667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62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5522" t="15010" r="31707" b="5016"/>
          <a:stretch/>
        </p:blipFill>
        <p:spPr>
          <a:xfrm>
            <a:off x="1382432" y="300788"/>
            <a:ext cx="8073542" cy="642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97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086" y="312593"/>
            <a:ext cx="8572661" cy="64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7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tools are available for developmental</a:t>
            </a:r>
            <a:br>
              <a:rPr lang="en-US" b="1" dirty="0"/>
            </a:br>
            <a:r>
              <a:rPr lang="en-US" b="1" dirty="0"/>
              <a:t>assessment in primary care?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FreeSerif"/>
              </a:rPr>
              <a:t>Professionals who work with children learn to recognize deviant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patterns of development, but screening questionnaires and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developmental screening tools can improve accuracy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203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FreeSerif"/>
              </a:rPr>
              <a:t>Examples of screening questionnaires include: the ages and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stages questionnaire (ASQ)the parents ’ evaluation of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developmental status (PEDS) and the modified checklist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for autism in toddlers (M-CHAT). These surveys can be self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administered and can be answered by parents in the waiting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room or during the consultation itself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1033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American Academy of Pediatrics recommends that all children be screened for developmental delays and disabilities during regular well-child doctor visits at:</a:t>
            </a:r>
          </a:p>
          <a:p>
            <a:endParaRPr lang="en-US" dirty="0"/>
          </a:p>
          <a:p>
            <a:r>
              <a:rPr lang="en-US" dirty="0"/>
              <a:t>    9 months</a:t>
            </a:r>
          </a:p>
          <a:p>
            <a:r>
              <a:rPr lang="en-US" dirty="0"/>
              <a:t>    18 months</a:t>
            </a:r>
          </a:p>
          <a:p>
            <a:r>
              <a:rPr lang="en-US" dirty="0"/>
              <a:t>    24 or 30 months</a:t>
            </a:r>
          </a:p>
          <a:p>
            <a:endParaRPr lang="en-US" dirty="0"/>
          </a:p>
          <a:p>
            <a:r>
              <a:rPr lang="en-US" dirty="0"/>
              <a:t>Additional screening might be needed if a child is at high risk for developmental problems due to preterm birth, low birthweight, or other reasons.</a:t>
            </a:r>
            <a:endParaRPr 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70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14102" t="13232" r="18760" b="17296"/>
          <a:stretch/>
        </p:blipFill>
        <p:spPr>
          <a:xfrm>
            <a:off x="422719" y="182218"/>
            <a:ext cx="10634301" cy="656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2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37" y="782052"/>
            <a:ext cx="10769919" cy="577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2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243" t="10379" r="14685" b="8627"/>
          <a:stretch/>
        </p:blipFill>
        <p:spPr>
          <a:xfrm>
            <a:off x="1034714" y="168134"/>
            <a:ext cx="10154653" cy="650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8602" t="11579" r="10837" b="27220"/>
          <a:stretch/>
        </p:blipFill>
        <p:spPr>
          <a:xfrm>
            <a:off x="0" y="340065"/>
            <a:ext cx="11952041" cy="570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ASQ-3, the third edition of the questionnaire, includes a series of 21 age-specific questionnaires that cover ages one month through five and a half years. Five developmental domains are evaluated (i.e., fine motor; gross motor; language and communication; problem-solving and adaptive behavior; and personal and social performance), with six items to evaluate skills in each area. In addition, general parental concerns are assessed in a 10-question section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8047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child development?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Development is the process by which each child evolves from</a:t>
            </a:r>
            <a:br>
              <a:rPr lang="en-US" sz="4000" dirty="0"/>
            </a:br>
            <a:r>
              <a:rPr lang="en-US" sz="4000" dirty="0"/>
              <a:t>helpless infancy to independent adulthood </a:t>
            </a:r>
            <a:br>
              <a:rPr lang="en-US" sz="4000" dirty="0"/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19960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 overall sensitivity of the ASQ-3 is 86%, with an average specificity of 85%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1325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230" t="18789" r="9887" b="6676"/>
          <a:stretch/>
        </p:blipFill>
        <p:spPr>
          <a:xfrm>
            <a:off x="316705" y="673876"/>
            <a:ext cx="11558589" cy="586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3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28770" t="9741" r="26283" b="4705"/>
          <a:stretch/>
        </p:blipFill>
        <p:spPr>
          <a:xfrm>
            <a:off x="2381224" y="-69701"/>
            <a:ext cx="7286676" cy="692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5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28965" t="25550" r="28413" b="24854"/>
          <a:stretch/>
        </p:blipFill>
        <p:spPr>
          <a:xfrm>
            <a:off x="2524101" y="108284"/>
            <a:ext cx="6960649" cy="674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9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29739" t="16870" r="28026" b="35083"/>
          <a:stretch/>
        </p:blipFill>
        <p:spPr>
          <a:xfrm>
            <a:off x="2309786" y="0"/>
            <a:ext cx="7255042" cy="687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29545" t="14391" r="27445" b="5945"/>
          <a:stretch/>
        </p:blipFill>
        <p:spPr>
          <a:xfrm>
            <a:off x="2423593" y="116632"/>
            <a:ext cx="7668625" cy="635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68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5844" y="108284"/>
            <a:ext cx="6766614" cy="685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2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891" t="19117" r="33251" b="7004"/>
          <a:stretch/>
        </p:blipFill>
        <p:spPr>
          <a:xfrm>
            <a:off x="3028949" y="236537"/>
            <a:ext cx="5329237" cy="637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9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382" t="3001" r="29924" b="9635"/>
          <a:stretch/>
        </p:blipFill>
        <p:spPr>
          <a:xfrm>
            <a:off x="2600325" y="85093"/>
            <a:ext cx="5586413" cy="677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36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531" y="365125"/>
            <a:ext cx="10930504" cy="614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6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00"/>
                </a:solidFill>
                <a:latin typeface="FreeSerif"/>
              </a:rPr>
              <a:t>Child development  is usually divided</a:t>
            </a:r>
            <a:br>
              <a:rPr lang="en-US" dirty="0">
                <a:solidFill>
                  <a:srgbClr val="000000"/>
                </a:solidFill>
                <a:latin typeface="FreeSerif"/>
              </a:rPr>
            </a:br>
            <a:r>
              <a:rPr lang="en-US" dirty="0">
                <a:solidFill>
                  <a:srgbClr val="000000"/>
                </a:solidFill>
                <a:latin typeface="FreeSerif"/>
              </a:rPr>
              <a:t>into four main domains: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0000"/>
                </a:solidFill>
                <a:latin typeface="FreeSerif"/>
              </a:rPr>
              <a:t>Gross and fine motor skills</a:t>
            </a:r>
            <a:br>
              <a:rPr lang="en-US" sz="2800" dirty="0">
                <a:solidFill>
                  <a:srgbClr val="000000"/>
                </a:solidFill>
                <a:latin typeface="FreeSerif"/>
              </a:rPr>
            </a:br>
            <a:r>
              <a:rPr lang="en-US" sz="2800" b="1" dirty="0">
                <a:solidFill>
                  <a:srgbClr val="000000"/>
                </a:solidFill>
                <a:latin typeface="FreeSerifBold"/>
              </a:rPr>
              <a:t>• </a:t>
            </a:r>
            <a:r>
              <a:rPr lang="en-US" sz="2800" dirty="0">
                <a:solidFill>
                  <a:srgbClr val="000000"/>
                </a:solidFill>
                <a:latin typeface="FreeSerif"/>
              </a:rPr>
              <a:t>Speech and language</a:t>
            </a:r>
            <a:br>
              <a:rPr lang="en-US" sz="2800" dirty="0">
                <a:solidFill>
                  <a:srgbClr val="000000"/>
                </a:solidFill>
                <a:latin typeface="FreeSerif"/>
              </a:rPr>
            </a:br>
            <a:r>
              <a:rPr lang="en-US" sz="2800" b="1" dirty="0">
                <a:solidFill>
                  <a:srgbClr val="000000"/>
                </a:solidFill>
                <a:latin typeface="FreeSerifBold"/>
              </a:rPr>
              <a:t>• </a:t>
            </a:r>
            <a:r>
              <a:rPr lang="en-US" sz="2800" dirty="0">
                <a:solidFill>
                  <a:srgbClr val="000000"/>
                </a:solidFill>
                <a:latin typeface="FreeSerif"/>
              </a:rPr>
              <a:t>Social and personal</a:t>
            </a:r>
            <a:br>
              <a:rPr lang="en-US" sz="2800" dirty="0">
                <a:solidFill>
                  <a:srgbClr val="000000"/>
                </a:solidFill>
                <a:latin typeface="FreeSerif"/>
              </a:rPr>
            </a:br>
            <a:r>
              <a:rPr lang="en-US" sz="2800" b="1" dirty="0">
                <a:solidFill>
                  <a:srgbClr val="000000"/>
                </a:solidFill>
                <a:latin typeface="FreeSerifBold"/>
              </a:rPr>
              <a:t>• </a:t>
            </a:r>
            <a:r>
              <a:rPr lang="en-US" sz="2800" dirty="0">
                <a:solidFill>
                  <a:srgbClr val="000000"/>
                </a:solidFill>
                <a:latin typeface="FreeSerif"/>
              </a:rPr>
              <a:t>Performance and cognition</a:t>
            </a:r>
            <a:r>
              <a:rPr lang="en-US" dirty="0">
                <a:solidFill>
                  <a:srgbClr val="000000"/>
                </a:solidFill>
                <a:latin typeface="FreeSerif"/>
              </a:rPr>
              <a:t>.</a:t>
            </a:r>
            <a:br>
              <a:rPr lang="en-US" dirty="0">
                <a:solidFill>
                  <a:srgbClr val="000000"/>
                </a:solidFill>
                <a:latin typeface="FreeSerif"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32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692696"/>
            <a:ext cx="7644340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9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6152" y="236113"/>
            <a:ext cx="8286808" cy="607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78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428604"/>
            <a:ext cx="8715404" cy="642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64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536" y="0"/>
            <a:ext cx="12024986" cy="676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8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336" t="8997" r="12157" b="4356"/>
          <a:stretch/>
        </p:blipFill>
        <p:spPr>
          <a:xfrm>
            <a:off x="1215025" y="178054"/>
            <a:ext cx="8943583" cy="667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03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0408" y="100567"/>
            <a:ext cx="8656983" cy="649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68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640" t="12516" r="30414" b="11999"/>
          <a:stretch/>
        </p:blipFill>
        <p:spPr>
          <a:xfrm>
            <a:off x="2887579" y="272966"/>
            <a:ext cx="5017168" cy="658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666" t="4341" r="29542" b="8975"/>
          <a:stretch/>
        </p:blipFill>
        <p:spPr>
          <a:xfrm>
            <a:off x="2843212" y="382905"/>
            <a:ext cx="5157787" cy="618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224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8476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062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FreeSansBold"/>
              </a:rPr>
              <a:t>What is normal development?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Descriptions of normal development, linked to the ability to</a:t>
            </a:r>
          </a:p>
          <a:p>
            <a:pPr marL="0" indent="0">
              <a:buNone/>
            </a:pPr>
            <a:r>
              <a:rPr lang="en-US" sz="2400" dirty="0"/>
              <a:t>perform a particular task at a particular age, relate to the</a:t>
            </a:r>
          </a:p>
          <a:p>
            <a:pPr marL="0" indent="0">
              <a:buNone/>
            </a:pPr>
            <a:r>
              <a:rPr lang="en-US" sz="2400" dirty="0"/>
              <a:t>performance of the average child</a:t>
            </a:r>
          </a:p>
        </p:txBody>
      </p:sp>
    </p:spTree>
    <p:extLst>
      <p:ext uri="{BB962C8B-B14F-4D97-AF65-F5344CB8AC3E}">
        <p14:creationId xmlns:p14="http://schemas.microsoft.com/office/powerpoint/2010/main" val="287900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729" t="32496" r="16111" b="34439"/>
          <a:stretch/>
        </p:blipFill>
        <p:spPr>
          <a:xfrm>
            <a:off x="1828800" y="1670478"/>
            <a:ext cx="9989713" cy="39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79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FreeSerif"/>
              </a:rPr>
              <a:t>Genetic factors may determine the fundamental developmental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potential, but environmental factors have crucial influences on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the profile achieved. Positive experiences during early childhood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may enhance brain development, particularly in the area of</a:t>
            </a:r>
            <a:br>
              <a:rPr lang="en-US" sz="2400" dirty="0">
                <a:solidFill>
                  <a:srgbClr val="000000"/>
                </a:solidFill>
                <a:latin typeface="FreeSerif"/>
              </a:rPr>
            </a:br>
            <a:r>
              <a:rPr lang="en-US" sz="2400" dirty="0">
                <a:solidFill>
                  <a:srgbClr val="000000"/>
                </a:solidFill>
                <a:latin typeface="FreeSerif"/>
              </a:rPr>
              <a:t>linguistic and social skills.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7331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20951" t="6311" r="21569" b="14557"/>
          <a:stretch/>
        </p:blipFill>
        <p:spPr>
          <a:xfrm>
            <a:off x="1624013" y="120763"/>
            <a:ext cx="8248650" cy="641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90C226"/>
                </a:solidFill>
                <a:latin typeface="Trebuchet MS" panose="020B0603020202020204"/>
              </a:rPr>
              <a:t>Healthy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early years of a child’s life are very important for his or her health and development. Healthy development means that children can achieve of all abilities, . Having a safe and loving home and spending time with family―playing, singing, reading, and talking―are very important. Proper nutrition, exercise, and sleep also can make a big difference.</a:t>
            </a:r>
            <a:endParaRPr lang="fa-IR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31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8111" y="1210614"/>
            <a:ext cx="10906502" cy="528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58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10.xml><?xml version="1.0" encoding="utf-8"?>
<a:theme xmlns:a="http://schemas.openxmlformats.org/drawingml/2006/main" name="11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1.xml><?xml version="1.0" encoding="utf-8"?>
<a:theme xmlns:a="http://schemas.openxmlformats.org/drawingml/2006/main" name="13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2.xml><?xml version="1.0" encoding="utf-8"?>
<a:theme xmlns:a="http://schemas.openxmlformats.org/drawingml/2006/main" name="14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3.xml><?xml version="1.0" encoding="utf-8"?>
<a:theme xmlns:a="http://schemas.openxmlformats.org/drawingml/2006/main" name="15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0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9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4.xml><?xml version="1.0" encoding="utf-8"?>
<a:theme xmlns:a="http://schemas.openxmlformats.org/drawingml/2006/main" name="20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5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5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5.xml><?xml version="1.0" encoding="utf-8"?>
<a:theme xmlns:a="http://schemas.openxmlformats.org/drawingml/2006/main" name="6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6.xml><?xml version="1.0" encoding="utf-8"?>
<a:theme xmlns:a="http://schemas.openxmlformats.org/drawingml/2006/main" name="7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7.xml><?xml version="1.0" encoding="utf-8"?>
<a:theme xmlns:a="http://schemas.openxmlformats.org/drawingml/2006/main" name="8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8.xml><?xml version="1.0" encoding="utf-8"?>
<a:theme xmlns:a="http://schemas.openxmlformats.org/drawingml/2006/main" name="9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9.xml><?xml version="1.0" encoding="utf-8"?>
<a:theme xmlns:a="http://schemas.openxmlformats.org/drawingml/2006/main" name="10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420</TotalTime>
  <Words>504</Words>
  <Application>Microsoft Office PowerPoint</Application>
  <PresentationFormat>Widescreen</PresentationFormat>
  <Paragraphs>47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25</vt:i4>
      </vt:variant>
      <vt:variant>
        <vt:lpstr>Slide Titles</vt:lpstr>
      </vt:variant>
      <vt:variant>
        <vt:i4>50</vt:i4>
      </vt:variant>
    </vt:vector>
  </HeadingPairs>
  <TitlesOfParts>
    <vt:vector size="87" baseType="lpstr">
      <vt:lpstr>Arial</vt:lpstr>
      <vt:lpstr>Calibri</vt:lpstr>
      <vt:lpstr>Calibri Light</vt:lpstr>
      <vt:lpstr>Century Gothic</vt:lpstr>
      <vt:lpstr>FreeSansBold</vt:lpstr>
      <vt:lpstr>FreeSerif</vt:lpstr>
      <vt:lpstr>FreeSerifBold</vt:lpstr>
      <vt:lpstr>FreeSerifItalic</vt:lpstr>
      <vt:lpstr>Tahoma</vt:lpstr>
      <vt:lpstr>Times New Roman</vt:lpstr>
      <vt:lpstr>Trebuchet MS</vt:lpstr>
      <vt:lpstr>Wingdings 3</vt:lpstr>
      <vt:lpstr>Wisp</vt:lpstr>
      <vt:lpstr>Facet</vt:lpstr>
      <vt:lpstr>4_Facet</vt:lpstr>
      <vt:lpstr>5_Facet</vt:lpstr>
      <vt:lpstr>6_Facet</vt:lpstr>
      <vt:lpstr>7_Facet</vt:lpstr>
      <vt:lpstr>8_Facet</vt:lpstr>
      <vt:lpstr>9_Facet</vt:lpstr>
      <vt:lpstr>10_Facet</vt:lpstr>
      <vt:lpstr>11_Facet</vt:lpstr>
      <vt:lpstr>13_Facet</vt:lpstr>
      <vt:lpstr>14_Facet</vt:lpstr>
      <vt:lpstr>15_Facet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19_Facet</vt:lpstr>
      <vt:lpstr>20_Facet</vt:lpstr>
      <vt:lpstr>9_Office Theme</vt:lpstr>
      <vt:lpstr>Child  development(normal –abnormal)</vt:lpstr>
      <vt:lpstr>PowerPoint Presentation</vt:lpstr>
      <vt:lpstr>What is child development?  </vt:lpstr>
      <vt:lpstr>Child development  is usually divided into four main domains:  </vt:lpstr>
      <vt:lpstr>What is normal development?  </vt:lpstr>
      <vt:lpstr>PowerPoint Presentation</vt:lpstr>
      <vt:lpstr>PowerPoint Presentation</vt:lpstr>
      <vt:lpstr>Healthy Development</vt:lpstr>
      <vt:lpstr>PowerPoint Presentation</vt:lpstr>
      <vt:lpstr>How common are developmental problems?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 children present with developmental problems?  </vt:lpstr>
      <vt:lpstr>When should a child be referred for specialist assessment?  </vt:lpstr>
      <vt:lpstr>PowerPoint Presentation</vt:lpstr>
      <vt:lpstr>PowerPoint Presentation</vt:lpstr>
      <vt:lpstr>PowerPoint Presentation</vt:lpstr>
      <vt:lpstr>PowerPoint Presentation</vt:lpstr>
      <vt:lpstr>What tools are available for developmental assessment in primary care?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 development</dc:title>
  <dc:creator>HP</dc:creator>
  <cp:lastModifiedBy>salon1</cp:lastModifiedBy>
  <cp:revision>28</cp:revision>
  <dcterms:created xsi:type="dcterms:W3CDTF">2022-02-09T05:45:03Z</dcterms:created>
  <dcterms:modified xsi:type="dcterms:W3CDTF">2023-01-29T06:38:33Z</dcterms:modified>
</cp:coreProperties>
</file>