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32"/>
  </p:notesMasterIdLst>
  <p:sldIdLst>
    <p:sldId id="256" r:id="rId3"/>
    <p:sldId id="257" r:id="rId4"/>
    <p:sldId id="258" r:id="rId5"/>
    <p:sldId id="259" r:id="rId6"/>
    <p:sldId id="275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7" r:id="rId16"/>
    <p:sldId id="278" r:id="rId17"/>
    <p:sldId id="268" r:id="rId18"/>
    <p:sldId id="269" r:id="rId19"/>
    <p:sldId id="270" r:id="rId20"/>
    <p:sldId id="271" r:id="rId21"/>
    <p:sldId id="272" r:id="rId22"/>
    <p:sldId id="274" r:id="rId23"/>
    <p:sldId id="280" r:id="rId24"/>
    <p:sldId id="281" r:id="rId25"/>
    <p:sldId id="282" r:id="rId26"/>
    <p:sldId id="283" r:id="rId27"/>
    <p:sldId id="284" r:id="rId28"/>
    <p:sldId id="285" r:id="rId29"/>
    <p:sldId id="273" r:id="rId30"/>
    <p:sldId id="279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201FC3-3250-4A93-BC97-B15302E8B1EA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E4595B-6D4B-4381-84E4-E6A7870EBD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88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CF0154-661F-4E83-80E5-099FB71B5E36}" type="slidenum">
              <a:rPr lang="en-US" altLang="en-US">
                <a:solidFill>
                  <a:prstClr val="black"/>
                </a:solidFill>
              </a:rPr>
              <a:pPr/>
              <a:t>27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39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9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732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D9DA6-57F8-4A77-87A5-B53370815F7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C91EA-43B1-4C50-96C8-AE4EA2304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535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D9DA6-57F8-4A77-87A5-B53370815F7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C91EA-43B1-4C50-96C8-AE4EA2304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012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D9DA6-57F8-4A77-87A5-B53370815F7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C91EA-43B1-4C50-96C8-AE4EA2304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956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0B001-5C2F-4065-9FB2-D3DF6210B3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5F942-47AF-4220-969B-29390B2FFFFD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415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0B001-5C2F-4065-9FB2-D3DF6210B3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5F942-47AF-4220-969B-29390B2FFFFD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1370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0B001-5C2F-4065-9FB2-D3DF6210B3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5F942-47AF-4220-969B-29390B2FFFFD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4517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0B001-5C2F-4065-9FB2-D3DF6210B3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5F942-47AF-4220-969B-29390B2FFFFD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580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0B001-5C2F-4065-9FB2-D3DF6210B3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5F942-47AF-4220-969B-29390B2FFFFD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1125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0B001-5C2F-4065-9FB2-D3DF6210B3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5F942-47AF-4220-969B-29390B2FFFFD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0878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0B001-5C2F-4065-9FB2-D3DF6210B3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5F942-47AF-4220-969B-29390B2FFFFD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8540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0B001-5C2F-4065-9FB2-D3DF6210B3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5F942-47AF-4220-969B-29390B2FFFFD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755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D9DA6-57F8-4A77-87A5-B53370815F7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C91EA-43B1-4C50-96C8-AE4EA2304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6832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0B001-5C2F-4065-9FB2-D3DF6210B3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5F942-47AF-4220-969B-29390B2FFFFD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8864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0B001-5C2F-4065-9FB2-D3DF6210B3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5F942-47AF-4220-969B-29390B2FFFFD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7004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0B001-5C2F-4065-9FB2-D3DF6210B32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5F942-47AF-4220-969B-29390B2FFFFD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331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D9DA6-57F8-4A77-87A5-B53370815F7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C91EA-43B1-4C50-96C8-AE4EA2304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004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D9DA6-57F8-4A77-87A5-B53370815F7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C91EA-43B1-4C50-96C8-AE4EA2304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617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D9DA6-57F8-4A77-87A5-B53370815F7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C91EA-43B1-4C50-96C8-AE4EA2304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09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D9DA6-57F8-4A77-87A5-B53370815F7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C91EA-43B1-4C50-96C8-AE4EA2304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188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D9DA6-57F8-4A77-87A5-B53370815F7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C91EA-43B1-4C50-96C8-AE4EA2304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58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D9DA6-57F8-4A77-87A5-B53370815F7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C91EA-43B1-4C50-96C8-AE4EA2304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71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D9DA6-57F8-4A77-87A5-B53370815F7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C91EA-43B1-4C50-96C8-AE4EA2304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796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D9DA6-57F8-4A77-87A5-B53370815F7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BC91EA-43B1-4C50-96C8-AE4EA2304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076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D9DA6-57F8-4A77-87A5-B53370815F73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BC91EA-43B1-4C50-96C8-AE4EA2304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50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279" y="340888"/>
            <a:ext cx="1463167" cy="19752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err="1" smtClean="0"/>
              <a:t>Paediatric</a:t>
            </a:r>
            <a:r>
              <a:rPr lang="en-US" b="1" dirty="0" smtClean="0"/>
              <a:t> Hearing Impairment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Dr.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Talebi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Faculty member</a:t>
            </a:r>
          </a:p>
          <a:p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Isfahan University of Medical Sciences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03000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752" t="5267" r="13919" b="16579"/>
          <a:stretch/>
        </p:blipFill>
        <p:spPr>
          <a:xfrm>
            <a:off x="1971753" y="1027906"/>
            <a:ext cx="8248493" cy="5230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7482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619" t="3615" r="17770" b="14689"/>
          <a:stretch/>
        </p:blipFill>
        <p:spPr>
          <a:xfrm>
            <a:off x="2251214" y="1027906"/>
            <a:ext cx="7689572" cy="5385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7571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018" t="4559" r="19895" b="14218"/>
          <a:stretch/>
        </p:blipFill>
        <p:spPr>
          <a:xfrm>
            <a:off x="2390221" y="1027906"/>
            <a:ext cx="7411558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07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158" t="3142" r="14849" b="12564"/>
          <a:stretch/>
        </p:blipFill>
        <p:spPr>
          <a:xfrm>
            <a:off x="2074222" y="919176"/>
            <a:ext cx="7546298" cy="511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9071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7022" y="2034862"/>
            <a:ext cx="3959838" cy="28284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0380" y="2034862"/>
            <a:ext cx="3669550" cy="282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426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01202" y="1825625"/>
            <a:ext cx="578959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9195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088" t="4559" r="15379" b="13037"/>
          <a:stretch/>
        </p:blipFill>
        <p:spPr>
          <a:xfrm>
            <a:off x="1927199" y="1027906"/>
            <a:ext cx="8003541" cy="541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3791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432" t="3379" r="13387" b="16579"/>
          <a:stretch/>
        </p:blipFill>
        <p:spPr>
          <a:xfrm>
            <a:off x="1778481" y="1027906"/>
            <a:ext cx="8635037" cy="5312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2865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627" t="3379" r="13520" b="17759"/>
          <a:stretch/>
        </p:blipFill>
        <p:spPr>
          <a:xfrm>
            <a:off x="1837811" y="903689"/>
            <a:ext cx="8516377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4374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026" t="2906" r="16176" b="13981"/>
          <a:stretch/>
        </p:blipFill>
        <p:spPr>
          <a:xfrm>
            <a:off x="2086044" y="844505"/>
            <a:ext cx="8019912" cy="544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211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620" t="9518" r="12988" b="22718"/>
          <a:stretch/>
        </p:blipFill>
        <p:spPr>
          <a:xfrm>
            <a:off x="1640409" y="978794"/>
            <a:ext cx="8490635" cy="4597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9045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885" t="2198" r="15247" b="13508"/>
          <a:stretch/>
        </p:blipFill>
        <p:spPr>
          <a:xfrm>
            <a:off x="2104754" y="749288"/>
            <a:ext cx="7541521" cy="526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4072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41579" y="782437"/>
            <a:ext cx="7438259" cy="526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8474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Auditory Processing is…</a:t>
            </a:r>
          </a:p>
        </p:txBody>
      </p:sp>
      <p:sp>
        <p:nvSpPr>
          <p:cNvPr id="22118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sz="2400" dirty="0"/>
              <a:t>How well we pay </a:t>
            </a:r>
            <a:r>
              <a:rPr lang="en-US" altLang="en-US" sz="2400" b="1" dirty="0"/>
              <a:t>attention</a:t>
            </a:r>
            <a:r>
              <a:rPr lang="en-US" altLang="en-US" sz="2400" dirty="0"/>
              <a:t> to, </a:t>
            </a:r>
            <a:r>
              <a:rPr lang="en-US" altLang="en-US" sz="2400" b="1" dirty="0"/>
              <a:t>discriminate</a:t>
            </a:r>
            <a:r>
              <a:rPr lang="en-US" altLang="en-US" sz="2400" dirty="0"/>
              <a:t>, </a:t>
            </a:r>
            <a:r>
              <a:rPr lang="en-US" altLang="en-US" sz="2400" b="1" dirty="0"/>
              <a:t>associate</a:t>
            </a:r>
            <a:r>
              <a:rPr lang="en-US" altLang="en-US" sz="2400" dirty="0"/>
              <a:t>, </a:t>
            </a:r>
            <a:r>
              <a:rPr lang="en-US" altLang="en-US" sz="2400" b="1" dirty="0"/>
              <a:t>integrate</a:t>
            </a:r>
            <a:r>
              <a:rPr lang="en-US" altLang="en-US" sz="2400" dirty="0"/>
              <a:t>, and </a:t>
            </a:r>
            <a:r>
              <a:rPr lang="en-US" altLang="en-US" sz="2400" b="1" dirty="0"/>
              <a:t>organize</a:t>
            </a:r>
            <a:r>
              <a:rPr lang="en-US" altLang="en-US" sz="2400" dirty="0"/>
              <a:t> what we hear (</a:t>
            </a:r>
            <a:r>
              <a:rPr lang="en-US" altLang="en-US" sz="2400" dirty="0" err="1"/>
              <a:t>Ferre</a:t>
            </a:r>
            <a:r>
              <a:rPr lang="en-US" altLang="en-US" sz="2400" dirty="0"/>
              <a:t>)</a:t>
            </a:r>
          </a:p>
          <a:p>
            <a:pPr>
              <a:lnSpc>
                <a:spcPct val="90000"/>
              </a:lnSpc>
            </a:pPr>
            <a:endParaRPr lang="en-US" altLang="en-US" sz="2400" dirty="0"/>
          </a:p>
          <a:p>
            <a:pPr>
              <a:lnSpc>
                <a:spcPct val="90000"/>
              </a:lnSpc>
            </a:pPr>
            <a:endParaRPr lang="en-US" altLang="en-US" sz="2400" dirty="0"/>
          </a:p>
          <a:p>
            <a:pPr>
              <a:lnSpc>
                <a:spcPct val="90000"/>
              </a:lnSpc>
            </a:pPr>
            <a:r>
              <a:rPr lang="en-US" altLang="en-US" sz="2400" dirty="0"/>
              <a:t>Good </a:t>
            </a:r>
            <a:r>
              <a:rPr lang="en-US" altLang="en-US" sz="2400" dirty="0"/>
              <a:t>auditory processing skills are important for communicating with </a:t>
            </a:r>
            <a:r>
              <a:rPr lang="en-US" altLang="en-US" sz="2400" dirty="0"/>
              <a:t>others, for </a:t>
            </a:r>
            <a:r>
              <a:rPr lang="en-US" altLang="en-US" sz="2400" dirty="0"/>
              <a:t>learning new information</a:t>
            </a:r>
            <a:r>
              <a:rPr lang="en-US" altLang="en-US" sz="2400" dirty="0"/>
              <a:t>, and for </a:t>
            </a:r>
            <a:r>
              <a:rPr lang="en-US" altLang="en-US" sz="2400" dirty="0"/>
              <a:t>carrying out tasks in our daily lives</a:t>
            </a:r>
          </a:p>
        </p:txBody>
      </p:sp>
    </p:spTree>
    <p:extLst>
      <p:ext uri="{BB962C8B-B14F-4D97-AF65-F5344CB8AC3E}">
        <p14:creationId xmlns:p14="http://schemas.microsoft.com/office/powerpoint/2010/main" val="33425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Auditory Processing Skills:</a:t>
            </a:r>
            <a:br>
              <a:rPr lang="en-US" dirty="0"/>
            </a:br>
            <a:r>
              <a:rPr lang="en-US" dirty="0"/>
              <a:t>from ear to cortex (</a:t>
            </a:r>
            <a:r>
              <a:rPr lang="en-US" dirty="0" err="1"/>
              <a:t>Ferre</a:t>
            </a:r>
            <a:r>
              <a:rPr lang="en-US" dirty="0"/>
              <a:t>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279" y="1690688"/>
            <a:ext cx="5151442" cy="5275573"/>
          </a:xfrm>
        </p:spPr>
      </p:pic>
    </p:spTree>
    <p:extLst>
      <p:ext uri="{BB962C8B-B14F-4D97-AF65-F5344CB8AC3E}">
        <p14:creationId xmlns:p14="http://schemas.microsoft.com/office/powerpoint/2010/main" val="16299042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Auditory Processing includes…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sz="2400" dirty="0"/>
              <a:t>“Bottom-Up” processes</a:t>
            </a:r>
          </a:p>
          <a:p>
            <a:pPr lvl="1"/>
            <a:r>
              <a:rPr lang="en-US" altLang="en-US" sz="2400" dirty="0"/>
              <a:t>Occur in the auditory system prior to higher-order cognitive and linguistic operations at the cortical level</a:t>
            </a:r>
          </a:p>
          <a:p>
            <a:endParaRPr lang="en-US" altLang="en-US" sz="2400" dirty="0"/>
          </a:p>
          <a:p>
            <a:r>
              <a:rPr lang="en-US" altLang="en-US" sz="2400" dirty="0"/>
              <a:t>“Top-Down” processes</a:t>
            </a:r>
          </a:p>
          <a:p>
            <a:pPr lvl="1"/>
            <a:r>
              <a:rPr lang="en-US" altLang="en-US" sz="2400" dirty="0"/>
              <a:t>Influenced by attention, memory and linguistic competence</a:t>
            </a:r>
          </a:p>
        </p:txBody>
      </p:sp>
    </p:spTree>
    <p:extLst>
      <p:ext uri="{BB962C8B-B14F-4D97-AF65-F5344CB8AC3E}">
        <p14:creationId xmlns:p14="http://schemas.microsoft.com/office/powerpoint/2010/main" val="337546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862" t="2144" b="2144"/>
          <a:stretch/>
        </p:blipFill>
        <p:spPr>
          <a:xfrm>
            <a:off x="2590801" y="365125"/>
            <a:ext cx="6244106" cy="624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31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dirty="0"/>
              <a:t>Auditory Processing Disorder Defined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2057400" y="1828801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400" b="1" dirty="0"/>
              <a:t>Katz</a:t>
            </a:r>
            <a:r>
              <a:rPr lang="en-US" sz="2400" dirty="0"/>
              <a:t>: AP is not what we hear, but what </a:t>
            </a:r>
            <a:r>
              <a:rPr lang="en-US" sz="2400" dirty="0">
                <a:solidFill>
                  <a:srgbClr val="FF0000"/>
                </a:solidFill>
              </a:rPr>
              <a:t>we do </a:t>
            </a:r>
            <a:r>
              <a:rPr lang="en-US" sz="2400" dirty="0"/>
              <a:t>with what we hear</a:t>
            </a:r>
          </a:p>
          <a:p>
            <a:pPr eaLnBrk="1" hangingPunct="1">
              <a:lnSpc>
                <a:spcPct val="90000"/>
              </a:lnSpc>
            </a:pPr>
            <a:endParaRPr lang="en-US" sz="2400" dirty="0"/>
          </a:p>
          <a:p>
            <a:pPr eaLnBrk="1" hangingPunct="1">
              <a:lnSpc>
                <a:spcPct val="90000"/>
              </a:lnSpc>
            </a:pPr>
            <a:endParaRPr lang="en-US" sz="2400" b="1" dirty="0"/>
          </a:p>
          <a:p>
            <a:pPr eaLnBrk="1" hangingPunct="1">
              <a:lnSpc>
                <a:spcPct val="90000"/>
              </a:lnSpc>
            </a:pPr>
            <a:r>
              <a:rPr lang="en-US" sz="2400" b="1" dirty="0" err="1"/>
              <a:t>Musiek</a:t>
            </a:r>
            <a:r>
              <a:rPr lang="en-US" sz="2400" dirty="0"/>
              <a:t>: AP is how well the ear talks to the brain and how well the brain understands what the ear tells it</a:t>
            </a:r>
          </a:p>
          <a:p>
            <a:pPr eaLnBrk="1" hangingPunct="1">
              <a:lnSpc>
                <a:spcPct val="90000"/>
              </a:lnSpc>
            </a:pPr>
            <a:endParaRPr lang="en-US" sz="2400" dirty="0"/>
          </a:p>
          <a:p>
            <a:pPr eaLnBrk="1" hangingPunct="1">
              <a:lnSpc>
                <a:spcPct val="90000"/>
              </a:lnSpc>
            </a:pPr>
            <a:endParaRPr lang="en-US" sz="2400" b="1" dirty="0"/>
          </a:p>
          <a:p>
            <a:pPr eaLnBrk="1" hangingPunct="1">
              <a:lnSpc>
                <a:spcPct val="90000"/>
              </a:lnSpc>
            </a:pPr>
            <a:r>
              <a:rPr lang="en-US" sz="2400" b="1" dirty="0" err="1"/>
              <a:t>Bellis</a:t>
            </a:r>
            <a:r>
              <a:rPr lang="en-US" sz="2400" dirty="0"/>
              <a:t>: APD is when the brain can’t hear</a:t>
            </a:r>
          </a:p>
        </p:txBody>
      </p:sp>
    </p:spTree>
    <p:extLst>
      <p:ext uri="{BB962C8B-B14F-4D97-AF65-F5344CB8AC3E}">
        <p14:creationId xmlns:p14="http://schemas.microsoft.com/office/powerpoint/2010/main" val="413311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Prevalence of (C)APD</a:t>
            </a:r>
          </a:p>
        </p:txBody>
      </p:sp>
      <p:sp>
        <p:nvSpPr>
          <p:cNvPr id="538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sz="2400" dirty="0">
                <a:solidFill>
                  <a:srgbClr val="FF0000"/>
                </a:solidFill>
              </a:rPr>
              <a:t>2-3% of children may evidence APD</a:t>
            </a:r>
          </a:p>
          <a:p>
            <a:endParaRPr lang="en-US" altLang="en-US" sz="2400" dirty="0"/>
          </a:p>
          <a:p>
            <a:r>
              <a:rPr lang="en-US" altLang="en-US" sz="2400" dirty="0"/>
              <a:t>Male-female </a:t>
            </a:r>
            <a:r>
              <a:rPr lang="en-US" altLang="en-US" sz="2400" dirty="0"/>
              <a:t>ratio is 2:1</a:t>
            </a:r>
          </a:p>
          <a:p>
            <a:endParaRPr lang="en-US" altLang="en-US" sz="2400" dirty="0"/>
          </a:p>
          <a:p>
            <a:r>
              <a:rPr lang="en-US" altLang="en-US" sz="2400" dirty="0"/>
              <a:t>APD </a:t>
            </a:r>
            <a:r>
              <a:rPr lang="en-US" altLang="en-US" sz="2400" dirty="0"/>
              <a:t>characteristics may </a:t>
            </a:r>
            <a:r>
              <a:rPr lang="en-US" altLang="en-US" sz="2400" dirty="0">
                <a:solidFill>
                  <a:srgbClr val="FF0000"/>
                </a:solidFill>
              </a:rPr>
              <a:t>exist secondary to other disorders </a:t>
            </a:r>
            <a:r>
              <a:rPr lang="en-US" altLang="en-US" sz="2400" dirty="0"/>
              <a:t>or co-occur</a:t>
            </a:r>
          </a:p>
        </p:txBody>
      </p:sp>
    </p:spTree>
    <p:extLst>
      <p:ext uri="{BB962C8B-B14F-4D97-AF65-F5344CB8AC3E}">
        <p14:creationId xmlns:p14="http://schemas.microsoft.com/office/powerpoint/2010/main" val="397743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760" t="3378" r="14184" b="19176"/>
          <a:stretch/>
        </p:blipFill>
        <p:spPr>
          <a:xfrm>
            <a:off x="1760066" y="916568"/>
            <a:ext cx="8486492" cy="520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6910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25409" y="1220318"/>
            <a:ext cx="590936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572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815" t="10934" r="14051" b="17288"/>
          <a:stretch/>
        </p:blipFill>
        <p:spPr>
          <a:xfrm>
            <a:off x="1738791" y="1027906"/>
            <a:ext cx="8070152" cy="478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288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424" t="2906" r="15247" b="20356"/>
          <a:stretch/>
        </p:blipFill>
        <p:spPr>
          <a:xfrm>
            <a:off x="1695525" y="1027906"/>
            <a:ext cx="8297969" cy="516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52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24945" y="875764"/>
            <a:ext cx="6415558" cy="4815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483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221" t="3615" r="18700" b="13981"/>
          <a:stretch/>
        </p:blipFill>
        <p:spPr>
          <a:xfrm>
            <a:off x="1963228" y="1027906"/>
            <a:ext cx="7600260" cy="541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690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026" t="4323" r="13786" b="16578"/>
          <a:stretch/>
        </p:blipFill>
        <p:spPr>
          <a:xfrm>
            <a:off x="1882445" y="1027906"/>
            <a:ext cx="8427109" cy="526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903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424" t="5503" r="17770" b="16578"/>
          <a:stretch/>
        </p:blipFill>
        <p:spPr>
          <a:xfrm>
            <a:off x="2116795" y="1027906"/>
            <a:ext cx="7958410" cy="522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674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556" t="4323" r="20295" b="14453"/>
          <a:stretch/>
        </p:blipFill>
        <p:spPr>
          <a:xfrm>
            <a:off x="1989135" y="919031"/>
            <a:ext cx="7536384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564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183</Words>
  <Application>Microsoft Office PowerPoint</Application>
  <PresentationFormat>Widescreen</PresentationFormat>
  <Paragraphs>32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Calibri Light</vt:lpstr>
      <vt:lpstr>Times New Roman</vt:lpstr>
      <vt:lpstr>Office Theme</vt:lpstr>
      <vt:lpstr>1_Office Theme</vt:lpstr>
      <vt:lpstr>Paediatric Hearing Impairment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Auditory Processing is…</vt:lpstr>
      <vt:lpstr>Auditory Processing Skills: from ear to cortex (Ferre)</vt:lpstr>
      <vt:lpstr>Auditory Processing includes…</vt:lpstr>
      <vt:lpstr>PowerPoint Presentation</vt:lpstr>
      <vt:lpstr>Auditory Processing Disorder Defined </vt:lpstr>
      <vt:lpstr>Prevalence of (C)APD</vt:lpstr>
      <vt:lpstr>PowerPoint Presentation</vt:lpstr>
      <vt:lpstr>PowerPoint Presentation</vt:lpstr>
    </vt:vector>
  </TitlesOfParts>
  <Company>Moorche 30 DVDs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rehab22</dc:creator>
  <cp:lastModifiedBy>partiran.ir</cp:lastModifiedBy>
  <cp:revision>9</cp:revision>
  <dcterms:created xsi:type="dcterms:W3CDTF">2023-01-24T09:22:15Z</dcterms:created>
  <dcterms:modified xsi:type="dcterms:W3CDTF">2023-01-26T07:08:48Z</dcterms:modified>
</cp:coreProperties>
</file>