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 id="263" r:id="rId8"/>
    <p:sldId id="264" r:id="rId9"/>
    <p:sldId id="268" r:id="rId10"/>
    <p:sldId id="270" r:id="rId11"/>
    <p:sldId id="265" r:id="rId12"/>
    <p:sldId id="266" r:id="rId13"/>
    <p:sldId id="267" r:id="rId14"/>
    <p:sldId id="269" r:id="rId15"/>
    <p:sldId id="271" r:id="rId16"/>
    <p:sldId id="272" r:id="rId17"/>
    <p:sldId id="278" r:id="rId18"/>
    <p:sldId id="279" r:id="rId19"/>
    <p:sldId id="280" r:id="rId20"/>
    <p:sldId id="274" r:id="rId21"/>
    <p:sldId id="276" r:id="rId22"/>
    <p:sldId id="277" r:id="rId23"/>
    <p:sldId id="281" r:id="rId24"/>
    <p:sldId id="273" r:id="rId25"/>
    <p:sldId id="275" r:id="rId26"/>
    <p:sldId id="283" r:id="rId27"/>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38" d="100"/>
          <a:sy n="38" d="100"/>
        </p:scale>
        <p:origin x="-78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740D8C9E-3E92-466A-9B70-3B586F6B3713}" type="datetimeFigureOut">
              <a:rPr lang="fa-IR" smtClean="0"/>
              <a:pPr/>
              <a:t>1434/11/07</a:t>
            </a:fld>
            <a:endParaRPr lang="fa-IR"/>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fa-IR"/>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F318675A-394F-42EF-A8DA-5820C4E91BAD}"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40D8C9E-3E92-466A-9B70-3B586F6B3713}" type="datetimeFigureOut">
              <a:rPr lang="fa-IR" smtClean="0"/>
              <a:pPr/>
              <a:t>1434/11/07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318675A-394F-42EF-A8DA-5820C4E91BAD}"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40D8C9E-3E92-466A-9B70-3B586F6B3713}" type="datetimeFigureOut">
              <a:rPr lang="fa-IR" smtClean="0"/>
              <a:pPr/>
              <a:t>1434/11/07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318675A-394F-42EF-A8DA-5820C4E91BAD}"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740D8C9E-3E92-466A-9B70-3B586F6B3713}" type="datetimeFigureOut">
              <a:rPr lang="fa-IR" smtClean="0"/>
              <a:pPr/>
              <a:t>1434/11/07</a:t>
            </a:fld>
            <a:endParaRPr lang="fa-IR"/>
          </a:p>
        </p:txBody>
      </p:sp>
      <p:sp>
        <p:nvSpPr>
          <p:cNvPr id="9" name="Slide Number Placeholder 8"/>
          <p:cNvSpPr>
            <a:spLocks noGrp="1"/>
          </p:cNvSpPr>
          <p:nvPr>
            <p:ph type="sldNum" sz="quarter" idx="15"/>
          </p:nvPr>
        </p:nvSpPr>
        <p:spPr/>
        <p:txBody>
          <a:bodyPr rtlCol="0"/>
          <a:lstStyle/>
          <a:p>
            <a:fld id="{F318675A-394F-42EF-A8DA-5820C4E91BAD}" type="slidenum">
              <a:rPr lang="fa-IR" smtClean="0"/>
              <a:pPr/>
              <a:t>‹#›</a:t>
            </a:fld>
            <a:endParaRPr lang="fa-IR"/>
          </a:p>
        </p:txBody>
      </p:sp>
      <p:sp>
        <p:nvSpPr>
          <p:cNvPr id="10" name="Footer Placeholder 9"/>
          <p:cNvSpPr>
            <a:spLocks noGrp="1"/>
          </p:cNvSpPr>
          <p:nvPr>
            <p:ph type="ftr" sz="quarter" idx="16"/>
          </p:nvPr>
        </p:nvSpPr>
        <p:spPr/>
        <p:txBody>
          <a:bodyPr rtlCol="0"/>
          <a:lstStyle/>
          <a:p>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740D8C9E-3E92-466A-9B70-3B586F6B3713}" type="datetimeFigureOut">
              <a:rPr lang="fa-IR" smtClean="0"/>
              <a:pPr/>
              <a:t>1434/11/07</a:t>
            </a:fld>
            <a:endParaRPr lang="fa-IR"/>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fa-I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F318675A-394F-42EF-A8DA-5820C4E91BAD}" type="slidenum">
              <a:rPr lang="fa-IR" smtClean="0"/>
              <a:pPr/>
              <a:t>‹#›</a:t>
            </a:fld>
            <a:endParaRPr lang="fa-I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40D8C9E-3E92-466A-9B70-3B586F6B3713}" type="datetimeFigureOut">
              <a:rPr lang="fa-IR" smtClean="0"/>
              <a:pPr/>
              <a:t>1434/11/07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318675A-394F-42EF-A8DA-5820C4E91BAD}" type="slidenum">
              <a:rPr lang="fa-IR" smtClean="0"/>
              <a:pPr/>
              <a:t>‹#›</a:t>
            </a:fld>
            <a:endParaRPr lang="fa-IR"/>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40D8C9E-3E92-466A-9B70-3B586F6B3713}" type="datetimeFigureOut">
              <a:rPr lang="fa-IR" smtClean="0"/>
              <a:pPr/>
              <a:t>1434/11/07</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F318675A-394F-42EF-A8DA-5820C4E91BAD}" type="slidenum">
              <a:rPr lang="fa-IR" smtClean="0"/>
              <a:pPr/>
              <a:t>‹#›</a:t>
            </a:fld>
            <a:endParaRPr lang="fa-IR"/>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740D8C9E-3E92-466A-9B70-3B586F6B3713}" type="datetimeFigureOut">
              <a:rPr lang="fa-IR" smtClean="0"/>
              <a:pPr/>
              <a:t>1434/11/07</a:t>
            </a:fld>
            <a:endParaRPr lang="fa-IR"/>
          </a:p>
        </p:txBody>
      </p:sp>
      <p:sp>
        <p:nvSpPr>
          <p:cNvPr id="7" name="Slide Number Placeholder 6"/>
          <p:cNvSpPr>
            <a:spLocks noGrp="1"/>
          </p:cNvSpPr>
          <p:nvPr>
            <p:ph type="sldNum" sz="quarter" idx="11"/>
          </p:nvPr>
        </p:nvSpPr>
        <p:spPr/>
        <p:txBody>
          <a:bodyPr rtlCol="0"/>
          <a:lstStyle/>
          <a:p>
            <a:fld id="{F318675A-394F-42EF-A8DA-5820C4E91BAD}" type="slidenum">
              <a:rPr lang="fa-IR" smtClean="0"/>
              <a:pPr/>
              <a:t>‹#›</a:t>
            </a:fld>
            <a:endParaRPr lang="fa-IR"/>
          </a:p>
        </p:txBody>
      </p:sp>
      <p:sp>
        <p:nvSpPr>
          <p:cNvPr id="8" name="Footer Placeholder 7"/>
          <p:cNvSpPr>
            <a:spLocks noGrp="1"/>
          </p:cNvSpPr>
          <p:nvPr>
            <p:ph type="ftr" sz="quarter" idx="12"/>
          </p:nvPr>
        </p:nvSpPr>
        <p:spPr/>
        <p:txBody>
          <a:bodyPr rtlCol="0"/>
          <a:lstStyle/>
          <a:p>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0D8C9E-3E92-466A-9B70-3B586F6B3713}" type="datetimeFigureOut">
              <a:rPr lang="fa-IR" smtClean="0"/>
              <a:pPr/>
              <a:t>1434/11/07</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F318675A-394F-42EF-A8DA-5820C4E91BAD}"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740D8C9E-3E92-466A-9B70-3B586F6B3713}" type="datetimeFigureOut">
              <a:rPr lang="fa-IR" smtClean="0"/>
              <a:pPr/>
              <a:t>1434/11/07</a:t>
            </a:fld>
            <a:endParaRPr lang="fa-IR"/>
          </a:p>
        </p:txBody>
      </p:sp>
      <p:sp>
        <p:nvSpPr>
          <p:cNvPr id="22" name="Slide Number Placeholder 21"/>
          <p:cNvSpPr>
            <a:spLocks noGrp="1"/>
          </p:cNvSpPr>
          <p:nvPr>
            <p:ph type="sldNum" sz="quarter" idx="15"/>
          </p:nvPr>
        </p:nvSpPr>
        <p:spPr/>
        <p:txBody>
          <a:bodyPr rtlCol="0"/>
          <a:lstStyle/>
          <a:p>
            <a:fld id="{F318675A-394F-42EF-A8DA-5820C4E91BAD}" type="slidenum">
              <a:rPr lang="fa-IR" smtClean="0"/>
              <a:pPr/>
              <a:t>‹#›</a:t>
            </a:fld>
            <a:endParaRPr lang="fa-IR"/>
          </a:p>
        </p:txBody>
      </p:sp>
      <p:sp>
        <p:nvSpPr>
          <p:cNvPr id="23" name="Footer Placeholder 22"/>
          <p:cNvSpPr>
            <a:spLocks noGrp="1"/>
          </p:cNvSpPr>
          <p:nvPr>
            <p:ph type="ftr" sz="quarter" idx="16"/>
          </p:nvPr>
        </p:nvSpPr>
        <p:spPr/>
        <p:txBody>
          <a:bodyPr rtlCol="0"/>
          <a:lstStyle/>
          <a:p>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740D8C9E-3E92-466A-9B70-3B586F6B3713}" type="datetimeFigureOut">
              <a:rPr lang="fa-IR" smtClean="0"/>
              <a:pPr/>
              <a:t>1434/11/07</a:t>
            </a:fld>
            <a:endParaRPr lang="fa-IR"/>
          </a:p>
        </p:txBody>
      </p:sp>
      <p:sp>
        <p:nvSpPr>
          <p:cNvPr id="18" name="Slide Number Placeholder 17"/>
          <p:cNvSpPr>
            <a:spLocks noGrp="1"/>
          </p:cNvSpPr>
          <p:nvPr>
            <p:ph type="sldNum" sz="quarter" idx="11"/>
          </p:nvPr>
        </p:nvSpPr>
        <p:spPr/>
        <p:txBody>
          <a:bodyPr rtlCol="0"/>
          <a:lstStyle/>
          <a:p>
            <a:fld id="{F318675A-394F-42EF-A8DA-5820C4E91BAD}" type="slidenum">
              <a:rPr lang="fa-IR" smtClean="0"/>
              <a:pPr/>
              <a:t>‹#›</a:t>
            </a:fld>
            <a:endParaRPr lang="fa-IR"/>
          </a:p>
        </p:txBody>
      </p:sp>
      <p:sp>
        <p:nvSpPr>
          <p:cNvPr id="21" name="Footer Placeholder 20"/>
          <p:cNvSpPr>
            <a:spLocks noGrp="1"/>
          </p:cNvSpPr>
          <p:nvPr>
            <p:ph type="ftr" sz="quarter" idx="12"/>
          </p:nvPr>
        </p:nvSpPr>
        <p:spPr/>
        <p:txBody>
          <a:bodyPr rtlCol="0"/>
          <a:lstStyle/>
          <a:p>
            <a:endParaRPr lang="fa-I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40D8C9E-3E92-466A-9B70-3B586F6B3713}" type="datetimeFigureOut">
              <a:rPr lang="fa-IR" smtClean="0"/>
              <a:pPr/>
              <a:t>1434/11/07</a:t>
            </a:fld>
            <a:endParaRPr lang="fa-IR"/>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fa-IR"/>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F318675A-394F-42EF-A8DA-5820C4E91BAD}" type="slidenum">
              <a:rPr lang="fa-IR" smtClean="0"/>
              <a:pPr/>
              <a:t>‹#›</a:t>
            </a:fld>
            <a:endParaRPr lang="fa-I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187089" cy="1567896"/>
          </a:xfrm>
        </p:spPr>
        <p:txBody>
          <a:bodyPr>
            <a:normAutofit/>
          </a:bodyPr>
          <a:lstStyle/>
          <a:p>
            <a:pPr algn="r">
              <a:defRPr/>
            </a:pPr>
            <a:r>
              <a:rPr lang="fa-IR" sz="3600" dirty="0" smtClean="0">
                <a:solidFill>
                  <a:srgbClr val="7030A0"/>
                </a:solidFill>
                <a:cs typeface="B Titr" pitchFamily="2" charset="-78"/>
              </a:rPr>
              <a:t>اهداف کارگاه</a:t>
            </a:r>
            <a:r>
              <a:rPr lang="fa-IR" sz="7200" dirty="0" smtClean="0">
                <a:solidFill>
                  <a:schemeClr val="accent6">
                    <a:lumMod val="75000"/>
                  </a:schemeClr>
                </a:solidFill>
                <a:cs typeface="B Titr" pitchFamily="2" charset="-78"/>
              </a:rPr>
              <a:t/>
            </a:r>
            <a:br>
              <a:rPr lang="fa-IR" sz="7200" dirty="0" smtClean="0">
                <a:solidFill>
                  <a:schemeClr val="accent6">
                    <a:lumMod val="75000"/>
                  </a:schemeClr>
                </a:solidFill>
                <a:cs typeface="B Titr" pitchFamily="2" charset="-78"/>
              </a:rPr>
            </a:br>
            <a:r>
              <a:rPr lang="fa-IR" dirty="0" smtClean="0">
                <a:solidFill>
                  <a:srgbClr val="FF0000"/>
                </a:solidFill>
                <a:cs typeface="B Titr" pitchFamily="2" charset="-78"/>
              </a:rPr>
              <a:t>انتظار می رود شرکت کنندگان در پایان برنامه قادر باشند:</a:t>
            </a:r>
            <a:endParaRPr lang="fa-IR" sz="5400" dirty="0">
              <a:solidFill>
                <a:srgbClr val="FF0000"/>
              </a:solidFill>
              <a:cs typeface="B Titr" pitchFamily="2" charset="-78"/>
            </a:endParaRPr>
          </a:p>
        </p:txBody>
      </p:sp>
      <p:sp>
        <p:nvSpPr>
          <p:cNvPr id="3" name="Content Placeholder 2"/>
          <p:cNvSpPr>
            <a:spLocks noGrp="1"/>
          </p:cNvSpPr>
          <p:nvPr>
            <p:ph sz="quarter" idx="1"/>
          </p:nvPr>
        </p:nvSpPr>
        <p:spPr>
          <a:xfrm>
            <a:off x="0" y="2143116"/>
            <a:ext cx="8758238" cy="4116522"/>
          </a:xfrm>
        </p:spPr>
        <p:txBody>
          <a:bodyPr>
            <a:normAutofit/>
          </a:bodyPr>
          <a:lstStyle/>
          <a:p>
            <a:r>
              <a:rPr lang="fa-IR" sz="2800" dirty="0" smtClean="0"/>
              <a:t>1-علائم ونشانه های اضطراب در دانش آموزان رابدانند.</a:t>
            </a:r>
            <a:br>
              <a:rPr lang="fa-IR" sz="2800" dirty="0" smtClean="0"/>
            </a:br>
            <a:r>
              <a:rPr lang="fa-IR" sz="2800" dirty="0" smtClean="0">
                <a:solidFill>
                  <a:schemeClr val="tx2">
                    <a:satMod val="130000"/>
                  </a:schemeClr>
                </a:solidFill>
                <a:cs typeface="2  Baran" pitchFamily="2" charset="-78"/>
              </a:rPr>
              <a:t>2- </a:t>
            </a:r>
            <a:r>
              <a:rPr lang="fa-IR" sz="2800" dirty="0" smtClean="0"/>
              <a:t>علائم ونشانه های افسردگی در دانش آموزان رابدانند.</a:t>
            </a:r>
            <a:r>
              <a:rPr lang="fa-IR" sz="2800" dirty="0" smtClean="0">
                <a:solidFill>
                  <a:schemeClr val="tx2">
                    <a:satMod val="130000"/>
                  </a:schemeClr>
                </a:solidFill>
                <a:cs typeface="2  Baran" pitchFamily="2" charset="-78"/>
              </a:rPr>
              <a:t/>
            </a:r>
            <a:br>
              <a:rPr lang="fa-IR" sz="2800" dirty="0" smtClean="0">
                <a:solidFill>
                  <a:schemeClr val="tx2">
                    <a:satMod val="130000"/>
                  </a:schemeClr>
                </a:solidFill>
                <a:cs typeface="2  Baran" pitchFamily="2" charset="-78"/>
              </a:rPr>
            </a:br>
            <a:r>
              <a:rPr lang="fa-IR" sz="2800" dirty="0" smtClean="0">
                <a:solidFill>
                  <a:schemeClr val="tx2">
                    <a:satMod val="130000"/>
                  </a:schemeClr>
                </a:solidFill>
                <a:cs typeface="2  Baran" pitchFamily="2" charset="-78"/>
              </a:rPr>
              <a:t>3- </a:t>
            </a:r>
            <a:r>
              <a:rPr lang="fa-IR" sz="2800" dirty="0" smtClean="0"/>
              <a:t>دانش آموزان کم توجه وبیش فعال رابشناسند.</a:t>
            </a:r>
            <a:r>
              <a:rPr lang="fa-IR" sz="2800" dirty="0" smtClean="0">
                <a:solidFill>
                  <a:schemeClr val="tx2">
                    <a:satMod val="130000"/>
                  </a:schemeClr>
                </a:solidFill>
                <a:cs typeface="2  Baran" pitchFamily="2" charset="-78"/>
              </a:rPr>
              <a:t/>
            </a:r>
            <a:br>
              <a:rPr lang="fa-IR" sz="2800" dirty="0" smtClean="0">
                <a:solidFill>
                  <a:schemeClr val="tx2">
                    <a:satMod val="130000"/>
                  </a:schemeClr>
                </a:solidFill>
                <a:cs typeface="2  Baran" pitchFamily="2" charset="-78"/>
              </a:rPr>
            </a:br>
            <a:r>
              <a:rPr lang="fa-IR" sz="2800" dirty="0" smtClean="0">
                <a:solidFill>
                  <a:schemeClr val="tx2">
                    <a:satMod val="130000"/>
                  </a:schemeClr>
                </a:solidFill>
                <a:cs typeface="2  Baran" pitchFamily="2" charset="-78"/>
              </a:rPr>
              <a:t>4- </a:t>
            </a:r>
            <a:r>
              <a:rPr lang="fa-IR" sz="2800" dirty="0" smtClean="0"/>
              <a:t>پر خاشگری وعلل آن در دانش آموزان رابدانند.</a:t>
            </a:r>
            <a:r>
              <a:rPr lang="en-US" sz="2800" dirty="0" smtClean="0"/>
              <a:t/>
            </a:r>
            <a:br>
              <a:rPr lang="en-US" sz="2800" dirty="0" smtClean="0"/>
            </a:br>
            <a:r>
              <a:rPr lang="fa-IR" sz="2800" dirty="0" smtClean="0"/>
              <a:t>5-</a:t>
            </a:r>
            <a:r>
              <a:rPr lang="fa-IR" sz="2800" dirty="0" smtClean="0">
                <a:solidFill>
                  <a:schemeClr val="tx2">
                    <a:satMod val="130000"/>
                  </a:schemeClr>
                </a:solidFill>
                <a:cs typeface="2  Baran" pitchFamily="2" charset="-78"/>
              </a:rPr>
              <a:t> </a:t>
            </a:r>
            <a:r>
              <a:rPr lang="fa-IR" sz="2800" dirty="0" smtClean="0"/>
              <a:t>اختلالات شب ادراری وعلل وعوامل آن در دانش آموزان را بدانند.</a:t>
            </a:r>
            <a:r>
              <a:rPr lang="en-US" sz="2800" dirty="0" smtClean="0"/>
              <a:t/>
            </a:r>
            <a:br>
              <a:rPr lang="en-US" sz="2800" dirty="0" smtClean="0"/>
            </a:br>
            <a:r>
              <a:rPr lang="fa-IR" sz="2800" dirty="0" smtClean="0"/>
              <a:t>6-علائم ونشانه های ناخن جویدن در دانش آموزان را بدانند.</a:t>
            </a:r>
            <a:r>
              <a:rPr lang="en-US" sz="2800" dirty="0" smtClean="0"/>
              <a:t/>
            </a:r>
            <a:br>
              <a:rPr lang="en-US" sz="2800" dirty="0" smtClean="0"/>
            </a:br>
            <a:r>
              <a:rPr lang="fa-IR" sz="2800" dirty="0" smtClean="0"/>
              <a:t>7-فرار از مدارس وعلل آن رابدانند.</a:t>
            </a:r>
            <a:r>
              <a:rPr lang="en-US" sz="3200" dirty="0" smtClean="0"/>
              <a:t/>
            </a:r>
            <a:br>
              <a:rPr lang="en-US" sz="3200" dirty="0" smtClean="0"/>
            </a:br>
            <a:endParaRPr lang="fa-IR"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285728"/>
            <a:ext cx="7467600" cy="1143000"/>
          </a:xfrm>
        </p:spPr>
        <p:txBody>
          <a:bodyPr/>
          <a:lstStyle/>
          <a:p>
            <a:pPr algn="r"/>
            <a:r>
              <a:rPr lang="fa-IR" b="1" dirty="0" smtClean="0">
                <a:solidFill>
                  <a:srgbClr val="FF0000"/>
                </a:solidFill>
              </a:rPr>
              <a:t>علت پیدایش اختلال سلوک :</a:t>
            </a:r>
            <a:r>
              <a:rPr lang="en-US" b="1" dirty="0" smtClean="0">
                <a:solidFill>
                  <a:srgbClr val="FF0000"/>
                </a:solidFill>
              </a:rPr>
              <a:t/>
            </a:r>
            <a:br>
              <a:rPr lang="en-US" b="1" dirty="0" smtClean="0">
                <a:solidFill>
                  <a:srgbClr val="FF0000"/>
                </a:solidFill>
              </a:rPr>
            </a:br>
            <a:endParaRPr lang="fa-IR" b="1" dirty="0">
              <a:solidFill>
                <a:srgbClr val="FF0000"/>
              </a:solidFill>
            </a:endParaRPr>
          </a:p>
        </p:txBody>
      </p:sp>
      <p:sp>
        <p:nvSpPr>
          <p:cNvPr id="3" name="Content Placeholder 2"/>
          <p:cNvSpPr>
            <a:spLocks noGrp="1"/>
          </p:cNvSpPr>
          <p:nvPr>
            <p:ph sz="quarter" idx="1"/>
          </p:nvPr>
        </p:nvSpPr>
        <p:spPr>
          <a:xfrm>
            <a:off x="457200" y="1071546"/>
            <a:ext cx="8186766" cy="5402406"/>
          </a:xfrm>
        </p:spPr>
        <p:txBody>
          <a:bodyPr>
            <a:normAutofit/>
          </a:bodyPr>
          <a:lstStyle/>
          <a:p>
            <a:r>
              <a:rPr lang="fa-IR" dirty="0" smtClean="0"/>
              <a:t>تربیت خشن و تنبیهی والدین به صورت پرخاشگری جسمی و کلامی شدید</a:t>
            </a:r>
            <a:endParaRPr lang="en-US" dirty="0" smtClean="0"/>
          </a:p>
          <a:p>
            <a:r>
              <a:rPr lang="fa-IR" dirty="0" smtClean="0"/>
              <a:t> وضعیت آشفته خانواده و  طلاق </a:t>
            </a:r>
            <a:endParaRPr lang="en-US" dirty="0" smtClean="0"/>
          </a:p>
          <a:p>
            <a:r>
              <a:rPr lang="fa-IR" dirty="0" smtClean="0"/>
              <a:t>خانواده هایی که آسان گیر هستند و نظارت کافی بر اعمال و رفتار کودک ندارند.</a:t>
            </a:r>
            <a:endParaRPr lang="en-US" dirty="0" smtClean="0"/>
          </a:p>
          <a:p>
            <a:r>
              <a:rPr lang="fa-IR" dirty="0" smtClean="0"/>
              <a:t>محرومیتهای اقتصادی – اجتماعی مانند بیکاری والدین</a:t>
            </a:r>
            <a:endParaRPr lang="en-US" dirty="0" smtClean="0"/>
          </a:p>
          <a:p>
            <a:r>
              <a:rPr lang="fa-IR" dirty="0" smtClean="0"/>
              <a:t> نبودن والدین در فعالیتهای اجتماعی مثبت </a:t>
            </a:r>
            <a:endParaRPr lang="en-US" dirty="0" smtClean="0"/>
          </a:p>
          <a:p>
            <a:r>
              <a:rPr lang="fa-IR" dirty="0" smtClean="0"/>
              <a:t> افزایش شیوع مصرف مواد و الکل.</a:t>
            </a:r>
            <a:endParaRPr lang="en-US" dirty="0" smtClean="0"/>
          </a:p>
          <a:p>
            <a:r>
              <a:rPr lang="fa-IR" sz="2800" b="1" dirty="0" smtClean="0">
                <a:solidFill>
                  <a:srgbClr val="FF0000"/>
                </a:solidFill>
              </a:rPr>
              <a:t>درمان:</a:t>
            </a:r>
            <a:r>
              <a:rPr lang="fa-IR" dirty="0" smtClean="0"/>
              <a:t> در مواردی که اختلال خفیف است و کودک هوش خوبی دارد می توان به نتایج درمان امیدوار بود.</a:t>
            </a:r>
            <a:endParaRPr lang="en-US" dirty="0" smtClean="0"/>
          </a:p>
          <a:p>
            <a:r>
              <a:rPr lang="fa-IR" dirty="0" smtClean="0"/>
              <a:t>این کودکان به انواعی از درمانهای روانی رفتاری و اجتماعی نیاز دارند که باید به مراکز مخصوص ارجاع داده شده و با برنامه ریزی طولانی مدت روی مهارتهای آنها کار شود.</a:t>
            </a:r>
            <a:endParaRPr lang="en-US" dirty="0" smtClean="0"/>
          </a:p>
          <a:p>
            <a:endParaRPr lang="fa-I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4480" y="285728"/>
            <a:ext cx="7143800" cy="785818"/>
          </a:xfrm>
        </p:spPr>
        <p:txBody>
          <a:bodyPr/>
          <a:lstStyle/>
          <a:p>
            <a:r>
              <a:rPr lang="en-US" sz="3200" b="1" dirty="0" smtClean="0">
                <a:solidFill>
                  <a:srgbClr val="FF0000"/>
                </a:solidFill>
              </a:rPr>
              <a:t> ADHD </a:t>
            </a:r>
            <a:r>
              <a:rPr lang="fa-IR" sz="3200" dirty="0" smtClean="0">
                <a:solidFill>
                  <a:srgbClr val="FF0000"/>
                </a:solidFill>
              </a:rPr>
              <a:t>  (</a:t>
            </a:r>
            <a:r>
              <a:rPr lang="fa-IR" sz="3200" b="1" dirty="0" smtClean="0">
                <a:solidFill>
                  <a:srgbClr val="FF0000"/>
                </a:solidFill>
              </a:rPr>
              <a:t>اختلال بیش فعالی   - کم توجهی)</a:t>
            </a:r>
            <a:endParaRPr lang="fa-IR" dirty="0"/>
          </a:p>
        </p:txBody>
      </p:sp>
      <p:sp>
        <p:nvSpPr>
          <p:cNvPr id="3" name="Content Placeholder 2"/>
          <p:cNvSpPr>
            <a:spLocks noGrp="1"/>
          </p:cNvSpPr>
          <p:nvPr>
            <p:ph sz="quarter" idx="1"/>
          </p:nvPr>
        </p:nvSpPr>
        <p:spPr>
          <a:xfrm>
            <a:off x="457200" y="1600200"/>
            <a:ext cx="8115328" cy="4873752"/>
          </a:xfrm>
        </p:spPr>
        <p:txBody>
          <a:bodyPr>
            <a:normAutofit lnSpcReduction="10000"/>
          </a:bodyPr>
          <a:lstStyle/>
          <a:p>
            <a:pPr>
              <a:defRPr/>
            </a:pPr>
            <a:r>
              <a:rPr lang="fa-IR" dirty="0" smtClean="0"/>
              <a:t>یکی از شایع ترین اختلال دوران کودکی است که تقریباً 5 درصد کودکان سنین مدرسه به آن مبتلا می شوند.</a:t>
            </a:r>
            <a:endParaRPr lang="en-US" dirty="0" smtClean="0"/>
          </a:p>
          <a:p>
            <a:pPr>
              <a:defRPr/>
            </a:pPr>
            <a:r>
              <a:rPr lang="fa-IR" dirty="0" smtClean="0"/>
              <a:t>در این اختلال معمولاً ما با کودکی پرتحرک، پرحرف ، حواس پرت، تکانشی برخورد داریم که قادر به اجرای قوانین کلاس و مدرسه نیست و نمی تواند با همسالان و آموزگار خود ارتباط مناسبی برقرار کند. </a:t>
            </a:r>
            <a:endParaRPr lang="en-US" dirty="0" smtClean="0"/>
          </a:p>
          <a:p>
            <a:pPr>
              <a:defRPr/>
            </a:pPr>
            <a:r>
              <a:rPr lang="fa-IR" dirty="0" smtClean="0"/>
              <a:t>این کودکان به دلیل رفتارهای تکانشی و بدون فکر ، به طور مکرر از سوی والدین و مربیان سرزنش می شوند که بر اعتماد به نفس آنان تأثیر منفی می گذارد.</a:t>
            </a:r>
            <a:endParaRPr lang="en-US" dirty="0" smtClean="0"/>
          </a:p>
          <a:p>
            <a:pPr>
              <a:defRPr/>
            </a:pPr>
            <a:r>
              <a:rPr lang="fa-IR" dirty="0" smtClean="0"/>
              <a:t>این اختلال اغلب زمانی که کودکان وارد مدرسه می شوند، تشخیص داده می شود ، یعنی هنگامی که از آن ها انتظار می رود کارهای منظم تر و پیچیده تر انجام دهند و با همسالان خود ارتباط مؤثر برقرار کنند. البته لازمه تشخیص این اختلال قبل از 7 سالگی است و این کودکان علاوه بر مدرسه باید در یک مکان دیگر اعم از منزل ، مهمانی و ...هم این اختلالات رفتاری را نشان دهند.</a:t>
            </a:r>
            <a:endParaRPr lang="en-US" dirty="0" smtClean="0"/>
          </a:p>
          <a:p>
            <a:endParaRPr lang="fa-I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3108" y="274638"/>
            <a:ext cx="5781692" cy="1143000"/>
          </a:xfrm>
        </p:spPr>
        <p:txBody>
          <a:bodyPr>
            <a:normAutofit fontScale="90000"/>
          </a:bodyPr>
          <a:lstStyle/>
          <a:p>
            <a:r>
              <a:rPr lang="fa-IR" b="1" dirty="0" smtClean="0">
                <a:solidFill>
                  <a:srgbClr val="FF0000"/>
                </a:solidFill>
              </a:rPr>
              <a:t>چرا اختلال بیش فعالی – کم توجهی اهمیت دارد؟</a:t>
            </a:r>
            <a:r>
              <a:rPr lang="en-US" dirty="0" smtClean="0">
                <a:solidFill>
                  <a:srgbClr val="FF0000"/>
                </a:solidFill>
              </a:rPr>
              <a:t/>
            </a:r>
            <a:br>
              <a:rPr lang="en-US" dirty="0" smtClean="0">
                <a:solidFill>
                  <a:srgbClr val="FF0000"/>
                </a:solidFill>
              </a:rPr>
            </a:br>
            <a:endParaRPr lang="fa-IR" dirty="0"/>
          </a:p>
        </p:txBody>
      </p:sp>
      <p:sp>
        <p:nvSpPr>
          <p:cNvPr id="3" name="Content Placeholder 2"/>
          <p:cNvSpPr>
            <a:spLocks noGrp="1"/>
          </p:cNvSpPr>
          <p:nvPr>
            <p:ph sz="quarter" idx="1"/>
          </p:nvPr>
        </p:nvSpPr>
        <p:spPr>
          <a:xfrm>
            <a:off x="457200" y="1600200"/>
            <a:ext cx="7972452" cy="4873752"/>
          </a:xfrm>
        </p:spPr>
        <p:txBody>
          <a:bodyPr/>
          <a:lstStyle/>
          <a:p>
            <a:r>
              <a:rPr lang="fa-IR" sz="3200" dirty="0" smtClean="0"/>
              <a:t>تشخیص و درمان به موقع این اختلال از عوارضی مانند </a:t>
            </a:r>
            <a:r>
              <a:rPr lang="fa-IR" sz="3200" dirty="0" smtClean="0">
                <a:solidFill>
                  <a:srgbClr val="C00000"/>
                </a:solidFill>
              </a:rPr>
              <a:t>افت تحصیلی</a:t>
            </a:r>
            <a:r>
              <a:rPr lang="fa-IR" sz="3200" dirty="0" smtClean="0"/>
              <a:t>، </a:t>
            </a:r>
            <a:r>
              <a:rPr lang="fa-IR" sz="3200" dirty="0" smtClean="0">
                <a:solidFill>
                  <a:srgbClr val="C00000"/>
                </a:solidFill>
              </a:rPr>
              <a:t>افسردگی</a:t>
            </a:r>
            <a:r>
              <a:rPr lang="fa-IR" sz="3200" dirty="0" smtClean="0"/>
              <a:t>،</a:t>
            </a:r>
            <a:r>
              <a:rPr lang="fa-IR" sz="3200" dirty="0" smtClean="0">
                <a:solidFill>
                  <a:srgbClr val="C00000"/>
                </a:solidFill>
              </a:rPr>
              <a:t>اضطراب</a:t>
            </a:r>
            <a:r>
              <a:rPr lang="fa-IR" sz="3200" dirty="0" smtClean="0"/>
              <a:t> و </a:t>
            </a:r>
            <a:r>
              <a:rPr lang="fa-IR" sz="3200" dirty="0" smtClean="0">
                <a:solidFill>
                  <a:srgbClr val="C00000"/>
                </a:solidFill>
              </a:rPr>
              <a:t>کاهش اعتماد به نفس</a:t>
            </a:r>
            <a:r>
              <a:rPr lang="fa-IR" sz="3200" dirty="0" smtClean="0"/>
              <a:t> کودک جلوگیری می کند. ضمن اینکه درصدی از این کودکان در صورت درمان نشدن به سمت اختلال سلوک که پیش درامد شخصیت ضد اجتماعی است پیش می روندکه آسیبهای جبران ناپذیری به دنبال دارد.</a:t>
            </a:r>
            <a:endParaRPr lang="en-US" sz="3200" dirty="0" smtClean="0"/>
          </a:p>
          <a:p>
            <a:endParaRPr lang="fa-I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58204" cy="796908"/>
          </a:xfrm>
        </p:spPr>
        <p:txBody>
          <a:bodyPr/>
          <a:lstStyle/>
          <a:p>
            <a:r>
              <a:rPr lang="fa-IR" sz="3200" b="1" dirty="0" smtClean="0">
                <a:solidFill>
                  <a:srgbClr val="FF0000"/>
                </a:solidFill>
              </a:rPr>
              <a:t>چگونه باید با یک کودک مبتلا به </a:t>
            </a:r>
            <a:r>
              <a:rPr lang="en-US" sz="3200" b="1" dirty="0" smtClean="0">
                <a:solidFill>
                  <a:srgbClr val="FF0000"/>
                </a:solidFill>
              </a:rPr>
              <a:t>ADHD</a:t>
            </a:r>
            <a:r>
              <a:rPr lang="fa-IR" sz="3200" b="1" dirty="0" smtClean="0">
                <a:solidFill>
                  <a:srgbClr val="FF0000"/>
                </a:solidFill>
              </a:rPr>
              <a:t> برخورد کرد؟ </a:t>
            </a:r>
            <a:endParaRPr lang="fa-IR" dirty="0"/>
          </a:p>
        </p:txBody>
      </p:sp>
      <p:sp>
        <p:nvSpPr>
          <p:cNvPr id="3" name="Content Placeholder 2"/>
          <p:cNvSpPr>
            <a:spLocks noGrp="1"/>
          </p:cNvSpPr>
          <p:nvPr>
            <p:ph sz="quarter" idx="1"/>
          </p:nvPr>
        </p:nvSpPr>
        <p:spPr>
          <a:xfrm>
            <a:off x="457200" y="1357298"/>
            <a:ext cx="8115328" cy="5116654"/>
          </a:xfrm>
        </p:spPr>
        <p:txBody>
          <a:bodyPr>
            <a:normAutofit/>
          </a:bodyPr>
          <a:lstStyle/>
          <a:p>
            <a:r>
              <a:rPr lang="fa-IR" dirty="0" smtClean="0"/>
              <a:t>شناسایی کودک مشکل دار و در میان گذاشتن مسأله با والدین</a:t>
            </a:r>
          </a:p>
          <a:p>
            <a:r>
              <a:rPr lang="fa-IR" dirty="0" smtClean="0"/>
              <a:t>درمانهای دارویی این کودکان شامل ر یتالین، (استیمدیت) گاهی  ریسپریدون و شربتهای آرام بخش مانند هیدروکسی زین و دیفن هیدرامین است. که البته درمان اصلی همان آمفتامین ها یا ریتالین است که برای افزایش تمرکز کودک و کاهش رفتارهای پرتحرکی </a:t>
            </a:r>
          </a:p>
          <a:p>
            <a:r>
              <a:rPr lang="fa-IR" dirty="0" smtClean="0"/>
              <a:t>استفاده از تقویت کننده های مثبت و داشتن قوانین و انتظارات مشخص از این کودکان به عنوان مثال: </a:t>
            </a:r>
            <a:endParaRPr lang="en-US" dirty="0" smtClean="0"/>
          </a:p>
          <a:p>
            <a:r>
              <a:rPr lang="fa-IR" dirty="0" smtClean="0"/>
              <a:t>*دادن پاداش های کوچک به ازاء هر رفتار مناسب در کلاس یا ترک یک رفتار نامناسب </a:t>
            </a:r>
            <a:endParaRPr lang="en-US" dirty="0" smtClean="0"/>
          </a:p>
          <a:p>
            <a:r>
              <a:rPr lang="fa-IR" dirty="0" smtClean="0"/>
              <a:t>*دادن برچسب یا امتیاز در صورت هرگونه پیشرفت درسی یا تعامل مثبت با سایر همکلاسان </a:t>
            </a:r>
            <a:endParaRPr lang="en-US" dirty="0" smtClean="0"/>
          </a:p>
          <a:p>
            <a:r>
              <a:rPr lang="fa-IR" dirty="0" smtClean="0"/>
              <a:t>*محروم سازی موقت و حذف امتیازات هم در مواردی اثر بخشی مثبتی دارد.</a:t>
            </a:r>
            <a:endParaRPr lang="en-US" dirty="0" smtClean="0"/>
          </a:p>
          <a:p>
            <a:endParaRPr lang="fa-IR"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439718"/>
          </a:xfrm>
        </p:spPr>
        <p:txBody>
          <a:bodyPr>
            <a:normAutofit fontScale="90000"/>
          </a:bodyPr>
          <a:lstStyle/>
          <a:p>
            <a:pPr algn="r"/>
            <a:r>
              <a:rPr lang="fa-IR" b="1" dirty="0" smtClean="0">
                <a:solidFill>
                  <a:srgbClr val="FF0000"/>
                </a:solidFill>
              </a:rPr>
              <a:t>اختلالات خفیف رفتاری</a:t>
            </a:r>
            <a:endParaRPr lang="fa-IR" b="1" dirty="0">
              <a:solidFill>
                <a:srgbClr val="FF0000"/>
              </a:solidFill>
            </a:endParaRPr>
          </a:p>
        </p:txBody>
      </p:sp>
      <p:sp>
        <p:nvSpPr>
          <p:cNvPr id="3" name="Content Placeholder 2"/>
          <p:cNvSpPr>
            <a:spLocks noGrp="1"/>
          </p:cNvSpPr>
          <p:nvPr>
            <p:ph sz="quarter" idx="1"/>
          </p:nvPr>
        </p:nvSpPr>
        <p:spPr>
          <a:xfrm>
            <a:off x="457200" y="928670"/>
            <a:ext cx="8258204" cy="5715040"/>
          </a:xfrm>
        </p:spPr>
        <p:txBody>
          <a:bodyPr>
            <a:normAutofit fontScale="92500" lnSpcReduction="10000"/>
          </a:bodyPr>
          <a:lstStyle/>
          <a:p>
            <a:r>
              <a:rPr lang="fa-IR" b="1" dirty="0" smtClean="0">
                <a:solidFill>
                  <a:srgbClr val="FF0000"/>
                </a:solidFill>
              </a:rPr>
              <a:t>اضطراب</a:t>
            </a:r>
            <a:r>
              <a:rPr lang="fa-IR" b="1" dirty="0" smtClean="0"/>
              <a:t> </a:t>
            </a:r>
            <a:r>
              <a:rPr lang="fa-IR" b="1" dirty="0" smtClean="0">
                <a:solidFill>
                  <a:srgbClr val="FF0000"/>
                </a:solidFill>
              </a:rPr>
              <a:t>:</a:t>
            </a:r>
            <a:endParaRPr lang="en-US" dirty="0" smtClean="0">
              <a:solidFill>
                <a:srgbClr val="FF0000"/>
              </a:solidFill>
            </a:endParaRPr>
          </a:p>
          <a:p>
            <a:pPr>
              <a:defRPr/>
            </a:pPr>
            <a:r>
              <a:rPr lang="fa-IR" dirty="0" smtClean="0"/>
              <a:t>اضطراب شامل طیفی از بیماریها مانند اضطراب منتشر ، اضطراب اجتماعی و ترس از حضور در جمع ، اضطراب جدایی و بیماری وسواس  واجبار می شود.</a:t>
            </a:r>
            <a:endParaRPr lang="en-US" dirty="0" smtClean="0"/>
          </a:p>
          <a:p>
            <a:pPr>
              <a:defRPr/>
            </a:pPr>
            <a:r>
              <a:rPr lang="fa-IR" dirty="0" smtClean="0"/>
              <a:t>اضطراب ، احساس ناخوشایند و ناراحت کننده ای است که در آن ، فرد موقعیتهای محیطی را بیش تر از آنچه هست ، پرخطر احساس می کند و حتی موقعی که خطری در کار نیست احساس تنش و نگرانی می کند.</a:t>
            </a:r>
          </a:p>
          <a:p>
            <a:pPr>
              <a:defRPr/>
            </a:pPr>
            <a:r>
              <a:rPr lang="fa-IR" b="1" dirty="0" smtClean="0">
                <a:solidFill>
                  <a:srgbClr val="FF0000"/>
                </a:solidFill>
              </a:rPr>
              <a:t>علائم:</a:t>
            </a:r>
            <a:r>
              <a:rPr lang="fa-IR" dirty="0" smtClean="0"/>
              <a:t> علائم جسمی و ذهنی دارد. مانند حالت تهوع، دل درد، سردرد، لرزش، تعریق، تکرر  ادرار، احساس تنگی نفس، اشکال در تمرکز، احساس سبکی سر، نگرانی راجع به وقوع اتفاقات ناگوار در آینده، نیاز به تأیید محیط و دیگران، حساس شدن روی کفایت و کارآیی شخصی </a:t>
            </a:r>
            <a:endParaRPr lang="en-US" dirty="0" smtClean="0"/>
          </a:p>
          <a:p>
            <a:pPr>
              <a:defRPr/>
            </a:pPr>
            <a:r>
              <a:rPr lang="fa-IR" sz="1900" b="1" dirty="0" smtClean="0">
                <a:solidFill>
                  <a:srgbClr val="FF0000"/>
                </a:solidFill>
                <a:cs typeface="B Titr" pitchFamily="2" charset="-78"/>
              </a:rPr>
              <a:t>درمان:</a:t>
            </a:r>
            <a:r>
              <a:rPr lang="fa-IR" dirty="0" smtClean="0"/>
              <a:t>اجازه دهید کودک یا نوجوان به طور باز و آشکار راجع به احساسات و افکارش صحبت کند و با آرامش به صحبتهای او گوش دهید.</a:t>
            </a:r>
            <a:endParaRPr lang="en-US" dirty="0" smtClean="0"/>
          </a:p>
          <a:p>
            <a:pPr>
              <a:defRPr/>
            </a:pPr>
            <a:r>
              <a:rPr lang="fa-IR" dirty="0" smtClean="0"/>
              <a:t>کمک به انتخاب شیوه های صحیح زندگی و تنظیم یک برنامه روزانه سالم مثل : تغذیه مناسب ، استراحت کافی ، ورزش ، دوری از مصرف سیگار و الکل می تواند تأثیر خوبی در بهبود فرد داشته باشد. و در مواردی هم استفاده از داورهای ضد اضطراب و روشهای شناخت درمانی و مشاوره کمک می کند.</a:t>
            </a:r>
            <a:endParaRPr lang="en-US" dirty="0" smtClean="0"/>
          </a:p>
          <a:p>
            <a:endParaRPr lang="fa-I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6908"/>
          </a:xfrm>
        </p:spPr>
        <p:txBody>
          <a:bodyPr>
            <a:normAutofit/>
          </a:bodyPr>
          <a:lstStyle/>
          <a:p>
            <a:pPr algn="r"/>
            <a:r>
              <a:rPr lang="fa-IR" sz="3600" dirty="0" smtClean="0">
                <a:solidFill>
                  <a:srgbClr val="FF0000"/>
                </a:solidFill>
              </a:rPr>
              <a:t>اختلال اضطراب جدایی :</a:t>
            </a:r>
            <a:endParaRPr lang="fa-IR" sz="3200" dirty="0"/>
          </a:p>
        </p:txBody>
      </p:sp>
      <p:sp>
        <p:nvSpPr>
          <p:cNvPr id="3" name="Content Placeholder 2"/>
          <p:cNvSpPr>
            <a:spLocks noGrp="1"/>
          </p:cNvSpPr>
          <p:nvPr>
            <p:ph sz="quarter" idx="1"/>
          </p:nvPr>
        </p:nvSpPr>
        <p:spPr>
          <a:xfrm>
            <a:off x="457200" y="1285860"/>
            <a:ext cx="8329642" cy="5188092"/>
          </a:xfrm>
        </p:spPr>
        <p:txBody>
          <a:bodyPr>
            <a:normAutofit/>
          </a:bodyPr>
          <a:lstStyle/>
          <a:p>
            <a:pPr>
              <a:defRPr/>
            </a:pPr>
            <a:r>
              <a:rPr lang="fa-IR" dirty="0" smtClean="0"/>
              <a:t>این اختلال بیشترین مشکل اضطرابی در سن زیر 18 سال است. در این اختلال، کودک اضطراب و نگرانی شدیدی در هنگام جدا شدن  از اشخاص مهم زندگی خود احساس می کند.</a:t>
            </a:r>
            <a:endParaRPr lang="en-US" dirty="0" smtClean="0"/>
          </a:p>
          <a:p>
            <a:pPr>
              <a:defRPr/>
            </a:pPr>
            <a:r>
              <a:rPr lang="fa-IR" dirty="0" smtClean="0"/>
              <a:t>کودک نگران است مبادا آسیبی به خودش یا اطرافیان برسد. دلواپس است که مثلاً مادر خود را از دست بدهد یا حادثه ای ناگوار باعث جدایی مادر از او  شود .</a:t>
            </a:r>
            <a:endParaRPr lang="en-US" dirty="0" smtClean="0"/>
          </a:p>
          <a:p>
            <a:pPr>
              <a:defRPr/>
            </a:pPr>
            <a:r>
              <a:rPr lang="fa-IR" dirty="0" smtClean="0"/>
              <a:t>این کودکان در تنها خوابیدن، تنها ماندن در منزل ، رفتن به مهدکودک و مدرسه مشکل دارند حتی اگر   فضای اتاق خواب آنها بسیار جالب باشد باز ترجیح می دهند با هر شرایطی در کنار والدین خود باشند حتی گاه کابوسهای مکرر مبنی بر جدایی از والدین می بینند.</a:t>
            </a:r>
            <a:endParaRPr lang="en-US" dirty="0" smtClean="0"/>
          </a:p>
          <a:p>
            <a:pPr>
              <a:defRPr/>
            </a:pPr>
            <a:r>
              <a:rPr lang="fa-IR" dirty="0" smtClean="0"/>
              <a:t>مشکل عمده در رفتن به مدرسه است کودکان 8-5 سال به مادر خود می چسبند و التماس و گریه می کنند ، کودکان 12-9 سال نارحتی شدیدی هنگام جدا شدن از خود نشان می دهند و نوجوانان با علائمی مثل دل درد و سردرد ، تهوع و استفراغ از رفتن به مدرسه سر باز می زنند.</a:t>
            </a:r>
            <a:endParaRPr lang="en-US" dirty="0" smtClean="0"/>
          </a:p>
          <a:p>
            <a:endParaRPr lang="fa-IR"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662" y="214290"/>
            <a:ext cx="7572428" cy="2071702"/>
          </a:xfrm>
        </p:spPr>
        <p:txBody>
          <a:bodyPr>
            <a:normAutofit fontScale="90000"/>
          </a:bodyPr>
          <a:lstStyle/>
          <a:p>
            <a:pPr algn="r"/>
            <a:r>
              <a:rPr lang="fa-IR" sz="3200" dirty="0" smtClean="0"/>
              <a:t/>
            </a:r>
            <a:br>
              <a:rPr lang="fa-IR" sz="3200" dirty="0" smtClean="0"/>
            </a:br>
            <a:r>
              <a:rPr lang="fa-IR" sz="3200" dirty="0" smtClean="0"/>
              <a:t/>
            </a:r>
            <a:br>
              <a:rPr lang="fa-IR" sz="3200" dirty="0" smtClean="0"/>
            </a:br>
            <a:r>
              <a:rPr lang="fa-IR" sz="3200" dirty="0" smtClean="0"/>
              <a:t/>
            </a:r>
            <a:br>
              <a:rPr lang="fa-IR" sz="3200" dirty="0" smtClean="0"/>
            </a:br>
            <a:r>
              <a:rPr lang="fa-IR" sz="3200" dirty="0" smtClean="0"/>
              <a:t/>
            </a:r>
            <a:br>
              <a:rPr lang="fa-IR" sz="3200" dirty="0" smtClean="0"/>
            </a:br>
            <a:r>
              <a:rPr lang="fa-IR" sz="2700" dirty="0" smtClean="0"/>
              <a:t>.</a:t>
            </a:r>
            <a:r>
              <a:rPr lang="fa-IR" sz="3100" dirty="0" smtClean="0">
                <a:solidFill>
                  <a:srgbClr val="FF0000"/>
                </a:solidFill>
              </a:rPr>
              <a:t> </a:t>
            </a:r>
            <a:r>
              <a:rPr lang="fa-IR" sz="3100" b="1" dirty="0" smtClean="0">
                <a:solidFill>
                  <a:srgbClr val="FF0000"/>
                </a:solidFill>
              </a:rPr>
              <a:t>علت شناسی :</a:t>
            </a:r>
            <a:r>
              <a:rPr lang="en-US" sz="1200" dirty="0" smtClean="0"/>
              <a:t/>
            </a:r>
            <a:br>
              <a:rPr lang="en-US" sz="1200" dirty="0" smtClean="0"/>
            </a:br>
            <a:r>
              <a:rPr lang="fa-IR" sz="1200" dirty="0" smtClean="0"/>
              <a:t> </a:t>
            </a:r>
            <a:r>
              <a:rPr lang="fa-IR" sz="2200" dirty="0" smtClean="0"/>
              <a:t>عوامل ژنتیکی، دلبستگی های نا مطئمن در ابتدای کودکی، خانواده های تک والدی ، خانواده هایی که روابط بسیار نزدیک و در هم تنیده با هم دارند. کودکان خجالتی و درون گرا ، محیط پر استرس و مشکلات خانوادگی مانند طلاق ، مرگ ، جدایی و .... در شکل گیری اختلال اضطراب جدایی می توانند نقش داشته باشند</a:t>
            </a:r>
            <a:r>
              <a:rPr lang="fa-IR" dirty="0" smtClean="0"/>
              <a:t/>
            </a:r>
            <a:br>
              <a:rPr lang="fa-IR" dirty="0" smtClean="0"/>
            </a:br>
            <a:endParaRPr lang="fa-IR" dirty="0"/>
          </a:p>
        </p:txBody>
      </p:sp>
      <p:sp>
        <p:nvSpPr>
          <p:cNvPr id="3" name="Content Placeholder 2"/>
          <p:cNvSpPr>
            <a:spLocks noGrp="1"/>
          </p:cNvSpPr>
          <p:nvPr>
            <p:ph sz="quarter" idx="1"/>
          </p:nvPr>
        </p:nvSpPr>
        <p:spPr>
          <a:xfrm>
            <a:off x="457200" y="1928802"/>
            <a:ext cx="8186766" cy="4572032"/>
          </a:xfrm>
        </p:spPr>
        <p:txBody>
          <a:bodyPr>
            <a:normAutofit fontScale="92500" lnSpcReduction="10000"/>
          </a:bodyPr>
          <a:lstStyle/>
          <a:p>
            <a:pPr marL="365760" indent="-283464">
              <a:buFont typeface="Wingdings 2"/>
              <a:buChar char=""/>
              <a:defRPr/>
            </a:pPr>
            <a:r>
              <a:rPr lang="fa-IR" sz="3000" b="1" dirty="0" smtClean="0">
                <a:solidFill>
                  <a:srgbClr val="FF0000"/>
                </a:solidFill>
              </a:rPr>
              <a:t>درمان:</a:t>
            </a:r>
            <a:endParaRPr lang="en-US" sz="3000" b="1" dirty="0" smtClean="0">
              <a:solidFill>
                <a:srgbClr val="FF0000"/>
              </a:solidFill>
            </a:endParaRPr>
          </a:p>
          <a:p>
            <a:pPr>
              <a:defRPr/>
            </a:pPr>
            <a:r>
              <a:rPr lang="fa-IR" dirty="0" smtClean="0"/>
              <a:t>استرسهای موجود در خانواده باید مورد مداخله قرار گیرد.</a:t>
            </a:r>
            <a:endParaRPr lang="en-US" dirty="0" smtClean="0"/>
          </a:p>
          <a:p>
            <a:pPr>
              <a:defRPr/>
            </a:pPr>
            <a:r>
              <a:rPr lang="fa-IR" dirty="0" smtClean="0"/>
              <a:t>باید والدین تشویق شوند تا نیاز کودک را هم به امنیت و هم به زندگی مستقل و غیر وابسته درک کنند</a:t>
            </a:r>
            <a:endParaRPr lang="en-US" dirty="0" smtClean="0"/>
          </a:p>
          <a:p>
            <a:pPr>
              <a:defRPr/>
            </a:pPr>
            <a:r>
              <a:rPr lang="fa-IR" dirty="0" smtClean="0"/>
              <a:t>بهتر است این کودکان با موضوع ترس خود روبرو شوند یعنی در هر صورت به مدرسه بروند.</a:t>
            </a:r>
            <a:endParaRPr lang="en-US" dirty="0" smtClean="0"/>
          </a:p>
          <a:p>
            <a:pPr>
              <a:defRPr/>
            </a:pPr>
            <a:r>
              <a:rPr lang="fa-IR" dirty="0" smtClean="0"/>
              <a:t>گاهی لازم می شود جدایی از مادر تدریجی باشد یعنی مادر در روزهای اول مدتی در کنار کودک باشد. سپس پشت در کلاس باشد سپس در حیاط و بعد از آن تنها تا مدرسه او را همراهی کند.</a:t>
            </a:r>
            <a:endParaRPr lang="en-US" dirty="0" smtClean="0"/>
          </a:p>
          <a:p>
            <a:pPr>
              <a:defRPr/>
            </a:pPr>
            <a:r>
              <a:rPr lang="fa-IR" dirty="0" smtClean="0"/>
              <a:t>برای تلاش های موفقیت آمیز کودک ، پاداش و جایزه در نظر گرفته شود.</a:t>
            </a:r>
            <a:endParaRPr lang="en-US" dirty="0" smtClean="0"/>
          </a:p>
          <a:p>
            <a:pPr>
              <a:defRPr/>
            </a:pPr>
            <a:r>
              <a:rPr lang="fa-IR" dirty="0" smtClean="0"/>
              <a:t>اگر کودک به هر دلیل از رفتن به مدرسه امتناع می کند و در خانه می ماند نباید محیط برایش دلپذیر و عادی باشد چون این موضوع، نرفتن کودک به مدرسه را تشدید می کند.</a:t>
            </a:r>
            <a:endParaRPr lang="en-US" dirty="0" smtClean="0"/>
          </a:p>
          <a:p>
            <a:pPr algn="l"/>
            <a:endParaRPr lang="fa-IR"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15328" cy="868346"/>
          </a:xfrm>
        </p:spPr>
        <p:txBody>
          <a:bodyPr>
            <a:normAutofit fontScale="90000"/>
          </a:bodyPr>
          <a:lstStyle/>
          <a:p>
            <a:pPr algn="r"/>
            <a:r>
              <a:rPr lang="fa-IR" sz="3600" b="1" dirty="0" smtClean="0">
                <a:solidFill>
                  <a:srgbClr val="FF0000"/>
                </a:solidFill>
              </a:rPr>
              <a:t>اضطراب امتحان :</a:t>
            </a:r>
            <a:r>
              <a:rPr lang="en-US" dirty="0" smtClean="0"/>
              <a:t/>
            </a:r>
            <a:br>
              <a:rPr lang="en-US" dirty="0" smtClean="0"/>
            </a:br>
            <a:endParaRPr lang="fa-IR" dirty="0"/>
          </a:p>
        </p:txBody>
      </p:sp>
      <p:sp>
        <p:nvSpPr>
          <p:cNvPr id="3" name="Content Placeholder 2"/>
          <p:cNvSpPr>
            <a:spLocks noGrp="1"/>
          </p:cNvSpPr>
          <p:nvPr>
            <p:ph sz="quarter" idx="1"/>
          </p:nvPr>
        </p:nvSpPr>
        <p:spPr>
          <a:xfrm>
            <a:off x="457200" y="928670"/>
            <a:ext cx="8115328" cy="5545282"/>
          </a:xfrm>
        </p:spPr>
        <p:txBody>
          <a:bodyPr/>
          <a:lstStyle/>
          <a:p>
            <a:r>
              <a:rPr lang="fa-IR" dirty="0" smtClean="0"/>
              <a:t>درجاتی از اضطراب امتحان در 30-20% کودکان و نوجوانان دانش آموز دیده می شود. این موضوع در دختران شایع تر از پسران است </a:t>
            </a:r>
            <a:endParaRPr lang="en-US" dirty="0" smtClean="0"/>
          </a:p>
          <a:p>
            <a:r>
              <a:rPr lang="fa-IR" dirty="0" smtClean="0"/>
              <a:t>ابتدا باید اضطراب طبیعی را از اضطراب بیمارگونه جدا کرد.</a:t>
            </a:r>
            <a:endParaRPr lang="en-US" dirty="0" smtClean="0"/>
          </a:p>
          <a:p>
            <a:r>
              <a:rPr lang="fa-IR" dirty="0" smtClean="0"/>
              <a:t>آن چه مسلم است درجاتی از اضطراب و استرس می تواند مثبت باشد و احساس بدست آوردن یک فرصت به فرد بدهد در حدی که تمرکز روی مطالعه بهتر شود و برنامه ریزی منظم تر و مدیریت زمان داشته باشد این اضطراب باعث افزایش عملکرد شخصی می شود.</a:t>
            </a:r>
            <a:endParaRPr lang="en-US" dirty="0" smtClean="0"/>
          </a:p>
          <a:p>
            <a:r>
              <a:rPr lang="fa-IR" dirty="0" smtClean="0"/>
              <a:t>زمانی اضطراب منفی است که احساس کنیم اوضاع از کنترل خارج است ، تمرکز خود را از دست داده ایم و افت عملکرد پیدا کنیم</a:t>
            </a:r>
            <a:endParaRPr lang="en-US" dirty="0" smtClean="0"/>
          </a:p>
          <a:p>
            <a:r>
              <a:rPr lang="fa-IR" dirty="0" smtClean="0"/>
              <a:t>علائم جسمی اضطراب امتحان : تپش قلب، سردرد، عرق کردن، لرزش دست و اندامها، رنگ پریدگی ، حالت تهوع و استفراغ </a:t>
            </a:r>
            <a:endParaRPr lang="en-US" dirty="0" smtClean="0"/>
          </a:p>
          <a:p>
            <a:r>
              <a:rPr lang="fa-IR" dirty="0" smtClean="0"/>
              <a:t>علائم فکری وشناختی: نگران شکست و ناکامی بودن، تحقیر و سرزنش خود، مقایسه ی خود با دیگران ، فراموش کردن مطالب خوانده شده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86766" cy="1143000"/>
          </a:xfrm>
        </p:spPr>
        <p:txBody>
          <a:bodyPr/>
          <a:lstStyle/>
          <a:p>
            <a:pPr algn="r"/>
            <a:r>
              <a:rPr lang="fa-IR" b="1" dirty="0" smtClean="0">
                <a:solidFill>
                  <a:srgbClr val="FF0000"/>
                </a:solidFill>
              </a:rPr>
              <a:t>چرا بعضی دچار اضطراب امتحان می شوند؟</a:t>
            </a:r>
            <a:r>
              <a:rPr lang="en-US" b="1" dirty="0" smtClean="0">
                <a:solidFill>
                  <a:srgbClr val="FF0000"/>
                </a:solidFill>
              </a:rPr>
              <a:t/>
            </a:r>
            <a:br>
              <a:rPr lang="en-US" b="1" dirty="0" smtClean="0">
                <a:solidFill>
                  <a:srgbClr val="FF0000"/>
                </a:solidFill>
              </a:rPr>
            </a:br>
            <a:endParaRPr lang="fa-IR" b="1" dirty="0">
              <a:solidFill>
                <a:srgbClr val="FF0000"/>
              </a:solidFill>
            </a:endParaRPr>
          </a:p>
        </p:txBody>
      </p:sp>
      <p:sp>
        <p:nvSpPr>
          <p:cNvPr id="3" name="Content Placeholder 2"/>
          <p:cNvSpPr>
            <a:spLocks noGrp="1"/>
          </p:cNvSpPr>
          <p:nvPr>
            <p:ph sz="quarter" idx="1"/>
          </p:nvPr>
        </p:nvSpPr>
        <p:spPr>
          <a:xfrm>
            <a:off x="457200" y="1142984"/>
            <a:ext cx="8186766" cy="4643470"/>
          </a:xfrm>
        </p:spPr>
        <p:txBody>
          <a:bodyPr/>
          <a:lstStyle/>
          <a:p>
            <a:r>
              <a:rPr lang="fa-IR" b="1" dirty="0" smtClean="0">
                <a:solidFill>
                  <a:srgbClr val="FF0000"/>
                </a:solidFill>
              </a:rPr>
              <a:t>1- علل شخصیتی </a:t>
            </a:r>
            <a:r>
              <a:rPr lang="fa-IR" b="1" dirty="0" smtClean="0"/>
              <a:t>:</a:t>
            </a:r>
            <a:r>
              <a:rPr lang="fa-IR" dirty="0" smtClean="0"/>
              <a:t> افرادی که عز ت نفس پایینی دارند ، شکستهای متعددی را تجربه کرده اند یا بیماری اضطراب منتشر   دارند بیشتر مستعد اضطراب امتحان هستند. </a:t>
            </a:r>
            <a:endParaRPr lang="en-US" dirty="0" smtClean="0"/>
          </a:p>
          <a:p>
            <a:r>
              <a:rPr lang="fa-IR" dirty="0" smtClean="0">
                <a:solidFill>
                  <a:srgbClr val="FF0000"/>
                </a:solidFill>
              </a:rPr>
              <a:t>2- </a:t>
            </a:r>
            <a:r>
              <a:rPr lang="fa-IR" b="1" dirty="0" smtClean="0">
                <a:solidFill>
                  <a:srgbClr val="FF0000"/>
                </a:solidFill>
              </a:rPr>
              <a:t>علل خانوادگی :</a:t>
            </a:r>
            <a:r>
              <a:rPr lang="fa-IR" dirty="0" smtClean="0">
                <a:solidFill>
                  <a:srgbClr val="FF0000"/>
                </a:solidFill>
              </a:rPr>
              <a:t> </a:t>
            </a:r>
            <a:r>
              <a:rPr lang="fa-IR" dirty="0" smtClean="0"/>
              <a:t>الگوی خشک و غیر قابل انعطاف تربیت کودک ، انتظارات بیش از حد والدین، کمال گرایی ، تنبیه و سرزنش ، تشویق نامناسب، وضعیت  اقتصادی – اجتماعی پایین جزء عوامل خانوادگی حساب می شوند.</a:t>
            </a:r>
            <a:endParaRPr lang="en-US" dirty="0" smtClean="0"/>
          </a:p>
          <a:p>
            <a:r>
              <a:rPr lang="fa-IR" dirty="0" smtClean="0">
                <a:solidFill>
                  <a:srgbClr val="FF0000"/>
                </a:solidFill>
              </a:rPr>
              <a:t>3- </a:t>
            </a:r>
            <a:r>
              <a:rPr lang="fa-IR" b="1" dirty="0" smtClean="0">
                <a:solidFill>
                  <a:srgbClr val="FF0000"/>
                </a:solidFill>
              </a:rPr>
              <a:t>علل آموزشگاهی :</a:t>
            </a:r>
            <a:r>
              <a:rPr lang="fa-IR" dirty="0" smtClean="0">
                <a:solidFill>
                  <a:srgbClr val="FF0000"/>
                </a:solidFill>
              </a:rPr>
              <a:t> </a:t>
            </a:r>
            <a:r>
              <a:rPr lang="fa-IR" dirty="0" smtClean="0"/>
              <a:t>انتظارات بیش از حد و نابجای معلم، درس و امتحان های دشوار، بعد ر قابتی بالا، محدودیتهای زمانی، محیط نامناسب امتحان، اهمیت خود امتحان مانند کنکور و .....</a:t>
            </a:r>
            <a:endParaRPr lang="en-US" dirty="0" smtClean="0"/>
          </a:p>
          <a:p>
            <a:endParaRPr lang="fa-IR"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15328" cy="654032"/>
          </a:xfrm>
        </p:spPr>
        <p:txBody>
          <a:bodyPr>
            <a:normAutofit fontScale="90000"/>
          </a:bodyPr>
          <a:lstStyle/>
          <a:p>
            <a:pPr algn="r"/>
            <a:r>
              <a:rPr lang="fa-IR" sz="2400" b="1" dirty="0" smtClean="0">
                <a:solidFill>
                  <a:srgbClr val="FF0000"/>
                </a:solidFill>
              </a:rPr>
              <a:t>راههای مقابله با اضطراب امتحان :</a:t>
            </a:r>
            <a:r>
              <a:rPr lang="en-US" b="1" dirty="0" smtClean="0">
                <a:solidFill>
                  <a:srgbClr val="FF0000"/>
                </a:solidFill>
              </a:rPr>
              <a:t/>
            </a:r>
            <a:br>
              <a:rPr lang="en-US" b="1" dirty="0" smtClean="0">
                <a:solidFill>
                  <a:srgbClr val="FF0000"/>
                </a:solidFill>
              </a:rPr>
            </a:br>
            <a:endParaRPr lang="fa-IR" b="1" dirty="0">
              <a:solidFill>
                <a:srgbClr val="FF0000"/>
              </a:solidFill>
            </a:endParaRPr>
          </a:p>
        </p:txBody>
      </p:sp>
      <p:sp>
        <p:nvSpPr>
          <p:cNvPr id="3" name="Content Placeholder 2"/>
          <p:cNvSpPr>
            <a:spLocks noGrp="1"/>
          </p:cNvSpPr>
          <p:nvPr>
            <p:ph sz="quarter" idx="1"/>
          </p:nvPr>
        </p:nvSpPr>
        <p:spPr>
          <a:xfrm>
            <a:off x="457200" y="571480"/>
            <a:ext cx="8186766" cy="6072230"/>
          </a:xfrm>
        </p:spPr>
        <p:txBody>
          <a:bodyPr>
            <a:normAutofit fontScale="70000" lnSpcReduction="20000"/>
          </a:bodyPr>
          <a:lstStyle/>
          <a:p>
            <a:r>
              <a:rPr lang="fa-IR" dirty="0" smtClean="0"/>
              <a:t>1</a:t>
            </a:r>
            <a:r>
              <a:rPr lang="fa-IR" b="1" dirty="0" smtClean="0"/>
              <a:t>- </a:t>
            </a:r>
            <a:r>
              <a:rPr lang="fa-IR" b="1" dirty="0" smtClean="0">
                <a:solidFill>
                  <a:srgbClr val="FF0000"/>
                </a:solidFill>
              </a:rPr>
              <a:t>کاهش علایم جسمی  اضطراب : </a:t>
            </a:r>
            <a:r>
              <a:rPr lang="fa-IR" dirty="0" smtClean="0"/>
              <a:t>همانطور که اشاره شد در زمان استرس و اضطراب تغییراتی مانند رنگ پریدگی، سفت شدن عضلا ت، لرزش، تنگی نفس،  رخ می دهد اگر شخص بیاموزد به طریقی بدن خود را آرام کند، نشانه های اضطراب هم کاهش می یابد. با استفاده از روش های زیر :</a:t>
            </a:r>
            <a:endParaRPr lang="en-US" dirty="0" smtClean="0"/>
          </a:p>
          <a:p>
            <a:pPr lvl="0"/>
            <a:r>
              <a:rPr lang="fa-IR" dirty="0" smtClean="0"/>
              <a:t>استفاده از تکنیک های آرام سازی (</a:t>
            </a:r>
            <a:r>
              <a:rPr lang="en-US" dirty="0" smtClean="0"/>
              <a:t>Relaxation</a:t>
            </a:r>
            <a:r>
              <a:rPr lang="fa-IR" dirty="0" smtClean="0"/>
              <a:t>)</a:t>
            </a:r>
            <a:endParaRPr lang="en-US" dirty="0" smtClean="0"/>
          </a:p>
          <a:p>
            <a:pPr lvl="0"/>
            <a:r>
              <a:rPr lang="fa-IR" dirty="0" smtClean="0"/>
              <a:t>نفس عمیق</a:t>
            </a:r>
            <a:endParaRPr lang="en-US" dirty="0" smtClean="0"/>
          </a:p>
          <a:p>
            <a:pPr lvl="0"/>
            <a:r>
              <a:rPr lang="fa-IR" dirty="0" smtClean="0"/>
              <a:t>دوش گرفتن، حرف زدن با یک دوست، قدم زدن، تماشای یک فیلم، گوش دادن به یک موسیقی آرا م</a:t>
            </a:r>
            <a:endParaRPr lang="en-US" dirty="0" smtClean="0"/>
          </a:p>
          <a:p>
            <a:pPr lvl="0"/>
            <a:r>
              <a:rPr lang="fa-IR" dirty="0" smtClean="0"/>
              <a:t>دعا خواندن و استفاده از راهکارهای معنوی</a:t>
            </a:r>
            <a:endParaRPr lang="en-US" dirty="0" smtClean="0"/>
          </a:p>
          <a:p>
            <a:r>
              <a:rPr lang="fa-IR" b="1" dirty="0" smtClean="0">
                <a:solidFill>
                  <a:srgbClr val="FF0000"/>
                </a:solidFill>
              </a:rPr>
              <a:t>2- کاهش علایم فکری و شناختی اضطراب :</a:t>
            </a:r>
            <a:endParaRPr lang="en-US" b="1" dirty="0" smtClean="0">
              <a:solidFill>
                <a:srgbClr val="FF0000"/>
              </a:solidFill>
            </a:endParaRPr>
          </a:p>
          <a:p>
            <a:pPr lvl="0"/>
            <a:r>
              <a:rPr lang="fa-IR" dirty="0" smtClean="0"/>
              <a:t>گفت و گوی منفی با خود را کنار گذارده مثلاً مرتب به خود نگوید «من قبول نمی شوم، چرا هیچی یادم نیست اگر رد شوم بقیه چه می گویند»</a:t>
            </a:r>
            <a:endParaRPr lang="en-US" dirty="0" smtClean="0"/>
          </a:p>
          <a:p>
            <a:pPr lvl="0"/>
            <a:r>
              <a:rPr lang="fa-IR" dirty="0" smtClean="0"/>
              <a:t>انتظارات غیر منطقی و ایده آل را کنار گذارد : مثلاً باید در این امتحان بهترین نمره بگیرم، من باید پزشکی قبول شوم </a:t>
            </a:r>
            <a:endParaRPr lang="en-US" dirty="0" smtClean="0"/>
          </a:p>
          <a:p>
            <a:pPr lvl="0"/>
            <a:r>
              <a:rPr lang="fa-IR" dirty="0" smtClean="0"/>
              <a:t>والدین و معلمان باید انتظارات غیر واقعی و کمال طلبانه خود را تعدیل کنند.</a:t>
            </a:r>
            <a:endParaRPr lang="en-US" dirty="0" smtClean="0"/>
          </a:p>
          <a:p>
            <a:pPr lvl="0"/>
            <a:r>
              <a:rPr lang="fa-IR" dirty="0" smtClean="0"/>
              <a:t>باید فرد تشویق شود راجع به احساسات و نگرانی هایش با والدین و معلم صحبت کند.</a:t>
            </a:r>
            <a:endParaRPr lang="en-US" dirty="0" smtClean="0"/>
          </a:p>
          <a:p>
            <a:pPr lvl="0"/>
            <a:r>
              <a:rPr lang="fa-IR" dirty="0" smtClean="0"/>
              <a:t>تعجیل و شتاب کودک را باید کاهش داد: مثلاً در برنامه ریزی درسی و منظم خواندن به او کمک باید کرد.</a:t>
            </a:r>
            <a:endParaRPr lang="en-US" dirty="0" smtClean="0"/>
          </a:p>
          <a:p>
            <a:r>
              <a:rPr lang="fa-IR" b="1" dirty="0" smtClean="0">
                <a:solidFill>
                  <a:srgbClr val="FF0000"/>
                </a:solidFill>
              </a:rPr>
              <a:t>3- تغییر روش زندگی در برنامه ریزی و مدیریت ز مان:</a:t>
            </a:r>
            <a:endParaRPr lang="en-US" b="1" dirty="0" smtClean="0">
              <a:solidFill>
                <a:srgbClr val="FF0000"/>
              </a:solidFill>
            </a:endParaRPr>
          </a:p>
          <a:p>
            <a:pPr lvl="0"/>
            <a:r>
              <a:rPr lang="fa-IR" dirty="0" smtClean="0"/>
              <a:t>نوشتن برنامه روزانه و ساده کردن   جدول  برنامه ها</a:t>
            </a:r>
            <a:endParaRPr lang="en-US" dirty="0" smtClean="0"/>
          </a:p>
          <a:p>
            <a:pPr lvl="0"/>
            <a:r>
              <a:rPr lang="fa-IR" dirty="0" smtClean="0"/>
              <a:t>نظم دادن به فضای مطالعه و محیط درسی کودک</a:t>
            </a:r>
            <a:endParaRPr lang="en-US" dirty="0" smtClean="0"/>
          </a:p>
          <a:p>
            <a:pPr lvl="0"/>
            <a:r>
              <a:rPr lang="fa-IR" dirty="0" smtClean="0"/>
              <a:t>استراحت کردن</a:t>
            </a:r>
            <a:endParaRPr lang="en-US" dirty="0" smtClean="0"/>
          </a:p>
          <a:p>
            <a:pPr lvl="0"/>
            <a:r>
              <a:rPr lang="fa-IR" dirty="0" smtClean="0"/>
              <a:t>ورزش منظم مثلاً  30 دقیقه ورزش سبک</a:t>
            </a:r>
            <a:endParaRPr lang="en-US" dirty="0" smtClean="0"/>
          </a:p>
          <a:p>
            <a:pPr lvl="0"/>
            <a:r>
              <a:rPr lang="fa-IR" dirty="0" smtClean="0"/>
              <a:t>خواب کافی </a:t>
            </a:r>
            <a:endParaRPr lang="en-US" dirty="0" smtClean="0"/>
          </a:p>
          <a:p>
            <a:pPr lvl="0"/>
            <a:r>
              <a:rPr lang="fa-IR" dirty="0" smtClean="0"/>
              <a:t>تغذیه خوب و مناسب</a:t>
            </a:r>
            <a:endParaRPr lang="en-US" dirty="0" smtClean="0"/>
          </a:p>
          <a:p>
            <a:endParaRPr lang="fa-I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cap="none" dirty="0" smtClean="0">
                <a:solidFill>
                  <a:srgbClr val="FF0000"/>
                </a:solidFill>
                <a:effectLst>
                  <a:outerShdw blurRad="38100" dist="38100" dir="2700000" algn="tl">
                    <a:srgbClr val="C0C0C0"/>
                  </a:outerShdw>
                </a:effectLst>
                <a:ea typeface="2  Titr" pitchFamily="2" charset="0"/>
                <a:cs typeface="2  Titr" pitchFamily="2" charset="0"/>
              </a:rPr>
              <a:t>هدف کلی</a:t>
            </a:r>
            <a:endParaRPr lang="fa-IR" sz="6000" dirty="0">
              <a:solidFill>
                <a:srgbClr val="FF0000"/>
              </a:solidFill>
            </a:endParaRPr>
          </a:p>
        </p:txBody>
      </p:sp>
      <p:sp>
        <p:nvSpPr>
          <p:cNvPr id="3" name="Content Placeholder 2"/>
          <p:cNvSpPr>
            <a:spLocks noGrp="1"/>
          </p:cNvSpPr>
          <p:nvPr>
            <p:ph sz="quarter" idx="1"/>
          </p:nvPr>
        </p:nvSpPr>
        <p:spPr>
          <a:xfrm>
            <a:off x="0" y="2000240"/>
            <a:ext cx="8358214" cy="4473712"/>
          </a:xfrm>
        </p:spPr>
        <p:txBody>
          <a:bodyPr>
            <a:normAutofit/>
          </a:bodyPr>
          <a:lstStyle/>
          <a:p>
            <a:r>
              <a:rPr lang="fa-IR" sz="4400" b="1" dirty="0" smtClean="0"/>
              <a:t>ارتقاء سلامت دانش آموزان از طریق توانمند سازی پرسنل بهداشتی در خصوص اختلالات شایع رفتاری در مدرسه</a:t>
            </a:r>
            <a:endParaRPr lang="en-US" sz="4400" dirty="0" smtClean="0"/>
          </a:p>
          <a:p>
            <a:endParaRPr lang="fa-IR" sz="4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357166"/>
            <a:ext cx="7467600" cy="1000132"/>
          </a:xfrm>
        </p:spPr>
        <p:txBody>
          <a:bodyPr>
            <a:normAutofit fontScale="90000"/>
          </a:bodyPr>
          <a:lstStyle/>
          <a:p>
            <a:pPr algn="r"/>
            <a:r>
              <a:rPr lang="fa-IR" sz="4000" b="1" dirty="0" smtClean="0">
                <a:solidFill>
                  <a:srgbClr val="FF0000"/>
                </a:solidFill>
              </a:rPr>
              <a:t>افسردگی </a:t>
            </a:r>
            <a:r>
              <a:rPr lang="en-US" dirty="0" smtClean="0">
                <a:solidFill>
                  <a:srgbClr val="FF0000"/>
                </a:solidFill>
              </a:rPr>
              <a:t/>
            </a:r>
            <a:br>
              <a:rPr lang="en-US" dirty="0" smtClean="0">
                <a:solidFill>
                  <a:srgbClr val="FF0000"/>
                </a:solidFill>
              </a:rPr>
            </a:br>
            <a:endParaRPr lang="fa-IR" dirty="0">
              <a:solidFill>
                <a:srgbClr val="FF0000"/>
              </a:solidFill>
            </a:endParaRPr>
          </a:p>
        </p:txBody>
      </p:sp>
      <p:sp>
        <p:nvSpPr>
          <p:cNvPr id="3" name="Content Placeholder 2"/>
          <p:cNvSpPr>
            <a:spLocks noGrp="1"/>
          </p:cNvSpPr>
          <p:nvPr>
            <p:ph sz="quarter" idx="1"/>
          </p:nvPr>
        </p:nvSpPr>
        <p:spPr>
          <a:xfrm>
            <a:off x="457200" y="1428736"/>
            <a:ext cx="7972452" cy="5045216"/>
          </a:xfrm>
        </p:spPr>
        <p:txBody>
          <a:bodyPr/>
          <a:lstStyle/>
          <a:p>
            <a:r>
              <a:rPr lang="fa-IR" dirty="0" smtClean="0"/>
              <a:t>در بچه های پیش دبستانی افسرده، ظاهر غمگین  ، ارتباط کلامی محدود، رشد کم ، وزن نگرفتن، گریه   دیده </a:t>
            </a:r>
            <a:br>
              <a:rPr lang="fa-IR" dirty="0" smtClean="0"/>
            </a:br>
            <a:r>
              <a:rPr lang="fa-IR" dirty="0" smtClean="0"/>
              <a:t>می شود.</a:t>
            </a:r>
            <a:endParaRPr lang="en-US" dirty="0" smtClean="0"/>
          </a:p>
          <a:p>
            <a:r>
              <a:rPr lang="fa-IR" dirty="0" smtClean="0"/>
              <a:t>در سنین مدرسه ، کودک بهتر می تواند راجع به خلق غمگین خود سخن بگوید، گریه می کند، تحریک پذیر و عصبانی است، مشکل توجه و کاهش انگیزه پیدا می کند و این به افت عملکردش در مدرسه منجر می شود. از ناراحتی های جسمی مثل سرددرد و دل درد می نالد. همچنین ممکن است افکار خودکشی هم داشته باشد که والدین از آن آگاه نیستند.</a:t>
            </a:r>
            <a:endParaRPr lang="en-US" dirty="0" smtClean="0"/>
          </a:p>
          <a:p>
            <a:r>
              <a:rPr lang="fa-IR" dirty="0" smtClean="0"/>
              <a:t>خود کشی در کودکان زیر 10 سال تقریباً همیشه به حساب مرگهای تصادفی گذاشته می شود.</a:t>
            </a:r>
            <a:endParaRPr lang="en-US" dirty="0" smtClean="0"/>
          </a:p>
          <a:p>
            <a:endParaRPr lang="fa-IR"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86766" cy="1011222"/>
          </a:xfrm>
        </p:spPr>
        <p:txBody>
          <a:bodyPr>
            <a:normAutofit fontScale="90000"/>
          </a:bodyPr>
          <a:lstStyle/>
          <a:p>
            <a:pPr algn="r"/>
            <a:r>
              <a:rPr lang="fa-IR" sz="3100" b="1" dirty="0" smtClean="0">
                <a:solidFill>
                  <a:srgbClr val="FF0000"/>
                </a:solidFill>
              </a:rPr>
              <a:t>علائم افسردگی:</a:t>
            </a:r>
            <a:r>
              <a:rPr lang="en-US" sz="3200" b="1" dirty="0" smtClean="0">
                <a:solidFill>
                  <a:srgbClr val="FF0000"/>
                </a:solidFill>
              </a:rPr>
              <a:t/>
            </a:r>
            <a:br>
              <a:rPr lang="en-US" sz="3200" b="1" dirty="0" smtClean="0">
                <a:solidFill>
                  <a:srgbClr val="FF0000"/>
                </a:solidFill>
              </a:rPr>
            </a:br>
            <a:endParaRPr lang="fa-IR" sz="3200" b="1" dirty="0">
              <a:solidFill>
                <a:srgbClr val="FF0000"/>
              </a:solidFill>
            </a:endParaRPr>
          </a:p>
        </p:txBody>
      </p:sp>
      <p:sp>
        <p:nvSpPr>
          <p:cNvPr id="3" name="Content Placeholder 2"/>
          <p:cNvSpPr>
            <a:spLocks noGrp="1"/>
          </p:cNvSpPr>
          <p:nvPr>
            <p:ph sz="quarter" idx="1"/>
          </p:nvPr>
        </p:nvSpPr>
        <p:spPr>
          <a:xfrm>
            <a:off x="457200" y="1000108"/>
            <a:ext cx="8115328" cy="5643602"/>
          </a:xfrm>
        </p:spPr>
        <p:txBody>
          <a:bodyPr>
            <a:normAutofit fontScale="92500" lnSpcReduction="20000"/>
          </a:bodyPr>
          <a:lstStyle/>
          <a:p>
            <a:r>
              <a:rPr lang="fa-IR" dirty="0" smtClean="0"/>
              <a:t>خواب و اشتهای مختل ، تغییر وزن بدن یا نرسیدن به وزن مورد انتظار، بی قراری یا کندی  حرکتی زیاد، احساس خستگی و بی انرژی بودن ، احساسات منفی درباره ظاهر خود داشتن، زودرنج بودن و زودگریه کردن ، شکایت های جسمی مانند   سردرد و دل درد عدم لذت بردن از علاقه مندی ها و فعالیتها  مانند گذشته ، حساسیت به طرد شدن ، تحریک پذیری و عصبانیت ، غیبت مکرر از مدرسه و افت تحصیلی از دیگر علائم افسردگی می باشد. </a:t>
            </a:r>
            <a:endParaRPr lang="en-US" dirty="0" smtClean="0"/>
          </a:p>
          <a:p>
            <a:r>
              <a:rPr lang="fa-IR" dirty="0" smtClean="0"/>
              <a:t>بچه های افسرده معمولاً از خودشان به صورت منفی صحبت می کنند. من زشت هستم ، من به درد نمی خورم ، دختر بدی هستم، هیچ کس منو دوست نداره </a:t>
            </a:r>
            <a:endParaRPr lang="en-US" dirty="0" smtClean="0"/>
          </a:p>
          <a:p>
            <a:r>
              <a:rPr lang="fa-IR" sz="3000" b="1" dirty="0" smtClean="0">
                <a:solidFill>
                  <a:srgbClr val="FF0000"/>
                </a:solidFill>
              </a:rPr>
              <a:t>علت : </a:t>
            </a:r>
            <a:endParaRPr lang="en-US" sz="3000" b="1" dirty="0" smtClean="0">
              <a:solidFill>
                <a:srgbClr val="FF0000"/>
              </a:solidFill>
            </a:endParaRPr>
          </a:p>
          <a:p>
            <a:r>
              <a:rPr lang="fa-IR" dirty="0" smtClean="0"/>
              <a:t>افسردگی کودکان و نوجوانان علل  ژنتیکی و خانوادگی دارد.</a:t>
            </a:r>
            <a:endParaRPr lang="en-US" dirty="0" smtClean="0"/>
          </a:p>
          <a:p>
            <a:r>
              <a:rPr lang="fa-IR" dirty="0" smtClean="0"/>
              <a:t>افسردگی والدین روی بچه ها اثر می گذارد هم از طریق ژنتیک و هم از طریق یادگیری و الگو  قراردادن آنها.</a:t>
            </a:r>
            <a:endParaRPr lang="en-US" dirty="0" smtClean="0"/>
          </a:p>
          <a:p>
            <a:r>
              <a:rPr lang="fa-IR" dirty="0" smtClean="0"/>
              <a:t>نبود رابطه ی مناسب بین والدین و آشفتگی های خانوادگی ، غفلت ، بد رفتاری با کودکان ، آزار جسمی و جنسی ، از دست دادن یکی ازوالدین یا نزدیکان ازعوامل ایجادکننده افسردگی درکودک ونوجوان است. زندگی در محیط پر استرس ، فقر و بی کاری و اعتیاد احتمال افسردگی را بالا می برد.</a:t>
            </a:r>
            <a:endParaRPr lang="en-US" dirty="0" smtClean="0"/>
          </a:p>
          <a:p>
            <a:r>
              <a:rPr lang="fa-IR" dirty="0" smtClean="0"/>
              <a:t>در کل بچه هایی که دید منفی به محیط دارند ، مدام نق می زنند و به آینده بدبین هستند بیشتر مستعد افسردگی می شوند.</a:t>
            </a:r>
            <a:endParaRPr lang="en-US" dirty="0" smtClean="0"/>
          </a:p>
          <a:p>
            <a:endParaRPr lang="fa-IR"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72452" cy="1143000"/>
          </a:xfrm>
        </p:spPr>
        <p:txBody>
          <a:bodyPr/>
          <a:lstStyle/>
          <a:p>
            <a:pPr algn="r"/>
            <a:r>
              <a:rPr lang="fa-IR" sz="2400" b="1" dirty="0" smtClean="0">
                <a:solidFill>
                  <a:srgbClr val="FF0000"/>
                </a:solidFill>
              </a:rPr>
              <a:t>چرا تشخیص افسردگی در کودک و نوجوان اهمیت دارد؟</a:t>
            </a:r>
            <a:r>
              <a:rPr lang="en-US" dirty="0" smtClean="0"/>
              <a:t/>
            </a:r>
            <a:br>
              <a:rPr lang="en-US" dirty="0" smtClean="0"/>
            </a:br>
            <a:endParaRPr lang="fa-IR" dirty="0"/>
          </a:p>
        </p:txBody>
      </p:sp>
      <p:sp>
        <p:nvSpPr>
          <p:cNvPr id="3" name="Content Placeholder 2"/>
          <p:cNvSpPr>
            <a:spLocks noGrp="1"/>
          </p:cNvSpPr>
          <p:nvPr>
            <p:ph sz="quarter" idx="1"/>
          </p:nvPr>
        </p:nvSpPr>
        <p:spPr>
          <a:xfrm>
            <a:off x="457200" y="1071546"/>
            <a:ext cx="8115328" cy="5402406"/>
          </a:xfrm>
        </p:spPr>
        <p:txBody>
          <a:bodyPr>
            <a:normAutofit fontScale="92500"/>
          </a:bodyPr>
          <a:lstStyle/>
          <a:p>
            <a:pPr lvl="0"/>
            <a:r>
              <a:rPr lang="fa-IR" dirty="0" smtClean="0"/>
              <a:t>افت تحصیلی</a:t>
            </a:r>
            <a:endParaRPr lang="en-US" dirty="0" smtClean="0"/>
          </a:p>
          <a:p>
            <a:pPr lvl="0"/>
            <a:r>
              <a:rPr lang="fa-IR" dirty="0" smtClean="0"/>
              <a:t>فرار از خانه ، بزهکاری و مصرف مواد</a:t>
            </a:r>
            <a:endParaRPr lang="en-US" dirty="0" smtClean="0"/>
          </a:p>
          <a:p>
            <a:pPr lvl="0"/>
            <a:r>
              <a:rPr lang="fa-IR" dirty="0" smtClean="0"/>
              <a:t>خودکشی</a:t>
            </a:r>
            <a:endParaRPr lang="en-US" dirty="0" smtClean="0"/>
          </a:p>
          <a:p>
            <a:pPr lvl="0"/>
            <a:r>
              <a:rPr lang="fa-IR" dirty="0" smtClean="0"/>
              <a:t>افت روابط اجتماعی</a:t>
            </a:r>
            <a:endParaRPr lang="en-US" dirty="0" smtClean="0"/>
          </a:p>
          <a:p>
            <a:r>
              <a:rPr lang="fa-IR" dirty="0" smtClean="0"/>
              <a:t> </a:t>
            </a:r>
            <a:r>
              <a:rPr lang="fa-IR" b="1" dirty="0" smtClean="0">
                <a:solidFill>
                  <a:srgbClr val="FF0000"/>
                </a:solidFill>
              </a:rPr>
              <a:t>افسردگی در نوجوانان :</a:t>
            </a:r>
            <a:endParaRPr lang="en-US" b="1" dirty="0" smtClean="0">
              <a:solidFill>
                <a:srgbClr val="FF0000"/>
              </a:solidFill>
            </a:endParaRPr>
          </a:p>
          <a:p>
            <a:r>
              <a:rPr lang="fa-IR" dirty="0" smtClean="0"/>
              <a:t>علائمی که گفته شد کم و بیش در نوجوانان نیز دیده می شود ولی ممکن است یک نوجوان افسرده بیش از حد عصبانی و تحریک پذیر باشد، تمایلی به حضور در مدرسه نداشته باشد، فرار از مدرسه ، غیبت  ، گرایش به سوء مصرف مواد و بی بند و باری جنسی ، درگیری با قانون می تواند از علائم افسردگی در این سنین باشد.</a:t>
            </a:r>
            <a:endParaRPr lang="en-US" dirty="0" smtClean="0"/>
          </a:p>
          <a:p>
            <a:r>
              <a:rPr lang="fa-IR" dirty="0" smtClean="0"/>
              <a:t>دومین علت مرگ در سن 24-15 سال پس از حوادث ، خودکشی است که عارضه مهم افسردگی درمان نشده است </a:t>
            </a:r>
            <a:endParaRPr lang="en-US" dirty="0" smtClean="0"/>
          </a:p>
          <a:p>
            <a:r>
              <a:rPr lang="fa-IR" dirty="0" smtClean="0"/>
              <a:t>درمان  : درمان دارویی ، شناخت درمانی ، کم کردن استرس محیط ، بهبود روابط خانوادگی </a:t>
            </a:r>
            <a:endParaRPr lang="en-US" dirty="0" smtClean="0"/>
          </a:p>
          <a:p>
            <a:r>
              <a:rPr lang="fa-IR" dirty="0" smtClean="0"/>
              <a:t> </a:t>
            </a:r>
            <a:endParaRPr lang="en-US" dirty="0" smtClean="0"/>
          </a:p>
          <a:p>
            <a:endParaRPr lang="fa-IR"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29642" cy="796908"/>
          </a:xfrm>
        </p:spPr>
        <p:txBody>
          <a:bodyPr>
            <a:normAutofit fontScale="90000"/>
          </a:bodyPr>
          <a:lstStyle/>
          <a:p>
            <a:pPr algn="r"/>
            <a:r>
              <a:rPr lang="fa-IR" b="1" dirty="0" smtClean="0">
                <a:solidFill>
                  <a:srgbClr val="FF0000"/>
                </a:solidFill>
              </a:rPr>
              <a:t>کودکان کم توان ذهنی در مدرسه : </a:t>
            </a:r>
            <a:r>
              <a:rPr lang="en-US" b="1" dirty="0" smtClean="0">
                <a:solidFill>
                  <a:srgbClr val="FF0000"/>
                </a:solidFill>
              </a:rPr>
              <a:t/>
            </a:r>
            <a:br>
              <a:rPr lang="en-US" b="1" dirty="0" smtClean="0">
                <a:solidFill>
                  <a:srgbClr val="FF0000"/>
                </a:solidFill>
              </a:rPr>
            </a:br>
            <a:endParaRPr lang="fa-IR" b="1" dirty="0">
              <a:solidFill>
                <a:srgbClr val="FF0000"/>
              </a:solidFill>
            </a:endParaRPr>
          </a:p>
        </p:txBody>
      </p:sp>
      <p:sp>
        <p:nvSpPr>
          <p:cNvPr id="3" name="Content Placeholder 2"/>
          <p:cNvSpPr>
            <a:spLocks noGrp="1"/>
          </p:cNvSpPr>
          <p:nvPr>
            <p:ph sz="quarter" idx="1"/>
          </p:nvPr>
        </p:nvSpPr>
        <p:spPr>
          <a:xfrm>
            <a:off x="457200" y="785794"/>
            <a:ext cx="8329642" cy="5688158"/>
          </a:xfrm>
        </p:spPr>
        <p:txBody>
          <a:bodyPr>
            <a:normAutofit lnSpcReduction="10000"/>
          </a:bodyPr>
          <a:lstStyle/>
          <a:p>
            <a:pPr lvl="0"/>
            <a:r>
              <a:rPr lang="fa-IR" dirty="0" smtClean="0"/>
              <a:t>بسیاری از والدین که کودک مبتلا به مشکل ذهنی دارند از پزشکان می پرسند فرزندمان را به مدرسه عادی بفرستیم یا به مدرسه استثنایی ؟</a:t>
            </a:r>
            <a:endParaRPr lang="en-US" dirty="0" smtClean="0"/>
          </a:p>
          <a:p>
            <a:pPr lvl="0"/>
            <a:r>
              <a:rPr lang="fa-IR" dirty="0" smtClean="0"/>
              <a:t>پاسخ به این پرسش مهم ، گاه بسیار دشوار است زمانی که کم توانی ذهنی کودک در حد متوسط و شدید باشد بدیهی است که به خدمات گسترده توانبخشی و کار درمانی و گفتار درمانی نیاز دارد </a:t>
            </a:r>
            <a:endParaRPr lang="en-US" dirty="0" smtClean="0"/>
          </a:p>
          <a:p>
            <a:pPr lvl="0"/>
            <a:r>
              <a:rPr lang="fa-IR" dirty="0" smtClean="0"/>
              <a:t>در مورد کودک </a:t>
            </a:r>
            <a:r>
              <a:rPr lang="en-US" dirty="0" smtClean="0"/>
              <a:t>MR</a:t>
            </a:r>
            <a:r>
              <a:rPr lang="fa-IR" dirty="0" smtClean="0"/>
              <a:t> خفیف یا هوش مرزی تصیم گیری مشکل است چون بودن در مدارس استثنائی برای والدین احساس خوبی بوجود نمی آورد و بودن در مدارس عادی هم موجب غیر هم سطح بودن کودک از نظر رشد شناختی و یادگیری با سایر دانش آموزان و در نتیجه مورد سوء استفاده قرار گرفتن توسط دیگران می شود همچنین این کودکان به دلیل متوجه شدن تفاوت خود با بقیه اعتماد به نفس کمی پیدا می کنند و بیشتر دچار افسردگی و اضطراب  می شوند.</a:t>
            </a:r>
            <a:endParaRPr lang="en-US" dirty="0" smtClean="0"/>
          </a:p>
          <a:p>
            <a:pPr lvl="0"/>
            <a:r>
              <a:rPr lang="fa-IR" dirty="0" smtClean="0"/>
              <a:t>گرچه بهتر است این کودکان در مدارس عادی درس بخوانند. اما مدارس هم باید بسیار مراقب باشند و دانش آموزان و معلمان آموزش های لازم را برای برخورد و ارتباط با این افراد دیده باشند. این گروه ممکن است  علاوه بر آموزش توسط معلم دوره دیده نیاز به آموزشهای خاص و اضافی هم داشته باشند.</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25470"/>
          </a:xfrm>
        </p:spPr>
        <p:txBody>
          <a:bodyPr/>
          <a:lstStyle/>
          <a:p>
            <a:pPr algn="r"/>
            <a:r>
              <a:rPr lang="fa-IR" b="1" dirty="0" smtClean="0">
                <a:solidFill>
                  <a:srgbClr val="FF0000"/>
                </a:solidFill>
              </a:rPr>
              <a:t>اختلال شدید رفتاری:</a:t>
            </a:r>
            <a:endParaRPr lang="fa-IR" b="1" dirty="0">
              <a:solidFill>
                <a:srgbClr val="FF0000"/>
              </a:solidFill>
            </a:endParaRPr>
          </a:p>
        </p:txBody>
      </p:sp>
      <p:sp>
        <p:nvSpPr>
          <p:cNvPr id="3" name="Content Placeholder 2"/>
          <p:cNvSpPr>
            <a:spLocks noGrp="1"/>
          </p:cNvSpPr>
          <p:nvPr>
            <p:ph sz="quarter" idx="1"/>
          </p:nvPr>
        </p:nvSpPr>
        <p:spPr>
          <a:xfrm>
            <a:off x="457200" y="1571612"/>
            <a:ext cx="8115328" cy="4429156"/>
          </a:xfrm>
        </p:spPr>
        <p:txBody>
          <a:bodyPr/>
          <a:lstStyle/>
          <a:p>
            <a:r>
              <a:rPr lang="fa-IR" dirty="0" smtClean="0"/>
              <a:t>رفتارهای عجیب وغریب ،دیدن وشنیدن چیزهای غیر واقعی که دیگران آن ها را نمی شنوند بدبینی وسوء ظن</a:t>
            </a:r>
          </a:p>
          <a:p>
            <a:r>
              <a:rPr lang="fa-IR" dirty="0" smtClean="0"/>
              <a:t>خوشحالی وسرخوشی بیش از حد وبی دلیل،پرخاشگری ،افکار خودکشی </a:t>
            </a:r>
          </a:p>
          <a:p>
            <a:r>
              <a:rPr lang="fa-IR" dirty="0" smtClean="0"/>
              <a:t>در صورت مشاهده این موارد چه اقداماتی مورد نیاز است؟</a:t>
            </a:r>
          </a:p>
          <a:p>
            <a:r>
              <a:rPr lang="fa-IR" dirty="0" smtClean="0"/>
              <a:t>اگر پرخاشگر است واحتمال آسیب به خود یا دیگران را داردویا افکار خودکشی دارد </a:t>
            </a:r>
            <a:r>
              <a:rPr lang="fa-IR" dirty="0" smtClean="0">
                <a:solidFill>
                  <a:srgbClr val="FF0000"/>
                </a:solidFill>
              </a:rPr>
              <a:t>ارجاع فوری </a:t>
            </a:r>
            <a:r>
              <a:rPr lang="fa-IR" dirty="0" smtClean="0"/>
              <a:t>به پزشک می دهیم واگر این موارد نبود ارجاع غیر فوری به پزشک می دهیم و3تا6روز یکبار در ماه اول وسپس ماهی یکبار پیگیری می کنیم.</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82594"/>
          </a:xfrm>
        </p:spPr>
        <p:txBody>
          <a:bodyPr/>
          <a:lstStyle/>
          <a:p>
            <a:pPr algn="r"/>
            <a:r>
              <a:rPr lang="fa-IR" b="1" dirty="0" smtClean="0">
                <a:solidFill>
                  <a:srgbClr val="FF0000"/>
                </a:solidFill>
              </a:rPr>
              <a:t>کدهای اختلالات رفتاری:</a:t>
            </a:r>
            <a:endParaRPr lang="fa-IR" b="1" dirty="0">
              <a:solidFill>
                <a:srgbClr val="FF0000"/>
              </a:solidFill>
            </a:endParaRPr>
          </a:p>
        </p:txBody>
      </p:sp>
      <p:sp>
        <p:nvSpPr>
          <p:cNvPr id="3" name="Content Placeholder 2"/>
          <p:cNvSpPr>
            <a:spLocks noGrp="1"/>
          </p:cNvSpPr>
          <p:nvPr>
            <p:ph sz="quarter" idx="1"/>
          </p:nvPr>
        </p:nvSpPr>
        <p:spPr>
          <a:xfrm>
            <a:off x="457200" y="928670"/>
            <a:ext cx="8186766" cy="5545282"/>
          </a:xfrm>
        </p:spPr>
        <p:txBody>
          <a:bodyPr/>
          <a:lstStyle/>
          <a:p>
            <a:r>
              <a:rPr lang="fa-IR" b="1" dirty="0" smtClean="0">
                <a:solidFill>
                  <a:srgbClr val="C00000"/>
                </a:solidFill>
              </a:rPr>
              <a:t>کد1-اختلالات شدید روانی:</a:t>
            </a:r>
            <a:r>
              <a:rPr lang="fa-IR" dirty="0" smtClean="0"/>
              <a:t> </a:t>
            </a:r>
          </a:p>
          <a:p>
            <a:r>
              <a:rPr lang="fa-IR" dirty="0" smtClean="0"/>
              <a:t>شنیدن صداهای غیر واقعی که دیگران نمی شنوند ،دیدن چیز های غیر واقعی که دیگران نمی بینند،برانگیختگی وبی فراری ،حرف زدن با خود یا با اجسام،رفتارهای عجیب وغریب ،پر خاشگری ،افکار خود کشی ،اقدام به خود کشی مشکلات خواب واشتها ،از دست دادن یا کاهش علافمندی  خوشحالی وسر خوشی بیش از حد عدم تمرکز  پر تحرکی</a:t>
            </a:r>
          </a:p>
          <a:p>
            <a:r>
              <a:rPr lang="fa-IR" b="1" dirty="0" smtClean="0">
                <a:solidFill>
                  <a:srgbClr val="C00000"/>
                </a:solidFill>
              </a:rPr>
              <a:t>کد 2-اختلالات خفیف روانی :</a:t>
            </a:r>
          </a:p>
          <a:p>
            <a:r>
              <a:rPr lang="fa-IR" dirty="0" smtClean="0"/>
              <a:t>اضطراب ،دلهره،نگرانی وترس از آینده،درد ودرم معده،تنگی نفس ،عرق کردن ، تپش قلب،سر گیجه ،وسواس ،وحشت ،ترسهای بیمار گونه وغیر منطقی ،زود عصبانی شدن ،شکایات جسمانی متعدد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82" y="0"/>
            <a:ext cx="8501122" cy="6643710"/>
          </a:xfrm>
        </p:spPr>
        <p:txBody>
          <a:bodyPr>
            <a:normAutofit fontScale="90000"/>
          </a:bodyPr>
          <a:lstStyle/>
          <a:p>
            <a:pPr algn="r"/>
            <a:r>
              <a:rPr lang="fa-IR" b="1" dirty="0" smtClean="0">
                <a:solidFill>
                  <a:srgbClr val="FF0000"/>
                </a:solidFill>
              </a:rPr>
              <a:t>کد3- صرع :</a:t>
            </a:r>
            <a:r>
              <a:rPr lang="fa-IR" dirty="0" smtClean="0"/>
              <a:t/>
            </a:r>
            <a:br>
              <a:rPr lang="fa-IR" dirty="0" smtClean="0"/>
            </a:br>
            <a:r>
              <a:rPr lang="fa-IR" b="1" dirty="0" smtClean="0">
                <a:solidFill>
                  <a:srgbClr val="7030A0"/>
                </a:solidFill>
              </a:rPr>
              <a:t>صرع</a:t>
            </a:r>
            <a:r>
              <a:rPr lang="fa-IR" b="1" dirty="0" smtClean="0"/>
              <a:t> </a:t>
            </a:r>
            <a:r>
              <a:rPr lang="fa-IR" b="1" dirty="0" smtClean="0">
                <a:solidFill>
                  <a:srgbClr val="7030A0"/>
                </a:solidFill>
              </a:rPr>
              <a:t>بزرگ:</a:t>
            </a:r>
            <a:r>
              <a:rPr lang="fa-IR" sz="2700" dirty="0" smtClean="0"/>
              <a:t>حمله تشنج همراه با بیهوشی ،بیرون آمدن کف از دهان وبی اختیاری ادرار حین حمله </a:t>
            </a:r>
            <a:r>
              <a:rPr lang="fa-IR" dirty="0" smtClean="0"/>
              <a:t/>
            </a:r>
            <a:br>
              <a:rPr lang="fa-IR" dirty="0" smtClean="0"/>
            </a:br>
            <a:r>
              <a:rPr lang="fa-IR" b="1" dirty="0" smtClean="0">
                <a:solidFill>
                  <a:srgbClr val="7030A0"/>
                </a:solidFill>
              </a:rPr>
              <a:t>صرع کوچک:</a:t>
            </a:r>
            <a:r>
              <a:rPr lang="fa-IR" dirty="0" smtClean="0"/>
              <a:t>حالت بهت زدگی وخیره ماندن به یک نقطه همراه با از دست دادن هوشیاری برای چند لحظه</a:t>
            </a:r>
            <a:br>
              <a:rPr lang="fa-IR" dirty="0" smtClean="0"/>
            </a:br>
            <a:r>
              <a:rPr lang="fa-IR" b="1" dirty="0" smtClean="0">
                <a:solidFill>
                  <a:srgbClr val="7030A0"/>
                </a:solidFill>
              </a:rPr>
              <a:t>صرع مداوم</a:t>
            </a:r>
            <a:r>
              <a:rPr lang="fa-IR" dirty="0" smtClean="0">
                <a:solidFill>
                  <a:srgbClr val="7030A0"/>
                </a:solidFill>
              </a:rPr>
              <a:t> :</a:t>
            </a:r>
            <a:r>
              <a:rPr lang="fa-IR" dirty="0" smtClean="0"/>
              <a:t>حملات تشنج که بین دو حمله بیمار به هوش نمی آید </a:t>
            </a:r>
            <a:br>
              <a:rPr lang="fa-IR" dirty="0" smtClean="0"/>
            </a:br>
            <a:r>
              <a:rPr lang="fa-IR" b="1" dirty="0" smtClean="0">
                <a:solidFill>
                  <a:srgbClr val="7030A0"/>
                </a:solidFill>
              </a:rPr>
              <a:t>صرع طولانی:</a:t>
            </a:r>
            <a:r>
              <a:rPr lang="fa-IR" dirty="0" smtClean="0"/>
              <a:t>حمله صرع که بیش از 7دقیقه طول بکشد </a:t>
            </a:r>
            <a:br>
              <a:rPr lang="fa-IR" dirty="0" smtClean="0"/>
            </a:br>
            <a:r>
              <a:rPr lang="fa-IR" b="1" dirty="0" smtClean="0">
                <a:solidFill>
                  <a:srgbClr val="FF0000"/>
                </a:solidFill>
              </a:rPr>
              <a:t>کد 4- عقب ماندگی  ذهنی :</a:t>
            </a:r>
            <a:r>
              <a:rPr lang="fa-IR" dirty="0" smtClean="0"/>
              <a:t/>
            </a:r>
            <a:br>
              <a:rPr lang="fa-IR" dirty="0" smtClean="0"/>
            </a:br>
            <a:r>
              <a:rPr lang="fa-IR" dirty="0" smtClean="0"/>
              <a:t>تاخیر در مرحله رشد دوره نوزادی(تاخیر در گردن گرفتن ،چهار دست وپا رفتن،نشستن ،راه رفتن ،حرف زدن ویادگیری آمزش دفع) ،اشکال در انجام تکالیف مدرسه،ناتوانی در یادگیری ،مشکلات تکلم وزبان</a:t>
            </a:r>
            <a:br>
              <a:rPr lang="fa-IR" dirty="0" smtClean="0"/>
            </a:br>
            <a:r>
              <a:rPr lang="fa-IR" b="1" dirty="0" smtClean="0">
                <a:solidFill>
                  <a:srgbClr val="FF0000"/>
                </a:solidFill>
              </a:rPr>
              <a:t>کد 5-سایر موارد :</a:t>
            </a:r>
            <a:r>
              <a:rPr lang="fa-IR" dirty="0" smtClean="0"/>
              <a:t/>
            </a:r>
            <a:br>
              <a:rPr lang="fa-IR" dirty="0" smtClean="0"/>
            </a:br>
            <a:r>
              <a:rPr lang="fa-IR" dirty="0" smtClean="0"/>
              <a:t>ناخن جویدن ،لکنت زبان ،بیش فعالی و عدم تمرکز،دزدی ،گوشه گیری ،فرار از مدرسه یا منزل ،اختلالات دفعی (ناتوانی در کنترل ادرار ومدفوع )خشونت ،پر خاشگری ،دروغ گویی، کتک کاری ،اختلالات یادگیری وافت تحصیلی </a:t>
            </a:r>
            <a:endParaRPr lang="fa-I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86766" cy="1143000"/>
          </a:xfrm>
        </p:spPr>
        <p:txBody>
          <a:bodyPr/>
          <a:lstStyle/>
          <a:p>
            <a:pPr algn="r"/>
            <a:r>
              <a:rPr lang="fa-IR" sz="4400" b="1" dirty="0" smtClean="0">
                <a:solidFill>
                  <a:srgbClr val="FF0000"/>
                </a:solidFill>
              </a:rPr>
              <a:t>ا</a:t>
            </a:r>
            <a:r>
              <a:rPr lang="fa-IR" sz="4000" b="1" dirty="0" smtClean="0">
                <a:solidFill>
                  <a:srgbClr val="FF0000"/>
                </a:solidFill>
              </a:rPr>
              <a:t>نواع اختلالات رفتاری</a:t>
            </a:r>
            <a:endParaRPr lang="fa-IR" b="1" dirty="0"/>
          </a:p>
        </p:txBody>
      </p:sp>
      <p:sp>
        <p:nvSpPr>
          <p:cNvPr id="3" name="Content Placeholder 2"/>
          <p:cNvSpPr>
            <a:spLocks noGrp="1"/>
          </p:cNvSpPr>
          <p:nvPr>
            <p:ph sz="quarter" idx="1"/>
          </p:nvPr>
        </p:nvSpPr>
        <p:spPr>
          <a:xfrm>
            <a:off x="0" y="2285992"/>
            <a:ext cx="8643966" cy="4187960"/>
          </a:xfrm>
        </p:spPr>
        <p:txBody>
          <a:bodyPr/>
          <a:lstStyle/>
          <a:p>
            <a:r>
              <a:rPr lang="fa-IR" sz="2800" b="1" dirty="0" smtClean="0">
                <a:solidFill>
                  <a:srgbClr val="C00000"/>
                </a:solidFill>
              </a:rPr>
              <a:t>اختلالات عادتی </a:t>
            </a:r>
            <a:r>
              <a:rPr lang="fa-IR" dirty="0" smtClean="0">
                <a:solidFill>
                  <a:srgbClr val="002060"/>
                </a:solidFill>
              </a:rPr>
              <a:t>شامل:ناخن جویدن،شب ادراری،اختلال درخواب،لکنت زبان</a:t>
            </a:r>
          </a:p>
          <a:p>
            <a:pPr marL="514350" indent="-514350">
              <a:lnSpc>
                <a:spcPct val="150000"/>
              </a:lnSpc>
            </a:pPr>
            <a:r>
              <a:rPr lang="fa-IR" sz="2800" b="1" dirty="0" smtClean="0">
                <a:solidFill>
                  <a:srgbClr val="C00000"/>
                </a:solidFill>
              </a:rPr>
              <a:t>اختلالات سلوکی </a:t>
            </a:r>
            <a:r>
              <a:rPr lang="fa-IR" dirty="0" smtClean="0">
                <a:solidFill>
                  <a:srgbClr val="002060"/>
                </a:solidFill>
              </a:rPr>
              <a:t>شامل،فرار از مدرسه ،دزدی ،بیش فعالی،پرخاشگری </a:t>
            </a:r>
          </a:p>
          <a:p>
            <a:pPr>
              <a:lnSpc>
                <a:spcPct val="150000"/>
              </a:lnSpc>
            </a:pPr>
            <a:r>
              <a:rPr lang="fa-IR" sz="2800" b="1" dirty="0" smtClean="0">
                <a:solidFill>
                  <a:srgbClr val="C00000"/>
                </a:solidFill>
              </a:rPr>
              <a:t>اختلالات خفیف رفتاری </a:t>
            </a:r>
            <a:r>
              <a:rPr lang="fa-IR" dirty="0" smtClean="0"/>
              <a:t>شامل :اضطراب،ترس مرضی،کناره گیری</a:t>
            </a:r>
          </a:p>
          <a:p>
            <a:r>
              <a:rPr lang="fa-IR" sz="3200" b="1" dirty="0" smtClean="0">
                <a:solidFill>
                  <a:srgbClr val="C00000"/>
                </a:solidFill>
              </a:rPr>
              <a:t>اختلالات شدید رفتاری  </a:t>
            </a:r>
            <a:r>
              <a:rPr lang="fa-IR" dirty="0" smtClean="0"/>
              <a:t>شامل:در خود فرو رفتگی عاطفی، اسکیزوفرنی</a:t>
            </a:r>
          </a:p>
          <a:p>
            <a:endParaRPr lang="fa-I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25470"/>
          </a:xfrm>
        </p:spPr>
        <p:txBody>
          <a:bodyPr>
            <a:normAutofit/>
          </a:bodyPr>
          <a:lstStyle/>
          <a:p>
            <a:pPr algn="r"/>
            <a:r>
              <a:rPr lang="fa-IR" sz="3600" b="1" dirty="0" smtClean="0">
                <a:solidFill>
                  <a:srgbClr val="FF0000"/>
                </a:solidFill>
              </a:rPr>
              <a:t>اختلالات رفتاری عادتی یاقالبی</a:t>
            </a:r>
            <a:endParaRPr lang="fa-IR" sz="3600" b="1" dirty="0"/>
          </a:p>
        </p:txBody>
      </p:sp>
      <p:sp>
        <p:nvSpPr>
          <p:cNvPr id="3" name="Content Placeholder 2"/>
          <p:cNvSpPr>
            <a:spLocks noGrp="1"/>
          </p:cNvSpPr>
          <p:nvPr>
            <p:ph sz="quarter" idx="1"/>
          </p:nvPr>
        </p:nvSpPr>
        <p:spPr>
          <a:xfrm>
            <a:off x="0" y="928670"/>
            <a:ext cx="8572528" cy="5929330"/>
          </a:xfrm>
        </p:spPr>
        <p:txBody>
          <a:bodyPr>
            <a:normAutofit/>
          </a:bodyPr>
          <a:lstStyle/>
          <a:p>
            <a:r>
              <a:rPr lang="fa-IR" sz="2800" dirty="0" smtClean="0"/>
              <a:t>این اختلالات شامل رفتارهای حرکتی تکراری است که اجباری به نظر می رسد و به میزان زیادی در فعالیتهای طبیعی کودک تداخل ایجاد می کند گاهی اوقات در صورت عدم محافظت سبب آسیب به کودک می شود. از جمله این اختلالات: </a:t>
            </a:r>
            <a:endParaRPr lang="en-US" sz="2800" dirty="0" smtClean="0"/>
          </a:p>
          <a:p>
            <a:r>
              <a:rPr lang="fa-IR" sz="2800" dirty="0" smtClean="0"/>
              <a:t>کوبیدن سر ، ناخن جویدن ، خود آزاری نظیر کندن قسمتی از پوست بدن و.... می باشد.</a:t>
            </a:r>
            <a:endParaRPr lang="en-US" sz="2800" dirty="0" smtClean="0"/>
          </a:p>
          <a:p>
            <a:r>
              <a:rPr lang="fa-IR" sz="2800" b="1" dirty="0" smtClean="0">
                <a:solidFill>
                  <a:srgbClr val="C00000"/>
                </a:solidFill>
              </a:rPr>
              <a:t>کوبیدن سر</a:t>
            </a:r>
            <a:r>
              <a:rPr lang="fa-IR" dirty="0" smtClean="0"/>
              <a:t>: </a:t>
            </a:r>
            <a:endParaRPr lang="en-US" dirty="0" smtClean="0"/>
          </a:p>
          <a:p>
            <a:r>
              <a:rPr lang="fa-IR" dirty="0" smtClean="0"/>
              <a:t>در پسران 3 برابر نسبت به دختران شایعتر است. در این اختلال سر بطور یکنواخت و موزون به گهواره یا یک سطح سخت کوبیده می شود.</a:t>
            </a:r>
            <a:endParaRPr lang="en-US" dirty="0" smtClean="0"/>
          </a:p>
          <a:p>
            <a:r>
              <a:rPr lang="fa-IR" dirty="0" smtClean="0"/>
              <a:t>این کوبیدن اغلب موقتی است اما گاهی تا اواسط کودکی طول می کشد. این نوع کوبیدن با کوبیدنی که ناشی از حملات قشقرق کودک است تفاوت دارد در آن جا کودک نفع ثانویه د ارد  و با این کار به هدف خود دست می یابد.</a:t>
            </a:r>
            <a:endParaRPr lang="en-US" dirty="0" smtClean="0"/>
          </a:p>
          <a:p>
            <a:endParaRPr lang="fa-I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01014" cy="939784"/>
          </a:xfrm>
        </p:spPr>
        <p:txBody>
          <a:bodyPr>
            <a:normAutofit/>
          </a:bodyPr>
          <a:lstStyle/>
          <a:p>
            <a:pPr algn="r"/>
            <a:r>
              <a:rPr lang="fa-IR" sz="4400" b="1" dirty="0" smtClean="0">
                <a:solidFill>
                  <a:srgbClr val="C00000"/>
                </a:solidFill>
              </a:rPr>
              <a:t>ناخن جویدن: </a:t>
            </a:r>
            <a:endParaRPr lang="en-US" sz="4400" b="1" dirty="0" smtClean="0">
              <a:solidFill>
                <a:srgbClr val="C00000"/>
              </a:solidFill>
            </a:endParaRPr>
          </a:p>
        </p:txBody>
      </p:sp>
      <p:sp>
        <p:nvSpPr>
          <p:cNvPr id="3" name="Content Placeholder 2"/>
          <p:cNvSpPr>
            <a:spLocks noGrp="1"/>
          </p:cNvSpPr>
          <p:nvPr>
            <p:ph sz="quarter" idx="1"/>
          </p:nvPr>
        </p:nvSpPr>
        <p:spPr>
          <a:xfrm>
            <a:off x="0" y="1500174"/>
            <a:ext cx="8572528" cy="5357826"/>
          </a:xfrm>
        </p:spPr>
        <p:txBody>
          <a:bodyPr>
            <a:normAutofit/>
          </a:bodyPr>
          <a:lstStyle/>
          <a:p>
            <a:r>
              <a:rPr lang="fa-IR" sz="2800" dirty="0" smtClean="0"/>
              <a:t>ممکن است حتی از یکسالگی هم شروع شود و میزان بروز آن تا 12 سالگی افزایش می یابد. گاهی اوقات به قدری این عادت شدید است که منجر به گاز گرفتگی و آسیب انگشتان می شود ولی اکثر موارد خوش خیم است و خودبخود پس از مدتی بهبود می یابد. به نظر می رسد وقتی شخص بی حوصله یا مضطرب است این عمل ، تشدید می شود برای</a:t>
            </a:r>
            <a:r>
              <a:rPr lang="fa-IR" sz="2800" b="1" dirty="0" smtClean="0">
                <a:solidFill>
                  <a:srgbClr val="FF0000"/>
                </a:solidFill>
              </a:rPr>
              <a:t> درمان </a:t>
            </a:r>
            <a:r>
              <a:rPr lang="fa-IR" sz="2800" dirty="0" smtClean="0"/>
              <a:t>روشهایی پیشنهاد شده:</a:t>
            </a:r>
            <a:endParaRPr lang="en-US" sz="2800" dirty="0" smtClean="0"/>
          </a:p>
          <a:p>
            <a:r>
              <a:rPr lang="fa-IR" sz="2800" dirty="0" smtClean="0"/>
              <a:t>ناخن جویدن گاه با پرت کردن حواس کودک و مشغول شدن او به جای دیگری بهبود می یابد و معمولاً حساسیت والدین  و اطرافیان این عمل را تشدید می کند.</a:t>
            </a:r>
            <a:endParaRPr lang="en-US" sz="2800" dirty="0" smtClean="0"/>
          </a:p>
          <a:p>
            <a:r>
              <a:rPr lang="fa-IR" sz="2800" dirty="0" smtClean="0"/>
              <a:t>درمان دارویی در موارد شدید که منجر به آسیب انگشت یا عفونت می شود توصیه می شود.</a:t>
            </a:r>
            <a:endParaRPr lang="en-US" sz="2800" dirty="0" smtClean="0"/>
          </a:p>
          <a:p>
            <a:endParaRPr lang="fa-I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fa-IR" dirty="0" smtClean="0"/>
              <a:t> </a:t>
            </a:r>
            <a:r>
              <a:rPr lang="en-US" dirty="0" smtClean="0"/>
              <a:t/>
            </a:r>
            <a:br>
              <a:rPr lang="en-US" dirty="0" smtClean="0"/>
            </a:br>
            <a:r>
              <a:rPr lang="fa-IR" sz="4400" b="1" dirty="0" smtClean="0">
                <a:solidFill>
                  <a:srgbClr val="C00000"/>
                </a:solidFill>
              </a:rPr>
              <a:t> شب ادراری</a:t>
            </a:r>
            <a:r>
              <a:rPr lang="en-US" dirty="0" smtClean="0"/>
              <a:t/>
            </a:r>
            <a:br>
              <a:rPr lang="en-US" dirty="0" smtClean="0"/>
            </a:br>
            <a:endParaRPr lang="fa-IR" dirty="0"/>
          </a:p>
        </p:txBody>
      </p:sp>
      <p:sp>
        <p:nvSpPr>
          <p:cNvPr id="3" name="Content Placeholder 2"/>
          <p:cNvSpPr>
            <a:spLocks noGrp="1"/>
          </p:cNvSpPr>
          <p:nvPr>
            <p:ph sz="quarter" idx="1"/>
          </p:nvPr>
        </p:nvSpPr>
        <p:spPr>
          <a:xfrm>
            <a:off x="457200" y="1071546"/>
            <a:ext cx="7972452" cy="5402406"/>
          </a:xfrm>
        </p:spPr>
        <p:txBody>
          <a:bodyPr>
            <a:normAutofit lnSpcReduction="10000"/>
          </a:bodyPr>
          <a:lstStyle/>
          <a:p>
            <a:r>
              <a:rPr lang="fa-IR" dirty="0" smtClean="0"/>
              <a:t>بی اختیاری ادرار یا شب ادراری یک علامت شایع در کودکان است که به تنهایی یا همراه با  سایر اختلالات تظاهر پیدا می کند طبق تعریف این اختلال زمانی مطرح می شود که کودکی که حداقل سن او 5 سال است در هفته حداقل 2 بار خود را خیس کند این بی اختیاری می تواند فقط شبها یا فقط روزها یا هر دو موقع باشد.</a:t>
            </a:r>
            <a:endParaRPr lang="en-US" dirty="0" smtClean="0"/>
          </a:p>
          <a:p>
            <a:r>
              <a:rPr lang="fa-IR" b="1" dirty="0" smtClean="0">
                <a:solidFill>
                  <a:srgbClr val="FF0000"/>
                </a:solidFill>
              </a:rPr>
              <a:t>علت بیماری </a:t>
            </a:r>
            <a:r>
              <a:rPr lang="fa-IR" dirty="0" smtClean="0">
                <a:solidFill>
                  <a:srgbClr val="FF0000"/>
                </a:solidFill>
              </a:rPr>
              <a:t>:</a:t>
            </a:r>
            <a:r>
              <a:rPr lang="fa-IR" dirty="0" smtClean="0"/>
              <a:t>نمی توان یک علت خاص را برای بیماری مطرح کرد. جنبه ژنتیکی و وراثتی این بیماری بارز است اگریکی از والدین سابقه شب ادراری داشته باشد فرزند نیز به احتمال بیشتری دچار شب اد راری خواهد شد.</a:t>
            </a:r>
            <a:endParaRPr lang="en-US" dirty="0" smtClean="0"/>
          </a:p>
          <a:p>
            <a:r>
              <a:rPr lang="fa-IR" dirty="0" smtClean="0"/>
              <a:t>در نوع اولیه بعد ژنتیکی قوی تر است و می تواند نوعی تاخیر تکاملی و رشدی مطرح باشد.</a:t>
            </a:r>
            <a:endParaRPr lang="en-US" dirty="0" smtClean="0"/>
          </a:p>
          <a:p>
            <a:r>
              <a:rPr lang="fa-IR" dirty="0" smtClean="0"/>
              <a:t>نوع ثانویه که معمولاً در 7-5 سالگی رخ می دهد می تواند نشانه ای از وجود استرس در کودک باشد. مانند :تولد نوزاد جدید ،مهاجرت و تغییر مکان ، دعواهای خانوادگی ، اختلا ف، جدایی و طلاق ، تعویض مدرسه و ورود به مدرسه جدید.</a:t>
            </a: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fa-IR" sz="4000" dirty="0" smtClean="0">
                <a:solidFill>
                  <a:srgbClr val="C00000"/>
                </a:solidFill>
              </a:rPr>
              <a:t>درمان :</a:t>
            </a:r>
            <a:r>
              <a:rPr lang="en-US" sz="4000" dirty="0" smtClean="0">
                <a:solidFill>
                  <a:srgbClr val="C00000"/>
                </a:solidFill>
              </a:rPr>
              <a:t/>
            </a:r>
            <a:br>
              <a:rPr lang="en-US" sz="4000" dirty="0" smtClean="0">
                <a:solidFill>
                  <a:srgbClr val="C00000"/>
                </a:solidFill>
              </a:rPr>
            </a:br>
            <a:endParaRPr lang="fa-IR" sz="4000" dirty="0">
              <a:solidFill>
                <a:srgbClr val="C00000"/>
              </a:solidFill>
            </a:endParaRPr>
          </a:p>
        </p:txBody>
      </p:sp>
      <p:sp>
        <p:nvSpPr>
          <p:cNvPr id="3" name="Content Placeholder 2"/>
          <p:cNvSpPr>
            <a:spLocks noGrp="1"/>
          </p:cNvSpPr>
          <p:nvPr>
            <p:ph sz="quarter" idx="1"/>
          </p:nvPr>
        </p:nvSpPr>
        <p:spPr>
          <a:xfrm>
            <a:off x="214282" y="1071546"/>
            <a:ext cx="8572528" cy="5473844"/>
          </a:xfrm>
        </p:spPr>
        <p:txBody>
          <a:bodyPr/>
          <a:lstStyle/>
          <a:p>
            <a:r>
              <a:rPr lang="fa-IR" sz="3200" dirty="0" smtClean="0"/>
              <a:t>درمانهای رفتاری در این مورد مناسبترین درمانها هستند. از جمله تشویق  و تنبیه به موقع کودک </a:t>
            </a:r>
          </a:p>
          <a:p>
            <a:r>
              <a:rPr lang="fa-IR" sz="3200" dirty="0" smtClean="0"/>
              <a:t> تنبیه به معنی تنبیه بدنی یا سرزنش و تحقیر نیست چرا که این نوع تنبیه ، مشکلات کودک را به مراتب بیش تر </a:t>
            </a:r>
            <a:br>
              <a:rPr lang="fa-IR" sz="3200" dirty="0" smtClean="0"/>
            </a:br>
            <a:r>
              <a:rPr lang="fa-IR" sz="3200" dirty="0" smtClean="0"/>
              <a:t>می کند استفاده از برخی از محرومیتها،  دخالت دادن کودک در شستن لباسها و بستر خود ، می تواند در کنترل ادرار مؤثر باشد</a:t>
            </a:r>
          </a:p>
          <a:p>
            <a:r>
              <a:rPr lang="fa-IR" sz="3200" dirty="0" smtClean="0"/>
              <a:t>کم کردن   مایعات قبل از شب ، بیدار کردن کودک در ساعت مشخص برای رفتن به دستشویی ، استفاده از وسیله مخصوص مانند «تشکچه و زنگ» هم در مواردی مؤثر است.</a:t>
            </a:r>
            <a:endParaRPr lang="en-US" sz="3200" dirty="0" smtClean="0"/>
          </a:p>
          <a:p>
            <a:endParaRPr lang="fa-I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357166"/>
            <a:ext cx="7467600" cy="796908"/>
          </a:xfrm>
        </p:spPr>
        <p:txBody>
          <a:bodyPr>
            <a:normAutofit/>
          </a:bodyPr>
          <a:lstStyle/>
          <a:p>
            <a:pPr algn="r"/>
            <a:r>
              <a:rPr lang="fa-IR" sz="4000" b="1" dirty="0" smtClean="0">
                <a:solidFill>
                  <a:srgbClr val="FF0000"/>
                </a:solidFill>
              </a:rPr>
              <a:t>لکنت</a:t>
            </a:r>
            <a:r>
              <a:rPr lang="fa-IR" sz="4000" b="1" dirty="0" smtClean="0">
                <a:solidFill>
                  <a:srgbClr val="C00000"/>
                </a:solidFill>
              </a:rPr>
              <a:t> </a:t>
            </a:r>
            <a:r>
              <a:rPr lang="fa-IR" sz="4000" b="1" dirty="0" smtClean="0">
                <a:solidFill>
                  <a:srgbClr val="FF0000"/>
                </a:solidFill>
              </a:rPr>
              <a:t>زبان</a:t>
            </a:r>
            <a:endParaRPr lang="fa-IR" sz="4000" b="1" dirty="0">
              <a:solidFill>
                <a:srgbClr val="FF0000"/>
              </a:solidFill>
            </a:endParaRPr>
          </a:p>
        </p:txBody>
      </p:sp>
      <p:sp>
        <p:nvSpPr>
          <p:cNvPr id="3" name="Content Placeholder 2"/>
          <p:cNvSpPr>
            <a:spLocks noGrp="1"/>
          </p:cNvSpPr>
          <p:nvPr>
            <p:ph sz="quarter" idx="1"/>
          </p:nvPr>
        </p:nvSpPr>
        <p:spPr>
          <a:xfrm>
            <a:off x="214282" y="1357298"/>
            <a:ext cx="8543956" cy="5188092"/>
          </a:xfrm>
        </p:spPr>
        <p:txBody>
          <a:bodyPr/>
          <a:lstStyle/>
          <a:p>
            <a:r>
              <a:rPr lang="fa-IR" sz="3200" dirty="0" smtClean="0"/>
              <a:t>بنا به تعریف یک اختلال رشد است که در آن طولانی کردن اصوات وتکرارهای مکرربطور قابل توجه سلامت کلام را مختل می کندولکنت معمولا در ابتدای جمله  ویا اواسط جمله می باشدومعمولا در محیط های ناآشنا ودر موقع هیجانات  بیشتر ظاهر می شود</a:t>
            </a:r>
          </a:p>
          <a:p>
            <a:r>
              <a:rPr lang="fa-IR" sz="2800" dirty="0" smtClean="0"/>
              <a:t>به طور متوسط حدود 3%کودکان لکنت دارند ودر پسر ها شایع تر است.</a:t>
            </a:r>
          </a:p>
          <a:p>
            <a:r>
              <a:rPr lang="fa-IR" sz="2800" dirty="0" smtClean="0"/>
              <a:t>درمان:کاهش هیجانات وعصبانیت در کودکان</a:t>
            </a:r>
          </a:p>
          <a:p>
            <a:r>
              <a:rPr lang="fa-IR" sz="2800" dirty="0" smtClean="0"/>
              <a:t>باکودک آرام وشمرده صحبت کردن</a:t>
            </a:r>
          </a:p>
          <a:p>
            <a:r>
              <a:rPr lang="fa-IR" sz="2800" dirty="0" smtClean="0"/>
              <a:t>ارجاع به گفتار درمان</a:t>
            </a:r>
            <a:endParaRPr lang="fa-IR"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82594"/>
          </a:xfrm>
        </p:spPr>
        <p:txBody>
          <a:bodyPr/>
          <a:lstStyle/>
          <a:p>
            <a:pPr algn="r"/>
            <a:r>
              <a:rPr lang="fa-IR" b="1" dirty="0" smtClean="0">
                <a:solidFill>
                  <a:srgbClr val="FF0000"/>
                </a:solidFill>
              </a:rPr>
              <a:t>اختلال سلوک: (</a:t>
            </a:r>
            <a:r>
              <a:rPr lang="en-US" b="1" dirty="0" smtClean="0">
                <a:solidFill>
                  <a:srgbClr val="FF0000"/>
                </a:solidFill>
              </a:rPr>
              <a:t>Conduct</a:t>
            </a:r>
            <a:r>
              <a:rPr lang="fa-IR" b="1" dirty="0" smtClean="0">
                <a:solidFill>
                  <a:srgbClr val="FF0000"/>
                </a:solidFill>
              </a:rPr>
              <a:t>)</a:t>
            </a:r>
            <a:endParaRPr lang="fa-IR" dirty="0"/>
          </a:p>
        </p:txBody>
      </p:sp>
      <p:sp>
        <p:nvSpPr>
          <p:cNvPr id="3" name="Content Placeholder 2"/>
          <p:cNvSpPr>
            <a:spLocks noGrp="1"/>
          </p:cNvSpPr>
          <p:nvPr>
            <p:ph sz="quarter" idx="1"/>
          </p:nvPr>
        </p:nvSpPr>
        <p:spPr>
          <a:xfrm>
            <a:off x="457200" y="928670"/>
            <a:ext cx="8258204" cy="5545282"/>
          </a:xfrm>
        </p:spPr>
        <p:txBody>
          <a:bodyPr>
            <a:normAutofit/>
          </a:bodyPr>
          <a:lstStyle/>
          <a:p>
            <a:r>
              <a:rPr lang="fa-IR" dirty="0" smtClean="0"/>
              <a:t>این اختلال مجموعه رفتارهایی است که در طول زمان در کودک و نوجوان شکل می گیرد و مشخصه آن پرخاشگری و تجاوز به حقوق دیگران است.</a:t>
            </a:r>
            <a:endParaRPr lang="en-US" dirty="0" smtClean="0"/>
          </a:p>
          <a:p>
            <a:r>
              <a:rPr lang="fa-IR" dirty="0" smtClean="0"/>
              <a:t>مجموعه ای از علائم و رفتارها در یک نوجوان مبتلا به اختلال سلوک دیده می شود که یکی ازموارد مهم آسیبهای اجتماعی و از علل بزهکاری نوجوانان است.</a:t>
            </a:r>
            <a:endParaRPr lang="en-US" dirty="0" smtClean="0"/>
          </a:p>
          <a:p>
            <a:r>
              <a:rPr lang="fa-IR" dirty="0" smtClean="0"/>
              <a:t>از جمله این رفتارها:</a:t>
            </a:r>
            <a:r>
              <a:rPr lang="fa-IR" dirty="0" smtClean="0">
                <a:solidFill>
                  <a:srgbClr val="FF0000"/>
                </a:solidFill>
              </a:rPr>
              <a:t>بیش فعالی،دزدی ،پرخاشگری،تخریب اموال،فرار از مدرسه و...</a:t>
            </a:r>
            <a:endParaRPr lang="en-US" dirty="0" smtClean="0">
              <a:solidFill>
                <a:srgbClr val="FF0000"/>
              </a:solidFill>
            </a:endParaRPr>
          </a:p>
          <a:p>
            <a:r>
              <a:rPr lang="fa-IR" dirty="0" smtClean="0">
                <a:solidFill>
                  <a:srgbClr val="FF0000"/>
                </a:solidFill>
              </a:rPr>
              <a:t>پرخاشگری نسبت به انسانها و حیوانات </a:t>
            </a:r>
            <a:r>
              <a:rPr lang="fa-IR" dirty="0" smtClean="0"/>
              <a:t>به صورت آزار </a:t>
            </a:r>
            <a:r>
              <a:rPr lang="fa-IR" sz="2800" dirty="0" smtClean="0"/>
              <a:t>حیوانات ، تهدید دیگران، دعواهای جسمانی ، زورگویی و آسیب رساندن دیگران </a:t>
            </a:r>
            <a:endParaRPr lang="en-US" dirty="0" smtClean="0"/>
          </a:p>
          <a:p>
            <a:r>
              <a:rPr lang="fa-IR" dirty="0" smtClean="0">
                <a:solidFill>
                  <a:srgbClr val="FF0000"/>
                </a:solidFill>
              </a:rPr>
              <a:t>تخریب اموال </a:t>
            </a:r>
            <a:r>
              <a:rPr lang="fa-IR" dirty="0" smtClean="0"/>
              <a:t>به صو رت آسیب رساندن به اموال دیگران یا اماکن مانند مدرسه، آتش افروزی ،دزدی  ، کلاهبرداری و دروغ گفتن، بلند کردن اجناس از مغازه ها، برداشتن وسایل دیگر دانش آموزان</a:t>
            </a:r>
            <a:endParaRPr lang="en-US" dirty="0" smtClean="0"/>
          </a:p>
          <a:p>
            <a:r>
              <a:rPr lang="fa-IR" sz="2800" dirty="0" smtClean="0">
                <a:solidFill>
                  <a:srgbClr val="FF0000"/>
                </a:solidFill>
              </a:rPr>
              <a:t>نقض جدی مقررات</a:t>
            </a:r>
            <a:r>
              <a:rPr lang="fa-IR" sz="2000" dirty="0" smtClean="0">
                <a:solidFill>
                  <a:srgbClr val="FF0000"/>
                </a:solidFill>
              </a:rPr>
              <a:t>: </a:t>
            </a:r>
            <a:r>
              <a:rPr lang="fa-IR" dirty="0" smtClean="0"/>
              <a:t>شبها بیرون از خانه می ماند ( قبل از 13 سالگی ) ، فرار از خانه دارد، از مدرسه فرار می کند حتی درگیری با قانون پیدا می کند.</a:t>
            </a:r>
            <a:endParaRPr lang="en-US" sz="2000" dirty="0" smtClean="0"/>
          </a:p>
          <a:p>
            <a:endParaRPr lang="fa-IR"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223</TotalTime>
  <Words>3182</Words>
  <Application>Microsoft Office PowerPoint</Application>
  <PresentationFormat>On-screen Show (4:3)</PresentationFormat>
  <Paragraphs>152</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Oriel</vt:lpstr>
      <vt:lpstr>اهداف کارگاه انتظار می رود شرکت کنندگان در پایان برنامه قادر باشند:</vt:lpstr>
      <vt:lpstr>هدف کلی</vt:lpstr>
      <vt:lpstr>انواع اختلالات رفتاری</vt:lpstr>
      <vt:lpstr>اختلالات رفتاری عادتی یاقالبی</vt:lpstr>
      <vt:lpstr>ناخن جویدن: </vt:lpstr>
      <vt:lpstr>   شب ادراری </vt:lpstr>
      <vt:lpstr>درمان : </vt:lpstr>
      <vt:lpstr>لکنت زبان</vt:lpstr>
      <vt:lpstr>اختلال سلوک: (Conduct)</vt:lpstr>
      <vt:lpstr>علت پیدایش اختلال سلوک : </vt:lpstr>
      <vt:lpstr> ADHD   (اختلال بیش فعالی   - کم توجهی)</vt:lpstr>
      <vt:lpstr>چرا اختلال بیش فعالی – کم توجهی اهمیت دارد؟ </vt:lpstr>
      <vt:lpstr>چگونه باید با یک کودک مبتلا به ADHD برخورد کرد؟ </vt:lpstr>
      <vt:lpstr>اختلالات خفیف رفتاری</vt:lpstr>
      <vt:lpstr>اختلال اضطراب جدایی :</vt:lpstr>
      <vt:lpstr>    . علت شناسی :  عوامل ژنتیکی، دلبستگی های نا مطئمن در ابتدای کودکی، خانواده های تک والدی ، خانواده هایی که روابط بسیار نزدیک و در هم تنیده با هم دارند. کودکان خجالتی و درون گرا ، محیط پر استرس و مشکلات خانوادگی مانند طلاق ، مرگ ، جدایی و .... در شکل گیری اختلال اضطراب جدایی می توانند نقش داشته باشند </vt:lpstr>
      <vt:lpstr>اضطراب امتحان : </vt:lpstr>
      <vt:lpstr>چرا بعضی دچار اضطراب امتحان می شوند؟ </vt:lpstr>
      <vt:lpstr>راههای مقابله با اضطراب امتحان : </vt:lpstr>
      <vt:lpstr>افسردگی  </vt:lpstr>
      <vt:lpstr>علائم افسردگی: </vt:lpstr>
      <vt:lpstr>چرا تشخیص افسردگی در کودک و نوجوان اهمیت دارد؟ </vt:lpstr>
      <vt:lpstr>کودکان کم توان ذهنی در مدرسه :  </vt:lpstr>
      <vt:lpstr>اختلال شدید رفتاری:</vt:lpstr>
      <vt:lpstr>کدهای اختلالات رفتاری:</vt:lpstr>
      <vt:lpstr>کد3- صرع : صرع بزرگ:حمله تشنج همراه با بیهوشی ،بیرون آمدن کف از دهان وبی اختیاری ادرار حین حمله  صرع کوچک:حالت بهت زدگی وخیره ماندن به یک نقطه همراه با از دست دادن هوشیاری برای چند لحظه صرع مداوم :حملات تشنج که بین دو حمله بیمار به هوش نمی آید  صرع طولانی:حمله صرع که بیش از 7دقیقه طول بکشد  کد 4- عقب ماندگی  ذهنی : تاخیر در مرحله رشد دوره نوزادی(تاخیر در گردن گرفتن ،چهار دست وپا رفتن،نشستن ،راه رفتن ،حرف زدن ویادگیری آمزش دفع) ،اشکال در انجام تکالیف مدرسه،ناتوانی در یادگیری ،مشکلات تکلم وزبان کد 5-سایر موارد : ناخن جویدن ،لکنت زبان ،بیش فعالی و عدم تمرکز،دزدی ،گوشه گیری ،فرار از مدرسه یا منزل ،اختلالات دفعی (ناتوانی در کنترل ادرار ومدفوع )خشونت ،پر خاشگری ،دروغ گویی، کتک کاری ،اختلالات یادگیری وافت تحصیلی </vt:lpstr>
    </vt:vector>
  </TitlesOfParts>
  <Company>MRT www.Win2Farsi.com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اختلالات شایع رفتاری در مدرسه</dc:title>
  <dc:creator>MRT</dc:creator>
  <cp:lastModifiedBy>Behdasht_Ravan</cp:lastModifiedBy>
  <cp:revision>27</cp:revision>
  <dcterms:created xsi:type="dcterms:W3CDTF">2013-09-08T02:46:02Z</dcterms:created>
  <dcterms:modified xsi:type="dcterms:W3CDTF">2013-09-11T04:51:23Z</dcterms:modified>
</cp:coreProperties>
</file>