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24"/>
  </p:notesMasterIdLst>
  <p:sldIdLst>
    <p:sldId id="258" r:id="rId6"/>
    <p:sldId id="264" r:id="rId7"/>
    <p:sldId id="265" r:id="rId8"/>
    <p:sldId id="295" r:id="rId9"/>
    <p:sldId id="356" r:id="rId10"/>
    <p:sldId id="357" r:id="rId11"/>
    <p:sldId id="358" r:id="rId12"/>
    <p:sldId id="359" r:id="rId13"/>
    <p:sldId id="371" r:id="rId14"/>
    <p:sldId id="372" r:id="rId15"/>
    <p:sldId id="367" r:id="rId16"/>
    <p:sldId id="368" r:id="rId17"/>
    <p:sldId id="369" r:id="rId18"/>
    <p:sldId id="364" r:id="rId19"/>
    <p:sldId id="365" r:id="rId20"/>
    <p:sldId id="270" r:id="rId21"/>
    <p:sldId id="274" r:id="rId22"/>
    <p:sldId id="37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09" autoAdjust="0"/>
    <p:restoredTop sz="94660"/>
  </p:normalViewPr>
  <p:slideViewPr>
    <p:cSldViewPr>
      <p:cViewPr varScale="1">
        <p:scale>
          <a:sx n="69" d="100"/>
          <a:sy n="69" d="100"/>
        </p:scale>
        <p:origin x="642" y="72"/>
      </p:cViewPr>
      <p:guideLst>
        <p:guide orient="horz" pos="216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662E15-FAC9-4B21-BFA0-C3A793BAFB58}" type="datetimeFigureOut">
              <a:rPr lang="en-US" smtClean="0"/>
              <a:t>8/6/2023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596ECA-E919-47CD-9D45-F793DE92DAF5}" type="slidenum">
              <a:rPr lang="en-US" smtClean="0"/>
              <a:t>‹#›</a:t>
            </a:fld>
            <a:endParaRPr lang="en-US"/>
          </a:p>
        </p:txBody>
      </p:sp>
    </p:spTree>
    <p:extLst>
      <p:ext uri="{BB962C8B-B14F-4D97-AF65-F5344CB8AC3E}">
        <p14:creationId xmlns:p14="http://schemas.microsoft.com/office/powerpoint/2010/main" val="4094501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96ECA-E919-47CD-9D45-F793DE92DAF5}" type="slidenum">
              <a:rPr lang="en-US" smtClean="0"/>
              <a:t>12</a:t>
            </a:fld>
            <a:endParaRPr lang="en-US"/>
          </a:p>
        </p:txBody>
      </p:sp>
    </p:spTree>
    <p:extLst>
      <p:ext uri="{BB962C8B-B14F-4D97-AF65-F5344CB8AC3E}">
        <p14:creationId xmlns:p14="http://schemas.microsoft.com/office/powerpoint/2010/main" val="99781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F5563-6E26-4244-9FD3-022B44712A45}" type="datetime1">
              <a:rPr lang="en-US" smtClean="0"/>
              <a:t>8/6/2023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1791530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558A62D-4F8B-4D7E-8B57-D805A33AAAB0}" type="datetime1">
              <a:rPr lang="en-US" smtClean="0"/>
              <a:t>8/6/2023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4016060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BC2270-B801-4E52-90C5-102F5ACFD1A6}" type="datetime1">
              <a:rPr lang="en-US" smtClean="0"/>
              <a:t>8/6/2023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2663051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4991CD-7CC7-4CCA-9A9D-AD4EB8072E62}" type="datetime1">
              <a:rPr lang="en-US" smtClean="0"/>
              <a:t>8/6/2023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1703243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6B387C-F8BF-4FAA-816E-9C96355FF224}" type="datetime1">
              <a:rPr lang="en-US" smtClean="0"/>
              <a:t>8/6/2023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2303692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141327A-7607-46D1-9C9E-95D9DB5F12CC}" type="datetime1">
              <a:rPr lang="en-US" smtClean="0"/>
              <a:t>8/6/2023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911094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EC1127E-E021-4581-96EA-21065398DED9}" type="datetime1">
              <a:rPr lang="en-US" smtClean="0"/>
              <a:t>8/6/2023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2058308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A9076B1-BC39-4B25-B7C7-EB4FDCBC5728}" type="datetime1">
              <a:rPr lang="en-US" smtClean="0"/>
              <a:t>8/6/2023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356112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1B9146-BF08-4023-A898-AE69EAF6522D}" type="datetime1">
              <a:rPr lang="en-US" smtClean="0"/>
              <a:t>8/6/2023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1465128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1872485-1DAB-495D-93CD-9D8166EDA46C}" type="datetime1">
              <a:rPr lang="en-US" smtClean="0"/>
              <a:t>8/6/2023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115421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5D1E607-55E4-4B7D-8DC7-2144C1093117}" type="datetime1">
              <a:rPr lang="en-US" smtClean="0"/>
              <a:t>8/6/2023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60466-3987-4E78-8E3E-EC2259A95BEE}" type="slidenum">
              <a:rPr lang="en-US" smtClean="0"/>
              <a:t>‹#›</a:t>
            </a:fld>
            <a:endParaRPr lang="en-US"/>
          </a:p>
        </p:txBody>
      </p:sp>
    </p:spTree>
    <p:extLst>
      <p:ext uri="{BB962C8B-B14F-4D97-AF65-F5344CB8AC3E}">
        <p14:creationId xmlns:p14="http://schemas.microsoft.com/office/powerpoint/2010/main" val="64843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F04DDA-DC2A-40D1-9DAB-B47B6257A2EF}" type="datetime1">
              <a:rPr lang="en-US" smtClean="0"/>
              <a:t>8/6/2023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260466-3987-4E78-8E3E-EC2259A95BEE}" type="slidenum">
              <a:rPr lang="en-US" smtClean="0"/>
              <a:t>‹#›</a:t>
            </a:fld>
            <a:endParaRPr lang="en-US"/>
          </a:p>
        </p:txBody>
      </p:sp>
    </p:spTree>
    <p:extLst>
      <p:ext uri="{BB962C8B-B14F-4D97-AF65-F5344CB8AC3E}">
        <p14:creationId xmlns:p14="http://schemas.microsoft.com/office/powerpoint/2010/main" val="8913415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762000"/>
            <a:ext cx="8077200" cy="1143000"/>
          </a:xfrm>
        </p:spPr>
        <p:txBody>
          <a:bodyPr>
            <a:normAutofit fontScale="90000"/>
          </a:bodyPr>
          <a:lstStyle/>
          <a:p>
            <a:pPr rtl="1"/>
            <a:r>
              <a:rPr lang="en-US" sz="3600" dirty="0">
                <a:cs typeface="B Yagut" panose="00000400000000000000" pitchFamily="2" charset="-78"/>
              </a:rPr>
              <a:t/>
            </a:r>
            <a:br>
              <a:rPr lang="en-US" sz="3600" dirty="0">
                <a:cs typeface="B Yagut" panose="00000400000000000000" pitchFamily="2" charset="-78"/>
              </a:rPr>
            </a:br>
            <a:r>
              <a:rPr lang="en-US" sz="3600" dirty="0">
                <a:cs typeface="B Yagut" panose="00000400000000000000" pitchFamily="2" charset="-78"/>
              </a:rPr>
              <a:t/>
            </a:r>
            <a:br>
              <a:rPr lang="en-US" sz="3600" dirty="0">
                <a:cs typeface="B Yagut" panose="00000400000000000000" pitchFamily="2" charset="-78"/>
              </a:rPr>
            </a:br>
            <a:r>
              <a:rPr lang="en-US" sz="3600" dirty="0">
                <a:cs typeface="B Yagut" panose="00000400000000000000" pitchFamily="2" charset="-78"/>
              </a:rPr>
              <a:t/>
            </a:r>
            <a:br>
              <a:rPr lang="en-US" sz="3600" dirty="0">
                <a:cs typeface="B Yagut" panose="00000400000000000000" pitchFamily="2" charset="-78"/>
              </a:rPr>
            </a:br>
            <a:r>
              <a:rPr lang="en-US" sz="3600" dirty="0">
                <a:cs typeface="B Yagut" panose="00000400000000000000" pitchFamily="2" charset="-78"/>
              </a:rPr>
              <a:t/>
            </a:r>
            <a:br>
              <a:rPr lang="en-US" sz="3600" dirty="0">
                <a:cs typeface="B Yagut" panose="00000400000000000000" pitchFamily="2" charset="-78"/>
              </a:rPr>
            </a:br>
            <a:r>
              <a:rPr lang="en-US" sz="3600" dirty="0">
                <a:cs typeface="B Yagut" panose="00000400000000000000" pitchFamily="2" charset="-78"/>
              </a:rPr>
              <a:t/>
            </a:r>
            <a:br>
              <a:rPr lang="en-US" sz="3600" dirty="0">
                <a:cs typeface="B Yagut" panose="00000400000000000000" pitchFamily="2" charset="-78"/>
              </a:rPr>
            </a:br>
            <a:r>
              <a:rPr lang="en-US" sz="3600" dirty="0">
                <a:cs typeface="B Yagut" panose="00000400000000000000" pitchFamily="2" charset="-78"/>
              </a:rPr>
              <a:t/>
            </a:r>
            <a:br>
              <a:rPr lang="en-US" sz="3600" dirty="0">
                <a:cs typeface="B Yagut" panose="00000400000000000000" pitchFamily="2" charset="-78"/>
              </a:rPr>
            </a:br>
            <a:r>
              <a:rPr lang="fa-IR" sz="3600" dirty="0">
                <a:cs typeface="B Yagut" panose="00000400000000000000" pitchFamily="2" charset="-78"/>
              </a:rPr>
              <a:t>ارجاع در نظام سلامت</a:t>
            </a:r>
            <a:endParaRPr lang="en-US" sz="3600" dirty="0"/>
          </a:p>
        </p:txBody>
      </p:sp>
      <p:sp>
        <p:nvSpPr>
          <p:cNvPr id="4" name="Slide Number Placeholder 3"/>
          <p:cNvSpPr>
            <a:spLocks noGrp="1"/>
          </p:cNvSpPr>
          <p:nvPr>
            <p:ph type="sldNum" sz="quarter" idx="12"/>
          </p:nvPr>
        </p:nvSpPr>
        <p:spPr/>
        <p:txBody>
          <a:bodyPr/>
          <a:lstStyle/>
          <a:p>
            <a:fld id="{6E260466-3987-4E78-8E3E-EC2259A95BEE}" type="slidenum">
              <a:rPr lang="en-US" smtClean="0"/>
              <a:t>1</a:t>
            </a:fld>
            <a:endParaRPr lang="en-US"/>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
        <p:nvSpPr>
          <p:cNvPr id="6" name="Subtitle 5">
            <a:extLst>
              <a:ext uri="{FF2B5EF4-FFF2-40B4-BE49-F238E27FC236}">
                <a16:creationId xmlns:a16="http://schemas.microsoft.com/office/drawing/2014/main" id="{0E542D60-4AD7-FA28-E9B9-2B5C9217AC38}"/>
              </a:ext>
            </a:extLst>
          </p:cNvPr>
          <p:cNvSpPr>
            <a:spLocks noGrp="1"/>
          </p:cNvSpPr>
          <p:nvPr>
            <p:ph type="subTitle" idx="1"/>
          </p:nvPr>
        </p:nvSpPr>
        <p:spPr>
          <a:xfrm>
            <a:off x="1371600" y="4191000"/>
            <a:ext cx="6400800" cy="1447799"/>
          </a:xfrm>
        </p:spPr>
        <p:txBody>
          <a:bodyPr/>
          <a:lstStyle/>
          <a:p>
            <a:r>
              <a:rPr lang="fa-IR" dirty="0"/>
              <a:t>مرداد 1402</a:t>
            </a:r>
          </a:p>
          <a:p>
            <a:r>
              <a:rPr lang="fa-IR" dirty="0"/>
              <a:t>گروه توسعه شبکه معاونت بهداشت</a:t>
            </a:r>
            <a:endParaRPr lang="en-US" dirty="0"/>
          </a:p>
        </p:txBody>
      </p:sp>
    </p:spTree>
    <p:extLst>
      <p:ext uri="{BB962C8B-B14F-4D97-AF65-F5344CB8AC3E}">
        <p14:creationId xmlns:p14="http://schemas.microsoft.com/office/powerpoint/2010/main" val="1463716731"/>
      </p:ext>
    </p:extLst>
  </p:cSld>
  <p:clrMapOvr>
    <a:masterClrMapping/>
  </p:clrMapOvr>
  <mc:AlternateContent xmlns:mc="http://schemas.openxmlformats.org/markup-compatibility/2006" xmlns:p14="http://schemas.microsoft.com/office/powerpoint/2010/main">
    <mc:Choice Requires="p14">
      <p:transition spd="slow" p14:dur="2000" advTm="14542"/>
    </mc:Choice>
    <mc:Fallback xmlns="">
      <p:transition spd="slow" advTm="145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3F12E-9023-BD6B-85B7-80560286317F}"/>
              </a:ext>
            </a:extLst>
          </p:cNvPr>
          <p:cNvSpPr>
            <a:spLocks noGrp="1"/>
          </p:cNvSpPr>
          <p:nvPr>
            <p:ph type="title"/>
          </p:nvPr>
        </p:nvSpPr>
        <p:spPr/>
        <p:txBody>
          <a:bodyPr/>
          <a:lstStyle/>
          <a:p>
            <a:r>
              <a:rPr lang="fa-IR" dirty="0"/>
              <a:t>انواع ارجاع</a:t>
            </a:r>
            <a:endParaRPr lang="en-US" dirty="0"/>
          </a:p>
        </p:txBody>
      </p:sp>
      <p:sp>
        <p:nvSpPr>
          <p:cNvPr id="3" name="Content Placeholder 2">
            <a:extLst>
              <a:ext uri="{FF2B5EF4-FFF2-40B4-BE49-F238E27FC236}">
                <a16:creationId xmlns:a16="http://schemas.microsoft.com/office/drawing/2014/main" id="{CD99D43A-B42E-2D02-B57F-0F11273A389C}"/>
              </a:ext>
            </a:extLst>
          </p:cNvPr>
          <p:cNvSpPr>
            <a:spLocks noGrp="1"/>
          </p:cNvSpPr>
          <p:nvPr>
            <p:ph idx="1"/>
          </p:nvPr>
        </p:nvSpPr>
        <p:spPr/>
        <p:txBody>
          <a:bodyPr/>
          <a:lstStyle/>
          <a:p>
            <a:pPr marL="0" indent="0" algn="r">
              <a:buNone/>
            </a:pPr>
            <a:endParaRPr lang="fa-IR" dirty="0"/>
          </a:p>
          <a:p>
            <a:pPr marL="0" indent="0" algn="r">
              <a:buNone/>
            </a:pPr>
            <a:r>
              <a:rPr lang="fa-IR" dirty="0"/>
              <a:t>ارجاع افقی :در صورتی که ارجاع در سطح همسان اتفاق افتد.(ارجاع مراقب سلامت به پزشک مرکز خدمات جامع سلامت)</a:t>
            </a:r>
          </a:p>
          <a:p>
            <a:pPr marL="0" indent="0" algn="r">
              <a:buNone/>
            </a:pPr>
            <a:endParaRPr lang="fa-IR" dirty="0"/>
          </a:p>
          <a:p>
            <a:pPr marL="0" indent="0" algn="r">
              <a:buNone/>
            </a:pPr>
            <a:r>
              <a:rPr lang="fa-IR" dirty="0"/>
              <a:t>ارجاع عمودی: در صورتی که ارجاع بین سطوح سه گانه سلامت اتفاق افتد. (ارجاع از طرف پزشک مرکز خدمات جامع سلامت به متخصص)</a:t>
            </a:r>
            <a:endParaRPr lang="en-US" dirty="0"/>
          </a:p>
        </p:txBody>
      </p:sp>
      <p:sp>
        <p:nvSpPr>
          <p:cNvPr id="4" name="Slide Number Placeholder 3">
            <a:extLst>
              <a:ext uri="{FF2B5EF4-FFF2-40B4-BE49-F238E27FC236}">
                <a16:creationId xmlns:a16="http://schemas.microsoft.com/office/drawing/2014/main" id="{5744B6E2-6844-2663-2FF9-960CBB154F12}"/>
              </a:ext>
            </a:extLst>
          </p:cNvPr>
          <p:cNvSpPr>
            <a:spLocks noGrp="1"/>
          </p:cNvSpPr>
          <p:nvPr>
            <p:ph type="sldNum" sz="quarter" idx="12"/>
          </p:nvPr>
        </p:nvSpPr>
        <p:spPr/>
        <p:txBody>
          <a:bodyPr/>
          <a:lstStyle/>
          <a:p>
            <a:fld id="{6E260466-3987-4E78-8E3E-EC2259A95BEE}" type="slidenum">
              <a:rPr lang="en-US" smtClean="0"/>
              <a:t>10</a:t>
            </a:fld>
            <a:endParaRPr lang="en-US"/>
          </a:p>
        </p:txBody>
      </p:sp>
    </p:spTree>
    <p:extLst>
      <p:ext uri="{BB962C8B-B14F-4D97-AF65-F5344CB8AC3E}">
        <p14:creationId xmlns:p14="http://schemas.microsoft.com/office/powerpoint/2010/main" val="2959908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cs typeface="B Yagut" panose="00000400000000000000" pitchFamily="2" charset="-78"/>
              </a:rPr>
              <a:t>نمونه ارجاع در سامانه سیب</a:t>
            </a:r>
            <a:endParaRPr lang="en-US" dirty="0">
              <a:cs typeface="B Yagut" panose="00000400000000000000" pitchFamily="2" charset="-78"/>
            </a:endParaRPr>
          </a:p>
        </p:txBody>
      </p:sp>
      <p:pic>
        <p:nvPicPr>
          <p:cNvPr id="1026" name="Picture 2" descr="C:\Users\asus\Desktop\New folder (2)\1.PN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209800"/>
            <a:ext cx="8229600" cy="289559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6E260466-3987-4E78-8E3E-EC2259A95BEE}" type="slidenum">
              <a:rPr lang="en-US" smtClean="0"/>
              <a:t>11</a:t>
            </a:fld>
            <a:endParaRPr lang="en-US"/>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68196756"/>
      </p:ext>
    </p:extLst>
  </p:cSld>
  <p:clrMapOvr>
    <a:masterClrMapping/>
  </p:clrMapOvr>
  <mc:AlternateContent xmlns:mc="http://schemas.openxmlformats.org/markup-compatibility/2006" xmlns:p14="http://schemas.microsoft.com/office/powerpoint/2010/main">
    <mc:Choice Requires="p14">
      <p:transition spd="slow" p14:dur="2000" advTm="44403"/>
    </mc:Choice>
    <mc:Fallback xmlns="">
      <p:transition spd="slow" advTm="444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cs typeface="B Yagut" panose="00000400000000000000" pitchFamily="2" charset="-78"/>
              </a:rPr>
              <a:t>نمونه ارجاع در سامانه سیب</a:t>
            </a:r>
            <a:endParaRPr lang="en-US" dirty="0"/>
          </a:p>
        </p:txBody>
      </p:sp>
      <p:sp>
        <p:nvSpPr>
          <p:cNvPr id="3" name="Content Placeholder 2"/>
          <p:cNvSpPr>
            <a:spLocks noGrp="1"/>
          </p:cNvSpPr>
          <p:nvPr>
            <p:ph idx="1"/>
          </p:nvPr>
        </p:nvSpPr>
        <p:spPr/>
        <p:txBody>
          <a:bodyPr/>
          <a:lstStyle/>
          <a:p>
            <a:endParaRPr lang="en-US"/>
          </a:p>
        </p:txBody>
      </p:sp>
      <p:pic>
        <p:nvPicPr>
          <p:cNvPr id="2050" name="Picture 2" descr="C:\Users\asus\Desktop\New folder (2)\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524000"/>
            <a:ext cx="8382000" cy="49530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6E260466-3987-4E78-8E3E-EC2259A95BEE}" type="slidenum">
              <a:rPr lang="en-US" smtClean="0"/>
              <a:t>12</a:t>
            </a:fld>
            <a:endParaRPr lang="en-US"/>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638605382"/>
      </p:ext>
    </p:extLst>
  </p:cSld>
  <p:clrMapOvr>
    <a:masterClrMapping/>
  </p:clrMapOvr>
  <mc:AlternateContent xmlns:mc="http://schemas.openxmlformats.org/markup-compatibility/2006" xmlns:p14="http://schemas.microsoft.com/office/powerpoint/2010/main">
    <mc:Choice Requires="p14">
      <p:transition spd="slow" p14:dur="2000" advTm="23191"/>
    </mc:Choice>
    <mc:Fallback xmlns="">
      <p:transition spd="slow" advTm="231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cs typeface="B Yagut" panose="00000400000000000000" pitchFamily="2" charset="-78"/>
              </a:rPr>
              <a:t>نمونه ارجاع در سامانه سیب</a:t>
            </a:r>
            <a:endParaRPr lang="en-US" dirty="0"/>
          </a:p>
        </p:txBody>
      </p:sp>
      <p:pic>
        <p:nvPicPr>
          <p:cNvPr id="3074" name="Picture 2" descr="C:\Users\asus\Desktop\New folder (2)\3.PN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1700166"/>
            <a:ext cx="8229600" cy="4326031"/>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6E260466-3987-4E78-8E3E-EC2259A95BEE}" type="slidenum">
              <a:rPr lang="en-US" smtClean="0"/>
              <a:t>13</a:t>
            </a:fld>
            <a:endParaRPr lang="en-US"/>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43135630"/>
      </p:ext>
    </p:extLst>
  </p:cSld>
  <p:clrMapOvr>
    <a:masterClrMapping/>
  </p:clrMapOvr>
  <mc:AlternateContent xmlns:mc="http://schemas.openxmlformats.org/markup-compatibility/2006" xmlns:p14="http://schemas.microsoft.com/office/powerpoint/2010/main">
    <mc:Choice Requires="p14">
      <p:transition spd="slow" p14:dur="2000" advTm="16434"/>
    </mc:Choice>
    <mc:Fallback xmlns="">
      <p:transition spd="slow" advTm="164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cs typeface="B Yagut" panose="00000400000000000000" pitchFamily="2" charset="-78"/>
              </a:rPr>
              <a:t>نمونه ارجاع در سامانه سیب</a:t>
            </a:r>
            <a:endParaRPr lang="en-US" dirty="0"/>
          </a:p>
        </p:txBody>
      </p:sp>
      <p:pic>
        <p:nvPicPr>
          <p:cNvPr id="4" name="Content Placeholder 3"/>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28600" y="1295400"/>
            <a:ext cx="8572560" cy="5143536"/>
          </a:xfrm>
          <a:prstGeom prst="rect">
            <a:avLst/>
          </a:prstGeom>
          <a:noFill/>
          <a:ln>
            <a:noFill/>
          </a:ln>
        </p:spPr>
      </p:pic>
      <p:sp>
        <p:nvSpPr>
          <p:cNvPr id="3" name="Slide Number Placeholder 2"/>
          <p:cNvSpPr>
            <a:spLocks noGrp="1"/>
          </p:cNvSpPr>
          <p:nvPr>
            <p:ph type="sldNum" sz="quarter" idx="12"/>
          </p:nvPr>
        </p:nvSpPr>
        <p:spPr/>
        <p:txBody>
          <a:bodyPr/>
          <a:lstStyle/>
          <a:p>
            <a:fld id="{6E260466-3987-4E78-8E3E-EC2259A95BEE}" type="slidenum">
              <a:rPr lang="en-US" smtClean="0"/>
              <a:t>14</a:t>
            </a:fld>
            <a:endParaRPr lang="en-US"/>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68635434"/>
      </p:ext>
    </p:extLst>
  </p:cSld>
  <p:clrMapOvr>
    <a:masterClrMapping/>
  </p:clrMapOvr>
  <mc:AlternateContent xmlns:mc="http://schemas.openxmlformats.org/markup-compatibility/2006" xmlns:p14="http://schemas.microsoft.com/office/powerpoint/2010/main">
    <mc:Choice Requires="p14">
      <p:transition spd="slow" p14:dur="2000" advTm="24075"/>
    </mc:Choice>
    <mc:Fallback xmlns="">
      <p:transition spd="slow" advTm="240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pPr rtl="1"/>
            <a:r>
              <a:rPr lang="fa-IR" dirty="0">
                <a:cs typeface="B Yagut" panose="00000400000000000000" pitchFamily="2" charset="-78"/>
              </a:rPr>
              <a:t>نمونه ارجاع در سامانه سیب</a:t>
            </a:r>
            <a:endParaRPr lang="en-US" dirty="0"/>
          </a:p>
        </p:txBody>
      </p:sp>
      <p:pic>
        <p:nvPicPr>
          <p:cNvPr id="4" name="Content Placeholder 3"/>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28596" y="1000108"/>
            <a:ext cx="8143932" cy="5286412"/>
          </a:xfrm>
          <a:prstGeom prst="rect">
            <a:avLst/>
          </a:prstGeom>
          <a:noFill/>
          <a:ln>
            <a:noFill/>
          </a:ln>
        </p:spPr>
      </p:pic>
      <p:sp>
        <p:nvSpPr>
          <p:cNvPr id="3" name="Slide Number Placeholder 2"/>
          <p:cNvSpPr>
            <a:spLocks noGrp="1"/>
          </p:cNvSpPr>
          <p:nvPr>
            <p:ph type="sldNum" sz="quarter" idx="12"/>
          </p:nvPr>
        </p:nvSpPr>
        <p:spPr/>
        <p:txBody>
          <a:bodyPr/>
          <a:lstStyle/>
          <a:p>
            <a:fld id="{6E260466-3987-4E78-8E3E-EC2259A95BEE}" type="slidenum">
              <a:rPr lang="en-US" smtClean="0"/>
              <a:t>15</a:t>
            </a:fld>
            <a:endParaRPr lang="en-US"/>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812623164"/>
      </p:ext>
    </p:extLst>
  </p:cSld>
  <p:clrMapOvr>
    <a:masterClrMapping/>
  </p:clrMapOvr>
  <mc:AlternateContent xmlns:mc="http://schemas.openxmlformats.org/markup-compatibility/2006" xmlns:p14="http://schemas.microsoft.com/office/powerpoint/2010/main">
    <mc:Choice Requires="p14">
      <p:transition spd="slow" p14:dur="2000" advTm="9727"/>
    </mc:Choice>
    <mc:Fallback xmlns="">
      <p:transition spd="slow" advTm="97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a:cs typeface="B Yagut" panose="00000400000000000000" pitchFamily="2" charset="-78"/>
              </a:rPr>
              <a:t>خلاصه مطالب و نتیجه گیری</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2400" dirty="0">
                <a:cs typeface="B Yagut" panose="00000400000000000000" pitchFamily="2" charset="-78"/>
              </a:rPr>
              <a:t>به منظور بهره مندی مراجعین از خدمات سلامتی و کاهش هزینه های درمان و بار مراجعات به سطوح تخصصی و همچنین پیشگیری از پرداختن سطوح تخصصی به خدمات ساده بهداشتی درمانی سطح بندی خدمات در نظام سلامت تعریف شده است. بر اساس این سطح بندی و شرایط بیمار، تیم سلامت</a:t>
            </a:r>
            <a:r>
              <a:rPr lang="en-US" sz="2400" dirty="0">
                <a:cs typeface="B Yagut" panose="00000400000000000000" pitchFamily="2" charset="-78"/>
              </a:rPr>
              <a:t> </a:t>
            </a:r>
            <a:r>
              <a:rPr lang="fa-IR" sz="2400" dirty="0">
                <a:cs typeface="B Yagut" panose="00000400000000000000" pitchFamily="2" charset="-78"/>
              </a:rPr>
              <a:t>می تواند بیمار را به سطوح بالاتر ارجاع دهد.</a:t>
            </a:r>
            <a:endParaRPr lang="en-US" sz="24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6E260466-3987-4E78-8E3E-EC2259A95BEE}" type="slidenum">
              <a:rPr lang="en-US" smtClean="0"/>
              <a:t>16</a:t>
            </a:fld>
            <a:endParaRPr lang="en-US"/>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46587496"/>
      </p:ext>
    </p:extLst>
  </p:cSld>
  <p:clrMapOvr>
    <a:masterClrMapping/>
  </p:clrMapOvr>
  <mc:AlternateContent xmlns:mc="http://schemas.openxmlformats.org/markup-compatibility/2006" xmlns:p14="http://schemas.microsoft.com/office/powerpoint/2010/main">
    <mc:Choice Requires="p14">
      <p:transition spd="slow" p14:dur="2000" advTm="28714"/>
    </mc:Choice>
    <mc:Fallback xmlns="">
      <p:transition spd="slow" advTm="287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Yagut" panose="00000400000000000000" pitchFamily="2" charset="-78"/>
              </a:rPr>
              <a:t>پرسش و تمرین</a:t>
            </a:r>
            <a:endParaRPr lang="en-US" dirty="0">
              <a:cs typeface="B Yagut" panose="00000400000000000000" pitchFamily="2" charset="-78"/>
            </a:endParaRPr>
          </a:p>
        </p:txBody>
      </p:sp>
      <p:sp>
        <p:nvSpPr>
          <p:cNvPr id="3" name="Content Placeholder 2"/>
          <p:cNvSpPr>
            <a:spLocks noGrp="1"/>
          </p:cNvSpPr>
          <p:nvPr>
            <p:ph idx="1"/>
          </p:nvPr>
        </p:nvSpPr>
        <p:spPr/>
        <p:txBody>
          <a:bodyPr>
            <a:noAutofit/>
          </a:bodyPr>
          <a:lstStyle/>
          <a:p>
            <a:pPr marL="514350" indent="-514350" algn="just" rtl="1">
              <a:buFont typeface="+mj-lt"/>
              <a:buAutoNum type="arabicPeriod"/>
            </a:pPr>
            <a:r>
              <a:rPr lang="fa-IR" sz="2400" dirty="0">
                <a:cs typeface="B Yagut" panose="00000400000000000000" pitchFamily="2" charset="-78"/>
              </a:rPr>
              <a:t>سیستم ارجاع را تعریف کنید.</a:t>
            </a:r>
          </a:p>
          <a:p>
            <a:pPr marL="514350" indent="-514350" algn="just" rtl="1">
              <a:buFont typeface="+mj-lt"/>
              <a:buAutoNum type="arabicPeriod"/>
            </a:pPr>
            <a:r>
              <a:rPr lang="fa-IR" sz="2400" dirty="0">
                <a:cs typeface="B Yagut" panose="00000400000000000000" pitchFamily="2" charset="-78"/>
              </a:rPr>
              <a:t>انواع  ارجاع را تعریف کنید.</a:t>
            </a:r>
          </a:p>
          <a:p>
            <a:pPr marL="514350" indent="-514350" algn="just" rtl="1">
              <a:buFont typeface="+mj-lt"/>
              <a:buAutoNum type="arabicPeriod"/>
            </a:pPr>
            <a:r>
              <a:rPr lang="fa-IR" sz="2400" dirty="0">
                <a:cs typeface="B Yagut" panose="00000400000000000000" pitchFamily="2" charset="-78"/>
              </a:rPr>
              <a:t>فواید سیستم ارجاع را نام ببرید.</a:t>
            </a:r>
          </a:p>
          <a:p>
            <a:pPr marL="514350" indent="-514350" algn="just" rtl="1">
              <a:buFont typeface="+mj-lt"/>
              <a:buAutoNum type="arabicPeriod"/>
            </a:pPr>
            <a:r>
              <a:rPr lang="fa-IR" sz="2400" dirty="0">
                <a:cs typeface="B Yagut" panose="00000400000000000000" pitchFamily="2" charset="-78"/>
              </a:rPr>
              <a:t>با کمک مربی و سایر فراگیران نسبت به </a:t>
            </a:r>
            <a:r>
              <a:rPr lang="fa-IR" sz="2400">
                <a:cs typeface="B Yagut" panose="00000400000000000000" pitchFamily="2" charset="-78"/>
              </a:rPr>
              <a:t>تعیین نوع ارجاع در </a:t>
            </a:r>
            <a:r>
              <a:rPr lang="fa-IR" sz="2400" dirty="0">
                <a:cs typeface="B Yagut" panose="00000400000000000000" pitchFamily="2" charset="-78"/>
              </a:rPr>
              <a:t>موارد زیر بحث و تبادل نظر کنید.</a:t>
            </a:r>
          </a:p>
          <a:p>
            <a:pPr algn="just" rtl="1"/>
            <a:r>
              <a:rPr lang="fa-IR" sz="2400" dirty="0">
                <a:cs typeface="B Yagut" panose="00000400000000000000" pitchFamily="2" charset="-78"/>
              </a:rPr>
              <a:t>عفونت مجرای گوش</a:t>
            </a:r>
          </a:p>
          <a:p>
            <a:pPr algn="just" rtl="1"/>
            <a:r>
              <a:rPr lang="fa-IR" sz="2400" dirty="0">
                <a:cs typeface="B Yagut" panose="00000400000000000000" pitchFamily="2" charset="-78"/>
              </a:rPr>
              <a:t>برفک</a:t>
            </a:r>
          </a:p>
          <a:p>
            <a:pPr algn="just" rtl="1"/>
            <a:r>
              <a:rPr lang="fa-IR" sz="2400" dirty="0">
                <a:cs typeface="B Yagut" panose="00000400000000000000" pitchFamily="2" charset="-78"/>
              </a:rPr>
              <a:t>وجود خون در مدفوع</a:t>
            </a:r>
          </a:p>
          <a:p>
            <a:pPr algn="just" rtl="1"/>
            <a:r>
              <a:rPr lang="fa-IR" sz="2400" dirty="0">
                <a:cs typeface="B Yagut" panose="00000400000000000000" pitchFamily="2" charset="-78"/>
              </a:rPr>
              <a:t>آبله مرغان</a:t>
            </a:r>
          </a:p>
        </p:txBody>
      </p:sp>
      <p:sp>
        <p:nvSpPr>
          <p:cNvPr id="4" name="Slide Number Placeholder 3"/>
          <p:cNvSpPr>
            <a:spLocks noGrp="1"/>
          </p:cNvSpPr>
          <p:nvPr>
            <p:ph type="sldNum" sz="quarter" idx="12"/>
          </p:nvPr>
        </p:nvSpPr>
        <p:spPr/>
        <p:txBody>
          <a:bodyPr/>
          <a:lstStyle/>
          <a:p>
            <a:fld id="{6E260466-3987-4E78-8E3E-EC2259A95BEE}" type="slidenum">
              <a:rPr lang="en-US" smtClean="0"/>
              <a:t>17</a:t>
            </a:fld>
            <a:endParaRPr lang="en-US"/>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98526584"/>
      </p:ext>
    </p:extLst>
  </p:cSld>
  <p:clrMapOvr>
    <a:masterClrMapping/>
  </p:clrMapOvr>
  <mc:AlternateContent xmlns:mc="http://schemas.openxmlformats.org/markup-compatibility/2006" xmlns:p14="http://schemas.microsoft.com/office/powerpoint/2010/main">
    <mc:Choice Requires="p14">
      <p:transition spd="slow" p14:dur="2000" advTm="28926"/>
    </mc:Choice>
    <mc:Fallback xmlns="">
      <p:transition spd="slow" advTm="289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9491" y="2743200"/>
            <a:ext cx="8229600" cy="2057400"/>
          </a:xfrm>
        </p:spPr>
        <p:txBody>
          <a:bodyPr>
            <a:normAutofit/>
          </a:bodyPr>
          <a:lstStyle/>
          <a:p>
            <a:pPr marL="0" indent="0" algn="ctr">
              <a:buNone/>
            </a:pPr>
            <a:r>
              <a:rPr lang="fa-IR" sz="7200" dirty="0" smtClean="0">
                <a:solidFill>
                  <a:srgbClr val="00B0F0"/>
                </a:solidFill>
                <a:cs typeface="2  Baran" panose="00000400000000000000" pitchFamily="2" charset="-78"/>
              </a:rPr>
              <a:t>موفق باشید</a:t>
            </a:r>
            <a:endParaRPr lang="en-US" dirty="0">
              <a:solidFill>
                <a:srgbClr val="00B0F0"/>
              </a:solidFill>
            </a:endParaRPr>
          </a:p>
        </p:txBody>
      </p:sp>
      <p:sp>
        <p:nvSpPr>
          <p:cNvPr id="4" name="Slide Number Placeholder 3"/>
          <p:cNvSpPr>
            <a:spLocks noGrp="1"/>
          </p:cNvSpPr>
          <p:nvPr>
            <p:ph type="sldNum" sz="quarter" idx="12"/>
          </p:nvPr>
        </p:nvSpPr>
        <p:spPr/>
        <p:txBody>
          <a:bodyPr/>
          <a:lstStyle/>
          <a:p>
            <a:fld id="{6E260466-3987-4E78-8E3E-EC2259A95BEE}" type="slidenum">
              <a:rPr lang="en-US" smtClean="0"/>
              <a:t>18</a:t>
            </a:fld>
            <a:endParaRPr lang="en-US"/>
          </a:p>
        </p:txBody>
      </p:sp>
    </p:spTree>
    <p:extLst>
      <p:ext uri="{BB962C8B-B14F-4D97-AF65-F5344CB8AC3E}">
        <p14:creationId xmlns:p14="http://schemas.microsoft.com/office/powerpoint/2010/main" val="2151572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t>اهداف آموزشی</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2400" dirty="0">
                <a:cs typeface="B Yagut" panose="00000400000000000000" pitchFamily="2" charset="-78"/>
              </a:rPr>
              <a:t>پس از مطالعه این فصل انتظار می رود بتوانید:</a:t>
            </a:r>
          </a:p>
          <a:p>
            <a:pPr marL="514350" indent="-514350" algn="just" rtl="1">
              <a:buFont typeface="+mj-lt"/>
              <a:buAutoNum type="arabicPeriod"/>
            </a:pPr>
            <a:r>
              <a:rPr lang="fa-IR" sz="2400" dirty="0">
                <a:cs typeface="B Yagut" panose="00000400000000000000" pitchFamily="2" charset="-78"/>
              </a:rPr>
              <a:t>سیستم ارجاع را تعریف کنید.</a:t>
            </a:r>
          </a:p>
          <a:p>
            <a:pPr marL="514350" indent="-514350" algn="just" rtl="1">
              <a:buFont typeface="+mj-lt"/>
              <a:buAutoNum type="arabicPeriod"/>
            </a:pPr>
            <a:r>
              <a:rPr lang="fa-IR" sz="2400" dirty="0">
                <a:cs typeface="B Yagut" panose="00000400000000000000" pitchFamily="2" charset="-78"/>
              </a:rPr>
              <a:t>کارکردهای سیستم ارجاع را توضیح دهید.</a:t>
            </a:r>
            <a:endParaRPr lang="en-US" sz="2400" dirty="0">
              <a:cs typeface="B Yagut" panose="00000400000000000000" pitchFamily="2" charset="-78"/>
            </a:endParaRPr>
          </a:p>
          <a:p>
            <a:pPr marL="514350" indent="-514350" algn="just" rtl="1">
              <a:buFont typeface="+mj-lt"/>
              <a:buAutoNum type="arabicPeriod"/>
            </a:pPr>
            <a:r>
              <a:rPr lang="fa-IR" sz="2400" dirty="0">
                <a:cs typeface="B Yagut" panose="00000400000000000000" pitchFamily="2" charset="-78"/>
              </a:rPr>
              <a:t>انواع ارجاع را تعریف کند.</a:t>
            </a:r>
          </a:p>
          <a:p>
            <a:pPr marL="0" indent="0" algn="just" rtl="1">
              <a:buNone/>
            </a:pPr>
            <a:endParaRPr lang="fa-IR" sz="24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6E260466-3987-4E78-8E3E-EC2259A95BEE}" type="slidenum">
              <a:rPr lang="en-US" smtClean="0"/>
              <a:t>2</a:t>
            </a:fld>
            <a:endParaRPr lang="en-US"/>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39008081"/>
      </p:ext>
    </p:extLst>
  </p:cSld>
  <p:clrMapOvr>
    <a:masterClrMapping/>
  </p:clrMapOvr>
  <mc:AlternateContent xmlns:mc="http://schemas.openxmlformats.org/markup-compatibility/2006" xmlns:p14="http://schemas.microsoft.com/office/powerpoint/2010/main">
    <mc:Choice Requires="p14">
      <p:transition spd="slow" p14:dur="2000" advTm="14929"/>
    </mc:Choice>
    <mc:Fallback xmlns="">
      <p:transition spd="slow" advTm="149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22112">
              <a:srgbClr val="C6D6E9"/>
            </a:gs>
            <a:gs pos="3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Yagut" panose="00000400000000000000" pitchFamily="2" charset="-78"/>
              </a:rPr>
              <a:t>فهرست عناوین</a:t>
            </a:r>
            <a:endParaRPr lang="en-US" dirty="0">
              <a:cs typeface="B Yagut" panose="00000400000000000000" pitchFamily="2" charset="-78"/>
            </a:endParaRPr>
          </a:p>
        </p:txBody>
      </p:sp>
      <p:sp>
        <p:nvSpPr>
          <p:cNvPr id="3" name="Content Placeholder 2"/>
          <p:cNvSpPr>
            <a:spLocks noGrp="1"/>
          </p:cNvSpPr>
          <p:nvPr>
            <p:ph idx="1"/>
          </p:nvPr>
        </p:nvSpPr>
        <p:spPr/>
        <p:txBody>
          <a:bodyPr>
            <a:normAutofit/>
          </a:bodyPr>
          <a:lstStyle/>
          <a:p>
            <a:pPr algn="r" rtl="1"/>
            <a:r>
              <a:rPr lang="fa-IR" sz="2400" dirty="0">
                <a:cs typeface="B Yagut" panose="00000400000000000000" pitchFamily="2" charset="-78"/>
              </a:rPr>
              <a:t>مقدمه</a:t>
            </a:r>
          </a:p>
          <a:p>
            <a:pPr algn="r" rtl="1"/>
            <a:r>
              <a:rPr lang="fa-IR" sz="2400" dirty="0">
                <a:cs typeface="B Yagut" panose="00000400000000000000" pitchFamily="2" charset="-78"/>
              </a:rPr>
              <a:t>سیستم ارجاع</a:t>
            </a:r>
          </a:p>
          <a:p>
            <a:pPr algn="r" rtl="1"/>
            <a:r>
              <a:rPr lang="fa-IR" sz="2400" dirty="0">
                <a:cs typeface="B Yagut" panose="00000400000000000000" pitchFamily="2" charset="-78"/>
              </a:rPr>
              <a:t>کارکردهای سیستم ارجاع</a:t>
            </a:r>
          </a:p>
          <a:p>
            <a:pPr algn="r" rtl="1"/>
            <a:r>
              <a:rPr lang="fa-IR" sz="2400" dirty="0">
                <a:cs typeface="B Yagut" panose="00000400000000000000" pitchFamily="2" charset="-78"/>
              </a:rPr>
              <a:t>انواع ارجاع</a:t>
            </a:r>
          </a:p>
          <a:p>
            <a:pPr algn="r" rtl="1"/>
            <a:r>
              <a:rPr lang="fa-IR" sz="2400" dirty="0">
                <a:cs typeface="B Yagut" panose="00000400000000000000" pitchFamily="2" charset="-78"/>
              </a:rPr>
              <a:t>نمونه ای از ارجاع در سامانه سیب</a:t>
            </a:r>
          </a:p>
          <a:p>
            <a:pPr algn="r" rtl="1"/>
            <a:r>
              <a:rPr lang="fa-IR" sz="2400" dirty="0">
                <a:cs typeface="B Yagut" panose="00000400000000000000" pitchFamily="2" charset="-78"/>
              </a:rPr>
              <a:t>خلاصه مطالب و نتیجه گیری</a:t>
            </a:r>
          </a:p>
          <a:p>
            <a:pPr algn="r" rtl="1"/>
            <a:r>
              <a:rPr lang="fa-IR" sz="2400" dirty="0">
                <a:cs typeface="B Yagut" panose="00000400000000000000" pitchFamily="2" charset="-78"/>
              </a:rPr>
              <a:t>پرسش و تمرین</a:t>
            </a:r>
          </a:p>
          <a:p>
            <a:pPr algn="r" rtl="1"/>
            <a:r>
              <a:rPr lang="fa-IR" sz="2400" dirty="0">
                <a:cs typeface="B Yagut" panose="00000400000000000000" pitchFamily="2" charset="-78"/>
              </a:rPr>
              <a:t>فهرست منابع</a:t>
            </a:r>
          </a:p>
        </p:txBody>
      </p:sp>
      <p:sp>
        <p:nvSpPr>
          <p:cNvPr id="4" name="Slide Number Placeholder 3"/>
          <p:cNvSpPr>
            <a:spLocks noGrp="1"/>
          </p:cNvSpPr>
          <p:nvPr>
            <p:ph type="sldNum" sz="quarter" idx="12"/>
          </p:nvPr>
        </p:nvSpPr>
        <p:spPr/>
        <p:txBody>
          <a:bodyPr/>
          <a:lstStyle/>
          <a:p>
            <a:fld id="{6E260466-3987-4E78-8E3E-EC2259A95BEE}" type="slidenum">
              <a:rPr lang="en-US" smtClean="0"/>
              <a:t>3</a:t>
            </a:fld>
            <a:endParaRPr lang="en-US"/>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664198819"/>
      </p:ext>
    </p:extLst>
  </p:cSld>
  <p:clrMapOvr>
    <a:masterClrMapping/>
  </p:clrMapOvr>
  <mc:AlternateContent xmlns:mc="http://schemas.openxmlformats.org/markup-compatibility/2006" xmlns:p14="http://schemas.microsoft.com/office/powerpoint/2010/main">
    <mc:Choice Requires="p14">
      <p:transition spd="slow" p14:dur="2000" advTm="18810"/>
    </mc:Choice>
    <mc:Fallback xmlns="">
      <p:transition spd="slow" advTm="188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4000" dirty="0">
                <a:cs typeface="B Yagut" panose="00000400000000000000" pitchFamily="2" charset="-78"/>
              </a:rPr>
              <a:t>مقدمه</a:t>
            </a:r>
            <a:endParaRPr lang="en-US"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sz="2400" dirty="0">
                <a:cs typeface="B Yagut" panose="00000400000000000000" pitchFamily="2" charset="-78"/>
              </a:rPr>
              <a:t>ارائه خدمات در جائی که مردم در آن زندگی می کنند یعنی تامین دسترسی مردم به گسترده ترین و اساسی ترین نیازهای بهداشتی با در نظر گرفتن اطلاعات اقلیمی و جمعیتی و سطح بندی و ادغام خدمات از طریق سیستم ارجاع می باشد. فراهم آوردن ضوابط مربوط به تامین سهولت دسترسی جغرافیایی و فرهنگی جامعه به خدمات در قالب ادغام خدمات و برقراری سیستم ارجاع میسر است. </a:t>
            </a:r>
            <a:endParaRPr lang="en-US" sz="2400" dirty="0">
              <a:cs typeface="B Yagut" panose="00000400000000000000" pitchFamily="2" charset="-78"/>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42415200"/>
      </p:ext>
    </p:extLst>
  </p:cSld>
  <p:clrMapOvr>
    <a:masterClrMapping/>
  </p:clrMapOvr>
  <mc:AlternateContent xmlns:mc="http://schemas.openxmlformats.org/markup-compatibility/2006" xmlns:p14="http://schemas.microsoft.com/office/powerpoint/2010/main">
    <mc:Choice Requires="p14">
      <p:transition spd="slow" p14:dur="2000" advTm="28852"/>
    </mc:Choice>
    <mc:Fallback xmlns="">
      <p:transition spd="slow" advTm="288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cs typeface="B Yagut" panose="00000400000000000000" pitchFamily="2" charset="-78"/>
              </a:rPr>
              <a:t>سیستم ارجاع</a:t>
            </a:r>
            <a:br>
              <a:rPr lang="fa-IR" dirty="0">
                <a:cs typeface="B Yagut" panose="00000400000000000000" pitchFamily="2" charset="-78"/>
              </a:rPr>
            </a:br>
            <a:endParaRPr lang="en-US" dirty="0"/>
          </a:p>
        </p:txBody>
      </p:sp>
      <p:sp>
        <p:nvSpPr>
          <p:cNvPr id="3" name="Content Placeholder 2"/>
          <p:cNvSpPr>
            <a:spLocks noGrp="1"/>
          </p:cNvSpPr>
          <p:nvPr>
            <p:ph idx="1"/>
          </p:nvPr>
        </p:nvSpPr>
        <p:spPr/>
        <p:txBody>
          <a:bodyPr>
            <a:normAutofit/>
          </a:bodyPr>
          <a:lstStyle/>
          <a:p>
            <a:pPr marL="0" indent="0" algn="just" rtl="1">
              <a:buNone/>
            </a:pPr>
            <a:r>
              <a:rPr lang="fa-IR" sz="2400" dirty="0">
                <a:cs typeface="B Yagut" panose="00000400000000000000" pitchFamily="2" charset="-78"/>
              </a:rPr>
              <a:t>با توجه به وسعت خاک، تنوع شرایط اقلیمی و قومی، پراکندگی جمعیت و... فراهم آوردن ضوابط مربوط به تامین سهولت دسترسی جغرافیایی و فرهنگی جامعه به خدمات نمی تواند جز از طریق سطح بندی و ادغام خدمات و برقراری سیستم (نظام) ارجاع میسر گردد. منظور از </a:t>
            </a:r>
            <a:r>
              <a:rPr lang="fa-IR" sz="2400" b="1" dirty="0">
                <a:cs typeface="B Yagut" panose="00000400000000000000" pitchFamily="2" charset="-78"/>
              </a:rPr>
              <a:t>سطح بندی خدمات</a:t>
            </a:r>
            <a:r>
              <a:rPr lang="fa-IR" sz="2400" dirty="0">
                <a:cs typeface="B Yagut" panose="00000400000000000000" pitchFamily="2" charset="-78"/>
              </a:rPr>
              <a:t> ارائه خدمات به صورت زنجیره ای مرتبط و تکامل یابنده است تا اگر یکی از مراجعه کنندگان واحد محیطی به خدمات تخصصی تری نیاز داشته باشند که از عهده این واحد بر نیاید واحد مذکور بتواند مراجعه کننده را به واحد بالاتر ارجاع دهد و واحد دوم نیز در صورت لزوم با ارجاع مراجعه کننده به واحد های تخصصی بالاتر می تواند دسترسی مراجعه کنندگان را به بالاترین سطح تخصصی فراهم آورد. این </a:t>
            </a:r>
            <a:r>
              <a:rPr lang="fa-IR" sz="2400" b="1" dirty="0">
                <a:cs typeface="B Yagut" panose="00000400000000000000" pitchFamily="2" charset="-78"/>
              </a:rPr>
              <a:t>زنجیره خدمات رسانی </a:t>
            </a:r>
            <a:r>
              <a:rPr lang="fa-IR" sz="2400" dirty="0">
                <a:cs typeface="B Yagut" panose="00000400000000000000" pitchFamily="2" charset="-78"/>
              </a:rPr>
              <a:t>را سیستم ارجاع گویند.</a:t>
            </a:r>
            <a:endParaRPr lang="en-US" sz="2400" dirty="0"/>
          </a:p>
        </p:txBody>
      </p:sp>
      <p:sp>
        <p:nvSpPr>
          <p:cNvPr id="4" name="Slide Number Placeholder 3"/>
          <p:cNvSpPr>
            <a:spLocks noGrp="1"/>
          </p:cNvSpPr>
          <p:nvPr>
            <p:ph type="sldNum" sz="quarter" idx="12"/>
          </p:nvPr>
        </p:nvSpPr>
        <p:spPr/>
        <p:txBody>
          <a:bodyPr/>
          <a:lstStyle/>
          <a:p>
            <a:fld id="{6E260466-3987-4E78-8E3E-EC2259A95BEE}" type="slidenum">
              <a:rPr lang="en-US" smtClean="0"/>
              <a:t>5</a:t>
            </a:fld>
            <a:endParaRPr lang="en-US"/>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245414197"/>
      </p:ext>
    </p:extLst>
  </p:cSld>
  <p:clrMapOvr>
    <a:masterClrMapping/>
  </p:clrMapOvr>
  <mc:AlternateContent xmlns:mc="http://schemas.openxmlformats.org/markup-compatibility/2006" xmlns:p14="http://schemas.microsoft.com/office/powerpoint/2010/main">
    <mc:Choice Requires="p14">
      <p:transition spd="slow" p14:dur="2000" advTm="62401"/>
    </mc:Choice>
    <mc:Fallback xmlns="">
      <p:transition spd="slow" advTm="624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dirty="0">
                <a:cs typeface="B Yagut" panose="00000400000000000000" pitchFamily="2" charset="-78"/>
              </a:rPr>
              <a:t>کارکرد های سیستم ارجاع</a:t>
            </a:r>
            <a:br>
              <a:rPr lang="fa-IR" dirty="0">
                <a:cs typeface="B Yagut" panose="00000400000000000000" pitchFamily="2" charset="-78"/>
              </a:rPr>
            </a:br>
            <a:endParaRPr lang="en-US" dirty="0"/>
          </a:p>
        </p:txBody>
      </p:sp>
      <p:sp>
        <p:nvSpPr>
          <p:cNvPr id="3" name="Content Placeholder 2"/>
          <p:cNvSpPr>
            <a:spLocks noGrp="1"/>
          </p:cNvSpPr>
          <p:nvPr>
            <p:ph idx="1"/>
          </p:nvPr>
        </p:nvSpPr>
        <p:spPr/>
        <p:txBody>
          <a:bodyPr>
            <a:noAutofit/>
          </a:bodyPr>
          <a:lstStyle/>
          <a:p>
            <a:pPr marL="514350" indent="-514350" algn="just" rtl="1">
              <a:buFont typeface="+mj-lt"/>
              <a:buAutoNum type="arabicPeriod"/>
            </a:pPr>
            <a:r>
              <a:rPr lang="fa-IR" sz="2400" dirty="0">
                <a:cs typeface="B Yagut" panose="00000400000000000000" pitchFamily="2" charset="-78"/>
              </a:rPr>
              <a:t>امکان استفاده از کارکنان غیرپزشک را برای ارائه خدمات ساده بهداشتی و کمک های اولیه درمانی فراهم می سازد.</a:t>
            </a:r>
          </a:p>
          <a:p>
            <a:pPr marL="514350" indent="-514350" algn="just" rtl="1">
              <a:buFont typeface="+mj-lt"/>
              <a:buAutoNum type="arabicPeriod"/>
            </a:pPr>
            <a:r>
              <a:rPr lang="fa-IR" sz="2400" dirty="0">
                <a:cs typeface="B Yagut" panose="00000400000000000000" pitchFamily="2" charset="-78"/>
              </a:rPr>
              <a:t>سطح تخصصی را از پرداختن به خدمات ساده غیرتخصصی باز می دارد.</a:t>
            </a:r>
          </a:p>
          <a:p>
            <a:pPr marL="514350" indent="-514350" algn="just" rtl="1">
              <a:buFont typeface="+mj-lt"/>
              <a:buAutoNum type="arabicPeriod"/>
            </a:pPr>
            <a:r>
              <a:rPr lang="fa-IR" sz="2400" dirty="0">
                <a:cs typeface="B Yagut" panose="00000400000000000000" pitchFamily="2" charset="-78"/>
              </a:rPr>
              <a:t>خدمات را به نحو چشمگیری ارزان تمام می کند.</a:t>
            </a:r>
          </a:p>
          <a:p>
            <a:pPr marL="514350" indent="-514350" algn="just" rtl="1">
              <a:buFont typeface="+mj-lt"/>
              <a:buAutoNum type="arabicPeriod"/>
            </a:pPr>
            <a:r>
              <a:rPr lang="fa-IR" sz="2400" dirty="0">
                <a:cs typeface="B Yagut" panose="00000400000000000000" pitchFamily="2" charset="-78"/>
              </a:rPr>
              <a:t>با توزیع وسیع و گسترده واحدهای محیطی امکان تداوم و استمرار خدمات بهداشتی فراهم می گردد.</a:t>
            </a:r>
          </a:p>
          <a:p>
            <a:pPr marL="514350" indent="-514350" algn="just" rtl="1">
              <a:buFont typeface="+mj-lt"/>
              <a:buAutoNum type="arabicPeriod"/>
            </a:pPr>
            <a:r>
              <a:rPr lang="fa-IR" sz="2400" dirty="0">
                <a:cs typeface="B Yagut" panose="00000400000000000000" pitchFamily="2" charset="-78"/>
              </a:rPr>
              <a:t>هیچ یک از واحدهای یک سطح به خدماتی که به عهده واحدهای سطح پایین تر قرار داده شده است نمی پردازد مگر آنکه خدمت مورد نظر در سطح تخصصی تری مورد نیاز باشد.</a:t>
            </a:r>
            <a:endParaRPr lang="en-US" sz="24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6E260466-3987-4E78-8E3E-EC2259A95BEE}" type="slidenum">
              <a:rPr lang="en-US" smtClean="0"/>
              <a:t>6</a:t>
            </a:fld>
            <a:endParaRPr lang="en-US"/>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220717207"/>
      </p:ext>
    </p:extLst>
  </p:cSld>
  <p:clrMapOvr>
    <a:masterClrMapping/>
  </p:clrMapOvr>
  <mc:AlternateContent xmlns:mc="http://schemas.openxmlformats.org/markup-compatibility/2006" xmlns:p14="http://schemas.microsoft.com/office/powerpoint/2010/main">
    <mc:Choice Requires="p14">
      <p:transition spd="slow" p14:dur="2000" advTm="51699"/>
    </mc:Choice>
    <mc:Fallback xmlns="">
      <p:transition spd="slow" advTm="516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dirty="0">
                <a:cs typeface="B Yagut" panose="00000400000000000000" pitchFamily="2" charset="-78"/>
              </a:rPr>
              <a:t>انواع ارجاع</a:t>
            </a:r>
            <a:br>
              <a:rPr lang="fa-IR" dirty="0">
                <a:cs typeface="B Yagut" panose="00000400000000000000" pitchFamily="2" charset="-78"/>
              </a:rPr>
            </a:br>
            <a:endParaRPr lang="en-US" dirty="0"/>
          </a:p>
        </p:txBody>
      </p:sp>
      <p:sp>
        <p:nvSpPr>
          <p:cNvPr id="3" name="Content Placeholder 2"/>
          <p:cNvSpPr>
            <a:spLocks noGrp="1"/>
          </p:cNvSpPr>
          <p:nvPr>
            <p:ph idx="1"/>
          </p:nvPr>
        </p:nvSpPr>
        <p:spPr/>
        <p:txBody>
          <a:bodyPr>
            <a:normAutofit/>
          </a:bodyPr>
          <a:lstStyle/>
          <a:p>
            <a:pPr marL="0" indent="0" algn="just" rtl="1">
              <a:buNone/>
            </a:pPr>
            <a:r>
              <a:rPr lang="fa-IR" sz="2400" dirty="0">
                <a:cs typeface="B Yagut" panose="00000400000000000000" pitchFamily="2" charset="-78"/>
              </a:rPr>
              <a:t>یکی از وظایف اصلی و مهمی که تیم سلامت بر عهده دارند ارجاع مناسب افراد نیازمند می باشد.</a:t>
            </a:r>
          </a:p>
          <a:p>
            <a:pPr marL="0" indent="0" algn="just" rtl="1">
              <a:buNone/>
            </a:pPr>
            <a:r>
              <a:rPr lang="fa-IR" sz="2800" dirty="0">
                <a:cs typeface="B Yagut" panose="00000400000000000000" pitchFamily="2" charset="-78"/>
              </a:rPr>
              <a:t>انواع ارجاع:</a:t>
            </a:r>
          </a:p>
          <a:p>
            <a:pPr algn="just" rtl="1"/>
            <a:r>
              <a:rPr lang="fa-IR" sz="2400" dirty="0">
                <a:cs typeface="B Yagut" panose="00000400000000000000" pitchFamily="2" charset="-78"/>
              </a:rPr>
              <a:t>ارجاع فوری</a:t>
            </a:r>
          </a:p>
          <a:p>
            <a:pPr algn="just" rtl="1"/>
            <a:r>
              <a:rPr lang="fa-IR" sz="2400" dirty="0">
                <a:cs typeface="B Yagut" panose="00000400000000000000" pitchFamily="2" charset="-78"/>
              </a:rPr>
              <a:t>ارجاع در اولین فرصت</a:t>
            </a:r>
            <a:endParaRPr lang="en-US" sz="2400" dirty="0">
              <a:cs typeface="B Yagut" panose="00000400000000000000" pitchFamily="2" charset="-78"/>
            </a:endParaRPr>
          </a:p>
          <a:p>
            <a:pPr algn="just" rtl="1"/>
            <a:r>
              <a:rPr lang="fa-IR" sz="2400" dirty="0">
                <a:cs typeface="B Yagut" panose="00000400000000000000" pitchFamily="2" charset="-78"/>
              </a:rPr>
              <a:t>ارجاع غیرفوری</a:t>
            </a:r>
          </a:p>
        </p:txBody>
      </p:sp>
      <p:sp>
        <p:nvSpPr>
          <p:cNvPr id="5" name="Slide Number Placeholder 4"/>
          <p:cNvSpPr>
            <a:spLocks noGrp="1"/>
          </p:cNvSpPr>
          <p:nvPr>
            <p:ph type="sldNum" sz="quarter" idx="12"/>
          </p:nvPr>
        </p:nvSpPr>
        <p:spPr/>
        <p:txBody>
          <a:bodyPr/>
          <a:lstStyle/>
          <a:p>
            <a:fld id="{6E260466-3987-4E78-8E3E-EC2259A95BEE}" type="slidenum">
              <a:rPr lang="en-US" smtClean="0"/>
              <a:t>7</a:t>
            </a:fld>
            <a:endParaRPr lang="en-US"/>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39421325"/>
      </p:ext>
    </p:extLst>
  </p:cSld>
  <p:clrMapOvr>
    <a:masterClrMapping/>
  </p:clrMapOvr>
  <mc:AlternateContent xmlns:mc="http://schemas.openxmlformats.org/markup-compatibility/2006" xmlns:p14="http://schemas.microsoft.com/office/powerpoint/2010/main">
    <mc:Choice Requires="p14">
      <p:transition spd="slow" p14:dur="2000" advTm="21277"/>
    </mc:Choice>
    <mc:Fallback xmlns="">
      <p:transition spd="slow" advTm="212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dirty="0">
                <a:cs typeface="B Yagut" panose="00000400000000000000" pitchFamily="2" charset="-78"/>
              </a:rPr>
              <a:t>انواع ارجاع</a:t>
            </a:r>
            <a:br>
              <a:rPr lang="fa-IR" dirty="0">
                <a:cs typeface="B Yagut" panose="00000400000000000000" pitchFamily="2" charset="-78"/>
              </a:rPr>
            </a:br>
            <a:endParaRPr lang="en-US" dirty="0"/>
          </a:p>
        </p:txBody>
      </p:sp>
      <p:sp>
        <p:nvSpPr>
          <p:cNvPr id="3" name="Content Placeholder 2"/>
          <p:cNvSpPr>
            <a:spLocks noGrp="1"/>
          </p:cNvSpPr>
          <p:nvPr>
            <p:ph idx="1"/>
          </p:nvPr>
        </p:nvSpPr>
        <p:spPr/>
        <p:txBody>
          <a:bodyPr>
            <a:normAutofit fontScale="92500"/>
          </a:bodyPr>
          <a:lstStyle/>
          <a:p>
            <a:pPr algn="just" rtl="1">
              <a:buFont typeface="Wingdings" panose="05000000000000000000" pitchFamily="2" charset="2"/>
              <a:buChar char="v"/>
            </a:pPr>
            <a:r>
              <a:rPr lang="fa-IR" sz="2800" dirty="0">
                <a:cs typeface="B Yagut" panose="00000400000000000000" pitchFamily="2" charset="-78"/>
              </a:rPr>
              <a:t>ارجاع فوری: </a:t>
            </a:r>
          </a:p>
          <a:p>
            <a:pPr algn="just" rtl="1"/>
            <a:r>
              <a:rPr lang="fa-IR" sz="2400" dirty="0">
                <a:cs typeface="B Yagut" panose="00000400000000000000" pitchFamily="2" charset="-78"/>
              </a:rPr>
              <a:t>این ارجاع زمانی است که به علت شدت علائم، عوارض و خطراتی که برای بیمار پیش بینی می گردد بایستی بیمار در بلافاصله به مراکز خدمات جامع سلامت یا سطوح بالاتر ارجاع شود.</a:t>
            </a:r>
          </a:p>
          <a:p>
            <a:pPr algn="just" rtl="1"/>
            <a:r>
              <a:rPr lang="fa-IR" sz="2400" dirty="0">
                <a:cs typeface="B Yagut" panose="00000400000000000000" pitchFamily="2" charset="-78"/>
              </a:rPr>
              <a:t>بیماری هایی نظیر: اسهال شدید، سکته قلبی</a:t>
            </a:r>
          </a:p>
          <a:p>
            <a:pPr algn="just" rtl="1">
              <a:buFont typeface="Wingdings" panose="05000000000000000000" pitchFamily="2" charset="2"/>
              <a:buChar char="v"/>
            </a:pPr>
            <a:r>
              <a:rPr lang="fa-IR" sz="2800" dirty="0">
                <a:cs typeface="B Yagut" panose="00000400000000000000" pitchFamily="2" charset="-78"/>
              </a:rPr>
              <a:t>ارجاع در اولین فرصت:</a:t>
            </a:r>
          </a:p>
          <a:p>
            <a:pPr algn="just" rtl="1"/>
            <a:r>
              <a:rPr lang="fa-IR" sz="2400" dirty="0">
                <a:cs typeface="B Yagut" panose="00000400000000000000" pitchFamily="2" charset="-78"/>
              </a:rPr>
              <a:t>زمانی انجام می گیرد که علائم بیماری حاد و خطرناک نبوده و بیمار اگرچه نیاز به معاینات و دستورات پزشک دارد ولی به علت مزمن و طولانی بودن بیماری لزومی به ارجاع فوری ندارد. در این مورد به بیمار تا 24 ساعت وقت داده می شود تا به مرکز خدمات جامع سلامت جهت دریافت معاینات لازم مراجعه نماید.</a:t>
            </a:r>
          </a:p>
          <a:p>
            <a:pPr algn="just" rtl="1"/>
            <a:r>
              <a:rPr lang="fa-IR" sz="2400" dirty="0">
                <a:cs typeface="B Yagut" panose="00000400000000000000" pitchFamily="2" charset="-78"/>
              </a:rPr>
              <a:t>بیماری هایی نظیر: احتقاق پستان درمان نشده، آبسه دندان</a:t>
            </a:r>
            <a:endParaRPr lang="en-US" sz="24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6E260466-3987-4E78-8E3E-EC2259A95BEE}" type="slidenum">
              <a:rPr lang="en-US" smtClean="0"/>
              <a:t>8</a:t>
            </a:fld>
            <a:endParaRPr lang="en-US"/>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036357852"/>
      </p:ext>
    </p:extLst>
  </p:cSld>
  <p:clrMapOvr>
    <a:masterClrMapping/>
  </p:clrMapOvr>
  <mc:AlternateContent xmlns:mc="http://schemas.openxmlformats.org/markup-compatibility/2006" xmlns:p14="http://schemas.microsoft.com/office/powerpoint/2010/main">
    <mc:Choice Requires="p14">
      <p:transition spd="slow" p14:dur="2000" advTm="59248"/>
    </mc:Choice>
    <mc:Fallback xmlns="">
      <p:transition spd="slow" advTm="592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cs typeface="B Yagut" panose="00000400000000000000" pitchFamily="2" charset="-78"/>
              </a:rPr>
              <a:t>انواع ارجاع</a:t>
            </a:r>
            <a:br>
              <a:rPr lang="fa-IR" dirty="0">
                <a:cs typeface="B Yagut" panose="00000400000000000000" pitchFamily="2" charset="-78"/>
              </a:rPr>
            </a:br>
            <a:endParaRPr lang="en-US" dirty="0"/>
          </a:p>
        </p:txBody>
      </p:sp>
      <p:sp>
        <p:nvSpPr>
          <p:cNvPr id="3" name="Content Placeholder 2"/>
          <p:cNvSpPr>
            <a:spLocks noGrp="1"/>
          </p:cNvSpPr>
          <p:nvPr>
            <p:ph idx="1"/>
          </p:nvPr>
        </p:nvSpPr>
        <p:spPr/>
        <p:txBody>
          <a:bodyPr>
            <a:normAutofit/>
          </a:bodyPr>
          <a:lstStyle/>
          <a:p>
            <a:pPr algn="r" rtl="1">
              <a:buFont typeface="Wingdings" panose="05000000000000000000" pitchFamily="2" charset="2"/>
              <a:buChar char="v"/>
            </a:pPr>
            <a:r>
              <a:rPr lang="fa-IR" sz="2600" dirty="0">
                <a:cs typeface="B Yagut" panose="00000400000000000000" pitchFamily="2" charset="-78"/>
              </a:rPr>
              <a:t>ارجاع غیرفوری:</a:t>
            </a:r>
            <a:endParaRPr lang="en-US" sz="2600" dirty="0">
              <a:cs typeface="B Yagut" panose="00000400000000000000" pitchFamily="2" charset="-78"/>
            </a:endParaRPr>
          </a:p>
          <a:p>
            <a:pPr algn="r" rtl="1"/>
            <a:r>
              <a:rPr lang="fa-IR" sz="2200" dirty="0">
                <a:cs typeface="B Yagut" panose="00000400000000000000" pitchFamily="2" charset="-78"/>
              </a:rPr>
              <a:t>در این ارجاع بیمار باید حداکثر طی یک هفته به سطوح بالاتر ارجاع شود.</a:t>
            </a:r>
          </a:p>
          <a:p>
            <a:pPr algn="r" rtl="1"/>
            <a:r>
              <a:rPr lang="fa-IR" sz="2200" dirty="0">
                <a:cs typeface="B Yagut" panose="00000400000000000000" pitchFamily="2" charset="-78"/>
              </a:rPr>
              <a:t>بیماری هایی نظیر: کمر درد ، دیابت بارداری</a:t>
            </a:r>
            <a:endParaRPr lang="en-US" sz="2200" dirty="0">
              <a:cs typeface="B Yagut" panose="00000400000000000000" pitchFamily="2" charset="-78"/>
            </a:endParaRPr>
          </a:p>
          <a:p>
            <a:pPr marL="0" indent="0" algn="r" rtl="1">
              <a:buNone/>
            </a:pPr>
            <a:endParaRPr lang="en-US" sz="2600" dirty="0">
              <a:cs typeface="B Yagut" panose="00000400000000000000" pitchFamily="2" charset="-78"/>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04750139"/>
      </p:ext>
    </p:extLst>
  </p:cSld>
  <p:clrMapOvr>
    <a:masterClrMapping/>
  </p:clrMapOvr>
  <mc:AlternateContent xmlns:mc="http://schemas.openxmlformats.org/markup-compatibility/2006" xmlns:p14="http://schemas.microsoft.com/office/powerpoint/2010/main">
    <mc:Choice Requires="p14">
      <p:transition spd="slow" p14:dur="2000" advTm="16367"/>
    </mc:Choice>
    <mc:Fallback xmlns="">
      <p:transition spd="slow" advTm="163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مرکزی</_x062f__x0627__x0646__x0634__x06af__x0627__x0647_>
    <_x0646__x0648__x0639__x0020__x062d__x06cc__x0637__x0647_ xmlns="12fdc5dc-769e-4543-b10d-fbea3dac4417">رويكرد به شكايات شايع و درمان‌هاي ساده علامتي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5NN7CDR5NKU2-831-1224</_dlc_DocId>
    <_dlc_DocIdUrl xmlns="1047730d-92e1-4018-9084-d932fd3a7f58">
      <Url>http://www.health.gov.ir/hnd/_layouts/DocIdRedir.aspx?ID=5NN7CDR5NKU2-831-1224</Url>
      <Description>5NN7CDR5NKU2-831-1224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15AB06-99FA-4E37-A2C5-E2E2652BF662}">
  <ds:schemaRefs>
    <ds:schemaRef ds:uri="http://schemas.microsoft.com/office/2006/metadata/properties"/>
    <ds:schemaRef ds:uri="http://schemas.microsoft.com/office/infopath/2007/PartnerControls"/>
    <ds:schemaRef ds:uri="12fdc5dc-769e-4543-b10d-fbea3dac4417"/>
    <ds:schemaRef ds:uri="1047730d-92e1-4018-9084-d932fd3a7f58"/>
  </ds:schemaRefs>
</ds:datastoreItem>
</file>

<file path=customXml/itemProps2.xml><?xml version="1.0" encoding="utf-8"?>
<ds:datastoreItem xmlns:ds="http://schemas.openxmlformats.org/officeDocument/2006/customXml" ds:itemID="{06514006-B54C-4796-8AF9-421A02635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47730d-92e1-4018-9084-d932fd3a7f58"/>
    <ds:schemaRef ds:uri="12fdc5dc-769e-4543-b10d-fbea3dac44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89E0264-E98E-453B-937B-93B6A73A26BD}">
  <ds:schemaRefs>
    <ds:schemaRef ds:uri="http://schemas.microsoft.com/sharepoint/events"/>
  </ds:schemaRefs>
</ds:datastoreItem>
</file>

<file path=customXml/itemProps4.xml><?xml version="1.0" encoding="utf-8"?>
<ds:datastoreItem xmlns:ds="http://schemas.openxmlformats.org/officeDocument/2006/customXml" ds:itemID="{D22B76A3-FADC-4E52-94D3-7ABE162557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1327</TotalTime>
  <Words>773</Words>
  <Application>Microsoft Office PowerPoint</Application>
  <PresentationFormat>On-screen Show (4:3)</PresentationFormat>
  <Paragraphs>83</Paragraphs>
  <Slides>18</Slides>
  <Notes>1</Notes>
  <HiddenSlides>0</HiddenSlides>
  <MMClips>16</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2  Baran</vt:lpstr>
      <vt:lpstr>Arial</vt:lpstr>
      <vt:lpstr>B Yagut</vt:lpstr>
      <vt:lpstr>Calibri</vt:lpstr>
      <vt:lpstr>Times New Roman</vt:lpstr>
      <vt:lpstr>Wingdings</vt:lpstr>
      <vt:lpstr>Office Theme</vt:lpstr>
      <vt:lpstr>      ارجاع در نظام سلامت</vt:lpstr>
      <vt:lpstr>اهداف آموزشی</vt:lpstr>
      <vt:lpstr>فهرست عناوین</vt:lpstr>
      <vt:lpstr>مقدمه</vt:lpstr>
      <vt:lpstr>سیستم ارجاع </vt:lpstr>
      <vt:lpstr>کارکرد های سیستم ارجاع </vt:lpstr>
      <vt:lpstr>انواع ارجاع </vt:lpstr>
      <vt:lpstr>انواع ارجاع </vt:lpstr>
      <vt:lpstr>انواع ارجاع </vt:lpstr>
      <vt:lpstr>انواع ارجاع</vt:lpstr>
      <vt:lpstr>نمونه ارجاع در سامانه سیب</vt:lpstr>
      <vt:lpstr>نمونه ارجاع در سامانه سیب</vt:lpstr>
      <vt:lpstr>نمونه ارجاع در سامانه سیب</vt:lpstr>
      <vt:lpstr>نمونه ارجاع در سامانه سیب</vt:lpstr>
      <vt:lpstr>نمونه ارجاع در سامانه سیب</vt:lpstr>
      <vt:lpstr>خلاصه مطالب و نتیجه گیری</vt:lpstr>
      <vt:lpstr>پرسش و تمرین</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T.Moghadas</cp:lastModifiedBy>
  <cp:revision>537</cp:revision>
  <dcterms:created xsi:type="dcterms:W3CDTF">2020-04-25T05:45:52Z</dcterms:created>
  <dcterms:modified xsi:type="dcterms:W3CDTF">2023-08-06T07:46:33Z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0fd3312e-048f-46af-a33e-154bad010a09</vt:lpwstr>
  </property>
</Properties>
</file>