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handoutMasterIdLst>
    <p:handoutMasterId r:id="rId46"/>
  </p:handoutMasterIdLst>
  <p:sldIdLst>
    <p:sldId id="256" r:id="rId2"/>
    <p:sldId id="265" r:id="rId3"/>
    <p:sldId id="257" r:id="rId4"/>
    <p:sldId id="258" r:id="rId5"/>
    <p:sldId id="259" r:id="rId6"/>
    <p:sldId id="260" r:id="rId7"/>
    <p:sldId id="261" r:id="rId8"/>
    <p:sldId id="262" r:id="rId9"/>
    <p:sldId id="263" r:id="rId10"/>
    <p:sldId id="264" r:id="rId11"/>
    <p:sldId id="266" r:id="rId12"/>
    <p:sldId id="267" r:id="rId13"/>
    <p:sldId id="268" r:id="rId14"/>
    <p:sldId id="269" r:id="rId15"/>
    <p:sldId id="270" r:id="rId16"/>
    <p:sldId id="272" r:id="rId17"/>
    <p:sldId id="271"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9" r:id="rId34"/>
    <p:sldId id="288" r:id="rId35"/>
    <p:sldId id="290" r:id="rId36"/>
    <p:sldId id="291" r:id="rId37"/>
    <p:sldId id="292" r:id="rId38"/>
    <p:sldId id="293" r:id="rId39"/>
    <p:sldId id="294" r:id="rId40"/>
    <p:sldId id="295" r:id="rId41"/>
    <p:sldId id="296" r:id="rId42"/>
    <p:sldId id="298" r:id="rId43"/>
    <p:sldId id="297" r:id="rId44"/>
    <p:sldId id="299" r:id="rId45"/>
  </p:sldIdLst>
  <p:sldSz cx="12192000" cy="6858000"/>
  <p:notesSz cx="7053263"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15" autoAdjust="0"/>
    <p:restoredTop sz="94721" autoAdjust="0"/>
  </p:normalViewPr>
  <p:slideViewPr>
    <p:cSldViewPr snapToGrid="0">
      <p:cViewPr varScale="1">
        <p:scale>
          <a:sx n="86" d="100"/>
          <a:sy n="86" d="100"/>
        </p:scale>
        <p:origin x="642"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5938"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95738" y="0"/>
            <a:ext cx="3055937" cy="466725"/>
          </a:xfrm>
          <a:prstGeom prst="rect">
            <a:avLst/>
          </a:prstGeom>
        </p:spPr>
        <p:txBody>
          <a:bodyPr vert="horz" lIns="91440" tIns="45720" rIns="91440" bIns="45720" rtlCol="0"/>
          <a:lstStyle>
            <a:lvl1pPr algn="r">
              <a:defRPr sz="1200"/>
            </a:lvl1pPr>
          </a:lstStyle>
          <a:p>
            <a:fld id="{3FB98277-6C39-4166-8D1D-C1C6140165A3}" type="datetimeFigureOut">
              <a:rPr lang="en-US" smtClean="0"/>
              <a:t>10/9/2024</a:t>
            </a:fld>
            <a:endParaRPr lang="en-US"/>
          </a:p>
        </p:txBody>
      </p:sp>
      <p:sp>
        <p:nvSpPr>
          <p:cNvPr id="4" name="Footer Placeholder 3"/>
          <p:cNvSpPr>
            <a:spLocks noGrp="1"/>
          </p:cNvSpPr>
          <p:nvPr>
            <p:ph type="ftr" sz="quarter" idx="2"/>
          </p:nvPr>
        </p:nvSpPr>
        <p:spPr>
          <a:xfrm>
            <a:off x="0" y="8842375"/>
            <a:ext cx="3055938"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95738" y="8842375"/>
            <a:ext cx="3055937" cy="466725"/>
          </a:xfrm>
          <a:prstGeom prst="rect">
            <a:avLst/>
          </a:prstGeom>
        </p:spPr>
        <p:txBody>
          <a:bodyPr vert="horz" lIns="91440" tIns="45720" rIns="91440" bIns="45720" rtlCol="0" anchor="b"/>
          <a:lstStyle>
            <a:lvl1pPr algn="r">
              <a:defRPr sz="1200"/>
            </a:lvl1pPr>
          </a:lstStyle>
          <a:p>
            <a:fld id="{CBBBF1D1-B999-4316-93B4-D4F3EA121685}" type="slidenum">
              <a:rPr lang="en-US" smtClean="0"/>
              <a:t>‹#›</a:t>
            </a:fld>
            <a:endParaRPr lang="en-US"/>
          </a:p>
        </p:txBody>
      </p:sp>
    </p:spTree>
    <p:extLst>
      <p:ext uri="{BB962C8B-B14F-4D97-AF65-F5344CB8AC3E}">
        <p14:creationId xmlns:p14="http://schemas.microsoft.com/office/powerpoint/2010/main" val="283917070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65759" y="2166364"/>
            <a:ext cx="11471565" cy="1739347"/>
          </a:xfrm>
        </p:spPr>
        <p:txBody>
          <a:bodyPr tIns="45720" bIns="45720" anchor="ctr">
            <a:normAutofit/>
          </a:bodyPr>
          <a:lstStyle>
            <a:lvl1pPr algn="ctr">
              <a:lnSpc>
                <a:spcPct val="80000"/>
              </a:lnSpc>
              <a:defRPr sz="6000" spc="150" baseline="0"/>
            </a:lvl1pPr>
          </a:lstStyle>
          <a:p>
            <a:r>
              <a:rPr lang="en-US" smtClean="0"/>
              <a:t>Click to edit Master title style</a:t>
            </a:r>
            <a:endParaRPr lang="en-US" dirty="0"/>
          </a:p>
        </p:txBody>
      </p:sp>
      <p:sp>
        <p:nvSpPr>
          <p:cNvPr id="3" name="Subtitle 2"/>
          <p:cNvSpPr>
            <a:spLocks noGrp="1"/>
          </p:cNvSpPr>
          <p:nvPr>
            <p:ph type="subTitle" idx="1"/>
          </p:nvPr>
        </p:nvSpPr>
        <p:spPr>
          <a:xfrm>
            <a:off x="1524000" y="3996250"/>
            <a:ext cx="9144000" cy="1309255"/>
          </a:xfrm>
        </p:spPr>
        <p:txBody>
          <a:bodyPr>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10/9/2024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10/9/2024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9019312" y="0"/>
            <a:ext cx="27432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9160624" y="274638"/>
            <a:ext cx="2402380" cy="58975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199" y="274638"/>
            <a:ext cx="7973291" cy="5897562"/>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838200" y="6422854"/>
            <a:ext cx="2743196" cy="365125"/>
          </a:xfrm>
        </p:spPr>
        <p:txBody>
          <a:bodyPr/>
          <a:lstStyle/>
          <a:p>
            <a:fld id="{96DFF08F-DC6B-4601-B491-B0F83F6DD2DA}" type="datetimeFigureOut">
              <a:rPr lang="en-US" dirty="0"/>
              <a:t>10/9/2024</a:t>
            </a:fld>
            <a:endParaRPr lang="en-US" dirty="0"/>
          </a:p>
        </p:txBody>
      </p:sp>
      <p:sp>
        <p:nvSpPr>
          <p:cNvPr id="5" name="Footer Placeholder 4"/>
          <p:cNvSpPr>
            <a:spLocks noGrp="1"/>
          </p:cNvSpPr>
          <p:nvPr>
            <p:ph type="ftr" sz="quarter" idx="11"/>
          </p:nvPr>
        </p:nvSpPr>
        <p:spPr>
          <a:xfrm>
            <a:off x="3776135" y="6422854"/>
            <a:ext cx="4279669" cy="365125"/>
          </a:xfrm>
        </p:spPr>
        <p:txBody>
          <a:bodyPr/>
          <a:lstStyle/>
          <a:p>
            <a:endParaRPr lang="en-US" dirty="0"/>
          </a:p>
        </p:txBody>
      </p:sp>
      <p:sp>
        <p:nvSpPr>
          <p:cNvPr id="6" name="Slide Number Placeholder 5"/>
          <p:cNvSpPr>
            <a:spLocks noGrp="1"/>
          </p:cNvSpPr>
          <p:nvPr>
            <p:ph type="sldNum" sz="quarter" idx="12"/>
          </p:nvPr>
        </p:nvSpPr>
        <p:spPr>
          <a:xfrm>
            <a:off x="8073048" y="6422854"/>
            <a:ext cx="879759" cy="365125"/>
          </a:xfrm>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10/9/2024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191" y="2208879"/>
            <a:ext cx="10515600" cy="1676400"/>
          </a:xfrm>
        </p:spPr>
        <p:txBody>
          <a:bodyPr anchor="ctr">
            <a:noAutofit/>
          </a:bodyPr>
          <a:lstStyle>
            <a:lvl1pPr algn="ctr">
              <a:lnSpc>
                <a:spcPct val="80000"/>
              </a:lnSpc>
              <a:defRPr sz="6000" b="0" spc="150" baseline="0">
                <a:solidFill>
                  <a:schemeClr val="bg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33191" y="4010334"/>
            <a:ext cx="10515600" cy="1174639"/>
          </a:xfrm>
        </p:spPr>
        <p:txBody>
          <a:bodyPr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lvl1pPr>
              <a:defRPr>
                <a:solidFill>
                  <a:schemeClr val="tx2"/>
                </a:solidFill>
              </a:defRPr>
            </a:lvl1pPr>
          </a:lstStyle>
          <a:p>
            <a:fld id="{96DFF08F-DC6B-4601-B491-B0F83F6DD2DA}" type="datetimeFigureOut">
              <a:rPr lang="en-US" dirty="0"/>
              <a:pPr/>
              <a:t>10/9/2024</a:t>
            </a:fld>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05344"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30391"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10/9/2024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207008"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207008" y="2656566"/>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31230"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31230" y="2656564"/>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10/9/2024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10/9/2024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dirty="0"/>
              <a:t>10/9/2024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207008" y="2120054"/>
            <a:ext cx="6126480" cy="4114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789023" y="2147486"/>
            <a:ext cx="3200400" cy="3432319"/>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10/9/2024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80160" y="2211494"/>
            <a:ext cx="6126480" cy="393192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790688" y="2150621"/>
            <a:ext cx="3200400" cy="3429000"/>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10/9/2024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483" y="176109"/>
            <a:ext cx="12188952"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02919" y="284176"/>
            <a:ext cx="9784080" cy="150876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02919" y="2011680"/>
            <a:ext cx="9784080" cy="420624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202266" y="6422854"/>
            <a:ext cx="3000894" cy="365125"/>
          </a:xfrm>
          <a:prstGeom prst="rect">
            <a:avLst/>
          </a:prstGeom>
        </p:spPr>
        <p:txBody>
          <a:bodyPr vert="horz" lIns="91440" tIns="45720" rIns="45720" bIns="45720" rtlCol="0" anchor="ctr"/>
          <a:lstStyle>
            <a:lvl1pPr algn="l">
              <a:defRPr sz="1050">
                <a:solidFill>
                  <a:schemeClr val="tx1"/>
                </a:solidFill>
              </a:defRPr>
            </a:lvl1pPr>
          </a:lstStyle>
          <a:p>
            <a:fld id="{96DFF08F-DC6B-4601-B491-B0F83F6DD2DA}" type="datetimeFigureOut">
              <a:rPr lang="en-US" dirty="0"/>
              <a:pPr/>
              <a:t>10/9/2024</a:t>
            </a:fld>
            <a:endParaRPr lang="en-US" dirty="0"/>
          </a:p>
        </p:txBody>
      </p:sp>
      <p:sp>
        <p:nvSpPr>
          <p:cNvPr id="5" name="Footer Placeholder 4"/>
          <p:cNvSpPr>
            <a:spLocks noGrp="1"/>
          </p:cNvSpPr>
          <p:nvPr>
            <p:ph type="ftr" sz="quarter" idx="3"/>
          </p:nvPr>
        </p:nvSpPr>
        <p:spPr>
          <a:xfrm>
            <a:off x="5596471" y="6422854"/>
            <a:ext cx="5044440" cy="365125"/>
          </a:xfrm>
          <a:prstGeom prst="rect">
            <a:avLst/>
          </a:prstGeom>
        </p:spPr>
        <p:txBody>
          <a:bodyPr vert="horz" lIns="91440" tIns="45720" rIns="91440" bIns="45720" rtlCol="0" anchor="ctr"/>
          <a:lstStyle>
            <a:lvl1pPr algn="r">
              <a:defRPr sz="1050">
                <a:solidFill>
                  <a:schemeClr val="tx1"/>
                </a:solidFill>
              </a:defRPr>
            </a:lvl1pPr>
          </a:lstStyle>
          <a:p>
            <a:endParaRPr lang="en-US" dirty="0"/>
          </a:p>
        </p:txBody>
      </p:sp>
      <p:sp>
        <p:nvSpPr>
          <p:cNvPr id="6" name="Slide Number Placeholder 5"/>
          <p:cNvSpPr>
            <a:spLocks noGrp="1"/>
          </p:cNvSpPr>
          <p:nvPr>
            <p:ph type="sldNum" sz="quarter" idx="4"/>
          </p:nvPr>
        </p:nvSpPr>
        <p:spPr>
          <a:xfrm>
            <a:off x="10658927" y="6422854"/>
            <a:ext cx="946264" cy="365125"/>
          </a:xfrm>
          <a:prstGeom prst="rect">
            <a:avLst/>
          </a:prstGeom>
        </p:spPr>
        <p:txBody>
          <a:bodyPr vert="horz" lIns="45720" tIns="45720" rIns="91440" bIns="45720" rtlCol="0" anchor="ctr"/>
          <a:lstStyle>
            <a:lvl1pPr algn="l">
              <a:defRPr sz="1200" b="0">
                <a:solidFill>
                  <a:schemeClr val="tx1"/>
                </a:solidFill>
              </a:defRPr>
            </a:lvl1pPr>
          </a:lstStyle>
          <a:p>
            <a:fld id="{4FAB73BC-B049-4115-A692-8D63A059BFB8}"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b="1" dirty="0" smtClean="0">
                <a:solidFill>
                  <a:srgbClr val="C00000"/>
                </a:solidFill>
                <a:cs typeface="2 Zar" panose="00000400000000000000" pitchFamily="2" charset="-78"/>
              </a:rPr>
              <a:t>اقدامات مقابله با حوادث شیمیایی</a:t>
            </a:r>
            <a:endParaRPr lang="en-US" b="1" dirty="0">
              <a:solidFill>
                <a:srgbClr val="C00000"/>
              </a:solidFill>
              <a:cs typeface="2 Zar" panose="00000400000000000000" pitchFamily="2" charset="-78"/>
            </a:endParaRPr>
          </a:p>
        </p:txBody>
      </p:sp>
      <p:sp>
        <p:nvSpPr>
          <p:cNvPr id="3" name="Subtitle 2"/>
          <p:cNvSpPr>
            <a:spLocks noGrp="1"/>
          </p:cNvSpPr>
          <p:nvPr>
            <p:ph type="subTitle" idx="1"/>
          </p:nvPr>
        </p:nvSpPr>
        <p:spPr>
          <a:xfrm>
            <a:off x="1047240" y="4157615"/>
            <a:ext cx="10108602" cy="1309255"/>
          </a:xfrm>
        </p:spPr>
        <p:txBody>
          <a:bodyPr>
            <a:normAutofit/>
          </a:bodyPr>
          <a:lstStyle/>
          <a:p>
            <a:r>
              <a:rPr lang="fa-IR" sz="4400" b="1" dirty="0" smtClean="0">
                <a:solidFill>
                  <a:schemeClr val="bg1"/>
                </a:solidFill>
                <a:cs typeface="2 Zar" panose="00000400000000000000" pitchFamily="2" charset="-78"/>
              </a:rPr>
              <a:t>گروه مهندسی بهداشت حرفه ای معاونت بهداشت اصفهان</a:t>
            </a:r>
            <a:endParaRPr lang="en-US" sz="4400" b="1" dirty="0">
              <a:solidFill>
                <a:schemeClr val="bg1"/>
              </a:solidFill>
              <a:cs typeface="2 Zar" panose="00000400000000000000" pitchFamily="2" charset="-78"/>
            </a:endParaRPr>
          </a:p>
        </p:txBody>
      </p:sp>
    </p:spTree>
    <p:extLst>
      <p:ext uri="{BB962C8B-B14F-4D97-AF65-F5344CB8AC3E}">
        <p14:creationId xmlns:p14="http://schemas.microsoft.com/office/powerpoint/2010/main" val="35300678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6000" b="1" dirty="0" smtClean="0">
                <a:solidFill>
                  <a:srgbClr val="C00000"/>
                </a:solidFill>
                <a:cs typeface="2 Zar" panose="00000400000000000000" pitchFamily="2" charset="-78"/>
              </a:rPr>
              <a:t>مدیریت حوادث شیمیایی</a:t>
            </a:r>
            <a:endParaRPr lang="en-US" sz="6000" b="1" dirty="0">
              <a:solidFill>
                <a:srgbClr val="C00000"/>
              </a:solidFill>
              <a:cs typeface="2 Zar" panose="00000400000000000000" pitchFamily="2" charset="-78"/>
            </a:endParaRPr>
          </a:p>
        </p:txBody>
      </p:sp>
      <p:sp>
        <p:nvSpPr>
          <p:cNvPr id="3" name="Content Placeholder 2"/>
          <p:cNvSpPr>
            <a:spLocks noGrp="1"/>
          </p:cNvSpPr>
          <p:nvPr>
            <p:ph idx="1"/>
          </p:nvPr>
        </p:nvSpPr>
        <p:spPr>
          <a:xfrm>
            <a:off x="1202919" y="2011680"/>
            <a:ext cx="9784080" cy="4647304"/>
          </a:xfrm>
        </p:spPr>
        <p:txBody>
          <a:bodyPr>
            <a:normAutofit/>
          </a:bodyPr>
          <a:lstStyle/>
          <a:p>
            <a:pPr marL="0" indent="0" algn="just" rtl="1">
              <a:buNone/>
            </a:pPr>
            <a:r>
              <a:rPr lang="fa-IR" sz="3200" dirty="0">
                <a:latin typeface="Calibri" panose="020F0502020204030204" pitchFamily="34" charset="0"/>
                <a:ea typeface="Calibri" panose="020F0502020204030204" pitchFamily="34" charset="0"/>
                <a:cs typeface="B Zar" panose="00000400000000000000" pitchFamily="2" charset="-78"/>
              </a:rPr>
              <a:t> </a:t>
            </a:r>
            <a:r>
              <a:rPr lang="fa-IR" sz="3200" dirty="0">
                <a:solidFill>
                  <a:srgbClr val="C00000"/>
                </a:solidFill>
                <a:latin typeface="Calibri" panose="020F0502020204030204" pitchFamily="34" charset="0"/>
                <a:ea typeface="Calibri" panose="020F0502020204030204" pitchFamily="34" charset="0"/>
                <a:cs typeface="B Zar" panose="00000400000000000000" pitchFamily="2" charset="-78"/>
              </a:rPr>
              <a:t>18</a:t>
            </a:r>
            <a:r>
              <a:rPr lang="fa-IR" sz="3200" dirty="0">
                <a:latin typeface="Calibri" panose="020F0502020204030204" pitchFamily="34" charset="0"/>
                <a:ea typeface="Calibri" panose="020F0502020204030204" pitchFamily="34" charset="0"/>
                <a:cs typeface="B Zar" panose="00000400000000000000" pitchFamily="2" charset="-78"/>
              </a:rPr>
              <a:t> نوع ماده شیمیایی بسیار </a:t>
            </a:r>
            <a:r>
              <a:rPr lang="fa-IR" sz="3200" dirty="0" smtClean="0">
                <a:latin typeface="Calibri" panose="020F0502020204030204" pitchFamily="34" charset="0"/>
                <a:ea typeface="Calibri" panose="020F0502020204030204" pitchFamily="34" charset="0"/>
                <a:cs typeface="B Zar" panose="00000400000000000000" pitchFamily="2" charset="-78"/>
              </a:rPr>
              <a:t>خطرناک </a:t>
            </a:r>
            <a:r>
              <a:rPr lang="fa-IR" sz="3200" dirty="0">
                <a:latin typeface="Calibri" panose="020F0502020204030204" pitchFamily="34" charset="0"/>
                <a:ea typeface="Calibri" panose="020F0502020204030204" pitchFamily="34" charset="0"/>
                <a:cs typeface="B Zar" panose="00000400000000000000" pitchFamily="2" charset="-78"/>
              </a:rPr>
              <a:t>در </a:t>
            </a:r>
            <a:r>
              <a:rPr lang="fa-IR" sz="3200" dirty="0">
                <a:solidFill>
                  <a:srgbClr val="C00000"/>
                </a:solidFill>
                <a:latin typeface="Calibri" panose="020F0502020204030204" pitchFamily="34" charset="0"/>
                <a:ea typeface="Calibri" panose="020F0502020204030204" pitchFamily="34" charset="0"/>
                <a:cs typeface="B Zar" panose="00000400000000000000" pitchFamily="2" charset="-78"/>
              </a:rPr>
              <a:t>168 کارگاه </a:t>
            </a:r>
            <a:r>
              <a:rPr lang="fa-IR" sz="3200" dirty="0">
                <a:latin typeface="Calibri" panose="020F0502020204030204" pitchFamily="34" charset="0"/>
                <a:ea typeface="Calibri" panose="020F0502020204030204" pitchFamily="34" charset="0"/>
                <a:cs typeface="B Zar" panose="00000400000000000000" pitchFamily="2" charset="-78"/>
              </a:rPr>
              <a:t>دارای مقادیر بالاتر از حد </a:t>
            </a:r>
            <a:r>
              <a:rPr lang="en-US" sz="3200" i="1" u="sng" dirty="0" smtClean="0">
                <a:latin typeface="Calibri" panose="020F0502020204030204" pitchFamily="34" charset="0"/>
                <a:ea typeface="Calibri" panose="020F0502020204030204" pitchFamily="34" charset="0"/>
                <a:cs typeface="B Zar" panose="00000400000000000000" pitchFamily="2" charset="-78"/>
              </a:rPr>
              <a:t>TPQ</a:t>
            </a:r>
            <a:r>
              <a:rPr lang="fa-IR" sz="3200" i="1" u="sng" dirty="0" smtClean="0">
                <a:latin typeface="Calibri" panose="020F0502020204030204" pitchFamily="34" charset="0"/>
                <a:ea typeface="Calibri" panose="020F0502020204030204" pitchFamily="34" charset="0"/>
                <a:cs typeface="B Zar" panose="00000400000000000000" pitchFamily="2" charset="-78"/>
              </a:rPr>
              <a:t> (کمیت آستانه طرح ریزی)</a:t>
            </a:r>
            <a:r>
              <a:rPr lang="fa-IR" sz="3200" dirty="0" smtClean="0">
                <a:latin typeface="Calibri" panose="020F0502020204030204" pitchFamily="34" charset="0"/>
                <a:ea typeface="Calibri" panose="020F0502020204030204" pitchFamily="34" charset="0"/>
                <a:cs typeface="B Zar" panose="00000400000000000000" pitchFamily="2" charset="-78"/>
              </a:rPr>
              <a:t> می­باشند </a:t>
            </a:r>
            <a:r>
              <a:rPr lang="fa-IR" sz="3200" dirty="0">
                <a:latin typeface="Calibri" panose="020F0502020204030204" pitchFamily="34" charset="0"/>
                <a:ea typeface="Calibri" panose="020F0502020204030204" pitchFamily="34" charset="0"/>
                <a:cs typeface="B Zar" panose="00000400000000000000" pitchFamily="2" charset="-78"/>
              </a:rPr>
              <a:t>که نیازمند توجه و پیگیریهای خاص در حین بازرسی­ها می­باشند، که </a:t>
            </a:r>
            <a:r>
              <a:rPr lang="fa-IR" sz="3200" dirty="0">
                <a:solidFill>
                  <a:srgbClr val="FFC000"/>
                </a:solidFill>
                <a:latin typeface="Calibri" panose="020F0502020204030204" pitchFamily="34" charset="0"/>
                <a:ea typeface="Calibri" panose="020F0502020204030204" pitchFamily="34" charset="0"/>
                <a:cs typeface="B Zar" panose="00000400000000000000" pitchFamily="2" charset="-78"/>
              </a:rPr>
              <a:t>اسید سولفوریک </a:t>
            </a:r>
            <a:r>
              <a:rPr lang="fa-IR" sz="3200" dirty="0">
                <a:latin typeface="Calibri" panose="020F0502020204030204" pitchFamily="34" charset="0"/>
                <a:ea typeface="Calibri" panose="020F0502020204030204" pitchFamily="34" charset="0"/>
                <a:cs typeface="B Zar" panose="00000400000000000000" pitchFamily="2" charset="-78"/>
              </a:rPr>
              <a:t>در </a:t>
            </a:r>
            <a:r>
              <a:rPr lang="fa-IR" sz="3200" dirty="0">
                <a:solidFill>
                  <a:srgbClr val="C00000"/>
                </a:solidFill>
                <a:latin typeface="Calibri" panose="020F0502020204030204" pitchFamily="34" charset="0"/>
                <a:ea typeface="Calibri" panose="020F0502020204030204" pitchFamily="34" charset="0"/>
                <a:cs typeface="B Zar" panose="00000400000000000000" pitchFamily="2" charset="-78"/>
              </a:rPr>
              <a:t>65 کارگاه</a:t>
            </a:r>
            <a:r>
              <a:rPr lang="fa-IR" sz="3200" dirty="0">
                <a:latin typeface="Calibri" panose="020F0502020204030204" pitchFamily="34" charset="0"/>
                <a:ea typeface="Calibri" panose="020F0502020204030204" pitchFamily="34" charset="0"/>
                <a:cs typeface="B Zar" panose="00000400000000000000" pitchFamily="2" charset="-78"/>
              </a:rPr>
              <a:t>، </a:t>
            </a:r>
            <a:r>
              <a:rPr lang="fa-IR" sz="3200" dirty="0">
                <a:solidFill>
                  <a:srgbClr val="FFC000"/>
                </a:solidFill>
                <a:latin typeface="Calibri" panose="020F0502020204030204" pitchFamily="34" charset="0"/>
                <a:ea typeface="Calibri" panose="020F0502020204030204" pitchFamily="34" charset="0"/>
                <a:cs typeface="B Zar" panose="00000400000000000000" pitchFamily="2" charset="-78"/>
              </a:rPr>
              <a:t>اسید نیتریک </a:t>
            </a:r>
            <a:r>
              <a:rPr lang="fa-IR" sz="3200" dirty="0">
                <a:latin typeface="Calibri" panose="020F0502020204030204" pitchFamily="34" charset="0"/>
                <a:ea typeface="Calibri" panose="020F0502020204030204" pitchFamily="34" charset="0"/>
                <a:cs typeface="B Zar" panose="00000400000000000000" pitchFamily="2" charset="-78"/>
              </a:rPr>
              <a:t>در 36 کارگاه، </a:t>
            </a:r>
            <a:r>
              <a:rPr lang="fa-IR" sz="3200" dirty="0">
                <a:solidFill>
                  <a:srgbClr val="FFC000"/>
                </a:solidFill>
                <a:latin typeface="Calibri" panose="020F0502020204030204" pitchFamily="34" charset="0"/>
                <a:ea typeface="Calibri" panose="020F0502020204030204" pitchFamily="34" charset="0"/>
                <a:cs typeface="B Zar" panose="00000400000000000000" pitchFamily="2" charset="-78"/>
              </a:rPr>
              <a:t>آمونیاک</a:t>
            </a:r>
            <a:r>
              <a:rPr lang="fa-IR" sz="3200" dirty="0">
                <a:latin typeface="Calibri" panose="020F0502020204030204" pitchFamily="34" charset="0"/>
                <a:ea typeface="Calibri" panose="020F0502020204030204" pitchFamily="34" charset="0"/>
                <a:cs typeface="B Zar" panose="00000400000000000000" pitchFamily="2" charset="-78"/>
              </a:rPr>
              <a:t> در 35 کارگاه، </a:t>
            </a:r>
            <a:r>
              <a:rPr lang="fa-IR" sz="3200" dirty="0">
                <a:solidFill>
                  <a:srgbClr val="FFC000"/>
                </a:solidFill>
                <a:latin typeface="Calibri" panose="020F0502020204030204" pitchFamily="34" charset="0"/>
                <a:ea typeface="Calibri" panose="020F0502020204030204" pitchFamily="34" charset="0"/>
                <a:cs typeface="B Zar" panose="00000400000000000000" pitchFamily="2" charset="-78"/>
              </a:rPr>
              <a:t>فرمالدهید</a:t>
            </a:r>
            <a:r>
              <a:rPr lang="fa-IR" sz="3200" dirty="0">
                <a:latin typeface="Calibri" panose="020F0502020204030204" pitchFamily="34" charset="0"/>
                <a:ea typeface="Calibri" panose="020F0502020204030204" pitchFamily="34" charset="0"/>
                <a:cs typeface="B Zar" panose="00000400000000000000" pitchFamily="2" charset="-78"/>
              </a:rPr>
              <a:t> در 28 کارگاه، </a:t>
            </a:r>
            <a:r>
              <a:rPr lang="fa-IR" sz="3200" dirty="0">
                <a:solidFill>
                  <a:srgbClr val="FFC000"/>
                </a:solidFill>
                <a:latin typeface="Calibri" panose="020F0502020204030204" pitchFamily="34" charset="0"/>
                <a:ea typeface="Calibri" panose="020F0502020204030204" pitchFamily="34" charset="0"/>
                <a:cs typeface="B Zar" panose="00000400000000000000" pitchFamily="2" charset="-78"/>
              </a:rPr>
              <a:t>کلر</a:t>
            </a:r>
            <a:r>
              <a:rPr lang="fa-IR" sz="3200" dirty="0">
                <a:latin typeface="Calibri" panose="020F0502020204030204" pitchFamily="34" charset="0"/>
                <a:ea typeface="Calibri" panose="020F0502020204030204" pitchFamily="34" charset="0"/>
                <a:cs typeface="B Zar" panose="00000400000000000000" pitchFamily="2" charset="-78"/>
              </a:rPr>
              <a:t> در </a:t>
            </a:r>
            <a:r>
              <a:rPr lang="fa-IR" sz="3200" dirty="0">
                <a:solidFill>
                  <a:srgbClr val="C00000"/>
                </a:solidFill>
                <a:latin typeface="Calibri" panose="020F0502020204030204" pitchFamily="34" charset="0"/>
                <a:ea typeface="Calibri" panose="020F0502020204030204" pitchFamily="34" charset="0"/>
                <a:cs typeface="B Zar" panose="00000400000000000000" pitchFamily="2" charset="-78"/>
              </a:rPr>
              <a:t>27 کارگاه</a:t>
            </a:r>
            <a:r>
              <a:rPr lang="fa-IR" sz="3200" dirty="0">
                <a:latin typeface="Calibri" panose="020F0502020204030204" pitchFamily="34" charset="0"/>
                <a:ea typeface="Calibri" panose="020F0502020204030204" pitchFamily="34" charset="0"/>
                <a:cs typeface="B Zar" panose="00000400000000000000" pitchFamily="2" charset="-78"/>
              </a:rPr>
              <a:t> و  </a:t>
            </a:r>
            <a:r>
              <a:rPr lang="fa-IR" sz="3200" dirty="0">
                <a:solidFill>
                  <a:srgbClr val="FFC000"/>
                </a:solidFill>
                <a:latin typeface="Calibri" panose="020F0502020204030204" pitchFamily="34" charset="0"/>
                <a:ea typeface="Calibri" panose="020F0502020204030204" pitchFamily="34" charset="0"/>
                <a:cs typeface="B Zar" panose="00000400000000000000" pitchFamily="2" charset="-78"/>
              </a:rPr>
              <a:t>پراستیک اسید </a:t>
            </a:r>
            <a:r>
              <a:rPr lang="fa-IR" sz="3200" dirty="0">
                <a:latin typeface="Calibri" panose="020F0502020204030204" pitchFamily="34" charset="0"/>
                <a:ea typeface="Calibri" panose="020F0502020204030204" pitchFamily="34" charset="0"/>
                <a:cs typeface="B Zar" panose="00000400000000000000" pitchFamily="2" charset="-78"/>
              </a:rPr>
              <a:t>در </a:t>
            </a:r>
            <a:r>
              <a:rPr lang="fa-IR" sz="3200" dirty="0">
                <a:solidFill>
                  <a:srgbClr val="C00000"/>
                </a:solidFill>
                <a:latin typeface="Calibri" panose="020F0502020204030204" pitchFamily="34" charset="0"/>
                <a:ea typeface="Calibri" panose="020F0502020204030204" pitchFamily="34" charset="0"/>
                <a:cs typeface="B Zar" panose="00000400000000000000" pitchFamily="2" charset="-78"/>
              </a:rPr>
              <a:t>10 کارگاه </a:t>
            </a:r>
            <a:r>
              <a:rPr lang="fa-IR" sz="3200" dirty="0">
                <a:latin typeface="Calibri" panose="020F0502020204030204" pitchFamily="34" charset="0"/>
                <a:ea typeface="Calibri" panose="020F0502020204030204" pitchFamily="34" charset="0"/>
                <a:cs typeface="B Zar" panose="00000400000000000000" pitchFamily="2" charset="-78"/>
              </a:rPr>
              <a:t>دارای مقادیر بیش از حد </a:t>
            </a:r>
            <a:r>
              <a:rPr lang="en-US" sz="3200" dirty="0">
                <a:latin typeface="Calibri" panose="020F0502020204030204" pitchFamily="34" charset="0"/>
                <a:ea typeface="Calibri" panose="020F0502020204030204" pitchFamily="34" charset="0"/>
                <a:cs typeface="B Zar" panose="00000400000000000000" pitchFamily="2" charset="-78"/>
              </a:rPr>
              <a:t>TPQ</a:t>
            </a:r>
            <a:r>
              <a:rPr lang="fa-IR" sz="3200" dirty="0">
                <a:latin typeface="Calibri" panose="020F0502020204030204" pitchFamily="34" charset="0"/>
                <a:ea typeface="Calibri" panose="020F0502020204030204" pitchFamily="34" charset="0"/>
                <a:cs typeface="B Zar" panose="00000400000000000000" pitchFamily="2" charset="-78"/>
              </a:rPr>
              <a:t> می باشد. همچنین تعداد 48810 نفر کارگر در این صنایع در مواجهه هستند.</a:t>
            </a:r>
            <a:endParaRPr lang="fa-IR" sz="3200" b="0" i="0" dirty="0">
              <a:effectLst/>
              <a:latin typeface="iransans2"/>
              <a:cs typeface="2 Zar" panose="00000400000000000000" pitchFamily="2" charset="-78"/>
            </a:endParaRPr>
          </a:p>
        </p:txBody>
      </p:sp>
    </p:spTree>
    <p:extLst>
      <p:ext uri="{BB962C8B-B14F-4D97-AF65-F5344CB8AC3E}">
        <p14:creationId xmlns:p14="http://schemas.microsoft.com/office/powerpoint/2010/main" val="31640954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a-IR" sz="6000" b="1" dirty="0" smtClean="0">
                <a:solidFill>
                  <a:srgbClr val="C00000"/>
                </a:solidFill>
                <a:cs typeface="2 Zar" panose="00000400000000000000" pitchFamily="2" charset="-78"/>
              </a:rPr>
              <a:t>اقدامات مقابله با حوادث شیمیایی</a:t>
            </a:r>
            <a:endParaRPr lang="en-US" sz="6000" b="1" dirty="0">
              <a:solidFill>
                <a:srgbClr val="C00000"/>
              </a:solidFill>
              <a:cs typeface="2 Zar" panose="00000400000000000000" pitchFamily="2" charset="-78"/>
            </a:endParaRPr>
          </a:p>
        </p:txBody>
      </p:sp>
      <p:pic>
        <p:nvPicPr>
          <p:cNvPr id="1026" name="Picture 2" descr="پاورپوینت چرخه مدیریت بحران"/>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61354" y="2011680"/>
            <a:ext cx="4601531" cy="46634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79960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6000" b="1" dirty="0" smtClean="0">
                <a:solidFill>
                  <a:srgbClr val="C00000"/>
                </a:solidFill>
                <a:cs typeface="2 Zar" panose="00000400000000000000" pitchFamily="2" charset="-78"/>
              </a:rPr>
              <a:t>مدیریت حوادث شیمیایی</a:t>
            </a:r>
            <a:endParaRPr lang="en-US" sz="6000" b="1" dirty="0">
              <a:solidFill>
                <a:srgbClr val="C00000"/>
              </a:solidFill>
              <a:cs typeface="2 Zar" panose="00000400000000000000" pitchFamily="2" charset="-78"/>
            </a:endParaRPr>
          </a:p>
        </p:txBody>
      </p:sp>
      <p:sp>
        <p:nvSpPr>
          <p:cNvPr id="3" name="Content Placeholder 2"/>
          <p:cNvSpPr>
            <a:spLocks noGrp="1"/>
          </p:cNvSpPr>
          <p:nvPr>
            <p:ph idx="1"/>
          </p:nvPr>
        </p:nvSpPr>
        <p:spPr>
          <a:xfrm>
            <a:off x="1202919" y="2011680"/>
            <a:ext cx="9784080" cy="4647304"/>
          </a:xfrm>
        </p:spPr>
        <p:txBody>
          <a:bodyPr>
            <a:normAutofit/>
          </a:bodyPr>
          <a:lstStyle/>
          <a:p>
            <a:pPr marL="0" indent="0" algn="just" rtl="1">
              <a:buNone/>
            </a:pPr>
            <a:r>
              <a:rPr lang="fa-IR" sz="3200" dirty="0" smtClean="0">
                <a:latin typeface="Calibri" panose="020F0502020204030204" pitchFamily="34" charset="0"/>
                <a:ea typeface="Calibri" panose="020F0502020204030204" pitchFamily="34" charset="0"/>
                <a:cs typeface="B Zar" panose="00000400000000000000" pitchFamily="2" charset="-78"/>
              </a:rPr>
              <a:t>با توجه به خواص فیزیکی شیمیایی مواد شیمیایی موجود در استان اصفهان و موقعیت استراتژیک استان سه ماده شیمیایی از اهمیت خاصی برخوردار است:</a:t>
            </a:r>
          </a:p>
          <a:p>
            <a:pPr marL="0" indent="0" algn="just" rtl="1">
              <a:buNone/>
            </a:pPr>
            <a:r>
              <a:rPr lang="fa-IR" sz="3200" b="0" i="0" dirty="0" smtClean="0">
                <a:effectLst/>
                <a:latin typeface="Calibri" panose="020F0502020204030204" pitchFamily="34" charset="0"/>
                <a:cs typeface="B Zar" panose="00000400000000000000" pitchFamily="2" charset="-78"/>
              </a:rPr>
              <a:t>1- هیدروژن فلوراید </a:t>
            </a:r>
            <a:r>
              <a:rPr lang="en-US" sz="3200" b="0" i="0" dirty="0" smtClean="0">
                <a:effectLst/>
                <a:latin typeface="Calibri" panose="020F0502020204030204" pitchFamily="34" charset="0"/>
                <a:cs typeface="B Zar" panose="00000400000000000000" pitchFamily="2" charset="-78"/>
              </a:rPr>
              <a:t>HF</a:t>
            </a:r>
            <a:endParaRPr lang="fa-IR" sz="3200" b="0" i="0" dirty="0" smtClean="0">
              <a:effectLst/>
              <a:latin typeface="Calibri" panose="020F0502020204030204" pitchFamily="34" charset="0"/>
              <a:cs typeface="B Zar" panose="00000400000000000000" pitchFamily="2" charset="-78"/>
            </a:endParaRPr>
          </a:p>
          <a:p>
            <a:pPr marL="0" indent="0" algn="just" rtl="1">
              <a:buNone/>
            </a:pPr>
            <a:r>
              <a:rPr lang="fa-IR" sz="3200" dirty="0" smtClean="0">
                <a:latin typeface="Calibri" panose="020F0502020204030204" pitchFamily="34" charset="0"/>
                <a:cs typeface="B Zar" panose="00000400000000000000" pitchFamily="2" charset="-78"/>
              </a:rPr>
              <a:t>2- کلر </a:t>
            </a:r>
            <a:r>
              <a:rPr lang="en-US" sz="3200" dirty="0" smtClean="0">
                <a:latin typeface="Calibri" panose="020F0502020204030204" pitchFamily="34" charset="0"/>
                <a:cs typeface="B Zar" panose="00000400000000000000" pitchFamily="2" charset="-78"/>
              </a:rPr>
              <a:t>Cl</a:t>
            </a:r>
            <a:r>
              <a:rPr lang="en-US" sz="2000" dirty="0" smtClean="0">
                <a:latin typeface="Calibri" panose="020F0502020204030204" pitchFamily="34" charset="0"/>
                <a:cs typeface="B Zar" panose="00000400000000000000" pitchFamily="2" charset="-78"/>
              </a:rPr>
              <a:t>2</a:t>
            </a:r>
            <a:endParaRPr lang="fa-IR" sz="2000" dirty="0" smtClean="0">
              <a:latin typeface="Calibri" panose="020F0502020204030204" pitchFamily="34" charset="0"/>
              <a:cs typeface="B Zar" panose="00000400000000000000" pitchFamily="2" charset="-78"/>
            </a:endParaRPr>
          </a:p>
          <a:p>
            <a:pPr marL="0" indent="0" algn="just" rtl="1">
              <a:buNone/>
            </a:pPr>
            <a:r>
              <a:rPr lang="fa-IR" sz="3200" b="0" i="0" dirty="0" smtClean="0">
                <a:effectLst/>
                <a:latin typeface="Calibri" panose="020F0502020204030204" pitchFamily="34" charset="0"/>
                <a:cs typeface="B Zar" panose="00000400000000000000" pitchFamily="2" charset="-78"/>
              </a:rPr>
              <a:t>3- آمونیاک </a:t>
            </a:r>
            <a:r>
              <a:rPr lang="en-US" sz="3200" b="0" i="0" dirty="0" smtClean="0">
                <a:effectLst/>
                <a:latin typeface="Calibri" panose="020F0502020204030204" pitchFamily="34" charset="0"/>
                <a:cs typeface="B Zar" panose="00000400000000000000" pitchFamily="2" charset="-78"/>
              </a:rPr>
              <a:t>NH</a:t>
            </a:r>
            <a:r>
              <a:rPr lang="en-US" sz="2000" b="0" i="0" dirty="0" smtClean="0">
                <a:effectLst/>
                <a:latin typeface="Calibri" panose="020F0502020204030204" pitchFamily="34" charset="0"/>
                <a:cs typeface="B Zar" panose="00000400000000000000" pitchFamily="2" charset="-78"/>
              </a:rPr>
              <a:t>3</a:t>
            </a:r>
            <a:endParaRPr lang="fa-IR" sz="2000" b="0" i="0" dirty="0">
              <a:effectLst/>
              <a:latin typeface="iransans2"/>
              <a:cs typeface="2 Zar" panose="00000400000000000000" pitchFamily="2" charset="-78"/>
            </a:endParaRPr>
          </a:p>
        </p:txBody>
      </p:sp>
    </p:spTree>
    <p:extLst>
      <p:ext uri="{BB962C8B-B14F-4D97-AF65-F5344CB8AC3E}">
        <p14:creationId xmlns:p14="http://schemas.microsoft.com/office/powerpoint/2010/main" val="30924744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6000" b="1" dirty="0" smtClean="0">
                <a:solidFill>
                  <a:srgbClr val="C00000"/>
                </a:solidFill>
                <a:cs typeface="2 Zar" panose="00000400000000000000" pitchFamily="2" charset="-78"/>
              </a:rPr>
              <a:t>مدیریت حوادث شیمیایی</a:t>
            </a:r>
            <a:endParaRPr lang="en-US" sz="6000" b="1" dirty="0">
              <a:solidFill>
                <a:srgbClr val="C00000"/>
              </a:solidFill>
              <a:cs typeface="2 Zar" panose="00000400000000000000" pitchFamily="2"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42513689"/>
              </p:ext>
            </p:extLst>
          </p:nvPr>
        </p:nvGraphicFramePr>
        <p:xfrm>
          <a:off x="1074233" y="2590800"/>
          <a:ext cx="9783762" cy="4693920"/>
        </p:xfrm>
        <a:graphic>
          <a:graphicData uri="http://schemas.openxmlformats.org/drawingml/2006/table">
            <a:tbl>
              <a:tblPr firstRow="1" bandRow="1">
                <a:tableStyleId>{5C22544A-7EE6-4342-B048-85BDC9FD1C3A}</a:tableStyleId>
              </a:tblPr>
              <a:tblGrid>
                <a:gridCol w="3261254">
                  <a:extLst>
                    <a:ext uri="{9D8B030D-6E8A-4147-A177-3AD203B41FA5}">
                      <a16:colId xmlns:a16="http://schemas.microsoft.com/office/drawing/2014/main" val="1195142110"/>
                    </a:ext>
                  </a:extLst>
                </a:gridCol>
                <a:gridCol w="3261254">
                  <a:extLst>
                    <a:ext uri="{9D8B030D-6E8A-4147-A177-3AD203B41FA5}">
                      <a16:colId xmlns:a16="http://schemas.microsoft.com/office/drawing/2014/main" val="3073807018"/>
                    </a:ext>
                  </a:extLst>
                </a:gridCol>
                <a:gridCol w="3261254">
                  <a:extLst>
                    <a:ext uri="{9D8B030D-6E8A-4147-A177-3AD203B41FA5}">
                      <a16:colId xmlns:a16="http://schemas.microsoft.com/office/drawing/2014/main" val="1382704528"/>
                    </a:ext>
                  </a:extLst>
                </a:gridCol>
              </a:tblGrid>
              <a:tr h="281175">
                <a:tc>
                  <a:txBody>
                    <a:bodyPr/>
                    <a:lstStyle/>
                    <a:p>
                      <a:pPr algn="ctr"/>
                      <a:r>
                        <a:rPr lang="fa-IR" sz="2800" dirty="0" smtClean="0">
                          <a:cs typeface="2 Zar" panose="00000400000000000000" pitchFamily="2" charset="-78"/>
                        </a:rPr>
                        <a:t>آمونیاک</a:t>
                      </a:r>
                      <a:endParaRPr lang="en-US" sz="2800" dirty="0">
                        <a:cs typeface="2 Zar" panose="00000400000000000000" pitchFamily="2" charset="-78"/>
                      </a:endParaRPr>
                    </a:p>
                  </a:txBody>
                  <a:tcPr/>
                </a:tc>
                <a:tc>
                  <a:txBody>
                    <a:bodyPr/>
                    <a:lstStyle/>
                    <a:p>
                      <a:pPr algn="ctr"/>
                      <a:r>
                        <a:rPr lang="fa-IR" sz="2800" dirty="0" smtClean="0">
                          <a:cs typeface="2 Zar" panose="00000400000000000000" pitchFamily="2" charset="-78"/>
                        </a:rPr>
                        <a:t>کلر</a:t>
                      </a:r>
                      <a:endParaRPr lang="en-US" sz="2800" dirty="0">
                        <a:cs typeface="2 Zar" panose="00000400000000000000" pitchFamily="2" charset="-78"/>
                      </a:endParaRPr>
                    </a:p>
                  </a:txBody>
                  <a:tcPr/>
                </a:tc>
                <a:tc>
                  <a:txBody>
                    <a:bodyPr/>
                    <a:lstStyle/>
                    <a:p>
                      <a:pPr algn="ctr"/>
                      <a:r>
                        <a:rPr lang="fa-IR" sz="2800" dirty="0" smtClean="0">
                          <a:cs typeface="2 Zar" panose="00000400000000000000" pitchFamily="2" charset="-78"/>
                        </a:rPr>
                        <a:t>هیدروژن</a:t>
                      </a:r>
                      <a:r>
                        <a:rPr lang="fa-IR" sz="2800" baseline="0" dirty="0" smtClean="0">
                          <a:cs typeface="2 Zar" panose="00000400000000000000" pitchFamily="2" charset="-78"/>
                        </a:rPr>
                        <a:t> فلوراید</a:t>
                      </a:r>
                      <a:endParaRPr lang="en-US" sz="2800" dirty="0">
                        <a:cs typeface="2 Zar" panose="00000400000000000000" pitchFamily="2" charset="-78"/>
                      </a:endParaRPr>
                    </a:p>
                  </a:txBody>
                  <a:tcPr/>
                </a:tc>
                <a:extLst>
                  <a:ext uri="{0D108BD9-81ED-4DB2-BD59-A6C34878D82A}">
                    <a16:rowId xmlns:a16="http://schemas.microsoft.com/office/drawing/2014/main" val="1378945565"/>
                  </a:ext>
                </a:extLst>
              </a:tr>
              <a:tr h="370840">
                <a:tc>
                  <a:txBody>
                    <a:bodyPr/>
                    <a:lstStyle/>
                    <a:p>
                      <a:pPr algn="just" rtl="1"/>
                      <a:r>
                        <a:rPr lang="fa-IR" sz="2400" dirty="0" smtClean="0">
                          <a:effectLst/>
                          <a:latin typeface="Calibri" panose="020F0502020204030204" pitchFamily="34" charset="0"/>
                          <a:ea typeface="Calibri" panose="020F0502020204030204" pitchFamily="34" charset="0"/>
                          <a:cs typeface="B Zar" panose="00000400000000000000" pitchFamily="2" charset="-78"/>
                        </a:rPr>
                        <a:t>گازی است به شدت محرک با بوی تند و خفه کننده که در دمای اتاق بی رنگ می باشد از هوا سبک تر و در غلظت و دمای بالا به سختی قابل اشتعال است. درصورتی که تحت فشار قرار گیرد به راحتی به فرم مایعی بی رنگ در می آید. آمونیاک به راحتی در آب حل شده و تبدیل به هیدروکساید آمونیوم می شود. </a:t>
                      </a:r>
                      <a:endParaRPr lang="en-US" sz="2400" dirty="0"/>
                    </a:p>
                  </a:txBody>
                  <a:tcPr/>
                </a:tc>
                <a:tc>
                  <a:txBody>
                    <a:bodyPr/>
                    <a:lstStyle/>
                    <a:p>
                      <a:pPr algn="justLow" rtl="1">
                        <a:lnSpc>
                          <a:spcPct val="107000"/>
                        </a:lnSpc>
                        <a:spcAft>
                          <a:spcPts val="0"/>
                        </a:spcAft>
                      </a:pPr>
                      <a:r>
                        <a:rPr lang="fa-IR" sz="2400" dirty="0" smtClean="0">
                          <a:effectLst/>
                          <a:latin typeface="Calibri" panose="020F0502020204030204" pitchFamily="34" charset="0"/>
                          <a:ea typeface="Calibri" panose="020F0502020204030204" pitchFamily="34" charset="0"/>
                          <a:cs typeface="B Zar" panose="00000400000000000000" pitchFamily="2" charset="-78"/>
                        </a:rPr>
                        <a:t>کلر گازی زرد رنگ متمایل به سبز که در دمای اتاق با بوی محرک شبیه وایتکس است. قابل اشتعال نمی باشد اما به شدت به اکسیدکنندگی کمک می کند.</a:t>
                      </a:r>
                      <a:endParaRPr lang="en-US" sz="2400" dirty="0" smtClean="0">
                        <a:effectLst/>
                        <a:latin typeface="Calibri" panose="020F0502020204030204" pitchFamily="34" charset="0"/>
                        <a:ea typeface="Calibri" panose="020F0502020204030204" pitchFamily="34" charset="0"/>
                        <a:cs typeface="Arial" panose="020B0604020202020204" pitchFamily="34" charset="0"/>
                      </a:endParaRPr>
                    </a:p>
                    <a:p>
                      <a:endParaRPr lang="en-US" sz="2400" dirty="0"/>
                    </a:p>
                  </a:txBody>
                  <a:tcPr/>
                </a:tc>
                <a:tc>
                  <a:txBody>
                    <a:bodyPr/>
                    <a:lstStyle/>
                    <a:p>
                      <a:pPr algn="just" rtl="1"/>
                      <a:r>
                        <a:rPr lang="fa-IR" sz="2400" dirty="0" smtClean="0">
                          <a:effectLst/>
                          <a:latin typeface="Calibri" panose="020F0502020204030204" pitchFamily="34" charset="0"/>
                          <a:ea typeface="Calibri" panose="020F0502020204030204" pitchFamily="34" charset="0"/>
                          <a:cs typeface="B Zar" panose="00000400000000000000" pitchFamily="2" charset="-78"/>
                        </a:rPr>
                        <a:t>هیدروژن فلوراید گازی بی رنگ با بوی محرک ترش مانند است. در مقایسه با سایر اسیدهای معدنی ضعیف تر است اما به شدت خورنده می باشد.</a:t>
                      </a:r>
                      <a:endParaRPr lang="en-US" sz="2400" dirty="0"/>
                    </a:p>
                  </a:txBody>
                  <a:tcPr/>
                </a:tc>
                <a:extLst>
                  <a:ext uri="{0D108BD9-81ED-4DB2-BD59-A6C34878D82A}">
                    <a16:rowId xmlns:a16="http://schemas.microsoft.com/office/drawing/2014/main" val="2006870114"/>
                  </a:ext>
                </a:extLst>
              </a:tr>
            </a:tbl>
          </a:graphicData>
        </a:graphic>
      </p:graphicFrame>
      <p:sp>
        <p:nvSpPr>
          <p:cNvPr id="5" name="TextBox 4"/>
          <p:cNvSpPr txBox="1"/>
          <p:nvPr/>
        </p:nvSpPr>
        <p:spPr>
          <a:xfrm>
            <a:off x="4475181" y="1899480"/>
            <a:ext cx="6131859" cy="584775"/>
          </a:xfrm>
          <a:prstGeom prst="rect">
            <a:avLst/>
          </a:prstGeom>
          <a:noFill/>
        </p:spPr>
        <p:txBody>
          <a:bodyPr wrap="square" rtlCol="0">
            <a:spAutoFit/>
          </a:bodyPr>
          <a:lstStyle/>
          <a:p>
            <a:pPr algn="r"/>
            <a:r>
              <a:rPr lang="fa-IR" sz="3200" b="1" dirty="0" smtClean="0">
                <a:solidFill>
                  <a:srgbClr val="FFC000"/>
                </a:solidFill>
                <a:cs typeface="2 Zar" panose="00000400000000000000" pitchFamily="2" charset="-78"/>
              </a:rPr>
              <a:t>خواص فیزیکی و شیمیایی</a:t>
            </a:r>
            <a:endParaRPr lang="en-US" sz="3200" b="1" dirty="0">
              <a:solidFill>
                <a:srgbClr val="FFC000"/>
              </a:solidFill>
              <a:cs typeface="2 Zar" panose="00000400000000000000" pitchFamily="2" charset="-78"/>
            </a:endParaRPr>
          </a:p>
        </p:txBody>
      </p:sp>
    </p:spTree>
    <p:extLst>
      <p:ext uri="{BB962C8B-B14F-4D97-AF65-F5344CB8AC3E}">
        <p14:creationId xmlns:p14="http://schemas.microsoft.com/office/powerpoint/2010/main" val="27561889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6000" b="1" dirty="0" smtClean="0">
                <a:solidFill>
                  <a:srgbClr val="C00000"/>
                </a:solidFill>
                <a:cs typeface="2 Zar" panose="00000400000000000000" pitchFamily="2" charset="-78"/>
              </a:rPr>
              <a:t>مدیریت حوادث شیمیایی</a:t>
            </a:r>
            <a:endParaRPr lang="en-US" sz="6000" b="1" dirty="0">
              <a:solidFill>
                <a:srgbClr val="C00000"/>
              </a:solidFill>
              <a:cs typeface="2 Zar" panose="00000400000000000000" pitchFamily="2" charset="-78"/>
            </a:endParaRPr>
          </a:p>
        </p:txBody>
      </p:sp>
      <p:sp>
        <p:nvSpPr>
          <p:cNvPr id="3" name="Content Placeholder 2"/>
          <p:cNvSpPr>
            <a:spLocks noGrp="1"/>
          </p:cNvSpPr>
          <p:nvPr>
            <p:ph idx="1"/>
          </p:nvPr>
        </p:nvSpPr>
        <p:spPr>
          <a:xfrm>
            <a:off x="1202919" y="2011680"/>
            <a:ext cx="9784080" cy="4647304"/>
          </a:xfrm>
        </p:spPr>
        <p:txBody>
          <a:bodyPr>
            <a:normAutofit/>
          </a:bodyPr>
          <a:lstStyle/>
          <a:p>
            <a:pPr marL="0" indent="0" algn="just" rtl="1">
              <a:buNone/>
            </a:pPr>
            <a:r>
              <a:rPr lang="fa-IR" sz="3200" dirty="0" smtClean="0">
                <a:latin typeface="Calibri" panose="020F0502020204030204" pitchFamily="34" charset="0"/>
                <a:ea typeface="Calibri" panose="020F0502020204030204" pitchFamily="34" charset="0"/>
                <a:cs typeface="B Zar" panose="00000400000000000000" pitchFamily="2" charset="-78"/>
              </a:rPr>
              <a:t>در رابطه با هرسه ماده شیمیایی هیدروژن فلوراید، کلر و آمونیاک:</a:t>
            </a:r>
          </a:p>
          <a:p>
            <a:pPr marL="0" indent="0" algn="just" rtl="1">
              <a:buNone/>
            </a:pPr>
            <a:endParaRPr lang="fa-IR" sz="3200" b="0" i="0" dirty="0">
              <a:effectLst/>
              <a:latin typeface="Calibri" panose="020F0502020204030204" pitchFamily="34" charset="0"/>
              <a:cs typeface="B Zar" panose="00000400000000000000" pitchFamily="2" charset="-78"/>
            </a:endParaRPr>
          </a:p>
          <a:p>
            <a:pPr marL="0" indent="0" algn="just" rtl="1">
              <a:lnSpc>
                <a:spcPct val="107000"/>
              </a:lnSpc>
              <a:spcAft>
                <a:spcPts val="0"/>
              </a:spcAft>
              <a:buNone/>
            </a:pPr>
            <a:r>
              <a:rPr lang="fa-IR" sz="3200" dirty="0">
                <a:latin typeface="Calibri" panose="020F0502020204030204" pitchFamily="34" charset="0"/>
                <a:ea typeface="Calibri" panose="020F0502020204030204" pitchFamily="34" charset="0"/>
                <a:cs typeface="B Zar" panose="00000400000000000000" pitchFamily="2" charset="-78"/>
              </a:rPr>
              <a:t>کودکان در زمان مواجهه با این </a:t>
            </a:r>
            <a:r>
              <a:rPr lang="fa-IR" sz="3200" dirty="0" smtClean="0">
                <a:latin typeface="Calibri" panose="020F0502020204030204" pitchFamily="34" charset="0"/>
                <a:ea typeface="Calibri" panose="020F0502020204030204" pitchFamily="34" charset="0"/>
                <a:cs typeface="B Zar" panose="00000400000000000000" pitchFamily="2" charset="-78"/>
              </a:rPr>
              <a:t>آلاینده ها </a:t>
            </a:r>
            <a:r>
              <a:rPr lang="fa-IR" sz="3200" dirty="0">
                <a:latin typeface="Calibri" panose="020F0502020204030204" pitchFamily="34" charset="0"/>
                <a:ea typeface="Calibri" panose="020F0502020204030204" pitchFamily="34" charset="0"/>
                <a:cs typeface="B Zar" panose="00000400000000000000" pitchFamily="2" charset="-78"/>
              </a:rPr>
              <a:t>نسبت به بالغین به علت </a:t>
            </a:r>
            <a:r>
              <a:rPr lang="fa-IR" sz="3200" u="sng" dirty="0">
                <a:latin typeface="Calibri" panose="020F0502020204030204" pitchFamily="34" charset="0"/>
                <a:ea typeface="Calibri" panose="020F0502020204030204" pitchFamily="34" charset="0"/>
                <a:cs typeface="B Zar" panose="00000400000000000000" pitchFamily="2" charset="-78"/>
              </a:rPr>
              <a:t>سطح وسیع تر ریه ها نسبت به وزن بدن </a:t>
            </a:r>
            <a:r>
              <a:rPr lang="fa-IR" sz="3200" dirty="0">
                <a:latin typeface="Calibri" panose="020F0502020204030204" pitchFamily="34" charset="0"/>
                <a:ea typeface="Calibri" panose="020F0502020204030204" pitchFamily="34" charset="0"/>
                <a:cs typeface="B Zar" panose="00000400000000000000" pitchFamily="2" charset="-78"/>
              </a:rPr>
              <a:t>در زمان کمتری </a:t>
            </a:r>
            <a:r>
              <a:rPr lang="fa-IR" sz="3200" dirty="0">
                <a:solidFill>
                  <a:srgbClr val="FFC000"/>
                </a:solidFill>
                <a:latin typeface="Calibri" panose="020F0502020204030204" pitchFamily="34" charset="0"/>
                <a:ea typeface="Calibri" panose="020F0502020204030204" pitchFamily="34" charset="0"/>
                <a:cs typeface="B Zar" panose="00000400000000000000" pitchFamily="2" charset="-78"/>
              </a:rPr>
              <a:t>دوز بیشتری </a:t>
            </a:r>
            <a:r>
              <a:rPr lang="fa-IR" sz="3200" dirty="0">
                <a:latin typeface="Calibri" panose="020F0502020204030204" pitchFamily="34" charset="0"/>
                <a:ea typeface="Calibri" panose="020F0502020204030204" pitchFamily="34" charset="0"/>
                <a:cs typeface="B Zar" panose="00000400000000000000" pitchFamily="2" charset="-78"/>
              </a:rPr>
              <a:t>را دریافت می کنند. همچنین کودکان آسیب پذیر تر هستند چرا که </a:t>
            </a:r>
            <a:r>
              <a:rPr lang="fa-IR" sz="3200" u="sng" dirty="0">
                <a:latin typeface="Calibri" panose="020F0502020204030204" pitchFamily="34" charset="0"/>
                <a:ea typeface="Calibri" panose="020F0502020204030204" pitchFamily="34" charset="0"/>
                <a:cs typeface="B Zar" panose="00000400000000000000" pitchFamily="2" charset="-78"/>
              </a:rPr>
              <a:t>راه های هوایی آنها قطر کمتری دارد.</a:t>
            </a:r>
            <a:endParaRPr lang="en-US" sz="3200" u="sng" dirty="0">
              <a:latin typeface="Calibri" panose="020F0502020204030204" pitchFamily="34" charset="0"/>
              <a:ea typeface="Calibri" panose="020F0502020204030204" pitchFamily="34" charset="0"/>
              <a:cs typeface="Arial" panose="020B0604020202020204" pitchFamily="34" charset="0"/>
            </a:endParaRPr>
          </a:p>
          <a:p>
            <a:pPr marL="0" indent="0" algn="just" rtl="1">
              <a:buNone/>
            </a:pPr>
            <a:endParaRPr lang="fa-IR" sz="2000" b="0" i="0" dirty="0">
              <a:effectLst/>
              <a:latin typeface="iransans2"/>
              <a:cs typeface="2 Zar" panose="00000400000000000000" pitchFamily="2" charset="-78"/>
            </a:endParaRPr>
          </a:p>
        </p:txBody>
      </p:sp>
    </p:spTree>
    <p:extLst>
      <p:ext uri="{BB962C8B-B14F-4D97-AF65-F5344CB8AC3E}">
        <p14:creationId xmlns:p14="http://schemas.microsoft.com/office/powerpoint/2010/main" val="34797551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6000" b="1" dirty="0" smtClean="0">
                <a:solidFill>
                  <a:srgbClr val="C00000"/>
                </a:solidFill>
                <a:cs typeface="2 Zar" panose="00000400000000000000" pitchFamily="2" charset="-78"/>
              </a:rPr>
              <a:t>مدیریت حوادث شیمیایی</a:t>
            </a:r>
            <a:endParaRPr lang="en-US" sz="6000" b="1" dirty="0">
              <a:solidFill>
                <a:srgbClr val="C00000"/>
              </a:solidFill>
              <a:cs typeface="2 Zar" panose="00000400000000000000" pitchFamily="2" charset="-78"/>
            </a:endParaRPr>
          </a:p>
        </p:txBody>
      </p:sp>
      <p:graphicFrame>
        <p:nvGraphicFramePr>
          <p:cNvPr id="4" name="Content Placeholder 3"/>
          <p:cNvGraphicFramePr>
            <a:graphicFrameLocks noGrp="1"/>
          </p:cNvGraphicFramePr>
          <p:nvPr>
            <p:ph idx="1"/>
          </p:nvPr>
        </p:nvGraphicFramePr>
        <p:xfrm>
          <a:off x="1074233" y="2590800"/>
          <a:ext cx="9783762" cy="2865120"/>
        </p:xfrm>
        <a:graphic>
          <a:graphicData uri="http://schemas.openxmlformats.org/drawingml/2006/table">
            <a:tbl>
              <a:tblPr firstRow="1" bandRow="1">
                <a:tableStyleId>{5C22544A-7EE6-4342-B048-85BDC9FD1C3A}</a:tableStyleId>
              </a:tblPr>
              <a:tblGrid>
                <a:gridCol w="3261254">
                  <a:extLst>
                    <a:ext uri="{9D8B030D-6E8A-4147-A177-3AD203B41FA5}">
                      <a16:colId xmlns:a16="http://schemas.microsoft.com/office/drawing/2014/main" val="1195142110"/>
                    </a:ext>
                  </a:extLst>
                </a:gridCol>
                <a:gridCol w="3261254">
                  <a:extLst>
                    <a:ext uri="{9D8B030D-6E8A-4147-A177-3AD203B41FA5}">
                      <a16:colId xmlns:a16="http://schemas.microsoft.com/office/drawing/2014/main" val="3073807018"/>
                    </a:ext>
                  </a:extLst>
                </a:gridCol>
                <a:gridCol w="3261254">
                  <a:extLst>
                    <a:ext uri="{9D8B030D-6E8A-4147-A177-3AD203B41FA5}">
                      <a16:colId xmlns:a16="http://schemas.microsoft.com/office/drawing/2014/main" val="1382704528"/>
                    </a:ext>
                  </a:extLst>
                </a:gridCol>
              </a:tblGrid>
              <a:tr h="281175">
                <a:tc>
                  <a:txBody>
                    <a:bodyPr/>
                    <a:lstStyle/>
                    <a:p>
                      <a:pPr algn="ctr"/>
                      <a:r>
                        <a:rPr lang="fa-IR" sz="2800" dirty="0" smtClean="0">
                          <a:cs typeface="2 Zar" panose="00000400000000000000" pitchFamily="2" charset="-78"/>
                        </a:rPr>
                        <a:t>آمونیاک</a:t>
                      </a:r>
                      <a:endParaRPr lang="en-US" sz="2800" dirty="0">
                        <a:cs typeface="2 Zar" panose="00000400000000000000" pitchFamily="2" charset="-78"/>
                      </a:endParaRPr>
                    </a:p>
                  </a:txBody>
                  <a:tcPr/>
                </a:tc>
                <a:tc>
                  <a:txBody>
                    <a:bodyPr/>
                    <a:lstStyle/>
                    <a:p>
                      <a:pPr algn="ctr"/>
                      <a:r>
                        <a:rPr lang="fa-IR" sz="2800" dirty="0" smtClean="0">
                          <a:cs typeface="2 Zar" panose="00000400000000000000" pitchFamily="2" charset="-78"/>
                        </a:rPr>
                        <a:t>کلر</a:t>
                      </a:r>
                      <a:endParaRPr lang="en-US" sz="2800" dirty="0">
                        <a:cs typeface="2 Zar" panose="00000400000000000000" pitchFamily="2" charset="-78"/>
                      </a:endParaRPr>
                    </a:p>
                  </a:txBody>
                  <a:tcPr/>
                </a:tc>
                <a:tc>
                  <a:txBody>
                    <a:bodyPr/>
                    <a:lstStyle/>
                    <a:p>
                      <a:pPr algn="ctr"/>
                      <a:r>
                        <a:rPr lang="fa-IR" sz="2800" dirty="0" smtClean="0">
                          <a:cs typeface="2 Zar" panose="00000400000000000000" pitchFamily="2" charset="-78"/>
                        </a:rPr>
                        <a:t>هیدروژن</a:t>
                      </a:r>
                      <a:r>
                        <a:rPr lang="fa-IR" sz="2800" baseline="0" dirty="0" smtClean="0">
                          <a:cs typeface="2 Zar" panose="00000400000000000000" pitchFamily="2" charset="-78"/>
                        </a:rPr>
                        <a:t> فلوراید</a:t>
                      </a:r>
                      <a:endParaRPr lang="en-US" sz="2800" dirty="0">
                        <a:cs typeface="2 Zar" panose="00000400000000000000" pitchFamily="2" charset="-78"/>
                      </a:endParaRPr>
                    </a:p>
                  </a:txBody>
                  <a:tcPr/>
                </a:tc>
                <a:extLst>
                  <a:ext uri="{0D108BD9-81ED-4DB2-BD59-A6C34878D82A}">
                    <a16:rowId xmlns:a16="http://schemas.microsoft.com/office/drawing/2014/main" val="1378945565"/>
                  </a:ext>
                </a:extLst>
              </a:tr>
              <a:tr h="370840">
                <a:tc>
                  <a:txBody>
                    <a:bodyPr/>
                    <a:lstStyle/>
                    <a:p>
                      <a:pPr algn="justLow" rtl="1">
                        <a:lnSpc>
                          <a:spcPct val="107000"/>
                        </a:lnSpc>
                        <a:spcAft>
                          <a:spcPts val="0"/>
                        </a:spcAft>
                      </a:pPr>
                      <a:r>
                        <a:rPr lang="fa-IR" sz="2400" dirty="0" smtClean="0">
                          <a:effectLst/>
                          <a:latin typeface="Calibri" panose="020F0502020204030204" pitchFamily="34" charset="0"/>
                          <a:ea typeface="Calibri" panose="020F0502020204030204" pitchFamily="34" charset="0"/>
                          <a:cs typeface="B Zar" panose="00000400000000000000" pitchFamily="2" charset="-78"/>
                        </a:rPr>
                        <a:t>تولید آفت کش ها، پلاستیک سازی، تمیز کننده های خانگی، کاغذ، لاستیک، غذا، چرم، دارو و... استفاده می شود.</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a:tc>
                <a:tc>
                  <a:txBody>
                    <a:bodyPr/>
                    <a:lstStyle/>
                    <a:p>
                      <a:pPr algn="justLow" rtl="1">
                        <a:lnSpc>
                          <a:spcPct val="107000"/>
                        </a:lnSpc>
                        <a:spcAft>
                          <a:spcPts val="0"/>
                        </a:spcAft>
                      </a:pPr>
                      <a:r>
                        <a:rPr lang="fa-IR" sz="2400" dirty="0" smtClean="0">
                          <a:effectLst/>
                          <a:latin typeface="Calibri" panose="020F0502020204030204" pitchFamily="34" charset="0"/>
                          <a:ea typeface="Calibri" panose="020F0502020204030204" pitchFamily="34" charset="0"/>
                          <a:cs typeface="B Zar" panose="00000400000000000000" pitchFamily="2" charset="-78"/>
                        </a:rPr>
                        <a:t>صنایع تولید آفت کشها، تولید پلیمرهای مختلف و... </a:t>
                      </a:r>
                      <a:endParaRPr lang="en-US" sz="1800" dirty="0" smtClean="0">
                        <a:effectLst/>
                        <a:latin typeface="Calibri" panose="020F0502020204030204" pitchFamily="34" charset="0"/>
                        <a:ea typeface="Calibri" panose="020F0502020204030204" pitchFamily="34" charset="0"/>
                        <a:cs typeface="Arial" panose="020B0604020202020204" pitchFamily="34" charset="0"/>
                      </a:endParaRPr>
                    </a:p>
                    <a:p>
                      <a:endParaRPr lang="en-US" sz="2400" dirty="0"/>
                    </a:p>
                  </a:txBody>
                  <a:tcPr/>
                </a:tc>
                <a:tc>
                  <a:txBody>
                    <a:bodyPr/>
                    <a:lstStyle/>
                    <a:p>
                      <a:pPr algn="just" rtl="1"/>
                      <a:r>
                        <a:rPr lang="fa-IR" sz="2400" dirty="0" smtClean="0">
                          <a:effectLst/>
                          <a:latin typeface="Calibri" panose="020F0502020204030204" pitchFamily="34" charset="0"/>
                          <a:ea typeface="Calibri" panose="020F0502020204030204" pitchFamily="34" charset="0"/>
                          <a:cs typeface="B Zar" panose="00000400000000000000" pitchFamily="2" charset="-78"/>
                        </a:rPr>
                        <a:t>صنایع شیشه سازی، به عنوان کاتالیست در پالایشگاههای نفت، جدا کننده ایزوتوپ های اورانیوم، حکاکی روی شیشه و تمیز کردن کریستال و... </a:t>
                      </a:r>
                      <a:endParaRPr lang="en-US" sz="2400" dirty="0"/>
                    </a:p>
                  </a:txBody>
                  <a:tcPr/>
                </a:tc>
                <a:extLst>
                  <a:ext uri="{0D108BD9-81ED-4DB2-BD59-A6C34878D82A}">
                    <a16:rowId xmlns:a16="http://schemas.microsoft.com/office/drawing/2014/main" val="2006870114"/>
                  </a:ext>
                </a:extLst>
              </a:tr>
            </a:tbl>
          </a:graphicData>
        </a:graphic>
      </p:graphicFrame>
      <p:sp>
        <p:nvSpPr>
          <p:cNvPr id="5" name="TextBox 4"/>
          <p:cNvSpPr txBox="1"/>
          <p:nvPr/>
        </p:nvSpPr>
        <p:spPr>
          <a:xfrm>
            <a:off x="4475181" y="1899480"/>
            <a:ext cx="6131859" cy="584775"/>
          </a:xfrm>
          <a:prstGeom prst="rect">
            <a:avLst/>
          </a:prstGeom>
          <a:noFill/>
        </p:spPr>
        <p:txBody>
          <a:bodyPr wrap="squar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fa-IR" sz="3200" b="1" i="0" u="none" strike="noStrike" kern="1200" cap="none" spc="0" normalizeH="0" baseline="0" noProof="0" dirty="0" smtClean="0">
                <a:ln>
                  <a:noFill/>
                </a:ln>
                <a:solidFill>
                  <a:srgbClr val="FFC000"/>
                </a:solidFill>
                <a:effectLst/>
                <a:uLnTx/>
                <a:uFillTx/>
                <a:latin typeface="Corbel" panose="020B0503020204020204"/>
                <a:ea typeface="+mn-ea"/>
                <a:cs typeface="2 Zar" panose="00000400000000000000" pitchFamily="2" charset="-78"/>
              </a:rPr>
              <a:t>مصارف</a:t>
            </a:r>
            <a:endParaRPr kumimoji="0" lang="en-US" sz="3200" b="1" i="0" u="none" strike="noStrike" kern="1200" cap="none" spc="0" normalizeH="0" baseline="0" noProof="0" dirty="0">
              <a:ln>
                <a:noFill/>
              </a:ln>
              <a:solidFill>
                <a:srgbClr val="FFC000"/>
              </a:solidFill>
              <a:effectLst/>
              <a:uLnTx/>
              <a:uFillTx/>
              <a:latin typeface="Corbel" panose="020B0503020204020204"/>
              <a:ea typeface="+mn-ea"/>
              <a:cs typeface="2 Zar" panose="00000400000000000000" pitchFamily="2" charset="-78"/>
            </a:endParaRPr>
          </a:p>
        </p:txBody>
      </p:sp>
    </p:spTree>
    <p:extLst>
      <p:ext uri="{BB962C8B-B14F-4D97-AF65-F5344CB8AC3E}">
        <p14:creationId xmlns:p14="http://schemas.microsoft.com/office/powerpoint/2010/main" val="23764544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6000" b="1" dirty="0" smtClean="0">
                <a:solidFill>
                  <a:srgbClr val="C00000"/>
                </a:solidFill>
                <a:cs typeface="2 Zar" panose="00000400000000000000" pitchFamily="2" charset="-78"/>
              </a:rPr>
              <a:t>مدیریت حوادث شیمیایی</a:t>
            </a:r>
            <a:endParaRPr lang="en-US" sz="6000" b="1" dirty="0">
              <a:solidFill>
                <a:srgbClr val="C00000"/>
              </a:solidFill>
              <a:cs typeface="2 Zar" panose="00000400000000000000" pitchFamily="2"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78339734"/>
              </p:ext>
            </p:extLst>
          </p:nvPr>
        </p:nvGraphicFramePr>
        <p:xfrm>
          <a:off x="1074233" y="2590800"/>
          <a:ext cx="9783762" cy="3384423"/>
        </p:xfrm>
        <a:graphic>
          <a:graphicData uri="http://schemas.openxmlformats.org/drawingml/2006/table">
            <a:tbl>
              <a:tblPr firstRow="1" bandRow="1">
                <a:tableStyleId>{5C22544A-7EE6-4342-B048-85BDC9FD1C3A}</a:tableStyleId>
              </a:tblPr>
              <a:tblGrid>
                <a:gridCol w="3261254">
                  <a:extLst>
                    <a:ext uri="{9D8B030D-6E8A-4147-A177-3AD203B41FA5}">
                      <a16:colId xmlns:a16="http://schemas.microsoft.com/office/drawing/2014/main" val="1195142110"/>
                    </a:ext>
                  </a:extLst>
                </a:gridCol>
                <a:gridCol w="3261254">
                  <a:extLst>
                    <a:ext uri="{9D8B030D-6E8A-4147-A177-3AD203B41FA5}">
                      <a16:colId xmlns:a16="http://schemas.microsoft.com/office/drawing/2014/main" val="3073807018"/>
                    </a:ext>
                  </a:extLst>
                </a:gridCol>
                <a:gridCol w="3261254">
                  <a:extLst>
                    <a:ext uri="{9D8B030D-6E8A-4147-A177-3AD203B41FA5}">
                      <a16:colId xmlns:a16="http://schemas.microsoft.com/office/drawing/2014/main" val="1382704528"/>
                    </a:ext>
                  </a:extLst>
                </a:gridCol>
              </a:tblGrid>
              <a:tr h="281175">
                <a:tc>
                  <a:txBody>
                    <a:bodyPr/>
                    <a:lstStyle/>
                    <a:p>
                      <a:pPr algn="ctr"/>
                      <a:r>
                        <a:rPr lang="fa-IR" sz="2800" dirty="0" smtClean="0">
                          <a:cs typeface="2 Zar" panose="00000400000000000000" pitchFamily="2" charset="-78"/>
                        </a:rPr>
                        <a:t>آمونیاک</a:t>
                      </a:r>
                      <a:endParaRPr lang="en-US" sz="2800" dirty="0">
                        <a:cs typeface="2 Zar" panose="00000400000000000000" pitchFamily="2" charset="-78"/>
                      </a:endParaRPr>
                    </a:p>
                  </a:txBody>
                  <a:tcPr/>
                </a:tc>
                <a:tc>
                  <a:txBody>
                    <a:bodyPr/>
                    <a:lstStyle/>
                    <a:p>
                      <a:pPr algn="ctr"/>
                      <a:r>
                        <a:rPr lang="fa-IR" sz="2800" dirty="0" smtClean="0">
                          <a:cs typeface="2 Zar" panose="00000400000000000000" pitchFamily="2" charset="-78"/>
                        </a:rPr>
                        <a:t>کلر</a:t>
                      </a:r>
                      <a:endParaRPr lang="en-US" sz="2800" dirty="0">
                        <a:cs typeface="2 Zar" panose="00000400000000000000" pitchFamily="2" charset="-78"/>
                      </a:endParaRPr>
                    </a:p>
                  </a:txBody>
                  <a:tcPr/>
                </a:tc>
                <a:tc>
                  <a:txBody>
                    <a:bodyPr/>
                    <a:lstStyle/>
                    <a:p>
                      <a:pPr algn="ctr"/>
                      <a:r>
                        <a:rPr lang="fa-IR" sz="2800" dirty="0" smtClean="0">
                          <a:cs typeface="2 Zar" panose="00000400000000000000" pitchFamily="2" charset="-78"/>
                        </a:rPr>
                        <a:t>هیدروژن</a:t>
                      </a:r>
                      <a:r>
                        <a:rPr lang="fa-IR" sz="2800" baseline="0" dirty="0" smtClean="0">
                          <a:cs typeface="2 Zar" panose="00000400000000000000" pitchFamily="2" charset="-78"/>
                        </a:rPr>
                        <a:t> فلوراید</a:t>
                      </a:r>
                      <a:endParaRPr lang="en-US" sz="2800" dirty="0">
                        <a:cs typeface="2 Zar" panose="00000400000000000000" pitchFamily="2" charset="-78"/>
                      </a:endParaRPr>
                    </a:p>
                  </a:txBody>
                  <a:tcPr/>
                </a:tc>
                <a:extLst>
                  <a:ext uri="{0D108BD9-81ED-4DB2-BD59-A6C34878D82A}">
                    <a16:rowId xmlns:a16="http://schemas.microsoft.com/office/drawing/2014/main" val="1378945565"/>
                  </a:ext>
                </a:extLst>
              </a:tr>
              <a:tr h="370840">
                <a:tc>
                  <a:txBody>
                    <a:bodyPr/>
                    <a:lstStyle/>
                    <a:p>
                      <a:pPr marL="342900" lvl="0" indent="-342900" algn="justLow" rtl="1">
                        <a:lnSpc>
                          <a:spcPct val="107000"/>
                        </a:lnSpc>
                        <a:spcAft>
                          <a:spcPts val="0"/>
                        </a:spcAft>
                        <a:buFont typeface="+mj-lt"/>
                        <a:buAutoNum type="arabicPeriod"/>
                      </a:pPr>
                      <a:r>
                        <a:rPr lang="fa-IR" sz="2400" dirty="0" smtClean="0">
                          <a:effectLst/>
                          <a:latin typeface="Calibri" panose="020F0502020204030204" pitchFamily="34" charset="0"/>
                          <a:ea typeface="Calibri" panose="020F0502020204030204" pitchFamily="34" charset="0"/>
                          <a:cs typeface="B Zar" panose="00000400000000000000" pitchFamily="2" charset="-78"/>
                        </a:rPr>
                        <a:t>شغلی: </a:t>
                      </a:r>
                      <a:r>
                        <a:rPr lang="en-US" sz="2400" dirty="0" smtClean="0">
                          <a:effectLst/>
                          <a:latin typeface="Calibri" panose="020F0502020204030204" pitchFamily="34" charset="0"/>
                          <a:ea typeface="Calibri" panose="020F0502020204030204" pitchFamily="34" charset="0"/>
                          <a:cs typeface="B Zar" panose="00000400000000000000" pitchFamily="2" charset="-78"/>
                        </a:rPr>
                        <a:t>ACGIH: TWA 25ppm and STEL=35ppm</a:t>
                      </a:r>
                      <a:endParaRPr lang="en-US" sz="1800" dirty="0" smtClean="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Low" rtl="1">
                        <a:lnSpc>
                          <a:spcPct val="107000"/>
                        </a:lnSpc>
                        <a:spcAft>
                          <a:spcPts val="0"/>
                        </a:spcAft>
                        <a:buFont typeface="+mj-lt"/>
                        <a:buAutoNum type="arabicPeriod"/>
                      </a:pPr>
                      <a:r>
                        <a:rPr lang="en-US" sz="2400" dirty="0" smtClean="0">
                          <a:effectLst/>
                          <a:latin typeface="Calibri" panose="020F0502020204030204" pitchFamily="34" charset="0"/>
                          <a:ea typeface="Calibri" panose="020F0502020204030204" pitchFamily="34" charset="0"/>
                          <a:cs typeface="B Zar" panose="00000400000000000000" pitchFamily="2" charset="-78"/>
                        </a:rPr>
                        <a:t>IDLH</a:t>
                      </a:r>
                      <a:r>
                        <a:rPr lang="fa-IR" sz="2400" dirty="0" smtClean="0">
                          <a:effectLst/>
                          <a:latin typeface="Calibri" panose="020F0502020204030204" pitchFamily="34" charset="0"/>
                          <a:ea typeface="Calibri" panose="020F0502020204030204" pitchFamily="34" charset="0"/>
                          <a:cs typeface="B Zar" panose="00000400000000000000" pitchFamily="2" charset="-78"/>
                        </a:rPr>
                        <a:t>: غلظتی است که خطر مرگ به </a:t>
                      </a:r>
                      <a:r>
                        <a:rPr lang="fa-IR" sz="2400" kern="1200" dirty="0" smtClean="0">
                          <a:solidFill>
                            <a:schemeClr val="dk1"/>
                          </a:solidFill>
                          <a:effectLst/>
                          <a:latin typeface="Calibri" panose="020F0502020204030204" pitchFamily="34" charset="0"/>
                          <a:ea typeface="Calibri" panose="020F0502020204030204" pitchFamily="34" charset="0"/>
                          <a:cs typeface="B Zar" panose="00000400000000000000" pitchFamily="2" charset="-78"/>
                        </a:rPr>
                        <a:t>همراه دارد و برابر با  </a:t>
                      </a:r>
                      <a:r>
                        <a:rPr lang="en-US" sz="2400" kern="1200" dirty="0" smtClean="0">
                          <a:solidFill>
                            <a:schemeClr val="dk1"/>
                          </a:solidFill>
                          <a:effectLst/>
                          <a:latin typeface="Calibri" panose="020F0502020204030204" pitchFamily="34" charset="0"/>
                          <a:ea typeface="Calibri" panose="020F0502020204030204" pitchFamily="34" charset="0"/>
                          <a:cs typeface="B Zar" panose="00000400000000000000" pitchFamily="2" charset="-78"/>
                        </a:rPr>
                        <a:t>300ppm </a:t>
                      </a:r>
                      <a:r>
                        <a:rPr lang="fa-IR" sz="2400" kern="1200" dirty="0" smtClean="0">
                          <a:solidFill>
                            <a:schemeClr val="dk1"/>
                          </a:solidFill>
                          <a:effectLst/>
                          <a:latin typeface="Calibri" panose="020F0502020204030204" pitchFamily="34" charset="0"/>
                          <a:ea typeface="Calibri" panose="020F0502020204030204" pitchFamily="34" charset="0"/>
                          <a:cs typeface="B Zar" panose="00000400000000000000" pitchFamily="2" charset="-78"/>
                        </a:rPr>
                        <a:t> می باشد</a:t>
                      </a:r>
                      <a:endParaRPr lang="en-US" sz="2400" kern="1200" dirty="0">
                        <a:solidFill>
                          <a:schemeClr val="dk1"/>
                        </a:solidFill>
                        <a:effectLst/>
                        <a:latin typeface="Calibri" panose="020F0502020204030204" pitchFamily="34" charset="0"/>
                        <a:ea typeface="Calibri" panose="020F0502020204030204" pitchFamily="34" charset="0"/>
                        <a:cs typeface="B Zar" panose="00000400000000000000" pitchFamily="2" charset="-78"/>
                      </a:endParaRPr>
                    </a:p>
                  </a:txBody>
                  <a:tcPr/>
                </a:tc>
                <a:tc>
                  <a:txBody>
                    <a:bodyPr/>
                    <a:lstStyle/>
                    <a:p>
                      <a:pPr marL="342900" lvl="0" indent="-342900" algn="justLow" rtl="1">
                        <a:lnSpc>
                          <a:spcPct val="107000"/>
                        </a:lnSpc>
                        <a:spcAft>
                          <a:spcPts val="0"/>
                        </a:spcAft>
                        <a:buFont typeface="+mj-lt"/>
                        <a:buAutoNum type="arabicPeriod"/>
                      </a:pPr>
                      <a:r>
                        <a:rPr lang="fa-IR" sz="2400" dirty="0" smtClean="0">
                          <a:effectLst/>
                          <a:latin typeface="Calibri" panose="020F0502020204030204" pitchFamily="34" charset="0"/>
                          <a:ea typeface="Calibri" panose="020F0502020204030204" pitchFamily="34" charset="0"/>
                          <a:cs typeface="B Zar" panose="00000400000000000000" pitchFamily="2" charset="-78"/>
                        </a:rPr>
                        <a:t>شغلی: </a:t>
                      </a:r>
                      <a:r>
                        <a:rPr lang="en-US" sz="2400" dirty="0" smtClean="0">
                          <a:effectLst/>
                          <a:latin typeface="Calibri" panose="020F0502020204030204" pitchFamily="34" charset="0"/>
                          <a:ea typeface="Calibri" panose="020F0502020204030204" pitchFamily="34" charset="0"/>
                          <a:cs typeface="B Zar" panose="00000400000000000000" pitchFamily="2" charset="-78"/>
                        </a:rPr>
                        <a:t>ACGIH: TWA: 0.1 ppm and STEL=0.4ppm</a:t>
                      </a:r>
                      <a:endParaRPr lang="en-US" sz="1800" dirty="0" smtClean="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Low" rtl="1">
                        <a:lnSpc>
                          <a:spcPct val="107000"/>
                        </a:lnSpc>
                        <a:spcAft>
                          <a:spcPts val="0"/>
                        </a:spcAft>
                        <a:buFont typeface="+mj-lt"/>
                        <a:buAutoNum type="arabicPeriod"/>
                      </a:pPr>
                      <a:r>
                        <a:rPr lang="en-US" sz="2400" dirty="0" smtClean="0">
                          <a:effectLst/>
                          <a:latin typeface="Calibri" panose="020F0502020204030204" pitchFamily="34" charset="0"/>
                          <a:ea typeface="Calibri" panose="020F0502020204030204" pitchFamily="34" charset="0"/>
                          <a:cs typeface="B Zar" panose="00000400000000000000" pitchFamily="2" charset="-78"/>
                        </a:rPr>
                        <a:t>IDLH</a:t>
                      </a:r>
                      <a:r>
                        <a:rPr lang="fa-IR" sz="2400" dirty="0" smtClean="0">
                          <a:effectLst/>
                          <a:latin typeface="Calibri" panose="020F0502020204030204" pitchFamily="34" charset="0"/>
                          <a:ea typeface="Calibri" panose="020F0502020204030204" pitchFamily="34" charset="0"/>
                          <a:cs typeface="B Zar" panose="00000400000000000000" pitchFamily="2" charset="-78"/>
                        </a:rPr>
                        <a:t>: غلظتی است که خطر مرگ به </a:t>
                      </a:r>
                      <a:r>
                        <a:rPr lang="fa-IR" sz="2400" kern="1200" dirty="0" smtClean="0">
                          <a:solidFill>
                            <a:schemeClr val="dk1"/>
                          </a:solidFill>
                          <a:effectLst/>
                          <a:latin typeface="Calibri" panose="020F0502020204030204" pitchFamily="34" charset="0"/>
                          <a:ea typeface="Calibri" panose="020F0502020204030204" pitchFamily="34" charset="0"/>
                          <a:cs typeface="B Zar" panose="00000400000000000000" pitchFamily="2" charset="-78"/>
                        </a:rPr>
                        <a:t>همراه دارد و برابر با </a:t>
                      </a:r>
                      <a:r>
                        <a:rPr lang="en-US" sz="2400" kern="1200" dirty="0" smtClean="0">
                          <a:solidFill>
                            <a:schemeClr val="dk1"/>
                          </a:solidFill>
                          <a:effectLst/>
                          <a:latin typeface="Calibri" panose="020F0502020204030204" pitchFamily="34" charset="0"/>
                          <a:ea typeface="Calibri" panose="020F0502020204030204" pitchFamily="34" charset="0"/>
                          <a:cs typeface="B Zar" panose="00000400000000000000" pitchFamily="2" charset="-78"/>
                        </a:rPr>
                        <a:t>30ppm </a:t>
                      </a:r>
                      <a:r>
                        <a:rPr lang="fa-IR" sz="2400" kern="1200" dirty="0" smtClean="0">
                          <a:solidFill>
                            <a:schemeClr val="dk1"/>
                          </a:solidFill>
                          <a:effectLst/>
                          <a:latin typeface="Calibri" panose="020F0502020204030204" pitchFamily="34" charset="0"/>
                          <a:ea typeface="Calibri" panose="020F0502020204030204" pitchFamily="34" charset="0"/>
                          <a:cs typeface="B Zar" panose="00000400000000000000" pitchFamily="2" charset="-78"/>
                        </a:rPr>
                        <a:t> می باشد</a:t>
                      </a:r>
                      <a:endParaRPr lang="en-US" sz="2400" kern="1200" dirty="0" smtClean="0">
                        <a:solidFill>
                          <a:schemeClr val="dk1"/>
                        </a:solidFill>
                        <a:effectLst/>
                        <a:latin typeface="Calibri" panose="020F0502020204030204" pitchFamily="34" charset="0"/>
                        <a:ea typeface="Calibri" panose="020F0502020204030204" pitchFamily="34" charset="0"/>
                        <a:cs typeface="B Zar" panose="00000400000000000000" pitchFamily="2" charset="-78"/>
                      </a:endParaRPr>
                    </a:p>
                  </a:txBody>
                  <a:tcPr/>
                </a:tc>
                <a:tc>
                  <a:txBody>
                    <a:bodyPr/>
                    <a:lstStyle/>
                    <a:p>
                      <a:pPr marL="342900" lvl="0" indent="-342900" algn="just" rtl="1">
                        <a:lnSpc>
                          <a:spcPct val="107000"/>
                        </a:lnSpc>
                        <a:spcAft>
                          <a:spcPts val="0"/>
                        </a:spcAft>
                        <a:buFont typeface="+mj-lt"/>
                        <a:buAutoNum type="arabicPeriod"/>
                      </a:pPr>
                      <a:r>
                        <a:rPr lang="fa-IR" sz="2400" kern="1200" dirty="0" smtClean="0">
                          <a:solidFill>
                            <a:schemeClr val="dk1"/>
                          </a:solidFill>
                          <a:effectLst/>
                          <a:latin typeface="Calibri" panose="020F0502020204030204" pitchFamily="34" charset="0"/>
                          <a:ea typeface="Calibri" panose="020F0502020204030204" pitchFamily="34" charset="0"/>
                          <a:cs typeface="B Zar" panose="00000400000000000000" pitchFamily="2" charset="-78"/>
                        </a:rPr>
                        <a:t>شغلی: </a:t>
                      </a:r>
                      <a:r>
                        <a:rPr lang="en-US" sz="2400" kern="1200" dirty="0" smtClean="0">
                          <a:solidFill>
                            <a:schemeClr val="dk1"/>
                          </a:solidFill>
                          <a:effectLst/>
                          <a:latin typeface="Calibri" panose="020F0502020204030204" pitchFamily="34" charset="0"/>
                          <a:ea typeface="Calibri" panose="020F0502020204030204" pitchFamily="34" charset="0"/>
                          <a:cs typeface="B Zar" panose="00000400000000000000" pitchFamily="2" charset="-78"/>
                        </a:rPr>
                        <a:t>ACGIH: TWA: 0.5 ppm and C=2ppm</a:t>
                      </a:r>
                    </a:p>
                    <a:p>
                      <a:pPr marL="342900" lvl="0" indent="-342900" algn="just" rtl="1">
                        <a:lnSpc>
                          <a:spcPct val="107000"/>
                        </a:lnSpc>
                        <a:spcAft>
                          <a:spcPts val="0"/>
                        </a:spcAft>
                        <a:buFont typeface="+mj-lt"/>
                        <a:buAutoNum type="arabicPeriod"/>
                      </a:pPr>
                      <a:r>
                        <a:rPr lang="en-US" sz="2400" kern="1200" dirty="0" smtClean="0">
                          <a:solidFill>
                            <a:schemeClr val="dk1"/>
                          </a:solidFill>
                          <a:effectLst/>
                          <a:latin typeface="Calibri" panose="020F0502020204030204" pitchFamily="34" charset="0"/>
                          <a:ea typeface="Calibri" panose="020F0502020204030204" pitchFamily="34" charset="0"/>
                          <a:cs typeface="B Zar" panose="00000400000000000000" pitchFamily="2" charset="-78"/>
                        </a:rPr>
                        <a:t>IDLH</a:t>
                      </a:r>
                      <a:r>
                        <a:rPr lang="fa-IR" sz="2400" kern="1200" dirty="0" smtClean="0">
                          <a:solidFill>
                            <a:schemeClr val="dk1"/>
                          </a:solidFill>
                          <a:effectLst/>
                          <a:latin typeface="Calibri" panose="020F0502020204030204" pitchFamily="34" charset="0"/>
                          <a:ea typeface="Calibri" panose="020F0502020204030204" pitchFamily="34" charset="0"/>
                          <a:cs typeface="B Zar" panose="00000400000000000000" pitchFamily="2" charset="-78"/>
                        </a:rPr>
                        <a:t>: غلظتی است که خطر مرگ به همراه دارد و برابر با </a:t>
                      </a:r>
                      <a:r>
                        <a:rPr lang="en-US" sz="2400" kern="1200" dirty="0" smtClean="0">
                          <a:solidFill>
                            <a:schemeClr val="dk1"/>
                          </a:solidFill>
                          <a:effectLst/>
                          <a:latin typeface="Calibri" panose="020F0502020204030204" pitchFamily="34" charset="0"/>
                          <a:ea typeface="Calibri" panose="020F0502020204030204" pitchFamily="34" charset="0"/>
                          <a:cs typeface="B Zar" panose="00000400000000000000" pitchFamily="2" charset="-78"/>
                        </a:rPr>
                        <a:t>300ppm </a:t>
                      </a:r>
                      <a:r>
                        <a:rPr lang="fa-IR" sz="2400" kern="1200" dirty="0" smtClean="0">
                          <a:solidFill>
                            <a:schemeClr val="dk1"/>
                          </a:solidFill>
                          <a:effectLst/>
                          <a:latin typeface="Calibri" panose="020F0502020204030204" pitchFamily="34" charset="0"/>
                          <a:ea typeface="Calibri" panose="020F0502020204030204" pitchFamily="34" charset="0"/>
                          <a:cs typeface="B Zar" panose="00000400000000000000" pitchFamily="2" charset="-78"/>
                        </a:rPr>
                        <a:t> می باشد</a:t>
                      </a:r>
                      <a:endParaRPr lang="en-US" sz="2400" kern="1200" dirty="0">
                        <a:solidFill>
                          <a:schemeClr val="dk1"/>
                        </a:solidFill>
                        <a:effectLst/>
                        <a:latin typeface="Calibri" panose="020F0502020204030204" pitchFamily="34" charset="0"/>
                        <a:ea typeface="Calibri" panose="020F0502020204030204" pitchFamily="34" charset="0"/>
                        <a:cs typeface="B Zar" panose="00000400000000000000" pitchFamily="2" charset="-78"/>
                      </a:endParaRPr>
                    </a:p>
                  </a:txBody>
                  <a:tcPr/>
                </a:tc>
                <a:extLst>
                  <a:ext uri="{0D108BD9-81ED-4DB2-BD59-A6C34878D82A}">
                    <a16:rowId xmlns:a16="http://schemas.microsoft.com/office/drawing/2014/main" val="2006870114"/>
                  </a:ext>
                </a:extLst>
              </a:tr>
            </a:tbl>
          </a:graphicData>
        </a:graphic>
      </p:graphicFrame>
      <p:sp>
        <p:nvSpPr>
          <p:cNvPr id="5" name="TextBox 4"/>
          <p:cNvSpPr txBox="1"/>
          <p:nvPr/>
        </p:nvSpPr>
        <p:spPr>
          <a:xfrm>
            <a:off x="4475181" y="1899480"/>
            <a:ext cx="6131859" cy="584775"/>
          </a:xfrm>
          <a:prstGeom prst="rect">
            <a:avLst/>
          </a:prstGeom>
          <a:noFill/>
        </p:spPr>
        <p:txBody>
          <a:bodyPr wrap="squar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lang="fa-IR" sz="3200" b="1" dirty="0" smtClean="0">
                <a:solidFill>
                  <a:srgbClr val="FFC000"/>
                </a:solidFill>
                <a:latin typeface="Corbel" panose="020B0503020204020204"/>
                <a:cs typeface="2 Zar" panose="00000400000000000000" pitchFamily="2" charset="-78"/>
              </a:rPr>
              <a:t>حدود مجاز</a:t>
            </a:r>
            <a:endParaRPr kumimoji="0" lang="en-US" sz="3200" b="1" i="0" u="none" strike="noStrike" kern="1200" cap="none" spc="0" normalizeH="0" baseline="0" noProof="0" dirty="0">
              <a:ln>
                <a:noFill/>
              </a:ln>
              <a:solidFill>
                <a:srgbClr val="FFC000"/>
              </a:solidFill>
              <a:effectLst/>
              <a:uLnTx/>
              <a:uFillTx/>
              <a:latin typeface="Corbel" panose="020B0503020204020204"/>
              <a:ea typeface="+mn-ea"/>
              <a:cs typeface="2 Zar" panose="00000400000000000000" pitchFamily="2" charset="-78"/>
            </a:endParaRPr>
          </a:p>
        </p:txBody>
      </p:sp>
    </p:spTree>
    <p:extLst>
      <p:ext uri="{BB962C8B-B14F-4D97-AF65-F5344CB8AC3E}">
        <p14:creationId xmlns:p14="http://schemas.microsoft.com/office/powerpoint/2010/main" val="14491211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6000" b="1" dirty="0" smtClean="0">
                <a:solidFill>
                  <a:srgbClr val="C00000"/>
                </a:solidFill>
                <a:cs typeface="2 Zar" panose="00000400000000000000" pitchFamily="2" charset="-78"/>
              </a:rPr>
              <a:t>مدیریت حوادث شیمیایی</a:t>
            </a:r>
            <a:endParaRPr lang="en-US" sz="6000" b="1" dirty="0">
              <a:solidFill>
                <a:srgbClr val="C00000"/>
              </a:solidFill>
              <a:cs typeface="2 Zar" panose="00000400000000000000" pitchFamily="2" charset="-78"/>
            </a:endParaRPr>
          </a:p>
        </p:txBody>
      </p:sp>
      <p:sp>
        <p:nvSpPr>
          <p:cNvPr id="3" name="Content Placeholder 2"/>
          <p:cNvSpPr>
            <a:spLocks noGrp="1"/>
          </p:cNvSpPr>
          <p:nvPr>
            <p:ph idx="1"/>
          </p:nvPr>
        </p:nvSpPr>
        <p:spPr>
          <a:xfrm>
            <a:off x="1202919" y="2011680"/>
            <a:ext cx="9784080" cy="4647304"/>
          </a:xfrm>
        </p:spPr>
        <p:txBody>
          <a:bodyPr>
            <a:normAutofit/>
          </a:bodyPr>
          <a:lstStyle/>
          <a:p>
            <a:pPr marL="0" marR="68580" lvl="0" indent="0" algn="just" rtl="1" fontAlgn="base">
              <a:lnSpc>
                <a:spcPct val="107000"/>
              </a:lnSpc>
              <a:spcAft>
                <a:spcPts val="0"/>
              </a:spcAft>
              <a:buNone/>
            </a:pPr>
            <a:r>
              <a:rPr lang="en-US" sz="3200" b="1" dirty="0" smtClean="0">
                <a:solidFill>
                  <a:srgbClr val="FFC000"/>
                </a:solidFill>
                <a:latin typeface="Times New Roman" panose="02020603050405020304" pitchFamily="18" charset="0"/>
                <a:ea typeface="Times New Roman" panose="02020603050405020304" pitchFamily="18" charset="0"/>
                <a:cs typeface="B Zar" panose="00000400000000000000" pitchFamily="2" charset="-78"/>
              </a:rPr>
              <a:t>ERPG</a:t>
            </a:r>
            <a:r>
              <a:rPr lang="en-US" sz="3200" b="1" dirty="0" smtClean="0">
                <a:solidFill>
                  <a:srgbClr val="FFC000"/>
                </a:solidFill>
                <a:latin typeface="B Zar" panose="00000400000000000000" pitchFamily="2" charset="-78"/>
                <a:ea typeface="Times New Roman" panose="02020603050405020304" pitchFamily="18" charset="0"/>
                <a:cs typeface="Arial" panose="020B0604020202020204" pitchFamily="34" charset="0"/>
              </a:rPr>
              <a:t> </a:t>
            </a:r>
            <a:r>
              <a:rPr lang="ar-SA" sz="3200" b="1" dirty="0">
                <a:solidFill>
                  <a:srgbClr val="FFC000"/>
                </a:solidFill>
                <a:latin typeface="B Zar" panose="00000400000000000000" pitchFamily="2" charset="-78"/>
                <a:ea typeface="Times New Roman" panose="02020603050405020304" pitchFamily="18" charset="0"/>
                <a:cs typeface="Arial" panose="020B0604020202020204" pitchFamily="34" charset="0"/>
              </a:rPr>
              <a:t>:</a:t>
            </a:r>
            <a:endParaRPr lang="en-US" sz="2400" b="1" dirty="0">
              <a:solidFill>
                <a:srgbClr val="FFC000"/>
              </a:solidFill>
              <a:latin typeface="Calibri" panose="020F0502020204030204" pitchFamily="34" charset="0"/>
              <a:ea typeface="Calibri" panose="020F0502020204030204" pitchFamily="34" charset="0"/>
              <a:cs typeface="Arial" panose="020B0604020202020204" pitchFamily="34" charset="0"/>
            </a:endParaRPr>
          </a:p>
          <a:p>
            <a:pPr marL="135890" marR="68580" indent="0" algn="justLow" rtl="1" fontAlgn="base">
              <a:lnSpc>
                <a:spcPct val="107000"/>
              </a:lnSpc>
              <a:spcAft>
                <a:spcPts val="0"/>
              </a:spcAft>
              <a:buNone/>
            </a:pPr>
            <a:r>
              <a:rPr lang="ar-SA" sz="3200" dirty="0">
                <a:latin typeface="Times New Roman" panose="02020603050405020304" pitchFamily="18" charset="0"/>
                <a:ea typeface="Times New Roman" panose="02020603050405020304" pitchFamily="18" charset="0"/>
                <a:cs typeface="B Zar" panose="00000400000000000000" pitchFamily="2" charset="-78"/>
              </a:rPr>
              <a:t>غلظتی از ذرات هوابرد مواد شیمیایی خطرناک است که چنانچه افراد به مدت یک ساعت با آنها در مواجهه قرار گیرند دچار عوارض بهداشتی می </a:t>
            </a:r>
            <a:r>
              <a:rPr lang="ar-SA" sz="3200" dirty="0" smtClean="0">
                <a:latin typeface="Times New Roman" panose="02020603050405020304" pitchFamily="18" charset="0"/>
                <a:ea typeface="Times New Roman" panose="02020603050405020304" pitchFamily="18" charset="0"/>
                <a:cs typeface="B Zar" panose="00000400000000000000" pitchFamily="2" charset="-78"/>
              </a:rPr>
              <a:t>گردند</a:t>
            </a:r>
            <a:r>
              <a:rPr lang="fa-IR" sz="3200" dirty="0" smtClean="0">
                <a:latin typeface="Times New Roman" panose="02020603050405020304" pitchFamily="18" charset="0"/>
                <a:ea typeface="Times New Roman" panose="02020603050405020304" pitchFamily="18" charset="0"/>
                <a:cs typeface="B Zar" panose="00000400000000000000" pitchFamily="2" charset="-78"/>
              </a:rPr>
              <a:t>.</a:t>
            </a:r>
            <a:r>
              <a:rPr lang="ar-SA" sz="3200" dirty="0" smtClean="0">
                <a:latin typeface="Times New Roman" panose="02020603050405020304" pitchFamily="18" charset="0"/>
                <a:ea typeface="Times New Roman" panose="02020603050405020304" pitchFamily="18" charset="0"/>
                <a:cs typeface="B Zar" panose="00000400000000000000" pitchFamily="2" charset="-78"/>
              </a:rPr>
              <a:t> </a:t>
            </a:r>
            <a:r>
              <a:rPr lang="ar-SA" sz="3200" dirty="0">
                <a:latin typeface="Times New Roman" panose="02020603050405020304" pitchFamily="18" charset="0"/>
                <a:ea typeface="Times New Roman" panose="02020603050405020304" pitchFamily="18" charset="0"/>
                <a:cs typeface="B Zar" panose="00000400000000000000" pitchFamily="2" charset="-78"/>
              </a:rPr>
              <a:t>مقادیر</a:t>
            </a:r>
            <a:r>
              <a:rPr lang="en-US" sz="3200" dirty="0">
                <a:latin typeface="Calibri" panose="020F0502020204030204" pitchFamily="34" charset="0"/>
                <a:ea typeface="Calibri" panose="020F0502020204030204" pitchFamily="34" charset="0"/>
                <a:cs typeface="B Zar" panose="00000400000000000000" pitchFamily="2" charset="-78"/>
              </a:rPr>
              <a:t> ERPG</a:t>
            </a:r>
            <a:r>
              <a:rPr lang="ar-SA" sz="3200" dirty="0">
                <a:latin typeface="Calibri" panose="020F0502020204030204" pitchFamily="34" charset="0"/>
                <a:ea typeface="Calibri" panose="020F0502020204030204" pitchFamily="34" charset="0"/>
                <a:cs typeface="B Zar" panose="00000400000000000000" pitchFamily="2" charset="-78"/>
              </a:rPr>
              <a:t> به منظور حفاظت از افراد در </a:t>
            </a:r>
            <a:r>
              <a:rPr lang="fa-IR" sz="3200" dirty="0" smtClean="0">
                <a:latin typeface="Calibri" panose="020F0502020204030204" pitchFamily="34" charset="0"/>
                <a:ea typeface="Calibri" panose="020F0502020204030204" pitchFamily="34" charset="0"/>
                <a:cs typeface="B Zar" panose="00000400000000000000" pitchFamily="2" charset="-78"/>
              </a:rPr>
              <a:t>زمانی که مواد شیمیایی در </a:t>
            </a:r>
            <a:r>
              <a:rPr lang="ar-SA" sz="3200" dirty="0" smtClean="0">
                <a:latin typeface="Calibri" panose="020F0502020204030204" pitchFamily="34" charset="0"/>
                <a:ea typeface="Calibri" panose="020F0502020204030204" pitchFamily="34" charset="0"/>
                <a:cs typeface="B Zar" panose="00000400000000000000" pitchFamily="2" charset="-78"/>
              </a:rPr>
              <a:t>مدت </a:t>
            </a:r>
            <a:r>
              <a:rPr lang="ar-SA" sz="3200" dirty="0">
                <a:latin typeface="Calibri" panose="020F0502020204030204" pitchFamily="34" charset="0"/>
                <a:ea typeface="Calibri" panose="020F0502020204030204" pitchFamily="34" charset="0"/>
                <a:cs typeface="B Zar" panose="00000400000000000000" pitchFamily="2" charset="-78"/>
              </a:rPr>
              <a:t>کوتاهی انتشار پیدا می کند برای تمام عموم مردم (به جز برای افراد حساس</a:t>
            </a:r>
            <a:r>
              <a:rPr lang="ar-SA" sz="3200" dirty="0">
                <a:latin typeface="Times New Roman" panose="02020603050405020304" pitchFamily="18" charset="0"/>
                <a:ea typeface="Calibri" panose="020F0502020204030204" pitchFamily="34" charset="0"/>
                <a:cs typeface="B Zar" panose="00000400000000000000" pitchFamily="2" charset="-78"/>
              </a:rPr>
              <a:t> </a:t>
            </a:r>
            <a:r>
              <a:rPr lang="ar-SA" sz="3200" dirty="0">
                <a:latin typeface="Times New Roman" panose="02020603050405020304" pitchFamily="18" charset="0"/>
                <a:ea typeface="Times New Roman" panose="02020603050405020304" pitchFamily="18" charset="0"/>
                <a:cs typeface="B Zar" panose="00000400000000000000" pitchFamily="2" charset="-78"/>
              </a:rPr>
              <a:t>جامعه مانند سالمندان، بیماران، کودکان به دلیل این که ممکن است اثرات نامطلوب حتی در غلظت های پایین تر از مقدار </a:t>
            </a:r>
            <a:r>
              <a:rPr lang="en-US" sz="3200" dirty="0">
                <a:latin typeface="Times New Roman" panose="02020603050405020304" pitchFamily="18" charset="0"/>
                <a:ea typeface="Times New Roman" panose="02020603050405020304" pitchFamily="18" charset="0"/>
                <a:cs typeface="B Zar" panose="00000400000000000000" pitchFamily="2" charset="-78"/>
              </a:rPr>
              <a:t>ERPG</a:t>
            </a:r>
            <a:r>
              <a:rPr lang="ar-SA" sz="3200" dirty="0">
                <a:latin typeface="Times New Roman" panose="02020603050405020304" pitchFamily="18" charset="0"/>
                <a:ea typeface="Times New Roman" panose="02020603050405020304" pitchFamily="18" charset="0"/>
                <a:cs typeface="B Zar" panose="00000400000000000000" pitchFamily="2" charset="-78"/>
              </a:rPr>
              <a:t> برای آنها ایجاد </a:t>
            </a:r>
            <a:r>
              <a:rPr lang="ar-SA" sz="3200" dirty="0" smtClean="0">
                <a:latin typeface="Times New Roman" panose="02020603050405020304" pitchFamily="18" charset="0"/>
                <a:ea typeface="Times New Roman" panose="02020603050405020304" pitchFamily="18" charset="0"/>
                <a:cs typeface="B Zar" panose="00000400000000000000" pitchFamily="2" charset="-78"/>
              </a:rPr>
              <a:t>گردد) </a:t>
            </a:r>
            <a:r>
              <a:rPr lang="ar-SA" sz="3200" dirty="0">
                <a:latin typeface="Calibri" panose="020F0502020204030204" pitchFamily="34" charset="0"/>
                <a:ea typeface="Calibri" panose="020F0502020204030204" pitchFamily="34" charset="0"/>
                <a:cs typeface="B Zar" panose="00000400000000000000" pitchFamily="2" charset="-78"/>
              </a:rPr>
              <a:t>استفاده می </a:t>
            </a:r>
            <a:r>
              <a:rPr lang="ar-SA" sz="3200" dirty="0" smtClean="0">
                <a:latin typeface="Calibri" panose="020F0502020204030204" pitchFamily="34" charset="0"/>
                <a:ea typeface="Calibri" panose="020F0502020204030204" pitchFamily="34" charset="0"/>
                <a:cs typeface="B Zar" panose="00000400000000000000" pitchFamily="2" charset="-78"/>
              </a:rPr>
              <a:t>شود</a:t>
            </a:r>
            <a:r>
              <a:rPr lang="fa-IR" sz="3200" dirty="0" smtClean="0">
                <a:latin typeface="Calibri" panose="020F0502020204030204" pitchFamily="34" charset="0"/>
                <a:ea typeface="Calibri" panose="020F0502020204030204" pitchFamily="34" charset="0"/>
                <a:cs typeface="B Zar" panose="00000400000000000000" pitchFamily="2" charset="-78"/>
              </a:rPr>
              <a:t>.</a:t>
            </a:r>
            <a:r>
              <a:rPr lang="ar-SA" sz="3200" dirty="0" smtClean="0">
                <a:latin typeface="Calibri" panose="020F0502020204030204" pitchFamily="34" charset="0"/>
                <a:ea typeface="Calibri" panose="020F0502020204030204" pitchFamily="34" charset="0"/>
                <a:cs typeface="B Zar" panose="00000400000000000000" pitchFamily="2" charset="-78"/>
              </a:rPr>
              <a:t> </a:t>
            </a:r>
            <a:endParaRPr lang="en-US" sz="2400" dirty="0">
              <a:latin typeface="Calibri" panose="020F0502020204030204" pitchFamily="34" charset="0"/>
              <a:ea typeface="Calibri" panose="020F0502020204030204" pitchFamily="34" charset="0"/>
              <a:cs typeface="Arial" panose="020B0604020202020204" pitchFamily="34" charset="0"/>
            </a:endParaRPr>
          </a:p>
          <a:p>
            <a:pPr marL="0" indent="0" algn="just" rtl="1">
              <a:buNone/>
            </a:pPr>
            <a:endParaRPr lang="fa-IR" sz="2000" b="0" i="0" dirty="0">
              <a:effectLst/>
              <a:latin typeface="iransans2"/>
              <a:cs typeface="2 Zar" panose="00000400000000000000" pitchFamily="2" charset="-78"/>
            </a:endParaRPr>
          </a:p>
        </p:txBody>
      </p:sp>
    </p:spTree>
    <p:extLst>
      <p:ext uri="{BB962C8B-B14F-4D97-AF65-F5344CB8AC3E}">
        <p14:creationId xmlns:p14="http://schemas.microsoft.com/office/powerpoint/2010/main" val="12013382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6000" b="1" dirty="0" smtClean="0">
                <a:solidFill>
                  <a:srgbClr val="C00000"/>
                </a:solidFill>
                <a:cs typeface="2 Zar" panose="00000400000000000000" pitchFamily="2" charset="-78"/>
              </a:rPr>
              <a:t>مدیریت حوادث شیمیایی</a:t>
            </a:r>
            <a:endParaRPr lang="en-US" sz="6000" b="1" dirty="0">
              <a:solidFill>
                <a:srgbClr val="C00000"/>
              </a:solidFill>
              <a:cs typeface="2 Zar" panose="00000400000000000000" pitchFamily="2" charset="-78"/>
            </a:endParaRPr>
          </a:p>
        </p:txBody>
      </p:sp>
      <p:sp>
        <p:nvSpPr>
          <p:cNvPr id="3" name="Content Placeholder 2"/>
          <p:cNvSpPr>
            <a:spLocks noGrp="1"/>
          </p:cNvSpPr>
          <p:nvPr>
            <p:ph idx="1"/>
          </p:nvPr>
        </p:nvSpPr>
        <p:spPr>
          <a:xfrm>
            <a:off x="1202919" y="2011680"/>
            <a:ext cx="9784080" cy="4647304"/>
          </a:xfrm>
        </p:spPr>
        <p:txBody>
          <a:bodyPr>
            <a:normAutofit/>
          </a:bodyPr>
          <a:lstStyle/>
          <a:p>
            <a:pPr marL="0" marR="68580" lvl="0" indent="0" algn="just" rtl="1" fontAlgn="base">
              <a:lnSpc>
                <a:spcPct val="107000"/>
              </a:lnSpc>
              <a:spcAft>
                <a:spcPts val="0"/>
              </a:spcAft>
              <a:buNone/>
            </a:pPr>
            <a:r>
              <a:rPr lang="en-US" sz="3200" b="1" dirty="0" smtClean="0">
                <a:solidFill>
                  <a:srgbClr val="FFC000"/>
                </a:solidFill>
                <a:latin typeface="Times New Roman" panose="02020603050405020304" pitchFamily="18" charset="0"/>
                <a:ea typeface="Times New Roman" panose="02020603050405020304" pitchFamily="18" charset="0"/>
                <a:cs typeface="B Zar" panose="00000400000000000000" pitchFamily="2" charset="-78"/>
              </a:rPr>
              <a:t>ERPG</a:t>
            </a:r>
            <a:r>
              <a:rPr lang="en-US" sz="3200" b="1" dirty="0" smtClean="0">
                <a:solidFill>
                  <a:srgbClr val="FFC000"/>
                </a:solidFill>
                <a:latin typeface="B Zar" panose="00000400000000000000" pitchFamily="2" charset="-78"/>
                <a:ea typeface="Times New Roman" panose="02020603050405020304" pitchFamily="18" charset="0"/>
                <a:cs typeface="Arial" panose="020B0604020202020204" pitchFamily="34" charset="0"/>
              </a:rPr>
              <a:t> </a:t>
            </a:r>
            <a:r>
              <a:rPr lang="ar-SA" sz="3200" b="1" dirty="0">
                <a:solidFill>
                  <a:srgbClr val="FFC000"/>
                </a:solidFill>
                <a:latin typeface="B Zar" panose="00000400000000000000" pitchFamily="2" charset="-78"/>
                <a:ea typeface="Times New Roman" panose="02020603050405020304" pitchFamily="18" charset="0"/>
                <a:cs typeface="Arial" panose="020B0604020202020204" pitchFamily="34" charset="0"/>
              </a:rPr>
              <a:t>:</a:t>
            </a:r>
            <a:endParaRPr lang="en-US" sz="2400" b="1" dirty="0">
              <a:solidFill>
                <a:srgbClr val="FFC000"/>
              </a:solidFill>
              <a:latin typeface="Calibri" panose="020F0502020204030204" pitchFamily="34" charset="0"/>
              <a:ea typeface="Calibri" panose="020F0502020204030204" pitchFamily="34" charset="0"/>
              <a:cs typeface="Arial" panose="020B0604020202020204" pitchFamily="34" charset="0"/>
            </a:endParaRPr>
          </a:p>
          <a:p>
            <a:pPr marL="342900" marR="68580" lvl="0" indent="-342900" algn="justLow" rtl="1" fontAlgn="base">
              <a:lnSpc>
                <a:spcPct val="107000"/>
              </a:lnSpc>
              <a:spcAft>
                <a:spcPts val="0"/>
              </a:spcAft>
              <a:buFont typeface="Wingdings" panose="05000000000000000000" pitchFamily="2" charset="2"/>
              <a:buChar char=""/>
            </a:pPr>
            <a:r>
              <a:rPr lang="en-US" sz="3200" dirty="0">
                <a:latin typeface="Calibri" panose="020F0502020204030204" pitchFamily="34" charset="0"/>
                <a:ea typeface="Calibri" panose="020F0502020204030204" pitchFamily="34" charset="0"/>
                <a:cs typeface="B Zar" panose="00000400000000000000" pitchFamily="2" charset="-78"/>
              </a:rPr>
              <a:t>ERPG1</a:t>
            </a:r>
            <a:r>
              <a:rPr lang="fa-IR" sz="3200" dirty="0">
                <a:latin typeface="Calibri" panose="020F0502020204030204" pitchFamily="34" charset="0"/>
                <a:ea typeface="Calibri" panose="020F0502020204030204" pitchFamily="34" charset="0"/>
                <a:cs typeface="B Zar" panose="00000400000000000000" pitchFamily="2" charset="-78"/>
              </a:rPr>
              <a:t>: حداکثر </a:t>
            </a:r>
            <a:r>
              <a:rPr lang="ar-SA" sz="3200" dirty="0">
                <a:latin typeface="Times New Roman" panose="02020603050405020304" pitchFamily="18" charset="0"/>
                <a:ea typeface="Times New Roman" panose="02020603050405020304" pitchFamily="18" charset="0"/>
                <a:cs typeface="B Zar" panose="00000400000000000000" pitchFamily="2" charset="-78"/>
              </a:rPr>
              <a:t>غلظتی از ذرات هوابرد مواد شیمیایی خطرناک </a:t>
            </a:r>
            <a:r>
              <a:rPr lang="fa-IR" sz="3200" dirty="0">
                <a:latin typeface="Calibri" panose="020F0502020204030204" pitchFamily="34" charset="0"/>
                <a:ea typeface="Calibri" panose="020F0502020204030204" pitchFamily="34" charset="0"/>
                <a:cs typeface="B Zar" panose="00000400000000000000" pitchFamily="2" charset="-78"/>
              </a:rPr>
              <a:t>که پایین تر از آن تقریبا تمام افراد می توانند به مدت یک ساعت در معرض آن قرار گیرند و تنها علائم خفیف زیان آور موقتی روی سلامتی یا احساس بویایی که به طور واضح قابل درک باشد در آنها ایجاد شود</a:t>
            </a:r>
            <a:r>
              <a:rPr lang="en-US" sz="3200" dirty="0">
                <a:latin typeface="Calibri" panose="020F0502020204030204" pitchFamily="34" charset="0"/>
                <a:ea typeface="Calibri" panose="020F0502020204030204" pitchFamily="34" charset="0"/>
                <a:cs typeface="B Zar" panose="00000400000000000000" pitchFamily="2" charset="-78"/>
              </a:rPr>
              <a:t>.</a:t>
            </a:r>
            <a:endParaRPr lang="en-US" sz="2400" dirty="0">
              <a:latin typeface="Calibri" panose="020F0502020204030204" pitchFamily="34" charset="0"/>
              <a:ea typeface="Calibri" panose="020F0502020204030204" pitchFamily="34" charset="0"/>
              <a:cs typeface="Arial" panose="020B0604020202020204" pitchFamily="34" charset="0"/>
            </a:endParaRPr>
          </a:p>
          <a:p>
            <a:pPr marL="0" indent="0" algn="just" rtl="1">
              <a:buNone/>
            </a:pPr>
            <a:endParaRPr lang="fa-IR" sz="2000" b="0" i="0" dirty="0">
              <a:effectLst/>
              <a:latin typeface="iransans2"/>
              <a:cs typeface="2 Zar" panose="00000400000000000000" pitchFamily="2" charset="-78"/>
            </a:endParaRPr>
          </a:p>
        </p:txBody>
      </p:sp>
    </p:spTree>
    <p:extLst>
      <p:ext uri="{BB962C8B-B14F-4D97-AF65-F5344CB8AC3E}">
        <p14:creationId xmlns:p14="http://schemas.microsoft.com/office/powerpoint/2010/main" val="7335370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6000" b="1" dirty="0" smtClean="0">
                <a:solidFill>
                  <a:srgbClr val="C00000"/>
                </a:solidFill>
                <a:cs typeface="2 Zar" panose="00000400000000000000" pitchFamily="2" charset="-78"/>
              </a:rPr>
              <a:t>مدیریت حوادث شیمیایی</a:t>
            </a:r>
            <a:endParaRPr lang="en-US" sz="6000" b="1" dirty="0">
              <a:solidFill>
                <a:srgbClr val="C00000"/>
              </a:solidFill>
              <a:cs typeface="2 Zar" panose="00000400000000000000" pitchFamily="2" charset="-78"/>
            </a:endParaRPr>
          </a:p>
        </p:txBody>
      </p:sp>
      <p:sp>
        <p:nvSpPr>
          <p:cNvPr id="3" name="Content Placeholder 2"/>
          <p:cNvSpPr>
            <a:spLocks noGrp="1"/>
          </p:cNvSpPr>
          <p:nvPr>
            <p:ph idx="1"/>
          </p:nvPr>
        </p:nvSpPr>
        <p:spPr>
          <a:xfrm>
            <a:off x="1202919" y="2011680"/>
            <a:ext cx="9784080" cy="4647304"/>
          </a:xfrm>
        </p:spPr>
        <p:txBody>
          <a:bodyPr>
            <a:normAutofit/>
          </a:bodyPr>
          <a:lstStyle/>
          <a:p>
            <a:pPr marL="0" marR="68580" lvl="0" indent="0" algn="just" rtl="1" fontAlgn="base">
              <a:lnSpc>
                <a:spcPct val="107000"/>
              </a:lnSpc>
              <a:spcAft>
                <a:spcPts val="0"/>
              </a:spcAft>
              <a:buNone/>
            </a:pPr>
            <a:r>
              <a:rPr lang="en-US" sz="3200" b="1" dirty="0" smtClean="0">
                <a:solidFill>
                  <a:srgbClr val="FFC000"/>
                </a:solidFill>
                <a:latin typeface="Times New Roman" panose="02020603050405020304" pitchFamily="18" charset="0"/>
                <a:ea typeface="Times New Roman" panose="02020603050405020304" pitchFamily="18" charset="0"/>
                <a:cs typeface="B Zar" panose="00000400000000000000" pitchFamily="2" charset="-78"/>
              </a:rPr>
              <a:t>ERPG</a:t>
            </a:r>
            <a:r>
              <a:rPr lang="en-US" sz="3200" b="1" dirty="0" smtClean="0">
                <a:solidFill>
                  <a:srgbClr val="FFC000"/>
                </a:solidFill>
                <a:latin typeface="B Zar" panose="00000400000000000000" pitchFamily="2" charset="-78"/>
                <a:ea typeface="Times New Roman" panose="02020603050405020304" pitchFamily="18" charset="0"/>
                <a:cs typeface="Arial" panose="020B0604020202020204" pitchFamily="34" charset="0"/>
              </a:rPr>
              <a:t> </a:t>
            </a:r>
            <a:r>
              <a:rPr lang="ar-SA" sz="3200" b="1" dirty="0">
                <a:solidFill>
                  <a:srgbClr val="FFC000"/>
                </a:solidFill>
                <a:latin typeface="B Zar" panose="00000400000000000000" pitchFamily="2" charset="-78"/>
                <a:ea typeface="Times New Roman" panose="02020603050405020304" pitchFamily="18" charset="0"/>
                <a:cs typeface="Arial" panose="020B0604020202020204" pitchFamily="34" charset="0"/>
              </a:rPr>
              <a:t>:</a:t>
            </a:r>
            <a:endParaRPr lang="en-US" sz="2400" b="1" dirty="0">
              <a:solidFill>
                <a:srgbClr val="FFC000"/>
              </a:solidFill>
              <a:latin typeface="Calibri" panose="020F0502020204030204" pitchFamily="34" charset="0"/>
              <a:ea typeface="Calibri" panose="020F0502020204030204" pitchFamily="34" charset="0"/>
              <a:cs typeface="Arial" panose="020B0604020202020204" pitchFamily="34" charset="0"/>
            </a:endParaRPr>
          </a:p>
          <a:p>
            <a:pPr marL="342900" marR="68580" lvl="0" indent="-342900" algn="justLow" rtl="1" fontAlgn="base">
              <a:lnSpc>
                <a:spcPct val="107000"/>
              </a:lnSpc>
              <a:spcAft>
                <a:spcPts val="0"/>
              </a:spcAft>
              <a:buFont typeface="Wingdings" panose="05000000000000000000" pitchFamily="2" charset="2"/>
              <a:buChar char=""/>
            </a:pPr>
            <a:r>
              <a:rPr lang="en-US" sz="3200" dirty="0" smtClean="0">
                <a:latin typeface="Calibri" panose="020F0502020204030204" pitchFamily="34" charset="0"/>
                <a:ea typeface="Calibri" panose="020F0502020204030204" pitchFamily="34" charset="0"/>
                <a:cs typeface="B Zar" panose="00000400000000000000" pitchFamily="2" charset="-78"/>
              </a:rPr>
              <a:t>ERPG2  </a:t>
            </a:r>
            <a:r>
              <a:rPr lang="fa-IR" sz="3200" dirty="0">
                <a:latin typeface="Calibri" panose="020F0502020204030204" pitchFamily="34" charset="0"/>
                <a:ea typeface="Calibri" panose="020F0502020204030204" pitchFamily="34" charset="0"/>
                <a:cs typeface="B Zar" panose="00000400000000000000" pitchFamily="2" charset="-78"/>
              </a:rPr>
              <a:t>: حداکثر </a:t>
            </a:r>
            <a:r>
              <a:rPr lang="ar-SA" sz="3200" dirty="0">
                <a:latin typeface="Times New Roman" panose="02020603050405020304" pitchFamily="18" charset="0"/>
                <a:ea typeface="Times New Roman" panose="02020603050405020304" pitchFamily="18" charset="0"/>
                <a:cs typeface="B Zar" panose="00000400000000000000" pitchFamily="2" charset="-78"/>
              </a:rPr>
              <a:t>غلظتی از ذرات هوابرد مواد شیمیایی خطرناک </a:t>
            </a:r>
            <a:r>
              <a:rPr lang="fa-IR" sz="3200" dirty="0">
                <a:latin typeface="Calibri" panose="020F0502020204030204" pitchFamily="34" charset="0"/>
                <a:ea typeface="Calibri" panose="020F0502020204030204" pitchFamily="34" charset="0"/>
                <a:cs typeface="B Zar" panose="00000400000000000000" pitchFamily="2" charset="-78"/>
              </a:rPr>
              <a:t>که پایین تر از آن تقریبا تمام افراد می توانند تا یک ساعت در معرض آن قرار گیرند، بدون تجربه اثرات برگشت ناپذیر و دیگر اثرات جدی سلامتی یا علائمی که می توانند سبب آسیب به عملکرد افراد شود</a:t>
            </a:r>
            <a:r>
              <a:rPr lang="en-US" sz="3200" dirty="0">
                <a:latin typeface="Calibri" panose="020F0502020204030204" pitchFamily="34" charset="0"/>
                <a:ea typeface="Calibri" panose="020F0502020204030204" pitchFamily="34" charset="0"/>
                <a:cs typeface="B Zar" panose="00000400000000000000" pitchFamily="2" charset="-78"/>
              </a:rPr>
              <a:t>.</a:t>
            </a:r>
            <a:endParaRPr lang="en-US" sz="2400" dirty="0">
              <a:latin typeface="Calibri" panose="020F0502020204030204" pitchFamily="34" charset="0"/>
              <a:ea typeface="Calibri" panose="020F0502020204030204" pitchFamily="34" charset="0"/>
              <a:cs typeface="Arial" panose="020B0604020202020204" pitchFamily="34" charset="0"/>
            </a:endParaRPr>
          </a:p>
          <a:p>
            <a:pPr marL="0" indent="0" algn="just" rtl="1">
              <a:buNone/>
            </a:pPr>
            <a:endParaRPr lang="fa-IR" sz="2000" b="0" i="0" dirty="0">
              <a:effectLst/>
              <a:latin typeface="iransans2"/>
              <a:cs typeface="2 Zar" panose="00000400000000000000" pitchFamily="2" charset="-78"/>
            </a:endParaRPr>
          </a:p>
        </p:txBody>
      </p:sp>
    </p:spTree>
    <p:extLst>
      <p:ext uri="{BB962C8B-B14F-4D97-AF65-F5344CB8AC3E}">
        <p14:creationId xmlns:p14="http://schemas.microsoft.com/office/powerpoint/2010/main" val="21426560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6000" b="1" dirty="0" smtClean="0">
                <a:solidFill>
                  <a:srgbClr val="C00000"/>
                </a:solidFill>
                <a:cs typeface="2 Zar" panose="00000400000000000000" pitchFamily="2" charset="-78"/>
              </a:rPr>
              <a:t>کلیات</a:t>
            </a:r>
            <a:endParaRPr lang="en-US" sz="6000" b="1" dirty="0">
              <a:solidFill>
                <a:srgbClr val="C00000"/>
              </a:solidFill>
              <a:cs typeface="2 Zar" panose="00000400000000000000" pitchFamily="2" charset="-78"/>
            </a:endParaRPr>
          </a:p>
        </p:txBody>
      </p:sp>
      <p:sp>
        <p:nvSpPr>
          <p:cNvPr id="3" name="Content Placeholder 2"/>
          <p:cNvSpPr>
            <a:spLocks noGrp="1"/>
          </p:cNvSpPr>
          <p:nvPr>
            <p:ph idx="1"/>
          </p:nvPr>
        </p:nvSpPr>
        <p:spPr>
          <a:xfrm>
            <a:off x="1202919" y="2011680"/>
            <a:ext cx="9784080" cy="4647304"/>
          </a:xfrm>
        </p:spPr>
        <p:txBody>
          <a:bodyPr>
            <a:normAutofit/>
          </a:bodyPr>
          <a:lstStyle/>
          <a:p>
            <a:pPr marL="0" indent="0" algn="just" rtl="1">
              <a:buNone/>
            </a:pPr>
            <a:r>
              <a:rPr lang="fa-IR" sz="3200" b="1" dirty="0" smtClean="0">
                <a:solidFill>
                  <a:srgbClr val="C00000"/>
                </a:solidFill>
                <a:cs typeface="2 Zar" panose="00000400000000000000" pitchFamily="2" charset="-78"/>
              </a:rPr>
              <a:t>تقسیم بندی عوامل زیان آور محیط کار	</a:t>
            </a:r>
          </a:p>
          <a:p>
            <a:pPr marL="0" indent="0" algn="just" rtl="1">
              <a:buNone/>
            </a:pPr>
            <a:r>
              <a:rPr lang="fa-IR" sz="3200" dirty="0" smtClean="0">
                <a:cs typeface="2 Zar" panose="00000400000000000000" pitchFamily="2" charset="-78"/>
              </a:rPr>
              <a:t>1- فیزیکی</a:t>
            </a:r>
          </a:p>
          <a:p>
            <a:pPr marL="0" indent="0" algn="just" rtl="1">
              <a:buNone/>
            </a:pPr>
            <a:r>
              <a:rPr lang="fa-IR" sz="3200" dirty="0" smtClean="0">
                <a:cs typeface="2 Zar" panose="00000400000000000000" pitchFamily="2" charset="-78"/>
              </a:rPr>
              <a:t>2- شیمیایی</a:t>
            </a:r>
          </a:p>
          <a:p>
            <a:pPr marL="0" indent="0" algn="just" rtl="1">
              <a:buNone/>
            </a:pPr>
            <a:r>
              <a:rPr lang="fa-IR" sz="3200" dirty="0" smtClean="0">
                <a:cs typeface="2 Zar" panose="00000400000000000000" pitchFamily="2" charset="-78"/>
              </a:rPr>
              <a:t>3- ارگونومیکی</a:t>
            </a:r>
          </a:p>
          <a:p>
            <a:pPr marL="0" indent="0" algn="just" rtl="1">
              <a:buNone/>
            </a:pPr>
            <a:r>
              <a:rPr lang="fa-IR" sz="3200" dirty="0" smtClean="0">
                <a:cs typeface="2 Zar" panose="00000400000000000000" pitchFamily="2" charset="-78"/>
              </a:rPr>
              <a:t>4- بیولوژیکی</a:t>
            </a:r>
          </a:p>
          <a:p>
            <a:pPr marL="0" indent="0" algn="just" rtl="1">
              <a:buNone/>
            </a:pPr>
            <a:r>
              <a:rPr lang="fa-IR" sz="3200" dirty="0" smtClean="0">
                <a:cs typeface="2 Zar" panose="00000400000000000000" pitchFamily="2" charset="-78"/>
              </a:rPr>
              <a:t>5- روانشناختی</a:t>
            </a:r>
          </a:p>
        </p:txBody>
      </p:sp>
    </p:spTree>
    <p:extLst>
      <p:ext uri="{BB962C8B-B14F-4D97-AF65-F5344CB8AC3E}">
        <p14:creationId xmlns:p14="http://schemas.microsoft.com/office/powerpoint/2010/main" val="22239513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6000" b="1" dirty="0" smtClean="0">
                <a:solidFill>
                  <a:srgbClr val="C00000"/>
                </a:solidFill>
                <a:cs typeface="2 Zar" panose="00000400000000000000" pitchFamily="2" charset="-78"/>
              </a:rPr>
              <a:t>مدیریت حوادث شیمیایی</a:t>
            </a:r>
            <a:endParaRPr lang="en-US" sz="6000" b="1" dirty="0">
              <a:solidFill>
                <a:srgbClr val="C00000"/>
              </a:solidFill>
              <a:cs typeface="2 Zar" panose="00000400000000000000" pitchFamily="2" charset="-78"/>
            </a:endParaRPr>
          </a:p>
        </p:txBody>
      </p:sp>
      <p:sp>
        <p:nvSpPr>
          <p:cNvPr id="3" name="Content Placeholder 2"/>
          <p:cNvSpPr>
            <a:spLocks noGrp="1"/>
          </p:cNvSpPr>
          <p:nvPr>
            <p:ph idx="1"/>
          </p:nvPr>
        </p:nvSpPr>
        <p:spPr>
          <a:xfrm>
            <a:off x="1202919" y="2011680"/>
            <a:ext cx="9784080" cy="4647304"/>
          </a:xfrm>
        </p:spPr>
        <p:txBody>
          <a:bodyPr>
            <a:normAutofit/>
          </a:bodyPr>
          <a:lstStyle/>
          <a:p>
            <a:pPr marL="0" marR="68580" lvl="0" indent="0" algn="just" rtl="1" fontAlgn="base">
              <a:lnSpc>
                <a:spcPct val="107000"/>
              </a:lnSpc>
              <a:spcAft>
                <a:spcPts val="0"/>
              </a:spcAft>
              <a:buNone/>
            </a:pPr>
            <a:r>
              <a:rPr lang="en-US" sz="3200" b="1" dirty="0" smtClean="0">
                <a:solidFill>
                  <a:srgbClr val="FFC000"/>
                </a:solidFill>
                <a:latin typeface="Times New Roman" panose="02020603050405020304" pitchFamily="18" charset="0"/>
                <a:ea typeface="Times New Roman" panose="02020603050405020304" pitchFamily="18" charset="0"/>
                <a:cs typeface="B Zar" panose="00000400000000000000" pitchFamily="2" charset="-78"/>
              </a:rPr>
              <a:t>ERPG</a:t>
            </a:r>
            <a:r>
              <a:rPr lang="en-US" sz="3200" b="1" dirty="0" smtClean="0">
                <a:solidFill>
                  <a:srgbClr val="FFC000"/>
                </a:solidFill>
                <a:latin typeface="B Zar" panose="00000400000000000000" pitchFamily="2" charset="-78"/>
                <a:ea typeface="Times New Roman" panose="02020603050405020304" pitchFamily="18" charset="0"/>
                <a:cs typeface="Arial" panose="020B0604020202020204" pitchFamily="34" charset="0"/>
              </a:rPr>
              <a:t> </a:t>
            </a:r>
            <a:r>
              <a:rPr lang="ar-SA" sz="3200" b="1" dirty="0">
                <a:solidFill>
                  <a:srgbClr val="FFC000"/>
                </a:solidFill>
                <a:latin typeface="B Zar" panose="00000400000000000000" pitchFamily="2" charset="-78"/>
                <a:ea typeface="Times New Roman" panose="02020603050405020304" pitchFamily="18" charset="0"/>
                <a:cs typeface="Arial" panose="020B0604020202020204" pitchFamily="34" charset="0"/>
              </a:rPr>
              <a:t>:</a:t>
            </a:r>
            <a:endParaRPr lang="en-US" sz="2400" b="1" dirty="0">
              <a:solidFill>
                <a:srgbClr val="FFC000"/>
              </a:solidFill>
              <a:latin typeface="Calibri" panose="020F0502020204030204" pitchFamily="34" charset="0"/>
              <a:ea typeface="Calibri" panose="020F0502020204030204" pitchFamily="34" charset="0"/>
              <a:cs typeface="Arial" panose="020B0604020202020204" pitchFamily="34" charset="0"/>
            </a:endParaRPr>
          </a:p>
          <a:p>
            <a:pPr marL="342900" marR="68580" lvl="0" indent="-342900" algn="justLow" rtl="1" fontAlgn="base">
              <a:lnSpc>
                <a:spcPct val="107000"/>
              </a:lnSpc>
              <a:spcAft>
                <a:spcPts val="0"/>
              </a:spcAft>
              <a:buFont typeface="Wingdings" panose="05000000000000000000" pitchFamily="2" charset="2"/>
              <a:buChar char=""/>
            </a:pPr>
            <a:r>
              <a:rPr lang="en-US" sz="3200" dirty="0" smtClean="0">
                <a:latin typeface="Calibri" panose="020F0502020204030204" pitchFamily="34" charset="0"/>
                <a:ea typeface="Calibri" panose="020F0502020204030204" pitchFamily="34" charset="0"/>
                <a:cs typeface="B Zar" panose="00000400000000000000" pitchFamily="2" charset="-78"/>
              </a:rPr>
              <a:t>ERPG3 </a:t>
            </a:r>
            <a:r>
              <a:rPr lang="fa-IR" sz="3200" dirty="0">
                <a:latin typeface="Calibri" panose="020F0502020204030204" pitchFamily="34" charset="0"/>
                <a:ea typeface="Calibri" panose="020F0502020204030204" pitchFamily="34" charset="0"/>
                <a:cs typeface="B Zar" panose="00000400000000000000" pitchFamily="2" charset="-78"/>
              </a:rPr>
              <a:t>: حداکثر </a:t>
            </a:r>
            <a:r>
              <a:rPr lang="ar-SA" sz="3200" dirty="0">
                <a:latin typeface="Times New Roman" panose="02020603050405020304" pitchFamily="18" charset="0"/>
                <a:ea typeface="Times New Roman" panose="02020603050405020304" pitchFamily="18" charset="0"/>
                <a:cs typeface="B Zar" panose="00000400000000000000" pitchFamily="2" charset="-78"/>
              </a:rPr>
              <a:t>غلظتی از ذرات هوابرد مواد شیمیایی خطرناک </a:t>
            </a:r>
            <a:r>
              <a:rPr lang="fa-IR" sz="3200" dirty="0">
                <a:latin typeface="Calibri" panose="020F0502020204030204" pitchFamily="34" charset="0"/>
                <a:ea typeface="Calibri" panose="020F0502020204030204" pitchFamily="34" charset="0"/>
                <a:cs typeface="B Zar" panose="00000400000000000000" pitchFamily="2" charset="-78"/>
              </a:rPr>
              <a:t>که پایین تر از از آن تقریبا تمام افراد می توانند تا یک ساعت بدون تجربه اثرات تهدید آمیز سلامتی در معرض آن قرار گیرند</a:t>
            </a:r>
            <a:r>
              <a:rPr lang="en-US" sz="3200" dirty="0">
                <a:latin typeface="Calibri" panose="020F0502020204030204" pitchFamily="34" charset="0"/>
                <a:ea typeface="Calibri" panose="020F0502020204030204" pitchFamily="34" charset="0"/>
                <a:cs typeface="B Zar" panose="00000400000000000000" pitchFamily="2" charset="-78"/>
              </a:rPr>
              <a:t>.</a:t>
            </a:r>
            <a:endParaRPr lang="en-US" sz="2400" dirty="0">
              <a:latin typeface="Calibri" panose="020F0502020204030204" pitchFamily="34" charset="0"/>
              <a:ea typeface="Calibri" panose="020F0502020204030204" pitchFamily="34" charset="0"/>
              <a:cs typeface="Arial" panose="020B0604020202020204" pitchFamily="34" charset="0"/>
            </a:endParaRPr>
          </a:p>
          <a:p>
            <a:pPr marL="0" indent="0" algn="just" rtl="1">
              <a:buNone/>
            </a:pPr>
            <a:endParaRPr lang="fa-IR" sz="2000" b="0" i="0" dirty="0">
              <a:effectLst/>
              <a:latin typeface="iransans2"/>
              <a:cs typeface="2 Zar" panose="00000400000000000000" pitchFamily="2" charset="-78"/>
            </a:endParaRPr>
          </a:p>
        </p:txBody>
      </p:sp>
    </p:spTree>
    <p:extLst>
      <p:ext uri="{BB962C8B-B14F-4D97-AF65-F5344CB8AC3E}">
        <p14:creationId xmlns:p14="http://schemas.microsoft.com/office/powerpoint/2010/main" val="23893482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6000" b="1" dirty="0" smtClean="0">
                <a:solidFill>
                  <a:srgbClr val="C00000"/>
                </a:solidFill>
                <a:cs typeface="2 Zar" panose="00000400000000000000" pitchFamily="2" charset="-78"/>
              </a:rPr>
              <a:t>مدیریت حوادث شیمیایی</a:t>
            </a:r>
            <a:endParaRPr lang="en-US" sz="6000" b="1" dirty="0">
              <a:solidFill>
                <a:srgbClr val="C00000"/>
              </a:solidFill>
              <a:cs typeface="2 Zar" panose="00000400000000000000" pitchFamily="2" charset="-78"/>
            </a:endParaRPr>
          </a:p>
        </p:txBody>
      </p:sp>
      <p:sp>
        <p:nvSpPr>
          <p:cNvPr id="3" name="Content Placeholder 2"/>
          <p:cNvSpPr>
            <a:spLocks noGrp="1"/>
          </p:cNvSpPr>
          <p:nvPr>
            <p:ph idx="1"/>
          </p:nvPr>
        </p:nvSpPr>
        <p:spPr>
          <a:xfrm>
            <a:off x="1202919" y="2011680"/>
            <a:ext cx="9784080" cy="4647304"/>
          </a:xfrm>
        </p:spPr>
        <p:txBody>
          <a:bodyPr>
            <a:normAutofit/>
          </a:bodyPr>
          <a:lstStyle/>
          <a:p>
            <a:pPr marL="0" marR="68580" lvl="0" indent="0" algn="just" rtl="1" fontAlgn="base">
              <a:lnSpc>
                <a:spcPct val="107000"/>
              </a:lnSpc>
              <a:spcAft>
                <a:spcPts val="0"/>
              </a:spcAft>
              <a:buNone/>
            </a:pPr>
            <a:r>
              <a:rPr lang="en-US" sz="3200" b="1" dirty="0" smtClean="0">
                <a:solidFill>
                  <a:srgbClr val="FFC000"/>
                </a:solidFill>
                <a:latin typeface="Times New Roman" panose="02020603050405020304" pitchFamily="18" charset="0"/>
                <a:ea typeface="Times New Roman" panose="02020603050405020304" pitchFamily="18" charset="0"/>
                <a:cs typeface="B Zar" panose="00000400000000000000" pitchFamily="2" charset="-78"/>
              </a:rPr>
              <a:t>ERPG</a:t>
            </a:r>
            <a:r>
              <a:rPr lang="en-US" sz="3200" b="1" dirty="0" smtClean="0">
                <a:solidFill>
                  <a:srgbClr val="FFC000"/>
                </a:solidFill>
                <a:latin typeface="B Zar" panose="00000400000000000000" pitchFamily="2" charset="-78"/>
                <a:ea typeface="Times New Roman" panose="02020603050405020304" pitchFamily="18" charset="0"/>
                <a:cs typeface="Arial" panose="020B0604020202020204" pitchFamily="34" charset="0"/>
              </a:rPr>
              <a:t> </a:t>
            </a:r>
            <a:r>
              <a:rPr lang="ar-SA" sz="3200" b="1" dirty="0">
                <a:solidFill>
                  <a:srgbClr val="FFC000"/>
                </a:solidFill>
                <a:latin typeface="B Zar" panose="00000400000000000000" pitchFamily="2" charset="-78"/>
                <a:ea typeface="Times New Roman" panose="02020603050405020304" pitchFamily="18" charset="0"/>
                <a:cs typeface="Arial" panose="020B0604020202020204" pitchFamily="34" charset="0"/>
              </a:rPr>
              <a:t>:</a:t>
            </a:r>
            <a:endParaRPr lang="en-US" sz="2400" b="1" dirty="0">
              <a:solidFill>
                <a:srgbClr val="FFC000"/>
              </a:solidFill>
              <a:latin typeface="Calibri" panose="020F0502020204030204" pitchFamily="34" charset="0"/>
              <a:ea typeface="Calibri" panose="020F0502020204030204" pitchFamily="34" charset="0"/>
              <a:cs typeface="Arial" panose="020B0604020202020204" pitchFamily="34" charset="0"/>
            </a:endParaRPr>
          </a:p>
          <a:p>
            <a:pPr marL="0" indent="0" algn="just" rtl="1">
              <a:buNone/>
            </a:pPr>
            <a:endParaRPr lang="fa-IR" sz="2000" b="0" i="0" dirty="0">
              <a:effectLst/>
              <a:latin typeface="iransans2"/>
              <a:cs typeface="2 Zar" panose="00000400000000000000" pitchFamily="2" charset="-78"/>
            </a:endParaRPr>
          </a:p>
        </p:txBody>
      </p:sp>
      <p:graphicFrame>
        <p:nvGraphicFramePr>
          <p:cNvPr id="4" name="Table 3"/>
          <p:cNvGraphicFramePr>
            <a:graphicFrameLocks noGrp="1"/>
          </p:cNvGraphicFramePr>
          <p:nvPr>
            <p:extLst>
              <p:ext uri="{D42A27DB-BD31-4B8C-83A1-F6EECF244321}">
                <p14:modId xmlns:p14="http://schemas.microsoft.com/office/powerpoint/2010/main" val="2424160612"/>
              </p:ext>
            </p:extLst>
          </p:nvPr>
        </p:nvGraphicFramePr>
        <p:xfrm>
          <a:off x="515965" y="2718365"/>
          <a:ext cx="9783763" cy="843344"/>
        </p:xfrm>
        <a:graphic>
          <a:graphicData uri="http://schemas.openxmlformats.org/drawingml/2006/table">
            <a:tbl>
              <a:tblPr firstRow="1" firstCol="1" bandRow="1"/>
              <a:tblGrid>
                <a:gridCol w="2431630">
                  <a:extLst>
                    <a:ext uri="{9D8B030D-6E8A-4147-A177-3AD203B41FA5}">
                      <a16:colId xmlns:a16="http://schemas.microsoft.com/office/drawing/2014/main" val="1248548695"/>
                    </a:ext>
                  </a:extLst>
                </a:gridCol>
                <a:gridCol w="2463501">
                  <a:extLst>
                    <a:ext uri="{9D8B030D-6E8A-4147-A177-3AD203B41FA5}">
                      <a16:colId xmlns:a16="http://schemas.microsoft.com/office/drawing/2014/main" val="3066851512"/>
                    </a:ext>
                  </a:extLst>
                </a:gridCol>
                <a:gridCol w="2431229">
                  <a:extLst>
                    <a:ext uri="{9D8B030D-6E8A-4147-A177-3AD203B41FA5}">
                      <a16:colId xmlns:a16="http://schemas.microsoft.com/office/drawing/2014/main" val="3457266548"/>
                    </a:ext>
                  </a:extLst>
                </a:gridCol>
                <a:gridCol w="2457403">
                  <a:extLst>
                    <a:ext uri="{9D8B030D-6E8A-4147-A177-3AD203B41FA5}">
                      <a16:colId xmlns:a16="http://schemas.microsoft.com/office/drawing/2014/main" val="964877090"/>
                    </a:ext>
                  </a:extLst>
                </a:gridCol>
              </a:tblGrid>
              <a:tr h="0">
                <a:tc>
                  <a:txBody>
                    <a:bodyPr/>
                    <a:lstStyle/>
                    <a:p>
                      <a:pPr algn="just">
                        <a:lnSpc>
                          <a:spcPct val="107000"/>
                        </a:lnSpc>
                        <a:spcAft>
                          <a:spcPts val="0"/>
                        </a:spcAft>
                      </a:pPr>
                      <a:r>
                        <a:rPr lang="en-US" sz="1400" b="1">
                          <a:solidFill>
                            <a:srgbClr val="000000"/>
                          </a:solidFill>
                          <a:effectLst/>
                          <a:latin typeface="Verdana" panose="020B0604030504040204" pitchFamily="34" charset="0"/>
                          <a:ea typeface="Times New Roman" panose="02020603050405020304" pitchFamily="18" charset="0"/>
                          <a:cs typeface="B Zar" panose="00000400000000000000" pitchFamily="2" charset="-78"/>
                        </a:rPr>
                        <a:t>Chemical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solidFill>
                      <a:srgbClr val="F0F8FF"/>
                    </a:solidFill>
                  </a:tcPr>
                </a:tc>
                <a:tc>
                  <a:txBody>
                    <a:bodyPr/>
                    <a:lstStyle/>
                    <a:p>
                      <a:pPr algn="just">
                        <a:lnSpc>
                          <a:spcPct val="107000"/>
                        </a:lnSpc>
                        <a:spcAft>
                          <a:spcPts val="0"/>
                        </a:spcAft>
                      </a:pPr>
                      <a:r>
                        <a:rPr lang="en-US" sz="1400" b="1">
                          <a:solidFill>
                            <a:srgbClr val="000000"/>
                          </a:solidFill>
                          <a:effectLst/>
                          <a:latin typeface="Verdana" panose="020B0604030504040204" pitchFamily="34" charset="0"/>
                          <a:ea typeface="Times New Roman" panose="02020603050405020304" pitchFamily="18" charset="0"/>
                          <a:cs typeface="B Zar" panose="00000400000000000000" pitchFamily="2" charset="-78"/>
                        </a:rPr>
                        <a:t>ERPG-1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solidFill>
                      <a:srgbClr val="F0F8FF"/>
                    </a:solidFill>
                  </a:tcPr>
                </a:tc>
                <a:tc>
                  <a:txBody>
                    <a:bodyPr/>
                    <a:lstStyle/>
                    <a:p>
                      <a:pPr algn="just">
                        <a:lnSpc>
                          <a:spcPct val="107000"/>
                        </a:lnSpc>
                        <a:spcAft>
                          <a:spcPts val="0"/>
                        </a:spcAft>
                      </a:pPr>
                      <a:r>
                        <a:rPr lang="en-US" sz="1400" b="1">
                          <a:solidFill>
                            <a:srgbClr val="000000"/>
                          </a:solidFill>
                          <a:effectLst/>
                          <a:latin typeface="Verdana" panose="020B0604030504040204" pitchFamily="34" charset="0"/>
                          <a:ea typeface="Times New Roman" panose="02020603050405020304" pitchFamily="18" charset="0"/>
                          <a:cs typeface="B Zar" panose="00000400000000000000" pitchFamily="2" charset="-78"/>
                        </a:rPr>
                        <a:t>ERPG-2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solidFill>
                      <a:srgbClr val="F0F8FF"/>
                    </a:solidFill>
                  </a:tcPr>
                </a:tc>
                <a:tc>
                  <a:txBody>
                    <a:bodyPr/>
                    <a:lstStyle/>
                    <a:p>
                      <a:pPr algn="just">
                        <a:lnSpc>
                          <a:spcPct val="107000"/>
                        </a:lnSpc>
                        <a:spcAft>
                          <a:spcPts val="0"/>
                        </a:spcAft>
                      </a:pPr>
                      <a:r>
                        <a:rPr lang="en-US" sz="1400" b="1">
                          <a:solidFill>
                            <a:srgbClr val="000000"/>
                          </a:solidFill>
                          <a:effectLst/>
                          <a:latin typeface="Verdana" panose="020B0604030504040204" pitchFamily="34" charset="0"/>
                          <a:ea typeface="Times New Roman" panose="02020603050405020304" pitchFamily="18" charset="0"/>
                          <a:cs typeface="B Zar" panose="00000400000000000000" pitchFamily="2" charset="-78"/>
                        </a:rPr>
                        <a:t>ERPG-3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solidFill>
                      <a:srgbClr val="F0F8FF"/>
                    </a:solidFill>
                  </a:tcPr>
                </a:tc>
                <a:extLst>
                  <a:ext uri="{0D108BD9-81ED-4DB2-BD59-A6C34878D82A}">
                    <a16:rowId xmlns:a16="http://schemas.microsoft.com/office/drawing/2014/main" val="181722258"/>
                  </a:ext>
                </a:extLst>
              </a:tr>
              <a:tr h="0">
                <a:tc>
                  <a:txBody>
                    <a:bodyPr/>
                    <a:lstStyle/>
                    <a:p>
                      <a:pPr algn="just">
                        <a:lnSpc>
                          <a:spcPct val="107000"/>
                        </a:lnSpc>
                        <a:spcAft>
                          <a:spcPts val="0"/>
                        </a:spcAft>
                      </a:pPr>
                      <a:r>
                        <a:rPr lang="en-US" sz="1400" b="1" dirty="0">
                          <a:solidFill>
                            <a:srgbClr val="000000"/>
                          </a:solidFill>
                          <a:effectLst/>
                          <a:latin typeface="Verdana" panose="020B0604030504040204" pitchFamily="34" charset="0"/>
                          <a:ea typeface="Times New Roman" panose="02020603050405020304" pitchFamily="18" charset="0"/>
                          <a:cs typeface="B Zar" panose="00000400000000000000" pitchFamily="2" charset="-78"/>
                        </a:rPr>
                        <a:t>Hydrogen Fluoride </a:t>
                      </a:r>
                      <a:r>
                        <a:rPr lang="en-US" sz="1400" dirty="0">
                          <a:solidFill>
                            <a:srgbClr val="000000"/>
                          </a:solidFill>
                          <a:effectLst/>
                          <a:latin typeface="Verdana" panose="020B0604030504040204" pitchFamily="34" charset="0"/>
                          <a:ea typeface="Times New Roman" panose="02020603050405020304" pitchFamily="18" charset="0"/>
                          <a:cs typeface="B Zar" panose="00000400000000000000" pitchFamily="2" charset="-78"/>
                        </a:rPr>
                        <a:t>(7664-39-3)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solidFill>
                      <a:srgbClr val="FFFFFF"/>
                    </a:solidFill>
                  </a:tcPr>
                </a:tc>
                <a:tc>
                  <a:txBody>
                    <a:bodyPr/>
                    <a:lstStyle/>
                    <a:p>
                      <a:pPr algn="just">
                        <a:lnSpc>
                          <a:spcPct val="107000"/>
                        </a:lnSpc>
                        <a:spcAft>
                          <a:spcPts val="0"/>
                        </a:spcAft>
                      </a:pPr>
                      <a:r>
                        <a:rPr lang="en-US" sz="1400" dirty="0">
                          <a:solidFill>
                            <a:srgbClr val="000000"/>
                          </a:solidFill>
                          <a:effectLst/>
                          <a:latin typeface="Verdana" panose="020B0604030504040204" pitchFamily="34" charset="0"/>
                          <a:ea typeface="Times New Roman" panose="02020603050405020304" pitchFamily="18" charset="0"/>
                          <a:cs typeface="B Zar" panose="00000400000000000000" pitchFamily="2" charset="-78"/>
                        </a:rPr>
                        <a:t>2 ppm </a:t>
                      </a:r>
                      <a:r>
                        <a:rPr lang="en-US" sz="1100" dirty="0">
                          <a:effectLst/>
                          <a:latin typeface="Calibri" panose="020F0502020204030204" pitchFamily="34" charset="0"/>
                          <a:ea typeface="Calibri" panose="020F0502020204030204" pitchFamily="34" charset="0"/>
                          <a:cs typeface="Arial" panose="020B0604020202020204" pitchFamily="34" charset="0"/>
                        </a:rPr>
                        <a:t> </a:t>
                      </a: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solidFill>
                      <a:srgbClr val="FFFFFF"/>
                    </a:solidFill>
                  </a:tcPr>
                </a:tc>
                <a:tc>
                  <a:txBody>
                    <a:bodyPr/>
                    <a:lstStyle/>
                    <a:p>
                      <a:pPr algn="just">
                        <a:lnSpc>
                          <a:spcPct val="107000"/>
                        </a:lnSpc>
                        <a:spcAft>
                          <a:spcPts val="0"/>
                        </a:spcAft>
                      </a:pPr>
                      <a:r>
                        <a:rPr lang="en-US" sz="1400">
                          <a:solidFill>
                            <a:srgbClr val="000000"/>
                          </a:solidFill>
                          <a:effectLst/>
                          <a:latin typeface="Verdana" panose="020B0604030504040204" pitchFamily="34" charset="0"/>
                          <a:ea typeface="Times New Roman" panose="02020603050405020304" pitchFamily="18" charset="0"/>
                          <a:cs typeface="B Zar" panose="00000400000000000000" pitchFamily="2" charset="-78"/>
                        </a:rPr>
                        <a:t>20 ppm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solidFill>
                      <a:srgbClr val="FFFFFF"/>
                    </a:solidFill>
                  </a:tcPr>
                </a:tc>
                <a:tc>
                  <a:txBody>
                    <a:bodyPr/>
                    <a:lstStyle/>
                    <a:p>
                      <a:pPr algn="just">
                        <a:lnSpc>
                          <a:spcPct val="107000"/>
                        </a:lnSpc>
                        <a:spcAft>
                          <a:spcPts val="0"/>
                        </a:spcAft>
                      </a:pPr>
                      <a:r>
                        <a:rPr lang="en-US" sz="1400" dirty="0">
                          <a:solidFill>
                            <a:srgbClr val="000000"/>
                          </a:solidFill>
                          <a:effectLst/>
                          <a:latin typeface="Verdana" panose="020B0604030504040204" pitchFamily="34" charset="0"/>
                          <a:ea typeface="Times New Roman" panose="02020603050405020304" pitchFamily="18" charset="0"/>
                          <a:cs typeface="B Zar" panose="00000400000000000000" pitchFamily="2" charset="-78"/>
                        </a:rPr>
                        <a:t>50 ppm</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solidFill>
                      <a:srgbClr val="FFFFFF"/>
                    </a:solidFill>
                  </a:tcPr>
                </a:tc>
                <a:extLst>
                  <a:ext uri="{0D108BD9-81ED-4DB2-BD59-A6C34878D82A}">
                    <a16:rowId xmlns:a16="http://schemas.microsoft.com/office/drawing/2014/main" val="4069907934"/>
                  </a:ext>
                </a:extLst>
              </a:tr>
            </a:tbl>
          </a:graphicData>
        </a:graphic>
      </p:graphicFrame>
      <p:sp>
        <p:nvSpPr>
          <p:cNvPr id="5" name="AutoShape 1" descr="star-in-circle icon indicates that odor should be detectable near ERPG-1."/>
          <p:cNvSpPr>
            <a:spLocks noChangeAspect="1" noChangeArrowheads="1"/>
          </p:cNvSpPr>
          <p:nvPr/>
        </p:nvSpPr>
        <p:spPr bwMode="auto">
          <a:xfrm>
            <a:off x="2946400" y="3681413"/>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US"/>
          </a:p>
        </p:txBody>
      </p:sp>
      <p:graphicFrame>
        <p:nvGraphicFramePr>
          <p:cNvPr id="6" name="Table 5"/>
          <p:cNvGraphicFramePr>
            <a:graphicFrameLocks noGrp="1"/>
          </p:cNvGraphicFramePr>
          <p:nvPr>
            <p:extLst>
              <p:ext uri="{D42A27DB-BD31-4B8C-83A1-F6EECF244321}">
                <p14:modId xmlns:p14="http://schemas.microsoft.com/office/powerpoint/2010/main" val="1756384544"/>
              </p:ext>
            </p:extLst>
          </p:nvPr>
        </p:nvGraphicFramePr>
        <p:xfrm>
          <a:off x="515964" y="4183729"/>
          <a:ext cx="9783764" cy="639446"/>
        </p:xfrm>
        <a:graphic>
          <a:graphicData uri="http://schemas.openxmlformats.org/drawingml/2006/table">
            <a:tbl>
              <a:tblPr firstRow="1" firstCol="1" bandRow="1"/>
              <a:tblGrid>
                <a:gridCol w="2445941">
                  <a:extLst>
                    <a:ext uri="{9D8B030D-6E8A-4147-A177-3AD203B41FA5}">
                      <a16:colId xmlns:a16="http://schemas.microsoft.com/office/drawing/2014/main" val="3849913517"/>
                    </a:ext>
                  </a:extLst>
                </a:gridCol>
                <a:gridCol w="2445941">
                  <a:extLst>
                    <a:ext uri="{9D8B030D-6E8A-4147-A177-3AD203B41FA5}">
                      <a16:colId xmlns:a16="http://schemas.microsoft.com/office/drawing/2014/main" val="2141586443"/>
                    </a:ext>
                  </a:extLst>
                </a:gridCol>
                <a:gridCol w="2445941">
                  <a:extLst>
                    <a:ext uri="{9D8B030D-6E8A-4147-A177-3AD203B41FA5}">
                      <a16:colId xmlns:a16="http://schemas.microsoft.com/office/drawing/2014/main" val="3134455419"/>
                    </a:ext>
                  </a:extLst>
                </a:gridCol>
                <a:gridCol w="2445941">
                  <a:extLst>
                    <a:ext uri="{9D8B030D-6E8A-4147-A177-3AD203B41FA5}">
                      <a16:colId xmlns:a16="http://schemas.microsoft.com/office/drawing/2014/main" val="651249168"/>
                    </a:ext>
                  </a:extLst>
                </a:gridCol>
              </a:tblGrid>
              <a:tr h="319723">
                <a:tc>
                  <a:txBody>
                    <a:bodyPr/>
                    <a:lstStyle/>
                    <a:p>
                      <a:pPr algn="justLow">
                        <a:lnSpc>
                          <a:spcPct val="107000"/>
                        </a:lnSpc>
                        <a:spcAft>
                          <a:spcPts val="0"/>
                        </a:spcAft>
                      </a:pPr>
                      <a:r>
                        <a:rPr lang="en-US" sz="1400" b="1" dirty="0">
                          <a:solidFill>
                            <a:srgbClr val="000000"/>
                          </a:solidFill>
                          <a:effectLst/>
                          <a:latin typeface="Verdana" panose="020B0604030504040204" pitchFamily="34" charset="0"/>
                          <a:ea typeface="Times New Roman" panose="02020603050405020304" pitchFamily="18" charset="0"/>
                          <a:cs typeface="B Zar" panose="00000400000000000000" pitchFamily="2" charset="-78"/>
                        </a:rPr>
                        <a:t>Chemical</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solidFill>
                      <a:srgbClr val="F0F8FF"/>
                    </a:solidFill>
                  </a:tcPr>
                </a:tc>
                <a:tc>
                  <a:txBody>
                    <a:bodyPr/>
                    <a:lstStyle/>
                    <a:p>
                      <a:pPr algn="justLow">
                        <a:lnSpc>
                          <a:spcPct val="107000"/>
                        </a:lnSpc>
                        <a:spcAft>
                          <a:spcPts val="0"/>
                        </a:spcAft>
                      </a:pPr>
                      <a:r>
                        <a:rPr lang="en-US" sz="1400" b="1" dirty="0">
                          <a:solidFill>
                            <a:srgbClr val="000000"/>
                          </a:solidFill>
                          <a:effectLst/>
                          <a:latin typeface="Verdana" panose="020B0604030504040204" pitchFamily="34" charset="0"/>
                          <a:ea typeface="Times New Roman" panose="02020603050405020304" pitchFamily="18" charset="0"/>
                          <a:cs typeface="B Zar" panose="00000400000000000000" pitchFamily="2" charset="-78"/>
                        </a:rPr>
                        <a:t>ERPG-1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solidFill>
                      <a:srgbClr val="F0F8FF"/>
                    </a:solidFill>
                  </a:tcPr>
                </a:tc>
                <a:tc>
                  <a:txBody>
                    <a:bodyPr/>
                    <a:lstStyle/>
                    <a:p>
                      <a:pPr algn="justLow">
                        <a:lnSpc>
                          <a:spcPct val="107000"/>
                        </a:lnSpc>
                        <a:spcAft>
                          <a:spcPts val="0"/>
                        </a:spcAft>
                      </a:pPr>
                      <a:r>
                        <a:rPr lang="en-US" sz="1400" b="1">
                          <a:solidFill>
                            <a:srgbClr val="000000"/>
                          </a:solidFill>
                          <a:effectLst/>
                          <a:latin typeface="Verdana" panose="020B0604030504040204" pitchFamily="34" charset="0"/>
                          <a:ea typeface="Times New Roman" panose="02020603050405020304" pitchFamily="18" charset="0"/>
                          <a:cs typeface="B Zar" panose="00000400000000000000" pitchFamily="2" charset="-78"/>
                        </a:rPr>
                        <a:t>ERPG-2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solidFill>
                      <a:srgbClr val="F0F8FF"/>
                    </a:solidFill>
                  </a:tcPr>
                </a:tc>
                <a:tc>
                  <a:txBody>
                    <a:bodyPr/>
                    <a:lstStyle/>
                    <a:p>
                      <a:pPr algn="justLow">
                        <a:lnSpc>
                          <a:spcPct val="107000"/>
                        </a:lnSpc>
                        <a:spcAft>
                          <a:spcPts val="0"/>
                        </a:spcAft>
                      </a:pPr>
                      <a:r>
                        <a:rPr lang="en-US" sz="1400" b="1">
                          <a:solidFill>
                            <a:srgbClr val="000000"/>
                          </a:solidFill>
                          <a:effectLst/>
                          <a:latin typeface="Verdana" panose="020B0604030504040204" pitchFamily="34" charset="0"/>
                          <a:ea typeface="Times New Roman" panose="02020603050405020304" pitchFamily="18" charset="0"/>
                          <a:cs typeface="B Zar" panose="00000400000000000000" pitchFamily="2" charset="-78"/>
                        </a:rPr>
                        <a:t>ERPG-3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solidFill>
                      <a:srgbClr val="F0F8FF"/>
                    </a:solidFill>
                  </a:tcPr>
                </a:tc>
                <a:extLst>
                  <a:ext uri="{0D108BD9-81ED-4DB2-BD59-A6C34878D82A}">
                    <a16:rowId xmlns:a16="http://schemas.microsoft.com/office/drawing/2014/main" val="1334374496"/>
                  </a:ext>
                </a:extLst>
              </a:tr>
              <a:tr h="319723">
                <a:tc>
                  <a:txBody>
                    <a:bodyPr/>
                    <a:lstStyle/>
                    <a:p>
                      <a:pPr algn="justLow">
                        <a:lnSpc>
                          <a:spcPct val="107000"/>
                        </a:lnSpc>
                        <a:spcAft>
                          <a:spcPts val="0"/>
                        </a:spcAft>
                      </a:pPr>
                      <a:r>
                        <a:rPr lang="en-US" sz="1400" b="1">
                          <a:solidFill>
                            <a:srgbClr val="000000"/>
                          </a:solidFill>
                          <a:effectLst/>
                          <a:latin typeface="Verdana" panose="020B0604030504040204" pitchFamily="34" charset="0"/>
                          <a:ea typeface="Times New Roman" panose="02020603050405020304" pitchFamily="18" charset="0"/>
                          <a:cs typeface="B Zar" panose="00000400000000000000" pitchFamily="2" charset="-78"/>
                        </a:rPr>
                        <a:t>Chlorine</a:t>
                      </a:r>
                      <a:r>
                        <a:rPr lang="en-US" sz="1400">
                          <a:solidFill>
                            <a:srgbClr val="000000"/>
                          </a:solidFill>
                          <a:effectLst/>
                          <a:latin typeface="Verdana" panose="020B0604030504040204" pitchFamily="34" charset="0"/>
                          <a:ea typeface="Times New Roman" panose="02020603050405020304" pitchFamily="18" charset="0"/>
                          <a:cs typeface="B Zar" panose="00000400000000000000" pitchFamily="2" charset="-78"/>
                        </a:rPr>
                        <a:t> (7782-50-5)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solidFill>
                      <a:srgbClr val="FFFFFF"/>
                    </a:solidFill>
                  </a:tcPr>
                </a:tc>
                <a:tc>
                  <a:txBody>
                    <a:bodyPr/>
                    <a:lstStyle/>
                    <a:p>
                      <a:pPr algn="justLow">
                        <a:lnSpc>
                          <a:spcPct val="107000"/>
                        </a:lnSpc>
                        <a:spcAft>
                          <a:spcPts val="0"/>
                        </a:spcAft>
                      </a:pPr>
                      <a:r>
                        <a:rPr lang="en-US" sz="1400">
                          <a:solidFill>
                            <a:srgbClr val="000000"/>
                          </a:solidFill>
                          <a:effectLst/>
                          <a:latin typeface="Verdana" panose="020B0604030504040204" pitchFamily="34" charset="0"/>
                          <a:ea typeface="Times New Roman" panose="02020603050405020304" pitchFamily="18" charset="0"/>
                          <a:cs typeface="B Zar" panose="00000400000000000000" pitchFamily="2" charset="-78"/>
                        </a:rPr>
                        <a:t>1 ppm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solidFill>
                      <a:srgbClr val="FFFFFF"/>
                    </a:solidFill>
                  </a:tcPr>
                </a:tc>
                <a:tc>
                  <a:txBody>
                    <a:bodyPr/>
                    <a:lstStyle/>
                    <a:p>
                      <a:pPr algn="justLow">
                        <a:lnSpc>
                          <a:spcPct val="107000"/>
                        </a:lnSpc>
                        <a:spcAft>
                          <a:spcPts val="0"/>
                        </a:spcAft>
                      </a:pPr>
                      <a:r>
                        <a:rPr lang="en-US" sz="1400">
                          <a:solidFill>
                            <a:srgbClr val="000000"/>
                          </a:solidFill>
                          <a:effectLst/>
                          <a:latin typeface="Verdana" panose="020B0604030504040204" pitchFamily="34" charset="0"/>
                          <a:ea typeface="Times New Roman" panose="02020603050405020304" pitchFamily="18" charset="0"/>
                          <a:cs typeface="B Zar" panose="00000400000000000000" pitchFamily="2" charset="-78"/>
                        </a:rPr>
                        <a:t>3 ppm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solidFill>
                      <a:srgbClr val="FFFFFF"/>
                    </a:solidFill>
                  </a:tcPr>
                </a:tc>
                <a:tc>
                  <a:txBody>
                    <a:bodyPr/>
                    <a:lstStyle/>
                    <a:p>
                      <a:pPr algn="justLow">
                        <a:lnSpc>
                          <a:spcPct val="107000"/>
                        </a:lnSpc>
                        <a:spcAft>
                          <a:spcPts val="0"/>
                        </a:spcAft>
                      </a:pPr>
                      <a:r>
                        <a:rPr lang="en-US" sz="1400" dirty="0">
                          <a:solidFill>
                            <a:srgbClr val="000000"/>
                          </a:solidFill>
                          <a:effectLst/>
                          <a:latin typeface="Verdana" panose="020B0604030504040204" pitchFamily="34" charset="0"/>
                          <a:ea typeface="Times New Roman" panose="02020603050405020304" pitchFamily="18" charset="0"/>
                          <a:cs typeface="B Zar" panose="00000400000000000000" pitchFamily="2" charset="-78"/>
                        </a:rPr>
                        <a:t>20 ppm</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solidFill>
                      <a:srgbClr val="FFFFFF"/>
                    </a:solidFill>
                  </a:tcPr>
                </a:tc>
                <a:extLst>
                  <a:ext uri="{0D108BD9-81ED-4DB2-BD59-A6C34878D82A}">
                    <a16:rowId xmlns:a16="http://schemas.microsoft.com/office/drawing/2014/main" val="1844456602"/>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798871175"/>
              </p:ext>
            </p:extLst>
          </p:nvPr>
        </p:nvGraphicFramePr>
        <p:xfrm>
          <a:off x="515964" y="5434938"/>
          <a:ext cx="9783764" cy="639446"/>
        </p:xfrm>
        <a:graphic>
          <a:graphicData uri="http://schemas.openxmlformats.org/drawingml/2006/table">
            <a:tbl>
              <a:tblPr firstRow="1" firstCol="1" bandRow="1"/>
              <a:tblGrid>
                <a:gridCol w="2445941">
                  <a:extLst>
                    <a:ext uri="{9D8B030D-6E8A-4147-A177-3AD203B41FA5}">
                      <a16:colId xmlns:a16="http://schemas.microsoft.com/office/drawing/2014/main" val="873384253"/>
                    </a:ext>
                  </a:extLst>
                </a:gridCol>
                <a:gridCol w="2445941">
                  <a:extLst>
                    <a:ext uri="{9D8B030D-6E8A-4147-A177-3AD203B41FA5}">
                      <a16:colId xmlns:a16="http://schemas.microsoft.com/office/drawing/2014/main" val="123786119"/>
                    </a:ext>
                  </a:extLst>
                </a:gridCol>
                <a:gridCol w="2445941">
                  <a:extLst>
                    <a:ext uri="{9D8B030D-6E8A-4147-A177-3AD203B41FA5}">
                      <a16:colId xmlns:a16="http://schemas.microsoft.com/office/drawing/2014/main" val="73742350"/>
                    </a:ext>
                  </a:extLst>
                </a:gridCol>
                <a:gridCol w="2445941">
                  <a:extLst>
                    <a:ext uri="{9D8B030D-6E8A-4147-A177-3AD203B41FA5}">
                      <a16:colId xmlns:a16="http://schemas.microsoft.com/office/drawing/2014/main" val="1699285131"/>
                    </a:ext>
                  </a:extLst>
                </a:gridCol>
              </a:tblGrid>
              <a:tr h="319723">
                <a:tc>
                  <a:txBody>
                    <a:bodyPr/>
                    <a:lstStyle/>
                    <a:p>
                      <a:pPr marL="0" algn="justLow" defTabSz="914400" rtl="0" eaLnBrk="1" latinLnBrk="0" hangingPunct="1">
                        <a:lnSpc>
                          <a:spcPct val="107000"/>
                        </a:lnSpc>
                        <a:spcAft>
                          <a:spcPts val="0"/>
                        </a:spcAft>
                      </a:pPr>
                      <a:r>
                        <a:rPr lang="en-US" sz="1400" b="1" kern="1200" dirty="0">
                          <a:solidFill>
                            <a:srgbClr val="000000"/>
                          </a:solidFill>
                          <a:effectLst/>
                          <a:latin typeface="Verdana" panose="020B0604030504040204" pitchFamily="34" charset="0"/>
                          <a:ea typeface="Times New Roman" panose="02020603050405020304" pitchFamily="18" charset="0"/>
                          <a:cs typeface="B Zar" panose="00000400000000000000" pitchFamily="2" charset="-78"/>
                        </a:rPr>
                        <a:t>Chemical</a:t>
                      </a: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solidFill>
                      <a:srgbClr val="F0F8FF"/>
                    </a:solidFill>
                  </a:tcPr>
                </a:tc>
                <a:tc>
                  <a:txBody>
                    <a:bodyPr/>
                    <a:lstStyle/>
                    <a:p>
                      <a:pPr marL="0" algn="justLow" defTabSz="914400" rtl="0" eaLnBrk="1" latinLnBrk="0" hangingPunct="1">
                        <a:lnSpc>
                          <a:spcPct val="107000"/>
                        </a:lnSpc>
                        <a:spcAft>
                          <a:spcPts val="0"/>
                        </a:spcAft>
                      </a:pPr>
                      <a:r>
                        <a:rPr lang="en-US" sz="1400" b="1" kern="1200">
                          <a:solidFill>
                            <a:srgbClr val="000000"/>
                          </a:solidFill>
                          <a:effectLst/>
                          <a:latin typeface="Verdana" panose="020B0604030504040204" pitchFamily="34" charset="0"/>
                          <a:ea typeface="Times New Roman" panose="02020603050405020304" pitchFamily="18" charset="0"/>
                          <a:cs typeface="B Zar" panose="00000400000000000000" pitchFamily="2" charset="-78"/>
                        </a:rPr>
                        <a:t>ERPG-1</a:t>
                      </a: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solidFill>
                      <a:srgbClr val="F0F8FF"/>
                    </a:solidFill>
                  </a:tcPr>
                </a:tc>
                <a:tc>
                  <a:txBody>
                    <a:bodyPr/>
                    <a:lstStyle/>
                    <a:p>
                      <a:pPr marL="0" algn="justLow" defTabSz="914400" rtl="0" eaLnBrk="1" latinLnBrk="0" hangingPunct="1">
                        <a:lnSpc>
                          <a:spcPct val="107000"/>
                        </a:lnSpc>
                        <a:spcAft>
                          <a:spcPts val="0"/>
                        </a:spcAft>
                      </a:pPr>
                      <a:r>
                        <a:rPr lang="en-US" sz="1400" b="1" kern="1200">
                          <a:solidFill>
                            <a:srgbClr val="000000"/>
                          </a:solidFill>
                          <a:effectLst/>
                          <a:latin typeface="Verdana" panose="020B0604030504040204" pitchFamily="34" charset="0"/>
                          <a:ea typeface="Times New Roman" panose="02020603050405020304" pitchFamily="18" charset="0"/>
                          <a:cs typeface="B Zar" panose="00000400000000000000" pitchFamily="2" charset="-78"/>
                        </a:rPr>
                        <a:t>ERPG-2</a:t>
                      </a: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solidFill>
                      <a:srgbClr val="F0F8FF"/>
                    </a:solidFill>
                  </a:tcPr>
                </a:tc>
                <a:tc>
                  <a:txBody>
                    <a:bodyPr/>
                    <a:lstStyle/>
                    <a:p>
                      <a:pPr marL="0" algn="justLow" defTabSz="914400" rtl="0" eaLnBrk="1" latinLnBrk="0" hangingPunct="1">
                        <a:lnSpc>
                          <a:spcPct val="107000"/>
                        </a:lnSpc>
                        <a:spcAft>
                          <a:spcPts val="0"/>
                        </a:spcAft>
                      </a:pPr>
                      <a:r>
                        <a:rPr lang="en-US" sz="1400" b="1" kern="1200" dirty="0">
                          <a:solidFill>
                            <a:srgbClr val="000000"/>
                          </a:solidFill>
                          <a:effectLst/>
                          <a:latin typeface="Verdana" panose="020B0604030504040204" pitchFamily="34" charset="0"/>
                          <a:ea typeface="Times New Roman" panose="02020603050405020304" pitchFamily="18" charset="0"/>
                          <a:cs typeface="B Zar" panose="00000400000000000000" pitchFamily="2" charset="-78"/>
                        </a:rPr>
                        <a:t>ERPG-3</a:t>
                      </a: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solidFill>
                      <a:srgbClr val="F0F8FF"/>
                    </a:solidFill>
                  </a:tcPr>
                </a:tc>
                <a:extLst>
                  <a:ext uri="{0D108BD9-81ED-4DB2-BD59-A6C34878D82A}">
                    <a16:rowId xmlns:a16="http://schemas.microsoft.com/office/drawing/2014/main" val="831362573"/>
                  </a:ext>
                </a:extLst>
              </a:tr>
              <a:tr h="319723">
                <a:tc>
                  <a:txBody>
                    <a:bodyPr/>
                    <a:lstStyle/>
                    <a:p>
                      <a:pPr algn="justLow">
                        <a:lnSpc>
                          <a:spcPct val="107000"/>
                        </a:lnSpc>
                        <a:spcAft>
                          <a:spcPts val="0"/>
                        </a:spcAft>
                      </a:pPr>
                      <a:r>
                        <a:rPr lang="en-US" sz="1400" b="1" dirty="0">
                          <a:solidFill>
                            <a:srgbClr val="000000"/>
                          </a:solidFill>
                          <a:effectLst/>
                          <a:latin typeface="Verdana" panose="020B0604030504040204" pitchFamily="34" charset="0"/>
                          <a:ea typeface="Times New Roman" panose="02020603050405020304" pitchFamily="18" charset="0"/>
                          <a:cs typeface="B Zar" panose="00000400000000000000" pitchFamily="2" charset="-78"/>
                        </a:rPr>
                        <a:t>Ammonia</a:t>
                      </a:r>
                      <a:r>
                        <a:rPr lang="en-US" sz="1400" dirty="0">
                          <a:solidFill>
                            <a:srgbClr val="000000"/>
                          </a:solidFill>
                          <a:effectLst/>
                          <a:latin typeface="Verdana" panose="020B0604030504040204" pitchFamily="34" charset="0"/>
                          <a:ea typeface="Times New Roman" panose="02020603050405020304" pitchFamily="18" charset="0"/>
                          <a:cs typeface="B Zar" panose="00000400000000000000" pitchFamily="2" charset="-78"/>
                        </a:rPr>
                        <a:t> (7664-41-7)</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solidFill>
                      <a:srgbClr val="FFFFFF"/>
                    </a:solidFill>
                  </a:tcPr>
                </a:tc>
                <a:tc>
                  <a:txBody>
                    <a:bodyPr/>
                    <a:lstStyle/>
                    <a:p>
                      <a:pPr algn="justLow">
                        <a:lnSpc>
                          <a:spcPct val="107000"/>
                        </a:lnSpc>
                        <a:spcAft>
                          <a:spcPts val="0"/>
                        </a:spcAft>
                      </a:pPr>
                      <a:r>
                        <a:rPr lang="en-US" sz="1400">
                          <a:solidFill>
                            <a:srgbClr val="000000"/>
                          </a:solidFill>
                          <a:effectLst/>
                          <a:latin typeface="Verdana" panose="020B0604030504040204" pitchFamily="34" charset="0"/>
                          <a:ea typeface="Times New Roman" panose="02020603050405020304" pitchFamily="18" charset="0"/>
                          <a:cs typeface="B Zar" panose="00000400000000000000" pitchFamily="2" charset="-78"/>
                        </a:rPr>
                        <a:t>25 ppm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solidFill>
                      <a:srgbClr val="FFFFFF"/>
                    </a:solidFill>
                  </a:tcPr>
                </a:tc>
                <a:tc>
                  <a:txBody>
                    <a:bodyPr/>
                    <a:lstStyle/>
                    <a:p>
                      <a:pPr algn="justLow">
                        <a:lnSpc>
                          <a:spcPct val="107000"/>
                        </a:lnSpc>
                        <a:spcAft>
                          <a:spcPts val="0"/>
                        </a:spcAft>
                      </a:pPr>
                      <a:r>
                        <a:rPr lang="en-US" sz="1400">
                          <a:solidFill>
                            <a:srgbClr val="000000"/>
                          </a:solidFill>
                          <a:effectLst/>
                          <a:latin typeface="Verdana" panose="020B0604030504040204" pitchFamily="34" charset="0"/>
                          <a:ea typeface="Times New Roman" panose="02020603050405020304" pitchFamily="18" charset="0"/>
                          <a:cs typeface="B Zar" panose="00000400000000000000" pitchFamily="2" charset="-78"/>
                        </a:rPr>
                        <a:t>150 ppm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solidFill>
                      <a:srgbClr val="FFFFFF"/>
                    </a:solidFill>
                  </a:tcPr>
                </a:tc>
                <a:tc>
                  <a:txBody>
                    <a:bodyPr/>
                    <a:lstStyle/>
                    <a:p>
                      <a:pPr algn="justLow">
                        <a:lnSpc>
                          <a:spcPct val="107000"/>
                        </a:lnSpc>
                        <a:spcAft>
                          <a:spcPts val="0"/>
                        </a:spcAft>
                      </a:pPr>
                      <a:r>
                        <a:rPr lang="en-US" sz="1400" dirty="0">
                          <a:solidFill>
                            <a:srgbClr val="000000"/>
                          </a:solidFill>
                          <a:effectLst/>
                          <a:latin typeface="Verdana" panose="020B0604030504040204" pitchFamily="34" charset="0"/>
                          <a:ea typeface="Times New Roman" panose="02020603050405020304" pitchFamily="18" charset="0"/>
                          <a:cs typeface="B Zar" panose="00000400000000000000" pitchFamily="2" charset="-78"/>
                        </a:rPr>
                        <a:t>1500 ppm</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solidFill>
                      <a:srgbClr val="FFFFFF"/>
                    </a:solidFill>
                  </a:tcPr>
                </a:tc>
                <a:extLst>
                  <a:ext uri="{0D108BD9-81ED-4DB2-BD59-A6C34878D82A}">
                    <a16:rowId xmlns:a16="http://schemas.microsoft.com/office/drawing/2014/main" val="3381995858"/>
                  </a:ext>
                </a:extLst>
              </a:tr>
            </a:tbl>
          </a:graphicData>
        </a:graphic>
      </p:graphicFrame>
    </p:spTree>
    <p:extLst>
      <p:ext uri="{BB962C8B-B14F-4D97-AF65-F5344CB8AC3E}">
        <p14:creationId xmlns:p14="http://schemas.microsoft.com/office/powerpoint/2010/main" val="40189135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6000" b="1" dirty="0" smtClean="0">
                <a:solidFill>
                  <a:srgbClr val="C00000"/>
                </a:solidFill>
                <a:cs typeface="2 Zar" panose="00000400000000000000" pitchFamily="2" charset="-78"/>
              </a:rPr>
              <a:t>مدیریت حوادث شیمیایی</a:t>
            </a:r>
            <a:endParaRPr lang="en-US" sz="6000" b="1" dirty="0">
              <a:solidFill>
                <a:srgbClr val="C00000"/>
              </a:solidFill>
              <a:cs typeface="2 Zar" panose="00000400000000000000" pitchFamily="2" charset="-78"/>
            </a:endParaRPr>
          </a:p>
        </p:txBody>
      </p:sp>
      <p:sp>
        <p:nvSpPr>
          <p:cNvPr id="3" name="Content Placeholder 2"/>
          <p:cNvSpPr>
            <a:spLocks noGrp="1"/>
          </p:cNvSpPr>
          <p:nvPr>
            <p:ph idx="1"/>
          </p:nvPr>
        </p:nvSpPr>
        <p:spPr>
          <a:xfrm>
            <a:off x="1202919" y="2011680"/>
            <a:ext cx="9784080" cy="4647304"/>
          </a:xfrm>
        </p:spPr>
        <p:txBody>
          <a:bodyPr>
            <a:normAutofit/>
          </a:bodyPr>
          <a:lstStyle/>
          <a:p>
            <a:pPr marL="0" marR="68580" lvl="0" indent="0" algn="just" rtl="1" fontAlgn="base">
              <a:lnSpc>
                <a:spcPct val="107000"/>
              </a:lnSpc>
              <a:spcAft>
                <a:spcPts val="0"/>
              </a:spcAft>
              <a:buNone/>
            </a:pPr>
            <a:r>
              <a:rPr lang="en-US" sz="3200" b="1" dirty="0" smtClean="0">
                <a:solidFill>
                  <a:srgbClr val="FFC000"/>
                </a:solidFill>
                <a:latin typeface="Times New Roman" panose="02020603050405020304" pitchFamily="18" charset="0"/>
                <a:ea typeface="Times New Roman" panose="02020603050405020304" pitchFamily="18" charset="0"/>
                <a:cs typeface="B Zar" panose="00000400000000000000" pitchFamily="2" charset="-78"/>
              </a:rPr>
              <a:t>AEGL</a:t>
            </a:r>
            <a:r>
              <a:rPr lang="en-US" sz="3200" b="1" dirty="0" smtClean="0">
                <a:solidFill>
                  <a:srgbClr val="FFC000"/>
                </a:solidFill>
                <a:latin typeface="B Zar" panose="00000400000000000000" pitchFamily="2" charset="-78"/>
                <a:ea typeface="Times New Roman" panose="02020603050405020304" pitchFamily="18" charset="0"/>
                <a:cs typeface="Arial" panose="020B0604020202020204" pitchFamily="34" charset="0"/>
              </a:rPr>
              <a:t> </a:t>
            </a:r>
            <a:r>
              <a:rPr lang="ar-SA" sz="3200" b="1" dirty="0">
                <a:solidFill>
                  <a:srgbClr val="FFC000"/>
                </a:solidFill>
                <a:latin typeface="B Zar" panose="00000400000000000000" pitchFamily="2" charset="-78"/>
                <a:ea typeface="Times New Roman" panose="02020603050405020304" pitchFamily="18" charset="0"/>
                <a:cs typeface="Arial" panose="020B0604020202020204" pitchFamily="34" charset="0"/>
              </a:rPr>
              <a:t>:</a:t>
            </a:r>
            <a:endParaRPr lang="en-US" sz="2400" b="1" dirty="0">
              <a:solidFill>
                <a:srgbClr val="FFC000"/>
              </a:solidFill>
              <a:latin typeface="Calibri" panose="020F0502020204030204" pitchFamily="34" charset="0"/>
              <a:ea typeface="Calibri" panose="020F0502020204030204" pitchFamily="34" charset="0"/>
              <a:cs typeface="Arial" panose="020B0604020202020204" pitchFamily="34" charset="0"/>
            </a:endParaRPr>
          </a:p>
          <a:p>
            <a:pPr marL="0" lvl="0" indent="0" algn="just" rtl="1">
              <a:lnSpc>
                <a:spcPct val="107000"/>
              </a:lnSpc>
              <a:spcAft>
                <a:spcPts val="0"/>
              </a:spcAft>
              <a:buNone/>
            </a:pPr>
            <a:r>
              <a:rPr lang="fa-IR" sz="3200" dirty="0">
                <a:latin typeface="Calibri" panose="020F0502020204030204" pitchFamily="34" charset="0"/>
                <a:ea typeface="Calibri" panose="020F0502020204030204" pitchFamily="34" charset="0"/>
                <a:cs typeface="B Zar" panose="00000400000000000000" pitchFamily="2" charset="-78"/>
              </a:rPr>
              <a:t>غلظت‌هایی را تخمین می‌زند که اکثر افراد از جمله افراد حساس مانند افراد مسن، بیمار یا خیلی جوان، در صورت قرار گرفتن در معرض یک ماده شیمیایی خطرناک برای مدت زمان مشخص اثرات تهدید آمیز سلامتی را تجربه خواهند کرد. </a:t>
            </a:r>
            <a:endParaRPr lang="en-US" sz="2400" dirty="0">
              <a:latin typeface="Calibri" panose="020F0502020204030204" pitchFamily="34" charset="0"/>
              <a:ea typeface="Calibri" panose="020F0502020204030204" pitchFamily="34" charset="0"/>
              <a:cs typeface="Arial" panose="020B0604020202020204" pitchFamily="34" charset="0"/>
            </a:endParaRPr>
          </a:p>
          <a:p>
            <a:pPr marL="135890" indent="0" algn="just" rtl="1">
              <a:lnSpc>
                <a:spcPct val="107000"/>
              </a:lnSpc>
              <a:spcAft>
                <a:spcPts val="0"/>
              </a:spcAft>
              <a:buNone/>
            </a:pPr>
            <a:r>
              <a:rPr lang="fa-IR" sz="3200" dirty="0">
                <a:latin typeface="Calibri" panose="020F0502020204030204" pitchFamily="34" charset="0"/>
                <a:ea typeface="Calibri" panose="020F0502020204030204" pitchFamily="34" charset="0"/>
                <a:cs typeface="B Zar" panose="00000400000000000000" pitchFamily="2" charset="-78"/>
              </a:rPr>
              <a:t>قرار گرفتن در معرض، یک ماده شیمیایی برای مدت زمان معین ممکن است تا سه مقدار </a:t>
            </a:r>
            <a:r>
              <a:rPr lang="en-US" sz="3200" dirty="0">
                <a:latin typeface="Calibri" panose="020F0502020204030204" pitchFamily="34" charset="0"/>
                <a:ea typeface="Calibri" panose="020F0502020204030204" pitchFamily="34" charset="0"/>
                <a:cs typeface="B Zar" panose="00000400000000000000" pitchFamily="2" charset="-78"/>
              </a:rPr>
              <a:t>AEGL</a:t>
            </a:r>
            <a:r>
              <a:rPr lang="fa-IR" sz="3200" dirty="0">
                <a:latin typeface="Calibri" panose="020F0502020204030204" pitchFamily="34" charset="0"/>
                <a:ea typeface="Calibri" panose="020F0502020204030204" pitchFamily="34" charset="0"/>
                <a:cs typeface="B Zar" panose="00000400000000000000" pitchFamily="2" charset="-78"/>
              </a:rPr>
              <a:t> داشته باشد که هر کدام مربوط به لایه خاصی از اثرات سلامتی است. </a:t>
            </a:r>
            <a:endParaRPr lang="en-US" sz="2400" dirty="0">
              <a:latin typeface="Calibri" panose="020F0502020204030204" pitchFamily="34" charset="0"/>
              <a:ea typeface="Calibri" panose="020F0502020204030204" pitchFamily="34" charset="0"/>
              <a:cs typeface="Arial" panose="020B0604020202020204" pitchFamily="34" charset="0"/>
            </a:endParaRPr>
          </a:p>
          <a:p>
            <a:pPr marL="0" indent="0" algn="just" rtl="1">
              <a:buNone/>
            </a:pPr>
            <a:endParaRPr lang="fa-IR" sz="2000" b="0" i="0" dirty="0">
              <a:effectLst/>
              <a:latin typeface="iransans2"/>
              <a:cs typeface="2 Zar" panose="00000400000000000000" pitchFamily="2" charset="-78"/>
            </a:endParaRPr>
          </a:p>
        </p:txBody>
      </p:sp>
    </p:spTree>
    <p:extLst>
      <p:ext uri="{BB962C8B-B14F-4D97-AF65-F5344CB8AC3E}">
        <p14:creationId xmlns:p14="http://schemas.microsoft.com/office/powerpoint/2010/main" val="7437623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6000" b="1" dirty="0" smtClean="0">
                <a:solidFill>
                  <a:srgbClr val="C00000"/>
                </a:solidFill>
                <a:cs typeface="2 Zar" panose="00000400000000000000" pitchFamily="2" charset="-78"/>
              </a:rPr>
              <a:t>مدیریت حوادث شیمیایی</a:t>
            </a:r>
            <a:endParaRPr lang="en-US" sz="6000" b="1" dirty="0">
              <a:solidFill>
                <a:srgbClr val="C00000"/>
              </a:solidFill>
              <a:cs typeface="2 Zar" panose="00000400000000000000" pitchFamily="2" charset="-78"/>
            </a:endParaRPr>
          </a:p>
        </p:txBody>
      </p:sp>
      <p:sp>
        <p:nvSpPr>
          <p:cNvPr id="3" name="Content Placeholder 2"/>
          <p:cNvSpPr>
            <a:spLocks noGrp="1"/>
          </p:cNvSpPr>
          <p:nvPr>
            <p:ph idx="1"/>
          </p:nvPr>
        </p:nvSpPr>
        <p:spPr>
          <a:xfrm>
            <a:off x="1202919" y="2011680"/>
            <a:ext cx="9784080" cy="4647304"/>
          </a:xfrm>
        </p:spPr>
        <p:txBody>
          <a:bodyPr>
            <a:normAutofit/>
          </a:bodyPr>
          <a:lstStyle/>
          <a:p>
            <a:pPr marL="0" marR="68580" lvl="0" indent="0" algn="just" rtl="1" fontAlgn="base">
              <a:lnSpc>
                <a:spcPct val="107000"/>
              </a:lnSpc>
              <a:spcAft>
                <a:spcPts val="0"/>
              </a:spcAft>
              <a:buNone/>
            </a:pPr>
            <a:r>
              <a:rPr lang="en-US" sz="3200" b="1" dirty="0" smtClean="0">
                <a:solidFill>
                  <a:srgbClr val="FFC000"/>
                </a:solidFill>
                <a:latin typeface="Times New Roman" panose="02020603050405020304" pitchFamily="18" charset="0"/>
                <a:ea typeface="Times New Roman" panose="02020603050405020304" pitchFamily="18" charset="0"/>
                <a:cs typeface="B Zar" panose="00000400000000000000" pitchFamily="2" charset="-78"/>
              </a:rPr>
              <a:t>AEGL</a:t>
            </a:r>
            <a:r>
              <a:rPr lang="en-US" sz="3200" b="1" dirty="0" smtClean="0">
                <a:solidFill>
                  <a:srgbClr val="FFC000"/>
                </a:solidFill>
                <a:latin typeface="B Zar" panose="00000400000000000000" pitchFamily="2" charset="-78"/>
                <a:ea typeface="Times New Roman" panose="02020603050405020304" pitchFamily="18" charset="0"/>
                <a:cs typeface="Arial" panose="020B0604020202020204" pitchFamily="34" charset="0"/>
              </a:rPr>
              <a:t> </a:t>
            </a:r>
            <a:r>
              <a:rPr lang="ar-SA" sz="3200" b="1" dirty="0">
                <a:solidFill>
                  <a:srgbClr val="FFC000"/>
                </a:solidFill>
                <a:latin typeface="B Zar" panose="00000400000000000000" pitchFamily="2" charset="-78"/>
                <a:ea typeface="Times New Roman" panose="02020603050405020304" pitchFamily="18" charset="0"/>
                <a:cs typeface="Arial" panose="020B0604020202020204" pitchFamily="34" charset="0"/>
              </a:rPr>
              <a:t>:</a:t>
            </a:r>
            <a:endParaRPr lang="en-US" sz="2400" b="1" dirty="0">
              <a:solidFill>
                <a:srgbClr val="FFC000"/>
              </a:solidFill>
              <a:latin typeface="Calibri" panose="020F0502020204030204" pitchFamily="34" charset="0"/>
              <a:ea typeface="Calibri" panose="020F0502020204030204" pitchFamily="34" charset="0"/>
              <a:cs typeface="Arial" panose="020B0604020202020204" pitchFamily="34" charset="0"/>
            </a:endParaRPr>
          </a:p>
          <a:p>
            <a:pPr marL="342900" lvl="0" indent="-342900" algn="just" rtl="1">
              <a:lnSpc>
                <a:spcPct val="107000"/>
              </a:lnSpc>
              <a:spcAft>
                <a:spcPts val="0"/>
              </a:spcAft>
              <a:buFont typeface="Wingdings" panose="05000000000000000000" pitchFamily="2" charset="2"/>
              <a:buChar char=""/>
            </a:pPr>
            <a:r>
              <a:rPr lang="en-US" sz="3200" dirty="0">
                <a:latin typeface="Calibri" panose="020F0502020204030204" pitchFamily="34" charset="0"/>
                <a:ea typeface="Calibri" panose="020F0502020204030204" pitchFamily="34" charset="0"/>
                <a:cs typeface="B Zar" panose="00000400000000000000" pitchFamily="2" charset="-78"/>
              </a:rPr>
              <a:t>AEGL1</a:t>
            </a:r>
            <a:r>
              <a:rPr lang="fa-IR" sz="3200" dirty="0">
                <a:latin typeface="Calibri" panose="020F0502020204030204" pitchFamily="34" charset="0"/>
                <a:ea typeface="Calibri" panose="020F0502020204030204" pitchFamily="34" charset="0"/>
                <a:cs typeface="B Zar" panose="00000400000000000000" pitchFamily="2" charset="-78"/>
              </a:rPr>
              <a:t>: (</a:t>
            </a:r>
            <a:r>
              <a:rPr lang="en-US" sz="3200" dirty="0">
                <a:latin typeface="Calibri" panose="020F0502020204030204" pitchFamily="34" charset="0"/>
                <a:ea typeface="Calibri" panose="020F0502020204030204" pitchFamily="34" charset="0"/>
                <a:cs typeface="B Zar" panose="00000400000000000000" pitchFamily="2" charset="-78"/>
              </a:rPr>
              <a:t>ppm </a:t>
            </a:r>
            <a:r>
              <a:rPr lang="fa-IR" sz="3200" dirty="0">
                <a:latin typeface="Calibri" panose="020F0502020204030204" pitchFamily="34" charset="0"/>
                <a:ea typeface="Calibri" panose="020F0502020204030204" pitchFamily="34" charset="0"/>
                <a:cs typeface="B Zar" panose="00000400000000000000" pitchFamily="2" charset="-78"/>
              </a:rPr>
              <a:t>یا </a:t>
            </a:r>
            <a:r>
              <a:rPr lang="en-US" sz="3200" dirty="0">
                <a:latin typeface="Calibri" panose="020F0502020204030204" pitchFamily="34" charset="0"/>
                <a:ea typeface="Calibri" panose="020F0502020204030204" pitchFamily="34" charset="0"/>
                <a:cs typeface="B Zar" panose="00000400000000000000" pitchFamily="2" charset="-78"/>
              </a:rPr>
              <a:t>mg/m3</a:t>
            </a:r>
            <a:r>
              <a:rPr lang="fa-IR" sz="3200" dirty="0">
                <a:latin typeface="Calibri" panose="020F0502020204030204" pitchFamily="34" charset="0"/>
                <a:ea typeface="Calibri" panose="020F0502020204030204" pitchFamily="34" charset="0"/>
                <a:cs typeface="B Zar" panose="00000400000000000000" pitchFamily="2" charset="-78"/>
              </a:rPr>
              <a:t>) غلظت یک ماده در هوا است که بالاتر از آن پیش بینی می‌شود جمعیت عمومی، از جمله افراد مستعد، ممکن است ناراحتی، تحریک، یا برخی اثرات غیر حسی بدون علامت را تجربه کنند. با این حال، اثرات ناتوان کننده نیستند و در صورت قطع مواجهه گذرا و برگشت پذیر هستند.</a:t>
            </a:r>
            <a:endParaRPr lang="en-US" sz="3200" dirty="0">
              <a:latin typeface="Calibri" panose="020F0502020204030204" pitchFamily="34" charset="0"/>
              <a:ea typeface="Calibri" panose="020F0502020204030204" pitchFamily="34" charset="0"/>
              <a:cs typeface="B Zar" panose="00000400000000000000" pitchFamily="2" charset="-78"/>
            </a:endParaRPr>
          </a:p>
          <a:p>
            <a:pPr marL="0" indent="0" algn="just" rtl="1">
              <a:buNone/>
            </a:pPr>
            <a:endParaRPr lang="fa-IR" sz="2000" b="0" i="0" dirty="0">
              <a:effectLst/>
              <a:latin typeface="iransans2"/>
              <a:cs typeface="2 Zar" panose="00000400000000000000" pitchFamily="2" charset="-78"/>
            </a:endParaRPr>
          </a:p>
        </p:txBody>
      </p:sp>
    </p:spTree>
    <p:extLst>
      <p:ext uri="{BB962C8B-B14F-4D97-AF65-F5344CB8AC3E}">
        <p14:creationId xmlns:p14="http://schemas.microsoft.com/office/powerpoint/2010/main" val="5195048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6000" b="1" dirty="0" smtClean="0">
                <a:solidFill>
                  <a:srgbClr val="C00000"/>
                </a:solidFill>
                <a:cs typeface="2 Zar" panose="00000400000000000000" pitchFamily="2" charset="-78"/>
              </a:rPr>
              <a:t>مدیریت حوادث شیمیایی</a:t>
            </a:r>
            <a:endParaRPr lang="en-US" sz="6000" b="1" dirty="0">
              <a:solidFill>
                <a:srgbClr val="C00000"/>
              </a:solidFill>
              <a:cs typeface="2 Zar" panose="00000400000000000000" pitchFamily="2" charset="-78"/>
            </a:endParaRPr>
          </a:p>
        </p:txBody>
      </p:sp>
      <p:sp>
        <p:nvSpPr>
          <p:cNvPr id="3" name="Content Placeholder 2"/>
          <p:cNvSpPr>
            <a:spLocks noGrp="1"/>
          </p:cNvSpPr>
          <p:nvPr>
            <p:ph idx="1"/>
          </p:nvPr>
        </p:nvSpPr>
        <p:spPr>
          <a:xfrm>
            <a:off x="1202919" y="2011680"/>
            <a:ext cx="9784080" cy="4647304"/>
          </a:xfrm>
        </p:spPr>
        <p:txBody>
          <a:bodyPr>
            <a:normAutofit/>
          </a:bodyPr>
          <a:lstStyle/>
          <a:p>
            <a:pPr marL="0" marR="68580" lvl="0" indent="0" algn="just" rtl="1" fontAlgn="base">
              <a:lnSpc>
                <a:spcPct val="107000"/>
              </a:lnSpc>
              <a:spcAft>
                <a:spcPts val="0"/>
              </a:spcAft>
              <a:buNone/>
            </a:pPr>
            <a:r>
              <a:rPr lang="en-US" sz="3200" b="1" dirty="0" smtClean="0">
                <a:solidFill>
                  <a:srgbClr val="FFC000"/>
                </a:solidFill>
                <a:latin typeface="Times New Roman" panose="02020603050405020304" pitchFamily="18" charset="0"/>
                <a:ea typeface="Times New Roman" panose="02020603050405020304" pitchFamily="18" charset="0"/>
                <a:cs typeface="B Zar" panose="00000400000000000000" pitchFamily="2" charset="-78"/>
              </a:rPr>
              <a:t>AEGL</a:t>
            </a:r>
            <a:r>
              <a:rPr lang="en-US" sz="3200" b="1" dirty="0" smtClean="0">
                <a:solidFill>
                  <a:srgbClr val="FFC000"/>
                </a:solidFill>
                <a:latin typeface="B Zar" panose="00000400000000000000" pitchFamily="2" charset="-78"/>
                <a:ea typeface="Times New Roman" panose="02020603050405020304" pitchFamily="18" charset="0"/>
                <a:cs typeface="Arial" panose="020B0604020202020204" pitchFamily="34" charset="0"/>
              </a:rPr>
              <a:t> </a:t>
            </a:r>
            <a:r>
              <a:rPr lang="ar-SA" sz="3200" b="1" dirty="0">
                <a:solidFill>
                  <a:srgbClr val="FFC000"/>
                </a:solidFill>
                <a:latin typeface="B Zar" panose="00000400000000000000" pitchFamily="2" charset="-78"/>
                <a:ea typeface="Times New Roman" panose="02020603050405020304" pitchFamily="18" charset="0"/>
                <a:cs typeface="Arial" panose="020B0604020202020204" pitchFamily="34" charset="0"/>
              </a:rPr>
              <a:t>:</a:t>
            </a:r>
            <a:endParaRPr lang="en-US" sz="2400" b="1" dirty="0">
              <a:solidFill>
                <a:srgbClr val="FFC000"/>
              </a:solidFill>
              <a:latin typeface="Calibri" panose="020F0502020204030204" pitchFamily="34" charset="0"/>
              <a:ea typeface="Calibri" panose="020F0502020204030204" pitchFamily="34" charset="0"/>
              <a:cs typeface="Arial" panose="020B0604020202020204" pitchFamily="34" charset="0"/>
            </a:endParaRPr>
          </a:p>
          <a:p>
            <a:pPr marL="342900" lvl="0" indent="-342900" algn="just" rtl="1">
              <a:lnSpc>
                <a:spcPct val="107000"/>
              </a:lnSpc>
              <a:spcAft>
                <a:spcPts val="0"/>
              </a:spcAft>
              <a:buFont typeface="Wingdings" panose="05000000000000000000" pitchFamily="2" charset="2"/>
              <a:buChar char=""/>
            </a:pPr>
            <a:r>
              <a:rPr lang="en-US" sz="3200" dirty="0">
                <a:latin typeface="Calibri" panose="020F0502020204030204" pitchFamily="34" charset="0"/>
                <a:ea typeface="Calibri" panose="020F0502020204030204" pitchFamily="34" charset="0"/>
                <a:cs typeface="B Zar" panose="00000400000000000000" pitchFamily="2" charset="-78"/>
              </a:rPr>
              <a:t>AEGL2</a:t>
            </a:r>
            <a:r>
              <a:rPr lang="fa-IR" sz="3200" dirty="0">
                <a:latin typeface="Calibri" panose="020F0502020204030204" pitchFamily="34" charset="0"/>
                <a:ea typeface="Calibri" panose="020F0502020204030204" pitchFamily="34" charset="0"/>
                <a:cs typeface="B Zar" panose="00000400000000000000" pitchFamily="2" charset="-78"/>
              </a:rPr>
              <a:t>: (</a:t>
            </a:r>
            <a:r>
              <a:rPr lang="en-US" sz="3200" dirty="0">
                <a:latin typeface="Calibri" panose="020F0502020204030204" pitchFamily="34" charset="0"/>
                <a:ea typeface="Calibri" panose="020F0502020204030204" pitchFamily="34" charset="0"/>
                <a:cs typeface="B Zar" panose="00000400000000000000" pitchFamily="2" charset="-78"/>
              </a:rPr>
              <a:t>ppm</a:t>
            </a:r>
            <a:r>
              <a:rPr lang="fa-IR" sz="3200" dirty="0">
                <a:latin typeface="Calibri" panose="020F0502020204030204" pitchFamily="34" charset="0"/>
                <a:ea typeface="Calibri" panose="020F0502020204030204" pitchFamily="34" charset="0"/>
                <a:cs typeface="B Zar" panose="00000400000000000000" pitchFamily="2" charset="-78"/>
              </a:rPr>
              <a:t>یا </a:t>
            </a:r>
            <a:r>
              <a:rPr lang="en-US" sz="3200" dirty="0">
                <a:latin typeface="Calibri" panose="020F0502020204030204" pitchFamily="34" charset="0"/>
                <a:ea typeface="Calibri" panose="020F0502020204030204" pitchFamily="34" charset="0"/>
                <a:cs typeface="B Zar" panose="00000400000000000000" pitchFamily="2" charset="-78"/>
              </a:rPr>
              <a:t>mg/m3</a:t>
            </a:r>
            <a:r>
              <a:rPr lang="fa-IR" sz="3200" dirty="0">
                <a:latin typeface="Calibri" panose="020F0502020204030204" pitchFamily="34" charset="0"/>
                <a:ea typeface="Calibri" panose="020F0502020204030204" pitchFamily="34" charset="0"/>
                <a:cs typeface="B Zar" panose="00000400000000000000" pitchFamily="2" charset="-78"/>
              </a:rPr>
              <a:t>) غلظت یک ماده در هوا است که بالاتر از آن پیش بینی می‌شود جمعیت عمومی، از جمله افراد مستعد، ممکن است اثرات نامطلوب سلامتی غیرقابل برگشت یا جدی و طولانی‌مدت یا اختلالی را تجربه کنند.</a:t>
            </a:r>
            <a:endParaRPr lang="en-US" sz="3200" dirty="0">
              <a:latin typeface="Calibri" panose="020F0502020204030204" pitchFamily="34" charset="0"/>
              <a:ea typeface="Calibri" panose="020F0502020204030204" pitchFamily="34" charset="0"/>
              <a:cs typeface="B Zar" panose="00000400000000000000" pitchFamily="2" charset="-78"/>
            </a:endParaRPr>
          </a:p>
          <a:p>
            <a:pPr marL="0" indent="0" algn="just" rtl="1">
              <a:buNone/>
            </a:pPr>
            <a:endParaRPr lang="fa-IR" sz="2000" b="0" i="0" dirty="0">
              <a:effectLst/>
              <a:latin typeface="iransans2"/>
              <a:cs typeface="2 Zar" panose="00000400000000000000" pitchFamily="2" charset="-78"/>
            </a:endParaRPr>
          </a:p>
        </p:txBody>
      </p:sp>
    </p:spTree>
    <p:extLst>
      <p:ext uri="{BB962C8B-B14F-4D97-AF65-F5344CB8AC3E}">
        <p14:creationId xmlns:p14="http://schemas.microsoft.com/office/powerpoint/2010/main" val="29477252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6000" b="1" dirty="0" smtClean="0">
                <a:solidFill>
                  <a:srgbClr val="C00000"/>
                </a:solidFill>
                <a:cs typeface="2 Zar" panose="00000400000000000000" pitchFamily="2" charset="-78"/>
              </a:rPr>
              <a:t>مدیریت حوادث شیمیایی</a:t>
            </a:r>
            <a:endParaRPr lang="en-US" sz="6000" b="1" dirty="0">
              <a:solidFill>
                <a:srgbClr val="C00000"/>
              </a:solidFill>
              <a:cs typeface="2 Zar" panose="00000400000000000000" pitchFamily="2" charset="-78"/>
            </a:endParaRPr>
          </a:p>
        </p:txBody>
      </p:sp>
      <p:sp>
        <p:nvSpPr>
          <p:cNvPr id="3" name="Content Placeholder 2"/>
          <p:cNvSpPr>
            <a:spLocks noGrp="1"/>
          </p:cNvSpPr>
          <p:nvPr>
            <p:ph idx="1"/>
          </p:nvPr>
        </p:nvSpPr>
        <p:spPr>
          <a:xfrm>
            <a:off x="1202919" y="2011680"/>
            <a:ext cx="9784080" cy="4647304"/>
          </a:xfrm>
        </p:spPr>
        <p:txBody>
          <a:bodyPr>
            <a:normAutofit/>
          </a:bodyPr>
          <a:lstStyle/>
          <a:p>
            <a:pPr marL="0" marR="68580" lvl="0" indent="0" algn="just" rtl="1" fontAlgn="base">
              <a:lnSpc>
                <a:spcPct val="107000"/>
              </a:lnSpc>
              <a:spcAft>
                <a:spcPts val="0"/>
              </a:spcAft>
              <a:buNone/>
            </a:pPr>
            <a:r>
              <a:rPr lang="en-US" sz="3200" b="1" dirty="0" smtClean="0">
                <a:solidFill>
                  <a:srgbClr val="FFC000"/>
                </a:solidFill>
                <a:latin typeface="Times New Roman" panose="02020603050405020304" pitchFamily="18" charset="0"/>
                <a:ea typeface="Times New Roman" panose="02020603050405020304" pitchFamily="18" charset="0"/>
                <a:cs typeface="B Zar" panose="00000400000000000000" pitchFamily="2" charset="-78"/>
              </a:rPr>
              <a:t>AEGL</a:t>
            </a:r>
            <a:r>
              <a:rPr lang="en-US" sz="3200" b="1" dirty="0" smtClean="0">
                <a:solidFill>
                  <a:srgbClr val="FFC000"/>
                </a:solidFill>
                <a:latin typeface="B Zar" panose="00000400000000000000" pitchFamily="2" charset="-78"/>
                <a:ea typeface="Times New Roman" panose="02020603050405020304" pitchFamily="18" charset="0"/>
                <a:cs typeface="Arial" panose="020B0604020202020204" pitchFamily="34" charset="0"/>
              </a:rPr>
              <a:t> </a:t>
            </a:r>
            <a:r>
              <a:rPr lang="ar-SA" sz="3200" b="1" dirty="0">
                <a:solidFill>
                  <a:srgbClr val="FFC000"/>
                </a:solidFill>
                <a:latin typeface="B Zar" panose="00000400000000000000" pitchFamily="2" charset="-78"/>
                <a:ea typeface="Times New Roman" panose="02020603050405020304" pitchFamily="18" charset="0"/>
                <a:cs typeface="Arial" panose="020B0604020202020204" pitchFamily="34" charset="0"/>
              </a:rPr>
              <a:t>:</a:t>
            </a:r>
            <a:endParaRPr lang="en-US" sz="2400" b="1" dirty="0">
              <a:solidFill>
                <a:srgbClr val="FFC000"/>
              </a:solidFill>
              <a:latin typeface="Calibri" panose="020F0502020204030204" pitchFamily="34" charset="0"/>
              <a:ea typeface="Calibri" panose="020F0502020204030204" pitchFamily="34" charset="0"/>
              <a:cs typeface="Arial" panose="020B0604020202020204" pitchFamily="34" charset="0"/>
            </a:endParaRPr>
          </a:p>
          <a:p>
            <a:pPr marL="342900" lvl="0" indent="-342900" algn="just" rtl="1">
              <a:lnSpc>
                <a:spcPct val="107000"/>
              </a:lnSpc>
              <a:spcAft>
                <a:spcPts val="0"/>
              </a:spcAft>
              <a:buFont typeface="Wingdings" panose="05000000000000000000" pitchFamily="2" charset="2"/>
              <a:buChar char=""/>
            </a:pPr>
            <a:r>
              <a:rPr lang="en-US" sz="3200" dirty="0">
                <a:latin typeface="Calibri" panose="020F0502020204030204" pitchFamily="34" charset="0"/>
                <a:ea typeface="Calibri" panose="020F0502020204030204" pitchFamily="34" charset="0"/>
                <a:cs typeface="B Zar" panose="00000400000000000000" pitchFamily="2" charset="-78"/>
              </a:rPr>
              <a:t>AEGL3</a:t>
            </a:r>
            <a:r>
              <a:rPr lang="fa-IR" sz="3200" dirty="0">
                <a:latin typeface="Calibri" panose="020F0502020204030204" pitchFamily="34" charset="0"/>
                <a:ea typeface="Calibri" panose="020F0502020204030204" pitchFamily="34" charset="0"/>
                <a:cs typeface="B Zar" panose="00000400000000000000" pitchFamily="2" charset="-78"/>
              </a:rPr>
              <a:t>: (</a:t>
            </a:r>
            <a:r>
              <a:rPr lang="en-US" sz="3200" dirty="0">
                <a:latin typeface="Calibri" panose="020F0502020204030204" pitchFamily="34" charset="0"/>
                <a:ea typeface="Calibri" panose="020F0502020204030204" pitchFamily="34" charset="0"/>
                <a:cs typeface="B Zar" panose="00000400000000000000" pitchFamily="2" charset="-78"/>
              </a:rPr>
              <a:t>ppm </a:t>
            </a:r>
            <a:r>
              <a:rPr lang="fa-IR" sz="3200" dirty="0">
                <a:latin typeface="Calibri" panose="020F0502020204030204" pitchFamily="34" charset="0"/>
                <a:ea typeface="Calibri" panose="020F0502020204030204" pitchFamily="34" charset="0"/>
                <a:cs typeface="B Zar" panose="00000400000000000000" pitchFamily="2" charset="-78"/>
              </a:rPr>
              <a:t>یا </a:t>
            </a:r>
            <a:r>
              <a:rPr lang="en-US" sz="3200" dirty="0">
                <a:latin typeface="Calibri" panose="020F0502020204030204" pitchFamily="34" charset="0"/>
                <a:ea typeface="Calibri" panose="020F0502020204030204" pitchFamily="34" charset="0"/>
                <a:cs typeface="B Zar" panose="00000400000000000000" pitchFamily="2" charset="-78"/>
              </a:rPr>
              <a:t>mg/m3</a:t>
            </a:r>
            <a:r>
              <a:rPr lang="fa-IR" sz="3200" dirty="0">
                <a:latin typeface="Calibri" panose="020F0502020204030204" pitchFamily="34" charset="0"/>
                <a:ea typeface="Calibri" panose="020F0502020204030204" pitchFamily="34" charset="0"/>
                <a:cs typeface="B Zar" panose="00000400000000000000" pitchFamily="2" charset="-78"/>
              </a:rPr>
              <a:t>) غلظت یک ماده در هوا است که پیش بینی می شود جمعیت عمومی، از جمله افراد مستعد، اثرات تهدید کننده سلامتی یا مرگ را تجربه کنند. </a:t>
            </a:r>
            <a:endParaRPr lang="en-US" sz="3200" dirty="0">
              <a:latin typeface="Calibri" panose="020F0502020204030204" pitchFamily="34" charset="0"/>
              <a:ea typeface="Calibri" panose="020F0502020204030204" pitchFamily="34" charset="0"/>
              <a:cs typeface="B Zar" panose="00000400000000000000" pitchFamily="2" charset="-78"/>
            </a:endParaRPr>
          </a:p>
          <a:p>
            <a:pPr marL="0" indent="0" algn="just" rtl="1">
              <a:buNone/>
            </a:pPr>
            <a:endParaRPr lang="fa-IR" sz="2000" b="0" i="0" dirty="0">
              <a:effectLst/>
              <a:latin typeface="iransans2"/>
              <a:cs typeface="2 Zar" panose="00000400000000000000" pitchFamily="2" charset="-78"/>
            </a:endParaRPr>
          </a:p>
        </p:txBody>
      </p:sp>
    </p:spTree>
    <p:extLst>
      <p:ext uri="{BB962C8B-B14F-4D97-AF65-F5344CB8AC3E}">
        <p14:creationId xmlns:p14="http://schemas.microsoft.com/office/powerpoint/2010/main" val="2447751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6000" b="1" dirty="0" smtClean="0">
                <a:solidFill>
                  <a:srgbClr val="C00000"/>
                </a:solidFill>
                <a:cs typeface="2 Zar" panose="00000400000000000000" pitchFamily="2" charset="-78"/>
              </a:rPr>
              <a:t>مدیریت حوادث شیمیایی</a:t>
            </a:r>
            <a:endParaRPr lang="en-US" sz="6000" b="1" dirty="0">
              <a:solidFill>
                <a:srgbClr val="C00000"/>
              </a:solidFill>
              <a:cs typeface="2 Zar" panose="00000400000000000000" pitchFamily="2" charset="-78"/>
            </a:endParaRPr>
          </a:p>
        </p:txBody>
      </p:sp>
      <p:sp>
        <p:nvSpPr>
          <p:cNvPr id="3" name="Content Placeholder 2"/>
          <p:cNvSpPr>
            <a:spLocks noGrp="1"/>
          </p:cNvSpPr>
          <p:nvPr>
            <p:ph idx="1"/>
          </p:nvPr>
        </p:nvSpPr>
        <p:spPr>
          <a:xfrm>
            <a:off x="1202919" y="2011680"/>
            <a:ext cx="9784080" cy="4647304"/>
          </a:xfrm>
        </p:spPr>
        <p:txBody>
          <a:bodyPr>
            <a:normAutofit/>
          </a:bodyPr>
          <a:lstStyle/>
          <a:p>
            <a:pPr marL="0" marR="68580" lvl="0" indent="0" algn="just" rtl="1" fontAlgn="base">
              <a:lnSpc>
                <a:spcPct val="107000"/>
              </a:lnSpc>
              <a:spcAft>
                <a:spcPts val="0"/>
              </a:spcAft>
              <a:buNone/>
            </a:pPr>
            <a:r>
              <a:rPr lang="en-US" sz="3200" b="1" dirty="0" smtClean="0">
                <a:solidFill>
                  <a:srgbClr val="FFC000"/>
                </a:solidFill>
                <a:latin typeface="Times New Roman" panose="02020603050405020304" pitchFamily="18" charset="0"/>
                <a:ea typeface="Times New Roman" panose="02020603050405020304" pitchFamily="18" charset="0"/>
                <a:cs typeface="B Zar" panose="00000400000000000000" pitchFamily="2" charset="-78"/>
              </a:rPr>
              <a:t>AEGL</a:t>
            </a:r>
            <a:r>
              <a:rPr lang="en-US" sz="3200" b="1" dirty="0" smtClean="0">
                <a:solidFill>
                  <a:srgbClr val="FFC000"/>
                </a:solidFill>
                <a:latin typeface="B Zar" panose="00000400000000000000" pitchFamily="2" charset="-78"/>
                <a:ea typeface="Times New Roman" panose="02020603050405020304" pitchFamily="18" charset="0"/>
                <a:cs typeface="Arial" panose="020B0604020202020204" pitchFamily="34" charset="0"/>
              </a:rPr>
              <a:t> </a:t>
            </a:r>
            <a:r>
              <a:rPr lang="ar-SA" sz="3200" b="1" dirty="0">
                <a:solidFill>
                  <a:srgbClr val="FFC000"/>
                </a:solidFill>
                <a:latin typeface="B Zar" panose="00000400000000000000" pitchFamily="2" charset="-78"/>
                <a:ea typeface="Times New Roman" panose="02020603050405020304" pitchFamily="18" charset="0"/>
                <a:cs typeface="Arial" panose="020B0604020202020204" pitchFamily="34" charset="0"/>
              </a:rPr>
              <a:t>:</a:t>
            </a:r>
            <a:endParaRPr lang="en-US" sz="2400" b="1" dirty="0">
              <a:solidFill>
                <a:srgbClr val="FFC000"/>
              </a:solidFill>
              <a:latin typeface="Calibri" panose="020F0502020204030204" pitchFamily="34" charset="0"/>
              <a:ea typeface="Calibri" panose="020F0502020204030204" pitchFamily="34" charset="0"/>
              <a:cs typeface="Arial" panose="020B0604020202020204" pitchFamily="34" charset="0"/>
            </a:endParaRPr>
          </a:p>
          <a:p>
            <a:pPr marL="0" indent="0" algn="just" rtl="1">
              <a:buNone/>
            </a:pPr>
            <a:endParaRPr lang="fa-IR" sz="2000" b="0" i="0" dirty="0">
              <a:effectLst/>
              <a:latin typeface="iransans2"/>
              <a:cs typeface="2 Zar" panose="00000400000000000000" pitchFamily="2" charset="-78"/>
            </a:endParaRPr>
          </a:p>
        </p:txBody>
      </p:sp>
      <p:sp>
        <p:nvSpPr>
          <p:cNvPr id="5" name="AutoShape 1" descr="star-in-circle icon indicates that odor should be detectable near ERPG-1."/>
          <p:cNvSpPr>
            <a:spLocks noChangeAspect="1" noChangeArrowheads="1"/>
          </p:cNvSpPr>
          <p:nvPr/>
        </p:nvSpPr>
        <p:spPr bwMode="auto">
          <a:xfrm>
            <a:off x="2946400" y="3681413"/>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orbel" panose="020B0503020204020204"/>
              <a:ea typeface="+mn-ea"/>
              <a:cs typeface="+mn-cs"/>
            </a:endParaRPr>
          </a:p>
        </p:txBody>
      </p:sp>
      <p:graphicFrame>
        <p:nvGraphicFramePr>
          <p:cNvPr id="7" name="Table 6"/>
          <p:cNvGraphicFramePr>
            <a:graphicFrameLocks noGrp="1"/>
          </p:cNvGraphicFramePr>
          <p:nvPr>
            <p:extLst>
              <p:ext uri="{D42A27DB-BD31-4B8C-83A1-F6EECF244321}">
                <p14:modId xmlns:p14="http://schemas.microsoft.com/office/powerpoint/2010/main" val="1141488786"/>
              </p:ext>
            </p:extLst>
          </p:nvPr>
        </p:nvGraphicFramePr>
        <p:xfrm>
          <a:off x="980301" y="2712907"/>
          <a:ext cx="9783764" cy="3244850"/>
        </p:xfrm>
        <a:graphic>
          <a:graphicData uri="http://schemas.openxmlformats.org/drawingml/2006/table">
            <a:tbl>
              <a:tblPr firstRow="1" firstCol="1" bandRow="1"/>
              <a:tblGrid>
                <a:gridCol w="2445941">
                  <a:extLst>
                    <a:ext uri="{9D8B030D-6E8A-4147-A177-3AD203B41FA5}">
                      <a16:colId xmlns:a16="http://schemas.microsoft.com/office/drawing/2014/main" val="2956534954"/>
                    </a:ext>
                  </a:extLst>
                </a:gridCol>
                <a:gridCol w="2445941">
                  <a:extLst>
                    <a:ext uri="{9D8B030D-6E8A-4147-A177-3AD203B41FA5}">
                      <a16:colId xmlns:a16="http://schemas.microsoft.com/office/drawing/2014/main" val="2881268842"/>
                    </a:ext>
                  </a:extLst>
                </a:gridCol>
                <a:gridCol w="2445941">
                  <a:extLst>
                    <a:ext uri="{9D8B030D-6E8A-4147-A177-3AD203B41FA5}">
                      <a16:colId xmlns:a16="http://schemas.microsoft.com/office/drawing/2014/main" val="1027920696"/>
                    </a:ext>
                  </a:extLst>
                </a:gridCol>
                <a:gridCol w="2445941">
                  <a:extLst>
                    <a:ext uri="{9D8B030D-6E8A-4147-A177-3AD203B41FA5}">
                      <a16:colId xmlns:a16="http://schemas.microsoft.com/office/drawing/2014/main" val="4119514718"/>
                    </a:ext>
                  </a:extLst>
                </a:gridCol>
              </a:tblGrid>
              <a:tr h="319723">
                <a:tc gridSpan="4">
                  <a:txBody>
                    <a:bodyPr/>
                    <a:lstStyle/>
                    <a:p>
                      <a:pPr>
                        <a:lnSpc>
                          <a:spcPct val="107000"/>
                        </a:lnSpc>
                        <a:spcAft>
                          <a:spcPts val="0"/>
                        </a:spcAft>
                      </a:pPr>
                      <a:r>
                        <a:rPr lang="en-US" sz="2400" b="1" dirty="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Final AEGLs for Hydrogen fluoride (7664-39-3)</a:t>
                      </a:r>
                      <a:endParaRPr lang="en-US" sz="2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ctr">
                    <a:lnL>
                      <a:noFill/>
                    </a:lnL>
                    <a:lnR>
                      <a:noFill/>
                    </a:lnR>
                    <a:lnT>
                      <a:noFill/>
                    </a:lnT>
                    <a:lnB w="12700" cap="flat" cmpd="sng" algn="ctr">
                      <a:solidFill>
                        <a:srgbClr val="8C8C8C"/>
                      </a:solidFill>
                      <a:prstDash val="solid"/>
                      <a:round/>
                      <a:headEnd type="none" w="med" len="med"/>
                      <a:tailEnd type="none" w="med" len="med"/>
                    </a:lnB>
                    <a:solidFill>
                      <a:srgbClr val="F0F8FF"/>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168794617"/>
                  </a:ext>
                </a:extLst>
              </a:tr>
              <a:tr h="319723">
                <a:tc>
                  <a:txBody>
                    <a:bodyPr/>
                    <a:lstStyle/>
                    <a:p>
                      <a:pPr>
                        <a:lnSpc>
                          <a:spcPct val="107000"/>
                        </a:lnSpc>
                        <a:spcAft>
                          <a:spcPts val="0"/>
                        </a:spcAft>
                      </a:pPr>
                      <a:r>
                        <a:rPr lang="en-US" sz="2400" b="1">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Exposure Period</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solidFill>
                      <a:srgbClr val="F0F8FF"/>
                    </a:solidFill>
                  </a:tcPr>
                </a:tc>
                <a:tc>
                  <a:txBody>
                    <a:bodyPr/>
                    <a:lstStyle/>
                    <a:p>
                      <a:pPr>
                        <a:lnSpc>
                          <a:spcPct val="107000"/>
                        </a:lnSpc>
                        <a:spcAft>
                          <a:spcPts val="0"/>
                        </a:spcAft>
                      </a:pPr>
                      <a:r>
                        <a:rPr lang="en-US" sz="2400" b="1">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AEGL-1</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solidFill>
                      <a:srgbClr val="F0F8FF"/>
                    </a:solidFill>
                  </a:tcPr>
                </a:tc>
                <a:tc>
                  <a:txBody>
                    <a:bodyPr/>
                    <a:lstStyle/>
                    <a:p>
                      <a:pPr>
                        <a:lnSpc>
                          <a:spcPct val="107000"/>
                        </a:lnSpc>
                        <a:spcAft>
                          <a:spcPts val="0"/>
                        </a:spcAft>
                      </a:pPr>
                      <a:r>
                        <a:rPr lang="en-US" sz="2400" b="1">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AEGL-2</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solidFill>
                      <a:srgbClr val="F0F8FF"/>
                    </a:solidFill>
                  </a:tcPr>
                </a:tc>
                <a:tc>
                  <a:txBody>
                    <a:bodyPr/>
                    <a:lstStyle/>
                    <a:p>
                      <a:pPr>
                        <a:lnSpc>
                          <a:spcPct val="107000"/>
                        </a:lnSpc>
                        <a:spcAft>
                          <a:spcPts val="0"/>
                        </a:spcAft>
                      </a:pPr>
                      <a:r>
                        <a:rPr lang="en-US" sz="2400" b="1" dirty="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AEGL-3</a:t>
                      </a:r>
                      <a:endParaRPr lang="en-US" sz="2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solidFill>
                      <a:srgbClr val="F0F8FF"/>
                    </a:solidFill>
                  </a:tcPr>
                </a:tc>
                <a:extLst>
                  <a:ext uri="{0D108BD9-81ED-4DB2-BD59-A6C34878D82A}">
                    <a16:rowId xmlns:a16="http://schemas.microsoft.com/office/drawing/2014/main" val="1863764351"/>
                  </a:ext>
                </a:extLst>
              </a:tr>
              <a:tr h="319723">
                <a:tc>
                  <a:txBody>
                    <a:bodyPr/>
                    <a:lstStyle/>
                    <a:p>
                      <a:pPr>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10 minutes</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1 ppm</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95 ppm</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nSpc>
                          <a:spcPct val="107000"/>
                        </a:lnSpc>
                        <a:spcAft>
                          <a:spcPts val="0"/>
                        </a:spcAft>
                      </a:pPr>
                      <a:r>
                        <a:rPr lang="en-US" sz="2400" dirty="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170 ppm</a:t>
                      </a:r>
                      <a:endParaRPr lang="en-US" sz="2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extLst>
                  <a:ext uri="{0D108BD9-81ED-4DB2-BD59-A6C34878D82A}">
                    <a16:rowId xmlns:a16="http://schemas.microsoft.com/office/drawing/2014/main" val="1345154221"/>
                  </a:ext>
                </a:extLst>
              </a:tr>
              <a:tr h="319723">
                <a:tc>
                  <a:txBody>
                    <a:bodyPr/>
                    <a:lstStyle/>
                    <a:p>
                      <a:pPr>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30 minutes</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1 ppm</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34 ppm</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nSpc>
                          <a:spcPct val="107000"/>
                        </a:lnSpc>
                        <a:spcAft>
                          <a:spcPts val="0"/>
                        </a:spcAft>
                      </a:pPr>
                      <a:r>
                        <a:rPr lang="en-US" sz="2400" dirty="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62 ppm</a:t>
                      </a:r>
                      <a:endParaRPr lang="en-US" sz="2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extLst>
                  <a:ext uri="{0D108BD9-81ED-4DB2-BD59-A6C34878D82A}">
                    <a16:rowId xmlns:a16="http://schemas.microsoft.com/office/drawing/2014/main" val="4182478617"/>
                  </a:ext>
                </a:extLst>
              </a:tr>
              <a:tr h="319723">
                <a:tc>
                  <a:txBody>
                    <a:bodyPr/>
                    <a:lstStyle/>
                    <a:p>
                      <a:pPr>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60 minutes</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1 ppm</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24 ppm</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nSpc>
                          <a:spcPct val="107000"/>
                        </a:lnSpc>
                        <a:spcAft>
                          <a:spcPts val="0"/>
                        </a:spcAft>
                      </a:pPr>
                      <a:r>
                        <a:rPr lang="en-US" sz="2400" dirty="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44 ppm</a:t>
                      </a:r>
                      <a:endParaRPr lang="en-US" sz="2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extLst>
                  <a:ext uri="{0D108BD9-81ED-4DB2-BD59-A6C34878D82A}">
                    <a16:rowId xmlns:a16="http://schemas.microsoft.com/office/drawing/2014/main" val="1867279645"/>
                  </a:ext>
                </a:extLst>
              </a:tr>
              <a:tr h="319723">
                <a:tc>
                  <a:txBody>
                    <a:bodyPr/>
                    <a:lstStyle/>
                    <a:p>
                      <a:pPr>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4 hours</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1 ppm</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12 ppm</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nSpc>
                          <a:spcPct val="107000"/>
                        </a:lnSpc>
                        <a:spcAft>
                          <a:spcPts val="0"/>
                        </a:spcAft>
                      </a:pPr>
                      <a:r>
                        <a:rPr lang="en-US" sz="2400" dirty="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22 ppm</a:t>
                      </a:r>
                      <a:endParaRPr lang="en-US" sz="2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extLst>
                  <a:ext uri="{0D108BD9-81ED-4DB2-BD59-A6C34878D82A}">
                    <a16:rowId xmlns:a16="http://schemas.microsoft.com/office/drawing/2014/main" val="4107625478"/>
                  </a:ext>
                </a:extLst>
              </a:tr>
              <a:tr h="319723">
                <a:tc>
                  <a:txBody>
                    <a:bodyPr/>
                    <a:lstStyle/>
                    <a:p>
                      <a:pPr>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8 hours</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1 ppm</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12 ppm</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nSpc>
                          <a:spcPct val="107000"/>
                        </a:lnSpc>
                        <a:spcAft>
                          <a:spcPts val="0"/>
                        </a:spcAft>
                      </a:pPr>
                      <a:r>
                        <a:rPr lang="en-US" sz="2400" dirty="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22 ppm</a:t>
                      </a:r>
                      <a:endParaRPr lang="en-US" sz="2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extLst>
                  <a:ext uri="{0D108BD9-81ED-4DB2-BD59-A6C34878D82A}">
                    <a16:rowId xmlns:a16="http://schemas.microsoft.com/office/drawing/2014/main" val="722411945"/>
                  </a:ext>
                </a:extLst>
              </a:tr>
            </a:tbl>
          </a:graphicData>
        </a:graphic>
      </p:graphicFrame>
    </p:spTree>
    <p:extLst>
      <p:ext uri="{BB962C8B-B14F-4D97-AF65-F5344CB8AC3E}">
        <p14:creationId xmlns:p14="http://schemas.microsoft.com/office/powerpoint/2010/main" val="27152175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6000" b="1" dirty="0" smtClean="0">
                <a:solidFill>
                  <a:srgbClr val="C00000"/>
                </a:solidFill>
                <a:cs typeface="2 Zar" panose="00000400000000000000" pitchFamily="2" charset="-78"/>
              </a:rPr>
              <a:t>مدیریت حوادث شیمیایی</a:t>
            </a:r>
            <a:endParaRPr lang="en-US" sz="6000" b="1" dirty="0">
              <a:solidFill>
                <a:srgbClr val="C00000"/>
              </a:solidFill>
              <a:cs typeface="2 Zar" panose="00000400000000000000" pitchFamily="2" charset="-78"/>
            </a:endParaRPr>
          </a:p>
        </p:txBody>
      </p:sp>
      <p:sp>
        <p:nvSpPr>
          <p:cNvPr id="3" name="Content Placeholder 2"/>
          <p:cNvSpPr>
            <a:spLocks noGrp="1"/>
          </p:cNvSpPr>
          <p:nvPr>
            <p:ph idx="1"/>
          </p:nvPr>
        </p:nvSpPr>
        <p:spPr>
          <a:xfrm>
            <a:off x="1202919" y="2011680"/>
            <a:ext cx="9784080" cy="4647304"/>
          </a:xfrm>
        </p:spPr>
        <p:txBody>
          <a:bodyPr>
            <a:normAutofit/>
          </a:bodyPr>
          <a:lstStyle/>
          <a:p>
            <a:pPr marL="0" marR="68580" lvl="0" indent="0" algn="just" rtl="1" fontAlgn="base">
              <a:lnSpc>
                <a:spcPct val="107000"/>
              </a:lnSpc>
              <a:spcAft>
                <a:spcPts val="0"/>
              </a:spcAft>
              <a:buNone/>
            </a:pPr>
            <a:r>
              <a:rPr lang="en-US" sz="3200" b="1" dirty="0" smtClean="0">
                <a:solidFill>
                  <a:srgbClr val="FFC000"/>
                </a:solidFill>
                <a:latin typeface="Times New Roman" panose="02020603050405020304" pitchFamily="18" charset="0"/>
                <a:ea typeface="Times New Roman" panose="02020603050405020304" pitchFamily="18" charset="0"/>
                <a:cs typeface="B Zar" panose="00000400000000000000" pitchFamily="2" charset="-78"/>
              </a:rPr>
              <a:t>AEGL</a:t>
            </a:r>
            <a:r>
              <a:rPr lang="en-US" sz="3200" b="1" dirty="0" smtClean="0">
                <a:solidFill>
                  <a:srgbClr val="FFC000"/>
                </a:solidFill>
                <a:latin typeface="B Zar" panose="00000400000000000000" pitchFamily="2" charset="-78"/>
                <a:ea typeface="Times New Roman" panose="02020603050405020304" pitchFamily="18" charset="0"/>
                <a:cs typeface="Arial" panose="020B0604020202020204" pitchFamily="34" charset="0"/>
              </a:rPr>
              <a:t> </a:t>
            </a:r>
            <a:r>
              <a:rPr lang="ar-SA" sz="3200" b="1" dirty="0">
                <a:solidFill>
                  <a:srgbClr val="FFC000"/>
                </a:solidFill>
                <a:latin typeface="B Zar" panose="00000400000000000000" pitchFamily="2" charset="-78"/>
                <a:ea typeface="Times New Roman" panose="02020603050405020304" pitchFamily="18" charset="0"/>
                <a:cs typeface="Arial" panose="020B0604020202020204" pitchFamily="34" charset="0"/>
              </a:rPr>
              <a:t>:</a:t>
            </a:r>
            <a:endParaRPr lang="en-US" sz="2400" b="1" dirty="0">
              <a:solidFill>
                <a:srgbClr val="FFC000"/>
              </a:solidFill>
              <a:latin typeface="Calibri" panose="020F0502020204030204" pitchFamily="34" charset="0"/>
              <a:ea typeface="Calibri" panose="020F0502020204030204" pitchFamily="34" charset="0"/>
              <a:cs typeface="Arial" panose="020B0604020202020204" pitchFamily="34" charset="0"/>
            </a:endParaRPr>
          </a:p>
          <a:p>
            <a:pPr marL="0" indent="0" algn="just" rtl="1">
              <a:buNone/>
            </a:pPr>
            <a:endParaRPr lang="fa-IR" sz="2000" b="0" i="0" dirty="0">
              <a:effectLst/>
              <a:latin typeface="iransans2"/>
              <a:cs typeface="2 Zar" panose="00000400000000000000" pitchFamily="2" charset="-78"/>
            </a:endParaRPr>
          </a:p>
        </p:txBody>
      </p:sp>
      <p:sp>
        <p:nvSpPr>
          <p:cNvPr id="5" name="AutoShape 1" descr="star-in-circle icon indicates that odor should be detectable near ERPG-1."/>
          <p:cNvSpPr>
            <a:spLocks noChangeAspect="1" noChangeArrowheads="1"/>
          </p:cNvSpPr>
          <p:nvPr/>
        </p:nvSpPr>
        <p:spPr bwMode="auto">
          <a:xfrm>
            <a:off x="2946400" y="3681413"/>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orbel" panose="020B0503020204020204"/>
              <a:ea typeface="+mn-ea"/>
              <a:cs typeface="+mn-cs"/>
            </a:endParaRPr>
          </a:p>
        </p:txBody>
      </p:sp>
      <p:graphicFrame>
        <p:nvGraphicFramePr>
          <p:cNvPr id="4" name="Table 3"/>
          <p:cNvGraphicFramePr>
            <a:graphicFrameLocks noGrp="1"/>
          </p:cNvGraphicFramePr>
          <p:nvPr>
            <p:extLst>
              <p:ext uri="{D42A27DB-BD31-4B8C-83A1-F6EECF244321}">
                <p14:modId xmlns:p14="http://schemas.microsoft.com/office/powerpoint/2010/main" val="4047308775"/>
              </p:ext>
            </p:extLst>
          </p:nvPr>
        </p:nvGraphicFramePr>
        <p:xfrm>
          <a:off x="1024905" y="2962316"/>
          <a:ext cx="9783764" cy="3244850"/>
        </p:xfrm>
        <a:graphic>
          <a:graphicData uri="http://schemas.openxmlformats.org/drawingml/2006/table">
            <a:tbl>
              <a:tblPr firstRow="1" firstCol="1" bandRow="1"/>
              <a:tblGrid>
                <a:gridCol w="2445941">
                  <a:extLst>
                    <a:ext uri="{9D8B030D-6E8A-4147-A177-3AD203B41FA5}">
                      <a16:colId xmlns:a16="http://schemas.microsoft.com/office/drawing/2014/main" val="1813618598"/>
                    </a:ext>
                  </a:extLst>
                </a:gridCol>
                <a:gridCol w="2445941">
                  <a:extLst>
                    <a:ext uri="{9D8B030D-6E8A-4147-A177-3AD203B41FA5}">
                      <a16:colId xmlns:a16="http://schemas.microsoft.com/office/drawing/2014/main" val="1200324271"/>
                    </a:ext>
                  </a:extLst>
                </a:gridCol>
                <a:gridCol w="2445941">
                  <a:extLst>
                    <a:ext uri="{9D8B030D-6E8A-4147-A177-3AD203B41FA5}">
                      <a16:colId xmlns:a16="http://schemas.microsoft.com/office/drawing/2014/main" val="4081407936"/>
                    </a:ext>
                  </a:extLst>
                </a:gridCol>
                <a:gridCol w="2445941">
                  <a:extLst>
                    <a:ext uri="{9D8B030D-6E8A-4147-A177-3AD203B41FA5}">
                      <a16:colId xmlns:a16="http://schemas.microsoft.com/office/drawing/2014/main" val="801448757"/>
                    </a:ext>
                  </a:extLst>
                </a:gridCol>
              </a:tblGrid>
              <a:tr h="319723">
                <a:tc gridSpan="4">
                  <a:txBody>
                    <a:bodyPr/>
                    <a:lstStyle/>
                    <a:p>
                      <a:pPr algn="justLow">
                        <a:lnSpc>
                          <a:spcPct val="107000"/>
                        </a:lnSpc>
                        <a:spcAft>
                          <a:spcPts val="0"/>
                        </a:spcAft>
                      </a:pPr>
                      <a:r>
                        <a:rPr lang="en-US" sz="2400" b="1">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Final AEGLs for Hydrogen fluoride (7664-39-3)</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ctr">
                    <a:lnL>
                      <a:noFill/>
                    </a:lnL>
                    <a:lnR>
                      <a:noFill/>
                    </a:lnR>
                    <a:lnT>
                      <a:noFill/>
                    </a:lnT>
                    <a:lnB w="12700" cap="flat" cmpd="sng" algn="ctr">
                      <a:solidFill>
                        <a:srgbClr val="8C8C8C"/>
                      </a:solidFill>
                      <a:prstDash val="solid"/>
                      <a:round/>
                      <a:headEnd type="none" w="med" len="med"/>
                      <a:tailEnd type="none" w="med" len="med"/>
                    </a:lnB>
                    <a:solidFill>
                      <a:srgbClr val="F0F8FF"/>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21325571"/>
                  </a:ext>
                </a:extLst>
              </a:tr>
              <a:tr h="319723">
                <a:tc>
                  <a:txBody>
                    <a:bodyPr/>
                    <a:lstStyle/>
                    <a:p>
                      <a:pPr algn="justLow">
                        <a:lnSpc>
                          <a:spcPct val="107000"/>
                        </a:lnSpc>
                        <a:spcAft>
                          <a:spcPts val="0"/>
                        </a:spcAft>
                      </a:pPr>
                      <a:r>
                        <a:rPr lang="en-US" sz="2400" b="1">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Exposure Period</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solidFill>
                      <a:srgbClr val="F0F8FF"/>
                    </a:solidFill>
                  </a:tcPr>
                </a:tc>
                <a:tc>
                  <a:txBody>
                    <a:bodyPr/>
                    <a:lstStyle/>
                    <a:p>
                      <a:pPr algn="justLow">
                        <a:lnSpc>
                          <a:spcPct val="107000"/>
                        </a:lnSpc>
                        <a:spcAft>
                          <a:spcPts val="0"/>
                        </a:spcAft>
                      </a:pPr>
                      <a:r>
                        <a:rPr lang="en-US" sz="2400" b="1" dirty="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AEGL-1</a:t>
                      </a:r>
                      <a:endParaRPr lang="en-US" sz="2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solidFill>
                      <a:srgbClr val="F0F8FF"/>
                    </a:solidFill>
                  </a:tcPr>
                </a:tc>
                <a:tc>
                  <a:txBody>
                    <a:bodyPr/>
                    <a:lstStyle/>
                    <a:p>
                      <a:pPr algn="justLow">
                        <a:lnSpc>
                          <a:spcPct val="107000"/>
                        </a:lnSpc>
                        <a:spcAft>
                          <a:spcPts val="0"/>
                        </a:spcAft>
                      </a:pPr>
                      <a:r>
                        <a:rPr lang="en-US" sz="2400" b="1">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AEGL-2</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solidFill>
                      <a:srgbClr val="F0F8FF"/>
                    </a:solidFill>
                  </a:tcPr>
                </a:tc>
                <a:tc>
                  <a:txBody>
                    <a:bodyPr/>
                    <a:lstStyle/>
                    <a:p>
                      <a:pPr algn="justLow">
                        <a:lnSpc>
                          <a:spcPct val="107000"/>
                        </a:lnSpc>
                        <a:spcAft>
                          <a:spcPts val="0"/>
                        </a:spcAft>
                      </a:pPr>
                      <a:r>
                        <a:rPr lang="en-US" sz="2400" b="1">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AEGL-3</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solidFill>
                      <a:srgbClr val="F0F8FF"/>
                    </a:solidFill>
                  </a:tcPr>
                </a:tc>
                <a:extLst>
                  <a:ext uri="{0D108BD9-81ED-4DB2-BD59-A6C34878D82A}">
                    <a16:rowId xmlns:a16="http://schemas.microsoft.com/office/drawing/2014/main" val="413457391"/>
                  </a:ext>
                </a:extLst>
              </a:tr>
              <a:tr h="319723">
                <a:tc>
                  <a:txBody>
                    <a:bodyPr/>
                    <a:lstStyle/>
                    <a:p>
                      <a:pPr algn="justLow">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10 minutes</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gn="justLow">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0.5 ppm</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gn="justLow">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2.8 ppm</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gn="justLow">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50 ppm</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extLst>
                  <a:ext uri="{0D108BD9-81ED-4DB2-BD59-A6C34878D82A}">
                    <a16:rowId xmlns:a16="http://schemas.microsoft.com/office/drawing/2014/main" val="746845631"/>
                  </a:ext>
                </a:extLst>
              </a:tr>
              <a:tr h="319723">
                <a:tc>
                  <a:txBody>
                    <a:bodyPr/>
                    <a:lstStyle/>
                    <a:p>
                      <a:pPr algn="justLow">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30 minutes</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gn="justLow">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0.5 ppm</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gn="justLow">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2.8 ppm</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gn="justLow">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28 ppm</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extLst>
                  <a:ext uri="{0D108BD9-81ED-4DB2-BD59-A6C34878D82A}">
                    <a16:rowId xmlns:a16="http://schemas.microsoft.com/office/drawing/2014/main" val="190794446"/>
                  </a:ext>
                </a:extLst>
              </a:tr>
              <a:tr h="319723">
                <a:tc>
                  <a:txBody>
                    <a:bodyPr/>
                    <a:lstStyle/>
                    <a:p>
                      <a:pPr algn="justLow">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60 minutes</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gn="justLow">
                        <a:lnSpc>
                          <a:spcPct val="107000"/>
                        </a:lnSpc>
                        <a:spcAft>
                          <a:spcPts val="0"/>
                        </a:spcAft>
                      </a:pPr>
                      <a:r>
                        <a:rPr lang="en-US" sz="2400" dirty="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0.5 ppm</a:t>
                      </a:r>
                      <a:endParaRPr lang="en-US" sz="2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gn="justLow">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2 ppm</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gn="justLow">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20 ppm</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extLst>
                  <a:ext uri="{0D108BD9-81ED-4DB2-BD59-A6C34878D82A}">
                    <a16:rowId xmlns:a16="http://schemas.microsoft.com/office/drawing/2014/main" val="857065959"/>
                  </a:ext>
                </a:extLst>
              </a:tr>
              <a:tr h="319723">
                <a:tc>
                  <a:txBody>
                    <a:bodyPr/>
                    <a:lstStyle/>
                    <a:p>
                      <a:pPr algn="justLow">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4 hours</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gn="justLow">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0.5 ppm</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gn="justLow">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1 ppm</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gn="justLow">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10 ppm</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extLst>
                  <a:ext uri="{0D108BD9-81ED-4DB2-BD59-A6C34878D82A}">
                    <a16:rowId xmlns:a16="http://schemas.microsoft.com/office/drawing/2014/main" val="3237970904"/>
                  </a:ext>
                </a:extLst>
              </a:tr>
              <a:tr h="319723">
                <a:tc>
                  <a:txBody>
                    <a:bodyPr/>
                    <a:lstStyle/>
                    <a:p>
                      <a:pPr algn="justLow">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8 hours</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gn="justLow">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0.5 ppm</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gn="justLow">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0.71 ppm</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gn="justLow">
                        <a:lnSpc>
                          <a:spcPct val="107000"/>
                        </a:lnSpc>
                        <a:spcAft>
                          <a:spcPts val="0"/>
                        </a:spcAft>
                      </a:pPr>
                      <a:r>
                        <a:rPr lang="en-US" sz="2400" dirty="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7.1 ppm</a:t>
                      </a:r>
                      <a:endParaRPr lang="en-US" sz="2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extLst>
                  <a:ext uri="{0D108BD9-81ED-4DB2-BD59-A6C34878D82A}">
                    <a16:rowId xmlns:a16="http://schemas.microsoft.com/office/drawing/2014/main" val="4265839569"/>
                  </a:ext>
                </a:extLst>
              </a:tr>
            </a:tbl>
          </a:graphicData>
        </a:graphic>
      </p:graphicFrame>
    </p:spTree>
    <p:extLst>
      <p:ext uri="{BB962C8B-B14F-4D97-AF65-F5344CB8AC3E}">
        <p14:creationId xmlns:p14="http://schemas.microsoft.com/office/powerpoint/2010/main" val="7728684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6000" b="1" dirty="0" smtClean="0">
                <a:solidFill>
                  <a:srgbClr val="C00000"/>
                </a:solidFill>
                <a:cs typeface="2 Zar" panose="00000400000000000000" pitchFamily="2" charset="-78"/>
              </a:rPr>
              <a:t>مدیریت حوادث شیمیایی</a:t>
            </a:r>
            <a:endParaRPr lang="en-US" sz="6000" b="1" dirty="0">
              <a:solidFill>
                <a:srgbClr val="C00000"/>
              </a:solidFill>
              <a:cs typeface="2 Zar" panose="00000400000000000000" pitchFamily="2" charset="-78"/>
            </a:endParaRPr>
          </a:p>
        </p:txBody>
      </p:sp>
      <p:sp>
        <p:nvSpPr>
          <p:cNvPr id="3" name="Content Placeholder 2"/>
          <p:cNvSpPr>
            <a:spLocks noGrp="1"/>
          </p:cNvSpPr>
          <p:nvPr>
            <p:ph idx="1"/>
          </p:nvPr>
        </p:nvSpPr>
        <p:spPr>
          <a:xfrm>
            <a:off x="1202919" y="2011680"/>
            <a:ext cx="9784080" cy="4647304"/>
          </a:xfrm>
        </p:spPr>
        <p:txBody>
          <a:bodyPr>
            <a:normAutofit/>
          </a:bodyPr>
          <a:lstStyle/>
          <a:p>
            <a:pPr marL="0" marR="68580" lvl="0" indent="0" algn="just" rtl="1" fontAlgn="base">
              <a:lnSpc>
                <a:spcPct val="107000"/>
              </a:lnSpc>
              <a:spcAft>
                <a:spcPts val="0"/>
              </a:spcAft>
              <a:buNone/>
            </a:pPr>
            <a:r>
              <a:rPr lang="en-US" sz="3200" b="1" dirty="0" smtClean="0">
                <a:solidFill>
                  <a:srgbClr val="FFC000"/>
                </a:solidFill>
                <a:latin typeface="Times New Roman" panose="02020603050405020304" pitchFamily="18" charset="0"/>
                <a:ea typeface="Times New Roman" panose="02020603050405020304" pitchFamily="18" charset="0"/>
                <a:cs typeface="B Zar" panose="00000400000000000000" pitchFamily="2" charset="-78"/>
              </a:rPr>
              <a:t>AEGL</a:t>
            </a:r>
            <a:r>
              <a:rPr lang="en-US" sz="3200" b="1" dirty="0" smtClean="0">
                <a:solidFill>
                  <a:srgbClr val="FFC000"/>
                </a:solidFill>
                <a:latin typeface="B Zar" panose="00000400000000000000" pitchFamily="2" charset="-78"/>
                <a:ea typeface="Times New Roman" panose="02020603050405020304" pitchFamily="18" charset="0"/>
                <a:cs typeface="Arial" panose="020B0604020202020204" pitchFamily="34" charset="0"/>
              </a:rPr>
              <a:t> </a:t>
            </a:r>
            <a:r>
              <a:rPr lang="ar-SA" sz="3200" b="1" dirty="0">
                <a:solidFill>
                  <a:srgbClr val="FFC000"/>
                </a:solidFill>
                <a:latin typeface="B Zar" panose="00000400000000000000" pitchFamily="2" charset="-78"/>
                <a:ea typeface="Times New Roman" panose="02020603050405020304" pitchFamily="18" charset="0"/>
                <a:cs typeface="Arial" panose="020B0604020202020204" pitchFamily="34" charset="0"/>
              </a:rPr>
              <a:t>:</a:t>
            </a:r>
            <a:endParaRPr lang="en-US" sz="2400" b="1" dirty="0">
              <a:solidFill>
                <a:srgbClr val="FFC000"/>
              </a:solidFill>
              <a:latin typeface="Calibri" panose="020F0502020204030204" pitchFamily="34" charset="0"/>
              <a:ea typeface="Calibri" panose="020F0502020204030204" pitchFamily="34" charset="0"/>
              <a:cs typeface="Arial" panose="020B0604020202020204" pitchFamily="34" charset="0"/>
            </a:endParaRPr>
          </a:p>
          <a:p>
            <a:pPr marL="0" indent="0" algn="just" rtl="1">
              <a:buNone/>
            </a:pPr>
            <a:endParaRPr lang="fa-IR" sz="2000" b="0" i="0" dirty="0">
              <a:effectLst/>
              <a:latin typeface="iransans2"/>
              <a:cs typeface="2 Zar" panose="00000400000000000000" pitchFamily="2" charset="-78"/>
            </a:endParaRPr>
          </a:p>
        </p:txBody>
      </p:sp>
      <p:sp>
        <p:nvSpPr>
          <p:cNvPr id="5" name="AutoShape 1" descr="star-in-circle icon indicates that odor should be detectable near ERPG-1."/>
          <p:cNvSpPr>
            <a:spLocks noChangeAspect="1" noChangeArrowheads="1"/>
          </p:cNvSpPr>
          <p:nvPr/>
        </p:nvSpPr>
        <p:spPr bwMode="auto">
          <a:xfrm>
            <a:off x="2946400" y="3681413"/>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orbel" panose="020B0503020204020204"/>
              <a:ea typeface="+mn-ea"/>
              <a:cs typeface="+mn-cs"/>
            </a:endParaRPr>
          </a:p>
        </p:txBody>
      </p:sp>
      <p:graphicFrame>
        <p:nvGraphicFramePr>
          <p:cNvPr id="6" name="Table 5"/>
          <p:cNvGraphicFramePr>
            <a:graphicFrameLocks noGrp="1"/>
          </p:cNvGraphicFramePr>
          <p:nvPr>
            <p:extLst>
              <p:ext uri="{D42A27DB-BD31-4B8C-83A1-F6EECF244321}">
                <p14:modId xmlns:p14="http://schemas.microsoft.com/office/powerpoint/2010/main" val="2056540445"/>
              </p:ext>
            </p:extLst>
          </p:nvPr>
        </p:nvGraphicFramePr>
        <p:xfrm>
          <a:off x="1080572" y="3006921"/>
          <a:ext cx="9783764" cy="3244850"/>
        </p:xfrm>
        <a:graphic>
          <a:graphicData uri="http://schemas.openxmlformats.org/drawingml/2006/table">
            <a:tbl>
              <a:tblPr firstRow="1" firstCol="1" bandRow="1"/>
              <a:tblGrid>
                <a:gridCol w="2445941">
                  <a:extLst>
                    <a:ext uri="{9D8B030D-6E8A-4147-A177-3AD203B41FA5}">
                      <a16:colId xmlns:a16="http://schemas.microsoft.com/office/drawing/2014/main" val="1922155002"/>
                    </a:ext>
                  </a:extLst>
                </a:gridCol>
                <a:gridCol w="2445941">
                  <a:extLst>
                    <a:ext uri="{9D8B030D-6E8A-4147-A177-3AD203B41FA5}">
                      <a16:colId xmlns:a16="http://schemas.microsoft.com/office/drawing/2014/main" val="1749696648"/>
                    </a:ext>
                  </a:extLst>
                </a:gridCol>
                <a:gridCol w="2445941">
                  <a:extLst>
                    <a:ext uri="{9D8B030D-6E8A-4147-A177-3AD203B41FA5}">
                      <a16:colId xmlns:a16="http://schemas.microsoft.com/office/drawing/2014/main" val="1812537062"/>
                    </a:ext>
                  </a:extLst>
                </a:gridCol>
                <a:gridCol w="2445941">
                  <a:extLst>
                    <a:ext uri="{9D8B030D-6E8A-4147-A177-3AD203B41FA5}">
                      <a16:colId xmlns:a16="http://schemas.microsoft.com/office/drawing/2014/main" val="161359204"/>
                    </a:ext>
                  </a:extLst>
                </a:gridCol>
              </a:tblGrid>
              <a:tr h="319723">
                <a:tc gridSpan="4">
                  <a:txBody>
                    <a:bodyPr/>
                    <a:lstStyle/>
                    <a:p>
                      <a:pPr algn="justLow">
                        <a:lnSpc>
                          <a:spcPct val="107000"/>
                        </a:lnSpc>
                        <a:spcAft>
                          <a:spcPts val="0"/>
                        </a:spcAft>
                      </a:pPr>
                      <a:r>
                        <a:rPr lang="en-US" sz="2400" b="1" dirty="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Final AEGLs for Hydrogen fluoride (7664-39-3)</a:t>
                      </a:r>
                      <a:endParaRPr lang="en-US" sz="2400" b="1"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ctr">
                    <a:lnL>
                      <a:noFill/>
                    </a:lnL>
                    <a:lnR>
                      <a:noFill/>
                    </a:lnR>
                    <a:lnT>
                      <a:noFill/>
                    </a:lnT>
                    <a:lnB w="12700" cap="flat" cmpd="sng" algn="ctr">
                      <a:solidFill>
                        <a:srgbClr val="8C8C8C"/>
                      </a:solidFill>
                      <a:prstDash val="solid"/>
                      <a:round/>
                      <a:headEnd type="none" w="med" len="med"/>
                      <a:tailEnd type="none" w="med" len="med"/>
                    </a:lnB>
                    <a:solidFill>
                      <a:srgbClr val="F0F8FF"/>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221631775"/>
                  </a:ext>
                </a:extLst>
              </a:tr>
              <a:tr h="319723">
                <a:tc>
                  <a:txBody>
                    <a:bodyPr/>
                    <a:lstStyle/>
                    <a:p>
                      <a:pPr algn="justLow">
                        <a:lnSpc>
                          <a:spcPct val="107000"/>
                        </a:lnSpc>
                        <a:spcAft>
                          <a:spcPts val="0"/>
                        </a:spcAft>
                      </a:pPr>
                      <a:r>
                        <a:rPr lang="en-US" sz="2400" b="1">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Exposure Period</a:t>
                      </a:r>
                      <a:endParaRPr lang="en-US" sz="2400" b="1">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solidFill>
                      <a:srgbClr val="F0F8FF"/>
                    </a:solidFill>
                  </a:tcPr>
                </a:tc>
                <a:tc>
                  <a:txBody>
                    <a:bodyPr/>
                    <a:lstStyle/>
                    <a:p>
                      <a:pPr algn="justLow">
                        <a:lnSpc>
                          <a:spcPct val="107000"/>
                        </a:lnSpc>
                        <a:spcAft>
                          <a:spcPts val="0"/>
                        </a:spcAft>
                      </a:pPr>
                      <a:r>
                        <a:rPr lang="en-US" sz="2400" b="1">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AEGL-1</a:t>
                      </a:r>
                      <a:endParaRPr lang="en-US" sz="2400" b="1">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solidFill>
                      <a:srgbClr val="F0F8FF"/>
                    </a:solidFill>
                  </a:tcPr>
                </a:tc>
                <a:tc>
                  <a:txBody>
                    <a:bodyPr/>
                    <a:lstStyle/>
                    <a:p>
                      <a:pPr algn="justLow">
                        <a:lnSpc>
                          <a:spcPct val="107000"/>
                        </a:lnSpc>
                        <a:spcAft>
                          <a:spcPts val="0"/>
                        </a:spcAft>
                      </a:pPr>
                      <a:r>
                        <a:rPr lang="en-US" sz="2400" b="1">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AEGL-2</a:t>
                      </a:r>
                      <a:endParaRPr lang="en-US" sz="2400" b="1">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solidFill>
                      <a:srgbClr val="F0F8FF"/>
                    </a:solidFill>
                  </a:tcPr>
                </a:tc>
                <a:tc>
                  <a:txBody>
                    <a:bodyPr/>
                    <a:lstStyle/>
                    <a:p>
                      <a:pPr algn="justLow">
                        <a:lnSpc>
                          <a:spcPct val="107000"/>
                        </a:lnSpc>
                        <a:spcAft>
                          <a:spcPts val="0"/>
                        </a:spcAft>
                      </a:pPr>
                      <a:r>
                        <a:rPr lang="en-US" sz="2400" b="1" dirty="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AEGL-3</a:t>
                      </a:r>
                      <a:endParaRPr lang="en-US" sz="2400" b="1"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solidFill>
                      <a:srgbClr val="F0F8FF"/>
                    </a:solidFill>
                  </a:tcPr>
                </a:tc>
                <a:extLst>
                  <a:ext uri="{0D108BD9-81ED-4DB2-BD59-A6C34878D82A}">
                    <a16:rowId xmlns:a16="http://schemas.microsoft.com/office/drawing/2014/main" val="2676614400"/>
                  </a:ext>
                </a:extLst>
              </a:tr>
              <a:tr h="319723">
                <a:tc>
                  <a:txBody>
                    <a:bodyPr/>
                    <a:lstStyle/>
                    <a:p>
                      <a:pPr algn="justLow">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10 minutes</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gn="justLow">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30 ppm</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gn="justLow">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220 ppm</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gn="justLow">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2700 ppm</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extLst>
                  <a:ext uri="{0D108BD9-81ED-4DB2-BD59-A6C34878D82A}">
                    <a16:rowId xmlns:a16="http://schemas.microsoft.com/office/drawing/2014/main" val="3100983184"/>
                  </a:ext>
                </a:extLst>
              </a:tr>
              <a:tr h="319723">
                <a:tc>
                  <a:txBody>
                    <a:bodyPr/>
                    <a:lstStyle/>
                    <a:p>
                      <a:pPr algn="justLow">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30 minutes</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gn="justLow">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30 ppm</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gn="justLow">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220 ppm</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gn="justLow">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1600 ppm</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extLst>
                  <a:ext uri="{0D108BD9-81ED-4DB2-BD59-A6C34878D82A}">
                    <a16:rowId xmlns:a16="http://schemas.microsoft.com/office/drawing/2014/main" val="3846316611"/>
                  </a:ext>
                </a:extLst>
              </a:tr>
              <a:tr h="319723">
                <a:tc>
                  <a:txBody>
                    <a:bodyPr/>
                    <a:lstStyle/>
                    <a:p>
                      <a:pPr algn="justLow">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60 minutes</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gn="justLow">
                        <a:lnSpc>
                          <a:spcPct val="107000"/>
                        </a:lnSpc>
                        <a:spcAft>
                          <a:spcPts val="0"/>
                        </a:spcAft>
                      </a:pPr>
                      <a:r>
                        <a:rPr lang="en-US" sz="2400" dirty="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30 ppm</a:t>
                      </a:r>
                      <a:endParaRPr lang="en-US" sz="2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gn="justLow">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160 ppm</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gn="justLow">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1100 ppm</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extLst>
                  <a:ext uri="{0D108BD9-81ED-4DB2-BD59-A6C34878D82A}">
                    <a16:rowId xmlns:a16="http://schemas.microsoft.com/office/drawing/2014/main" val="315220035"/>
                  </a:ext>
                </a:extLst>
              </a:tr>
              <a:tr h="319723">
                <a:tc>
                  <a:txBody>
                    <a:bodyPr/>
                    <a:lstStyle/>
                    <a:p>
                      <a:pPr algn="justLow">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4 hours</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gn="justLow">
                        <a:lnSpc>
                          <a:spcPct val="107000"/>
                        </a:lnSpc>
                        <a:spcAft>
                          <a:spcPts val="0"/>
                        </a:spcAft>
                      </a:pPr>
                      <a:r>
                        <a:rPr lang="en-US" sz="2400" dirty="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30 ppm</a:t>
                      </a:r>
                      <a:endParaRPr lang="en-US" sz="2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gn="justLow">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110 ppm</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gn="justLow">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550 ppm</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extLst>
                  <a:ext uri="{0D108BD9-81ED-4DB2-BD59-A6C34878D82A}">
                    <a16:rowId xmlns:a16="http://schemas.microsoft.com/office/drawing/2014/main" val="4158890761"/>
                  </a:ext>
                </a:extLst>
              </a:tr>
              <a:tr h="319723">
                <a:tc>
                  <a:txBody>
                    <a:bodyPr/>
                    <a:lstStyle/>
                    <a:p>
                      <a:pPr algn="justLow">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8 hours</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gn="justLow">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30 ppm</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gn="justLow">
                        <a:lnSpc>
                          <a:spcPct val="107000"/>
                        </a:lnSpc>
                        <a:spcAft>
                          <a:spcPts val="0"/>
                        </a:spcAft>
                      </a:pPr>
                      <a:r>
                        <a:rPr lang="en-US" sz="240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110 ppm</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tc>
                  <a:txBody>
                    <a:bodyPr/>
                    <a:lstStyle/>
                    <a:p>
                      <a:pPr algn="justLow">
                        <a:lnSpc>
                          <a:spcPct val="107000"/>
                        </a:lnSpc>
                        <a:spcAft>
                          <a:spcPts val="0"/>
                        </a:spcAft>
                      </a:pPr>
                      <a:r>
                        <a:rPr lang="en-US" sz="2400" dirty="0">
                          <a:solidFill>
                            <a:schemeClr val="bg1"/>
                          </a:solidFill>
                          <a:effectLst/>
                          <a:latin typeface="Times New Roman" panose="02020603050405020304" pitchFamily="18" charset="0"/>
                          <a:ea typeface="Times New Roman" panose="02020603050405020304" pitchFamily="18" charset="0"/>
                          <a:cs typeface="B Zar" panose="00000400000000000000" pitchFamily="2" charset="-78"/>
                        </a:rPr>
                        <a:t>390 ppm</a:t>
                      </a:r>
                      <a:endParaRPr lang="en-US" sz="2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129540" marR="129540" anchor="b">
                    <a:lnL w="12700" cap="flat" cmpd="sng" algn="ctr">
                      <a:solidFill>
                        <a:srgbClr val="8C8C8C"/>
                      </a:solidFill>
                      <a:prstDash val="solid"/>
                      <a:round/>
                      <a:headEnd type="none" w="med" len="med"/>
                      <a:tailEnd type="none" w="med" len="med"/>
                    </a:lnL>
                    <a:lnR w="12700" cap="flat" cmpd="sng" algn="ctr">
                      <a:solidFill>
                        <a:srgbClr val="8C8C8C"/>
                      </a:solidFill>
                      <a:prstDash val="solid"/>
                      <a:round/>
                      <a:headEnd type="none" w="med" len="med"/>
                      <a:tailEnd type="none" w="med" len="med"/>
                    </a:lnR>
                    <a:lnT w="12700" cap="flat" cmpd="sng" algn="ctr">
                      <a:solidFill>
                        <a:srgbClr val="8C8C8C"/>
                      </a:solidFill>
                      <a:prstDash val="solid"/>
                      <a:round/>
                      <a:headEnd type="none" w="med" len="med"/>
                      <a:tailEnd type="none" w="med" len="med"/>
                    </a:lnT>
                    <a:lnB w="12700" cap="flat" cmpd="sng" algn="ctr">
                      <a:solidFill>
                        <a:srgbClr val="8C8C8C"/>
                      </a:solidFill>
                      <a:prstDash val="solid"/>
                      <a:round/>
                      <a:headEnd type="none" w="med" len="med"/>
                      <a:tailEnd type="none" w="med" len="med"/>
                    </a:lnB>
                  </a:tcPr>
                </a:tc>
                <a:extLst>
                  <a:ext uri="{0D108BD9-81ED-4DB2-BD59-A6C34878D82A}">
                    <a16:rowId xmlns:a16="http://schemas.microsoft.com/office/drawing/2014/main" val="2761929981"/>
                  </a:ext>
                </a:extLst>
              </a:tr>
            </a:tbl>
          </a:graphicData>
        </a:graphic>
      </p:graphicFrame>
    </p:spTree>
    <p:extLst>
      <p:ext uri="{BB962C8B-B14F-4D97-AF65-F5344CB8AC3E}">
        <p14:creationId xmlns:p14="http://schemas.microsoft.com/office/powerpoint/2010/main" val="29136654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fa-IR" sz="6000" b="1" dirty="0" smtClean="0">
                <a:solidFill>
                  <a:srgbClr val="C00000"/>
                </a:solidFill>
                <a:cs typeface="2 Zar" panose="00000400000000000000" pitchFamily="2" charset="-78"/>
              </a:rPr>
              <a:t>اثرات بهداشتی </a:t>
            </a:r>
            <a:r>
              <a:rPr lang="en-US" sz="6000" b="1" dirty="0" smtClean="0">
                <a:solidFill>
                  <a:srgbClr val="C00000"/>
                </a:solidFill>
                <a:cs typeface="2 Zar" panose="00000400000000000000" pitchFamily="2" charset="-78"/>
              </a:rPr>
              <a:t>HF</a:t>
            </a:r>
            <a:endParaRPr lang="en-US" sz="6000" b="1" dirty="0">
              <a:solidFill>
                <a:srgbClr val="C00000"/>
              </a:solidFill>
              <a:cs typeface="2 Zar" panose="00000400000000000000" pitchFamily="2" charset="-78"/>
            </a:endParaRPr>
          </a:p>
        </p:txBody>
      </p:sp>
      <p:sp>
        <p:nvSpPr>
          <p:cNvPr id="3" name="Content Placeholder 2"/>
          <p:cNvSpPr>
            <a:spLocks noGrp="1"/>
          </p:cNvSpPr>
          <p:nvPr>
            <p:ph idx="1"/>
          </p:nvPr>
        </p:nvSpPr>
        <p:spPr>
          <a:xfrm>
            <a:off x="1202919" y="2011680"/>
            <a:ext cx="9784080" cy="4647304"/>
          </a:xfrm>
        </p:spPr>
        <p:txBody>
          <a:bodyPr>
            <a:normAutofit lnSpcReduction="10000"/>
          </a:bodyPr>
          <a:lstStyle/>
          <a:p>
            <a:pPr algn="just" rtl="1">
              <a:lnSpc>
                <a:spcPct val="107000"/>
              </a:lnSpc>
              <a:spcAft>
                <a:spcPts val="0"/>
              </a:spcAft>
              <a:buFont typeface="Wingdings" panose="05000000000000000000" pitchFamily="2" charset="2"/>
              <a:buChar char="ü"/>
            </a:pPr>
            <a:r>
              <a:rPr lang="fa-IR" sz="3200" dirty="0">
                <a:latin typeface="Calibri" panose="020F0502020204030204" pitchFamily="34" charset="0"/>
                <a:ea typeface="Calibri" panose="020F0502020204030204" pitchFamily="34" charset="0"/>
                <a:cs typeface="B Zar" panose="00000400000000000000" pitchFamily="2" charset="-78"/>
              </a:rPr>
              <a:t>حالت تهوع، استفراغ، درد معده، اختلال در ضربان </a:t>
            </a:r>
            <a:r>
              <a:rPr lang="fa-IR" sz="3200" dirty="0" smtClean="0">
                <a:latin typeface="Calibri" panose="020F0502020204030204" pitchFamily="34" charset="0"/>
                <a:ea typeface="Calibri" panose="020F0502020204030204" pitchFamily="34" charset="0"/>
                <a:cs typeface="B Zar" panose="00000400000000000000" pitchFamily="2" charset="-78"/>
              </a:rPr>
              <a:t>قلب</a:t>
            </a:r>
            <a:endParaRPr lang="en-US" sz="3200" dirty="0">
              <a:latin typeface="Calibri" panose="020F0502020204030204" pitchFamily="34" charset="0"/>
              <a:ea typeface="Calibri" panose="020F0502020204030204" pitchFamily="34" charset="0"/>
              <a:cs typeface="B Zar" panose="00000400000000000000" pitchFamily="2" charset="-78"/>
            </a:endParaRPr>
          </a:p>
          <a:p>
            <a:pPr algn="just" rtl="1">
              <a:lnSpc>
                <a:spcPct val="107000"/>
              </a:lnSpc>
              <a:spcAft>
                <a:spcPts val="0"/>
              </a:spcAft>
              <a:buFont typeface="Wingdings" panose="05000000000000000000" pitchFamily="2" charset="2"/>
              <a:buChar char="ü"/>
            </a:pPr>
            <a:endParaRPr lang="en-US" sz="3200" dirty="0" smtClean="0">
              <a:latin typeface="Calibri" panose="020F0502020204030204" pitchFamily="34" charset="0"/>
              <a:ea typeface="Calibri" panose="020F0502020204030204" pitchFamily="34" charset="0"/>
              <a:cs typeface="B Zar" panose="00000400000000000000" pitchFamily="2" charset="-78"/>
            </a:endParaRPr>
          </a:p>
          <a:p>
            <a:pPr algn="just" rtl="1">
              <a:lnSpc>
                <a:spcPct val="107000"/>
              </a:lnSpc>
              <a:spcAft>
                <a:spcPts val="0"/>
              </a:spcAft>
              <a:buFont typeface="Wingdings" panose="05000000000000000000" pitchFamily="2" charset="2"/>
              <a:buChar char="ü"/>
            </a:pPr>
            <a:r>
              <a:rPr lang="fa-IR" sz="3200" dirty="0" smtClean="0">
                <a:latin typeface="Calibri" panose="020F0502020204030204" pitchFamily="34" charset="0"/>
                <a:ea typeface="Calibri" panose="020F0502020204030204" pitchFamily="34" charset="0"/>
                <a:cs typeface="B Zar" panose="00000400000000000000" pitchFamily="2" charset="-78"/>
              </a:rPr>
              <a:t>علائم </a:t>
            </a:r>
            <a:r>
              <a:rPr lang="fa-IR" sz="3200" dirty="0">
                <a:latin typeface="Calibri" panose="020F0502020204030204" pitchFamily="34" charset="0"/>
                <a:ea typeface="Calibri" panose="020F0502020204030204" pitchFamily="34" charset="0"/>
                <a:cs typeface="B Zar" panose="00000400000000000000" pitchFamily="2" charset="-78"/>
              </a:rPr>
              <a:t>ممکن است چند روز پس از مواجهه با تاخیر شروع شود به ویژه در مواجهه با هیدروژن فلوراید با غلظت کمتر از 20 </a:t>
            </a:r>
            <a:r>
              <a:rPr lang="fa-IR" sz="3200" dirty="0" smtClean="0">
                <a:latin typeface="Calibri" panose="020F0502020204030204" pitchFamily="34" charset="0"/>
                <a:ea typeface="Calibri" panose="020F0502020204030204" pitchFamily="34" charset="0"/>
                <a:cs typeface="B Zar" panose="00000400000000000000" pitchFamily="2" charset="-78"/>
              </a:rPr>
              <a:t>درصد</a:t>
            </a:r>
            <a:endParaRPr lang="en-US" sz="3200" dirty="0" smtClean="0">
              <a:latin typeface="Calibri" panose="020F0502020204030204" pitchFamily="34" charset="0"/>
              <a:ea typeface="Calibri" panose="020F0502020204030204" pitchFamily="34" charset="0"/>
              <a:cs typeface="B Zar" panose="00000400000000000000" pitchFamily="2" charset="-78"/>
            </a:endParaRPr>
          </a:p>
          <a:p>
            <a:pPr algn="just" rtl="1">
              <a:lnSpc>
                <a:spcPct val="107000"/>
              </a:lnSpc>
              <a:spcAft>
                <a:spcPts val="0"/>
              </a:spcAft>
              <a:buFont typeface="Wingdings" panose="05000000000000000000" pitchFamily="2" charset="2"/>
              <a:buChar char="ü"/>
            </a:pPr>
            <a:endParaRPr lang="en-US" sz="3200" dirty="0" smtClean="0">
              <a:latin typeface="Calibri" panose="020F0502020204030204" pitchFamily="34" charset="0"/>
              <a:ea typeface="Calibri" panose="020F0502020204030204" pitchFamily="34" charset="0"/>
              <a:cs typeface="B Zar" panose="00000400000000000000" pitchFamily="2" charset="-78"/>
            </a:endParaRPr>
          </a:p>
          <a:p>
            <a:pPr algn="just" rtl="1">
              <a:lnSpc>
                <a:spcPct val="107000"/>
              </a:lnSpc>
              <a:spcAft>
                <a:spcPts val="0"/>
              </a:spcAft>
              <a:buFont typeface="Wingdings" panose="05000000000000000000" pitchFamily="2" charset="2"/>
              <a:buChar char="ü"/>
            </a:pPr>
            <a:r>
              <a:rPr lang="fa-IR" sz="3200" dirty="0" smtClean="0">
                <a:latin typeface="Calibri" panose="020F0502020204030204" pitchFamily="34" charset="0"/>
                <a:ea typeface="Calibri" panose="020F0502020204030204" pitchFamily="34" charset="0"/>
                <a:cs typeface="B Zar" panose="00000400000000000000" pitchFamily="2" charset="-78"/>
              </a:rPr>
              <a:t> </a:t>
            </a:r>
            <a:r>
              <a:rPr lang="fa-IR" sz="3200" dirty="0">
                <a:latin typeface="Calibri" panose="020F0502020204030204" pitchFamily="34" charset="0"/>
                <a:ea typeface="Calibri" panose="020F0502020204030204" pitchFamily="34" charset="0"/>
                <a:cs typeface="B Zar" panose="00000400000000000000" pitchFamily="2" charset="-78"/>
              </a:rPr>
              <a:t>از دیگر اثرات سیستمیک تغییر در سطع غلظت الکترولیتهای بدن مثل کلسیم، منیزیم و پتاسیم خون می باشد که باعث اثر بر روی قلب و در نهایت منجر به مرگ می شود.</a:t>
            </a:r>
            <a:endParaRPr lang="en-US" sz="3200" dirty="0">
              <a:latin typeface="Calibri" panose="020F0502020204030204" pitchFamily="34" charset="0"/>
              <a:ea typeface="Calibri" panose="020F0502020204030204" pitchFamily="34" charset="0"/>
              <a:cs typeface="Arial" panose="020B0604020202020204" pitchFamily="34" charset="0"/>
            </a:endParaRPr>
          </a:p>
          <a:p>
            <a:pPr marL="0" indent="0" algn="just" rtl="1">
              <a:buNone/>
            </a:pPr>
            <a:endParaRPr lang="fa-IR" sz="2000" b="0" i="0" dirty="0">
              <a:effectLst/>
              <a:latin typeface="iransans2"/>
              <a:cs typeface="2 Zar" panose="00000400000000000000" pitchFamily="2" charset="-78"/>
            </a:endParaRPr>
          </a:p>
        </p:txBody>
      </p:sp>
    </p:spTree>
    <p:extLst>
      <p:ext uri="{BB962C8B-B14F-4D97-AF65-F5344CB8AC3E}">
        <p14:creationId xmlns:p14="http://schemas.microsoft.com/office/powerpoint/2010/main" val="1166464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6000" b="1" dirty="0" smtClean="0">
                <a:solidFill>
                  <a:srgbClr val="C00000"/>
                </a:solidFill>
                <a:cs typeface="2 Zar" panose="00000400000000000000" pitchFamily="2" charset="-78"/>
              </a:rPr>
              <a:t>کلیات</a:t>
            </a:r>
            <a:endParaRPr lang="en-US" sz="6000" b="1" dirty="0">
              <a:solidFill>
                <a:srgbClr val="C00000"/>
              </a:solidFill>
              <a:cs typeface="2 Zar" panose="00000400000000000000" pitchFamily="2" charset="-78"/>
            </a:endParaRPr>
          </a:p>
        </p:txBody>
      </p:sp>
      <p:sp>
        <p:nvSpPr>
          <p:cNvPr id="3" name="Content Placeholder 2"/>
          <p:cNvSpPr>
            <a:spLocks noGrp="1"/>
          </p:cNvSpPr>
          <p:nvPr>
            <p:ph idx="1"/>
          </p:nvPr>
        </p:nvSpPr>
        <p:spPr>
          <a:xfrm>
            <a:off x="1202919" y="2011680"/>
            <a:ext cx="9784080" cy="4647304"/>
          </a:xfrm>
        </p:spPr>
        <p:txBody>
          <a:bodyPr>
            <a:normAutofit fontScale="92500" lnSpcReduction="20000"/>
          </a:bodyPr>
          <a:lstStyle/>
          <a:p>
            <a:pPr marL="0" indent="0" algn="just" rtl="1">
              <a:buNone/>
            </a:pPr>
            <a:r>
              <a:rPr lang="fa-IR" sz="3200" dirty="0">
                <a:latin typeface="iransans2"/>
                <a:cs typeface="2 Zar" panose="00000400000000000000" pitchFamily="2" charset="-78"/>
              </a:rPr>
              <a:t>امروز در جهان در سال در حدود 400 میلیون تن مواد شیمیایی تولید می شود که حدود 80 هزار نوع ماده شیمیایی در بازار وجود داشته که حدود 3500-8000 مورد آنها پرخطر و حدود 150-200 مورد سرطانزا تشخیص داده شده اند</a:t>
            </a:r>
            <a:r>
              <a:rPr lang="fa-IR" sz="3200" dirty="0" smtClean="0">
                <a:latin typeface="iransans2"/>
                <a:cs typeface="2 Zar" panose="00000400000000000000" pitchFamily="2" charset="-78"/>
              </a:rPr>
              <a:t>.</a:t>
            </a:r>
          </a:p>
          <a:p>
            <a:pPr algn="just" rtl="1"/>
            <a:endParaRPr lang="fa-IR" sz="2800" dirty="0" smtClean="0">
              <a:latin typeface="iransans2"/>
              <a:cs typeface="2 Zar" panose="00000400000000000000" pitchFamily="2" charset="-78"/>
            </a:endParaRPr>
          </a:p>
          <a:p>
            <a:pPr marL="0" indent="0" algn="just" rtl="1">
              <a:buNone/>
            </a:pPr>
            <a:r>
              <a:rPr lang="fa-IR" sz="3200" b="1" dirty="0" smtClean="0">
                <a:solidFill>
                  <a:srgbClr val="C00000"/>
                </a:solidFill>
                <a:cs typeface="2 Zar" panose="00000400000000000000" pitchFamily="2" charset="-78"/>
              </a:rPr>
              <a:t>تقسیم بندی مواد شیمیایی بر اساس حالت فیزیکی:</a:t>
            </a:r>
          </a:p>
          <a:p>
            <a:pPr marL="0" indent="0" algn="just" rtl="1">
              <a:buNone/>
            </a:pPr>
            <a:r>
              <a:rPr lang="fa-IR" sz="3200" dirty="0">
                <a:latin typeface="iransans2"/>
                <a:cs typeface="2 Zar" panose="00000400000000000000" pitchFamily="2" charset="-78"/>
              </a:rPr>
              <a:t>1- آئروسل ها: گرد و غبارها، فیوم یا دمه فلزی، میست، مه، دود، اسموگ و اسپری</a:t>
            </a:r>
          </a:p>
          <a:p>
            <a:pPr marL="0" indent="0" algn="just" rtl="1">
              <a:buNone/>
            </a:pPr>
            <a:r>
              <a:rPr lang="fa-IR" sz="3200" dirty="0">
                <a:latin typeface="iransans2"/>
                <a:cs typeface="2 Zar" panose="00000400000000000000" pitchFamily="2" charset="-78"/>
              </a:rPr>
              <a:t>2- گازها و بخارات</a:t>
            </a:r>
            <a:endParaRPr lang="en-US" sz="3200" dirty="0">
              <a:latin typeface="iransans2"/>
              <a:cs typeface="2 Zar" panose="00000400000000000000" pitchFamily="2" charset="-78"/>
            </a:endParaRPr>
          </a:p>
        </p:txBody>
      </p:sp>
    </p:spTree>
    <p:extLst>
      <p:ext uri="{BB962C8B-B14F-4D97-AF65-F5344CB8AC3E}">
        <p14:creationId xmlns:p14="http://schemas.microsoft.com/office/powerpoint/2010/main" val="9096128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fa-IR" sz="6000" b="1" dirty="0" smtClean="0">
                <a:solidFill>
                  <a:srgbClr val="C00000"/>
                </a:solidFill>
                <a:cs typeface="2 Zar" panose="00000400000000000000" pitchFamily="2" charset="-78"/>
              </a:rPr>
              <a:t>اثرات بهداشتی </a:t>
            </a:r>
            <a:r>
              <a:rPr lang="en-US" sz="6000" b="1" dirty="0" smtClean="0">
                <a:solidFill>
                  <a:srgbClr val="C00000"/>
                </a:solidFill>
                <a:cs typeface="2 Zar" panose="00000400000000000000" pitchFamily="2" charset="-78"/>
              </a:rPr>
              <a:t>HF</a:t>
            </a:r>
            <a:endParaRPr lang="en-US" sz="6000" b="1" dirty="0">
              <a:solidFill>
                <a:srgbClr val="C00000"/>
              </a:solidFill>
              <a:cs typeface="2 Zar" panose="00000400000000000000" pitchFamily="2" charset="-78"/>
            </a:endParaRPr>
          </a:p>
        </p:txBody>
      </p:sp>
      <p:sp>
        <p:nvSpPr>
          <p:cNvPr id="3" name="Content Placeholder 2"/>
          <p:cNvSpPr>
            <a:spLocks noGrp="1"/>
          </p:cNvSpPr>
          <p:nvPr>
            <p:ph idx="1"/>
          </p:nvPr>
        </p:nvSpPr>
        <p:spPr>
          <a:xfrm>
            <a:off x="1202919" y="2011680"/>
            <a:ext cx="9784080" cy="4647304"/>
          </a:xfrm>
        </p:spPr>
        <p:txBody>
          <a:bodyPr>
            <a:normAutofit fontScale="92500" lnSpcReduction="20000"/>
          </a:bodyPr>
          <a:lstStyle/>
          <a:p>
            <a:pPr marL="0" indent="0" algn="just" rtl="1">
              <a:lnSpc>
                <a:spcPct val="107000"/>
              </a:lnSpc>
              <a:spcAft>
                <a:spcPts val="0"/>
              </a:spcAft>
              <a:buNone/>
            </a:pPr>
            <a:r>
              <a:rPr lang="fa-IR" sz="3200" i="1" dirty="0">
                <a:solidFill>
                  <a:srgbClr val="FFC000"/>
                </a:solidFill>
                <a:latin typeface="Calibri" panose="020F0502020204030204" pitchFamily="34" charset="0"/>
                <a:ea typeface="Calibri" panose="020F0502020204030204" pitchFamily="34" charset="0"/>
                <a:cs typeface="B Zar" panose="00000400000000000000" pitchFamily="2" charset="-78"/>
              </a:rPr>
              <a:t>ا- استنشاقی:</a:t>
            </a:r>
            <a:endParaRPr lang="en-US" sz="2400" dirty="0">
              <a:solidFill>
                <a:srgbClr val="FFC000"/>
              </a:solidFill>
              <a:latin typeface="Calibri" panose="020F0502020204030204" pitchFamily="34" charset="0"/>
              <a:ea typeface="Calibri" panose="020F0502020204030204" pitchFamily="34" charset="0"/>
              <a:cs typeface="Arial" panose="020B0604020202020204" pitchFamily="34" charset="0"/>
            </a:endParaRPr>
          </a:p>
          <a:p>
            <a:pPr marL="0" indent="0" algn="just" rtl="1">
              <a:lnSpc>
                <a:spcPct val="107000"/>
              </a:lnSpc>
              <a:spcAft>
                <a:spcPts val="0"/>
              </a:spcAft>
              <a:buNone/>
            </a:pPr>
            <a:r>
              <a:rPr lang="fa-IR" sz="3200" dirty="0">
                <a:latin typeface="Calibri" panose="020F0502020204030204" pitchFamily="34" charset="0"/>
                <a:ea typeface="Calibri" panose="020F0502020204030204" pitchFamily="34" charset="0"/>
                <a:cs typeface="B Zar" panose="00000400000000000000" pitchFamily="2" charset="-78"/>
              </a:rPr>
              <a:t> انسداد قسمت بالایی راههای هوایی، صدمه به ریه ها که گاهی با 12 تا 36 ساعت تاخیر رخ می دهد. جمع شدن مایعات در ریه، ایست تنفسی</a:t>
            </a:r>
            <a:endParaRPr lang="en-US" sz="2400" dirty="0">
              <a:latin typeface="Calibri" panose="020F0502020204030204" pitchFamily="34" charset="0"/>
              <a:ea typeface="Calibri" panose="020F0502020204030204" pitchFamily="34" charset="0"/>
              <a:cs typeface="Arial" panose="020B0604020202020204" pitchFamily="34" charset="0"/>
            </a:endParaRPr>
          </a:p>
          <a:p>
            <a:pPr marL="0" indent="0" algn="just" rtl="1">
              <a:lnSpc>
                <a:spcPct val="107000"/>
              </a:lnSpc>
              <a:spcAft>
                <a:spcPts val="0"/>
              </a:spcAft>
              <a:buNone/>
            </a:pPr>
            <a:r>
              <a:rPr lang="fa-IR" sz="3200" i="1" dirty="0">
                <a:solidFill>
                  <a:srgbClr val="FFC000"/>
                </a:solidFill>
                <a:latin typeface="Calibri" panose="020F0502020204030204" pitchFamily="34" charset="0"/>
                <a:ea typeface="Calibri" panose="020F0502020204030204" pitchFamily="34" charset="0"/>
                <a:cs typeface="B Zar" panose="00000400000000000000" pitchFamily="2" charset="-78"/>
              </a:rPr>
              <a:t>2- پوستی: </a:t>
            </a:r>
            <a:endParaRPr lang="en-US" sz="2400" dirty="0">
              <a:solidFill>
                <a:srgbClr val="FFC000"/>
              </a:solidFill>
              <a:latin typeface="Calibri" panose="020F0502020204030204" pitchFamily="34" charset="0"/>
              <a:ea typeface="Calibri" panose="020F0502020204030204" pitchFamily="34" charset="0"/>
              <a:cs typeface="Arial" panose="020B0604020202020204" pitchFamily="34" charset="0"/>
            </a:endParaRPr>
          </a:p>
          <a:p>
            <a:pPr marL="0" indent="0" algn="just" rtl="1">
              <a:lnSpc>
                <a:spcPct val="107000"/>
              </a:lnSpc>
              <a:spcAft>
                <a:spcPts val="0"/>
              </a:spcAft>
              <a:buNone/>
            </a:pPr>
            <a:r>
              <a:rPr lang="fa-IR" sz="3200" dirty="0">
                <a:latin typeface="Calibri" panose="020F0502020204030204" pitchFamily="34" charset="0"/>
                <a:ea typeface="Calibri" panose="020F0502020204030204" pitchFamily="34" charset="0"/>
                <a:cs typeface="B Zar" panose="00000400000000000000" pitchFamily="2" charset="-78"/>
              </a:rPr>
              <a:t>در تماس پوستی احساس سوزش، قرمزی و سوختگی عمیق رخ می دهد. در مواجهه با هیدورژن فلوراید با غلظت 20 تا 50 درصد علائم سوزش، درد و تورم پوست ممکن است تا 8 ساعت به تعویق بیافتد و در غلظت های کمتر از 20 درصد احساس سوزش و صدمات جدی ممکن است 12 تا 24 ساعت بعد رخ دهد.</a:t>
            </a:r>
            <a:endParaRPr lang="en-US" sz="2400" dirty="0">
              <a:latin typeface="Calibri" panose="020F0502020204030204" pitchFamily="34" charset="0"/>
              <a:ea typeface="Calibri" panose="020F0502020204030204" pitchFamily="34" charset="0"/>
              <a:cs typeface="Arial" panose="020B0604020202020204" pitchFamily="34" charset="0"/>
            </a:endParaRPr>
          </a:p>
          <a:p>
            <a:pPr marL="0" indent="0" algn="just" rtl="1">
              <a:lnSpc>
                <a:spcPct val="107000"/>
              </a:lnSpc>
              <a:spcAft>
                <a:spcPts val="0"/>
              </a:spcAft>
              <a:buNone/>
            </a:pPr>
            <a:r>
              <a:rPr lang="fa-IR" sz="3200" i="1" dirty="0" smtClean="0">
                <a:solidFill>
                  <a:srgbClr val="FFC000"/>
                </a:solidFill>
                <a:latin typeface="Calibri" panose="020F0502020204030204" pitchFamily="34" charset="0"/>
                <a:ea typeface="Calibri" panose="020F0502020204030204" pitchFamily="34" charset="0"/>
                <a:cs typeface="B Zar" panose="00000400000000000000" pitchFamily="2" charset="-78"/>
              </a:rPr>
              <a:t>3- چشم</a:t>
            </a:r>
            <a:r>
              <a:rPr lang="fa-IR" sz="3200" i="1" dirty="0">
                <a:solidFill>
                  <a:srgbClr val="FFC000"/>
                </a:solidFill>
                <a:latin typeface="Calibri" panose="020F0502020204030204" pitchFamily="34" charset="0"/>
                <a:ea typeface="Calibri" panose="020F0502020204030204" pitchFamily="34" charset="0"/>
                <a:cs typeface="B Zar" panose="00000400000000000000" pitchFamily="2" charset="-78"/>
              </a:rPr>
              <a:t>:</a:t>
            </a:r>
            <a:r>
              <a:rPr lang="fa-IR" sz="3200" dirty="0">
                <a:solidFill>
                  <a:srgbClr val="FFC000"/>
                </a:solidFill>
                <a:latin typeface="Calibri" panose="020F0502020204030204" pitchFamily="34" charset="0"/>
                <a:ea typeface="Calibri" panose="020F0502020204030204" pitchFamily="34" charset="0"/>
                <a:cs typeface="B Zar" panose="00000400000000000000" pitchFamily="2" charset="-78"/>
              </a:rPr>
              <a:t> </a:t>
            </a:r>
            <a:r>
              <a:rPr lang="fa-IR" sz="3200" dirty="0">
                <a:latin typeface="Calibri" panose="020F0502020204030204" pitchFamily="34" charset="0"/>
                <a:ea typeface="Calibri" panose="020F0502020204030204" pitchFamily="34" charset="0"/>
                <a:cs typeface="B Zar" panose="00000400000000000000" pitchFamily="2" charset="-78"/>
              </a:rPr>
              <a:t>تحریک و تورم </a:t>
            </a:r>
            <a:endParaRPr lang="en-US" sz="2400" dirty="0">
              <a:latin typeface="Calibri" panose="020F0502020204030204" pitchFamily="34" charset="0"/>
              <a:ea typeface="Calibri" panose="020F0502020204030204" pitchFamily="34" charset="0"/>
              <a:cs typeface="Arial" panose="020B0604020202020204" pitchFamily="34" charset="0"/>
            </a:endParaRPr>
          </a:p>
          <a:p>
            <a:pPr marL="0" indent="0" algn="just" rtl="1">
              <a:buNone/>
            </a:pPr>
            <a:endParaRPr lang="fa-IR" sz="2000" b="0" i="0" dirty="0">
              <a:effectLst/>
              <a:latin typeface="iransans2"/>
              <a:cs typeface="2 Zar" panose="00000400000000000000" pitchFamily="2" charset="-78"/>
            </a:endParaRPr>
          </a:p>
        </p:txBody>
      </p:sp>
    </p:spTree>
    <p:extLst>
      <p:ext uri="{BB962C8B-B14F-4D97-AF65-F5344CB8AC3E}">
        <p14:creationId xmlns:p14="http://schemas.microsoft.com/office/powerpoint/2010/main" val="22650967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1"/>
            <a:r>
              <a:rPr lang="fa-IR" sz="6000" b="1" dirty="0" smtClean="0">
                <a:solidFill>
                  <a:srgbClr val="C00000"/>
                </a:solidFill>
                <a:cs typeface="2 Zar" panose="00000400000000000000" pitchFamily="2" charset="-78"/>
              </a:rPr>
              <a:t>اقدامات پیش بیمارستانی </a:t>
            </a:r>
            <a:r>
              <a:rPr lang="en-US" sz="6000" b="1" dirty="0" smtClean="0">
                <a:solidFill>
                  <a:srgbClr val="C00000"/>
                </a:solidFill>
                <a:cs typeface="2 Zar" panose="00000400000000000000" pitchFamily="2" charset="-78"/>
              </a:rPr>
              <a:t>HF</a:t>
            </a:r>
            <a:endParaRPr lang="en-US" sz="6000" b="1" dirty="0">
              <a:solidFill>
                <a:srgbClr val="C00000"/>
              </a:solidFill>
              <a:cs typeface="2 Zar" panose="00000400000000000000" pitchFamily="2" charset="-78"/>
            </a:endParaRPr>
          </a:p>
        </p:txBody>
      </p:sp>
      <p:sp>
        <p:nvSpPr>
          <p:cNvPr id="3" name="Content Placeholder 2"/>
          <p:cNvSpPr>
            <a:spLocks noGrp="1"/>
          </p:cNvSpPr>
          <p:nvPr>
            <p:ph idx="1"/>
          </p:nvPr>
        </p:nvSpPr>
        <p:spPr>
          <a:xfrm>
            <a:off x="1202919" y="2011680"/>
            <a:ext cx="9784080" cy="4647304"/>
          </a:xfrm>
        </p:spPr>
        <p:txBody>
          <a:bodyPr>
            <a:normAutofit fontScale="92500" lnSpcReduction="20000"/>
          </a:bodyPr>
          <a:lstStyle/>
          <a:p>
            <a:pPr lvl="0" algn="just" rtl="1">
              <a:lnSpc>
                <a:spcPct val="107000"/>
              </a:lnSpc>
              <a:spcAft>
                <a:spcPts val="0"/>
              </a:spcAft>
              <a:buFont typeface="Wingdings" panose="05000000000000000000" pitchFamily="2" charset="2"/>
              <a:buChar char="ü"/>
            </a:pPr>
            <a:r>
              <a:rPr lang="fa-IR" sz="3200" dirty="0">
                <a:latin typeface="Calibri" panose="020F0502020204030204" pitchFamily="34" charset="0"/>
                <a:ea typeface="Calibri" panose="020F0502020204030204" pitchFamily="34" charset="0"/>
                <a:cs typeface="B Zar" panose="00000400000000000000" pitchFamily="2" charset="-78"/>
              </a:rPr>
              <a:t>اگر پوست و لباسها آلوده شده است پس از خارج نمودن لباس ها پوست را به مدت 30 دقیقه شستشو دهید. سپس محل را با محلول حاوی کلسیم یا ژل گلوکونات کلسیم آغشته کنید و از پتو برای گرم کردن مصدوم استفاده کنید</a:t>
            </a:r>
            <a:r>
              <a:rPr lang="fa-IR" sz="3200" dirty="0" smtClean="0">
                <a:latin typeface="Calibri" panose="020F0502020204030204" pitchFamily="34" charset="0"/>
                <a:ea typeface="Calibri" panose="020F0502020204030204" pitchFamily="34" charset="0"/>
                <a:cs typeface="B Zar" panose="00000400000000000000" pitchFamily="2" charset="-78"/>
              </a:rPr>
              <a:t>.</a:t>
            </a:r>
          </a:p>
          <a:p>
            <a:pPr lvl="0" algn="just" rtl="1">
              <a:lnSpc>
                <a:spcPct val="107000"/>
              </a:lnSpc>
              <a:spcAft>
                <a:spcPts val="0"/>
              </a:spcAft>
              <a:buFont typeface="Wingdings" panose="05000000000000000000" pitchFamily="2" charset="2"/>
              <a:buChar char="ü"/>
            </a:pPr>
            <a:endParaRPr lang="en-US" sz="2400" dirty="0">
              <a:latin typeface="Calibri" panose="020F0502020204030204" pitchFamily="34" charset="0"/>
              <a:ea typeface="Calibri" panose="020F0502020204030204" pitchFamily="34" charset="0"/>
              <a:cs typeface="Arial" panose="020B0604020202020204" pitchFamily="34" charset="0"/>
            </a:endParaRPr>
          </a:p>
          <a:p>
            <a:pPr lvl="0" algn="just" rtl="1">
              <a:lnSpc>
                <a:spcPct val="107000"/>
              </a:lnSpc>
              <a:spcAft>
                <a:spcPts val="0"/>
              </a:spcAft>
              <a:buFont typeface="Wingdings" panose="05000000000000000000" pitchFamily="2" charset="2"/>
              <a:buChar char="ü"/>
            </a:pPr>
            <a:r>
              <a:rPr lang="fa-IR" sz="3200" dirty="0">
                <a:latin typeface="Calibri" panose="020F0502020204030204" pitchFamily="34" charset="0"/>
                <a:ea typeface="Calibri" panose="020F0502020204030204" pitchFamily="34" charset="0"/>
                <a:cs typeface="B Zar" panose="00000400000000000000" pitchFamily="2" charset="-78"/>
              </a:rPr>
              <a:t>اگر چشم ها آلوده شده است به مدت 20 دقیقه شستشو داده شود. اگر مصدوم از لنز استفاده می کند بلافاصله از چشم ها خارج </a:t>
            </a:r>
            <a:r>
              <a:rPr lang="fa-IR" sz="3200" dirty="0" smtClean="0">
                <a:latin typeface="Calibri" panose="020F0502020204030204" pitchFamily="34" charset="0"/>
                <a:ea typeface="Calibri" panose="020F0502020204030204" pitchFamily="34" charset="0"/>
                <a:cs typeface="B Zar" panose="00000400000000000000" pitchFamily="2" charset="-78"/>
              </a:rPr>
              <a:t>کنید.</a:t>
            </a:r>
          </a:p>
          <a:p>
            <a:pPr marL="0" lvl="0" indent="0" algn="just" rtl="1">
              <a:lnSpc>
                <a:spcPct val="107000"/>
              </a:lnSpc>
              <a:spcAft>
                <a:spcPts val="0"/>
              </a:spcAft>
              <a:buNone/>
            </a:pPr>
            <a:endParaRPr lang="en-US" sz="2400" dirty="0">
              <a:latin typeface="Calibri" panose="020F0502020204030204" pitchFamily="34" charset="0"/>
              <a:ea typeface="Calibri" panose="020F0502020204030204" pitchFamily="34" charset="0"/>
              <a:cs typeface="Arial" panose="020B0604020202020204" pitchFamily="34" charset="0"/>
            </a:endParaRPr>
          </a:p>
          <a:p>
            <a:pPr lvl="0" algn="just" rtl="1">
              <a:lnSpc>
                <a:spcPct val="107000"/>
              </a:lnSpc>
              <a:spcAft>
                <a:spcPts val="0"/>
              </a:spcAft>
              <a:buFont typeface="Wingdings" panose="05000000000000000000" pitchFamily="2" charset="2"/>
              <a:buChar char="ü"/>
            </a:pPr>
            <a:r>
              <a:rPr lang="fa-IR" sz="3200" dirty="0">
                <a:latin typeface="Calibri" panose="020F0502020204030204" pitchFamily="34" charset="0"/>
                <a:ea typeface="Calibri" panose="020F0502020204030204" pitchFamily="34" charset="0"/>
                <a:cs typeface="B Zar" panose="00000400000000000000" pitchFamily="2" charset="-78"/>
              </a:rPr>
              <a:t>در مواردی که مسمومیت گوارشی اتفاق افتاده باشد اگر مصدومین توانایی بلعیدن دارند از آب و شیر استفاده کنید به مصدومینی که توانایی بلعیدن دارند بین نیم تا یک لیتر آب یا شیر بنوشانید.</a:t>
            </a:r>
            <a:endParaRPr lang="en-US" sz="2400" dirty="0">
              <a:latin typeface="Calibri" panose="020F0502020204030204" pitchFamily="34" charset="0"/>
              <a:ea typeface="Calibri" panose="020F0502020204030204" pitchFamily="34" charset="0"/>
              <a:cs typeface="Arial" panose="020B0604020202020204" pitchFamily="34" charset="0"/>
            </a:endParaRPr>
          </a:p>
          <a:p>
            <a:pPr marL="0" indent="0" algn="just" rtl="1">
              <a:buNone/>
            </a:pPr>
            <a:endParaRPr lang="fa-IR" sz="2000" b="0" i="0" dirty="0">
              <a:effectLst/>
              <a:latin typeface="iransans2"/>
              <a:cs typeface="2 Zar" panose="00000400000000000000" pitchFamily="2" charset="-78"/>
            </a:endParaRPr>
          </a:p>
        </p:txBody>
      </p:sp>
    </p:spTree>
    <p:extLst>
      <p:ext uri="{BB962C8B-B14F-4D97-AF65-F5344CB8AC3E}">
        <p14:creationId xmlns:p14="http://schemas.microsoft.com/office/powerpoint/2010/main" val="10836426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fa-IR" sz="6000" b="1" dirty="0" smtClean="0">
                <a:solidFill>
                  <a:srgbClr val="C00000"/>
                </a:solidFill>
                <a:cs typeface="2 Zar" panose="00000400000000000000" pitchFamily="2" charset="-78"/>
              </a:rPr>
              <a:t>اثرات بهداشتی </a:t>
            </a:r>
            <a:r>
              <a:rPr lang="en-US" sz="6000" b="1" dirty="0" smtClean="0">
                <a:solidFill>
                  <a:srgbClr val="C00000"/>
                </a:solidFill>
                <a:cs typeface="2 Zar" panose="00000400000000000000" pitchFamily="2" charset="-78"/>
              </a:rPr>
              <a:t>Cl</a:t>
            </a:r>
            <a:r>
              <a:rPr lang="en-US" b="1" dirty="0" smtClean="0">
                <a:solidFill>
                  <a:srgbClr val="C00000"/>
                </a:solidFill>
                <a:cs typeface="2 Zar" panose="00000400000000000000" pitchFamily="2" charset="-78"/>
              </a:rPr>
              <a:t>2</a:t>
            </a:r>
            <a:endParaRPr lang="en-US" sz="6000" b="1" dirty="0">
              <a:solidFill>
                <a:srgbClr val="C00000"/>
              </a:solidFill>
              <a:cs typeface="2 Zar" panose="00000400000000000000" pitchFamily="2" charset="-78"/>
            </a:endParaRPr>
          </a:p>
        </p:txBody>
      </p:sp>
      <p:sp>
        <p:nvSpPr>
          <p:cNvPr id="3" name="Content Placeholder 2"/>
          <p:cNvSpPr>
            <a:spLocks noGrp="1"/>
          </p:cNvSpPr>
          <p:nvPr>
            <p:ph idx="1"/>
          </p:nvPr>
        </p:nvSpPr>
        <p:spPr>
          <a:xfrm>
            <a:off x="1202919" y="2011680"/>
            <a:ext cx="9784080" cy="4846320"/>
          </a:xfrm>
        </p:spPr>
        <p:txBody>
          <a:bodyPr>
            <a:normAutofit/>
          </a:bodyPr>
          <a:lstStyle/>
          <a:p>
            <a:pPr algn="justLow" rtl="1">
              <a:lnSpc>
                <a:spcPct val="107000"/>
              </a:lnSpc>
              <a:spcAft>
                <a:spcPts val="0"/>
              </a:spcAft>
              <a:buFont typeface="Wingdings" panose="05000000000000000000" pitchFamily="2" charset="2"/>
              <a:buChar char="ü"/>
            </a:pPr>
            <a:r>
              <a:rPr lang="fa-IR" sz="2800" dirty="0">
                <a:latin typeface="Calibri" panose="020F0502020204030204" pitchFamily="34" charset="0"/>
                <a:ea typeface="Calibri" panose="020F0502020204030204" pitchFamily="34" charset="0"/>
                <a:cs typeface="B Zar" panose="00000400000000000000" pitchFamily="2" charset="-78"/>
              </a:rPr>
              <a:t>گاز کلر محرک و خورنده چشم ها، پوست و مجاری تنفسی است. </a:t>
            </a:r>
            <a:endParaRPr lang="en-US" sz="2800" dirty="0" smtClean="0">
              <a:latin typeface="Calibri" panose="020F0502020204030204" pitchFamily="34" charset="0"/>
              <a:ea typeface="Calibri" panose="020F0502020204030204" pitchFamily="34" charset="0"/>
              <a:cs typeface="B Zar" panose="00000400000000000000" pitchFamily="2" charset="-78"/>
            </a:endParaRPr>
          </a:p>
          <a:p>
            <a:pPr algn="justLow" rtl="1">
              <a:lnSpc>
                <a:spcPct val="107000"/>
              </a:lnSpc>
              <a:spcAft>
                <a:spcPts val="0"/>
              </a:spcAft>
              <a:buFont typeface="Wingdings" panose="05000000000000000000" pitchFamily="2" charset="2"/>
              <a:buChar char="ü"/>
            </a:pPr>
            <a:r>
              <a:rPr lang="fa-IR" sz="2800" dirty="0" smtClean="0">
                <a:latin typeface="Calibri" panose="020F0502020204030204" pitchFamily="34" charset="0"/>
                <a:ea typeface="Calibri" panose="020F0502020204030204" pitchFamily="34" charset="0"/>
                <a:cs typeface="B Zar" panose="00000400000000000000" pitchFamily="2" charset="-78"/>
              </a:rPr>
              <a:t>مواجهه </a:t>
            </a:r>
            <a:r>
              <a:rPr lang="fa-IR" sz="2800" dirty="0">
                <a:latin typeface="Calibri" panose="020F0502020204030204" pitchFamily="34" charset="0"/>
                <a:ea typeface="Calibri" panose="020F0502020204030204" pitchFamily="34" charset="0"/>
                <a:cs typeface="B Zar" panose="00000400000000000000" pitchFamily="2" charset="-78"/>
              </a:rPr>
              <a:t>با کلر ممکن است ایجاد سوختگی چشم ها، بینی و گلو کند، همچنین سرفه، انسداد راههای هوای و ادم ریه ها نیز می تواند رخ دهد.</a:t>
            </a:r>
            <a:endParaRPr lang="en-US" sz="2800" dirty="0">
              <a:latin typeface="Calibri" panose="020F0502020204030204" pitchFamily="34" charset="0"/>
              <a:ea typeface="Calibri" panose="020F0502020204030204" pitchFamily="34" charset="0"/>
              <a:cs typeface="Arial" panose="020B0604020202020204" pitchFamily="34" charset="0"/>
            </a:endParaRPr>
          </a:p>
          <a:p>
            <a:pPr algn="just" rtl="1">
              <a:buFont typeface="Wingdings" panose="05000000000000000000" pitchFamily="2" charset="2"/>
              <a:buChar char="ü"/>
            </a:pPr>
            <a:r>
              <a:rPr lang="fa-IR" sz="2800" dirty="0">
                <a:latin typeface="Calibri" panose="020F0502020204030204" pitchFamily="34" charset="0"/>
                <a:ea typeface="Calibri" panose="020F0502020204030204" pitchFamily="34" charset="0"/>
                <a:cs typeface="B Zar" panose="00000400000000000000" pitchFamily="2" charset="-78"/>
              </a:rPr>
              <a:t>به علت ترکیب با هیدروژن آب موجود در درون مخاط به هیدروژن کلراید تبدیل می شود که آسیب وسیعی در بافتهای هدف ایجاد می کند. </a:t>
            </a:r>
            <a:endParaRPr lang="en-US" sz="2800" dirty="0" smtClean="0">
              <a:latin typeface="Calibri" panose="020F0502020204030204" pitchFamily="34" charset="0"/>
              <a:ea typeface="Calibri" panose="020F0502020204030204" pitchFamily="34" charset="0"/>
              <a:cs typeface="B Zar" panose="00000400000000000000" pitchFamily="2" charset="-78"/>
            </a:endParaRPr>
          </a:p>
          <a:p>
            <a:pPr algn="just" rtl="1">
              <a:buFont typeface="Wingdings" panose="05000000000000000000" pitchFamily="2" charset="2"/>
              <a:buChar char="ü"/>
            </a:pPr>
            <a:r>
              <a:rPr lang="fa-IR" sz="2800" dirty="0" smtClean="0">
                <a:latin typeface="Calibri" panose="020F0502020204030204" pitchFamily="34" charset="0"/>
                <a:ea typeface="Calibri" panose="020F0502020204030204" pitchFamily="34" charset="0"/>
                <a:cs typeface="B Zar" panose="00000400000000000000" pitchFamily="2" charset="-78"/>
              </a:rPr>
              <a:t>از </a:t>
            </a:r>
            <a:r>
              <a:rPr lang="fa-IR" sz="2800" dirty="0">
                <a:latin typeface="Calibri" panose="020F0502020204030204" pitchFamily="34" charset="0"/>
                <a:ea typeface="Calibri" panose="020F0502020204030204" pitchFamily="34" charset="0"/>
                <a:cs typeface="B Zar" panose="00000400000000000000" pitchFamily="2" charset="-78"/>
              </a:rPr>
              <a:t>سوی دیگر کلر در بدن ممکن است تبدیل به هیدروکلرویک اسید شود که به درون سلولها نفوذ کرده و با پروتئین سیتوپلاسمیک واکنش دهد و باعث آسیب به ساختار سلول شود</a:t>
            </a:r>
            <a:r>
              <a:rPr lang="fa-IR" sz="2800" dirty="0" smtClean="0">
                <a:latin typeface="Calibri" panose="020F0502020204030204" pitchFamily="34" charset="0"/>
                <a:ea typeface="Calibri" panose="020F0502020204030204" pitchFamily="34" charset="0"/>
                <a:cs typeface="B Zar" panose="00000400000000000000" pitchFamily="2" charset="-78"/>
              </a:rPr>
              <a:t>.</a:t>
            </a:r>
            <a:endParaRPr lang="en-US" sz="2800" dirty="0" smtClean="0">
              <a:latin typeface="Calibri" panose="020F0502020204030204" pitchFamily="34" charset="0"/>
              <a:ea typeface="Calibri" panose="020F0502020204030204" pitchFamily="34" charset="0"/>
              <a:cs typeface="B Zar" panose="00000400000000000000" pitchFamily="2" charset="-78"/>
            </a:endParaRPr>
          </a:p>
          <a:p>
            <a:pPr algn="just" rtl="1">
              <a:buFont typeface="Wingdings" panose="05000000000000000000" pitchFamily="2" charset="2"/>
              <a:buChar char="ü"/>
            </a:pPr>
            <a:r>
              <a:rPr lang="fa-IR" sz="2800" dirty="0" smtClean="0">
                <a:latin typeface="Calibri" panose="020F0502020204030204" pitchFamily="34" charset="0"/>
                <a:ea typeface="Calibri" panose="020F0502020204030204" pitchFamily="34" charset="0"/>
                <a:cs typeface="B Zar" panose="00000400000000000000" pitchFamily="2" charset="-78"/>
              </a:rPr>
              <a:t>اثرات </a:t>
            </a:r>
            <a:r>
              <a:rPr lang="fa-IR" sz="2800" dirty="0">
                <a:latin typeface="Calibri" panose="020F0502020204030204" pitchFamily="34" charset="0"/>
                <a:ea typeface="Calibri" panose="020F0502020204030204" pitchFamily="34" charset="0"/>
                <a:cs typeface="B Zar" panose="00000400000000000000" pitchFamily="2" charset="-78"/>
              </a:rPr>
              <a:t>ممکن است به صورت فوری و یا با تاخیر کمی ظهور کند.</a:t>
            </a:r>
            <a:endParaRPr lang="fa-IR" sz="2800" b="0" i="0" dirty="0">
              <a:effectLst/>
              <a:latin typeface="iransans2"/>
              <a:cs typeface="2 Zar" panose="00000400000000000000" pitchFamily="2" charset="-78"/>
            </a:endParaRPr>
          </a:p>
        </p:txBody>
      </p:sp>
    </p:spTree>
    <p:extLst>
      <p:ext uri="{BB962C8B-B14F-4D97-AF65-F5344CB8AC3E}">
        <p14:creationId xmlns:p14="http://schemas.microsoft.com/office/powerpoint/2010/main" val="2409315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fa-IR" sz="6000" b="1" dirty="0" smtClean="0">
                <a:solidFill>
                  <a:srgbClr val="C00000"/>
                </a:solidFill>
                <a:cs typeface="2 Zar" panose="00000400000000000000" pitchFamily="2" charset="-78"/>
              </a:rPr>
              <a:t>اثرات بهداشتی </a:t>
            </a:r>
            <a:r>
              <a:rPr lang="en-US" sz="6000" b="1" dirty="0" smtClean="0">
                <a:solidFill>
                  <a:srgbClr val="C00000"/>
                </a:solidFill>
                <a:cs typeface="2 Zar" panose="00000400000000000000" pitchFamily="2" charset="-78"/>
              </a:rPr>
              <a:t>Cl</a:t>
            </a:r>
            <a:r>
              <a:rPr lang="en-US" b="1" dirty="0" smtClean="0">
                <a:solidFill>
                  <a:srgbClr val="C00000"/>
                </a:solidFill>
                <a:cs typeface="2 Zar" panose="00000400000000000000" pitchFamily="2" charset="-78"/>
              </a:rPr>
              <a:t>2</a:t>
            </a:r>
            <a:endParaRPr lang="en-US" sz="6000" b="1" dirty="0">
              <a:solidFill>
                <a:srgbClr val="C00000"/>
              </a:solidFill>
              <a:cs typeface="2 Zar" panose="00000400000000000000" pitchFamily="2" charset="-78"/>
            </a:endParaRPr>
          </a:p>
        </p:txBody>
      </p:sp>
      <p:sp>
        <p:nvSpPr>
          <p:cNvPr id="3" name="Content Placeholder 2"/>
          <p:cNvSpPr>
            <a:spLocks noGrp="1"/>
          </p:cNvSpPr>
          <p:nvPr>
            <p:ph idx="1"/>
          </p:nvPr>
        </p:nvSpPr>
        <p:spPr>
          <a:xfrm>
            <a:off x="1202919" y="2011680"/>
            <a:ext cx="9784080" cy="4846320"/>
          </a:xfrm>
        </p:spPr>
        <p:txBody>
          <a:bodyPr>
            <a:normAutofit fontScale="77500" lnSpcReduction="20000"/>
          </a:bodyPr>
          <a:lstStyle/>
          <a:p>
            <a:pPr marL="0" indent="0" algn="justLow" rtl="1">
              <a:lnSpc>
                <a:spcPct val="107000"/>
              </a:lnSpc>
              <a:spcAft>
                <a:spcPts val="0"/>
              </a:spcAft>
              <a:buNone/>
            </a:pPr>
            <a:r>
              <a:rPr lang="fa-IR" sz="2800" i="1" dirty="0">
                <a:solidFill>
                  <a:srgbClr val="FFC000"/>
                </a:solidFill>
                <a:latin typeface="Calibri" panose="020F0502020204030204" pitchFamily="34" charset="0"/>
                <a:ea typeface="Calibri" panose="020F0502020204030204" pitchFamily="34" charset="0"/>
                <a:cs typeface="B Zar" panose="00000400000000000000" pitchFamily="2" charset="-78"/>
              </a:rPr>
              <a:t>ا- استنشاقی:</a:t>
            </a:r>
            <a:endParaRPr lang="en-US" sz="2000" dirty="0">
              <a:solidFill>
                <a:srgbClr val="FFC000"/>
              </a:solidFill>
              <a:latin typeface="Calibri" panose="020F0502020204030204" pitchFamily="34" charset="0"/>
              <a:ea typeface="Calibri" panose="020F0502020204030204" pitchFamily="34" charset="0"/>
              <a:cs typeface="Arial" panose="020B0604020202020204" pitchFamily="34" charset="0"/>
            </a:endParaRPr>
          </a:p>
          <a:p>
            <a:pPr marL="0" indent="0" algn="justLow" rtl="1">
              <a:lnSpc>
                <a:spcPct val="107000"/>
              </a:lnSpc>
              <a:spcAft>
                <a:spcPts val="0"/>
              </a:spcAft>
              <a:buNone/>
            </a:pPr>
            <a:r>
              <a:rPr lang="fa-IR" sz="2800" dirty="0">
                <a:latin typeface="Calibri" panose="020F0502020204030204" pitchFamily="34" charset="0"/>
                <a:ea typeface="Calibri" panose="020F0502020204030204" pitchFamily="34" charset="0"/>
                <a:cs typeface="2 Zar" panose="00000400000000000000" pitchFamily="2" charset="-78"/>
              </a:rPr>
              <a:t>کلر خاصیت حلالیت در آب دارد و از اینرو، ابتدا به وسیله راههای هوایی بالایی حذف می شود. مواجهه با غلظت پایین کلر (1 تا 10 </a:t>
            </a:r>
            <a:r>
              <a:rPr lang="en-US" sz="2800" dirty="0">
                <a:latin typeface="Calibri" panose="020F0502020204030204" pitchFamily="34" charset="0"/>
                <a:ea typeface="Calibri" panose="020F0502020204030204" pitchFamily="34" charset="0"/>
                <a:cs typeface="2 Zar" panose="00000400000000000000" pitchFamily="2" charset="-78"/>
              </a:rPr>
              <a:t>ppm</a:t>
            </a:r>
            <a:r>
              <a:rPr lang="fa-IR" sz="2800" dirty="0">
                <a:latin typeface="Calibri" panose="020F0502020204030204" pitchFamily="34" charset="0"/>
                <a:ea typeface="Calibri" panose="020F0502020204030204" pitchFamily="34" charset="0"/>
                <a:cs typeface="2 Zar" panose="00000400000000000000" pitchFamily="2" charset="-78"/>
              </a:rPr>
              <a:t>) ممکن است ایجاد تحریک چشم ها و بینی شود. </a:t>
            </a:r>
            <a:endParaRPr lang="en-US" sz="2000" dirty="0">
              <a:latin typeface="Calibri" panose="020F0502020204030204" pitchFamily="34" charset="0"/>
              <a:ea typeface="Calibri" panose="020F0502020204030204" pitchFamily="34" charset="0"/>
              <a:cs typeface="2 Zar" panose="00000400000000000000" pitchFamily="2" charset="-78"/>
            </a:endParaRPr>
          </a:p>
          <a:p>
            <a:pPr marL="0" indent="0" algn="justLow" rtl="1">
              <a:lnSpc>
                <a:spcPct val="107000"/>
              </a:lnSpc>
              <a:spcAft>
                <a:spcPts val="0"/>
              </a:spcAft>
              <a:buNone/>
            </a:pPr>
            <a:r>
              <a:rPr lang="fa-IR" sz="2800" dirty="0">
                <a:latin typeface="Calibri" panose="020F0502020204030204" pitchFamily="34" charset="0"/>
                <a:ea typeface="Calibri" panose="020F0502020204030204" pitchFamily="34" charset="0"/>
                <a:cs typeface="2 Zar" panose="00000400000000000000" pitchFamily="2" charset="-78"/>
              </a:rPr>
              <a:t>در غلظت های بیش از </a:t>
            </a:r>
            <a:r>
              <a:rPr lang="en-US" sz="2800" dirty="0">
                <a:latin typeface="Calibri" panose="020F0502020204030204" pitchFamily="34" charset="0"/>
                <a:ea typeface="Calibri" panose="020F0502020204030204" pitchFamily="34" charset="0"/>
                <a:cs typeface="2 Zar" panose="00000400000000000000" pitchFamily="2" charset="-78"/>
              </a:rPr>
              <a:t>15ppm</a:t>
            </a:r>
            <a:r>
              <a:rPr lang="en-US" sz="2800" dirty="0">
                <a:latin typeface="B Zar" panose="00000400000000000000" pitchFamily="2" charset="-78"/>
                <a:ea typeface="Calibri" panose="020F0502020204030204" pitchFamily="34" charset="0"/>
                <a:cs typeface="2 Zar" panose="00000400000000000000" pitchFamily="2" charset="-78"/>
              </a:rPr>
              <a:t> </a:t>
            </a:r>
            <a:r>
              <a:rPr lang="fa-IR" sz="2800" dirty="0" smtClean="0">
                <a:latin typeface="B Zar" panose="00000400000000000000" pitchFamily="2" charset="-78"/>
                <a:ea typeface="Calibri" panose="020F0502020204030204" pitchFamily="34" charset="0"/>
                <a:cs typeface="2 Zar" panose="00000400000000000000" pitchFamily="2" charset="-78"/>
              </a:rPr>
              <a:t> گلو </a:t>
            </a:r>
            <a:r>
              <a:rPr lang="fa-IR" sz="2800" dirty="0">
                <a:latin typeface="B Zar" panose="00000400000000000000" pitchFamily="2" charset="-78"/>
                <a:ea typeface="Calibri" panose="020F0502020204030204" pitchFamily="34" charset="0"/>
                <a:cs typeface="2 Zar" panose="00000400000000000000" pitchFamily="2" charset="-78"/>
              </a:rPr>
              <a:t>درد و سرفه رخ می دهد و می تواند به سرعت سبب ناراحتی تنفسی همراه با انسداد راههای تنفسی و تجمع مایع در ریه ها شود. مصدومین دچار تنفس سریع می شوند و پوست آنها آبی رنگ می شود، خس خس سینه و یا خلط خونی هم رخ می دهد. در مصدومین دارای علائم آسیب ریوی در عرض چند ساعت پیشروی می کند و ممکن است کلاپس ریوی رخ دهد.کمترین غلظتی که پس از 30 دقیقه مواجهه می تواند باعث مرگ شود </a:t>
            </a:r>
            <a:r>
              <a:rPr lang="en-US" sz="2800" dirty="0">
                <a:latin typeface="Calibri" panose="020F0502020204030204" pitchFamily="34" charset="0"/>
                <a:ea typeface="Calibri" panose="020F0502020204030204" pitchFamily="34" charset="0"/>
                <a:cs typeface="2 Zar" panose="00000400000000000000" pitchFamily="2" charset="-78"/>
              </a:rPr>
              <a:t>430ppm</a:t>
            </a:r>
            <a:r>
              <a:rPr lang="fa-IR" sz="2800" dirty="0">
                <a:latin typeface="Calibri" panose="020F0502020204030204" pitchFamily="34" charset="0"/>
                <a:ea typeface="Calibri" panose="020F0502020204030204" pitchFamily="34" charset="0"/>
                <a:cs typeface="2 Zar" panose="00000400000000000000" pitchFamily="2" charset="-78"/>
              </a:rPr>
              <a:t> است. مواجهه با کلر می تواند ایجاد سندروم </a:t>
            </a:r>
            <a:r>
              <a:rPr lang="en-US" sz="2800" dirty="0">
                <a:latin typeface="Calibri" panose="020F0502020204030204" pitchFamily="34" charset="0"/>
                <a:ea typeface="Calibri" panose="020F0502020204030204" pitchFamily="34" charset="0"/>
                <a:cs typeface="2 Zar" panose="00000400000000000000" pitchFamily="2" charset="-78"/>
              </a:rPr>
              <a:t> RADS</a:t>
            </a:r>
            <a:r>
              <a:rPr lang="fa-IR" sz="2800" dirty="0">
                <a:latin typeface="Calibri" panose="020F0502020204030204" pitchFamily="34" charset="0"/>
                <a:ea typeface="Calibri" panose="020F0502020204030204" pitchFamily="34" charset="0"/>
                <a:cs typeface="2 Zar" panose="00000400000000000000" pitchFamily="2" charset="-78"/>
              </a:rPr>
              <a:t> (سندروم واکنشی اختلال عملکرد راههای هوایی) کند که یک تحریک شیمیایی از نوع آسم </a:t>
            </a:r>
            <a:r>
              <a:rPr lang="fa-IR" sz="2800" dirty="0" smtClean="0">
                <a:latin typeface="Calibri" panose="020F0502020204030204" pitchFamily="34" charset="0"/>
                <a:ea typeface="Calibri" panose="020F0502020204030204" pitchFamily="34" charset="0"/>
                <a:cs typeface="2 Zar" panose="00000400000000000000" pitchFamily="2" charset="-78"/>
              </a:rPr>
              <a:t>است</a:t>
            </a:r>
            <a:r>
              <a:rPr lang="en-US" sz="2800" dirty="0" smtClean="0">
                <a:latin typeface="Calibri" panose="020F0502020204030204" pitchFamily="34" charset="0"/>
                <a:ea typeface="Calibri" panose="020F0502020204030204" pitchFamily="34" charset="0"/>
                <a:cs typeface="2 Zar" panose="00000400000000000000" pitchFamily="2" charset="-78"/>
              </a:rPr>
              <a:t>.</a:t>
            </a:r>
            <a:endParaRPr lang="en-US" sz="2000" dirty="0">
              <a:latin typeface="Calibri" panose="020F0502020204030204" pitchFamily="34" charset="0"/>
              <a:ea typeface="Calibri" panose="020F0502020204030204" pitchFamily="34" charset="0"/>
              <a:cs typeface="2 Zar" panose="00000400000000000000" pitchFamily="2" charset="-78"/>
            </a:endParaRPr>
          </a:p>
        </p:txBody>
      </p:sp>
    </p:spTree>
    <p:extLst>
      <p:ext uri="{BB962C8B-B14F-4D97-AF65-F5344CB8AC3E}">
        <p14:creationId xmlns:p14="http://schemas.microsoft.com/office/powerpoint/2010/main" val="33493097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fa-IR" sz="6000" b="1" dirty="0" smtClean="0">
                <a:solidFill>
                  <a:srgbClr val="C00000"/>
                </a:solidFill>
                <a:cs typeface="2 Zar" panose="00000400000000000000" pitchFamily="2" charset="-78"/>
              </a:rPr>
              <a:t>اثرات بهداشتی </a:t>
            </a:r>
            <a:r>
              <a:rPr lang="en-US" sz="6000" b="1" dirty="0" smtClean="0">
                <a:solidFill>
                  <a:srgbClr val="C00000"/>
                </a:solidFill>
                <a:cs typeface="2 Zar" panose="00000400000000000000" pitchFamily="2" charset="-78"/>
              </a:rPr>
              <a:t>Cl</a:t>
            </a:r>
            <a:r>
              <a:rPr lang="en-US" b="1" dirty="0" smtClean="0">
                <a:solidFill>
                  <a:srgbClr val="C00000"/>
                </a:solidFill>
                <a:cs typeface="2 Zar" panose="00000400000000000000" pitchFamily="2" charset="-78"/>
              </a:rPr>
              <a:t>2</a:t>
            </a:r>
            <a:endParaRPr lang="en-US" sz="6000" b="1" dirty="0">
              <a:solidFill>
                <a:srgbClr val="C00000"/>
              </a:solidFill>
              <a:cs typeface="2 Zar" panose="00000400000000000000" pitchFamily="2" charset="-78"/>
            </a:endParaRPr>
          </a:p>
        </p:txBody>
      </p:sp>
      <p:sp>
        <p:nvSpPr>
          <p:cNvPr id="3" name="Content Placeholder 2"/>
          <p:cNvSpPr>
            <a:spLocks noGrp="1"/>
          </p:cNvSpPr>
          <p:nvPr>
            <p:ph idx="1"/>
          </p:nvPr>
        </p:nvSpPr>
        <p:spPr>
          <a:xfrm>
            <a:off x="1202919" y="2011680"/>
            <a:ext cx="9784080" cy="4846320"/>
          </a:xfrm>
        </p:spPr>
        <p:txBody>
          <a:bodyPr>
            <a:normAutofit/>
          </a:bodyPr>
          <a:lstStyle/>
          <a:p>
            <a:pPr marL="0" indent="0" algn="justLow" rtl="1">
              <a:lnSpc>
                <a:spcPct val="107000"/>
              </a:lnSpc>
              <a:spcAft>
                <a:spcPts val="0"/>
              </a:spcAft>
              <a:buNone/>
            </a:pPr>
            <a:r>
              <a:rPr lang="fa-IR" sz="2800" dirty="0">
                <a:solidFill>
                  <a:srgbClr val="FFC000"/>
                </a:solidFill>
                <a:latin typeface="Calibri" panose="020F0502020204030204" pitchFamily="34" charset="0"/>
                <a:ea typeface="Calibri" panose="020F0502020204030204" pitchFamily="34" charset="0"/>
                <a:cs typeface="B Zar" panose="00000400000000000000" pitchFamily="2" charset="-78"/>
              </a:rPr>
              <a:t> </a:t>
            </a:r>
            <a:r>
              <a:rPr lang="fa-IR" sz="2800" dirty="0" smtClean="0">
                <a:solidFill>
                  <a:srgbClr val="FFC000"/>
                </a:solidFill>
                <a:latin typeface="Calibri" panose="020F0502020204030204" pitchFamily="34" charset="0"/>
                <a:ea typeface="Calibri" panose="020F0502020204030204" pitchFamily="34" charset="0"/>
                <a:cs typeface="B Zar" panose="00000400000000000000" pitchFamily="2" charset="-78"/>
              </a:rPr>
              <a:t>2</a:t>
            </a:r>
            <a:r>
              <a:rPr lang="fa-IR" sz="2800" i="1" dirty="0" smtClean="0">
                <a:solidFill>
                  <a:srgbClr val="FFC000"/>
                </a:solidFill>
                <a:latin typeface="Calibri" panose="020F0502020204030204" pitchFamily="34" charset="0"/>
                <a:ea typeface="Calibri" panose="020F0502020204030204" pitchFamily="34" charset="0"/>
                <a:cs typeface="B Zar" panose="00000400000000000000" pitchFamily="2" charset="-78"/>
              </a:rPr>
              <a:t>- </a:t>
            </a:r>
            <a:r>
              <a:rPr lang="fa-IR" sz="2800" i="1" dirty="0">
                <a:solidFill>
                  <a:srgbClr val="FFC000"/>
                </a:solidFill>
                <a:latin typeface="Calibri" panose="020F0502020204030204" pitchFamily="34" charset="0"/>
                <a:ea typeface="Calibri" panose="020F0502020204030204" pitchFamily="34" charset="0"/>
                <a:cs typeface="B Zar" panose="00000400000000000000" pitchFamily="2" charset="-78"/>
              </a:rPr>
              <a:t>قلبی عروقی</a:t>
            </a:r>
            <a:endParaRPr lang="en-US" sz="2000" dirty="0">
              <a:solidFill>
                <a:srgbClr val="FFC000"/>
              </a:solidFill>
              <a:latin typeface="Calibri" panose="020F0502020204030204" pitchFamily="34" charset="0"/>
              <a:ea typeface="Calibri" panose="020F0502020204030204" pitchFamily="34" charset="0"/>
              <a:cs typeface="Arial" panose="020B0604020202020204" pitchFamily="34" charset="0"/>
            </a:endParaRPr>
          </a:p>
          <a:p>
            <a:pPr marL="0" indent="0" algn="justLow" rtl="1">
              <a:lnSpc>
                <a:spcPct val="107000"/>
              </a:lnSpc>
              <a:spcAft>
                <a:spcPts val="0"/>
              </a:spcAft>
              <a:buNone/>
            </a:pPr>
            <a:r>
              <a:rPr lang="fa-IR" sz="2800" dirty="0">
                <a:latin typeface="Calibri" panose="020F0502020204030204" pitchFamily="34" charset="0"/>
                <a:ea typeface="Calibri" panose="020F0502020204030204" pitchFamily="34" charset="0"/>
                <a:cs typeface="B Zar" panose="00000400000000000000" pitchFamily="2" charset="-78"/>
              </a:rPr>
              <a:t>افزایش ضریان قلب و به دنبال آن افزایش فشار خون ممکن است رخ دهد. پس از مواجهات شدید کلاپس قلبی عروقی به علت فقدان اکسیژن ممکن است رخ دهد.</a:t>
            </a:r>
            <a:endParaRPr lang="en-US" sz="2000" dirty="0">
              <a:latin typeface="Calibri" panose="020F0502020204030204" pitchFamily="34" charset="0"/>
              <a:ea typeface="Calibri" panose="020F0502020204030204" pitchFamily="34" charset="0"/>
              <a:cs typeface="Arial" panose="020B0604020202020204" pitchFamily="34" charset="0"/>
            </a:endParaRPr>
          </a:p>
          <a:p>
            <a:pPr marL="0" lvl="0" indent="0" algn="justLow" rtl="1">
              <a:lnSpc>
                <a:spcPct val="107000"/>
              </a:lnSpc>
              <a:spcAft>
                <a:spcPts val="0"/>
              </a:spcAft>
              <a:buNone/>
            </a:pPr>
            <a:r>
              <a:rPr lang="fa-IR" sz="2800" i="1" dirty="0" smtClean="0">
                <a:solidFill>
                  <a:srgbClr val="FFC000"/>
                </a:solidFill>
                <a:latin typeface="Calibri" panose="020F0502020204030204" pitchFamily="34" charset="0"/>
                <a:ea typeface="Calibri" panose="020F0502020204030204" pitchFamily="34" charset="0"/>
                <a:cs typeface="B Zar" panose="00000400000000000000" pitchFamily="2" charset="-78"/>
              </a:rPr>
              <a:t>3- متابولیک</a:t>
            </a:r>
            <a:endParaRPr lang="en-US" sz="2000" dirty="0">
              <a:solidFill>
                <a:srgbClr val="FFC000"/>
              </a:solidFill>
              <a:latin typeface="Calibri" panose="020F0502020204030204" pitchFamily="34" charset="0"/>
              <a:ea typeface="Calibri" panose="020F0502020204030204" pitchFamily="34" charset="0"/>
              <a:cs typeface="Arial" panose="020B0604020202020204" pitchFamily="34" charset="0"/>
            </a:endParaRPr>
          </a:p>
          <a:p>
            <a:pPr marL="0" indent="0" algn="justLow" rtl="1">
              <a:lnSpc>
                <a:spcPct val="107000"/>
              </a:lnSpc>
              <a:spcAft>
                <a:spcPts val="0"/>
              </a:spcAft>
              <a:buNone/>
            </a:pPr>
            <a:r>
              <a:rPr lang="fa-IR" sz="2800" dirty="0">
                <a:latin typeface="Calibri" panose="020F0502020204030204" pitchFamily="34" charset="0"/>
                <a:ea typeface="Calibri" panose="020F0502020204030204" pitchFamily="34" charset="0"/>
                <a:cs typeface="B Zar" panose="00000400000000000000" pitchFamily="2" charset="-78"/>
              </a:rPr>
              <a:t>استفراغ ممکن است در نتیجه اکسیداسیون ناکافی بافتها رخ دهد. یکی از عوارض غیر معمول استنشاق مقادیر زیاد کلر، وجود یون کلر در خون می باشد که ناشی از بر هم خوردن تعادل باز و اسید در خون است</a:t>
            </a:r>
            <a:r>
              <a:rPr lang="fa-IR" sz="2800" dirty="0" smtClean="0">
                <a:latin typeface="Calibri" panose="020F0502020204030204" pitchFamily="34" charset="0"/>
                <a:ea typeface="Calibri" panose="020F0502020204030204" pitchFamily="34" charset="0"/>
                <a:cs typeface="B Zar" panose="00000400000000000000" pitchFamily="2" charset="-78"/>
              </a:rPr>
              <a:t>.</a:t>
            </a:r>
            <a:endParaRPr lang="en-US" sz="20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9947415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fa-IR" sz="6000" b="1" dirty="0" smtClean="0">
                <a:solidFill>
                  <a:srgbClr val="C00000"/>
                </a:solidFill>
                <a:cs typeface="2 Zar" panose="00000400000000000000" pitchFamily="2" charset="-78"/>
              </a:rPr>
              <a:t>اثرات بهداشتی </a:t>
            </a:r>
            <a:r>
              <a:rPr lang="en-US" sz="6000" b="1" dirty="0" smtClean="0">
                <a:solidFill>
                  <a:srgbClr val="C00000"/>
                </a:solidFill>
                <a:cs typeface="2 Zar" panose="00000400000000000000" pitchFamily="2" charset="-78"/>
              </a:rPr>
              <a:t>Cl</a:t>
            </a:r>
            <a:r>
              <a:rPr lang="en-US" b="1" dirty="0" smtClean="0">
                <a:solidFill>
                  <a:srgbClr val="C00000"/>
                </a:solidFill>
                <a:cs typeface="2 Zar" panose="00000400000000000000" pitchFamily="2" charset="-78"/>
              </a:rPr>
              <a:t>2</a:t>
            </a:r>
            <a:endParaRPr lang="en-US" sz="6000" b="1" dirty="0">
              <a:solidFill>
                <a:srgbClr val="C00000"/>
              </a:solidFill>
              <a:cs typeface="2 Zar" panose="00000400000000000000" pitchFamily="2" charset="-78"/>
            </a:endParaRPr>
          </a:p>
        </p:txBody>
      </p:sp>
      <p:sp>
        <p:nvSpPr>
          <p:cNvPr id="3" name="Content Placeholder 2"/>
          <p:cNvSpPr>
            <a:spLocks noGrp="1"/>
          </p:cNvSpPr>
          <p:nvPr>
            <p:ph idx="1"/>
          </p:nvPr>
        </p:nvSpPr>
        <p:spPr>
          <a:xfrm>
            <a:off x="1202919" y="2011680"/>
            <a:ext cx="9784080" cy="4846320"/>
          </a:xfrm>
        </p:spPr>
        <p:txBody>
          <a:bodyPr>
            <a:normAutofit/>
          </a:bodyPr>
          <a:lstStyle/>
          <a:p>
            <a:pPr marL="0" indent="0" algn="justLow" rtl="1">
              <a:lnSpc>
                <a:spcPct val="107000"/>
              </a:lnSpc>
              <a:spcAft>
                <a:spcPts val="0"/>
              </a:spcAft>
              <a:buNone/>
            </a:pPr>
            <a:r>
              <a:rPr lang="fa-IR" sz="2800" i="1" dirty="0" smtClean="0">
                <a:solidFill>
                  <a:srgbClr val="FFC000"/>
                </a:solidFill>
                <a:latin typeface="Calibri" panose="020F0502020204030204" pitchFamily="34" charset="0"/>
                <a:ea typeface="Calibri" panose="020F0502020204030204" pitchFamily="34" charset="0"/>
                <a:cs typeface="B Zar" panose="00000400000000000000" pitchFamily="2" charset="-78"/>
              </a:rPr>
              <a:t>4- پوستی</a:t>
            </a:r>
            <a:r>
              <a:rPr lang="fa-IR" sz="2800" i="1" dirty="0">
                <a:solidFill>
                  <a:srgbClr val="FFC000"/>
                </a:solidFill>
                <a:latin typeface="Calibri" panose="020F0502020204030204" pitchFamily="34" charset="0"/>
                <a:ea typeface="Calibri" panose="020F0502020204030204" pitchFamily="34" charset="0"/>
                <a:cs typeface="B Zar" panose="00000400000000000000" pitchFamily="2" charset="-78"/>
              </a:rPr>
              <a:t>: </a:t>
            </a:r>
            <a:endParaRPr lang="en-US" sz="2000" dirty="0">
              <a:solidFill>
                <a:srgbClr val="FFC000"/>
              </a:solidFill>
              <a:latin typeface="Calibri" panose="020F0502020204030204" pitchFamily="34" charset="0"/>
              <a:ea typeface="Calibri" panose="020F0502020204030204" pitchFamily="34" charset="0"/>
              <a:cs typeface="Arial" panose="020B0604020202020204" pitchFamily="34" charset="0"/>
            </a:endParaRPr>
          </a:p>
          <a:p>
            <a:pPr marL="0" indent="0" algn="justLow" rtl="1">
              <a:lnSpc>
                <a:spcPct val="107000"/>
              </a:lnSpc>
              <a:spcAft>
                <a:spcPts val="0"/>
              </a:spcAft>
              <a:buNone/>
            </a:pPr>
            <a:r>
              <a:rPr lang="fa-IR" sz="2800" dirty="0">
                <a:latin typeface="Calibri" panose="020F0502020204030204" pitchFamily="34" charset="0"/>
                <a:ea typeface="Calibri" panose="020F0502020204030204" pitchFamily="34" charset="0"/>
                <a:cs typeface="B Zar" panose="00000400000000000000" pitchFamily="2" charset="-78"/>
              </a:rPr>
              <a:t>کلر پوست را تحریک می کند و میتواند ایجاد سوختگی، احساس سوزش، التهاب و تاول کند. مواجهه با کلر مایع باعث جراحت های پوستی شبیه سرمازدگی می شود</a:t>
            </a:r>
            <a:endParaRPr lang="en-US" sz="2000" dirty="0">
              <a:latin typeface="Calibri" panose="020F0502020204030204" pitchFamily="34" charset="0"/>
              <a:ea typeface="Calibri" panose="020F0502020204030204" pitchFamily="34" charset="0"/>
              <a:cs typeface="Arial" panose="020B0604020202020204" pitchFamily="34" charset="0"/>
            </a:endParaRPr>
          </a:p>
          <a:p>
            <a:pPr marL="0" lvl="0" indent="0" algn="justLow" rtl="1">
              <a:lnSpc>
                <a:spcPct val="107000"/>
              </a:lnSpc>
              <a:spcAft>
                <a:spcPts val="0"/>
              </a:spcAft>
              <a:buNone/>
            </a:pPr>
            <a:r>
              <a:rPr lang="fa-IR" sz="2800" i="1" dirty="0" smtClean="0">
                <a:solidFill>
                  <a:srgbClr val="FFC000"/>
                </a:solidFill>
                <a:latin typeface="Calibri" panose="020F0502020204030204" pitchFamily="34" charset="0"/>
                <a:ea typeface="Calibri" panose="020F0502020204030204" pitchFamily="34" charset="0"/>
                <a:cs typeface="B Zar" panose="00000400000000000000" pitchFamily="2" charset="-78"/>
              </a:rPr>
              <a:t>5- چشمی</a:t>
            </a:r>
            <a:endParaRPr lang="en-US" sz="2000" i="1" dirty="0">
              <a:solidFill>
                <a:srgbClr val="FFC000"/>
              </a:solidFill>
              <a:latin typeface="Calibri" panose="020F0502020204030204" pitchFamily="34" charset="0"/>
              <a:ea typeface="Calibri" panose="020F0502020204030204" pitchFamily="34" charset="0"/>
              <a:cs typeface="Arial" panose="020B0604020202020204" pitchFamily="34" charset="0"/>
            </a:endParaRPr>
          </a:p>
          <a:p>
            <a:pPr marL="0" indent="0" algn="justLow" rtl="1">
              <a:lnSpc>
                <a:spcPct val="107000"/>
              </a:lnSpc>
              <a:spcAft>
                <a:spcPts val="0"/>
              </a:spcAft>
              <a:buNone/>
            </a:pPr>
            <a:r>
              <a:rPr lang="fa-IR" sz="2800" dirty="0">
                <a:latin typeface="Calibri" panose="020F0502020204030204" pitchFamily="34" charset="0"/>
                <a:ea typeface="Calibri" panose="020F0502020204030204" pitchFamily="34" charset="0"/>
                <a:cs typeface="B Zar" panose="00000400000000000000" pitchFamily="2" charset="-78"/>
              </a:rPr>
              <a:t>غلظت های پایین کلر در هوا می تواند باعث سوختگی، احساس ناراحتی، اسپاسم، چشمک زدن و بسته شدن غیر ارادی پلک، قرمزی، ورم ملتحمه و ریزش اشک </a:t>
            </a:r>
            <a:r>
              <a:rPr lang="fa-IR" sz="2800" dirty="0" smtClean="0">
                <a:latin typeface="Calibri" panose="020F0502020204030204" pitchFamily="34" charset="0"/>
                <a:ea typeface="Calibri" panose="020F0502020204030204" pitchFamily="34" charset="0"/>
                <a:cs typeface="B Zar" panose="00000400000000000000" pitchFamily="2" charset="-78"/>
              </a:rPr>
              <a:t>شود</a:t>
            </a:r>
            <a:r>
              <a:rPr lang="fa-IR" sz="2800" dirty="0">
                <a:latin typeface="Calibri" panose="020F0502020204030204" pitchFamily="34" charset="0"/>
                <a:ea typeface="Calibri" panose="020F0502020204030204" pitchFamily="34" charset="0"/>
                <a:cs typeface="B Zar" panose="00000400000000000000" pitchFamily="2" charset="-78"/>
              </a:rPr>
              <a:t>. سوختگی قرنیه ممکن است در غلظت های بالا رخ دهد.</a:t>
            </a: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08689991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1"/>
            <a:r>
              <a:rPr lang="fa-IR" sz="6000" b="1" dirty="0" smtClean="0">
                <a:solidFill>
                  <a:srgbClr val="C00000"/>
                </a:solidFill>
                <a:cs typeface="2 Zar" panose="00000400000000000000" pitchFamily="2" charset="-78"/>
              </a:rPr>
              <a:t>اقدامات پیش بیمارستانی </a:t>
            </a:r>
            <a:r>
              <a:rPr lang="en-US" sz="6000" b="1" dirty="0">
                <a:solidFill>
                  <a:srgbClr val="C00000"/>
                </a:solidFill>
                <a:cs typeface="2 Zar" panose="00000400000000000000" pitchFamily="2" charset="-78"/>
              </a:rPr>
              <a:t>Cl</a:t>
            </a:r>
            <a:r>
              <a:rPr lang="en-US" b="1" dirty="0">
                <a:solidFill>
                  <a:srgbClr val="C00000"/>
                </a:solidFill>
                <a:cs typeface="2 Zar" panose="00000400000000000000" pitchFamily="2" charset="-78"/>
              </a:rPr>
              <a:t>2</a:t>
            </a:r>
            <a:endParaRPr lang="en-US" sz="6000" b="1" dirty="0">
              <a:solidFill>
                <a:srgbClr val="C00000"/>
              </a:solidFill>
              <a:cs typeface="2 Zar" panose="00000400000000000000" pitchFamily="2" charset="-78"/>
            </a:endParaRPr>
          </a:p>
        </p:txBody>
      </p:sp>
      <p:sp>
        <p:nvSpPr>
          <p:cNvPr id="3" name="Content Placeholder 2"/>
          <p:cNvSpPr>
            <a:spLocks noGrp="1"/>
          </p:cNvSpPr>
          <p:nvPr>
            <p:ph idx="1"/>
          </p:nvPr>
        </p:nvSpPr>
        <p:spPr>
          <a:xfrm>
            <a:off x="1202919" y="2011680"/>
            <a:ext cx="9784080" cy="4647304"/>
          </a:xfrm>
        </p:spPr>
        <p:txBody>
          <a:bodyPr>
            <a:normAutofit/>
          </a:bodyPr>
          <a:lstStyle/>
          <a:p>
            <a:pPr lvl="0" algn="justLow" rtl="1">
              <a:lnSpc>
                <a:spcPct val="107000"/>
              </a:lnSpc>
              <a:spcAft>
                <a:spcPts val="0"/>
              </a:spcAft>
              <a:buFont typeface="Wingdings" panose="05000000000000000000" pitchFamily="2" charset="2"/>
              <a:buChar char="ü"/>
            </a:pPr>
            <a:r>
              <a:rPr lang="fa-IR" sz="3200" dirty="0">
                <a:latin typeface="Calibri" panose="020F0502020204030204" pitchFamily="34" charset="0"/>
                <a:ea typeface="Calibri" panose="020F0502020204030204" pitchFamily="34" charset="0"/>
                <a:cs typeface="B Zar" panose="00000400000000000000" pitchFamily="2" charset="-78"/>
              </a:rPr>
              <a:t>لباسهای آلوده را خارج کنید و آنها را به همراه سایر متعلقات مصدومین در داخل دو پلاستیک قرار </a:t>
            </a:r>
            <a:r>
              <a:rPr lang="fa-IR" sz="3200" dirty="0" smtClean="0">
                <a:latin typeface="Calibri" panose="020F0502020204030204" pitchFamily="34" charset="0"/>
                <a:ea typeface="Calibri" panose="020F0502020204030204" pitchFamily="34" charset="0"/>
                <a:cs typeface="B Zar" panose="00000400000000000000" pitchFamily="2" charset="-78"/>
              </a:rPr>
              <a:t>دهید.</a:t>
            </a:r>
          </a:p>
          <a:p>
            <a:pPr marL="0" lvl="0" indent="0" algn="justLow" rtl="1">
              <a:lnSpc>
                <a:spcPct val="107000"/>
              </a:lnSpc>
              <a:spcAft>
                <a:spcPts val="0"/>
              </a:spcAft>
              <a:buNone/>
            </a:pPr>
            <a:endParaRPr lang="en-US" sz="2400" dirty="0">
              <a:latin typeface="Calibri" panose="020F0502020204030204" pitchFamily="34" charset="0"/>
              <a:ea typeface="Calibri" panose="020F0502020204030204" pitchFamily="34" charset="0"/>
              <a:cs typeface="Arial" panose="020B0604020202020204" pitchFamily="34" charset="0"/>
            </a:endParaRPr>
          </a:p>
          <a:p>
            <a:pPr lvl="0" algn="justLow" rtl="1">
              <a:lnSpc>
                <a:spcPct val="107000"/>
              </a:lnSpc>
              <a:spcAft>
                <a:spcPts val="0"/>
              </a:spcAft>
              <a:buFont typeface="Wingdings" panose="05000000000000000000" pitchFamily="2" charset="2"/>
              <a:buChar char="ü"/>
            </a:pPr>
            <a:r>
              <a:rPr lang="fa-IR" sz="3200" dirty="0">
                <a:latin typeface="Calibri" panose="020F0502020204030204" pitchFamily="34" charset="0"/>
                <a:ea typeface="Calibri" panose="020F0502020204030204" pitchFamily="34" charset="0"/>
                <a:cs typeface="B Zar" panose="00000400000000000000" pitchFamily="2" charset="-78"/>
              </a:rPr>
              <a:t>درصورت سرمازدگی پوست و چشم با احتیاط عمل کنید. پوست را در آب گرم (حدود 42 درجه سانتیگراد) قرار دهید اگر آب گرم در دسترس نیست آن را در پتو بپیچید. اجازه دهید گردش خون خود به صورت طبیعی برقرار گردد. مصدوم را به حرکت قسمت آسیب دیده تشویق کنید تا گرم شود.</a:t>
            </a:r>
            <a:endParaRPr lang="en-US" sz="2400" dirty="0">
              <a:latin typeface="Calibri" panose="020F0502020204030204" pitchFamily="34" charset="0"/>
              <a:ea typeface="Calibri" panose="020F0502020204030204" pitchFamily="34" charset="0"/>
              <a:cs typeface="Arial" panose="020B0604020202020204" pitchFamily="34" charset="0"/>
            </a:endParaRPr>
          </a:p>
          <a:p>
            <a:pPr marL="0" indent="0" algn="just" rtl="1">
              <a:buNone/>
            </a:pPr>
            <a:endParaRPr lang="fa-IR" sz="2000" b="0" i="0" dirty="0">
              <a:effectLst/>
              <a:latin typeface="iransans2"/>
              <a:cs typeface="2 Zar" panose="00000400000000000000" pitchFamily="2" charset="-78"/>
            </a:endParaRPr>
          </a:p>
        </p:txBody>
      </p:sp>
    </p:spTree>
    <p:extLst>
      <p:ext uri="{BB962C8B-B14F-4D97-AF65-F5344CB8AC3E}">
        <p14:creationId xmlns:p14="http://schemas.microsoft.com/office/powerpoint/2010/main" val="1087520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1"/>
            <a:r>
              <a:rPr lang="fa-IR" sz="6000" b="1" dirty="0" smtClean="0">
                <a:solidFill>
                  <a:srgbClr val="C00000"/>
                </a:solidFill>
                <a:cs typeface="2 Zar" panose="00000400000000000000" pitchFamily="2" charset="-78"/>
              </a:rPr>
              <a:t>اقدامات پیش بیمارستانی </a:t>
            </a:r>
            <a:r>
              <a:rPr lang="en-US" sz="6000" b="1" dirty="0">
                <a:solidFill>
                  <a:srgbClr val="C00000"/>
                </a:solidFill>
                <a:cs typeface="2 Zar" panose="00000400000000000000" pitchFamily="2" charset="-78"/>
              </a:rPr>
              <a:t>Cl</a:t>
            </a:r>
            <a:r>
              <a:rPr lang="en-US" b="1" dirty="0">
                <a:solidFill>
                  <a:srgbClr val="C00000"/>
                </a:solidFill>
                <a:cs typeface="2 Zar" panose="00000400000000000000" pitchFamily="2" charset="-78"/>
              </a:rPr>
              <a:t>2</a:t>
            </a:r>
            <a:endParaRPr lang="en-US" sz="6000" b="1" dirty="0">
              <a:solidFill>
                <a:srgbClr val="C00000"/>
              </a:solidFill>
              <a:cs typeface="2 Zar" panose="00000400000000000000" pitchFamily="2" charset="-78"/>
            </a:endParaRPr>
          </a:p>
        </p:txBody>
      </p:sp>
      <p:sp>
        <p:nvSpPr>
          <p:cNvPr id="3" name="Content Placeholder 2"/>
          <p:cNvSpPr>
            <a:spLocks noGrp="1"/>
          </p:cNvSpPr>
          <p:nvPr>
            <p:ph idx="1"/>
          </p:nvPr>
        </p:nvSpPr>
        <p:spPr>
          <a:xfrm>
            <a:off x="1202919" y="2011680"/>
            <a:ext cx="9784080" cy="4647304"/>
          </a:xfrm>
        </p:spPr>
        <p:txBody>
          <a:bodyPr>
            <a:normAutofit/>
          </a:bodyPr>
          <a:lstStyle/>
          <a:p>
            <a:pPr lvl="0" algn="justLow" rtl="1">
              <a:lnSpc>
                <a:spcPct val="107000"/>
              </a:lnSpc>
              <a:spcAft>
                <a:spcPts val="0"/>
              </a:spcAft>
              <a:buFont typeface="Wingdings" panose="05000000000000000000" pitchFamily="2" charset="2"/>
              <a:buChar char="ü"/>
            </a:pPr>
            <a:r>
              <a:rPr lang="fa-IR" sz="3200" dirty="0" smtClean="0">
                <a:latin typeface="Calibri" panose="020F0502020204030204" pitchFamily="34" charset="0"/>
                <a:ea typeface="Calibri" panose="020F0502020204030204" pitchFamily="34" charset="0"/>
                <a:cs typeface="B Zar" panose="00000400000000000000" pitchFamily="2" charset="-78"/>
              </a:rPr>
              <a:t>با </a:t>
            </a:r>
            <a:r>
              <a:rPr lang="fa-IR" sz="3200" dirty="0">
                <a:latin typeface="Calibri" panose="020F0502020204030204" pitchFamily="34" charset="0"/>
                <a:ea typeface="Calibri" panose="020F0502020204030204" pitchFamily="34" charset="0"/>
                <a:cs typeface="B Zar" panose="00000400000000000000" pitchFamily="2" charset="-78"/>
              </a:rPr>
              <a:t>آب معمولی و با فشار مناسب به مدت 3 تا 5 دقیقه پوست و یا چشم مواجهه یافته را شستشو دهید، سپس دو مرتبه با آب و صابون شستشو </a:t>
            </a:r>
            <a:r>
              <a:rPr lang="fa-IR" sz="3200" dirty="0" smtClean="0">
                <a:latin typeface="Calibri" panose="020F0502020204030204" pitchFamily="34" charset="0"/>
                <a:ea typeface="Calibri" panose="020F0502020204030204" pitchFamily="34" charset="0"/>
                <a:cs typeface="B Zar" panose="00000400000000000000" pitchFamily="2" charset="-78"/>
              </a:rPr>
              <a:t>دهید.</a:t>
            </a:r>
          </a:p>
          <a:p>
            <a:pPr marL="0" lvl="0" indent="0" algn="justLow" rtl="1">
              <a:lnSpc>
                <a:spcPct val="107000"/>
              </a:lnSpc>
              <a:spcAft>
                <a:spcPts val="0"/>
              </a:spcAft>
              <a:buNone/>
            </a:pPr>
            <a:endParaRPr lang="en-US" sz="2400" dirty="0">
              <a:latin typeface="Calibri" panose="020F0502020204030204" pitchFamily="34" charset="0"/>
              <a:ea typeface="Calibri" panose="020F0502020204030204" pitchFamily="34" charset="0"/>
              <a:cs typeface="Arial" panose="020B0604020202020204" pitchFamily="34" charset="0"/>
            </a:endParaRPr>
          </a:p>
          <a:p>
            <a:pPr lvl="0" algn="justLow" rtl="1">
              <a:lnSpc>
                <a:spcPct val="107000"/>
              </a:lnSpc>
              <a:spcAft>
                <a:spcPts val="0"/>
              </a:spcAft>
              <a:buFont typeface="Wingdings" panose="05000000000000000000" pitchFamily="2" charset="2"/>
              <a:buChar char="ü"/>
            </a:pPr>
            <a:r>
              <a:rPr lang="fa-IR" sz="3200" dirty="0">
                <a:latin typeface="Calibri" panose="020F0502020204030204" pitchFamily="34" charset="0"/>
                <a:ea typeface="Calibri" panose="020F0502020204030204" pitchFamily="34" charset="0"/>
                <a:cs typeface="B Zar" panose="00000400000000000000" pitchFamily="2" charset="-78"/>
              </a:rPr>
              <a:t>درصورت سرمازدگی چشم ها از شستشوی آنها با آب پرهیز کنید و در غیر این صورت می </a:t>
            </a:r>
            <a:r>
              <a:rPr lang="fa-IR" sz="3200" dirty="0" smtClean="0">
                <a:latin typeface="Calibri" panose="020F0502020204030204" pitchFamily="34" charset="0"/>
                <a:ea typeface="Calibri" panose="020F0502020204030204" pitchFamily="34" charset="0"/>
                <a:cs typeface="B Zar" panose="00000400000000000000" pitchFamily="2" charset="-78"/>
              </a:rPr>
              <a:t>توانید چشم </a:t>
            </a:r>
            <a:r>
              <a:rPr lang="fa-IR" sz="3200" dirty="0">
                <a:latin typeface="Calibri" panose="020F0502020204030204" pitchFamily="34" charset="0"/>
                <a:ea typeface="Calibri" panose="020F0502020204030204" pitchFamily="34" charset="0"/>
                <a:cs typeface="B Zar" panose="00000400000000000000" pitchFamily="2" charset="-78"/>
              </a:rPr>
              <a:t>ها را با آب معمولی یا سرم شستشو برای مدت 15 دقیقه بشویید. از دیگر محلولهای شستشو هم می توان استفاده نمود و اگر از لنز تماسی استفاده می شود آن را خارج نمایید.  </a:t>
            </a:r>
            <a:endParaRPr lang="en-US" sz="2400" dirty="0">
              <a:latin typeface="Calibri" panose="020F0502020204030204" pitchFamily="34" charset="0"/>
              <a:ea typeface="Calibri" panose="020F0502020204030204" pitchFamily="34" charset="0"/>
              <a:cs typeface="Arial" panose="020B0604020202020204" pitchFamily="34" charset="0"/>
            </a:endParaRPr>
          </a:p>
          <a:p>
            <a:pPr marL="0" indent="0" algn="just" rtl="1">
              <a:buNone/>
            </a:pPr>
            <a:endParaRPr lang="fa-IR" sz="2000" b="0" i="0" dirty="0">
              <a:effectLst/>
              <a:latin typeface="iransans2"/>
              <a:cs typeface="2 Zar" panose="00000400000000000000" pitchFamily="2" charset="-78"/>
            </a:endParaRPr>
          </a:p>
        </p:txBody>
      </p:sp>
    </p:spTree>
    <p:extLst>
      <p:ext uri="{BB962C8B-B14F-4D97-AF65-F5344CB8AC3E}">
        <p14:creationId xmlns:p14="http://schemas.microsoft.com/office/powerpoint/2010/main" val="181272222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fa-IR" sz="6000" b="1" dirty="0" smtClean="0">
                <a:solidFill>
                  <a:srgbClr val="C00000"/>
                </a:solidFill>
                <a:cs typeface="2 Zar" panose="00000400000000000000" pitchFamily="2" charset="-78"/>
              </a:rPr>
              <a:t>اثرات بهداشتی </a:t>
            </a:r>
            <a:r>
              <a:rPr lang="en-US" sz="6000" b="1" dirty="0" smtClean="0">
                <a:solidFill>
                  <a:srgbClr val="C00000"/>
                </a:solidFill>
                <a:cs typeface="2 Zar" panose="00000400000000000000" pitchFamily="2" charset="-78"/>
              </a:rPr>
              <a:t>NH</a:t>
            </a:r>
            <a:r>
              <a:rPr lang="en-US" b="1" dirty="0" smtClean="0">
                <a:solidFill>
                  <a:srgbClr val="C00000"/>
                </a:solidFill>
                <a:cs typeface="2 Zar" panose="00000400000000000000" pitchFamily="2" charset="-78"/>
              </a:rPr>
              <a:t>3</a:t>
            </a:r>
            <a:endParaRPr lang="en-US" sz="6000" b="1" dirty="0">
              <a:solidFill>
                <a:srgbClr val="C00000"/>
              </a:solidFill>
              <a:cs typeface="2 Zar" panose="00000400000000000000" pitchFamily="2" charset="-78"/>
            </a:endParaRPr>
          </a:p>
        </p:txBody>
      </p:sp>
      <p:sp>
        <p:nvSpPr>
          <p:cNvPr id="3" name="Content Placeholder 2"/>
          <p:cNvSpPr>
            <a:spLocks noGrp="1"/>
          </p:cNvSpPr>
          <p:nvPr>
            <p:ph idx="1"/>
          </p:nvPr>
        </p:nvSpPr>
        <p:spPr>
          <a:xfrm>
            <a:off x="1202919" y="2011680"/>
            <a:ext cx="9784080" cy="4846320"/>
          </a:xfrm>
        </p:spPr>
        <p:txBody>
          <a:bodyPr>
            <a:normAutofit fontScale="92500"/>
          </a:bodyPr>
          <a:lstStyle/>
          <a:p>
            <a:pPr algn="justLow" rtl="1">
              <a:lnSpc>
                <a:spcPct val="107000"/>
              </a:lnSpc>
              <a:spcAft>
                <a:spcPts val="0"/>
              </a:spcAft>
              <a:buFont typeface="Wingdings" panose="05000000000000000000" pitchFamily="2" charset="2"/>
              <a:buChar char="ü"/>
            </a:pPr>
            <a:r>
              <a:rPr lang="fa-IR" sz="2800" dirty="0">
                <a:latin typeface="Calibri" panose="020F0502020204030204" pitchFamily="34" charset="0"/>
                <a:ea typeface="Calibri" panose="020F0502020204030204" pitchFamily="34" charset="0"/>
                <a:cs typeface="B Zar" panose="00000400000000000000" pitchFamily="2" charset="-78"/>
              </a:rPr>
              <a:t>محرک چشم ها و راه های تنفسی است</a:t>
            </a:r>
            <a:r>
              <a:rPr lang="fa-IR" sz="2800" dirty="0" smtClean="0">
                <a:latin typeface="Calibri" panose="020F0502020204030204" pitchFamily="34" charset="0"/>
                <a:ea typeface="Calibri" panose="020F0502020204030204" pitchFamily="34" charset="0"/>
                <a:cs typeface="B Zar" panose="00000400000000000000" pitchFamily="2" charset="-78"/>
              </a:rPr>
              <a:t>.</a:t>
            </a:r>
            <a:endParaRPr lang="en-US" sz="2800" dirty="0" smtClean="0">
              <a:latin typeface="Calibri" panose="020F0502020204030204" pitchFamily="34" charset="0"/>
              <a:ea typeface="Calibri" panose="020F0502020204030204" pitchFamily="34" charset="0"/>
              <a:cs typeface="B Zar" panose="00000400000000000000" pitchFamily="2" charset="-78"/>
            </a:endParaRPr>
          </a:p>
          <a:p>
            <a:pPr algn="justLow" rtl="1">
              <a:lnSpc>
                <a:spcPct val="107000"/>
              </a:lnSpc>
              <a:spcAft>
                <a:spcPts val="0"/>
              </a:spcAft>
              <a:buFont typeface="Wingdings" panose="05000000000000000000" pitchFamily="2" charset="2"/>
              <a:buChar char="ü"/>
            </a:pPr>
            <a:endParaRPr lang="en-US" sz="2800" dirty="0" smtClean="0">
              <a:latin typeface="Calibri" panose="020F0502020204030204" pitchFamily="34" charset="0"/>
              <a:ea typeface="Calibri" panose="020F0502020204030204" pitchFamily="34" charset="0"/>
              <a:cs typeface="B Zar" panose="00000400000000000000" pitchFamily="2" charset="-78"/>
            </a:endParaRPr>
          </a:p>
          <a:p>
            <a:pPr algn="justLow" rtl="1">
              <a:lnSpc>
                <a:spcPct val="107000"/>
              </a:lnSpc>
              <a:spcAft>
                <a:spcPts val="0"/>
              </a:spcAft>
              <a:buFont typeface="Wingdings" panose="05000000000000000000" pitchFamily="2" charset="2"/>
              <a:buChar char="ü"/>
            </a:pPr>
            <a:r>
              <a:rPr lang="fa-IR" sz="2800" dirty="0" smtClean="0">
                <a:latin typeface="Calibri" panose="020F0502020204030204" pitchFamily="34" charset="0"/>
                <a:ea typeface="Calibri" panose="020F0502020204030204" pitchFamily="34" charset="0"/>
                <a:cs typeface="B Zar" panose="00000400000000000000" pitchFamily="2" charset="-78"/>
              </a:rPr>
              <a:t>در </a:t>
            </a:r>
            <a:r>
              <a:rPr lang="fa-IR" sz="2800" dirty="0">
                <a:latin typeface="Calibri" panose="020F0502020204030204" pitchFamily="34" charset="0"/>
                <a:ea typeface="Calibri" panose="020F0502020204030204" pitchFamily="34" charset="0"/>
                <a:cs typeface="B Zar" panose="00000400000000000000" pitchFamily="2" charset="-78"/>
              </a:rPr>
              <a:t>صورت مواجهه باعث تورم و تنگ شدن گلو و راههای هوایی، سرفه و تجمع مایع در ریه ها می شود و احساس سوختگی در چشم ها، بینی و گلو ایجاد می کند. </a:t>
            </a:r>
            <a:endParaRPr lang="en-US" sz="2800" dirty="0" smtClean="0">
              <a:latin typeface="Calibri" panose="020F0502020204030204" pitchFamily="34" charset="0"/>
              <a:ea typeface="Calibri" panose="020F0502020204030204" pitchFamily="34" charset="0"/>
              <a:cs typeface="B Zar" panose="00000400000000000000" pitchFamily="2" charset="-78"/>
            </a:endParaRPr>
          </a:p>
          <a:p>
            <a:pPr algn="justLow" rtl="1">
              <a:lnSpc>
                <a:spcPct val="107000"/>
              </a:lnSpc>
              <a:spcAft>
                <a:spcPts val="0"/>
              </a:spcAft>
              <a:buFont typeface="Wingdings" panose="05000000000000000000" pitchFamily="2" charset="2"/>
              <a:buChar char="ü"/>
            </a:pPr>
            <a:endParaRPr lang="en-US" sz="2800" dirty="0" smtClean="0">
              <a:latin typeface="Calibri" panose="020F0502020204030204" pitchFamily="34" charset="0"/>
              <a:ea typeface="Calibri" panose="020F0502020204030204" pitchFamily="34" charset="0"/>
              <a:cs typeface="B Zar" panose="00000400000000000000" pitchFamily="2" charset="-78"/>
            </a:endParaRPr>
          </a:p>
          <a:p>
            <a:pPr algn="justLow" rtl="1">
              <a:lnSpc>
                <a:spcPct val="107000"/>
              </a:lnSpc>
              <a:spcAft>
                <a:spcPts val="0"/>
              </a:spcAft>
              <a:buFont typeface="Wingdings" panose="05000000000000000000" pitchFamily="2" charset="2"/>
              <a:buChar char="ü"/>
            </a:pPr>
            <a:r>
              <a:rPr lang="fa-IR" sz="2800" dirty="0" smtClean="0">
                <a:latin typeface="Calibri" panose="020F0502020204030204" pitchFamily="34" charset="0"/>
                <a:ea typeface="Calibri" panose="020F0502020204030204" pitchFamily="34" charset="0"/>
                <a:cs typeface="B Zar" panose="00000400000000000000" pitchFamily="2" charset="-78"/>
              </a:rPr>
              <a:t>قسمت </a:t>
            </a:r>
            <a:r>
              <a:rPr lang="fa-IR" sz="2800" dirty="0">
                <a:latin typeface="Calibri" panose="020F0502020204030204" pitchFamily="34" charset="0"/>
                <a:ea typeface="Calibri" panose="020F0502020204030204" pitchFamily="34" charset="0"/>
                <a:cs typeface="B Zar" panose="00000400000000000000" pitchFamily="2" charset="-78"/>
              </a:rPr>
              <a:t>بالایی سیستم تنفسی به علت ادم متورم می شود و باعث انسداد راههای هوایی می شود. </a:t>
            </a:r>
            <a:endParaRPr lang="en-US" sz="2800" dirty="0" smtClean="0">
              <a:latin typeface="Calibri" panose="020F0502020204030204" pitchFamily="34" charset="0"/>
              <a:ea typeface="Calibri" panose="020F0502020204030204" pitchFamily="34" charset="0"/>
              <a:cs typeface="B Zar" panose="00000400000000000000" pitchFamily="2" charset="-78"/>
            </a:endParaRPr>
          </a:p>
          <a:p>
            <a:pPr algn="justLow" rtl="1">
              <a:lnSpc>
                <a:spcPct val="107000"/>
              </a:lnSpc>
              <a:spcAft>
                <a:spcPts val="0"/>
              </a:spcAft>
              <a:buFont typeface="Wingdings" panose="05000000000000000000" pitchFamily="2" charset="2"/>
              <a:buChar char="ü"/>
            </a:pPr>
            <a:endParaRPr lang="en-US" sz="2800" dirty="0" smtClean="0">
              <a:latin typeface="Calibri" panose="020F0502020204030204" pitchFamily="34" charset="0"/>
              <a:ea typeface="Calibri" panose="020F0502020204030204" pitchFamily="34" charset="0"/>
              <a:cs typeface="B Zar" panose="00000400000000000000" pitchFamily="2" charset="-78"/>
            </a:endParaRPr>
          </a:p>
          <a:p>
            <a:pPr algn="justLow" rtl="1">
              <a:lnSpc>
                <a:spcPct val="107000"/>
              </a:lnSpc>
              <a:spcAft>
                <a:spcPts val="0"/>
              </a:spcAft>
              <a:buFont typeface="Wingdings" panose="05000000000000000000" pitchFamily="2" charset="2"/>
              <a:buChar char="ü"/>
            </a:pPr>
            <a:r>
              <a:rPr lang="fa-IR" sz="2800" dirty="0" smtClean="0">
                <a:latin typeface="Calibri" panose="020F0502020204030204" pitchFamily="34" charset="0"/>
                <a:ea typeface="Calibri" panose="020F0502020204030204" pitchFamily="34" charset="0"/>
                <a:cs typeface="B Zar" panose="00000400000000000000" pitchFamily="2" charset="-78"/>
              </a:rPr>
              <a:t>تماس </a:t>
            </a:r>
            <a:r>
              <a:rPr lang="fa-IR" sz="2800" dirty="0">
                <a:latin typeface="Calibri" panose="020F0502020204030204" pitchFamily="34" charset="0"/>
                <a:ea typeface="Calibri" panose="020F0502020204030204" pitchFamily="34" charset="0"/>
                <a:cs typeface="B Zar" panose="00000400000000000000" pitchFamily="2" charset="-78"/>
              </a:rPr>
              <a:t>طولانی مدت پوست با آمونیاک (بیشتر از چند دقیقه) می تواند سوزش و خوردگی ایجاد نماید.</a:t>
            </a: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74806776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fa-IR" sz="6000" b="1" dirty="0" smtClean="0">
                <a:solidFill>
                  <a:srgbClr val="C00000"/>
                </a:solidFill>
                <a:cs typeface="2 Zar" panose="00000400000000000000" pitchFamily="2" charset="-78"/>
              </a:rPr>
              <a:t>اثرات بهداشتی </a:t>
            </a:r>
            <a:r>
              <a:rPr lang="en-US" sz="6000" b="1" dirty="0" smtClean="0">
                <a:solidFill>
                  <a:srgbClr val="C00000"/>
                </a:solidFill>
                <a:cs typeface="2 Zar" panose="00000400000000000000" pitchFamily="2" charset="-78"/>
              </a:rPr>
              <a:t>NH</a:t>
            </a:r>
            <a:r>
              <a:rPr lang="en-US" b="1" dirty="0" smtClean="0">
                <a:solidFill>
                  <a:srgbClr val="C00000"/>
                </a:solidFill>
                <a:cs typeface="2 Zar" panose="00000400000000000000" pitchFamily="2" charset="-78"/>
              </a:rPr>
              <a:t>3</a:t>
            </a:r>
            <a:endParaRPr lang="en-US" sz="6000" b="1" dirty="0">
              <a:solidFill>
                <a:srgbClr val="C00000"/>
              </a:solidFill>
              <a:cs typeface="2 Zar" panose="00000400000000000000" pitchFamily="2" charset="-78"/>
            </a:endParaRPr>
          </a:p>
        </p:txBody>
      </p:sp>
      <p:sp>
        <p:nvSpPr>
          <p:cNvPr id="3" name="Content Placeholder 2"/>
          <p:cNvSpPr>
            <a:spLocks noGrp="1"/>
          </p:cNvSpPr>
          <p:nvPr>
            <p:ph idx="1"/>
          </p:nvPr>
        </p:nvSpPr>
        <p:spPr>
          <a:xfrm>
            <a:off x="1202919" y="2011680"/>
            <a:ext cx="9784080" cy="4846320"/>
          </a:xfrm>
        </p:spPr>
        <p:txBody>
          <a:bodyPr>
            <a:normAutofit/>
          </a:bodyPr>
          <a:lstStyle/>
          <a:p>
            <a:pPr algn="justLow" rtl="1">
              <a:lnSpc>
                <a:spcPct val="107000"/>
              </a:lnSpc>
              <a:spcAft>
                <a:spcPts val="0"/>
              </a:spcAft>
              <a:buFont typeface="Wingdings" panose="05000000000000000000" pitchFamily="2" charset="2"/>
              <a:buChar char="ü"/>
            </a:pPr>
            <a:r>
              <a:rPr lang="fa-IR" sz="2800" dirty="0">
                <a:latin typeface="Calibri" panose="020F0502020204030204" pitchFamily="34" charset="0"/>
                <a:ea typeface="Calibri" panose="020F0502020204030204" pitchFamily="34" charset="0"/>
                <a:cs typeface="B Zar" panose="00000400000000000000" pitchFamily="2" charset="-78"/>
              </a:rPr>
              <a:t>انیدرید آمونیاک با رطوبت غشاهای مخاطی واکنش می دهد و تولید هیدروکسید آمونیوم می کند. </a:t>
            </a:r>
            <a:endParaRPr lang="en-US" sz="2800" dirty="0" smtClean="0">
              <a:latin typeface="Calibri" panose="020F0502020204030204" pitchFamily="34" charset="0"/>
              <a:ea typeface="Calibri" panose="020F0502020204030204" pitchFamily="34" charset="0"/>
              <a:cs typeface="B Zar" panose="00000400000000000000" pitchFamily="2" charset="-78"/>
            </a:endParaRPr>
          </a:p>
          <a:p>
            <a:pPr algn="justLow" rtl="1">
              <a:lnSpc>
                <a:spcPct val="107000"/>
              </a:lnSpc>
              <a:spcAft>
                <a:spcPts val="0"/>
              </a:spcAft>
              <a:buFont typeface="Wingdings" panose="05000000000000000000" pitchFamily="2" charset="2"/>
              <a:buChar char="ü"/>
            </a:pPr>
            <a:endParaRPr lang="en-US" sz="2800" dirty="0" smtClean="0">
              <a:latin typeface="Calibri" panose="020F0502020204030204" pitchFamily="34" charset="0"/>
              <a:ea typeface="Calibri" panose="020F0502020204030204" pitchFamily="34" charset="0"/>
              <a:cs typeface="B Zar" panose="00000400000000000000" pitchFamily="2" charset="-78"/>
            </a:endParaRPr>
          </a:p>
          <a:p>
            <a:pPr algn="justLow" rtl="1">
              <a:lnSpc>
                <a:spcPct val="107000"/>
              </a:lnSpc>
              <a:spcAft>
                <a:spcPts val="0"/>
              </a:spcAft>
              <a:buFont typeface="Wingdings" panose="05000000000000000000" pitchFamily="2" charset="2"/>
              <a:buChar char="ü"/>
            </a:pPr>
            <a:r>
              <a:rPr lang="fa-IR" sz="2800" dirty="0" smtClean="0">
                <a:latin typeface="Calibri" panose="020F0502020204030204" pitchFamily="34" charset="0"/>
                <a:ea typeface="Calibri" panose="020F0502020204030204" pitchFamily="34" charset="0"/>
                <a:cs typeface="B Zar" panose="00000400000000000000" pitchFamily="2" charset="-78"/>
              </a:rPr>
              <a:t>مواجهه </a:t>
            </a:r>
            <a:r>
              <a:rPr lang="fa-IR" sz="2800" dirty="0">
                <a:latin typeface="Calibri" panose="020F0502020204030204" pitchFamily="34" charset="0"/>
                <a:ea typeface="Calibri" panose="020F0502020204030204" pitchFamily="34" charset="0"/>
                <a:cs typeface="B Zar" panose="00000400000000000000" pitchFamily="2" charset="-78"/>
              </a:rPr>
              <a:t>با گاز آمونیاک یا هیدروکسید آمونیوم می تواند باعث خوردگی غشاهای مخاطی، چشم، ریه ها، دستگاه گوارش و پوست به علت </a:t>
            </a:r>
            <a:r>
              <a:rPr lang="en-US" sz="2800" dirty="0">
                <a:latin typeface="Calibri" panose="020F0502020204030204" pitchFamily="34" charset="0"/>
                <a:ea typeface="Calibri" panose="020F0502020204030204" pitchFamily="34" charset="0"/>
                <a:cs typeface="B Zar" panose="00000400000000000000" pitchFamily="2" charset="-78"/>
              </a:rPr>
              <a:t>PH</a:t>
            </a:r>
            <a:r>
              <a:rPr lang="fa-IR" sz="2800" dirty="0">
                <a:latin typeface="Calibri" panose="020F0502020204030204" pitchFamily="34" charset="0"/>
                <a:ea typeface="Calibri" panose="020F0502020204030204" pitchFamily="34" charset="0"/>
                <a:cs typeface="B Zar" panose="00000400000000000000" pitchFamily="2" charset="-78"/>
              </a:rPr>
              <a:t> بازی آمونیاک شود.  </a:t>
            </a: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4569529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6000" b="1" dirty="0" smtClean="0">
                <a:solidFill>
                  <a:srgbClr val="C00000"/>
                </a:solidFill>
                <a:cs typeface="B Nazanin" panose="00000400000000000000" pitchFamily="2" charset="-78"/>
              </a:rPr>
              <a:t>کلیات</a:t>
            </a:r>
            <a:endParaRPr lang="en-US" sz="6000" b="1" dirty="0">
              <a:solidFill>
                <a:srgbClr val="C00000"/>
              </a:solidFill>
              <a:cs typeface="B Nazanin" panose="00000400000000000000" pitchFamily="2" charset="-78"/>
            </a:endParaRPr>
          </a:p>
        </p:txBody>
      </p:sp>
      <p:sp>
        <p:nvSpPr>
          <p:cNvPr id="3" name="Content Placeholder 2"/>
          <p:cNvSpPr>
            <a:spLocks noGrp="1"/>
          </p:cNvSpPr>
          <p:nvPr>
            <p:ph idx="1"/>
          </p:nvPr>
        </p:nvSpPr>
        <p:spPr>
          <a:xfrm>
            <a:off x="1202919" y="2011680"/>
            <a:ext cx="9784080" cy="4647304"/>
          </a:xfrm>
        </p:spPr>
        <p:txBody>
          <a:bodyPr>
            <a:normAutofit/>
          </a:bodyPr>
          <a:lstStyle/>
          <a:p>
            <a:pPr marL="0" indent="0" algn="just" rtl="1">
              <a:buNone/>
            </a:pPr>
            <a:r>
              <a:rPr lang="fa-IR" sz="3200" b="1" dirty="0" smtClean="0">
                <a:solidFill>
                  <a:srgbClr val="C00000"/>
                </a:solidFill>
                <a:cs typeface="B Nazanin" panose="00000400000000000000" pitchFamily="2" charset="-78"/>
              </a:rPr>
              <a:t>تقسیم بندی مواد شیمیایی بر اساس اثرات فیزیولوژیک:</a:t>
            </a:r>
          </a:p>
          <a:p>
            <a:pPr marL="0" indent="0" algn="r" rtl="1" fontAlgn="base">
              <a:buNone/>
            </a:pPr>
            <a:r>
              <a:rPr lang="fa-IR" sz="3200" dirty="0" smtClean="0">
                <a:latin typeface="iransans2"/>
                <a:cs typeface="B Nazanin" panose="00000400000000000000" pitchFamily="2" charset="-78"/>
              </a:rPr>
              <a:t>1- مواد </a:t>
            </a:r>
            <a:r>
              <a:rPr lang="fa-IR" sz="3200" dirty="0">
                <a:latin typeface="iransans2"/>
                <a:cs typeface="B Nazanin" panose="00000400000000000000" pitchFamily="2" charset="-78"/>
              </a:rPr>
              <a:t>التهاب آور: مواد محرک و سوزاننده و تاول آور (غلظت – طول مدت تماس)</a:t>
            </a:r>
          </a:p>
          <a:p>
            <a:pPr marL="0" indent="0" algn="r" rtl="1" fontAlgn="base">
              <a:buNone/>
            </a:pPr>
            <a:r>
              <a:rPr lang="fa-IR" sz="3200" dirty="0" smtClean="0">
                <a:latin typeface="iransans2"/>
                <a:cs typeface="B Nazanin" panose="00000400000000000000" pitchFamily="2" charset="-78"/>
              </a:rPr>
              <a:t>2- مواد </a:t>
            </a:r>
            <a:r>
              <a:rPr lang="fa-IR" sz="3200" dirty="0">
                <a:latin typeface="iransans2"/>
                <a:cs typeface="B Nazanin" panose="00000400000000000000" pitchFamily="2" charset="-78"/>
              </a:rPr>
              <a:t>خفگی آور: (خفگی آور ساده, خفگی آور شیمیایی)</a:t>
            </a:r>
          </a:p>
          <a:p>
            <a:pPr marL="0" indent="0" algn="r" rtl="1" fontAlgn="base">
              <a:buNone/>
            </a:pPr>
            <a:r>
              <a:rPr lang="fa-IR" sz="3200" dirty="0" smtClean="0">
                <a:latin typeface="iransans2"/>
                <a:cs typeface="B Nazanin" panose="00000400000000000000" pitchFamily="2" charset="-78"/>
              </a:rPr>
              <a:t>3- مواد </a:t>
            </a:r>
            <a:r>
              <a:rPr lang="fa-IR" sz="3200" dirty="0">
                <a:latin typeface="iransans2"/>
                <a:cs typeface="B Nazanin" panose="00000400000000000000" pitchFamily="2" charset="-78"/>
              </a:rPr>
              <a:t>بیهوشی اور (الکل, استیلن, اتر)</a:t>
            </a:r>
          </a:p>
          <a:p>
            <a:pPr marL="0" indent="0" algn="r" rtl="1" fontAlgn="base">
              <a:buNone/>
            </a:pPr>
            <a:r>
              <a:rPr lang="fa-IR" sz="3200" dirty="0" smtClean="0">
                <a:latin typeface="iransans2"/>
                <a:cs typeface="B Nazanin" panose="00000400000000000000" pitchFamily="2" charset="-78"/>
              </a:rPr>
              <a:t>4- سموم </a:t>
            </a:r>
            <a:r>
              <a:rPr lang="fa-IR" sz="3200" dirty="0">
                <a:latin typeface="iransans2"/>
                <a:cs typeface="B Nazanin" panose="00000400000000000000" pitchFamily="2" charset="-78"/>
              </a:rPr>
              <a:t>سیستمیک (سرب, بنزن)</a:t>
            </a:r>
            <a:endParaRPr lang="fa-IR" sz="3200" b="0" i="0" dirty="0">
              <a:effectLst/>
              <a:latin typeface="iransans2"/>
              <a:cs typeface="B Nazanin" panose="00000400000000000000" pitchFamily="2" charset="-78"/>
            </a:endParaRPr>
          </a:p>
        </p:txBody>
      </p:sp>
    </p:spTree>
    <p:extLst>
      <p:ext uri="{BB962C8B-B14F-4D97-AF65-F5344CB8AC3E}">
        <p14:creationId xmlns:p14="http://schemas.microsoft.com/office/powerpoint/2010/main" val="296434443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fa-IR" sz="6000" b="1" dirty="0" smtClean="0">
                <a:solidFill>
                  <a:srgbClr val="C00000"/>
                </a:solidFill>
                <a:cs typeface="2 Zar" panose="00000400000000000000" pitchFamily="2" charset="-78"/>
              </a:rPr>
              <a:t>اثرات بهداشتی </a:t>
            </a:r>
            <a:r>
              <a:rPr lang="en-US" sz="6000" b="1" dirty="0" smtClean="0">
                <a:solidFill>
                  <a:srgbClr val="C00000"/>
                </a:solidFill>
                <a:cs typeface="2 Zar" panose="00000400000000000000" pitchFamily="2" charset="-78"/>
              </a:rPr>
              <a:t>NH</a:t>
            </a:r>
            <a:r>
              <a:rPr lang="en-US" b="1" dirty="0" smtClean="0">
                <a:solidFill>
                  <a:srgbClr val="C00000"/>
                </a:solidFill>
                <a:cs typeface="2 Zar" panose="00000400000000000000" pitchFamily="2" charset="-78"/>
              </a:rPr>
              <a:t>3</a:t>
            </a:r>
            <a:endParaRPr lang="en-US" sz="6000" b="1" dirty="0">
              <a:solidFill>
                <a:srgbClr val="C00000"/>
              </a:solidFill>
              <a:cs typeface="2 Zar" panose="00000400000000000000" pitchFamily="2" charset="-78"/>
            </a:endParaRPr>
          </a:p>
        </p:txBody>
      </p:sp>
      <p:sp>
        <p:nvSpPr>
          <p:cNvPr id="3" name="Content Placeholder 2"/>
          <p:cNvSpPr>
            <a:spLocks noGrp="1"/>
          </p:cNvSpPr>
          <p:nvPr>
            <p:ph idx="1"/>
          </p:nvPr>
        </p:nvSpPr>
        <p:spPr>
          <a:xfrm>
            <a:off x="1202919" y="2011680"/>
            <a:ext cx="9784080" cy="4846320"/>
          </a:xfrm>
        </p:spPr>
        <p:txBody>
          <a:bodyPr>
            <a:normAutofit fontScale="92500"/>
          </a:bodyPr>
          <a:lstStyle/>
          <a:p>
            <a:pPr marL="0" indent="0" algn="justLow" rtl="1">
              <a:lnSpc>
                <a:spcPct val="107000"/>
              </a:lnSpc>
              <a:spcAft>
                <a:spcPts val="0"/>
              </a:spcAft>
              <a:buNone/>
            </a:pPr>
            <a:r>
              <a:rPr lang="fa-IR" sz="2800" i="1" dirty="0">
                <a:solidFill>
                  <a:srgbClr val="FFC000"/>
                </a:solidFill>
                <a:latin typeface="Calibri" panose="020F0502020204030204" pitchFamily="34" charset="0"/>
                <a:ea typeface="Calibri" panose="020F0502020204030204" pitchFamily="34" charset="0"/>
                <a:cs typeface="B Zar" panose="00000400000000000000" pitchFamily="2" charset="-78"/>
              </a:rPr>
              <a:t>ا- استنشاقی:</a:t>
            </a:r>
            <a:endParaRPr lang="en-US" sz="2000" dirty="0">
              <a:solidFill>
                <a:srgbClr val="FFC000"/>
              </a:solidFill>
              <a:latin typeface="Calibri" panose="020F0502020204030204" pitchFamily="34" charset="0"/>
              <a:ea typeface="Calibri" panose="020F0502020204030204" pitchFamily="34" charset="0"/>
              <a:cs typeface="Arial" panose="020B0604020202020204" pitchFamily="34" charset="0"/>
            </a:endParaRPr>
          </a:p>
          <a:p>
            <a:pPr marL="0" indent="0" algn="justLow" rtl="1">
              <a:lnSpc>
                <a:spcPct val="107000"/>
              </a:lnSpc>
              <a:spcAft>
                <a:spcPts val="0"/>
              </a:spcAft>
              <a:buNone/>
            </a:pPr>
            <a:r>
              <a:rPr lang="fa-IR" sz="2800" dirty="0">
                <a:latin typeface="Calibri" panose="020F0502020204030204" pitchFamily="34" charset="0"/>
                <a:ea typeface="Calibri" panose="020F0502020204030204" pitchFamily="34" charset="0"/>
                <a:cs typeface="B Zar" panose="00000400000000000000" pitchFamily="2" charset="-78"/>
              </a:rPr>
              <a:t>اکثر صدمات مربوط به استنشاق گاز آمونیاک به مدت زمان مواجهه، غلظت گاز و عمق تنفس بستگی دارد.  در غلظت های پایین تر از </a:t>
            </a:r>
            <a:r>
              <a:rPr lang="en-US" sz="2800" dirty="0">
                <a:latin typeface="Calibri" panose="020F0502020204030204" pitchFamily="34" charset="0"/>
                <a:ea typeface="Calibri" panose="020F0502020204030204" pitchFamily="34" charset="0"/>
                <a:cs typeface="B Zar" panose="00000400000000000000" pitchFamily="2" charset="-78"/>
              </a:rPr>
              <a:t>50 ppm</a:t>
            </a:r>
            <a:r>
              <a:rPr lang="fa-IR" sz="2800" dirty="0">
                <a:latin typeface="Calibri" panose="020F0502020204030204" pitchFamily="34" charset="0"/>
                <a:ea typeface="Calibri" panose="020F0502020204030204" pitchFamily="34" charset="0"/>
                <a:cs typeface="B Zar" panose="00000400000000000000" pitchFamily="2" charset="-78"/>
              </a:rPr>
              <a:t> سوختگی و تحریک چشم، بینی و سرفه اتفاق می افتد. بیشترین علائم کلینیکی شامل تنگ شدن گلو و متورم شدن آن به علت انسداد راههای هوایی فوقانی و تجمع مایع در ریه ها می باشد. ممکن است در اثر پایین آمدن سطح اکسیژن خون باعث تغییر شرایط روحی گردد و همچنین سوختگی نایژه های دستگاه تنفسی هم می تواند رخ دهد.</a:t>
            </a:r>
            <a:endParaRPr lang="en-US" sz="2000" dirty="0">
              <a:latin typeface="Calibri" panose="020F0502020204030204" pitchFamily="34" charset="0"/>
              <a:ea typeface="Calibri" panose="020F0502020204030204" pitchFamily="34" charset="0"/>
              <a:cs typeface="Arial" panose="020B0604020202020204" pitchFamily="34" charset="0"/>
            </a:endParaRPr>
          </a:p>
          <a:p>
            <a:pPr marL="0" indent="0" algn="justLow" rtl="1">
              <a:lnSpc>
                <a:spcPct val="107000"/>
              </a:lnSpc>
              <a:spcAft>
                <a:spcPts val="0"/>
              </a:spcAft>
              <a:buNone/>
            </a:pPr>
            <a:r>
              <a:rPr lang="fa-IR" sz="2800" i="1" dirty="0">
                <a:solidFill>
                  <a:srgbClr val="FFC000"/>
                </a:solidFill>
                <a:latin typeface="Calibri" panose="020F0502020204030204" pitchFamily="34" charset="0"/>
                <a:ea typeface="Calibri" panose="020F0502020204030204" pitchFamily="34" charset="0"/>
                <a:cs typeface="B Zar" panose="00000400000000000000" pitchFamily="2" charset="-78"/>
              </a:rPr>
              <a:t>2-  پوستی: </a:t>
            </a:r>
            <a:endParaRPr lang="en-US" sz="2000" i="1" dirty="0">
              <a:solidFill>
                <a:srgbClr val="FFC000"/>
              </a:solidFill>
              <a:latin typeface="Calibri" panose="020F0502020204030204" pitchFamily="34" charset="0"/>
              <a:ea typeface="Calibri" panose="020F0502020204030204" pitchFamily="34" charset="0"/>
              <a:cs typeface="Arial" panose="020B0604020202020204" pitchFamily="34" charset="0"/>
            </a:endParaRPr>
          </a:p>
          <a:p>
            <a:pPr marL="0" indent="0" algn="justLow" rtl="1">
              <a:lnSpc>
                <a:spcPct val="107000"/>
              </a:lnSpc>
              <a:spcAft>
                <a:spcPts val="0"/>
              </a:spcAft>
              <a:buNone/>
            </a:pPr>
            <a:r>
              <a:rPr lang="fa-IR" sz="2800" dirty="0">
                <a:latin typeface="Calibri" panose="020F0502020204030204" pitchFamily="34" charset="0"/>
                <a:ea typeface="Calibri" panose="020F0502020204030204" pitchFamily="34" charset="0"/>
                <a:cs typeface="B Zar" panose="00000400000000000000" pitchFamily="2" charset="-78"/>
              </a:rPr>
              <a:t>مواجهه پوستی با بخار یا محلول آمونیاک می تواند ایجاد درد، </a:t>
            </a:r>
            <a:r>
              <a:rPr lang="fa-IR" sz="2800" dirty="0" smtClean="0">
                <a:latin typeface="Calibri" panose="020F0502020204030204" pitchFamily="34" charset="0"/>
                <a:ea typeface="Calibri" panose="020F0502020204030204" pitchFamily="34" charset="0"/>
                <a:cs typeface="B Zar" panose="00000400000000000000" pitchFamily="2" charset="-78"/>
              </a:rPr>
              <a:t>تاول، </a:t>
            </a:r>
            <a:r>
              <a:rPr lang="fa-IR" sz="2800" dirty="0">
                <a:latin typeface="Calibri" panose="020F0502020204030204" pitchFamily="34" charset="0"/>
                <a:ea typeface="Calibri" panose="020F0502020204030204" pitchFamily="34" charset="0"/>
                <a:cs typeface="B Zar" panose="00000400000000000000" pitchFamily="2" charset="-78"/>
              </a:rPr>
              <a:t>نکروز و سوختگی پوست کند به خصوص اگر پوست مرطوب باشد همچنین مواجهه با آمونیاک با دمای کمتر از (2-) درجه سانتیگراد باعث یخ زدگی پوست و ایجاد سوختگی و زخم عمیق می شود</a:t>
            </a:r>
            <a:r>
              <a:rPr lang="fa-IR" sz="2800" dirty="0" smtClean="0">
                <a:latin typeface="Calibri" panose="020F0502020204030204" pitchFamily="34" charset="0"/>
                <a:ea typeface="Calibri" panose="020F0502020204030204" pitchFamily="34" charset="0"/>
                <a:cs typeface="B Zar" panose="00000400000000000000" pitchFamily="2" charset="-78"/>
              </a:rPr>
              <a:t>.</a:t>
            </a:r>
            <a:endParaRPr lang="en-US" sz="20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00417062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fa-IR" sz="6000" b="1" dirty="0" smtClean="0">
                <a:solidFill>
                  <a:srgbClr val="C00000"/>
                </a:solidFill>
                <a:cs typeface="2 Zar" panose="00000400000000000000" pitchFamily="2" charset="-78"/>
              </a:rPr>
              <a:t>اثرات بهداشتی </a:t>
            </a:r>
            <a:r>
              <a:rPr lang="en-US" sz="6000" b="1" dirty="0" smtClean="0">
                <a:solidFill>
                  <a:srgbClr val="C00000"/>
                </a:solidFill>
                <a:cs typeface="2 Zar" panose="00000400000000000000" pitchFamily="2" charset="-78"/>
              </a:rPr>
              <a:t>NH</a:t>
            </a:r>
            <a:r>
              <a:rPr lang="en-US" b="1" dirty="0" smtClean="0">
                <a:solidFill>
                  <a:srgbClr val="C00000"/>
                </a:solidFill>
                <a:cs typeface="2 Zar" panose="00000400000000000000" pitchFamily="2" charset="-78"/>
              </a:rPr>
              <a:t>3</a:t>
            </a:r>
            <a:endParaRPr lang="en-US" sz="6000" b="1" dirty="0">
              <a:solidFill>
                <a:srgbClr val="C00000"/>
              </a:solidFill>
              <a:cs typeface="2 Zar" panose="00000400000000000000" pitchFamily="2" charset="-78"/>
            </a:endParaRPr>
          </a:p>
        </p:txBody>
      </p:sp>
      <p:sp>
        <p:nvSpPr>
          <p:cNvPr id="3" name="Content Placeholder 2"/>
          <p:cNvSpPr>
            <a:spLocks noGrp="1"/>
          </p:cNvSpPr>
          <p:nvPr>
            <p:ph idx="1"/>
          </p:nvPr>
        </p:nvSpPr>
        <p:spPr>
          <a:xfrm>
            <a:off x="1202919" y="2011680"/>
            <a:ext cx="9784080" cy="4846320"/>
          </a:xfrm>
        </p:spPr>
        <p:txBody>
          <a:bodyPr>
            <a:normAutofit fontScale="92500"/>
          </a:bodyPr>
          <a:lstStyle/>
          <a:p>
            <a:pPr marL="0" lvl="0" indent="0" algn="justLow" rtl="1">
              <a:lnSpc>
                <a:spcPct val="107000"/>
              </a:lnSpc>
              <a:spcAft>
                <a:spcPts val="0"/>
              </a:spcAft>
              <a:buNone/>
            </a:pPr>
            <a:r>
              <a:rPr lang="fa-IR" sz="2800" i="1" dirty="0" smtClean="0">
                <a:solidFill>
                  <a:srgbClr val="FFC000"/>
                </a:solidFill>
                <a:latin typeface="Calibri" panose="020F0502020204030204" pitchFamily="34" charset="0"/>
                <a:ea typeface="Calibri" panose="020F0502020204030204" pitchFamily="34" charset="0"/>
                <a:cs typeface="B Zar" panose="00000400000000000000" pitchFamily="2" charset="-78"/>
              </a:rPr>
              <a:t>3- چشمی</a:t>
            </a:r>
            <a:endParaRPr lang="en-US" sz="2000" i="1" dirty="0">
              <a:solidFill>
                <a:srgbClr val="FFC000"/>
              </a:solidFill>
              <a:latin typeface="Calibri" panose="020F0502020204030204" pitchFamily="34" charset="0"/>
              <a:ea typeface="Calibri" panose="020F0502020204030204" pitchFamily="34" charset="0"/>
              <a:cs typeface="Arial" panose="020B0604020202020204" pitchFamily="34" charset="0"/>
            </a:endParaRPr>
          </a:p>
          <a:p>
            <a:pPr marL="0" indent="0" algn="justLow" rtl="1">
              <a:lnSpc>
                <a:spcPct val="107000"/>
              </a:lnSpc>
              <a:spcAft>
                <a:spcPts val="0"/>
              </a:spcAft>
              <a:buNone/>
            </a:pPr>
            <a:r>
              <a:rPr lang="fa-IR" sz="2800" dirty="0">
                <a:latin typeface="Calibri" panose="020F0502020204030204" pitchFamily="34" charset="0"/>
                <a:ea typeface="Calibri" panose="020F0502020204030204" pitchFamily="34" charset="0"/>
                <a:cs typeface="B Zar" panose="00000400000000000000" pitchFamily="2" charset="-78"/>
              </a:rPr>
              <a:t>آمونیاک نسبت به سایر بازها توانایی بیشتری در ایجاد آسیب های چشمی دارد. حتی غلظت پایین بخارات آمونیاک (</a:t>
            </a:r>
            <a:r>
              <a:rPr lang="en-US" sz="2800" dirty="0">
                <a:latin typeface="Calibri" panose="020F0502020204030204" pitchFamily="34" charset="0"/>
                <a:ea typeface="Calibri" panose="020F0502020204030204" pitchFamily="34" charset="0"/>
                <a:cs typeface="B Zar" panose="00000400000000000000" pitchFamily="2" charset="-78"/>
              </a:rPr>
              <a:t>100 ppm</a:t>
            </a:r>
            <a:r>
              <a:rPr lang="fa-IR" sz="2800" dirty="0">
                <a:latin typeface="Calibri" panose="020F0502020204030204" pitchFamily="34" charset="0"/>
                <a:ea typeface="Calibri" panose="020F0502020204030204" pitchFamily="34" charset="0"/>
                <a:cs typeface="B Zar" panose="00000400000000000000" pitchFamily="2" charset="-78"/>
              </a:rPr>
              <a:t>) به سرعت ایجاد حساسیت چشمی می کند. مواجهه با غلظت های بالای گاز آمونیاک یا محلول هیدروکسید آمونیوم غلیظ ممکن است ایجاد تورم و از بین بردن سلولهای سطح چشم شودو در صورت مواجهه مستمر در این حالت ایجاد کوری می کند.</a:t>
            </a:r>
            <a:endParaRPr lang="en-US" sz="2000" dirty="0">
              <a:latin typeface="Calibri" panose="020F0502020204030204" pitchFamily="34" charset="0"/>
              <a:ea typeface="Calibri" panose="020F0502020204030204" pitchFamily="34" charset="0"/>
              <a:cs typeface="Arial" panose="020B0604020202020204" pitchFamily="34" charset="0"/>
            </a:endParaRPr>
          </a:p>
          <a:p>
            <a:pPr marL="0" lvl="0" indent="0" algn="justLow" rtl="1">
              <a:lnSpc>
                <a:spcPct val="107000"/>
              </a:lnSpc>
              <a:spcAft>
                <a:spcPts val="0"/>
              </a:spcAft>
              <a:buNone/>
            </a:pPr>
            <a:r>
              <a:rPr lang="fa-IR" sz="2800" i="1" dirty="0" smtClean="0">
                <a:solidFill>
                  <a:srgbClr val="FFC000"/>
                </a:solidFill>
                <a:latin typeface="Calibri" panose="020F0502020204030204" pitchFamily="34" charset="0"/>
                <a:ea typeface="Calibri" panose="020F0502020204030204" pitchFamily="34" charset="0"/>
                <a:cs typeface="B Zar" panose="00000400000000000000" pitchFamily="2" charset="-78"/>
              </a:rPr>
              <a:t>4- دستگاه </a:t>
            </a:r>
            <a:r>
              <a:rPr lang="fa-IR" sz="2800" i="1" dirty="0">
                <a:solidFill>
                  <a:srgbClr val="FFC000"/>
                </a:solidFill>
                <a:latin typeface="Calibri" panose="020F0502020204030204" pitchFamily="34" charset="0"/>
                <a:ea typeface="Calibri" panose="020F0502020204030204" pitchFamily="34" charset="0"/>
                <a:cs typeface="B Zar" panose="00000400000000000000" pitchFamily="2" charset="-78"/>
              </a:rPr>
              <a:t>گوارش</a:t>
            </a:r>
            <a:endParaRPr lang="en-US" sz="2000" i="1" dirty="0">
              <a:solidFill>
                <a:srgbClr val="FFC000"/>
              </a:solidFill>
              <a:latin typeface="Calibri" panose="020F0502020204030204" pitchFamily="34" charset="0"/>
              <a:ea typeface="Calibri" panose="020F0502020204030204" pitchFamily="34" charset="0"/>
              <a:cs typeface="Arial" panose="020B0604020202020204" pitchFamily="34" charset="0"/>
            </a:endParaRPr>
          </a:p>
          <a:p>
            <a:pPr marL="0" indent="0" algn="justLow" rtl="1">
              <a:lnSpc>
                <a:spcPct val="107000"/>
              </a:lnSpc>
              <a:spcAft>
                <a:spcPts val="0"/>
              </a:spcAft>
              <a:buNone/>
            </a:pPr>
            <a:r>
              <a:rPr lang="fa-IR" sz="2800" dirty="0">
                <a:latin typeface="Calibri" panose="020F0502020204030204" pitchFamily="34" charset="0"/>
                <a:ea typeface="Calibri" panose="020F0502020204030204" pitchFamily="34" charset="0"/>
                <a:cs typeface="B Zar" panose="00000400000000000000" pitchFamily="2" charset="-78"/>
              </a:rPr>
              <a:t>تهوع و استفراغ، درد شکمی از نشانه های معمول بلعیده شدن محلول های حاوی آمونیاک است. در صورت بلعیده شدن آمونیاک موجود در محلولهای کاربردی در خانه (5 تا 10 درصد) می تواند باعث سوختگی مری شود. بلع محلول های غلیظ تر  می تواند ایجاد خوردگی دهان، گلو، مری و معده شود.</a:t>
            </a: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64687586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1"/>
            <a:r>
              <a:rPr lang="fa-IR" sz="6000" b="1" dirty="0" smtClean="0">
                <a:solidFill>
                  <a:srgbClr val="C00000"/>
                </a:solidFill>
                <a:cs typeface="2 Zar" panose="00000400000000000000" pitchFamily="2" charset="-78"/>
              </a:rPr>
              <a:t>اقدامات پیش بیمارستانی </a:t>
            </a:r>
            <a:r>
              <a:rPr lang="en-US" sz="6000" b="1" dirty="0" smtClean="0">
                <a:solidFill>
                  <a:srgbClr val="C00000"/>
                </a:solidFill>
                <a:cs typeface="2 Zar" panose="00000400000000000000" pitchFamily="2" charset="-78"/>
              </a:rPr>
              <a:t>NH</a:t>
            </a:r>
            <a:r>
              <a:rPr lang="en-US" b="1" dirty="0" smtClean="0">
                <a:solidFill>
                  <a:srgbClr val="C00000"/>
                </a:solidFill>
                <a:cs typeface="2 Zar" panose="00000400000000000000" pitchFamily="2" charset="-78"/>
              </a:rPr>
              <a:t>3</a:t>
            </a:r>
            <a:endParaRPr lang="en-US" sz="6000" b="1" dirty="0">
              <a:solidFill>
                <a:srgbClr val="C00000"/>
              </a:solidFill>
              <a:cs typeface="2 Zar" panose="00000400000000000000" pitchFamily="2" charset="-78"/>
            </a:endParaRPr>
          </a:p>
        </p:txBody>
      </p:sp>
      <p:sp>
        <p:nvSpPr>
          <p:cNvPr id="3" name="Content Placeholder 2"/>
          <p:cNvSpPr>
            <a:spLocks noGrp="1"/>
          </p:cNvSpPr>
          <p:nvPr>
            <p:ph idx="1"/>
          </p:nvPr>
        </p:nvSpPr>
        <p:spPr>
          <a:xfrm>
            <a:off x="1202919" y="2011680"/>
            <a:ext cx="9784080" cy="4647304"/>
          </a:xfrm>
        </p:spPr>
        <p:txBody>
          <a:bodyPr>
            <a:normAutofit fontScale="92500" lnSpcReduction="10000"/>
          </a:bodyPr>
          <a:lstStyle/>
          <a:p>
            <a:pPr algn="justLow" rtl="1">
              <a:lnSpc>
                <a:spcPct val="107000"/>
              </a:lnSpc>
              <a:spcAft>
                <a:spcPts val="0"/>
              </a:spcAft>
              <a:buFont typeface="Wingdings" panose="05000000000000000000" pitchFamily="2" charset="2"/>
              <a:buChar char="ü"/>
            </a:pPr>
            <a:r>
              <a:rPr lang="fa-IR" sz="3200" dirty="0">
                <a:latin typeface="Calibri" panose="020F0502020204030204" pitchFamily="34" charset="0"/>
                <a:ea typeface="Calibri" panose="020F0502020204030204" pitchFamily="34" charset="0"/>
                <a:cs typeface="B Zar" panose="00000400000000000000" pitchFamily="2" charset="-78"/>
              </a:rPr>
              <a:t>مصدومینی که در مواجهه با گاز آمونیاک بوده اند اما چشم و پوست آنها تحریک نشده است نیازی به آلودگی زدایی ندارند و باید سریعا به منطقه حمایت انتقال داده شوند. و بقیه مصدومین بایستی به سرعت به منطقه آلودگی زدایی منتقل شوند.</a:t>
            </a:r>
            <a:endParaRPr lang="en-US" sz="2400" dirty="0">
              <a:latin typeface="Calibri" panose="020F0502020204030204" pitchFamily="34" charset="0"/>
              <a:ea typeface="Calibri" panose="020F0502020204030204" pitchFamily="34" charset="0"/>
              <a:cs typeface="Arial" panose="020B0604020202020204" pitchFamily="34" charset="0"/>
            </a:endParaRPr>
          </a:p>
          <a:p>
            <a:pPr lvl="0" algn="justLow" rtl="1">
              <a:lnSpc>
                <a:spcPct val="107000"/>
              </a:lnSpc>
              <a:spcAft>
                <a:spcPts val="0"/>
              </a:spcAft>
              <a:buFont typeface="Wingdings" panose="05000000000000000000" pitchFamily="2" charset="2"/>
              <a:buChar char="ü"/>
            </a:pPr>
            <a:r>
              <a:rPr lang="fa-IR" sz="3200" dirty="0">
                <a:latin typeface="Calibri" panose="020F0502020204030204" pitchFamily="34" charset="0"/>
                <a:ea typeface="Calibri" panose="020F0502020204030204" pitchFamily="34" charset="0"/>
                <a:cs typeface="B Zar" panose="00000400000000000000" pitchFamily="2" charset="-78"/>
              </a:rPr>
              <a:t>مصدومینی که قادر به حرکت هستند خودشان می تواند به آلودگی زدایی کمک کنند.</a:t>
            </a:r>
            <a:endParaRPr lang="en-US" sz="2400" dirty="0">
              <a:latin typeface="Calibri" panose="020F0502020204030204" pitchFamily="34" charset="0"/>
              <a:ea typeface="Calibri" panose="020F0502020204030204" pitchFamily="34" charset="0"/>
              <a:cs typeface="Arial" panose="020B0604020202020204" pitchFamily="34" charset="0"/>
            </a:endParaRPr>
          </a:p>
          <a:p>
            <a:pPr lvl="0" algn="justLow" rtl="1">
              <a:lnSpc>
                <a:spcPct val="107000"/>
              </a:lnSpc>
              <a:spcAft>
                <a:spcPts val="0"/>
              </a:spcAft>
              <a:buFont typeface="Wingdings" panose="05000000000000000000" pitchFamily="2" charset="2"/>
              <a:buChar char="ü"/>
            </a:pPr>
            <a:r>
              <a:rPr lang="fa-IR" sz="3200" dirty="0">
                <a:latin typeface="Calibri" panose="020F0502020204030204" pitchFamily="34" charset="0"/>
                <a:ea typeface="Calibri" panose="020F0502020204030204" pitchFamily="34" charset="0"/>
                <a:cs typeface="B Zar" panose="00000400000000000000" pitchFamily="2" charset="-78"/>
              </a:rPr>
              <a:t>لباسهای آلوده را خارج کنید و آنها را به همراه سایر متعلقات مصدومین در داخل دو پلاستیک قرار دهید</a:t>
            </a:r>
            <a:endParaRPr lang="en-US" sz="2400" dirty="0">
              <a:latin typeface="Calibri" panose="020F0502020204030204" pitchFamily="34" charset="0"/>
              <a:ea typeface="Calibri" panose="020F0502020204030204" pitchFamily="34" charset="0"/>
              <a:cs typeface="Arial" panose="020B0604020202020204" pitchFamily="34" charset="0"/>
            </a:endParaRPr>
          </a:p>
          <a:p>
            <a:pPr lvl="0" algn="justLow" rtl="1">
              <a:lnSpc>
                <a:spcPct val="107000"/>
              </a:lnSpc>
              <a:spcAft>
                <a:spcPts val="0"/>
              </a:spcAft>
              <a:buFont typeface="Wingdings" panose="05000000000000000000" pitchFamily="2" charset="2"/>
              <a:buChar char="ü"/>
            </a:pPr>
            <a:r>
              <a:rPr lang="fa-IR" sz="3200" dirty="0">
                <a:latin typeface="Calibri" panose="020F0502020204030204" pitchFamily="34" charset="0"/>
                <a:ea typeface="Calibri" panose="020F0502020204030204" pitchFamily="34" charset="0"/>
                <a:cs typeface="B Zar" panose="00000400000000000000" pitchFamily="2" charset="-78"/>
              </a:rPr>
              <a:t>موی سر و پوست بدن را با فشار مناسب آب به مدت 5 دقیقه شستشو دهید. درصورت امکان پوست را با آب و صابون شستشو دهید</a:t>
            </a:r>
            <a:endParaRPr lang="en-US" sz="2400" dirty="0">
              <a:latin typeface="Calibri" panose="020F0502020204030204" pitchFamily="34" charset="0"/>
              <a:ea typeface="Calibri" panose="020F0502020204030204" pitchFamily="34" charset="0"/>
              <a:cs typeface="Arial" panose="020B0604020202020204" pitchFamily="34" charset="0"/>
            </a:endParaRPr>
          </a:p>
          <a:p>
            <a:pPr marL="0" indent="0" algn="just" rtl="1">
              <a:buNone/>
            </a:pPr>
            <a:endParaRPr lang="fa-IR" sz="2000" b="0" i="0" dirty="0">
              <a:effectLst/>
              <a:latin typeface="iransans2"/>
              <a:cs typeface="2 Zar" panose="00000400000000000000" pitchFamily="2" charset="-78"/>
            </a:endParaRPr>
          </a:p>
        </p:txBody>
      </p:sp>
    </p:spTree>
    <p:extLst>
      <p:ext uri="{BB962C8B-B14F-4D97-AF65-F5344CB8AC3E}">
        <p14:creationId xmlns:p14="http://schemas.microsoft.com/office/powerpoint/2010/main" val="74364270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1"/>
            <a:r>
              <a:rPr lang="fa-IR" sz="6000" b="1" dirty="0" smtClean="0">
                <a:solidFill>
                  <a:srgbClr val="C00000"/>
                </a:solidFill>
                <a:cs typeface="2 Zar" panose="00000400000000000000" pitchFamily="2" charset="-78"/>
              </a:rPr>
              <a:t>اقدامات پیش بیمارستانی </a:t>
            </a:r>
            <a:r>
              <a:rPr lang="en-US" sz="6000" b="1" dirty="0" smtClean="0">
                <a:solidFill>
                  <a:srgbClr val="C00000"/>
                </a:solidFill>
                <a:cs typeface="2 Zar" panose="00000400000000000000" pitchFamily="2" charset="-78"/>
              </a:rPr>
              <a:t>NH</a:t>
            </a:r>
            <a:r>
              <a:rPr lang="en-US" b="1" dirty="0" smtClean="0">
                <a:solidFill>
                  <a:srgbClr val="C00000"/>
                </a:solidFill>
                <a:cs typeface="2 Zar" panose="00000400000000000000" pitchFamily="2" charset="-78"/>
              </a:rPr>
              <a:t>3</a:t>
            </a:r>
            <a:endParaRPr lang="en-US" sz="6000" b="1" dirty="0">
              <a:solidFill>
                <a:srgbClr val="C00000"/>
              </a:solidFill>
              <a:cs typeface="2 Zar" panose="00000400000000000000" pitchFamily="2" charset="-78"/>
            </a:endParaRPr>
          </a:p>
        </p:txBody>
      </p:sp>
      <p:sp>
        <p:nvSpPr>
          <p:cNvPr id="3" name="Content Placeholder 2"/>
          <p:cNvSpPr>
            <a:spLocks noGrp="1"/>
          </p:cNvSpPr>
          <p:nvPr>
            <p:ph idx="1"/>
          </p:nvPr>
        </p:nvSpPr>
        <p:spPr>
          <a:xfrm>
            <a:off x="1202919" y="2011680"/>
            <a:ext cx="9784080" cy="4647304"/>
          </a:xfrm>
        </p:spPr>
        <p:txBody>
          <a:bodyPr>
            <a:normAutofit fontScale="92500" lnSpcReduction="20000"/>
          </a:bodyPr>
          <a:lstStyle/>
          <a:p>
            <a:pPr lvl="0" algn="just" rtl="1">
              <a:lnSpc>
                <a:spcPct val="107000"/>
              </a:lnSpc>
              <a:spcAft>
                <a:spcPts val="0"/>
              </a:spcAft>
              <a:buFont typeface="Wingdings" panose="05000000000000000000" pitchFamily="2" charset="2"/>
              <a:buChar char="ü"/>
            </a:pPr>
            <a:r>
              <a:rPr lang="fa-IR" sz="3200" dirty="0" smtClean="0">
                <a:latin typeface="Calibri" panose="020F0502020204030204" pitchFamily="34" charset="0"/>
                <a:ea typeface="Calibri" panose="020F0502020204030204" pitchFamily="34" charset="0"/>
                <a:cs typeface="B Zar" panose="00000400000000000000" pitchFamily="2" charset="-78"/>
              </a:rPr>
              <a:t>برای </a:t>
            </a:r>
            <a:r>
              <a:rPr lang="fa-IR" sz="3200" dirty="0">
                <a:latin typeface="Calibri" panose="020F0502020204030204" pitchFamily="34" charset="0"/>
                <a:ea typeface="Calibri" panose="020F0502020204030204" pitchFamily="34" charset="0"/>
                <a:cs typeface="B Zar" panose="00000400000000000000" pitchFamily="2" charset="-78"/>
              </a:rPr>
              <a:t>اجتناب  از کاهش دمای بدن کودکان و سالمندان از پتوی مناسب استفاده کنید.</a:t>
            </a:r>
            <a:endParaRPr lang="en-US" sz="2400" dirty="0">
              <a:latin typeface="Calibri" panose="020F0502020204030204" pitchFamily="34" charset="0"/>
              <a:ea typeface="Calibri" panose="020F0502020204030204" pitchFamily="34" charset="0"/>
              <a:cs typeface="Arial" panose="020B0604020202020204" pitchFamily="34" charset="0"/>
            </a:endParaRPr>
          </a:p>
          <a:p>
            <a:pPr lvl="0" algn="just" rtl="1">
              <a:lnSpc>
                <a:spcPct val="107000"/>
              </a:lnSpc>
              <a:spcAft>
                <a:spcPts val="0"/>
              </a:spcAft>
              <a:buFont typeface="Wingdings" panose="05000000000000000000" pitchFamily="2" charset="2"/>
              <a:buChar char="ü"/>
            </a:pPr>
            <a:r>
              <a:rPr lang="fa-IR" sz="3200" dirty="0">
                <a:latin typeface="Calibri" panose="020F0502020204030204" pitchFamily="34" charset="0"/>
                <a:ea typeface="Calibri" panose="020F0502020204030204" pitchFamily="34" charset="0"/>
                <a:cs typeface="B Zar" panose="00000400000000000000" pitchFamily="2" charset="-78"/>
              </a:rPr>
              <a:t>برای آلودگی زدایی چشم ها از آب یا سرم شستشو به مدت 15 دقیقه استفاده کنید. لنزهای تماسی را خارج کنید و شستشو را ادامه دهید تا مصدوم به منطقه سرد انتقال داده شود.</a:t>
            </a:r>
            <a:endParaRPr lang="en-US" sz="2400" dirty="0">
              <a:latin typeface="Calibri" panose="020F0502020204030204" pitchFamily="34" charset="0"/>
              <a:ea typeface="Calibri" panose="020F0502020204030204" pitchFamily="34" charset="0"/>
              <a:cs typeface="Arial" panose="020B0604020202020204" pitchFamily="34" charset="0"/>
            </a:endParaRPr>
          </a:p>
          <a:p>
            <a:pPr lvl="0" algn="just" rtl="1">
              <a:lnSpc>
                <a:spcPct val="107000"/>
              </a:lnSpc>
              <a:spcAft>
                <a:spcPts val="0"/>
              </a:spcAft>
              <a:buFont typeface="Wingdings" panose="05000000000000000000" pitchFamily="2" charset="2"/>
              <a:buChar char="ü"/>
            </a:pPr>
            <a:r>
              <a:rPr lang="fa-IR" sz="3200" dirty="0">
                <a:latin typeface="Calibri" panose="020F0502020204030204" pitchFamily="34" charset="0"/>
                <a:ea typeface="Calibri" panose="020F0502020204030204" pitchFamily="34" charset="0"/>
                <a:cs typeface="B Zar" panose="00000400000000000000" pitchFamily="2" charset="-78"/>
              </a:rPr>
              <a:t>در مواردی که مسمومیت گوارشی اتفاق افتاده باشد مصدوم را مجبور به استفراغ نکنید  شستشوی معده را انجام دهید و برای خنثی سازی آن تلاش کنید. از تهیه و توزیع زغال فعال جلوگیری کنید و از آن استفاده نکنید. به مصدومینی که توانایی بلع دارند بین نیم تا یک لیتر آب یا شیر به آنها بنوشانید.</a:t>
            </a:r>
            <a:endParaRPr lang="en-US" sz="2400" dirty="0">
              <a:latin typeface="Calibri" panose="020F0502020204030204" pitchFamily="34" charset="0"/>
              <a:ea typeface="Calibri" panose="020F0502020204030204" pitchFamily="34" charset="0"/>
              <a:cs typeface="Arial" panose="020B0604020202020204" pitchFamily="34" charset="0"/>
            </a:endParaRPr>
          </a:p>
          <a:p>
            <a:pPr lvl="0" algn="just" rtl="1">
              <a:lnSpc>
                <a:spcPct val="107000"/>
              </a:lnSpc>
              <a:spcAft>
                <a:spcPts val="0"/>
              </a:spcAft>
              <a:buFont typeface="Wingdings" panose="05000000000000000000" pitchFamily="2" charset="2"/>
              <a:buChar char="ü"/>
            </a:pPr>
            <a:r>
              <a:rPr lang="fa-IR" sz="3200" dirty="0">
                <a:latin typeface="Calibri" panose="020F0502020204030204" pitchFamily="34" charset="0"/>
                <a:ea typeface="Calibri" panose="020F0502020204030204" pitchFamily="34" charset="0"/>
                <a:cs typeface="B Zar" panose="00000400000000000000" pitchFamily="2" charset="-78"/>
              </a:rPr>
              <a:t>بلافاصله پس از آلودگی زدایی کامل مصدومین را به منطقه سرد هدایت کنید. </a:t>
            </a:r>
            <a:endParaRPr lang="en-US" sz="2400" dirty="0">
              <a:latin typeface="Calibri" panose="020F0502020204030204" pitchFamily="34" charset="0"/>
              <a:ea typeface="Calibri" panose="020F0502020204030204" pitchFamily="34" charset="0"/>
              <a:cs typeface="Arial" panose="020B0604020202020204" pitchFamily="34" charset="0"/>
            </a:endParaRPr>
          </a:p>
          <a:p>
            <a:pPr marL="0" indent="0" algn="just" rtl="1">
              <a:buNone/>
            </a:pPr>
            <a:endParaRPr lang="fa-IR" sz="2000" b="0" i="0" dirty="0">
              <a:effectLst/>
              <a:latin typeface="iransans2"/>
              <a:cs typeface="2 Zar" panose="00000400000000000000" pitchFamily="2" charset="-78"/>
            </a:endParaRPr>
          </a:p>
        </p:txBody>
      </p:sp>
    </p:spTree>
    <p:extLst>
      <p:ext uri="{BB962C8B-B14F-4D97-AF65-F5344CB8AC3E}">
        <p14:creationId xmlns:p14="http://schemas.microsoft.com/office/powerpoint/2010/main" val="97771069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977359" y="0"/>
            <a:ext cx="10226842" cy="6858000"/>
          </a:xfrm>
          <a:prstGeom prst="rect">
            <a:avLst/>
          </a:prstGeom>
        </p:spPr>
      </p:pic>
    </p:spTree>
    <p:extLst>
      <p:ext uri="{BB962C8B-B14F-4D97-AF65-F5344CB8AC3E}">
        <p14:creationId xmlns:p14="http://schemas.microsoft.com/office/powerpoint/2010/main" val="10424316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6000" b="1" dirty="0" smtClean="0">
                <a:solidFill>
                  <a:srgbClr val="C00000"/>
                </a:solidFill>
                <a:cs typeface="2 Zar" panose="00000400000000000000" pitchFamily="2" charset="-78"/>
              </a:rPr>
              <a:t>کلیات</a:t>
            </a:r>
            <a:endParaRPr lang="en-US" sz="6000" b="1" dirty="0">
              <a:solidFill>
                <a:srgbClr val="C00000"/>
              </a:solidFill>
              <a:cs typeface="2 Zar" panose="00000400000000000000" pitchFamily="2" charset="-78"/>
            </a:endParaRPr>
          </a:p>
        </p:txBody>
      </p:sp>
      <p:sp>
        <p:nvSpPr>
          <p:cNvPr id="3" name="Content Placeholder 2"/>
          <p:cNvSpPr>
            <a:spLocks noGrp="1"/>
          </p:cNvSpPr>
          <p:nvPr>
            <p:ph idx="1"/>
          </p:nvPr>
        </p:nvSpPr>
        <p:spPr>
          <a:xfrm>
            <a:off x="1202919" y="2011680"/>
            <a:ext cx="9784080" cy="4647304"/>
          </a:xfrm>
        </p:spPr>
        <p:txBody>
          <a:bodyPr>
            <a:normAutofit/>
          </a:bodyPr>
          <a:lstStyle/>
          <a:p>
            <a:pPr marL="0" indent="0" algn="just" rtl="1">
              <a:buNone/>
            </a:pPr>
            <a:r>
              <a:rPr lang="fa-IR" sz="3200" b="1" dirty="0" smtClean="0">
                <a:solidFill>
                  <a:srgbClr val="C00000"/>
                </a:solidFill>
                <a:cs typeface="2 Zar" panose="00000400000000000000" pitchFamily="2" charset="-78"/>
              </a:rPr>
              <a:t>راههای ورود مواد و سموم مواد شیمیایی به بدن:</a:t>
            </a:r>
          </a:p>
          <a:p>
            <a:pPr marL="0" indent="0" algn="r" rtl="1" fontAlgn="base">
              <a:buNone/>
            </a:pPr>
            <a:r>
              <a:rPr lang="fa-IR" sz="3200" dirty="0" smtClean="0">
                <a:latin typeface="iransans2"/>
                <a:cs typeface="2 Zar" panose="00000400000000000000" pitchFamily="2" charset="-78"/>
              </a:rPr>
              <a:t>1- پوستی</a:t>
            </a:r>
          </a:p>
          <a:p>
            <a:pPr marL="0" indent="0" algn="r" rtl="1" fontAlgn="base">
              <a:buNone/>
            </a:pPr>
            <a:r>
              <a:rPr lang="fa-IR" sz="3200" b="0" i="0" dirty="0" smtClean="0">
                <a:effectLst/>
                <a:latin typeface="iransans2"/>
                <a:cs typeface="2 Zar" panose="00000400000000000000" pitchFamily="2" charset="-78"/>
              </a:rPr>
              <a:t>2- استنشاقی</a:t>
            </a:r>
          </a:p>
          <a:p>
            <a:pPr marL="0" indent="0" algn="r" rtl="1" fontAlgn="base">
              <a:buNone/>
            </a:pPr>
            <a:r>
              <a:rPr lang="fa-IR" sz="3200" dirty="0" smtClean="0">
                <a:latin typeface="iransans2"/>
                <a:cs typeface="2 Zar" panose="00000400000000000000" pitchFamily="2" charset="-78"/>
              </a:rPr>
              <a:t>3- بلعی</a:t>
            </a:r>
            <a:endParaRPr lang="fa-IR" sz="3200" b="0" i="0" dirty="0">
              <a:effectLst/>
              <a:latin typeface="iransans2"/>
              <a:cs typeface="2 Zar" panose="00000400000000000000" pitchFamily="2" charset="-78"/>
            </a:endParaRPr>
          </a:p>
        </p:txBody>
      </p:sp>
    </p:spTree>
    <p:extLst>
      <p:ext uri="{BB962C8B-B14F-4D97-AF65-F5344CB8AC3E}">
        <p14:creationId xmlns:p14="http://schemas.microsoft.com/office/powerpoint/2010/main" val="18092353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6000" b="1" dirty="0" smtClean="0">
                <a:solidFill>
                  <a:srgbClr val="C00000"/>
                </a:solidFill>
                <a:cs typeface="2 Zar" panose="00000400000000000000" pitchFamily="2" charset="-78"/>
              </a:rPr>
              <a:t>مدیریت حوادث شیمیایی</a:t>
            </a:r>
            <a:endParaRPr lang="en-US" sz="6000" b="1" dirty="0">
              <a:solidFill>
                <a:srgbClr val="C00000"/>
              </a:solidFill>
              <a:cs typeface="2 Zar" panose="00000400000000000000" pitchFamily="2" charset="-78"/>
            </a:endParaRPr>
          </a:p>
        </p:txBody>
      </p:sp>
      <p:sp>
        <p:nvSpPr>
          <p:cNvPr id="3" name="Content Placeholder 2"/>
          <p:cNvSpPr>
            <a:spLocks noGrp="1"/>
          </p:cNvSpPr>
          <p:nvPr>
            <p:ph idx="1"/>
          </p:nvPr>
        </p:nvSpPr>
        <p:spPr>
          <a:xfrm>
            <a:off x="1202919" y="2011680"/>
            <a:ext cx="9784080" cy="4647304"/>
          </a:xfrm>
        </p:spPr>
        <p:txBody>
          <a:bodyPr>
            <a:normAutofit/>
          </a:bodyPr>
          <a:lstStyle/>
          <a:p>
            <a:pPr marL="0" indent="0" rtl="1">
              <a:buNone/>
            </a:pPr>
            <a:r>
              <a:rPr lang="en-US" sz="3200" b="1" dirty="0" smtClean="0">
                <a:latin typeface="iransans2"/>
                <a:cs typeface="2 Zar" panose="00000400000000000000" pitchFamily="2" charset="-78"/>
              </a:rPr>
              <a:t>EHS: </a:t>
            </a:r>
            <a:r>
              <a:rPr lang="en-US" sz="3200" dirty="0" smtClean="0">
                <a:latin typeface="iransans2"/>
                <a:cs typeface="2 Zar" panose="00000400000000000000" pitchFamily="2" charset="-78"/>
              </a:rPr>
              <a:t>Extremely Hazardous Substance</a:t>
            </a:r>
          </a:p>
          <a:p>
            <a:pPr marL="0" indent="0" algn="r" rtl="1">
              <a:buNone/>
            </a:pPr>
            <a:r>
              <a:rPr lang="fa-IR" sz="3200" b="0" i="0" dirty="0" smtClean="0">
                <a:effectLst/>
                <a:latin typeface="iransans2"/>
                <a:cs typeface="2 Zar" panose="00000400000000000000" pitchFamily="2" charset="-78"/>
              </a:rPr>
              <a:t>مواد شیمیای بسیار خطرناک</a:t>
            </a:r>
          </a:p>
          <a:p>
            <a:pPr marL="0" indent="0" algn="r" rtl="1">
              <a:buNone/>
            </a:pPr>
            <a:endParaRPr lang="fa-IR" sz="3200" b="0" i="0" dirty="0" smtClean="0">
              <a:effectLst/>
              <a:latin typeface="iransans2"/>
              <a:cs typeface="2 Zar" panose="00000400000000000000" pitchFamily="2" charset="-78"/>
            </a:endParaRPr>
          </a:p>
          <a:p>
            <a:pPr marL="274320" lvl="0" indent="-274320" algn="just" rtl="1">
              <a:lnSpc>
                <a:spcPct val="100000"/>
              </a:lnSpc>
              <a:spcBef>
                <a:spcPct val="20000"/>
              </a:spcBef>
              <a:spcAft>
                <a:spcPts val="0"/>
              </a:spcAft>
              <a:buClr>
                <a:srgbClr val="D16349"/>
              </a:buClr>
              <a:buSzPct val="85000"/>
              <a:buNone/>
            </a:pPr>
            <a:r>
              <a:rPr lang="en-US" sz="3200" b="1" dirty="0">
                <a:latin typeface="iransans2"/>
                <a:cs typeface="2 Zar" panose="00000400000000000000" pitchFamily="2" charset="-78"/>
              </a:rPr>
              <a:t>TPQ</a:t>
            </a:r>
            <a:r>
              <a:rPr lang="fa-IR" sz="3200" b="1" dirty="0">
                <a:latin typeface="iransans2"/>
                <a:cs typeface="2 Zar" panose="00000400000000000000" pitchFamily="2" charset="-78"/>
              </a:rPr>
              <a:t>: </a:t>
            </a:r>
            <a:r>
              <a:rPr lang="fa-IR" sz="3200" dirty="0">
                <a:latin typeface="iransans2"/>
                <a:cs typeface="2 Zar" panose="00000400000000000000" pitchFamily="2" charset="-78"/>
              </a:rPr>
              <a:t>یا کمیت آستانه طرح ریزی، حدی که بالاتر از آن باعث خطر می شود.</a:t>
            </a:r>
          </a:p>
          <a:p>
            <a:pPr marL="0" indent="0" algn="r" rtl="1">
              <a:buNone/>
            </a:pPr>
            <a:endParaRPr lang="fa-IR" sz="3200" b="0" i="0" dirty="0">
              <a:effectLst/>
              <a:latin typeface="iransans2"/>
              <a:cs typeface="2 Zar" panose="00000400000000000000" pitchFamily="2" charset="-78"/>
            </a:endParaRPr>
          </a:p>
        </p:txBody>
      </p:sp>
    </p:spTree>
    <p:extLst>
      <p:ext uri="{BB962C8B-B14F-4D97-AF65-F5344CB8AC3E}">
        <p14:creationId xmlns:p14="http://schemas.microsoft.com/office/powerpoint/2010/main" val="5898604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6000" b="1" dirty="0" smtClean="0">
                <a:solidFill>
                  <a:srgbClr val="C00000"/>
                </a:solidFill>
                <a:cs typeface="2 Zar" panose="00000400000000000000" pitchFamily="2" charset="-78"/>
              </a:rPr>
              <a:t>مدیریت حوادث شیمیایی</a:t>
            </a:r>
            <a:endParaRPr lang="en-US" sz="6000" b="1" dirty="0">
              <a:solidFill>
                <a:srgbClr val="C00000"/>
              </a:solidFill>
              <a:cs typeface="2 Zar" panose="00000400000000000000" pitchFamily="2" charset="-78"/>
            </a:endParaRPr>
          </a:p>
        </p:txBody>
      </p:sp>
      <p:sp>
        <p:nvSpPr>
          <p:cNvPr id="3" name="Content Placeholder 2"/>
          <p:cNvSpPr>
            <a:spLocks noGrp="1"/>
          </p:cNvSpPr>
          <p:nvPr>
            <p:ph idx="1"/>
          </p:nvPr>
        </p:nvSpPr>
        <p:spPr>
          <a:xfrm>
            <a:off x="1202919" y="2011680"/>
            <a:ext cx="9784080" cy="4647304"/>
          </a:xfrm>
        </p:spPr>
        <p:txBody>
          <a:bodyPr>
            <a:normAutofit fontScale="92500" lnSpcReduction="10000"/>
          </a:bodyPr>
          <a:lstStyle/>
          <a:p>
            <a:pPr lvl="0" algn="just" rtl="1">
              <a:lnSpc>
                <a:spcPct val="100000"/>
              </a:lnSpc>
              <a:spcBef>
                <a:spcPct val="20000"/>
              </a:spcBef>
              <a:spcAft>
                <a:spcPts val="0"/>
              </a:spcAft>
              <a:buClr>
                <a:srgbClr val="D16349"/>
              </a:buClr>
              <a:buSzPct val="85000"/>
              <a:buFont typeface="Wingdings" panose="05000000000000000000" pitchFamily="2" charset="2"/>
              <a:buChar char="ü"/>
            </a:pPr>
            <a:r>
              <a:rPr lang="fa-IR" sz="3200" dirty="0" smtClean="0">
                <a:latin typeface="Georgia"/>
                <a:cs typeface="2 Zar" panose="00000400000000000000" pitchFamily="2" charset="-78"/>
              </a:rPr>
              <a:t>اگر مواد </a:t>
            </a:r>
            <a:r>
              <a:rPr lang="en-US" sz="3200" dirty="0">
                <a:latin typeface="Georgia"/>
                <a:cs typeface="2 Zar" panose="00000400000000000000" pitchFamily="2" charset="-78"/>
              </a:rPr>
              <a:t>EHS</a:t>
            </a:r>
            <a:r>
              <a:rPr lang="fa-IR" sz="3200" dirty="0">
                <a:latin typeface="Georgia"/>
                <a:cs typeface="2 Zar" panose="00000400000000000000" pitchFamily="2" charset="-78"/>
              </a:rPr>
              <a:t> </a:t>
            </a:r>
            <a:r>
              <a:rPr lang="fa-IR" sz="3200" dirty="0" smtClean="0">
                <a:latin typeface="Georgia"/>
                <a:cs typeface="2 Zar" panose="00000400000000000000" pitchFamily="2" charset="-78"/>
              </a:rPr>
              <a:t>مقدارشان از </a:t>
            </a:r>
            <a:r>
              <a:rPr lang="en-US" sz="3200" dirty="0">
                <a:latin typeface="Georgia"/>
                <a:cs typeface="2 Zar" panose="00000400000000000000" pitchFamily="2" charset="-78"/>
              </a:rPr>
              <a:t>TPQ</a:t>
            </a:r>
            <a:r>
              <a:rPr lang="fa-IR" sz="3200" dirty="0">
                <a:latin typeface="Georgia"/>
                <a:cs typeface="2 Zar" panose="00000400000000000000" pitchFamily="2" charset="-78"/>
              </a:rPr>
              <a:t> بیشتر باشد و باید طرح ریزی اضطراری تهیه شود</a:t>
            </a:r>
            <a:r>
              <a:rPr lang="fa-IR" sz="3200" dirty="0" smtClean="0">
                <a:latin typeface="Georgia"/>
                <a:cs typeface="2 Zar" panose="00000400000000000000" pitchFamily="2" charset="-78"/>
              </a:rPr>
              <a:t>:</a:t>
            </a:r>
          </a:p>
          <a:p>
            <a:pPr marL="274320" lvl="0" indent="-274320" algn="just" rtl="1">
              <a:lnSpc>
                <a:spcPct val="100000"/>
              </a:lnSpc>
              <a:spcBef>
                <a:spcPct val="20000"/>
              </a:spcBef>
              <a:spcAft>
                <a:spcPts val="0"/>
              </a:spcAft>
              <a:buClr>
                <a:srgbClr val="D16349"/>
              </a:buClr>
              <a:buSzPct val="85000"/>
              <a:buNone/>
            </a:pPr>
            <a:endParaRPr lang="fa-IR" sz="3200" dirty="0">
              <a:latin typeface="Georgia"/>
              <a:cs typeface="2 Zar" panose="00000400000000000000" pitchFamily="2" charset="-78"/>
            </a:endParaRPr>
          </a:p>
          <a:p>
            <a:pPr marL="274320" lvl="0" indent="-274320" algn="just" rtl="1">
              <a:lnSpc>
                <a:spcPct val="100000"/>
              </a:lnSpc>
              <a:spcBef>
                <a:spcPct val="20000"/>
              </a:spcBef>
              <a:spcAft>
                <a:spcPts val="0"/>
              </a:spcAft>
              <a:buClr>
                <a:srgbClr val="D16349"/>
              </a:buClr>
              <a:buSzPct val="85000"/>
              <a:buNone/>
            </a:pPr>
            <a:r>
              <a:rPr lang="fa-IR" sz="3200" dirty="0">
                <a:latin typeface="Georgia"/>
                <a:cs typeface="2 Zar" panose="00000400000000000000" pitchFamily="2" charset="-78"/>
              </a:rPr>
              <a:t>1- توجیه کارفرما و کارشناس بهداشت حرفه ای</a:t>
            </a:r>
          </a:p>
          <a:p>
            <a:pPr marL="274320" lvl="0" indent="-274320" algn="just" rtl="1">
              <a:lnSpc>
                <a:spcPct val="100000"/>
              </a:lnSpc>
              <a:spcBef>
                <a:spcPct val="20000"/>
              </a:spcBef>
              <a:spcAft>
                <a:spcPts val="0"/>
              </a:spcAft>
              <a:buClr>
                <a:srgbClr val="D16349"/>
              </a:buClr>
              <a:buSzPct val="85000"/>
              <a:buNone/>
            </a:pPr>
            <a:r>
              <a:rPr lang="fa-IR" sz="3200" dirty="0">
                <a:latin typeface="Georgia"/>
                <a:cs typeface="2 Zar" panose="00000400000000000000" pitchFamily="2" charset="-78"/>
              </a:rPr>
              <a:t>2- طرح در کمیته امنیت و سلامت غذایی و ایجاد حساسیت </a:t>
            </a:r>
            <a:r>
              <a:rPr lang="fa-IR" sz="3200" dirty="0" smtClean="0">
                <a:latin typeface="Georgia"/>
                <a:cs typeface="2 Zar" panose="00000400000000000000" pitchFamily="2" charset="-78"/>
              </a:rPr>
              <a:t>برای </a:t>
            </a:r>
            <a:r>
              <a:rPr lang="fa-IR" sz="3200" dirty="0">
                <a:latin typeface="Georgia"/>
                <a:cs typeface="2 Zar" panose="00000400000000000000" pitchFamily="2" charset="-78"/>
              </a:rPr>
              <a:t>مقامات مسئول بخصوص فرماندار و </a:t>
            </a:r>
            <a:r>
              <a:rPr lang="fa-IR" sz="3200" dirty="0" smtClean="0">
                <a:latin typeface="Georgia"/>
                <a:cs typeface="2 Zar" panose="00000400000000000000" pitchFamily="2" charset="-78"/>
              </a:rPr>
              <a:t>مدیریت </a:t>
            </a:r>
            <a:r>
              <a:rPr lang="fa-IR" sz="3200" dirty="0">
                <a:latin typeface="Georgia"/>
                <a:cs typeface="2 Zar" panose="00000400000000000000" pitchFamily="2" charset="-78"/>
              </a:rPr>
              <a:t>شبکه</a:t>
            </a:r>
          </a:p>
          <a:p>
            <a:pPr marL="274320" lvl="0" indent="-274320" algn="just" rtl="1">
              <a:lnSpc>
                <a:spcPct val="100000"/>
              </a:lnSpc>
              <a:spcBef>
                <a:spcPct val="20000"/>
              </a:spcBef>
              <a:spcAft>
                <a:spcPts val="0"/>
              </a:spcAft>
              <a:buClr>
                <a:srgbClr val="D16349"/>
              </a:buClr>
              <a:buSzPct val="85000"/>
              <a:buNone/>
            </a:pPr>
            <a:r>
              <a:rPr lang="fa-IR" sz="3200" dirty="0">
                <a:latin typeface="Georgia"/>
                <a:cs typeface="2 Zar" panose="00000400000000000000" pitchFamily="2" charset="-78"/>
              </a:rPr>
              <a:t>3- بررسی نرم افزار </a:t>
            </a:r>
            <a:r>
              <a:rPr lang="en-US" sz="3200" dirty="0">
                <a:latin typeface="Georgia"/>
                <a:cs typeface="2 Zar" panose="00000400000000000000" pitchFamily="2" charset="-78"/>
              </a:rPr>
              <a:t>WISER</a:t>
            </a:r>
            <a:r>
              <a:rPr lang="fa-IR" sz="3200" dirty="0">
                <a:latin typeface="Georgia"/>
                <a:cs typeface="2 Zar" panose="00000400000000000000" pitchFamily="2" charset="-78"/>
              </a:rPr>
              <a:t> جهت اطفاء حریق، اقدامات بهداشتی، وسایل حفاظت فردی، منطقه بندی </a:t>
            </a:r>
          </a:p>
          <a:p>
            <a:pPr marL="0" indent="0" algn="r" rtl="1">
              <a:buNone/>
            </a:pPr>
            <a:endParaRPr lang="fa-IR" sz="3200" b="0" i="0" dirty="0">
              <a:effectLst/>
              <a:latin typeface="iransans2"/>
              <a:cs typeface="2 Zar" panose="00000400000000000000" pitchFamily="2" charset="-78"/>
            </a:endParaRPr>
          </a:p>
        </p:txBody>
      </p:sp>
    </p:spTree>
    <p:extLst>
      <p:ext uri="{BB962C8B-B14F-4D97-AF65-F5344CB8AC3E}">
        <p14:creationId xmlns:p14="http://schemas.microsoft.com/office/powerpoint/2010/main" val="12099729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6000" b="1" dirty="0" smtClean="0">
                <a:solidFill>
                  <a:srgbClr val="C00000"/>
                </a:solidFill>
                <a:cs typeface="2 Zar" panose="00000400000000000000" pitchFamily="2" charset="-78"/>
              </a:rPr>
              <a:t>مدیریت حوادث شیمیایی</a:t>
            </a:r>
            <a:endParaRPr lang="en-US" sz="6000" b="1" dirty="0">
              <a:solidFill>
                <a:srgbClr val="C00000"/>
              </a:solidFill>
              <a:cs typeface="2 Zar" panose="00000400000000000000" pitchFamily="2" charset="-78"/>
            </a:endParaRPr>
          </a:p>
        </p:txBody>
      </p:sp>
      <p:sp>
        <p:nvSpPr>
          <p:cNvPr id="3" name="Content Placeholder 2"/>
          <p:cNvSpPr>
            <a:spLocks noGrp="1"/>
          </p:cNvSpPr>
          <p:nvPr>
            <p:ph idx="1"/>
          </p:nvPr>
        </p:nvSpPr>
        <p:spPr>
          <a:xfrm>
            <a:off x="1202919" y="2011680"/>
            <a:ext cx="9784080" cy="4647304"/>
          </a:xfrm>
        </p:spPr>
        <p:txBody>
          <a:bodyPr>
            <a:normAutofit/>
          </a:bodyPr>
          <a:lstStyle/>
          <a:p>
            <a:pPr lvl="0" algn="just" rtl="1">
              <a:lnSpc>
                <a:spcPct val="100000"/>
              </a:lnSpc>
              <a:spcBef>
                <a:spcPct val="20000"/>
              </a:spcBef>
              <a:spcAft>
                <a:spcPts val="0"/>
              </a:spcAft>
              <a:buClr>
                <a:srgbClr val="D16349"/>
              </a:buClr>
              <a:buSzPct val="85000"/>
              <a:buFont typeface="Wingdings" panose="05000000000000000000" pitchFamily="2" charset="2"/>
              <a:buChar char="ü"/>
            </a:pPr>
            <a:r>
              <a:rPr lang="fa-IR" sz="3200" dirty="0">
                <a:latin typeface="Georgia"/>
                <a:cs typeface="2 Zar" panose="00000400000000000000" pitchFamily="2" charset="-78"/>
              </a:rPr>
              <a:t>اگر مقدار مواد </a:t>
            </a:r>
            <a:r>
              <a:rPr lang="en-US" sz="3200" dirty="0">
                <a:latin typeface="Georgia"/>
                <a:cs typeface="2 Zar" panose="00000400000000000000" pitchFamily="2" charset="-78"/>
              </a:rPr>
              <a:t>EHS</a:t>
            </a:r>
            <a:r>
              <a:rPr lang="fa-IR" sz="3200" dirty="0">
                <a:latin typeface="Georgia"/>
                <a:cs typeface="2 Zar" panose="00000400000000000000" pitchFamily="2" charset="-78"/>
              </a:rPr>
              <a:t> کمتر از </a:t>
            </a:r>
            <a:r>
              <a:rPr lang="en-US" sz="3200" dirty="0">
                <a:latin typeface="Georgia"/>
                <a:cs typeface="2 Zar" panose="00000400000000000000" pitchFamily="2" charset="-78"/>
              </a:rPr>
              <a:t>TPQ</a:t>
            </a:r>
            <a:r>
              <a:rPr lang="fa-IR" sz="3200" dirty="0">
                <a:latin typeface="Georgia"/>
                <a:cs typeface="2 Zar" panose="00000400000000000000" pitchFamily="2" charset="-78"/>
              </a:rPr>
              <a:t> بود وارد مبحث بهداشت شغلی می شود</a:t>
            </a:r>
            <a:r>
              <a:rPr lang="fa-IR" sz="3200" dirty="0" smtClean="0">
                <a:latin typeface="Georgia"/>
                <a:cs typeface="2 Zar" panose="00000400000000000000" pitchFamily="2" charset="-78"/>
              </a:rPr>
              <a:t>:</a:t>
            </a:r>
          </a:p>
          <a:p>
            <a:pPr marL="274320" lvl="0" indent="-274320" algn="just" rtl="1">
              <a:lnSpc>
                <a:spcPct val="100000"/>
              </a:lnSpc>
              <a:spcBef>
                <a:spcPct val="20000"/>
              </a:spcBef>
              <a:spcAft>
                <a:spcPts val="0"/>
              </a:spcAft>
              <a:buClr>
                <a:srgbClr val="D16349"/>
              </a:buClr>
              <a:buSzPct val="85000"/>
              <a:buNone/>
            </a:pPr>
            <a:endParaRPr lang="fa-IR" sz="3200" dirty="0">
              <a:latin typeface="Georgia"/>
              <a:cs typeface="2 Zar" panose="00000400000000000000" pitchFamily="2" charset="-78"/>
            </a:endParaRPr>
          </a:p>
          <a:p>
            <a:pPr marL="274320" lvl="0" indent="-274320" algn="just" rtl="1">
              <a:lnSpc>
                <a:spcPct val="100000"/>
              </a:lnSpc>
              <a:spcBef>
                <a:spcPct val="20000"/>
              </a:spcBef>
              <a:spcAft>
                <a:spcPts val="0"/>
              </a:spcAft>
              <a:buClr>
                <a:srgbClr val="D16349"/>
              </a:buClr>
              <a:buSzPct val="85000"/>
              <a:buNone/>
            </a:pPr>
            <a:r>
              <a:rPr lang="fa-IR" sz="3200" dirty="0">
                <a:latin typeface="Georgia"/>
                <a:cs typeface="2 Zar" panose="00000400000000000000" pitchFamily="2" charset="-78"/>
              </a:rPr>
              <a:t>1- تهیه </a:t>
            </a:r>
            <a:r>
              <a:rPr lang="en-US" sz="3200" dirty="0" smtClean="0">
                <a:latin typeface="Georgia"/>
                <a:cs typeface="2 Zar" panose="00000400000000000000" pitchFamily="2" charset="-78"/>
              </a:rPr>
              <a:t>SDS</a:t>
            </a:r>
            <a:endParaRPr lang="en-US" sz="3200" dirty="0">
              <a:latin typeface="Georgia"/>
              <a:cs typeface="2 Zar" panose="00000400000000000000" pitchFamily="2" charset="-78"/>
            </a:endParaRPr>
          </a:p>
          <a:p>
            <a:pPr marL="274320" lvl="0" indent="-274320" algn="just" rtl="1">
              <a:lnSpc>
                <a:spcPct val="100000"/>
              </a:lnSpc>
              <a:spcBef>
                <a:spcPct val="20000"/>
              </a:spcBef>
              <a:spcAft>
                <a:spcPts val="0"/>
              </a:spcAft>
              <a:buClr>
                <a:srgbClr val="D16349"/>
              </a:buClr>
              <a:buSzPct val="85000"/>
              <a:buNone/>
            </a:pPr>
            <a:r>
              <a:rPr lang="fa-IR" sz="3200" dirty="0">
                <a:latin typeface="Georgia"/>
                <a:cs typeface="2 Zar" panose="00000400000000000000" pitchFamily="2" charset="-78"/>
              </a:rPr>
              <a:t>2- برچسب گذاری به روش </a:t>
            </a:r>
            <a:r>
              <a:rPr lang="en-US" sz="3200" dirty="0">
                <a:latin typeface="Georgia"/>
                <a:cs typeface="2 Zar" panose="00000400000000000000" pitchFamily="2" charset="-78"/>
              </a:rPr>
              <a:t>GHS</a:t>
            </a:r>
            <a:endParaRPr lang="fa-IR" sz="3200" dirty="0">
              <a:latin typeface="Georgia"/>
              <a:cs typeface="2 Zar" panose="00000400000000000000" pitchFamily="2" charset="-78"/>
            </a:endParaRPr>
          </a:p>
          <a:p>
            <a:pPr marL="274320" lvl="0" indent="-274320" algn="just" rtl="1">
              <a:lnSpc>
                <a:spcPct val="100000"/>
              </a:lnSpc>
              <a:spcBef>
                <a:spcPct val="20000"/>
              </a:spcBef>
              <a:spcAft>
                <a:spcPts val="0"/>
              </a:spcAft>
              <a:buClr>
                <a:srgbClr val="D16349"/>
              </a:buClr>
              <a:buSzPct val="85000"/>
              <a:buNone/>
            </a:pPr>
            <a:r>
              <a:rPr lang="fa-IR" sz="3200" dirty="0">
                <a:latin typeface="Georgia"/>
                <a:cs typeface="2 Zar" panose="00000400000000000000" pitchFamily="2" charset="-78"/>
              </a:rPr>
              <a:t>3- آموزش کارگران</a:t>
            </a:r>
          </a:p>
          <a:p>
            <a:pPr marL="274320" lvl="0" indent="-274320" algn="just" rtl="1">
              <a:lnSpc>
                <a:spcPct val="100000"/>
              </a:lnSpc>
              <a:spcBef>
                <a:spcPct val="20000"/>
              </a:spcBef>
              <a:spcAft>
                <a:spcPts val="0"/>
              </a:spcAft>
              <a:buClr>
                <a:srgbClr val="D16349"/>
              </a:buClr>
              <a:buSzPct val="85000"/>
              <a:buNone/>
            </a:pPr>
            <a:r>
              <a:rPr lang="fa-IR" sz="3200" dirty="0">
                <a:latin typeface="Georgia"/>
                <a:cs typeface="2 Zar" panose="00000400000000000000" pitchFamily="2" charset="-78"/>
              </a:rPr>
              <a:t>4- ارزیابی ریسک (اندازه گیری و نمونه برداری)</a:t>
            </a:r>
          </a:p>
          <a:p>
            <a:pPr marL="0" indent="0" algn="r" rtl="1">
              <a:buNone/>
            </a:pPr>
            <a:endParaRPr lang="fa-IR" sz="3200" b="0" i="0" dirty="0">
              <a:effectLst/>
              <a:latin typeface="iransans2"/>
              <a:cs typeface="2 Zar" panose="00000400000000000000" pitchFamily="2" charset="-78"/>
            </a:endParaRPr>
          </a:p>
        </p:txBody>
      </p:sp>
    </p:spTree>
    <p:extLst>
      <p:ext uri="{BB962C8B-B14F-4D97-AF65-F5344CB8AC3E}">
        <p14:creationId xmlns:p14="http://schemas.microsoft.com/office/powerpoint/2010/main" val="13257026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6000" b="1" dirty="0" smtClean="0">
                <a:solidFill>
                  <a:srgbClr val="C00000"/>
                </a:solidFill>
                <a:cs typeface="2 Zar" panose="00000400000000000000" pitchFamily="2" charset="-78"/>
              </a:rPr>
              <a:t>مدیریت حوادث شیمیایی</a:t>
            </a:r>
            <a:endParaRPr lang="en-US" sz="6000" b="1" dirty="0">
              <a:solidFill>
                <a:srgbClr val="C00000"/>
              </a:solidFill>
              <a:cs typeface="2 Zar" panose="00000400000000000000" pitchFamily="2" charset="-78"/>
            </a:endParaRPr>
          </a:p>
        </p:txBody>
      </p:sp>
      <p:sp>
        <p:nvSpPr>
          <p:cNvPr id="3" name="Content Placeholder 2"/>
          <p:cNvSpPr>
            <a:spLocks noGrp="1"/>
          </p:cNvSpPr>
          <p:nvPr>
            <p:ph idx="1"/>
          </p:nvPr>
        </p:nvSpPr>
        <p:spPr>
          <a:xfrm>
            <a:off x="1202919" y="2011680"/>
            <a:ext cx="9784080" cy="4647304"/>
          </a:xfrm>
        </p:spPr>
        <p:txBody>
          <a:bodyPr>
            <a:normAutofit lnSpcReduction="10000"/>
          </a:bodyPr>
          <a:lstStyle/>
          <a:p>
            <a:pPr marL="0" indent="0" algn="just" rtl="1">
              <a:buNone/>
            </a:pPr>
            <a:r>
              <a:rPr lang="fa-IR" sz="3200" dirty="0">
                <a:latin typeface="Calibri" panose="020F0502020204030204" pitchFamily="34" charset="0"/>
                <a:ea typeface="Calibri" panose="020F0502020204030204" pitchFamily="34" charset="0"/>
                <a:cs typeface="B Zar" panose="00000400000000000000" pitchFamily="2" charset="-78"/>
              </a:rPr>
              <a:t> </a:t>
            </a:r>
            <a:r>
              <a:rPr lang="fa-IR" sz="3200" dirty="0">
                <a:latin typeface="Calibri" panose="020F0502020204030204" pitchFamily="34" charset="0"/>
                <a:ea typeface="Calibri" panose="020F0502020204030204" pitchFamily="34" charset="0"/>
                <a:cs typeface="2 Zar" panose="00000400000000000000" pitchFamily="2" charset="-78"/>
              </a:rPr>
              <a:t>با توجه به لیست مواد شیمیایی بسیار خطرناک که توسط سازمان حفاظت از محیط زیست آمریکا در سال 2017 تهیه شده است </a:t>
            </a:r>
            <a:r>
              <a:rPr lang="fa-IR" sz="3200" dirty="0">
                <a:solidFill>
                  <a:srgbClr val="C00000"/>
                </a:solidFill>
                <a:latin typeface="Calibri" panose="020F0502020204030204" pitchFamily="34" charset="0"/>
                <a:ea typeface="Calibri" panose="020F0502020204030204" pitchFamily="34" charset="0"/>
                <a:cs typeface="2 Zar" panose="00000400000000000000" pitchFamily="2" charset="-78"/>
              </a:rPr>
              <a:t>26</a:t>
            </a:r>
            <a:r>
              <a:rPr lang="fa-IR" sz="3200" dirty="0">
                <a:latin typeface="Calibri" panose="020F0502020204030204" pitchFamily="34" charset="0"/>
                <a:ea typeface="Calibri" panose="020F0502020204030204" pitchFamily="34" charset="0"/>
                <a:cs typeface="2 Zar" panose="00000400000000000000" pitchFamily="2" charset="-78"/>
              </a:rPr>
              <a:t> نوع ماده شیمیایی بسیار خطرناک از 355 ماده ارائه شده توسط سازمان </a:t>
            </a:r>
            <a:r>
              <a:rPr lang="en-US" sz="3200" dirty="0">
                <a:latin typeface="Calibri" panose="020F0502020204030204" pitchFamily="34" charset="0"/>
                <a:ea typeface="Calibri" panose="020F0502020204030204" pitchFamily="34" charset="0"/>
                <a:cs typeface="2 Zar" panose="00000400000000000000" pitchFamily="2" charset="-78"/>
              </a:rPr>
              <a:t>EPA</a:t>
            </a:r>
            <a:r>
              <a:rPr lang="fa-IR" sz="3200" dirty="0">
                <a:latin typeface="Calibri" panose="020F0502020204030204" pitchFamily="34" charset="0"/>
                <a:ea typeface="Calibri" panose="020F0502020204030204" pitchFamily="34" charset="0"/>
                <a:cs typeface="2 Zar" panose="00000400000000000000" pitchFamily="2" charset="-78"/>
              </a:rPr>
              <a:t> در </a:t>
            </a:r>
            <a:r>
              <a:rPr lang="fa-IR" sz="3200" dirty="0">
                <a:solidFill>
                  <a:srgbClr val="C00000"/>
                </a:solidFill>
                <a:latin typeface="Calibri" panose="020F0502020204030204" pitchFamily="34" charset="0"/>
                <a:ea typeface="Calibri" panose="020F0502020204030204" pitchFamily="34" charset="0"/>
                <a:cs typeface="2 Zar" panose="00000400000000000000" pitchFamily="2" charset="-78"/>
              </a:rPr>
              <a:t>254 کارگاه </a:t>
            </a:r>
            <a:r>
              <a:rPr lang="fa-IR" sz="3200" dirty="0">
                <a:latin typeface="Calibri" panose="020F0502020204030204" pitchFamily="34" charset="0"/>
                <a:ea typeface="Calibri" panose="020F0502020204030204" pitchFamily="34" charset="0"/>
                <a:cs typeface="2 Zar" panose="00000400000000000000" pitchFamily="2" charset="-78"/>
              </a:rPr>
              <a:t>تحت پوشش مرکز بهداشت استان شناسایی گردید</a:t>
            </a:r>
            <a:r>
              <a:rPr lang="fa-IR" sz="3200" dirty="0" smtClean="0">
                <a:latin typeface="Calibri" panose="020F0502020204030204" pitchFamily="34" charset="0"/>
                <a:ea typeface="Calibri" panose="020F0502020204030204" pitchFamily="34" charset="0"/>
                <a:cs typeface="2 Zar" panose="00000400000000000000" pitchFamily="2" charset="-78"/>
              </a:rPr>
              <a:t>، که </a:t>
            </a:r>
            <a:r>
              <a:rPr lang="fa-IR" sz="3200" dirty="0">
                <a:solidFill>
                  <a:srgbClr val="FFC000"/>
                </a:solidFill>
                <a:latin typeface="Calibri" panose="020F0502020204030204" pitchFamily="34" charset="0"/>
                <a:ea typeface="Calibri" panose="020F0502020204030204" pitchFamily="34" charset="0"/>
                <a:cs typeface="2 Zar" panose="00000400000000000000" pitchFamily="2" charset="-78"/>
              </a:rPr>
              <a:t>اسید سولفوریک </a:t>
            </a:r>
            <a:r>
              <a:rPr lang="fa-IR" sz="3200" dirty="0">
                <a:latin typeface="Calibri" panose="020F0502020204030204" pitchFamily="34" charset="0"/>
                <a:ea typeface="Calibri" panose="020F0502020204030204" pitchFamily="34" charset="0"/>
                <a:cs typeface="2 Zar" panose="00000400000000000000" pitchFamily="2" charset="-78"/>
              </a:rPr>
              <a:t>در </a:t>
            </a:r>
            <a:r>
              <a:rPr lang="fa-IR" sz="3200" dirty="0">
                <a:solidFill>
                  <a:srgbClr val="C00000"/>
                </a:solidFill>
                <a:latin typeface="Calibri" panose="020F0502020204030204" pitchFamily="34" charset="0"/>
                <a:ea typeface="Calibri" panose="020F0502020204030204" pitchFamily="34" charset="0"/>
                <a:cs typeface="2 Zar" panose="00000400000000000000" pitchFamily="2" charset="-78"/>
              </a:rPr>
              <a:t>105 کارگاه</a:t>
            </a:r>
            <a:r>
              <a:rPr lang="fa-IR" sz="3200" dirty="0">
                <a:latin typeface="Calibri" panose="020F0502020204030204" pitchFamily="34" charset="0"/>
                <a:ea typeface="Calibri" panose="020F0502020204030204" pitchFamily="34" charset="0"/>
                <a:cs typeface="2 Zar" panose="00000400000000000000" pitchFamily="2" charset="-78"/>
              </a:rPr>
              <a:t>، </a:t>
            </a:r>
            <a:r>
              <a:rPr lang="fa-IR" sz="3200" dirty="0">
                <a:solidFill>
                  <a:srgbClr val="FFC000"/>
                </a:solidFill>
                <a:latin typeface="Calibri" panose="020F0502020204030204" pitchFamily="34" charset="0"/>
                <a:ea typeface="Calibri" panose="020F0502020204030204" pitchFamily="34" charset="0"/>
                <a:cs typeface="2 Zar" panose="00000400000000000000" pitchFamily="2" charset="-78"/>
              </a:rPr>
              <a:t>اسید نیتریک </a:t>
            </a:r>
            <a:r>
              <a:rPr lang="fa-IR" sz="3200" dirty="0">
                <a:latin typeface="Calibri" panose="020F0502020204030204" pitchFamily="34" charset="0"/>
                <a:ea typeface="Calibri" panose="020F0502020204030204" pitchFamily="34" charset="0"/>
                <a:cs typeface="2 Zar" panose="00000400000000000000" pitchFamily="2" charset="-78"/>
              </a:rPr>
              <a:t>در </a:t>
            </a:r>
            <a:r>
              <a:rPr lang="fa-IR" sz="3200" dirty="0">
                <a:solidFill>
                  <a:srgbClr val="C00000"/>
                </a:solidFill>
                <a:latin typeface="Calibri" panose="020F0502020204030204" pitchFamily="34" charset="0"/>
                <a:ea typeface="Calibri" panose="020F0502020204030204" pitchFamily="34" charset="0"/>
                <a:cs typeface="2 Zar" panose="00000400000000000000" pitchFamily="2" charset="-78"/>
              </a:rPr>
              <a:t>75 کارگاه</a:t>
            </a:r>
            <a:r>
              <a:rPr lang="fa-IR" sz="3200" dirty="0">
                <a:latin typeface="Calibri" panose="020F0502020204030204" pitchFamily="34" charset="0"/>
                <a:ea typeface="Calibri" panose="020F0502020204030204" pitchFamily="34" charset="0"/>
                <a:cs typeface="2 Zar" panose="00000400000000000000" pitchFamily="2" charset="-78"/>
              </a:rPr>
              <a:t>، </a:t>
            </a:r>
            <a:r>
              <a:rPr lang="fa-IR" sz="3200" dirty="0">
                <a:solidFill>
                  <a:srgbClr val="FFC000"/>
                </a:solidFill>
                <a:latin typeface="Calibri" panose="020F0502020204030204" pitchFamily="34" charset="0"/>
                <a:ea typeface="Calibri" panose="020F0502020204030204" pitchFamily="34" charset="0"/>
                <a:cs typeface="2 Zar" panose="00000400000000000000" pitchFamily="2" charset="-78"/>
              </a:rPr>
              <a:t>آمونیاک</a:t>
            </a:r>
            <a:r>
              <a:rPr lang="fa-IR" sz="3200" dirty="0">
                <a:latin typeface="Calibri" panose="020F0502020204030204" pitchFamily="34" charset="0"/>
                <a:ea typeface="Calibri" panose="020F0502020204030204" pitchFamily="34" charset="0"/>
                <a:cs typeface="2 Zar" panose="00000400000000000000" pitchFamily="2" charset="-78"/>
              </a:rPr>
              <a:t> در </a:t>
            </a:r>
            <a:r>
              <a:rPr lang="fa-IR" sz="3200" dirty="0">
                <a:solidFill>
                  <a:srgbClr val="C00000"/>
                </a:solidFill>
                <a:latin typeface="Calibri" panose="020F0502020204030204" pitchFamily="34" charset="0"/>
                <a:ea typeface="Calibri" panose="020F0502020204030204" pitchFamily="34" charset="0"/>
                <a:cs typeface="2 Zar" panose="00000400000000000000" pitchFamily="2" charset="-78"/>
              </a:rPr>
              <a:t>62 کارگاه</a:t>
            </a:r>
            <a:r>
              <a:rPr lang="fa-IR" sz="3200" dirty="0">
                <a:latin typeface="Calibri" panose="020F0502020204030204" pitchFamily="34" charset="0"/>
                <a:ea typeface="Calibri" panose="020F0502020204030204" pitchFamily="34" charset="0"/>
                <a:cs typeface="2 Zar" panose="00000400000000000000" pitchFamily="2" charset="-78"/>
              </a:rPr>
              <a:t>، </a:t>
            </a:r>
            <a:r>
              <a:rPr lang="fa-IR" sz="3200" dirty="0">
                <a:solidFill>
                  <a:srgbClr val="FFC000"/>
                </a:solidFill>
                <a:latin typeface="Calibri" panose="020F0502020204030204" pitchFamily="34" charset="0"/>
                <a:ea typeface="Calibri" panose="020F0502020204030204" pitchFamily="34" charset="0"/>
                <a:cs typeface="2 Zar" panose="00000400000000000000" pitchFamily="2" charset="-78"/>
              </a:rPr>
              <a:t>فرمالدهید</a:t>
            </a:r>
            <a:r>
              <a:rPr lang="fa-IR" sz="3200" dirty="0">
                <a:latin typeface="Calibri" panose="020F0502020204030204" pitchFamily="34" charset="0"/>
                <a:ea typeface="Calibri" panose="020F0502020204030204" pitchFamily="34" charset="0"/>
                <a:cs typeface="2 Zar" panose="00000400000000000000" pitchFamily="2" charset="-78"/>
              </a:rPr>
              <a:t> در </a:t>
            </a:r>
            <a:r>
              <a:rPr lang="fa-IR" sz="3200" dirty="0">
                <a:solidFill>
                  <a:srgbClr val="C00000"/>
                </a:solidFill>
                <a:latin typeface="Calibri" panose="020F0502020204030204" pitchFamily="34" charset="0"/>
                <a:ea typeface="Calibri" panose="020F0502020204030204" pitchFamily="34" charset="0"/>
                <a:cs typeface="2 Zar" panose="00000400000000000000" pitchFamily="2" charset="-78"/>
              </a:rPr>
              <a:t>38 کارگاه</a:t>
            </a:r>
            <a:r>
              <a:rPr lang="fa-IR" sz="3200" dirty="0">
                <a:latin typeface="Calibri" panose="020F0502020204030204" pitchFamily="34" charset="0"/>
                <a:ea typeface="Calibri" panose="020F0502020204030204" pitchFamily="34" charset="0"/>
                <a:cs typeface="2 Zar" panose="00000400000000000000" pitchFamily="2" charset="-78"/>
              </a:rPr>
              <a:t>، </a:t>
            </a:r>
            <a:r>
              <a:rPr lang="fa-IR" sz="3200" dirty="0">
                <a:solidFill>
                  <a:srgbClr val="FFC000"/>
                </a:solidFill>
                <a:latin typeface="Calibri" panose="020F0502020204030204" pitchFamily="34" charset="0"/>
                <a:ea typeface="Calibri" panose="020F0502020204030204" pitchFamily="34" charset="0"/>
                <a:cs typeface="2 Zar" panose="00000400000000000000" pitchFamily="2" charset="-78"/>
              </a:rPr>
              <a:t>کلر</a:t>
            </a:r>
            <a:r>
              <a:rPr lang="fa-IR" sz="3200" dirty="0">
                <a:latin typeface="Calibri" panose="020F0502020204030204" pitchFamily="34" charset="0"/>
                <a:ea typeface="Calibri" panose="020F0502020204030204" pitchFamily="34" charset="0"/>
                <a:cs typeface="2 Zar" panose="00000400000000000000" pitchFamily="2" charset="-78"/>
              </a:rPr>
              <a:t> در </a:t>
            </a:r>
            <a:r>
              <a:rPr lang="fa-IR" sz="3200" dirty="0">
                <a:solidFill>
                  <a:srgbClr val="C00000"/>
                </a:solidFill>
                <a:latin typeface="Calibri" panose="020F0502020204030204" pitchFamily="34" charset="0"/>
                <a:ea typeface="Calibri" panose="020F0502020204030204" pitchFamily="34" charset="0"/>
                <a:cs typeface="2 Zar" panose="00000400000000000000" pitchFamily="2" charset="-78"/>
              </a:rPr>
              <a:t>37 کارگاه </a:t>
            </a:r>
            <a:r>
              <a:rPr lang="fa-IR" sz="3200" dirty="0">
                <a:latin typeface="Calibri" panose="020F0502020204030204" pitchFamily="34" charset="0"/>
                <a:ea typeface="Calibri" panose="020F0502020204030204" pitchFamily="34" charset="0"/>
                <a:cs typeface="2 Zar" panose="00000400000000000000" pitchFamily="2" charset="-78"/>
              </a:rPr>
              <a:t>و </a:t>
            </a:r>
            <a:r>
              <a:rPr lang="fa-IR" sz="3200" dirty="0">
                <a:solidFill>
                  <a:srgbClr val="FFC000"/>
                </a:solidFill>
                <a:latin typeface="Calibri" panose="020F0502020204030204" pitchFamily="34" charset="0"/>
                <a:ea typeface="Calibri" panose="020F0502020204030204" pitchFamily="34" charset="0"/>
                <a:cs typeface="2 Zar" panose="00000400000000000000" pitchFamily="2" charset="-78"/>
              </a:rPr>
              <a:t>پراستیک اسید </a:t>
            </a:r>
            <a:r>
              <a:rPr lang="fa-IR" sz="3200" dirty="0">
                <a:latin typeface="Calibri" panose="020F0502020204030204" pitchFamily="34" charset="0"/>
                <a:ea typeface="Calibri" panose="020F0502020204030204" pitchFamily="34" charset="0"/>
                <a:cs typeface="2 Zar" panose="00000400000000000000" pitchFamily="2" charset="-78"/>
              </a:rPr>
              <a:t>در </a:t>
            </a:r>
            <a:r>
              <a:rPr lang="fa-IR" sz="3200" dirty="0">
                <a:solidFill>
                  <a:srgbClr val="C00000"/>
                </a:solidFill>
                <a:latin typeface="Calibri" panose="020F0502020204030204" pitchFamily="34" charset="0"/>
                <a:ea typeface="Calibri" panose="020F0502020204030204" pitchFamily="34" charset="0"/>
                <a:cs typeface="2 Zar" panose="00000400000000000000" pitchFamily="2" charset="-78"/>
              </a:rPr>
              <a:t>20 کارگاه </a:t>
            </a:r>
            <a:r>
              <a:rPr lang="fa-IR" sz="3200" dirty="0">
                <a:latin typeface="Calibri" panose="020F0502020204030204" pitchFamily="34" charset="0"/>
                <a:ea typeface="Calibri" panose="020F0502020204030204" pitchFamily="34" charset="0"/>
                <a:cs typeface="2 Zar" panose="00000400000000000000" pitchFamily="2" charset="-78"/>
              </a:rPr>
              <a:t>بیشترین استفاده را دارد.</a:t>
            </a:r>
            <a:endParaRPr lang="fa-IR" sz="3200" b="0" i="0" dirty="0">
              <a:effectLst/>
              <a:latin typeface="iransans2"/>
              <a:cs typeface="2 Zar" panose="00000400000000000000" pitchFamily="2" charset="-78"/>
            </a:endParaRPr>
          </a:p>
        </p:txBody>
      </p:sp>
    </p:spTree>
    <p:extLst>
      <p:ext uri="{BB962C8B-B14F-4D97-AF65-F5344CB8AC3E}">
        <p14:creationId xmlns:p14="http://schemas.microsoft.com/office/powerpoint/2010/main" val="234446784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anded">
  <a:themeElements>
    <a:clrScheme name="Banded">
      <a:dk1>
        <a:srgbClr val="2C2C2C"/>
      </a:dk1>
      <a:lt1>
        <a:srgbClr val="FFFFFF"/>
      </a:lt1>
      <a:dk2>
        <a:srgbClr val="099BDD"/>
      </a:dk2>
      <a:lt2>
        <a:srgbClr val="F2F2F2"/>
      </a:lt2>
      <a:accent1>
        <a:srgbClr val="FFC000"/>
      </a:accent1>
      <a:accent2>
        <a:srgbClr val="A5D028"/>
      </a:accent2>
      <a:accent3>
        <a:srgbClr val="08CC78"/>
      </a:accent3>
      <a:accent4>
        <a:srgbClr val="F24099"/>
      </a:accent4>
      <a:accent5>
        <a:srgbClr val="828288"/>
      </a:accent5>
      <a:accent6>
        <a:srgbClr val="F56617"/>
      </a:accent6>
      <a:hlink>
        <a:srgbClr val="005DBA"/>
      </a:hlink>
      <a:folHlink>
        <a:srgbClr val="6C606A"/>
      </a:folHlink>
    </a:clrScheme>
    <a:fontScheme name="Banded">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nded">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9792607F-9579-4224-82FF-9C88C3E1E53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TM03090430[[fn=Banded]]</Template>
  <TotalTime>216</TotalTime>
  <Words>3023</Words>
  <Application>Microsoft Office PowerPoint</Application>
  <PresentationFormat>Widescreen</PresentationFormat>
  <Paragraphs>295</Paragraphs>
  <Slides>44</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44</vt:i4>
      </vt:variant>
    </vt:vector>
  </HeadingPairs>
  <TitlesOfParts>
    <vt:vector size="56" baseType="lpstr">
      <vt:lpstr>2 Zar</vt:lpstr>
      <vt:lpstr>Arial</vt:lpstr>
      <vt:lpstr>B Nazanin</vt:lpstr>
      <vt:lpstr>B Zar</vt:lpstr>
      <vt:lpstr>Calibri</vt:lpstr>
      <vt:lpstr>Corbel</vt:lpstr>
      <vt:lpstr>Georgia</vt:lpstr>
      <vt:lpstr>iransans2</vt:lpstr>
      <vt:lpstr>Times New Roman</vt:lpstr>
      <vt:lpstr>Verdana</vt:lpstr>
      <vt:lpstr>Wingdings</vt:lpstr>
      <vt:lpstr>Banded</vt:lpstr>
      <vt:lpstr>اقدامات مقابله با حوادث شیمیایی</vt:lpstr>
      <vt:lpstr>کلیات</vt:lpstr>
      <vt:lpstr>کلیات</vt:lpstr>
      <vt:lpstr>کلیات</vt:lpstr>
      <vt:lpstr>کلیات</vt:lpstr>
      <vt:lpstr>مدیریت حوادث شیمیایی</vt:lpstr>
      <vt:lpstr>مدیریت حوادث شیمیایی</vt:lpstr>
      <vt:lpstr>مدیریت حوادث شیمیایی</vt:lpstr>
      <vt:lpstr>مدیریت حوادث شیمیایی</vt:lpstr>
      <vt:lpstr>مدیریت حوادث شیمیایی</vt:lpstr>
      <vt:lpstr>اقدامات مقابله با حوادث شیمیایی</vt:lpstr>
      <vt:lpstr>مدیریت حوادث شیمیایی</vt:lpstr>
      <vt:lpstr>مدیریت حوادث شیمیایی</vt:lpstr>
      <vt:lpstr>مدیریت حوادث شیمیایی</vt:lpstr>
      <vt:lpstr>مدیریت حوادث شیمیایی</vt:lpstr>
      <vt:lpstr>مدیریت حوادث شیمیایی</vt:lpstr>
      <vt:lpstr>مدیریت حوادث شیمیایی</vt:lpstr>
      <vt:lpstr>مدیریت حوادث شیمیایی</vt:lpstr>
      <vt:lpstr>مدیریت حوادث شیمیایی</vt:lpstr>
      <vt:lpstr>مدیریت حوادث شیمیایی</vt:lpstr>
      <vt:lpstr>مدیریت حوادث شیمیایی</vt:lpstr>
      <vt:lpstr>مدیریت حوادث شیمیایی</vt:lpstr>
      <vt:lpstr>مدیریت حوادث شیمیایی</vt:lpstr>
      <vt:lpstr>مدیریت حوادث شیمیایی</vt:lpstr>
      <vt:lpstr>مدیریت حوادث شیمیایی</vt:lpstr>
      <vt:lpstr>مدیریت حوادث شیمیایی</vt:lpstr>
      <vt:lpstr>مدیریت حوادث شیمیایی</vt:lpstr>
      <vt:lpstr>مدیریت حوادث شیمیایی</vt:lpstr>
      <vt:lpstr>اثرات بهداشتی HF</vt:lpstr>
      <vt:lpstr>اثرات بهداشتی HF</vt:lpstr>
      <vt:lpstr>اقدامات پیش بیمارستانی HF</vt:lpstr>
      <vt:lpstr>اثرات بهداشتی Cl2</vt:lpstr>
      <vt:lpstr>اثرات بهداشتی Cl2</vt:lpstr>
      <vt:lpstr>اثرات بهداشتی Cl2</vt:lpstr>
      <vt:lpstr>اثرات بهداشتی Cl2</vt:lpstr>
      <vt:lpstr>اقدامات پیش بیمارستانی Cl2</vt:lpstr>
      <vt:lpstr>اقدامات پیش بیمارستانی Cl2</vt:lpstr>
      <vt:lpstr>اثرات بهداشتی NH3</vt:lpstr>
      <vt:lpstr>اثرات بهداشتی NH3</vt:lpstr>
      <vt:lpstr>اثرات بهداشتی NH3</vt:lpstr>
      <vt:lpstr>اثرات بهداشتی NH3</vt:lpstr>
      <vt:lpstr>اقدامات پیش بیمارستانی NH3</vt:lpstr>
      <vt:lpstr>اقدامات پیش بیمارستانی NH3</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اقدامات مقابله با حوادث شیمیایی</dc:title>
  <dc:creator>User</dc:creator>
  <cp:lastModifiedBy>Morshedi</cp:lastModifiedBy>
  <cp:revision>36</cp:revision>
  <cp:lastPrinted>2024-10-09T07:04:45Z</cp:lastPrinted>
  <dcterms:created xsi:type="dcterms:W3CDTF">2024-06-05T05:48:33Z</dcterms:created>
  <dcterms:modified xsi:type="dcterms:W3CDTF">2024-10-09T07:06:40Z</dcterms:modified>
</cp:coreProperties>
</file>