
<file path=[Content_Types].xml><?xml version="1.0" encoding="utf-8"?>
<Types xmlns="http://schemas.openxmlformats.org/package/2006/content-types">
  <Default Extension="jfif" ContentType="image/jpeg"/>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80" r:id="rId19"/>
    <p:sldId id="274" r:id="rId20"/>
    <p:sldId id="275" r:id="rId21"/>
    <p:sldId id="281" r:id="rId22"/>
    <p:sldId id="276" r:id="rId23"/>
    <p:sldId id="282" r:id="rId24"/>
    <p:sldId id="277" r:id="rId25"/>
    <p:sldId id="278" r:id="rId26"/>
    <p:sldId id="279" r:id="rId27"/>
    <p:sldId id="283" r:id="rId28"/>
    <p:sldId id="284"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1" d="100"/>
          <a:sy n="91" d="100"/>
        </p:scale>
        <p:origin x="53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7/24/2024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7/24/2024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7/24/2024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7/24/2024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7/24/2024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7/24/2024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7/24/2024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7/24/2024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7/24/2024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7/24/2024</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1" eaLnBrk="1" latinLnBrk="0" hangingPunct="1">
        <a:spcBef>
          <a:spcPct val="0"/>
        </a:spcBef>
        <a:buNone/>
        <a:defRPr sz="3600" kern="1200">
          <a:solidFill>
            <a:schemeClr val="accent2">
              <a:lumMod val="7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f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983961" y="52552"/>
            <a:ext cx="9386715" cy="1983746"/>
          </a:xfrm>
        </p:spPr>
        <p:txBody>
          <a:bodyPr/>
          <a:lstStyle/>
          <a:p>
            <a:r>
              <a:rPr lang="fa-IR" dirty="0">
                <a:cs typeface="B Titr" panose="00000700000000000000" pitchFamily="2" charset="-78"/>
              </a:rPr>
              <a:t>اهميت مشاوره در  شيردهي</a:t>
            </a:r>
          </a:p>
        </p:txBody>
      </p:sp>
      <p:sp>
        <p:nvSpPr>
          <p:cNvPr id="3" name="Subtitle 2"/>
          <p:cNvSpPr>
            <a:spLocks noGrp="1"/>
          </p:cNvSpPr>
          <p:nvPr>
            <p:ph type="subTitle" idx="1"/>
          </p:nvPr>
        </p:nvSpPr>
        <p:spPr>
          <a:xfrm>
            <a:off x="1017895" y="2533339"/>
            <a:ext cx="10691235" cy="1405851"/>
          </a:xfrm>
        </p:spPr>
        <p:txBody>
          <a:bodyPr/>
          <a:lstStyle/>
          <a:p>
            <a:pPr algn="ctr"/>
            <a:r>
              <a:rPr lang="fa-IR" dirty="0" smtClean="0">
                <a:solidFill>
                  <a:schemeClr val="accent6">
                    <a:lumMod val="75000"/>
                  </a:schemeClr>
                </a:solidFill>
                <a:cs typeface="B Titr" panose="00000700000000000000" pitchFamily="2" charset="-78"/>
              </a:rPr>
              <a:t>ویژه مراقبین سلامت –بهورزان</a:t>
            </a:r>
          </a:p>
          <a:p>
            <a:pPr algn="ctr"/>
            <a:r>
              <a:rPr lang="fa-IR" dirty="0" smtClean="0">
                <a:solidFill>
                  <a:schemeClr val="accent6">
                    <a:lumMod val="75000"/>
                  </a:schemeClr>
                </a:solidFill>
                <a:cs typeface="B Titr" panose="00000700000000000000" pitchFamily="2" charset="-78"/>
              </a:rPr>
              <a:t>1403/5/6   </a:t>
            </a:r>
          </a:p>
          <a:p>
            <a:pPr algn="ctr"/>
            <a:r>
              <a:rPr lang="fa-IR" dirty="0" smtClean="0">
                <a:solidFill>
                  <a:schemeClr val="accent6">
                    <a:lumMod val="75000"/>
                  </a:schemeClr>
                </a:solidFill>
                <a:cs typeface="B Titr" panose="00000700000000000000" pitchFamily="2" charset="-78"/>
              </a:rPr>
              <a:t>شبکه بهداشت و درمان شهرستان بویین میاندشت </a:t>
            </a:r>
            <a:endParaRPr lang="fa-IR" dirty="0">
              <a:solidFill>
                <a:schemeClr val="accent6">
                  <a:lumMod val="75000"/>
                </a:schemeClr>
              </a:solidFill>
              <a:cs typeface="B Titr" panose="000007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24050" y="4045853"/>
            <a:ext cx="3815256" cy="2538879"/>
          </a:xfrm>
          <a:prstGeom prst="rect">
            <a:avLst/>
          </a:prstGeom>
        </p:spPr>
      </p:pic>
    </p:spTree>
    <p:extLst>
      <p:ext uri="{BB962C8B-B14F-4D97-AF65-F5344CB8AC3E}">
        <p14:creationId xmlns:p14="http://schemas.microsoft.com/office/powerpoint/2010/main" val="32281211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1227" y="578069"/>
            <a:ext cx="11735840" cy="1326931"/>
          </a:xfrm>
        </p:spPr>
        <p:txBody>
          <a:bodyPr>
            <a:normAutofit/>
          </a:bodyPr>
          <a:lstStyle/>
          <a:p>
            <a:pPr algn="r"/>
            <a:r>
              <a:rPr lang="fa-IR" sz="2400" b="1" dirty="0" smtClean="0">
                <a:solidFill>
                  <a:schemeClr val="accent5">
                    <a:lumMod val="75000"/>
                  </a:schemeClr>
                </a:solidFill>
                <a:cs typeface="B Titr" panose="00000700000000000000" pitchFamily="2" charset="-78"/>
              </a:rPr>
              <a:t>مهارت سوم :استفاده </a:t>
            </a:r>
            <a:r>
              <a:rPr lang="fa-IR" sz="2400" b="1" dirty="0">
                <a:solidFill>
                  <a:schemeClr val="accent5">
                    <a:lumMod val="75000"/>
                  </a:schemeClr>
                </a:solidFill>
                <a:cs typeface="B Titr" panose="00000700000000000000" pitchFamily="2" charset="-78"/>
              </a:rPr>
              <a:t>از ژست ها و پاسخ هايي </a:t>
            </a:r>
            <a:r>
              <a:rPr lang="fa-IR" sz="2400" b="1" dirty="0" smtClean="0">
                <a:solidFill>
                  <a:schemeClr val="accent5">
                    <a:lumMod val="75000"/>
                  </a:schemeClr>
                </a:solidFill>
                <a:cs typeface="B Titr" panose="00000700000000000000" pitchFamily="2" charset="-78"/>
              </a:rPr>
              <a:t>كه نشان دهنده </a:t>
            </a:r>
            <a:r>
              <a:rPr lang="fa-IR" sz="2400" b="1" dirty="0">
                <a:solidFill>
                  <a:schemeClr val="accent5">
                    <a:lumMod val="75000"/>
                  </a:schemeClr>
                </a:solidFill>
                <a:cs typeface="B Titr" panose="00000700000000000000" pitchFamily="2" charset="-78"/>
              </a:rPr>
              <a:t>علاقه شما مي باشند</a:t>
            </a:r>
            <a:r>
              <a:rPr lang="fa-IR" sz="2400" dirty="0">
                <a:solidFill>
                  <a:schemeClr val="accent5">
                    <a:lumMod val="75000"/>
                  </a:schemeClr>
                </a:solidFill>
                <a:cs typeface="B Titr" panose="00000700000000000000" pitchFamily="2" charset="-78"/>
              </a:rPr>
              <a:t> </a:t>
            </a:r>
            <a:r>
              <a:rPr lang="fa-IR" sz="2400" dirty="0"/>
              <a:t/>
            </a:r>
            <a:br>
              <a:rPr lang="fa-IR" sz="2400" dirty="0"/>
            </a:br>
            <a:endParaRPr lang="fa-IR" sz="2400" dirty="0"/>
          </a:p>
        </p:txBody>
      </p:sp>
      <p:sp>
        <p:nvSpPr>
          <p:cNvPr id="3" name="Content Placeholder 2"/>
          <p:cNvSpPr>
            <a:spLocks noGrp="1"/>
          </p:cNvSpPr>
          <p:nvPr>
            <p:ph idx="1"/>
          </p:nvPr>
        </p:nvSpPr>
        <p:spPr/>
        <p:txBody>
          <a:bodyPr/>
          <a:lstStyle/>
          <a:p>
            <a:pPr marL="0" indent="0">
              <a:buNone/>
            </a:pPr>
            <a:r>
              <a:rPr lang="fa-IR" dirty="0">
                <a:cs typeface="B Titr" panose="00000700000000000000" pitchFamily="2" charset="-78"/>
              </a:rPr>
              <a:t>اگر خواهان ادامه صحبت یک مادر می باشید به او نشان دهید که </a:t>
            </a:r>
            <a:r>
              <a:rPr lang="fa-IR" dirty="0" smtClean="0">
                <a:cs typeface="B Titr" panose="00000700000000000000" pitchFamily="2" charset="-78"/>
              </a:rPr>
              <a:t>با علاقه </a:t>
            </a:r>
            <a:r>
              <a:rPr lang="fa-IR" dirty="0">
                <a:cs typeface="B Titr" panose="00000700000000000000" pitchFamily="2" charset="-78"/>
              </a:rPr>
              <a:t>به صحبت های او گوش می دهید .</a:t>
            </a:r>
            <a:br>
              <a:rPr lang="fa-IR" dirty="0">
                <a:cs typeface="B Titr" panose="00000700000000000000" pitchFamily="2" charset="-78"/>
              </a:rPr>
            </a:br>
            <a:r>
              <a:rPr lang="fa-IR" dirty="0" smtClean="0">
                <a:cs typeface="B Titr" panose="00000700000000000000" pitchFamily="2" charset="-78"/>
              </a:rPr>
              <a:t>راه </a:t>
            </a:r>
            <a:r>
              <a:rPr lang="fa-IR" dirty="0">
                <a:cs typeface="B Titr" panose="00000700000000000000" pitchFamily="2" charset="-78"/>
              </a:rPr>
              <a:t>های نشان دادن علاقه به صحبت های مادر عبارتند از :</a:t>
            </a:r>
            <a:br>
              <a:rPr lang="fa-IR" dirty="0">
                <a:cs typeface="B Titr" panose="00000700000000000000" pitchFamily="2" charset="-78"/>
              </a:rPr>
            </a:br>
            <a:r>
              <a:rPr lang="fa-IR" dirty="0" smtClean="0">
                <a:cs typeface="B Titr" panose="00000700000000000000" pitchFamily="2" charset="-78"/>
              </a:rPr>
              <a:t>با </a:t>
            </a:r>
            <a:r>
              <a:rPr lang="fa-IR" dirty="0">
                <a:cs typeface="B Titr" panose="00000700000000000000" pitchFamily="2" charset="-78"/>
              </a:rPr>
              <a:t>ژست ها و حرکاتی نظیر : نگاه کردن ، سر تکان دادن و لبخند زدن</a:t>
            </a:r>
            <a:br>
              <a:rPr lang="fa-IR" dirty="0">
                <a:cs typeface="B Titr" panose="00000700000000000000" pitchFamily="2" charset="-78"/>
              </a:rPr>
            </a:br>
            <a:r>
              <a:rPr lang="fa-IR" dirty="0" smtClean="0">
                <a:cs typeface="B Titr" panose="00000700000000000000" pitchFamily="2" charset="-78"/>
              </a:rPr>
              <a:t>با </a:t>
            </a:r>
            <a:r>
              <a:rPr lang="fa-IR" dirty="0">
                <a:cs typeface="B Titr" panose="00000700000000000000" pitchFamily="2" charset="-78"/>
              </a:rPr>
              <a:t>عبارات ساده ای نظیر : آهان ، اوهوم ، عزیزم</a:t>
            </a:r>
            <a:r>
              <a:rPr lang="fa-IR" dirty="0">
                <a:cs typeface="B Titr" panose="00000700000000000000" pitchFamily="2" charset="-78"/>
              </a:rPr>
              <a:t> </a:t>
            </a:r>
            <a:br>
              <a:rPr lang="fa-IR" dirty="0">
                <a:cs typeface="B Titr" panose="00000700000000000000" pitchFamily="2" charset="-78"/>
              </a:rPr>
            </a:br>
            <a:endParaRPr lang="fa-IR" dirty="0">
              <a:cs typeface="B Titr" panose="00000700000000000000" pitchFamily="2" charset="-78"/>
            </a:endParaRPr>
          </a:p>
        </p:txBody>
      </p:sp>
    </p:spTree>
    <p:extLst>
      <p:ext uri="{BB962C8B-B14F-4D97-AF65-F5344CB8AC3E}">
        <p14:creationId xmlns:p14="http://schemas.microsoft.com/office/powerpoint/2010/main" val="26378313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18290" y="1776248"/>
            <a:ext cx="9234377" cy="3830174"/>
          </a:xfrm>
        </p:spPr>
        <p:txBody>
          <a:bodyPr>
            <a:normAutofit/>
          </a:bodyPr>
          <a:lstStyle/>
          <a:p>
            <a:pPr marL="0" indent="0" algn="just">
              <a:buNone/>
            </a:pPr>
            <a:r>
              <a:rPr lang="fa-IR" dirty="0">
                <a:solidFill>
                  <a:schemeClr val="tx1">
                    <a:lumMod val="95000"/>
                    <a:lumOff val="5000"/>
                  </a:schemeClr>
                </a:solidFill>
                <a:cs typeface="B Titr" panose="00000700000000000000" pitchFamily="2" charset="-78"/>
              </a:rPr>
              <a:t>گاهی کارکنان بهداشتی سوالات زیادی مبتنی بر واقعیت از </a:t>
            </a:r>
            <a:r>
              <a:rPr lang="fa-IR" dirty="0" smtClean="0">
                <a:solidFill>
                  <a:schemeClr val="tx1">
                    <a:lumMod val="95000"/>
                    <a:lumOff val="5000"/>
                  </a:schemeClr>
                </a:solidFill>
                <a:cs typeface="B Titr" panose="00000700000000000000" pitchFamily="2" charset="-78"/>
              </a:rPr>
              <a:t>مادران می </a:t>
            </a:r>
            <a:r>
              <a:rPr lang="fa-IR" dirty="0">
                <a:solidFill>
                  <a:schemeClr val="tx1">
                    <a:lumMod val="95000"/>
                    <a:lumOff val="5000"/>
                  </a:schemeClr>
                </a:solidFill>
                <a:cs typeface="B Titr" panose="00000700000000000000" pitchFamily="2" charset="-78"/>
              </a:rPr>
              <a:t>پرسند . اما ، در اغلب مواقع پاسخ های مادران به این </a:t>
            </a:r>
            <a:r>
              <a:rPr lang="fa-IR" dirty="0" smtClean="0">
                <a:solidFill>
                  <a:schemeClr val="tx1">
                    <a:lumMod val="95000"/>
                    <a:lumOff val="5000"/>
                  </a:schemeClr>
                </a:solidFill>
                <a:cs typeface="B Titr" panose="00000700000000000000" pitchFamily="2" charset="-78"/>
              </a:rPr>
              <a:t>سوالات کارگشا </a:t>
            </a:r>
            <a:r>
              <a:rPr lang="fa-IR" dirty="0">
                <a:solidFill>
                  <a:schemeClr val="tx1">
                    <a:lumMod val="95000"/>
                    <a:lumOff val="5000"/>
                  </a:schemeClr>
                </a:solidFill>
                <a:cs typeface="B Titr" panose="00000700000000000000" pitchFamily="2" charset="-78"/>
              </a:rPr>
              <a:t>نبوده و در پاسخ به هر کدام از این سوالات خیلی کمتر از </a:t>
            </a:r>
            <a:r>
              <a:rPr lang="fa-IR" dirty="0" smtClean="0">
                <a:solidFill>
                  <a:schemeClr val="tx1">
                    <a:lumMod val="95000"/>
                    <a:lumOff val="5000"/>
                  </a:schemeClr>
                </a:solidFill>
                <a:cs typeface="B Titr" panose="00000700000000000000" pitchFamily="2" charset="-78"/>
              </a:rPr>
              <a:t>حد معمول </a:t>
            </a:r>
            <a:r>
              <a:rPr lang="fa-IR" dirty="0">
                <a:solidFill>
                  <a:schemeClr val="tx1">
                    <a:lumMod val="95000"/>
                    <a:lumOff val="5000"/>
                  </a:schemeClr>
                </a:solidFill>
                <a:cs typeface="B Titr" panose="00000700000000000000" pitchFamily="2" charset="-78"/>
              </a:rPr>
              <a:t>پاسخ می دهند .</a:t>
            </a:r>
            <a:br>
              <a:rPr lang="fa-IR" dirty="0">
                <a:solidFill>
                  <a:schemeClr val="tx1">
                    <a:lumMod val="95000"/>
                    <a:lumOff val="5000"/>
                  </a:schemeClr>
                </a:solidFill>
                <a:cs typeface="B Titr" panose="00000700000000000000" pitchFamily="2" charset="-78"/>
              </a:rPr>
            </a:br>
            <a:r>
              <a:rPr lang="fa-IR" dirty="0" smtClean="0">
                <a:solidFill>
                  <a:schemeClr val="tx1">
                    <a:lumMod val="95000"/>
                    <a:lumOff val="5000"/>
                  </a:schemeClr>
                </a:solidFill>
                <a:cs typeface="B Titr" panose="00000700000000000000" pitchFamily="2" charset="-78"/>
              </a:rPr>
              <a:t>به </a:t>
            </a:r>
            <a:r>
              <a:rPr lang="fa-IR" dirty="0">
                <a:solidFill>
                  <a:schemeClr val="tx1">
                    <a:lumMod val="95000"/>
                    <a:lumOff val="5000"/>
                  </a:schemeClr>
                </a:solidFill>
                <a:cs typeface="B Titr" panose="00000700000000000000" pitchFamily="2" charset="-78"/>
              </a:rPr>
              <a:t>عنوان مثال ، چنانچه مادری بگوید : کودک من شب گذشته </a:t>
            </a:r>
            <a:r>
              <a:rPr lang="fa-IR" dirty="0" smtClean="0">
                <a:solidFill>
                  <a:schemeClr val="tx1">
                    <a:lumMod val="95000"/>
                    <a:lumOff val="5000"/>
                  </a:schemeClr>
                </a:solidFill>
                <a:cs typeface="B Titr" panose="00000700000000000000" pitchFamily="2" charset="-78"/>
              </a:rPr>
              <a:t>بسیار ناآرام </a:t>
            </a:r>
            <a:r>
              <a:rPr lang="fa-IR" dirty="0">
                <a:solidFill>
                  <a:schemeClr val="tx1">
                    <a:lumMod val="95000"/>
                    <a:lumOff val="5000"/>
                  </a:schemeClr>
                </a:solidFill>
                <a:cs typeface="B Titr" panose="00000700000000000000" pitchFamily="2" charset="-78"/>
              </a:rPr>
              <a:t>بوده وگریه کرده است ، شما ممکن است از او بپرسید : « </a:t>
            </a:r>
            <a:r>
              <a:rPr lang="fa-IR" dirty="0" smtClean="0">
                <a:solidFill>
                  <a:schemeClr val="tx1">
                    <a:lumMod val="95000"/>
                    <a:lumOff val="5000"/>
                  </a:schemeClr>
                </a:solidFill>
                <a:cs typeface="B Titr" panose="00000700000000000000" pitchFamily="2" charset="-78"/>
              </a:rPr>
              <a:t>چندباربیدارشد </a:t>
            </a:r>
            <a:r>
              <a:rPr lang="fa-IR" dirty="0">
                <a:solidFill>
                  <a:schemeClr val="tx1">
                    <a:lumMod val="95000"/>
                    <a:lumOff val="5000"/>
                  </a:schemeClr>
                </a:solidFill>
                <a:cs typeface="B Titr" panose="00000700000000000000" pitchFamily="2" charset="-78"/>
              </a:rPr>
              <a:t>؟ » اما جوابی که او می دهد برای ما کارگشا نخواهد بود</a:t>
            </a:r>
            <a:r>
              <a:rPr lang="fa-IR" dirty="0">
                <a:solidFill>
                  <a:schemeClr val="tx1">
                    <a:lumMod val="95000"/>
                    <a:lumOff val="5000"/>
                  </a:schemeClr>
                </a:solidFill>
                <a:cs typeface="B Titr" panose="00000700000000000000" pitchFamily="2" charset="-78"/>
              </a:rPr>
              <a:t> </a:t>
            </a:r>
            <a:r>
              <a:rPr lang="fa-IR" dirty="0" smtClean="0">
                <a:solidFill>
                  <a:schemeClr val="tx1">
                    <a:lumMod val="95000"/>
                    <a:lumOff val="5000"/>
                  </a:schemeClr>
                </a:solidFill>
                <a:cs typeface="B Titr" panose="00000700000000000000" pitchFamily="2" charset="-78"/>
              </a:rPr>
              <a:t>.</a:t>
            </a:r>
            <a:r>
              <a:rPr lang="fa-IR" dirty="0">
                <a:solidFill>
                  <a:schemeClr val="tx1">
                    <a:lumMod val="95000"/>
                    <a:lumOff val="5000"/>
                  </a:schemeClr>
                </a:solidFill>
                <a:cs typeface="B Titr" panose="00000700000000000000" pitchFamily="2" charset="-78"/>
              </a:rPr>
              <a:t/>
            </a:r>
            <a:br>
              <a:rPr lang="fa-IR" dirty="0">
                <a:solidFill>
                  <a:schemeClr val="tx1">
                    <a:lumMod val="95000"/>
                    <a:lumOff val="5000"/>
                  </a:schemeClr>
                </a:solidFill>
                <a:cs typeface="B Titr" panose="00000700000000000000" pitchFamily="2" charset="-78"/>
              </a:rPr>
            </a:br>
            <a:r>
              <a:rPr lang="fa-IR" dirty="0" smtClean="0">
                <a:solidFill>
                  <a:schemeClr val="tx1">
                    <a:lumMod val="95000"/>
                    <a:lumOff val="5000"/>
                  </a:schemeClr>
                </a:solidFill>
                <a:cs typeface="B Titr" panose="00000700000000000000" pitchFamily="2" charset="-78"/>
              </a:rPr>
              <a:t>تکرار </a:t>
            </a:r>
            <a:r>
              <a:rPr lang="fa-IR" dirty="0">
                <a:solidFill>
                  <a:schemeClr val="tx1">
                    <a:lumMod val="95000"/>
                    <a:lumOff val="5000"/>
                  </a:schemeClr>
                </a:solidFill>
                <a:cs typeface="B Titr" panose="00000700000000000000" pitchFamily="2" charset="-78"/>
              </a:rPr>
              <a:t>یا باز نمودن گفته های مادر مفیدتر و موثرتر است . بدین ترتیب به </a:t>
            </a:r>
            <a:r>
              <a:rPr lang="fa-IR" dirty="0" smtClean="0">
                <a:solidFill>
                  <a:schemeClr val="tx1">
                    <a:lumMod val="95000"/>
                    <a:lumOff val="5000"/>
                  </a:schemeClr>
                </a:solidFill>
                <a:cs typeface="B Titr" panose="00000700000000000000" pitchFamily="2" charset="-78"/>
              </a:rPr>
              <a:t>او نشان </a:t>
            </a:r>
            <a:r>
              <a:rPr lang="fa-IR" dirty="0">
                <a:solidFill>
                  <a:schemeClr val="tx1">
                    <a:lumMod val="95000"/>
                    <a:lumOff val="5000"/>
                  </a:schemeClr>
                </a:solidFill>
                <a:cs typeface="B Titr" panose="00000700000000000000" pitchFamily="2" charset="-78"/>
              </a:rPr>
              <a:t>می دهید که در حال گوش </a:t>
            </a:r>
            <a:r>
              <a:rPr lang="fa-IR" dirty="0" smtClean="0">
                <a:solidFill>
                  <a:schemeClr val="tx1">
                    <a:lumMod val="95000"/>
                    <a:lumOff val="5000"/>
                  </a:schemeClr>
                </a:solidFill>
                <a:cs typeface="B Titr" panose="00000700000000000000" pitchFamily="2" charset="-78"/>
              </a:rPr>
              <a:t>کردن </a:t>
            </a:r>
            <a:r>
              <a:rPr lang="fa-IR" dirty="0">
                <a:solidFill>
                  <a:schemeClr val="tx1">
                    <a:lumMod val="95000"/>
                    <a:lumOff val="5000"/>
                  </a:schemeClr>
                </a:solidFill>
                <a:cs typeface="B Titr" panose="00000700000000000000" pitchFamily="2" charset="-78"/>
              </a:rPr>
              <a:t>به صحبت های مادر یا پرستار </a:t>
            </a:r>
            <a:r>
              <a:rPr lang="fa-IR" dirty="0" smtClean="0">
                <a:solidFill>
                  <a:schemeClr val="tx1">
                    <a:lumMod val="95000"/>
                    <a:lumOff val="5000"/>
                  </a:schemeClr>
                </a:solidFill>
                <a:cs typeface="B Titr" panose="00000700000000000000" pitchFamily="2" charset="-78"/>
              </a:rPr>
              <a:t>کودک بوده </a:t>
            </a:r>
            <a:r>
              <a:rPr lang="fa-IR" dirty="0">
                <a:solidFill>
                  <a:schemeClr val="tx1">
                    <a:lumMod val="95000"/>
                    <a:lumOff val="5000"/>
                  </a:schemeClr>
                </a:solidFill>
                <a:cs typeface="B Titr" panose="00000700000000000000" pitchFamily="2" charset="-78"/>
              </a:rPr>
              <a:t>و او را ترغیب به ادامه صحبت می کنید تا از آنچه که برای او مهم </a:t>
            </a:r>
            <a:r>
              <a:rPr lang="fa-IR" dirty="0" smtClean="0">
                <a:solidFill>
                  <a:schemeClr val="tx1">
                    <a:lumMod val="95000"/>
                    <a:lumOff val="5000"/>
                  </a:schemeClr>
                </a:solidFill>
                <a:cs typeface="B Titr" panose="00000700000000000000" pitchFamily="2" charset="-78"/>
              </a:rPr>
              <a:t>می باشد </a:t>
            </a:r>
            <a:r>
              <a:rPr lang="fa-IR" dirty="0">
                <a:solidFill>
                  <a:schemeClr val="tx1">
                    <a:lumMod val="95000"/>
                    <a:lumOff val="5000"/>
                  </a:schemeClr>
                </a:solidFill>
                <a:cs typeface="B Titr" panose="00000700000000000000" pitchFamily="2" charset="-78"/>
              </a:rPr>
              <a:t>سخن به میان آورد . بهترین شیوه آن است که شما صحبت های او را </a:t>
            </a:r>
            <a:r>
              <a:rPr lang="fa-IR" dirty="0" smtClean="0">
                <a:solidFill>
                  <a:schemeClr val="tx1">
                    <a:lumMod val="95000"/>
                    <a:lumOff val="5000"/>
                  </a:schemeClr>
                </a:solidFill>
                <a:cs typeface="B Titr" panose="00000700000000000000" pitchFamily="2" charset="-78"/>
              </a:rPr>
              <a:t>به گونه </a:t>
            </a:r>
            <a:r>
              <a:rPr lang="fa-IR" dirty="0">
                <a:solidFill>
                  <a:schemeClr val="tx1">
                    <a:lumMod val="95000"/>
                    <a:lumOff val="5000"/>
                  </a:schemeClr>
                </a:solidFill>
                <a:cs typeface="B Titr" panose="00000700000000000000" pitchFamily="2" charset="-78"/>
              </a:rPr>
              <a:t>ای نسبتاً متفاوت بیان کنید تا فکر نکند که به تقلید حرف های </a:t>
            </a:r>
            <a:r>
              <a:rPr lang="fa-IR" dirty="0" smtClean="0">
                <a:solidFill>
                  <a:schemeClr val="tx1">
                    <a:lumMod val="95000"/>
                    <a:lumOff val="5000"/>
                  </a:schemeClr>
                </a:solidFill>
                <a:cs typeface="B Titr" panose="00000700000000000000" pitchFamily="2" charset="-78"/>
              </a:rPr>
              <a:t>او می </a:t>
            </a:r>
            <a:r>
              <a:rPr lang="fa-IR" dirty="0">
                <a:solidFill>
                  <a:schemeClr val="tx1">
                    <a:lumMod val="95000"/>
                    <a:lumOff val="5000"/>
                  </a:schemeClr>
                </a:solidFill>
                <a:cs typeface="B Titr" panose="00000700000000000000" pitchFamily="2" charset="-78"/>
              </a:rPr>
              <a:t>پردازید .</a:t>
            </a:r>
            <a:br>
              <a:rPr lang="fa-IR" dirty="0">
                <a:solidFill>
                  <a:schemeClr val="tx1">
                    <a:lumMod val="95000"/>
                    <a:lumOff val="5000"/>
                  </a:schemeClr>
                </a:solidFill>
                <a:cs typeface="B Titr" panose="00000700000000000000" pitchFamily="2" charset="-78"/>
              </a:rPr>
            </a:br>
            <a:r>
              <a:rPr lang="fa-IR" dirty="0" smtClean="0">
                <a:solidFill>
                  <a:schemeClr val="tx1">
                    <a:lumMod val="95000"/>
                    <a:lumOff val="5000"/>
                  </a:schemeClr>
                </a:solidFill>
                <a:cs typeface="B Titr" panose="00000700000000000000" pitchFamily="2" charset="-78"/>
              </a:rPr>
              <a:t>به </a:t>
            </a:r>
            <a:r>
              <a:rPr lang="fa-IR" dirty="0">
                <a:solidFill>
                  <a:schemeClr val="tx1">
                    <a:lumMod val="95000"/>
                    <a:lumOff val="5000"/>
                  </a:schemeClr>
                </a:solidFill>
                <a:cs typeface="B Titr" panose="00000700000000000000" pitchFamily="2" charset="-78"/>
              </a:rPr>
              <a:t>عنوان مثال ، اگر مادری بگوید : « من نمی دانم چه غذایی به کودکم بدهد ،</a:t>
            </a:r>
            <a:br>
              <a:rPr lang="fa-IR" dirty="0">
                <a:solidFill>
                  <a:schemeClr val="tx1">
                    <a:lumMod val="95000"/>
                    <a:lumOff val="5000"/>
                  </a:schemeClr>
                </a:solidFill>
                <a:cs typeface="B Titr" panose="00000700000000000000" pitchFamily="2" charset="-78"/>
              </a:rPr>
            </a:br>
            <a:r>
              <a:rPr lang="fa-IR" dirty="0">
                <a:solidFill>
                  <a:schemeClr val="tx1">
                    <a:lumMod val="95000"/>
                    <a:lumOff val="5000"/>
                  </a:schemeClr>
                </a:solidFill>
                <a:cs typeface="B Titr" panose="00000700000000000000" pitchFamily="2" charset="-78"/>
              </a:rPr>
              <a:t>چون که او از خوردن هر چیزی خودداری می کند « شما بایستی با گفتن </a:t>
            </a:r>
            <a:r>
              <a:rPr lang="fa-IR" dirty="0" smtClean="0">
                <a:solidFill>
                  <a:schemeClr val="tx1">
                    <a:lumMod val="95000"/>
                    <a:lumOff val="5000"/>
                  </a:schemeClr>
                </a:solidFill>
                <a:cs typeface="B Titr" panose="00000700000000000000" pitchFamily="2" charset="-78"/>
              </a:rPr>
              <a:t>این جمله </a:t>
            </a:r>
            <a:r>
              <a:rPr lang="fa-IR" dirty="0">
                <a:solidFill>
                  <a:schemeClr val="tx1">
                    <a:lumMod val="95000"/>
                    <a:lumOff val="5000"/>
                  </a:schemeClr>
                </a:solidFill>
                <a:cs typeface="B Titr" panose="00000700000000000000" pitchFamily="2" charset="-78"/>
              </a:rPr>
              <a:t>حرف های او را تکرار نمائید : « کودک شما از خوردن تمام </a:t>
            </a:r>
            <a:r>
              <a:rPr lang="fa-IR" dirty="0" smtClean="0">
                <a:solidFill>
                  <a:schemeClr val="tx1">
                    <a:lumMod val="95000"/>
                    <a:lumOff val="5000"/>
                  </a:schemeClr>
                </a:solidFill>
                <a:cs typeface="B Titr" panose="00000700000000000000" pitchFamily="2" charset="-78"/>
              </a:rPr>
              <a:t>چیزهایی که </a:t>
            </a:r>
            <a:r>
              <a:rPr lang="fa-IR" dirty="0">
                <a:solidFill>
                  <a:schemeClr val="tx1">
                    <a:lumMod val="95000"/>
                    <a:lumOff val="5000"/>
                  </a:schemeClr>
                </a:solidFill>
                <a:cs typeface="B Titr" panose="00000700000000000000" pitchFamily="2" charset="-78"/>
              </a:rPr>
              <a:t>به او می دهید خودداری می کند ؟ </a:t>
            </a:r>
            <a:r>
              <a:rPr lang="fa-IR" dirty="0"/>
              <a:t/>
            </a:r>
            <a:br>
              <a:rPr lang="fa-IR" dirty="0"/>
            </a:br>
            <a:endParaRPr lang="fa-IR" dirty="0"/>
          </a:p>
        </p:txBody>
      </p:sp>
      <p:sp>
        <p:nvSpPr>
          <p:cNvPr id="4" name="Rectangle 3"/>
          <p:cNvSpPr/>
          <p:nvPr/>
        </p:nvSpPr>
        <p:spPr>
          <a:xfrm>
            <a:off x="6096000" y="849056"/>
            <a:ext cx="6096000" cy="830997"/>
          </a:xfrm>
          <a:prstGeom prst="rect">
            <a:avLst/>
          </a:prstGeom>
        </p:spPr>
        <p:txBody>
          <a:bodyPr>
            <a:spAutoFit/>
          </a:bodyPr>
          <a:lstStyle/>
          <a:p>
            <a:r>
              <a:rPr lang="fa-IR" sz="2400" b="1" dirty="0" smtClean="0">
                <a:solidFill>
                  <a:schemeClr val="accent5">
                    <a:lumMod val="75000"/>
                  </a:schemeClr>
                </a:solidFill>
                <a:latin typeface="B Titr" panose="00000700000000000000" pitchFamily="2" charset="-78"/>
                <a:cs typeface="B Titr" panose="00000700000000000000" pitchFamily="2" charset="-78"/>
              </a:rPr>
              <a:t>مهارت چهارم :تكرار </a:t>
            </a:r>
            <a:r>
              <a:rPr lang="fa-IR" sz="2400" b="1" dirty="0">
                <a:solidFill>
                  <a:schemeClr val="accent5">
                    <a:lumMod val="75000"/>
                  </a:schemeClr>
                </a:solidFill>
                <a:latin typeface="B Titr" panose="00000700000000000000" pitchFamily="2" charset="-78"/>
                <a:cs typeface="B Titr" panose="00000700000000000000" pitchFamily="2" charset="-78"/>
              </a:rPr>
              <a:t>دوباره گفته های مادر</a:t>
            </a:r>
            <a:r>
              <a:rPr lang="fa-IR" sz="2400" dirty="0">
                <a:solidFill>
                  <a:schemeClr val="accent5">
                    <a:lumMod val="75000"/>
                  </a:schemeClr>
                </a:solidFill>
                <a:cs typeface="B Titr" panose="00000700000000000000" pitchFamily="2" charset="-78"/>
              </a:rPr>
              <a:t> </a:t>
            </a:r>
            <a:br>
              <a:rPr lang="fa-IR" sz="2400" dirty="0">
                <a:solidFill>
                  <a:schemeClr val="accent5">
                    <a:lumMod val="75000"/>
                  </a:schemeClr>
                </a:solidFill>
                <a:cs typeface="B Titr" panose="00000700000000000000" pitchFamily="2" charset="-78"/>
              </a:rPr>
            </a:br>
            <a:endParaRPr lang="fa-IR" sz="2400" dirty="0">
              <a:solidFill>
                <a:schemeClr val="accent5">
                  <a:lumMod val="75000"/>
                </a:schemeClr>
              </a:solidFill>
              <a:cs typeface="B Titr" panose="00000700000000000000" pitchFamily="2" charset="-78"/>
            </a:endParaRPr>
          </a:p>
        </p:txBody>
      </p:sp>
    </p:spTree>
    <p:extLst>
      <p:ext uri="{BB962C8B-B14F-4D97-AF65-F5344CB8AC3E}">
        <p14:creationId xmlns:p14="http://schemas.microsoft.com/office/powerpoint/2010/main" val="38713487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2400" b="1" dirty="0" smtClean="0">
                <a:solidFill>
                  <a:srgbClr val="7030A0"/>
                </a:solidFill>
                <a:cs typeface="B Titr" panose="00000700000000000000" pitchFamily="2" charset="-78"/>
              </a:rPr>
              <a:t>مهارت پنجم: ابراز </a:t>
            </a:r>
            <a:r>
              <a:rPr lang="fa-IR" sz="2400" b="1" dirty="0">
                <a:solidFill>
                  <a:srgbClr val="7030A0"/>
                </a:solidFill>
                <a:cs typeface="B Titr" panose="00000700000000000000" pitchFamily="2" charset="-78"/>
              </a:rPr>
              <a:t>همدلي به مادر ، نشان دهيد كه </a:t>
            </a:r>
            <a:r>
              <a:rPr lang="fa-IR" sz="2400" b="1" dirty="0" smtClean="0">
                <a:solidFill>
                  <a:srgbClr val="7030A0"/>
                </a:solidFill>
                <a:cs typeface="B Titr" panose="00000700000000000000" pitchFamily="2" charset="-78"/>
              </a:rPr>
              <a:t>احساس او </a:t>
            </a:r>
            <a:r>
              <a:rPr lang="fa-IR" sz="2400" b="1" dirty="0">
                <a:solidFill>
                  <a:srgbClr val="7030A0"/>
                </a:solidFill>
                <a:cs typeface="B Titr" panose="00000700000000000000" pitchFamily="2" charset="-78"/>
              </a:rPr>
              <a:t>را درك مي كنيد</a:t>
            </a:r>
            <a:r>
              <a:rPr lang="fa-IR" sz="2400" dirty="0">
                <a:solidFill>
                  <a:srgbClr val="7030A0"/>
                </a:solidFill>
                <a:cs typeface="B Titr" panose="00000700000000000000" pitchFamily="2" charset="-78"/>
              </a:rPr>
              <a:t> </a:t>
            </a:r>
            <a:r>
              <a:rPr lang="fa-IR" dirty="0"/>
              <a:t/>
            </a:r>
            <a:br>
              <a:rPr lang="fa-IR" dirty="0"/>
            </a:br>
            <a:endParaRPr lang="fa-IR" dirty="0"/>
          </a:p>
        </p:txBody>
      </p:sp>
      <p:sp>
        <p:nvSpPr>
          <p:cNvPr id="3" name="Content Placeholder 2"/>
          <p:cNvSpPr>
            <a:spLocks noGrp="1"/>
          </p:cNvSpPr>
          <p:nvPr>
            <p:ph idx="1"/>
          </p:nvPr>
        </p:nvSpPr>
        <p:spPr>
          <a:xfrm>
            <a:off x="3741682" y="1828801"/>
            <a:ext cx="7762929" cy="4082422"/>
          </a:xfrm>
        </p:spPr>
        <p:txBody>
          <a:bodyPr>
            <a:normAutofit/>
          </a:bodyPr>
          <a:lstStyle/>
          <a:p>
            <a:pPr marL="0" indent="0">
              <a:buNone/>
            </a:pPr>
            <a:r>
              <a:rPr lang="fa-IR" dirty="0">
                <a:solidFill>
                  <a:schemeClr val="tx1">
                    <a:lumMod val="95000"/>
                    <a:lumOff val="5000"/>
                  </a:schemeClr>
                </a:solidFill>
                <a:cs typeface="B Titr" panose="00000700000000000000" pitchFamily="2" charset="-78"/>
              </a:rPr>
              <a:t>ابراز همدلی مهارتی مشکل در حیطه یادگیری می باشد . برای مردم مشکل است که در مورد</a:t>
            </a:r>
            <a:br>
              <a:rPr lang="fa-IR" dirty="0">
                <a:solidFill>
                  <a:schemeClr val="tx1">
                    <a:lumMod val="95000"/>
                    <a:lumOff val="5000"/>
                  </a:schemeClr>
                </a:solidFill>
                <a:cs typeface="B Titr" panose="00000700000000000000" pitchFamily="2" charset="-78"/>
              </a:rPr>
            </a:br>
            <a:r>
              <a:rPr lang="fa-IR" dirty="0">
                <a:solidFill>
                  <a:schemeClr val="tx1">
                    <a:lumMod val="95000"/>
                    <a:lumOff val="5000"/>
                  </a:schemeClr>
                </a:solidFill>
                <a:cs typeface="B Titr" panose="00000700000000000000" pitchFamily="2" charset="-78"/>
              </a:rPr>
              <a:t>احساساتشان صحبت کنند ولی صحبت در مورد حقایق و وقایع برای آن ها آسانتر می باشد .</a:t>
            </a:r>
            <a:br>
              <a:rPr lang="fa-IR" dirty="0">
                <a:solidFill>
                  <a:schemeClr val="tx1">
                    <a:lumMod val="95000"/>
                    <a:lumOff val="5000"/>
                  </a:schemeClr>
                </a:solidFill>
                <a:cs typeface="B Titr" panose="00000700000000000000" pitchFamily="2" charset="-78"/>
              </a:rPr>
            </a:br>
            <a:endParaRPr lang="fa-IR" dirty="0" smtClean="0">
              <a:solidFill>
                <a:schemeClr val="tx1">
                  <a:lumMod val="95000"/>
                  <a:lumOff val="5000"/>
                </a:schemeClr>
              </a:solidFill>
              <a:cs typeface="B Titr" panose="00000700000000000000" pitchFamily="2" charset="-78"/>
            </a:endParaRPr>
          </a:p>
          <a:p>
            <a:pPr marL="0" indent="0">
              <a:buNone/>
            </a:pPr>
            <a:r>
              <a:rPr lang="fa-IR" dirty="0" smtClean="0">
                <a:solidFill>
                  <a:schemeClr val="tx1">
                    <a:lumMod val="95000"/>
                    <a:lumOff val="5000"/>
                  </a:schemeClr>
                </a:solidFill>
                <a:cs typeface="B Titr" panose="00000700000000000000" pitchFamily="2" charset="-78"/>
              </a:rPr>
              <a:t>زمانی </a:t>
            </a:r>
            <a:r>
              <a:rPr lang="fa-IR" dirty="0">
                <a:solidFill>
                  <a:schemeClr val="tx1">
                    <a:lumMod val="95000"/>
                    <a:lumOff val="5000"/>
                  </a:schemeClr>
                </a:solidFill>
                <a:cs typeface="B Titr" panose="00000700000000000000" pitchFamily="2" charset="-78"/>
              </a:rPr>
              <a:t>که مادر صحبتی کند که نشان دهنده احساسات او باشد ، چنانچه عکس العمل شما مبین</a:t>
            </a:r>
            <a:br>
              <a:rPr lang="fa-IR" dirty="0">
                <a:solidFill>
                  <a:schemeClr val="tx1">
                    <a:lumMod val="95000"/>
                    <a:lumOff val="5000"/>
                  </a:schemeClr>
                </a:solidFill>
                <a:cs typeface="B Titr" panose="00000700000000000000" pitchFamily="2" charset="-78"/>
              </a:rPr>
            </a:br>
            <a:r>
              <a:rPr lang="fa-IR" dirty="0">
                <a:solidFill>
                  <a:schemeClr val="tx1">
                    <a:lumMod val="95000"/>
                    <a:lumOff val="5000"/>
                  </a:schemeClr>
                </a:solidFill>
                <a:cs typeface="B Titr" panose="00000700000000000000" pitchFamily="2" charset="-78"/>
              </a:rPr>
              <a:t>این مسئله باشد که به حرف های او گوش داده اید و از ورای نظرات او پی به احساسش برده</a:t>
            </a:r>
            <a:br>
              <a:rPr lang="fa-IR" dirty="0">
                <a:solidFill>
                  <a:schemeClr val="tx1">
                    <a:lumMod val="95000"/>
                    <a:lumOff val="5000"/>
                  </a:schemeClr>
                </a:solidFill>
                <a:cs typeface="B Titr" panose="00000700000000000000" pitchFamily="2" charset="-78"/>
              </a:rPr>
            </a:br>
            <a:r>
              <a:rPr lang="fa-IR" dirty="0">
                <a:solidFill>
                  <a:schemeClr val="tx1">
                    <a:lumMod val="95000"/>
                    <a:lumOff val="5000"/>
                  </a:schemeClr>
                </a:solidFill>
                <a:cs typeface="B Titr" panose="00000700000000000000" pitchFamily="2" charset="-78"/>
              </a:rPr>
              <a:t>اید ، رفتاری کارساز از خود نشان داده اید .</a:t>
            </a:r>
            <a:br>
              <a:rPr lang="fa-IR" dirty="0">
                <a:solidFill>
                  <a:schemeClr val="tx1">
                    <a:lumMod val="95000"/>
                    <a:lumOff val="5000"/>
                  </a:schemeClr>
                </a:solidFill>
                <a:cs typeface="B Titr" panose="00000700000000000000" pitchFamily="2" charset="-78"/>
              </a:rPr>
            </a:br>
            <a:endParaRPr lang="fa-IR" dirty="0" smtClean="0">
              <a:solidFill>
                <a:schemeClr val="tx1">
                  <a:lumMod val="95000"/>
                  <a:lumOff val="5000"/>
                </a:schemeClr>
              </a:solidFill>
              <a:cs typeface="B Titr" panose="00000700000000000000" pitchFamily="2" charset="-78"/>
            </a:endParaRPr>
          </a:p>
          <a:p>
            <a:pPr marL="0" indent="0">
              <a:buNone/>
            </a:pPr>
            <a:r>
              <a:rPr lang="fa-IR" dirty="0" smtClean="0">
                <a:solidFill>
                  <a:schemeClr val="tx1">
                    <a:lumMod val="95000"/>
                    <a:lumOff val="5000"/>
                  </a:schemeClr>
                </a:solidFill>
                <a:cs typeface="B Titr" panose="00000700000000000000" pitchFamily="2" charset="-78"/>
              </a:rPr>
              <a:t>به </a:t>
            </a:r>
            <a:r>
              <a:rPr lang="fa-IR" dirty="0">
                <a:solidFill>
                  <a:schemeClr val="tx1">
                    <a:lumMod val="95000"/>
                    <a:lumOff val="5000"/>
                  </a:schemeClr>
                </a:solidFill>
                <a:cs typeface="B Titr" panose="00000700000000000000" pitchFamily="2" charset="-78"/>
              </a:rPr>
              <a:t>عنوان مثال اگر مادری بگوید : کودک من تمایل زیادی به شیر خوردن دارد و این مسئله</a:t>
            </a:r>
            <a:br>
              <a:rPr lang="fa-IR" dirty="0">
                <a:solidFill>
                  <a:schemeClr val="tx1">
                    <a:lumMod val="95000"/>
                    <a:lumOff val="5000"/>
                  </a:schemeClr>
                </a:solidFill>
                <a:cs typeface="B Titr" panose="00000700000000000000" pitchFamily="2" charset="-78"/>
              </a:rPr>
            </a:br>
            <a:r>
              <a:rPr lang="fa-IR" dirty="0">
                <a:solidFill>
                  <a:schemeClr val="tx1">
                    <a:lumMod val="95000"/>
                    <a:lumOff val="5000"/>
                  </a:schemeClr>
                </a:solidFill>
                <a:cs typeface="B Titr" panose="00000700000000000000" pitchFamily="2" charset="-78"/>
              </a:rPr>
              <a:t>باعث می شود که خستگی مفرطی را احساس کنم ، عکس العمل شما به احساسات او می</a:t>
            </a:r>
            <a:br>
              <a:rPr lang="fa-IR" dirty="0">
                <a:solidFill>
                  <a:schemeClr val="tx1">
                    <a:lumMod val="95000"/>
                    <a:lumOff val="5000"/>
                  </a:schemeClr>
                </a:solidFill>
                <a:cs typeface="B Titr" panose="00000700000000000000" pitchFamily="2" charset="-78"/>
              </a:rPr>
            </a:br>
            <a:r>
              <a:rPr lang="fa-IR" dirty="0">
                <a:solidFill>
                  <a:schemeClr val="tx1">
                    <a:lumMod val="95000"/>
                    <a:lumOff val="5000"/>
                  </a:schemeClr>
                </a:solidFill>
                <a:cs typeface="B Titr" panose="00000700000000000000" pitchFamily="2" charset="-78"/>
              </a:rPr>
              <a:t>تواند این طور باشد « بعد از آن شما تمام مدت خستگی زیادی را احساس می کنید ؟»</a:t>
            </a:r>
            <a:r>
              <a:rPr lang="fa-IR" dirty="0">
                <a:solidFill>
                  <a:schemeClr val="tx1">
                    <a:lumMod val="95000"/>
                    <a:lumOff val="5000"/>
                  </a:schemeClr>
                </a:solidFill>
                <a:cs typeface="B Titr" panose="00000700000000000000" pitchFamily="2" charset="-78"/>
              </a:rPr>
              <a:t> </a:t>
            </a:r>
            <a:br>
              <a:rPr lang="fa-IR" dirty="0">
                <a:solidFill>
                  <a:schemeClr val="tx1">
                    <a:lumMod val="95000"/>
                    <a:lumOff val="5000"/>
                  </a:schemeClr>
                </a:solidFill>
                <a:cs typeface="B Titr" panose="00000700000000000000" pitchFamily="2" charset="-78"/>
              </a:rPr>
            </a:br>
            <a:endParaRPr lang="fa-IR" dirty="0">
              <a:solidFill>
                <a:schemeClr val="tx1">
                  <a:lumMod val="95000"/>
                  <a:lumOff val="5000"/>
                </a:schemeClr>
              </a:solidFill>
              <a:cs typeface="B Titr" panose="00000700000000000000" pitchFamily="2" charset="-78"/>
            </a:endParaRPr>
          </a:p>
        </p:txBody>
      </p:sp>
    </p:spTree>
    <p:extLst>
      <p:ext uri="{BB962C8B-B14F-4D97-AF65-F5344CB8AC3E}">
        <p14:creationId xmlns:p14="http://schemas.microsoft.com/office/powerpoint/2010/main" val="21981937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18290" y="1870841"/>
            <a:ext cx="9686322" cy="4040381"/>
          </a:xfrm>
        </p:spPr>
        <p:txBody>
          <a:bodyPr>
            <a:normAutofit/>
          </a:bodyPr>
          <a:lstStyle/>
          <a:p>
            <a:pPr marL="0" indent="0">
              <a:buNone/>
            </a:pPr>
            <a:r>
              <a:rPr lang="fa-IR" dirty="0" smtClean="0">
                <a:cs typeface="B Titr" panose="00000700000000000000" pitchFamily="2" charset="-78"/>
              </a:rPr>
              <a:t>همدلی </a:t>
            </a:r>
            <a:r>
              <a:rPr lang="fa-IR" dirty="0">
                <a:cs typeface="B Titr" panose="00000700000000000000" pitchFamily="2" charset="-78"/>
              </a:rPr>
              <a:t>دارای تعریف متفاوتی در مقایسه </a:t>
            </a:r>
            <a:r>
              <a:rPr lang="fa-IR" dirty="0" smtClean="0">
                <a:cs typeface="B Titr" panose="00000700000000000000" pitchFamily="2" charset="-78"/>
              </a:rPr>
              <a:t>با دلسوزی </a:t>
            </a:r>
            <a:r>
              <a:rPr lang="fa-IR" dirty="0">
                <a:cs typeface="B Titr" panose="00000700000000000000" pitchFamily="2" charset="-78"/>
              </a:rPr>
              <a:t>و ترحم می باشد هنگامی که شما برای</a:t>
            </a:r>
            <a:br>
              <a:rPr lang="fa-IR" dirty="0">
                <a:cs typeface="B Titr" panose="00000700000000000000" pitchFamily="2" charset="-78"/>
              </a:rPr>
            </a:br>
            <a:r>
              <a:rPr lang="fa-IR" dirty="0">
                <a:cs typeface="B Titr" panose="00000700000000000000" pitchFamily="2" charset="-78"/>
              </a:rPr>
              <a:t>کسی دلسوزی می کنید و نشان می دهید برای </a:t>
            </a:r>
            <a:r>
              <a:rPr lang="fa-IR" dirty="0" smtClean="0">
                <a:cs typeface="B Titr" panose="00000700000000000000" pitchFamily="2" charset="-78"/>
              </a:rPr>
              <a:t>او ناراحت </a:t>
            </a:r>
            <a:r>
              <a:rPr lang="fa-IR" dirty="0">
                <a:cs typeface="B Titr" panose="00000700000000000000" pitchFamily="2" charset="-78"/>
              </a:rPr>
              <a:t>هستید در واقع از نقطه نظر خود به </a:t>
            </a:r>
            <a:r>
              <a:rPr lang="fa-IR" dirty="0" smtClean="0">
                <a:cs typeface="B Titr" panose="00000700000000000000" pitchFamily="2" charset="-78"/>
              </a:rPr>
              <a:t>مسئله نگاه </a:t>
            </a:r>
            <a:r>
              <a:rPr lang="fa-IR" dirty="0">
                <a:cs typeface="B Titr" panose="00000700000000000000" pitchFamily="2" charset="-78"/>
              </a:rPr>
              <a:t>کرده اید </a:t>
            </a:r>
            <a:r>
              <a:rPr lang="fa-IR" dirty="0" smtClean="0">
                <a:cs typeface="B Titr" panose="00000700000000000000" pitchFamily="2" charset="-78"/>
              </a:rPr>
              <a:t>.</a:t>
            </a:r>
            <a:r>
              <a:rPr lang="fa-IR" dirty="0">
                <a:cs typeface="B Titr" panose="00000700000000000000" pitchFamily="2" charset="-78"/>
              </a:rPr>
              <a:t/>
            </a:r>
            <a:br>
              <a:rPr lang="fa-IR" dirty="0">
                <a:cs typeface="B Titr" panose="00000700000000000000" pitchFamily="2" charset="-78"/>
              </a:rPr>
            </a:br>
            <a:r>
              <a:rPr lang="fa-IR" dirty="0">
                <a:cs typeface="B Titr" panose="00000700000000000000" pitchFamily="2" charset="-78"/>
              </a:rPr>
              <a:t>اگر دلسوزی کنید در جواب به او خواهید گفت : « آه ، می دانم تو چه </a:t>
            </a:r>
            <a:r>
              <a:rPr lang="fa-IR" dirty="0" smtClean="0">
                <a:cs typeface="B Titr" panose="00000700000000000000" pitchFamily="2" charset="-78"/>
              </a:rPr>
              <a:t>احساسی داری </a:t>
            </a:r>
            <a:r>
              <a:rPr lang="fa-IR" dirty="0">
                <a:cs typeface="B Titr" panose="00000700000000000000" pitchFamily="2" charset="-78"/>
              </a:rPr>
              <a:t>. کودک من هم تمایل زیادی به شیر خوردن دارد و من را حسابی از </a:t>
            </a:r>
            <a:r>
              <a:rPr lang="fa-IR" dirty="0" smtClean="0">
                <a:cs typeface="B Titr" panose="00000700000000000000" pitchFamily="2" charset="-78"/>
              </a:rPr>
              <a:t>پا درآورده </a:t>
            </a:r>
            <a:r>
              <a:rPr lang="fa-IR" dirty="0">
                <a:cs typeface="B Titr" panose="00000700000000000000" pitchFamily="2" charset="-78"/>
              </a:rPr>
              <a:t>است . » درواقع شما مشکلات خودتان را به یاد آورده اید واین </a:t>
            </a:r>
            <a:r>
              <a:rPr lang="fa-IR" dirty="0" smtClean="0">
                <a:cs typeface="B Titr" panose="00000700000000000000" pitchFamily="2" charset="-78"/>
              </a:rPr>
              <a:t>احساس که </a:t>
            </a:r>
            <a:r>
              <a:rPr lang="fa-IR" dirty="0">
                <a:cs typeface="B Titr" panose="00000700000000000000" pitchFamily="2" charset="-78"/>
              </a:rPr>
              <a:t>شما حرف او را فهمیده اید در مادر به وجود نمی آید .</a:t>
            </a:r>
            <a:br>
              <a:rPr lang="fa-IR" dirty="0">
                <a:cs typeface="B Titr" panose="00000700000000000000" pitchFamily="2" charset="-78"/>
              </a:rPr>
            </a:br>
            <a:r>
              <a:rPr lang="fa-IR" dirty="0" smtClean="0">
                <a:cs typeface="B Titr" panose="00000700000000000000" pitchFamily="2" charset="-78"/>
              </a:rPr>
              <a:t>بنابراین </a:t>
            </a:r>
            <a:r>
              <a:rPr lang="fa-IR" dirty="0">
                <a:cs typeface="B Titr" panose="00000700000000000000" pitchFamily="2" charset="-78"/>
              </a:rPr>
              <a:t>بهتر است صحبت های مادر در مورد کودک را تکرار نمائید .</a:t>
            </a:r>
            <a:br>
              <a:rPr lang="fa-IR" dirty="0">
                <a:cs typeface="B Titr" panose="00000700000000000000" pitchFamily="2" charset="-78"/>
              </a:rPr>
            </a:br>
            <a:r>
              <a:rPr lang="fa-IR" dirty="0" smtClean="0">
                <a:cs typeface="B Titr" panose="00000700000000000000" pitchFamily="2" charset="-78"/>
              </a:rPr>
              <a:t>به </a:t>
            </a:r>
            <a:r>
              <a:rPr lang="fa-IR" dirty="0">
                <a:cs typeface="B Titr" panose="00000700000000000000" pitchFamily="2" charset="-78"/>
              </a:rPr>
              <a:t>عنوان مثال : « او تمایل زیادی به شیر خوردن دارد ؟» اگر چه این </a:t>
            </a:r>
            <a:r>
              <a:rPr lang="fa-IR" dirty="0" smtClean="0">
                <a:cs typeface="B Titr" panose="00000700000000000000" pitchFamily="2" charset="-78"/>
              </a:rPr>
              <a:t>جمله مبین </a:t>
            </a:r>
            <a:r>
              <a:rPr lang="fa-IR" dirty="0">
                <a:cs typeface="B Titr" panose="00000700000000000000" pitchFamily="2" charset="-78"/>
              </a:rPr>
              <a:t>رفتار کودک از زبان مادر می باشد ، اما نشاندهنده این مسئله که او </a:t>
            </a:r>
            <a:r>
              <a:rPr lang="fa-IR" dirty="0" smtClean="0">
                <a:cs typeface="B Titr" panose="00000700000000000000" pitchFamily="2" charset="-78"/>
              </a:rPr>
              <a:t>واقعاً چقدر </a:t>
            </a:r>
            <a:r>
              <a:rPr lang="fa-IR" dirty="0">
                <a:cs typeface="B Titr" panose="00000700000000000000" pitchFamily="2" charset="-78"/>
              </a:rPr>
              <a:t>خسته است نمی باشد</a:t>
            </a:r>
            <a:r>
              <a:rPr lang="fa-IR" dirty="0">
                <a:cs typeface="B Titr" panose="00000700000000000000" pitchFamily="2" charset="-78"/>
              </a:rPr>
              <a:t> </a:t>
            </a:r>
            <a:br>
              <a:rPr lang="fa-IR" dirty="0">
                <a:cs typeface="B Titr" panose="00000700000000000000" pitchFamily="2" charset="-78"/>
              </a:rPr>
            </a:br>
            <a:r>
              <a:rPr lang="fa-IR" dirty="0">
                <a:cs typeface="B Titr" panose="00000700000000000000" pitchFamily="2" charset="-78"/>
              </a:rPr>
              <a:t>بنابراین تاثیر حس همدلی خیلی زیاد است .</a:t>
            </a:r>
            <a:br>
              <a:rPr lang="fa-IR" dirty="0">
                <a:cs typeface="B Titr" panose="00000700000000000000" pitchFamily="2" charset="-78"/>
              </a:rPr>
            </a:br>
            <a:r>
              <a:rPr lang="fa-IR" dirty="0" smtClean="0">
                <a:cs typeface="B Titr" panose="00000700000000000000" pitchFamily="2" charset="-78"/>
              </a:rPr>
              <a:t>علاوه </a:t>
            </a:r>
            <a:r>
              <a:rPr lang="fa-IR" dirty="0">
                <a:cs typeface="B Titr" panose="00000700000000000000" pitchFamily="2" charset="-78"/>
              </a:rPr>
              <a:t>بر این تاثیر ابراز همدلی با احساسات خوب مادر بسیار </a:t>
            </a:r>
            <a:r>
              <a:rPr lang="fa-IR" dirty="0" smtClean="0">
                <a:cs typeface="B Titr" panose="00000700000000000000" pitchFamily="2" charset="-78"/>
              </a:rPr>
              <a:t>کارساز خواهد </a:t>
            </a:r>
            <a:r>
              <a:rPr lang="fa-IR" dirty="0">
                <a:cs typeface="B Titr" panose="00000700000000000000" pitchFamily="2" charset="-78"/>
              </a:rPr>
              <a:t>بود . حس همدلی تنها بدین منظور نیست که نشان دهید </a:t>
            </a:r>
            <a:r>
              <a:rPr lang="fa-IR" dirty="0" smtClean="0">
                <a:cs typeface="B Titr" panose="00000700000000000000" pitchFamily="2" charset="-78"/>
              </a:rPr>
              <a:t>به احساسات </a:t>
            </a:r>
            <a:r>
              <a:rPr lang="fa-IR" dirty="0">
                <a:cs typeface="B Titr" panose="00000700000000000000" pitchFamily="2" charset="-78"/>
              </a:rPr>
              <a:t>بد او پی برده اید . ( هم احساس خوب و هم احساس بد </a:t>
            </a:r>
            <a:r>
              <a:rPr lang="fa-IR" dirty="0">
                <a:cs typeface="B Titr" panose="00000700000000000000" pitchFamily="2" charset="-78"/>
              </a:rPr>
              <a:t/>
            </a:r>
            <a:br>
              <a:rPr lang="fa-IR" dirty="0">
                <a:cs typeface="B Titr" panose="00000700000000000000" pitchFamily="2" charset="-78"/>
              </a:rPr>
            </a:br>
            <a:endParaRPr lang="fa-IR" dirty="0">
              <a:cs typeface="B Titr" panose="00000700000000000000" pitchFamily="2" charset="-78"/>
            </a:endParaRPr>
          </a:p>
        </p:txBody>
      </p:sp>
    </p:spTree>
    <p:extLst>
      <p:ext uri="{BB962C8B-B14F-4D97-AF65-F5344CB8AC3E}">
        <p14:creationId xmlns:p14="http://schemas.microsoft.com/office/powerpoint/2010/main" val="35246973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b="1" dirty="0">
                <a:solidFill>
                  <a:srgbClr val="7030A0"/>
                </a:solidFill>
                <a:cs typeface="B Titr" panose="00000700000000000000" pitchFamily="2" charset="-78"/>
              </a:rPr>
              <a:t>مهارت </a:t>
            </a:r>
            <a:r>
              <a:rPr lang="fa-IR" b="1" dirty="0" smtClean="0">
                <a:solidFill>
                  <a:srgbClr val="7030A0"/>
                </a:solidFill>
                <a:cs typeface="B Titr" panose="00000700000000000000" pitchFamily="2" charset="-78"/>
              </a:rPr>
              <a:t>ششم:پرهيز </a:t>
            </a:r>
            <a:r>
              <a:rPr lang="fa-IR" b="1" dirty="0">
                <a:solidFill>
                  <a:srgbClr val="7030A0"/>
                </a:solidFill>
                <a:cs typeface="B Titr" panose="00000700000000000000" pitchFamily="2" charset="-78"/>
              </a:rPr>
              <a:t>از بيان كلمات قضاوت گونه</a:t>
            </a:r>
            <a:r>
              <a:rPr lang="fa-IR" dirty="0">
                <a:solidFill>
                  <a:srgbClr val="7030A0"/>
                </a:solidFill>
                <a:cs typeface="B Titr" panose="00000700000000000000" pitchFamily="2" charset="-78"/>
              </a:rPr>
              <a:t> </a:t>
            </a:r>
            <a:br>
              <a:rPr lang="fa-IR" dirty="0">
                <a:solidFill>
                  <a:srgbClr val="7030A0"/>
                </a:solidFill>
                <a:cs typeface="B Titr" panose="00000700000000000000" pitchFamily="2" charset="-78"/>
              </a:rPr>
            </a:br>
            <a:endParaRPr lang="fa-IR" dirty="0">
              <a:solidFill>
                <a:srgbClr val="7030A0"/>
              </a:solidFill>
              <a:cs typeface="B Titr" panose="00000700000000000000" pitchFamily="2" charset="-78"/>
            </a:endParaRPr>
          </a:p>
        </p:txBody>
      </p:sp>
      <p:sp>
        <p:nvSpPr>
          <p:cNvPr id="3" name="Content Placeholder 2"/>
          <p:cNvSpPr>
            <a:spLocks noGrp="1"/>
          </p:cNvSpPr>
          <p:nvPr>
            <p:ph idx="1"/>
          </p:nvPr>
        </p:nvSpPr>
        <p:spPr/>
        <p:txBody>
          <a:bodyPr>
            <a:normAutofit/>
          </a:bodyPr>
          <a:lstStyle/>
          <a:p>
            <a:pPr marL="0" indent="0">
              <a:buNone/>
            </a:pPr>
            <a:r>
              <a:rPr lang="fa-IR" sz="1600" dirty="0" smtClean="0">
                <a:cs typeface="B Titr" panose="00000700000000000000" pitchFamily="2" charset="-78"/>
              </a:rPr>
              <a:t>کلمات </a:t>
            </a:r>
            <a:r>
              <a:rPr lang="fa-IR" sz="1600" dirty="0">
                <a:cs typeface="B Titr" panose="00000700000000000000" pitchFamily="2" charset="-78"/>
              </a:rPr>
              <a:t>قضاوت گونه عبارتند از کلماتی مانند : درست ، اشتباه ، خوب ، چه بد </a:t>
            </a:r>
            <a:r>
              <a:rPr lang="fa-IR" sz="1600" dirty="0" smtClean="0">
                <a:cs typeface="B Titr" panose="00000700000000000000" pitchFamily="2" charset="-78"/>
              </a:rPr>
              <a:t>، مناسب </a:t>
            </a:r>
            <a:r>
              <a:rPr lang="fa-IR" sz="1600" dirty="0">
                <a:cs typeface="B Titr" panose="00000700000000000000" pitchFamily="2" charset="-78"/>
              </a:rPr>
              <a:t>، کافی ، به درستی .</a:t>
            </a:r>
            <a:br>
              <a:rPr lang="fa-IR" sz="1600" dirty="0">
                <a:cs typeface="B Titr" panose="00000700000000000000" pitchFamily="2" charset="-78"/>
              </a:rPr>
            </a:br>
            <a:r>
              <a:rPr lang="fa-IR" sz="1600" dirty="0" smtClean="0">
                <a:cs typeface="B Titr" panose="00000700000000000000" pitchFamily="2" charset="-78"/>
              </a:rPr>
              <a:t>-اگر </a:t>
            </a:r>
            <a:r>
              <a:rPr lang="fa-IR" sz="1600" dirty="0">
                <a:cs typeface="B Titr" panose="00000700000000000000" pitchFamily="2" charset="-78"/>
              </a:rPr>
              <a:t>هنگام گفتگو و به ویژه حین پرسیدن سوال در خصوص غذا خوردن </a:t>
            </a:r>
            <a:r>
              <a:rPr lang="fa-IR" sz="1600" dirty="0" smtClean="0">
                <a:cs typeface="B Titr" panose="00000700000000000000" pitchFamily="2" charset="-78"/>
              </a:rPr>
              <a:t>کودک از </a:t>
            </a:r>
            <a:r>
              <a:rPr lang="fa-IR" sz="1600" dirty="0">
                <a:cs typeface="B Titr" panose="00000700000000000000" pitchFamily="2" charset="-78"/>
              </a:rPr>
              <a:t>کلمات قضاوت گونه استفاده </a:t>
            </a:r>
            <a:r>
              <a:rPr lang="fa-IR" sz="1600" dirty="0" smtClean="0">
                <a:cs typeface="B Titr" panose="00000700000000000000" pitchFamily="2" charset="-78"/>
              </a:rPr>
              <a:t>کنید، </a:t>
            </a:r>
            <a:r>
              <a:rPr lang="fa-IR" sz="1600" dirty="0">
                <a:cs typeface="B Titr" panose="00000700000000000000" pitchFamily="2" charset="-78"/>
              </a:rPr>
              <a:t>این احساس را در او به وجود می </a:t>
            </a:r>
            <a:r>
              <a:rPr lang="fa-IR" sz="1600" dirty="0" smtClean="0">
                <a:cs typeface="B Titr" panose="00000700000000000000" pitchFamily="2" charset="-78"/>
              </a:rPr>
              <a:t>آورید که </a:t>
            </a:r>
            <a:r>
              <a:rPr lang="fa-IR" sz="1600" dirty="0">
                <a:cs typeface="B Titr" panose="00000700000000000000" pitchFamily="2" charset="-78"/>
              </a:rPr>
              <a:t>اشتباه فکر می کند یا کودک او مشکلی دارد . در مورد مادری که به</a:t>
            </a:r>
            <a:br>
              <a:rPr lang="fa-IR" sz="1600" dirty="0">
                <a:cs typeface="B Titr" panose="00000700000000000000" pitchFamily="2" charset="-78"/>
              </a:rPr>
            </a:br>
            <a:r>
              <a:rPr lang="fa-IR" sz="1600" dirty="0">
                <a:cs typeface="B Titr" panose="00000700000000000000" pitchFamily="2" charset="-78"/>
              </a:rPr>
              <a:t>کودکش شیر می دهد نیز این احساس به وجود می آید که در شیر او </a:t>
            </a:r>
            <a:r>
              <a:rPr lang="fa-IR" sz="1600" dirty="0" smtClean="0">
                <a:cs typeface="B Titr" panose="00000700000000000000" pitchFamily="2" charset="-78"/>
              </a:rPr>
              <a:t>مشکلی وجود </a:t>
            </a:r>
            <a:r>
              <a:rPr lang="fa-IR" sz="1600" dirty="0">
                <a:cs typeface="B Titr" panose="00000700000000000000" pitchFamily="2" charset="-78"/>
              </a:rPr>
              <a:t>دارد</a:t>
            </a:r>
            <a:r>
              <a:rPr lang="fa-IR" sz="1600" dirty="0">
                <a:cs typeface="B Titr" panose="00000700000000000000" pitchFamily="2" charset="-78"/>
              </a:rPr>
              <a:t> </a:t>
            </a:r>
            <a:br>
              <a:rPr lang="fa-IR" sz="1600" dirty="0">
                <a:cs typeface="B Titr" panose="00000700000000000000" pitchFamily="2" charset="-78"/>
              </a:rPr>
            </a:br>
            <a:r>
              <a:rPr lang="fa-IR" sz="1600" dirty="0">
                <a:cs typeface="B Titr" panose="00000700000000000000" pitchFamily="2" charset="-78"/>
              </a:rPr>
              <a:t>به عنوان مثال نگوئید : « آیا کودک را به نحو صحیح تغذیه می کنید ؟»</a:t>
            </a:r>
            <a:br>
              <a:rPr lang="fa-IR" sz="1600" dirty="0">
                <a:cs typeface="B Titr" panose="00000700000000000000" pitchFamily="2" charset="-78"/>
              </a:rPr>
            </a:br>
            <a:r>
              <a:rPr lang="fa-IR" sz="1600" dirty="0">
                <a:cs typeface="B Titr" panose="00000700000000000000" pitchFamily="2" charset="-78"/>
              </a:rPr>
              <a:t>بلکه به جای آن بگوئید : «چطور کودک را تغذیه می کنید ؟»</a:t>
            </a:r>
            <a:br>
              <a:rPr lang="fa-IR" sz="1600" dirty="0">
                <a:cs typeface="B Titr" panose="00000700000000000000" pitchFamily="2" charset="-78"/>
              </a:rPr>
            </a:br>
            <a:r>
              <a:rPr lang="fa-IR" sz="1600" dirty="0">
                <a:cs typeface="B Titr" panose="00000700000000000000" pitchFamily="2" charset="-78"/>
              </a:rPr>
              <a:t>نگوئید : « آیا به اندازه کافی به او شیر می دهید ؟ » به جای آن </a:t>
            </a:r>
            <a:r>
              <a:rPr lang="fa-IR" sz="1600" dirty="0" smtClean="0">
                <a:cs typeface="B Titr" panose="00000700000000000000" pitchFamily="2" charset="-78"/>
              </a:rPr>
              <a:t>بگوئید « </a:t>
            </a:r>
            <a:r>
              <a:rPr lang="fa-IR" sz="1600" dirty="0">
                <a:cs typeface="B Titr" panose="00000700000000000000" pitchFamily="2" charset="-78"/>
              </a:rPr>
              <a:t>چند بار در روز به او شیر می دهید ؟</a:t>
            </a:r>
            <a:r>
              <a:rPr lang="fa-IR" sz="1600" dirty="0">
                <a:cs typeface="B Titr" panose="00000700000000000000" pitchFamily="2" charset="-78"/>
              </a:rPr>
              <a:t> </a:t>
            </a:r>
            <a:br>
              <a:rPr lang="fa-IR" sz="1600" dirty="0">
                <a:cs typeface="B Titr" panose="00000700000000000000" pitchFamily="2" charset="-78"/>
              </a:rPr>
            </a:br>
            <a:r>
              <a:rPr lang="fa-IR" sz="1600" dirty="0">
                <a:cs typeface="B Titr" panose="00000700000000000000" pitchFamily="2" charset="-78"/>
              </a:rPr>
              <a:t>گاهی مادران برای شرح وضعیت خود از کلمات قضاوت </a:t>
            </a:r>
            <a:r>
              <a:rPr lang="fa-IR" sz="1600" dirty="0" smtClean="0">
                <a:cs typeface="B Titr" panose="00000700000000000000" pitchFamily="2" charset="-78"/>
              </a:rPr>
              <a:t>گونه استفاده </a:t>
            </a:r>
            <a:r>
              <a:rPr lang="fa-IR" sz="1600" dirty="0">
                <a:cs typeface="B Titr" panose="00000700000000000000" pitchFamily="2" charset="-78"/>
              </a:rPr>
              <a:t>می نمایند . شما هم ممکن است در زمانی که </a:t>
            </a:r>
            <a:r>
              <a:rPr lang="fa-IR" sz="1600" dirty="0" smtClean="0">
                <a:cs typeface="B Titr" panose="00000700000000000000" pitchFamily="2" charset="-78"/>
              </a:rPr>
              <a:t>قصد جلب </a:t>
            </a:r>
            <a:r>
              <a:rPr lang="fa-IR" sz="1600" dirty="0">
                <a:cs typeface="B Titr" panose="00000700000000000000" pitchFamily="2" charset="-78"/>
              </a:rPr>
              <a:t>اعتماد مادر را دارید از این کلمات مخصوصاً نوع مثبت </a:t>
            </a:r>
            <a:r>
              <a:rPr lang="fa-IR" sz="1600" dirty="0" smtClean="0">
                <a:cs typeface="B Titr" panose="00000700000000000000" pitchFamily="2" charset="-78"/>
              </a:rPr>
              <a:t>آن ها </a:t>
            </a:r>
            <a:r>
              <a:rPr lang="fa-IR" sz="1600" dirty="0">
                <a:cs typeface="B Titr" panose="00000700000000000000" pitchFamily="2" charset="-78"/>
              </a:rPr>
              <a:t>استفاده نمائید. با این وجود تا حد ممکن از گفتن آن </a:t>
            </a:r>
            <a:r>
              <a:rPr lang="fa-IR" sz="1600" dirty="0" smtClean="0">
                <a:cs typeface="B Titr" panose="00000700000000000000" pitchFamily="2" charset="-78"/>
              </a:rPr>
              <a:t>ها خودداری </a:t>
            </a:r>
            <a:r>
              <a:rPr lang="fa-IR" sz="1600" dirty="0">
                <a:cs typeface="B Titr" panose="00000700000000000000" pitchFamily="2" charset="-78"/>
              </a:rPr>
              <a:t>نموده مگر اینکه دلیل واقعاً مهمی وجود داشته باشد .</a:t>
            </a:r>
            <a:br>
              <a:rPr lang="fa-IR" sz="1600" dirty="0">
                <a:cs typeface="B Titr" panose="00000700000000000000" pitchFamily="2" charset="-78"/>
              </a:rPr>
            </a:br>
            <a:r>
              <a:rPr lang="fa-IR" sz="1600" dirty="0" smtClean="0">
                <a:cs typeface="B Titr" panose="00000700000000000000" pitchFamily="2" charset="-78"/>
              </a:rPr>
              <a:t>-همانطور </a:t>
            </a:r>
            <a:r>
              <a:rPr lang="fa-IR" sz="1600" dirty="0">
                <a:cs typeface="B Titr" panose="00000700000000000000" pitchFamily="2" charset="-78"/>
              </a:rPr>
              <a:t>که می دانید سوالات قضاوت گونه اغلب به </a:t>
            </a:r>
            <a:r>
              <a:rPr lang="fa-IR" sz="1600" dirty="0" smtClean="0">
                <a:cs typeface="B Titr" panose="00000700000000000000" pitchFamily="2" charset="-78"/>
              </a:rPr>
              <a:t>عنوان سوالاتی </a:t>
            </a:r>
            <a:r>
              <a:rPr lang="fa-IR" sz="1600" dirty="0">
                <a:cs typeface="B Titr" panose="00000700000000000000" pitchFamily="2" charset="-78"/>
              </a:rPr>
              <a:t>بسته قلمداد می شوند . استفاده از سوالات باز </a:t>
            </a:r>
            <a:r>
              <a:rPr lang="fa-IR" sz="1600" dirty="0" smtClean="0">
                <a:cs typeface="B Titr" panose="00000700000000000000" pitchFamily="2" charset="-78"/>
              </a:rPr>
              <a:t>در بیشتر </a:t>
            </a:r>
            <a:r>
              <a:rPr lang="fa-IR" sz="1600" dirty="0">
                <a:cs typeface="B Titr" panose="00000700000000000000" pitchFamily="2" charset="-78"/>
              </a:rPr>
              <a:t>مواقع به شما کمک خواهند کرد تا از بیان </a:t>
            </a:r>
            <a:r>
              <a:rPr lang="fa-IR" sz="1600" dirty="0" smtClean="0">
                <a:cs typeface="B Titr" panose="00000700000000000000" pitchFamily="2" charset="-78"/>
              </a:rPr>
              <a:t>کلمات قضاوت </a:t>
            </a:r>
            <a:r>
              <a:rPr lang="fa-IR" sz="1600" dirty="0">
                <a:cs typeface="B Titr" panose="00000700000000000000" pitchFamily="2" charset="-78"/>
              </a:rPr>
              <a:t>گونه خودداری نمائید </a:t>
            </a:r>
            <a:r>
              <a:rPr lang="fa-IR" sz="1600" dirty="0">
                <a:cs typeface="B Titr" panose="00000700000000000000" pitchFamily="2" charset="-78"/>
              </a:rPr>
              <a:t/>
            </a:r>
            <a:br>
              <a:rPr lang="fa-IR" sz="1600" dirty="0">
                <a:cs typeface="B Titr" panose="00000700000000000000" pitchFamily="2" charset="-78"/>
              </a:rPr>
            </a:br>
            <a:endParaRPr lang="fa-IR" sz="1600" dirty="0">
              <a:cs typeface="B Titr" panose="00000700000000000000" pitchFamily="2" charset="-78"/>
            </a:endParaRPr>
          </a:p>
        </p:txBody>
      </p:sp>
    </p:spTree>
    <p:extLst>
      <p:ext uri="{BB962C8B-B14F-4D97-AF65-F5344CB8AC3E}">
        <p14:creationId xmlns:p14="http://schemas.microsoft.com/office/powerpoint/2010/main" val="3839776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28497" y="2133600"/>
            <a:ext cx="9476115" cy="3777622"/>
          </a:xfrm>
        </p:spPr>
        <p:txBody>
          <a:bodyPr>
            <a:normAutofit/>
          </a:bodyPr>
          <a:lstStyle/>
          <a:p>
            <a:pPr marL="0" indent="0">
              <a:buNone/>
            </a:pPr>
            <a:r>
              <a:rPr lang="fa-IR" sz="2400" b="1" dirty="0">
                <a:solidFill>
                  <a:schemeClr val="accent6">
                    <a:lumMod val="75000"/>
                  </a:schemeClr>
                </a:solidFill>
                <a:cs typeface="B Titr" panose="00000700000000000000" pitchFamily="2" charset="-78"/>
              </a:rPr>
              <a:t>مهارت های يادگيری و </a:t>
            </a:r>
            <a:r>
              <a:rPr lang="fa-IR" sz="2400" b="1" dirty="0" smtClean="0">
                <a:solidFill>
                  <a:schemeClr val="accent6">
                    <a:lumMod val="75000"/>
                  </a:schemeClr>
                </a:solidFill>
                <a:cs typeface="B Titr" panose="00000700000000000000" pitchFamily="2" charset="-78"/>
              </a:rPr>
              <a:t>شنيداری</a:t>
            </a:r>
          </a:p>
          <a:p>
            <a:pPr marL="0" indent="0">
              <a:buNone/>
            </a:pPr>
            <a:r>
              <a:rPr lang="fa-IR" sz="2400" b="1" dirty="0">
                <a:solidFill>
                  <a:srgbClr val="7030A0"/>
                </a:solidFill>
                <a:cs typeface="B Titr" panose="00000700000000000000" pitchFamily="2" charset="-78"/>
              </a:rPr>
              <a:t/>
            </a:r>
            <a:br>
              <a:rPr lang="fa-IR" sz="2400" b="1" dirty="0">
                <a:solidFill>
                  <a:srgbClr val="7030A0"/>
                </a:solidFill>
                <a:cs typeface="B Titr" panose="00000700000000000000" pitchFamily="2" charset="-78"/>
              </a:rPr>
            </a:br>
            <a:r>
              <a:rPr lang="fa-IR" sz="2400" dirty="0">
                <a:solidFill>
                  <a:srgbClr val="7030A0"/>
                </a:solidFill>
                <a:cs typeface="B Titr" panose="00000700000000000000" pitchFamily="2" charset="-78"/>
              </a:rPr>
              <a:t>از ارتباطات غیرکلامی کارساز استفاده کنید .</a:t>
            </a:r>
            <a:br>
              <a:rPr lang="fa-IR" sz="2400" dirty="0">
                <a:solidFill>
                  <a:srgbClr val="7030A0"/>
                </a:solidFill>
                <a:cs typeface="B Titr" panose="00000700000000000000" pitchFamily="2" charset="-78"/>
              </a:rPr>
            </a:br>
            <a:r>
              <a:rPr lang="fa-IR" sz="2400" dirty="0">
                <a:solidFill>
                  <a:srgbClr val="7030A0"/>
                </a:solidFill>
                <a:cs typeface="B Titr" panose="00000700000000000000" pitchFamily="2" charset="-78"/>
              </a:rPr>
              <a:t>از عکس العمل ها و رفتارهایی استفاده کنید که نشان دهنده </a:t>
            </a:r>
            <a:r>
              <a:rPr lang="fa-IR" sz="2400" dirty="0" smtClean="0">
                <a:solidFill>
                  <a:srgbClr val="7030A0"/>
                </a:solidFill>
                <a:cs typeface="B Titr" panose="00000700000000000000" pitchFamily="2" charset="-78"/>
              </a:rPr>
              <a:t>علاقه شما </a:t>
            </a:r>
            <a:r>
              <a:rPr lang="fa-IR" sz="2400" dirty="0">
                <a:solidFill>
                  <a:srgbClr val="7030A0"/>
                </a:solidFill>
                <a:cs typeface="B Titr" panose="00000700000000000000" pitchFamily="2" charset="-78"/>
              </a:rPr>
              <a:t>باشند .</a:t>
            </a:r>
            <a:br>
              <a:rPr lang="fa-IR" sz="2400" dirty="0">
                <a:solidFill>
                  <a:srgbClr val="7030A0"/>
                </a:solidFill>
                <a:cs typeface="B Titr" panose="00000700000000000000" pitchFamily="2" charset="-78"/>
              </a:rPr>
            </a:br>
            <a:r>
              <a:rPr lang="fa-IR" sz="2400" dirty="0">
                <a:solidFill>
                  <a:srgbClr val="7030A0"/>
                </a:solidFill>
                <a:cs typeface="B Titr" panose="00000700000000000000" pitchFamily="2" charset="-78"/>
              </a:rPr>
              <a:t>ازسولات باز استفاده کنید</a:t>
            </a:r>
            <a:br>
              <a:rPr lang="fa-IR" sz="2400" dirty="0">
                <a:solidFill>
                  <a:srgbClr val="7030A0"/>
                </a:solidFill>
                <a:cs typeface="B Titr" panose="00000700000000000000" pitchFamily="2" charset="-78"/>
              </a:rPr>
            </a:br>
            <a:r>
              <a:rPr lang="fa-IR" sz="2400" dirty="0">
                <a:solidFill>
                  <a:srgbClr val="7030A0"/>
                </a:solidFill>
                <a:cs typeface="B Titr" panose="00000700000000000000" pitchFamily="2" charset="-78"/>
              </a:rPr>
              <a:t>صحبت های مادر را به او برگردانید .</a:t>
            </a:r>
            <a:br>
              <a:rPr lang="fa-IR" sz="2400" dirty="0">
                <a:solidFill>
                  <a:srgbClr val="7030A0"/>
                </a:solidFill>
                <a:cs typeface="B Titr" panose="00000700000000000000" pitchFamily="2" charset="-78"/>
              </a:rPr>
            </a:br>
            <a:r>
              <a:rPr lang="fa-IR" sz="2400" dirty="0">
                <a:solidFill>
                  <a:srgbClr val="7030A0"/>
                </a:solidFill>
                <a:cs typeface="B Titr" panose="00000700000000000000" pitchFamily="2" charset="-78"/>
              </a:rPr>
              <a:t>همدلی نشان دهید این موضوع نشان می دهد که شما به احساسات </a:t>
            </a:r>
            <a:r>
              <a:rPr lang="fa-IR" sz="2400" dirty="0" smtClean="0">
                <a:solidFill>
                  <a:srgbClr val="7030A0"/>
                </a:solidFill>
                <a:cs typeface="B Titr" panose="00000700000000000000" pitchFamily="2" charset="-78"/>
              </a:rPr>
              <a:t>مادرپی </a:t>
            </a:r>
            <a:r>
              <a:rPr lang="fa-IR" sz="2400" dirty="0">
                <a:solidFill>
                  <a:srgbClr val="7030A0"/>
                </a:solidFill>
                <a:cs typeface="B Titr" panose="00000700000000000000" pitchFamily="2" charset="-78"/>
              </a:rPr>
              <a:t>برده اید .</a:t>
            </a:r>
            <a:br>
              <a:rPr lang="fa-IR" sz="2400" dirty="0">
                <a:solidFill>
                  <a:srgbClr val="7030A0"/>
                </a:solidFill>
                <a:cs typeface="B Titr" panose="00000700000000000000" pitchFamily="2" charset="-78"/>
              </a:rPr>
            </a:br>
            <a:r>
              <a:rPr lang="fa-IR" sz="2400" dirty="0">
                <a:solidFill>
                  <a:srgbClr val="7030A0"/>
                </a:solidFill>
                <a:cs typeface="B Titr" panose="00000700000000000000" pitchFamily="2" charset="-78"/>
              </a:rPr>
              <a:t>از بیان کلماتی که قضاوت گونه می باشند خودداری کنید</a:t>
            </a:r>
            <a:r>
              <a:rPr lang="fa-IR" sz="2400" dirty="0">
                <a:solidFill>
                  <a:srgbClr val="7030A0"/>
                </a:solidFill>
                <a:cs typeface="B Titr" panose="00000700000000000000" pitchFamily="2" charset="-78"/>
              </a:rPr>
              <a:t> </a:t>
            </a:r>
            <a:br>
              <a:rPr lang="fa-IR" sz="2400" dirty="0">
                <a:solidFill>
                  <a:srgbClr val="7030A0"/>
                </a:solidFill>
                <a:cs typeface="B Titr" panose="00000700000000000000" pitchFamily="2" charset="-78"/>
              </a:rPr>
            </a:br>
            <a:endParaRPr lang="fa-IR" sz="2400" dirty="0">
              <a:solidFill>
                <a:srgbClr val="7030A0"/>
              </a:solidFill>
              <a:cs typeface="B Titr" panose="00000700000000000000" pitchFamily="2" charset="-78"/>
            </a:endParaRPr>
          </a:p>
        </p:txBody>
      </p:sp>
    </p:spTree>
    <p:extLst>
      <p:ext uri="{BB962C8B-B14F-4D97-AF65-F5344CB8AC3E}">
        <p14:creationId xmlns:p14="http://schemas.microsoft.com/office/powerpoint/2010/main" val="40867810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23697" y="1040524"/>
            <a:ext cx="9791426" cy="5108028"/>
          </a:xfrm>
        </p:spPr>
        <p:txBody>
          <a:bodyPr>
            <a:normAutofit fontScale="92500" lnSpcReduction="10000"/>
          </a:bodyPr>
          <a:lstStyle/>
          <a:p>
            <a:pPr marL="0" indent="0">
              <a:buNone/>
            </a:pPr>
            <a:r>
              <a:rPr lang="fa-IR" sz="4600" dirty="0" smtClean="0">
                <a:solidFill>
                  <a:schemeClr val="accent5">
                    <a:lumMod val="75000"/>
                  </a:schemeClr>
                </a:solidFill>
                <a:cs typeface="B Titr" panose="00000700000000000000" pitchFamily="2" charset="-78"/>
              </a:rPr>
              <a:t>حمایت و ایجاد اعتماد به نفس در مادر</a:t>
            </a:r>
          </a:p>
          <a:p>
            <a:endParaRPr lang="fa-IR" dirty="0"/>
          </a:p>
          <a:p>
            <a:endParaRPr lang="fa-IR" dirty="0" smtClean="0">
              <a:cs typeface="B Titr" panose="00000700000000000000" pitchFamily="2" charset="-78"/>
            </a:endParaRPr>
          </a:p>
          <a:p>
            <a:pPr marL="0" indent="0">
              <a:buNone/>
            </a:pPr>
            <a:r>
              <a:rPr lang="fa-IR" dirty="0">
                <a:cs typeface="B Titr" panose="00000700000000000000" pitchFamily="2" charset="-78"/>
              </a:rPr>
              <a:t>یک مادر به راحتی می تواند اعتماد به نفس خود را از </a:t>
            </a:r>
            <a:r>
              <a:rPr lang="fa-IR" dirty="0" smtClean="0">
                <a:cs typeface="B Titr" panose="00000700000000000000" pitchFamily="2" charset="-78"/>
              </a:rPr>
              <a:t>دست دهد </a:t>
            </a:r>
            <a:r>
              <a:rPr lang="fa-IR" dirty="0">
                <a:cs typeface="B Titr" panose="00000700000000000000" pitchFamily="2" charset="-78"/>
              </a:rPr>
              <a:t>که منجر به احساس شکست وتحمل فشار از سوی</a:t>
            </a:r>
            <a:br>
              <a:rPr lang="fa-IR" dirty="0">
                <a:cs typeface="B Titr" panose="00000700000000000000" pitchFamily="2" charset="-78"/>
              </a:rPr>
            </a:br>
            <a:r>
              <a:rPr lang="fa-IR" dirty="0">
                <a:cs typeface="B Titr" panose="00000700000000000000" pitchFamily="2" charset="-78"/>
              </a:rPr>
              <a:t>خانواده و دوستان در او می گردد.</a:t>
            </a:r>
            <a:br>
              <a:rPr lang="fa-IR" dirty="0">
                <a:cs typeface="B Titr" panose="00000700000000000000" pitchFamily="2" charset="-78"/>
              </a:rPr>
            </a:br>
            <a:r>
              <a:rPr lang="fa-IR" dirty="0">
                <a:cs typeface="B Titr" panose="00000700000000000000" pitchFamily="2" charset="-78"/>
              </a:rPr>
              <a:t>شما نیاز به تقویت مهارت های مشاوره ای به منظور </a:t>
            </a:r>
            <a:r>
              <a:rPr lang="fa-IR" dirty="0" smtClean="0">
                <a:cs typeface="B Titr" panose="00000700000000000000" pitchFamily="2" charset="-78"/>
              </a:rPr>
              <a:t>ایجاد اعتماد </a:t>
            </a:r>
            <a:r>
              <a:rPr lang="fa-IR" dirty="0">
                <a:cs typeface="B Titr" panose="00000700000000000000" pitchFamily="2" charset="-78"/>
              </a:rPr>
              <a:t>به نفس برای کمک به او خواهید داشت </a:t>
            </a:r>
            <a:r>
              <a:rPr lang="fa-IR" dirty="0" smtClean="0">
                <a:cs typeface="B Titr" panose="00000700000000000000" pitchFamily="2" charset="-78"/>
              </a:rPr>
              <a:t>.</a:t>
            </a:r>
          </a:p>
          <a:p>
            <a:pPr marL="0" indent="0">
              <a:buNone/>
            </a:pPr>
            <a:r>
              <a:rPr lang="fa-IR" dirty="0">
                <a:cs typeface="B Titr" panose="00000700000000000000" pitchFamily="2" charset="-78"/>
              </a:rPr>
              <a:t/>
            </a:r>
            <a:br>
              <a:rPr lang="fa-IR" dirty="0">
                <a:cs typeface="B Titr" panose="00000700000000000000" pitchFamily="2" charset="-78"/>
              </a:rPr>
            </a:br>
            <a:r>
              <a:rPr lang="fa-IR" dirty="0">
                <a:cs typeface="B Titr" panose="00000700000000000000" pitchFamily="2" charset="-78"/>
              </a:rPr>
              <a:t>توجه به این نکته مهم است که باعث نشویم تا مادر </a:t>
            </a:r>
            <a:r>
              <a:rPr lang="fa-IR" dirty="0" smtClean="0">
                <a:cs typeface="B Titr" panose="00000700000000000000" pitchFamily="2" charset="-78"/>
              </a:rPr>
              <a:t>احساس کند </a:t>
            </a:r>
            <a:r>
              <a:rPr lang="fa-IR" dirty="0">
                <a:cs typeface="B Titr" panose="00000700000000000000" pitchFamily="2" charset="-78"/>
              </a:rPr>
              <a:t>کاری را بصورت اشتباه انجام داده است </a:t>
            </a:r>
            <a:endParaRPr lang="fa-IR" dirty="0" smtClean="0">
              <a:cs typeface="B Titr" panose="00000700000000000000" pitchFamily="2" charset="-78"/>
            </a:endParaRPr>
          </a:p>
          <a:p>
            <a:pPr marL="0" indent="0">
              <a:buNone/>
            </a:pPr>
            <a:r>
              <a:rPr lang="fa-IR" dirty="0">
                <a:cs typeface="B Titr" panose="00000700000000000000" pitchFamily="2" charset="-78"/>
              </a:rPr>
              <a:t/>
            </a:r>
            <a:br>
              <a:rPr lang="fa-IR" dirty="0">
                <a:cs typeface="B Titr" panose="00000700000000000000" pitchFamily="2" charset="-78"/>
              </a:rPr>
            </a:br>
            <a:r>
              <a:rPr lang="fa-IR" dirty="0">
                <a:cs typeface="B Titr" panose="00000700000000000000" pitchFamily="2" charset="-78"/>
              </a:rPr>
              <a:t>یک مادر به راحتی به این باور می رسد که نحوه تغذیه فرزندش </a:t>
            </a:r>
            <a:r>
              <a:rPr lang="fa-IR" dirty="0" smtClean="0">
                <a:cs typeface="B Titr" panose="00000700000000000000" pitchFamily="2" charset="-78"/>
              </a:rPr>
              <a:t>یا شیرش </a:t>
            </a:r>
            <a:r>
              <a:rPr lang="fa-IR" dirty="0">
                <a:cs typeface="B Titr" panose="00000700000000000000" pitchFamily="2" charset="-78"/>
              </a:rPr>
              <a:t>(چنانچه شیردهی داشته باشد </a:t>
            </a:r>
            <a:r>
              <a:rPr lang="fa-IR" dirty="0" smtClean="0">
                <a:cs typeface="B Titr" panose="00000700000000000000" pitchFamily="2" charset="-78"/>
              </a:rPr>
              <a:t>) </a:t>
            </a:r>
            <a:r>
              <a:rPr lang="fa-IR" dirty="0">
                <a:cs typeface="B Titr" panose="00000700000000000000" pitchFamily="2" charset="-78"/>
              </a:rPr>
              <a:t>همه و همه دچار اشکال شده </a:t>
            </a:r>
            <a:r>
              <a:rPr lang="fa-IR" dirty="0" smtClean="0">
                <a:cs typeface="B Titr" panose="00000700000000000000" pitchFamily="2" charset="-78"/>
              </a:rPr>
              <a:t>اند که </a:t>
            </a:r>
            <a:r>
              <a:rPr lang="fa-IR" dirty="0">
                <a:cs typeface="B Titr" panose="00000700000000000000" pitchFamily="2" charset="-78"/>
              </a:rPr>
              <a:t>البته منجر به پائین آمدن اعتماد به نفس در او می گردد</a:t>
            </a:r>
            <a:r>
              <a:rPr lang="fa-IR" dirty="0" smtClean="0">
                <a:cs typeface="B Titr" panose="00000700000000000000" pitchFamily="2" charset="-78"/>
              </a:rPr>
              <a:t>.</a:t>
            </a:r>
          </a:p>
          <a:p>
            <a:pPr marL="0" indent="0">
              <a:buNone/>
            </a:pPr>
            <a:r>
              <a:rPr lang="fa-IR" dirty="0">
                <a:cs typeface="B Titr" panose="00000700000000000000" pitchFamily="2" charset="-78"/>
              </a:rPr>
              <a:t/>
            </a:r>
            <a:br>
              <a:rPr lang="fa-IR" dirty="0">
                <a:cs typeface="B Titr" panose="00000700000000000000" pitchFamily="2" charset="-78"/>
              </a:rPr>
            </a:br>
            <a:r>
              <a:rPr lang="fa-IR" dirty="0">
                <a:cs typeface="B Titr" panose="00000700000000000000" pitchFamily="2" charset="-78"/>
              </a:rPr>
              <a:t>نکته مهم پرهیز از این مسئله است که به مادر گفته شود ، چه </a:t>
            </a:r>
            <a:r>
              <a:rPr lang="fa-IR" dirty="0" smtClean="0">
                <a:cs typeface="B Titr" panose="00000700000000000000" pitchFamily="2" charset="-78"/>
              </a:rPr>
              <a:t>کاری بایستی </a:t>
            </a:r>
            <a:r>
              <a:rPr lang="fa-IR" dirty="0">
                <a:cs typeface="B Titr" panose="00000700000000000000" pitchFamily="2" charset="-78"/>
              </a:rPr>
              <a:t>انجام دهد </a:t>
            </a:r>
            <a:r>
              <a:rPr lang="fa-IR" dirty="0" smtClean="0">
                <a:cs typeface="B Titr" panose="00000700000000000000" pitchFamily="2" charset="-78"/>
              </a:rPr>
              <a:t>.</a:t>
            </a:r>
          </a:p>
          <a:p>
            <a:pPr marL="0" indent="0">
              <a:buNone/>
            </a:pPr>
            <a:r>
              <a:rPr lang="fa-IR" dirty="0">
                <a:cs typeface="B Titr" panose="00000700000000000000" pitchFamily="2" charset="-78"/>
              </a:rPr>
              <a:t/>
            </a:r>
            <a:br>
              <a:rPr lang="fa-IR" dirty="0">
                <a:cs typeface="B Titr" panose="00000700000000000000" pitchFamily="2" charset="-78"/>
              </a:rPr>
            </a:br>
            <a:r>
              <a:rPr lang="fa-IR" dirty="0">
                <a:cs typeface="B Titr" panose="00000700000000000000" pitchFamily="2" charset="-78"/>
              </a:rPr>
              <a:t>به هر مادر در مورد بهترین تصمیم گیری برای او و فرزندش </a:t>
            </a:r>
            <a:r>
              <a:rPr lang="fa-IR" dirty="0" smtClean="0">
                <a:cs typeface="B Titr" panose="00000700000000000000" pitchFamily="2" charset="-78"/>
              </a:rPr>
              <a:t>کمککنید </a:t>
            </a:r>
            <a:r>
              <a:rPr lang="fa-IR" dirty="0">
                <a:cs typeface="B Titr" panose="00000700000000000000" pitchFamily="2" charset="-78"/>
              </a:rPr>
              <a:t>تا اعتماد به نفس او افزایش یابد </a:t>
            </a:r>
            <a:r>
              <a:rPr lang="fa-IR" dirty="0">
                <a:cs typeface="B Titr" panose="00000700000000000000" pitchFamily="2" charset="-78"/>
              </a:rPr>
              <a:t/>
            </a:r>
            <a:br>
              <a:rPr lang="fa-IR" dirty="0">
                <a:cs typeface="B Titr" panose="00000700000000000000" pitchFamily="2" charset="-78"/>
              </a:rPr>
            </a:br>
            <a:endParaRPr lang="fa-IR" dirty="0">
              <a:cs typeface="B Titr" panose="00000700000000000000" pitchFamily="2" charset="-78"/>
            </a:endParaRPr>
          </a:p>
        </p:txBody>
      </p:sp>
    </p:spTree>
    <p:extLst>
      <p:ext uri="{BB962C8B-B14F-4D97-AF65-F5344CB8AC3E}">
        <p14:creationId xmlns:p14="http://schemas.microsoft.com/office/powerpoint/2010/main" val="41324212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3077" y="420414"/>
            <a:ext cx="10411536" cy="5490808"/>
          </a:xfrm>
        </p:spPr>
        <p:txBody>
          <a:bodyPr>
            <a:normAutofit fontScale="40000" lnSpcReduction="20000"/>
          </a:bodyPr>
          <a:lstStyle/>
          <a:p>
            <a:pPr marL="0" indent="0">
              <a:buNone/>
            </a:pPr>
            <a:r>
              <a:rPr lang="fa-IR" sz="9600" b="1" dirty="0" smtClean="0">
                <a:solidFill>
                  <a:schemeClr val="accent5">
                    <a:lumMod val="75000"/>
                  </a:schemeClr>
                </a:solidFill>
                <a:cs typeface="B Titr" panose="00000700000000000000" pitchFamily="2" charset="-78"/>
              </a:rPr>
              <a:t>مهارت </a:t>
            </a:r>
            <a:r>
              <a:rPr lang="fa-IR" sz="9600" b="1" dirty="0">
                <a:solidFill>
                  <a:schemeClr val="accent5">
                    <a:lumMod val="75000"/>
                  </a:schemeClr>
                </a:solidFill>
                <a:cs typeface="B Titr" panose="00000700000000000000" pitchFamily="2" charset="-78"/>
              </a:rPr>
              <a:t>اول </a:t>
            </a:r>
            <a:r>
              <a:rPr lang="fa-IR" sz="9600" b="1" dirty="0" smtClean="0">
                <a:solidFill>
                  <a:schemeClr val="accent5">
                    <a:lumMod val="75000"/>
                  </a:schemeClr>
                </a:solidFill>
                <a:cs typeface="B Titr" panose="00000700000000000000" pitchFamily="2" charset="-78"/>
              </a:rPr>
              <a:t>:پذيرش </a:t>
            </a:r>
            <a:r>
              <a:rPr lang="fa-IR" sz="9600" b="1" dirty="0">
                <a:solidFill>
                  <a:schemeClr val="accent5">
                    <a:lumMod val="75000"/>
                  </a:schemeClr>
                </a:solidFill>
                <a:cs typeface="B Titr" panose="00000700000000000000" pitchFamily="2" charset="-78"/>
              </a:rPr>
              <a:t>آنچه كه مادر </a:t>
            </a:r>
            <a:r>
              <a:rPr lang="fa-IR" sz="9600" b="1" dirty="0" smtClean="0">
                <a:solidFill>
                  <a:schemeClr val="accent5">
                    <a:lumMod val="75000"/>
                  </a:schemeClr>
                </a:solidFill>
                <a:cs typeface="B Titr" panose="00000700000000000000" pitchFamily="2" charset="-78"/>
              </a:rPr>
              <a:t>فكر</a:t>
            </a:r>
            <a:r>
              <a:rPr lang="fa-IR" sz="9600" b="1" dirty="0">
                <a:solidFill>
                  <a:schemeClr val="accent5">
                    <a:lumMod val="75000"/>
                  </a:schemeClr>
                </a:solidFill>
                <a:cs typeface="B Titr" panose="00000700000000000000" pitchFamily="2" charset="-78"/>
              </a:rPr>
              <a:t> </a:t>
            </a:r>
            <a:r>
              <a:rPr lang="fa-IR" sz="9600" b="1" dirty="0" smtClean="0">
                <a:solidFill>
                  <a:schemeClr val="accent5">
                    <a:lumMod val="75000"/>
                  </a:schemeClr>
                </a:solidFill>
                <a:cs typeface="B Titr" panose="00000700000000000000" pitchFamily="2" charset="-78"/>
              </a:rPr>
              <a:t>مي </a:t>
            </a:r>
            <a:r>
              <a:rPr lang="fa-IR" sz="9600" b="1" dirty="0">
                <a:solidFill>
                  <a:schemeClr val="accent5">
                    <a:lumMod val="75000"/>
                  </a:schemeClr>
                </a:solidFill>
                <a:cs typeface="B Titr" panose="00000700000000000000" pitchFamily="2" charset="-78"/>
              </a:rPr>
              <a:t>كند واحساس مي </a:t>
            </a:r>
            <a:r>
              <a:rPr lang="fa-IR" sz="9600" b="1" dirty="0" smtClean="0">
                <a:solidFill>
                  <a:schemeClr val="accent5">
                    <a:lumMod val="75000"/>
                  </a:schemeClr>
                </a:solidFill>
                <a:cs typeface="B Titr" panose="00000700000000000000" pitchFamily="2" charset="-78"/>
              </a:rPr>
              <a:t>نمايد</a:t>
            </a:r>
          </a:p>
          <a:p>
            <a:pPr marL="0" indent="0">
              <a:buNone/>
            </a:pPr>
            <a:endParaRPr lang="fa-IR" sz="8000" b="1" dirty="0" smtClean="0">
              <a:solidFill>
                <a:schemeClr val="accent5">
                  <a:lumMod val="75000"/>
                </a:schemeClr>
              </a:solidFill>
              <a:cs typeface="B Titr" panose="00000700000000000000" pitchFamily="2" charset="-78"/>
            </a:endParaRPr>
          </a:p>
          <a:p>
            <a:pPr marL="0" indent="0">
              <a:buNone/>
            </a:pPr>
            <a:r>
              <a:rPr lang="fa-IR" sz="6000" dirty="0" smtClean="0">
                <a:solidFill>
                  <a:schemeClr val="tx1"/>
                </a:solidFill>
                <a:cs typeface="B Titr" panose="00000700000000000000" pitchFamily="2" charset="-78"/>
              </a:rPr>
              <a:t>گاهی اوقات مادر </a:t>
            </a:r>
            <a:r>
              <a:rPr lang="fa-IR" sz="6000" dirty="0">
                <a:solidFill>
                  <a:schemeClr val="tx1"/>
                </a:solidFill>
                <a:cs typeface="B Titr" panose="00000700000000000000" pitchFamily="2" charset="-78"/>
              </a:rPr>
              <a:t>به باورهایی که شما با آن موافق </a:t>
            </a:r>
            <a:r>
              <a:rPr lang="fa-IR" sz="6000" dirty="0" smtClean="0">
                <a:solidFill>
                  <a:schemeClr val="tx1"/>
                </a:solidFill>
                <a:cs typeface="B Titr" panose="00000700000000000000" pitchFamily="2" charset="-78"/>
              </a:rPr>
              <a:t>نیستید اعتقاد </a:t>
            </a:r>
            <a:r>
              <a:rPr lang="fa-IR" sz="6000" dirty="0">
                <a:solidFill>
                  <a:schemeClr val="tx1"/>
                </a:solidFill>
                <a:cs typeface="B Titr" panose="00000700000000000000" pitchFamily="2" charset="-78"/>
              </a:rPr>
              <a:t>دارد به این معنی که او دارای یک برداشت و </a:t>
            </a:r>
            <a:r>
              <a:rPr lang="fa-IR" sz="6000" dirty="0" smtClean="0">
                <a:solidFill>
                  <a:schemeClr val="tx1"/>
                </a:solidFill>
                <a:cs typeface="B Titr" panose="00000700000000000000" pitchFamily="2" charset="-78"/>
              </a:rPr>
              <a:t>تصور نادرست </a:t>
            </a:r>
            <a:r>
              <a:rPr lang="fa-IR" sz="6000" dirty="0">
                <a:solidFill>
                  <a:schemeClr val="tx1"/>
                </a:solidFill>
                <a:cs typeface="B Titr" panose="00000700000000000000" pitchFamily="2" charset="-78"/>
              </a:rPr>
              <a:t>می باشد </a:t>
            </a:r>
            <a:r>
              <a:rPr lang="fa-IR" sz="6000" dirty="0" smtClean="0">
                <a:solidFill>
                  <a:schemeClr val="tx1"/>
                </a:solidFill>
                <a:cs typeface="B Titr" panose="00000700000000000000" pitchFamily="2" charset="-78"/>
              </a:rPr>
              <a:t>.</a:t>
            </a:r>
          </a:p>
          <a:p>
            <a:pPr marL="0" indent="0">
              <a:buNone/>
            </a:pPr>
            <a:r>
              <a:rPr lang="fa-IR" sz="6000" dirty="0">
                <a:solidFill>
                  <a:schemeClr val="tx1"/>
                </a:solidFill>
                <a:cs typeface="B Titr" panose="00000700000000000000" pitchFamily="2" charset="-78"/>
              </a:rPr>
              <a:t/>
            </a:r>
            <a:br>
              <a:rPr lang="fa-IR" sz="6000" dirty="0">
                <a:solidFill>
                  <a:schemeClr val="tx1"/>
                </a:solidFill>
                <a:cs typeface="B Titr" panose="00000700000000000000" pitchFamily="2" charset="-78"/>
              </a:rPr>
            </a:br>
            <a:r>
              <a:rPr lang="fa-IR" sz="6000" dirty="0" smtClean="0">
                <a:solidFill>
                  <a:schemeClr val="tx1"/>
                </a:solidFill>
                <a:cs typeface="B Titr" panose="00000700000000000000" pitchFamily="2" charset="-78"/>
              </a:rPr>
              <a:t>گاهی </a:t>
            </a:r>
            <a:r>
              <a:rPr lang="fa-IR" sz="6000" dirty="0">
                <a:solidFill>
                  <a:schemeClr val="tx1"/>
                </a:solidFill>
                <a:cs typeface="B Titr" panose="00000700000000000000" pitchFamily="2" charset="-78"/>
              </a:rPr>
              <a:t>نگرانی مادر در خصوص مسئله ای است که از نظر </a:t>
            </a:r>
            <a:r>
              <a:rPr lang="fa-IR" sz="6000" dirty="0" smtClean="0">
                <a:solidFill>
                  <a:schemeClr val="tx1"/>
                </a:solidFill>
                <a:cs typeface="B Titr" panose="00000700000000000000" pitchFamily="2" charset="-78"/>
              </a:rPr>
              <a:t>شما یک </a:t>
            </a:r>
            <a:r>
              <a:rPr lang="fa-IR" sz="6000" dirty="0">
                <a:solidFill>
                  <a:schemeClr val="tx1"/>
                </a:solidFill>
                <a:cs typeface="B Titr" panose="00000700000000000000" pitchFamily="2" charset="-78"/>
              </a:rPr>
              <a:t>مشکل جدی نمی باشد </a:t>
            </a:r>
            <a:r>
              <a:rPr lang="fa-IR" sz="6000" dirty="0" smtClean="0">
                <a:solidFill>
                  <a:schemeClr val="tx1"/>
                </a:solidFill>
                <a:cs typeface="B Titr" panose="00000700000000000000" pitchFamily="2" charset="-78"/>
              </a:rPr>
              <a:t>.</a:t>
            </a:r>
          </a:p>
          <a:p>
            <a:pPr marL="0" indent="0">
              <a:buNone/>
            </a:pPr>
            <a:r>
              <a:rPr lang="fa-IR" sz="6000" dirty="0">
                <a:solidFill>
                  <a:schemeClr val="tx1"/>
                </a:solidFill>
                <a:cs typeface="B Titr" panose="00000700000000000000" pitchFamily="2" charset="-78"/>
              </a:rPr>
              <a:t/>
            </a:r>
            <a:br>
              <a:rPr lang="fa-IR" sz="6000" dirty="0">
                <a:solidFill>
                  <a:schemeClr val="tx1"/>
                </a:solidFill>
                <a:cs typeface="B Titr" panose="00000700000000000000" pitchFamily="2" charset="-78"/>
              </a:rPr>
            </a:br>
            <a:r>
              <a:rPr lang="fa-IR" sz="6000" dirty="0" smtClean="0">
                <a:solidFill>
                  <a:schemeClr val="tx1"/>
                </a:solidFill>
                <a:cs typeface="B Titr" panose="00000700000000000000" pitchFamily="2" charset="-78"/>
              </a:rPr>
              <a:t>-سوال </a:t>
            </a:r>
            <a:r>
              <a:rPr lang="fa-IR" sz="6000" dirty="0">
                <a:solidFill>
                  <a:schemeClr val="tx1"/>
                </a:solidFill>
                <a:cs typeface="B Titr" panose="00000700000000000000" pitchFamily="2" charset="-78"/>
              </a:rPr>
              <a:t>:اگر به مخالفت با مادر پرداخته و در </a:t>
            </a:r>
            <a:r>
              <a:rPr lang="fa-IR" sz="6000" dirty="0" smtClean="0">
                <a:solidFill>
                  <a:schemeClr val="tx1"/>
                </a:solidFill>
                <a:cs typeface="B Titr" panose="00000700000000000000" pitchFamily="2" charset="-78"/>
              </a:rPr>
              <a:t>خصوص مسئله </a:t>
            </a:r>
            <a:r>
              <a:rPr lang="fa-IR" sz="6000" dirty="0">
                <a:solidFill>
                  <a:schemeClr val="tx1"/>
                </a:solidFill>
                <a:cs typeface="B Titr" panose="00000700000000000000" pitchFamily="2" charset="-78"/>
              </a:rPr>
              <a:t>ای که او از آن نگران است به انتقاد بپردازید ،</a:t>
            </a:r>
            <a:br>
              <a:rPr lang="fa-IR" sz="6000" dirty="0">
                <a:solidFill>
                  <a:schemeClr val="tx1"/>
                </a:solidFill>
                <a:cs typeface="B Titr" panose="00000700000000000000" pitchFamily="2" charset="-78"/>
              </a:rPr>
            </a:br>
            <a:r>
              <a:rPr lang="fa-IR" sz="6000" dirty="0">
                <a:solidFill>
                  <a:schemeClr val="tx1"/>
                </a:solidFill>
                <a:cs typeface="B Titr" panose="00000700000000000000" pitchFamily="2" charset="-78"/>
              </a:rPr>
              <a:t>مادر چه احساسی پیدا خواهد کرد ؟</a:t>
            </a:r>
            <a:r>
              <a:rPr lang="fa-IR" sz="6000" dirty="0">
                <a:solidFill>
                  <a:schemeClr val="tx1"/>
                </a:solidFill>
                <a:cs typeface="B Titr" panose="00000700000000000000" pitchFamily="2" charset="-78"/>
              </a:rPr>
              <a:t/>
            </a:r>
            <a:br>
              <a:rPr lang="fa-IR" sz="6000" dirty="0">
                <a:solidFill>
                  <a:schemeClr val="tx1"/>
                </a:solidFill>
                <a:cs typeface="B Titr" panose="00000700000000000000" pitchFamily="2" charset="-78"/>
              </a:rPr>
            </a:br>
            <a:r>
              <a:rPr lang="fa-IR" sz="6000" dirty="0" smtClean="0">
                <a:solidFill>
                  <a:schemeClr val="tx1"/>
                </a:solidFill>
                <a:cs typeface="B Titr" panose="00000700000000000000" pitchFamily="2" charset="-78"/>
              </a:rPr>
              <a:t>احساس </a:t>
            </a:r>
            <a:r>
              <a:rPr lang="fa-IR" sz="6000" dirty="0">
                <a:solidFill>
                  <a:schemeClr val="tx1"/>
                </a:solidFill>
                <a:cs typeface="B Titr" panose="00000700000000000000" pitchFamily="2" charset="-78"/>
              </a:rPr>
              <a:t>اینکه اشتباه می کند در او به </a:t>
            </a:r>
            <a:r>
              <a:rPr lang="fa-IR" sz="6000" dirty="0" smtClean="0">
                <a:solidFill>
                  <a:schemeClr val="tx1"/>
                </a:solidFill>
                <a:cs typeface="B Titr" panose="00000700000000000000" pitchFamily="2" charset="-78"/>
              </a:rPr>
              <a:t>وجود می </a:t>
            </a:r>
            <a:r>
              <a:rPr lang="fa-IR" sz="6000" dirty="0">
                <a:solidFill>
                  <a:schemeClr val="tx1"/>
                </a:solidFill>
                <a:cs typeface="B Titr" panose="00000700000000000000" pitchFamily="2" charset="-78"/>
              </a:rPr>
              <a:t>آید که منجر به پائین آمدن اعتماد به نفس </a:t>
            </a:r>
            <a:r>
              <a:rPr lang="fa-IR" sz="6000" dirty="0" smtClean="0">
                <a:solidFill>
                  <a:schemeClr val="tx1"/>
                </a:solidFill>
                <a:cs typeface="B Titr" panose="00000700000000000000" pitchFamily="2" charset="-78"/>
              </a:rPr>
              <a:t>در او </a:t>
            </a:r>
            <a:r>
              <a:rPr lang="fa-IR" sz="6000" dirty="0">
                <a:solidFill>
                  <a:schemeClr val="tx1"/>
                </a:solidFill>
                <a:cs typeface="B Titr" panose="00000700000000000000" pitchFamily="2" charset="-78"/>
              </a:rPr>
              <a:t>شده </a:t>
            </a:r>
            <a:r>
              <a:rPr lang="fa-IR" sz="6000" dirty="0" smtClean="0">
                <a:solidFill>
                  <a:schemeClr val="tx1"/>
                </a:solidFill>
                <a:cs typeface="B Titr" panose="00000700000000000000" pitchFamily="2" charset="-78"/>
              </a:rPr>
              <a:t>و بنابراین </a:t>
            </a:r>
            <a:r>
              <a:rPr lang="fa-IR" sz="6000" dirty="0">
                <a:solidFill>
                  <a:schemeClr val="tx1"/>
                </a:solidFill>
                <a:cs typeface="B Titr" panose="00000700000000000000" pitchFamily="2" charset="-78"/>
              </a:rPr>
              <a:t>دیگر تمایل به گفتن </a:t>
            </a:r>
            <a:r>
              <a:rPr lang="fa-IR" sz="6000" dirty="0" smtClean="0">
                <a:solidFill>
                  <a:schemeClr val="tx1"/>
                </a:solidFill>
                <a:cs typeface="B Titr" panose="00000700000000000000" pitchFamily="2" charset="-78"/>
              </a:rPr>
              <a:t>چیز بیشتری </a:t>
            </a:r>
            <a:r>
              <a:rPr lang="fa-IR" sz="6000" dirty="0">
                <a:solidFill>
                  <a:schemeClr val="tx1"/>
                </a:solidFill>
                <a:cs typeface="B Titr" panose="00000700000000000000" pitchFamily="2" charset="-78"/>
              </a:rPr>
              <a:t>به شما نخواهد </a:t>
            </a:r>
            <a:r>
              <a:rPr lang="fa-IR" sz="7000" dirty="0">
                <a:solidFill>
                  <a:schemeClr val="tx1"/>
                </a:solidFill>
                <a:cs typeface="B Titr" panose="00000700000000000000" pitchFamily="2" charset="-78"/>
              </a:rPr>
              <a:t>داشت </a:t>
            </a:r>
            <a:r>
              <a:rPr lang="fa-IR" sz="7000" dirty="0" smtClean="0">
                <a:solidFill>
                  <a:schemeClr val="tx1"/>
                </a:solidFill>
                <a:cs typeface="B Titr" panose="00000700000000000000" pitchFamily="2" charset="-78"/>
              </a:rPr>
              <a:t>.</a:t>
            </a:r>
          </a:p>
        </p:txBody>
      </p:sp>
    </p:spTree>
    <p:extLst>
      <p:ext uri="{BB962C8B-B14F-4D97-AF65-F5344CB8AC3E}">
        <p14:creationId xmlns:p14="http://schemas.microsoft.com/office/powerpoint/2010/main" val="33126865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a:r>
              <a:rPr lang="fa-IR" sz="2000" dirty="0">
                <a:solidFill>
                  <a:schemeClr val="tx1"/>
                </a:solidFill>
                <a:cs typeface="B Titr" panose="00000700000000000000" pitchFamily="2" charset="-78"/>
              </a:rPr>
              <a:t/>
            </a:r>
            <a:br>
              <a:rPr lang="fa-IR" sz="2000" dirty="0">
                <a:solidFill>
                  <a:schemeClr val="tx1"/>
                </a:solidFill>
                <a:cs typeface="B Titr" panose="00000700000000000000" pitchFamily="2" charset="-78"/>
              </a:rPr>
            </a:br>
            <a:r>
              <a:rPr lang="fa-IR" sz="2000" dirty="0">
                <a:solidFill>
                  <a:schemeClr val="tx1"/>
                </a:solidFill>
                <a:cs typeface="B Titr" panose="00000700000000000000" pitchFamily="2" charset="-78"/>
              </a:rPr>
              <a:t>بنابراین عدم مخالفت با مادر نکته بسیار مهمی می باشد .</a:t>
            </a:r>
            <a:br>
              <a:rPr lang="fa-IR" sz="2000" dirty="0">
                <a:solidFill>
                  <a:schemeClr val="tx1"/>
                </a:solidFill>
                <a:cs typeface="B Titr" panose="00000700000000000000" pitchFamily="2" charset="-78"/>
              </a:rPr>
            </a:br>
            <a:r>
              <a:rPr lang="fa-IR" sz="2000" dirty="0">
                <a:solidFill>
                  <a:schemeClr val="tx1"/>
                </a:solidFill>
                <a:cs typeface="B Titr" panose="00000700000000000000" pitchFamily="2" charset="-78"/>
              </a:rPr>
              <a:t>توجه به این نکته نیز مهم است که با عقیده نادرست او موافقت نکنید . ممکن است تمایل به پیشنهاد مسئله ای کاملاً</a:t>
            </a:r>
            <a:br>
              <a:rPr lang="fa-IR" sz="2000" dirty="0">
                <a:solidFill>
                  <a:schemeClr val="tx1"/>
                </a:solidFill>
                <a:cs typeface="B Titr" panose="00000700000000000000" pitchFamily="2" charset="-78"/>
              </a:rPr>
            </a:br>
            <a:r>
              <a:rPr lang="fa-IR" sz="2000" dirty="0">
                <a:solidFill>
                  <a:schemeClr val="tx1"/>
                </a:solidFill>
                <a:cs typeface="B Titr" panose="00000700000000000000" pitchFamily="2" charset="-78"/>
              </a:rPr>
              <a:t>متفاوت داشته باشید . در صورتی که تا این لحظه با او موافق بوده اید ، این کار کمی مشکل خواهد بود.</a:t>
            </a:r>
            <a:br>
              <a:rPr lang="fa-IR" sz="2000" dirty="0">
                <a:solidFill>
                  <a:schemeClr val="tx1"/>
                </a:solidFill>
                <a:cs typeface="B Titr" panose="00000700000000000000" pitchFamily="2" charset="-78"/>
              </a:rPr>
            </a:br>
            <a:r>
              <a:rPr lang="fa-IR" sz="2000" dirty="0">
                <a:solidFill>
                  <a:schemeClr val="tx1"/>
                </a:solidFill>
                <a:cs typeface="B Titr" panose="00000700000000000000" pitchFamily="2" charset="-78"/>
              </a:rPr>
              <a:t>در عوض ، احساس یا فکر او را بپذیرید ، بدین معنی که به شیوه ای کاملاً بی طرفانه پاسخ داده و به موافقت یا مخالفت با او نپردازید .</a:t>
            </a:r>
            <a:br>
              <a:rPr lang="fa-IR" sz="2000" dirty="0">
                <a:solidFill>
                  <a:schemeClr val="tx1"/>
                </a:solidFill>
                <a:cs typeface="B Titr" panose="00000700000000000000" pitchFamily="2" charset="-78"/>
              </a:rPr>
            </a:br>
            <a:r>
              <a:rPr lang="fa-IR" sz="2000" dirty="0">
                <a:solidFill>
                  <a:schemeClr val="tx1"/>
                </a:solidFill>
                <a:cs typeface="B Titr" panose="00000700000000000000" pitchFamily="2" charset="-78"/>
              </a:rPr>
              <a:t>به منظور اصلاح یک تصور غلط می توان اطلاعات بیشتری را در اختیار مادر قرار داد .</a:t>
            </a:r>
            <a:br>
              <a:rPr lang="fa-IR" sz="2000" dirty="0">
                <a:solidFill>
                  <a:schemeClr val="tx1"/>
                </a:solidFill>
                <a:cs typeface="B Titr" panose="00000700000000000000" pitchFamily="2" charset="-78"/>
              </a:rPr>
            </a:br>
            <a:r>
              <a:rPr lang="fa-IR" sz="2000" dirty="0">
                <a:solidFill>
                  <a:schemeClr val="tx1"/>
                </a:solidFill>
                <a:cs typeface="B Titr" panose="00000700000000000000" pitchFamily="2" charset="-78"/>
              </a:rPr>
              <a:t>همچنین ، ابراز همدلی نیز نشانگر این مطلب است که به تائید احساسات مادر پرداخته اید .</a:t>
            </a:r>
            <a:br>
              <a:rPr lang="fa-IR" sz="2000" dirty="0">
                <a:solidFill>
                  <a:schemeClr val="tx1"/>
                </a:solidFill>
                <a:cs typeface="B Titr" panose="00000700000000000000" pitchFamily="2" charset="-78"/>
              </a:rPr>
            </a:br>
            <a:r>
              <a:rPr lang="fa-IR" sz="2000" dirty="0">
                <a:solidFill>
                  <a:schemeClr val="tx1"/>
                </a:solidFill>
                <a:cs typeface="B Titr" panose="00000700000000000000" pitchFamily="2" charset="-78"/>
              </a:rPr>
              <a:t>اگر مادری نگران باشد شما با گفتن جمله نگران نباش باعث می شوید که احساس کند نگران بودن وی کار اشتباهی بوده است این امر منجر به پائین آمدن اعتماد به نفس مادر در تصمیم گیری های شخصی او می شود </a:t>
            </a:r>
            <a:br>
              <a:rPr lang="fa-IR" sz="2000" dirty="0">
                <a:solidFill>
                  <a:schemeClr val="tx1"/>
                </a:solidFill>
                <a:cs typeface="B Titr" panose="00000700000000000000" pitchFamily="2" charset="-78"/>
              </a:rPr>
            </a:br>
            <a:r>
              <a:rPr lang="fa-IR" sz="2000" dirty="0">
                <a:solidFill>
                  <a:schemeClr val="tx1"/>
                </a:solidFill>
                <a:cs typeface="B Titr" panose="00000700000000000000" pitchFamily="2" charset="-78"/>
              </a:rPr>
              <a:t/>
            </a:r>
            <a:br>
              <a:rPr lang="fa-IR" sz="2000" dirty="0">
                <a:solidFill>
                  <a:schemeClr val="tx1"/>
                </a:solidFill>
                <a:cs typeface="B Titr" panose="00000700000000000000" pitchFamily="2" charset="-78"/>
              </a:rPr>
            </a:br>
            <a:endParaRPr lang="fa-IR" sz="2000" dirty="0"/>
          </a:p>
        </p:txBody>
      </p:sp>
    </p:spTree>
    <p:extLst>
      <p:ext uri="{BB962C8B-B14F-4D97-AF65-F5344CB8AC3E}">
        <p14:creationId xmlns:p14="http://schemas.microsoft.com/office/powerpoint/2010/main" val="2403803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3269" y="546538"/>
            <a:ext cx="11231343" cy="1358462"/>
          </a:xfrm>
        </p:spPr>
        <p:txBody>
          <a:bodyPr>
            <a:normAutofit/>
          </a:bodyPr>
          <a:lstStyle/>
          <a:p>
            <a:pPr algn="r"/>
            <a:r>
              <a:rPr lang="fa-IR" sz="2800" b="1" dirty="0">
                <a:solidFill>
                  <a:schemeClr val="accent5">
                    <a:lumMod val="75000"/>
                  </a:schemeClr>
                </a:solidFill>
                <a:cs typeface="B Titr" panose="00000700000000000000" pitchFamily="2" charset="-78"/>
              </a:rPr>
              <a:t>مهارت دوم : تشخيص و تحسين آنچه </a:t>
            </a:r>
            <a:r>
              <a:rPr lang="fa-IR" sz="2800" b="1" dirty="0" smtClean="0">
                <a:solidFill>
                  <a:schemeClr val="accent5">
                    <a:lumMod val="75000"/>
                  </a:schemeClr>
                </a:solidFill>
                <a:cs typeface="B Titr" panose="00000700000000000000" pitchFamily="2" charset="-78"/>
              </a:rPr>
              <a:t>كه مادر </a:t>
            </a:r>
            <a:r>
              <a:rPr lang="fa-IR" sz="2800" b="1" dirty="0">
                <a:solidFill>
                  <a:schemeClr val="accent5">
                    <a:lumMod val="75000"/>
                  </a:schemeClr>
                </a:solidFill>
                <a:cs typeface="B Titr" panose="00000700000000000000" pitchFamily="2" charset="-78"/>
              </a:rPr>
              <a:t>و كودك درست انجام مي دهند </a:t>
            </a:r>
            <a:r>
              <a:rPr lang="fa-IR" sz="2800" dirty="0">
                <a:solidFill>
                  <a:schemeClr val="accent5">
                    <a:lumMod val="75000"/>
                  </a:schemeClr>
                </a:solidFill>
                <a:cs typeface="B Titr" panose="00000700000000000000" pitchFamily="2" charset="-78"/>
              </a:rPr>
              <a:t/>
            </a:r>
            <a:br>
              <a:rPr lang="fa-IR" sz="2800" dirty="0">
                <a:solidFill>
                  <a:schemeClr val="accent5">
                    <a:lumMod val="75000"/>
                  </a:schemeClr>
                </a:solidFill>
                <a:cs typeface="B Titr" panose="00000700000000000000" pitchFamily="2" charset="-78"/>
              </a:rPr>
            </a:br>
            <a:endParaRPr lang="fa-IR" sz="2800" dirty="0">
              <a:solidFill>
                <a:schemeClr val="accent5">
                  <a:lumMod val="75000"/>
                </a:schemeClr>
              </a:solidFill>
              <a:cs typeface="B Titr" panose="00000700000000000000" pitchFamily="2" charset="-78"/>
            </a:endParaRPr>
          </a:p>
        </p:txBody>
      </p:sp>
      <p:sp>
        <p:nvSpPr>
          <p:cNvPr id="3" name="Content Placeholder 2"/>
          <p:cNvSpPr>
            <a:spLocks noGrp="1"/>
          </p:cNvSpPr>
          <p:nvPr>
            <p:ph idx="1"/>
          </p:nvPr>
        </p:nvSpPr>
        <p:spPr>
          <a:xfrm>
            <a:off x="2228193" y="1713186"/>
            <a:ext cx="9276419" cy="4198036"/>
          </a:xfrm>
        </p:spPr>
        <p:txBody>
          <a:bodyPr>
            <a:normAutofit fontScale="77500" lnSpcReduction="20000"/>
          </a:bodyPr>
          <a:lstStyle/>
          <a:p>
            <a:pPr marL="0" indent="0">
              <a:buNone/>
            </a:pPr>
            <a:r>
              <a:rPr lang="fa-IR" sz="2300" dirty="0">
                <a:cs typeface="B Titr" panose="00000700000000000000" pitchFamily="2" charset="-78"/>
              </a:rPr>
              <a:t>همانند سایر کارمندان بهداشتی ، ما نیز برای جستجوی </a:t>
            </a:r>
            <a:r>
              <a:rPr lang="fa-IR" sz="2300" dirty="0" smtClean="0">
                <a:cs typeface="B Titr" panose="00000700000000000000" pitchFamily="2" charset="-78"/>
              </a:rPr>
              <a:t>مشکلات آموزش </a:t>
            </a:r>
            <a:r>
              <a:rPr lang="fa-IR" sz="2300" dirty="0">
                <a:cs typeface="B Titr" panose="00000700000000000000" pitchFamily="2" charset="-78"/>
              </a:rPr>
              <a:t>می بینیم . متاسفانه در اغلب مواقع عادت </a:t>
            </a:r>
            <a:endParaRPr lang="fa-IR" sz="2300" dirty="0" smtClean="0">
              <a:cs typeface="B Titr" panose="00000700000000000000" pitchFamily="2" charset="-78"/>
            </a:endParaRPr>
          </a:p>
          <a:p>
            <a:pPr marL="0" indent="0">
              <a:buNone/>
            </a:pPr>
            <a:r>
              <a:rPr lang="fa-IR" sz="2300" dirty="0" smtClean="0">
                <a:cs typeface="B Titr" panose="00000700000000000000" pitchFamily="2" charset="-78"/>
              </a:rPr>
              <a:t>کرده </a:t>
            </a:r>
            <a:r>
              <a:rPr lang="fa-IR" sz="2300" dirty="0">
                <a:cs typeface="B Titr" panose="00000700000000000000" pitchFamily="2" charset="-78"/>
              </a:rPr>
              <a:t>ایم که </a:t>
            </a:r>
            <a:r>
              <a:rPr lang="fa-IR" sz="2300" dirty="0" smtClean="0">
                <a:cs typeface="B Titr" panose="00000700000000000000" pitchFamily="2" charset="-78"/>
              </a:rPr>
              <a:t>فقط کارهایی </a:t>
            </a:r>
            <a:r>
              <a:rPr lang="fa-IR" sz="2300" dirty="0">
                <a:cs typeface="B Titr" panose="00000700000000000000" pitchFamily="2" charset="-78"/>
              </a:rPr>
              <a:t>را که فکر می کنیم مردم اشتباه انجام می دهند دیده و </a:t>
            </a:r>
            <a:r>
              <a:rPr lang="fa-IR" sz="2300" dirty="0" smtClean="0">
                <a:cs typeface="B Titr" panose="00000700000000000000" pitchFamily="2" charset="-78"/>
              </a:rPr>
              <a:t>سعی در </a:t>
            </a:r>
            <a:r>
              <a:rPr lang="fa-IR" sz="2300" dirty="0">
                <a:cs typeface="B Titr" panose="00000700000000000000" pitchFamily="2" charset="-78"/>
              </a:rPr>
              <a:t>اصلاح آنها داشته باشیم </a:t>
            </a:r>
            <a:r>
              <a:rPr lang="fa-IR" sz="2300" dirty="0" smtClean="0">
                <a:cs typeface="B Titr" panose="00000700000000000000" pitchFamily="2" charset="-78"/>
              </a:rPr>
              <a:t>.</a:t>
            </a:r>
          </a:p>
          <a:p>
            <a:pPr marL="0" indent="0">
              <a:buNone/>
            </a:pPr>
            <a:r>
              <a:rPr lang="fa-IR" sz="2300" b="1" dirty="0" smtClean="0">
                <a:cs typeface="B Titr" panose="00000700000000000000" pitchFamily="2" charset="-78"/>
              </a:rPr>
              <a:t>سوال </a:t>
            </a:r>
            <a:r>
              <a:rPr lang="fa-IR" sz="2300" b="1" dirty="0">
                <a:cs typeface="B Titr" panose="00000700000000000000" pitchFamily="2" charset="-78"/>
              </a:rPr>
              <a:t>: اگر به مادر بگوئيد كه كاري </a:t>
            </a:r>
            <a:r>
              <a:rPr lang="fa-IR" sz="2300" b="1" dirty="0" smtClean="0">
                <a:cs typeface="B Titr" panose="00000700000000000000" pitchFamily="2" charset="-78"/>
              </a:rPr>
              <a:t>را اشتباه </a:t>
            </a:r>
            <a:r>
              <a:rPr lang="fa-IR" sz="2300" b="1" dirty="0">
                <a:cs typeface="B Titr" panose="00000700000000000000" pitchFamily="2" charset="-78"/>
              </a:rPr>
              <a:t>انجام مي دهد يا شير خوار </a:t>
            </a:r>
            <a:r>
              <a:rPr lang="fa-IR" sz="2300" b="1" dirty="0" smtClean="0">
                <a:cs typeface="B Titr" panose="00000700000000000000" pitchFamily="2" charset="-78"/>
              </a:rPr>
              <a:t>كار خود </a:t>
            </a:r>
            <a:r>
              <a:rPr lang="fa-IR" sz="2300" b="1" dirty="0">
                <a:cs typeface="B Titr" panose="00000700000000000000" pitchFamily="2" charset="-78"/>
              </a:rPr>
              <a:t>را خيلي خوب انجام نمي دهد ، چه</a:t>
            </a:r>
            <a:br>
              <a:rPr lang="fa-IR" sz="2300" b="1" dirty="0">
                <a:cs typeface="B Titr" panose="00000700000000000000" pitchFamily="2" charset="-78"/>
              </a:rPr>
            </a:br>
            <a:r>
              <a:rPr lang="fa-IR" sz="2300" b="1" dirty="0">
                <a:cs typeface="B Titr" panose="00000700000000000000" pitchFamily="2" charset="-78"/>
              </a:rPr>
              <a:t>احساسي در مادر به وجود مي آيد </a:t>
            </a:r>
            <a:r>
              <a:rPr lang="fa-IR" sz="2300" b="1" dirty="0" smtClean="0">
                <a:cs typeface="B Titr" panose="00000700000000000000" pitchFamily="2" charset="-78"/>
              </a:rPr>
              <a:t>؟</a:t>
            </a:r>
          </a:p>
          <a:p>
            <a:pPr marL="0" indent="0">
              <a:buNone/>
            </a:pPr>
            <a:r>
              <a:rPr lang="fa-IR" sz="2300" dirty="0" smtClean="0">
                <a:cs typeface="B Titr" panose="00000700000000000000" pitchFamily="2" charset="-78"/>
              </a:rPr>
              <a:t>احتمالاً </a:t>
            </a:r>
            <a:r>
              <a:rPr lang="fa-IR" sz="2300" dirty="0">
                <a:cs typeface="B Titr" panose="00000700000000000000" pitchFamily="2" charset="-78"/>
              </a:rPr>
              <a:t>احساس بدی در او به و جود آمده و این </a:t>
            </a:r>
            <a:r>
              <a:rPr lang="fa-IR" sz="2300" dirty="0" smtClean="0">
                <a:cs typeface="B Titr" panose="00000700000000000000" pitchFamily="2" charset="-78"/>
              </a:rPr>
              <a:t>احساس بد </a:t>
            </a:r>
            <a:r>
              <a:rPr lang="fa-IR" sz="2300" dirty="0">
                <a:cs typeface="B Titr" panose="00000700000000000000" pitchFamily="2" charset="-78"/>
              </a:rPr>
              <a:t>، منجر به پائین آمدن اعتماد به نفس وی می شود </a:t>
            </a:r>
            <a:r>
              <a:rPr lang="fa-IR" sz="2300" dirty="0" smtClean="0">
                <a:cs typeface="B Titr" panose="00000700000000000000" pitchFamily="2" charset="-78"/>
              </a:rPr>
              <a:t>.</a:t>
            </a:r>
          </a:p>
          <a:p>
            <a:pPr marL="0" indent="0">
              <a:buNone/>
            </a:pPr>
            <a:r>
              <a:rPr lang="fa-IR" sz="2300" dirty="0" smtClean="0">
                <a:cs typeface="B Titr" panose="00000700000000000000" pitchFamily="2" charset="-78"/>
              </a:rPr>
              <a:t>بعنوان </a:t>
            </a:r>
            <a:r>
              <a:rPr lang="fa-IR" sz="2300" dirty="0">
                <a:cs typeface="B Titr" panose="00000700000000000000" pitchFamily="2" charset="-78"/>
              </a:rPr>
              <a:t>یک مشاور به جستجوی آنچه که مادر و </a:t>
            </a:r>
            <a:r>
              <a:rPr lang="fa-IR" sz="2300" dirty="0" smtClean="0">
                <a:cs typeface="B Titr" panose="00000700000000000000" pitchFamily="2" charset="-78"/>
              </a:rPr>
              <a:t>فرزند به </a:t>
            </a:r>
            <a:r>
              <a:rPr lang="fa-IR" sz="2300" dirty="0">
                <a:cs typeface="B Titr" panose="00000700000000000000" pitchFamily="2" charset="-78"/>
              </a:rPr>
              <a:t>نحو صحیح انجام می دهند بپردازید </a:t>
            </a:r>
            <a:r>
              <a:rPr lang="fa-IR" sz="2300" dirty="0" smtClean="0">
                <a:cs typeface="B Titr" panose="00000700000000000000" pitchFamily="2" charset="-78"/>
              </a:rPr>
              <a:t>.</a:t>
            </a:r>
          </a:p>
          <a:p>
            <a:pPr marL="0" indent="0">
              <a:buNone/>
            </a:pPr>
            <a:r>
              <a:rPr lang="fa-IR" sz="2300" dirty="0" smtClean="0">
                <a:cs typeface="B Titr" panose="00000700000000000000" pitchFamily="2" charset="-78"/>
              </a:rPr>
              <a:t>در </a:t>
            </a:r>
            <a:r>
              <a:rPr lang="fa-IR" sz="2300" dirty="0">
                <a:cs typeface="B Titr" panose="00000700000000000000" pitchFamily="2" charset="-78"/>
              </a:rPr>
              <a:t>ابتدا کار صحیح را تشخیص داده و سپس آن را </a:t>
            </a:r>
            <a:r>
              <a:rPr lang="fa-IR" sz="2300" dirty="0" smtClean="0">
                <a:cs typeface="B Titr" panose="00000700000000000000" pitchFamily="2" charset="-78"/>
              </a:rPr>
              <a:t>مورد تحسین </a:t>
            </a:r>
            <a:r>
              <a:rPr lang="fa-IR" sz="2300" dirty="0">
                <a:cs typeface="B Titr" panose="00000700000000000000" pitchFamily="2" charset="-78"/>
              </a:rPr>
              <a:t>یا تائید قرار دهید </a:t>
            </a:r>
            <a:r>
              <a:rPr lang="fa-IR" sz="2300" dirty="0" smtClean="0">
                <a:cs typeface="B Titr" panose="00000700000000000000" pitchFamily="2" charset="-78"/>
              </a:rPr>
              <a:t>.</a:t>
            </a:r>
          </a:p>
          <a:p>
            <a:pPr marL="0" indent="0">
              <a:buNone/>
            </a:pPr>
            <a:r>
              <a:rPr lang="fa-IR" sz="2600" dirty="0" smtClean="0">
                <a:cs typeface="B Titr" panose="00000700000000000000" pitchFamily="2" charset="-78"/>
              </a:rPr>
              <a:t>تحسین </a:t>
            </a:r>
            <a:r>
              <a:rPr lang="fa-IR" sz="2600" dirty="0">
                <a:cs typeface="B Titr" panose="00000700000000000000" pitchFamily="2" charset="-78"/>
              </a:rPr>
              <a:t>کارهای صحیح دارای مزایای زیر خواهد بود </a:t>
            </a:r>
            <a:r>
              <a:rPr lang="fa-IR" sz="2600" dirty="0" smtClean="0">
                <a:cs typeface="B Titr" panose="00000700000000000000" pitchFamily="2" charset="-78"/>
              </a:rPr>
              <a:t>:</a:t>
            </a:r>
          </a:p>
          <a:p>
            <a:pPr marL="0" indent="0">
              <a:buNone/>
            </a:pPr>
            <a:r>
              <a:rPr lang="fa-IR" sz="2600" dirty="0">
                <a:cs typeface="B Titr" panose="00000700000000000000" pitchFamily="2" charset="-78"/>
              </a:rPr>
              <a:t/>
            </a:r>
            <a:br>
              <a:rPr lang="fa-IR" sz="2600" dirty="0">
                <a:cs typeface="B Titr" panose="00000700000000000000" pitchFamily="2" charset="-78"/>
              </a:rPr>
            </a:br>
            <a:r>
              <a:rPr lang="fa-IR" sz="2600" dirty="0">
                <a:solidFill>
                  <a:schemeClr val="accent5">
                    <a:lumMod val="75000"/>
                  </a:schemeClr>
                </a:solidFill>
                <a:cs typeface="B Titr" panose="00000700000000000000" pitchFamily="2" charset="-78"/>
              </a:rPr>
              <a:t>◦افزایش اعتماد به نفس در مادر</a:t>
            </a:r>
            <a:br>
              <a:rPr lang="fa-IR" sz="2600" dirty="0">
                <a:solidFill>
                  <a:schemeClr val="accent5">
                    <a:lumMod val="75000"/>
                  </a:schemeClr>
                </a:solidFill>
                <a:cs typeface="B Titr" panose="00000700000000000000" pitchFamily="2" charset="-78"/>
              </a:rPr>
            </a:br>
            <a:r>
              <a:rPr lang="fa-IR" sz="2600" dirty="0">
                <a:solidFill>
                  <a:schemeClr val="accent5">
                    <a:lumMod val="75000"/>
                  </a:schemeClr>
                </a:solidFill>
                <a:cs typeface="B Titr" panose="00000700000000000000" pitchFamily="2" charset="-78"/>
              </a:rPr>
              <a:t>◦تشویق مادر به ادامه انجام کار های صحیح</a:t>
            </a:r>
            <a:br>
              <a:rPr lang="fa-IR" sz="2600" dirty="0">
                <a:solidFill>
                  <a:schemeClr val="accent5">
                    <a:lumMod val="75000"/>
                  </a:schemeClr>
                </a:solidFill>
                <a:cs typeface="B Titr" panose="00000700000000000000" pitchFamily="2" charset="-78"/>
              </a:rPr>
            </a:br>
            <a:r>
              <a:rPr lang="fa-IR" sz="2600" dirty="0">
                <a:solidFill>
                  <a:schemeClr val="accent5">
                    <a:lumMod val="75000"/>
                  </a:schemeClr>
                </a:solidFill>
                <a:cs typeface="B Titr" panose="00000700000000000000" pitchFamily="2" charset="-78"/>
              </a:rPr>
              <a:t>◦آسان تر شدن قبول پیشنهادات بعدی توسط ماد</a:t>
            </a:r>
            <a:r>
              <a:rPr lang="fa-IR" sz="2600" dirty="0">
                <a:solidFill>
                  <a:schemeClr val="accent5">
                    <a:lumMod val="75000"/>
                  </a:schemeClr>
                </a:solidFill>
                <a:cs typeface="B Titr" panose="00000700000000000000" pitchFamily="2" charset="-78"/>
              </a:rPr>
              <a:t> </a:t>
            </a:r>
            <a:r>
              <a:rPr lang="fa-IR" sz="1900" dirty="0">
                <a:solidFill>
                  <a:schemeClr val="accent5">
                    <a:lumMod val="75000"/>
                  </a:schemeClr>
                </a:solidFill>
              </a:rPr>
              <a:t/>
            </a:r>
            <a:br>
              <a:rPr lang="fa-IR" sz="1900" dirty="0">
                <a:solidFill>
                  <a:schemeClr val="accent5">
                    <a:lumMod val="75000"/>
                  </a:schemeClr>
                </a:solidFill>
              </a:rPr>
            </a:br>
            <a:endParaRPr lang="fa-IR" sz="1900" dirty="0">
              <a:solidFill>
                <a:schemeClr val="accent5">
                  <a:lumMod val="75000"/>
                </a:schemeClr>
              </a:solidFill>
            </a:endParaRPr>
          </a:p>
        </p:txBody>
      </p:sp>
    </p:spTree>
    <p:extLst>
      <p:ext uri="{BB962C8B-B14F-4D97-AF65-F5344CB8AC3E}">
        <p14:creationId xmlns:p14="http://schemas.microsoft.com/office/powerpoint/2010/main" val="6166711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48681" y="860779"/>
            <a:ext cx="8911687" cy="1280890"/>
          </a:xfrm>
        </p:spPr>
        <p:txBody>
          <a:bodyPr>
            <a:noAutofit/>
          </a:bodyPr>
          <a:lstStyle/>
          <a:p>
            <a:pPr algn="r"/>
            <a:r>
              <a:rPr lang="fa-IR" sz="3200" dirty="0" smtClean="0">
                <a:cs typeface="B Titr" panose="00000700000000000000" pitchFamily="2" charset="-78"/>
              </a:rPr>
              <a:t>اهــــــداف آمــوزشــــــی:</a:t>
            </a:r>
            <a:r>
              <a:rPr lang="fa-IR" sz="2800" dirty="0" smtClean="0">
                <a:cs typeface="B Titr" panose="00000700000000000000" pitchFamily="2" charset="-78"/>
              </a:rPr>
              <a:t/>
            </a:r>
            <a:br>
              <a:rPr lang="fa-IR" sz="2800" dirty="0" smtClean="0">
                <a:cs typeface="B Titr" panose="00000700000000000000" pitchFamily="2" charset="-78"/>
              </a:rPr>
            </a:br>
            <a:r>
              <a:rPr lang="fa-IR" sz="2800" dirty="0" smtClean="0">
                <a:cs typeface="B Titr" panose="00000700000000000000" pitchFamily="2" charset="-78"/>
              </a:rPr>
              <a:t/>
            </a:r>
            <a:br>
              <a:rPr lang="fa-IR" sz="2800" dirty="0" smtClean="0">
                <a:cs typeface="B Titr" panose="00000700000000000000" pitchFamily="2" charset="-78"/>
              </a:rPr>
            </a:br>
            <a:r>
              <a:rPr lang="fa-IR" sz="2400" dirty="0" smtClean="0">
                <a:solidFill>
                  <a:srgbClr val="0070C0"/>
                </a:solidFill>
                <a:cs typeface="B Titr" panose="00000700000000000000" pitchFamily="2" charset="-78"/>
              </a:rPr>
              <a:t>*مهارت </a:t>
            </a:r>
            <a:r>
              <a:rPr lang="fa-IR" sz="2400" dirty="0">
                <a:solidFill>
                  <a:srgbClr val="0070C0"/>
                </a:solidFill>
                <a:cs typeface="B Titr" panose="00000700000000000000" pitchFamily="2" charset="-78"/>
              </a:rPr>
              <a:t>هاي شش گانه گوش دادن و </a:t>
            </a:r>
            <a:r>
              <a:rPr lang="fa-IR" sz="2400" dirty="0" smtClean="0">
                <a:solidFill>
                  <a:srgbClr val="0070C0"/>
                </a:solidFill>
                <a:cs typeface="B Titr" panose="00000700000000000000" pitchFamily="2" charset="-78"/>
              </a:rPr>
              <a:t>آموختن</a:t>
            </a:r>
            <a:br>
              <a:rPr lang="fa-IR" sz="2400" dirty="0" smtClean="0">
                <a:solidFill>
                  <a:srgbClr val="0070C0"/>
                </a:solidFill>
                <a:cs typeface="B Titr" panose="00000700000000000000" pitchFamily="2" charset="-78"/>
              </a:rPr>
            </a:br>
            <a:r>
              <a:rPr lang="fa-IR" sz="2400" dirty="0" smtClean="0">
                <a:solidFill>
                  <a:srgbClr val="0070C0"/>
                </a:solidFill>
                <a:cs typeface="B Titr" panose="00000700000000000000" pitchFamily="2" charset="-78"/>
              </a:rPr>
              <a:t/>
            </a:r>
            <a:br>
              <a:rPr lang="fa-IR" sz="2400" dirty="0" smtClean="0">
                <a:solidFill>
                  <a:srgbClr val="0070C0"/>
                </a:solidFill>
                <a:cs typeface="B Titr" panose="00000700000000000000" pitchFamily="2" charset="-78"/>
              </a:rPr>
            </a:br>
            <a:r>
              <a:rPr lang="fa-IR" sz="2400" dirty="0" smtClean="0">
                <a:solidFill>
                  <a:srgbClr val="0070C0"/>
                </a:solidFill>
                <a:cs typeface="B Titr" panose="00000700000000000000" pitchFamily="2" charset="-78"/>
              </a:rPr>
              <a:t>*شش </a:t>
            </a:r>
            <a:r>
              <a:rPr lang="fa-IR" sz="2400" dirty="0">
                <a:solidFill>
                  <a:srgbClr val="0070C0"/>
                </a:solidFill>
                <a:cs typeface="B Titr" panose="00000700000000000000" pitchFamily="2" charset="-78"/>
              </a:rPr>
              <a:t>مهارت حمايت و ايجاد اعتماد به نفس در </a:t>
            </a:r>
            <a:r>
              <a:rPr lang="fa-IR" sz="2400" dirty="0" smtClean="0">
                <a:solidFill>
                  <a:srgbClr val="0070C0"/>
                </a:solidFill>
                <a:cs typeface="B Titr" panose="00000700000000000000" pitchFamily="2" charset="-78"/>
              </a:rPr>
              <a:t>مادر</a:t>
            </a:r>
            <a:br>
              <a:rPr lang="fa-IR" sz="2400" dirty="0" smtClean="0">
                <a:solidFill>
                  <a:srgbClr val="0070C0"/>
                </a:solidFill>
                <a:cs typeface="B Titr" panose="00000700000000000000" pitchFamily="2" charset="-78"/>
              </a:rPr>
            </a:br>
            <a:r>
              <a:rPr lang="fa-IR" sz="2400" dirty="0" smtClean="0">
                <a:solidFill>
                  <a:srgbClr val="0070C0"/>
                </a:solidFill>
                <a:cs typeface="B Titr" panose="00000700000000000000" pitchFamily="2" charset="-78"/>
              </a:rPr>
              <a:t/>
            </a:r>
            <a:br>
              <a:rPr lang="fa-IR" sz="2400" dirty="0" smtClean="0">
                <a:solidFill>
                  <a:srgbClr val="0070C0"/>
                </a:solidFill>
                <a:cs typeface="B Titr" panose="00000700000000000000" pitchFamily="2" charset="-78"/>
              </a:rPr>
            </a:br>
            <a:r>
              <a:rPr lang="fa-IR" sz="2400" dirty="0" smtClean="0">
                <a:solidFill>
                  <a:srgbClr val="0070C0"/>
                </a:solidFill>
                <a:cs typeface="B Titr" panose="00000700000000000000" pitchFamily="2" charset="-78"/>
              </a:rPr>
              <a:t>*نحوه </a:t>
            </a:r>
            <a:r>
              <a:rPr lang="fa-IR" sz="2400" dirty="0">
                <a:solidFill>
                  <a:srgbClr val="0070C0"/>
                </a:solidFill>
                <a:cs typeface="B Titr" panose="00000700000000000000" pitchFamily="2" charset="-78"/>
              </a:rPr>
              <a:t>استفاده از فرم مشاوره </a:t>
            </a:r>
            <a:r>
              <a:rPr lang="fa-IR" sz="2400" dirty="0" smtClean="0">
                <a:solidFill>
                  <a:srgbClr val="0070C0"/>
                </a:solidFill>
                <a:cs typeface="B Titr" panose="00000700000000000000" pitchFamily="2" charset="-78"/>
              </a:rPr>
              <a:t>شيردهي</a:t>
            </a:r>
            <a:br>
              <a:rPr lang="fa-IR" sz="2400" dirty="0" smtClean="0">
                <a:solidFill>
                  <a:srgbClr val="0070C0"/>
                </a:solidFill>
                <a:cs typeface="B Titr" panose="00000700000000000000" pitchFamily="2" charset="-78"/>
              </a:rPr>
            </a:br>
            <a:r>
              <a:rPr lang="fa-IR" sz="2400" dirty="0" smtClean="0">
                <a:solidFill>
                  <a:srgbClr val="0070C0"/>
                </a:solidFill>
                <a:cs typeface="B Titr" panose="00000700000000000000" pitchFamily="2" charset="-78"/>
              </a:rPr>
              <a:t/>
            </a:r>
            <a:br>
              <a:rPr lang="fa-IR" sz="2400" dirty="0" smtClean="0">
                <a:solidFill>
                  <a:srgbClr val="0070C0"/>
                </a:solidFill>
                <a:cs typeface="B Titr" panose="00000700000000000000" pitchFamily="2" charset="-78"/>
              </a:rPr>
            </a:br>
            <a:r>
              <a:rPr lang="fa-IR" sz="2400" dirty="0" smtClean="0">
                <a:solidFill>
                  <a:srgbClr val="0070C0"/>
                </a:solidFill>
                <a:cs typeface="B Titr" panose="00000700000000000000" pitchFamily="2" charset="-78"/>
              </a:rPr>
              <a:t>*مشاوره </a:t>
            </a:r>
            <a:r>
              <a:rPr lang="fa-IR" sz="2400" dirty="0">
                <a:solidFill>
                  <a:srgbClr val="0070C0"/>
                </a:solidFill>
                <a:cs typeface="B Titr" panose="00000700000000000000" pitchFamily="2" charset="-78"/>
              </a:rPr>
              <a:t>با مادر در مورد تغذيه شيرخوار و كودک </a:t>
            </a:r>
            <a:r>
              <a:rPr lang="fa-IR" sz="2400" dirty="0" smtClean="0">
                <a:solidFill>
                  <a:srgbClr val="0070C0"/>
                </a:solidFill>
                <a:cs typeface="B Titr" panose="00000700000000000000" pitchFamily="2" charset="-78"/>
              </a:rPr>
              <a:t>خردسال</a:t>
            </a:r>
            <a:br>
              <a:rPr lang="fa-IR" sz="2400" dirty="0" smtClean="0">
                <a:solidFill>
                  <a:srgbClr val="0070C0"/>
                </a:solidFill>
                <a:cs typeface="B Titr" panose="00000700000000000000" pitchFamily="2" charset="-78"/>
              </a:rPr>
            </a:br>
            <a:r>
              <a:rPr lang="fa-IR" sz="2400" dirty="0" smtClean="0">
                <a:solidFill>
                  <a:srgbClr val="0070C0"/>
                </a:solidFill>
                <a:cs typeface="B Titr" panose="00000700000000000000" pitchFamily="2" charset="-78"/>
              </a:rPr>
              <a:t> </a:t>
            </a:r>
            <a:br>
              <a:rPr lang="fa-IR" sz="2400" dirty="0" smtClean="0">
                <a:solidFill>
                  <a:srgbClr val="0070C0"/>
                </a:solidFill>
                <a:cs typeface="B Titr" panose="00000700000000000000" pitchFamily="2" charset="-78"/>
              </a:rPr>
            </a:br>
            <a:r>
              <a:rPr lang="fa-IR" sz="2400" dirty="0" smtClean="0">
                <a:solidFill>
                  <a:srgbClr val="0070C0"/>
                </a:solidFill>
                <a:cs typeface="B Titr" panose="00000700000000000000" pitchFamily="2" charset="-78"/>
              </a:rPr>
              <a:t>*نحوه </a:t>
            </a:r>
            <a:r>
              <a:rPr lang="fa-IR" sz="2400" dirty="0">
                <a:solidFill>
                  <a:srgbClr val="0070C0"/>
                </a:solidFill>
                <a:cs typeface="B Titr" panose="00000700000000000000" pitchFamily="2" charset="-78"/>
              </a:rPr>
              <a:t>بغل كردن و به پستان گذاشتن شيرخوار</a:t>
            </a:r>
            <a:r>
              <a:rPr lang="fa-IR" sz="2800" dirty="0">
                <a:solidFill>
                  <a:srgbClr val="0070C0"/>
                </a:solidFill>
                <a:cs typeface="B Titr" panose="00000700000000000000" pitchFamily="2" charset="-78"/>
              </a:rPr>
              <a:t/>
            </a:r>
            <a:br>
              <a:rPr lang="fa-IR" sz="2800" dirty="0">
                <a:solidFill>
                  <a:srgbClr val="0070C0"/>
                </a:solidFill>
                <a:cs typeface="B Titr" panose="00000700000000000000" pitchFamily="2" charset="-78"/>
              </a:rPr>
            </a:br>
            <a:r>
              <a:rPr lang="fa-IR" sz="2800" dirty="0" smtClean="0">
                <a:solidFill>
                  <a:srgbClr val="0070C0"/>
                </a:solidFill>
                <a:cs typeface="B Titr" panose="00000700000000000000" pitchFamily="2" charset="-78"/>
              </a:rPr>
              <a:t> </a:t>
            </a:r>
            <a:r>
              <a:rPr lang="fa-IR" sz="2800" dirty="0">
                <a:solidFill>
                  <a:srgbClr val="0070C0"/>
                </a:solidFill>
                <a:cs typeface="B Titr" panose="00000700000000000000" pitchFamily="2" charset="-78"/>
              </a:rPr>
              <a:t/>
            </a:r>
            <a:br>
              <a:rPr lang="fa-IR" sz="2800" dirty="0">
                <a:solidFill>
                  <a:srgbClr val="0070C0"/>
                </a:solidFill>
                <a:cs typeface="B Titr" panose="00000700000000000000" pitchFamily="2" charset="-78"/>
              </a:rPr>
            </a:br>
            <a:r>
              <a:rPr lang="fa-IR" sz="2800" dirty="0" smtClean="0">
                <a:solidFill>
                  <a:srgbClr val="0070C0"/>
                </a:solidFill>
                <a:cs typeface="B Titr" panose="00000700000000000000" pitchFamily="2" charset="-78"/>
              </a:rPr>
              <a:t> </a:t>
            </a:r>
            <a:r>
              <a:rPr lang="fa-IR" sz="2800" dirty="0">
                <a:solidFill>
                  <a:srgbClr val="0070C0"/>
                </a:solidFill>
                <a:cs typeface="B Titr" panose="00000700000000000000" pitchFamily="2" charset="-78"/>
              </a:rPr>
              <a:t/>
            </a:r>
            <a:br>
              <a:rPr lang="fa-IR" sz="2800" dirty="0">
                <a:solidFill>
                  <a:srgbClr val="0070C0"/>
                </a:solidFill>
                <a:cs typeface="B Titr" panose="00000700000000000000" pitchFamily="2" charset="-78"/>
              </a:rPr>
            </a:br>
            <a:r>
              <a:rPr lang="fa-IR" sz="2800" dirty="0" smtClean="0">
                <a:solidFill>
                  <a:srgbClr val="0070C0"/>
                </a:solidFill>
                <a:cs typeface="B Titr" panose="00000700000000000000" pitchFamily="2" charset="-78"/>
              </a:rPr>
              <a:t/>
            </a:r>
            <a:br>
              <a:rPr lang="fa-IR" sz="2800" dirty="0" smtClean="0">
                <a:solidFill>
                  <a:srgbClr val="0070C0"/>
                </a:solidFill>
                <a:cs typeface="B Titr" panose="00000700000000000000" pitchFamily="2" charset="-78"/>
              </a:rPr>
            </a:br>
            <a:r>
              <a:rPr lang="fa-IR" sz="2800" dirty="0">
                <a:solidFill>
                  <a:srgbClr val="0070C0"/>
                </a:solidFill>
                <a:cs typeface="B Titr" panose="00000700000000000000" pitchFamily="2" charset="-78"/>
              </a:rPr>
              <a:t/>
            </a:r>
            <a:br>
              <a:rPr lang="fa-IR" sz="2800" dirty="0">
                <a:solidFill>
                  <a:srgbClr val="0070C0"/>
                </a:solidFill>
                <a:cs typeface="B Titr" panose="00000700000000000000" pitchFamily="2" charset="-78"/>
              </a:rPr>
            </a:br>
            <a:r>
              <a:rPr lang="fa-IR" sz="2800" dirty="0" smtClean="0">
                <a:solidFill>
                  <a:srgbClr val="0070C0"/>
                </a:solidFill>
                <a:cs typeface="B Titr" panose="00000700000000000000" pitchFamily="2" charset="-78"/>
              </a:rPr>
              <a:t> </a:t>
            </a:r>
            <a:r>
              <a:rPr lang="fa-IR" sz="2800" dirty="0">
                <a:solidFill>
                  <a:srgbClr val="0070C0"/>
                </a:solidFill>
                <a:cs typeface="B Titr" panose="00000700000000000000" pitchFamily="2" charset="-78"/>
              </a:rPr>
              <a:t/>
            </a:r>
            <a:br>
              <a:rPr lang="fa-IR" sz="2800" dirty="0">
                <a:solidFill>
                  <a:srgbClr val="0070C0"/>
                </a:solidFill>
                <a:cs typeface="B Titr" panose="00000700000000000000" pitchFamily="2" charset="-78"/>
              </a:rPr>
            </a:br>
            <a:endParaRPr lang="fa-IR" sz="2800" dirty="0">
              <a:cs typeface="B Titr" panose="00000700000000000000" pitchFamily="2" charset="-78"/>
            </a:endParaRPr>
          </a:p>
        </p:txBody>
      </p:sp>
    </p:spTree>
    <p:extLst>
      <p:ext uri="{BB962C8B-B14F-4D97-AF65-F5344CB8AC3E}">
        <p14:creationId xmlns:p14="http://schemas.microsoft.com/office/powerpoint/2010/main" val="33147743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b="1" dirty="0">
                <a:solidFill>
                  <a:schemeClr val="accent5">
                    <a:lumMod val="75000"/>
                  </a:schemeClr>
                </a:solidFill>
                <a:cs typeface="B Titr" panose="00000700000000000000" pitchFamily="2" charset="-78"/>
              </a:rPr>
              <a:t>مهارت سوم : به صورت عملي كمك كنيد </a:t>
            </a:r>
            <a:r>
              <a:rPr lang="fa-IR" dirty="0">
                <a:solidFill>
                  <a:schemeClr val="accent5">
                    <a:lumMod val="75000"/>
                  </a:schemeClr>
                </a:solidFill>
                <a:cs typeface="B Titr" panose="00000700000000000000" pitchFamily="2" charset="-78"/>
              </a:rPr>
              <a:t/>
            </a:r>
            <a:br>
              <a:rPr lang="fa-IR" dirty="0">
                <a:solidFill>
                  <a:schemeClr val="accent5">
                    <a:lumMod val="75000"/>
                  </a:schemeClr>
                </a:solidFill>
                <a:cs typeface="B Titr" panose="00000700000000000000" pitchFamily="2" charset="-78"/>
              </a:rPr>
            </a:br>
            <a:endParaRPr lang="fa-IR" dirty="0">
              <a:solidFill>
                <a:schemeClr val="accent5">
                  <a:lumMod val="75000"/>
                </a:schemeClr>
              </a:solidFill>
              <a:cs typeface="B Titr" panose="00000700000000000000" pitchFamily="2" charset="-78"/>
            </a:endParaRPr>
          </a:p>
        </p:txBody>
      </p:sp>
      <p:sp>
        <p:nvSpPr>
          <p:cNvPr id="3" name="Content Placeholder 2"/>
          <p:cNvSpPr>
            <a:spLocks noGrp="1"/>
          </p:cNvSpPr>
          <p:nvPr>
            <p:ph idx="1"/>
          </p:nvPr>
        </p:nvSpPr>
        <p:spPr>
          <a:xfrm>
            <a:off x="2592925" y="1492469"/>
            <a:ext cx="8915400" cy="3777622"/>
          </a:xfrm>
        </p:spPr>
        <p:txBody>
          <a:bodyPr>
            <a:normAutofit/>
          </a:bodyPr>
          <a:lstStyle/>
          <a:p>
            <a:pPr marL="0" indent="0">
              <a:buNone/>
            </a:pPr>
            <a:r>
              <a:rPr lang="fa-IR" dirty="0">
                <a:cs typeface="B Titr" panose="00000700000000000000" pitchFamily="2" charset="-78"/>
              </a:rPr>
              <a:t>گاهی کمک عملی از گفتن هر عبارت دیگری بهتر است </a:t>
            </a:r>
            <a:r>
              <a:rPr lang="fa-IR" dirty="0" smtClean="0">
                <a:cs typeface="B Titr" panose="00000700000000000000" pitchFamily="2" charset="-78"/>
              </a:rPr>
              <a:t>.</a:t>
            </a:r>
          </a:p>
          <a:p>
            <a:pPr marL="0" indent="0">
              <a:buNone/>
            </a:pPr>
            <a:r>
              <a:rPr lang="fa-IR" dirty="0" smtClean="0">
                <a:cs typeface="B Titr" panose="00000700000000000000" pitchFamily="2" charset="-78"/>
              </a:rPr>
              <a:t> </a:t>
            </a:r>
            <a:r>
              <a:rPr lang="fa-IR" dirty="0">
                <a:cs typeface="B Titr" panose="00000700000000000000" pitchFamily="2" charset="-78"/>
              </a:rPr>
              <a:t>به </a:t>
            </a:r>
            <a:r>
              <a:rPr lang="fa-IR" dirty="0" smtClean="0">
                <a:cs typeface="B Titr" panose="00000700000000000000" pitchFamily="2" charset="-78"/>
              </a:rPr>
              <a:t>عنوان مثال:</a:t>
            </a:r>
          </a:p>
          <a:p>
            <a:pPr marL="0" indent="0">
              <a:buNone/>
            </a:pPr>
            <a:r>
              <a:rPr lang="fa-IR" dirty="0">
                <a:cs typeface="B Titr" panose="00000700000000000000" pitchFamily="2" charset="-78"/>
              </a:rPr>
              <a:t/>
            </a:r>
            <a:br>
              <a:rPr lang="fa-IR" dirty="0">
                <a:cs typeface="B Titr" panose="00000700000000000000" pitchFamily="2" charset="-78"/>
              </a:rPr>
            </a:br>
            <a:r>
              <a:rPr lang="fa-IR" dirty="0">
                <a:cs typeface="B Titr" panose="00000700000000000000" pitchFamily="2" charset="-78"/>
              </a:rPr>
              <a:t>هنگامی که مادر احساس خستگی داشته ، کثیف ونامرتب بوده و </a:t>
            </a:r>
            <a:r>
              <a:rPr lang="fa-IR" dirty="0" smtClean="0">
                <a:cs typeface="B Titr" panose="00000700000000000000" pitchFamily="2" charset="-78"/>
              </a:rPr>
              <a:t>یاوضعیت </a:t>
            </a:r>
            <a:r>
              <a:rPr lang="fa-IR" dirty="0">
                <a:cs typeface="B Titr" panose="00000700000000000000" pitchFamily="2" charset="-78"/>
              </a:rPr>
              <a:t>راحتی ندارد </a:t>
            </a:r>
            <a:r>
              <a:rPr lang="fa-IR" dirty="0" smtClean="0">
                <a:cs typeface="B Titr" panose="00000700000000000000" pitchFamily="2" charset="-78"/>
              </a:rPr>
              <a:t>.</a:t>
            </a:r>
          </a:p>
          <a:p>
            <a:pPr marL="0" indent="0">
              <a:buNone/>
            </a:pPr>
            <a:r>
              <a:rPr lang="fa-IR" dirty="0">
                <a:cs typeface="B Titr" panose="00000700000000000000" pitchFamily="2" charset="-78"/>
              </a:rPr>
              <a:t/>
            </a:r>
            <a:br>
              <a:rPr lang="fa-IR" dirty="0">
                <a:cs typeface="B Titr" panose="00000700000000000000" pitchFamily="2" charset="-78"/>
              </a:rPr>
            </a:br>
            <a:r>
              <a:rPr lang="fa-IR" dirty="0">
                <a:cs typeface="B Titr" panose="00000700000000000000" pitchFamily="2" charset="-78"/>
              </a:rPr>
              <a:t>هنگامی که گرسنه یا تشنه است </a:t>
            </a:r>
            <a:r>
              <a:rPr lang="fa-IR" dirty="0" smtClean="0">
                <a:cs typeface="B Titr" panose="00000700000000000000" pitchFamily="2" charset="-78"/>
              </a:rPr>
              <a:t>.</a:t>
            </a:r>
          </a:p>
          <a:p>
            <a:pPr marL="0" indent="0">
              <a:buNone/>
            </a:pPr>
            <a:r>
              <a:rPr lang="fa-IR" dirty="0">
                <a:cs typeface="B Titr" panose="00000700000000000000" pitchFamily="2" charset="-78"/>
              </a:rPr>
              <a:t/>
            </a:r>
            <a:br>
              <a:rPr lang="fa-IR" dirty="0">
                <a:cs typeface="B Titr" panose="00000700000000000000" pitchFamily="2" charset="-78"/>
              </a:rPr>
            </a:br>
            <a:r>
              <a:rPr lang="fa-IR" dirty="0">
                <a:cs typeface="B Titr" panose="00000700000000000000" pitchFamily="2" charset="-78"/>
              </a:rPr>
              <a:t>هنگامی که اطلاعات خیلی زیادی دریافت کرده است </a:t>
            </a:r>
            <a:r>
              <a:rPr lang="fa-IR" dirty="0" smtClean="0">
                <a:cs typeface="B Titr" panose="00000700000000000000" pitchFamily="2" charset="-78"/>
              </a:rPr>
              <a:t>.</a:t>
            </a:r>
          </a:p>
          <a:p>
            <a:pPr marL="0" indent="0">
              <a:buNone/>
            </a:pPr>
            <a:r>
              <a:rPr lang="fa-IR" dirty="0">
                <a:cs typeface="B Titr" panose="00000700000000000000" pitchFamily="2" charset="-78"/>
              </a:rPr>
              <a:t/>
            </a:r>
            <a:br>
              <a:rPr lang="fa-IR" dirty="0">
                <a:cs typeface="B Titr" panose="00000700000000000000" pitchFamily="2" charset="-78"/>
              </a:rPr>
            </a:br>
            <a:r>
              <a:rPr lang="fa-IR" dirty="0">
                <a:cs typeface="B Titr" panose="00000700000000000000" pitchFamily="2" charset="-78"/>
              </a:rPr>
              <a:t>هنگامی که در انجام دادن عملی کار ، به وضوح دچار مشکل می </a:t>
            </a:r>
            <a:r>
              <a:rPr lang="fa-IR" dirty="0" smtClean="0">
                <a:cs typeface="B Titr" panose="00000700000000000000" pitchFamily="2" charset="-78"/>
              </a:rPr>
              <a:t>باشد</a:t>
            </a:r>
          </a:p>
        </p:txBody>
      </p:sp>
    </p:spTree>
    <p:extLst>
      <p:ext uri="{BB962C8B-B14F-4D97-AF65-F5344CB8AC3E}">
        <p14:creationId xmlns:p14="http://schemas.microsoft.com/office/powerpoint/2010/main" val="339075284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0" indent="0" algn="r"/>
            <a:r>
              <a:rPr lang="fa-IR" dirty="0">
                <a:cs typeface="B Titr" panose="00000700000000000000" pitchFamily="2" charset="-78"/>
              </a:rPr>
              <a:t/>
            </a:r>
            <a:br>
              <a:rPr lang="fa-IR" dirty="0">
                <a:cs typeface="B Titr" panose="00000700000000000000" pitchFamily="2" charset="-78"/>
              </a:rPr>
            </a:br>
            <a:r>
              <a:rPr lang="fa-IR" sz="2700" dirty="0">
                <a:solidFill>
                  <a:schemeClr val="tx1"/>
                </a:solidFill>
                <a:cs typeface="B Titr" panose="00000700000000000000" pitchFamily="2" charset="-78"/>
              </a:rPr>
              <a:t></a:t>
            </a:r>
            <a:r>
              <a:rPr lang="fa-IR" sz="2700" b="1" dirty="0">
                <a:solidFill>
                  <a:schemeClr val="tx1"/>
                </a:solidFill>
                <a:cs typeface="B Titr" panose="00000700000000000000" pitchFamily="2" charset="-78"/>
              </a:rPr>
              <a:t>سوال : چگونه می توان به مادر کمك عملی ارائه نمود </a:t>
            </a:r>
            <a:r>
              <a:rPr lang="fa-IR" sz="2700" b="1" dirty="0" smtClean="0">
                <a:solidFill>
                  <a:schemeClr val="tx1"/>
                </a:solidFill>
                <a:cs typeface="B Titr" panose="00000700000000000000" pitchFamily="2" charset="-78"/>
              </a:rPr>
              <a:t>؟</a:t>
            </a:r>
            <a:br>
              <a:rPr lang="fa-IR" sz="2700" b="1" dirty="0" smtClean="0">
                <a:solidFill>
                  <a:schemeClr val="tx1"/>
                </a:solidFill>
                <a:cs typeface="B Titr" panose="00000700000000000000" pitchFamily="2" charset="-78"/>
              </a:rPr>
            </a:br>
            <a:r>
              <a:rPr lang="fa-IR" sz="2700" b="1" dirty="0">
                <a:solidFill>
                  <a:schemeClr val="tx1"/>
                </a:solidFill>
                <a:cs typeface="B Titr" panose="00000700000000000000" pitchFamily="2" charset="-78"/>
              </a:rPr>
              <a:t/>
            </a:r>
            <a:br>
              <a:rPr lang="fa-IR" sz="2700" b="1" dirty="0">
                <a:solidFill>
                  <a:schemeClr val="tx1"/>
                </a:solidFill>
                <a:cs typeface="B Titr" panose="00000700000000000000" pitchFamily="2" charset="-78"/>
              </a:rPr>
            </a:br>
            <a:r>
              <a:rPr lang="fa-IR" sz="2700" dirty="0">
                <a:solidFill>
                  <a:schemeClr val="tx1"/>
                </a:solidFill>
                <a:cs typeface="B Titr" panose="00000700000000000000" pitchFamily="2" charset="-78"/>
              </a:rPr>
              <a:t>بعضی از روش های ارائه کمک عملی عبارتند از </a:t>
            </a:r>
            <a:r>
              <a:rPr lang="fa-IR" sz="2700" dirty="0" smtClean="0">
                <a:solidFill>
                  <a:schemeClr val="tx1"/>
                </a:solidFill>
                <a:cs typeface="B Titr" panose="00000700000000000000" pitchFamily="2" charset="-78"/>
              </a:rPr>
              <a:t>:</a:t>
            </a:r>
            <a:br>
              <a:rPr lang="fa-IR" sz="2700" dirty="0" smtClean="0">
                <a:solidFill>
                  <a:schemeClr val="tx1"/>
                </a:solidFill>
                <a:cs typeface="B Titr" panose="00000700000000000000" pitchFamily="2" charset="-78"/>
              </a:rPr>
            </a:br>
            <a:r>
              <a:rPr lang="fa-IR" sz="2700" dirty="0">
                <a:solidFill>
                  <a:schemeClr val="tx1"/>
                </a:solidFill>
                <a:cs typeface="B Titr" panose="00000700000000000000" pitchFamily="2" charset="-78"/>
              </a:rPr>
              <a:t/>
            </a:r>
            <a:br>
              <a:rPr lang="fa-IR" sz="2700" dirty="0">
                <a:solidFill>
                  <a:schemeClr val="tx1"/>
                </a:solidFill>
                <a:cs typeface="B Titr" panose="00000700000000000000" pitchFamily="2" charset="-78"/>
              </a:rPr>
            </a:br>
            <a:r>
              <a:rPr lang="fa-IR" sz="2700" dirty="0">
                <a:solidFill>
                  <a:schemeClr val="tx1"/>
                </a:solidFill>
                <a:cs typeface="B Titr" panose="00000700000000000000" pitchFamily="2" charset="-78"/>
              </a:rPr>
              <a:t>کمک کنید تا خود را تمیز ومرتب کرده و درحالت راحتی قرار بگیرد </a:t>
            </a:r>
            <a:r>
              <a:rPr lang="fa-IR" sz="2700" dirty="0" smtClean="0">
                <a:solidFill>
                  <a:schemeClr val="tx1"/>
                </a:solidFill>
                <a:cs typeface="B Titr" panose="00000700000000000000" pitchFamily="2" charset="-78"/>
              </a:rPr>
              <a:t>.</a:t>
            </a:r>
            <a:br>
              <a:rPr lang="fa-IR" sz="2700" dirty="0" smtClean="0">
                <a:solidFill>
                  <a:schemeClr val="tx1"/>
                </a:solidFill>
                <a:cs typeface="B Titr" panose="00000700000000000000" pitchFamily="2" charset="-78"/>
              </a:rPr>
            </a:br>
            <a:r>
              <a:rPr lang="fa-IR" sz="2700" dirty="0">
                <a:solidFill>
                  <a:schemeClr val="tx1"/>
                </a:solidFill>
                <a:cs typeface="B Titr" panose="00000700000000000000" pitchFamily="2" charset="-78"/>
              </a:rPr>
              <a:t/>
            </a:r>
            <a:br>
              <a:rPr lang="fa-IR" sz="2700" dirty="0">
                <a:solidFill>
                  <a:schemeClr val="tx1"/>
                </a:solidFill>
                <a:cs typeface="B Titr" panose="00000700000000000000" pitchFamily="2" charset="-78"/>
              </a:rPr>
            </a:br>
            <a:r>
              <a:rPr lang="fa-IR" sz="2700" dirty="0">
                <a:solidFill>
                  <a:schemeClr val="tx1"/>
                </a:solidFill>
                <a:cs typeface="B Titr" panose="00000700000000000000" pitchFamily="2" charset="-78"/>
              </a:rPr>
              <a:t>به او یک نوشیدنی یا چیزی برای خوردن بدهید </a:t>
            </a:r>
            <a:r>
              <a:rPr lang="fa-IR" sz="2700" dirty="0" smtClean="0">
                <a:solidFill>
                  <a:schemeClr val="tx1"/>
                </a:solidFill>
                <a:cs typeface="B Titr" panose="00000700000000000000" pitchFamily="2" charset="-78"/>
              </a:rPr>
              <a:t>.</a:t>
            </a:r>
            <a:br>
              <a:rPr lang="fa-IR" sz="2700" dirty="0" smtClean="0">
                <a:solidFill>
                  <a:schemeClr val="tx1"/>
                </a:solidFill>
                <a:cs typeface="B Titr" panose="00000700000000000000" pitchFamily="2" charset="-78"/>
              </a:rPr>
            </a:br>
            <a:r>
              <a:rPr lang="fa-IR" sz="2700" dirty="0">
                <a:solidFill>
                  <a:schemeClr val="tx1"/>
                </a:solidFill>
                <a:cs typeface="B Titr" panose="00000700000000000000" pitchFamily="2" charset="-78"/>
              </a:rPr>
              <a:t/>
            </a:r>
            <a:br>
              <a:rPr lang="fa-IR" sz="2700" dirty="0">
                <a:solidFill>
                  <a:schemeClr val="tx1"/>
                </a:solidFill>
                <a:cs typeface="B Titr" panose="00000700000000000000" pitchFamily="2" charset="-78"/>
              </a:rPr>
            </a:br>
            <a:r>
              <a:rPr lang="fa-IR" sz="2700" dirty="0">
                <a:solidFill>
                  <a:schemeClr val="tx1"/>
                </a:solidFill>
                <a:cs typeface="B Titr" panose="00000700000000000000" pitchFamily="2" charset="-78"/>
              </a:rPr>
              <a:t>کودک را نگه دارید تا مادر بتواند در حالت راحتی قرار گیرد و دست وصورت خود را شسته یا بتواند به دستشویی برود </a:t>
            </a:r>
            <a:r>
              <a:rPr lang="fa-IR" sz="2700" dirty="0" smtClean="0">
                <a:solidFill>
                  <a:schemeClr val="tx1"/>
                </a:solidFill>
                <a:cs typeface="B Titr" panose="00000700000000000000" pitchFamily="2" charset="-78"/>
              </a:rPr>
              <a:t>.</a:t>
            </a:r>
            <a:br>
              <a:rPr lang="fa-IR" sz="2700" dirty="0" smtClean="0">
                <a:solidFill>
                  <a:schemeClr val="tx1"/>
                </a:solidFill>
                <a:cs typeface="B Titr" panose="00000700000000000000" pitchFamily="2" charset="-78"/>
              </a:rPr>
            </a:br>
            <a:r>
              <a:rPr lang="fa-IR" sz="2700" dirty="0">
                <a:solidFill>
                  <a:schemeClr val="tx1"/>
                </a:solidFill>
                <a:cs typeface="B Titr" panose="00000700000000000000" pitchFamily="2" charset="-78"/>
              </a:rPr>
              <a:t/>
            </a:r>
            <a:br>
              <a:rPr lang="fa-IR" sz="2700" dirty="0">
                <a:solidFill>
                  <a:schemeClr val="tx1"/>
                </a:solidFill>
                <a:cs typeface="B Titr" panose="00000700000000000000" pitchFamily="2" charset="-78"/>
              </a:rPr>
            </a:br>
            <a:r>
              <a:rPr lang="fa-IR" sz="2700" dirty="0">
                <a:solidFill>
                  <a:schemeClr val="tx1"/>
                </a:solidFill>
                <a:cs typeface="B Titr" panose="00000700000000000000" pitchFamily="2" charset="-78"/>
              </a:rPr>
              <a:t>کمک عملی ، شامل مسائل مربوط به تغذیه هم می شود مثل کمک به قرار گرفتن کودک در آغوش مادر برای گرفتن سینه ، دوشیدن شیر مادر یا آماده کردن غذای کمکی </a:t>
            </a:r>
            <a:br>
              <a:rPr lang="fa-IR" sz="2700" dirty="0">
                <a:solidFill>
                  <a:schemeClr val="tx1"/>
                </a:solidFill>
                <a:cs typeface="B Titr" panose="00000700000000000000" pitchFamily="2" charset="-78"/>
              </a:rPr>
            </a:br>
            <a:r>
              <a:rPr lang="fa-IR" sz="2700" dirty="0">
                <a:solidFill>
                  <a:schemeClr val="tx1"/>
                </a:solidFill>
                <a:cs typeface="B Titr" panose="00000700000000000000" pitchFamily="2" charset="-78"/>
              </a:rPr>
              <a:t/>
            </a:r>
            <a:br>
              <a:rPr lang="fa-IR" sz="2700" dirty="0">
                <a:solidFill>
                  <a:schemeClr val="tx1"/>
                </a:solidFill>
                <a:cs typeface="B Titr" panose="00000700000000000000" pitchFamily="2" charset="-78"/>
              </a:rPr>
            </a:br>
            <a:endParaRPr lang="fa-IR" sz="2700" dirty="0">
              <a:solidFill>
                <a:schemeClr val="tx1"/>
              </a:solidFill>
            </a:endParaRPr>
          </a:p>
        </p:txBody>
      </p:sp>
    </p:spTree>
    <p:extLst>
      <p:ext uri="{BB962C8B-B14F-4D97-AF65-F5344CB8AC3E}">
        <p14:creationId xmlns:p14="http://schemas.microsoft.com/office/powerpoint/2010/main" val="26718641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863351" cy="1015504"/>
          </a:xfrm>
        </p:spPr>
        <p:txBody>
          <a:bodyPr>
            <a:noAutofit/>
          </a:bodyPr>
          <a:lstStyle/>
          <a:p>
            <a:pPr algn="r"/>
            <a:r>
              <a:rPr lang="fa-IR" sz="2800" b="1" dirty="0">
                <a:solidFill>
                  <a:schemeClr val="accent5">
                    <a:lumMod val="75000"/>
                  </a:schemeClr>
                </a:solidFill>
                <a:cs typeface="B Titr" panose="00000700000000000000" pitchFamily="2" charset="-78"/>
              </a:rPr>
              <a:t>مهارت چهارم : دادن اطلاعات كم </a:t>
            </a:r>
            <a:r>
              <a:rPr lang="fa-IR" sz="2800" b="1" dirty="0" smtClean="0">
                <a:solidFill>
                  <a:schemeClr val="accent5">
                    <a:lumMod val="75000"/>
                  </a:schemeClr>
                </a:solidFill>
                <a:cs typeface="B Titr" panose="00000700000000000000" pitchFamily="2" charset="-78"/>
              </a:rPr>
              <a:t>و مناسب </a:t>
            </a:r>
            <a:r>
              <a:rPr lang="fa-IR" sz="2800" b="1" dirty="0">
                <a:solidFill>
                  <a:schemeClr val="accent5">
                    <a:lumMod val="75000"/>
                  </a:schemeClr>
                </a:solidFill>
                <a:cs typeface="B Titr" panose="00000700000000000000" pitchFamily="2" charset="-78"/>
              </a:rPr>
              <a:t>به </a:t>
            </a:r>
            <a:r>
              <a:rPr lang="fa-IR" sz="2800" b="1" dirty="0" smtClean="0">
                <a:solidFill>
                  <a:schemeClr val="accent5">
                    <a:lumMod val="75000"/>
                  </a:schemeClr>
                </a:solidFill>
                <a:cs typeface="B Titr" panose="00000700000000000000" pitchFamily="2" charset="-78"/>
              </a:rPr>
              <a:t>مادر</a:t>
            </a:r>
            <a:br>
              <a:rPr lang="fa-IR" sz="2800" b="1" dirty="0" smtClean="0">
                <a:solidFill>
                  <a:schemeClr val="accent5">
                    <a:lumMod val="75000"/>
                  </a:schemeClr>
                </a:solidFill>
                <a:cs typeface="B Titr" panose="00000700000000000000" pitchFamily="2" charset="-78"/>
              </a:rPr>
            </a:br>
            <a:r>
              <a:rPr lang="fa-IR" sz="2800" dirty="0"/>
              <a:t/>
            </a:r>
            <a:br>
              <a:rPr lang="fa-IR" sz="2800" dirty="0"/>
            </a:br>
            <a:r>
              <a:rPr lang="fa-IR" sz="1800" dirty="0">
                <a:solidFill>
                  <a:schemeClr val="tx1"/>
                </a:solidFill>
                <a:cs typeface="B Titr" panose="00000700000000000000" pitchFamily="2" charset="-78"/>
              </a:rPr>
              <a:t>بیشتر مواقع ، مادران برای تغذیه کودک خود به اطلاعات </a:t>
            </a:r>
            <a:r>
              <a:rPr lang="fa-IR" sz="1800" dirty="0" smtClean="0">
                <a:solidFill>
                  <a:schemeClr val="tx1"/>
                </a:solidFill>
                <a:cs typeface="B Titr" panose="00000700000000000000" pitchFamily="2" charset="-78"/>
              </a:rPr>
              <a:t>خاصی نیاز </a:t>
            </a:r>
            <a:r>
              <a:rPr lang="fa-IR" sz="1800" dirty="0">
                <a:solidFill>
                  <a:schemeClr val="tx1"/>
                </a:solidFill>
                <a:cs typeface="B Titr" panose="00000700000000000000" pitchFamily="2" charset="-78"/>
              </a:rPr>
              <a:t>دارند . قراردادن دانستنی ها و اطلاعات خود در اختیار </a:t>
            </a:r>
            <a:r>
              <a:rPr lang="fa-IR" sz="1800" dirty="0" smtClean="0">
                <a:solidFill>
                  <a:schemeClr val="tx1"/>
                </a:solidFill>
                <a:cs typeface="B Titr" panose="00000700000000000000" pitchFamily="2" charset="-78"/>
              </a:rPr>
              <a:t>آنها بسیار </a:t>
            </a:r>
            <a:r>
              <a:rPr lang="fa-IR" sz="1800" dirty="0">
                <a:solidFill>
                  <a:schemeClr val="tx1"/>
                </a:solidFill>
                <a:cs typeface="B Titr" panose="00000700000000000000" pitchFamily="2" charset="-78"/>
              </a:rPr>
              <a:t>مهم است همچنین اصلاح باورهای غلط نیز از </a:t>
            </a:r>
            <a:r>
              <a:rPr lang="fa-IR" sz="1800" dirty="0" smtClean="0">
                <a:solidFill>
                  <a:schemeClr val="tx1"/>
                </a:solidFill>
                <a:cs typeface="B Titr" panose="00000700000000000000" pitchFamily="2" charset="-78"/>
              </a:rPr>
              <a:t>اهمیت بسیار </a:t>
            </a:r>
            <a:r>
              <a:rPr lang="fa-IR" sz="1800" dirty="0">
                <a:solidFill>
                  <a:schemeClr val="tx1"/>
                </a:solidFill>
                <a:cs typeface="B Titr" panose="00000700000000000000" pitchFamily="2" charset="-78"/>
              </a:rPr>
              <a:t>زیادی برخوردار می باشد </a:t>
            </a:r>
            <a:r>
              <a:rPr lang="fa-IR" sz="1800" dirty="0" smtClean="0">
                <a:solidFill>
                  <a:schemeClr val="tx1"/>
                </a:solidFill>
                <a:cs typeface="B Titr" panose="00000700000000000000" pitchFamily="2" charset="-78"/>
              </a:rPr>
              <a:t>.</a:t>
            </a:r>
            <a:br>
              <a:rPr lang="fa-IR" sz="1800" dirty="0" smtClean="0">
                <a:solidFill>
                  <a:schemeClr val="tx1"/>
                </a:solidFill>
                <a:cs typeface="B Titr" panose="00000700000000000000" pitchFamily="2" charset="-78"/>
              </a:rPr>
            </a:br>
            <a:r>
              <a:rPr lang="fa-IR" sz="1800" dirty="0">
                <a:solidFill>
                  <a:schemeClr val="tx1"/>
                </a:solidFill>
                <a:cs typeface="B Titr" panose="00000700000000000000" pitchFamily="2" charset="-78"/>
              </a:rPr>
              <a:t/>
            </a:r>
            <a:br>
              <a:rPr lang="fa-IR" sz="1800" dirty="0">
                <a:solidFill>
                  <a:schemeClr val="tx1"/>
                </a:solidFill>
                <a:cs typeface="B Titr" panose="00000700000000000000" pitchFamily="2" charset="-78"/>
              </a:rPr>
            </a:br>
            <a:r>
              <a:rPr lang="fa-IR" sz="1800" dirty="0">
                <a:solidFill>
                  <a:schemeClr val="tx1"/>
                </a:solidFill>
                <a:cs typeface="B Titr" panose="00000700000000000000" pitchFamily="2" charset="-78"/>
              </a:rPr>
              <a:t>گاهی کارمندان بهداشتی اطلاعات زیادی در اختیار داشته و </a:t>
            </a:r>
            <a:r>
              <a:rPr lang="fa-IR" sz="1800" dirty="0" smtClean="0">
                <a:solidFill>
                  <a:schemeClr val="tx1"/>
                </a:solidFill>
                <a:cs typeface="B Titr" panose="00000700000000000000" pitchFamily="2" charset="-78"/>
              </a:rPr>
              <a:t>فکر می </a:t>
            </a:r>
            <a:r>
              <a:rPr lang="fa-IR" sz="1800" dirty="0">
                <a:solidFill>
                  <a:schemeClr val="tx1"/>
                </a:solidFill>
                <a:cs typeface="B Titr" panose="00000700000000000000" pitchFamily="2" charset="-78"/>
              </a:rPr>
              <a:t>کنند ، که باید همه آنها را در اختیار مادران قرار </a:t>
            </a:r>
            <a:r>
              <a:rPr lang="fa-IR" sz="1800" dirty="0" smtClean="0">
                <a:solidFill>
                  <a:schemeClr val="tx1"/>
                </a:solidFill>
                <a:cs typeface="B Titr" panose="00000700000000000000" pitchFamily="2" charset="-78"/>
              </a:rPr>
              <a:t>دهند</a:t>
            </a:r>
            <a:br>
              <a:rPr lang="fa-IR" sz="1800" dirty="0" smtClean="0">
                <a:solidFill>
                  <a:schemeClr val="tx1"/>
                </a:solidFill>
                <a:cs typeface="B Titr" panose="00000700000000000000" pitchFamily="2" charset="-78"/>
              </a:rPr>
            </a:br>
            <a:r>
              <a:rPr lang="fa-IR" sz="1800" dirty="0">
                <a:solidFill>
                  <a:schemeClr val="tx1"/>
                </a:solidFill>
                <a:cs typeface="B Titr" panose="00000700000000000000" pitchFamily="2" charset="-78"/>
              </a:rPr>
              <a:t/>
            </a:r>
            <a:br>
              <a:rPr lang="fa-IR" sz="1800" dirty="0">
                <a:solidFill>
                  <a:schemeClr val="tx1"/>
                </a:solidFill>
                <a:cs typeface="B Titr" panose="00000700000000000000" pitchFamily="2" charset="-78"/>
              </a:rPr>
            </a:br>
            <a:r>
              <a:rPr lang="fa-IR" sz="1800" dirty="0">
                <a:solidFill>
                  <a:schemeClr val="tx1"/>
                </a:solidFill>
                <a:cs typeface="B Titr" panose="00000700000000000000" pitchFamily="2" charset="-78"/>
              </a:rPr>
              <a:t>گوش دادن به همه صحبت های مادر و دادن دو تا سه قسمت </a:t>
            </a:r>
            <a:r>
              <a:rPr lang="fa-IR" sz="1800" dirty="0" smtClean="0">
                <a:solidFill>
                  <a:schemeClr val="tx1"/>
                </a:solidFill>
                <a:cs typeface="B Titr" panose="00000700000000000000" pitchFamily="2" charset="-78"/>
              </a:rPr>
              <a:t>از مهم </a:t>
            </a:r>
            <a:r>
              <a:rPr lang="fa-IR" sz="1800" dirty="0">
                <a:solidFill>
                  <a:schemeClr val="tx1"/>
                </a:solidFill>
                <a:cs typeface="B Titr" panose="00000700000000000000" pitchFamily="2" charset="-78"/>
              </a:rPr>
              <a:t>ترین اطلاعات به او از اهمیت به سزایی </a:t>
            </a:r>
            <a:r>
              <a:rPr lang="fa-IR" sz="1800" dirty="0" smtClean="0">
                <a:solidFill>
                  <a:schemeClr val="tx1"/>
                </a:solidFill>
                <a:cs typeface="B Titr" panose="00000700000000000000" pitchFamily="2" charset="-78"/>
              </a:rPr>
              <a:t>برخوردار می </a:t>
            </a:r>
            <a:r>
              <a:rPr lang="fa-IR" sz="1800" dirty="0">
                <a:solidFill>
                  <a:schemeClr val="tx1"/>
                </a:solidFill>
                <a:cs typeface="B Titr" panose="00000700000000000000" pitchFamily="2" charset="-78"/>
              </a:rPr>
              <a:t>باشد </a:t>
            </a:r>
            <a:r>
              <a:rPr lang="fa-IR" sz="1800" dirty="0" smtClean="0">
                <a:solidFill>
                  <a:schemeClr val="tx1"/>
                </a:solidFill>
                <a:cs typeface="B Titr" panose="00000700000000000000" pitchFamily="2" charset="-78"/>
              </a:rPr>
              <a:t>.</a:t>
            </a:r>
            <a:br>
              <a:rPr lang="fa-IR" sz="1800" dirty="0" smtClean="0">
                <a:solidFill>
                  <a:schemeClr val="tx1"/>
                </a:solidFill>
                <a:cs typeface="B Titr" panose="00000700000000000000" pitchFamily="2" charset="-78"/>
              </a:rPr>
            </a:br>
            <a:r>
              <a:rPr lang="fa-IR" sz="1800" dirty="0"/>
              <a:t/>
            </a:r>
            <a:br>
              <a:rPr lang="fa-IR" sz="1800" dirty="0"/>
            </a:br>
            <a:r>
              <a:rPr lang="fa-IR" sz="1800" dirty="0">
                <a:solidFill>
                  <a:schemeClr val="tx1"/>
                </a:solidFill>
                <a:cs typeface="B Titr" panose="00000700000000000000" pitchFamily="2" charset="-78"/>
              </a:rPr>
              <a:t>سعی کنید تنها اطلاعاتی در اختیار مادر قرار دهید که </a:t>
            </a:r>
            <a:r>
              <a:rPr lang="fa-IR" sz="1800" dirty="0" smtClean="0">
                <a:solidFill>
                  <a:schemeClr val="tx1"/>
                </a:solidFill>
                <a:cs typeface="B Titr" panose="00000700000000000000" pitchFamily="2" charset="-78"/>
              </a:rPr>
              <a:t>مناسب شرایط </a:t>
            </a:r>
            <a:r>
              <a:rPr lang="fa-IR" sz="1800" dirty="0">
                <a:solidFill>
                  <a:schemeClr val="tx1"/>
                </a:solidFill>
                <a:cs typeface="B Titr" panose="00000700000000000000" pitchFamily="2" charset="-78"/>
              </a:rPr>
              <a:t>فعلی او باشند . چیزهایی که بتواند امروز و نه در </a:t>
            </a:r>
            <a:r>
              <a:rPr lang="fa-IR" sz="1800" dirty="0" smtClean="0">
                <a:solidFill>
                  <a:schemeClr val="tx1"/>
                </a:solidFill>
                <a:cs typeface="B Titr" panose="00000700000000000000" pitchFamily="2" charset="-78"/>
              </a:rPr>
              <a:t>چند هفته </a:t>
            </a:r>
            <a:r>
              <a:rPr lang="fa-IR" sz="1800" dirty="0">
                <a:solidFill>
                  <a:schemeClr val="tx1"/>
                </a:solidFill>
                <a:cs typeface="B Titr" panose="00000700000000000000" pitchFamily="2" charset="-78"/>
              </a:rPr>
              <a:t>آینده </a:t>
            </a:r>
            <a:r>
              <a:rPr lang="fa-IR" sz="1800" dirty="0" smtClean="0">
                <a:solidFill>
                  <a:schemeClr val="tx1"/>
                </a:solidFill>
                <a:cs typeface="B Titr" panose="00000700000000000000" pitchFamily="2" charset="-78"/>
              </a:rPr>
              <a:t>ازآنها </a:t>
            </a:r>
            <a:r>
              <a:rPr lang="fa-IR" sz="1800" dirty="0">
                <a:solidFill>
                  <a:schemeClr val="tx1"/>
                </a:solidFill>
                <a:cs typeface="B Titr" panose="00000700000000000000" pitchFamily="2" charset="-78"/>
              </a:rPr>
              <a:t>استفاده کند .</a:t>
            </a:r>
            <a:r>
              <a:rPr lang="fa-IR" sz="1200" dirty="0">
                <a:solidFill>
                  <a:schemeClr val="tx1"/>
                </a:solidFill>
                <a:cs typeface="B Titr" panose="00000700000000000000" pitchFamily="2" charset="-78"/>
              </a:rPr>
              <a:t/>
            </a:r>
            <a:br>
              <a:rPr lang="fa-IR" sz="1200" dirty="0">
                <a:solidFill>
                  <a:schemeClr val="tx1"/>
                </a:solidFill>
                <a:cs typeface="B Titr" panose="00000700000000000000" pitchFamily="2" charset="-78"/>
              </a:rPr>
            </a:br>
            <a:endParaRPr lang="fa-IR" sz="1200" dirty="0"/>
          </a:p>
        </p:txBody>
      </p:sp>
    </p:spTree>
    <p:extLst>
      <p:ext uri="{BB962C8B-B14F-4D97-AF65-F5344CB8AC3E}">
        <p14:creationId xmlns:p14="http://schemas.microsoft.com/office/powerpoint/2010/main" val="7952465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31253" y="1650124"/>
            <a:ext cx="8915400" cy="3777622"/>
          </a:xfrm>
        </p:spPr>
        <p:txBody>
          <a:bodyPr>
            <a:noAutofit/>
          </a:bodyPr>
          <a:lstStyle/>
          <a:p>
            <a:pPr marL="0" indent="0">
              <a:buNone/>
            </a:pPr>
            <a:r>
              <a:rPr lang="fa-IR" sz="1600" dirty="0">
                <a:solidFill>
                  <a:schemeClr val="tx1"/>
                </a:solidFill>
                <a:ea typeface="+mj-ea"/>
                <a:cs typeface="B Titr" panose="00000700000000000000" pitchFamily="2" charset="-78"/>
              </a:rPr>
              <a:t>توضیح در مورد دلیل بروز یک مشکل مناسبترین </a:t>
            </a:r>
            <a:r>
              <a:rPr lang="fa-IR" sz="1600" dirty="0" smtClean="0">
                <a:solidFill>
                  <a:schemeClr val="tx1"/>
                </a:solidFill>
                <a:ea typeface="+mj-ea"/>
                <a:cs typeface="B Titr" panose="00000700000000000000" pitchFamily="2" charset="-78"/>
              </a:rPr>
              <a:t>اطلاعاتی است </a:t>
            </a:r>
            <a:r>
              <a:rPr lang="fa-IR" sz="1600" dirty="0">
                <a:solidFill>
                  <a:schemeClr val="tx1"/>
                </a:solidFill>
                <a:ea typeface="+mj-ea"/>
                <a:cs typeface="B Titr" panose="00000700000000000000" pitchFamily="2" charset="-78"/>
              </a:rPr>
              <a:t>که می توان در اختیار مادران قرار داد </a:t>
            </a:r>
            <a:r>
              <a:rPr lang="fa-IR" sz="1600" dirty="0" smtClean="0">
                <a:solidFill>
                  <a:schemeClr val="tx1"/>
                </a:solidFill>
                <a:ea typeface="+mj-ea"/>
                <a:cs typeface="B Titr" panose="00000700000000000000" pitchFamily="2" charset="-78"/>
              </a:rPr>
              <a:t>.</a:t>
            </a:r>
          </a:p>
          <a:p>
            <a:pPr marL="0" indent="0">
              <a:buNone/>
            </a:pPr>
            <a:r>
              <a:rPr lang="fa-IR" sz="1600" dirty="0" smtClean="0">
                <a:solidFill>
                  <a:schemeClr val="tx1"/>
                </a:solidFill>
                <a:ea typeface="+mj-ea"/>
                <a:cs typeface="B Titr" panose="00000700000000000000" pitchFamily="2" charset="-78"/>
              </a:rPr>
              <a:t></a:t>
            </a:r>
            <a:r>
              <a:rPr lang="fa-IR" sz="1600" dirty="0">
                <a:solidFill>
                  <a:schemeClr val="tx1"/>
                </a:solidFill>
                <a:ea typeface="+mj-ea"/>
                <a:cs typeface="B Titr" panose="00000700000000000000" pitchFamily="2" charset="-78"/>
              </a:rPr>
              <a:t>سعی کنید در هر نوبت ، تنها یک یا دو قسمت از اطلاعات </a:t>
            </a:r>
            <a:r>
              <a:rPr lang="fa-IR" sz="1600" dirty="0" smtClean="0">
                <a:solidFill>
                  <a:schemeClr val="tx1"/>
                </a:solidFill>
                <a:ea typeface="+mj-ea"/>
                <a:cs typeface="B Titr" panose="00000700000000000000" pitchFamily="2" charset="-78"/>
              </a:rPr>
              <a:t>را در </a:t>
            </a:r>
            <a:r>
              <a:rPr lang="fa-IR" sz="1600" dirty="0">
                <a:solidFill>
                  <a:schemeClr val="tx1"/>
                </a:solidFill>
                <a:ea typeface="+mj-ea"/>
                <a:cs typeface="B Titr" panose="00000700000000000000" pitchFamily="2" charset="-78"/>
              </a:rPr>
              <a:t>اختیار او قرار دهید ، مخصوصاً اگر مادر خسته بوده یا تا آن</a:t>
            </a:r>
            <a:br>
              <a:rPr lang="fa-IR" sz="1600" dirty="0">
                <a:solidFill>
                  <a:schemeClr val="tx1"/>
                </a:solidFill>
                <a:ea typeface="+mj-ea"/>
                <a:cs typeface="B Titr" panose="00000700000000000000" pitchFamily="2" charset="-78"/>
              </a:rPr>
            </a:br>
            <a:r>
              <a:rPr lang="fa-IR" sz="1600" dirty="0">
                <a:solidFill>
                  <a:schemeClr val="tx1"/>
                </a:solidFill>
                <a:ea typeface="+mj-ea"/>
                <a:cs typeface="B Titr" panose="00000700000000000000" pitchFamily="2" charset="-78"/>
              </a:rPr>
              <a:t>موقع بمباران اطلاعاتی شده است </a:t>
            </a:r>
            <a:r>
              <a:rPr lang="fa-IR" sz="1600" dirty="0" smtClean="0">
                <a:solidFill>
                  <a:schemeClr val="tx1"/>
                </a:solidFill>
                <a:ea typeface="+mj-ea"/>
                <a:cs typeface="B Titr" panose="00000700000000000000" pitchFamily="2" charset="-78"/>
              </a:rPr>
              <a:t>.</a:t>
            </a:r>
          </a:p>
          <a:p>
            <a:pPr marL="0" indent="0">
              <a:buNone/>
            </a:pPr>
            <a:r>
              <a:rPr lang="fa-IR" sz="1600" dirty="0">
                <a:solidFill>
                  <a:schemeClr val="tx1"/>
                </a:solidFill>
                <a:ea typeface="+mj-ea"/>
                <a:cs typeface="B Titr" panose="00000700000000000000" pitchFamily="2" charset="-78"/>
              </a:rPr>
              <a:t/>
            </a:r>
            <a:br>
              <a:rPr lang="fa-IR" sz="1600" dirty="0">
                <a:solidFill>
                  <a:schemeClr val="tx1"/>
                </a:solidFill>
                <a:ea typeface="+mj-ea"/>
                <a:cs typeface="B Titr" panose="00000700000000000000" pitchFamily="2" charset="-78"/>
              </a:rPr>
            </a:br>
            <a:r>
              <a:rPr lang="fa-IR" sz="1600" dirty="0">
                <a:solidFill>
                  <a:schemeClr val="tx1"/>
                </a:solidFill>
                <a:ea typeface="+mj-ea"/>
                <a:cs typeface="B Titr" panose="00000700000000000000" pitchFamily="2" charset="-78"/>
              </a:rPr>
              <a:t>اطلاعات را به شیوه ای سازنده و نه به نحو انتقادگونه بیان کنید </a:t>
            </a:r>
            <a:r>
              <a:rPr lang="fa-IR" sz="1600" dirty="0" smtClean="0">
                <a:solidFill>
                  <a:schemeClr val="tx1"/>
                </a:solidFill>
                <a:ea typeface="+mj-ea"/>
                <a:cs typeface="B Titr" panose="00000700000000000000" pitchFamily="2" charset="-78"/>
              </a:rPr>
              <a:t>تا مادر </a:t>
            </a:r>
            <a:r>
              <a:rPr lang="fa-IR" sz="1600" dirty="0">
                <a:solidFill>
                  <a:schemeClr val="tx1"/>
                </a:solidFill>
                <a:ea typeface="+mj-ea"/>
                <a:cs typeface="B Titr" panose="00000700000000000000" pitchFamily="2" charset="-78"/>
              </a:rPr>
              <a:t>فکر نکند کار اشتباهی انجام داده است . این امر به </a:t>
            </a:r>
            <a:r>
              <a:rPr lang="fa-IR" sz="1600" dirty="0" smtClean="0">
                <a:solidFill>
                  <a:schemeClr val="tx1"/>
                </a:solidFill>
                <a:ea typeface="+mj-ea"/>
                <a:cs typeface="B Titr" panose="00000700000000000000" pitchFamily="2" charset="-78"/>
              </a:rPr>
              <a:t>خصوص زمانی </a:t>
            </a:r>
            <a:r>
              <a:rPr lang="fa-IR" sz="1600" dirty="0">
                <a:solidFill>
                  <a:schemeClr val="tx1"/>
                </a:solidFill>
                <a:ea typeface="+mj-ea"/>
                <a:cs typeface="B Titr" panose="00000700000000000000" pitchFamily="2" charset="-78"/>
              </a:rPr>
              <a:t>که قصد اصلاح باور غلطی را داشته باشید اهمیت می یابد </a:t>
            </a:r>
            <a:r>
              <a:rPr lang="fa-IR" sz="1600" dirty="0" smtClean="0">
                <a:solidFill>
                  <a:schemeClr val="tx1"/>
                </a:solidFill>
                <a:ea typeface="+mj-ea"/>
                <a:cs typeface="B Titr" panose="00000700000000000000" pitchFamily="2" charset="-78"/>
              </a:rPr>
              <a:t>.</a:t>
            </a:r>
          </a:p>
          <a:p>
            <a:pPr marL="0" indent="0">
              <a:buNone/>
            </a:pPr>
            <a:r>
              <a:rPr lang="fa-IR" sz="1600" dirty="0" smtClean="0">
                <a:solidFill>
                  <a:schemeClr val="tx1"/>
                </a:solidFill>
                <a:ea typeface="+mj-ea"/>
                <a:cs typeface="B Titr" panose="00000700000000000000" pitchFamily="2" charset="-78"/>
              </a:rPr>
              <a:t></a:t>
            </a:r>
            <a:r>
              <a:rPr lang="fa-IR" sz="1600" dirty="0">
                <a:solidFill>
                  <a:schemeClr val="tx1"/>
                </a:solidFill>
                <a:ea typeface="+mj-ea"/>
                <a:cs typeface="B Titr" panose="00000700000000000000" pitchFamily="2" charset="-78"/>
              </a:rPr>
              <a:t>به عنوان مثال ، به جای گفتن « حریره رقیق و شل برای </a:t>
            </a:r>
            <a:r>
              <a:rPr lang="fa-IR" sz="1600" dirty="0" smtClean="0">
                <a:solidFill>
                  <a:schemeClr val="tx1"/>
                </a:solidFill>
                <a:ea typeface="+mj-ea"/>
                <a:cs typeface="B Titr" panose="00000700000000000000" pitchFamily="2" charset="-78"/>
              </a:rPr>
              <a:t>تغذیه کودک </a:t>
            </a:r>
            <a:r>
              <a:rPr lang="fa-IR" sz="1600" dirty="0">
                <a:solidFill>
                  <a:schemeClr val="tx1"/>
                </a:solidFill>
                <a:ea typeface="+mj-ea"/>
                <a:cs typeface="B Titr" panose="00000700000000000000" pitchFamily="2" charset="-78"/>
              </a:rPr>
              <a:t>شما مناسب نیست » بگوئید: « غذاهای غلیظ و سفت به </a:t>
            </a:r>
            <a:r>
              <a:rPr lang="fa-IR" sz="1600" dirty="0" smtClean="0">
                <a:solidFill>
                  <a:schemeClr val="tx1"/>
                </a:solidFill>
                <a:ea typeface="+mj-ea"/>
                <a:cs typeface="B Titr" panose="00000700000000000000" pitchFamily="2" charset="-78"/>
              </a:rPr>
              <a:t>رشد کودک </a:t>
            </a:r>
            <a:r>
              <a:rPr lang="fa-IR" sz="1600" dirty="0">
                <a:solidFill>
                  <a:schemeClr val="tx1"/>
                </a:solidFill>
                <a:ea typeface="+mj-ea"/>
                <a:cs typeface="B Titr" panose="00000700000000000000" pitchFamily="2" charset="-78"/>
              </a:rPr>
              <a:t>بهتر کمک خواهند کرد » </a:t>
            </a:r>
            <a:r>
              <a:rPr lang="fa-IR" sz="1600" dirty="0" smtClean="0">
                <a:solidFill>
                  <a:schemeClr val="tx1"/>
                </a:solidFill>
                <a:ea typeface="+mj-ea"/>
                <a:cs typeface="B Titr" panose="00000700000000000000" pitchFamily="2" charset="-78"/>
              </a:rPr>
              <a:t>.</a:t>
            </a:r>
          </a:p>
          <a:p>
            <a:pPr marL="0" indent="0">
              <a:buNone/>
            </a:pPr>
            <a:r>
              <a:rPr lang="fa-IR" sz="1600" dirty="0">
                <a:solidFill>
                  <a:schemeClr val="tx1"/>
                </a:solidFill>
                <a:ea typeface="+mj-ea"/>
                <a:cs typeface="B Titr" panose="00000700000000000000" pitchFamily="2" charset="-78"/>
              </a:rPr>
              <a:t/>
            </a:r>
            <a:br>
              <a:rPr lang="fa-IR" sz="1600" dirty="0">
                <a:solidFill>
                  <a:schemeClr val="tx1"/>
                </a:solidFill>
                <a:ea typeface="+mj-ea"/>
                <a:cs typeface="B Titr" panose="00000700000000000000" pitchFamily="2" charset="-78"/>
              </a:rPr>
            </a:br>
            <a:r>
              <a:rPr lang="fa-IR" sz="1600" dirty="0">
                <a:solidFill>
                  <a:schemeClr val="tx1"/>
                </a:solidFill>
                <a:ea typeface="+mj-ea"/>
                <a:cs typeface="B Titr" panose="00000700000000000000" pitchFamily="2" charset="-78"/>
              </a:rPr>
              <a:t>قبل از دادن اطلاعات به مادر ، اعتماد به نفس او را تقویت کنید </a:t>
            </a:r>
            <a:r>
              <a:rPr lang="fa-IR" sz="1600" dirty="0" smtClean="0">
                <a:solidFill>
                  <a:schemeClr val="tx1"/>
                </a:solidFill>
                <a:ea typeface="+mj-ea"/>
                <a:cs typeface="B Titr" panose="00000700000000000000" pitchFamily="2" charset="-78"/>
              </a:rPr>
              <a:t>. آنچه </a:t>
            </a:r>
            <a:r>
              <a:rPr lang="fa-IR" sz="1600" dirty="0">
                <a:solidFill>
                  <a:schemeClr val="tx1"/>
                </a:solidFill>
                <a:ea typeface="+mj-ea"/>
                <a:cs typeface="B Titr" panose="00000700000000000000" pitchFamily="2" charset="-78"/>
              </a:rPr>
              <a:t>که می گوید پذیرفته و کاری را که درست انجام می </a:t>
            </a:r>
            <a:r>
              <a:rPr lang="fa-IR" sz="1600" dirty="0" smtClean="0">
                <a:solidFill>
                  <a:schemeClr val="tx1"/>
                </a:solidFill>
                <a:ea typeface="+mj-ea"/>
                <a:cs typeface="B Titr" panose="00000700000000000000" pitchFamily="2" charset="-78"/>
              </a:rPr>
              <a:t>دهد تحسین </a:t>
            </a:r>
            <a:r>
              <a:rPr lang="fa-IR" sz="1600" dirty="0">
                <a:solidFill>
                  <a:schemeClr val="tx1"/>
                </a:solidFill>
                <a:ea typeface="+mj-ea"/>
                <a:cs typeface="B Titr" panose="00000700000000000000" pitchFamily="2" charset="-78"/>
              </a:rPr>
              <a:t>کنید نیازی به دادن اطلاعات جدید واصلاح سریع </a:t>
            </a:r>
            <a:r>
              <a:rPr lang="fa-IR" sz="1600" dirty="0" smtClean="0">
                <a:solidFill>
                  <a:schemeClr val="tx1"/>
                </a:solidFill>
                <a:ea typeface="+mj-ea"/>
                <a:cs typeface="B Titr" panose="00000700000000000000" pitchFamily="2" charset="-78"/>
              </a:rPr>
              <a:t>باورهای غلط </a:t>
            </a:r>
            <a:r>
              <a:rPr lang="fa-IR" sz="1600" dirty="0">
                <a:solidFill>
                  <a:schemeClr val="tx1"/>
                </a:solidFill>
                <a:ea typeface="+mj-ea"/>
                <a:cs typeface="B Titr" panose="00000700000000000000" pitchFamily="2" charset="-78"/>
              </a:rPr>
              <a:t>او نمی </a:t>
            </a:r>
            <a:r>
              <a:rPr lang="fa-IR" sz="1600" dirty="0" smtClean="0">
                <a:solidFill>
                  <a:schemeClr val="tx1"/>
                </a:solidFill>
                <a:ea typeface="+mj-ea"/>
                <a:cs typeface="B Titr" panose="00000700000000000000" pitchFamily="2" charset="-78"/>
              </a:rPr>
              <a:t>باشد.</a:t>
            </a:r>
            <a:r>
              <a:rPr lang="fa-IR" sz="1600" dirty="0">
                <a:solidFill>
                  <a:schemeClr val="tx1"/>
                </a:solidFill>
                <a:ea typeface="+mj-ea"/>
                <a:cs typeface="B Titr" panose="00000700000000000000" pitchFamily="2" charset="-78"/>
              </a:rPr>
              <a:t/>
            </a:r>
            <a:br>
              <a:rPr lang="fa-IR" sz="1600" dirty="0">
                <a:solidFill>
                  <a:schemeClr val="tx1"/>
                </a:solidFill>
                <a:ea typeface="+mj-ea"/>
                <a:cs typeface="B Titr" panose="00000700000000000000" pitchFamily="2" charset="-78"/>
              </a:rPr>
            </a:br>
            <a:endParaRPr lang="fa-IR" sz="2400" dirty="0">
              <a:solidFill>
                <a:schemeClr val="tx1"/>
              </a:solidFill>
              <a:cs typeface="B Titr" panose="00000700000000000000" pitchFamily="2" charset="-78"/>
            </a:endParaRPr>
          </a:p>
        </p:txBody>
      </p:sp>
    </p:spTree>
    <p:extLst>
      <p:ext uri="{BB962C8B-B14F-4D97-AF65-F5344CB8AC3E}">
        <p14:creationId xmlns:p14="http://schemas.microsoft.com/office/powerpoint/2010/main" val="34687869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466895" y="1059405"/>
            <a:ext cx="6831725" cy="2462213"/>
          </a:xfrm>
          <a:prstGeom prst="rect">
            <a:avLst/>
          </a:prstGeom>
        </p:spPr>
        <p:txBody>
          <a:bodyPr wrap="square">
            <a:spAutoFit/>
          </a:bodyPr>
          <a:lstStyle/>
          <a:p>
            <a:pPr algn="r"/>
            <a:r>
              <a:rPr lang="fa-IR" sz="2800" b="1" dirty="0">
                <a:solidFill>
                  <a:srgbClr val="7030A0"/>
                </a:solidFill>
                <a:latin typeface="B Titr" panose="00000700000000000000" pitchFamily="2" charset="-78"/>
                <a:cs typeface="B Titr" panose="00000700000000000000" pitchFamily="2" charset="-78"/>
              </a:rPr>
              <a:t>مهارت پنجم : استفاده از عبارات </a:t>
            </a:r>
            <a:r>
              <a:rPr lang="fa-IR" sz="2800" b="1" dirty="0" smtClean="0">
                <a:solidFill>
                  <a:srgbClr val="7030A0"/>
                </a:solidFill>
                <a:latin typeface="B Titr" panose="00000700000000000000" pitchFamily="2" charset="-78"/>
                <a:cs typeface="B Titr" panose="00000700000000000000" pitchFamily="2" charset="-78"/>
              </a:rPr>
              <a:t>ساده</a:t>
            </a:r>
            <a:endParaRPr lang="en-US" sz="2800" b="1" dirty="0" smtClean="0">
              <a:solidFill>
                <a:srgbClr val="7030A0"/>
              </a:solidFill>
              <a:latin typeface="B Titr" panose="00000700000000000000" pitchFamily="2" charset="-78"/>
              <a:cs typeface="B Titr" panose="00000700000000000000" pitchFamily="2" charset="-78"/>
            </a:endParaRPr>
          </a:p>
          <a:p>
            <a:pPr algn="r"/>
            <a:r>
              <a:rPr lang="fa-IR" dirty="0">
                <a:cs typeface="B Titr" panose="00000700000000000000" pitchFamily="2" charset="-78"/>
              </a:rPr>
              <a:t/>
            </a:r>
            <a:br>
              <a:rPr lang="fa-IR" dirty="0">
                <a:cs typeface="B Titr" panose="00000700000000000000" pitchFamily="2" charset="-78"/>
              </a:rPr>
            </a:br>
            <a:r>
              <a:rPr lang="fa-IR" sz="1600" dirty="0">
                <a:solidFill>
                  <a:srgbClr val="2DA2BF"/>
                </a:solidFill>
                <a:latin typeface="Verdana" panose="020B0604030504040204" pitchFamily="34" charset="0"/>
                <a:cs typeface="B Titr" panose="00000700000000000000" pitchFamily="2" charset="-78"/>
              </a:rPr>
              <a:t>◦ </a:t>
            </a:r>
            <a:r>
              <a:rPr lang="fa-IR" dirty="0">
                <a:solidFill>
                  <a:srgbClr val="000000"/>
                </a:solidFill>
                <a:latin typeface="B Mitra" panose="00000400000000000000" pitchFamily="2" charset="-78"/>
                <a:cs typeface="B Titr" panose="00000700000000000000" pitchFamily="2" charset="-78"/>
              </a:rPr>
              <a:t>کارمندان بهداشتی در خصوص بیماری ها و روش </a:t>
            </a:r>
            <a:r>
              <a:rPr lang="fa-IR" dirty="0" smtClean="0">
                <a:solidFill>
                  <a:srgbClr val="000000"/>
                </a:solidFill>
                <a:latin typeface="B Mitra" panose="00000400000000000000" pitchFamily="2" charset="-78"/>
                <a:cs typeface="B Titr" panose="00000700000000000000" pitchFamily="2" charset="-78"/>
              </a:rPr>
              <a:t>معالجه آنها </a:t>
            </a:r>
            <a:r>
              <a:rPr lang="fa-IR" dirty="0">
                <a:solidFill>
                  <a:srgbClr val="000000"/>
                </a:solidFill>
                <a:latin typeface="B Mitra" panose="00000400000000000000" pitchFamily="2" charset="-78"/>
                <a:cs typeface="B Titr" panose="00000700000000000000" pitchFamily="2" charset="-78"/>
              </a:rPr>
              <a:t>و اصطلاحات علمی و تخصصی مرتبط ، </a:t>
            </a:r>
            <a:r>
              <a:rPr lang="fa-IR" dirty="0" smtClean="0">
                <a:solidFill>
                  <a:srgbClr val="000000"/>
                </a:solidFill>
                <a:latin typeface="B Mitra" panose="00000400000000000000" pitchFamily="2" charset="-78"/>
                <a:cs typeface="B Titr" panose="00000700000000000000" pitchFamily="2" charset="-78"/>
              </a:rPr>
              <a:t>آموزشمی </a:t>
            </a:r>
            <a:r>
              <a:rPr lang="fa-IR" dirty="0">
                <a:solidFill>
                  <a:srgbClr val="000000"/>
                </a:solidFill>
                <a:latin typeface="B Mitra" panose="00000400000000000000" pitchFamily="2" charset="-78"/>
                <a:cs typeface="B Titr" panose="00000700000000000000" pitchFamily="2" charset="-78"/>
              </a:rPr>
              <a:t>بینند . چنانچه این اصطلاحات برای عموم ، شناخته شود</a:t>
            </a:r>
            <a:br>
              <a:rPr lang="fa-IR" dirty="0">
                <a:solidFill>
                  <a:srgbClr val="000000"/>
                </a:solidFill>
                <a:latin typeface="B Mitra" panose="00000400000000000000" pitchFamily="2" charset="-78"/>
                <a:cs typeface="B Titr" panose="00000700000000000000" pitchFamily="2" charset="-78"/>
              </a:rPr>
            </a:br>
            <a:r>
              <a:rPr lang="fa-IR" dirty="0">
                <a:solidFill>
                  <a:srgbClr val="000000"/>
                </a:solidFill>
                <a:latin typeface="B Mitra" panose="00000400000000000000" pitchFamily="2" charset="-78"/>
                <a:cs typeface="B Titr" panose="00000700000000000000" pitchFamily="2" charset="-78"/>
              </a:rPr>
              <a:t>، افرادی که جزو کارمندان بهداشتی نیستند نیز می </a:t>
            </a:r>
            <a:r>
              <a:rPr lang="fa-IR" dirty="0" smtClean="0">
                <a:solidFill>
                  <a:srgbClr val="000000"/>
                </a:solidFill>
                <a:latin typeface="B Mitra" panose="00000400000000000000" pitchFamily="2" charset="-78"/>
                <a:cs typeface="B Titr" panose="00000700000000000000" pitchFamily="2" charset="-78"/>
              </a:rPr>
              <a:t>توانندآنها </a:t>
            </a:r>
            <a:r>
              <a:rPr lang="fa-IR" dirty="0">
                <a:solidFill>
                  <a:srgbClr val="000000"/>
                </a:solidFill>
                <a:latin typeface="B Mitra" panose="00000400000000000000" pitchFamily="2" charset="-78"/>
                <a:cs typeface="B Titr" panose="00000700000000000000" pitchFamily="2" charset="-78"/>
              </a:rPr>
              <a:t>را درک نمایند .</a:t>
            </a:r>
            <a:br>
              <a:rPr lang="fa-IR" dirty="0">
                <a:solidFill>
                  <a:srgbClr val="000000"/>
                </a:solidFill>
                <a:latin typeface="B Mitra" panose="00000400000000000000" pitchFamily="2" charset="-78"/>
                <a:cs typeface="B Titr" panose="00000700000000000000" pitchFamily="2" charset="-78"/>
              </a:rPr>
            </a:br>
            <a:r>
              <a:rPr lang="fa-IR" dirty="0">
                <a:solidFill>
                  <a:srgbClr val="2DA2BF"/>
                </a:solidFill>
                <a:latin typeface="Verdana" panose="020B0604030504040204" pitchFamily="34" charset="0"/>
                <a:cs typeface="B Titr" panose="00000700000000000000" pitchFamily="2" charset="-78"/>
              </a:rPr>
              <a:t>◦</a:t>
            </a:r>
            <a:r>
              <a:rPr lang="fa-IR" dirty="0">
                <a:solidFill>
                  <a:srgbClr val="000000"/>
                </a:solidFill>
                <a:latin typeface="B Mitra" panose="00000400000000000000" pitchFamily="2" charset="-78"/>
                <a:cs typeface="B Titr" panose="00000700000000000000" pitchFamily="2" charset="-78"/>
              </a:rPr>
              <a:t>استفاده از عبارات شناخته شده و ساده برای توضیح </a:t>
            </a:r>
            <a:r>
              <a:rPr lang="fa-IR" dirty="0" smtClean="0">
                <a:solidFill>
                  <a:srgbClr val="000000"/>
                </a:solidFill>
                <a:latin typeface="B Mitra" panose="00000400000000000000" pitchFamily="2" charset="-78"/>
                <a:cs typeface="B Titr" panose="00000700000000000000" pitchFamily="2" charset="-78"/>
              </a:rPr>
              <a:t>مطالب به </a:t>
            </a:r>
            <a:r>
              <a:rPr lang="fa-IR" dirty="0">
                <a:solidFill>
                  <a:srgbClr val="000000"/>
                </a:solidFill>
                <a:latin typeface="B Mitra" panose="00000400000000000000" pitchFamily="2" charset="-78"/>
                <a:cs typeface="B Titr" panose="00000700000000000000" pitchFamily="2" charset="-78"/>
              </a:rPr>
              <a:t>مادر از اهمیت زیادی برخوردار است </a:t>
            </a:r>
            <a:r>
              <a:rPr lang="fa-IR" dirty="0">
                <a:cs typeface="B Titr" panose="00000700000000000000" pitchFamily="2" charset="-78"/>
              </a:rPr>
              <a:t/>
            </a:r>
            <a:br>
              <a:rPr lang="fa-IR" dirty="0">
                <a:cs typeface="B Titr" panose="00000700000000000000" pitchFamily="2" charset="-78"/>
              </a:rPr>
            </a:br>
            <a:endParaRPr lang="fa-IR" dirty="0">
              <a:cs typeface="B Titr" panose="00000700000000000000" pitchFamily="2" charset="-78"/>
            </a:endParaRPr>
          </a:p>
        </p:txBody>
      </p:sp>
    </p:spTree>
    <p:extLst>
      <p:ext uri="{BB962C8B-B14F-4D97-AF65-F5344CB8AC3E}">
        <p14:creationId xmlns:p14="http://schemas.microsoft.com/office/powerpoint/2010/main" val="26661798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29103" y="924910"/>
            <a:ext cx="9875509" cy="4678204"/>
          </a:xfrm>
          <a:prstGeom prst="rect">
            <a:avLst/>
          </a:prstGeom>
        </p:spPr>
        <p:txBody>
          <a:bodyPr wrap="square">
            <a:spAutoFit/>
          </a:bodyPr>
          <a:lstStyle/>
          <a:p>
            <a:pPr algn="r"/>
            <a:r>
              <a:rPr lang="fa-IR" b="1" dirty="0">
                <a:solidFill>
                  <a:srgbClr val="7030A0"/>
                </a:solidFill>
                <a:latin typeface="B Titr" panose="00000700000000000000" pitchFamily="2" charset="-78"/>
                <a:cs typeface="B Titr" panose="00000700000000000000" pitchFamily="2" charset="-78"/>
              </a:rPr>
              <a:t>مهارت ششم : به بيان يك يا </a:t>
            </a:r>
            <a:r>
              <a:rPr lang="fa-IR" b="1" dirty="0" smtClean="0">
                <a:solidFill>
                  <a:srgbClr val="7030A0"/>
                </a:solidFill>
                <a:latin typeface="B Titr" panose="00000700000000000000" pitchFamily="2" charset="-78"/>
                <a:cs typeface="B Titr" panose="00000700000000000000" pitchFamily="2" charset="-78"/>
              </a:rPr>
              <a:t>دو پيشنهاد </a:t>
            </a:r>
            <a:r>
              <a:rPr lang="fa-IR" b="1" dirty="0">
                <a:solidFill>
                  <a:srgbClr val="7030A0"/>
                </a:solidFill>
                <a:latin typeface="B Titr" panose="00000700000000000000" pitchFamily="2" charset="-78"/>
                <a:cs typeface="B Titr" panose="00000700000000000000" pitchFamily="2" charset="-78"/>
              </a:rPr>
              <a:t>پرداخته و دستور ندهيد .</a:t>
            </a:r>
            <a:r>
              <a:rPr lang="fa-IR" dirty="0"/>
              <a:t/>
            </a:r>
            <a:br>
              <a:rPr lang="fa-IR" dirty="0"/>
            </a:br>
            <a:endParaRPr lang="fa-IR" sz="2000" dirty="0">
              <a:solidFill>
                <a:srgbClr val="2DA2BF"/>
              </a:solidFill>
              <a:latin typeface="Wingdings 3" panose="05040102010807070707" pitchFamily="18" charset="2"/>
              <a:cs typeface="B Titr" panose="00000700000000000000" pitchFamily="2" charset="-78"/>
            </a:endParaRPr>
          </a:p>
          <a:p>
            <a:pPr algn="r"/>
            <a:r>
              <a:rPr lang="fa-IR" sz="2000" dirty="0" smtClean="0">
                <a:solidFill>
                  <a:srgbClr val="000000"/>
                </a:solidFill>
                <a:latin typeface="B Mitra" panose="00000400000000000000" pitchFamily="2" charset="-78"/>
                <a:cs typeface="B Titr" panose="00000700000000000000" pitchFamily="2" charset="-78"/>
              </a:rPr>
              <a:t>شما ممکن </a:t>
            </a:r>
            <a:r>
              <a:rPr lang="fa-IR" sz="2000" dirty="0">
                <a:solidFill>
                  <a:srgbClr val="000000"/>
                </a:solidFill>
                <a:latin typeface="B Mitra" panose="00000400000000000000" pitchFamily="2" charset="-78"/>
                <a:cs typeface="B Titr" panose="00000700000000000000" pitchFamily="2" charset="-78"/>
              </a:rPr>
              <a:t>است بعنوان یک مشاور فکر کنید که اگر مادر به </a:t>
            </a:r>
            <a:r>
              <a:rPr lang="fa-IR" sz="2000" dirty="0" smtClean="0">
                <a:solidFill>
                  <a:srgbClr val="000000"/>
                </a:solidFill>
                <a:latin typeface="B Mitra" panose="00000400000000000000" pitchFamily="2" charset="-78"/>
                <a:cs typeface="B Titr" panose="00000700000000000000" pitchFamily="2" charset="-78"/>
              </a:rPr>
              <a:t>روشی متفاوت </a:t>
            </a:r>
            <a:r>
              <a:rPr lang="fa-IR" sz="2000" dirty="0">
                <a:solidFill>
                  <a:srgbClr val="000000"/>
                </a:solidFill>
                <a:latin typeface="B Mitra" panose="00000400000000000000" pitchFamily="2" charset="-78"/>
                <a:cs typeface="B Titr" panose="00000700000000000000" pitchFamily="2" charset="-78"/>
              </a:rPr>
              <a:t>عمل نماید حتماً مثمر ثمر خواهد بود. به عنوان مثال </a:t>
            </a:r>
            <a:r>
              <a:rPr lang="fa-IR" sz="2000" dirty="0" smtClean="0">
                <a:solidFill>
                  <a:srgbClr val="000000"/>
                </a:solidFill>
                <a:latin typeface="B Mitra" panose="00000400000000000000" pitchFamily="2" charset="-78"/>
                <a:cs typeface="B Titr" panose="00000700000000000000" pitchFamily="2" charset="-78"/>
              </a:rPr>
              <a:t>تغذیه کودک </a:t>
            </a:r>
            <a:r>
              <a:rPr lang="fa-IR" sz="2000" dirty="0">
                <a:solidFill>
                  <a:srgbClr val="000000"/>
                </a:solidFill>
                <a:latin typeface="B Mitra" panose="00000400000000000000" pitchFamily="2" charset="-78"/>
                <a:cs typeface="B Titr" panose="00000700000000000000" pitchFamily="2" charset="-78"/>
              </a:rPr>
              <a:t>به دفعات بیشتر یا نگه داشتن او به شیوه ای </a:t>
            </a:r>
            <a:r>
              <a:rPr lang="fa-IR" sz="2000" dirty="0" smtClean="0">
                <a:solidFill>
                  <a:srgbClr val="000000"/>
                </a:solidFill>
                <a:latin typeface="B Mitra" panose="00000400000000000000" pitchFamily="2" charset="-78"/>
                <a:cs typeface="B Titr" panose="00000700000000000000" pitchFamily="2" charset="-78"/>
              </a:rPr>
              <a:t>متفاوت با </a:t>
            </a:r>
            <a:r>
              <a:rPr lang="fa-IR" sz="2000" dirty="0">
                <a:solidFill>
                  <a:srgbClr val="000000"/>
                </a:solidFill>
                <a:latin typeface="B Mitra" panose="00000400000000000000" pitchFamily="2" charset="-78"/>
                <a:cs typeface="B Titr" panose="00000700000000000000" pitchFamily="2" charset="-78"/>
              </a:rPr>
              <a:t>این وجود دقت کنید که هرگز با مادر به حالت دستوری </a:t>
            </a:r>
            <a:r>
              <a:rPr lang="fa-IR" sz="2000" dirty="0" smtClean="0">
                <a:solidFill>
                  <a:srgbClr val="000000"/>
                </a:solidFill>
                <a:latin typeface="B Mitra" panose="00000400000000000000" pitchFamily="2" charset="-78"/>
                <a:cs typeface="B Titr" panose="00000700000000000000" pitchFamily="2" charset="-78"/>
              </a:rPr>
              <a:t>صحبت  نکنید </a:t>
            </a:r>
            <a:r>
              <a:rPr lang="fa-IR" sz="2000" dirty="0">
                <a:solidFill>
                  <a:srgbClr val="000000"/>
                </a:solidFill>
                <a:latin typeface="B Mitra" panose="00000400000000000000" pitchFamily="2" charset="-78"/>
                <a:cs typeface="B Titr" panose="00000700000000000000" pitchFamily="2" charset="-78"/>
              </a:rPr>
              <a:t>. زیرا این روش به تقویت اعتماد به نفس در او کمکی </a:t>
            </a:r>
            <a:r>
              <a:rPr lang="fa-IR" sz="2000" dirty="0" smtClean="0">
                <a:solidFill>
                  <a:srgbClr val="000000"/>
                </a:solidFill>
                <a:latin typeface="B Mitra" panose="00000400000000000000" pitchFamily="2" charset="-78"/>
                <a:cs typeface="B Titr" panose="00000700000000000000" pitchFamily="2" charset="-78"/>
              </a:rPr>
              <a:t>نخواهد کرد </a:t>
            </a:r>
            <a:r>
              <a:rPr lang="fa-IR" sz="2000" dirty="0">
                <a:solidFill>
                  <a:srgbClr val="000000"/>
                </a:solidFill>
                <a:latin typeface="B Mitra" panose="00000400000000000000" pitchFamily="2" charset="-78"/>
                <a:cs typeface="B Titr" panose="00000700000000000000" pitchFamily="2" charset="-78"/>
              </a:rPr>
              <a:t>.</a:t>
            </a:r>
            <a:r>
              <a:rPr lang="fa-IR" sz="2000" dirty="0">
                <a:cs typeface="B Titr" panose="00000700000000000000" pitchFamily="2" charset="-78"/>
              </a:rPr>
              <a:t/>
            </a:r>
            <a:br>
              <a:rPr lang="fa-IR" sz="2000" dirty="0">
                <a:cs typeface="B Titr" panose="00000700000000000000" pitchFamily="2" charset="-78"/>
              </a:rPr>
            </a:br>
            <a:r>
              <a:rPr lang="fa-IR" sz="2000" dirty="0" smtClean="0">
                <a:solidFill>
                  <a:srgbClr val="000000"/>
                </a:solidFill>
                <a:latin typeface="B Mitra" panose="00000400000000000000" pitchFamily="2" charset="-78"/>
                <a:cs typeface="B Titr" panose="00000700000000000000" pitchFamily="2" charset="-78"/>
              </a:rPr>
              <a:t>هنگام </a:t>
            </a:r>
            <a:r>
              <a:rPr lang="fa-IR" sz="2000" dirty="0">
                <a:solidFill>
                  <a:srgbClr val="000000"/>
                </a:solidFill>
                <a:latin typeface="B Mitra" panose="00000400000000000000" pitchFamily="2" charset="-78"/>
                <a:cs typeface="B Titr" panose="00000700000000000000" pitchFamily="2" charset="-78"/>
              </a:rPr>
              <a:t>مشاوره با مادر ، کارهای که می تواند انجام </a:t>
            </a:r>
            <a:r>
              <a:rPr lang="fa-IR" sz="2000" dirty="0" smtClean="0">
                <a:solidFill>
                  <a:srgbClr val="000000"/>
                </a:solidFill>
                <a:latin typeface="B Mitra" panose="00000400000000000000" pitchFamily="2" charset="-78"/>
                <a:cs typeface="B Titr" panose="00000700000000000000" pitchFamily="2" charset="-78"/>
              </a:rPr>
              <a:t>دهد را </a:t>
            </a:r>
            <a:r>
              <a:rPr lang="fa-IR" sz="2000" dirty="0">
                <a:solidFill>
                  <a:srgbClr val="000000"/>
                </a:solidFill>
                <a:latin typeface="B Mitra" panose="00000400000000000000" pitchFamily="2" charset="-78"/>
                <a:cs typeface="B Titr" panose="00000700000000000000" pitchFamily="2" charset="-78"/>
              </a:rPr>
              <a:t>پیشنهاد دهید . این اوست که در خصوص انجام </a:t>
            </a:r>
            <a:r>
              <a:rPr lang="fa-IR" sz="2000" dirty="0" smtClean="0">
                <a:solidFill>
                  <a:srgbClr val="000000"/>
                </a:solidFill>
                <a:latin typeface="B Mitra" panose="00000400000000000000" pitchFamily="2" charset="-78"/>
                <a:cs typeface="B Titr" panose="00000700000000000000" pitchFamily="2" charset="-78"/>
              </a:rPr>
              <a:t>یا عدم </a:t>
            </a:r>
            <a:r>
              <a:rPr lang="fa-IR" sz="2000" dirty="0">
                <a:solidFill>
                  <a:srgbClr val="000000"/>
                </a:solidFill>
                <a:latin typeface="B Mitra" panose="00000400000000000000" pitchFamily="2" charset="-78"/>
                <a:cs typeface="B Titr" panose="00000700000000000000" pitchFamily="2" charset="-78"/>
              </a:rPr>
              <a:t>انجام کاری تصمیم می گیرد . بنابراین </a:t>
            </a:r>
            <a:r>
              <a:rPr lang="fa-IR" sz="2000" dirty="0" smtClean="0">
                <a:solidFill>
                  <a:srgbClr val="000000"/>
                </a:solidFill>
                <a:latin typeface="B Mitra" panose="00000400000000000000" pitchFamily="2" charset="-78"/>
                <a:cs typeface="B Titr" panose="00000700000000000000" pitchFamily="2" charset="-78"/>
              </a:rPr>
              <a:t>احساسات او </a:t>
            </a:r>
            <a:r>
              <a:rPr lang="fa-IR" sz="2000" dirty="0">
                <a:solidFill>
                  <a:srgbClr val="000000"/>
                </a:solidFill>
                <a:latin typeface="B Mitra" panose="00000400000000000000" pitchFamily="2" charset="-78"/>
                <a:cs typeface="B Titr" panose="00000700000000000000" pitchFamily="2" charset="-78"/>
              </a:rPr>
              <a:t>کنترل شده و اعتماد به نفس او تقویت می گردد </a:t>
            </a:r>
            <a:r>
              <a:rPr lang="fa-IR" sz="2000" dirty="0" smtClean="0">
                <a:solidFill>
                  <a:srgbClr val="000000"/>
                </a:solidFill>
                <a:latin typeface="B Mitra" panose="00000400000000000000" pitchFamily="2" charset="-78"/>
                <a:cs typeface="B Titr" panose="00000700000000000000" pitchFamily="2" charset="-78"/>
              </a:rPr>
              <a:t>.</a:t>
            </a:r>
            <a:endParaRPr lang="en-US" sz="2000" dirty="0" smtClean="0">
              <a:solidFill>
                <a:srgbClr val="000000"/>
              </a:solidFill>
              <a:latin typeface="B Mitra" panose="00000400000000000000" pitchFamily="2" charset="-78"/>
              <a:cs typeface="B Titr" panose="00000700000000000000" pitchFamily="2" charset="-78"/>
            </a:endParaRPr>
          </a:p>
          <a:p>
            <a:pPr algn="r"/>
            <a:r>
              <a:rPr lang="fa-IR" sz="2000" dirty="0">
                <a:cs typeface="B Titr" panose="00000700000000000000" pitchFamily="2" charset="-78"/>
              </a:rPr>
              <a:t/>
            </a:r>
            <a:br>
              <a:rPr lang="fa-IR" sz="2000" dirty="0">
                <a:cs typeface="B Titr" panose="00000700000000000000" pitchFamily="2" charset="-78"/>
              </a:rPr>
            </a:br>
            <a:r>
              <a:rPr lang="fa-IR" sz="2000" dirty="0">
                <a:solidFill>
                  <a:srgbClr val="2DA2BF"/>
                </a:solidFill>
                <a:latin typeface="Wingdings 3" panose="05040102010807070707" pitchFamily="18" charset="2"/>
                <a:cs typeface="B Titr" panose="00000700000000000000" pitchFamily="2" charset="-78"/>
              </a:rPr>
              <a:t></a:t>
            </a:r>
            <a:r>
              <a:rPr lang="fa-IR" sz="2000" dirty="0">
                <a:solidFill>
                  <a:srgbClr val="000000"/>
                </a:solidFill>
                <a:latin typeface="B Mitra" panose="00000400000000000000" pitchFamily="2" charset="-78"/>
                <a:cs typeface="B Titr" panose="00000700000000000000" pitchFamily="2" charset="-78"/>
              </a:rPr>
              <a:t>در جملات دستوری از افعال امری مانند ( بده </a:t>
            </a:r>
            <a:r>
              <a:rPr lang="fa-IR" sz="2000" dirty="0" smtClean="0">
                <a:solidFill>
                  <a:srgbClr val="000000"/>
                </a:solidFill>
                <a:latin typeface="B Mitra" panose="00000400000000000000" pitchFamily="2" charset="-78"/>
                <a:cs typeface="B Titr" panose="00000700000000000000" pitchFamily="2" charset="-78"/>
              </a:rPr>
              <a:t>،انجام </a:t>
            </a:r>
            <a:r>
              <a:rPr lang="fa-IR" sz="2000" dirty="0">
                <a:solidFill>
                  <a:srgbClr val="000000"/>
                </a:solidFill>
                <a:latin typeface="B Mitra" panose="00000400000000000000" pitchFamily="2" charset="-78"/>
                <a:cs typeface="B Titr" panose="00000700000000000000" pitchFamily="2" charset="-78"/>
              </a:rPr>
              <a:t>ده ، بیاور ) و عباراتی چون ( همیشه ، </a:t>
            </a:r>
            <a:r>
              <a:rPr lang="fa-IR" sz="2000" dirty="0" smtClean="0">
                <a:solidFill>
                  <a:srgbClr val="000000"/>
                </a:solidFill>
                <a:latin typeface="B Mitra" panose="00000400000000000000" pitchFamily="2" charset="-78"/>
                <a:cs typeface="B Titr" panose="00000700000000000000" pitchFamily="2" charset="-78"/>
              </a:rPr>
              <a:t>هرگز، </a:t>
            </a:r>
            <a:r>
              <a:rPr lang="fa-IR" sz="2000" dirty="0">
                <a:solidFill>
                  <a:srgbClr val="000000"/>
                </a:solidFill>
                <a:latin typeface="B Mitra" panose="00000400000000000000" pitchFamily="2" charset="-78"/>
                <a:cs typeface="B Titr" panose="00000700000000000000" pitchFamily="2" charset="-78"/>
              </a:rPr>
              <a:t>لازم است ، و می بایست ) استفاده </a:t>
            </a:r>
            <a:r>
              <a:rPr lang="fa-IR" sz="2000" dirty="0" smtClean="0">
                <a:solidFill>
                  <a:srgbClr val="000000"/>
                </a:solidFill>
                <a:latin typeface="B Mitra" panose="00000400000000000000" pitchFamily="2" charset="-78"/>
                <a:cs typeface="B Titr" panose="00000700000000000000" pitchFamily="2" charset="-78"/>
              </a:rPr>
              <a:t>میشود</a:t>
            </a:r>
            <a:r>
              <a:rPr lang="fa-IR" sz="2000" dirty="0" smtClean="0">
                <a:cs typeface="B Titr" panose="00000700000000000000" pitchFamily="2" charset="-78"/>
              </a:rPr>
              <a:t> </a:t>
            </a:r>
            <a:endParaRPr lang="en-US" sz="2000" dirty="0" smtClean="0">
              <a:cs typeface="B Titr" panose="00000700000000000000" pitchFamily="2" charset="-78"/>
            </a:endParaRPr>
          </a:p>
          <a:p>
            <a:pPr algn="r"/>
            <a:r>
              <a:rPr lang="fa-IR" sz="2000" dirty="0">
                <a:cs typeface="B Titr" panose="00000700000000000000" pitchFamily="2" charset="-78"/>
              </a:rPr>
              <a:t/>
            </a:r>
            <a:br>
              <a:rPr lang="fa-IR" sz="2000" dirty="0">
                <a:cs typeface="B Titr" panose="00000700000000000000" pitchFamily="2" charset="-78"/>
              </a:rPr>
            </a:br>
            <a:r>
              <a:rPr lang="fa-IR" sz="2000" dirty="0">
                <a:cs typeface="B Titr" panose="00000700000000000000" pitchFamily="2" charset="-78"/>
              </a:rPr>
              <a:t>جملات پیشنهادی شامل موارد زیر می باشند :</a:t>
            </a:r>
            <a:br>
              <a:rPr lang="fa-IR" sz="2000" dirty="0">
                <a:cs typeface="B Titr" panose="00000700000000000000" pitchFamily="2" charset="-78"/>
              </a:rPr>
            </a:br>
            <a:r>
              <a:rPr lang="fa-IR" sz="2000" dirty="0">
                <a:cs typeface="B Titr" panose="00000700000000000000" pitchFamily="2" charset="-78"/>
              </a:rPr>
              <a:t>آیا دقت کرده ای ، آیا احتمال این وجود دارد ؟ آیا تو </a:t>
            </a:r>
            <a:r>
              <a:rPr lang="fa-IR" sz="2000" dirty="0" smtClean="0">
                <a:cs typeface="B Titr" panose="00000700000000000000" pitchFamily="2" charset="-78"/>
              </a:rPr>
              <a:t>این توانایی </a:t>
            </a:r>
            <a:r>
              <a:rPr lang="fa-IR" sz="2000" dirty="0">
                <a:cs typeface="B Titr" panose="00000700000000000000" pitchFamily="2" charset="-78"/>
              </a:rPr>
              <a:t>را داری ؟ آیا در مورد این فکر کرده ای </a:t>
            </a:r>
            <a:r>
              <a:rPr lang="fa-IR" sz="2000" dirty="0" smtClean="0">
                <a:cs typeface="B Titr" panose="00000700000000000000" pitchFamily="2" charset="-78"/>
              </a:rPr>
              <a:t>؟ احتمالا </a:t>
            </a:r>
            <a:r>
              <a:rPr lang="fa-IR" sz="2000" dirty="0">
                <a:cs typeface="B Titr" panose="00000700000000000000" pitchFamily="2" charset="-78"/>
              </a:rPr>
              <a:t>اثر خواهد کرد </a:t>
            </a:r>
            <a:r>
              <a:rPr lang="fa-IR" sz="2000" dirty="0">
                <a:cs typeface="B Titr" panose="00000700000000000000" pitchFamily="2" charset="-78"/>
              </a:rPr>
              <a:t/>
            </a:r>
            <a:br>
              <a:rPr lang="fa-IR" sz="2000" dirty="0">
                <a:cs typeface="B Titr" panose="00000700000000000000" pitchFamily="2" charset="-78"/>
              </a:rPr>
            </a:br>
            <a:endParaRPr lang="fa-IR" sz="2000" dirty="0">
              <a:cs typeface="B Titr" panose="00000700000000000000" pitchFamily="2" charset="-78"/>
            </a:endParaRPr>
          </a:p>
        </p:txBody>
      </p:sp>
    </p:spTree>
    <p:extLst>
      <p:ext uri="{BB962C8B-B14F-4D97-AF65-F5344CB8AC3E}">
        <p14:creationId xmlns:p14="http://schemas.microsoft.com/office/powerpoint/2010/main" val="13415005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8125" y="1895861"/>
            <a:ext cx="8911687" cy="1280890"/>
          </a:xfrm>
        </p:spPr>
        <p:txBody>
          <a:bodyPr>
            <a:noAutofit/>
          </a:bodyPr>
          <a:lstStyle/>
          <a:p>
            <a:pPr algn="r"/>
            <a:r>
              <a:rPr lang="fa-IR" sz="2400" b="1" dirty="0" smtClean="0">
                <a:solidFill>
                  <a:schemeClr val="accent6">
                    <a:lumMod val="75000"/>
                  </a:schemeClr>
                </a:solidFill>
                <a:cs typeface="B Titr" panose="00000700000000000000" pitchFamily="2" charset="-78"/>
              </a:rPr>
              <a:t>6مهارت مرتبط با تقویت اعتماد به نفس در مادر:</a:t>
            </a:r>
            <a:br>
              <a:rPr lang="fa-IR" sz="2400" b="1" dirty="0" smtClean="0">
                <a:solidFill>
                  <a:schemeClr val="accent6">
                    <a:lumMod val="75000"/>
                  </a:schemeClr>
                </a:solidFill>
                <a:cs typeface="B Titr" panose="00000700000000000000" pitchFamily="2" charset="-78"/>
              </a:rPr>
            </a:br>
            <a:r>
              <a:rPr lang="fa-IR" sz="2400" b="1" dirty="0" smtClean="0">
                <a:solidFill>
                  <a:schemeClr val="accent5">
                    <a:lumMod val="75000"/>
                  </a:schemeClr>
                </a:solidFill>
                <a:cs typeface="B Titr" panose="00000700000000000000" pitchFamily="2" charset="-78"/>
              </a:rPr>
              <a:t/>
            </a:r>
            <a:br>
              <a:rPr lang="fa-IR" sz="2400" b="1" dirty="0" smtClean="0">
                <a:solidFill>
                  <a:schemeClr val="accent5">
                    <a:lumMod val="75000"/>
                  </a:schemeClr>
                </a:solidFill>
                <a:cs typeface="B Titr" panose="00000700000000000000" pitchFamily="2" charset="-78"/>
              </a:rPr>
            </a:br>
            <a:r>
              <a:rPr lang="fa-IR" sz="2400" b="1" dirty="0" smtClean="0">
                <a:solidFill>
                  <a:schemeClr val="accent5">
                    <a:lumMod val="75000"/>
                  </a:schemeClr>
                </a:solidFill>
                <a:cs typeface="B Titr" panose="00000700000000000000" pitchFamily="2" charset="-78"/>
              </a:rPr>
              <a:t>مهارت </a:t>
            </a:r>
            <a:r>
              <a:rPr lang="fa-IR" sz="2400" b="1" dirty="0">
                <a:solidFill>
                  <a:schemeClr val="accent5">
                    <a:lumMod val="75000"/>
                  </a:schemeClr>
                </a:solidFill>
                <a:cs typeface="B Titr" panose="00000700000000000000" pitchFamily="2" charset="-78"/>
              </a:rPr>
              <a:t>اول : پذيرش آنچه كه مادر فكر مي كند </a:t>
            </a:r>
            <a:r>
              <a:rPr lang="fa-IR" sz="2400" b="1" dirty="0" smtClean="0">
                <a:solidFill>
                  <a:schemeClr val="accent5">
                    <a:lumMod val="75000"/>
                  </a:schemeClr>
                </a:solidFill>
                <a:cs typeface="B Titr" panose="00000700000000000000" pitchFamily="2" charset="-78"/>
              </a:rPr>
              <a:t>واحساس</a:t>
            </a:r>
            <a:r>
              <a:rPr lang="fa-IR" sz="2400" b="1" dirty="0">
                <a:solidFill>
                  <a:schemeClr val="accent5">
                    <a:lumMod val="75000"/>
                  </a:schemeClr>
                </a:solidFill>
                <a:cs typeface="B Titr" panose="00000700000000000000" pitchFamily="2" charset="-78"/>
              </a:rPr>
              <a:t> </a:t>
            </a:r>
            <a:r>
              <a:rPr lang="fa-IR" sz="2400" b="1" dirty="0" smtClean="0">
                <a:solidFill>
                  <a:schemeClr val="accent5">
                    <a:lumMod val="75000"/>
                  </a:schemeClr>
                </a:solidFill>
                <a:cs typeface="B Titr" panose="00000700000000000000" pitchFamily="2" charset="-78"/>
              </a:rPr>
              <a:t>مي </a:t>
            </a:r>
            <a:r>
              <a:rPr lang="fa-IR" sz="2400" b="1" dirty="0">
                <a:solidFill>
                  <a:schemeClr val="accent5">
                    <a:lumMod val="75000"/>
                  </a:schemeClr>
                </a:solidFill>
                <a:cs typeface="B Titr" panose="00000700000000000000" pitchFamily="2" charset="-78"/>
              </a:rPr>
              <a:t>نمايد</a:t>
            </a:r>
            <a:br>
              <a:rPr lang="fa-IR" sz="2400" b="1" dirty="0">
                <a:solidFill>
                  <a:schemeClr val="accent5">
                    <a:lumMod val="75000"/>
                  </a:schemeClr>
                </a:solidFill>
                <a:cs typeface="B Titr" panose="00000700000000000000" pitchFamily="2" charset="-78"/>
              </a:rPr>
            </a:br>
            <a:r>
              <a:rPr lang="fa-IR" sz="2400" b="1" dirty="0" smtClean="0">
                <a:solidFill>
                  <a:schemeClr val="accent5">
                    <a:lumMod val="75000"/>
                  </a:schemeClr>
                </a:solidFill>
                <a:cs typeface="B Titr" panose="00000700000000000000" pitchFamily="2" charset="-78"/>
              </a:rPr>
              <a:t>مهارت </a:t>
            </a:r>
            <a:r>
              <a:rPr lang="fa-IR" sz="2400" b="1" dirty="0">
                <a:solidFill>
                  <a:schemeClr val="accent5">
                    <a:lumMod val="75000"/>
                  </a:schemeClr>
                </a:solidFill>
                <a:cs typeface="B Titr" panose="00000700000000000000" pitchFamily="2" charset="-78"/>
              </a:rPr>
              <a:t>دوم : تشخيص و تحسين آنچه كه مادر و كودك </a:t>
            </a:r>
            <a:r>
              <a:rPr lang="fa-IR" sz="2400" b="1" dirty="0" smtClean="0">
                <a:solidFill>
                  <a:schemeClr val="accent5">
                    <a:lumMod val="75000"/>
                  </a:schemeClr>
                </a:solidFill>
                <a:cs typeface="B Titr" panose="00000700000000000000" pitchFamily="2" charset="-78"/>
              </a:rPr>
              <a:t>درست انجام </a:t>
            </a:r>
            <a:r>
              <a:rPr lang="fa-IR" sz="2400" b="1" dirty="0">
                <a:solidFill>
                  <a:schemeClr val="accent5">
                    <a:lumMod val="75000"/>
                  </a:schemeClr>
                </a:solidFill>
                <a:cs typeface="B Titr" panose="00000700000000000000" pitchFamily="2" charset="-78"/>
              </a:rPr>
              <a:t>مي دهند</a:t>
            </a:r>
            <a:br>
              <a:rPr lang="fa-IR" sz="2400" b="1" dirty="0">
                <a:solidFill>
                  <a:schemeClr val="accent5">
                    <a:lumMod val="75000"/>
                  </a:schemeClr>
                </a:solidFill>
                <a:cs typeface="B Titr" panose="00000700000000000000" pitchFamily="2" charset="-78"/>
              </a:rPr>
            </a:br>
            <a:r>
              <a:rPr lang="fa-IR" sz="2400" b="1" dirty="0" smtClean="0">
                <a:solidFill>
                  <a:schemeClr val="accent5">
                    <a:lumMod val="75000"/>
                  </a:schemeClr>
                </a:solidFill>
                <a:cs typeface="B Titr" panose="00000700000000000000" pitchFamily="2" charset="-78"/>
              </a:rPr>
              <a:t>مهارت </a:t>
            </a:r>
            <a:r>
              <a:rPr lang="fa-IR" sz="2400" b="1" dirty="0">
                <a:solidFill>
                  <a:schemeClr val="accent5">
                    <a:lumMod val="75000"/>
                  </a:schemeClr>
                </a:solidFill>
                <a:cs typeface="B Titr" panose="00000700000000000000" pitchFamily="2" charset="-78"/>
              </a:rPr>
              <a:t>سوم : به صورت عملي كمك كنيد</a:t>
            </a:r>
            <a:br>
              <a:rPr lang="fa-IR" sz="2400" b="1" dirty="0">
                <a:solidFill>
                  <a:schemeClr val="accent5">
                    <a:lumMod val="75000"/>
                  </a:schemeClr>
                </a:solidFill>
                <a:cs typeface="B Titr" panose="00000700000000000000" pitchFamily="2" charset="-78"/>
              </a:rPr>
            </a:br>
            <a:r>
              <a:rPr lang="fa-IR" sz="2400" b="1" dirty="0" smtClean="0">
                <a:solidFill>
                  <a:schemeClr val="accent5">
                    <a:lumMod val="75000"/>
                  </a:schemeClr>
                </a:solidFill>
                <a:cs typeface="B Titr" panose="00000700000000000000" pitchFamily="2" charset="-78"/>
              </a:rPr>
              <a:t>مهارت </a:t>
            </a:r>
            <a:r>
              <a:rPr lang="fa-IR" sz="2400" b="1" dirty="0">
                <a:solidFill>
                  <a:schemeClr val="accent5">
                    <a:lumMod val="75000"/>
                  </a:schemeClr>
                </a:solidFill>
                <a:cs typeface="B Titr" panose="00000700000000000000" pitchFamily="2" charset="-78"/>
              </a:rPr>
              <a:t>چهارم : دادن اطلاعات كم و مناسب به مادر</a:t>
            </a:r>
            <a:br>
              <a:rPr lang="fa-IR" sz="2400" b="1" dirty="0">
                <a:solidFill>
                  <a:schemeClr val="accent5">
                    <a:lumMod val="75000"/>
                  </a:schemeClr>
                </a:solidFill>
                <a:cs typeface="B Titr" panose="00000700000000000000" pitchFamily="2" charset="-78"/>
              </a:rPr>
            </a:br>
            <a:r>
              <a:rPr lang="fa-IR" sz="2400" b="1" dirty="0" smtClean="0">
                <a:solidFill>
                  <a:schemeClr val="accent5">
                    <a:lumMod val="75000"/>
                  </a:schemeClr>
                </a:solidFill>
                <a:cs typeface="B Titr" panose="00000700000000000000" pitchFamily="2" charset="-78"/>
              </a:rPr>
              <a:t>مهارت </a:t>
            </a:r>
            <a:r>
              <a:rPr lang="fa-IR" sz="2400" b="1" dirty="0">
                <a:solidFill>
                  <a:schemeClr val="accent5">
                    <a:lumMod val="75000"/>
                  </a:schemeClr>
                </a:solidFill>
                <a:cs typeface="B Titr" panose="00000700000000000000" pitchFamily="2" charset="-78"/>
              </a:rPr>
              <a:t>پنجم : استفاده از عبارات ساده</a:t>
            </a:r>
            <a:br>
              <a:rPr lang="fa-IR" sz="2400" b="1" dirty="0">
                <a:solidFill>
                  <a:schemeClr val="accent5">
                    <a:lumMod val="75000"/>
                  </a:schemeClr>
                </a:solidFill>
                <a:cs typeface="B Titr" panose="00000700000000000000" pitchFamily="2" charset="-78"/>
              </a:rPr>
            </a:br>
            <a:r>
              <a:rPr lang="fa-IR" sz="2400" b="1" dirty="0" smtClean="0">
                <a:solidFill>
                  <a:schemeClr val="accent5">
                    <a:lumMod val="75000"/>
                  </a:schemeClr>
                </a:solidFill>
                <a:cs typeface="B Titr" panose="00000700000000000000" pitchFamily="2" charset="-78"/>
              </a:rPr>
              <a:t>مهارت </a:t>
            </a:r>
            <a:r>
              <a:rPr lang="fa-IR" sz="2400" b="1" dirty="0">
                <a:solidFill>
                  <a:schemeClr val="accent5">
                    <a:lumMod val="75000"/>
                  </a:schemeClr>
                </a:solidFill>
                <a:cs typeface="B Titr" panose="00000700000000000000" pitchFamily="2" charset="-78"/>
              </a:rPr>
              <a:t>ششم : به بيان يك يا دو پيشنهاد پرداخته و دستور ندهيد</a:t>
            </a:r>
            <a:r>
              <a:rPr lang="fa-IR" sz="2400" dirty="0">
                <a:solidFill>
                  <a:schemeClr val="accent5">
                    <a:lumMod val="75000"/>
                  </a:schemeClr>
                </a:solidFill>
                <a:cs typeface="B Titr" panose="00000700000000000000" pitchFamily="2" charset="-78"/>
              </a:rPr>
              <a:t> </a:t>
            </a:r>
            <a:br>
              <a:rPr lang="fa-IR" sz="2400" dirty="0">
                <a:solidFill>
                  <a:schemeClr val="accent5">
                    <a:lumMod val="75000"/>
                  </a:schemeClr>
                </a:solidFill>
                <a:cs typeface="B Titr" panose="00000700000000000000" pitchFamily="2" charset="-78"/>
              </a:rPr>
            </a:br>
            <a:endParaRPr lang="fa-IR" sz="2400" dirty="0">
              <a:solidFill>
                <a:schemeClr val="accent5">
                  <a:lumMod val="75000"/>
                </a:schemeClr>
              </a:solidFill>
              <a:cs typeface="B Titr" panose="00000700000000000000" pitchFamily="2" charset="-78"/>
            </a:endParaRPr>
          </a:p>
        </p:txBody>
      </p:sp>
    </p:spTree>
    <p:extLst>
      <p:ext uri="{BB962C8B-B14F-4D97-AF65-F5344CB8AC3E}">
        <p14:creationId xmlns:p14="http://schemas.microsoft.com/office/powerpoint/2010/main" val="348129040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81959" y="346842"/>
            <a:ext cx="10390515" cy="4818146"/>
          </a:xfrm>
        </p:spPr>
        <p:txBody>
          <a:bodyPr/>
          <a:lstStyle/>
          <a:p>
            <a:pPr marL="0" indent="0">
              <a:buNone/>
            </a:pPr>
            <a:r>
              <a:rPr lang="fa-IR" b="1" dirty="0" smtClean="0">
                <a:solidFill>
                  <a:schemeClr val="accent5">
                    <a:lumMod val="75000"/>
                  </a:schemeClr>
                </a:solidFill>
                <a:cs typeface="B Titr" panose="00000700000000000000" pitchFamily="2" charset="-78"/>
              </a:rPr>
              <a:t>نحوه </a:t>
            </a:r>
            <a:r>
              <a:rPr lang="fa-IR" b="1" dirty="0">
                <a:solidFill>
                  <a:schemeClr val="accent5">
                    <a:lumMod val="75000"/>
                  </a:schemeClr>
                </a:solidFill>
                <a:cs typeface="B Titr" panose="00000700000000000000" pitchFamily="2" charset="-78"/>
              </a:rPr>
              <a:t>استفاده از فرم مشاهده شيردهي</a:t>
            </a:r>
            <a:br>
              <a:rPr lang="fa-IR" b="1" dirty="0">
                <a:solidFill>
                  <a:schemeClr val="accent5">
                    <a:lumMod val="75000"/>
                  </a:schemeClr>
                </a:solidFill>
                <a:cs typeface="B Titr" panose="00000700000000000000" pitchFamily="2" charset="-78"/>
              </a:rPr>
            </a:br>
            <a:r>
              <a:rPr lang="fa-IR" dirty="0">
                <a:cs typeface="B Titr" panose="00000700000000000000" pitchFamily="2" charset="-78"/>
              </a:rPr>
              <a:t/>
            </a:r>
            <a:br>
              <a:rPr lang="fa-IR" dirty="0">
                <a:cs typeface="B Titr" panose="00000700000000000000" pitchFamily="2" charset="-78"/>
              </a:rPr>
            </a:br>
            <a:r>
              <a:rPr lang="fa-IR" dirty="0">
                <a:cs typeface="B Titr" panose="00000700000000000000" pitchFamily="2" charset="-78"/>
              </a:rPr>
              <a:t/>
            </a:r>
            <a:br>
              <a:rPr lang="fa-IR" dirty="0">
                <a:cs typeface="B Titr" panose="00000700000000000000" pitchFamily="2" charset="-78"/>
              </a:rPr>
            </a:br>
            <a:r>
              <a:rPr lang="fa-IR" dirty="0" smtClean="0">
                <a:cs typeface="B Titr" panose="00000700000000000000" pitchFamily="2" charset="-78"/>
              </a:rPr>
              <a:t>*هرعلامتي </a:t>
            </a:r>
            <a:r>
              <a:rPr lang="fa-IR" dirty="0">
                <a:cs typeface="B Titr" panose="00000700000000000000" pitchFamily="2" charset="-78"/>
              </a:rPr>
              <a:t>را كه مشاهده مي </a:t>
            </a:r>
            <a:r>
              <a:rPr lang="fa-IR" dirty="0" smtClean="0">
                <a:cs typeface="B Titr" panose="00000700000000000000" pitchFamily="2" charset="-78"/>
              </a:rPr>
              <a:t>كنيد</a:t>
            </a:r>
          </a:p>
          <a:p>
            <a:pPr marL="0" indent="0">
              <a:buNone/>
            </a:pPr>
            <a:r>
              <a:rPr lang="fa-IR" dirty="0" smtClean="0">
                <a:cs typeface="B Titr" panose="00000700000000000000" pitchFamily="2" charset="-78"/>
              </a:rPr>
              <a:t> </a:t>
            </a:r>
            <a:r>
              <a:rPr lang="fa-IR" dirty="0">
                <a:cs typeface="B Titr" panose="00000700000000000000" pitchFamily="2" charset="-78"/>
              </a:rPr>
              <a:t>داخل باكس مجاور آن تيك بزنيد </a:t>
            </a:r>
            <a:r>
              <a:rPr lang="fa-IR" dirty="0" smtClean="0">
                <a:cs typeface="B Titr" panose="00000700000000000000" pitchFamily="2" charset="-78"/>
              </a:rPr>
              <a:t>.</a:t>
            </a:r>
          </a:p>
          <a:p>
            <a:pPr marL="0" indent="0">
              <a:buNone/>
            </a:pPr>
            <a:r>
              <a:rPr lang="fa-IR" dirty="0">
                <a:cs typeface="B Titr" panose="00000700000000000000" pitchFamily="2" charset="-78"/>
              </a:rPr>
              <a:t/>
            </a:r>
            <a:br>
              <a:rPr lang="fa-IR" dirty="0">
                <a:cs typeface="B Titr" panose="00000700000000000000" pitchFamily="2" charset="-78"/>
              </a:rPr>
            </a:br>
            <a:r>
              <a:rPr lang="fa-IR" dirty="0" smtClean="0">
                <a:cs typeface="B Titr" panose="00000700000000000000" pitchFamily="2" charset="-78"/>
              </a:rPr>
              <a:t>*اگر </a:t>
            </a:r>
            <a:r>
              <a:rPr lang="fa-IR" dirty="0">
                <a:cs typeface="B Titr" panose="00000700000000000000" pitchFamily="2" charset="-78"/>
              </a:rPr>
              <a:t>علامتي را مشاهده </a:t>
            </a:r>
            <a:r>
              <a:rPr lang="fa-IR" dirty="0" smtClean="0">
                <a:cs typeface="B Titr" panose="00000700000000000000" pitchFamily="2" charset="-78"/>
              </a:rPr>
              <a:t>نكرديد</a:t>
            </a:r>
          </a:p>
          <a:p>
            <a:pPr marL="0" indent="0">
              <a:buNone/>
            </a:pPr>
            <a:r>
              <a:rPr lang="fa-IR" dirty="0" smtClean="0">
                <a:cs typeface="B Titr" panose="00000700000000000000" pitchFamily="2" charset="-78"/>
              </a:rPr>
              <a:t> </a:t>
            </a:r>
            <a:r>
              <a:rPr lang="fa-IR" dirty="0">
                <a:cs typeface="B Titr" panose="00000700000000000000" pitchFamily="2" charset="-78"/>
              </a:rPr>
              <a:t>باكس مجاور آن را خالي بگذاريد </a:t>
            </a:r>
            <a:r>
              <a:rPr lang="fa-IR" dirty="0">
                <a:cs typeface="B Titr" panose="00000700000000000000" pitchFamily="2" charset="-78"/>
              </a:rPr>
              <a:t/>
            </a:r>
            <a:br>
              <a:rPr lang="fa-IR" dirty="0">
                <a:cs typeface="B Titr" panose="00000700000000000000" pitchFamily="2" charset="-78"/>
              </a:rPr>
            </a:br>
            <a:endParaRPr lang="fa-IR" dirty="0">
              <a:cs typeface="B Titr" panose="00000700000000000000" pitchFamily="2" charset="-78"/>
            </a:endParaRPr>
          </a:p>
        </p:txBody>
      </p:sp>
      <p:pic>
        <p:nvPicPr>
          <p:cNvPr id="4" name="Picture 3"/>
          <p:cNvPicPr>
            <a:picLocks noChangeAspect="1"/>
          </p:cNvPicPr>
          <p:nvPr/>
        </p:nvPicPr>
        <p:blipFill>
          <a:blip r:embed="rId2"/>
          <a:stretch>
            <a:fillRect/>
          </a:stretch>
        </p:blipFill>
        <p:spPr>
          <a:xfrm>
            <a:off x="2732690" y="346842"/>
            <a:ext cx="5665076" cy="6291215"/>
          </a:xfrm>
          <a:prstGeom prst="rect">
            <a:avLst/>
          </a:prstGeom>
        </p:spPr>
      </p:pic>
    </p:spTree>
    <p:extLst>
      <p:ext uri="{BB962C8B-B14F-4D97-AF65-F5344CB8AC3E}">
        <p14:creationId xmlns:p14="http://schemas.microsoft.com/office/powerpoint/2010/main" val="95747889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endParaRPr lang="fa-IR"/>
          </a:p>
        </p:txBody>
      </p:sp>
    </p:spTree>
    <p:extLst>
      <p:ext uri="{BB962C8B-B14F-4D97-AF65-F5344CB8AC3E}">
        <p14:creationId xmlns:p14="http://schemas.microsoft.com/office/powerpoint/2010/main" val="2598502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02372" y="1618593"/>
            <a:ext cx="9900745" cy="5407573"/>
          </a:xfrm>
        </p:spPr>
        <p:txBody>
          <a:bodyPr>
            <a:normAutofit/>
          </a:bodyPr>
          <a:lstStyle/>
          <a:p>
            <a:pPr marL="400050" lvl="1" indent="0">
              <a:buNone/>
            </a:pPr>
            <a:r>
              <a:rPr lang="fa-IR" dirty="0" smtClean="0">
                <a:cs typeface="B Nazanin" panose="00000400000000000000" pitchFamily="2" charset="-78"/>
              </a:rPr>
              <a:t> </a:t>
            </a:r>
            <a:r>
              <a:rPr lang="fa-IR" dirty="0">
                <a:cs typeface="B Nazanin" panose="00000400000000000000" pitchFamily="2" charset="-78"/>
              </a:rPr>
              <a:t>مشاوره روشی است که در آن سعی می کنید با توجه به احساس افراد به آن ها کمک کنید تا با در </a:t>
            </a:r>
            <a:r>
              <a:rPr lang="fa-IR" dirty="0" smtClean="0">
                <a:cs typeface="B Nazanin" panose="00000400000000000000" pitchFamily="2" charset="-78"/>
              </a:rPr>
              <a:t>نظرگرفتن </a:t>
            </a:r>
            <a:r>
              <a:rPr lang="fa-IR" dirty="0">
                <a:cs typeface="B Nazanin" panose="00000400000000000000" pitchFamily="2" charset="-78"/>
              </a:rPr>
              <a:t>وضعیت خود آنچه را که انجامش برای آن ها بهتر است انتخاب </a:t>
            </a:r>
            <a:r>
              <a:rPr lang="fa-IR" dirty="0" smtClean="0">
                <a:cs typeface="B Nazanin" panose="00000400000000000000" pitchFamily="2" charset="-78"/>
              </a:rPr>
              <a:t>کنند. گاهی </a:t>
            </a:r>
            <a:r>
              <a:rPr lang="fa-IR" dirty="0">
                <a:cs typeface="B Nazanin" panose="00000400000000000000" pitchFamily="2" charset="-78"/>
              </a:rPr>
              <a:t>فرد مورد نظر در مشاوره فقط مادر </a:t>
            </a:r>
            <a:r>
              <a:rPr lang="fa-IR" dirty="0" smtClean="0">
                <a:cs typeface="B Nazanin" panose="00000400000000000000" pitchFamily="2" charset="-78"/>
              </a:rPr>
              <a:t>نیست .بلکه </a:t>
            </a:r>
            <a:r>
              <a:rPr lang="fa-IR" dirty="0">
                <a:cs typeface="B Nazanin" panose="00000400000000000000" pitchFamily="2" charset="-78"/>
              </a:rPr>
              <a:t>ممکن است مادربزرگ ، پدر یا پرستار بچه </a:t>
            </a:r>
            <a:r>
              <a:rPr lang="fa-IR" dirty="0" smtClean="0">
                <a:cs typeface="B Nazanin" panose="00000400000000000000" pitchFamily="2" charset="-78"/>
              </a:rPr>
              <a:t>نیز باشد </a:t>
            </a:r>
            <a:r>
              <a:rPr lang="fa-IR" dirty="0">
                <a:cs typeface="B Nazanin" panose="00000400000000000000" pitchFamily="2" charset="-78"/>
              </a:rPr>
              <a:t>.</a:t>
            </a:r>
            <a:br>
              <a:rPr lang="fa-IR" dirty="0">
                <a:cs typeface="B Nazanin" panose="00000400000000000000" pitchFamily="2" charset="-78"/>
              </a:rPr>
            </a:br>
            <a:r>
              <a:rPr lang="fa-IR" dirty="0" smtClean="0">
                <a:cs typeface="B Nazanin" panose="00000400000000000000" pitchFamily="2" charset="-78"/>
              </a:rPr>
              <a:t>استفاده </a:t>
            </a:r>
            <a:r>
              <a:rPr lang="fa-IR" dirty="0">
                <a:cs typeface="B Nazanin" panose="00000400000000000000" pitchFamily="2" charset="-78"/>
              </a:rPr>
              <a:t>از مهارت های مشاوره در هنگام صحبت با بیماران یا مشتری ها نیز مفید است و حتی </a:t>
            </a:r>
            <a:r>
              <a:rPr lang="fa-IR" dirty="0" smtClean="0">
                <a:cs typeface="B Nazanin" panose="00000400000000000000" pitchFamily="2" charset="-78"/>
              </a:rPr>
              <a:t>ممکن است </a:t>
            </a:r>
            <a:r>
              <a:rPr lang="fa-IR" dirty="0">
                <a:cs typeface="B Nazanin" panose="00000400000000000000" pitchFamily="2" charset="-78"/>
              </a:rPr>
              <a:t>استفاده از آن ها را در ارتباط با دوستان، فامیل یا همکارانتان نیز مفید تشخیص دهید. </a:t>
            </a:r>
            <a:r>
              <a:rPr lang="fa-IR" dirty="0" smtClean="0">
                <a:cs typeface="B Nazanin" panose="00000400000000000000" pitchFamily="2" charset="-78"/>
              </a:rPr>
              <a:t>بنابراین بعضی </a:t>
            </a:r>
            <a:r>
              <a:rPr lang="fa-IR" dirty="0">
                <a:cs typeface="B Nazanin" panose="00000400000000000000" pitchFamily="2" charset="-78"/>
              </a:rPr>
              <a:t>از این تکنیک ها را با هم تمرین کنید،شاید از نتیجه آن شگفت زده شوید و آن را مفید بیابید.</a:t>
            </a:r>
            <a:br>
              <a:rPr lang="fa-IR" dirty="0">
                <a:cs typeface="B Nazanin" panose="00000400000000000000" pitchFamily="2" charset="-78"/>
              </a:rPr>
            </a:br>
            <a:r>
              <a:rPr lang="fa-IR" dirty="0" smtClean="0">
                <a:cs typeface="B Nazanin" panose="00000400000000000000" pitchFamily="2" charset="-78"/>
              </a:rPr>
              <a:t>مادر </a:t>
            </a:r>
            <a:r>
              <a:rPr lang="fa-IR" dirty="0">
                <a:cs typeface="B Nazanin" panose="00000400000000000000" pitchFamily="2" charset="-78"/>
              </a:rPr>
              <a:t>ممکن است به سادگی از احساس خود با شما صحبت نکند، به خصوص اگر خجالتی باشد </a:t>
            </a:r>
            <a:r>
              <a:rPr lang="fa-IR" dirty="0" smtClean="0">
                <a:cs typeface="B Nazanin" panose="00000400000000000000" pitchFamily="2" charset="-78"/>
              </a:rPr>
              <a:t>یا مشاوره </a:t>
            </a:r>
            <a:r>
              <a:rPr lang="fa-IR" dirty="0">
                <a:cs typeface="B Nazanin" panose="00000400000000000000" pitchFamily="2" charset="-78"/>
              </a:rPr>
              <a:t>کننده را نشناسد. بنابراین بایستی مهارت های خود را به کار گیرید، به حرف های او گوش </a:t>
            </a:r>
            <a:r>
              <a:rPr lang="fa-IR" dirty="0" smtClean="0">
                <a:cs typeface="B Nazanin" panose="00000400000000000000" pitchFamily="2" charset="-78"/>
              </a:rPr>
              <a:t>فرا داده </a:t>
            </a:r>
            <a:r>
              <a:rPr lang="fa-IR" dirty="0">
                <a:cs typeface="B Nazanin" panose="00000400000000000000" pitchFamily="2" charset="-78"/>
              </a:rPr>
              <a:t>و کاری کنید که احساس کند به او علاقه مند می باشید این روش او را تشویق به حرف </a:t>
            </a:r>
            <a:r>
              <a:rPr lang="fa-IR" dirty="0" smtClean="0">
                <a:cs typeface="B Nazanin" panose="00000400000000000000" pitchFamily="2" charset="-78"/>
              </a:rPr>
              <a:t>زدن بیشتر </a:t>
            </a:r>
            <a:r>
              <a:rPr lang="fa-IR" dirty="0">
                <a:cs typeface="B Nazanin" panose="00000400000000000000" pitchFamily="2" charset="-78"/>
              </a:rPr>
              <a:t>کرده و کمتر احتمال خواهد داشت </a:t>
            </a:r>
            <a:r>
              <a:rPr lang="fa-IR" dirty="0" smtClean="0">
                <a:cs typeface="B Nazanin" panose="00000400000000000000" pitchFamily="2" charset="-78"/>
              </a:rPr>
              <a:t>که سکوت </a:t>
            </a:r>
            <a:r>
              <a:rPr lang="fa-IR" dirty="0">
                <a:cs typeface="B Nazanin" panose="00000400000000000000" pitchFamily="2" charset="-78"/>
              </a:rPr>
              <a:t>کرده و صحبت </a:t>
            </a:r>
            <a:r>
              <a:rPr lang="fa-IR" dirty="0" smtClean="0">
                <a:cs typeface="B Nazanin" panose="00000400000000000000" pitchFamily="2" charset="-78"/>
              </a:rPr>
              <a:t>نکند. </a:t>
            </a:r>
            <a:r>
              <a:rPr lang="fa-IR" dirty="0">
                <a:cs typeface="B Nazanin" panose="00000400000000000000" pitchFamily="2" charset="-78"/>
              </a:rPr>
              <a:t>.</a:t>
            </a:r>
            <a:r>
              <a:rPr lang="fa-IR" sz="2400" dirty="0">
                <a:cs typeface="B Nazanin" panose="00000400000000000000" pitchFamily="2" charset="-78"/>
              </a:rPr>
              <a:t> </a:t>
            </a:r>
            <a:br>
              <a:rPr lang="fa-IR" sz="2400" dirty="0">
                <a:cs typeface="B Nazanin" panose="00000400000000000000" pitchFamily="2" charset="-78"/>
              </a:rPr>
            </a:br>
            <a:r>
              <a:rPr lang="fa-IR" sz="2200" dirty="0">
                <a:cs typeface="B Nazanin" panose="00000400000000000000" pitchFamily="2" charset="-78"/>
              </a:rPr>
              <a:t/>
            </a:r>
            <a:br>
              <a:rPr lang="fa-IR" sz="2200" dirty="0">
                <a:cs typeface="B Nazanin" panose="00000400000000000000" pitchFamily="2" charset="-78"/>
              </a:rPr>
            </a:br>
            <a:endParaRPr lang="fa-IR" sz="2200" dirty="0" smtClean="0">
              <a:cs typeface="B Nazanin" panose="00000400000000000000" pitchFamily="2" charset="-78"/>
            </a:endParaRPr>
          </a:p>
        </p:txBody>
      </p:sp>
      <p:sp>
        <p:nvSpPr>
          <p:cNvPr id="2" name="Rectangle 1"/>
          <p:cNvSpPr/>
          <p:nvPr/>
        </p:nvSpPr>
        <p:spPr>
          <a:xfrm>
            <a:off x="9789329" y="833340"/>
            <a:ext cx="1669047" cy="461665"/>
          </a:xfrm>
          <a:prstGeom prst="rect">
            <a:avLst/>
          </a:prstGeom>
        </p:spPr>
        <p:txBody>
          <a:bodyPr wrap="none">
            <a:spAutoFit/>
          </a:bodyPr>
          <a:lstStyle/>
          <a:p>
            <a:r>
              <a:rPr lang="fa-IR" sz="2400" dirty="0" smtClean="0">
                <a:solidFill>
                  <a:prstClr val="black">
                    <a:lumMod val="75000"/>
                    <a:lumOff val="25000"/>
                  </a:prstClr>
                </a:solidFill>
                <a:cs typeface="B Titr" panose="00000700000000000000" pitchFamily="2" charset="-78"/>
              </a:rPr>
              <a:t>مفهوم مشاوره</a:t>
            </a:r>
            <a:endParaRPr lang="fa-IR"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51522" y="3494288"/>
            <a:ext cx="4537549" cy="3127230"/>
          </a:xfrm>
          <a:prstGeom prst="rect">
            <a:avLst/>
          </a:prstGeom>
        </p:spPr>
      </p:pic>
    </p:spTree>
    <p:extLst>
      <p:ext uri="{BB962C8B-B14F-4D97-AF65-F5344CB8AC3E}">
        <p14:creationId xmlns:p14="http://schemas.microsoft.com/office/powerpoint/2010/main" val="25602065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23517" y="551066"/>
            <a:ext cx="7756634" cy="1053662"/>
          </a:xfrm>
        </p:spPr>
        <p:txBody>
          <a:bodyPr>
            <a:normAutofit/>
          </a:bodyPr>
          <a:lstStyle/>
          <a:p>
            <a:r>
              <a:rPr lang="fa-IR" dirty="0" smtClean="0">
                <a:solidFill>
                  <a:srgbClr val="FF0000"/>
                </a:solidFill>
                <a:cs typeface="B Titr" panose="00000700000000000000" pitchFamily="2" charset="-78"/>
              </a:rPr>
              <a:t>شش مهارت مربوط به گوش دادن و یادگیری</a:t>
            </a:r>
            <a:endParaRPr lang="fa-IR" dirty="0">
              <a:solidFill>
                <a:srgbClr val="FF0000"/>
              </a:solidFill>
              <a:cs typeface="B Titr" panose="00000700000000000000" pitchFamily="2" charset="-78"/>
            </a:endParaRPr>
          </a:p>
        </p:txBody>
      </p:sp>
      <p:sp>
        <p:nvSpPr>
          <p:cNvPr id="3" name="Content Placeholder 2"/>
          <p:cNvSpPr>
            <a:spLocks noGrp="1"/>
          </p:cNvSpPr>
          <p:nvPr>
            <p:ph idx="1"/>
          </p:nvPr>
        </p:nvSpPr>
        <p:spPr>
          <a:xfrm>
            <a:off x="2669627" y="1891862"/>
            <a:ext cx="8110523" cy="3131823"/>
          </a:xfrm>
        </p:spPr>
        <p:txBody>
          <a:bodyPr>
            <a:normAutofit fontScale="92500" lnSpcReduction="10000"/>
          </a:bodyPr>
          <a:lstStyle/>
          <a:p>
            <a:pPr marL="0" indent="0">
              <a:buNone/>
            </a:pPr>
            <a:r>
              <a:rPr lang="fa-IR" sz="2600" dirty="0" smtClean="0">
                <a:solidFill>
                  <a:schemeClr val="accent6">
                    <a:lumMod val="75000"/>
                  </a:schemeClr>
                </a:solidFill>
                <a:cs typeface="B Titr" panose="00000700000000000000" pitchFamily="2" charset="-78"/>
              </a:rPr>
              <a:t>1-ارتباط غیرکلامی موثر</a:t>
            </a:r>
          </a:p>
          <a:p>
            <a:pPr marL="0" indent="0">
              <a:buNone/>
            </a:pPr>
            <a:endParaRPr lang="fa-IR" dirty="0" smtClean="0">
              <a:solidFill>
                <a:schemeClr val="accent6">
                  <a:lumMod val="75000"/>
                </a:schemeClr>
              </a:solidFill>
              <a:cs typeface="B Titr" panose="00000700000000000000" pitchFamily="2" charset="-78"/>
            </a:endParaRPr>
          </a:p>
          <a:p>
            <a:pPr marL="0" indent="0">
              <a:buNone/>
            </a:pPr>
            <a:r>
              <a:rPr lang="fa-IR" sz="1600" b="1" dirty="0">
                <a:cs typeface="B Titr" panose="00000700000000000000" pitchFamily="2" charset="-78"/>
              </a:rPr>
              <a:t>ارتباط غیر کلامی یعنی نشان دادن طرز برخورد خاص ، </a:t>
            </a:r>
            <a:r>
              <a:rPr lang="fa-IR" sz="1600" b="1" dirty="0" smtClean="0">
                <a:cs typeface="B Titr" panose="00000700000000000000" pitchFamily="2" charset="-78"/>
              </a:rPr>
              <a:t>حالت چهره </a:t>
            </a:r>
            <a:r>
              <a:rPr lang="fa-IR" sz="1600" b="1" dirty="0">
                <a:cs typeface="B Titr" panose="00000700000000000000" pitchFamily="2" charset="-78"/>
              </a:rPr>
              <a:t>خاص و هر چیز دیگری غیر از حرف زدن</a:t>
            </a:r>
            <a:r>
              <a:rPr lang="fa-IR" sz="1600" dirty="0">
                <a:cs typeface="B Titr" panose="00000700000000000000" pitchFamily="2" charset="-78"/>
              </a:rPr>
              <a:t> </a:t>
            </a:r>
            <a:endParaRPr lang="fa-IR" sz="1600" dirty="0" smtClean="0">
              <a:cs typeface="B Titr" panose="00000700000000000000" pitchFamily="2" charset="-78"/>
            </a:endParaRPr>
          </a:p>
          <a:p>
            <a:pPr marL="0" indent="0">
              <a:buNone/>
            </a:pPr>
            <a:r>
              <a:rPr lang="fa-IR" sz="1600" dirty="0">
                <a:cs typeface="B Titr" panose="00000700000000000000" pitchFamily="2" charset="-78"/>
              </a:rPr>
              <a:t/>
            </a:r>
            <a:br>
              <a:rPr lang="fa-IR" sz="1600" dirty="0">
                <a:cs typeface="B Titr" panose="00000700000000000000" pitchFamily="2" charset="-78"/>
              </a:rPr>
            </a:br>
            <a:r>
              <a:rPr lang="fa-IR" sz="1600" dirty="0" smtClean="0">
                <a:cs typeface="B Titr" panose="00000700000000000000" pitchFamily="2" charset="-78"/>
              </a:rPr>
              <a:t>ارتباط های غیر کلامی مفید:</a:t>
            </a:r>
          </a:p>
          <a:p>
            <a:pPr marL="0" indent="0">
              <a:buNone/>
            </a:pPr>
            <a:r>
              <a:rPr lang="fa-IR" sz="1400" dirty="0" smtClean="0">
                <a:cs typeface="B Titr" panose="00000700000000000000" pitchFamily="2" charset="-78"/>
              </a:rPr>
              <a:t>*هم</a:t>
            </a:r>
            <a:r>
              <a:rPr lang="fa-IR" sz="1600" dirty="0" smtClean="0">
                <a:cs typeface="B Titr" panose="00000700000000000000" pitchFamily="2" charset="-78"/>
              </a:rPr>
              <a:t>سطح </a:t>
            </a:r>
            <a:r>
              <a:rPr lang="fa-IR" sz="1600" dirty="0">
                <a:cs typeface="B Titr" panose="00000700000000000000" pitchFamily="2" charset="-78"/>
              </a:rPr>
              <a:t>قرار گرفتن</a:t>
            </a:r>
            <a:br>
              <a:rPr lang="fa-IR" sz="1600" dirty="0">
                <a:cs typeface="B Titr" panose="00000700000000000000" pitchFamily="2" charset="-78"/>
              </a:rPr>
            </a:br>
            <a:r>
              <a:rPr lang="fa-IR" sz="1600" dirty="0" smtClean="0">
                <a:cs typeface="B Titr" panose="00000700000000000000" pitchFamily="2" charset="-78"/>
              </a:rPr>
              <a:t>*توجه </a:t>
            </a:r>
            <a:r>
              <a:rPr lang="fa-IR" sz="1600" dirty="0">
                <a:cs typeface="B Titr" panose="00000700000000000000" pitchFamily="2" charset="-78"/>
              </a:rPr>
              <a:t>کردن</a:t>
            </a:r>
            <a:br>
              <a:rPr lang="fa-IR" sz="1600" dirty="0">
                <a:cs typeface="B Titr" panose="00000700000000000000" pitchFamily="2" charset="-78"/>
              </a:rPr>
            </a:br>
            <a:r>
              <a:rPr lang="fa-IR" sz="1600" dirty="0" smtClean="0">
                <a:cs typeface="B Titr" panose="00000700000000000000" pitchFamily="2" charset="-78"/>
              </a:rPr>
              <a:t>*حذف </a:t>
            </a:r>
            <a:r>
              <a:rPr lang="fa-IR" sz="1600" dirty="0">
                <a:cs typeface="B Titr" panose="00000700000000000000" pitchFamily="2" charset="-78"/>
              </a:rPr>
              <a:t>موانع</a:t>
            </a:r>
            <a:br>
              <a:rPr lang="fa-IR" sz="1600" dirty="0">
                <a:cs typeface="B Titr" panose="00000700000000000000" pitchFamily="2" charset="-78"/>
              </a:rPr>
            </a:br>
            <a:r>
              <a:rPr lang="fa-IR" sz="1600" dirty="0" smtClean="0">
                <a:cs typeface="B Titr" panose="00000700000000000000" pitchFamily="2" charset="-78"/>
              </a:rPr>
              <a:t>*دادن </a:t>
            </a:r>
            <a:r>
              <a:rPr lang="fa-IR" sz="1600" dirty="0">
                <a:cs typeface="B Titr" panose="00000700000000000000" pitchFamily="2" charset="-78"/>
              </a:rPr>
              <a:t>وقت کافی به مادر</a:t>
            </a:r>
            <a:br>
              <a:rPr lang="fa-IR" sz="1600" dirty="0">
                <a:cs typeface="B Titr" panose="00000700000000000000" pitchFamily="2" charset="-78"/>
              </a:rPr>
            </a:br>
            <a:r>
              <a:rPr lang="fa-IR" sz="1600" dirty="0" smtClean="0">
                <a:cs typeface="B Titr" panose="00000700000000000000" pitchFamily="2" charset="-78"/>
              </a:rPr>
              <a:t>*تماس </a:t>
            </a:r>
            <a:r>
              <a:rPr lang="fa-IR" sz="1600" dirty="0">
                <a:cs typeface="B Titr" panose="00000700000000000000" pitchFamily="2" charset="-78"/>
              </a:rPr>
              <a:t>مناسب</a:t>
            </a:r>
            <a:r>
              <a:rPr lang="fa-IR" sz="1400" dirty="0">
                <a:cs typeface="B Titr" panose="00000700000000000000" pitchFamily="2" charset="-78"/>
              </a:rPr>
              <a:t> </a:t>
            </a:r>
            <a:r>
              <a:rPr lang="fa-IR" sz="1600" dirty="0"/>
              <a:t/>
            </a:r>
            <a:br>
              <a:rPr lang="fa-IR" sz="1600" dirty="0"/>
            </a:br>
            <a:endParaRPr lang="fa-IR" sz="1600" dirty="0">
              <a:cs typeface="B Titr" panose="00000700000000000000" pitchFamily="2" charset="-78"/>
            </a:endParaRPr>
          </a:p>
        </p:txBody>
      </p:sp>
    </p:spTree>
    <p:extLst>
      <p:ext uri="{BB962C8B-B14F-4D97-AF65-F5344CB8AC3E}">
        <p14:creationId xmlns:p14="http://schemas.microsoft.com/office/powerpoint/2010/main" val="35668934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6745" y="515007"/>
            <a:ext cx="10747867" cy="1389993"/>
          </a:xfrm>
        </p:spPr>
        <p:txBody>
          <a:bodyPr>
            <a:normAutofit fontScale="90000"/>
          </a:bodyPr>
          <a:lstStyle/>
          <a:p>
            <a:pPr algn="r"/>
            <a:r>
              <a:rPr lang="fa-IR" sz="2700" b="1" dirty="0" smtClean="0">
                <a:solidFill>
                  <a:srgbClr val="FF0000"/>
                </a:solidFill>
                <a:cs typeface="B Titr" panose="00000700000000000000" pitchFamily="2" charset="-78"/>
              </a:rPr>
              <a:t>طرز </a:t>
            </a:r>
            <a:r>
              <a:rPr lang="fa-IR" sz="2700" b="1" dirty="0">
                <a:solidFill>
                  <a:srgbClr val="FF0000"/>
                </a:solidFill>
                <a:cs typeface="B Titr" panose="00000700000000000000" pitchFamily="2" charset="-78"/>
              </a:rPr>
              <a:t>قرار گرفتن:</a:t>
            </a:r>
            <a:r>
              <a:rPr lang="fa-IR" b="1" dirty="0">
                <a:cs typeface="B Titr" panose="00000700000000000000" pitchFamily="2" charset="-78"/>
              </a:rPr>
              <a:t/>
            </a:r>
            <a:br>
              <a:rPr lang="fa-IR" b="1" dirty="0">
                <a:cs typeface="B Titr" panose="00000700000000000000" pitchFamily="2" charset="-78"/>
              </a:rPr>
            </a:br>
            <a:r>
              <a:rPr lang="fa-IR" sz="2200" dirty="0">
                <a:solidFill>
                  <a:schemeClr val="tx1"/>
                </a:solidFill>
                <a:cs typeface="B Titr" panose="00000700000000000000" pitchFamily="2" charset="-78"/>
              </a:rPr>
              <a:t>بازدارنده: ایستادن به نحوی که سرشما از دیگران بالاتر </a:t>
            </a:r>
            <a:r>
              <a:rPr lang="fa-IR" sz="2200" dirty="0" smtClean="0">
                <a:solidFill>
                  <a:schemeClr val="tx1"/>
                </a:solidFill>
                <a:cs typeface="B Titr" panose="00000700000000000000" pitchFamily="2" charset="-78"/>
              </a:rPr>
              <a:t>قرار بگیرد</a:t>
            </a:r>
            <a:r>
              <a:rPr lang="fa-IR" sz="2200" dirty="0">
                <a:solidFill>
                  <a:schemeClr val="tx1"/>
                </a:solidFill>
                <a:cs typeface="B Titr" panose="00000700000000000000" pitchFamily="2" charset="-78"/>
              </a:rPr>
              <a:t>.</a:t>
            </a:r>
            <a:r>
              <a:rPr lang="fa-IR" dirty="0">
                <a:solidFill>
                  <a:schemeClr val="tx1"/>
                </a:solidFill>
                <a:cs typeface="B Titr" panose="00000700000000000000" pitchFamily="2" charset="-78"/>
              </a:rPr>
              <a:t/>
            </a:r>
            <a:br>
              <a:rPr lang="fa-IR" dirty="0">
                <a:solidFill>
                  <a:schemeClr val="tx1"/>
                </a:solidFill>
                <a:cs typeface="B Titr" panose="00000700000000000000" pitchFamily="2" charset="-78"/>
              </a:rPr>
            </a:br>
            <a:r>
              <a:rPr lang="fa-IR" sz="2000" dirty="0">
                <a:solidFill>
                  <a:schemeClr val="tx1"/>
                </a:solidFill>
                <a:cs typeface="B Titr" panose="00000700000000000000" pitchFamily="2" charset="-78"/>
              </a:rPr>
              <a:t>کمک کننده: نشستن به نحوی که هم سطح دیگران قرار بگیرید</a:t>
            </a:r>
            <a:r>
              <a:rPr lang="fa-IR" sz="2000" dirty="0" smtClean="0">
                <a:solidFill>
                  <a:schemeClr val="tx1"/>
                </a:solidFill>
                <a:cs typeface="B Titr" panose="00000700000000000000" pitchFamily="2" charset="-78"/>
              </a:rPr>
              <a:t>. </a:t>
            </a:r>
            <a:r>
              <a:rPr lang="fa-IR" sz="2000" dirty="0">
                <a:solidFill>
                  <a:schemeClr val="tx1"/>
                </a:solidFill>
                <a:cs typeface="B Titr" panose="00000700000000000000" pitchFamily="2" charset="-78"/>
              </a:rPr>
              <a:t>سرتان راهم سطح قراردهید</a:t>
            </a:r>
            <a:r>
              <a:rPr lang="fa-IR" sz="2000" dirty="0">
                <a:solidFill>
                  <a:schemeClr val="tx1"/>
                </a:solidFill>
                <a:cs typeface="B Titr" panose="00000700000000000000" pitchFamily="2" charset="-78"/>
              </a:rPr>
              <a:t> </a:t>
            </a:r>
            <a:r>
              <a:rPr lang="fa-IR" sz="2000" dirty="0" smtClean="0">
                <a:cs typeface="B Titr" panose="00000700000000000000" pitchFamily="2" charset="-78"/>
              </a:rPr>
              <a:t>.</a:t>
            </a:r>
            <a:br>
              <a:rPr lang="fa-IR" sz="2000" dirty="0" smtClean="0">
                <a:cs typeface="B Titr" panose="00000700000000000000" pitchFamily="2" charset="-78"/>
              </a:rPr>
            </a:br>
            <a:r>
              <a:rPr lang="fa-IR" dirty="0">
                <a:cs typeface="B Titr" panose="00000700000000000000" pitchFamily="2" charset="-78"/>
              </a:rPr>
              <a:t/>
            </a:r>
            <a:br>
              <a:rPr lang="fa-IR" dirty="0">
                <a:cs typeface="B Titr" panose="00000700000000000000" pitchFamily="2" charset="-78"/>
              </a:rPr>
            </a:br>
            <a:r>
              <a:rPr lang="fa-IR" sz="2700" b="1" dirty="0">
                <a:solidFill>
                  <a:srgbClr val="FF0000"/>
                </a:solidFill>
                <a:cs typeface="B Titr" panose="00000700000000000000" pitchFamily="2" charset="-78"/>
              </a:rPr>
              <a:t>تماس چشمي:</a:t>
            </a:r>
            <a:r>
              <a:rPr lang="fa-IR" b="1" dirty="0">
                <a:cs typeface="B Titr" panose="00000700000000000000" pitchFamily="2" charset="-78"/>
              </a:rPr>
              <a:t/>
            </a:r>
            <a:br>
              <a:rPr lang="fa-IR" b="1" dirty="0">
                <a:cs typeface="B Titr" panose="00000700000000000000" pitchFamily="2" charset="-78"/>
              </a:rPr>
            </a:br>
            <a:r>
              <a:rPr lang="fa-IR" sz="2000" dirty="0">
                <a:solidFill>
                  <a:schemeClr val="tx1"/>
                </a:solidFill>
                <a:cs typeface="B Titr" panose="00000700000000000000" pitchFamily="2" charset="-78"/>
              </a:rPr>
              <a:t>کمک کننده : نگاه کردن به مادر و توجه به صحبت های او</a:t>
            </a:r>
            <a:br>
              <a:rPr lang="fa-IR" sz="2000" dirty="0">
                <a:solidFill>
                  <a:schemeClr val="tx1"/>
                </a:solidFill>
                <a:cs typeface="B Titr" panose="00000700000000000000" pitchFamily="2" charset="-78"/>
              </a:rPr>
            </a:br>
            <a:r>
              <a:rPr lang="fa-IR" sz="2000" dirty="0">
                <a:solidFill>
                  <a:schemeClr val="tx1"/>
                </a:solidFill>
                <a:cs typeface="B Titr" panose="00000700000000000000" pitchFamily="2" charset="-78"/>
              </a:rPr>
              <a:t>بازدارنده : نگاه کردن به اطراف یا یادداشت کردن چیزی</a:t>
            </a:r>
            <a:br>
              <a:rPr lang="fa-IR" sz="2000" dirty="0">
                <a:solidFill>
                  <a:schemeClr val="tx1"/>
                </a:solidFill>
                <a:cs typeface="B Titr" panose="00000700000000000000" pitchFamily="2" charset="-78"/>
              </a:rPr>
            </a:br>
            <a:r>
              <a:rPr lang="fa-IR" sz="2000" dirty="0">
                <a:solidFill>
                  <a:schemeClr val="tx1"/>
                </a:solidFill>
                <a:cs typeface="B Titr" panose="00000700000000000000" pitchFamily="2" charset="-78"/>
              </a:rPr>
              <a:t>«به مادر توجه کنید</a:t>
            </a:r>
            <a:r>
              <a:rPr lang="fa-IR" sz="2000" dirty="0" smtClean="0">
                <a:solidFill>
                  <a:schemeClr val="tx1"/>
                </a:solidFill>
                <a:cs typeface="B Titr" panose="00000700000000000000" pitchFamily="2" charset="-78"/>
              </a:rPr>
              <a:t>»</a:t>
            </a:r>
            <a:br>
              <a:rPr lang="fa-IR" sz="2000" dirty="0" smtClean="0">
                <a:solidFill>
                  <a:schemeClr val="tx1"/>
                </a:solidFill>
                <a:cs typeface="B Titr" panose="00000700000000000000" pitchFamily="2" charset="-78"/>
              </a:rPr>
            </a:br>
            <a:r>
              <a:rPr lang="fa-IR" sz="2000" dirty="0" smtClean="0">
                <a:solidFill>
                  <a:schemeClr val="tx1"/>
                </a:solidFill>
                <a:cs typeface="B Titr" panose="00000700000000000000" pitchFamily="2" charset="-78"/>
              </a:rPr>
              <a:t> نکته </a:t>
            </a:r>
            <a:r>
              <a:rPr lang="fa-IR" sz="2000" dirty="0">
                <a:solidFill>
                  <a:schemeClr val="tx1"/>
                </a:solidFill>
                <a:cs typeface="B Titr" panose="00000700000000000000" pitchFamily="2" charset="-78"/>
              </a:rPr>
              <a:t>: تماس چشمی ممکن است در فرهنگ های مختلف معانی مختلفی داشته باشد. گاهی </a:t>
            </a:r>
            <a:r>
              <a:rPr lang="fa-IR" sz="2000" dirty="0" smtClean="0">
                <a:solidFill>
                  <a:schemeClr val="tx1"/>
                </a:solidFill>
                <a:cs typeface="B Titr" panose="00000700000000000000" pitchFamily="2" charset="-78"/>
              </a:rPr>
              <a:t>وقتی فرد </a:t>
            </a:r>
            <a:r>
              <a:rPr lang="fa-IR" sz="2000" dirty="0">
                <a:solidFill>
                  <a:schemeClr val="tx1"/>
                </a:solidFill>
                <a:cs typeface="B Titr" panose="00000700000000000000" pitchFamily="2" charset="-78"/>
              </a:rPr>
              <a:t>به چیز خاصی نگاه می کند معنی آن این است که آماه شنیدن می باشد . در صورت </a:t>
            </a:r>
            <a:r>
              <a:rPr lang="fa-IR" sz="2000" dirty="0" smtClean="0">
                <a:solidFill>
                  <a:schemeClr val="tx1"/>
                </a:solidFill>
                <a:cs typeface="B Titr" panose="00000700000000000000" pitchFamily="2" charset="-78"/>
              </a:rPr>
              <a:t>لزوم بر </a:t>
            </a:r>
            <a:r>
              <a:rPr lang="fa-IR" sz="2000" dirty="0">
                <a:solidFill>
                  <a:schemeClr val="tx1"/>
                </a:solidFill>
                <a:cs typeface="B Titr" panose="00000700000000000000" pitchFamily="2" charset="-78"/>
              </a:rPr>
              <a:t>اساس موقعیت خود از کلمات مناسب استفاده کنید </a:t>
            </a:r>
            <a:r>
              <a:rPr lang="fa-IR" sz="2200" dirty="0">
                <a:solidFill>
                  <a:schemeClr val="tx1"/>
                </a:solidFill>
                <a:cs typeface="B Titr" panose="00000700000000000000" pitchFamily="2" charset="-78"/>
              </a:rPr>
              <a:t/>
            </a:r>
            <a:br>
              <a:rPr lang="fa-IR" sz="2200" dirty="0">
                <a:solidFill>
                  <a:schemeClr val="tx1"/>
                </a:solidFill>
                <a:cs typeface="B Titr" panose="00000700000000000000" pitchFamily="2" charset="-78"/>
              </a:rPr>
            </a:br>
            <a:r>
              <a:rPr lang="fa-IR" sz="3100" b="1" dirty="0">
                <a:solidFill>
                  <a:srgbClr val="FF0000"/>
                </a:solidFill>
                <a:cs typeface="B Titr" panose="00000700000000000000" pitchFamily="2" charset="-78"/>
              </a:rPr>
              <a:t>موانع :</a:t>
            </a:r>
            <a:r>
              <a:rPr lang="fa-IR" b="1" dirty="0">
                <a:solidFill>
                  <a:schemeClr val="tx1"/>
                </a:solidFill>
              </a:rPr>
              <a:t/>
            </a:r>
            <a:br>
              <a:rPr lang="fa-IR" b="1" dirty="0">
                <a:solidFill>
                  <a:schemeClr val="tx1"/>
                </a:solidFill>
              </a:rPr>
            </a:br>
            <a:r>
              <a:rPr lang="fa-IR" sz="2200" dirty="0">
                <a:solidFill>
                  <a:schemeClr val="tx1"/>
                </a:solidFill>
                <a:cs typeface="B Titr" panose="00000700000000000000" pitchFamily="2" charset="-78"/>
              </a:rPr>
              <a:t>بازدارنده : قرار گرفتن پشت میز و یا نوشتن یادداشت در هنگام </a:t>
            </a:r>
            <a:r>
              <a:rPr lang="fa-IR" sz="2200" dirty="0" smtClean="0">
                <a:solidFill>
                  <a:schemeClr val="tx1"/>
                </a:solidFill>
                <a:cs typeface="B Titr" panose="00000700000000000000" pitchFamily="2" charset="-78"/>
              </a:rPr>
              <a:t>صحبت کردن</a:t>
            </a:r>
            <a:r>
              <a:rPr lang="fa-IR" sz="2200" dirty="0">
                <a:solidFill>
                  <a:schemeClr val="tx1"/>
                </a:solidFill>
                <a:cs typeface="B Titr" panose="00000700000000000000" pitchFamily="2" charset="-78"/>
              </a:rPr>
              <a:t>.</a:t>
            </a:r>
            <a:br>
              <a:rPr lang="fa-IR" sz="2200" dirty="0">
                <a:solidFill>
                  <a:schemeClr val="tx1"/>
                </a:solidFill>
                <a:cs typeface="B Titr" panose="00000700000000000000" pitchFamily="2" charset="-78"/>
              </a:rPr>
            </a:br>
            <a:r>
              <a:rPr lang="fa-IR" sz="2200" dirty="0">
                <a:solidFill>
                  <a:schemeClr val="tx1"/>
                </a:solidFill>
                <a:cs typeface="B Titr" panose="00000700000000000000" pitchFamily="2" charset="-78"/>
              </a:rPr>
              <a:t>کمک کننده : جابجا شدن از پشت میز و کنار گذاشتن یادداشت ها</a:t>
            </a:r>
            <a:br>
              <a:rPr lang="fa-IR" sz="2200" dirty="0">
                <a:solidFill>
                  <a:schemeClr val="tx1"/>
                </a:solidFill>
                <a:cs typeface="B Titr" panose="00000700000000000000" pitchFamily="2" charset="-78"/>
              </a:rPr>
            </a:br>
            <a:r>
              <a:rPr lang="fa-IR" sz="2200" dirty="0">
                <a:solidFill>
                  <a:schemeClr val="tx1"/>
                </a:solidFill>
                <a:cs typeface="B Titr" panose="00000700000000000000" pitchFamily="2" charset="-78"/>
              </a:rPr>
              <a:t>« موانع را حذف کنید »</a:t>
            </a:r>
            <a:r>
              <a:rPr lang="fa-IR" sz="2000" dirty="0">
                <a:solidFill>
                  <a:schemeClr val="tx1"/>
                </a:solidFill>
                <a:cs typeface="B Titr" panose="00000700000000000000" pitchFamily="2" charset="-78"/>
              </a:rPr>
              <a:t> </a:t>
            </a:r>
            <a:r>
              <a:rPr lang="fa-IR" sz="2800" dirty="0">
                <a:solidFill>
                  <a:schemeClr val="tx1"/>
                </a:solidFill>
              </a:rPr>
              <a:t/>
            </a:r>
            <a:br>
              <a:rPr lang="fa-IR" sz="2800" dirty="0">
                <a:solidFill>
                  <a:schemeClr val="tx1"/>
                </a:solidFill>
              </a:rPr>
            </a:br>
            <a:endParaRPr lang="fa-IR" sz="2700" dirty="0">
              <a:solidFill>
                <a:schemeClr val="tx1"/>
              </a:solidFill>
              <a:cs typeface="B Titr" panose="00000700000000000000" pitchFamily="2" charset="-78"/>
            </a:endParaRPr>
          </a:p>
        </p:txBody>
      </p:sp>
    </p:spTree>
    <p:extLst>
      <p:ext uri="{BB962C8B-B14F-4D97-AF65-F5344CB8AC3E}">
        <p14:creationId xmlns:p14="http://schemas.microsoft.com/office/powerpoint/2010/main" val="20046770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7779" y="624110"/>
            <a:ext cx="9696833" cy="1280890"/>
          </a:xfrm>
        </p:spPr>
        <p:txBody>
          <a:bodyPr>
            <a:noAutofit/>
          </a:bodyPr>
          <a:lstStyle/>
          <a:p>
            <a:pPr algn="r"/>
            <a:r>
              <a:rPr lang="fa-IR" sz="2400" b="1" dirty="0">
                <a:solidFill>
                  <a:srgbClr val="FF0000"/>
                </a:solidFill>
                <a:cs typeface="B Titr" panose="00000700000000000000" pitchFamily="2" charset="-78"/>
              </a:rPr>
              <a:t>توجه به زمان:</a:t>
            </a:r>
            <a:r>
              <a:rPr lang="fa-IR" sz="2000" b="1" dirty="0">
                <a:cs typeface="B Titr" panose="00000700000000000000" pitchFamily="2" charset="-78"/>
              </a:rPr>
              <a:t/>
            </a:r>
            <a:br>
              <a:rPr lang="fa-IR" sz="2000" b="1" dirty="0">
                <a:cs typeface="B Titr" panose="00000700000000000000" pitchFamily="2" charset="-78"/>
              </a:rPr>
            </a:br>
            <a:r>
              <a:rPr lang="fa-IR" sz="1800" dirty="0">
                <a:solidFill>
                  <a:schemeClr val="tx1"/>
                </a:solidFill>
                <a:cs typeface="B Titr" panose="00000700000000000000" pitchFamily="2" charset="-78"/>
              </a:rPr>
              <a:t>کمک کننده : طوری رفتار کنید که مادر احساس نماید برای او </a:t>
            </a:r>
            <a:r>
              <a:rPr lang="fa-IR" sz="1800" dirty="0" smtClean="0">
                <a:solidFill>
                  <a:schemeClr val="tx1"/>
                </a:solidFill>
                <a:cs typeface="B Titr" panose="00000700000000000000" pitchFamily="2" charset="-78"/>
              </a:rPr>
              <a:t>وقت کافی </a:t>
            </a:r>
            <a:r>
              <a:rPr lang="fa-IR" sz="1800" dirty="0">
                <a:solidFill>
                  <a:schemeClr val="tx1"/>
                </a:solidFill>
                <a:cs typeface="B Titr" panose="00000700000000000000" pitchFamily="2" charset="-78"/>
              </a:rPr>
              <a:t>در اختیار دارید. بنشینید و بدون عجله با مادر احوالپرسی کرده </a:t>
            </a:r>
            <a:r>
              <a:rPr lang="fa-IR" sz="1800" dirty="0" smtClean="0">
                <a:solidFill>
                  <a:schemeClr val="tx1"/>
                </a:solidFill>
                <a:cs typeface="B Titr" panose="00000700000000000000" pitchFamily="2" charset="-78"/>
              </a:rPr>
              <a:t>و سپس </a:t>
            </a:r>
            <a:r>
              <a:rPr lang="fa-IR" sz="1800" dirty="0">
                <a:solidFill>
                  <a:schemeClr val="tx1"/>
                </a:solidFill>
                <a:cs typeface="B Titr" panose="00000700000000000000" pitchFamily="2" charset="-78"/>
              </a:rPr>
              <a:t>با آرامش و لبخند ، نحوه شیردهی او را مشاهده کنید و </a:t>
            </a:r>
            <a:r>
              <a:rPr lang="fa-IR" sz="1800" dirty="0" smtClean="0">
                <a:solidFill>
                  <a:schemeClr val="tx1"/>
                </a:solidFill>
                <a:cs typeface="B Titr" panose="00000700000000000000" pitchFamily="2" charset="-78"/>
              </a:rPr>
              <a:t>منتظر پاسخ </a:t>
            </a:r>
            <a:r>
              <a:rPr lang="fa-IR" sz="1800" dirty="0">
                <a:solidFill>
                  <a:schemeClr val="tx1"/>
                </a:solidFill>
                <a:cs typeface="B Titr" panose="00000700000000000000" pitchFamily="2" charset="-78"/>
              </a:rPr>
              <a:t>گفتن او به سوالاتتان باشید.</a:t>
            </a:r>
            <a:br>
              <a:rPr lang="fa-IR" sz="1800" dirty="0">
                <a:solidFill>
                  <a:schemeClr val="tx1"/>
                </a:solidFill>
                <a:cs typeface="B Titr" panose="00000700000000000000" pitchFamily="2" charset="-78"/>
              </a:rPr>
            </a:br>
            <a:r>
              <a:rPr lang="fa-IR" sz="1800" dirty="0">
                <a:solidFill>
                  <a:schemeClr val="tx1"/>
                </a:solidFill>
                <a:cs typeface="B Titr" panose="00000700000000000000" pitchFamily="2" charset="-78"/>
              </a:rPr>
              <a:t>بازدارنده : داشتن حالت شتاب زده، به سرعت احوالپرسی کردن، </a:t>
            </a:r>
            <a:r>
              <a:rPr lang="fa-IR" sz="1800" dirty="0" smtClean="0">
                <a:solidFill>
                  <a:schemeClr val="tx1"/>
                </a:solidFill>
                <a:cs typeface="B Titr" panose="00000700000000000000" pitchFamily="2" charset="-78"/>
              </a:rPr>
              <a:t>نشان دادن </a:t>
            </a:r>
            <a:r>
              <a:rPr lang="fa-IR" sz="1800" dirty="0">
                <a:solidFill>
                  <a:schemeClr val="tx1"/>
                </a:solidFill>
                <a:cs typeface="B Titr" panose="00000700000000000000" pitchFamily="2" charset="-78"/>
              </a:rPr>
              <a:t>علائم بی </a:t>
            </a:r>
            <a:r>
              <a:rPr lang="fa-IR" sz="1800" dirty="0" smtClean="0">
                <a:solidFill>
                  <a:schemeClr val="tx1"/>
                </a:solidFill>
                <a:cs typeface="B Titr" panose="00000700000000000000" pitchFamily="2" charset="-78"/>
              </a:rPr>
              <a:t>حوصلگی و نگاه </a:t>
            </a:r>
            <a:r>
              <a:rPr lang="fa-IR" sz="1800" dirty="0">
                <a:solidFill>
                  <a:schemeClr val="tx1"/>
                </a:solidFill>
                <a:cs typeface="B Titr" panose="00000700000000000000" pitchFamily="2" charset="-78"/>
              </a:rPr>
              <a:t>کردن به ساعت.</a:t>
            </a:r>
            <a:br>
              <a:rPr lang="fa-IR" sz="1800" dirty="0">
                <a:solidFill>
                  <a:schemeClr val="tx1"/>
                </a:solidFill>
                <a:cs typeface="B Titr" panose="00000700000000000000" pitchFamily="2" charset="-78"/>
              </a:rPr>
            </a:br>
            <a:r>
              <a:rPr lang="fa-IR" sz="1800" dirty="0">
                <a:solidFill>
                  <a:schemeClr val="tx1"/>
                </a:solidFill>
                <a:cs typeface="B Titr" panose="00000700000000000000" pitchFamily="2" charset="-78"/>
              </a:rPr>
              <a:t>« فرصت کافی به مادربدهید»</a:t>
            </a:r>
            <a:r>
              <a:rPr lang="fa-IR" sz="1800" dirty="0">
                <a:solidFill>
                  <a:schemeClr val="tx1"/>
                </a:solidFill>
                <a:cs typeface="B Titr" panose="00000700000000000000" pitchFamily="2" charset="-78"/>
              </a:rPr>
              <a:t> </a:t>
            </a:r>
            <a:r>
              <a:rPr lang="fa-IR" sz="2000" dirty="0">
                <a:solidFill>
                  <a:schemeClr val="tx1"/>
                </a:solidFill>
                <a:cs typeface="B Titr" panose="00000700000000000000" pitchFamily="2" charset="-78"/>
              </a:rPr>
              <a:t/>
            </a:r>
            <a:br>
              <a:rPr lang="fa-IR" sz="2000" dirty="0">
                <a:solidFill>
                  <a:schemeClr val="tx1"/>
                </a:solidFill>
                <a:cs typeface="B Titr" panose="00000700000000000000" pitchFamily="2" charset="-78"/>
              </a:rPr>
            </a:br>
            <a:endParaRPr lang="fa-IR" sz="2000" dirty="0">
              <a:solidFill>
                <a:schemeClr val="tx1"/>
              </a:solidFill>
              <a:cs typeface="B Titr" panose="00000700000000000000" pitchFamily="2" charset="-78"/>
            </a:endParaRPr>
          </a:p>
        </p:txBody>
      </p:sp>
      <p:sp>
        <p:nvSpPr>
          <p:cNvPr id="3" name="Content Placeholder 2"/>
          <p:cNvSpPr>
            <a:spLocks noGrp="1"/>
          </p:cNvSpPr>
          <p:nvPr>
            <p:ph idx="1"/>
          </p:nvPr>
        </p:nvSpPr>
        <p:spPr>
          <a:xfrm>
            <a:off x="1807779" y="3867807"/>
            <a:ext cx="9591730" cy="3630477"/>
          </a:xfrm>
        </p:spPr>
        <p:txBody>
          <a:bodyPr/>
          <a:lstStyle/>
          <a:p>
            <a:pPr marL="0" indent="0">
              <a:buNone/>
            </a:pPr>
            <a:r>
              <a:rPr lang="fa-IR" dirty="0" smtClean="0">
                <a:solidFill>
                  <a:schemeClr val="tx1">
                    <a:lumMod val="95000"/>
                    <a:lumOff val="5000"/>
                  </a:schemeClr>
                </a:solidFill>
                <a:cs typeface="B Titr" panose="00000700000000000000" pitchFamily="2" charset="-78"/>
              </a:rPr>
              <a:t>ارتباط </a:t>
            </a:r>
            <a:r>
              <a:rPr lang="fa-IR" dirty="0">
                <a:solidFill>
                  <a:schemeClr val="tx1">
                    <a:lumMod val="95000"/>
                    <a:lumOff val="5000"/>
                  </a:schemeClr>
                </a:solidFill>
                <a:cs typeface="B Titr" panose="00000700000000000000" pitchFamily="2" charset="-78"/>
              </a:rPr>
              <a:t>غیر کلامی نشان دهنده تصدیق یا عدم </a:t>
            </a:r>
            <a:r>
              <a:rPr lang="fa-IR" dirty="0" smtClean="0">
                <a:solidFill>
                  <a:schemeClr val="tx1">
                    <a:lumMod val="95000"/>
                    <a:lumOff val="5000"/>
                  </a:schemeClr>
                </a:solidFill>
                <a:cs typeface="B Titr" panose="00000700000000000000" pitchFamily="2" charset="-78"/>
              </a:rPr>
              <a:t>تصدیق وضعیت </a:t>
            </a:r>
            <a:r>
              <a:rPr lang="fa-IR" dirty="0">
                <a:solidFill>
                  <a:schemeClr val="tx1">
                    <a:lumMod val="95000"/>
                    <a:lumOff val="5000"/>
                  </a:schemeClr>
                </a:solidFill>
                <a:cs typeface="B Titr" panose="00000700000000000000" pitchFamily="2" charset="-78"/>
              </a:rPr>
              <a:t>موجود به مادر و یا مراقب کودک می باشد . از </a:t>
            </a:r>
            <a:r>
              <a:rPr lang="fa-IR" dirty="0" smtClean="0">
                <a:solidFill>
                  <a:schemeClr val="tx1">
                    <a:lumMod val="95000"/>
                    <a:lumOff val="5000"/>
                  </a:schemeClr>
                </a:solidFill>
                <a:cs typeface="B Titr" panose="00000700000000000000" pitchFamily="2" charset="-78"/>
              </a:rPr>
              <a:t>ابراز عقاید خود </a:t>
            </a:r>
            <a:r>
              <a:rPr lang="fa-IR" dirty="0">
                <a:solidFill>
                  <a:schemeClr val="tx1">
                    <a:lumMod val="95000"/>
                    <a:lumOff val="5000"/>
                  </a:schemeClr>
                </a:solidFill>
                <a:cs typeface="B Titr" panose="00000700000000000000" pitchFamily="2" charset="-78"/>
              </a:rPr>
              <a:t>در موضوعات اساسی مثل مذهب فرد به </a:t>
            </a:r>
            <a:r>
              <a:rPr lang="fa-IR" dirty="0" smtClean="0">
                <a:solidFill>
                  <a:schemeClr val="tx1">
                    <a:lumMod val="95000"/>
                    <a:lumOff val="5000"/>
                  </a:schemeClr>
                </a:solidFill>
                <a:cs typeface="B Titr" panose="00000700000000000000" pitchFamily="2" charset="-78"/>
              </a:rPr>
              <a:t>شدت خودداری </a:t>
            </a:r>
            <a:r>
              <a:rPr lang="fa-IR" dirty="0">
                <a:solidFill>
                  <a:schemeClr val="tx1">
                    <a:lumMod val="95000"/>
                    <a:lumOff val="5000"/>
                  </a:schemeClr>
                </a:solidFill>
                <a:cs typeface="B Titr" panose="00000700000000000000" pitchFamily="2" charset="-78"/>
              </a:rPr>
              <a:t>کنید . چون ممکن است در مشاوره به مادر مسئله </a:t>
            </a:r>
            <a:r>
              <a:rPr lang="fa-IR" dirty="0" smtClean="0">
                <a:solidFill>
                  <a:schemeClr val="tx1">
                    <a:lumMod val="95000"/>
                    <a:lumOff val="5000"/>
                  </a:schemeClr>
                </a:solidFill>
                <a:cs typeface="B Titr" panose="00000700000000000000" pitchFamily="2" charset="-78"/>
              </a:rPr>
              <a:t>، قضاوت </a:t>
            </a:r>
            <a:r>
              <a:rPr lang="fa-IR" dirty="0">
                <a:solidFill>
                  <a:schemeClr val="tx1">
                    <a:lumMod val="95000"/>
                    <a:lumOff val="5000"/>
                  </a:schemeClr>
                </a:solidFill>
                <a:cs typeface="B Titr" panose="00000700000000000000" pitchFamily="2" charset="-78"/>
              </a:rPr>
              <a:t>در مورد </a:t>
            </a:r>
            <a:r>
              <a:rPr lang="fa-IR" dirty="0" smtClean="0">
                <a:solidFill>
                  <a:schemeClr val="tx1">
                    <a:lumMod val="95000"/>
                    <a:lumOff val="5000"/>
                  </a:schemeClr>
                </a:solidFill>
                <a:cs typeface="B Titr" panose="00000700000000000000" pitchFamily="2" charset="-78"/>
              </a:rPr>
              <a:t>موضوع تلقین </a:t>
            </a:r>
            <a:r>
              <a:rPr lang="fa-IR" dirty="0">
                <a:solidFill>
                  <a:schemeClr val="tx1">
                    <a:lumMod val="95000"/>
                    <a:lumOff val="5000"/>
                  </a:schemeClr>
                </a:solidFill>
                <a:cs typeface="B Titr" panose="00000700000000000000" pitchFamily="2" charset="-78"/>
              </a:rPr>
              <a:t>شود </a:t>
            </a:r>
            <a:r>
              <a:rPr lang="fa-IR" dirty="0" smtClean="0">
                <a:cs typeface="B Titr" panose="00000700000000000000" pitchFamily="2" charset="-78"/>
              </a:rPr>
              <a:t>.</a:t>
            </a:r>
            <a:r>
              <a:rPr lang="fa-IR" dirty="0">
                <a:cs typeface="B Titr" panose="00000700000000000000" pitchFamily="2" charset="-78"/>
              </a:rPr>
              <a:t/>
            </a:r>
            <a:br>
              <a:rPr lang="fa-IR" dirty="0">
                <a:cs typeface="B Titr" panose="00000700000000000000" pitchFamily="2" charset="-78"/>
              </a:rPr>
            </a:br>
            <a:endParaRPr lang="fa-IR" dirty="0">
              <a:cs typeface="B Titr" panose="00000700000000000000" pitchFamily="2" charset="-78"/>
            </a:endParaRPr>
          </a:p>
        </p:txBody>
      </p:sp>
      <p:sp>
        <p:nvSpPr>
          <p:cNvPr id="4" name="Rectangle 3"/>
          <p:cNvSpPr/>
          <p:nvPr/>
        </p:nvSpPr>
        <p:spPr>
          <a:xfrm>
            <a:off x="5303509" y="2375025"/>
            <a:ext cx="6096000" cy="1569660"/>
          </a:xfrm>
          <a:prstGeom prst="rect">
            <a:avLst/>
          </a:prstGeom>
        </p:spPr>
        <p:txBody>
          <a:bodyPr>
            <a:spAutoFit/>
          </a:bodyPr>
          <a:lstStyle/>
          <a:p>
            <a:pPr algn="r"/>
            <a:r>
              <a:rPr lang="fa-IR" sz="2400" b="1" dirty="0">
                <a:solidFill>
                  <a:srgbClr val="FF0000"/>
                </a:solidFill>
                <a:latin typeface="B Titr" panose="00000700000000000000" pitchFamily="2" charset="-78"/>
                <a:cs typeface="B Titr" panose="00000700000000000000" pitchFamily="2" charset="-78"/>
              </a:rPr>
              <a:t>تماس</a:t>
            </a:r>
            <a:r>
              <a:rPr lang="fa-IR" b="1" dirty="0">
                <a:solidFill>
                  <a:srgbClr val="FF0000"/>
                </a:solidFill>
                <a:latin typeface="B Titr" panose="00000700000000000000" pitchFamily="2" charset="-78"/>
                <a:cs typeface="B Titr" panose="00000700000000000000" pitchFamily="2" charset="-78"/>
              </a:rPr>
              <a:t> :</a:t>
            </a:r>
            <a:r>
              <a:rPr lang="fa-IR" b="1" dirty="0">
                <a:latin typeface="B Titr" panose="00000700000000000000" pitchFamily="2" charset="-78"/>
                <a:cs typeface="B Titr" panose="00000700000000000000" pitchFamily="2" charset="-78"/>
              </a:rPr>
              <a:t/>
            </a:r>
            <a:br>
              <a:rPr lang="fa-IR" b="1" dirty="0">
                <a:latin typeface="B Titr" panose="00000700000000000000" pitchFamily="2" charset="-78"/>
                <a:cs typeface="B Titr" panose="00000700000000000000" pitchFamily="2" charset="-78"/>
              </a:rPr>
            </a:br>
            <a:r>
              <a:rPr lang="fa-IR" dirty="0">
                <a:latin typeface="B Mitra" panose="00000400000000000000" pitchFamily="2" charset="-78"/>
                <a:cs typeface="B Titr" panose="00000700000000000000" pitchFamily="2" charset="-78"/>
              </a:rPr>
              <a:t>کمک کننده : با مادر به نحو مناسب تماس برقرار کنید.</a:t>
            </a:r>
            <a:br>
              <a:rPr lang="fa-IR" dirty="0">
                <a:latin typeface="B Mitra" panose="00000400000000000000" pitchFamily="2" charset="-78"/>
                <a:cs typeface="B Titr" panose="00000700000000000000" pitchFamily="2" charset="-78"/>
              </a:rPr>
            </a:br>
            <a:r>
              <a:rPr lang="fa-IR" dirty="0">
                <a:latin typeface="B Mitra" panose="00000400000000000000" pitchFamily="2" charset="-78"/>
                <a:cs typeface="B Titr" panose="00000700000000000000" pitchFamily="2" charset="-78"/>
              </a:rPr>
              <a:t>بازدارنده : تماس با مادر به طور نامناسب</a:t>
            </a:r>
            <a:br>
              <a:rPr lang="fa-IR" dirty="0">
                <a:latin typeface="B Mitra" panose="00000400000000000000" pitchFamily="2" charset="-78"/>
                <a:cs typeface="B Titr" panose="00000700000000000000" pitchFamily="2" charset="-78"/>
              </a:rPr>
            </a:br>
            <a:r>
              <a:rPr lang="fa-IR" dirty="0">
                <a:latin typeface="B Mitra" panose="00000400000000000000" pitchFamily="2" charset="-78"/>
                <a:cs typeface="B Titr" panose="00000700000000000000" pitchFamily="2" charset="-78"/>
              </a:rPr>
              <a:t>« تماس مناسب»</a:t>
            </a:r>
            <a:r>
              <a:rPr lang="fa-IR" dirty="0">
                <a:cs typeface="B Titr" panose="00000700000000000000" pitchFamily="2" charset="-78"/>
              </a:rPr>
              <a:t> </a:t>
            </a:r>
            <a:br>
              <a:rPr lang="fa-IR" dirty="0">
                <a:cs typeface="B Titr" panose="00000700000000000000" pitchFamily="2" charset="-78"/>
              </a:rPr>
            </a:br>
            <a:endParaRPr lang="fa-IR" dirty="0">
              <a:cs typeface="B Titr" panose="00000700000000000000" pitchFamily="2" charset="-78"/>
            </a:endParaRPr>
          </a:p>
        </p:txBody>
      </p:sp>
    </p:spTree>
    <p:extLst>
      <p:ext uri="{BB962C8B-B14F-4D97-AF65-F5344CB8AC3E}">
        <p14:creationId xmlns:p14="http://schemas.microsoft.com/office/powerpoint/2010/main" val="25824112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solidFill>
                  <a:schemeClr val="accent5">
                    <a:lumMod val="75000"/>
                  </a:schemeClr>
                </a:solidFill>
                <a:cs typeface="B Titr" panose="00000700000000000000" pitchFamily="2" charset="-78"/>
              </a:rPr>
              <a:t>مهارت های کلامی</a:t>
            </a:r>
            <a:endParaRPr lang="fa-IR" dirty="0">
              <a:solidFill>
                <a:schemeClr val="accent5">
                  <a:lumMod val="75000"/>
                </a:schemeClr>
              </a:solidFill>
              <a:cs typeface="B Titr" panose="00000700000000000000" pitchFamily="2" charset="-78"/>
            </a:endParaRPr>
          </a:p>
        </p:txBody>
      </p:sp>
      <p:sp>
        <p:nvSpPr>
          <p:cNvPr id="3" name="Content Placeholder 2"/>
          <p:cNvSpPr>
            <a:spLocks noGrp="1"/>
          </p:cNvSpPr>
          <p:nvPr>
            <p:ph idx="1"/>
          </p:nvPr>
        </p:nvSpPr>
        <p:spPr>
          <a:xfrm>
            <a:off x="1923393" y="2028497"/>
            <a:ext cx="9581219" cy="3882725"/>
          </a:xfrm>
        </p:spPr>
        <p:txBody>
          <a:bodyPr/>
          <a:lstStyle/>
          <a:p>
            <a:pPr marL="0" indent="0">
              <a:buNone/>
            </a:pPr>
            <a:r>
              <a:rPr lang="fa-IR" dirty="0">
                <a:cs typeface="B Titr" panose="00000700000000000000" pitchFamily="2" charset="-78"/>
              </a:rPr>
              <a:t>به خاطر داشته باشید که در ارتباط کلامی تن صدا اهمیت ویژه </a:t>
            </a:r>
            <a:r>
              <a:rPr lang="fa-IR" dirty="0" smtClean="0">
                <a:cs typeface="B Titr" panose="00000700000000000000" pitchFamily="2" charset="-78"/>
              </a:rPr>
              <a:t>ای داشته </a:t>
            </a:r>
            <a:r>
              <a:rPr lang="fa-IR" dirty="0">
                <a:cs typeface="B Titr" panose="00000700000000000000" pitchFamily="2" charset="-78"/>
              </a:rPr>
              <a:t>و بایستی سعی کنیم با صدایی ملایم و با محبت با </a:t>
            </a:r>
            <a:r>
              <a:rPr lang="fa-IR" dirty="0" smtClean="0">
                <a:cs typeface="B Titr" panose="00000700000000000000" pitchFamily="2" charset="-78"/>
              </a:rPr>
              <a:t>مادرصحبت کنیم</a:t>
            </a:r>
            <a:r>
              <a:rPr lang="fa-IR" dirty="0">
                <a:cs typeface="B Titr" panose="00000700000000000000" pitchFamily="2" charset="-78"/>
              </a:rPr>
              <a:t>.</a:t>
            </a:r>
            <a:br>
              <a:rPr lang="fa-IR" dirty="0">
                <a:cs typeface="B Titr" panose="00000700000000000000" pitchFamily="2" charset="-78"/>
              </a:rPr>
            </a:br>
            <a:r>
              <a:rPr lang="fa-IR" dirty="0" smtClean="0">
                <a:cs typeface="B Titr" panose="00000700000000000000" pitchFamily="2" charset="-78"/>
              </a:rPr>
              <a:t>در </a:t>
            </a:r>
            <a:r>
              <a:rPr lang="fa-IR" dirty="0">
                <a:cs typeface="B Titr" panose="00000700000000000000" pitchFamily="2" charset="-78"/>
              </a:rPr>
              <a:t>طی مشاوره سعی کنید احساس افراد را درک کرده و لازم است </a:t>
            </a:r>
            <a:r>
              <a:rPr lang="fa-IR" dirty="0" smtClean="0">
                <a:cs typeface="B Titr" panose="00000700000000000000" pitchFamily="2" charset="-78"/>
              </a:rPr>
              <a:t>در صورت </a:t>
            </a:r>
            <a:r>
              <a:rPr lang="fa-IR" dirty="0">
                <a:cs typeface="B Titr" panose="00000700000000000000" pitchFamily="2" charset="-78"/>
              </a:rPr>
              <a:t>تمایل علت اصلی </a:t>
            </a:r>
            <a:r>
              <a:rPr lang="fa-IR" dirty="0" smtClean="0">
                <a:cs typeface="B Titr" panose="00000700000000000000" pitchFamily="2" charset="-78"/>
              </a:rPr>
              <a:t>نگرانی و دلواپسی </a:t>
            </a:r>
            <a:r>
              <a:rPr lang="fa-IR" dirty="0">
                <a:cs typeface="B Titr" panose="00000700000000000000" pitchFamily="2" charset="-78"/>
              </a:rPr>
              <a:t>آن ها را دریافته و </a:t>
            </a:r>
            <a:r>
              <a:rPr lang="fa-IR" dirty="0" smtClean="0">
                <a:cs typeface="B Titr" panose="00000700000000000000" pitchFamily="2" charset="-78"/>
              </a:rPr>
              <a:t>با علاقه </a:t>
            </a:r>
            <a:r>
              <a:rPr lang="fa-IR" dirty="0">
                <a:cs typeface="B Titr" panose="00000700000000000000" pitchFamily="2" charset="-78"/>
              </a:rPr>
              <a:t>و موشکافانه آنچه را که ورای ظاهری موضوع است درک کنید</a:t>
            </a:r>
            <a:r>
              <a:rPr lang="fa-IR" dirty="0">
                <a:cs typeface="B Titr" panose="00000700000000000000" pitchFamily="2" charset="-78"/>
              </a:rPr>
              <a:t> </a:t>
            </a:r>
            <a:br>
              <a:rPr lang="fa-IR" dirty="0">
                <a:cs typeface="B Titr" panose="00000700000000000000" pitchFamily="2" charset="-78"/>
              </a:rPr>
            </a:br>
            <a:endParaRPr lang="fa-IR" dirty="0">
              <a:cs typeface="B Titr" panose="00000700000000000000" pitchFamily="2" charset="-78"/>
            </a:endParaRPr>
          </a:p>
        </p:txBody>
      </p:sp>
    </p:spTree>
    <p:extLst>
      <p:ext uri="{BB962C8B-B14F-4D97-AF65-F5344CB8AC3E}">
        <p14:creationId xmlns:p14="http://schemas.microsoft.com/office/powerpoint/2010/main" val="11785765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b="1" dirty="0">
                <a:solidFill>
                  <a:schemeClr val="accent5">
                    <a:lumMod val="75000"/>
                  </a:schemeClr>
                </a:solidFill>
                <a:cs typeface="B Titr" panose="00000700000000000000" pitchFamily="2" charset="-78"/>
              </a:rPr>
              <a:t>مهارت دوم : پرسيدن سوالات باز</a:t>
            </a:r>
            <a:r>
              <a:rPr lang="fa-IR" dirty="0">
                <a:solidFill>
                  <a:schemeClr val="accent5">
                    <a:lumMod val="75000"/>
                  </a:schemeClr>
                </a:solidFill>
                <a:cs typeface="B Titr" panose="00000700000000000000" pitchFamily="2" charset="-78"/>
              </a:rPr>
              <a:t> </a:t>
            </a:r>
            <a:br>
              <a:rPr lang="fa-IR" dirty="0">
                <a:solidFill>
                  <a:schemeClr val="accent5">
                    <a:lumMod val="75000"/>
                  </a:schemeClr>
                </a:solidFill>
                <a:cs typeface="B Titr" panose="00000700000000000000" pitchFamily="2" charset="-78"/>
              </a:rPr>
            </a:br>
            <a:endParaRPr lang="fa-IR" dirty="0">
              <a:solidFill>
                <a:schemeClr val="accent5">
                  <a:lumMod val="75000"/>
                </a:schemeClr>
              </a:solidFill>
              <a:cs typeface="B Titr" panose="00000700000000000000" pitchFamily="2" charset="-78"/>
            </a:endParaRPr>
          </a:p>
        </p:txBody>
      </p:sp>
      <p:sp>
        <p:nvSpPr>
          <p:cNvPr id="3" name="Content Placeholder 2"/>
          <p:cNvSpPr>
            <a:spLocks noGrp="1"/>
          </p:cNvSpPr>
          <p:nvPr>
            <p:ph idx="1"/>
          </p:nvPr>
        </p:nvSpPr>
        <p:spPr>
          <a:xfrm>
            <a:off x="851338" y="1905000"/>
            <a:ext cx="10653274" cy="4006222"/>
          </a:xfrm>
        </p:spPr>
        <p:txBody>
          <a:bodyPr>
            <a:normAutofit/>
          </a:bodyPr>
          <a:lstStyle/>
          <a:p>
            <a:pPr marL="0" indent="0">
              <a:buNone/>
            </a:pPr>
            <a:r>
              <a:rPr lang="fa-IR" dirty="0">
                <a:cs typeface="B Titr" panose="00000700000000000000" pitchFamily="2" charset="-78"/>
              </a:rPr>
              <a:t>در شروع صحبت با مادر و یا گرفتن شرح حال از او نیاز به سوال کردن خواهید داشت </a:t>
            </a:r>
            <a:r>
              <a:rPr lang="fa-IR" dirty="0" smtClean="0">
                <a:cs typeface="B Titr" panose="00000700000000000000" pitchFamily="2" charset="-78"/>
              </a:rPr>
              <a:t>.توجه </a:t>
            </a:r>
            <a:r>
              <a:rPr lang="fa-IR" dirty="0">
                <a:cs typeface="B Titr" panose="00000700000000000000" pitchFamily="2" charset="-78"/>
              </a:rPr>
              <a:t>به این نکته مهم است که از مادر سوالی پرسیده شود که او را تشویق به صحبت </a:t>
            </a:r>
            <a:r>
              <a:rPr lang="fa-IR" dirty="0" smtClean="0">
                <a:cs typeface="B Titr" panose="00000700000000000000" pitchFamily="2" charset="-78"/>
              </a:rPr>
              <a:t>کردن نموده </a:t>
            </a:r>
            <a:r>
              <a:rPr lang="fa-IR" dirty="0">
                <a:cs typeface="B Titr" panose="00000700000000000000" pitchFamily="2" charset="-78"/>
              </a:rPr>
              <a:t>تا به شما اطلاعاتی داده شود . این موضوع از پرسیدن سوالات اضافی جلوگیری </a:t>
            </a:r>
            <a:r>
              <a:rPr lang="fa-IR" dirty="0" smtClean="0">
                <a:cs typeface="B Titr" panose="00000700000000000000" pitchFamily="2" charset="-78"/>
              </a:rPr>
              <a:t>کرده و </a:t>
            </a:r>
            <a:r>
              <a:rPr lang="fa-IR" dirty="0">
                <a:cs typeface="B Titr" panose="00000700000000000000" pitchFamily="2" charset="-78"/>
              </a:rPr>
              <a:t>باعث می شود در مدت زمانی که در اختیار دارید اطلاعات بیشتری در مورد مادر </a:t>
            </a:r>
            <a:r>
              <a:rPr lang="fa-IR" dirty="0" smtClean="0">
                <a:cs typeface="B Titr" panose="00000700000000000000" pitchFamily="2" charset="-78"/>
              </a:rPr>
              <a:t>کسب کنید </a:t>
            </a:r>
            <a:r>
              <a:rPr lang="fa-IR" dirty="0">
                <a:cs typeface="B Titr" panose="00000700000000000000" pitchFamily="2" charset="-78"/>
              </a:rPr>
              <a:t>.</a:t>
            </a:r>
            <a:br>
              <a:rPr lang="fa-IR" dirty="0">
                <a:cs typeface="B Titr" panose="00000700000000000000" pitchFamily="2" charset="-78"/>
              </a:rPr>
            </a:br>
            <a:r>
              <a:rPr lang="fa-IR" dirty="0" smtClean="0">
                <a:cs typeface="B Titr" panose="00000700000000000000" pitchFamily="2" charset="-78"/>
              </a:rPr>
              <a:t>سوالات </a:t>
            </a:r>
            <a:r>
              <a:rPr lang="fa-IR" dirty="0">
                <a:cs typeface="B Titr" panose="00000700000000000000" pitchFamily="2" charset="-78"/>
              </a:rPr>
              <a:t>باز اغلب مفیدتر بوده و برای پاسخ به آن ها ، مادر مجبور به دادن </a:t>
            </a:r>
            <a:r>
              <a:rPr lang="fa-IR" dirty="0" smtClean="0">
                <a:cs typeface="B Titr" panose="00000700000000000000" pitchFamily="2" charset="-78"/>
              </a:rPr>
              <a:t>اطلاعات می </a:t>
            </a:r>
            <a:r>
              <a:rPr lang="fa-IR" dirty="0">
                <a:cs typeface="B Titr" panose="00000700000000000000" pitchFamily="2" charset="-78"/>
              </a:rPr>
              <a:t>گردد</a:t>
            </a:r>
            <a:br>
              <a:rPr lang="fa-IR" dirty="0">
                <a:cs typeface="B Titr" panose="00000700000000000000" pitchFamily="2" charset="-78"/>
              </a:rPr>
            </a:br>
            <a:r>
              <a:rPr lang="fa-IR" dirty="0" smtClean="0">
                <a:cs typeface="B Titr" panose="00000700000000000000" pitchFamily="2" charset="-78"/>
              </a:rPr>
              <a:t>سوالات </a:t>
            </a:r>
            <a:r>
              <a:rPr lang="fa-IR" dirty="0">
                <a:cs typeface="B Titr" panose="00000700000000000000" pitchFamily="2" charset="-78"/>
              </a:rPr>
              <a:t>باز اغلب با: چه ، چه وقت ، کجا ، چرا و چه کسی شروع می شوند. برای مثال:</a:t>
            </a:r>
            <a:br>
              <a:rPr lang="fa-IR" dirty="0">
                <a:cs typeface="B Titr" panose="00000700000000000000" pitchFamily="2" charset="-78"/>
              </a:rPr>
            </a:br>
            <a:r>
              <a:rPr lang="fa-IR" dirty="0">
                <a:cs typeface="B Titr" panose="00000700000000000000" pitchFamily="2" charset="-78"/>
              </a:rPr>
              <a:t>چگونه کودکتان را تغذیه می کنید؟</a:t>
            </a:r>
            <a:r>
              <a:rPr lang="fa-IR" dirty="0">
                <a:cs typeface="B Titr" panose="00000700000000000000" pitchFamily="2" charset="-78"/>
              </a:rPr>
              <a:t> </a:t>
            </a:r>
            <a:br>
              <a:rPr lang="fa-IR" dirty="0">
                <a:cs typeface="B Titr" panose="00000700000000000000" pitchFamily="2" charset="-78"/>
              </a:rPr>
            </a:br>
            <a:r>
              <a:rPr lang="fa-IR" dirty="0">
                <a:cs typeface="B Titr" panose="00000700000000000000" pitchFamily="2" charset="-78"/>
              </a:rPr>
              <a:t>سوالات بسته اغلب کم تر مفید می باشند. این سوالات اکثراً پاسخ مورد </a:t>
            </a:r>
            <a:r>
              <a:rPr lang="fa-IR" dirty="0" smtClean="0">
                <a:cs typeface="B Titr" panose="00000700000000000000" pitchFamily="2" charset="-78"/>
              </a:rPr>
              <a:t>انتظار شما </a:t>
            </a:r>
            <a:r>
              <a:rPr lang="fa-IR" dirty="0">
                <a:cs typeface="B Titr" panose="00000700000000000000" pitchFamily="2" charset="-78"/>
              </a:rPr>
              <a:t>را به مادرمی رسانند و مادر با بله یا خیر به آن ها پاسخ </a:t>
            </a:r>
            <a:r>
              <a:rPr lang="fa-IR" dirty="0" smtClean="0">
                <a:cs typeface="B Titr" panose="00000700000000000000" pitchFamily="2" charset="-78"/>
              </a:rPr>
              <a:t>میدهد.سوالات </a:t>
            </a:r>
            <a:r>
              <a:rPr lang="fa-IR" dirty="0">
                <a:cs typeface="B Titr" panose="00000700000000000000" pitchFamily="2" charset="-78"/>
              </a:rPr>
              <a:t>بسته اغلب با « آیا » شروع می شوند. مثل: آیا شما فرزند قبلی را </a:t>
            </a:r>
            <a:r>
              <a:rPr lang="fa-IR" dirty="0" smtClean="0">
                <a:cs typeface="B Titr" panose="00000700000000000000" pitchFamily="2" charset="-78"/>
              </a:rPr>
              <a:t>نیز با </a:t>
            </a:r>
            <a:r>
              <a:rPr lang="fa-IR" dirty="0">
                <a:cs typeface="B Titr" panose="00000700000000000000" pitchFamily="2" charset="-78"/>
              </a:rPr>
              <a:t>شیر خود تغذیه کرده اید؟</a:t>
            </a:r>
            <a:br>
              <a:rPr lang="fa-IR" dirty="0">
                <a:cs typeface="B Titr" panose="00000700000000000000" pitchFamily="2" charset="-78"/>
              </a:rPr>
            </a:br>
            <a:r>
              <a:rPr lang="fa-IR" dirty="0" smtClean="0">
                <a:cs typeface="B Titr" panose="00000700000000000000" pitchFamily="2" charset="-78"/>
              </a:rPr>
              <a:t>اگر </a:t>
            </a:r>
            <a:r>
              <a:rPr lang="fa-IR" dirty="0">
                <a:cs typeface="B Titr" panose="00000700000000000000" pitchFamily="2" charset="-78"/>
              </a:rPr>
              <a:t>مادر به این سوال جواب بلی بدهد ، شما هنوز نمی دانید که آیا تغذیه او </a:t>
            </a:r>
            <a:r>
              <a:rPr lang="fa-IR" dirty="0" smtClean="0">
                <a:cs typeface="B Titr" panose="00000700000000000000" pitchFamily="2" charset="-78"/>
              </a:rPr>
              <a:t>با شیر </a:t>
            </a:r>
            <a:r>
              <a:rPr lang="fa-IR" dirty="0">
                <a:cs typeface="B Titr" panose="00000700000000000000" pitchFamily="2" charset="-78"/>
              </a:rPr>
              <a:t>مادر انحصاری بوده و آیا شیرمصنوعی دریافت کرده است یا خیر .</a:t>
            </a:r>
            <a:br>
              <a:rPr lang="fa-IR" dirty="0">
                <a:cs typeface="B Titr" panose="00000700000000000000" pitchFamily="2" charset="-78"/>
              </a:rPr>
            </a:br>
            <a:r>
              <a:rPr lang="fa-IR" dirty="0" smtClean="0">
                <a:cs typeface="B Titr" panose="00000700000000000000" pitchFamily="2" charset="-78"/>
              </a:rPr>
              <a:t>اگر </a:t>
            </a:r>
            <a:r>
              <a:rPr lang="fa-IR" dirty="0">
                <a:cs typeface="B Titr" panose="00000700000000000000" pitchFamily="2" charset="-78"/>
              </a:rPr>
              <a:t>به پرسیدن سوالاتی که پاسخ بلی یا خیر دارند ادامه دهید، بدون </a:t>
            </a:r>
            <a:r>
              <a:rPr lang="fa-IR" dirty="0" smtClean="0">
                <a:cs typeface="B Titr" panose="00000700000000000000" pitchFamily="2" charset="-78"/>
              </a:rPr>
              <a:t>گرفتن نتیجه </a:t>
            </a:r>
            <a:r>
              <a:rPr lang="fa-IR" dirty="0">
                <a:cs typeface="B Titr" panose="00000700000000000000" pitchFamily="2" charset="-78"/>
              </a:rPr>
              <a:t>ساکت شده و فکر می کنید که مادر مایل به ادامه صحبت نبوده و </a:t>
            </a:r>
            <a:r>
              <a:rPr lang="fa-IR" dirty="0" smtClean="0">
                <a:cs typeface="B Titr" panose="00000700000000000000" pitchFamily="2" charset="-78"/>
              </a:rPr>
              <a:t>یا اینکه </a:t>
            </a:r>
            <a:r>
              <a:rPr lang="fa-IR" dirty="0">
                <a:cs typeface="B Titr" panose="00000700000000000000" pitchFamily="2" charset="-78"/>
              </a:rPr>
              <a:t>حقیقت را نمی گوید.</a:t>
            </a:r>
            <a:r>
              <a:rPr lang="fa-IR" dirty="0">
                <a:cs typeface="B Titr" panose="00000700000000000000" pitchFamily="2" charset="-78"/>
              </a:rPr>
              <a:t> </a:t>
            </a:r>
            <a:br>
              <a:rPr lang="fa-IR" dirty="0">
                <a:cs typeface="B Titr" panose="00000700000000000000" pitchFamily="2" charset="-78"/>
              </a:rPr>
            </a:br>
            <a:endParaRPr lang="fa-IR" dirty="0">
              <a:cs typeface="B Titr" panose="00000700000000000000" pitchFamily="2" charset="-78"/>
            </a:endParaRPr>
          </a:p>
        </p:txBody>
      </p:sp>
    </p:spTree>
    <p:extLst>
      <p:ext uri="{BB962C8B-B14F-4D97-AF65-F5344CB8AC3E}">
        <p14:creationId xmlns:p14="http://schemas.microsoft.com/office/powerpoint/2010/main" val="3362182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9601" y="2102069"/>
            <a:ext cx="10993820" cy="2062103"/>
          </a:xfrm>
          <a:prstGeom prst="rect">
            <a:avLst/>
          </a:prstGeom>
        </p:spPr>
        <p:txBody>
          <a:bodyPr wrap="square">
            <a:spAutoFit/>
          </a:bodyPr>
          <a:lstStyle/>
          <a:p>
            <a:pPr algn="r"/>
            <a:r>
              <a:rPr lang="fa-IR" sz="1600" dirty="0">
                <a:solidFill>
                  <a:srgbClr val="000000"/>
                </a:solidFill>
                <a:latin typeface="B Mitra" panose="00000400000000000000" pitchFamily="2" charset="-78"/>
                <a:cs typeface="B Titr" panose="00000700000000000000" pitchFamily="2" charset="-78"/>
              </a:rPr>
              <a:t>سوالات باز عمومی برای شروع صحبت مناسبند. این سوالات به مادر </a:t>
            </a:r>
            <a:r>
              <a:rPr lang="fa-IR" sz="1600" dirty="0" smtClean="0">
                <a:solidFill>
                  <a:srgbClr val="000000"/>
                </a:solidFill>
                <a:latin typeface="B Mitra" panose="00000400000000000000" pitchFamily="2" charset="-78"/>
                <a:cs typeface="B Titr" panose="00000700000000000000" pitchFamily="2" charset="-78"/>
              </a:rPr>
              <a:t>فرصت میدهند </a:t>
            </a:r>
            <a:r>
              <a:rPr lang="fa-IR" sz="1600" dirty="0">
                <a:solidFill>
                  <a:srgbClr val="000000"/>
                </a:solidFill>
                <a:latin typeface="B Mitra" panose="00000400000000000000" pitchFamily="2" charset="-78"/>
                <a:cs typeface="B Titr" panose="00000700000000000000" pitchFamily="2" charset="-78"/>
              </a:rPr>
              <a:t>تا آنچه را که برای او مهم می باشد توضیح دهد . برای مثال ممکن است</a:t>
            </a:r>
            <a:br>
              <a:rPr lang="fa-IR" sz="1600" dirty="0">
                <a:solidFill>
                  <a:srgbClr val="000000"/>
                </a:solidFill>
                <a:latin typeface="B Mitra" panose="00000400000000000000" pitchFamily="2" charset="-78"/>
                <a:cs typeface="B Titr" panose="00000700000000000000" pitchFamily="2" charset="-78"/>
              </a:rPr>
            </a:br>
            <a:r>
              <a:rPr lang="fa-IR" sz="1600" dirty="0">
                <a:solidFill>
                  <a:srgbClr val="000000"/>
                </a:solidFill>
                <a:latin typeface="B Mitra" panose="00000400000000000000" pitchFamily="2" charset="-78"/>
                <a:cs typeface="B Titr" panose="00000700000000000000" pitchFamily="2" charset="-78"/>
              </a:rPr>
              <a:t>از مادر یک کودک 9ماهه بپرسید: چگونه کودکتان را تغذیه میکنید؟</a:t>
            </a:r>
            <a:br>
              <a:rPr lang="fa-IR" sz="1600" dirty="0">
                <a:solidFill>
                  <a:srgbClr val="000000"/>
                </a:solidFill>
                <a:latin typeface="B Mitra" panose="00000400000000000000" pitchFamily="2" charset="-78"/>
                <a:cs typeface="B Titr" panose="00000700000000000000" pitchFamily="2" charset="-78"/>
              </a:rPr>
            </a:br>
            <a:r>
              <a:rPr lang="fa-IR" sz="1200" dirty="0">
                <a:solidFill>
                  <a:srgbClr val="2DA2BF"/>
                </a:solidFill>
                <a:latin typeface="Wingdings 3" panose="05040102010807070707" pitchFamily="18" charset="2"/>
                <a:cs typeface="B Titr" panose="00000700000000000000" pitchFamily="2" charset="-78"/>
              </a:rPr>
              <a:t></a:t>
            </a:r>
            <a:r>
              <a:rPr lang="fa-IR" sz="1600" dirty="0">
                <a:solidFill>
                  <a:srgbClr val="000000"/>
                </a:solidFill>
                <a:latin typeface="B Mitra" panose="00000400000000000000" pitchFamily="2" charset="-78"/>
                <a:cs typeface="B Titr" panose="00000700000000000000" pitchFamily="2" charset="-78"/>
              </a:rPr>
              <a:t>بعضی اوقات به سوالات عمومی ( مثل حال شما چطور است ؟ ) پاسخی </a:t>
            </a:r>
            <a:r>
              <a:rPr lang="fa-IR" sz="1600" dirty="0" smtClean="0">
                <a:solidFill>
                  <a:srgbClr val="000000"/>
                </a:solidFill>
                <a:latin typeface="B Mitra" panose="00000400000000000000" pitchFamily="2" charset="-78"/>
                <a:cs typeface="B Titr" panose="00000700000000000000" pitchFamily="2" charset="-78"/>
              </a:rPr>
              <a:t>مثل « </a:t>
            </a:r>
            <a:r>
              <a:rPr lang="fa-IR" sz="1600" dirty="0">
                <a:solidFill>
                  <a:srgbClr val="000000"/>
                </a:solidFill>
                <a:latin typeface="B Mitra" panose="00000400000000000000" pitchFamily="2" charset="-78"/>
                <a:cs typeface="B Titr" panose="00000700000000000000" pitchFamily="2" charset="-78"/>
              </a:rPr>
              <a:t>خوبم یا متشکرم» داده می شود.</a:t>
            </a:r>
            <a:br>
              <a:rPr lang="fa-IR" sz="1600" dirty="0">
                <a:solidFill>
                  <a:srgbClr val="000000"/>
                </a:solidFill>
                <a:latin typeface="B Mitra" panose="00000400000000000000" pitchFamily="2" charset="-78"/>
                <a:cs typeface="B Titr" panose="00000700000000000000" pitchFamily="2" charset="-78"/>
              </a:rPr>
            </a:br>
            <a:r>
              <a:rPr lang="fa-IR" sz="1200" dirty="0">
                <a:solidFill>
                  <a:srgbClr val="2DA2BF"/>
                </a:solidFill>
                <a:latin typeface="Wingdings 3" panose="05040102010807070707" pitchFamily="18" charset="2"/>
                <a:cs typeface="B Titr" panose="00000700000000000000" pitchFamily="2" charset="-78"/>
              </a:rPr>
              <a:t></a:t>
            </a:r>
            <a:r>
              <a:rPr lang="fa-IR" sz="1600" dirty="0">
                <a:solidFill>
                  <a:srgbClr val="000000"/>
                </a:solidFill>
                <a:latin typeface="B Mitra" panose="00000400000000000000" pitchFamily="2" charset="-78"/>
                <a:cs typeface="B Titr" panose="00000700000000000000" pitchFamily="2" charset="-78"/>
              </a:rPr>
              <a:t>پس از آن بایستی سوالی پرسیده شود که مکالمه به توسط آن ادامه یابد .</a:t>
            </a:r>
            <a:br>
              <a:rPr lang="fa-IR" sz="1600" dirty="0">
                <a:solidFill>
                  <a:srgbClr val="000000"/>
                </a:solidFill>
                <a:latin typeface="B Mitra" panose="00000400000000000000" pitchFamily="2" charset="-78"/>
                <a:cs typeface="B Titr" panose="00000700000000000000" pitchFamily="2" charset="-78"/>
              </a:rPr>
            </a:br>
            <a:r>
              <a:rPr lang="fa-IR" sz="1600" dirty="0">
                <a:solidFill>
                  <a:srgbClr val="000000"/>
                </a:solidFill>
                <a:latin typeface="B Mitra" panose="00000400000000000000" pitchFamily="2" charset="-78"/>
                <a:cs typeface="B Titr" panose="00000700000000000000" pitchFamily="2" charset="-78"/>
              </a:rPr>
              <a:t>در چنین شرایطی استفاده از سوالات خاص مفید واقع خواهد شد . مثلاً : </a:t>
            </a:r>
            <a:r>
              <a:rPr lang="fa-IR" sz="1600" dirty="0" smtClean="0">
                <a:solidFill>
                  <a:srgbClr val="000000"/>
                </a:solidFill>
                <a:latin typeface="B Mitra" panose="00000400000000000000" pitchFamily="2" charset="-78"/>
                <a:cs typeface="B Titr" panose="00000700000000000000" pitchFamily="2" charset="-78"/>
              </a:rPr>
              <a:t>میتوانید به </a:t>
            </a:r>
            <a:r>
              <a:rPr lang="fa-IR" sz="1600" dirty="0">
                <a:solidFill>
                  <a:srgbClr val="000000"/>
                </a:solidFill>
                <a:latin typeface="B Mitra" panose="00000400000000000000" pitchFamily="2" charset="-78"/>
                <a:cs typeface="B Titr" panose="00000700000000000000" pitchFamily="2" charset="-78"/>
              </a:rPr>
              <a:t>من بگویید دیروز به عنوان غذای اصلی به کودکتان چه داده اید؟</a:t>
            </a:r>
            <a:br>
              <a:rPr lang="fa-IR" sz="1600" dirty="0">
                <a:solidFill>
                  <a:srgbClr val="000000"/>
                </a:solidFill>
                <a:latin typeface="B Mitra" panose="00000400000000000000" pitchFamily="2" charset="-78"/>
                <a:cs typeface="B Titr" panose="00000700000000000000" pitchFamily="2" charset="-78"/>
              </a:rPr>
            </a:br>
            <a:r>
              <a:rPr lang="fa-IR" sz="1200" dirty="0">
                <a:solidFill>
                  <a:srgbClr val="2DA2BF"/>
                </a:solidFill>
                <a:latin typeface="Wingdings 3" panose="05040102010807070707" pitchFamily="18" charset="2"/>
                <a:cs typeface="B Titr" panose="00000700000000000000" pitchFamily="2" charset="-78"/>
              </a:rPr>
              <a:t></a:t>
            </a:r>
            <a:r>
              <a:rPr lang="fa-IR" sz="1600" dirty="0">
                <a:solidFill>
                  <a:srgbClr val="000000"/>
                </a:solidFill>
                <a:latin typeface="B Mitra" panose="00000400000000000000" pitchFamily="2" charset="-78"/>
                <a:cs typeface="B Titr" panose="00000700000000000000" pitchFamily="2" charset="-78"/>
              </a:rPr>
              <a:t>بعضی مواقع ممکن است پرسیدن سوالات بسته لازم باشد. مثل: آیا دیروز به </a:t>
            </a:r>
            <a:r>
              <a:rPr lang="fa-IR" sz="1600" dirty="0" smtClean="0">
                <a:solidFill>
                  <a:srgbClr val="000000"/>
                </a:solidFill>
                <a:latin typeface="B Mitra" panose="00000400000000000000" pitchFamily="2" charset="-78"/>
                <a:cs typeface="B Titr" panose="00000700000000000000" pitchFamily="2" charset="-78"/>
              </a:rPr>
              <a:t>بچه میوه </a:t>
            </a:r>
            <a:r>
              <a:rPr lang="fa-IR" sz="1600" dirty="0">
                <a:solidFill>
                  <a:srgbClr val="000000"/>
                </a:solidFill>
                <a:latin typeface="B Mitra" panose="00000400000000000000" pitchFamily="2" charset="-78"/>
                <a:cs typeface="B Titr" panose="00000700000000000000" pitchFamily="2" charset="-78"/>
              </a:rPr>
              <a:t>داده اید؟</a:t>
            </a:r>
            <a:br>
              <a:rPr lang="fa-IR" sz="1600" dirty="0">
                <a:solidFill>
                  <a:srgbClr val="000000"/>
                </a:solidFill>
                <a:latin typeface="B Mitra" panose="00000400000000000000" pitchFamily="2" charset="-78"/>
                <a:cs typeface="B Titr" panose="00000700000000000000" pitchFamily="2" charset="-78"/>
              </a:rPr>
            </a:br>
            <a:r>
              <a:rPr lang="fa-IR" sz="1200" dirty="0">
                <a:solidFill>
                  <a:srgbClr val="2DA2BF"/>
                </a:solidFill>
                <a:latin typeface="Wingdings 3" panose="05040102010807070707" pitchFamily="18" charset="2"/>
                <a:cs typeface="B Titr" panose="00000700000000000000" pitchFamily="2" charset="-78"/>
              </a:rPr>
              <a:t></a:t>
            </a:r>
            <a:r>
              <a:rPr lang="fa-IR" sz="1600" dirty="0">
                <a:solidFill>
                  <a:srgbClr val="000000"/>
                </a:solidFill>
                <a:latin typeface="B Mitra" panose="00000400000000000000" pitchFamily="2" charset="-78"/>
                <a:cs typeface="B Titr" panose="00000700000000000000" pitchFamily="2" charset="-78"/>
              </a:rPr>
              <a:t>وقتی پاسخ یک چنین سوالی را دریافت کردید سعی کنید با پرسیدن یک سوال </a:t>
            </a:r>
            <a:r>
              <a:rPr lang="fa-IR" sz="1600" dirty="0" smtClean="0">
                <a:solidFill>
                  <a:srgbClr val="000000"/>
                </a:solidFill>
                <a:latin typeface="B Mitra" panose="00000400000000000000" pitchFamily="2" charset="-78"/>
                <a:cs typeface="B Titr" panose="00000700000000000000" pitchFamily="2" charset="-78"/>
              </a:rPr>
              <a:t>باز دیگر </a:t>
            </a:r>
            <a:r>
              <a:rPr lang="fa-IR" sz="1600" dirty="0">
                <a:solidFill>
                  <a:srgbClr val="000000"/>
                </a:solidFill>
                <a:latin typeface="B Mitra" panose="00000400000000000000" pitchFamily="2" charset="-78"/>
                <a:cs typeface="B Titr" panose="00000700000000000000" pitchFamily="2" charset="-78"/>
              </a:rPr>
              <a:t>صحبت را ادامه دهید</a:t>
            </a:r>
            <a:r>
              <a:rPr lang="fa-IR" sz="1600" dirty="0">
                <a:cs typeface="B Titr" panose="00000700000000000000" pitchFamily="2" charset="-78"/>
              </a:rPr>
              <a:t> </a:t>
            </a:r>
            <a:r>
              <a:rPr lang="fa-IR" sz="1600" dirty="0"/>
              <a:t/>
            </a:r>
            <a:br>
              <a:rPr lang="fa-IR" sz="1600" dirty="0"/>
            </a:br>
            <a:endParaRPr lang="fa-IR" sz="1600" dirty="0"/>
          </a:p>
        </p:txBody>
      </p:sp>
    </p:spTree>
    <p:extLst>
      <p:ext uri="{BB962C8B-B14F-4D97-AF65-F5344CB8AC3E}">
        <p14:creationId xmlns:p14="http://schemas.microsoft.com/office/powerpoint/2010/main" val="1649095983"/>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288</TotalTime>
  <Words>768</Words>
  <Application>Microsoft Office PowerPoint</Application>
  <PresentationFormat>Widescreen</PresentationFormat>
  <Paragraphs>83</Paragraphs>
  <Slides>28</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28</vt:i4>
      </vt:variant>
    </vt:vector>
  </HeadingPairs>
  <TitlesOfParts>
    <vt:vector size="37" baseType="lpstr">
      <vt:lpstr>Arial</vt:lpstr>
      <vt:lpstr>B Mitra</vt:lpstr>
      <vt:lpstr>B Nazanin</vt:lpstr>
      <vt:lpstr>B Titr</vt:lpstr>
      <vt:lpstr>Century Gothic</vt:lpstr>
      <vt:lpstr>Tahoma</vt:lpstr>
      <vt:lpstr>Verdana</vt:lpstr>
      <vt:lpstr>Wingdings 3</vt:lpstr>
      <vt:lpstr>Wisp</vt:lpstr>
      <vt:lpstr>اهميت مشاوره در  شيردهي</vt:lpstr>
      <vt:lpstr>اهــــــداف آمــوزشــــــی:  *مهارت هاي شش گانه گوش دادن و آموختن  *شش مهارت حمايت و ايجاد اعتماد به نفس در مادر  *نحوه استفاده از فرم مشاوره شيردهي  *مشاوره با مادر در مورد تغذيه شيرخوار و كودک خردسال   *نحوه بغل كردن و به پستان گذاشتن شيرخوار         </vt:lpstr>
      <vt:lpstr>PowerPoint Presentation</vt:lpstr>
      <vt:lpstr>شش مهارت مربوط به گوش دادن و یادگیری</vt:lpstr>
      <vt:lpstr>طرز قرار گرفتن: بازدارنده: ایستادن به نحوی که سرشما از دیگران بالاتر قرار بگیرد. کمک کننده: نشستن به نحوی که هم سطح دیگران قرار بگیرید. سرتان راهم سطح قراردهید .  تماس چشمي: کمک کننده : نگاه کردن به مادر و توجه به صحبت های او بازدارنده : نگاه کردن به اطراف یا یادداشت کردن چیزی «به مادر توجه کنید»  نکته : تماس چشمی ممکن است در فرهنگ های مختلف معانی مختلفی داشته باشد. گاهی وقتی فرد به چیز خاصی نگاه می کند معنی آن این است که آماه شنیدن می باشد . در صورت لزوم بر اساس موقعیت خود از کلمات مناسب استفاده کنید  موانع : بازدارنده : قرار گرفتن پشت میز و یا نوشتن یادداشت در هنگام صحبت کردن. کمک کننده : جابجا شدن از پشت میز و کنار گذاشتن یادداشت ها « موانع را حذف کنید »  </vt:lpstr>
      <vt:lpstr>توجه به زمان: کمک کننده : طوری رفتار کنید که مادر احساس نماید برای او وقت کافی در اختیار دارید. بنشینید و بدون عجله با مادر احوالپرسی کرده و سپس با آرامش و لبخند ، نحوه شیردهی او را مشاهده کنید و منتظر پاسخ گفتن او به سوالاتتان باشید. بازدارنده : داشتن حالت شتاب زده، به سرعت احوالپرسی کردن، نشان دادن علائم بی حوصلگی و نگاه کردن به ساعت. « فرصت کافی به مادربدهید»  </vt:lpstr>
      <vt:lpstr>مهارت های کلامی</vt:lpstr>
      <vt:lpstr>مهارت دوم : پرسيدن سوالات باز  </vt:lpstr>
      <vt:lpstr>PowerPoint Presentation</vt:lpstr>
      <vt:lpstr>مهارت سوم :استفاده از ژست ها و پاسخ هايي كه نشان دهنده علاقه شما مي باشند  </vt:lpstr>
      <vt:lpstr>PowerPoint Presentation</vt:lpstr>
      <vt:lpstr>مهارت پنجم: ابراز همدلي به مادر ، نشان دهيد كه احساس او را درك مي كنيد  </vt:lpstr>
      <vt:lpstr>PowerPoint Presentation</vt:lpstr>
      <vt:lpstr>مهارت ششم:پرهيز از بيان كلمات قضاوت گونه  </vt:lpstr>
      <vt:lpstr>PowerPoint Presentation</vt:lpstr>
      <vt:lpstr>PowerPoint Presentation</vt:lpstr>
      <vt:lpstr>PowerPoint Presentation</vt:lpstr>
      <vt:lpstr> بنابراین عدم مخالفت با مادر نکته بسیار مهمی می باشد . توجه به این نکته نیز مهم است که با عقیده نادرست او موافقت نکنید . ممکن است تمایل به پیشنهاد مسئله ای کاملاً متفاوت داشته باشید . در صورتی که تا این لحظه با او موافق بوده اید ، این کار کمی مشکل خواهد بود. در عوض ، احساس یا فکر او را بپذیرید ، بدین معنی که به شیوه ای کاملاً بی طرفانه پاسخ داده و به موافقت یا مخالفت با او نپردازید . به منظور اصلاح یک تصور غلط می توان اطلاعات بیشتری را در اختیار مادر قرار داد . همچنین ، ابراز همدلی نیز نشانگر این مطلب است که به تائید احساسات مادر پرداخته اید . اگر مادری نگران باشد شما با گفتن جمله نگران نباش باعث می شوید که احساس کند نگران بودن وی کار اشتباهی بوده است این امر منجر به پائین آمدن اعتماد به نفس مادر در تصمیم گیری های شخصی او می شود   </vt:lpstr>
      <vt:lpstr>مهارت دوم : تشخيص و تحسين آنچه كه مادر و كودك درست انجام مي دهند  </vt:lpstr>
      <vt:lpstr>مهارت سوم : به صورت عملي كمك كنيد  </vt:lpstr>
      <vt:lpstr> سوال : چگونه می توان به مادر کمك عملی ارائه نمود ؟  بعضی از روش های ارائه کمک عملی عبارتند از :  کمک کنید تا خود را تمیز ومرتب کرده و درحالت راحتی قرار بگیرد .  به او یک نوشیدنی یا چیزی برای خوردن بدهید .  کودک را نگه دارید تا مادر بتواند در حالت راحتی قرار گیرد و دست وصورت خود را شسته یا بتواند به دستشویی برود .  کمک عملی ، شامل مسائل مربوط به تغذیه هم می شود مثل کمک به قرار گرفتن کودک در آغوش مادر برای گرفتن سینه ، دوشیدن شیر مادر یا آماده کردن غذای کمکی   </vt:lpstr>
      <vt:lpstr>مهارت چهارم : دادن اطلاعات كم و مناسب به مادر  بیشتر مواقع ، مادران برای تغذیه کودک خود به اطلاعات خاصی نیاز دارند . قراردادن دانستنی ها و اطلاعات خود در اختیار آنها بسیار مهم است همچنین اصلاح باورهای غلط نیز از اهمیت بسیار زیادی برخوردار می باشد .  گاهی کارمندان بهداشتی اطلاعات زیادی در اختیار داشته و فکر می کنند ، که باید همه آنها را در اختیار مادران قرار دهند  گوش دادن به همه صحبت های مادر و دادن دو تا سه قسمت از مهم ترین اطلاعات به او از اهمیت به سزایی برخوردار می باشد .  سعی کنید تنها اطلاعاتی در اختیار مادر قرار دهید که مناسب شرایط فعلی او باشند . چیزهایی که بتواند امروز و نه در چند هفته آینده ازآنها استفاده کند . </vt:lpstr>
      <vt:lpstr>PowerPoint Presentation</vt:lpstr>
      <vt:lpstr>PowerPoint Presentation</vt:lpstr>
      <vt:lpstr>PowerPoint Presentation</vt:lpstr>
      <vt:lpstr>6مهارت مرتبط با تقویت اعتماد به نفس در مادر:  مهارت اول : پذيرش آنچه كه مادر فكر مي كند واحساس مي نمايد مهارت دوم : تشخيص و تحسين آنچه كه مادر و كودك درست انجام مي دهند مهارت سوم : به صورت عملي كمك كنيد مهارت چهارم : دادن اطلاعات كم و مناسب به مادر مهارت پنجم : استفاده از عبارات ساده مهارت ششم : به بيان يك يا دو پيشنهاد پرداخته و دستور ندهيد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اهميت مشاوره در  شيردهي</dc:title>
  <dc:creator>Koodakan-LM</dc:creator>
  <cp:lastModifiedBy>Koodakan-LM</cp:lastModifiedBy>
  <cp:revision>31</cp:revision>
  <dcterms:created xsi:type="dcterms:W3CDTF">2024-07-21T07:09:34Z</dcterms:created>
  <dcterms:modified xsi:type="dcterms:W3CDTF">2024-07-24T09:46:33Z</dcterms:modified>
</cp:coreProperties>
</file>