
<file path=[Content_Types].xml><?xml version="1.0" encoding="utf-8"?>
<Types xmlns="http://schemas.openxmlformats.org/package/2006/content-types">
  <Default Extension="bin" ContentType="application/vnd.openxmlformats-officedocument.oleObject"/>
  <Default Extension="emf" ContentType="image/x-emf"/>
  <Default Extension="jfif" ContentType="image/jpe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56" r:id="rId2"/>
    <p:sldId id="603" r:id="rId3"/>
    <p:sldId id="283" r:id="rId4"/>
    <p:sldId id="268" r:id="rId5"/>
    <p:sldId id="578" r:id="rId6"/>
    <p:sldId id="284" r:id="rId7"/>
    <p:sldId id="591" r:id="rId8"/>
    <p:sldId id="280" r:id="rId9"/>
    <p:sldId id="282" r:id="rId10"/>
    <p:sldId id="257" r:id="rId11"/>
    <p:sldId id="270" r:id="rId12"/>
    <p:sldId id="277" r:id="rId13"/>
    <p:sldId id="272" r:id="rId14"/>
    <p:sldId id="264" r:id="rId15"/>
    <p:sldId id="279" r:id="rId16"/>
    <p:sldId id="592" r:id="rId17"/>
    <p:sldId id="302" r:id="rId18"/>
    <p:sldId id="306" r:id="rId19"/>
    <p:sldId id="309" r:id="rId20"/>
    <p:sldId id="307" r:id="rId21"/>
    <p:sldId id="312" r:id="rId22"/>
    <p:sldId id="308" r:id="rId23"/>
    <p:sldId id="303" r:id="rId24"/>
    <p:sldId id="304" r:id="rId25"/>
    <p:sldId id="305" r:id="rId26"/>
    <p:sldId id="593" r:id="rId27"/>
    <p:sldId id="393" r:id="rId28"/>
    <p:sldId id="394" r:id="rId29"/>
    <p:sldId id="401" r:id="rId30"/>
    <p:sldId id="396" r:id="rId31"/>
    <p:sldId id="395" r:id="rId32"/>
    <p:sldId id="397" r:id="rId33"/>
    <p:sldId id="399" r:id="rId34"/>
    <p:sldId id="405" r:id="rId35"/>
    <p:sldId id="406" r:id="rId36"/>
    <p:sldId id="400" r:id="rId37"/>
    <p:sldId id="398" r:id="rId38"/>
    <p:sldId id="402" r:id="rId39"/>
    <p:sldId id="404" r:id="rId40"/>
    <p:sldId id="317" r:id="rId41"/>
    <p:sldId id="569" r:id="rId42"/>
    <p:sldId id="574" r:id="rId43"/>
    <p:sldId id="576" r:id="rId44"/>
    <p:sldId id="577" r:id="rId45"/>
    <p:sldId id="596" r:id="rId46"/>
    <p:sldId id="597" r:id="rId47"/>
    <p:sldId id="580" r:id="rId48"/>
    <p:sldId id="581" r:id="rId49"/>
    <p:sldId id="583" r:id="rId50"/>
    <p:sldId id="604" r:id="rId51"/>
    <p:sldId id="585" r:id="rId52"/>
    <p:sldId id="575" r:id="rId53"/>
    <p:sldId id="586" r:id="rId54"/>
    <p:sldId id="587" r:id="rId55"/>
    <p:sldId id="599" r:id="rId56"/>
    <p:sldId id="588" r:id="rId57"/>
    <p:sldId id="589" r:id="rId58"/>
    <p:sldId id="600" r:id="rId59"/>
    <p:sldId id="311" r:id="rId60"/>
    <p:sldId id="403" r:id="rId61"/>
    <p:sldId id="605" r:id="rId62"/>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25" autoAdjust="0"/>
    <p:restoredTop sz="94660"/>
  </p:normalViewPr>
  <p:slideViewPr>
    <p:cSldViewPr snapToGrid="0">
      <p:cViewPr varScale="1">
        <p:scale>
          <a:sx n="96" d="100"/>
          <a:sy n="96" d="100"/>
        </p:scale>
        <p:origin x="43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1EF444CB-8090-4DAB-9313-3C2EFFE81685}" type="datetimeFigureOut">
              <a:rPr lang="fa-IR" smtClean="0"/>
              <a:t>12/01/1446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4D3665F3-9511-4E58-847B-67D4B49A556C}" type="slidenum">
              <a:rPr lang="fa-IR" smtClean="0"/>
              <a:t>‹#›</a:t>
            </a:fld>
            <a:endParaRPr lang="fa-IR"/>
          </a:p>
        </p:txBody>
      </p:sp>
    </p:spTree>
    <p:extLst>
      <p:ext uri="{BB962C8B-B14F-4D97-AF65-F5344CB8AC3E}">
        <p14:creationId xmlns:p14="http://schemas.microsoft.com/office/powerpoint/2010/main" val="708234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E5FDCDDC-24F7-ABDF-706F-3D0916327D0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7027409D-DBE0-A089-E1B2-CEBAAF41C41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6324" name="Slide Number Placeholder 3">
            <a:extLst>
              <a:ext uri="{FF2B5EF4-FFF2-40B4-BE49-F238E27FC236}">
                <a16:creationId xmlns:a16="http://schemas.microsoft.com/office/drawing/2014/main" id="{99555429-5ADD-87B3-5851-2F6D5C2C7A9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5E8EB9C-8252-4708-8A1E-D287D7385516}" type="slidenum">
              <a:rPr lang="en-US" altLang="en-US">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633676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B14E60B3-7DC1-5140-D9CD-8E2A8DF74A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723F0246-929A-6855-3994-2ED0D302BAA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0724" name="Slide Number Placeholder 3">
            <a:extLst>
              <a:ext uri="{FF2B5EF4-FFF2-40B4-BE49-F238E27FC236}">
                <a16:creationId xmlns:a16="http://schemas.microsoft.com/office/drawing/2014/main" id="{7CBFB23E-B745-2319-AFF4-03CBF4894E1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6436D6B-BDA4-4EE5-8EDF-DCE275FF11DA}" type="slidenum">
              <a:rPr lang="en-GB" altLang="en-US">
                <a:solidFill>
                  <a:srgbClr val="000000"/>
                </a:solidFill>
                <a:latin typeface="Century Gothic" panose="020B0502020202020204" pitchFamily="34" charset="0"/>
              </a:rPr>
              <a:pPr/>
              <a:t>5</a:t>
            </a:fld>
            <a:endParaRPr lang="en-GB" altLang="en-US">
              <a:solidFill>
                <a:srgbClr val="000000"/>
              </a:solidFill>
              <a:latin typeface="Century Gothic" panose="020B0502020202020204" pitchFamily="34" charset="0"/>
            </a:endParaRPr>
          </a:p>
        </p:txBody>
      </p:sp>
    </p:spTree>
    <p:extLst>
      <p:ext uri="{BB962C8B-B14F-4D97-AF65-F5344CB8AC3E}">
        <p14:creationId xmlns:p14="http://schemas.microsoft.com/office/powerpoint/2010/main" val="3385333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1AD8B2D5-7073-4925-42E1-B47ADB3CB4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127E4959-AC8B-B255-CFAB-84466CB7BDC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6628" name="Slide Number Placeholder 3">
            <a:extLst>
              <a:ext uri="{FF2B5EF4-FFF2-40B4-BE49-F238E27FC236}">
                <a16:creationId xmlns:a16="http://schemas.microsoft.com/office/drawing/2014/main" id="{728EF2E9-B402-272A-6A5A-AAEFDDD1B96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0D574A8-66B1-42F5-8BFF-8CC0C0D3010A}" type="slidenum">
              <a:rPr lang="en-GB" altLang="en-US">
                <a:solidFill>
                  <a:srgbClr val="000000"/>
                </a:solidFill>
                <a:latin typeface="Calibri" panose="020F0502020204030204" pitchFamily="34" charset="0"/>
              </a:rPr>
              <a:pPr/>
              <a:t>42</a:t>
            </a:fld>
            <a:endParaRPr lang="en-GB" altLang="en-US">
              <a:solidFill>
                <a:srgbClr val="000000"/>
              </a:solidFill>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ADF28AAF-E1A1-A59A-5844-A71A30F3E6C3}"/>
              </a:ext>
            </a:extLst>
          </p:cNvPr>
          <p:cNvSpPr txBox="1">
            <a:spLocks noGrp="1" noChangeArrowheads="1"/>
          </p:cNvSpPr>
          <p:nvPr/>
        </p:nvSpPr>
        <p:spPr bwMode="auto">
          <a:xfrm>
            <a:off x="3886200" y="9447213"/>
            <a:ext cx="29702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26" tIns="46113" rIns="92226" bIns="46113"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7DA3C99F-EB4F-477E-B33E-74ED7382AB1E}" type="slidenum">
              <a:rPr lang="en-US" altLang="en-US">
                <a:latin typeface="Arial" panose="020B0604020202020204" pitchFamily="34" charset="0"/>
              </a:rPr>
              <a:pPr algn="r" eaLnBrk="1" hangingPunct="1">
                <a:spcBef>
                  <a:spcPct val="0"/>
                </a:spcBef>
              </a:pPr>
              <a:t>45</a:t>
            </a:fld>
            <a:endParaRPr lang="en-US" altLang="en-US">
              <a:latin typeface="Arial" panose="020B0604020202020204" pitchFamily="34" charset="0"/>
            </a:endParaRPr>
          </a:p>
        </p:txBody>
      </p:sp>
      <p:sp>
        <p:nvSpPr>
          <p:cNvPr id="32771" name="Rectangle 2">
            <a:extLst>
              <a:ext uri="{FF2B5EF4-FFF2-40B4-BE49-F238E27FC236}">
                <a16:creationId xmlns:a16="http://schemas.microsoft.com/office/drawing/2014/main" id="{F486E850-3182-66B4-6680-CA8919B44380}"/>
              </a:ext>
            </a:extLst>
          </p:cNvPr>
          <p:cNvSpPr>
            <a:spLocks noGrp="1" noRot="1" noChangeAspect="1" noChangeArrowheads="1" noTextEdit="1"/>
          </p:cNvSpPr>
          <p:nvPr>
            <p:ph type="sldImg"/>
          </p:nvPr>
        </p:nvSpPr>
        <p:spPr bwMode="auto">
          <a:xfrm>
            <a:off x="84138" y="695325"/>
            <a:ext cx="6632575" cy="37322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2" name="Notes Placeholder 4">
            <a:extLst>
              <a:ext uri="{FF2B5EF4-FFF2-40B4-BE49-F238E27FC236}">
                <a16:creationId xmlns:a16="http://schemas.microsoft.com/office/drawing/2014/main" id="{4D0F20BE-1607-9ABD-B614-B859FE8AFF37}"/>
              </a:ext>
            </a:extLst>
          </p:cNvPr>
          <p:cNvSpPr>
            <a:spLocks noGrp="1"/>
          </p:cNvSpPr>
          <p:nvPr/>
        </p:nvSpPr>
        <p:spPr bwMode="auto">
          <a:xfrm>
            <a:off x="685800" y="4724400"/>
            <a:ext cx="5486400"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26" tIns="46113" rIns="92226" bIns="46113"/>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GB" altLang="en-US" sz="1200"/>
          </a:p>
        </p:txBody>
      </p:sp>
      <p:sp>
        <p:nvSpPr>
          <p:cNvPr id="32773" name="Rectangle 6">
            <a:extLst>
              <a:ext uri="{FF2B5EF4-FFF2-40B4-BE49-F238E27FC236}">
                <a16:creationId xmlns:a16="http://schemas.microsoft.com/office/drawing/2014/main" id="{C6639655-1BF4-9338-5FAF-58E4BC92D6A8}"/>
              </a:ext>
            </a:extLst>
          </p:cNvPr>
          <p:cNvSpPr>
            <a:spLocks noGrp="1" noChangeArrowheads="1"/>
          </p:cNvSpPr>
          <p:nvPr>
            <p:ph type="body" idx="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a:latin typeface="Arial" panose="020B0604020202020204" pitchFamily="34" charset="0"/>
              </a:rPr>
              <a:t>From the Pneumococcal Global Serotype project where the authors conducted a systematic review and meta analysis of data from data collected prior to the introduction of PCV vaccines.</a:t>
            </a:r>
          </a:p>
          <a:p>
            <a:pPr eaLnBrk="1" hangingPunct="1">
              <a:spcBef>
                <a:spcPct val="0"/>
              </a:spcBef>
            </a:pPr>
            <a:r>
              <a:rPr lang="en-GB" altLang="en-US">
                <a:latin typeface="Arial" panose="020B0604020202020204" pitchFamily="34" charset="0"/>
              </a:rPr>
              <a:t>They found that </a:t>
            </a:r>
            <a:r>
              <a:rPr lang="en-US" altLang="en-US">
                <a:latin typeface="Arial" panose="020B0604020202020204" pitchFamily="34" charset="0"/>
              </a:rPr>
              <a:t>6-11 serotypes account for &gt;70% of all invasive pneumococcal disease (IPD) globally.</a:t>
            </a:r>
          </a:p>
          <a:p>
            <a:pPr eaLnBrk="1" hangingPunct="1">
              <a:spcBef>
                <a:spcPct val="0"/>
              </a:spcBef>
            </a:pPr>
            <a:r>
              <a:rPr lang="en-US" altLang="en-US">
                <a:latin typeface="Arial" panose="020B0604020202020204" pitchFamily="34" charset="0"/>
              </a:rPr>
              <a:t>PCV 7 included 7 of the 12 most common serotypes</a:t>
            </a:r>
          </a:p>
          <a:p>
            <a:pPr eaLnBrk="1" hangingPunct="1">
              <a:spcBef>
                <a:spcPct val="0"/>
              </a:spcBef>
            </a:pPr>
            <a:r>
              <a:rPr lang="en-US" altLang="en-US">
                <a:latin typeface="Arial" panose="020B0604020202020204" pitchFamily="34" charset="0"/>
              </a:rPr>
              <a:t>With newer vaccines including more of the most common serotypes</a:t>
            </a:r>
          </a:p>
          <a:p>
            <a:pPr eaLnBrk="1" hangingPunct="1">
              <a:spcBef>
                <a:spcPct val="0"/>
              </a:spcBef>
            </a:pPr>
            <a:endParaRPr lang="en-US" altLang="en-US">
              <a:latin typeface="Arial" panose="020B0604020202020204" pitchFamily="34" charset="0"/>
            </a:endParaRPr>
          </a:p>
          <a:p>
            <a:pPr eaLnBrk="1" hangingPunct="1">
              <a:spcBef>
                <a:spcPct val="0"/>
              </a:spcBef>
            </a:pPr>
            <a:endParaRPr lang="en-GB" altLang="en-US">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4ADCDDDB-9B79-35B3-B016-E2D3F46211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D5DC881F-99BB-A048-6C5F-3B26F7A5D6C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34820" name="Slide Number Placeholder 3">
            <a:extLst>
              <a:ext uri="{FF2B5EF4-FFF2-40B4-BE49-F238E27FC236}">
                <a16:creationId xmlns:a16="http://schemas.microsoft.com/office/drawing/2014/main" id="{0506A166-709C-B806-7C00-A3D47FC3567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0B65826-0624-4EA6-9182-A6EDFFEBF377}" type="slidenum">
              <a:rPr lang="en-GB" altLang="en-US">
                <a:solidFill>
                  <a:srgbClr val="000000"/>
                </a:solidFill>
                <a:latin typeface="Century Gothic" panose="020B0502020202020204" pitchFamily="34" charset="0"/>
              </a:rPr>
              <a:pPr/>
              <a:t>46</a:t>
            </a:fld>
            <a:endParaRPr lang="en-GB" altLang="en-US">
              <a:solidFill>
                <a:srgbClr val="000000"/>
              </a:solidFill>
              <a:latin typeface="Century Gothic" panose="020B0502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a:extLst>
              <a:ext uri="{FF2B5EF4-FFF2-40B4-BE49-F238E27FC236}">
                <a16:creationId xmlns:a16="http://schemas.microsoft.com/office/drawing/2014/main" id="{5FCCD894-21C0-B0AA-B6D7-1BAC5017F1E7}"/>
              </a:ext>
            </a:extLst>
          </p:cNvPr>
          <p:cNvSpPr txBox="1">
            <a:spLocks noGrp="1" noChangeArrowheads="1"/>
          </p:cNvSpPr>
          <p:nvPr/>
        </p:nvSpPr>
        <p:spPr bwMode="auto">
          <a:xfrm>
            <a:off x="3886200" y="9447213"/>
            <a:ext cx="297021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26" tIns="46113" rIns="92226" bIns="46113"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5B5108CC-7DB0-4569-B22D-51422CC7B587}" type="slidenum">
              <a:rPr lang="en-US" altLang="en-US">
                <a:latin typeface="Arial" panose="020B0604020202020204" pitchFamily="34" charset="0"/>
              </a:rPr>
              <a:pPr algn="r" eaLnBrk="1" hangingPunct="1">
                <a:spcBef>
                  <a:spcPct val="0"/>
                </a:spcBef>
              </a:pPr>
              <a:t>56</a:t>
            </a:fld>
            <a:endParaRPr lang="en-US" altLang="en-US">
              <a:latin typeface="Arial" panose="020B0604020202020204" pitchFamily="34" charset="0"/>
            </a:endParaRPr>
          </a:p>
        </p:txBody>
      </p:sp>
      <p:sp>
        <p:nvSpPr>
          <p:cNvPr id="48131" name="Rectangle 2">
            <a:extLst>
              <a:ext uri="{FF2B5EF4-FFF2-40B4-BE49-F238E27FC236}">
                <a16:creationId xmlns:a16="http://schemas.microsoft.com/office/drawing/2014/main" id="{611CB0DC-C53F-7BF3-D66D-8424A91B8A71}"/>
              </a:ext>
            </a:extLst>
          </p:cNvPr>
          <p:cNvSpPr>
            <a:spLocks noGrp="1" noRot="1" noChangeAspect="1" noChangeArrowheads="1" noTextEdit="1"/>
          </p:cNvSpPr>
          <p:nvPr>
            <p:ph type="sldImg"/>
          </p:nvPr>
        </p:nvSpPr>
        <p:spPr bwMode="auto">
          <a:xfrm>
            <a:off x="84138" y="695325"/>
            <a:ext cx="6632575" cy="37322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2" name="Notes Placeholder 4">
            <a:extLst>
              <a:ext uri="{FF2B5EF4-FFF2-40B4-BE49-F238E27FC236}">
                <a16:creationId xmlns:a16="http://schemas.microsoft.com/office/drawing/2014/main" id="{15BB01EF-EF17-32E3-F2BA-3844270B4D46}"/>
              </a:ext>
            </a:extLst>
          </p:cNvPr>
          <p:cNvSpPr>
            <a:spLocks noGrp="1"/>
          </p:cNvSpPr>
          <p:nvPr/>
        </p:nvSpPr>
        <p:spPr bwMode="auto">
          <a:xfrm>
            <a:off x="685800" y="4724400"/>
            <a:ext cx="5486400"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26" tIns="46113" rIns="92226" bIns="46113"/>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GB" altLang="en-US" sz="1200"/>
          </a:p>
        </p:txBody>
      </p:sp>
      <p:sp>
        <p:nvSpPr>
          <p:cNvPr id="48133" name="Rectangle 6">
            <a:extLst>
              <a:ext uri="{FF2B5EF4-FFF2-40B4-BE49-F238E27FC236}">
                <a16:creationId xmlns:a16="http://schemas.microsoft.com/office/drawing/2014/main" id="{E6ABA4E4-274D-9B8B-86B7-034391D231CD}"/>
              </a:ext>
            </a:extLst>
          </p:cNvPr>
          <p:cNvSpPr>
            <a:spLocks noGrp="1" noChangeArrowheads="1"/>
          </p:cNvSpPr>
          <p:nvPr>
            <p:ph type="body" idx="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a:latin typeface="Arial" panose="020B0604020202020204" pitchFamily="34" charset="0"/>
              </a:rPr>
              <a:t>From the Pneumococcal Global Serotype project where the authors conducted a systematic review and meta analysis of data from data collected prior to the introduction of PCV vaccines.</a:t>
            </a:r>
          </a:p>
          <a:p>
            <a:pPr eaLnBrk="1" hangingPunct="1">
              <a:spcBef>
                <a:spcPct val="0"/>
              </a:spcBef>
            </a:pPr>
            <a:r>
              <a:rPr lang="en-GB" altLang="en-US">
                <a:latin typeface="Arial" panose="020B0604020202020204" pitchFamily="34" charset="0"/>
              </a:rPr>
              <a:t>They found that </a:t>
            </a:r>
            <a:r>
              <a:rPr lang="en-US" altLang="en-US">
                <a:latin typeface="Arial" panose="020B0604020202020204" pitchFamily="34" charset="0"/>
              </a:rPr>
              <a:t>6-11 serotypes account for &gt;70% of all invasive pneumococcal disease (IPD) globally.</a:t>
            </a:r>
          </a:p>
          <a:p>
            <a:pPr eaLnBrk="1" hangingPunct="1">
              <a:spcBef>
                <a:spcPct val="0"/>
              </a:spcBef>
            </a:pPr>
            <a:r>
              <a:rPr lang="en-US" altLang="en-US">
                <a:latin typeface="Arial" panose="020B0604020202020204" pitchFamily="34" charset="0"/>
              </a:rPr>
              <a:t>PCV 7 included 7 of the 12 most common serotypes</a:t>
            </a:r>
          </a:p>
          <a:p>
            <a:pPr eaLnBrk="1" hangingPunct="1">
              <a:spcBef>
                <a:spcPct val="0"/>
              </a:spcBef>
            </a:pPr>
            <a:r>
              <a:rPr lang="en-US" altLang="en-US">
                <a:latin typeface="Arial" panose="020B0604020202020204" pitchFamily="34" charset="0"/>
              </a:rPr>
              <a:t>With newer vaccines including more of the most common serotypes</a:t>
            </a:r>
          </a:p>
          <a:p>
            <a:pPr eaLnBrk="1" hangingPunct="1">
              <a:spcBef>
                <a:spcPct val="0"/>
              </a:spcBef>
            </a:pPr>
            <a:endParaRPr lang="en-US" altLang="en-US">
              <a:latin typeface="Arial" panose="020B0604020202020204" pitchFamily="34" charset="0"/>
            </a:endParaRPr>
          </a:p>
          <a:p>
            <a:pPr eaLnBrk="1" hangingPunct="1">
              <a:spcBef>
                <a:spcPct val="0"/>
              </a:spcBef>
            </a:pPr>
            <a:endParaRPr lang="en-GB" altLang="en-US">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B18E503B-3F1A-6107-750C-5F103D0C70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82791E2E-CD41-CD02-2199-C628AA74B28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50180" name="Slide Number Placeholder 3">
            <a:extLst>
              <a:ext uri="{FF2B5EF4-FFF2-40B4-BE49-F238E27FC236}">
                <a16:creationId xmlns:a16="http://schemas.microsoft.com/office/drawing/2014/main" id="{420B58C5-F472-834B-048A-7B1EE28044A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334B143-7154-4800-B929-06D206988DA7}" type="slidenum">
              <a:rPr lang="en-GB" altLang="en-US">
                <a:solidFill>
                  <a:srgbClr val="000000"/>
                </a:solidFill>
                <a:latin typeface="Century Gothic" panose="020B0502020202020204" pitchFamily="34" charset="0"/>
              </a:rPr>
              <a:pPr/>
              <a:t>57</a:t>
            </a:fld>
            <a:endParaRPr lang="en-GB" altLang="en-US">
              <a:solidFill>
                <a:srgbClr val="000000"/>
              </a:solidFill>
              <a:latin typeface="Century Gothic" panose="020B0502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C1CFD65B-4A7B-AAE1-D412-17B7F19CE11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196BAD43-200F-D38A-2148-378904CD4B2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2228" name="Slide Number Placeholder 3">
            <a:extLst>
              <a:ext uri="{FF2B5EF4-FFF2-40B4-BE49-F238E27FC236}">
                <a16:creationId xmlns:a16="http://schemas.microsoft.com/office/drawing/2014/main" id="{D796BC69-611C-7259-42D6-3BADF05442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1F1ACC-BB23-4A73-869D-D0B4CEC31BFD}" type="slidenum">
              <a:rPr lang="en-US" altLang="en-US">
                <a:latin typeface="Calibri" panose="020F0502020204030204" pitchFamily="34" charset="0"/>
              </a:rPr>
              <a:pPr/>
              <a:t>58</a:t>
            </a:fld>
            <a:endParaRPr lang="en-US"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defRPr>
            </a:lvl1pPr>
            <a:lvl2pPr marL="742950" indent="-285750" eaLnBrk="0" hangingPunct="0">
              <a:defRPr>
                <a:solidFill>
                  <a:schemeClr val="tx1"/>
                </a:solidFill>
                <a:latin typeface="Arial" panose="020B0604020202090204" pitchFamily="34" charset="0"/>
              </a:defRPr>
            </a:lvl2pPr>
            <a:lvl3pPr marL="1143000" indent="-228600" eaLnBrk="0" hangingPunct="0">
              <a:defRPr>
                <a:solidFill>
                  <a:schemeClr val="tx1"/>
                </a:solidFill>
                <a:latin typeface="Arial" panose="020B0604020202090204" pitchFamily="34" charset="0"/>
              </a:defRPr>
            </a:lvl3pPr>
            <a:lvl4pPr marL="1600200" indent="-228600" eaLnBrk="0" hangingPunct="0">
              <a:defRPr>
                <a:solidFill>
                  <a:schemeClr val="tx1"/>
                </a:solidFill>
                <a:latin typeface="Arial" panose="020B0604020202090204" pitchFamily="34" charset="0"/>
              </a:defRPr>
            </a:lvl4pPr>
            <a:lvl5pPr marL="2057400" indent="-228600" eaLnBrk="0" hangingPunct="0">
              <a:defRPr>
                <a:solidFill>
                  <a:schemeClr val="tx1"/>
                </a:solidFill>
                <a:latin typeface="Arial" panose="020B0604020202090204" pitchFamily="34" charset="0"/>
              </a:defRPr>
            </a:lvl5pPr>
            <a:lvl6pPr marL="2514600" indent="-228600" eaLnBrk="0" fontAlgn="base" hangingPunct="0">
              <a:spcBef>
                <a:spcPct val="0"/>
              </a:spcBef>
              <a:spcAft>
                <a:spcPct val="0"/>
              </a:spcAft>
              <a:defRPr>
                <a:solidFill>
                  <a:schemeClr val="tx1"/>
                </a:solidFill>
                <a:latin typeface="Arial" panose="020B0604020202090204" pitchFamily="34" charset="0"/>
              </a:defRPr>
            </a:lvl6pPr>
            <a:lvl7pPr marL="2971800" indent="-228600" eaLnBrk="0" fontAlgn="base" hangingPunct="0">
              <a:spcBef>
                <a:spcPct val="0"/>
              </a:spcBef>
              <a:spcAft>
                <a:spcPct val="0"/>
              </a:spcAft>
              <a:defRPr>
                <a:solidFill>
                  <a:schemeClr val="tx1"/>
                </a:solidFill>
                <a:latin typeface="Arial" panose="020B0604020202090204" pitchFamily="34" charset="0"/>
              </a:defRPr>
            </a:lvl7pPr>
            <a:lvl8pPr marL="3429000" indent="-228600" eaLnBrk="0" fontAlgn="base" hangingPunct="0">
              <a:spcBef>
                <a:spcPct val="0"/>
              </a:spcBef>
              <a:spcAft>
                <a:spcPct val="0"/>
              </a:spcAft>
              <a:defRPr>
                <a:solidFill>
                  <a:schemeClr val="tx1"/>
                </a:solidFill>
                <a:latin typeface="Arial" panose="020B0604020202090204" pitchFamily="34" charset="0"/>
              </a:defRPr>
            </a:lvl8pPr>
            <a:lvl9pPr marL="3886200" indent="-228600" eaLnBrk="0" fontAlgn="base" hangingPunct="0">
              <a:spcBef>
                <a:spcPct val="0"/>
              </a:spcBef>
              <a:spcAft>
                <a:spcPct val="0"/>
              </a:spcAft>
              <a:defRPr>
                <a:solidFill>
                  <a:schemeClr val="tx1"/>
                </a:solidFill>
                <a:latin typeface="Arial" panose="020B0604020202090204" pitchFamily="34" charset="0"/>
              </a:defRPr>
            </a:lvl9pPr>
          </a:lstStyle>
          <a:p>
            <a:pPr eaLnBrk="1" hangingPunct="1"/>
            <a:fld id="{E10615E2-7825-435F-B887-DDAD987C75C1}" type="slidenum">
              <a:rPr lang="en-US" altLang="en-US"/>
              <a:pPr eaLnBrk="1" hangingPunct="1"/>
              <a:t>59</a:t>
            </a:fld>
            <a:endParaRPr lang="en-US" altLang="en-US"/>
          </a:p>
        </p:txBody>
      </p:sp>
    </p:spTree>
    <p:extLst>
      <p:ext uri="{BB962C8B-B14F-4D97-AF65-F5344CB8AC3E}">
        <p14:creationId xmlns:p14="http://schemas.microsoft.com/office/powerpoint/2010/main" val="2225579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69E12-12B0-6DDA-5D5F-F3BBD1CDCE4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a:extLst>
              <a:ext uri="{FF2B5EF4-FFF2-40B4-BE49-F238E27FC236}">
                <a16:creationId xmlns:a16="http://schemas.microsoft.com/office/drawing/2014/main" id="{E9405650-27D9-C85B-D4A8-5CE6F9C519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8246E8A7-FE94-CE0E-70C0-03F04894FF77}"/>
              </a:ext>
            </a:extLst>
          </p:cNvPr>
          <p:cNvSpPr>
            <a:spLocks noGrp="1"/>
          </p:cNvSpPr>
          <p:nvPr>
            <p:ph type="dt" sz="half" idx="10"/>
          </p:nvPr>
        </p:nvSpPr>
        <p:spPr/>
        <p:txBody>
          <a:bodyPr/>
          <a:lstStyle/>
          <a:p>
            <a:fld id="{3001CAFD-BC6F-48E1-9091-9F80FA9CE7A6}" type="datetimeFigureOut">
              <a:rPr lang="fa-IR" smtClean="0"/>
              <a:t>12/01/1446</a:t>
            </a:fld>
            <a:endParaRPr lang="fa-IR"/>
          </a:p>
        </p:txBody>
      </p:sp>
      <p:sp>
        <p:nvSpPr>
          <p:cNvPr id="5" name="Footer Placeholder 4">
            <a:extLst>
              <a:ext uri="{FF2B5EF4-FFF2-40B4-BE49-F238E27FC236}">
                <a16:creationId xmlns:a16="http://schemas.microsoft.com/office/drawing/2014/main" id="{38B2A4C8-6AED-9C3A-2ABA-8E5C1EE60D61}"/>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EDC1BCD8-F736-46C4-6463-E1877E4A9E31}"/>
              </a:ext>
            </a:extLst>
          </p:cNvPr>
          <p:cNvSpPr>
            <a:spLocks noGrp="1"/>
          </p:cNvSpPr>
          <p:nvPr>
            <p:ph type="sldNum" sz="quarter" idx="12"/>
          </p:nvPr>
        </p:nvSpPr>
        <p:spPr/>
        <p:txBody>
          <a:bodyPr/>
          <a:lstStyle/>
          <a:p>
            <a:fld id="{D238FF6B-1CD5-4644-80D4-395523842DE5}" type="slidenum">
              <a:rPr lang="fa-IR" smtClean="0"/>
              <a:t>‹#›</a:t>
            </a:fld>
            <a:endParaRPr lang="fa-IR"/>
          </a:p>
        </p:txBody>
      </p:sp>
    </p:spTree>
    <p:extLst>
      <p:ext uri="{BB962C8B-B14F-4D97-AF65-F5344CB8AC3E}">
        <p14:creationId xmlns:p14="http://schemas.microsoft.com/office/powerpoint/2010/main" val="1553054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44211-AF1E-A7E2-B29B-FBA8FE5C59A3}"/>
              </a:ext>
            </a:extLst>
          </p:cNvPr>
          <p:cNvSpPr>
            <a:spLocks noGrp="1"/>
          </p:cNvSpPr>
          <p:nvPr>
            <p:ph type="title"/>
          </p:nvPr>
        </p:nvSpPr>
        <p:spPr/>
        <p:txBody>
          <a:bodyPr/>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54F2F834-C78A-ED5D-B3FA-050D3C7CB7C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EA46D1C8-4FCB-B95B-E96E-63C7710E2496}"/>
              </a:ext>
            </a:extLst>
          </p:cNvPr>
          <p:cNvSpPr>
            <a:spLocks noGrp="1"/>
          </p:cNvSpPr>
          <p:nvPr>
            <p:ph type="dt" sz="half" idx="10"/>
          </p:nvPr>
        </p:nvSpPr>
        <p:spPr/>
        <p:txBody>
          <a:bodyPr/>
          <a:lstStyle/>
          <a:p>
            <a:fld id="{3001CAFD-BC6F-48E1-9091-9F80FA9CE7A6}" type="datetimeFigureOut">
              <a:rPr lang="fa-IR" smtClean="0"/>
              <a:t>12/01/1446</a:t>
            </a:fld>
            <a:endParaRPr lang="fa-IR"/>
          </a:p>
        </p:txBody>
      </p:sp>
      <p:sp>
        <p:nvSpPr>
          <p:cNvPr id="5" name="Footer Placeholder 4">
            <a:extLst>
              <a:ext uri="{FF2B5EF4-FFF2-40B4-BE49-F238E27FC236}">
                <a16:creationId xmlns:a16="http://schemas.microsoft.com/office/drawing/2014/main" id="{B28B93D5-47E6-3A69-7DB0-ABE0954102BD}"/>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9EE0227B-0C54-B4BB-9804-C48046C39068}"/>
              </a:ext>
            </a:extLst>
          </p:cNvPr>
          <p:cNvSpPr>
            <a:spLocks noGrp="1"/>
          </p:cNvSpPr>
          <p:nvPr>
            <p:ph type="sldNum" sz="quarter" idx="12"/>
          </p:nvPr>
        </p:nvSpPr>
        <p:spPr/>
        <p:txBody>
          <a:bodyPr/>
          <a:lstStyle/>
          <a:p>
            <a:fld id="{D238FF6B-1CD5-4644-80D4-395523842DE5}" type="slidenum">
              <a:rPr lang="fa-IR" smtClean="0"/>
              <a:t>‹#›</a:t>
            </a:fld>
            <a:endParaRPr lang="fa-IR"/>
          </a:p>
        </p:txBody>
      </p:sp>
    </p:spTree>
    <p:extLst>
      <p:ext uri="{BB962C8B-B14F-4D97-AF65-F5344CB8AC3E}">
        <p14:creationId xmlns:p14="http://schemas.microsoft.com/office/powerpoint/2010/main" val="4271610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9474C23-3DDD-5B6A-9840-46E42BD4474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3AA6AD0A-4FC0-3487-0464-3BE751D3F38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4BD3E9F9-964B-9578-A740-198975154D3A}"/>
              </a:ext>
            </a:extLst>
          </p:cNvPr>
          <p:cNvSpPr>
            <a:spLocks noGrp="1"/>
          </p:cNvSpPr>
          <p:nvPr>
            <p:ph type="dt" sz="half" idx="10"/>
          </p:nvPr>
        </p:nvSpPr>
        <p:spPr/>
        <p:txBody>
          <a:bodyPr/>
          <a:lstStyle/>
          <a:p>
            <a:fld id="{3001CAFD-BC6F-48E1-9091-9F80FA9CE7A6}" type="datetimeFigureOut">
              <a:rPr lang="fa-IR" smtClean="0"/>
              <a:t>12/01/1446</a:t>
            </a:fld>
            <a:endParaRPr lang="fa-IR"/>
          </a:p>
        </p:txBody>
      </p:sp>
      <p:sp>
        <p:nvSpPr>
          <p:cNvPr id="5" name="Footer Placeholder 4">
            <a:extLst>
              <a:ext uri="{FF2B5EF4-FFF2-40B4-BE49-F238E27FC236}">
                <a16:creationId xmlns:a16="http://schemas.microsoft.com/office/drawing/2014/main" id="{829CEC06-035D-906D-384C-34D44F75C802}"/>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DBC636EC-EABB-4739-0A08-8974A9FF2476}"/>
              </a:ext>
            </a:extLst>
          </p:cNvPr>
          <p:cNvSpPr>
            <a:spLocks noGrp="1"/>
          </p:cNvSpPr>
          <p:nvPr>
            <p:ph type="sldNum" sz="quarter" idx="12"/>
          </p:nvPr>
        </p:nvSpPr>
        <p:spPr/>
        <p:txBody>
          <a:bodyPr/>
          <a:lstStyle/>
          <a:p>
            <a:fld id="{D238FF6B-1CD5-4644-80D4-395523842DE5}" type="slidenum">
              <a:rPr lang="fa-IR" smtClean="0"/>
              <a:t>‹#›</a:t>
            </a:fld>
            <a:endParaRPr lang="fa-IR"/>
          </a:p>
        </p:txBody>
      </p:sp>
    </p:spTree>
    <p:extLst>
      <p:ext uri="{BB962C8B-B14F-4D97-AF65-F5344CB8AC3E}">
        <p14:creationId xmlns:p14="http://schemas.microsoft.com/office/powerpoint/2010/main" val="34457325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object 14">
            <a:extLst>
              <a:ext uri="{FF2B5EF4-FFF2-40B4-BE49-F238E27FC236}">
                <a16:creationId xmlns:a16="http://schemas.microsoft.com/office/drawing/2014/main" id="{5F28C9C6-3427-5027-FFF6-9C558609AAA4}"/>
              </a:ext>
            </a:extLst>
          </p:cNvPr>
          <p:cNvSpPr/>
          <p:nvPr userDrawn="1"/>
        </p:nvSpPr>
        <p:spPr>
          <a:xfrm>
            <a:off x="577850" y="6397625"/>
            <a:ext cx="11042650" cy="0"/>
          </a:xfrm>
          <a:custGeom>
            <a:avLst/>
            <a:gdLst/>
            <a:ahLst/>
            <a:cxnLst/>
            <a:rect l="l" t="t" r="r" b="b"/>
            <a:pathLst>
              <a:path w="18209260">
                <a:moveTo>
                  <a:pt x="0" y="0"/>
                </a:moveTo>
                <a:lnTo>
                  <a:pt x="18208869" y="0"/>
                </a:lnTo>
              </a:path>
            </a:pathLst>
          </a:custGeom>
          <a:ln w="9622">
            <a:solidFill>
              <a:schemeClr val="tx1"/>
            </a:solidFill>
          </a:ln>
        </p:spPr>
        <p:txBody>
          <a:bodyPr lIns="0" tIns="0" rIns="0" bIns="0"/>
          <a:lstStyle/>
          <a:p>
            <a:pPr>
              <a:defRPr/>
            </a:pPr>
            <a:endParaRPr sz="1092" dirty="0"/>
          </a:p>
        </p:txBody>
      </p:sp>
      <p:sp>
        <p:nvSpPr>
          <p:cNvPr id="5" name="Title 1"/>
          <p:cNvSpPr>
            <a:spLocks noGrp="1"/>
          </p:cNvSpPr>
          <p:nvPr>
            <p:ph type="title"/>
          </p:nvPr>
        </p:nvSpPr>
        <p:spPr>
          <a:xfrm>
            <a:off x="577639" y="537197"/>
            <a:ext cx="5081283" cy="809965"/>
          </a:xfrm>
        </p:spPr>
        <p:txBody>
          <a:bodyPr lIns="0" tIns="0" rIns="0" bIns="0" anchor="t"/>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B586A001-4C73-19A1-5C0B-AF778D5F2A6F}"/>
              </a:ext>
            </a:extLst>
          </p:cNvPr>
          <p:cNvSpPr>
            <a:spLocks noGrp="1"/>
          </p:cNvSpPr>
          <p:nvPr>
            <p:ph type="ftr" sz="quarter" idx="10"/>
          </p:nvPr>
        </p:nvSpPr>
        <p:spPr/>
        <p:txBody>
          <a:bodyPr/>
          <a:lstStyle>
            <a:lvl1pPr>
              <a:defRPr/>
            </a:lvl1pPr>
          </a:lstStyle>
          <a:p>
            <a:pPr>
              <a:defRPr/>
            </a:pPr>
            <a:r>
              <a:rPr lang="en-US"/>
              <a:t>Immunization, Vaccines and Biologicals (06 Dec 2021)</a:t>
            </a:r>
            <a:endParaRPr lang="en-GB"/>
          </a:p>
        </p:txBody>
      </p:sp>
      <p:sp>
        <p:nvSpPr>
          <p:cNvPr id="4" name="Slide Number Placeholder 3">
            <a:extLst>
              <a:ext uri="{FF2B5EF4-FFF2-40B4-BE49-F238E27FC236}">
                <a16:creationId xmlns:a16="http://schemas.microsoft.com/office/drawing/2014/main" id="{EB4A92A9-1EEA-6453-4634-EDE3B4757C40}"/>
              </a:ext>
            </a:extLst>
          </p:cNvPr>
          <p:cNvSpPr>
            <a:spLocks noGrp="1"/>
          </p:cNvSpPr>
          <p:nvPr>
            <p:ph type="sldNum" sz="quarter" idx="11"/>
          </p:nvPr>
        </p:nvSpPr>
        <p:spPr/>
        <p:txBody>
          <a:bodyPr/>
          <a:lstStyle>
            <a:lvl1pPr>
              <a:defRPr smtClean="0"/>
            </a:lvl1pPr>
          </a:lstStyle>
          <a:p>
            <a:pPr>
              <a:defRPr/>
            </a:pPr>
            <a:fld id="{11BAEF71-01C6-481C-9570-B360060D16C4}" type="slidenum">
              <a:rPr lang="en-GB" altLang="en-US"/>
              <a:pPr>
                <a:defRPr/>
              </a:pPr>
              <a:t>‹#›</a:t>
            </a:fld>
            <a:endParaRPr lang="en-GB" altLang="en-US"/>
          </a:p>
        </p:txBody>
      </p:sp>
    </p:spTree>
    <p:extLst>
      <p:ext uri="{BB962C8B-B14F-4D97-AF65-F5344CB8AC3E}">
        <p14:creationId xmlns:p14="http://schemas.microsoft.com/office/powerpoint/2010/main" val="2424224421"/>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 Column List">
    <p:spTree>
      <p:nvGrpSpPr>
        <p:cNvPr id="1" name=""/>
        <p:cNvGrpSpPr/>
        <p:nvPr/>
      </p:nvGrpSpPr>
      <p:grpSpPr>
        <a:xfrm>
          <a:off x="0" y="0"/>
          <a:ext cx="0" cy="0"/>
          <a:chOff x="0" y="0"/>
          <a:chExt cx="0" cy="0"/>
        </a:xfrm>
      </p:grpSpPr>
      <p:sp>
        <p:nvSpPr>
          <p:cNvPr id="2" name="object 14">
            <a:extLst>
              <a:ext uri="{FF2B5EF4-FFF2-40B4-BE49-F238E27FC236}">
                <a16:creationId xmlns:a16="http://schemas.microsoft.com/office/drawing/2014/main" id="{A3CFA473-0B5C-94BB-1CE3-941DAF0C8D6E}"/>
              </a:ext>
            </a:extLst>
          </p:cNvPr>
          <p:cNvSpPr/>
          <p:nvPr userDrawn="1"/>
        </p:nvSpPr>
        <p:spPr>
          <a:xfrm>
            <a:off x="577850" y="6397625"/>
            <a:ext cx="11042650" cy="0"/>
          </a:xfrm>
          <a:custGeom>
            <a:avLst/>
            <a:gdLst/>
            <a:ahLst/>
            <a:cxnLst/>
            <a:rect l="l" t="t" r="r" b="b"/>
            <a:pathLst>
              <a:path w="18209260">
                <a:moveTo>
                  <a:pt x="0" y="0"/>
                </a:moveTo>
                <a:lnTo>
                  <a:pt x="18208869" y="0"/>
                </a:lnTo>
              </a:path>
            </a:pathLst>
          </a:custGeom>
          <a:ln w="9622">
            <a:solidFill>
              <a:schemeClr val="tx1"/>
            </a:solidFill>
          </a:ln>
        </p:spPr>
        <p:txBody>
          <a:bodyPr lIns="0" tIns="0" rIns="0" bIns="0"/>
          <a:lstStyle/>
          <a:p>
            <a:pPr>
              <a:defRPr/>
            </a:pPr>
            <a:endParaRPr sz="1092" dirty="0"/>
          </a:p>
        </p:txBody>
      </p:sp>
      <p:sp>
        <p:nvSpPr>
          <p:cNvPr id="8" name="Title 1"/>
          <p:cNvSpPr>
            <a:spLocks noGrp="1"/>
          </p:cNvSpPr>
          <p:nvPr>
            <p:ph type="title"/>
          </p:nvPr>
        </p:nvSpPr>
        <p:spPr>
          <a:xfrm>
            <a:off x="577639" y="537198"/>
            <a:ext cx="7246760" cy="403133"/>
          </a:xfrm>
        </p:spPr>
        <p:txBody>
          <a:bodyPr lIns="0" tIns="0" rIns="0" bIns="0" anchor="t"/>
          <a:lstStyle>
            <a:lvl1pPr>
              <a:defRPr/>
            </a:lvl1pPr>
          </a:lstStyle>
          <a:p>
            <a:r>
              <a:rPr lang="en-US"/>
              <a:t>Click to edit Master title style</a:t>
            </a:r>
            <a:endParaRPr lang="en-GB" dirty="0"/>
          </a:p>
        </p:txBody>
      </p:sp>
      <p:sp>
        <p:nvSpPr>
          <p:cNvPr id="5" name="Text Placeholder 4"/>
          <p:cNvSpPr>
            <a:spLocks noGrp="1"/>
          </p:cNvSpPr>
          <p:nvPr>
            <p:ph type="body" sz="quarter" idx="13"/>
          </p:nvPr>
        </p:nvSpPr>
        <p:spPr>
          <a:xfrm>
            <a:off x="586304" y="1996560"/>
            <a:ext cx="5335021" cy="1268937"/>
          </a:xfrm>
        </p:spPr>
        <p:txBody>
          <a:bodyPr/>
          <a:lstStyle>
            <a:lvl1pPr marL="207929" indent="-207929">
              <a:spcAft>
                <a:spcPts val="364"/>
              </a:spcAft>
              <a:buClr>
                <a:schemeClr val="accent1"/>
              </a:buClr>
              <a:buSzPct val="110000"/>
              <a:buFont typeface="Wingdings" pitchFamily="2" charset="2"/>
              <a:buChar char="§"/>
              <a:defRPr sz="1213"/>
            </a:lvl1pPr>
            <a:lvl2pPr>
              <a:spcAft>
                <a:spcPts val="364"/>
              </a:spcAft>
              <a:buSzPct val="110000"/>
              <a:defRPr sz="1092"/>
            </a:lvl2pPr>
            <a:lvl3pPr>
              <a:spcAft>
                <a:spcPts val="364"/>
              </a:spcAft>
              <a:buSzPct val="110000"/>
              <a:defRPr sz="971"/>
            </a:lvl3pPr>
            <a:lvl4pPr>
              <a:spcAft>
                <a:spcPts val="364"/>
              </a:spcAft>
              <a:buSzPct val="110000"/>
              <a:defRPr sz="849"/>
            </a:lvl4pPr>
            <a:lvl5pPr>
              <a:spcAft>
                <a:spcPts val="364"/>
              </a:spcAft>
              <a:buSzPct val="110000"/>
              <a:defRPr sz="849"/>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p:cNvSpPr>
            <a:spLocks noGrp="1"/>
          </p:cNvSpPr>
          <p:nvPr>
            <p:ph type="body" sz="quarter" idx="15"/>
          </p:nvPr>
        </p:nvSpPr>
        <p:spPr>
          <a:xfrm>
            <a:off x="6270675" y="1996560"/>
            <a:ext cx="5335021" cy="1268937"/>
          </a:xfrm>
        </p:spPr>
        <p:txBody>
          <a:bodyPr/>
          <a:lstStyle>
            <a:lvl1pPr marL="207929" indent="-207929">
              <a:spcAft>
                <a:spcPts val="364"/>
              </a:spcAft>
              <a:buClr>
                <a:schemeClr val="accent1"/>
              </a:buClr>
              <a:buSzPct val="110000"/>
              <a:buFont typeface="Wingdings" pitchFamily="2" charset="2"/>
              <a:buChar char="§"/>
              <a:defRPr sz="1213"/>
            </a:lvl1pPr>
            <a:lvl2pPr>
              <a:spcAft>
                <a:spcPts val="364"/>
              </a:spcAft>
              <a:buSzPct val="110000"/>
              <a:defRPr sz="1092"/>
            </a:lvl2pPr>
            <a:lvl3pPr>
              <a:spcAft>
                <a:spcPts val="364"/>
              </a:spcAft>
              <a:buSzPct val="110000"/>
              <a:defRPr sz="971"/>
            </a:lvl3pPr>
            <a:lvl4pPr>
              <a:spcAft>
                <a:spcPts val="364"/>
              </a:spcAft>
              <a:buSzPct val="110000"/>
              <a:defRPr sz="849"/>
            </a:lvl4pPr>
            <a:lvl5pPr>
              <a:spcAft>
                <a:spcPts val="364"/>
              </a:spcAft>
              <a:buSzPct val="110000"/>
              <a:defRPr sz="849"/>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Text Placeholder 4"/>
          <p:cNvSpPr>
            <a:spLocks noGrp="1"/>
          </p:cNvSpPr>
          <p:nvPr>
            <p:ph type="body" sz="quarter" idx="16"/>
          </p:nvPr>
        </p:nvSpPr>
        <p:spPr>
          <a:xfrm>
            <a:off x="586304" y="1529131"/>
            <a:ext cx="5335021" cy="300484"/>
          </a:xfrm>
        </p:spPr>
        <p:txBody>
          <a:bodyPr/>
          <a:lstStyle>
            <a:lvl1pPr>
              <a:defRPr lang="en-GB" sz="1697" b="1" i="0" kern="1200" dirty="0">
                <a:solidFill>
                  <a:schemeClr val="accent1"/>
                </a:solidFill>
                <a:latin typeface="Poppins SemiBold" pitchFamily="2" charset="77"/>
                <a:ea typeface="+mn-ea"/>
                <a:cs typeface="Poppins SemiBold" pitchFamily="2" charset="77"/>
              </a:defRPr>
            </a:lvl1pPr>
          </a:lstStyle>
          <a:p>
            <a:pPr lvl="0"/>
            <a:r>
              <a:rPr lang="en-US"/>
              <a:t>Click to edit Master text styles</a:t>
            </a:r>
          </a:p>
        </p:txBody>
      </p:sp>
      <p:sp>
        <p:nvSpPr>
          <p:cNvPr id="25" name="Text Placeholder 4"/>
          <p:cNvSpPr>
            <a:spLocks noGrp="1"/>
          </p:cNvSpPr>
          <p:nvPr>
            <p:ph type="body" sz="quarter" idx="18"/>
          </p:nvPr>
        </p:nvSpPr>
        <p:spPr>
          <a:xfrm>
            <a:off x="6270675" y="1529131"/>
            <a:ext cx="5335021" cy="295978"/>
          </a:xfrm>
        </p:spPr>
        <p:txBody>
          <a:bodyPr/>
          <a:lstStyle>
            <a:lvl1pPr>
              <a:defRPr lang="en-GB" sz="1697" b="1" i="0" kern="1200" dirty="0">
                <a:solidFill>
                  <a:schemeClr val="accent1"/>
                </a:solidFill>
                <a:latin typeface="Poppins SemiBold" pitchFamily="2" charset="77"/>
                <a:ea typeface="+mn-ea"/>
                <a:cs typeface="Poppins SemiBold" pitchFamily="2" charset="77"/>
              </a:defRPr>
            </a:lvl1pPr>
          </a:lstStyle>
          <a:p>
            <a:pPr lvl="0"/>
            <a:r>
              <a:rPr lang="en-US"/>
              <a:t>Click to edit Master text styles</a:t>
            </a:r>
          </a:p>
        </p:txBody>
      </p:sp>
      <p:sp>
        <p:nvSpPr>
          <p:cNvPr id="3" name="Footer Placeholder 5">
            <a:extLst>
              <a:ext uri="{FF2B5EF4-FFF2-40B4-BE49-F238E27FC236}">
                <a16:creationId xmlns:a16="http://schemas.microsoft.com/office/drawing/2014/main" id="{0FABEE86-6507-7850-2A45-812285B653FD}"/>
              </a:ext>
            </a:extLst>
          </p:cNvPr>
          <p:cNvSpPr>
            <a:spLocks noGrp="1"/>
          </p:cNvSpPr>
          <p:nvPr>
            <p:ph type="ftr" sz="quarter" idx="19"/>
          </p:nvPr>
        </p:nvSpPr>
        <p:spPr/>
        <p:txBody>
          <a:bodyPr/>
          <a:lstStyle>
            <a:lvl1pPr>
              <a:defRPr/>
            </a:lvl1pPr>
          </a:lstStyle>
          <a:p>
            <a:pPr>
              <a:defRPr/>
            </a:pPr>
            <a:r>
              <a:rPr lang="en-US"/>
              <a:t>Immunization, Vaccines and Biologicals (06 Dec 2021)</a:t>
            </a:r>
            <a:endParaRPr lang="en-GB"/>
          </a:p>
        </p:txBody>
      </p:sp>
      <p:sp>
        <p:nvSpPr>
          <p:cNvPr id="4" name="Slide Number Placeholder 6">
            <a:extLst>
              <a:ext uri="{FF2B5EF4-FFF2-40B4-BE49-F238E27FC236}">
                <a16:creationId xmlns:a16="http://schemas.microsoft.com/office/drawing/2014/main" id="{CE5BC251-9D69-8A58-9E83-EE23D5FDDFAD}"/>
              </a:ext>
            </a:extLst>
          </p:cNvPr>
          <p:cNvSpPr>
            <a:spLocks noGrp="1"/>
          </p:cNvSpPr>
          <p:nvPr>
            <p:ph type="sldNum" sz="quarter" idx="20"/>
          </p:nvPr>
        </p:nvSpPr>
        <p:spPr/>
        <p:txBody>
          <a:bodyPr/>
          <a:lstStyle>
            <a:lvl1pPr>
              <a:defRPr smtClean="0"/>
            </a:lvl1pPr>
          </a:lstStyle>
          <a:p>
            <a:pPr>
              <a:defRPr/>
            </a:pPr>
            <a:fld id="{5FDC4AE7-B806-4857-BAEB-9FFFB7B8F674}" type="slidenum">
              <a:rPr lang="en-GB" altLang="en-US"/>
              <a:pPr>
                <a:defRPr/>
              </a:pPr>
              <a:t>‹#›</a:t>
            </a:fld>
            <a:endParaRPr lang="en-GB" altLang="en-US"/>
          </a:p>
        </p:txBody>
      </p:sp>
    </p:spTree>
    <p:extLst>
      <p:ext uri="{BB962C8B-B14F-4D97-AF65-F5344CB8AC3E}">
        <p14:creationId xmlns:p14="http://schemas.microsoft.com/office/powerpoint/2010/main" val="3014206353"/>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8A991-D640-89F7-2B80-9118572DAE8B}"/>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BF3BD35A-8C58-09F8-3A09-EEB6D8A4D5F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2FBE5389-2CD1-EBEC-E98B-4C2D7ABCF3FD}"/>
              </a:ext>
            </a:extLst>
          </p:cNvPr>
          <p:cNvSpPr>
            <a:spLocks noGrp="1"/>
          </p:cNvSpPr>
          <p:nvPr>
            <p:ph type="dt" sz="half" idx="10"/>
          </p:nvPr>
        </p:nvSpPr>
        <p:spPr/>
        <p:txBody>
          <a:bodyPr/>
          <a:lstStyle/>
          <a:p>
            <a:fld id="{3001CAFD-BC6F-48E1-9091-9F80FA9CE7A6}" type="datetimeFigureOut">
              <a:rPr lang="fa-IR" smtClean="0"/>
              <a:t>12/01/1446</a:t>
            </a:fld>
            <a:endParaRPr lang="fa-IR"/>
          </a:p>
        </p:txBody>
      </p:sp>
      <p:sp>
        <p:nvSpPr>
          <p:cNvPr id="5" name="Footer Placeholder 4">
            <a:extLst>
              <a:ext uri="{FF2B5EF4-FFF2-40B4-BE49-F238E27FC236}">
                <a16:creationId xmlns:a16="http://schemas.microsoft.com/office/drawing/2014/main" id="{1D2B7CD2-E8A0-7818-5E4A-7243498A2BD1}"/>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50428A42-0094-359D-7F27-9D58F673EF2B}"/>
              </a:ext>
            </a:extLst>
          </p:cNvPr>
          <p:cNvSpPr>
            <a:spLocks noGrp="1"/>
          </p:cNvSpPr>
          <p:nvPr>
            <p:ph type="sldNum" sz="quarter" idx="12"/>
          </p:nvPr>
        </p:nvSpPr>
        <p:spPr/>
        <p:txBody>
          <a:bodyPr/>
          <a:lstStyle/>
          <a:p>
            <a:fld id="{D238FF6B-1CD5-4644-80D4-395523842DE5}" type="slidenum">
              <a:rPr lang="fa-IR" smtClean="0"/>
              <a:t>‹#›</a:t>
            </a:fld>
            <a:endParaRPr lang="fa-IR"/>
          </a:p>
        </p:txBody>
      </p:sp>
    </p:spTree>
    <p:extLst>
      <p:ext uri="{BB962C8B-B14F-4D97-AF65-F5344CB8AC3E}">
        <p14:creationId xmlns:p14="http://schemas.microsoft.com/office/powerpoint/2010/main" val="3797464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E97BF-6D1B-F6E8-FD72-5556C470DB4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a:extLst>
              <a:ext uri="{FF2B5EF4-FFF2-40B4-BE49-F238E27FC236}">
                <a16:creationId xmlns:a16="http://schemas.microsoft.com/office/drawing/2014/main" id="{4CA1A760-502E-F66E-54D1-0EA2B24E8E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4CC443-B4EB-3851-9512-914CAA7A5CFD}"/>
              </a:ext>
            </a:extLst>
          </p:cNvPr>
          <p:cNvSpPr>
            <a:spLocks noGrp="1"/>
          </p:cNvSpPr>
          <p:nvPr>
            <p:ph type="dt" sz="half" idx="10"/>
          </p:nvPr>
        </p:nvSpPr>
        <p:spPr/>
        <p:txBody>
          <a:bodyPr/>
          <a:lstStyle/>
          <a:p>
            <a:fld id="{3001CAFD-BC6F-48E1-9091-9F80FA9CE7A6}" type="datetimeFigureOut">
              <a:rPr lang="fa-IR" smtClean="0"/>
              <a:t>12/01/1446</a:t>
            </a:fld>
            <a:endParaRPr lang="fa-IR"/>
          </a:p>
        </p:txBody>
      </p:sp>
      <p:sp>
        <p:nvSpPr>
          <p:cNvPr id="5" name="Footer Placeholder 4">
            <a:extLst>
              <a:ext uri="{FF2B5EF4-FFF2-40B4-BE49-F238E27FC236}">
                <a16:creationId xmlns:a16="http://schemas.microsoft.com/office/drawing/2014/main" id="{D4519E3B-0AE9-9D88-93CF-83469E25B402}"/>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84E41DE9-9A6C-33AB-085B-2DC256E8F4AB}"/>
              </a:ext>
            </a:extLst>
          </p:cNvPr>
          <p:cNvSpPr>
            <a:spLocks noGrp="1"/>
          </p:cNvSpPr>
          <p:nvPr>
            <p:ph type="sldNum" sz="quarter" idx="12"/>
          </p:nvPr>
        </p:nvSpPr>
        <p:spPr/>
        <p:txBody>
          <a:bodyPr/>
          <a:lstStyle/>
          <a:p>
            <a:fld id="{D238FF6B-1CD5-4644-80D4-395523842DE5}" type="slidenum">
              <a:rPr lang="fa-IR" smtClean="0"/>
              <a:t>‹#›</a:t>
            </a:fld>
            <a:endParaRPr lang="fa-IR"/>
          </a:p>
        </p:txBody>
      </p:sp>
    </p:spTree>
    <p:extLst>
      <p:ext uri="{BB962C8B-B14F-4D97-AF65-F5344CB8AC3E}">
        <p14:creationId xmlns:p14="http://schemas.microsoft.com/office/powerpoint/2010/main" val="962990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CA067-F0DE-5E7C-D078-1104C614F08B}"/>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3BF2FEA3-7397-EFE7-F316-A969D165C36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a:extLst>
              <a:ext uri="{FF2B5EF4-FFF2-40B4-BE49-F238E27FC236}">
                <a16:creationId xmlns:a16="http://schemas.microsoft.com/office/drawing/2014/main" id="{1720A8F5-5DD0-3DB7-EEFE-3F59084CE5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a:extLst>
              <a:ext uri="{FF2B5EF4-FFF2-40B4-BE49-F238E27FC236}">
                <a16:creationId xmlns:a16="http://schemas.microsoft.com/office/drawing/2014/main" id="{DC0FBDB1-067E-B231-666E-41877DC3E955}"/>
              </a:ext>
            </a:extLst>
          </p:cNvPr>
          <p:cNvSpPr>
            <a:spLocks noGrp="1"/>
          </p:cNvSpPr>
          <p:nvPr>
            <p:ph type="dt" sz="half" idx="10"/>
          </p:nvPr>
        </p:nvSpPr>
        <p:spPr/>
        <p:txBody>
          <a:bodyPr/>
          <a:lstStyle/>
          <a:p>
            <a:fld id="{3001CAFD-BC6F-48E1-9091-9F80FA9CE7A6}" type="datetimeFigureOut">
              <a:rPr lang="fa-IR" smtClean="0"/>
              <a:t>12/01/1446</a:t>
            </a:fld>
            <a:endParaRPr lang="fa-IR"/>
          </a:p>
        </p:txBody>
      </p:sp>
      <p:sp>
        <p:nvSpPr>
          <p:cNvPr id="6" name="Footer Placeholder 5">
            <a:extLst>
              <a:ext uri="{FF2B5EF4-FFF2-40B4-BE49-F238E27FC236}">
                <a16:creationId xmlns:a16="http://schemas.microsoft.com/office/drawing/2014/main" id="{C82CF2F7-C4BC-CA5E-CF97-FC946816767C}"/>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EFDB9EC6-1705-D722-EDAD-EE748C8DCACA}"/>
              </a:ext>
            </a:extLst>
          </p:cNvPr>
          <p:cNvSpPr>
            <a:spLocks noGrp="1"/>
          </p:cNvSpPr>
          <p:nvPr>
            <p:ph type="sldNum" sz="quarter" idx="12"/>
          </p:nvPr>
        </p:nvSpPr>
        <p:spPr/>
        <p:txBody>
          <a:bodyPr/>
          <a:lstStyle/>
          <a:p>
            <a:fld id="{D238FF6B-1CD5-4644-80D4-395523842DE5}" type="slidenum">
              <a:rPr lang="fa-IR" smtClean="0"/>
              <a:t>‹#›</a:t>
            </a:fld>
            <a:endParaRPr lang="fa-IR"/>
          </a:p>
        </p:txBody>
      </p:sp>
    </p:spTree>
    <p:extLst>
      <p:ext uri="{BB962C8B-B14F-4D97-AF65-F5344CB8AC3E}">
        <p14:creationId xmlns:p14="http://schemas.microsoft.com/office/powerpoint/2010/main" val="1670976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BFF7-6D61-799E-68D4-E9C6F1384611}"/>
              </a:ext>
            </a:extLst>
          </p:cNvPr>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a:extLst>
              <a:ext uri="{FF2B5EF4-FFF2-40B4-BE49-F238E27FC236}">
                <a16:creationId xmlns:a16="http://schemas.microsoft.com/office/drawing/2014/main" id="{A604150E-2337-3388-F85C-67D2D6D4C49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3D3948F-6458-D000-B3C6-1A29A0388AB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a:extLst>
              <a:ext uri="{FF2B5EF4-FFF2-40B4-BE49-F238E27FC236}">
                <a16:creationId xmlns:a16="http://schemas.microsoft.com/office/drawing/2014/main" id="{6AF05F0F-778F-FC14-6089-7E79E608996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9911618-FB38-D9FB-51E4-F709D22B60C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a:extLst>
              <a:ext uri="{FF2B5EF4-FFF2-40B4-BE49-F238E27FC236}">
                <a16:creationId xmlns:a16="http://schemas.microsoft.com/office/drawing/2014/main" id="{0195BE50-45B8-E90B-9B4E-50B83C17F830}"/>
              </a:ext>
            </a:extLst>
          </p:cNvPr>
          <p:cNvSpPr>
            <a:spLocks noGrp="1"/>
          </p:cNvSpPr>
          <p:nvPr>
            <p:ph type="dt" sz="half" idx="10"/>
          </p:nvPr>
        </p:nvSpPr>
        <p:spPr/>
        <p:txBody>
          <a:bodyPr/>
          <a:lstStyle/>
          <a:p>
            <a:fld id="{3001CAFD-BC6F-48E1-9091-9F80FA9CE7A6}" type="datetimeFigureOut">
              <a:rPr lang="fa-IR" smtClean="0"/>
              <a:t>12/01/1446</a:t>
            </a:fld>
            <a:endParaRPr lang="fa-IR"/>
          </a:p>
        </p:txBody>
      </p:sp>
      <p:sp>
        <p:nvSpPr>
          <p:cNvPr id="8" name="Footer Placeholder 7">
            <a:extLst>
              <a:ext uri="{FF2B5EF4-FFF2-40B4-BE49-F238E27FC236}">
                <a16:creationId xmlns:a16="http://schemas.microsoft.com/office/drawing/2014/main" id="{148B0442-EA7B-F715-71BB-D57E06C0A977}"/>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8002292A-897D-1B6D-F781-50EB3E3DF8C2}"/>
              </a:ext>
            </a:extLst>
          </p:cNvPr>
          <p:cNvSpPr>
            <a:spLocks noGrp="1"/>
          </p:cNvSpPr>
          <p:nvPr>
            <p:ph type="sldNum" sz="quarter" idx="12"/>
          </p:nvPr>
        </p:nvSpPr>
        <p:spPr/>
        <p:txBody>
          <a:bodyPr/>
          <a:lstStyle/>
          <a:p>
            <a:fld id="{D238FF6B-1CD5-4644-80D4-395523842DE5}" type="slidenum">
              <a:rPr lang="fa-IR" smtClean="0"/>
              <a:t>‹#›</a:t>
            </a:fld>
            <a:endParaRPr lang="fa-IR"/>
          </a:p>
        </p:txBody>
      </p:sp>
    </p:spTree>
    <p:extLst>
      <p:ext uri="{BB962C8B-B14F-4D97-AF65-F5344CB8AC3E}">
        <p14:creationId xmlns:p14="http://schemas.microsoft.com/office/powerpoint/2010/main" val="3376515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64F4C-E4C6-4284-F5AD-19C5D449419D}"/>
              </a:ext>
            </a:extLst>
          </p:cNvPr>
          <p:cNvSpPr>
            <a:spLocks noGrp="1"/>
          </p:cNvSpPr>
          <p:nvPr>
            <p:ph type="title"/>
          </p:nvPr>
        </p:nvSpPr>
        <p:spPr/>
        <p:txBody>
          <a:bodyPr/>
          <a:lstStyle/>
          <a:p>
            <a:r>
              <a:rPr lang="en-US"/>
              <a:t>Click to edit Master title style</a:t>
            </a:r>
            <a:endParaRPr lang="fa-IR"/>
          </a:p>
        </p:txBody>
      </p:sp>
      <p:sp>
        <p:nvSpPr>
          <p:cNvPr id="3" name="Date Placeholder 2">
            <a:extLst>
              <a:ext uri="{FF2B5EF4-FFF2-40B4-BE49-F238E27FC236}">
                <a16:creationId xmlns:a16="http://schemas.microsoft.com/office/drawing/2014/main" id="{3C999E53-2A9C-4D93-1083-5BE91A950309}"/>
              </a:ext>
            </a:extLst>
          </p:cNvPr>
          <p:cNvSpPr>
            <a:spLocks noGrp="1"/>
          </p:cNvSpPr>
          <p:nvPr>
            <p:ph type="dt" sz="half" idx="10"/>
          </p:nvPr>
        </p:nvSpPr>
        <p:spPr/>
        <p:txBody>
          <a:bodyPr/>
          <a:lstStyle/>
          <a:p>
            <a:fld id="{3001CAFD-BC6F-48E1-9091-9F80FA9CE7A6}" type="datetimeFigureOut">
              <a:rPr lang="fa-IR" smtClean="0"/>
              <a:t>12/01/1446</a:t>
            </a:fld>
            <a:endParaRPr lang="fa-IR"/>
          </a:p>
        </p:txBody>
      </p:sp>
      <p:sp>
        <p:nvSpPr>
          <p:cNvPr id="4" name="Footer Placeholder 3">
            <a:extLst>
              <a:ext uri="{FF2B5EF4-FFF2-40B4-BE49-F238E27FC236}">
                <a16:creationId xmlns:a16="http://schemas.microsoft.com/office/drawing/2014/main" id="{A7C8F8CF-9B8C-C08A-03DC-D478EAA6AB6D}"/>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86D2145A-5728-9CF6-18E6-D30A42E16276}"/>
              </a:ext>
            </a:extLst>
          </p:cNvPr>
          <p:cNvSpPr>
            <a:spLocks noGrp="1"/>
          </p:cNvSpPr>
          <p:nvPr>
            <p:ph type="sldNum" sz="quarter" idx="12"/>
          </p:nvPr>
        </p:nvSpPr>
        <p:spPr/>
        <p:txBody>
          <a:bodyPr/>
          <a:lstStyle/>
          <a:p>
            <a:fld id="{D238FF6B-1CD5-4644-80D4-395523842DE5}" type="slidenum">
              <a:rPr lang="fa-IR" smtClean="0"/>
              <a:t>‹#›</a:t>
            </a:fld>
            <a:endParaRPr lang="fa-IR"/>
          </a:p>
        </p:txBody>
      </p:sp>
    </p:spTree>
    <p:extLst>
      <p:ext uri="{BB962C8B-B14F-4D97-AF65-F5344CB8AC3E}">
        <p14:creationId xmlns:p14="http://schemas.microsoft.com/office/powerpoint/2010/main" val="4058502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6960E5-3636-04C4-1A7B-2DF69382CAFA}"/>
              </a:ext>
            </a:extLst>
          </p:cNvPr>
          <p:cNvSpPr>
            <a:spLocks noGrp="1"/>
          </p:cNvSpPr>
          <p:nvPr>
            <p:ph type="dt" sz="half" idx="10"/>
          </p:nvPr>
        </p:nvSpPr>
        <p:spPr/>
        <p:txBody>
          <a:bodyPr/>
          <a:lstStyle/>
          <a:p>
            <a:fld id="{3001CAFD-BC6F-48E1-9091-9F80FA9CE7A6}" type="datetimeFigureOut">
              <a:rPr lang="fa-IR" smtClean="0"/>
              <a:t>12/01/1446</a:t>
            </a:fld>
            <a:endParaRPr lang="fa-IR"/>
          </a:p>
        </p:txBody>
      </p:sp>
      <p:sp>
        <p:nvSpPr>
          <p:cNvPr id="3" name="Footer Placeholder 2">
            <a:extLst>
              <a:ext uri="{FF2B5EF4-FFF2-40B4-BE49-F238E27FC236}">
                <a16:creationId xmlns:a16="http://schemas.microsoft.com/office/drawing/2014/main" id="{C0E19EB1-5499-BE63-B632-9830F8820F1D}"/>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DAA2C8BF-E8CA-241F-97E0-D55DC39058DF}"/>
              </a:ext>
            </a:extLst>
          </p:cNvPr>
          <p:cNvSpPr>
            <a:spLocks noGrp="1"/>
          </p:cNvSpPr>
          <p:nvPr>
            <p:ph type="sldNum" sz="quarter" idx="12"/>
          </p:nvPr>
        </p:nvSpPr>
        <p:spPr/>
        <p:txBody>
          <a:bodyPr/>
          <a:lstStyle/>
          <a:p>
            <a:fld id="{D238FF6B-1CD5-4644-80D4-395523842DE5}" type="slidenum">
              <a:rPr lang="fa-IR" smtClean="0"/>
              <a:t>‹#›</a:t>
            </a:fld>
            <a:endParaRPr lang="fa-IR"/>
          </a:p>
        </p:txBody>
      </p:sp>
    </p:spTree>
    <p:extLst>
      <p:ext uri="{BB962C8B-B14F-4D97-AF65-F5344CB8AC3E}">
        <p14:creationId xmlns:p14="http://schemas.microsoft.com/office/powerpoint/2010/main" val="17078184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7BB4B-1AD1-AE16-54B3-FB1323FEDD9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a:extLst>
              <a:ext uri="{FF2B5EF4-FFF2-40B4-BE49-F238E27FC236}">
                <a16:creationId xmlns:a16="http://schemas.microsoft.com/office/drawing/2014/main" id="{1330BF78-26BB-3483-3FC3-90E6694FF81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a:extLst>
              <a:ext uri="{FF2B5EF4-FFF2-40B4-BE49-F238E27FC236}">
                <a16:creationId xmlns:a16="http://schemas.microsoft.com/office/drawing/2014/main" id="{225805F2-FDA4-A230-B81D-8952EE17F0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9FBF18E-9C80-88DB-2CDE-8C10B6236189}"/>
              </a:ext>
            </a:extLst>
          </p:cNvPr>
          <p:cNvSpPr>
            <a:spLocks noGrp="1"/>
          </p:cNvSpPr>
          <p:nvPr>
            <p:ph type="dt" sz="half" idx="10"/>
          </p:nvPr>
        </p:nvSpPr>
        <p:spPr/>
        <p:txBody>
          <a:bodyPr/>
          <a:lstStyle/>
          <a:p>
            <a:fld id="{3001CAFD-BC6F-48E1-9091-9F80FA9CE7A6}" type="datetimeFigureOut">
              <a:rPr lang="fa-IR" smtClean="0"/>
              <a:t>12/01/1446</a:t>
            </a:fld>
            <a:endParaRPr lang="fa-IR"/>
          </a:p>
        </p:txBody>
      </p:sp>
      <p:sp>
        <p:nvSpPr>
          <p:cNvPr id="6" name="Footer Placeholder 5">
            <a:extLst>
              <a:ext uri="{FF2B5EF4-FFF2-40B4-BE49-F238E27FC236}">
                <a16:creationId xmlns:a16="http://schemas.microsoft.com/office/drawing/2014/main" id="{3A605474-FAB5-5B19-1D86-8B638B028E01}"/>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9EC2D331-D6CF-C5CC-72C5-74AE5FFCA1A6}"/>
              </a:ext>
            </a:extLst>
          </p:cNvPr>
          <p:cNvSpPr>
            <a:spLocks noGrp="1"/>
          </p:cNvSpPr>
          <p:nvPr>
            <p:ph type="sldNum" sz="quarter" idx="12"/>
          </p:nvPr>
        </p:nvSpPr>
        <p:spPr/>
        <p:txBody>
          <a:bodyPr/>
          <a:lstStyle/>
          <a:p>
            <a:fld id="{D238FF6B-1CD5-4644-80D4-395523842DE5}" type="slidenum">
              <a:rPr lang="fa-IR" smtClean="0"/>
              <a:t>‹#›</a:t>
            </a:fld>
            <a:endParaRPr lang="fa-IR"/>
          </a:p>
        </p:txBody>
      </p:sp>
    </p:spTree>
    <p:extLst>
      <p:ext uri="{BB962C8B-B14F-4D97-AF65-F5344CB8AC3E}">
        <p14:creationId xmlns:p14="http://schemas.microsoft.com/office/powerpoint/2010/main" val="9630552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75DC4-C792-D0F0-519A-5364D70DA0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a:extLst>
              <a:ext uri="{FF2B5EF4-FFF2-40B4-BE49-F238E27FC236}">
                <a16:creationId xmlns:a16="http://schemas.microsoft.com/office/drawing/2014/main" id="{EAAA56E9-CF5C-FDA4-EAFD-D2DE77A389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a:extLst>
              <a:ext uri="{FF2B5EF4-FFF2-40B4-BE49-F238E27FC236}">
                <a16:creationId xmlns:a16="http://schemas.microsoft.com/office/drawing/2014/main" id="{A324A90A-3D6A-B04D-7C7A-169505E1DF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BB31DB-614F-73AB-E003-CD9B0CF3C6F7}"/>
              </a:ext>
            </a:extLst>
          </p:cNvPr>
          <p:cNvSpPr>
            <a:spLocks noGrp="1"/>
          </p:cNvSpPr>
          <p:nvPr>
            <p:ph type="dt" sz="half" idx="10"/>
          </p:nvPr>
        </p:nvSpPr>
        <p:spPr/>
        <p:txBody>
          <a:bodyPr/>
          <a:lstStyle/>
          <a:p>
            <a:fld id="{3001CAFD-BC6F-48E1-9091-9F80FA9CE7A6}" type="datetimeFigureOut">
              <a:rPr lang="fa-IR" smtClean="0"/>
              <a:t>12/01/1446</a:t>
            </a:fld>
            <a:endParaRPr lang="fa-IR"/>
          </a:p>
        </p:txBody>
      </p:sp>
      <p:sp>
        <p:nvSpPr>
          <p:cNvPr id="6" name="Footer Placeholder 5">
            <a:extLst>
              <a:ext uri="{FF2B5EF4-FFF2-40B4-BE49-F238E27FC236}">
                <a16:creationId xmlns:a16="http://schemas.microsoft.com/office/drawing/2014/main" id="{DDEE71D3-0CBB-6EE0-7660-6FAC2A80B3D0}"/>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58F40E8B-875F-6B5F-1C02-A340C70903FA}"/>
              </a:ext>
            </a:extLst>
          </p:cNvPr>
          <p:cNvSpPr>
            <a:spLocks noGrp="1"/>
          </p:cNvSpPr>
          <p:nvPr>
            <p:ph type="sldNum" sz="quarter" idx="12"/>
          </p:nvPr>
        </p:nvSpPr>
        <p:spPr/>
        <p:txBody>
          <a:bodyPr/>
          <a:lstStyle/>
          <a:p>
            <a:fld id="{D238FF6B-1CD5-4644-80D4-395523842DE5}" type="slidenum">
              <a:rPr lang="fa-IR" smtClean="0"/>
              <a:t>‹#›</a:t>
            </a:fld>
            <a:endParaRPr lang="fa-IR"/>
          </a:p>
        </p:txBody>
      </p:sp>
    </p:spTree>
    <p:extLst>
      <p:ext uri="{BB962C8B-B14F-4D97-AF65-F5344CB8AC3E}">
        <p14:creationId xmlns:p14="http://schemas.microsoft.com/office/powerpoint/2010/main" val="2159682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DAEFA5F-E5D7-08B7-9B4E-2CA56713F9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AAE529B8-588A-F53D-E7BF-834E2838CC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B98BC7F6-05A9-F216-8060-C989DCE10B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1CAFD-BC6F-48E1-9091-9F80FA9CE7A6}" type="datetimeFigureOut">
              <a:rPr lang="fa-IR" smtClean="0"/>
              <a:t>12/01/1446</a:t>
            </a:fld>
            <a:endParaRPr lang="fa-IR"/>
          </a:p>
        </p:txBody>
      </p:sp>
      <p:sp>
        <p:nvSpPr>
          <p:cNvPr id="5" name="Footer Placeholder 4">
            <a:extLst>
              <a:ext uri="{FF2B5EF4-FFF2-40B4-BE49-F238E27FC236}">
                <a16:creationId xmlns:a16="http://schemas.microsoft.com/office/drawing/2014/main" id="{928040EF-A5CB-F3A2-56E5-862AF32DC0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a:extLst>
              <a:ext uri="{FF2B5EF4-FFF2-40B4-BE49-F238E27FC236}">
                <a16:creationId xmlns:a16="http://schemas.microsoft.com/office/drawing/2014/main" id="{454A8E81-93C9-5470-327A-D535712CA9B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38FF6B-1CD5-4644-80D4-395523842DE5}" type="slidenum">
              <a:rPr lang="fa-IR" smtClean="0"/>
              <a:t>‹#›</a:t>
            </a:fld>
            <a:endParaRPr lang="fa-IR"/>
          </a:p>
        </p:txBody>
      </p:sp>
    </p:spTree>
    <p:extLst>
      <p:ext uri="{BB962C8B-B14F-4D97-AF65-F5344CB8AC3E}">
        <p14:creationId xmlns:p14="http://schemas.microsoft.com/office/powerpoint/2010/main" val="14050152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f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oleObject" Target="../embeddings/oleObject2.bin"/></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B34EF-CEF9-25B6-4535-68DBA2D46738}"/>
              </a:ext>
            </a:extLst>
          </p:cNvPr>
          <p:cNvSpPr>
            <a:spLocks noGrp="1"/>
          </p:cNvSpPr>
          <p:nvPr>
            <p:ph type="ctrTitle"/>
          </p:nvPr>
        </p:nvSpPr>
        <p:spPr/>
        <p:txBody>
          <a:bodyPr/>
          <a:lstStyle/>
          <a:p>
            <a:endParaRPr lang="fa-IR"/>
          </a:p>
        </p:txBody>
      </p:sp>
      <p:sp>
        <p:nvSpPr>
          <p:cNvPr id="3" name="Subtitle 2">
            <a:extLst>
              <a:ext uri="{FF2B5EF4-FFF2-40B4-BE49-F238E27FC236}">
                <a16:creationId xmlns:a16="http://schemas.microsoft.com/office/drawing/2014/main" id="{A75736F0-33FD-F68B-7EF5-977576EDCDD5}"/>
              </a:ext>
            </a:extLst>
          </p:cNvPr>
          <p:cNvSpPr>
            <a:spLocks noGrp="1"/>
          </p:cNvSpPr>
          <p:nvPr>
            <p:ph type="subTitle" idx="1"/>
          </p:nvPr>
        </p:nvSpPr>
        <p:spPr/>
        <p:txBody>
          <a:bodyPr/>
          <a:lstStyle/>
          <a:p>
            <a:endParaRPr lang="fa-IR"/>
          </a:p>
        </p:txBody>
      </p:sp>
      <p:pic>
        <p:nvPicPr>
          <p:cNvPr id="5" name="Picture 4">
            <a:extLst>
              <a:ext uri="{FF2B5EF4-FFF2-40B4-BE49-F238E27FC236}">
                <a16:creationId xmlns:a16="http://schemas.microsoft.com/office/drawing/2014/main" id="{7E9C2803-7851-83C8-ADDE-0A64D6B6AC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9257" y="-640081"/>
            <a:ext cx="14178116" cy="8111613"/>
          </a:xfrm>
          <a:prstGeom prst="rect">
            <a:avLst/>
          </a:prstGeom>
        </p:spPr>
      </p:pic>
    </p:spTree>
    <p:extLst>
      <p:ext uri="{BB962C8B-B14F-4D97-AF65-F5344CB8AC3E}">
        <p14:creationId xmlns:p14="http://schemas.microsoft.com/office/powerpoint/2010/main" val="38068585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10CA2E-9D21-4999-B2DB-1B1881E3934F}"/>
              </a:ext>
            </a:extLst>
          </p:cNvPr>
          <p:cNvSpPr>
            <a:spLocks noGrp="1"/>
          </p:cNvSpPr>
          <p:nvPr>
            <p:ph type="title"/>
          </p:nvPr>
        </p:nvSpPr>
        <p:spPr/>
        <p:txBody>
          <a:bodyPr/>
          <a:lstStyle/>
          <a:p>
            <a:r>
              <a:rPr lang="en-US" b="1" dirty="0">
                <a:solidFill>
                  <a:schemeClr val="accent1"/>
                </a:solidFill>
                <a:latin typeface="Book Antiqua" panose="02040602050305030304" pitchFamily="18" charset="0"/>
              </a:rPr>
              <a:t>Overview:</a:t>
            </a:r>
          </a:p>
        </p:txBody>
      </p:sp>
      <p:sp>
        <p:nvSpPr>
          <p:cNvPr id="3" name="Content Placeholder 2">
            <a:extLst>
              <a:ext uri="{FF2B5EF4-FFF2-40B4-BE49-F238E27FC236}">
                <a16:creationId xmlns:a16="http://schemas.microsoft.com/office/drawing/2014/main" id="{0FA62348-9A0F-451B-B40D-39C21C267700}"/>
              </a:ext>
            </a:extLst>
          </p:cNvPr>
          <p:cNvSpPr>
            <a:spLocks noGrp="1"/>
          </p:cNvSpPr>
          <p:nvPr>
            <p:ph idx="1"/>
          </p:nvPr>
        </p:nvSpPr>
        <p:spPr>
          <a:xfrm>
            <a:off x="745958" y="1503947"/>
            <a:ext cx="10607842" cy="4673016"/>
          </a:xfrm>
        </p:spPr>
        <p:txBody>
          <a:bodyPr>
            <a:normAutofit/>
          </a:bodyPr>
          <a:lstStyle/>
          <a:p>
            <a:pPr>
              <a:buClr>
                <a:srgbClr val="FF0000"/>
              </a:buClr>
              <a:buFont typeface="Wingdings" panose="05000000000000000000" pitchFamily="2" charset="2"/>
              <a:buChar char="§"/>
            </a:pPr>
            <a:r>
              <a:rPr lang="en-US" dirty="0"/>
              <a:t>Rotavirus vaccines: </a:t>
            </a:r>
          </a:p>
          <a:p>
            <a:pPr lvl="1">
              <a:buClr>
                <a:srgbClr val="FF0000"/>
              </a:buClr>
              <a:buFont typeface="Wingdings" panose="05000000000000000000" pitchFamily="2" charset="2"/>
              <a:buChar char="§"/>
            </a:pPr>
            <a:r>
              <a:rPr lang="en-US" dirty="0"/>
              <a:t>live, oral, attenuated rotavirus strains </a:t>
            </a:r>
          </a:p>
          <a:p>
            <a:pPr lvl="1">
              <a:buClr>
                <a:srgbClr val="FF0000"/>
              </a:buClr>
              <a:buFont typeface="Wingdings" panose="05000000000000000000" pitchFamily="2" charset="2"/>
              <a:buChar char="§"/>
            </a:pPr>
            <a:r>
              <a:rPr lang="en-US" dirty="0"/>
              <a:t>human and/or animal origin that replicate in the human intestine to elicit an immune response. </a:t>
            </a:r>
          </a:p>
          <a:p>
            <a:pPr>
              <a:buClr>
                <a:srgbClr val="FF0000"/>
              </a:buClr>
              <a:buFont typeface="Wingdings" panose="05000000000000000000" pitchFamily="2" charset="2"/>
              <a:buChar char="§"/>
            </a:pPr>
            <a:r>
              <a:rPr lang="en-US" dirty="0"/>
              <a:t>The first 2 rotavirus vaccines prequalified by WHO were: </a:t>
            </a:r>
          </a:p>
          <a:p>
            <a:pPr lvl="1">
              <a:buClr>
                <a:srgbClr val="FF0000"/>
              </a:buClr>
              <a:buFont typeface="Wingdings" panose="05000000000000000000" pitchFamily="2" charset="2"/>
              <a:buChar char="§"/>
            </a:pPr>
            <a:r>
              <a:rPr lang="en-US" b="1" dirty="0" err="1"/>
              <a:t>RotaTeq</a:t>
            </a:r>
            <a:r>
              <a:rPr lang="en-US" b="1" dirty="0"/>
              <a:t> </a:t>
            </a:r>
            <a:r>
              <a:rPr lang="en-US" dirty="0"/>
              <a:t>(Merck &amp; Co. Inc., Whitehouse Station, NJ, USA) in 2008, and </a:t>
            </a:r>
          </a:p>
          <a:p>
            <a:pPr lvl="1">
              <a:buClr>
                <a:srgbClr val="FF0000"/>
              </a:buClr>
              <a:buFont typeface="Wingdings" panose="05000000000000000000" pitchFamily="2" charset="2"/>
              <a:buChar char="§"/>
            </a:pPr>
            <a:r>
              <a:rPr lang="en-US" b="1" dirty="0"/>
              <a:t>Rotarix</a:t>
            </a:r>
            <a:r>
              <a:rPr lang="en-US" dirty="0"/>
              <a:t> (GlaxoSmithKline Biologicals, </a:t>
            </a:r>
            <a:r>
              <a:rPr lang="en-US" dirty="0" err="1"/>
              <a:t>Rixensart</a:t>
            </a:r>
            <a:r>
              <a:rPr lang="en-US" dirty="0"/>
              <a:t>, Belgium) in 2009. </a:t>
            </a:r>
          </a:p>
          <a:p>
            <a:pPr>
              <a:buClr>
                <a:srgbClr val="FF0000"/>
              </a:buClr>
              <a:buFont typeface="Wingdings" panose="05000000000000000000" pitchFamily="2" charset="2"/>
              <a:buChar char="§"/>
            </a:pPr>
            <a:r>
              <a:rPr lang="en-US" dirty="0"/>
              <a:t>In 2018, 2 additional vaccines were prequalified by WHO: </a:t>
            </a:r>
          </a:p>
          <a:p>
            <a:pPr lvl="1">
              <a:buClr>
                <a:srgbClr val="FF0000"/>
              </a:buClr>
              <a:buFont typeface="Wingdings" panose="05000000000000000000" pitchFamily="2" charset="2"/>
              <a:buChar char="§"/>
            </a:pPr>
            <a:r>
              <a:rPr lang="en-US" b="1" dirty="0" err="1"/>
              <a:t>Rotavac</a:t>
            </a:r>
            <a:r>
              <a:rPr lang="en-US" dirty="0"/>
              <a:t> (Bharat Biotech International Ltd, India) and </a:t>
            </a:r>
          </a:p>
          <a:p>
            <a:pPr lvl="1">
              <a:buClr>
                <a:srgbClr val="FF0000"/>
              </a:buClr>
              <a:buFont typeface="Wingdings" panose="05000000000000000000" pitchFamily="2" charset="2"/>
              <a:buChar char="§"/>
            </a:pPr>
            <a:r>
              <a:rPr lang="en-US" b="1" dirty="0"/>
              <a:t>ROTASIIL</a:t>
            </a:r>
            <a:r>
              <a:rPr lang="en-US" dirty="0"/>
              <a:t> (Serum Institute of India, India). </a:t>
            </a:r>
          </a:p>
        </p:txBody>
      </p:sp>
    </p:spTree>
    <p:extLst>
      <p:ext uri="{BB962C8B-B14F-4D97-AF65-F5344CB8AC3E}">
        <p14:creationId xmlns:p14="http://schemas.microsoft.com/office/powerpoint/2010/main" val="3374917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757752-4D7B-414A-A1A0-8E1C65061E80}"/>
              </a:ext>
            </a:extLst>
          </p:cNvPr>
          <p:cNvSpPr>
            <a:spLocks noGrp="1"/>
          </p:cNvSpPr>
          <p:nvPr>
            <p:ph idx="1"/>
          </p:nvPr>
        </p:nvSpPr>
        <p:spPr>
          <a:xfrm>
            <a:off x="537412" y="667752"/>
            <a:ext cx="5558588" cy="5522495"/>
          </a:xfrm>
        </p:spPr>
        <p:txBody>
          <a:bodyPr>
            <a:normAutofit lnSpcReduction="10000"/>
          </a:bodyPr>
          <a:lstStyle/>
          <a:p>
            <a:pPr marL="0" indent="0">
              <a:buNone/>
            </a:pPr>
            <a:r>
              <a:rPr lang="en-US" sz="3200" b="1" dirty="0">
                <a:solidFill>
                  <a:schemeClr val="accent1"/>
                </a:solidFill>
              </a:rPr>
              <a:t>The lyophilized version: </a:t>
            </a:r>
          </a:p>
          <a:p>
            <a:endParaRPr lang="en-US" b="1" dirty="0">
              <a:solidFill>
                <a:schemeClr val="accent1"/>
              </a:solidFill>
            </a:endParaRPr>
          </a:p>
          <a:p>
            <a:pPr lvl="1">
              <a:buClr>
                <a:srgbClr val="FF0000"/>
              </a:buClr>
              <a:buFont typeface="Wingdings" panose="05000000000000000000" pitchFamily="2" charset="2"/>
              <a:buChar char="§"/>
            </a:pPr>
            <a:r>
              <a:rPr lang="en-US" dirty="0"/>
              <a:t>a lyophilized powder that is reconstituted with a buffered diluent of citrated sodium bicarbonate. </a:t>
            </a:r>
          </a:p>
          <a:p>
            <a:pPr lvl="1">
              <a:buClr>
                <a:srgbClr val="FF0000"/>
              </a:buClr>
              <a:buFont typeface="Wingdings" panose="05000000000000000000" pitchFamily="2" charset="2"/>
              <a:buChar char="§"/>
            </a:pPr>
            <a:r>
              <a:rPr lang="en-US" dirty="0"/>
              <a:t>available in 2 presentations: </a:t>
            </a:r>
          </a:p>
          <a:p>
            <a:pPr lvl="2">
              <a:buClr>
                <a:srgbClr val="FF0000"/>
              </a:buClr>
              <a:buFont typeface="Wingdings" panose="05000000000000000000" pitchFamily="2" charset="2"/>
              <a:buChar char="§"/>
            </a:pPr>
            <a:r>
              <a:rPr lang="en-US" dirty="0"/>
              <a:t>a 1-dose vial with a 2.5 mL diluent vial, or </a:t>
            </a:r>
          </a:p>
          <a:p>
            <a:pPr lvl="2">
              <a:buClr>
                <a:srgbClr val="FF0000"/>
              </a:buClr>
              <a:buFont typeface="Wingdings" panose="05000000000000000000" pitchFamily="2" charset="2"/>
              <a:buChar char="§"/>
            </a:pPr>
            <a:r>
              <a:rPr lang="en-US" dirty="0"/>
              <a:t>a 2-dose vial with a 5 mL diluent vial.</a:t>
            </a:r>
          </a:p>
          <a:p>
            <a:pPr lvl="1">
              <a:buClr>
                <a:srgbClr val="FF0000"/>
              </a:buClr>
              <a:buFont typeface="Wingdings" panose="05000000000000000000" pitchFamily="2" charset="2"/>
              <a:buChar char="§"/>
            </a:pPr>
            <a:r>
              <a:rPr lang="en-US" dirty="0"/>
              <a:t>The vaccine vial should be stored at 2–8 °C; the diluent should not be frozen but should be kept cool in either dry storage or fridge. </a:t>
            </a:r>
          </a:p>
          <a:p>
            <a:pPr lvl="1">
              <a:buClr>
                <a:srgbClr val="FF0000"/>
              </a:buClr>
              <a:buFont typeface="Wingdings" panose="05000000000000000000" pitchFamily="2" charset="2"/>
              <a:buChar char="§"/>
            </a:pPr>
            <a:r>
              <a:rPr lang="en-US" dirty="0"/>
              <a:t>The vaccine vial has a VVM30 and a shelf life of 30 months. </a:t>
            </a:r>
          </a:p>
          <a:p>
            <a:endParaRPr lang="en-US" dirty="0"/>
          </a:p>
        </p:txBody>
      </p:sp>
      <p:pic>
        <p:nvPicPr>
          <p:cNvPr id="5" name="Picture 4">
            <a:extLst>
              <a:ext uri="{FF2B5EF4-FFF2-40B4-BE49-F238E27FC236}">
                <a16:creationId xmlns:a16="http://schemas.microsoft.com/office/drawing/2014/main" id="{07679694-34B5-41B3-9018-758F685A2372}"/>
              </a:ext>
            </a:extLst>
          </p:cNvPr>
          <p:cNvPicPr>
            <a:picLocks noChangeAspect="1"/>
          </p:cNvPicPr>
          <p:nvPr/>
        </p:nvPicPr>
        <p:blipFill rotWithShape="1">
          <a:blip r:embed="rId2"/>
          <a:srcRect l="17948" t="22742" r="17522" b="9737"/>
          <a:stretch/>
        </p:blipFill>
        <p:spPr>
          <a:xfrm>
            <a:off x="6096000" y="1760548"/>
            <a:ext cx="5466675" cy="3913421"/>
          </a:xfrm>
          <a:prstGeom prst="rect">
            <a:avLst/>
          </a:prstGeom>
        </p:spPr>
      </p:pic>
    </p:spTree>
    <p:extLst>
      <p:ext uri="{BB962C8B-B14F-4D97-AF65-F5344CB8AC3E}">
        <p14:creationId xmlns:p14="http://schemas.microsoft.com/office/powerpoint/2010/main" val="37806362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C86FFC-5CBD-4BBA-9155-7FB9DB7A29C7}"/>
              </a:ext>
            </a:extLst>
          </p:cNvPr>
          <p:cNvPicPr>
            <a:picLocks noChangeAspect="1"/>
          </p:cNvPicPr>
          <p:nvPr/>
        </p:nvPicPr>
        <p:blipFill rotWithShape="1">
          <a:blip r:embed="rId2"/>
          <a:srcRect l="29701" t="32480" r="52777" b="11623"/>
          <a:stretch/>
        </p:blipFill>
        <p:spPr>
          <a:xfrm>
            <a:off x="946639" y="1981196"/>
            <a:ext cx="1922586" cy="3833447"/>
          </a:xfrm>
          <a:prstGeom prst="rect">
            <a:avLst/>
          </a:prstGeom>
        </p:spPr>
      </p:pic>
      <p:pic>
        <p:nvPicPr>
          <p:cNvPr id="7" name="Picture 6">
            <a:extLst>
              <a:ext uri="{FF2B5EF4-FFF2-40B4-BE49-F238E27FC236}">
                <a16:creationId xmlns:a16="http://schemas.microsoft.com/office/drawing/2014/main" id="{75F44D4A-4D1B-4761-BC3A-6E145848F56C}"/>
              </a:ext>
            </a:extLst>
          </p:cNvPr>
          <p:cNvPicPr>
            <a:picLocks noChangeAspect="1"/>
          </p:cNvPicPr>
          <p:nvPr/>
        </p:nvPicPr>
        <p:blipFill rotWithShape="1">
          <a:blip r:embed="rId3"/>
          <a:srcRect l="29914" t="23248" r="52564" b="19145"/>
          <a:stretch/>
        </p:blipFill>
        <p:spPr>
          <a:xfrm>
            <a:off x="2963008" y="1922582"/>
            <a:ext cx="1922586" cy="3950677"/>
          </a:xfrm>
          <a:prstGeom prst="rect">
            <a:avLst/>
          </a:prstGeom>
        </p:spPr>
      </p:pic>
      <p:pic>
        <p:nvPicPr>
          <p:cNvPr id="9" name="Picture 8">
            <a:extLst>
              <a:ext uri="{FF2B5EF4-FFF2-40B4-BE49-F238E27FC236}">
                <a16:creationId xmlns:a16="http://schemas.microsoft.com/office/drawing/2014/main" id="{6B7E680E-E7DE-4145-98EB-F163DA409523}"/>
              </a:ext>
            </a:extLst>
          </p:cNvPr>
          <p:cNvPicPr>
            <a:picLocks noChangeAspect="1"/>
          </p:cNvPicPr>
          <p:nvPr/>
        </p:nvPicPr>
        <p:blipFill rotWithShape="1">
          <a:blip r:embed="rId4"/>
          <a:srcRect l="29808" t="24652" r="7586" b="36923"/>
          <a:stretch/>
        </p:blipFill>
        <p:spPr>
          <a:xfrm>
            <a:off x="5087817" y="1828799"/>
            <a:ext cx="6869721" cy="4227872"/>
          </a:xfrm>
          <a:prstGeom prst="rect">
            <a:avLst/>
          </a:prstGeom>
        </p:spPr>
      </p:pic>
      <p:sp>
        <p:nvSpPr>
          <p:cNvPr id="11" name="TextBox 10">
            <a:extLst>
              <a:ext uri="{FF2B5EF4-FFF2-40B4-BE49-F238E27FC236}">
                <a16:creationId xmlns:a16="http://schemas.microsoft.com/office/drawing/2014/main" id="{0CF9F36E-CA92-49AE-B91F-EA3BF0658F4E}"/>
              </a:ext>
            </a:extLst>
          </p:cNvPr>
          <p:cNvSpPr txBox="1"/>
          <p:nvPr/>
        </p:nvSpPr>
        <p:spPr>
          <a:xfrm>
            <a:off x="5767754" y="6260123"/>
            <a:ext cx="328246" cy="338554"/>
          </a:xfrm>
          <a:prstGeom prst="rect">
            <a:avLst/>
          </a:prstGeom>
          <a:noFill/>
        </p:spPr>
        <p:txBody>
          <a:bodyPr wrap="square" rtlCol="0">
            <a:spAutoFit/>
          </a:bodyPr>
          <a:lstStyle/>
          <a:p>
            <a:r>
              <a:rPr lang="en-US" sz="1600" dirty="0"/>
              <a:t>1</a:t>
            </a:r>
          </a:p>
        </p:txBody>
      </p:sp>
      <p:sp>
        <p:nvSpPr>
          <p:cNvPr id="12" name="TextBox 11">
            <a:extLst>
              <a:ext uri="{FF2B5EF4-FFF2-40B4-BE49-F238E27FC236}">
                <a16:creationId xmlns:a16="http://schemas.microsoft.com/office/drawing/2014/main" id="{9E5A8D3A-260D-473F-9B0A-654E09EC7221}"/>
              </a:ext>
            </a:extLst>
          </p:cNvPr>
          <p:cNvSpPr txBox="1"/>
          <p:nvPr/>
        </p:nvSpPr>
        <p:spPr>
          <a:xfrm>
            <a:off x="807427" y="3489028"/>
            <a:ext cx="247650" cy="338554"/>
          </a:xfrm>
          <a:prstGeom prst="rect">
            <a:avLst/>
          </a:prstGeom>
          <a:noFill/>
        </p:spPr>
        <p:txBody>
          <a:bodyPr wrap="square" rtlCol="0">
            <a:spAutoFit/>
          </a:bodyPr>
          <a:lstStyle/>
          <a:p>
            <a:r>
              <a:rPr lang="en-US" sz="1600" dirty="0"/>
              <a:t>1</a:t>
            </a:r>
          </a:p>
        </p:txBody>
      </p:sp>
      <p:sp>
        <p:nvSpPr>
          <p:cNvPr id="13" name="TextBox 12">
            <a:extLst>
              <a:ext uri="{FF2B5EF4-FFF2-40B4-BE49-F238E27FC236}">
                <a16:creationId xmlns:a16="http://schemas.microsoft.com/office/drawing/2014/main" id="{45DF6EE4-A8BA-4250-9BA4-E79CA9FAB7D2}"/>
              </a:ext>
            </a:extLst>
          </p:cNvPr>
          <p:cNvSpPr txBox="1"/>
          <p:nvPr/>
        </p:nvSpPr>
        <p:spPr>
          <a:xfrm>
            <a:off x="838200" y="5476088"/>
            <a:ext cx="171450" cy="338555"/>
          </a:xfrm>
          <a:prstGeom prst="rect">
            <a:avLst/>
          </a:prstGeom>
          <a:noFill/>
        </p:spPr>
        <p:txBody>
          <a:bodyPr wrap="square" rtlCol="0">
            <a:spAutoFit/>
          </a:bodyPr>
          <a:lstStyle/>
          <a:p>
            <a:r>
              <a:rPr lang="en-US" sz="1600" dirty="0"/>
              <a:t>2</a:t>
            </a:r>
          </a:p>
        </p:txBody>
      </p:sp>
      <p:sp>
        <p:nvSpPr>
          <p:cNvPr id="14" name="TextBox 13">
            <a:extLst>
              <a:ext uri="{FF2B5EF4-FFF2-40B4-BE49-F238E27FC236}">
                <a16:creationId xmlns:a16="http://schemas.microsoft.com/office/drawing/2014/main" id="{1187161A-FDEF-4592-9BC2-B84CB8FBE23D}"/>
              </a:ext>
            </a:extLst>
          </p:cNvPr>
          <p:cNvSpPr txBox="1"/>
          <p:nvPr/>
        </p:nvSpPr>
        <p:spPr>
          <a:xfrm>
            <a:off x="2806213" y="3489028"/>
            <a:ext cx="328246" cy="338554"/>
          </a:xfrm>
          <a:prstGeom prst="rect">
            <a:avLst/>
          </a:prstGeom>
          <a:noFill/>
        </p:spPr>
        <p:txBody>
          <a:bodyPr wrap="square" rtlCol="0">
            <a:spAutoFit/>
          </a:bodyPr>
          <a:lstStyle/>
          <a:p>
            <a:r>
              <a:rPr lang="en-US" sz="1600" dirty="0"/>
              <a:t>3</a:t>
            </a:r>
          </a:p>
        </p:txBody>
      </p:sp>
      <p:sp>
        <p:nvSpPr>
          <p:cNvPr id="15" name="TextBox 14">
            <a:extLst>
              <a:ext uri="{FF2B5EF4-FFF2-40B4-BE49-F238E27FC236}">
                <a16:creationId xmlns:a16="http://schemas.microsoft.com/office/drawing/2014/main" id="{D6B467AC-7F5D-4B56-B6D2-D852BC5B7AC0}"/>
              </a:ext>
            </a:extLst>
          </p:cNvPr>
          <p:cNvSpPr txBox="1"/>
          <p:nvPr/>
        </p:nvSpPr>
        <p:spPr>
          <a:xfrm>
            <a:off x="2806213" y="5522976"/>
            <a:ext cx="171450" cy="338554"/>
          </a:xfrm>
          <a:prstGeom prst="rect">
            <a:avLst/>
          </a:prstGeom>
          <a:noFill/>
        </p:spPr>
        <p:txBody>
          <a:bodyPr wrap="square" rtlCol="0">
            <a:spAutoFit/>
          </a:bodyPr>
          <a:lstStyle/>
          <a:p>
            <a:r>
              <a:rPr lang="en-US" sz="1600" dirty="0"/>
              <a:t>4</a:t>
            </a:r>
          </a:p>
        </p:txBody>
      </p:sp>
      <p:pic>
        <p:nvPicPr>
          <p:cNvPr id="17" name="Picture 16">
            <a:extLst>
              <a:ext uri="{FF2B5EF4-FFF2-40B4-BE49-F238E27FC236}">
                <a16:creationId xmlns:a16="http://schemas.microsoft.com/office/drawing/2014/main" id="{8D1AF71B-0321-464C-86BA-B6893856FD69}"/>
              </a:ext>
            </a:extLst>
          </p:cNvPr>
          <p:cNvPicPr>
            <a:picLocks noChangeAspect="1"/>
          </p:cNvPicPr>
          <p:nvPr/>
        </p:nvPicPr>
        <p:blipFill rotWithShape="1">
          <a:blip r:embed="rId5"/>
          <a:srcRect l="49475" t="31933" r="21954" b="60336"/>
          <a:stretch/>
        </p:blipFill>
        <p:spPr>
          <a:xfrm>
            <a:off x="1893280" y="613112"/>
            <a:ext cx="7465716" cy="1262583"/>
          </a:xfrm>
          <a:prstGeom prst="rect">
            <a:avLst/>
          </a:prstGeom>
        </p:spPr>
      </p:pic>
    </p:spTree>
    <p:extLst>
      <p:ext uri="{BB962C8B-B14F-4D97-AF65-F5344CB8AC3E}">
        <p14:creationId xmlns:p14="http://schemas.microsoft.com/office/powerpoint/2010/main" val="39380250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AF208-EB52-4404-99CB-075A30F5D81D}"/>
              </a:ext>
            </a:extLst>
          </p:cNvPr>
          <p:cNvSpPr>
            <a:spLocks noGrp="1"/>
          </p:cNvSpPr>
          <p:nvPr>
            <p:ph type="title"/>
          </p:nvPr>
        </p:nvSpPr>
        <p:spPr>
          <a:xfrm>
            <a:off x="838200" y="365125"/>
            <a:ext cx="10515600" cy="1083665"/>
          </a:xfrm>
        </p:spPr>
        <p:txBody>
          <a:bodyPr>
            <a:normAutofit fontScale="90000"/>
          </a:bodyPr>
          <a:lstStyle/>
          <a:p>
            <a:r>
              <a:rPr lang="en-US" sz="4000" b="1" dirty="0">
                <a:solidFill>
                  <a:schemeClr val="accent1"/>
                </a:solidFill>
                <a:latin typeface="Book Antiqua" panose="02040602050305030304" pitchFamily="18" charset="0"/>
              </a:rPr>
              <a:t>Vaccine effectiveness </a:t>
            </a:r>
            <a:br>
              <a:rPr lang="en-US" sz="4400" b="1" dirty="0">
                <a:solidFill>
                  <a:schemeClr val="accent1"/>
                </a:solidFill>
              </a:rPr>
            </a:br>
            <a:endParaRPr lang="en-US" dirty="0"/>
          </a:p>
        </p:txBody>
      </p:sp>
      <p:sp>
        <p:nvSpPr>
          <p:cNvPr id="3" name="Content Placeholder 2">
            <a:extLst>
              <a:ext uri="{FF2B5EF4-FFF2-40B4-BE49-F238E27FC236}">
                <a16:creationId xmlns:a16="http://schemas.microsoft.com/office/drawing/2014/main" id="{D8B55DC7-1E7C-4B8F-821E-4B4BA14A8E30}"/>
              </a:ext>
            </a:extLst>
          </p:cNvPr>
          <p:cNvSpPr>
            <a:spLocks noGrp="1"/>
          </p:cNvSpPr>
          <p:nvPr>
            <p:ph idx="1"/>
          </p:nvPr>
        </p:nvSpPr>
        <p:spPr>
          <a:xfrm>
            <a:off x="838200" y="1140031"/>
            <a:ext cx="10515600" cy="5036932"/>
          </a:xfrm>
        </p:spPr>
        <p:txBody>
          <a:bodyPr>
            <a:normAutofit fontScale="77500" lnSpcReduction="20000"/>
          </a:bodyPr>
          <a:lstStyle/>
          <a:p>
            <a:pPr>
              <a:buClr>
                <a:srgbClr val="FF0000"/>
              </a:buClr>
              <a:buFont typeface="Wingdings" panose="05000000000000000000" pitchFamily="2" charset="2"/>
              <a:buChar char="§"/>
            </a:pPr>
            <a:r>
              <a:rPr lang="en-US" dirty="0"/>
              <a:t>Rotarix and </a:t>
            </a:r>
            <a:r>
              <a:rPr lang="en-US" dirty="0" err="1"/>
              <a:t>RotaTeq</a:t>
            </a:r>
            <a:r>
              <a:rPr lang="en-US" dirty="0"/>
              <a:t> - vaccine effectiveness against lab-confirmed severe RVGE among children aged 12–23 months was: </a:t>
            </a:r>
          </a:p>
          <a:p>
            <a:pPr lvl="1">
              <a:buClr>
                <a:srgbClr val="FF0000"/>
              </a:buClr>
              <a:buFont typeface="Wingdings" panose="05000000000000000000" pitchFamily="2" charset="2"/>
              <a:buChar char="§"/>
            </a:pPr>
            <a:r>
              <a:rPr lang="en-US" dirty="0"/>
              <a:t>84%–86% in low-mortality countries, </a:t>
            </a:r>
          </a:p>
          <a:p>
            <a:pPr lvl="1">
              <a:buClr>
                <a:srgbClr val="FF0000"/>
              </a:buClr>
              <a:buFont typeface="Wingdings" panose="05000000000000000000" pitchFamily="2" charset="2"/>
              <a:buChar char="§"/>
            </a:pPr>
            <a:r>
              <a:rPr lang="en-US" dirty="0"/>
              <a:t>54% in medium-mortality countries (Rotarix only), and </a:t>
            </a:r>
          </a:p>
          <a:p>
            <a:pPr lvl="1">
              <a:buClr>
                <a:srgbClr val="FF0000"/>
              </a:buClr>
              <a:buFont typeface="Wingdings" panose="05000000000000000000" pitchFamily="2" charset="2"/>
              <a:buChar char="§"/>
            </a:pPr>
            <a:r>
              <a:rPr lang="en-US" dirty="0"/>
              <a:t>58% in high-mortality countries (Rotarix only). </a:t>
            </a:r>
          </a:p>
          <a:p>
            <a:pPr>
              <a:buClr>
                <a:srgbClr val="FF0000"/>
              </a:buClr>
              <a:buFont typeface="Wingdings" panose="05000000000000000000" pitchFamily="2" charset="2"/>
              <a:buChar char="§"/>
            </a:pPr>
            <a:r>
              <a:rPr lang="en-US" dirty="0"/>
              <a:t>case-control studies of RVGE-related health-care encounters - Rotarix and </a:t>
            </a:r>
            <a:r>
              <a:rPr lang="en-US" dirty="0" err="1"/>
              <a:t>RotaTeq</a:t>
            </a:r>
            <a:r>
              <a:rPr lang="en-US" dirty="0"/>
              <a:t> reduced RVGE-related health-care encounters by: </a:t>
            </a:r>
          </a:p>
          <a:p>
            <a:pPr lvl="1">
              <a:buClr>
                <a:srgbClr val="FF0000"/>
              </a:buClr>
              <a:buFont typeface="Wingdings" panose="05000000000000000000" pitchFamily="2" charset="2"/>
              <a:buChar char="§"/>
            </a:pPr>
            <a:r>
              <a:rPr lang="en-US" dirty="0"/>
              <a:t>79%–83% in low-mortality countries, </a:t>
            </a:r>
          </a:p>
          <a:p>
            <a:pPr lvl="1">
              <a:buClr>
                <a:srgbClr val="FF0000"/>
              </a:buClr>
              <a:buFont typeface="Wingdings" panose="05000000000000000000" pitchFamily="2" charset="2"/>
              <a:buChar char="§"/>
            </a:pPr>
            <a:r>
              <a:rPr lang="en-US" dirty="0"/>
              <a:t>58% in medium-mortality countries (Rotarix only), and </a:t>
            </a:r>
          </a:p>
          <a:p>
            <a:pPr lvl="1">
              <a:buClr>
                <a:srgbClr val="FF0000"/>
              </a:buClr>
              <a:buFont typeface="Wingdings" panose="05000000000000000000" pitchFamily="2" charset="2"/>
              <a:buChar char="§"/>
            </a:pPr>
            <a:r>
              <a:rPr lang="en-US" dirty="0"/>
              <a:t>48%–69% in high-mortality countries. </a:t>
            </a:r>
          </a:p>
          <a:p>
            <a:pPr>
              <a:buClr>
                <a:srgbClr val="FF0000"/>
              </a:buClr>
              <a:buFont typeface="Wingdings" panose="05000000000000000000" pitchFamily="2" charset="2"/>
              <a:buChar char="§"/>
            </a:pPr>
            <a:r>
              <a:rPr lang="en-US" dirty="0"/>
              <a:t>There were no observational studies assessing the effectiveness of </a:t>
            </a:r>
            <a:r>
              <a:rPr lang="en-US" b="1" dirty="0"/>
              <a:t>ROTASIIL or </a:t>
            </a:r>
            <a:r>
              <a:rPr lang="en-US" b="1" dirty="0" err="1"/>
              <a:t>Rotavac</a:t>
            </a:r>
            <a:r>
              <a:rPr lang="en-US" b="1" dirty="0"/>
              <a:t> </a:t>
            </a:r>
            <a:r>
              <a:rPr lang="en-US" dirty="0"/>
              <a:t>on laboratory-confirmed rotavirus or RVGE-related health-care encounters. </a:t>
            </a:r>
          </a:p>
          <a:p>
            <a:pPr>
              <a:buClr>
                <a:srgbClr val="FF0000"/>
              </a:buClr>
              <a:buFont typeface="Wingdings" panose="05000000000000000000" pitchFamily="2" charset="2"/>
              <a:buChar char="§"/>
            </a:pPr>
            <a:r>
              <a:rPr lang="en-US" dirty="0"/>
              <a:t>Data from case-control studies show that </a:t>
            </a:r>
            <a:r>
              <a:rPr lang="en-US" b="1" dirty="0"/>
              <a:t>Rotarix and </a:t>
            </a:r>
            <a:r>
              <a:rPr lang="en-US" b="1" dirty="0" err="1"/>
              <a:t>RotaTeq</a:t>
            </a:r>
            <a:r>
              <a:rPr lang="en-US" b="1" dirty="0"/>
              <a:t> </a:t>
            </a:r>
            <a:r>
              <a:rPr lang="en-US" dirty="0"/>
              <a:t>are more effective when the full course is given, but some protection may also be achieved following an incomplete vaccination series. </a:t>
            </a:r>
          </a:p>
          <a:p>
            <a:pPr>
              <a:buClr>
                <a:srgbClr val="FF0000"/>
              </a:buClr>
              <a:buFont typeface="Wingdings" panose="05000000000000000000" pitchFamily="2" charset="2"/>
              <a:buChar char="§"/>
            </a:pPr>
            <a:r>
              <a:rPr lang="en-US" dirty="0"/>
              <a:t>Additionally, a meta-analysis of data from middle- and high-income countries showed that Rotarix and </a:t>
            </a:r>
            <a:r>
              <a:rPr lang="en-US" dirty="0" err="1"/>
              <a:t>RotaTeq</a:t>
            </a:r>
            <a:r>
              <a:rPr lang="en-US" dirty="0"/>
              <a:t> have similar effectiveness against homotypic and heterotypic rotavirus strains. </a:t>
            </a:r>
          </a:p>
        </p:txBody>
      </p:sp>
    </p:spTree>
    <p:extLst>
      <p:ext uri="{BB962C8B-B14F-4D97-AF65-F5344CB8AC3E}">
        <p14:creationId xmlns:p14="http://schemas.microsoft.com/office/powerpoint/2010/main" val="8675290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7CBB85-4F5C-488F-98EA-DB6E8713448F}"/>
              </a:ext>
            </a:extLst>
          </p:cNvPr>
          <p:cNvSpPr>
            <a:spLocks noGrp="1"/>
          </p:cNvSpPr>
          <p:nvPr>
            <p:ph idx="1"/>
          </p:nvPr>
        </p:nvSpPr>
        <p:spPr>
          <a:xfrm>
            <a:off x="410481" y="1070790"/>
            <a:ext cx="10984832" cy="5951454"/>
          </a:xfrm>
        </p:spPr>
        <p:txBody>
          <a:bodyPr>
            <a:normAutofit fontScale="70000" lnSpcReduction="20000"/>
          </a:bodyPr>
          <a:lstStyle/>
          <a:p>
            <a:pPr marL="0" indent="0">
              <a:buNone/>
            </a:pPr>
            <a:r>
              <a:rPr lang="en-US" sz="4600" b="1" dirty="0">
                <a:solidFill>
                  <a:schemeClr val="accent1"/>
                </a:solidFill>
              </a:rPr>
              <a:t>Vaccine effectiveness </a:t>
            </a:r>
          </a:p>
          <a:p>
            <a:pPr marL="0" indent="0">
              <a:buNone/>
            </a:pPr>
            <a:endParaRPr lang="en-US" sz="4000" b="1" dirty="0">
              <a:solidFill>
                <a:schemeClr val="accent1"/>
              </a:solidFill>
            </a:endParaRPr>
          </a:p>
          <a:p>
            <a:pPr>
              <a:buClr>
                <a:srgbClr val="FF0000"/>
              </a:buClr>
              <a:buFont typeface="Wingdings" panose="05000000000000000000" pitchFamily="2" charset="2"/>
              <a:buChar char="§"/>
            </a:pPr>
            <a:r>
              <a:rPr lang="en-US" dirty="0"/>
              <a:t>Rotarix and </a:t>
            </a:r>
            <a:r>
              <a:rPr lang="en-US" dirty="0" err="1"/>
              <a:t>RotaTeq</a:t>
            </a:r>
            <a:r>
              <a:rPr lang="en-US" dirty="0"/>
              <a:t> - vaccine effectiveness against lab-confirmed severe RVGE among children aged 12–23 months was: </a:t>
            </a:r>
          </a:p>
          <a:p>
            <a:pPr lvl="1">
              <a:buClr>
                <a:srgbClr val="FF0000"/>
              </a:buClr>
              <a:buFont typeface="Wingdings" panose="05000000000000000000" pitchFamily="2" charset="2"/>
              <a:buChar char="§"/>
            </a:pPr>
            <a:r>
              <a:rPr lang="en-US" dirty="0"/>
              <a:t>84%–86% in low-mortality countries, </a:t>
            </a:r>
          </a:p>
          <a:p>
            <a:pPr lvl="1">
              <a:buClr>
                <a:srgbClr val="FF0000"/>
              </a:buClr>
              <a:buFont typeface="Wingdings" panose="05000000000000000000" pitchFamily="2" charset="2"/>
              <a:buChar char="§"/>
            </a:pPr>
            <a:r>
              <a:rPr lang="en-US" dirty="0"/>
              <a:t>54% in medium-mortality countries (Rotarix only), and </a:t>
            </a:r>
          </a:p>
          <a:p>
            <a:pPr lvl="1">
              <a:buClr>
                <a:srgbClr val="FF0000"/>
              </a:buClr>
              <a:buFont typeface="Wingdings" panose="05000000000000000000" pitchFamily="2" charset="2"/>
              <a:buChar char="§"/>
            </a:pPr>
            <a:r>
              <a:rPr lang="en-US" dirty="0"/>
              <a:t>58% in high-mortality countries (Rotarix only). </a:t>
            </a:r>
          </a:p>
          <a:p>
            <a:pPr>
              <a:buClr>
                <a:srgbClr val="FF0000"/>
              </a:buClr>
              <a:buFont typeface="Wingdings" panose="05000000000000000000" pitchFamily="2" charset="2"/>
              <a:buChar char="§"/>
            </a:pPr>
            <a:r>
              <a:rPr lang="en-US" dirty="0"/>
              <a:t>case-control studies of RVGE-related health-care encounters - Rotarix and </a:t>
            </a:r>
            <a:r>
              <a:rPr lang="en-US" dirty="0" err="1"/>
              <a:t>RotaTeq</a:t>
            </a:r>
            <a:r>
              <a:rPr lang="en-US" dirty="0"/>
              <a:t> reduced RVGE-related health-care encounters by: </a:t>
            </a:r>
          </a:p>
          <a:p>
            <a:pPr lvl="1">
              <a:buClr>
                <a:srgbClr val="FF0000"/>
              </a:buClr>
              <a:buFont typeface="Wingdings" panose="05000000000000000000" pitchFamily="2" charset="2"/>
              <a:buChar char="§"/>
            </a:pPr>
            <a:r>
              <a:rPr lang="en-US" dirty="0"/>
              <a:t>79%–83% in low-mortality countries, </a:t>
            </a:r>
          </a:p>
          <a:p>
            <a:pPr lvl="1">
              <a:buClr>
                <a:srgbClr val="FF0000"/>
              </a:buClr>
              <a:buFont typeface="Wingdings" panose="05000000000000000000" pitchFamily="2" charset="2"/>
              <a:buChar char="§"/>
            </a:pPr>
            <a:r>
              <a:rPr lang="en-US" dirty="0"/>
              <a:t>58% in medium-mortality countries (Rotarix only), and </a:t>
            </a:r>
          </a:p>
          <a:p>
            <a:pPr lvl="1">
              <a:buClr>
                <a:srgbClr val="FF0000"/>
              </a:buClr>
              <a:buFont typeface="Wingdings" panose="05000000000000000000" pitchFamily="2" charset="2"/>
              <a:buChar char="§"/>
            </a:pPr>
            <a:r>
              <a:rPr lang="en-US" dirty="0"/>
              <a:t>48%–69% in high-mortality countries. </a:t>
            </a:r>
          </a:p>
          <a:p>
            <a:pPr>
              <a:buClr>
                <a:srgbClr val="FF0000"/>
              </a:buClr>
              <a:buFont typeface="Wingdings" panose="05000000000000000000" pitchFamily="2" charset="2"/>
              <a:buChar char="§"/>
            </a:pPr>
            <a:r>
              <a:rPr lang="en-US" dirty="0"/>
              <a:t>There were no observational studies assessing the effectiveness of </a:t>
            </a:r>
            <a:r>
              <a:rPr lang="en-US" b="1" dirty="0"/>
              <a:t>ROTASIIL or </a:t>
            </a:r>
            <a:r>
              <a:rPr lang="en-US" b="1" dirty="0" err="1"/>
              <a:t>Rotavac</a:t>
            </a:r>
            <a:r>
              <a:rPr lang="en-US" b="1" dirty="0"/>
              <a:t> </a:t>
            </a:r>
            <a:r>
              <a:rPr lang="en-US" dirty="0"/>
              <a:t>on laboratory-confirmed rotavirus or RVGE-related health-care encounters. </a:t>
            </a:r>
          </a:p>
          <a:p>
            <a:pPr>
              <a:buClr>
                <a:srgbClr val="FF0000"/>
              </a:buClr>
              <a:buFont typeface="Wingdings" panose="05000000000000000000" pitchFamily="2" charset="2"/>
              <a:buChar char="§"/>
            </a:pPr>
            <a:r>
              <a:rPr lang="en-US" dirty="0"/>
              <a:t>Data from case-control studies show that </a:t>
            </a:r>
            <a:r>
              <a:rPr lang="en-US" b="1" dirty="0"/>
              <a:t>Rotarix and </a:t>
            </a:r>
            <a:r>
              <a:rPr lang="en-US" b="1" dirty="0" err="1"/>
              <a:t>RotaTeq</a:t>
            </a:r>
            <a:r>
              <a:rPr lang="en-US" b="1" dirty="0"/>
              <a:t> </a:t>
            </a:r>
            <a:r>
              <a:rPr lang="en-US" dirty="0"/>
              <a:t>are more effective when the full course is given, but some protection may also be achieved following an incomplete vaccination series. </a:t>
            </a:r>
          </a:p>
          <a:p>
            <a:pPr>
              <a:buClr>
                <a:srgbClr val="FF0000"/>
              </a:buClr>
              <a:buFont typeface="Wingdings" panose="05000000000000000000" pitchFamily="2" charset="2"/>
              <a:buChar char="§"/>
            </a:pPr>
            <a:r>
              <a:rPr lang="en-US" dirty="0"/>
              <a:t>Additionally, a meta-analysis of data from middle- and high-income countries showed that Rotarix and </a:t>
            </a:r>
            <a:r>
              <a:rPr lang="en-US" dirty="0" err="1"/>
              <a:t>RotaTeq</a:t>
            </a:r>
            <a:r>
              <a:rPr lang="en-US" dirty="0"/>
              <a:t> have similar effectiveness against homotypic and heterotypic rotavirus strains. </a:t>
            </a:r>
          </a:p>
        </p:txBody>
      </p:sp>
    </p:spTree>
    <p:extLst>
      <p:ext uri="{BB962C8B-B14F-4D97-AF65-F5344CB8AC3E}">
        <p14:creationId xmlns:p14="http://schemas.microsoft.com/office/powerpoint/2010/main" val="29244162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CEC6C-DCD0-443D-A30C-5E9720D2F740}"/>
              </a:ext>
            </a:extLst>
          </p:cNvPr>
          <p:cNvSpPr>
            <a:spLocks noGrp="1"/>
          </p:cNvSpPr>
          <p:nvPr>
            <p:ph type="title"/>
          </p:nvPr>
        </p:nvSpPr>
        <p:spPr>
          <a:xfrm>
            <a:off x="838200" y="365125"/>
            <a:ext cx="10515600" cy="684741"/>
          </a:xfrm>
        </p:spPr>
        <p:txBody>
          <a:bodyPr>
            <a:normAutofit fontScale="90000"/>
          </a:bodyPr>
          <a:lstStyle/>
          <a:p>
            <a:r>
              <a:rPr lang="en-US" dirty="0" err="1"/>
              <a:t>Pneumosil</a:t>
            </a:r>
            <a:r>
              <a:rPr lang="en-US" dirty="0"/>
              <a:t>, 5 Dose/Vial</a:t>
            </a:r>
          </a:p>
        </p:txBody>
      </p:sp>
      <p:pic>
        <p:nvPicPr>
          <p:cNvPr id="5" name="Picture 4">
            <a:extLst>
              <a:ext uri="{FF2B5EF4-FFF2-40B4-BE49-F238E27FC236}">
                <a16:creationId xmlns:a16="http://schemas.microsoft.com/office/drawing/2014/main" id="{DB75D958-1D43-4C1E-B0A0-9A09495D05B9}"/>
              </a:ext>
            </a:extLst>
          </p:cNvPr>
          <p:cNvPicPr>
            <a:picLocks noChangeAspect="1"/>
          </p:cNvPicPr>
          <p:nvPr/>
        </p:nvPicPr>
        <p:blipFill rotWithShape="1">
          <a:blip r:embed="rId2"/>
          <a:srcRect l="24691" t="15309" r="3601" b="18354"/>
          <a:stretch/>
        </p:blipFill>
        <p:spPr>
          <a:xfrm>
            <a:off x="1196622" y="1162755"/>
            <a:ext cx="9606845" cy="5437115"/>
          </a:xfrm>
          <a:prstGeom prst="rect">
            <a:avLst/>
          </a:prstGeom>
        </p:spPr>
      </p:pic>
    </p:spTree>
    <p:extLst>
      <p:ext uri="{BB962C8B-B14F-4D97-AF65-F5344CB8AC3E}">
        <p14:creationId xmlns:p14="http://schemas.microsoft.com/office/powerpoint/2010/main" val="38865331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71224" y="1664702"/>
            <a:ext cx="8010659" cy="3231654"/>
          </a:xfrm>
          <a:prstGeom prst="rect">
            <a:avLst/>
          </a:prstGeom>
          <a:noFill/>
        </p:spPr>
        <p:txBody>
          <a:bodyPr wrap="square" lIns="91440" tIns="45720" rIns="91440" bIns="45720">
            <a:spAutoFit/>
          </a:bodyPr>
          <a:lstStyle/>
          <a:p>
            <a:pPr algn="ctr"/>
            <a:r>
              <a:rPr lang="fa-IR" sz="4800" b="1" dirty="0">
                <a:ln w="12700">
                  <a:solidFill>
                    <a:schemeClr val="accent1"/>
                  </a:solidFill>
                  <a:prstDash val="solid"/>
                </a:ln>
                <a:solidFill>
                  <a:srgbClr val="00B050"/>
                </a:solidFill>
                <a:effectLst>
                  <a:outerShdw dist="38100" dir="2640000" algn="bl" rotWithShape="0">
                    <a:schemeClr val="accent1"/>
                  </a:outerShdw>
                </a:effectLst>
              </a:rPr>
              <a:t> </a:t>
            </a:r>
            <a:r>
              <a:rPr lang="fa-IR" sz="5400" b="1" dirty="0">
                <a:ln w="12700">
                  <a:solidFill>
                    <a:schemeClr val="accent1"/>
                  </a:solidFill>
                  <a:prstDash val="solid"/>
                </a:ln>
                <a:solidFill>
                  <a:srgbClr val="00B050"/>
                </a:solidFill>
                <a:effectLst>
                  <a:outerShdw dist="38100" dir="2640000" algn="bl" rotWithShape="0">
                    <a:schemeClr val="accent1"/>
                  </a:outerShdw>
                </a:effectLst>
              </a:rPr>
              <a:t> عفونت های</a:t>
            </a:r>
            <a:endParaRPr lang="en-US" sz="5400" b="1" dirty="0">
              <a:ln w="12700">
                <a:solidFill>
                  <a:schemeClr val="accent1"/>
                </a:solidFill>
                <a:prstDash val="solid"/>
              </a:ln>
              <a:solidFill>
                <a:srgbClr val="00B050"/>
              </a:solidFill>
              <a:effectLst>
                <a:outerShdw dist="38100" dir="2640000" algn="bl" rotWithShape="0">
                  <a:schemeClr val="accent1"/>
                </a:outerShdw>
              </a:effectLst>
            </a:endParaRPr>
          </a:p>
          <a:p>
            <a:pPr algn="ctr"/>
            <a:r>
              <a:rPr lang="fa-IR" sz="5400" b="1" dirty="0">
                <a:ln w="12700">
                  <a:solidFill>
                    <a:schemeClr val="accent1"/>
                  </a:solidFill>
                  <a:prstDash val="solid"/>
                </a:ln>
                <a:solidFill>
                  <a:srgbClr val="00B050"/>
                </a:solidFill>
                <a:effectLst>
                  <a:outerShdw dist="38100" dir="2640000" algn="bl" rotWithShape="0">
                    <a:schemeClr val="accent1"/>
                  </a:outerShdw>
                </a:effectLst>
              </a:rPr>
              <a:t> </a:t>
            </a:r>
            <a:r>
              <a:rPr lang="fa-IR" sz="5400" b="1" dirty="0" err="1">
                <a:ln w="12700">
                  <a:solidFill>
                    <a:schemeClr val="accent1"/>
                  </a:solidFill>
                  <a:prstDash val="solid"/>
                </a:ln>
                <a:solidFill>
                  <a:srgbClr val="00B050"/>
                </a:solidFill>
                <a:effectLst>
                  <a:outerShdw dist="38100" dir="2640000" algn="bl" rotWithShape="0">
                    <a:schemeClr val="accent1"/>
                  </a:outerShdw>
                </a:effectLst>
              </a:rPr>
              <a:t>روتا</a:t>
            </a:r>
            <a:r>
              <a:rPr lang="fa-IR" sz="5400" b="1" dirty="0">
                <a:ln w="12700">
                  <a:solidFill>
                    <a:schemeClr val="accent1"/>
                  </a:solidFill>
                  <a:prstDash val="solid"/>
                </a:ln>
                <a:solidFill>
                  <a:srgbClr val="00B050"/>
                </a:solidFill>
                <a:effectLst>
                  <a:outerShdw dist="38100" dir="2640000" algn="bl" rotWithShape="0">
                    <a:schemeClr val="accent1"/>
                  </a:outerShdw>
                </a:effectLst>
              </a:rPr>
              <a:t> ویروس</a:t>
            </a:r>
            <a:endParaRPr lang="en-US" sz="5400" b="1" dirty="0">
              <a:ln w="12700">
                <a:solidFill>
                  <a:schemeClr val="accent1"/>
                </a:solidFill>
                <a:prstDash val="solid"/>
              </a:ln>
              <a:solidFill>
                <a:srgbClr val="00B050"/>
              </a:solidFill>
              <a:effectLst>
                <a:outerShdw dist="38100" dir="2640000" algn="bl" rotWithShape="0">
                  <a:schemeClr val="accent1"/>
                </a:outerShdw>
              </a:effectLst>
            </a:endParaRPr>
          </a:p>
          <a:p>
            <a:pPr algn="ctr"/>
            <a:r>
              <a:rPr lang="fa-IR" sz="9600" b="1" cap="all" dirty="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latin typeface="Arial" charset="0"/>
                <a:cs typeface="Arial" charset="0"/>
              </a:rPr>
              <a:t> </a:t>
            </a:r>
            <a:r>
              <a:rPr lang="fa-IR" sz="1600" b="1" dirty="0">
                <a:ln w="12700">
                  <a:solidFill>
                    <a:schemeClr val="accent1"/>
                  </a:solidFill>
                  <a:prstDash val="solid"/>
                </a:ln>
                <a:solidFill>
                  <a:srgbClr val="00B050"/>
                </a:solidFill>
                <a:effectLst>
                  <a:outerShdw dist="38100" dir="2640000" algn="bl" rotWithShape="0">
                    <a:schemeClr val="accent1"/>
                  </a:outerShdw>
                </a:effectLst>
              </a:rPr>
              <a:t>تبریز- خرداد 1403  </a:t>
            </a:r>
            <a:endParaRPr lang="fa-IR" sz="5400" b="1" dirty="0">
              <a:ln w="12700">
                <a:solidFill>
                  <a:schemeClr val="accent1"/>
                </a:solidFill>
                <a:prstDash val="solid"/>
              </a:ln>
              <a:solidFill>
                <a:srgbClr val="00B050"/>
              </a:solidFill>
              <a:effectLst>
                <a:outerShdw dist="38100" dir="2640000" algn="bl" rotWithShape="0">
                  <a:schemeClr val="accent1"/>
                </a:outerShdw>
              </a:effectLst>
            </a:endParaRPr>
          </a:p>
        </p:txBody>
      </p:sp>
      <p:pic>
        <p:nvPicPr>
          <p:cNvPr id="6" name="Picture 5"/>
          <p:cNvPicPr/>
          <p:nvPr/>
        </p:nvPicPr>
        <p:blipFill rotWithShape="1">
          <a:blip r:embed="rId2"/>
          <a:srcRect l="16987" t="45970" r="50481" b="17707"/>
          <a:stretch/>
        </p:blipFill>
        <p:spPr bwMode="auto">
          <a:xfrm>
            <a:off x="0" y="6155472"/>
            <a:ext cx="1326995" cy="7025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61858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3812" y="137868"/>
            <a:ext cx="8596668" cy="728546"/>
          </a:xfrm>
        </p:spPr>
        <p:txBody>
          <a:bodyPr>
            <a:normAutofit/>
          </a:bodyPr>
          <a:lstStyle/>
          <a:p>
            <a:pPr algn="ctr"/>
            <a:r>
              <a:rPr lang="fa-IR" sz="4000" b="1" dirty="0">
                <a:cs typeface="B Yagut" panose="00000400000000000000" pitchFamily="2" charset="-78"/>
              </a:rPr>
              <a:t>عامل بیماری </a:t>
            </a:r>
            <a:r>
              <a:rPr lang="en-US" sz="4000" dirty="0"/>
              <a:t> </a:t>
            </a:r>
            <a:endParaRPr lang="en-US" sz="4000" b="1" dirty="0">
              <a:cs typeface="B Yagut" panose="00000400000000000000" pitchFamily="2" charset="-78"/>
            </a:endParaRPr>
          </a:p>
        </p:txBody>
      </p:sp>
      <p:sp>
        <p:nvSpPr>
          <p:cNvPr id="3" name="Content Placeholder 2"/>
          <p:cNvSpPr>
            <a:spLocks noGrp="1"/>
          </p:cNvSpPr>
          <p:nvPr>
            <p:ph idx="1"/>
          </p:nvPr>
        </p:nvSpPr>
        <p:spPr>
          <a:xfrm>
            <a:off x="4192857" y="866414"/>
            <a:ext cx="7890987" cy="5853717"/>
          </a:xfrm>
        </p:spPr>
        <p:txBody>
          <a:bodyPr>
            <a:noAutofit/>
          </a:bodyPr>
          <a:lstStyle/>
          <a:p>
            <a:pPr algn="r" rtl="1"/>
            <a:r>
              <a:rPr lang="fa-IR" sz="2400" b="1" dirty="0" err="1">
                <a:cs typeface="B Yagut" panose="00000400000000000000" pitchFamily="2" charset="-78"/>
              </a:rPr>
              <a:t>روتاوی</a:t>
            </a:r>
            <a:r>
              <a:rPr lang="fa-IR" sz="2400" b="1" dirty="0">
                <a:cs typeface="B Yagut" panose="00000400000000000000" pitchFamily="2" charset="-78"/>
              </a:rPr>
              <a:t>ــروس از خانــ</a:t>
            </a:r>
            <a:r>
              <a:rPr lang="fa-IR" sz="2400" b="1" dirty="0" err="1">
                <a:cs typeface="B Yagut" panose="00000400000000000000" pitchFamily="2" charset="-78"/>
              </a:rPr>
              <a:t>واده</a:t>
            </a:r>
            <a:r>
              <a:rPr lang="fa-IR" sz="2400" b="1" dirty="0">
                <a:cs typeface="B Yagut" panose="00000400000000000000" pitchFamily="2" charset="-78"/>
              </a:rPr>
              <a:t> </a:t>
            </a:r>
            <a:r>
              <a:rPr lang="fa-IR" b="1" dirty="0" err="1">
                <a:cs typeface="B Yagut" panose="00000400000000000000" pitchFamily="2" charset="-78"/>
              </a:rPr>
              <a:t>روتاویری</a:t>
            </a:r>
            <a:r>
              <a:rPr lang="fa-IR" b="1" dirty="0">
                <a:cs typeface="B Yagut" panose="00000400000000000000" pitchFamily="2" charset="-78"/>
              </a:rPr>
              <a:t>ــده</a:t>
            </a:r>
            <a:r>
              <a:rPr lang="fa-IR" sz="2400" b="1" dirty="0">
                <a:cs typeface="B Yagut" panose="00000400000000000000" pitchFamily="2" charset="-78"/>
              </a:rPr>
              <a:t> و  دارای </a:t>
            </a:r>
            <a:r>
              <a:rPr lang="en-US" sz="2400" b="1" dirty="0">
                <a:cs typeface="B Yagut" panose="00000400000000000000" pitchFamily="2" charset="-78"/>
              </a:rPr>
              <a:t>RNA </a:t>
            </a:r>
            <a:r>
              <a:rPr lang="fa-IR" sz="2400" b="1" dirty="0">
                <a:cs typeface="B Yagut" panose="00000400000000000000" pitchFamily="2" charset="-78"/>
              </a:rPr>
              <a:t>دو </a:t>
            </a:r>
            <a:r>
              <a:rPr lang="fa-IR" sz="2400" b="1" dirty="0" err="1">
                <a:cs typeface="B Yagut" panose="00000400000000000000" pitchFamily="2" charset="-78"/>
              </a:rPr>
              <a:t>رش</a:t>
            </a:r>
            <a:r>
              <a:rPr lang="fa-IR" sz="2400" b="1" dirty="0">
                <a:cs typeface="B Yagut" panose="00000400000000000000" pitchFamily="2" charset="-78"/>
              </a:rPr>
              <a:t>ــته ای </a:t>
            </a:r>
            <a:r>
              <a:rPr lang="fa-IR" sz="2400" b="1" dirty="0" err="1">
                <a:cs typeface="B Yagut" panose="00000400000000000000" pitchFamily="2" charset="-78"/>
              </a:rPr>
              <a:t>اسـت</a:t>
            </a:r>
            <a:r>
              <a:rPr lang="fa-IR" sz="2400" b="1" dirty="0">
                <a:cs typeface="B Yagut" panose="00000400000000000000" pitchFamily="2" charset="-78"/>
              </a:rPr>
              <a:t>.</a:t>
            </a:r>
          </a:p>
          <a:p>
            <a:pPr algn="r" rtl="1"/>
            <a:r>
              <a:rPr lang="fa-IR" sz="2400" b="1" dirty="0">
                <a:cs typeface="B Yagut" panose="00000400000000000000" pitchFamily="2" charset="-78"/>
              </a:rPr>
              <a:t> 9 </a:t>
            </a:r>
            <a:r>
              <a:rPr lang="fa-IR" sz="2400" b="1" dirty="0" err="1">
                <a:cs typeface="B Yagut" panose="00000400000000000000" pitchFamily="2" charset="-78"/>
              </a:rPr>
              <a:t>گونـه</a:t>
            </a:r>
            <a:r>
              <a:rPr lang="fa-IR" sz="2400" b="1" dirty="0">
                <a:cs typeface="B Yagut" panose="00000400000000000000" pitchFamily="2" charset="-78"/>
              </a:rPr>
              <a:t> از </a:t>
            </a:r>
            <a:r>
              <a:rPr lang="fa-IR" sz="2400" b="1" dirty="0" err="1">
                <a:cs typeface="B Yagut" panose="00000400000000000000" pitchFamily="2" charset="-78"/>
              </a:rPr>
              <a:t>ایـن</a:t>
            </a:r>
            <a:r>
              <a:rPr lang="fa-IR" sz="2400" b="1" dirty="0">
                <a:cs typeface="B Yagut" panose="00000400000000000000" pitchFamily="2" charset="-78"/>
              </a:rPr>
              <a:t> </a:t>
            </a:r>
            <a:r>
              <a:rPr lang="fa-IR" sz="2400" b="1" dirty="0" err="1">
                <a:cs typeface="B Yagut" panose="00000400000000000000" pitchFamily="2" charset="-78"/>
              </a:rPr>
              <a:t>جنـس</a:t>
            </a:r>
            <a:r>
              <a:rPr lang="fa-IR" sz="2400" b="1" dirty="0">
                <a:cs typeface="B Yagut" panose="00000400000000000000" pitchFamily="2" charset="-78"/>
              </a:rPr>
              <a:t> </a:t>
            </a:r>
            <a:r>
              <a:rPr lang="fa-IR" sz="2400" b="1" dirty="0" err="1">
                <a:cs typeface="B Yagut" panose="00000400000000000000" pitchFamily="2" charset="-78"/>
              </a:rPr>
              <a:t>وجـود</a:t>
            </a:r>
            <a:r>
              <a:rPr lang="fa-IR" sz="2400" b="1" dirty="0">
                <a:cs typeface="B Yagut" panose="00000400000000000000" pitchFamily="2" charset="-78"/>
              </a:rPr>
              <a:t> دارد </a:t>
            </a:r>
            <a:r>
              <a:rPr lang="fa-IR" sz="2400" b="1" dirty="0" err="1">
                <a:cs typeface="B Yagut" panose="00000400000000000000" pitchFamily="2" charset="-78"/>
              </a:rPr>
              <a:t>کـه</a:t>
            </a:r>
            <a:r>
              <a:rPr lang="fa-IR" sz="2400" b="1" dirty="0">
                <a:cs typeface="B Yagut" panose="00000400000000000000" pitchFamily="2" charset="-78"/>
              </a:rPr>
              <a:t> </a:t>
            </a:r>
            <a:r>
              <a:rPr lang="fa-IR" sz="2400" b="1" dirty="0" err="1">
                <a:cs typeface="B Yagut" panose="00000400000000000000" pitchFamily="2" charset="-78"/>
              </a:rPr>
              <a:t>شـامل</a:t>
            </a:r>
            <a:r>
              <a:rPr lang="fa-IR" sz="2400" b="1" dirty="0">
                <a:cs typeface="B Yagut" panose="00000400000000000000" pitchFamily="2" charset="-78"/>
              </a:rPr>
              <a:t> </a:t>
            </a:r>
            <a:r>
              <a:rPr lang="en-US" sz="2400" b="1" dirty="0">
                <a:cs typeface="B Yagut" panose="00000400000000000000" pitchFamily="2" charset="-78"/>
              </a:rPr>
              <a:t>B, A I, H, G, F, E, D, C </a:t>
            </a:r>
            <a:r>
              <a:rPr lang="fa-IR" sz="2400" b="1" dirty="0">
                <a:cs typeface="B Yagut" panose="00000400000000000000" pitchFamily="2" charset="-78"/>
              </a:rPr>
              <a:t> است.</a:t>
            </a:r>
          </a:p>
          <a:p>
            <a:pPr algn="r" rtl="1"/>
            <a:r>
              <a:rPr lang="fa-IR" sz="2400" b="1" dirty="0" err="1">
                <a:cs typeface="B Yagut" panose="00000400000000000000" pitchFamily="2" charset="-78"/>
              </a:rPr>
              <a:t>شـایع</a:t>
            </a:r>
            <a:r>
              <a:rPr lang="en-US" sz="2400" b="1" dirty="0">
                <a:cs typeface="B Yagut" panose="00000400000000000000" pitchFamily="2" charset="-78"/>
              </a:rPr>
              <a:t> </a:t>
            </a:r>
            <a:r>
              <a:rPr lang="fa-IR" sz="2400" b="1" dirty="0">
                <a:cs typeface="B Yagut" panose="00000400000000000000" pitchFamily="2" charset="-78"/>
              </a:rPr>
              <a:t>ترین </a:t>
            </a:r>
            <a:r>
              <a:rPr lang="fa-IR" sz="2400" b="1" dirty="0" err="1">
                <a:cs typeface="B Yagut" panose="00000400000000000000" pitchFamily="2" charset="-78"/>
              </a:rPr>
              <a:t>نـوع</a:t>
            </a:r>
            <a:r>
              <a:rPr lang="fa-IR" sz="2400" b="1" dirty="0">
                <a:cs typeface="B Yagut" panose="00000400000000000000" pitchFamily="2" charset="-78"/>
              </a:rPr>
              <a:t> </a:t>
            </a:r>
            <a:r>
              <a:rPr lang="fa-IR" sz="2400" b="1" dirty="0" err="1">
                <a:cs typeface="B Yagut" panose="00000400000000000000" pitchFamily="2" charset="-78"/>
              </a:rPr>
              <a:t>روتاویـروس</a:t>
            </a:r>
            <a:r>
              <a:rPr lang="fa-IR" sz="2400" b="1" dirty="0">
                <a:cs typeface="B Yagut" panose="00000400000000000000" pitchFamily="2" charset="-78"/>
              </a:rPr>
              <a:t> در </a:t>
            </a:r>
            <a:r>
              <a:rPr lang="fa-IR" sz="2400" b="1" dirty="0" err="1">
                <a:cs typeface="B Yagut" panose="00000400000000000000" pitchFamily="2" charset="-78"/>
              </a:rPr>
              <a:t>انسـان</a:t>
            </a:r>
            <a:r>
              <a:rPr lang="fa-IR" sz="2400" b="1" dirty="0">
                <a:cs typeface="B Yagut" panose="00000400000000000000" pitchFamily="2" charset="-78"/>
              </a:rPr>
              <a:t> </a:t>
            </a:r>
            <a:r>
              <a:rPr lang="fa-IR" sz="2400" b="1" dirty="0" err="1">
                <a:cs typeface="B Yagut" panose="00000400000000000000" pitchFamily="2" charset="-78"/>
              </a:rPr>
              <a:t>نـوع</a:t>
            </a:r>
            <a:r>
              <a:rPr lang="fa-IR" sz="2400" b="1" dirty="0">
                <a:cs typeface="B Yagut" panose="00000400000000000000" pitchFamily="2" charset="-78"/>
              </a:rPr>
              <a:t> </a:t>
            </a:r>
            <a:r>
              <a:rPr lang="en-US" sz="2400" b="1" dirty="0">
                <a:cs typeface="B Yagut" panose="00000400000000000000" pitchFamily="2" charset="-78"/>
              </a:rPr>
              <a:t>A </a:t>
            </a:r>
            <a:r>
              <a:rPr lang="fa-IR" sz="2400" b="1" dirty="0">
                <a:cs typeface="B Yagut" panose="00000400000000000000" pitchFamily="2" charset="-78"/>
              </a:rPr>
              <a:t> </a:t>
            </a:r>
            <a:r>
              <a:rPr lang="fa-IR" sz="2400" b="1" dirty="0" err="1">
                <a:cs typeface="B Yagut" panose="00000400000000000000" pitchFamily="2" charset="-78"/>
              </a:rPr>
              <a:t>اسـت</a:t>
            </a:r>
            <a:r>
              <a:rPr lang="fa-IR" sz="2400" b="1" dirty="0">
                <a:cs typeface="B Yagut" panose="00000400000000000000" pitchFamily="2" charset="-78"/>
              </a:rPr>
              <a:t> </a:t>
            </a:r>
            <a:r>
              <a:rPr lang="fa-IR" sz="2400" b="1" dirty="0" err="1">
                <a:cs typeface="B Yagut" panose="00000400000000000000" pitchFamily="2" charset="-78"/>
              </a:rPr>
              <a:t>کـه</a:t>
            </a:r>
            <a:r>
              <a:rPr lang="fa-IR" sz="2400" b="1" dirty="0">
                <a:cs typeface="B Yagut" panose="00000400000000000000" pitchFamily="2" charset="-78"/>
              </a:rPr>
              <a:t> </a:t>
            </a:r>
            <a:r>
              <a:rPr lang="fa-IR" sz="2400" b="1" dirty="0" err="1">
                <a:cs typeface="B Yagut" panose="00000400000000000000" pitchFamily="2" charset="-78"/>
              </a:rPr>
              <a:t>عامـل</a:t>
            </a:r>
            <a:r>
              <a:rPr lang="fa-IR" sz="2400" b="1" dirty="0">
                <a:cs typeface="B Yagut" panose="00000400000000000000" pitchFamily="2" charset="-78"/>
              </a:rPr>
              <a:t> </a:t>
            </a:r>
            <a:r>
              <a:rPr lang="fa-IR" sz="2400" b="1" dirty="0" err="1">
                <a:cs typeface="B Yagut" panose="00000400000000000000" pitchFamily="2" charset="-78"/>
              </a:rPr>
              <a:t>بیـش</a:t>
            </a:r>
            <a:r>
              <a:rPr lang="fa-IR" sz="2400" b="1" dirty="0">
                <a:cs typeface="B Yagut" panose="00000400000000000000" pitchFamily="2" charset="-78"/>
              </a:rPr>
              <a:t> از 90 %   عفونت </a:t>
            </a:r>
            <a:r>
              <a:rPr lang="fa-IR" sz="2400" b="1" dirty="0" err="1">
                <a:cs typeface="B Yagut" panose="00000400000000000000" pitchFamily="2" charset="-78"/>
              </a:rPr>
              <a:t>هـای</a:t>
            </a:r>
            <a:r>
              <a:rPr lang="fa-IR" sz="2400" b="1" dirty="0">
                <a:cs typeface="B Yagut" panose="00000400000000000000" pitchFamily="2" charset="-78"/>
              </a:rPr>
              <a:t> </a:t>
            </a:r>
            <a:r>
              <a:rPr lang="fa-IR" sz="2400" b="1" dirty="0" err="1">
                <a:cs typeface="B Yagut" panose="00000400000000000000" pitchFamily="2" charset="-78"/>
              </a:rPr>
              <a:t>روتاویـرویس</a:t>
            </a:r>
            <a:r>
              <a:rPr lang="fa-IR" sz="2400" b="1" dirty="0">
                <a:cs typeface="B Yagut" panose="00000400000000000000" pitchFamily="2" charset="-78"/>
              </a:rPr>
              <a:t> در </a:t>
            </a:r>
            <a:r>
              <a:rPr lang="fa-IR" sz="2400" b="1" dirty="0" err="1">
                <a:cs typeface="B Yagut" panose="00000400000000000000" pitchFamily="2" charset="-78"/>
              </a:rPr>
              <a:t>انسـان</a:t>
            </a:r>
            <a:r>
              <a:rPr lang="fa-IR" sz="2400" b="1" dirty="0">
                <a:cs typeface="B Yagut" panose="00000400000000000000" pitchFamily="2" charset="-78"/>
              </a:rPr>
              <a:t> </a:t>
            </a:r>
            <a:r>
              <a:rPr lang="fa-IR" sz="2400" b="1" dirty="0" err="1">
                <a:cs typeface="B Yagut" panose="00000400000000000000" pitchFamily="2" charset="-78"/>
              </a:rPr>
              <a:t>اسـت</a:t>
            </a:r>
            <a:r>
              <a:rPr lang="fa-IR" sz="2400" b="1" dirty="0">
                <a:cs typeface="B Yagut" panose="00000400000000000000" pitchFamily="2" charset="-78"/>
              </a:rPr>
              <a:t>. </a:t>
            </a:r>
          </a:p>
          <a:p>
            <a:pPr algn="r" rtl="1"/>
            <a:r>
              <a:rPr lang="fa-IR" sz="2400" b="1" dirty="0">
                <a:cs typeface="B Yagut" panose="00000400000000000000" pitchFamily="2" charset="-78"/>
              </a:rPr>
              <a:t>ویروس دارای سه لایه است .</a:t>
            </a:r>
          </a:p>
          <a:p>
            <a:pPr algn="r" rtl="1"/>
            <a:r>
              <a:rPr lang="fa-IR" sz="2400" b="1" dirty="0">
                <a:cs typeface="B Yagut" panose="00000400000000000000" pitchFamily="2" charset="-78"/>
              </a:rPr>
              <a:t>لایه خارجی دو پروتئین مهم دارد که در تعیین </a:t>
            </a:r>
            <a:r>
              <a:rPr lang="fa-IR" sz="2400" b="1" dirty="0" err="1">
                <a:cs typeface="B Yagut" panose="00000400000000000000" pitchFamily="2" charset="-78"/>
              </a:rPr>
              <a:t>ژنوتیپ</a:t>
            </a:r>
            <a:r>
              <a:rPr lang="fa-IR" sz="2400" b="1" dirty="0">
                <a:cs typeface="B Yagut" panose="00000400000000000000" pitchFamily="2" charset="-78"/>
              </a:rPr>
              <a:t> ویروس بکار </a:t>
            </a:r>
            <a:r>
              <a:rPr lang="en-US" sz="2400" b="1" dirty="0">
                <a:cs typeface="B Yagut" panose="00000400000000000000" pitchFamily="2" charset="-78"/>
              </a:rPr>
              <a:t>  </a:t>
            </a:r>
            <a:r>
              <a:rPr lang="fa-IR" sz="2400" b="1" dirty="0">
                <a:cs typeface="B Yagut" panose="00000400000000000000" pitchFamily="2" charset="-78"/>
              </a:rPr>
              <a:t>می رود و آنتی بادی سرمی و مخاطی حفاظتی بر علیه این دو پروتئین ایجاد می شود</a:t>
            </a:r>
            <a:r>
              <a:rPr lang="fa-IR" sz="1800" dirty="0">
                <a:cs typeface="B Yagut" panose="00000400000000000000" pitchFamily="2" charset="-78"/>
              </a:rPr>
              <a:t>. </a:t>
            </a:r>
          </a:p>
          <a:p>
            <a:pPr marL="342900" lvl="1" indent="-342900" algn="r" rtl="1"/>
            <a:r>
              <a:rPr lang="en-US" sz="2800" dirty="0">
                <a:cs typeface="B Yagut" panose="00000400000000000000" pitchFamily="2" charset="-78"/>
              </a:rPr>
              <a:t>VP7</a:t>
            </a:r>
            <a:r>
              <a:rPr lang="fa-IR" sz="2800" dirty="0">
                <a:cs typeface="B Yagut" panose="00000400000000000000" pitchFamily="2" charset="-78"/>
              </a:rPr>
              <a:t> ( پروتئین </a:t>
            </a:r>
            <a:r>
              <a:rPr lang="en-US" sz="2800" dirty="0">
                <a:cs typeface="B Yagut" panose="00000400000000000000" pitchFamily="2" charset="-78"/>
              </a:rPr>
              <a:t>(G</a:t>
            </a:r>
          </a:p>
          <a:p>
            <a:pPr marL="342900" lvl="1" indent="-342900" algn="r" rtl="1"/>
            <a:r>
              <a:rPr lang="en-US" sz="2800" dirty="0">
                <a:cs typeface="B Yagut" panose="00000400000000000000" pitchFamily="2" charset="-78"/>
              </a:rPr>
              <a:t>VP4</a:t>
            </a:r>
            <a:r>
              <a:rPr lang="fa-IR" sz="2800" dirty="0">
                <a:cs typeface="B Yagut" panose="00000400000000000000" pitchFamily="2" charset="-78"/>
              </a:rPr>
              <a:t> ( پروتئین </a:t>
            </a:r>
            <a:r>
              <a:rPr lang="en-US" sz="2800" dirty="0">
                <a:cs typeface="B Yagut" panose="00000400000000000000" pitchFamily="2" charset="-78"/>
              </a:rPr>
              <a:t>P</a:t>
            </a:r>
            <a:r>
              <a:rPr lang="fa-IR" sz="2800" dirty="0">
                <a:cs typeface="B Yagut" panose="00000400000000000000" pitchFamily="2" charset="-78"/>
              </a:rPr>
              <a:t>)</a:t>
            </a:r>
          </a:p>
          <a:p>
            <a:pPr marL="342900" lvl="1" indent="-342900" algn="r" rtl="1"/>
            <a:r>
              <a:rPr lang="fa-IR" sz="2800" dirty="0">
                <a:cs typeface="B Yagut" panose="00000400000000000000" pitchFamily="2" charset="-78"/>
              </a:rPr>
              <a:t> </a:t>
            </a:r>
            <a:r>
              <a:rPr lang="en-US" sz="2800" dirty="0">
                <a:cs typeface="B Yagut" panose="00000400000000000000" pitchFamily="2" charset="-78"/>
              </a:rPr>
              <a:t> G1P[8], G2P[4], G3P[8], G4P[8] ,  G9P[8 ]</a:t>
            </a:r>
            <a:r>
              <a:rPr lang="fa-IR" sz="2800" dirty="0">
                <a:cs typeface="B Yagut" panose="00000400000000000000" pitchFamily="2" charset="-78"/>
              </a:rPr>
              <a:t> 90 %</a:t>
            </a:r>
            <a:r>
              <a:rPr lang="en-US" sz="2800" dirty="0">
                <a:cs typeface="B Yagut" panose="00000400000000000000" pitchFamily="2" charset="-78"/>
              </a:rPr>
              <a:t>    </a:t>
            </a:r>
            <a:r>
              <a:rPr lang="fa-IR" sz="2800" dirty="0">
                <a:cs typeface="B Yagut" panose="00000400000000000000" pitchFamily="2" charset="-78"/>
              </a:rPr>
              <a:t> سویه های شایع هستند. . </a:t>
            </a:r>
            <a:endParaRPr lang="en-US" sz="2800" dirty="0">
              <a:cs typeface="B Yagut" panose="00000400000000000000" pitchFamily="2" charset="-78"/>
            </a:endParaRPr>
          </a:p>
        </p:txBody>
      </p:sp>
      <p:pic>
        <p:nvPicPr>
          <p:cNvPr id="2050" name="Picture 2" descr="Rotavirus Structure and Classific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688" y="1281272"/>
            <a:ext cx="3575282" cy="435752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p:nvPr/>
        </p:nvPicPr>
        <p:blipFill rotWithShape="1">
          <a:blip r:embed="rId3"/>
          <a:srcRect l="16987" t="45970" r="50481" b="17707"/>
          <a:stretch/>
        </p:blipFill>
        <p:spPr bwMode="auto">
          <a:xfrm>
            <a:off x="0" y="6155472"/>
            <a:ext cx="1326995" cy="7025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552371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255"/>
            <a:ext cx="10515600" cy="1325563"/>
          </a:xfrm>
        </p:spPr>
        <p:txBody>
          <a:bodyPr>
            <a:normAutofit/>
          </a:bodyPr>
          <a:lstStyle/>
          <a:p>
            <a:pPr algn="ctr"/>
            <a:r>
              <a:rPr lang="fa-IR" sz="4000" b="1" dirty="0">
                <a:cs typeface="B Yagut" panose="00000400000000000000" pitchFamily="2" charset="-78"/>
              </a:rPr>
              <a:t>روتاویروس</a:t>
            </a:r>
            <a:r>
              <a:rPr lang="en-US" sz="4000" b="1" dirty="0">
                <a:cs typeface="B Yagut" panose="00000400000000000000" pitchFamily="2" charset="-78"/>
              </a:rPr>
              <a:t> </a:t>
            </a:r>
            <a:r>
              <a:rPr lang="fa-IR" sz="4000" b="1" dirty="0">
                <a:cs typeface="B Yagut" panose="00000400000000000000" pitchFamily="2" charset="-78"/>
              </a:rPr>
              <a:t> شیوع</a:t>
            </a:r>
            <a:endParaRPr lang="en-US" sz="4000" b="1" dirty="0">
              <a:cs typeface="B Yagut" panose="00000400000000000000" pitchFamily="2" charset="-78"/>
            </a:endParaRPr>
          </a:p>
        </p:txBody>
      </p:sp>
      <p:sp>
        <p:nvSpPr>
          <p:cNvPr id="3" name="Content Placeholder 2"/>
          <p:cNvSpPr>
            <a:spLocks noGrp="1"/>
          </p:cNvSpPr>
          <p:nvPr>
            <p:ph idx="1"/>
          </p:nvPr>
        </p:nvSpPr>
        <p:spPr>
          <a:xfrm>
            <a:off x="838200" y="1061884"/>
            <a:ext cx="10901516" cy="5115079"/>
          </a:xfrm>
        </p:spPr>
        <p:txBody>
          <a:bodyPr>
            <a:normAutofit/>
          </a:bodyPr>
          <a:lstStyle/>
          <a:p>
            <a:pPr algn="r" rtl="1">
              <a:buClr>
                <a:schemeClr val="accent4"/>
              </a:buClr>
            </a:pPr>
            <a:r>
              <a:rPr lang="fa-IR" b="1" dirty="0">
                <a:cs typeface="B Yagut" panose="00000400000000000000" pitchFamily="2" charset="-78"/>
              </a:rPr>
              <a:t>شایع</a:t>
            </a:r>
            <a:r>
              <a:rPr lang="en-US" b="1" dirty="0">
                <a:cs typeface="B Yagut" panose="00000400000000000000" pitchFamily="2" charset="-78"/>
              </a:rPr>
              <a:t> </a:t>
            </a:r>
            <a:r>
              <a:rPr lang="fa-IR" b="1" dirty="0">
                <a:cs typeface="B Yagut" panose="00000400000000000000" pitchFamily="2" charset="-78"/>
              </a:rPr>
              <a:t>ترین عامل اسهال در کودکان است.</a:t>
            </a:r>
          </a:p>
          <a:p>
            <a:pPr algn="r" rtl="1">
              <a:buClr>
                <a:schemeClr val="accent4"/>
              </a:buClr>
            </a:pPr>
            <a:r>
              <a:rPr lang="fa-IR" b="1" dirty="0">
                <a:cs typeface="B Yagut" panose="00000400000000000000" pitchFamily="2" charset="-78"/>
              </a:rPr>
              <a:t>60-35 % اسهال های شدید حاد در کودکان زیر 5 سال در اثر </a:t>
            </a:r>
            <a:r>
              <a:rPr lang="fa-IR" b="1" dirty="0" err="1">
                <a:cs typeface="B Yagut" panose="00000400000000000000" pitchFamily="2" charset="-78"/>
              </a:rPr>
              <a:t>روتا</a:t>
            </a:r>
            <a:r>
              <a:rPr lang="fa-IR" b="1" dirty="0">
                <a:cs typeface="B Yagut" panose="00000400000000000000" pitchFamily="2" charset="-78"/>
              </a:rPr>
              <a:t> ویروس رخ می دهد.</a:t>
            </a:r>
          </a:p>
          <a:p>
            <a:pPr algn="r" rtl="1">
              <a:buClr>
                <a:schemeClr val="accent4"/>
              </a:buClr>
            </a:pPr>
            <a:r>
              <a:rPr lang="fa-IR" b="1" dirty="0">
                <a:cs typeface="B Yagut" panose="00000400000000000000" pitchFamily="2" charset="-78"/>
              </a:rPr>
              <a:t>تقریبا تمام کودکان تا سن 5 سالگی حداقل یک بار به آن آلوده می شوند.</a:t>
            </a:r>
          </a:p>
          <a:p>
            <a:pPr algn="r" rtl="1">
              <a:buClr>
                <a:schemeClr val="accent4"/>
              </a:buClr>
            </a:pPr>
            <a:r>
              <a:rPr lang="fa-IR" b="1" dirty="0">
                <a:cs typeface="B Yagut" panose="00000400000000000000" pitchFamily="2" charset="-78"/>
              </a:rPr>
              <a:t>در سن زیر 3 ماه نادر است.</a:t>
            </a:r>
          </a:p>
          <a:p>
            <a:pPr lvl="1" algn="r" rtl="1">
              <a:buClr>
                <a:schemeClr val="accent4"/>
              </a:buClr>
            </a:pPr>
            <a:r>
              <a:rPr lang="fa-IR" sz="3200" b="1" dirty="0">
                <a:cs typeface="B Yagut" panose="00000400000000000000" pitchFamily="2" charset="-78"/>
              </a:rPr>
              <a:t>آنتی بادی مادری</a:t>
            </a:r>
          </a:p>
          <a:p>
            <a:pPr lvl="1" algn="r" rtl="1">
              <a:buClr>
                <a:schemeClr val="accent4"/>
              </a:buClr>
              <a:buFont typeface="Wingdings 3" panose="05040102010807070707" pitchFamily="18" charset="2"/>
              <a:buChar char=""/>
            </a:pPr>
            <a:r>
              <a:rPr lang="fa-IR" sz="3200" b="1" dirty="0">
                <a:cs typeface="B Yagut" panose="00000400000000000000" pitchFamily="2" charset="-78"/>
              </a:rPr>
              <a:t>تغذیه با شیر مادر</a:t>
            </a:r>
          </a:p>
          <a:p>
            <a:pPr algn="r" rtl="1">
              <a:buClr>
                <a:schemeClr val="accent4"/>
              </a:buClr>
            </a:pPr>
            <a:r>
              <a:rPr lang="fa-IR" b="1" dirty="0">
                <a:cs typeface="B Yagut" panose="00000400000000000000" pitchFamily="2" charset="-78"/>
              </a:rPr>
              <a:t>بندرت در بزرگسالان رخ می دهد</a:t>
            </a:r>
            <a:r>
              <a:rPr lang="fa-IR" sz="2000" dirty="0">
                <a:cs typeface="B Yagut" panose="00000400000000000000" pitchFamily="2" charset="-78"/>
              </a:rPr>
              <a:t>. </a:t>
            </a:r>
          </a:p>
          <a:p>
            <a:pPr algn="r" rtl="1">
              <a:buClr>
                <a:schemeClr val="accent4"/>
              </a:buClr>
            </a:pPr>
            <a:endParaRPr lang="fa-IR" sz="2000" dirty="0">
              <a:cs typeface="B Yagut" panose="00000400000000000000" pitchFamily="2" charset="-78"/>
            </a:endParaRPr>
          </a:p>
          <a:p>
            <a:pPr algn="r" rtl="1">
              <a:buClr>
                <a:schemeClr val="accent4"/>
              </a:buClr>
            </a:pPr>
            <a:endParaRPr lang="fa-IR" sz="2000" dirty="0">
              <a:cs typeface="B Yagut" panose="00000400000000000000" pitchFamily="2" charset="-78"/>
            </a:endParaRPr>
          </a:p>
          <a:p>
            <a:pPr algn="r" rtl="1"/>
            <a:endParaRPr lang="fa-IR" sz="2000" dirty="0">
              <a:cs typeface="B Yagut" panose="00000400000000000000" pitchFamily="2" charset="-78"/>
            </a:endParaRPr>
          </a:p>
          <a:p>
            <a:pPr algn="r" rtl="1"/>
            <a:endParaRPr lang="en-US" sz="2000" dirty="0">
              <a:cs typeface="B Yagut" panose="00000400000000000000" pitchFamily="2" charset="-78"/>
            </a:endParaRPr>
          </a:p>
        </p:txBody>
      </p:sp>
      <p:pic>
        <p:nvPicPr>
          <p:cNvPr id="4" name="Picture 3"/>
          <p:cNvPicPr/>
          <p:nvPr/>
        </p:nvPicPr>
        <p:blipFill rotWithShape="1">
          <a:blip r:embed="rId2"/>
          <a:srcRect l="16987" t="45970" r="50481" b="17707"/>
          <a:stretch/>
        </p:blipFill>
        <p:spPr bwMode="auto">
          <a:xfrm>
            <a:off x="0" y="6155472"/>
            <a:ext cx="1326995" cy="7025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871736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1872" y="0"/>
            <a:ext cx="8596668" cy="953729"/>
          </a:xfrm>
        </p:spPr>
        <p:txBody>
          <a:bodyPr>
            <a:normAutofit/>
          </a:bodyPr>
          <a:lstStyle/>
          <a:p>
            <a:pPr algn="ctr"/>
            <a:r>
              <a:rPr lang="fa-IR" sz="4000" b="1" dirty="0">
                <a:cs typeface="B Yagut" panose="00000400000000000000" pitchFamily="2" charset="-78"/>
              </a:rPr>
              <a:t>میزان شیوع </a:t>
            </a:r>
            <a:r>
              <a:rPr lang="fa-IR" sz="4000" b="1" dirty="0" err="1">
                <a:cs typeface="B Yagut" panose="00000400000000000000" pitchFamily="2" charset="-78"/>
              </a:rPr>
              <a:t>روتا</a:t>
            </a:r>
            <a:r>
              <a:rPr lang="fa-IR" sz="4000" b="1" dirty="0">
                <a:cs typeface="B Yagut" panose="00000400000000000000" pitchFamily="2" charset="-78"/>
              </a:rPr>
              <a:t> ویروس </a:t>
            </a:r>
            <a:endParaRPr lang="en-US" sz="4000" b="1" dirty="0">
              <a:cs typeface="B Yagut" panose="00000400000000000000" pitchFamily="2" charset="-78"/>
            </a:endParaRPr>
          </a:p>
        </p:txBody>
      </p:sp>
      <p:sp>
        <p:nvSpPr>
          <p:cNvPr id="3" name="Content Placeholder 2"/>
          <p:cNvSpPr>
            <a:spLocks noGrp="1"/>
          </p:cNvSpPr>
          <p:nvPr>
            <p:ph idx="1"/>
          </p:nvPr>
        </p:nvSpPr>
        <p:spPr>
          <a:xfrm>
            <a:off x="879502" y="1328235"/>
            <a:ext cx="11066692" cy="5239713"/>
          </a:xfrm>
        </p:spPr>
        <p:txBody>
          <a:bodyPr>
            <a:noAutofit/>
          </a:bodyPr>
          <a:lstStyle/>
          <a:p>
            <a:pPr algn="r" rtl="1"/>
            <a:r>
              <a:rPr lang="fa-IR" sz="2400" b="1" dirty="0" err="1">
                <a:cs typeface="B Yagut" panose="00000400000000000000" pitchFamily="2" charset="-78"/>
              </a:rPr>
              <a:t>روتا</a:t>
            </a:r>
            <a:r>
              <a:rPr lang="fa-IR" sz="2400" b="1" dirty="0">
                <a:cs typeface="B Yagut" panose="00000400000000000000" pitchFamily="2" charset="-78"/>
              </a:rPr>
              <a:t> ویروس در سال 2013 عامل مرگ 215000 کودک (3.4 %  تمام مرگ کودکان ) بوده  است.</a:t>
            </a:r>
          </a:p>
          <a:p>
            <a:pPr algn="r" rtl="1"/>
            <a:r>
              <a:rPr lang="fa-IR" sz="2400" b="1" dirty="0">
                <a:cs typeface="B Yagut" panose="00000400000000000000" pitchFamily="2" charset="-78"/>
              </a:rPr>
              <a:t> برآورد در ســ</a:t>
            </a:r>
            <a:r>
              <a:rPr lang="fa-IR" sz="2400" b="1" dirty="0" err="1">
                <a:cs typeface="B Yagut" panose="00000400000000000000" pitchFamily="2" charset="-78"/>
              </a:rPr>
              <a:t>ال</a:t>
            </a:r>
            <a:r>
              <a:rPr lang="fa-IR" sz="2400" b="1" dirty="0">
                <a:cs typeface="B Yagut" panose="00000400000000000000" pitchFamily="2" charset="-78"/>
              </a:rPr>
              <a:t> 2016 : </a:t>
            </a:r>
          </a:p>
          <a:p>
            <a:pPr lvl="1" algn="r" rtl="1"/>
            <a:r>
              <a:rPr lang="fa-IR" sz="2000" b="1" dirty="0">
                <a:cs typeface="B Yagut" panose="00000400000000000000" pitchFamily="2" charset="-78"/>
              </a:rPr>
              <a:t>سالانه 258میلیــون </a:t>
            </a:r>
            <a:r>
              <a:rPr lang="fa-IR" sz="2000" b="1" dirty="0" err="1">
                <a:cs typeface="B Yagut" panose="00000400000000000000" pitchFamily="2" charset="-78"/>
              </a:rPr>
              <a:t>عفون</a:t>
            </a:r>
            <a:r>
              <a:rPr lang="fa-IR" sz="2000" b="1" dirty="0">
                <a:cs typeface="B Yagut" panose="00000400000000000000" pitchFamily="2" charset="-78"/>
              </a:rPr>
              <a:t>ــت  </a:t>
            </a:r>
          </a:p>
          <a:p>
            <a:pPr lvl="1" algn="r" rtl="1"/>
            <a:r>
              <a:rPr lang="fa-IR" sz="2000" b="1" dirty="0">
                <a:cs typeface="B Yagut" panose="00000400000000000000" pitchFamily="2" charset="-78"/>
              </a:rPr>
              <a:t>سالانه 2 میلیــون  بستری در کــ</a:t>
            </a:r>
            <a:r>
              <a:rPr lang="fa-IR" sz="2000" b="1" dirty="0" err="1">
                <a:cs typeface="B Yagut" panose="00000400000000000000" pitchFamily="2" charset="-78"/>
              </a:rPr>
              <a:t>ودکان</a:t>
            </a:r>
            <a:r>
              <a:rPr lang="fa-IR" sz="2000" b="1" dirty="0">
                <a:cs typeface="B Yagut" panose="00000400000000000000" pitchFamily="2" charset="-78"/>
              </a:rPr>
              <a:t>  زیــر 5 ســ</a:t>
            </a:r>
            <a:r>
              <a:rPr lang="fa-IR" sz="2000" b="1" dirty="0" err="1">
                <a:cs typeface="B Yagut" panose="00000400000000000000" pitchFamily="2" charset="-78"/>
              </a:rPr>
              <a:t>ال</a:t>
            </a:r>
            <a:r>
              <a:rPr lang="fa-IR" sz="2000" b="1" dirty="0">
                <a:cs typeface="B Yagut" panose="00000400000000000000" pitchFamily="2" charset="-78"/>
              </a:rPr>
              <a:t> </a:t>
            </a:r>
            <a:endParaRPr lang="en-US" sz="2000" b="1" dirty="0">
              <a:cs typeface="B Yagut" panose="00000400000000000000" pitchFamily="2" charset="-78"/>
            </a:endParaRPr>
          </a:p>
          <a:p>
            <a:pPr lvl="1" algn="r" rtl="1"/>
            <a:r>
              <a:rPr lang="fa-IR" sz="2000" b="1" dirty="0">
                <a:cs typeface="B Yagut" panose="00000400000000000000" pitchFamily="2" charset="-78"/>
              </a:rPr>
              <a:t>حــدود130هــزار مــرگ  در کــ</a:t>
            </a:r>
            <a:r>
              <a:rPr lang="fa-IR" sz="2000" b="1" dirty="0" err="1">
                <a:cs typeface="B Yagut" panose="00000400000000000000" pitchFamily="2" charset="-78"/>
              </a:rPr>
              <a:t>ودکان</a:t>
            </a:r>
            <a:r>
              <a:rPr lang="fa-IR" sz="2000" b="1" dirty="0">
                <a:cs typeface="B Yagut" panose="00000400000000000000" pitchFamily="2" charset="-78"/>
              </a:rPr>
              <a:t> زیــر 5 ســ</a:t>
            </a:r>
            <a:r>
              <a:rPr lang="fa-IR" sz="2000" b="1" dirty="0" err="1">
                <a:cs typeface="B Yagut" panose="00000400000000000000" pitchFamily="2" charset="-78"/>
              </a:rPr>
              <a:t>ال</a:t>
            </a:r>
            <a:r>
              <a:rPr lang="fa-IR" sz="2000" b="1" dirty="0">
                <a:cs typeface="B Yagut" panose="00000400000000000000" pitchFamily="2" charset="-78"/>
              </a:rPr>
              <a:t> </a:t>
            </a:r>
          </a:p>
          <a:p>
            <a:pPr algn="r" rtl="1"/>
            <a:r>
              <a:rPr lang="fa-IR" sz="2400" b="1" dirty="0" err="1">
                <a:cs typeface="B Yagut" panose="00000400000000000000" pitchFamily="2" charset="-78"/>
              </a:rPr>
              <a:t>بـر</a:t>
            </a:r>
            <a:r>
              <a:rPr lang="fa-IR" sz="2400" b="1" dirty="0">
                <a:cs typeface="B Yagut" panose="00000400000000000000" pitchFamily="2" charset="-78"/>
              </a:rPr>
              <a:t> </a:t>
            </a:r>
            <a:r>
              <a:rPr lang="fa-IR" sz="2400" b="1" dirty="0" err="1">
                <a:cs typeface="B Yagut" panose="00000400000000000000" pitchFamily="2" charset="-78"/>
              </a:rPr>
              <a:t>مبنـای</a:t>
            </a:r>
            <a:r>
              <a:rPr lang="fa-IR" sz="2400" b="1" dirty="0">
                <a:cs typeface="B Yagut" panose="00000400000000000000" pitchFamily="2" charset="-78"/>
              </a:rPr>
              <a:t> </a:t>
            </a:r>
            <a:r>
              <a:rPr lang="fa-IR" sz="2400" b="1" dirty="0" err="1">
                <a:cs typeface="B Yagut" panose="00000400000000000000" pitchFamily="2" charset="-78"/>
              </a:rPr>
              <a:t>مطالعـات</a:t>
            </a:r>
            <a:r>
              <a:rPr lang="fa-IR" sz="2400" b="1" dirty="0">
                <a:cs typeface="B Yagut" panose="00000400000000000000" pitchFamily="2" charset="-78"/>
              </a:rPr>
              <a:t> </a:t>
            </a:r>
            <a:r>
              <a:rPr lang="fa-IR" sz="2400" b="1" dirty="0" err="1">
                <a:cs typeface="B Yagut" panose="00000400000000000000" pitchFamily="2" charset="-78"/>
              </a:rPr>
              <a:t>داخلـی</a:t>
            </a:r>
            <a:r>
              <a:rPr lang="fa-IR" sz="2400" b="1" dirty="0">
                <a:cs typeface="B Yagut" panose="00000400000000000000" pitchFamily="2" charset="-78"/>
              </a:rPr>
              <a:t>، </a:t>
            </a:r>
            <a:r>
              <a:rPr lang="fa-IR" sz="2400" b="1" dirty="0" err="1">
                <a:cs typeface="B Yagut" panose="00000400000000000000" pitchFamily="2" charset="-78"/>
              </a:rPr>
              <a:t>بـدون</a:t>
            </a:r>
            <a:r>
              <a:rPr lang="fa-IR" sz="2400" b="1" dirty="0">
                <a:cs typeface="B Yagut" panose="00000400000000000000" pitchFamily="2" charset="-78"/>
              </a:rPr>
              <a:t> </a:t>
            </a:r>
            <a:r>
              <a:rPr lang="fa-IR" sz="2400" b="1" dirty="0" err="1">
                <a:cs typeface="B Yagut" panose="00000400000000000000" pitchFamily="2" charset="-78"/>
              </a:rPr>
              <a:t>اجـرای</a:t>
            </a:r>
            <a:r>
              <a:rPr lang="fa-IR" sz="2400" b="1" dirty="0">
                <a:cs typeface="B Yagut" panose="00000400000000000000" pitchFamily="2" charset="-78"/>
              </a:rPr>
              <a:t> </a:t>
            </a:r>
            <a:r>
              <a:rPr lang="fa-IR" sz="2400" b="1" dirty="0" err="1">
                <a:cs typeface="B Yagut" panose="00000400000000000000" pitchFamily="2" charset="-78"/>
              </a:rPr>
              <a:t>برنامـه</a:t>
            </a:r>
            <a:r>
              <a:rPr lang="fa-IR" sz="2400" b="1" dirty="0">
                <a:cs typeface="B Yagut" panose="00000400000000000000" pitchFamily="2" charset="-78"/>
              </a:rPr>
              <a:t> </a:t>
            </a:r>
            <a:r>
              <a:rPr lang="fa-IR" sz="2400" b="1" dirty="0" err="1">
                <a:cs typeface="B Yagut" panose="00000400000000000000" pitchFamily="2" charset="-78"/>
              </a:rPr>
              <a:t>واکسیناسـیون</a:t>
            </a:r>
            <a:r>
              <a:rPr lang="fa-IR" sz="2400" b="1" dirty="0">
                <a:cs typeface="B Yagut" panose="00000400000000000000" pitchFamily="2" charset="-78"/>
              </a:rPr>
              <a:t> </a:t>
            </a:r>
            <a:r>
              <a:rPr lang="fa-IR" sz="2400" b="1" dirty="0" err="1">
                <a:cs typeface="B Yagut" panose="00000400000000000000" pitchFamily="2" charset="-78"/>
              </a:rPr>
              <a:t>تعـداد</a:t>
            </a:r>
            <a:r>
              <a:rPr lang="fa-IR" sz="2400" b="1" dirty="0">
                <a:cs typeface="B Yagut" panose="00000400000000000000" pitchFamily="2" charset="-78"/>
              </a:rPr>
              <a:t> مــوارد بیمــ</a:t>
            </a:r>
            <a:r>
              <a:rPr lang="fa-IR" sz="2400" b="1" dirty="0" err="1">
                <a:cs typeface="B Yagut" panose="00000400000000000000" pitchFamily="2" charset="-78"/>
              </a:rPr>
              <a:t>اری</a:t>
            </a:r>
            <a:r>
              <a:rPr lang="fa-IR" sz="2400" b="1" dirty="0">
                <a:cs typeface="B Yagut" panose="00000400000000000000" pitchFamily="2" charset="-78"/>
              </a:rPr>
              <a:t> ناشی از  </a:t>
            </a:r>
            <a:r>
              <a:rPr lang="fa-IR" sz="2400" b="1" dirty="0" err="1">
                <a:cs typeface="B Yagut" panose="00000400000000000000" pitchFamily="2" charset="-78"/>
              </a:rPr>
              <a:t>روتاوی</a:t>
            </a:r>
            <a:r>
              <a:rPr lang="fa-IR" sz="2400" b="1" dirty="0">
                <a:cs typeface="B Yagut" panose="00000400000000000000" pitchFamily="2" charset="-78"/>
              </a:rPr>
              <a:t>ــروس در ایــران در طــی دوره زمانــی 10 ســاله در کــ</a:t>
            </a:r>
            <a:r>
              <a:rPr lang="fa-IR" sz="2400" b="1" dirty="0" err="1">
                <a:cs typeface="B Yagut" panose="00000400000000000000" pitchFamily="2" charset="-78"/>
              </a:rPr>
              <a:t>ودکان</a:t>
            </a:r>
            <a:r>
              <a:rPr lang="fa-IR" sz="2400" b="1" dirty="0">
                <a:cs typeface="B Yagut" panose="00000400000000000000" pitchFamily="2" charset="-78"/>
              </a:rPr>
              <a:t> زیــر 5 ســ</a:t>
            </a:r>
            <a:r>
              <a:rPr lang="fa-IR" sz="2400" b="1" dirty="0" err="1">
                <a:cs typeface="B Yagut" panose="00000400000000000000" pitchFamily="2" charset="-78"/>
              </a:rPr>
              <a:t>ال</a:t>
            </a:r>
            <a:r>
              <a:rPr lang="fa-IR" sz="2400" b="1" dirty="0">
                <a:cs typeface="B Yagut" panose="00000400000000000000" pitchFamily="2" charset="-78"/>
              </a:rPr>
              <a:t> 64.464.813 مــورد خواهد بود. </a:t>
            </a:r>
          </a:p>
          <a:p>
            <a:pPr algn="r" rtl="1"/>
            <a:r>
              <a:rPr lang="fa-IR" sz="2400" b="1" dirty="0">
                <a:cs typeface="B Yagut" panose="00000400000000000000" pitchFamily="2" charset="-78"/>
              </a:rPr>
              <a:t>از ایــن </a:t>
            </a:r>
            <a:r>
              <a:rPr lang="fa-IR" sz="2400" b="1" dirty="0" err="1">
                <a:cs typeface="B Yagut" panose="00000400000000000000" pitchFamily="2" charset="-78"/>
              </a:rPr>
              <a:t>تع</a:t>
            </a:r>
            <a:r>
              <a:rPr lang="fa-IR" sz="2400" b="1" dirty="0">
                <a:cs typeface="B Yagut" panose="00000400000000000000" pitchFamily="2" charset="-78"/>
              </a:rPr>
              <a:t>ــداد 62.524.950 میلیــون مــورد اســ</a:t>
            </a:r>
            <a:r>
              <a:rPr lang="fa-IR" sz="2400" b="1" dirty="0" err="1">
                <a:cs typeface="B Yagut" panose="00000400000000000000" pitchFamily="2" charset="-78"/>
              </a:rPr>
              <a:t>هال</a:t>
            </a:r>
            <a:r>
              <a:rPr lang="fa-IR" sz="2400" b="1" dirty="0">
                <a:cs typeface="B Yagut" panose="00000400000000000000" pitchFamily="2" charset="-78"/>
              </a:rPr>
              <a:t> </a:t>
            </a:r>
            <a:r>
              <a:rPr lang="fa-IR" sz="2400" b="1" dirty="0" err="1">
                <a:cs typeface="B Yagut" panose="00000400000000000000" pitchFamily="2" charset="-78"/>
              </a:rPr>
              <a:t>غی</a:t>
            </a:r>
            <a:r>
              <a:rPr lang="fa-IR" sz="2400" b="1" dirty="0">
                <a:cs typeface="B Yagut" panose="00000400000000000000" pitchFamily="2" charset="-78"/>
              </a:rPr>
              <a:t>ــر شــدید و 1.939.863  مورد اســ</a:t>
            </a:r>
            <a:r>
              <a:rPr lang="fa-IR" sz="2400" b="1" dirty="0" err="1">
                <a:cs typeface="B Yagut" panose="00000400000000000000" pitchFamily="2" charset="-78"/>
              </a:rPr>
              <a:t>هال</a:t>
            </a:r>
            <a:r>
              <a:rPr lang="fa-IR" sz="2400" b="1" dirty="0">
                <a:cs typeface="B Yagut" panose="00000400000000000000" pitchFamily="2" charset="-78"/>
              </a:rPr>
              <a:t> شــدید </a:t>
            </a:r>
            <a:r>
              <a:rPr lang="fa-IR" sz="2400" b="1" dirty="0" err="1">
                <a:cs typeface="B Yagut" panose="00000400000000000000" pitchFamily="2" charset="-78"/>
              </a:rPr>
              <a:t>منج</a:t>
            </a:r>
            <a:r>
              <a:rPr lang="fa-IR" sz="2400" b="1" dirty="0">
                <a:cs typeface="B Yagut" panose="00000400000000000000" pitchFamily="2" charset="-78"/>
              </a:rPr>
              <a:t>ــر بــه بســتری در </a:t>
            </a:r>
            <a:r>
              <a:rPr lang="fa-IR" sz="2400" b="1" dirty="0" err="1">
                <a:cs typeface="B Yagut" panose="00000400000000000000" pitchFamily="2" charset="-78"/>
              </a:rPr>
              <a:t>بیمارس</a:t>
            </a:r>
            <a:r>
              <a:rPr lang="fa-IR" sz="2400" b="1" dirty="0">
                <a:cs typeface="B Yagut" panose="00000400000000000000" pitchFamily="2" charset="-78"/>
              </a:rPr>
              <a:t>ــتان خواهــد بــ</a:t>
            </a:r>
            <a:r>
              <a:rPr lang="fa-IR" sz="2400" b="1" dirty="0" err="1">
                <a:cs typeface="B Yagut" panose="00000400000000000000" pitchFamily="2" charset="-78"/>
              </a:rPr>
              <a:t>ود</a:t>
            </a:r>
            <a:r>
              <a:rPr lang="fa-IR" sz="2400" b="1" dirty="0">
                <a:cs typeface="B Yagut" panose="00000400000000000000" pitchFamily="2" charset="-78"/>
              </a:rPr>
              <a:t>. </a:t>
            </a:r>
          </a:p>
          <a:p>
            <a:pPr algn="r" rtl="1"/>
            <a:r>
              <a:rPr lang="fa-IR" sz="2400" b="1" dirty="0">
                <a:cs typeface="B Yagut" panose="00000400000000000000" pitchFamily="2" charset="-78"/>
              </a:rPr>
              <a:t>در همیــن </a:t>
            </a:r>
            <a:r>
              <a:rPr lang="fa-IR" sz="2400" b="1" dirty="0" err="1">
                <a:cs typeface="B Yagut" panose="00000400000000000000" pitchFamily="2" charset="-78"/>
              </a:rPr>
              <a:t>مـدت</a:t>
            </a:r>
            <a:r>
              <a:rPr lang="fa-IR" sz="2400" b="1" dirty="0">
                <a:cs typeface="B Yagut" panose="00000400000000000000" pitchFamily="2" charset="-78"/>
              </a:rPr>
              <a:t> </a:t>
            </a:r>
            <a:r>
              <a:rPr lang="fa-IR" sz="2400" b="1" dirty="0" err="1">
                <a:cs typeface="B Yagut" panose="00000400000000000000" pitchFamily="2" charset="-78"/>
              </a:rPr>
              <a:t>زمـان</a:t>
            </a:r>
            <a:r>
              <a:rPr lang="fa-IR" sz="2400" b="1" dirty="0">
                <a:cs typeface="B Yagut" panose="00000400000000000000" pitchFamily="2" charset="-78"/>
              </a:rPr>
              <a:t> </a:t>
            </a:r>
            <a:r>
              <a:rPr lang="fa-IR" sz="2400" b="1" dirty="0" err="1">
                <a:cs typeface="B Yagut" panose="00000400000000000000" pitchFamily="2" charset="-78"/>
              </a:rPr>
              <a:t>بـا</a:t>
            </a:r>
            <a:r>
              <a:rPr lang="fa-IR" sz="2400" b="1" dirty="0">
                <a:cs typeface="B Yagut" panose="00000400000000000000" pitchFamily="2" charset="-78"/>
              </a:rPr>
              <a:t> </a:t>
            </a:r>
            <a:r>
              <a:rPr lang="fa-IR" sz="2400" b="1" dirty="0" err="1">
                <a:cs typeface="B Yagut" panose="00000400000000000000" pitchFamily="2" charset="-78"/>
              </a:rPr>
              <a:t>اسـتفاده</a:t>
            </a:r>
            <a:r>
              <a:rPr lang="fa-IR" sz="2400" b="1" dirty="0">
                <a:cs typeface="B Yagut" panose="00000400000000000000" pitchFamily="2" charset="-78"/>
              </a:rPr>
              <a:t> از </a:t>
            </a:r>
            <a:r>
              <a:rPr lang="fa-IR" sz="2400" b="1" dirty="0" err="1">
                <a:cs typeface="B Yagut" panose="00000400000000000000" pitchFamily="2" charset="-78"/>
              </a:rPr>
              <a:t>واکسـن</a:t>
            </a:r>
            <a:r>
              <a:rPr lang="fa-IR" sz="2400" b="1" dirty="0">
                <a:cs typeface="B Yagut" panose="00000400000000000000" pitchFamily="2" charset="-78"/>
              </a:rPr>
              <a:t> </a:t>
            </a:r>
            <a:r>
              <a:rPr lang="fa-IR" sz="2400" b="1" dirty="0" err="1">
                <a:cs typeface="B Yagut" panose="00000400000000000000" pitchFamily="2" charset="-78"/>
              </a:rPr>
              <a:t>مـی</a:t>
            </a:r>
            <a:r>
              <a:rPr lang="fa-IR" sz="2400" b="1" dirty="0">
                <a:cs typeface="B Yagut" panose="00000400000000000000" pitchFamily="2" charset="-78"/>
              </a:rPr>
              <a:t> </a:t>
            </a:r>
            <a:r>
              <a:rPr lang="fa-IR" sz="2400" b="1" dirty="0" err="1">
                <a:cs typeface="B Yagut" panose="00000400000000000000" pitchFamily="2" charset="-78"/>
              </a:rPr>
              <a:t>تـوان</a:t>
            </a:r>
            <a:r>
              <a:rPr lang="fa-IR" sz="2400" b="1" dirty="0">
                <a:cs typeface="B Yagut" panose="00000400000000000000" pitchFamily="2" charset="-78"/>
              </a:rPr>
              <a:t> از </a:t>
            </a:r>
            <a:r>
              <a:rPr lang="fa-IR" sz="2400" b="1" dirty="0" err="1">
                <a:cs typeface="B Yagut" panose="00000400000000000000" pitchFamily="2" charset="-78"/>
              </a:rPr>
              <a:t>بـروز</a:t>
            </a:r>
            <a:r>
              <a:rPr lang="fa-IR" sz="2400" b="1" dirty="0">
                <a:cs typeface="B Yagut" panose="00000400000000000000" pitchFamily="2" charset="-78"/>
              </a:rPr>
              <a:t> 39.422.395 </a:t>
            </a:r>
            <a:r>
              <a:rPr lang="fa-IR" sz="2400" b="1" dirty="0" err="1">
                <a:cs typeface="B Yagut" panose="00000400000000000000" pitchFamily="2" charset="-78"/>
              </a:rPr>
              <a:t>مـورد</a:t>
            </a:r>
            <a:r>
              <a:rPr lang="fa-IR" sz="2400" b="1" dirty="0">
                <a:cs typeface="B Yagut" panose="00000400000000000000" pitchFamily="2" charset="-78"/>
              </a:rPr>
              <a:t> اســ</a:t>
            </a:r>
            <a:r>
              <a:rPr lang="fa-IR" sz="2400" b="1" dirty="0" err="1">
                <a:cs typeface="B Yagut" panose="00000400000000000000" pitchFamily="2" charset="-78"/>
              </a:rPr>
              <a:t>هال</a:t>
            </a:r>
            <a:r>
              <a:rPr lang="fa-IR" sz="2400" b="1" dirty="0">
                <a:cs typeface="B Yagut" panose="00000400000000000000" pitchFamily="2" charset="-78"/>
              </a:rPr>
              <a:t>، </a:t>
            </a:r>
            <a:r>
              <a:rPr lang="fa-IR" sz="2400" b="1" dirty="0" err="1">
                <a:cs typeface="B Yagut" panose="00000400000000000000" pitchFamily="2" charset="-78"/>
              </a:rPr>
              <a:t>تع</a:t>
            </a:r>
            <a:r>
              <a:rPr lang="fa-IR" sz="2400" b="1" dirty="0">
                <a:cs typeface="B Yagut" panose="00000400000000000000" pitchFamily="2" charset="-78"/>
              </a:rPr>
              <a:t>ــداد 1.7  میلیــون مــورد بســتری و 300 مــورد مــرگ نــ</a:t>
            </a:r>
            <a:r>
              <a:rPr lang="fa-IR" sz="2400" b="1" dirty="0" err="1">
                <a:cs typeface="B Yagut" panose="00000400000000000000" pitchFamily="2" charset="-78"/>
              </a:rPr>
              <a:t>اشی</a:t>
            </a:r>
            <a:r>
              <a:rPr lang="fa-IR" sz="2400" b="1" dirty="0">
                <a:cs typeface="B Yagut" panose="00000400000000000000" pitchFamily="2" charset="-78"/>
              </a:rPr>
              <a:t> از بیمــ</a:t>
            </a:r>
            <a:r>
              <a:rPr lang="fa-IR" sz="2400" b="1" dirty="0" err="1">
                <a:cs typeface="B Yagut" panose="00000400000000000000" pitchFamily="2" charset="-78"/>
              </a:rPr>
              <a:t>اری</a:t>
            </a:r>
            <a:r>
              <a:rPr lang="fa-IR" sz="2400" b="1" dirty="0">
                <a:cs typeface="B Yagut" panose="00000400000000000000" pitchFamily="2" charset="-78"/>
              </a:rPr>
              <a:t> </a:t>
            </a:r>
            <a:r>
              <a:rPr lang="fa-IR" sz="2400" b="1" dirty="0" err="1">
                <a:cs typeface="B Yagut" panose="00000400000000000000" pitchFamily="2" charset="-78"/>
              </a:rPr>
              <a:t>جلوگی</a:t>
            </a:r>
            <a:r>
              <a:rPr lang="fa-IR" sz="2400" b="1" dirty="0">
                <a:cs typeface="B Yagut" panose="00000400000000000000" pitchFamily="2" charset="-78"/>
              </a:rPr>
              <a:t>ــری  کرد. </a:t>
            </a:r>
          </a:p>
          <a:p>
            <a:endParaRPr lang="en-US" sz="2000" dirty="0">
              <a:cs typeface="B Yagut" panose="00000400000000000000" pitchFamily="2" charset="-78"/>
            </a:endParaRPr>
          </a:p>
        </p:txBody>
      </p:sp>
      <p:pic>
        <p:nvPicPr>
          <p:cNvPr id="4" name="Picture 3"/>
          <p:cNvPicPr/>
          <p:nvPr/>
        </p:nvPicPr>
        <p:blipFill rotWithShape="1">
          <a:blip r:embed="rId2"/>
          <a:srcRect l="16987" t="45970" r="50481" b="17707"/>
          <a:stretch/>
        </p:blipFill>
        <p:spPr bwMode="auto">
          <a:xfrm>
            <a:off x="0" y="6155472"/>
            <a:ext cx="1326995" cy="7025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06555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9" name="Picture 3">
            <a:extLst>
              <a:ext uri="{FF2B5EF4-FFF2-40B4-BE49-F238E27FC236}">
                <a16:creationId xmlns:a16="http://schemas.microsoft.com/office/drawing/2014/main" id="{C88C476D-13CD-07E0-CB1C-F2A196EBC2DA}"/>
              </a:ext>
            </a:extLst>
          </p:cNvPr>
          <p:cNvPicPr>
            <a:picLocks noChangeAspect="1"/>
          </p:cNvPicPr>
          <p:nvPr/>
        </p:nvPicPr>
        <p:blipFill>
          <a:blip r:embed="rId3">
            <a:extLst>
              <a:ext uri="{28A0092B-C50C-407E-A947-70E740481C1C}">
                <a14:useLocalDpi xmlns:a14="http://schemas.microsoft.com/office/drawing/2010/main" val="0"/>
              </a:ext>
            </a:extLst>
          </a:blip>
          <a:srcRect l="28345" t="9122" r="28117" b="13687"/>
          <a:stretch>
            <a:fillRect/>
          </a:stretch>
        </p:blipFill>
        <p:spPr bwMode="auto">
          <a:xfrm>
            <a:off x="0" y="1200150"/>
            <a:ext cx="5610225" cy="5430838"/>
          </a:xfrm>
          <a:prstGeom prst="rect">
            <a:avLst/>
          </a:prstGeom>
          <a:solidFill>
            <a:srgbClr val="000000"/>
          </a:solidFill>
          <a:ln>
            <a:noFill/>
          </a:ln>
        </p:spPr>
      </p:pic>
      <p:pic>
        <p:nvPicPr>
          <p:cNvPr id="55300" name="Picture 4">
            <a:extLst>
              <a:ext uri="{FF2B5EF4-FFF2-40B4-BE49-F238E27FC236}">
                <a16:creationId xmlns:a16="http://schemas.microsoft.com/office/drawing/2014/main" id="{498A3A04-473F-3512-B2EB-B74E70D93086}"/>
              </a:ext>
            </a:extLst>
          </p:cNvPr>
          <p:cNvPicPr>
            <a:picLocks noChangeAspect="1"/>
          </p:cNvPicPr>
          <p:nvPr/>
        </p:nvPicPr>
        <p:blipFill>
          <a:blip r:embed="rId4">
            <a:extLst>
              <a:ext uri="{28A0092B-C50C-407E-A947-70E740481C1C}">
                <a14:useLocalDpi xmlns:a14="http://schemas.microsoft.com/office/drawing/2010/main" val="0"/>
              </a:ext>
            </a:extLst>
          </a:blip>
          <a:srcRect l="28345" t="8148" r="27922" b="12592"/>
          <a:stretch>
            <a:fillRect/>
          </a:stretch>
        </p:blipFill>
        <p:spPr bwMode="auto">
          <a:xfrm>
            <a:off x="6157913" y="1200150"/>
            <a:ext cx="5935764" cy="543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a:extLst>
              <a:ext uri="{FF2B5EF4-FFF2-40B4-BE49-F238E27FC236}">
                <a16:creationId xmlns:a16="http://schemas.microsoft.com/office/drawing/2014/main" id="{E1C3B582-8E38-B3B9-F09F-7AC9AB35DD06}"/>
              </a:ext>
            </a:extLst>
          </p:cNvPr>
          <p:cNvSpPr>
            <a:spLocks noGrp="1"/>
          </p:cNvSpPr>
          <p:nvPr>
            <p:ph type="title"/>
          </p:nvPr>
        </p:nvSpPr>
        <p:spPr>
          <a:xfrm>
            <a:off x="2038194" y="227012"/>
            <a:ext cx="7430729" cy="1325563"/>
          </a:xfrm>
        </p:spPr>
        <p:txBody>
          <a:bodyPr/>
          <a:lstStyle/>
          <a:p>
            <a:r>
              <a:rPr lang="fa-IR" sz="4400" dirty="0">
                <a:cs typeface="B Titr" panose="00000700000000000000" pitchFamily="2" charset="-78"/>
              </a:rPr>
              <a:t>واکسن های پنوموکوک و روتاویروس</a:t>
            </a:r>
            <a:br>
              <a:rPr lang="fa-IR" sz="4400" dirty="0">
                <a:cs typeface="B Titr" panose="00000700000000000000" pitchFamily="2" charset="-78"/>
              </a:rPr>
            </a:br>
            <a:endParaRPr lang="fa-IR" dirty="0"/>
          </a:p>
        </p:txBody>
      </p:sp>
    </p:spTree>
    <p:extLst>
      <p:ext uri="{BB962C8B-B14F-4D97-AF65-F5344CB8AC3E}">
        <p14:creationId xmlns:p14="http://schemas.microsoft.com/office/powerpoint/2010/main" val="2403236458"/>
      </p:ext>
    </p:extLst>
  </p:cSld>
  <p:clrMapOvr>
    <a:masterClrMapping/>
  </p:clrMapOvr>
  <p:transition spd="slow">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400" dirty="0"/>
              <a:t> </a:t>
            </a:r>
            <a:r>
              <a:rPr lang="fa-IR" sz="4400" b="1" dirty="0"/>
              <a:t>روش انتقال </a:t>
            </a:r>
            <a:endParaRPr lang="en-US" sz="4400" b="1" dirty="0"/>
          </a:p>
        </p:txBody>
      </p:sp>
      <p:sp>
        <p:nvSpPr>
          <p:cNvPr id="3" name="Content Placeholder 2"/>
          <p:cNvSpPr>
            <a:spLocks noGrp="1"/>
          </p:cNvSpPr>
          <p:nvPr>
            <p:ph idx="1"/>
          </p:nvPr>
        </p:nvSpPr>
        <p:spPr/>
        <p:txBody>
          <a:bodyPr>
            <a:normAutofit/>
          </a:bodyPr>
          <a:lstStyle/>
          <a:p>
            <a:pPr algn="r" rtl="1">
              <a:buClr>
                <a:schemeClr val="accent4"/>
              </a:buClr>
            </a:pPr>
            <a:r>
              <a:rPr lang="fa-IR" sz="2800" dirty="0">
                <a:cs typeface="B Yagut" panose="00000400000000000000" pitchFamily="2" charset="-78"/>
              </a:rPr>
              <a:t>دوره نهفتگی کمتر از 48 ساعت است.</a:t>
            </a:r>
          </a:p>
          <a:p>
            <a:pPr algn="r" rtl="1">
              <a:buClr>
                <a:schemeClr val="accent4"/>
              </a:buClr>
            </a:pPr>
            <a:r>
              <a:rPr lang="fa-IR" sz="2800" dirty="0">
                <a:cs typeface="B Yagut" panose="00000400000000000000" pitchFamily="2" charset="-78"/>
              </a:rPr>
              <a:t>انتقال از طریق مدفوعی – دهانی است.</a:t>
            </a:r>
          </a:p>
        </p:txBody>
      </p:sp>
      <p:pic>
        <p:nvPicPr>
          <p:cNvPr id="4" name="Picture 3"/>
          <p:cNvPicPr/>
          <p:nvPr/>
        </p:nvPicPr>
        <p:blipFill rotWithShape="1">
          <a:blip r:embed="rId2"/>
          <a:srcRect l="16987" t="45970" r="50481" b="17707"/>
          <a:stretch/>
        </p:blipFill>
        <p:spPr bwMode="auto">
          <a:xfrm>
            <a:off x="0" y="6155472"/>
            <a:ext cx="1326995" cy="7025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723934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t>علائم</a:t>
            </a:r>
            <a:endParaRPr lang="en-US" dirty="0"/>
          </a:p>
        </p:txBody>
      </p:sp>
      <p:sp>
        <p:nvSpPr>
          <p:cNvPr id="3" name="Content Placeholder 2"/>
          <p:cNvSpPr>
            <a:spLocks noGrp="1"/>
          </p:cNvSpPr>
          <p:nvPr>
            <p:ph idx="1"/>
          </p:nvPr>
        </p:nvSpPr>
        <p:spPr/>
        <p:txBody>
          <a:bodyPr>
            <a:normAutofit/>
          </a:bodyPr>
          <a:lstStyle/>
          <a:p>
            <a:pPr algn="r" rtl="1">
              <a:buClr>
                <a:schemeClr val="accent4"/>
              </a:buClr>
            </a:pPr>
            <a:r>
              <a:rPr lang="fa-IR" sz="3200" b="1" dirty="0">
                <a:cs typeface="B Yagut" panose="00000400000000000000" pitchFamily="2" charset="-78"/>
              </a:rPr>
              <a:t> معمولا اولین عفونت  با  شدیدترین علائم  همراه است.</a:t>
            </a:r>
          </a:p>
          <a:p>
            <a:pPr algn="r" rtl="1">
              <a:buClr>
                <a:schemeClr val="accent4"/>
              </a:buClr>
            </a:pPr>
            <a:r>
              <a:rPr lang="fa-IR" sz="3200" b="1" dirty="0">
                <a:cs typeface="B Yagut" panose="00000400000000000000" pitchFamily="2" charset="-78"/>
              </a:rPr>
              <a:t>عفونت بی علامت</a:t>
            </a:r>
          </a:p>
          <a:p>
            <a:pPr algn="r" rtl="1">
              <a:buClr>
                <a:schemeClr val="accent4"/>
              </a:buClr>
            </a:pPr>
            <a:r>
              <a:rPr lang="fa-IR" sz="3200" b="1" dirty="0">
                <a:cs typeface="B Yagut" panose="00000400000000000000" pitchFamily="2" charset="-78"/>
              </a:rPr>
              <a:t>اسهال خفیف آبکی </a:t>
            </a:r>
          </a:p>
          <a:p>
            <a:pPr algn="r" rtl="1">
              <a:buClr>
                <a:schemeClr val="accent4"/>
              </a:buClr>
            </a:pPr>
            <a:r>
              <a:rPr lang="fa-IR" sz="3200" b="1" dirty="0">
                <a:cs typeface="B Yagut" panose="00000400000000000000" pitchFamily="2" charset="-78"/>
              </a:rPr>
              <a:t>اسهال آبکی شدید همراه  کم آبی بدن ،  تب و استفراغ </a:t>
            </a:r>
          </a:p>
          <a:p>
            <a:pPr lvl="1" algn="r" rtl="1">
              <a:buClr>
                <a:schemeClr val="accent4"/>
              </a:buClr>
            </a:pPr>
            <a:r>
              <a:rPr lang="fa-IR" b="1" dirty="0">
                <a:cs typeface="B Yagut" panose="00000400000000000000" pitchFamily="2" charset="-78"/>
              </a:rPr>
              <a:t>در یک سوم موارد تب بالای 39 درجه است .</a:t>
            </a:r>
          </a:p>
          <a:p>
            <a:pPr algn="r" rtl="1">
              <a:buClr>
                <a:schemeClr val="accent4"/>
              </a:buClr>
            </a:pPr>
            <a:r>
              <a:rPr lang="fa-IR" sz="3200" b="1" dirty="0">
                <a:cs typeface="B Yagut" panose="00000400000000000000" pitchFamily="2" charset="-78"/>
              </a:rPr>
              <a:t>بهبودی طی 7- 3 روز </a:t>
            </a:r>
          </a:p>
          <a:p>
            <a:pPr marL="0" indent="0" algn="r" rtl="1">
              <a:buClr>
                <a:schemeClr val="accent4"/>
              </a:buClr>
              <a:buNone/>
            </a:pPr>
            <a:endParaRPr lang="en-US" sz="3200" b="1" dirty="0">
              <a:cs typeface="B Yagut" panose="00000400000000000000" pitchFamily="2" charset="-78"/>
            </a:endParaRPr>
          </a:p>
          <a:p>
            <a:endParaRPr lang="en-US" sz="3200" b="1" dirty="0"/>
          </a:p>
        </p:txBody>
      </p:sp>
      <p:pic>
        <p:nvPicPr>
          <p:cNvPr id="4" name="Picture 3"/>
          <p:cNvPicPr/>
          <p:nvPr/>
        </p:nvPicPr>
        <p:blipFill rotWithShape="1">
          <a:blip r:embed="rId2"/>
          <a:srcRect l="16987" t="45970" r="50481" b="17707"/>
          <a:stretch/>
        </p:blipFill>
        <p:spPr bwMode="auto">
          <a:xfrm>
            <a:off x="0" y="6155472"/>
            <a:ext cx="1326995" cy="7025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154170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53483"/>
            <a:ext cx="8596668" cy="1320800"/>
          </a:xfrm>
        </p:spPr>
        <p:txBody>
          <a:bodyPr>
            <a:normAutofit/>
          </a:bodyPr>
          <a:lstStyle/>
          <a:p>
            <a:pPr algn="ctr"/>
            <a:r>
              <a:rPr lang="fa-IR" sz="4000" dirty="0">
                <a:cs typeface="B Yagut" panose="00000400000000000000" pitchFamily="2" charset="-78"/>
              </a:rPr>
              <a:t> </a:t>
            </a:r>
            <a:r>
              <a:rPr lang="fa-IR" sz="4000" b="1" dirty="0">
                <a:cs typeface="B Yagut" panose="00000400000000000000" pitchFamily="2" charset="-78"/>
              </a:rPr>
              <a:t>مرگ و میر </a:t>
            </a:r>
            <a:endParaRPr lang="en-US" sz="4000" b="1" dirty="0">
              <a:cs typeface="B Yagut" panose="00000400000000000000" pitchFamily="2" charset="-78"/>
            </a:endParaRPr>
          </a:p>
        </p:txBody>
      </p:sp>
      <p:sp>
        <p:nvSpPr>
          <p:cNvPr id="3" name="Content Placeholder 2"/>
          <p:cNvSpPr>
            <a:spLocks noGrp="1"/>
          </p:cNvSpPr>
          <p:nvPr>
            <p:ph idx="1"/>
          </p:nvPr>
        </p:nvSpPr>
        <p:spPr/>
        <p:txBody>
          <a:bodyPr>
            <a:normAutofit/>
          </a:bodyPr>
          <a:lstStyle/>
          <a:p>
            <a:pPr algn="r" rtl="1">
              <a:buClr>
                <a:schemeClr val="accent4"/>
              </a:buClr>
            </a:pPr>
            <a:r>
              <a:rPr lang="fa-IR" sz="3200" b="1" dirty="0">
                <a:cs typeface="B Yagut" panose="00000400000000000000" pitchFamily="2" charset="-78"/>
              </a:rPr>
              <a:t>2.5 % در کشورهای در حال توسعه</a:t>
            </a:r>
          </a:p>
          <a:p>
            <a:pPr algn="r" rtl="1">
              <a:buClr>
                <a:schemeClr val="accent4"/>
              </a:buClr>
            </a:pPr>
            <a:r>
              <a:rPr lang="fa-IR" sz="3200" b="1" dirty="0">
                <a:cs typeface="B Yagut" panose="00000400000000000000" pitchFamily="2" charset="-78"/>
              </a:rPr>
              <a:t>علت مرگ کم آبی و عوارض ناشی از آن است.</a:t>
            </a:r>
            <a:endParaRPr lang="en-US" sz="3200" b="1" dirty="0">
              <a:cs typeface="B Yagut" panose="00000400000000000000" pitchFamily="2" charset="-78"/>
            </a:endParaRPr>
          </a:p>
        </p:txBody>
      </p:sp>
      <p:pic>
        <p:nvPicPr>
          <p:cNvPr id="4" name="Picture 3"/>
          <p:cNvPicPr/>
          <p:nvPr/>
        </p:nvPicPr>
        <p:blipFill rotWithShape="1">
          <a:blip r:embed="rId2"/>
          <a:srcRect l="16987" t="45970" r="50481" b="17707"/>
          <a:stretch/>
        </p:blipFill>
        <p:spPr bwMode="auto">
          <a:xfrm>
            <a:off x="0" y="6155472"/>
            <a:ext cx="1326995" cy="7025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292866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400" b="1" dirty="0">
                <a:cs typeface="B Yagut" panose="00000400000000000000" pitchFamily="2" charset="-78"/>
              </a:rPr>
              <a:t>عوارض </a:t>
            </a:r>
            <a:endParaRPr lang="en-US" sz="4400" b="1" dirty="0">
              <a:cs typeface="B Yagut" panose="00000400000000000000" pitchFamily="2" charset="-78"/>
            </a:endParaRPr>
          </a:p>
        </p:txBody>
      </p:sp>
      <p:sp>
        <p:nvSpPr>
          <p:cNvPr id="3" name="Content Placeholder 2"/>
          <p:cNvSpPr>
            <a:spLocks noGrp="1"/>
          </p:cNvSpPr>
          <p:nvPr>
            <p:ph idx="1"/>
          </p:nvPr>
        </p:nvSpPr>
        <p:spPr/>
        <p:txBody>
          <a:bodyPr>
            <a:normAutofit/>
          </a:bodyPr>
          <a:lstStyle/>
          <a:p>
            <a:pPr algn="r" rtl="1">
              <a:buClr>
                <a:schemeClr val="accent4"/>
              </a:buClr>
            </a:pPr>
            <a:r>
              <a:rPr lang="fa-IR" sz="2800" b="1" dirty="0">
                <a:cs typeface="B Yagut" panose="00000400000000000000" pitchFamily="2" charset="-78"/>
              </a:rPr>
              <a:t>کم آبی</a:t>
            </a:r>
          </a:p>
          <a:p>
            <a:pPr algn="r" rtl="1">
              <a:buClr>
                <a:schemeClr val="accent4"/>
              </a:buClr>
            </a:pPr>
            <a:r>
              <a:rPr lang="fa-IR" sz="2800" b="1" dirty="0">
                <a:cs typeface="B Yagut" panose="00000400000000000000" pitchFamily="2" charset="-78"/>
              </a:rPr>
              <a:t>اختلالات </a:t>
            </a:r>
            <a:r>
              <a:rPr lang="fa-IR" sz="2800" b="1" dirty="0" err="1">
                <a:cs typeface="B Yagut" panose="00000400000000000000" pitchFamily="2" charset="-78"/>
              </a:rPr>
              <a:t>الکترولیتی</a:t>
            </a:r>
            <a:r>
              <a:rPr lang="fa-IR" sz="2800" b="1" dirty="0">
                <a:cs typeface="B Yagut" panose="00000400000000000000" pitchFamily="2" charset="-78"/>
              </a:rPr>
              <a:t> ( سدیم و پتاسیم )</a:t>
            </a:r>
          </a:p>
          <a:p>
            <a:pPr algn="r" rtl="1">
              <a:buClr>
                <a:schemeClr val="accent4"/>
              </a:buClr>
            </a:pPr>
            <a:r>
              <a:rPr lang="fa-IR" sz="2800" b="1" dirty="0">
                <a:cs typeface="B Yagut" panose="00000400000000000000" pitchFamily="2" charset="-78"/>
              </a:rPr>
              <a:t>اختلال </a:t>
            </a:r>
            <a:r>
              <a:rPr lang="en-US" sz="2800" b="1" dirty="0">
                <a:cs typeface="B Yagut" panose="00000400000000000000" pitchFamily="2" charset="-78"/>
              </a:rPr>
              <a:t>PH</a:t>
            </a:r>
            <a:r>
              <a:rPr lang="fa-IR" sz="2800" b="1" dirty="0">
                <a:cs typeface="B Yagut" panose="00000400000000000000" pitchFamily="2" charset="-78"/>
              </a:rPr>
              <a:t> خون ( </a:t>
            </a:r>
            <a:r>
              <a:rPr lang="fa-IR" sz="2800" b="1" dirty="0" err="1">
                <a:cs typeface="B Yagut" panose="00000400000000000000" pitchFamily="2" charset="-78"/>
              </a:rPr>
              <a:t>اسیدوز</a:t>
            </a:r>
            <a:r>
              <a:rPr lang="fa-IR" sz="2800" b="1" dirty="0">
                <a:cs typeface="B Yagut" panose="00000400000000000000" pitchFamily="2" charset="-78"/>
              </a:rPr>
              <a:t> )</a:t>
            </a:r>
          </a:p>
          <a:p>
            <a:pPr algn="r" rtl="1">
              <a:buClr>
                <a:schemeClr val="accent4"/>
              </a:buClr>
            </a:pPr>
            <a:r>
              <a:rPr lang="fa-IR" sz="2800" b="1" dirty="0">
                <a:cs typeface="B Yagut" panose="00000400000000000000" pitchFamily="2" charset="-78"/>
              </a:rPr>
              <a:t>اسهال شدید و طولانی  در مبتلایان به نقص ایمنی </a:t>
            </a:r>
            <a:endParaRPr lang="en-US" sz="2800" b="1" dirty="0">
              <a:cs typeface="B Yagut" panose="00000400000000000000" pitchFamily="2" charset="-78"/>
            </a:endParaRPr>
          </a:p>
        </p:txBody>
      </p:sp>
      <p:pic>
        <p:nvPicPr>
          <p:cNvPr id="4" name="Picture 3"/>
          <p:cNvPicPr/>
          <p:nvPr/>
        </p:nvPicPr>
        <p:blipFill rotWithShape="1">
          <a:blip r:embed="rId2"/>
          <a:srcRect l="16987" t="45970" r="50481" b="17707"/>
          <a:stretch/>
        </p:blipFill>
        <p:spPr bwMode="auto">
          <a:xfrm>
            <a:off x="0" y="6155472"/>
            <a:ext cx="1326995" cy="7025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621086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400" b="1" dirty="0">
                <a:cs typeface="B Yagut" panose="00000400000000000000" pitchFamily="2" charset="-78"/>
              </a:rPr>
              <a:t>ایمنی علیه بیماری</a:t>
            </a:r>
            <a:endParaRPr lang="en-US" sz="4400" b="1" dirty="0">
              <a:cs typeface="B Yagut" panose="00000400000000000000" pitchFamily="2" charset="-78"/>
            </a:endParaRPr>
          </a:p>
        </p:txBody>
      </p:sp>
      <p:sp>
        <p:nvSpPr>
          <p:cNvPr id="3" name="Content Placeholder 2"/>
          <p:cNvSpPr>
            <a:spLocks noGrp="1"/>
          </p:cNvSpPr>
          <p:nvPr>
            <p:ph idx="1"/>
          </p:nvPr>
        </p:nvSpPr>
        <p:spPr/>
        <p:txBody>
          <a:bodyPr>
            <a:normAutofit/>
          </a:bodyPr>
          <a:lstStyle/>
          <a:p>
            <a:pPr algn="r" rtl="1">
              <a:buClr>
                <a:schemeClr val="accent4"/>
              </a:buClr>
              <a:buFont typeface="Wingdings 3" panose="05040102010807070707" pitchFamily="18" charset="2"/>
              <a:buChar char=""/>
            </a:pPr>
            <a:r>
              <a:rPr lang="fa-IR" sz="3200" dirty="0">
                <a:cs typeface="B Yagut" panose="00000400000000000000" pitchFamily="2" charset="-78"/>
              </a:rPr>
              <a:t>  ایمنی پس از عفونت طبیعی  نسبی است.</a:t>
            </a:r>
          </a:p>
          <a:p>
            <a:pPr algn="r" rtl="1">
              <a:buClr>
                <a:schemeClr val="accent4"/>
              </a:buClr>
              <a:buFont typeface="Wingdings 3" panose="05040102010807070707" pitchFamily="18" charset="2"/>
              <a:buChar char=""/>
            </a:pPr>
            <a:r>
              <a:rPr lang="fa-IR" sz="3200" dirty="0">
                <a:cs typeface="B Yagut" panose="00000400000000000000" pitchFamily="2" charset="-78"/>
              </a:rPr>
              <a:t> ممکن است عفونت مجدد رخ دهد.</a:t>
            </a:r>
          </a:p>
          <a:p>
            <a:pPr algn="r" rtl="1">
              <a:buClr>
                <a:schemeClr val="accent4"/>
              </a:buClr>
              <a:buFont typeface="Wingdings 3" panose="05040102010807070707" pitchFamily="18" charset="2"/>
              <a:buChar char=""/>
            </a:pPr>
            <a:r>
              <a:rPr lang="fa-IR" sz="3200" dirty="0">
                <a:cs typeface="B Yagut" panose="00000400000000000000" pitchFamily="2" charset="-78"/>
              </a:rPr>
              <a:t>واکسیناسیون پس از ابتلا به اسهال </a:t>
            </a:r>
            <a:r>
              <a:rPr lang="fa-IR" sz="3200" dirty="0" err="1">
                <a:cs typeface="B Yagut" panose="00000400000000000000" pitchFamily="2" charset="-78"/>
              </a:rPr>
              <a:t>روتا</a:t>
            </a:r>
            <a:r>
              <a:rPr lang="fa-IR" sz="3200" dirty="0">
                <a:cs typeface="B Yagut" panose="00000400000000000000" pitchFamily="2" charset="-78"/>
              </a:rPr>
              <a:t> ویروس </a:t>
            </a:r>
            <a:r>
              <a:rPr lang="fa-IR" sz="3200">
                <a:cs typeface="B Yagut" panose="00000400000000000000" pitchFamily="2" charset="-78"/>
              </a:rPr>
              <a:t>ضرورت دارد. </a:t>
            </a:r>
            <a:endParaRPr lang="en-US" sz="3200" dirty="0">
              <a:cs typeface="B Yagut" panose="00000400000000000000" pitchFamily="2" charset="-78"/>
            </a:endParaRPr>
          </a:p>
        </p:txBody>
      </p:sp>
      <p:pic>
        <p:nvPicPr>
          <p:cNvPr id="4" name="Picture 3"/>
          <p:cNvPicPr/>
          <p:nvPr/>
        </p:nvPicPr>
        <p:blipFill rotWithShape="1">
          <a:blip r:embed="rId2"/>
          <a:srcRect l="16987" t="45970" r="50481" b="17707"/>
          <a:stretch/>
        </p:blipFill>
        <p:spPr bwMode="auto">
          <a:xfrm>
            <a:off x="0" y="6155472"/>
            <a:ext cx="1326995" cy="7025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07378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nvGraphicFramePr>
        <p:xfrm>
          <a:off x="122664" y="122664"/>
          <a:ext cx="11786839" cy="6646785"/>
        </p:xfrm>
        <a:graphic>
          <a:graphicData uri="http://schemas.openxmlformats.org/presentationml/2006/ole">
            <mc:AlternateContent xmlns:mc="http://schemas.openxmlformats.org/markup-compatibility/2006">
              <mc:Choice xmlns:v="urn:schemas-microsoft-com:vml" Requires="v">
                <p:oleObj name="Acrobat Document" r:id="rId2" imgW="16039886" imgH="11344250" progId="AcroExch.Document.7">
                  <p:embed/>
                </p:oleObj>
              </mc:Choice>
              <mc:Fallback>
                <p:oleObj name="Acrobat Document" r:id="rId2" imgW="16039886" imgH="11344250" progId="AcroExch.Document.7">
                  <p:embed/>
                  <p:pic>
                    <p:nvPicPr>
                      <p:cNvPr id="4" name="Object 2"/>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664" y="122664"/>
                        <a:ext cx="11786839" cy="6646785"/>
                      </a:xfrm>
                      <a:prstGeom prst="rect">
                        <a:avLst/>
                      </a:prstGeom>
                      <a:noFill/>
                    </p:spPr>
                  </p:pic>
                </p:oleObj>
              </mc:Fallback>
            </mc:AlternateContent>
          </a:graphicData>
        </a:graphic>
      </p:graphicFrame>
    </p:spTree>
    <p:extLst>
      <p:ext uri="{BB962C8B-B14F-4D97-AF65-F5344CB8AC3E}">
        <p14:creationId xmlns:p14="http://schemas.microsoft.com/office/powerpoint/2010/main" val="23581269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1FAF150-6912-EB6F-5847-BA2DBFE010DF}"/>
              </a:ext>
            </a:extLst>
          </p:cNvPr>
          <p:cNvSpPr/>
          <p:nvPr/>
        </p:nvSpPr>
        <p:spPr>
          <a:xfrm>
            <a:off x="3215680" y="1196752"/>
            <a:ext cx="5688632" cy="3231654"/>
          </a:xfrm>
          <a:prstGeom prst="rect">
            <a:avLst/>
          </a:prstGeom>
          <a:noFill/>
        </p:spPr>
        <p:txBody>
          <a:bodyPr>
            <a:spAutoFit/>
          </a:bodyPr>
          <a:lstStyle/>
          <a:p>
            <a:pPr algn="ctr">
              <a:defRPr/>
            </a:pPr>
            <a:r>
              <a:rPr lang="fa-IR" sz="5400" b="1" dirty="0">
                <a:ln w="22225">
                  <a:solidFill>
                    <a:schemeClr val="accent2"/>
                  </a:solidFill>
                  <a:prstDash val="solid"/>
                </a:ln>
                <a:solidFill>
                  <a:schemeClr val="accent2">
                    <a:lumMod val="40000"/>
                    <a:lumOff val="60000"/>
                  </a:schemeClr>
                </a:solidFill>
                <a:latin typeface="Arial" charset="0"/>
                <a:cs typeface="Arial" charset="0"/>
              </a:rPr>
              <a:t>  عفونت های ناشی از </a:t>
            </a:r>
            <a:r>
              <a:rPr lang="fa-IR" sz="5400" b="1" dirty="0" err="1">
                <a:ln w="22225">
                  <a:solidFill>
                    <a:schemeClr val="accent2"/>
                  </a:solidFill>
                  <a:prstDash val="solid"/>
                </a:ln>
                <a:solidFill>
                  <a:schemeClr val="accent2">
                    <a:lumMod val="40000"/>
                    <a:lumOff val="60000"/>
                  </a:schemeClr>
                </a:solidFill>
                <a:latin typeface="Arial" charset="0"/>
                <a:cs typeface="Arial" charset="0"/>
              </a:rPr>
              <a:t>استرپتوکوک</a:t>
            </a:r>
            <a:r>
              <a:rPr lang="fa-IR" sz="5400" b="1" dirty="0">
                <a:ln w="22225">
                  <a:solidFill>
                    <a:schemeClr val="accent2"/>
                  </a:solidFill>
                  <a:prstDash val="solid"/>
                </a:ln>
                <a:solidFill>
                  <a:schemeClr val="accent2">
                    <a:lumMod val="40000"/>
                    <a:lumOff val="60000"/>
                  </a:schemeClr>
                </a:solidFill>
                <a:latin typeface="Arial" charset="0"/>
                <a:cs typeface="Arial" charset="0"/>
              </a:rPr>
              <a:t>  </a:t>
            </a:r>
            <a:r>
              <a:rPr lang="fa-IR" sz="5400" b="1" dirty="0" err="1">
                <a:ln w="22225">
                  <a:solidFill>
                    <a:schemeClr val="accent2"/>
                  </a:solidFill>
                  <a:prstDash val="solid"/>
                </a:ln>
                <a:solidFill>
                  <a:schemeClr val="accent2">
                    <a:lumMod val="40000"/>
                    <a:lumOff val="60000"/>
                  </a:schemeClr>
                </a:solidFill>
                <a:latin typeface="Arial" charset="0"/>
                <a:cs typeface="Arial" charset="0"/>
              </a:rPr>
              <a:t>پنومونیه</a:t>
            </a:r>
            <a:r>
              <a:rPr lang="fa-IR" sz="5400" b="1" dirty="0">
                <a:ln w="22225">
                  <a:solidFill>
                    <a:schemeClr val="accent2"/>
                  </a:solidFill>
                  <a:prstDash val="solid"/>
                </a:ln>
                <a:solidFill>
                  <a:schemeClr val="accent2">
                    <a:lumMod val="40000"/>
                    <a:lumOff val="60000"/>
                  </a:schemeClr>
                </a:solidFill>
                <a:latin typeface="Arial" charset="0"/>
                <a:cs typeface="Arial" charset="0"/>
              </a:rPr>
              <a:t> </a:t>
            </a:r>
            <a:endParaRPr lang="en-US" sz="5400" b="1" dirty="0">
              <a:ln w="22225">
                <a:solidFill>
                  <a:schemeClr val="accent2"/>
                </a:solidFill>
                <a:prstDash val="solid"/>
              </a:ln>
              <a:solidFill>
                <a:schemeClr val="accent2">
                  <a:lumMod val="40000"/>
                  <a:lumOff val="60000"/>
                </a:schemeClr>
              </a:solidFill>
              <a:latin typeface="Arial" charset="0"/>
              <a:cs typeface="Arial" charset="0"/>
            </a:endParaRPr>
          </a:p>
          <a:p>
            <a:pPr algn="ctr">
              <a:defRPr/>
            </a:pPr>
            <a:r>
              <a:rPr lang="fa-IR" sz="9600" b="1" cap="all" dirty="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latin typeface="Arial" charset="0"/>
                <a:cs typeface="Arial" charset="0"/>
              </a:rPr>
              <a:t> </a:t>
            </a:r>
            <a:r>
              <a:rPr lang="fa-IR" b="1" dirty="0">
                <a:ln w="22225">
                  <a:solidFill>
                    <a:schemeClr val="accent2"/>
                  </a:solidFill>
                  <a:prstDash val="solid"/>
                </a:ln>
                <a:solidFill>
                  <a:schemeClr val="accent2">
                    <a:lumMod val="40000"/>
                    <a:lumOff val="60000"/>
                  </a:schemeClr>
                </a:solidFill>
                <a:latin typeface="Arial" charset="0"/>
                <a:cs typeface="Arial" charset="0"/>
              </a:rPr>
              <a:t>تبریز- خرداد 1403 </a:t>
            </a:r>
            <a:endParaRPr lang="en-US" b="1" dirty="0">
              <a:ln w="22225">
                <a:solidFill>
                  <a:schemeClr val="accent2"/>
                </a:solidFill>
                <a:prstDash val="solid"/>
              </a:ln>
              <a:solidFill>
                <a:schemeClr val="accent2">
                  <a:lumMod val="40000"/>
                  <a:lumOff val="60000"/>
                </a:schemeClr>
              </a:solidFill>
              <a:latin typeface="Arial" charset="0"/>
              <a:cs typeface="Arial" charset="0"/>
            </a:endParaRPr>
          </a:p>
        </p:txBody>
      </p:sp>
      <p:pic>
        <p:nvPicPr>
          <p:cNvPr id="4099" name="Picture 4">
            <a:extLst>
              <a:ext uri="{FF2B5EF4-FFF2-40B4-BE49-F238E27FC236}">
                <a16:creationId xmlns:a16="http://schemas.microsoft.com/office/drawing/2014/main" id="{658FCC82-36DE-CDB3-FA14-290D055250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65" t="40012" r="50160" b="37286"/>
          <a:stretch>
            <a:fillRect/>
          </a:stretch>
        </p:blipFill>
        <p:spPr bwMode="auto">
          <a:xfrm>
            <a:off x="1500188" y="6080125"/>
            <a:ext cx="1276351"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A0D86247-7813-3494-55B5-BC5C47093EAB}"/>
              </a:ext>
            </a:extLst>
          </p:cNvPr>
          <p:cNvSpPr>
            <a:spLocks noGrp="1"/>
          </p:cNvSpPr>
          <p:nvPr>
            <p:ph type="title"/>
          </p:nvPr>
        </p:nvSpPr>
        <p:spPr>
          <a:xfrm>
            <a:off x="5066071" y="0"/>
            <a:ext cx="2711245" cy="943897"/>
          </a:xfrm>
        </p:spPr>
        <p:txBody>
          <a:bodyPr/>
          <a:lstStyle/>
          <a:p>
            <a:r>
              <a:rPr lang="en-US" altLang="en-US" sz="4000" dirty="0">
                <a:solidFill>
                  <a:srgbClr val="FF0000"/>
                </a:solidFill>
              </a:rPr>
              <a:t> </a:t>
            </a:r>
            <a:r>
              <a:rPr lang="fa-IR" altLang="en-US" sz="4000" dirty="0">
                <a:solidFill>
                  <a:srgbClr val="FF0000"/>
                </a:solidFill>
              </a:rPr>
              <a:t> عامل بیماری</a:t>
            </a:r>
            <a:endParaRPr lang="en-US" altLang="en-US" sz="4000" dirty="0">
              <a:solidFill>
                <a:srgbClr val="FF0000"/>
              </a:solidFill>
            </a:endParaRPr>
          </a:p>
        </p:txBody>
      </p:sp>
      <p:sp>
        <p:nvSpPr>
          <p:cNvPr id="5123" name="Content Placeholder 2">
            <a:extLst>
              <a:ext uri="{FF2B5EF4-FFF2-40B4-BE49-F238E27FC236}">
                <a16:creationId xmlns:a16="http://schemas.microsoft.com/office/drawing/2014/main" id="{988B34E7-04CA-0EEE-4248-1C51294E7A67}"/>
              </a:ext>
            </a:extLst>
          </p:cNvPr>
          <p:cNvSpPr>
            <a:spLocks noGrp="1"/>
          </p:cNvSpPr>
          <p:nvPr>
            <p:ph idx="1"/>
          </p:nvPr>
        </p:nvSpPr>
        <p:spPr>
          <a:xfrm>
            <a:off x="4109884" y="943897"/>
            <a:ext cx="7865806" cy="5569616"/>
          </a:xfrm>
        </p:spPr>
        <p:txBody>
          <a:bodyPr/>
          <a:lstStyle/>
          <a:p>
            <a:pPr marL="0" indent="0" algn="r" rtl="1">
              <a:buNone/>
            </a:pPr>
            <a:r>
              <a:rPr lang="fa-IR" altLang="en-US" sz="2400" b="1" dirty="0">
                <a:cs typeface="B Yagut" panose="00000400000000000000" pitchFamily="2" charset="-78"/>
              </a:rPr>
              <a:t>پنوموکوک یک دیپلوکوک گرم مثبت میله ای شکل با کپسول پلی ساکاریدی است.</a:t>
            </a:r>
          </a:p>
          <a:p>
            <a:pPr marL="0" indent="0" algn="r" rtl="1">
              <a:buClr>
                <a:srgbClr val="00B050"/>
              </a:buClr>
              <a:buNone/>
            </a:pPr>
            <a:r>
              <a:rPr lang="fa-IR" altLang="en-US" sz="2400" b="1" dirty="0">
                <a:cs typeface="B Yagut" panose="00000400000000000000" pitchFamily="2" charset="-78"/>
              </a:rPr>
              <a:t>بیش از 90 سروتیپ آن( بر مبنای پلی ساکارید کپسولی )  شناخته شده ولی تعداد محدودی از آن بیماری ایجاد  می کند.</a:t>
            </a:r>
          </a:p>
          <a:p>
            <a:pPr marL="0" indent="0" algn="r" rtl="1">
              <a:buNone/>
            </a:pPr>
            <a:r>
              <a:rPr lang="fa-IR" altLang="en-US" sz="2400" b="1" dirty="0">
                <a:cs typeface="B Yagut" panose="00000400000000000000" pitchFamily="2" charset="-78"/>
              </a:rPr>
              <a:t>6  تــا 11 تا  از شــایع ترین  ســروتیپ ها باعــث تقریبــا 70 درصــد عفونــت هــای تهاجمــی در کــودکان در سراســر جهــان می شــوند.</a:t>
            </a:r>
          </a:p>
          <a:p>
            <a:pPr marL="0" indent="0" algn="r" rtl="1">
              <a:buNone/>
            </a:pPr>
            <a:endParaRPr lang="fa-IR" altLang="en-US" sz="2400" b="1" dirty="0">
              <a:cs typeface="B Yagut" panose="00000400000000000000" pitchFamily="2" charset="-78"/>
            </a:endParaRPr>
          </a:p>
        </p:txBody>
      </p:sp>
      <p:pic>
        <p:nvPicPr>
          <p:cNvPr id="5124" name="Picture 6" descr="Streptococcus pneumoniae bacteria">
            <a:extLst>
              <a:ext uri="{FF2B5EF4-FFF2-40B4-BE49-F238E27FC236}">
                <a16:creationId xmlns:a16="http://schemas.microsoft.com/office/drawing/2014/main" id="{8CF4F540-A63D-B612-31EC-831B5E5729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962" y="1071358"/>
            <a:ext cx="3843747" cy="425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4">
            <a:extLst>
              <a:ext uri="{FF2B5EF4-FFF2-40B4-BE49-F238E27FC236}">
                <a16:creationId xmlns:a16="http://schemas.microsoft.com/office/drawing/2014/main" id="{7C16B175-0670-25DA-CE09-EBB8E863BB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365" t="40012" r="50160" b="37286"/>
          <a:stretch>
            <a:fillRect/>
          </a:stretch>
        </p:blipFill>
        <p:spPr bwMode="auto">
          <a:xfrm>
            <a:off x="1500188" y="6080125"/>
            <a:ext cx="1276351"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C119CD71-2BA4-BE88-4E4D-33DFEE553EEB}"/>
              </a:ext>
            </a:extLst>
          </p:cNvPr>
          <p:cNvSpPr>
            <a:spLocks noGrp="1"/>
          </p:cNvSpPr>
          <p:nvPr>
            <p:ph type="title"/>
          </p:nvPr>
        </p:nvSpPr>
        <p:spPr>
          <a:xfrm>
            <a:off x="4171335" y="0"/>
            <a:ext cx="3655142" cy="1325563"/>
          </a:xfrm>
        </p:spPr>
        <p:txBody>
          <a:bodyPr/>
          <a:lstStyle/>
          <a:p>
            <a:r>
              <a:rPr lang="fa-IR" altLang="en-US" dirty="0">
                <a:solidFill>
                  <a:srgbClr val="FF0000"/>
                </a:solidFill>
              </a:rPr>
              <a:t>حاملین بی علامت </a:t>
            </a:r>
            <a:endParaRPr lang="en-US" altLang="en-US" dirty="0">
              <a:solidFill>
                <a:srgbClr val="FF0000"/>
              </a:solidFill>
            </a:endParaRPr>
          </a:p>
        </p:txBody>
      </p:sp>
      <p:sp>
        <p:nvSpPr>
          <p:cNvPr id="3" name="Content Placeholder 2">
            <a:extLst>
              <a:ext uri="{FF2B5EF4-FFF2-40B4-BE49-F238E27FC236}">
                <a16:creationId xmlns:a16="http://schemas.microsoft.com/office/drawing/2014/main" id="{172E638B-FC31-23EA-2BD2-7D443A08D7F4}"/>
              </a:ext>
            </a:extLst>
          </p:cNvPr>
          <p:cNvSpPr>
            <a:spLocks noGrp="1"/>
          </p:cNvSpPr>
          <p:nvPr>
            <p:ph idx="1"/>
          </p:nvPr>
        </p:nvSpPr>
        <p:spPr>
          <a:xfrm>
            <a:off x="334297" y="1219200"/>
            <a:ext cx="11661058" cy="5029200"/>
          </a:xfrm>
        </p:spPr>
        <p:txBody>
          <a:bodyPr/>
          <a:lstStyle/>
          <a:p>
            <a:pPr algn="r" rtl="1">
              <a:buClr>
                <a:srgbClr val="00B050"/>
              </a:buClr>
              <a:defRPr/>
            </a:pPr>
            <a:r>
              <a:rPr lang="fa-IR" sz="3200" b="1" dirty="0">
                <a:cs typeface="B Yagut" panose="00000400000000000000" pitchFamily="2" charset="-78"/>
              </a:rPr>
              <a:t>تعداد زیادی از افراد این باکتری را در حلق خود حمل می کنند.</a:t>
            </a:r>
          </a:p>
          <a:p>
            <a:pPr lvl="1" algn="r" rtl="1">
              <a:buClr>
                <a:srgbClr val="00B050"/>
              </a:buClr>
              <a:defRPr/>
            </a:pPr>
            <a:r>
              <a:rPr lang="fa-IR" sz="3000" b="1" dirty="0">
                <a:cs typeface="B Yagut" panose="00000400000000000000" pitchFamily="2" charset="-78"/>
              </a:rPr>
              <a:t>در بالغین فاقد فرزند: 10-5 %</a:t>
            </a:r>
          </a:p>
          <a:p>
            <a:pPr lvl="1" algn="r" rtl="1">
              <a:buClr>
                <a:srgbClr val="00B050"/>
              </a:buClr>
              <a:defRPr/>
            </a:pPr>
            <a:r>
              <a:rPr lang="fa-IR" sz="3000" b="1" dirty="0">
                <a:cs typeface="B Yagut" panose="00000400000000000000" pitchFamily="2" charset="-78"/>
              </a:rPr>
              <a:t>در کودکان سن مدرسه : 60-20 % </a:t>
            </a:r>
          </a:p>
          <a:p>
            <a:pPr algn="r" rtl="1">
              <a:buClr>
                <a:srgbClr val="00B050"/>
              </a:buClr>
              <a:defRPr/>
            </a:pPr>
            <a:r>
              <a:rPr lang="fa-IR" sz="3200" b="1" dirty="0">
                <a:cs typeface="B Yagut" panose="00000400000000000000" pitchFamily="2" charset="-78"/>
              </a:rPr>
              <a:t>میزان حامل بودن در جوامع کم درآمد و جمعیت متراکم بیشتر است.</a:t>
            </a:r>
          </a:p>
          <a:p>
            <a:pPr algn="r" rtl="1">
              <a:buClr>
                <a:srgbClr val="00B050"/>
              </a:buClr>
              <a:defRPr/>
            </a:pPr>
            <a:r>
              <a:rPr lang="fa-IR" sz="3200" b="1" dirty="0">
                <a:cs typeface="B Yagut" panose="00000400000000000000" pitchFamily="2" charset="-78"/>
              </a:rPr>
              <a:t>ارتباط بین حامل بودن و ابتلا به بیماری مشخص نیست.</a:t>
            </a:r>
          </a:p>
          <a:p>
            <a:pPr marL="0" indent="0" algn="r" rtl="1">
              <a:buClr>
                <a:srgbClr val="00B050"/>
              </a:buClr>
              <a:buNone/>
              <a:defRPr/>
            </a:pPr>
            <a:endParaRPr lang="en-US" sz="3200" b="1" dirty="0">
              <a:cs typeface="B Yagut" panose="00000400000000000000" pitchFamily="2" charset="-78"/>
            </a:endParaRPr>
          </a:p>
        </p:txBody>
      </p:sp>
      <p:pic>
        <p:nvPicPr>
          <p:cNvPr id="6148" name="Picture 3">
            <a:extLst>
              <a:ext uri="{FF2B5EF4-FFF2-40B4-BE49-F238E27FC236}">
                <a16:creationId xmlns:a16="http://schemas.microsoft.com/office/drawing/2014/main" id="{EB243796-8371-309F-796D-532DF4A6BF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65" t="40012" r="50160" b="37286"/>
          <a:stretch>
            <a:fillRect/>
          </a:stretch>
        </p:blipFill>
        <p:spPr bwMode="auto">
          <a:xfrm>
            <a:off x="1500188" y="6080125"/>
            <a:ext cx="1276351"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163B9906-4DFD-4BE4-02CD-08DCF8F8E57E}"/>
              </a:ext>
            </a:extLst>
          </p:cNvPr>
          <p:cNvSpPr>
            <a:spLocks noGrp="1"/>
          </p:cNvSpPr>
          <p:nvPr>
            <p:ph type="title"/>
          </p:nvPr>
        </p:nvSpPr>
        <p:spPr>
          <a:xfrm>
            <a:off x="4912442" y="0"/>
            <a:ext cx="2367116" cy="1325563"/>
          </a:xfrm>
        </p:spPr>
        <p:txBody>
          <a:bodyPr/>
          <a:lstStyle/>
          <a:p>
            <a:r>
              <a:rPr lang="fa-IR" altLang="en-US" dirty="0">
                <a:solidFill>
                  <a:srgbClr val="FF0000"/>
                </a:solidFill>
              </a:rPr>
              <a:t>میزان شیوع</a:t>
            </a:r>
            <a:endParaRPr lang="en-US" altLang="en-US" dirty="0">
              <a:solidFill>
                <a:srgbClr val="FF0000"/>
              </a:solidFill>
            </a:endParaRPr>
          </a:p>
        </p:txBody>
      </p:sp>
      <p:sp>
        <p:nvSpPr>
          <p:cNvPr id="7171" name="Content Placeholder 2">
            <a:extLst>
              <a:ext uri="{FF2B5EF4-FFF2-40B4-BE49-F238E27FC236}">
                <a16:creationId xmlns:a16="http://schemas.microsoft.com/office/drawing/2014/main" id="{F6F4983D-878D-6C08-1E84-A587E072C380}"/>
              </a:ext>
            </a:extLst>
          </p:cNvPr>
          <p:cNvSpPr>
            <a:spLocks noGrp="1"/>
          </p:cNvSpPr>
          <p:nvPr>
            <p:ph idx="1"/>
          </p:nvPr>
        </p:nvSpPr>
        <p:spPr>
          <a:xfrm>
            <a:off x="324465" y="1188525"/>
            <a:ext cx="11602063" cy="5029200"/>
          </a:xfrm>
        </p:spPr>
        <p:txBody>
          <a:bodyPr/>
          <a:lstStyle/>
          <a:p>
            <a:pPr algn="r" rtl="1">
              <a:buClr>
                <a:srgbClr val="00B050"/>
              </a:buClr>
              <a:buFont typeface="Wingdings" panose="05000000000000000000" pitchFamily="2" charset="2"/>
              <a:buChar char="ü"/>
            </a:pPr>
            <a:r>
              <a:rPr lang="fa-IR" altLang="en-US" b="1" dirty="0">
                <a:cs typeface="B Yagut" panose="00000400000000000000" pitchFamily="2" charset="-78"/>
              </a:rPr>
              <a:t>طبق برآورد سازمان جهانی بهداشت قبل از گسترش واکسیناسیون پنوموکوک ، بروز بیماری در کودکان زیر 2 سال بین 44 تا 167 در صدهزار جمعیت بوده است.</a:t>
            </a:r>
          </a:p>
          <a:p>
            <a:pPr algn="r" rtl="1">
              <a:buClr>
                <a:srgbClr val="00B050"/>
              </a:buClr>
              <a:buFont typeface="Wingdings" panose="05000000000000000000" pitchFamily="2" charset="2"/>
              <a:buChar char="ü"/>
            </a:pPr>
            <a:r>
              <a:rPr lang="fa-IR" altLang="en-US" b="1" dirty="0">
                <a:cs typeface="B Yagut" panose="00000400000000000000" pitchFamily="2" charset="-78"/>
              </a:rPr>
              <a:t> در ایران سالانه حدودا 15000 مورد شدید در کودکان زیر 5 سال و 1375 مورد مرگ سالانه رخ می دهد. </a:t>
            </a:r>
          </a:p>
        </p:txBody>
      </p:sp>
      <p:pic>
        <p:nvPicPr>
          <p:cNvPr id="7172" name="Picture 3">
            <a:extLst>
              <a:ext uri="{FF2B5EF4-FFF2-40B4-BE49-F238E27FC236}">
                <a16:creationId xmlns:a16="http://schemas.microsoft.com/office/drawing/2014/main" id="{ABFC324A-95B2-0C01-FBF6-405D059431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65" t="40012" r="50160" b="37286"/>
          <a:stretch>
            <a:fillRect/>
          </a:stretch>
        </p:blipFill>
        <p:spPr bwMode="auto">
          <a:xfrm>
            <a:off x="1500188" y="6080125"/>
            <a:ext cx="1276351"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D4508-FDE5-4C31-809F-B8C1004F866F}"/>
              </a:ext>
            </a:extLst>
          </p:cNvPr>
          <p:cNvSpPr>
            <a:spLocks noGrp="1"/>
          </p:cNvSpPr>
          <p:nvPr>
            <p:ph type="title"/>
          </p:nvPr>
        </p:nvSpPr>
        <p:spPr>
          <a:xfrm>
            <a:off x="691709" y="365126"/>
            <a:ext cx="10631105" cy="921808"/>
          </a:xfrm>
          <a:ln w="19050">
            <a:solidFill>
              <a:srgbClr val="00B050"/>
            </a:solidFill>
          </a:ln>
        </p:spPr>
        <p:txBody>
          <a:bodyPr>
            <a:noAutofit/>
          </a:bodyPr>
          <a:lstStyle/>
          <a:p>
            <a:pPr algn="ctr" rtl="1">
              <a:lnSpc>
                <a:spcPct val="150000"/>
              </a:lnSpc>
            </a:pPr>
            <a:r>
              <a:rPr lang="fa-IR" sz="2400" dirty="0">
                <a:solidFill>
                  <a:schemeClr val="accent1">
                    <a:lumMod val="75000"/>
                  </a:schemeClr>
                </a:solidFill>
                <a:cs typeface="B Titr" panose="00000700000000000000" pitchFamily="2" charset="-78"/>
              </a:rPr>
              <a:t>واکسیناسیون هزینه اثربخش ترین مداخله سلامت بوده و بالاترین بازگشت سرمایه گذاری را دارد</a:t>
            </a:r>
            <a:endParaRPr lang="en-US" sz="2400" dirty="0">
              <a:solidFill>
                <a:schemeClr val="accent1">
                  <a:lumMod val="75000"/>
                </a:schemeClr>
              </a:solidFill>
              <a:cs typeface="B Titr" panose="00000700000000000000" pitchFamily="2" charset="-78"/>
            </a:endParaRPr>
          </a:p>
        </p:txBody>
      </p:sp>
      <p:pic>
        <p:nvPicPr>
          <p:cNvPr id="5" name="Picture 4">
            <a:extLst>
              <a:ext uri="{FF2B5EF4-FFF2-40B4-BE49-F238E27FC236}">
                <a16:creationId xmlns:a16="http://schemas.microsoft.com/office/drawing/2014/main" id="{0466E079-D72F-4A4A-B282-2C2B39FF8162}"/>
              </a:ext>
            </a:extLst>
          </p:cNvPr>
          <p:cNvPicPr>
            <a:picLocks noChangeAspect="1"/>
          </p:cNvPicPr>
          <p:nvPr/>
        </p:nvPicPr>
        <p:blipFill rotWithShape="1">
          <a:blip r:embed="rId2"/>
          <a:srcRect l="6070" t="28642" r="5452" b="13416"/>
          <a:stretch/>
        </p:blipFill>
        <p:spPr>
          <a:xfrm>
            <a:off x="310168" y="1331842"/>
            <a:ext cx="11766167" cy="5387299"/>
          </a:xfrm>
          <a:prstGeom prst="rect">
            <a:avLst/>
          </a:prstGeom>
          <a:ln>
            <a:solidFill>
              <a:srgbClr val="FF0000"/>
            </a:solidFill>
          </a:ln>
        </p:spPr>
      </p:pic>
    </p:spTree>
    <p:extLst>
      <p:ext uri="{BB962C8B-B14F-4D97-AF65-F5344CB8AC3E}">
        <p14:creationId xmlns:p14="http://schemas.microsoft.com/office/powerpoint/2010/main" val="40452861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5F87931-1F14-C42C-9205-5D561A1FFA33}"/>
              </a:ext>
            </a:extLst>
          </p:cNvPr>
          <p:cNvSpPr>
            <a:spLocks noGrp="1"/>
          </p:cNvSpPr>
          <p:nvPr>
            <p:ph type="title"/>
          </p:nvPr>
        </p:nvSpPr>
        <p:spPr>
          <a:xfrm>
            <a:off x="5098025" y="0"/>
            <a:ext cx="1755058" cy="762000"/>
          </a:xfrm>
        </p:spPr>
        <p:txBody>
          <a:bodyPr/>
          <a:lstStyle/>
          <a:p>
            <a:r>
              <a:rPr lang="en-US" altLang="en-US" dirty="0">
                <a:solidFill>
                  <a:srgbClr val="FF0000"/>
                </a:solidFill>
              </a:rPr>
              <a:t> </a:t>
            </a:r>
            <a:r>
              <a:rPr lang="fa-IR" altLang="en-US" dirty="0">
                <a:solidFill>
                  <a:srgbClr val="FF0000"/>
                </a:solidFill>
              </a:rPr>
              <a:t> انتقال </a:t>
            </a:r>
            <a:endParaRPr lang="en-US" altLang="en-US" dirty="0">
              <a:solidFill>
                <a:srgbClr val="FF0000"/>
              </a:solidFill>
            </a:endParaRPr>
          </a:p>
        </p:txBody>
      </p:sp>
      <p:sp>
        <p:nvSpPr>
          <p:cNvPr id="8195" name="Content Placeholder 2">
            <a:extLst>
              <a:ext uri="{FF2B5EF4-FFF2-40B4-BE49-F238E27FC236}">
                <a16:creationId xmlns:a16="http://schemas.microsoft.com/office/drawing/2014/main" id="{B3D60294-A3A4-0938-7968-ABBE376EB362}"/>
              </a:ext>
            </a:extLst>
          </p:cNvPr>
          <p:cNvSpPr>
            <a:spLocks noGrp="1"/>
          </p:cNvSpPr>
          <p:nvPr>
            <p:ph idx="1"/>
          </p:nvPr>
        </p:nvSpPr>
        <p:spPr>
          <a:xfrm>
            <a:off x="169605" y="1156827"/>
            <a:ext cx="11611897" cy="5029200"/>
          </a:xfrm>
        </p:spPr>
        <p:txBody>
          <a:bodyPr/>
          <a:lstStyle/>
          <a:p>
            <a:pPr algn="r" rtl="1">
              <a:buClr>
                <a:srgbClr val="00B050"/>
              </a:buClr>
              <a:buFont typeface="Wingdings" panose="05000000000000000000" pitchFamily="2" charset="2"/>
              <a:buChar char="v"/>
            </a:pPr>
            <a:r>
              <a:rPr lang="fa-IR" altLang="en-US" sz="3200" b="1" dirty="0">
                <a:cs typeface="B Yagut" panose="00000400000000000000" pitchFamily="2" charset="-78"/>
              </a:rPr>
              <a:t>از طریق قطرات تنفسی </a:t>
            </a:r>
          </a:p>
          <a:p>
            <a:pPr algn="r" rtl="1">
              <a:buClr>
                <a:srgbClr val="00B050"/>
              </a:buClr>
              <a:buFont typeface="Wingdings" panose="05000000000000000000" pitchFamily="2" charset="2"/>
              <a:buChar char="v"/>
            </a:pPr>
            <a:r>
              <a:rPr lang="fa-IR" altLang="en-US" sz="3200" b="1" dirty="0">
                <a:cs typeface="B Yagut" panose="00000400000000000000" pitchFamily="2" charset="-78"/>
              </a:rPr>
              <a:t>در فصل زمستان شایع تر است.</a:t>
            </a:r>
          </a:p>
          <a:p>
            <a:pPr algn="r" rtl="1">
              <a:buClr>
                <a:srgbClr val="00B050"/>
              </a:buClr>
              <a:buFont typeface="Wingdings" panose="05000000000000000000" pitchFamily="2" charset="2"/>
              <a:buChar char="v"/>
            </a:pPr>
            <a:r>
              <a:rPr lang="fa-IR" altLang="en-US" sz="3200" b="1" dirty="0">
                <a:cs typeface="B Yagut" panose="00000400000000000000" pitchFamily="2" charset="-78"/>
              </a:rPr>
              <a:t>بیماری معمولا به صورت تک گیر است هر چند طغیان در جوامع بسته مانند شیرخوارگاه ها ممکن است رخ دهد </a:t>
            </a:r>
            <a:r>
              <a:rPr lang="fa-IR" altLang="en-US" b="1" dirty="0">
                <a:cs typeface="B Yagut" panose="00000400000000000000" pitchFamily="2" charset="-78"/>
              </a:rPr>
              <a:t>.</a:t>
            </a:r>
            <a:endParaRPr lang="en-US" altLang="en-US" b="1" dirty="0">
              <a:cs typeface="B Yagut" panose="00000400000000000000" pitchFamily="2" charset="-78"/>
            </a:endParaRPr>
          </a:p>
        </p:txBody>
      </p:sp>
      <p:pic>
        <p:nvPicPr>
          <p:cNvPr id="8196" name="Picture 3">
            <a:extLst>
              <a:ext uri="{FF2B5EF4-FFF2-40B4-BE49-F238E27FC236}">
                <a16:creationId xmlns:a16="http://schemas.microsoft.com/office/drawing/2014/main" id="{75B4F828-EE86-AB94-A4EB-5C3B1F93E0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65" t="40012" r="50160" b="37286"/>
          <a:stretch>
            <a:fillRect/>
          </a:stretch>
        </p:blipFill>
        <p:spPr bwMode="auto">
          <a:xfrm>
            <a:off x="1500188" y="6080125"/>
            <a:ext cx="1276351"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FC38130-18FF-1321-1AE5-1BC7194880EE}"/>
              </a:ext>
            </a:extLst>
          </p:cNvPr>
          <p:cNvSpPr>
            <a:spLocks noGrp="1"/>
          </p:cNvSpPr>
          <p:nvPr>
            <p:ph type="title"/>
          </p:nvPr>
        </p:nvSpPr>
        <p:spPr>
          <a:xfrm>
            <a:off x="4849761" y="119318"/>
            <a:ext cx="2229465" cy="1325563"/>
          </a:xfrm>
        </p:spPr>
        <p:txBody>
          <a:bodyPr/>
          <a:lstStyle/>
          <a:p>
            <a:r>
              <a:rPr lang="fa-IR" altLang="en-US" dirty="0">
                <a:solidFill>
                  <a:srgbClr val="FF0000"/>
                </a:solidFill>
              </a:rPr>
              <a:t>سن شیوع </a:t>
            </a:r>
            <a:endParaRPr lang="en-US" altLang="en-US" dirty="0">
              <a:solidFill>
                <a:srgbClr val="FF0000"/>
              </a:solidFill>
            </a:endParaRPr>
          </a:p>
        </p:txBody>
      </p:sp>
      <p:sp>
        <p:nvSpPr>
          <p:cNvPr id="9219" name="Content Placeholder 2">
            <a:extLst>
              <a:ext uri="{FF2B5EF4-FFF2-40B4-BE49-F238E27FC236}">
                <a16:creationId xmlns:a16="http://schemas.microsoft.com/office/drawing/2014/main" id="{5E276CBE-7971-4E3E-4A39-5F087CE9434F}"/>
              </a:ext>
            </a:extLst>
          </p:cNvPr>
          <p:cNvSpPr>
            <a:spLocks noGrp="1"/>
          </p:cNvSpPr>
          <p:nvPr>
            <p:ph idx="1"/>
          </p:nvPr>
        </p:nvSpPr>
        <p:spPr>
          <a:xfrm>
            <a:off x="181897" y="1278193"/>
            <a:ext cx="11828206" cy="5029200"/>
          </a:xfrm>
        </p:spPr>
        <p:txBody>
          <a:bodyPr/>
          <a:lstStyle/>
          <a:p>
            <a:pPr algn="r" rtl="1">
              <a:buClr>
                <a:srgbClr val="00B0F0"/>
              </a:buClr>
              <a:buFont typeface="Wingdings" panose="05000000000000000000" pitchFamily="2" charset="2"/>
              <a:buChar char="q"/>
            </a:pPr>
            <a:r>
              <a:rPr lang="fa-IR" altLang="en-US" sz="3200" b="1" dirty="0">
                <a:cs typeface="B Yagut" panose="00000400000000000000" pitchFamily="2" charset="-78"/>
              </a:rPr>
              <a:t> در سن زیر 5 سال و به ویژه  زیر 2 سال</a:t>
            </a:r>
          </a:p>
          <a:p>
            <a:pPr lvl="1" algn="r" rtl="1">
              <a:buClr>
                <a:srgbClr val="00B0F0"/>
              </a:buClr>
              <a:buFont typeface="Wingdings" panose="05000000000000000000" pitchFamily="2" charset="2"/>
              <a:buChar char="q"/>
            </a:pPr>
            <a:r>
              <a:rPr lang="fa-IR" altLang="en-US" sz="3000" b="1" dirty="0">
                <a:cs typeface="B Yagut" panose="00000400000000000000" pitchFamily="2" charset="-78"/>
              </a:rPr>
              <a:t> 75 % موارد تهاجمی و 80 % موارد مننژیت در سن زیر 2 سال )</a:t>
            </a:r>
          </a:p>
          <a:p>
            <a:pPr algn="r" rtl="1">
              <a:buClr>
                <a:srgbClr val="00B0F0"/>
              </a:buClr>
              <a:buFont typeface="Wingdings" panose="05000000000000000000" pitchFamily="2" charset="2"/>
              <a:buChar char="q"/>
            </a:pPr>
            <a:r>
              <a:rPr lang="fa-IR" altLang="en-US" sz="3200" b="1" dirty="0">
                <a:cs typeface="B Yagut" panose="00000400000000000000" pitchFamily="2" charset="-78"/>
              </a:rPr>
              <a:t> سن بالای 65 سال </a:t>
            </a:r>
            <a:endParaRPr lang="en-US" altLang="en-US" sz="3200" b="1" dirty="0">
              <a:cs typeface="B Yagut" panose="00000400000000000000" pitchFamily="2" charset="-78"/>
            </a:endParaRPr>
          </a:p>
        </p:txBody>
      </p:sp>
      <p:pic>
        <p:nvPicPr>
          <p:cNvPr id="9220" name="Picture 3">
            <a:extLst>
              <a:ext uri="{FF2B5EF4-FFF2-40B4-BE49-F238E27FC236}">
                <a16:creationId xmlns:a16="http://schemas.microsoft.com/office/drawing/2014/main" id="{AE5B98A9-05E0-5A92-4D84-BF6089BC0D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65" t="40012" r="50160" b="37286"/>
          <a:stretch>
            <a:fillRect/>
          </a:stretch>
        </p:blipFill>
        <p:spPr bwMode="auto">
          <a:xfrm>
            <a:off x="1500188" y="6080125"/>
            <a:ext cx="1276351"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8FC330B2-5617-792C-25A1-088FB90FA5A1}"/>
              </a:ext>
            </a:extLst>
          </p:cNvPr>
          <p:cNvSpPr>
            <a:spLocks noGrp="1"/>
          </p:cNvSpPr>
          <p:nvPr>
            <p:ph type="title"/>
          </p:nvPr>
        </p:nvSpPr>
        <p:spPr>
          <a:xfrm>
            <a:off x="3787877" y="18256"/>
            <a:ext cx="3969774" cy="1142208"/>
          </a:xfrm>
        </p:spPr>
        <p:txBody>
          <a:bodyPr/>
          <a:lstStyle/>
          <a:p>
            <a:r>
              <a:rPr lang="en-US" altLang="en-US" dirty="0"/>
              <a:t> </a:t>
            </a:r>
            <a:r>
              <a:rPr lang="fa-IR" altLang="en-US" dirty="0"/>
              <a:t> </a:t>
            </a:r>
            <a:r>
              <a:rPr lang="fa-IR" altLang="en-US" dirty="0">
                <a:solidFill>
                  <a:srgbClr val="FF0000"/>
                </a:solidFill>
              </a:rPr>
              <a:t>عوامل مستعد کننده</a:t>
            </a:r>
            <a:endParaRPr lang="en-US" altLang="en-US" dirty="0">
              <a:solidFill>
                <a:srgbClr val="FF0000"/>
              </a:solidFill>
            </a:endParaRPr>
          </a:p>
        </p:txBody>
      </p:sp>
      <p:sp>
        <p:nvSpPr>
          <p:cNvPr id="10243" name="Content Placeholder 2">
            <a:extLst>
              <a:ext uri="{FF2B5EF4-FFF2-40B4-BE49-F238E27FC236}">
                <a16:creationId xmlns:a16="http://schemas.microsoft.com/office/drawing/2014/main" id="{24761A54-CB5F-3F75-8CFF-9277707C2834}"/>
              </a:ext>
            </a:extLst>
          </p:cNvPr>
          <p:cNvSpPr>
            <a:spLocks noGrp="1"/>
          </p:cNvSpPr>
          <p:nvPr>
            <p:ph idx="1"/>
          </p:nvPr>
        </p:nvSpPr>
        <p:spPr>
          <a:xfrm>
            <a:off x="838200" y="993058"/>
            <a:ext cx="10515600" cy="5846686"/>
          </a:xfrm>
        </p:spPr>
        <p:txBody>
          <a:bodyPr>
            <a:normAutofit/>
          </a:bodyPr>
          <a:lstStyle/>
          <a:p>
            <a:pPr algn="r" rtl="1">
              <a:buClr>
                <a:srgbClr val="00B050"/>
              </a:buClr>
            </a:pPr>
            <a:r>
              <a:rPr lang="fa-IR" altLang="en-US" sz="2400" b="1" dirty="0">
                <a:cs typeface="B Yagut" panose="00000400000000000000" pitchFamily="2" charset="-78"/>
              </a:rPr>
              <a:t> سن ( زیر 5 و بالای 65 )</a:t>
            </a:r>
          </a:p>
          <a:p>
            <a:pPr algn="r" rtl="1">
              <a:buClr>
                <a:srgbClr val="00B050"/>
              </a:buClr>
            </a:pPr>
            <a:r>
              <a:rPr lang="fa-IR" altLang="en-US" sz="2400" b="1" dirty="0">
                <a:cs typeface="B Yagut" panose="00000400000000000000" pitchFamily="2" charset="-78"/>
              </a:rPr>
              <a:t>محیط بسته و پر ازدحام و آلودگی هوا </a:t>
            </a:r>
          </a:p>
          <a:p>
            <a:pPr algn="r" rtl="1">
              <a:buClr>
                <a:srgbClr val="00B050"/>
              </a:buClr>
            </a:pPr>
            <a:r>
              <a:rPr lang="fa-IR" altLang="en-US" sz="2400" b="1" dirty="0">
                <a:cs typeface="B Yagut" panose="00000400000000000000" pitchFamily="2" charset="-78"/>
              </a:rPr>
              <a:t>مصرف الکل </a:t>
            </a:r>
          </a:p>
          <a:p>
            <a:pPr algn="r" rtl="1">
              <a:buClr>
                <a:srgbClr val="00B050"/>
              </a:buClr>
            </a:pPr>
            <a:r>
              <a:rPr lang="fa-IR" altLang="en-US" sz="2400" b="1" dirty="0">
                <a:cs typeface="B Yagut" panose="00000400000000000000" pitchFamily="2" charset="-78"/>
              </a:rPr>
              <a:t>نشت مایع مغزی – نخاعی</a:t>
            </a:r>
          </a:p>
          <a:p>
            <a:pPr algn="r" rtl="1">
              <a:buClr>
                <a:srgbClr val="00B050"/>
              </a:buClr>
            </a:pPr>
            <a:r>
              <a:rPr lang="fa-IR" altLang="en-US" sz="2400" b="1" dirty="0">
                <a:cs typeface="B Yagut" panose="00000400000000000000" pitchFamily="2" charset="-78"/>
              </a:rPr>
              <a:t>بیماری مزمن قلب ، کبد ، کلیه و ریه ( شامل آسم متوسط و شدید پایدار)</a:t>
            </a:r>
          </a:p>
          <a:p>
            <a:pPr algn="r" rtl="1">
              <a:buClr>
                <a:srgbClr val="00B050"/>
              </a:buClr>
            </a:pPr>
            <a:r>
              <a:rPr lang="fa-IR" altLang="en-US" sz="2400" b="1" dirty="0">
                <a:cs typeface="B Yagut" panose="00000400000000000000" pitchFamily="2" charset="-78"/>
              </a:rPr>
              <a:t>سیگاری بودن</a:t>
            </a:r>
          </a:p>
          <a:p>
            <a:pPr algn="r" rtl="1">
              <a:buClr>
                <a:srgbClr val="00B050"/>
              </a:buClr>
            </a:pPr>
            <a:r>
              <a:rPr lang="fa-IR" altLang="en-US" sz="2400" b="1" dirty="0">
                <a:cs typeface="B Yagut" panose="00000400000000000000" pitchFamily="2" charset="-78"/>
              </a:rPr>
              <a:t>کاشت حلزون</a:t>
            </a:r>
          </a:p>
          <a:p>
            <a:pPr algn="r" rtl="1">
              <a:buClr>
                <a:srgbClr val="00B050"/>
              </a:buClr>
            </a:pPr>
            <a:r>
              <a:rPr lang="fa-IR" altLang="en-US" sz="2400" b="1" dirty="0">
                <a:cs typeface="B Yagut" panose="00000400000000000000" pitchFamily="2" charset="-78"/>
              </a:rPr>
              <a:t>نقایص سیستم ایمنی ( اولیه و ثانویه شامل </a:t>
            </a:r>
            <a:r>
              <a:rPr lang="en-US" altLang="en-US" sz="2400" b="1" dirty="0">
                <a:cs typeface="B Yagut" panose="00000400000000000000" pitchFamily="2" charset="-78"/>
              </a:rPr>
              <a:t>HIV</a:t>
            </a:r>
            <a:r>
              <a:rPr lang="fa-IR" altLang="en-US" sz="2400" b="1" dirty="0">
                <a:cs typeface="B Yagut" panose="00000400000000000000" pitchFamily="2" charset="-78"/>
              </a:rPr>
              <a:t>)</a:t>
            </a:r>
          </a:p>
          <a:p>
            <a:pPr algn="r" rtl="1">
              <a:buClr>
                <a:srgbClr val="00B050"/>
              </a:buClr>
            </a:pPr>
            <a:r>
              <a:rPr lang="fa-IR" altLang="en-US" sz="2400" b="1" dirty="0">
                <a:cs typeface="B Yagut" panose="00000400000000000000" pitchFamily="2" charset="-78"/>
              </a:rPr>
              <a:t>دیابت</a:t>
            </a:r>
          </a:p>
          <a:p>
            <a:pPr algn="r" rtl="1">
              <a:buClr>
                <a:srgbClr val="00B050"/>
              </a:buClr>
            </a:pPr>
            <a:r>
              <a:rPr lang="fa-IR" altLang="en-US" sz="2400" b="1" dirty="0">
                <a:cs typeface="B Yagut" panose="00000400000000000000" pitchFamily="2" charset="-78"/>
              </a:rPr>
              <a:t>نقص عملکرد طحال </a:t>
            </a:r>
          </a:p>
          <a:p>
            <a:pPr algn="r" rtl="1">
              <a:buClr>
                <a:srgbClr val="00B050"/>
              </a:buClr>
            </a:pPr>
            <a:r>
              <a:rPr lang="fa-IR" altLang="en-US" sz="2400" b="1" dirty="0">
                <a:cs typeface="B Yagut" panose="00000400000000000000" pitchFamily="2" charset="-78"/>
              </a:rPr>
              <a:t>سوء تغذیه و عدم مصرف شیر مادر </a:t>
            </a:r>
          </a:p>
        </p:txBody>
      </p:sp>
      <p:pic>
        <p:nvPicPr>
          <p:cNvPr id="10244" name="Picture 3">
            <a:extLst>
              <a:ext uri="{FF2B5EF4-FFF2-40B4-BE49-F238E27FC236}">
                <a16:creationId xmlns:a16="http://schemas.microsoft.com/office/drawing/2014/main" id="{D28D7800-8CE1-3862-CFE0-EA1DCB4DFD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65" t="40012" r="50160" b="37286"/>
          <a:stretch>
            <a:fillRect/>
          </a:stretch>
        </p:blipFill>
        <p:spPr bwMode="auto">
          <a:xfrm>
            <a:off x="1500188" y="6080125"/>
            <a:ext cx="1276351"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AF30B50B-2B94-DB86-41AE-79BEB1A1AE0E}"/>
              </a:ext>
            </a:extLst>
          </p:cNvPr>
          <p:cNvSpPr>
            <a:spLocks noGrp="1"/>
          </p:cNvSpPr>
          <p:nvPr>
            <p:ph type="title"/>
          </p:nvPr>
        </p:nvSpPr>
        <p:spPr>
          <a:xfrm>
            <a:off x="3974691" y="0"/>
            <a:ext cx="3891116" cy="1325563"/>
          </a:xfrm>
        </p:spPr>
        <p:txBody>
          <a:bodyPr/>
          <a:lstStyle/>
          <a:p>
            <a:r>
              <a:rPr lang="en-US" altLang="en-US" dirty="0"/>
              <a:t> </a:t>
            </a:r>
            <a:r>
              <a:rPr lang="fa-IR" altLang="en-US" dirty="0"/>
              <a:t> </a:t>
            </a:r>
            <a:r>
              <a:rPr lang="fa-IR" altLang="en-US" dirty="0">
                <a:solidFill>
                  <a:srgbClr val="FF0000"/>
                </a:solidFill>
                <a:cs typeface="B Yagut" panose="00000400000000000000" pitchFamily="2" charset="-78"/>
              </a:rPr>
              <a:t>تظاهرات بیماری</a:t>
            </a:r>
            <a:r>
              <a:rPr lang="fa-IR" altLang="en-US" dirty="0"/>
              <a:t> </a:t>
            </a:r>
            <a:endParaRPr lang="en-US" altLang="en-US" dirty="0"/>
          </a:p>
        </p:txBody>
      </p:sp>
      <p:sp>
        <p:nvSpPr>
          <p:cNvPr id="3" name="Content Placeholder 2">
            <a:extLst>
              <a:ext uri="{FF2B5EF4-FFF2-40B4-BE49-F238E27FC236}">
                <a16:creationId xmlns:a16="http://schemas.microsoft.com/office/drawing/2014/main" id="{BD2391B5-C805-4E59-FB15-4CEE72BB0D0C}"/>
              </a:ext>
            </a:extLst>
          </p:cNvPr>
          <p:cNvSpPr>
            <a:spLocks noGrp="1"/>
          </p:cNvSpPr>
          <p:nvPr>
            <p:ph idx="1"/>
          </p:nvPr>
        </p:nvSpPr>
        <p:spPr>
          <a:xfrm>
            <a:off x="245806" y="1189703"/>
            <a:ext cx="11700388" cy="5029200"/>
          </a:xfrm>
        </p:spPr>
        <p:txBody>
          <a:bodyPr/>
          <a:lstStyle/>
          <a:p>
            <a:pPr algn="r" rtl="1">
              <a:buClr>
                <a:srgbClr val="00B050"/>
              </a:buClr>
              <a:buFont typeface="Courier New" panose="02070409020205090404" pitchFamily="49" charset="0"/>
              <a:buChar char="o"/>
              <a:defRPr/>
            </a:pPr>
            <a:r>
              <a:rPr lang="fa-IR" sz="3200" b="1" dirty="0">
                <a:cs typeface="B Yagut" panose="00000400000000000000" pitchFamily="2" charset="-78"/>
              </a:rPr>
              <a:t>مدت نهفتگی ( کمون ) 3-1 روز است. </a:t>
            </a:r>
          </a:p>
          <a:p>
            <a:pPr algn="r" rtl="1">
              <a:buClr>
                <a:srgbClr val="00B050"/>
              </a:buClr>
              <a:buFont typeface="Courier New" panose="02070409020205090404" pitchFamily="49" charset="0"/>
              <a:buChar char="o"/>
              <a:defRPr/>
            </a:pPr>
            <a:r>
              <a:rPr lang="fa-IR" sz="3200" b="1" dirty="0">
                <a:cs typeface="B Yagut" panose="00000400000000000000" pitchFamily="2" charset="-78"/>
              </a:rPr>
              <a:t>در بزرگسالان  پنومونی شایع ترین تظاهر است.</a:t>
            </a:r>
          </a:p>
          <a:p>
            <a:pPr algn="r" rtl="1">
              <a:buClr>
                <a:srgbClr val="00B050"/>
              </a:buClr>
              <a:buFont typeface="Courier New" panose="02070409020205090404" pitchFamily="49" charset="0"/>
              <a:buChar char="o"/>
              <a:defRPr/>
            </a:pPr>
            <a:r>
              <a:rPr lang="fa-IR" sz="3200" b="1" dirty="0">
                <a:cs typeface="B Yagut" panose="00000400000000000000" pitchFamily="2" charset="-78"/>
              </a:rPr>
              <a:t>در کودکان عفونت خونی ( باکتریمی ) بدون کانون مشخص عفونت  (40% ) و پس از آن پنومونی (30-25 % ) شایع ترین تظاهرات  است. </a:t>
            </a:r>
          </a:p>
          <a:p>
            <a:pPr marL="0" indent="0" algn="r" rtl="1">
              <a:buNone/>
              <a:defRPr/>
            </a:pPr>
            <a:endParaRPr lang="en-US" dirty="0">
              <a:cs typeface="B Yagut" panose="00000400000000000000" pitchFamily="2" charset="-78"/>
            </a:endParaRPr>
          </a:p>
        </p:txBody>
      </p:sp>
      <p:pic>
        <p:nvPicPr>
          <p:cNvPr id="11268" name="Picture 3">
            <a:extLst>
              <a:ext uri="{FF2B5EF4-FFF2-40B4-BE49-F238E27FC236}">
                <a16:creationId xmlns:a16="http://schemas.microsoft.com/office/drawing/2014/main" id="{17977163-10E8-22B0-6BA2-B67F6D65E2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65" t="40012" r="50160" b="37286"/>
          <a:stretch>
            <a:fillRect/>
          </a:stretch>
        </p:blipFill>
        <p:spPr bwMode="auto">
          <a:xfrm>
            <a:off x="1500188" y="6080125"/>
            <a:ext cx="1276351"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73E12422-44F7-A973-1C47-86CBB5C2BAD3}"/>
              </a:ext>
            </a:extLst>
          </p:cNvPr>
          <p:cNvSpPr>
            <a:spLocks noGrp="1"/>
          </p:cNvSpPr>
          <p:nvPr>
            <p:ph type="title"/>
          </p:nvPr>
        </p:nvSpPr>
        <p:spPr>
          <a:xfrm>
            <a:off x="4456471" y="18255"/>
            <a:ext cx="3134032" cy="1325563"/>
          </a:xfrm>
        </p:spPr>
        <p:txBody>
          <a:bodyPr/>
          <a:lstStyle/>
          <a:p>
            <a:r>
              <a:rPr lang="en-US" altLang="en-US" dirty="0"/>
              <a:t> </a:t>
            </a:r>
            <a:r>
              <a:rPr lang="fa-IR" altLang="en-US" dirty="0"/>
              <a:t> </a:t>
            </a:r>
            <a:r>
              <a:rPr lang="fa-IR" altLang="en-US" dirty="0">
                <a:solidFill>
                  <a:srgbClr val="FF0000"/>
                </a:solidFill>
              </a:rPr>
              <a:t>علائم پنومونی</a:t>
            </a:r>
            <a:endParaRPr lang="en-US" altLang="en-US" dirty="0">
              <a:solidFill>
                <a:srgbClr val="FF0000"/>
              </a:solidFill>
            </a:endParaRPr>
          </a:p>
        </p:txBody>
      </p:sp>
      <p:sp>
        <p:nvSpPr>
          <p:cNvPr id="3" name="Content Placeholder 2">
            <a:extLst>
              <a:ext uri="{FF2B5EF4-FFF2-40B4-BE49-F238E27FC236}">
                <a16:creationId xmlns:a16="http://schemas.microsoft.com/office/drawing/2014/main" id="{D62A39EB-794D-ED27-59FE-C070D76F1B7D}"/>
              </a:ext>
            </a:extLst>
          </p:cNvPr>
          <p:cNvSpPr>
            <a:spLocks noGrp="1"/>
          </p:cNvSpPr>
          <p:nvPr>
            <p:ph idx="1"/>
          </p:nvPr>
        </p:nvSpPr>
        <p:spPr>
          <a:xfrm>
            <a:off x="838200" y="1343818"/>
            <a:ext cx="10515600" cy="4833145"/>
          </a:xfrm>
        </p:spPr>
        <p:txBody>
          <a:bodyPr/>
          <a:lstStyle/>
          <a:p>
            <a:pPr algn="r" rtl="1">
              <a:buClr>
                <a:schemeClr val="accent5">
                  <a:lumMod val="50000"/>
                </a:schemeClr>
              </a:buClr>
              <a:buFont typeface="Wingdings" panose="05000000000000000000" pitchFamily="2" charset="2"/>
              <a:buChar char="v"/>
              <a:defRPr/>
            </a:pPr>
            <a:r>
              <a:rPr lang="fa-IR" b="1" dirty="0">
                <a:cs typeface="B Yagut" panose="00000400000000000000" pitchFamily="2" charset="-78"/>
              </a:rPr>
              <a:t> تب و لرز</a:t>
            </a:r>
          </a:p>
          <a:p>
            <a:pPr algn="r" rtl="1">
              <a:buClr>
                <a:schemeClr val="accent5">
                  <a:lumMod val="50000"/>
                </a:schemeClr>
              </a:buClr>
              <a:buFont typeface="Wingdings" panose="05000000000000000000" pitchFamily="2" charset="2"/>
              <a:buChar char="v"/>
              <a:defRPr/>
            </a:pPr>
            <a:r>
              <a:rPr lang="fa-IR" b="1" dirty="0">
                <a:cs typeface="B Yagut" panose="00000400000000000000" pitchFamily="2" charset="-78"/>
              </a:rPr>
              <a:t> درد قفسه سینه</a:t>
            </a:r>
          </a:p>
          <a:p>
            <a:pPr algn="r" rtl="1">
              <a:buClr>
                <a:schemeClr val="accent5">
                  <a:lumMod val="50000"/>
                </a:schemeClr>
              </a:buClr>
              <a:buFont typeface="Wingdings" panose="05000000000000000000" pitchFamily="2" charset="2"/>
              <a:buChar char="v"/>
              <a:defRPr/>
            </a:pPr>
            <a:r>
              <a:rPr lang="fa-IR" b="1" dirty="0">
                <a:cs typeface="B Yagut" panose="00000400000000000000" pitchFamily="2" charset="-78"/>
              </a:rPr>
              <a:t> سرفه همراه خلط</a:t>
            </a:r>
          </a:p>
          <a:p>
            <a:pPr algn="r" rtl="1">
              <a:buClr>
                <a:schemeClr val="accent5">
                  <a:lumMod val="50000"/>
                </a:schemeClr>
              </a:buClr>
              <a:buFont typeface="Wingdings" panose="05000000000000000000" pitchFamily="2" charset="2"/>
              <a:buChar char="v"/>
              <a:defRPr/>
            </a:pPr>
            <a:r>
              <a:rPr lang="fa-IR" b="1" dirty="0">
                <a:cs typeface="B Yagut" panose="00000400000000000000" pitchFamily="2" charset="-78"/>
              </a:rPr>
              <a:t> ضعف و بی حالی</a:t>
            </a:r>
          </a:p>
          <a:p>
            <a:pPr algn="r" rtl="1">
              <a:buClr>
                <a:schemeClr val="accent5">
                  <a:lumMod val="50000"/>
                </a:schemeClr>
              </a:buClr>
              <a:buFont typeface="Wingdings" panose="05000000000000000000" pitchFamily="2" charset="2"/>
              <a:buChar char="v"/>
              <a:defRPr/>
            </a:pPr>
            <a:r>
              <a:rPr lang="fa-IR" b="1" dirty="0">
                <a:cs typeface="B Yagut" panose="00000400000000000000" pitchFamily="2" charset="-78"/>
              </a:rPr>
              <a:t> تنفس تند</a:t>
            </a:r>
          </a:p>
          <a:p>
            <a:pPr algn="r" rtl="1">
              <a:buClr>
                <a:schemeClr val="accent5">
                  <a:lumMod val="50000"/>
                </a:schemeClr>
              </a:buClr>
              <a:buFont typeface="Wingdings" panose="05000000000000000000" pitchFamily="2" charset="2"/>
              <a:buChar char="v"/>
              <a:defRPr/>
            </a:pPr>
            <a:r>
              <a:rPr lang="fa-IR" b="1" dirty="0">
                <a:cs typeface="B Yagut" panose="00000400000000000000" pitchFamily="2" charset="-78"/>
              </a:rPr>
              <a:t> افزایش ضربان قلب</a:t>
            </a:r>
          </a:p>
          <a:p>
            <a:pPr algn="r" rtl="1">
              <a:buClr>
                <a:schemeClr val="accent5">
                  <a:lumMod val="50000"/>
                </a:schemeClr>
              </a:buClr>
              <a:buFont typeface="Wingdings" panose="05000000000000000000" pitchFamily="2" charset="2"/>
              <a:buChar char="v"/>
              <a:defRPr/>
            </a:pPr>
            <a:r>
              <a:rPr lang="fa-IR" b="1" dirty="0">
                <a:cs typeface="B Yagut" panose="00000400000000000000" pitchFamily="2" charset="-78"/>
              </a:rPr>
              <a:t> خوب شیر نخوردن</a:t>
            </a:r>
          </a:p>
          <a:p>
            <a:pPr algn="r" rtl="1">
              <a:buClr>
                <a:schemeClr val="accent5">
                  <a:lumMod val="50000"/>
                </a:schemeClr>
              </a:buClr>
              <a:buFont typeface="Wingdings" panose="05000000000000000000" pitchFamily="2" charset="2"/>
              <a:buChar char="v"/>
              <a:defRPr/>
            </a:pPr>
            <a:r>
              <a:rPr lang="fa-IR" b="1" dirty="0">
                <a:cs typeface="B Yagut" panose="00000400000000000000" pitchFamily="2" charset="-78"/>
              </a:rPr>
              <a:t> افت اکسیژن خون </a:t>
            </a:r>
            <a:endParaRPr lang="en-US" b="1" dirty="0">
              <a:cs typeface="B Yagut" panose="00000400000000000000" pitchFamily="2" charset="-78"/>
            </a:endParaRPr>
          </a:p>
        </p:txBody>
      </p:sp>
      <p:pic>
        <p:nvPicPr>
          <p:cNvPr id="12292" name="Picture 3">
            <a:extLst>
              <a:ext uri="{FF2B5EF4-FFF2-40B4-BE49-F238E27FC236}">
                <a16:creationId xmlns:a16="http://schemas.microsoft.com/office/drawing/2014/main" id="{5A276CBA-E7D2-45DA-52B4-CC7E5F65A3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65" t="40012" r="50160" b="37286"/>
          <a:stretch>
            <a:fillRect/>
          </a:stretch>
        </p:blipFill>
        <p:spPr bwMode="auto">
          <a:xfrm>
            <a:off x="1500188" y="6080125"/>
            <a:ext cx="1276351"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7E96D2ED-5AA5-544B-235A-689BE403BB32}"/>
              </a:ext>
            </a:extLst>
          </p:cNvPr>
          <p:cNvSpPr>
            <a:spLocks noGrp="1"/>
          </p:cNvSpPr>
          <p:nvPr>
            <p:ph type="title"/>
          </p:nvPr>
        </p:nvSpPr>
        <p:spPr>
          <a:xfrm>
            <a:off x="4217015" y="57151"/>
            <a:ext cx="3108018" cy="762000"/>
          </a:xfrm>
        </p:spPr>
        <p:txBody>
          <a:bodyPr/>
          <a:lstStyle/>
          <a:p>
            <a:r>
              <a:rPr lang="fa-IR" altLang="en-US" dirty="0"/>
              <a:t> </a:t>
            </a:r>
            <a:r>
              <a:rPr lang="fa-IR" altLang="en-US" dirty="0">
                <a:solidFill>
                  <a:srgbClr val="FF0000"/>
                </a:solidFill>
              </a:rPr>
              <a:t>علائم مننژیت </a:t>
            </a:r>
            <a:endParaRPr lang="en-US" altLang="en-US" dirty="0">
              <a:solidFill>
                <a:srgbClr val="FF0000"/>
              </a:solidFill>
            </a:endParaRPr>
          </a:p>
        </p:txBody>
      </p:sp>
      <p:sp>
        <p:nvSpPr>
          <p:cNvPr id="3" name="Content Placeholder 2">
            <a:extLst>
              <a:ext uri="{FF2B5EF4-FFF2-40B4-BE49-F238E27FC236}">
                <a16:creationId xmlns:a16="http://schemas.microsoft.com/office/drawing/2014/main" id="{647DA5D5-60FE-6EC0-A961-072B43CBA58A}"/>
              </a:ext>
            </a:extLst>
          </p:cNvPr>
          <p:cNvSpPr>
            <a:spLocks noGrp="1"/>
          </p:cNvSpPr>
          <p:nvPr>
            <p:ph idx="1"/>
          </p:nvPr>
        </p:nvSpPr>
        <p:spPr>
          <a:xfrm>
            <a:off x="550605" y="1125538"/>
            <a:ext cx="11012129" cy="5029200"/>
          </a:xfrm>
        </p:spPr>
        <p:txBody>
          <a:bodyPr>
            <a:normAutofit lnSpcReduction="10000"/>
          </a:bodyPr>
          <a:lstStyle/>
          <a:p>
            <a:pPr algn="r" rtl="1">
              <a:buClr>
                <a:schemeClr val="accent5">
                  <a:lumMod val="50000"/>
                </a:schemeClr>
              </a:buClr>
              <a:buFont typeface="Wingdings" panose="05000000000000000000" pitchFamily="2" charset="2"/>
              <a:buChar char="v"/>
              <a:defRPr/>
            </a:pPr>
            <a:r>
              <a:rPr lang="fa-IR" b="1" dirty="0">
                <a:cs typeface="B Yagut" panose="00000400000000000000" pitchFamily="2" charset="-78"/>
              </a:rPr>
              <a:t>تب</a:t>
            </a:r>
          </a:p>
          <a:p>
            <a:pPr algn="r" rtl="1">
              <a:buClr>
                <a:schemeClr val="accent5">
                  <a:lumMod val="50000"/>
                </a:schemeClr>
              </a:buClr>
              <a:buFont typeface="Wingdings" panose="05000000000000000000" pitchFamily="2" charset="2"/>
              <a:buChar char="v"/>
              <a:defRPr/>
            </a:pPr>
            <a:r>
              <a:rPr lang="fa-IR" b="1" dirty="0">
                <a:cs typeface="B Yagut" panose="00000400000000000000" pitchFamily="2" charset="-78"/>
              </a:rPr>
              <a:t>خوب شیر نخوردن </a:t>
            </a:r>
          </a:p>
          <a:p>
            <a:pPr algn="r" rtl="1">
              <a:buClr>
                <a:schemeClr val="accent5">
                  <a:lumMod val="50000"/>
                </a:schemeClr>
              </a:buClr>
              <a:buFont typeface="Wingdings" panose="05000000000000000000" pitchFamily="2" charset="2"/>
              <a:buChar char="v"/>
              <a:defRPr/>
            </a:pPr>
            <a:r>
              <a:rPr lang="fa-IR" b="1" dirty="0" err="1">
                <a:cs typeface="B Yagut" panose="00000400000000000000" pitchFamily="2" charset="-78"/>
              </a:rPr>
              <a:t>ملاج</a:t>
            </a:r>
            <a:r>
              <a:rPr lang="fa-IR" b="1" dirty="0">
                <a:cs typeface="B Yagut" panose="00000400000000000000" pitchFamily="2" charset="-78"/>
              </a:rPr>
              <a:t> برجسته</a:t>
            </a:r>
          </a:p>
          <a:p>
            <a:pPr algn="r" rtl="1">
              <a:buClr>
                <a:schemeClr val="accent5">
                  <a:lumMod val="50000"/>
                </a:schemeClr>
              </a:buClr>
              <a:buFont typeface="Wingdings" panose="05000000000000000000" pitchFamily="2" charset="2"/>
              <a:buChar char="v"/>
              <a:defRPr/>
            </a:pPr>
            <a:r>
              <a:rPr lang="fa-IR" b="1" dirty="0">
                <a:cs typeface="B Yagut" panose="00000400000000000000" pitchFamily="2" charset="-78"/>
              </a:rPr>
              <a:t>سردرد </a:t>
            </a:r>
          </a:p>
          <a:p>
            <a:pPr algn="r" rtl="1">
              <a:buClr>
                <a:schemeClr val="accent5">
                  <a:lumMod val="50000"/>
                </a:schemeClr>
              </a:buClr>
              <a:buFont typeface="Wingdings" panose="05000000000000000000" pitchFamily="2" charset="2"/>
              <a:buChar char="v"/>
              <a:defRPr/>
            </a:pPr>
            <a:r>
              <a:rPr lang="fa-IR" b="1" dirty="0">
                <a:cs typeface="B Yagut" panose="00000400000000000000" pitchFamily="2" charset="-78"/>
              </a:rPr>
              <a:t>خواب آلودگی</a:t>
            </a:r>
          </a:p>
          <a:p>
            <a:pPr algn="r" rtl="1">
              <a:buClr>
                <a:schemeClr val="accent5">
                  <a:lumMod val="50000"/>
                </a:schemeClr>
              </a:buClr>
              <a:buFont typeface="Wingdings" panose="05000000000000000000" pitchFamily="2" charset="2"/>
              <a:buChar char="v"/>
              <a:defRPr/>
            </a:pPr>
            <a:r>
              <a:rPr lang="fa-IR" b="1" dirty="0">
                <a:cs typeface="B Yagut" panose="00000400000000000000" pitchFamily="2" charset="-78"/>
              </a:rPr>
              <a:t>تحریک پذیری</a:t>
            </a:r>
          </a:p>
          <a:p>
            <a:pPr algn="r" rtl="1">
              <a:buClr>
                <a:schemeClr val="accent5">
                  <a:lumMod val="50000"/>
                </a:schemeClr>
              </a:buClr>
              <a:buFont typeface="Wingdings" panose="05000000000000000000" pitchFamily="2" charset="2"/>
              <a:buChar char="v"/>
              <a:defRPr/>
            </a:pPr>
            <a:r>
              <a:rPr lang="fa-IR" b="1" dirty="0">
                <a:cs typeface="B Yagut" panose="00000400000000000000" pitchFamily="2" charset="-78"/>
              </a:rPr>
              <a:t>سفتی گردن</a:t>
            </a:r>
          </a:p>
          <a:p>
            <a:pPr algn="r" rtl="1">
              <a:buClr>
                <a:schemeClr val="accent5">
                  <a:lumMod val="50000"/>
                </a:schemeClr>
              </a:buClr>
              <a:buFont typeface="Wingdings" panose="05000000000000000000" pitchFamily="2" charset="2"/>
              <a:buChar char="v"/>
              <a:defRPr/>
            </a:pPr>
            <a:r>
              <a:rPr lang="fa-IR" b="1" dirty="0">
                <a:cs typeface="B Yagut" panose="00000400000000000000" pitchFamily="2" charset="-78"/>
              </a:rPr>
              <a:t>تهوع و استفراغ</a:t>
            </a:r>
          </a:p>
          <a:p>
            <a:pPr algn="r" rtl="1">
              <a:buClr>
                <a:schemeClr val="accent5">
                  <a:lumMod val="50000"/>
                </a:schemeClr>
              </a:buClr>
              <a:buFont typeface="Wingdings" panose="05000000000000000000" pitchFamily="2" charset="2"/>
              <a:buChar char="v"/>
              <a:defRPr/>
            </a:pPr>
            <a:r>
              <a:rPr lang="fa-IR" b="1" dirty="0">
                <a:cs typeface="B Yagut" panose="00000400000000000000" pitchFamily="2" charset="-78"/>
              </a:rPr>
              <a:t>تشنج</a:t>
            </a:r>
          </a:p>
          <a:p>
            <a:pPr algn="r" rtl="1">
              <a:buClr>
                <a:schemeClr val="accent5">
                  <a:lumMod val="50000"/>
                </a:schemeClr>
              </a:buClr>
              <a:buFont typeface="Wingdings" panose="05000000000000000000" pitchFamily="2" charset="2"/>
              <a:buChar char="v"/>
              <a:defRPr/>
            </a:pPr>
            <a:r>
              <a:rPr lang="fa-IR" b="1" dirty="0" err="1">
                <a:cs typeface="B Yagut" panose="00000400000000000000" pitchFamily="2" charset="-78"/>
              </a:rPr>
              <a:t>کوما</a:t>
            </a:r>
            <a:r>
              <a:rPr lang="fa-IR" b="1" dirty="0">
                <a:cs typeface="B Yagut" panose="00000400000000000000" pitchFamily="2" charset="-78"/>
              </a:rPr>
              <a:t> </a:t>
            </a:r>
          </a:p>
        </p:txBody>
      </p:sp>
      <p:pic>
        <p:nvPicPr>
          <p:cNvPr id="13316" name="Picture 3">
            <a:extLst>
              <a:ext uri="{FF2B5EF4-FFF2-40B4-BE49-F238E27FC236}">
                <a16:creationId xmlns:a16="http://schemas.microsoft.com/office/drawing/2014/main" id="{2252D211-00C3-2193-D625-A26DC6AD63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65" t="40012" r="50160" b="37286"/>
          <a:stretch>
            <a:fillRect/>
          </a:stretch>
        </p:blipFill>
        <p:spPr bwMode="auto">
          <a:xfrm>
            <a:off x="1500188" y="6080125"/>
            <a:ext cx="1276351"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56E76D59-1CE1-742C-6A27-03FEBA33D95E}"/>
              </a:ext>
            </a:extLst>
          </p:cNvPr>
          <p:cNvSpPr>
            <a:spLocks noGrp="1"/>
          </p:cNvSpPr>
          <p:nvPr>
            <p:ph type="title"/>
          </p:nvPr>
        </p:nvSpPr>
        <p:spPr>
          <a:xfrm>
            <a:off x="4327422" y="18255"/>
            <a:ext cx="3537155" cy="1325563"/>
          </a:xfrm>
        </p:spPr>
        <p:txBody>
          <a:bodyPr/>
          <a:lstStyle/>
          <a:p>
            <a:r>
              <a:rPr lang="en-US" altLang="en-US" dirty="0"/>
              <a:t> </a:t>
            </a:r>
            <a:r>
              <a:rPr lang="fa-IR" altLang="en-US" dirty="0"/>
              <a:t> </a:t>
            </a:r>
            <a:r>
              <a:rPr lang="fa-IR" altLang="en-US" dirty="0">
                <a:solidFill>
                  <a:srgbClr val="FF0000"/>
                </a:solidFill>
              </a:rPr>
              <a:t>سایر تظاهرات </a:t>
            </a:r>
            <a:endParaRPr lang="en-US" altLang="en-US" dirty="0">
              <a:solidFill>
                <a:srgbClr val="FF0000"/>
              </a:solidFill>
            </a:endParaRPr>
          </a:p>
        </p:txBody>
      </p:sp>
      <p:sp>
        <p:nvSpPr>
          <p:cNvPr id="14339" name="Content Placeholder 2">
            <a:extLst>
              <a:ext uri="{FF2B5EF4-FFF2-40B4-BE49-F238E27FC236}">
                <a16:creationId xmlns:a16="http://schemas.microsoft.com/office/drawing/2014/main" id="{54E043B3-F56E-C78C-CF28-79FBC31BB525}"/>
              </a:ext>
            </a:extLst>
          </p:cNvPr>
          <p:cNvSpPr>
            <a:spLocks noGrp="1"/>
          </p:cNvSpPr>
          <p:nvPr>
            <p:ph idx="1"/>
          </p:nvPr>
        </p:nvSpPr>
        <p:spPr>
          <a:xfrm>
            <a:off x="838199" y="1229032"/>
            <a:ext cx="10515600" cy="4977427"/>
          </a:xfrm>
        </p:spPr>
        <p:txBody>
          <a:bodyPr>
            <a:normAutofit/>
          </a:bodyPr>
          <a:lstStyle/>
          <a:p>
            <a:pPr algn="r" rtl="1">
              <a:buClr>
                <a:srgbClr val="00B050"/>
              </a:buClr>
              <a:buFont typeface="Courier New" panose="02070309020205020404" pitchFamily="49" charset="0"/>
              <a:buChar char="o"/>
            </a:pPr>
            <a:r>
              <a:rPr lang="fa-IR" altLang="en-US" b="1">
                <a:cs typeface="B Yagut" panose="00000400000000000000" pitchFamily="2" charset="-78"/>
              </a:rPr>
              <a:t>عفونت مغزی ( مننژیت )</a:t>
            </a:r>
          </a:p>
          <a:p>
            <a:pPr algn="r" rtl="1">
              <a:buClr>
                <a:srgbClr val="00B050"/>
              </a:buClr>
              <a:buFont typeface="Courier New" panose="02070309020205020404" pitchFamily="49" charset="0"/>
              <a:buChar char="o"/>
            </a:pPr>
            <a:r>
              <a:rPr lang="fa-IR" altLang="en-US" b="1">
                <a:cs typeface="B Yagut" panose="00000400000000000000" pitchFamily="2" charset="-78"/>
              </a:rPr>
              <a:t>عفونت صفاق ( پریتونیت )</a:t>
            </a:r>
          </a:p>
          <a:p>
            <a:pPr algn="r" rtl="1">
              <a:buClr>
                <a:srgbClr val="00B050"/>
              </a:buClr>
              <a:buFont typeface="Courier New" panose="02070309020205020404" pitchFamily="49" charset="0"/>
              <a:buChar char="o"/>
            </a:pPr>
            <a:r>
              <a:rPr lang="fa-IR" altLang="en-US" b="1">
                <a:cs typeface="B Yagut" panose="00000400000000000000" pitchFamily="2" charset="-78"/>
              </a:rPr>
              <a:t>عفونت استخوان( استئومیلیت )</a:t>
            </a:r>
          </a:p>
          <a:p>
            <a:pPr algn="r" rtl="1">
              <a:buClr>
                <a:srgbClr val="00B050"/>
              </a:buClr>
              <a:buFont typeface="Courier New" panose="02070309020205020404" pitchFamily="49" charset="0"/>
              <a:buChar char="o"/>
            </a:pPr>
            <a:r>
              <a:rPr lang="fa-IR" altLang="en-US" b="1">
                <a:cs typeface="B Yagut" panose="00000400000000000000" pitchFamily="2" charset="-78"/>
              </a:rPr>
              <a:t>عفونت مفصل( آرتریت )</a:t>
            </a:r>
          </a:p>
          <a:p>
            <a:pPr algn="r" rtl="1">
              <a:buClr>
                <a:srgbClr val="00B050"/>
              </a:buClr>
              <a:buFont typeface="Courier New" panose="02070309020205020404" pitchFamily="49" charset="0"/>
              <a:buChar char="o"/>
            </a:pPr>
            <a:r>
              <a:rPr lang="fa-IR" altLang="en-US" b="1">
                <a:cs typeface="B Yagut" panose="00000400000000000000" pitchFamily="2" charset="-78"/>
              </a:rPr>
              <a:t>عفونت چشم ( کنژنکتیویت  و سلولیت پری اربیتال ) </a:t>
            </a:r>
          </a:p>
          <a:p>
            <a:pPr algn="r" rtl="1">
              <a:buClr>
                <a:srgbClr val="00B050"/>
              </a:buClr>
              <a:buFont typeface="Courier New" panose="02070309020205020404" pitchFamily="49" charset="0"/>
              <a:buChar char="o"/>
            </a:pPr>
            <a:r>
              <a:rPr lang="fa-IR" altLang="en-US" b="1">
                <a:cs typeface="B Yagut" panose="00000400000000000000" pitchFamily="2" charset="-78"/>
              </a:rPr>
              <a:t>عفونت سینوس ( سینوزیت )</a:t>
            </a:r>
          </a:p>
          <a:p>
            <a:pPr algn="r" rtl="1">
              <a:buClr>
                <a:srgbClr val="00B050"/>
              </a:buClr>
              <a:buFont typeface="Courier New" panose="02070309020205020404" pitchFamily="49" charset="0"/>
              <a:buChar char="o"/>
            </a:pPr>
            <a:r>
              <a:rPr lang="fa-IR" altLang="en-US" b="1">
                <a:cs typeface="B Yagut" panose="00000400000000000000" pitchFamily="2" charset="-78"/>
              </a:rPr>
              <a:t>عفونت گوش ( اوتیت ) </a:t>
            </a:r>
          </a:p>
          <a:p>
            <a:pPr algn="r" rtl="1">
              <a:buClr>
                <a:srgbClr val="00B050"/>
              </a:buClr>
              <a:buFont typeface="Courier New" panose="02070309020205020404" pitchFamily="49" charset="0"/>
              <a:buChar char="o"/>
            </a:pPr>
            <a:r>
              <a:rPr lang="fa-IR" altLang="en-US" b="1">
                <a:cs typeface="B Yagut" panose="00000400000000000000" pitchFamily="2" charset="-78"/>
              </a:rPr>
              <a:t>عفونت لایه های قلب ( اندوکاردیت و پریکاردیت )</a:t>
            </a:r>
          </a:p>
          <a:p>
            <a:pPr algn="r" rtl="1">
              <a:buClr>
                <a:srgbClr val="00B050"/>
              </a:buClr>
              <a:buFont typeface="Courier New" panose="02070309020205020404" pitchFamily="49" charset="0"/>
              <a:buChar char="o"/>
            </a:pPr>
            <a:r>
              <a:rPr lang="fa-IR" altLang="en-US" b="1">
                <a:cs typeface="B Yagut" panose="00000400000000000000" pitchFamily="2" charset="-78"/>
              </a:rPr>
              <a:t>عفونت بافت نرم ( سلولیت ) </a:t>
            </a:r>
            <a:endParaRPr lang="en-US" altLang="en-US" b="1">
              <a:cs typeface="B Yagut" panose="00000400000000000000" pitchFamily="2" charset="-78"/>
            </a:endParaRPr>
          </a:p>
        </p:txBody>
      </p:sp>
      <p:pic>
        <p:nvPicPr>
          <p:cNvPr id="14340" name="Picture 3">
            <a:extLst>
              <a:ext uri="{FF2B5EF4-FFF2-40B4-BE49-F238E27FC236}">
                <a16:creationId xmlns:a16="http://schemas.microsoft.com/office/drawing/2014/main" id="{D74621F9-82E0-213B-CDE9-2FADB44FAE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65" t="40012" r="50160" b="37286"/>
          <a:stretch>
            <a:fillRect/>
          </a:stretch>
        </p:blipFill>
        <p:spPr bwMode="auto">
          <a:xfrm>
            <a:off x="1500188" y="6080125"/>
            <a:ext cx="1276351"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764C938B-977B-BDF0-392C-57C0303114CE}"/>
              </a:ext>
            </a:extLst>
          </p:cNvPr>
          <p:cNvSpPr>
            <a:spLocks noGrp="1"/>
          </p:cNvSpPr>
          <p:nvPr>
            <p:ph type="title"/>
          </p:nvPr>
        </p:nvSpPr>
        <p:spPr>
          <a:xfrm>
            <a:off x="4554794" y="-77327"/>
            <a:ext cx="2809568" cy="1325563"/>
          </a:xfrm>
        </p:spPr>
        <p:txBody>
          <a:bodyPr/>
          <a:lstStyle/>
          <a:p>
            <a:r>
              <a:rPr lang="fa-IR" altLang="en-US" dirty="0">
                <a:solidFill>
                  <a:srgbClr val="FF0000"/>
                </a:solidFill>
              </a:rPr>
              <a:t>مرگ و میر </a:t>
            </a:r>
            <a:endParaRPr lang="en-US" altLang="en-US" dirty="0">
              <a:solidFill>
                <a:srgbClr val="FF0000"/>
              </a:solidFill>
            </a:endParaRPr>
          </a:p>
        </p:txBody>
      </p:sp>
      <p:sp>
        <p:nvSpPr>
          <p:cNvPr id="3" name="Content Placeholder 2">
            <a:extLst>
              <a:ext uri="{FF2B5EF4-FFF2-40B4-BE49-F238E27FC236}">
                <a16:creationId xmlns:a16="http://schemas.microsoft.com/office/drawing/2014/main" id="{6C580A58-8C35-6D6C-AEB3-79FA1D7DBD79}"/>
              </a:ext>
            </a:extLst>
          </p:cNvPr>
          <p:cNvSpPr>
            <a:spLocks noGrp="1"/>
          </p:cNvSpPr>
          <p:nvPr>
            <p:ph idx="1"/>
          </p:nvPr>
        </p:nvSpPr>
        <p:spPr>
          <a:xfrm>
            <a:off x="-196644" y="1050925"/>
            <a:ext cx="11700386" cy="5029200"/>
          </a:xfrm>
        </p:spPr>
        <p:txBody>
          <a:bodyPr/>
          <a:lstStyle/>
          <a:p>
            <a:pPr algn="r" rtl="1">
              <a:buClr>
                <a:srgbClr val="00B050"/>
              </a:buClr>
              <a:buFont typeface="Wingdings" panose="05000000000000000000" pitchFamily="2" charset="2"/>
              <a:buChar char="§"/>
              <a:defRPr/>
            </a:pPr>
            <a:r>
              <a:rPr lang="fa-IR" sz="3200" b="1" dirty="0"/>
              <a:t> </a:t>
            </a:r>
            <a:r>
              <a:rPr lang="fa-IR" sz="3600" b="1" dirty="0">
                <a:cs typeface="B Yagut" panose="00000400000000000000" pitchFamily="2" charset="-78"/>
              </a:rPr>
              <a:t>در </a:t>
            </a:r>
            <a:r>
              <a:rPr lang="fa-IR" sz="3600" b="1" dirty="0" err="1">
                <a:cs typeface="B Yagut" panose="00000400000000000000" pitchFamily="2" charset="-78"/>
              </a:rPr>
              <a:t>سپتی</a:t>
            </a:r>
            <a:r>
              <a:rPr lang="fa-IR" sz="3600" b="1" dirty="0">
                <a:cs typeface="B Yagut" panose="00000400000000000000" pitchFamily="2" charset="-78"/>
              </a:rPr>
              <a:t> سمی 20 % </a:t>
            </a:r>
          </a:p>
          <a:p>
            <a:pPr algn="r" rtl="1">
              <a:buClr>
                <a:srgbClr val="00B050"/>
              </a:buClr>
              <a:buFont typeface="Wingdings" panose="05000000000000000000" pitchFamily="2" charset="2"/>
              <a:buChar char="§"/>
              <a:defRPr/>
            </a:pPr>
            <a:r>
              <a:rPr lang="fa-IR" sz="3600" b="1" dirty="0">
                <a:cs typeface="B Yagut" panose="00000400000000000000" pitchFamily="2" charset="-78"/>
              </a:rPr>
              <a:t> در مننژیت 50 % در کودکان و 14 % در بزرگسالان </a:t>
            </a:r>
          </a:p>
          <a:p>
            <a:pPr marL="0" indent="0" algn="r" rtl="1">
              <a:buClr>
                <a:srgbClr val="00B050"/>
              </a:buClr>
              <a:buNone/>
              <a:defRPr/>
            </a:pPr>
            <a:endParaRPr lang="en-US" sz="3600" b="1" dirty="0">
              <a:cs typeface="B Yagut" panose="00000400000000000000" pitchFamily="2" charset="-78"/>
            </a:endParaRPr>
          </a:p>
        </p:txBody>
      </p:sp>
      <p:pic>
        <p:nvPicPr>
          <p:cNvPr id="15364" name="Picture 3">
            <a:extLst>
              <a:ext uri="{FF2B5EF4-FFF2-40B4-BE49-F238E27FC236}">
                <a16:creationId xmlns:a16="http://schemas.microsoft.com/office/drawing/2014/main" id="{A5F90141-6BBC-E2A8-2016-BCCC3FC3CA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65" t="40012" r="50160" b="37286"/>
          <a:stretch>
            <a:fillRect/>
          </a:stretch>
        </p:blipFill>
        <p:spPr bwMode="auto">
          <a:xfrm>
            <a:off x="1500188" y="6080125"/>
            <a:ext cx="1276351"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D1E623B6-D1D7-80D3-CC1C-9E72D00D2753}"/>
              </a:ext>
            </a:extLst>
          </p:cNvPr>
          <p:cNvSpPr>
            <a:spLocks noGrp="1"/>
          </p:cNvSpPr>
          <p:nvPr>
            <p:ph type="title"/>
          </p:nvPr>
        </p:nvSpPr>
        <p:spPr>
          <a:xfrm>
            <a:off x="4554794" y="18255"/>
            <a:ext cx="2544097" cy="1325563"/>
          </a:xfrm>
        </p:spPr>
        <p:txBody>
          <a:bodyPr/>
          <a:lstStyle/>
          <a:p>
            <a:r>
              <a:rPr lang="fa-IR" altLang="en-US" dirty="0"/>
              <a:t> </a:t>
            </a:r>
            <a:r>
              <a:rPr lang="fa-IR" altLang="en-US" dirty="0">
                <a:solidFill>
                  <a:srgbClr val="FF0000"/>
                </a:solidFill>
              </a:rPr>
              <a:t>عوارض </a:t>
            </a:r>
            <a:endParaRPr lang="en-US" altLang="en-US" dirty="0">
              <a:solidFill>
                <a:srgbClr val="FF0000"/>
              </a:solidFill>
            </a:endParaRPr>
          </a:p>
        </p:txBody>
      </p:sp>
      <p:sp>
        <p:nvSpPr>
          <p:cNvPr id="14339" name="Content Placeholder 2">
            <a:extLst>
              <a:ext uri="{FF2B5EF4-FFF2-40B4-BE49-F238E27FC236}">
                <a16:creationId xmlns:a16="http://schemas.microsoft.com/office/drawing/2014/main" id="{BE1007CE-C8A9-1D50-1461-E7BFDF16ED4E}"/>
              </a:ext>
            </a:extLst>
          </p:cNvPr>
          <p:cNvSpPr>
            <a:spLocks noGrp="1"/>
          </p:cNvSpPr>
          <p:nvPr>
            <p:ph idx="1"/>
          </p:nvPr>
        </p:nvSpPr>
        <p:spPr/>
        <p:txBody>
          <a:bodyPr/>
          <a:lstStyle/>
          <a:p>
            <a:pPr algn="r" rtl="1">
              <a:buClr>
                <a:srgbClr val="00B050"/>
              </a:buClr>
              <a:buFont typeface="Courier New" panose="02070409020205090404" pitchFamily="49" charset="0"/>
              <a:buChar char="o"/>
              <a:defRPr/>
            </a:pPr>
            <a:r>
              <a:rPr lang="fa-IR" altLang="en-US" sz="3200" b="1" dirty="0">
                <a:cs typeface="B Yagut" panose="00000400000000000000" pitchFamily="2" charset="-78"/>
              </a:rPr>
              <a:t>تا 25 %</a:t>
            </a:r>
          </a:p>
          <a:p>
            <a:pPr lvl="1" algn="r" rtl="1">
              <a:buClr>
                <a:srgbClr val="00B050"/>
              </a:buClr>
              <a:buFont typeface="Courier New" panose="02070409020205090404" pitchFamily="49" charset="0"/>
              <a:buChar char="o"/>
              <a:defRPr/>
            </a:pPr>
            <a:r>
              <a:rPr lang="fa-IR" altLang="en-US" sz="3000" b="1" dirty="0">
                <a:cs typeface="B Yagut" panose="00000400000000000000" pitchFamily="2" charset="-78"/>
              </a:rPr>
              <a:t>ناشنوایی</a:t>
            </a:r>
          </a:p>
          <a:p>
            <a:pPr lvl="1" algn="r" rtl="1">
              <a:buClr>
                <a:srgbClr val="00B050"/>
              </a:buClr>
              <a:buFont typeface="Courier New" panose="02070409020205090404" pitchFamily="49" charset="0"/>
              <a:buChar char="o"/>
              <a:defRPr/>
            </a:pPr>
            <a:r>
              <a:rPr lang="fa-IR" altLang="en-US" sz="3000" b="1" dirty="0">
                <a:cs typeface="B Yagut" panose="00000400000000000000" pitchFamily="2" charset="-78"/>
              </a:rPr>
              <a:t>اختلالات تکاملی</a:t>
            </a:r>
          </a:p>
          <a:p>
            <a:pPr lvl="1" algn="r" rtl="1">
              <a:buClr>
                <a:srgbClr val="00B050"/>
              </a:buClr>
              <a:buFont typeface="Courier New" panose="02070409020205090404" pitchFamily="49" charset="0"/>
              <a:buChar char="o"/>
              <a:defRPr/>
            </a:pPr>
            <a:r>
              <a:rPr lang="fa-IR" altLang="en-US" sz="3000" b="1" dirty="0">
                <a:cs typeface="B Yagut" panose="00000400000000000000" pitchFamily="2" charset="-78"/>
              </a:rPr>
              <a:t>اختلالات حرکتی</a:t>
            </a:r>
          </a:p>
          <a:p>
            <a:pPr lvl="1" algn="r" rtl="1">
              <a:buClr>
                <a:srgbClr val="00B050"/>
              </a:buClr>
              <a:buFont typeface="Courier New" panose="02070409020205090404" pitchFamily="49" charset="0"/>
              <a:buChar char="o"/>
              <a:defRPr/>
            </a:pPr>
            <a:r>
              <a:rPr lang="fa-IR" altLang="en-US" sz="3000" b="1" dirty="0">
                <a:cs typeface="B Yagut" panose="00000400000000000000" pitchFamily="2" charset="-78"/>
              </a:rPr>
              <a:t>عقب ماندگی ذهنی</a:t>
            </a:r>
          </a:p>
          <a:p>
            <a:pPr lvl="1" algn="r" rtl="1">
              <a:buClr>
                <a:srgbClr val="00B050"/>
              </a:buClr>
              <a:buFont typeface="Courier New" panose="02070409020205090404" pitchFamily="49" charset="0"/>
              <a:buChar char="o"/>
              <a:defRPr/>
            </a:pPr>
            <a:r>
              <a:rPr lang="fa-IR" altLang="en-US" sz="3000" b="1" dirty="0">
                <a:cs typeface="B Yagut" panose="00000400000000000000" pitchFamily="2" charset="-78"/>
              </a:rPr>
              <a:t>تشنج</a:t>
            </a:r>
          </a:p>
          <a:p>
            <a:pPr marL="0" indent="0" algn="r" rtl="1">
              <a:buClr>
                <a:srgbClr val="00B050"/>
              </a:buClr>
              <a:buNone/>
              <a:defRPr/>
            </a:pPr>
            <a:endParaRPr lang="en-US" altLang="en-US" b="1" dirty="0">
              <a:cs typeface="B Yagut" panose="00000400000000000000" pitchFamily="2" charset="-78"/>
            </a:endParaRPr>
          </a:p>
        </p:txBody>
      </p:sp>
      <p:pic>
        <p:nvPicPr>
          <p:cNvPr id="16388" name="Picture 3">
            <a:extLst>
              <a:ext uri="{FF2B5EF4-FFF2-40B4-BE49-F238E27FC236}">
                <a16:creationId xmlns:a16="http://schemas.microsoft.com/office/drawing/2014/main" id="{9845E87A-3ED6-B3FD-A8F5-73BDD00445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65" t="40012" r="50160" b="37286"/>
          <a:stretch>
            <a:fillRect/>
          </a:stretch>
        </p:blipFill>
        <p:spPr bwMode="auto">
          <a:xfrm>
            <a:off x="1500188" y="6080125"/>
            <a:ext cx="1276351"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D414329B-7DD1-4477-C101-5B2C40278FA4}"/>
              </a:ext>
            </a:extLst>
          </p:cNvPr>
          <p:cNvSpPr>
            <a:spLocks noGrp="1"/>
          </p:cNvSpPr>
          <p:nvPr>
            <p:ph type="title"/>
          </p:nvPr>
        </p:nvSpPr>
        <p:spPr>
          <a:xfrm>
            <a:off x="4219267" y="29855"/>
            <a:ext cx="3753465" cy="1325563"/>
          </a:xfrm>
        </p:spPr>
        <p:txBody>
          <a:bodyPr/>
          <a:lstStyle/>
          <a:p>
            <a:r>
              <a:rPr lang="en-US" altLang="en-US" dirty="0"/>
              <a:t> </a:t>
            </a:r>
            <a:r>
              <a:rPr lang="fa-IR" altLang="en-US" dirty="0"/>
              <a:t> </a:t>
            </a:r>
            <a:r>
              <a:rPr lang="fa-IR" altLang="en-US" dirty="0">
                <a:solidFill>
                  <a:srgbClr val="FF0000"/>
                </a:solidFill>
              </a:rPr>
              <a:t>ایمنی علیه بیماری</a:t>
            </a:r>
            <a:endParaRPr lang="en-US" altLang="en-US" dirty="0">
              <a:solidFill>
                <a:srgbClr val="FF0000"/>
              </a:solidFill>
            </a:endParaRPr>
          </a:p>
        </p:txBody>
      </p:sp>
      <p:sp>
        <p:nvSpPr>
          <p:cNvPr id="17411" name="Content Placeholder 2">
            <a:extLst>
              <a:ext uri="{FF2B5EF4-FFF2-40B4-BE49-F238E27FC236}">
                <a16:creationId xmlns:a16="http://schemas.microsoft.com/office/drawing/2014/main" id="{3BF31578-63FE-E50D-7D36-27BDFFCDD7B7}"/>
              </a:ext>
            </a:extLst>
          </p:cNvPr>
          <p:cNvSpPr>
            <a:spLocks noGrp="1"/>
          </p:cNvSpPr>
          <p:nvPr>
            <p:ph idx="1"/>
          </p:nvPr>
        </p:nvSpPr>
        <p:spPr>
          <a:xfrm>
            <a:off x="319547" y="1431925"/>
            <a:ext cx="11552903" cy="5029200"/>
          </a:xfrm>
        </p:spPr>
        <p:txBody>
          <a:bodyPr/>
          <a:lstStyle/>
          <a:p>
            <a:pPr algn="just" rtl="1">
              <a:buClr>
                <a:srgbClr val="00B050"/>
              </a:buClr>
              <a:buFont typeface="Wingdings" panose="05000000000000000000" pitchFamily="2" charset="2"/>
              <a:buChar char="v"/>
            </a:pPr>
            <a:r>
              <a:rPr lang="fa-IR" altLang="en-US" b="1" dirty="0">
                <a:cs typeface="B Yagut" panose="00000400000000000000" pitchFamily="2" charset="-78"/>
              </a:rPr>
              <a:t> در اثر عفونت طبیعی یا واکسیناسیون ایجاد می شود.</a:t>
            </a:r>
          </a:p>
          <a:p>
            <a:pPr algn="just" rtl="1">
              <a:buClr>
                <a:srgbClr val="00B050"/>
              </a:buClr>
              <a:buFont typeface="Wingdings" panose="05000000000000000000" pitchFamily="2" charset="2"/>
              <a:buChar char="v"/>
            </a:pPr>
            <a:r>
              <a:rPr lang="fa-IR" altLang="en-US" b="1" dirty="0">
                <a:cs typeface="B Yagut" panose="00000400000000000000" pitchFamily="2" charset="-78"/>
              </a:rPr>
              <a:t> ایمنی ناشی از آنتی بادی علیه پلی ساکارید کپسول است.</a:t>
            </a:r>
          </a:p>
          <a:p>
            <a:pPr algn="just" rtl="1">
              <a:buClr>
                <a:srgbClr val="00B050"/>
              </a:buClr>
              <a:buFont typeface="Wingdings" panose="05000000000000000000" pitchFamily="2" charset="2"/>
              <a:buChar char="v"/>
            </a:pPr>
            <a:r>
              <a:rPr lang="fa-IR" altLang="en-US" b="1" dirty="0">
                <a:cs typeface="B Yagut" panose="00000400000000000000" pitchFamily="2" charset="-78"/>
              </a:rPr>
              <a:t> ایمنی اختصاصی همان سروتیپ است هر چند مواردی از ایمنی متقاطع علیه سایر سروتیپ ها نیز  می تواند  رخ  دهد.</a:t>
            </a:r>
            <a:endParaRPr lang="en-US" altLang="en-US" b="1" dirty="0">
              <a:cs typeface="B Yagut" panose="00000400000000000000" pitchFamily="2" charset="-78"/>
            </a:endParaRPr>
          </a:p>
        </p:txBody>
      </p:sp>
      <p:pic>
        <p:nvPicPr>
          <p:cNvPr id="17412" name="Picture 3">
            <a:extLst>
              <a:ext uri="{FF2B5EF4-FFF2-40B4-BE49-F238E27FC236}">
                <a16:creationId xmlns:a16="http://schemas.microsoft.com/office/drawing/2014/main" id="{22DC3AE3-AE3A-B6C6-4053-10CE023384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65" t="40012" r="50160" b="37286"/>
          <a:stretch>
            <a:fillRect/>
          </a:stretch>
        </p:blipFill>
        <p:spPr bwMode="auto">
          <a:xfrm>
            <a:off x="1500188" y="6080125"/>
            <a:ext cx="1276351"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CE6FC-7F9E-441C-97F5-DE29B86C097C}"/>
              </a:ext>
            </a:extLst>
          </p:cNvPr>
          <p:cNvSpPr>
            <a:spLocks noGrp="1"/>
          </p:cNvSpPr>
          <p:nvPr>
            <p:ph type="title"/>
          </p:nvPr>
        </p:nvSpPr>
        <p:spPr>
          <a:xfrm>
            <a:off x="838200" y="265289"/>
            <a:ext cx="10515600" cy="897467"/>
          </a:xfrm>
          <a:solidFill>
            <a:schemeClr val="accent6">
              <a:lumMod val="20000"/>
              <a:lumOff val="80000"/>
            </a:schemeClr>
          </a:solidFill>
          <a:ln w="19050">
            <a:solidFill>
              <a:srgbClr val="00B050"/>
            </a:solidFill>
          </a:ln>
        </p:spPr>
        <p:txBody>
          <a:bodyPr/>
          <a:lstStyle/>
          <a:p>
            <a:pPr algn="ctr" rtl="1"/>
            <a:r>
              <a:rPr lang="fa-IR" sz="2400" dirty="0">
                <a:solidFill>
                  <a:schemeClr val="accent1">
                    <a:lumMod val="75000"/>
                  </a:schemeClr>
                </a:solidFill>
                <a:cs typeface="B Titr" panose="00000700000000000000" pitchFamily="2" charset="-78"/>
              </a:rPr>
              <a:t>واکسن های جدید پنوموکوک و روتاویروس</a:t>
            </a:r>
            <a:endParaRPr lang="en-US" sz="2400" dirty="0">
              <a:solidFill>
                <a:schemeClr val="accent1">
                  <a:lumMod val="75000"/>
                </a:schemeClr>
              </a:solidFill>
              <a:cs typeface="B Titr" panose="00000700000000000000" pitchFamily="2" charset="-78"/>
            </a:endParaRPr>
          </a:p>
        </p:txBody>
      </p:sp>
      <p:sp>
        <p:nvSpPr>
          <p:cNvPr id="3" name="Content Placeholder 2">
            <a:extLst>
              <a:ext uri="{FF2B5EF4-FFF2-40B4-BE49-F238E27FC236}">
                <a16:creationId xmlns:a16="http://schemas.microsoft.com/office/drawing/2014/main" id="{168841ED-5CC1-4145-B138-617E3FA9195E}"/>
              </a:ext>
            </a:extLst>
          </p:cNvPr>
          <p:cNvSpPr>
            <a:spLocks noGrp="1"/>
          </p:cNvSpPr>
          <p:nvPr>
            <p:ph idx="1"/>
          </p:nvPr>
        </p:nvSpPr>
        <p:spPr>
          <a:xfrm>
            <a:off x="838200" y="1332089"/>
            <a:ext cx="10515600" cy="5260622"/>
          </a:xfrm>
          <a:ln w="28575">
            <a:solidFill>
              <a:srgbClr val="C00000"/>
            </a:solidFill>
          </a:ln>
        </p:spPr>
        <p:txBody>
          <a:bodyPr>
            <a:normAutofit fontScale="77500" lnSpcReduction="20000"/>
          </a:bodyPr>
          <a:lstStyle/>
          <a:p>
            <a:pPr algn="r" rtl="1">
              <a:lnSpc>
                <a:spcPct val="160000"/>
              </a:lnSpc>
              <a:buClr>
                <a:srgbClr val="FF0000"/>
              </a:buClr>
              <a:buFont typeface="Wingdings" panose="05000000000000000000" pitchFamily="2" charset="2"/>
              <a:buChar char="§"/>
            </a:pPr>
            <a:r>
              <a:rPr lang="fa-IR" b="1" dirty="0"/>
              <a:t>باکتری پنوموکوک عفونتهای تهاجمی متعدد در بدن ایجاد می کند و در ایران سالیانه بیش از 50هزار بستری و حدود 1200 مورد مرگ را سبب می شود.</a:t>
            </a:r>
          </a:p>
          <a:p>
            <a:pPr algn="r" rtl="1">
              <a:lnSpc>
                <a:spcPct val="160000"/>
              </a:lnSpc>
              <a:buClr>
                <a:srgbClr val="FF0000"/>
              </a:buClr>
              <a:buFont typeface="Wingdings" panose="05000000000000000000" pitchFamily="2" charset="2"/>
              <a:buChar char="§"/>
            </a:pPr>
            <a:r>
              <a:rPr lang="fa-IR" b="1" dirty="0"/>
              <a:t>بین 10 تا 15% مبتلایان مننژیت پنوموکوکی در صورت بهبود از ناتوانی دائمی (ناشنوایی، کند ذهنی، نابینایی، .... ) رنج می برند.</a:t>
            </a:r>
          </a:p>
          <a:p>
            <a:pPr algn="r" rtl="1">
              <a:lnSpc>
                <a:spcPct val="160000"/>
              </a:lnSpc>
              <a:buClr>
                <a:srgbClr val="FF0000"/>
              </a:buClr>
              <a:buFont typeface="Wingdings" panose="05000000000000000000" pitchFamily="2" charset="2"/>
              <a:buChar char="§"/>
            </a:pPr>
            <a:r>
              <a:rPr lang="fa-IR" b="1" dirty="0"/>
              <a:t>روتاویروس شایعترین عامل اسهال منجر به بستری کودکان زیر یک سال است و حدود 50% کل بستری را تشکیل می دهد.</a:t>
            </a:r>
          </a:p>
          <a:p>
            <a:pPr algn="r" rtl="1">
              <a:lnSpc>
                <a:spcPct val="160000"/>
              </a:lnSpc>
              <a:buClr>
                <a:srgbClr val="FF0000"/>
              </a:buClr>
              <a:buFont typeface="Wingdings" panose="05000000000000000000" pitchFamily="2" charset="2"/>
              <a:buChar char="§"/>
            </a:pPr>
            <a:r>
              <a:rPr lang="fa-IR" b="1" dirty="0"/>
              <a:t>سالیانه حدود 172 هزار بستری بدلیل اسهال روتاویروسی رخ می دهد.</a:t>
            </a:r>
          </a:p>
          <a:p>
            <a:pPr algn="r" rtl="1">
              <a:lnSpc>
                <a:spcPct val="160000"/>
              </a:lnSpc>
              <a:buClr>
                <a:srgbClr val="FF0000"/>
              </a:buClr>
              <a:buFont typeface="Wingdings" panose="05000000000000000000" pitchFamily="2" charset="2"/>
              <a:buChar char="§"/>
            </a:pPr>
            <a:r>
              <a:rPr lang="fa-IR" b="1" dirty="0"/>
              <a:t>با استفاده از واکسن تعداد بسیار زیادی تخت روز بیمارستانی برای استفاده سایر بیماران آزاد می شود.</a:t>
            </a:r>
          </a:p>
          <a:p>
            <a:pPr algn="r" rtl="1">
              <a:lnSpc>
                <a:spcPct val="160000"/>
              </a:lnSpc>
              <a:buClr>
                <a:srgbClr val="FF0000"/>
              </a:buClr>
              <a:buFont typeface="Wingdings" panose="05000000000000000000" pitchFamily="2" charset="2"/>
              <a:buChar char="§"/>
            </a:pPr>
            <a:r>
              <a:rPr lang="fa-IR" b="1" dirty="0"/>
              <a:t>مصرف آنتی بیوتیک های گران قیمت کاهش یافته و احتمال گسترش مقاومت دارویی نیز کاسته می شود.</a:t>
            </a:r>
            <a:endParaRPr lang="en-US" b="1" dirty="0"/>
          </a:p>
        </p:txBody>
      </p:sp>
    </p:spTree>
    <p:extLst>
      <p:ext uri="{BB962C8B-B14F-4D97-AF65-F5344CB8AC3E}">
        <p14:creationId xmlns:p14="http://schemas.microsoft.com/office/powerpoint/2010/main" val="681001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Placeholder 4">
            <a:extLst>
              <a:ext uri="{FF2B5EF4-FFF2-40B4-BE49-F238E27FC236}">
                <a16:creationId xmlns:a16="http://schemas.microsoft.com/office/drawing/2014/main" id="{FF9C63BC-0375-E405-D0C7-436647B053C2}"/>
              </a:ext>
            </a:extLst>
          </p:cNvPr>
          <p:cNvSpPr>
            <a:spLocks noGrp="1"/>
          </p:cNvSpPr>
          <p:nvPr>
            <p:ph type="subTitle" idx="1"/>
          </p:nvPr>
        </p:nvSpPr>
        <p:spPr>
          <a:xfrm>
            <a:off x="554038" y="4911725"/>
            <a:ext cx="10882312" cy="1323975"/>
          </a:xfrm>
        </p:spPr>
        <p:txBody>
          <a:bodyPr/>
          <a:lstStyle/>
          <a:p>
            <a:r>
              <a:rPr lang="en-US" altLang="en-US" sz="2800" b="1">
                <a:solidFill>
                  <a:srgbClr val="C00000"/>
                </a:solidFill>
              </a:rPr>
              <a:t>Center for Communicable Disease Control</a:t>
            </a:r>
          </a:p>
          <a:p>
            <a:r>
              <a:rPr lang="en-GB" altLang="en-US" sz="2800" b="1">
                <a:solidFill>
                  <a:srgbClr val="C00000"/>
                </a:solidFill>
              </a:rPr>
              <a:t>Ministry of Health and Medical Education, Tehran, Iran</a:t>
            </a:r>
          </a:p>
        </p:txBody>
      </p:sp>
      <p:sp>
        <p:nvSpPr>
          <p:cNvPr id="7" name="Rounded Rectangle 6">
            <a:extLst>
              <a:ext uri="{FF2B5EF4-FFF2-40B4-BE49-F238E27FC236}">
                <a16:creationId xmlns:a16="http://schemas.microsoft.com/office/drawing/2014/main" id="{9CE747A9-EB6B-872E-B908-44D0BEA08396}"/>
              </a:ext>
            </a:extLst>
          </p:cNvPr>
          <p:cNvSpPr/>
          <p:nvPr/>
        </p:nvSpPr>
        <p:spPr>
          <a:xfrm>
            <a:off x="757646" y="746975"/>
            <a:ext cx="10678704" cy="3155324"/>
          </a:xfrm>
          <a:prstGeom prst="roundRect">
            <a:avLst/>
          </a:prstGeom>
          <a:solidFill>
            <a:schemeClr val="accent1">
              <a:lumMod val="50000"/>
            </a:schemeClr>
          </a:solidFill>
          <a:ln>
            <a:noFill/>
          </a:ln>
          <a:effectLst>
            <a:outerShdw blurRad="50800" dist="38100" dir="8100000" algn="tr"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spcBef>
                <a:spcPts val="0"/>
              </a:spcBef>
              <a:spcAft>
                <a:spcPts val="0"/>
              </a:spcAft>
              <a:defRPr/>
            </a:pPr>
            <a:r>
              <a:rPr lang="en-US" sz="4800"/>
              <a:t>Pneumococcal Conjugate Vaccine and Rotavirus vaccine introduction in Iran</a:t>
            </a:r>
            <a:endParaRPr lang="en-US" sz="48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3">
            <a:extLst>
              <a:ext uri="{FF2B5EF4-FFF2-40B4-BE49-F238E27FC236}">
                <a16:creationId xmlns:a16="http://schemas.microsoft.com/office/drawing/2014/main" id="{59C6D361-C548-7ED0-90C4-50A61B0873FE}"/>
              </a:ext>
            </a:extLst>
          </p:cNvPr>
          <p:cNvPicPr>
            <a:picLocks noChangeAspect="1"/>
          </p:cNvPicPr>
          <p:nvPr/>
        </p:nvPicPr>
        <p:blipFill>
          <a:blip r:embed="rId2">
            <a:extLst>
              <a:ext uri="{28A0092B-C50C-407E-A947-70E740481C1C}">
                <a14:useLocalDpi xmlns:a14="http://schemas.microsoft.com/office/drawing/2010/main" val="0"/>
              </a:ext>
            </a:extLst>
          </a:blip>
          <a:srcRect t="3059" b="23242"/>
          <a:stretch>
            <a:fillRect/>
          </a:stretch>
        </p:blipFill>
        <p:spPr bwMode="auto">
          <a:xfrm>
            <a:off x="444500" y="1411288"/>
            <a:ext cx="11301413" cy="47117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9" name="Title 8">
            <a:extLst>
              <a:ext uri="{FF2B5EF4-FFF2-40B4-BE49-F238E27FC236}">
                <a16:creationId xmlns:a16="http://schemas.microsoft.com/office/drawing/2014/main" id="{6CE480D1-255E-A18E-A92E-E3F456DC0D67}"/>
              </a:ext>
            </a:extLst>
          </p:cNvPr>
          <p:cNvSpPr>
            <a:spLocks noGrp="1"/>
          </p:cNvSpPr>
          <p:nvPr>
            <p:ph type="title"/>
          </p:nvPr>
        </p:nvSpPr>
        <p:spPr>
          <a:xfrm>
            <a:off x="838200" y="85725"/>
            <a:ext cx="10515600" cy="1325563"/>
          </a:xfrm>
        </p:spPr>
        <p:txBody>
          <a:bodyPr>
            <a:normAutofit/>
          </a:bodyPr>
          <a:lstStyle/>
          <a:p>
            <a:pPr>
              <a:defRPr/>
            </a:pPr>
            <a:r>
              <a:rPr lang="en-US" b="1" dirty="0">
                <a:solidFill>
                  <a:schemeClr val="bg1"/>
                </a:solidFill>
                <a:latin typeface="+mn-lt"/>
              </a:rPr>
              <a:t>EPI schedule, Iran 2023</a:t>
            </a:r>
          </a:p>
        </p:txBody>
      </p:sp>
    </p:spTree>
  </p:cSld>
  <p:clrMapOvr>
    <a:masterClrMapping/>
  </p:clrMapOvr>
  <p:transition spd="slow">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7">
            <a:extLst>
              <a:ext uri="{FF2B5EF4-FFF2-40B4-BE49-F238E27FC236}">
                <a16:creationId xmlns:a16="http://schemas.microsoft.com/office/drawing/2014/main" id="{8AC006AB-320F-1C61-3DF4-D7339E922EC8}"/>
              </a:ext>
            </a:extLst>
          </p:cNvPr>
          <p:cNvSpPr/>
          <p:nvPr/>
        </p:nvSpPr>
        <p:spPr>
          <a:xfrm>
            <a:off x="10625138" y="6364288"/>
            <a:ext cx="1236662" cy="377825"/>
          </a:xfrm>
          <a:prstGeom prst="rect">
            <a:avLst/>
          </a:prstGeom>
          <a:blipFill>
            <a:blip r:embed="rId3" cstate="screen"/>
            <a:stretch>
              <a:fillRect/>
            </a:stretch>
          </a:blipFill>
        </p:spPr>
        <p:txBody>
          <a:bodyPr lIns="0" tIns="0" rIns="0" bIns="0"/>
          <a:lstStyle/>
          <a:p>
            <a:pPr defTabSz="685783">
              <a:defRPr/>
            </a:pPr>
            <a:endParaRPr sz="1351" dirty="0">
              <a:solidFill>
                <a:prstClr val="black"/>
              </a:solidFill>
              <a:latin typeface="Calibri"/>
            </a:endParaRPr>
          </a:p>
        </p:txBody>
      </p:sp>
      <p:sp>
        <p:nvSpPr>
          <p:cNvPr id="25603" name="Slide Number Placeholder 3">
            <a:extLst>
              <a:ext uri="{FF2B5EF4-FFF2-40B4-BE49-F238E27FC236}">
                <a16:creationId xmlns:a16="http://schemas.microsoft.com/office/drawing/2014/main" id="{123B6167-BB34-6578-C6EC-A8EC4E40A63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l">
              <a:lnSpc>
                <a:spcPct val="100000"/>
              </a:lnSpc>
              <a:spcBef>
                <a:spcPct val="0"/>
              </a:spcBef>
              <a:buFontTx/>
              <a:buNone/>
            </a:pPr>
            <a:fld id="{CF66F895-50E0-4D11-A40C-46CEC8C906C9}" type="slidenum">
              <a:rPr lang="en-GB" altLang="en-US" sz="1200">
                <a:solidFill>
                  <a:srgbClr val="898989"/>
                </a:solidFill>
              </a:rPr>
              <a:pPr algn="l">
                <a:lnSpc>
                  <a:spcPct val="100000"/>
                </a:lnSpc>
                <a:spcBef>
                  <a:spcPct val="0"/>
                </a:spcBef>
                <a:buFontTx/>
                <a:buNone/>
              </a:pPr>
              <a:t>42</a:t>
            </a:fld>
            <a:endParaRPr lang="en-GB" altLang="en-US" sz="1200">
              <a:solidFill>
                <a:srgbClr val="898989"/>
              </a:solidFill>
            </a:endParaRPr>
          </a:p>
        </p:txBody>
      </p:sp>
      <p:sp>
        <p:nvSpPr>
          <p:cNvPr id="6" name="Text Box 3">
            <a:extLst>
              <a:ext uri="{FF2B5EF4-FFF2-40B4-BE49-F238E27FC236}">
                <a16:creationId xmlns:a16="http://schemas.microsoft.com/office/drawing/2014/main" id="{66CBE3E4-18ED-747D-0948-52E8EA0ADFF4}"/>
              </a:ext>
            </a:extLst>
          </p:cNvPr>
          <p:cNvSpPr txBox="1">
            <a:spLocks noChangeArrowheads="1"/>
          </p:cNvSpPr>
          <p:nvPr/>
        </p:nvSpPr>
        <p:spPr bwMode="auto">
          <a:xfrm>
            <a:off x="403225" y="5908675"/>
            <a:ext cx="10383838" cy="549275"/>
          </a:xfrm>
          <a:prstGeom prst="rect">
            <a:avLst/>
          </a:prstGeom>
          <a:noFill/>
          <a:ln>
            <a:noFill/>
          </a:ln>
        </p:spPr>
        <p:txBody>
          <a:bodyPr lIns="137087" tIns="68539" rIns="137087" bIns="68539">
            <a:spAutoFit/>
          </a:bodyPr>
          <a:lstStyle>
            <a:lvl1pPr defTabSz="457200">
              <a:defRPr sz="2400">
                <a:solidFill>
                  <a:schemeClr val="tx1"/>
                </a:solidFill>
                <a:latin typeface="Arial" panose="020B0604020202020204" pitchFamily="34" charset="0"/>
              </a:defRPr>
            </a:lvl1pPr>
            <a:lvl2pPr marL="742950" indent="-285750" defTabSz="457200">
              <a:defRPr sz="2400">
                <a:solidFill>
                  <a:schemeClr val="tx1"/>
                </a:solidFill>
                <a:latin typeface="Arial" panose="020B0604020202020204" pitchFamily="34" charset="0"/>
              </a:defRPr>
            </a:lvl2pPr>
            <a:lvl3pPr marL="1143000" indent="-228600" defTabSz="457200">
              <a:defRPr sz="2400">
                <a:solidFill>
                  <a:schemeClr val="tx1"/>
                </a:solidFill>
                <a:latin typeface="Arial" panose="020B0604020202020204" pitchFamily="34" charset="0"/>
              </a:defRPr>
            </a:lvl3pPr>
            <a:lvl4pPr marL="1600200" indent="-228600" defTabSz="457200">
              <a:defRPr sz="2400">
                <a:solidFill>
                  <a:schemeClr val="tx1"/>
                </a:solidFill>
                <a:latin typeface="Arial" panose="020B0604020202020204" pitchFamily="34" charset="0"/>
              </a:defRPr>
            </a:lvl4pPr>
            <a:lvl5pPr marL="2057400" indent="-228600" defTabSz="457200">
              <a:defRPr sz="2400">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defRPr>
            </a:lvl9pPr>
          </a:lstStyle>
          <a:p>
            <a:pPr marL="239178" defTabSz="609585">
              <a:tabLst>
                <a:tab pos="237061" algn="l"/>
              </a:tabLst>
              <a:defRPr/>
            </a:pPr>
            <a:r>
              <a:rPr lang="en-US" altLang="en-US" sz="1333" i="1" kern="0" dirty="0">
                <a:solidFill>
                  <a:srgbClr val="002060"/>
                </a:solidFill>
              </a:rPr>
              <a:t>GBD 2019 Diseases and Injuries Collaborators. </a:t>
            </a:r>
            <a:r>
              <a:rPr lang="en-US" altLang="en-US" sz="1333" i="1" dirty="0">
                <a:solidFill>
                  <a:srgbClr val="002060"/>
                </a:solidFill>
              </a:rPr>
              <a:t>Global burden of 369 diseases and injuries in 204 countries and territories, 1990–2019: a systematic analysis for the Global Burden of Disease Study 2019. Lancet 2020; 396: 1204–22. Supplementary Appendix 2.</a:t>
            </a:r>
            <a:endParaRPr kumimoji="1" lang="en-US" altLang="ko-KR" sz="1333" i="1" dirty="0">
              <a:solidFill>
                <a:srgbClr val="002060"/>
              </a:solidFill>
              <a:ea typeface="Gulim" panose="020B0600000101010101" pitchFamily="34" charset="-127"/>
            </a:endParaRPr>
          </a:p>
        </p:txBody>
      </p:sp>
      <p:graphicFrame>
        <p:nvGraphicFramePr>
          <p:cNvPr id="25605" name="Chart 6">
            <a:extLst>
              <a:ext uri="{FF2B5EF4-FFF2-40B4-BE49-F238E27FC236}">
                <a16:creationId xmlns:a16="http://schemas.microsoft.com/office/drawing/2014/main" id="{CE55AF89-BF16-E2DC-DEF2-EABA22D7A276}"/>
              </a:ext>
            </a:extLst>
          </p:cNvPr>
          <p:cNvGraphicFramePr>
            <a:graphicFrameLocks/>
          </p:cNvGraphicFramePr>
          <p:nvPr/>
        </p:nvGraphicFramePr>
        <p:xfrm>
          <a:off x="558800" y="1417638"/>
          <a:ext cx="11353800" cy="4368800"/>
        </p:xfrm>
        <a:graphic>
          <a:graphicData uri="http://schemas.openxmlformats.org/presentationml/2006/ole">
            <mc:AlternateContent xmlns:mc="http://schemas.openxmlformats.org/markup-compatibility/2006">
              <mc:Choice xmlns:v="urn:schemas-microsoft-com:vml" Requires="v">
                <p:oleObj name="Chart" r:id="rId4" imgW="11363929" imgH="4377307" progId="Excel.Chart.8">
                  <p:embed/>
                </p:oleObj>
              </mc:Choice>
              <mc:Fallback>
                <p:oleObj name="Chart" r:id="rId4" imgW="11363929" imgH="4377307" progId="Excel.Chart.8">
                  <p:embed/>
                  <p:pic>
                    <p:nvPicPr>
                      <p:cNvPr id="25605" name="Chart 6">
                        <a:extLst>
                          <a:ext uri="{FF2B5EF4-FFF2-40B4-BE49-F238E27FC236}">
                            <a16:creationId xmlns:a16="http://schemas.microsoft.com/office/drawing/2014/main" id="{CE55AF89-BF16-E2DC-DEF2-EABA22D7A276}"/>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800" y="1417638"/>
                        <a:ext cx="11353800"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Text Box 280">
            <a:extLst>
              <a:ext uri="{FF2B5EF4-FFF2-40B4-BE49-F238E27FC236}">
                <a16:creationId xmlns:a16="http://schemas.microsoft.com/office/drawing/2014/main" id="{125DF263-47E0-FBCF-057D-5123D295F925}"/>
              </a:ext>
            </a:extLst>
          </p:cNvPr>
          <p:cNvSpPr txBox="1">
            <a:spLocks noChangeArrowheads="1"/>
          </p:cNvSpPr>
          <p:nvPr/>
        </p:nvSpPr>
        <p:spPr bwMode="auto">
          <a:xfrm>
            <a:off x="1323975" y="5588000"/>
            <a:ext cx="10058400" cy="344488"/>
          </a:xfrm>
          <a:prstGeom prst="rect">
            <a:avLst/>
          </a:prstGeom>
          <a:noFill/>
          <a:ln>
            <a:noFill/>
          </a:ln>
        </p:spPr>
        <p:txBody>
          <a:bodyPr lIns="137087" tIns="68539" rIns="137087" bIns="68539">
            <a:spAutoFit/>
          </a:bodyPr>
          <a:lstStyle>
            <a:lvl1pPr defTabSz="457200">
              <a:defRPr sz="2400">
                <a:solidFill>
                  <a:schemeClr val="tx1"/>
                </a:solidFill>
                <a:latin typeface="Arial" panose="020B0604020202020204" pitchFamily="34" charset="0"/>
              </a:defRPr>
            </a:lvl1pPr>
            <a:lvl2pPr marL="742950" indent="-285750" defTabSz="457200">
              <a:defRPr sz="2400">
                <a:solidFill>
                  <a:schemeClr val="tx1"/>
                </a:solidFill>
                <a:latin typeface="Arial" panose="020B0604020202020204" pitchFamily="34" charset="0"/>
              </a:defRPr>
            </a:lvl2pPr>
            <a:lvl3pPr marL="1143000" indent="-228600" defTabSz="457200">
              <a:defRPr sz="2400">
                <a:solidFill>
                  <a:schemeClr val="tx1"/>
                </a:solidFill>
                <a:latin typeface="Arial" panose="020B0604020202020204" pitchFamily="34" charset="0"/>
              </a:defRPr>
            </a:lvl3pPr>
            <a:lvl4pPr marL="1600200" indent="-228600" defTabSz="457200">
              <a:defRPr sz="2400">
                <a:solidFill>
                  <a:schemeClr val="tx1"/>
                </a:solidFill>
                <a:latin typeface="Arial" panose="020B0604020202020204" pitchFamily="34" charset="0"/>
              </a:defRPr>
            </a:lvl4pPr>
            <a:lvl5pPr marL="2057400" indent="-228600" defTabSz="457200">
              <a:defRPr sz="2400">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defRPr>
            </a:lvl9pPr>
          </a:lstStyle>
          <a:p>
            <a:pPr algn="ctr" defTabSz="812760">
              <a:spcBef>
                <a:spcPct val="50000"/>
              </a:spcBef>
              <a:defRPr/>
            </a:pPr>
            <a:r>
              <a:rPr lang="en-US" altLang="en-US" sz="1333" b="1" dirty="0">
                <a:solidFill>
                  <a:srgbClr val="000000"/>
                </a:solidFill>
              </a:rPr>
              <a:t>Number of children &lt;5 years old who die annually from vaccine-preventable disease</a:t>
            </a:r>
          </a:p>
        </p:txBody>
      </p:sp>
      <p:sp>
        <p:nvSpPr>
          <p:cNvPr id="25607" name="Rectangle 1">
            <a:extLst>
              <a:ext uri="{FF2B5EF4-FFF2-40B4-BE49-F238E27FC236}">
                <a16:creationId xmlns:a16="http://schemas.microsoft.com/office/drawing/2014/main" id="{C35F96FC-F08D-C9CD-02B9-CB5E081AC485}"/>
              </a:ext>
            </a:extLst>
          </p:cNvPr>
          <p:cNvSpPr>
            <a:spLocks noChangeArrowheads="1"/>
          </p:cNvSpPr>
          <p:nvPr/>
        </p:nvSpPr>
        <p:spPr bwMode="auto">
          <a:xfrm>
            <a:off x="1806575" y="404813"/>
            <a:ext cx="7577138"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lvl="1">
              <a:spcBef>
                <a:spcPct val="0"/>
              </a:spcBef>
              <a:buFontTx/>
              <a:buNone/>
            </a:pPr>
            <a:r>
              <a:rPr lang="en-GB" altLang="en-US" sz="3600">
                <a:solidFill>
                  <a:srgbClr val="C00000"/>
                </a:solidFill>
                <a:latin typeface="Arial" panose="020B0604020202020204" pitchFamily="34" charset="0"/>
              </a:rPr>
              <a:t>Pneumococcal disease burden</a:t>
            </a:r>
          </a:p>
        </p:txBody>
      </p:sp>
    </p:spTree>
  </p:cSld>
  <p:clrMapOvr>
    <a:masterClrMapping/>
  </p:clrMapOvr>
  <p:transition spd="slow">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C40A8-3C40-4236-1CDC-A19E0902B2D1}"/>
              </a:ext>
            </a:extLst>
          </p:cNvPr>
          <p:cNvSpPr>
            <a:spLocks noGrp="1"/>
          </p:cNvSpPr>
          <p:nvPr>
            <p:ph type="title"/>
          </p:nvPr>
        </p:nvSpPr>
        <p:spPr>
          <a:xfrm>
            <a:off x="530225" y="130175"/>
            <a:ext cx="10561638" cy="1327150"/>
          </a:xfrm>
        </p:spPr>
        <p:txBody>
          <a:bodyPr>
            <a:normAutofit/>
          </a:bodyPr>
          <a:lstStyle/>
          <a:p>
            <a:pPr>
              <a:defRPr/>
            </a:pPr>
            <a:r>
              <a:rPr lang="en-US" b="1" dirty="0">
                <a:solidFill>
                  <a:srgbClr val="C00000"/>
                </a:solidFill>
                <a:latin typeface="+mn-lt"/>
              </a:rPr>
              <a:t>Burden of Pneumococcal infection in Iran</a:t>
            </a:r>
          </a:p>
        </p:txBody>
      </p:sp>
      <p:sp>
        <p:nvSpPr>
          <p:cNvPr id="27651" name="Content Placeholder 2">
            <a:extLst>
              <a:ext uri="{FF2B5EF4-FFF2-40B4-BE49-F238E27FC236}">
                <a16:creationId xmlns:a16="http://schemas.microsoft.com/office/drawing/2014/main" id="{0A379C04-EE73-808E-CA20-C7A8C599DC86}"/>
              </a:ext>
            </a:extLst>
          </p:cNvPr>
          <p:cNvSpPr>
            <a:spLocks noGrp="1"/>
          </p:cNvSpPr>
          <p:nvPr>
            <p:ph idx="1"/>
          </p:nvPr>
        </p:nvSpPr>
        <p:spPr>
          <a:xfrm>
            <a:off x="842963" y="1825625"/>
            <a:ext cx="10506075" cy="4351338"/>
          </a:xfrm>
        </p:spPr>
        <p:txBody>
          <a:bodyPr/>
          <a:lstStyle/>
          <a:p>
            <a:pPr>
              <a:buClr>
                <a:srgbClr val="FF0000"/>
              </a:buClr>
              <a:buFont typeface="Wingdings" panose="05000000000000000000" pitchFamily="2" charset="2"/>
              <a:buChar char="§"/>
            </a:pPr>
            <a:r>
              <a:rPr lang="en-US" altLang="en-US"/>
              <a:t>Recent studies have estimated that in Iran, </a:t>
            </a:r>
            <a:r>
              <a:rPr lang="en-US" altLang="en-US">
                <a:solidFill>
                  <a:srgbClr val="FF0000"/>
                </a:solidFill>
              </a:rPr>
              <a:t>51,069 new cases </a:t>
            </a:r>
            <a:r>
              <a:rPr lang="en-US" altLang="en-US"/>
              <a:t>of invasive pneumococcal infections each year, with severe cases reaching 15,354 among children under the age of 5, resulting in approximately </a:t>
            </a:r>
            <a:r>
              <a:rPr lang="en-US" altLang="en-US">
                <a:solidFill>
                  <a:srgbClr val="FF0000"/>
                </a:solidFill>
              </a:rPr>
              <a:t>1,375 deaths</a:t>
            </a:r>
            <a:r>
              <a:rPr lang="en-US" altLang="en-US"/>
              <a:t>. </a:t>
            </a:r>
          </a:p>
          <a:p>
            <a:pPr>
              <a:buClr>
                <a:srgbClr val="FF0000"/>
              </a:buClr>
              <a:buFont typeface="Wingdings" panose="05000000000000000000" pitchFamily="2" charset="2"/>
              <a:buChar char="§"/>
            </a:pPr>
            <a:r>
              <a:rPr lang="en-US" altLang="en-US"/>
              <a:t>In addition there are a lot of disabilities due to consequences of IPDs.</a:t>
            </a:r>
          </a:p>
          <a:p>
            <a:pPr>
              <a:buClr>
                <a:srgbClr val="FF0000"/>
              </a:buClr>
              <a:buFont typeface="Wingdings" panose="05000000000000000000" pitchFamily="2" charset="2"/>
              <a:buChar char="§"/>
            </a:pPr>
            <a:r>
              <a:rPr lang="en-US" altLang="en-US"/>
              <a:t>Empirical antibiotic therapy will increase risk of antimicrobial resistance.  </a:t>
            </a:r>
          </a:p>
        </p:txBody>
      </p:sp>
    </p:spTree>
  </p:cSld>
  <p:clrMapOvr>
    <a:masterClrMapping/>
  </p:clrMapOvr>
  <p:transition spd="slow">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0118E-9234-1805-5F80-4FBA947B4F7B}"/>
              </a:ext>
            </a:extLst>
          </p:cNvPr>
          <p:cNvSpPr>
            <a:spLocks noGrp="1"/>
          </p:cNvSpPr>
          <p:nvPr>
            <p:ph type="title"/>
          </p:nvPr>
        </p:nvSpPr>
        <p:spPr>
          <a:xfrm>
            <a:off x="838200" y="296863"/>
            <a:ext cx="10515600" cy="869950"/>
          </a:xfrm>
        </p:spPr>
        <p:txBody>
          <a:bodyPr>
            <a:normAutofit/>
          </a:bodyPr>
          <a:lstStyle/>
          <a:p>
            <a:pPr rtl="1">
              <a:defRPr/>
            </a:pPr>
            <a:r>
              <a:rPr lang="en-US" sz="3600" b="1" dirty="0">
                <a:solidFill>
                  <a:srgbClr val="C00000"/>
                </a:solidFill>
                <a:latin typeface="Calibri" panose="020F0502020204030204" pitchFamily="34" charset="0"/>
                <a:ea typeface="+mn-ea"/>
                <a:cs typeface="Calibri" panose="020F0502020204030204" pitchFamily="34" charset="0"/>
              </a:rPr>
              <a:t>Cost-effectiveness study on PCV introduction</a:t>
            </a:r>
          </a:p>
        </p:txBody>
      </p:sp>
      <p:pic>
        <p:nvPicPr>
          <p:cNvPr id="28675" name="Content Placeholder 3">
            <a:extLst>
              <a:ext uri="{FF2B5EF4-FFF2-40B4-BE49-F238E27FC236}">
                <a16:creationId xmlns:a16="http://schemas.microsoft.com/office/drawing/2014/main" id="{5DD8D531-4545-E333-81BF-E9B3C75AA04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2962" r="5481" b="77042"/>
          <a:stretch>
            <a:fillRect/>
          </a:stretch>
        </p:blipFill>
        <p:spPr>
          <a:xfrm>
            <a:off x="1414463" y="1330325"/>
            <a:ext cx="7002462" cy="1196975"/>
          </a:xfrm>
        </p:spPr>
      </p:pic>
      <p:sp>
        <p:nvSpPr>
          <p:cNvPr id="28676" name="Slide Number Placeholder 4">
            <a:extLst>
              <a:ext uri="{FF2B5EF4-FFF2-40B4-BE49-F238E27FC236}">
                <a16:creationId xmlns:a16="http://schemas.microsoft.com/office/drawing/2014/main" id="{9C3155D1-1F71-F541-FC70-D86CADDB124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F47A4B0B-31AD-4A2B-BD6F-23A14714F007}" type="slidenum">
              <a:rPr lang="en-US" altLang="en-US" sz="1200">
                <a:solidFill>
                  <a:srgbClr val="898989"/>
                </a:solidFill>
              </a:rPr>
              <a:pPr>
                <a:lnSpc>
                  <a:spcPct val="100000"/>
                </a:lnSpc>
                <a:spcBef>
                  <a:spcPct val="0"/>
                </a:spcBef>
                <a:buFontTx/>
                <a:buNone/>
              </a:pPr>
              <a:t>44</a:t>
            </a:fld>
            <a:endParaRPr lang="en-US" altLang="en-US" sz="1200">
              <a:solidFill>
                <a:srgbClr val="898989"/>
              </a:solidFill>
            </a:endParaRPr>
          </a:p>
        </p:txBody>
      </p:sp>
      <p:pic>
        <p:nvPicPr>
          <p:cNvPr id="28677" name="Content Placeholder 3">
            <a:extLst>
              <a:ext uri="{FF2B5EF4-FFF2-40B4-BE49-F238E27FC236}">
                <a16:creationId xmlns:a16="http://schemas.microsoft.com/office/drawing/2014/main" id="{07219EB1-D17D-765F-03B7-CCC92624D0A5}"/>
              </a:ext>
            </a:extLst>
          </p:cNvPr>
          <p:cNvPicPr>
            <a:picLocks noChangeAspect="1"/>
          </p:cNvPicPr>
          <p:nvPr/>
        </p:nvPicPr>
        <p:blipFill>
          <a:blip r:embed="rId2">
            <a:extLst>
              <a:ext uri="{28A0092B-C50C-407E-A947-70E740481C1C}">
                <a14:useLocalDpi xmlns:a14="http://schemas.microsoft.com/office/drawing/2010/main" val="0"/>
              </a:ext>
            </a:extLst>
          </a:blip>
          <a:srcRect l="3447" t="40747" r="6369"/>
          <a:stretch>
            <a:fillRect/>
          </a:stretch>
        </p:blipFill>
        <p:spPr bwMode="auto">
          <a:xfrm>
            <a:off x="1414463" y="2527300"/>
            <a:ext cx="8678862"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959D4BB-7DA6-3CE6-6893-B8883E77624B}"/>
              </a:ext>
            </a:extLst>
          </p:cNvPr>
          <p:cNvSpPr/>
          <p:nvPr/>
        </p:nvSpPr>
        <p:spPr>
          <a:xfrm>
            <a:off x="609600" y="387350"/>
            <a:ext cx="10768013" cy="608012"/>
          </a:xfrm>
          <a:prstGeom prst="rect">
            <a:avLst/>
          </a:prstGeom>
        </p:spPr>
        <p:txBody>
          <a:bodyPr lIns="108825" tIns="54412" rIns="108825" bIns="54412">
            <a:spAutoFit/>
          </a:bodyPr>
          <a:lstStyle/>
          <a:p>
            <a:pPr marL="0" lvl="1" defTabSz="914217">
              <a:lnSpc>
                <a:spcPct val="90000"/>
              </a:lnSpc>
              <a:defRPr/>
            </a:pPr>
            <a:r>
              <a:rPr lang="en-US" sz="3600" b="1" dirty="0">
                <a:solidFill>
                  <a:srgbClr val="C00000"/>
                </a:solidFill>
                <a:ea typeface="+mj-ea"/>
                <a:cs typeface="+mj-cs"/>
              </a:rPr>
              <a:t>Pneumococcus Serotype Data</a:t>
            </a:r>
          </a:p>
        </p:txBody>
      </p:sp>
      <p:pic>
        <p:nvPicPr>
          <p:cNvPr id="31747" name="Picture 3">
            <a:extLst>
              <a:ext uri="{FF2B5EF4-FFF2-40B4-BE49-F238E27FC236}">
                <a16:creationId xmlns:a16="http://schemas.microsoft.com/office/drawing/2014/main" id="{0A351C07-395C-C3FA-3DA9-168A900A548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12950" y="1300163"/>
            <a:ext cx="6991350" cy="456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TextBox 4">
            <a:extLst>
              <a:ext uri="{FF2B5EF4-FFF2-40B4-BE49-F238E27FC236}">
                <a16:creationId xmlns:a16="http://schemas.microsoft.com/office/drawing/2014/main" id="{06266F7A-1A63-813A-44ED-90810E2A25A8}"/>
              </a:ext>
            </a:extLst>
          </p:cNvPr>
          <p:cNvSpPr txBox="1">
            <a:spLocks noChangeArrowheads="1"/>
          </p:cNvSpPr>
          <p:nvPr/>
        </p:nvSpPr>
        <p:spPr bwMode="auto">
          <a:xfrm>
            <a:off x="609600" y="5913438"/>
            <a:ext cx="111537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r>
              <a:rPr lang="en-US" altLang="en-US" sz="1200">
                <a:latin typeface="Arial" panose="020B0604020202020204" pitchFamily="34" charset="0"/>
              </a:rPr>
              <a:t>Reference: Johnson HL, Deloria-Knoll M, Levine OS, Stoszek SK, Freimanis Hance L, et al. (2010) Systematic Evaluation of Serotypes Causing Invasive Pneumococcal Disease among Children Under Five: The Pneumococcal Global Serotype Project. PLoS Med 7(10): e1000348. doi:10.1371/journal.pmed.1000348</a:t>
            </a:r>
          </a:p>
        </p:txBody>
      </p:sp>
      <p:sp>
        <p:nvSpPr>
          <p:cNvPr id="31749" name="Slide Number Placeholder 1">
            <a:extLst>
              <a:ext uri="{FF2B5EF4-FFF2-40B4-BE49-F238E27FC236}">
                <a16:creationId xmlns:a16="http://schemas.microsoft.com/office/drawing/2014/main" id="{5A0398C3-485B-A0BF-1CF2-31CFF23FC1C3}"/>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185DE582-993D-4DD1-8801-3667C6636FA1}" type="slidenum">
              <a:rPr lang="en-US" altLang="en-US" sz="1200">
                <a:solidFill>
                  <a:srgbClr val="898989"/>
                </a:solidFill>
              </a:rPr>
              <a:pPr>
                <a:lnSpc>
                  <a:spcPct val="100000"/>
                </a:lnSpc>
                <a:spcBef>
                  <a:spcPct val="0"/>
                </a:spcBef>
                <a:buFontTx/>
                <a:buNone/>
              </a:pPr>
              <a:t>45</a:t>
            </a:fld>
            <a:endParaRPr lang="en-US" altLang="en-US" sz="1200">
              <a:solidFill>
                <a:srgbClr val="898989"/>
              </a:solidFill>
            </a:endParaRPr>
          </a:p>
        </p:txBody>
      </p:sp>
    </p:spTree>
  </p:cSld>
  <p:clrMapOvr>
    <a:masterClrMapping/>
  </p:clrMapOvr>
  <p:transition spd="slow">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23">
            <a:extLst>
              <a:ext uri="{FF2B5EF4-FFF2-40B4-BE49-F238E27FC236}">
                <a16:creationId xmlns:a16="http://schemas.microsoft.com/office/drawing/2014/main" id="{22ACC4BA-EA46-2987-7DC8-10C3DE731129}"/>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554038">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defTabSz="554038">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defTabSz="554038">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554038">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554038">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55403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55403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55403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55403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635D21B5-5838-4658-84F6-398E8B67ED44}" type="slidenum">
              <a:rPr lang="en-GB" altLang="en-US" sz="1200">
                <a:solidFill>
                  <a:srgbClr val="707070"/>
                </a:solidFill>
              </a:rPr>
              <a:pPr>
                <a:lnSpc>
                  <a:spcPct val="100000"/>
                </a:lnSpc>
                <a:spcBef>
                  <a:spcPct val="0"/>
                </a:spcBef>
                <a:buFontTx/>
                <a:buNone/>
              </a:pPr>
              <a:t>46</a:t>
            </a:fld>
            <a:endParaRPr lang="en-GB" altLang="en-US" sz="1200">
              <a:solidFill>
                <a:srgbClr val="707070"/>
              </a:solidFill>
            </a:endParaRPr>
          </a:p>
        </p:txBody>
      </p:sp>
      <p:sp>
        <p:nvSpPr>
          <p:cNvPr id="2" name="object 2">
            <a:extLst>
              <a:ext uri="{FF2B5EF4-FFF2-40B4-BE49-F238E27FC236}">
                <a16:creationId xmlns:a16="http://schemas.microsoft.com/office/drawing/2014/main" id="{9329B5BD-8FAE-5D72-BD38-A7C718B8DFCD}"/>
              </a:ext>
            </a:extLst>
          </p:cNvPr>
          <p:cNvSpPr txBox="1">
            <a:spLocks noGrp="1"/>
          </p:cNvSpPr>
          <p:nvPr>
            <p:ph type="title"/>
          </p:nvPr>
        </p:nvSpPr>
        <p:spPr>
          <a:xfrm>
            <a:off x="577850" y="547688"/>
            <a:ext cx="11395075" cy="506412"/>
          </a:xfrm>
        </p:spPr>
        <p:txBody>
          <a:bodyPr tIns="7316" rtlCol="0">
            <a:spAutoFit/>
          </a:bodyPr>
          <a:lstStyle/>
          <a:p>
            <a:pPr>
              <a:defRPr/>
            </a:pPr>
            <a:r>
              <a:rPr lang="en-US" sz="3600" b="1" dirty="0">
                <a:solidFill>
                  <a:srgbClr val="C00000"/>
                </a:solidFill>
                <a:latin typeface="+mn-lt"/>
              </a:rPr>
              <a:t>WHO prequalified PCV vaccine products </a:t>
            </a:r>
          </a:p>
        </p:txBody>
      </p:sp>
      <p:graphicFrame>
        <p:nvGraphicFramePr>
          <p:cNvPr id="5" name="Google Shape;994;p6">
            <a:extLst>
              <a:ext uri="{FF2B5EF4-FFF2-40B4-BE49-F238E27FC236}">
                <a16:creationId xmlns:a16="http://schemas.microsoft.com/office/drawing/2014/main" id="{3A9594D7-93EE-0130-75E2-F2E839EA28E6}"/>
              </a:ext>
            </a:extLst>
          </p:cNvPr>
          <p:cNvGraphicFramePr/>
          <p:nvPr>
            <p:extLst>
              <p:ext uri="{D42A27DB-BD31-4B8C-83A1-F6EECF244321}">
                <p14:modId xmlns:p14="http://schemas.microsoft.com/office/powerpoint/2010/main" val="3943962108"/>
              </p:ext>
            </p:extLst>
          </p:nvPr>
        </p:nvGraphicFramePr>
        <p:xfrm>
          <a:off x="577850" y="2216150"/>
          <a:ext cx="10472737" cy="1544640"/>
        </p:xfrm>
        <a:graphic>
          <a:graphicData uri="http://schemas.openxmlformats.org/drawingml/2006/table">
            <a:tbl>
              <a:tblPr firstRow="1" bandRow="1">
                <a:noFill/>
              </a:tblPr>
              <a:tblGrid>
                <a:gridCol w="2296959">
                  <a:extLst>
                    <a:ext uri="{9D8B030D-6E8A-4147-A177-3AD203B41FA5}">
                      <a16:colId xmlns:a16="http://schemas.microsoft.com/office/drawing/2014/main" val="20000"/>
                    </a:ext>
                  </a:extLst>
                </a:gridCol>
                <a:gridCol w="608691">
                  <a:extLst>
                    <a:ext uri="{9D8B030D-6E8A-4147-A177-3AD203B41FA5}">
                      <a16:colId xmlns:a16="http://schemas.microsoft.com/office/drawing/2014/main" val="20001"/>
                    </a:ext>
                  </a:extLst>
                </a:gridCol>
                <a:gridCol w="585718">
                  <a:extLst>
                    <a:ext uri="{9D8B030D-6E8A-4147-A177-3AD203B41FA5}">
                      <a16:colId xmlns:a16="http://schemas.microsoft.com/office/drawing/2014/main" val="20002"/>
                    </a:ext>
                  </a:extLst>
                </a:gridCol>
                <a:gridCol w="574247">
                  <a:extLst>
                    <a:ext uri="{9D8B030D-6E8A-4147-A177-3AD203B41FA5}">
                      <a16:colId xmlns:a16="http://schemas.microsoft.com/office/drawing/2014/main" val="20003"/>
                    </a:ext>
                  </a:extLst>
                </a:gridCol>
                <a:gridCol w="597220">
                  <a:extLst>
                    <a:ext uri="{9D8B030D-6E8A-4147-A177-3AD203B41FA5}">
                      <a16:colId xmlns:a16="http://schemas.microsoft.com/office/drawing/2014/main" val="20004"/>
                    </a:ext>
                  </a:extLst>
                </a:gridCol>
                <a:gridCol w="608691">
                  <a:extLst>
                    <a:ext uri="{9D8B030D-6E8A-4147-A177-3AD203B41FA5}">
                      <a16:colId xmlns:a16="http://schemas.microsoft.com/office/drawing/2014/main" val="20005"/>
                    </a:ext>
                  </a:extLst>
                </a:gridCol>
                <a:gridCol w="597220">
                  <a:extLst>
                    <a:ext uri="{9D8B030D-6E8A-4147-A177-3AD203B41FA5}">
                      <a16:colId xmlns:a16="http://schemas.microsoft.com/office/drawing/2014/main" val="20006"/>
                    </a:ext>
                  </a:extLst>
                </a:gridCol>
                <a:gridCol w="620193">
                  <a:extLst>
                    <a:ext uri="{9D8B030D-6E8A-4147-A177-3AD203B41FA5}">
                      <a16:colId xmlns:a16="http://schemas.microsoft.com/office/drawing/2014/main" val="20007"/>
                    </a:ext>
                  </a:extLst>
                </a:gridCol>
                <a:gridCol w="746525">
                  <a:extLst>
                    <a:ext uri="{9D8B030D-6E8A-4147-A177-3AD203B41FA5}">
                      <a16:colId xmlns:a16="http://schemas.microsoft.com/office/drawing/2014/main" val="20008"/>
                    </a:ext>
                  </a:extLst>
                </a:gridCol>
                <a:gridCol w="700580">
                  <a:extLst>
                    <a:ext uri="{9D8B030D-6E8A-4147-A177-3AD203B41FA5}">
                      <a16:colId xmlns:a16="http://schemas.microsoft.com/office/drawing/2014/main" val="20009"/>
                    </a:ext>
                  </a:extLst>
                </a:gridCol>
                <a:gridCol w="585718">
                  <a:extLst>
                    <a:ext uri="{9D8B030D-6E8A-4147-A177-3AD203B41FA5}">
                      <a16:colId xmlns:a16="http://schemas.microsoft.com/office/drawing/2014/main" val="20010"/>
                    </a:ext>
                  </a:extLst>
                </a:gridCol>
                <a:gridCol w="643134">
                  <a:extLst>
                    <a:ext uri="{9D8B030D-6E8A-4147-A177-3AD203B41FA5}">
                      <a16:colId xmlns:a16="http://schemas.microsoft.com/office/drawing/2014/main" val="20011"/>
                    </a:ext>
                  </a:extLst>
                </a:gridCol>
                <a:gridCol w="654636">
                  <a:extLst>
                    <a:ext uri="{9D8B030D-6E8A-4147-A177-3AD203B41FA5}">
                      <a16:colId xmlns:a16="http://schemas.microsoft.com/office/drawing/2014/main" val="20012"/>
                    </a:ext>
                  </a:extLst>
                </a:gridCol>
                <a:gridCol w="653205">
                  <a:extLst>
                    <a:ext uri="{9D8B030D-6E8A-4147-A177-3AD203B41FA5}">
                      <a16:colId xmlns:a16="http://schemas.microsoft.com/office/drawing/2014/main" val="20013"/>
                    </a:ext>
                  </a:extLst>
                </a:gridCol>
              </a:tblGrid>
              <a:tr h="386160">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l" rtl="0">
                        <a:spcBef>
                          <a:spcPts val="0"/>
                        </a:spcBef>
                        <a:spcAft>
                          <a:spcPts val="0"/>
                        </a:spcAft>
                        <a:buNone/>
                      </a:pPr>
                      <a:r>
                        <a:rPr lang="en-US" sz="1700" b="1" u="none" strike="noStrike" cap="none" dirty="0">
                          <a:solidFill>
                            <a:schemeClr val="dk1"/>
                          </a:solidFill>
                        </a:rPr>
                        <a:t>Serotypes</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1</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3</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dirty="0">
                          <a:solidFill>
                            <a:schemeClr val="dk1"/>
                          </a:solidFill>
                        </a:rPr>
                        <a:t>4</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5</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6A</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6B</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7F</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9V</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14</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18C</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19A</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19F</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23F</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extLst>
                  <a:ext uri="{0D108BD9-81ED-4DB2-BD59-A6C34878D82A}">
                    <a16:rowId xmlns:a16="http://schemas.microsoft.com/office/drawing/2014/main" val="10000"/>
                  </a:ext>
                </a:extLst>
              </a:tr>
              <a:tr h="386160">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l" rtl="0">
                        <a:spcBef>
                          <a:spcPts val="0"/>
                        </a:spcBef>
                        <a:spcAft>
                          <a:spcPts val="0"/>
                        </a:spcAft>
                        <a:buNone/>
                      </a:pPr>
                      <a:r>
                        <a:rPr lang="en-US" sz="1700" dirty="0"/>
                        <a:t>Prevenar 13 (PCV13)</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dirty="0">
                          <a:solidFill>
                            <a:schemeClr val="lt1"/>
                          </a:solidFill>
                        </a:rPr>
                        <a:t>X</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dirty="0">
                          <a:solidFill>
                            <a:schemeClr val="lt1"/>
                          </a:solidFill>
                        </a:rPr>
                        <a:t>X</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dirty="0">
                          <a:solidFill>
                            <a:schemeClr val="lt1"/>
                          </a:solidFill>
                        </a:rPr>
                        <a:t>X</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extLst>
                  <a:ext uri="{0D108BD9-81ED-4DB2-BD59-A6C34878D82A}">
                    <a16:rowId xmlns:a16="http://schemas.microsoft.com/office/drawing/2014/main" val="10001"/>
                  </a:ext>
                </a:extLst>
              </a:tr>
              <a:tr h="386160">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l" rtl="0">
                        <a:spcBef>
                          <a:spcPts val="0"/>
                        </a:spcBef>
                        <a:spcAft>
                          <a:spcPts val="0"/>
                        </a:spcAft>
                        <a:buNone/>
                      </a:pPr>
                      <a:r>
                        <a:rPr lang="en-US" sz="1700" dirty="0">
                          <a:solidFill>
                            <a:srgbClr val="C00000"/>
                          </a:solidFill>
                        </a:rPr>
                        <a:t>PNEUMOSIL (PCV10)</a:t>
                      </a:r>
                      <a:endParaRPr sz="1100" dirty="0">
                        <a:solidFill>
                          <a:srgbClr val="C00000"/>
                        </a:solidFill>
                      </a:endParaRPr>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endParaRPr sz="1700" b="1">
                        <a:solidFill>
                          <a:schemeClr val="lt1"/>
                        </a:solidFill>
                      </a:endParaRPr>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endParaRPr sz="1700" b="1">
                        <a:solidFill>
                          <a:schemeClr val="lt1"/>
                        </a:solidFill>
                      </a:endParaRPr>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dirty="0">
                          <a:solidFill>
                            <a:schemeClr val="lt1"/>
                          </a:solidFill>
                        </a:rPr>
                        <a:t>X</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endParaRPr sz="1700" b="1" dirty="0">
                        <a:solidFill>
                          <a:schemeClr val="lt1"/>
                        </a:solidFill>
                      </a:endParaRPr>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extLst>
                  <a:ext uri="{0D108BD9-81ED-4DB2-BD59-A6C34878D82A}">
                    <a16:rowId xmlns:a16="http://schemas.microsoft.com/office/drawing/2014/main" val="10002"/>
                  </a:ext>
                </a:extLst>
              </a:tr>
              <a:tr h="386160">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l" rtl="0">
                        <a:spcBef>
                          <a:spcPts val="0"/>
                        </a:spcBef>
                        <a:spcAft>
                          <a:spcPts val="0"/>
                        </a:spcAft>
                        <a:buNone/>
                      </a:pPr>
                      <a:r>
                        <a:rPr lang="en-US" sz="1700"/>
                        <a:t>Synflorix (PCV10)</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latin typeface="Arial"/>
                          <a:ea typeface="Arial"/>
                          <a:cs typeface="Arial"/>
                          <a:sym typeface="Arial"/>
                        </a:rPr>
                        <a:t>X</a:t>
                      </a:r>
                      <a:endParaRPr sz="1700" b="1">
                        <a:solidFill>
                          <a:schemeClr val="lt1"/>
                        </a:solidFill>
                        <a:latin typeface="Arial"/>
                        <a:ea typeface="Arial"/>
                        <a:cs typeface="Arial"/>
                        <a:sym typeface="Arial"/>
                      </a:endParaRPr>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endParaRPr sz="1700" b="1">
                        <a:solidFill>
                          <a:schemeClr val="lt1"/>
                        </a:solidFill>
                        <a:latin typeface="Arial"/>
                        <a:ea typeface="Arial"/>
                        <a:cs typeface="Arial"/>
                        <a:sym typeface="Arial"/>
                      </a:endParaRPr>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latin typeface="Arial"/>
                          <a:ea typeface="Arial"/>
                          <a:cs typeface="Arial"/>
                          <a:sym typeface="Aria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latin typeface="Arial"/>
                          <a:ea typeface="Arial"/>
                          <a:cs typeface="Arial"/>
                          <a:sym typeface="Aria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endParaRPr sz="1700" b="1">
                        <a:solidFill>
                          <a:schemeClr val="lt1"/>
                        </a:solidFill>
                        <a:latin typeface="Arial"/>
                        <a:ea typeface="Arial"/>
                        <a:cs typeface="Arial"/>
                        <a:sym typeface="Arial"/>
                      </a:endParaRPr>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latin typeface="Arial"/>
                          <a:ea typeface="Arial"/>
                          <a:cs typeface="Arial"/>
                          <a:sym typeface="Aria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latin typeface="Arial"/>
                          <a:ea typeface="Arial"/>
                          <a:cs typeface="Arial"/>
                          <a:sym typeface="Aria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latin typeface="Arial"/>
                          <a:ea typeface="Arial"/>
                          <a:cs typeface="Arial"/>
                          <a:sym typeface="Aria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dirty="0">
                          <a:solidFill>
                            <a:schemeClr val="lt1"/>
                          </a:solidFill>
                          <a:latin typeface="Arial"/>
                          <a:ea typeface="Arial"/>
                          <a:cs typeface="Arial"/>
                          <a:sym typeface="Arial"/>
                        </a:rPr>
                        <a:t>X</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latin typeface="Arial"/>
                          <a:ea typeface="Arial"/>
                          <a:cs typeface="Arial"/>
                          <a:sym typeface="Aria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endParaRPr sz="1700" b="1">
                        <a:solidFill>
                          <a:schemeClr val="lt1"/>
                        </a:solidFill>
                        <a:latin typeface="Arial"/>
                        <a:ea typeface="Arial"/>
                        <a:cs typeface="Arial"/>
                        <a:sym typeface="Arial"/>
                      </a:endParaRPr>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latin typeface="Arial"/>
                          <a:ea typeface="Arial"/>
                          <a:cs typeface="Arial"/>
                          <a:sym typeface="Aria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dirty="0">
                          <a:solidFill>
                            <a:schemeClr val="lt1"/>
                          </a:solidFill>
                          <a:latin typeface="Arial"/>
                          <a:ea typeface="Arial"/>
                          <a:cs typeface="Arial"/>
                          <a:sym typeface="Arial"/>
                        </a:rPr>
                        <a:t>X</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extLst>
                  <a:ext uri="{0D108BD9-81ED-4DB2-BD59-A6C34878D82A}">
                    <a16:rowId xmlns:a16="http://schemas.microsoft.com/office/drawing/2014/main" val="10003"/>
                  </a:ext>
                </a:extLst>
              </a:tr>
            </a:tbl>
          </a:graphicData>
        </a:graphic>
      </p:graphicFrame>
      <p:sp>
        <p:nvSpPr>
          <p:cNvPr id="3" name="Right Arrow 2">
            <a:extLst>
              <a:ext uri="{FF2B5EF4-FFF2-40B4-BE49-F238E27FC236}">
                <a16:creationId xmlns:a16="http://schemas.microsoft.com/office/drawing/2014/main" id="{EF98918C-ED37-C37F-016E-0FD8D7E5AF70}"/>
              </a:ext>
            </a:extLst>
          </p:cNvPr>
          <p:cNvSpPr/>
          <p:nvPr/>
        </p:nvSpPr>
        <p:spPr>
          <a:xfrm>
            <a:off x="296863" y="3122613"/>
            <a:ext cx="257175" cy="214312"/>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spd="slow">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0B68D-9A7B-91B1-543A-2830B24A6476}"/>
              </a:ext>
            </a:extLst>
          </p:cNvPr>
          <p:cNvSpPr>
            <a:spLocks noGrp="1"/>
          </p:cNvSpPr>
          <p:nvPr>
            <p:ph type="title"/>
          </p:nvPr>
        </p:nvSpPr>
        <p:spPr>
          <a:xfrm>
            <a:off x="687388" y="130175"/>
            <a:ext cx="10561637" cy="1327150"/>
          </a:xfrm>
        </p:spPr>
        <p:txBody>
          <a:bodyPr>
            <a:normAutofit/>
          </a:bodyPr>
          <a:lstStyle/>
          <a:p>
            <a:pPr>
              <a:defRPr/>
            </a:pPr>
            <a:r>
              <a:rPr lang="en-US" sz="4000" b="1" dirty="0">
                <a:solidFill>
                  <a:srgbClr val="C00000"/>
                </a:solidFill>
                <a:latin typeface="+mn-lt"/>
              </a:rPr>
              <a:t>Burden of Rotavirus infection in Iran</a:t>
            </a:r>
          </a:p>
        </p:txBody>
      </p:sp>
      <p:sp>
        <p:nvSpPr>
          <p:cNvPr id="3" name="Content Placeholder 2">
            <a:extLst>
              <a:ext uri="{FF2B5EF4-FFF2-40B4-BE49-F238E27FC236}">
                <a16:creationId xmlns:a16="http://schemas.microsoft.com/office/drawing/2014/main" id="{AEFD678D-7407-A6C9-8044-F063500B15EE}"/>
              </a:ext>
            </a:extLst>
          </p:cNvPr>
          <p:cNvSpPr>
            <a:spLocks noGrp="1"/>
          </p:cNvSpPr>
          <p:nvPr>
            <p:ph idx="1"/>
          </p:nvPr>
        </p:nvSpPr>
        <p:spPr>
          <a:xfrm>
            <a:off x="842963" y="1825625"/>
            <a:ext cx="10506075" cy="4351338"/>
          </a:xfrm>
        </p:spPr>
        <p:txBody>
          <a:bodyPr>
            <a:normAutofit lnSpcReduction="10000"/>
          </a:bodyPr>
          <a:lstStyle/>
          <a:p>
            <a:pPr>
              <a:buClr>
                <a:srgbClr val="FF0000"/>
              </a:buClr>
              <a:buFont typeface="Wingdings" panose="05000000000000000000" pitchFamily="2" charset="2"/>
              <a:buChar char="§"/>
              <a:defRPr/>
            </a:pPr>
            <a:r>
              <a:rPr lang="en-US" dirty="0"/>
              <a:t>46%-54% of cases of watery diarrhea in children under 5 years old who are hospitalized are due to this virus.</a:t>
            </a:r>
          </a:p>
          <a:p>
            <a:pPr>
              <a:buClr>
                <a:srgbClr val="FF0000"/>
              </a:buClr>
              <a:buFont typeface="Wingdings" panose="05000000000000000000" pitchFamily="2" charset="2"/>
              <a:buChar char="§"/>
              <a:defRPr/>
            </a:pPr>
            <a:r>
              <a:rPr lang="en-US" dirty="0"/>
              <a:t>Incidence of rotavirus diarrhea in the country is equal to 93,000 per 100,000 children under 5 years old annually.</a:t>
            </a:r>
          </a:p>
          <a:p>
            <a:pPr>
              <a:buClr>
                <a:srgbClr val="FF0000"/>
              </a:buClr>
              <a:buFont typeface="Wingdings" panose="05000000000000000000" pitchFamily="2" charset="2"/>
              <a:buChar char="§"/>
              <a:defRPr/>
            </a:pPr>
            <a:r>
              <a:rPr lang="en-US" dirty="0"/>
              <a:t>The incidence of severe infections leading to hospitalization of children is equal to 2,800 cases per 100,000 children under 5 years old. </a:t>
            </a:r>
          </a:p>
          <a:p>
            <a:pPr>
              <a:buClr>
                <a:srgbClr val="FF0000"/>
              </a:buClr>
              <a:buFont typeface="Wingdings" panose="05000000000000000000" pitchFamily="2" charset="2"/>
              <a:buChar char="§"/>
              <a:defRPr/>
            </a:pPr>
            <a:r>
              <a:rPr lang="en-US" dirty="0"/>
              <a:t>The annual number of new cases of disease caused by rotavirus diarrhea in Iran is equal to 5.5 million, which rises to </a:t>
            </a:r>
            <a:r>
              <a:rPr lang="en-US" dirty="0">
                <a:solidFill>
                  <a:srgbClr val="FF0000"/>
                </a:solidFill>
              </a:rPr>
              <a:t>172,000 cases </a:t>
            </a:r>
            <a:r>
              <a:rPr lang="en-US" dirty="0"/>
              <a:t>for severe cases of the disease among children under 5 years old, leading to approximately </a:t>
            </a:r>
            <a:r>
              <a:rPr lang="en-US" dirty="0">
                <a:solidFill>
                  <a:srgbClr val="FF0000"/>
                </a:solidFill>
              </a:rPr>
              <a:t>50 deaths</a:t>
            </a:r>
            <a:r>
              <a:rPr lang="en-US" dirty="0"/>
              <a:t>.</a:t>
            </a:r>
          </a:p>
        </p:txBody>
      </p:sp>
    </p:spTree>
  </p:cSld>
  <p:clrMapOvr>
    <a:masterClrMapping/>
  </p:clrMapOvr>
  <p:transition spd="slow">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DEF52-E803-EEA7-FC9B-267C5550334F}"/>
              </a:ext>
            </a:extLst>
          </p:cNvPr>
          <p:cNvSpPr>
            <a:spLocks noGrp="1"/>
          </p:cNvSpPr>
          <p:nvPr>
            <p:ph type="title"/>
          </p:nvPr>
        </p:nvSpPr>
        <p:spPr>
          <a:xfrm>
            <a:off x="469900" y="425450"/>
            <a:ext cx="10098088" cy="869950"/>
          </a:xfrm>
        </p:spPr>
        <p:txBody>
          <a:bodyPr>
            <a:normAutofit fontScale="90000"/>
          </a:bodyPr>
          <a:lstStyle/>
          <a:p>
            <a:pPr algn="ctr" rtl="1">
              <a:defRPr/>
            </a:pPr>
            <a:r>
              <a:rPr lang="en-US" sz="3600" b="1" dirty="0">
                <a:solidFill>
                  <a:srgbClr val="C00000"/>
                </a:solidFill>
                <a:latin typeface="Calibri" panose="020F0502020204030204" pitchFamily="34" charset="0"/>
                <a:ea typeface="+mn-ea"/>
                <a:cs typeface="Calibri" panose="020F0502020204030204" pitchFamily="34" charset="0"/>
              </a:rPr>
              <a:t>Cost-effectiveness study on Rotavirus vaccine introduction</a:t>
            </a:r>
          </a:p>
        </p:txBody>
      </p:sp>
      <p:sp>
        <p:nvSpPr>
          <p:cNvPr id="36867" name="Slide Number Placeholder 4">
            <a:extLst>
              <a:ext uri="{FF2B5EF4-FFF2-40B4-BE49-F238E27FC236}">
                <a16:creationId xmlns:a16="http://schemas.microsoft.com/office/drawing/2014/main" id="{2BD10F0B-C166-C124-0BD3-FC606C9F2B6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AA05D84C-352A-4407-9DD8-18758439FE86}" type="slidenum">
              <a:rPr lang="en-US" altLang="en-US" sz="1200">
                <a:solidFill>
                  <a:srgbClr val="898989"/>
                </a:solidFill>
              </a:rPr>
              <a:pPr>
                <a:lnSpc>
                  <a:spcPct val="100000"/>
                </a:lnSpc>
                <a:spcBef>
                  <a:spcPct val="0"/>
                </a:spcBef>
                <a:buFontTx/>
                <a:buNone/>
              </a:pPr>
              <a:t>48</a:t>
            </a:fld>
            <a:endParaRPr lang="en-US" altLang="en-US" sz="1200">
              <a:solidFill>
                <a:srgbClr val="898989"/>
              </a:solidFill>
            </a:endParaRPr>
          </a:p>
        </p:txBody>
      </p:sp>
      <p:pic>
        <p:nvPicPr>
          <p:cNvPr id="36868" name="Picture 5">
            <a:extLst>
              <a:ext uri="{FF2B5EF4-FFF2-40B4-BE49-F238E27FC236}">
                <a16:creationId xmlns:a16="http://schemas.microsoft.com/office/drawing/2014/main" id="{367EC675-C67E-73A1-6BB7-AAD7D03BA741}"/>
              </a:ext>
            </a:extLst>
          </p:cNvPr>
          <p:cNvPicPr>
            <a:picLocks noChangeAspect="1"/>
          </p:cNvPicPr>
          <p:nvPr/>
        </p:nvPicPr>
        <p:blipFill>
          <a:blip r:embed="rId2">
            <a:extLst>
              <a:ext uri="{28A0092B-C50C-407E-A947-70E740481C1C}">
                <a14:useLocalDpi xmlns:a14="http://schemas.microsoft.com/office/drawing/2010/main" val="0"/>
              </a:ext>
            </a:extLst>
          </a:blip>
          <a:srcRect l="11330" t="10216" r="31924" b="85872"/>
          <a:stretch>
            <a:fillRect/>
          </a:stretch>
        </p:blipFill>
        <p:spPr bwMode="auto">
          <a:xfrm>
            <a:off x="1879600" y="1295400"/>
            <a:ext cx="84328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Content Placeholder 6">
            <a:extLst>
              <a:ext uri="{FF2B5EF4-FFF2-40B4-BE49-F238E27FC236}">
                <a16:creationId xmlns:a16="http://schemas.microsoft.com/office/drawing/2014/main" id="{B4076E5D-9203-F821-6B4D-FFFDD69CDE4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11330" t="52625" r="31924" b="6390"/>
          <a:stretch>
            <a:fillRect/>
          </a:stretch>
        </p:blipFill>
        <p:spPr>
          <a:xfrm>
            <a:off x="2152650" y="1584325"/>
            <a:ext cx="6264275" cy="2481263"/>
          </a:xfrm>
        </p:spPr>
      </p:pic>
      <p:pic>
        <p:nvPicPr>
          <p:cNvPr id="36870" name="Picture 7">
            <a:extLst>
              <a:ext uri="{FF2B5EF4-FFF2-40B4-BE49-F238E27FC236}">
                <a16:creationId xmlns:a16="http://schemas.microsoft.com/office/drawing/2014/main" id="{DD512428-2DEA-5669-3F78-A1D1156D1AD0}"/>
              </a:ext>
            </a:extLst>
          </p:cNvPr>
          <p:cNvPicPr>
            <a:picLocks noChangeAspect="1"/>
          </p:cNvPicPr>
          <p:nvPr/>
        </p:nvPicPr>
        <p:blipFill>
          <a:blip r:embed="rId3">
            <a:extLst>
              <a:ext uri="{28A0092B-C50C-407E-A947-70E740481C1C}">
                <a14:useLocalDpi xmlns:a14="http://schemas.microsoft.com/office/drawing/2010/main" val="0"/>
              </a:ext>
            </a:extLst>
          </a:blip>
          <a:srcRect l="11644" t="40439" r="31714" b="19449"/>
          <a:stretch>
            <a:fillRect/>
          </a:stretch>
        </p:blipFill>
        <p:spPr bwMode="auto">
          <a:xfrm>
            <a:off x="2152650" y="4044950"/>
            <a:ext cx="6264275" cy="249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690BA-7C57-08B6-49BA-5BA91E83E792}"/>
              </a:ext>
            </a:extLst>
          </p:cNvPr>
          <p:cNvSpPr>
            <a:spLocks noGrp="1"/>
          </p:cNvSpPr>
          <p:nvPr>
            <p:ph type="title"/>
          </p:nvPr>
        </p:nvSpPr>
        <p:spPr>
          <a:xfrm>
            <a:off x="498475" y="163513"/>
            <a:ext cx="10972800" cy="1325562"/>
          </a:xfrm>
        </p:spPr>
        <p:txBody>
          <a:bodyPr>
            <a:noAutofit/>
          </a:bodyPr>
          <a:lstStyle/>
          <a:p>
            <a:pPr>
              <a:defRPr/>
            </a:pPr>
            <a:r>
              <a:rPr lang="en-US" sz="2500" b="1" dirty="0">
                <a:solidFill>
                  <a:schemeClr val="bg1"/>
                </a:solidFill>
                <a:latin typeface="+mn-lt"/>
              </a:rPr>
              <a:t>Decreasing national rotavirus rate after rotavirus vaccine introduction, USA</a:t>
            </a:r>
            <a:br>
              <a:rPr lang="en-US" sz="2800" b="1" dirty="0">
                <a:solidFill>
                  <a:schemeClr val="bg1"/>
                </a:solidFill>
              </a:rPr>
            </a:br>
            <a:endParaRPr lang="en-US" sz="2800" dirty="0">
              <a:solidFill>
                <a:schemeClr val="bg1"/>
              </a:solidFill>
            </a:endParaRPr>
          </a:p>
        </p:txBody>
      </p:sp>
      <p:pic>
        <p:nvPicPr>
          <p:cNvPr id="38915" name="Picture 3">
            <a:extLst>
              <a:ext uri="{FF2B5EF4-FFF2-40B4-BE49-F238E27FC236}">
                <a16:creationId xmlns:a16="http://schemas.microsoft.com/office/drawing/2014/main" id="{50A28457-AFB4-9FFD-39D2-F180C98ED483}"/>
              </a:ext>
            </a:extLst>
          </p:cNvPr>
          <p:cNvPicPr>
            <a:picLocks noChangeAspect="1"/>
          </p:cNvPicPr>
          <p:nvPr/>
        </p:nvPicPr>
        <p:blipFill>
          <a:blip r:embed="rId2">
            <a:extLst>
              <a:ext uri="{28A0092B-C50C-407E-A947-70E740481C1C}">
                <a14:useLocalDpi xmlns:a14="http://schemas.microsoft.com/office/drawing/2010/main" val="0"/>
              </a:ext>
            </a:extLst>
          </a:blip>
          <a:srcRect l="22597" t="38829" r="23442" b="12347"/>
          <a:stretch>
            <a:fillRect/>
          </a:stretch>
        </p:blipFill>
        <p:spPr bwMode="auto">
          <a:xfrm>
            <a:off x="498476" y="153681"/>
            <a:ext cx="11693524" cy="644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7F18F10-A1A0-2579-8230-2D2CA986D548}"/>
              </a:ext>
            </a:extLst>
          </p:cNvPr>
          <p:cNvSpPr>
            <a:spLocks noGrp="1"/>
          </p:cNvSpPr>
          <p:nvPr>
            <p:ph type="ftr" sz="quarter" idx="19"/>
          </p:nvPr>
        </p:nvSpPr>
        <p:spPr>
          <a:xfrm>
            <a:off x="577850" y="6488113"/>
            <a:ext cx="7575550" cy="111125"/>
          </a:xfrm>
        </p:spPr>
        <p:txBody>
          <a:bodyPr/>
          <a:lstStyle/>
          <a:p>
            <a:pPr defTabSz="554438">
              <a:defRPr/>
            </a:pPr>
            <a:r>
              <a:rPr lang="en-GB">
                <a:solidFill>
                  <a:srgbClr val="000000">
                    <a:tint val="75000"/>
                  </a:srgbClr>
                </a:solidFill>
              </a:rPr>
              <a:t>Immunization, Vaccines and Biologicals</a:t>
            </a:r>
          </a:p>
        </p:txBody>
      </p:sp>
      <p:sp>
        <p:nvSpPr>
          <p:cNvPr id="29699" name="Slide Number Placeholder 2">
            <a:extLst>
              <a:ext uri="{FF2B5EF4-FFF2-40B4-BE49-F238E27FC236}">
                <a16:creationId xmlns:a16="http://schemas.microsoft.com/office/drawing/2014/main" id="{4656D5EE-81EB-CBB3-EC64-C826884C0246}"/>
              </a:ext>
            </a:extLst>
          </p:cNvPr>
          <p:cNvSpPr>
            <a:spLocks noGrp="1"/>
          </p:cNvSpPr>
          <p:nvPr>
            <p:ph type="sldNum" sz="quarter" idx="2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554038">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defTabSz="554038">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defTabSz="554038">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554038">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554038">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55403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55403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55403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55403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0EA551D1-0CCF-4146-846B-C1236517D4A5}" type="slidenum">
              <a:rPr lang="en-GB" altLang="en-US" sz="1200">
                <a:solidFill>
                  <a:srgbClr val="898989"/>
                </a:solidFill>
              </a:rPr>
              <a:pPr>
                <a:lnSpc>
                  <a:spcPct val="100000"/>
                </a:lnSpc>
                <a:spcBef>
                  <a:spcPct val="0"/>
                </a:spcBef>
                <a:buFontTx/>
                <a:buNone/>
              </a:pPr>
              <a:t>5</a:t>
            </a:fld>
            <a:endParaRPr lang="en-GB" altLang="en-US" sz="1200">
              <a:solidFill>
                <a:srgbClr val="898989"/>
              </a:solidFill>
            </a:endParaRPr>
          </a:p>
        </p:txBody>
      </p:sp>
      <p:sp>
        <p:nvSpPr>
          <p:cNvPr id="4" name="Title 3">
            <a:extLst>
              <a:ext uri="{FF2B5EF4-FFF2-40B4-BE49-F238E27FC236}">
                <a16:creationId xmlns:a16="http://schemas.microsoft.com/office/drawing/2014/main" id="{B8898AE0-68D5-470C-8901-4AB74DE638A3}"/>
              </a:ext>
            </a:extLst>
          </p:cNvPr>
          <p:cNvSpPr>
            <a:spLocks noGrp="1"/>
          </p:cNvSpPr>
          <p:nvPr>
            <p:ph type="title"/>
          </p:nvPr>
        </p:nvSpPr>
        <p:spPr>
          <a:xfrm>
            <a:off x="550863" y="381000"/>
            <a:ext cx="10190162" cy="503238"/>
          </a:xfrm>
        </p:spPr>
        <p:txBody>
          <a:bodyPr>
            <a:normAutofit fontScale="90000"/>
          </a:bodyPr>
          <a:lstStyle/>
          <a:p>
            <a:pPr lvl="1" defTabSz="914217">
              <a:defRPr/>
            </a:pPr>
            <a:r>
              <a:rPr lang="en-GB" sz="3600" b="1" kern="1200" dirty="0">
                <a:solidFill>
                  <a:schemeClr val="bg1"/>
                </a:solidFill>
                <a:latin typeface="+mj-lt"/>
                <a:ea typeface="+mj-ea"/>
                <a:cs typeface="+mj-cs"/>
              </a:rPr>
              <a:t>Global PCV introduction status 2022</a:t>
            </a:r>
          </a:p>
        </p:txBody>
      </p:sp>
      <p:pic>
        <p:nvPicPr>
          <p:cNvPr id="29701" name="Picture 5" descr="Map&#10;&#10;Description automatically generated">
            <a:extLst>
              <a:ext uri="{FF2B5EF4-FFF2-40B4-BE49-F238E27FC236}">
                <a16:creationId xmlns:a16="http://schemas.microsoft.com/office/drawing/2014/main" id="{B3D165FA-5096-87A3-DDBC-ECF7A779221C}"/>
              </a:ext>
            </a:extLst>
          </p:cNvPr>
          <p:cNvPicPr>
            <a:picLocks noChangeAspect="1"/>
          </p:cNvPicPr>
          <p:nvPr/>
        </p:nvPicPr>
        <p:blipFill>
          <a:blip r:embed="rId3">
            <a:extLst>
              <a:ext uri="{28A0092B-C50C-407E-A947-70E740481C1C}">
                <a14:useLocalDpi xmlns:a14="http://schemas.microsoft.com/office/drawing/2010/main" val="0"/>
              </a:ext>
            </a:extLst>
          </a:blip>
          <a:srcRect t="11497"/>
          <a:stretch>
            <a:fillRect/>
          </a:stretch>
        </p:blipFill>
        <p:spPr bwMode="auto">
          <a:xfrm>
            <a:off x="0" y="996950"/>
            <a:ext cx="12192000" cy="558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74E0CA93-CA7E-33F0-2CAB-BA2591DB32DB}"/>
              </a:ext>
            </a:extLst>
          </p:cNvPr>
          <p:cNvSpPr/>
          <p:nvPr/>
        </p:nvSpPr>
        <p:spPr>
          <a:xfrm>
            <a:off x="354013" y="3725863"/>
            <a:ext cx="2713652" cy="1671637"/>
          </a:xfrm>
          <a:prstGeom prst="rect">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Not yet introduced EMRO:</a:t>
            </a:r>
          </a:p>
          <a:p>
            <a:pPr algn="ctr">
              <a:defRPr/>
            </a:pPr>
            <a:r>
              <a:rPr lang="en-US" dirty="0"/>
              <a:t>Egypt, </a:t>
            </a:r>
            <a:r>
              <a:rPr lang="en-US" dirty="0">
                <a:solidFill>
                  <a:srgbClr val="FFFF00"/>
                </a:solidFill>
              </a:rPr>
              <a:t>Iran</a:t>
            </a:r>
            <a:r>
              <a:rPr lang="en-US" dirty="0"/>
              <a:t>, Jordan Somalia, Syria </a:t>
            </a:r>
          </a:p>
        </p:txBody>
      </p:sp>
      <p:sp>
        <p:nvSpPr>
          <p:cNvPr id="3" name="Title 1">
            <a:extLst>
              <a:ext uri="{FF2B5EF4-FFF2-40B4-BE49-F238E27FC236}">
                <a16:creationId xmlns:a16="http://schemas.microsoft.com/office/drawing/2014/main" id="{70C0C423-E0F6-B0B5-8BBB-2EA143424D36}"/>
              </a:ext>
            </a:extLst>
          </p:cNvPr>
          <p:cNvSpPr txBox="1">
            <a:spLocks/>
          </p:cNvSpPr>
          <p:nvPr/>
        </p:nvSpPr>
        <p:spPr>
          <a:xfrm>
            <a:off x="1147442" y="136526"/>
            <a:ext cx="10054431" cy="843756"/>
          </a:xfrm>
          <a:prstGeom prst="rect">
            <a:avLst/>
          </a:prstGeom>
          <a:solidFill>
            <a:schemeClr val="accent6">
              <a:lumMod val="20000"/>
              <a:lumOff val="80000"/>
            </a:schemeClr>
          </a:solidFill>
          <a:ln w="19050">
            <a:solidFill>
              <a:srgbClr val="00B050"/>
            </a:solidFill>
          </a:ln>
        </p:spPr>
        <p:txBody>
          <a:bodyPr vert="horz" lIns="0" tIns="0" rIns="0" bIns="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fa-IR" sz="2400">
                <a:solidFill>
                  <a:schemeClr val="accent1">
                    <a:lumMod val="75000"/>
                  </a:schemeClr>
                </a:solidFill>
                <a:cs typeface="B Titr" panose="00000700000000000000" pitchFamily="2" charset="-78"/>
              </a:rPr>
              <a:t>کشورهایی که در سال 2021 از واکسن پنوموکوک استفاده می کنند</a:t>
            </a:r>
            <a:endParaRPr lang="en-US" sz="2400" dirty="0">
              <a:solidFill>
                <a:schemeClr val="accent1">
                  <a:lumMod val="75000"/>
                </a:schemeClr>
              </a:solidFill>
              <a:cs typeface="B Titr" panose="00000700000000000000" pitchFamily="2" charset="-78"/>
            </a:endParaRPr>
          </a:p>
        </p:txBody>
      </p:sp>
    </p:spTree>
    <p:extLst>
      <p:ext uri="{BB962C8B-B14F-4D97-AF65-F5344CB8AC3E}">
        <p14:creationId xmlns:p14="http://schemas.microsoft.com/office/powerpoint/2010/main" val="3696858544"/>
      </p:ext>
    </p:extLst>
  </p:cSld>
  <p:clrMapOvr>
    <a:masterClrMapping/>
  </p:clrMapOvr>
  <p:transition spd="slow">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3">
            <a:extLst>
              <a:ext uri="{FF2B5EF4-FFF2-40B4-BE49-F238E27FC236}">
                <a16:creationId xmlns:a16="http://schemas.microsoft.com/office/drawing/2014/main" id="{34E1769D-5605-276C-61E2-443B383FB0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6827" t="23647" r="16505" b="14529"/>
          <a:stretch>
            <a:fillRect/>
          </a:stretch>
        </p:blipFill>
        <p:spPr bwMode="auto">
          <a:xfrm>
            <a:off x="554038" y="473075"/>
            <a:ext cx="9710737" cy="560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1C1EB-DBD8-F42C-05D5-15B957E0A827}"/>
              </a:ext>
            </a:extLst>
          </p:cNvPr>
          <p:cNvSpPr>
            <a:spLocks noGrp="1"/>
          </p:cNvSpPr>
          <p:nvPr>
            <p:ph type="title"/>
          </p:nvPr>
        </p:nvSpPr>
        <p:spPr>
          <a:xfrm>
            <a:off x="838200" y="107950"/>
            <a:ext cx="8999538" cy="1325563"/>
          </a:xfrm>
        </p:spPr>
        <p:txBody>
          <a:bodyPr>
            <a:normAutofit/>
          </a:bodyPr>
          <a:lstStyle/>
          <a:p>
            <a:pPr>
              <a:defRPr/>
            </a:pPr>
            <a:r>
              <a:rPr lang="en-US" b="1" dirty="0">
                <a:solidFill>
                  <a:srgbClr val="C00000"/>
                </a:solidFill>
                <a:latin typeface="+mn-lt"/>
              </a:rPr>
              <a:t>NITAG recommendations</a:t>
            </a:r>
          </a:p>
        </p:txBody>
      </p:sp>
      <p:sp>
        <p:nvSpPr>
          <p:cNvPr id="3" name="Content Placeholder 2">
            <a:extLst>
              <a:ext uri="{FF2B5EF4-FFF2-40B4-BE49-F238E27FC236}">
                <a16:creationId xmlns:a16="http://schemas.microsoft.com/office/drawing/2014/main" id="{30564EE1-DB70-0616-0EAF-0D908BB4FC76}"/>
              </a:ext>
            </a:extLst>
          </p:cNvPr>
          <p:cNvSpPr>
            <a:spLocks noGrp="1"/>
          </p:cNvSpPr>
          <p:nvPr>
            <p:ph idx="1"/>
          </p:nvPr>
        </p:nvSpPr>
        <p:spPr>
          <a:xfrm>
            <a:off x="838200" y="1690688"/>
            <a:ext cx="10515600" cy="4351337"/>
          </a:xfrm>
        </p:spPr>
        <p:txBody>
          <a:bodyPr>
            <a:normAutofit lnSpcReduction="10000"/>
          </a:bodyPr>
          <a:lstStyle/>
          <a:p>
            <a:pPr>
              <a:buClr>
                <a:srgbClr val="FF0000"/>
              </a:buClr>
              <a:buFont typeface="Wingdings" panose="05000000000000000000" pitchFamily="2" charset="2"/>
              <a:buChar char="§"/>
              <a:defRPr/>
            </a:pPr>
            <a:r>
              <a:rPr lang="en-US" dirty="0"/>
              <a:t>NITAG in Iran which consist of 14 core members with related expertise reviews the scientific evidence, published studies related to the safety, efficacy, and cost-effectiveness of the new vaccine as well as investigating local data and reports regarding the burden of the disease that the new vaccine is intended to prevent in Iran.</a:t>
            </a:r>
          </a:p>
          <a:p>
            <a:pPr>
              <a:buClr>
                <a:srgbClr val="FF0000"/>
              </a:buClr>
              <a:buFont typeface="Wingdings" panose="05000000000000000000" pitchFamily="2" charset="2"/>
              <a:buChar char="§"/>
              <a:defRPr/>
            </a:pPr>
            <a:r>
              <a:rPr lang="en-US" dirty="0"/>
              <a:t>Based on review all data, the NITAG recommended to Introduce PCV at 2,4 and 12 months of age and Rotavirus vaccine at 2,4 and 6 months of age. (2014)</a:t>
            </a:r>
          </a:p>
          <a:p>
            <a:pPr>
              <a:buClr>
                <a:srgbClr val="FF0000"/>
              </a:buClr>
              <a:buFont typeface="Wingdings" panose="05000000000000000000" pitchFamily="2" charset="2"/>
              <a:buChar char="§"/>
              <a:defRPr/>
            </a:pPr>
            <a:r>
              <a:rPr lang="en-US" dirty="0"/>
              <a:t>Before PCV introduction, a catch-up campaign for children less than 59 months of age (at least 23 m. if budget limited) by one dose is recommended. (2023)</a:t>
            </a:r>
          </a:p>
          <a:p>
            <a:pPr>
              <a:buClr>
                <a:srgbClr val="FF0000"/>
              </a:buClr>
              <a:buFont typeface="Wingdings" panose="05000000000000000000" pitchFamily="2" charset="2"/>
              <a:buChar char="§"/>
              <a:defRPr/>
            </a:pPr>
            <a:endParaRPr lang="en-US" dirty="0"/>
          </a:p>
        </p:txBody>
      </p:sp>
    </p:spTree>
  </p:cSld>
  <p:clrMapOvr>
    <a:masterClrMapping/>
  </p:clrMapOvr>
  <p:transition spd="slow">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A712D-FE9F-58B3-A86B-49CD2FB1EEB7}"/>
              </a:ext>
            </a:extLst>
          </p:cNvPr>
          <p:cNvSpPr>
            <a:spLocks noGrp="1"/>
          </p:cNvSpPr>
          <p:nvPr>
            <p:ph type="title"/>
          </p:nvPr>
        </p:nvSpPr>
        <p:spPr>
          <a:xfrm>
            <a:off x="842963" y="265113"/>
            <a:ext cx="8999537" cy="1081087"/>
          </a:xfrm>
        </p:spPr>
        <p:txBody>
          <a:bodyPr>
            <a:normAutofit/>
          </a:bodyPr>
          <a:lstStyle/>
          <a:p>
            <a:pPr>
              <a:defRPr/>
            </a:pPr>
            <a:r>
              <a:rPr lang="en-US" b="1" dirty="0">
                <a:solidFill>
                  <a:srgbClr val="C00000"/>
                </a:solidFill>
                <a:latin typeface="+mn-lt"/>
              </a:rPr>
              <a:t>EPI schedule in Iran, 2024</a:t>
            </a:r>
          </a:p>
        </p:txBody>
      </p:sp>
      <p:graphicFrame>
        <p:nvGraphicFramePr>
          <p:cNvPr id="4" name="Content Placeholder 3">
            <a:extLst>
              <a:ext uri="{FF2B5EF4-FFF2-40B4-BE49-F238E27FC236}">
                <a16:creationId xmlns:a16="http://schemas.microsoft.com/office/drawing/2014/main" id="{EC4214E9-0092-7317-FA63-D64E80BECBAF}"/>
              </a:ext>
            </a:extLst>
          </p:cNvPr>
          <p:cNvGraphicFramePr>
            <a:graphicFrameLocks noGrp="1"/>
          </p:cNvGraphicFramePr>
          <p:nvPr>
            <p:ph idx="1"/>
          </p:nvPr>
        </p:nvGraphicFramePr>
        <p:xfrm>
          <a:off x="838200" y="1690688"/>
          <a:ext cx="10515600" cy="4646610"/>
        </p:xfrm>
        <a:graphic>
          <a:graphicData uri="http://schemas.openxmlformats.org/drawingml/2006/table">
            <a:tbl>
              <a:tblPr firstRow="1" bandRow="1">
                <a:tableStyleId>{5C22544A-7EE6-4342-B048-85BDC9FD1C3A}</a:tableStyleId>
              </a:tblPr>
              <a:tblGrid>
                <a:gridCol w="1580147">
                  <a:extLst>
                    <a:ext uri="{9D8B030D-6E8A-4147-A177-3AD203B41FA5}">
                      <a16:colId xmlns:a16="http://schemas.microsoft.com/office/drawing/2014/main" val="20000"/>
                    </a:ext>
                  </a:extLst>
                </a:gridCol>
                <a:gridCol w="2550695">
                  <a:extLst>
                    <a:ext uri="{9D8B030D-6E8A-4147-A177-3AD203B41FA5}">
                      <a16:colId xmlns:a16="http://schemas.microsoft.com/office/drawing/2014/main" val="20001"/>
                    </a:ext>
                  </a:extLst>
                </a:gridCol>
                <a:gridCol w="6384758">
                  <a:extLst>
                    <a:ext uri="{9D8B030D-6E8A-4147-A177-3AD203B41FA5}">
                      <a16:colId xmlns:a16="http://schemas.microsoft.com/office/drawing/2014/main" val="20002"/>
                    </a:ext>
                  </a:extLst>
                </a:gridCol>
              </a:tblGrid>
              <a:tr h="516290">
                <a:tc>
                  <a:txBody>
                    <a:bodyPr/>
                    <a:lstStyle/>
                    <a:p>
                      <a:r>
                        <a:rPr lang="en-US" sz="2400" dirty="0"/>
                        <a:t>No of visit</a:t>
                      </a:r>
                    </a:p>
                  </a:txBody>
                  <a:tcPr marT="45713" marB="45713"/>
                </a:tc>
                <a:tc>
                  <a:txBody>
                    <a:bodyPr/>
                    <a:lstStyle/>
                    <a:p>
                      <a:r>
                        <a:rPr lang="en-US" sz="2400" dirty="0"/>
                        <a:t>Age</a:t>
                      </a:r>
                    </a:p>
                  </a:txBody>
                  <a:tcPr marT="45713" marB="45713"/>
                </a:tc>
                <a:tc>
                  <a:txBody>
                    <a:bodyPr/>
                    <a:lstStyle/>
                    <a:p>
                      <a:r>
                        <a:rPr lang="en-US" sz="2400" dirty="0"/>
                        <a:t>The given vaccine</a:t>
                      </a:r>
                    </a:p>
                  </a:txBody>
                  <a:tcPr marT="45713" marB="45713"/>
                </a:tc>
                <a:extLst>
                  <a:ext uri="{0D108BD9-81ED-4DB2-BD59-A6C34878D82A}">
                    <a16:rowId xmlns:a16="http://schemas.microsoft.com/office/drawing/2014/main" val="10000"/>
                  </a:ext>
                </a:extLst>
              </a:tr>
              <a:tr h="516290">
                <a:tc>
                  <a:txBody>
                    <a:bodyPr/>
                    <a:lstStyle/>
                    <a:p>
                      <a:r>
                        <a:rPr lang="en-US" sz="2400" dirty="0"/>
                        <a:t>1st</a:t>
                      </a:r>
                    </a:p>
                  </a:txBody>
                  <a:tcPr marT="45713" marB="45713"/>
                </a:tc>
                <a:tc>
                  <a:txBody>
                    <a:bodyPr/>
                    <a:lstStyle/>
                    <a:p>
                      <a:r>
                        <a:rPr lang="en-US" sz="2400" dirty="0"/>
                        <a:t>At birth</a:t>
                      </a:r>
                    </a:p>
                  </a:txBody>
                  <a:tcPr marT="45713" marB="45713"/>
                </a:tc>
                <a:tc>
                  <a:txBody>
                    <a:bodyPr/>
                    <a:lstStyle/>
                    <a:p>
                      <a:r>
                        <a:rPr lang="en-US" sz="2400" dirty="0"/>
                        <a:t>BCG, OPV0, </a:t>
                      </a:r>
                      <a:r>
                        <a:rPr lang="en-US" sz="2400" dirty="0" err="1"/>
                        <a:t>HepB</a:t>
                      </a:r>
                      <a:endParaRPr lang="en-US" sz="2400" dirty="0"/>
                    </a:p>
                  </a:txBody>
                  <a:tcPr marT="45713" marB="45713"/>
                </a:tc>
                <a:extLst>
                  <a:ext uri="{0D108BD9-81ED-4DB2-BD59-A6C34878D82A}">
                    <a16:rowId xmlns:a16="http://schemas.microsoft.com/office/drawing/2014/main" val="10001"/>
                  </a:ext>
                </a:extLst>
              </a:tr>
              <a:tr h="516290">
                <a:tc>
                  <a:txBody>
                    <a:bodyPr/>
                    <a:lstStyle/>
                    <a:p>
                      <a:r>
                        <a:rPr lang="en-US" sz="2400" dirty="0"/>
                        <a:t>2nd</a:t>
                      </a:r>
                    </a:p>
                  </a:txBody>
                  <a:tcPr marT="45713" marB="45713"/>
                </a:tc>
                <a:tc>
                  <a:txBody>
                    <a:bodyPr/>
                    <a:lstStyle/>
                    <a:p>
                      <a:r>
                        <a:rPr lang="en-US" sz="2400" dirty="0"/>
                        <a:t>2 month</a:t>
                      </a:r>
                    </a:p>
                  </a:txBody>
                  <a:tcPr marT="45713" marB="45713"/>
                </a:tc>
                <a:tc>
                  <a:txBody>
                    <a:bodyPr/>
                    <a:lstStyle/>
                    <a:p>
                      <a:r>
                        <a:rPr lang="en-US" sz="2400" dirty="0"/>
                        <a:t>OPV1, Penta1(DTP-</a:t>
                      </a:r>
                      <a:r>
                        <a:rPr lang="en-US" sz="2400" dirty="0" err="1"/>
                        <a:t>HepB</a:t>
                      </a:r>
                      <a:r>
                        <a:rPr lang="en-US" sz="2400" dirty="0"/>
                        <a:t>-Hib), </a:t>
                      </a:r>
                      <a:r>
                        <a:rPr lang="en-US" sz="2400" dirty="0">
                          <a:solidFill>
                            <a:srgbClr val="C00000"/>
                          </a:solidFill>
                        </a:rPr>
                        <a:t>PCV1,</a:t>
                      </a:r>
                      <a:r>
                        <a:rPr lang="en-US" sz="2400" baseline="0" dirty="0">
                          <a:solidFill>
                            <a:srgbClr val="C00000"/>
                          </a:solidFill>
                        </a:rPr>
                        <a:t> Rota1</a:t>
                      </a:r>
                      <a:endParaRPr lang="en-US" sz="2400" dirty="0">
                        <a:solidFill>
                          <a:srgbClr val="C00000"/>
                        </a:solidFill>
                      </a:endParaRPr>
                    </a:p>
                  </a:txBody>
                  <a:tcPr marT="45713" marB="45713"/>
                </a:tc>
                <a:extLst>
                  <a:ext uri="{0D108BD9-81ED-4DB2-BD59-A6C34878D82A}">
                    <a16:rowId xmlns:a16="http://schemas.microsoft.com/office/drawing/2014/main" val="10002"/>
                  </a:ext>
                </a:extLst>
              </a:tr>
              <a:tr h="516290">
                <a:tc>
                  <a:txBody>
                    <a:bodyPr/>
                    <a:lstStyle/>
                    <a:p>
                      <a:r>
                        <a:rPr lang="en-US" sz="2400" dirty="0"/>
                        <a:t>3rd</a:t>
                      </a:r>
                    </a:p>
                  </a:txBody>
                  <a:tcPr marT="45713" marB="45713"/>
                </a:tc>
                <a:tc>
                  <a:txBody>
                    <a:bodyPr/>
                    <a:lstStyle/>
                    <a:p>
                      <a:r>
                        <a:rPr lang="en-US" sz="2400" dirty="0"/>
                        <a:t>4 month</a:t>
                      </a:r>
                    </a:p>
                  </a:txBody>
                  <a:tcPr marT="45713" marB="4571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t>OPV2, Penta2(DTP-</a:t>
                      </a:r>
                      <a:r>
                        <a:rPr lang="en-US" sz="2400" dirty="0" err="1"/>
                        <a:t>HepB</a:t>
                      </a:r>
                      <a:r>
                        <a:rPr lang="en-US" sz="2400" dirty="0"/>
                        <a:t>-Hib), IPV1, </a:t>
                      </a:r>
                      <a:r>
                        <a:rPr lang="en-US" sz="2400" dirty="0">
                          <a:solidFill>
                            <a:srgbClr val="C00000"/>
                          </a:solidFill>
                        </a:rPr>
                        <a:t>PCV2,</a:t>
                      </a:r>
                      <a:r>
                        <a:rPr lang="en-US" sz="2400" baseline="0" dirty="0">
                          <a:solidFill>
                            <a:srgbClr val="C00000"/>
                          </a:solidFill>
                        </a:rPr>
                        <a:t> Rota2</a:t>
                      </a:r>
                      <a:endParaRPr lang="en-US" sz="2400" dirty="0">
                        <a:solidFill>
                          <a:srgbClr val="C00000"/>
                        </a:solidFill>
                      </a:endParaRPr>
                    </a:p>
                  </a:txBody>
                  <a:tcPr marT="45713" marB="45713"/>
                </a:tc>
                <a:extLst>
                  <a:ext uri="{0D108BD9-81ED-4DB2-BD59-A6C34878D82A}">
                    <a16:rowId xmlns:a16="http://schemas.microsoft.com/office/drawing/2014/main" val="10003"/>
                  </a:ext>
                </a:extLst>
              </a:tr>
              <a:tr h="516290">
                <a:tc>
                  <a:txBody>
                    <a:bodyPr/>
                    <a:lstStyle/>
                    <a:p>
                      <a:r>
                        <a:rPr lang="en-US" sz="2400" dirty="0"/>
                        <a:t>4th</a:t>
                      </a:r>
                    </a:p>
                  </a:txBody>
                  <a:tcPr marT="45713" marB="45713"/>
                </a:tc>
                <a:tc>
                  <a:txBody>
                    <a:bodyPr/>
                    <a:lstStyle/>
                    <a:p>
                      <a:r>
                        <a:rPr lang="en-US" sz="2400" dirty="0"/>
                        <a:t>6 month</a:t>
                      </a:r>
                    </a:p>
                  </a:txBody>
                  <a:tcPr marT="45713" marB="4571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t>OPV3, Penta3(DTP-</a:t>
                      </a:r>
                      <a:r>
                        <a:rPr lang="en-US" sz="2400" dirty="0" err="1"/>
                        <a:t>HepB</a:t>
                      </a:r>
                      <a:r>
                        <a:rPr lang="en-US" sz="2400" dirty="0"/>
                        <a:t>-Hib), IPV2,</a:t>
                      </a:r>
                      <a:r>
                        <a:rPr lang="en-US" sz="2400" baseline="0" dirty="0"/>
                        <a:t> </a:t>
                      </a:r>
                      <a:r>
                        <a:rPr lang="en-US" sz="2400" baseline="0" dirty="0">
                          <a:solidFill>
                            <a:srgbClr val="C00000"/>
                          </a:solidFill>
                        </a:rPr>
                        <a:t>Rota3</a:t>
                      </a:r>
                      <a:endParaRPr lang="en-US" sz="2400" dirty="0">
                        <a:solidFill>
                          <a:srgbClr val="C00000"/>
                        </a:solidFill>
                      </a:endParaRPr>
                    </a:p>
                  </a:txBody>
                  <a:tcPr marT="45713" marB="45713"/>
                </a:tc>
                <a:extLst>
                  <a:ext uri="{0D108BD9-81ED-4DB2-BD59-A6C34878D82A}">
                    <a16:rowId xmlns:a16="http://schemas.microsoft.com/office/drawing/2014/main" val="10004"/>
                  </a:ext>
                </a:extLst>
              </a:tr>
              <a:tr h="516290">
                <a:tc>
                  <a:txBody>
                    <a:bodyPr/>
                    <a:lstStyle/>
                    <a:p>
                      <a:r>
                        <a:rPr lang="en-US" sz="2400" dirty="0"/>
                        <a:t>5th</a:t>
                      </a:r>
                    </a:p>
                  </a:txBody>
                  <a:tcPr marT="45713" marB="45713"/>
                </a:tc>
                <a:tc>
                  <a:txBody>
                    <a:bodyPr/>
                    <a:lstStyle/>
                    <a:p>
                      <a:r>
                        <a:rPr lang="en-US" sz="2400" dirty="0"/>
                        <a:t>12 month</a:t>
                      </a:r>
                    </a:p>
                  </a:txBody>
                  <a:tcPr marT="45713" marB="45713"/>
                </a:tc>
                <a:tc>
                  <a:txBody>
                    <a:bodyPr/>
                    <a:lstStyle/>
                    <a:p>
                      <a:r>
                        <a:rPr lang="en-US" sz="2400" dirty="0"/>
                        <a:t>MMR1, </a:t>
                      </a:r>
                      <a:r>
                        <a:rPr lang="en-US" sz="2400" dirty="0">
                          <a:solidFill>
                            <a:srgbClr val="C00000"/>
                          </a:solidFill>
                        </a:rPr>
                        <a:t>PCV3</a:t>
                      </a:r>
                    </a:p>
                  </a:txBody>
                  <a:tcPr marT="45713" marB="45713"/>
                </a:tc>
                <a:extLst>
                  <a:ext uri="{0D108BD9-81ED-4DB2-BD59-A6C34878D82A}">
                    <a16:rowId xmlns:a16="http://schemas.microsoft.com/office/drawing/2014/main" val="10005"/>
                  </a:ext>
                </a:extLst>
              </a:tr>
              <a:tr h="516290">
                <a:tc>
                  <a:txBody>
                    <a:bodyPr/>
                    <a:lstStyle/>
                    <a:p>
                      <a:r>
                        <a:rPr lang="en-US" sz="2400" dirty="0"/>
                        <a:t>6th</a:t>
                      </a:r>
                    </a:p>
                  </a:txBody>
                  <a:tcPr marT="45713" marB="45713"/>
                </a:tc>
                <a:tc>
                  <a:txBody>
                    <a:bodyPr/>
                    <a:lstStyle/>
                    <a:p>
                      <a:r>
                        <a:rPr lang="en-US" sz="2400" dirty="0"/>
                        <a:t>18 month</a:t>
                      </a:r>
                    </a:p>
                  </a:txBody>
                  <a:tcPr marT="45713" marB="45713"/>
                </a:tc>
                <a:tc>
                  <a:txBody>
                    <a:bodyPr/>
                    <a:lstStyle/>
                    <a:p>
                      <a:r>
                        <a:rPr lang="en-US" sz="2400" dirty="0"/>
                        <a:t>OPV4,</a:t>
                      </a:r>
                      <a:r>
                        <a:rPr lang="en-US" sz="2400" baseline="0" dirty="0"/>
                        <a:t> DTP1, MMR2</a:t>
                      </a:r>
                      <a:endParaRPr lang="en-US" sz="2400" dirty="0"/>
                    </a:p>
                  </a:txBody>
                  <a:tcPr marT="45713" marB="45713"/>
                </a:tc>
                <a:extLst>
                  <a:ext uri="{0D108BD9-81ED-4DB2-BD59-A6C34878D82A}">
                    <a16:rowId xmlns:a16="http://schemas.microsoft.com/office/drawing/2014/main" val="10006"/>
                  </a:ext>
                </a:extLst>
              </a:tr>
              <a:tr h="516290">
                <a:tc>
                  <a:txBody>
                    <a:bodyPr/>
                    <a:lstStyle/>
                    <a:p>
                      <a:r>
                        <a:rPr lang="en-US" sz="2400" dirty="0"/>
                        <a:t>7th</a:t>
                      </a:r>
                    </a:p>
                  </a:txBody>
                  <a:tcPr marT="45713" marB="45713"/>
                </a:tc>
                <a:tc>
                  <a:txBody>
                    <a:bodyPr/>
                    <a:lstStyle/>
                    <a:p>
                      <a:r>
                        <a:rPr lang="en-US" sz="2400" dirty="0"/>
                        <a:t>First</a:t>
                      </a:r>
                      <a:r>
                        <a:rPr lang="en-US" sz="2400" baseline="0" dirty="0"/>
                        <a:t> grade school</a:t>
                      </a:r>
                      <a:endParaRPr lang="en-US" sz="2400" dirty="0"/>
                    </a:p>
                  </a:txBody>
                  <a:tcPr marT="45713" marB="45713"/>
                </a:tc>
                <a:tc>
                  <a:txBody>
                    <a:bodyPr/>
                    <a:lstStyle/>
                    <a:p>
                      <a:r>
                        <a:rPr lang="en-US" sz="2400" dirty="0"/>
                        <a:t>OPV5, DTP2</a:t>
                      </a:r>
                    </a:p>
                  </a:txBody>
                  <a:tcPr marT="45713" marB="45713"/>
                </a:tc>
                <a:extLst>
                  <a:ext uri="{0D108BD9-81ED-4DB2-BD59-A6C34878D82A}">
                    <a16:rowId xmlns:a16="http://schemas.microsoft.com/office/drawing/2014/main" val="10007"/>
                  </a:ext>
                </a:extLst>
              </a:tr>
              <a:tr h="516290">
                <a:tc>
                  <a:txBody>
                    <a:bodyPr/>
                    <a:lstStyle/>
                    <a:p>
                      <a:r>
                        <a:rPr lang="en-US" sz="2400" dirty="0"/>
                        <a:t>8Th</a:t>
                      </a:r>
                    </a:p>
                  </a:txBody>
                  <a:tcPr marT="45713" marB="45713"/>
                </a:tc>
                <a:tc>
                  <a:txBody>
                    <a:bodyPr/>
                    <a:lstStyle/>
                    <a:p>
                      <a:r>
                        <a:rPr lang="en-US" sz="2400" dirty="0"/>
                        <a:t>10</a:t>
                      </a:r>
                      <a:r>
                        <a:rPr lang="en-US" sz="2400" baseline="30000" dirty="0"/>
                        <a:t>th</a:t>
                      </a:r>
                      <a:r>
                        <a:rPr lang="en-US" sz="2400" dirty="0"/>
                        <a:t> grade school</a:t>
                      </a:r>
                    </a:p>
                  </a:txBody>
                  <a:tcPr marT="45713" marB="45713"/>
                </a:tc>
                <a:tc>
                  <a:txBody>
                    <a:bodyPr/>
                    <a:lstStyle/>
                    <a:p>
                      <a:r>
                        <a:rPr lang="en-US" sz="2400" dirty="0"/>
                        <a:t>Td</a:t>
                      </a:r>
                    </a:p>
                  </a:txBody>
                  <a:tcPr marT="45713" marB="45713"/>
                </a:tc>
                <a:extLst>
                  <a:ext uri="{0D108BD9-81ED-4DB2-BD59-A6C34878D82A}">
                    <a16:rowId xmlns:a16="http://schemas.microsoft.com/office/drawing/2014/main" val="10008"/>
                  </a:ext>
                </a:extLst>
              </a:tr>
            </a:tbl>
          </a:graphicData>
        </a:graphic>
      </p:graphicFrame>
    </p:spTree>
  </p:cSld>
  <p:clrMapOvr>
    <a:masterClrMapping/>
  </p:clrMapOvr>
  <p:transition spd="slow">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2DFEF-9AD3-6000-BD64-15A85088CED8}"/>
              </a:ext>
            </a:extLst>
          </p:cNvPr>
          <p:cNvSpPr>
            <a:spLocks noGrp="1"/>
          </p:cNvSpPr>
          <p:nvPr>
            <p:ph type="title"/>
          </p:nvPr>
        </p:nvSpPr>
        <p:spPr>
          <a:xfrm>
            <a:off x="842963" y="95250"/>
            <a:ext cx="8999537" cy="1325563"/>
          </a:xfrm>
        </p:spPr>
        <p:txBody>
          <a:bodyPr>
            <a:normAutofit/>
          </a:bodyPr>
          <a:lstStyle/>
          <a:p>
            <a:pPr>
              <a:defRPr/>
            </a:pPr>
            <a:r>
              <a:rPr lang="en-US" sz="3600" b="1" dirty="0">
                <a:solidFill>
                  <a:srgbClr val="C00000"/>
                </a:solidFill>
                <a:latin typeface="+mn-lt"/>
              </a:rPr>
              <a:t>Strength points for new vaccine introduction</a:t>
            </a:r>
          </a:p>
        </p:txBody>
      </p:sp>
      <p:sp>
        <p:nvSpPr>
          <p:cNvPr id="43011" name="Content Placeholder 2">
            <a:extLst>
              <a:ext uri="{FF2B5EF4-FFF2-40B4-BE49-F238E27FC236}">
                <a16:creationId xmlns:a16="http://schemas.microsoft.com/office/drawing/2014/main" id="{1CB66D3C-66FA-A8B3-AFEC-394581CE57EC}"/>
              </a:ext>
            </a:extLst>
          </p:cNvPr>
          <p:cNvSpPr>
            <a:spLocks noGrp="1"/>
          </p:cNvSpPr>
          <p:nvPr>
            <p:ph idx="1"/>
          </p:nvPr>
        </p:nvSpPr>
        <p:spPr>
          <a:xfrm>
            <a:off x="842963" y="1825625"/>
            <a:ext cx="10506075" cy="4351338"/>
          </a:xfrm>
        </p:spPr>
        <p:txBody>
          <a:bodyPr/>
          <a:lstStyle/>
          <a:p>
            <a:pPr>
              <a:buClr>
                <a:srgbClr val="FF0000"/>
              </a:buClr>
              <a:buFont typeface="Wingdings" panose="05000000000000000000" pitchFamily="2" charset="2"/>
              <a:buChar char="§"/>
            </a:pPr>
            <a:r>
              <a:rPr lang="en-US" altLang="en-US"/>
              <a:t>Well developed PHC system</a:t>
            </a:r>
          </a:p>
          <a:p>
            <a:pPr>
              <a:buClr>
                <a:srgbClr val="FF0000"/>
              </a:buClr>
              <a:buFont typeface="Wingdings" panose="05000000000000000000" pitchFamily="2" charset="2"/>
              <a:buChar char="§"/>
            </a:pPr>
            <a:r>
              <a:rPr lang="en-US" altLang="en-US"/>
              <a:t>High level advocacy among health policy makers</a:t>
            </a:r>
          </a:p>
          <a:p>
            <a:pPr>
              <a:buClr>
                <a:srgbClr val="FF0000"/>
              </a:buClr>
              <a:buFont typeface="Wingdings" panose="05000000000000000000" pitchFamily="2" charset="2"/>
              <a:buChar char="§"/>
            </a:pPr>
            <a:r>
              <a:rPr lang="en-US" altLang="en-US"/>
              <a:t>High level of community demand on immunization</a:t>
            </a:r>
          </a:p>
          <a:p>
            <a:pPr>
              <a:buClr>
                <a:srgbClr val="FF0000"/>
              </a:buClr>
              <a:buFont typeface="Wingdings" panose="05000000000000000000" pitchFamily="2" charset="2"/>
              <a:buChar char="§"/>
            </a:pPr>
            <a:r>
              <a:rPr lang="en-US" altLang="en-US"/>
              <a:t>Support of medical society</a:t>
            </a:r>
          </a:p>
          <a:p>
            <a:pPr>
              <a:buClr>
                <a:srgbClr val="FF0000"/>
              </a:buClr>
              <a:buFont typeface="Wingdings" panose="05000000000000000000" pitchFamily="2" charset="2"/>
              <a:buChar char="§"/>
            </a:pPr>
            <a:r>
              <a:rPr lang="en-US" altLang="en-US"/>
              <a:t>Electronic health registry system all over the country</a:t>
            </a:r>
          </a:p>
          <a:p>
            <a:pPr>
              <a:buClr>
                <a:srgbClr val="FF0000"/>
              </a:buClr>
              <a:buFont typeface="Wingdings" panose="05000000000000000000" pitchFamily="2" charset="2"/>
              <a:buChar char="§"/>
            </a:pPr>
            <a:r>
              <a:rPr lang="en-US" altLang="en-US"/>
              <a:t>Web based software (VSSM) for stock management</a:t>
            </a:r>
          </a:p>
          <a:p>
            <a:pPr>
              <a:buClr>
                <a:srgbClr val="FF0000"/>
              </a:buClr>
              <a:buFont typeface="Wingdings" panose="05000000000000000000" pitchFamily="2" charset="2"/>
              <a:buChar char="§"/>
            </a:pPr>
            <a:r>
              <a:rPr lang="en-US" altLang="en-US"/>
              <a:t>An approved cold chain based on the latest EVM assessment in 2020</a:t>
            </a:r>
          </a:p>
          <a:p>
            <a:pPr>
              <a:buClr>
                <a:srgbClr val="FF0000"/>
              </a:buClr>
              <a:buFont typeface="Wingdings" panose="05000000000000000000" pitchFamily="2" charset="2"/>
              <a:buChar char="§"/>
            </a:pPr>
            <a:r>
              <a:rPr lang="en-US" altLang="en-US"/>
              <a:t>Local vaccine production for sustainability of program</a:t>
            </a:r>
          </a:p>
          <a:p>
            <a:pPr>
              <a:buClr>
                <a:srgbClr val="FF0000"/>
              </a:buClr>
              <a:buFont typeface="Wingdings" panose="05000000000000000000" pitchFamily="2" charset="2"/>
              <a:buChar char="§"/>
            </a:pPr>
            <a:endParaRPr lang="en-US" altLang="en-US"/>
          </a:p>
          <a:p>
            <a:pPr>
              <a:buClr>
                <a:srgbClr val="FF0000"/>
              </a:buClr>
              <a:buFont typeface="Wingdings" panose="05000000000000000000" pitchFamily="2" charset="2"/>
              <a:buChar char="§"/>
            </a:pPr>
            <a:endParaRPr lang="en-US" altLang="en-US"/>
          </a:p>
          <a:p>
            <a:pPr>
              <a:buClr>
                <a:srgbClr val="FF0000"/>
              </a:buClr>
              <a:buFont typeface="Wingdings" panose="05000000000000000000" pitchFamily="2" charset="2"/>
              <a:buChar char="§"/>
            </a:pPr>
            <a:endParaRPr lang="en-US" altLang="en-US"/>
          </a:p>
        </p:txBody>
      </p:sp>
    </p:spTree>
  </p:cSld>
  <p:clrMapOvr>
    <a:masterClrMapping/>
  </p:clrMapOvr>
  <p:transition spd="slow">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E8245-D8BB-7345-47E9-33BA00604B08}"/>
              </a:ext>
            </a:extLst>
          </p:cNvPr>
          <p:cNvSpPr>
            <a:spLocks noGrp="1"/>
          </p:cNvSpPr>
          <p:nvPr>
            <p:ph type="title"/>
          </p:nvPr>
        </p:nvSpPr>
        <p:spPr>
          <a:xfrm>
            <a:off x="838200" y="122238"/>
            <a:ext cx="8999538" cy="1325562"/>
          </a:xfrm>
        </p:spPr>
        <p:txBody>
          <a:bodyPr>
            <a:normAutofit/>
          </a:bodyPr>
          <a:lstStyle/>
          <a:p>
            <a:pPr>
              <a:defRPr/>
            </a:pPr>
            <a:r>
              <a:rPr lang="en-US" sz="3600" b="1" dirty="0">
                <a:solidFill>
                  <a:srgbClr val="C00000"/>
                </a:solidFill>
                <a:latin typeface="+mn-lt"/>
              </a:rPr>
              <a:t>Challenges for new vaccine introduction</a:t>
            </a:r>
          </a:p>
        </p:txBody>
      </p:sp>
      <p:sp>
        <p:nvSpPr>
          <p:cNvPr id="44035" name="Content Placeholder 2">
            <a:extLst>
              <a:ext uri="{FF2B5EF4-FFF2-40B4-BE49-F238E27FC236}">
                <a16:creationId xmlns:a16="http://schemas.microsoft.com/office/drawing/2014/main" id="{157D46F7-C283-9A7D-402F-D5F44956960D}"/>
              </a:ext>
            </a:extLst>
          </p:cNvPr>
          <p:cNvSpPr>
            <a:spLocks noGrp="1"/>
          </p:cNvSpPr>
          <p:nvPr>
            <p:ph idx="1"/>
          </p:nvPr>
        </p:nvSpPr>
        <p:spPr>
          <a:xfrm>
            <a:off x="838200" y="1690688"/>
            <a:ext cx="10515600" cy="4486275"/>
          </a:xfrm>
        </p:spPr>
        <p:txBody>
          <a:bodyPr/>
          <a:lstStyle/>
          <a:p>
            <a:pPr>
              <a:buClr>
                <a:srgbClr val="FF0000"/>
              </a:buClr>
              <a:buFont typeface="Wingdings" panose="05000000000000000000" pitchFamily="2" charset="2"/>
              <a:buChar char="§"/>
            </a:pPr>
            <a:r>
              <a:rPr lang="en-US" altLang="en-US"/>
              <a:t>Budget limitation</a:t>
            </a:r>
          </a:p>
          <a:p>
            <a:pPr>
              <a:buClr>
                <a:srgbClr val="FF0000"/>
              </a:buClr>
              <a:buFont typeface="Wingdings" panose="05000000000000000000" pitchFamily="2" charset="2"/>
              <a:buChar char="§"/>
            </a:pPr>
            <a:r>
              <a:rPr lang="en-US" altLang="en-US"/>
              <a:t>High technology for new vaccines production</a:t>
            </a:r>
          </a:p>
          <a:p>
            <a:pPr>
              <a:buClr>
                <a:srgbClr val="FF0000"/>
              </a:buClr>
              <a:buFont typeface="Wingdings" panose="05000000000000000000" pitchFamily="2" charset="2"/>
              <a:buChar char="§"/>
            </a:pPr>
            <a:r>
              <a:rPr lang="en-US" altLang="en-US"/>
              <a:t>Barriers for technology transfer</a:t>
            </a:r>
          </a:p>
          <a:p>
            <a:pPr>
              <a:buClr>
                <a:srgbClr val="FF0000"/>
              </a:buClr>
              <a:buFont typeface="Wingdings" panose="05000000000000000000" pitchFamily="2" charset="2"/>
              <a:buChar char="§"/>
            </a:pPr>
            <a:r>
              <a:rPr lang="en-US" altLang="en-US"/>
              <a:t>Competition among health priorities</a:t>
            </a:r>
          </a:p>
        </p:txBody>
      </p:sp>
    </p:spTree>
  </p:cSld>
  <p:clrMapOvr>
    <a:masterClrMapping/>
  </p:clrMapOvr>
  <p:transition spd="slow">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40383-41FE-379A-8D23-07657F5DAAD0}"/>
              </a:ext>
            </a:extLst>
          </p:cNvPr>
          <p:cNvSpPr>
            <a:spLocks noGrp="1"/>
          </p:cNvSpPr>
          <p:nvPr>
            <p:ph type="title"/>
          </p:nvPr>
        </p:nvSpPr>
        <p:spPr>
          <a:xfrm>
            <a:off x="530225" y="130175"/>
            <a:ext cx="9893300" cy="1327150"/>
          </a:xfrm>
        </p:spPr>
        <p:txBody>
          <a:bodyPr>
            <a:normAutofit/>
          </a:bodyPr>
          <a:lstStyle/>
          <a:p>
            <a:pPr algn="r" rtl="1">
              <a:defRPr/>
            </a:pPr>
            <a:r>
              <a:rPr lang="fa-IR" sz="3200" b="1" dirty="0">
                <a:solidFill>
                  <a:srgbClr val="C00000"/>
                </a:solidFill>
                <a:latin typeface="+mn-lt"/>
                <a:cs typeface="B Titr" panose="00000700000000000000" pitchFamily="2" charset="-78"/>
              </a:rPr>
              <a:t>تامین واکسن برای ادغام واکسن های </a:t>
            </a:r>
            <a:r>
              <a:rPr lang="en-US" sz="3200" b="1" dirty="0">
                <a:solidFill>
                  <a:srgbClr val="C00000"/>
                </a:solidFill>
                <a:latin typeface="+mn-lt"/>
                <a:cs typeface="B Titr" panose="00000700000000000000" pitchFamily="2" charset="-78"/>
              </a:rPr>
              <a:t>PCV </a:t>
            </a:r>
            <a:r>
              <a:rPr lang="fa-IR" sz="3200" b="1" dirty="0">
                <a:solidFill>
                  <a:srgbClr val="C00000"/>
                </a:solidFill>
                <a:latin typeface="+mn-lt"/>
                <a:cs typeface="B Titr" panose="00000700000000000000" pitchFamily="2" charset="-78"/>
              </a:rPr>
              <a:t> و</a:t>
            </a:r>
            <a:r>
              <a:rPr lang="en-US" sz="3200" b="1" dirty="0">
                <a:solidFill>
                  <a:srgbClr val="C00000"/>
                </a:solidFill>
                <a:latin typeface="+mn-lt"/>
                <a:cs typeface="B Titr" panose="00000700000000000000" pitchFamily="2" charset="-78"/>
              </a:rPr>
              <a:t>Rotavirus </a:t>
            </a:r>
          </a:p>
        </p:txBody>
      </p:sp>
      <p:sp>
        <p:nvSpPr>
          <p:cNvPr id="46083" name="Content Placeholder 2">
            <a:extLst>
              <a:ext uri="{FF2B5EF4-FFF2-40B4-BE49-F238E27FC236}">
                <a16:creationId xmlns:a16="http://schemas.microsoft.com/office/drawing/2014/main" id="{3CB0B22B-7B41-8FDA-F0ED-C1440007D277}"/>
              </a:ext>
            </a:extLst>
          </p:cNvPr>
          <p:cNvSpPr>
            <a:spLocks noGrp="1"/>
          </p:cNvSpPr>
          <p:nvPr>
            <p:ph idx="1"/>
          </p:nvPr>
        </p:nvSpPr>
        <p:spPr>
          <a:xfrm>
            <a:off x="250825" y="1457325"/>
            <a:ext cx="11582400" cy="5678488"/>
          </a:xfrm>
        </p:spPr>
        <p:txBody>
          <a:bodyPr/>
          <a:lstStyle/>
          <a:p>
            <a:pPr algn="r" rtl="1">
              <a:lnSpc>
                <a:spcPct val="150000"/>
              </a:lnSpc>
              <a:buClr>
                <a:srgbClr val="FF0000"/>
              </a:buClr>
              <a:buFont typeface="Wingdings" panose="05000000000000000000" pitchFamily="2" charset="2"/>
              <a:buChar char="§"/>
            </a:pPr>
            <a:r>
              <a:rPr lang="fa-IR" altLang="en-US" sz="2400" b="1">
                <a:cs typeface="B Nazanin" panose="00000400000000000000" pitchFamily="2" charset="-78"/>
              </a:rPr>
              <a:t>تعداد 500هزار دوز واکسن پنوموکوک از محل اعتبارات موجود کشور در یونیسف، تامین و در حال استفاده است.</a:t>
            </a:r>
          </a:p>
          <a:p>
            <a:pPr algn="r" rtl="1">
              <a:lnSpc>
                <a:spcPct val="150000"/>
              </a:lnSpc>
              <a:buClr>
                <a:srgbClr val="FF0000"/>
              </a:buClr>
              <a:buFont typeface="Wingdings" panose="05000000000000000000" pitchFamily="2" charset="2"/>
              <a:buChar char="§"/>
            </a:pPr>
            <a:r>
              <a:rPr lang="fa-IR" altLang="en-US" sz="2400" b="1">
                <a:cs typeface="B Nazanin" panose="00000400000000000000" pitchFamily="2" charset="-78"/>
              </a:rPr>
              <a:t>خرید 3.5 میلیون دوز با اعتبارات وزارت بهداشت توسط سازمان غذا و دارو در حال پیگیری است و 100 هزار دوز آن وارد کشور شده است. حدود یک میلیون دوز دیگر در تیر ماه و مابقی در مرداد وارد خواهد شد.</a:t>
            </a:r>
          </a:p>
          <a:p>
            <a:pPr algn="r" rtl="1">
              <a:lnSpc>
                <a:spcPct val="150000"/>
              </a:lnSpc>
              <a:buClr>
                <a:srgbClr val="FF0000"/>
              </a:buClr>
              <a:buFont typeface="Wingdings" panose="05000000000000000000" pitchFamily="2" charset="2"/>
              <a:buChar char="§"/>
            </a:pPr>
            <a:r>
              <a:rPr lang="fa-IR" altLang="en-US" sz="2400" b="1">
                <a:cs typeface="B Nazanin" panose="00000400000000000000" pitchFamily="2" charset="-78"/>
              </a:rPr>
              <a:t>خرید 3 میلیون دوز واکسن روتاویروس با اعتبارات وزارت بهداشت توسط سازمان غذا و دارو در حال پیگیری است و 200 هزار دوز آن وارد کشور شده است. بر مبنای آخرین اطلاعات دریافتی، انتظار می رود در تیر ماه حدود یک میلیون دوز وارد کشور بشود.</a:t>
            </a:r>
            <a:endParaRPr lang="fa-IR" altLang="en-US" sz="2000" b="1">
              <a:cs typeface="B Nazanin" panose="00000400000000000000" pitchFamily="2" charset="-78"/>
            </a:endParaRPr>
          </a:p>
          <a:p>
            <a:pPr algn="r" rtl="1">
              <a:lnSpc>
                <a:spcPct val="150000"/>
              </a:lnSpc>
              <a:buClr>
                <a:srgbClr val="FF0000"/>
              </a:buClr>
              <a:buFont typeface="Wingdings" panose="05000000000000000000" pitchFamily="2" charset="2"/>
              <a:buChar char="§"/>
            </a:pPr>
            <a:endParaRPr lang="fa-IR" altLang="en-US" sz="2400" b="1">
              <a:cs typeface="B Nazanin" panose="00000400000000000000" pitchFamily="2" charset="-78"/>
            </a:endParaRPr>
          </a:p>
        </p:txBody>
      </p:sp>
    </p:spTree>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27D1B3A-833F-69EC-F94C-DF6F73E38730}"/>
              </a:ext>
            </a:extLst>
          </p:cNvPr>
          <p:cNvSpPr/>
          <p:nvPr/>
        </p:nvSpPr>
        <p:spPr>
          <a:xfrm>
            <a:off x="407988" y="411163"/>
            <a:ext cx="10969625" cy="608012"/>
          </a:xfrm>
          <a:prstGeom prst="rect">
            <a:avLst/>
          </a:prstGeom>
        </p:spPr>
        <p:txBody>
          <a:bodyPr lIns="108825" tIns="54412" rIns="108825" bIns="54412">
            <a:spAutoFit/>
          </a:bodyPr>
          <a:lstStyle/>
          <a:p>
            <a:pPr marL="0" lvl="1" defTabSz="914217">
              <a:lnSpc>
                <a:spcPct val="90000"/>
              </a:lnSpc>
              <a:defRPr/>
            </a:pPr>
            <a:r>
              <a:rPr lang="en-US" sz="3600" b="1" dirty="0">
                <a:solidFill>
                  <a:schemeClr val="bg1"/>
                </a:solidFill>
                <a:latin typeface="+mj-lt"/>
                <a:ea typeface="+mj-ea"/>
                <a:cs typeface="+mj-cs"/>
              </a:rPr>
              <a:t>Pneumococcus Serotype Data</a:t>
            </a:r>
          </a:p>
        </p:txBody>
      </p:sp>
      <p:pic>
        <p:nvPicPr>
          <p:cNvPr id="47107" name="Picture 3">
            <a:extLst>
              <a:ext uri="{FF2B5EF4-FFF2-40B4-BE49-F238E27FC236}">
                <a16:creationId xmlns:a16="http://schemas.microsoft.com/office/drawing/2014/main" id="{2617C4DC-BC13-FB70-BA89-AF6722D6FA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00325" y="1276350"/>
            <a:ext cx="6991350" cy="456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TextBox 4">
            <a:extLst>
              <a:ext uri="{FF2B5EF4-FFF2-40B4-BE49-F238E27FC236}">
                <a16:creationId xmlns:a16="http://schemas.microsoft.com/office/drawing/2014/main" id="{96F75FE4-2890-12A9-4E46-828F33DEF04F}"/>
              </a:ext>
            </a:extLst>
          </p:cNvPr>
          <p:cNvSpPr txBox="1">
            <a:spLocks noChangeArrowheads="1"/>
          </p:cNvSpPr>
          <p:nvPr/>
        </p:nvSpPr>
        <p:spPr bwMode="auto">
          <a:xfrm>
            <a:off x="519113" y="5838825"/>
            <a:ext cx="111537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r>
              <a:rPr lang="en-US" altLang="en-US" sz="1200">
                <a:latin typeface="Arial" panose="020B0604020202020204" pitchFamily="34" charset="0"/>
              </a:rPr>
              <a:t>Reference: Johnson HL, Deloria-Knoll M, Levine OS, Stoszek SK, Freimanis Hance L, et al. (2010) Systematic Evaluation of Serotypes Causing Invasive Pneumococcal Disease among Children Under Five: The Pneumococcal Global Serotype Project. PLoS Med 7(10): e1000348. doi:10.1371/journal.pmed.1000348</a:t>
            </a:r>
          </a:p>
        </p:txBody>
      </p:sp>
    </p:spTree>
  </p:cSld>
  <p:clrMapOvr>
    <a:masterClrMapping/>
  </p:clrMapOvr>
  <p:transition spd="slow">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ooter Placeholder 22">
            <a:extLst>
              <a:ext uri="{FF2B5EF4-FFF2-40B4-BE49-F238E27FC236}">
                <a16:creationId xmlns:a16="http://schemas.microsoft.com/office/drawing/2014/main" id="{FECB1451-B3B8-DD5B-05FC-937C7BFDEF49}"/>
              </a:ext>
            </a:extLst>
          </p:cNvPr>
          <p:cNvSpPr>
            <a:spLocks noGrp="1"/>
          </p:cNvSpPr>
          <p:nvPr>
            <p:ph type="ftr" sz="quarter" idx="10"/>
          </p:nvPr>
        </p:nvSpPr>
        <p:spPr/>
        <p:txBody>
          <a:bodyPr/>
          <a:lstStyle/>
          <a:p>
            <a:pPr defTabSz="554478">
              <a:defRPr/>
            </a:pPr>
            <a:r>
              <a:rPr lang="en-US">
                <a:solidFill>
                  <a:srgbClr val="000000">
                    <a:tint val="75000"/>
                  </a:srgbClr>
                </a:solidFill>
              </a:rPr>
              <a:t>Immunization, Vaccines and Biologicals (May 2023)</a:t>
            </a:r>
            <a:endParaRPr lang="en-GB">
              <a:solidFill>
                <a:srgbClr val="000000">
                  <a:tint val="75000"/>
                </a:srgbClr>
              </a:solidFill>
            </a:endParaRPr>
          </a:p>
        </p:txBody>
      </p:sp>
      <p:sp>
        <p:nvSpPr>
          <p:cNvPr id="49155" name="Slide Number Placeholder 23">
            <a:extLst>
              <a:ext uri="{FF2B5EF4-FFF2-40B4-BE49-F238E27FC236}">
                <a16:creationId xmlns:a16="http://schemas.microsoft.com/office/drawing/2014/main" id="{2AF30230-4DB0-47B9-CAB4-B9B0895A0913}"/>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554038">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defTabSz="554038">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defTabSz="554038">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554038">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554038">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55403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55403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55403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554038"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00000"/>
              </a:lnSpc>
              <a:spcBef>
                <a:spcPct val="0"/>
              </a:spcBef>
              <a:buFontTx/>
              <a:buNone/>
            </a:pPr>
            <a:fld id="{74D632A1-6E67-4D17-9884-C37B83289766}" type="slidenum">
              <a:rPr lang="en-GB" altLang="en-US" sz="1200">
                <a:solidFill>
                  <a:srgbClr val="707070"/>
                </a:solidFill>
              </a:rPr>
              <a:pPr>
                <a:lnSpc>
                  <a:spcPct val="100000"/>
                </a:lnSpc>
                <a:spcBef>
                  <a:spcPct val="0"/>
                </a:spcBef>
                <a:buFontTx/>
                <a:buNone/>
              </a:pPr>
              <a:t>57</a:t>
            </a:fld>
            <a:endParaRPr lang="en-GB" altLang="en-US" sz="1200">
              <a:solidFill>
                <a:srgbClr val="707070"/>
              </a:solidFill>
            </a:endParaRPr>
          </a:p>
        </p:txBody>
      </p:sp>
      <p:sp>
        <p:nvSpPr>
          <p:cNvPr id="2" name="object 2">
            <a:extLst>
              <a:ext uri="{FF2B5EF4-FFF2-40B4-BE49-F238E27FC236}">
                <a16:creationId xmlns:a16="http://schemas.microsoft.com/office/drawing/2014/main" id="{84A0719D-0EFA-7086-7787-162C06C1A0CC}"/>
              </a:ext>
            </a:extLst>
          </p:cNvPr>
          <p:cNvSpPr txBox="1">
            <a:spLocks noGrp="1"/>
          </p:cNvSpPr>
          <p:nvPr>
            <p:ph type="title"/>
          </p:nvPr>
        </p:nvSpPr>
        <p:spPr>
          <a:xfrm>
            <a:off x="554038" y="469900"/>
            <a:ext cx="11395075" cy="504825"/>
          </a:xfrm>
        </p:spPr>
        <p:txBody>
          <a:bodyPr tIns="7316" rtlCol="0">
            <a:spAutoFit/>
          </a:bodyPr>
          <a:lstStyle/>
          <a:p>
            <a:pPr>
              <a:defRPr/>
            </a:pPr>
            <a:r>
              <a:rPr lang="en-US" sz="3600" b="1" dirty="0">
                <a:solidFill>
                  <a:srgbClr val="C00000"/>
                </a:solidFill>
                <a:latin typeface="+mn-lt"/>
              </a:rPr>
              <a:t>WHO prequalified  PCV vaccine products </a:t>
            </a:r>
          </a:p>
        </p:txBody>
      </p:sp>
      <p:graphicFrame>
        <p:nvGraphicFramePr>
          <p:cNvPr id="5" name="Google Shape;994;p6">
            <a:extLst>
              <a:ext uri="{FF2B5EF4-FFF2-40B4-BE49-F238E27FC236}">
                <a16:creationId xmlns:a16="http://schemas.microsoft.com/office/drawing/2014/main" id="{E6B52CA6-E101-3EF5-47CC-D8475D45442C}"/>
              </a:ext>
            </a:extLst>
          </p:cNvPr>
          <p:cNvGraphicFramePr/>
          <p:nvPr/>
        </p:nvGraphicFramePr>
        <p:xfrm>
          <a:off x="577850" y="2216150"/>
          <a:ext cx="10472737" cy="1544640"/>
        </p:xfrm>
        <a:graphic>
          <a:graphicData uri="http://schemas.openxmlformats.org/drawingml/2006/table">
            <a:tbl>
              <a:tblPr firstRow="1" bandRow="1">
                <a:noFill/>
              </a:tblPr>
              <a:tblGrid>
                <a:gridCol w="2296959">
                  <a:extLst>
                    <a:ext uri="{9D8B030D-6E8A-4147-A177-3AD203B41FA5}">
                      <a16:colId xmlns:a16="http://schemas.microsoft.com/office/drawing/2014/main" val="20000"/>
                    </a:ext>
                  </a:extLst>
                </a:gridCol>
                <a:gridCol w="608691">
                  <a:extLst>
                    <a:ext uri="{9D8B030D-6E8A-4147-A177-3AD203B41FA5}">
                      <a16:colId xmlns:a16="http://schemas.microsoft.com/office/drawing/2014/main" val="20001"/>
                    </a:ext>
                  </a:extLst>
                </a:gridCol>
                <a:gridCol w="585718">
                  <a:extLst>
                    <a:ext uri="{9D8B030D-6E8A-4147-A177-3AD203B41FA5}">
                      <a16:colId xmlns:a16="http://schemas.microsoft.com/office/drawing/2014/main" val="20002"/>
                    </a:ext>
                  </a:extLst>
                </a:gridCol>
                <a:gridCol w="574247">
                  <a:extLst>
                    <a:ext uri="{9D8B030D-6E8A-4147-A177-3AD203B41FA5}">
                      <a16:colId xmlns:a16="http://schemas.microsoft.com/office/drawing/2014/main" val="20003"/>
                    </a:ext>
                  </a:extLst>
                </a:gridCol>
                <a:gridCol w="597220">
                  <a:extLst>
                    <a:ext uri="{9D8B030D-6E8A-4147-A177-3AD203B41FA5}">
                      <a16:colId xmlns:a16="http://schemas.microsoft.com/office/drawing/2014/main" val="20004"/>
                    </a:ext>
                  </a:extLst>
                </a:gridCol>
                <a:gridCol w="608691">
                  <a:extLst>
                    <a:ext uri="{9D8B030D-6E8A-4147-A177-3AD203B41FA5}">
                      <a16:colId xmlns:a16="http://schemas.microsoft.com/office/drawing/2014/main" val="20005"/>
                    </a:ext>
                  </a:extLst>
                </a:gridCol>
                <a:gridCol w="597220">
                  <a:extLst>
                    <a:ext uri="{9D8B030D-6E8A-4147-A177-3AD203B41FA5}">
                      <a16:colId xmlns:a16="http://schemas.microsoft.com/office/drawing/2014/main" val="20006"/>
                    </a:ext>
                  </a:extLst>
                </a:gridCol>
                <a:gridCol w="620193">
                  <a:extLst>
                    <a:ext uri="{9D8B030D-6E8A-4147-A177-3AD203B41FA5}">
                      <a16:colId xmlns:a16="http://schemas.microsoft.com/office/drawing/2014/main" val="20007"/>
                    </a:ext>
                  </a:extLst>
                </a:gridCol>
                <a:gridCol w="746525">
                  <a:extLst>
                    <a:ext uri="{9D8B030D-6E8A-4147-A177-3AD203B41FA5}">
                      <a16:colId xmlns:a16="http://schemas.microsoft.com/office/drawing/2014/main" val="20008"/>
                    </a:ext>
                  </a:extLst>
                </a:gridCol>
                <a:gridCol w="700580">
                  <a:extLst>
                    <a:ext uri="{9D8B030D-6E8A-4147-A177-3AD203B41FA5}">
                      <a16:colId xmlns:a16="http://schemas.microsoft.com/office/drawing/2014/main" val="20009"/>
                    </a:ext>
                  </a:extLst>
                </a:gridCol>
                <a:gridCol w="585718">
                  <a:extLst>
                    <a:ext uri="{9D8B030D-6E8A-4147-A177-3AD203B41FA5}">
                      <a16:colId xmlns:a16="http://schemas.microsoft.com/office/drawing/2014/main" val="20010"/>
                    </a:ext>
                  </a:extLst>
                </a:gridCol>
                <a:gridCol w="643134">
                  <a:extLst>
                    <a:ext uri="{9D8B030D-6E8A-4147-A177-3AD203B41FA5}">
                      <a16:colId xmlns:a16="http://schemas.microsoft.com/office/drawing/2014/main" val="20011"/>
                    </a:ext>
                  </a:extLst>
                </a:gridCol>
                <a:gridCol w="654636">
                  <a:extLst>
                    <a:ext uri="{9D8B030D-6E8A-4147-A177-3AD203B41FA5}">
                      <a16:colId xmlns:a16="http://schemas.microsoft.com/office/drawing/2014/main" val="20012"/>
                    </a:ext>
                  </a:extLst>
                </a:gridCol>
                <a:gridCol w="653205">
                  <a:extLst>
                    <a:ext uri="{9D8B030D-6E8A-4147-A177-3AD203B41FA5}">
                      <a16:colId xmlns:a16="http://schemas.microsoft.com/office/drawing/2014/main" val="20013"/>
                    </a:ext>
                  </a:extLst>
                </a:gridCol>
              </a:tblGrid>
              <a:tr h="386160">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l" rtl="0">
                        <a:spcBef>
                          <a:spcPts val="0"/>
                        </a:spcBef>
                        <a:spcAft>
                          <a:spcPts val="0"/>
                        </a:spcAft>
                        <a:buNone/>
                      </a:pPr>
                      <a:r>
                        <a:rPr lang="en-US" sz="1700" b="1" u="none" strike="noStrike" cap="none" dirty="0">
                          <a:solidFill>
                            <a:schemeClr val="dk1"/>
                          </a:solidFill>
                        </a:rPr>
                        <a:t>Serotypes</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1</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3</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dirty="0">
                          <a:solidFill>
                            <a:schemeClr val="dk1"/>
                          </a:solidFill>
                        </a:rPr>
                        <a:t>4</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5</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6A</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6B</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7F</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9V</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14</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18C</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19A</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19F</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dk1"/>
                          </a:solidFill>
                        </a:rPr>
                        <a:t>23F</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B7B7B7"/>
                    </a:solidFill>
                  </a:tcPr>
                </a:tc>
                <a:extLst>
                  <a:ext uri="{0D108BD9-81ED-4DB2-BD59-A6C34878D82A}">
                    <a16:rowId xmlns:a16="http://schemas.microsoft.com/office/drawing/2014/main" val="10000"/>
                  </a:ext>
                </a:extLst>
              </a:tr>
              <a:tr h="386160">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l" rtl="0">
                        <a:spcBef>
                          <a:spcPts val="0"/>
                        </a:spcBef>
                        <a:spcAft>
                          <a:spcPts val="0"/>
                        </a:spcAft>
                        <a:buNone/>
                      </a:pPr>
                      <a:r>
                        <a:rPr lang="en-US" sz="1700" dirty="0"/>
                        <a:t>Prevenar 13 (PCV13)</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dirty="0">
                          <a:solidFill>
                            <a:schemeClr val="lt1"/>
                          </a:solidFill>
                        </a:rPr>
                        <a:t>X</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dirty="0">
                          <a:solidFill>
                            <a:schemeClr val="lt1"/>
                          </a:solidFill>
                        </a:rPr>
                        <a:t>X</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dirty="0">
                          <a:solidFill>
                            <a:schemeClr val="lt1"/>
                          </a:solidFill>
                        </a:rPr>
                        <a:t>X</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005CB9"/>
                    </a:solidFill>
                  </a:tcPr>
                </a:tc>
                <a:extLst>
                  <a:ext uri="{0D108BD9-81ED-4DB2-BD59-A6C34878D82A}">
                    <a16:rowId xmlns:a16="http://schemas.microsoft.com/office/drawing/2014/main" val="10001"/>
                  </a:ext>
                </a:extLst>
              </a:tr>
              <a:tr h="386160">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l" rtl="0">
                        <a:spcBef>
                          <a:spcPts val="0"/>
                        </a:spcBef>
                        <a:spcAft>
                          <a:spcPts val="0"/>
                        </a:spcAft>
                        <a:buNone/>
                      </a:pPr>
                      <a:r>
                        <a:rPr lang="en-US" sz="1700" dirty="0"/>
                        <a:t>PNEUMOSIL (PCV10)</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endParaRPr sz="1700" b="1">
                        <a:solidFill>
                          <a:schemeClr val="lt1"/>
                        </a:solidFill>
                      </a:endParaRPr>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endParaRPr sz="1700" b="1">
                        <a:solidFill>
                          <a:schemeClr val="lt1"/>
                        </a:solidFill>
                      </a:endParaRPr>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dirty="0">
                          <a:solidFill>
                            <a:schemeClr val="lt1"/>
                          </a:solidFill>
                        </a:rPr>
                        <a:t>X</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endParaRPr sz="1700" b="1" dirty="0">
                        <a:solidFill>
                          <a:schemeClr val="lt1"/>
                        </a:solidFill>
                      </a:endParaRPr>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3E9B6E"/>
                    </a:solidFill>
                  </a:tcPr>
                </a:tc>
                <a:extLst>
                  <a:ext uri="{0D108BD9-81ED-4DB2-BD59-A6C34878D82A}">
                    <a16:rowId xmlns:a16="http://schemas.microsoft.com/office/drawing/2014/main" val="10002"/>
                  </a:ext>
                </a:extLst>
              </a:tr>
              <a:tr h="386160">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l" rtl="0">
                        <a:spcBef>
                          <a:spcPts val="0"/>
                        </a:spcBef>
                        <a:spcAft>
                          <a:spcPts val="0"/>
                        </a:spcAft>
                        <a:buNone/>
                      </a:pPr>
                      <a:r>
                        <a:rPr lang="en-US" sz="1700"/>
                        <a:t>Synflorix (PCV10)</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latin typeface="Arial"/>
                          <a:ea typeface="Arial"/>
                          <a:cs typeface="Arial"/>
                          <a:sym typeface="Arial"/>
                        </a:rPr>
                        <a:t>X</a:t>
                      </a:r>
                      <a:endParaRPr sz="1700" b="1">
                        <a:solidFill>
                          <a:schemeClr val="lt1"/>
                        </a:solidFill>
                        <a:latin typeface="Arial"/>
                        <a:ea typeface="Arial"/>
                        <a:cs typeface="Arial"/>
                        <a:sym typeface="Arial"/>
                      </a:endParaRPr>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endParaRPr sz="1700" b="1">
                        <a:solidFill>
                          <a:schemeClr val="lt1"/>
                        </a:solidFill>
                        <a:latin typeface="Arial"/>
                        <a:ea typeface="Arial"/>
                        <a:cs typeface="Arial"/>
                        <a:sym typeface="Arial"/>
                      </a:endParaRPr>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latin typeface="Arial"/>
                          <a:ea typeface="Arial"/>
                          <a:cs typeface="Arial"/>
                          <a:sym typeface="Aria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latin typeface="Arial"/>
                          <a:ea typeface="Arial"/>
                          <a:cs typeface="Arial"/>
                          <a:sym typeface="Aria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endParaRPr sz="1700" b="1">
                        <a:solidFill>
                          <a:schemeClr val="lt1"/>
                        </a:solidFill>
                        <a:latin typeface="Arial"/>
                        <a:ea typeface="Arial"/>
                        <a:cs typeface="Arial"/>
                        <a:sym typeface="Arial"/>
                      </a:endParaRPr>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latin typeface="Arial"/>
                          <a:ea typeface="Arial"/>
                          <a:cs typeface="Arial"/>
                          <a:sym typeface="Aria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latin typeface="Arial"/>
                          <a:ea typeface="Arial"/>
                          <a:cs typeface="Arial"/>
                          <a:sym typeface="Aria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latin typeface="Arial"/>
                          <a:ea typeface="Arial"/>
                          <a:cs typeface="Arial"/>
                          <a:sym typeface="Aria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dirty="0">
                          <a:solidFill>
                            <a:schemeClr val="lt1"/>
                          </a:solidFill>
                          <a:latin typeface="Arial"/>
                          <a:ea typeface="Arial"/>
                          <a:cs typeface="Arial"/>
                          <a:sym typeface="Arial"/>
                        </a:rPr>
                        <a:t>X</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latin typeface="Arial"/>
                          <a:ea typeface="Arial"/>
                          <a:cs typeface="Arial"/>
                          <a:sym typeface="Aria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endParaRPr sz="1700" b="1">
                        <a:solidFill>
                          <a:schemeClr val="lt1"/>
                        </a:solidFill>
                        <a:latin typeface="Arial"/>
                        <a:ea typeface="Arial"/>
                        <a:cs typeface="Arial"/>
                        <a:sym typeface="Arial"/>
                      </a:endParaRPr>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a:solidFill>
                            <a:schemeClr val="lt1"/>
                          </a:solidFill>
                          <a:latin typeface="Arial"/>
                          <a:ea typeface="Arial"/>
                          <a:cs typeface="Arial"/>
                          <a:sym typeface="Arial"/>
                        </a:rPr>
                        <a:t>X</a:t>
                      </a:r>
                      <a:endParaRPr sz="110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tc>
                  <a:txBody>
                    <a:bodyPr/>
                    <a:lstStyle>
                      <a:lvl1pPr marL="0" algn="l" defTabSz="415869" rtl="0" eaLnBrk="1" latinLnBrk="0" hangingPunct="1">
                        <a:defRPr sz="819" kern="1200">
                          <a:solidFill>
                            <a:schemeClr val="tx1"/>
                          </a:solidFill>
                          <a:latin typeface="Calibri" panose="020F0502020204030204"/>
                        </a:defRPr>
                      </a:lvl1pPr>
                      <a:lvl2pPr marL="207935" algn="l" defTabSz="415869" rtl="0" eaLnBrk="1" latinLnBrk="0" hangingPunct="1">
                        <a:defRPr sz="819" kern="1200">
                          <a:solidFill>
                            <a:schemeClr val="tx1"/>
                          </a:solidFill>
                          <a:latin typeface="Calibri" panose="020F0502020204030204"/>
                        </a:defRPr>
                      </a:lvl2pPr>
                      <a:lvl3pPr marL="415869" algn="l" defTabSz="415869" rtl="0" eaLnBrk="1" latinLnBrk="0" hangingPunct="1">
                        <a:defRPr sz="819" kern="1200">
                          <a:solidFill>
                            <a:schemeClr val="tx1"/>
                          </a:solidFill>
                          <a:latin typeface="Calibri" panose="020F0502020204030204"/>
                        </a:defRPr>
                      </a:lvl3pPr>
                      <a:lvl4pPr marL="623804" algn="l" defTabSz="415869" rtl="0" eaLnBrk="1" latinLnBrk="0" hangingPunct="1">
                        <a:defRPr sz="819" kern="1200">
                          <a:solidFill>
                            <a:schemeClr val="tx1"/>
                          </a:solidFill>
                          <a:latin typeface="Calibri" panose="020F0502020204030204"/>
                        </a:defRPr>
                      </a:lvl4pPr>
                      <a:lvl5pPr marL="831738" algn="l" defTabSz="415869" rtl="0" eaLnBrk="1" latinLnBrk="0" hangingPunct="1">
                        <a:defRPr sz="819" kern="1200">
                          <a:solidFill>
                            <a:schemeClr val="tx1"/>
                          </a:solidFill>
                          <a:latin typeface="Calibri" panose="020F0502020204030204"/>
                        </a:defRPr>
                      </a:lvl5pPr>
                      <a:lvl6pPr marL="1039673" algn="l" defTabSz="415869" rtl="0" eaLnBrk="1" latinLnBrk="0" hangingPunct="1">
                        <a:defRPr sz="819" kern="1200">
                          <a:solidFill>
                            <a:schemeClr val="tx1"/>
                          </a:solidFill>
                          <a:latin typeface="Calibri" panose="020F0502020204030204"/>
                        </a:defRPr>
                      </a:lvl6pPr>
                      <a:lvl7pPr marL="1247607" algn="l" defTabSz="415869" rtl="0" eaLnBrk="1" latinLnBrk="0" hangingPunct="1">
                        <a:defRPr sz="819" kern="1200">
                          <a:solidFill>
                            <a:schemeClr val="tx1"/>
                          </a:solidFill>
                          <a:latin typeface="Calibri" panose="020F0502020204030204"/>
                        </a:defRPr>
                      </a:lvl7pPr>
                      <a:lvl8pPr marL="1455542" algn="l" defTabSz="415869" rtl="0" eaLnBrk="1" latinLnBrk="0" hangingPunct="1">
                        <a:defRPr sz="819" kern="1200">
                          <a:solidFill>
                            <a:schemeClr val="tx1"/>
                          </a:solidFill>
                          <a:latin typeface="Calibri" panose="020F0502020204030204"/>
                        </a:defRPr>
                      </a:lvl8pPr>
                      <a:lvl9pPr marL="1663476" algn="l" defTabSz="415869" rtl="0" eaLnBrk="1" latinLnBrk="0" hangingPunct="1">
                        <a:defRPr sz="819" kern="1200">
                          <a:solidFill>
                            <a:schemeClr val="tx1"/>
                          </a:solidFill>
                          <a:latin typeface="Calibri" panose="020F0502020204030204"/>
                        </a:defRPr>
                      </a:lvl9pPr>
                    </a:lstStyle>
                    <a:p>
                      <a:pPr marL="0" marR="0" lvl="0" indent="0" algn="ctr" rtl="0">
                        <a:spcBef>
                          <a:spcPts val="0"/>
                        </a:spcBef>
                        <a:spcAft>
                          <a:spcPts val="0"/>
                        </a:spcAft>
                        <a:buNone/>
                      </a:pPr>
                      <a:r>
                        <a:rPr lang="en-US" sz="1700" b="1" dirty="0">
                          <a:solidFill>
                            <a:schemeClr val="lt1"/>
                          </a:solidFill>
                          <a:latin typeface="Arial"/>
                          <a:ea typeface="Arial"/>
                          <a:cs typeface="Arial"/>
                          <a:sym typeface="Arial"/>
                        </a:rPr>
                        <a:t>X</a:t>
                      </a:r>
                      <a:endParaRPr sz="1100" dirty="0"/>
                    </a:p>
                  </a:txBody>
                  <a:tcPr marL="60963" marR="60963" marT="60978" marB="60978"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83BD00"/>
                    </a:solidFill>
                  </a:tcPr>
                </a:tc>
                <a:extLst>
                  <a:ext uri="{0D108BD9-81ED-4DB2-BD59-A6C34878D82A}">
                    <a16:rowId xmlns:a16="http://schemas.microsoft.com/office/drawing/2014/main" val="10003"/>
                  </a:ext>
                </a:extLst>
              </a:tr>
            </a:tbl>
          </a:graphicData>
        </a:graphic>
      </p:graphicFrame>
      <p:sp>
        <p:nvSpPr>
          <p:cNvPr id="3" name="Right Arrow 2">
            <a:extLst>
              <a:ext uri="{FF2B5EF4-FFF2-40B4-BE49-F238E27FC236}">
                <a16:creationId xmlns:a16="http://schemas.microsoft.com/office/drawing/2014/main" id="{B7A36810-5316-EEDA-7679-CD49F2DF83D2}"/>
              </a:ext>
            </a:extLst>
          </p:cNvPr>
          <p:cNvSpPr/>
          <p:nvPr/>
        </p:nvSpPr>
        <p:spPr>
          <a:xfrm>
            <a:off x="296863" y="3122613"/>
            <a:ext cx="257175" cy="214312"/>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spd="slow">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70698-BF6A-05FF-FDAB-FA7C7FF804EC}"/>
              </a:ext>
            </a:extLst>
          </p:cNvPr>
          <p:cNvSpPr>
            <a:spLocks noGrp="1"/>
          </p:cNvSpPr>
          <p:nvPr>
            <p:ph type="title"/>
          </p:nvPr>
        </p:nvSpPr>
        <p:spPr>
          <a:xfrm>
            <a:off x="530225" y="130175"/>
            <a:ext cx="9893300" cy="1327150"/>
          </a:xfrm>
        </p:spPr>
        <p:txBody>
          <a:bodyPr>
            <a:normAutofit/>
          </a:bodyPr>
          <a:lstStyle/>
          <a:p>
            <a:pPr algn="r" rtl="1">
              <a:defRPr/>
            </a:pPr>
            <a:r>
              <a:rPr lang="fa-IR" sz="3200" b="1" dirty="0">
                <a:solidFill>
                  <a:srgbClr val="C00000"/>
                </a:solidFill>
                <a:latin typeface="+mn-lt"/>
                <a:cs typeface="B Titr" panose="00000700000000000000" pitchFamily="2" charset="-78"/>
              </a:rPr>
              <a:t>واکسن های مورد استفاده در برنامه</a:t>
            </a:r>
            <a:endParaRPr lang="en-US" sz="3200" b="1" dirty="0">
              <a:solidFill>
                <a:srgbClr val="C00000"/>
              </a:solidFill>
              <a:latin typeface="+mn-lt"/>
              <a:cs typeface="B Titr" panose="00000700000000000000" pitchFamily="2" charset="-78"/>
            </a:endParaRPr>
          </a:p>
        </p:txBody>
      </p:sp>
      <p:sp>
        <p:nvSpPr>
          <p:cNvPr id="51203" name="Content Placeholder 2">
            <a:extLst>
              <a:ext uri="{FF2B5EF4-FFF2-40B4-BE49-F238E27FC236}">
                <a16:creationId xmlns:a16="http://schemas.microsoft.com/office/drawing/2014/main" id="{B41B2594-22FC-0A7A-6872-DF72DEE7C81F}"/>
              </a:ext>
            </a:extLst>
          </p:cNvPr>
          <p:cNvSpPr>
            <a:spLocks noGrp="1"/>
          </p:cNvSpPr>
          <p:nvPr>
            <p:ph idx="1"/>
          </p:nvPr>
        </p:nvSpPr>
        <p:spPr>
          <a:xfrm>
            <a:off x="350838" y="1295400"/>
            <a:ext cx="10818812" cy="4819650"/>
          </a:xfrm>
        </p:spPr>
        <p:txBody>
          <a:bodyPr/>
          <a:lstStyle/>
          <a:p>
            <a:pPr algn="r" rtl="1">
              <a:lnSpc>
                <a:spcPct val="150000"/>
              </a:lnSpc>
              <a:buClr>
                <a:srgbClr val="FF0000"/>
              </a:buClr>
              <a:buFont typeface="Wingdings" panose="05000000000000000000" pitchFamily="2" charset="2"/>
              <a:buChar char="§"/>
            </a:pPr>
            <a:r>
              <a:rPr lang="fa-IR" altLang="en-US" sz="2400" b="1" dirty="0">
                <a:cs typeface="B Nazanin" panose="00000400000000000000" pitchFamily="2" charset="-78"/>
              </a:rPr>
              <a:t>پنوموکوک کونژوگه:</a:t>
            </a:r>
          </a:p>
          <a:p>
            <a:pPr lvl="1" algn="r" rtl="1">
              <a:lnSpc>
                <a:spcPct val="100000"/>
              </a:lnSpc>
              <a:buClr>
                <a:srgbClr val="FF0000"/>
              </a:buClr>
              <a:buFont typeface="Wingdings" panose="05000000000000000000" pitchFamily="2" charset="2"/>
              <a:buChar char="§"/>
            </a:pPr>
            <a:r>
              <a:rPr lang="fa-IR" altLang="en-US" sz="2000" b="1" dirty="0">
                <a:cs typeface="B Nazanin" panose="00000400000000000000" pitchFamily="2" charset="-78"/>
              </a:rPr>
              <a:t>واکسن </a:t>
            </a:r>
            <a:r>
              <a:rPr lang="fa-IR" altLang="en-US" sz="2000" b="1" dirty="0">
                <a:solidFill>
                  <a:srgbClr val="C00000"/>
                </a:solidFill>
                <a:cs typeface="B Nazanin" panose="00000400000000000000" pitchFamily="2" charset="-78"/>
              </a:rPr>
              <a:t>پنوموسیل</a:t>
            </a:r>
            <a:r>
              <a:rPr lang="fa-IR" altLang="en-US" sz="2000" b="1" dirty="0">
                <a:cs typeface="B Nazanin" panose="00000400000000000000" pitchFamily="2" charset="-78"/>
              </a:rPr>
              <a:t> در قالب ویال تمام مایع 5 دوزی</a:t>
            </a:r>
          </a:p>
          <a:p>
            <a:pPr lvl="1" algn="r" rtl="1">
              <a:lnSpc>
                <a:spcPct val="100000"/>
              </a:lnSpc>
              <a:buClr>
                <a:srgbClr val="FF0000"/>
              </a:buClr>
              <a:buFont typeface="Wingdings" panose="05000000000000000000" pitchFamily="2" charset="2"/>
              <a:buChar char="§"/>
            </a:pPr>
            <a:r>
              <a:rPr lang="fa-IR" altLang="en-US" sz="2000" b="1" dirty="0">
                <a:cs typeface="B Nazanin" panose="00000400000000000000" pitchFamily="2" charset="-78"/>
              </a:rPr>
              <a:t>تولید انستیتو سرم هند</a:t>
            </a:r>
          </a:p>
          <a:p>
            <a:pPr lvl="1" algn="r" rtl="1">
              <a:lnSpc>
                <a:spcPct val="100000"/>
              </a:lnSpc>
              <a:buClr>
                <a:srgbClr val="FF0000"/>
              </a:buClr>
              <a:buFont typeface="Wingdings" panose="05000000000000000000" pitchFamily="2" charset="2"/>
              <a:buChar char="§"/>
            </a:pPr>
            <a:r>
              <a:rPr lang="fa-IR" altLang="en-US" sz="2000" b="1" dirty="0">
                <a:cs typeface="B Nazanin" panose="00000400000000000000" pitchFamily="2" charset="-78"/>
              </a:rPr>
              <a:t>دارای تاییدیه کیفیت از سازمان جهانی بهداشت</a:t>
            </a:r>
          </a:p>
          <a:p>
            <a:pPr lvl="1" algn="r" rtl="1">
              <a:lnSpc>
                <a:spcPct val="100000"/>
              </a:lnSpc>
              <a:buClr>
                <a:srgbClr val="FF0000"/>
              </a:buClr>
              <a:buFont typeface="Wingdings" panose="05000000000000000000" pitchFamily="2" charset="2"/>
              <a:buChar char="§"/>
            </a:pPr>
            <a:r>
              <a:rPr lang="fa-IR" altLang="en-US" sz="2000" b="1" dirty="0">
                <a:cs typeface="B Nazanin" panose="00000400000000000000" pitchFamily="2" charset="-78"/>
              </a:rPr>
              <a:t>تزریقی نیم سی سی عضلانی</a:t>
            </a:r>
          </a:p>
          <a:p>
            <a:pPr algn="r" rtl="1">
              <a:lnSpc>
                <a:spcPct val="150000"/>
              </a:lnSpc>
              <a:buClr>
                <a:srgbClr val="FF0000"/>
              </a:buClr>
              <a:buFont typeface="Wingdings" panose="05000000000000000000" pitchFamily="2" charset="2"/>
              <a:buChar char="§"/>
            </a:pPr>
            <a:r>
              <a:rPr lang="fa-IR" altLang="en-US" sz="2400" b="1" dirty="0">
                <a:cs typeface="B Nazanin" panose="00000400000000000000" pitchFamily="2" charset="-78"/>
              </a:rPr>
              <a:t>روتاویروس:</a:t>
            </a:r>
          </a:p>
          <a:p>
            <a:pPr lvl="1" algn="r" rtl="1">
              <a:lnSpc>
                <a:spcPct val="100000"/>
              </a:lnSpc>
              <a:buClr>
                <a:srgbClr val="FF0000"/>
              </a:buClr>
              <a:buFont typeface="Wingdings" panose="05000000000000000000" pitchFamily="2" charset="2"/>
              <a:buChar char="§"/>
            </a:pPr>
            <a:r>
              <a:rPr lang="fa-IR" altLang="en-US" sz="2000" b="1" dirty="0">
                <a:cs typeface="B Nazanin" panose="00000400000000000000" pitchFamily="2" charset="-78"/>
              </a:rPr>
              <a:t>واکسن</a:t>
            </a:r>
            <a:r>
              <a:rPr lang="fa-IR" altLang="en-US" sz="2000" b="1" dirty="0">
                <a:solidFill>
                  <a:srgbClr val="C00000"/>
                </a:solidFill>
                <a:cs typeface="B Nazanin" panose="00000400000000000000" pitchFamily="2" charset="-78"/>
              </a:rPr>
              <a:t> روتاسیل </a:t>
            </a:r>
            <a:r>
              <a:rPr lang="fa-IR" altLang="en-US" sz="2000" b="1" dirty="0">
                <a:cs typeface="B Nazanin" panose="00000400000000000000" pitchFamily="2" charset="-78"/>
              </a:rPr>
              <a:t>در نوع تمام مایع ویال دو دوزی </a:t>
            </a:r>
          </a:p>
          <a:p>
            <a:pPr lvl="1" algn="r" rtl="1">
              <a:lnSpc>
                <a:spcPct val="100000"/>
              </a:lnSpc>
              <a:buClr>
                <a:srgbClr val="FF0000"/>
              </a:buClr>
              <a:buFont typeface="Wingdings" panose="05000000000000000000" pitchFamily="2" charset="2"/>
              <a:buChar char="§"/>
            </a:pPr>
            <a:r>
              <a:rPr lang="fa-IR" altLang="en-US" sz="2000" b="1" dirty="0">
                <a:cs typeface="B Nazanin" panose="00000400000000000000" pitchFamily="2" charset="-78"/>
              </a:rPr>
              <a:t>تولید انستیتو سرم هند</a:t>
            </a:r>
          </a:p>
          <a:p>
            <a:pPr lvl="1" algn="r" rtl="1">
              <a:lnSpc>
                <a:spcPct val="100000"/>
              </a:lnSpc>
              <a:buClr>
                <a:srgbClr val="FF0000"/>
              </a:buClr>
              <a:buFont typeface="Wingdings" panose="05000000000000000000" pitchFamily="2" charset="2"/>
              <a:buChar char="§"/>
            </a:pPr>
            <a:r>
              <a:rPr lang="fa-IR" altLang="en-US" sz="2000" b="1" dirty="0">
                <a:cs typeface="B Nazanin" panose="00000400000000000000" pitchFamily="2" charset="-78"/>
              </a:rPr>
              <a:t>دارای تاییدیه کیفیت از سازمان جهانی بهداشت</a:t>
            </a:r>
          </a:p>
          <a:p>
            <a:pPr lvl="1" algn="r" rtl="1">
              <a:lnSpc>
                <a:spcPct val="100000"/>
              </a:lnSpc>
              <a:buClr>
                <a:srgbClr val="FF0000"/>
              </a:buClr>
              <a:buFont typeface="Wingdings" panose="05000000000000000000" pitchFamily="2" charset="2"/>
              <a:buChar char="§"/>
            </a:pPr>
            <a:r>
              <a:rPr lang="fa-IR" altLang="en-US" sz="2000" b="1" dirty="0">
                <a:cs typeface="B Nazanin" panose="00000400000000000000" pitchFamily="2" charset="-78"/>
              </a:rPr>
              <a:t>خوراکی 2 سی سی </a:t>
            </a:r>
          </a:p>
          <a:p>
            <a:pPr lvl="1" algn="r" rtl="1">
              <a:buClr>
                <a:srgbClr val="FF0000"/>
              </a:buClr>
              <a:buFont typeface="Wingdings" panose="05000000000000000000" pitchFamily="2" charset="2"/>
              <a:buChar char="§"/>
            </a:pPr>
            <a:endParaRPr lang="fa-IR" altLang="en-US" dirty="0"/>
          </a:p>
          <a:p>
            <a:pPr algn="r" rtl="1">
              <a:buClr>
                <a:srgbClr val="FF0000"/>
              </a:buClr>
              <a:buFont typeface="Wingdings" panose="05000000000000000000" pitchFamily="2" charset="2"/>
              <a:buChar char="§"/>
            </a:pPr>
            <a:endParaRPr lang="fa-IR" altLang="en-US" dirty="0"/>
          </a:p>
        </p:txBody>
      </p:sp>
    </p:spTree>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mahmoudi\Desktop\templeofvaccinia.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967345" y="651164"/>
            <a:ext cx="7439891" cy="5162262"/>
          </a:xfrm>
        </p:spPr>
      </p:pic>
      <p:sp>
        <p:nvSpPr>
          <p:cNvPr id="6" name="Rectangle 5"/>
          <p:cNvSpPr/>
          <p:nvPr/>
        </p:nvSpPr>
        <p:spPr>
          <a:xfrm>
            <a:off x="2056554" y="5918065"/>
            <a:ext cx="6984776" cy="1354217"/>
          </a:xfrm>
          <a:prstGeom prst="rect">
            <a:avLst/>
          </a:prstGeom>
        </p:spPr>
        <p:txBody>
          <a:bodyPr>
            <a:spAutoFit/>
          </a:bodyPr>
          <a:lstStyle/>
          <a:p>
            <a:pPr algn="ctr">
              <a:defRPr/>
            </a:pPr>
            <a:r>
              <a:rPr lang="en-US" b="1" dirty="0">
                <a:ln w="10541" cmpd="sng">
                  <a:solidFill>
                    <a:srgbClr val="FFC000"/>
                  </a:solidFill>
                  <a:prstDash val="solid"/>
                </a:ln>
                <a:solidFill>
                  <a:srgbClr val="C00000"/>
                </a:solidFill>
              </a:rPr>
              <a:t>Temple of Vaccinia- Dr Jenner's Garden where he provided a free health service to local people</a:t>
            </a:r>
            <a:r>
              <a:rPr lang="en-US" sz="2000" b="1" dirty="0">
                <a:ln w="10541" cmpd="sng">
                  <a:solidFill>
                    <a:srgbClr val="FFC000"/>
                  </a:solidFill>
                  <a:prstDash val="solid"/>
                </a:ln>
                <a:solidFill>
                  <a:srgbClr val="C00000"/>
                </a:solidFill>
              </a:rPr>
              <a:t>.</a:t>
            </a:r>
          </a:p>
          <a:p>
            <a:pPr>
              <a:defRPr/>
            </a:pPr>
            <a:r>
              <a:rPr lang="en-US" sz="2000" b="1" dirty="0">
                <a:ln w="10541" cmpd="sng">
                  <a:solidFill>
                    <a:srgbClr val="FFC000"/>
                  </a:solidFill>
                  <a:prstDash val="solid"/>
                </a:ln>
                <a:solidFill>
                  <a:srgbClr val="C00000"/>
                </a:solidFill>
              </a:rPr>
              <a:t> </a:t>
            </a:r>
          </a:p>
          <a:p>
            <a:pPr algn="ctr">
              <a:defRPr/>
            </a:pPr>
            <a:endParaRPr lang="en-US" sz="2400" b="1" dirty="0">
              <a:ln w="10541" cmpd="sng">
                <a:solidFill>
                  <a:srgbClr val="FFC000"/>
                </a:solidFill>
                <a:prstDash val="solid"/>
              </a:ln>
              <a:solidFill>
                <a:srgbClr val="C00000"/>
              </a:solidFill>
            </a:endParaRPr>
          </a:p>
        </p:txBody>
      </p:sp>
      <p:pic>
        <p:nvPicPr>
          <p:cNvPr id="4" name="Picture 3"/>
          <p:cNvPicPr/>
          <p:nvPr/>
        </p:nvPicPr>
        <p:blipFill rotWithShape="1">
          <a:blip r:embed="rId4"/>
          <a:srcRect l="16987" t="45970" r="50481" b="17707"/>
          <a:stretch/>
        </p:blipFill>
        <p:spPr bwMode="auto">
          <a:xfrm>
            <a:off x="0" y="6155472"/>
            <a:ext cx="1326995" cy="7025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3835282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8518F-A7FC-4F20-8643-95657DE9CB27}"/>
              </a:ext>
            </a:extLst>
          </p:cNvPr>
          <p:cNvSpPr>
            <a:spLocks noGrp="1"/>
          </p:cNvSpPr>
          <p:nvPr>
            <p:ph type="title"/>
          </p:nvPr>
        </p:nvSpPr>
        <p:spPr>
          <a:xfrm>
            <a:off x="1067328" y="365126"/>
            <a:ext cx="9666288" cy="763764"/>
          </a:xfrm>
          <a:solidFill>
            <a:schemeClr val="accent6">
              <a:lumMod val="20000"/>
              <a:lumOff val="80000"/>
            </a:schemeClr>
          </a:solidFill>
          <a:ln w="19050">
            <a:solidFill>
              <a:srgbClr val="00B050"/>
            </a:solidFill>
          </a:ln>
        </p:spPr>
        <p:txBody>
          <a:bodyPr>
            <a:normAutofit/>
          </a:bodyPr>
          <a:lstStyle/>
          <a:p>
            <a:pPr algn="ctr"/>
            <a:r>
              <a:rPr lang="fa-IR" sz="2400" dirty="0">
                <a:solidFill>
                  <a:schemeClr val="accent1">
                    <a:lumMod val="75000"/>
                  </a:schemeClr>
                </a:solidFill>
                <a:cs typeface="B Titr" panose="00000700000000000000" pitchFamily="2" charset="-78"/>
              </a:rPr>
              <a:t>کشورهایی که در سال 2021 از واکسن روتاویروس استفاده می کنند</a:t>
            </a:r>
            <a:endParaRPr lang="en-US" sz="2400" dirty="0">
              <a:solidFill>
                <a:schemeClr val="accent1">
                  <a:lumMod val="75000"/>
                </a:schemeClr>
              </a:solidFill>
              <a:cs typeface="B Titr" panose="00000700000000000000" pitchFamily="2" charset="-78"/>
            </a:endParaRPr>
          </a:p>
        </p:txBody>
      </p:sp>
      <p:pic>
        <p:nvPicPr>
          <p:cNvPr id="4" name="Picture 2">
            <a:extLst>
              <a:ext uri="{FF2B5EF4-FFF2-40B4-BE49-F238E27FC236}">
                <a16:creationId xmlns:a16="http://schemas.microsoft.com/office/drawing/2014/main" id="{00E8C5B1-146B-46F8-8F26-CA560FC3B6EE}"/>
              </a:ext>
            </a:extLst>
          </p:cNvPr>
          <p:cNvPicPr>
            <a:picLocks noChangeAspect="1"/>
          </p:cNvPicPr>
          <p:nvPr/>
        </p:nvPicPr>
        <p:blipFill rotWithShape="1">
          <a:blip r:embed="rId2">
            <a:extLst>
              <a:ext uri="{28A0092B-C50C-407E-A947-70E740481C1C}">
                <a14:useLocalDpi xmlns:a14="http://schemas.microsoft.com/office/drawing/2010/main" val="0"/>
              </a:ext>
            </a:extLst>
          </a:blip>
          <a:srcRect l="10811" t="16791" r="12241" b="23277"/>
          <a:stretch/>
        </p:blipFill>
        <p:spPr bwMode="auto">
          <a:xfrm>
            <a:off x="1067329" y="1253067"/>
            <a:ext cx="9666287" cy="5023556"/>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55127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74BCF726-463F-7771-5074-AD6E171EE7D3}"/>
              </a:ext>
            </a:extLst>
          </p:cNvPr>
          <p:cNvSpPr>
            <a:spLocks noGrp="1"/>
          </p:cNvSpPr>
          <p:nvPr>
            <p:ph type="title"/>
          </p:nvPr>
        </p:nvSpPr>
        <p:spPr/>
        <p:txBody>
          <a:bodyPr/>
          <a:lstStyle/>
          <a:p>
            <a:endParaRPr lang="en-US" altLang="en-US"/>
          </a:p>
        </p:txBody>
      </p:sp>
      <p:sp>
        <p:nvSpPr>
          <p:cNvPr id="18435" name="Content Placeholder 2">
            <a:extLst>
              <a:ext uri="{FF2B5EF4-FFF2-40B4-BE49-F238E27FC236}">
                <a16:creationId xmlns:a16="http://schemas.microsoft.com/office/drawing/2014/main" id="{CCC9B32A-5A4E-2EF0-C080-04F05CD8A708}"/>
              </a:ext>
            </a:extLst>
          </p:cNvPr>
          <p:cNvSpPr>
            <a:spLocks noGrp="1"/>
          </p:cNvSpPr>
          <p:nvPr>
            <p:ph idx="1"/>
          </p:nvPr>
        </p:nvSpPr>
        <p:spPr/>
        <p:txBody>
          <a:bodyPr/>
          <a:lstStyle/>
          <a:p>
            <a:endParaRPr lang="en-US" altLang="en-US"/>
          </a:p>
        </p:txBody>
      </p:sp>
      <p:pic>
        <p:nvPicPr>
          <p:cNvPr id="18436" name="Picture 2">
            <a:extLst>
              <a:ext uri="{FF2B5EF4-FFF2-40B4-BE49-F238E27FC236}">
                <a16:creationId xmlns:a16="http://schemas.microsoft.com/office/drawing/2014/main" id="{600A380F-2651-CED7-4E89-DCE821801D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303" y="0"/>
            <a:ext cx="11828207" cy="624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7" name="Rectangle 1">
            <a:extLst>
              <a:ext uri="{FF2B5EF4-FFF2-40B4-BE49-F238E27FC236}">
                <a16:creationId xmlns:a16="http://schemas.microsoft.com/office/drawing/2014/main" id="{F9581102-7A9A-F224-B7B3-3AD71704A165}"/>
              </a:ext>
            </a:extLst>
          </p:cNvPr>
          <p:cNvSpPr>
            <a:spLocks noChangeArrowheads="1"/>
          </p:cNvSpPr>
          <p:nvPr/>
        </p:nvSpPr>
        <p:spPr bwMode="auto">
          <a:xfrm>
            <a:off x="1524001" y="6257926"/>
            <a:ext cx="91678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800">
                <a:solidFill>
                  <a:schemeClr val="tx1"/>
                </a:solidFill>
                <a:latin typeface="Arial Narrow" panose="020B0606020202030204" pitchFamily="34" charset="0"/>
              </a:defRPr>
            </a:lvl1pPr>
            <a:lvl2pPr marL="742950" indent="-285750">
              <a:spcBef>
                <a:spcPct val="20000"/>
              </a:spcBef>
              <a:buChar char="•"/>
              <a:defRPr sz="2600">
                <a:solidFill>
                  <a:schemeClr val="tx1"/>
                </a:solidFill>
                <a:latin typeface="Arial Narrow" panose="020B0606020202030204" pitchFamily="34" charset="0"/>
              </a:defRPr>
            </a:lvl2pPr>
            <a:lvl3pPr marL="1143000" indent="-228600">
              <a:spcBef>
                <a:spcPct val="20000"/>
              </a:spcBef>
              <a:buChar char="•"/>
              <a:defRPr sz="2400">
                <a:solidFill>
                  <a:schemeClr val="tx1"/>
                </a:solidFill>
                <a:latin typeface="Arial Narrow" panose="020B0606020202030204" pitchFamily="34" charset="0"/>
              </a:defRPr>
            </a:lvl3pPr>
            <a:lvl4pPr marL="1600200" indent="-228600">
              <a:spcBef>
                <a:spcPct val="20000"/>
              </a:spcBef>
              <a:buChar char="•"/>
              <a:defRPr sz="2200">
                <a:solidFill>
                  <a:schemeClr val="tx1"/>
                </a:solidFill>
                <a:latin typeface="Arial Narrow" panose="020B0606020202030204" pitchFamily="34" charset="0"/>
              </a:defRPr>
            </a:lvl4pPr>
            <a:lvl5pPr marL="2057400" indent="-228600">
              <a:spcBef>
                <a:spcPct val="20000"/>
              </a:spcBef>
              <a:buChar char="•"/>
              <a:defRPr sz="2000">
                <a:solidFill>
                  <a:schemeClr val="tx1"/>
                </a:solidFill>
                <a:latin typeface="Arial Narrow" panose="020B0606020202030204" pitchFamily="34" charset="0"/>
              </a:defRPr>
            </a:lvl5pPr>
            <a:lvl6pPr marL="2514600" indent="-228600" eaLnBrk="0" fontAlgn="base" hangingPunct="0">
              <a:spcBef>
                <a:spcPct val="20000"/>
              </a:spcBef>
              <a:spcAft>
                <a:spcPct val="0"/>
              </a:spcAft>
              <a:buChar char="•"/>
              <a:defRPr sz="2000">
                <a:solidFill>
                  <a:schemeClr val="tx1"/>
                </a:solidFill>
                <a:latin typeface="Arial Narrow" panose="020B0606020202030204" pitchFamily="34" charset="0"/>
              </a:defRPr>
            </a:lvl6pPr>
            <a:lvl7pPr marL="2971800" indent="-228600" eaLnBrk="0" fontAlgn="base" hangingPunct="0">
              <a:spcBef>
                <a:spcPct val="20000"/>
              </a:spcBef>
              <a:spcAft>
                <a:spcPct val="0"/>
              </a:spcAft>
              <a:buChar char="•"/>
              <a:defRPr sz="2000">
                <a:solidFill>
                  <a:schemeClr val="tx1"/>
                </a:solidFill>
                <a:latin typeface="Arial Narrow" panose="020B0606020202030204" pitchFamily="34" charset="0"/>
              </a:defRPr>
            </a:lvl7pPr>
            <a:lvl8pPr marL="3429000" indent="-228600" eaLnBrk="0" fontAlgn="base" hangingPunct="0">
              <a:spcBef>
                <a:spcPct val="20000"/>
              </a:spcBef>
              <a:spcAft>
                <a:spcPct val="0"/>
              </a:spcAft>
              <a:buChar char="•"/>
              <a:defRPr sz="2000">
                <a:solidFill>
                  <a:schemeClr val="tx1"/>
                </a:solidFill>
                <a:latin typeface="Arial Narrow" panose="020B0606020202030204" pitchFamily="34" charset="0"/>
              </a:defRPr>
            </a:lvl8pPr>
            <a:lvl9pPr marL="3886200" indent="-228600" eaLnBrk="0" fontAlgn="base" hangingPunct="0">
              <a:spcBef>
                <a:spcPct val="20000"/>
              </a:spcBef>
              <a:spcAft>
                <a:spcPct val="0"/>
              </a:spcAft>
              <a:buChar char="•"/>
              <a:defRPr sz="2000">
                <a:solidFill>
                  <a:schemeClr val="tx1"/>
                </a:solidFill>
                <a:latin typeface="Arial Narrow" panose="020B0606020202030204" pitchFamily="34" charset="0"/>
              </a:defRPr>
            </a:lvl9pPr>
          </a:lstStyle>
          <a:p>
            <a:pPr>
              <a:spcBef>
                <a:spcPct val="0"/>
              </a:spcBef>
              <a:buFontTx/>
              <a:buNone/>
            </a:pPr>
            <a:r>
              <a:rPr lang="en-US" altLang="en-US" sz="1100">
                <a:latin typeface="Arial" panose="020B0604020202020204" pitchFamily="34" charset="0"/>
              </a:rPr>
              <a:t>Constant Joseph Desbordes (1761–1827), Baron Jean Louis Alibert (1768–1837) performing the vaccination against smallpox in the Château of Liancourt (detail), c. 1820, French. Oil on canvas. Courtesy: Musée de l’Assistance Publique — Hôpitaux de Paris, Paris, France / Archives Charmet / The Bridgeman Art Library</a:t>
            </a:r>
          </a:p>
        </p:txBody>
      </p:sp>
    </p:spTree>
    <p:extLst>
      <p:ext uri="{BB962C8B-B14F-4D97-AF65-F5344CB8AC3E}">
        <p14:creationId xmlns:p14="http://schemas.microsoft.com/office/powerpoint/2010/main" val="122790424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55EB454-2AAB-A0B8-4CBF-F898D4B719F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483" y="68827"/>
            <a:ext cx="11897033" cy="6615726"/>
          </a:xfrm>
        </p:spPr>
      </p:pic>
      <p:sp>
        <p:nvSpPr>
          <p:cNvPr id="2" name="Title 1">
            <a:extLst>
              <a:ext uri="{FF2B5EF4-FFF2-40B4-BE49-F238E27FC236}">
                <a16:creationId xmlns:a16="http://schemas.microsoft.com/office/drawing/2014/main" id="{2DA4B570-2B6A-ADAA-9E3F-E7BD5A0C91BC}"/>
              </a:ext>
            </a:extLst>
          </p:cNvPr>
          <p:cNvSpPr>
            <a:spLocks noGrp="1"/>
          </p:cNvSpPr>
          <p:nvPr>
            <p:ph type="title"/>
          </p:nvPr>
        </p:nvSpPr>
        <p:spPr>
          <a:xfrm>
            <a:off x="3020961" y="738751"/>
            <a:ext cx="7283245" cy="4098720"/>
          </a:xfrm>
        </p:spPr>
        <p:txBody>
          <a:bodyPr>
            <a:normAutofit/>
          </a:bodyPr>
          <a:lstStyle/>
          <a:p>
            <a:r>
              <a:rPr lang="fa-IR" sz="8800" b="1" dirty="0">
                <a:solidFill>
                  <a:srgbClr val="00FF99"/>
                </a:solidFill>
                <a:latin typeface="IranNastaliq" panose="02000503000000020003" pitchFamily="2" charset="0"/>
                <a:cs typeface="IranNastaliq" panose="02000503000000020003" pitchFamily="2" charset="0"/>
              </a:rPr>
              <a:t>ازتوجه شما سپاسگزارم</a:t>
            </a:r>
          </a:p>
        </p:txBody>
      </p:sp>
    </p:spTree>
    <p:extLst>
      <p:ext uri="{BB962C8B-B14F-4D97-AF65-F5344CB8AC3E}">
        <p14:creationId xmlns:p14="http://schemas.microsoft.com/office/powerpoint/2010/main" val="1543294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41161"/>
          </a:xfrm>
          <a:solidFill>
            <a:schemeClr val="accent6">
              <a:lumMod val="20000"/>
              <a:lumOff val="80000"/>
            </a:schemeClr>
          </a:solidFill>
          <a:ln w="19050">
            <a:solidFill>
              <a:srgbClr val="00B050"/>
            </a:solidFill>
          </a:ln>
        </p:spPr>
        <p:txBody>
          <a:bodyPr>
            <a:normAutofit/>
          </a:bodyPr>
          <a:lstStyle/>
          <a:p>
            <a:pPr algn="ctr" rtl="1"/>
            <a:r>
              <a:rPr lang="fa-IR" sz="2400" dirty="0">
                <a:solidFill>
                  <a:schemeClr val="accent1">
                    <a:lumMod val="75000"/>
                  </a:schemeClr>
                </a:solidFill>
                <a:cs typeface="B Titr" panose="00000700000000000000" pitchFamily="2" charset="-78"/>
              </a:rPr>
              <a:t>برنامه وزارت بهداشت برای  واکسیناسیون </a:t>
            </a:r>
            <a:r>
              <a:rPr lang="fa-IR" sz="2400" dirty="0" err="1">
                <a:solidFill>
                  <a:schemeClr val="accent1">
                    <a:lumMod val="75000"/>
                  </a:schemeClr>
                </a:solidFill>
                <a:cs typeface="B Titr" panose="00000700000000000000" pitchFamily="2" charset="-78"/>
              </a:rPr>
              <a:t>پنوموکوک</a:t>
            </a:r>
            <a:r>
              <a:rPr lang="fa-IR" sz="2400" dirty="0">
                <a:solidFill>
                  <a:schemeClr val="accent1">
                    <a:lumMod val="75000"/>
                  </a:schemeClr>
                </a:solidFill>
                <a:cs typeface="B Titr" panose="00000700000000000000" pitchFamily="2" charset="-78"/>
              </a:rPr>
              <a:t> و روتاویروس</a:t>
            </a:r>
            <a:endParaRPr lang="en-US" sz="2400" dirty="0">
              <a:solidFill>
                <a:schemeClr val="accent1">
                  <a:lumMod val="75000"/>
                </a:schemeClr>
              </a:solidFill>
              <a:cs typeface="B Titr" panose="00000700000000000000" pitchFamily="2" charset="-78"/>
            </a:endParaRPr>
          </a:p>
        </p:txBody>
      </p:sp>
      <p:sp>
        <p:nvSpPr>
          <p:cNvPr id="3" name="Content Placeholder 2"/>
          <p:cNvSpPr>
            <a:spLocks noGrp="1"/>
          </p:cNvSpPr>
          <p:nvPr>
            <p:ph idx="1"/>
          </p:nvPr>
        </p:nvSpPr>
        <p:spPr>
          <a:xfrm>
            <a:off x="838200" y="1484416"/>
            <a:ext cx="10515600" cy="4692547"/>
          </a:xfrm>
          <a:ln w="28575">
            <a:solidFill>
              <a:srgbClr val="C00000"/>
            </a:solidFill>
          </a:ln>
        </p:spPr>
        <p:txBody>
          <a:bodyPr>
            <a:normAutofit/>
          </a:bodyPr>
          <a:lstStyle/>
          <a:p>
            <a:pPr algn="r" rtl="1">
              <a:lnSpc>
                <a:spcPct val="150000"/>
              </a:lnSpc>
              <a:buClr>
                <a:srgbClr val="C00000"/>
              </a:buClr>
              <a:buFont typeface="Wingdings" panose="05000000000000000000" pitchFamily="2" charset="2"/>
              <a:buChar char="§"/>
            </a:pPr>
            <a:r>
              <a:rPr lang="fa-IR" sz="2200" b="1" dirty="0"/>
              <a:t>واکسن تزریقی </a:t>
            </a:r>
            <a:r>
              <a:rPr lang="fa-IR" sz="2200" b="1" dirty="0" err="1"/>
              <a:t>پنوموکوک</a:t>
            </a:r>
            <a:r>
              <a:rPr lang="fa-IR" sz="2200" b="1" dirty="0"/>
              <a:t> در 3 نوبت در سنین 2 و 4 </a:t>
            </a:r>
            <a:r>
              <a:rPr lang="fa-IR" sz="2200" b="1" dirty="0" err="1"/>
              <a:t>ماهگی</a:t>
            </a:r>
            <a:r>
              <a:rPr lang="fa-IR" sz="2200" b="1" dirty="0"/>
              <a:t> و 12 </a:t>
            </a:r>
            <a:r>
              <a:rPr lang="fa-IR" sz="2200" b="1" dirty="0" err="1"/>
              <a:t>ماهگی</a:t>
            </a:r>
            <a:r>
              <a:rPr lang="fa-IR" sz="2200" b="1" dirty="0"/>
              <a:t> </a:t>
            </a:r>
          </a:p>
          <a:p>
            <a:pPr algn="r" rtl="1">
              <a:lnSpc>
                <a:spcPct val="150000"/>
              </a:lnSpc>
              <a:buClr>
                <a:srgbClr val="C00000"/>
              </a:buClr>
              <a:buFont typeface="Wingdings" panose="05000000000000000000" pitchFamily="2" charset="2"/>
              <a:buChar char="§"/>
            </a:pPr>
            <a:r>
              <a:rPr lang="fa-IR" sz="2200" b="1" dirty="0"/>
              <a:t>واکسن خوراکی روتاویروس در 3 نوبت در سنین 2و 4 و 6 </a:t>
            </a:r>
            <a:r>
              <a:rPr lang="fa-IR" sz="2200" b="1" dirty="0" err="1"/>
              <a:t>ماهگی</a:t>
            </a:r>
            <a:endParaRPr lang="fa-IR" sz="2200" b="1" dirty="0"/>
          </a:p>
          <a:p>
            <a:pPr algn="r" rtl="1">
              <a:lnSpc>
                <a:spcPct val="150000"/>
              </a:lnSpc>
              <a:buClr>
                <a:srgbClr val="C00000"/>
              </a:buClr>
              <a:buFont typeface="Wingdings" panose="05000000000000000000" pitchFamily="2" charset="2"/>
              <a:buChar char="§"/>
            </a:pPr>
            <a:r>
              <a:rPr lang="fa-IR" sz="2200" b="1" dirty="0"/>
              <a:t>واکسیناسیون </a:t>
            </a:r>
            <a:r>
              <a:rPr lang="fa-IR" sz="2200" b="1" dirty="0" err="1"/>
              <a:t>پنوموکوک</a:t>
            </a:r>
            <a:r>
              <a:rPr lang="fa-IR" sz="2200" b="1" dirty="0"/>
              <a:t> و روتاویروس از سن 2 </a:t>
            </a:r>
            <a:r>
              <a:rPr lang="fa-IR" sz="2200" b="1" dirty="0" err="1"/>
              <a:t>ماهگی</a:t>
            </a:r>
            <a:r>
              <a:rPr lang="fa-IR" sz="2200" b="1" dirty="0"/>
              <a:t> آغاز می شود</a:t>
            </a:r>
          </a:p>
          <a:p>
            <a:pPr algn="r" rtl="1">
              <a:lnSpc>
                <a:spcPct val="150000"/>
              </a:lnSpc>
              <a:buClr>
                <a:srgbClr val="C00000"/>
              </a:buClr>
              <a:buFont typeface="Wingdings" panose="05000000000000000000" pitchFamily="2" charset="2"/>
              <a:buChar char="§"/>
            </a:pPr>
            <a:r>
              <a:rPr lang="fa-IR" sz="2200" b="1" dirty="0"/>
              <a:t>واکسن </a:t>
            </a:r>
            <a:r>
              <a:rPr lang="fa-IR" sz="2200" b="1" dirty="0" err="1"/>
              <a:t>پنوموکوک</a:t>
            </a:r>
            <a:r>
              <a:rPr lang="fa-IR" sz="2200" b="1" dirty="0"/>
              <a:t> در 7 استان خراسان رضوی، خراسان جنوبی، سیستان و بلوچستان، </a:t>
            </a:r>
            <a:r>
              <a:rPr lang="fa-IR" sz="2200" b="1" dirty="0" err="1"/>
              <a:t>هرمزگان</a:t>
            </a:r>
            <a:r>
              <a:rPr lang="fa-IR" sz="2200" b="1" dirty="0"/>
              <a:t>، بوشهر، خوزستان و ایلام</a:t>
            </a:r>
          </a:p>
          <a:p>
            <a:pPr algn="r" rtl="1">
              <a:lnSpc>
                <a:spcPct val="150000"/>
              </a:lnSpc>
              <a:buClr>
                <a:srgbClr val="C00000"/>
              </a:buClr>
              <a:buFont typeface="Wingdings" panose="05000000000000000000" pitchFamily="2" charset="2"/>
              <a:buChar char="§"/>
            </a:pPr>
            <a:r>
              <a:rPr lang="fa-IR" sz="2200" b="1" dirty="0"/>
              <a:t>واکسن روتاویروس در 2 استان </a:t>
            </a:r>
            <a:r>
              <a:rPr lang="fa-IR" sz="2200" b="1" dirty="0" err="1"/>
              <a:t>هرمزگان</a:t>
            </a:r>
            <a:r>
              <a:rPr lang="fa-IR" sz="2200" b="1" dirty="0"/>
              <a:t> و بوشهر</a:t>
            </a:r>
          </a:p>
          <a:p>
            <a:pPr algn="r" rtl="1">
              <a:lnSpc>
                <a:spcPct val="150000"/>
              </a:lnSpc>
              <a:buClr>
                <a:srgbClr val="C00000"/>
              </a:buClr>
              <a:buFont typeface="Wingdings" panose="05000000000000000000" pitchFamily="2" charset="2"/>
              <a:buChar char="§"/>
            </a:pPr>
            <a:r>
              <a:rPr lang="fa-IR" sz="2200" b="1" dirty="0"/>
              <a:t>پیش بینی می شود با تامین واکسن مورد نیاز همه استان های کشور تا انتهای تابستان تحت پوشش قرار گیرند. </a:t>
            </a:r>
            <a:endParaRPr lang="en-US" sz="2200" b="1" dirty="0"/>
          </a:p>
        </p:txBody>
      </p:sp>
    </p:spTree>
    <p:extLst>
      <p:ext uri="{BB962C8B-B14F-4D97-AF65-F5344CB8AC3E}">
        <p14:creationId xmlns:p14="http://schemas.microsoft.com/office/powerpoint/2010/main" val="10812004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5803" y="992057"/>
            <a:ext cx="8402958" cy="1055409"/>
          </a:xfrm>
        </p:spPr>
        <p:txBody>
          <a:bodyPr rtlCol="0">
            <a:normAutofit/>
          </a:bodyPr>
          <a:lstStyle/>
          <a:p>
            <a:pPr defTabSz="727432">
              <a:defRPr/>
            </a:pPr>
            <a:r>
              <a:rPr lang="en-US" sz="3500" b="1" dirty="0">
                <a:solidFill>
                  <a:schemeClr val="accent1"/>
                </a:solidFill>
                <a:latin typeface="+mn-lt"/>
              </a:rPr>
              <a:t>Burden of Rotavirus infection in Iran</a:t>
            </a:r>
          </a:p>
        </p:txBody>
      </p:sp>
      <p:sp>
        <p:nvSpPr>
          <p:cNvPr id="3" name="Content Placeholder 2"/>
          <p:cNvSpPr>
            <a:spLocks noGrp="1"/>
          </p:cNvSpPr>
          <p:nvPr>
            <p:ph idx="1"/>
          </p:nvPr>
        </p:nvSpPr>
        <p:spPr/>
        <p:txBody>
          <a:bodyPr rtlCol="0">
            <a:normAutofit/>
          </a:bodyPr>
          <a:lstStyle/>
          <a:p>
            <a:pPr marL="181858" indent="-181858" defTabSz="727432">
              <a:spcBef>
                <a:spcPts val="795"/>
              </a:spcBef>
              <a:buClr>
                <a:srgbClr val="FF0000"/>
              </a:buClr>
              <a:buFont typeface="Wingdings" panose="05000000000000000000" pitchFamily="2" charset="2"/>
              <a:buChar char="§"/>
              <a:defRPr/>
            </a:pPr>
            <a:r>
              <a:rPr lang="en-US" sz="2228" dirty="0"/>
              <a:t>54% of cases of watery diarrhea in children under 5 years old who are hospitalized are due to this virus.</a:t>
            </a:r>
          </a:p>
          <a:p>
            <a:pPr marL="181858" indent="-181858" defTabSz="727432">
              <a:spcBef>
                <a:spcPts val="795"/>
              </a:spcBef>
              <a:buClr>
                <a:srgbClr val="FF0000"/>
              </a:buClr>
              <a:buFont typeface="Wingdings" panose="05000000000000000000" pitchFamily="2" charset="2"/>
              <a:buChar char="§"/>
              <a:defRPr/>
            </a:pPr>
            <a:r>
              <a:rPr lang="en-US" sz="2228" dirty="0"/>
              <a:t>Incidence of rotavirus diarrhea in the country is equal to 93,000 per 100,000 children under 5 years old annually.</a:t>
            </a:r>
          </a:p>
          <a:p>
            <a:pPr marL="181858" indent="-181858" defTabSz="727432">
              <a:spcBef>
                <a:spcPts val="795"/>
              </a:spcBef>
              <a:buClr>
                <a:srgbClr val="FF0000"/>
              </a:buClr>
              <a:buFont typeface="Wingdings" panose="05000000000000000000" pitchFamily="2" charset="2"/>
              <a:buChar char="§"/>
              <a:defRPr/>
            </a:pPr>
            <a:r>
              <a:rPr lang="en-US" sz="2228" dirty="0"/>
              <a:t>The incidence of severe infections leading to hospitalization of children is equal to 2,800 cases per 100,000 children under 5 years old. </a:t>
            </a:r>
          </a:p>
          <a:p>
            <a:pPr marL="181858" indent="-181858" defTabSz="727432">
              <a:spcBef>
                <a:spcPts val="795"/>
              </a:spcBef>
              <a:buClr>
                <a:srgbClr val="FF0000"/>
              </a:buClr>
              <a:buFont typeface="Wingdings" panose="05000000000000000000" pitchFamily="2" charset="2"/>
              <a:buChar char="§"/>
              <a:defRPr/>
            </a:pPr>
            <a:r>
              <a:rPr lang="en-US" sz="2228" dirty="0"/>
              <a:t>The annual number of new cases of disease caused by rotavirus diarrhea in Iran is equal to 5.5 million, which rises to 172,000 cases for severe cases of the disease among children under 5 years old, leading to approximately 50 deaths.</a:t>
            </a:r>
          </a:p>
        </p:txBody>
      </p:sp>
    </p:spTree>
    <p:extLst>
      <p:ext uri="{BB962C8B-B14F-4D97-AF65-F5344CB8AC3E}">
        <p14:creationId xmlns:p14="http://schemas.microsoft.com/office/powerpoint/2010/main" val="13181453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defTabSz="727432">
              <a:defRPr/>
            </a:pPr>
            <a:r>
              <a:rPr lang="en-US" sz="3500" b="1" dirty="0">
                <a:solidFill>
                  <a:schemeClr val="accent1"/>
                </a:solidFill>
                <a:latin typeface="+mn-lt"/>
              </a:rPr>
              <a:t>Expected impact of Rotavirus vaccine introduction in Iran</a:t>
            </a:r>
          </a:p>
        </p:txBody>
      </p:sp>
      <p:sp>
        <p:nvSpPr>
          <p:cNvPr id="3" name="Content Placeholder 2"/>
          <p:cNvSpPr>
            <a:spLocks noGrp="1"/>
          </p:cNvSpPr>
          <p:nvPr>
            <p:ph idx="1"/>
          </p:nvPr>
        </p:nvSpPr>
        <p:spPr/>
        <p:txBody>
          <a:bodyPr rtlCol="0">
            <a:normAutofit/>
          </a:bodyPr>
          <a:lstStyle/>
          <a:p>
            <a:pPr marL="181858" indent="-181858" defTabSz="727432">
              <a:spcBef>
                <a:spcPts val="795"/>
              </a:spcBef>
              <a:buClr>
                <a:srgbClr val="FF0000"/>
              </a:buClr>
              <a:buFont typeface="Wingdings" panose="05000000000000000000" pitchFamily="2" charset="2"/>
              <a:buChar char="§"/>
              <a:defRPr/>
            </a:pPr>
            <a:r>
              <a:rPr lang="en-US" sz="2228" dirty="0"/>
              <a:t>Based on internal studies rotavirus disease, without the implementation of the vaccination program, the number of cases of rotavirus disease in Iran during two 10-year periods in children under 5 years old is equal to 64,464,813 cases, of which 62.5 million cases are non-severe diarrhea and Nearly 2 million cases of severe diarrhea will result in hospitalization. </a:t>
            </a:r>
          </a:p>
          <a:p>
            <a:pPr marL="0" indent="0" defTabSz="727432">
              <a:spcBef>
                <a:spcPts val="795"/>
              </a:spcBef>
              <a:buClr>
                <a:srgbClr val="FF0000"/>
              </a:buClr>
              <a:buNone/>
              <a:defRPr/>
            </a:pPr>
            <a:endParaRPr lang="en-US" sz="2228" dirty="0"/>
          </a:p>
          <a:p>
            <a:pPr marL="181858" indent="-181858" defTabSz="727432">
              <a:spcBef>
                <a:spcPts val="795"/>
              </a:spcBef>
              <a:buClr>
                <a:srgbClr val="FF0000"/>
              </a:buClr>
              <a:buFont typeface="Wingdings" panose="05000000000000000000" pitchFamily="2" charset="2"/>
              <a:buChar char="§"/>
              <a:defRPr/>
            </a:pPr>
            <a:r>
              <a:rPr lang="en-US" sz="2228" dirty="0"/>
              <a:t>In the same period of time, </a:t>
            </a:r>
            <a:r>
              <a:rPr lang="en-US" sz="2228" dirty="0">
                <a:solidFill>
                  <a:srgbClr val="FF0000"/>
                </a:solidFill>
              </a:rPr>
              <a:t>39.5 million cases of diarrhea, 1.7 million cases of hospitalization and 300 cases of death </a:t>
            </a:r>
            <a:r>
              <a:rPr lang="en-US" sz="2228" dirty="0"/>
              <a:t>due to the disease can be prevented by using the vaccine.</a:t>
            </a:r>
          </a:p>
          <a:p>
            <a:pPr marL="181858" indent="-181858" defTabSz="727432">
              <a:spcBef>
                <a:spcPts val="795"/>
              </a:spcBef>
              <a:buClr>
                <a:srgbClr val="FF0000"/>
              </a:buClr>
              <a:buFont typeface="Wingdings" panose="05000000000000000000" pitchFamily="2" charset="2"/>
              <a:buChar char="§"/>
              <a:defRPr/>
            </a:pPr>
            <a:endParaRPr lang="en-US" sz="2228" dirty="0"/>
          </a:p>
        </p:txBody>
      </p:sp>
    </p:spTree>
    <p:extLst>
      <p:ext uri="{BB962C8B-B14F-4D97-AF65-F5344CB8AC3E}">
        <p14:creationId xmlns:p14="http://schemas.microsoft.com/office/powerpoint/2010/main" val="32138117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TotalTime>
  <Words>3374</Words>
  <Application>Microsoft Office PowerPoint</Application>
  <PresentationFormat>Widescreen</PresentationFormat>
  <Paragraphs>432</Paragraphs>
  <Slides>61</Slides>
  <Notes>9</Notes>
  <HiddenSlides>3</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2</vt:i4>
      </vt:variant>
      <vt:variant>
        <vt:lpstr>Slide Titles</vt:lpstr>
      </vt:variant>
      <vt:variant>
        <vt:i4>61</vt:i4>
      </vt:variant>
    </vt:vector>
  </HeadingPairs>
  <TitlesOfParts>
    <vt:vector size="78" baseType="lpstr">
      <vt:lpstr>Gulim</vt:lpstr>
      <vt:lpstr>Arial</vt:lpstr>
      <vt:lpstr>B Nazanin</vt:lpstr>
      <vt:lpstr>B Titr</vt:lpstr>
      <vt:lpstr>B Yagut</vt:lpstr>
      <vt:lpstr>Book Antiqua</vt:lpstr>
      <vt:lpstr>Calibri</vt:lpstr>
      <vt:lpstr>Calibri Light</vt:lpstr>
      <vt:lpstr>Century Gothic</vt:lpstr>
      <vt:lpstr>Courier New</vt:lpstr>
      <vt:lpstr>IranNastaliq</vt:lpstr>
      <vt:lpstr>Poppins SemiBold</vt:lpstr>
      <vt:lpstr>Wingdings</vt:lpstr>
      <vt:lpstr>Wingdings 3</vt:lpstr>
      <vt:lpstr>Office Theme</vt:lpstr>
      <vt:lpstr>Acrobat Document</vt:lpstr>
      <vt:lpstr>Chart</vt:lpstr>
      <vt:lpstr>PowerPoint Presentation</vt:lpstr>
      <vt:lpstr>واکسن های پنوموکوک و روتاویروس </vt:lpstr>
      <vt:lpstr>واکسیناسیون هزینه اثربخش ترین مداخله سلامت بوده و بالاترین بازگشت سرمایه گذاری را دارد</vt:lpstr>
      <vt:lpstr>واکسن های جدید پنوموکوک و روتاویروس</vt:lpstr>
      <vt:lpstr>Global PCV introduction status 2022</vt:lpstr>
      <vt:lpstr>کشورهایی که در سال 2021 از واکسن روتاویروس استفاده می کنند</vt:lpstr>
      <vt:lpstr>برنامه وزارت بهداشت برای  واکسیناسیون پنوموکوک و روتاویروس</vt:lpstr>
      <vt:lpstr>Burden of Rotavirus infection in Iran</vt:lpstr>
      <vt:lpstr>Expected impact of Rotavirus vaccine introduction in Iran</vt:lpstr>
      <vt:lpstr>Overview:</vt:lpstr>
      <vt:lpstr>PowerPoint Presentation</vt:lpstr>
      <vt:lpstr>PowerPoint Presentation</vt:lpstr>
      <vt:lpstr>Vaccine effectiveness  </vt:lpstr>
      <vt:lpstr>PowerPoint Presentation</vt:lpstr>
      <vt:lpstr>Pneumosil, 5 Dose/Vial</vt:lpstr>
      <vt:lpstr>PowerPoint Presentation</vt:lpstr>
      <vt:lpstr>عامل بیماری  </vt:lpstr>
      <vt:lpstr>روتاویروس  شیوع</vt:lpstr>
      <vt:lpstr>میزان شیوع روتا ویروس </vt:lpstr>
      <vt:lpstr> روش انتقال </vt:lpstr>
      <vt:lpstr>علائم</vt:lpstr>
      <vt:lpstr> مرگ و میر </vt:lpstr>
      <vt:lpstr>عوارض </vt:lpstr>
      <vt:lpstr>ایمنی علیه بیماری</vt:lpstr>
      <vt:lpstr>PowerPoint Presentation</vt:lpstr>
      <vt:lpstr>PowerPoint Presentation</vt:lpstr>
      <vt:lpstr>  عامل بیماری</vt:lpstr>
      <vt:lpstr>حاملین بی علامت </vt:lpstr>
      <vt:lpstr>میزان شیوع</vt:lpstr>
      <vt:lpstr>  انتقال </vt:lpstr>
      <vt:lpstr>سن شیوع </vt:lpstr>
      <vt:lpstr>  عوامل مستعد کننده</vt:lpstr>
      <vt:lpstr>  تظاهرات بیماری </vt:lpstr>
      <vt:lpstr>  علائم پنومونی</vt:lpstr>
      <vt:lpstr> علائم مننژیت </vt:lpstr>
      <vt:lpstr>  سایر تظاهرات </vt:lpstr>
      <vt:lpstr>مرگ و میر </vt:lpstr>
      <vt:lpstr> عوارض </vt:lpstr>
      <vt:lpstr>  ایمنی علیه بیماری</vt:lpstr>
      <vt:lpstr>PowerPoint Presentation</vt:lpstr>
      <vt:lpstr>EPI schedule, Iran 2023</vt:lpstr>
      <vt:lpstr>PowerPoint Presentation</vt:lpstr>
      <vt:lpstr>Burden of Pneumococcal infection in Iran</vt:lpstr>
      <vt:lpstr>Cost-effectiveness study on PCV introduction</vt:lpstr>
      <vt:lpstr>PowerPoint Presentation</vt:lpstr>
      <vt:lpstr>WHO prequalified PCV vaccine products </vt:lpstr>
      <vt:lpstr>Burden of Rotavirus infection in Iran</vt:lpstr>
      <vt:lpstr>Cost-effectiveness study on Rotavirus vaccine introduction</vt:lpstr>
      <vt:lpstr>Decreasing national rotavirus rate after rotavirus vaccine introduction, USA </vt:lpstr>
      <vt:lpstr>PowerPoint Presentation</vt:lpstr>
      <vt:lpstr>NITAG recommendations</vt:lpstr>
      <vt:lpstr>EPI schedule in Iran, 2024</vt:lpstr>
      <vt:lpstr>Strength points for new vaccine introduction</vt:lpstr>
      <vt:lpstr>Challenges for new vaccine introduction</vt:lpstr>
      <vt:lpstr>تامین واکسن برای ادغام واکسن های PCV  وRotavirus </vt:lpstr>
      <vt:lpstr>PowerPoint Presentation</vt:lpstr>
      <vt:lpstr>WHO prequalified  PCV vaccine products </vt:lpstr>
      <vt:lpstr>واکسن های مورد استفاده در برنامه</vt:lpstr>
      <vt:lpstr>PowerPoint Presentation</vt:lpstr>
      <vt:lpstr>PowerPoint Presentation</vt:lpstr>
      <vt:lpstr>ازتوجه شما سپاسگزارم</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رضا عسکری مطلق</dc:creator>
  <cp:lastModifiedBy>رضا عسکری مطلق</cp:lastModifiedBy>
  <cp:revision>5</cp:revision>
  <dcterms:created xsi:type="dcterms:W3CDTF">2024-07-14T11:51:41Z</dcterms:created>
  <dcterms:modified xsi:type="dcterms:W3CDTF">2024-07-18T07:51:03Z</dcterms:modified>
</cp:coreProperties>
</file>