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9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../embeddings/oleObject8.bin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../embeddings/oleObject9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2639549036383997E-2"/>
          <c:y val="5.3116090346898577E-2"/>
          <c:w val="0.94516529547136907"/>
          <c:h val="0.862885847698699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[شهر.xlsx]Sheet2!$E$3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E810-4A32-802F-5E72501B70CD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E810-4A32-802F-5E72501B70CD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[شهر.xlsx]Sheet2!$D$4:$D$9</c:f>
              <c:strCache>
                <c:ptCount val="6"/>
                <c:pt idx="0">
                  <c:v>افوس</c:v>
                </c:pt>
                <c:pt idx="1">
                  <c:v>بویین</c:v>
                </c:pt>
                <c:pt idx="2">
                  <c:v>میانگین شهری</c:v>
                </c:pt>
                <c:pt idx="3">
                  <c:v>میانگین شهرستان</c:v>
                </c:pt>
                <c:pt idx="4">
                  <c:v>میاندشت</c:v>
                </c:pt>
                <c:pt idx="5">
                  <c:v>ششجوان بویین</c:v>
                </c:pt>
              </c:strCache>
            </c:strRef>
          </c:cat>
          <c:val>
            <c:numRef>
              <c:f>[شهر.xlsx]Sheet2!$E$4:$E$9</c:f>
              <c:numCache>
                <c:formatCode>General</c:formatCode>
                <c:ptCount val="6"/>
                <c:pt idx="0">
                  <c:v>100</c:v>
                </c:pt>
                <c:pt idx="1">
                  <c:v>98.360655739999999</c:v>
                </c:pt>
                <c:pt idx="2">
                  <c:v>96.81</c:v>
                </c:pt>
                <c:pt idx="3">
                  <c:v>96.69</c:v>
                </c:pt>
                <c:pt idx="4">
                  <c:v>94.736842109999998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10-4A32-802F-5E72501B70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367392"/>
        <c:axId val="334370720"/>
      </c:barChart>
      <c:catAx>
        <c:axId val="334367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Nazanin" panose="00000400000000000000" pitchFamily="2" charset="-78"/>
              </a:defRPr>
            </a:pPr>
            <a:endParaRPr lang="en-US"/>
          </a:p>
        </c:txPr>
        <c:crossAx val="334370720"/>
        <c:crosses val="autoZero"/>
        <c:auto val="1"/>
        <c:lblAlgn val="ctr"/>
        <c:lblOffset val="100"/>
        <c:noMultiLvlLbl val="0"/>
      </c:catAx>
      <c:valAx>
        <c:axId val="334370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367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Sheet1!$B$3:$B$5</c:f>
              <c:strCache>
                <c:ptCount val="3"/>
                <c:pt idx="0">
                  <c:v>روستا</c:v>
                </c:pt>
                <c:pt idx="1">
                  <c:v>شهرستان</c:v>
                </c:pt>
                <c:pt idx="2">
                  <c:v>شهر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94.76</c:v>
                </c:pt>
                <c:pt idx="1">
                  <c:v>94.23</c:v>
                </c:pt>
                <c:pt idx="2">
                  <c:v>93.99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E8-4923-9D0C-1DCBCB7B38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0811672"/>
        <c:axId val="380815608"/>
      </c:barChart>
      <c:catAx>
        <c:axId val="380811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380815608"/>
        <c:crosses val="autoZero"/>
        <c:auto val="1"/>
        <c:lblAlgn val="ctr"/>
        <c:lblOffset val="100"/>
        <c:noMultiLvlLbl val="0"/>
      </c:catAx>
      <c:valAx>
        <c:axId val="380815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0811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Sheet1!$H$3</c:f>
              <c:strCache>
                <c:ptCount val="1"/>
                <c:pt idx="0">
                  <c:v>اول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Sheet1!$G$4:$G$6</c:f>
              <c:strCache>
                <c:ptCount val="3"/>
                <c:pt idx="0">
                  <c:v>روستا</c:v>
                </c:pt>
                <c:pt idx="1">
                  <c:v>میانگین شهرستان</c:v>
                </c:pt>
                <c:pt idx="2">
                  <c:v>شهر</c:v>
                </c:pt>
              </c:strCache>
            </c:strRef>
          </c:cat>
          <c:val>
            <c:numRef>
              <c:f>Sheet1!$H$4:$H$6</c:f>
              <c:numCache>
                <c:formatCode>General</c:formatCode>
                <c:ptCount val="3"/>
                <c:pt idx="0">
                  <c:v>95.24</c:v>
                </c:pt>
                <c:pt idx="1">
                  <c:v>95.22</c:v>
                </c:pt>
                <c:pt idx="2">
                  <c:v>95.21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DD-417F-9FB6-C66406793F19}"/>
            </c:ext>
          </c:extLst>
        </c:ser>
        <c:ser>
          <c:idx val="1"/>
          <c:order val="1"/>
          <c:tx>
            <c:strRef>
              <c:f>Sheet1!$I$3</c:f>
              <c:strCache>
                <c:ptCount val="1"/>
                <c:pt idx="0">
                  <c:v>دهم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Sheet1!$G$4:$G$6</c:f>
              <c:strCache>
                <c:ptCount val="3"/>
                <c:pt idx="0">
                  <c:v>روستا</c:v>
                </c:pt>
                <c:pt idx="1">
                  <c:v>میانگین شهرستان</c:v>
                </c:pt>
                <c:pt idx="2">
                  <c:v>شهر</c:v>
                </c:pt>
              </c:strCache>
            </c:strRef>
          </c:cat>
          <c:val>
            <c:numRef>
              <c:f>Sheet1!$I$4:$I$6</c:f>
              <c:numCache>
                <c:formatCode>General</c:formatCode>
                <c:ptCount val="3"/>
                <c:pt idx="0">
                  <c:v>95.45</c:v>
                </c:pt>
                <c:pt idx="1">
                  <c:v>89.12</c:v>
                </c:pt>
                <c:pt idx="2">
                  <c:v>86.26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DD-417F-9FB6-C66406793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774640"/>
        <c:axId val="376775624"/>
      </c:barChart>
      <c:catAx>
        <c:axId val="376774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376775624"/>
        <c:crosses val="autoZero"/>
        <c:auto val="1"/>
        <c:lblAlgn val="ctr"/>
        <c:lblOffset val="100"/>
        <c:noMultiLvlLbl val="0"/>
      </c:catAx>
      <c:valAx>
        <c:axId val="376775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774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506434016231211"/>
          <c:y val="0.91444776451170318"/>
          <c:w val="0.10987121053453582"/>
          <c:h val="8.55522354882968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B Titr" panose="00000700000000000000" pitchFamily="2" charset="-78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[روستا.xlsx]Sheet2!$F$3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BE1B-4312-B33E-B35324EE12E1}"/>
              </c:ext>
            </c:extLst>
          </c:dPt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BE1B-4312-B33E-B35324EE12E1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[روستا.xlsx]Sheet2!$E$4:$E$22</c:f>
              <c:strCache>
                <c:ptCount val="19"/>
                <c:pt idx="0">
                  <c:v>ازناوله</c:v>
                </c:pt>
                <c:pt idx="1">
                  <c:v>آغچه</c:v>
                </c:pt>
                <c:pt idx="2">
                  <c:v>آقا گل</c:v>
                </c:pt>
                <c:pt idx="3">
                  <c:v>داشکسن</c:v>
                </c:pt>
                <c:pt idx="4">
                  <c:v>دره حوض</c:v>
                </c:pt>
                <c:pt idx="5">
                  <c:v>دره ساری</c:v>
                </c:pt>
                <c:pt idx="6">
                  <c:v>قائم آباد</c:v>
                </c:pt>
                <c:pt idx="7">
                  <c:v>قلعه اخلاص</c:v>
                </c:pt>
                <c:pt idx="8">
                  <c:v>کرچ</c:v>
                </c:pt>
                <c:pt idx="9">
                  <c:v>ماربر</c:v>
                </c:pt>
                <c:pt idx="10">
                  <c:v>معصوم آباد</c:v>
                </c:pt>
                <c:pt idx="11">
                  <c:v>میر آباد</c:v>
                </c:pt>
                <c:pt idx="12">
                  <c:v>هدان</c:v>
                </c:pt>
                <c:pt idx="13">
                  <c:v>هندوکش</c:v>
                </c:pt>
                <c:pt idx="14">
                  <c:v>میانگین شهرستان</c:v>
                </c:pt>
                <c:pt idx="15">
                  <c:v>میانگین روستا</c:v>
                </c:pt>
                <c:pt idx="16">
                  <c:v>قره بلطاق</c:v>
                </c:pt>
                <c:pt idx="17">
                  <c:v>خانه بهداشت بلطاق</c:v>
                </c:pt>
                <c:pt idx="18">
                  <c:v>قلعه بهمن</c:v>
                </c:pt>
              </c:strCache>
            </c:strRef>
          </c:cat>
          <c:val>
            <c:numRef>
              <c:f>[روستا.xlsx]Sheet2!$F$4:$F$22</c:f>
              <c:numCache>
                <c:formatCode>General</c:formatCode>
                <c:ptCount val="1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96.69</c:v>
                </c:pt>
                <c:pt idx="15">
                  <c:v>96.43</c:v>
                </c:pt>
                <c:pt idx="16">
                  <c:v>75</c:v>
                </c:pt>
                <c:pt idx="17">
                  <c:v>66.666666669999998</c:v>
                </c:pt>
                <c:pt idx="18">
                  <c:v>66.666666669999998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1B-4312-B33E-B35324EE12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4701935"/>
        <c:axId val="804700687"/>
      </c:barChart>
      <c:catAx>
        <c:axId val="8047019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804700687"/>
        <c:crosses val="autoZero"/>
        <c:auto val="1"/>
        <c:lblAlgn val="ctr"/>
        <c:lblOffset val="100"/>
        <c:noMultiLvlLbl val="0"/>
      </c:catAx>
      <c:valAx>
        <c:axId val="8047006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4701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02384"/>
        <c:axId val="368002800"/>
      </c:barChart>
      <c:catAx>
        <c:axId val="36800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Nazanin" panose="00000400000000000000" pitchFamily="2" charset="-78"/>
              </a:defRPr>
            </a:pPr>
            <a:endParaRPr lang="en-US"/>
          </a:p>
        </c:txPr>
        <c:crossAx val="368002800"/>
        <c:crosses val="autoZero"/>
        <c:auto val="1"/>
        <c:lblAlgn val="ctr"/>
        <c:lblOffset val="100"/>
        <c:noMultiLvlLbl val="0"/>
      </c:catAx>
      <c:valAx>
        <c:axId val="368002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023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[شهر.xlsx]Sheet2!$L$4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D5CD-4593-B350-2CAEBCDB96E0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D5CD-4593-B350-2CAEBCDB96E0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[شهر.xlsx]Sheet2!$K$5:$K$10</c:f>
              <c:strCache>
                <c:ptCount val="6"/>
                <c:pt idx="0">
                  <c:v>ششجوان بویین</c:v>
                </c:pt>
                <c:pt idx="1">
                  <c:v>میاندشت</c:v>
                </c:pt>
                <c:pt idx="2">
                  <c:v>افوس</c:v>
                </c:pt>
                <c:pt idx="3">
                  <c:v>میانگین شهری</c:v>
                </c:pt>
                <c:pt idx="4">
                  <c:v>میانگین شهرستان</c:v>
                </c:pt>
                <c:pt idx="5">
                  <c:v>بویین</c:v>
                </c:pt>
              </c:strCache>
            </c:strRef>
          </c:cat>
          <c:val>
            <c:numRef>
              <c:f>[شهر.xlsx]Sheet2!$L$5:$L$10</c:f>
              <c:numCache>
                <c:formatCode>General</c:formatCode>
                <c:ptCount val="6"/>
                <c:pt idx="0">
                  <c:v>100</c:v>
                </c:pt>
                <c:pt idx="1">
                  <c:v>99</c:v>
                </c:pt>
                <c:pt idx="2">
                  <c:v>98.113207549999998</c:v>
                </c:pt>
                <c:pt idx="3">
                  <c:v>97.56</c:v>
                </c:pt>
                <c:pt idx="4">
                  <c:v>96.42</c:v>
                </c:pt>
                <c:pt idx="5">
                  <c:v>95.505617979999997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CD-4593-B350-2CAEBCDB96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2436160"/>
        <c:axId val="342436992"/>
      </c:barChart>
      <c:catAx>
        <c:axId val="342436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Nazanin" panose="00000400000000000000" pitchFamily="2" charset="-78"/>
              </a:defRPr>
            </a:pPr>
            <a:endParaRPr lang="en-US"/>
          </a:p>
        </c:txPr>
        <c:crossAx val="342436992"/>
        <c:crosses val="autoZero"/>
        <c:auto val="1"/>
        <c:lblAlgn val="ctr"/>
        <c:lblOffset val="100"/>
        <c:noMultiLvlLbl val="0"/>
      </c:catAx>
      <c:valAx>
        <c:axId val="342436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436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[روستا.xlsx]Sheet2!$F$3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4BE3-48A3-A3CA-1CEA7C64EC0B}"/>
              </c:ext>
            </c:extLst>
          </c:dPt>
          <c:dPt>
            <c:idx val="1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4BE3-48A3-A3CA-1CEA7C64EC0B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[روستا.xlsx]Sheet2!$E$4:$E$22</c:f>
              <c:strCache>
                <c:ptCount val="19"/>
                <c:pt idx="0">
                  <c:v>ازناوله</c:v>
                </c:pt>
                <c:pt idx="1">
                  <c:v>آغچه</c:v>
                </c:pt>
                <c:pt idx="2">
                  <c:v>آقا گل</c:v>
                </c:pt>
                <c:pt idx="3">
                  <c:v>خانه بهداشت بلطاق</c:v>
                </c:pt>
                <c:pt idx="4">
                  <c:v>دره حوض</c:v>
                </c:pt>
                <c:pt idx="5">
                  <c:v>قائم آباد</c:v>
                </c:pt>
                <c:pt idx="6">
                  <c:v>قره بلطاق</c:v>
                </c:pt>
                <c:pt idx="7">
                  <c:v>قلعه اخلاص</c:v>
                </c:pt>
                <c:pt idx="8">
                  <c:v>معصوم آباد</c:v>
                </c:pt>
                <c:pt idx="9">
                  <c:v>هدان</c:v>
                </c:pt>
                <c:pt idx="10">
                  <c:v>هندوکش</c:v>
                </c:pt>
                <c:pt idx="11">
                  <c:v>میانگین شهرستان</c:v>
                </c:pt>
                <c:pt idx="12">
                  <c:v>میانگین روستا</c:v>
                </c:pt>
                <c:pt idx="13">
                  <c:v>میر آباد</c:v>
                </c:pt>
                <c:pt idx="14">
                  <c:v>داشکسن</c:v>
                </c:pt>
                <c:pt idx="15">
                  <c:v>کرچ</c:v>
                </c:pt>
                <c:pt idx="16">
                  <c:v>تخماقلو</c:v>
                </c:pt>
                <c:pt idx="17">
                  <c:v>قلعه بهمن</c:v>
                </c:pt>
                <c:pt idx="18">
                  <c:v>ماربر</c:v>
                </c:pt>
              </c:strCache>
            </c:strRef>
          </c:cat>
          <c:val>
            <c:numRef>
              <c:f>[روستا.xlsx]Sheet2!$F$4:$F$22</c:f>
              <c:numCache>
                <c:formatCode>General</c:formatCode>
                <c:ptCount val="1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96.42</c:v>
                </c:pt>
                <c:pt idx="12">
                  <c:v>93.26</c:v>
                </c:pt>
                <c:pt idx="13">
                  <c:v>87.5</c:v>
                </c:pt>
                <c:pt idx="14">
                  <c:v>83.333333330000002</c:v>
                </c:pt>
                <c:pt idx="15">
                  <c:v>66.666666669999998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E3-48A3-A3CA-1CEA7C64EC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889775"/>
        <c:axId val="800897679"/>
      </c:barChart>
      <c:catAx>
        <c:axId val="8008897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800897679"/>
        <c:crosses val="autoZero"/>
        <c:auto val="1"/>
        <c:lblAlgn val="ctr"/>
        <c:lblOffset val="100"/>
        <c:noMultiLvlLbl val="0"/>
      </c:catAx>
      <c:valAx>
        <c:axId val="800897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8897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[شهر.xlsx]Sheet2!$F$4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45B0-4ED3-830F-F6556F3AE88A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45B0-4ED3-830F-F6556F3AE88A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[شهر.xlsx]Sheet2!$E$5:$E$10</c:f>
              <c:strCache>
                <c:ptCount val="6"/>
                <c:pt idx="0">
                  <c:v>ششجوان بویین</c:v>
                </c:pt>
                <c:pt idx="1">
                  <c:v>میاندشت</c:v>
                </c:pt>
                <c:pt idx="2">
                  <c:v>میانگین شهرستان</c:v>
                </c:pt>
                <c:pt idx="3">
                  <c:v>بویین</c:v>
                </c:pt>
                <c:pt idx="4">
                  <c:v>میانگین شهری</c:v>
                </c:pt>
                <c:pt idx="5">
                  <c:v>افوس</c:v>
                </c:pt>
              </c:strCache>
            </c:strRef>
          </c:cat>
          <c:val>
            <c:numRef>
              <c:f>[شهر.xlsx]Sheet2!$F$5:$F$10</c:f>
              <c:numCache>
                <c:formatCode>General</c:formatCode>
                <c:ptCount val="6"/>
                <c:pt idx="0">
                  <c:v>100</c:v>
                </c:pt>
                <c:pt idx="1">
                  <c:v>93.333333330000002</c:v>
                </c:pt>
                <c:pt idx="2">
                  <c:v>93.03</c:v>
                </c:pt>
                <c:pt idx="3">
                  <c:v>91.666666669999998</c:v>
                </c:pt>
                <c:pt idx="4">
                  <c:v>91.35</c:v>
                </c:pt>
                <c:pt idx="5">
                  <c:v>86.956521739999999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B0-4ED3-830F-F6556F3AE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2201040"/>
        <c:axId val="342203952"/>
      </c:barChart>
      <c:catAx>
        <c:axId val="34220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342203952"/>
        <c:crosses val="autoZero"/>
        <c:auto val="1"/>
        <c:lblAlgn val="ctr"/>
        <c:lblOffset val="100"/>
        <c:noMultiLvlLbl val="0"/>
      </c:catAx>
      <c:valAx>
        <c:axId val="342203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20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[روستا.xlsx]Sheet2!$F$3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2852-476C-AD39-D004363598B8}"/>
              </c:ext>
            </c:extLst>
          </c:dPt>
          <c:dPt>
            <c:idx val="1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2852-476C-AD39-D004363598B8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[روستا.xlsx]Sheet2!$E$4:$E$23</c:f>
              <c:strCache>
                <c:ptCount val="20"/>
                <c:pt idx="0">
                  <c:v>آغچه</c:v>
                </c:pt>
                <c:pt idx="1">
                  <c:v>آقا گل</c:v>
                </c:pt>
                <c:pt idx="2">
                  <c:v>بتلیجه</c:v>
                </c:pt>
                <c:pt idx="3">
                  <c:v>تخماقلو</c:v>
                </c:pt>
                <c:pt idx="4">
                  <c:v>خانه بهداشت بلطاق</c:v>
                </c:pt>
                <c:pt idx="5">
                  <c:v>داشکسن</c:v>
                </c:pt>
                <c:pt idx="6">
                  <c:v>دره ساری</c:v>
                </c:pt>
                <c:pt idx="7">
                  <c:v>قائم آباد</c:v>
                </c:pt>
                <c:pt idx="8">
                  <c:v>قره بلطاق</c:v>
                </c:pt>
                <c:pt idx="9">
                  <c:v>قلعه بهمن</c:v>
                </c:pt>
                <c:pt idx="10">
                  <c:v>ماربر</c:v>
                </c:pt>
                <c:pt idx="11">
                  <c:v>معصوم آباد</c:v>
                </c:pt>
                <c:pt idx="12">
                  <c:v>میر آباد</c:v>
                </c:pt>
                <c:pt idx="13">
                  <c:v>هدان</c:v>
                </c:pt>
                <c:pt idx="14">
                  <c:v>هندوکش</c:v>
                </c:pt>
                <c:pt idx="15">
                  <c:v>میانگین روستا</c:v>
                </c:pt>
                <c:pt idx="16">
                  <c:v>میانگین شهرستان</c:v>
                </c:pt>
                <c:pt idx="17">
                  <c:v>کرچ</c:v>
                </c:pt>
                <c:pt idx="18">
                  <c:v>ازناوله</c:v>
                </c:pt>
                <c:pt idx="19">
                  <c:v>قلعه اخلاص</c:v>
                </c:pt>
              </c:strCache>
            </c:strRef>
          </c:cat>
          <c:val>
            <c:numRef>
              <c:f>[روستا.xlsx]Sheet2!$F$4:$F$23</c:f>
              <c:numCache>
                <c:formatCode>General</c:formatCode>
                <c:ptCount val="20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96.08</c:v>
                </c:pt>
                <c:pt idx="16">
                  <c:v>93.03</c:v>
                </c:pt>
                <c:pt idx="17">
                  <c:v>85.714285709999999</c:v>
                </c:pt>
                <c:pt idx="18">
                  <c:v>66.666666669999998</c:v>
                </c:pt>
                <c:pt idx="19">
                  <c:v>33.333333330000002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52-476C-AD39-D00436359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4272207"/>
        <c:axId val="804273871"/>
      </c:barChart>
      <c:catAx>
        <c:axId val="8042722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804273871"/>
        <c:crosses val="autoZero"/>
        <c:auto val="1"/>
        <c:lblAlgn val="ctr"/>
        <c:lblOffset val="100"/>
        <c:noMultiLvlLbl val="0"/>
      </c:catAx>
      <c:valAx>
        <c:axId val="8042738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42722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[شهر.xlsx]Sheet2!$F$3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F217-4214-AB56-231C469B1619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F217-4214-AB56-231C469B1619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[شهر.xlsx]Sheet2!$E$4:$E$9</c:f>
              <c:strCache>
                <c:ptCount val="6"/>
                <c:pt idx="0">
                  <c:v>ششجوان بویین</c:v>
                </c:pt>
                <c:pt idx="1">
                  <c:v>میاندشت</c:v>
                </c:pt>
                <c:pt idx="2">
                  <c:v>افوس</c:v>
                </c:pt>
                <c:pt idx="3">
                  <c:v>میانگین شهرستان</c:v>
                </c:pt>
                <c:pt idx="4">
                  <c:v>میانگین شهری</c:v>
                </c:pt>
                <c:pt idx="5">
                  <c:v>بویین</c:v>
                </c:pt>
              </c:strCache>
            </c:strRef>
          </c:cat>
          <c:val>
            <c:numRef>
              <c:f>[شهر.xlsx]Sheet2!$F$4:$F$9</c:f>
              <c:numCache>
                <c:formatCode>General</c:formatCode>
                <c:ptCount val="6"/>
                <c:pt idx="0">
                  <c:v>100</c:v>
                </c:pt>
                <c:pt idx="1">
                  <c:v>90.909090910000003</c:v>
                </c:pt>
                <c:pt idx="2">
                  <c:v>90.697674419999998</c:v>
                </c:pt>
                <c:pt idx="3">
                  <c:v>90.53</c:v>
                </c:pt>
                <c:pt idx="4">
                  <c:v>89.34</c:v>
                </c:pt>
                <c:pt idx="5">
                  <c:v>86.585365850000002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17-4214-AB56-231C469B16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2201872"/>
        <c:axId val="342194384"/>
      </c:barChart>
      <c:catAx>
        <c:axId val="34220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Nazanin" panose="00000400000000000000" pitchFamily="2" charset="-78"/>
              </a:defRPr>
            </a:pPr>
            <a:endParaRPr lang="en-US"/>
          </a:p>
        </c:txPr>
        <c:crossAx val="342194384"/>
        <c:crosses val="autoZero"/>
        <c:auto val="1"/>
        <c:lblAlgn val="ctr"/>
        <c:lblOffset val="100"/>
        <c:noMultiLvlLbl val="0"/>
      </c:catAx>
      <c:valAx>
        <c:axId val="342194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201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[روستا.xlsx]Sheet2!$F$5</c:f>
              <c:strCache>
                <c:ptCount val="1"/>
                <c:pt idx="0">
                  <c:v>Average of درصد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1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1-CC5B-4DEC-89A9-2AEC01B5E67A}"/>
              </c:ext>
            </c:extLst>
          </c:dPt>
          <c:dPt>
            <c:idx val="1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  <c:extLst>
              <c:ext xmlns:c16="http://schemas.microsoft.com/office/drawing/2014/chart" uri="{C3380CC4-5D6E-409C-BE32-E72D297353CC}">
                <c16:uniqueId val="{00000003-CC5B-4DEC-89A9-2AEC01B5E67A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[روستا.xlsx]Sheet2!$E$6:$E$23</c:f>
              <c:strCache>
                <c:ptCount val="18"/>
                <c:pt idx="0">
                  <c:v>ازناوله</c:v>
                </c:pt>
                <c:pt idx="1">
                  <c:v>آقا گل</c:v>
                </c:pt>
                <c:pt idx="2">
                  <c:v>بتلیجه</c:v>
                </c:pt>
                <c:pt idx="3">
                  <c:v>قره بلطاق</c:v>
                </c:pt>
                <c:pt idx="4">
                  <c:v>قلعه اخلاص</c:v>
                </c:pt>
                <c:pt idx="5">
                  <c:v>کرچ</c:v>
                </c:pt>
                <c:pt idx="6">
                  <c:v>معصوم آباد</c:v>
                </c:pt>
                <c:pt idx="7">
                  <c:v>میر آباد</c:v>
                </c:pt>
                <c:pt idx="8">
                  <c:v>هدان</c:v>
                </c:pt>
                <c:pt idx="9">
                  <c:v>هندوکش</c:v>
                </c:pt>
                <c:pt idx="10">
                  <c:v>آغچه</c:v>
                </c:pt>
                <c:pt idx="11">
                  <c:v>میانگین روستا</c:v>
                </c:pt>
                <c:pt idx="12">
                  <c:v>میانگین شهرستان</c:v>
                </c:pt>
                <c:pt idx="13">
                  <c:v>داشکسن</c:v>
                </c:pt>
                <c:pt idx="14">
                  <c:v>خانه بهداشت بلطاق</c:v>
                </c:pt>
                <c:pt idx="15">
                  <c:v>قائم آباد</c:v>
                </c:pt>
                <c:pt idx="16">
                  <c:v>تخماقلو</c:v>
                </c:pt>
                <c:pt idx="17">
                  <c:v>ماربر</c:v>
                </c:pt>
              </c:strCache>
            </c:strRef>
          </c:cat>
          <c:val>
            <c:numRef>
              <c:f>[روستا.xlsx]Sheet2!$F$6:$F$23</c:f>
              <c:numCache>
                <c:formatCode>General</c:formatCode>
                <c:ptCount val="1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95</c:v>
                </c:pt>
                <c:pt idx="11">
                  <c:v>93.18</c:v>
                </c:pt>
                <c:pt idx="12">
                  <c:v>90.53</c:v>
                </c:pt>
                <c:pt idx="13">
                  <c:v>83.333333330000002</c:v>
                </c:pt>
                <c:pt idx="14">
                  <c:v>80</c:v>
                </c:pt>
                <c:pt idx="15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5B-4DEC-89A9-2AEC01B5E6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8817375"/>
        <c:axId val="808826111"/>
      </c:barChart>
      <c:catAx>
        <c:axId val="808817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Titr" panose="00000700000000000000" pitchFamily="2" charset="-78"/>
              </a:defRPr>
            </a:pPr>
            <a:endParaRPr lang="en-US"/>
          </a:p>
        </c:txPr>
        <c:crossAx val="808826111"/>
        <c:crosses val="autoZero"/>
        <c:auto val="1"/>
        <c:lblAlgn val="ctr"/>
        <c:lblOffset val="100"/>
        <c:noMultiLvlLbl val="0"/>
      </c:catAx>
      <c:valAx>
        <c:axId val="808826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8817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48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8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82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8388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99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30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22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7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6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8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0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4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0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35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2A61BE9-3303-4987-8C62-21D1B468EA7C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C1FD6E7-0D55-4C68-BC55-BB82312FB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7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بازنگری برنامه های سلامت در مدارس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شبکه بهداشت و درمان شهرستان بویین میاندشت</a:t>
            </a:r>
          </a:p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واحد سلامت نوجوانان،جوانان و مدارس</a:t>
            </a:r>
          </a:p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آذر ماه 1403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3929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دهم (روستایی)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21252079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156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مقایسه کلی پوشش مراقبت های غیرپزشکی پایه های هدف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41019533"/>
              </p:ext>
            </p:extLst>
          </p:nvPr>
        </p:nvGraphicFramePr>
        <p:xfrm>
          <a:off x="1524000" y="2503054"/>
          <a:ext cx="9088582" cy="2817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57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rgbClr val="A28E6A"/>
                </a:solidFill>
                <a:cs typeface="B Titr" panose="00000700000000000000" pitchFamily="2" charset="-78"/>
              </a:rPr>
              <a:t>مقایسه کلی پوشش </a:t>
            </a:r>
            <a:r>
              <a:rPr lang="fa-IR" sz="2800" dirty="0" smtClean="0">
                <a:solidFill>
                  <a:srgbClr val="A28E6A"/>
                </a:solidFill>
                <a:cs typeface="B Titr" panose="00000700000000000000" pitchFamily="2" charset="-78"/>
              </a:rPr>
              <a:t>واکسیناسیون دانش آموزان پایه </a:t>
            </a:r>
            <a:r>
              <a:rPr lang="fa-IR" sz="2800" dirty="0">
                <a:solidFill>
                  <a:srgbClr val="A28E6A"/>
                </a:solidFill>
                <a:cs typeface="B Titr" panose="00000700000000000000" pitchFamily="2" charset="-78"/>
              </a:rPr>
              <a:t>های هدف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72378832"/>
              </p:ext>
            </p:extLst>
          </p:nvPr>
        </p:nvGraphicFramePr>
        <p:xfrm>
          <a:off x="1588654" y="2214694"/>
          <a:ext cx="9162473" cy="3650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59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3"/>
                </a:solidFill>
                <a:cs typeface="B Titr" panose="00000700000000000000" pitchFamily="2" charset="-78"/>
              </a:rPr>
              <a:t>نحوه ی انجام مراقبت دانش آموزان</a:t>
            </a:r>
            <a:endParaRPr lang="en-US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17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3"/>
                </a:solidFill>
                <a:cs typeface="B Titr" panose="00000700000000000000" pitchFamily="2" charset="-78"/>
              </a:rPr>
              <a:t>اندازه گیری صحیح قد و وزن</a:t>
            </a:r>
            <a:endParaRPr lang="en-US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در دوران كودكي سرعت رشد بدن ثابت </a:t>
            </a:r>
            <a:r>
              <a:rPr lang="fa-IR" sz="2500" cap="none" dirty="0" smtClean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است، </a:t>
            </a: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اما با شروع دوره نوجواني به طور ناگهاني بيشتر مي شود، يعني بدن با سرعت زيادتري رشد مي كند .</a:t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سرعت رشد بدن دختران از سن ۱۰ تا ۱۱ سالگي كم كم بيشتر مي شود و در سن ۱۲ سالگي به حداكثر ميزان خود مي رسد. </a:t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سرعت رشد بدني پسران از سن ۱۲ تا ۱۳ سالگي بيشترشده و در سن ۱۴ سالگي به حداكثر مي </a:t>
            </a:r>
            <a:r>
              <a:rPr lang="fa-IR" sz="2500" cap="none" dirty="0" smtClean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رسد.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0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solidFill>
                  <a:srgbClr val="A28E6A"/>
                </a:solidFill>
                <a:cs typeface="B Titr" panose="00000700000000000000" pitchFamily="2" charset="-78"/>
              </a:rPr>
              <a:t>اندازه گیری صحیح قد و وزن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096430"/>
            <a:ext cx="10363826" cy="3694770"/>
          </a:xfrm>
        </p:spPr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بهترين روش براي پي بردن به وضعيت رشد دانش آموزان، اندازه گيري قد و وزن آنها است. با</a:t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استفاده از اندازه گيري وزن و قد شاخص هاي مختلفي تعيين مي گردد كه مهمترين آنها شاخص</a:t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وزن براي قد و قد براي سن ا ست.</a:t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/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شاخص وزن براي قد نشان دهنده چاقي يا لاغري است كه </a:t>
            </a:r>
            <a:r>
              <a:rPr lang="fa-IR" sz="2500" cap="none" dirty="0" smtClean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نمايه </a:t>
            </a: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توده </a:t>
            </a:r>
            <a:r>
              <a:rPr lang="fa-IR" sz="2500" cap="none" dirty="0" smtClean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بدني، وضعيت فعلي </a:t>
            </a: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تغذيه دانش آموز را نشان مي دهد.</a:t>
            </a:r>
            <a:b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</a:br>
            <a:r>
              <a:rPr lang="fa-IR" sz="2500" cap="none" dirty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اين شاخص در برابر عواملي مانند سوءتغذيه و بيماري حساس بوده به طوري كه كمبود وزن براي قد مي تواند خيلي سريع ايجاد شود و در كوتاه مدت نيز قابل جبران </a:t>
            </a:r>
            <a:r>
              <a:rPr lang="fa-IR" sz="2500" cap="none" dirty="0" smtClean="0">
                <a:solidFill>
                  <a:schemeClr val="accent4">
                    <a:lumMod val="75000"/>
                  </a:scheme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است.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80" y="379142"/>
            <a:ext cx="5430644" cy="1025912"/>
          </a:xfrm>
        </p:spPr>
        <p:txBody>
          <a:bodyPr>
            <a:normAutofit/>
          </a:bodyPr>
          <a:lstStyle/>
          <a:p>
            <a:r>
              <a:rPr lang="fa-IR" dirty="0">
                <a:solidFill>
                  <a:srgbClr val="A28E6A"/>
                </a:solidFill>
                <a:cs typeface="B Titr" panose="00000700000000000000" pitchFamily="2" charset="-78"/>
              </a:rPr>
              <a:t>اندازه گیری صحیح قد و وزن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203" y="1889392"/>
            <a:ext cx="1884555" cy="33070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352" y="2306824"/>
            <a:ext cx="3318038" cy="3484376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buClrTx/>
            </a:pPr>
            <a:r>
              <a:rPr lang="fa-IR" sz="3200" cap="none" dirty="0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cs typeface="B Titr" panose="00000700000000000000" pitchFamily="2" charset="-78"/>
              </a:rPr>
              <a:t>طریقه ایستادن صحیح</a:t>
            </a:r>
            <a:endParaRPr lang="en-US" sz="3200" cap="none" dirty="0">
              <a:solidFill>
                <a:schemeClr val="accent4">
                  <a:lumMod val="75000"/>
                </a:schemeClr>
              </a:solidFill>
              <a:latin typeface="Calibri" panose="020F0502020204030204"/>
              <a:cs typeface="B Titr" panose="00000700000000000000" pitchFamily="2" charset="-78"/>
            </a:endParaRPr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297769" y="1271239"/>
            <a:ext cx="5254580" cy="4382430"/>
          </a:xfrm>
          <a:prstGeom prst="roundRect">
            <a:avLst>
              <a:gd name="adj" fmla="val 5883"/>
            </a:avLst>
          </a:prstGeom>
          <a:solidFill>
            <a:srgbClr val="5B9BD5">
              <a:alpha val="5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r" defTabSz="914400" rtl="1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1- 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کفش های خود را </a:t>
            </a:r>
            <a:r>
              <a:rPr kumimoji="0" lang="fa-I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درآورید.</a:t>
            </a:r>
          </a:p>
          <a:p>
            <a:pPr marL="0" marR="0" lvl="0" indent="0" algn="r" defTabSz="914400" rtl="1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400" kern="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  <a:cs typeface="B Titr" panose="00000700000000000000" pitchFamily="2" charset="-78"/>
              </a:rPr>
              <a:t>2- تل،کلاه،شانه،کیلیپس را در آورید.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/>
            </a:r>
            <a:b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</a:br>
            <a:r>
              <a:rPr kumimoji="0" lang="fa-I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3-</a:t>
            </a: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 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صاف بایستید و پشت بدن خود را به دیوار تکیه دهید.</a:t>
            </a:r>
            <a:b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</a:br>
            <a:r>
              <a:rPr kumimoji="0" lang="fa-I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4-</a:t>
            </a: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 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صورت و چشم ها رو به جلو باشند.</a:t>
            </a:r>
            <a:b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</a:br>
            <a:r>
              <a:rPr kumimoji="0" lang="fa-I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5-</a:t>
            </a: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 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شانه ها در وضعیت آرام قرار گیرند.</a:t>
            </a:r>
            <a:b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</a:br>
            <a:r>
              <a:rPr kumimoji="0" lang="fa-IR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6-</a:t>
            </a: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 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پاها صاف و پاشنه ها به هم چسبیده و کاملا روی زمین باشند</a:t>
            </a:r>
            <a:r>
              <a:rPr kumimoji="0" lang="fa-I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.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/>
            </a:r>
            <a:b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</a:b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7- </a:t>
            </a:r>
            <a:r>
              <a:rPr kumimoji="0" lang="fa-I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اتصال 5 نقطه از بدن به دیوار(پاشنه،ساق،باسن،پشت</a:t>
            </a:r>
            <a:r>
              <a:rPr kumimoji="0" lang="fa-IR" sz="1400" b="0" i="0" u="none" strike="noStrike" kern="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 تنه،پشت سر)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/>
            </a:r>
            <a:b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</a:br>
            <a:r>
              <a:rPr kumimoji="0" lang="fa-IR" sz="1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8- 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در آخر با یک </a:t>
            </a:r>
            <a:r>
              <a:rPr kumimoji="0" lang="fa-I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گونیا که </a:t>
            </a:r>
            <a:r>
              <a:rPr kumimoji="0" lang="fa-IR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cs typeface="B Titr" panose="00000700000000000000" pitchFamily="2" charset="-78"/>
              </a:rPr>
              <a:t>با سر شما مماس شده است بالای سر خود را علامت گذاری کنید.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anose="020F0502020204030204"/>
              <a:cs typeface="B Titr" panose="00000700000000000000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02166" y="3478307"/>
            <a:ext cx="3184223" cy="12025"/>
          </a:xfrm>
          <a:prstGeom prst="straightConnector1">
            <a:avLst/>
          </a:prstGeom>
          <a:noFill/>
          <a:ln w="155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054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695093"/>
          </a:xfrm>
        </p:spPr>
        <p:txBody>
          <a:bodyPr/>
          <a:lstStyle/>
          <a:p>
            <a:r>
              <a:rPr lang="fa-IR" dirty="0" smtClean="0">
                <a:solidFill>
                  <a:schemeClr val="accent3"/>
                </a:solidFill>
                <a:cs typeface="B Titr" panose="00000700000000000000" pitchFamily="2" charset="-78"/>
              </a:rPr>
              <a:t>اندازه گیری صحیح وزن</a:t>
            </a:r>
            <a:endParaRPr lang="en-US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1304693"/>
            <a:ext cx="6200163" cy="4486506"/>
          </a:xfrm>
        </p:spPr>
        <p:txBody>
          <a:bodyPr/>
          <a:lstStyle/>
          <a:p>
            <a:pPr marL="0" indent="0" algn="r">
              <a:lnSpc>
                <a:spcPct val="150000"/>
              </a:lnSpc>
              <a:buNone/>
            </a:pPr>
            <a: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۱ . ترازو را قبل از </a:t>
            </a:r>
            <a:r>
              <a:rPr lang="fa-IR" b="1" dirty="0" smtClean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شروع </a:t>
            </a:r>
            <a: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به اندازه گيري و يا وقتي كه جابجا مي شود، با وزنه شاهد كنترل كنيد</a:t>
            </a:r>
            <a:r>
              <a:rPr lang="fa-IR" b="1" dirty="0" smtClean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.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/>
            </a:r>
            <a:b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</a:br>
            <a: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۲ . با حداقل لباس و بدون كفش توزين انجام شود</a:t>
            </a:r>
            <a:r>
              <a:rPr lang="fa-IR" b="1" dirty="0" smtClean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.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/>
            </a:r>
            <a:b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</a:br>
            <a:r>
              <a:rPr lang="fa-IR" b="1" dirty="0">
                <a:solidFill>
                  <a:schemeClr val="accent4">
                    <a:lumMod val="50000"/>
                  </a:schemeClr>
                </a:solidFill>
                <a:cs typeface="B Titr" panose="00000700000000000000" pitchFamily="2" charset="-78"/>
              </a:rPr>
              <a:t>۳ . دانش آموز كاملاً روي ترازو قرار گرفته و شما با ايستادن در مقابل ترازو وزن دقيق را بخوانيد.</a:t>
            </a:r>
            <a:endParaRPr lang="en-US" b="1" dirty="0">
              <a:solidFill>
                <a:schemeClr val="accent4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1806498"/>
            <a:ext cx="3935689" cy="3984702"/>
          </a:xfrm>
        </p:spPr>
        <p:txBody>
          <a:bodyPr/>
          <a:lstStyle/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pPr lvl="0" algn="r">
              <a:lnSpc>
                <a:spcPct val="100000"/>
              </a:lnSpc>
              <a:spcBef>
                <a:spcPts val="0"/>
              </a:spcBef>
              <a:buClrTx/>
            </a:pPr>
            <a:r>
              <a:rPr lang="fa-IR" sz="2000" cap="none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  <a:cs typeface="B Titr" panose="00000700000000000000" pitchFamily="2" charset="-78"/>
              </a:rPr>
              <a:t>روش صحیح گرفتن وزن</a:t>
            </a:r>
            <a:endParaRPr lang="en-US" sz="2000" cap="none" dirty="0">
              <a:solidFill>
                <a:schemeClr val="accent4">
                  <a:lumMod val="50000"/>
                </a:schemeClr>
              </a:solidFill>
              <a:latin typeface="Calibri" panose="020F0502020204030204"/>
              <a:cs typeface="B Titr" panose="00000700000000000000" pitchFamily="2" charset="-78"/>
            </a:endParaRPr>
          </a:p>
          <a:p>
            <a:pPr algn="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14" r="29649"/>
          <a:stretch/>
        </p:blipFill>
        <p:spPr>
          <a:xfrm flipH="1">
            <a:off x="913774" y="1806498"/>
            <a:ext cx="1617553" cy="383492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endCxn id="5" idx="1"/>
          </p:cNvCxnSpPr>
          <p:nvPr/>
        </p:nvCxnSpPr>
        <p:spPr>
          <a:xfrm flipH="1">
            <a:off x="2531327" y="3723958"/>
            <a:ext cx="2318137" cy="0"/>
          </a:xfrm>
          <a:prstGeom prst="straightConnector1">
            <a:avLst/>
          </a:prstGeom>
          <a:noFill/>
          <a:ln w="155575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948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/>
                </a:solidFill>
                <a:cs typeface="B Titr" panose="00000700000000000000" pitchFamily="2" charset="-78"/>
              </a:rPr>
              <a:t>معاینه صحیح بینایی</a:t>
            </a:r>
            <a:endParaRPr lang="en-US" dirty="0">
              <a:solidFill>
                <a:schemeClr val="accent4"/>
              </a:solidFill>
              <a:cs typeface="B Titr" panose="00000700000000000000" pitchFamily="2" charset="-78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87" y="2512219"/>
            <a:ext cx="9953625" cy="3810522"/>
          </a:xfrm>
        </p:spPr>
      </p:pic>
      <p:pic>
        <p:nvPicPr>
          <p:cNvPr id="7" name="Content Placeholder 2" descr="https://encrypted-tbn0.gstatic.com/images?q=tbn%3AANd9GcS8ubMNDsEetPa9pxxbPDUCgzNlwq_4a1RWog&amp;usqp=CA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247" y="833125"/>
            <a:ext cx="2798490" cy="16790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18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956251"/>
                </a:solidFill>
                <a:cs typeface="B Titr" panose="00000700000000000000" pitchFamily="2" charset="-78"/>
              </a:rPr>
              <a:t>غربالگری </a:t>
            </a:r>
            <a:r>
              <a:rPr lang="fa-IR" dirty="0">
                <a:solidFill>
                  <a:srgbClr val="956251"/>
                </a:solidFill>
                <a:cs typeface="B Titr" panose="00000700000000000000" pitchFamily="2" charset="-78"/>
              </a:rPr>
              <a:t>صحیح </a:t>
            </a:r>
            <a:r>
              <a:rPr lang="fa-IR" dirty="0" smtClean="0">
                <a:solidFill>
                  <a:srgbClr val="956251"/>
                </a:solidFill>
                <a:cs typeface="B Titr" panose="00000700000000000000" pitchFamily="2" charset="-78"/>
              </a:rPr>
              <a:t>شنوایی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732625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مراحل اجرا شده در تست غربالگري نجوا: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1- پشت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سر بيمار طبق تصویر فوق بایستيد. این وضعيت امكان لب خوانی را از بين می برد.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2- گوش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یك سمت را با فشار ملایم روی زبانه جلوی گوش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با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خود انگشت مسدود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كنيد.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3-در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فاصله  60سانتيمتری (پشت سر) از آزمایش شونده بخواهيد تا مجموعه ای از  3عدد تصادفی مختلف (به عنوان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مثال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6،1،9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) را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كه به صورت نجوا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(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در حدود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شدت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35 –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30 دسيبل)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در گوش مورد آزمایش ارائه می شود را تكرار كند. محيط بایستی بسيار آرام باشد و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دانش آموز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بایستی توجه و تمركز كافی داشته باشد . همچنين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از آزمایش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شونده بخواهيد كه از سه عدد گفته شده هر چه را كه شنيده است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بازگو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نماید.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4- مجموعه </a:t>
            </a:r>
            <a:r>
              <a:rPr lang="fa-IR" dirty="0">
                <a:solidFill>
                  <a:schemeClr val="accent6"/>
                </a:solidFill>
                <a:cs typeface="B Titr" panose="00000700000000000000" pitchFamily="2" charset="-78"/>
              </a:rPr>
              <a:t>اعداد تك رقمی و یا كلمات تك سيلابی ساده و قابل فهم سن افراد (ليست پيوست) بصورت بلوک های سه تایی و بصورت تصادفی آماده و به گوش آزمایشی </a:t>
            </a:r>
            <a:r>
              <a:rPr lang="fa-IR" dirty="0" smtClean="0">
                <a:solidFill>
                  <a:schemeClr val="accent6"/>
                </a:solidFill>
                <a:cs typeface="B Titr" panose="00000700000000000000" pitchFamily="2" charset="-78"/>
              </a:rPr>
              <a:t>افراد ارائه شود.</a:t>
            </a:r>
            <a:endParaRPr lang="en-US" dirty="0">
              <a:solidFill>
                <a:schemeClr val="accent6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80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سرفصل های آموزشی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r">
              <a:lnSpc>
                <a:spcPct val="200000"/>
              </a:lnSpc>
              <a:buNone/>
            </a:pPr>
            <a:r>
              <a:rPr lang="fa-IR" dirty="0" smtClean="0">
                <a:solidFill>
                  <a:schemeClr val="accent2"/>
                </a:solidFill>
                <a:cs typeface="B Titr" panose="00000700000000000000" pitchFamily="2" charset="-78"/>
              </a:rPr>
              <a:t>1- تجزیه و تحلیل پوشش مراقبت های غیرپزشکی پایه های هدف</a:t>
            </a:r>
          </a:p>
          <a:p>
            <a:pPr marL="0" indent="0" algn="r">
              <a:lnSpc>
                <a:spcPct val="200000"/>
              </a:lnSpc>
              <a:buNone/>
            </a:pPr>
            <a:r>
              <a:rPr lang="fa-IR" dirty="0" smtClean="0">
                <a:solidFill>
                  <a:schemeClr val="accent2"/>
                </a:solidFill>
                <a:cs typeface="B Titr" panose="00000700000000000000" pitchFamily="2" charset="-78"/>
              </a:rPr>
              <a:t>2- نحوه ی صحیح انجام مراقبت های انجام شده در سطح یک (غیرپزشک)</a:t>
            </a:r>
          </a:p>
          <a:p>
            <a:pPr marL="0" indent="0" algn="r">
              <a:lnSpc>
                <a:spcPct val="200000"/>
              </a:lnSpc>
              <a:buNone/>
            </a:pPr>
            <a:r>
              <a:rPr lang="fa-IR" dirty="0">
                <a:solidFill>
                  <a:schemeClr val="accent2"/>
                </a:solidFill>
                <a:cs typeface="B Titr" panose="00000700000000000000" pitchFamily="2" charset="-78"/>
              </a:rPr>
              <a:t>3- </a:t>
            </a:r>
            <a:r>
              <a:rPr lang="fa-IR" dirty="0" smtClean="0">
                <a:solidFill>
                  <a:schemeClr val="accent2"/>
                </a:solidFill>
                <a:cs typeface="B Titr" panose="00000700000000000000" pitchFamily="2" charset="-78"/>
              </a:rPr>
              <a:t>بررسی تقویم کاری واحد سلامت </a:t>
            </a:r>
            <a:r>
              <a:rPr lang="fa-IR" dirty="0">
                <a:solidFill>
                  <a:schemeClr val="accent2"/>
                </a:solidFill>
                <a:cs typeface="B Titr" panose="00000700000000000000" pitchFamily="2" charset="-78"/>
              </a:rPr>
              <a:t>نوجوانان ، </a:t>
            </a:r>
            <a:r>
              <a:rPr lang="fa-IR" dirty="0" smtClean="0">
                <a:solidFill>
                  <a:schemeClr val="accent2"/>
                </a:solidFill>
                <a:cs typeface="B Titr" panose="00000700000000000000" pitchFamily="2" charset="-78"/>
              </a:rPr>
              <a:t>جوانان ومدارس</a:t>
            </a:r>
          </a:p>
          <a:p>
            <a:pPr marL="0" indent="0" algn="r">
              <a:lnSpc>
                <a:spcPct val="200000"/>
              </a:lnSpc>
              <a:buNone/>
            </a:pPr>
            <a:r>
              <a:rPr lang="fa-IR" dirty="0" smtClean="0">
                <a:solidFill>
                  <a:schemeClr val="accent2"/>
                </a:solidFill>
                <a:cs typeface="B Titr" panose="00000700000000000000" pitchFamily="2" charset="-78"/>
              </a:rPr>
              <a:t>4- بررسی فرم های مربوط به واحد سلامت نوجوانان، جوانان و مدارس</a:t>
            </a:r>
          </a:p>
        </p:txBody>
      </p:sp>
    </p:spTree>
    <p:extLst>
      <p:ext uri="{BB962C8B-B14F-4D97-AF65-F5344CB8AC3E}">
        <p14:creationId xmlns:p14="http://schemas.microsoft.com/office/powerpoint/2010/main" val="15725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solidFill>
                  <a:srgbClr val="956251"/>
                </a:solidFill>
                <a:cs typeface="B Titr" panose="00000700000000000000" pitchFamily="2" charset="-78"/>
              </a:rPr>
              <a:t>غربالگری صحیح شنوایی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نحوه امتياز 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دهي: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نمره قابل قبول وقتي است كه آزمايش شونده بتواند هر سه آيتم گفته شده (عدد و يا كلمه و يا تلفيق عدد و كلمه) را به درستي در سطح صدای نجوا تكرار كند يا بيش از ٪50 موفقيت در تكرار سه مجموعه مختلف سه عددی متوالي را به دست آورد.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عدم </a:t>
            </a:r>
            <a:r>
              <a:rPr lang="fa-IR" dirty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موفقيت در هر تكرار عدد و يا كلمات در هر مجموعه  3آيتمي آزمايشي، بمنزله نتيجه مثبت به 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نفع </a:t>
            </a:r>
            <a:r>
              <a:rPr lang="fa-IR" dirty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كم شنوايي تلقي مي شود. بنابراين عدم شنيدن صدای نجوا در فاصله 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60 سانتي </a:t>
            </a:r>
            <a:r>
              <a:rPr lang="fa-IR" dirty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متری نشان دهنده افت شنوايي مي تواند تلقي 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شود.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4937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102" y="3183670"/>
            <a:ext cx="8062332" cy="20462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solidFill>
                  <a:srgbClr val="956251"/>
                </a:solidFill>
                <a:cs typeface="B Titr" panose="00000700000000000000" pitchFamily="2" charset="-78"/>
              </a:rPr>
              <a:t>غربالگری صحیح شنوایی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2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solidFill>
                  <a:srgbClr val="956251"/>
                </a:solidFill>
                <a:cs typeface="B Titr" panose="00000700000000000000" pitchFamily="2" charset="-78"/>
              </a:rPr>
              <a:t>غربالگری صحیح شنوایی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936" y="2297151"/>
            <a:ext cx="9545443" cy="3757961"/>
          </a:xfrm>
        </p:spPr>
      </p:pic>
    </p:spTree>
    <p:extLst>
      <p:ext uri="{BB962C8B-B14F-4D97-AF65-F5344CB8AC3E}">
        <p14:creationId xmlns:p14="http://schemas.microsoft.com/office/powerpoint/2010/main" val="5236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اول(شهری)</a:t>
            </a:r>
            <a:endParaRPr lang="en-US" sz="32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20565905"/>
              </p:ext>
            </p:extLst>
          </p:nvPr>
        </p:nvGraphicFramePr>
        <p:xfrm>
          <a:off x="1962613" y="2214694"/>
          <a:ext cx="8240753" cy="3108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171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اول (روستایی)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97927695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65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چهارم(شهری)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4345259"/>
              </p:ext>
            </p:extLst>
          </p:nvPr>
        </p:nvGraphicFramePr>
        <p:xfrm>
          <a:off x="2308302" y="2366963"/>
          <a:ext cx="7716644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454690"/>
              </p:ext>
            </p:extLst>
          </p:nvPr>
        </p:nvGraphicFramePr>
        <p:xfrm>
          <a:off x="1921397" y="2057399"/>
          <a:ext cx="7778187" cy="347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86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چهارم (روستایی)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26156214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82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هفتم(شهری)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7567454"/>
              </p:ext>
            </p:extLst>
          </p:nvPr>
        </p:nvGraphicFramePr>
        <p:xfrm>
          <a:off x="2002420" y="2214694"/>
          <a:ext cx="8264324" cy="3225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91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هفتم(روستایی)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75272694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143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solidFill>
                  <a:schemeClr val="accent3"/>
                </a:solidFill>
                <a:cs typeface="B Titr" panose="00000700000000000000" pitchFamily="2" charset="-78"/>
              </a:rPr>
              <a:t>پوشش مراقبت های غیرپزشکی دانش آموزان پایه </a:t>
            </a:r>
            <a:r>
              <a:rPr lang="fa-IR" sz="2800" dirty="0" smtClean="0">
                <a:solidFill>
                  <a:schemeClr val="accent3"/>
                </a:solidFill>
                <a:cs typeface="B Titr" panose="00000700000000000000" pitchFamily="2" charset="-78"/>
              </a:rPr>
              <a:t>دهم (شهری)</a:t>
            </a:r>
            <a:endParaRPr lang="en-US" sz="2800" dirty="0">
              <a:solidFill>
                <a:schemeClr val="accent3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77939860"/>
              </p:ext>
            </p:extLst>
          </p:nvPr>
        </p:nvGraphicFramePr>
        <p:xfrm>
          <a:off x="2631688" y="2366963"/>
          <a:ext cx="6701883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97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283</TotalTime>
  <Words>572</Words>
  <Application>Microsoft Office PowerPoint</Application>
  <PresentationFormat>Widescreen</PresentationFormat>
  <Paragraphs>50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B Titr</vt:lpstr>
      <vt:lpstr>Calibri</vt:lpstr>
      <vt:lpstr>Calibri Light</vt:lpstr>
      <vt:lpstr>Tw Cen MT</vt:lpstr>
      <vt:lpstr>Droplet</vt:lpstr>
      <vt:lpstr>بازنگری برنامه های سلامت در مدارس</vt:lpstr>
      <vt:lpstr>سرفصل های آموزشی</vt:lpstr>
      <vt:lpstr>پوشش مراقبت های غیرپزشکی دانش آموزان پایه اول(شهری)</vt:lpstr>
      <vt:lpstr>پوشش مراقبت های غیرپزشکی دانش آموزان پایه اول (روستایی)</vt:lpstr>
      <vt:lpstr>پوشش مراقبت های غیرپزشکی دانش آموزان پایه چهارم(شهری)</vt:lpstr>
      <vt:lpstr>پوشش مراقبت های غیرپزشکی دانش آموزان پایه چهارم (روستایی)</vt:lpstr>
      <vt:lpstr>پوشش مراقبت های غیرپزشکی دانش آموزان پایه هفتم(شهری)</vt:lpstr>
      <vt:lpstr>پوشش مراقبت های غیرپزشکی دانش آموزان پایه هفتم(روستایی)</vt:lpstr>
      <vt:lpstr>پوشش مراقبت های غیرپزشکی دانش آموزان پایه دهم (شهری)</vt:lpstr>
      <vt:lpstr>پوشش مراقبت های غیرپزشکی دانش آموزان پایه دهم (روستایی)</vt:lpstr>
      <vt:lpstr>مقایسه کلی پوشش مراقبت های غیرپزشکی پایه های هدف</vt:lpstr>
      <vt:lpstr>مقایسه کلی پوشش واکسیناسیون دانش آموزان پایه های هدف</vt:lpstr>
      <vt:lpstr>نحوه ی انجام مراقبت دانش آموزان</vt:lpstr>
      <vt:lpstr>اندازه گیری صحیح قد و وزن</vt:lpstr>
      <vt:lpstr>اندازه گیری صحیح قد و وزن</vt:lpstr>
      <vt:lpstr>اندازه گیری صحیح قد و وزن</vt:lpstr>
      <vt:lpstr>اندازه گیری صحیح وزن</vt:lpstr>
      <vt:lpstr>معاینه صحیح بینایی</vt:lpstr>
      <vt:lpstr>غربالگری صحیح شنوایی</vt:lpstr>
      <vt:lpstr>غربالگری صحیح شنوایی</vt:lpstr>
      <vt:lpstr>غربالگری صحیح شنوایی</vt:lpstr>
      <vt:lpstr>غربالگری صحیح شنوایی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بازنگری برنامه های سلامت در مدارس</dc:title>
  <dc:creator>Madares Fathi</dc:creator>
  <cp:lastModifiedBy>745 G5</cp:lastModifiedBy>
  <cp:revision>31</cp:revision>
  <dcterms:created xsi:type="dcterms:W3CDTF">2024-11-20T06:35:08Z</dcterms:created>
  <dcterms:modified xsi:type="dcterms:W3CDTF">2024-11-20T13:22:17Z</dcterms:modified>
</cp:coreProperties>
</file>