
<file path=[Content_Types].xml><?xml version="1.0" encoding="utf-8"?>
<Types xmlns="http://schemas.openxmlformats.org/package/2006/content-types">
  <Default Extension="png" ContentType="image/png"/>
  <Default Extension="bin" ContentType="application/vnd.openxmlformats-officedocument.oleObject"/>
  <Default Extension="jfif" ContentType="image/jpe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5.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5" r:id="rId3"/>
    <p:sldId id="257" r:id="rId4"/>
    <p:sldId id="260" r:id="rId5"/>
    <p:sldId id="258" r:id="rId6"/>
    <p:sldId id="259" r:id="rId7"/>
    <p:sldId id="261" r:id="rId8"/>
    <p:sldId id="262" r:id="rId9"/>
    <p:sldId id="263" r:id="rId10"/>
    <p:sldId id="264" r:id="rId11"/>
    <p:sldId id="266" r:id="rId12"/>
    <p:sldId id="267" r:id="rId13"/>
    <p:sldId id="268" r:id="rId14"/>
    <p:sldId id="269" r:id="rId15"/>
    <p:sldId id="270" r:id="rId16"/>
    <p:sldId id="271" r:id="rId17"/>
    <p:sldId id="278" r:id="rId18"/>
    <p:sldId id="272" r:id="rId19"/>
    <p:sldId id="273" r:id="rId20"/>
    <p:sldId id="274" r:id="rId21"/>
    <p:sldId id="275" r:id="rId22"/>
    <p:sldId id="276" r:id="rId23"/>
    <p:sldId id="277" r:id="rId24"/>
    <p:sldId id="27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2E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0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embeddings/oleObject4.bin"/></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embeddings/oleObject5.bin"/></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0417899602867964E-2"/>
          <c:y val="5.4721489674468271E-2"/>
          <c:w val="0.93209760404714614"/>
          <c:h val="0.85300336148018263"/>
        </c:manualLayout>
      </c:layout>
      <c:barChart>
        <c:barDir val="col"/>
        <c:grouping val="clustered"/>
        <c:varyColors val="0"/>
        <c:ser>
          <c:idx val="0"/>
          <c:order val="0"/>
          <c:tx>
            <c:strRef>
              <c:f>[data.xlsx]Sheet2!$E$3</c:f>
              <c:strCache>
                <c:ptCount val="1"/>
                <c:pt idx="0">
                  <c:v>Average of درصد</c:v>
                </c:pt>
              </c:strCache>
            </c:strRef>
          </c:tx>
          <c:spPr>
            <a:solidFill>
              <a:schemeClr val="accent1"/>
            </a:solidFill>
            <a:ln>
              <a:noFill/>
            </a:ln>
            <a:effectLst/>
            <a:scene3d>
              <a:camera prst="orthographicFront"/>
              <a:lightRig rig="threePt" dir="t"/>
            </a:scene3d>
            <a:sp3d>
              <a:bevelT prst="angle"/>
            </a:sp3d>
          </c:spPr>
          <c:invertIfNegative val="0"/>
          <c:dPt>
            <c:idx val="1"/>
            <c:invertIfNegative val="0"/>
            <c:bubble3D val="0"/>
            <c:spPr>
              <a:solidFill>
                <a:srgbClr val="00B050"/>
              </a:solidFill>
              <a:ln>
                <a:noFill/>
              </a:ln>
              <a:effectLst/>
              <a:scene3d>
                <a:camera prst="orthographicFront"/>
                <a:lightRig rig="threePt" dir="t"/>
              </a:scene3d>
              <a:sp3d>
                <a:bevelT prst="angle"/>
              </a:sp3d>
            </c:spPr>
            <c:extLst>
              <c:ext xmlns:c16="http://schemas.microsoft.com/office/drawing/2014/chart" uri="{C3380CC4-5D6E-409C-BE32-E72D297353CC}">
                <c16:uniqueId val="{00000001-8129-4519-B035-E457CE2CEA65}"/>
              </c:ext>
            </c:extLst>
          </c:dPt>
          <c:dPt>
            <c:idx val="2"/>
            <c:invertIfNegative val="0"/>
            <c:bubble3D val="0"/>
            <c:spPr>
              <a:solidFill>
                <a:srgbClr val="92D050"/>
              </a:solidFill>
              <a:ln>
                <a:noFill/>
              </a:ln>
              <a:effectLst/>
              <a:scene3d>
                <a:camera prst="orthographicFront"/>
                <a:lightRig rig="threePt" dir="t"/>
              </a:scene3d>
              <a:sp3d>
                <a:bevelT prst="angle"/>
              </a:sp3d>
            </c:spPr>
            <c:extLst>
              <c:ext xmlns:c16="http://schemas.microsoft.com/office/drawing/2014/chart" uri="{C3380CC4-5D6E-409C-BE32-E72D297353CC}">
                <c16:uniqueId val="{00000003-8129-4519-B035-E457CE2CEA65}"/>
              </c:ext>
            </c:extLst>
          </c:dPt>
          <c:dLbls>
            <c:numFmt formatCode="#,##0.00" sourceLinked="0"/>
            <c:spPr>
              <a:noFill/>
              <a:ln>
                <a:noFill/>
              </a:ln>
              <a:effectLst/>
            </c:spPr>
            <c:txPr>
              <a:bodyPr rot="-5400000" spcFirstLastPara="1" vertOverflow="ellipsis"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[data.xlsx]Sheet2!$D$4:$D$9</c:f>
              <c:strCache>
                <c:ptCount val="6"/>
                <c:pt idx="0">
                  <c:v>افوس</c:v>
                </c:pt>
                <c:pt idx="1">
                  <c:v>میانگین شهرستان</c:v>
                </c:pt>
                <c:pt idx="2">
                  <c:v>میانگین شهر</c:v>
                </c:pt>
                <c:pt idx="3">
                  <c:v>بویین</c:v>
                </c:pt>
                <c:pt idx="4">
                  <c:v>میاندشت</c:v>
                </c:pt>
                <c:pt idx="5">
                  <c:v>ششجوان بویین</c:v>
                </c:pt>
              </c:strCache>
            </c:strRef>
          </c:cat>
          <c:val>
            <c:numRef>
              <c:f>[data.xlsx]Sheet2!$E$4:$E$9</c:f>
              <c:numCache>
                <c:formatCode>General</c:formatCode>
                <c:ptCount val="6"/>
                <c:pt idx="0">
                  <c:v>93.617021280000003</c:v>
                </c:pt>
                <c:pt idx="1">
                  <c:v>90.81</c:v>
                </c:pt>
                <c:pt idx="2">
                  <c:v>88.83</c:v>
                </c:pt>
                <c:pt idx="3">
                  <c:v>88.524590160000002</c:v>
                </c:pt>
                <c:pt idx="4">
                  <c:v>88.157894740000003</c:v>
                </c:pt>
                <c:pt idx="5">
                  <c:v>50</c:v>
                </c:pt>
              </c:numCache>
            </c:numRef>
          </c:val>
          <c:extLst>
            <c:ext xmlns:c16="http://schemas.microsoft.com/office/drawing/2014/chart" uri="{C3380CC4-5D6E-409C-BE32-E72D297353CC}">
              <c16:uniqueId val="{00000004-8129-4519-B035-E457CE2CEA65}"/>
            </c:ext>
          </c:extLst>
        </c:ser>
        <c:dLbls>
          <c:showLegendKey val="0"/>
          <c:showVal val="0"/>
          <c:showCatName val="0"/>
          <c:showSerName val="0"/>
          <c:showPercent val="0"/>
          <c:showBubbleSize val="0"/>
        </c:dLbls>
        <c:gapWidth val="219"/>
        <c:overlap val="-27"/>
        <c:axId val="1614045839"/>
        <c:axId val="1614046255"/>
      </c:barChart>
      <c:catAx>
        <c:axId val="1614045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B Titr" panose="00000700000000000000" pitchFamily="2" charset="-78"/>
              </a:defRPr>
            </a:pPr>
            <a:endParaRPr lang="en-US"/>
          </a:p>
        </c:txPr>
        <c:crossAx val="1614046255"/>
        <c:crosses val="autoZero"/>
        <c:auto val="1"/>
        <c:lblAlgn val="ctr"/>
        <c:lblOffset val="100"/>
        <c:noMultiLvlLbl val="0"/>
      </c:catAx>
      <c:valAx>
        <c:axId val="161404625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404583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[data.xlsx]Sheet2!$F$3</c:f>
              <c:strCache>
                <c:ptCount val="1"/>
                <c:pt idx="0">
                  <c:v>Average of درصد</c:v>
                </c:pt>
              </c:strCache>
            </c:strRef>
          </c:tx>
          <c:spPr>
            <a:solidFill>
              <a:schemeClr val="accent1"/>
            </a:solidFill>
            <a:ln>
              <a:noFill/>
            </a:ln>
            <a:effectLst/>
            <a:scene3d>
              <a:camera prst="orthographicFront"/>
              <a:lightRig rig="threePt" dir="t"/>
            </a:scene3d>
            <a:sp3d>
              <a:bevelT prst="angle"/>
            </a:sp3d>
          </c:spPr>
          <c:invertIfNegative val="0"/>
          <c:dPt>
            <c:idx val="13"/>
            <c:invertIfNegative val="0"/>
            <c:bubble3D val="0"/>
            <c:spPr>
              <a:solidFill>
                <a:srgbClr val="92D050"/>
              </a:solidFill>
              <a:ln>
                <a:noFill/>
              </a:ln>
              <a:effectLst/>
              <a:scene3d>
                <a:camera prst="orthographicFront"/>
                <a:lightRig rig="threePt" dir="t"/>
              </a:scene3d>
              <a:sp3d>
                <a:bevelT prst="angle"/>
              </a:sp3d>
            </c:spPr>
            <c:extLst>
              <c:ext xmlns:c16="http://schemas.microsoft.com/office/drawing/2014/chart" uri="{C3380CC4-5D6E-409C-BE32-E72D297353CC}">
                <c16:uniqueId val="{00000001-35FD-4AF9-B3A2-9FDF0695C792}"/>
              </c:ext>
            </c:extLst>
          </c:dPt>
          <c:dPt>
            <c:idx val="14"/>
            <c:invertIfNegative val="0"/>
            <c:bubble3D val="0"/>
            <c:spPr>
              <a:solidFill>
                <a:srgbClr val="00B050"/>
              </a:solidFill>
              <a:ln>
                <a:noFill/>
              </a:ln>
              <a:effectLst/>
              <a:scene3d>
                <a:camera prst="orthographicFront"/>
                <a:lightRig rig="threePt" dir="t"/>
              </a:scene3d>
              <a:sp3d>
                <a:bevelT prst="angle"/>
              </a:sp3d>
            </c:spPr>
            <c:extLst>
              <c:ext xmlns:c16="http://schemas.microsoft.com/office/drawing/2014/chart" uri="{C3380CC4-5D6E-409C-BE32-E72D297353CC}">
                <c16:uniqueId val="{00000003-35FD-4AF9-B3A2-9FDF0695C792}"/>
              </c:ext>
            </c:extLst>
          </c:dPt>
          <c:dLbls>
            <c:numFmt formatCode="#,##0.00" sourceLinked="0"/>
            <c:spPr>
              <a:noFill/>
              <a:ln>
                <a:noFill/>
              </a:ln>
              <a:effectLst/>
            </c:spPr>
            <c:txPr>
              <a:bodyPr rot="-5400000" spcFirstLastPara="1" vertOverflow="ellipsis"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[data.xlsx]Sheet2!$E$4:$E$22</c:f>
              <c:strCache>
                <c:ptCount val="19"/>
                <c:pt idx="0">
                  <c:v>ازناوله</c:v>
                </c:pt>
                <c:pt idx="1">
                  <c:v>آغچه</c:v>
                </c:pt>
                <c:pt idx="2">
                  <c:v>آقا گل</c:v>
                </c:pt>
                <c:pt idx="3">
                  <c:v>داشکسن</c:v>
                </c:pt>
                <c:pt idx="4">
                  <c:v>دره ساری</c:v>
                </c:pt>
                <c:pt idx="5">
                  <c:v>قائم آباد</c:v>
                </c:pt>
                <c:pt idx="6">
                  <c:v>قلعه اخلاص</c:v>
                </c:pt>
                <c:pt idx="7">
                  <c:v>کرچ</c:v>
                </c:pt>
                <c:pt idx="8">
                  <c:v>ماربر</c:v>
                </c:pt>
                <c:pt idx="9">
                  <c:v>معصوم آباد</c:v>
                </c:pt>
                <c:pt idx="10">
                  <c:v>میر آباد</c:v>
                </c:pt>
                <c:pt idx="11">
                  <c:v>هدان</c:v>
                </c:pt>
                <c:pt idx="12">
                  <c:v>هندوکش</c:v>
                </c:pt>
                <c:pt idx="13">
                  <c:v>میانگین روستا</c:v>
                </c:pt>
                <c:pt idx="14">
                  <c:v>میانگین شهرستان</c:v>
                </c:pt>
                <c:pt idx="15">
                  <c:v>قره بلطاق</c:v>
                </c:pt>
                <c:pt idx="16">
                  <c:v>خانه بهداشت بلطاق</c:v>
                </c:pt>
                <c:pt idx="17">
                  <c:v>دره حوض</c:v>
                </c:pt>
                <c:pt idx="18">
                  <c:v>قلعه بهمن</c:v>
                </c:pt>
              </c:strCache>
            </c:strRef>
          </c:cat>
          <c:val>
            <c:numRef>
              <c:f>[data.xlsx]Sheet2!$F$4:$F$22</c:f>
              <c:numCache>
                <c:formatCode>General</c:formatCode>
                <c:ptCount val="19"/>
                <c:pt idx="0">
                  <c:v>100</c:v>
                </c:pt>
                <c:pt idx="1">
                  <c:v>100</c:v>
                </c:pt>
                <c:pt idx="2">
                  <c:v>100</c:v>
                </c:pt>
                <c:pt idx="3">
                  <c:v>100</c:v>
                </c:pt>
                <c:pt idx="4">
                  <c:v>100</c:v>
                </c:pt>
                <c:pt idx="5">
                  <c:v>100</c:v>
                </c:pt>
                <c:pt idx="6">
                  <c:v>100</c:v>
                </c:pt>
                <c:pt idx="7">
                  <c:v>100</c:v>
                </c:pt>
                <c:pt idx="8">
                  <c:v>100</c:v>
                </c:pt>
                <c:pt idx="9">
                  <c:v>100</c:v>
                </c:pt>
                <c:pt idx="10">
                  <c:v>100</c:v>
                </c:pt>
                <c:pt idx="11">
                  <c:v>100</c:v>
                </c:pt>
                <c:pt idx="12">
                  <c:v>100</c:v>
                </c:pt>
                <c:pt idx="13">
                  <c:v>95.24</c:v>
                </c:pt>
                <c:pt idx="14">
                  <c:v>90.81</c:v>
                </c:pt>
                <c:pt idx="15">
                  <c:v>75</c:v>
                </c:pt>
                <c:pt idx="16">
                  <c:v>66.666666669999998</c:v>
                </c:pt>
                <c:pt idx="17">
                  <c:v>66.666666669999998</c:v>
                </c:pt>
                <c:pt idx="18">
                  <c:v>66.666666669999998</c:v>
                </c:pt>
              </c:numCache>
            </c:numRef>
          </c:val>
          <c:extLst>
            <c:ext xmlns:c16="http://schemas.microsoft.com/office/drawing/2014/chart" uri="{C3380CC4-5D6E-409C-BE32-E72D297353CC}">
              <c16:uniqueId val="{00000004-35FD-4AF9-B3A2-9FDF0695C792}"/>
            </c:ext>
          </c:extLst>
        </c:ser>
        <c:dLbls>
          <c:showLegendKey val="0"/>
          <c:showVal val="0"/>
          <c:showCatName val="0"/>
          <c:showSerName val="0"/>
          <c:showPercent val="0"/>
          <c:showBubbleSize val="0"/>
        </c:dLbls>
        <c:gapWidth val="219"/>
        <c:overlap val="-27"/>
        <c:axId val="1834220479"/>
        <c:axId val="1834232127"/>
      </c:barChart>
      <c:catAx>
        <c:axId val="183422047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B Titr" panose="00000700000000000000" pitchFamily="2" charset="-78"/>
              </a:defRPr>
            </a:pPr>
            <a:endParaRPr lang="en-US"/>
          </a:p>
        </c:txPr>
        <c:crossAx val="1834232127"/>
        <c:crosses val="autoZero"/>
        <c:auto val="1"/>
        <c:lblAlgn val="ctr"/>
        <c:lblOffset val="100"/>
        <c:noMultiLvlLbl val="0"/>
      </c:catAx>
      <c:valAx>
        <c:axId val="183423212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422047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[data.xlsx]Sheet2!$E$3</c:f>
              <c:strCache>
                <c:ptCount val="1"/>
                <c:pt idx="0">
                  <c:v>Average of درصد</c:v>
                </c:pt>
              </c:strCache>
            </c:strRef>
          </c:tx>
          <c:spPr>
            <a:solidFill>
              <a:schemeClr val="accent1"/>
            </a:solidFill>
            <a:ln>
              <a:noFill/>
            </a:ln>
            <a:effectLst/>
            <a:scene3d>
              <a:camera prst="orthographicFront"/>
              <a:lightRig rig="threePt" dir="t"/>
            </a:scene3d>
            <a:sp3d>
              <a:bevelT prst="angle"/>
            </a:sp3d>
          </c:spPr>
          <c:invertIfNegative val="0"/>
          <c:dPt>
            <c:idx val="3"/>
            <c:invertIfNegative val="0"/>
            <c:bubble3D val="0"/>
            <c:spPr>
              <a:solidFill>
                <a:srgbClr val="92D050"/>
              </a:solidFill>
              <a:ln>
                <a:noFill/>
              </a:ln>
              <a:effectLst/>
              <a:scene3d>
                <a:camera prst="orthographicFront"/>
                <a:lightRig rig="threePt" dir="t"/>
              </a:scene3d>
              <a:sp3d>
                <a:bevelT prst="angle"/>
              </a:sp3d>
            </c:spPr>
            <c:extLst>
              <c:ext xmlns:c16="http://schemas.microsoft.com/office/drawing/2014/chart" uri="{C3380CC4-5D6E-409C-BE32-E72D297353CC}">
                <c16:uniqueId val="{00000001-6C16-4BD8-88C7-21C08E610E4C}"/>
              </c:ext>
            </c:extLst>
          </c:dPt>
          <c:dPt>
            <c:idx val="4"/>
            <c:invertIfNegative val="0"/>
            <c:bubble3D val="0"/>
            <c:spPr>
              <a:solidFill>
                <a:srgbClr val="00B050"/>
              </a:solidFill>
              <a:ln>
                <a:noFill/>
              </a:ln>
              <a:effectLst/>
              <a:scene3d>
                <a:camera prst="orthographicFront"/>
                <a:lightRig rig="threePt" dir="t"/>
              </a:scene3d>
              <a:sp3d>
                <a:bevelT prst="angle"/>
              </a:sp3d>
            </c:spPr>
            <c:extLst>
              <c:ext xmlns:c16="http://schemas.microsoft.com/office/drawing/2014/chart" uri="{C3380CC4-5D6E-409C-BE32-E72D297353CC}">
                <c16:uniqueId val="{00000003-6C16-4BD8-88C7-21C08E610E4C}"/>
              </c:ext>
            </c:extLst>
          </c:dPt>
          <c:dLbls>
            <c:numFmt formatCode="#,##0.00" sourceLinked="0"/>
            <c:spPr>
              <a:noFill/>
              <a:ln>
                <a:noFill/>
              </a:ln>
              <a:effectLst/>
            </c:spPr>
            <c:txPr>
              <a:bodyPr rot="-5400000" spcFirstLastPara="1" vertOverflow="ellipsis"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[data.xlsx]Sheet2!$D$4:$D$9</c:f>
              <c:strCache>
                <c:ptCount val="6"/>
                <c:pt idx="0">
                  <c:v>ششجوان بویین</c:v>
                </c:pt>
                <c:pt idx="1">
                  <c:v>میاندشت</c:v>
                </c:pt>
                <c:pt idx="2">
                  <c:v>بویین</c:v>
                </c:pt>
                <c:pt idx="3">
                  <c:v>میانگین شهری</c:v>
                </c:pt>
                <c:pt idx="4">
                  <c:v>میانگین شهرستان</c:v>
                </c:pt>
                <c:pt idx="5">
                  <c:v>افوس</c:v>
                </c:pt>
              </c:strCache>
            </c:strRef>
          </c:cat>
          <c:val>
            <c:numRef>
              <c:f>[data.xlsx]Sheet2!$E$4:$E$9</c:f>
              <c:numCache>
                <c:formatCode>General</c:formatCode>
                <c:ptCount val="6"/>
                <c:pt idx="0">
                  <c:v>100</c:v>
                </c:pt>
                <c:pt idx="1">
                  <c:v>98</c:v>
                </c:pt>
                <c:pt idx="2">
                  <c:v>95.505617979999997</c:v>
                </c:pt>
                <c:pt idx="3">
                  <c:v>93.9</c:v>
                </c:pt>
                <c:pt idx="4">
                  <c:v>91.64</c:v>
                </c:pt>
                <c:pt idx="5">
                  <c:v>83.018867920000005</c:v>
                </c:pt>
              </c:numCache>
            </c:numRef>
          </c:val>
          <c:extLst>
            <c:ext xmlns:c16="http://schemas.microsoft.com/office/drawing/2014/chart" uri="{C3380CC4-5D6E-409C-BE32-E72D297353CC}">
              <c16:uniqueId val="{00000004-6C16-4BD8-88C7-21C08E610E4C}"/>
            </c:ext>
          </c:extLst>
        </c:ser>
        <c:dLbls>
          <c:showLegendKey val="0"/>
          <c:showVal val="0"/>
          <c:showCatName val="0"/>
          <c:showSerName val="0"/>
          <c:showPercent val="0"/>
          <c:showBubbleSize val="0"/>
        </c:dLbls>
        <c:gapWidth val="219"/>
        <c:overlap val="-27"/>
        <c:axId val="1674980719"/>
        <c:axId val="1674981551"/>
      </c:barChart>
      <c:catAx>
        <c:axId val="16749807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B Titr" panose="00000700000000000000" pitchFamily="2" charset="-78"/>
              </a:defRPr>
            </a:pPr>
            <a:endParaRPr lang="en-US"/>
          </a:p>
        </c:txPr>
        <c:crossAx val="1674981551"/>
        <c:crosses val="autoZero"/>
        <c:auto val="1"/>
        <c:lblAlgn val="ctr"/>
        <c:lblOffset val="100"/>
        <c:noMultiLvlLbl val="0"/>
      </c:catAx>
      <c:valAx>
        <c:axId val="167498155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7498071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Sheet2!$F$3</c:f>
              <c:strCache>
                <c:ptCount val="1"/>
                <c:pt idx="0">
                  <c:v>Average of درصد</c:v>
                </c:pt>
              </c:strCache>
            </c:strRef>
          </c:tx>
          <c:spPr>
            <a:solidFill>
              <a:schemeClr val="accent1"/>
            </a:solidFill>
            <a:ln>
              <a:noFill/>
            </a:ln>
            <a:effectLst/>
            <a:scene3d>
              <a:camera prst="orthographicFront"/>
              <a:lightRig rig="threePt" dir="t"/>
            </a:scene3d>
            <a:sp3d>
              <a:bevelT prst="angle"/>
            </a:sp3d>
          </c:spPr>
          <c:invertIfNegative val="0"/>
          <c:dPt>
            <c:idx val="8"/>
            <c:invertIfNegative val="0"/>
            <c:bubble3D val="0"/>
            <c:spPr>
              <a:solidFill>
                <a:srgbClr val="00B050"/>
              </a:solidFill>
              <a:ln>
                <a:noFill/>
              </a:ln>
              <a:effectLst/>
              <a:scene3d>
                <a:camera prst="orthographicFront"/>
                <a:lightRig rig="threePt" dir="t"/>
              </a:scene3d>
              <a:sp3d>
                <a:bevelT prst="angle"/>
              </a:sp3d>
            </c:spPr>
            <c:extLst>
              <c:ext xmlns:c16="http://schemas.microsoft.com/office/drawing/2014/chart" uri="{C3380CC4-5D6E-409C-BE32-E72D297353CC}">
                <c16:uniqueId val="{00000001-12DB-4477-9D63-15F326123327}"/>
              </c:ext>
            </c:extLst>
          </c:dPt>
          <c:dPt>
            <c:idx val="10"/>
            <c:invertIfNegative val="0"/>
            <c:bubble3D val="0"/>
            <c:spPr>
              <a:solidFill>
                <a:srgbClr val="92D050"/>
              </a:solidFill>
              <a:ln>
                <a:noFill/>
              </a:ln>
              <a:effectLst/>
              <a:scene3d>
                <a:camera prst="orthographicFront"/>
                <a:lightRig rig="threePt" dir="t"/>
              </a:scene3d>
              <a:sp3d>
                <a:bevelT prst="angle"/>
              </a:sp3d>
            </c:spPr>
            <c:extLst>
              <c:ext xmlns:c16="http://schemas.microsoft.com/office/drawing/2014/chart" uri="{C3380CC4-5D6E-409C-BE32-E72D297353CC}">
                <c16:uniqueId val="{00000003-12DB-4477-9D63-15F326123327}"/>
              </c:ext>
            </c:extLst>
          </c:dPt>
          <c:dLbls>
            <c:numFmt formatCode="#,##0.00" sourceLinked="0"/>
            <c:spPr>
              <a:noFill/>
              <a:ln>
                <a:noFill/>
              </a:ln>
              <a:effectLst/>
            </c:spPr>
            <c:txPr>
              <a:bodyPr rot="-5400000" spcFirstLastPara="1" vertOverflow="ellipsis"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Sheet2!$E$4:$E$22</c:f>
              <c:strCache>
                <c:ptCount val="19"/>
                <c:pt idx="0">
                  <c:v>ازناوله</c:v>
                </c:pt>
                <c:pt idx="1">
                  <c:v>آغچه</c:v>
                </c:pt>
                <c:pt idx="2">
                  <c:v>آقا گل</c:v>
                </c:pt>
                <c:pt idx="3">
                  <c:v>تخماقلو</c:v>
                </c:pt>
                <c:pt idx="4">
                  <c:v>قائم آباد</c:v>
                </c:pt>
                <c:pt idx="5">
                  <c:v>قلعه اخلاص</c:v>
                </c:pt>
                <c:pt idx="6">
                  <c:v>هدان</c:v>
                </c:pt>
                <c:pt idx="7">
                  <c:v>هندوکش</c:v>
                </c:pt>
                <c:pt idx="8">
                  <c:v>میانگین شهرستان</c:v>
                </c:pt>
                <c:pt idx="9">
                  <c:v>قره بلطاق</c:v>
                </c:pt>
                <c:pt idx="10">
                  <c:v>میانگین روستا</c:v>
                </c:pt>
                <c:pt idx="11">
                  <c:v>داشکسن</c:v>
                </c:pt>
                <c:pt idx="12">
                  <c:v>معصوم آباد</c:v>
                </c:pt>
                <c:pt idx="13">
                  <c:v>میر آباد</c:v>
                </c:pt>
                <c:pt idx="14">
                  <c:v>کرچ</c:v>
                </c:pt>
                <c:pt idx="15">
                  <c:v>خانه بهداشت بلطاق</c:v>
                </c:pt>
                <c:pt idx="16">
                  <c:v>دره حوض</c:v>
                </c:pt>
                <c:pt idx="17">
                  <c:v>قلعه بهمن</c:v>
                </c:pt>
                <c:pt idx="18">
                  <c:v>ماربر</c:v>
                </c:pt>
              </c:strCache>
            </c:strRef>
          </c:cat>
          <c:val>
            <c:numRef>
              <c:f>Sheet2!$F$4:$F$22</c:f>
              <c:numCache>
                <c:formatCode>General</c:formatCode>
                <c:ptCount val="19"/>
                <c:pt idx="0">
                  <c:v>100</c:v>
                </c:pt>
                <c:pt idx="1">
                  <c:v>100</c:v>
                </c:pt>
                <c:pt idx="2">
                  <c:v>100</c:v>
                </c:pt>
                <c:pt idx="3">
                  <c:v>100</c:v>
                </c:pt>
                <c:pt idx="4">
                  <c:v>100</c:v>
                </c:pt>
                <c:pt idx="5">
                  <c:v>100</c:v>
                </c:pt>
                <c:pt idx="6">
                  <c:v>100</c:v>
                </c:pt>
                <c:pt idx="7">
                  <c:v>100</c:v>
                </c:pt>
                <c:pt idx="8">
                  <c:v>91.64</c:v>
                </c:pt>
                <c:pt idx="9">
                  <c:v>85.714285709999999</c:v>
                </c:pt>
                <c:pt idx="10">
                  <c:v>85.39</c:v>
                </c:pt>
                <c:pt idx="11">
                  <c:v>83.333333330000002</c:v>
                </c:pt>
                <c:pt idx="12">
                  <c:v>77.777777779999994</c:v>
                </c:pt>
                <c:pt idx="13">
                  <c:v>75</c:v>
                </c:pt>
                <c:pt idx="14">
                  <c:v>66.666666669999998</c:v>
                </c:pt>
                <c:pt idx="15">
                  <c:v>57.142857139999997</c:v>
                </c:pt>
              </c:numCache>
            </c:numRef>
          </c:val>
          <c:extLst>
            <c:ext xmlns:c16="http://schemas.microsoft.com/office/drawing/2014/chart" uri="{C3380CC4-5D6E-409C-BE32-E72D297353CC}">
              <c16:uniqueId val="{00000004-12DB-4477-9D63-15F326123327}"/>
            </c:ext>
          </c:extLst>
        </c:ser>
        <c:dLbls>
          <c:showLegendKey val="0"/>
          <c:showVal val="0"/>
          <c:showCatName val="0"/>
          <c:showSerName val="0"/>
          <c:showPercent val="0"/>
          <c:showBubbleSize val="0"/>
        </c:dLbls>
        <c:gapWidth val="219"/>
        <c:overlap val="-27"/>
        <c:axId val="1105838655"/>
        <c:axId val="1105831583"/>
      </c:barChart>
      <c:catAx>
        <c:axId val="11058386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B Titr" panose="00000700000000000000" pitchFamily="2" charset="-78"/>
              </a:defRPr>
            </a:pPr>
            <a:endParaRPr lang="en-US"/>
          </a:p>
        </c:txPr>
        <c:crossAx val="1105831583"/>
        <c:crosses val="autoZero"/>
        <c:auto val="1"/>
        <c:lblAlgn val="ctr"/>
        <c:lblOffset val="100"/>
        <c:noMultiLvlLbl val="0"/>
      </c:catAx>
      <c:valAx>
        <c:axId val="11058315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0583865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[data.xlsx]Sheet2!$F$3</c:f>
              <c:strCache>
                <c:ptCount val="1"/>
                <c:pt idx="0">
                  <c:v>Average of درصد</c:v>
                </c:pt>
              </c:strCache>
            </c:strRef>
          </c:tx>
          <c:spPr>
            <a:solidFill>
              <a:schemeClr val="accent1"/>
            </a:solidFill>
            <a:ln>
              <a:noFill/>
            </a:ln>
            <a:effectLst/>
            <a:scene3d>
              <a:camera prst="orthographicFront"/>
              <a:lightRig rig="threePt" dir="t"/>
            </a:scene3d>
            <a:sp3d>
              <a:bevelT prst="angle"/>
            </a:sp3d>
          </c:spPr>
          <c:invertIfNegative val="0"/>
          <c:dPt>
            <c:idx val="3"/>
            <c:invertIfNegative val="0"/>
            <c:bubble3D val="0"/>
            <c:spPr>
              <a:solidFill>
                <a:srgbClr val="92D050"/>
              </a:solidFill>
              <a:ln>
                <a:noFill/>
              </a:ln>
              <a:effectLst/>
              <a:scene3d>
                <a:camera prst="orthographicFront"/>
                <a:lightRig rig="threePt" dir="t"/>
              </a:scene3d>
              <a:sp3d>
                <a:bevelT prst="angle"/>
              </a:sp3d>
            </c:spPr>
            <c:extLst>
              <c:ext xmlns:c16="http://schemas.microsoft.com/office/drawing/2014/chart" uri="{C3380CC4-5D6E-409C-BE32-E72D297353CC}">
                <c16:uniqueId val="{00000001-106D-4C65-926F-6C4ECA0F2B00}"/>
              </c:ext>
            </c:extLst>
          </c:dPt>
          <c:dPt>
            <c:idx val="4"/>
            <c:invertIfNegative val="0"/>
            <c:bubble3D val="0"/>
            <c:spPr>
              <a:solidFill>
                <a:srgbClr val="00B050"/>
              </a:solidFill>
              <a:ln>
                <a:noFill/>
              </a:ln>
              <a:effectLst/>
              <a:scene3d>
                <a:camera prst="orthographicFront"/>
                <a:lightRig rig="threePt" dir="t"/>
              </a:scene3d>
              <a:sp3d>
                <a:bevelT prst="angle"/>
              </a:sp3d>
            </c:spPr>
            <c:extLst>
              <c:ext xmlns:c16="http://schemas.microsoft.com/office/drawing/2014/chart" uri="{C3380CC4-5D6E-409C-BE32-E72D297353CC}">
                <c16:uniqueId val="{00000003-106D-4C65-926F-6C4ECA0F2B00}"/>
              </c:ext>
            </c:extLst>
          </c:dPt>
          <c:dLbls>
            <c:numFmt formatCode="#,##0.00" sourceLinked="0"/>
            <c:spPr>
              <a:noFill/>
              <a:ln>
                <a:noFill/>
              </a:ln>
              <a:effectLst/>
            </c:spPr>
            <c:txPr>
              <a:bodyPr rot="-5400000" spcFirstLastPara="1" vertOverflow="ellipsis"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[data.xlsx]Sheet2!$E$4:$E$9</c:f>
              <c:strCache>
                <c:ptCount val="6"/>
                <c:pt idx="0">
                  <c:v>ششجوان بویین</c:v>
                </c:pt>
                <c:pt idx="1">
                  <c:v>میاندشت</c:v>
                </c:pt>
                <c:pt idx="2">
                  <c:v>بویین</c:v>
                </c:pt>
                <c:pt idx="3">
                  <c:v>میانگین شهری</c:v>
                </c:pt>
                <c:pt idx="4">
                  <c:v>میانگین شهرستان</c:v>
                </c:pt>
                <c:pt idx="5">
                  <c:v>افوس</c:v>
                </c:pt>
              </c:strCache>
            </c:strRef>
          </c:cat>
          <c:val>
            <c:numRef>
              <c:f>[data.xlsx]Sheet2!$F$4:$F$9</c:f>
              <c:numCache>
                <c:formatCode>General</c:formatCode>
                <c:ptCount val="6"/>
                <c:pt idx="0">
                  <c:v>100</c:v>
                </c:pt>
                <c:pt idx="1">
                  <c:v>93.333333330000002</c:v>
                </c:pt>
                <c:pt idx="2">
                  <c:v>88.333333330000002</c:v>
                </c:pt>
                <c:pt idx="3">
                  <c:v>87.03</c:v>
                </c:pt>
                <c:pt idx="4">
                  <c:v>86.41</c:v>
                </c:pt>
                <c:pt idx="5">
                  <c:v>73.913043479999999</c:v>
                </c:pt>
              </c:numCache>
            </c:numRef>
          </c:val>
          <c:extLst>
            <c:ext xmlns:c16="http://schemas.microsoft.com/office/drawing/2014/chart" uri="{C3380CC4-5D6E-409C-BE32-E72D297353CC}">
              <c16:uniqueId val="{00000004-106D-4C65-926F-6C4ECA0F2B00}"/>
            </c:ext>
          </c:extLst>
        </c:ser>
        <c:dLbls>
          <c:showLegendKey val="0"/>
          <c:showVal val="0"/>
          <c:showCatName val="0"/>
          <c:showSerName val="0"/>
          <c:showPercent val="0"/>
          <c:showBubbleSize val="0"/>
        </c:dLbls>
        <c:gapWidth val="219"/>
        <c:overlap val="-27"/>
        <c:axId val="1679472719"/>
        <c:axId val="1679466063"/>
      </c:barChart>
      <c:catAx>
        <c:axId val="16794727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B Titr" panose="00000700000000000000" pitchFamily="2" charset="-78"/>
              </a:defRPr>
            </a:pPr>
            <a:endParaRPr lang="en-US"/>
          </a:p>
        </c:txPr>
        <c:crossAx val="1679466063"/>
        <c:crosses val="autoZero"/>
        <c:auto val="1"/>
        <c:lblAlgn val="ctr"/>
        <c:lblOffset val="100"/>
        <c:noMultiLvlLbl val="0"/>
      </c:catAx>
      <c:valAx>
        <c:axId val="167946606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7947271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402194806234267E-2"/>
          <c:y val="6.5140280121060309E-2"/>
          <c:w val="0.94696255093005621"/>
          <c:h val="0.60475047260130599"/>
        </c:manualLayout>
      </c:layout>
      <c:barChart>
        <c:barDir val="col"/>
        <c:grouping val="clustered"/>
        <c:varyColors val="0"/>
        <c:ser>
          <c:idx val="0"/>
          <c:order val="0"/>
          <c:tx>
            <c:strRef>
              <c:f>Sheet2!$F$3</c:f>
              <c:strCache>
                <c:ptCount val="1"/>
                <c:pt idx="0">
                  <c:v>Average of درصد</c:v>
                </c:pt>
              </c:strCache>
            </c:strRef>
          </c:tx>
          <c:spPr>
            <a:solidFill>
              <a:schemeClr val="accent1"/>
            </a:solidFill>
            <a:ln>
              <a:noFill/>
            </a:ln>
            <a:effectLst/>
            <a:scene3d>
              <a:camera prst="orthographicFront"/>
              <a:lightRig rig="threePt" dir="t"/>
            </a:scene3d>
            <a:sp3d>
              <a:bevelT prst="angle"/>
            </a:sp3d>
          </c:spPr>
          <c:invertIfNegative val="0"/>
          <c:dPt>
            <c:idx val="11"/>
            <c:invertIfNegative val="0"/>
            <c:bubble3D val="0"/>
            <c:spPr>
              <a:solidFill>
                <a:srgbClr val="00B050"/>
              </a:solidFill>
              <a:ln>
                <a:noFill/>
              </a:ln>
              <a:effectLst/>
              <a:scene3d>
                <a:camera prst="orthographicFront"/>
                <a:lightRig rig="threePt" dir="t"/>
              </a:scene3d>
              <a:sp3d>
                <a:bevelT prst="angle"/>
              </a:sp3d>
            </c:spPr>
            <c:extLst>
              <c:ext xmlns:c16="http://schemas.microsoft.com/office/drawing/2014/chart" uri="{C3380CC4-5D6E-409C-BE32-E72D297353CC}">
                <c16:uniqueId val="{00000001-C41A-46ED-9FE5-793603CEB46E}"/>
              </c:ext>
            </c:extLst>
          </c:dPt>
          <c:dPt>
            <c:idx val="13"/>
            <c:invertIfNegative val="0"/>
            <c:bubble3D val="0"/>
            <c:spPr>
              <a:solidFill>
                <a:srgbClr val="92D050"/>
              </a:solidFill>
              <a:ln>
                <a:noFill/>
              </a:ln>
              <a:effectLst/>
              <a:scene3d>
                <a:camera prst="orthographicFront"/>
                <a:lightRig rig="threePt" dir="t"/>
              </a:scene3d>
              <a:sp3d>
                <a:bevelT prst="angle"/>
              </a:sp3d>
            </c:spPr>
            <c:extLst>
              <c:ext xmlns:c16="http://schemas.microsoft.com/office/drawing/2014/chart" uri="{C3380CC4-5D6E-409C-BE32-E72D297353CC}">
                <c16:uniqueId val="{00000003-C41A-46ED-9FE5-793603CEB46E}"/>
              </c:ext>
            </c:extLst>
          </c:dPt>
          <c:dLbls>
            <c:numFmt formatCode="#,##0.00" sourceLinked="0"/>
            <c:spPr>
              <a:noFill/>
              <a:ln>
                <a:noFill/>
              </a:ln>
              <a:effectLst/>
            </c:spPr>
            <c:txPr>
              <a:bodyPr rot="-5400000" spcFirstLastPara="1" vertOverflow="ellipsis"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Sheet2!$E$4:$E$23</c:f>
              <c:strCache>
                <c:ptCount val="20"/>
                <c:pt idx="0">
                  <c:v>آغچه</c:v>
                </c:pt>
                <c:pt idx="1">
                  <c:v>آقا گل</c:v>
                </c:pt>
                <c:pt idx="2">
                  <c:v>بتلیجه</c:v>
                </c:pt>
                <c:pt idx="3">
                  <c:v>تخماقلو</c:v>
                </c:pt>
                <c:pt idx="4">
                  <c:v>قائم آباد</c:v>
                </c:pt>
                <c:pt idx="5">
                  <c:v>قره بلطاق</c:v>
                </c:pt>
                <c:pt idx="6">
                  <c:v>قلعه بهمن</c:v>
                </c:pt>
                <c:pt idx="7">
                  <c:v>معصوم آباد</c:v>
                </c:pt>
                <c:pt idx="8">
                  <c:v>میر آباد</c:v>
                </c:pt>
                <c:pt idx="9">
                  <c:v>هدان</c:v>
                </c:pt>
                <c:pt idx="10">
                  <c:v>هندوکش</c:v>
                </c:pt>
                <c:pt idx="11">
                  <c:v>میانگین شهرستان</c:v>
                </c:pt>
                <c:pt idx="12">
                  <c:v>کرچ</c:v>
                </c:pt>
                <c:pt idx="13">
                  <c:v>میانگین روستا</c:v>
                </c:pt>
                <c:pt idx="14">
                  <c:v>ازناوله</c:v>
                </c:pt>
                <c:pt idx="15">
                  <c:v>داشکسن</c:v>
                </c:pt>
                <c:pt idx="16">
                  <c:v>خانه بهداشت بلطاق</c:v>
                </c:pt>
                <c:pt idx="17">
                  <c:v>قلعه اخلاص</c:v>
                </c:pt>
                <c:pt idx="18">
                  <c:v>دره ساری</c:v>
                </c:pt>
                <c:pt idx="19">
                  <c:v>ماربر</c:v>
                </c:pt>
              </c:strCache>
            </c:strRef>
          </c:cat>
          <c:val>
            <c:numRef>
              <c:f>Sheet2!$F$4:$F$23</c:f>
              <c:numCache>
                <c:formatCode>General</c:formatCode>
                <c:ptCount val="20"/>
                <c:pt idx="0">
                  <c:v>100</c:v>
                </c:pt>
                <c:pt idx="1">
                  <c:v>100</c:v>
                </c:pt>
                <c:pt idx="2">
                  <c:v>100</c:v>
                </c:pt>
                <c:pt idx="3">
                  <c:v>100</c:v>
                </c:pt>
                <c:pt idx="4">
                  <c:v>100</c:v>
                </c:pt>
                <c:pt idx="5">
                  <c:v>100</c:v>
                </c:pt>
                <c:pt idx="6">
                  <c:v>100</c:v>
                </c:pt>
                <c:pt idx="7">
                  <c:v>100</c:v>
                </c:pt>
                <c:pt idx="8">
                  <c:v>100</c:v>
                </c:pt>
                <c:pt idx="9">
                  <c:v>100</c:v>
                </c:pt>
                <c:pt idx="10">
                  <c:v>100</c:v>
                </c:pt>
                <c:pt idx="11">
                  <c:v>86.41</c:v>
                </c:pt>
                <c:pt idx="12">
                  <c:v>85.714285709999999</c:v>
                </c:pt>
                <c:pt idx="13">
                  <c:v>85.29</c:v>
                </c:pt>
                <c:pt idx="14">
                  <c:v>66.666666669999998</c:v>
                </c:pt>
                <c:pt idx="15">
                  <c:v>55.555555560000002</c:v>
                </c:pt>
                <c:pt idx="16">
                  <c:v>42.857142860000003</c:v>
                </c:pt>
                <c:pt idx="17">
                  <c:v>33.333333330000002</c:v>
                </c:pt>
              </c:numCache>
            </c:numRef>
          </c:val>
          <c:extLst>
            <c:ext xmlns:c16="http://schemas.microsoft.com/office/drawing/2014/chart" uri="{C3380CC4-5D6E-409C-BE32-E72D297353CC}">
              <c16:uniqueId val="{00000004-C41A-46ED-9FE5-793603CEB46E}"/>
            </c:ext>
          </c:extLst>
        </c:ser>
        <c:dLbls>
          <c:showLegendKey val="0"/>
          <c:showVal val="0"/>
          <c:showCatName val="0"/>
          <c:showSerName val="0"/>
          <c:showPercent val="0"/>
          <c:showBubbleSize val="0"/>
        </c:dLbls>
        <c:gapWidth val="219"/>
        <c:overlap val="-27"/>
        <c:axId val="1036019151"/>
        <c:axId val="1104075471"/>
      </c:barChart>
      <c:catAx>
        <c:axId val="103601915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B Titr" panose="00000700000000000000" pitchFamily="2" charset="-78"/>
              </a:defRPr>
            </a:pPr>
            <a:endParaRPr lang="en-US"/>
          </a:p>
        </c:txPr>
        <c:crossAx val="1104075471"/>
        <c:crosses val="autoZero"/>
        <c:auto val="1"/>
        <c:lblAlgn val="ctr"/>
        <c:lblOffset val="100"/>
        <c:noMultiLvlLbl val="0"/>
      </c:catAx>
      <c:valAx>
        <c:axId val="110407547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3601915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[data.xlsx]Sheet2!$E$3</c:f>
              <c:strCache>
                <c:ptCount val="1"/>
                <c:pt idx="0">
                  <c:v>Average of درصد</c:v>
                </c:pt>
              </c:strCache>
            </c:strRef>
          </c:tx>
          <c:spPr>
            <a:solidFill>
              <a:schemeClr val="accent1"/>
            </a:solidFill>
            <a:ln>
              <a:noFill/>
            </a:ln>
            <a:effectLst/>
            <a:scene3d>
              <a:camera prst="orthographicFront"/>
              <a:lightRig rig="threePt" dir="t"/>
            </a:scene3d>
            <a:sp3d>
              <a:bevelT prst="angle"/>
            </a:sp3d>
          </c:spPr>
          <c:invertIfNegative val="0"/>
          <c:dPt>
            <c:idx val="2"/>
            <c:invertIfNegative val="0"/>
            <c:bubble3D val="0"/>
            <c:spPr>
              <a:solidFill>
                <a:srgbClr val="00B050"/>
              </a:solidFill>
              <a:ln>
                <a:noFill/>
              </a:ln>
              <a:effectLst/>
              <a:scene3d>
                <a:camera prst="orthographicFront"/>
                <a:lightRig rig="threePt" dir="t"/>
              </a:scene3d>
              <a:sp3d>
                <a:bevelT prst="angle"/>
              </a:sp3d>
            </c:spPr>
            <c:extLst>
              <c:ext xmlns:c16="http://schemas.microsoft.com/office/drawing/2014/chart" uri="{C3380CC4-5D6E-409C-BE32-E72D297353CC}">
                <c16:uniqueId val="{00000001-F56D-4272-9DA2-069AC1163B6B}"/>
              </c:ext>
            </c:extLst>
          </c:dPt>
          <c:dPt>
            <c:idx val="4"/>
            <c:invertIfNegative val="0"/>
            <c:bubble3D val="0"/>
            <c:spPr>
              <a:solidFill>
                <a:srgbClr val="92D050"/>
              </a:solidFill>
              <a:ln>
                <a:noFill/>
              </a:ln>
              <a:effectLst/>
              <a:scene3d>
                <a:camera prst="orthographicFront"/>
                <a:lightRig rig="threePt" dir="t"/>
              </a:scene3d>
              <a:sp3d>
                <a:bevelT prst="angle"/>
              </a:sp3d>
            </c:spPr>
            <c:extLst>
              <c:ext xmlns:c16="http://schemas.microsoft.com/office/drawing/2014/chart" uri="{C3380CC4-5D6E-409C-BE32-E72D297353CC}">
                <c16:uniqueId val="{00000003-F56D-4272-9DA2-069AC1163B6B}"/>
              </c:ext>
            </c:extLst>
          </c:dPt>
          <c:dLbls>
            <c:numFmt formatCode="#,##0.00" sourceLinked="0"/>
            <c:spPr>
              <a:noFill/>
              <a:ln>
                <a:noFill/>
              </a:ln>
              <a:effectLst/>
            </c:spPr>
            <c:txPr>
              <a:bodyPr rot="-5400000" spcFirstLastPara="1" vertOverflow="ellipsis"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[data.xlsx]Sheet2!$D$4:$D$9</c:f>
              <c:strCache>
                <c:ptCount val="6"/>
                <c:pt idx="0">
                  <c:v>ششجوان بویین</c:v>
                </c:pt>
                <c:pt idx="1">
                  <c:v>افوس</c:v>
                </c:pt>
                <c:pt idx="2">
                  <c:v>میانگین شهرستان</c:v>
                </c:pt>
                <c:pt idx="3">
                  <c:v>میاندشت</c:v>
                </c:pt>
                <c:pt idx="4">
                  <c:v>میانگین شهری</c:v>
                </c:pt>
                <c:pt idx="5">
                  <c:v>بویین</c:v>
                </c:pt>
              </c:strCache>
            </c:strRef>
          </c:cat>
          <c:val>
            <c:numRef>
              <c:f>[data.xlsx]Sheet2!$E$4:$E$9</c:f>
              <c:numCache>
                <c:formatCode>General</c:formatCode>
                <c:ptCount val="6"/>
                <c:pt idx="0">
                  <c:v>100</c:v>
                </c:pt>
                <c:pt idx="1">
                  <c:v>90.697674419999998</c:v>
                </c:pt>
                <c:pt idx="2">
                  <c:v>88.42</c:v>
                </c:pt>
                <c:pt idx="3">
                  <c:v>87.878787880000004</c:v>
                </c:pt>
                <c:pt idx="4">
                  <c:v>87.82</c:v>
                </c:pt>
                <c:pt idx="5">
                  <c:v>85.365853659999999</c:v>
                </c:pt>
              </c:numCache>
            </c:numRef>
          </c:val>
          <c:extLst>
            <c:ext xmlns:c16="http://schemas.microsoft.com/office/drawing/2014/chart" uri="{C3380CC4-5D6E-409C-BE32-E72D297353CC}">
              <c16:uniqueId val="{00000004-F56D-4272-9DA2-069AC1163B6B}"/>
            </c:ext>
          </c:extLst>
        </c:ser>
        <c:dLbls>
          <c:showLegendKey val="0"/>
          <c:showVal val="0"/>
          <c:showCatName val="0"/>
          <c:showSerName val="0"/>
          <c:showPercent val="0"/>
          <c:showBubbleSize val="0"/>
        </c:dLbls>
        <c:gapWidth val="219"/>
        <c:overlap val="-27"/>
        <c:axId val="1673890815"/>
        <c:axId val="1673892895"/>
      </c:barChart>
      <c:catAx>
        <c:axId val="167389081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B Titr" panose="00000700000000000000" pitchFamily="2" charset="-78"/>
              </a:defRPr>
            </a:pPr>
            <a:endParaRPr lang="en-US"/>
          </a:p>
        </c:txPr>
        <c:crossAx val="1673892895"/>
        <c:crosses val="autoZero"/>
        <c:auto val="1"/>
        <c:lblAlgn val="ctr"/>
        <c:lblOffset val="100"/>
        <c:noMultiLvlLbl val="0"/>
      </c:catAx>
      <c:valAx>
        <c:axId val="167389289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7389081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718818478511392E-2"/>
          <c:y val="7.0356066791174746E-2"/>
          <c:w val="0.94652526051013453"/>
          <c:h val="0.57310071512510019"/>
        </c:manualLayout>
      </c:layout>
      <c:barChart>
        <c:barDir val="col"/>
        <c:grouping val="clustered"/>
        <c:varyColors val="0"/>
        <c:ser>
          <c:idx val="0"/>
          <c:order val="0"/>
          <c:tx>
            <c:strRef>
              <c:f>Sheet2!$G$3</c:f>
              <c:strCache>
                <c:ptCount val="1"/>
                <c:pt idx="0">
                  <c:v>Average of درصد</c:v>
                </c:pt>
              </c:strCache>
            </c:strRef>
          </c:tx>
          <c:spPr>
            <a:solidFill>
              <a:schemeClr val="accent1"/>
            </a:solidFill>
            <a:ln>
              <a:noFill/>
            </a:ln>
            <a:effectLst/>
            <a:scene3d>
              <a:camera prst="orthographicFront"/>
              <a:lightRig rig="threePt" dir="t"/>
            </a:scene3d>
            <a:sp3d>
              <a:bevelT prst="angle"/>
            </a:sp3d>
          </c:spPr>
          <c:invertIfNegative val="0"/>
          <c:dPt>
            <c:idx val="11"/>
            <c:invertIfNegative val="0"/>
            <c:bubble3D val="0"/>
            <c:spPr>
              <a:solidFill>
                <a:srgbClr val="92D050"/>
              </a:solidFill>
              <a:ln>
                <a:noFill/>
              </a:ln>
              <a:effectLst/>
              <a:scene3d>
                <a:camera prst="orthographicFront"/>
                <a:lightRig rig="threePt" dir="t"/>
              </a:scene3d>
              <a:sp3d>
                <a:bevelT prst="angle"/>
              </a:sp3d>
            </c:spPr>
            <c:extLst>
              <c:ext xmlns:c16="http://schemas.microsoft.com/office/drawing/2014/chart" uri="{C3380CC4-5D6E-409C-BE32-E72D297353CC}">
                <c16:uniqueId val="{00000001-669F-4292-9BAB-5ADB043AB20E}"/>
              </c:ext>
            </c:extLst>
          </c:dPt>
          <c:dPt>
            <c:idx val="12"/>
            <c:invertIfNegative val="0"/>
            <c:bubble3D val="0"/>
            <c:spPr>
              <a:solidFill>
                <a:srgbClr val="00B050"/>
              </a:solidFill>
              <a:ln>
                <a:noFill/>
              </a:ln>
              <a:effectLst/>
              <a:scene3d>
                <a:camera prst="orthographicFront"/>
                <a:lightRig rig="threePt" dir="t"/>
              </a:scene3d>
              <a:sp3d>
                <a:bevelT prst="angle"/>
              </a:sp3d>
            </c:spPr>
            <c:extLst>
              <c:ext xmlns:c16="http://schemas.microsoft.com/office/drawing/2014/chart" uri="{C3380CC4-5D6E-409C-BE32-E72D297353CC}">
                <c16:uniqueId val="{00000003-669F-4292-9BAB-5ADB043AB20E}"/>
              </c:ext>
            </c:extLst>
          </c:dPt>
          <c:dLbls>
            <c:numFmt formatCode="#,##0.00" sourceLinked="0"/>
            <c:spPr>
              <a:noFill/>
              <a:ln>
                <a:noFill/>
              </a:ln>
              <a:effectLst/>
            </c:spPr>
            <c:txPr>
              <a:bodyPr rot="-5400000" spcFirstLastPara="1" vertOverflow="ellipsis"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Sheet2!$F$4:$F$21</c:f>
              <c:strCache>
                <c:ptCount val="18"/>
                <c:pt idx="0">
                  <c:v>ازناوله</c:v>
                </c:pt>
                <c:pt idx="1">
                  <c:v>آقا گل</c:v>
                </c:pt>
                <c:pt idx="2">
                  <c:v>بتلیجه</c:v>
                </c:pt>
                <c:pt idx="3">
                  <c:v>قره بلطاق</c:v>
                </c:pt>
                <c:pt idx="4">
                  <c:v>کرچ</c:v>
                </c:pt>
                <c:pt idx="5">
                  <c:v>ماربر</c:v>
                </c:pt>
                <c:pt idx="6">
                  <c:v>معصوم آباد</c:v>
                </c:pt>
                <c:pt idx="7">
                  <c:v>میر آباد</c:v>
                </c:pt>
                <c:pt idx="8">
                  <c:v>هدان</c:v>
                </c:pt>
                <c:pt idx="9">
                  <c:v>هندوکش</c:v>
                </c:pt>
                <c:pt idx="10">
                  <c:v>آغچه</c:v>
                </c:pt>
                <c:pt idx="11">
                  <c:v>میانگین روستا</c:v>
                </c:pt>
                <c:pt idx="12">
                  <c:v>میانگین شهرستان</c:v>
                </c:pt>
                <c:pt idx="13">
                  <c:v>داشکسن</c:v>
                </c:pt>
                <c:pt idx="14">
                  <c:v>خانه بهداشت بلطاق</c:v>
                </c:pt>
                <c:pt idx="15">
                  <c:v>قائم آباد</c:v>
                </c:pt>
                <c:pt idx="16">
                  <c:v>قلعه اخلاص</c:v>
                </c:pt>
                <c:pt idx="17">
                  <c:v>تخماقلو</c:v>
                </c:pt>
              </c:strCache>
            </c:strRef>
          </c:cat>
          <c:val>
            <c:numRef>
              <c:f>Sheet2!$G$4:$G$21</c:f>
              <c:numCache>
                <c:formatCode>General</c:formatCode>
                <c:ptCount val="18"/>
                <c:pt idx="0">
                  <c:v>100</c:v>
                </c:pt>
                <c:pt idx="1">
                  <c:v>100</c:v>
                </c:pt>
                <c:pt idx="2">
                  <c:v>100</c:v>
                </c:pt>
                <c:pt idx="3">
                  <c:v>100</c:v>
                </c:pt>
                <c:pt idx="4">
                  <c:v>100</c:v>
                </c:pt>
                <c:pt idx="5">
                  <c:v>100</c:v>
                </c:pt>
                <c:pt idx="6">
                  <c:v>100</c:v>
                </c:pt>
                <c:pt idx="7">
                  <c:v>100</c:v>
                </c:pt>
                <c:pt idx="8">
                  <c:v>100</c:v>
                </c:pt>
                <c:pt idx="9">
                  <c:v>100</c:v>
                </c:pt>
                <c:pt idx="10">
                  <c:v>95</c:v>
                </c:pt>
                <c:pt idx="11">
                  <c:v>89.77</c:v>
                </c:pt>
                <c:pt idx="12">
                  <c:v>88.42</c:v>
                </c:pt>
                <c:pt idx="13">
                  <c:v>66.666666669999998</c:v>
                </c:pt>
                <c:pt idx="14">
                  <c:v>60</c:v>
                </c:pt>
                <c:pt idx="15">
                  <c:v>60</c:v>
                </c:pt>
                <c:pt idx="16">
                  <c:v>50</c:v>
                </c:pt>
              </c:numCache>
            </c:numRef>
          </c:val>
          <c:extLst>
            <c:ext xmlns:c16="http://schemas.microsoft.com/office/drawing/2014/chart" uri="{C3380CC4-5D6E-409C-BE32-E72D297353CC}">
              <c16:uniqueId val="{00000004-669F-4292-9BAB-5ADB043AB20E}"/>
            </c:ext>
          </c:extLst>
        </c:ser>
        <c:dLbls>
          <c:showLegendKey val="0"/>
          <c:showVal val="0"/>
          <c:showCatName val="0"/>
          <c:showSerName val="0"/>
          <c:showPercent val="0"/>
          <c:showBubbleSize val="0"/>
        </c:dLbls>
        <c:gapWidth val="219"/>
        <c:overlap val="-27"/>
        <c:axId val="1111038639"/>
        <c:axId val="1111032815"/>
      </c:barChart>
      <c:catAx>
        <c:axId val="11110386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B Titr" panose="00000700000000000000" pitchFamily="2" charset="-78"/>
              </a:defRPr>
            </a:pPr>
            <a:endParaRPr lang="en-US"/>
          </a:p>
        </c:txPr>
        <c:crossAx val="1111032815"/>
        <c:crosses val="autoZero"/>
        <c:auto val="1"/>
        <c:lblAlgn val="ctr"/>
        <c:lblOffset val="100"/>
        <c:noMultiLvlLbl val="0"/>
      </c:catAx>
      <c:valAx>
        <c:axId val="11110328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1103863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2810315016015626E-2"/>
          <c:y val="0.12416451072844753"/>
          <c:w val="0.95213225874112151"/>
          <c:h val="0.61666407077545671"/>
        </c:manualLayout>
      </c:layout>
      <c:barChart>
        <c:barDir val="col"/>
        <c:grouping val="clustered"/>
        <c:varyColors val="0"/>
        <c:ser>
          <c:idx val="0"/>
          <c:order val="0"/>
          <c:tx>
            <c:strRef>
              <c:f>Sheet1!$L$3</c:f>
              <c:strCache>
                <c:ptCount val="1"/>
                <c:pt idx="0">
                  <c:v>شهری</c:v>
                </c:pt>
              </c:strCache>
            </c:strRef>
          </c:tx>
          <c:spPr>
            <a:solidFill>
              <a:schemeClr val="accent5"/>
            </a:solidFill>
            <a:ln>
              <a:noFill/>
            </a:ln>
            <a:effectLst/>
            <a:scene3d>
              <a:camera prst="orthographicFront"/>
              <a:lightRig rig="threePt" dir="t"/>
            </a:scene3d>
            <a:sp3d>
              <a:bevelT prst="angle"/>
            </a:sp3d>
          </c:spPr>
          <c:invertIfNegative val="0"/>
          <c:dPt>
            <c:idx val="5"/>
            <c:invertIfNegative val="0"/>
            <c:bubble3D val="0"/>
            <c:spPr>
              <a:solidFill>
                <a:srgbClr val="FF0000"/>
              </a:solidFill>
              <a:ln>
                <a:noFill/>
              </a:ln>
              <a:effectLst/>
              <a:scene3d>
                <a:camera prst="orthographicFront"/>
                <a:lightRig rig="threePt" dir="t"/>
              </a:scene3d>
              <a:sp3d>
                <a:bevelT prst="angle"/>
              </a:sp3d>
            </c:spPr>
            <c:extLst>
              <c:ext xmlns:c16="http://schemas.microsoft.com/office/drawing/2014/chart" uri="{C3380CC4-5D6E-409C-BE32-E72D297353CC}">
                <c16:uniqueId val="{00000001-B57F-4AFD-B777-4FFD1FC1CE80}"/>
              </c:ext>
            </c:extLst>
          </c:dPt>
          <c:dLbls>
            <c:spPr>
              <a:noFill/>
              <a:ln>
                <a:noFill/>
              </a:ln>
              <a:effectLst/>
            </c:spPr>
            <c:txPr>
              <a:bodyPr rot="-5400000" spcFirstLastPara="1" vertOverflow="ellipsis"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Sheet1!$J$4:$K$9</c:f>
              <c:strCache>
                <c:ptCount val="6"/>
                <c:pt idx="0">
                  <c:v>اول</c:v>
                </c:pt>
                <c:pt idx="1">
                  <c:v>چهارم</c:v>
                </c:pt>
                <c:pt idx="2">
                  <c:v>هفتم</c:v>
                </c:pt>
                <c:pt idx="3">
                  <c:v>دهم</c:v>
                </c:pt>
                <c:pt idx="4">
                  <c:v>میانگین </c:v>
                </c:pt>
                <c:pt idx="5">
                  <c:v>میانگین شهرستان</c:v>
                </c:pt>
              </c:strCache>
            </c:strRef>
          </c:cat>
          <c:val>
            <c:numRef>
              <c:f>Sheet1!$L$4:$L$9</c:f>
              <c:numCache>
                <c:formatCode>General</c:formatCode>
                <c:ptCount val="6"/>
                <c:pt idx="0">
                  <c:v>88.83</c:v>
                </c:pt>
                <c:pt idx="1">
                  <c:v>93.9</c:v>
                </c:pt>
                <c:pt idx="2">
                  <c:v>87.03</c:v>
                </c:pt>
                <c:pt idx="3">
                  <c:v>87.82</c:v>
                </c:pt>
                <c:pt idx="4">
                  <c:v>89.7</c:v>
                </c:pt>
                <c:pt idx="5">
                  <c:v>89.39</c:v>
                </c:pt>
              </c:numCache>
            </c:numRef>
          </c:val>
          <c:extLst>
            <c:ext xmlns:c16="http://schemas.microsoft.com/office/drawing/2014/chart" uri="{C3380CC4-5D6E-409C-BE32-E72D297353CC}">
              <c16:uniqueId val="{00000002-B57F-4AFD-B777-4FFD1FC1CE80}"/>
            </c:ext>
          </c:extLst>
        </c:ser>
        <c:ser>
          <c:idx val="1"/>
          <c:order val="1"/>
          <c:tx>
            <c:strRef>
              <c:f>Sheet1!$M$3</c:f>
              <c:strCache>
                <c:ptCount val="1"/>
                <c:pt idx="0">
                  <c:v>روستایی</c:v>
                </c:pt>
              </c:strCache>
            </c:strRef>
          </c:tx>
          <c:spPr>
            <a:solidFill>
              <a:schemeClr val="accent4"/>
            </a:solidFill>
            <a:ln>
              <a:noFill/>
            </a:ln>
            <a:effectLst/>
            <a:scene3d>
              <a:camera prst="orthographicFront"/>
              <a:lightRig rig="threePt" dir="t"/>
            </a:scene3d>
            <a:sp3d>
              <a:bevelT prst="angle"/>
            </a:sp3d>
          </c:spPr>
          <c:invertIfNegative val="0"/>
          <c:dLbls>
            <c:spPr>
              <a:noFill/>
              <a:ln>
                <a:noFill/>
              </a:ln>
              <a:effectLst/>
            </c:spPr>
            <c:txPr>
              <a:bodyPr rot="-5400000" spcFirstLastPara="1" vertOverflow="ellipsis"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Sheet1!$J$4:$K$9</c:f>
              <c:strCache>
                <c:ptCount val="6"/>
                <c:pt idx="0">
                  <c:v>اول</c:v>
                </c:pt>
                <c:pt idx="1">
                  <c:v>چهارم</c:v>
                </c:pt>
                <c:pt idx="2">
                  <c:v>هفتم</c:v>
                </c:pt>
                <c:pt idx="3">
                  <c:v>دهم</c:v>
                </c:pt>
                <c:pt idx="4">
                  <c:v>میانگین </c:v>
                </c:pt>
                <c:pt idx="5">
                  <c:v>میانگین شهرستان</c:v>
                </c:pt>
              </c:strCache>
            </c:strRef>
          </c:cat>
          <c:val>
            <c:numRef>
              <c:f>Sheet1!$M$4:$M$9</c:f>
              <c:numCache>
                <c:formatCode>General</c:formatCode>
                <c:ptCount val="6"/>
                <c:pt idx="0">
                  <c:v>95.24</c:v>
                </c:pt>
                <c:pt idx="1">
                  <c:v>85.39</c:v>
                </c:pt>
                <c:pt idx="2">
                  <c:v>85.29</c:v>
                </c:pt>
                <c:pt idx="3">
                  <c:v>89.77</c:v>
                </c:pt>
                <c:pt idx="4">
                  <c:v>88.7</c:v>
                </c:pt>
              </c:numCache>
            </c:numRef>
          </c:val>
          <c:extLst>
            <c:ext xmlns:c16="http://schemas.microsoft.com/office/drawing/2014/chart" uri="{C3380CC4-5D6E-409C-BE32-E72D297353CC}">
              <c16:uniqueId val="{00000003-B57F-4AFD-B777-4FFD1FC1CE80}"/>
            </c:ext>
          </c:extLst>
        </c:ser>
        <c:ser>
          <c:idx val="2"/>
          <c:order val="2"/>
          <c:tx>
            <c:strRef>
              <c:f>Sheet1!$N$3</c:f>
              <c:strCache>
                <c:ptCount val="1"/>
              </c:strCache>
            </c:strRef>
          </c:tx>
          <c:spPr>
            <a:solidFill>
              <a:schemeClr val="accent3"/>
            </a:solidFill>
            <a:ln>
              <a:noFill/>
            </a:ln>
            <a:effectLst/>
          </c:spPr>
          <c:invertIfNegative val="0"/>
          <c:cat>
            <c:strRef>
              <c:f>Sheet1!$J$4:$K$9</c:f>
              <c:strCache>
                <c:ptCount val="6"/>
                <c:pt idx="0">
                  <c:v>اول</c:v>
                </c:pt>
                <c:pt idx="1">
                  <c:v>چهارم</c:v>
                </c:pt>
                <c:pt idx="2">
                  <c:v>هفتم</c:v>
                </c:pt>
                <c:pt idx="3">
                  <c:v>دهم</c:v>
                </c:pt>
                <c:pt idx="4">
                  <c:v>میانگین </c:v>
                </c:pt>
                <c:pt idx="5">
                  <c:v>میانگین شهرستان</c:v>
                </c:pt>
              </c:strCache>
            </c:strRef>
          </c:cat>
          <c:val>
            <c:numRef>
              <c:f>Sheet1!$N$4:$N$9</c:f>
              <c:numCache>
                <c:formatCode>General</c:formatCode>
                <c:ptCount val="6"/>
              </c:numCache>
            </c:numRef>
          </c:val>
          <c:extLst>
            <c:ext xmlns:c16="http://schemas.microsoft.com/office/drawing/2014/chart" uri="{C3380CC4-5D6E-409C-BE32-E72D297353CC}">
              <c16:uniqueId val="{00000004-B57F-4AFD-B777-4FFD1FC1CE80}"/>
            </c:ext>
          </c:extLst>
        </c:ser>
        <c:dLbls>
          <c:showLegendKey val="0"/>
          <c:showVal val="0"/>
          <c:showCatName val="0"/>
          <c:showSerName val="0"/>
          <c:showPercent val="0"/>
          <c:showBubbleSize val="0"/>
        </c:dLbls>
        <c:gapWidth val="219"/>
        <c:overlap val="-27"/>
        <c:axId val="257675327"/>
        <c:axId val="257679903"/>
      </c:barChart>
      <c:catAx>
        <c:axId val="25767532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B Titr" panose="00000700000000000000" pitchFamily="2" charset="-78"/>
              </a:defRPr>
            </a:pPr>
            <a:endParaRPr lang="en-US"/>
          </a:p>
        </c:txPr>
        <c:crossAx val="257679903"/>
        <c:crosses val="autoZero"/>
        <c:auto val="1"/>
        <c:lblAlgn val="ctr"/>
        <c:lblOffset val="100"/>
        <c:noMultiLvlLbl val="0"/>
      </c:catAx>
      <c:valAx>
        <c:axId val="25767990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57675327"/>
        <c:crosses val="autoZero"/>
        <c:crossBetween val="between"/>
      </c:valAx>
      <c:spPr>
        <a:noFill/>
        <a:ln>
          <a:noFill/>
        </a:ln>
        <a:effectLst/>
      </c:spPr>
    </c:plotArea>
    <c:legend>
      <c:legendPos val="b"/>
      <c:layout>
        <c:manualLayout>
          <c:xMode val="edge"/>
          <c:yMode val="edge"/>
          <c:x val="0.41998675550081083"/>
          <c:y val="0.91738489157093617"/>
          <c:w val="0.15181334741136221"/>
          <c:h val="8.2615108429063874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B Titr" panose="00000700000000000000" pitchFamily="2" charset="-78"/>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CDB720E-B656-49DA-B9F6-8FBF0D063762}" type="datetimeFigureOut">
              <a:rPr lang="en-US" smtClean="0"/>
              <a:t>12/15/2024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C4E27-289F-4ECC-8FF9-62C4B2526814}" type="slidenum">
              <a:rPr lang="en-US" smtClean="0"/>
              <a:t>‹#›</a:t>
            </a:fld>
            <a:endParaRPr lang="en-US"/>
          </a:p>
        </p:txBody>
      </p:sp>
    </p:spTree>
    <p:extLst>
      <p:ext uri="{BB962C8B-B14F-4D97-AF65-F5344CB8AC3E}">
        <p14:creationId xmlns:p14="http://schemas.microsoft.com/office/powerpoint/2010/main" val="3390358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CDB720E-B656-49DA-B9F6-8FBF0D063762}" type="datetimeFigureOut">
              <a:rPr lang="en-US" smtClean="0"/>
              <a:t>12/15/2024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C4E27-289F-4ECC-8FF9-62C4B2526814}" type="slidenum">
              <a:rPr lang="en-US" smtClean="0"/>
              <a:t>‹#›</a:t>
            </a:fld>
            <a:endParaRPr lang="en-US"/>
          </a:p>
        </p:txBody>
      </p:sp>
    </p:spTree>
    <p:extLst>
      <p:ext uri="{BB962C8B-B14F-4D97-AF65-F5344CB8AC3E}">
        <p14:creationId xmlns:p14="http://schemas.microsoft.com/office/powerpoint/2010/main" val="3237642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CDB720E-B656-49DA-B9F6-8FBF0D063762}" type="datetimeFigureOut">
              <a:rPr lang="en-US" smtClean="0"/>
              <a:t>12/15/2024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C4E27-289F-4ECC-8FF9-62C4B2526814}" type="slidenum">
              <a:rPr lang="en-US" smtClean="0"/>
              <a:t>‹#›</a:t>
            </a:fld>
            <a:endParaRPr lang="en-US"/>
          </a:p>
        </p:txBody>
      </p:sp>
    </p:spTree>
    <p:extLst>
      <p:ext uri="{BB962C8B-B14F-4D97-AF65-F5344CB8AC3E}">
        <p14:creationId xmlns:p14="http://schemas.microsoft.com/office/powerpoint/2010/main" val="9349867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CDB720E-B656-49DA-B9F6-8FBF0D063762}" type="datetimeFigureOut">
              <a:rPr lang="en-US" smtClean="0"/>
              <a:t>12/15/2024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C4E27-289F-4ECC-8FF9-62C4B2526814}"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018019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CDB720E-B656-49DA-B9F6-8FBF0D063762}" type="datetimeFigureOut">
              <a:rPr lang="en-US" smtClean="0"/>
              <a:t>12/15/2024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C4E27-289F-4ECC-8FF9-62C4B2526814}" type="slidenum">
              <a:rPr lang="en-US" smtClean="0"/>
              <a:t>‹#›</a:t>
            </a:fld>
            <a:endParaRPr lang="en-US"/>
          </a:p>
        </p:txBody>
      </p:sp>
    </p:spTree>
    <p:extLst>
      <p:ext uri="{BB962C8B-B14F-4D97-AF65-F5344CB8AC3E}">
        <p14:creationId xmlns:p14="http://schemas.microsoft.com/office/powerpoint/2010/main" val="4251527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2CDB720E-B656-49DA-B9F6-8FBF0D063762}" type="datetimeFigureOut">
              <a:rPr lang="en-US" smtClean="0"/>
              <a:t>12/15/2024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8C4E27-289F-4ECC-8FF9-62C4B2526814}" type="slidenum">
              <a:rPr lang="en-US" smtClean="0"/>
              <a:t>‹#›</a:t>
            </a:fld>
            <a:endParaRPr lang="en-US"/>
          </a:p>
        </p:txBody>
      </p:sp>
    </p:spTree>
    <p:extLst>
      <p:ext uri="{BB962C8B-B14F-4D97-AF65-F5344CB8AC3E}">
        <p14:creationId xmlns:p14="http://schemas.microsoft.com/office/powerpoint/2010/main" val="19454702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2CDB720E-B656-49DA-B9F6-8FBF0D063762}" type="datetimeFigureOut">
              <a:rPr lang="en-US" smtClean="0"/>
              <a:t>12/15/2024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8C4E27-289F-4ECC-8FF9-62C4B2526814}" type="slidenum">
              <a:rPr lang="en-US" smtClean="0"/>
              <a:t>‹#›</a:t>
            </a:fld>
            <a:endParaRPr lang="en-US"/>
          </a:p>
        </p:txBody>
      </p:sp>
    </p:spTree>
    <p:extLst>
      <p:ext uri="{BB962C8B-B14F-4D97-AF65-F5344CB8AC3E}">
        <p14:creationId xmlns:p14="http://schemas.microsoft.com/office/powerpoint/2010/main" val="1390397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DB720E-B656-49DA-B9F6-8FBF0D063762}" type="datetimeFigureOut">
              <a:rPr lang="en-US" smtClean="0"/>
              <a:t>12/15/2024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C4E27-289F-4ECC-8FF9-62C4B2526814}" type="slidenum">
              <a:rPr lang="en-US" smtClean="0"/>
              <a:t>‹#›</a:t>
            </a:fld>
            <a:endParaRPr lang="en-US"/>
          </a:p>
        </p:txBody>
      </p:sp>
    </p:spTree>
    <p:extLst>
      <p:ext uri="{BB962C8B-B14F-4D97-AF65-F5344CB8AC3E}">
        <p14:creationId xmlns:p14="http://schemas.microsoft.com/office/powerpoint/2010/main" val="90137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DB720E-B656-49DA-B9F6-8FBF0D063762}" type="datetimeFigureOut">
              <a:rPr lang="en-US" smtClean="0"/>
              <a:t>12/15/2024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C4E27-289F-4ECC-8FF9-62C4B2526814}" type="slidenum">
              <a:rPr lang="en-US" smtClean="0"/>
              <a:t>‹#›</a:t>
            </a:fld>
            <a:endParaRPr lang="en-US"/>
          </a:p>
        </p:txBody>
      </p:sp>
    </p:spTree>
    <p:extLst>
      <p:ext uri="{BB962C8B-B14F-4D97-AF65-F5344CB8AC3E}">
        <p14:creationId xmlns:p14="http://schemas.microsoft.com/office/powerpoint/2010/main" val="3390617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DB720E-B656-49DA-B9F6-8FBF0D063762}" type="datetimeFigureOut">
              <a:rPr lang="en-US" smtClean="0"/>
              <a:t>12/15/2024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C4E27-289F-4ECC-8FF9-62C4B2526814}" type="slidenum">
              <a:rPr lang="en-US" smtClean="0"/>
              <a:t>‹#›</a:t>
            </a:fld>
            <a:endParaRPr lang="en-US"/>
          </a:p>
        </p:txBody>
      </p:sp>
    </p:spTree>
    <p:extLst>
      <p:ext uri="{BB962C8B-B14F-4D97-AF65-F5344CB8AC3E}">
        <p14:creationId xmlns:p14="http://schemas.microsoft.com/office/powerpoint/2010/main" val="1471996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CDB720E-B656-49DA-B9F6-8FBF0D063762}" type="datetimeFigureOut">
              <a:rPr lang="en-US" smtClean="0"/>
              <a:t>12/15/2024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C4E27-289F-4ECC-8FF9-62C4B2526814}" type="slidenum">
              <a:rPr lang="en-US" smtClean="0"/>
              <a:t>‹#›</a:t>
            </a:fld>
            <a:endParaRPr lang="en-US"/>
          </a:p>
        </p:txBody>
      </p:sp>
    </p:spTree>
    <p:extLst>
      <p:ext uri="{BB962C8B-B14F-4D97-AF65-F5344CB8AC3E}">
        <p14:creationId xmlns:p14="http://schemas.microsoft.com/office/powerpoint/2010/main" val="855840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CDB720E-B656-49DA-B9F6-8FBF0D063762}" type="datetimeFigureOut">
              <a:rPr lang="en-US" smtClean="0"/>
              <a:t>12/15/2024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C4E27-289F-4ECC-8FF9-62C4B2526814}" type="slidenum">
              <a:rPr lang="en-US" smtClean="0"/>
              <a:t>‹#›</a:t>
            </a:fld>
            <a:endParaRPr lang="en-US"/>
          </a:p>
        </p:txBody>
      </p:sp>
    </p:spTree>
    <p:extLst>
      <p:ext uri="{BB962C8B-B14F-4D97-AF65-F5344CB8AC3E}">
        <p14:creationId xmlns:p14="http://schemas.microsoft.com/office/powerpoint/2010/main" val="3637186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CDB720E-B656-49DA-B9F6-8FBF0D063762}" type="datetimeFigureOut">
              <a:rPr lang="en-US" smtClean="0"/>
              <a:t>12/15/2024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8C4E27-289F-4ECC-8FF9-62C4B2526814}" type="slidenum">
              <a:rPr lang="en-US" smtClean="0"/>
              <a:t>‹#›</a:t>
            </a:fld>
            <a:endParaRPr lang="en-US"/>
          </a:p>
        </p:txBody>
      </p:sp>
    </p:spTree>
    <p:extLst>
      <p:ext uri="{BB962C8B-B14F-4D97-AF65-F5344CB8AC3E}">
        <p14:creationId xmlns:p14="http://schemas.microsoft.com/office/powerpoint/2010/main" val="3945402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CDB720E-B656-49DA-B9F6-8FBF0D063762}" type="datetimeFigureOut">
              <a:rPr lang="en-US" smtClean="0"/>
              <a:t>12/15/2024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8C4E27-289F-4ECC-8FF9-62C4B2526814}" type="slidenum">
              <a:rPr lang="en-US" smtClean="0"/>
              <a:t>‹#›</a:t>
            </a:fld>
            <a:endParaRPr lang="en-US"/>
          </a:p>
        </p:txBody>
      </p:sp>
    </p:spTree>
    <p:extLst>
      <p:ext uri="{BB962C8B-B14F-4D97-AF65-F5344CB8AC3E}">
        <p14:creationId xmlns:p14="http://schemas.microsoft.com/office/powerpoint/2010/main" val="3058121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2CDB720E-B656-49DA-B9F6-8FBF0D063762}" type="datetimeFigureOut">
              <a:rPr lang="en-US" smtClean="0"/>
              <a:t>12/15/2024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8C4E27-289F-4ECC-8FF9-62C4B2526814}" type="slidenum">
              <a:rPr lang="en-US" smtClean="0"/>
              <a:t>‹#›</a:t>
            </a:fld>
            <a:endParaRPr lang="en-US"/>
          </a:p>
        </p:txBody>
      </p:sp>
    </p:spTree>
    <p:extLst>
      <p:ext uri="{BB962C8B-B14F-4D97-AF65-F5344CB8AC3E}">
        <p14:creationId xmlns:p14="http://schemas.microsoft.com/office/powerpoint/2010/main" val="1397499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CDB720E-B656-49DA-B9F6-8FBF0D063762}" type="datetimeFigureOut">
              <a:rPr lang="en-US" smtClean="0"/>
              <a:t>12/15/2024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C4E27-289F-4ECC-8FF9-62C4B2526814}" type="slidenum">
              <a:rPr lang="en-US" smtClean="0"/>
              <a:t>‹#›</a:t>
            </a:fld>
            <a:endParaRPr lang="en-US"/>
          </a:p>
        </p:txBody>
      </p:sp>
    </p:spTree>
    <p:extLst>
      <p:ext uri="{BB962C8B-B14F-4D97-AF65-F5344CB8AC3E}">
        <p14:creationId xmlns:p14="http://schemas.microsoft.com/office/powerpoint/2010/main" val="1881478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CDB720E-B656-49DA-B9F6-8FBF0D063762}" type="datetimeFigureOut">
              <a:rPr lang="en-US" smtClean="0"/>
              <a:t>12/15/2024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C4E27-289F-4ECC-8FF9-62C4B2526814}" type="slidenum">
              <a:rPr lang="en-US" smtClean="0"/>
              <a:t>‹#›</a:t>
            </a:fld>
            <a:endParaRPr lang="en-US"/>
          </a:p>
        </p:txBody>
      </p:sp>
    </p:spTree>
    <p:extLst>
      <p:ext uri="{BB962C8B-B14F-4D97-AF65-F5344CB8AC3E}">
        <p14:creationId xmlns:p14="http://schemas.microsoft.com/office/powerpoint/2010/main" val="2167189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2CDB720E-B656-49DA-B9F6-8FBF0D063762}" type="datetimeFigureOut">
              <a:rPr lang="en-US" smtClean="0"/>
              <a:t>12/15/2024</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B98C4E27-289F-4ECC-8FF9-62C4B2526814}" type="slidenum">
              <a:rPr lang="en-US" smtClean="0"/>
              <a:t>‹#›</a:t>
            </a:fld>
            <a:endParaRPr lang="en-US"/>
          </a:p>
        </p:txBody>
      </p:sp>
    </p:spTree>
    <p:extLst>
      <p:ext uri="{BB962C8B-B14F-4D97-AF65-F5344CB8AC3E}">
        <p14:creationId xmlns:p14="http://schemas.microsoft.com/office/powerpoint/2010/main" val="19881943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fif"/><Relationship Id="rId2" Type="http://schemas.openxmlformats.org/officeDocument/2006/relationships/image" Target="../media/image8.jfif"/><Relationship Id="rId1" Type="http://schemas.openxmlformats.org/officeDocument/2006/relationships/slideLayout" Target="../slideLayouts/slideLayout2.xml"/><Relationship Id="rId4" Type="http://schemas.openxmlformats.org/officeDocument/2006/relationships/image" Target="../media/image10.jfif"/></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sz="4800" cap="all" dirty="0">
                <a:solidFill>
                  <a:srgbClr val="956251">
                    <a:lumMod val="75000"/>
                  </a:srgbClr>
                </a:solidFill>
                <a:latin typeface="Tw Cen MT" panose="020B0602020104020603"/>
                <a:cs typeface="B Titr" panose="00000700000000000000" pitchFamily="2" charset="-78"/>
              </a:rPr>
              <a:t>بازنگری برنامه های سلامت در مدارس</a:t>
            </a:r>
            <a:endParaRPr lang="en-US" dirty="0"/>
          </a:p>
        </p:txBody>
      </p:sp>
      <p:sp>
        <p:nvSpPr>
          <p:cNvPr id="3" name="Subtitle 2"/>
          <p:cNvSpPr>
            <a:spLocks noGrp="1"/>
          </p:cNvSpPr>
          <p:nvPr>
            <p:ph type="subTitle" idx="1"/>
          </p:nvPr>
        </p:nvSpPr>
        <p:spPr/>
        <p:txBody>
          <a:bodyPr>
            <a:normAutofit fontScale="92500" lnSpcReduction="10000"/>
          </a:bodyPr>
          <a:lstStyle/>
          <a:p>
            <a:pPr lvl="0">
              <a:lnSpc>
                <a:spcPct val="120000"/>
              </a:lnSpc>
              <a:buClr>
                <a:prstClr val="black"/>
              </a:buClr>
            </a:pPr>
            <a:r>
              <a:rPr lang="fa-IR" sz="2000" cap="all" dirty="0">
                <a:solidFill>
                  <a:srgbClr val="956251">
                    <a:lumMod val="75000"/>
                  </a:srgbClr>
                </a:solidFill>
                <a:latin typeface="Tw Cen MT" panose="020B0602020104020603"/>
                <a:cs typeface="B Titr" panose="00000700000000000000" pitchFamily="2" charset="-78"/>
              </a:rPr>
              <a:t>شبکه بهداشت و درمان شهرستان بویین میاندشت</a:t>
            </a:r>
          </a:p>
          <a:p>
            <a:pPr lvl="0">
              <a:lnSpc>
                <a:spcPct val="120000"/>
              </a:lnSpc>
              <a:buClr>
                <a:prstClr val="black"/>
              </a:buClr>
            </a:pPr>
            <a:r>
              <a:rPr lang="fa-IR" sz="2000" cap="all" dirty="0">
                <a:solidFill>
                  <a:srgbClr val="956251">
                    <a:lumMod val="75000"/>
                  </a:srgbClr>
                </a:solidFill>
                <a:latin typeface="Tw Cen MT" panose="020B0602020104020603"/>
                <a:cs typeface="B Titr" panose="00000700000000000000" pitchFamily="2" charset="-78"/>
              </a:rPr>
              <a:t>واحد سلامت نوجوانان،جوانان و </a:t>
            </a:r>
            <a:r>
              <a:rPr lang="fa-IR" sz="2000" cap="all" dirty="0" smtClean="0">
                <a:solidFill>
                  <a:srgbClr val="956251">
                    <a:lumMod val="75000"/>
                  </a:srgbClr>
                </a:solidFill>
                <a:latin typeface="Tw Cen MT" panose="020B0602020104020603"/>
                <a:cs typeface="B Titr" panose="00000700000000000000" pitchFamily="2" charset="-78"/>
              </a:rPr>
              <a:t>مدارس</a:t>
            </a:r>
          </a:p>
          <a:p>
            <a:pPr lvl="0">
              <a:lnSpc>
                <a:spcPct val="120000"/>
              </a:lnSpc>
              <a:buClr>
                <a:prstClr val="black"/>
              </a:buClr>
            </a:pPr>
            <a:r>
              <a:rPr lang="fa-IR" sz="2000" cap="all" smtClean="0">
                <a:solidFill>
                  <a:srgbClr val="956251">
                    <a:lumMod val="75000"/>
                  </a:srgbClr>
                </a:solidFill>
                <a:latin typeface="Tw Cen MT" panose="020B0602020104020603"/>
                <a:cs typeface="B Titr" panose="00000700000000000000" pitchFamily="2" charset="-78"/>
              </a:rPr>
              <a:t>آذر </a:t>
            </a:r>
            <a:r>
              <a:rPr lang="fa-IR" sz="2000" cap="all" dirty="0" smtClean="0">
                <a:solidFill>
                  <a:srgbClr val="956251">
                    <a:lumMod val="75000"/>
                  </a:srgbClr>
                </a:solidFill>
                <a:latin typeface="Tw Cen MT" panose="020B0602020104020603"/>
                <a:cs typeface="B Titr" panose="00000700000000000000" pitchFamily="2" charset="-78"/>
              </a:rPr>
              <a:t>ماه 1403</a:t>
            </a:r>
            <a:endParaRPr lang="en-US" dirty="0"/>
          </a:p>
        </p:txBody>
      </p:sp>
    </p:spTree>
    <p:extLst>
      <p:ext uri="{BB962C8B-B14F-4D97-AF65-F5344CB8AC3E}">
        <p14:creationId xmlns:p14="http://schemas.microsoft.com/office/powerpoint/2010/main" val="121835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3200" dirty="0">
                <a:solidFill>
                  <a:srgbClr val="D99C3F">
                    <a:lumMod val="50000"/>
                  </a:srgbClr>
                </a:solidFill>
                <a:cs typeface="B Titr" panose="00000700000000000000" pitchFamily="2" charset="-78"/>
              </a:rPr>
              <a:t>پوشش مراقبت پزشکی دانش آموزان پایه دهم </a:t>
            </a:r>
            <a:r>
              <a:rPr lang="fa-IR" sz="3200" dirty="0" smtClean="0">
                <a:solidFill>
                  <a:srgbClr val="D99C3F">
                    <a:lumMod val="50000"/>
                  </a:srgbClr>
                </a:solidFill>
                <a:cs typeface="B Titr" panose="00000700000000000000" pitchFamily="2" charset="-78"/>
              </a:rPr>
              <a:t>(روستایی)</a:t>
            </a:r>
            <a:endParaRPr lang="en-US"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3893405485"/>
              </p:ext>
            </p:extLst>
          </p:nvPr>
        </p:nvGraphicFramePr>
        <p:xfrm>
          <a:off x="1237785" y="2575932"/>
          <a:ext cx="9467386" cy="288816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929233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2800" dirty="0">
                <a:solidFill>
                  <a:schemeClr val="accent4">
                    <a:lumMod val="50000"/>
                  </a:schemeClr>
                </a:solidFill>
                <a:cs typeface="B Titr" panose="00000700000000000000" pitchFamily="2" charset="-78"/>
              </a:rPr>
              <a:t>مقایسه کلی پوشش مراقبت های </a:t>
            </a:r>
            <a:r>
              <a:rPr lang="fa-IR" sz="2800" dirty="0" smtClean="0">
                <a:solidFill>
                  <a:schemeClr val="accent4">
                    <a:lumMod val="50000"/>
                  </a:schemeClr>
                </a:solidFill>
                <a:cs typeface="B Titr" panose="00000700000000000000" pitchFamily="2" charset="-78"/>
              </a:rPr>
              <a:t>پزشکی </a:t>
            </a:r>
            <a:r>
              <a:rPr lang="fa-IR" sz="2800" dirty="0">
                <a:solidFill>
                  <a:schemeClr val="accent4">
                    <a:lumMod val="50000"/>
                  </a:schemeClr>
                </a:solidFill>
                <a:cs typeface="B Titr" panose="00000700000000000000" pitchFamily="2" charset="-78"/>
              </a:rPr>
              <a:t>پایه های هدف</a:t>
            </a:r>
            <a:endParaRPr lang="en-US" dirty="0">
              <a:solidFill>
                <a:schemeClr val="accent4">
                  <a:lumMod val="50000"/>
                </a:schemeClr>
              </a:solidFill>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2266484668"/>
              </p:ext>
            </p:extLst>
          </p:nvPr>
        </p:nvGraphicFramePr>
        <p:xfrm>
          <a:off x="1616927" y="2497873"/>
          <a:ext cx="9277814" cy="296622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328157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fa-IR" sz="3600" dirty="0">
                <a:solidFill>
                  <a:schemeClr val="accent4">
                    <a:lumMod val="50000"/>
                  </a:schemeClr>
                </a:solidFill>
                <a:cs typeface="B Titr" panose="00000700000000000000" pitchFamily="2" charset="-78"/>
              </a:rPr>
              <a:t>نحوه ی انجام مراقبت دانش آموزان</a:t>
            </a:r>
            <a:endParaRPr lang="en-US" sz="3600" dirty="0">
              <a:solidFill>
                <a:schemeClr val="accent4">
                  <a:lumMod val="50000"/>
                </a:schemeClr>
              </a:solidFill>
            </a:endParaRPr>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540571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200" b="1" dirty="0">
                <a:solidFill>
                  <a:schemeClr val="accent4">
                    <a:lumMod val="50000"/>
                  </a:schemeClr>
                </a:solidFill>
                <a:latin typeface="B Titr" panose="00000700000000000000" pitchFamily="2" charset="-78"/>
                <a:cs typeface="B Titr" panose="00000700000000000000" pitchFamily="2" charset="-78"/>
              </a:rPr>
              <a:t>معاینه ستون فقرات، قفسه سينه و اندام </a:t>
            </a:r>
            <a:r>
              <a:rPr lang="fa-IR" sz="3200" b="1" dirty="0" smtClean="0">
                <a:solidFill>
                  <a:schemeClr val="accent4">
                    <a:lumMod val="50000"/>
                  </a:schemeClr>
                </a:solidFill>
                <a:latin typeface="B Titr" panose="00000700000000000000" pitchFamily="2" charset="-78"/>
                <a:cs typeface="B Titr" panose="00000700000000000000" pitchFamily="2" charset="-78"/>
              </a:rPr>
              <a:t>ها</a:t>
            </a:r>
            <a:r>
              <a:rPr lang="fa-IR" sz="3200" dirty="0" smtClean="0">
                <a:solidFill>
                  <a:schemeClr val="accent4">
                    <a:lumMod val="50000"/>
                  </a:schemeClr>
                </a:solidFill>
              </a:rPr>
              <a:t> </a:t>
            </a:r>
            <a:r>
              <a:rPr lang="fa-IR" sz="3200" dirty="0">
                <a:solidFill>
                  <a:schemeClr val="accent4">
                    <a:lumMod val="50000"/>
                  </a:schemeClr>
                </a:solidFill>
              </a:rPr>
              <a:t/>
            </a:r>
            <a:br>
              <a:rPr lang="fa-IR" sz="3200" dirty="0">
                <a:solidFill>
                  <a:schemeClr val="accent4">
                    <a:lumMod val="50000"/>
                  </a:schemeClr>
                </a:solidFill>
              </a:rPr>
            </a:br>
            <a:endParaRPr lang="en-US" sz="3200" dirty="0">
              <a:solidFill>
                <a:schemeClr val="accent4">
                  <a:lumMod val="50000"/>
                </a:schemeClr>
              </a:solidFill>
            </a:endParaRPr>
          </a:p>
        </p:txBody>
      </p:sp>
      <p:sp>
        <p:nvSpPr>
          <p:cNvPr id="3" name="Content Placeholder 2"/>
          <p:cNvSpPr>
            <a:spLocks noGrp="1"/>
          </p:cNvSpPr>
          <p:nvPr>
            <p:ph sz="quarter" idx="13"/>
          </p:nvPr>
        </p:nvSpPr>
        <p:spPr/>
        <p:txBody>
          <a:bodyPr>
            <a:normAutofit fontScale="70000" lnSpcReduction="20000"/>
          </a:bodyPr>
          <a:lstStyle/>
          <a:p>
            <a:pPr marL="0" indent="0" algn="r">
              <a:buNone/>
            </a:pPr>
            <a:r>
              <a:rPr lang="fa-IR" dirty="0" smtClean="0">
                <a:cs typeface="B Titr" panose="00000700000000000000" pitchFamily="2" charset="-78"/>
              </a:rPr>
              <a:t>معاینه و بررسی از نظر:</a:t>
            </a:r>
          </a:p>
          <a:p>
            <a:pPr marL="0" indent="0" algn="r">
              <a:buNone/>
            </a:pPr>
            <a:r>
              <a:rPr lang="fa-IR" dirty="0" smtClean="0">
                <a:cs typeface="B Titr" panose="00000700000000000000" pitchFamily="2" charset="-78"/>
              </a:rPr>
              <a:t>- محدودیت </a:t>
            </a:r>
            <a:r>
              <a:rPr lang="fa-IR" dirty="0">
                <a:cs typeface="B Titr" panose="00000700000000000000" pitchFamily="2" charset="-78"/>
              </a:rPr>
              <a:t>حرکت در عضو</a:t>
            </a:r>
          </a:p>
          <a:p>
            <a:pPr marL="0" indent="0" algn="r">
              <a:buNone/>
            </a:pPr>
            <a:r>
              <a:rPr lang="fa-IR" dirty="0">
                <a:cs typeface="B Titr" panose="00000700000000000000" pitchFamily="2" charset="-78"/>
              </a:rPr>
              <a:t>- آتروفی عضلات</a:t>
            </a:r>
          </a:p>
          <a:p>
            <a:pPr marL="0" indent="0" algn="r">
              <a:buNone/>
            </a:pPr>
            <a:r>
              <a:rPr lang="fa-IR" dirty="0">
                <a:cs typeface="B Titr" panose="00000700000000000000" pitchFamily="2" charset="-78"/>
              </a:rPr>
              <a:t>- غیر طبیعی بودن شکل و طول و تقارن قدرت عضلانی</a:t>
            </a:r>
          </a:p>
          <a:p>
            <a:pPr marL="0" indent="0" algn="r">
              <a:buNone/>
            </a:pPr>
            <a:r>
              <a:rPr lang="fa-IR" dirty="0">
                <a:cs typeface="B Titr" panose="00000700000000000000" pitchFamily="2" charset="-78"/>
              </a:rPr>
              <a:t>- اسکولیوز یا کیفوز یا لوردوز یا کمر صاف</a:t>
            </a:r>
          </a:p>
          <a:p>
            <a:pPr marL="0" indent="0" algn="r">
              <a:buNone/>
            </a:pPr>
            <a:r>
              <a:rPr lang="fa-IR" dirty="0">
                <a:cs typeface="B Titr" panose="00000700000000000000" pitchFamily="2" charset="-78"/>
              </a:rPr>
              <a:t>- سر کج یا سر به جلو</a:t>
            </a:r>
          </a:p>
          <a:p>
            <a:pPr marL="0" indent="0" algn="r">
              <a:buNone/>
            </a:pPr>
            <a:r>
              <a:rPr lang="fa-IR" dirty="0">
                <a:cs typeface="B Titr" panose="00000700000000000000" pitchFamily="2" charset="-78"/>
              </a:rPr>
              <a:t>- پشت گرد و گود یا پشت صاف</a:t>
            </a:r>
          </a:p>
          <a:p>
            <a:pPr marL="0" indent="0" algn="r">
              <a:buNone/>
            </a:pPr>
            <a:r>
              <a:rPr lang="fa-IR" dirty="0">
                <a:cs typeface="B Titr" panose="00000700000000000000" pitchFamily="2" charset="-78"/>
              </a:rPr>
              <a:t>- افتادن شانه ها</a:t>
            </a:r>
          </a:p>
          <a:p>
            <a:pPr marL="0" indent="0" algn="r">
              <a:buNone/>
            </a:pPr>
            <a:r>
              <a:rPr lang="fa-IR" dirty="0">
                <a:cs typeface="B Titr" panose="00000700000000000000" pitchFamily="2" charset="-78"/>
              </a:rPr>
              <a:t>- شست کج یا پای طاقدیس</a:t>
            </a:r>
          </a:p>
          <a:p>
            <a:pPr marL="0" indent="0" algn="r">
              <a:buNone/>
            </a:pPr>
            <a:r>
              <a:rPr lang="fa-IR" dirty="0">
                <a:cs typeface="B Titr" panose="00000700000000000000" pitchFamily="2" charset="-78"/>
              </a:rPr>
              <a:t>- زانوی ضربدری یا زانوی پرانتزی یا زانوی عقب رفته</a:t>
            </a:r>
            <a:endParaRPr lang="en-US" dirty="0">
              <a:cs typeface="B Titr" panose="00000700000000000000" pitchFamily="2" charset="-78"/>
            </a:endParaRPr>
          </a:p>
        </p:txBody>
      </p:sp>
    </p:spTree>
    <p:extLst>
      <p:ext uri="{BB962C8B-B14F-4D97-AF65-F5344CB8AC3E}">
        <p14:creationId xmlns:p14="http://schemas.microsoft.com/office/powerpoint/2010/main" val="27234757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3200" b="1" dirty="0">
                <a:solidFill>
                  <a:srgbClr val="D99C3F">
                    <a:lumMod val="50000"/>
                  </a:srgbClr>
                </a:solidFill>
                <a:latin typeface="B Titr" panose="00000700000000000000" pitchFamily="2" charset="-78"/>
                <a:cs typeface="B Titr" panose="00000700000000000000" pitchFamily="2" charset="-78"/>
              </a:rPr>
              <a:t>معاینه ستون فقرات، قفسه سينه و اندام ها</a:t>
            </a:r>
            <a:r>
              <a:rPr lang="fa-IR" sz="3200" dirty="0">
                <a:solidFill>
                  <a:srgbClr val="D99C3F">
                    <a:lumMod val="50000"/>
                  </a:srgbClr>
                </a:solidFill>
              </a:rPr>
              <a:t> </a:t>
            </a:r>
            <a:br>
              <a:rPr lang="fa-IR" sz="3200" dirty="0">
                <a:solidFill>
                  <a:srgbClr val="D99C3F">
                    <a:lumMod val="50000"/>
                  </a:srgbClr>
                </a:solidFill>
              </a:rPr>
            </a:br>
            <a:endParaRPr lang="en-US" dirty="0"/>
          </a:p>
        </p:txBody>
      </p:sp>
      <p:sp>
        <p:nvSpPr>
          <p:cNvPr id="3" name="Content Placeholder 2"/>
          <p:cNvSpPr>
            <a:spLocks noGrp="1"/>
          </p:cNvSpPr>
          <p:nvPr>
            <p:ph sz="quarter" idx="13"/>
          </p:nvPr>
        </p:nvSpPr>
        <p:spPr/>
        <p:txBody>
          <a:bodyPr/>
          <a:lstStyle/>
          <a:p>
            <a:pPr marL="0" indent="0" algn="r">
              <a:buNone/>
            </a:pPr>
            <a:r>
              <a:rPr lang="fa-IR" dirty="0" smtClean="0">
                <a:cs typeface="B Titr" panose="00000700000000000000" pitchFamily="2" charset="-78"/>
              </a:rPr>
              <a:t>معاینه ستون فقرات:</a:t>
            </a:r>
          </a:p>
          <a:p>
            <a:pPr marL="0" indent="0" algn="r">
              <a:buNone/>
            </a:pPr>
            <a:r>
              <a:rPr lang="fa-IR" dirty="0" smtClean="0">
                <a:cs typeface="B Titr" panose="00000700000000000000" pitchFamily="2" charset="-78"/>
              </a:rPr>
              <a:t>مشاهده و ارزیابی، لمس کنید:</a:t>
            </a:r>
          </a:p>
          <a:p>
            <a:pPr marL="0" indent="0" algn="r">
              <a:buNone/>
            </a:pPr>
            <a:r>
              <a:rPr lang="fa-IR" dirty="0" smtClean="0">
                <a:cs typeface="B Titr" panose="00000700000000000000" pitchFamily="2" charset="-78"/>
              </a:rPr>
              <a:t>تقارن بدن</a:t>
            </a:r>
          </a:p>
          <a:p>
            <a:pPr marL="0" indent="0" algn="r">
              <a:buNone/>
            </a:pPr>
            <a:r>
              <a:rPr lang="fa-IR" dirty="0" smtClean="0">
                <a:cs typeface="B Titr" panose="00000700000000000000" pitchFamily="2" charset="-78"/>
              </a:rPr>
              <a:t> ایستادن یا نشستن دانش آموز از پشت</a:t>
            </a:r>
          </a:p>
          <a:p>
            <a:pPr marL="0" indent="0" algn="r">
              <a:buNone/>
            </a:pPr>
            <a:r>
              <a:rPr lang="fa-IR" dirty="0" smtClean="0">
                <a:cs typeface="B Titr" panose="00000700000000000000" pitchFamily="2" charset="-78"/>
              </a:rPr>
              <a:t>ارتفاع شانه ها</a:t>
            </a:r>
          </a:p>
          <a:p>
            <a:pPr marL="0" indent="0" algn="r">
              <a:buNone/>
            </a:pPr>
            <a:r>
              <a:rPr lang="fa-IR" dirty="0" smtClean="0">
                <a:cs typeface="B Titr" panose="00000700000000000000" pitchFamily="2" charset="-78"/>
              </a:rPr>
              <a:t>موقعیت کتف</a:t>
            </a:r>
          </a:p>
          <a:p>
            <a:pPr marL="0" indent="0" algn="r">
              <a:buNone/>
            </a:pPr>
            <a:r>
              <a:rPr lang="fa-IR" dirty="0" smtClean="0">
                <a:cs typeface="B Titr" panose="00000700000000000000" pitchFamily="2" charset="-78"/>
              </a:rPr>
              <a:t>ارتفاع لگن</a:t>
            </a:r>
            <a:endParaRPr lang="en-US" dirty="0">
              <a:cs typeface="B Titr" panose="00000700000000000000" pitchFamily="2" charset="-78"/>
            </a:endParaRPr>
          </a:p>
        </p:txBody>
      </p:sp>
    </p:spTree>
    <p:extLst>
      <p:ext uri="{BB962C8B-B14F-4D97-AF65-F5344CB8AC3E}">
        <p14:creationId xmlns:p14="http://schemas.microsoft.com/office/powerpoint/2010/main" val="34183022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3200" b="1" dirty="0">
                <a:solidFill>
                  <a:srgbClr val="D99C3F">
                    <a:lumMod val="50000"/>
                  </a:srgbClr>
                </a:solidFill>
                <a:latin typeface="B Titr" panose="00000700000000000000" pitchFamily="2" charset="-78"/>
                <a:cs typeface="B Titr" panose="00000700000000000000" pitchFamily="2" charset="-78"/>
              </a:rPr>
              <a:t>معاینه ستون فقرات، قفسه سينه و اندام ها</a:t>
            </a:r>
            <a:r>
              <a:rPr lang="fa-IR" sz="3200" dirty="0">
                <a:solidFill>
                  <a:srgbClr val="D99C3F">
                    <a:lumMod val="50000"/>
                  </a:srgbClr>
                </a:solidFill>
              </a:rPr>
              <a:t> </a:t>
            </a:r>
            <a:br>
              <a:rPr lang="fa-IR" sz="3200" dirty="0">
                <a:solidFill>
                  <a:srgbClr val="D99C3F">
                    <a:lumMod val="50000"/>
                  </a:srgbClr>
                </a:solidFill>
              </a:rPr>
            </a:br>
            <a:endParaRPr lang="en-US" dirty="0"/>
          </a:p>
        </p:txBody>
      </p:sp>
      <p:sp>
        <p:nvSpPr>
          <p:cNvPr id="3" name="Content Placeholder 2"/>
          <p:cNvSpPr>
            <a:spLocks noGrp="1"/>
          </p:cNvSpPr>
          <p:nvPr>
            <p:ph sz="quarter" idx="13"/>
          </p:nvPr>
        </p:nvSpPr>
        <p:spPr/>
        <p:txBody>
          <a:bodyPr/>
          <a:lstStyle/>
          <a:p>
            <a:pPr marL="0" indent="0" algn="r">
              <a:buNone/>
            </a:pPr>
            <a:r>
              <a:rPr lang="fa-IR" dirty="0" smtClean="0">
                <a:cs typeface="B Titr" panose="00000700000000000000" pitchFamily="2" charset="-78"/>
              </a:rPr>
              <a:t>برای بررسی انحنای طبیعی ستون فقرات (لوردوز گردنی</a:t>
            </a:r>
            <a:r>
              <a:rPr lang="fa-IR" dirty="0">
                <a:cs typeface="B Titr" panose="00000700000000000000" pitchFamily="2" charset="-78"/>
              </a:rPr>
              <a:t>، کیفوز </a:t>
            </a:r>
            <a:r>
              <a:rPr lang="fa-IR" dirty="0" smtClean="0">
                <a:cs typeface="B Titr" panose="00000700000000000000" pitchFamily="2" charset="-78"/>
              </a:rPr>
              <a:t>قفسه سینه</a:t>
            </a:r>
            <a:r>
              <a:rPr lang="fa-IR" dirty="0">
                <a:cs typeface="B Titr" panose="00000700000000000000" pitchFamily="2" charset="-78"/>
              </a:rPr>
              <a:t>، لوردوز </a:t>
            </a:r>
            <a:r>
              <a:rPr lang="fa-IR" dirty="0" smtClean="0">
                <a:cs typeface="B Titr" panose="00000700000000000000" pitchFamily="2" charset="-78"/>
              </a:rPr>
              <a:t>کمری) </a:t>
            </a:r>
            <a:r>
              <a:rPr lang="fa-IR" dirty="0">
                <a:cs typeface="B Titr" panose="00000700000000000000" pitchFamily="2" charset="-78"/>
              </a:rPr>
              <a:t>ازپهلو نگاه </a:t>
            </a:r>
            <a:r>
              <a:rPr lang="fa-IR" dirty="0" smtClean="0">
                <a:cs typeface="B Titr" panose="00000700000000000000" pitchFamily="2" charset="-78"/>
              </a:rPr>
              <a:t>کنید.</a:t>
            </a:r>
          </a:p>
          <a:p>
            <a:pPr marL="0" indent="0" algn="r">
              <a:buNone/>
            </a:pPr>
            <a:r>
              <a:rPr lang="fa-IR" dirty="0" smtClean="0">
                <a:cs typeface="B Titr" panose="00000700000000000000" pitchFamily="2" charset="-78"/>
              </a:rPr>
              <a:t>سپس </a:t>
            </a:r>
            <a:r>
              <a:rPr lang="fa-IR" dirty="0">
                <a:cs typeface="B Titr" panose="00000700000000000000" pitchFamily="2" charset="-78"/>
              </a:rPr>
              <a:t>از </a:t>
            </a:r>
            <a:r>
              <a:rPr lang="fa-IR" dirty="0" smtClean="0">
                <a:cs typeface="B Titr" panose="00000700000000000000" pitchFamily="2" charset="-78"/>
              </a:rPr>
              <a:t>دانش آموز </a:t>
            </a:r>
            <a:r>
              <a:rPr lang="fa-IR" dirty="0">
                <a:cs typeface="B Titr" panose="00000700000000000000" pitchFamily="2" charset="-78"/>
              </a:rPr>
              <a:t>خواسته می شود </a:t>
            </a:r>
            <a:r>
              <a:rPr lang="fa-IR" dirty="0" smtClean="0">
                <a:cs typeface="B Titr" panose="00000700000000000000" pitchFamily="2" charset="-78"/>
              </a:rPr>
              <a:t>که به </a:t>
            </a:r>
            <a:r>
              <a:rPr lang="fa-IR" dirty="0">
                <a:cs typeface="B Titr" panose="00000700000000000000" pitchFamily="2" charset="-78"/>
              </a:rPr>
              <a:t>جلو خم شود تا معاینه </a:t>
            </a:r>
            <a:r>
              <a:rPr lang="fa-IR" dirty="0" smtClean="0">
                <a:cs typeface="B Titr" panose="00000700000000000000" pitchFamily="2" charset="-78"/>
              </a:rPr>
              <a:t>کننده بتواند به دنبال عدم </a:t>
            </a:r>
            <a:r>
              <a:rPr lang="fa-IR" dirty="0">
                <a:cs typeface="B Titr" panose="00000700000000000000" pitchFamily="2" charset="-78"/>
              </a:rPr>
              <a:t>تقارن دنده </a:t>
            </a:r>
            <a:r>
              <a:rPr lang="fa-IR" dirty="0" smtClean="0">
                <a:cs typeface="B Titr" panose="00000700000000000000" pitchFamily="2" charset="-78"/>
              </a:rPr>
              <a:t>و پشت باشد </a:t>
            </a:r>
            <a:r>
              <a:rPr lang="fa-IR" dirty="0">
                <a:cs typeface="B Titr" panose="00000700000000000000" pitchFamily="2" charset="-78"/>
              </a:rPr>
              <a:t>که نشان </a:t>
            </a:r>
            <a:r>
              <a:rPr lang="fa-IR" dirty="0" smtClean="0">
                <a:cs typeface="B Titr" panose="00000700000000000000" pitchFamily="2" charset="-78"/>
              </a:rPr>
              <a:t>دهنده </a:t>
            </a:r>
            <a:r>
              <a:rPr lang="fa-IR" dirty="0">
                <a:cs typeface="B Titr" panose="00000700000000000000" pitchFamily="2" charset="-78"/>
              </a:rPr>
              <a:t>اسکولیوز </a:t>
            </a:r>
            <a:r>
              <a:rPr lang="fa-IR" dirty="0" smtClean="0">
                <a:cs typeface="B Titr" panose="00000700000000000000" pitchFamily="2" charset="-78"/>
              </a:rPr>
              <a:t>است.</a:t>
            </a:r>
          </a:p>
          <a:p>
            <a:pPr marL="0" indent="0" algn="r">
              <a:buNone/>
            </a:pPr>
            <a:r>
              <a:rPr lang="fa-IR" dirty="0" smtClean="0">
                <a:cs typeface="B Titr" panose="00000700000000000000" pitchFamily="2" charset="-78"/>
              </a:rPr>
              <a:t>ارزیابی پوست از نظر وجود لکه های قهوه ای یا شرابی برای تشخیص سایر بیماری ها توصیه شده است.</a:t>
            </a:r>
            <a:endParaRPr lang="en-US" dirty="0">
              <a:cs typeface="B Titr" panose="00000700000000000000" pitchFamily="2" charset="-78"/>
            </a:endParaRPr>
          </a:p>
        </p:txBody>
      </p:sp>
    </p:spTree>
    <p:extLst>
      <p:ext uri="{BB962C8B-B14F-4D97-AF65-F5344CB8AC3E}">
        <p14:creationId xmlns:p14="http://schemas.microsoft.com/office/powerpoint/2010/main" val="32682543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3200" b="1" dirty="0">
                <a:solidFill>
                  <a:srgbClr val="D99C3F">
                    <a:lumMod val="50000"/>
                  </a:srgbClr>
                </a:solidFill>
                <a:latin typeface="B Titr" panose="00000700000000000000" pitchFamily="2" charset="-78"/>
                <a:cs typeface="B Titr" panose="00000700000000000000" pitchFamily="2" charset="-78"/>
              </a:rPr>
              <a:t>معاینه ستون فقرات، قفسه سينه و اندام ها</a:t>
            </a:r>
            <a:r>
              <a:rPr lang="fa-IR" sz="3200" dirty="0">
                <a:solidFill>
                  <a:srgbClr val="D99C3F">
                    <a:lumMod val="50000"/>
                  </a:srgbClr>
                </a:solidFill>
              </a:rPr>
              <a:t> </a:t>
            </a:r>
            <a:br>
              <a:rPr lang="fa-IR" sz="3200" dirty="0">
                <a:solidFill>
                  <a:srgbClr val="D99C3F">
                    <a:lumMod val="50000"/>
                  </a:srgbClr>
                </a:solidFill>
              </a:rPr>
            </a:br>
            <a:endParaRPr lang="en-US" dirty="0"/>
          </a:p>
        </p:txBody>
      </p:sp>
      <p:sp>
        <p:nvSpPr>
          <p:cNvPr id="3" name="Content Placeholder 2"/>
          <p:cNvSpPr>
            <a:spLocks noGrp="1"/>
          </p:cNvSpPr>
          <p:nvPr>
            <p:ph sz="quarter" idx="13"/>
          </p:nvPr>
        </p:nvSpPr>
        <p:spPr/>
        <p:txBody>
          <a:bodyPr>
            <a:normAutofit/>
          </a:bodyPr>
          <a:lstStyle/>
          <a:p>
            <a:pPr marL="0" indent="0" algn="r">
              <a:lnSpc>
                <a:spcPct val="200000"/>
              </a:lnSpc>
              <a:buNone/>
            </a:pPr>
            <a:r>
              <a:rPr lang="fa-IR" sz="1800" dirty="0">
                <a:cs typeface="B Titr" panose="00000700000000000000" pitchFamily="2" charset="-78"/>
              </a:rPr>
              <a:t>با انجام تست ساده خم شدن به جلو بدون خم شدن زانو و سپس نگاه از پشت و مشاهده امتداد ستون فقرات تا ناحیه خاجی و نیز عدم تقارن شانه ها و کتف ها و نگاه از پهلو و بالا بودن بیش از حد ستون فقرات پشتی نسبت به امتداد پشت سر و ناحیه باسن و لگن ، به راحتی می توان موارد کیفوز و اسکولیوز و نیز در صورت وجود فاصله بیش از ضخامت یک کف دست در موقع ایستادن </a:t>
            </a:r>
            <a:r>
              <a:rPr lang="fa-IR" sz="1800" dirty="0" smtClean="0">
                <a:cs typeface="B Titr" panose="00000700000000000000" pitchFamily="2" charset="-78"/>
              </a:rPr>
              <a:t>فرد در </a:t>
            </a:r>
            <a:r>
              <a:rPr lang="fa-IR" sz="1800" dirty="0">
                <a:cs typeface="B Titr" panose="00000700000000000000" pitchFamily="2" charset="-78"/>
              </a:rPr>
              <a:t>کنار دیوار در حالتی که پشت پاها، باسن، ستون فقرات پشتی و پشت سر به دیوار چسبیده باشد، لوردوز ستون فقرات کمری را تشخیص </a:t>
            </a:r>
            <a:r>
              <a:rPr lang="fa-IR" sz="1800" dirty="0" smtClean="0">
                <a:cs typeface="B Titr" panose="00000700000000000000" pitchFamily="2" charset="-78"/>
              </a:rPr>
              <a:t>داد.</a:t>
            </a:r>
            <a:endParaRPr lang="en-US" sz="1800" dirty="0">
              <a:cs typeface="B Titr" panose="00000700000000000000" pitchFamily="2" charset="-78"/>
            </a:endParaRPr>
          </a:p>
        </p:txBody>
      </p:sp>
    </p:spTree>
    <p:extLst>
      <p:ext uri="{BB962C8B-B14F-4D97-AF65-F5344CB8AC3E}">
        <p14:creationId xmlns:p14="http://schemas.microsoft.com/office/powerpoint/2010/main" val="41325124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3200" b="1" dirty="0">
                <a:solidFill>
                  <a:srgbClr val="D99C3F">
                    <a:lumMod val="50000"/>
                  </a:srgbClr>
                </a:solidFill>
                <a:latin typeface="B Titr" panose="00000700000000000000" pitchFamily="2" charset="-78"/>
                <a:cs typeface="B Titr" panose="00000700000000000000" pitchFamily="2" charset="-78"/>
              </a:rPr>
              <a:t>معاینه ستون فقرات، قفسه سينه و اندام ها</a:t>
            </a:r>
            <a:r>
              <a:rPr lang="fa-IR" sz="3200" dirty="0">
                <a:solidFill>
                  <a:srgbClr val="D99C3F">
                    <a:lumMod val="50000"/>
                  </a:srgbClr>
                </a:solidFill>
              </a:rPr>
              <a:t> </a:t>
            </a:r>
            <a:br>
              <a:rPr lang="fa-IR" sz="3200" dirty="0">
                <a:solidFill>
                  <a:srgbClr val="D99C3F">
                    <a:lumMod val="50000"/>
                  </a:srgbClr>
                </a:solidFill>
              </a:rPr>
            </a:br>
            <a:endParaRPr lang="en-US" dirty="0"/>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349298" y="2007220"/>
            <a:ext cx="9824224" cy="4282068"/>
          </a:xfrm>
        </p:spPr>
      </p:pic>
    </p:spTree>
    <p:extLst>
      <p:ext uri="{BB962C8B-B14F-4D97-AF65-F5344CB8AC3E}">
        <p14:creationId xmlns:p14="http://schemas.microsoft.com/office/powerpoint/2010/main" val="40224207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accent4">
                    <a:lumMod val="50000"/>
                  </a:schemeClr>
                </a:solidFill>
                <a:cs typeface="B Titr" panose="00000700000000000000" pitchFamily="2" charset="-78"/>
              </a:rPr>
              <a:t>مراقبت از نظر روند بلوغ</a:t>
            </a:r>
            <a:endParaRPr lang="en-US" dirty="0">
              <a:solidFill>
                <a:schemeClr val="accent4">
                  <a:lumMod val="50000"/>
                </a:schemeClr>
              </a:solidFill>
              <a:cs typeface="B Titr" panose="00000700000000000000" pitchFamily="2" charset="-78"/>
            </a:endParaRPr>
          </a:p>
        </p:txBody>
      </p:sp>
      <p:sp>
        <p:nvSpPr>
          <p:cNvPr id="3" name="Content Placeholder 2"/>
          <p:cNvSpPr>
            <a:spLocks noGrp="1"/>
          </p:cNvSpPr>
          <p:nvPr>
            <p:ph sz="quarter" idx="13"/>
          </p:nvPr>
        </p:nvSpPr>
        <p:spPr/>
        <p:txBody>
          <a:bodyPr>
            <a:normAutofit fontScale="85000" lnSpcReduction="10000"/>
          </a:bodyPr>
          <a:lstStyle/>
          <a:p>
            <a:pPr marL="0" lvl="0" indent="0" algn="r">
              <a:lnSpc>
                <a:spcPct val="200000"/>
              </a:lnSpc>
              <a:buClr>
                <a:prstClr val="black"/>
              </a:buClr>
              <a:buNone/>
            </a:pPr>
            <a:r>
              <a:rPr lang="fa-IR" sz="1800" dirty="0">
                <a:solidFill>
                  <a:srgbClr val="0070C0"/>
                </a:solidFill>
                <a:latin typeface="Vazirmatn"/>
                <a:cs typeface="B Titr" panose="00000700000000000000" pitchFamily="2" charset="-78"/>
              </a:rPr>
              <a:t>متاسفانه سئوالات این خدمت، به صورت </a:t>
            </a:r>
            <a:r>
              <a:rPr lang="fa-IR" sz="1800" dirty="0" smtClean="0">
                <a:solidFill>
                  <a:srgbClr val="0070C0"/>
                </a:solidFill>
                <a:latin typeface="Vazirmatn"/>
                <a:cs typeface="B Titr" panose="00000700000000000000" pitchFamily="2" charset="-78"/>
              </a:rPr>
              <a:t>کامل در سامانه سیب </a:t>
            </a:r>
            <a:r>
              <a:rPr lang="fa-IR" sz="1800" dirty="0">
                <a:solidFill>
                  <a:srgbClr val="0070C0"/>
                </a:solidFill>
                <a:latin typeface="Vazirmatn"/>
                <a:cs typeface="B Titr" panose="00000700000000000000" pitchFamily="2" charset="-78"/>
              </a:rPr>
              <a:t>آورده نشده و بعضا پزشکان در انتخاب گزینه ی موارد طبیعی، اشتباه کرده و این موضوع ضمن درج و باقی ماندن اختلال در پرونده سلامت فرد، باعث افزایش کاذب درصد اختلال بلوغ بالاخص بلوغ دیررس گردیده است</a:t>
            </a:r>
            <a:r>
              <a:rPr lang="fa-IR" sz="1800" dirty="0" smtClean="0">
                <a:solidFill>
                  <a:srgbClr val="0070C0"/>
                </a:solidFill>
                <a:latin typeface="Vazirmatn"/>
                <a:cs typeface="B Titr" panose="00000700000000000000" pitchFamily="2" charset="-78"/>
              </a:rPr>
              <a:t>.</a:t>
            </a:r>
          </a:p>
          <a:p>
            <a:pPr marL="0" lvl="0" indent="0" algn="r">
              <a:lnSpc>
                <a:spcPct val="200000"/>
              </a:lnSpc>
              <a:buClr>
                <a:prstClr val="black"/>
              </a:buClr>
              <a:buNone/>
            </a:pPr>
            <a:r>
              <a:rPr lang="fa-IR" sz="1800" dirty="0">
                <a:solidFill>
                  <a:srgbClr val="0070C0"/>
                </a:solidFill>
                <a:latin typeface="Vazirmatn"/>
                <a:cs typeface="B Titr" panose="00000700000000000000" pitchFamily="2" charset="-78"/>
              </a:rPr>
              <a:t> </a:t>
            </a:r>
            <a:r>
              <a:rPr lang="fa-IR" sz="1800" dirty="0" smtClean="0">
                <a:solidFill>
                  <a:srgbClr val="0070C0"/>
                </a:solidFill>
                <a:latin typeface="Vazirmatn"/>
                <a:cs typeface="B Titr" panose="00000700000000000000" pitchFamily="2" charset="-78"/>
              </a:rPr>
              <a:t>                                                                                                         </a:t>
            </a:r>
            <a:r>
              <a:rPr lang="fa-IR" sz="3000" dirty="0" smtClean="0">
                <a:solidFill>
                  <a:srgbClr val="FF0000"/>
                </a:solidFill>
                <a:latin typeface="Vazirmatn"/>
                <a:cs typeface="B Titr" panose="00000700000000000000" pitchFamily="2" charset="-78"/>
              </a:rPr>
              <a:t>نکته مهم:</a:t>
            </a:r>
            <a:endParaRPr lang="fa-IR" sz="3000" dirty="0">
              <a:solidFill>
                <a:srgbClr val="FF0000"/>
              </a:solidFill>
              <a:latin typeface="Vazirmatn"/>
              <a:cs typeface="B Titr" panose="00000700000000000000" pitchFamily="2" charset="-78"/>
            </a:endParaRPr>
          </a:p>
          <a:p>
            <a:pPr marL="0" indent="0" algn="ctr">
              <a:lnSpc>
                <a:spcPct val="200000"/>
              </a:lnSpc>
              <a:buNone/>
            </a:pPr>
            <a:r>
              <a:rPr lang="fa-IR" sz="2100" dirty="0" smtClean="0">
                <a:solidFill>
                  <a:srgbClr val="00B050"/>
                </a:solidFill>
                <a:latin typeface="Vazirmatn"/>
                <a:cs typeface="B Titr" panose="00000700000000000000" pitchFamily="2" charset="-78"/>
              </a:rPr>
              <a:t>در </a:t>
            </a:r>
            <a:r>
              <a:rPr lang="fa-IR" sz="2100" dirty="0">
                <a:solidFill>
                  <a:srgbClr val="00B050"/>
                </a:solidFill>
                <a:latin typeface="Vazirmatn"/>
                <a:cs typeface="B Titr" panose="00000700000000000000" pitchFamily="2" charset="-78"/>
              </a:rPr>
              <a:t>صورتی که نوجوان/ دانش آموز از نظر بلوغ مشکلی نداشته و روند بلوغ وی طبیعی باشد، باید آیتم "هیچ یک از نشانه های فوق را ندارد"، انتخاب گردد. </a:t>
            </a:r>
            <a:endParaRPr lang="fa-IR" sz="2100" dirty="0" smtClean="0">
              <a:solidFill>
                <a:srgbClr val="00B050"/>
              </a:solidFill>
              <a:latin typeface="Vazirmatn"/>
              <a:cs typeface="B Titr" panose="00000700000000000000" pitchFamily="2" charset="-78"/>
            </a:endParaRPr>
          </a:p>
        </p:txBody>
      </p:sp>
    </p:spTree>
    <p:extLst>
      <p:ext uri="{BB962C8B-B14F-4D97-AF65-F5344CB8AC3E}">
        <p14:creationId xmlns:p14="http://schemas.microsoft.com/office/powerpoint/2010/main" val="5116762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1243737"/>
          </a:xfrm>
        </p:spPr>
        <p:txBody>
          <a:bodyPr/>
          <a:lstStyle/>
          <a:p>
            <a:r>
              <a:rPr lang="fa-IR" dirty="0">
                <a:solidFill>
                  <a:srgbClr val="D99C3F">
                    <a:lumMod val="50000"/>
                  </a:srgbClr>
                </a:solidFill>
                <a:cs typeface="B Titr" panose="00000700000000000000" pitchFamily="2" charset="-78"/>
              </a:rPr>
              <a:t>مراقبت از نظر روند بلوغ</a:t>
            </a:r>
            <a:endParaRPr lang="en-US" dirty="0"/>
          </a:p>
        </p:txBody>
      </p:sp>
      <p:sp>
        <p:nvSpPr>
          <p:cNvPr id="3" name="Content Placeholder 2"/>
          <p:cNvSpPr>
            <a:spLocks noGrp="1"/>
          </p:cNvSpPr>
          <p:nvPr>
            <p:ph sz="quarter" idx="13"/>
          </p:nvPr>
        </p:nvSpPr>
        <p:spPr>
          <a:xfrm>
            <a:off x="913774" y="1984918"/>
            <a:ext cx="10363826" cy="3806282"/>
          </a:xfrm>
        </p:spPr>
        <p:txBody>
          <a:bodyPr>
            <a:normAutofit fontScale="92500" lnSpcReduction="10000"/>
          </a:bodyPr>
          <a:lstStyle/>
          <a:p>
            <a:pPr marL="0" lvl="0" indent="0" algn="r">
              <a:buClr>
                <a:prstClr val="black"/>
              </a:buClr>
              <a:buNone/>
            </a:pPr>
            <a:r>
              <a:rPr lang="fa-IR" sz="1600" dirty="0">
                <a:solidFill>
                  <a:srgbClr val="000000"/>
                </a:solidFill>
                <a:latin typeface="Vazirmatn"/>
                <a:cs typeface="B Titr" panose="00000700000000000000" pitchFamily="2" charset="-78"/>
              </a:rPr>
              <a:t>توضیحات در خصوص </a:t>
            </a:r>
            <a:r>
              <a:rPr lang="fa-IR" sz="1600" dirty="0" smtClean="0">
                <a:solidFill>
                  <a:srgbClr val="000000"/>
                </a:solidFill>
                <a:latin typeface="Vazirmatn"/>
                <a:cs typeface="B Titr" panose="00000700000000000000" pitchFamily="2" charset="-78"/>
              </a:rPr>
              <a:t>سوالات </a:t>
            </a:r>
            <a:r>
              <a:rPr lang="fa-IR" sz="1600" dirty="0">
                <a:solidFill>
                  <a:srgbClr val="000000"/>
                </a:solidFill>
                <a:latin typeface="Vazirmatn"/>
                <a:cs typeface="B Titr" panose="00000700000000000000" pitchFamily="2" charset="-78"/>
              </a:rPr>
              <a:t>ارزیابی روند بلوغ سامانه سیب: </a:t>
            </a:r>
            <a:endParaRPr lang="fa-IR" sz="1600" dirty="0" smtClean="0">
              <a:solidFill>
                <a:srgbClr val="000000"/>
              </a:solidFill>
              <a:latin typeface="Vazirmatn"/>
              <a:cs typeface="B Titr" panose="00000700000000000000" pitchFamily="2" charset="-78"/>
            </a:endParaRPr>
          </a:p>
          <a:p>
            <a:pPr marL="0" lvl="0" indent="0" algn="r">
              <a:buClr>
                <a:prstClr val="black"/>
              </a:buClr>
              <a:buNone/>
            </a:pPr>
            <a:r>
              <a:rPr lang="fa-IR" sz="1600" b="1" dirty="0" smtClean="0">
                <a:solidFill>
                  <a:srgbClr val="0070C0"/>
                </a:solidFill>
                <a:latin typeface="Vazirmatn"/>
                <a:cs typeface="B Titr" panose="00000700000000000000" pitchFamily="2" charset="-78"/>
              </a:rPr>
              <a:t>الف-مراقبت </a:t>
            </a:r>
            <a:r>
              <a:rPr lang="fa-IR" sz="1600" b="1" dirty="0">
                <a:solidFill>
                  <a:srgbClr val="0070C0"/>
                </a:solidFill>
                <a:latin typeface="Vazirmatn"/>
                <a:cs typeface="B Titr" panose="00000700000000000000" pitchFamily="2" charset="-78"/>
              </a:rPr>
              <a:t>نوجوانان دختر</a:t>
            </a:r>
            <a:r>
              <a:rPr lang="fa-IR" sz="1600" b="1" dirty="0" smtClean="0">
                <a:solidFill>
                  <a:srgbClr val="0070C0"/>
                </a:solidFill>
                <a:latin typeface="Vazirmatn"/>
                <a:cs typeface="B Titr" panose="00000700000000000000" pitchFamily="2" charset="-78"/>
              </a:rPr>
              <a:t>:</a:t>
            </a:r>
          </a:p>
          <a:p>
            <a:pPr marL="0" lvl="0" indent="0" algn="r">
              <a:buClr>
                <a:prstClr val="black"/>
              </a:buClr>
              <a:buNone/>
            </a:pPr>
            <a:r>
              <a:rPr lang="fa-IR" sz="1600" b="1" dirty="0" smtClean="0">
                <a:solidFill>
                  <a:srgbClr val="000000"/>
                </a:solidFill>
                <a:latin typeface="Vazirmatn"/>
                <a:cs typeface="B Titr" panose="00000700000000000000" pitchFamily="2" charset="-78"/>
              </a:rPr>
              <a:t> </a:t>
            </a:r>
            <a:r>
              <a:rPr lang="fa-IR" sz="1600" dirty="0">
                <a:solidFill>
                  <a:srgbClr val="000000"/>
                </a:solidFill>
                <a:latin typeface="Vazirmatn"/>
                <a:cs typeface="B Titr" panose="00000700000000000000" pitchFamily="2" charset="-78"/>
              </a:rPr>
              <a:t>1- ظهور علایم ثانویه جنسی قبل از 8 </a:t>
            </a:r>
            <a:r>
              <a:rPr lang="fa-IR" sz="1600" dirty="0" smtClean="0">
                <a:solidFill>
                  <a:srgbClr val="000000"/>
                </a:solidFill>
                <a:latin typeface="Vazirmatn"/>
                <a:cs typeface="B Titr" panose="00000700000000000000" pitchFamily="2" charset="-78"/>
              </a:rPr>
              <a:t>سالگی</a:t>
            </a:r>
          </a:p>
          <a:p>
            <a:pPr marL="0" lvl="0" indent="0" algn="r">
              <a:buClr>
                <a:prstClr val="black"/>
              </a:buClr>
              <a:buNone/>
            </a:pPr>
            <a:r>
              <a:rPr lang="fa-IR" sz="1600" dirty="0" smtClean="0">
                <a:solidFill>
                  <a:srgbClr val="000000"/>
                </a:solidFill>
                <a:latin typeface="Vazirmatn"/>
                <a:cs typeface="B Titr" panose="00000700000000000000" pitchFamily="2" charset="-78"/>
              </a:rPr>
              <a:t> </a:t>
            </a:r>
            <a:r>
              <a:rPr lang="fa-IR" sz="1600" dirty="0">
                <a:solidFill>
                  <a:srgbClr val="000000"/>
                </a:solidFill>
                <a:latin typeface="Vazirmatn"/>
                <a:cs typeface="B Titr" panose="00000700000000000000" pitchFamily="2" charset="-78"/>
              </a:rPr>
              <a:t>2- ظهور علایم بلوغ : منظور ظهور علایم بلوغ بعد از ۱۳ </a:t>
            </a:r>
            <a:r>
              <a:rPr lang="fa-IR" sz="1600" dirty="0" smtClean="0">
                <a:solidFill>
                  <a:srgbClr val="000000"/>
                </a:solidFill>
                <a:latin typeface="Vazirmatn"/>
                <a:cs typeface="B Titr" panose="00000700000000000000" pitchFamily="2" charset="-78"/>
              </a:rPr>
              <a:t>سالگی</a:t>
            </a:r>
          </a:p>
          <a:p>
            <a:pPr marL="0" lvl="0" indent="0" algn="r">
              <a:buClr>
                <a:prstClr val="black"/>
              </a:buClr>
              <a:buNone/>
            </a:pPr>
            <a:r>
              <a:rPr lang="fa-IR" sz="1600" dirty="0" smtClean="0">
                <a:solidFill>
                  <a:srgbClr val="000000"/>
                </a:solidFill>
                <a:latin typeface="Vazirmatn"/>
                <a:cs typeface="B Titr" panose="00000700000000000000" pitchFamily="2" charset="-78"/>
              </a:rPr>
              <a:t> </a:t>
            </a:r>
            <a:r>
              <a:rPr lang="fa-IR" sz="1600" dirty="0">
                <a:solidFill>
                  <a:srgbClr val="000000"/>
                </a:solidFill>
                <a:latin typeface="Vazirmatn"/>
                <a:cs typeface="B Titr" panose="00000700000000000000" pitchFamily="2" charset="-78"/>
              </a:rPr>
              <a:t>3- تاخیر قاعدگی : منظور تاخیر قاعدگی تا ۱۶ </a:t>
            </a:r>
            <a:r>
              <a:rPr lang="fa-IR" sz="1600" dirty="0" smtClean="0">
                <a:solidFill>
                  <a:srgbClr val="000000"/>
                </a:solidFill>
                <a:latin typeface="Vazirmatn"/>
                <a:cs typeface="B Titr" panose="00000700000000000000" pitchFamily="2" charset="-78"/>
              </a:rPr>
              <a:t>سالگی</a:t>
            </a:r>
          </a:p>
          <a:p>
            <a:pPr marL="0" lvl="0" indent="0" algn="r">
              <a:buClr>
                <a:prstClr val="black"/>
              </a:buClr>
              <a:buNone/>
            </a:pPr>
            <a:r>
              <a:rPr lang="fa-IR" sz="1600" dirty="0" smtClean="0">
                <a:solidFill>
                  <a:srgbClr val="000000"/>
                </a:solidFill>
                <a:latin typeface="Vazirmatn"/>
                <a:cs typeface="B Titr" panose="00000700000000000000" pitchFamily="2" charset="-78"/>
              </a:rPr>
              <a:t> </a:t>
            </a:r>
            <a:r>
              <a:rPr lang="fa-IR" sz="1600" dirty="0">
                <a:solidFill>
                  <a:srgbClr val="000000"/>
                </a:solidFill>
                <a:latin typeface="Vazirmatn"/>
                <a:cs typeface="B Titr" panose="00000700000000000000" pitchFamily="2" charset="-78"/>
              </a:rPr>
              <a:t>4- هیچ یک از نشانه های فوق را ندارد. </a:t>
            </a:r>
            <a:endParaRPr lang="fa-IR" sz="1600" dirty="0" smtClean="0">
              <a:solidFill>
                <a:srgbClr val="000000"/>
              </a:solidFill>
              <a:latin typeface="Vazirmatn"/>
              <a:cs typeface="B Titr" panose="00000700000000000000" pitchFamily="2" charset="-78"/>
            </a:endParaRPr>
          </a:p>
          <a:p>
            <a:pPr marL="0" lvl="0" indent="0" algn="r">
              <a:buClr>
                <a:prstClr val="black"/>
              </a:buClr>
              <a:buNone/>
            </a:pPr>
            <a:r>
              <a:rPr lang="fa-IR" sz="1600" b="1" dirty="0" smtClean="0">
                <a:solidFill>
                  <a:srgbClr val="0070C0"/>
                </a:solidFill>
                <a:latin typeface="Vazirmatn"/>
                <a:cs typeface="B Titr" panose="00000700000000000000" pitchFamily="2" charset="-78"/>
              </a:rPr>
              <a:t>ب- </a:t>
            </a:r>
            <a:r>
              <a:rPr lang="fa-IR" sz="1600" b="1" dirty="0">
                <a:solidFill>
                  <a:srgbClr val="0070C0"/>
                </a:solidFill>
                <a:latin typeface="Vazirmatn"/>
                <a:cs typeface="B Titr" panose="00000700000000000000" pitchFamily="2" charset="-78"/>
              </a:rPr>
              <a:t>مراقبت نوجوانان پسر</a:t>
            </a:r>
            <a:r>
              <a:rPr lang="fa-IR" sz="1600" b="1" dirty="0" smtClean="0">
                <a:solidFill>
                  <a:srgbClr val="0070C0"/>
                </a:solidFill>
                <a:latin typeface="Vazirmatn"/>
                <a:cs typeface="B Titr" panose="00000700000000000000" pitchFamily="2" charset="-78"/>
              </a:rPr>
              <a:t>:</a:t>
            </a:r>
          </a:p>
          <a:p>
            <a:pPr marL="0" lvl="0" indent="0" algn="r">
              <a:buClr>
                <a:prstClr val="black"/>
              </a:buClr>
              <a:buNone/>
            </a:pPr>
            <a:r>
              <a:rPr lang="fa-IR" sz="1600" b="1" dirty="0" smtClean="0">
                <a:solidFill>
                  <a:srgbClr val="000000"/>
                </a:solidFill>
                <a:latin typeface="Vazirmatn"/>
                <a:cs typeface="B Titr" panose="00000700000000000000" pitchFamily="2" charset="-78"/>
              </a:rPr>
              <a:t> </a:t>
            </a:r>
            <a:r>
              <a:rPr lang="fa-IR" sz="1600" dirty="0" smtClean="0">
                <a:solidFill>
                  <a:srgbClr val="000000"/>
                </a:solidFill>
                <a:latin typeface="Vazirmatn"/>
                <a:cs typeface="B Titr" panose="00000700000000000000" pitchFamily="2" charset="-78"/>
              </a:rPr>
              <a:t>1- </a:t>
            </a:r>
            <a:r>
              <a:rPr lang="fa-IR" sz="1600" dirty="0">
                <a:solidFill>
                  <a:srgbClr val="000000"/>
                </a:solidFill>
                <a:latin typeface="Vazirmatn"/>
                <a:cs typeface="B Titr" panose="00000700000000000000" pitchFamily="2" charset="-78"/>
              </a:rPr>
              <a:t>ظهور علایم ثانویه جنسی قبل از 9 </a:t>
            </a:r>
            <a:r>
              <a:rPr lang="fa-IR" sz="1600" dirty="0" smtClean="0">
                <a:solidFill>
                  <a:srgbClr val="000000"/>
                </a:solidFill>
                <a:latin typeface="Vazirmatn"/>
                <a:cs typeface="B Titr" panose="00000700000000000000" pitchFamily="2" charset="-78"/>
              </a:rPr>
              <a:t>سالگی</a:t>
            </a:r>
          </a:p>
          <a:p>
            <a:pPr marL="0" lvl="0" indent="0" algn="r">
              <a:buClr>
                <a:prstClr val="black"/>
              </a:buClr>
              <a:buNone/>
            </a:pPr>
            <a:r>
              <a:rPr lang="fa-IR" sz="1600" dirty="0" smtClean="0">
                <a:solidFill>
                  <a:srgbClr val="000000"/>
                </a:solidFill>
                <a:latin typeface="Vazirmatn"/>
                <a:cs typeface="B Titr" panose="00000700000000000000" pitchFamily="2" charset="-78"/>
              </a:rPr>
              <a:t> </a:t>
            </a:r>
            <a:r>
              <a:rPr lang="fa-IR" sz="1600" dirty="0">
                <a:solidFill>
                  <a:srgbClr val="000000"/>
                </a:solidFill>
                <a:latin typeface="Vazirmatn"/>
                <a:cs typeface="B Titr" panose="00000700000000000000" pitchFamily="2" charset="-78"/>
              </a:rPr>
              <a:t>2- ظهور علایم بلوغ : منظور ظهور علایم بلوغ بعد از ۱۵ </a:t>
            </a:r>
            <a:r>
              <a:rPr lang="fa-IR" sz="1600" dirty="0" smtClean="0">
                <a:solidFill>
                  <a:srgbClr val="000000"/>
                </a:solidFill>
                <a:latin typeface="Vazirmatn"/>
                <a:cs typeface="B Titr" panose="00000700000000000000" pitchFamily="2" charset="-78"/>
              </a:rPr>
              <a:t>سالگی</a:t>
            </a:r>
          </a:p>
          <a:p>
            <a:pPr marL="0" lvl="0" indent="0" algn="r">
              <a:buClr>
                <a:prstClr val="black"/>
              </a:buClr>
              <a:buNone/>
            </a:pPr>
            <a:r>
              <a:rPr lang="fa-IR" sz="1600" dirty="0" smtClean="0">
                <a:solidFill>
                  <a:srgbClr val="000000"/>
                </a:solidFill>
                <a:latin typeface="Vazirmatn"/>
                <a:cs typeface="B Titr" panose="00000700000000000000" pitchFamily="2" charset="-78"/>
              </a:rPr>
              <a:t> </a:t>
            </a:r>
            <a:r>
              <a:rPr lang="fa-IR" sz="1600" dirty="0">
                <a:solidFill>
                  <a:srgbClr val="000000"/>
                </a:solidFill>
                <a:latin typeface="Vazirmatn"/>
                <a:cs typeface="B Titr" panose="00000700000000000000" pitchFamily="2" charset="-78"/>
              </a:rPr>
              <a:t>3 -هیچ یک از نشانه های فوق را ندارد</a:t>
            </a:r>
            <a:r>
              <a:rPr lang="fa-IR" sz="1600" dirty="0" smtClean="0">
                <a:solidFill>
                  <a:srgbClr val="000000"/>
                </a:solidFill>
                <a:latin typeface="Vazirmatn"/>
                <a:cs typeface="B Titr" panose="00000700000000000000" pitchFamily="2" charset="-78"/>
              </a:rPr>
              <a:t>.</a:t>
            </a:r>
          </a:p>
          <a:p>
            <a:pPr marL="0" lvl="0" indent="0" algn="r">
              <a:buClr>
                <a:prstClr val="black"/>
              </a:buClr>
              <a:buNone/>
            </a:pPr>
            <a:endParaRPr lang="en-US" sz="1600" dirty="0">
              <a:cs typeface="B Titr" panose="00000700000000000000" pitchFamily="2" charset="-78"/>
            </a:endParaRPr>
          </a:p>
        </p:txBody>
      </p:sp>
    </p:spTree>
    <p:extLst>
      <p:ext uri="{BB962C8B-B14F-4D97-AF65-F5344CB8AC3E}">
        <p14:creationId xmlns:p14="http://schemas.microsoft.com/office/powerpoint/2010/main" val="4713348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200" dirty="0" smtClean="0">
                <a:solidFill>
                  <a:schemeClr val="accent4">
                    <a:lumMod val="50000"/>
                  </a:schemeClr>
                </a:solidFill>
                <a:cs typeface="B Titr" panose="00000700000000000000" pitchFamily="2" charset="-78"/>
              </a:rPr>
              <a:t>اهداف و سرفصل های آموزشی</a:t>
            </a:r>
            <a:endParaRPr lang="en-US" sz="3200" dirty="0">
              <a:solidFill>
                <a:schemeClr val="accent4">
                  <a:lumMod val="50000"/>
                </a:schemeClr>
              </a:solidFill>
              <a:cs typeface="B Titr" panose="00000700000000000000" pitchFamily="2" charset="-78"/>
            </a:endParaRPr>
          </a:p>
        </p:txBody>
      </p:sp>
      <p:sp>
        <p:nvSpPr>
          <p:cNvPr id="3" name="Content Placeholder 2"/>
          <p:cNvSpPr>
            <a:spLocks noGrp="1"/>
          </p:cNvSpPr>
          <p:nvPr>
            <p:ph sz="quarter" idx="13"/>
          </p:nvPr>
        </p:nvSpPr>
        <p:spPr/>
        <p:txBody>
          <a:bodyPr/>
          <a:lstStyle/>
          <a:p>
            <a:pPr marL="0" lvl="0" indent="0" algn="r">
              <a:lnSpc>
                <a:spcPct val="200000"/>
              </a:lnSpc>
              <a:buClr>
                <a:prstClr val="black"/>
              </a:buClr>
              <a:buNone/>
            </a:pPr>
            <a:r>
              <a:rPr lang="fa-IR" dirty="0">
                <a:solidFill>
                  <a:srgbClr val="9B2D1F"/>
                </a:solidFill>
                <a:cs typeface="B Titr" panose="00000700000000000000" pitchFamily="2" charset="-78"/>
              </a:rPr>
              <a:t>1- تجزیه و تحلیل پوشش مراقبت های غیرپزشکی پایه های هدف</a:t>
            </a:r>
          </a:p>
          <a:p>
            <a:pPr marL="0" lvl="0" indent="0" algn="r">
              <a:lnSpc>
                <a:spcPct val="200000"/>
              </a:lnSpc>
              <a:buClr>
                <a:prstClr val="black"/>
              </a:buClr>
              <a:buNone/>
            </a:pPr>
            <a:r>
              <a:rPr lang="fa-IR" dirty="0">
                <a:solidFill>
                  <a:srgbClr val="9B2D1F"/>
                </a:solidFill>
                <a:cs typeface="B Titr" panose="00000700000000000000" pitchFamily="2" charset="-78"/>
              </a:rPr>
              <a:t>2- نحوه ی صحیح انجام مراقبت های انجام شده در سطح یک </a:t>
            </a:r>
            <a:r>
              <a:rPr lang="fa-IR" dirty="0" smtClean="0">
                <a:solidFill>
                  <a:srgbClr val="9B2D1F"/>
                </a:solidFill>
                <a:cs typeface="B Titr" panose="00000700000000000000" pitchFamily="2" charset="-78"/>
              </a:rPr>
              <a:t>(پزشک</a:t>
            </a:r>
            <a:r>
              <a:rPr lang="fa-IR" dirty="0">
                <a:solidFill>
                  <a:srgbClr val="9B2D1F"/>
                </a:solidFill>
                <a:cs typeface="B Titr" panose="00000700000000000000" pitchFamily="2" charset="-78"/>
              </a:rPr>
              <a:t>)</a:t>
            </a:r>
          </a:p>
          <a:p>
            <a:pPr marL="0" lvl="0" indent="0" algn="r">
              <a:lnSpc>
                <a:spcPct val="200000"/>
              </a:lnSpc>
              <a:buClr>
                <a:prstClr val="black"/>
              </a:buClr>
              <a:buNone/>
            </a:pPr>
            <a:r>
              <a:rPr lang="fa-IR" dirty="0">
                <a:solidFill>
                  <a:srgbClr val="9B2D1F"/>
                </a:solidFill>
                <a:cs typeface="B Titr" panose="00000700000000000000" pitchFamily="2" charset="-78"/>
              </a:rPr>
              <a:t>3- بررسی تقویم کاری واحد سلامت نوجوانان ، جوانان ومدارس</a:t>
            </a:r>
          </a:p>
          <a:p>
            <a:pPr marL="0" lvl="0" indent="0" algn="r">
              <a:lnSpc>
                <a:spcPct val="200000"/>
              </a:lnSpc>
              <a:buClr>
                <a:prstClr val="black"/>
              </a:buClr>
              <a:buNone/>
            </a:pPr>
            <a:r>
              <a:rPr lang="fa-IR" dirty="0">
                <a:solidFill>
                  <a:srgbClr val="9B2D1F"/>
                </a:solidFill>
                <a:cs typeface="B Titr" panose="00000700000000000000" pitchFamily="2" charset="-78"/>
              </a:rPr>
              <a:t>4- بررسی فرم های مربوط به واحد سلامت نوجوانان، جوانان و مدارس</a:t>
            </a:r>
          </a:p>
          <a:p>
            <a:pPr marL="0" indent="0" algn="r">
              <a:buNone/>
            </a:pPr>
            <a:endParaRPr lang="en-US" dirty="0"/>
          </a:p>
        </p:txBody>
      </p:sp>
    </p:spTree>
    <p:extLst>
      <p:ext uri="{BB962C8B-B14F-4D97-AF65-F5344CB8AC3E}">
        <p14:creationId xmlns:p14="http://schemas.microsoft.com/office/powerpoint/2010/main" val="2128859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accent4">
                    <a:lumMod val="50000"/>
                  </a:schemeClr>
                </a:solidFill>
                <a:cs typeface="B Titr" panose="00000700000000000000" pitchFamily="2" charset="-78"/>
              </a:rPr>
              <a:t>معاینه و ارزیابی غده تیروئید</a:t>
            </a:r>
            <a:endParaRPr lang="en-US" dirty="0">
              <a:solidFill>
                <a:schemeClr val="accent4">
                  <a:lumMod val="50000"/>
                </a:schemeClr>
              </a:solidFill>
              <a:cs typeface="B Titr" panose="00000700000000000000" pitchFamily="2" charset="-78"/>
            </a:endParaRPr>
          </a:p>
        </p:txBody>
      </p:sp>
      <p:sp>
        <p:nvSpPr>
          <p:cNvPr id="3" name="Content Placeholder 2"/>
          <p:cNvSpPr>
            <a:spLocks noGrp="1"/>
          </p:cNvSpPr>
          <p:nvPr>
            <p:ph sz="quarter" idx="13"/>
          </p:nvPr>
        </p:nvSpPr>
        <p:spPr>
          <a:xfrm>
            <a:off x="913774" y="1962616"/>
            <a:ext cx="10363826" cy="3828584"/>
          </a:xfrm>
        </p:spPr>
        <p:txBody>
          <a:bodyPr>
            <a:normAutofit fontScale="85000" lnSpcReduction="20000"/>
          </a:bodyPr>
          <a:lstStyle/>
          <a:p>
            <a:pPr marL="0" indent="0" algn="r">
              <a:buNone/>
            </a:pPr>
            <a:r>
              <a:rPr lang="fa-IR" dirty="0">
                <a:cs typeface="B Nazanin" panose="00000400000000000000" pitchFamily="2" charset="-78"/>
              </a:rPr>
              <a:t>برای معاینه تیروئید فرد از او بخواهید در مقابل شما بایستد و چانه را در وضعیت عادی قرار دهد، در حالت عادی در قسمت پایین گردن برآمدگی مشاهده نمی شود و خالی است. در آن هایی که گواتر </a:t>
            </a:r>
            <a:r>
              <a:rPr lang="fa-IR" dirty="0" smtClean="0">
                <a:cs typeface="B Nazanin" panose="00000400000000000000" pitchFamily="2" charset="-78"/>
              </a:rPr>
              <a:t>دارند،بالای </a:t>
            </a:r>
            <a:r>
              <a:rPr lang="fa-IR" dirty="0">
                <a:cs typeface="B Nazanin" panose="00000400000000000000" pitchFamily="2" charset="-78"/>
              </a:rPr>
              <a:t>فرورفتگی جناغ </a:t>
            </a:r>
            <a:r>
              <a:rPr lang="fa-IR" dirty="0" smtClean="0">
                <a:cs typeface="B Nazanin" panose="00000400000000000000" pitchFamily="2" charset="-78"/>
              </a:rPr>
              <a:t>یک برآمدگی </a:t>
            </a:r>
            <a:r>
              <a:rPr lang="fa-IR" dirty="0">
                <a:cs typeface="B Nazanin" panose="00000400000000000000" pitchFamily="2" charset="-78"/>
              </a:rPr>
              <a:t>دیده می شود که معمولا از خط میانی به دو طرف گسترده شده است. این برآمدگی گاهی کوچک و به اندازه یک بادام است. ولی ممکن است بزرگ تر باشد و حتی آنچنان بزرگ </a:t>
            </a:r>
            <a:r>
              <a:rPr lang="fa-IR" dirty="0" smtClean="0">
                <a:cs typeface="B Nazanin" panose="00000400000000000000" pitchFamily="2" charset="-78"/>
              </a:rPr>
              <a:t>که همه </a:t>
            </a:r>
            <a:r>
              <a:rPr lang="fa-IR" dirty="0">
                <a:cs typeface="B Nazanin" panose="00000400000000000000" pitchFamily="2" charset="-78"/>
              </a:rPr>
              <a:t>قسمت های گردن را بگیرد و به زیر چانه </a:t>
            </a:r>
            <a:r>
              <a:rPr lang="fa-IR" dirty="0" smtClean="0">
                <a:cs typeface="B Nazanin" panose="00000400000000000000" pitchFamily="2" charset="-78"/>
              </a:rPr>
              <a:t>برسد.</a:t>
            </a:r>
          </a:p>
          <a:p>
            <a:pPr marL="0" indent="0" algn="r">
              <a:buNone/>
            </a:pPr>
            <a:r>
              <a:rPr lang="fa-IR" dirty="0" smtClean="0">
                <a:cs typeface="B Nazanin" panose="00000400000000000000" pitchFamily="2" charset="-78"/>
              </a:rPr>
              <a:t> </a:t>
            </a:r>
            <a:r>
              <a:rPr lang="fa-IR" b="1" dirty="0" smtClean="0">
                <a:cs typeface="B Nazanin" panose="00000400000000000000" pitchFamily="2" charset="-78"/>
              </a:rPr>
              <a:t>:</a:t>
            </a:r>
            <a:r>
              <a:rPr lang="fa-IR" dirty="0" smtClean="0">
                <a:cs typeface="B Nazanin" panose="00000400000000000000" pitchFamily="2" charset="-78"/>
              </a:rPr>
              <a:t>  تاخیر پلک یا کندی حرکت پلک</a:t>
            </a:r>
            <a:r>
              <a:rPr lang="en-US" b="1" dirty="0" smtClean="0"/>
              <a:t>Lid</a:t>
            </a:r>
            <a:r>
              <a:rPr lang="en-US" dirty="0" smtClean="0"/>
              <a:t> </a:t>
            </a:r>
            <a:r>
              <a:rPr lang="en-US" b="1" dirty="0" smtClean="0"/>
              <a:t>Lag</a:t>
            </a:r>
          </a:p>
          <a:p>
            <a:pPr marL="0" indent="0" algn="r">
              <a:buNone/>
            </a:pPr>
            <a:r>
              <a:rPr lang="fa-IR" b="1" dirty="0">
                <a:solidFill>
                  <a:srgbClr val="000000"/>
                </a:solidFill>
                <a:latin typeface="B Yagut" panose="00000400000000000000" pitchFamily="2" charset="-78"/>
                <a:cs typeface="B Nazanin" panose="00000400000000000000" pitchFamily="2" charset="-78"/>
              </a:rPr>
              <a:t>وضعیتی است که پلک فوقانی قادر به دنبال کردن چرخش چشم نیست و پلک فوقانی پشت لبه فوقانی عنبیه در حرکت چشم رو به پائین قرار می گیرد، این حالت معمولا واضح است وقتی که پلک </a:t>
            </a:r>
            <a:r>
              <a:rPr lang="fa-IR" b="1" dirty="0" smtClean="0">
                <a:solidFill>
                  <a:srgbClr val="000000"/>
                </a:solidFill>
                <a:latin typeface="B Yagut" panose="00000400000000000000" pitchFamily="2" charset="-78"/>
                <a:cs typeface="B Nazanin" panose="00000400000000000000" pitchFamily="2" charset="-78"/>
              </a:rPr>
              <a:t>قادربه </a:t>
            </a:r>
            <a:r>
              <a:rPr lang="fa-IR" b="1" dirty="0">
                <a:solidFill>
                  <a:srgbClr val="000000"/>
                </a:solidFill>
                <a:latin typeface="B Yagut" panose="00000400000000000000" pitchFamily="2" charset="-78"/>
                <a:cs typeface="B Nazanin" panose="00000400000000000000" pitchFamily="2" charset="-78"/>
              </a:rPr>
              <a:t>حرکت نیست یا وقتی که حرکت پلک فوقانی به طور قابل ملاحظه ای بعد از حرکت چشم است. یک پدیده مشابه در لبه تحتانی وقتی که چشم به سمت پایین حرکت می کند، اگر مشاهده این حرکت سریع باشد</a:t>
            </a:r>
            <a:br>
              <a:rPr lang="fa-IR" b="1" dirty="0">
                <a:solidFill>
                  <a:srgbClr val="000000"/>
                </a:solidFill>
                <a:latin typeface="B Yagut" panose="00000400000000000000" pitchFamily="2" charset="-78"/>
                <a:cs typeface="B Nazanin" panose="00000400000000000000" pitchFamily="2" charset="-78"/>
              </a:rPr>
            </a:br>
            <a:r>
              <a:rPr lang="fa-IR" b="1" dirty="0">
                <a:solidFill>
                  <a:srgbClr val="000000"/>
                </a:solidFill>
                <a:latin typeface="B Yagut" panose="00000400000000000000" pitchFamily="2" charset="-78"/>
                <a:cs typeface="B Nazanin" panose="00000400000000000000" pitchFamily="2" charset="-78"/>
              </a:rPr>
              <a:t>تشخیص </a:t>
            </a:r>
            <a:r>
              <a:rPr lang="fa-IR" b="1" dirty="0" smtClean="0">
                <a:solidFill>
                  <a:srgbClr val="000000"/>
                </a:solidFill>
                <a:latin typeface="B Yagut" panose="00000400000000000000" pitchFamily="2" charset="-78"/>
                <a:cs typeface="B Nazanin" panose="00000400000000000000" pitchFamily="2" charset="-78"/>
              </a:rPr>
              <a:t>ممکن است پنهان بماند.</a:t>
            </a:r>
          </a:p>
          <a:p>
            <a:pPr marL="0" indent="0" algn="r">
              <a:buNone/>
            </a:pPr>
            <a:r>
              <a:rPr lang="fa-IR" b="1" dirty="0">
                <a:cs typeface="B Nazanin" panose="00000400000000000000" pitchFamily="2" charset="-78"/>
              </a:rPr>
              <a:t>ترمور</a:t>
            </a:r>
            <a:r>
              <a:rPr lang="fa-IR" dirty="0">
                <a:cs typeface="B Nazanin" panose="00000400000000000000" pitchFamily="2" charset="-78"/>
              </a:rPr>
              <a:t>: برای ارزیابی ترمور، باید فرد مورد معاینه در حال نشسته و یا ایستاده، دست های خود را جلو آورده و انگشتان دست های خود را باز کند. وجود لرزش های ظریف در انگشتان بیانگر ترمور </a:t>
            </a:r>
            <a:r>
              <a:rPr lang="fa-IR" dirty="0" smtClean="0">
                <a:cs typeface="B Nazanin" panose="00000400000000000000" pitchFamily="2" charset="-78"/>
              </a:rPr>
              <a:t>است. </a:t>
            </a:r>
            <a:r>
              <a:rPr lang="fa-IR" dirty="0"/>
              <a:t/>
            </a:r>
            <a:br>
              <a:rPr lang="fa-IR" dirty="0"/>
            </a:br>
            <a:endParaRPr lang="en-US" dirty="0"/>
          </a:p>
        </p:txBody>
      </p:sp>
    </p:spTree>
    <p:extLst>
      <p:ext uri="{BB962C8B-B14F-4D97-AF65-F5344CB8AC3E}">
        <p14:creationId xmlns:p14="http://schemas.microsoft.com/office/powerpoint/2010/main" val="20711397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srgbClr val="D99C3F">
                    <a:lumMod val="50000"/>
                  </a:srgbClr>
                </a:solidFill>
                <a:cs typeface="B Titr" panose="00000700000000000000" pitchFamily="2" charset="-78"/>
              </a:rPr>
              <a:t>معاینه و ارزیابی غده تیروئید</a:t>
            </a:r>
            <a:endParaRPr lang="en-US" dirty="0"/>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672683" y="2040673"/>
            <a:ext cx="8831766" cy="4137103"/>
          </a:xfrm>
        </p:spPr>
      </p:pic>
    </p:spTree>
    <p:extLst>
      <p:ext uri="{BB962C8B-B14F-4D97-AF65-F5344CB8AC3E}">
        <p14:creationId xmlns:p14="http://schemas.microsoft.com/office/powerpoint/2010/main" val="33245615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srgbClr val="D99C3F">
                    <a:lumMod val="50000"/>
                  </a:srgbClr>
                </a:solidFill>
                <a:cs typeface="B Titr" panose="00000700000000000000" pitchFamily="2" charset="-78"/>
              </a:rPr>
              <a:t>معاینه و ارزیابی غده تیروئید</a:t>
            </a:r>
            <a:endParaRPr lang="en-US" dirty="0"/>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059366" y="2366962"/>
            <a:ext cx="10235835" cy="4346071"/>
          </a:xfrm>
        </p:spPr>
      </p:pic>
    </p:spTree>
    <p:extLst>
      <p:ext uri="{BB962C8B-B14F-4D97-AF65-F5344CB8AC3E}">
        <p14:creationId xmlns:p14="http://schemas.microsoft.com/office/powerpoint/2010/main" val="36430128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srgbClr val="D99C3F">
                    <a:lumMod val="50000"/>
                  </a:srgbClr>
                </a:solidFill>
                <a:cs typeface="B Titr" panose="00000700000000000000" pitchFamily="2" charset="-78"/>
              </a:rPr>
              <a:t>معاینه و ارزیابی غده تیروئید</a:t>
            </a:r>
            <a:endParaRPr lang="en-US" dirty="0"/>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059366" y="2366963"/>
            <a:ext cx="10106260" cy="4033837"/>
          </a:xfrm>
        </p:spPr>
      </p:pic>
    </p:spTree>
    <p:extLst>
      <p:ext uri="{BB962C8B-B14F-4D97-AF65-F5344CB8AC3E}">
        <p14:creationId xmlns:p14="http://schemas.microsoft.com/office/powerpoint/2010/main" val="23693117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fa-IR" dirty="0" smtClean="0">
                <a:solidFill>
                  <a:srgbClr val="00B050"/>
                </a:solidFill>
                <a:cs typeface="B Titr" panose="00000700000000000000" pitchFamily="2" charset="-78"/>
              </a:rPr>
              <a:t>بریم برای مطالب بعدی......</a:t>
            </a:r>
            <a:endParaRPr lang="en-US" dirty="0">
              <a:solidFill>
                <a:srgbClr val="00B050"/>
              </a:solidFill>
              <a:cs typeface="B Titr" panose="00000700000000000000" pitchFamily="2" charset="-78"/>
            </a:endParaRPr>
          </a:p>
        </p:txBody>
      </p:sp>
      <p:pic>
        <p:nvPicPr>
          <p:cNvPr id="10" name="Content Placeholder 9"/>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192860" y="2398904"/>
            <a:ext cx="3769112" cy="332754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6785" y="1006509"/>
            <a:ext cx="1216108" cy="919151"/>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4457" y="1006509"/>
            <a:ext cx="1042327" cy="946697"/>
          </a:xfrm>
          <a:prstGeom prst="rect">
            <a:avLst/>
          </a:prstGeom>
        </p:spPr>
      </p:pic>
    </p:spTree>
    <p:extLst>
      <p:ext uri="{BB962C8B-B14F-4D97-AF65-F5344CB8AC3E}">
        <p14:creationId xmlns:p14="http://schemas.microsoft.com/office/powerpoint/2010/main" val="9137376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200" dirty="0" smtClean="0">
                <a:solidFill>
                  <a:schemeClr val="accent4">
                    <a:lumMod val="50000"/>
                  </a:schemeClr>
                </a:solidFill>
                <a:cs typeface="B Titr" panose="00000700000000000000" pitchFamily="2" charset="-78"/>
              </a:rPr>
              <a:t>پوشش مراقبت دانش </a:t>
            </a:r>
            <a:r>
              <a:rPr lang="fa-IR" sz="3200" dirty="0">
                <a:solidFill>
                  <a:schemeClr val="accent4">
                    <a:lumMod val="50000"/>
                  </a:schemeClr>
                </a:solidFill>
                <a:cs typeface="B Titr" panose="00000700000000000000" pitchFamily="2" charset="-78"/>
              </a:rPr>
              <a:t>آموزان </a:t>
            </a:r>
            <a:r>
              <a:rPr lang="fa-IR" sz="3200" dirty="0" smtClean="0">
                <a:solidFill>
                  <a:schemeClr val="accent4">
                    <a:lumMod val="50000"/>
                  </a:schemeClr>
                </a:solidFill>
                <a:cs typeface="B Titr" panose="00000700000000000000" pitchFamily="2" charset="-78"/>
              </a:rPr>
              <a:t>پایه اول (شهری)</a:t>
            </a:r>
            <a:endParaRPr lang="en-US" sz="3200" dirty="0">
              <a:solidFill>
                <a:schemeClr val="accent4">
                  <a:lumMod val="50000"/>
                </a:schemeClr>
              </a:solidFill>
              <a:cs typeface="B Titr" panose="00000700000000000000" pitchFamily="2" charset="-78"/>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3350830977"/>
              </p:ext>
            </p:extLst>
          </p:nvPr>
        </p:nvGraphicFramePr>
        <p:xfrm>
          <a:off x="2421673" y="2754351"/>
          <a:ext cx="7348654" cy="289931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503669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3200" dirty="0">
                <a:solidFill>
                  <a:srgbClr val="D99C3F">
                    <a:lumMod val="50000"/>
                  </a:srgbClr>
                </a:solidFill>
                <a:cs typeface="B Titr" panose="00000700000000000000" pitchFamily="2" charset="-78"/>
              </a:rPr>
              <a:t>پوشش مراقبت دانش آموزان پایه اول </a:t>
            </a:r>
            <a:r>
              <a:rPr lang="fa-IR" sz="3200" dirty="0" smtClean="0">
                <a:solidFill>
                  <a:srgbClr val="D99C3F">
                    <a:lumMod val="50000"/>
                  </a:srgbClr>
                </a:solidFill>
                <a:cs typeface="B Titr" panose="00000700000000000000" pitchFamily="2" charset="-78"/>
              </a:rPr>
              <a:t>(روستایی)</a:t>
            </a:r>
            <a:endParaRPr lang="en-US"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4004964195"/>
              </p:ext>
            </p:extLst>
          </p:nvPr>
        </p:nvGraphicFramePr>
        <p:xfrm>
          <a:off x="1215483" y="2366963"/>
          <a:ext cx="9891132" cy="34242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007806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3200" dirty="0">
                <a:solidFill>
                  <a:schemeClr val="accent4">
                    <a:lumMod val="50000"/>
                  </a:schemeClr>
                </a:solidFill>
                <a:cs typeface="B Titr" panose="00000700000000000000" pitchFamily="2" charset="-78"/>
              </a:rPr>
              <a:t>پوشش مراقبت </a:t>
            </a:r>
            <a:r>
              <a:rPr lang="fa-IR" sz="3200" dirty="0" smtClean="0">
                <a:solidFill>
                  <a:schemeClr val="accent4">
                    <a:lumMod val="50000"/>
                  </a:schemeClr>
                </a:solidFill>
                <a:cs typeface="B Titr" panose="00000700000000000000" pitchFamily="2" charset="-78"/>
              </a:rPr>
              <a:t>پزشکی دانش آموزان </a:t>
            </a:r>
            <a:r>
              <a:rPr lang="fa-IR" sz="3200" dirty="0">
                <a:solidFill>
                  <a:schemeClr val="accent4">
                    <a:lumMod val="50000"/>
                  </a:schemeClr>
                </a:solidFill>
                <a:cs typeface="B Titr" panose="00000700000000000000" pitchFamily="2" charset="-78"/>
              </a:rPr>
              <a:t>پایه </a:t>
            </a:r>
            <a:r>
              <a:rPr lang="fa-IR" sz="3200" dirty="0" smtClean="0">
                <a:solidFill>
                  <a:schemeClr val="accent4">
                    <a:lumMod val="50000"/>
                  </a:schemeClr>
                </a:solidFill>
                <a:cs typeface="B Titr" panose="00000700000000000000" pitchFamily="2" charset="-78"/>
              </a:rPr>
              <a:t>چهارم (شهری)</a:t>
            </a:r>
            <a:endParaRPr lang="en-US" dirty="0">
              <a:solidFill>
                <a:schemeClr val="accent4">
                  <a:lumMod val="50000"/>
                </a:schemeClr>
              </a:solidFill>
            </a:endParaRPr>
          </a:p>
        </p:txBody>
      </p:sp>
      <p:graphicFrame>
        <p:nvGraphicFramePr>
          <p:cNvPr id="6" name="Content Placeholder 5"/>
          <p:cNvGraphicFramePr>
            <a:graphicFrameLocks noGrp="1"/>
          </p:cNvGraphicFramePr>
          <p:nvPr>
            <p:ph sz="quarter" idx="13"/>
            <p:extLst>
              <p:ext uri="{D42A27DB-BD31-4B8C-83A1-F6EECF244321}">
                <p14:modId xmlns:p14="http://schemas.microsoft.com/office/powerpoint/2010/main" val="440397760"/>
              </p:ext>
            </p:extLst>
          </p:nvPr>
        </p:nvGraphicFramePr>
        <p:xfrm>
          <a:off x="2020229" y="2486721"/>
          <a:ext cx="8151541" cy="285471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426816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3200" dirty="0">
                <a:solidFill>
                  <a:srgbClr val="D99C3F">
                    <a:lumMod val="50000"/>
                  </a:srgbClr>
                </a:solidFill>
                <a:cs typeface="B Titr" panose="00000700000000000000" pitchFamily="2" charset="-78"/>
              </a:rPr>
              <a:t>پوشش مراقبت پزشکی دانش آموزان پایه چهارم </a:t>
            </a:r>
            <a:r>
              <a:rPr lang="fa-IR" sz="3200" dirty="0" smtClean="0">
                <a:solidFill>
                  <a:srgbClr val="D99C3F">
                    <a:lumMod val="50000"/>
                  </a:srgbClr>
                </a:solidFill>
                <a:cs typeface="B Titr" panose="00000700000000000000" pitchFamily="2" charset="-78"/>
              </a:rPr>
              <a:t>(روستایی)</a:t>
            </a:r>
            <a:endParaRPr lang="en-US"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1911143794"/>
              </p:ext>
            </p:extLst>
          </p:nvPr>
        </p:nvGraphicFramePr>
        <p:xfrm>
          <a:off x="1193180" y="2366964"/>
          <a:ext cx="9723864" cy="338706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783007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3200" dirty="0">
                <a:solidFill>
                  <a:schemeClr val="accent4">
                    <a:lumMod val="50000"/>
                  </a:schemeClr>
                </a:solidFill>
                <a:cs typeface="B Titr" panose="00000700000000000000" pitchFamily="2" charset="-78"/>
              </a:rPr>
              <a:t>پوشش مراقبت پزشکی دانش آموزان پایه </a:t>
            </a:r>
            <a:r>
              <a:rPr lang="fa-IR" sz="3200" dirty="0" smtClean="0">
                <a:solidFill>
                  <a:schemeClr val="accent4">
                    <a:lumMod val="50000"/>
                  </a:schemeClr>
                </a:solidFill>
                <a:cs typeface="B Titr" panose="00000700000000000000" pitchFamily="2" charset="-78"/>
              </a:rPr>
              <a:t>هفتم </a:t>
            </a:r>
            <a:r>
              <a:rPr lang="fa-IR" sz="3200" dirty="0">
                <a:solidFill>
                  <a:schemeClr val="accent4">
                    <a:lumMod val="50000"/>
                  </a:schemeClr>
                </a:solidFill>
                <a:cs typeface="B Titr" panose="00000700000000000000" pitchFamily="2" charset="-78"/>
              </a:rPr>
              <a:t>(شهری)</a:t>
            </a:r>
            <a:endParaRPr lang="en-US" dirty="0">
              <a:solidFill>
                <a:schemeClr val="accent4">
                  <a:lumMod val="50000"/>
                </a:schemeClr>
              </a:solidFill>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1653675824"/>
              </p:ext>
            </p:extLst>
          </p:nvPr>
        </p:nvGraphicFramePr>
        <p:xfrm>
          <a:off x="1763751" y="2486721"/>
          <a:ext cx="8664498" cy="28770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692418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3200" dirty="0">
                <a:solidFill>
                  <a:srgbClr val="D99C3F">
                    <a:lumMod val="50000"/>
                  </a:srgbClr>
                </a:solidFill>
                <a:cs typeface="B Titr" panose="00000700000000000000" pitchFamily="2" charset="-78"/>
              </a:rPr>
              <a:t>پوشش مراقبت پزشکی دانش آموزان پایه هفتم </a:t>
            </a:r>
            <a:r>
              <a:rPr lang="fa-IR" sz="3200" dirty="0" smtClean="0">
                <a:solidFill>
                  <a:srgbClr val="D99C3F">
                    <a:lumMod val="50000"/>
                  </a:srgbClr>
                </a:solidFill>
                <a:cs typeface="B Titr" panose="00000700000000000000" pitchFamily="2" charset="-78"/>
              </a:rPr>
              <a:t>(روستایی)</a:t>
            </a:r>
            <a:endParaRPr lang="en-US"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2264924908"/>
              </p:ext>
            </p:extLst>
          </p:nvPr>
        </p:nvGraphicFramePr>
        <p:xfrm>
          <a:off x="1405054" y="2366963"/>
          <a:ext cx="9545444" cy="3119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299321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z="3200" dirty="0">
                <a:solidFill>
                  <a:schemeClr val="accent4">
                    <a:lumMod val="50000"/>
                  </a:schemeClr>
                </a:solidFill>
                <a:cs typeface="B Titr" panose="00000700000000000000" pitchFamily="2" charset="-78"/>
              </a:rPr>
              <a:t>پوشش مراقبت پزشکی دانش آموزان پایه </a:t>
            </a:r>
            <a:r>
              <a:rPr lang="fa-IR" sz="3200" dirty="0" smtClean="0">
                <a:solidFill>
                  <a:schemeClr val="accent4">
                    <a:lumMod val="50000"/>
                  </a:schemeClr>
                </a:solidFill>
                <a:cs typeface="B Titr" panose="00000700000000000000" pitchFamily="2" charset="-78"/>
              </a:rPr>
              <a:t>دهم </a:t>
            </a:r>
            <a:r>
              <a:rPr lang="fa-IR" sz="3200" dirty="0">
                <a:solidFill>
                  <a:schemeClr val="accent4">
                    <a:lumMod val="50000"/>
                  </a:schemeClr>
                </a:solidFill>
                <a:cs typeface="B Titr" panose="00000700000000000000" pitchFamily="2" charset="-78"/>
              </a:rPr>
              <a:t>(شهری)</a:t>
            </a:r>
            <a:endParaRPr lang="en-US" dirty="0">
              <a:solidFill>
                <a:schemeClr val="accent4">
                  <a:lumMod val="50000"/>
                </a:schemeClr>
              </a:solidFill>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715656087"/>
              </p:ext>
            </p:extLst>
          </p:nvPr>
        </p:nvGraphicFramePr>
        <p:xfrm>
          <a:off x="1741449" y="2665142"/>
          <a:ext cx="8709102" cy="275435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78024488"/>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Droplet</Template>
  <TotalTime>603</TotalTime>
  <Words>901</Words>
  <Application>Microsoft Office PowerPoint</Application>
  <PresentationFormat>Widescreen</PresentationFormat>
  <Paragraphs>69</Paragraphs>
  <Slides>24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B Nazanin</vt:lpstr>
      <vt:lpstr>B Titr</vt:lpstr>
      <vt:lpstr>B Yagut</vt:lpstr>
      <vt:lpstr>Times New Roman</vt:lpstr>
      <vt:lpstr>Tw Cen MT</vt:lpstr>
      <vt:lpstr>Vazirmatn</vt:lpstr>
      <vt:lpstr>Droplet</vt:lpstr>
      <vt:lpstr>بازنگری برنامه های سلامت در مدارس</vt:lpstr>
      <vt:lpstr>اهداف و سرفصل های آموزشی</vt:lpstr>
      <vt:lpstr>پوشش مراقبت دانش آموزان پایه اول (شهری)</vt:lpstr>
      <vt:lpstr>پوشش مراقبت دانش آموزان پایه اول (روستایی)</vt:lpstr>
      <vt:lpstr>پوشش مراقبت پزشکی دانش آموزان پایه چهارم (شهری)</vt:lpstr>
      <vt:lpstr>پوشش مراقبت پزشکی دانش آموزان پایه چهارم (روستایی)</vt:lpstr>
      <vt:lpstr>پوشش مراقبت پزشکی دانش آموزان پایه هفتم (شهری)</vt:lpstr>
      <vt:lpstr>پوشش مراقبت پزشکی دانش آموزان پایه هفتم (روستایی)</vt:lpstr>
      <vt:lpstr>پوشش مراقبت پزشکی دانش آموزان پایه دهم (شهری)</vt:lpstr>
      <vt:lpstr>پوشش مراقبت پزشکی دانش آموزان پایه دهم (روستایی)</vt:lpstr>
      <vt:lpstr>مقایسه کلی پوشش مراقبت های پزشکی پایه های هدف</vt:lpstr>
      <vt:lpstr>نحوه ی انجام مراقبت دانش آموزان</vt:lpstr>
      <vt:lpstr>معاینه ستون فقرات، قفسه سينه و اندام ها  </vt:lpstr>
      <vt:lpstr>معاینه ستون فقرات، قفسه سينه و اندام ها  </vt:lpstr>
      <vt:lpstr>معاینه ستون فقرات، قفسه سينه و اندام ها  </vt:lpstr>
      <vt:lpstr>معاینه ستون فقرات، قفسه سينه و اندام ها  </vt:lpstr>
      <vt:lpstr>معاینه ستون فقرات، قفسه سينه و اندام ها  </vt:lpstr>
      <vt:lpstr>مراقبت از نظر روند بلوغ</vt:lpstr>
      <vt:lpstr>مراقبت از نظر روند بلوغ</vt:lpstr>
      <vt:lpstr>معاینه و ارزیابی غده تیروئید</vt:lpstr>
      <vt:lpstr>معاینه و ارزیابی غده تیروئید</vt:lpstr>
      <vt:lpstr>معاینه و ارزیابی غده تیروئید</vt:lpstr>
      <vt:lpstr>معاینه و ارزیابی غده تیروئید</vt:lpstr>
      <vt:lpstr>بریم برای مطالب بعدی......</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بازنگری برنامه های سلامت در مدارس</dc:title>
  <dc:creator>Madares Fathi</dc:creator>
  <cp:lastModifiedBy>Madares Fathi</cp:lastModifiedBy>
  <cp:revision>48</cp:revision>
  <dcterms:created xsi:type="dcterms:W3CDTF">2024-11-23T05:31:56Z</dcterms:created>
  <dcterms:modified xsi:type="dcterms:W3CDTF">2024-12-15T10:27:25Z</dcterms:modified>
</cp:coreProperties>
</file>