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61" r:id="rId2"/>
    <p:sldId id="268" r:id="rId3"/>
    <p:sldId id="518" r:id="rId4"/>
    <p:sldId id="269" r:id="rId5"/>
    <p:sldId id="285" r:id="rId6"/>
    <p:sldId id="515" r:id="rId7"/>
    <p:sldId id="517" r:id="rId8"/>
    <p:sldId id="270" r:id="rId9"/>
    <p:sldId id="271" r:id="rId10"/>
    <p:sldId id="272" r:id="rId11"/>
    <p:sldId id="277" r:id="rId12"/>
    <p:sldId id="273" r:id="rId13"/>
    <p:sldId id="258" r:id="rId14"/>
    <p:sldId id="259" r:id="rId15"/>
    <p:sldId id="335" r:id="rId16"/>
    <p:sldId id="280" r:id="rId17"/>
    <p:sldId id="347" r:id="rId18"/>
    <p:sldId id="336" r:id="rId19"/>
    <p:sldId id="337" r:id="rId20"/>
    <p:sldId id="431" r:id="rId21"/>
    <p:sldId id="514" r:id="rId22"/>
    <p:sldId id="381" r:id="rId23"/>
    <p:sldId id="429" r:id="rId24"/>
    <p:sldId id="411" r:id="rId25"/>
    <p:sldId id="330" r:id="rId26"/>
    <p:sldId id="428" r:id="rId27"/>
    <p:sldId id="338" r:id="rId28"/>
    <p:sldId id="348" r:id="rId29"/>
    <p:sldId id="282" r:id="rId30"/>
    <p:sldId id="339" r:id="rId31"/>
    <p:sldId id="342" r:id="rId32"/>
    <p:sldId id="343" r:id="rId33"/>
    <p:sldId id="344" r:id="rId34"/>
    <p:sldId id="281" r:id="rId35"/>
    <p:sldId id="345" r:id="rId36"/>
    <p:sldId id="283" r:id="rId37"/>
    <p:sldId id="346" r:id="rId38"/>
    <p:sldId id="320" r:id="rId39"/>
    <p:sldId id="334" r:id="rId40"/>
    <p:sldId id="321" r:id="rId41"/>
    <p:sldId id="516" r:id="rId42"/>
    <p:sldId id="340" r:id="rId43"/>
    <p:sldId id="540" r:id="rId44"/>
    <p:sldId id="541" r:id="rId45"/>
    <p:sldId id="543" r:id="rId46"/>
    <p:sldId id="542" r:id="rId47"/>
    <p:sldId id="520" r:id="rId48"/>
    <p:sldId id="329" r:id="rId49"/>
    <p:sldId id="331" r:id="rId50"/>
    <p:sldId id="275" r:id="rId51"/>
    <p:sldId id="276" r:id="rId52"/>
    <p:sldId id="521" r:id="rId53"/>
    <p:sldId id="327" r:id="rId54"/>
    <p:sldId id="279" r:id="rId55"/>
    <p:sldId id="522" r:id="rId56"/>
    <p:sldId id="523" r:id="rId57"/>
    <p:sldId id="524" r:id="rId58"/>
    <p:sldId id="525" r:id="rId59"/>
    <p:sldId id="526" r:id="rId60"/>
    <p:sldId id="284" r:id="rId61"/>
    <p:sldId id="527" r:id="rId62"/>
    <p:sldId id="286" r:id="rId63"/>
    <p:sldId id="287" r:id="rId64"/>
    <p:sldId id="288" r:id="rId65"/>
    <p:sldId id="289" r:id="rId66"/>
    <p:sldId id="290" r:id="rId67"/>
    <p:sldId id="291" r:id="rId68"/>
    <p:sldId id="292" r:id="rId69"/>
    <p:sldId id="293" r:id="rId70"/>
    <p:sldId id="294" r:id="rId71"/>
    <p:sldId id="295" r:id="rId72"/>
    <p:sldId id="296" r:id="rId73"/>
    <p:sldId id="297" r:id="rId74"/>
    <p:sldId id="298" r:id="rId75"/>
    <p:sldId id="326" r:id="rId76"/>
    <p:sldId id="299" r:id="rId77"/>
    <p:sldId id="300" r:id="rId78"/>
    <p:sldId id="302" r:id="rId79"/>
    <p:sldId id="303" r:id="rId80"/>
    <p:sldId id="305" r:id="rId81"/>
    <p:sldId id="306" r:id="rId82"/>
    <p:sldId id="307" r:id="rId83"/>
    <p:sldId id="308" r:id="rId84"/>
    <p:sldId id="309" r:id="rId85"/>
    <p:sldId id="310" r:id="rId86"/>
    <p:sldId id="311" r:id="rId87"/>
    <p:sldId id="312" r:id="rId88"/>
    <p:sldId id="313" r:id="rId89"/>
    <p:sldId id="314" r:id="rId90"/>
    <p:sldId id="528" r:id="rId91"/>
    <p:sldId id="316" r:id="rId92"/>
    <p:sldId id="317" r:id="rId93"/>
    <p:sldId id="318" r:id="rId94"/>
    <p:sldId id="319" r:id="rId95"/>
    <p:sldId id="529" r:id="rId96"/>
    <p:sldId id="530" r:id="rId97"/>
    <p:sldId id="322" r:id="rId98"/>
    <p:sldId id="323" r:id="rId99"/>
    <p:sldId id="324" r:id="rId100"/>
    <p:sldId id="325" r:id="rId101"/>
    <p:sldId id="519" r:id="rId102"/>
    <p:sldId id="332" r:id="rId103"/>
    <p:sldId id="531" r:id="rId104"/>
    <p:sldId id="532" r:id="rId105"/>
    <p:sldId id="533" r:id="rId106"/>
    <p:sldId id="534" r:id="rId107"/>
    <p:sldId id="535" r:id="rId108"/>
    <p:sldId id="536" r:id="rId109"/>
    <p:sldId id="537" r:id="rId110"/>
    <p:sldId id="538" r:id="rId111"/>
    <p:sldId id="539" r:id="rId112"/>
    <p:sldId id="315" r:id="rId113"/>
  </p:sldIdLst>
  <p:sldSz cx="12192000" cy="6858000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996" autoAdjust="0"/>
    <p:restoredTop sz="94660"/>
  </p:normalViewPr>
  <p:slideViewPr>
    <p:cSldViewPr snapToGrid="0">
      <p:cViewPr varScale="1">
        <p:scale>
          <a:sx n="72" d="100"/>
          <a:sy n="72" d="100"/>
        </p:scale>
        <p:origin x="94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tableStyles" Target="tableStyles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slide" Target="slides/slide109.xml"/><Relationship Id="rId115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774446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14963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469288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847690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37927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319026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693371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728288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89994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3F4FC-39B1-4148-846D-69DC2FE86469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93EA18-5EF8-41D6-B18E-FAA1A82C822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5116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928312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61158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68289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600835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1923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8802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91138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208464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29AA53F2-57BF-4C22-A26D-E9A9AE0BAFF4}" type="datetimeFigureOut">
              <a:rPr lang="fa-IR" smtClean="0"/>
              <a:t>05/01/1445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CFA78F0-9274-42F0-A34E-21E2C35A3A3C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1395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1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48475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306" y="124326"/>
            <a:ext cx="10396882" cy="1151965"/>
          </a:xfrm>
        </p:spPr>
        <p:txBody>
          <a:bodyPr/>
          <a:lstStyle/>
          <a:p>
            <a:pPr algn="ctr"/>
            <a:r>
              <a:rPr lang="fa-IR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تعداد زن متاهل ثبت نام شده در سامانه 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t="9860" r="961" b="4879"/>
          <a:stretch/>
        </p:blipFill>
        <p:spPr>
          <a:xfrm>
            <a:off x="0" y="1276291"/>
            <a:ext cx="11999495" cy="534909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18359" y="2521095"/>
            <a:ext cx="2021304" cy="44917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9655026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741" y="286044"/>
            <a:ext cx="10638227" cy="5916636"/>
          </a:xfrm>
        </p:spPr>
      </p:pic>
    </p:spTree>
    <p:extLst>
      <p:ext uri="{BB962C8B-B14F-4D97-AF65-F5344CB8AC3E}">
        <p14:creationId xmlns:p14="http://schemas.microsoft.com/office/powerpoint/2010/main" val="3478890694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40156" y="121362"/>
            <a:ext cx="8911687" cy="1070933"/>
          </a:xfrm>
        </p:spPr>
        <p:txBody>
          <a:bodyPr>
            <a:normAutofit/>
          </a:bodyPr>
          <a:lstStyle/>
          <a:p>
            <a:pPr algn="ctr"/>
            <a:r>
              <a:rPr lang="fa-IR" sz="4000" dirty="0">
                <a:solidFill>
                  <a:schemeClr val="accent1"/>
                </a:solidFill>
                <a:cs typeface="B Titr" panose="00000700000000000000" pitchFamily="2" charset="-78"/>
              </a:rPr>
              <a:t>شاخصهای سلامت گروه سنی جوان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5163" y="776098"/>
            <a:ext cx="10381674" cy="4992982"/>
          </a:xfrm>
        </p:spPr>
        <p:txBody>
          <a:bodyPr>
            <a:normAutofit/>
          </a:bodyPr>
          <a:lstStyle/>
          <a:p>
            <a:r>
              <a:rPr lang="fa-IR" sz="2600" b="1" dirty="0">
                <a:solidFill>
                  <a:schemeClr val="accent1"/>
                </a:solidFill>
                <a:cs typeface="B Titr"/>
              </a:rPr>
              <a:t>شاخص پوشش مراقبت دوره ای سلامت گروه سنی جوان  :</a:t>
            </a:r>
          </a:p>
          <a:p>
            <a:pPr>
              <a:buFontTx/>
              <a:buChar char="-"/>
            </a:pPr>
            <a:r>
              <a:rPr lang="fa-IR" sz="2200" b="1" dirty="0">
                <a:cs typeface="B Titr"/>
              </a:rPr>
              <a:t>درصد پوشش مراقبت غیرپزشکی جوانان</a:t>
            </a:r>
          </a:p>
          <a:p>
            <a:pPr>
              <a:buFontTx/>
              <a:buChar char="-"/>
            </a:pPr>
            <a:r>
              <a:rPr lang="fa-IR" sz="2200" b="1" dirty="0">
                <a:cs typeface="B Titr"/>
              </a:rPr>
              <a:t>درصد پوشش مراقبت پزشکی جوانان</a:t>
            </a:r>
          </a:p>
          <a:p>
            <a:pPr>
              <a:buFontTx/>
              <a:buChar char="-"/>
            </a:pPr>
            <a:r>
              <a:rPr lang="fa-IR" sz="2200" b="1" dirty="0">
                <a:cs typeface="B Titr"/>
              </a:rPr>
              <a:t>درصد پوشش واکسیناسیون توام جوانان</a:t>
            </a:r>
          </a:p>
          <a:p>
            <a:pPr marL="0" indent="0">
              <a:buNone/>
            </a:pPr>
            <a:endParaRPr lang="fa-IR" b="1" dirty="0">
              <a:cs typeface="B Titr"/>
            </a:endParaRPr>
          </a:p>
          <a:p>
            <a:r>
              <a:rPr lang="fa-IR" b="1" dirty="0">
                <a:cs typeface="B Titr"/>
              </a:rPr>
              <a:t> </a:t>
            </a:r>
            <a:r>
              <a:rPr lang="fa-IR" sz="2400" b="1" dirty="0">
                <a:solidFill>
                  <a:schemeClr val="accent1"/>
                </a:solidFill>
                <a:cs typeface="B Titr"/>
              </a:rPr>
              <a:t>شاخص</a:t>
            </a:r>
            <a:r>
              <a:rPr lang="fa-IR" sz="2600" b="1" dirty="0">
                <a:solidFill>
                  <a:schemeClr val="accent1"/>
                </a:solidFill>
                <a:cs typeface="B Titr"/>
              </a:rPr>
              <a:t> اختلالات شناسایی شده در  گروه سنی جوان :</a:t>
            </a:r>
          </a:p>
          <a:p>
            <a:pPr>
              <a:buFontTx/>
              <a:buChar char="-"/>
            </a:pPr>
            <a:r>
              <a:rPr lang="fa-IR" sz="2000" b="1" dirty="0">
                <a:cs typeface="B Titr"/>
              </a:rPr>
              <a:t> </a:t>
            </a:r>
            <a:r>
              <a:rPr lang="fa-IR" sz="2200" b="1" dirty="0">
                <a:cs typeface="B Titr"/>
              </a:rPr>
              <a:t>درصد اختلالات شناسایی شده در مراقبتهای غیرپزشکی جوانان</a:t>
            </a:r>
          </a:p>
          <a:p>
            <a:pPr>
              <a:buFontTx/>
              <a:buChar char="-"/>
            </a:pPr>
            <a:r>
              <a:rPr lang="fa-IR" sz="2200" b="1" dirty="0">
                <a:cs typeface="B Titr"/>
              </a:rPr>
              <a:t> درصد اختلالات شناسایی شده در مراقبتهای پزشکی جوانان</a:t>
            </a:r>
            <a:endParaRPr lang="en-US" sz="2200" b="1" dirty="0"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728056525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117741" y="201470"/>
            <a:ext cx="14405112" cy="1408668"/>
          </a:xfrm>
        </p:spPr>
        <p:txBody>
          <a:bodyPr>
            <a:noAutofit/>
          </a:bodyPr>
          <a:lstStyle/>
          <a:p>
            <a:pPr algn="ctr"/>
            <a:r>
              <a:rPr lang="fa-IR" sz="4000" dirty="0">
                <a:solidFill>
                  <a:schemeClr val="accent1"/>
                </a:solidFill>
                <a:cs typeface="B Titr" panose="00000700000000000000" pitchFamily="2" charset="-78"/>
              </a:rPr>
              <a:t>تعیین درصد پوشش مراقبت غیرپزشکی و پزشکی جوانان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65018" y="2220686"/>
            <a:ext cx="10839594" cy="3027176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fa-IR" sz="2800" b="1" dirty="0">
                <a:cs typeface="B Titr"/>
              </a:rPr>
              <a:t>مخرج : </a:t>
            </a:r>
          </a:p>
          <a:p>
            <a:pPr marL="0" indent="0">
              <a:buNone/>
            </a:pPr>
            <a:r>
              <a:rPr lang="fa-IR" sz="2800" b="1" dirty="0">
                <a:cs typeface="B Titr"/>
              </a:rPr>
              <a:t>تعداد جوانان تحت پوشش </a:t>
            </a:r>
          </a:p>
          <a:p>
            <a:pPr marL="0" indent="0">
              <a:buNone/>
            </a:pPr>
            <a:endParaRPr lang="fa-IR" sz="2800" b="1" dirty="0">
              <a:cs typeface="B Titr"/>
            </a:endParaRPr>
          </a:p>
          <a:p>
            <a:pPr>
              <a:buFontTx/>
              <a:buChar char="-"/>
            </a:pPr>
            <a:r>
              <a:rPr lang="fa-IR" sz="2800" b="1" dirty="0">
                <a:cs typeface="B Titr"/>
              </a:rPr>
              <a:t>صورت : </a:t>
            </a:r>
          </a:p>
          <a:p>
            <a:pPr marL="0" indent="0">
              <a:buNone/>
            </a:pPr>
            <a:r>
              <a:rPr lang="fa-IR" sz="2800" b="1" dirty="0">
                <a:cs typeface="B Titr"/>
              </a:rPr>
              <a:t>تعداد جوانان تحت پوشش که در بازه زمانی خاص مراقبت شده اند.</a:t>
            </a:r>
          </a:p>
        </p:txBody>
      </p:sp>
    </p:spTree>
    <p:extLst>
      <p:ext uri="{BB962C8B-B14F-4D97-AF65-F5344CB8AC3E}">
        <p14:creationId xmlns:p14="http://schemas.microsoft.com/office/powerpoint/2010/main" val="4001609914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374573"/>
            <a:ext cx="10364451" cy="1384454"/>
          </a:xfrm>
        </p:spPr>
        <p:txBody>
          <a:bodyPr>
            <a:noAutofit/>
          </a:bodyPr>
          <a:lstStyle/>
          <a:p>
            <a:pPr algn="ctr"/>
            <a:r>
              <a:rPr lang="fa-IR" sz="4800" dirty="0">
                <a:solidFill>
                  <a:schemeClr val="accent1"/>
                </a:solidFill>
                <a:cs typeface="B Titr" panose="00000700000000000000" pitchFamily="2" charset="-78"/>
              </a:rPr>
              <a:t>مثال : تعیین درصد پوشش مراقبت غیرپزشکی</a:t>
            </a:r>
            <a:br>
              <a:rPr lang="fa-IR" sz="4800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sz="4800" dirty="0">
                <a:solidFill>
                  <a:schemeClr val="accent1"/>
                </a:solidFill>
                <a:cs typeface="B Titr" panose="00000700000000000000" pitchFamily="2" charset="-78"/>
              </a:rPr>
              <a:t>جوانان با نقش مراقب سلامت/ بهورز در سال 99</a:t>
            </a:r>
            <a:endParaRPr lang="fa-IR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47712" y="2354911"/>
            <a:ext cx="11161485" cy="3688080"/>
          </a:xfrm>
        </p:spPr>
        <p:txBody>
          <a:bodyPr>
            <a:normAutofit lnSpcReduction="10000"/>
          </a:bodyPr>
          <a:lstStyle/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بازه زمانی خدمت : 1399/1/1  تا  1399/12/30</a:t>
            </a:r>
          </a:p>
          <a:p>
            <a:pPr marL="0" indent="0">
              <a:buNone/>
            </a:pPr>
            <a:endParaRPr lang="fa-IR" sz="2400" b="1" dirty="0">
              <a:cs typeface="B Titr"/>
            </a:endParaRP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مخرج : </a:t>
            </a:r>
          </a:p>
          <a:p>
            <a:pPr marL="0" indent="0">
              <a:buNone/>
            </a:pPr>
            <a:r>
              <a:rPr lang="fa-IR" sz="2400" b="1" dirty="0">
                <a:cs typeface="B Titr"/>
              </a:rPr>
              <a:t>تعداد جوانان :  زیر منوی فهرست خدمت گیرندگان : انتخاب سن 18 تا 30 سال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صورت : </a:t>
            </a:r>
          </a:p>
          <a:p>
            <a:pPr marL="0" indent="0">
              <a:buNone/>
            </a:pPr>
            <a:r>
              <a:rPr lang="fa-IR" sz="2400" b="1" dirty="0">
                <a:cs typeface="B Titr"/>
              </a:rPr>
              <a:t>تعداد جوانان تحت پوشش که در بازه زمانی 1399/1/1  تا 1399/12/30  مراقبت غیرپزشکی دریافت نموده اند.</a:t>
            </a:r>
          </a:p>
          <a:p>
            <a:pPr marL="0" indent="0">
              <a:buNone/>
            </a:pPr>
            <a:endParaRPr lang="fa-IR" sz="2400" dirty="0"/>
          </a:p>
          <a:p>
            <a:pPr>
              <a:buFontTx/>
              <a:buChar char="-"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146993174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1202576"/>
            <a:ext cx="10364450" cy="5032828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13776" y="212498"/>
            <a:ext cx="10364451" cy="733205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>
                <a:solidFill>
                  <a:schemeClr val="accent1"/>
                </a:solidFill>
                <a:cs typeface="B Titr"/>
              </a:rPr>
              <a:t>مخرج : تعداد جوانان تحت پوشش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74266915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583096"/>
            <a:ext cx="10364451" cy="821635"/>
          </a:xfrm>
        </p:spPr>
        <p:txBody>
          <a:bodyPr>
            <a:noAutofit/>
          </a:bodyPr>
          <a:lstStyle/>
          <a:p>
            <a:pPr algn="ctr"/>
            <a:r>
              <a:rPr lang="fa-IR" sz="4000" b="1" dirty="0">
                <a:solidFill>
                  <a:schemeClr val="accent1"/>
                </a:solidFill>
                <a:cs typeface="B Titr"/>
              </a:rPr>
              <a:t>صورت: تعداد جوانان تحت پوشش</a:t>
            </a:r>
            <a:r>
              <a:rPr lang="fa-IR" sz="4000" b="1" dirty="0">
                <a:cs typeface="B Titr"/>
              </a:rPr>
              <a:t> </a:t>
            </a:r>
            <a:r>
              <a:rPr lang="fa-IR" sz="4000" b="1" dirty="0">
                <a:solidFill>
                  <a:schemeClr val="accent1"/>
                </a:solidFill>
                <a:cs typeface="B Titr"/>
              </a:rPr>
              <a:t>که در بازه زمانی 1399/1/1  تا 1399/12/30  مراقبت غیرپزشکی  سلامت روان را دریافت نموده اند.</a:t>
            </a:r>
            <a:endParaRPr lang="fa-IR" sz="4000" dirty="0"/>
          </a:p>
        </p:txBody>
      </p:sp>
      <p:pic>
        <p:nvPicPr>
          <p:cNvPr id="3074" name="Picture 2" descr="C:\Users\mmmn\Desktop\65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5779" y="2021619"/>
            <a:ext cx="9966960" cy="44653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7714768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2002" y="220953"/>
            <a:ext cx="10364451" cy="1384454"/>
          </a:xfrm>
        </p:spPr>
        <p:txBody>
          <a:bodyPr>
            <a:noAutofit/>
          </a:bodyPr>
          <a:lstStyle/>
          <a:p>
            <a:pPr algn="ctr"/>
            <a:r>
              <a:rPr lang="fa-IR" sz="4800" dirty="0">
                <a:solidFill>
                  <a:schemeClr val="accent1"/>
                </a:solidFill>
                <a:cs typeface="B Titr" panose="00000700000000000000" pitchFamily="2" charset="-78"/>
              </a:rPr>
              <a:t>تعیین درصد پوشش مراقبت غیرپزشکی</a:t>
            </a:r>
            <a:br>
              <a:rPr lang="fa-IR" sz="4800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sz="4800" dirty="0">
                <a:solidFill>
                  <a:schemeClr val="accent1"/>
                </a:solidFill>
                <a:cs typeface="B Titr" panose="00000700000000000000" pitchFamily="2" charset="-78"/>
              </a:rPr>
              <a:t>جوانان با نقش مراقب سلامت/ بهورز در سال 99</a:t>
            </a:r>
            <a:endParaRPr lang="fa-IR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74216" y="2447676"/>
            <a:ext cx="11161485" cy="3688080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مخرج : </a:t>
            </a:r>
          </a:p>
          <a:p>
            <a:pPr marL="0" indent="0">
              <a:buNone/>
            </a:pPr>
            <a:r>
              <a:rPr lang="fa-IR" sz="2400" b="1" dirty="0">
                <a:cs typeface="B Titr"/>
              </a:rPr>
              <a:t>تعداد جوانان :  زیر منوی فهرست خدمت گیرندگان : انتخاب سن 18 تا 30 سال  :  </a:t>
            </a: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2284 نفر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صورت : </a:t>
            </a:r>
          </a:p>
          <a:p>
            <a:pPr marL="0" indent="0">
              <a:buNone/>
            </a:pPr>
            <a:r>
              <a:rPr lang="fa-IR" sz="2400" b="1" dirty="0">
                <a:cs typeface="B Titr"/>
              </a:rPr>
              <a:t>تعداد جوانان تحت پوشش که در بازه زمانی 1399/1/1  تا 1399/12/30  مراقبت غیرپزشکی دریافت نموده اند   :  </a:t>
            </a: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460 نفر</a:t>
            </a:r>
          </a:p>
          <a:p>
            <a:pPr marL="0" indent="0">
              <a:buNone/>
            </a:pPr>
            <a:r>
              <a:rPr lang="fa-IR" sz="2400" dirty="0">
                <a:solidFill>
                  <a:schemeClr val="accent1"/>
                </a:solidFill>
                <a:cs typeface="B Titr" panose="00000700000000000000" pitchFamily="2" charset="-78"/>
              </a:rPr>
              <a:t>درصد پوشش مراقبت غیرپزشکی جوانان در سال 99 :   20.14 %</a:t>
            </a:r>
            <a:endParaRPr lang="fa-IR" sz="2400" b="1" dirty="0">
              <a:cs typeface="B Titr"/>
            </a:endParaRPr>
          </a:p>
          <a:p>
            <a:pPr marL="0" indent="0">
              <a:buNone/>
            </a:pPr>
            <a:endParaRPr lang="fa-IR" sz="2400" dirty="0"/>
          </a:p>
          <a:p>
            <a:pPr>
              <a:buFontTx/>
              <a:buChar char="-"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799793463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826" y="607194"/>
            <a:ext cx="11215051" cy="1408668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تعیین درصد اختلالات شناسایی شده در جوانان تحت پوشش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63056" y="1611085"/>
            <a:ext cx="11215052" cy="4339771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fa-IR" sz="2800" b="1" dirty="0">
                <a:cs typeface="B Titr"/>
              </a:rPr>
              <a:t>مخرج : </a:t>
            </a:r>
          </a:p>
          <a:p>
            <a:pPr marL="0" indent="0">
              <a:buNone/>
            </a:pPr>
            <a:r>
              <a:rPr lang="fa-IR" sz="2800" b="1" dirty="0">
                <a:cs typeface="B Titr"/>
              </a:rPr>
              <a:t>تعداد جوانان تحت پوشش که در بازه زمانی خاص مراقبت مورد نظر را دریافت نموده اند.</a:t>
            </a:r>
          </a:p>
          <a:p>
            <a:pPr marL="0" indent="0">
              <a:buNone/>
            </a:pPr>
            <a:endParaRPr lang="fa-IR" sz="2800" b="1" dirty="0">
              <a:cs typeface="B Titr"/>
            </a:endParaRPr>
          </a:p>
          <a:p>
            <a:pPr>
              <a:buFontTx/>
              <a:buChar char="-"/>
            </a:pPr>
            <a:r>
              <a:rPr lang="fa-IR" sz="2800" b="1" dirty="0">
                <a:cs typeface="B Titr"/>
              </a:rPr>
              <a:t>صورت : </a:t>
            </a:r>
          </a:p>
          <a:p>
            <a:pPr marL="0" indent="0">
              <a:buNone/>
            </a:pPr>
            <a:r>
              <a:rPr lang="fa-IR" sz="2800" b="1" dirty="0">
                <a:cs typeface="B Titr"/>
              </a:rPr>
              <a:t>تعداد جوانان تحت پوششی که در همان بازه زمانی اختلال درآنها شناسایی شده است.</a:t>
            </a:r>
          </a:p>
        </p:txBody>
      </p:sp>
    </p:spTree>
    <p:extLst>
      <p:ext uri="{BB962C8B-B14F-4D97-AF65-F5344CB8AC3E}">
        <p14:creationId xmlns:p14="http://schemas.microsoft.com/office/powerpoint/2010/main" val="1380246657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2760" y="485996"/>
            <a:ext cx="11161484" cy="1384454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1"/>
                </a:solidFill>
                <a:cs typeface="B Titr" panose="00000700000000000000" pitchFamily="2" charset="-78"/>
              </a:rPr>
              <a:t>مثال : تعیین درصد اورژانس روانپزشکی شناسایی شده درجوانان با نقش مراقب سلامت/ بهورز در سال 99</a:t>
            </a:r>
            <a:endParaRPr lang="fa-IR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42979" y="2175251"/>
            <a:ext cx="11161485" cy="4513942"/>
          </a:xfrm>
        </p:spPr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بازه زمانی خدمت : 1399/1/1  تا  1399/12/30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مخرج : </a:t>
            </a:r>
          </a:p>
          <a:p>
            <a:pPr marL="0" indent="0">
              <a:buNone/>
            </a:pPr>
            <a:r>
              <a:rPr lang="fa-IR" sz="2400" b="1" dirty="0">
                <a:cs typeface="B Titr"/>
              </a:rPr>
              <a:t>تعداد جوانان که در بازه زمانی 1399/1/1  تا  1399/12/30 مراقبت ارزیابی سلامت روان را دریافت نموده اند.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صورت : </a:t>
            </a:r>
          </a:p>
          <a:p>
            <a:pPr marL="0" indent="0">
              <a:buNone/>
            </a:pPr>
            <a:r>
              <a:rPr lang="fa-IR" sz="2400" b="1" dirty="0">
                <a:cs typeface="B Titr"/>
              </a:rPr>
              <a:t>تعداد جوانانی که در همان بازه زمانی اورژانس روانپزشکی در آنها شناسایی شده است.</a:t>
            </a:r>
            <a:endParaRPr lang="fa-IR" sz="2400" dirty="0"/>
          </a:p>
          <a:p>
            <a:pPr>
              <a:buFontTx/>
              <a:buChar char="-"/>
            </a:pP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3671653822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20" y="1669774"/>
            <a:ext cx="10322824" cy="4650849"/>
          </a:xfr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14400" y="537377"/>
            <a:ext cx="10363200" cy="1102581"/>
          </a:xfrm>
        </p:spPr>
        <p:txBody>
          <a:bodyPr>
            <a:noAutofit/>
          </a:bodyPr>
          <a:lstStyle/>
          <a:p>
            <a:pPr algn="ctr"/>
            <a:r>
              <a:rPr lang="fa-IR" sz="4000" b="1" dirty="0">
                <a:solidFill>
                  <a:schemeClr val="accent1"/>
                </a:solidFill>
                <a:cs typeface="B Titr"/>
              </a:rPr>
              <a:t>مخرج : تعداد جوانان که در بازه زمانی 1399/1/1  تا  1399/12/30 مراقبت ارزیابی سلامت روان را دریافت نموده اند.</a:t>
            </a:r>
            <a:endParaRPr lang="fa-IR" sz="4000" dirty="0"/>
          </a:p>
        </p:txBody>
      </p:sp>
    </p:spTree>
    <p:extLst>
      <p:ext uri="{BB962C8B-B14F-4D97-AF65-F5344CB8AC3E}">
        <p14:creationId xmlns:p14="http://schemas.microsoft.com/office/powerpoint/2010/main" val="3106632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625" y="220579"/>
            <a:ext cx="10396882" cy="1151965"/>
          </a:xfrm>
        </p:spPr>
        <p:txBody>
          <a:bodyPr/>
          <a:lstStyle/>
          <a:p>
            <a:pPr algn="ctr"/>
            <a:r>
              <a:rPr lang="fa-IR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تعداد مرد ثبت نام شده در سامانه 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t="10344" r="1782" b="6333"/>
          <a:stretch/>
        </p:blipFill>
        <p:spPr>
          <a:xfrm>
            <a:off x="0" y="1372544"/>
            <a:ext cx="11983453" cy="526888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18359" y="2662763"/>
            <a:ext cx="2021304" cy="44917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4985097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8626" y="284923"/>
            <a:ext cx="10364451" cy="978010"/>
          </a:xfrm>
        </p:spPr>
        <p:txBody>
          <a:bodyPr>
            <a:noAutofit/>
          </a:bodyPr>
          <a:lstStyle/>
          <a:p>
            <a:pPr algn="ctr"/>
            <a:r>
              <a:rPr lang="fa-IR" sz="4400" b="1" dirty="0">
                <a:solidFill>
                  <a:schemeClr val="accent1"/>
                </a:solidFill>
                <a:cs typeface="B Titr"/>
              </a:rPr>
              <a:t>صورت :  تعداد جوانانی که در همان بازه زمانی اورژانس روانپزشکی در آنها شناسایی شده است. </a:t>
            </a:r>
            <a:endParaRPr lang="fa-IR" sz="44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30" y="1696278"/>
            <a:ext cx="10469217" cy="4770784"/>
          </a:xfrm>
        </p:spPr>
      </p:pic>
    </p:spTree>
    <p:extLst>
      <p:ext uri="{BB962C8B-B14F-4D97-AF65-F5344CB8AC3E}">
        <p14:creationId xmlns:p14="http://schemas.microsoft.com/office/powerpoint/2010/main" val="2692376202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486" y="341086"/>
            <a:ext cx="10784740" cy="1384454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1"/>
                </a:solidFill>
                <a:cs typeface="B Titr" panose="00000700000000000000" pitchFamily="2" charset="-78"/>
              </a:rPr>
              <a:t>مثال : تعیین درصد اورژانس روانپزشکی شناسایی شده درجوانان با نقش مراقب سلامت/ بهورز در سال 99</a:t>
            </a:r>
            <a:endParaRPr lang="fa-IR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254947" y="2183262"/>
            <a:ext cx="11161485" cy="3129489"/>
          </a:xfrm>
        </p:spPr>
        <p:txBody>
          <a:bodyPr>
            <a:normAutofit fontScale="92500" lnSpcReduction="20000"/>
          </a:bodyPr>
          <a:lstStyle/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بازه زمانی خدمت : 1399/1/1  تا  1399/12/30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مخرج : </a:t>
            </a:r>
          </a:p>
          <a:p>
            <a:pPr marL="0" indent="0">
              <a:buNone/>
            </a:pPr>
            <a:r>
              <a:rPr lang="fa-IR" sz="2400" b="1" dirty="0">
                <a:cs typeface="B Titr"/>
              </a:rPr>
              <a:t>تعداد جوانان که در بازه زمانی 1399/1/1  تا  1399/12/30 مراقبت ارزیابی سلامت روان را دریافت نموده اند :  </a:t>
            </a:r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cs typeface="B Titr"/>
              </a:rPr>
              <a:t>460 نفر 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صورت : </a:t>
            </a:r>
          </a:p>
          <a:p>
            <a:pPr marL="0" indent="0">
              <a:buNone/>
            </a:pPr>
            <a:r>
              <a:rPr lang="fa-IR" sz="2400" b="1" dirty="0">
                <a:cs typeface="B Titr"/>
              </a:rPr>
              <a:t>تعداد جوانانی که در همان بازه زمانی اورژانس روانپزشکی در آنها شناسایی شده است : </a:t>
            </a:r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cs typeface="B Titr"/>
              </a:rPr>
              <a:t>3 نفر</a:t>
            </a:r>
          </a:p>
          <a:p>
            <a:pPr marL="0" indent="0">
              <a:buNone/>
            </a:pPr>
            <a:r>
              <a:rPr lang="fa-IR" sz="2400" b="1" dirty="0">
                <a:solidFill>
                  <a:schemeClr val="accent1">
                    <a:lumMod val="75000"/>
                  </a:schemeClr>
                </a:solidFill>
                <a:cs typeface="B Titr"/>
              </a:rPr>
              <a:t>درصد اورژانس روانپزشکی شناسایی شده در جوانان مراقبت شده در سال 99 :  0/65 %</a:t>
            </a:r>
          </a:p>
        </p:txBody>
      </p:sp>
    </p:spTree>
    <p:extLst>
      <p:ext uri="{BB962C8B-B14F-4D97-AF65-F5344CB8AC3E}">
        <p14:creationId xmlns:p14="http://schemas.microsoft.com/office/powerpoint/2010/main" val="2225878993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882" y="274638"/>
            <a:ext cx="11857219" cy="6444026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492707" y="2303253"/>
            <a:ext cx="5666283" cy="17648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r>
              <a:rPr lang="fa-IR" sz="4800" dirty="0">
                <a:ln>
                  <a:solidFill>
                    <a:schemeClr val="bg1"/>
                  </a:solidFill>
                </a:ln>
                <a:cs typeface="B Titr" panose="00000700000000000000" pitchFamily="2" charset="-78"/>
              </a:rPr>
              <a:t>از توجه تان سپاسگزارم </a:t>
            </a:r>
          </a:p>
        </p:txBody>
      </p:sp>
    </p:spTree>
    <p:extLst>
      <p:ext uri="{BB962C8B-B14F-4D97-AF65-F5344CB8AC3E}">
        <p14:creationId xmlns:p14="http://schemas.microsoft.com/office/powerpoint/2010/main" val="10305840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4673" y="140369"/>
            <a:ext cx="10396882" cy="1151965"/>
          </a:xfrm>
        </p:spPr>
        <p:txBody>
          <a:bodyPr/>
          <a:lstStyle/>
          <a:p>
            <a:pPr algn="ctr"/>
            <a:r>
              <a:rPr lang="fa-IR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تعداد مرد متاهل ثبت نام شده در سامانه 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t="8890" r="687" b="6334"/>
          <a:stretch/>
        </p:blipFill>
        <p:spPr>
          <a:xfrm>
            <a:off x="-1" y="1292334"/>
            <a:ext cx="11983453" cy="531701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18359" y="2562896"/>
            <a:ext cx="2021304" cy="433136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581361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0885" y="704393"/>
            <a:ext cx="10396882" cy="885423"/>
          </a:xfrm>
        </p:spPr>
        <p:txBody>
          <a:bodyPr>
            <a:normAutofit fontScale="90000"/>
          </a:bodyPr>
          <a:lstStyle/>
          <a:p>
            <a:pPr algn="ctr"/>
            <a:r>
              <a:rPr lang="fa-IR" sz="6000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مراحل انجام معاینات دانشجویان :</a:t>
            </a:r>
            <a:br>
              <a:rPr lang="fa-IR" dirty="0">
                <a:cs typeface="B Titr" panose="00000700000000000000" pitchFamily="2" charset="-78"/>
              </a:rPr>
            </a:br>
            <a:endParaRPr lang="fa-IR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31817" y="1876927"/>
            <a:ext cx="10394707" cy="3924244"/>
          </a:xfrm>
        </p:spPr>
        <p:txBody>
          <a:bodyPr>
            <a:normAutofit fontScale="92500" lnSpcReduction="1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برگزاری جلسه هماهنگی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فراخوان و اعلام به دانشجویان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اعلام لیست مراکز و پایگاهها به دانشجویان جهت ارزیابی سلامت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 انجام ارزیابی سلامت جوانان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ثبت اطلاعات دانشجویان در اکسل مربوطه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اعطای کارت خلاصه انجام معاینات به دانشجویان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fa-IR" sz="2800" dirty="0">
                <a:cs typeface="B Nazanin" panose="00000400000000000000" pitchFamily="2" charset="-78"/>
              </a:rPr>
              <a:t> دریافت کارت ارزیابی سلامت و ثبت نام نهایی دانشجو (توسط دانشگاه)</a:t>
            </a:r>
          </a:p>
          <a:p>
            <a:endParaRPr lang="fa-IR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173464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4325" y="0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fa-IR" sz="4800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کارت ارزیابی سلامت جوانان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18" y="1249252"/>
            <a:ext cx="10400029" cy="5151548"/>
          </a:xfrm>
        </p:spPr>
      </p:pic>
    </p:spTree>
    <p:extLst>
      <p:ext uri="{BB962C8B-B14F-4D97-AF65-F5344CB8AC3E}">
        <p14:creationId xmlns:p14="http://schemas.microsoft.com/office/powerpoint/2010/main" val="23126685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969" y="2273968"/>
            <a:ext cx="10396882" cy="1151965"/>
          </a:xfrm>
        </p:spPr>
        <p:txBody>
          <a:bodyPr>
            <a:normAutofit fontScale="90000"/>
          </a:bodyPr>
          <a:lstStyle/>
          <a:p>
            <a:pPr algn="ctr"/>
            <a:r>
              <a:rPr lang="fa-IR" sz="6700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برنامه ترویج ازدواج سالم در جوانان </a:t>
            </a:r>
            <a:br>
              <a:rPr lang="fa-IR" dirty="0">
                <a:cs typeface="B Mitra" panose="00000400000000000000" pitchFamily="2" charset="-78"/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160282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4282" y="837601"/>
            <a:ext cx="10959920" cy="3416300"/>
          </a:xfrm>
        </p:spPr>
        <p:txBody>
          <a:bodyPr>
            <a:normAutofit/>
          </a:bodyPr>
          <a:lstStyle/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chemeClr val="accent1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اهداف اختصاصی : </a:t>
            </a:r>
            <a:endParaRPr lang="en-US" sz="2800" b="1" dirty="0">
              <a:solidFill>
                <a:schemeClr val="accent1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0"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آموزش مهارت های قبل ازدواج  به 10 % جوانان مجرد تحت پوشش</a:t>
            </a:r>
            <a:endParaRPr lang="en-US" b="1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B Mitra" panose="00000400000000000000" pitchFamily="2" charset="-78"/>
            </a:endParaRPr>
          </a:p>
          <a:p>
            <a:pPr marR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effectLst/>
                <a:latin typeface="Tahoma" panose="020B060403050404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 </a:t>
            </a:r>
            <a:endParaRPr lang="en-US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fa-IR" sz="2800" b="1" dirty="0">
                <a:solidFill>
                  <a:schemeClr val="accent1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فعالیتهای اصلی برنامه :  </a:t>
            </a:r>
            <a:endParaRPr lang="en-US" sz="2800" b="1" dirty="0">
              <a:solidFill>
                <a:schemeClr val="accent1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آموزش مهارت های قبل ازدواج به جوانان مجرد تحت پوشش</a:t>
            </a:r>
            <a:endParaRPr lang="en-US" b="1" dirty="0">
              <a:latin typeface="Calibri" panose="020F0502020204030204" pitchFamily="34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09030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057CB4-DBF5-4041-B976-59F80C705C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6102" y="1516821"/>
            <a:ext cx="8825659" cy="34163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fa-IR" sz="2400" b="1" u="sng" dirty="0">
                <a:solidFill>
                  <a:schemeClr val="accent1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اقدامات اجرایی :</a:t>
            </a:r>
          </a:p>
          <a:p>
            <a:endParaRPr lang="fa-IR" sz="24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r>
              <a:rPr lang="fa-IR" sz="2400" b="1" dirty="0">
                <a:latin typeface="Calibri" panose="020F0502020204030204" pitchFamily="34" charset="0"/>
                <a:cs typeface="B Mitra" panose="00000400000000000000" pitchFamily="2" charset="-78"/>
              </a:rPr>
              <a:t>شناسایی جوانان مجرد تحت پوشش مرکز </a:t>
            </a:r>
          </a:p>
          <a:p>
            <a:r>
              <a:rPr lang="fa-IR" sz="2400" b="1" dirty="0">
                <a:latin typeface="Calibri" panose="020F0502020204030204" pitchFamily="34" charset="0"/>
                <a:cs typeface="B Mitra" panose="00000400000000000000" pitchFamily="2" charset="-78"/>
              </a:rPr>
              <a:t>فراخوان جوانان مجرد</a:t>
            </a:r>
          </a:p>
          <a:p>
            <a:r>
              <a:rPr lang="fa-IR" sz="2400" b="1" dirty="0">
                <a:latin typeface="Calibri" panose="020F0502020204030204" pitchFamily="34" charset="0"/>
                <a:cs typeface="B Mitra" panose="00000400000000000000" pitchFamily="2" charset="-78"/>
              </a:rPr>
              <a:t>برگزاری جلسات آموزشی مطابق با هدف برنامه </a:t>
            </a:r>
            <a:endParaRPr lang="en-US" sz="24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r>
              <a:rPr lang="fa-IR" sz="2400" b="1" dirty="0">
                <a:latin typeface="Calibri" panose="020F0502020204030204" pitchFamily="34" charset="0"/>
                <a:cs typeface="B Mitra" panose="00000400000000000000" pitchFamily="2" charset="-78"/>
              </a:rPr>
              <a:t>آموزش براساس کتاب 8 گام برای ازدواج موفق</a:t>
            </a:r>
          </a:p>
          <a:p>
            <a:r>
              <a:rPr lang="fa-IR" sz="2400" b="1" dirty="0">
                <a:latin typeface="Calibri" panose="020F0502020204030204" pitchFamily="34" charset="0"/>
                <a:cs typeface="B Mitra" panose="00000400000000000000" pitchFamily="2" charset="-78"/>
              </a:rPr>
              <a:t>جمع بندی اطلاعات براساس فرمت اکسل </a:t>
            </a:r>
          </a:p>
          <a:p>
            <a:r>
              <a:rPr lang="fa-IR" sz="2400" b="1" dirty="0">
                <a:latin typeface="Calibri" panose="020F0502020204030204" pitchFamily="34" charset="0"/>
                <a:cs typeface="B Mitra" panose="00000400000000000000" pitchFamily="2" charset="-78"/>
              </a:rPr>
              <a:t>ارسال اطلاعات آماری به ستاد شهرستان </a:t>
            </a:r>
          </a:p>
          <a:p>
            <a:endParaRPr lang="fa-IR" b="1" u="sng" dirty="0">
              <a:solidFill>
                <a:schemeClr val="accent1"/>
              </a:solidFill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endParaRPr lang="fa-IR" b="1" u="sng" dirty="0">
              <a:solidFill>
                <a:schemeClr val="accent1"/>
              </a:solidFill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0" indent="0">
              <a:buNone/>
            </a:pPr>
            <a:endParaRPr lang="fa-IR" b="1" u="sng" dirty="0">
              <a:solidFill>
                <a:schemeClr val="accent1"/>
              </a:solidFill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0546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8757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4718" y="0"/>
            <a:ext cx="6837529" cy="68580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4" t="5572" r="4702" b="5075"/>
          <a:stretch/>
        </p:blipFill>
        <p:spPr>
          <a:xfrm>
            <a:off x="6632812" y="0"/>
            <a:ext cx="555918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7766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67" y="16042"/>
            <a:ext cx="10901410" cy="1151965"/>
          </a:xfrm>
        </p:spPr>
        <p:txBody>
          <a:bodyPr>
            <a:normAutofit/>
          </a:bodyPr>
          <a:lstStyle/>
          <a:p>
            <a:pPr algn="r"/>
            <a:r>
              <a:rPr lang="fa-IR" sz="4400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برنامه ها : </a:t>
            </a:r>
            <a:endParaRPr lang="fa-IR" sz="4400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328067" y="1427747"/>
            <a:ext cx="10901410" cy="4058651"/>
          </a:xfrm>
        </p:spPr>
        <p:txBody>
          <a:bodyPr>
            <a:noAutofit/>
          </a:bodyPr>
          <a:lstStyle/>
          <a:p>
            <a:pPr lvl="0" algn="just"/>
            <a:r>
              <a:rPr lang="fa-IR" sz="2400" dirty="0">
                <a:cs typeface="B Nazanin" panose="00000400000000000000" pitchFamily="2" charset="-78"/>
              </a:rPr>
              <a:t>مراقبت های سلامت جوانان ( دانشجویان، سربازان ) براساس پرونده الکترونیک سلامت </a:t>
            </a:r>
          </a:p>
          <a:p>
            <a:pPr lvl="0" algn="just"/>
            <a:r>
              <a:rPr lang="fa-IR" sz="2400" dirty="0">
                <a:cs typeface="B Nazanin" panose="00000400000000000000" pitchFamily="2" charset="-78"/>
              </a:rPr>
              <a:t>برنامه ترویج ازدواج سالم در جوانان</a:t>
            </a:r>
          </a:p>
          <a:p>
            <a:pPr algn="just"/>
            <a:r>
              <a:rPr lang="fa-IR" sz="2400" dirty="0">
                <a:cs typeface="B Nazanin" panose="00000400000000000000" pitchFamily="2" charset="-78"/>
              </a:rPr>
              <a:t>برنامه پیشگیری از حوادث حمل و نقل ترافیکی با رویکرد کاهش میزان مرگ در جوانان (براساس ایده پردازی در جوانان )</a:t>
            </a:r>
            <a:endParaRPr lang="en-US" sz="2400" dirty="0">
              <a:cs typeface="B Nazanin" panose="00000400000000000000" pitchFamily="2" charset="-78"/>
            </a:endParaRPr>
          </a:p>
          <a:p>
            <a:pPr lvl="0" algn="just"/>
            <a:r>
              <a:rPr lang="fa-IR" sz="2400" dirty="0">
                <a:cs typeface="B Nazanin" panose="00000400000000000000" pitchFamily="2" charset="-78"/>
              </a:rPr>
              <a:t>برنامه پیشگیری از رفتارهای پرخطر</a:t>
            </a:r>
          </a:p>
          <a:p>
            <a:pPr lvl="0" algn="just"/>
            <a:r>
              <a:rPr lang="fa-IR" sz="2400" dirty="0">
                <a:cs typeface="B Nazanin" panose="00000400000000000000" pitchFamily="2" charset="-78"/>
              </a:rPr>
              <a:t>تهیه ، بررسی و تحلیل شاخص های برنامه های  سلامت جوانان </a:t>
            </a:r>
            <a:endParaRPr lang="en-US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404670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1159099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b="1" dirty="0">
                <a:solidFill>
                  <a:srgbClr val="00B050"/>
                </a:solidFill>
                <a:cs typeface="B Lotus" panose="00000400000000000000" pitchFamily="2" charset="-78"/>
              </a:rPr>
              <a:t>هدف اصلی آموزش پیش از ازدواج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781877" y="1457739"/>
            <a:ext cx="12191998" cy="3405809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50000"/>
              </a:lnSpc>
            </a:pPr>
            <a:r>
              <a:rPr lang="fa-IR" sz="3200" dirty="0">
                <a:cs typeface="B Lotus" panose="00000400000000000000" pitchFamily="2" charset="-78"/>
              </a:rPr>
              <a:t>افزایش سطح سواد و دانش افراد برای ازدواج</a:t>
            </a:r>
          </a:p>
          <a:p>
            <a:pPr>
              <a:lnSpc>
                <a:spcPct val="150000"/>
              </a:lnSpc>
            </a:pPr>
            <a:r>
              <a:rPr lang="fa-IR" sz="3200" dirty="0">
                <a:cs typeface="B Lotus" panose="00000400000000000000" pitchFamily="2" charset="-78"/>
              </a:rPr>
              <a:t>کمک به ایجاد انگیزه برای ازدواج</a:t>
            </a:r>
          </a:p>
          <a:p>
            <a:pPr>
              <a:lnSpc>
                <a:spcPct val="150000"/>
              </a:lnSpc>
            </a:pPr>
            <a:r>
              <a:rPr lang="fa-IR" sz="3200" dirty="0">
                <a:cs typeface="B Lotus" panose="00000400000000000000" pitchFamily="2" charset="-78"/>
              </a:rPr>
              <a:t>آشنایی با مشاور و ارتباط بیشتر با مشاور</a:t>
            </a:r>
          </a:p>
          <a:p>
            <a:pPr>
              <a:lnSpc>
                <a:spcPct val="150000"/>
              </a:lnSpc>
            </a:pPr>
            <a:r>
              <a:rPr lang="fa-IR" sz="3200" dirty="0">
                <a:cs typeface="B Lotus" panose="00000400000000000000" pitchFamily="2" charset="-78"/>
              </a:rPr>
              <a:t> ایجاد اعتماد و دریافت کمک در زمانهای لازم</a:t>
            </a:r>
          </a:p>
          <a:p>
            <a:pPr>
              <a:lnSpc>
                <a:spcPct val="150000"/>
              </a:lnSpc>
            </a:pPr>
            <a:r>
              <a:rPr lang="fa-IR" sz="3200" dirty="0">
                <a:cs typeface="B Lotus" panose="00000400000000000000" pitchFamily="2" charset="-78"/>
              </a:rPr>
              <a:t>عینی سازی</a:t>
            </a:r>
          </a:p>
          <a:p>
            <a:pPr>
              <a:lnSpc>
                <a:spcPct val="150000"/>
              </a:lnSpc>
            </a:pPr>
            <a:r>
              <a:rPr lang="fa-IR" sz="3200" dirty="0">
                <a:cs typeface="B Lotus" panose="00000400000000000000" pitchFamily="2" charset="-78"/>
              </a:rPr>
              <a:t>آینده نمایی یا به تصویر کشیدن آینده با توجه به شرایط شان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24" y="5578651"/>
            <a:ext cx="3060457" cy="192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683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1069" y="365125"/>
            <a:ext cx="11764370" cy="1325563"/>
          </a:xfrm>
        </p:spPr>
        <p:txBody>
          <a:bodyPr/>
          <a:lstStyle/>
          <a:p>
            <a:pPr algn="ctr"/>
            <a:r>
              <a:rPr lang="fa-IR" b="1" dirty="0">
                <a:solidFill>
                  <a:srgbClr val="FF0000"/>
                </a:solidFill>
              </a:rPr>
              <a:t> کمک برای مهمترین تصمیم زندگی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5861" y="1811977"/>
            <a:ext cx="10654748" cy="323710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4000" dirty="0"/>
              <a:t>ازدواج مهمترین تصمیم زندگی ما آدمهاست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4000" dirty="0"/>
              <a:t>تصمیمی که بر مبنای شناخت و انتخاب درست مبتنی است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fa-IR" sz="4000" b="1" dirty="0">
                <a:solidFill>
                  <a:srgbClr val="FF0000"/>
                </a:solidFill>
              </a:rPr>
              <a:t>پرسش: </a:t>
            </a:r>
            <a:r>
              <a:rPr lang="fa-IR" sz="4400" dirty="0">
                <a:solidFill>
                  <a:srgbClr val="7030A0"/>
                </a:solidFill>
              </a:rPr>
              <a:t>بنظر شما مهمترین تصمیم زندگی را بهتر نیست با آگاهی، شناخت، یادگیری و کمک از افراد متخصص بگیرم؟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69" y="5826410"/>
            <a:ext cx="2548116" cy="17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05004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4921" y="476783"/>
            <a:ext cx="10515600" cy="844528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>
                <a:solidFill>
                  <a:srgbClr val="00B0F0"/>
                </a:solidFill>
                <a:cs typeface="B Lotus" panose="00000400000000000000" pitchFamily="2" charset="-78"/>
              </a:rPr>
              <a:t>ازدواج تصمیم و انتخابی زمان بر و فرایندی است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772" y="1321311"/>
            <a:ext cx="11537898" cy="4215378"/>
          </a:xfrm>
        </p:spPr>
        <p:txBody>
          <a:bodyPr>
            <a:noAutofit/>
          </a:bodyPr>
          <a:lstStyle/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3200" dirty="0">
                <a:cs typeface="B Lotus" panose="00000400000000000000" pitchFamily="2" charset="-78"/>
              </a:rPr>
              <a:t>لازمه آن صبر و حوصله و تصمیم گیری بر اساس معیارهای درست است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3200" dirty="0">
                <a:cs typeface="B Lotus" panose="00000400000000000000" pitchFamily="2" charset="-78"/>
              </a:rPr>
              <a:t> گرفتن مجوز و فرایند مشاوره پیش از ازدواج، از لحاظ زمانی از گرفتن مواردی که شاید لزوم چندانی در زندگی ما نداشته، مانند اخذ گواهینامه کمتر است.</a:t>
            </a: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§"/>
            </a:pPr>
            <a:r>
              <a:rPr lang="fa-IR" sz="3200" dirty="0">
                <a:cs typeface="B Lotus" panose="00000400000000000000" pitchFamily="2" charset="-78"/>
              </a:rPr>
              <a:t>متاسفانه تصمیم انتخاب فرد مناسب برای ازدواج از تصمیم برای خرید هرکدام از لوازم ازدواج و مواردی مانند نحوه برگزاری عقد وعروسی زمان کمتری را به خود اختصاص داده است.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772" y="5536689"/>
            <a:ext cx="3060457" cy="1988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59720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2192000" cy="121061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4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عوامل موثر در ازدواج موفق</a:t>
            </a:r>
            <a:endParaRPr lang="fa-IR" sz="48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6062" y="1210614"/>
            <a:ext cx="11614877" cy="5647385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چند عامل مهم و اساسی در ازدواج موفق نقش داشته که توجه به این عوامل موجب اعتماد و اطمینان بیشتر در انتخاب همسر و ازدواج موفق می شود. </a:t>
            </a:r>
          </a:p>
          <a:p>
            <a:pPr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هرچه نقش این عوامل در تعیین انتخاب فرد مناسب برای همسری بیشتر بوده، احتمال موفقیت در ازدواج نیز بیشتر می شود و برعکس هرچقدر به این عوامل مهم و اساسی بی توجهی شود، موجب اشتباه در ازدواج و انتخابی نامناسب خواهد شد.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  <a:spcAft>
                <a:spcPts val="800"/>
              </a:spcAft>
              <a:buFont typeface="Wingdings" panose="05000000000000000000" pitchFamily="2" charset="2"/>
              <a:buChar char="ü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این عوامل مهم را در هشت گام در نظر گرفته ام، هشت گامی که فرد با برداشتن آنها به سمت انتخاب فردی مطمئن و شایسته برای همسری میتواند بردارد. 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7200882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0124" y="508967"/>
            <a:ext cx="11900847" cy="1033229"/>
          </a:xfrm>
        </p:spPr>
        <p:txBody>
          <a:bodyPr>
            <a:normAutofit fontScale="90000"/>
          </a:bodyPr>
          <a:lstStyle/>
          <a:p>
            <a:pPr algn="ctr"/>
            <a:r>
              <a:rPr lang="fa-IR" b="1" dirty="0">
                <a:solidFill>
                  <a:srgbClr val="C00000"/>
                </a:solidFill>
                <a:cs typeface="B Lotus" panose="00000400000000000000" pitchFamily="2" charset="-78"/>
              </a:rPr>
              <a:t>باتوجه به توضیحاتی که داشتیم برای اینکه ازدواج موفقی داشته باشیم میبایست مسیر درستی را طی کنیم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125" y="1746913"/>
            <a:ext cx="11900847" cy="4057539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b="1" dirty="0">
                <a:solidFill>
                  <a:srgbClr val="00B050"/>
                </a:solidFill>
                <a:cs typeface="B Lotus" panose="00000400000000000000" pitchFamily="2" charset="-78"/>
              </a:rPr>
              <a:t>برای رسیدن به ازدواج موفق هشت گام را باید طی کنیم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b="1" dirty="0">
                <a:solidFill>
                  <a:srgbClr val="00B050"/>
                </a:solidFill>
                <a:cs typeface="B Lotus" panose="00000400000000000000" pitchFamily="2" charset="-78"/>
              </a:rPr>
              <a:t>هشت گامی که ما را با اطمینان زیاد به سمت ازدواج موفق پیش میبرد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b="1" dirty="0">
                <a:solidFill>
                  <a:srgbClr val="00B050"/>
                </a:solidFill>
                <a:cs typeface="B Lotus" panose="00000400000000000000" pitchFamily="2" charset="-78"/>
              </a:rPr>
              <a:t>این هشت گام در عین سادگی خیلی مهم اند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fa-IR" sz="3200" b="1" dirty="0">
                <a:solidFill>
                  <a:srgbClr val="00B050"/>
                </a:solidFill>
                <a:cs typeface="B Lotus" panose="00000400000000000000" pitchFamily="2" charset="-78"/>
              </a:rPr>
              <a:t>در صورتی که به این هشت گام توجه نکنیم احتمالا هزاران گام برای فرار از اشتباه خود باید برداریم</a:t>
            </a:r>
          </a:p>
          <a:p>
            <a:pPr marL="0" indent="0">
              <a:buNone/>
            </a:pP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24" y="5688748"/>
            <a:ext cx="3060457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2420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331" y="292705"/>
            <a:ext cx="10515600" cy="1325563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4800" b="1" dirty="0">
                <a:solidFill>
                  <a:srgbClr val="C00000"/>
                </a:solidFill>
                <a:cs typeface="B Lotus" panose="00000400000000000000" pitchFamily="2" charset="-78"/>
              </a:rPr>
              <a:t>ازدواج یک فرایند است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" y="1184856"/>
            <a:ext cx="11668258" cy="3307631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a-IR" sz="3600" dirty="0">
                <a:cs typeface="B Lotus" panose="00000400000000000000" pitchFamily="2" charset="-78"/>
              </a:rPr>
              <a:t>هر فردی برای ازدواج موفق لازم بوده: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a-IR" sz="3600" b="1" dirty="0">
                <a:solidFill>
                  <a:srgbClr val="7030A0"/>
                </a:solidFill>
                <a:cs typeface="B Lotus" panose="00000400000000000000" pitchFamily="2" charset="-78"/>
              </a:rPr>
              <a:t>           گامهای اصولی و مراحل ازدواج را به درستی طی نماید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168" y="5620461"/>
            <a:ext cx="3060457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884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023" y="1"/>
            <a:ext cx="12070977" cy="127500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480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اثرات مثبت گامهای 8 گانه ازدواج</a:t>
            </a:r>
            <a:endParaRPr lang="fa-IR" sz="4800" dirty="0">
              <a:solidFill>
                <a:srgbClr val="C00000"/>
              </a:solidFill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024" y="1398494"/>
            <a:ext cx="11554142" cy="4564984"/>
          </a:xfrm>
        </p:spPr>
        <p:txBody>
          <a:bodyPr>
            <a:normAutofit/>
          </a:bodyPr>
          <a:lstStyle/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انتخاب فردی شایسته برای همسری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ایجاد اعتماد و اطمینان خاطر در فرد از انتخاب خود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شناخت بیشتر خود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شناخت بیشتر طرف مقابل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شکل گیری همدلی و هماهنگی بیشتر بین طرفین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buFont typeface="Courier New" panose="02070309020205020404" pitchFamily="49" charset="0"/>
              <a:buChar char="o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آگاهی از بحرانها و مشکلات پیش رو در زندگی مشترک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Courier New" panose="02070309020205020404" pitchFamily="49" charset="0"/>
              <a:buChar char="o"/>
            </a:pPr>
            <a:r>
              <a:rPr lang="fa-IR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آمادگی برای مدیریت و کنترل مسائل و مشکلات در زندگی مشترک</a:t>
            </a:r>
            <a:endParaRPr lang="en-US" sz="20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fa-IR" dirty="0">
              <a:cs typeface="B Lotus" panose="00000400000000000000" pitchFamily="2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24" y="5688748"/>
            <a:ext cx="3060457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87108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04715"/>
            <a:ext cx="12192000" cy="1228299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fa-IR" sz="6600" b="1" dirty="0">
                <a:solidFill>
                  <a:srgbClr val="C00000"/>
                </a:solidFill>
                <a:cs typeface="B Lotus" panose="00000400000000000000" pitchFamily="2" charset="-78"/>
              </a:rPr>
              <a:t>گام های 8 گانه ازدواج موفق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408348" y="1611006"/>
            <a:ext cx="8860665" cy="3895858"/>
          </a:xfrm>
          <a:prstGeom prst="rect">
            <a:avLst/>
          </a:prstGeo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fa-IR" sz="3600" b="1" dirty="0">
                <a:cs typeface="B Lotus" panose="00000400000000000000" pitchFamily="2" charset="-78"/>
              </a:rPr>
              <a:t>گام اول: </a:t>
            </a:r>
            <a:r>
              <a:rPr lang="fa-IR" sz="3600" b="1" dirty="0">
                <a:solidFill>
                  <a:srgbClr val="00B050"/>
                </a:solidFill>
                <a:cs typeface="B Lotus" panose="00000400000000000000" pitchFamily="2" charset="-78"/>
              </a:rPr>
              <a:t>انگیزه و آگاهی مناسب</a:t>
            </a:r>
          </a:p>
          <a:p>
            <a:pPr marL="0" indent="0">
              <a:buNone/>
            </a:pPr>
            <a:r>
              <a:rPr lang="fa-IR" sz="3600" b="1" dirty="0">
                <a:cs typeface="B Lotus" panose="00000400000000000000" pitchFamily="2" charset="-78"/>
              </a:rPr>
              <a:t>گام دوم: </a:t>
            </a:r>
            <a:r>
              <a:rPr lang="fa-IR" sz="3600" b="1" dirty="0">
                <a:solidFill>
                  <a:srgbClr val="00B050"/>
                </a:solidFill>
                <a:cs typeface="B Lotus" panose="00000400000000000000" pitchFamily="2" charset="-78"/>
              </a:rPr>
              <a:t>داشتن شرایط مناسب</a:t>
            </a:r>
          </a:p>
          <a:p>
            <a:pPr marL="0" indent="0">
              <a:buNone/>
            </a:pPr>
            <a:r>
              <a:rPr lang="fa-IR" sz="3600" b="1" dirty="0">
                <a:cs typeface="B Lotus" panose="00000400000000000000" pitchFamily="2" charset="-78"/>
              </a:rPr>
              <a:t>گام سوم: </a:t>
            </a:r>
            <a:r>
              <a:rPr lang="fa-IR" sz="3600" b="1" dirty="0">
                <a:solidFill>
                  <a:srgbClr val="00B050"/>
                </a:solidFill>
                <a:cs typeface="B Lotus" panose="00000400000000000000" pitchFamily="2" charset="-78"/>
              </a:rPr>
              <a:t>داشتن دلایل مناسب</a:t>
            </a:r>
          </a:p>
          <a:p>
            <a:pPr marL="0" indent="0">
              <a:buNone/>
            </a:pPr>
            <a:r>
              <a:rPr lang="fa-IR" sz="3600" b="1" dirty="0">
                <a:cs typeface="B Lotus" panose="00000400000000000000" pitchFamily="2" charset="-78"/>
              </a:rPr>
              <a:t>گام چهارم: </a:t>
            </a:r>
            <a:r>
              <a:rPr lang="fa-IR" sz="3600" b="1" dirty="0">
                <a:solidFill>
                  <a:srgbClr val="00B050"/>
                </a:solidFill>
                <a:cs typeface="B Lotus" panose="00000400000000000000" pitchFamily="2" charset="-78"/>
              </a:rPr>
              <a:t>آمادگی فردی</a:t>
            </a:r>
          </a:p>
          <a:p>
            <a:pPr marL="0" indent="0">
              <a:buNone/>
            </a:pPr>
            <a:r>
              <a:rPr lang="fa-IR" sz="3600" b="1" dirty="0">
                <a:cs typeface="B Lotus" panose="00000400000000000000" pitchFamily="2" charset="-78"/>
              </a:rPr>
              <a:t>گام پنجم: </a:t>
            </a:r>
            <a:r>
              <a:rPr lang="fa-IR" sz="3600" b="1" dirty="0">
                <a:solidFill>
                  <a:srgbClr val="00B050"/>
                </a:solidFill>
                <a:cs typeface="B Lotus" panose="00000400000000000000" pitchFamily="2" charset="-78"/>
              </a:rPr>
              <a:t>آمادگی خانوادگی</a:t>
            </a:r>
          </a:p>
          <a:p>
            <a:pPr marL="0" indent="0">
              <a:buNone/>
            </a:pPr>
            <a:r>
              <a:rPr lang="fa-IR" sz="3600" b="1" dirty="0">
                <a:cs typeface="B Lotus" panose="00000400000000000000" pitchFamily="2" charset="-78"/>
              </a:rPr>
              <a:t>گام ششم: </a:t>
            </a:r>
            <a:r>
              <a:rPr lang="fa-IR" sz="3600" b="1" dirty="0">
                <a:solidFill>
                  <a:srgbClr val="00B050"/>
                </a:solidFill>
                <a:cs typeface="B Lotus" panose="00000400000000000000" pitchFamily="2" charset="-78"/>
              </a:rPr>
              <a:t>انتخاب فرد مناسب</a:t>
            </a:r>
          </a:p>
          <a:p>
            <a:pPr marL="0" indent="0">
              <a:buNone/>
            </a:pPr>
            <a:r>
              <a:rPr lang="fa-IR" sz="3600" b="1" dirty="0">
                <a:cs typeface="B Lotus" panose="00000400000000000000" pitchFamily="2" charset="-78"/>
              </a:rPr>
              <a:t>گام هفتم: </a:t>
            </a:r>
            <a:r>
              <a:rPr lang="fa-IR" sz="3600" b="1" dirty="0">
                <a:solidFill>
                  <a:srgbClr val="00B050"/>
                </a:solidFill>
                <a:cs typeface="B Lotus" panose="00000400000000000000" pitchFamily="2" charset="-78"/>
              </a:rPr>
              <a:t>داشتن و یا کسب مهارتهای همسرداری</a:t>
            </a:r>
          </a:p>
          <a:p>
            <a:pPr marL="0" indent="0">
              <a:buNone/>
            </a:pPr>
            <a:r>
              <a:rPr lang="fa-IR" sz="3600" b="1" dirty="0">
                <a:cs typeface="B Lotus" panose="00000400000000000000" pitchFamily="2" charset="-78"/>
              </a:rPr>
              <a:t>گام هشتم: </a:t>
            </a:r>
            <a:r>
              <a:rPr lang="fa-IR" sz="3600" b="1" dirty="0">
                <a:solidFill>
                  <a:srgbClr val="00B050"/>
                </a:solidFill>
                <a:cs typeface="B Lotus" panose="00000400000000000000" pitchFamily="2" charset="-78"/>
              </a:rPr>
              <a:t>کمک از مشاور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137" y="5684856"/>
            <a:ext cx="3060457" cy="2133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3965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B732B-6959-4F78-857B-C1A481393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810" y="434983"/>
            <a:ext cx="10396882" cy="1151965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cs typeface="B Titr" panose="00000700000000000000" pitchFamily="2" charset="-78"/>
              </a:rPr>
              <a:t>ثبت اطلاعات درفرمت اکسل :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AC92A5-98C5-4209-80D0-29D6354BDC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13" t="25929" r="2035" b="12005"/>
          <a:stretch/>
        </p:blipFill>
        <p:spPr>
          <a:xfrm>
            <a:off x="897836" y="1586948"/>
            <a:ext cx="9571381" cy="3684103"/>
          </a:xfrm>
        </p:spPr>
      </p:pic>
    </p:spTree>
    <p:extLst>
      <p:ext uri="{BB962C8B-B14F-4D97-AF65-F5344CB8AC3E}">
        <p14:creationId xmlns:p14="http://schemas.microsoft.com/office/powerpoint/2010/main" val="37367984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878305" y="1983187"/>
            <a:ext cx="10394707" cy="3311189"/>
          </a:xfrm>
        </p:spPr>
        <p:txBody>
          <a:bodyPr/>
          <a:lstStyle/>
          <a:p>
            <a:pPr marL="0" lvl="0" indent="0" algn="ctr">
              <a:buNone/>
            </a:pPr>
            <a:r>
              <a:rPr lang="fa-IR" sz="4400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مداخلات پیشگیری در جوانان  با رویکرد کاهش میزان مرگ و میر بواسطه حوادث حمل و نقل</a:t>
            </a:r>
          </a:p>
          <a:p>
            <a:endParaRPr lang="fa-IR" dirty="0"/>
          </a:p>
        </p:txBody>
      </p:sp>
      <p:pic>
        <p:nvPicPr>
          <p:cNvPr id="4" name="Content Placeholder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21"/>
            <a:ext cx="3705726" cy="24406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10317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9C966C-1893-4AF5-964C-27AE22086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685801"/>
            <a:ext cx="10396882" cy="533400"/>
          </a:xfrm>
        </p:spPr>
        <p:txBody>
          <a:bodyPr/>
          <a:lstStyle/>
          <a:p>
            <a:pPr algn="r"/>
            <a:r>
              <a:rPr lang="fa-IR" sz="2800" b="1" dirty="0">
                <a:latin typeface="Calibri" panose="020F0502020204030204" pitchFamily="34" charset="0"/>
                <a:ea typeface="+mn-ea"/>
                <a:cs typeface="B Titr" panose="00000700000000000000" pitchFamily="2" charset="-78"/>
              </a:rPr>
              <a:t>در پایان آموزش انتظار می رود :</a:t>
            </a:r>
            <a:endParaRPr lang="en-US" sz="2800" b="1" dirty="0">
              <a:latin typeface="Calibri" panose="020F0502020204030204" pitchFamily="34" charset="0"/>
              <a:ea typeface="+mn-ea"/>
              <a:cs typeface="B Titr" panose="00000700000000000000" pitchFamily="2" charset="-7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9952E-DA55-4F43-9DE7-C7EFEF12725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7976" y="1442101"/>
            <a:ext cx="10394707" cy="3311189"/>
          </a:xfrm>
        </p:spPr>
        <p:txBody>
          <a:bodyPr/>
          <a:lstStyle/>
          <a:p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مراقب سلامت بتواند مراقبت های دوره ای سلامت جوانان را به درستی انجام دهد.</a:t>
            </a:r>
          </a:p>
          <a:p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مراقب سلامت بتواند آموزش های برنامه ترویج ازدواج سالم و آسان را به درستی به جوانان مجرد ارائه کند.</a:t>
            </a:r>
          </a:p>
          <a:p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مراقب سلامت بتواند آموزش های برنامه پیشگیری از سوانح و حوادث ترافیکی را به درستی به جوانان انجام دهد.</a:t>
            </a:r>
          </a:p>
          <a:p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مراقب سلامت بتواند آموزش های برنامه پیشگیری از رفتارهای پرخطر را به درستی به جوانان انجام دهد.</a:t>
            </a:r>
          </a:p>
          <a:p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مراقب سلامت بتواند شاخص های برنامه های  سلامت جوانان را به درستی تجزیه و تحلیل نماید.</a:t>
            </a:r>
          </a:p>
          <a:p>
            <a:endParaRPr lang="fa-IR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endParaRPr lang="en-US" b="1" dirty="0">
              <a:latin typeface="Calibri" panose="020F0502020204030204" pitchFamily="34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3775230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3340" y="3442042"/>
            <a:ext cx="9903854" cy="1629832"/>
          </a:xfrm>
        </p:spPr>
        <p:txBody>
          <a:bodyPr>
            <a:normAutofit fontScale="90000"/>
          </a:bodyPr>
          <a:lstStyle/>
          <a:p>
            <a:pPr marL="38100" marR="0" algn="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700" b="1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Titr" panose="00000700000000000000" pitchFamily="2" charset="-78"/>
              </a:rPr>
              <a:t>اهداف اختصاصی : </a:t>
            </a:r>
            <a:b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a-IR" sz="2000" b="1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B Mitra" panose="00000400000000000000" pitchFamily="2" charset="-78"/>
              </a:rPr>
              <a:t>برگزاری دوره های آموزشی جهت  10 % جوانان در ارتباط با پیشگیری از مرگ بواسطه حوادث حمل و نقل </a:t>
            </a:r>
            <a:b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a-IR" sz="2700" b="1" dirty="0">
                <a:latin typeface="Calibri" panose="020F0502020204030204" pitchFamily="34" charset="0"/>
                <a:cs typeface="B Titr" panose="00000700000000000000" pitchFamily="2" charset="-78"/>
              </a:rPr>
              <a:t>فعالیتهای اصلی برنامه :  </a:t>
            </a:r>
            <a:br>
              <a:rPr lang="en-US" sz="20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fa-IR" sz="2000" b="1" dirty="0">
                <a:solidFill>
                  <a:schemeClr val="tx1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برگزاری دوره های آموزشی جهت جوانان بر اساس کتاب پیشگیری از حوادث حمل و نقل </a:t>
            </a:r>
            <a:br>
              <a:rPr lang="en-US" sz="18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br>
              <a:rPr lang="en-US" dirty="0">
                <a:solidFill>
                  <a:schemeClr val="tx1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</a:br>
            <a:endParaRPr lang="fa-IR" dirty="0"/>
          </a:p>
        </p:txBody>
      </p:sp>
      <p:pic>
        <p:nvPicPr>
          <p:cNvPr id="6" name="Content Placeholder 3" descr="15.jpg">
            <a:extLst>
              <a:ext uri="{FF2B5EF4-FFF2-40B4-BE49-F238E27FC236}">
                <a16:creationId xmlns:a16="http://schemas.microsoft.com/office/drawing/2014/main" id="{8168A97D-C02A-4B6C-805E-EDEAEEF5C26B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60421"/>
            <a:ext cx="3705726" cy="24406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273718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04F55F-1EEE-4898-B144-A5F7B19F05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77648" y="437322"/>
            <a:ext cx="8825659" cy="245165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fa-IR" b="1" u="sng" dirty="0">
                <a:solidFill>
                  <a:schemeClr val="accent1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اقدامات اجرایی :</a:t>
            </a:r>
          </a:p>
          <a:p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فراخوان جوانان</a:t>
            </a:r>
            <a:endParaRPr lang="en-US" sz="18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برگزاری جلسات آموزشی مطابق با هدف برنامه </a:t>
            </a:r>
            <a:endParaRPr lang="en-US" sz="18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آموزش براساس کتاب پیشگیری از سوانح و حوادث ترافیکی براساس شپ مدل حوادث</a:t>
            </a:r>
          </a:p>
          <a:p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جمع بندی اطلاعات براساس فرمت اکسل </a:t>
            </a:r>
          </a:p>
          <a:p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ارسال اطلاعات آماری به ستاد شهرستان </a:t>
            </a:r>
          </a:p>
          <a:p>
            <a:endParaRPr lang="fa-IR" sz="1800" dirty="0">
              <a:latin typeface="Arial" panose="020B0604020202020204" pitchFamily="34" charset="0"/>
              <a:cs typeface="B Mitra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20749F7A-E67B-480F-BDA5-006A55FF6A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 t="15553" r="1380" b="8409"/>
          <a:stretch>
            <a:fillRect/>
          </a:stretch>
        </p:blipFill>
        <p:spPr bwMode="auto">
          <a:xfrm>
            <a:off x="2277648" y="2692364"/>
            <a:ext cx="7139136" cy="3168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Content Placeholder 3" descr="15.jpg">
            <a:extLst>
              <a:ext uri="{FF2B5EF4-FFF2-40B4-BE49-F238E27FC236}">
                <a16:creationId xmlns:a16="http://schemas.microsoft.com/office/drawing/2014/main" id="{E3B9F989-C760-4411-AF27-A71BB91A3D8C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60421"/>
            <a:ext cx="2902226" cy="19114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17682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76939" y="199888"/>
            <a:ext cx="8801100" cy="24231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آموزش براساس محتوای آموزشی : </a:t>
            </a:r>
            <a:r>
              <a:rPr lang="ar-SA" sz="1800" b="1" dirty="0">
                <a:latin typeface="Calibri" panose="020F0502020204030204" pitchFamily="34" charset="0"/>
                <a:cs typeface="B Mitra" panose="00000400000000000000" pitchFamily="2" charset="-78"/>
              </a:rPr>
              <a:t>7 پوستر با عناوین</a:t>
            </a:r>
            <a:endParaRPr lang="fa-IR" sz="18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0" indent="0">
              <a:buNone/>
            </a:pPr>
            <a:r>
              <a:rPr lang="ar-SA" sz="1800" b="1" dirty="0">
                <a:latin typeface="Calibri" panose="020F0502020204030204" pitchFamily="34" charset="0"/>
                <a:cs typeface="B Mitra" panose="00000400000000000000" pitchFamily="2" charset="-78"/>
              </a:rPr>
              <a:t> (پیاده روی ایمن، دوچرخه سواری ایمن، موتور سواری ایمن،</a:t>
            </a:r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 </a:t>
            </a:r>
            <a:r>
              <a:rPr lang="ar-SA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عبور ایمن از خیابان، عدم استفاده از موبایل و سایر وسایل در هنگام رانندگی، مراقبت های پس از تصادف، نقش سرعت در رانندگی)</a:t>
            </a:r>
            <a:endParaRPr lang="fa-IR" sz="18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0" indent="0" algn="just">
              <a:buNone/>
            </a:pPr>
            <a:endParaRPr lang="fa-IR" dirty="0">
              <a:cs typeface="B Nazanin" pitchFamily="2" charset="-78"/>
            </a:endParaRPr>
          </a:p>
        </p:txBody>
      </p:sp>
      <p:pic>
        <p:nvPicPr>
          <p:cNvPr id="4" name="Content Placeholder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007" y="0"/>
            <a:ext cx="2444893" cy="202206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C:\Users\ADMINI~1\AppData\Local\Temp\Rar$DIa0.220\sorat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007" y="2058508"/>
            <a:ext cx="2892109" cy="4048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5" name="Picture 3" descr="C:\Users\ADMINI~1\AppData\Local\Temp\Rar$DIa0.937\06-02_ne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24155" y="2074131"/>
            <a:ext cx="2809859" cy="40324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A343F83-18E7-4A61-A3F5-0D7265D0F7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1053" y="2074131"/>
            <a:ext cx="2809859" cy="403244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387498-D361-493D-94D2-A2DB10C219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7951" y="2058508"/>
            <a:ext cx="2809859" cy="4032448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307" y="124136"/>
            <a:ext cx="2990393" cy="20492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C:\Users\ADMINI~1\AppData\Local\Temp\Rar$DIa0.150\motori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32720" y="1520686"/>
            <a:ext cx="2448272" cy="4104456"/>
          </a:xfrm>
          <a:prstGeom prst="rect">
            <a:avLst/>
          </a:prstGeom>
          <a:noFill/>
        </p:spPr>
      </p:pic>
      <p:pic>
        <p:nvPicPr>
          <p:cNvPr id="9219" name="Picture 3" descr="C:\Users\ADMINI~1\AppData\Local\Temp\Rar$DIa0.078\05_new_wit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99079" y="1520686"/>
            <a:ext cx="2448271" cy="4104456"/>
          </a:xfrm>
          <a:prstGeom prst="rect">
            <a:avLst/>
          </a:prstGeom>
          <a:noFill/>
        </p:spPr>
      </p:pic>
      <p:pic>
        <p:nvPicPr>
          <p:cNvPr id="9220" name="Picture 4" descr="C:\Users\ADMINI~1\AppData\Local\Temp\Rar$DIa0.651\04_new_wit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65437" y="1520686"/>
            <a:ext cx="2448271" cy="41044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39688" y="404664"/>
            <a:ext cx="10495720" cy="3024336"/>
          </a:xfrm>
        </p:spPr>
        <p:txBody>
          <a:bodyPr>
            <a:normAutofit/>
          </a:bodyPr>
          <a:lstStyle/>
          <a:p>
            <a:r>
              <a:rPr lang="fa-IR" sz="2000" b="1" dirty="0">
                <a:latin typeface="Calibri" panose="020F0502020204030204" pitchFamily="34" charset="0"/>
                <a:cs typeface="B Mitra" panose="00000400000000000000" pitchFamily="2" charset="-78"/>
              </a:rPr>
              <a:t>آموزش براساس محتوای آموزشی : </a:t>
            </a:r>
            <a:r>
              <a:rPr lang="ar-SA" dirty="0">
                <a:cs typeface="B Nazanin" pitchFamily="2" charset="-78"/>
              </a:rPr>
              <a:t>5 پمفلت آموزشی </a:t>
            </a:r>
            <a:endParaRPr lang="fa-IR" dirty="0">
              <a:cs typeface="B Nazanin" pitchFamily="2" charset="-78"/>
            </a:endParaRPr>
          </a:p>
          <a:p>
            <a:pPr>
              <a:buNone/>
            </a:pPr>
            <a:r>
              <a:rPr lang="ar-SA" dirty="0">
                <a:cs typeface="B Nazanin" pitchFamily="2" charset="-78"/>
              </a:rPr>
              <a:t>(علل حوادث رانندگی، دانستنی های مرتبط با رانندگی ایمن،رانندگی در شرایط ویژه، مراقبت پس از تصادف، عبور ایمن از خیابان).  </a:t>
            </a:r>
            <a:endParaRPr lang="fa-IR" dirty="0">
              <a:cs typeface="B Nazanin" pitchFamily="2" charset="-78"/>
            </a:endParaRPr>
          </a:p>
        </p:txBody>
      </p:sp>
      <p:pic>
        <p:nvPicPr>
          <p:cNvPr id="4" name="Content Placeholder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5773" y="24879"/>
            <a:ext cx="3286539" cy="222149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2" name="Picture 2" descr="C:\Users\ADMINI~1\AppData\Local\Temp\Rar$DIa0.958\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192236"/>
            <a:ext cx="4671476" cy="2016224"/>
          </a:xfrm>
          <a:prstGeom prst="rect">
            <a:avLst/>
          </a:prstGeom>
          <a:noFill/>
        </p:spPr>
      </p:pic>
      <p:pic>
        <p:nvPicPr>
          <p:cNvPr id="10243" name="Picture 3" descr="C:\Users\ADMINI~1\AppData\Local\Temp\Rar$DIa0.064\pam__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6592" y="3254488"/>
            <a:ext cx="4680520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945" y="0"/>
            <a:ext cx="4015407" cy="22322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C:\Users\ADMINI~1\AppData\Local\Temp\Rar$DIa0.853\Pam_4new_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352" y="1196752"/>
            <a:ext cx="6317931" cy="2232248"/>
          </a:xfrm>
          <a:prstGeom prst="rect">
            <a:avLst/>
          </a:prstGeom>
          <a:noFill/>
        </p:spPr>
      </p:pic>
      <p:pic>
        <p:nvPicPr>
          <p:cNvPr id="11269" name="Picture 5" descr="C:\Users\ADMINI~1\AppData\Local\Temp\Rar$DIa0.932\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1544" y="3861048"/>
            <a:ext cx="6300192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I~1\AppData\Local\Temp\Rar$DIa0.747\Jeld_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1961" y="758957"/>
            <a:ext cx="3352461" cy="4475652"/>
          </a:xfrm>
          <a:prstGeom prst="rect">
            <a:avLst/>
          </a:prstGeom>
          <a:noFill/>
        </p:spPr>
      </p:pic>
      <p:pic>
        <p:nvPicPr>
          <p:cNvPr id="5" name="Content Placeholder 3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71669"/>
            <a:ext cx="2897628" cy="20052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Content Placeholder 2"/>
          <p:cNvSpPr txBox="1">
            <a:spLocks/>
          </p:cNvSpPr>
          <p:nvPr/>
        </p:nvSpPr>
        <p:spPr>
          <a:xfrm>
            <a:off x="1919536" y="4437112"/>
            <a:ext cx="7344816" cy="237626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 algn="just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  <a:defRPr/>
            </a:pPr>
            <a:endParaRPr lang="fa-IR" sz="2800" dirty="0">
              <a:cs typeface="B Nazanin" pitchFamily="2" charset="-78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4B732B-6959-4F78-857B-C1A4813939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8810" y="434983"/>
            <a:ext cx="10396882" cy="1151965"/>
          </a:xfrm>
        </p:spPr>
        <p:txBody>
          <a:bodyPr>
            <a:normAutofit/>
          </a:bodyPr>
          <a:lstStyle/>
          <a:p>
            <a:pPr algn="r"/>
            <a:r>
              <a:rPr lang="fa-IR" sz="3600" dirty="0">
                <a:cs typeface="B Titr" panose="00000700000000000000" pitchFamily="2" charset="-78"/>
              </a:rPr>
              <a:t>ثبت اطلاعات درفرمت اکسل :</a:t>
            </a:r>
            <a:endParaRPr lang="en-US" sz="3600" dirty="0">
              <a:cs typeface="B Titr" panose="00000700000000000000" pitchFamily="2" charset="-78"/>
            </a:endParaRP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DAC92A5-98C5-4209-80D0-29D6354BDC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13" t="25929" r="2035" b="12005"/>
          <a:stretch/>
        </p:blipFill>
        <p:spPr>
          <a:xfrm>
            <a:off x="897836" y="1586948"/>
            <a:ext cx="9571381" cy="3684103"/>
          </a:xfrm>
        </p:spPr>
      </p:pic>
    </p:spTree>
    <p:extLst>
      <p:ext uri="{BB962C8B-B14F-4D97-AF65-F5344CB8AC3E}">
        <p14:creationId xmlns:p14="http://schemas.microsoft.com/office/powerpoint/2010/main" val="24024283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41161" y="810716"/>
            <a:ext cx="10394707" cy="3311189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fa-IR" sz="6000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برنامه پیشگیری از رفتارهای پرخطر</a:t>
            </a:r>
          </a:p>
        </p:txBody>
      </p:sp>
    </p:spTree>
    <p:extLst>
      <p:ext uri="{BB962C8B-B14F-4D97-AF65-F5344CB8AC3E}">
        <p14:creationId xmlns:p14="http://schemas.microsoft.com/office/powerpoint/2010/main" val="31556563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A1B564C3-62EC-4232-99B8-B0AD9A2239AC}"/>
              </a:ext>
            </a:extLst>
          </p:cNvPr>
          <p:cNvSpPr txBox="1"/>
          <p:nvPr/>
        </p:nvSpPr>
        <p:spPr>
          <a:xfrm>
            <a:off x="371059" y="1047346"/>
            <a:ext cx="10866783" cy="34714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8100" marR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400" b="1" cap="all" dirty="0">
                <a:solidFill>
                  <a:schemeClr val="accent1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اهداف اختصاصی : </a:t>
            </a:r>
            <a:endParaRPr lang="en-US" sz="2400" b="1" cap="all" dirty="0">
              <a:solidFill>
                <a:schemeClr val="accent1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b="1" cap="all" dirty="0">
                <a:latin typeface="Calibri" panose="020F0502020204030204" pitchFamily="34" charset="0"/>
                <a:cs typeface="B Mitra" panose="00000400000000000000" pitchFamily="2" charset="-78"/>
              </a:rPr>
              <a:t>- برگزاری دوره های آموزشی جهت 10 %  جوانان در خصوص رفتارهای سالم و پیشگیری از رفتارهای پرخطر </a:t>
            </a:r>
            <a:endParaRPr lang="en-US" b="1" cap="all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b="1" cap="all" dirty="0">
                <a:latin typeface="Calibri" panose="020F0502020204030204" pitchFamily="34" charset="0"/>
                <a:cs typeface="B Mitra" panose="00000400000000000000" pitchFamily="2" charset="-78"/>
              </a:rPr>
              <a:t>-کاهش اضافه وزن و چاقی در جوانان دارای اضافه وزن و چاقی به میزان 1 % </a:t>
            </a: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b="1" cap="all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38100" algn="just">
              <a:lnSpc>
                <a:spcPct val="115000"/>
              </a:lnSpc>
            </a:pPr>
            <a:r>
              <a:rPr lang="fa-IR" sz="2400" b="1" cap="all" dirty="0">
                <a:solidFill>
                  <a:schemeClr val="accent1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فعالیتهای اصلی برنامه :  </a:t>
            </a:r>
            <a:endParaRPr lang="en-US" sz="2400" b="1" cap="all" dirty="0">
              <a:solidFill>
                <a:schemeClr val="accent1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algn="just">
              <a:lnSpc>
                <a:spcPct val="115000"/>
              </a:lnSpc>
            </a:pPr>
            <a:r>
              <a:rPr lang="fa-IR" b="1" cap="all" dirty="0">
                <a:latin typeface="Calibri" panose="020F0502020204030204" pitchFamily="34" charset="0"/>
                <a:cs typeface="B Mitra" panose="00000400000000000000" pitchFamily="2" charset="-78"/>
              </a:rPr>
              <a:t>-برگزاری دوره های آموزشی پیشگیری از رفتارهای پرخطر جهت جوانان</a:t>
            </a:r>
            <a:endParaRPr lang="en-US" b="1" cap="all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algn="just">
              <a:lnSpc>
                <a:spcPct val="115000"/>
              </a:lnSpc>
            </a:pPr>
            <a:r>
              <a:rPr lang="fa-IR" b="1" cap="all" dirty="0">
                <a:latin typeface="Calibri" panose="020F0502020204030204" pitchFamily="34" charset="0"/>
                <a:cs typeface="B Mitra" panose="00000400000000000000" pitchFamily="2" charset="-78"/>
              </a:rPr>
              <a:t>-انجام مداخله در جوانان دارای اضافه وزن و چاقی</a:t>
            </a:r>
            <a:endParaRPr lang="en-US" b="1" cap="all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algn="just">
              <a:lnSpc>
                <a:spcPct val="115000"/>
              </a:lnSpc>
            </a:pPr>
            <a:r>
              <a:rPr lang="fa-IR" b="1" cap="all" dirty="0">
                <a:latin typeface="Calibri" panose="020F0502020204030204" pitchFamily="34" charset="0"/>
                <a:cs typeface="B Mitra" panose="00000400000000000000" pitchFamily="2" charset="-78"/>
              </a:rPr>
              <a:t>-همکاری با واحد مبارزه با بیماریهای واگیر در راستای اجرای برنامه پیشگیری و کنترل ایدز در جوانان (طرح موضوع در کمیته ارتقای سلامت جوانان، هماهنگی برگزاری جلسات آموزشی جهت جوانان و ...)</a:t>
            </a:r>
          </a:p>
          <a:p>
            <a:pPr algn="just">
              <a:lnSpc>
                <a:spcPct val="115000"/>
              </a:lnSpc>
            </a:pPr>
            <a:endParaRPr lang="en-US" b="1" cap="all" dirty="0">
              <a:latin typeface="Calibri" panose="020F0502020204030204" pitchFamily="34" charset="0"/>
              <a:cs typeface="B Mitra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36415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5612" y="2723147"/>
            <a:ext cx="10396882" cy="1151965"/>
          </a:xfrm>
        </p:spPr>
        <p:txBody>
          <a:bodyPr>
            <a:normAutofit fontScale="90000"/>
          </a:bodyPr>
          <a:lstStyle/>
          <a:p>
            <a:pPr lvl="0"/>
            <a:r>
              <a:rPr lang="fa-IR" sz="6000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مراقبت سلامت جوانان 18 تا 29 سال </a:t>
            </a:r>
            <a:br>
              <a:rPr lang="fa-IR" dirty="0">
                <a:cs typeface="B Mitra" panose="00000400000000000000" pitchFamily="2" charset="-78"/>
              </a:rPr>
            </a:b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4231792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69758" y="1501922"/>
            <a:ext cx="10394707" cy="3904965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a-IR" sz="2800" b="1" u="sng" dirty="0">
                <a:solidFill>
                  <a:schemeClr val="accent1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اقدامات اجرایی :</a:t>
            </a:r>
          </a:p>
          <a:p>
            <a:pPr>
              <a:lnSpc>
                <a:spcPct val="100000"/>
              </a:lnSpc>
            </a:pPr>
            <a:r>
              <a:rPr lang="fa-IR" sz="2300" b="1" dirty="0">
                <a:latin typeface="Calibri" panose="020F0502020204030204" pitchFamily="34" charset="0"/>
                <a:cs typeface="B Mitra" panose="00000400000000000000" pitchFamily="2" charset="-78"/>
              </a:rPr>
              <a:t>فراخوان جوانان</a:t>
            </a:r>
          </a:p>
          <a:p>
            <a:pPr>
              <a:lnSpc>
                <a:spcPct val="100000"/>
              </a:lnSpc>
            </a:pPr>
            <a:r>
              <a:rPr lang="fa-IR" sz="2300" b="1" dirty="0">
                <a:latin typeface="Calibri" panose="020F0502020204030204" pitchFamily="34" charset="0"/>
                <a:cs typeface="B Mitra" panose="00000400000000000000" pitchFamily="2" charset="-78"/>
              </a:rPr>
              <a:t>برگزاری جلسات آموزشی مطابق با هدف برنامه </a:t>
            </a:r>
            <a:endParaRPr lang="en-US" sz="23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>
              <a:lnSpc>
                <a:spcPct val="100000"/>
              </a:lnSpc>
            </a:pPr>
            <a:r>
              <a:rPr lang="fa-IR" sz="2300" b="1" dirty="0">
                <a:latin typeface="Calibri" panose="020F0502020204030204" pitchFamily="34" charset="0"/>
                <a:cs typeface="B Mitra" panose="00000400000000000000" pitchFamily="2" charset="-78"/>
              </a:rPr>
              <a:t>آموزش براساس کتاب راهنمای خودمراقبتی جوان</a:t>
            </a:r>
          </a:p>
          <a:p>
            <a:pPr>
              <a:lnSpc>
                <a:spcPct val="100000"/>
              </a:lnSpc>
            </a:pPr>
            <a:r>
              <a:rPr lang="fa-IR" sz="2300" b="1" dirty="0">
                <a:latin typeface="Calibri" panose="020F0502020204030204" pitchFamily="34" charset="0"/>
                <a:cs typeface="B Mitra" panose="00000400000000000000" pitchFamily="2" charset="-78"/>
              </a:rPr>
              <a:t>شناسایی جوانان دارای اضافه وزن و چاقی</a:t>
            </a:r>
            <a:endParaRPr lang="en-US" sz="23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2300" b="1" dirty="0">
                <a:latin typeface="Calibri" panose="020F0502020204030204" pitchFamily="34" charset="0"/>
                <a:cs typeface="B Mitra" panose="00000400000000000000" pitchFamily="2" charset="-78"/>
              </a:rPr>
              <a:t>پیگیری مراقبت های جوانان دارای اضافه وزن و چاقی</a:t>
            </a:r>
          </a:p>
          <a:p>
            <a:pPr marL="0" algn="just">
              <a:lnSpc>
                <a:spcPct val="115000"/>
              </a:lnSpc>
              <a:spcBef>
                <a:spcPts val="0"/>
              </a:spcBef>
            </a:pPr>
            <a:r>
              <a:rPr lang="fa-IR" sz="2300" b="1" dirty="0">
                <a:latin typeface="Calibri" panose="020F0502020204030204" pitchFamily="34" charset="0"/>
                <a:cs typeface="B Mitra" panose="00000400000000000000" pitchFamily="2" charset="-78"/>
              </a:rPr>
              <a:t>پیگیری 1% جوانان دارای اضافه وزن و چاقی تا رسیدن به وزن مطلوب</a:t>
            </a:r>
            <a:endParaRPr lang="en-US" sz="23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>
              <a:lnSpc>
                <a:spcPct val="100000"/>
              </a:lnSpc>
            </a:pPr>
            <a:r>
              <a:rPr lang="fa-IR" sz="2300" b="1" dirty="0">
                <a:latin typeface="Calibri" panose="020F0502020204030204" pitchFamily="34" charset="0"/>
                <a:cs typeface="B Mitra" panose="00000400000000000000" pitchFamily="2" charset="-78"/>
              </a:rPr>
              <a:t>جمع بندی اطلاعات براساس فرمت اکسل </a:t>
            </a:r>
          </a:p>
          <a:p>
            <a:pPr>
              <a:lnSpc>
                <a:spcPct val="100000"/>
              </a:lnSpc>
            </a:pPr>
            <a:r>
              <a:rPr lang="fa-IR" sz="2300" b="1" dirty="0">
                <a:latin typeface="Calibri" panose="020F0502020204030204" pitchFamily="34" charset="0"/>
                <a:cs typeface="B Mitra" panose="00000400000000000000" pitchFamily="2" charset="-78"/>
              </a:rPr>
              <a:t>ارسال اطلاعات آماری به ستاد شهرستان </a:t>
            </a:r>
          </a:p>
          <a:p>
            <a:pPr>
              <a:lnSpc>
                <a:spcPct val="100000"/>
              </a:lnSpc>
            </a:pPr>
            <a:endParaRPr lang="fa-IR" sz="2300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367181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740399-F1A5-47DF-8EA8-42847E1FF5B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871791" y="329331"/>
            <a:ext cx="3554083" cy="770599"/>
          </a:xfrm>
        </p:spPr>
        <p:txBody>
          <a:bodyPr/>
          <a:lstStyle/>
          <a:p>
            <a:r>
              <a:rPr lang="fa-IR" b="1" dirty="0">
                <a:cs typeface="B Zar" panose="00000400000000000000" pitchFamily="2" charset="-78"/>
              </a:rPr>
              <a:t>کتاب راهنمای خودمراقبتی جوانان</a:t>
            </a:r>
            <a:endParaRPr lang="en-US" b="1" dirty="0">
              <a:cs typeface="B Zar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449B1F-00EE-4BBC-84BA-9610EF8ECA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717" t="30078" r="41522" b="6065"/>
          <a:stretch/>
        </p:blipFill>
        <p:spPr>
          <a:xfrm>
            <a:off x="251791" y="1240419"/>
            <a:ext cx="3154018" cy="437716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BF6CAA-BC41-4244-BB62-C745578C075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4348" t="23755" r="35434" b="15732"/>
          <a:stretch/>
        </p:blipFill>
        <p:spPr>
          <a:xfrm>
            <a:off x="3763618" y="1240419"/>
            <a:ext cx="3485322" cy="437716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132D120-E4AF-4252-89A4-C7E4A2C642D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239" t="23755" r="35435" b="4780"/>
          <a:stretch/>
        </p:blipFill>
        <p:spPr>
          <a:xfrm>
            <a:off x="7606749" y="1240418"/>
            <a:ext cx="3554083" cy="4377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5724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D1A99F-C075-4D28-8CE5-2A0A4BEBD0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73765" y="817691"/>
            <a:ext cx="10394707" cy="3311189"/>
          </a:xfrm>
        </p:spPr>
        <p:txBody>
          <a:bodyPr/>
          <a:lstStyle/>
          <a:p>
            <a:pPr marL="0" indent="0" algn="ctr">
              <a:buNone/>
            </a:pPr>
            <a:r>
              <a:rPr lang="fa-IR" sz="6000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rPr>
              <a:t>تهیه ، بررسی و تحلیل شاخص های برنامه های سلامت جوانان</a:t>
            </a:r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61387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409485" y="364537"/>
            <a:ext cx="9996326" cy="3850978"/>
          </a:xfrm>
        </p:spPr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  <a:t>تهیه ، بررسی و تحلیل</a:t>
            </a:r>
            <a:b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  <a:t> شاخصهای سلامت گروه سنی جوان</a:t>
            </a:r>
            <a:b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</a:br>
            <a:r>
              <a:rPr lang="fa-IR" sz="5400" dirty="0">
                <a:solidFill>
                  <a:schemeClr val="accent1"/>
                </a:solidFill>
                <a:cs typeface="B Titr" panose="00000700000000000000" pitchFamily="2" charset="-78"/>
              </a:rPr>
              <a:t>بر اساس سامانه یکپارچه بهداشت </a:t>
            </a:r>
            <a:endParaRPr lang="fa-IR" sz="5400" dirty="0"/>
          </a:p>
        </p:txBody>
      </p:sp>
    </p:spTree>
    <p:extLst>
      <p:ext uri="{BB962C8B-B14F-4D97-AF65-F5344CB8AC3E}">
        <p14:creationId xmlns:p14="http://schemas.microsoft.com/office/powerpoint/2010/main" val="12704130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5101" y="844523"/>
            <a:ext cx="10625450" cy="533091"/>
          </a:xfrm>
        </p:spPr>
        <p:txBody>
          <a:bodyPr>
            <a:noAutofit/>
          </a:bodyPr>
          <a:lstStyle/>
          <a:p>
            <a:pPr algn="ctr"/>
            <a:r>
              <a:rPr lang="fa-IR" sz="3600" dirty="0">
                <a:solidFill>
                  <a:schemeClr val="accent1"/>
                </a:solidFill>
                <a:cs typeface="B Titr" panose="00000700000000000000" pitchFamily="2" charset="-78"/>
              </a:rPr>
              <a:t>فرآیند تهیه ، بررسی و تحلیل شاخصهای سلامت گروه سنی جوان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38539" y="2716085"/>
            <a:ext cx="11304787" cy="259803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fa-IR" sz="2400" b="1" dirty="0">
                <a:solidFill>
                  <a:schemeClr val="accent1"/>
                </a:solidFill>
                <a:cs typeface="B Titr"/>
              </a:rPr>
              <a:t>1- ثبت یا ویرایش اطلاعات دموگرافیک جوانان تحت پوشش در سامانه سیب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a-IR" sz="2400" b="1" dirty="0">
                <a:solidFill>
                  <a:schemeClr val="accent1"/>
                </a:solidFill>
                <a:cs typeface="B Titr"/>
              </a:rPr>
              <a:t>2- ارائه خدمات به جوانان تحت پوشش مطابق با بسته خدمتی و سامانه سیب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a-IR" sz="2400" b="1" dirty="0">
                <a:solidFill>
                  <a:schemeClr val="accent1"/>
                </a:solidFill>
                <a:cs typeface="B Titr"/>
              </a:rPr>
              <a:t>3- ثبت نتایج خدمات به جوانان مطابق با بسته خدمتی و سامانه سیب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fa-IR" sz="2400" b="1" dirty="0">
                <a:solidFill>
                  <a:schemeClr val="accent1"/>
                </a:solidFill>
                <a:cs typeface="B Titr"/>
              </a:rPr>
              <a:t>4- محاسبه شاخص های مراقبت دوره ای سلامت گروه سنی جوانان  :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fa-IR" sz="2400" b="1" dirty="0">
                <a:cs typeface="B Titr"/>
              </a:rPr>
              <a:t>درصد پوشش مراقبت غیرپزشکی جوانان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fa-IR" sz="2400" b="1" dirty="0">
                <a:cs typeface="B Titr"/>
              </a:rPr>
              <a:t>درصد پوشش مراقبت پزشکی جوانان</a:t>
            </a:r>
          </a:p>
          <a:p>
            <a:pPr>
              <a:lnSpc>
                <a:spcPct val="100000"/>
              </a:lnSpc>
              <a:buFontTx/>
              <a:buChar char="-"/>
            </a:pPr>
            <a:r>
              <a:rPr lang="fa-IR" sz="2400" b="1" dirty="0">
                <a:cs typeface="B Titr"/>
              </a:rPr>
              <a:t>درصد پوشش واکسیناسیون توام جوانان</a:t>
            </a:r>
          </a:p>
          <a:p>
            <a:pPr marL="0" indent="0">
              <a:lnSpc>
                <a:spcPct val="100000"/>
              </a:lnSpc>
              <a:buNone/>
            </a:pPr>
            <a:endParaRPr lang="en-US" sz="1600" b="1" dirty="0"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74182538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51E341-AFF3-4E9E-892B-F4F468EEE40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97566" y="274983"/>
            <a:ext cx="10735950" cy="6308034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buNone/>
            </a:pPr>
            <a:r>
              <a:rPr lang="fa-IR" sz="2000" b="1" dirty="0">
                <a:solidFill>
                  <a:schemeClr val="accent1"/>
                </a:solidFill>
                <a:cs typeface="B Titr"/>
              </a:rPr>
              <a:t>5-</a:t>
            </a:r>
            <a:r>
              <a:rPr lang="fa-IR" sz="2000" b="1" dirty="0">
                <a:cs typeface="B Titr"/>
              </a:rPr>
              <a:t> </a:t>
            </a:r>
            <a:r>
              <a:rPr lang="fa-IR" sz="2000" b="1" dirty="0">
                <a:solidFill>
                  <a:schemeClr val="accent1"/>
                </a:solidFill>
                <a:cs typeface="B Titr"/>
              </a:rPr>
              <a:t>شاخص اختلالات شناسایی شده در گروه سنی جوانان :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fa-IR" sz="2000" b="1" dirty="0">
                <a:cs typeface="B Titr"/>
              </a:rPr>
              <a:t> درصد اختلالات شناسایی شده در مراقبتهای غیرپزشکی جوانان</a:t>
            </a:r>
          </a:p>
          <a:p>
            <a:pPr algn="just">
              <a:lnSpc>
                <a:spcPct val="100000"/>
              </a:lnSpc>
              <a:buFontTx/>
              <a:buChar char="-"/>
            </a:pPr>
            <a:r>
              <a:rPr lang="fa-IR" sz="2000" b="1" dirty="0">
                <a:cs typeface="B Titr"/>
              </a:rPr>
              <a:t> درصد اختلالات شناسایی شده در مراقبتهای پزشکی جوانان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fa-IR" sz="2000" b="1" dirty="0">
                <a:solidFill>
                  <a:schemeClr val="accent1"/>
                </a:solidFill>
                <a:cs typeface="B Titr"/>
              </a:rPr>
              <a:t>6- بررسی و تحلیل شاخص های مراقبت دوره ای سلامت گروه سنی جوانان :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fa-IR" sz="2000" b="1" dirty="0">
                <a:cs typeface="B Titr"/>
              </a:rPr>
              <a:t>-مقایسه با اهداف ابلاغی ، برنامه ریزی و انجام مداخلات لازم جهت ارتقای کمی شاخص ها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fa-IR" sz="2000" b="1" dirty="0">
                <a:solidFill>
                  <a:schemeClr val="accent1"/>
                </a:solidFill>
                <a:cs typeface="B Titr"/>
              </a:rPr>
              <a:t>7- بررسی و تحلیل شاخص های اختلالات شناسایی شده در  گروه سنی جوانان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fa-IR" sz="2000" b="1" dirty="0">
                <a:cs typeface="B Titr"/>
              </a:rPr>
              <a:t>-مقایسه درصد اختلالات شناسایی شده با هم در یک بازه زمانی مشخص(بطور مثال فصلی ، 6 ماهه یا سالیانه) ، تعیین اهم اختلالات شناسایی شده ، برنامه ریزی و انجام مداخلات لازم جهت بهبود شاخص اختلالات شناسایی شده</a:t>
            </a:r>
          </a:p>
          <a:p>
            <a:pPr marL="0" indent="0" algn="just">
              <a:lnSpc>
                <a:spcPct val="100000"/>
              </a:lnSpc>
              <a:buNone/>
            </a:pPr>
            <a:r>
              <a:rPr lang="fa-IR" sz="2000" b="1" dirty="0">
                <a:cs typeface="B Titr"/>
              </a:rPr>
              <a:t> -مقایسه درصد اختلالات شناسایی شده در بازه های زمانی مشخص( بطور مثال سالهای متوالی)، تعیین اختلالاتی که نسبت به بازه زمانی قبل تفاوت قابل ملاحظه ای داشته اند، برنامه ریزی و انجام مداخلات لازم جهت بهبود شاخص اختلالات شناسایی شده</a:t>
            </a:r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729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516836" y="1232452"/>
            <a:ext cx="9898772" cy="30204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all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ثبت اطلاعات و نتایج مراقبتهای غیرپزشکی </a:t>
            </a:r>
            <a:r>
              <a:rPr kumimoji="0" lang="fa-IR" sz="4000" b="0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گروه سنی جوانان </a:t>
            </a:r>
          </a:p>
          <a:p>
            <a:pPr marL="0" marR="0" lvl="0" indent="0" algn="ctr" defTabSz="914400" rtl="1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در سامانه یکپارچه بهداشت </a:t>
            </a:r>
            <a:endParaRPr kumimoji="0" lang="en-US" sz="36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1477416" y="1558456"/>
            <a:ext cx="8911687" cy="20583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شاخصهای مربوط</a:t>
            </a:r>
            <a:r>
              <a:rPr kumimoji="0" lang="fa-IR" sz="4000" b="0" i="0" u="none" strike="noStrike" kern="1200" cap="all" spc="0" normalizeH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 به مراقبتهای غیرپزشکی</a:t>
            </a:r>
            <a:r>
              <a:rPr kumimoji="0" lang="fa-IR" sz="4000" b="0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 </a:t>
            </a:r>
          </a:p>
          <a:p>
            <a:pPr marL="0" marR="0" lvl="0" indent="0" algn="ctr" defTabSz="914400" rtl="1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000" b="0" i="0" u="none" strike="noStrike" kern="1200" cap="all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B Titr" panose="00000700000000000000" pitchFamily="2" charset="-78"/>
              </a:rPr>
              <a:t>گروه سنی جوان</a:t>
            </a:r>
            <a:endParaRPr kumimoji="0" lang="en-US" sz="3600" b="0" i="0" u="none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7684" y="340212"/>
            <a:ext cx="10364451" cy="698270"/>
          </a:xfrm>
        </p:spPr>
        <p:txBody>
          <a:bodyPr>
            <a:normAutofit/>
          </a:bodyPr>
          <a:lstStyle/>
          <a:p>
            <a:r>
              <a:rPr lang="fa-IR" sz="30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کد خدمات غیرپزشکی گروه سنی جوان جهت تعریف جمعیت فعال داشبورد</a:t>
            </a:r>
            <a:endParaRPr lang="fa-IR" sz="3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752469517"/>
              </p:ext>
            </p:extLst>
          </p:nvPr>
        </p:nvGraphicFramePr>
        <p:xfrm>
          <a:off x="739865" y="1038482"/>
          <a:ext cx="10364451" cy="4366980"/>
        </p:xfrm>
        <a:graphic>
          <a:graphicData uri="http://schemas.openxmlformats.org/drawingml/2006/table">
            <a:tbl>
              <a:tblPr rtl="1"/>
              <a:tblGrid>
                <a:gridCol w="1025056">
                  <a:extLst>
                    <a:ext uri="{9D8B030D-6E8A-4147-A177-3AD203B41FA5}">
                      <a16:colId xmlns:a16="http://schemas.microsoft.com/office/drawing/2014/main" val="391858151"/>
                    </a:ext>
                  </a:extLst>
                </a:gridCol>
                <a:gridCol w="1936215">
                  <a:extLst>
                    <a:ext uri="{9D8B030D-6E8A-4147-A177-3AD203B41FA5}">
                      <a16:colId xmlns:a16="http://schemas.microsoft.com/office/drawing/2014/main" val="987817806"/>
                    </a:ext>
                  </a:extLst>
                </a:gridCol>
                <a:gridCol w="7403180">
                  <a:extLst>
                    <a:ext uri="{9D8B030D-6E8A-4147-A177-3AD203B41FA5}">
                      <a16:colId xmlns:a16="http://schemas.microsoft.com/office/drawing/2014/main" val="55446229"/>
                    </a:ext>
                  </a:extLst>
                </a:gridCol>
              </a:tblGrid>
              <a:tr h="436698"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ردیف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کد خدمات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B Titr" panose="00000700000000000000" pitchFamily="2" charset="-78"/>
                          <a:cs typeface="B Titr" panose="00000700000000000000" pitchFamily="2" charset="-78"/>
                        </a:rPr>
                        <a:t>عنوان خدمات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4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696536"/>
                  </a:ext>
                </a:extLst>
              </a:tr>
              <a:tr h="436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1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6664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ارزیابی نمایه توده بدنی جوانان( 18 تا 29 سال)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897484"/>
                  </a:ext>
                </a:extLst>
              </a:tr>
              <a:tr h="436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2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6931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ارزیابی سلامت روان جوانان ( 18 تا 29 سال)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10552838"/>
                  </a:ext>
                </a:extLst>
              </a:tr>
              <a:tr h="436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3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6665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ارزیابی از نظر خطر ابتلا به فشار خون بالا ( 18 تا 29 سال) 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3113038"/>
                  </a:ext>
                </a:extLst>
              </a:tr>
              <a:tr h="436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4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6666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مراقبت از نظر وضعیت واکسیناسیون ( 18 تا 29 سال)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7093561"/>
                  </a:ext>
                </a:extLst>
              </a:tr>
              <a:tr h="436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5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6668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مراقبت از نظر وضعیت دهان و دندان  ( 18 تا 29 سال)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5369567"/>
                  </a:ext>
                </a:extLst>
              </a:tr>
              <a:tr h="436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6863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ارزیابی بیماری سل جوانان 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766979"/>
                  </a:ext>
                </a:extLst>
              </a:tr>
              <a:tr h="436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6864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مراقبت از نظر ابتلا به هپاتیت جوانان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6548609"/>
                  </a:ext>
                </a:extLst>
              </a:tr>
              <a:tr h="436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8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7519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غربالگری اولیه درگیری با مصرف دخانیات، مواد و الکل جوانان</a:t>
                      </a:r>
                      <a:endParaRPr lang="fa-IR" sz="1600" b="1" i="0" u="none" strike="noStrike" dirty="0">
                        <a:solidFill>
                          <a:srgbClr val="FF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0047401"/>
                  </a:ext>
                </a:extLst>
              </a:tr>
              <a:tr h="436698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9</a:t>
                      </a:r>
                      <a:endParaRPr lang="fa-IR" sz="1600" b="1" i="0" u="none" strike="noStrike" dirty="0">
                        <a:solidFill>
                          <a:srgbClr val="00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fa-IR" sz="1600" b="1" i="0" u="none" strike="noStrike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7517</a:t>
                      </a: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 fontAlgn="ctr"/>
                      <a:r>
                        <a:rPr lang="fa-IR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B Nazanin" panose="00000400000000000000" pitchFamily="2" charset="-78"/>
                          <a:cs typeface="B Nazanin" panose="00000400000000000000" pitchFamily="2" charset="-78"/>
                        </a:rPr>
                        <a:t>ارزیابی از نظر سلامت اجتماعی جوانان</a:t>
                      </a:r>
                      <a:endParaRPr lang="fa-IR" sz="1600" b="1" i="0" u="none" strike="noStrike" dirty="0">
                        <a:solidFill>
                          <a:srgbClr val="FF0000"/>
                        </a:solidFill>
                        <a:effectLst/>
                        <a:latin typeface="B Nazanin" panose="00000400000000000000" pitchFamily="2" charset="-78"/>
                        <a:cs typeface="B Nazanin" panose="00000400000000000000" pitchFamily="2" charset="-78"/>
                      </a:endParaRPr>
                    </a:p>
                  </a:txBody>
                  <a:tcPr marL="9358" marR="9358" marT="935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70961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32422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08727" y="561474"/>
            <a:ext cx="9795885" cy="1408668"/>
          </a:xfrm>
        </p:spPr>
        <p:txBody>
          <a:bodyPr>
            <a:normAutofit/>
          </a:bodyPr>
          <a:lstStyle/>
          <a:p>
            <a:pPr algn="ctr"/>
            <a:r>
              <a:rPr lang="fa-IR" dirty="0">
                <a:solidFill>
                  <a:schemeClr val="accent1"/>
                </a:solidFill>
                <a:cs typeface="B Titr" panose="00000700000000000000" pitchFamily="2" charset="-78"/>
              </a:rPr>
              <a:t>درصد پوشش مراقبت غیرپزشکی جوانان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665018" y="1970141"/>
            <a:ext cx="10839594" cy="371437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a-IR" sz="2400" b="1" dirty="0">
                <a:cs typeface="B Titr"/>
              </a:rPr>
              <a:t>قابل استخراج از سامانه سیب به تفکیک :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سطوح شبکه : شهرستان/ مرکز سلامت/ پایگاه سلامت /خانه بهداشت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جنسیت : زن /مرد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ملیت : ایرانی / غیرایرانی</a:t>
            </a:r>
          </a:p>
          <a:p>
            <a:pPr>
              <a:buFontTx/>
              <a:buChar char="-"/>
            </a:pPr>
            <a:r>
              <a:rPr lang="fa-IR" sz="2400" b="1" dirty="0">
                <a:cs typeface="B Titr"/>
              </a:rPr>
              <a:t>منطقه : روستایی/ شهری ( شهر زیر 20 هزار نفر- شهر بالای 20 هزار نفر- حاشیه شهر) </a:t>
            </a:r>
            <a:endParaRPr lang="fa-IR" dirty="0"/>
          </a:p>
          <a:p>
            <a:pPr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8288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8876" y="1178238"/>
            <a:ext cx="10354248" cy="706964"/>
          </a:xfrm>
        </p:spPr>
        <p:txBody>
          <a:bodyPr>
            <a:noAutofit/>
          </a:bodyPr>
          <a:lstStyle/>
          <a:p>
            <a:pPr algn="ctr"/>
            <a:r>
              <a:rPr lang="fa-IR" sz="4000" dirty="0">
                <a:cs typeface="B Titr" panose="00000700000000000000" pitchFamily="2" charset="-78"/>
              </a:rPr>
              <a:t>هدف کمی : افزایش پوشش مراقبت جوانان 18 تا 29 سال به میزان 30% جمعیت گروه سنی مذکور</a:t>
            </a:r>
            <a:br>
              <a:rPr lang="en-US" sz="4000" dirty="0"/>
            </a:br>
            <a:endParaRPr lang="fa-IR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852" y="1885202"/>
            <a:ext cx="11089269" cy="333383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fa-IR" sz="2800" b="1" dirty="0">
                <a:solidFill>
                  <a:schemeClr val="accent1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اهداف اختصاصی : </a:t>
            </a:r>
            <a:endParaRPr lang="en-US" sz="2800" b="1" dirty="0">
              <a:solidFill>
                <a:schemeClr val="accent1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پوشش مراقبت های دوره ای سلامت 30 % جوانان تحت پوشش</a:t>
            </a: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پیگیری انجام معاینات دانشجویان جدیدالورود سایر دانشگاه ها  </a:t>
            </a:r>
            <a:endParaRPr lang="en-US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800" b="1" dirty="0">
                <a:solidFill>
                  <a:schemeClr val="accent1"/>
                </a:solidFill>
                <a:latin typeface="Calibri" panose="020F0502020204030204" pitchFamily="34" charset="0"/>
                <a:cs typeface="B Titr" panose="00000700000000000000" pitchFamily="2" charset="-78"/>
              </a:rPr>
              <a:t>فعالیتهای اصلی برنامه :  </a:t>
            </a:r>
            <a:endParaRPr lang="en-US" sz="2800" b="1" dirty="0">
              <a:solidFill>
                <a:schemeClr val="accent1"/>
              </a:solidFill>
              <a:latin typeface="Calibri" panose="020F0502020204030204" pitchFamily="34" charset="0"/>
              <a:cs typeface="B Titr" panose="00000700000000000000" pitchFamily="2" charset="-78"/>
            </a:endParaRPr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 انجام مراقبت های دوره ای سلامت جوانان تحت پوشش</a:t>
            </a:r>
            <a:endParaRPr lang="en-US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0" marR="0" indent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b="1" dirty="0">
                <a:latin typeface="Calibri" panose="020F0502020204030204" pitchFamily="34" charset="0"/>
                <a:cs typeface="B Mitra" panose="00000400000000000000" pitchFamily="2" charset="-78"/>
              </a:rPr>
              <a:t> انجام مراقبت های دانشجویان جدیدالورود</a:t>
            </a:r>
            <a:endParaRPr lang="en-US" b="1" dirty="0"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76550781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1846" y="540790"/>
            <a:ext cx="10364451" cy="559141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نام و سرشماری : فهرست خدمت گیرندگان</a:t>
            </a:r>
            <a:br>
              <a:rPr lang="en-US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</a:br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(از سه مسیر)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5979" y="1646325"/>
            <a:ext cx="3657599" cy="5134709"/>
          </a:xfr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1966" y="1619821"/>
            <a:ext cx="3784209" cy="513471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" y="1619821"/>
            <a:ext cx="3915658" cy="5134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501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50" y="280334"/>
            <a:ext cx="11221955" cy="5638894"/>
          </a:xfrm>
        </p:spPr>
      </p:pic>
    </p:spTree>
    <p:extLst>
      <p:ext uri="{BB962C8B-B14F-4D97-AF65-F5344CB8AC3E}">
        <p14:creationId xmlns:p14="http://schemas.microsoft.com/office/powerpoint/2010/main" val="62952859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775" y="379368"/>
            <a:ext cx="10364451" cy="582486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نام و سرشماری : فهرست افراد فوت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362" y="1228299"/>
            <a:ext cx="10557279" cy="5254388"/>
          </a:xfrm>
        </p:spPr>
      </p:pic>
    </p:spTree>
    <p:extLst>
      <p:ext uri="{BB962C8B-B14F-4D97-AF65-F5344CB8AC3E}">
        <p14:creationId xmlns:p14="http://schemas.microsoft.com/office/powerpoint/2010/main" val="414963154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81" y="102758"/>
            <a:ext cx="10758771" cy="5528602"/>
          </a:xfrm>
        </p:spPr>
      </p:pic>
    </p:spTree>
    <p:extLst>
      <p:ext uri="{BB962C8B-B14F-4D97-AF65-F5344CB8AC3E}">
        <p14:creationId xmlns:p14="http://schemas.microsoft.com/office/powerpoint/2010/main" val="222534984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1583" y="307075"/>
            <a:ext cx="10364451" cy="432361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خدمت: فهرست مراقبتها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21" y="1070741"/>
            <a:ext cx="10499463" cy="5254388"/>
          </a:xfrm>
        </p:spPr>
      </p:pic>
    </p:spTree>
    <p:extLst>
      <p:ext uri="{BB962C8B-B14F-4D97-AF65-F5344CB8AC3E}">
        <p14:creationId xmlns:p14="http://schemas.microsoft.com/office/powerpoint/2010/main" val="323173443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31" y="209308"/>
            <a:ext cx="10545759" cy="5735209"/>
          </a:xfrm>
        </p:spPr>
      </p:pic>
    </p:spTree>
    <p:extLst>
      <p:ext uri="{BB962C8B-B14F-4D97-AF65-F5344CB8AC3E}">
        <p14:creationId xmlns:p14="http://schemas.microsoft.com/office/powerpoint/2010/main" val="4901555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750911" y="562709"/>
            <a:ext cx="10215344" cy="5866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03305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12" y="576775"/>
            <a:ext cx="10762568" cy="6074102"/>
          </a:xfrm>
        </p:spPr>
      </p:pic>
    </p:spTree>
    <p:extLst>
      <p:ext uri="{BB962C8B-B14F-4D97-AF65-F5344CB8AC3E}">
        <p14:creationId xmlns:p14="http://schemas.microsoft.com/office/powerpoint/2010/main" val="36238522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650" y="149444"/>
            <a:ext cx="10262469" cy="5758375"/>
          </a:xfrm>
        </p:spPr>
      </p:pic>
    </p:spTree>
    <p:extLst>
      <p:ext uri="{BB962C8B-B14F-4D97-AF65-F5344CB8AC3E}">
        <p14:creationId xmlns:p14="http://schemas.microsoft.com/office/powerpoint/2010/main" val="234028066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mmmn\Desktop\14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8680" y="0"/>
            <a:ext cx="10454640" cy="5860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E894F7-EAA5-4973-9345-50E76B92BB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3170" y="1304788"/>
            <a:ext cx="8825659" cy="34163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fa-IR" sz="2400" b="1" u="sng" dirty="0">
                <a:solidFill>
                  <a:schemeClr val="accent1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اقدامات اجرایی </a:t>
            </a:r>
            <a:r>
              <a:rPr lang="fa-IR" sz="2000" b="1" u="sng" dirty="0">
                <a:solidFill>
                  <a:schemeClr val="accent1"/>
                </a:solidFill>
                <a:latin typeface="Calibri" panose="020F0502020204030204" pitchFamily="34" charset="0"/>
                <a:cs typeface="B Mitra" panose="00000400000000000000" pitchFamily="2" charset="-78"/>
              </a:rPr>
              <a:t>:</a:t>
            </a:r>
          </a:p>
          <a:p>
            <a:pPr marL="0" indent="0">
              <a:buNone/>
            </a:pPr>
            <a:endParaRPr lang="fa-IR" b="1" u="sng" dirty="0">
              <a:solidFill>
                <a:schemeClr val="accent1"/>
              </a:solidFill>
              <a:latin typeface="Calibri" panose="020F0502020204030204" pitchFamily="34" charset="0"/>
              <a:cs typeface="B Mitra" panose="00000400000000000000" pitchFamily="2" charset="-78"/>
            </a:endParaRPr>
          </a:p>
          <a:p>
            <a:pPr marL="0" algn="just">
              <a:lnSpc>
                <a:spcPct val="115000"/>
              </a:lnSpc>
              <a:spcBef>
                <a:spcPts val="0"/>
              </a:spcBef>
            </a:pPr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تعیین جمعیت جوان تحت پوشش</a:t>
            </a:r>
          </a:p>
          <a:p>
            <a:pPr marL="0" marR="0" algn="just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طرح برنامه در کمیته ارتقاء سلامت جوانان</a:t>
            </a:r>
          </a:p>
          <a:p>
            <a:pPr marL="0" algn="just">
              <a:lnSpc>
                <a:spcPct val="115000"/>
              </a:lnSpc>
              <a:spcBef>
                <a:spcPts val="0"/>
              </a:spcBef>
            </a:pPr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برآورد تعداد جوانان که معاینه نشده اند (30% جوانانی که معاینه نشده اند.) </a:t>
            </a:r>
          </a:p>
          <a:p>
            <a:pPr marL="0" algn="just">
              <a:lnSpc>
                <a:spcPct val="115000"/>
              </a:lnSpc>
              <a:spcBef>
                <a:spcPts val="0"/>
              </a:spcBef>
            </a:pPr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فراخوان جوانان</a:t>
            </a:r>
          </a:p>
          <a:p>
            <a:pPr marL="0" algn="just">
              <a:lnSpc>
                <a:spcPct val="115000"/>
              </a:lnSpc>
              <a:spcBef>
                <a:spcPts val="0"/>
              </a:spcBef>
            </a:pPr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 انجام مراقبت های دوره ای جوانان به منظور پوشش 30% طی یکسال</a:t>
            </a:r>
          </a:p>
          <a:p>
            <a:pPr marL="0" algn="just">
              <a:lnSpc>
                <a:spcPct val="115000"/>
              </a:lnSpc>
              <a:spcBef>
                <a:spcPts val="0"/>
              </a:spcBef>
            </a:pPr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اطلاع از بسته خدمتی جوان</a:t>
            </a:r>
          </a:p>
          <a:p>
            <a:pPr marL="0" algn="just">
              <a:lnSpc>
                <a:spcPct val="115000"/>
              </a:lnSpc>
              <a:spcBef>
                <a:spcPts val="0"/>
              </a:spcBef>
            </a:pPr>
            <a:r>
              <a:rPr lang="fa-IR" sz="1800" b="1" dirty="0">
                <a:latin typeface="Calibri" panose="020F0502020204030204" pitchFamily="34" charset="0"/>
                <a:cs typeface="B Mitra" panose="00000400000000000000" pitchFamily="2" charset="-78"/>
              </a:rPr>
              <a:t>ارسال اطلاعات آماری به ستاد شهرستان </a:t>
            </a:r>
          </a:p>
          <a:p>
            <a:pPr marL="0" indent="0" algn="just">
              <a:lnSpc>
                <a:spcPct val="115000"/>
              </a:lnSpc>
              <a:spcBef>
                <a:spcPts val="0"/>
              </a:spcBef>
              <a:buNone/>
            </a:pPr>
            <a:r>
              <a:rPr lang="fa-IR" sz="1800" dirty="0">
                <a:effectLst/>
              </a:rPr>
              <a:t> </a:t>
            </a:r>
            <a:endParaRPr lang="en-US" sz="1600" dirty="0">
              <a:effectLst/>
              <a:latin typeface="Tw Cen MT" panose="020B0602020104020603" pitchFamily="34" charset="0"/>
              <a:ea typeface="Tw Cen MT" panose="020B0602020104020603" pitchFamily="34" charset="0"/>
              <a:cs typeface="Arial" panose="020B0604020202020204" pitchFamily="34" charset="0"/>
            </a:endParaRPr>
          </a:p>
          <a:p>
            <a:pPr marL="0" marR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Tw Cen MT" panose="020B0602020104020603" pitchFamily="34" charset="0"/>
              <a:ea typeface="Tw Cen MT" panose="020B0602020104020603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22410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6054" y="220895"/>
            <a:ext cx="10364451" cy="43304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اقدام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950" y="846355"/>
            <a:ext cx="10547514" cy="5393128"/>
          </a:xfrm>
        </p:spPr>
      </p:pic>
    </p:spTree>
    <p:extLst>
      <p:ext uri="{BB962C8B-B14F-4D97-AF65-F5344CB8AC3E}">
        <p14:creationId xmlns:p14="http://schemas.microsoft.com/office/powerpoint/2010/main" val="20327278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74" y="424599"/>
            <a:ext cx="10378440" cy="6008801"/>
          </a:xfrm>
          <a:ln>
            <a:solidFill>
              <a:srgbClr val="339966"/>
            </a:solidFill>
          </a:ln>
        </p:spPr>
      </p:pic>
    </p:spTree>
    <p:extLst>
      <p:ext uri="{BB962C8B-B14F-4D97-AF65-F5344CB8AC3E}">
        <p14:creationId xmlns:p14="http://schemas.microsoft.com/office/powerpoint/2010/main" val="238466330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9230" y="157549"/>
            <a:ext cx="10364451" cy="49400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اقدام های انجام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113" y="810370"/>
            <a:ext cx="10707568" cy="5466011"/>
          </a:xfrm>
        </p:spPr>
      </p:pic>
    </p:spTree>
    <p:extLst>
      <p:ext uri="{BB962C8B-B14F-4D97-AF65-F5344CB8AC3E}">
        <p14:creationId xmlns:p14="http://schemas.microsoft.com/office/powerpoint/2010/main" val="2330825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780" y="0"/>
            <a:ext cx="10378440" cy="6224434"/>
          </a:xfrm>
        </p:spPr>
      </p:pic>
    </p:spTree>
    <p:extLst>
      <p:ext uri="{BB962C8B-B14F-4D97-AF65-F5344CB8AC3E}">
        <p14:creationId xmlns:p14="http://schemas.microsoft.com/office/powerpoint/2010/main" val="35876831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5549" y="126378"/>
            <a:ext cx="10364451" cy="57020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واکسیناسیون</a:t>
            </a:r>
            <a:endParaRPr lang="fa-IR" dirty="0"/>
          </a:p>
        </p:txBody>
      </p:sp>
      <p:pic>
        <p:nvPicPr>
          <p:cNvPr id="2050" name="Picture 2" descr="C:\Users\mmmn\Desktop\20.pn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302" y="891540"/>
            <a:ext cx="10734168" cy="50749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6377721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189866"/>
          </a:xfrm>
        </p:spPr>
        <p:txBody>
          <a:bodyPr>
            <a:noAutofit/>
          </a:bodyPr>
          <a:lstStyle/>
          <a:p>
            <a:pPr algn="ctr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واکسیناسیون –گزارش افراد واجد شرایط دریافت واکسن</a:t>
            </a:r>
            <a:endParaRPr lang="fa-IR" sz="4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463" y="1023900"/>
            <a:ext cx="10546772" cy="5215582"/>
          </a:xfrm>
        </p:spPr>
      </p:pic>
    </p:spTree>
    <p:extLst>
      <p:ext uri="{BB962C8B-B14F-4D97-AF65-F5344CB8AC3E}">
        <p14:creationId xmlns:p14="http://schemas.microsoft.com/office/powerpoint/2010/main" val="162283160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27" y="137211"/>
            <a:ext cx="10698480" cy="6318805"/>
          </a:xfrm>
        </p:spPr>
      </p:pic>
    </p:spTree>
    <p:extLst>
      <p:ext uri="{BB962C8B-B14F-4D97-AF65-F5344CB8AC3E}">
        <p14:creationId xmlns:p14="http://schemas.microsoft.com/office/powerpoint/2010/main" val="210933139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9349" y="165639"/>
            <a:ext cx="10364451" cy="58544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ارائه دارو و اقلام بهداشتی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03" y="966083"/>
            <a:ext cx="10472594" cy="5381721"/>
          </a:xfrm>
        </p:spPr>
      </p:pic>
    </p:spTree>
    <p:extLst>
      <p:ext uri="{BB962C8B-B14F-4D97-AF65-F5344CB8AC3E}">
        <p14:creationId xmlns:p14="http://schemas.microsoft.com/office/powerpoint/2010/main" val="167698286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110706"/>
            <a:ext cx="10485120" cy="6197991"/>
          </a:xfrm>
        </p:spPr>
      </p:pic>
    </p:spTree>
    <p:extLst>
      <p:ext uri="{BB962C8B-B14F-4D97-AF65-F5344CB8AC3E}">
        <p14:creationId xmlns:p14="http://schemas.microsoft.com/office/powerpoint/2010/main" val="427426811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335279"/>
            <a:ext cx="10364451" cy="57020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نیازهای درمانی دهان و دندان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59" y="999165"/>
            <a:ext cx="10546080" cy="5258512"/>
          </a:xfrm>
        </p:spPr>
      </p:pic>
    </p:spTree>
    <p:extLst>
      <p:ext uri="{BB962C8B-B14F-4D97-AF65-F5344CB8AC3E}">
        <p14:creationId xmlns:p14="http://schemas.microsoft.com/office/powerpoint/2010/main" val="2955698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6BF974E-D419-4010-B0B5-AD4AA4CDE5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328"/>
          <a:stretch/>
        </p:blipFill>
        <p:spPr>
          <a:xfrm>
            <a:off x="6255028" y="2225393"/>
            <a:ext cx="3684104" cy="3303103"/>
          </a:xfr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141B69F3-B10A-4B16-A358-C95F41D49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401" y="268705"/>
            <a:ext cx="10396882" cy="1151965"/>
          </a:xfrm>
        </p:spPr>
        <p:txBody>
          <a:bodyPr>
            <a:normAutofit/>
          </a:bodyPr>
          <a:lstStyle/>
          <a:p>
            <a:pPr algn="ctr"/>
            <a:r>
              <a:rPr lang="fa-IR" sz="4000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بسته خدمتی جوان (ویژه مراقب سلامت)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6B261E0-0CEF-4B8E-BAC6-ED2697EA6CA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39" t="30328" r="58152" b="19405"/>
          <a:stretch/>
        </p:blipFill>
        <p:spPr>
          <a:xfrm>
            <a:off x="993912" y="2225393"/>
            <a:ext cx="3856386" cy="3303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2101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966" y="149444"/>
            <a:ext cx="10364451" cy="6126760"/>
          </a:xfrm>
        </p:spPr>
      </p:pic>
    </p:spTree>
    <p:extLst>
      <p:ext uri="{BB962C8B-B14F-4D97-AF65-F5344CB8AC3E}">
        <p14:creationId xmlns:p14="http://schemas.microsoft.com/office/powerpoint/2010/main" val="79555995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282631"/>
          </a:xfrm>
        </p:spPr>
        <p:txBody>
          <a:bodyPr>
            <a:noAutofit/>
          </a:bodyPr>
          <a:lstStyle/>
          <a:p>
            <a:pPr algn="ctr"/>
            <a:r>
              <a:rPr lang="fa-IR" sz="48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نیازهای درمانی دهان و دندان</a:t>
            </a:r>
            <a:endParaRPr lang="fa-IR" sz="4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594" y="1247506"/>
            <a:ext cx="10590812" cy="5049321"/>
          </a:xfrm>
        </p:spPr>
      </p:pic>
    </p:spTree>
    <p:extLst>
      <p:ext uri="{BB962C8B-B14F-4D97-AF65-F5344CB8AC3E}">
        <p14:creationId xmlns:p14="http://schemas.microsoft.com/office/powerpoint/2010/main" val="1907080413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984" y="347098"/>
            <a:ext cx="10364451" cy="6163803"/>
          </a:xfrm>
        </p:spPr>
      </p:pic>
    </p:spTree>
    <p:extLst>
      <p:ext uri="{BB962C8B-B14F-4D97-AF65-F5344CB8AC3E}">
        <p14:creationId xmlns:p14="http://schemas.microsoft.com/office/powerpoint/2010/main" val="21219669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1089" y="194448"/>
            <a:ext cx="10364451" cy="60068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پیگیری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596" y="1005840"/>
            <a:ext cx="10533369" cy="5256865"/>
          </a:xfrm>
        </p:spPr>
      </p:pic>
    </p:spTree>
    <p:extLst>
      <p:ext uri="{BB962C8B-B14F-4D97-AF65-F5344CB8AC3E}">
        <p14:creationId xmlns:p14="http://schemas.microsoft.com/office/powerpoint/2010/main" val="257245606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62" y="150464"/>
            <a:ext cx="10683240" cy="6229060"/>
          </a:xfrm>
        </p:spPr>
      </p:pic>
    </p:spTree>
    <p:extLst>
      <p:ext uri="{BB962C8B-B14F-4D97-AF65-F5344CB8AC3E}">
        <p14:creationId xmlns:p14="http://schemas.microsoft.com/office/powerpoint/2010/main" val="416454944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1592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تماس ها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" y="1424266"/>
            <a:ext cx="10515600" cy="5083213"/>
          </a:xfrm>
          <a:prstGeom prst="rect">
            <a:avLst/>
          </a:prstGeom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" y="422032"/>
            <a:ext cx="10454640" cy="5887328"/>
          </a:xfrm>
        </p:spPr>
      </p:pic>
    </p:spTree>
    <p:extLst>
      <p:ext uri="{BB962C8B-B14F-4D97-AF65-F5344CB8AC3E}">
        <p14:creationId xmlns:p14="http://schemas.microsoft.com/office/powerpoint/2010/main" val="125134328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61643"/>
          </a:xfrm>
        </p:spPr>
        <p:txBody>
          <a:bodyPr>
            <a:normAutofit fontScale="90000"/>
          </a:bodyPr>
          <a:lstStyle/>
          <a:p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ارائه خدمت : فهرست افراد در انتظار خدمت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20" y="1493520"/>
            <a:ext cx="10530840" cy="5065849"/>
          </a:xfrm>
        </p:spPr>
      </p:pic>
    </p:spTree>
    <p:extLst>
      <p:ext uri="{BB962C8B-B14F-4D97-AF65-F5344CB8AC3E}">
        <p14:creationId xmlns:p14="http://schemas.microsoft.com/office/powerpoint/2010/main" val="699744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87" y="431002"/>
            <a:ext cx="10332720" cy="5686864"/>
          </a:xfrm>
        </p:spPr>
      </p:pic>
    </p:spTree>
    <p:extLst>
      <p:ext uri="{BB962C8B-B14F-4D97-AF65-F5344CB8AC3E}">
        <p14:creationId xmlns:p14="http://schemas.microsoft.com/office/powerpoint/2010/main" val="401234354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182880"/>
            <a:ext cx="10364451" cy="52448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وقایع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911586"/>
            <a:ext cx="10469880" cy="5379221"/>
          </a:xfrm>
        </p:spPr>
      </p:pic>
    </p:spTree>
    <p:extLst>
      <p:ext uri="{BB962C8B-B14F-4D97-AF65-F5344CB8AC3E}">
        <p14:creationId xmlns:p14="http://schemas.microsoft.com/office/powerpoint/2010/main" val="13431450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268705"/>
            <a:ext cx="10396882" cy="1151965"/>
          </a:xfrm>
        </p:spPr>
        <p:txBody>
          <a:bodyPr>
            <a:normAutofit/>
          </a:bodyPr>
          <a:lstStyle/>
          <a:p>
            <a:r>
              <a:rPr lang="fa-IR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تعداد جوانان ثبت نام شده در سامانه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t="8892" r="1782" b="5848"/>
          <a:stretch/>
        </p:blipFill>
        <p:spPr>
          <a:xfrm>
            <a:off x="0" y="1420671"/>
            <a:ext cx="11983453" cy="52207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518359" y="2727157"/>
            <a:ext cx="2021304" cy="44917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2991144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8389" y="207700"/>
            <a:ext cx="10364451" cy="44828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ثبت وقایع : ثبت داروهای مصرفی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93" y="939820"/>
            <a:ext cx="10424160" cy="5256898"/>
          </a:xfrm>
        </p:spPr>
      </p:pic>
    </p:spTree>
    <p:extLst>
      <p:ext uri="{BB962C8B-B14F-4D97-AF65-F5344CB8AC3E}">
        <p14:creationId xmlns:p14="http://schemas.microsoft.com/office/powerpoint/2010/main" val="29442300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540" y="132114"/>
            <a:ext cx="10408920" cy="6179233"/>
          </a:xfrm>
        </p:spPr>
      </p:pic>
    </p:spTree>
    <p:extLst>
      <p:ext uri="{BB962C8B-B14F-4D97-AF65-F5344CB8AC3E}">
        <p14:creationId xmlns:p14="http://schemas.microsoft.com/office/powerpoint/2010/main" val="226850186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204" y="286999"/>
            <a:ext cx="10364451" cy="52448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آزمایش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950" y="811482"/>
            <a:ext cx="10694100" cy="5321321"/>
          </a:xfrm>
        </p:spPr>
      </p:pic>
    </p:spTree>
    <p:extLst>
      <p:ext uri="{BB962C8B-B14F-4D97-AF65-F5344CB8AC3E}">
        <p14:creationId xmlns:p14="http://schemas.microsoft.com/office/powerpoint/2010/main" val="1606131898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3629" y="411481"/>
            <a:ext cx="10364451" cy="60068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آزمایش ها : ثبت نتایج آزمایش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892" y="1256306"/>
            <a:ext cx="10454640" cy="5044439"/>
          </a:xfrm>
        </p:spPr>
      </p:pic>
    </p:spTree>
    <p:extLst>
      <p:ext uri="{BB962C8B-B14F-4D97-AF65-F5344CB8AC3E}">
        <p14:creationId xmlns:p14="http://schemas.microsoft.com/office/powerpoint/2010/main" val="1605985081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217819"/>
            <a:ext cx="10364451" cy="47876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آزمایش ها : گزارش آزمایش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818" y="1088666"/>
            <a:ext cx="10570407" cy="5166359"/>
          </a:xfrm>
        </p:spPr>
      </p:pic>
    </p:spTree>
    <p:extLst>
      <p:ext uri="{BB962C8B-B14F-4D97-AF65-F5344CB8AC3E}">
        <p14:creationId xmlns:p14="http://schemas.microsoft.com/office/powerpoint/2010/main" val="197607758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52" y="0"/>
            <a:ext cx="10364451" cy="6257687"/>
          </a:xfrm>
        </p:spPr>
      </p:pic>
    </p:spTree>
    <p:extLst>
      <p:ext uri="{BB962C8B-B14F-4D97-AF65-F5344CB8AC3E}">
        <p14:creationId xmlns:p14="http://schemas.microsoft.com/office/powerpoint/2010/main" val="413690836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204083"/>
            <a:ext cx="10364450" cy="6019397"/>
          </a:xfrm>
        </p:spPr>
      </p:pic>
    </p:spTree>
    <p:extLst>
      <p:ext uri="{BB962C8B-B14F-4D97-AF65-F5344CB8AC3E}">
        <p14:creationId xmlns:p14="http://schemas.microsoft.com/office/powerpoint/2010/main" val="368371485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391" y="141439"/>
            <a:ext cx="10364451" cy="55496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473" y="1017104"/>
            <a:ext cx="10533369" cy="5273040"/>
          </a:xfrm>
        </p:spPr>
      </p:pic>
    </p:spTree>
    <p:extLst>
      <p:ext uri="{BB962C8B-B14F-4D97-AF65-F5344CB8AC3E}">
        <p14:creationId xmlns:p14="http://schemas.microsoft.com/office/powerpoint/2010/main" val="18180733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3" y="552349"/>
            <a:ext cx="10364451" cy="450574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خدمت گیرندگان</a:t>
            </a:r>
            <a:endParaRPr lang="fa-IR" sz="4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740" y="1499617"/>
            <a:ext cx="10364451" cy="4806034"/>
          </a:xfrm>
        </p:spPr>
      </p:pic>
    </p:spTree>
    <p:extLst>
      <p:ext uri="{BB962C8B-B14F-4D97-AF65-F5344CB8AC3E}">
        <p14:creationId xmlns:p14="http://schemas.microsoft.com/office/powerpoint/2010/main" val="13437635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565508"/>
            <a:ext cx="10364451" cy="44828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خدمات انجام شده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344" y="1597549"/>
            <a:ext cx="10469881" cy="5029199"/>
          </a:xfrm>
        </p:spPr>
      </p:pic>
    </p:spTree>
    <p:extLst>
      <p:ext uri="{BB962C8B-B14F-4D97-AF65-F5344CB8AC3E}">
        <p14:creationId xmlns:p14="http://schemas.microsoft.com/office/powerpoint/2010/main" val="3842815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93285" y="204537"/>
            <a:ext cx="10396882" cy="1151965"/>
          </a:xfrm>
        </p:spPr>
        <p:txBody>
          <a:bodyPr/>
          <a:lstStyle/>
          <a:p>
            <a:pPr algn="ctr"/>
            <a:r>
              <a:rPr lang="fa-IR" dirty="0">
                <a:ln w="38100">
                  <a:solidFill>
                    <a:schemeClr val="accent3">
                      <a:lumMod val="75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cs typeface="B Titr" panose="00000700000000000000" pitchFamily="2" charset="-78"/>
              </a:rPr>
              <a:t>تعداد زن ثبت نام شده در سامانه 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2"/>
          <a:srcRect l="283" t="10344" r="961" b="5364"/>
          <a:stretch/>
        </p:blipFill>
        <p:spPr>
          <a:xfrm>
            <a:off x="0" y="1356502"/>
            <a:ext cx="11983453" cy="526888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518359" y="2508467"/>
            <a:ext cx="2021304" cy="449179"/>
          </a:xfrm>
          <a:prstGeom prst="rect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268934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24483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علایم و نشانه ها</a:t>
            </a:r>
            <a:endParaRPr lang="fa-IR" sz="4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62" y="1683026"/>
            <a:ext cx="10414097" cy="4748253"/>
          </a:xfrm>
        </p:spPr>
      </p:pic>
    </p:spTree>
    <p:extLst>
      <p:ext uri="{BB962C8B-B14F-4D97-AF65-F5344CB8AC3E}">
        <p14:creationId xmlns:p14="http://schemas.microsoft.com/office/powerpoint/2010/main" val="1949309869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729" y="335281"/>
            <a:ext cx="10364451" cy="524483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اقدام ها</a:t>
            </a:r>
            <a:endParaRPr lang="fa-IR" sz="4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90" y="1054873"/>
            <a:ext cx="10573290" cy="5242559"/>
          </a:xfrm>
        </p:spPr>
      </p:pic>
    </p:spTree>
    <p:extLst>
      <p:ext uri="{BB962C8B-B14F-4D97-AF65-F5344CB8AC3E}">
        <p14:creationId xmlns:p14="http://schemas.microsoft.com/office/powerpoint/2010/main" val="3272640821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320041"/>
            <a:ext cx="10364451" cy="478763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تشخیص ها</a:t>
            </a:r>
            <a:endParaRPr lang="fa-IR" sz="4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49" y="1078065"/>
            <a:ext cx="10371232" cy="5181599"/>
          </a:xfrm>
        </p:spPr>
      </p:pic>
    </p:spTree>
    <p:extLst>
      <p:ext uri="{BB962C8B-B14F-4D97-AF65-F5344CB8AC3E}">
        <p14:creationId xmlns:p14="http://schemas.microsoft.com/office/powerpoint/2010/main" val="44806467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295883"/>
          </a:xfrm>
        </p:spPr>
        <p:txBody>
          <a:bodyPr>
            <a:noAutofit/>
          </a:bodyPr>
          <a:lstStyle/>
          <a:p>
            <a:pPr algn="ctr"/>
            <a:r>
              <a:rPr lang="fa-IR" sz="40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مراقبت ها – گزارش مراقبت های انجام شده</a:t>
            </a:r>
            <a:endParaRPr lang="fa-IR" sz="40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406" y="1257631"/>
            <a:ext cx="10533553" cy="5151119"/>
          </a:xfrm>
        </p:spPr>
      </p:pic>
    </p:spTree>
    <p:extLst>
      <p:ext uri="{BB962C8B-B14F-4D97-AF65-F5344CB8AC3E}">
        <p14:creationId xmlns:p14="http://schemas.microsoft.com/office/powerpoint/2010/main" val="719510797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48" y="326488"/>
            <a:ext cx="10322824" cy="6205024"/>
          </a:xfrm>
        </p:spPr>
      </p:pic>
    </p:spTree>
    <p:extLst>
      <p:ext uri="{BB962C8B-B14F-4D97-AF65-F5344CB8AC3E}">
        <p14:creationId xmlns:p14="http://schemas.microsoft.com/office/powerpoint/2010/main" val="3547767291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992" y="172099"/>
            <a:ext cx="10364451" cy="539723"/>
          </a:xfrm>
        </p:spPr>
        <p:txBody>
          <a:bodyPr>
            <a:normAutofit fontScale="90000"/>
          </a:bodyPr>
          <a:lstStyle/>
          <a:p>
            <a:pPr algn="ctr"/>
            <a:r>
              <a:rPr lang="fa-IR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جمعیت شبکه</a:t>
            </a:r>
            <a:endParaRPr lang="fa-IR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04" y="1219863"/>
            <a:ext cx="10369592" cy="5090159"/>
          </a:xfrm>
        </p:spPr>
      </p:pic>
    </p:spTree>
    <p:extLst>
      <p:ext uri="{BB962C8B-B14F-4D97-AF65-F5344CB8AC3E}">
        <p14:creationId xmlns:p14="http://schemas.microsoft.com/office/powerpoint/2010/main" val="879436196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36857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جمعیت شبکه – گزارش جمعیت ثبت نام شده ها</a:t>
            </a:r>
            <a:endParaRPr lang="fa-IR" sz="4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750" y="1258957"/>
            <a:ext cx="10539476" cy="5333999"/>
          </a:xfrm>
        </p:spPr>
      </p:pic>
    </p:spTree>
    <p:extLst>
      <p:ext uri="{BB962C8B-B14F-4D97-AF65-F5344CB8AC3E}">
        <p14:creationId xmlns:p14="http://schemas.microsoft.com/office/powerpoint/2010/main" val="508345386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220" y="350521"/>
            <a:ext cx="10364451" cy="433043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داروها- داروهای غیرپزشک</a:t>
            </a:r>
            <a:endParaRPr lang="fa-IR" sz="4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20" y="1203960"/>
            <a:ext cx="10719540" cy="5303519"/>
          </a:xfrm>
        </p:spPr>
      </p:pic>
    </p:spTree>
    <p:extLst>
      <p:ext uri="{BB962C8B-B14F-4D97-AF65-F5344CB8AC3E}">
        <p14:creationId xmlns:p14="http://schemas.microsoft.com/office/powerpoint/2010/main" val="2488887303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301" y="219783"/>
            <a:ext cx="10605274" cy="5992836"/>
          </a:xfrm>
        </p:spPr>
      </p:pic>
    </p:spTree>
    <p:extLst>
      <p:ext uri="{BB962C8B-B14F-4D97-AF65-F5344CB8AC3E}">
        <p14:creationId xmlns:p14="http://schemas.microsoft.com/office/powerpoint/2010/main" val="2225400553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539723"/>
          </a:xfrm>
        </p:spPr>
        <p:txBody>
          <a:bodyPr>
            <a:noAutofit/>
          </a:bodyPr>
          <a:lstStyle/>
          <a:p>
            <a:pPr algn="ctr"/>
            <a:r>
              <a:rPr lang="fa-IR" sz="4400" dirty="0">
                <a:solidFill>
                  <a:schemeClr val="accent1">
                    <a:lumMod val="75000"/>
                  </a:schemeClr>
                </a:solidFill>
                <a:cs typeface="B Titr" pitchFamily="2" charset="-78"/>
              </a:rPr>
              <a:t>گزارش ها : گزارش افرادی که خدماتی دریافت نکرده اند</a:t>
            </a:r>
            <a:endParaRPr lang="fa-IR" sz="44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1515386"/>
            <a:ext cx="10384564" cy="5090159"/>
          </a:xfrm>
        </p:spPr>
      </p:pic>
    </p:spTree>
    <p:extLst>
      <p:ext uri="{BB962C8B-B14F-4D97-AF65-F5344CB8AC3E}">
        <p14:creationId xmlns:p14="http://schemas.microsoft.com/office/powerpoint/2010/main" val="26529704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ain Event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TM04033927[[fn=Main Event]]</Template>
  <TotalTime>814</TotalTime>
  <Words>2491</Words>
  <Application>Microsoft Office PowerPoint</Application>
  <PresentationFormat>Widescreen</PresentationFormat>
  <Paragraphs>280</Paragraphs>
  <Slides>112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112</vt:i4>
      </vt:variant>
    </vt:vector>
  </HeadingPairs>
  <TitlesOfParts>
    <vt:vector size="123" baseType="lpstr">
      <vt:lpstr>Arial</vt:lpstr>
      <vt:lpstr>B Nazanin</vt:lpstr>
      <vt:lpstr>B Titr</vt:lpstr>
      <vt:lpstr>Calibri</vt:lpstr>
      <vt:lpstr>Courier New</vt:lpstr>
      <vt:lpstr>Impact</vt:lpstr>
      <vt:lpstr>Tahoma</vt:lpstr>
      <vt:lpstr>Tw Cen MT</vt:lpstr>
      <vt:lpstr>Wingdings</vt:lpstr>
      <vt:lpstr>Wingdings 2</vt:lpstr>
      <vt:lpstr>Main Event</vt:lpstr>
      <vt:lpstr>PowerPoint Presentation</vt:lpstr>
      <vt:lpstr>برنامه ها : </vt:lpstr>
      <vt:lpstr>در پایان آموزش انتظار می رود :</vt:lpstr>
      <vt:lpstr>مراقبت سلامت جوانان 18 تا 29 سال  </vt:lpstr>
      <vt:lpstr>هدف کمی : افزایش پوشش مراقبت جوانان 18 تا 29 سال به میزان 30% جمعیت گروه سنی مذکور </vt:lpstr>
      <vt:lpstr>PowerPoint Presentation</vt:lpstr>
      <vt:lpstr>بسته خدمتی جوان (ویژه مراقب سلامت)</vt:lpstr>
      <vt:lpstr>تعداد جوانان ثبت نام شده در سامانه </vt:lpstr>
      <vt:lpstr>تعداد زن ثبت نام شده در سامانه </vt:lpstr>
      <vt:lpstr>تعداد زن متاهل ثبت نام شده در سامانه </vt:lpstr>
      <vt:lpstr>تعداد مرد ثبت نام شده در سامانه </vt:lpstr>
      <vt:lpstr>تعداد مرد متاهل ثبت نام شده در سامانه </vt:lpstr>
      <vt:lpstr>مراحل انجام معاینات دانشجویان : </vt:lpstr>
      <vt:lpstr>کارت ارزیابی سلامت جوانان </vt:lpstr>
      <vt:lpstr>برنامه ترویج ازدواج سالم در جوانان  </vt:lpstr>
      <vt:lpstr> </vt:lpstr>
      <vt:lpstr>PowerPoint Presentation</vt:lpstr>
      <vt:lpstr>PowerPoint Presentation</vt:lpstr>
      <vt:lpstr>PowerPoint Presentation</vt:lpstr>
      <vt:lpstr>هدف اصلی آموزش پیش از ازدواج</vt:lpstr>
      <vt:lpstr> کمک برای مهمترین تصمیم زندگی </vt:lpstr>
      <vt:lpstr>ازدواج تصمیم و انتخابی زمان بر و فرایندی است</vt:lpstr>
      <vt:lpstr>عوامل موثر در ازدواج موفق</vt:lpstr>
      <vt:lpstr>باتوجه به توضیحاتی که داشتیم برای اینکه ازدواج موفقی داشته باشیم میبایست مسیر درستی را طی کنیم</vt:lpstr>
      <vt:lpstr>ازدواج یک فرایند است</vt:lpstr>
      <vt:lpstr>اثرات مثبت گامهای 8 گانه ازدواج</vt:lpstr>
      <vt:lpstr>گام های 8 گانه ازدواج موفق</vt:lpstr>
      <vt:lpstr>ثبت اطلاعات درفرمت اکسل :</vt:lpstr>
      <vt:lpstr>PowerPoint Presentation</vt:lpstr>
      <vt:lpstr>اهداف اختصاصی :  برگزاری دوره های آموزشی جهت  10 % جوانان در ارتباط با پیشگیری از مرگ بواسطه حوادث حمل و نقل    فعالیتهای اصلی برنامه :   برگزاری دوره های آموزشی جهت جوانان بر اساس کتاب پیشگیری از حوادث حمل و نقل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ثبت اطلاعات درفرمت اکسل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تهیه ، بررسی و تحلیل  شاخصهای سلامت گروه سنی جوان بر اساس سامانه یکپارچه بهداشت </vt:lpstr>
      <vt:lpstr>فرآیند تهیه ، بررسی و تحلیل شاخصهای سلامت گروه سنی جوان</vt:lpstr>
      <vt:lpstr>PowerPoint Presentation</vt:lpstr>
      <vt:lpstr>PowerPoint Presentation</vt:lpstr>
      <vt:lpstr>PowerPoint Presentation</vt:lpstr>
      <vt:lpstr>کد خدمات غیرپزشکی گروه سنی جوان جهت تعریف جمعیت فعال داشبورد</vt:lpstr>
      <vt:lpstr>درصد پوشش مراقبت غیرپزشکی جوانان</vt:lpstr>
      <vt:lpstr>ثبت نام و سرشماری : فهرست خدمت گیرندگان (از سه مسیر)</vt:lpstr>
      <vt:lpstr>PowerPoint Presentation</vt:lpstr>
      <vt:lpstr>ثبت نام و سرشماری : فهرست افراد فوت شده</vt:lpstr>
      <vt:lpstr>PowerPoint Presentation</vt:lpstr>
      <vt:lpstr>ارائه خدمت: فهرست مراقبتها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ارائه خدمت : اقدام</vt:lpstr>
      <vt:lpstr>PowerPoint Presentation</vt:lpstr>
      <vt:lpstr>ارائه خدمت : فهرست اقدام های انجام شده</vt:lpstr>
      <vt:lpstr>PowerPoint Presentation</vt:lpstr>
      <vt:lpstr>ارائه خدمت : واکسیناسیون</vt:lpstr>
      <vt:lpstr>ارائه خدمت : واکسیناسیون –گزارش افراد واجد شرایط دریافت واکسن</vt:lpstr>
      <vt:lpstr>PowerPoint Presentation</vt:lpstr>
      <vt:lpstr>ارائه خدمت : ارائه دارو و اقلام بهداشتی</vt:lpstr>
      <vt:lpstr>PowerPoint Presentation</vt:lpstr>
      <vt:lpstr>ارائه خدمت : نیازهای درمانی دهان و دندان</vt:lpstr>
      <vt:lpstr>PowerPoint Presentation</vt:lpstr>
      <vt:lpstr>ارائه خدمت : فهرست نیازهای درمانی دهان و دندان</vt:lpstr>
      <vt:lpstr>PowerPoint Presentation</vt:lpstr>
      <vt:lpstr>ارائه خدمت : فهرست پیگیری ها</vt:lpstr>
      <vt:lpstr>PowerPoint Presentation</vt:lpstr>
      <vt:lpstr>ارائه خدمت : فهرست تماس ها</vt:lpstr>
      <vt:lpstr>PowerPoint Presentation</vt:lpstr>
      <vt:lpstr>ارائه خدمت : فهرست افراد در انتظار خدمت</vt:lpstr>
      <vt:lpstr>PowerPoint Presentation</vt:lpstr>
      <vt:lpstr>ثبت وقایع</vt:lpstr>
      <vt:lpstr>ثبت وقایع : ثبت داروهای مصرفی</vt:lpstr>
      <vt:lpstr>PowerPoint Presentation</vt:lpstr>
      <vt:lpstr>آزمایش ها</vt:lpstr>
      <vt:lpstr>آزمایش ها : ثبت نتایج آزمایش</vt:lpstr>
      <vt:lpstr>آزمایش ها : گزارش آزمایش</vt:lpstr>
      <vt:lpstr>PowerPoint Presentation</vt:lpstr>
      <vt:lpstr>PowerPoint Presentation</vt:lpstr>
      <vt:lpstr>گزارش ها : گزارش مراقبت ها</vt:lpstr>
      <vt:lpstr>گزارش ها : گزارش مراقبت ها – گزارش خدمت گیرندگان</vt:lpstr>
      <vt:lpstr>گزارش ها : گزارش مراقبت ها – گزارش خدمات انجام شده</vt:lpstr>
      <vt:lpstr>گزارش ها : گزارش مراقبت ها – گزارش علایم و نشانه ها</vt:lpstr>
      <vt:lpstr>گزارش ها : گزارش مراقبت ها – گزارش اقدام ها</vt:lpstr>
      <vt:lpstr>گزارش ها : گزارش مراقبت ها – گزارش تشخیص ها</vt:lpstr>
      <vt:lpstr>گزارش ها : گزارش مراقبت ها – گزارش مراقبت های انجام شده</vt:lpstr>
      <vt:lpstr>PowerPoint Presentation</vt:lpstr>
      <vt:lpstr>گزارش ها : گزارش جمعیت شبکه</vt:lpstr>
      <vt:lpstr>گزارش ها : گزارش جمعیت شبکه – گزارش جمعیت ثبت نام شده ها</vt:lpstr>
      <vt:lpstr>گزارش ها : گزارش داروها- داروهای غیرپزشک</vt:lpstr>
      <vt:lpstr>PowerPoint Presentation</vt:lpstr>
      <vt:lpstr>گزارش ها : گزارش افرادی که خدماتی دریافت نکرده اند</vt:lpstr>
      <vt:lpstr>PowerPoint Presentation</vt:lpstr>
      <vt:lpstr>شاخصهای سلامت گروه سنی جوان</vt:lpstr>
      <vt:lpstr>تعیین درصد پوشش مراقبت غیرپزشکی و پزشکی جوانان </vt:lpstr>
      <vt:lpstr>مثال : تعیین درصد پوشش مراقبت غیرپزشکی جوانان با نقش مراقب سلامت/ بهورز در سال 99</vt:lpstr>
      <vt:lpstr>مخرج : تعداد جوانان تحت پوشش</vt:lpstr>
      <vt:lpstr>صورت: تعداد جوانان تحت پوشش که در بازه زمانی 1399/1/1  تا 1399/12/30  مراقبت غیرپزشکی  سلامت روان را دریافت نموده اند.</vt:lpstr>
      <vt:lpstr>تعیین درصد پوشش مراقبت غیرپزشکی جوانان با نقش مراقب سلامت/ بهورز در سال 99</vt:lpstr>
      <vt:lpstr>تعیین درصد اختلالات شناسایی شده در جوانان تحت پوشش</vt:lpstr>
      <vt:lpstr>مثال : تعیین درصد اورژانس روانپزشکی شناسایی شده درجوانان با نقش مراقب سلامت/ بهورز در سال 99</vt:lpstr>
      <vt:lpstr>مخرج : تعداد جوانان که در بازه زمانی 1399/1/1  تا  1399/12/30 مراقبت ارزیابی سلامت روان را دریافت نموده اند.</vt:lpstr>
      <vt:lpstr>صورت :  تعداد جوانانی که در همان بازه زمانی اورژانس روانپزشکی در آنها شناسایی شده است. </vt:lpstr>
      <vt:lpstr>مثال : تعیین درصد اورژانس روانپزشکی شناسایی شده درجوانان با نقش مراقب سلامت/ بهورز در سال 99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jalili2</dc:creator>
  <cp:lastModifiedBy>A.R.I</cp:lastModifiedBy>
  <cp:revision>70</cp:revision>
  <dcterms:created xsi:type="dcterms:W3CDTF">2018-09-27T08:14:48Z</dcterms:created>
  <dcterms:modified xsi:type="dcterms:W3CDTF">2023-07-22T08:27:18Z</dcterms:modified>
</cp:coreProperties>
</file>