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  <p:sldMasterId id="2147483661" r:id="rId2"/>
    <p:sldMasterId id="2147483679" r:id="rId3"/>
  </p:sldMasterIdLst>
  <p:notesMasterIdLst>
    <p:notesMasterId r:id="rId24"/>
  </p:notesMasterIdLst>
  <p:sldIdLst>
    <p:sldId id="311" r:id="rId4"/>
    <p:sldId id="256" r:id="rId5"/>
    <p:sldId id="613" r:id="rId6"/>
    <p:sldId id="395" r:id="rId7"/>
    <p:sldId id="394" r:id="rId8"/>
    <p:sldId id="396" r:id="rId9"/>
    <p:sldId id="403" r:id="rId10"/>
    <p:sldId id="399" r:id="rId11"/>
    <p:sldId id="400" r:id="rId12"/>
    <p:sldId id="389" r:id="rId13"/>
    <p:sldId id="602" r:id="rId14"/>
    <p:sldId id="604" r:id="rId15"/>
    <p:sldId id="605" r:id="rId16"/>
    <p:sldId id="606" r:id="rId17"/>
    <p:sldId id="608" r:id="rId18"/>
    <p:sldId id="390" r:id="rId19"/>
    <p:sldId id="367" r:id="rId20"/>
    <p:sldId id="611" r:id="rId21"/>
    <p:sldId id="612" r:id="rId22"/>
    <p:sldId id="610" r:id="rId23"/>
  </p:sldIdLst>
  <p:sldSz cx="9144000" cy="6858000" type="screen4x3"/>
  <p:notesSz cx="6858000" cy="9144000"/>
  <p:embeddedFontLst>
    <p:embeddedFont>
      <p:font typeface="B Titr" panose="00000700000000000000" pitchFamily="2" charset="-78"/>
      <p:bold r:id="rId25"/>
    </p:embeddedFont>
    <p:embeddedFont>
      <p:font typeface="Century Gothic" panose="020B0502020202020204" pitchFamily="34" charset="0"/>
      <p:regular r:id="rId26"/>
      <p:bold r:id="rId27"/>
      <p:italic r:id="rId28"/>
      <p:boldItalic r:id="rId29"/>
    </p:embeddedFont>
    <p:embeddedFont>
      <p:font typeface="B Mitra" panose="00000400000000000000" pitchFamily="2" charset="-78"/>
      <p:regular r:id="rId30"/>
      <p:bold r:id="rId31"/>
    </p:embeddedFont>
    <p:embeddedFont>
      <p:font typeface="2  Nazanin" panose="00000400000000000000" pitchFamily="2" charset="-78"/>
      <p:regular r:id="rId32"/>
      <p:bold r:id="rId33"/>
    </p:embeddedFont>
    <p:embeddedFont>
      <p:font typeface="2  Titr" panose="00000700000000000000" pitchFamily="2" charset="-78"/>
      <p:bold r:id="rId34"/>
    </p:embeddedFont>
    <p:embeddedFont>
      <p:font typeface="Tahoma" panose="020B0604030504040204" pitchFamily="34" charset="0"/>
      <p:regular r:id="rId35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Wingdings 3" panose="05040102010807070707" pitchFamily="18" charset="2"/>
      <p:regular r:id="rId41"/>
    </p:embeddedFont>
    <p:embeddedFont>
      <p:font typeface="B Nazanin" panose="00000400000000000000" pitchFamily="2" charset="-78"/>
      <p:regular r:id="rId42"/>
      <p:bold r:id="rId43"/>
    </p:embeddedFont>
  </p:embeddedFontLst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1700"/>
    <a:srgbClr val="602B00"/>
    <a:srgbClr val="FFFFFF"/>
    <a:srgbClr val="FF6969"/>
    <a:srgbClr val="2597FF"/>
    <a:srgbClr val="FF6201"/>
    <a:srgbClr val="FE8602"/>
    <a:srgbClr val="D68B1C"/>
    <a:srgbClr val="2BA395"/>
    <a:srgbClr val="BD83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410"/>
  </p:normalViewPr>
  <p:slideViewPr>
    <p:cSldViewPr>
      <p:cViewPr varScale="1">
        <p:scale>
          <a:sx n="91" d="100"/>
          <a:sy n="91" d="100"/>
        </p:scale>
        <p:origin x="1404" y="66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-2220"/>
    </p:cViewPr>
  </p:outlin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8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7.fntdata"/><Relationship Id="rId44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D804F-DEEE-46CD-9A48-541A0A07EF4D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CF8F1-E900-481D-8042-AE917B181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86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5195" y="1138425"/>
            <a:ext cx="7177135" cy="76352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2597FF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1901950"/>
            <a:ext cx="7177135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2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447801"/>
            <a:ext cx="6619244" cy="3329581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0"/>
            <a:ext cx="6619244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AAD347D-5ACD-4C99-B74B-A9C85AD731AF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420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421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861734"/>
            <a:ext cx="6619243" cy="1915647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1500" cap="all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96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6"/>
            <a:ext cx="3297254" cy="419576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3"/>
            <a:ext cx="3297256" cy="420024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68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8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8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41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470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233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985720"/>
            <a:ext cx="8093364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2597FF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749246"/>
            <a:ext cx="8093365" cy="4581150"/>
          </a:xfrm>
        </p:spPr>
        <p:txBody>
          <a:bodyPr/>
          <a:lstStyle>
            <a:lvl1pPr algn="l"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 algn="l"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 algn="l"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 algn="l"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 algn="l"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2550798" cy="1447800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129281"/>
            <a:ext cx="2550797" cy="289559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747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5671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0"/>
            <a:ext cx="6619244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5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57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515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447800"/>
            <a:ext cx="5999486" cy="232337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7800" y="3771174"/>
            <a:ext cx="5459737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05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7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721" y="971254"/>
            <a:ext cx="601434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150" b="0" i="0" u="none" strike="noStrike" kern="1200" cap="none" spc="0" normalizeH="0" baseline="0" noProof="0" dirty="0">
                <a:ln>
                  <a:noFill/>
                </a:ln>
                <a:solidFill>
                  <a:srgbClr val="ACD433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7868" y="2613788"/>
            <a:ext cx="601434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150" b="0" i="0" u="none" strike="noStrike" kern="1200" cap="none" spc="0" normalizeH="0" baseline="0" noProof="0" dirty="0">
                <a:ln>
                  <a:noFill/>
                </a:ln>
                <a:solidFill>
                  <a:srgbClr val="ACD433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94435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3124201"/>
            <a:ext cx="6619245" cy="165318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3632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484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49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49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4827211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4250949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6656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778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430214"/>
            <a:ext cx="131445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4"/>
            <a:ext cx="5567362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04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2689" y="527605"/>
            <a:ext cx="641361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2597FF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2689" y="1291129"/>
            <a:ext cx="6413610" cy="4733855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ChangeArrowheads="1"/>
          </p:cNvSpPr>
          <p:nvPr/>
        </p:nvSpPr>
        <p:spPr bwMode="hidden">
          <a:xfrm>
            <a:off x="2895600" y="0"/>
            <a:ext cx="33528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8787" name="Group 3"/>
          <p:cNvGrpSpPr>
            <a:grpSpLocks/>
          </p:cNvGrpSpPr>
          <p:nvPr/>
        </p:nvGrpSpPr>
        <p:grpSpPr bwMode="auto">
          <a:xfrm>
            <a:off x="2133600" y="473075"/>
            <a:ext cx="4878388" cy="3490913"/>
            <a:chOff x="1344" y="298"/>
            <a:chExt cx="3073" cy="2199"/>
          </a:xfrm>
        </p:grpSpPr>
        <p:sp>
          <p:nvSpPr>
            <p:cNvPr id="118788" name="Freeform 4"/>
            <p:cNvSpPr>
              <a:spLocks/>
            </p:cNvSpPr>
            <p:nvPr/>
          </p:nvSpPr>
          <p:spPr bwMode="auto">
            <a:xfrm>
              <a:off x="1344" y="1035"/>
              <a:ext cx="1019" cy="907"/>
            </a:xfrm>
            <a:custGeom>
              <a:avLst/>
              <a:gdLst>
                <a:gd name="T0" fmla="*/ 0 w 1019"/>
                <a:gd name="T1" fmla="*/ 566 h 907"/>
                <a:gd name="T2" fmla="*/ 0 w 1019"/>
                <a:gd name="T3" fmla="*/ 906 h 907"/>
                <a:gd name="T4" fmla="*/ 1014 w 1019"/>
                <a:gd name="T5" fmla="*/ 283 h 907"/>
                <a:gd name="T6" fmla="*/ 1018 w 1019"/>
                <a:gd name="T7" fmla="*/ 307 h 907"/>
                <a:gd name="T8" fmla="*/ 869 w 1019"/>
                <a:gd name="T9" fmla="*/ 0 h 907"/>
                <a:gd name="T10" fmla="*/ 0 w 1019"/>
                <a:gd name="T11" fmla="*/ 566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907">
                  <a:moveTo>
                    <a:pt x="0" y="566"/>
                  </a:moveTo>
                  <a:lnTo>
                    <a:pt x="0" y="906"/>
                  </a:lnTo>
                  <a:lnTo>
                    <a:pt x="1014" y="283"/>
                  </a:lnTo>
                  <a:lnTo>
                    <a:pt x="1018" y="307"/>
                  </a:lnTo>
                  <a:lnTo>
                    <a:pt x="869" y="0"/>
                  </a:lnTo>
                  <a:lnTo>
                    <a:pt x="0" y="566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8789" name="Freeform 5"/>
            <p:cNvSpPr>
              <a:spLocks/>
            </p:cNvSpPr>
            <p:nvPr/>
          </p:nvSpPr>
          <p:spPr bwMode="auto">
            <a:xfrm>
              <a:off x="3398" y="1035"/>
              <a:ext cx="1019" cy="907"/>
            </a:xfrm>
            <a:custGeom>
              <a:avLst/>
              <a:gdLst>
                <a:gd name="T0" fmla="*/ 1018 w 1019"/>
                <a:gd name="T1" fmla="*/ 566 h 907"/>
                <a:gd name="T2" fmla="*/ 1018 w 1019"/>
                <a:gd name="T3" fmla="*/ 906 h 907"/>
                <a:gd name="T4" fmla="*/ 3 w 1019"/>
                <a:gd name="T5" fmla="*/ 283 h 907"/>
                <a:gd name="T6" fmla="*/ 0 w 1019"/>
                <a:gd name="T7" fmla="*/ 307 h 907"/>
                <a:gd name="T8" fmla="*/ 148 w 1019"/>
                <a:gd name="T9" fmla="*/ 0 h 907"/>
                <a:gd name="T10" fmla="*/ 1018 w 1019"/>
                <a:gd name="T11" fmla="*/ 566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907">
                  <a:moveTo>
                    <a:pt x="1018" y="566"/>
                  </a:moveTo>
                  <a:lnTo>
                    <a:pt x="1018" y="906"/>
                  </a:lnTo>
                  <a:lnTo>
                    <a:pt x="3" y="283"/>
                  </a:lnTo>
                  <a:lnTo>
                    <a:pt x="0" y="307"/>
                  </a:lnTo>
                  <a:lnTo>
                    <a:pt x="148" y="0"/>
                  </a:lnTo>
                  <a:lnTo>
                    <a:pt x="1018" y="566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18790" name="Group 6"/>
            <p:cNvGrpSpPr>
              <a:grpSpLocks/>
            </p:cNvGrpSpPr>
            <p:nvPr/>
          </p:nvGrpSpPr>
          <p:grpSpPr bwMode="auto">
            <a:xfrm>
              <a:off x="1571" y="298"/>
              <a:ext cx="2632" cy="2199"/>
              <a:chOff x="1571" y="298"/>
              <a:chExt cx="2632" cy="2199"/>
            </a:xfrm>
          </p:grpSpPr>
          <p:sp>
            <p:nvSpPr>
              <p:cNvPr id="118791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71" y="298"/>
                <a:ext cx="2631" cy="2198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792" name="Freeform 8"/>
              <p:cNvSpPr>
                <a:spLocks/>
              </p:cNvSpPr>
              <p:nvPr/>
            </p:nvSpPr>
            <p:spPr bwMode="auto">
              <a:xfrm>
                <a:off x="1571" y="298"/>
                <a:ext cx="1316" cy="2199"/>
              </a:xfrm>
              <a:custGeom>
                <a:avLst/>
                <a:gdLst>
                  <a:gd name="T0" fmla="*/ 1315 w 1316"/>
                  <a:gd name="T1" fmla="*/ 2198 h 2199"/>
                  <a:gd name="T2" fmla="*/ 1315 w 1316"/>
                  <a:gd name="T3" fmla="*/ 1815 h 2199"/>
                  <a:gd name="T4" fmla="*/ 409 w 1316"/>
                  <a:gd name="T5" fmla="*/ 214 h 2199"/>
                  <a:gd name="T6" fmla="*/ 0 w 1316"/>
                  <a:gd name="T7" fmla="*/ 0 h 2199"/>
                  <a:gd name="T8" fmla="*/ 1315 w 1316"/>
                  <a:gd name="T9" fmla="*/ 2198 h 2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6" h="2199">
                    <a:moveTo>
                      <a:pt x="1315" y="2198"/>
                    </a:moveTo>
                    <a:lnTo>
                      <a:pt x="1315" y="1815"/>
                    </a:lnTo>
                    <a:lnTo>
                      <a:pt x="409" y="214"/>
                    </a:lnTo>
                    <a:lnTo>
                      <a:pt x="0" y="0"/>
                    </a:lnTo>
                    <a:lnTo>
                      <a:pt x="1315" y="2198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793" name="Freeform 9"/>
              <p:cNvSpPr>
                <a:spLocks/>
              </p:cNvSpPr>
              <p:nvPr/>
            </p:nvSpPr>
            <p:spPr bwMode="auto">
              <a:xfrm>
                <a:off x="1571" y="298"/>
                <a:ext cx="2632" cy="217"/>
              </a:xfrm>
              <a:custGeom>
                <a:avLst/>
                <a:gdLst>
                  <a:gd name="T0" fmla="*/ 0 w 2632"/>
                  <a:gd name="T1" fmla="*/ 0 h 217"/>
                  <a:gd name="T2" fmla="*/ 409 w 2632"/>
                  <a:gd name="T3" fmla="*/ 216 h 217"/>
                  <a:gd name="T4" fmla="*/ 2279 w 2632"/>
                  <a:gd name="T5" fmla="*/ 216 h 217"/>
                  <a:gd name="T6" fmla="*/ 2631 w 2632"/>
                  <a:gd name="T7" fmla="*/ 0 h 217"/>
                  <a:gd name="T8" fmla="*/ 0 w 2632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2" h="217">
                    <a:moveTo>
                      <a:pt x="0" y="0"/>
                    </a:moveTo>
                    <a:lnTo>
                      <a:pt x="409" y="216"/>
                    </a:lnTo>
                    <a:lnTo>
                      <a:pt x="2279" y="216"/>
                    </a:lnTo>
                    <a:lnTo>
                      <a:pt x="2631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794" name="Freeform 10"/>
              <p:cNvSpPr>
                <a:spLocks/>
              </p:cNvSpPr>
              <p:nvPr/>
            </p:nvSpPr>
            <p:spPr bwMode="auto">
              <a:xfrm>
                <a:off x="2886" y="298"/>
                <a:ext cx="1317" cy="2199"/>
              </a:xfrm>
              <a:custGeom>
                <a:avLst/>
                <a:gdLst>
                  <a:gd name="T0" fmla="*/ 0 w 1317"/>
                  <a:gd name="T1" fmla="*/ 2198 h 2199"/>
                  <a:gd name="T2" fmla="*/ 0 w 1317"/>
                  <a:gd name="T3" fmla="*/ 1815 h 2199"/>
                  <a:gd name="T4" fmla="*/ 906 w 1317"/>
                  <a:gd name="T5" fmla="*/ 214 h 2199"/>
                  <a:gd name="T6" fmla="*/ 1316 w 1317"/>
                  <a:gd name="T7" fmla="*/ 0 h 2199"/>
                  <a:gd name="T8" fmla="*/ 0 w 1317"/>
                  <a:gd name="T9" fmla="*/ 2198 h 2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7" h="2199">
                    <a:moveTo>
                      <a:pt x="0" y="2198"/>
                    </a:moveTo>
                    <a:lnTo>
                      <a:pt x="0" y="1815"/>
                    </a:lnTo>
                    <a:lnTo>
                      <a:pt x="906" y="214"/>
                    </a:lnTo>
                    <a:lnTo>
                      <a:pt x="1316" y="0"/>
                    </a:lnTo>
                    <a:lnTo>
                      <a:pt x="0" y="2198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8795" name="Rectangle 11"/>
            <p:cNvSpPr>
              <a:spLocks noChangeArrowheads="1"/>
            </p:cNvSpPr>
            <p:nvPr/>
          </p:nvSpPr>
          <p:spPr bwMode="auto">
            <a:xfrm>
              <a:off x="1344" y="1631"/>
              <a:ext cx="3069" cy="31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18796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11879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1295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18798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11879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11880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89D36-9B1E-4F82-962A-50384B01482C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97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5B22AB-908D-402A-8CE5-DCFB307322E1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8802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AC7BA2-0820-43A0-82AD-2F320C775BC3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966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1988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4388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2D9240-84CE-4332-A7C9-653F6DF299ED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4622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FB020E-BB72-431F-B6DD-EA8B24A2059B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852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3DDE32-A302-4CC3-B110-82E0FC65C85B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8768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2AEDDD-7202-42E8-85A0-0FE9BF320115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3448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11DA8C-A1B7-4483-B58D-AF2846751B7E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6181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01A29B-47D0-4AD0-A812-42555DCFE924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0946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371415-0ED0-4A07-90B6-06AF2C45D9F7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2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0388" y="228600"/>
            <a:ext cx="2081212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1988" y="228600"/>
            <a:ext cx="6096000" cy="5791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6A90F1-77E1-4366-AEE5-8BB6BD052C65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5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68488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2597FF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986" y="1748634"/>
            <a:ext cx="4123035" cy="571629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2597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986" y="2359454"/>
            <a:ext cx="4123035" cy="3493173"/>
          </a:xfrm>
        </p:spPr>
        <p:txBody>
          <a:bodyPr/>
          <a:lstStyle>
            <a:lvl1pPr algn="l"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algn="l"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 algn="l"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 algn="l"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 algn="l"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0022" y="1748635"/>
            <a:ext cx="4106566" cy="571630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2597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0021" y="2359455"/>
            <a:ext cx="4106566" cy="3493173"/>
          </a:xfrm>
        </p:spPr>
        <p:txBody>
          <a:bodyPr/>
          <a:lstStyle>
            <a:lvl1pPr algn="l"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algn="l"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 algn="l"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 algn="l"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 algn="l"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6"/>
            <a:ext cx="302775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8"/>
            <a:ext cx="1141809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6759" y="6096000"/>
            <a:ext cx="745301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452718"/>
            <a:ext cx="7053542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2052919"/>
            <a:ext cx="6709906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2905" y="1828801"/>
            <a:ext cx="99059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defTabSz="34290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342900"/>
              <a:t>7/26/2023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206" y="3263398"/>
            <a:ext cx="3859795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defTabSz="3429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4406" y="295730"/>
            <a:ext cx="62864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3429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892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sldNum="0" hdr="0" ftr="0" dt="0"/>
  <p:txStyles>
    <p:titleStyle>
      <a:lvl1pPr algn="l" defTabSz="342900" rtl="1" eaLnBrk="1" latinLnBrk="0" hangingPunct="1">
        <a:spcBef>
          <a:spcPct val="0"/>
        </a:spcBef>
        <a:buNone/>
        <a:defRPr sz="315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57175" indent="-257175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213" indent="-214313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250" indent="-171450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200150" indent="-171450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3050" indent="-171450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85950" indent="-171450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850" indent="-171450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750" indent="-171450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650" indent="-171450" algn="r" defTabSz="342900" rtl="1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3429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/>
          </p:cNvSpPr>
          <p:nvPr/>
        </p:nvSpPr>
        <p:spPr bwMode="hidden">
          <a:xfrm>
            <a:off x="0" y="0"/>
            <a:ext cx="17526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7763" name="Group 3"/>
          <p:cNvGrpSpPr>
            <a:grpSpLocks/>
          </p:cNvGrpSpPr>
          <p:nvPr/>
        </p:nvGrpSpPr>
        <p:grpSpPr bwMode="auto">
          <a:xfrm>
            <a:off x="152400" y="374650"/>
            <a:ext cx="1525588" cy="1227138"/>
            <a:chOff x="96" y="236"/>
            <a:chExt cx="961" cy="773"/>
          </a:xfrm>
        </p:grpSpPr>
        <p:sp>
          <p:nvSpPr>
            <p:cNvPr id="117764" name="Freeform 4"/>
            <p:cNvSpPr>
              <a:spLocks/>
            </p:cNvSpPr>
            <p:nvPr/>
          </p:nvSpPr>
          <p:spPr bwMode="auto">
            <a:xfrm>
              <a:off x="738" y="495"/>
              <a:ext cx="319" cy="319"/>
            </a:xfrm>
            <a:custGeom>
              <a:avLst/>
              <a:gdLst>
                <a:gd name="T0" fmla="*/ 318 w 319"/>
                <a:gd name="T1" fmla="*/ 198 h 319"/>
                <a:gd name="T2" fmla="*/ 318 w 319"/>
                <a:gd name="T3" fmla="*/ 318 h 319"/>
                <a:gd name="T4" fmla="*/ 1 w 319"/>
                <a:gd name="T5" fmla="*/ 99 h 319"/>
                <a:gd name="T6" fmla="*/ 0 w 319"/>
                <a:gd name="T7" fmla="*/ 108 h 319"/>
                <a:gd name="T8" fmla="*/ 46 w 319"/>
                <a:gd name="T9" fmla="*/ 0 h 319"/>
                <a:gd name="T10" fmla="*/ 318 w 319"/>
                <a:gd name="T11" fmla="*/ 19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318" y="198"/>
                  </a:moveTo>
                  <a:lnTo>
                    <a:pt x="318" y="318"/>
                  </a:lnTo>
                  <a:lnTo>
                    <a:pt x="1" y="99"/>
                  </a:lnTo>
                  <a:lnTo>
                    <a:pt x="0" y="108"/>
                  </a:lnTo>
                  <a:lnTo>
                    <a:pt x="46" y="0"/>
                  </a:lnTo>
                  <a:lnTo>
                    <a:pt x="318" y="198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7765" name="Freeform 5"/>
            <p:cNvSpPr>
              <a:spLocks/>
            </p:cNvSpPr>
            <p:nvPr/>
          </p:nvSpPr>
          <p:spPr bwMode="auto">
            <a:xfrm>
              <a:off x="96" y="495"/>
              <a:ext cx="319" cy="319"/>
            </a:xfrm>
            <a:custGeom>
              <a:avLst/>
              <a:gdLst>
                <a:gd name="T0" fmla="*/ 0 w 319"/>
                <a:gd name="T1" fmla="*/ 198 h 319"/>
                <a:gd name="T2" fmla="*/ 0 w 319"/>
                <a:gd name="T3" fmla="*/ 318 h 319"/>
                <a:gd name="T4" fmla="*/ 316 w 319"/>
                <a:gd name="T5" fmla="*/ 99 h 319"/>
                <a:gd name="T6" fmla="*/ 318 w 319"/>
                <a:gd name="T7" fmla="*/ 108 h 319"/>
                <a:gd name="T8" fmla="*/ 271 w 319"/>
                <a:gd name="T9" fmla="*/ 0 h 319"/>
                <a:gd name="T10" fmla="*/ 0 w 319"/>
                <a:gd name="T11" fmla="*/ 19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0" y="198"/>
                  </a:moveTo>
                  <a:lnTo>
                    <a:pt x="0" y="318"/>
                  </a:lnTo>
                  <a:lnTo>
                    <a:pt x="316" y="99"/>
                  </a:lnTo>
                  <a:lnTo>
                    <a:pt x="318" y="108"/>
                  </a:lnTo>
                  <a:lnTo>
                    <a:pt x="271" y="0"/>
                  </a:lnTo>
                  <a:lnTo>
                    <a:pt x="0" y="198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17766" name="Group 6"/>
            <p:cNvGrpSpPr>
              <a:grpSpLocks/>
            </p:cNvGrpSpPr>
            <p:nvPr/>
          </p:nvGrpSpPr>
          <p:grpSpPr bwMode="auto">
            <a:xfrm>
              <a:off x="152" y="236"/>
              <a:ext cx="823" cy="773"/>
              <a:chOff x="152" y="236"/>
              <a:chExt cx="823" cy="773"/>
            </a:xfrm>
          </p:grpSpPr>
          <p:sp>
            <p:nvSpPr>
              <p:cNvPr id="117767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2" y="236"/>
                <a:ext cx="822" cy="772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13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768" name="Freeform 8"/>
              <p:cNvSpPr>
                <a:spLocks/>
              </p:cNvSpPr>
              <p:nvPr/>
            </p:nvSpPr>
            <p:spPr bwMode="auto">
              <a:xfrm>
                <a:off x="152" y="236"/>
                <a:ext cx="412" cy="773"/>
              </a:xfrm>
              <a:custGeom>
                <a:avLst/>
                <a:gdLst>
                  <a:gd name="T0" fmla="*/ 411 w 412"/>
                  <a:gd name="T1" fmla="*/ 772 h 773"/>
                  <a:gd name="T2" fmla="*/ 411 w 412"/>
                  <a:gd name="T3" fmla="*/ 637 h 773"/>
                  <a:gd name="T4" fmla="*/ 127 w 412"/>
                  <a:gd name="T5" fmla="*/ 75 h 773"/>
                  <a:gd name="T6" fmla="*/ 0 w 412"/>
                  <a:gd name="T7" fmla="*/ 0 h 773"/>
                  <a:gd name="T8" fmla="*/ 411 w 412"/>
                  <a:gd name="T9" fmla="*/ 772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773">
                    <a:moveTo>
                      <a:pt x="411" y="772"/>
                    </a:moveTo>
                    <a:lnTo>
                      <a:pt x="411" y="637"/>
                    </a:lnTo>
                    <a:lnTo>
                      <a:pt x="127" y="75"/>
                    </a:lnTo>
                    <a:lnTo>
                      <a:pt x="0" y="0"/>
                    </a:lnTo>
                    <a:lnTo>
                      <a:pt x="411" y="772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769" name="Freeform 9"/>
              <p:cNvSpPr>
                <a:spLocks/>
              </p:cNvSpPr>
              <p:nvPr/>
            </p:nvSpPr>
            <p:spPr bwMode="auto">
              <a:xfrm>
                <a:off x="152" y="236"/>
                <a:ext cx="823" cy="77"/>
              </a:xfrm>
              <a:custGeom>
                <a:avLst/>
                <a:gdLst>
                  <a:gd name="T0" fmla="*/ 0 w 823"/>
                  <a:gd name="T1" fmla="*/ 0 h 77"/>
                  <a:gd name="T2" fmla="*/ 127 w 823"/>
                  <a:gd name="T3" fmla="*/ 76 h 77"/>
                  <a:gd name="T4" fmla="*/ 712 w 823"/>
                  <a:gd name="T5" fmla="*/ 76 h 77"/>
                  <a:gd name="T6" fmla="*/ 822 w 823"/>
                  <a:gd name="T7" fmla="*/ 0 h 77"/>
                  <a:gd name="T8" fmla="*/ 0 w 823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3" h="77">
                    <a:moveTo>
                      <a:pt x="0" y="0"/>
                    </a:moveTo>
                    <a:lnTo>
                      <a:pt x="127" y="76"/>
                    </a:lnTo>
                    <a:lnTo>
                      <a:pt x="712" y="76"/>
                    </a:lnTo>
                    <a:lnTo>
                      <a:pt x="822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770" name="Freeform 10"/>
              <p:cNvSpPr>
                <a:spLocks/>
              </p:cNvSpPr>
              <p:nvPr/>
            </p:nvSpPr>
            <p:spPr bwMode="auto">
              <a:xfrm>
                <a:off x="563" y="236"/>
                <a:ext cx="412" cy="773"/>
              </a:xfrm>
              <a:custGeom>
                <a:avLst/>
                <a:gdLst>
                  <a:gd name="T0" fmla="*/ 0 w 412"/>
                  <a:gd name="T1" fmla="*/ 772 h 773"/>
                  <a:gd name="T2" fmla="*/ 0 w 412"/>
                  <a:gd name="T3" fmla="*/ 637 h 773"/>
                  <a:gd name="T4" fmla="*/ 283 w 412"/>
                  <a:gd name="T5" fmla="*/ 75 h 773"/>
                  <a:gd name="T6" fmla="*/ 411 w 412"/>
                  <a:gd name="T7" fmla="*/ 0 h 773"/>
                  <a:gd name="T8" fmla="*/ 0 w 412"/>
                  <a:gd name="T9" fmla="*/ 772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773">
                    <a:moveTo>
                      <a:pt x="0" y="772"/>
                    </a:moveTo>
                    <a:lnTo>
                      <a:pt x="0" y="637"/>
                    </a:lnTo>
                    <a:lnTo>
                      <a:pt x="283" y="75"/>
                    </a:lnTo>
                    <a:lnTo>
                      <a:pt x="411" y="0"/>
                    </a:lnTo>
                    <a:lnTo>
                      <a:pt x="0" y="772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7771" name="Rectangle 11"/>
            <p:cNvSpPr>
              <a:spLocks noChangeArrowheads="1"/>
            </p:cNvSpPr>
            <p:nvPr/>
          </p:nvSpPr>
          <p:spPr bwMode="auto">
            <a:xfrm>
              <a:off x="96" y="704"/>
              <a:ext cx="959" cy="10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17772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70866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17773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1988" y="1905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1777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11777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92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11777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rtl="0">
              <a:defRPr sz="1400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536574-D044-4099-A3AB-3E930A2FB8DE}" type="slidenum">
              <a:rPr kumimoji="0" lang="fa-I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522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rtl="1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Arial" panose="020B0604020202020204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Ú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hemeOverride" Target="../theme/themeOverrid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0" b="29534"/>
          <a:stretch/>
        </p:blipFill>
        <p:spPr>
          <a:xfrm>
            <a:off x="0" y="1"/>
            <a:ext cx="9144000" cy="697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25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48188" y="407820"/>
            <a:ext cx="4041345" cy="1447800"/>
          </a:xfrm>
        </p:spPr>
        <p:txBody>
          <a:bodyPr/>
          <a:lstStyle/>
          <a:p>
            <a:r>
              <a:rPr lang="fa-IR" altLang="en-US" sz="3500" b="1" dirty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اهميت دندانهاي </a:t>
            </a:r>
            <a:r>
              <a:rPr lang="fa-IR" altLang="en-US" sz="3500" b="1" dirty="0" smtClean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شيري</a:t>
            </a:r>
            <a:endParaRPr lang="en-US" altLang="en-US" sz="5400" dirty="0">
              <a:cs typeface="B Titr" panose="00000700000000000000" pitchFamily="2" charset="-78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حفظ فضاي لازم براي رويش دندانهاي دا </a:t>
            </a:r>
            <a:r>
              <a:rPr lang="ar-SA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ئ</a:t>
            </a:r>
            <a:r>
              <a:rPr lang="fa-IR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مي</a:t>
            </a:r>
          </a:p>
          <a:p>
            <a:pPr>
              <a:lnSpc>
                <a:spcPct val="90000"/>
              </a:lnSpc>
            </a:pPr>
            <a:r>
              <a:rPr lang="fa-IR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كمك به رشد  و تكامل صورت</a:t>
            </a:r>
          </a:p>
          <a:p>
            <a:pPr>
              <a:lnSpc>
                <a:spcPct val="90000"/>
              </a:lnSpc>
            </a:pPr>
            <a:r>
              <a:rPr lang="fa-IR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اهميت در جويدن وهضم غذا</a:t>
            </a:r>
          </a:p>
          <a:p>
            <a:pPr>
              <a:lnSpc>
                <a:spcPct val="90000"/>
              </a:lnSpc>
            </a:pPr>
            <a:r>
              <a:rPr lang="fa-IR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اهميت در تكلم وبيان صحيح حروف</a:t>
            </a:r>
            <a:endParaRPr lang="en-US" altLang="en-US" sz="3000" b="1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9221095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utoUpdateAnimBg="0"/>
      <p:bldP spid="67587" grpId="0" build="p" autoUpdateAnimBg="0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7776864" cy="475029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200" b="1" dirty="0" smtClean="0">
                <a:solidFill>
                  <a:srgbClr val="321700"/>
                </a:solidFill>
                <a:cs typeface="B Mitra" pitchFamily="2" charset="-78"/>
              </a:rPr>
              <a:t>برنامه سلامت دهان و دندان زیر 6 سال به دو گروه سنی تقسیم می شود: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fa-IR" sz="2200" b="1" dirty="0" smtClean="0">
              <a:solidFill>
                <a:srgbClr val="321700"/>
              </a:solidFill>
              <a:cs typeface="B Mitra" pitchFamily="2" charset="-78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200" b="1" dirty="0" smtClean="0">
                <a:solidFill>
                  <a:srgbClr val="321700"/>
                </a:solidFill>
                <a:cs typeface="B Mitra" pitchFamily="2" charset="-78"/>
              </a:rPr>
              <a:t> 2 سال و کمتر از 2 سال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200" b="1" dirty="0" smtClean="0">
                <a:solidFill>
                  <a:srgbClr val="321700"/>
                </a:solidFill>
                <a:cs typeface="B Mitra" pitchFamily="2" charset="-78"/>
              </a:rPr>
              <a:t>بالای 2 سال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endParaRPr lang="fa-IR" sz="2200" b="1" dirty="0" smtClean="0">
              <a:solidFill>
                <a:srgbClr val="321700"/>
              </a:solidFill>
              <a:cs typeface="B Mitra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200" b="1" dirty="0" smtClean="0">
                <a:solidFill>
                  <a:srgbClr val="321700"/>
                </a:solidFill>
                <a:cs typeface="B Mitra" pitchFamily="2" charset="-78"/>
              </a:rPr>
              <a:t>که برای هر گروه سوالات، مشاهدات، تعیین علائم و نشانه ها، طبقه بندی کودک از نظر وضعیت خطر و نهایت توصیه ها و اقدامات نیز مشخص گردیده است.</a:t>
            </a:r>
          </a:p>
          <a:p>
            <a:pPr marL="0" indent="0">
              <a:buNone/>
            </a:pPr>
            <a:endParaRPr lang="fa-IR" sz="2200" dirty="0">
              <a:solidFill>
                <a:srgbClr val="3217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2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901824"/>
            <a:ext cx="7272808" cy="1303040"/>
          </a:xfrm>
        </p:spPr>
        <p:txBody>
          <a:bodyPr>
            <a:normAutofit/>
          </a:bodyPr>
          <a:lstStyle/>
          <a:p>
            <a:pPr algn="just"/>
            <a:r>
              <a:rPr lang="fa-IR" sz="3000" dirty="0" smtClean="0">
                <a:solidFill>
                  <a:srgbClr val="321700"/>
                </a:solidFill>
                <a:cs typeface="B Titr" pitchFamily="2" charset="-78"/>
              </a:rPr>
              <a:t>وظایف مهم بهورزان و مراقبین سلامت در ارائه خدمات سلامت دهان و دندان کودکان زیر 6 سال</a:t>
            </a:r>
            <a:endParaRPr lang="fa-IR" sz="3000" dirty="0">
              <a:solidFill>
                <a:srgbClr val="3217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2818180"/>
            <a:ext cx="7543800" cy="38862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a-IR" sz="2200" b="1" dirty="0" smtClean="0">
                <a:solidFill>
                  <a:srgbClr val="321700"/>
                </a:solidFill>
                <a:cs typeface="B Mitra" pitchFamily="2" charset="-78"/>
              </a:rPr>
              <a:t>مسواک انگشتی برای کودکان زیر 2 سال در طی 6، 12 و 18 ماهگی تحویل داده و آموزش های لازم در خصوص نحوه استفاده از آن داده شود.</a:t>
            </a:r>
          </a:p>
          <a:p>
            <a:pPr algn="just">
              <a:lnSpc>
                <a:spcPct val="150000"/>
              </a:lnSpc>
            </a:pPr>
            <a:endParaRPr lang="fa-IR" sz="2200" b="1" dirty="0">
              <a:solidFill>
                <a:srgbClr val="321700"/>
              </a:solidFill>
              <a:cs typeface="B Mitra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200" b="1" dirty="0" smtClean="0">
                <a:solidFill>
                  <a:srgbClr val="321700"/>
                </a:solidFill>
                <a:cs typeface="B Mitra" pitchFamily="2" charset="-78"/>
              </a:rPr>
              <a:t>خدمت وارنیش فلوراید تراپی انجام شود، ارائه این خدمت برای کودکان از ابتدای 3 سالگی به بعد سالانه در دو نوبت برای هر کودک با فاصله 6 ماه صورت گیرد.</a:t>
            </a:r>
            <a:endParaRPr lang="fa-IR" sz="2200" b="1" dirty="0">
              <a:solidFill>
                <a:srgbClr val="321700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450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31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25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291130"/>
            <a:ext cx="8387684" cy="475029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600" b="1" dirty="0" smtClean="0">
                <a:solidFill>
                  <a:srgbClr val="321700"/>
                </a:solidFill>
                <a:cs typeface="B Mitra" pitchFamily="2" charset="-78"/>
              </a:rPr>
              <a:t>برنامه سلامت دهان و دندان 6 تا 14 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600" b="1" dirty="0" smtClean="0">
                <a:solidFill>
                  <a:srgbClr val="321700"/>
                </a:solidFill>
                <a:cs typeface="B Mitra" pitchFamily="2" charset="-78"/>
              </a:rPr>
              <a:t>معاینات دانش آموزان بدو ورود به دبستان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600" b="1" dirty="0" smtClean="0">
                <a:solidFill>
                  <a:srgbClr val="321700"/>
                </a:solidFill>
                <a:cs typeface="B Mitra" pitchFamily="2" charset="-78"/>
              </a:rPr>
              <a:t> انجام </a:t>
            </a:r>
            <a:r>
              <a:rPr lang="fa-IR" sz="2600" b="1" dirty="0">
                <a:solidFill>
                  <a:srgbClr val="321700"/>
                </a:solidFill>
                <a:cs typeface="B Mitra" pitchFamily="2" charset="-78"/>
              </a:rPr>
              <a:t>وارنیش فلوراید تراپی دانش آموزی در </a:t>
            </a:r>
            <a:r>
              <a:rPr lang="fa-IR" sz="2600" b="1" dirty="0" smtClean="0">
                <a:solidFill>
                  <a:srgbClr val="321700"/>
                </a:solidFill>
                <a:cs typeface="B Mitra" pitchFamily="2" charset="-78"/>
              </a:rPr>
              <a:t>مدارس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600" b="1" dirty="0" smtClean="0">
                <a:solidFill>
                  <a:srgbClr val="321700"/>
                </a:solidFill>
                <a:cs typeface="B Mitra" pitchFamily="2" charset="-78"/>
              </a:rPr>
              <a:t>ارجاع دانش آموزان جهت دریافت خدمات فیشورسیلانت در صورت رویش دندان 6 و 7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600" b="1" dirty="0" smtClean="0">
                <a:solidFill>
                  <a:srgbClr val="321700"/>
                </a:solidFill>
                <a:cs typeface="B Mitra" pitchFamily="2" charset="-78"/>
              </a:rPr>
              <a:t>هماهنگی با مدارس جهت آموزش سلامت دهان و دندان توسط دندانپزشک برای دانش آموزان و والدین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600" b="1" dirty="0" smtClean="0">
                <a:solidFill>
                  <a:srgbClr val="321700"/>
                </a:solidFill>
                <a:cs typeface="B Mitra" pitchFamily="2" charset="-78"/>
              </a:rPr>
              <a:t>هماهنگی با دندانپزشک جهت آموزش های گروهی در مرکز </a:t>
            </a:r>
            <a:endParaRPr lang="fa-IR" sz="2600" b="1" dirty="0">
              <a:solidFill>
                <a:srgbClr val="321700"/>
              </a:solidFill>
              <a:cs typeface="B Mitra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fa-IR" sz="2200" b="1" dirty="0" smtClean="0">
              <a:solidFill>
                <a:srgbClr val="321700"/>
              </a:solidFill>
              <a:cs typeface="B Mitra" pitchFamily="2" charset="-78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endParaRPr lang="fa-IR" sz="2200" b="1" dirty="0" smtClean="0">
              <a:solidFill>
                <a:srgbClr val="321700"/>
              </a:solidFill>
              <a:cs typeface="B Mitra" pitchFamily="2" charset="-78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endParaRPr lang="fa-IR" sz="2200" b="1" dirty="0" smtClean="0">
              <a:solidFill>
                <a:srgbClr val="321700"/>
              </a:solidFill>
              <a:cs typeface="B Mitra" pitchFamily="2" charset="-78"/>
            </a:endParaRPr>
          </a:p>
          <a:p>
            <a:pPr marL="0" indent="0">
              <a:buNone/>
            </a:pPr>
            <a:endParaRPr lang="fa-IR" sz="2200" dirty="0">
              <a:solidFill>
                <a:srgbClr val="3217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186425" y="70100"/>
            <a:ext cx="4957575" cy="1447800"/>
          </a:xfrm>
        </p:spPr>
        <p:txBody>
          <a:bodyPr/>
          <a:lstStyle/>
          <a:p>
            <a:r>
              <a:rPr lang="fa-IR" altLang="en-US" sz="3500" b="1" dirty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دندان 6سالگي </a:t>
            </a:r>
            <a:r>
              <a:rPr lang="fa-IR" altLang="en-US" sz="3500" b="1" dirty="0" smtClean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و اهميت </a:t>
            </a:r>
            <a:r>
              <a:rPr lang="fa-IR" altLang="en-US" sz="3500" b="1" dirty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آن </a:t>
            </a:r>
            <a:endParaRPr lang="en-US" altLang="en-US" dirty="0">
              <a:cs typeface="B Titr" panose="00000700000000000000" pitchFamily="2" charset="-78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6266" y="1626403"/>
            <a:ext cx="7772400" cy="1379538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Char char="•"/>
            </a:pPr>
            <a:r>
              <a:rPr lang="fa-IR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اولین آسیای بزرگ دائمی </a:t>
            </a:r>
          </a:p>
          <a:p>
            <a:pPr>
              <a:lnSpc>
                <a:spcPct val="150000"/>
              </a:lnSpc>
              <a:buFontTx/>
              <a:buChar char="•"/>
            </a:pPr>
            <a:r>
              <a:rPr lang="fa-IR" altLang="en-US" sz="3000" b="1" dirty="0">
                <a:solidFill>
                  <a:srgbClr val="FFFFFF"/>
                </a:solidFill>
                <a:cs typeface="B Nazanin" panose="00000400000000000000" pitchFamily="2" charset="-78"/>
              </a:rPr>
              <a:t>محل رویش آن پشت آخرین دندان شیری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a-IR" altLang="en-US" sz="3600" dirty="0"/>
              <a:t> </a:t>
            </a:r>
          </a:p>
          <a:p>
            <a:pPr>
              <a:lnSpc>
                <a:spcPct val="80000"/>
              </a:lnSpc>
            </a:pP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25161962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  <p:bldP spid="70659" grpId="0" build="p" autoUpdateAnimBg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9601" y="833015"/>
            <a:ext cx="5429250" cy="857250"/>
          </a:xfrm>
        </p:spPr>
        <p:txBody>
          <a:bodyPr/>
          <a:lstStyle/>
          <a:p>
            <a:pPr algn="r">
              <a:defRPr/>
            </a:pPr>
            <a:r>
              <a:rPr lang="fa-IR" sz="2400" dirty="0">
                <a:solidFill>
                  <a:schemeClr val="accent2">
                    <a:lumMod val="20000"/>
                    <a:lumOff val="80000"/>
                  </a:schemeClr>
                </a:solidFill>
                <a:cs typeface="B Titr" pitchFamily="2" charset="-78"/>
              </a:rPr>
              <a:t>دندان 6 سالگي و علت اهميت آن</a:t>
            </a:r>
            <a:endParaRPr lang="en-US" sz="2400" dirty="0">
              <a:solidFill>
                <a:schemeClr val="accent2">
                  <a:lumMod val="20000"/>
                  <a:lumOff val="80000"/>
                </a:schemeClr>
              </a:solidFill>
              <a:cs typeface="2  Titr" pitchFamily="2" charset="-78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296260" y="1596540"/>
            <a:ext cx="7626136" cy="4195481"/>
          </a:xfrm>
        </p:spPr>
        <p:txBody>
          <a:bodyPr>
            <a:noAutofit/>
          </a:bodyPr>
          <a:lstStyle/>
          <a:p>
            <a:pPr algn="just" rtl="1" eaLnBrk="1" hangingPunct="1">
              <a:lnSpc>
                <a:spcPct val="150000"/>
              </a:lnSpc>
            </a:pPr>
            <a:r>
              <a:rPr lang="fa-IR" altLang="fa-IR" sz="2000" dirty="0">
                <a:latin typeface="2  Titr"/>
                <a:cs typeface="B Titr" panose="00000700000000000000" pitchFamily="2" charset="-78"/>
              </a:rPr>
              <a:t>اين دندان همان آسياي بزرگ اول دائمي مي‌باشد كه به دندان 6 سالگي معروف است و زمان رويش آن هم در 6 سالگي است و </a:t>
            </a:r>
            <a:r>
              <a:rPr lang="fa-IR" altLang="fa-IR" sz="2000" u="sng" dirty="0">
                <a:latin typeface="2  Titr"/>
                <a:cs typeface="B Titr" panose="00000700000000000000" pitchFamily="2" charset="-78"/>
              </a:rPr>
              <a:t>الگوي رويش</a:t>
            </a:r>
            <a:r>
              <a:rPr lang="fa-IR" altLang="fa-IR" sz="2000" dirty="0">
                <a:latin typeface="2  Titr"/>
                <a:cs typeface="B Titr" panose="00000700000000000000" pitchFamily="2" charset="-78"/>
              </a:rPr>
              <a:t> ساير دندان هاي دائمي بوده و سبب رويش صحيح و مرتب بقيه دندان ها مي‌شود.</a:t>
            </a:r>
          </a:p>
          <a:p>
            <a:pPr algn="just" rtl="1" eaLnBrk="1" hangingPunct="1">
              <a:lnSpc>
                <a:spcPct val="150000"/>
              </a:lnSpc>
            </a:pPr>
            <a:r>
              <a:rPr lang="fa-IR" altLang="fa-IR" sz="2000" u="sng" dirty="0" smtClean="0">
                <a:latin typeface="2  Titr"/>
                <a:cs typeface="B Titr" panose="00000700000000000000" pitchFamily="2" charset="-78"/>
              </a:rPr>
              <a:t>محل </a:t>
            </a:r>
            <a:r>
              <a:rPr lang="fa-IR" altLang="fa-IR" sz="2000" u="sng" dirty="0">
                <a:latin typeface="2  Titr"/>
                <a:cs typeface="B Titr" panose="00000700000000000000" pitchFamily="2" charset="-78"/>
              </a:rPr>
              <a:t>رويش آن پشت آخرين دندان شيري يعني دندان آسياي دوم شيري است</a:t>
            </a:r>
            <a:r>
              <a:rPr lang="fa-IR" altLang="fa-IR" sz="2000" dirty="0">
                <a:latin typeface="2  Titr"/>
                <a:cs typeface="B Titr" panose="00000700000000000000" pitchFamily="2" charset="-78"/>
              </a:rPr>
              <a:t>. اين دندان اولين دندان دائمي غير جانشين است و بدون اينكه دندان شيري بيفتد رويش مي‌يابد. به همين دليل نظر والدين بر اين است كه اين دندان شيري است و با اين باور غلط كه اگر دندان شيري بيفتد دندان ديگري بدون هيچ مشكلي به جاي آن مي‌رويد، تلاشي براي نظافت و نگهداري آن نمي‌شود و اين دندان كه بايد تا پايان عمر در دهان  باقي بماند با تمام اهميتي كه ذكر شد زودتر پوسيده شده و از بين مي رود و مشكلات متعدد دنداني بعدي را ايجاد مي‌نمايد.</a:t>
            </a:r>
            <a:endParaRPr lang="en-US" altLang="fa-IR" sz="2000" dirty="0">
              <a:latin typeface="2  Titr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150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5194" y="721575"/>
            <a:ext cx="8229600" cy="11430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500" b="1" dirty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دستور عمل اجرایی برنامه بیمه روستایی و پزشکی </a:t>
            </a:r>
            <a:r>
              <a:rPr lang="fa-IR" sz="2500" b="1" dirty="0" smtClean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خانواده نسخه </a:t>
            </a:r>
            <a:r>
              <a:rPr lang="fa-IR" sz="2500" b="1" dirty="0">
                <a:solidFill>
                  <a:srgbClr val="FFFFFF"/>
                </a:solidFill>
                <a:latin typeface="+mn-lt"/>
                <a:ea typeface="+mn-ea"/>
                <a:cs typeface="B Titr" panose="00000700000000000000" pitchFamily="2" charset="-78"/>
              </a:rPr>
              <a:t>22</a:t>
            </a:r>
            <a:endParaRPr lang="en-US" sz="2500" b="1" dirty="0">
              <a:solidFill>
                <a:srgbClr val="FFFFFF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4574"/>
            <a:ext cx="8229600" cy="484102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بهورز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و مراقب سلامت به ارائه خدمات آموزشی و پیشگیری برای ارتقاء سلامت دهان و دندان می پردازند: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>
                <a:latin typeface="2  Titr"/>
                <a:cs typeface="B Titr" panose="00000700000000000000" pitchFamily="2" charset="-78"/>
              </a:rPr>
              <a:t>آموزش بهداشت دهان و دندان با استفاده از وسایل کمک آموزشی و با کمک مدلهای آموزش بهداشت و مصاحبه انگیزشی (به منظور ارتقاء مهارتهای فردی و خود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مراقبتی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استفاده درست از مسواك و نخ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دندان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تغذیه غیر پوسیدگی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زا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اهمیت دندانهای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شیری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شناسایی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و نحوه حفظ سلامت دندان 6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سالگی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مشکلات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هنگام رویش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دندانها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ترك عادات بد و مضر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دهان</a:t>
            </a:r>
            <a:endParaRPr lang="fa-IR" sz="2000" dirty="0">
              <a:latin typeface="2  Titr"/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دفتر سلامت دهان و دندان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61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030" y="1188764"/>
            <a:ext cx="8229600" cy="5334000"/>
          </a:xfrm>
        </p:spPr>
        <p:txBody>
          <a:bodyPr>
            <a:normAutofit lnSpcReduction="10000"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انجام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معاینات دهان و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دندان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ثبت اطلاعات وضعیت دهان و دندان در پرونده خانوار و یا سامانه های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الکترونیک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ارجاع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افرادی که نیاز به خدمات مراقبتی خاص و یا درمانی دارند به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دندانپزشک/ بهداشتکار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دهان و </a:t>
            </a:r>
            <a:r>
              <a:rPr lang="fa-IR" sz="2000" dirty="0" smtClean="0">
                <a:latin typeface="2  Titr"/>
                <a:cs typeface="B Titr" panose="00000700000000000000" pitchFamily="2" charset="-78"/>
              </a:rPr>
              <a:t>دندان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000" dirty="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000" dirty="0">
                <a:latin typeface="2  Titr"/>
                <a:cs typeface="B Titr" panose="00000700000000000000" pitchFamily="2" charset="-78"/>
              </a:rPr>
              <a:t>پیگیری نتیجه ارجاع و </a:t>
            </a:r>
            <a:r>
              <a:rPr lang="fa-IR" sz="2100" dirty="0">
                <a:latin typeface="2  Titr"/>
                <a:cs typeface="B Titr" panose="00000700000000000000" pitchFamily="2" charset="-78"/>
              </a:rPr>
              <a:t>ثبت آن در پرونده خانوار فرد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100" dirty="0">
                <a:latin typeface="2  Titr"/>
                <a:cs typeface="B Titr" panose="00000700000000000000" pitchFamily="2" charset="-78"/>
              </a:rPr>
              <a:t>انجام وارنیش </a:t>
            </a:r>
            <a:r>
              <a:rPr lang="fa-IR" sz="2100" dirty="0" smtClean="0">
                <a:latin typeface="2  Titr"/>
                <a:cs typeface="B Titr" panose="00000700000000000000" pitchFamily="2" charset="-78"/>
              </a:rPr>
              <a:t>فلوراید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100" dirty="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100" dirty="0">
                <a:latin typeface="2  Titr"/>
                <a:cs typeface="B Titr" panose="00000700000000000000" pitchFamily="2" charset="-78"/>
              </a:rPr>
              <a:t>توزیع مسواك انگشتی و ارزیابی خطر پوسیدگی دندان برای گروه های </a:t>
            </a:r>
            <a:r>
              <a:rPr lang="fa-IR" sz="2100" dirty="0" smtClean="0">
                <a:latin typeface="2  Titr"/>
                <a:cs typeface="B Titr" panose="00000700000000000000" pitchFamily="2" charset="-78"/>
              </a:rPr>
              <a:t>هدف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100" smtClean="0">
                <a:latin typeface="2  Titr"/>
                <a:cs typeface="B Titr" panose="00000700000000000000" pitchFamily="2" charset="-78"/>
              </a:rPr>
              <a:t> </a:t>
            </a:r>
            <a:r>
              <a:rPr lang="fa-IR" sz="2100" dirty="0">
                <a:latin typeface="2  Titr"/>
                <a:cs typeface="B Titr" panose="00000700000000000000" pitchFamily="2" charset="-78"/>
              </a:rPr>
              <a:t>آموزش و معاینه در پایگاه های سنجش و مدرسه</a:t>
            </a:r>
            <a:r>
              <a:rPr lang="fa-IR" sz="2100">
                <a:latin typeface="2  Titr"/>
                <a:cs typeface="B Titr" panose="00000700000000000000" pitchFamily="2" charset="-78"/>
              </a:rPr>
              <a:t>. </a:t>
            </a:r>
            <a:endParaRPr lang="fa-IR" sz="2100" smtClean="0">
              <a:latin typeface="2  Titr"/>
              <a:cs typeface="B Titr" panose="00000700000000000000" pitchFamily="2" charset="-78"/>
            </a:endParaRPr>
          </a:p>
          <a:p>
            <a:pPr marL="342900" lvl="1" indent="0">
              <a:lnSpc>
                <a:spcPct val="150000"/>
              </a:lnSpc>
              <a:buNone/>
            </a:pPr>
            <a:r>
              <a:rPr lang="fa-IR" sz="2100" smtClean="0">
                <a:latin typeface="2  Titr"/>
                <a:cs typeface="B Titr" panose="00000700000000000000" pitchFamily="2" charset="-78"/>
              </a:rPr>
              <a:t>چگونگی </a:t>
            </a:r>
            <a:r>
              <a:rPr lang="fa-IR" sz="2100" dirty="0">
                <a:latin typeface="2  Titr"/>
                <a:cs typeface="B Titr" panose="00000700000000000000" pitchFamily="2" charset="-78"/>
              </a:rPr>
              <a:t>انجام این خدمات بر اساس دستورالعمل های ابلاغی از وزارت بهداشت می باشد.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fa-IR" sz="2000" dirty="0">
              <a:latin typeface="2  Titr"/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92875"/>
            <a:ext cx="1600200" cy="365125"/>
          </a:xfrm>
        </p:spPr>
        <p:txBody>
          <a:bodyPr/>
          <a:lstStyle/>
          <a:p>
            <a:r>
              <a:rPr lang="fa-IR" dirty="0"/>
              <a:t>دفتر سلامت دهان و دندان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961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1443835"/>
            <a:ext cx="8542329" cy="1527050"/>
          </a:xfrm>
        </p:spPr>
        <p:txBody>
          <a:bodyPr>
            <a:noAutofit/>
          </a:bodyPr>
          <a:lstStyle/>
          <a:p>
            <a:pPr algn="ctr"/>
            <a:r>
              <a:rPr lang="fa-IR" sz="4000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مراقبت های سلامت دهان و دندان گروههای هدف</a:t>
            </a:r>
            <a:endParaRPr lang="en-US" sz="4000" b="1" dirty="0" smtClean="0">
              <a:ln>
                <a:solidFill>
                  <a:srgbClr val="C0000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  <a:p>
            <a:pPr algn="ctr"/>
            <a:endParaRPr lang="fa-IR" sz="3600" b="1" dirty="0" smtClean="0">
              <a:ln>
                <a:solidFill>
                  <a:srgbClr val="C0000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  <a:p>
            <a:pPr algn="ctr"/>
            <a:endParaRPr lang="fa-IR" sz="3600" dirty="0" smtClean="0">
              <a:ln>
                <a:solidFill>
                  <a:srgbClr val="C0000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  <a:p>
            <a:pPr algn="ctr"/>
            <a:r>
              <a:rPr lang="fa-IR" sz="2500" b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معاونت بهداشتی دانشگاه علوم پزشکی اصفهان</a:t>
            </a:r>
            <a:endParaRPr lang="fa-IR" sz="2500" b="1" dirty="0">
              <a:ln>
                <a:solidFill>
                  <a:srgbClr val="C0000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  <a:p>
            <a:pPr algn="ctr"/>
            <a:r>
              <a:rPr lang="fa-IR" sz="2500" b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گروه سلامت دهان و دندان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sz="3200" b="1" dirty="0"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نحوه ارائه خدمات </a:t>
            </a:r>
            <a:r>
              <a:rPr lang="ar-SA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دندانپزشکی</a:t>
            </a:r>
            <a:r>
              <a:rPr lang="en-US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 </a:t>
            </a:r>
            <a:r>
              <a:rPr lang="fa-IR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 در مراکز</a:t>
            </a:r>
            <a:r>
              <a:rPr lang="ar-SA" sz="3200" b="1" dirty="0"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	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9056441"/>
              </p:ext>
            </p:extLst>
          </p:nvPr>
        </p:nvGraphicFramePr>
        <p:xfrm>
          <a:off x="296260" y="1291130"/>
          <a:ext cx="8246070" cy="4560833"/>
        </p:xfrm>
        <a:graphic>
          <a:graphicData uri="http://schemas.openxmlformats.org/drawingml/2006/table">
            <a:tbl>
              <a:tblPr firstRow="1" firstCol="1" bandRow="1"/>
              <a:tblGrid>
                <a:gridCol w="1221640">
                  <a:extLst>
                    <a:ext uri="{9D8B030D-6E8A-4147-A177-3AD203B41FA5}">
                      <a16:colId xmlns:a16="http://schemas.microsoft.com/office/drawing/2014/main" val="2027675848"/>
                    </a:ext>
                  </a:extLst>
                </a:gridCol>
                <a:gridCol w="2137870">
                  <a:extLst>
                    <a:ext uri="{9D8B030D-6E8A-4147-A177-3AD203B41FA5}">
                      <a16:colId xmlns:a16="http://schemas.microsoft.com/office/drawing/2014/main" val="1252133198"/>
                    </a:ext>
                  </a:extLst>
                </a:gridCol>
                <a:gridCol w="1221640">
                  <a:extLst>
                    <a:ext uri="{9D8B030D-6E8A-4147-A177-3AD203B41FA5}">
                      <a16:colId xmlns:a16="http://schemas.microsoft.com/office/drawing/2014/main" val="2474390160"/>
                    </a:ext>
                  </a:extLst>
                </a:gridCol>
                <a:gridCol w="2055931">
                  <a:extLst>
                    <a:ext uri="{9D8B030D-6E8A-4147-A177-3AD203B41FA5}">
                      <a16:colId xmlns:a16="http://schemas.microsoft.com/office/drawing/2014/main" val="1078142824"/>
                    </a:ext>
                  </a:extLst>
                </a:gridCol>
                <a:gridCol w="1608989">
                  <a:extLst>
                    <a:ext uri="{9D8B030D-6E8A-4147-A177-3AD203B41FA5}">
                      <a16:colId xmlns:a16="http://schemas.microsoft.com/office/drawing/2014/main" val="601467001"/>
                    </a:ext>
                  </a:extLst>
                </a:gridCol>
              </a:tblGrid>
              <a:tr h="293928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17720" algn="ctr"/>
                          <a:tab pos="9235440" algn="r"/>
                        </a:tabLst>
                      </a:pPr>
                      <a:endParaRPr lang="en-US" sz="2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131375"/>
                  </a:ext>
                </a:extLst>
              </a:tr>
              <a:tr h="1008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0">
                          <a:solidFill>
                            <a:srgbClr val="3217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Titr" panose="00000700000000000000" pitchFamily="2" charset="-78"/>
                        </a:rPr>
                        <a:t>گروه غیر هدف بدون دفترچه بیمه</a:t>
                      </a:r>
                      <a:endParaRPr lang="en-US" sz="2000" b="0">
                        <a:solidFill>
                          <a:srgbClr val="3217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0">
                          <a:solidFill>
                            <a:srgbClr val="3217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Titr" panose="00000700000000000000" pitchFamily="2" charset="-78"/>
                        </a:rPr>
                        <a:t>گروه غیر هدف با دفترچه بیمه</a:t>
                      </a:r>
                      <a:endParaRPr lang="en-US" sz="2000" b="0">
                        <a:solidFill>
                          <a:srgbClr val="3217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0">
                          <a:solidFill>
                            <a:srgbClr val="3217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Titr" panose="00000700000000000000" pitchFamily="2" charset="-78"/>
                        </a:rPr>
                        <a:t>گروه هدف بدون دفترچه بیمه</a:t>
                      </a:r>
                      <a:endParaRPr lang="en-US" sz="2000" b="0">
                        <a:solidFill>
                          <a:srgbClr val="3217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0">
                          <a:solidFill>
                            <a:srgbClr val="3217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Titr" panose="00000700000000000000" pitchFamily="2" charset="-78"/>
                        </a:rPr>
                        <a:t>گروه هدف دارای دفترچه بیمه</a:t>
                      </a:r>
                      <a:endParaRPr lang="en-US" sz="2000" b="0">
                        <a:solidFill>
                          <a:srgbClr val="3217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0" dirty="0">
                          <a:solidFill>
                            <a:srgbClr val="3217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Titr" panose="00000700000000000000" pitchFamily="2" charset="-78"/>
                        </a:rPr>
                        <a:t>محل جغرافیایی خدمت</a:t>
                      </a:r>
                      <a:endParaRPr lang="en-US" sz="2000" b="0" dirty="0">
                        <a:solidFill>
                          <a:srgbClr val="3217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396916"/>
                  </a:ext>
                </a:extLst>
              </a:tr>
              <a:tr h="14655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کلیه خدمات با تعرفه مصوب دولتی(آزاد)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خدمات در تعهد بیمه 30درصد فرانشیز و مابقی خدمات با تعرفه مصوب دولتی (آزاد)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کلیه خدمات با تعرفه مصوب دولتی(آزاد)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کلیه خدمات ذکر شده در جدول نسخه 022 دستورالعمل پزشک خانواده رایگان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0" dirty="0">
                          <a:solidFill>
                            <a:srgbClr val="3217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Titr" panose="00000700000000000000" pitchFamily="2" charset="-78"/>
                        </a:rPr>
                        <a:t>شهرهای زیر 20 هزار نفرجمعیت و روستا</a:t>
                      </a:r>
                      <a:endParaRPr lang="en-US" sz="2000" b="0" dirty="0">
                        <a:solidFill>
                          <a:srgbClr val="3217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711957"/>
                  </a:ext>
                </a:extLst>
              </a:tr>
              <a:tr h="16608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کلیه خدمات با تعرفه مصوب دولتی(آزاد)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 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 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 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خدمات در تعهد بیمه 30درصد فرانشیز و مابقی خدمات با تعرفه مصوب دولتی(آزاد)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کلیه خدمات با تعرفه مصوب دولتی(آزاد)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Nazanin" panose="00000400000000000000" pitchFamily="2" charset="-78"/>
                        </a:rPr>
                        <a:t>خدمات در تعهد بیمه با 30درصد فرانشیز و مابقی خدمات با تعرفه مصوب دولتی(آزاد)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0" dirty="0">
                          <a:solidFill>
                            <a:srgbClr val="3217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2  Titr" panose="00000700000000000000" pitchFamily="2" charset="-78"/>
                        </a:rPr>
                        <a:t>شهرهای بالای 20 هزار نفرجمعیت</a:t>
                      </a:r>
                      <a:endParaRPr lang="en-US" sz="2000" b="0" dirty="0">
                        <a:solidFill>
                          <a:srgbClr val="3217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100" marR="49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43431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84585" y="5822690"/>
            <a:ext cx="7554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b="1" dirty="0">
                <a:latin typeface="Calibri" panose="020F0502020204030204" pitchFamily="34" charset="0"/>
                <a:ea typeface="Calibri" panose="020F0502020204030204" pitchFamily="34" charset="0"/>
                <a:cs typeface="2  Nazanin" panose="00000400000000000000" pitchFamily="2" charset="-78"/>
              </a:rPr>
              <a:t>خدمات در تعهد بیمه شامل : معاینه -کشیدن دندان- جرم گیری- ترمیم دندان 6 (برای کودکان زیر 14 سال) - فیشورسیلانت دندانهای 6 و7 (برای کودکان زیر 14 سال)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722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60" y="680310"/>
            <a:ext cx="8093364" cy="610820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fa-IR" sz="3000" dirty="0" smtClean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rPr>
              <a:t>پس از این کلاس آموزشی انتظار می رود </a:t>
            </a:r>
            <a:r>
              <a:rPr lang="fa-IR" sz="3000" dirty="0" smtClean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rPr>
              <a:t>:</a:t>
            </a:r>
            <a:endParaRPr lang="en-US" sz="3000" dirty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112288"/>
              </p:ext>
            </p:extLst>
          </p:nvPr>
        </p:nvGraphicFramePr>
        <p:xfrm>
          <a:off x="206500" y="1596540"/>
          <a:ext cx="8209635" cy="5683885"/>
        </p:xfrm>
        <a:graphic>
          <a:graphicData uri="http://schemas.openxmlformats.org/drawingml/2006/table">
            <a:tbl>
              <a:tblPr rtl="1">
                <a:tableStyleId>{2D5ABB26-0587-4C30-8999-92F81FD0307C}</a:tableStyleId>
              </a:tblPr>
              <a:tblGrid>
                <a:gridCol w="8209635">
                  <a:extLst>
                    <a:ext uri="{9D8B030D-6E8A-4147-A177-3AD203B41FA5}">
                      <a16:colId xmlns:a16="http://schemas.microsoft.com/office/drawing/2014/main" val="1596662944"/>
                    </a:ext>
                  </a:extLst>
                </a:gridCol>
              </a:tblGrid>
              <a:tr h="1395791">
                <a:tc>
                  <a:txBody>
                    <a:bodyPr/>
                    <a:lstStyle/>
                    <a:p>
                      <a:pPr marL="342900" marR="0" indent="-342900" algn="justLow" defTabSz="914400" rtl="1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با 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برنامه های گروه سلامت دهان و 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دندان آشنا شوید.</a:t>
                      </a:r>
                      <a:endParaRPr lang="fa-IR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گروه های هدف برنامه های سلامت دهان و دندان را بشناسید .</a:t>
                      </a:r>
                    </a:p>
                    <a:p>
                      <a:pPr marL="342900" marR="0" indent="-342900" algn="justLow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شاخص های برنامه های سلامت دهان و دندان را بیان کنید .</a:t>
                      </a:r>
                      <a:endParaRPr lang="fa-IR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با </a:t>
                      </a: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نحوه معاینه 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دهان</a:t>
                      </a:r>
                      <a:r>
                        <a:rPr lang="fa-IR" sz="1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و دندان آشنا شوید .</a:t>
                      </a:r>
                      <a:endParaRPr lang="fa-IR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وظایف مراقبین</a:t>
                      </a:r>
                      <a:r>
                        <a:rPr lang="fa-IR" sz="1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و بهورزان در 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مراقبت 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های دهان و دندان در کودکان 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زیر 6 سال و کودکان 6 تا 14 سال  را بیان کنید.</a:t>
                      </a:r>
                      <a:endParaRPr lang="fa-IR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6639030"/>
                  </a:ext>
                </a:extLst>
              </a:tr>
              <a:tr h="2241764">
                <a:tc>
                  <a:txBody>
                    <a:bodyPr/>
                    <a:lstStyle/>
                    <a:p>
                      <a:pPr marL="342900" marR="0" indent="-342900" algn="justLow" defTabSz="914400" rtl="1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روش </a:t>
                      </a: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های جلوگیری از پوسیدگی </a:t>
                      </a: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دندان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را شرح دهید.</a:t>
                      </a:r>
                      <a:endParaRPr lang="fa-IR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اهمیت </a:t>
                      </a: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نگهداری </a:t>
                      </a: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دندان </a:t>
                      </a:r>
                      <a:r>
                        <a:rPr lang="ar-SA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را بدانید</a:t>
                      </a:r>
                      <a:r>
                        <a:rPr lang="fa-IR" sz="1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.</a:t>
                      </a:r>
                      <a:endParaRPr lang="fa-IR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fa-IR" sz="1800" kern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کلیات نحوه ارائه خدمت در دستورالعمل</a:t>
                      </a:r>
                      <a:r>
                        <a:rPr lang="fa-IR" sz="1800" kern="1200" baseline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دندانپزشک خانواده </a:t>
                      </a:r>
                      <a:r>
                        <a:rPr lang="fa-IR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را بیان کنید</a:t>
                      </a:r>
                      <a:r>
                        <a:rPr lang="fa-IR" sz="1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.</a:t>
                      </a:r>
                      <a:endParaRPr lang="en-US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endParaRPr lang="fa-IR" sz="18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342900" marR="0" indent="-342900" algn="justLow" defTabSz="914400" rtl="1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endParaRPr lang="en-US" sz="18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4083454"/>
                  </a:ext>
                </a:extLst>
              </a:tr>
              <a:tr h="250979">
                <a:tc>
                  <a:txBody>
                    <a:bodyPr/>
                    <a:lstStyle/>
                    <a:p>
                      <a:pPr marL="342900" marR="0" indent="-342900" algn="justLow" defTabSz="914400" rtl="1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endParaRPr lang="en-US" sz="18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7469608"/>
                  </a:ext>
                </a:extLst>
              </a:tr>
              <a:tr h="250979">
                <a:tc>
                  <a:txBody>
                    <a:bodyPr/>
                    <a:lstStyle/>
                    <a:p>
                      <a:pPr marL="342900" marR="0" indent="-342900" algn="justLow" defTabSz="914400" rtl="1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endParaRPr lang="en-US" sz="18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7591368"/>
                  </a:ext>
                </a:extLst>
              </a:tr>
              <a:tr h="250979">
                <a:tc>
                  <a:txBody>
                    <a:bodyPr/>
                    <a:lstStyle/>
                    <a:p>
                      <a:pPr marL="0" marR="0" indent="0" algn="justLow" defTabSz="914400" rtl="1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US" sz="18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5267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86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000" dirty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rPr>
              <a:t>برنامه های اداره بهداشت دهان و دندان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749246"/>
            <a:ext cx="8398775" cy="4581150"/>
          </a:xfrm>
        </p:spPr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sz="2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anose="00000700000000000000" pitchFamily="2" charset="-78"/>
              </a:rPr>
              <a:t>برنامه کشوری ارتقای سلامت دهان و دندان دانش آموزان ابتدایی</a:t>
            </a:r>
            <a:endParaRPr lang="en-US" sz="20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anose="00000700000000000000" pitchFamily="2" charset="-78"/>
              </a:rPr>
              <a:t>برنامه سلامت دهان و دندان کودکان زیر 6 سال در مراقبت های ادغام یافته کودک سالم</a:t>
            </a:r>
            <a:endParaRPr lang="en-US" sz="20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anose="00000700000000000000" pitchFamily="2" charset="-78"/>
              </a:rPr>
              <a:t>برنامه کشوری دندانپزشک خانواده ادغام در برنامه پزشک خانواده روستایی</a:t>
            </a:r>
            <a:endParaRPr lang="en-US" sz="20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anose="00000700000000000000" pitchFamily="2" charset="-78"/>
              </a:rPr>
              <a:t>برنامه کشوری دندانپزشک خانواده ادغام در برنامه پزشک خانواده شهری</a:t>
            </a:r>
            <a:endParaRPr lang="en-US" sz="20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000" dirty="0"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483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986463" y="5633421"/>
            <a:ext cx="1543050" cy="273844"/>
          </a:xfrm>
        </p:spPr>
        <p:txBody>
          <a:bodyPr/>
          <a:lstStyle/>
          <a:p>
            <a:fld id="{695CCC3C-AF13-42F2-8B4B-B7A0D481712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7938" y="1934512"/>
            <a:ext cx="8093365" cy="4756460"/>
          </a:xfrm>
        </p:spPr>
        <p:txBody>
          <a:bodyPr>
            <a:normAutofit/>
          </a:bodyPr>
          <a:lstStyle/>
          <a:p>
            <a:pPr algn="r" rtl="1" fontAlgn="t">
              <a:lnSpc>
                <a:spcPct val="200000"/>
              </a:lnSpc>
            </a:pPr>
            <a:r>
              <a:rPr lang="fa-IR" sz="2000" dirty="0" smtClean="0">
                <a:cs typeface="B Titr" panose="00000700000000000000" pitchFamily="2" charset="-78"/>
              </a:rPr>
              <a:t>کودکان </a:t>
            </a:r>
            <a:r>
              <a:rPr lang="fa-IR" sz="2000" dirty="0">
                <a:cs typeface="B Titr" panose="00000700000000000000" pitchFamily="2" charset="-78"/>
              </a:rPr>
              <a:t>زیر 2 سال</a:t>
            </a:r>
          </a:p>
          <a:p>
            <a:pPr algn="r" rtl="1" fontAlgn="t">
              <a:lnSpc>
                <a:spcPct val="150000"/>
              </a:lnSpc>
            </a:pPr>
            <a:r>
              <a:rPr lang="fa-IR" sz="2000" dirty="0" smtClean="0">
                <a:cs typeface="B Titr" panose="00000700000000000000" pitchFamily="2" charset="-78"/>
              </a:rPr>
              <a:t>کودکان </a:t>
            </a:r>
            <a:r>
              <a:rPr lang="fa-IR" sz="2000" dirty="0">
                <a:cs typeface="B Titr" panose="00000700000000000000" pitchFamily="2" charset="-78"/>
              </a:rPr>
              <a:t>3 تا 6 سال</a:t>
            </a:r>
          </a:p>
          <a:p>
            <a:pPr algn="r" rtl="1" fontAlgn="t">
              <a:lnSpc>
                <a:spcPct val="150000"/>
              </a:lnSpc>
            </a:pPr>
            <a:r>
              <a:rPr lang="fa-IR" sz="2000" dirty="0" smtClean="0">
                <a:cs typeface="B Titr" panose="00000700000000000000" pitchFamily="2" charset="-78"/>
              </a:rPr>
              <a:t>کودکان </a:t>
            </a:r>
            <a:r>
              <a:rPr lang="fa-IR" sz="2000" dirty="0">
                <a:cs typeface="B Titr" panose="00000700000000000000" pitchFamily="2" charset="-78"/>
              </a:rPr>
              <a:t>6 </a:t>
            </a:r>
            <a:r>
              <a:rPr lang="fa-IR" sz="2000" dirty="0" smtClean="0">
                <a:cs typeface="B Titr" panose="00000700000000000000" pitchFamily="2" charset="-78"/>
              </a:rPr>
              <a:t>تا 14 سال</a:t>
            </a:r>
            <a:endParaRPr lang="fa-IR" sz="2000" dirty="0">
              <a:cs typeface="B Titr" panose="00000700000000000000" pitchFamily="2" charset="-78"/>
            </a:endParaRPr>
          </a:p>
          <a:p>
            <a:pPr algn="r" rtl="1" fontAlgn="t">
              <a:lnSpc>
                <a:spcPct val="150000"/>
              </a:lnSpc>
            </a:pPr>
            <a:r>
              <a:rPr lang="fa-IR" sz="2000" dirty="0" smtClean="0">
                <a:cs typeface="B Titr" panose="00000700000000000000" pitchFamily="2" charset="-78"/>
              </a:rPr>
              <a:t>مادران </a:t>
            </a:r>
            <a:r>
              <a:rPr lang="fa-IR" sz="2000" dirty="0">
                <a:cs typeface="B Titr" panose="00000700000000000000" pitchFamily="2" charset="-78"/>
              </a:rPr>
              <a:t>باردار</a:t>
            </a:r>
          </a:p>
          <a:p>
            <a:pPr algn="r" rtl="1" fontAlgn="t">
              <a:lnSpc>
                <a:spcPct val="150000"/>
              </a:lnSpc>
            </a:pPr>
            <a:r>
              <a:rPr lang="fa-IR" sz="2000" dirty="0" smtClean="0">
                <a:cs typeface="B Titr" panose="00000700000000000000" pitchFamily="2" charset="-78"/>
              </a:rPr>
              <a:t>مادران شیرده </a:t>
            </a:r>
            <a:endParaRPr lang="fa-IR" sz="2000" dirty="0">
              <a:cs typeface="B Titr" panose="00000700000000000000" pitchFamily="2" charset="-78"/>
            </a:endParaRPr>
          </a:p>
          <a:p>
            <a:pPr algn="r" rtl="1"/>
            <a:endParaRPr lang="fa-I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34586" y="1291130"/>
            <a:ext cx="6656717" cy="58821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1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r"/>
            <a:r>
              <a:rPr lang="fa-IR" sz="3000" dirty="0" smtClean="0">
                <a:solidFill>
                  <a:srgbClr val="C00000"/>
                </a:solidFill>
                <a:latin typeface="+mn-lt"/>
                <a:ea typeface="+mn-ea"/>
              </a:rPr>
              <a:t>گروه </a:t>
            </a:r>
            <a:r>
              <a:rPr lang="fa-IR" sz="3000" dirty="0">
                <a:solidFill>
                  <a:srgbClr val="C00000"/>
                </a:solidFill>
                <a:latin typeface="+mn-lt"/>
                <a:ea typeface="+mn-ea"/>
              </a:rPr>
              <a:t>های هدف سلامت دهان و دندان</a:t>
            </a:r>
            <a:endParaRPr lang="en-US" sz="30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250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1670" y="1167956"/>
            <a:ext cx="8093365" cy="537839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fa-IR" sz="3000" dirty="0">
                <a:solidFill>
                  <a:srgbClr val="C00000"/>
                </a:solidFill>
                <a:cs typeface="B Titr" panose="00000700000000000000" pitchFamily="2" charset="-78"/>
              </a:rPr>
              <a:t>شاخص برنامه سلامت دهان و دندان </a:t>
            </a:r>
            <a:r>
              <a:rPr lang="fa-IR" sz="3000" dirty="0" smtClean="0">
                <a:solidFill>
                  <a:srgbClr val="C00000"/>
                </a:solidFill>
                <a:cs typeface="B Titr" panose="00000700000000000000" pitchFamily="2" charset="-78"/>
              </a:rPr>
              <a:t>کودکان </a:t>
            </a:r>
            <a:r>
              <a:rPr lang="fa-IR" sz="3000" dirty="0">
                <a:solidFill>
                  <a:srgbClr val="C00000"/>
                </a:solidFill>
                <a:cs typeface="B Titr" panose="00000700000000000000" pitchFamily="2" charset="-78"/>
              </a:rPr>
              <a:t>زیر 6 سال</a:t>
            </a:r>
            <a:endParaRPr lang="en-US" sz="3000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/>
            <a:endParaRPr lang="fa-IR" sz="3300" b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/>
              <a:cs typeface="B Titr" panose="00000700000000000000" pitchFamily="2" charset="-78"/>
            </a:endParaRP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Titr" panose="00000700000000000000" pitchFamily="2" charset="-78"/>
              </a:rPr>
              <a:t>توزیع مسواک انگشتی در کودکان زیر 2 سال </a:t>
            </a: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Titr" panose="00000700000000000000" pitchFamily="2" charset="-78"/>
              </a:rPr>
              <a:t>وارنیش فلورایدتراپی کودکان 3 تا 6 </a:t>
            </a:r>
            <a:r>
              <a:rPr lang="fa-IR" b="1" dirty="0" smtClean="0">
                <a:cs typeface="B Titr" panose="00000700000000000000" pitchFamily="2" charset="-78"/>
              </a:rPr>
              <a:t>سال</a:t>
            </a:r>
            <a:endParaRPr lang="en-US" b="1" dirty="0" smtClean="0">
              <a:cs typeface="B Titr" panose="00000700000000000000" pitchFamily="2" charset="-78"/>
            </a:endParaRP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b="1" dirty="0" err="1" smtClean="0">
                <a:cs typeface="B Titr" panose="00000700000000000000" pitchFamily="2" charset="-78"/>
              </a:rPr>
              <a:t>dmft</a:t>
            </a:r>
            <a:r>
              <a:rPr lang="fa-IR" b="1" dirty="0" smtClean="0">
                <a:cs typeface="B Titr" panose="00000700000000000000" pitchFamily="2" charset="-78"/>
              </a:rPr>
              <a:t> </a:t>
            </a:r>
            <a:r>
              <a:rPr lang="fa-IR" b="1" dirty="0">
                <a:cs typeface="B Titr" panose="00000700000000000000" pitchFamily="2" charset="-78"/>
              </a:rPr>
              <a:t>استانی کودکان 6 ساله </a:t>
            </a:r>
            <a:r>
              <a:rPr lang="fa-IR" b="1" dirty="0" smtClean="0">
                <a:cs typeface="B Titr" panose="00000700000000000000" pitchFamily="2" charset="-78"/>
              </a:rPr>
              <a:t>ایرانی</a:t>
            </a:r>
            <a:endParaRPr lang="fa-IR" b="1" dirty="0">
              <a:cs typeface="B Titr" panose="00000700000000000000" pitchFamily="2" charset="-78"/>
            </a:endParaRP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b="1" dirty="0">
                <a:cs typeface="B Titr" panose="00000700000000000000" pitchFamily="2" charset="-78"/>
              </a:rPr>
              <a:t>DMFT</a:t>
            </a:r>
            <a:r>
              <a:rPr lang="fa-IR" b="1" dirty="0">
                <a:cs typeface="B Titr" panose="00000700000000000000" pitchFamily="2" charset="-78"/>
              </a:rPr>
              <a:t> استانی کودکان 6 ساله ایرانی</a:t>
            </a:r>
          </a:p>
          <a:p>
            <a:pPr marL="285750" indent="-285750" algn="r" rtl="1" fontAlgn="ctr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b="1" dirty="0">
                <a:cs typeface="B Titr" panose="00000700000000000000" pitchFamily="2" charset="-78"/>
              </a:rPr>
              <a:t>Caries Free </a:t>
            </a:r>
            <a:r>
              <a:rPr lang="fa-IR" b="1" dirty="0">
                <a:cs typeface="B Titr" panose="00000700000000000000" pitchFamily="2" charset="-78"/>
              </a:rPr>
              <a:t> استانی کودکان 6 ساله ایرانی</a:t>
            </a: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endParaRPr lang="en-US" b="1" u="sng" dirty="0">
              <a:solidFill>
                <a:prstClr val="black"/>
              </a:solidFill>
              <a:cs typeface="B Titr" panose="00000700000000000000" pitchFamily="2" charset="-78"/>
            </a:endParaRPr>
          </a:p>
          <a:p>
            <a:pPr algn="ctr"/>
            <a:endParaRPr lang="fa-IR" sz="33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/>
              <a:cs typeface="B Titr" panose="00000700000000000000" pitchFamily="2" charset="-78"/>
            </a:endParaRPr>
          </a:p>
          <a:p>
            <a:pPr algn="ctr"/>
            <a:endParaRPr lang="fa-IR" sz="33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58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182820" y="69490"/>
            <a:ext cx="3583230" cy="1447800"/>
          </a:xfrm>
        </p:spPr>
        <p:txBody>
          <a:bodyPr/>
          <a:lstStyle/>
          <a:p>
            <a:r>
              <a:rPr lang="fa-IR" altLang="en-US" sz="35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معاینه دهان ودندان</a:t>
            </a:r>
            <a:endParaRPr lang="en-US" altLang="en-US" sz="3500" b="1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3555" y="2512770"/>
            <a:ext cx="6096528" cy="4392776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01670" y="129113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Ú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rtl="1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rtl="1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rtl="1" fontAlgn="base">
              <a:spcBef>
                <a:spcPct val="20000"/>
              </a:spcBef>
              <a:spcAft>
                <a:spcPct val="0"/>
              </a:spcAft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fa-IR" altLang="en-US" sz="30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وسایل لازم :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fa-IR" altLang="en-US" sz="30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چوب زبان (آبسلانگ) 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fa-IR" altLang="en-US" sz="30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چراغ قوه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fa-IR" altLang="en-US" sz="30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گاز تمیز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308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323" y="394256"/>
            <a:ext cx="6637330" cy="1447800"/>
          </a:xfrm>
        </p:spPr>
        <p:txBody>
          <a:bodyPr/>
          <a:lstStyle/>
          <a:p>
            <a:pPr algn="r"/>
            <a:r>
              <a:rPr lang="fa-IR" sz="35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نحوه معاینه دهان و دندان</a:t>
            </a:r>
            <a:endParaRPr lang="en-US" sz="3500" b="1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2207361"/>
            <a:ext cx="6557165" cy="470489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7311" y="1842056"/>
            <a:ext cx="7880342" cy="5191970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دست هایتان را با آب و صابون بشویید.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معاینه شونده را روی یک صندلی بنشانید.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روبروی او بایستید و از او بخواهید که دهان خود را کامل باز کند و با چراغ قوه فضای دهان را روشن کنید </a:t>
            </a: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برای معاینه لثه و تمام سطوح دندان ، از یک طرف فک بالا شروع و به طور منظم با بررسی کلیه سطوح دندانی به سمت دیگر فک، معاینه را ادامه داده و سپس به همین ترتیب برای فک پائین عمل نمائید 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برای معاینه لثه و سطح زبانی دندان های فک پائین ، باید زبان و برای معاینه لثه و سطح لبی دندانهای فک بالا و پائین ، لب ها و گونه را با چوب زبان از سطح لثه دور نمائید 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برای معاینه زبان ، نوک آن را با گاز تمیز گرفته و به سمت خارج از دهان بکشید و تمام سطوح آن را به دقت نگاه کنید .</a:t>
            </a:r>
            <a:endParaRPr lang="fa-IR" sz="2100" b="1" dirty="0">
              <a:solidFill>
                <a:schemeClr val="accent6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endParaRPr lang="fa-IR" sz="21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endParaRPr lang="fa-IR" sz="21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endParaRPr lang="en-US" sz="2100" b="1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7154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-3965"/>
            <a:ext cx="7086600" cy="1447800"/>
          </a:xfrm>
        </p:spPr>
        <p:txBody>
          <a:bodyPr/>
          <a:lstStyle/>
          <a:p>
            <a:pPr algn="r"/>
            <a:r>
              <a:rPr lang="fa-IR" sz="35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نکات مورد توجه هنگام معاینه :</a:t>
            </a:r>
            <a:endParaRPr lang="en-US" sz="3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2100" y="1138425"/>
            <a:ext cx="7772400" cy="4575965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تمام قسمت های لثه، کف دهان (زیر زبان)، کام ، داخل گونه ها و لب ها را به دقت معاینه کرده تا اگر تورم ، زخم و یا هر چیز غیر طبیعی دیگر وجود داشته باشد، متوجه آن شده و کودک را به دندانپزشک ارجاع </a:t>
            </a: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نمائید.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 همه سطوح مختلف را در تک تک دندانها معاینه کنید . وجود پلاک میکروبی ، جرم ، پوسیدگی دندان ( از یک لک کوچک قهوه ای یا سیاه رنگ گرفته تا سوراخ شدگی دندان) را بررسی نمایید.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چنانچه تغییر رنگ قهوه ای یا سیاه مشاهده گردید و دندان کودک در زمان خوردن یا نوشیدن غذاهای سرد، گرم و شیرین یا ترش حساس باشد پوسیدگی به عاج رسیده است و کودک باید جهت درمان به دندانپزشک مراجعه نماید.</a:t>
            </a:r>
          </a:p>
          <a:p>
            <a:pPr marL="0" indent="0">
              <a:buClrTx/>
              <a:buNone/>
            </a:pPr>
            <a:endParaRPr lang="fa-IR" sz="2100" b="1" dirty="0" smtClean="0">
              <a:solidFill>
                <a:schemeClr val="accent6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marL="0" indent="0">
              <a:buClrTx/>
              <a:buNone/>
            </a:pP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در صورتیکه کودک دارای علائم دردهای شدید شبانه مداوم و خود به خود  در دندان باشد نشانه پیشرفت پوسیدگی از عاج به مغز دندان می باشد که باید در اسرع وقت به دندانپزشک مراجعه کند 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fa-IR" sz="2100" b="1" dirty="0" smtClean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در صورتیکه کودک دارای تورم بر روی لثه و یا گاه تورم در صورت (ابسه دندانی) باشد و سابقه درد شدید دندانی را داشته باشد باید به سرعت تحت درمان دندانپزشکی قرار بگیرد .</a:t>
            </a:r>
            <a:endParaRPr lang="en-US" sz="2100" b="1" dirty="0">
              <a:solidFill>
                <a:schemeClr val="accent6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11428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a83349c874a1c2b7d828a284da8b3f05eeb11db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3.xml><?xml version="1.0" encoding="utf-8"?>
<a:theme xmlns:a="http://schemas.openxmlformats.org/drawingml/2006/main" name="Business Plan">
  <a:themeElements>
    <a:clrScheme name="Business Plan 7">
      <a:dk1>
        <a:srgbClr val="DDDDDD"/>
      </a:dk1>
      <a:lt1>
        <a:srgbClr val="CCFF99"/>
      </a:lt1>
      <a:dk2>
        <a:srgbClr val="CCFFCC"/>
      </a:dk2>
      <a:lt2>
        <a:srgbClr val="FFFFFF"/>
      </a:lt2>
      <a:accent1>
        <a:srgbClr val="009999"/>
      </a:accent1>
      <a:accent2>
        <a:srgbClr val="8263A2"/>
      </a:accent2>
      <a:accent3>
        <a:srgbClr val="E2FFCA"/>
      </a:accent3>
      <a:accent4>
        <a:srgbClr val="BDBDBD"/>
      </a:accent4>
      <a:accent5>
        <a:srgbClr val="AACACA"/>
      </a:accent5>
      <a:accent6>
        <a:srgbClr val="755992"/>
      </a:accent6>
      <a:hlink>
        <a:srgbClr val="00CC00"/>
      </a:hlink>
      <a:folHlink>
        <a:srgbClr val="699BCD"/>
      </a:folHlink>
    </a:clrScheme>
    <a:fontScheme name="Business Plan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Business Plan 1">
        <a:dk1>
          <a:srgbClr val="000000"/>
        </a:dk1>
        <a:lt1>
          <a:srgbClr val="EAEAEA"/>
        </a:lt1>
        <a:dk2>
          <a:srgbClr val="00763B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AABDAF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71BB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2">
        <a:dk1>
          <a:srgbClr val="000000"/>
        </a:dk1>
        <a:lt1>
          <a:srgbClr val="FFFFFF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4">
        <a:dk1>
          <a:srgbClr val="271A0D"/>
        </a:dk1>
        <a:lt1>
          <a:srgbClr val="EAEAEA"/>
        </a:lt1>
        <a:dk2>
          <a:srgbClr val="996633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CAB8AD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CA956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5">
        <a:dk1>
          <a:srgbClr val="001428"/>
        </a:dk1>
        <a:lt1>
          <a:srgbClr val="DDDDDD"/>
        </a:lt1>
        <a:dk2>
          <a:srgbClr val="336699"/>
        </a:dk2>
        <a:lt2>
          <a:srgbClr val="CCFFCC"/>
        </a:lt2>
        <a:accent1>
          <a:srgbClr val="009999"/>
        </a:accent1>
        <a:accent2>
          <a:srgbClr val="8263A2"/>
        </a:accent2>
        <a:accent3>
          <a:srgbClr val="ADB8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699B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6">
        <a:dk1>
          <a:srgbClr val="000000"/>
        </a:dk1>
        <a:lt1>
          <a:srgbClr val="F0D2F6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6E5FA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7">
        <a:dk1>
          <a:srgbClr val="DDDDDD"/>
        </a:dk1>
        <a:lt1>
          <a:srgbClr val="CCFF99"/>
        </a:lt1>
        <a:dk2>
          <a:srgbClr val="CCFFCC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E2FF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0CC00"/>
        </a:hlink>
        <a:folHlink>
          <a:srgbClr val="699B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usiness Plan 5">
    <a:dk1>
      <a:srgbClr val="001428"/>
    </a:dk1>
    <a:lt1>
      <a:srgbClr val="DDDDDD"/>
    </a:lt1>
    <a:dk2>
      <a:srgbClr val="336699"/>
    </a:dk2>
    <a:lt2>
      <a:srgbClr val="CCFFCC"/>
    </a:lt2>
    <a:accent1>
      <a:srgbClr val="009999"/>
    </a:accent1>
    <a:accent2>
      <a:srgbClr val="8263A2"/>
    </a:accent2>
    <a:accent3>
      <a:srgbClr val="ADB8CA"/>
    </a:accent3>
    <a:accent4>
      <a:srgbClr val="BDBDBD"/>
    </a:accent4>
    <a:accent5>
      <a:srgbClr val="AACACA"/>
    </a:accent5>
    <a:accent6>
      <a:srgbClr val="755992"/>
    </a:accent6>
    <a:hlink>
      <a:srgbClr val="0665C6"/>
    </a:hlink>
    <a:folHlink>
      <a:srgbClr val="699BCD"/>
    </a:folHlink>
  </a:clrScheme>
</a:themeOverride>
</file>

<file path=ppt/theme/themeOverride2.xml><?xml version="1.0" encoding="utf-8"?>
<a:themeOverride xmlns:a="http://schemas.openxmlformats.org/drawingml/2006/main">
  <a:clrScheme name="Business Plan 5">
    <a:dk1>
      <a:srgbClr val="001428"/>
    </a:dk1>
    <a:lt1>
      <a:srgbClr val="DDDDDD"/>
    </a:lt1>
    <a:dk2>
      <a:srgbClr val="336699"/>
    </a:dk2>
    <a:lt2>
      <a:srgbClr val="CCFFCC"/>
    </a:lt2>
    <a:accent1>
      <a:srgbClr val="009999"/>
    </a:accent1>
    <a:accent2>
      <a:srgbClr val="8263A2"/>
    </a:accent2>
    <a:accent3>
      <a:srgbClr val="ADB8CA"/>
    </a:accent3>
    <a:accent4>
      <a:srgbClr val="BDBDBD"/>
    </a:accent4>
    <a:accent5>
      <a:srgbClr val="AACACA"/>
    </a:accent5>
    <a:accent6>
      <a:srgbClr val="755992"/>
    </a:accent6>
    <a:hlink>
      <a:srgbClr val="0665C6"/>
    </a:hlink>
    <a:folHlink>
      <a:srgbClr val="699BC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1397</Words>
  <Application>Microsoft Office PowerPoint</Application>
  <PresentationFormat>On-screen Show (4:3)</PresentationFormat>
  <Paragraphs>126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B Titr</vt:lpstr>
      <vt:lpstr>Century Gothic</vt:lpstr>
      <vt:lpstr>B Mitra</vt:lpstr>
      <vt:lpstr>2  Nazanin</vt:lpstr>
      <vt:lpstr>Times New Roman</vt:lpstr>
      <vt:lpstr>2  Titr</vt:lpstr>
      <vt:lpstr>Wingdings</vt:lpstr>
      <vt:lpstr>Tahoma</vt:lpstr>
      <vt:lpstr>Calibri</vt:lpstr>
      <vt:lpstr>Wingdings 3</vt:lpstr>
      <vt:lpstr>Arial</vt:lpstr>
      <vt:lpstr>B Nazanin</vt:lpstr>
      <vt:lpstr>Office Theme</vt:lpstr>
      <vt:lpstr>Ion</vt:lpstr>
      <vt:lpstr>Business Plan</vt:lpstr>
      <vt:lpstr>PowerPoint Presentation</vt:lpstr>
      <vt:lpstr>PowerPoint Presentation</vt:lpstr>
      <vt:lpstr>پس از این کلاس آموزشی انتظار می رود :</vt:lpstr>
      <vt:lpstr>برنامه های اداره بهداشت دهان و دندان</vt:lpstr>
      <vt:lpstr>PowerPoint Presentation</vt:lpstr>
      <vt:lpstr>PowerPoint Presentation</vt:lpstr>
      <vt:lpstr>معاینه دهان ودندان</vt:lpstr>
      <vt:lpstr>نحوه معاینه دهان و دندان</vt:lpstr>
      <vt:lpstr>نکات مورد توجه هنگام معاینه :</vt:lpstr>
      <vt:lpstr>اهميت دندانهاي شيري</vt:lpstr>
      <vt:lpstr>PowerPoint Presentation</vt:lpstr>
      <vt:lpstr>وظایف مهم بهورزان و مراقبین سلامت در ارائه خدمات سلامت دهان و دندان کودکان زیر 6 سال</vt:lpstr>
      <vt:lpstr>PowerPoint Presentation</vt:lpstr>
      <vt:lpstr>PowerPoint Presentation</vt:lpstr>
      <vt:lpstr>PowerPoint Presentation</vt:lpstr>
      <vt:lpstr>دندان 6سالگي و اهميت آن </vt:lpstr>
      <vt:lpstr>دندان 6 سالگي و علت اهميت آن</vt:lpstr>
      <vt:lpstr>دستور عمل اجرایی برنامه بیمه روستایی و پزشکی خانواده نسخه 22</vt:lpstr>
      <vt:lpstr>PowerPoint Presentation</vt:lpstr>
      <vt:lpstr>نحوه ارائه خدمات دندانپزشکی  در مراکز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2014-11-29T20:06:54Z</dcterms:created>
  <dcterms:modified xsi:type="dcterms:W3CDTF">2023-07-26T06:56:37Z</dcterms:modified>
</cp:coreProperties>
</file>