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7"/>
  </p:notesMasterIdLst>
  <p:sldIdLst>
    <p:sldId id="256" r:id="rId2"/>
    <p:sldId id="334" r:id="rId3"/>
    <p:sldId id="263" r:id="rId4"/>
    <p:sldId id="264" r:id="rId5"/>
    <p:sldId id="265" r:id="rId6"/>
    <p:sldId id="309" r:id="rId7"/>
    <p:sldId id="266" r:id="rId8"/>
    <p:sldId id="298" r:id="rId9"/>
    <p:sldId id="299" r:id="rId10"/>
    <p:sldId id="300"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4" r:id="rId24"/>
    <p:sldId id="323" r:id="rId25"/>
    <p:sldId id="322" r:id="rId26"/>
    <p:sldId id="325" r:id="rId27"/>
    <p:sldId id="327" r:id="rId28"/>
    <p:sldId id="326" r:id="rId29"/>
    <p:sldId id="271" r:id="rId30"/>
    <p:sldId id="328" r:id="rId31"/>
    <p:sldId id="329" r:id="rId32"/>
    <p:sldId id="272" r:id="rId33"/>
    <p:sldId id="330" r:id="rId34"/>
    <p:sldId id="274" r:id="rId35"/>
    <p:sldId id="331" r:id="rId36"/>
    <p:sldId id="332" r:id="rId37"/>
    <p:sldId id="333" r:id="rId38"/>
    <p:sldId id="275" r:id="rId39"/>
    <p:sldId id="276" r:id="rId40"/>
    <p:sldId id="277" r:id="rId41"/>
    <p:sldId id="279" r:id="rId42"/>
    <p:sldId id="278" r:id="rId43"/>
    <p:sldId id="281" r:id="rId44"/>
    <p:sldId id="280" r:id="rId45"/>
    <p:sldId id="282" r:id="rId46"/>
    <p:sldId id="283" r:id="rId47"/>
    <p:sldId id="273" r:id="rId48"/>
    <p:sldId id="284" r:id="rId49"/>
    <p:sldId id="286" r:id="rId50"/>
    <p:sldId id="285" r:id="rId51"/>
    <p:sldId id="291" r:id="rId52"/>
    <p:sldId id="292" r:id="rId53"/>
    <p:sldId id="287" r:id="rId54"/>
    <p:sldId id="288" r:id="rId55"/>
    <p:sldId id="307"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A60D"/>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6182" autoAdjust="0"/>
  </p:normalViewPr>
  <p:slideViewPr>
    <p:cSldViewPr snapToGrid="0">
      <p:cViewPr varScale="1">
        <p:scale>
          <a:sx n="63" d="100"/>
          <a:sy n="63" d="100"/>
        </p:scale>
        <p:origin x="10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BB61A6-4DBC-4CA4-B3CC-BAD0F00E7A9E}" type="datetimeFigureOut">
              <a:rPr lang="en-US" smtClean="0"/>
              <a:t>7/22/2023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237ED9-C174-4C35-9C01-00D474239258}" type="slidenum">
              <a:rPr lang="en-US" smtClean="0"/>
              <a:t>‹#›</a:t>
            </a:fld>
            <a:endParaRPr lang="en-US"/>
          </a:p>
        </p:txBody>
      </p:sp>
    </p:spTree>
    <p:extLst>
      <p:ext uri="{BB962C8B-B14F-4D97-AF65-F5344CB8AC3E}">
        <p14:creationId xmlns:p14="http://schemas.microsoft.com/office/powerpoint/2010/main" val="3560642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237ED9-C174-4C35-9C01-00D474239258}" type="slidenum">
              <a:rPr lang="en-US" smtClean="0"/>
              <a:t>7</a:t>
            </a:fld>
            <a:endParaRPr lang="en-US"/>
          </a:p>
        </p:txBody>
      </p:sp>
    </p:spTree>
    <p:extLst>
      <p:ext uri="{BB962C8B-B14F-4D97-AF65-F5344CB8AC3E}">
        <p14:creationId xmlns:p14="http://schemas.microsoft.com/office/powerpoint/2010/main" val="3524338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1A58C8A-4A86-45C5-A6F1-CEF33E20A878}"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32672F-4267-4786-963C-030A7284CD63}"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530B70-57F1-41CE-9A4D-ADC7927A0D77}"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34ABEE-AEA7-45DB-99CA-11DC17EC2EAA}"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92AFA9-A76B-4386-8C90-0551C269D24B}"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9481DA-D88F-47B5-AA1A-277DC37E4C7E}"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0AD800A-4330-4663-A444-D0D79F12B7D4}"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0178E0-DAD2-4212-9F2D-74B016FB8A75}"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96F018-5257-44E3-9124-8DBD938F4E39}"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134716-343F-4D2C-BA18-618752E5DF39}" type="datetime1">
              <a:rPr lang="en-US" smtClean="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63E580-9191-4134-86CC-669BA5CB5044}" type="datetime1">
              <a:rPr lang="en-US" smtClean="0"/>
              <a:t>7/22/2023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51EEA2-A731-4119-90B3-A1EDC2AB851E}" type="datetime1">
              <a:rPr lang="en-US" smtClean="0"/>
              <a:t>7/22/2023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AEC957-7204-4A69-9800-2D78889641B7}" type="datetime1">
              <a:rPr lang="en-US" smtClean="0"/>
              <a:t>7/22/2023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547434-2FBE-4BDB-A01B-175EA8287EF0}" type="datetime1">
              <a:rPr lang="en-US" smtClean="0"/>
              <a:t>7/22/2023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A81A425-4B83-4099-813F-2D98F2D6D4EC}" type="datetime1">
              <a:rPr lang="en-US" smtClean="0"/>
              <a:t>7/22/2023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4CBAE3-0B63-4FAC-8EE8-0B1F3234DEC5}" type="datetime1">
              <a:rPr lang="en-US" smtClean="0"/>
              <a:t>7/22/2023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418444-5BB9-44F0-BEC7-D6E888EA171D}" type="datetime1">
              <a:rPr lang="en-US" smtClean="0"/>
              <a:t>7/22/2023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31.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png"/><Relationship Id="rId7" Type="http://schemas.openxmlformats.org/officeDocument/2006/relationships/image" Target="../media/image24.jp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jpg"/><Relationship Id="rId5" Type="http://schemas.openxmlformats.org/officeDocument/2006/relationships/image" Target="../media/image22.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9AD22-1A10-49F9-BF9A-D1092CA9DA9D}"/>
              </a:ext>
            </a:extLst>
          </p:cNvPr>
          <p:cNvSpPr>
            <a:spLocks noGrp="1"/>
          </p:cNvSpPr>
          <p:nvPr>
            <p:ph type="ctrTitle"/>
          </p:nvPr>
        </p:nvSpPr>
        <p:spPr>
          <a:xfrm>
            <a:off x="1925078" y="1031966"/>
            <a:ext cx="7766936" cy="4362994"/>
          </a:xfrm>
        </p:spPr>
        <p:txBody>
          <a:bodyPr/>
          <a:lstStyle/>
          <a:p>
            <a:pPr algn="ctr">
              <a:lnSpc>
                <a:spcPct val="200000"/>
              </a:lnSpc>
            </a:pPr>
            <a:r>
              <a:rPr lang="fa-IR" sz="4400" dirty="0" smtClean="0">
                <a:cs typeface="B Titr" panose="00000700000000000000" pitchFamily="2" charset="-78"/>
              </a:rPr>
              <a:t> </a:t>
            </a:r>
            <a:r>
              <a:rPr lang="fa-IR" sz="4400" dirty="0">
                <a:cs typeface="B Titr" panose="00000700000000000000" pitchFamily="2" charset="-78"/>
              </a:rPr>
              <a:t>گروه مدیریت خطر </a:t>
            </a:r>
            <a:r>
              <a:rPr lang="fa-IR" sz="4400" dirty="0" smtClean="0">
                <a:cs typeface="B Titr" panose="00000700000000000000" pitchFamily="2" charset="-78"/>
              </a:rPr>
              <a:t>بلایا، حوادث و پدافند غیر عامل</a:t>
            </a:r>
            <a:r>
              <a:rPr lang="fa-IR" sz="4400" dirty="0">
                <a:cs typeface="B Titr" panose="00000700000000000000" pitchFamily="2" charset="-78"/>
              </a:rPr>
              <a:t/>
            </a:r>
            <a:br>
              <a:rPr lang="fa-IR" sz="4400" dirty="0">
                <a:cs typeface="B Titr" panose="00000700000000000000" pitchFamily="2" charset="-78"/>
              </a:rPr>
            </a:br>
            <a:endParaRPr lang="en-US" sz="4400" dirty="0">
              <a:cs typeface="B Titr" panose="00000700000000000000" pitchFamily="2" charset="-78"/>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569518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914D2-A333-4300-9A18-11D7CC354480}"/>
              </a:ext>
            </a:extLst>
          </p:cNvPr>
          <p:cNvSpPr>
            <a:spLocks noGrp="1"/>
          </p:cNvSpPr>
          <p:nvPr>
            <p:ph type="title"/>
          </p:nvPr>
        </p:nvSpPr>
        <p:spPr>
          <a:xfrm>
            <a:off x="677334" y="497059"/>
            <a:ext cx="8596668" cy="926792"/>
          </a:xfrm>
        </p:spPr>
        <p:txBody>
          <a:bodyPr>
            <a:normAutofit/>
          </a:bodyPr>
          <a:lstStyle/>
          <a:p>
            <a:pPr algn="ctr" rtl="1"/>
            <a:r>
              <a:rPr lang="ar-SA" sz="2400" b="1" dirty="0">
                <a:cs typeface="2  Titr" panose="00000700000000000000" pitchFamily="2" charset="-78"/>
              </a:rPr>
              <a:t>ارزیابی و آموزش آمادگی خانوار در برابر بلایا</a:t>
            </a:r>
            <a:r>
              <a:rPr lang="en-US" sz="2400" b="1" dirty="0">
                <a:cs typeface="2  Titr" panose="00000700000000000000" pitchFamily="2" charset="-78"/>
              </a:rPr>
              <a:t>DART</a:t>
            </a:r>
            <a:endParaRPr lang="en-US" sz="2400" dirty="0">
              <a:solidFill>
                <a:schemeClr val="tx1"/>
              </a:solidFill>
              <a:cs typeface="B Titr" panose="000007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
        <p:nvSpPr>
          <p:cNvPr id="5" name="Rectangle 4"/>
          <p:cNvSpPr/>
          <p:nvPr/>
        </p:nvSpPr>
        <p:spPr>
          <a:xfrm>
            <a:off x="1449977" y="2005534"/>
            <a:ext cx="7694023" cy="3954929"/>
          </a:xfrm>
          <a:prstGeom prst="rect">
            <a:avLst/>
          </a:prstGeom>
        </p:spPr>
        <p:txBody>
          <a:bodyPr wrap="square">
            <a:spAutoFit/>
          </a:bodyPr>
          <a:lstStyle/>
          <a:p>
            <a:pPr marL="68580" indent="0" algn="justLow" rtl="1">
              <a:buNone/>
            </a:pPr>
            <a:r>
              <a:rPr lang="fa-IR" b="1" dirty="0" smtClean="0">
                <a:solidFill>
                  <a:schemeClr val="accent1">
                    <a:lumMod val="75000"/>
                  </a:schemeClr>
                </a:solidFill>
                <a:cs typeface="B Nazanin" panose="00000400000000000000" pitchFamily="2" charset="-78"/>
              </a:rPr>
              <a:t>5)کیف </a:t>
            </a:r>
            <a:r>
              <a:rPr lang="fa-IR" b="1" dirty="0">
                <a:solidFill>
                  <a:schemeClr val="accent1">
                    <a:lumMod val="75000"/>
                  </a:schemeClr>
                </a:solidFill>
                <a:cs typeface="B Nazanin" panose="00000400000000000000" pitchFamily="2" charset="-78"/>
              </a:rPr>
              <a:t>اضطراری خانواده: </a:t>
            </a:r>
            <a:r>
              <a:rPr lang="fa-IR" b="1" dirty="0">
                <a:cs typeface="B Nazanin" panose="00000400000000000000" pitchFamily="2" charset="-78"/>
              </a:rPr>
              <a:t>هر خانواده باید یک کیف اضطراری در منزل و یکی در صندوق عقب ماشین شامل محتویات ذیل بوده و کیف بایستی ترجیحا از جنسی باشد که در باران خیس نشود(کیسه نایلونی محکم):</a:t>
            </a:r>
          </a:p>
          <a:p>
            <a:pPr marL="68580" lvl="0" indent="0" algn="justLow" rtl="1">
              <a:buClr>
                <a:srgbClr val="94C600"/>
              </a:buClr>
              <a:buNone/>
            </a:pPr>
            <a:r>
              <a:rPr lang="fa-IR" b="1" dirty="0">
                <a:solidFill>
                  <a:srgbClr val="3E3D2D"/>
                </a:solidFill>
                <a:cs typeface="B Nazanin" panose="00000400000000000000" pitchFamily="2" charset="-78"/>
              </a:rPr>
              <a:t>جعبه کمکهای اولیه، پول، مدارک مهم(شناسنامه، اسناد و ...)، مواد غذایی خشک/کنسرو، کنسرو بازکن، وسایلی مانند چاقو و طناب و ...، آب، رادیو با باطری اضافه، چراغ قوه با باطری اضافه، وسایل ویژه سالمندان/ نوزادان/بیماران، وسایل زنان(نوار بهداشتی و ...) ، کفش محکم، لباس(گرم / زیر و ...) و آنچه برای فرد مهم و عزیز است محتویات کیف اضطراری می باشند</a:t>
            </a:r>
            <a:r>
              <a:rPr lang="fa-IR" b="1" dirty="0" smtClean="0">
                <a:solidFill>
                  <a:srgbClr val="3E3D2D"/>
                </a:solidFill>
                <a:cs typeface="B Nazanin" panose="00000400000000000000" pitchFamily="2" charset="-78"/>
              </a:rPr>
              <a:t>.</a:t>
            </a:r>
          </a:p>
          <a:p>
            <a:pPr marL="68580" lvl="0" indent="0" algn="justLow" rtl="1">
              <a:buClr>
                <a:srgbClr val="94C600"/>
              </a:buClr>
              <a:buNone/>
            </a:pPr>
            <a:endParaRPr lang="fa-IR" b="1" dirty="0" smtClean="0">
              <a:solidFill>
                <a:srgbClr val="3E3D2D"/>
              </a:solidFill>
              <a:cs typeface="B Nazanin" panose="00000400000000000000" pitchFamily="2" charset="-78"/>
            </a:endParaRPr>
          </a:p>
          <a:p>
            <a:pPr marL="68580" lvl="0" indent="0" algn="justLow" rtl="1">
              <a:buClr>
                <a:srgbClr val="94C600"/>
              </a:buClr>
              <a:buNone/>
            </a:pPr>
            <a:r>
              <a:rPr lang="fa-IR" b="1" dirty="0">
                <a:solidFill>
                  <a:schemeClr val="accent1">
                    <a:lumMod val="75000"/>
                  </a:schemeClr>
                </a:solidFill>
                <a:cs typeface="B Nazanin" panose="00000400000000000000" pitchFamily="2" charset="-78"/>
              </a:rPr>
              <a:t>6)برنامه ارتباطی خانواده در شرایط اضطراری و بلایا: </a:t>
            </a:r>
            <a:r>
              <a:rPr lang="fa-IR" b="1" dirty="0">
                <a:solidFill>
                  <a:srgbClr val="3E3D2D"/>
                </a:solidFill>
                <a:cs typeface="B Nazanin" panose="00000400000000000000" pitchFamily="2" charset="-78"/>
              </a:rPr>
              <a:t>لازم است هر خانواده برنامه ارتباطی خود را در شرایط اضطراری تمرین نماید، مثلا همه افراد خانواده شماره تلفن یکی از اقوام را در شهرهای دیگر یا سایر نقاط شهر بدانند، محل تجمع خانواده بعد از حادثه از قبل تعیین شود تا در صورت تخریب منزل یا گم شدن اعضا، در آن محل یکدیگر را پیدا نمایند مثل مسجد، میدان و ...، تعیین محلی که اعضای خانواده بتوانند در آن برای یکدیگر پیغام بگذارند و از اوضاع هم با خبر شوند.</a:t>
            </a:r>
          </a:p>
          <a:p>
            <a:pPr marL="68580" indent="0" algn="r">
              <a:buNone/>
            </a:pPr>
            <a:endParaRPr lang="fa-IR" sz="1700" b="1" dirty="0">
              <a:cs typeface="B Nazanin" panose="00000400000000000000" pitchFamily="2" charset="-78"/>
            </a:endParaRPr>
          </a:p>
        </p:txBody>
      </p:sp>
    </p:spTree>
    <p:extLst>
      <p:ext uri="{BB962C8B-B14F-4D97-AF65-F5344CB8AC3E}">
        <p14:creationId xmlns:p14="http://schemas.microsoft.com/office/powerpoint/2010/main" val="3750543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cs typeface="2  Titr" panose="00000700000000000000" pitchFamily="2" charset="-78"/>
              </a:rPr>
              <a:t>ارزیابی و آموزش آمادگی خانوار در برابر بلایا</a:t>
            </a:r>
            <a:endParaRPr lang="en-US" dirty="0"/>
          </a:p>
        </p:txBody>
      </p:sp>
      <p:sp>
        <p:nvSpPr>
          <p:cNvPr id="3" name="Content Placeholder 2"/>
          <p:cNvSpPr>
            <a:spLocks noGrp="1"/>
          </p:cNvSpPr>
          <p:nvPr>
            <p:ph idx="1"/>
          </p:nvPr>
        </p:nvSpPr>
        <p:spPr>
          <a:xfrm>
            <a:off x="677334" y="2160589"/>
            <a:ext cx="8596668" cy="4070394"/>
          </a:xfrm>
        </p:spPr>
        <p:txBody>
          <a:bodyPr>
            <a:normAutofit fontScale="92500" lnSpcReduction="10000"/>
          </a:bodyPr>
          <a:lstStyle/>
          <a:p>
            <a:pPr marL="68580" indent="0" algn="justLow" rtl="1">
              <a:buNone/>
            </a:pPr>
            <a:r>
              <a:rPr lang="fa-IR" b="1" dirty="0" smtClean="0">
                <a:solidFill>
                  <a:schemeClr val="accent1">
                    <a:lumMod val="75000"/>
                  </a:schemeClr>
                </a:solidFill>
                <a:cs typeface="B Nazanin" panose="00000400000000000000" pitchFamily="2" charset="-78"/>
              </a:rPr>
              <a:t>7) </a:t>
            </a:r>
            <a:r>
              <a:rPr lang="fa-IR" b="1" dirty="0">
                <a:solidFill>
                  <a:schemeClr val="accent1">
                    <a:lumMod val="75000"/>
                  </a:schemeClr>
                </a:solidFill>
                <a:cs typeface="B Nazanin" panose="00000400000000000000" pitchFamily="2" charset="-78"/>
              </a:rPr>
              <a:t>برنامه تخلیه منزل در شرایط اضطراری:در </a:t>
            </a:r>
            <a:r>
              <a:rPr lang="fa-IR" b="1" dirty="0">
                <a:cs typeface="B Nazanin" panose="00000400000000000000" pitchFamily="2" charset="-78"/>
              </a:rPr>
              <a:t>هر خانواده باید برنامه تخلیه در شرایط اضطراری تعریف و توسط افراد خانواده تمرین شود.تخلیه در موارد زیر صورت می </a:t>
            </a:r>
            <a:r>
              <a:rPr lang="fa-IR" b="1" dirty="0" smtClean="0">
                <a:cs typeface="B Nazanin" panose="00000400000000000000" pitchFamily="2" charset="-78"/>
              </a:rPr>
              <a:t>گیرد:</a:t>
            </a:r>
          </a:p>
          <a:p>
            <a:pPr marL="68580" indent="0" algn="justLow" rtl="1">
              <a:buNone/>
            </a:pPr>
            <a:r>
              <a:rPr lang="fa-IR" b="1" dirty="0" smtClean="0">
                <a:cs typeface="B Nazanin" panose="00000400000000000000" pitchFamily="2" charset="-78"/>
              </a:rPr>
              <a:t>      قبل </a:t>
            </a:r>
            <a:r>
              <a:rPr lang="fa-IR" b="1" dirty="0">
                <a:cs typeface="B Nazanin" panose="00000400000000000000" pitchFamily="2" charset="-78"/>
              </a:rPr>
              <a:t>از وقوع زلزله، سیل یا طوفان بر اساس هشدار رسانه ها و مسئولین.</a:t>
            </a:r>
          </a:p>
          <a:p>
            <a:pPr algn="justLow" rtl="1">
              <a:buFontTx/>
              <a:buChar char="-"/>
            </a:pPr>
            <a:r>
              <a:rPr lang="fa-IR" b="1" dirty="0">
                <a:cs typeface="B Nazanin" panose="00000400000000000000" pitchFamily="2" charset="-78"/>
              </a:rPr>
              <a:t>پس از وقوع یک زلزله، البته پس از اطمینان از اتمام لرزشهای آن، در هنگام وقوع زلزله فقط در نقاط امن ساختمان پناه بگیرید. مگر در ساختمانهای یک طبقه ای که مطمئن هستید وارد حیاط می </a:t>
            </a:r>
            <a:r>
              <a:rPr lang="fa-IR" b="1" dirty="0" smtClean="0">
                <a:cs typeface="B Nazanin" panose="00000400000000000000" pitchFamily="2" charset="-78"/>
              </a:rPr>
              <a:t>شوید.</a:t>
            </a:r>
            <a:endParaRPr lang="fa-IR" b="1" dirty="0">
              <a:cs typeface="B Nazanin" panose="00000400000000000000" pitchFamily="2" charset="-78"/>
            </a:endParaRPr>
          </a:p>
          <a:p>
            <a:pPr lvl="0" algn="justLow" rtl="1">
              <a:buClr>
                <a:srgbClr val="A53010"/>
              </a:buClr>
              <a:buFontTx/>
              <a:buChar char="-"/>
            </a:pPr>
            <a:r>
              <a:rPr lang="fa-IR" b="1" dirty="0">
                <a:solidFill>
                  <a:prstClr val="black">
                    <a:lumMod val="75000"/>
                    <a:lumOff val="25000"/>
                  </a:prstClr>
                </a:solidFill>
                <a:cs typeface="B Nazanin" panose="00000400000000000000" pitchFamily="2" charset="-78"/>
              </a:rPr>
              <a:t>در برنامه تخلیه موارد ذیل را مدنظر داشته باشید: از قبل مکانی را برای جمع شد اعضای خانواده مشخص نمایید . برای سیل یک مکان مرتفع را انتخاب نمایید، با آرامش خارج شوید، قبل از خروج کیف اضطراری خود را بردارید، به افراد آسیب پذیر کمک کنید، شیر گاز را ببندید، کنتور برق را قطع کنید، در را پشت سرخود قفل کنید.</a:t>
            </a:r>
          </a:p>
          <a:p>
            <a:pPr marL="68580" lvl="0" indent="0" algn="justLow" rtl="1">
              <a:buClr>
                <a:srgbClr val="A53010"/>
              </a:buClr>
              <a:buNone/>
            </a:pPr>
            <a:r>
              <a:rPr lang="fa-IR" dirty="0">
                <a:solidFill>
                  <a:schemeClr val="accent1">
                    <a:lumMod val="75000"/>
                  </a:schemeClr>
                </a:solidFill>
                <a:cs typeface="B Nazanin" panose="00000400000000000000" pitchFamily="2" charset="-78"/>
              </a:rPr>
              <a:t>8</a:t>
            </a:r>
            <a:r>
              <a:rPr lang="fa-IR" b="1" dirty="0">
                <a:solidFill>
                  <a:schemeClr val="accent1">
                    <a:lumMod val="75000"/>
                  </a:schemeClr>
                </a:solidFill>
                <a:cs typeface="B Nazanin" panose="00000400000000000000" pitchFamily="2" charset="-78"/>
              </a:rPr>
              <a:t>) برنامه کمک به اعضای آسیب پذیر خانواده: </a:t>
            </a:r>
            <a:r>
              <a:rPr lang="fa-IR" b="1" dirty="0">
                <a:solidFill>
                  <a:prstClr val="black">
                    <a:lumMod val="75000"/>
                    <a:lumOff val="25000"/>
                  </a:prstClr>
                </a:solidFill>
                <a:cs typeface="B Nazanin" panose="00000400000000000000" pitchFamily="2" charset="-78"/>
              </a:rPr>
              <a:t>در هر خانواده اعضای آسیب پذیر در برابر بلایا مشخص و برای کمک به آنها برنامه ریزی شود.مثالهای ذیل برخی از روشهای کمک به این افراد هستند: تعیین یک فرد به ازای هر فرد آسیب پذیر در زمان تخلیه در شرایط اضطرار، اطمینان از ذخیره سازی و برداشتن داروهای افراد بیمار، جابجا کردن افراد بستری از زیر عوامل غیر سازه ای مثل کمد، شیشه و ... .</a:t>
            </a:r>
          </a:p>
          <a:p>
            <a:pPr marL="68580" lvl="0" indent="0" algn="justLow" rtl="1">
              <a:buClr>
                <a:srgbClr val="A53010"/>
              </a:buClr>
              <a:buNone/>
            </a:pPr>
            <a:r>
              <a:rPr lang="fa-IR" b="1" dirty="0">
                <a:solidFill>
                  <a:prstClr val="black">
                    <a:lumMod val="75000"/>
                    <a:lumOff val="25000"/>
                  </a:prstClr>
                </a:solidFill>
                <a:cs typeface="B Nazanin" panose="00000400000000000000" pitchFamily="2" charset="-78"/>
              </a:rPr>
              <a:t>اعضای آسیب پذیر خانواده عبارتند از: افراد دارای بیماری مهم، افراد دارای سابقه بستری اخیر، زنان باردار/ تازه زایمان کرده، افراد معلول(جسمی روانی)، کودکان، زنان و سالمندان</a:t>
            </a:r>
          </a:p>
          <a:p>
            <a:pPr marL="68580" lvl="0" indent="0" algn="justLow" rtl="1">
              <a:buClr>
                <a:srgbClr val="94C600"/>
              </a:buClr>
              <a:buNone/>
            </a:pPr>
            <a:endParaRPr lang="fa-IR" b="1" dirty="0">
              <a:solidFill>
                <a:srgbClr val="3E3D2D"/>
              </a:solidFill>
              <a:cs typeface="B Nazanin" panose="00000400000000000000" pitchFamily="2" charset="-78"/>
            </a:endParaRPr>
          </a:p>
          <a:p>
            <a:pPr marL="68580" lvl="0" indent="0" algn="r">
              <a:buClr>
                <a:srgbClr val="94C600"/>
              </a:buClr>
              <a:buNone/>
            </a:pPr>
            <a:endParaRPr lang="fa-IR" b="1" dirty="0">
              <a:solidFill>
                <a:srgbClr val="3E3D2D"/>
              </a:solidFill>
              <a:cs typeface="B Nazanin" panose="00000400000000000000" pitchFamily="2" charset="-78"/>
            </a:endParaRPr>
          </a:p>
          <a:p>
            <a:pPr marL="68580" lvl="0" indent="0" algn="r">
              <a:buClr>
                <a:srgbClr val="94C600"/>
              </a:buClr>
              <a:buNone/>
            </a:pPr>
            <a:endParaRPr lang="fa-IR" b="1" dirty="0">
              <a:solidFill>
                <a:srgbClr val="3E3D2D"/>
              </a:solidFill>
              <a:cs typeface="B Nazanin" panose="00000400000000000000" pitchFamily="2" charset="-78"/>
            </a:endParaRPr>
          </a:p>
          <a:p>
            <a:pPr marL="68580" lvl="0" indent="0" algn="r">
              <a:buClr>
                <a:srgbClr val="94C600"/>
              </a:buClr>
              <a:buNone/>
            </a:pPr>
            <a:endParaRPr lang="fa-IR" b="1" dirty="0">
              <a:solidFill>
                <a:srgbClr val="3E3D2D"/>
              </a:solidFill>
              <a:cs typeface="B Nazanin" panose="00000400000000000000" pitchFamily="2" charset="-78"/>
            </a:endParaRPr>
          </a:p>
          <a:p>
            <a:pPr marL="68580" lvl="0" indent="0" algn="r">
              <a:buClr>
                <a:srgbClr val="94C600"/>
              </a:buClr>
              <a:buNone/>
            </a:pPr>
            <a:endParaRPr lang="fa-IR" b="1" dirty="0">
              <a:solidFill>
                <a:srgbClr val="3E3D2D"/>
              </a:solidFill>
              <a:cs typeface="B Nazanin" panose="00000400000000000000" pitchFamily="2" charset="-78"/>
            </a:endParaRPr>
          </a:p>
          <a:p>
            <a:pPr marL="68580" lvl="0" indent="0" algn="r">
              <a:buClr>
                <a:srgbClr val="94C600"/>
              </a:buClr>
              <a:buNone/>
            </a:pPr>
            <a:endParaRPr lang="fa-IR" b="1" dirty="0">
              <a:solidFill>
                <a:srgbClr val="3E3D2D"/>
              </a:solidFill>
              <a:cs typeface="B Nazanin" panose="00000400000000000000" pitchFamily="2" charset="-78"/>
            </a:endParaRPr>
          </a:p>
          <a:p>
            <a:pPr algn="r"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168062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5"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194" y="222070"/>
            <a:ext cx="10149840" cy="6361610"/>
          </a:xfrm>
        </p:spPr>
      </p:pic>
    </p:spTree>
    <p:extLst>
      <p:ext uri="{BB962C8B-B14F-4D97-AF65-F5344CB8AC3E}">
        <p14:creationId xmlns:p14="http://schemas.microsoft.com/office/powerpoint/2010/main" val="2740063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5" name="Content Placeholder 4"/>
          <p:cNvPicPr>
            <a:picLocks noGrp="1" noChangeAspect="1"/>
          </p:cNvPicPr>
          <p:nvPr>
            <p:ph idx="1"/>
          </p:nvPr>
        </p:nvPicPr>
        <p:blipFill>
          <a:blip r:embed="rId2"/>
          <a:stretch>
            <a:fillRect/>
          </a:stretch>
        </p:blipFill>
        <p:spPr>
          <a:xfrm>
            <a:off x="326570" y="457200"/>
            <a:ext cx="9940835" cy="6244046"/>
          </a:xfrm>
          <a:prstGeom prst="rect">
            <a:avLst/>
          </a:prstGeom>
        </p:spPr>
      </p:pic>
    </p:spTree>
    <p:extLst>
      <p:ext uri="{BB962C8B-B14F-4D97-AF65-F5344CB8AC3E}">
        <p14:creationId xmlns:p14="http://schemas.microsoft.com/office/powerpoint/2010/main" val="1996390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5" name="Content Placeholder 3"/>
          <p:cNvPicPr>
            <a:picLocks noGrp="1" noChangeAspect="1"/>
          </p:cNvPicPr>
          <p:nvPr>
            <p:ph idx="1"/>
          </p:nvPr>
        </p:nvPicPr>
        <p:blipFill>
          <a:blip r:embed="rId2"/>
          <a:stretch>
            <a:fillRect/>
          </a:stretch>
        </p:blipFill>
        <p:spPr>
          <a:xfrm>
            <a:off x="378824" y="609599"/>
            <a:ext cx="9522822" cy="5796887"/>
          </a:xfrm>
          <a:prstGeom prst="rect">
            <a:avLst/>
          </a:prstGeom>
        </p:spPr>
      </p:pic>
    </p:spTree>
    <p:extLst>
      <p:ext uri="{BB962C8B-B14F-4D97-AF65-F5344CB8AC3E}">
        <p14:creationId xmlns:p14="http://schemas.microsoft.com/office/powerpoint/2010/main" val="731486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5" name="Content Placeholder 3"/>
          <p:cNvPicPr>
            <a:picLocks noGrp="1" noChangeAspect="1"/>
          </p:cNvPicPr>
          <p:nvPr>
            <p:ph idx="1"/>
          </p:nvPr>
        </p:nvPicPr>
        <p:blipFill>
          <a:blip r:embed="rId2"/>
          <a:stretch>
            <a:fillRect/>
          </a:stretch>
        </p:blipFill>
        <p:spPr>
          <a:xfrm>
            <a:off x="483326" y="391886"/>
            <a:ext cx="8961119" cy="6296297"/>
          </a:xfrm>
          <a:prstGeom prst="rect">
            <a:avLst/>
          </a:prstGeom>
        </p:spPr>
      </p:pic>
    </p:spTree>
    <p:extLst>
      <p:ext uri="{BB962C8B-B14F-4D97-AF65-F5344CB8AC3E}">
        <p14:creationId xmlns:p14="http://schemas.microsoft.com/office/powerpoint/2010/main" val="1670688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5" name="Content Placeholder 3"/>
          <p:cNvPicPr>
            <a:picLocks noGrp="1" noChangeAspect="1"/>
          </p:cNvPicPr>
          <p:nvPr>
            <p:ph idx="1"/>
          </p:nvPr>
        </p:nvPicPr>
        <p:blipFill>
          <a:blip r:embed="rId2"/>
          <a:stretch>
            <a:fillRect/>
          </a:stretch>
        </p:blipFill>
        <p:spPr>
          <a:xfrm>
            <a:off x="677862" y="609600"/>
            <a:ext cx="8923337" cy="5608320"/>
          </a:xfrm>
          <a:prstGeom prst="rect">
            <a:avLst/>
          </a:prstGeom>
        </p:spPr>
      </p:pic>
    </p:spTree>
    <p:extLst>
      <p:ext uri="{BB962C8B-B14F-4D97-AF65-F5344CB8AC3E}">
        <p14:creationId xmlns:p14="http://schemas.microsoft.com/office/powerpoint/2010/main" val="1794039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5" name="Content Placeholder 3"/>
          <p:cNvPicPr>
            <a:picLocks noGrp="1" noChangeAspect="1"/>
          </p:cNvPicPr>
          <p:nvPr>
            <p:ph idx="1"/>
          </p:nvPr>
        </p:nvPicPr>
        <p:blipFill>
          <a:blip r:embed="rId2"/>
          <a:stretch>
            <a:fillRect/>
          </a:stretch>
        </p:blipFill>
        <p:spPr>
          <a:xfrm>
            <a:off x="444138" y="404949"/>
            <a:ext cx="9248502" cy="6001538"/>
          </a:xfrm>
          <a:prstGeom prst="rect">
            <a:avLst/>
          </a:prstGeom>
        </p:spPr>
      </p:pic>
    </p:spTree>
    <p:extLst>
      <p:ext uri="{BB962C8B-B14F-4D97-AF65-F5344CB8AC3E}">
        <p14:creationId xmlns:p14="http://schemas.microsoft.com/office/powerpoint/2010/main" val="3053674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18</a:t>
            </a:fld>
            <a:endParaRPr lang="en-US" dirty="0"/>
          </a:p>
        </p:txBody>
      </p:sp>
      <p:pic>
        <p:nvPicPr>
          <p:cNvPr id="5" name="Content Placeholder 3"/>
          <p:cNvPicPr>
            <a:picLocks noGrp="1" noChangeAspect="1"/>
          </p:cNvPicPr>
          <p:nvPr>
            <p:ph idx="1"/>
          </p:nvPr>
        </p:nvPicPr>
        <p:blipFill>
          <a:blip r:embed="rId2"/>
          <a:stretch>
            <a:fillRect/>
          </a:stretch>
        </p:blipFill>
        <p:spPr>
          <a:xfrm>
            <a:off x="431074" y="609601"/>
            <a:ext cx="8843101" cy="5647508"/>
          </a:xfrm>
          <a:prstGeom prst="rect">
            <a:avLst/>
          </a:prstGeom>
        </p:spPr>
      </p:pic>
    </p:spTree>
    <p:extLst>
      <p:ext uri="{BB962C8B-B14F-4D97-AF65-F5344CB8AC3E}">
        <p14:creationId xmlns:p14="http://schemas.microsoft.com/office/powerpoint/2010/main" val="3064023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ln w="22225">
                  <a:solidFill>
                    <a:schemeClr val="accent2"/>
                  </a:solidFill>
                  <a:prstDash val="solid"/>
                </a:ln>
                <a:solidFill>
                  <a:schemeClr val="accent2">
                    <a:lumMod val="40000"/>
                    <a:lumOff val="60000"/>
                  </a:schemeClr>
                </a:solidFill>
                <a:cs typeface="B Nazanin" panose="00000400000000000000" pitchFamily="2" charset="-78"/>
              </a:rPr>
              <a:t>نحوه شاخص گیری برنامه دارت از سامانه سیب با نقش مراقب / بهورز:</a:t>
            </a:r>
            <a:endParaRPr lang="en-US" dirty="0"/>
          </a:p>
        </p:txBody>
      </p:sp>
      <p:sp>
        <p:nvSpPr>
          <p:cNvPr id="3" name="Content Placeholder 2"/>
          <p:cNvSpPr>
            <a:spLocks noGrp="1"/>
          </p:cNvSpPr>
          <p:nvPr>
            <p:ph idx="1"/>
          </p:nvPr>
        </p:nvSpPr>
        <p:spPr/>
        <p:txBody>
          <a:bodyPr/>
          <a:lstStyle/>
          <a:p>
            <a:pPr algn="justLow" rtl="1"/>
            <a:r>
              <a:rPr lang="fa-IR" b="1" dirty="0">
                <a:cs typeface="B Nazanin" panose="00000400000000000000" pitchFamily="2" charset="-78"/>
              </a:rPr>
              <a:t>میز کار مراقب سلامت / بهورز: گزارشها – گزارش مراقبتها – گزارش علایم و نشانه ها – تعیین بازه زمانی سه ماهه یا یکساله – انتخاب مراقبت دارت(ارزیابی آمادگی خانوار در برابر بلایا)</a:t>
            </a:r>
          </a:p>
          <a:p>
            <a:pPr algn="justLow" rtl="1"/>
            <a:r>
              <a:rPr lang="fa-IR" b="1" dirty="0">
                <a:cs typeface="B Nazanin" panose="00000400000000000000" pitchFamily="2" charset="-78"/>
              </a:rPr>
              <a:t>- گزارش گیری برنامه دارت تا آذر ماه 96 بصورت سه ماهه:</a:t>
            </a:r>
          </a:p>
          <a:p>
            <a:pPr algn="justLow" rtl="1">
              <a:buFont typeface="Wingdings" panose="05000000000000000000" pitchFamily="2" charset="2"/>
              <a:buChar char="v"/>
            </a:pPr>
            <a:r>
              <a:rPr lang="fa-IR" b="1" dirty="0">
                <a:cs typeface="B Nazanin" panose="00000400000000000000" pitchFamily="2" charset="-78"/>
              </a:rPr>
              <a:t>* تعداد خانوار ارزیابی شده: مجموع تعداد پاسخ مثبت و منفی به یکی از سوالات 1 تا 15 سامانه</a:t>
            </a:r>
          </a:p>
          <a:p>
            <a:pPr algn="justLow" rtl="1">
              <a:buFont typeface="Wingdings" panose="05000000000000000000" pitchFamily="2" charset="2"/>
              <a:buChar char="v"/>
            </a:pPr>
            <a:r>
              <a:rPr lang="fa-IR" b="1" dirty="0">
                <a:cs typeface="B Nazanin" panose="00000400000000000000" pitchFamily="2" charset="-78"/>
              </a:rPr>
              <a:t>* تعداد خانوار آموزش  دیده: تعداد پاسخ مثبت به سوال 16 صفحه باز شده در سامانه</a:t>
            </a:r>
          </a:p>
          <a:p>
            <a:pPr algn="justLow" rtl="1">
              <a:buFont typeface="Wingdings" panose="05000000000000000000" pitchFamily="2" charset="2"/>
              <a:buChar char="v"/>
            </a:pPr>
            <a:r>
              <a:rPr lang="fa-IR" b="1" dirty="0">
                <a:cs typeface="B Nazanin" panose="00000400000000000000" pitchFamily="2" charset="-78"/>
              </a:rPr>
              <a:t>* جهت محاسبه درصد شاخصهای فوق عدد بدست آمده بر تعداد خانوار تحت پوشش تقسیم و در 100 ضرب می گردد.</a:t>
            </a:r>
          </a:p>
          <a:p>
            <a:pPr algn="justLow"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393656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53440"/>
          </a:xfrm>
        </p:spPr>
        <p:txBody>
          <a:bodyPr/>
          <a:lstStyle/>
          <a:p>
            <a:pPr algn="ctr"/>
            <a:r>
              <a:rPr lang="fa-IR" dirty="0" smtClean="0">
                <a:cs typeface="2  Titr" panose="00000700000000000000" pitchFamily="2" charset="-78"/>
              </a:rPr>
              <a:t>اهداف رفتاری</a:t>
            </a:r>
            <a:endParaRPr lang="en-US" dirty="0">
              <a:cs typeface="2  Titr" panose="00000700000000000000" pitchFamily="2" charset="-78"/>
            </a:endParaRPr>
          </a:p>
        </p:txBody>
      </p:sp>
      <p:sp>
        <p:nvSpPr>
          <p:cNvPr id="3" name="Content Placeholder 2"/>
          <p:cNvSpPr>
            <a:spLocks noGrp="1"/>
          </p:cNvSpPr>
          <p:nvPr>
            <p:ph idx="1"/>
          </p:nvPr>
        </p:nvSpPr>
        <p:spPr>
          <a:xfrm>
            <a:off x="677334" y="1463039"/>
            <a:ext cx="8596668" cy="4578323"/>
          </a:xfrm>
        </p:spPr>
        <p:txBody>
          <a:bodyPr>
            <a:normAutofit/>
          </a:bodyPr>
          <a:lstStyle/>
          <a:p>
            <a:pPr algn="justLow" rtl="1">
              <a:lnSpc>
                <a:spcPct val="200000"/>
              </a:lnSpc>
            </a:pPr>
            <a:r>
              <a:rPr lang="fa-IR" dirty="0" smtClean="0">
                <a:cs typeface="2  Titr" panose="00000700000000000000" pitchFamily="2" charset="-78"/>
              </a:rPr>
              <a:t>فراگیران بتوانند ارزیابی و آمادگی خانوار در برابر بلایا </a:t>
            </a:r>
            <a:r>
              <a:rPr lang="ar-SA" dirty="0" smtClean="0">
                <a:cs typeface="2  Titr" panose="00000700000000000000" pitchFamily="2" charset="-78"/>
              </a:rPr>
              <a:t>را </a:t>
            </a:r>
            <a:r>
              <a:rPr lang="ar-SA" dirty="0">
                <a:cs typeface="2  Titr" panose="00000700000000000000" pitchFamily="2" charset="-78"/>
              </a:rPr>
              <a:t>تشریح </a:t>
            </a:r>
            <a:r>
              <a:rPr lang="ar-SA" dirty="0" smtClean="0">
                <a:cs typeface="2  Titr" panose="00000700000000000000" pitchFamily="2" charset="-78"/>
              </a:rPr>
              <a:t>نمای</a:t>
            </a:r>
            <a:r>
              <a:rPr lang="fa-IR" dirty="0" smtClean="0">
                <a:cs typeface="2  Titr" panose="00000700000000000000" pitchFamily="2" charset="-78"/>
              </a:rPr>
              <a:t>ن</a:t>
            </a:r>
            <a:r>
              <a:rPr lang="ar-SA" dirty="0" smtClean="0">
                <a:cs typeface="2  Titr" panose="00000700000000000000" pitchFamily="2" charset="-78"/>
              </a:rPr>
              <a:t>د.</a:t>
            </a:r>
            <a:endParaRPr lang="fa-IR" dirty="0" smtClean="0">
              <a:cs typeface="2  Titr" panose="00000700000000000000" pitchFamily="2" charset="-78"/>
            </a:endParaRPr>
          </a:p>
          <a:p>
            <a:pPr algn="justLow" rtl="1">
              <a:lnSpc>
                <a:spcPct val="200000"/>
              </a:lnSpc>
            </a:pPr>
            <a:r>
              <a:rPr lang="fa-IR" dirty="0">
                <a:cs typeface="2  Titr" panose="00000700000000000000" pitchFamily="2" charset="-78"/>
              </a:rPr>
              <a:t>فراگیران </a:t>
            </a:r>
            <a:r>
              <a:rPr lang="fa-IR" dirty="0" smtClean="0">
                <a:cs typeface="2  Titr" panose="00000700000000000000" pitchFamily="2" charset="-78"/>
              </a:rPr>
              <a:t> بتوانند بررسی ارزیابی و ایمنی واحدهای بهداشتی </a:t>
            </a:r>
            <a:r>
              <a:rPr lang="ar-SA" dirty="0" smtClean="0">
                <a:cs typeface="2  Titr" panose="00000700000000000000" pitchFamily="2" charset="-78"/>
              </a:rPr>
              <a:t>را </a:t>
            </a:r>
            <a:r>
              <a:rPr lang="fa-IR" dirty="0" smtClean="0">
                <a:cs typeface="2  Titr" panose="00000700000000000000" pitchFamily="2" charset="-78"/>
              </a:rPr>
              <a:t>انجام دهند.</a:t>
            </a:r>
          </a:p>
          <a:p>
            <a:pPr algn="justLow" rtl="1">
              <a:lnSpc>
                <a:spcPct val="200000"/>
              </a:lnSpc>
            </a:pPr>
            <a:r>
              <a:rPr lang="fa-IR" dirty="0">
                <a:cs typeface="2  Titr" panose="00000700000000000000" pitchFamily="2" charset="-78"/>
              </a:rPr>
              <a:t>فراگیران </a:t>
            </a:r>
            <a:r>
              <a:rPr lang="fa-IR" dirty="0" smtClean="0">
                <a:cs typeface="2  Titr" panose="00000700000000000000" pitchFamily="2" charset="-78"/>
              </a:rPr>
              <a:t>بتوانند اقدامات کاهش آسیب پذیری سازه ای و غیر سازه ای را</a:t>
            </a:r>
            <a:r>
              <a:rPr lang="ar-SA" dirty="0" smtClean="0">
                <a:cs typeface="2  Titr" panose="00000700000000000000" pitchFamily="2" charset="-78"/>
              </a:rPr>
              <a:t> </a:t>
            </a:r>
            <a:r>
              <a:rPr lang="ar-SA" dirty="0">
                <a:cs typeface="2  Titr" panose="00000700000000000000" pitchFamily="2" charset="-78"/>
              </a:rPr>
              <a:t>تشریح نمای</a:t>
            </a:r>
            <a:r>
              <a:rPr lang="fa-IR" dirty="0">
                <a:cs typeface="2  Titr" panose="00000700000000000000" pitchFamily="2" charset="-78"/>
              </a:rPr>
              <a:t>ن</a:t>
            </a:r>
            <a:r>
              <a:rPr lang="ar-SA" dirty="0">
                <a:cs typeface="2  Titr" panose="00000700000000000000" pitchFamily="2" charset="-78"/>
              </a:rPr>
              <a:t>د</a:t>
            </a:r>
            <a:r>
              <a:rPr lang="ar-SA" dirty="0" smtClean="0">
                <a:cs typeface="2  Titr" panose="00000700000000000000" pitchFamily="2" charset="-78"/>
              </a:rPr>
              <a:t>.</a:t>
            </a:r>
            <a:endParaRPr lang="fa-IR" dirty="0" smtClean="0">
              <a:cs typeface="2  Titr" panose="00000700000000000000" pitchFamily="2" charset="-78"/>
            </a:endParaRPr>
          </a:p>
          <a:p>
            <a:pPr algn="justLow" rtl="1">
              <a:lnSpc>
                <a:spcPct val="200000"/>
              </a:lnSpc>
            </a:pPr>
            <a:r>
              <a:rPr lang="fa-IR" dirty="0">
                <a:cs typeface="2  Titr" panose="00000700000000000000" pitchFamily="2" charset="-78"/>
              </a:rPr>
              <a:t>فراگیران </a:t>
            </a:r>
            <a:r>
              <a:rPr lang="fa-IR" dirty="0" smtClean="0">
                <a:cs typeface="2  Titr" panose="00000700000000000000" pitchFamily="2" charset="-78"/>
              </a:rPr>
              <a:t>بتوانند برنامه نظام مراقبت وقوع و پیامدهای بلایا </a:t>
            </a:r>
            <a:r>
              <a:rPr lang="ar-SA" dirty="0">
                <a:cs typeface="2  Titr" panose="00000700000000000000" pitchFamily="2" charset="-78"/>
              </a:rPr>
              <a:t>را </a:t>
            </a:r>
            <a:r>
              <a:rPr lang="fa-IR" dirty="0" smtClean="0">
                <a:cs typeface="2  Titr" panose="00000700000000000000" pitchFamily="2" charset="-78"/>
              </a:rPr>
              <a:t>شرح دهند.</a:t>
            </a:r>
          </a:p>
          <a:p>
            <a:pPr algn="justLow" rtl="1">
              <a:lnSpc>
                <a:spcPct val="200000"/>
              </a:lnSpc>
            </a:pPr>
            <a:r>
              <a:rPr lang="fa-IR" dirty="0">
                <a:cs typeface="2  Titr" panose="00000700000000000000" pitchFamily="2" charset="-78"/>
              </a:rPr>
              <a:t>فراگیران </a:t>
            </a:r>
            <a:r>
              <a:rPr lang="fa-IR" dirty="0" smtClean="0">
                <a:cs typeface="2  Titr" panose="00000700000000000000" pitchFamily="2" charset="-78"/>
              </a:rPr>
              <a:t>بتوانند برنامه عملیاتی پاسخ به بلایا و فورتها را تدوین نمایند.</a:t>
            </a:r>
          </a:p>
          <a:p>
            <a:pPr algn="justLow" rtl="1">
              <a:lnSpc>
                <a:spcPct val="200000"/>
              </a:lnSpc>
            </a:pPr>
            <a:r>
              <a:rPr lang="fa-IR" dirty="0">
                <a:cs typeface="2  Titr" panose="00000700000000000000" pitchFamily="2" charset="-78"/>
              </a:rPr>
              <a:t>فراگیران </a:t>
            </a:r>
            <a:r>
              <a:rPr lang="fa-IR" dirty="0" smtClean="0">
                <a:cs typeface="2  Titr" panose="00000700000000000000" pitchFamily="2" charset="-78"/>
              </a:rPr>
              <a:t>بتوانند در </a:t>
            </a:r>
            <a:r>
              <a:rPr lang="fa-IR" dirty="0">
                <a:cs typeface="2  Titr" panose="00000700000000000000" pitchFamily="2" charset="-78"/>
              </a:rPr>
              <a:t>زمینه </a:t>
            </a:r>
            <a:r>
              <a:rPr lang="fa-IR" dirty="0" smtClean="0">
                <a:cs typeface="2  Titr" panose="00000700000000000000" pitchFamily="2" charset="-78"/>
              </a:rPr>
              <a:t>برنامه جامعه ایمن و پدافند غیر عامل فعالیت کنند.</a:t>
            </a:r>
            <a:endParaRPr lang="en-US" dirty="0">
              <a:cs typeface="2  Titr" panose="00000700000000000000" pitchFamily="2" charset="-78"/>
            </a:endParaRPr>
          </a:p>
          <a:p>
            <a:pPr algn="r" rtl="1"/>
            <a:endParaRPr lang="en-US" dirty="0"/>
          </a:p>
          <a:p>
            <a:pPr algn="r" rtl="1"/>
            <a:endParaRPr lang="en-US" dirty="0"/>
          </a:p>
          <a:p>
            <a:pPr algn="r" rtl="1"/>
            <a:endParaRPr lang="en-US" dirty="0"/>
          </a:p>
          <a:p>
            <a:pPr algn="r" rtl="1"/>
            <a:endParaRPr lang="en-US" dirty="0"/>
          </a:p>
          <a:p>
            <a:pPr algn="r"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37650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ln w="22225">
                  <a:solidFill>
                    <a:schemeClr val="accent2"/>
                  </a:solidFill>
                  <a:prstDash val="solid"/>
                </a:ln>
                <a:solidFill>
                  <a:schemeClr val="accent2">
                    <a:lumMod val="40000"/>
                    <a:lumOff val="60000"/>
                  </a:schemeClr>
                </a:solidFill>
                <a:cs typeface="B Nazanin" panose="00000400000000000000" pitchFamily="2" charset="-78"/>
              </a:rPr>
              <a:t>نحوه شاخص گیری برنامه دارت از سامانه سیب با نقش مراقب / بهورز:</a:t>
            </a:r>
            <a:endParaRPr lang="en-US" dirty="0"/>
          </a:p>
        </p:txBody>
      </p:sp>
      <p:sp>
        <p:nvSpPr>
          <p:cNvPr id="3" name="Content Placeholder 2"/>
          <p:cNvSpPr>
            <a:spLocks noGrp="1"/>
          </p:cNvSpPr>
          <p:nvPr>
            <p:ph idx="1"/>
          </p:nvPr>
        </p:nvSpPr>
        <p:spPr>
          <a:xfrm>
            <a:off x="677334" y="1802674"/>
            <a:ext cx="8596668" cy="4603813"/>
          </a:xfrm>
        </p:spPr>
        <p:txBody>
          <a:bodyPr>
            <a:normAutofit fontScale="92500" lnSpcReduction="10000"/>
          </a:bodyPr>
          <a:lstStyle/>
          <a:p>
            <a:pPr lvl="0" algn="justLow" rtl="1">
              <a:buClr>
                <a:srgbClr val="A53010"/>
              </a:buClr>
            </a:pPr>
            <a:r>
              <a:rPr lang="fa-IR" b="1" dirty="0">
                <a:solidFill>
                  <a:prstClr val="black">
                    <a:lumMod val="75000"/>
                    <a:lumOff val="25000"/>
                  </a:prstClr>
                </a:solidFill>
                <a:cs typeface="B Nazanin" panose="00000400000000000000" pitchFamily="2" charset="-78"/>
              </a:rPr>
              <a:t>- گزارش گیری برنامه دارت بصورت سه ماهه از بهمن ماه 96 به بعد:</a:t>
            </a:r>
          </a:p>
          <a:p>
            <a:pPr lvl="0" algn="justLow" rtl="1">
              <a:buClr>
                <a:srgbClr val="A53010"/>
              </a:buClr>
              <a:buFont typeface="Wingdings" panose="05000000000000000000" pitchFamily="2" charset="2"/>
              <a:buChar char="Ø"/>
            </a:pPr>
            <a:r>
              <a:rPr lang="fa-IR" b="1" dirty="0">
                <a:solidFill>
                  <a:srgbClr val="A53010"/>
                </a:solidFill>
                <a:cs typeface="B Nazanin" panose="00000400000000000000" pitchFamily="2" charset="-78"/>
              </a:rPr>
              <a:t>ارزیابی:</a:t>
            </a:r>
          </a:p>
          <a:p>
            <a:pPr lvl="0" algn="justLow" rtl="1">
              <a:buClr>
                <a:srgbClr val="A53010"/>
              </a:buClr>
              <a:buFont typeface="Wingdings" panose="05000000000000000000" pitchFamily="2" charset="2"/>
              <a:buChar char="Ø"/>
            </a:pPr>
            <a:r>
              <a:rPr lang="fa-IR" b="1" dirty="0">
                <a:solidFill>
                  <a:srgbClr val="A53010"/>
                </a:solidFill>
                <a:cs typeface="B Nazanin" panose="00000400000000000000" pitchFamily="2" charset="-78"/>
              </a:rPr>
              <a:t>تعداد خانوار ارزیابی شده کلی(فاز اول و دوم): </a:t>
            </a:r>
            <a:r>
              <a:rPr lang="fa-IR" b="1" dirty="0">
                <a:solidFill>
                  <a:prstClr val="black">
                    <a:lumMod val="75000"/>
                    <a:lumOff val="25000"/>
                  </a:prstClr>
                </a:solidFill>
                <a:cs typeface="B Nazanin" panose="00000400000000000000" pitchFamily="2" charset="-78"/>
              </a:rPr>
              <a:t>مجموع تعداد پاسخ مثبت و منفی به یکی از سوالات 1 تا15 </a:t>
            </a:r>
          </a:p>
          <a:p>
            <a:pPr lvl="0" algn="justLow" rtl="1">
              <a:buClr>
                <a:srgbClr val="A53010"/>
              </a:buClr>
              <a:buFont typeface="Wingdings" panose="05000000000000000000" pitchFamily="2" charset="2"/>
              <a:buChar char="Ø"/>
            </a:pPr>
            <a:r>
              <a:rPr lang="fa-IR" b="1" dirty="0">
                <a:solidFill>
                  <a:srgbClr val="A53010"/>
                </a:solidFill>
                <a:cs typeface="B Nazanin" panose="00000400000000000000" pitchFamily="2" charset="-78"/>
              </a:rPr>
              <a:t>تعداد خانوار ارزیابی شده بار اول: </a:t>
            </a:r>
            <a:r>
              <a:rPr lang="fa-IR" b="1" dirty="0">
                <a:solidFill>
                  <a:prstClr val="black">
                    <a:lumMod val="75000"/>
                    <a:lumOff val="25000"/>
                  </a:prstClr>
                </a:solidFill>
                <a:cs typeface="B Nazanin" panose="00000400000000000000" pitchFamily="2" charset="-78"/>
              </a:rPr>
              <a:t>مجموع تعداد پاسخ منفی سوال 18 و تعداد پاسخ منفی سوال 16</a:t>
            </a:r>
          </a:p>
          <a:p>
            <a:pPr lvl="0" algn="justLow" rtl="1">
              <a:buClr>
                <a:srgbClr val="A53010"/>
              </a:buClr>
              <a:buFont typeface="Wingdings" panose="05000000000000000000" pitchFamily="2" charset="2"/>
              <a:buChar char="Ø"/>
            </a:pPr>
            <a:r>
              <a:rPr lang="fa-IR" b="1" dirty="0">
                <a:solidFill>
                  <a:srgbClr val="A53010"/>
                </a:solidFill>
                <a:cs typeface="B Nazanin" panose="00000400000000000000" pitchFamily="2" charset="-78"/>
              </a:rPr>
              <a:t>تعداد خانوار ارزیابی شده بار دوم: </a:t>
            </a:r>
            <a:r>
              <a:rPr lang="fa-IR" b="1" dirty="0">
                <a:solidFill>
                  <a:prstClr val="black">
                    <a:lumMod val="75000"/>
                    <a:lumOff val="25000"/>
                  </a:prstClr>
                </a:solidFill>
                <a:cs typeface="B Nazanin" panose="00000400000000000000" pitchFamily="2" charset="-78"/>
              </a:rPr>
              <a:t>مجموع تعداد پاسخ مثبت و منفی سوال 17</a:t>
            </a:r>
          </a:p>
          <a:p>
            <a:pPr lvl="0" algn="justLow" rtl="1">
              <a:buClr>
                <a:srgbClr val="A53010"/>
              </a:buClr>
              <a:buFont typeface="Wingdings" panose="05000000000000000000" pitchFamily="2" charset="2"/>
              <a:buChar char="Ø"/>
            </a:pPr>
            <a:r>
              <a:rPr lang="fa-IR" b="1" dirty="0">
                <a:solidFill>
                  <a:schemeClr val="accent1"/>
                </a:solidFill>
                <a:cs typeface="B Nazanin" panose="00000400000000000000" pitchFamily="2" charset="-78"/>
              </a:rPr>
              <a:t>جهت محاسبه درصد شاخصهای فوق عدد بدست آمده را بر تعداد خانوار تحت پوشش تقسیم و در صد ضرب می کنیم.</a:t>
            </a:r>
          </a:p>
          <a:p>
            <a:pPr lvl="0" algn="justLow" rtl="1">
              <a:buClr>
                <a:srgbClr val="A53010"/>
              </a:buClr>
              <a:buFont typeface="Wingdings" panose="05000000000000000000" pitchFamily="2" charset="2"/>
              <a:buChar char="§"/>
            </a:pPr>
            <a:r>
              <a:rPr lang="fa-IR" b="1" dirty="0">
                <a:solidFill>
                  <a:schemeClr val="accent4"/>
                </a:solidFill>
                <a:cs typeface="B Nazanin" panose="00000400000000000000" pitchFamily="2" charset="-78"/>
              </a:rPr>
              <a:t>آموزش:</a:t>
            </a:r>
          </a:p>
          <a:p>
            <a:pPr algn="justLow" rtl="1">
              <a:buFont typeface="Wingdings" panose="05000000000000000000" pitchFamily="2" charset="2"/>
              <a:buChar char="§"/>
            </a:pPr>
            <a:r>
              <a:rPr lang="fa-IR" b="1" dirty="0">
                <a:solidFill>
                  <a:schemeClr val="accent4"/>
                </a:solidFill>
                <a:cs typeface="B Nazanin" panose="00000400000000000000" pitchFamily="2" charset="-78"/>
              </a:rPr>
              <a:t>تعداد خانوار آموزش دیده کلی( بار یا فاز اول و دوم): </a:t>
            </a:r>
            <a:r>
              <a:rPr lang="fa-IR" b="1" dirty="0">
                <a:solidFill>
                  <a:schemeClr val="tx1"/>
                </a:solidFill>
                <a:cs typeface="B Nazanin" panose="00000400000000000000" pitchFamily="2" charset="-78"/>
              </a:rPr>
              <a:t>تعداد پاسخ مثبت به سوال 16</a:t>
            </a:r>
          </a:p>
          <a:p>
            <a:pPr algn="justLow" rtl="1">
              <a:buFont typeface="Wingdings" panose="05000000000000000000" pitchFamily="2" charset="2"/>
              <a:buChar char="§"/>
            </a:pPr>
            <a:r>
              <a:rPr lang="fa-IR" b="1" dirty="0">
                <a:solidFill>
                  <a:schemeClr val="accent4"/>
                </a:solidFill>
                <a:cs typeface="B Nazanin" panose="00000400000000000000" pitchFamily="2" charset="-78"/>
              </a:rPr>
              <a:t>تعداد خانوار آموزش دیده برای بار اول:</a:t>
            </a:r>
            <a:r>
              <a:rPr lang="fa-IR" b="1" dirty="0">
                <a:solidFill>
                  <a:schemeClr val="tx1"/>
                </a:solidFill>
                <a:cs typeface="B Nazanin" panose="00000400000000000000" pitchFamily="2" charset="-78"/>
              </a:rPr>
              <a:t>تعداد پاسخ منفی به سوال 18</a:t>
            </a:r>
          </a:p>
          <a:p>
            <a:pPr algn="justLow" rtl="1">
              <a:buFont typeface="Wingdings" panose="05000000000000000000" pitchFamily="2" charset="2"/>
              <a:buChar char="§"/>
            </a:pPr>
            <a:r>
              <a:rPr lang="fa-IR" b="1" dirty="0">
                <a:solidFill>
                  <a:schemeClr val="accent4"/>
                </a:solidFill>
                <a:cs typeface="B Nazanin" panose="00000400000000000000" pitchFamily="2" charset="-78"/>
              </a:rPr>
              <a:t>تعداد خانوار آموزش دیده برای بار دوم: </a:t>
            </a:r>
            <a:r>
              <a:rPr lang="fa-IR" b="1" dirty="0">
                <a:solidFill>
                  <a:schemeClr val="tx1"/>
                </a:solidFill>
                <a:cs typeface="B Nazanin" panose="00000400000000000000" pitchFamily="2" charset="-78"/>
              </a:rPr>
              <a:t>تعداد پاسخ مثبت به سوال 17 </a:t>
            </a:r>
          </a:p>
          <a:p>
            <a:pPr algn="justLow" rtl="1">
              <a:buFont typeface="Wingdings" panose="05000000000000000000" pitchFamily="2" charset="2"/>
              <a:buChar char="§"/>
            </a:pPr>
            <a:r>
              <a:rPr lang="fa-IR" b="1" dirty="0">
                <a:solidFill>
                  <a:schemeClr val="accent4"/>
                </a:solidFill>
                <a:cs typeface="B Nazanin" panose="00000400000000000000" pitchFamily="2" charset="-78"/>
              </a:rPr>
              <a:t>جهت محاسبه درصد شاخصهای فوق عدد بدست آمده را بر تعداد خانوار تحت پوشش تقسیم و در صد ضرب می نماییم.</a:t>
            </a:r>
          </a:p>
          <a:p>
            <a:pPr algn="justLow"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7278174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ln w="22225">
                  <a:solidFill>
                    <a:schemeClr val="accent2"/>
                  </a:solidFill>
                  <a:prstDash val="solid"/>
                </a:ln>
                <a:solidFill>
                  <a:schemeClr val="accent2">
                    <a:lumMod val="40000"/>
                    <a:lumOff val="60000"/>
                  </a:schemeClr>
                </a:solidFill>
                <a:cs typeface="B Nazanin" panose="00000400000000000000" pitchFamily="2" charset="-78"/>
              </a:rPr>
              <a:t>نحوه شاخص گیری برنامه دارت از سامانه سیب با نقش مراقب / بهورز:</a:t>
            </a:r>
            <a:endParaRPr lang="en-US" dirty="0"/>
          </a:p>
        </p:txBody>
      </p:sp>
      <p:sp>
        <p:nvSpPr>
          <p:cNvPr id="3" name="Content Placeholder 2"/>
          <p:cNvSpPr>
            <a:spLocks noGrp="1"/>
          </p:cNvSpPr>
          <p:nvPr>
            <p:ph idx="1"/>
          </p:nvPr>
        </p:nvSpPr>
        <p:spPr>
          <a:xfrm>
            <a:off x="677334" y="1815737"/>
            <a:ext cx="8596668" cy="4702629"/>
          </a:xfrm>
        </p:spPr>
        <p:txBody>
          <a:bodyPr/>
          <a:lstStyle/>
          <a:p>
            <a:pPr algn="justLow" rtl="1">
              <a:buFont typeface="Wingdings" panose="05000000000000000000" pitchFamily="2" charset="2"/>
              <a:buChar char="v"/>
            </a:pPr>
            <a:r>
              <a:rPr lang="fa-IR" b="1" dirty="0">
                <a:solidFill>
                  <a:schemeClr val="accent6"/>
                </a:solidFill>
                <a:cs typeface="B Nazanin" panose="00000400000000000000" pitchFamily="2" charset="-78"/>
              </a:rPr>
              <a:t>آمادگی:</a:t>
            </a:r>
          </a:p>
          <a:p>
            <a:pPr algn="justLow" rtl="1">
              <a:buFont typeface="Wingdings" panose="05000000000000000000" pitchFamily="2" charset="2"/>
              <a:buChar char="v"/>
            </a:pPr>
            <a:r>
              <a:rPr lang="fa-IR" b="1" dirty="0">
                <a:solidFill>
                  <a:schemeClr val="accent6"/>
                </a:solidFill>
                <a:cs typeface="B Nazanin" panose="00000400000000000000" pitchFamily="2" charset="-78"/>
              </a:rPr>
              <a:t>نحوه محاسبه امتیاز خانوارهای ارزیابی شده برنامه دارت: </a:t>
            </a:r>
            <a:r>
              <a:rPr lang="fa-IR" b="1" dirty="0">
                <a:cs typeface="B Nazanin" panose="00000400000000000000" pitchFamily="2" charset="-78"/>
              </a:rPr>
              <a:t>مجموع پاسخهای مثبت به سوالات 1 تا 15</a:t>
            </a:r>
          </a:p>
          <a:p>
            <a:pPr algn="justLow" rtl="1">
              <a:buFont typeface="Wingdings" panose="05000000000000000000" pitchFamily="2" charset="2"/>
              <a:buChar char="v"/>
            </a:pPr>
            <a:r>
              <a:rPr lang="fa-IR" b="1" dirty="0">
                <a:solidFill>
                  <a:schemeClr val="accent6"/>
                </a:solidFill>
                <a:cs typeface="B Nazanin" panose="00000400000000000000" pitchFamily="2" charset="-78"/>
              </a:rPr>
              <a:t>نحوه محاسبه درصد آمادگی خانوارهای ارزیابی شده برنامه دارت: </a:t>
            </a:r>
            <a:r>
              <a:rPr lang="fa-IR" b="1" dirty="0">
                <a:cs typeface="B Nazanin" panose="00000400000000000000" pitchFamily="2" charset="-78"/>
              </a:rPr>
              <a:t>مجموع پاسخهای مثبت سوالات 1 تا 15 تقسیم بر تعداد خانوار ارزیابی شده ضربدر 6/7</a:t>
            </a:r>
          </a:p>
          <a:p>
            <a:pPr algn="justLow" rtl="1">
              <a:buFont typeface="Wingdings" panose="05000000000000000000" pitchFamily="2" charset="2"/>
              <a:buChar char="ü"/>
            </a:pPr>
            <a:r>
              <a:rPr lang="fa-IR" b="1" dirty="0">
                <a:solidFill>
                  <a:schemeClr val="accent2"/>
                </a:solidFill>
                <a:cs typeface="B Nazanin" panose="00000400000000000000" pitchFamily="2" charset="-78"/>
              </a:rPr>
              <a:t>تعیین گروه هدف برنامه:</a:t>
            </a:r>
          </a:p>
          <a:p>
            <a:pPr algn="justLow" rtl="1">
              <a:buFont typeface="Wingdings" panose="05000000000000000000" pitchFamily="2" charset="2"/>
              <a:buChar char="ü"/>
            </a:pPr>
            <a:r>
              <a:rPr lang="fa-IR" b="1" dirty="0">
                <a:solidFill>
                  <a:schemeClr val="accent2"/>
                </a:solidFill>
                <a:cs typeface="B Nazanin" panose="00000400000000000000" pitchFamily="2" charset="-78"/>
              </a:rPr>
              <a:t>میز کار مراقب سلامت و بهورز: </a:t>
            </a:r>
            <a:r>
              <a:rPr lang="fa-IR" b="1" dirty="0">
                <a:cs typeface="B Nazanin" panose="00000400000000000000" pitchFamily="2" charset="-78"/>
              </a:rPr>
              <a:t>ثبت نام و سرشماری – فهرست خدمت گیرندگان – پیشرفته – انتخاب نقش همسر</a:t>
            </a:r>
          </a:p>
          <a:p>
            <a:pPr algn="justLow" rtl="1">
              <a:buFont typeface="Wingdings" panose="05000000000000000000" pitchFamily="2" charset="2"/>
              <a:buChar char="ü"/>
            </a:pPr>
            <a:r>
              <a:rPr lang="fa-IR" b="1" dirty="0">
                <a:cs typeface="B Nazanin" panose="00000400000000000000" pitchFamily="2" charset="-78"/>
              </a:rPr>
              <a:t>می توانیم با انتخاب نقش سرپرست، همسر و جنسیت زن نیز این آمار را بدست آوریم. در این دو روش خانوارهایی که نقش همسر را ندارند حذف می گردند.</a:t>
            </a:r>
          </a:p>
          <a:p>
            <a:pPr algn="justLow" rtl="1">
              <a:buFont typeface="Wingdings" panose="05000000000000000000" pitchFamily="2" charset="2"/>
              <a:buChar char="ü"/>
            </a:pPr>
            <a:r>
              <a:rPr lang="fa-IR" b="1" dirty="0">
                <a:cs typeface="B Nazanin" panose="00000400000000000000" pitchFamily="2" charset="-78"/>
              </a:rPr>
              <a:t>مخرج کسر در هر دوحالت تعداد کل خانوارها می باشند.</a:t>
            </a:r>
          </a:p>
          <a:p>
            <a:pPr algn="justLow"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330875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dirty="0">
                <a:cs typeface="2  Titr" panose="00000700000000000000" pitchFamily="2" charset="-78"/>
              </a:rPr>
              <a:t>حوزه </a:t>
            </a:r>
            <a:r>
              <a:rPr lang="fa-IR" b="1" dirty="0">
                <a:cs typeface="2  Titr" panose="00000700000000000000" pitchFamily="2" charset="-78"/>
              </a:rPr>
              <a:t>دوم </a:t>
            </a:r>
            <a:r>
              <a:rPr lang="ar-SA" b="1" dirty="0">
                <a:cs typeface="2  Titr" panose="00000700000000000000" pitchFamily="2" charset="-78"/>
              </a:rPr>
              <a:t>: </a:t>
            </a:r>
            <a:r>
              <a:rPr lang="fa-IR" b="1" dirty="0">
                <a:cs typeface="2  Titr" panose="00000700000000000000" pitchFamily="2" charset="-78"/>
              </a:rPr>
              <a:t> برنامه </a:t>
            </a:r>
            <a:r>
              <a:rPr lang="ar-SA" b="1" dirty="0">
                <a:cs typeface="2  Titr" panose="00000700000000000000" pitchFamily="2" charset="-78"/>
              </a:rPr>
              <a:t>بررسی وضعیت ایمنی و خطر واحدهای بهداشتی(</a:t>
            </a:r>
            <a:r>
              <a:rPr lang="en-US" b="1" dirty="0">
                <a:cs typeface="2  Titr" panose="00000700000000000000" pitchFamily="2" charset="-78"/>
              </a:rPr>
              <a:t>SARA</a:t>
            </a:r>
            <a:r>
              <a:rPr lang="fa-IR" b="1" dirty="0">
                <a:cs typeface="2  Titr" panose="00000700000000000000" pitchFamily="2" charset="-78"/>
              </a:rPr>
              <a:t>) </a:t>
            </a:r>
            <a:endParaRPr lang="en-US" dirty="0"/>
          </a:p>
        </p:txBody>
      </p:sp>
      <p:sp>
        <p:nvSpPr>
          <p:cNvPr id="3" name="Content Placeholder 2"/>
          <p:cNvSpPr>
            <a:spLocks noGrp="1"/>
          </p:cNvSpPr>
          <p:nvPr>
            <p:ph idx="1"/>
          </p:nvPr>
        </p:nvSpPr>
        <p:spPr>
          <a:xfrm>
            <a:off x="677334" y="1802675"/>
            <a:ext cx="8596668" cy="4238688"/>
          </a:xfrm>
        </p:spPr>
        <p:txBody>
          <a:bodyPr/>
          <a:lstStyle/>
          <a:p>
            <a:pPr algn="r" rtl="1">
              <a:lnSpc>
                <a:spcPct val="200000"/>
              </a:lnSpc>
            </a:pPr>
            <a:r>
              <a:rPr lang="ar-SA" b="1" dirty="0">
                <a:cs typeface="2  Nazanin" panose="00000400000000000000" pitchFamily="2" charset="-78"/>
              </a:rPr>
              <a:t>بیش از </a:t>
            </a:r>
            <a:r>
              <a:rPr lang="fa-IR" b="1" dirty="0">
                <a:cs typeface="2  Nazanin" panose="00000400000000000000" pitchFamily="2" charset="-78"/>
              </a:rPr>
              <a:t>۲۴</a:t>
            </a:r>
            <a:r>
              <a:rPr lang="ar-SA" b="1" dirty="0">
                <a:cs typeface="2  Nazanin" panose="00000400000000000000" pitchFamily="2" charset="-78"/>
              </a:rPr>
              <a:t> هزار واحد بهداشتی در سطح شهرها و روستاهای کشور وجود دارد که این واحدها هر ساله توسط رابط بلایا بر اساس چک‌لیست بومی‌سازی شده در سه بُعد آمادگی عملکردی، ایمنی سازه‌ای و غیر سازه‌ای ارزیابی می‌شود. این کار به نوعی یک خود ارزیابی است؛ زیرا با توجه به تعداد بالای این مراکز جز با استفاده از ظرفیت خود ارزیابی امکان ندارد که بتوان سالانه مراکز را ارزیابی کرد. در ابتدای این برنامه‌ میزان آمادگی عملکرد مراکز در بلایا </a:t>
            </a:r>
            <a:r>
              <a:rPr lang="fa-IR" b="1" dirty="0">
                <a:cs typeface="2  Nazanin" panose="00000400000000000000" pitchFamily="2" charset="-78"/>
              </a:rPr>
              <a:t>۲۱</a:t>
            </a:r>
            <a:r>
              <a:rPr lang="ar-SA" b="1" dirty="0">
                <a:cs typeface="2  Nazanin" panose="00000400000000000000" pitchFamily="2" charset="-78"/>
              </a:rPr>
              <a:t> درصد بوده و هدف این است که این آمادگی ارتقا یابد.</a:t>
            </a:r>
            <a:endParaRPr lang="en-US" b="1" dirty="0">
              <a:cs typeface="2  Nazanin" panose="00000400000000000000" pitchFamily="2" charset="-78"/>
            </a:endParaRPr>
          </a:p>
          <a:p>
            <a:pPr algn="r" rtl="1">
              <a:lnSpc>
                <a:spcPct val="200000"/>
              </a:lnSpc>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718773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dirty="0">
                <a:cs typeface="2  Titr" panose="00000700000000000000" pitchFamily="2" charset="-78"/>
              </a:rPr>
              <a:t>بررسی وضعیت ایمنی و خطر واحدهای بهداشتی(</a:t>
            </a:r>
            <a:r>
              <a:rPr lang="en-US" b="1" dirty="0">
                <a:cs typeface="2  Titr" panose="00000700000000000000" pitchFamily="2" charset="-78"/>
              </a:rPr>
              <a:t>SARA</a:t>
            </a:r>
            <a:r>
              <a:rPr lang="fa-IR" b="1" dirty="0">
                <a:cs typeface="2  Titr" panose="00000700000000000000" pitchFamily="2" charset="-78"/>
              </a:rPr>
              <a:t>)</a:t>
            </a:r>
            <a:endParaRPr lang="en-US" dirty="0"/>
          </a:p>
        </p:txBody>
      </p:sp>
      <p:sp>
        <p:nvSpPr>
          <p:cNvPr id="3" name="Content Placeholder 2"/>
          <p:cNvSpPr>
            <a:spLocks noGrp="1"/>
          </p:cNvSpPr>
          <p:nvPr>
            <p:ph idx="1"/>
          </p:nvPr>
        </p:nvSpPr>
        <p:spPr>
          <a:xfrm>
            <a:off x="677334" y="1750423"/>
            <a:ext cx="8596668" cy="4493623"/>
          </a:xfrm>
        </p:spPr>
        <p:txBody>
          <a:bodyPr>
            <a:normAutofit/>
          </a:bodyPr>
          <a:lstStyle/>
          <a:p>
            <a:pPr lvl="0" algn="justLow" rtl="1" fontAlgn="base">
              <a:lnSpc>
                <a:spcPct val="150000"/>
              </a:lnSpc>
            </a:pPr>
            <a:r>
              <a:rPr lang="ar-SA" b="1" dirty="0">
                <a:cs typeface="2  Nazanin" panose="00000400000000000000" pitchFamily="2" charset="-78"/>
              </a:rPr>
              <a:t>ارزیابی سطح خطر و ایمنی واحد بهداشتی</a:t>
            </a:r>
            <a:endParaRPr lang="en-US" dirty="0">
              <a:cs typeface="2  Nazanin" panose="00000400000000000000" pitchFamily="2" charset="-78"/>
            </a:endParaRPr>
          </a:p>
          <a:p>
            <a:pPr lvl="0" algn="justLow" rtl="1" fontAlgn="base">
              <a:lnSpc>
                <a:spcPct val="150000"/>
              </a:lnSpc>
            </a:pPr>
            <a:r>
              <a:rPr lang="ar-SA" b="1" dirty="0">
                <a:cs typeface="2  Nazanin" panose="00000400000000000000" pitchFamily="2" charset="-78"/>
              </a:rPr>
              <a:t>با هدف:</a:t>
            </a:r>
            <a:endParaRPr lang="en-US" dirty="0">
              <a:cs typeface="2  Nazanin" panose="00000400000000000000" pitchFamily="2" charset="-78"/>
            </a:endParaRPr>
          </a:p>
          <a:p>
            <a:pPr lvl="0" algn="justLow" rtl="1" fontAlgn="base">
              <a:lnSpc>
                <a:spcPct val="150000"/>
              </a:lnSpc>
            </a:pPr>
            <a:r>
              <a:rPr lang="ar-SA" b="1" dirty="0">
                <a:cs typeface="2  Nazanin" panose="00000400000000000000" pitchFamily="2" charset="-78"/>
              </a:rPr>
              <a:t>شناخت مخاطرات تهدید کننده واحد بهداشتی</a:t>
            </a:r>
            <a:endParaRPr lang="en-US" dirty="0">
              <a:cs typeface="2  Nazanin" panose="00000400000000000000" pitchFamily="2" charset="-78"/>
            </a:endParaRPr>
          </a:p>
          <a:p>
            <a:pPr lvl="0" algn="justLow" rtl="1" fontAlgn="base">
              <a:lnSpc>
                <a:spcPct val="150000"/>
              </a:lnSpc>
            </a:pPr>
            <a:r>
              <a:rPr lang="ar-SA" b="1" dirty="0">
                <a:cs typeface="2  Nazanin" panose="00000400000000000000" pitchFamily="2" charset="-78"/>
              </a:rPr>
              <a:t>ارزیابی آمادگی عملکردی واحد بهداشتی</a:t>
            </a:r>
            <a:endParaRPr lang="en-US" dirty="0">
              <a:cs typeface="2  Nazanin" panose="00000400000000000000" pitchFamily="2" charset="-78"/>
            </a:endParaRPr>
          </a:p>
          <a:p>
            <a:pPr lvl="0" algn="justLow" rtl="1" fontAlgn="base">
              <a:lnSpc>
                <a:spcPct val="150000"/>
              </a:lnSpc>
            </a:pPr>
            <a:r>
              <a:rPr lang="ar-SA" b="1" dirty="0">
                <a:cs typeface="2  Nazanin" panose="00000400000000000000" pitchFamily="2" charset="-78"/>
              </a:rPr>
              <a:t>ارزیابی ایمنی سازه ای وغیر سازه ای واحد بهداشتیبه منظور:</a:t>
            </a:r>
            <a:endParaRPr lang="en-US" dirty="0">
              <a:cs typeface="2  Nazanin" panose="00000400000000000000" pitchFamily="2" charset="-78"/>
            </a:endParaRPr>
          </a:p>
          <a:p>
            <a:pPr lvl="0" algn="justLow" rtl="1" fontAlgn="base">
              <a:lnSpc>
                <a:spcPct val="150000"/>
              </a:lnSpc>
            </a:pPr>
            <a:r>
              <a:rPr lang="ar-SA" b="1" dirty="0">
                <a:cs typeface="2  Nazanin" panose="00000400000000000000" pitchFamily="2" charset="-78"/>
              </a:rPr>
              <a:t>ارتقاء سطح ایمنی واحدهای بهداشتیتوسط:</a:t>
            </a:r>
            <a:endParaRPr lang="en-US" dirty="0">
              <a:cs typeface="2  Nazanin" panose="00000400000000000000" pitchFamily="2" charset="-78"/>
            </a:endParaRPr>
          </a:p>
          <a:p>
            <a:pPr algn="justLow" rtl="1">
              <a:lnSpc>
                <a:spcPct val="150000"/>
              </a:lnSpc>
            </a:pPr>
            <a:r>
              <a:rPr lang="ar-SA" b="1" dirty="0">
                <a:cs typeface="2  Nazanin" panose="00000400000000000000" pitchFamily="2" charset="-78"/>
              </a:rPr>
              <a:t>چک لیست بارگزاری شده در سامانه سیب وتعریف نقش تکمیل کننده و تایید کننده چکلیست ها در سامانه سیب برای هر واحد بهداشتی سالیانه</a:t>
            </a:r>
            <a:endParaRPr lang="en-US"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4113753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5944"/>
            <a:ext cx="8596668" cy="718456"/>
          </a:xfrm>
        </p:spPr>
        <p:txBody>
          <a:bodyPr>
            <a:normAutofit fontScale="90000"/>
          </a:bodyPr>
          <a:lstStyle/>
          <a:p>
            <a:pPr algn="ctr" rtl="1"/>
            <a:r>
              <a:rPr lang="ar-SA" b="1" dirty="0">
                <a:cs typeface="2  Titr" panose="00000700000000000000" pitchFamily="2" charset="-78"/>
              </a:rPr>
              <a:t>بررسی وضعیت ایمنی و خطر واحدهای بهداشتی(</a:t>
            </a:r>
            <a:r>
              <a:rPr lang="en-US" b="1" dirty="0">
                <a:cs typeface="2  Titr" panose="00000700000000000000" pitchFamily="2" charset="-78"/>
              </a:rPr>
              <a:t>SARA</a:t>
            </a:r>
            <a:r>
              <a:rPr lang="fa-IR" b="1" dirty="0">
                <a:cs typeface="2  Titr" panose="00000700000000000000" pitchFamily="2" charset="-78"/>
              </a:rPr>
              <a:t>)</a:t>
            </a:r>
            <a:endParaRPr lang="en-US" dirty="0"/>
          </a:p>
        </p:txBody>
      </p:sp>
      <p:sp>
        <p:nvSpPr>
          <p:cNvPr id="3" name="Content Placeholder 2"/>
          <p:cNvSpPr>
            <a:spLocks noGrp="1"/>
          </p:cNvSpPr>
          <p:nvPr>
            <p:ph idx="1"/>
          </p:nvPr>
        </p:nvSpPr>
        <p:spPr>
          <a:xfrm>
            <a:off x="365759" y="914400"/>
            <a:ext cx="9744891" cy="5492087"/>
          </a:xfrm>
        </p:spPr>
        <p:txBody>
          <a:bodyPr>
            <a:normAutofit fontScale="92500" lnSpcReduction="10000"/>
          </a:bodyPr>
          <a:lstStyle/>
          <a:p>
            <a:pPr algn="justLow" rtl="1"/>
            <a:r>
              <a:rPr lang="ar-SA" b="1" dirty="0">
                <a:cs typeface="2  Nazanin" panose="00000400000000000000" pitchFamily="2" charset="-78"/>
              </a:rPr>
              <a:t>در قسمت شناخت مخاطرات تهدید کننده واحد بهداشتی</a:t>
            </a:r>
            <a:endParaRPr lang="en-US" dirty="0">
              <a:cs typeface="2  Nazanin" panose="00000400000000000000" pitchFamily="2" charset="-78"/>
            </a:endParaRPr>
          </a:p>
          <a:p>
            <a:pPr algn="justLow" rtl="1"/>
            <a:r>
              <a:rPr lang="ar-SA" dirty="0">
                <a:cs typeface="2  Nazanin" panose="00000400000000000000" pitchFamily="2" charset="-78"/>
              </a:rPr>
              <a:t>	</a:t>
            </a:r>
            <a:r>
              <a:rPr lang="ar-SA" b="1" dirty="0">
                <a:cs typeface="2  Nazanin" panose="00000400000000000000" pitchFamily="2" charset="-78"/>
              </a:rPr>
              <a:t>سطح مخاطره	-بالا:احتمال زیاد وقوع یا احتمال وقوع با شدت زیاد</a:t>
            </a:r>
            <a:endParaRPr lang="en-US" dirty="0">
              <a:cs typeface="2  Nazanin" panose="00000400000000000000" pitchFamily="2" charset="-78"/>
            </a:endParaRPr>
          </a:p>
          <a:p>
            <a:pPr algn="justLow" rtl="1"/>
            <a:r>
              <a:rPr lang="ar-SA" b="1" dirty="0">
                <a:cs typeface="2  Nazanin" panose="00000400000000000000" pitchFamily="2" charset="-78"/>
              </a:rPr>
              <a:t>-متوسط:احتمال زیاد وقوع با شدت متوسط</a:t>
            </a:r>
            <a:endParaRPr lang="en-US" dirty="0">
              <a:cs typeface="2  Nazanin" panose="00000400000000000000" pitchFamily="2" charset="-78"/>
            </a:endParaRPr>
          </a:p>
          <a:p>
            <a:pPr algn="justLow" rtl="1"/>
            <a:r>
              <a:rPr lang="ar-SA" b="1" dirty="0">
                <a:cs typeface="2  Nazanin" panose="00000400000000000000" pitchFamily="2" charset="-78"/>
              </a:rPr>
              <a:t>-پایین:احتمال کم وقوع یا احتمال وقوع با شدت کم</a:t>
            </a:r>
            <a:endParaRPr lang="en-US" dirty="0">
              <a:cs typeface="2  Nazanin" panose="00000400000000000000" pitchFamily="2" charset="-78"/>
            </a:endParaRPr>
          </a:p>
          <a:p>
            <a:pPr algn="justLow" rtl="1"/>
            <a:r>
              <a:rPr lang="ar-SA" b="1" dirty="0">
                <a:cs typeface="2  Nazanin" panose="00000400000000000000" pitchFamily="2" charset="-78"/>
              </a:rPr>
              <a:t>در قسمت ارزیابی عملکردی بر اساس مصداق های هر سوال در چک لیست،سطح آمادگی در سه سطح آمادگی </a:t>
            </a:r>
            <a:endParaRPr lang="fa-IR" b="1" dirty="0" smtClean="0">
              <a:cs typeface="2  Nazanin" panose="00000400000000000000" pitchFamily="2" charset="-78"/>
            </a:endParaRPr>
          </a:p>
          <a:p>
            <a:pPr algn="justLow" rtl="1"/>
            <a:r>
              <a:rPr lang="ar-SA" b="1" dirty="0" smtClean="0">
                <a:cs typeface="2  Nazanin" panose="00000400000000000000" pitchFamily="2" charset="-78"/>
              </a:rPr>
              <a:t>-</a:t>
            </a:r>
            <a:r>
              <a:rPr lang="ar-SA" b="1" dirty="0">
                <a:cs typeface="2  Nazanin" panose="00000400000000000000" pitchFamily="2" charset="-78"/>
              </a:rPr>
              <a:t>مطلوب</a:t>
            </a:r>
            <a:endParaRPr lang="en-US" dirty="0">
              <a:cs typeface="2  Nazanin" panose="00000400000000000000" pitchFamily="2" charset="-78"/>
            </a:endParaRPr>
          </a:p>
          <a:p>
            <a:pPr algn="justLow" rtl="1"/>
            <a:r>
              <a:rPr lang="ar-SA" b="1" dirty="0">
                <a:cs typeface="2  Nazanin" panose="00000400000000000000" pitchFamily="2" charset="-78"/>
              </a:rPr>
              <a:t>-متوسط</a:t>
            </a:r>
            <a:endParaRPr lang="en-US" dirty="0">
              <a:cs typeface="2  Nazanin" panose="00000400000000000000" pitchFamily="2" charset="-78"/>
            </a:endParaRPr>
          </a:p>
          <a:p>
            <a:pPr algn="justLow" rtl="1"/>
            <a:r>
              <a:rPr lang="ar-SA" b="1" dirty="0">
                <a:cs typeface="2  Nazanin" panose="00000400000000000000" pitchFamily="2" charset="-78"/>
              </a:rPr>
              <a:t>- نامطلوب تعریف میشود</a:t>
            </a:r>
            <a:endParaRPr lang="en-US" dirty="0">
              <a:cs typeface="2  Nazanin" panose="00000400000000000000" pitchFamily="2" charset="-78"/>
            </a:endParaRPr>
          </a:p>
          <a:p>
            <a:pPr algn="justLow" rtl="1"/>
            <a:r>
              <a:rPr lang="ar-SA" b="1" dirty="0">
                <a:cs typeface="2  Nazanin" panose="00000400000000000000" pitchFamily="2" charset="-78"/>
              </a:rPr>
              <a:t>در قسمت ارزیابی ایمنی غیر سازه ای:آسیب پذیری در خصوص لوازم و تجهیزات بدین معناست که یک شیدر اثر لرزش یا هرگونه فشار فیزیکی از جای خود حرکت کرده ، به زمین بیفتد یا بشکند که در این صورتایمنی آن کم تلقی می گردد.بنابراین:</a:t>
            </a:r>
            <a:endParaRPr lang="en-US" dirty="0">
              <a:cs typeface="2  Nazanin" panose="00000400000000000000" pitchFamily="2" charset="-78"/>
            </a:endParaRPr>
          </a:p>
          <a:p>
            <a:pPr algn="justLow" rtl="1"/>
            <a:r>
              <a:rPr lang="ar-SA" b="1" dirty="0">
                <a:cs typeface="2  Nazanin" panose="00000400000000000000" pitchFamily="2" charset="-78"/>
              </a:rPr>
              <a:t>-ایمنی کم: نکات رعایت </a:t>
            </a:r>
            <a:r>
              <a:rPr lang="ar-SA" b="1" dirty="0" smtClean="0">
                <a:cs typeface="2  Nazanin" panose="00000400000000000000" pitchFamily="2" charset="-78"/>
              </a:rPr>
              <a:t>نشده</a:t>
            </a:r>
            <a:r>
              <a:rPr lang="fa-IR" b="1" dirty="0" smtClean="0">
                <a:cs typeface="2  Nazanin" panose="00000400000000000000" pitchFamily="2" charset="-78"/>
              </a:rPr>
              <a:t>   </a:t>
            </a:r>
            <a:r>
              <a:rPr lang="ar-SA" b="1" dirty="0" smtClean="0">
                <a:cs typeface="2  Nazanin" panose="00000400000000000000" pitchFamily="2" charset="-78"/>
              </a:rPr>
              <a:t>ایمنی </a:t>
            </a:r>
            <a:r>
              <a:rPr lang="ar-SA" b="1" dirty="0">
                <a:cs typeface="2  Nazanin" panose="00000400000000000000" pitchFamily="2" charset="-78"/>
              </a:rPr>
              <a:t>متوسط:نکات ایمنی تا حدودی رعایت شده </a:t>
            </a:r>
            <a:r>
              <a:rPr lang="ar-SA" b="1" dirty="0" smtClean="0">
                <a:cs typeface="2  Nazanin" panose="00000400000000000000" pitchFamily="2" charset="-78"/>
              </a:rPr>
              <a:t>اند</a:t>
            </a:r>
            <a:r>
              <a:rPr lang="fa-IR" dirty="0">
                <a:cs typeface="2  Nazanin" panose="00000400000000000000" pitchFamily="2" charset="-78"/>
              </a:rPr>
              <a:t> </a:t>
            </a:r>
            <a:r>
              <a:rPr lang="fa-IR" dirty="0" smtClean="0">
                <a:cs typeface="2  Nazanin" panose="00000400000000000000" pitchFamily="2" charset="-78"/>
              </a:rPr>
              <a:t>   - </a:t>
            </a:r>
            <a:r>
              <a:rPr lang="ar-SA" b="1" dirty="0" smtClean="0">
                <a:cs typeface="2  Nazanin" panose="00000400000000000000" pitchFamily="2" charset="-78"/>
              </a:rPr>
              <a:t>ایمنی </a:t>
            </a:r>
            <a:r>
              <a:rPr lang="ar-SA" b="1" dirty="0">
                <a:cs typeface="2  Nazanin" panose="00000400000000000000" pitchFamily="2" charset="-78"/>
              </a:rPr>
              <a:t>بالا:نکات ایمنی کاملا رعایت شده اند</a:t>
            </a:r>
            <a:endParaRPr lang="en-US" dirty="0">
              <a:cs typeface="2  Nazanin" panose="00000400000000000000" pitchFamily="2" charset="-78"/>
            </a:endParaRPr>
          </a:p>
          <a:p>
            <a:pPr algn="justLow" rtl="1"/>
            <a:r>
              <a:rPr lang="ar-SA" b="1" dirty="0">
                <a:cs typeface="2  Nazanin" panose="00000400000000000000" pitchFamily="2" charset="-78"/>
              </a:rPr>
              <a:t>در قسمت ارزیابی ایمنی سازه ای:با توجه به مصداق های ذیل هر سوال در چک لیست میزان ایمنی را درسه سطح ایمنی </a:t>
            </a:r>
            <a:endParaRPr lang="fa-IR" b="1" dirty="0" smtClean="0">
              <a:cs typeface="2  Nazanin" panose="00000400000000000000" pitchFamily="2" charset="-78"/>
            </a:endParaRPr>
          </a:p>
          <a:p>
            <a:pPr algn="justLow" rtl="1"/>
            <a:r>
              <a:rPr lang="ar-SA" b="1" dirty="0" smtClean="0">
                <a:cs typeface="2  Nazanin" panose="00000400000000000000" pitchFamily="2" charset="-78"/>
              </a:rPr>
              <a:t>- </a:t>
            </a:r>
            <a:r>
              <a:rPr lang="ar-SA" b="1" dirty="0">
                <a:cs typeface="2  Nazanin" panose="00000400000000000000" pitchFamily="2" charset="-78"/>
              </a:rPr>
              <a:t>بالا</a:t>
            </a:r>
            <a:endParaRPr lang="en-US" dirty="0">
              <a:cs typeface="2  Nazanin" panose="00000400000000000000" pitchFamily="2" charset="-78"/>
            </a:endParaRPr>
          </a:p>
          <a:p>
            <a:pPr algn="justLow" rtl="1"/>
            <a:r>
              <a:rPr lang="ar-SA" b="1" dirty="0">
                <a:cs typeface="2  Nazanin" panose="00000400000000000000" pitchFamily="2" charset="-78"/>
              </a:rPr>
              <a:t>-متوسط</a:t>
            </a:r>
            <a:endParaRPr lang="en-US" dirty="0">
              <a:cs typeface="2  Nazanin" panose="00000400000000000000" pitchFamily="2" charset="-78"/>
            </a:endParaRPr>
          </a:p>
          <a:p>
            <a:pPr algn="justLow" rtl="1"/>
            <a:r>
              <a:rPr lang="ar-SA" b="1" dirty="0">
                <a:cs typeface="2  Nazanin" panose="00000400000000000000" pitchFamily="2" charset="-78"/>
              </a:rPr>
              <a:t>-کم تعریف می </a:t>
            </a:r>
            <a:r>
              <a:rPr lang="ar-SA" b="1" dirty="0" smtClean="0">
                <a:cs typeface="2  Nazanin" panose="00000400000000000000" pitchFamily="2" charset="-78"/>
              </a:rPr>
              <a:t>شو</a:t>
            </a:r>
            <a:r>
              <a:rPr lang="fa-IR" sz="1500" b="1" dirty="0" smtClean="0"/>
              <a:t>د</a:t>
            </a:r>
            <a:endParaRPr lang="en-US" sz="15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799934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25</a:t>
            </a:fld>
            <a:endParaRPr lang="en-US" dirty="0"/>
          </a:p>
        </p:txBody>
      </p:sp>
      <p:grpSp>
        <p:nvGrpSpPr>
          <p:cNvPr id="5" name="Group 4"/>
          <p:cNvGrpSpPr/>
          <p:nvPr/>
        </p:nvGrpSpPr>
        <p:grpSpPr>
          <a:xfrm>
            <a:off x="182880" y="235131"/>
            <a:ext cx="10027920" cy="6714309"/>
            <a:chOff x="0" y="0"/>
            <a:chExt cx="8229600" cy="4978909"/>
          </a:xfrm>
        </p:grpSpPr>
        <p:pic>
          <p:nvPicPr>
            <p:cNvPr id="6" name="Picture 5"/>
            <p:cNvPicPr/>
            <p:nvPr/>
          </p:nvPicPr>
          <p:blipFill>
            <a:blip r:embed="rId2"/>
            <a:stretch>
              <a:fillRect/>
            </a:stretch>
          </p:blipFill>
          <p:spPr>
            <a:xfrm>
              <a:off x="0" y="1143000"/>
              <a:ext cx="8229600" cy="3835909"/>
            </a:xfrm>
            <a:prstGeom prst="rect">
              <a:avLst/>
            </a:prstGeom>
          </p:spPr>
        </p:pic>
        <p:sp>
          <p:nvSpPr>
            <p:cNvPr id="7" name="Shape 57087"/>
            <p:cNvSpPr/>
            <p:nvPr/>
          </p:nvSpPr>
          <p:spPr>
            <a:xfrm>
              <a:off x="0" y="0"/>
              <a:ext cx="8229600" cy="1143000"/>
            </a:xfrm>
            <a:custGeom>
              <a:avLst/>
              <a:gdLst/>
              <a:ahLst/>
              <a:cxnLst/>
              <a:rect l="0" t="0" r="0" b="0"/>
              <a:pathLst>
                <a:path w="8229600" h="1143000">
                  <a:moveTo>
                    <a:pt x="0" y="0"/>
                  </a:moveTo>
                  <a:lnTo>
                    <a:pt x="8229600" y="0"/>
                  </a:lnTo>
                  <a:lnTo>
                    <a:pt x="8229600" y="1143000"/>
                  </a:lnTo>
                  <a:lnTo>
                    <a:pt x="0" y="1143000"/>
                  </a:lnTo>
                  <a:lnTo>
                    <a:pt x="0" y="0"/>
                  </a:lnTo>
                </a:path>
              </a:pathLst>
            </a:custGeom>
            <a:ln w="0" cap="flat">
              <a:miter lim="127000"/>
            </a:ln>
          </p:spPr>
          <p:style>
            <a:lnRef idx="0">
              <a:srgbClr val="000000">
                <a:alpha val="0"/>
              </a:srgbClr>
            </a:lnRef>
            <a:fillRef idx="1">
              <a:srgbClr val="66FFFF"/>
            </a:fillRef>
            <a:effectRef idx="0">
              <a:scrgbClr r="0" g="0" b="0"/>
            </a:effectRef>
            <a:fontRef idx="none"/>
          </p:style>
          <p:txBody>
            <a:bodyPr/>
            <a:lstStyle/>
            <a:p>
              <a:endParaRPr lang="en-US"/>
            </a:p>
          </p:txBody>
        </p:sp>
        <p:pic>
          <p:nvPicPr>
            <p:cNvPr id="8" name="Picture 7"/>
            <p:cNvPicPr/>
            <p:nvPr/>
          </p:nvPicPr>
          <p:blipFill>
            <a:blip r:embed="rId3"/>
            <a:stretch>
              <a:fillRect/>
            </a:stretch>
          </p:blipFill>
          <p:spPr>
            <a:xfrm>
              <a:off x="1840992" y="371831"/>
              <a:ext cx="4566666" cy="386359"/>
            </a:xfrm>
            <a:prstGeom prst="rect">
              <a:avLst/>
            </a:prstGeom>
          </p:spPr>
        </p:pic>
      </p:grpSp>
    </p:spTree>
    <p:extLst>
      <p:ext uri="{BB962C8B-B14F-4D97-AF65-F5344CB8AC3E}">
        <p14:creationId xmlns:p14="http://schemas.microsoft.com/office/powerpoint/2010/main" val="1520939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26</a:t>
            </a:fld>
            <a:endParaRPr lang="en-US" dirty="0"/>
          </a:p>
        </p:txBody>
      </p:sp>
      <p:grpSp>
        <p:nvGrpSpPr>
          <p:cNvPr id="5" name="Group 4"/>
          <p:cNvGrpSpPr/>
          <p:nvPr/>
        </p:nvGrpSpPr>
        <p:grpSpPr>
          <a:xfrm>
            <a:off x="313509" y="326571"/>
            <a:ext cx="9752511" cy="6387738"/>
            <a:chOff x="0" y="0"/>
            <a:chExt cx="7940040" cy="5350764"/>
          </a:xfrm>
        </p:grpSpPr>
        <p:sp>
          <p:nvSpPr>
            <p:cNvPr id="6" name="Shape 57093"/>
            <p:cNvSpPr/>
            <p:nvPr/>
          </p:nvSpPr>
          <p:spPr>
            <a:xfrm>
              <a:off x="0" y="0"/>
              <a:ext cx="7940040" cy="850392"/>
            </a:xfrm>
            <a:custGeom>
              <a:avLst/>
              <a:gdLst/>
              <a:ahLst/>
              <a:cxnLst/>
              <a:rect l="0" t="0" r="0" b="0"/>
              <a:pathLst>
                <a:path w="7940040" h="850392">
                  <a:moveTo>
                    <a:pt x="0" y="0"/>
                  </a:moveTo>
                  <a:lnTo>
                    <a:pt x="7940040" y="0"/>
                  </a:lnTo>
                  <a:lnTo>
                    <a:pt x="7940040" y="850392"/>
                  </a:lnTo>
                  <a:lnTo>
                    <a:pt x="0" y="850392"/>
                  </a:lnTo>
                  <a:lnTo>
                    <a:pt x="0" y="0"/>
                  </a:lnTo>
                </a:path>
              </a:pathLst>
            </a:custGeom>
            <a:ln w="0" cap="flat">
              <a:miter lim="127000"/>
            </a:ln>
          </p:spPr>
          <p:style>
            <a:lnRef idx="0">
              <a:srgbClr val="000000">
                <a:alpha val="0"/>
              </a:srgbClr>
            </a:lnRef>
            <a:fillRef idx="1">
              <a:srgbClr val="66FFFF"/>
            </a:fillRef>
            <a:effectRef idx="0">
              <a:scrgbClr r="0" g="0" b="0"/>
            </a:effectRef>
            <a:fontRef idx="none"/>
          </p:style>
          <p:txBody>
            <a:bodyPr/>
            <a:lstStyle/>
            <a:p>
              <a:endParaRPr lang="en-US"/>
            </a:p>
          </p:txBody>
        </p:sp>
        <p:pic>
          <p:nvPicPr>
            <p:cNvPr id="7" name="Picture 6"/>
            <p:cNvPicPr/>
            <p:nvPr/>
          </p:nvPicPr>
          <p:blipFill>
            <a:blip r:embed="rId2"/>
            <a:stretch>
              <a:fillRect/>
            </a:stretch>
          </p:blipFill>
          <p:spPr>
            <a:xfrm>
              <a:off x="1260348" y="163043"/>
              <a:ext cx="5446014" cy="549427"/>
            </a:xfrm>
            <a:prstGeom prst="rect">
              <a:avLst/>
            </a:prstGeom>
          </p:spPr>
        </p:pic>
        <p:pic>
          <p:nvPicPr>
            <p:cNvPr id="8" name="Picture 7"/>
            <p:cNvPicPr/>
            <p:nvPr/>
          </p:nvPicPr>
          <p:blipFill>
            <a:blip r:embed="rId3"/>
            <a:stretch>
              <a:fillRect/>
            </a:stretch>
          </p:blipFill>
          <p:spPr>
            <a:xfrm>
              <a:off x="0" y="850392"/>
              <a:ext cx="7940040" cy="4500372"/>
            </a:xfrm>
            <a:prstGeom prst="rect">
              <a:avLst/>
            </a:prstGeom>
          </p:spPr>
        </p:pic>
      </p:grpSp>
    </p:spTree>
    <p:extLst>
      <p:ext uri="{BB962C8B-B14F-4D97-AF65-F5344CB8AC3E}">
        <p14:creationId xmlns:p14="http://schemas.microsoft.com/office/powerpoint/2010/main" val="2229375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cs typeface="2  Titr" panose="00000700000000000000" pitchFamily="2" charset="-78"/>
              </a:rPr>
              <a:t>حوزه سوم : برنامه کاهش آسیب پذیری سازه ای و غیر سازه ای</a:t>
            </a:r>
            <a:r>
              <a:rPr lang="en-US" b="1" dirty="0">
                <a:cs typeface="2  Titr" panose="00000700000000000000" pitchFamily="2" charset="-78"/>
              </a:rPr>
              <a:t>(SNS)</a:t>
            </a:r>
            <a:r>
              <a:rPr lang="ar-SA" dirty="0">
                <a:cs typeface="2  Titr" panose="00000700000000000000" pitchFamily="2" charset="-78"/>
              </a:rPr>
              <a:t> </a:t>
            </a:r>
            <a:endParaRPr lang="en-US" dirty="0"/>
          </a:p>
        </p:txBody>
      </p:sp>
      <p:sp>
        <p:nvSpPr>
          <p:cNvPr id="3" name="Content Placeholder 2"/>
          <p:cNvSpPr>
            <a:spLocks noGrp="1"/>
          </p:cNvSpPr>
          <p:nvPr>
            <p:ph idx="1"/>
          </p:nvPr>
        </p:nvSpPr>
        <p:spPr>
          <a:xfrm>
            <a:off x="677334" y="1737361"/>
            <a:ext cx="8596668" cy="4304002"/>
          </a:xfrm>
        </p:spPr>
        <p:txBody>
          <a:bodyPr/>
          <a:lstStyle/>
          <a:p>
            <a:pPr algn="justLow" rtl="1">
              <a:lnSpc>
                <a:spcPct val="200000"/>
              </a:lnSpc>
            </a:pPr>
            <a:r>
              <a:rPr lang="fa-IR" sz="2000" b="1" dirty="0">
                <a:cs typeface="2  Nazanin" panose="00000400000000000000" pitchFamily="2" charset="-78"/>
              </a:rPr>
              <a:t>در این برنامه </a:t>
            </a:r>
            <a:r>
              <a:rPr lang="ar-SA" b="1" dirty="0">
                <a:cs typeface="2  Nazanin" panose="00000400000000000000" pitchFamily="2" charset="-78"/>
              </a:rPr>
              <a:t>ایمنی سازه‌ای </a:t>
            </a:r>
            <a:r>
              <a:rPr lang="fa-IR" b="1" dirty="0">
                <a:cs typeface="2  Nazanin" panose="00000400000000000000" pitchFamily="2" charset="-78"/>
              </a:rPr>
              <a:t>و غیر سازه ای در واحد بهداشتی ارتقا می یابد. موضوع ایمنی سازه ای یک موضوع </a:t>
            </a:r>
            <a:r>
              <a:rPr lang="ar-SA" b="1" dirty="0">
                <a:cs typeface="2  Nazanin" panose="00000400000000000000" pitchFamily="2" charset="-78"/>
              </a:rPr>
              <a:t>کاملا فنی است</a:t>
            </a:r>
            <a:r>
              <a:rPr lang="fa-IR" b="1" dirty="0">
                <a:cs typeface="2  Nazanin" panose="00000400000000000000" pitchFamily="2" charset="-78"/>
              </a:rPr>
              <a:t> و رابط اجرای برنامه در واحد بهداشتی صرفا پیگیر رفع آسیب ها به سازه واحد خویش می باشد. در خصوص ایمنی غیر سازه ای </a:t>
            </a:r>
            <a:r>
              <a:rPr lang="fa-IR" sz="2000" b="1" dirty="0">
                <a:cs typeface="2  Nazanin" panose="00000400000000000000" pitchFamily="2" charset="-78"/>
              </a:rPr>
              <a:t> برای </a:t>
            </a:r>
            <a:r>
              <a:rPr lang="ar-SA" b="1" dirty="0">
                <a:cs typeface="2  Nazanin" panose="00000400000000000000" pitchFamily="2" charset="-78"/>
              </a:rPr>
              <a:t>هر آنچه غیر از سقف،‌ دیوار، ستون و کف واحد بهداشتی</a:t>
            </a:r>
            <a:r>
              <a:rPr lang="fa-IR" b="1" dirty="0">
                <a:cs typeface="2  Nazanin" panose="00000400000000000000" pitchFamily="2" charset="-78"/>
              </a:rPr>
              <a:t> </a:t>
            </a:r>
            <a:r>
              <a:rPr lang="ar-SA" sz="2000" b="1" dirty="0">
                <a:cs typeface="2  Nazanin" panose="00000400000000000000" pitchFamily="2" charset="-78"/>
              </a:rPr>
              <a:t>برخی اقدامات که توسط واحدهای بهداشتی قابل انجام باشد را (فیکس کردن وسایل و جلوگیری از سقوط آنها و...) از آنها خواسته می شود که انجام دهند. این اقدامات سبب کاهش خسارت و جلوگیری از بروز آسیب در افراد شود</a:t>
            </a:r>
            <a:r>
              <a:rPr lang="en-US" b="1" dirty="0">
                <a:cs typeface="2  Nazanin" panose="00000400000000000000" pitchFamily="2" charset="-78"/>
              </a:rPr>
              <a:t>.</a:t>
            </a:r>
            <a:endParaRPr lang="fa-IR" b="1" dirty="0">
              <a:cs typeface="2  Nazanin" panose="00000400000000000000" pitchFamily="2" charset="-78"/>
            </a:endParaRPr>
          </a:p>
          <a:p>
            <a:pPr algn="r" rtl="1">
              <a:lnSpc>
                <a:spcPct val="200000"/>
              </a:lnSpc>
            </a:pPr>
            <a:endParaRPr lang="en-US" dirty="0"/>
          </a:p>
          <a:p>
            <a:pPr algn="r"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5087074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cs typeface="2  Titr" panose="00000700000000000000" pitchFamily="2" charset="-78"/>
              </a:rPr>
              <a:t>کاهش آسیب پذیری سازه ای و غیر سازه ای</a:t>
            </a:r>
            <a:r>
              <a:rPr lang="en-US" b="1" dirty="0">
                <a:cs typeface="2  Titr" panose="00000700000000000000" pitchFamily="2" charset="-78"/>
              </a:rPr>
              <a:t>(SNS)</a:t>
            </a:r>
            <a:endParaRPr lang="en-US" dirty="0"/>
          </a:p>
        </p:txBody>
      </p:sp>
      <p:sp>
        <p:nvSpPr>
          <p:cNvPr id="3" name="Content Placeholder 2"/>
          <p:cNvSpPr>
            <a:spLocks noGrp="1"/>
          </p:cNvSpPr>
          <p:nvPr>
            <p:ph idx="1"/>
          </p:nvPr>
        </p:nvSpPr>
        <p:spPr>
          <a:xfrm>
            <a:off x="677334" y="1358537"/>
            <a:ext cx="8596668" cy="4682826"/>
          </a:xfrm>
        </p:spPr>
        <p:txBody>
          <a:bodyPr/>
          <a:lstStyle/>
          <a:p>
            <a:pPr algn="justLow" rtl="1" fontAlgn="base">
              <a:lnSpc>
                <a:spcPct val="150000"/>
              </a:lnSpc>
            </a:pPr>
            <a:r>
              <a:rPr lang="ar-SA" sz="2400" b="1" dirty="0">
                <a:cs typeface="2  Nazanin" panose="00000400000000000000" pitchFamily="2" charset="-78"/>
              </a:rPr>
              <a:t>آسیب دیدگی اجزاءغیرسازه ای باعث آسیب جانی،خسارت مالی ،اختلال عملکرد واحدهای بهداشتی واختلال در تداوم ارائه خدمات بهداشتی میگردد</a:t>
            </a:r>
            <a:r>
              <a:rPr lang="ar-SA" sz="2400" b="1" dirty="0" smtClean="0">
                <a:cs typeface="2  Nazanin" panose="00000400000000000000" pitchFamily="2" charset="-78"/>
              </a:rPr>
              <a:t>.</a:t>
            </a:r>
            <a:endParaRPr lang="fa-IR" sz="2400" b="1" dirty="0" smtClean="0">
              <a:cs typeface="2  Nazanin" panose="00000400000000000000" pitchFamily="2" charset="-78"/>
            </a:endParaRPr>
          </a:p>
          <a:p>
            <a:pPr lvl="0" algn="justLow" rtl="1" fontAlgn="base">
              <a:lnSpc>
                <a:spcPct val="150000"/>
              </a:lnSpc>
            </a:pPr>
            <a:r>
              <a:rPr lang="ar-SA" sz="2400" b="1" dirty="0" smtClean="0">
                <a:cs typeface="2  Nazanin" panose="00000400000000000000" pitchFamily="2" charset="-78"/>
              </a:rPr>
              <a:t>اجرای </a:t>
            </a:r>
            <a:r>
              <a:rPr lang="ar-SA" sz="2400" b="1" dirty="0">
                <a:cs typeface="2  Nazanin" panose="00000400000000000000" pitchFamily="2" charset="-78"/>
              </a:rPr>
              <a:t>اقدامات کاهش آسیب پذیری سازه ای  وغیر سازه ای در واحد بهداشتی بر </a:t>
            </a:r>
            <a:r>
              <a:rPr lang="ar-SA" sz="2400" b="1" dirty="0" smtClean="0">
                <a:cs typeface="2  Nazanin" panose="00000400000000000000" pitchFamily="2" charset="-78"/>
              </a:rPr>
              <a:t>اساس </a:t>
            </a:r>
            <a:r>
              <a:rPr lang="ar-SA" sz="2400" b="1" dirty="0">
                <a:cs typeface="2  Nazanin" panose="00000400000000000000" pitchFamily="2" charset="-78"/>
              </a:rPr>
              <a:t>دستورالعمل موجود در بسته خدمتی و طبق الگوهای ارائه شده انجام می گردد.</a:t>
            </a:r>
            <a:endParaRPr lang="en-US" sz="2400" dirty="0">
              <a:cs typeface="2  Nazanin" panose="00000400000000000000" pitchFamily="2" charset="-78"/>
            </a:endParaRPr>
          </a:p>
          <a:p>
            <a:pPr lvl="0" algn="justLow" rtl="1" fontAlgn="base">
              <a:lnSpc>
                <a:spcPct val="150000"/>
              </a:lnSpc>
            </a:pPr>
            <a:r>
              <a:rPr lang="ar-SA" sz="2400" b="1" dirty="0">
                <a:cs typeface="2  Nazanin" panose="00000400000000000000" pitchFamily="2" charset="-78"/>
              </a:rPr>
              <a:t>اقداماتی از قبیل جابجا کردن،محدودیت حرکت،مهارکردن،ایجاد تکیه گاه،اتصالات انعطاف پذیر،کابل ایمنی،اصلاح/تغییرشکل</a:t>
            </a:r>
            <a:endParaRPr lang="en-US" sz="2400" dirty="0">
              <a:cs typeface="2  Nazanin" panose="00000400000000000000" pitchFamily="2" charset="-78"/>
            </a:endParaRPr>
          </a:p>
          <a:p>
            <a:pPr algn="justLow"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184410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cs typeface="2  Titr" panose="00000700000000000000" pitchFamily="2" charset="-78"/>
              </a:rPr>
              <a:t>برخی اقدامات کاهش آسیب پذیری غیر سازه ای</a:t>
            </a:r>
            <a:endParaRPr lang="en-US" dirty="0">
              <a:cs typeface="2  Titr" panose="00000700000000000000" pitchFamily="2" charset="-78"/>
            </a:endParaRPr>
          </a:p>
        </p:txBody>
      </p:sp>
      <p:sp>
        <p:nvSpPr>
          <p:cNvPr id="3" name="Content Placeholder 2"/>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F23F9020-1400-EFF8-CBC9-A66339E22F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778" y="2286000"/>
            <a:ext cx="8177348" cy="3605349"/>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3599919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00743"/>
          </a:xfrm>
        </p:spPr>
        <p:txBody>
          <a:bodyPr>
            <a:normAutofit fontScale="90000"/>
          </a:bodyPr>
          <a:lstStyle/>
          <a:p>
            <a:pPr algn="ctr"/>
            <a:r>
              <a:rPr lang="fa-IR" b="1" dirty="0" smtClean="0">
                <a:cs typeface="2  Titr" panose="00000700000000000000" pitchFamily="2" charset="-78"/>
              </a:rPr>
              <a:t>مقدمه:</a:t>
            </a:r>
            <a:r>
              <a:rPr lang="en-US" dirty="0">
                <a:cs typeface="2  Nazanin" panose="00000400000000000000" pitchFamily="2" charset="-78"/>
              </a:rPr>
              <a:t/>
            </a:r>
            <a:br>
              <a:rPr lang="en-US" dirty="0">
                <a:cs typeface="2  Nazanin" panose="00000400000000000000" pitchFamily="2" charset="-78"/>
              </a:rPr>
            </a:br>
            <a:r>
              <a:rPr lang="en-US" dirty="0">
                <a:cs typeface="2  Titr" panose="00000700000000000000" pitchFamily="2" charset="-78"/>
              </a:rPr>
              <a:t/>
            </a:r>
            <a:br>
              <a:rPr lang="en-US" dirty="0">
                <a:cs typeface="2  Titr" panose="00000700000000000000" pitchFamily="2" charset="-78"/>
              </a:rPr>
            </a:br>
            <a:endParaRPr lang="en-US" dirty="0">
              <a:cs typeface="2  Titr" panose="00000700000000000000" pitchFamily="2" charset="-78"/>
            </a:endParaRPr>
          </a:p>
        </p:txBody>
      </p:sp>
      <p:sp>
        <p:nvSpPr>
          <p:cNvPr id="3" name="Content Placeholder 2"/>
          <p:cNvSpPr>
            <a:spLocks noGrp="1"/>
          </p:cNvSpPr>
          <p:nvPr>
            <p:ph idx="1"/>
          </p:nvPr>
        </p:nvSpPr>
        <p:spPr>
          <a:xfrm>
            <a:off x="846838" y="1110344"/>
            <a:ext cx="8257660" cy="5068388"/>
          </a:xfrm>
        </p:spPr>
        <p:txBody>
          <a:bodyPr>
            <a:noAutofit/>
          </a:bodyPr>
          <a:lstStyle/>
          <a:p>
            <a:pPr marL="0" indent="0" algn="justLow" rtl="1">
              <a:lnSpc>
                <a:spcPct val="220000"/>
              </a:lnSpc>
              <a:buNone/>
            </a:pPr>
            <a:r>
              <a:rPr lang="fa-IR" sz="2400" b="1" dirty="0">
                <a:cs typeface="2  Nazanin" panose="00000400000000000000" pitchFamily="2" charset="-78"/>
              </a:rPr>
              <a:t>پیشگیری اصل اولیه مقابله با حوادث و بلایا </a:t>
            </a:r>
            <a:r>
              <a:rPr lang="fa-IR" sz="2400" b="1" dirty="0" smtClean="0">
                <a:cs typeface="2  Nazanin" panose="00000400000000000000" pitchFamily="2" charset="-78"/>
              </a:rPr>
              <a:t>:</a:t>
            </a:r>
            <a:r>
              <a:rPr lang="ar-SA" sz="2400" b="1" dirty="0" smtClean="0">
                <a:cs typeface="2  Nazanin" panose="00000400000000000000" pitchFamily="2" charset="-78"/>
              </a:rPr>
              <a:t>اگر </a:t>
            </a:r>
            <a:r>
              <a:rPr lang="ar-SA" sz="2400" b="1" dirty="0">
                <a:cs typeface="2  Nazanin" panose="00000400000000000000" pitchFamily="2" charset="-78"/>
              </a:rPr>
              <a:t>سرمایه‌گذاری روی فاز پیشگیری و آمادگی </a:t>
            </a:r>
            <a:r>
              <a:rPr lang="fa-IR" sz="2400" b="1" dirty="0" smtClean="0">
                <a:cs typeface="2  Nazanin" panose="00000400000000000000" pitchFamily="2" charset="-78"/>
              </a:rPr>
              <a:t>مقابله با بلایا </a:t>
            </a:r>
            <a:r>
              <a:rPr lang="ar-SA" sz="2400" b="1" dirty="0" smtClean="0">
                <a:cs typeface="2  Nazanin" panose="00000400000000000000" pitchFamily="2" charset="-78"/>
              </a:rPr>
              <a:t>از </a:t>
            </a:r>
            <a:r>
              <a:rPr lang="ar-SA" sz="2400" b="1" dirty="0">
                <a:cs typeface="2  Nazanin" panose="00000400000000000000" pitchFamily="2" charset="-78"/>
              </a:rPr>
              <a:t>سوی مردم، نظام سلامت و حاکمیت افزایش یابد طبیعتا آسیب و خسارتی که رخ می‌دهد کمتر خواهد بود. کشورهای پیشرفته در حوزه مدیریت خطر بلایا تمرکز خود را بر فاز قبل از وقوع بحران و مخاطره گذاشته‌اند و بعد از آن وارد فاز پاسخ می‌شوند و روی تاب آوری کار می‌کنند</a:t>
            </a:r>
            <a:r>
              <a:rPr lang="en-US" sz="2400" b="1" dirty="0" smtClean="0">
                <a:cs typeface="2  Nazanin" panose="00000400000000000000" pitchFamily="2" charset="-78"/>
              </a:rPr>
              <a:t>.</a:t>
            </a:r>
            <a:r>
              <a:rPr lang="en-US" sz="2000" b="1" dirty="0">
                <a:cs typeface="2  Nazanin" panose="00000400000000000000" pitchFamily="2" charset="-78"/>
              </a:rPr>
              <a:t/>
            </a:r>
            <a:br>
              <a:rPr lang="en-US" sz="2000" b="1" dirty="0">
                <a:cs typeface="2  Nazanin" panose="00000400000000000000" pitchFamily="2" charset="-78"/>
              </a:rPr>
            </a:br>
            <a:r>
              <a:rPr lang="en-US" sz="2000" b="1" dirty="0"/>
              <a:t/>
            </a:r>
            <a:br>
              <a:rPr lang="en-US" sz="2000" b="1" dirty="0"/>
            </a:br>
            <a:endParaRPr lang="en-US" sz="20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1507860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0446" y="300445"/>
            <a:ext cx="8973556" cy="6217921"/>
          </a:xfrm>
        </p:spPr>
        <p:txBody>
          <a:bodyPr/>
          <a:lstStyle/>
          <a:p>
            <a:pPr marL="0" indent="0" algn="r" rtl="1">
              <a:buNone/>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30</a:t>
            </a:fld>
            <a:endParaRPr lang="en-US" dirty="0"/>
          </a:p>
        </p:txBody>
      </p:sp>
      <p:grpSp>
        <p:nvGrpSpPr>
          <p:cNvPr id="5" name="Group 4"/>
          <p:cNvGrpSpPr/>
          <p:nvPr/>
        </p:nvGrpSpPr>
        <p:grpSpPr>
          <a:xfrm>
            <a:off x="677334" y="300445"/>
            <a:ext cx="8596668" cy="5571099"/>
            <a:chOff x="0" y="0"/>
            <a:chExt cx="8923020" cy="2072640"/>
          </a:xfrm>
        </p:grpSpPr>
        <p:pic>
          <p:nvPicPr>
            <p:cNvPr id="6" name="Picture 5"/>
            <p:cNvPicPr/>
            <p:nvPr/>
          </p:nvPicPr>
          <p:blipFill>
            <a:blip r:embed="rId2"/>
            <a:stretch>
              <a:fillRect/>
            </a:stretch>
          </p:blipFill>
          <p:spPr>
            <a:xfrm>
              <a:off x="5931408" y="794004"/>
              <a:ext cx="1235964" cy="1100328"/>
            </a:xfrm>
            <a:prstGeom prst="rect">
              <a:avLst/>
            </a:prstGeom>
          </p:spPr>
        </p:pic>
        <p:pic>
          <p:nvPicPr>
            <p:cNvPr id="7" name="Picture 6"/>
            <p:cNvPicPr/>
            <p:nvPr/>
          </p:nvPicPr>
          <p:blipFill>
            <a:blip r:embed="rId3"/>
            <a:stretch>
              <a:fillRect/>
            </a:stretch>
          </p:blipFill>
          <p:spPr>
            <a:xfrm>
              <a:off x="0" y="0"/>
              <a:ext cx="1717548" cy="1139952"/>
            </a:xfrm>
            <a:prstGeom prst="rect">
              <a:avLst/>
            </a:prstGeom>
          </p:spPr>
        </p:pic>
        <p:pic>
          <p:nvPicPr>
            <p:cNvPr id="8" name="Picture 7"/>
            <p:cNvPicPr/>
            <p:nvPr/>
          </p:nvPicPr>
          <p:blipFill>
            <a:blip r:embed="rId4"/>
            <a:stretch>
              <a:fillRect/>
            </a:stretch>
          </p:blipFill>
          <p:spPr>
            <a:xfrm>
              <a:off x="7301484" y="1092708"/>
              <a:ext cx="1621536" cy="979932"/>
            </a:xfrm>
            <a:prstGeom prst="rect">
              <a:avLst/>
            </a:prstGeom>
          </p:spPr>
        </p:pic>
        <p:pic>
          <p:nvPicPr>
            <p:cNvPr id="9" name="Picture 8"/>
            <p:cNvPicPr/>
            <p:nvPr/>
          </p:nvPicPr>
          <p:blipFill>
            <a:blip r:embed="rId5"/>
            <a:stretch>
              <a:fillRect/>
            </a:stretch>
          </p:blipFill>
          <p:spPr>
            <a:xfrm>
              <a:off x="3851148" y="495300"/>
              <a:ext cx="2040636" cy="1194816"/>
            </a:xfrm>
            <a:prstGeom prst="rect">
              <a:avLst/>
            </a:prstGeom>
          </p:spPr>
        </p:pic>
        <p:pic>
          <p:nvPicPr>
            <p:cNvPr id="10" name="Picture 9"/>
            <p:cNvPicPr/>
            <p:nvPr/>
          </p:nvPicPr>
          <p:blipFill>
            <a:blip r:embed="rId6"/>
            <a:stretch>
              <a:fillRect/>
            </a:stretch>
          </p:blipFill>
          <p:spPr>
            <a:xfrm>
              <a:off x="1924812" y="53340"/>
              <a:ext cx="1815084" cy="1103376"/>
            </a:xfrm>
            <a:prstGeom prst="rect">
              <a:avLst/>
            </a:prstGeom>
          </p:spPr>
        </p:pic>
      </p:grpSp>
    </p:spTree>
    <p:extLst>
      <p:ext uri="{BB962C8B-B14F-4D97-AF65-F5344CB8AC3E}">
        <p14:creationId xmlns:p14="http://schemas.microsoft.com/office/powerpoint/2010/main" val="4130108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31</a:t>
            </a:fld>
            <a:endParaRPr lang="en-US" dirty="0"/>
          </a:p>
        </p:txBody>
      </p:sp>
      <p:grpSp>
        <p:nvGrpSpPr>
          <p:cNvPr id="5" name="Group 4"/>
          <p:cNvGrpSpPr/>
          <p:nvPr/>
        </p:nvGrpSpPr>
        <p:grpSpPr>
          <a:xfrm>
            <a:off x="457200" y="274320"/>
            <a:ext cx="9183189" cy="6257109"/>
            <a:chOff x="0" y="0"/>
            <a:chExt cx="9144000" cy="5526049"/>
          </a:xfrm>
        </p:grpSpPr>
        <p:pic>
          <p:nvPicPr>
            <p:cNvPr id="6" name="Picture 5"/>
            <p:cNvPicPr/>
            <p:nvPr/>
          </p:nvPicPr>
          <p:blipFill>
            <a:blip r:embed="rId2"/>
            <a:stretch>
              <a:fillRect/>
            </a:stretch>
          </p:blipFill>
          <p:spPr>
            <a:xfrm>
              <a:off x="0" y="2365248"/>
              <a:ext cx="3440430" cy="2462022"/>
            </a:xfrm>
            <a:prstGeom prst="rect">
              <a:avLst/>
            </a:prstGeom>
          </p:spPr>
        </p:pic>
        <p:pic>
          <p:nvPicPr>
            <p:cNvPr id="7" name="Picture 6"/>
            <p:cNvPicPr/>
            <p:nvPr/>
          </p:nvPicPr>
          <p:blipFill>
            <a:blip r:embed="rId3"/>
            <a:stretch>
              <a:fillRect/>
            </a:stretch>
          </p:blipFill>
          <p:spPr>
            <a:xfrm>
              <a:off x="3445764" y="2220493"/>
              <a:ext cx="3147187" cy="3305556"/>
            </a:xfrm>
            <a:prstGeom prst="rect">
              <a:avLst/>
            </a:prstGeom>
          </p:spPr>
        </p:pic>
        <p:pic>
          <p:nvPicPr>
            <p:cNvPr id="8" name="Picture 7"/>
            <p:cNvPicPr/>
            <p:nvPr/>
          </p:nvPicPr>
          <p:blipFill>
            <a:blip r:embed="rId4"/>
            <a:stretch>
              <a:fillRect/>
            </a:stretch>
          </p:blipFill>
          <p:spPr>
            <a:xfrm>
              <a:off x="3640836" y="2415540"/>
              <a:ext cx="2577084" cy="2735580"/>
            </a:xfrm>
            <a:prstGeom prst="rect">
              <a:avLst/>
            </a:prstGeom>
          </p:spPr>
        </p:pic>
        <p:pic>
          <p:nvPicPr>
            <p:cNvPr id="9" name="Picture 8"/>
            <p:cNvPicPr/>
            <p:nvPr/>
          </p:nvPicPr>
          <p:blipFill>
            <a:blip r:embed="rId5"/>
            <a:stretch>
              <a:fillRect/>
            </a:stretch>
          </p:blipFill>
          <p:spPr>
            <a:xfrm>
              <a:off x="6202680" y="2434336"/>
              <a:ext cx="2941320" cy="2557272"/>
            </a:xfrm>
            <a:prstGeom prst="rect">
              <a:avLst/>
            </a:prstGeom>
          </p:spPr>
        </p:pic>
        <p:pic>
          <p:nvPicPr>
            <p:cNvPr id="10" name="Picture 9"/>
            <p:cNvPicPr/>
            <p:nvPr/>
          </p:nvPicPr>
          <p:blipFill>
            <a:blip r:embed="rId6"/>
            <a:stretch>
              <a:fillRect/>
            </a:stretch>
          </p:blipFill>
          <p:spPr>
            <a:xfrm>
              <a:off x="0" y="83820"/>
              <a:ext cx="2778252" cy="2083308"/>
            </a:xfrm>
            <a:prstGeom prst="rect">
              <a:avLst/>
            </a:prstGeom>
          </p:spPr>
        </p:pic>
        <p:pic>
          <p:nvPicPr>
            <p:cNvPr id="11" name="Picture 10"/>
            <p:cNvPicPr/>
            <p:nvPr/>
          </p:nvPicPr>
          <p:blipFill>
            <a:blip r:embed="rId7"/>
            <a:stretch>
              <a:fillRect/>
            </a:stretch>
          </p:blipFill>
          <p:spPr>
            <a:xfrm>
              <a:off x="6160008" y="0"/>
              <a:ext cx="2785872" cy="2167128"/>
            </a:xfrm>
            <a:prstGeom prst="rect">
              <a:avLst/>
            </a:prstGeom>
          </p:spPr>
        </p:pic>
        <p:pic>
          <p:nvPicPr>
            <p:cNvPr id="12" name="Picture 11"/>
            <p:cNvPicPr/>
            <p:nvPr/>
          </p:nvPicPr>
          <p:blipFill>
            <a:blip r:embed="rId8"/>
            <a:stretch>
              <a:fillRect/>
            </a:stretch>
          </p:blipFill>
          <p:spPr>
            <a:xfrm>
              <a:off x="2964180" y="0"/>
              <a:ext cx="2831592" cy="2167128"/>
            </a:xfrm>
            <a:prstGeom prst="rect">
              <a:avLst/>
            </a:prstGeom>
          </p:spPr>
        </p:pic>
      </p:grpSp>
    </p:spTree>
    <p:extLst>
      <p:ext uri="{BB962C8B-B14F-4D97-AF65-F5344CB8AC3E}">
        <p14:creationId xmlns:p14="http://schemas.microsoft.com/office/powerpoint/2010/main" val="30950533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dirty="0">
                <a:cs typeface="2  Titr" panose="00000700000000000000" pitchFamily="2" charset="-78"/>
              </a:rPr>
              <a:t>حوزه </a:t>
            </a:r>
            <a:r>
              <a:rPr lang="ar-SA" b="1" dirty="0" smtClean="0">
                <a:cs typeface="2  Titr" panose="00000700000000000000" pitchFamily="2" charset="-78"/>
              </a:rPr>
              <a:t>چهارم</a:t>
            </a:r>
            <a:r>
              <a:rPr lang="fa-IR" b="1" dirty="0" smtClean="0">
                <a:cs typeface="2  Titr" panose="00000700000000000000" pitchFamily="2" charset="-78"/>
              </a:rPr>
              <a:t>:</a:t>
            </a:r>
            <a:r>
              <a:rPr lang="ar-SA" b="1" dirty="0" smtClean="0">
                <a:cs typeface="2  Titr" panose="00000700000000000000" pitchFamily="2" charset="-78"/>
              </a:rPr>
              <a:t> </a:t>
            </a:r>
            <a:r>
              <a:rPr lang="ar-SA" b="1" dirty="0">
                <a:cs typeface="2  Titr" panose="00000700000000000000" pitchFamily="2" charset="-78"/>
              </a:rPr>
              <a:t>برنامه نظام ثبت وقوع پیامدهای بلایا(</a:t>
            </a:r>
            <a:r>
              <a:rPr lang="en-US" b="1" dirty="0">
                <a:cs typeface="2  Titr" panose="00000700000000000000" pitchFamily="2" charset="-78"/>
              </a:rPr>
              <a:t>DSS</a:t>
            </a:r>
            <a:r>
              <a:rPr lang="fa-IR" b="1" dirty="0">
                <a:cs typeface="2  Titr" panose="00000700000000000000" pitchFamily="2" charset="-78"/>
              </a:rPr>
              <a:t>) </a:t>
            </a:r>
            <a:endParaRPr lang="en-US" dirty="0"/>
          </a:p>
        </p:txBody>
      </p:sp>
      <p:sp>
        <p:nvSpPr>
          <p:cNvPr id="3" name="Content Placeholder 2"/>
          <p:cNvSpPr>
            <a:spLocks noGrp="1"/>
          </p:cNvSpPr>
          <p:nvPr>
            <p:ph idx="1"/>
          </p:nvPr>
        </p:nvSpPr>
        <p:spPr>
          <a:xfrm>
            <a:off x="677334" y="1685109"/>
            <a:ext cx="8596668" cy="4356253"/>
          </a:xfrm>
        </p:spPr>
        <p:txBody>
          <a:bodyPr>
            <a:noAutofit/>
          </a:bodyPr>
          <a:lstStyle/>
          <a:p>
            <a:pPr algn="justLow" rtl="1"/>
            <a:r>
              <a:rPr lang="fa-IR" sz="2800" b="1" dirty="0" smtClean="0">
                <a:cs typeface="2  Nazanin" panose="00000400000000000000" pitchFamily="2" charset="-78"/>
              </a:rPr>
              <a:t>در هر معاونت </a:t>
            </a:r>
            <a:r>
              <a:rPr lang="ar-SA" sz="2800" b="1" dirty="0" smtClean="0">
                <a:cs typeface="2  Nazanin" panose="00000400000000000000" pitchFamily="2" charset="-78"/>
              </a:rPr>
              <a:t>فردی </a:t>
            </a:r>
            <a:r>
              <a:rPr lang="ar-SA" sz="2800" b="1" dirty="0">
                <a:cs typeface="2  Nazanin" panose="00000400000000000000" pitchFamily="2" charset="-78"/>
              </a:rPr>
              <a:t>تحت عنوان رابط بلایا فعال بوده و از آنجایی که یک سامانه یکپارچه ملی جود ندارد این فرد مسئولیت دارد تمام حوادث کوچک و بزرگی که اتفاق می‌افتد را گزارش و ثبت کند تا حداکثرِ این حوادث به ثبت برسد. بر اساس فهرستی که موجود می باشد حدود </a:t>
            </a:r>
            <a:r>
              <a:rPr lang="fa-IR" sz="2800" b="1" dirty="0">
                <a:cs typeface="2  Nazanin" panose="00000400000000000000" pitchFamily="2" charset="-78"/>
              </a:rPr>
              <a:t>۴۰</a:t>
            </a:r>
            <a:r>
              <a:rPr lang="ar-SA" sz="2800" b="1" dirty="0">
                <a:cs typeface="2  Nazanin" panose="00000400000000000000" pitchFamily="2" charset="-78"/>
              </a:rPr>
              <a:t> مخاطره اعم از طبیعی و انسان‌ساخت در قالب یک فرم ثبت می‌شود و پیامدهای آن از آسیب‌هایی که به افراد جامعه یا پرسنل می‌زنند را هم ثبت می نمایند تا خسارت مستقیم و غیر مستقیم بلایا را بررسی کند. نکته مهم این برنامه این است که تمام مخاطرات بزرگ و کوچک به شکل تجمیع شده در اختیار سیاستگزاران قرار می‌گیرد</a:t>
            </a:r>
            <a:endParaRPr lang="en-US" sz="2800" b="1" dirty="0">
              <a:cs typeface="2  Nazanin" panose="00000400000000000000" pitchFamily="2" charset="-78"/>
            </a:endParaRPr>
          </a:p>
          <a:p>
            <a:pPr algn="r" rtl="1"/>
            <a:endParaRPr lang="en-US" sz="2800"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4573506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b="1" dirty="0">
                <a:cs typeface="2  Titr" panose="00000700000000000000" pitchFamily="2" charset="-78"/>
              </a:rPr>
              <a:t>گزارش وثبت مخاطرات وقوع یافته در واحد بهداشتی وجمعیت تحتپوشش به منظور</a:t>
            </a:r>
            <a:r>
              <a:rPr lang="ar-SA" dirty="0">
                <a:cs typeface="2  Titr" panose="00000700000000000000" pitchFamily="2" charset="-78"/>
              </a:rPr>
              <a:t>:</a:t>
            </a:r>
            <a:r>
              <a:rPr lang="en-US" dirty="0"/>
              <a:t/>
            </a:r>
            <a:br>
              <a:rPr lang="en-US" dirty="0"/>
            </a:br>
            <a:endParaRPr lang="en-US" dirty="0"/>
          </a:p>
        </p:txBody>
      </p:sp>
      <p:sp>
        <p:nvSpPr>
          <p:cNvPr id="3" name="Content Placeholder 2"/>
          <p:cNvSpPr>
            <a:spLocks noGrp="1"/>
          </p:cNvSpPr>
          <p:nvPr>
            <p:ph idx="1"/>
          </p:nvPr>
        </p:nvSpPr>
        <p:spPr>
          <a:xfrm>
            <a:off x="677334" y="1763487"/>
            <a:ext cx="8596668" cy="4277876"/>
          </a:xfrm>
        </p:spPr>
        <p:txBody>
          <a:bodyPr>
            <a:normAutofit/>
          </a:bodyPr>
          <a:lstStyle/>
          <a:p>
            <a:pPr algn="r" rtl="1" fontAlgn="base"/>
            <a:r>
              <a:rPr lang="ar-SA" sz="2800" b="1" dirty="0">
                <a:cs typeface="2  Nazanin" panose="00000400000000000000" pitchFamily="2" charset="-78"/>
              </a:rPr>
              <a:t>شناسایی مخاطرات تهدید کننده </a:t>
            </a:r>
            <a:endParaRPr lang="fa-IR" sz="2800" b="1" dirty="0" smtClean="0">
              <a:cs typeface="2  Nazanin" panose="00000400000000000000" pitchFamily="2" charset="-78"/>
            </a:endParaRPr>
          </a:p>
          <a:p>
            <a:pPr lvl="0" algn="r" rtl="1" fontAlgn="base"/>
            <a:r>
              <a:rPr lang="fa-IR" sz="2800" b="1" dirty="0" smtClean="0">
                <a:cs typeface="2  Nazanin" panose="00000400000000000000" pitchFamily="2" charset="-78"/>
              </a:rPr>
              <a:t>ش</a:t>
            </a:r>
            <a:r>
              <a:rPr lang="ar-SA" sz="2800" b="1" dirty="0" smtClean="0">
                <a:cs typeface="2  Nazanin" panose="00000400000000000000" pitchFamily="2" charset="-78"/>
              </a:rPr>
              <a:t>ناسایی </a:t>
            </a:r>
            <a:r>
              <a:rPr lang="ar-SA" sz="2800" b="1" dirty="0">
                <a:cs typeface="2  Nazanin" panose="00000400000000000000" pitchFamily="2" charset="-78"/>
              </a:rPr>
              <a:t>میزان آسیب پذیری وخطر</a:t>
            </a:r>
            <a:endParaRPr lang="en-US" sz="2800" dirty="0">
              <a:cs typeface="2  Nazanin" panose="00000400000000000000" pitchFamily="2" charset="-78"/>
            </a:endParaRPr>
          </a:p>
          <a:p>
            <a:pPr lvl="0" algn="r" rtl="1" fontAlgn="base"/>
            <a:r>
              <a:rPr lang="ar-SA" sz="2800" b="1" dirty="0">
                <a:cs typeface="2  Nazanin" panose="00000400000000000000" pitchFamily="2" charset="-78"/>
              </a:rPr>
              <a:t>شناخت وضعیت </a:t>
            </a:r>
            <a:r>
              <a:rPr lang="ar-SA" sz="2800" b="1" dirty="0" smtClean="0">
                <a:cs typeface="2  Nazanin" panose="00000400000000000000" pitchFamily="2" charset="-78"/>
              </a:rPr>
              <a:t>موجود</a:t>
            </a:r>
            <a:endParaRPr lang="fa-IR" sz="2800" b="1" dirty="0" smtClean="0">
              <a:cs typeface="2  Nazanin" panose="00000400000000000000" pitchFamily="2" charset="-78"/>
            </a:endParaRPr>
          </a:p>
          <a:p>
            <a:pPr lvl="0" algn="justLow" rtl="1" fontAlgn="base"/>
            <a:r>
              <a:rPr lang="ar-SA" sz="2800" b="1" dirty="0" smtClean="0">
                <a:cs typeface="2  Nazanin" panose="00000400000000000000" pitchFamily="2" charset="-78"/>
              </a:rPr>
              <a:t>شناخت </a:t>
            </a:r>
            <a:r>
              <a:rPr lang="ar-SA" sz="2800" b="1" dirty="0">
                <a:cs typeface="2  Nazanin" panose="00000400000000000000" pitchFamily="2" charset="-78"/>
              </a:rPr>
              <a:t>نقاط قابل ارتقاء</a:t>
            </a:r>
            <a:endParaRPr lang="en-US" sz="2800" dirty="0">
              <a:cs typeface="2  Nazanin" panose="00000400000000000000" pitchFamily="2" charset="-78"/>
            </a:endParaRPr>
          </a:p>
          <a:p>
            <a:pPr lvl="0" algn="justLow" rtl="1" fontAlgn="base"/>
            <a:r>
              <a:rPr lang="ar-SA" sz="2800" b="1" dirty="0">
                <a:cs typeface="2  Nazanin" panose="00000400000000000000" pitchFamily="2" charset="-78"/>
              </a:rPr>
              <a:t>تقویت ظرفیت های موجود</a:t>
            </a:r>
            <a:endParaRPr lang="en-US" sz="2800" dirty="0">
              <a:cs typeface="2  Nazanin" panose="00000400000000000000" pitchFamily="2" charset="-78"/>
            </a:endParaRPr>
          </a:p>
          <a:p>
            <a:pPr algn="justLow" rtl="1"/>
            <a:r>
              <a:rPr lang="ar-SA" sz="2800" b="1" dirty="0">
                <a:cs typeface="2  Nazanin" panose="00000400000000000000" pitchFamily="2" charset="-78"/>
              </a:rPr>
              <a:t>تعیین میزان و روند آسیب بلایا به جامعه و تسهیلات بهداشتی در ابعاد خسارات جانی، عملکردی، سازه ای و غیرسازه ای</a:t>
            </a:r>
            <a:endParaRPr lang="en-US" sz="2800"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3076485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34</a:t>
            </a:fld>
            <a:endParaRPr lang="en-US" dirty="0"/>
          </a:p>
        </p:txBody>
      </p:sp>
      <p:sp>
        <p:nvSpPr>
          <p:cNvPr id="6" name="Content Placeholder 5"/>
          <p:cNvSpPr>
            <a:spLocks noGrp="1"/>
          </p:cNvSpPr>
          <p:nvPr>
            <p:ph idx="1"/>
          </p:nvPr>
        </p:nvSpPr>
        <p:spPr>
          <a:xfrm>
            <a:off x="677334" y="1018903"/>
            <a:ext cx="8596668" cy="5022459"/>
          </a:xfrm>
        </p:spPr>
        <p:txBody>
          <a:bodyPr>
            <a:normAutofit/>
          </a:bodyPr>
          <a:lstStyle/>
          <a:p>
            <a:pPr lvl="0" algn="justLow" rtl="1" fontAlgn="base">
              <a:lnSpc>
                <a:spcPct val="150000"/>
              </a:lnSpc>
            </a:pPr>
            <a:r>
              <a:rPr lang="ar-SA" sz="2400" b="1" dirty="0">
                <a:cs typeface="2  Nazanin" panose="00000400000000000000" pitchFamily="2" charset="-78"/>
              </a:rPr>
              <a:t>در صورت وقوع مخاطره، گزارش وقوع با تکمیل وارسال فرم </a:t>
            </a:r>
            <a:endParaRPr lang="en-US" sz="2400" dirty="0">
              <a:cs typeface="2  Nazanin" panose="00000400000000000000" pitchFamily="2" charset="-78"/>
            </a:endParaRPr>
          </a:p>
          <a:p>
            <a:pPr algn="justLow" rtl="1">
              <a:lnSpc>
                <a:spcPct val="150000"/>
              </a:lnSpc>
            </a:pPr>
            <a:r>
              <a:rPr lang="ar-SA" sz="2400" dirty="0">
                <a:cs typeface="2  Nazanin" panose="00000400000000000000" pitchFamily="2" charset="-78"/>
              </a:rPr>
              <a:t>}</a:t>
            </a:r>
            <a:r>
              <a:rPr lang="en-US" sz="2400" dirty="0">
                <a:cs typeface="2  Nazanin" panose="00000400000000000000" pitchFamily="2" charset="-78"/>
              </a:rPr>
              <a:t>Sit Rep  </a:t>
            </a:r>
            <a:r>
              <a:rPr lang="ar-SA" sz="2400" b="1" dirty="0">
                <a:cs typeface="2  Nazanin" panose="00000400000000000000" pitchFamily="2" charset="-78"/>
              </a:rPr>
              <a:t> و</a:t>
            </a:r>
            <a:r>
              <a:rPr lang="en-US" sz="2400" dirty="0" err="1">
                <a:cs typeface="2  Nazanin" panose="00000400000000000000" pitchFamily="2" charset="-78"/>
              </a:rPr>
              <a:t>Dss</a:t>
            </a:r>
            <a:r>
              <a:rPr lang="ar-SA" sz="2400" b="1" dirty="0">
                <a:cs typeface="2  Nazanin" panose="00000400000000000000" pitchFamily="2" charset="-78"/>
              </a:rPr>
              <a:t> به سطح بالاترانجام می گردد.</a:t>
            </a:r>
            <a:endParaRPr lang="en-US" sz="2400" dirty="0">
              <a:cs typeface="2  Nazanin" panose="00000400000000000000" pitchFamily="2" charset="-78"/>
            </a:endParaRPr>
          </a:p>
          <a:p>
            <a:pPr lvl="0" algn="justLow" rtl="1" fontAlgn="base">
              <a:lnSpc>
                <a:spcPct val="150000"/>
              </a:lnSpc>
            </a:pPr>
            <a:r>
              <a:rPr lang="ar-SA" sz="2400" b="1" dirty="0">
                <a:cs typeface="2  Nazanin" panose="00000400000000000000" pitchFamily="2" charset="-78"/>
              </a:rPr>
              <a:t>فرم  </a:t>
            </a:r>
            <a:r>
              <a:rPr lang="en-US" sz="2400" dirty="0">
                <a:cs typeface="2  Nazanin" panose="00000400000000000000" pitchFamily="2" charset="-78"/>
              </a:rPr>
              <a:t>Sit Rep </a:t>
            </a:r>
            <a:r>
              <a:rPr lang="ar-SA" sz="2400" b="1" dirty="0">
                <a:cs typeface="2  Nazanin" panose="00000400000000000000" pitchFamily="2" charset="-78"/>
              </a:rPr>
              <a:t> فرم گزارش فوری و فرم </a:t>
            </a:r>
            <a:r>
              <a:rPr lang="en-US" sz="2400" dirty="0" err="1">
                <a:cs typeface="2  Nazanin" panose="00000400000000000000" pitchFamily="2" charset="-78"/>
              </a:rPr>
              <a:t>Dss</a:t>
            </a:r>
            <a:r>
              <a:rPr lang="ar-SA" sz="2400" b="1" dirty="0">
                <a:cs typeface="2  Nazanin" panose="00000400000000000000" pitchFamily="2" charset="-78"/>
              </a:rPr>
              <a:t> فرم گزارش تکمیلی پس از گذشت </a:t>
            </a:r>
            <a:r>
              <a:rPr lang="en-US" sz="2400" b="1" dirty="0">
                <a:cs typeface="2  Nazanin" panose="00000400000000000000" pitchFamily="2" charset="-78"/>
              </a:rPr>
              <a:t>10</a:t>
            </a:r>
            <a:r>
              <a:rPr lang="ar-SA" sz="2400" b="1" dirty="0">
                <a:cs typeface="2  Nazanin" panose="00000400000000000000" pitchFamily="2" charset="-78"/>
              </a:rPr>
              <a:t>تا</a:t>
            </a:r>
            <a:r>
              <a:rPr lang="en-US" sz="2400" b="1" dirty="0">
                <a:cs typeface="2  Nazanin" panose="00000400000000000000" pitchFamily="2" charset="-78"/>
              </a:rPr>
              <a:t>14</a:t>
            </a:r>
            <a:r>
              <a:rPr lang="ar-SA" sz="2400" b="1" dirty="0">
                <a:cs typeface="2  Nazanin" panose="00000400000000000000" pitchFamily="2" charset="-78"/>
              </a:rPr>
              <a:t> روزاز وقوع مخاطره برای ارسال به سطح بالاترمی باشد.</a:t>
            </a:r>
            <a:endParaRPr lang="en-US" sz="2400" dirty="0">
              <a:cs typeface="2  Nazanin" panose="00000400000000000000" pitchFamily="2" charset="-78"/>
            </a:endParaRPr>
          </a:p>
          <a:p>
            <a:pPr lvl="0" algn="justLow" rtl="1" fontAlgn="base">
              <a:lnSpc>
                <a:spcPct val="150000"/>
              </a:lnSpc>
            </a:pPr>
            <a:r>
              <a:rPr lang="ar-SA" sz="2400" b="1" dirty="0">
                <a:cs typeface="2  Nazanin" panose="00000400000000000000" pitchFamily="2" charset="-78"/>
              </a:rPr>
              <a:t>در این فرم ها ، آسیبها و خسارات وارده به واحد بهداشتی، پرسنل و جمعیت تحت پوشش گزارش می گردد.</a:t>
            </a:r>
            <a:endParaRPr lang="en-US" sz="2400" dirty="0">
              <a:cs typeface="2  Nazanin" panose="00000400000000000000" pitchFamily="2" charset="-78"/>
            </a:endParaRPr>
          </a:p>
          <a:p>
            <a:pPr algn="justLow" rtl="1">
              <a:lnSpc>
                <a:spcPct val="150000"/>
              </a:lnSpc>
            </a:pPr>
            <a:r>
              <a:rPr lang="ar-SA" sz="2400" b="1" dirty="0">
                <a:cs typeface="2  Nazanin" panose="00000400000000000000" pitchFamily="2" charset="-78"/>
              </a:rPr>
              <a:t>منبع جمع آوری اطلاعات آسیب و خسارت از گسترش و امور ساختمان شبکه و فرمانداری و بخشداری می باشد.</a:t>
            </a:r>
            <a:endParaRPr lang="en-US" sz="2400" dirty="0">
              <a:cs typeface="2  Nazanin" panose="00000400000000000000" pitchFamily="2" charset="-78"/>
            </a:endParaRPr>
          </a:p>
        </p:txBody>
      </p:sp>
    </p:spTree>
    <p:extLst>
      <p:ext uri="{BB962C8B-B14F-4D97-AF65-F5344CB8AC3E}">
        <p14:creationId xmlns:p14="http://schemas.microsoft.com/office/powerpoint/2010/main" val="41728687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34922"/>
            <a:ext cx="8596668" cy="1188929"/>
          </a:xfrm>
        </p:spPr>
        <p:txBody>
          <a:bodyPr/>
          <a:lstStyle/>
          <a:p>
            <a:pPr algn="ctr"/>
            <a:r>
              <a:rPr lang="fa-IR" dirty="0" smtClean="0">
                <a:cs typeface="2  Titr" panose="00000700000000000000" pitchFamily="2" charset="-78"/>
              </a:rPr>
              <a:t>مخاطرات مشمول گزارش</a:t>
            </a:r>
            <a:endParaRPr lang="en-US" dirty="0">
              <a:cs typeface="2  Titr" panose="00000700000000000000" pitchFamily="2" charset="-78"/>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5" name="Picture 4"/>
          <p:cNvPicPr/>
          <p:nvPr/>
        </p:nvPicPr>
        <p:blipFill>
          <a:blip r:embed="rId2"/>
          <a:stretch>
            <a:fillRect/>
          </a:stretch>
        </p:blipFill>
        <p:spPr>
          <a:xfrm>
            <a:off x="371010" y="914400"/>
            <a:ext cx="9209315" cy="5492087"/>
          </a:xfrm>
          <a:prstGeom prst="rect">
            <a:avLst/>
          </a:prstGeom>
        </p:spPr>
      </p:pic>
    </p:spTree>
    <p:extLst>
      <p:ext uri="{BB962C8B-B14F-4D97-AF65-F5344CB8AC3E}">
        <p14:creationId xmlns:p14="http://schemas.microsoft.com/office/powerpoint/2010/main" val="8637505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62000"/>
          </a:xfrm>
        </p:spPr>
        <p:txBody>
          <a:bodyPr/>
          <a:lstStyle/>
          <a:p>
            <a:pPr algn="ctr" rtl="1"/>
            <a:r>
              <a:rPr lang="fa-IR" dirty="0" smtClean="0">
                <a:cs typeface="2  Titr" panose="00000700000000000000" pitchFamily="2" charset="-78"/>
              </a:rPr>
              <a:t>فرم </a:t>
            </a:r>
            <a:r>
              <a:rPr lang="en-US" dirty="0" smtClean="0">
                <a:cs typeface="2  Titr" panose="00000700000000000000" pitchFamily="2" charset="-78"/>
              </a:rPr>
              <a:t>sit rep</a:t>
            </a:r>
            <a:endParaRPr lang="en-US" dirty="0">
              <a:cs typeface="2  Titr" panose="000007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5" name="Content Placeholder 4"/>
          <p:cNvPicPr>
            <a:picLocks noGrp="1"/>
          </p:cNvPicPr>
          <p:nvPr>
            <p:ph idx="1"/>
          </p:nvPr>
        </p:nvPicPr>
        <p:blipFill>
          <a:blip r:embed="rId2"/>
          <a:stretch>
            <a:fillRect/>
          </a:stretch>
        </p:blipFill>
        <p:spPr>
          <a:xfrm>
            <a:off x="822960" y="1249680"/>
            <a:ext cx="8656320" cy="4792345"/>
          </a:xfrm>
          <a:prstGeom prst="rect">
            <a:avLst/>
          </a:prstGeom>
        </p:spPr>
      </p:pic>
    </p:spTree>
    <p:extLst>
      <p:ext uri="{BB962C8B-B14F-4D97-AF65-F5344CB8AC3E}">
        <p14:creationId xmlns:p14="http://schemas.microsoft.com/office/powerpoint/2010/main" val="35964444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8663"/>
            <a:ext cx="8596668" cy="510813"/>
          </a:xfrm>
        </p:spPr>
        <p:txBody>
          <a:bodyPr>
            <a:normAutofit fontScale="90000"/>
          </a:bodyPr>
          <a:lstStyle/>
          <a:p>
            <a:pPr algn="ctr" rtl="1"/>
            <a:r>
              <a:rPr lang="fa-IR" dirty="0" smtClean="0">
                <a:cs typeface="2  Titr" panose="00000700000000000000" pitchFamily="2" charset="-78"/>
              </a:rPr>
              <a:t>فرم </a:t>
            </a:r>
            <a:r>
              <a:rPr lang="en-US" dirty="0" err="1" smtClean="0">
                <a:cs typeface="2  Titr" panose="00000700000000000000" pitchFamily="2" charset="-78"/>
              </a:rPr>
              <a:t>dss</a:t>
            </a:r>
            <a:endParaRPr lang="en-US" dirty="0">
              <a:cs typeface="2  Titr" panose="00000700000000000000" pitchFamily="2" charset="-78"/>
            </a:endParaRPr>
          </a:p>
        </p:txBody>
      </p:sp>
      <p:sp>
        <p:nvSpPr>
          <p:cNvPr id="3" name="Content Placeholder 2"/>
          <p:cNvSpPr>
            <a:spLocks noGrp="1"/>
          </p:cNvSpPr>
          <p:nvPr>
            <p:ph idx="1"/>
          </p:nvPr>
        </p:nvSpPr>
        <p:spPr>
          <a:xfrm>
            <a:off x="677334" y="1904999"/>
            <a:ext cx="8596668" cy="4136363"/>
          </a:xfrm>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37</a:t>
            </a:fld>
            <a:endParaRPr lang="en-US" dirty="0"/>
          </a:p>
        </p:txBody>
      </p:sp>
      <p:grpSp>
        <p:nvGrpSpPr>
          <p:cNvPr id="5" name="Group 4"/>
          <p:cNvGrpSpPr/>
          <p:nvPr/>
        </p:nvGrpSpPr>
        <p:grpSpPr>
          <a:xfrm>
            <a:off x="381000" y="899160"/>
            <a:ext cx="10104120" cy="5591491"/>
            <a:chOff x="0" y="221332"/>
            <a:chExt cx="8229600" cy="5902101"/>
          </a:xfrm>
        </p:grpSpPr>
        <p:pic>
          <p:nvPicPr>
            <p:cNvPr id="6" name="Picture 5"/>
            <p:cNvPicPr/>
            <p:nvPr/>
          </p:nvPicPr>
          <p:blipFill>
            <a:blip r:embed="rId2"/>
            <a:stretch>
              <a:fillRect/>
            </a:stretch>
          </p:blipFill>
          <p:spPr>
            <a:xfrm>
              <a:off x="0" y="221332"/>
              <a:ext cx="8229600" cy="2154584"/>
            </a:xfrm>
            <a:prstGeom prst="rect">
              <a:avLst/>
            </a:prstGeom>
          </p:spPr>
        </p:pic>
        <p:pic>
          <p:nvPicPr>
            <p:cNvPr id="7" name="Picture 6"/>
            <p:cNvPicPr/>
            <p:nvPr/>
          </p:nvPicPr>
          <p:blipFill>
            <a:blip r:embed="rId3"/>
            <a:stretch>
              <a:fillRect/>
            </a:stretch>
          </p:blipFill>
          <p:spPr>
            <a:xfrm>
              <a:off x="0" y="4581145"/>
              <a:ext cx="8229600" cy="1542288"/>
            </a:xfrm>
            <a:prstGeom prst="rect">
              <a:avLst/>
            </a:prstGeom>
          </p:spPr>
        </p:pic>
        <p:pic>
          <p:nvPicPr>
            <p:cNvPr id="8" name="Picture 7"/>
            <p:cNvPicPr/>
            <p:nvPr/>
          </p:nvPicPr>
          <p:blipFill>
            <a:blip r:embed="rId4"/>
            <a:stretch>
              <a:fillRect/>
            </a:stretch>
          </p:blipFill>
          <p:spPr>
            <a:xfrm>
              <a:off x="0" y="2375916"/>
              <a:ext cx="8220457" cy="2232660"/>
            </a:xfrm>
            <a:prstGeom prst="rect">
              <a:avLst/>
            </a:prstGeom>
          </p:spPr>
        </p:pic>
      </p:grpSp>
    </p:spTree>
    <p:extLst>
      <p:ext uri="{BB962C8B-B14F-4D97-AF65-F5344CB8AC3E}">
        <p14:creationId xmlns:p14="http://schemas.microsoft.com/office/powerpoint/2010/main" val="14230248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dirty="0">
                <a:cs typeface="2  Titr" panose="00000700000000000000" pitchFamily="2" charset="-78"/>
              </a:rPr>
              <a:t>حوزه </a:t>
            </a:r>
            <a:r>
              <a:rPr lang="ar-SA" b="1" dirty="0" smtClean="0">
                <a:cs typeface="2  Titr" panose="00000700000000000000" pitchFamily="2" charset="-78"/>
              </a:rPr>
              <a:t>پنجم</a:t>
            </a:r>
            <a:r>
              <a:rPr lang="fa-IR" b="1" dirty="0" smtClean="0">
                <a:cs typeface="2  Titr" panose="00000700000000000000" pitchFamily="2" charset="-78"/>
              </a:rPr>
              <a:t>:</a:t>
            </a:r>
            <a:r>
              <a:rPr lang="ar-SA" b="1" dirty="0" smtClean="0">
                <a:cs typeface="2  Titr" panose="00000700000000000000" pitchFamily="2" charset="-78"/>
              </a:rPr>
              <a:t> </a:t>
            </a:r>
            <a:r>
              <a:rPr lang="ar-SA" b="1" dirty="0">
                <a:cs typeface="2  Titr" panose="00000700000000000000" pitchFamily="2" charset="-78"/>
              </a:rPr>
              <a:t>برنامه پاسخ به حوادث و بلایا(</a:t>
            </a:r>
            <a:r>
              <a:rPr lang="en-US" b="1" dirty="0">
                <a:cs typeface="2  Titr" panose="00000700000000000000" pitchFamily="2" charset="-78"/>
              </a:rPr>
              <a:t>EOP</a:t>
            </a:r>
            <a:r>
              <a:rPr lang="fa-IR" b="1" dirty="0" smtClean="0">
                <a:cs typeface="2  Titr" panose="00000700000000000000" pitchFamily="2" charset="-78"/>
              </a:rPr>
              <a:t>)</a:t>
            </a:r>
            <a:r>
              <a:rPr lang="ar-SA" b="1" dirty="0" smtClean="0">
                <a:cs typeface="2  Titr" panose="00000700000000000000" pitchFamily="2" charset="-78"/>
              </a:rPr>
              <a:t> </a:t>
            </a:r>
            <a:endParaRPr lang="en-US" dirty="0">
              <a:cs typeface="2  Titr" panose="00000700000000000000" pitchFamily="2" charset="-78"/>
            </a:endParaRPr>
          </a:p>
        </p:txBody>
      </p:sp>
      <p:sp>
        <p:nvSpPr>
          <p:cNvPr id="3" name="Content Placeholder 2"/>
          <p:cNvSpPr>
            <a:spLocks noGrp="1"/>
          </p:cNvSpPr>
          <p:nvPr>
            <p:ph idx="1"/>
          </p:nvPr>
        </p:nvSpPr>
        <p:spPr>
          <a:xfrm>
            <a:off x="522515" y="1515291"/>
            <a:ext cx="8974182" cy="4820195"/>
          </a:xfrm>
        </p:spPr>
        <p:txBody>
          <a:bodyPr>
            <a:normAutofit lnSpcReduction="10000"/>
          </a:bodyPr>
          <a:lstStyle/>
          <a:p>
            <a:pPr algn="justLow" rtl="1">
              <a:lnSpc>
                <a:spcPct val="200000"/>
              </a:lnSpc>
            </a:pPr>
            <a:r>
              <a:rPr lang="ar-SA" sz="3200" b="1" dirty="0">
                <a:cs typeface="2  Nazanin" panose="00000400000000000000" pitchFamily="2" charset="-78"/>
              </a:rPr>
              <a:t>در این بخش برنامه به صورت ملی ادغام شده است و بر اساس آن کارکرد فاز پاسخ </a:t>
            </a:r>
            <a:r>
              <a:rPr lang="ar-SA" sz="3200" b="1" dirty="0" smtClean="0">
                <a:cs typeface="2  Nazanin" panose="00000400000000000000" pitchFamily="2" charset="-78"/>
              </a:rPr>
              <a:t>مشخص </a:t>
            </a:r>
            <a:r>
              <a:rPr lang="ar-SA" sz="3200" b="1" dirty="0">
                <a:cs typeface="2  Nazanin" panose="00000400000000000000" pitchFamily="2" charset="-78"/>
              </a:rPr>
              <a:t>می‌شود. این برنامه سبب ارتقای آمادگی پاسخ‌دهی به حوادث شده و در عین حال یک ابزار آموزشی است که بدانیم باید توانایی پاسخ دهی به چه حوادثی را داشته باشیم</a:t>
            </a:r>
            <a:r>
              <a:rPr lang="ar-SA" sz="2800" b="1" dirty="0">
                <a:cs typeface="2  Nazanin" panose="00000400000000000000" pitchFamily="2" charset="-78"/>
              </a:rPr>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29438996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Mohit\Desktop\download (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9978" y="378823"/>
            <a:ext cx="7106194" cy="5852160"/>
          </a:xfrm>
          <a:prstGeom prst="rect">
            <a:avLst/>
          </a:prstGeom>
          <a:noFill/>
          <a:ln>
            <a:noFill/>
          </a:ln>
        </p:spPr>
      </p:pic>
      <p:sp>
        <p:nvSpPr>
          <p:cNvPr id="2" name="Slide Number Placeholder 1"/>
          <p:cNvSpPr>
            <a:spLocks noGrp="1"/>
          </p:cNvSpPr>
          <p:nvPr>
            <p:ph type="sldNum" sz="quarter" idx="12"/>
          </p:nvPr>
        </p:nvSpPr>
        <p:spPr/>
        <p:txBody>
          <a:bodyPr/>
          <a:lstStyle/>
          <a:p>
            <a:fld id="{D57F1E4F-1CFF-5643-939E-217C01CDF565}" type="slidenum">
              <a:rPr lang="en-US" smtClean="0"/>
              <a:pPr/>
              <a:t>39</a:t>
            </a:fld>
            <a:endParaRPr lang="en-US" dirty="0"/>
          </a:p>
        </p:txBody>
      </p:sp>
    </p:spTree>
    <p:extLst>
      <p:ext uri="{BB962C8B-B14F-4D97-AF65-F5344CB8AC3E}">
        <p14:creationId xmlns:p14="http://schemas.microsoft.com/office/powerpoint/2010/main" val="3171512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1589"/>
            <a:ext cx="8596668" cy="618944"/>
          </a:xfrm>
        </p:spPr>
        <p:txBody>
          <a:bodyPr>
            <a:normAutofit fontScale="90000"/>
          </a:bodyPr>
          <a:lstStyle/>
          <a:p>
            <a:pPr algn="ctr"/>
            <a:r>
              <a:rPr lang="fa-IR" b="1" dirty="0" smtClean="0">
                <a:cs typeface="2  Titr" panose="00000700000000000000" pitchFamily="2" charset="-78"/>
              </a:rPr>
              <a:t>مقدمه:</a:t>
            </a:r>
            <a:r>
              <a:rPr lang="en-US" b="1" dirty="0">
                <a:cs typeface="2  Nazanin" panose="00000400000000000000" pitchFamily="2" charset="-78"/>
              </a:rPr>
              <a:t/>
            </a:r>
            <a:br>
              <a:rPr lang="en-US" b="1" dirty="0">
                <a:cs typeface="2  Nazanin" panose="00000400000000000000" pitchFamily="2" charset="-78"/>
              </a:rPr>
            </a:br>
            <a:endParaRPr lang="en-US" dirty="0"/>
          </a:p>
        </p:txBody>
      </p:sp>
      <p:sp>
        <p:nvSpPr>
          <p:cNvPr id="3" name="Content Placeholder 2"/>
          <p:cNvSpPr>
            <a:spLocks noGrp="1"/>
          </p:cNvSpPr>
          <p:nvPr>
            <p:ph idx="1"/>
          </p:nvPr>
        </p:nvSpPr>
        <p:spPr>
          <a:xfrm>
            <a:off x="677334" y="953589"/>
            <a:ext cx="8596668" cy="5087773"/>
          </a:xfrm>
        </p:spPr>
        <p:txBody>
          <a:bodyPr>
            <a:normAutofit/>
          </a:bodyPr>
          <a:lstStyle/>
          <a:p>
            <a:pPr algn="justLow" rtl="1">
              <a:lnSpc>
                <a:spcPct val="250000"/>
              </a:lnSpc>
            </a:pPr>
            <a:r>
              <a:rPr lang="fa-IR" sz="2400" b="1" dirty="0" smtClean="0">
                <a:cs typeface="2  Nazanin" panose="00000400000000000000" pitchFamily="2" charset="-78"/>
              </a:rPr>
              <a:t>اهمیت توجه به موضوع تاب آوری جامعه: </a:t>
            </a:r>
            <a:r>
              <a:rPr lang="ar-SA" sz="2400" b="1" dirty="0" smtClean="0">
                <a:cs typeface="2  Nazanin" panose="00000400000000000000" pitchFamily="2" charset="-78"/>
              </a:rPr>
              <a:t>این </a:t>
            </a:r>
            <a:r>
              <a:rPr lang="ar-SA" sz="2400" b="1" dirty="0">
                <a:cs typeface="2  Nazanin" panose="00000400000000000000" pitchFamily="2" charset="-78"/>
              </a:rPr>
              <a:t>مهم به ما می‌گوید که اول اجازه ندهیم اتفاقی رخ دهد ولی اگر مخاطره‌ای رخ داد خود را با آن تطبیق دهیم و مقاومت کرده و در نهایت پاسخِ به موقع دهیم. گاهی اوقات پاسخ‌های ما به مخاطرات چون در زمان مفید و اثربخش انجام نمی‌شود، طبیعتا پیامدهای مناسبی هم نخواهد داشت</a:t>
            </a:r>
            <a:r>
              <a:rPr lang="en-US" sz="2400" b="1" dirty="0">
                <a:cs typeface="2  Nazanin" panose="00000400000000000000" pitchFamily="2" charset="-78"/>
              </a:rPr>
              <a:t>.</a:t>
            </a:r>
          </a:p>
          <a:p>
            <a:pPr>
              <a:lnSpc>
                <a:spcPct val="150000"/>
              </a:lnSpc>
            </a:pPr>
            <a:endParaRPr lang="en-US" sz="2400"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675635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43840"/>
            <a:ext cx="8596668" cy="1320800"/>
          </a:xfrm>
        </p:spPr>
        <p:txBody>
          <a:bodyPr/>
          <a:lstStyle/>
          <a:p>
            <a:pPr algn="ctr" rtl="1"/>
            <a:r>
              <a:rPr lang="fa-IR" b="1" dirty="0">
                <a:cs typeface="2  Titr" panose="00000700000000000000" pitchFamily="2" charset="-78"/>
              </a:rPr>
              <a:t>بیانیه هدف، اسناد </a:t>
            </a:r>
            <a:r>
              <a:rPr lang="fa-IR" b="1" dirty="0" smtClean="0">
                <a:cs typeface="2  Titr" panose="00000700000000000000" pitchFamily="2" charset="-78"/>
              </a:rPr>
              <a:t>بالادستی در تدوین </a:t>
            </a:r>
            <a:r>
              <a:rPr lang="en-US" b="1" dirty="0" smtClean="0">
                <a:cs typeface="2  Titr" panose="00000700000000000000" pitchFamily="2" charset="-78"/>
              </a:rPr>
              <a:t>EOP</a:t>
            </a:r>
            <a:r>
              <a:rPr lang="en-US" dirty="0">
                <a:cs typeface="2  Titr" panose="00000700000000000000" pitchFamily="2" charset="-78"/>
              </a:rPr>
              <a:t/>
            </a:r>
            <a:br>
              <a:rPr lang="en-US" dirty="0">
                <a:cs typeface="2  Titr" panose="00000700000000000000" pitchFamily="2" charset="-78"/>
              </a:rPr>
            </a:br>
            <a:endParaRPr lang="en-US" dirty="0">
              <a:cs typeface="2  Titr" panose="00000700000000000000" pitchFamily="2" charset="-78"/>
            </a:endParaRPr>
          </a:p>
        </p:txBody>
      </p:sp>
      <p:sp>
        <p:nvSpPr>
          <p:cNvPr id="3" name="Content Placeholder 2"/>
          <p:cNvSpPr>
            <a:spLocks noGrp="1"/>
          </p:cNvSpPr>
          <p:nvPr>
            <p:ph idx="1"/>
          </p:nvPr>
        </p:nvSpPr>
        <p:spPr>
          <a:xfrm>
            <a:off x="677334" y="1227909"/>
            <a:ext cx="8596668" cy="5303520"/>
          </a:xfrm>
        </p:spPr>
        <p:txBody>
          <a:bodyPr>
            <a:normAutofit/>
          </a:bodyPr>
          <a:lstStyle/>
          <a:p>
            <a:pPr algn="justLow" rtl="1">
              <a:lnSpc>
                <a:spcPct val="150000"/>
              </a:lnSpc>
            </a:pPr>
            <a:r>
              <a:rPr lang="fa-IR" b="1" dirty="0"/>
              <a:t> </a:t>
            </a:r>
            <a:r>
              <a:rPr lang="fa-IR" b="1" dirty="0" smtClean="0">
                <a:cs typeface="2  Titr" panose="00000700000000000000" pitchFamily="2" charset="-78"/>
              </a:rPr>
              <a:t>بیانیه هدف:</a:t>
            </a:r>
            <a:r>
              <a:rPr lang="fa-IR" b="1" dirty="0" smtClean="0"/>
              <a:t> </a:t>
            </a:r>
            <a:r>
              <a:rPr lang="fa-IR" b="1" dirty="0" smtClean="0">
                <a:cs typeface="2  Nazanin" panose="00000400000000000000" pitchFamily="2" charset="-78"/>
              </a:rPr>
              <a:t>تدوین </a:t>
            </a:r>
            <a:r>
              <a:rPr lang="en-US" b="1" dirty="0" smtClean="0">
                <a:cs typeface="2  Nazanin" panose="00000400000000000000" pitchFamily="2" charset="-78"/>
              </a:rPr>
              <a:t>EOP </a:t>
            </a:r>
            <a:r>
              <a:rPr lang="fa-IR" b="1" dirty="0" smtClean="0">
                <a:cs typeface="2  Nazanin" panose="00000400000000000000" pitchFamily="2" charset="-78"/>
              </a:rPr>
              <a:t>در راستای </a:t>
            </a:r>
            <a:r>
              <a:rPr lang="fa-IR" b="1" dirty="0">
                <a:cs typeface="2  Nazanin" panose="00000400000000000000" pitchFamily="2" charset="-78"/>
              </a:rPr>
              <a:t>هدف کلان نظام سلامت مبنی بر «کاهش خطر مخاطرات طبیعی و انسان ساخت در سطح جامعه و تسهیلات و منابع نظام سامت » </a:t>
            </a:r>
            <a:r>
              <a:rPr lang="fa-IR" b="1" dirty="0" smtClean="0">
                <a:cs typeface="2  Nazanin" panose="00000400000000000000" pitchFamily="2" charset="-78"/>
              </a:rPr>
              <a:t>و مبتنی </a:t>
            </a:r>
            <a:r>
              <a:rPr lang="fa-IR" b="1" dirty="0">
                <a:cs typeface="2  Nazanin" panose="00000400000000000000" pitchFamily="2" charset="-78"/>
              </a:rPr>
              <a:t>بر </a:t>
            </a:r>
            <a:r>
              <a:rPr lang="fa-IR" b="1" dirty="0" smtClean="0">
                <a:cs typeface="2  Nazanin" panose="00000400000000000000" pitchFamily="2" charset="-78"/>
              </a:rPr>
              <a:t>رویکرد«مشارکت </a:t>
            </a:r>
            <a:r>
              <a:rPr lang="fa-IR" b="1" dirty="0">
                <a:cs typeface="2  Nazanin" panose="00000400000000000000" pitchFamily="2" charset="-78"/>
              </a:rPr>
              <a:t>بین بخشی، تمام مخاطرات و تمام جنبه های سلامت » هدف اصلی زیر را دنبال می کند:</a:t>
            </a:r>
            <a:endParaRPr lang="en-US" dirty="0">
              <a:cs typeface="2  Nazanin" panose="00000400000000000000" pitchFamily="2" charset="-78"/>
            </a:endParaRPr>
          </a:p>
          <a:p>
            <a:pPr marL="0" indent="0" algn="justLow" rtl="1">
              <a:lnSpc>
                <a:spcPct val="150000"/>
              </a:lnSpc>
              <a:buNone/>
            </a:pPr>
            <a:r>
              <a:rPr lang="fa-IR" b="1" dirty="0" smtClean="0">
                <a:cs typeface="2  Nazanin" panose="00000400000000000000" pitchFamily="2" charset="-78"/>
              </a:rPr>
              <a:t> « </a:t>
            </a:r>
            <a:r>
              <a:rPr lang="fa-IR" sz="1600" b="1" dirty="0">
                <a:cs typeface="2  Nazanin" panose="00000400000000000000" pitchFamily="2" charset="-78"/>
              </a:rPr>
              <a:t>ارتقای آمادگی یکپارچه نظام سلامت در پاسخ موثر، به موقع و هماهنگ به مخاطرات طبیعی و انسان ساخت».</a:t>
            </a:r>
            <a:endParaRPr lang="en-US" sz="1600" dirty="0">
              <a:cs typeface="2  Nazanin" panose="00000400000000000000" pitchFamily="2" charset="-78"/>
            </a:endParaRPr>
          </a:p>
          <a:p>
            <a:pPr algn="justLow" rtl="1">
              <a:lnSpc>
                <a:spcPct val="150000"/>
              </a:lnSpc>
            </a:pPr>
            <a:r>
              <a:rPr lang="fa-IR" b="1" dirty="0">
                <a:cs typeface="2  Titr" panose="00000700000000000000" pitchFamily="2" charset="-78"/>
              </a:rPr>
              <a:t>اسناد بالادستی، اختیارات قانونی و برنامه های </a:t>
            </a:r>
            <a:r>
              <a:rPr lang="fa-IR" b="1" dirty="0" smtClean="0">
                <a:cs typeface="2  Titr" panose="00000700000000000000" pitchFamily="2" charset="-78"/>
              </a:rPr>
              <a:t>مرجع</a:t>
            </a:r>
            <a:r>
              <a:rPr lang="fa-IR" b="1" dirty="0" smtClean="0">
                <a:cs typeface="2  Nazanin" panose="00000400000000000000" pitchFamily="2" charset="-78"/>
              </a:rPr>
              <a:t>:اسناد </a:t>
            </a:r>
            <a:r>
              <a:rPr lang="fa-IR" b="1" dirty="0">
                <a:cs typeface="2  Nazanin" panose="00000400000000000000" pitchFamily="2" charset="-78"/>
              </a:rPr>
              <a:t>بالادستی، اختیارات قانونی و برنامه های مرجع ذیل مبنای تدوین و عملیاتی </a:t>
            </a:r>
            <a:r>
              <a:rPr lang="fa-IR" b="1" dirty="0" smtClean="0">
                <a:cs typeface="2  Nazanin" panose="00000400000000000000" pitchFamily="2" charset="-78"/>
              </a:rPr>
              <a:t>شدن </a:t>
            </a:r>
            <a:r>
              <a:rPr lang="en-US" b="1" dirty="0" smtClean="0">
                <a:cs typeface="2  Nazanin" panose="00000400000000000000" pitchFamily="2" charset="-78"/>
              </a:rPr>
              <a:t>EOP </a:t>
            </a:r>
            <a:r>
              <a:rPr lang="fa-IR" b="1" dirty="0">
                <a:cs typeface="2  Nazanin" panose="00000400000000000000" pitchFamily="2" charset="-78"/>
              </a:rPr>
              <a:t>هستند: </a:t>
            </a:r>
            <a:endParaRPr lang="en-US" dirty="0">
              <a:cs typeface="2  Nazanin" panose="00000400000000000000" pitchFamily="2" charset="-78"/>
            </a:endParaRPr>
          </a:p>
          <a:p>
            <a:pPr marL="0" indent="0" algn="justLow" rtl="1">
              <a:buNone/>
            </a:pPr>
            <a:r>
              <a:rPr lang="fa-IR" b="1" dirty="0" smtClean="0">
                <a:cs typeface="2  Nazanin" panose="00000400000000000000" pitchFamily="2" charset="-78"/>
              </a:rPr>
              <a:t>   </a:t>
            </a:r>
            <a:r>
              <a:rPr lang="fa-IR" b="1" dirty="0">
                <a:cs typeface="2  Nazanin" panose="00000400000000000000" pitchFamily="2" charset="-78"/>
              </a:rPr>
              <a:t>* قانون تشکیل سازمان مدیریت بحران </a:t>
            </a:r>
            <a:r>
              <a:rPr lang="fa-IR" b="1" dirty="0" smtClean="0">
                <a:cs typeface="2  Nazanin" panose="00000400000000000000" pitchFamily="2" charset="-78"/>
              </a:rPr>
              <a:t>کشور</a:t>
            </a:r>
            <a:endParaRPr lang="en-US" dirty="0" smtClean="0">
              <a:cs typeface="2  Nazanin" panose="00000400000000000000" pitchFamily="2" charset="-78"/>
            </a:endParaRPr>
          </a:p>
          <a:p>
            <a:pPr marL="0" indent="0" algn="justLow" rtl="1">
              <a:buNone/>
            </a:pPr>
            <a:r>
              <a:rPr lang="fa-IR" b="1" dirty="0" smtClean="0">
                <a:cs typeface="2  Nazanin" panose="00000400000000000000" pitchFamily="2" charset="-78"/>
              </a:rPr>
              <a:t>   * آیین نامه اجرایی تشکیل قانون سازمان مدیریت بحران کشور مصوب هیئت محترم وزیران</a:t>
            </a:r>
            <a:endParaRPr lang="en-US" dirty="0" smtClean="0">
              <a:cs typeface="2  Nazanin" panose="00000400000000000000" pitchFamily="2" charset="-78"/>
            </a:endParaRPr>
          </a:p>
          <a:p>
            <a:pPr marL="0" indent="0" algn="justLow" rtl="1">
              <a:buNone/>
            </a:pPr>
            <a:r>
              <a:rPr lang="fa-IR" b="1" dirty="0" smtClean="0">
                <a:cs typeface="2  Nazanin" panose="00000400000000000000" pitchFamily="2" charset="-78"/>
              </a:rPr>
              <a:t>   * شرح وظایف کارگروه بهداشت و درمان در حوادث غیرمترقبه مصوب شورای هماهنگی مدیریت بحران</a:t>
            </a:r>
            <a:endParaRPr lang="en-US" dirty="0" smtClean="0">
              <a:cs typeface="2  Nazanin" panose="00000400000000000000" pitchFamily="2" charset="-78"/>
            </a:endParaRPr>
          </a:p>
          <a:p>
            <a:pPr marL="0" indent="0" algn="justLow" rtl="1">
              <a:buNone/>
            </a:pPr>
            <a:r>
              <a:rPr lang="fa-IR" b="1" dirty="0">
                <a:cs typeface="2  Nazanin" panose="00000400000000000000" pitchFamily="2" charset="-78"/>
              </a:rPr>
              <a:t> </a:t>
            </a:r>
            <a:r>
              <a:rPr lang="fa-IR" b="1" dirty="0" smtClean="0">
                <a:cs typeface="2  Nazanin" panose="00000400000000000000" pitchFamily="2" charset="-78"/>
              </a:rPr>
              <a:t>  </a:t>
            </a:r>
            <a:r>
              <a:rPr lang="fa-IR" b="1" dirty="0">
                <a:cs typeface="2  Nazanin" panose="00000400000000000000" pitchFamily="2" charset="-78"/>
              </a:rPr>
              <a:t>* نقشه مدیریت و کاهش خطر بلایا در نظام </a:t>
            </a:r>
            <a:r>
              <a:rPr lang="fa-IR" b="1" dirty="0" smtClean="0">
                <a:cs typeface="2  Nazanin" panose="00000400000000000000" pitchFamily="2" charset="-78"/>
              </a:rPr>
              <a:t>سلامت</a:t>
            </a:r>
            <a:endParaRPr lang="en-US" dirty="0" smtClean="0">
              <a:cs typeface="2  Nazanin" panose="00000400000000000000" pitchFamily="2" charset="-78"/>
            </a:endParaRPr>
          </a:p>
          <a:p>
            <a:pPr marL="0" indent="0" algn="justLow" rtl="1">
              <a:buNone/>
            </a:pPr>
            <a:r>
              <a:rPr lang="fa-IR" b="1" dirty="0" smtClean="0">
                <a:cs typeface="2  Nazanin" panose="00000400000000000000" pitchFamily="2" charset="-78"/>
              </a:rPr>
              <a:t>   * چشم انداز جمهوری اسلامی ایران در افق 1404</a:t>
            </a:r>
            <a:endParaRPr lang="en-US" b="1" dirty="0" smtClean="0">
              <a:cs typeface="2  Nazanin" panose="00000400000000000000" pitchFamily="2" charset="-78"/>
            </a:endParaRPr>
          </a:p>
          <a:p>
            <a:pPr marL="0" indent="0" algn="justLow" rtl="1">
              <a:buNone/>
            </a:pPr>
            <a:r>
              <a:rPr lang="fa-IR" b="1" dirty="0"/>
              <a:t> </a:t>
            </a:r>
            <a:r>
              <a:rPr lang="en-US" b="1" dirty="0" smtClean="0"/>
              <a:t> </a:t>
            </a:r>
            <a:r>
              <a:rPr lang="fa-IR" b="1" dirty="0" smtClean="0">
                <a:cs typeface="2  Nazanin" panose="00000400000000000000" pitchFamily="2" charset="-78"/>
              </a:rPr>
              <a:t>* </a:t>
            </a:r>
            <a:r>
              <a:rPr lang="fa-IR" b="1" dirty="0">
                <a:cs typeface="2  Nazanin" panose="00000400000000000000" pitchFamily="2" charset="-78"/>
              </a:rPr>
              <a:t>برنامه توسعه جمهوری اسلامی ایران</a:t>
            </a:r>
            <a:endParaRPr lang="en-US" sz="2800"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9582366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cs typeface="2  Titr" panose="00000700000000000000" pitchFamily="2" charset="-78"/>
              </a:rPr>
              <a:t>شرح </a:t>
            </a:r>
            <a:r>
              <a:rPr lang="fa-IR" b="1" dirty="0" smtClean="0">
                <a:cs typeface="2  Titr" panose="00000700000000000000" pitchFamily="2" charset="-78"/>
              </a:rPr>
              <a:t>وضعیت در تدوین </a:t>
            </a:r>
            <a:r>
              <a:rPr lang="en-US" b="1" dirty="0" smtClean="0">
                <a:cs typeface="2  Titr" panose="00000700000000000000" pitchFamily="2" charset="-78"/>
              </a:rPr>
              <a:t>EOP</a:t>
            </a:r>
            <a:endParaRPr lang="en-US" dirty="0"/>
          </a:p>
        </p:txBody>
      </p:sp>
      <p:sp>
        <p:nvSpPr>
          <p:cNvPr id="3" name="Content Placeholder 2"/>
          <p:cNvSpPr>
            <a:spLocks noGrp="1"/>
          </p:cNvSpPr>
          <p:nvPr>
            <p:ph idx="1"/>
          </p:nvPr>
        </p:nvSpPr>
        <p:spPr>
          <a:xfrm>
            <a:off x="677334" y="1645921"/>
            <a:ext cx="8596668" cy="4395442"/>
          </a:xfrm>
        </p:spPr>
        <p:txBody>
          <a:bodyPr>
            <a:normAutofit/>
          </a:bodyPr>
          <a:lstStyle/>
          <a:p>
            <a:pPr algn="justLow" rtl="1">
              <a:lnSpc>
                <a:spcPct val="200000"/>
              </a:lnSpc>
            </a:pPr>
            <a:r>
              <a:rPr lang="fa-IR" sz="2200" b="1" dirty="0" smtClean="0">
                <a:cs typeface="2  Nazanin" panose="00000400000000000000" pitchFamily="2" charset="-78"/>
              </a:rPr>
              <a:t>مشخصات </a:t>
            </a:r>
            <a:r>
              <a:rPr lang="fa-IR" sz="2200" b="1" dirty="0">
                <a:cs typeface="2  Nazanin" panose="00000400000000000000" pitchFamily="2" charset="-78"/>
              </a:rPr>
              <a:t>طبیعی و تقسیمات جغرافیایی استان : استان اصفهان با مساحتی حدود 107019 کیلومتر مربع بین 30 </a:t>
            </a:r>
            <a:r>
              <a:rPr lang="fa-IR" sz="2200" b="1" dirty="0" smtClean="0">
                <a:cs typeface="2  Nazanin" panose="00000400000000000000" pitchFamily="2" charset="-78"/>
              </a:rPr>
              <a:t>درجه </a:t>
            </a:r>
            <a:r>
              <a:rPr lang="fa-IR" sz="2200" b="1" dirty="0">
                <a:cs typeface="2  Nazanin" panose="00000400000000000000" pitchFamily="2" charset="-78"/>
              </a:rPr>
              <a:t>و 43 دقیقه تا 34 درجه و 27 دقیقه عرض شمالی و 49 درجه و 38 دقیقه تا 55 درجه و 32 دقیقه طول شرقی از نصف النهار گرینویچ قرار گرفته است. این استان که در </a:t>
            </a:r>
            <a:r>
              <a:rPr lang="fa-IR" sz="2200" b="1" dirty="0" smtClean="0">
                <a:cs typeface="2  Nazanin" panose="00000400000000000000" pitchFamily="2" charset="-78"/>
              </a:rPr>
              <a:t>مرکز </a:t>
            </a:r>
            <a:r>
              <a:rPr lang="fa-IR" sz="2200" b="1" dirty="0">
                <a:cs typeface="2  Nazanin" panose="00000400000000000000" pitchFamily="2" charset="-78"/>
              </a:rPr>
              <a:t>ایران واقع شده از شمال به استان </a:t>
            </a:r>
            <a:r>
              <a:rPr lang="fa-IR" sz="2200" b="1" dirty="0" smtClean="0">
                <a:cs typeface="2  Nazanin" panose="00000400000000000000" pitchFamily="2" charset="-78"/>
              </a:rPr>
              <a:t>های مرکزی</a:t>
            </a:r>
            <a:r>
              <a:rPr lang="fa-IR" sz="2200" b="1" dirty="0">
                <a:cs typeface="2  Nazanin" panose="00000400000000000000" pitchFamily="2" charset="-78"/>
              </a:rPr>
              <a:t>، </a:t>
            </a:r>
            <a:r>
              <a:rPr lang="fa-IR" sz="2200" b="1" dirty="0" smtClean="0">
                <a:cs typeface="2  Nazanin" panose="00000400000000000000" pitchFamily="2" charset="-78"/>
              </a:rPr>
              <a:t>قم </a:t>
            </a:r>
            <a:r>
              <a:rPr lang="fa-IR" sz="2200" b="1" dirty="0">
                <a:cs typeface="2  Nazanin" panose="00000400000000000000" pitchFamily="2" charset="-78"/>
              </a:rPr>
              <a:t>و </a:t>
            </a:r>
            <a:r>
              <a:rPr lang="fa-IR" sz="2200" b="1" dirty="0" smtClean="0">
                <a:cs typeface="2  Nazanin" panose="00000400000000000000" pitchFamily="2" charset="-78"/>
              </a:rPr>
              <a:t>سمنان از جنوب </a:t>
            </a:r>
            <a:r>
              <a:rPr lang="fa-IR" sz="2200" b="1" dirty="0">
                <a:cs typeface="2  Nazanin" panose="00000400000000000000" pitchFamily="2" charset="-78"/>
              </a:rPr>
              <a:t>به استان های فارس و کهگلویه و بویر احمد از شرق به استان </a:t>
            </a:r>
            <a:r>
              <a:rPr lang="fa-IR" sz="2200" b="1" dirty="0" smtClean="0">
                <a:cs typeface="2  Nazanin" panose="00000400000000000000" pitchFamily="2" charset="-78"/>
              </a:rPr>
              <a:t>یزد </a:t>
            </a:r>
            <a:r>
              <a:rPr lang="fa-IR" sz="2200" b="1" dirty="0">
                <a:cs typeface="2  Nazanin" panose="00000400000000000000" pitchFamily="2" charset="-78"/>
              </a:rPr>
              <a:t>و از غرب به </a:t>
            </a:r>
            <a:r>
              <a:rPr lang="fa-IR" sz="2200" b="1" dirty="0" smtClean="0">
                <a:cs typeface="2  Nazanin" panose="00000400000000000000" pitchFamily="2" charset="-78"/>
              </a:rPr>
              <a:t>استان های لرستان </a:t>
            </a:r>
            <a:r>
              <a:rPr lang="fa-IR" sz="2200" b="1" dirty="0">
                <a:cs typeface="2  Nazanin" panose="00000400000000000000" pitchFamily="2" charset="-78"/>
              </a:rPr>
              <a:t>و </a:t>
            </a:r>
            <a:r>
              <a:rPr lang="fa-IR" sz="2200" b="1" dirty="0" smtClean="0">
                <a:cs typeface="2  Nazanin" panose="00000400000000000000" pitchFamily="2" charset="-78"/>
              </a:rPr>
              <a:t>چهارمحال </a:t>
            </a:r>
            <a:r>
              <a:rPr lang="fa-IR" sz="2200" b="1" dirty="0">
                <a:cs typeface="2  Nazanin" panose="00000400000000000000" pitchFamily="2" charset="-78"/>
              </a:rPr>
              <a:t>بختیاری محدود است.</a:t>
            </a:r>
            <a:endParaRPr lang="en-US" sz="2200"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19580001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219" y="89989"/>
            <a:ext cx="8596668" cy="1320800"/>
          </a:xfrm>
        </p:spPr>
        <p:txBody>
          <a:bodyPr/>
          <a:lstStyle/>
          <a:p>
            <a:pPr algn="ctr" rtl="1"/>
            <a:r>
              <a:rPr lang="fa-IR" b="1" dirty="0" smtClean="0">
                <a:cs typeface="2  Titr" panose="00000700000000000000" pitchFamily="2" charset="-78"/>
              </a:rPr>
              <a:t>پیش </a:t>
            </a:r>
            <a:r>
              <a:rPr lang="fa-IR" b="1" dirty="0">
                <a:cs typeface="2  Titr" panose="00000700000000000000" pitchFamily="2" charset="-78"/>
              </a:rPr>
              <a:t>فرض ها در تدوین </a:t>
            </a:r>
            <a:r>
              <a:rPr lang="en-US" b="1" dirty="0">
                <a:cs typeface="2  Titr" panose="00000700000000000000" pitchFamily="2" charset="-78"/>
              </a:rPr>
              <a:t>EOP</a:t>
            </a:r>
            <a:endParaRPr lang="en-US" dirty="0"/>
          </a:p>
        </p:txBody>
      </p:sp>
      <p:sp>
        <p:nvSpPr>
          <p:cNvPr id="3" name="Content Placeholder 2"/>
          <p:cNvSpPr>
            <a:spLocks noGrp="1"/>
          </p:cNvSpPr>
          <p:nvPr>
            <p:ph idx="1"/>
          </p:nvPr>
        </p:nvSpPr>
        <p:spPr>
          <a:xfrm>
            <a:off x="143691" y="705394"/>
            <a:ext cx="9522196" cy="5943600"/>
          </a:xfrm>
        </p:spPr>
        <p:txBody>
          <a:bodyPr>
            <a:normAutofit fontScale="62500" lnSpcReduction="20000"/>
          </a:bodyPr>
          <a:lstStyle/>
          <a:p>
            <a:pPr marL="0" indent="0" algn="r" rtl="1">
              <a:buNone/>
            </a:pPr>
            <a:r>
              <a:rPr lang="fa-IR" sz="4300" b="1" dirty="0">
                <a:cs typeface="2  Titr" panose="00000700000000000000" pitchFamily="2" charset="-78"/>
              </a:rPr>
              <a:t>ظرفیت </a:t>
            </a:r>
            <a:r>
              <a:rPr lang="fa-IR" sz="4300" b="1" dirty="0" smtClean="0">
                <a:cs typeface="2  Titr" panose="00000700000000000000" pitchFamily="2" charset="-78"/>
              </a:rPr>
              <a:t>ها:</a:t>
            </a:r>
          </a:p>
          <a:p>
            <a:pPr marL="0" indent="0" algn="justLow" rtl="1">
              <a:buNone/>
            </a:pPr>
            <a:r>
              <a:rPr lang="fa-IR" sz="3400" b="1" dirty="0" smtClean="0">
                <a:cs typeface="2  Nazanin" panose="00000400000000000000" pitchFamily="2" charset="-78"/>
              </a:rPr>
              <a:t>همسویی </a:t>
            </a:r>
            <a:r>
              <a:rPr lang="fa-IR" sz="3400" b="1" dirty="0">
                <a:cs typeface="2  Nazanin" panose="00000400000000000000" pitchFamily="2" charset="-78"/>
              </a:rPr>
              <a:t>واحدهای فنی سطح معاونت استان با برنامه های مدیریت مطر </a:t>
            </a:r>
            <a:r>
              <a:rPr lang="fa-IR" sz="3400" b="1" dirty="0" smtClean="0">
                <a:cs typeface="2  Nazanin" panose="00000400000000000000" pitchFamily="2" charset="-78"/>
              </a:rPr>
              <a:t>بلایا </a:t>
            </a:r>
            <a:r>
              <a:rPr lang="fa-IR" sz="3400" b="1" dirty="0">
                <a:cs typeface="2  Nazanin" panose="00000400000000000000" pitchFamily="2" charset="-78"/>
              </a:rPr>
              <a:t>و همکاری کلیه واحدهای فنی در </a:t>
            </a:r>
            <a:r>
              <a:rPr lang="fa-IR" sz="3400" b="1" dirty="0" smtClean="0">
                <a:cs typeface="2  Nazanin" panose="00000400000000000000" pitchFamily="2" charset="-78"/>
              </a:rPr>
              <a:t>تدوین</a:t>
            </a:r>
            <a:r>
              <a:rPr lang="en-US" sz="3400" b="1" dirty="0" smtClean="0">
                <a:cs typeface="2  Nazanin" panose="00000400000000000000" pitchFamily="2" charset="-78"/>
              </a:rPr>
              <a:t>EOP </a:t>
            </a:r>
            <a:r>
              <a:rPr lang="fa-IR" sz="3400" b="1" dirty="0" smtClean="0">
                <a:cs typeface="2  Nazanin" panose="00000400000000000000" pitchFamily="2" charset="-78"/>
              </a:rPr>
              <a:t>استانی</a:t>
            </a:r>
          </a:p>
          <a:p>
            <a:pPr marL="0" indent="0" algn="justLow" rtl="1">
              <a:lnSpc>
                <a:spcPct val="120000"/>
              </a:lnSpc>
              <a:buNone/>
            </a:pPr>
            <a:r>
              <a:rPr lang="fa-IR" sz="3400" b="1" dirty="0" smtClean="0">
                <a:cs typeface="2  Nazanin" panose="00000400000000000000" pitchFamily="2" charset="-78"/>
              </a:rPr>
              <a:t>رویکرد </a:t>
            </a:r>
            <a:r>
              <a:rPr lang="fa-IR" sz="3400" b="1" dirty="0">
                <a:cs typeface="2  Nazanin" panose="00000400000000000000" pitchFamily="2" charset="-78"/>
              </a:rPr>
              <a:t>مثبت مدیریت نسبت به برنامه های مدیریت خطر </a:t>
            </a:r>
            <a:r>
              <a:rPr lang="fa-IR" sz="3400" b="1" dirty="0" smtClean="0">
                <a:cs typeface="2  Nazanin" panose="00000400000000000000" pitchFamily="2" charset="-78"/>
              </a:rPr>
              <a:t>بلایا</a:t>
            </a:r>
          </a:p>
          <a:p>
            <a:pPr marL="0" indent="0" algn="justLow" rtl="1">
              <a:lnSpc>
                <a:spcPct val="120000"/>
              </a:lnSpc>
              <a:buNone/>
            </a:pPr>
            <a:r>
              <a:rPr lang="fa-IR" sz="3400" b="1" dirty="0" smtClean="0">
                <a:cs typeface="2  Nazanin" panose="00000400000000000000" pitchFamily="2" charset="-78"/>
              </a:rPr>
              <a:t>تشکیلات </a:t>
            </a:r>
            <a:r>
              <a:rPr lang="en-US" sz="3400" b="1" dirty="0">
                <a:cs typeface="2  Nazanin" panose="00000400000000000000" pitchFamily="2" charset="-78"/>
              </a:rPr>
              <a:t>EOC</a:t>
            </a:r>
            <a:r>
              <a:rPr lang="fa-IR" sz="3400" b="1" dirty="0">
                <a:cs typeface="2  Nazanin" panose="00000400000000000000" pitchFamily="2" charset="-78"/>
              </a:rPr>
              <a:t>دانشگاه و پدافند غیرعامل دانشگاه</a:t>
            </a:r>
          </a:p>
          <a:p>
            <a:pPr marL="0" indent="0" algn="justLow" rtl="1">
              <a:lnSpc>
                <a:spcPct val="120000"/>
              </a:lnSpc>
              <a:buNone/>
            </a:pPr>
            <a:r>
              <a:rPr lang="fa-IR" sz="3400" b="1" dirty="0">
                <a:cs typeface="2  Nazanin" panose="00000400000000000000" pitchFamily="2" charset="-78"/>
              </a:rPr>
              <a:t>استقرار گروه مدیریت مطر بلایا در سطح معاونت بهداشتی دانشگاه </a:t>
            </a:r>
          </a:p>
          <a:p>
            <a:pPr marL="0" indent="0" algn="justLow" rtl="1">
              <a:lnSpc>
                <a:spcPct val="120000"/>
              </a:lnSpc>
              <a:buNone/>
            </a:pPr>
            <a:r>
              <a:rPr lang="fa-IR" sz="3400" b="1" dirty="0">
                <a:cs typeface="2  Nazanin" panose="00000400000000000000" pitchFamily="2" charset="-78"/>
              </a:rPr>
              <a:t>صدور ابلاغ ریاست کارگروه بهداشت و درمان در حوادث غیرمترقبه برای روسای 24 شبکه از سوی ریاست دانشگاه</a:t>
            </a:r>
          </a:p>
          <a:p>
            <a:pPr marL="0" indent="0" algn="justLow" rtl="1">
              <a:lnSpc>
                <a:spcPct val="120000"/>
              </a:lnSpc>
              <a:buNone/>
            </a:pPr>
            <a:r>
              <a:rPr lang="fa-IR" sz="3400" b="1" dirty="0">
                <a:cs typeface="2  Nazanin" panose="00000400000000000000" pitchFamily="2" charset="-78"/>
              </a:rPr>
              <a:t>استقرار برنامه در 24 شبکه تحت پوشش</a:t>
            </a:r>
          </a:p>
          <a:p>
            <a:pPr marL="0" indent="0" algn="justLow" rtl="1">
              <a:lnSpc>
                <a:spcPct val="120000"/>
              </a:lnSpc>
              <a:buNone/>
            </a:pPr>
            <a:r>
              <a:rPr lang="fa-IR" sz="3400" b="1" dirty="0">
                <a:cs typeface="2  Nazanin" panose="00000400000000000000" pitchFamily="2" charset="-78"/>
              </a:rPr>
              <a:t> وجود 488 خانه بهداشت417،پایگاه سلامت ضمیمه و غیر ضمیمه، 88 مرکز خدمات جامع سلامت روستایی127مرکز سلامت جامع شهری، 66 مرک سلامت جامع شهری روستایی</a:t>
            </a:r>
          </a:p>
          <a:p>
            <a:pPr marL="0" indent="0" algn="justLow" rtl="1">
              <a:lnSpc>
                <a:spcPct val="120000"/>
              </a:lnSpc>
              <a:buNone/>
            </a:pPr>
            <a:r>
              <a:rPr lang="fa-IR" sz="3400" b="1" dirty="0">
                <a:cs typeface="2  Nazanin" panose="00000400000000000000" pitchFamily="2" charset="-78"/>
              </a:rPr>
              <a:t>همکاری دفتر فنی و معاونت پشتیبانی در برنامه های مدیریت خطر بلایا بویژه ارتقاء ایمنی واحدهای بهداشتی</a:t>
            </a:r>
          </a:p>
          <a:p>
            <a:pPr marL="0" indent="0" algn="justLow" rtl="1">
              <a:lnSpc>
                <a:spcPct val="120000"/>
              </a:lnSpc>
              <a:buNone/>
            </a:pPr>
            <a:r>
              <a:rPr lang="fa-IR" sz="3400" b="1" dirty="0">
                <a:cs typeface="2  Nazanin" panose="00000400000000000000" pitchFamily="2" charset="-78"/>
              </a:rPr>
              <a:t> وجود ظرفیت بیمه حوادث دانشگاه</a:t>
            </a:r>
          </a:p>
          <a:p>
            <a:pPr marL="0" indent="0" algn="r" rtl="1">
              <a:lnSpc>
                <a:spcPct val="120000"/>
              </a:lnSpc>
              <a:buNone/>
            </a:pPr>
            <a:endParaRPr lang="en-US" sz="2500"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42</a:t>
            </a:fld>
            <a:endParaRPr lang="en-US" dirty="0"/>
          </a:p>
        </p:txBody>
      </p:sp>
    </p:spTree>
    <p:extLst>
      <p:ext uri="{BB962C8B-B14F-4D97-AF65-F5344CB8AC3E}">
        <p14:creationId xmlns:p14="http://schemas.microsoft.com/office/powerpoint/2010/main" val="7890395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460" y="165463"/>
            <a:ext cx="8596668" cy="905691"/>
          </a:xfrm>
        </p:spPr>
        <p:txBody>
          <a:bodyPr/>
          <a:lstStyle/>
          <a:p>
            <a:pPr algn="ctr" rtl="1"/>
            <a:r>
              <a:rPr lang="fa-IR" b="1" dirty="0">
                <a:cs typeface="2  Titr" panose="00000700000000000000" pitchFamily="2" charset="-78"/>
              </a:rPr>
              <a:t>پیش فرض ها در تدوین </a:t>
            </a:r>
            <a:r>
              <a:rPr lang="en-US" b="1" dirty="0">
                <a:cs typeface="2  Titr" panose="00000700000000000000" pitchFamily="2" charset="-78"/>
              </a:rPr>
              <a:t>EOP</a:t>
            </a:r>
            <a:endParaRPr lang="en-US" dirty="0"/>
          </a:p>
        </p:txBody>
      </p:sp>
      <p:sp>
        <p:nvSpPr>
          <p:cNvPr id="3" name="Content Placeholder 2"/>
          <p:cNvSpPr>
            <a:spLocks noGrp="1"/>
          </p:cNvSpPr>
          <p:nvPr>
            <p:ph idx="1"/>
          </p:nvPr>
        </p:nvSpPr>
        <p:spPr>
          <a:xfrm>
            <a:off x="352698" y="822960"/>
            <a:ext cx="9418320" cy="5812971"/>
          </a:xfrm>
        </p:spPr>
        <p:txBody>
          <a:bodyPr>
            <a:normAutofit/>
          </a:bodyPr>
          <a:lstStyle/>
          <a:p>
            <a:pPr algn="r" rtl="1"/>
            <a:r>
              <a:rPr lang="fa-IR" b="1" dirty="0" smtClean="0">
                <a:cs typeface="2  Titr" panose="00000700000000000000" pitchFamily="2" charset="-78"/>
              </a:rPr>
              <a:t>ادامه ظرفیت :</a:t>
            </a:r>
          </a:p>
          <a:p>
            <a:pPr marL="0" indent="0" algn="r" rtl="1">
              <a:lnSpc>
                <a:spcPct val="120000"/>
              </a:lnSpc>
              <a:buNone/>
            </a:pPr>
            <a:r>
              <a:rPr lang="fa-IR" sz="1900" b="1" dirty="0">
                <a:cs typeface="2  Nazanin" panose="00000400000000000000" pitchFamily="2" charset="-78"/>
              </a:rPr>
              <a:t>تکمیل نمودن سامانه پشتیبان در شرایط اضطراری</a:t>
            </a:r>
          </a:p>
          <a:p>
            <a:pPr marL="0" indent="0" algn="r" rtl="1">
              <a:lnSpc>
                <a:spcPct val="120000"/>
              </a:lnSpc>
              <a:buNone/>
            </a:pPr>
            <a:r>
              <a:rPr lang="fa-IR" sz="1900" b="1" dirty="0">
                <a:cs typeface="2  Nazanin" panose="00000400000000000000" pitchFamily="2" charset="-78"/>
              </a:rPr>
              <a:t> قرار گرفتن چك لیست پایش برنامه های مدیریت خطر </a:t>
            </a:r>
            <a:r>
              <a:rPr lang="fa-IR" sz="1900" b="1" dirty="0" smtClean="0">
                <a:cs typeface="2  Nazanin" panose="00000400000000000000" pitchFamily="2" charset="-78"/>
              </a:rPr>
              <a:t>بلایا </a:t>
            </a:r>
            <a:r>
              <a:rPr lang="fa-IR" sz="1900" b="1" dirty="0">
                <a:cs typeface="2  Nazanin" panose="00000400000000000000" pitchFamily="2" charset="-78"/>
              </a:rPr>
              <a:t>در واحدهای بهداشتی در چك لیست های پایش استانی </a:t>
            </a:r>
          </a:p>
          <a:p>
            <a:pPr marL="0" indent="0" algn="r" rtl="1">
              <a:lnSpc>
                <a:spcPct val="120000"/>
              </a:lnSpc>
              <a:buNone/>
            </a:pPr>
            <a:r>
              <a:rPr lang="fa-IR" sz="1900" b="1" dirty="0">
                <a:cs typeface="2  Nazanin" panose="00000400000000000000" pitchFamily="2" charset="-78"/>
              </a:rPr>
              <a:t>انجا ارزیابی و آموزش آمادگی مانوار در برابر بلایا</a:t>
            </a:r>
          </a:p>
          <a:p>
            <a:pPr marL="0" indent="0" algn="r" rtl="1">
              <a:lnSpc>
                <a:spcPct val="120000"/>
              </a:lnSpc>
              <a:buNone/>
            </a:pPr>
            <a:r>
              <a:rPr lang="fa-IR" sz="1900" b="1" dirty="0">
                <a:cs typeface="2  Nazanin" panose="00000400000000000000" pitchFamily="2" charset="-78"/>
              </a:rPr>
              <a:t> ارزیابی ایمنی </a:t>
            </a:r>
            <a:r>
              <a:rPr lang="fa-IR" sz="1900" b="1" dirty="0" smtClean="0">
                <a:cs typeface="2  Nazanin" panose="00000400000000000000" pitchFamily="2" charset="-78"/>
              </a:rPr>
              <a:t>خطر بلایا </a:t>
            </a:r>
            <a:r>
              <a:rPr lang="fa-IR" sz="1900" b="1" dirty="0">
                <a:cs typeface="2  Nazanin" panose="00000400000000000000" pitchFamily="2" charset="-78"/>
              </a:rPr>
              <a:t>برای 100 درصد واحدهای بهداشتی درمانی استان </a:t>
            </a:r>
          </a:p>
          <a:p>
            <a:pPr marL="0" indent="0" algn="r" rtl="1">
              <a:lnSpc>
                <a:spcPct val="120000"/>
              </a:lnSpc>
              <a:buNone/>
            </a:pPr>
            <a:r>
              <a:rPr lang="fa-IR" sz="1900" b="1" dirty="0">
                <a:cs typeface="2  Nazanin" panose="00000400000000000000" pitchFamily="2" charset="-78"/>
              </a:rPr>
              <a:t>ایجاد نظا م مراقبت وقوع و پیامدهای بلایا از سطح خانه بهداشت تا ستاد معاونت بهداشت </a:t>
            </a:r>
          </a:p>
          <a:p>
            <a:pPr marL="0" indent="0" algn="r" rtl="1">
              <a:lnSpc>
                <a:spcPct val="120000"/>
              </a:lnSpc>
              <a:buNone/>
            </a:pPr>
            <a:r>
              <a:rPr lang="fa-IR" sz="1900" b="1" dirty="0">
                <a:cs typeface="2  Nazanin" panose="00000400000000000000" pitchFamily="2" charset="-78"/>
              </a:rPr>
              <a:t>برنامه در بسته مدمتی برنامه تأمین و ارتقای مراقبت های اولیه </a:t>
            </a:r>
            <a:r>
              <a:rPr lang="fa-IR" sz="1900" b="1" dirty="0" smtClean="0">
                <a:cs typeface="2  Nazanin" panose="00000400000000000000" pitchFamily="2" charset="-78"/>
              </a:rPr>
              <a:t>سلامت </a:t>
            </a:r>
            <a:r>
              <a:rPr lang="fa-IR" sz="1900" b="1" dirty="0">
                <a:cs typeface="2  Nazanin" panose="00000400000000000000" pitchFamily="2" charset="-78"/>
              </a:rPr>
              <a:t>در مناطق </a:t>
            </a:r>
            <a:r>
              <a:rPr lang="fa-IR" sz="1900" b="1" dirty="0" smtClean="0">
                <a:cs typeface="2  Nazanin" panose="00000400000000000000" pitchFamily="2" charset="-78"/>
              </a:rPr>
              <a:t>شهری</a:t>
            </a:r>
            <a:endParaRPr lang="fa-IR" sz="1900" b="1" dirty="0">
              <a:cs typeface="2  Nazanin" panose="00000400000000000000" pitchFamily="2" charset="-78"/>
            </a:endParaRPr>
          </a:p>
          <a:p>
            <a:pPr marL="0" indent="0" algn="r" rtl="1">
              <a:lnSpc>
                <a:spcPct val="120000"/>
              </a:lnSpc>
              <a:buNone/>
            </a:pPr>
            <a:r>
              <a:rPr lang="fa-IR" sz="1900" b="1" dirty="0" smtClean="0">
                <a:cs typeface="2  Nazanin" panose="00000400000000000000" pitchFamily="2" charset="-78"/>
              </a:rPr>
              <a:t>اجرای </a:t>
            </a:r>
            <a:r>
              <a:rPr lang="fa-IR" sz="1900" b="1" dirty="0">
                <a:cs typeface="2  Nazanin" panose="00000400000000000000" pitchFamily="2" charset="-78"/>
              </a:rPr>
              <a:t>دوره های آموزشی برای ارتقاء دانش و تغییر نگرش پرسنل در مورد مدیریت بلایا در حوزه </a:t>
            </a:r>
            <a:r>
              <a:rPr lang="fa-IR" sz="1900" b="1" dirty="0" smtClean="0">
                <a:cs typeface="2  Nazanin" panose="00000400000000000000" pitchFamily="2" charset="-78"/>
              </a:rPr>
              <a:t>خدمات </a:t>
            </a:r>
            <a:r>
              <a:rPr lang="fa-IR" sz="1900" b="1" dirty="0">
                <a:cs typeface="2  Nazanin" panose="00000400000000000000" pitchFamily="2" charset="-78"/>
              </a:rPr>
              <a:t>بهداشت</a:t>
            </a:r>
          </a:p>
          <a:p>
            <a:pPr marL="0" indent="0" algn="r" rtl="1">
              <a:lnSpc>
                <a:spcPct val="120000"/>
              </a:lnSpc>
              <a:buNone/>
            </a:pPr>
            <a:r>
              <a:rPr lang="fa-IR" sz="1900" b="1" dirty="0">
                <a:cs typeface="2  Nazanin" panose="00000400000000000000" pitchFamily="2" charset="-78"/>
              </a:rPr>
              <a:t>اجرای تمرین های آمادگی برای ارتقاء آمادگی عملکردی پرسنل</a:t>
            </a:r>
          </a:p>
          <a:p>
            <a:pPr marL="0" indent="0" algn="r" rtl="1">
              <a:lnSpc>
                <a:spcPct val="120000"/>
              </a:lnSpc>
              <a:buNone/>
            </a:pPr>
            <a:r>
              <a:rPr lang="fa-IR" sz="1900" b="1" dirty="0">
                <a:cs typeface="2  Nazanin" panose="00000400000000000000" pitchFamily="2" charset="-78"/>
              </a:rPr>
              <a:t>اجرای اقدامات کاهش آسیب غیرسازه ای در واحدهای بهداشتی </a:t>
            </a:r>
          </a:p>
          <a:p>
            <a:pPr marL="0" indent="0" algn="r" rtl="1">
              <a:lnSpc>
                <a:spcPct val="120000"/>
              </a:lnSpc>
              <a:buNone/>
            </a:pPr>
            <a:r>
              <a:rPr lang="fa-IR" sz="1900" b="1" dirty="0">
                <a:cs typeface="2  Nazanin" panose="00000400000000000000" pitchFamily="2" charset="-78"/>
              </a:rPr>
              <a:t>قرار گرفتن عنوان سلامت در بلایا در برنامه های اصلی تحول نظام سلامت</a:t>
            </a:r>
            <a:endParaRPr lang="en-US" sz="1900" b="1" dirty="0">
              <a:cs typeface="2  Nazanin" panose="00000400000000000000" pitchFamily="2" charset="-78"/>
            </a:endParaRPr>
          </a:p>
          <a:p>
            <a:pPr algn="r" rtl="1"/>
            <a:endParaRPr lang="en-US" dirty="0">
              <a:cs typeface="2  Titr" panose="00000700000000000000" pitchFamily="2" charset="-78"/>
            </a:endParaRPr>
          </a:p>
          <a:p>
            <a:pPr algn="r"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16029614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cs typeface="2  Titr" panose="00000700000000000000" pitchFamily="2" charset="-78"/>
              </a:rPr>
              <a:t>پیش فرض ها در تدوین </a:t>
            </a:r>
            <a:r>
              <a:rPr lang="en-US" b="1" dirty="0">
                <a:cs typeface="2  Titr" panose="00000700000000000000" pitchFamily="2" charset="-78"/>
              </a:rPr>
              <a:t>EOP</a:t>
            </a:r>
            <a:endParaRPr lang="en-US" dirty="0"/>
          </a:p>
        </p:txBody>
      </p:sp>
      <p:sp>
        <p:nvSpPr>
          <p:cNvPr id="3" name="Content Placeholder 2"/>
          <p:cNvSpPr>
            <a:spLocks noGrp="1"/>
          </p:cNvSpPr>
          <p:nvPr>
            <p:ph idx="1"/>
          </p:nvPr>
        </p:nvSpPr>
        <p:spPr>
          <a:xfrm>
            <a:off x="677334" y="1528355"/>
            <a:ext cx="9054495" cy="4513008"/>
          </a:xfrm>
        </p:spPr>
        <p:txBody>
          <a:bodyPr>
            <a:noAutofit/>
          </a:bodyPr>
          <a:lstStyle/>
          <a:p>
            <a:pPr algn="r" rtl="1"/>
            <a:r>
              <a:rPr lang="fa-IR" b="1" dirty="0" smtClean="0">
                <a:cs typeface="2  Titr" panose="00000700000000000000" pitchFamily="2" charset="-78"/>
              </a:rPr>
              <a:t>محدودیت ها:</a:t>
            </a:r>
            <a:endParaRPr lang="en-US" dirty="0">
              <a:cs typeface="2  Titr" panose="00000700000000000000" pitchFamily="2" charset="-78"/>
            </a:endParaRPr>
          </a:p>
          <a:p>
            <a:pPr marL="0" indent="0" algn="r" rtl="1">
              <a:lnSpc>
                <a:spcPct val="150000"/>
              </a:lnSpc>
              <a:buNone/>
            </a:pPr>
            <a:r>
              <a:rPr lang="fa-IR" sz="2400" b="1" dirty="0">
                <a:cs typeface="2  Nazanin" panose="00000400000000000000" pitchFamily="2" charset="-78"/>
              </a:rPr>
              <a:t>*</a:t>
            </a:r>
            <a:r>
              <a:rPr lang="fa-IR" sz="2000" b="1" dirty="0" smtClean="0">
                <a:cs typeface="2  Nazanin" panose="00000400000000000000" pitchFamily="2" charset="-78"/>
              </a:rPr>
              <a:t>عدم </a:t>
            </a:r>
            <a:r>
              <a:rPr lang="fa-IR" sz="2000" b="1" dirty="0">
                <a:cs typeface="2  Nazanin" panose="00000400000000000000" pitchFamily="2" charset="-78"/>
              </a:rPr>
              <a:t>فعالیت </a:t>
            </a:r>
            <a:r>
              <a:rPr lang="en-US" sz="2000" b="1" dirty="0">
                <a:cs typeface="2  Nazanin" panose="00000400000000000000" pitchFamily="2" charset="-78"/>
              </a:rPr>
              <a:t>EOC</a:t>
            </a:r>
            <a:r>
              <a:rPr lang="fa-IR" sz="2000" b="1" dirty="0">
                <a:cs typeface="2  Nazanin" panose="00000400000000000000" pitchFamily="2" charset="-78"/>
              </a:rPr>
              <a:t>دانشگاه در سطح مطلوب جهت ایجاد و فعال سازی و هماهنگی بین کمیته های مختلف کارگروه </a:t>
            </a:r>
            <a:r>
              <a:rPr lang="fa-IR" sz="2000" b="1" dirty="0" smtClean="0">
                <a:cs typeface="2  Nazanin" panose="00000400000000000000" pitchFamily="2" charset="-78"/>
              </a:rPr>
              <a:t>سلامت </a:t>
            </a:r>
            <a:r>
              <a:rPr lang="fa-IR" sz="2000" b="1" dirty="0">
                <a:cs typeface="2  Nazanin" panose="00000400000000000000" pitchFamily="2" charset="-78"/>
              </a:rPr>
              <a:t>در حوادث غیرمترقبه دانشگاه </a:t>
            </a:r>
            <a:endParaRPr lang="fa-IR" sz="2000" b="1" dirty="0" smtClean="0">
              <a:cs typeface="2  Nazanin" panose="00000400000000000000" pitchFamily="2" charset="-78"/>
            </a:endParaRPr>
          </a:p>
          <a:p>
            <a:pPr marL="0" indent="0" algn="r" rtl="1">
              <a:lnSpc>
                <a:spcPct val="150000"/>
              </a:lnSpc>
              <a:buNone/>
            </a:pPr>
            <a:r>
              <a:rPr lang="fa-IR" sz="2000" b="1" dirty="0" smtClean="0">
                <a:cs typeface="2  Nazanin" panose="00000400000000000000" pitchFamily="2" charset="-78"/>
              </a:rPr>
              <a:t> *هماهنگی </a:t>
            </a:r>
            <a:r>
              <a:rPr lang="fa-IR" sz="2000" b="1" dirty="0">
                <a:cs typeface="2  Nazanin" panose="00000400000000000000" pitchFamily="2" charset="-78"/>
              </a:rPr>
              <a:t>نامطلوب </a:t>
            </a:r>
            <a:r>
              <a:rPr lang="en-US" sz="2000" b="1" dirty="0">
                <a:cs typeface="2  Nazanin" panose="00000400000000000000" pitchFamily="2" charset="-78"/>
              </a:rPr>
              <a:t>EOC </a:t>
            </a:r>
            <a:r>
              <a:rPr lang="fa-IR" sz="2000" b="1" dirty="0">
                <a:cs typeface="2  Nazanin" panose="00000400000000000000" pitchFamily="2" charset="-78"/>
              </a:rPr>
              <a:t>دانشگاه با معاونت بهداشت </a:t>
            </a:r>
            <a:endParaRPr lang="fa-IR" sz="2000" b="1" dirty="0" smtClean="0">
              <a:cs typeface="2  Nazanin" panose="00000400000000000000" pitchFamily="2" charset="-78"/>
            </a:endParaRPr>
          </a:p>
          <a:p>
            <a:pPr marL="0" indent="0" algn="r" rtl="1">
              <a:lnSpc>
                <a:spcPct val="150000"/>
              </a:lnSpc>
              <a:buNone/>
            </a:pPr>
            <a:r>
              <a:rPr lang="fa-IR" sz="2000" b="1" dirty="0" smtClean="0">
                <a:cs typeface="2  Nazanin" panose="00000400000000000000" pitchFamily="2" charset="-78"/>
              </a:rPr>
              <a:t>* </a:t>
            </a:r>
            <a:r>
              <a:rPr lang="fa-IR" sz="2000" b="1" dirty="0">
                <a:cs typeface="2  Nazanin" panose="00000400000000000000" pitchFamily="2" charset="-78"/>
              </a:rPr>
              <a:t>عملکرد دفتر مدیریت </a:t>
            </a:r>
            <a:r>
              <a:rPr lang="fa-IR" sz="2000" b="1" dirty="0" smtClean="0">
                <a:cs typeface="2  Nazanin" panose="00000400000000000000" pitchFamily="2" charset="-78"/>
              </a:rPr>
              <a:t>خطر بلایای </a:t>
            </a:r>
            <a:r>
              <a:rPr lang="fa-IR" sz="2000" b="1" dirty="0">
                <a:cs typeface="2  Nazanin" panose="00000400000000000000" pitchFamily="2" charset="-78"/>
              </a:rPr>
              <a:t>وزارتی </a:t>
            </a:r>
            <a:endParaRPr lang="fa-IR" sz="2000" b="1" dirty="0" smtClean="0">
              <a:cs typeface="2  Nazanin" panose="00000400000000000000" pitchFamily="2" charset="-78"/>
            </a:endParaRPr>
          </a:p>
          <a:p>
            <a:pPr marL="0" indent="0" algn="r" rtl="1">
              <a:lnSpc>
                <a:spcPct val="150000"/>
              </a:lnSpc>
              <a:buNone/>
            </a:pPr>
            <a:r>
              <a:rPr lang="fa-IR" sz="2000" b="1" dirty="0" smtClean="0">
                <a:cs typeface="2  Nazanin" panose="00000400000000000000" pitchFamily="2" charset="-78"/>
              </a:rPr>
              <a:t>*عدم تجهیز </a:t>
            </a:r>
            <a:r>
              <a:rPr lang="fa-IR" sz="2000" b="1" dirty="0">
                <a:cs typeface="2  Nazanin" panose="00000400000000000000" pitchFamily="2" charset="-78"/>
              </a:rPr>
              <a:t>کامل سامانه </a:t>
            </a:r>
            <a:r>
              <a:rPr lang="fa-IR" sz="2000" b="1" dirty="0" smtClean="0">
                <a:cs typeface="2  Nazanin" panose="00000400000000000000" pitchFamily="2" charset="-78"/>
              </a:rPr>
              <a:t>پشتیبان تشکیل </a:t>
            </a:r>
            <a:r>
              <a:rPr lang="fa-IR" sz="2000" b="1" dirty="0">
                <a:cs typeface="2  Nazanin" panose="00000400000000000000" pitchFamily="2" charset="-78"/>
              </a:rPr>
              <a:t>چارت سازمانی واحد مدیریت مطر </a:t>
            </a:r>
            <a:r>
              <a:rPr lang="fa-IR" sz="2000" b="1" dirty="0" smtClean="0">
                <a:cs typeface="2  Nazanin" panose="00000400000000000000" pitchFamily="2" charset="-78"/>
              </a:rPr>
              <a:t>بلایا </a:t>
            </a:r>
            <a:r>
              <a:rPr lang="fa-IR" sz="2000" b="1" dirty="0">
                <a:cs typeface="2  Nazanin" panose="00000400000000000000" pitchFamily="2" charset="-78"/>
              </a:rPr>
              <a:t>در سطح معاونت </a:t>
            </a:r>
            <a:r>
              <a:rPr lang="fa-IR" sz="2000" b="1" dirty="0" smtClean="0">
                <a:cs typeface="2  Nazanin" panose="00000400000000000000" pitchFamily="2" charset="-78"/>
              </a:rPr>
              <a:t>*بهداشت </a:t>
            </a:r>
            <a:r>
              <a:rPr lang="fa-IR" sz="2000" b="1" dirty="0">
                <a:cs typeface="2  Nazanin" panose="00000400000000000000" pitchFamily="2" charset="-78"/>
              </a:rPr>
              <a:t>و شبکه های بهداشت و درمان تابعه </a:t>
            </a:r>
            <a:endParaRPr lang="fa-IR" sz="2000" b="1" dirty="0" smtClean="0">
              <a:cs typeface="2  Nazanin" panose="00000400000000000000" pitchFamily="2" charset="-78"/>
            </a:endParaRPr>
          </a:p>
          <a:p>
            <a:pPr marL="0" indent="0" algn="r" rtl="1">
              <a:lnSpc>
                <a:spcPct val="150000"/>
              </a:lnSpc>
              <a:buNone/>
            </a:pPr>
            <a:r>
              <a:rPr lang="fa-IR" sz="2000" b="1" dirty="0" smtClean="0">
                <a:cs typeface="2  Nazanin" panose="00000400000000000000" pitchFamily="2" charset="-78"/>
              </a:rPr>
              <a:t> *عدم </a:t>
            </a:r>
            <a:r>
              <a:rPr lang="fa-IR" sz="2000" b="1" dirty="0">
                <a:cs typeface="2  Nazanin" panose="00000400000000000000" pitchFamily="2" charset="-78"/>
              </a:rPr>
              <a:t>هماهنگی های درون بخشی و بین بخشی </a:t>
            </a:r>
            <a:endParaRPr lang="fa-IR" sz="2000" b="1" dirty="0" smtClean="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44</a:t>
            </a:fld>
            <a:endParaRPr lang="en-US" dirty="0"/>
          </a:p>
        </p:txBody>
      </p:sp>
    </p:spTree>
    <p:extLst>
      <p:ext uri="{BB962C8B-B14F-4D97-AF65-F5344CB8AC3E}">
        <p14:creationId xmlns:p14="http://schemas.microsoft.com/office/powerpoint/2010/main" val="14672956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83623"/>
          </a:xfrm>
        </p:spPr>
        <p:txBody>
          <a:bodyPr/>
          <a:lstStyle/>
          <a:p>
            <a:pPr algn="ctr" rtl="1"/>
            <a:r>
              <a:rPr lang="fa-IR" dirty="0" smtClean="0">
                <a:cs typeface="2  Titr" panose="00000700000000000000" pitchFamily="2" charset="-78"/>
              </a:rPr>
              <a:t>سطح بندی حادثه</a:t>
            </a:r>
            <a:endParaRPr lang="en-US" dirty="0">
              <a:cs typeface="2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04478116"/>
              </p:ext>
            </p:extLst>
          </p:nvPr>
        </p:nvGraphicFramePr>
        <p:xfrm>
          <a:off x="843439" y="1515292"/>
          <a:ext cx="8265160" cy="4187675"/>
        </p:xfrm>
        <a:graphic>
          <a:graphicData uri="http://schemas.openxmlformats.org/drawingml/2006/table">
            <a:tbl>
              <a:tblPr firstRow="1" firstCol="1" bandRow="1">
                <a:tableStyleId>{5C22544A-7EE6-4342-B048-85BDC9FD1C3A}</a:tableStyleId>
              </a:tblPr>
              <a:tblGrid>
                <a:gridCol w="1051560">
                  <a:extLst>
                    <a:ext uri="{9D8B030D-6E8A-4147-A177-3AD203B41FA5}">
                      <a16:colId xmlns:a16="http://schemas.microsoft.com/office/drawing/2014/main" val="4088994423"/>
                    </a:ext>
                  </a:extLst>
                </a:gridCol>
                <a:gridCol w="986155">
                  <a:extLst>
                    <a:ext uri="{9D8B030D-6E8A-4147-A177-3AD203B41FA5}">
                      <a16:colId xmlns:a16="http://schemas.microsoft.com/office/drawing/2014/main" val="4273232263"/>
                    </a:ext>
                  </a:extLst>
                </a:gridCol>
                <a:gridCol w="97790">
                  <a:extLst>
                    <a:ext uri="{9D8B030D-6E8A-4147-A177-3AD203B41FA5}">
                      <a16:colId xmlns:a16="http://schemas.microsoft.com/office/drawing/2014/main" val="788230284"/>
                    </a:ext>
                  </a:extLst>
                </a:gridCol>
                <a:gridCol w="4050665">
                  <a:extLst>
                    <a:ext uri="{9D8B030D-6E8A-4147-A177-3AD203B41FA5}">
                      <a16:colId xmlns:a16="http://schemas.microsoft.com/office/drawing/2014/main" val="2647094559"/>
                    </a:ext>
                  </a:extLst>
                </a:gridCol>
                <a:gridCol w="1078865">
                  <a:extLst>
                    <a:ext uri="{9D8B030D-6E8A-4147-A177-3AD203B41FA5}">
                      <a16:colId xmlns:a16="http://schemas.microsoft.com/office/drawing/2014/main" val="2369103575"/>
                    </a:ext>
                  </a:extLst>
                </a:gridCol>
                <a:gridCol w="1000125">
                  <a:extLst>
                    <a:ext uri="{9D8B030D-6E8A-4147-A177-3AD203B41FA5}">
                      <a16:colId xmlns:a16="http://schemas.microsoft.com/office/drawing/2014/main" val="1839891472"/>
                    </a:ext>
                  </a:extLst>
                </a:gridCol>
              </a:tblGrid>
              <a:tr h="501071">
                <a:tc>
                  <a:txBody>
                    <a:bodyPr/>
                    <a:lstStyle/>
                    <a:p>
                      <a:pPr marL="0" marR="0" algn="ctr">
                        <a:lnSpc>
                          <a:spcPct val="107000"/>
                        </a:lnSpc>
                        <a:spcBef>
                          <a:spcPts val="0"/>
                        </a:spcBef>
                        <a:spcAft>
                          <a:spcPts val="0"/>
                        </a:spcAft>
                      </a:pPr>
                      <a:r>
                        <a:rPr lang="fa-IR" sz="1200">
                          <a:effectLst/>
                        </a:rPr>
                        <a:t>سطح هشدار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fa-IR" sz="1200">
                          <a:effectLst/>
                        </a:rPr>
                        <a:t>رنگ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1864995" marR="0">
                        <a:lnSpc>
                          <a:spcPct val="107000"/>
                        </a:lnSpc>
                        <a:spcBef>
                          <a:spcPts val="0"/>
                        </a:spcBef>
                        <a:spcAft>
                          <a:spcPts val="0"/>
                        </a:spcAft>
                      </a:pPr>
                      <a:r>
                        <a:rPr lang="fa-IR" sz="1200" dirty="0">
                          <a:effectLst/>
                        </a:rPr>
                        <a:t>اقدام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fa-IR" sz="1200">
                          <a:effectLst/>
                        </a:rPr>
                        <a:t>سطح فعالیت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fa-IR" sz="1200">
                          <a:effectLst/>
                        </a:rPr>
                        <a:t>سطح فعالیت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49618321"/>
                  </a:ext>
                </a:extLst>
              </a:tr>
              <a:tr h="792791">
                <a:tc>
                  <a:txBody>
                    <a:bodyPr/>
                    <a:lstStyle/>
                    <a:p>
                      <a:pPr marL="0" marR="0" algn="ctr">
                        <a:lnSpc>
                          <a:spcPct val="107000"/>
                        </a:lnSpc>
                        <a:spcBef>
                          <a:spcPts val="0"/>
                        </a:spcBef>
                        <a:spcAft>
                          <a:spcPts val="0"/>
                        </a:spcAft>
                      </a:pPr>
                      <a:r>
                        <a:rPr lang="en-US" sz="1200">
                          <a:effectLst/>
                        </a:rPr>
                        <a:t>E0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fa-IR" sz="1200">
                          <a:effectLst/>
                        </a:rPr>
                        <a:t>سفید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fa-IR" sz="1200">
                          <a:effectLst/>
                        </a:rPr>
                        <a:t>اعلام شرایط عادی در صورتی که مخاطره روی نداده باشد.</a:t>
                      </a:r>
                      <a:endParaRPr lang="en-US" sz="1100">
                        <a:effectLst/>
                      </a:endParaRPr>
                    </a:p>
                    <a:p>
                      <a:pPr marL="0" marR="0" algn="ctr">
                        <a:lnSpc>
                          <a:spcPct val="107000"/>
                        </a:lnSpc>
                        <a:spcBef>
                          <a:spcPts val="0"/>
                        </a:spcBef>
                        <a:spcAft>
                          <a:spcPts val="0"/>
                        </a:spcAft>
                      </a:pPr>
                      <a:r>
                        <a:rPr lang="fa-IR" sz="1200">
                          <a:effectLst/>
                        </a:rPr>
                        <a:t>اعلا م آغاز فاز بازیابی در صورتی که مخاطره روی داده و عملیات پاسخ فوری اتمام یافته است.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Monitorang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fa-IR" sz="1200" dirty="0">
                          <a:effectLst/>
                        </a:rPr>
                        <a:t>پایش</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54031975"/>
                  </a:ext>
                </a:extLst>
              </a:tr>
              <a:tr h="824536">
                <a:tc>
                  <a:txBody>
                    <a:bodyPr/>
                    <a:lstStyle/>
                    <a:p>
                      <a:pPr marL="0" marR="0" algn="ctr">
                        <a:lnSpc>
                          <a:spcPct val="107000"/>
                        </a:lnSpc>
                        <a:spcBef>
                          <a:spcPts val="0"/>
                        </a:spcBef>
                        <a:spcAft>
                          <a:spcPts val="0"/>
                        </a:spcAft>
                      </a:pPr>
                      <a:r>
                        <a:rPr lang="en-US" sz="1200">
                          <a:effectLst/>
                        </a:rPr>
                        <a:t>E1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fa-IR" sz="1200" dirty="0">
                          <a:effectLst/>
                        </a:rPr>
                        <a:t>زرد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fa-IR" sz="1200" dirty="0">
                          <a:effectLst/>
                        </a:rPr>
                        <a:t>اعلام وضعیت هشدار به تیم های عملیاتی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Alert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fa-IR" sz="1200">
                          <a:effectLst/>
                        </a:rPr>
                        <a:t>آماده باش</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77976295"/>
                  </a:ext>
                </a:extLst>
              </a:tr>
              <a:tr h="909747">
                <a:tc>
                  <a:txBody>
                    <a:bodyPr/>
                    <a:lstStyle/>
                    <a:p>
                      <a:pPr marL="0" marR="0" algn="ctr">
                        <a:lnSpc>
                          <a:spcPct val="107000"/>
                        </a:lnSpc>
                        <a:spcBef>
                          <a:spcPts val="0"/>
                        </a:spcBef>
                        <a:spcAft>
                          <a:spcPts val="0"/>
                        </a:spcAft>
                      </a:pPr>
                      <a:r>
                        <a:rPr lang="en-US" sz="1200">
                          <a:effectLst/>
                        </a:rPr>
                        <a:t>E2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fa-IR" sz="1200">
                          <a:effectLst/>
                        </a:rPr>
                        <a:t>نارنجی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fa-IR" sz="1200">
                          <a:effectLst/>
                        </a:rPr>
                        <a:t>فعال کردن سامانه فرماندهی حادثه</a:t>
                      </a:r>
                      <a:endParaRPr lang="en-US" sz="1100">
                        <a:effectLst/>
                      </a:endParaRPr>
                    </a:p>
                    <a:p>
                      <a:pPr marL="0" marR="0" algn="ctr">
                        <a:lnSpc>
                          <a:spcPct val="107000"/>
                        </a:lnSpc>
                        <a:spcBef>
                          <a:spcPts val="0"/>
                        </a:spcBef>
                        <a:spcAft>
                          <a:spcPts val="0"/>
                        </a:spcAft>
                      </a:pPr>
                      <a:r>
                        <a:rPr lang="fa-IR" sz="1200">
                          <a:effectLst/>
                        </a:rPr>
                        <a:t>(فرماندهی و برنامه ریزی)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Partial</a:t>
                      </a:r>
                      <a:endParaRPr lang="en-US" sz="1100">
                        <a:effectLst/>
                      </a:endParaRPr>
                    </a:p>
                    <a:p>
                      <a:pPr marL="0" marR="0" algn="ctr">
                        <a:lnSpc>
                          <a:spcPct val="107000"/>
                        </a:lnSpc>
                        <a:spcBef>
                          <a:spcPts val="0"/>
                        </a:spcBef>
                        <a:spcAft>
                          <a:spcPts val="0"/>
                        </a:spcAft>
                      </a:pPr>
                      <a:r>
                        <a:rPr lang="en-US" sz="1200">
                          <a:effectLst/>
                        </a:rPr>
                        <a:t>Activation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fa-IR" sz="1200">
                          <a:effectLst/>
                        </a:rPr>
                        <a:t>فعال سازی نسبی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25912978"/>
                  </a:ext>
                </a:extLst>
              </a:tr>
              <a:tr h="1159530">
                <a:tc>
                  <a:txBody>
                    <a:bodyPr/>
                    <a:lstStyle/>
                    <a:p>
                      <a:pPr marL="0" marR="0" algn="ctr">
                        <a:lnSpc>
                          <a:spcPct val="107000"/>
                        </a:lnSpc>
                        <a:spcBef>
                          <a:spcPts val="0"/>
                        </a:spcBef>
                        <a:spcAft>
                          <a:spcPts val="0"/>
                        </a:spcAft>
                      </a:pPr>
                      <a:r>
                        <a:rPr lang="en-US" sz="1200">
                          <a:effectLst/>
                        </a:rPr>
                        <a:t>E3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fa-IR" sz="1200">
                          <a:effectLst/>
                        </a:rPr>
                        <a:t>قرمز</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fa-IR" sz="1200">
                          <a:effectLst/>
                        </a:rPr>
                        <a:t>فعال کردن سامانه فرماندهی حادثه</a:t>
                      </a:r>
                      <a:endParaRPr lang="en-US" sz="1100">
                        <a:effectLst/>
                      </a:endParaRPr>
                    </a:p>
                    <a:p>
                      <a:pPr marL="0" marR="0" algn="ctr">
                        <a:lnSpc>
                          <a:spcPct val="107000"/>
                        </a:lnSpc>
                        <a:spcBef>
                          <a:spcPts val="0"/>
                        </a:spcBef>
                        <a:spcAft>
                          <a:spcPts val="0"/>
                        </a:spcAft>
                      </a:pPr>
                      <a:r>
                        <a:rPr lang="fa-IR" sz="1200">
                          <a:effectLst/>
                        </a:rPr>
                        <a:t>عملیات و اجرای کارکردهای عملیات پاسخ</a:t>
                      </a:r>
                      <a:endParaRPr lang="en-US" sz="1100">
                        <a:effectLst/>
                      </a:endParaRPr>
                    </a:p>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Full</a:t>
                      </a:r>
                      <a:endParaRPr lang="en-US" sz="1100">
                        <a:effectLst/>
                      </a:endParaRPr>
                    </a:p>
                    <a:p>
                      <a:pPr marL="0" marR="0" algn="ctr">
                        <a:lnSpc>
                          <a:spcPct val="107000"/>
                        </a:lnSpc>
                        <a:spcBef>
                          <a:spcPts val="0"/>
                        </a:spcBef>
                        <a:spcAft>
                          <a:spcPts val="0"/>
                        </a:spcAft>
                      </a:pPr>
                      <a:r>
                        <a:rPr lang="en-US" sz="1200">
                          <a:effectLst/>
                        </a:rPr>
                        <a:t>Activation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fa-IR" sz="1200" dirty="0">
                          <a:effectLst/>
                        </a:rPr>
                        <a:t>فعال سازی کامل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76015214"/>
                  </a:ext>
                </a:extLst>
              </a:tr>
            </a:tbl>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36515928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809897"/>
          </a:xfrm>
        </p:spPr>
        <p:txBody>
          <a:bodyPr/>
          <a:lstStyle/>
          <a:p>
            <a:pPr algn="ctr"/>
            <a:r>
              <a:rPr lang="fa-IR" dirty="0" smtClean="0">
                <a:cs typeface="2  Titr" panose="00000700000000000000" pitchFamily="2" charset="-78"/>
              </a:rPr>
              <a:t>چارت فرماندهی حادثه</a:t>
            </a:r>
            <a:endParaRPr lang="en-US" dirty="0">
              <a:cs typeface="2  Titr" panose="00000700000000000000" pitchFamily="2" charset="-78"/>
            </a:endParaRPr>
          </a:p>
        </p:txBody>
      </p:sp>
      <p:pic>
        <p:nvPicPr>
          <p:cNvPr id="69" name="Content Placeholder 68"/>
          <p:cNvPicPr>
            <a:picLocks noGrp="1" noChangeAspect="1"/>
          </p:cNvPicPr>
          <p:nvPr>
            <p:ph idx="1"/>
          </p:nvPr>
        </p:nvPicPr>
        <p:blipFill>
          <a:blip r:embed="rId2"/>
          <a:stretch>
            <a:fillRect/>
          </a:stretch>
        </p:blipFill>
        <p:spPr>
          <a:xfrm>
            <a:off x="677334" y="704850"/>
            <a:ext cx="8596668" cy="5891893"/>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val="16778142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69818"/>
            <a:ext cx="8596668" cy="1031966"/>
          </a:xfrm>
        </p:spPr>
        <p:txBody>
          <a:bodyPr/>
          <a:lstStyle/>
          <a:p>
            <a:pPr algn="ctr" rtl="1"/>
            <a:r>
              <a:rPr lang="fa-IR" dirty="0" smtClean="0">
                <a:cs typeface="2  Titr" panose="00000700000000000000" pitchFamily="2" charset="-78"/>
              </a:rPr>
              <a:t>پیشگیری از حوادث ترافیکی و غیر ترافیکی</a:t>
            </a:r>
            <a:endParaRPr lang="en-US" dirty="0">
              <a:cs typeface="2  Titr" panose="00000700000000000000" pitchFamily="2" charset="-78"/>
            </a:endParaRPr>
          </a:p>
        </p:txBody>
      </p:sp>
      <p:sp>
        <p:nvSpPr>
          <p:cNvPr id="3" name="Content Placeholder 2"/>
          <p:cNvSpPr>
            <a:spLocks noGrp="1"/>
          </p:cNvSpPr>
          <p:nvPr>
            <p:ph idx="1"/>
          </p:nvPr>
        </p:nvSpPr>
        <p:spPr>
          <a:xfrm>
            <a:off x="677334" y="1201785"/>
            <a:ext cx="8596668" cy="4839578"/>
          </a:xfrm>
        </p:spPr>
        <p:txBody>
          <a:bodyPr>
            <a:normAutofit/>
          </a:bodyPr>
          <a:lstStyle/>
          <a:p>
            <a:pPr marL="0" indent="0" algn="justLow" rtl="1">
              <a:buNone/>
            </a:pPr>
            <a:r>
              <a:rPr lang="fa-IR" b="1" dirty="0" smtClean="0">
                <a:cs typeface="2  Nazanin" panose="00000400000000000000" pitchFamily="2" charset="-78"/>
              </a:rPr>
              <a:t>از ابتدای سال 1402 برنامه ی حوادث و سوانح به برنامه های گروه مدیریت خطر بلایا ملحق گردید.</a:t>
            </a:r>
          </a:p>
          <a:p>
            <a:pPr marL="0" indent="0" algn="justLow" rtl="1">
              <a:buNone/>
            </a:pPr>
            <a:r>
              <a:rPr lang="fa-IR" b="1" dirty="0" smtClean="0">
                <a:solidFill>
                  <a:srgbClr val="000000"/>
                </a:solidFill>
                <a:latin typeface="BYagutBold"/>
                <a:cs typeface="2  Titr" panose="00000700000000000000" pitchFamily="2" charset="-78"/>
              </a:rPr>
              <a:t>مفهوم </a:t>
            </a:r>
            <a:r>
              <a:rPr lang="fa-IR" b="1" dirty="0">
                <a:solidFill>
                  <a:srgbClr val="000000"/>
                </a:solidFill>
                <a:latin typeface="BYagutBold"/>
                <a:cs typeface="2  Titr" panose="00000700000000000000" pitchFamily="2" charset="-78"/>
              </a:rPr>
              <a:t>جامعه ایمن :</a:t>
            </a:r>
          </a:p>
          <a:p>
            <a:pPr marL="0" indent="0" algn="justLow" rtl="1">
              <a:lnSpc>
                <a:spcPct val="150000"/>
              </a:lnSpc>
              <a:buNone/>
            </a:pPr>
            <a:r>
              <a:rPr lang="fa-IR" sz="2000" b="1" dirty="0">
                <a:solidFill>
                  <a:srgbClr val="262626"/>
                </a:solidFill>
                <a:latin typeface="BYagutBold"/>
                <a:cs typeface="B Nazanin" panose="00000400000000000000" pitchFamily="2" charset="-78"/>
              </a:rPr>
              <a:t>جامعه ایمن الگو و مدلی است متکی بر همکاری های بین بخشی تمام سازمان های دولتی و خصوصی ذیربط، مشارکت مردم و مسئولین محلی و سازمان های مردم نهاد در یک شهرستان یا یک جامعه که با همکاری یکدیگر برای ایجاد، حفظ و ارتقاء ایمنی و پیشگیری از همه انواع حوادث و کاهش آسیب ها و مرگ های ناشی از حوادث در تمام محیط ها و برای تمام گروه های سنی و جنسیتی فعالیت می کنند </a:t>
            </a:r>
            <a:r>
              <a:rPr lang="fa-IR" sz="2000" b="1" dirty="0">
                <a:solidFill>
                  <a:srgbClr val="000000"/>
                </a:solidFill>
                <a:latin typeface="BYagutBold"/>
                <a:cs typeface="B Nazanin" panose="00000400000000000000" pitchFamily="2" charset="-78"/>
              </a:rPr>
              <a:t>تا سطح سلامت جامعه را ارتقاء دهند.</a:t>
            </a:r>
          </a:p>
          <a:p>
            <a:pPr marL="0" indent="0" algn="justLow" rtl="1">
              <a:lnSpc>
                <a:spcPct val="150000"/>
              </a:lnSpc>
              <a:buNone/>
            </a:pPr>
            <a:r>
              <a:rPr lang="fa-IR" sz="2000" b="1" dirty="0">
                <a:solidFill>
                  <a:srgbClr val="000000"/>
                </a:solidFill>
                <a:latin typeface="BYagutBold"/>
                <a:cs typeface="B Nazanin" panose="00000400000000000000" pitchFamily="2" charset="-78"/>
              </a:rPr>
              <a:t>جامعه ایمن برنامه ای با الگوی جهانی است و در سال 1989 به عنوان الگویی مناسب برای پیشگیری از حوادث، رسماً از سوی سازمان جهانی بهداشت پذیرفته شد.</a:t>
            </a:r>
            <a:endParaRPr lang="en-US" sz="2000" b="1" dirty="0">
              <a:solidFill>
                <a:srgbClr val="000000"/>
              </a:solidFill>
              <a:latin typeface="BYagutBold"/>
              <a:cs typeface="B Nazanin" panose="00000400000000000000" pitchFamily="2" charset="-78"/>
            </a:endParaRPr>
          </a:p>
          <a:p>
            <a:pPr algn="r" rtl="1"/>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val="9904698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35132"/>
            <a:ext cx="8596668" cy="914400"/>
          </a:xfrm>
        </p:spPr>
        <p:txBody>
          <a:bodyPr/>
          <a:lstStyle/>
          <a:p>
            <a:pPr algn="ctr" rtl="1"/>
            <a:r>
              <a:rPr lang="fa-IR" dirty="0">
                <a:latin typeface="Century Gothic" panose="020B0502020202020204"/>
                <a:cs typeface="B Titr" panose="00000700000000000000" pitchFamily="2" charset="-78"/>
              </a:rPr>
              <a:t>اهداف برنامه ملی جامعه ایمن</a:t>
            </a:r>
            <a:endParaRPr lang="en-US" dirty="0"/>
          </a:p>
        </p:txBody>
      </p:sp>
      <p:sp>
        <p:nvSpPr>
          <p:cNvPr id="3" name="Content Placeholder 2"/>
          <p:cNvSpPr>
            <a:spLocks noGrp="1"/>
          </p:cNvSpPr>
          <p:nvPr>
            <p:ph idx="1"/>
          </p:nvPr>
        </p:nvSpPr>
        <p:spPr>
          <a:xfrm>
            <a:off x="677334" y="1149531"/>
            <a:ext cx="8596668" cy="5172892"/>
          </a:xfrm>
        </p:spPr>
        <p:txBody>
          <a:bodyPr>
            <a:normAutofit/>
          </a:bodyPr>
          <a:lstStyle/>
          <a:p>
            <a:pPr algn="r" rtl="1">
              <a:lnSpc>
                <a:spcPct val="150000"/>
              </a:lnSpc>
            </a:pPr>
            <a:r>
              <a:rPr lang="fa-IR" sz="2000" b="1" dirty="0">
                <a:solidFill>
                  <a:srgbClr val="FF0000"/>
                </a:solidFill>
                <a:latin typeface="BYagutBold"/>
                <a:cs typeface="B Nazanin" panose="00000400000000000000" pitchFamily="2" charset="-78"/>
              </a:rPr>
              <a:t>هدف اصلی:</a:t>
            </a:r>
          </a:p>
          <a:p>
            <a:pPr marL="0" indent="0" algn="justLow" rtl="1">
              <a:lnSpc>
                <a:spcPct val="150000"/>
              </a:lnSpc>
              <a:buNone/>
            </a:pPr>
            <a:r>
              <a:rPr lang="fa-IR" b="1" dirty="0">
                <a:latin typeface="BYagutBold"/>
                <a:cs typeface="B Nazanin" panose="00000400000000000000" pitchFamily="2" charset="-78"/>
              </a:rPr>
              <a:t>ارتقاء ایمنی و پیشگیری از آسیب ها، ناتوانی ها و مرگ های ناشی از حوادث برای همه گروه های سنی و جنسیتی، همه محیط ها و همه انواع حوادث با بهره گیری از مشارکت مردمی و همکاری بین بخشی سازمان ها</a:t>
            </a:r>
          </a:p>
          <a:p>
            <a:pPr algn="justLow" rtl="1">
              <a:lnSpc>
                <a:spcPct val="150000"/>
              </a:lnSpc>
            </a:pPr>
            <a:r>
              <a:rPr lang="fa-IR" sz="2000" b="1" dirty="0">
                <a:solidFill>
                  <a:srgbClr val="FF0000"/>
                </a:solidFill>
                <a:latin typeface="BYagutBold"/>
                <a:cs typeface="B Nazanin" panose="00000400000000000000" pitchFamily="2" charset="-78"/>
              </a:rPr>
              <a:t>اهداف فرعی</a:t>
            </a:r>
            <a:r>
              <a:rPr lang="fa-IR" b="1" dirty="0">
                <a:solidFill>
                  <a:srgbClr val="FF0000"/>
                </a:solidFill>
                <a:latin typeface="BYagutBold"/>
                <a:cs typeface="B Nazanin" panose="00000400000000000000" pitchFamily="2" charset="-78"/>
              </a:rPr>
              <a:t>:</a:t>
            </a:r>
          </a:p>
          <a:p>
            <a:pPr marL="0" indent="0" algn="justLow" rtl="1">
              <a:lnSpc>
                <a:spcPct val="150000"/>
              </a:lnSpc>
              <a:buNone/>
            </a:pPr>
            <a:r>
              <a:rPr lang="fa-IR" b="1" dirty="0" smtClean="0">
                <a:latin typeface="BYagutBold"/>
                <a:cs typeface="B Nazanin" panose="00000400000000000000" pitchFamily="2" charset="-78"/>
              </a:rPr>
              <a:t> </a:t>
            </a:r>
            <a:r>
              <a:rPr lang="fa-IR" b="1" dirty="0">
                <a:latin typeface="BYagutBold"/>
                <a:cs typeface="B Nazanin" panose="00000400000000000000" pitchFamily="2" charset="-78"/>
              </a:rPr>
              <a:t>- پیشگیری و کاهش وقوع حوادث</a:t>
            </a:r>
          </a:p>
          <a:p>
            <a:pPr marL="0" indent="0" algn="justLow" rtl="1">
              <a:lnSpc>
                <a:spcPct val="150000"/>
              </a:lnSpc>
              <a:buNone/>
            </a:pPr>
            <a:r>
              <a:rPr lang="fa-IR" b="1" dirty="0" smtClean="0">
                <a:latin typeface="BYagutBold"/>
                <a:cs typeface="B Nazanin" panose="00000400000000000000" pitchFamily="2" charset="-78"/>
              </a:rPr>
              <a:t> </a:t>
            </a:r>
            <a:r>
              <a:rPr lang="fa-IR" b="1" dirty="0">
                <a:latin typeface="BYagutBold"/>
                <a:cs typeface="B Nazanin" panose="00000400000000000000" pitchFamily="2" charset="-78"/>
              </a:rPr>
              <a:t>- پیشگیری و کاهش آسیب های ناشی از حوادث</a:t>
            </a:r>
          </a:p>
          <a:p>
            <a:pPr marL="0" indent="0" algn="justLow" rtl="1">
              <a:lnSpc>
                <a:spcPct val="150000"/>
              </a:lnSpc>
              <a:buNone/>
            </a:pPr>
            <a:r>
              <a:rPr lang="fa-IR" b="1" dirty="0" smtClean="0">
                <a:latin typeface="BYagutBold"/>
                <a:cs typeface="B Nazanin" panose="00000400000000000000" pitchFamily="2" charset="-78"/>
              </a:rPr>
              <a:t> </a:t>
            </a:r>
            <a:r>
              <a:rPr lang="fa-IR" b="1" dirty="0">
                <a:latin typeface="BYagutBold"/>
                <a:cs typeface="B Nazanin" panose="00000400000000000000" pitchFamily="2" charset="-78"/>
              </a:rPr>
              <a:t>- پیشگیری و کاهش ناتوانی های ناشی از حوادث</a:t>
            </a:r>
          </a:p>
          <a:p>
            <a:pPr marL="0" indent="0" algn="justLow" rtl="1">
              <a:lnSpc>
                <a:spcPct val="150000"/>
              </a:lnSpc>
              <a:buNone/>
            </a:pPr>
            <a:r>
              <a:rPr lang="en-US" b="1" dirty="0" smtClean="0">
                <a:latin typeface="BYagutBold"/>
                <a:cs typeface="B Nazanin" panose="00000400000000000000" pitchFamily="2" charset="-78"/>
              </a:rPr>
              <a:t> </a:t>
            </a:r>
            <a:r>
              <a:rPr lang="fa-IR" b="1" dirty="0" smtClean="0">
                <a:latin typeface="BYagutBold"/>
                <a:cs typeface="B Nazanin" panose="00000400000000000000" pitchFamily="2" charset="-78"/>
              </a:rPr>
              <a:t>- </a:t>
            </a:r>
            <a:r>
              <a:rPr lang="fa-IR" b="1" dirty="0">
                <a:latin typeface="BYagutBold"/>
                <a:cs typeface="B Nazanin" panose="00000400000000000000" pitchFamily="2" charset="-78"/>
              </a:rPr>
              <a:t>پیشگیری و کاهش مرگ های ناشی از حوادث</a:t>
            </a:r>
          </a:p>
          <a:p>
            <a:pPr marL="0" indent="0" algn="justLow" rtl="1">
              <a:lnSpc>
                <a:spcPct val="150000"/>
              </a:lnSpc>
              <a:buNone/>
            </a:pPr>
            <a:r>
              <a:rPr lang="fa-IR" b="1" dirty="0" smtClean="0">
                <a:latin typeface="BYagutBold"/>
                <a:cs typeface="B Nazanin" panose="00000400000000000000" pitchFamily="2" charset="-78"/>
              </a:rPr>
              <a:t> </a:t>
            </a:r>
            <a:r>
              <a:rPr lang="fa-IR" b="1" dirty="0">
                <a:latin typeface="BYagutBold"/>
                <a:cs typeface="B Nazanin" panose="00000400000000000000" pitchFamily="2" charset="-78"/>
              </a:rPr>
              <a:t>- تقویت نظام مراقبت اطلاعات حوادث</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35511883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953589"/>
          </a:xfrm>
        </p:spPr>
        <p:txBody>
          <a:bodyPr/>
          <a:lstStyle/>
          <a:p>
            <a:pPr algn="ctr" rtl="1"/>
            <a:r>
              <a:rPr lang="fa-IR" dirty="0">
                <a:latin typeface="Century Gothic" panose="020B0502020202020204"/>
                <a:cs typeface="B Titr" panose="00000700000000000000" pitchFamily="2" charset="-78"/>
              </a:rPr>
              <a:t>راهکارهای </a:t>
            </a:r>
            <a:r>
              <a:rPr lang="fa-IR" dirty="0" smtClean="0">
                <a:latin typeface="Century Gothic" panose="020B0502020202020204"/>
                <a:cs typeface="B Titr" panose="00000700000000000000" pitchFamily="2" charset="-78"/>
              </a:rPr>
              <a:t>برنامه جامعه ایمن</a:t>
            </a:r>
            <a:endParaRPr lang="en-US" dirty="0"/>
          </a:p>
        </p:txBody>
      </p:sp>
      <p:sp>
        <p:nvSpPr>
          <p:cNvPr id="3" name="Content Placeholder 2"/>
          <p:cNvSpPr>
            <a:spLocks noGrp="1"/>
          </p:cNvSpPr>
          <p:nvPr>
            <p:ph idx="1"/>
          </p:nvPr>
        </p:nvSpPr>
        <p:spPr>
          <a:xfrm>
            <a:off x="677334" y="953589"/>
            <a:ext cx="8989180" cy="5643154"/>
          </a:xfrm>
        </p:spPr>
        <p:txBody>
          <a:bodyPr>
            <a:normAutofit fontScale="85000" lnSpcReduction="10000"/>
          </a:bodyPr>
          <a:lstStyle/>
          <a:p>
            <a:pPr algn="justLow" rtl="1">
              <a:lnSpc>
                <a:spcPct val="150000"/>
              </a:lnSpc>
            </a:pPr>
            <a:r>
              <a:rPr lang="fa-IR" sz="1900" b="1" dirty="0">
                <a:latin typeface="BYagutBold"/>
                <a:cs typeface="B Nazanin" panose="00000400000000000000" pitchFamily="2" charset="-78"/>
              </a:rPr>
              <a:t>1 - تشکیل کمیته بین بخشی جامعه ایمن و جلب مشارکت سازمان های ذیربط</a:t>
            </a:r>
          </a:p>
          <a:p>
            <a:pPr algn="justLow" rtl="1">
              <a:lnSpc>
                <a:spcPct val="150000"/>
              </a:lnSpc>
            </a:pPr>
            <a:r>
              <a:rPr lang="fa-IR" sz="1900" b="1" dirty="0">
                <a:latin typeface="BYagutBold"/>
                <a:cs typeface="B Nazanin" panose="00000400000000000000" pitchFamily="2" charset="-78"/>
              </a:rPr>
              <a:t>2 - ایجاد انگیزه و حساسیت در سازمان های ذینفع و سیاستگذاران</a:t>
            </a:r>
          </a:p>
          <a:p>
            <a:pPr algn="justLow" rtl="1">
              <a:lnSpc>
                <a:spcPct val="150000"/>
              </a:lnSpc>
            </a:pPr>
            <a:r>
              <a:rPr lang="fa-IR" sz="1900" b="1" dirty="0">
                <a:latin typeface="BYagutBold"/>
                <a:cs typeface="B Nazanin" panose="00000400000000000000" pitchFamily="2" charset="-78"/>
              </a:rPr>
              <a:t>3 - جلب مشارکت جامعه و سازمان های مردم نهاد</a:t>
            </a:r>
          </a:p>
          <a:p>
            <a:pPr algn="justLow" rtl="1">
              <a:lnSpc>
                <a:spcPct val="150000"/>
              </a:lnSpc>
            </a:pPr>
            <a:r>
              <a:rPr lang="fa-IR" sz="1900" b="1" dirty="0">
                <a:latin typeface="BYagutBold"/>
                <a:cs typeface="B Nazanin" panose="00000400000000000000" pitchFamily="2" charset="-78"/>
              </a:rPr>
              <a:t>4 - ارتقاء آگاهی و دانش همگانی و فرهنگ سازی در خصوص اصول پیشگیری از حوادث</a:t>
            </a:r>
          </a:p>
          <a:p>
            <a:pPr algn="justLow" rtl="1">
              <a:lnSpc>
                <a:spcPct val="150000"/>
              </a:lnSpc>
            </a:pPr>
            <a:r>
              <a:rPr lang="fa-IR" sz="1900" b="1" dirty="0">
                <a:latin typeface="BYagutBold"/>
                <a:cs typeface="B Nazanin" panose="00000400000000000000" pitchFamily="2" charset="-78"/>
              </a:rPr>
              <a:t>5 - ایمن سازی و ا ستاندارد سازی تمام محیط ها و تجهیزات در مورد تمام حوادث برا ساس نیازهای گروه های سنی و جنسیتی.</a:t>
            </a:r>
          </a:p>
          <a:p>
            <a:pPr algn="justLow" rtl="1">
              <a:lnSpc>
                <a:spcPct val="150000"/>
              </a:lnSpc>
            </a:pPr>
            <a:r>
              <a:rPr lang="fa-IR" sz="1900" b="1" dirty="0">
                <a:latin typeface="BYagutBold"/>
                <a:cs typeface="B Nazanin" panose="00000400000000000000" pitchFamily="2" charset="-78"/>
              </a:rPr>
              <a:t>6 - شناسایی محیط های پرخطر و حادثه خیز در شهرستان مجری برنامه</a:t>
            </a:r>
          </a:p>
          <a:p>
            <a:pPr algn="justLow" rtl="1">
              <a:lnSpc>
                <a:spcPct val="150000"/>
              </a:lnSpc>
            </a:pPr>
            <a:r>
              <a:rPr lang="fa-IR" sz="1900" b="1" dirty="0">
                <a:latin typeface="BYagutBold"/>
                <a:cs typeface="B Nazanin" panose="00000400000000000000" pitchFamily="2" charset="-78"/>
              </a:rPr>
              <a:t>7 - ایجاد نظام جامعه ثبت و گزارشدهی آمار حوادث (آمار مصدومین و مرگ های ناشی از حوادث) و تجزیه و تحلیل اطلاعات</a:t>
            </a:r>
          </a:p>
          <a:p>
            <a:pPr algn="justLow" rtl="1">
              <a:lnSpc>
                <a:spcPct val="150000"/>
              </a:lnSpc>
            </a:pPr>
            <a:r>
              <a:rPr lang="fa-IR" sz="1900" b="1" dirty="0">
                <a:latin typeface="BYagutBold"/>
                <a:cs typeface="B Nazanin" panose="00000400000000000000" pitchFamily="2" charset="-78"/>
              </a:rPr>
              <a:t>8 - نظارت بر اجرای قوانین و مقررات مرتبط با ایمنی و پیشگیری از حوادث</a:t>
            </a:r>
          </a:p>
          <a:p>
            <a:pPr algn="justLow" rtl="1">
              <a:lnSpc>
                <a:spcPct val="150000"/>
              </a:lnSpc>
            </a:pPr>
            <a:r>
              <a:rPr lang="fa-IR" sz="1900" b="1" dirty="0">
                <a:latin typeface="BYagutBold"/>
                <a:cs typeface="B Nazanin" panose="00000400000000000000" pitchFamily="2" charset="-78"/>
              </a:rPr>
              <a:t>9 - طراحی و اِعمال مداخلات پیشگیری از حوادث مبتنی بر شواهد و اولویت های حوادث در شهرستان های مجری برنامه</a:t>
            </a:r>
          </a:p>
          <a:p>
            <a:pPr algn="justLow" rtl="1">
              <a:lnSpc>
                <a:spcPct val="150000"/>
              </a:lnSpc>
            </a:pPr>
            <a:r>
              <a:rPr lang="fa-IR" sz="1900" b="1" dirty="0">
                <a:latin typeface="BYagutBold"/>
                <a:cs typeface="B Nazanin" panose="00000400000000000000" pitchFamily="2" charset="-78"/>
              </a:rPr>
              <a:t>10 - پایش و نظارت اجرای برنامه جامعه ایمن</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49</a:t>
            </a:fld>
            <a:endParaRPr lang="en-US" dirty="0"/>
          </a:p>
        </p:txBody>
      </p:sp>
    </p:spTree>
    <p:extLst>
      <p:ext uri="{BB962C8B-B14F-4D97-AF65-F5344CB8AC3E}">
        <p14:creationId xmlns:p14="http://schemas.microsoft.com/office/powerpoint/2010/main" val="3377206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27314"/>
          </a:xfrm>
        </p:spPr>
        <p:txBody>
          <a:bodyPr>
            <a:normAutofit/>
          </a:bodyPr>
          <a:lstStyle/>
          <a:p>
            <a:pPr algn="ctr"/>
            <a:r>
              <a:rPr lang="ar-SA" sz="2800" b="1" dirty="0">
                <a:cs typeface="2  Titr" panose="00000700000000000000" pitchFamily="2" charset="-78"/>
              </a:rPr>
              <a:t>نقش نظام سلامت در کاهش اثرات بلایای طبیعی و انسان ساخت</a:t>
            </a:r>
            <a:endParaRPr lang="en-US" sz="2800" dirty="0"/>
          </a:p>
        </p:txBody>
      </p:sp>
      <p:sp>
        <p:nvSpPr>
          <p:cNvPr id="3" name="Content Placeholder 2"/>
          <p:cNvSpPr>
            <a:spLocks noGrp="1"/>
          </p:cNvSpPr>
          <p:nvPr>
            <p:ph idx="1"/>
          </p:nvPr>
        </p:nvSpPr>
        <p:spPr>
          <a:xfrm>
            <a:off x="677334" y="1672047"/>
            <a:ext cx="8596668" cy="4369316"/>
          </a:xfrm>
        </p:spPr>
        <p:txBody>
          <a:bodyPr>
            <a:normAutofit/>
          </a:bodyPr>
          <a:lstStyle/>
          <a:p>
            <a:pPr algn="justLow" rtl="1">
              <a:lnSpc>
                <a:spcPct val="200000"/>
              </a:lnSpc>
            </a:pPr>
            <a:r>
              <a:rPr lang="ar-SA" sz="2000" b="1" dirty="0">
                <a:cs typeface="2  Nazanin" panose="00000400000000000000" pitchFamily="2" charset="-78"/>
              </a:rPr>
              <a:t>گروهی تحت عنوان "مدیریت خطر بلایا و حوادث" در زیرمجموعه مدیریت شبکه و معاونت بهداشتی وزرات بهداشت وجود دارد که متولی برنامه‌های مربوط به حوادث طبیعی، انسان‌ساخت، ترافیکی و جامعه ایمن است. برنامه‌های این گروه </a:t>
            </a:r>
            <a:r>
              <a:rPr lang="fa-IR" sz="2000" b="1" dirty="0">
                <a:cs typeface="2  Nazanin" panose="00000400000000000000" pitchFamily="2" charset="-78"/>
              </a:rPr>
              <a:t>5</a:t>
            </a:r>
            <a:r>
              <a:rPr lang="ar-SA" sz="2000" b="1" dirty="0">
                <a:cs typeface="2  Nazanin" panose="00000400000000000000" pitchFamily="2" charset="-78"/>
              </a:rPr>
              <a:t> حوزه را تحت پوشش دارد. برنامه اول حوزه مردم است که انتظار دارد جامعه برای مخاطرات آماده باشد، حوزه دوم و سوم زیرساخت‌های نظام سلامت، حوزه چهارم برنامه‌های نظام سلامت و حوزه پنجم افزایش آمادگی کارکنان نظام سلامت است. لازم است این چهار جزء به شکل موازی با هم اقدام کنند تا اقدامات موثر واقع شود</a:t>
            </a:r>
            <a:r>
              <a:rPr lang="en-US" dirty="0"/>
              <a:t>.</a:t>
            </a:r>
          </a:p>
          <a:p>
            <a:pPr>
              <a:lnSpc>
                <a:spcPct val="200000"/>
              </a:lnSpc>
            </a:pPr>
            <a:endParaRPr lang="en-US" sz="20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9323553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3A5D3C-DCF1-2FB0-5A6E-4D96ABA3EDC7}"/>
              </a:ext>
            </a:extLst>
          </p:cNvPr>
          <p:cNvPicPr>
            <a:picLocks noChangeAspect="1"/>
          </p:cNvPicPr>
          <p:nvPr/>
        </p:nvPicPr>
        <p:blipFill>
          <a:blip r:embed="rId2"/>
          <a:stretch>
            <a:fillRect/>
          </a:stretch>
        </p:blipFill>
        <p:spPr>
          <a:xfrm>
            <a:off x="940526" y="-1"/>
            <a:ext cx="8333477" cy="3370217"/>
          </a:xfrm>
          <a:prstGeom prst="rect">
            <a:avLst/>
          </a:prstGeom>
        </p:spPr>
      </p:pic>
      <p:pic>
        <p:nvPicPr>
          <p:cNvPr id="5" name="Picture 4">
            <a:extLst>
              <a:ext uri="{FF2B5EF4-FFF2-40B4-BE49-F238E27FC236}">
                <a16:creationId xmlns:a16="http://schemas.microsoft.com/office/drawing/2014/main" id="{9924ED85-A47B-C5C7-C56E-804AF2AE1FD7}"/>
              </a:ext>
            </a:extLst>
          </p:cNvPr>
          <p:cNvPicPr>
            <a:picLocks noChangeAspect="1"/>
          </p:cNvPicPr>
          <p:nvPr/>
        </p:nvPicPr>
        <p:blipFill rotWithShape="1">
          <a:blip r:embed="rId3"/>
          <a:srcRect t="5826" b="5814"/>
          <a:stretch/>
        </p:blipFill>
        <p:spPr>
          <a:xfrm>
            <a:off x="843229" y="3370216"/>
            <a:ext cx="8430774" cy="3263650"/>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50</a:t>
            </a:fld>
            <a:endParaRPr lang="en-US" dirty="0"/>
          </a:p>
        </p:txBody>
      </p:sp>
    </p:spTree>
    <p:extLst>
      <p:ext uri="{BB962C8B-B14F-4D97-AF65-F5344CB8AC3E}">
        <p14:creationId xmlns:p14="http://schemas.microsoft.com/office/powerpoint/2010/main" val="3031694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3692"/>
            <a:ext cx="8596668" cy="692331"/>
          </a:xfrm>
        </p:spPr>
        <p:txBody>
          <a:bodyPr/>
          <a:lstStyle/>
          <a:p>
            <a:pPr algn="ctr"/>
            <a:r>
              <a:rPr lang="fa-IR" dirty="0">
                <a:cs typeface="2  Titr" panose="00000700000000000000" pitchFamily="2" charset="-78"/>
              </a:rPr>
              <a:t>پدافند غیر عامل و جنگ نرم</a:t>
            </a:r>
            <a:endParaRPr lang="en-US" dirty="0"/>
          </a:p>
        </p:txBody>
      </p:sp>
      <p:sp>
        <p:nvSpPr>
          <p:cNvPr id="3" name="Content Placeholder 2"/>
          <p:cNvSpPr>
            <a:spLocks noGrp="1"/>
          </p:cNvSpPr>
          <p:nvPr>
            <p:ph idx="1"/>
          </p:nvPr>
        </p:nvSpPr>
        <p:spPr>
          <a:xfrm>
            <a:off x="677334" y="836023"/>
            <a:ext cx="8596668" cy="5205339"/>
          </a:xfrm>
        </p:spPr>
        <p:txBody>
          <a:bodyPr>
            <a:noAutofit/>
          </a:bodyPr>
          <a:lstStyle/>
          <a:p>
            <a:pPr algn="justLow" rtl="1">
              <a:lnSpc>
                <a:spcPct val="150000"/>
              </a:lnSpc>
            </a:pPr>
            <a:r>
              <a:rPr lang="fa-IR" sz="2800" b="1" dirty="0" smtClean="0">
                <a:cs typeface="2  Nazanin" panose="00000400000000000000" pitchFamily="2" charset="-78"/>
              </a:rPr>
              <a:t>جنگ </a:t>
            </a:r>
            <a:r>
              <a:rPr lang="fa-IR" sz="2800" b="1" dirty="0">
                <a:cs typeface="2  Nazanin" panose="00000400000000000000" pitchFamily="2" charset="-78"/>
              </a:rPr>
              <a:t>نرم </a:t>
            </a:r>
            <a:r>
              <a:rPr lang="en-US" sz="2800" b="1" dirty="0" smtClean="0">
                <a:cs typeface="2  Nazanin" panose="00000400000000000000" pitchFamily="2" charset="-78"/>
              </a:rPr>
              <a:t>SOFT WAR ، </a:t>
            </a:r>
            <a:r>
              <a:rPr lang="fa-IR" sz="2800" b="1" dirty="0">
                <a:cs typeface="2  Nazanin" panose="00000400000000000000" pitchFamily="2" charset="-78"/>
              </a:rPr>
              <a:t>استفاده دقیق و طراحی شده بدون ابزار فیزيکی و منازعه مستقیم و هدفمند با استفاده از تبلیغات و ديگر اعمالی است که منظور اصلی آن تاثیرگذاری بر عقايد، احساسات، </a:t>
            </a:r>
            <a:r>
              <a:rPr lang="fa-IR" sz="2800" b="1" dirty="0" smtClean="0">
                <a:cs typeface="2  Nazanin" panose="00000400000000000000" pitchFamily="2" charset="-78"/>
              </a:rPr>
              <a:t>تمايلات </a:t>
            </a:r>
            <a:r>
              <a:rPr lang="fa-IR" sz="2800" b="1" dirty="0">
                <a:cs typeface="2  Nazanin" panose="00000400000000000000" pitchFamily="2" charset="-78"/>
              </a:rPr>
              <a:t>و رفتار دشمن، گروه های بی طرف و گروه های دوست است به نحوی که برای برآوردن مقاصد ملی پشتیبان باشد. </a:t>
            </a:r>
            <a:endParaRPr lang="fa-IR" sz="2800" b="1" dirty="0" smtClean="0">
              <a:cs typeface="2  Nazanin" panose="00000400000000000000" pitchFamily="2" charset="-78"/>
            </a:endParaRPr>
          </a:p>
          <a:p>
            <a:pPr marL="0" indent="0" algn="justLow" rtl="1">
              <a:lnSpc>
                <a:spcPct val="150000"/>
              </a:lnSpc>
              <a:buNone/>
            </a:pPr>
            <a:r>
              <a:rPr lang="fa-IR" sz="2800" b="1" dirty="0" smtClean="0">
                <a:cs typeface="2  Nazanin" panose="00000400000000000000" pitchFamily="2" charset="-78"/>
              </a:rPr>
              <a:t>• </a:t>
            </a:r>
            <a:r>
              <a:rPr lang="fa-IR" sz="2800" b="1" dirty="0">
                <a:cs typeface="2  Nazanin" panose="00000400000000000000" pitchFamily="2" charset="-78"/>
              </a:rPr>
              <a:t>امروزه با توجه به وسعت دنیای ارتباطات و فن آوری های </a:t>
            </a:r>
            <a:r>
              <a:rPr lang="fa-IR" sz="2800" b="1" dirty="0" smtClean="0">
                <a:cs typeface="2  Nazanin" panose="00000400000000000000" pitchFamily="2" charset="-78"/>
              </a:rPr>
              <a:t>اطلاعاتی </a:t>
            </a:r>
            <a:r>
              <a:rPr lang="fa-IR" sz="2800" b="1" dirty="0">
                <a:cs typeface="2  Nazanin" panose="00000400000000000000" pitchFamily="2" charset="-78"/>
              </a:rPr>
              <a:t>و گسترش رسانه های اينترنتی و مجازی، تهاجم کشورهای استکباری از حالت نظامی و </a:t>
            </a:r>
            <a:r>
              <a:rPr lang="fa-IR" sz="2800" b="1" dirty="0" smtClean="0">
                <a:cs typeface="2  Nazanin" panose="00000400000000000000" pitchFamily="2" charset="-78"/>
              </a:rPr>
              <a:t>سخت خارج </a:t>
            </a:r>
            <a:r>
              <a:rPr lang="fa-IR" sz="2800" b="1" dirty="0">
                <a:cs typeface="2  Nazanin" panose="00000400000000000000" pitchFamily="2" charset="-78"/>
              </a:rPr>
              <a:t>و به جنگ </a:t>
            </a:r>
            <a:r>
              <a:rPr lang="fa-IR" sz="2800" b="1" dirty="0" smtClean="0">
                <a:cs typeface="2  Nazanin" panose="00000400000000000000" pitchFamily="2" charset="-78"/>
              </a:rPr>
              <a:t>نرم تغییر </a:t>
            </a:r>
            <a:r>
              <a:rPr lang="fa-IR" sz="2800" b="1" dirty="0">
                <a:cs typeface="2  Nazanin" panose="00000400000000000000" pitchFamily="2" charset="-78"/>
              </a:rPr>
              <a:t>ماهیت داده است. </a:t>
            </a:r>
            <a:endParaRPr lang="en-US" sz="2800"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val="11315615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2069"/>
            <a:ext cx="8596668" cy="1123405"/>
          </a:xfrm>
        </p:spPr>
        <p:txBody>
          <a:bodyPr/>
          <a:lstStyle/>
          <a:p>
            <a:pPr algn="ctr"/>
            <a:r>
              <a:rPr lang="fa-IR" dirty="0">
                <a:cs typeface="2  Titr" panose="00000700000000000000" pitchFamily="2" charset="-78"/>
              </a:rPr>
              <a:t>پدافند غیر عامل و جنگ نرم</a:t>
            </a:r>
            <a:endParaRPr lang="en-US" dirty="0"/>
          </a:p>
        </p:txBody>
      </p:sp>
      <p:sp>
        <p:nvSpPr>
          <p:cNvPr id="3" name="Content Placeholder 2"/>
          <p:cNvSpPr>
            <a:spLocks noGrp="1"/>
          </p:cNvSpPr>
          <p:nvPr>
            <p:ph idx="1"/>
          </p:nvPr>
        </p:nvSpPr>
        <p:spPr>
          <a:xfrm>
            <a:off x="677334" y="901337"/>
            <a:ext cx="8596668" cy="5140025"/>
          </a:xfrm>
        </p:spPr>
        <p:txBody>
          <a:bodyPr>
            <a:normAutofit lnSpcReduction="10000"/>
          </a:bodyPr>
          <a:lstStyle/>
          <a:p>
            <a:pPr marL="0" indent="0" algn="justLow" rtl="1">
              <a:lnSpc>
                <a:spcPct val="150000"/>
              </a:lnSpc>
              <a:buNone/>
            </a:pPr>
            <a:r>
              <a:rPr lang="fa-IR" sz="2800" b="1" dirty="0" smtClean="0">
                <a:cs typeface="2  Nazanin" panose="00000400000000000000" pitchFamily="2" charset="-78"/>
              </a:rPr>
              <a:t>جنگ </a:t>
            </a:r>
            <a:r>
              <a:rPr lang="fa-IR" sz="2800" b="1" dirty="0">
                <a:cs typeface="2  Nazanin" panose="00000400000000000000" pitchFamily="2" charset="-78"/>
              </a:rPr>
              <a:t>نرم در فرهنگ سیاسی به معنی فروپاشی از درون و تبلیغات رسانه ای که </a:t>
            </a:r>
            <a:r>
              <a:rPr lang="fa-IR" sz="2800" b="1" dirty="0" smtClean="0">
                <a:cs typeface="2  Nazanin" panose="00000400000000000000" pitchFamily="2" charset="-78"/>
              </a:rPr>
              <a:t>در حقیقت </a:t>
            </a:r>
            <a:r>
              <a:rPr lang="fa-IR" sz="2800" b="1" dirty="0">
                <a:cs typeface="2  Nazanin" panose="00000400000000000000" pitchFamily="2" charset="-78"/>
              </a:rPr>
              <a:t>شامل هرگونه اقدام روانی </a:t>
            </a:r>
            <a:r>
              <a:rPr lang="fa-IR" sz="2800" b="1" dirty="0" smtClean="0">
                <a:cs typeface="2  Nazanin" panose="00000400000000000000" pitchFamily="2" charset="-78"/>
              </a:rPr>
              <a:t>که جامعه </a:t>
            </a:r>
            <a:r>
              <a:rPr lang="fa-IR" sz="2800" b="1" dirty="0">
                <a:cs typeface="2  Nazanin" panose="00000400000000000000" pitchFamily="2" charset="-78"/>
              </a:rPr>
              <a:t>هدف را نشانه گرفته </a:t>
            </a:r>
            <a:r>
              <a:rPr lang="fa-IR" sz="2800" b="1" dirty="0" smtClean="0">
                <a:cs typeface="2  Nazanin" panose="00000400000000000000" pitchFamily="2" charset="-78"/>
              </a:rPr>
              <a:t> با </a:t>
            </a:r>
            <a:r>
              <a:rPr lang="fa-IR" sz="2800" b="1" dirty="0">
                <a:cs typeface="2  Nazanin" panose="00000400000000000000" pitchFamily="2" charset="-78"/>
              </a:rPr>
              <a:t>هدف گرفتن </a:t>
            </a:r>
            <a:r>
              <a:rPr lang="fa-IR" sz="2800" b="1" dirty="0" smtClean="0">
                <a:cs typeface="2  Nazanin" panose="00000400000000000000" pitchFamily="2" charset="-78"/>
              </a:rPr>
              <a:t>فکر</a:t>
            </a:r>
            <a:r>
              <a:rPr lang="fa-IR" sz="2800" b="1" dirty="0">
                <a:cs typeface="2  Nazanin" panose="00000400000000000000" pitchFamily="2" charset="-78"/>
              </a:rPr>
              <a:t> و </a:t>
            </a:r>
            <a:r>
              <a:rPr lang="fa-IR" sz="2800" b="1" dirty="0" smtClean="0">
                <a:cs typeface="2  Nazanin" panose="00000400000000000000" pitchFamily="2" charset="-78"/>
              </a:rPr>
              <a:t>انديشه ملت </a:t>
            </a:r>
            <a:r>
              <a:rPr lang="fa-IR" sz="2800" b="1" dirty="0">
                <a:cs typeface="2  Nazanin" panose="00000400000000000000" pitchFamily="2" charset="-78"/>
              </a:rPr>
              <a:t>ها نقش مهمی را در سست کردن حلقه های فکری </a:t>
            </a:r>
            <a:r>
              <a:rPr lang="fa-IR" sz="2800" b="1" dirty="0" smtClean="0">
                <a:cs typeface="2  Nazanin" panose="00000400000000000000" pitchFamily="2" charset="-78"/>
              </a:rPr>
              <a:t>و</a:t>
            </a:r>
            <a:r>
              <a:rPr lang="fa-IR" sz="2800" b="1" dirty="0">
                <a:cs typeface="2  Nazanin" panose="00000400000000000000" pitchFamily="2" charset="-78"/>
              </a:rPr>
              <a:t> فرهنگی جوامع ايفا می کند</a:t>
            </a:r>
            <a:r>
              <a:rPr lang="fa-IR" sz="2800" b="1" dirty="0" smtClean="0">
                <a:cs typeface="2  Nazanin" panose="00000400000000000000" pitchFamily="2" charset="-78"/>
              </a:rPr>
              <a:t> و </a:t>
            </a:r>
            <a:r>
              <a:rPr lang="fa-IR" sz="2800" b="1" dirty="0">
                <a:cs typeface="2  Nazanin" panose="00000400000000000000" pitchFamily="2" charset="-78"/>
              </a:rPr>
              <a:t>بدون درگیری نظامی، رقیب </a:t>
            </a:r>
            <a:r>
              <a:rPr lang="fa-IR" sz="2800" b="1" dirty="0" smtClean="0">
                <a:cs typeface="2  Nazanin" panose="00000400000000000000" pitchFamily="2" charset="-78"/>
              </a:rPr>
              <a:t>و </a:t>
            </a:r>
            <a:r>
              <a:rPr lang="fa-IR" sz="2800" b="1" dirty="0">
                <a:cs typeface="2  Nazanin" panose="00000400000000000000" pitchFamily="2" charset="-78"/>
              </a:rPr>
              <a:t>به انفعال يا شکست وا می دارد. </a:t>
            </a:r>
            <a:endParaRPr lang="fa-IR" sz="2800" b="1" dirty="0" smtClean="0">
              <a:cs typeface="2  Nazanin" panose="00000400000000000000" pitchFamily="2" charset="-78"/>
            </a:endParaRPr>
          </a:p>
          <a:p>
            <a:pPr marL="0" indent="0" algn="justLow" rtl="1">
              <a:lnSpc>
                <a:spcPct val="150000"/>
              </a:lnSpc>
              <a:buNone/>
            </a:pPr>
            <a:r>
              <a:rPr lang="fa-IR" sz="2800" b="1" dirty="0" smtClean="0">
                <a:cs typeface="2  Nazanin" panose="00000400000000000000" pitchFamily="2" charset="-78"/>
              </a:rPr>
              <a:t>جنگ </a:t>
            </a:r>
            <a:r>
              <a:rPr lang="fa-IR" sz="2800" b="1" dirty="0">
                <a:cs typeface="2  Nazanin" panose="00000400000000000000" pitchFamily="2" charset="-78"/>
              </a:rPr>
              <a:t>نرم درپی از پای در آوردن انديشه و فکر جامعه هدف </a:t>
            </a:r>
            <a:r>
              <a:rPr lang="fa-IR" sz="2800" b="1" dirty="0" smtClean="0">
                <a:cs typeface="2  Nazanin" panose="00000400000000000000" pitchFamily="2" charset="-78"/>
              </a:rPr>
              <a:t>است </a:t>
            </a:r>
            <a:r>
              <a:rPr lang="fa-IR" sz="2800" b="1" dirty="0">
                <a:cs typeface="2  Nazanin" panose="00000400000000000000" pitchFamily="2" charset="-78"/>
              </a:rPr>
              <a:t>تا حلقه های فکری و اجتماعی </a:t>
            </a:r>
            <a:r>
              <a:rPr lang="fa-IR" sz="2800" b="1" dirty="0" smtClean="0">
                <a:cs typeface="2  Nazanin" panose="00000400000000000000" pitchFamily="2" charset="-78"/>
              </a:rPr>
              <a:t>آن </a:t>
            </a:r>
            <a:r>
              <a:rPr lang="fa-IR" sz="2800" b="1" dirty="0">
                <a:cs typeface="2  Nazanin" panose="00000400000000000000" pitchFamily="2" charset="-78"/>
              </a:rPr>
              <a:t>را سست کند و </a:t>
            </a:r>
            <a:r>
              <a:rPr lang="fa-IR" sz="2800" b="1" dirty="0" smtClean="0">
                <a:cs typeface="2  Nazanin" panose="00000400000000000000" pitchFamily="2" charset="-78"/>
              </a:rPr>
              <a:t>با بمباران </a:t>
            </a:r>
            <a:r>
              <a:rPr lang="fa-IR" sz="2800" b="1" dirty="0">
                <a:cs typeface="2  Nazanin" panose="00000400000000000000" pitchFamily="2" charset="-78"/>
              </a:rPr>
              <a:t>خبری </a:t>
            </a:r>
            <a:r>
              <a:rPr lang="fa-IR" sz="2800" b="1" dirty="0" smtClean="0">
                <a:cs typeface="2  Nazanin" panose="00000400000000000000" pitchFamily="2" charset="-78"/>
              </a:rPr>
              <a:t>و تبلیغاتی در نظام سیاسی تزلزل و  </a:t>
            </a:r>
            <a:r>
              <a:rPr lang="fa-IR" sz="2800" b="1" dirty="0">
                <a:cs typeface="2  Nazanin" panose="00000400000000000000" pitchFamily="2" charset="-78"/>
              </a:rPr>
              <a:t>بی ثباتی ايجاد </a:t>
            </a:r>
            <a:r>
              <a:rPr lang="fa-IR" sz="2800" b="1" dirty="0" smtClean="0">
                <a:cs typeface="2  Nazanin" panose="00000400000000000000" pitchFamily="2" charset="-78"/>
              </a:rPr>
              <a:t>کند.</a:t>
            </a:r>
            <a:endParaRPr lang="en-US" sz="2800"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52</a:t>
            </a:fld>
            <a:endParaRPr lang="en-US" dirty="0"/>
          </a:p>
        </p:txBody>
      </p:sp>
    </p:spTree>
    <p:extLst>
      <p:ext uri="{BB962C8B-B14F-4D97-AF65-F5344CB8AC3E}">
        <p14:creationId xmlns:p14="http://schemas.microsoft.com/office/powerpoint/2010/main" val="22208322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5874"/>
          </a:xfrm>
        </p:spPr>
        <p:txBody>
          <a:bodyPr/>
          <a:lstStyle/>
          <a:p>
            <a:pPr algn="ctr"/>
            <a:r>
              <a:rPr lang="fa-IR" dirty="0">
                <a:cs typeface="2  Titr" panose="00000700000000000000" pitchFamily="2" charset="-78"/>
              </a:rPr>
              <a:t>پدافند غیر عامل و جنگ نرم در حوزه </a:t>
            </a:r>
            <a:r>
              <a:rPr lang="fa-IR" dirty="0" smtClean="0">
                <a:cs typeface="2  Titr" panose="00000700000000000000" pitchFamily="2" charset="-78"/>
              </a:rPr>
              <a:t>سلامت</a:t>
            </a:r>
            <a:endParaRPr lang="en-US" dirty="0">
              <a:cs typeface="2  Titr" panose="00000700000000000000" pitchFamily="2" charset="-78"/>
            </a:endParaRPr>
          </a:p>
        </p:txBody>
      </p:sp>
      <p:sp>
        <p:nvSpPr>
          <p:cNvPr id="3" name="Content Placeholder 2"/>
          <p:cNvSpPr>
            <a:spLocks noGrp="1"/>
          </p:cNvSpPr>
          <p:nvPr>
            <p:ph idx="1"/>
          </p:nvPr>
        </p:nvSpPr>
        <p:spPr>
          <a:xfrm>
            <a:off x="326571" y="1345474"/>
            <a:ext cx="9130937" cy="5146765"/>
          </a:xfrm>
        </p:spPr>
        <p:txBody>
          <a:bodyPr>
            <a:noAutofit/>
          </a:bodyPr>
          <a:lstStyle/>
          <a:p>
            <a:pPr algn="justLow" rtl="1">
              <a:lnSpc>
                <a:spcPct val="200000"/>
              </a:lnSpc>
            </a:pPr>
            <a:r>
              <a:rPr lang="fa-IR" sz="2400" b="1" dirty="0" smtClean="0">
                <a:cs typeface="2  Nazanin" panose="00000400000000000000" pitchFamily="2" charset="-78"/>
              </a:rPr>
              <a:t>فعاليت </a:t>
            </a:r>
            <a:r>
              <a:rPr lang="fa-IR" sz="2400" b="1" dirty="0">
                <a:cs typeface="2  Nazanin" panose="00000400000000000000" pitchFamily="2" charset="-78"/>
              </a:rPr>
              <a:t>جنگ نرم در حوزه های </a:t>
            </a:r>
            <a:r>
              <a:rPr lang="fa-IR" sz="2400" b="1" dirty="0" smtClean="0">
                <a:cs typeface="2  Nazanin" panose="00000400000000000000" pitchFamily="2" charset="-78"/>
              </a:rPr>
              <a:t>سلامت </a:t>
            </a:r>
            <a:r>
              <a:rPr lang="fa-IR" sz="2400" b="1" dirty="0">
                <a:cs typeface="2  Nazanin" panose="00000400000000000000" pitchFamily="2" charset="-78"/>
              </a:rPr>
              <a:t>دارای پراکندگی گسترده ای بوده است ايجاد آسيب های روانی، جسمی و تغيير الگو و سبک زندگی از بارز ترين </a:t>
            </a:r>
            <a:r>
              <a:rPr lang="fa-IR" sz="2400" b="1" dirty="0" smtClean="0">
                <a:cs typeface="2  Nazanin" panose="00000400000000000000" pitchFamily="2" charset="-78"/>
              </a:rPr>
              <a:t>حملات </a:t>
            </a:r>
            <a:r>
              <a:rPr lang="fa-IR" sz="2400" b="1" dirty="0">
                <a:cs typeface="2  Nazanin" panose="00000400000000000000" pitchFamily="2" charset="-78"/>
              </a:rPr>
              <a:t>جنگ نرم در حوزه </a:t>
            </a:r>
            <a:r>
              <a:rPr lang="fa-IR" sz="2400" b="1" dirty="0" smtClean="0">
                <a:cs typeface="2  Nazanin" panose="00000400000000000000" pitchFamily="2" charset="-78"/>
              </a:rPr>
              <a:t>سلامت </a:t>
            </a:r>
            <a:r>
              <a:rPr lang="fa-IR" sz="2400" b="1" dirty="0">
                <a:cs typeface="2  Nazanin" panose="00000400000000000000" pitchFamily="2" charset="-78"/>
              </a:rPr>
              <a:t>و زيستی به شمار می آيند. ازجمله مصاديق جنگ نرم که در زير مجموعه ی موضوعات پدافند غير عامل قرار می گيرد، شايعات رايج در شبکه های اجتماعی است و اخبار کذب را بايد مهمترين و قديمی ترين تاکتيک های جنگ روانی دانست. برخی از شايعات به امنيت اجتماعی يا حوزه </a:t>
            </a:r>
            <a:r>
              <a:rPr lang="fa-IR" sz="2400" b="1" dirty="0" smtClean="0">
                <a:cs typeface="2  Nazanin" panose="00000400000000000000" pitchFamily="2" charset="-78"/>
              </a:rPr>
              <a:t>سلامت </a:t>
            </a:r>
            <a:r>
              <a:rPr lang="fa-IR" sz="2400" b="1" dirty="0">
                <a:cs typeface="2  Nazanin" panose="00000400000000000000" pitchFamily="2" charset="-78"/>
              </a:rPr>
              <a:t>و بهداشت مربوط می شود.</a:t>
            </a:r>
            <a:endParaRPr lang="en-US" sz="2400"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53</a:t>
            </a:fld>
            <a:endParaRPr lang="en-US" dirty="0"/>
          </a:p>
        </p:txBody>
      </p:sp>
    </p:spTree>
    <p:extLst>
      <p:ext uri="{BB962C8B-B14F-4D97-AF65-F5344CB8AC3E}">
        <p14:creationId xmlns:p14="http://schemas.microsoft.com/office/powerpoint/2010/main" val="9191512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a:cs typeface="2  Titr" panose="00000700000000000000" pitchFamily="2" charset="-78"/>
              </a:rPr>
              <a:t>پدافند غیر عامل و جنگ نرم در حوزه سلامت</a:t>
            </a:r>
            <a:endParaRPr lang="en-US" dirty="0"/>
          </a:p>
        </p:txBody>
      </p:sp>
      <p:sp>
        <p:nvSpPr>
          <p:cNvPr id="3" name="Content Placeholder 2"/>
          <p:cNvSpPr>
            <a:spLocks noGrp="1"/>
          </p:cNvSpPr>
          <p:nvPr>
            <p:ph idx="1"/>
          </p:nvPr>
        </p:nvSpPr>
        <p:spPr>
          <a:xfrm>
            <a:off x="535577" y="1332411"/>
            <a:ext cx="8738425" cy="4708951"/>
          </a:xfrm>
        </p:spPr>
        <p:txBody>
          <a:bodyPr>
            <a:normAutofit fontScale="92500"/>
          </a:bodyPr>
          <a:lstStyle/>
          <a:p>
            <a:pPr algn="justLow" rtl="1">
              <a:lnSpc>
                <a:spcPct val="150000"/>
              </a:lnSpc>
            </a:pPr>
            <a:r>
              <a:rPr lang="fa-IR" sz="2800" b="1" dirty="0" smtClean="0">
                <a:cs typeface="2  Nazanin" panose="00000400000000000000" pitchFamily="2" charset="-78"/>
              </a:rPr>
              <a:t>یکی </a:t>
            </a:r>
            <a:r>
              <a:rPr lang="fa-IR" sz="2800" b="1" dirty="0">
                <a:cs typeface="2  Nazanin" panose="00000400000000000000" pitchFamily="2" charset="-78"/>
              </a:rPr>
              <a:t>از رايج ترين شايعات در شبکه های اجتماعی، اخبار نادرست مربوط به مسائل پزشکی، بهداشت و </a:t>
            </a:r>
            <a:r>
              <a:rPr lang="fa-IR" sz="2800" b="1" dirty="0" smtClean="0">
                <a:cs typeface="2  Nazanin" panose="00000400000000000000" pitchFamily="2" charset="-78"/>
              </a:rPr>
              <a:t>سلامت </a:t>
            </a:r>
            <a:r>
              <a:rPr lang="fa-IR" sz="2800" b="1" dirty="0">
                <a:cs typeface="2  Nazanin" panose="00000400000000000000" pitchFamily="2" charset="-78"/>
              </a:rPr>
              <a:t>است. اينگونه پيام ها غالبا خبر از آلودگی يک ماده غذايی، مرگبار بودن يک دارو يا شيوع بيماری های مهلک می دهند و در برخی از موارد نيز </a:t>
            </a:r>
            <a:r>
              <a:rPr lang="fa-IR" sz="2800" b="1" dirty="0" smtClean="0">
                <a:cs typeface="2  Nazanin" panose="00000400000000000000" pitchFamily="2" charset="-78"/>
              </a:rPr>
              <a:t>کاملا </a:t>
            </a:r>
            <a:r>
              <a:rPr lang="fa-IR" sz="2800" b="1" dirty="0">
                <a:cs typeface="2  Nazanin" panose="00000400000000000000" pitchFamily="2" charset="-78"/>
              </a:rPr>
              <a:t>هدفمندانه و به منظور ضربه زدن به اعتبار برندهای خاص غذا يا دارو منتشر ميشوند. به دليل حساسيت </a:t>
            </a:r>
            <a:r>
              <a:rPr lang="fa-IR" sz="2800" b="1" dirty="0" smtClean="0">
                <a:cs typeface="2  Nazanin" panose="00000400000000000000" pitchFamily="2" charset="-78"/>
              </a:rPr>
              <a:t>جذابيت </a:t>
            </a:r>
            <a:r>
              <a:rPr lang="fa-IR" sz="2800" b="1" dirty="0">
                <a:cs typeface="2  Nazanin" panose="00000400000000000000" pitchFamily="2" charset="-78"/>
              </a:rPr>
              <a:t>اين دسته اخبار، دريافت کنندگان آن بدون چک کردن صحت و سم مطلب، يا منبع خبر، آن را برای ديگران ارسال می کنند.</a:t>
            </a:r>
            <a:endParaRPr lang="en-US" sz="2800"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54</a:t>
            </a:fld>
            <a:endParaRPr lang="en-US" dirty="0"/>
          </a:p>
        </p:txBody>
      </p:sp>
    </p:spTree>
    <p:extLst>
      <p:ext uri="{BB962C8B-B14F-4D97-AF65-F5344CB8AC3E}">
        <p14:creationId xmlns:p14="http://schemas.microsoft.com/office/powerpoint/2010/main" val="9209572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cs typeface="2  Titr" panose="00000700000000000000" pitchFamily="2" charset="-78"/>
              </a:rPr>
              <a:t>حوزه های فعالیت جنگ نرم</a:t>
            </a:r>
            <a:endParaRPr lang="en-US" dirty="0">
              <a:cs typeface="2  Titr" panose="00000700000000000000" pitchFamily="2" charset="-78"/>
            </a:endParaRPr>
          </a:p>
        </p:txBody>
      </p:sp>
      <p:sp>
        <p:nvSpPr>
          <p:cNvPr id="3" name="Content Placeholder 2"/>
          <p:cNvSpPr>
            <a:spLocks noGrp="1"/>
          </p:cNvSpPr>
          <p:nvPr>
            <p:ph idx="1"/>
          </p:nvPr>
        </p:nvSpPr>
        <p:spPr>
          <a:xfrm>
            <a:off x="677333" y="1606731"/>
            <a:ext cx="8976117" cy="4434631"/>
          </a:xfrm>
        </p:spPr>
        <p:txBody>
          <a:bodyPr>
            <a:normAutofit/>
          </a:bodyPr>
          <a:lstStyle/>
          <a:p>
            <a:pPr algn="justLow" rtl="1"/>
            <a:r>
              <a:rPr lang="fa-IR" sz="2000" b="1" dirty="0" smtClean="0">
                <a:cs typeface="2  Nazanin" panose="00000400000000000000" pitchFamily="2" charset="-78"/>
              </a:rPr>
              <a:t>حوزه سلامت و زیستی</a:t>
            </a:r>
          </a:p>
          <a:p>
            <a:pPr marL="0" indent="0" algn="justLow" rtl="1">
              <a:buNone/>
            </a:pPr>
            <a:r>
              <a:rPr lang="fa-IR" sz="2000" b="1" dirty="0">
                <a:cs typeface="2  Nazanin" panose="00000400000000000000" pitchFamily="2" charset="-78"/>
              </a:rPr>
              <a:t>آسیبهای جسی جنگ نرم: تغییر سبک و الگوی غذایی- بیماریهای مقاربتی – اختلالهای حرکتی – ضعف بینایی</a:t>
            </a:r>
          </a:p>
          <a:p>
            <a:pPr marL="0" indent="0" algn="justLow" rtl="1">
              <a:buNone/>
            </a:pPr>
            <a:r>
              <a:rPr lang="fa-IR" sz="2000" b="1" dirty="0">
                <a:cs typeface="2  Nazanin" panose="00000400000000000000" pitchFamily="2" charset="-78"/>
              </a:rPr>
              <a:t>آسیب های روانی جنگ نرم: استرس و اضطراب – اعتیاد- خودکشی- افسردگی – اختلال خواب- </a:t>
            </a:r>
            <a:r>
              <a:rPr lang="fa-IR" sz="2000" b="1" dirty="0" smtClean="0">
                <a:cs typeface="2  Nazanin" panose="00000400000000000000" pitchFamily="2" charset="-78"/>
              </a:rPr>
              <a:t>پرخاشگری- اعتیاد مجازی</a:t>
            </a:r>
            <a:endParaRPr lang="fa-IR" sz="2000" b="1" dirty="0">
              <a:cs typeface="2  Nazanin" panose="00000400000000000000" pitchFamily="2" charset="-78"/>
            </a:endParaRPr>
          </a:p>
          <a:p>
            <a:pPr algn="justLow" rtl="1"/>
            <a:r>
              <a:rPr lang="fa-IR" sz="2000" b="1" dirty="0" smtClean="0">
                <a:cs typeface="2  Nazanin" panose="00000400000000000000" pitchFamily="2" charset="-78"/>
              </a:rPr>
              <a:t>حوزه علمی </a:t>
            </a:r>
          </a:p>
          <a:p>
            <a:pPr algn="justLow" rtl="1"/>
            <a:r>
              <a:rPr lang="fa-IR" sz="2000" b="1" dirty="0" smtClean="0">
                <a:cs typeface="2  Nazanin" panose="00000400000000000000" pitchFamily="2" charset="-78"/>
              </a:rPr>
              <a:t>حوزه اجتماعی</a:t>
            </a:r>
          </a:p>
          <a:p>
            <a:pPr algn="justLow" rtl="1"/>
            <a:r>
              <a:rPr lang="fa-IR" sz="2000" b="1" dirty="0" smtClean="0">
                <a:cs typeface="2  Nazanin" panose="00000400000000000000" pitchFamily="2" charset="-78"/>
              </a:rPr>
              <a:t>حوزه اقتصادی</a:t>
            </a:r>
          </a:p>
          <a:p>
            <a:pPr algn="justLow" rtl="1"/>
            <a:r>
              <a:rPr lang="fa-IR" sz="2000" b="1" dirty="0" smtClean="0">
                <a:cs typeface="2  Nazanin" panose="00000400000000000000" pitchFamily="2" charset="-78"/>
              </a:rPr>
              <a:t>حوزه سیاسی</a:t>
            </a:r>
          </a:p>
          <a:p>
            <a:pPr algn="justLow" rtl="1"/>
            <a:r>
              <a:rPr lang="fa-IR" sz="2000" b="1" dirty="0" smtClean="0">
                <a:cs typeface="2  Nazanin" panose="00000400000000000000" pitchFamily="2" charset="-78"/>
              </a:rPr>
              <a:t>حوزه فرهنگی</a:t>
            </a:r>
          </a:p>
        </p:txBody>
      </p:sp>
      <p:sp>
        <p:nvSpPr>
          <p:cNvPr id="4" name="Slide Number Placeholder 3"/>
          <p:cNvSpPr>
            <a:spLocks noGrp="1"/>
          </p:cNvSpPr>
          <p:nvPr>
            <p:ph type="sldNum" sz="quarter" idx="12"/>
          </p:nvPr>
        </p:nvSpPr>
        <p:spPr/>
        <p:txBody>
          <a:bodyPr/>
          <a:lstStyle/>
          <a:p>
            <a:fld id="{D57F1E4F-1CFF-5643-939E-217C01CDF565}" type="slidenum">
              <a:rPr lang="en-US" smtClean="0"/>
              <a:pPr/>
              <a:t>55</a:t>
            </a:fld>
            <a:endParaRPr lang="en-US" dirty="0"/>
          </a:p>
        </p:txBody>
      </p:sp>
    </p:spTree>
    <p:extLst>
      <p:ext uri="{BB962C8B-B14F-4D97-AF65-F5344CB8AC3E}">
        <p14:creationId xmlns:p14="http://schemas.microsoft.com/office/powerpoint/2010/main" val="2404726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cs typeface="2  Titr" panose="00000700000000000000" pitchFamily="2" charset="-78"/>
              </a:rPr>
              <a:t>برنامه های مدیریت خطر بلایا</a:t>
            </a:r>
            <a:endParaRPr lang="en-US" dirty="0">
              <a:cs typeface="2  Titr" panose="000007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689990" y="2470485"/>
            <a:ext cx="6572058" cy="32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8496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b="1" dirty="0">
                <a:cs typeface="2  Titr" panose="00000700000000000000" pitchFamily="2" charset="-78"/>
              </a:rPr>
              <a:t>حوزه اول </a:t>
            </a:r>
            <a:r>
              <a:rPr lang="ar-SA" sz="2800" b="1" dirty="0" smtClean="0">
                <a:cs typeface="2  Titr" panose="00000700000000000000" pitchFamily="2" charset="-78"/>
              </a:rPr>
              <a:t>: </a:t>
            </a:r>
            <a:r>
              <a:rPr lang="fa-IR" sz="2800" b="1" dirty="0" smtClean="0">
                <a:cs typeface="2  Titr" panose="00000700000000000000" pitchFamily="2" charset="-78"/>
              </a:rPr>
              <a:t>برنامه </a:t>
            </a:r>
            <a:r>
              <a:rPr lang="ar-SA" sz="2800" b="1" dirty="0" smtClean="0">
                <a:cs typeface="2  Titr" panose="00000700000000000000" pitchFamily="2" charset="-78"/>
              </a:rPr>
              <a:t>ارزیابی </a:t>
            </a:r>
            <a:r>
              <a:rPr lang="ar-SA" sz="2800" b="1" dirty="0">
                <a:cs typeface="2  Titr" panose="00000700000000000000" pitchFamily="2" charset="-78"/>
              </a:rPr>
              <a:t>و آموزش آمادگی خانوار در برابر بلایا(</a:t>
            </a:r>
            <a:r>
              <a:rPr lang="en-US" sz="2800" b="1" dirty="0">
                <a:cs typeface="2  Titr" panose="00000700000000000000" pitchFamily="2" charset="-78"/>
              </a:rPr>
              <a:t>DART</a:t>
            </a:r>
            <a:r>
              <a:rPr lang="fa-IR" sz="2800" b="1" dirty="0">
                <a:cs typeface="2  Titr" panose="00000700000000000000" pitchFamily="2" charset="-78"/>
              </a:rPr>
              <a:t>)</a:t>
            </a:r>
            <a:endParaRPr lang="en-US" sz="2800" dirty="0">
              <a:cs typeface="2  Titr" panose="00000700000000000000" pitchFamily="2" charset="-78"/>
            </a:endParaRPr>
          </a:p>
        </p:txBody>
      </p:sp>
      <p:sp>
        <p:nvSpPr>
          <p:cNvPr id="3" name="Content Placeholder 2"/>
          <p:cNvSpPr>
            <a:spLocks noGrp="1"/>
          </p:cNvSpPr>
          <p:nvPr>
            <p:ph idx="1"/>
          </p:nvPr>
        </p:nvSpPr>
        <p:spPr>
          <a:xfrm>
            <a:off x="677334" y="1724297"/>
            <a:ext cx="8596668" cy="4598126"/>
          </a:xfrm>
        </p:spPr>
        <p:txBody>
          <a:bodyPr>
            <a:normAutofit/>
          </a:bodyPr>
          <a:lstStyle/>
          <a:p>
            <a:pPr algn="justLow" rtl="1">
              <a:lnSpc>
                <a:spcPct val="150000"/>
              </a:lnSpc>
            </a:pPr>
            <a:r>
              <a:rPr lang="fa-IR" b="1" dirty="0" smtClean="0">
                <a:cs typeface="2  Nazanin" panose="00000400000000000000" pitchFamily="2" charset="-78"/>
              </a:rPr>
              <a:t>در این برنامه </a:t>
            </a:r>
            <a:r>
              <a:rPr lang="ar-SA" b="1" dirty="0" smtClean="0">
                <a:cs typeface="2  Nazanin" panose="00000400000000000000" pitchFamily="2" charset="-78"/>
              </a:rPr>
              <a:t>خانواده </a:t>
            </a:r>
            <a:r>
              <a:rPr lang="ar-SA" b="1" dirty="0">
                <a:cs typeface="2  Nazanin" panose="00000400000000000000" pitchFamily="2" charset="-78"/>
              </a:rPr>
              <a:t>و یا زنان سرپرست خانواده را به عنوان گروه اصلی که نگران سلامت </a:t>
            </a:r>
            <a:r>
              <a:rPr lang="ar-SA" b="1" dirty="0" smtClean="0">
                <a:cs typeface="2  Nazanin" panose="00000400000000000000" pitchFamily="2" charset="-78"/>
              </a:rPr>
              <a:t>خانواده</a:t>
            </a:r>
            <a:r>
              <a:rPr lang="fa-IR" b="1" dirty="0" smtClean="0">
                <a:cs typeface="2  Nazanin" panose="00000400000000000000" pitchFamily="2" charset="-78"/>
              </a:rPr>
              <a:t> </a:t>
            </a:r>
            <a:r>
              <a:rPr lang="ar-SA" b="1" dirty="0" smtClean="0">
                <a:cs typeface="2  Nazanin" panose="00000400000000000000" pitchFamily="2" charset="-78"/>
              </a:rPr>
              <a:t>‌شان </a:t>
            </a:r>
            <a:r>
              <a:rPr lang="ar-SA" b="1" dirty="0">
                <a:cs typeface="2  Nazanin" panose="00000400000000000000" pitchFamily="2" charset="-78"/>
              </a:rPr>
              <a:t>هستند و مراجعه مرتب به واحدهای بهداشتی دارند، انتخاب شده اند تا گروه هدف باشند. این زنان می‌توانند به هر دلیلی (چکاپ دوره‌ای، تزریق واکسن و...) به واحدهای بهداشتی مراجعه </a:t>
            </a:r>
            <a:r>
              <a:rPr lang="ar-SA" b="1" dirty="0" smtClean="0">
                <a:cs typeface="2  Nazanin" panose="00000400000000000000" pitchFamily="2" charset="-78"/>
              </a:rPr>
              <a:t>کنند</a:t>
            </a:r>
            <a:r>
              <a:rPr lang="fa-IR" b="1" dirty="0" smtClean="0">
                <a:cs typeface="2  Nazanin" panose="00000400000000000000" pitchFamily="2" charset="-78"/>
              </a:rPr>
              <a:t>،</a:t>
            </a:r>
            <a:r>
              <a:rPr lang="ar-SA" b="1" dirty="0" smtClean="0">
                <a:cs typeface="2  Nazanin" panose="00000400000000000000" pitchFamily="2" charset="-78"/>
              </a:rPr>
              <a:t> </a:t>
            </a:r>
            <a:r>
              <a:rPr lang="ar-SA" b="1" dirty="0">
                <a:cs typeface="2  Nazanin" panose="00000400000000000000" pitchFamily="2" charset="-78"/>
              </a:rPr>
              <a:t>اما تحت این برنامه، کارکنان بهداشتی با ارزیابی‌ها، میزان آمادگی خانوار در بلایا را می‌سنجند و برای آمادگی خانوار در برابر زلزله، سیل و سایر مخاطرات، بر اساس یک پوستر به آنها آموزش میدهند. این آمادگی با شاخصی تحت عنوان درصد خانواده‌های ارزیابی شده و درصد خانواده‌های آموزش داده شده و همینطور میزان آمادگی خانوار کاملا در سامانه سیب قابل دسترسی است. این آموزش‌ها سالانه است و سال‌های بعد در صورت لزوم مواردی که لازم باشد مجددا به زنان آموزش داده می‌شود</a:t>
            </a:r>
            <a:r>
              <a:rPr lang="en-US" b="1" dirty="0">
                <a:cs typeface="2  Nazanin" panose="00000400000000000000" pitchFamily="2" charset="-78"/>
              </a:rPr>
              <a:t>.</a:t>
            </a:r>
          </a:p>
          <a:p>
            <a:pPr algn="justLow" rtl="1">
              <a:lnSpc>
                <a:spcPct val="150000"/>
              </a:lnSpc>
            </a:pPr>
            <a:r>
              <a:rPr lang="ar-SA" b="1" dirty="0">
                <a:cs typeface="2  Nazanin" panose="00000400000000000000" pitchFamily="2" charset="-78"/>
              </a:rPr>
              <a:t>طبیعی است که اگر بعد از مدتی احساس شود که آموزش‌های این برنامه مقبول بوده است وارد فازهای برنامه‌های بعدی می‌شود، مثلا آموزش مدارس و... صورت می پذیرد تا اقدامات بنیادین صورت پذیرد.</a:t>
            </a:r>
            <a:endParaRPr lang="en-US" b="1" dirty="0">
              <a:cs typeface="2  Nazanin" panose="00000400000000000000" pitchFamily="2" charset="-78"/>
            </a:endParaRPr>
          </a:p>
          <a:p>
            <a:pPr algn="justLow" rtl="1">
              <a:lnSpc>
                <a:spcPct val="150000"/>
              </a:lnSpc>
            </a:pPr>
            <a:endParaRPr lang="en-US" b="1" dirty="0">
              <a:cs typeface="2  Nazanin" panose="00000400000000000000" pitchFamily="2"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488435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4D749-5539-4C98-8258-787FD17CDA97}"/>
              </a:ext>
            </a:extLst>
          </p:cNvPr>
          <p:cNvSpPr>
            <a:spLocks noGrp="1"/>
          </p:cNvSpPr>
          <p:nvPr>
            <p:ph type="title"/>
          </p:nvPr>
        </p:nvSpPr>
        <p:spPr>
          <a:xfrm>
            <a:off x="522589" y="483326"/>
            <a:ext cx="8596668" cy="745218"/>
          </a:xfrm>
        </p:spPr>
        <p:txBody>
          <a:bodyPr>
            <a:noAutofit/>
          </a:bodyPr>
          <a:lstStyle/>
          <a:p>
            <a:pPr algn="ctr" rtl="1"/>
            <a:r>
              <a:rPr lang="ar-SA" sz="2400" b="1" dirty="0">
                <a:cs typeface="2  Titr" panose="00000700000000000000" pitchFamily="2" charset="-78"/>
              </a:rPr>
              <a:t>ارزیابی و آموزش آمادگی خانوار در برابر بلایا(</a:t>
            </a:r>
            <a:r>
              <a:rPr lang="en-US" sz="2400" b="1" dirty="0">
                <a:cs typeface="2  Titr" panose="00000700000000000000" pitchFamily="2" charset="-78"/>
              </a:rPr>
              <a:t>DART</a:t>
            </a:r>
            <a:r>
              <a:rPr lang="fa-IR" sz="2400" b="1" dirty="0">
                <a:cs typeface="2  Titr" panose="00000700000000000000" pitchFamily="2" charset="-78"/>
              </a:rPr>
              <a:t>)</a:t>
            </a:r>
            <a:endParaRPr lang="en-US" sz="2400" dirty="0">
              <a:solidFill>
                <a:schemeClr val="tx1"/>
              </a:solidFill>
              <a:cs typeface="B Titr" panose="00000700000000000000" pitchFamily="2" charset="-78"/>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8</a:t>
            </a:fld>
            <a:endParaRPr lang="en-US" dirty="0"/>
          </a:p>
        </p:txBody>
      </p:sp>
      <p:sp>
        <p:nvSpPr>
          <p:cNvPr id="4" name="Content Placeholder 3"/>
          <p:cNvSpPr>
            <a:spLocks noGrp="1"/>
          </p:cNvSpPr>
          <p:nvPr>
            <p:ph idx="1"/>
          </p:nvPr>
        </p:nvSpPr>
        <p:spPr>
          <a:xfrm>
            <a:off x="677334" y="1593669"/>
            <a:ext cx="8596668" cy="4447693"/>
          </a:xfrm>
        </p:spPr>
        <p:txBody>
          <a:bodyPr>
            <a:normAutofit/>
          </a:bodyPr>
          <a:lstStyle/>
          <a:p>
            <a:pPr marL="68580" indent="0">
              <a:buNone/>
            </a:pPr>
            <a:endParaRPr lang="fa-IR" dirty="0">
              <a:cs typeface="B Nazanin" panose="00000400000000000000" pitchFamily="2" charset="-78"/>
            </a:endParaRPr>
          </a:p>
          <a:p>
            <a:pPr marL="68580" lvl="0" indent="0" algn="justLow" rtl="1">
              <a:buClr>
                <a:srgbClr val="94C600"/>
              </a:buClr>
              <a:buNone/>
            </a:pPr>
            <a:r>
              <a:rPr lang="fa-IR" b="1" dirty="0">
                <a:solidFill>
                  <a:srgbClr val="3E3D2D"/>
                </a:solidFill>
                <a:cs typeface="B Nazanin" panose="00000400000000000000" pitchFamily="2" charset="-78"/>
              </a:rPr>
              <a:t>در این برنامه منظور از بلایا و شرایط اضطراری عبارتست از: سیل، زلزله، رانش زمین، سرما یا گرمای شدید، آتش سوزی و ... .</a:t>
            </a:r>
          </a:p>
          <a:p>
            <a:pPr marL="68580" lvl="0" indent="0" algn="justLow" rtl="1">
              <a:buClr>
                <a:srgbClr val="94C600"/>
              </a:buClr>
              <a:buNone/>
            </a:pPr>
            <a:r>
              <a:rPr lang="fa-IR" b="1" dirty="0">
                <a:solidFill>
                  <a:srgbClr val="3E3D2D"/>
                </a:solidFill>
                <a:cs typeface="B Nazanin" panose="00000400000000000000" pitchFamily="2" charset="-78"/>
              </a:rPr>
              <a:t>در اجرای برنامه دارت ابتدا ارزیابی آمادگی خانوار در برابر بلایا انجام و سپس آموزشهای لازم طبق فلوچارت صورت می پذیرد.</a:t>
            </a:r>
          </a:p>
          <a:p>
            <a:pPr marL="68580" lvl="0" indent="0" algn="justLow" rtl="1">
              <a:buClr>
                <a:srgbClr val="94C600"/>
              </a:buClr>
              <a:buNone/>
            </a:pPr>
            <a:r>
              <a:rPr lang="fa-IR" b="1" dirty="0">
                <a:solidFill>
                  <a:srgbClr val="3E3D2D"/>
                </a:solidFill>
                <a:cs typeface="B Nazanin" panose="00000400000000000000" pitchFamily="2" charset="-78"/>
              </a:rPr>
              <a:t>توجه: </a:t>
            </a:r>
          </a:p>
          <a:p>
            <a:pPr lvl="0" algn="justLow" rtl="1">
              <a:buClr>
                <a:srgbClr val="94C600"/>
              </a:buClr>
              <a:buFontTx/>
              <a:buChar char="-"/>
            </a:pPr>
            <a:r>
              <a:rPr lang="fa-IR" b="1" dirty="0">
                <a:solidFill>
                  <a:srgbClr val="3E3D2D"/>
                </a:solidFill>
                <a:cs typeface="B Nazanin" panose="00000400000000000000" pitchFamily="2" charset="-78"/>
              </a:rPr>
              <a:t>- ارائه آموزش پس از ارزیابی انجام می گردد.</a:t>
            </a:r>
          </a:p>
          <a:p>
            <a:pPr lvl="0" algn="justLow" rtl="1">
              <a:buClr>
                <a:srgbClr val="94C600"/>
              </a:buClr>
              <a:buFontTx/>
              <a:buChar char="-"/>
            </a:pPr>
            <a:r>
              <a:rPr lang="fa-IR" b="1" dirty="0">
                <a:solidFill>
                  <a:srgbClr val="3E3D2D"/>
                </a:solidFill>
                <a:cs typeface="B Nazanin" panose="00000400000000000000" pitchFamily="2" charset="-78"/>
              </a:rPr>
              <a:t>تا حد ممکن بهتر است ارزیابی و آموزش همزمان صورت پذیرد.</a:t>
            </a:r>
          </a:p>
          <a:p>
            <a:pPr lvl="0" algn="justLow" rtl="1">
              <a:buClr>
                <a:srgbClr val="94C600"/>
              </a:buClr>
              <a:buFontTx/>
              <a:buChar char="-"/>
            </a:pPr>
            <a:r>
              <a:rPr lang="fa-IR" b="1" dirty="0">
                <a:solidFill>
                  <a:srgbClr val="3E3D2D"/>
                </a:solidFill>
                <a:cs typeface="B Nazanin" panose="00000400000000000000" pitchFamily="2" charset="-78"/>
              </a:rPr>
              <a:t>با توجه به دسترسی راحت تر به زنان مراجعه کننده به مرکز،  آموزش به آنها صورت می پذیرد.</a:t>
            </a:r>
          </a:p>
          <a:p>
            <a:pPr marL="68580" lvl="0" indent="0" algn="justLow" rtl="1">
              <a:buClr>
                <a:srgbClr val="94C600"/>
              </a:buClr>
              <a:buNone/>
            </a:pPr>
            <a:r>
              <a:rPr lang="fa-IR" sz="2000" dirty="0">
                <a:solidFill>
                  <a:srgbClr val="3E3D2D"/>
                </a:solidFill>
                <a:cs typeface="B Nazanin" panose="00000400000000000000" pitchFamily="2" charset="-78"/>
              </a:rPr>
              <a:t> </a:t>
            </a:r>
          </a:p>
          <a:p>
            <a:endParaRPr lang="en-US" dirty="0"/>
          </a:p>
        </p:txBody>
      </p:sp>
    </p:spTree>
    <p:extLst>
      <p:ext uri="{BB962C8B-B14F-4D97-AF65-F5344CB8AC3E}">
        <p14:creationId xmlns:p14="http://schemas.microsoft.com/office/powerpoint/2010/main" val="2168974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DC2F0-CA11-0DFF-486B-2DEA4E00A380}"/>
              </a:ext>
            </a:extLst>
          </p:cNvPr>
          <p:cNvSpPr>
            <a:spLocks noGrp="1"/>
          </p:cNvSpPr>
          <p:nvPr>
            <p:ph type="title"/>
          </p:nvPr>
        </p:nvSpPr>
        <p:spPr>
          <a:xfrm>
            <a:off x="677334" y="379828"/>
            <a:ext cx="8596668" cy="1378634"/>
          </a:xfrm>
        </p:spPr>
        <p:txBody>
          <a:bodyPr/>
          <a:lstStyle/>
          <a:p>
            <a:pPr algn="ctr" rtl="1"/>
            <a:r>
              <a:rPr lang="ar-SA" b="1" dirty="0">
                <a:cs typeface="2  Titr" panose="00000700000000000000" pitchFamily="2" charset="-78"/>
              </a:rPr>
              <a:t>ارزیابی و آموزش آمادگی خانوار در برابر </a:t>
            </a:r>
            <a:r>
              <a:rPr lang="ar-SA" b="1" dirty="0" smtClean="0">
                <a:cs typeface="2  Titr" panose="00000700000000000000" pitchFamily="2" charset="-78"/>
              </a:rPr>
              <a:t>بلایا</a:t>
            </a:r>
            <a:r>
              <a:rPr lang="en-US" b="1" dirty="0" smtClean="0">
                <a:cs typeface="2  Titr" panose="00000700000000000000" pitchFamily="2" charset="-78"/>
              </a:rPr>
              <a:t>DART</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9</a:t>
            </a:fld>
            <a:endParaRPr lang="en-US" dirty="0"/>
          </a:p>
        </p:txBody>
      </p:sp>
      <p:sp>
        <p:nvSpPr>
          <p:cNvPr id="5" name="Content Placeholder 4"/>
          <p:cNvSpPr>
            <a:spLocks noGrp="1"/>
          </p:cNvSpPr>
          <p:nvPr>
            <p:ph idx="1"/>
          </p:nvPr>
        </p:nvSpPr>
        <p:spPr/>
        <p:txBody>
          <a:bodyPr>
            <a:normAutofit lnSpcReduction="10000"/>
          </a:bodyPr>
          <a:lstStyle/>
          <a:p>
            <a:pPr marL="525780" indent="-457200" algn="justLow" rtl="1">
              <a:buAutoNum type="arabicParenR"/>
            </a:pPr>
            <a:r>
              <a:rPr lang="fa-IR" b="1" dirty="0" smtClean="0">
                <a:solidFill>
                  <a:schemeClr val="accent1">
                    <a:lumMod val="75000"/>
                  </a:schemeClr>
                </a:solidFill>
                <a:cs typeface="B Nazanin" panose="00000400000000000000" pitchFamily="2" charset="-78"/>
              </a:rPr>
              <a:t>جلسه </a:t>
            </a:r>
            <a:r>
              <a:rPr lang="fa-IR" b="1" dirty="0">
                <a:solidFill>
                  <a:schemeClr val="accent1">
                    <a:lumMod val="75000"/>
                  </a:schemeClr>
                </a:solidFill>
                <a:cs typeface="B Nazanin" panose="00000400000000000000" pitchFamily="2" charset="-78"/>
              </a:rPr>
              <a:t>برنامه ریزی خانوار برای بلایا: </a:t>
            </a:r>
            <a:r>
              <a:rPr lang="fa-IR" b="1" dirty="0">
                <a:cs typeface="B Nazanin" panose="00000400000000000000" pitchFamily="2" charset="-78"/>
              </a:rPr>
              <a:t>هر خانواده در سال یکبار(ترجیحا دو بار)دور هم جمع شوند(با همه اعضا) و در خصوص مخاطرات و مهمترین مخاطراتی که خانواده را تهدید می کنند صحبت نموده و راه حل های آمادگی در برابر آنها را ارائه نمایند. </a:t>
            </a:r>
          </a:p>
          <a:p>
            <a:pPr marL="525780" indent="-457200" algn="justLow" rtl="1">
              <a:buAutoNum type="arabicParenR"/>
            </a:pPr>
            <a:r>
              <a:rPr lang="fa-IR" b="1" dirty="0" smtClean="0">
                <a:solidFill>
                  <a:schemeClr val="accent1">
                    <a:lumMod val="75000"/>
                  </a:schemeClr>
                </a:solidFill>
                <a:cs typeface="B Nazanin" panose="00000400000000000000" pitchFamily="2" charset="-78"/>
              </a:rPr>
              <a:t>رسم </a:t>
            </a:r>
            <a:r>
              <a:rPr lang="fa-IR" b="1" dirty="0">
                <a:solidFill>
                  <a:schemeClr val="accent1">
                    <a:lumMod val="75000"/>
                  </a:schemeClr>
                </a:solidFill>
                <a:cs typeface="B Nazanin" panose="00000400000000000000" pitchFamily="2" charset="-78"/>
              </a:rPr>
              <a:t>نقشه خطر: </a:t>
            </a:r>
            <a:r>
              <a:rPr lang="fa-IR" b="1" dirty="0">
                <a:cs typeface="B Nazanin" panose="00000400000000000000" pitchFamily="2" charset="-78"/>
              </a:rPr>
              <a:t>در این روش مشارکت تمام اعضا جلب شده و خانواده شرایط خطر خود را می بیند.( نقشه خطر زلزله/خانه امن و نقشه خطر سیل/محله امن)</a:t>
            </a:r>
          </a:p>
          <a:p>
            <a:pPr marL="525780" indent="-457200" algn="justLow" rtl="1">
              <a:buAutoNum type="arabicParenR"/>
            </a:pPr>
            <a:r>
              <a:rPr lang="fa-IR" b="1" dirty="0" smtClean="0">
                <a:solidFill>
                  <a:schemeClr val="accent1">
                    <a:lumMod val="75000"/>
                  </a:schemeClr>
                </a:solidFill>
                <a:cs typeface="B Nazanin" panose="00000400000000000000" pitchFamily="2" charset="-78"/>
              </a:rPr>
              <a:t>ارزیابی </a:t>
            </a:r>
            <a:r>
              <a:rPr lang="fa-IR" b="1" dirty="0">
                <a:solidFill>
                  <a:schemeClr val="accent1">
                    <a:lumMod val="75000"/>
                  </a:schemeClr>
                </a:solidFill>
                <a:cs typeface="B Nazanin" panose="00000400000000000000" pitchFamily="2" charset="-78"/>
              </a:rPr>
              <a:t>خطر سازه ای: </a:t>
            </a:r>
            <a:r>
              <a:rPr lang="fa-IR" b="1" dirty="0">
                <a:cs typeface="B Nazanin" panose="00000400000000000000" pitchFamily="2" charset="-78"/>
              </a:rPr>
              <a:t>سازه عبارتست از سقف، دیوار و ستون، لازم است مقاومت سازه در برابر مخاطرات سالانه توسط یک فرد متخصص سنجیده شده و در خرید سازه ها نیز به این نکته توجه شود</a:t>
            </a:r>
            <a:r>
              <a:rPr lang="fa-IR" b="1" dirty="0" smtClean="0">
                <a:cs typeface="B Nazanin" panose="00000400000000000000" pitchFamily="2" charset="-78"/>
              </a:rPr>
              <a:t>.</a:t>
            </a:r>
          </a:p>
          <a:p>
            <a:pPr marL="525780" indent="-457200" algn="justLow" rtl="1">
              <a:buFont typeface="Wingdings 3" charset="2"/>
              <a:buAutoNum type="arabicParenR"/>
            </a:pPr>
            <a:r>
              <a:rPr lang="fa-IR" b="1" dirty="0">
                <a:solidFill>
                  <a:schemeClr val="accent1">
                    <a:lumMod val="75000"/>
                  </a:schemeClr>
                </a:solidFill>
                <a:cs typeface="B Nazanin" panose="00000400000000000000" pitchFamily="2" charset="-78"/>
              </a:rPr>
              <a:t>ارزیابی خطر غیر سازه ای: </a:t>
            </a:r>
            <a:r>
              <a:rPr lang="fa-IR" b="1" dirty="0">
                <a:cs typeface="B Nazanin" panose="00000400000000000000" pitchFamily="2" charset="-78"/>
              </a:rPr>
              <a:t>عوامل غیر سازه ای در یک منزل عبارتند از هر جزئی غیر از سقف، دیوار و ستون. به عبارت دیگر تمام لوازم منزل، اشیای دکوری، تاسیسات آب و برق و گاز و ...، شیشه ها، دربها و غیره در گروه عوامل غیر سازه ای قرار میگیرند که با حذف عامل، جابجا کردن، محکم کردن عامل در جای خود، تغییر شکل، نصب سامانه های هشدار اولیه (قرار داشتن خانوار در برنامه هشدار اولیه مخاطرات مهم مثل سیل و طوفان) و تعمیر تاسیسات می توان آسیبهای ناشی از مخاطرات آنها را کاهش داد.</a:t>
            </a:r>
          </a:p>
          <a:p>
            <a:pPr marL="525780" indent="-457200" algn="justLow" rtl="1">
              <a:buAutoNum type="arabicParenR"/>
            </a:pPr>
            <a:endParaRPr lang="fa-IR" b="1" dirty="0">
              <a:cs typeface="B Nazanin" panose="00000400000000000000" pitchFamily="2" charset="-78"/>
            </a:endParaRPr>
          </a:p>
          <a:p>
            <a:pPr algn="justLow" rtl="1"/>
            <a:endParaRPr lang="en-US" dirty="0"/>
          </a:p>
        </p:txBody>
      </p:sp>
    </p:spTree>
    <p:extLst>
      <p:ext uri="{BB962C8B-B14F-4D97-AF65-F5344CB8AC3E}">
        <p14:creationId xmlns:p14="http://schemas.microsoft.com/office/powerpoint/2010/main" val="142808138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425</TotalTime>
  <Words>4239</Words>
  <Application>Microsoft Office PowerPoint</Application>
  <PresentationFormat>Widescreen</PresentationFormat>
  <Paragraphs>304</Paragraphs>
  <Slides>55</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55</vt:i4>
      </vt:variant>
    </vt:vector>
  </HeadingPairs>
  <TitlesOfParts>
    <vt:vector size="68" baseType="lpstr">
      <vt:lpstr>2  Nazanin</vt:lpstr>
      <vt:lpstr>2  Titr</vt:lpstr>
      <vt:lpstr>Arial</vt:lpstr>
      <vt:lpstr>B Nazanin</vt:lpstr>
      <vt:lpstr>B Titr</vt:lpstr>
      <vt:lpstr>BYagutBold</vt:lpstr>
      <vt:lpstr>Calibri</vt:lpstr>
      <vt:lpstr>Century Gothic</vt:lpstr>
      <vt:lpstr>Tahoma</vt:lpstr>
      <vt:lpstr>Trebuchet MS</vt:lpstr>
      <vt:lpstr>Wingdings</vt:lpstr>
      <vt:lpstr>Wingdings 3</vt:lpstr>
      <vt:lpstr>Facet</vt:lpstr>
      <vt:lpstr> گروه مدیریت خطر بلایا، حوادث و پدافند غیر عامل </vt:lpstr>
      <vt:lpstr>اهداف رفتاری</vt:lpstr>
      <vt:lpstr>مقدمه:  </vt:lpstr>
      <vt:lpstr>مقدمه: </vt:lpstr>
      <vt:lpstr>نقش نظام سلامت در کاهش اثرات بلایای طبیعی و انسان ساخت</vt:lpstr>
      <vt:lpstr>برنامه های مدیریت خطر بلایا</vt:lpstr>
      <vt:lpstr>حوزه اول : برنامه ارزیابی و آموزش آمادگی خانوار در برابر بلایا(DART)</vt:lpstr>
      <vt:lpstr>ارزیابی و آموزش آمادگی خانوار در برابر بلایا(DART)</vt:lpstr>
      <vt:lpstr>ارزیابی و آموزش آمادگی خانوار در برابر بلایاDART</vt:lpstr>
      <vt:lpstr>ارزیابی و آموزش آمادگی خانوار در برابر بلایاDART</vt:lpstr>
      <vt:lpstr>ارزیابی و آموزش آمادگی خانوار در برابر بلایا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نحوه شاخص گیری برنامه دارت از سامانه سیب با نقش مراقب / بهورز:</vt:lpstr>
      <vt:lpstr>نحوه شاخص گیری برنامه دارت از سامانه سیب با نقش مراقب / بهورز:</vt:lpstr>
      <vt:lpstr>نحوه شاخص گیری برنامه دارت از سامانه سیب با نقش مراقب / بهورز:</vt:lpstr>
      <vt:lpstr>حوزه دوم :  برنامه بررسی وضعیت ایمنی و خطر واحدهای بهداشتی(SARA) </vt:lpstr>
      <vt:lpstr>بررسی وضعیت ایمنی و خطر واحدهای بهداشتی(SARA)</vt:lpstr>
      <vt:lpstr>بررسی وضعیت ایمنی و خطر واحدهای بهداشتی(SARA)</vt:lpstr>
      <vt:lpstr>PowerPoint Presentation</vt:lpstr>
      <vt:lpstr>PowerPoint Presentation</vt:lpstr>
      <vt:lpstr>حوزه سوم : برنامه کاهش آسیب پذیری سازه ای و غیر سازه ای(SNS) </vt:lpstr>
      <vt:lpstr>کاهش آسیب پذیری سازه ای و غیر سازه ای(SNS)</vt:lpstr>
      <vt:lpstr>برخی اقدامات کاهش آسیب پذیری غیر سازه ای</vt:lpstr>
      <vt:lpstr>PowerPoint Presentation</vt:lpstr>
      <vt:lpstr>PowerPoint Presentation</vt:lpstr>
      <vt:lpstr>حوزه چهارم: برنامه نظام ثبت وقوع پیامدهای بلایا(DSS) </vt:lpstr>
      <vt:lpstr>گزارش وثبت مخاطرات وقوع یافته در واحد بهداشتی وجمعیت تحتپوشش به منظور: </vt:lpstr>
      <vt:lpstr>PowerPoint Presentation</vt:lpstr>
      <vt:lpstr>مخاطرات مشمول گزارش</vt:lpstr>
      <vt:lpstr>فرم sit rep</vt:lpstr>
      <vt:lpstr>فرم dss</vt:lpstr>
      <vt:lpstr>حوزه پنجم: برنامه پاسخ به حوادث و بلایا(EOP) </vt:lpstr>
      <vt:lpstr>PowerPoint Presentation</vt:lpstr>
      <vt:lpstr>بیانیه هدف، اسناد بالادستی در تدوین EOP </vt:lpstr>
      <vt:lpstr>شرح وضعیت در تدوین EOP</vt:lpstr>
      <vt:lpstr>پیش فرض ها در تدوین EOP</vt:lpstr>
      <vt:lpstr>پیش فرض ها در تدوین EOP</vt:lpstr>
      <vt:lpstr>پیش فرض ها در تدوین EOP</vt:lpstr>
      <vt:lpstr>سطح بندی حادثه</vt:lpstr>
      <vt:lpstr>چارت فرماندهی حادثه</vt:lpstr>
      <vt:lpstr>پیشگیری از حوادث ترافیکی و غیر ترافیکی</vt:lpstr>
      <vt:lpstr>اهداف برنامه ملی جامعه ایمن</vt:lpstr>
      <vt:lpstr>راهکارهای برنامه جامعه ایمن</vt:lpstr>
      <vt:lpstr>PowerPoint Presentation</vt:lpstr>
      <vt:lpstr>پدافند غیر عامل و جنگ نرم</vt:lpstr>
      <vt:lpstr>پدافند غیر عامل و جنگ نرم</vt:lpstr>
      <vt:lpstr>پدافند غیر عامل و جنگ نرم در حوزه سلامت</vt:lpstr>
      <vt:lpstr>پدافند غیر عامل و جنگ نرم در حوزه سلامت</vt:lpstr>
      <vt:lpstr>حوزه های فعالیت جنگ نرم</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شاخص های گروه مدیریت خطر بلایا</dc:title>
  <dc:creator>user 2</dc:creator>
  <cp:lastModifiedBy>A.R.I</cp:lastModifiedBy>
  <cp:revision>57</cp:revision>
  <dcterms:created xsi:type="dcterms:W3CDTF">2022-06-20T08:07:50Z</dcterms:created>
  <dcterms:modified xsi:type="dcterms:W3CDTF">2023-07-22T02:54:00Z</dcterms:modified>
</cp:coreProperties>
</file>