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303" r:id="rId7"/>
    <p:sldId id="262" r:id="rId8"/>
    <p:sldId id="26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264" r:id="rId24"/>
    <p:sldId id="265" r:id="rId25"/>
    <p:sldId id="266" r:id="rId26"/>
    <p:sldId id="318" r:id="rId27"/>
    <p:sldId id="267" r:id="rId28"/>
    <p:sldId id="268" r:id="rId29"/>
    <p:sldId id="269" r:id="rId30"/>
    <p:sldId id="270" r:id="rId31"/>
    <p:sldId id="271" r:id="rId32"/>
    <p:sldId id="272" r:id="rId33"/>
    <p:sldId id="273" r:id="rId34"/>
    <p:sldId id="274" r:id="rId35"/>
    <p:sldId id="275" r:id="rId36"/>
    <p:sldId id="276" r:id="rId37"/>
    <p:sldId id="277" r:id="rId38"/>
    <p:sldId id="278" r:id="rId39"/>
    <p:sldId id="279" r:id="rId40"/>
    <p:sldId id="280" r:id="rId41"/>
    <p:sldId id="295" r:id="rId42"/>
    <p:sldId id="296" r:id="rId43"/>
    <p:sldId id="297" r:id="rId44"/>
    <p:sldId id="298" r:id="rId45"/>
    <p:sldId id="299" r:id="rId46"/>
    <p:sldId id="300" r:id="rId47"/>
    <p:sldId id="301" r:id="rId48"/>
    <p:sldId id="302"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578C79-D621-4918-AAEA-DE8D7A1D964B}" type="datetimeFigureOut">
              <a:rPr lang="en-US" smtClean="0"/>
              <a:pPr/>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78C79-D621-4918-AAEA-DE8D7A1D964B}" type="datetimeFigureOut">
              <a:rPr lang="en-US" smtClean="0"/>
              <a:pPr/>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78C79-D621-4918-AAEA-DE8D7A1D964B}" type="datetimeFigureOut">
              <a:rPr lang="en-US" smtClean="0"/>
              <a:pPr/>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78C79-D621-4918-AAEA-DE8D7A1D964B}" type="datetimeFigureOut">
              <a:rPr lang="en-US" smtClean="0"/>
              <a:pPr/>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578C79-D621-4918-AAEA-DE8D7A1D964B}" type="datetimeFigureOut">
              <a:rPr lang="en-US" smtClean="0"/>
              <a:pPr/>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578C79-D621-4918-AAEA-DE8D7A1D964B}" type="datetimeFigureOut">
              <a:rPr lang="en-US" smtClean="0"/>
              <a:pPr/>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578C79-D621-4918-AAEA-DE8D7A1D964B}" type="datetimeFigureOut">
              <a:rPr lang="en-US" smtClean="0"/>
              <a:pPr/>
              <a:t>7/22/2023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578C79-D621-4918-AAEA-DE8D7A1D964B}" type="datetimeFigureOut">
              <a:rPr lang="en-US" smtClean="0"/>
              <a:pPr/>
              <a:t>7/22/2023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78C79-D621-4918-AAEA-DE8D7A1D964B}" type="datetimeFigureOut">
              <a:rPr lang="en-US" smtClean="0"/>
              <a:pPr/>
              <a:t>7/22/2023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78C79-D621-4918-AAEA-DE8D7A1D964B}" type="datetimeFigureOut">
              <a:rPr lang="en-US" smtClean="0"/>
              <a:pPr/>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78C79-D621-4918-AAEA-DE8D7A1D964B}" type="datetimeFigureOut">
              <a:rPr lang="en-US" smtClean="0"/>
              <a:pPr/>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17861-E3DF-4983-A710-94F1A1228C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578C79-D621-4918-AAEA-DE8D7A1D964B}" type="datetimeFigureOut">
              <a:rPr lang="en-US" smtClean="0"/>
              <a:pPr/>
              <a:t>7/22/2023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D17861-E3DF-4983-A710-94F1A1228C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381000"/>
            <a:ext cx="7772400" cy="1371600"/>
          </a:xfrm>
        </p:spPr>
        <p:txBody>
          <a:bodyPr/>
          <a:lstStyle/>
          <a:p>
            <a:r>
              <a:rPr lang="fa-IR" dirty="0"/>
              <a:t>تعريف بهداشت حرفه اي</a:t>
            </a:r>
            <a:r>
              <a:rPr lang="en-US" dirty="0"/>
              <a:t> </a:t>
            </a:r>
          </a:p>
        </p:txBody>
      </p:sp>
      <p:sp>
        <p:nvSpPr>
          <p:cNvPr id="2051" name="Rectangle 3"/>
          <p:cNvSpPr>
            <a:spLocks noGrp="1" noChangeArrowheads="1"/>
          </p:cNvSpPr>
          <p:nvPr>
            <p:ph type="subTitle" idx="1"/>
          </p:nvPr>
        </p:nvSpPr>
        <p:spPr>
          <a:xfrm>
            <a:off x="1524000" y="2362200"/>
            <a:ext cx="6400800" cy="1752600"/>
          </a:xfrm>
        </p:spPr>
        <p:txBody>
          <a:bodyPr/>
          <a:lstStyle/>
          <a:p>
            <a:r>
              <a:rPr lang="fa-IR"/>
              <a:t>علمي است كه با مسائل بهداشتي محيط كار ارتباط پيدا مي كند</a:t>
            </a:r>
            <a:r>
              <a:rPr lang="en-US"/>
              <a:t> </a:t>
            </a:r>
          </a:p>
        </p:txBody>
      </p:sp>
      <p:sp>
        <p:nvSpPr>
          <p:cNvPr id="2052" name="Text Box 4"/>
          <p:cNvSpPr txBox="1">
            <a:spLocks noChangeArrowheads="1"/>
          </p:cNvSpPr>
          <p:nvPr/>
        </p:nvSpPr>
        <p:spPr bwMode="auto">
          <a:xfrm>
            <a:off x="2123728" y="4114800"/>
            <a:ext cx="5638800" cy="369332"/>
          </a:xfrm>
          <a:prstGeom prst="rect">
            <a:avLst/>
          </a:prstGeom>
          <a:noFill/>
          <a:ln w="9525">
            <a:noFill/>
            <a:miter lim="800000"/>
            <a:headEnd/>
            <a:tailEnd/>
          </a:ln>
          <a:effectLst/>
        </p:spPr>
        <p:txBody>
          <a:bodyPr>
            <a:spAutoFit/>
          </a:bodyPr>
          <a:lstStyle/>
          <a:p>
            <a:pPr algn="ctr">
              <a:spcBef>
                <a:spcPct val="50000"/>
              </a:spcBef>
            </a:pPr>
            <a:r>
              <a:rPr lang="fa-IR" dirty="0" smtClean="0"/>
              <a:t>گروه مهندسی بهداشت حرفه ای مرکز بهداشت استان اصفهان</a:t>
            </a:r>
            <a:endParaRPr lang="en-US"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2000" fill="hold"/>
                                        <p:tgtEl>
                                          <p:spTgt spid="2050"/>
                                        </p:tgtEl>
                                        <p:attrNameLst>
                                          <p:attrName>ppt_w</p:attrName>
                                        </p:attrNameLst>
                                      </p:cBhvr>
                                      <p:tavLst>
                                        <p:tav tm="0">
                                          <p:val>
                                            <p:strVal val="#ppt_w*2.5"/>
                                          </p:val>
                                        </p:tav>
                                        <p:tav tm="100000">
                                          <p:val>
                                            <p:strVal val="#ppt_w"/>
                                          </p:val>
                                        </p:tav>
                                      </p:tavLst>
                                    </p:anim>
                                    <p:anim calcmode="lin" valueType="num">
                                      <p:cBhvr>
                                        <p:cTn id="8" dur="2000" fill="hold"/>
                                        <p:tgtEl>
                                          <p:spTgt spid="2050"/>
                                        </p:tgtEl>
                                        <p:attrNameLst>
                                          <p:attrName>ppt_h</p:attrName>
                                        </p:attrNameLst>
                                      </p:cBhvr>
                                      <p:tavLst>
                                        <p:tav tm="0">
                                          <p:val>
                                            <p:strVal val="#ppt_h"/>
                                          </p:val>
                                        </p:tav>
                                        <p:tav tm="100000">
                                          <p:val>
                                            <p:strVal val="#ppt_h"/>
                                          </p:val>
                                        </p:tav>
                                      </p:tavLst>
                                    </p:anim>
                                    <p:anim calcmode="lin" valueType="num">
                                      <p:cBhvr>
                                        <p:cTn id="9" dur="2000" fill="hold"/>
                                        <p:tgtEl>
                                          <p:spTgt spid="205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205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205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051">
                                            <p:txEl>
                                              <p:pRg st="0" end="0"/>
                                            </p:txEl>
                                          </p:spTgt>
                                        </p:tgtEl>
                                        <p:attrNameLst>
                                          <p:attrName>style.visibility</p:attrName>
                                        </p:attrNameLst>
                                      </p:cBhvr>
                                      <p:to>
                                        <p:strVal val="visible"/>
                                      </p:to>
                                    </p:set>
                                    <p:animEffect transition="in" filter="wipe(left)">
                                      <p:cBhvr>
                                        <p:cTn id="16" dur="5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533400"/>
            <a:ext cx="8229600" cy="4267200"/>
          </a:xfrm>
        </p:spPr>
        <p:txBody>
          <a:bodyPr/>
          <a:lstStyle/>
          <a:p>
            <a:pPr rtl="1"/>
            <a:r>
              <a:rPr lang="fa-IR" dirty="0"/>
              <a:t>نكته: در سم شناسي مطالعه عوامل شيميايي بر مبناي روش سوم صورت مي گيرد</a:t>
            </a:r>
            <a:r>
              <a:rPr lang="en-US" dirty="0"/>
              <a:t> .</a:t>
            </a:r>
          </a:p>
        </p:txBody>
      </p:sp>
    </p:spTree>
    <p:extLst>
      <p:ext uri="{BB962C8B-B14F-4D97-AF65-F5344CB8AC3E}">
        <p14:creationId xmlns:p14="http://schemas.microsoft.com/office/powerpoint/2010/main" val="715388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fa-IR"/>
              <a:t>تقسيم بندي بر مبناي حالت فيزيكي</a:t>
            </a:r>
            <a:endParaRPr lang="en-US"/>
          </a:p>
        </p:txBody>
      </p:sp>
      <p:sp>
        <p:nvSpPr>
          <p:cNvPr id="48131" name="Rectangle 3"/>
          <p:cNvSpPr>
            <a:spLocks noGrp="1" noChangeArrowheads="1"/>
          </p:cNvSpPr>
          <p:nvPr>
            <p:ph type="body" idx="1"/>
          </p:nvPr>
        </p:nvSpPr>
        <p:spPr/>
        <p:txBody>
          <a:bodyPr/>
          <a:lstStyle/>
          <a:p>
            <a:pPr marL="609600" indent="-609600" algn="r" rtl="1">
              <a:buFont typeface="Wingdings" pitchFamily="2" charset="2"/>
              <a:buNone/>
            </a:pPr>
            <a:r>
              <a:rPr lang="fa-IR" dirty="0"/>
              <a:t>1- گازها و بخارات </a:t>
            </a:r>
            <a:r>
              <a:rPr lang="en-US" dirty="0" err="1"/>
              <a:t>Gases&amp;vapours</a:t>
            </a:r>
            <a:endParaRPr lang="fa-IR" dirty="0"/>
          </a:p>
          <a:p>
            <a:pPr marL="609600" indent="-609600" algn="r" rtl="1">
              <a:buFont typeface="Wingdings" pitchFamily="2" charset="2"/>
              <a:buNone/>
            </a:pPr>
            <a:r>
              <a:rPr lang="fa-IR" dirty="0"/>
              <a:t>2- مواد معلق </a:t>
            </a:r>
            <a:r>
              <a:rPr lang="en-US" dirty="0"/>
              <a:t>Particular matters</a:t>
            </a:r>
            <a:endParaRPr lang="fa-IR" dirty="0"/>
          </a:p>
          <a:p>
            <a:pPr marL="609600" indent="-609600" algn="r" rtl="1">
              <a:buFont typeface="Wingdings" pitchFamily="2" charset="2"/>
              <a:buNone/>
            </a:pPr>
            <a:r>
              <a:rPr lang="fa-IR" dirty="0"/>
              <a:t>     شامل گرد و غبار </a:t>
            </a:r>
            <a:r>
              <a:rPr lang="en-US" dirty="0"/>
              <a:t>dust)</a:t>
            </a:r>
            <a:r>
              <a:rPr lang="fa-IR" dirty="0"/>
              <a:t>)، فيوم </a:t>
            </a:r>
            <a:r>
              <a:rPr lang="en-US" dirty="0"/>
              <a:t>fume)</a:t>
            </a:r>
            <a:r>
              <a:rPr lang="fa-IR" dirty="0"/>
              <a:t>)، ميست </a:t>
            </a:r>
            <a:r>
              <a:rPr lang="en-US" dirty="0"/>
              <a:t>(mist)</a:t>
            </a:r>
            <a:r>
              <a:rPr lang="fa-IR" dirty="0"/>
              <a:t>، فوگ </a:t>
            </a:r>
            <a:r>
              <a:rPr lang="en-US" dirty="0"/>
              <a:t>fog)</a:t>
            </a:r>
            <a:r>
              <a:rPr lang="fa-IR" dirty="0"/>
              <a:t>)، دود </a:t>
            </a:r>
            <a:r>
              <a:rPr lang="en-US" dirty="0"/>
              <a:t>smoke)</a:t>
            </a:r>
            <a:r>
              <a:rPr lang="fa-IR" dirty="0"/>
              <a:t>)، اسپري </a:t>
            </a:r>
            <a:r>
              <a:rPr lang="en-US" dirty="0"/>
              <a:t>spray)</a:t>
            </a:r>
            <a:r>
              <a:rPr lang="fa-IR" dirty="0"/>
              <a:t>) و اسموگ </a:t>
            </a:r>
            <a:r>
              <a:rPr lang="en-US" dirty="0"/>
              <a:t>smog)</a:t>
            </a:r>
            <a:r>
              <a:rPr lang="fa-IR" dirty="0"/>
              <a:t>) مي باشد.</a:t>
            </a:r>
            <a:endParaRPr lang="en-US" dirty="0"/>
          </a:p>
        </p:txBody>
      </p:sp>
    </p:spTree>
    <p:extLst>
      <p:ext uri="{BB962C8B-B14F-4D97-AF65-F5344CB8AC3E}">
        <p14:creationId xmlns:p14="http://schemas.microsoft.com/office/powerpoint/2010/main" val="4003917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838200"/>
            <a:ext cx="8229600" cy="2895600"/>
          </a:xfrm>
        </p:spPr>
        <p:txBody>
          <a:bodyPr/>
          <a:lstStyle/>
          <a:p>
            <a:r>
              <a:rPr lang="fa-IR" dirty="0"/>
              <a:t>تقسيم بندي بر مبناي اثرات فيزيولوژيكي </a:t>
            </a:r>
            <a:endParaRPr lang="en-US" dirty="0"/>
          </a:p>
        </p:txBody>
      </p:sp>
    </p:spTree>
    <p:extLst>
      <p:ext uri="{BB962C8B-B14F-4D97-AF65-F5344CB8AC3E}">
        <p14:creationId xmlns:p14="http://schemas.microsoft.com/office/powerpoint/2010/main" val="915173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fa-IR"/>
              <a:t>1- مواد محرك و التهاب آور </a:t>
            </a:r>
            <a:endParaRPr lang="en-US"/>
          </a:p>
        </p:txBody>
      </p:sp>
      <p:sp>
        <p:nvSpPr>
          <p:cNvPr id="50179" name="Rectangle 3"/>
          <p:cNvSpPr>
            <a:spLocks noGrp="1" noChangeArrowheads="1"/>
          </p:cNvSpPr>
          <p:nvPr>
            <p:ph type="body" idx="1"/>
          </p:nvPr>
        </p:nvSpPr>
        <p:spPr/>
        <p:txBody>
          <a:bodyPr/>
          <a:lstStyle/>
          <a:p>
            <a:pPr algn="r" rtl="1"/>
            <a:r>
              <a:rPr lang="fa-IR" dirty="0"/>
              <a:t>اين مواد اثرات سوزاننده داشته و باعث ايجاد ورم و التهاب در پوست و مخاط مي شوند. در مورد اين مواد، مسئله غلظت اهميت ويژه اي دارد. اگر غلظت آنها در هوا زياد باشد، التهابات ايجاد شده در دستگاه تنفس به حدي خواهد بود كه ممكن است منجر به مرگ شود.</a:t>
            </a:r>
          </a:p>
          <a:p>
            <a:pPr algn="r" rtl="1">
              <a:buFont typeface="Wingdings" pitchFamily="2" charset="2"/>
              <a:buNone/>
            </a:pPr>
            <a:r>
              <a:rPr lang="fa-IR" dirty="0"/>
              <a:t>   بخارات اسيدها و قلياها، كلر، اكسيدهاي ازت و فسژن از اين دسته مي باشند.</a:t>
            </a:r>
            <a:r>
              <a:rPr lang="en-US" dirty="0"/>
              <a:t> </a:t>
            </a:r>
          </a:p>
        </p:txBody>
      </p:sp>
    </p:spTree>
    <p:extLst>
      <p:ext uri="{BB962C8B-B14F-4D97-AF65-F5344CB8AC3E}">
        <p14:creationId xmlns:p14="http://schemas.microsoft.com/office/powerpoint/2010/main" val="5150385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fade">
                                      <p:cBhvr>
                                        <p:cTn id="7" dur="2000"/>
                                        <p:tgtEl>
                                          <p:spTgt spid="501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179"/>
                                        </p:tgtEl>
                                        <p:attrNameLst>
                                          <p:attrName>style.visibility</p:attrName>
                                        </p:attrNameLst>
                                      </p:cBhvr>
                                      <p:to>
                                        <p:strVal val="visible"/>
                                      </p:to>
                                    </p:set>
                                    <p:animEffect transition="in" filter="fade">
                                      <p:cBhvr>
                                        <p:cTn id="10" dur="2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marL="800100" indent="-800100"/>
            <a:r>
              <a:rPr lang="fa-IR"/>
              <a:t>2- خفه كننده ها</a:t>
            </a:r>
            <a:endParaRPr lang="en-US"/>
          </a:p>
        </p:txBody>
      </p:sp>
      <p:sp>
        <p:nvSpPr>
          <p:cNvPr id="51203" name="Rectangle 3"/>
          <p:cNvSpPr>
            <a:spLocks noGrp="1" noChangeArrowheads="1"/>
          </p:cNvSpPr>
          <p:nvPr>
            <p:ph type="body" idx="1"/>
          </p:nvPr>
        </p:nvSpPr>
        <p:spPr/>
        <p:txBody>
          <a:bodyPr/>
          <a:lstStyle/>
          <a:p>
            <a:pPr algn="r" rtl="1"/>
            <a:r>
              <a:rPr lang="fa-IR" dirty="0"/>
              <a:t>اين مواد با ايجاد اختلال در عمل اكسيداسيون نسوج باعث ايجاد خفگي مي شوند و مي توان آنها را به طور كلي به دو دسته مواد خفقان آور ساده وشيميايي تقسيم نمود. متان، اتان، ازت و مونواكسيد كربن از اين دسته است.</a:t>
            </a:r>
            <a:r>
              <a:rPr lang="en-US" dirty="0"/>
              <a:t> </a:t>
            </a:r>
          </a:p>
        </p:txBody>
      </p:sp>
    </p:spTree>
    <p:extLst>
      <p:ext uri="{BB962C8B-B14F-4D97-AF65-F5344CB8AC3E}">
        <p14:creationId xmlns:p14="http://schemas.microsoft.com/office/powerpoint/2010/main" val="37281495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fade">
                                      <p:cBhvr>
                                        <p:cTn id="7" dur="2000"/>
                                        <p:tgtEl>
                                          <p:spTgt spid="512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203"/>
                                        </p:tgtEl>
                                        <p:attrNameLst>
                                          <p:attrName>style.visibility</p:attrName>
                                        </p:attrNameLst>
                                      </p:cBhvr>
                                      <p:to>
                                        <p:strVal val="visible"/>
                                      </p:to>
                                    </p:set>
                                    <p:animEffect transition="in" filter="fade">
                                      <p:cBhvr>
                                        <p:cTn id="10" dur="2000"/>
                                        <p:tgtEl>
                                          <p:spTgt spid="51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marL="800100" indent="-800100"/>
            <a:r>
              <a:rPr lang="fa-IR"/>
              <a:t>3- مواد مخدر و بيهوشي آور</a:t>
            </a:r>
            <a:endParaRPr lang="en-US"/>
          </a:p>
        </p:txBody>
      </p:sp>
      <p:sp>
        <p:nvSpPr>
          <p:cNvPr id="52227" name="Rectangle 3"/>
          <p:cNvSpPr>
            <a:spLocks noGrp="1" noChangeArrowheads="1"/>
          </p:cNvSpPr>
          <p:nvPr>
            <p:ph type="body" idx="1"/>
          </p:nvPr>
        </p:nvSpPr>
        <p:spPr/>
        <p:txBody>
          <a:bodyPr/>
          <a:lstStyle/>
          <a:p>
            <a:pPr algn="r" rtl="1"/>
            <a:r>
              <a:rPr lang="fa-IR" dirty="0"/>
              <a:t> اين مواد در سيستم اعصاب مركزي اثرات تخدير كننده داشته و با دپرس كردن آن مي تواند باعث اختلالات اين سيستم به صورت گيجي، منگي، اغماء، بيهوشي و بالاخره مرگ شوند. تمام حلالهاي آلي مي توانند دپرس كننده سيستم اعصاب مركزي باشند كه البته قدرت دپرس كنندگي آنها با يكديگر متفاوت است.</a:t>
            </a:r>
            <a:r>
              <a:rPr lang="en-US" dirty="0"/>
              <a:t> </a:t>
            </a:r>
          </a:p>
        </p:txBody>
      </p:sp>
    </p:spTree>
    <p:extLst>
      <p:ext uri="{BB962C8B-B14F-4D97-AF65-F5344CB8AC3E}">
        <p14:creationId xmlns:p14="http://schemas.microsoft.com/office/powerpoint/2010/main" val="3202762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2000"/>
                                        <p:tgtEl>
                                          <p:spTgt spid="522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227"/>
                                        </p:tgtEl>
                                        <p:attrNameLst>
                                          <p:attrName>style.visibility</p:attrName>
                                        </p:attrNameLst>
                                      </p:cBhvr>
                                      <p:to>
                                        <p:strVal val="visible"/>
                                      </p:to>
                                    </p:set>
                                    <p:animEffect transition="in" filter="fade">
                                      <p:cBhvr>
                                        <p:cTn id="10" dur="2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marL="800100" indent="-800100"/>
            <a:r>
              <a:rPr lang="fa-IR"/>
              <a:t>4- سموم سيستميك</a:t>
            </a:r>
            <a:endParaRPr lang="en-US"/>
          </a:p>
        </p:txBody>
      </p:sp>
      <p:sp>
        <p:nvSpPr>
          <p:cNvPr id="53251" name="Rectangle 3"/>
          <p:cNvSpPr>
            <a:spLocks noGrp="1" noChangeArrowheads="1"/>
          </p:cNvSpPr>
          <p:nvPr>
            <p:ph type="body" idx="1"/>
          </p:nvPr>
        </p:nvSpPr>
        <p:spPr/>
        <p:txBody>
          <a:bodyPr/>
          <a:lstStyle/>
          <a:p>
            <a:pPr algn="r" rtl="1"/>
            <a:r>
              <a:rPr lang="fa-IR" dirty="0"/>
              <a:t>اين سموم اثرات سمي خود را در يك ارگان خاص ايجاد مي نمايند كه به آن ارگان هدف براي آن ماده گويند. مثلا هيدروكربورهاي هالوژنه عمدتا باعث اختلال در عملكرد كبد و كليه مي شوند و يا بنزن باعث تخريب مغز استخوان شده و در نتيجه سيستم خون ساز بدن را مختل مي كند. متانول اثر اختصاصي روي شبكيه چشم داراست و مي تواند باعث ايجاد كوري شود. آسبست و سيليس باعث ايجاد فيبروز بافت ريه مي شوند.</a:t>
            </a:r>
            <a:r>
              <a:rPr lang="en-US" dirty="0"/>
              <a:t> </a:t>
            </a:r>
          </a:p>
        </p:txBody>
      </p:sp>
    </p:spTree>
    <p:extLst>
      <p:ext uri="{BB962C8B-B14F-4D97-AF65-F5344CB8AC3E}">
        <p14:creationId xmlns:p14="http://schemas.microsoft.com/office/powerpoint/2010/main" val="18045755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fade">
                                      <p:cBhvr>
                                        <p:cTn id="7" dur="2000"/>
                                        <p:tgtEl>
                                          <p:spTgt spid="532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251"/>
                                        </p:tgtEl>
                                        <p:attrNameLst>
                                          <p:attrName>style.visibility</p:attrName>
                                        </p:attrNameLst>
                                      </p:cBhvr>
                                      <p:to>
                                        <p:strVal val="visible"/>
                                      </p:to>
                                    </p:set>
                                    <p:animEffect transition="in" filter="fade">
                                      <p:cBhvr>
                                        <p:cTn id="10" dur="20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fa-IR"/>
              <a:t>5- مواد كارسينوژن</a:t>
            </a:r>
            <a:endParaRPr lang="en-US"/>
          </a:p>
        </p:txBody>
      </p:sp>
      <p:sp>
        <p:nvSpPr>
          <p:cNvPr id="54275" name="Rectangle 3"/>
          <p:cNvSpPr>
            <a:spLocks noGrp="1" noChangeArrowheads="1"/>
          </p:cNvSpPr>
          <p:nvPr>
            <p:ph type="body" idx="1"/>
          </p:nvPr>
        </p:nvSpPr>
        <p:spPr/>
        <p:txBody>
          <a:bodyPr/>
          <a:lstStyle/>
          <a:p>
            <a:pPr algn="r" rtl="1">
              <a:buFont typeface="Wingdings" pitchFamily="2" charset="2"/>
              <a:buNone/>
            </a:pPr>
            <a:r>
              <a:rPr lang="fa-IR" dirty="0"/>
              <a:t>هنگامي كه اثرات يك ماده شيميايي منجر به ايجاد سرطان  مي شود آن ماده را كارسينوژن يا سرطانزا مي نامند. مثلا آزبست سرطان ريه و بنزن سرطان خون ايجاد مي كنند.</a:t>
            </a:r>
            <a:r>
              <a:rPr lang="en-US" dirty="0"/>
              <a:t> </a:t>
            </a:r>
          </a:p>
        </p:txBody>
      </p:sp>
    </p:spTree>
    <p:extLst>
      <p:ext uri="{BB962C8B-B14F-4D97-AF65-F5344CB8AC3E}">
        <p14:creationId xmlns:p14="http://schemas.microsoft.com/office/powerpoint/2010/main" val="31783748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fade">
                                      <p:cBhvr>
                                        <p:cTn id="7" dur="2000"/>
                                        <p:tgtEl>
                                          <p:spTgt spid="542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275"/>
                                        </p:tgtEl>
                                        <p:attrNameLst>
                                          <p:attrName>style.visibility</p:attrName>
                                        </p:attrNameLst>
                                      </p:cBhvr>
                                      <p:to>
                                        <p:strVal val="visible"/>
                                      </p:to>
                                    </p:set>
                                    <p:animEffect transition="in" filter="fade">
                                      <p:cBhvr>
                                        <p:cTn id="10" dur="2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fa-IR"/>
              <a:t>6- مواد موتاژن</a:t>
            </a:r>
            <a:r>
              <a:rPr lang="en-US"/>
              <a:t> </a:t>
            </a:r>
          </a:p>
        </p:txBody>
      </p:sp>
      <p:sp>
        <p:nvSpPr>
          <p:cNvPr id="55299" name="Rectangle 3"/>
          <p:cNvSpPr>
            <a:spLocks noGrp="1" noChangeArrowheads="1"/>
          </p:cNvSpPr>
          <p:nvPr>
            <p:ph type="body" idx="1"/>
          </p:nvPr>
        </p:nvSpPr>
        <p:spPr/>
        <p:txBody>
          <a:bodyPr/>
          <a:lstStyle/>
          <a:p>
            <a:pPr algn="r" rtl="1"/>
            <a:r>
              <a:rPr lang="fa-IR" dirty="0"/>
              <a:t>اين مواد نيز با ايجاد موتاسيون در </a:t>
            </a:r>
            <a:r>
              <a:rPr lang="en-US" dirty="0"/>
              <a:t>DNA </a:t>
            </a:r>
            <a:r>
              <a:rPr lang="fa-IR" dirty="0"/>
              <a:t>سلولهاي جنسي باعث اختلالات توارثي مي شوند</a:t>
            </a:r>
            <a:r>
              <a:rPr lang="en-US" dirty="0"/>
              <a:t> </a:t>
            </a:r>
          </a:p>
        </p:txBody>
      </p:sp>
    </p:spTree>
    <p:extLst>
      <p:ext uri="{BB962C8B-B14F-4D97-AF65-F5344CB8AC3E}">
        <p14:creationId xmlns:p14="http://schemas.microsoft.com/office/powerpoint/2010/main" val="4658215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299"/>
                                        </p:tgtEl>
                                        <p:attrNameLst>
                                          <p:attrName>style.visibility</p:attrName>
                                        </p:attrNameLst>
                                      </p:cBhvr>
                                      <p:to>
                                        <p:strVal val="visible"/>
                                      </p:to>
                                    </p:set>
                                    <p:animEffect transition="in" filter="fade">
                                      <p:cBhvr>
                                        <p:cTn id="10" dur="2000"/>
                                        <p:tgtEl>
                                          <p:spTgt spid="55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fa-IR"/>
              <a:t>7- مواد تراتوژن</a:t>
            </a:r>
            <a:endParaRPr lang="en-US"/>
          </a:p>
        </p:txBody>
      </p:sp>
      <p:sp>
        <p:nvSpPr>
          <p:cNvPr id="56323" name="Rectangle 3"/>
          <p:cNvSpPr>
            <a:spLocks noGrp="1" noChangeArrowheads="1"/>
          </p:cNvSpPr>
          <p:nvPr>
            <p:ph type="body" idx="1"/>
          </p:nvPr>
        </p:nvSpPr>
        <p:spPr/>
        <p:txBody>
          <a:bodyPr/>
          <a:lstStyle/>
          <a:p>
            <a:pPr algn="r" rtl="1"/>
            <a:r>
              <a:rPr lang="fa-IR" dirty="0"/>
              <a:t>موادي هستند كه اگر زن حامله اي در طول مدت بارداري خصوصا سه ماهه اول و به ويژه روزهاي 23 الي 40 حاملگي با آن در تماس باشد رشد جنين آن مختل خواهد شد. علاوه بر مواد شيميايي عوامل عفوني مانند ويروس سرخجه و يا عوامل فيزيكي مانند تشعشعات يونيزان نيز مي توانند به عنوان تراتوژن مطرح شوند</a:t>
            </a:r>
            <a:r>
              <a:rPr lang="en-US" dirty="0"/>
              <a:t> </a:t>
            </a:r>
          </a:p>
        </p:txBody>
      </p:sp>
    </p:spTree>
    <p:extLst>
      <p:ext uri="{BB962C8B-B14F-4D97-AF65-F5344CB8AC3E}">
        <p14:creationId xmlns:p14="http://schemas.microsoft.com/office/powerpoint/2010/main" val="21599370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6323"/>
                                        </p:tgtEl>
                                        <p:attrNameLst>
                                          <p:attrName>style.visibility</p:attrName>
                                        </p:attrNameLst>
                                      </p:cBhvr>
                                      <p:to>
                                        <p:strVal val="visible"/>
                                      </p:to>
                                    </p:set>
                                    <p:animEffect transition="in" filter="fade">
                                      <p:cBhvr>
                                        <p:cTn id="10" dur="2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8229600" cy="1520825"/>
          </a:xfrm>
        </p:spPr>
        <p:txBody>
          <a:bodyPr/>
          <a:lstStyle/>
          <a:p>
            <a:r>
              <a:rPr lang="fa-IR" dirty="0"/>
              <a:t>اهداف بهداشت حرفه </a:t>
            </a:r>
            <a:r>
              <a:rPr lang="fa-IR" dirty="0" smtClean="0"/>
              <a:t>اي</a:t>
            </a:r>
            <a:endParaRPr lang="en-US" dirty="0"/>
          </a:p>
        </p:txBody>
      </p:sp>
      <p:sp>
        <p:nvSpPr>
          <p:cNvPr id="22531" name="Rectangle 3"/>
          <p:cNvSpPr>
            <a:spLocks noGrp="1" noChangeArrowheads="1"/>
          </p:cNvSpPr>
          <p:nvPr>
            <p:ph type="body" idx="1"/>
          </p:nvPr>
        </p:nvSpPr>
        <p:spPr>
          <a:xfrm>
            <a:off x="457200" y="2743200"/>
            <a:ext cx="8229600" cy="3352800"/>
          </a:xfrm>
        </p:spPr>
        <p:txBody>
          <a:bodyPr>
            <a:normAutofit/>
          </a:bodyPr>
          <a:lstStyle/>
          <a:p>
            <a:pPr marL="609600" indent="-609600" algn="r" rtl="1">
              <a:lnSpc>
                <a:spcPct val="90000"/>
              </a:lnSpc>
            </a:pPr>
            <a:r>
              <a:rPr lang="fa-IR" sz="2400" dirty="0" smtClean="0"/>
              <a:t>پس از آموزش فراگیر عوامل زیان آور محیط کار را شرح دهد.</a:t>
            </a:r>
          </a:p>
          <a:p>
            <a:pPr marL="609600" indent="-609600" algn="r" rtl="1">
              <a:lnSpc>
                <a:spcPct val="90000"/>
              </a:lnSpc>
            </a:pPr>
            <a:r>
              <a:rPr lang="fa-IR" sz="2400" dirty="0" smtClean="0"/>
              <a:t>پس از آموزش فراگیر بیماریهای شغلی مربوط به هر عامل زیان آور را بیان کند.</a:t>
            </a:r>
            <a:endParaRPr lang="en-US" sz="2400"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2000" fill="hold"/>
                                        <p:tgtEl>
                                          <p:spTgt spid="22530"/>
                                        </p:tgtEl>
                                        <p:attrNameLst>
                                          <p:attrName>ppt_w</p:attrName>
                                        </p:attrNameLst>
                                      </p:cBhvr>
                                      <p:tavLst>
                                        <p:tav tm="0">
                                          <p:val>
                                            <p:strVal val="#ppt_w*2.5"/>
                                          </p:val>
                                        </p:tav>
                                        <p:tav tm="100000">
                                          <p:val>
                                            <p:strVal val="#ppt_w"/>
                                          </p:val>
                                        </p:tav>
                                      </p:tavLst>
                                    </p:anim>
                                    <p:anim calcmode="lin" valueType="num">
                                      <p:cBhvr>
                                        <p:cTn id="8" dur="2000" fill="hold"/>
                                        <p:tgtEl>
                                          <p:spTgt spid="22530"/>
                                        </p:tgtEl>
                                        <p:attrNameLst>
                                          <p:attrName>ppt_h</p:attrName>
                                        </p:attrNameLst>
                                      </p:cBhvr>
                                      <p:tavLst>
                                        <p:tav tm="0">
                                          <p:val>
                                            <p:strVal val="#ppt_h"/>
                                          </p:val>
                                        </p:tav>
                                        <p:tav tm="100000">
                                          <p:val>
                                            <p:strVal val="#ppt_h"/>
                                          </p:val>
                                        </p:tav>
                                      </p:tavLst>
                                    </p:anim>
                                    <p:anim calcmode="lin" valueType="num">
                                      <p:cBhvr>
                                        <p:cTn id="9" dur="2000" fill="hold"/>
                                        <p:tgtEl>
                                          <p:spTgt spid="2253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2253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2253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2531">
                                            <p:txEl>
                                              <p:pRg st="0" end="0"/>
                                            </p:txEl>
                                          </p:spTgt>
                                        </p:tgtEl>
                                        <p:attrNameLst>
                                          <p:attrName>style.visibility</p:attrName>
                                        </p:attrNameLst>
                                      </p:cBhvr>
                                      <p:to>
                                        <p:strVal val="visible"/>
                                      </p:to>
                                    </p:set>
                                    <p:animEffect transition="in" filter="wipe(left)">
                                      <p:cBhvr>
                                        <p:cTn id="16" dur="500"/>
                                        <p:tgtEl>
                                          <p:spTgt spid="2253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2531">
                                            <p:txEl>
                                              <p:pRg st="1" end="1"/>
                                            </p:txEl>
                                          </p:spTgt>
                                        </p:tgtEl>
                                        <p:attrNameLst>
                                          <p:attrName>style.visibility</p:attrName>
                                        </p:attrNameLst>
                                      </p:cBhvr>
                                      <p:to>
                                        <p:strVal val="visible"/>
                                      </p:to>
                                    </p:set>
                                    <p:animEffect transition="in" filter="wipe(left)">
                                      <p:cBhvr>
                                        <p:cTn id="21" dur="5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fa-IR"/>
              <a:t>8- مواد آلرژن</a:t>
            </a:r>
            <a:endParaRPr lang="en-US"/>
          </a:p>
        </p:txBody>
      </p:sp>
      <p:sp>
        <p:nvSpPr>
          <p:cNvPr id="57347" name="Rectangle 3"/>
          <p:cNvSpPr>
            <a:spLocks noGrp="1" noChangeArrowheads="1"/>
          </p:cNvSpPr>
          <p:nvPr>
            <p:ph type="body" idx="1"/>
          </p:nvPr>
        </p:nvSpPr>
        <p:spPr/>
        <p:txBody>
          <a:bodyPr/>
          <a:lstStyle/>
          <a:p>
            <a:pPr algn="r" rtl="1"/>
            <a:r>
              <a:rPr lang="fa-IR" dirty="0"/>
              <a:t>مواد آلرژن يا حساس كننده انواعي از مواد شيميايي هستند كه به دو دسته حساسيت زاي اوليه وثانويه تقسيم مي شوند.</a:t>
            </a:r>
            <a:endParaRPr lang="en-US" dirty="0"/>
          </a:p>
        </p:txBody>
      </p:sp>
    </p:spTree>
    <p:extLst>
      <p:ext uri="{BB962C8B-B14F-4D97-AF65-F5344CB8AC3E}">
        <p14:creationId xmlns:p14="http://schemas.microsoft.com/office/powerpoint/2010/main" val="16595239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2000"/>
                                        <p:tgtEl>
                                          <p:spTgt spid="573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347"/>
                                        </p:tgtEl>
                                        <p:attrNameLst>
                                          <p:attrName>style.visibility</p:attrName>
                                        </p:attrNameLst>
                                      </p:cBhvr>
                                      <p:to>
                                        <p:strVal val="visible"/>
                                      </p:to>
                                    </p:set>
                                    <p:animEffect transition="in" filter="fade">
                                      <p:cBhvr>
                                        <p:cTn id="10" dur="20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fa-IR"/>
              <a:t>9- ساير مواد معلق</a:t>
            </a:r>
            <a:endParaRPr lang="en-US"/>
          </a:p>
        </p:txBody>
      </p:sp>
      <p:sp>
        <p:nvSpPr>
          <p:cNvPr id="58371" name="Rectangle 3"/>
          <p:cNvSpPr>
            <a:spLocks noGrp="1" noChangeArrowheads="1"/>
          </p:cNvSpPr>
          <p:nvPr>
            <p:ph type="body" idx="1"/>
          </p:nvPr>
        </p:nvSpPr>
        <p:spPr/>
        <p:txBody>
          <a:bodyPr/>
          <a:lstStyle/>
          <a:p>
            <a:pPr algn="r" rtl="1"/>
            <a:r>
              <a:rPr lang="fa-IR" dirty="0"/>
              <a:t>همانند گرد و غبارهاي آلرژي دهنده، فلزات سمي، غير فلزات و ميكروارگانيسمها معلق در هوا </a:t>
            </a:r>
            <a:r>
              <a:rPr lang="en-US" dirty="0" err="1"/>
              <a:t>Bioaerosols</a:t>
            </a:r>
            <a:r>
              <a:rPr lang="en-US" dirty="0"/>
              <a:t>)</a:t>
            </a:r>
            <a:r>
              <a:rPr lang="fa-IR" dirty="0"/>
              <a:t>) .</a:t>
            </a:r>
            <a:endParaRPr lang="en-US" dirty="0"/>
          </a:p>
        </p:txBody>
      </p:sp>
    </p:spTree>
    <p:extLst>
      <p:ext uri="{BB962C8B-B14F-4D97-AF65-F5344CB8AC3E}">
        <p14:creationId xmlns:p14="http://schemas.microsoft.com/office/powerpoint/2010/main" val="240833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2000"/>
                                        <p:tgtEl>
                                          <p:spTgt spid="583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371"/>
                                        </p:tgtEl>
                                        <p:attrNameLst>
                                          <p:attrName>style.visibility</p:attrName>
                                        </p:attrNameLst>
                                      </p:cBhvr>
                                      <p:to>
                                        <p:strVal val="visible"/>
                                      </p:to>
                                    </p:set>
                                    <p:animEffect transition="in" filter="fade">
                                      <p:cBhvr>
                                        <p:cTn id="10" dur="2000"/>
                                        <p:tgtEl>
                                          <p:spTgt spid="58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fa-IR"/>
              <a:t>تقسيم بندي بر اساس ساختمان شيميايي</a:t>
            </a:r>
            <a:r>
              <a:rPr lang="en-US"/>
              <a:t> </a:t>
            </a:r>
          </a:p>
        </p:txBody>
      </p:sp>
      <p:sp>
        <p:nvSpPr>
          <p:cNvPr id="59395" name="Rectangle 3"/>
          <p:cNvSpPr>
            <a:spLocks noGrp="1" noChangeArrowheads="1"/>
          </p:cNvSpPr>
          <p:nvPr>
            <p:ph type="body" idx="1"/>
          </p:nvPr>
        </p:nvSpPr>
        <p:spPr/>
        <p:txBody>
          <a:bodyPr/>
          <a:lstStyle/>
          <a:p>
            <a:pPr algn="r" rtl="1">
              <a:buFont typeface="Wingdings" pitchFamily="2" charset="2"/>
              <a:buNone/>
            </a:pPr>
            <a:r>
              <a:rPr lang="fa-IR" dirty="0"/>
              <a:t> 1- مواد معدني</a:t>
            </a:r>
          </a:p>
          <a:p>
            <a:pPr algn="r" rtl="1">
              <a:buFont typeface="Wingdings" pitchFamily="2" charset="2"/>
              <a:buNone/>
            </a:pPr>
            <a:r>
              <a:rPr lang="fa-IR" dirty="0"/>
              <a:t>شامل فلزات، غير فلزات، شبه فلزات، اسيدها، بازها، نمكها و غيره</a:t>
            </a:r>
          </a:p>
          <a:p>
            <a:pPr algn="r" rtl="1">
              <a:buFont typeface="Wingdings" pitchFamily="2" charset="2"/>
              <a:buNone/>
            </a:pPr>
            <a:r>
              <a:rPr lang="fa-IR" dirty="0"/>
              <a:t>2- مواد آلي </a:t>
            </a:r>
          </a:p>
          <a:p>
            <a:pPr algn="r" rtl="1">
              <a:buFont typeface="Wingdings" pitchFamily="2" charset="2"/>
              <a:buNone/>
            </a:pPr>
            <a:r>
              <a:rPr lang="fa-IR" dirty="0"/>
              <a:t>شامل هيدروكربنها، آلدئيدها، استن ها، الكلها، استرها، اسيدهاي آلي و قلياهاي آلي</a:t>
            </a:r>
            <a:r>
              <a:rPr lang="en-US" dirty="0"/>
              <a:t> </a:t>
            </a:r>
          </a:p>
        </p:txBody>
      </p:sp>
    </p:spTree>
    <p:extLst>
      <p:ext uri="{BB962C8B-B14F-4D97-AF65-F5344CB8AC3E}">
        <p14:creationId xmlns:p14="http://schemas.microsoft.com/office/powerpoint/2010/main" val="15183780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fade">
                                      <p:cBhvr>
                                        <p:cTn id="7" dur="2000"/>
                                        <p:tgtEl>
                                          <p:spTgt spid="5939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395"/>
                                        </p:tgtEl>
                                        <p:attrNameLst>
                                          <p:attrName>style.visibility</p:attrName>
                                        </p:attrNameLst>
                                      </p:cBhvr>
                                      <p:to>
                                        <p:strVal val="visible"/>
                                      </p:to>
                                    </p:set>
                                    <p:animEffect transition="in" filter="fade">
                                      <p:cBhvr>
                                        <p:cTn id="10" dur="2000"/>
                                        <p:tgtEl>
                                          <p:spTgt spid="59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rtl="1"/>
            <a:r>
              <a:rPr lang="fa-IR" dirty="0"/>
              <a:t>ج- عوامل بيولوژيكي:</a:t>
            </a:r>
            <a:r>
              <a:rPr lang="en-US" dirty="0"/>
              <a:t> </a:t>
            </a:r>
          </a:p>
        </p:txBody>
      </p:sp>
      <p:sp>
        <p:nvSpPr>
          <p:cNvPr id="27651" name="Rectangle 3"/>
          <p:cNvSpPr>
            <a:spLocks noGrp="1" noChangeArrowheads="1"/>
          </p:cNvSpPr>
          <p:nvPr>
            <p:ph type="body" idx="1"/>
          </p:nvPr>
        </p:nvSpPr>
        <p:spPr/>
        <p:txBody>
          <a:bodyPr/>
          <a:lstStyle/>
          <a:p>
            <a:pPr algn="r" rtl="1"/>
            <a:r>
              <a:rPr lang="fa-IR" dirty="0"/>
              <a:t>1- باكتريها</a:t>
            </a:r>
          </a:p>
          <a:p>
            <a:pPr algn="r" rtl="1"/>
            <a:r>
              <a:rPr lang="fa-IR" dirty="0"/>
              <a:t>2- ويروسها</a:t>
            </a:r>
          </a:p>
          <a:p>
            <a:pPr algn="r" rtl="1"/>
            <a:r>
              <a:rPr lang="fa-IR" dirty="0"/>
              <a:t>3-ريكتزياها</a:t>
            </a:r>
          </a:p>
          <a:p>
            <a:pPr algn="r" rtl="1"/>
            <a:r>
              <a:rPr lang="fa-IR" dirty="0"/>
              <a:t>4- قارچها</a:t>
            </a:r>
          </a:p>
          <a:p>
            <a:pPr algn="r" rtl="1"/>
            <a:r>
              <a:rPr lang="fa-IR" dirty="0"/>
              <a:t>5- پارازيتها يا انگلها</a:t>
            </a:r>
          </a:p>
          <a:p>
            <a:pPr algn="r" rtl="1"/>
            <a:r>
              <a:rPr lang="fa-IR" dirty="0"/>
              <a:t>6- بندپايان</a:t>
            </a:r>
            <a:endParaRPr lang="en-US" dirty="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2000" fill="hold"/>
                                        <p:tgtEl>
                                          <p:spTgt spid="27650"/>
                                        </p:tgtEl>
                                        <p:attrNameLst>
                                          <p:attrName>ppt_w</p:attrName>
                                        </p:attrNameLst>
                                      </p:cBhvr>
                                      <p:tavLst>
                                        <p:tav tm="0">
                                          <p:val>
                                            <p:strVal val="#ppt_w"/>
                                          </p:val>
                                        </p:tav>
                                        <p:tav tm="100000">
                                          <p:val>
                                            <p:strVal val="#ppt_w"/>
                                          </p:val>
                                        </p:tav>
                                      </p:tavLst>
                                    </p:anim>
                                    <p:anim calcmode="lin" valueType="num">
                                      <p:cBhvr>
                                        <p:cTn id="8" dur="2000" fill="hold"/>
                                        <p:tgtEl>
                                          <p:spTgt spid="27650"/>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27650"/>
                                        </p:tgtEl>
                                        <p:attrNameLst>
                                          <p:attrName>ppt_x</p:attrName>
                                        </p:attrNameLst>
                                      </p:cBhvr>
                                      <p:tavLst>
                                        <p:tav tm="0">
                                          <p:val>
                                            <p:strVal val="#ppt_x-.4"/>
                                          </p:val>
                                        </p:tav>
                                        <p:tav tm="100000">
                                          <p:val>
                                            <p:strVal val="#ppt_x"/>
                                          </p:val>
                                        </p:tav>
                                      </p:tavLst>
                                    </p:anim>
                                    <p:anim calcmode="lin" valueType="num">
                                      <p:cBhvr>
                                        <p:cTn id="10" dur="2000" fill="hold"/>
                                        <p:tgtEl>
                                          <p:spTgt spid="27650"/>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27651">
                                            <p:txEl>
                                              <p:pRg st="0" end="0"/>
                                            </p:txEl>
                                          </p:spTgt>
                                        </p:tgtEl>
                                        <p:attrNameLst>
                                          <p:attrName>style.visibility</p:attrName>
                                        </p:attrNameLst>
                                      </p:cBhvr>
                                      <p:to>
                                        <p:strVal val="visible"/>
                                      </p:to>
                                    </p:set>
                                    <p:animEffect transition="in" filter="fade">
                                      <p:cBhvr>
                                        <p:cTn id="15" dur="500">
                                          <p:stCondLst>
                                            <p:cond delay="0"/>
                                          </p:stCondLst>
                                        </p:cTn>
                                        <p:tgtEl>
                                          <p:spTgt spid="27651">
                                            <p:txEl>
                                              <p:pRg st="0" end="0"/>
                                            </p:txEl>
                                          </p:spTgt>
                                        </p:tgtEl>
                                      </p:cBhvr>
                                    </p:animEffect>
                                    <p:anim calcmode="lin" valueType="num">
                                      <p:cBhvr>
                                        <p:cTn id="16" dur="500" fill="hold">
                                          <p:stCondLst>
                                            <p:cond delay="0"/>
                                          </p:stCondLst>
                                        </p:cTn>
                                        <p:tgtEl>
                                          <p:spTgt spid="27651">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27651">
                                            <p:txEl>
                                              <p:pRg st="1" end="1"/>
                                            </p:txEl>
                                          </p:spTgt>
                                        </p:tgtEl>
                                        <p:attrNameLst>
                                          <p:attrName>style.visibility</p:attrName>
                                        </p:attrNameLst>
                                      </p:cBhvr>
                                      <p:to>
                                        <p:strVal val="visible"/>
                                      </p:to>
                                    </p:set>
                                    <p:animEffect transition="in" filter="fade">
                                      <p:cBhvr>
                                        <p:cTn id="22" dur="500">
                                          <p:stCondLst>
                                            <p:cond delay="0"/>
                                          </p:stCondLst>
                                        </p:cTn>
                                        <p:tgtEl>
                                          <p:spTgt spid="27651">
                                            <p:txEl>
                                              <p:pRg st="1" end="1"/>
                                            </p:txEl>
                                          </p:spTgt>
                                        </p:tgtEl>
                                      </p:cBhvr>
                                    </p:animEffect>
                                    <p:anim calcmode="lin" valueType="num">
                                      <p:cBhvr>
                                        <p:cTn id="23" dur="500" fill="hold">
                                          <p:stCondLst>
                                            <p:cond delay="0"/>
                                          </p:stCondLst>
                                        </p:cTn>
                                        <p:tgtEl>
                                          <p:spTgt spid="27651">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27651">
                                            <p:txEl>
                                              <p:pRg st="2" end="2"/>
                                            </p:txEl>
                                          </p:spTgt>
                                        </p:tgtEl>
                                        <p:attrNameLst>
                                          <p:attrName>style.visibility</p:attrName>
                                        </p:attrNameLst>
                                      </p:cBhvr>
                                      <p:to>
                                        <p:strVal val="visible"/>
                                      </p:to>
                                    </p:set>
                                    <p:animEffect transition="in" filter="fade">
                                      <p:cBhvr>
                                        <p:cTn id="29" dur="500">
                                          <p:stCondLst>
                                            <p:cond delay="0"/>
                                          </p:stCondLst>
                                        </p:cTn>
                                        <p:tgtEl>
                                          <p:spTgt spid="27651">
                                            <p:txEl>
                                              <p:pRg st="2" end="2"/>
                                            </p:txEl>
                                          </p:spTgt>
                                        </p:tgtEl>
                                      </p:cBhvr>
                                    </p:animEffect>
                                    <p:anim calcmode="lin" valueType="num">
                                      <p:cBhvr>
                                        <p:cTn id="30" dur="500" fill="hold">
                                          <p:stCondLst>
                                            <p:cond delay="0"/>
                                          </p:stCondLst>
                                        </p:cTn>
                                        <p:tgtEl>
                                          <p:spTgt spid="27651">
                                            <p:txEl>
                                              <p:pRg st="2" end="2"/>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0" presetClass="entr" presetSubtype="0" fill="hold" grpId="0" nodeType="clickEffect">
                                  <p:stCondLst>
                                    <p:cond delay="0"/>
                                  </p:stCondLst>
                                  <p:iterate type="lt">
                                    <p:tmPct val="10000"/>
                                  </p:iterate>
                                  <p:childTnLst>
                                    <p:set>
                                      <p:cBhvr>
                                        <p:cTn id="35" dur="1" fill="hold">
                                          <p:stCondLst>
                                            <p:cond delay="0"/>
                                          </p:stCondLst>
                                        </p:cTn>
                                        <p:tgtEl>
                                          <p:spTgt spid="27651">
                                            <p:txEl>
                                              <p:pRg st="3" end="3"/>
                                            </p:txEl>
                                          </p:spTgt>
                                        </p:tgtEl>
                                        <p:attrNameLst>
                                          <p:attrName>style.visibility</p:attrName>
                                        </p:attrNameLst>
                                      </p:cBhvr>
                                      <p:to>
                                        <p:strVal val="visible"/>
                                      </p:to>
                                    </p:set>
                                    <p:animEffect transition="in" filter="fade">
                                      <p:cBhvr>
                                        <p:cTn id="36" dur="500">
                                          <p:stCondLst>
                                            <p:cond delay="0"/>
                                          </p:stCondLst>
                                        </p:cTn>
                                        <p:tgtEl>
                                          <p:spTgt spid="27651">
                                            <p:txEl>
                                              <p:pRg st="3" end="3"/>
                                            </p:txEl>
                                          </p:spTgt>
                                        </p:tgtEl>
                                      </p:cBhvr>
                                    </p:animEffect>
                                    <p:anim calcmode="lin" valueType="num">
                                      <p:cBhvr>
                                        <p:cTn id="37" dur="500" fill="hold">
                                          <p:stCondLst>
                                            <p:cond delay="0"/>
                                          </p:stCondLst>
                                        </p:cTn>
                                        <p:tgtEl>
                                          <p:spTgt spid="27651">
                                            <p:txEl>
                                              <p:pRg st="3" end="3"/>
                                            </p:txEl>
                                          </p:spTgt>
                                        </p:tgtEl>
                                        <p:attrNameLst>
                                          <p:attrName>ppt_x</p:attrName>
                                        </p:attrNameLst>
                                      </p:cBhvr>
                                      <p:tavLst>
                                        <p:tav tm="0">
                                          <p:val>
                                            <p:strVal val="#ppt_x-.1"/>
                                          </p:val>
                                        </p:tav>
                                        <p:tav tm="100000">
                                          <p:val>
                                            <p:strVal val="#ppt_x"/>
                                          </p:val>
                                        </p:tav>
                                      </p:tavLst>
                                    </p:anim>
                                    <p:anim calcmode="lin" valueType="num">
                                      <p:cBhvr>
                                        <p:cTn id="38" dur="500" fill="hold">
                                          <p:stCondLst>
                                            <p:cond delay="0"/>
                                          </p:stCondLst>
                                        </p:cTn>
                                        <p:tgtEl>
                                          <p:spTgt spid="27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0" presetClass="entr" presetSubtype="0" fill="hold" grpId="0" nodeType="clickEffect">
                                  <p:stCondLst>
                                    <p:cond delay="0"/>
                                  </p:stCondLst>
                                  <p:iterate type="lt">
                                    <p:tmPct val="10000"/>
                                  </p:iterate>
                                  <p:childTnLst>
                                    <p:set>
                                      <p:cBhvr>
                                        <p:cTn id="42" dur="1" fill="hold">
                                          <p:stCondLst>
                                            <p:cond delay="0"/>
                                          </p:stCondLst>
                                        </p:cTn>
                                        <p:tgtEl>
                                          <p:spTgt spid="27651">
                                            <p:txEl>
                                              <p:pRg st="4" end="4"/>
                                            </p:txEl>
                                          </p:spTgt>
                                        </p:tgtEl>
                                        <p:attrNameLst>
                                          <p:attrName>style.visibility</p:attrName>
                                        </p:attrNameLst>
                                      </p:cBhvr>
                                      <p:to>
                                        <p:strVal val="visible"/>
                                      </p:to>
                                    </p:set>
                                    <p:animEffect transition="in" filter="fade">
                                      <p:cBhvr>
                                        <p:cTn id="43" dur="500">
                                          <p:stCondLst>
                                            <p:cond delay="0"/>
                                          </p:stCondLst>
                                        </p:cTn>
                                        <p:tgtEl>
                                          <p:spTgt spid="27651">
                                            <p:txEl>
                                              <p:pRg st="4" end="4"/>
                                            </p:txEl>
                                          </p:spTgt>
                                        </p:tgtEl>
                                      </p:cBhvr>
                                    </p:animEffect>
                                    <p:anim calcmode="lin" valueType="num">
                                      <p:cBhvr>
                                        <p:cTn id="44" dur="500" fill="hold">
                                          <p:stCondLst>
                                            <p:cond delay="0"/>
                                          </p:stCondLst>
                                        </p:cTn>
                                        <p:tgtEl>
                                          <p:spTgt spid="27651">
                                            <p:txEl>
                                              <p:pRg st="4" end="4"/>
                                            </p:txEl>
                                          </p:spTgt>
                                        </p:tgtEl>
                                        <p:attrNameLst>
                                          <p:attrName>ppt_x</p:attrName>
                                        </p:attrNameLst>
                                      </p:cBhvr>
                                      <p:tavLst>
                                        <p:tav tm="0">
                                          <p:val>
                                            <p:strVal val="#ppt_x-.1"/>
                                          </p:val>
                                        </p:tav>
                                        <p:tav tm="100000">
                                          <p:val>
                                            <p:strVal val="#ppt_x"/>
                                          </p:val>
                                        </p:tav>
                                      </p:tavLst>
                                    </p:anim>
                                    <p:anim calcmode="lin" valueType="num">
                                      <p:cBhvr>
                                        <p:cTn id="45" dur="500" fill="hold">
                                          <p:stCondLst>
                                            <p:cond delay="0"/>
                                          </p:stCondLst>
                                        </p:cTn>
                                        <p:tgtEl>
                                          <p:spTgt spid="276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0" presetClass="entr" presetSubtype="0" fill="hold" grpId="0" nodeType="clickEffect">
                                  <p:stCondLst>
                                    <p:cond delay="0"/>
                                  </p:stCondLst>
                                  <p:iterate type="lt">
                                    <p:tmPct val="10000"/>
                                  </p:iterate>
                                  <p:childTnLst>
                                    <p:set>
                                      <p:cBhvr>
                                        <p:cTn id="49" dur="1" fill="hold">
                                          <p:stCondLst>
                                            <p:cond delay="0"/>
                                          </p:stCondLst>
                                        </p:cTn>
                                        <p:tgtEl>
                                          <p:spTgt spid="27651">
                                            <p:txEl>
                                              <p:pRg st="5" end="5"/>
                                            </p:txEl>
                                          </p:spTgt>
                                        </p:tgtEl>
                                        <p:attrNameLst>
                                          <p:attrName>style.visibility</p:attrName>
                                        </p:attrNameLst>
                                      </p:cBhvr>
                                      <p:to>
                                        <p:strVal val="visible"/>
                                      </p:to>
                                    </p:set>
                                    <p:animEffect transition="in" filter="fade">
                                      <p:cBhvr>
                                        <p:cTn id="50" dur="500">
                                          <p:stCondLst>
                                            <p:cond delay="0"/>
                                          </p:stCondLst>
                                        </p:cTn>
                                        <p:tgtEl>
                                          <p:spTgt spid="27651">
                                            <p:txEl>
                                              <p:pRg st="5" end="5"/>
                                            </p:txEl>
                                          </p:spTgt>
                                        </p:tgtEl>
                                      </p:cBhvr>
                                    </p:animEffect>
                                    <p:anim calcmode="lin" valueType="num">
                                      <p:cBhvr>
                                        <p:cTn id="51" dur="500" fill="hold">
                                          <p:stCondLst>
                                            <p:cond delay="0"/>
                                          </p:stCondLst>
                                        </p:cTn>
                                        <p:tgtEl>
                                          <p:spTgt spid="27651">
                                            <p:txEl>
                                              <p:pRg st="5" end="5"/>
                                            </p:txEl>
                                          </p:spTgt>
                                        </p:tgtEl>
                                        <p:attrNameLst>
                                          <p:attrName>ppt_x</p:attrName>
                                        </p:attrNameLst>
                                      </p:cBhvr>
                                      <p:tavLst>
                                        <p:tav tm="0">
                                          <p:val>
                                            <p:strVal val="#ppt_x-.1"/>
                                          </p:val>
                                        </p:tav>
                                        <p:tav tm="100000">
                                          <p:val>
                                            <p:strVal val="#ppt_x"/>
                                          </p:val>
                                        </p:tav>
                                      </p:tavLst>
                                    </p:anim>
                                    <p:anim calcmode="lin" valueType="num">
                                      <p:cBhvr>
                                        <p:cTn id="52" dur="500" fill="hold">
                                          <p:stCondLst>
                                            <p:cond delay="0"/>
                                          </p:stCondLst>
                                        </p:cTn>
                                        <p:tgtEl>
                                          <p:spTgt spid="2765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2362200"/>
            <a:ext cx="9372600" cy="1139825"/>
          </a:xfrm>
        </p:spPr>
        <p:txBody>
          <a:bodyPr>
            <a:normAutofit fontScale="90000"/>
          </a:bodyPr>
          <a:lstStyle/>
          <a:p>
            <a:pPr rtl="1"/>
            <a:r>
              <a:rPr lang="fa-IR" sz="4000" dirty="0"/>
              <a:t>د- عوامل رواني: ارتباطات انساني در صنعت را دربر دارد.</a:t>
            </a:r>
            <a:endParaRPr lang="en-US" sz="4000"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1000" fill="hold"/>
                                        <p:tgtEl>
                                          <p:spTgt spid="28674"/>
                                        </p:tgtEl>
                                        <p:attrNameLst>
                                          <p:attrName>ppt_w</p:attrName>
                                        </p:attrNameLst>
                                      </p:cBhvr>
                                      <p:tavLst>
                                        <p:tav tm="0">
                                          <p:val>
                                            <p:strVal val="#ppt_w+.3"/>
                                          </p:val>
                                        </p:tav>
                                        <p:tav tm="100000">
                                          <p:val>
                                            <p:strVal val="#ppt_w"/>
                                          </p:val>
                                        </p:tav>
                                      </p:tavLst>
                                    </p:anim>
                                    <p:anim calcmode="lin" valueType="num">
                                      <p:cBhvr>
                                        <p:cTn id="8" dur="1000" fill="hold"/>
                                        <p:tgtEl>
                                          <p:spTgt spid="28674"/>
                                        </p:tgtEl>
                                        <p:attrNameLst>
                                          <p:attrName>ppt_h</p:attrName>
                                        </p:attrNameLst>
                                      </p:cBhvr>
                                      <p:tavLst>
                                        <p:tav tm="0">
                                          <p:val>
                                            <p:strVal val="#ppt_h"/>
                                          </p:val>
                                        </p:tav>
                                        <p:tav tm="100000">
                                          <p:val>
                                            <p:strVal val="#ppt_h"/>
                                          </p:val>
                                        </p:tav>
                                      </p:tavLst>
                                    </p:anim>
                                    <p:animEffect transition="in" filter="fade">
                                      <p:cBhvr>
                                        <p:cTn id="9" dur="10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438400"/>
            <a:ext cx="8229600" cy="1139825"/>
          </a:xfrm>
        </p:spPr>
        <p:txBody>
          <a:bodyPr/>
          <a:lstStyle/>
          <a:p>
            <a:r>
              <a:rPr lang="fa-IR"/>
              <a:t>ه- عوامل مكانيكي و ارگونوميكي </a:t>
            </a:r>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768" decel="100000"/>
                                        <p:tgtEl>
                                          <p:spTgt spid="29698"/>
                                        </p:tgtEl>
                                      </p:cBhvr>
                                    </p:animEffect>
                                    <p:animScale>
                                      <p:cBhvr>
                                        <p:cTn id="8" dur="768" decel="100000"/>
                                        <p:tgtEl>
                                          <p:spTgt spid="29698"/>
                                        </p:tgtEl>
                                      </p:cBhvr>
                                      <p:from x="10000" y="10000"/>
                                      <p:to x="200000" y="450000"/>
                                    </p:animScale>
                                    <p:animScale>
                                      <p:cBhvr>
                                        <p:cTn id="9" dur="1230" accel="100000" fill="hold">
                                          <p:stCondLst>
                                            <p:cond delay="768"/>
                                          </p:stCondLst>
                                        </p:cTn>
                                        <p:tgtEl>
                                          <p:spTgt spid="29698"/>
                                        </p:tgtEl>
                                      </p:cBhvr>
                                      <p:from x="200000" y="450000"/>
                                      <p:to x="100000" y="100000"/>
                                    </p:animScale>
                                    <p:set>
                                      <p:cBhvr>
                                        <p:cTn id="10" dur="768" fill="hold"/>
                                        <p:tgtEl>
                                          <p:spTgt spid="29698"/>
                                        </p:tgtEl>
                                        <p:attrNameLst>
                                          <p:attrName>ppt_x</p:attrName>
                                        </p:attrNameLst>
                                      </p:cBhvr>
                                      <p:to>
                                        <p:strVal val="(0.5)"/>
                                      </p:to>
                                    </p:set>
                                    <p:anim from="(0.5)" to="(#ppt_x)" calcmode="lin" valueType="num">
                                      <p:cBhvr>
                                        <p:cTn id="11" dur="1230" accel="100000" fill="hold">
                                          <p:stCondLst>
                                            <p:cond delay="768"/>
                                          </p:stCondLst>
                                        </p:cTn>
                                        <p:tgtEl>
                                          <p:spTgt spid="29698"/>
                                        </p:tgtEl>
                                        <p:attrNameLst>
                                          <p:attrName>ppt_x</p:attrName>
                                        </p:attrNameLst>
                                      </p:cBhvr>
                                    </p:anim>
                                    <p:set>
                                      <p:cBhvr>
                                        <p:cTn id="12" dur="768" fill="hold"/>
                                        <p:tgtEl>
                                          <p:spTgt spid="29698"/>
                                        </p:tgtEl>
                                        <p:attrNameLst>
                                          <p:attrName>ppt_y</p:attrName>
                                        </p:attrNameLst>
                                      </p:cBhvr>
                                      <p:to>
                                        <p:strVal val="(#ppt_y+0.4)"/>
                                      </p:to>
                                    </p:set>
                                    <p:anim from="(#ppt_y+0.4)" to="(#ppt_y)" calcmode="lin" valueType="num">
                                      <p:cBhvr>
                                        <p:cTn id="13" dur="1230" accel="100000" fill="hold">
                                          <p:stCondLst>
                                            <p:cond delay="768"/>
                                          </p:stCondLst>
                                        </p:cTn>
                                        <p:tgtEl>
                                          <p:spTgt spid="2969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3568" y="2204864"/>
            <a:ext cx="7772400" cy="1500187"/>
          </a:xfrm>
        </p:spPr>
        <p:txBody>
          <a:bodyPr>
            <a:noAutofit/>
          </a:bodyPr>
          <a:lstStyle/>
          <a:p>
            <a:pPr algn="ctr"/>
            <a:r>
              <a:rPr lang="fa-IR" sz="4800" dirty="0" smtClean="0">
                <a:solidFill>
                  <a:schemeClr val="tx1"/>
                </a:solidFill>
              </a:rPr>
              <a:t>بیماریهای ناشی از عوامل زیان آور محیط کار</a:t>
            </a:r>
            <a:endParaRPr lang="en-US" sz="4800" dirty="0">
              <a:solidFill>
                <a:schemeClr val="tx1"/>
              </a:solidFill>
            </a:endParaRPr>
          </a:p>
        </p:txBody>
      </p:sp>
    </p:spTree>
    <p:extLst>
      <p:ext uri="{BB962C8B-B14F-4D97-AF65-F5344CB8AC3E}">
        <p14:creationId xmlns:p14="http://schemas.microsoft.com/office/powerpoint/2010/main" val="3279432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2400" y="1905000"/>
            <a:ext cx="8991600" cy="1139825"/>
          </a:xfrm>
        </p:spPr>
        <p:txBody>
          <a:bodyPr/>
          <a:lstStyle/>
          <a:p>
            <a:r>
              <a:rPr lang="fa-IR" sz="4000"/>
              <a:t>بيماريهاي ناشي از عوامل فيزيكي زيان آور محيط كار</a:t>
            </a:r>
            <a:endParaRPr lang="en-US" sz="40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277813"/>
            <a:ext cx="9144000" cy="1139825"/>
          </a:xfrm>
        </p:spPr>
        <p:txBody>
          <a:bodyPr>
            <a:normAutofit fontScale="90000"/>
          </a:bodyPr>
          <a:lstStyle/>
          <a:p>
            <a:pPr rtl="1"/>
            <a:r>
              <a:rPr lang="fa-IR" sz="4000" dirty="0"/>
              <a:t>بيماريهاي وابسته به سر و صدا ( </a:t>
            </a:r>
            <a:r>
              <a:rPr lang="en-US" sz="4000" dirty="0"/>
              <a:t> Noise related</a:t>
            </a:r>
            <a:r>
              <a:rPr lang="fa-IR" sz="4000" dirty="0"/>
              <a:t>)</a:t>
            </a:r>
            <a:br>
              <a:rPr lang="fa-IR" sz="4000" dirty="0"/>
            </a:br>
            <a:endParaRPr lang="en-US" sz="4000" dirty="0"/>
          </a:p>
        </p:txBody>
      </p:sp>
      <p:sp>
        <p:nvSpPr>
          <p:cNvPr id="30723" name="Rectangle 3"/>
          <p:cNvSpPr>
            <a:spLocks noGrp="1" noChangeArrowheads="1"/>
          </p:cNvSpPr>
          <p:nvPr>
            <p:ph type="body" idx="1"/>
          </p:nvPr>
        </p:nvSpPr>
        <p:spPr>
          <a:xfrm>
            <a:off x="457200" y="1295400"/>
            <a:ext cx="8229600" cy="5181600"/>
          </a:xfrm>
        </p:spPr>
        <p:txBody>
          <a:bodyPr/>
          <a:lstStyle/>
          <a:p>
            <a:pPr algn="r" rtl="1">
              <a:buFont typeface="Wingdings" pitchFamily="2" charset="2"/>
              <a:buNone/>
            </a:pPr>
            <a:r>
              <a:rPr lang="fa-IR" dirty="0"/>
              <a:t>1- ناشنوايي ناشي از صدا </a:t>
            </a:r>
            <a:r>
              <a:rPr lang="en-US" dirty="0"/>
              <a:t>noise disorder)</a:t>
            </a:r>
            <a:r>
              <a:rPr lang="fa-IR" dirty="0"/>
              <a:t> ) </a:t>
            </a:r>
          </a:p>
          <a:p>
            <a:pPr algn="r" rtl="1"/>
            <a:r>
              <a:rPr lang="fa-IR" dirty="0"/>
              <a:t>الف) كاهش شنوايي </a:t>
            </a:r>
            <a:r>
              <a:rPr lang="en-US" dirty="0"/>
              <a:t>Hearing loss)</a:t>
            </a:r>
            <a:r>
              <a:rPr lang="fa-IR" dirty="0"/>
              <a:t> )</a:t>
            </a:r>
          </a:p>
          <a:p>
            <a:pPr algn="r" rtl="1"/>
            <a:r>
              <a:rPr lang="fa-IR" dirty="0"/>
              <a:t>ب) وزوز گوش </a:t>
            </a:r>
            <a:r>
              <a:rPr lang="en-US" dirty="0" err="1"/>
              <a:t>Tinituos</a:t>
            </a:r>
            <a:r>
              <a:rPr lang="en-US" dirty="0"/>
              <a:t>)</a:t>
            </a:r>
            <a:r>
              <a:rPr lang="fa-IR" dirty="0"/>
              <a:t>)</a:t>
            </a:r>
          </a:p>
          <a:p>
            <a:pPr algn="r" rtl="1"/>
            <a:r>
              <a:rPr lang="fa-IR" dirty="0"/>
              <a:t>2- اثرات فيزيولوژيكي </a:t>
            </a:r>
            <a:r>
              <a:rPr lang="en-US" dirty="0"/>
              <a:t>physiological effects)</a:t>
            </a:r>
            <a:r>
              <a:rPr lang="fa-IR" dirty="0"/>
              <a:t>)</a:t>
            </a:r>
          </a:p>
          <a:p>
            <a:pPr algn="r" rtl="1"/>
            <a:r>
              <a:rPr lang="fa-IR" dirty="0"/>
              <a:t>الف) افزايش فشار خون شرياني </a:t>
            </a:r>
            <a:r>
              <a:rPr lang="en-US" dirty="0"/>
              <a:t>Arterial hypertension)</a:t>
            </a:r>
            <a:r>
              <a:rPr lang="fa-IR" dirty="0"/>
              <a:t>)</a:t>
            </a:r>
          </a:p>
          <a:p>
            <a:pPr algn="r" rtl="1"/>
            <a:r>
              <a:rPr lang="fa-IR" dirty="0"/>
              <a:t>ب- افزايش ضربان قلب و بالا رفتن مصرف اكسيژن </a:t>
            </a:r>
            <a:r>
              <a:rPr lang="en-US" dirty="0"/>
              <a:t>tachycardia)</a:t>
            </a:r>
            <a:r>
              <a:rPr lang="fa-IR" dirty="0"/>
              <a:t>)</a:t>
            </a:r>
          </a:p>
          <a:p>
            <a:pPr algn="r" rtl="1"/>
            <a:r>
              <a:rPr lang="fa-IR" dirty="0"/>
              <a:t>ج- اثرات رواني </a:t>
            </a:r>
            <a:r>
              <a:rPr lang="en-US" dirty="0"/>
              <a:t>psychological effects )</a:t>
            </a:r>
            <a:r>
              <a:rPr lang="fa-IR" dirty="0"/>
              <a:t> )</a:t>
            </a:r>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1000"/>
                                        <p:tgtEl>
                                          <p:spTgt spid="30722"/>
                                        </p:tgtEl>
                                      </p:cBhvr>
                                    </p:animEffect>
                                    <p:anim calcmode="lin" valueType="num">
                                      <p:cBhvr>
                                        <p:cTn id="8" dur="1000" fill="hold"/>
                                        <p:tgtEl>
                                          <p:spTgt spid="30722"/>
                                        </p:tgtEl>
                                        <p:attrNameLst>
                                          <p:attrName>ppt_x</p:attrName>
                                        </p:attrNameLst>
                                      </p:cBhvr>
                                      <p:tavLst>
                                        <p:tav tm="0">
                                          <p:val>
                                            <p:strVal val="#ppt_x"/>
                                          </p:val>
                                        </p:tav>
                                        <p:tav tm="100000">
                                          <p:val>
                                            <p:strVal val="#ppt_x"/>
                                          </p:val>
                                        </p:tav>
                                      </p:tavLst>
                                    </p:anim>
                                    <p:anim calcmode="lin" valueType="num">
                                      <p:cBhvr>
                                        <p:cTn id="9" dur="898" decel="100000" fill="hold"/>
                                        <p:tgtEl>
                                          <p:spTgt spid="3072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072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0723">
                                            <p:txEl>
                                              <p:pRg st="0" end="0"/>
                                            </p:txEl>
                                          </p:spTgt>
                                        </p:tgtEl>
                                        <p:attrNameLst>
                                          <p:attrName>style.visibility</p:attrName>
                                        </p:attrNameLst>
                                      </p:cBhvr>
                                      <p:to>
                                        <p:strVal val="visible"/>
                                      </p:to>
                                    </p:set>
                                    <p:animEffect transition="in" filter="fade">
                                      <p:cBhvr>
                                        <p:cTn id="15" dur="1000"/>
                                        <p:tgtEl>
                                          <p:spTgt spid="30723">
                                            <p:txEl>
                                              <p:pRg st="0" end="0"/>
                                            </p:txEl>
                                          </p:spTgt>
                                        </p:tgtEl>
                                      </p:cBhvr>
                                    </p:animEffect>
                                    <p:anim calcmode="lin" valueType="num">
                                      <p:cBhvr>
                                        <p:cTn id="16"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072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072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0723">
                                            <p:txEl>
                                              <p:pRg st="1" end="1"/>
                                            </p:txEl>
                                          </p:spTgt>
                                        </p:tgtEl>
                                        <p:attrNameLst>
                                          <p:attrName>style.visibility</p:attrName>
                                        </p:attrNameLst>
                                      </p:cBhvr>
                                      <p:to>
                                        <p:strVal val="visible"/>
                                      </p:to>
                                    </p:set>
                                    <p:animEffect transition="in" filter="fade">
                                      <p:cBhvr>
                                        <p:cTn id="23" dur="1000"/>
                                        <p:tgtEl>
                                          <p:spTgt spid="30723">
                                            <p:txEl>
                                              <p:pRg st="1" end="1"/>
                                            </p:txEl>
                                          </p:spTgt>
                                        </p:tgtEl>
                                      </p:cBhvr>
                                    </p:animEffect>
                                    <p:anim calcmode="lin" valueType="num">
                                      <p:cBhvr>
                                        <p:cTn id="24"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072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072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0723">
                                            <p:txEl>
                                              <p:pRg st="2" end="2"/>
                                            </p:txEl>
                                          </p:spTgt>
                                        </p:tgtEl>
                                        <p:attrNameLst>
                                          <p:attrName>style.visibility</p:attrName>
                                        </p:attrNameLst>
                                      </p:cBhvr>
                                      <p:to>
                                        <p:strVal val="visible"/>
                                      </p:to>
                                    </p:set>
                                    <p:animEffect transition="in" filter="fade">
                                      <p:cBhvr>
                                        <p:cTn id="31" dur="1000"/>
                                        <p:tgtEl>
                                          <p:spTgt spid="30723">
                                            <p:txEl>
                                              <p:pRg st="2" end="2"/>
                                            </p:txEl>
                                          </p:spTgt>
                                        </p:tgtEl>
                                      </p:cBhvr>
                                    </p:animEffect>
                                    <p:anim calcmode="lin" valueType="num">
                                      <p:cBhvr>
                                        <p:cTn id="32" dur="10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072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072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0723">
                                            <p:txEl>
                                              <p:pRg st="3" end="3"/>
                                            </p:txEl>
                                          </p:spTgt>
                                        </p:tgtEl>
                                        <p:attrNameLst>
                                          <p:attrName>style.visibility</p:attrName>
                                        </p:attrNameLst>
                                      </p:cBhvr>
                                      <p:to>
                                        <p:strVal val="visible"/>
                                      </p:to>
                                    </p:set>
                                    <p:animEffect transition="in" filter="fade">
                                      <p:cBhvr>
                                        <p:cTn id="39" dur="1000"/>
                                        <p:tgtEl>
                                          <p:spTgt spid="30723">
                                            <p:txEl>
                                              <p:pRg st="3" end="3"/>
                                            </p:txEl>
                                          </p:spTgt>
                                        </p:tgtEl>
                                      </p:cBhvr>
                                    </p:animEffect>
                                    <p:anim calcmode="lin" valueType="num">
                                      <p:cBhvr>
                                        <p:cTn id="40" dur="10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072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072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0723">
                                            <p:txEl>
                                              <p:pRg st="4" end="4"/>
                                            </p:txEl>
                                          </p:spTgt>
                                        </p:tgtEl>
                                        <p:attrNameLst>
                                          <p:attrName>style.visibility</p:attrName>
                                        </p:attrNameLst>
                                      </p:cBhvr>
                                      <p:to>
                                        <p:strVal val="visible"/>
                                      </p:to>
                                    </p:set>
                                    <p:animEffect transition="in" filter="fade">
                                      <p:cBhvr>
                                        <p:cTn id="47" dur="1000"/>
                                        <p:tgtEl>
                                          <p:spTgt spid="30723">
                                            <p:txEl>
                                              <p:pRg st="4" end="4"/>
                                            </p:txEl>
                                          </p:spTgt>
                                        </p:tgtEl>
                                      </p:cBhvr>
                                    </p:animEffect>
                                    <p:anim calcmode="lin" valueType="num">
                                      <p:cBhvr>
                                        <p:cTn id="48" dur="10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072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072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0723">
                                            <p:txEl>
                                              <p:pRg st="5" end="5"/>
                                            </p:txEl>
                                          </p:spTgt>
                                        </p:tgtEl>
                                        <p:attrNameLst>
                                          <p:attrName>style.visibility</p:attrName>
                                        </p:attrNameLst>
                                      </p:cBhvr>
                                      <p:to>
                                        <p:strVal val="visible"/>
                                      </p:to>
                                    </p:set>
                                    <p:animEffect transition="in" filter="fade">
                                      <p:cBhvr>
                                        <p:cTn id="55" dur="1000"/>
                                        <p:tgtEl>
                                          <p:spTgt spid="30723">
                                            <p:txEl>
                                              <p:pRg st="5" end="5"/>
                                            </p:txEl>
                                          </p:spTgt>
                                        </p:tgtEl>
                                      </p:cBhvr>
                                    </p:animEffect>
                                    <p:anim calcmode="lin" valueType="num">
                                      <p:cBhvr>
                                        <p:cTn id="56" dur="1000" fill="hold"/>
                                        <p:tgtEl>
                                          <p:spTgt spid="3072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072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072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0723">
                                            <p:txEl>
                                              <p:pRg st="6" end="6"/>
                                            </p:txEl>
                                          </p:spTgt>
                                        </p:tgtEl>
                                        <p:attrNameLst>
                                          <p:attrName>style.visibility</p:attrName>
                                        </p:attrNameLst>
                                      </p:cBhvr>
                                      <p:to>
                                        <p:strVal val="visible"/>
                                      </p:to>
                                    </p:set>
                                    <p:animEffect transition="in" filter="fade">
                                      <p:cBhvr>
                                        <p:cTn id="63" dur="1000"/>
                                        <p:tgtEl>
                                          <p:spTgt spid="30723">
                                            <p:txEl>
                                              <p:pRg st="6" end="6"/>
                                            </p:txEl>
                                          </p:spTgt>
                                        </p:tgtEl>
                                      </p:cBhvr>
                                    </p:animEffect>
                                    <p:anim calcmode="lin" valueType="num">
                                      <p:cBhvr>
                                        <p:cTn id="64" dur="1000" fill="hold"/>
                                        <p:tgtEl>
                                          <p:spTgt spid="3072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072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072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rtl="1"/>
            <a:r>
              <a:rPr lang="fa-IR" dirty="0"/>
              <a:t>بيماريهاي وابسته به ارتعاش (</a:t>
            </a:r>
            <a:r>
              <a:rPr lang="en-US" dirty="0"/>
              <a:t> (Vibration</a:t>
            </a:r>
          </a:p>
        </p:txBody>
      </p:sp>
      <p:sp>
        <p:nvSpPr>
          <p:cNvPr id="31747" name="Rectangle 3"/>
          <p:cNvSpPr>
            <a:spLocks noGrp="1" noChangeArrowheads="1"/>
          </p:cNvSpPr>
          <p:nvPr>
            <p:ph type="body" idx="1"/>
          </p:nvPr>
        </p:nvSpPr>
        <p:spPr/>
        <p:txBody>
          <a:bodyPr/>
          <a:lstStyle/>
          <a:p>
            <a:pPr marL="609600" indent="-609600" algn="r" rtl="1"/>
            <a:r>
              <a:rPr lang="fa-IR" dirty="0"/>
              <a:t>سپيد انگشت</a:t>
            </a:r>
          </a:p>
          <a:p>
            <a:pPr marL="609600" indent="-609600" algn="r" rtl="1"/>
            <a:r>
              <a:rPr lang="fa-IR" dirty="0"/>
              <a:t>از بين رفتن كلسيم خون و بافتها </a:t>
            </a:r>
            <a:r>
              <a:rPr lang="en-US" dirty="0"/>
              <a:t>Decalcification&amp; </a:t>
            </a:r>
            <a:r>
              <a:rPr lang="en-US" dirty="0" err="1"/>
              <a:t>osteoporse</a:t>
            </a:r>
            <a:r>
              <a:rPr lang="en-US" dirty="0"/>
              <a:t>)</a:t>
            </a:r>
            <a:r>
              <a:rPr lang="fa-IR" dirty="0"/>
              <a:t>)</a:t>
            </a:r>
          </a:p>
          <a:p>
            <a:pPr marL="609600" indent="-609600" algn="r" rtl="1"/>
            <a:r>
              <a:rPr lang="fa-IR" dirty="0"/>
              <a:t>سائيدگي مفصل </a:t>
            </a:r>
            <a:r>
              <a:rPr lang="en-US" dirty="0" err="1"/>
              <a:t>Osteo</a:t>
            </a:r>
            <a:r>
              <a:rPr lang="en-US" dirty="0"/>
              <a:t> arthritis)</a:t>
            </a:r>
            <a:r>
              <a:rPr lang="fa-IR" dirty="0"/>
              <a:t>)</a:t>
            </a:r>
          </a:p>
          <a:p>
            <a:pPr marL="609600" indent="-609600" algn="r" rtl="1"/>
            <a:r>
              <a:rPr lang="fa-IR" dirty="0"/>
              <a:t>آتروفي </a:t>
            </a:r>
            <a:r>
              <a:rPr lang="en-US" dirty="0" err="1"/>
              <a:t>Aterophy</a:t>
            </a:r>
            <a:r>
              <a:rPr lang="en-US" dirty="0"/>
              <a:t>)</a:t>
            </a:r>
            <a:r>
              <a:rPr lang="fa-IR" dirty="0"/>
              <a:t>)</a:t>
            </a:r>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1000"/>
                                        <p:tgtEl>
                                          <p:spTgt spid="31746"/>
                                        </p:tgtEl>
                                      </p:cBhvr>
                                    </p:animEffect>
                                    <p:anim calcmode="lin" valueType="num">
                                      <p:cBhvr>
                                        <p:cTn id="8" dur="1000" fill="hold"/>
                                        <p:tgtEl>
                                          <p:spTgt spid="31746"/>
                                        </p:tgtEl>
                                        <p:attrNameLst>
                                          <p:attrName>ppt_x</p:attrName>
                                        </p:attrNameLst>
                                      </p:cBhvr>
                                      <p:tavLst>
                                        <p:tav tm="0">
                                          <p:val>
                                            <p:strVal val="#ppt_x"/>
                                          </p:val>
                                        </p:tav>
                                        <p:tav tm="100000">
                                          <p:val>
                                            <p:strVal val="#ppt_x"/>
                                          </p:val>
                                        </p:tav>
                                      </p:tavLst>
                                    </p:anim>
                                    <p:anim calcmode="lin" valueType="num">
                                      <p:cBhvr>
                                        <p:cTn id="9" dur="898" decel="100000" fill="hold"/>
                                        <p:tgtEl>
                                          <p:spTgt spid="3174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174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1747">
                                            <p:txEl>
                                              <p:pRg st="0" end="0"/>
                                            </p:txEl>
                                          </p:spTgt>
                                        </p:tgtEl>
                                        <p:attrNameLst>
                                          <p:attrName>style.visibility</p:attrName>
                                        </p:attrNameLst>
                                      </p:cBhvr>
                                      <p:to>
                                        <p:strVal val="visible"/>
                                      </p:to>
                                    </p:set>
                                    <p:animEffect transition="in" filter="fade">
                                      <p:cBhvr>
                                        <p:cTn id="15" dur="1000"/>
                                        <p:tgtEl>
                                          <p:spTgt spid="31747">
                                            <p:txEl>
                                              <p:pRg st="0" end="0"/>
                                            </p:txEl>
                                          </p:spTgt>
                                        </p:tgtEl>
                                      </p:cBhvr>
                                    </p:animEffect>
                                    <p:anim calcmode="lin" valueType="num">
                                      <p:cBhvr>
                                        <p:cTn id="16" dur="10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174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17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1747">
                                            <p:txEl>
                                              <p:pRg st="1" end="1"/>
                                            </p:txEl>
                                          </p:spTgt>
                                        </p:tgtEl>
                                        <p:attrNameLst>
                                          <p:attrName>style.visibility</p:attrName>
                                        </p:attrNameLst>
                                      </p:cBhvr>
                                      <p:to>
                                        <p:strVal val="visible"/>
                                      </p:to>
                                    </p:set>
                                    <p:animEffect transition="in" filter="fade">
                                      <p:cBhvr>
                                        <p:cTn id="23" dur="1000"/>
                                        <p:tgtEl>
                                          <p:spTgt spid="31747">
                                            <p:txEl>
                                              <p:pRg st="1" end="1"/>
                                            </p:txEl>
                                          </p:spTgt>
                                        </p:tgtEl>
                                      </p:cBhvr>
                                    </p:animEffect>
                                    <p:anim calcmode="lin" valueType="num">
                                      <p:cBhvr>
                                        <p:cTn id="24" dur="10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174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17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1747">
                                            <p:txEl>
                                              <p:pRg st="2" end="2"/>
                                            </p:txEl>
                                          </p:spTgt>
                                        </p:tgtEl>
                                        <p:attrNameLst>
                                          <p:attrName>style.visibility</p:attrName>
                                        </p:attrNameLst>
                                      </p:cBhvr>
                                      <p:to>
                                        <p:strVal val="visible"/>
                                      </p:to>
                                    </p:set>
                                    <p:animEffect transition="in" filter="fade">
                                      <p:cBhvr>
                                        <p:cTn id="31" dur="1000"/>
                                        <p:tgtEl>
                                          <p:spTgt spid="31747">
                                            <p:txEl>
                                              <p:pRg st="2" end="2"/>
                                            </p:txEl>
                                          </p:spTgt>
                                        </p:tgtEl>
                                      </p:cBhvr>
                                    </p:animEffect>
                                    <p:anim calcmode="lin" valueType="num">
                                      <p:cBhvr>
                                        <p:cTn id="32" dur="10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1747">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17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1747">
                                            <p:txEl>
                                              <p:pRg st="3" end="3"/>
                                            </p:txEl>
                                          </p:spTgt>
                                        </p:tgtEl>
                                        <p:attrNameLst>
                                          <p:attrName>style.visibility</p:attrName>
                                        </p:attrNameLst>
                                      </p:cBhvr>
                                      <p:to>
                                        <p:strVal val="visible"/>
                                      </p:to>
                                    </p:set>
                                    <p:animEffect transition="in" filter="fade">
                                      <p:cBhvr>
                                        <p:cTn id="39" dur="1000"/>
                                        <p:tgtEl>
                                          <p:spTgt spid="31747">
                                            <p:txEl>
                                              <p:pRg st="3" end="3"/>
                                            </p:txEl>
                                          </p:spTgt>
                                        </p:tgtEl>
                                      </p:cBhvr>
                                    </p:animEffect>
                                    <p:anim calcmode="lin" valueType="num">
                                      <p:cBhvr>
                                        <p:cTn id="40" dur="10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1747">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1747">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fa-IR"/>
              <a:t>سازمانهاي بين المللي معتبر </a:t>
            </a:r>
            <a:endParaRPr lang="en-US"/>
          </a:p>
        </p:txBody>
      </p:sp>
      <p:sp>
        <p:nvSpPr>
          <p:cNvPr id="68611" name="Rectangle 3"/>
          <p:cNvSpPr>
            <a:spLocks noGrp="1" noChangeArrowheads="1"/>
          </p:cNvSpPr>
          <p:nvPr>
            <p:ph type="body" idx="1"/>
          </p:nvPr>
        </p:nvSpPr>
        <p:spPr/>
        <p:txBody>
          <a:bodyPr/>
          <a:lstStyle/>
          <a:p>
            <a:pPr algn="r" rtl="1"/>
            <a:r>
              <a:rPr lang="en-US" dirty="0"/>
              <a:t>ACGIH</a:t>
            </a:r>
          </a:p>
          <a:p>
            <a:pPr algn="r" rtl="1"/>
            <a:r>
              <a:rPr lang="en-US" dirty="0"/>
              <a:t>OSHA</a:t>
            </a:r>
          </a:p>
          <a:p>
            <a:pPr algn="r" rtl="1"/>
            <a:r>
              <a:rPr lang="en-US" dirty="0"/>
              <a:t>NIOSH</a:t>
            </a:r>
          </a:p>
          <a:p>
            <a:pPr algn="r" rtl="1">
              <a:buFont typeface="Wingdings" pitchFamily="2" charset="2"/>
              <a:buNone/>
            </a:pPr>
            <a:endParaRPr lang="en-US" dirty="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2000" fill="hold"/>
                                        <p:tgtEl>
                                          <p:spTgt spid="68610"/>
                                        </p:tgtEl>
                                        <p:attrNameLst>
                                          <p:attrName>ppt_w</p:attrName>
                                        </p:attrNameLst>
                                      </p:cBhvr>
                                      <p:tavLst>
                                        <p:tav tm="0">
                                          <p:val>
                                            <p:strVal val="#ppt_w*2.5"/>
                                          </p:val>
                                        </p:tav>
                                        <p:tav tm="100000">
                                          <p:val>
                                            <p:strVal val="#ppt_w"/>
                                          </p:val>
                                        </p:tav>
                                      </p:tavLst>
                                    </p:anim>
                                    <p:anim calcmode="lin" valueType="num">
                                      <p:cBhvr>
                                        <p:cTn id="8" dur="2000" fill="hold"/>
                                        <p:tgtEl>
                                          <p:spTgt spid="68610"/>
                                        </p:tgtEl>
                                        <p:attrNameLst>
                                          <p:attrName>ppt_h</p:attrName>
                                        </p:attrNameLst>
                                      </p:cBhvr>
                                      <p:tavLst>
                                        <p:tav tm="0">
                                          <p:val>
                                            <p:strVal val="#ppt_h"/>
                                          </p:val>
                                        </p:tav>
                                        <p:tav tm="100000">
                                          <p:val>
                                            <p:strVal val="#ppt_h"/>
                                          </p:val>
                                        </p:tav>
                                      </p:tavLst>
                                    </p:anim>
                                    <p:anim calcmode="lin" valueType="num">
                                      <p:cBhvr>
                                        <p:cTn id="9" dur="2000" fill="hold"/>
                                        <p:tgtEl>
                                          <p:spTgt spid="6861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6861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686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8611">
                                            <p:txEl>
                                              <p:pRg st="0" end="0"/>
                                            </p:txEl>
                                          </p:spTgt>
                                        </p:tgtEl>
                                        <p:attrNameLst>
                                          <p:attrName>style.visibility</p:attrName>
                                        </p:attrNameLst>
                                      </p:cBhvr>
                                      <p:to>
                                        <p:strVal val="visible"/>
                                      </p:to>
                                    </p:set>
                                    <p:animEffect transition="in" filter="wipe(left)">
                                      <p:cBhvr>
                                        <p:cTn id="16" dur="500"/>
                                        <p:tgtEl>
                                          <p:spTgt spid="6861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8611">
                                            <p:txEl>
                                              <p:pRg st="1" end="1"/>
                                            </p:txEl>
                                          </p:spTgt>
                                        </p:tgtEl>
                                        <p:attrNameLst>
                                          <p:attrName>style.visibility</p:attrName>
                                        </p:attrNameLst>
                                      </p:cBhvr>
                                      <p:to>
                                        <p:strVal val="visible"/>
                                      </p:to>
                                    </p:set>
                                    <p:animEffect transition="in" filter="wipe(left)">
                                      <p:cBhvr>
                                        <p:cTn id="21" dur="500"/>
                                        <p:tgtEl>
                                          <p:spTgt spid="6861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8611">
                                            <p:txEl>
                                              <p:pRg st="2" end="2"/>
                                            </p:txEl>
                                          </p:spTgt>
                                        </p:tgtEl>
                                        <p:attrNameLst>
                                          <p:attrName>style.visibility</p:attrName>
                                        </p:attrNameLst>
                                      </p:cBhvr>
                                      <p:to>
                                        <p:strVal val="visible"/>
                                      </p:to>
                                    </p:set>
                                    <p:animEffect transition="in" filter="wipe(left)">
                                      <p:cBhvr>
                                        <p:cTn id="26" dur="500"/>
                                        <p:tgtEl>
                                          <p:spTgt spid="686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1"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fa-IR"/>
              <a:t>بيمارهاي ناشي از فشار </a:t>
            </a:r>
            <a:endParaRPr lang="en-US"/>
          </a:p>
        </p:txBody>
      </p:sp>
      <p:sp>
        <p:nvSpPr>
          <p:cNvPr id="33795" name="Rectangle 3"/>
          <p:cNvSpPr>
            <a:spLocks noGrp="1" noChangeArrowheads="1"/>
          </p:cNvSpPr>
          <p:nvPr>
            <p:ph type="body" idx="1"/>
          </p:nvPr>
        </p:nvSpPr>
        <p:spPr/>
        <p:txBody>
          <a:bodyPr/>
          <a:lstStyle/>
          <a:p>
            <a:pPr algn="r" rtl="1">
              <a:buFont typeface="Wingdings" pitchFamily="2" charset="2"/>
              <a:buNone/>
            </a:pPr>
            <a:r>
              <a:rPr lang="fa-IR" dirty="0"/>
              <a:t> الف- اثرات مستقيم ناشي از فشار</a:t>
            </a:r>
          </a:p>
          <a:p>
            <a:pPr algn="r" rtl="1">
              <a:buFont typeface="Wingdings" pitchFamily="2" charset="2"/>
              <a:buNone/>
            </a:pPr>
            <a:r>
              <a:rPr lang="fa-IR" dirty="0"/>
              <a:t>1. كاهش فشار </a:t>
            </a:r>
            <a:r>
              <a:rPr lang="en-US" dirty="0" err="1"/>
              <a:t>Barotrauma</a:t>
            </a:r>
            <a:endParaRPr lang="en-US" dirty="0"/>
          </a:p>
          <a:p>
            <a:pPr algn="r" rtl="1">
              <a:buFont typeface="Wingdings" pitchFamily="2" charset="2"/>
              <a:buNone/>
            </a:pPr>
            <a:r>
              <a:rPr lang="fa-IR" dirty="0"/>
              <a:t>2. ازدياد فشار </a:t>
            </a:r>
            <a:r>
              <a:rPr lang="en-US" dirty="0"/>
              <a:t> Divers disease</a:t>
            </a:r>
          </a:p>
          <a:p>
            <a:pPr algn="r" rtl="1">
              <a:buFont typeface="Wingdings" pitchFamily="2" charset="2"/>
              <a:buNone/>
            </a:pPr>
            <a:r>
              <a:rPr lang="fa-IR" dirty="0"/>
              <a:t>ب- اثرات غير مستقيم ناشي از فشار</a:t>
            </a:r>
            <a:r>
              <a:rPr lang="en-US" dirty="0"/>
              <a:t> </a:t>
            </a:r>
          </a:p>
          <a:p>
            <a:pPr algn="r" rtl="1">
              <a:buFont typeface="Wingdings" pitchFamily="2" charset="2"/>
              <a:buNone/>
            </a:pPr>
            <a:r>
              <a:rPr lang="fa-IR" dirty="0"/>
              <a:t>1. فشار زياد </a:t>
            </a:r>
            <a:r>
              <a:rPr lang="en-US" dirty="0"/>
              <a:t>(</a:t>
            </a:r>
            <a:r>
              <a:rPr lang="en-US" dirty="0" err="1"/>
              <a:t>Caison</a:t>
            </a:r>
            <a:r>
              <a:rPr lang="en-US" dirty="0"/>
              <a:t> decompression sickness) </a:t>
            </a:r>
          </a:p>
          <a:p>
            <a:pPr algn="r" rtl="1">
              <a:buFont typeface="Wingdings" pitchFamily="2" charset="2"/>
              <a:buNone/>
            </a:pPr>
            <a:r>
              <a:rPr lang="fa-IR" dirty="0"/>
              <a:t>2.فشار كم </a:t>
            </a:r>
            <a:r>
              <a:rPr lang="en-US" dirty="0"/>
              <a:t>Hypoxia)</a:t>
            </a:r>
            <a:r>
              <a:rPr lang="fa-IR" dirty="0"/>
              <a:t>)</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rtl="1"/>
            <a:r>
              <a:rPr lang="fa-IR" dirty="0"/>
              <a:t>بيماريهاي ناشي ازتشعشعات </a:t>
            </a:r>
            <a:r>
              <a:rPr lang="en-US" dirty="0"/>
              <a:t>Radiation)</a:t>
            </a:r>
            <a:r>
              <a:rPr lang="fa-IR" dirty="0"/>
              <a:t>)</a:t>
            </a:r>
            <a:endParaRPr lang="en-US" dirty="0"/>
          </a:p>
        </p:txBody>
      </p:sp>
      <p:sp>
        <p:nvSpPr>
          <p:cNvPr id="34819" name="Rectangle 3"/>
          <p:cNvSpPr>
            <a:spLocks noGrp="1" noChangeArrowheads="1"/>
          </p:cNvSpPr>
          <p:nvPr>
            <p:ph type="body" idx="1"/>
          </p:nvPr>
        </p:nvSpPr>
        <p:spPr>
          <a:xfrm>
            <a:off x="457200" y="1600200"/>
            <a:ext cx="8229600" cy="5029200"/>
          </a:xfrm>
        </p:spPr>
        <p:txBody>
          <a:bodyPr/>
          <a:lstStyle/>
          <a:p>
            <a:pPr marL="609600" indent="-609600" algn="r" rtl="1">
              <a:buFont typeface="Wingdings" pitchFamily="2" charset="2"/>
              <a:buNone/>
            </a:pPr>
            <a:r>
              <a:rPr lang="fa-IR" dirty="0"/>
              <a:t>1- تشعشعات غيريونيزان </a:t>
            </a:r>
            <a:r>
              <a:rPr lang="en-US" dirty="0"/>
              <a:t>Non-</a:t>
            </a:r>
            <a:r>
              <a:rPr lang="en-US" dirty="0" err="1"/>
              <a:t>ionising</a:t>
            </a:r>
            <a:r>
              <a:rPr lang="en-US" dirty="0"/>
              <a:t> rays)</a:t>
            </a:r>
            <a:r>
              <a:rPr lang="fa-IR" dirty="0"/>
              <a:t>)</a:t>
            </a:r>
          </a:p>
          <a:p>
            <a:pPr marL="609600" indent="-609600" algn="r" rtl="1">
              <a:buFont typeface="Wingdings" pitchFamily="2" charset="2"/>
              <a:buNone/>
            </a:pPr>
            <a:r>
              <a:rPr lang="fa-IR" dirty="0"/>
              <a:t>الف- نور مرئي </a:t>
            </a:r>
            <a:r>
              <a:rPr lang="en-US" dirty="0"/>
              <a:t>Visible light) </a:t>
            </a:r>
            <a:r>
              <a:rPr lang="fa-IR" dirty="0"/>
              <a:t>)</a:t>
            </a:r>
          </a:p>
          <a:p>
            <a:pPr marL="609600" indent="-609600" algn="r" rtl="1">
              <a:buFont typeface="Wingdings" pitchFamily="2" charset="2"/>
              <a:buNone/>
            </a:pPr>
            <a:r>
              <a:rPr lang="fa-IR" dirty="0"/>
              <a:t>خستگي  چشمي</a:t>
            </a:r>
          </a:p>
          <a:p>
            <a:pPr marL="609600" indent="-609600" algn="r" rtl="1">
              <a:buFont typeface="Wingdings" pitchFamily="2" charset="2"/>
              <a:buNone/>
            </a:pPr>
            <a:r>
              <a:rPr lang="fa-IR" dirty="0"/>
              <a:t>خيرگي چشمي</a:t>
            </a:r>
            <a:endParaRPr lang="en-US" dirty="0"/>
          </a:p>
          <a:p>
            <a:pPr marL="609600" indent="-609600" algn="r" rtl="1">
              <a:buFont typeface="Wingdings" pitchFamily="2" charset="2"/>
              <a:buNone/>
            </a:pPr>
            <a:r>
              <a:rPr lang="fa-IR" dirty="0"/>
              <a:t>نستاگموس</a:t>
            </a:r>
            <a:r>
              <a:rPr lang="en-US" dirty="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2000"/>
                                        <p:tgtEl>
                                          <p:spTgt spid="348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819"/>
                                        </p:tgtEl>
                                        <p:attrNameLst>
                                          <p:attrName>style.visibility</p:attrName>
                                        </p:attrNameLst>
                                      </p:cBhvr>
                                      <p:to>
                                        <p:strVal val="visible"/>
                                      </p:to>
                                    </p:set>
                                    <p:animEffect transition="in" filter="fade">
                                      <p:cBhvr>
                                        <p:cTn id="10" dur="20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457200" y="533400"/>
            <a:ext cx="8229600" cy="6096000"/>
          </a:xfrm>
        </p:spPr>
        <p:txBody>
          <a:bodyPr/>
          <a:lstStyle/>
          <a:p>
            <a:pPr marL="609600" indent="-609600" algn="r" rtl="1">
              <a:buFont typeface="Wingdings" pitchFamily="2" charset="2"/>
              <a:buNone/>
            </a:pPr>
            <a:r>
              <a:rPr lang="fa-IR" dirty="0"/>
              <a:t>ب- مادون قرمز </a:t>
            </a:r>
            <a:r>
              <a:rPr lang="en-US" dirty="0"/>
              <a:t>Infrared ray)</a:t>
            </a:r>
            <a:r>
              <a:rPr lang="fa-IR" dirty="0"/>
              <a:t>)</a:t>
            </a:r>
          </a:p>
          <a:p>
            <a:pPr marL="609600" indent="-609600" algn="r" rtl="1">
              <a:buFont typeface="Wingdings" pitchFamily="2" charset="2"/>
              <a:buNone/>
            </a:pPr>
            <a:r>
              <a:rPr lang="fa-IR" dirty="0"/>
              <a:t>كاتاراكت شغلي</a:t>
            </a:r>
          </a:p>
          <a:p>
            <a:pPr marL="609600" indent="-609600" algn="r" rtl="1">
              <a:buFont typeface="Wingdings" pitchFamily="2" charset="2"/>
              <a:buNone/>
            </a:pPr>
            <a:r>
              <a:rPr lang="fa-IR" dirty="0"/>
              <a:t>آب مرواريد</a:t>
            </a:r>
            <a:r>
              <a:rPr lang="en-US" dirty="0"/>
              <a:t> </a:t>
            </a:r>
            <a:endParaRPr lang="fa-IR" dirty="0"/>
          </a:p>
          <a:p>
            <a:pPr marL="609600" indent="-609600" algn="r" rtl="1">
              <a:buFont typeface="Wingdings" pitchFamily="2" charset="2"/>
              <a:buNone/>
            </a:pPr>
            <a:r>
              <a:rPr lang="fa-IR" dirty="0"/>
              <a:t>ج- ماوراء بنفش </a:t>
            </a:r>
            <a:r>
              <a:rPr lang="en-US" dirty="0"/>
              <a:t> Ultraviolet )</a:t>
            </a:r>
            <a:r>
              <a:rPr lang="fa-IR" dirty="0"/>
              <a:t>)</a:t>
            </a:r>
          </a:p>
          <a:p>
            <a:pPr marL="609600" indent="-609600" algn="r" rtl="1">
              <a:buFont typeface="Wingdings" pitchFamily="2" charset="2"/>
              <a:buNone/>
            </a:pPr>
            <a:r>
              <a:rPr lang="fa-IR" dirty="0"/>
              <a:t>درماتيت</a:t>
            </a:r>
            <a:r>
              <a:rPr lang="en-US" dirty="0"/>
              <a:t> </a:t>
            </a:r>
            <a:endParaRPr lang="fa-IR" dirty="0"/>
          </a:p>
          <a:p>
            <a:pPr marL="609600" indent="-609600" algn="r" rtl="1">
              <a:buFont typeface="Wingdings" pitchFamily="2" charset="2"/>
              <a:buNone/>
            </a:pPr>
            <a:r>
              <a:rPr lang="fa-IR" dirty="0"/>
              <a:t>سرطان پوست</a:t>
            </a:r>
            <a:r>
              <a:rPr lang="en-US" dirty="0"/>
              <a:t> </a:t>
            </a:r>
            <a:endParaRPr lang="fa-IR" dirty="0"/>
          </a:p>
          <a:p>
            <a:pPr marL="609600" indent="-609600" algn="r" rtl="1">
              <a:buFont typeface="Wingdings" pitchFamily="2" charset="2"/>
              <a:buNone/>
            </a:pPr>
            <a:r>
              <a:rPr lang="fa-IR" dirty="0"/>
              <a:t>حساسيت به نور </a:t>
            </a:r>
            <a:r>
              <a:rPr lang="en-US" dirty="0" err="1"/>
              <a:t>Photosensivity</a:t>
            </a:r>
            <a:r>
              <a:rPr lang="en-US" dirty="0"/>
              <a:t>)</a:t>
            </a:r>
            <a:r>
              <a:rPr lang="fa-IR" dirty="0"/>
              <a:t>)</a:t>
            </a:r>
            <a:r>
              <a:rPr lang="en-US" dirty="0"/>
              <a:t> </a:t>
            </a:r>
            <a:endParaRPr lang="fa-IR" dirty="0"/>
          </a:p>
          <a:p>
            <a:pPr marL="609600" indent="-609600" algn="r" rtl="1">
              <a:buFont typeface="Wingdings" pitchFamily="2" charset="2"/>
              <a:buNone/>
            </a:pPr>
            <a:r>
              <a:rPr lang="fa-IR" dirty="0"/>
              <a:t>التهاب ملتحمه و قرنيه </a:t>
            </a:r>
            <a:r>
              <a:rPr lang="en-US" dirty="0" err="1"/>
              <a:t>Kratocongactivity</a:t>
            </a:r>
            <a:r>
              <a:rPr lang="en-US" dirty="0"/>
              <a:t>)</a:t>
            </a:r>
            <a:r>
              <a:rPr lang="fa-IR" dirty="0"/>
              <a:t>)</a:t>
            </a:r>
            <a:r>
              <a:rPr lang="en-US" dirty="0"/>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rtl="1"/>
            <a:r>
              <a:rPr lang="fa-IR" dirty="0"/>
              <a:t>2- تشعشعات راديواكتيو</a:t>
            </a:r>
            <a:r>
              <a:rPr lang="en-US" dirty="0"/>
              <a:t> (</a:t>
            </a:r>
            <a:r>
              <a:rPr lang="en-US" dirty="0" err="1"/>
              <a:t>Ionising</a:t>
            </a:r>
            <a:r>
              <a:rPr lang="en-US" dirty="0"/>
              <a:t> ray </a:t>
            </a:r>
          </a:p>
        </p:txBody>
      </p:sp>
      <p:sp>
        <p:nvSpPr>
          <p:cNvPr id="36867" name="Rectangle 3"/>
          <p:cNvSpPr>
            <a:spLocks noGrp="1" noChangeArrowheads="1"/>
          </p:cNvSpPr>
          <p:nvPr>
            <p:ph type="body" idx="1"/>
          </p:nvPr>
        </p:nvSpPr>
        <p:spPr/>
        <p:txBody>
          <a:bodyPr/>
          <a:lstStyle/>
          <a:p>
            <a:pPr algn="r" rtl="1"/>
            <a:r>
              <a:rPr lang="fa-IR" dirty="0"/>
              <a:t>التهاب پوست </a:t>
            </a:r>
            <a:r>
              <a:rPr lang="en-US" dirty="0"/>
              <a:t>Dermatitis)</a:t>
            </a:r>
            <a:r>
              <a:rPr lang="fa-IR" dirty="0"/>
              <a:t>)</a:t>
            </a:r>
          </a:p>
          <a:p>
            <a:pPr algn="r" rtl="1"/>
            <a:r>
              <a:rPr lang="fa-IR" dirty="0"/>
              <a:t>سرطان </a:t>
            </a:r>
            <a:r>
              <a:rPr lang="en-US" dirty="0"/>
              <a:t>Cancer)</a:t>
            </a:r>
            <a:r>
              <a:rPr lang="fa-IR" dirty="0"/>
              <a:t>)</a:t>
            </a:r>
          </a:p>
          <a:p>
            <a:pPr algn="r" rtl="1"/>
            <a:r>
              <a:rPr lang="fa-IR" dirty="0"/>
              <a:t>عقيمي </a:t>
            </a:r>
            <a:r>
              <a:rPr lang="en-US" dirty="0"/>
              <a:t>Infertility)</a:t>
            </a:r>
            <a:r>
              <a:rPr lang="fa-IR" dirty="0"/>
              <a:t>)</a:t>
            </a:r>
          </a:p>
          <a:p>
            <a:pPr algn="r" rtl="1"/>
            <a:r>
              <a:rPr lang="fa-IR" dirty="0"/>
              <a:t>كم خوني </a:t>
            </a:r>
            <a:r>
              <a:rPr lang="en-US" dirty="0"/>
              <a:t>Anemia)</a:t>
            </a:r>
            <a:r>
              <a:rPr lang="fa-IR" dirty="0"/>
              <a:t>)</a:t>
            </a:r>
          </a:p>
          <a:p>
            <a:pPr algn="r" rtl="1"/>
            <a:r>
              <a:rPr lang="fa-IR" dirty="0"/>
              <a:t>كاتاراكت </a:t>
            </a:r>
            <a:r>
              <a:rPr lang="en-US" dirty="0"/>
              <a:t>Cataract)</a:t>
            </a:r>
            <a:r>
              <a:rPr lang="fa-IR" dirty="0"/>
              <a:t>)</a:t>
            </a:r>
          </a:p>
          <a:p>
            <a:pPr algn="r" rtl="1"/>
            <a:r>
              <a:rPr lang="fa-IR" dirty="0"/>
              <a:t>اختلالات گوارشي</a:t>
            </a:r>
          </a:p>
          <a:p>
            <a:pPr algn="r" rtl="1"/>
            <a:r>
              <a:rPr lang="fa-IR" dirty="0"/>
              <a:t>اختلالات عروقي</a:t>
            </a:r>
            <a:r>
              <a:rPr lang="en-US" dirty="0"/>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a-IR"/>
              <a:t>عوارض ناشي از گرما</a:t>
            </a:r>
            <a:r>
              <a:rPr lang="en-US"/>
              <a:t> </a:t>
            </a:r>
          </a:p>
        </p:txBody>
      </p:sp>
      <p:sp>
        <p:nvSpPr>
          <p:cNvPr id="37891" name="Rectangle 3"/>
          <p:cNvSpPr>
            <a:spLocks noGrp="1" noChangeArrowheads="1"/>
          </p:cNvSpPr>
          <p:nvPr>
            <p:ph type="body" idx="1"/>
          </p:nvPr>
        </p:nvSpPr>
        <p:spPr/>
        <p:txBody>
          <a:bodyPr/>
          <a:lstStyle/>
          <a:p>
            <a:pPr marL="609600" indent="-609600" algn="r" rtl="1"/>
            <a:r>
              <a:rPr lang="fa-IR" dirty="0"/>
              <a:t>گرمازدگي </a:t>
            </a:r>
            <a:r>
              <a:rPr lang="en-US" dirty="0"/>
              <a:t>(Heat stroke)</a:t>
            </a:r>
            <a:endParaRPr lang="fa-IR" dirty="0"/>
          </a:p>
          <a:p>
            <a:pPr marL="609600" indent="-609600" algn="r" rtl="1"/>
            <a:r>
              <a:rPr lang="fa-IR" dirty="0"/>
              <a:t>كرامپهاي عضلاني گرمايي </a:t>
            </a:r>
            <a:r>
              <a:rPr lang="en-US" dirty="0"/>
              <a:t>Heat cramps)</a:t>
            </a:r>
            <a:r>
              <a:rPr lang="fa-IR" dirty="0"/>
              <a:t>)</a:t>
            </a:r>
          </a:p>
          <a:p>
            <a:pPr marL="609600" indent="-609600" algn="r" rtl="1"/>
            <a:r>
              <a:rPr lang="fa-IR" dirty="0"/>
              <a:t>ضعف گرمايي </a:t>
            </a:r>
            <a:r>
              <a:rPr lang="en-US" dirty="0"/>
              <a:t>( Heat exhaustion)</a:t>
            </a:r>
            <a:endParaRPr lang="fa-IR" dirty="0"/>
          </a:p>
          <a:p>
            <a:pPr marL="609600" indent="-609600" algn="r" rtl="1"/>
            <a:r>
              <a:rPr lang="fa-IR" dirty="0"/>
              <a:t>غش گرمايي </a:t>
            </a:r>
            <a:r>
              <a:rPr lang="en-US" dirty="0"/>
              <a:t>(Suddenly fainting)</a:t>
            </a:r>
            <a:endParaRPr lang="fa-IR" dirty="0"/>
          </a:p>
          <a:p>
            <a:pPr marL="609600" indent="-609600" algn="r" rtl="1"/>
            <a:r>
              <a:rPr lang="fa-IR" dirty="0"/>
              <a:t>عقيمي موقت </a:t>
            </a:r>
            <a:r>
              <a:rPr lang="en-US" dirty="0"/>
              <a:t>(Temporary infertility)</a:t>
            </a:r>
            <a:endParaRPr lang="fa-IR" dirty="0"/>
          </a:p>
          <a:p>
            <a:pPr marL="609600" indent="-609600" algn="r" rtl="1"/>
            <a:r>
              <a:rPr lang="fa-IR" dirty="0"/>
              <a:t>ناهنجاري مادرزادي </a:t>
            </a:r>
            <a:r>
              <a:rPr lang="en-US" dirty="0"/>
              <a:t>Congenital anomaly)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2000"/>
                                        <p:tgtEl>
                                          <p:spTgt spid="3789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1"/>
                                        </p:tgtEl>
                                        <p:attrNameLst>
                                          <p:attrName>style.visibility</p:attrName>
                                        </p:attrNameLst>
                                      </p:cBhvr>
                                      <p:to>
                                        <p:strVal val="visible"/>
                                      </p:to>
                                    </p:set>
                                    <p:animEffect transition="in" filter="fade">
                                      <p:cBhvr>
                                        <p:cTn id="10" dur="2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fa-IR"/>
              <a:t>عوارض ناشي از سرما</a:t>
            </a:r>
            <a:endParaRPr lang="en-US"/>
          </a:p>
        </p:txBody>
      </p:sp>
      <p:sp>
        <p:nvSpPr>
          <p:cNvPr id="38915" name="Rectangle 3"/>
          <p:cNvSpPr>
            <a:spLocks noGrp="1" noChangeArrowheads="1"/>
          </p:cNvSpPr>
          <p:nvPr>
            <p:ph type="body" idx="1"/>
          </p:nvPr>
        </p:nvSpPr>
        <p:spPr/>
        <p:txBody>
          <a:bodyPr/>
          <a:lstStyle/>
          <a:p>
            <a:pPr algn="r" rtl="1">
              <a:buFont typeface="Wingdings" pitchFamily="2" charset="2"/>
              <a:buNone/>
            </a:pPr>
            <a:r>
              <a:rPr lang="fa-IR" dirty="0"/>
              <a:t>1- سرمازدگي مختصر همراه با احساس سوزش، قرمزي و گرمي عضو سرمازده   </a:t>
            </a:r>
            <a:r>
              <a:rPr lang="en-US" dirty="0"/>
              <a:t>Chilblain ) </a:t>
            </a:r>
            <a:r>
              <a:rPr lang="fa-IR" dirty="0"/>
              <a:t> )</a:t>
            </a:r>
          </a:p>
          <a:p>
            <a:pPr algn="r" rtl="1">
              <a:buFont typeface="Wingdings" pitchFamily="2" charset="2"/>
              <a:buNone/>
            </a:pPr>
            <a:r>
              <a:rPr lang="fa-IR" dirty="0"/>
              <a:t>2- انجماد نسوج </a:t>
            </a:r>
            <a:r>
              <a:rPr lang="en-US" dirty="0" err="1"/>
              <a:t>Forstbite</a:t>
            </a:r>
            <a:r>
              <a:rPr lang="en-US" dirty="0"/>
              <a:t>)  </a:t>
            </a:r>
            <a:r>
              <a:rPr lang="fa-IR" dirty="0"/>
              <a:t> )</a:t>
            </a:r>
          </a:p>
          <a:p>
            <a:pPr algn="r" rtl="1">
              <a:buFont typeface="Wingdings" pitchFamily="2" charset="2"/>
              <a:buNone/>
            </a:pPr>
            <a:r>
              <a:rPr lang="fa-IR" dirty="0"/>
              <a:t>3- اغماء </a:t>
            </a:r>
            <a:r>
              <a:rPr lang="en-US" dirty="0"/>
              <a:t>Comma)</a:t>
            </a:r>
            <a:r>
              <a:rPr lang="fa-IR" dirty="0"/>
              <a:t>)</a:t>
            </a:r>
          </a:p>
          <a:p>
            <a:pPr algn="r" rtl="1"/>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fa-IR"/>
              <a:t>عوارض ناشي ازالكتريسيته</a:t>
            </a:r>
            <a:r>
              <a:rPr lang="en-US"/>
              <a:t> </a:t>
            </a:r>
          </a:p>
        </p:txBody>
      </p:sp>
      <p:sp>
        <p:nvSpPr>
          <p:cNvPr id="39939" name="Rectangle 3"/>
          <p:cNvSpPr>
            <a:spLocks noGrp="1" noChangeArrowheads="1"/>
          </p:cNvSpPr>
          <p:nvPr>
            <p:ph type="body" idx="1"/>
          </p:nvPr>
        </p:nvSpPr>
        <p:spPr/>
        <p:txBody>
          <a:bodyPr/>
          <a:lstStyle/>
          <a:p>
            <a:pPr marL="609600" indent="-609600" algn="r" rtl="1"/>
            <a:r>
              <a:rPr lang="fa-IR" sz="2800" dirty="0"/>
              <a:t>الكتريسيته جاري </a:t>
            </a:r>
          </a:p>
          <a:p>
            <a:pPr marL="609600" indent="-609600" algn="r" rtl="1">
              <a:buFont typeface="Wingdings" pitchFamily="2" charset="2"/>
              <a:buNone/>
            </a:pPr>
            <a:r>
              <a:rPr lang="fa-IR" sz="2800" dirty="0"/>
              <a:t>1- جريان الكتريسيته برق مستقيم </a:t>
            </a:r>
            <a:r>
              <a:rPr lang="en-US" sz="2800" dirty="0"/>
              <a:t>Direct current</a:t>
            </a:r>
            <a:endParaRPr lang="fa-IR" sz="2800" dirty="0"/>
          </a:p>
          <a:p>
            <a:pPr marL="609600" indent="-609600" algn="r" rtl="1">
              <a:buFont typeface="Wingdings" pitchFamily="2" charset="2"/>
              <a:buNone/>
            </a:pPr>
            <a:r>
              <a:rPr lang="fa-IR" sz="2800" dirty="0"/>
              <a:t>الف-  سوختگي خارجي  (</a:t>
            </a:r>
            <a:r>
              <a:rPr lang="en-US" sz="2800" dirty="0"/>
              <a:t>burning External</a:t>
            </a:r>
            <a:r>
              <a:rPr lang="fa-IR" sz="2800" dirty="0"/>
              <a:t>)</a:t>
            </a:r>
          </a:p>
          <a:p>
            <a:pPr marL="609600" indent="-609600" algn="r" rtl="1">
              <a:buFont typeface="Wingdings" pitchFamily="2" charset="2"/>
              <a:buNone/>
            </a:pPr>
            <a:r>
              <a:rPr lang="fa-IR" sz="2800" dirty="0"/>
              <a:t>ب- سوختگي داخلي </a:t>
            </a:r>
            <a:r>
              <a:rPr lang="en-US" sz="2800" dirty="0"/>
              <a:t>Internal burning)</a:t>
            </a:r>
            <a:r>
              <a:rPr lang="fa-IR" sz="2800" dirty="0"/>
              <a:t>)</a:t>
            </a:r>
          </a:p>
          <a:p>
            <a:pPr marL="609600" indent="-609600" algn="r" rtl="1">
              <a:buFont typeface="Wingdings" pitchFamily="2" charset="2"/>
              <a:buNone/>
            </a:pPr>
            <a:r>
              <a:rPr lang="fa-IR" sz="2800" dirty="0"/>
              <a:t>2- شوك </a:t>
            </a:r>
            <a:r>
              <a:rPr lang="en-US" sz="2800" dirty="0"/>
              <a:t>(Shock)</a:t>
            </a:r>
            <a:endParaRPr lang="fa-IR" sz="2800" dirty="0"/>
          </a:p>
          <a:p>
            <a:pPr marL="609600" indent="-609600" algn="r" rtl="1">
              <a:buFont typeface="Wingdings" pitchFamily="2" charset="2"/>
              <a:buNone/>
            </a:pPr>
            <a:r>
              <a:rPr lang="fa-IR" sz="2800" dirty="0"/>
              <a:t>3- ايست قلبي </a:t>
            </a:r>
            <a:r>
              <a:rPr lang="en-US" sz="2800" dirty="0"/>
              <a:t>Cardiac arrest)</a:t>
            </a:r>
            <a:r>
              <a:rPr lang="fa-IR" sz="2800" dirty="0"/>
              <a:t>) در اثر انقباض نامنظم و خودبخودي رشته هاي عضلاني قلب </a:t>
            </a:r>
            <a:r>
              <a:rPr lang="en-US" sz="2800" dirty="0"/>
              <a:t>(Ventricular fibrillation)</a:t>
            </a:r>
            <a:endParaRPr lang="fa-IR" sz="2800" dirty="0"/>
          </a:p>
          <a:p>
            <a:pPr marL="609600" indent="-609600" algn="r" rtl="1">
              <a:buFont typeface="Wingdings" pitchFamily="2" charset="2"/>
              <a:buNone/>
            </a:pPr>
            <a:r>
              <a:rPr lang="fa-IR" sz="2800" dirty="0"/>
              <a:t>4- ايست تنفسي </a:t>
            </a:r>
            <a:r>
              <a:rPr lang="en-US" sz="2800" dirty="0"/>
              <a:t>Respiratory arrest )</a:t>
            </a:r>
            <a:r>
              <a:rPr lang="fa-IR" sz="2800" dirty="0"/>
              <a:t> )</a:t>
            </a:r>
            <a:endParaRPr lang="en-US" sz="2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fa-IR"/>
              <a:t>ميدانهاي الكتريكي و مغناطيسي</a:t>
            </a:r>
            <a:endParaRPr lang="en-US"/>
          </a:p>
        </p:txBody>
      </p:sp>
      <p:sp>
        <p:nvSpPr>
          <p:cNvPr id="41987" name="Rectangle 3"/>
          <p:cNvSpPr>
            <a:spLocks noGrp="1" noChangeArrowheads="1"/>
          </p:cNvSpPr>
          <p:nvPr>
            <p:ph type="body" idx="1"/>
          </p:nvPr>
        </p:nvSpPr>
        <p:spPr/>
        <p:txBody>
          <a:bodyPr/>
          <a:lstStyle/>
          <a:p>
            <a:pPr marL="609600" indent="-609600" algn="r" rtl="1"/>
            <a:r>
              <a:rPr lang="fa-IR" dirty="0"/>
              <a:t>اختلالات رفتاري</a:t>
            </a:r>
          </a:p>
          <a:p>
            <a:pPr marL="609600" indent="-609600" algn="r" rtl="1"/>
            <a:r>
              <a:rPr lang="fa-IR" dirty="0"/>
              <a:t>خستگي و خواب آلودگي</a:t>
            </a:r>
          </a:p>
          <a:p>
            <a:pPr marL="609600" indent="-609600" algn="r" rtl="1"/>
            <a:r>
              <a:rPr lang="fa-IR" dirty="0"/>
              <a:t>اختلالات خوني و سرطان ها </a:t>
            </a:r>
          </a:p>
          <a:p>
            <a:pPr marL="609600" indent="-609600" algn="r" rtl="1"/>
            <a:r>
              <a:rPr lang="fa-IR" dirty="0"/>
              <a:t>تومور آستروسيتوما </a:t>
            </a:r>
            <a:r>
              <a:rPr lang="en-US" dirty="0" err="1"/>
              <a:t>Astrocytoma</a:t>
            </a:r>
            <a:r>
              <a:rPr lang="en-US" dirty="0"/>
              <a:t>)</a:t>
            </a:r>
            <a:r>
              <a:rPr lang="fa-IR" dirty="0"/>
              <a:t>)</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381000"/>
            <a:ext cx="8686800" cy="1371600"/>
          </a:xfrm>
        </p:spPr>
        <p:txBody>
          <a:bodyPr/>
          <a:lstStyle/>
          <a:p>
            <a:pPr rtl="1"/>
            <a:r>
              <a:rPr lang="fa-IR" dirty="0"/>
              <a:t>ليزر و ميكروويو( </a:t>
            </a:r>
            <a:r>
              <a:rPr lang="en-US" dirty="0"/>
              <a:t>Laser &amp;Microwave</a:t>
            </a:r>
            <a:r>
              <a:rPr lang="fa-IR" dirty="0"/>
              <a:t>)</a:t>
            </a:r>
            <a:endParaRPr lang="en-US" dirty="0"/>
          </a:p>
        </p:txBody>
      </p:sp>
      <p:sp>
        <p:nvSpPr>
          <p:cNvPr id="43011" name="Rectangle 3"/>
          <p:cNvSpPr>
            <a:spLocks noGrp="1" noChangeArrowheads="1"/>
          </p:cNvSpPr>
          <p:nvPr>
            <p:ph type="body" idx="1"/>
          </p:nvPr>
        </p:nvSpPr>
        <p:spPr/>
        <p:txBody>
          <a:bodyPr/>
          <a:lstStyle/>
          <a:p>
            <a:pPr marL="609600" indent="-609600" algn="r" rtl="1"/>
            <a:r>
              <a:rPr lang="fa-IR" dirty="0"/>
              <a:t>ليزر</a:t>
            </a:r>
          </a:p>
          <a:p>
            <a:pPr marL="609600" indent="-609600" algn="r" rtl="1"/>
            <a:r>
              <a:rPr lang="fa-IR" dirty="0"/>
              <a:t>الف- سوختگي قابل ترميم پوستي</a:t>
            </a:r>
          </a:p>
          <a:p>
            <a:pPr marL="609600" indent="-609600" algn="r" rtl="1"/>
            <a:r>
              <a:rPr lang="fa-IR" dirty="0"/>
              <a:t>ايجاد سوختگي غير قابل برگشت در شبكيه </a:t>
            </a:r>
            <a:r>
              <a:rPr lang="en-US" dirty="0"/>
              <a:t>Irreversible </a:t>
            </a:r>
            <a:r>
              <a:rPr lang="en-US" dirty="0" err="1"/>
              <a:t>retinit</a:t>
            </a:r>
            <a:r>
              <a:rPr lang="en-US" dirty="0"/>
              <a:t>)</a:t>
            </a:r>
            <a:r>
              <a:rPr lang="fa-IR" dirty="0"/>
              <a:t>)</a:t>
            </a:r>
            <a:r>
              <a:rPr lang="en-US" dirty="0"/>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fa-IR"/>
              <a:t>بيماريهاي رواني شغلي </a:t>
            </a:r>
            <a:endParaRPr lang="en-US"/>
          </a:p>
        </p:txBody>
      </p:sp>
      <p:sp>
        <p:nvSpPr>
          <p:cNvPr id="44035" name="Rectangle 3"/>
          <p:cNvSpPr>
            <a:spLocks noGrp="1" noChangeArrowheads="1"/>
          </p:cNvSpPr>
          <p:nvPr>
            <p:ph type="body" idx="1"/>
          </p:nvPr>
        </p:nvSpPr>
        <p:spPr/>
        <p:txBody>
          <a:bodyPr/>
          <a:lstStyle/>
          <a:p>
            <a:pPr algn="r" rtl="1">
              <a:buFont typeface="Wingdings" pitchFamily="2" charset="2"/>
              <a:buNone/>
            </a:pPr>
            <a:r>
              <a:rPr lang="fa-IR" dirty="0"/>
              <a:t>1- نوروز شغلي </a:t>
            </a:r>
            <a:r>
              <a:rPr lang="en-US" dirty="0"/>
              <a:t>Occupational </a:t>
            </a:r>
            <a:r>
              <a:rPr lang="en-US" dirty="0" err="1"/>
              <a:t>neuvrosis</a:t>
            </a:r>
            <a:r>
              <a:rPr lang="en-US" dirty="0"/>
              <a:t>)</a:t>
            </a:r>
            <a:r>
              <a:rPr lang="fa-IR" dirty="0"/>
              <a:t>)</a:t>
            </a:r>
          </a:p>
          <a:p>
            <a:pPr algn="r" rtl="1">
              <a:buFont typeface="Wingdings" pitchFamily="2" charset="2"/>
              <a:buNone/>
            </a:pPr>
            <a:r>
              <a:rPr lang="fa-IR" dirty="0"/>
              <a:t>2- نورآستني </a:t>
            </a:r>
            <a:r>
              <a:rPr lang="en-US" dirty="0" err="1"/>
              <a:t>Neurasthnia</a:t>
            </a:r>
            <a:r>
              <a:rPr lang="en-US" dirty="0"/>
              <a:t> )</a:t>
            </a:r>
            <a:r>
              <a:rPr lang="fa-IR" dirty="0"/>
              <a:t>) </a:t>
            </a:r>
          </a:p>
          <a:p>
            <a:pPr algn="r" rtl="1">
              <a:buFont typeface="Wingdings" pitchFamily="2" charset="2"/>
              <a:buNone/>
            </a:pPr>
            <a:r>
              <a:rPr lang="fa-IR" dirty="0"/>
              <a:t>3- پسيكوزيس </a:t>
            </a:r>
            <a:r>
              <a:rPr lang="en-US" dirty="0"/>
              <a:t>Psychosis) </a:t>
            </a:r>
            <a:r>
              <a:rPr lang="fa-IR" dirty="0"/>
              <a:t> )</a:t>
            </a:r>
          </a:p>
          <a:p>
            <a:pPr algn="r" rtl="1">
              <a:buFont typeface="Wingdings" pitchFamily="2" charset="2"/>
              <a:buNone/>
            </a:pPr>
            <a:r>
              <a:rPr lang="fa-IR" dirty="0"/>
              <a:t>4- اسكيزوفرني </a:t>
            </a:r>
            <a:r>
              <a:rPr lang="en-US" dirty="0"/>
              <a:t>Schizophrenia)</a:t>
            </a:r>
            <a:r>
              <a:rPr lang="fa-IR" dirty="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fa-IR"/>
              <a:t>دامنه فعاليتهاي بهداشت حرفه اي</a:t>
            </a:r>
            <a:endParaRPr lang="en-US"/>
          </a:p>
        </p:txBody>
      </p:sp>
      <p:sp>
        <p:nvSpPr>
          <p:cNvPr id="23555" name="Rectangle 3"/>
          <p:cNvSpPr>
            <a:spLocks noGrp="1" noChangeArrowheads="1"/>
          </p:cNvSpPr>
          <p:nvPr>
            <p:ph type="body" idx="1"/>
          </p:nvPr>
        </p:nvSpPr>
        <p:spPr/>
        <p:txBody>
          <a:bodyPr/>
          <a:lstStyle/>
          <a:p>
            <a:pPr marL="609600" indent="-609600" algn="r" rtl="1"/>
            <a:r>
              <a:rPr lang="fa-IR" dirty="0"/>
              <a:t>شناخت، ارزيابي و كنترل بيماريهاي شغلي و بيماريهاي ناشي از كار</a:t>
            </a:r>
          </a:p>
          <a:p>
            <a:pPr marL="609600" indent="-609600" algn="r" rtl="1"/>
            <a:r>
              <a:rPr lang="fa-IR" dirty="0"/>
              <a:t>شناسايي و ارزشيابي و كنترل عوامل زيان آور محيط كار</a:t>
            </a:r>
          </a:p>
          <a:p>
            <a:pPr marL="609600" indent="-609600" algn="r" rtl="1"/>
            <a:r>
              <a:rPr lang="fa-IR" dirty="0"/>
              <a:t>مسائل ارگونومي در صنعت</a:t>
            </a:r>
          </a:p>
          <a:p>
            <a:pPr marL="609600" indent="-609600" algn="r" rtl="1"/>
            <a:r>
              <a:rPr lang="fa-IR" dirty="0"/>
              <a:t>اصول بهسازي محيط كار</a:t>
            </a:r>
          </a:p>
          <a:p>
            <a:pPr marL="609600" indent="-609600" algn="r" rtl="1"/>
            <a:r>
              <a:rPr lang="fa-IR" dirty="0"/>
              <a:t>معاينات شغلي در صنعت</a:t>
            </a:r>
          </a:p>
          <a:p>
            <a:pPr marL="609600" indent="-609600" algn="r" rtl="1"/>
            <a:r>
              <a:rPr lang="fa-IR" dirty="0"/>
              <a:t>كنترل بيماريها و حوادث شغلي</a:t>
            </a:r>
            <a:r>
              <a:rPr lang="en-US" dirty="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23554"/>
                                        </p:tgtEl>
                                        <p:attrNameLst>
                                          <p:attrName>style.visibility</p:attrName>
                                        </p:attrNameLst>
                                      </p:cBhvr>
                                      <p:to>
                                        <p:strVal val="visible"/>
                                      </p:to>
                                    </p:set>
                                    <p:animEffect transition="in" filter="fade">
                                      <p:cBhvr>
                                        <p:cTn id="7" dur="600">
                                          <p:stCondLst>
                                            <p:cond delay="0"/>
                                          </p:stCondLst>
                                        </p:cTn>
                                        <p:tgtEl>
                                          <p:spTgt spid="23554"/>
                                        </p:tgtEl>
                                      </p:cBhvr>
                                    </p:animEffect>
                                    <p:anim calcmode="lin" valueType="num">
                                      <p:cBhvr>
                                        <p:cTn id="8" dur="600" fill="hold">
                                          <p:stCondLst>
                                            <p:cond delay="0"/>
                                          </p:stCondLst>
                                        </p:cTn>
                                        <p:tgtEl>
                                          <p:spTgt spid="23554"/>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23554"/>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2355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23555">
                                            <p:txEl>
                                              <p:pRg st="0" end="0"/>
                                            </p:txEl>
                                          </p:spTgt>
                                        </p:tgtEl>
                                        <p:attrNameLst>
                                          <p:attrName>style.visibility</p:attrName>
                                        </p:attrNameLst>
                                      </p:cBhvr>
                                      <p:to>
                                        <p:strVal val="visible"/>
                                      </p:to>
                                    </p:set>
                                    <p:animEffect transition="in" filter="slide(fromBottom)">
                                      <p:cBhvr>
                                        <p:cTn id="15" dur="500">
                                          <p:stCondLst>
                                            <p:cond delay="0"/>
                                          </p:stCondLst>
                                        </p:cTn>
                                        <p:tgtEl>
                                          <p:spTgt spid="2355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3555">
                                            <p:txEl>
                                              <p:pRg st="1" end="1"/>
                                            </p:txEl>
                                          </p:spTgt>
                                        </p:tgtEl>
                                        <p:attrNameLst>
                                          <p:attrName>style.visibility</p:attrName>
                                        </p:attrNameLst>
                                      </p:cBhvr>
                                      <p:to>
                                        <p:strVal val="visible"/>
                                      </p:to>
                                    </p:set>
                                    <p:animEffect transition="in" filter="slide(fromBottom)">
                                      <p:cBhvr>
                                        <p:cTn id="20" dur="500">
                                          <p:stCondLst>
                                            <p:cond delay="0"/>
                                          </p:stCondLst>
                                        </p:cTn>
                                        <p:tgtEl>
                                          <p:spTgt spid="2355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23555">
                                            <p:txEl>
                                              <p:pRg st="2" end="2"/>
                                            </p:txEl>
                                          </p:spTgt>
                                        </p:tgtEl>
                                        <p:attrNameLst>
                                          <p:attrName>style.visibility</p:attrName>
                                        </p:attrNameLst>
                                      </p:cBhvr>
                                      <p:to>
                                        <p:strVal val="visible"/>
                                      </p:to>
                                    </p:set>
                                    <p:animEffect transition="in" filter="slide(fromBottom)">
                                      <p:cBhvr>
                                        <p:cTn id="25" dur="500">
                                          <p:stCondLst>
                                            <p:cond delay="0"/>
                                          </p:stCondLst>
                                        </p:cTn>
                                        <p:tgtEl>
                                          <p:spTgt spid="2355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23555">
                                            <p:txEl>
                                              <p:pRg st="3" end="3"/>
                                            </p:txEl>
                                          </p:spTgt>
                                        </p:tgtEl>
                                        <p:attrNameLst>
                                          <p:attrName>style.visibility</p:attrName>
                                        </p:attrNameLst>
                                      </p:cBhvr>
                                      <p:to>
                                        <p:strVal val="visible"/>
                                      </p:to>
                                    </p:set>
                                    <p:animEffect transition="in" filter="slide(fromBottom)">
                                      <p:cBhvr>
                                        <p:cTn id="30" dur="500">
                                          <p:stCondLst>
                                            <p:cond delay="0"/>
                                          </p:stCondLst>
                                        </p:cTn>
                                        <p:tgtEl>
                                          <p:spTgt spid="2355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23555">
                                            <p:txEl>
                                              <p:pRg st="4" end="4"/>
                                            </p:txEl>
                                          </p:spTgt>
                                        </p:tgtEl>
                                        <p:attrNameLst>
                                          <p:attrName>style.visibility</p:attrName>
                                        </p:attrNameLst>
                                      </p:cBhvr>
                                      <p:to>
                                        <p:strVal val="visible"/>
                                      </p:to>
                                    </p:set>
                                    <p:animEffect transition="in" filter="slide(fromBottom)">
                                      <p:cBhvr>
                                        <p:cTn id="35" dur="500">
                                          <p:stCondLst>
                                            <p:cond delay="0"/>
                                          </p:stCondLst>
                                        </p:cTn>
                                        <p:tgtEl>
                                          <p:spTgt spid="2355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23555">
                                            <p:txEl>
                                              <p:pRg st="5" end="5"/>
                                            </p:txEl>
                                          </p:spTgt>
                                        </p:tgtEl>
                                        <p:attrNameLst>
                                          <p:attrName>style.visibility</p:attrName>
                                        </p:attrNameLst>
                                      </p:cBhvr>
                                      <p:to>
                                        <p:strVal val="visible"/>
                                      </p:to>
                                    </p:set>
                                    <p:animEffect transition="in" filter="slide(fromBottom)">
                                      <p:cBhvr>
                                        <p:cTn id="40" dur="500">
                                          <p:stCondLst>
                                            <p:cond delay="0"/>
                                          </p:stCondLst>
                                        </p:cTn>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fa-IR" dirty="0"/>
              <a:t>بيماريهاي مكانيكي شغلي</a:t>
            </a:r>
            <a:r>
              <a:rPr lang="en-US" dirty="0"/>
              <a:t> </a:t>
            </a:r>
          </a:p>
        </p:txBody>
      </p:sp>
      <p:sp>
        <p:nvSpPr>
          <p:cNvPr id="45059" name="Rectangle 3"/>
          <p:cNvSpPr>
            <a:spLocks noGrp="1" noChangeArrowheads="1"/>
          </p:cNvSpPr>
          <p:nvPr>
            <p:ph type="body" idx="1"/>
          </p:nvPr>
        </p:nvSpPr>
        <p:spPr/>
        <p:txBody>
          <a:bodyPr/>
          <a:lstStyle/>
          <a:p>
            <a:pPr marL="609600" indent="-609600" algn="r" rtl="1"/>
            <a:r>
              <a:rPr lang="fa-IR" dirty="0"/>
              <a:t>پينه بستن دستها </a:t>
            </a:r>
            <a:r>
              <a:rPr lang="en-US" dirty="0"/>
              <a:t>Callosities)</a:t>
            </a:r>
            <a:r>
              <a:rPr lang="fa-IR" dirty="0"/>
              <a:t>)</a:t>
            </a:r>
          </a:p>
          <a:p>
            <a:pPr marL="609600" indent="-609600" algn="r" rtl="1"/>
            <a:r>
              <a:rPr lang="fa-IR" dirty="0"/>
              <a:t>بورسيت </a:t>
            </a:r>
            <a:r>
              <a:rPr lang="en-US" dirty="0"/>
              <a:t>Bursitis)</a:t>
            </a:r>
            <a:r>
              <a:rPr lang="fa-IR" dirty="0"/>
              <a:t>)</a:t>
            </a:r>
          </a:p>
          <a:p>
            <a:pPr marL="609600" indent="-609600" algn="r" rtl="1"/>
            <a:r>
              <a:rPr lang="fa-IR" dirty="0"/>
              <a:t>بيماريهاي بيت ( ضربديدگي ها ) </a:t>
            </a:r>
            <a:r>
              <a:rPr lang="en-US" dirty="0"/>
              <a:t>Beat disease)</a:t>
            </a:r>
            <a:r>
              <a:rPr lang="fa-IR" dirty="0"/>
              <a:t>)</a:t>
            </a:r>
          </a:p>
          <a:p>
            <a:pPr marL="609600" indent="-609600" algn="r" rtl="1"/>
            <a:r>
              <a:rPr lang="fa-IR" dirty="0"/>
              <a:t>آرنج تنيس بازان </a:t>
            </a:r>
            <a:r>
              <a:rPr lang="en-US" dirty="0"/>
              <a:t>Tennis elbow)</a:t>
            </a:r>
            <a:r>
              <a:rPr lang="fa-IR" dirty="0"/>
              <a:t>)</a:t>
            </a:r>
          </a:p>
          <a:p>
            <a:pPr marL="609600" indent="-609600" algn="r" rtl="1"/>
            <a:r>
              <a:rPr lang="fa-IR" dirty="0"/>
              <a:t>التهاب غير عفوني تاندونها </a:t>
            </a:r>
            <a:r>
              <a:rPr lang="en-US" dirty="0"/>
              <a:t>(</a:t>
            </a:r>
            <a:r>
              <a:rPr lang="en-US" dirty="0" err="1"/>
              <a:t>Tenosynovitis</a:t>
            </a:r>
            <a:r>
              <a:rPr lang="en-US" dirty="0"/>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pPr rtl="1"/>
            <a:r>
              <a:rPr lang="fa-IR" sz="4000" dirty="0"/>
              <a:t>بيماريهاي ناشي از عوامل بيولوژيكي زيان آور محيط كار</a:t>
            </a:r>
            <a:r>
              <a:rPr lang="en-US" sz="4000" dirty="0"/>
              <a:t> </a:t>
            </a:r>
          </a:p>
        </p:txBody>
      </p:sp>
      <p:sp>
        <p:nvSpPr>
          <p:cNvPr id="60419" name="Rectangle 3"/>
          <p:cNvSpPr>
            <a:spLocks noGrp="1" noChangeArrowheads="1"/>
          </p:cNvSpPr>
          <p:nvPr>
            <p:ph type="body" idx="1"/>
          </p:nvPr>
        </p:nvSpPr>
        <p:spPr/>
        <p:txBody>
          <a:bodyPr/>
          <a:lstStyle/>
          <a:p>
            <a:pPr algn="r" rtl="1"/>
            <a:r>
              <a:rPr lang="fa-IR" dirty="0"/>
              <a:t>شامل ويروسها، باكتريها، ريكتزياها، قارچها، انگلها و بند پايان مي باشد.</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fade">
                                      <p:cBhvr>
                                        <p:cTn id="7" dur="2000"/>
                                        <p:tgtEl>
                                          <p:spTgt spid="604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419"/>
                                        </p:tgtEl>
                                        <p:attrNameLst>
                                          <p:attrName>style.visibility</p:attrName>
                                        </p:attrNameLst>
                                      </p:cBhvr>
                                      <p:to>
                                        <p:strVal val="visible"/>
                                      </p:to>
                                    </p:set>
                                    <p:animEffect transition="in" filter="fade">
                                      <p:cBhvr>
                                        <p:cTn id="10" dur="2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rtl="1"/>
            <a:r>
              <a:rPr lang="fa-IR"/>
              <a:t>بيماريهاي ويروسي</a:t>
            </a:r>
            <a:r>
              <a:rPr lang="en-US"/>
              <a:t> </a:t>
            </a:r>
          </a:p>
        </p:txBody>
      </p:sp>
      <p:sp>
        <p:nvSpPr>
          <p:cNvPr id="61443" name="Rectangle 3"/>
          <p:cNvSpPr>
            <a:spLocks noGrp="1" noChangeArrowheads="1"/>
          </p:cNvSpPr>
          <p:nvPr>
            <p:ph type="body" idx="1"/>
          </p:nvPr>
        </p:nvSpPr>
        <p:spPr/>
        <p:txBody>
          <a:bodyPr/>
          <a:lstStyle/>
          <a:p>
            <a:pPr algn="r" rtl="1">
              <a:buFont typeface="Wingdings" pitchFamily="2" charset="2"/>
              <a:buNone/>
            </a:pPr>
            <a:r>
              <a:rPr lang="fa-IR"/>
              <a:t>1- هپاتيت</a:t>
            </a:r>
          </a:p>
          <a:p>
            <a:pPr algn="r" rtl="1">
              <a:buFont typeface="Wingdings" pitchFamily="2" charset="2"/>
              <a:buNone/>
            </a:pPr>
            <a:r>
              <a:rPr lang="fa-IR"/>
              <a:t>2- ايدز</a:t>
            </a:r>
          </a:p>
          <a:p>
            <a:pPr algn="r" rtl="1">
              <a:buFont typeface="Wingdings" pitchFamily="2" charset="2"/>
              <a:buNone/>
            </a:pPr>
            <a:r>
              <a:rPr lang="fa-IR"/>
              <a:t>3- لوپينگ</a:t>
            </a:r>
          </a:p>
          <a:p>
            <a:pPr algn="r" rtl="1">
              <a:buFont typeface="Wingdings" pitchFamily="2" charset="2"/>
              <a:buNone/>
            </a:pPr>
            <a:r>
              <a:rPr lang="fa-IR"/>
              <a:t>4- ارف</a:t>
            </a:r>
            <a:r>
              <a:rPr lang="en-US"/>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fade">
                                      <p:cBhvr>
                                        <p:cTn id="7" dur="2000"/>
                                        <p:tgtEl>
                                          <p:spTgt spid="614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443"/>
                                        </p:tgtEl>
                                        <p:attrNameLst>
                                          <p:attrName>style.visibility</p:attrName>
                                        </p:attrNameLst>
                                      </p:cBhvr>
                                      <p:to>
                                        <p:strVal val="visible"/>
                                      </p:to>
                                    </p:set>
                                    <p:animEffect transition="in" filter="fade">
                                      <p:cBhvr>
                                        <p:cTn id="10" dur="2000"/>
                                        <p:tgtEl>
                                          <p:spTgt spid="61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r>
              <a:rPr lang="fa-IR" sz="4000"/>
              <a:t>بيماريهاي ريكتزيايي</a:t>
            </a:r>
            <a:br>
              <a:rPr lang="fa-IR" sz="4000"/>
            </a:br>
            <a:endParaRPr lang="en-US" sz="4000"/>
          </a:p>
        </p:txBody>
      </p:sp>
      <p:sp>
        <p:nvSpPr>
          <p:cNvPr id="62467" name="Rectangle 3"/>
          <p:cNvSpPr>
            <a:spLocks noGrp="1" noChangeArrowheads="1"/>
          </p:cNvSpPr>
          <p:nvPr>
            <p:ph type="body" idx="1"/>
          </p:nvPr>
        </p:nvSpPr>
        <p:spPr/>
        <p:txBody>
          <a:bodyPr/>
          <a:lstStyle/>
          <a:p>
            <a:pPr algn="r" rtl="1"/>
            <a:r>
              <a:rPr lang="fa-IR" dirty="0"/>
              <a:t>- تب كيو</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fade">
                                      <p:cBhvr>
                                        <p:cTn id="7" dur="2000"/>
                                        <p:tgtEl>
                                          <p:spTgt spid="6246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2467"/>
                                        </p:tgtEl>
                                        <p:attrNameLst>
                                          <p:attrName>style.visibility</p:attrName>
                                        </p:attrNameLst>
                                      </p:cBhvr>
                                      <p:to>
                                        <p:strVal val="visible"/>
                                      </p:to>
                                    </p:set>
                                    <p:animEffect transition="in" filter="fade">
                                      <p:cBhvr>
                                        <p:cTn id="10" dur="20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7" grpId="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fa-IR"/>
              <a:t>بيماريهاي باكتريايي</a:t>
            </a:r>
            <a:r>
              <a:rPr lang="en-US"/>
              <a:t> </a:t>
            </a:r>
          </a:p>
        </p:txBody>
      </p:sp>
      <p:sp>
        <p:nvSpPr>
          <p:cNvPr id="63491" name="Rectangle 3"/>
          <p:cNvSpPr>
            <a:spLocks noGrp="1" noChangeArrowheads="1"/>
          </p:cNvSpPr>
          <p:nvPr>
            <p:ph type="body" idx="1"/>
          </p:nvPr>
        </p:nvSpPr>
        <p:spPr/>
        <p:txBody>
          <a:bodyPr/>
          <a:lstStyle/>
          <a:p>
            <a:pPr algn="r" rtl="1">
              <a:lnSpc>
                <a:spcPct val="90000"/>
              </a:lnSpc>
              <a:buFont typeface="Wingdings" pitchFamily="2" charset="2"/>
              <a:buNone/>
            </a:pPr>
            <a:r>
              <a:rPr lang="fa-IR" dirty="0"/>
              <a:t>  1- سياه زخم</a:t>
            </a:r>
          </a:p>
          <a:p>
            <a:pPr algn="r" rtl="1">
              <a:lnSpc>
                <a:spcPct val="90000"/>
              </a:lnSpc>
              <a:buFont typeface="Wingdings" pitchFamily="2" charset="2"/>
              <a:buNone/>
            </a:pPr>
            <a:r>
              <a:rPr lang="fa-IR" dirty="0"/>
              <a:t>  2- بروسلا</a:t>
            </a:r>
          </a:p>
          <a:p>
            <a:pPr algn="r" rtl="1">
              <a:lnSpc>
                <a:spcPct val="90000"/>
              </a:lnSpc>
              <a:buFont typeface="Wingdings" pitchFamily="2" charset="2"/>
              <a:buNone/>
            </a:pPr>
            <a:r>
              <a:rPr lang="fa-IR" dirty="0"/>
              <a:t>  3- پسيتاكوزيس</a:t>
            </a:r>
          </a:p>
          <a:p>
            <a:pPr algn="r" rtl="1">
              <a:lnSpc>
                <a:spcPct val="90000"/>
              </a:lnSpc>
              <a:buFont typeface="Wingdings" pitchFamily="2" charset="2"/>
              <a:buNone/>
            </a:pPr>
            <a:r>
              <a:rPr lang="fa-IR" dirty="0"/>
              <a:t>  4- لپتسپيروزيس</a:t>
            </a:r>
          </a:p>
          <a:p>
            <a:pPr algn="r" rtl="1">
              <a:lnSpc>
                <a:spcPct val="90000"/>
              </a:lnSpc>
              <a:buFont typeface="Wingdings" pitchFamily="2" charset="2"/>
              <a:buNone/>
            </a:pPr>
            <a:r>
              <a:rPr lang="fa-IR" dirty="0"/>
              <a:t>  5- تولارمي</a:t>
            </a:r>
          </a:p>
          <a:p>
            <a:pPr algn="r" rtl="1">
              <a:lnSpc>
                <a:spcPct val="90000"/>
              </a:lnSpc>
              <a:buFont typeface="Wingdings" pitchFamily="2" charset="2"/>
              <a:buNone/>
            </a:pPr>
            <a:r>
              <a:rPr lang="fa-IR" dirty="0"/>
              <a:t>  6- طاعون</a:t>
            </a:r>
          </a:p>
          <a:p>
            <a:pPr algn="r" rtl="1">
              <a:lnSpc>
                <a:spcPct val="90000"/>
              </a:lnSpc>
              <a:buFont typeface="Wingdings" pitchFamily="2" charset="2"/>
              <a:buNone/>
            </a:pPr>
            <a:r>
              <a:rPr lang="fa-IR" dirty="0"/>
              <a:t>  7- اريزيپلوئيد</a:t>
            </a:r>
          </a:p>
          <a:p>
            <a:pPr algn="r" rtl="1">
              <a:lnSpc>
                <a:spcPct val="90000"/>
              </a:lnSpc>
              <a:buFont typeface="Wingdings" pitchFamily="2" charset="2"/>
              <a:buNone/>
            </a:pPr>
            <a:r>
              <a:rPr lang="fa-IR" dirty="0"/>
              <a:t>  8- گلاندر</a:t>
            </a:r>
            <a:r>
              <a:rPr lang="en-US" dirty="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2000"/>
                                        <p:tgtEl>
                                          <p:spTgt spid="6349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491"/>
                                        </p:tgtEl>
                                        <p:attrNameLst>
                                          <p:attrName>style.visibility</p:attrName>
                                        </p:attrNameLst>
                                      </p:cBhvr>
                                      <p:to>
                                        <p:strVal val="visible"/>
                                      </p:to>
                                    </p:set>
                                    <p:animEffect transition="in" filter="fade">
                                      <p:cBhvr>
                                        <p:cTn id="10" dur="20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fa-IR"/>
              <a:t>بيماريهاي ناشي از كرمهاي انگلي</a:t>
            </a:r>
            <a:endParaRPr lang="en-US"/>
          </a:p>
        </p:txBody>
      </p:sp>
      <p:sp>
        <p:nvSpPr>
          <p:cNvPr id="64515" name="Rectangle 3"/>
          <p:cNvSpPr>
            <a:spLocks noGrp="1" noChangeArrowheads="1"/>
          </p:cNvSpPr>
          <p:nvPr>
            <p:ph type="body" idx="1"/>
          </p:nvPr>
        </p:nvSpPr>
        <p:spPr/>
        <p:txBody>
          <a:bodyPr/>
          <a:lstStyle/>
          <a:p>
            <a:pPr algn="r" rtl="1"/>
            <a:r>
              <a:rPr lang="fa-IR" dirty="0"/>
              <a:t>بيماريهاي ناشي از كرمهاي پهن</a:t>
            </a:r>
          </a:p>
          <a:p>
            <a:pPr algn="r" rtl="1"/>
            <a:r>
              <a:rPr lang="fa-IR" dirty="0"/>
              <a:t>بيماريهاي ناشي از كرمهاي لوله اي</a:t>
            </a:r>
            <a:r>
              <a:rPr lang="en-US" dirty="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2000"/>
                                        <p:tgtEl>
                                          <p:spTgt spid="645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515"/>
                                        </p:tgtEl>
                                        <p:attrNameLst>
                                          <p:attrName>style.visibility</p:attrName>
                                        </p:attrNameLst>
                                      </p:cBhvr>
                                      <p:to>
                                        <p:strVal val="visible"/>
                                      </p:to>
                                    </p:set>
                                    <p:animEffect transition="in" filter="fade">
                                      <p:cBhvr>
                                        <p:cTn id="10" dur="2000"/>
                                        <p:tgtEl>
                                          <p:spTgt spid="64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fa-IR"/>
              <a:t>بيماريهاي ناشي از بندپايان</a:t>
            </a:r>
            <a:endParaRPr lang="en-US"/>
          </a:p>
        </p:txBody>
      </p:sp>
      <p:sp>
        <p:nvSpPr>
          <p:cNvPr id="65539" name="Rectangle 3"/>
          <p:cNvSpPr>
            <a:spLocks noGrp="1" noChangeArrowheads="1"/>
          </p:cNvSpPr>
          <p:nvPr>
            <p:ph type="body" idx="1"/>
          </p:nvPr>
        </p:nvSpPr>
        <p:spPr/>
        <p:txBody>
          <a:bodyPr/>
          <a:lstStyle/>
          <a:p>
            <a:pPr algn="r" rtl="1"/>
            <a:r>
              <a:rPr lang="fa-IR" dirty="0"/>
              <a:t>خارش كشاورزان</a:t>
            </a:r>
          </a:p>
          <a:p>
            <a:pPr algn="r" rtl="1"/>
            <a:r>
              <a:rPr lang="fa-IR" dirty="0"/>
              <a:t>خارش خاربارفروشان</a:t>
            </a:r>
          </a:p>
          <a:p>
            <a:pPr algn="r" rtl="1"/>
            <a:r>
              <a:rPr lang="fa-IR" dirty="0"/>
              <a:t> درماتيت هيره اي ماكيان</a:t>
            </a:r>
          </a:p>
          <a:p>
            <a:pPr algn="r" rtl="1"/>
            <a:r>
              <a:rPr lang="fa-IR" dirty="0"/>
              <a:t>عوارض كنه اي </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fade">
                                      <p:cBhvr>
                                        <p:cTn id="7" dur="2000"/>
                                        <p:tgtEl>
                                          <p:spTgt spid="655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539"/>
                                        </p:tgtEl>
                                        <p:attrNameLst>
                                          <p:attrName>style.visibility</p:attrName>
                                        </p:attrNameLst>
                                      </p:cBhvr>
                                      <p:to>
                                        <p:strVal val="visible"/>
                                      </p:to>
                                    </p:set>
                                    <p:animEffect transition="in" filter="fade">
                                      <p:cBhvr>
                                        <p:cTn id="10" dur="2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fa-IR"/>
              <a:t>بيماريهاي ناشي از قارچها</a:t>
            </a:r>
            <a:endParaRPr lang="en-US"/>
          </a:p>
        </p:txBody>
      </p:sp>
      <p:sp>
        <p:nvSpPr>
          <p:cNvPr id="66563" name="Rectangle 3"/>
          <p:cNvSpPr>
            <a:spLocks noGrp="1" noChangeArrowheads="1"/>
          </p:cNvSpPr>
          <p:nvPr>
            <p:ph type="body" idx="1"/>
          </p:nvPr>
        </p:nvSpPr>
        <p:spPr/>
        <p:txBody>
          <a:bodyPr/>
          <a:lstStyle/>
          <a:p>
            <a:pPr algn="r" rtl="1"/>
            <a:r>
              <a:rPr lang="fa-IR" dirty="0"/>
              <a:t>كوكسوئيديس مايكوزيس</a:t>
            </a:r>
          </a:p>
          <a:p>
            <a:pPr algn="r" rtl="1"/>
            <a:r>
              <a:rPr lang="fa-IR" dirty="0"/>
              <a:t> كروموبلاستومايكوزيس</a:t>
            </a:r>
          </a:p>
          <a:p>
            <a:pPr algn="r" rtl="1"/>
            <a:r>
              <a:rPr lang="fa-IR" dirty="0"/>
              <a:t> درماتيتيس وروكوزا</a:t>
            </a:r>
          </a:p>
          <a:p>
            <a:pPr algn="r" rtl="1"/>
            <a:r>
              <a:rPr lang="fa-IR" dirty="0"/>
              <a:t> هيستوپلاسموزيس</a:t>
            </a:r>
          </a:p>
          <a:p>
            <a:pPr algn="r" rtl="1"/>
            <a:r>
              <a:rPr lang="fa-IR" dirty="0"/>
              <a:t> كانديديازيس</a:t>
            </a:r>
          </a:p>
          <a:p>
            <a:pPr algn="r" rtl="1"/>
            <a:r>
              <a:rPr lang="fa-IR" dirty="0"/>
              <a:t> آسپرژيلوزيس</a:t>
            </a:r>
          </a:p>
          <a:p>
            <a:pPr algn="r" rtl="1"/>
            <a:r>
              <a:rPr lang="fa-IR" dirty="0"/>
              <a:t> كريپتوكوكوزيس</a:t>
            </a:r>
            <a:r>
              <a:rPr lang="en-US" dirty="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fade">
                                      <p:cBhvr>
                                        <p:cTn id="7" dur="2000"/>
                                        <p:tgtEl>
                                          <p:spTgt spid="665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6563"/>
                                        </p:tgtEl>
                                        <p:attrNameLst>
                                          <p:attrName>style.visibility</p:attrName>
                                        </p:attrNameLst>
                                      </p:cBhvr>
                                      <p:to>
                                        <p:strVal val="visible"/>
                                      </p:to>
                                    </p:set>
                                    <p:animEffect transition="in" filter="fade">
                                      <p:cBhvr>
                                        <p:cTn id="10" dur="20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rtl="1"/>
            <a:r>
              <a:rPr lang="fa-IR" sz="4000" dirty="0"/>
              <a:t>بيماريهاي ناشي از عوامل ارگونوميكي محيط كار</a:t>
            </a:r>
          </a:p>
        </p:txBody>
      </p:sp>
      <p:sp>
        <p:nvSpPr>
          <p:cNvPr id="2" name="Rectangle 1"/>
          <p:cNvSpPr/>
          <p:nvPr/>
        </p:nvSpPr>
        <p:spPr>
          <a:xfrm>
            <a:off x="827584" y="1700808"/>
            <a:ext cx="7488832" cy="3539430"/>
          </a:xfrm>
          <a:prstGeom prst="rect">
            <a:avLst/>
          </a:prstGeom>
        </p:spPr>
        <p:txBody>
          <a:bodyPr wrap="square">
            <a:spAutoFit/>
          </a:bodyPr>
          <a:lstStyle/>
          <a:p>
            <a:pPr algn="just" rtl="1">
              <a:buFont typeface="Arial" panose="020B0604020202020204" pitchFamily="34" charset="0"/>
              <a:buChar char="•"/>
            </a:pPr>
            <a:r>
              <a:rPr lang="fa-IR" sz="3200" dirty="0">
                <a:solidFill>
                  <a:srgbClr val="000000"/>
                </a:solidFill>
                <a:latin typeface="IRANSans"/>
              </a:rPr>
              <a:t>اختلالات تروماي تجمعي يعني اختلالات تجمعي که در اثر عوامل فيزيکي و مکانيکي در طول زمان ايجاد می ‏شوند.</a:t>
            </a:r>
          </a:p>
          <a:p>
            <a:pPr algn="just" rtl="1">
              <a:buFont typeface="Arial" panose="020B0604020202020204" pitchFamily="34" charset="0"/>
              <a:buChar char="•"/>
            </a:pPr>
            <a:r>
              <a:rPr lang="fa-IR" sz="3200" dirty="0">
                <a:solidFill>
                  <a:srgbClr val="000000"/>
                </a:solidFill>
                <a:latin typeface="IRANSans"/>
              </a:rPr>
              <a:t>سندروم تونل کارپال که صدمه اي در متاکارپال يا ديگر ساختارهاي حمايت کننده دست می باشد.</a:t>
            </a:r>
          </a:p>
          <a:p>
            <a:pPr algn="just" rtl="1">
              <a:buFont typeface="Arial" panose="020B0604020202020204" pitchFamily="34" charset="0"/>
              <a:buChar char="•"/>
            </a:pPr>
            <a:r>
              <a:rPr lang="fa-IR" sz="3200" dirty="0">
                <a:solidFill>
                  <a:srgbClr val="000000"/>
                </a:solidFill>
                <a:latin typeface="IRANSans"/>
              </a:rPr>
              <a:t>اختلالات ناشي از حرکتهاي تکراری</a:t>
            </a:r>
          </a:p>
          <a:p>
            <a:pPr algn="just" rtl="1">
              <a:buFont typeface="Arial" panose="020B0604020202020204" pitchFamily="34" charset="0"/>
              <a:buChar char="•"/>
            </a:pPr>
            <a:r>
              <a:rPr lang="fa-IR" sz="3200" dirty="0">
                <a:solidFill>
                  <a:srgbClr val="000000"/>
                </a:solidFill>
                <a:latin typeface="IRANSans"/>
              </a:rPr>
              <a:t>اختلالات ناشي از فشارهاي تکراری</a:t>
            </a:r>
            <a:endParaRPr lang="fa-IR" sz="3200" b="0" i="0" dirty="0">
              <a:solidFill>
                <a:srgbClr val="000000"/>
              </a:solidFill>
              <a:effectLst/>
              <a:latin typeface="IRANSan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fade">
                                      <p:cBhvr>
                                        <p:cTn id="7" dur="20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457200"/>
            <a:ext cx="8229600" cy="1219200"/>
          </a:xfrm>
        </p:spPr>
        <p:txBody>
          <a:bodyPr>
            <a:normAutofit fontScale="90000"/>
          </a:bodyPr>
          <a:lstStyle/>
          <a:p>
            <a:r>
              <a:rPr lang="fa-IR"/>
              <a:t>تقسيم بندي بيماريهاي شغلي بر حسب اتيولوژي</a:t>
            </a:r>
            <a:endParaRPr lang="en-US"/>
          </a:p>
        </p:txBody>
      </p:sp>
      <p:sp>
        <p:nvSpPr>
          <p:cNvPr id="24579" name="Rectangle 3"/>
          <p:cNvSpPr>
            <a:spLocks noGrp="1" noChangeArrowheads="1"/>
          </p:cNvSpPr>
          <p:nvPr>
            <p:ph type="body" idx="1"/>
          </p:nvPr>
        </p:nvSpPr>
        <p:spPr>
          <a:xfrm>
            <a:off x="457200" y="2535238"/>
            <a:ext cx="8229600" cy="3560762"/>
          </a:xfrm>
        </p:spPr>
        <p:txBody>
          <a:bodyPr/>
          <a:lstStyle/>
          <a:p>
            <a:pPr marL="609600" indent="-609600" algn="r" rtl="1"/>
            <a:r>
              <a:rPr lang="fa-IR" dirty="0"/>
              <a:t>بيماريهاي ناشي از عوامل زيان آور فيزيكي محيط كار</a:t>
            </a:r>
          </a:p>
          <a:p>
            <a:pPr marL="609600" indent="-609600" algn="r" rtl="1"/>
            <a:r>
              <a:rPr lang="fa-IR" dirty="0"/>
              <a:t>بيماريهاي ناشي از عوامل زيان آور شيميايي محيط كار</a:t>
            </a:r>
          </a:p>
          <a:p>
            <a:pPr marL="609600" indent="-609600" algn="r" rtl="1"/>
            <a:r>
              <a:rPr lang="fa-IR" dirty="0"/>
              <a:t>بيماريهاي ناشي از عوامل زيان آور مكانيكي محيط كار</a:t>
            </a:r>
          </a:p>
          <a:p>
            <a:pPr marL="609600" indent="-609600" algn="r" rtl="1"/>
            <a:r>
              <a:rPr lang="fa-IR" dirty="0"/>
              <a:t>بيماريهاي ناشي از عوامل زيان آور رواني محيط كار</a:t>
            </a:r>
          </a:p>
          <a:p>
            <a:pPr marL="609600" indent="-609600" algn="r" rtl="1"/>
            <a:r>
              <a:rPr lang="fa-IR" dirty="0"/>
              <a:t>بيماريهاي ناشي از عوامل زيان آور بيولوژيكي محيط كار</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6933" y="1988840"/>
            <a:ext cx="7772400" cy="1500187"/>
          </a:xfrm>
        </p:spPr>
        <p:txBody>
          <a:bodyPr>
            <a:normAutofit/>
          </a:bodyPr>
          <a:lstStyle/>
          <a:p>
            <a:pPr algn="ctr"/>
            <a:r>
              <a:rPr lang="fa-IR" sz="4800" dirty="0" smtClean="0">
                <a:solidFill>
                  <a:schemeClr val="tx1"/>
                </a:solidFill>
              </a:rPr>
              <a:t>عوامل زیان آور محیط کار</a:t>
            </a:r>
            <a:endParaRPr lang="en-US" sz="4800" dirty="0">
              <a:solidFill>
                <a:schemeClr val="tx1"/>
              </a:solidFill>
            </a:endParaRPr>
          </a:p>
        </p:txBody>
      </p:sp>
    </p:spTree>
    <p:extLst>
      <p:ext uri="{BB962C8B-B14F-4D97-AF65-F5344CB8AC3E}">
        <p14:creationId xmlns:p14="http://schemas.microsoft.com/office/powerpoint/2010/main" val="464304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fa-IR"/>
              <a:t>الف- عوامل فيزيكي محيط كار:</a:t>
            </a:r>
            <a:endParaRPr lang="en-US"/>
          </a:p>
        </p:txBody>
      </p:sp>
      <p:sp>
        <p:nvSpPr>
          <p:cNvPr id="25603" name="Rectangle 3"/>
          <p:cNvSpPr>
            <a:spLocks noGrp="1" noChangeArrowheads="1"/>
          </p:cNvSpPr>
          <p:nvPr>
            <p:ph type="body" idx="1"/>
          </p:nvPr>
        </p:nvSpPr>
        <p:spPr/>
        <p:txBody>
          <a:bodyPr/>
          <a:lstStyle/>
          <a:p>
            <a:pPr marL="609600" indent="-609600" algn="r" rtl="1">
              <a:lnSpc>
                <a:spcPct val="90000"/>
              </a:lnSpc>
            </a:pPr>
            <a:r>
              <a:rPr lang="fa-IR" dirty="0"/>
              <a:t>سر وصدا</a:t>
            </a:r>
          </a:p>
          <a:p>
            <a:pPr marL="609600" indent="-609600" algn="r" rtl="1">
              <a:lnSpc>
                <a:spcPct val="90000"/>
              </a:lnSpc>
            </a:pPr>
            <a:r>
              <a:rPr lang="fa-IR" dirty="0"/>
              <a:t>ارتعاش </a:t>
            </a:r>
          </a:p>
          <a:p>
            <a:pPr marL="609600" indent="-609600" algn="r" rtl="1">
              <a:lnSpc>
                <a:spcPct val="90000"/>
              </a:lnSpc>
            </a:pPr>
            <a:r>
              <a:rPr lang="fa-IR" dirty="0"/>
              <a:t>گرما و سرما</a:t>
            </a:r>
          </a:p>
          <a:p>
            <a:pPr marL="609600" indent="-609600" algn="r" rtl="1">
              <a:lnSpc>
                <a:spcPct val="90000"/>
              </a:lnSpc>
            </a:pPr>
            <a:r>
              <a:rPr lang="fa-IR" dirty="0"/>
              <a:t>تشعشعات </a:t>
            </a:r>
          </a:p>
          <a:p>
            <a:pPr marL="609600" indent="-609600" algn="r" rtl="1">
              <a:lnSpc>
                <a:spcPct val="90000"/>
              </a:lnSpc>
              <a:buFont typeface="Wingdings" pitchFamily="2" charset="2"/>
              <a:buNone/>
            </a:pPr>
            <a:r>
              <a:rPr lang="fa-IR" dirty="0"/>
              <a:t>الف- يونيزان</a:t>
            </a:r>
          </a:p>
          <a:p>
            <a:pPr marL="609600" indent="-609600" algn="r" rtl="1">
              <a:lnSpc>
                <a:spcPct val="90000"/>
              </a:lnSpc>
              <a:buFont typeface="Wingdings" pitchFamily="2" charset="2"/>
              <a:buNone/>
            </a:pPr>
            <a:r>
              <a:rPr lang="fa-IR" dirty="0"/>
              <a:t>ب- غير يونيزان</a:t>
            </a:r>
          </a:p>
          <a:p>
            <a:pPr marL="609600" indent="-609600" algn="r" rtl="1">
              <a:lnSpc>
                <a:spcPct val="90000"/>
              </a:lnSpc>
            </a:pPr>
            <a:r>
              <a:rPr lang="fa-IR" dirty="0"/>
              <a:t> ميدانهاي الكتريكي و مغناطيسي</a:t>
            </a:r>
          </a:p>
          <a:p>
            <a:pPr marL="609600" indent="-609600" algn="r" rtl="1">
              <a:lnSpc>
                <a:spcPct val="90000"/>
              </a:lnSpc>
            </a:pPr>
            <a:r>
              <a:rPr lang="fa-IR" dirty="0"/>
              <a:t> فشار</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768" decel="100000"/>
                                        <p:tgtEl>
                                          <p:spTgt spid="25602"/>
                                        </p:tgtEl>
                                      </p:cBhvr>
                                    </p:animEffect>
                                    <p:animScale>
                                      <p:cBhvr>
                                        <p:cTn id="8" dur="768" decel="100000"/>
                                        <p:tgtEl>
                                          <p:spTgt spid="25602"/>
                                        </p:tgtEl>
                                      </p:cBhvr>
                                      <p:from x="10000" y="10000"/>
                                      <p:to x="200000" y="450000"/>
                                    </p:animScale>
                                    <p:animScale>
                                      <p:cBhvr>
                                        <p:cTn id="9" dur="1230" accel="100000" fill="hold">
                                          <p:stCondLst>
                                            <p:cond delay="768"/>
                                          </p:stCondLst>
                                        </p:cTn>
                                        <p:tgtEl>
                                          <p:spTgt spid="25602"/>
                                        </p:tgtEl>
                                      </p:cBhvr>
                                      <p:from x="200000" y="450000"/>
                                      <p:to x="100000" y="100000"/>
                                    </p:animScale>
                                    <p:set>
                                      <p:cBhvr>
                                        <p:cTn id="10" dur="768" fill="hold"/>
                                        <p:tgtEl>
                                          <p:spTgt spid="25602"/>
                                        </p:tgtEl>
                                        <p:attrNameLst>
                                          <p:attrName>ppt_x</p:attrName>
                                        </p:attrNameLst>
                                      </p:cBhvr>
                                      <p:to>
                                        <p:strVal val="(0.5)"/>
                                      </p:to>
                                    </p:set>
                                    <p:anim from="(0.5)" to="(#ppt_x)" calcmode="lin" valueType="num">
                                      <p:cBhvr>
                                        <p:cTn id="11" dur="1230" accel="100000" fill="hold">
                                          <p:stCondLst>
                                            <p:cond delay="768"/>
                                          </p:stCondLst>
                                        </p:cTn>
                                        <p:tgtEl>
                                          <p:spTgt spid="25602"/>
                                        </p:tgtEl>
                                        <p:attrNameLst>
                                          <p:attrName>ppt_x</p:attrName>
                                        </p:attrNameLst>
                                      </p:cBhvr>
                                    </p:anim>
                                    <p:set>
                                      <p:cBhvr>
                                        <p:cTn id="12" dur="768" fill="hold"/>
                                        <p:tgtEl>
                                          <p:spTgt spid="25602"/>
                                        </p:tgtEl>
                                        <p:attrNameLst>
                                          <p:attrName>ppt_y</p:attrName>
                                        </p:attrNameLst>
                                      </p:cBhvr>
                                      <p:to>
                                        <p:strVal val="(#ppt_y+0.4)"/>
                                      </p:to>
                                    </p:set>
                                    <p:anim from="(#ppt_y+0.4)" to="(#ppt_y)" calcmode="lin" valueType="num">
                                      <p:cBhvr>
                                        <p:cTn id="13" dur="1230" accel="100000" fill="hold">
                                          <p:stCondLst>
                                            <p:cond delay="768"/>
                                          </p:stCondLst>
                                        </p:cTn>
                                        <p:tgtEl>
                                          <p:spTgt spid="2560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5603">
                                            <p:txEl>
                                              <p:pRg st="0" end="0"/>
                                            </p:txEl>
                                          </p:spTgt>
                                        </p:tgtEl>
                                        <p:attrNameLst>
                                          <p:attrName>style.visibility</p:attrName>
                                        </p:attrNameLst>
                                      </p:cBhvr>
                                      <p:to>
                                        <p:strVal val="visible"/>
                                      </p:to>
                                    </p:set>
                                    <p:anim calcmode="lin" valueType="num">
                                      <p:cBhvr>
                                        <p:cTn id="18" dur="500" fill="hold"/>
                                        <p:tgtEl>
                                          <p:spTgt spid="2560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560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560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25603">
                                            <p:txEl>
                                              <p:pRg st="1" end="1"/>
                                            </p:txEl>
                                          </p:spTgt>
                                        </p:tgtEl>
                                        <p:attrNameLst>
                                          <p:attrName>style.visibility</p:attrName>
                                        </p:attrNameLst>
                                      </p:cBhvr>
                                      <p:to>
                                        <p:strVal val="visible"/>
                                      </p:to>
                                    </p:set>
                                    <p:anim calcmode="lin" valueType="num">
                                      <p:cBhvr>
                                        <p:cTn id="25" dur="500" fill="hold"/>
                                        <p:tgtEl>
                                          <p:spTgt spid="2560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2560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2560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25603">
                                            <p:txEl>
                                              <p:pRg st="2" end="2"/>
                                            </p:txEl>
                                          </p:spTgt>
                                        </p:tgtEl>
                                        <p:attrNameLst>
                                          <p:attrName>style.visibility</p:attrName>
                                        </p:attrNameLst>
                                      </p:cBhvr>
                                      <p:to>
                                        <p:strVal val="visible"/>
                                      </p:to>
                                    </p:set>
                                    <p:anim calcmode="lin" valueType="num">
                                      <p:cBhvr>
                                        <p:cTn id="32" dur="500" fill="hold"/>
                                        <p:tgtEl>
                                          <p:spTgt spid="25603">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25603">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2560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25603">
                                            <p:txEl>
                                              <p:pRg st="3" end="3"/>
                                            </p:txEl>
                                          </p:spTgt>
                                        </p:tgtEl>
                                        <p:attrNameLst>
                                          <p:attrName>style.visibility</p:attrName>
                                        </p:attrNameLst>
                                      </p:cBhvr>
                                      <p:to>
                                        <p:strVal val="visible"/>
                                      </p:to>
                                    </p:set>
                                    <p:anim calcmode="lin" valueType="num">
                                      <p:cBhvr>
                                        <p:cTn id="39" dur="500" fill="hold"/>
                                        <p:tgtEl>
                                          <p:spTgt spid="2560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25603">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25603">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grpId="0" nodeType="clickEffect">
                                  <p:stCondLst>
                                    <p:cond delay="0"/>
                                  </p:stCondLst>
                                  <p:childTnLst>
                                    <p:set>
                                      <p:cBhvr>
                                        <p:cTn id="45" dur="1" fill="hold">
                                          <p:stCondLst>
                                            <p:cond delay="0"/>
                                          </p:stCondLst>
                                        </p:cTn>
                                        <p:tgtEl>
                                          <p:spTgt spid="25603">
                                            <p:txEl>
                                              <p:pRg st="4" end="4"/>
                                            </p:txEl>
                                          </p:spTgt>
                                        </p:tgtEl>
                                        <p:attrNameLst>
                                          <p:attrName>style.visibility</p:attrName>
                                        </p:attrNameLst>
                                      </p:cBhvr>
                                      <p:to>
                                        <p:strVal val="visible"/>
                                      </p:to>
                                    </p:set>
                                    <p:anim calcmode="lin" valueType="num">
                                      <p:cBhvr>
                                        <p:cTn id="46" dur="500" fill="hold"/>
                                        <p:tgtEl>
                                          <p:spTgt spid="25603">
                                            <p:txEl>
                                              <p:pRg st="4" end="4"/>
                                            </p:txEl>
                                          </p:spTgt>
                                        </p:tgtEl>
                                        <p:attrNameLst>
                                          <p:attrName>ppt_w</p:attrName>
                                        </p:attrNameLst>
                                      </p:cBhvr>
                                      <p:tavLst>
                                        <p:tav tm="0">
                                          <p:val>
                                            <p:fltVal val="0"/>
                                          </p:val>
                                        </p:tav>
                                        <p:tav tm="100000">
                                          <p:val>
                                            <p:strVal val="#ppt_w"/>
                                          </p:val>
                                        </p:tav>
                                      </p:tavLst>
                                    </p:anim>
                                    <p:anim calcmode="lin" valueType="num">
                                      <p:cBhvr>
                                        <p:cTn id="47" dur="500" fill="hold"/>
                                        <p:tgtEl>
                                          <p:spTgt spid="25603">
                                            <p:txEl>
                                              <p:pRg st="4" end="4"/>
                                            </p:txEl>
                                          </p:spTgt>
                                        </p:tgtEl>
                                        <p:attrNameLst>
                                          <p:attrName>ppt_h</p:attrName>
                                        </p:attrNameLst>
                                      </p:cBhvr>
                                      <p:tavLst>
                                        <p:tav tm="0">
                                          <p:val>
                                            <p:fltVal val="0"/>
                                          </p:val>
                                        </p:tav>
                                        <p:tav tm="100000">
                                          <p:val>
                                            <p:strVal val="#ppt_h"/>
                                          </p:val>
                                        </p:tav>
                                      </p:tavLst>
                                    </p:anim>
                                    <p:animEffect transition="in" filter="fade">
                                      <p:cBhvr>
                                        <p:cTn id="48" dur="500"/>
                                        <p:tgtEl>
                                          <p:spTgt spid="25603">
                                            <p:txEl>
                                              <p:pRg st="4" end="4"/>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25603">
                                            <p:txEl>
                                              <p:pRg st="5" end="5"/>
                                            </p:txEl>
                                          </p:spTgt>
                                        </p:tgtEl>
                                        <p:attrNameLst>
                                          <p:attrName>style.visibility</p:attrName>
                                        </p:attrNameLst>
                                      </p:cBhvr>
                                      <p:to>
                                        <p:strVal val="visible"/>
                                      </p:to>
                                    </p:set>
                                    <p:anim calcmode="lin" valueType="num">
                                      <p:cBhvr>
                                        <p:cTn id="53" dur="500" fill="hold"/>
                                        <p:tgtEl>
                                          <p:spTgt spid="25603">
                                            <p:txEl>
                                              <p:pRg st="5" end="5"/>
                                            </p:txEl>
                                          </p:spTgt>
                                        </p:tgtEl>
                                        <p:attrNameLst>
                                          <p:attrName>ppt_w</p:attrName>
                                        </p:attrNameLst>
                                      </p:cBhvr>
                                      <p:tavLst>
                                        <p:tav tm="0">
                                          <p:val>
                                            <p:fltVal val="0"/>
                                          </p:val>
                                        </p:tav>
                                        <p:tav tm="100000">
                                          <p:val>
                                            <p:strVal val="#ppt_w"/>
                                          </p:val>
                                        </p:tav>
                                      </p:tavLst>
                                    </p:anim>
                                    <p:anim calcmode="lin" valueType="num">
                                      <p:cBhvr>
                                        <p:cTn id="54" dur="500" fill="hold"/>
                                        <p:tgtEl>
                                          <p:spTgt spid="25603">
                                            <p:txEl>
                                              <p:pRg st="5" end="5"/>
                                            </p:txEl>
                                          </p:spTgt>
                                        </p:tgtEl>
                                        <p:attrNameLst>
                                          <p:attrName>ppt_h</p:attrName>
                                        </p:attrNameLst>
                                      </p:cBhvr>
                                      <p:tavLst>
                                        <p:tav tm="0">
                                          <p:val>
                                            <p:fltVal val="0"/>
                                          </p:val>
                                        </p:tav>
                                        <p:tav tm="100000">
                                          <p:val>
                                            <p:strVal val="#ppt_h"/>
                                          </p:val>
                                        </p:tav>
                                      </p:tavLst>
                                    </p:anim>
                                    <p:animEffect transition="in" filter="fade">
                                      <p:cBhvr>
                                        <p:cTn id="55" dur="500"/>
                                        <p:tgtEl>
                                          <p:spTgt spid="25603">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grpId="0" nodeType="clickEffect">
                                  <p:stCondLst>
                                    <p:cond delay="0"/>
                                  </p:stCondLst>
                                  <p:childTnLst>
                                    <p:set>
                                      <p:cBhvr>
                                        <p:cTn id="59" dur="1" fill="hold">
                                          <p:stCondLst>
                                            <p:cond delay="0"/>
                                          </p:stCondLst>
                                        </p:cTn>
                                        <p:tgtEl>
                                          <p:spTgt spid="25603">
                                            <p:txEl>
                                              <p:pRg st="6" end="6"/>
                                            </p:txEl>
                                          </p:spTgt>
                                        </p:tgtEl>
                                        <p:attrNameLst>
                                          <p:attrName>style.visibility</p:attrName>
                                        </p:attrNameLst>
                                      </p:cBhvr>
                                      <p:to>
                                        <p:strVal val="visible"/>
                                      </p:to>
                                    </p:set>
                                    <p:anim calcmode="lin" valueType="num">
                                      <p:cBhvr>
                                        <p:cTn id="60" dur="500" fill="hold"/>
                                        <p:tgtEl>
                                          <p:spTgt spid="25603">
                                            <p:txEl>
                                              <p:pRg st="6" end="6"/>
                                            </p:txEl>
                                          </p:spTgt>
                                        </p:tgtEl>
                                        <p:attrNameLst>
                                          <p:attrName>ppt_w</p:attrName>
                                        </p:attrNameLst>
                                      </p:cBhvr>
                                      <p:tavLst>
                                        <p:tav tm="0">
                                          <p:val>
                                            <p:fltVal val="0"/>
                                          </p:val>
                                        </p:tav>
                                        <p:tav tm="100000">
                                          <p:val>
                                            <p:strVal val="#ppt_w"/>
                                          </p:val>
                                        </p:tav>
                                      </p:tavLst>
                                    </p:anim>
                                    <p:anim calcmode="lin" valueType="num">
                                      <p:cBhvr>
                                        <p:cTn id="61" dur="500" fill="hold"/>
                                        <p:tgtEl>
                                          <p:spTgt spid="25603">
                                            <p:txEl>
                                              <p:pRg st="6" end="6"/>
                                            </p:txEl>
                                          </p:spTgt>
                                        </p:tgtEl>
                                        <p:attrNameLst>
                                          <p:attrName>ppt_h</p:attrName>
                                        </p:attrNameLst>
                                      </p:cBhvr>
                                      <p:tavLst>
                                        <p:tav tm="0">
                                          <p:val>
                                            <p:fltVal val="0"/>
                                          </p:val>
                                        </p:tav>
                                        <p:tav tm="100000">
                                          <p:val>
                                            <p:strVal val="#ppt_h"/>
                                          </p:val>
                                        </p:tav>
                                      </p:tavLst>
                                    </p:anim>
                                    <p:animEffect transition="in" filter="fade">
                                      <p:cBhvr>
                                        <p:cTn id="62" dur="500"/>
                                        <p:tgtEl>
                                          <p:spTgt spid="25603">
                                            <p:txEl>
                                              <p:pRg st="6" end="6"/>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25603">
                                            <p:txEl>
                                              <p:pRg st="7" end="7"/>
                                            </p:txEl>
                                          </p:spTgt>
                                        </p:tgtEl>
                                        <p:attrNameLst>
                                          <p:attrName>style.visibility</p:attrName>
                                        </p:attrNameLst>
                                      </p:cBhvr>
                                      <p:to>
                                        <p:strVal val="visible"/>
                                      </p:to>
                                    </p:set>
                                    <p:anim calcmode="lin" valueType="num">
                                      <p:cBhvr>
                                        <p:cTn id="67" dur="500" fill="hold"/>
                                        <p:tgtEl>
                                          <p:spTgt spid="25603">
                                            <p:txEl>
                                              <p:pRg st="7" end="7"/>
                                            </p:txEl>
                                          </p:spTgt>
                                        </p:tgtEl>
                                        <p:attrNameLst>
                                          <p:attrName>ppt_w</p:attrName>
                                        </p:attrNameLst>
                                      </p:cBhvr>
                                      <p:tavLst>
                                        <p:tav tm="0">
                                          <p:val>
                                            <p:fltVal val="0"/>
                                          </p:val>
                                        </p:tav>
                                        <p:tav tm="100000">
                                          <p:val>
                                            <p:strVal val="#ppt_w"/>
                                          </p:val>
                                        </p:tav>
                                      </p:tavLst>
                                    </p:anim>
                                    <p:anim calcmode="lin" valueType="num">
                                      <p:cBhvr>
                                        <p:cTn id="68" dur="500" fill="hold"/>
                                        <p:tgtEl>
                                          <p:spTgt spid="25603">
                                            <p:txEl>
                                              <p:pRg st="7" end="7"/>
                                            </p:txEl>
                                          </p:spTgt>
                                        </p:tgtEl>
                                        <p:attrNameLst>
                                          <p:attrName>ppt_h</p:attrName>
                                        </p:attrNameLst>
                                      </p:cBhvr>
                                      <p:tavLst>
                                        <p:tav tm="0">
                                          <p:val>
                                            <p:fltVal val="0"/>
                                          </p:val>
                                        </p:tav>
                                        <p:tav tm="100000">
                                          <p:val>
                                            <p:strVal val="#ppt_h"/>
                                          </p:val>
                                        </p:tav>
                                      </p:tavLst>
                                    </p:anim>
                                    <p:animEffect transition="in" filter="fade">
                                      <p:cBhvr>
                                        <p:cTn id="69" dur="500"/>
                                        <p:tgtEl>
                                          <p:spTgt spid="256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rtl="1"/>
            <a:r>
              <a:rPr lang="fa-IR" dirty="0"/>
              <a:t>ب- عوامل شيميايي:</a:t>
            </a:r>
            <a:endParaRPr lang="en-US" dirty="0"/>
          </a:p>
        </p:txBody>
      </p:sp>
      <p:sp>
        <p:nvSpPr>
          <p:cNvPr id="26627" name="Rectangle 3"/>
          <p:cNvSpPr>
            <a:spLocks noGrp="1" noChangeArrowheads="1"/>
          </p:cNvSpPr>
          <p:nvPr>
            <p:ph type="body" idx="1"/>
          </p:nvPr>
        </p:nvSpPr>
        <p:spPr/>
        <p:txBody>
          <a:bodyPr/>
          <a:lstStyle/>
          <a:p>
            <a:pPr algn="r" rtl="1"/>
            <a:r>
              <a:rPr lang="fa-IR" sz="2800" dirty="0"/>
              <a:t>بر حسب حالت فيزيكي به دو دسته كلي گازها و بخارات – مواد معلق تقسيم مي شوند.</a:t>
            </a:r>
          </a:p>
          <a:p>
            <a:pPr algn="r" rtl="1"/>
            <a:r>
              <a:rPr lang="fa-IR" sz="2800" dirty="0"/>
              <a:t>بر حسب تركيب شيميايي ( اساسي ترين روش تقسيم بندي ) به مواد آلي و مواد معدني تقسيم مي شوند.</a:t>
            </a:r>
          </a:p>
          <a:p>
            <a:pPr algn="r" rtl="1"/>
            <a:r>
              <a:rPr lang="fa-IR" sz="2800" dirty="0"/>
              <a:t>مواد آلي شامل انواع تركيبات آليفاتيك، آروماتيك و ... مي باشد.</a:t>
            </a:r>
          </a:p>
          <a:p>
            <a:pPr algn="r" rtl="1"/>
            <a:r>
              <a:rPr lang="fa-IR" sz="2800" dirty="0"/>
              <a:t>مواد معدني شامل فلزات، غيرفلزات، اسيدها و قلياها و ... مي باشد</a:t>
            </a:r>
          </a:p>
          <a:p>
            <a:pPr algn="r" rtl="1"/>
            <a:r>
              <a:rPr lang="fa-IR" sz="2800" dirty="0"/>
              <a:t>از نظر اثرات فيزيولوژيكي به مواد محرك، خفه كننده، سموم عصبي، سموم سيستميك و سايرين تقسيم مي گردند.</a:t>
            </a:r>
            <a:endParaRPr lang="en-US" sz="28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768" decel="100000"/>
                                        <p:tgtEl>
                                          <p:spTgt spid="26626"/>
                                        </p:tgtEl>
                                      </p:cBhvr>
                                    </p:animEffect>
                                    <p:animScale>
                                      <p:cBhvr>
                                        <p:cTn id="8" dur="768" decel="100000"/>
                                        <p:tgtEl>
                                          <p:spTgt spid="26626"/>
                                        </p:tgtEl>
                                      </p:cBhvr>
                                      <p:from x="10000" y="10000"/>
                                      <p:to x="200000" y="450000"/>
                                    </p:animScale>
                                    <p:animScale>
                                      <p:cBhvr>
                                        <p:cTn id="9" dur="1230" accel="100000" fill="hold">
                                          <p:stCondLst>
                                            <p:cond delay="768"/>
                                          </p:stCondLst>
                                        </p:cTn>
                                        <p:tgtEl>
                                          <p:spTgt spid="26626"/>
                                        </p:tgtEl>
                                      </p:cBhvr>
                                      <p:from x="200000" y="450000"/>
                                      <p:to x="100000" y="100000"/>
                                    </p:animScale>
                                    <p:set>
                                      <p:cBhvr>
                                        <p:cTn id="10" dur="768" fill="hold"/>
                                        <p:tgtEl>
                                          <p:spTgt spid="26626"/>
                                        </p:tgtEl>
                                        <p:attrNameLst>
                                          <p:attrName>ppt_x</p:attrName>
                                        </p:attrNameLst>
                                      </p:cBhvr>
                                      <p:to>
                                        <p:strVal val="(0.5)"/>
                                      </p:to>
                                    </p:set>
                                    <p:anim from="(0.5)" to="(#ppt_x)" calcmode="lin" valueType="num">
                                      <p:cBhvr>
                                        <p:cTn id="11" dur="1230" accel="100000" fill="hold">
                                          <p:stCondLst>
                                            <p:cond delay="768"/>
                                          </p:stCondLst>
                                        </p:cTn>
                                        <p:tgtEl>
                                          <p:spTgt spid="26626"/>
                                        </p:tgtEl>
                                        <p:attrNameLst>
                                          <p:attrName>ppt_x</p:attrName>
                                        </p:attrNameLst>
                                      </p:cBhvr>
                                    </p:anim>
                                    <p:set>
                                      <p:cBhvr>
                                        <p:cTn id="12" dur="768" fill="hold"/>
                                        <p:tgtEl>
                                          <p:spTgt spid="26626"/>
                                        </p:tgtEl>
                                        <p:attrNameLst>
                                          <p:attrName>ppt_y</p:attrName>
                                        </p:attrNameLst>
                                      </p:cBhvr>
                                      <p:to>
                                        <p:strVal val="(#ppt_y+0.4)"/>
                                      </p:to>
                                    </p:set>
                                    <p:anim from="(#ppt_y+0.4)" to="(#ppt_y)" calcmode="lin" valueType="num">
                                      <p:cBhvr>
                                        <p:cTn id="13" dur="1230" accel="100000" fill="hold">
                                          <p:stCondLst>
                                            <p:cond delay="768"/>
                                          </p:stCondLst>
                                        </p:cTn>
                                        <p:tgtEl>
                                          <p:spTgt spid="2662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6627">
                                            <p:txEl>
                                              <p:pRg st="0" end="0"/>
                                            </p:txEl>
                                          </p:spTgt>
                                        </p:tgtEl>
                                        <p:attrNameLst>
                                          <p:attrName>style.visibility</p:attrName>
                                        </p:attrNameLst>
                                      </p:cBhvr>
                                      <p:to>
                                        <p:strVal val="visible"/>
                                      </p:to>
                                    </p:set>
                                    <p:anim calcmode="lin" valueType="num">
                                      <p:cBhvr>
                                        <p:cTn id="18" dur="500" fill="hold"/>
                                        <p:tgtEl>
                                          <p:spTgt spid="2662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662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662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26627">
                                            <p:txEl>
                                              <p:pRg st="1" end="1"/>
                                            </p:txEl>
                                          </p:spTgt>
                                        </p:tgtEl>
                                        <p:attrNameLst>
                                          <p:attrName>style.visibility</p:attrName>
                                        </p:attrNameLst>
                                      </p:cBhvr>
                                      <p:to>
                                        <p:strVal val="visible"/>
                                      </p:to>
                                    </p:set>
                                    <p:anim calcmode="lin" valueType="num">
                                      <p:cBhvr>
                                        <p:cTn id="25" dur="500" fill="hold"/>
                                        <p:tgtEl>
                                          <p:spTgt spid="26627">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26627">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2662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26627">
                                            <p:txEl>
                                              <p:pRg st="2" end="2"/>
                                            </p:txEl>
                                          </p:spTgt>
                                        </p:tgtEl>
                                        <p:attrNameLst>
                                          <p:attrName>style.visibility</p:attrName>
                                        </p:attrNameLst>
                                      </p:cBhvr>
                                      <p:to>
                                        <p:strVal val="visible"/>
                                      </p:to>
                                    </p:set>
                                    <p:anim calcmode="lin" valueType="num">
                                      <p:cBhvr>
                                        <p:cTn id="32" dur="500" fill="hold"/>
                                        <p:tgtEl>
                                          <p:spTgt spid="26627">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26627">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26627">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26627">
                                            <p:txEl>
                                              <p:pRg st="3" end="3"/>
                                            </p:txEl>
                                          </p:spTgt>
                                        </p:tgtEl>
                                        <p:attrNameLst>
                                          <p:attrName>style.visibility</p:attrName>
                                        </p:attrNameLst>
                                      </p:cBhvr>
                                      <p:to>
                                        <p:strVal val="visible"/>
                                      </p:to>
                                    </p:set>
                                    <p:anim calcmode="lin" valueType="num">
                                      <p:cBhvr>
                                        <p:cTn id="39" dur="500" fill="hold"/>
                                        <p:tgtEl>
                                          <p:spTgt spid="26627">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26627">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26627">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grpId="0" nodeType="clickEffect">
                                  <p:stCondLst>
                                    <p:cond delay="0"/>
                                  </p:stCondLst>
                                  <p:childTnLst>
                                    <p:set>
                                      <p:cBhvr>
                                        <p:cTn id="45" dur="1" fill="hold">
                                          <p:stCondLst>
                                            <p:cond delay="0"/>
                                          </p:stCondLst>
                                        </p:cTn>
                                        <p:tgtEl>
                                          <p:spTgt spid="26627">
                                            <p:txEl>
                                              <p:pRg st="4" end="4"/>
                                            </p:txEl>
                                          </p:spTgt>
                                        </p:tgtEl>
                                        <p:attrNameLst>
                                          <p:attrName>style.visibility</p:attrName>
                                        </p:attrNameLst>
                                      </p:cBhvr>
                                      <p:to>
                                        <p:strVal val="visible"/>
                                      </p:to>
                                    </p:set>
                                    <p:anim calcmode="lin" valueType="num">
                                      <p:cBhvr>
                                        <p:cTn id="46" dur="500" fill="hold"/>
                                        <p:tgtEl>
                                          <p:spTgt spid="26627">
                                            <p:txEl>
                                              <p:pRg st="4" end="4"/>
                                            </p:txEl>
                                          </p:spTgt>
                                        </p:tgtEl>
                                        <p:attrNameLst>
                                          <p:attrName>ppt_w</p:attrName>
                                        </p:attrNameLst>
                                      </p:cBhvr>
                                      <p:tavLst>
                                        <p:tav tm="0">
                                          <p:val>
                                            <p:fltVal val="0"/>
                                          </p:val>
                                        </p:tav>
                                        <p:tav tm="100000">
                                          <p:val>
                                            <p:strVal val="#ppt_w"/>
                                          </p:val>
                                        </p:tav>
                                      </p:tavLst>
                                    </p:anim>
                                    <p:anim calcmode="lin" valueType="num">
                                      <p:cBhvr>
                                        <p:cTn id="47" dur="500" fill="hold"/>
                                        <p:tgtEl>
                                          <p:spTgt spid="26627">
                                            <p:txEl>
                                              <p:pRg st="4" end="4"/>
                                            </p:txEl>
                                          </p:spTgt>
                                        </p:tgtEl>
                                        <p:attrNameLst>
                                          <p:attrName>ppt_h</p:attrName>
                                        </p:attrNameLst>
                                      </p:cBhvr>
                                      <p:tavLst>
                                        <p:tav tm="0">
                                          <p:val>
                                            <p:fltVal val="0"/>
                                          </p:val>
                                        </p:tav>
                                        <p:tav tm="100000">
                                          <p:val>
                                            <p:strVal val="#ppt_h"/>
                                          </p:val>
                                        </p:tav>
                                      </p:tavLst>
                                    </p:anim>
                                    <p:animEffect transition="in" filter="fade">
                                      <p:cBhvr>
                                        <p:cTn id="48" dur="500"/>
                                        <p:tgtEl>
                                          <p:spTgt spid="26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fa-IR"/>
              <a:t>عوامل شيميايي </a:t>
            </a:r>
            <a:endParaRPr lang="en-US"/>
          </a:p>
        </p:txBody>
      </p:sp>
      <p:sp>
        <p:nvSpPr>
          <p:cNvPr id="46083" name="Rectangle 3"/>
          <p:cNvSpPr>
            <a:spLocks noGrp="1" noChangeArrowheads="1"/>
          </p:cNvSpPr>
          <p:nvPr>
            <p:ph type="body" idx="1"/>
          </p:nvPr>
        </p:nvSpPr>
        <p:spPr>
          <a:xfrm>
            <a:off x="457200" y="1295400"/>
            <a:ext cx="8686800" cy="4835525"/>
          </a:xfrm>
        </p:spPr>
        <p:txBody>
          <a:bodyPr/>
          <a:lstStyle/>
          <a:p>
            <a:pPr algn="r" rtl="1">
              <a:buFont typeface="Wingdings" pitchFamily="2" charset="2"/>
              <a:buNone/>
            </a:pPr>
            <a:r>
              <a:rPr lang="fa-IR" dirty="0"/>
              <a:t>اين عوامل بر خلاف عوامل فيزيكي زيان آور نامحدودند. در حدود 10 ميليون ماده شيميايي در شناخته شده وجود دارد كه 60 تا 70 هزار از آنها در صنعت و به اقتضاي شغل در كل كاركنان صنايع را درگير مي نمايند.</a:t>
            </a:r>
          </a:p>
          <a:p>
            <a:pPr algn="r" rtl="1">
              <a:buFont typeface="Wingdings" pitchFamily="2" charset="2"/>
              <a:buNone/>
            </a:pPr>
            <a:r>
              <a:rPr lang="fa-IR" dirty="0"/>
              <a:t>اصول تقسيم بندي عوامل شيميايي</a:t>
            </a:r>
          </a:p>
          <a:p>
            <a:pPr algn="r" rtl="1"/>
            <a:r>
              <a:rPr lang="fa-IR" dirty="0"/>
              <a:t>الف- برمبناي حالت فيزيكي </a:t>
            </a:r>
          </a:p>
          <a:p>
            <a:pPr algn="r" rtl="1"/>
            <a:r>
              <a:rPr lang="fa-IR" dirty="0"/>
              <a:t>ب- برمبناي اثر فيزيولوژيكي</a:t>
            </a:r>
          </a:p>
          <a:p>
            <a:pPr algn="r" rtl="1"/>
            <a:r>
              <a:rPr lang="fa-IR" dirty="0"/>
              <a:t>ج- بر مبناي ساختمان يا تركيب شيميايي ( اصلي ترين روش )</a:t>
            </a:r>
            <a:endParaRPr lang="en-US" dirty="0"/>
          </a:p>
        </p:txBody>
      </p:sp>
    </p:spTree>
    <p:extLst>
      <p:ext uri="{BB962C8B-B14F-4D97-AF65-F5344CB8AC3E}">
        <p14:creationId xmlns:p14="http://schemas.microsoft.com/office/powerpoint/2010/main" val="1632084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1613</Words>
  <Application>Microsoft Office PowerPoint</Application>
  <PresentationFormat>On-screen Show (4:3)</PresentationFormat>
  <Paragraphs>206</Paragraphs>
  <Slides>48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IRANSans</vt:lpstr>
      <vt:lpstr>Times New Roman</vt:lpstr>
      <vt:lpstr>Wingdings</vt:lpstr>
      <vt:lpstr>Office Theme</vt:lpstr>
      <vt:lpstr>تعريف بهداشت حرفه اي </vt:lpstr>
      <vt:lpstr>اهداف بهداشت حرفه اي</vt:lpstr>
      <vt:lpstr>سازمانهاي بين المللي معتبر </vt:lpstr>
      <vt:lpstr>دامنه فعاليتهاي بهداشت حرفه اي</vt:lpstr>
      <vt:lpstr>تقسيم بندي بيماريهاي شغلي بر حسب اتيولوژي</vt:lpstr>
      <vt:lpstr>PowerPoint Presentation</vt:lpstr>
      <vt:lpstr>الف- عوامل فيزيكي محيط كار:</vt:lpstr>
      <vt:lpstr>ب- عوامل شيميايي:</vt:lpstr>
      <vt:lpstr>عوامل شيميايي </vt:lpstr>
      <vt:lpstr>نكته: در سم شناسي مطالعه عوامل شيميايي بر مبناي روش سوم صورت مي گيرد .</vt:lpstr>
      <vt:lpstr>تقسيم بندي بر مبناي حالت فيزيكي</vt:lpstr>
      <vt:lpstr>تقسيم بندي بر مبناي اثرات فيزيولوژيكي </vt:lpstr>
      <vt:lpstr>1- مواد محرك و التهاب آور </vt:lpstr>
      <vt:lpstr>2- خفه كننده ها</vt:lpstr>
      <vt:lpstr>3- مواد مخدر و بيهوشي آور</vt:lpstr>
      <vt:lpstr>4- سموم سيستميك</vt:lpstr>
      <vt:lpstr>5- مواد كارسينوژن</vt:lpstr>
      <vt:lpstr>6- مواد موتاژن </vt:lpstr>
      <vt:lpstr>7- مواد تراتوژن</vt:lpstr>
      <vt:lpstr>8- مواد آلرژن</vt:lpstr>
      <vt:lpstr>9- ساير مواد معلق</vt:lpstr>
      <vt:lpstr>تقسيم بندي بر اساس ساختمان شيميايي </vt:lpstr>
      <vt:lpstr>ج- عوامل بيولوژيكي: </vt:lpstr>
      <vt:lpstr>د- عوامل رواني: ارتباطات انساني در صنعت را دربر دارد.</vt:lpstr>
      <vt:lpstr>ه- عوامل مكانيكي و ارگونوميكي </vt:lpstr>
      <vt:lpstr>PowerPoint Presentation</vt:lpstr>
      <vt:lpstr>بيماريهاي ناشي از عوامل فيزيكي زيان آور محيط كار</vt:lpstr>
      <vt:lpstr>بيماريهاي وابسته به سر و صدا (  Noise related) </vt:lpstr>
      <vt:lpstr>بيماريهاي وابسته به ارتعاش ( (Vibration</vt:lpstr>
      <vt:lpstr>بيمارهاي ناشي از فشار </vt:lpstr>
      <vt:lpstr>بيماريهاي ناشي ازتشعشعات Radiation))</vt:lpstr>
      <vt:lpstr>PowerPoint Presentation</vt:lpstr>
      <vt:lpstr>2- تشعشعات راديواكتيو (Ionising ray </vt:lpstr>
      <vt:lpstr>عوارض ناشي از گرما </vt:lpstr>
      <vt:lpstr>عوارض ناشي از سرما</vt:lpstr>
      <vt:lpstr>عوارض ناشي ازالكتريسيته </vt:lpstr>
      <vt:lpstr>ميدانهاي الكتريكي و مغناطيسي</vt:lpstr>
      <vt:lpstr>ليزر و ميكروويو( Laser &amp;Microwave)</vt:lpstr>
      <vt:lpstr>بيماريهاي رواني شغلي </vt:lpstr>
      <vt:lpstr>بيماريهاي مكانيكي شغلي </vt:lpstr>
      <vt:lpstr>بيماريهاي ناشي از عوامل بيولوژيكي زيان آور محيط كار </vt:lpstr>
      <vt:lpstr>بيماريهاي ويروسي </vt:lpstr>
      <vt:lpstr>بيماريهاي ريكتزيايي </vt:lpstr>
      <vt:lpstr>بيماريهاي باكتريايي </vt:lpstr>
      <vt:lpstr>بيماريهاي ناشي از كرمهاي انگلي</vt:lpstr>
      <vt:lpstr>بيماريهاي ناشي از بندپايان</vt:lpstr>
      <vt:lpstr>بيماريهاي ناشي از قارچها</vt:lpstr>
      <vt:lpstr>بيماريهاي ناشي از عوامل ارگونوميكي محيط كار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تعريف بهداشت حرفه اي</dc:title>
  <dc:creator>pc</dc:creator>
  <cp:lastModifiedBy>User</cp:lastModifiedBy>
  <cp:revision>8</cp:revision>
  <dcterms:created xsi:type="dcterms:W3CDTF">2011-11-22T11:09:42Z</dcterms:created>
  <dcterms:modified xsi:type="dcterms:W3CDTF">2023-07-22T05:13:15Z</dcterms:modified>
</cp:coreProperties>
</file>