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80" r:id="rId1"/>
  </p:sldMasterIdLst>
  <p:notesMasterIdLst>
    <p:notesMasterId r:id="rId35"/>
  </p:notesMasterIdLst>
  <p:sldIdLst>
    <p:sldId id="256" r:id="rId2"/>
    <p:sldId id="257" r:id="rId3"/>
    <p:sldId id="258" r:id="rId4"/>
    <p:sldId id="562" r:id="rId5"/>
    <p:sldId id="341" r:id="rId6"/>
    <p:sldId id="340" r:id="rId7"/>
    <p:sldId id="337" r:id="rId8"/>
    <p:sldId id="260" r:id="rId9"/>
    <p:sldId id="370" r:id="rId10"/>
    <p:sldId id="345" r:id="rId11"/>
    <p:sldId id="560" r:id="rId12"/>
    <p:sldId id="571" r:id="rId13"/>
    <p:sldId id="577" r:id="rId14"/>
    <p:sldId id="274" r:id="rId15"/>
    <p:sldId id="565" r:id="rId16"/>
    <p:sldId id="271" r:id="rId17"/>
    <p:sldId id="581" r:id="rId18"/>
    <p:sldId id="582" r:id="rId19"/>
    <p:sldId id="583" r:id="rId20"/>
    <p:sldId id="338" r:id="rId21"/>
    <p:sldId id="578" r:id="rId22"/>
    <p:sldId id="584" r:id="rId23"/>
    <p:sldId id="585" r:id="rId24"/>
    <p:sldId id="586" r:id="rId25"/>
    <p:sldId id="587" r:id="rId26"/>
    <p:sldId id="579" r:id="rId27"/>
    <p:sldId id="580" r:id="rId28"/>
    <p:sldId id="566" r:id="rId29"/>
    <p:sldId id="591" r:id="rId30"/>
    <p:sldId id="588" r:id="rId31"/>
    <p:sldId id="589" r:id="rId32"/>
    <p:sldId id="590" r:id="rId33"/>
    <p:sldId id="330" r:id="rId34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015" autoAdjust="0"/>
    <p:restoredTop sz="94660"/>
  </p:normalViewPr>
  <p:slideViewPr>
    <p:cSldViewPr>
      <p:cViewPr varScale="1">
        <p:scale>
          <a:sx n="69" d="100"/>
          <a:sy n="69" d="100"/>
        </p:scale>
        <p:origin x="1356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08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55F4A5B-57E8-43E1-A3A5-A778DC9E0991}" type="datetimeFigureOut">
              <a:rPr lang="fa-IR" smtClean="0"/>
              <a:pPr/>
              <a:t>14/01/1445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3650C2F-2835-43D0-8D46-BC3A0594E0ED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22978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650C2F-2835-43D0-8D46-BC3A0594E0ED}" type="slidenum">
              <a:rPr lang="fa-IR" smtClean="0"/>
              <a:pPr/>
              <a:t>12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3633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06D2E3F-9DDB-4B80-9FB4-9C986A37FCF0}" type="datetimeFigureOut">
              <a:rPr lang="fa-IR" smtClean="0"/>
              <a:pPr/>
              <a:t>14/01/1445</a:t>
            </a:fld>
            <a:endParaRPr lang="fa-I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a-IR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85B6B7B-CD72-482C-ABF5-83C4E4F0D033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2120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D2E3F-9DDB-4B80-9FB4-9C986A37FCF0}" type="datetimeFigureOut">
              <a:rPr lang="fa-IR" smtClean="0">
                <a:solidFill>
                  <a:prstClr val="black"/>
                </a:solidFill>
              </a:rPr>
              <a:pPr/>
              <a:t>14/01/1445</a:t>
            </a:fld>
            <a:endParaRPr lang="fa-I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B6B7B-CD72-482C-ABF5-83C4E4F0D033}" type="slidenum">
              <a:rPr lang="fa-IR" smtClean="0">
                <a:solidFill>
                  <a:prstClr val="black"/>
                </a:solidFill>
              </a:rPr>
              <a:pPr/>
              <a:t>‹#›</a:t>
            </a:fld>
            <a:endParaRPr lang="fa-I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401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D2E3F-9DDB-4B80-9FB4-9C986A37FCF0}" type="datetimeFigureOut">
              <a:rPr lang="fa-IR" smtClean="0">
                <a:solidFill>
                  <a:prstClr val="black"/>
                </a:solidFill>
              </a:rPr>
              <a:pPr/>
              <a:t>14/01/1445</a:t>
            </a:fld>
            <a:endParaRPr lang="fa-I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B6B7B-CD72-482C-ABF5-83C4E4F0D033}" type="slidenum">
              <a:rPr lang="fa-IR" smtClean="0">
                <a:solidFill>
                  <a:prstClr val="black"/>
                </a:solidFill>
              </a:rPr>
              <a:pPr/>
              <a:t>‹#›</a:t>
            </a:fld>
            <a:endParaRPr lang="fa-I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935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D2E3F-9DDB-4B80-9FB4-9C986A37FCF0}" type="datetimeFigureOut">
              <a:rPr lang="fa-IR" smtClean="0">
                <a:solidFill>
                  <a:prstClr val="black"/>
                </a:solidFill>
              </a:rPr>
              <a:pPr/>
              <a:t>14/01/1445</a:t>
            </a:fld>
            <a:endParaRPr lang="fa-I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B6B7B-CD72-482C-ABF5-83C4E4F0D033}" type="slidenum">
              <a:rPr lang="fa-IR" smtClean="0">
                <a:solidFill>
                  <a:prstClr val="black"/>
                </a:solidFill>
              </a:rPr>
              <a:pPr/>
              <a:t>‹#›</a:t>
            </a:fld>
            <a:endParaRPr lang="fa-IR">
              <a:solidFill>
                <a:prstClr val="black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3238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D2E3F-9DDB-4B80-9FB4-9C986A37FCF0}" type="datetimeFigureOut">
              <a:rPr lang="fa-IR" smtClean="0">
                <a:solidFill>
                  <a:prstClr val="white"/>
                </a:solidFill>
              </a:rPr>
              <a:pPr/>
              <a:t>14/01/1445</a:t>
            </a:fld>
            <a:endParaRPr lang="fa-IR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B6B7B-CD72-482C-ABF5-83C4E4F0D033}" type="slidenum">
              <a:rPr lang="fa-IR" smtClean="0">
                <a:solidFill>
                  <a:prstClr val="white"/>
                </a:solidFill>
              </a:rPr>
              <a:pPr/>
              <a:t>‹#›</a:t>
            </a:fld>
            <a:endParaRPr lang="fa-IR">
              <a:solidFill>
                <a:prstClr val="white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0781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D2E3F-9DDB-4B80-9FB4-9C986A37FCF0}" type="datetimeFigureOut">
              <a:rPr lang="fa-IR" smtClean="0">
                <a:solidFill>
                  <a:prstClr val="white"/>
                </a:solidFill>
              </a:rPr>
              <a:pPr/>
              <a:t>14/01/1445</a:t>
            </a:fld>
            <a:endParaRPr lang="fa-IR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B6B7B-CD72-482C-ABF5-83C4E4F0D033}" type="slidenum">
              <a:rPr lang="fa-IR" smtClean="0">
                <a:solidFill>
                  <a:prstClr val="white"/>
                </a:solidFill>
              </a:rPr>
              <a:pPr/>
              <a:t>‹#›</a:t>
            </a:fld>
            <a:endParaRPr lang="fa-IR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94943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D2E3F-9DDB-4B80-9FB4-9C986A37FCF0}" type="datetimeFigureOut">
              <a:rPr lang="fa-IR" smtClean="0">
                <a:solidFill>
                  <a:prstClr val="black"/>
                </a:solidFill>
              </a:rPr>
              <a:pPr/>
              <a:t>14/01/1445</a:t>
            </a:fld>
            <a:endParaRPr lang="fa-IR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B6B7B-CD72-482C-ABF5-83C4E4F0D033}" type="slidenum">
              <a:rPr lang="fa-IR" smtClean="0">
                <a:solidFill>
                  <a:prstClr val="black"/>
                </a:solidFill>
              </a:rPr>
              <a:pPr/>
              <a:t>‹#›</a:t>
            </a:fld>
            <a:endParaRPr lang="fa-I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2301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D2E3F-9DDB-4B80-9FB4-9C986A37FCF0}" type="datetimeFigureOut">
              <a:rPr lang="fa-IR" smtClean="0">
                <a:solidFill>
                  <a:prstClr val="white"/>
                </a:solidFill>
              </a:rPr>
              <a:pPr/>
              <a:t>14/01/1445</a:t>
            </a:fld>
            <a:endParaRPr lang="fa-IR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B6B7B-CD72-482C-ABF5-83C4E4F0D033}" type="slidenum">
              <a:rPr lang="fa-IR" smtClean="0">
                <a:solidFill>
                  <a:prstClr val="white"/>
                </a:solidFill>
              </a:rPr>
              <a:pPr/>
              <a:t>‹#›</a:t>
            </a:fld>
            <a:endParaRPr lang="fa-IR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99696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D2E3F-9DDB-4B80-9FB4-9C986A37FCF0}" type="datetimeFigureOut">
              <a:rPr lang="fa-IR" smtClean="0">
                <a:solidFill>
                  <a:prstClr val="black"/>
                </a:solidFill>
              </a:rPr>
              <a:pPr/>
              <a:t>14/01/1445</a:t>
            </a:fld>
            <a:endParaRPr lang="fa-IR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B6B7B-CD72-482C-ABF5-83C4E4F0D033}" type="slidenum">
              <a:rPr lang="fa-IR" smtClean="0">
                <a:solidFill>
                  <a:prstClr val="black"/>
                </a:solidFill>
              </a:rPr>
              <a:pPr/>
              <a:t>‹#›</a:t>
            </a:fld>
            <a:endParaRPr lang="fa-I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055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06D2E3F-9DDB-4B80-9FB4-9C986A37FCF0}" type="datetimeFigureOut">
              <a:rPr lang="fa-IR" smtClean="0">
                <a:solidFill>
                  <a:prstClr val="black"/>
                </a:solidFill>
              </a:rPr>
              <a:pPr/>
              <a:t>14/01/1445</a:t>
            </a:fld>
            <a:endParaRPr lang="fa-IR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B6B7B-CD72-482C-ABF5-83C4E4F0D033}" type="slidenum">
              <a:rPr lang="fa-IR" smtClean="0">
                <a:solidFill>
                  <a:prstClr val="black"/>
                </a:solidFill>
              </a:rPr>
              <a:pPr/>
              <a:t>‹#›</a:t>
            </a:fld>
            <a:endParaRPr lang="fa-I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49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06D2E3F-9DDB-4B80-9FB4-9C986A37FCF0}" type="datetimeFigureOut">
              <a:rPr lang="fa-IR" smtClean="0">
                <a:solidFill>
                  <a:prstClr val="white"/>
                </a:solidFill>
              </a:rPr>
              <a:pPr/>
              <a:t>14/01/1445</a:t>
            </a:fld>
            <a:endParaRPr lang="fa-IR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a-IR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85B6B7B-CD72-482C-ABF5-83C4E4F0D033}" type="slidenum">
              <a:rPr lang="fa-IR" smtClean="0">
                <a:solidFill>
                  <a:prstClr val="white"/>
                </a:solidFill>
              </a:rPr>
              <a:pPr/>
              <a:t>‹#›</a:t>
            </a:fld>
            <a:endParaRPr lang="fa-IR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36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06D2E3F-9DDB-4B80-9FB4-9C986A37FCF0}" type="datetimeFigureOut">
              <a:rPr lang="fa-IR" smtClean="0">
                <a:solidFill>
                  <a:prstClr val="black"/>
                </a:solidFill>
              </a:rPr>
              <a:pPr/>
              <a:t>14/01/1445</a:t>
            </a:fld>
            <a:endParaRPr lang="fa-IR">
              <a:solidFill>
                <a:prstClr val="black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a-IR">
              <a:solidFill>
                <a:prstClr val="black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85B6B7B-CD72-482C-ABF5-83C4E4F0D033}" type="slidenum">
              <a:rPr lang="fa-IR" smtClean="0">
                <a:solidFill>
                  <a:prstClr val="black"/>
                </a:solidFill>
              </a:rPr>
              <a:pPr/>
              <a:t>‹#›</a:t>
            </a:fld>
            <a:endParaRPr lang="fa-I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379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emf"/><Relationship Id="rId5" Type="http://schemas.openxmlformats.org/officeDocument/2006/relationships/package" Target="../embeddings/Microsoft_Excel_Worksheet1.xlsx"/><Relationship Id="rId4" Type="http://schemas.openxmlformats.org/officeDocument/2006/relationships/image" Target="../media/image21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emf"/><Relationship Id="rId5" Type="http://schemas.openxmlformats.org/officeDocument/2006/relationships/package" Target="../embeddings/Microsoft_Excel_Worksheet3.xlsx"/><Relationship Id="rId4" Type="http://schemas.openxmlformats.org/officeDocument/2006/relationships/image" Target="../media/image23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0100" y="-533400"/>
            <a:ext cx="6962788" cy="2868168"/>
          </a:xfrm>
        </p:spPr>
        <p:txBody>
          <a:bodyPr>
            <a:normAutofit/>
          </a:bodyPr>
          <a:lstStyle/>
          <a:p>
            <a:pPr algn="ctr"/>
            <a:r>
              <a:rPr lang="fa-IR" sz="3200" dirty="0" smtClean="0">
                <a:solidFill>
                  <a:schemeClr val="tx1"/>
                </a:solidFill>
                <a:cs typeface="B Titr" pitchFamily="2" charset="-78"/>
              </a:rPr>
              <a:t>آموزش بدوخدمت </a:t>
            </a:r>
            <a:r>
              <a:rPr lang="fa-IR" sz="3200" dirty="0">
                <a:solidFill>
                  <a:schemeClr val="tx1"/>
                </a:solidFill>
                <a:cs typeface="B Titr" pitchFamily="2" charset="-78"/>
              </a:rPr>
              <a:t>کارشناس مراقب </a:t>
            </a:r>
            <a:r>
              <a:rPr lang="fa-IR" sz="3200" dirty="0" smtClean="0">
                <a:solidFill>
                  <a:schemeClr val="tx1"/>
                </a:solidFill>
                <a:cs typeface="B Titr" pitchFamily="2" charset="-78"/>
              </a:rPr>
              <a:t>سلامت</a:t>
            </a:r>
            <a:endParaRPr lang="fa-IR" sz="32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3276600"/>
            <a:ext cx="5114778" cy="110124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fa-IR" sz="2400" dirty="0">
                <a:solidFill>
                  <a:schemeClr val="tx1"/>
                </a:solidFill>
                <a:cs typeface="B Titr" pitchFamily="2" charset="-78"/>
              </a:rPr>
              <a:t>گروه سلامت روانی، اجتماعی و اعتیاد</a:t>
            </a:r>
          </a:p>
          <a:p>
            <a:pPr algn="ctr"/>
            <a:endParaRPr lang="fa-IR" sz="2400" dirty="0">
              <a:solidFill>
                <a:schemeClr val="tx1"/>
              </a:solidFill>
              <a:cs typeface="B Titr" pitchFamily="2" charset="-78"/>
            </a:endParaRPr>
          </a:p>
          <a:p>
            <a:pPr algn="ctr"/>
            <a:r>
              <a:rPr lang="fa-IR" sz="2400" b="1" dirty="0">
                <a:solidFill>
                  <a:schemeClr val="tx1"/>
                </a:solidFill>
                <a:cs typeface="B Titr" pitchFamily="2" charset="-78"/>
              </a:rPr>
              <a:t>مرداد ماه  1402</a:t>
            </a:r>
            <a:endParaRPr lang="fa-IR" sz="2400" b="1" dirty="0"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l="12838" t="52394" r="11024" b="14209"/>
          <a:stretch/>
        </p:blipFill>
        <p:spPr bwMode="auto">
          <a:xfrm>
            <a:off x="389197" y="2286000"/>
            <a:ext cx="8305801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a-IR" b="1" dirty="0"/>
              <a:t/>
            </a:r>
            <a:br>
              <a:rPr lang="fa-IR" b="1" dirty="0"/>
            </a:br>
            <a:r>
              <a:rPr lang="fa-IR" sz="4000" b="1" dirty="0">
                <a:solidFill>
                  <a:srgbClr val="C00000"/>
                </a:solidFill>
                <a:cs typeface="B Titr" pitchFamily="2" charset="-78"/>
              </a:rPr>
              <a:t>غربالگری صرع و معلولیت ذهنی</a:t>
            </a:r>
            <a:r>
              <a:rPr lang="fa-IR" b="1" dirty="0"/>
              <a:t/>
            </a:r>
            <a:br>
              <a:rPr lang="fa-IR" b="1" dirty="0"/>
            </a:br>
            <a:endParaRPr lang="fa-I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8070" t="15513" r="17115" b="7040"/>
          <a:stretch/>
        </p:blipFill>
        <p:spPr>
          <a:xfrm>
            <a:off x="2819400" y="1417638"/>
            <a:ext cx="3823562" cy="480305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3600" dirty="0">
                <a:solidFill>
                  <a:srgbClr val="C00000"/>
                </a:solidFill>
                <a:cs typeface="B Titr" pitchFamily="2" charset="-78"/>
              </a:rPr>
              <a:t>غربالگری افسردگی سالمندان</a:t>
            </a:r>
            <a:endParaRPr lang="en-US" sz="3600" dirty="0">
              <a:solidFill>
                <a:srgbClr val="C00000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350555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9452" t="21209" r="29265" b="34870"/>
          <a:stretch/>
        </p:blipFill>
        <p:spPr>
          <a:xfrm>
            <a:off x="1676400" y="1143000"/>
            <a:ext cx="6343288" cy="50292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ctr"/>
            <a:r>
              <a:rPr lang="fa-IR" sz="3600" dirty="0">
                <a:solidFill>
                  <a:srgbClr val="C00000"/>
                </a:solidFill>
                <a:cs typeface="B Titr" pitchFamily="2" charset="-78"/>
              </a:rPr>
              <a:t>غربالگری افسردگی سالمندان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347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6232" t="64015" r="29700" b="4770"/>
          <a:stretch/>
        </p:blipFill>
        <p:spPr>
          <a:xfrm>
            <a:off x="838200" y="1676400"/>
            <a:ext cx="7429500" cy="43434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ctr"/>
            <a:r>
              <a:rPr lang="fa-IR" sz="3600" dirty="0">
                <a:solidFill>
                  <a:srgbClr val="C00000"/>
                </a:solidFill>
                <a:cs typeface="B Titr" pitchFamily="2" charset="-78"/>
              </a:rPr>
              <a:t>غربالگری افسردگی سالمندان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487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7943" t="21989" r="27942" b="7377"/>
          <a:stretch>
            <a:fillRect/>
          </a:stretch>
        </p:blipFill>
        <p:spPr bwMode="auto">
          <a:xfrm>
            <a:off x="1571604" y="1500174"/>
            <a:ext cx="5715040" cy="516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fa-IR" sz="3600" b="1" dirty="0">
                <a:solidFill>
                  <a:srgbClr val="C00000"/>
                </a:solidFill>
                <a:cs typeface="B Titr" pitchFamily="2" charset="-78"/>
              </a:rPr>
              <a:t>فلو چارت سلامت روان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sz="3000" cap="all" dirty="0">
                <a:solidFill>
                  <a:srgbClr val="FF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2  Titr"/>
              </a:rPr>
              <a:t>برنامه تشخیص و مراقبت اختلالات مصرف دخانیات، الکل و مواد در نظام مراقبت­های اولیه بهداشت</a:t>
            </a:r>
            <a:endParaRPr lang="fa-IR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440362"/>
          </a:xfrm>
        </p:spPr>
        <p:txBody>
          <a:bodyPr>
            <a:noAutofit/>
          </a:bodyPr>
          <a:lstStyle/>
          <a:p>
            <a:pPr marL="138113" indent="-135255" algn="just"/>
            <a:r>
              <a:rPr lang="fa-IR" sz="2400" b="1" dirty="0">
                <a:solidFill>
                  <a:prstClr val="black"/>
                </a:solidFill>
                <a:latin typeface="Tahoma" panose="020B0604030504040204" pitchFamily="34" charset="0"/>
                <a:ea typeface="Calibri" panose="020F0502020204030204" pitchFamily="34" charset="0"/>
                <a:cs typeface="B Yagut" panose="00000400000000000000" pitchFamily="2" charset="-78"/>
              </a:rPr>
              <a:t>درصد شناسایی موارد مثبت غربالگری اولیه مصرف دخانیات از کل موارد پوشش غربالگری اولیه مصرف مواد،الکل و دخانیات (توسط کارشناس مراقب/ بهورز) </a:t>
            </a:r>
            <a:endParaRPr lang="en-US" sz="2400" b="1" dirty="0">
              <a:solidFill>
                <a:prstClr val="black"/>
              </a:solidFill>
              <a:latin typeface="Tahoma" panose="020B0604030504040204" pitchFamily="34" charset="0"/>
              <a:ea typeface="Calibri" panose="020F0502020204030204" pitchFamily="34" charset="0"/>
              <a:cs typeface="B Yagut" panose="00000400000000000000" pitchFamily="2" charset="-78"/>
            </a:endParaRPr>
          </a:p>
          <a:p>
            <a:pPr lvl="0" algn="just" rtl="1"/>
            <a:r>
              <a:rPr lang="fa-IR" sz="2400" b="1" u="sng" dirty="0">
                <a:solidFill>
                  <a:srgbClr val="056E9F"/>
                </a:solidFill>
                <a:latin typeface="Tahoma" panose="020B0604030504040204" pitchFamily="34" charset="0"/>
                <a:cs typeface="B Yagut" panose="00000400000000000000" pitchFamily="2" charset="-78"/>
              </a:rPr>
              <a:t>شاخص مورد انتظار: 20 درصد مردان / 2 درصد زنان مصرف کننده دخانیات</a:t>
            </a:r>
            <a:endParaRPr lang="en-US" sz="2400" b="1" u="sng" dirty="0">
              <a:solidFill>
                <a:srgbClr val="056E9F"/>
              </a:solidFill>
              <a:latin typeface="Tahoma" panose="020B0604030504040204" pitchFamily="34" charset="0"/>
              <a:cs typeface="B Yagut" panose="00000400000000000000" pitchFamily="2" charset="-78"/>
            </a:endParaRPr>
          </a:p>
          <a:p>
            <a:pPr marL="109728" lvl="0" indent="0" algn="just" rtl="1">
              <a:buNone/>
            </a:pPr>
            <a:endParaRPr lang="fa-IR" sz="2400" b="1" u="sng" dirty="0">
              <a:solidFill>
                <a:srgbClr val="056E9F"/>
              </a:solidFill>
              <a:latin typeface="Tahoma" panose="020B0604030504040204" pitchFamily="34" charset="0"/>
              <a:cs typeface="B Yagut" panose="00000400000000000000" pitchFamily="2" charset="-78"/>
            </a:endParaRPr>
          </a:p>
          <a:p>
            <a:pPr marL="137160" indent="-135255" algn="just"/>
            <a:r>
              <a:rPr lang="fa-IR" sz="2400" b="1" dirty="0">
                <a:solidFill>
                  <a:prstClr val="black"/>
                </a:solidFill>
                <a:latin typeface="Tahoma" panose="020B0604030504040204" pitchFamily="34" charset="0"/>
                <a:ea typeface="Calibri" panose="020F0502020204030204" pitchFamily="34" charset="0"/>
                <a:cs typeface="B Yagut" panose="00000400000000000000" pitchFamily="2" charset="-78"/>
              </a:rPr>
              <a:t>درصد پوشش غربالگری اولیه مصرف مواد،الکل و دخانیات افراد دارای پرونده فعال الکترونیک سلامت 15 تا 59 سال (توسط کارشناس مراقب/ بهورز)</a:t>
            </a:r>
            <a:endParaRPr lang="en-US" sz="2400" b="1" dirty="0">
              <a:solidFill>
                <a:prstClr val="black"/>
              </a:solidFill>
              <a:latin typeface="Tahoma" panose="020B0604030504040204" pitchFamily="34" charset="0"/>
              <a:ea typeface="Calibri" panose="020F0502020204030204" pitchFamily="34" charset="0"/>
              <a:cs typeface="B Yagut" panose="00000400000000000000" pitchFamily="2" charset="-78"/>
            </a:endParaRPr>
          </a:p>
          <a:p>
            <a:pPr marL="257175" indent="-257175" algn="just">
              <a:buFont typeface="Symbol" panose="05050102010706020507" pitchFamily="18" charset="2"/>
              <a:buChar char=""/>
            </a:pPr>
            <a:r>
              <a:rPr lang="fa-IR" sz="2400" b="1" u="sng" dirty="0">
                <a:solidFill>
                  <a:srgbClr val="056E9F"/>
                </a:solidFill>
                <a:cs typeface="B Yagut" panose="00000400000000000000" pitchFamily="2" charset="-78"/>
              </a:rPr>
              <a:t>شاخص مورد انتظار: 85% 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fa-IR" sz="2400" b="1" dirty="0">
                <a:solidFill>
                  <a:prstClr val="black"/>
                </a:solidFill>
                <a:latin typeface="Tahoma" panose="020B0604030504040204" pitchFamily="34" charset="0"/>
                <a:cs typeface="B Yagut" panose="00000400000000000000" pitchFamily="2" charset="-78"/>
              </a:rPr>
              <a:t>درصد غربال مثبت درگیری با مصرف مواد، الکل و دخانیات  در جمعیت تحت پوشش غربالگری اولیه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fa-IR" sz="2400" b="1" u="sng" dirty="0">
                <a:solidFill>
                  <a:srgbClr val="0070C0"/>
                </a:solidFill>
                <a:cs typeface="B Yagut" panose="00000400000000000000" pitchFamily="2" charset="-78"/>
              </a:rPr>
              <a:t>شاخص مورد انتظار</a:t>
            </a:r>
            <a:r>
              <a:rPr lang="fa-IR" sz="2400" b="1" u="sng" dirty="0">
                <a:solidFill>
                  <a:srgbClr val="056E9F"/>
                </a:solidFill>
                <a:cs typeface="B Yagut" panose="00000400000000000000" pitchFamily="2" charset="-78"/>
              </a:rPr>
              <a:t>: 7%</a:t>
            </a:r>
          </a:p>
          <a:p>
            <a:pPr marL="257175" indent="-257175" algn="just">
              <a:buFont typeface="Symbol" panose="05050102010706020507" pitchFamily="18" charset="2"/>
              <a:buChar char=""/>
            </a:pPr>
            <a:endParaRPr lang="fa-IR" sz="1400" b="1" dirty="0">
              <a:solidFill>
                <a:prstClr val="black"/>
              </a:solidFill>
              <a:latin typeface="Tahoma" panose="020B0604030504040204" pitchFamily="34" charset="0"/>
              <a:cs typeface="B Yagut" panose="00000400000000000000" pitchFamily="2" charset="-78"/>
            </a:endParaRPr>
          </a:p>
          <a:p>
            <a:pPr marL="257175" indent="-257175" algn="just">
              <a:buFont typeface="Symbol" panose="05050102010706020507" pitchFamily="18" charset="2"/>
              <a:buChar char=""/>
            </a:pPr>
            <a:endParaRPr lang="en-US" sz="1400" b="1" dirty="0">
              <a:solidFill>
                <a:prstClr val="black"/>
              </a:solidFill>
              <a:latin typeface="Tahoma" panose="020B0604030504040204" pitchFamily="34" charset="0"/>
              <a:ea typeface="Calibri" panose="020F0502020204030204" pitchFamily="34" charset="0"/>
              <a:cs typeface="B Yagut" panose="00000400000000000000" pitchFamily="2" charset="-78"/>
            </a:endParaRPr>
          </a:p>
          <a:p>
            <a:pPr lvl="0" algn="just" rtl="1"/>
            <a:endParaRPr lang="en-US" sz="1400" b="1" u="sng" dirty="0">
              <a:solidFill>
                <a:srgbClr val="056E9F"/>
              </a:solidFill>
              <a:latin typeface="Tahoma" panose="020B0604030504040204" pitchFamily="34" charset="0"/>
              <a:cs typeface="B Yagut" panose="00000400000000000000" pitchFamily="2" charset="-78"/>
            </a:endParaRPr>
          </a:p>
          <a:p>
            <a:endParaRPr lang="fa-IR" sz="1400" b="1" dirty="0"/>
          </a:p>
        </p:txBody>
      </p:sp>
    </p:spTree>
    <p:extLst>
      <p:ext uri="{BB962C8B-B14F-4D97-AF65-F5344CB8AC3E}">
        <p14:creationId xmlns:p14="http://schemas.microsoft.com/office/powerpoint/2010/main" val="1764001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pPr algn="ctr"/>
            <a:endParaRPr lang="fa-IR" sz="4800" b="1" dirty="0">
              <a:solidFill>
                <a:srgbClr val="C00000"/>
              </a:solidFill>
              <a:cs typeface="B Titr" pitchFamily="2" charset="-78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800DB6E-BDBA-8DE7-3FEC-BAFBAB9F35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5147" t="17434" r="42507" b="15451"/>
          <a:stretch/>
        </p:blipFill>
        <p:spPr>
          <a:xfrm>
            <a:off x="1371600" y="76199"/>
            <a:ext cx="6994820" cy="6805409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833351A-B8D8-EC5E-F14F-5EBB7D06D7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016" t="14416" r="33908" b="6454"/>
          <a:stretch/>
        </p:blipFill>
        <p:spPr>
          <a:xfrm>
            <a:off x="1371600" y="260352"/>
            <a:ext cx="4495800" cy="586951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244A9D8-53B5-136E-4316-EA4EC32AE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C25FA1-83AB-3EE6-245C-9010DA896061}"/>
              </a:ext>
            </a:extLst>
          </p:cNvPr>
          <p:cNvSpPr txBox="1"/>
          <p:nvPr/>
        </p:nvSpPr>
        <p:spPr>
          <a:xfrm>
            <a:off x="6283569" y="2044005"/>
            <a:ext cx="2819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800" b="1" dirty="0">
                <a:solidFill>
                  <a:srgbClr val="FF0000"/>
                </a:solidFill>
              </a:rPr>
              <a:t>ارزیابی اولیه درگیری با مصرف مواد، الکل و دخانیات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9CFFE2D1-B7A2-29FC-E9A5-F6E2B036E87F}"/>
              </a:ext>
            </a:extLst>
          </p:cNvPr>
          <p:cNvSpPr/>
          <p:nvPr/>
        </p:nvSpPr>
        <p:spPr>
          <a:xfrm>
            <a:off x="6400800" y="3124200"/>
            <a:ext cx="6858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7913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E05D18-276C-0E1C-0E4C-B3CDE1355C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E19118-2FA0-37F9-F693-CB5FC2433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5A199C-D659-9690-CB34-A950445B5C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583" t="23716" r="16250" b="19960"/>
          <a:stretch/>
        </p:blipFill>
        <p:spPr>
          <a:xfrm>
            <a:off x="1066800" y="1905000"/>
            <a:ext cx="7323221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9896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8FCB1F5-83E1-F1DC-126F-C80E8DD440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870" t="19466" r="17816" b="13189"/>
          <a:stretch/>
        </p:blipFill>
        <p:spPr>
          <a:xfrm>
            <a:off x="1219200" y="1828800"/>
            <a:ext cx="6939915" cy="402313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A887CD0-5660-8974-BDD1-A97AEC4DA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01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48072"/>
          </a:xfrm>
        </p:spPr>
        <p:txBody>
          <a:bodyPr>
            <a:normAutofit/>
          </a:bodyPr>
          <a:lstStyle/>
          <a:p>
            <a:pPr marL="0" indent="0">
              <a:spcBef>
                <a:spcPct val="20000"/>
              </a:spcBef>
              <a:buClr>
                <a:schemeClr val="accent3"/>
              </a:buClr>
              <a:buSzPct val="95000"/>
              <a:buNone/>
            </a:pPr>
            <a:r>
              <a:rPr lang="fa-IR" sz="2200" b="1" dirty="0">
                <a:cs typeface="B Nazanin" pitchFamily="2" charset="-78"/>
              </a:rPr>
              <a:t>- غربالگری در گروه های هدف را  </a:t>
            </a:r>
            <a:r>
              <a:rPr lang="fa-IR" sz="2200" b="1" dirty="0" smtClean="0">
                <a:cs typeface="B Nazanin" pitchFamily="2" charset="-78"/>
              </a:rPr>
              <a:t>توضیح </a:t>
            </a:r>
            <a:r>
              <a:rPr lang="fa-IR" sz="2200" b="1" dirty="0" smtClean="0">
                <a:cs typeface="B Nazanin" pitchFamily="2" charset="-78"/>
              </a:rPr>
              <a:t>دهد</a:t>
            </a:r>
            <a:r>
              <a:rPr lang="fa-IR" sz="2200" b="1" dirty="0">
                <a:cs typeface="B Nazanin" pitchFamily="2" charset="-78"/>
              </a:rPr>
              <a:t>.</a:t>
            </a:r>
          </a:p>
          <a:p>
            <a:pPr marL="0" indent="0">
              <a:spcBef>
                <a:spcPct val="20000"/>
              </a:spcBef>
              <a:buClr>
                <a:schemeClr val="accent3"/>
              </a:buClr>
              <a:buSzPct val="95000"/>
              <a:buNone/>
            </a:pPr>
            <a:endParaRPr lang="en-US" sz="2200" b="1" dirty="0">
              <a:cs typeface="B Nazanin" pitchFamily="2" charset="-78"/>
            </a:endParaRPr>
          </a:p>
          <a:p>
            <a:pPr marL="0" indent="0">
              <a:spcBef>
                <a:spcPct val="20000"/>
              </a:spcBef>
              <a:buClr>
                <a:schemeClr val="accent3"/>
              </a:buClr>
              <a:buSzPct val="95000"/>
              <a:buNone/>
            </a:pPr>
            <a:r>
              <a:rPr lang="fa-IR" sz="2200" b="1" dirty="0" smtClean="0">
                <a:cs typeface="B Nazanin" pitchFamily="2" charset="-78"/>
              </a:rPr>
              <a:t>- نحوه  </a:t>
            </a:r>
            <a:r>
              <a:rPr lang="fa-IR" sz="2200" b="1" dirty="0">
                <a:cs typeface="B Nazanin" pitchFamily="2" charset="-78"/>
              </a:rPr>
              <a:t>ارجاع افراد شناسایی شده به سطوح بالاتر را </a:t>
            </a:r>
            <a:r>
              <a:rPr lang="fa-IR" sz="2200" b="1" dirty="0" smtClean="0">
                <a:cs typeface="B Nazanin" pitchFamily="2" charset="-78"/>
              </a:rPr>
              <a:t>شرح </a:t>
            </a:r>
            <a:r>
              <a:rPr lang="fa-IR" sz="2200" b="1" dirty="0" smtClean="0">
                <a:cs typeface="B Nazanin" pitchFamily="2" charset="-78"/>
              </a:rPr>
              <a:t>دهد</a:t>
            </a:r>
            <a:r>
              <a:rPr lang="fa-IR" sz="2200" b="1" dirty="0">
                <a:cs typeface="B Nazanin" pitchFamily="2" charset="-78"/>
              </a:rPr>
              <a:t>.</a:t>
            </a:r>
          </a:p>
          <a:p>
            <a:pPr marL="0" indent="0">
              <a:spcBef>
                <a:spcPct val="20000"/>
              </a:spcBef>
              <a:buClr>
                <a:schemeClr val="accent3"/>
              </a:buClr>
              <a:buSzPct val="95000"/>
              <a:buNone/>
            </a:pPr>
            <a:endParaRPr lang="en-US" sz="2200" b="1" dirty="0">
              <a:cs typeface="B Nazanin" pitchFamily="2" charset="-78"/>
            </a:endParaRPr>
          </a:p>
          <a:p>
            <a:pPr marL="0" indent="0">
              <a:spcBef>
                <a:spcPct val="20000"/>
              </a:spcBef>
              <a:buClr>
                <a:schemeClr val="accent3"/>
              </a:buClr>
              <a:buSzPct val="95000"/>
              <a:buNone/>
            </a:pPr>
            <a:r>
              <a:rPr lang="fa-IR" sz="2200" b="1" dirty="0">
                <a:cs typeface="B Nazanin" pitchFamily="2" charset="-78"/>
              </a:rPr>
              <a:t>- مراقبت و پیگيری بيماران را </a:t>
            </a:r>
            <a:r>
              <a:rPr lang="fa-IR" sz="2200" b="1" dirty="0" smtClean="0">
                <a:cs typeface="B Nazanin" pitchFamily="2" charset="-78"/>
              </a:rPr>
              <a:t>شرح </a:t>
            </a:r>
            <a:r>
              <a:rPr lang="fa-IR" sz="2200" b="1" dirty="0" smtClean="0">
                <a:cs typeface="B Nazanin" pitchFamily="2" charset="-78"/>
              </a:rPr>
              <a:t>دهد</a:t>
            </a:r>
            <a:r>
              <a:rPr lang="fa-IR" sz="2200" b="1" dirty="0" smtClean="0">
                <a:cs typeface="B Nazanin" pitchFamily="2" charset="-78"/>
              </a:rPr>
              <a:t>.</a:t>
            </a:r>
            <a:endParaRPr lang="fa-IR" sz="2200" b="1" dirty="0">
              <a:cs typeface="B Nazanin" pitchFamily="2" charset="-78"/>
            </a:endParaRPr>
          </a:p>
          <a:p>
            <a:pPr marL="0" indent="0">
              <a:spcBef>
                <a:spcPct val="20000"/>
              </a:spcBef>
              <a:buClr>
                <a:schemeClr val="accent3"/>
              </a:buClr>
              <a:buSzPct val="95000"/>
              <a:buNone/>
            </a:pPr>
            <a:endParaRPr lang="en-US" sz="2200" b="1" dirty="0">
              <a:cs typeface="B Nazanin" pitchFamily="2" charset="-78"/>
            </a:endParaRPr>
          </a:p>
          <a:p>
            <a:pPr marL="0" indent="0">
              <a:spcBef>
                <a:spcPct val="20000"/>
              </a:spcBef>
              <a:buClr>
                <a:schemeClr val="accent3"/>
              </a:buClr>
              <a:buSzPct val="95000"/>
              <a:buNone/>
            </a:pPr>
            <a:r>
              <a:rPr lang="fa-IR" sz="2200" b="1" dirty="0">
                <a:cs typeface="B Nazanin" pitchFamily="2" charset="-78"/>
              </a:rPr>
              <a:t>- </a:t>
            </a:r>
            <a:r>
              <a:rPr lang="fa-IR" sz="2200" b="1" dirty="0" smtClean="0">
                <a:cs typeface="B Nazanin" pitchFamily="2" charset="-78"/>
              </a:rPr>
              <a:t>نحوه آموزش به </a:t>
            </a:r>
            <a:r>
              <a:rPr lang="fa-IR" sz="2200" b="1" dirty="0">
                <a:cs typeface="B Nazanin" pitchFamily="2" charset="-78"/>
              </a:rPr>
              <a:t>عموم جامعه را جهت ارتقاء سطح آگاهی آنان </a:t>
            </a:r>
            <a:r>
              <a:rPr lang="fa-IR" sz="2200" b="1" dirty="0" smtClean="0">
                <a:cs typeface="B Nazanin" pitchFamily="2" charset="-78"/>
              </a:rPr>
              <a:t>بیان </a:t>
            </a:r>
            <a:r>
              <a:rPr lang="fa-IR" sz="2200" b="1" dirty="0" smtClean="0">
                <a:cs typeface="B Nazanin" pitchFamily="2" charset="-78"/>
              </a:rPr>
              <a:t>نماید</a:t>
            </a:r>
            <a:r>
              <a:rPr lang="fa-IR" sz="2200" b="1" dirty="0" smtClean="0">
                <a:cs typeface="B Nazanin" pitchFamily="2" charset="-78"/>
              </a:rPr>
              <a:t>.</a:t>
            </a:r>
            <a:endParaRPr lang="fa-IR" sz="2200" b="1" dirty="0">
              <a:cs typeface="B Nazanin" pitchFamily="2" charset="-78"/>
            </a:endParaRPr>
          </a:p>
          <a:p>
            <a:pPr marL="0" indent="0">
              <a:spcBef>
                <a:spcPct val="20000"/>
              </a:spcBef>
              <a:buClr>
                <a:schemeClr val="accent3"/>
              </a:buClr>
              <a:buSzPct val="95000"/>
              <a:buNone/>
            </a:pPr>
            <a:endParaRPr lang="en-US" sz="2200" b="1" dirty="0">
              <a:cs typeface="B Nazanin" pitchFamily="2" charset="-78"/>
            </a:endParaRPr>
          </a:p>
          <a:p>
            <a:pPr marL="109728" indent="0">
              <a:buNone/>
            </a:pPr>
            <a:r>
              <a:rPr lang="fa-IR" sz="2200" b="1" dirty="0">
                <a:cs typeface="B Nazanin" pitchFamily="2" charset="-78"/>
              </a:rPr>
              <a:t>- شاخص های آماری را استخراج </a:t>
            </a:r>
            <a:r>
              <a:rPr lang="fa-IR" sz="2200" b="1" dirty="0" smtClean="0">
                <a:cs typeface="B Nazanin" pitchFamily="2" charset="-78"/>
              </a:rPr>
              <a:t>نماید</a:t>
            </a:r>
            <a:r>
              <a:rPr lang="fa-IR" sz="2200" b="1" dirty="0">
                <a:cs typeface="B Nazanin" pitchFamily="2" charset="-78"/>
              </a:rPr>
              <a:t>.</a:t>
            </a:r>
          </a:p>
          <a:p>
            <a:pPr marL="109728" indent="0">
              <a:buNone/>
            </a:pPr>
            <a:endParaRPr lang="fa-IR" sz="2200" b="1" dirty="0">
              <a:cs typeface="B Nazanin" pitchFamily="2" charset="-78"/>
            </a:endParaRPr>
          </a:p>
          <a:p>
            <a:pPr marL="109728" indent="0">
              <a:buNone/>
            </a:pPr>
            <a:r>
              <a:rPr lang="fa-IR" sz="2200" b="1" dirty="0">
                <a:cs typeface="B Nazanin" pitchFamily="2" charset="-78"/>
              </a:rPr>
              <a:t>- خدمات را بر اساس فلوچارت های سلامت روان،اجتماعی و اعتیاد </a:t>
            </a:r>
            <a:r>
              <a:rPr lang="fa-IR" sz="2200" b="1" dirty="0" smtClean="0">
                <a:cs typeface="B Nazanin" pitchFamily="2" charset="-78"/>
              </a:rPr>
              <a:t>بیان </a:t>
            </a:r>
            <a:r>
              <a:rPr lang="fa-IR" sz="2200" b="1" dirty="0" smtClean="0">
                <a:cs typeface="B Nazanin" pitchFamily="2" charset="-78"/>
              </a:rPr>
              <a:t>نماید</a:t>
            </a:r>
            <a:r>
              <a:rPr lang="fa-IR" sz="2200" b="1" dirty="0" smtClean="0">
                <a:cs typeface="B Nazanin" pitchFamily="2" charset="-78"/>
              </a:rPr>
              <a:t>.</a:t>
            </a:r>
            <a:endParaRPr lang="en-US" sz="2200" b="1" dirty="0">
              <a:cs typeface="B Nazanin" pitchFamily="2" charset="-78"/>
            </a:endParaRPr>
          </a:p>
          <a:p>
            <a:endParaRPr lang="fa-I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428604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fa-IR" sz="3600" b="1" dirty="0" smtClean="0">
                <a:solidFill>
                  <a:srgbClr val="C00000"/>
                </a:solidFill>
                <a:cs typeface="B Titr" pitchFamily="2" charset="-78"/>
              </a:rPr>
              <a:t>انتظار می رود در پایان آموزش فراگیر:</a:t>
            </a:r>
            <a:endParaRPr lang="fa-IR" sz="3600" b="1" dirty="0">
              <a:solidFill>
                <a:srgbClr val="C00000"/>
              </a:solidFill>
              <a:cs typeface="B Titr" pitchFamily="2" charset="-78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839200" cy="5376672"/>
          </a:xfrm>
        </p:spPr>
        <p:txBody>
          <a:bodyPr>
            <a:normAutofit/>
          </a:bodyPr>
          <a:lstStyle/>
          <a:p>
            <a:pPr algn="just"/>
            <a:r>
              <a:rPr lang="fa-IR" sz="2800" b="1" dirty="0">
                <a:solidFill>
                  <a:prstClr val="black"/>
                </a:solidFill>
                <a:latin typeface="Tahoma" panose="020B0604030504040204" pitchFamily="34" charset="0"/>
                <a:cs typeface="B Yagut" panose="00000400000000000000" pitchFamily="2" charset="-78"/>
              </a:rPr>
              <a:t>غربالگری اولیه همسرآزاری در گروه هدف برنامه که پرونده فعال الکترونیک تشکیل داده­اند </a:t>
            </a:r>
          </a:p>
          <a:p>
            <a:pPr marL="109728" indent="0">
              <a:buNone/>
            </a:pPr>
            <a:r>
              <a:rPr lang="fa-IR" sz="2800" b="1" dirty="0">
                <a:solidFill>
                  <a:srgbClr val="0070C0"/>
                </a:solidFill>
                <a:latin typeface="Tahoma" panose="020B0604030504040204" pitchFamily="34" charset="0"/>
                <a:cs typeface="B Yagut" panose="00000400000000000000" pitchFamily="2" charset="-78"/>
              </a:rPr>
              <a:t>شاخص مورد انتظار 100 %</a:t>
            </a:r>
          </a:p>
          <a:p>
            <a:pPr marL="109728" lvl="0" indent="0">
              <a:buNone/>
            </a:pPr>
            <a:endParaRPr lang="en-US" sz="2800" b="1" dirty="0">
              <a:solidFill>
                <a:prstClr val="black"/>
              </a:solidFill>
              <a:latin typeface="Tahoma" panose="020B0604030504040204" pitchFamily="34" charset="0"/>
              <a:cs typeface="B Yagut" panose="00000400000000000000" pitchFamily="2" charset="-78"/>
            </a:endParaRPr>
          </a:p>
          <a:p>
            <a:pPr lvl="0" algn="just"/>
            <a:r>
              <a:rPr lang="fa-IR" sz="2800" b="1" dirty="0">
                <a:solidFill>
                  <a:prstClr val="black"/>
                </a:solidFill>
                <a:latin typeface="Tahoma" panose="020B0604030504040204" pitchFamily="34" charset="0"/>
                <a:cs typeface="B Yagut" panose="00000400000000000000" pitchFamily="2" charset="-78"/>
              </a:rPr>
              <a:t>غربالگری اولیه بدرفتاری با کودک در گروه هدف برنامه که پرونده فعال الکترونیک تشکیل داده اند </a:t>
            </a:r>
          </a:p>
          <a:p>
            <a:pPr marL="109728" lvl="0" indent="0">
              <a:buNone/>
            </a:pPr>
            <a:r>
              <a:rPr lang="fa-IR" sz="2800" b="1" dirty="0">
                <a:solidFill>
                  <a:srgbClr val="0070C0"/>
                </a:solidFill>
                <a:latin typeface="Tahoma" panose="020B0604030504040204" pitchFamily="34" charset="0"/>
                <a:cs typeface="B Yagut" panose="00000400000000000000" pitchFamily="2" charset="-78"/>
              </a:rPr>
              <a:t>شاخص مورد انتظار 100 %</a:t>
            </a:r>
            <a:endParaRPr lang="en-US" sz="2800" b="1" dirty="0">
              <a:solidFill>
                <a:srgbClr val="0070C0"/>
              </a:solidFill>
              <a:latin typeface="Tahoma" panose="020B0604030504040204" pitchFamily="34" charset="0"/>
              <a:cs typeface="B Yagut" panose="00000400000000000000" pitchFamily="2" charset="-78"/>
            </a:endParaRPr>
          </a:p>
          <a:p>
            <a:pPr marL="109728" lvl="0" indent="0">
              <a:buNone/>
            </a:pPr>
            <a:endParaRPr lang="fa-IR" sz="1300" b="1" dirty="0">
              <a:solidFill>
                <a:prstClr val="black"/>
              </a:solidFill>
              <a:latin typeface="Tahoma" panose="020B0604030504040204" pitchFamily="34" charset="0"/>
              <a:cs typeface="B Yagut" panose="00000400000000000000" pitchFamily="2" charset="-78"/>
            </a:endParaRPr>
          </a:p>
          <a:p>
            <a:pPr marL="109728" indent="0">
              <a:buNone/>
            </a:pPr>
            <a:endParaRPr lang="fa-IR" sz="1300" dirty="0">
              <a:cs typeface="B Nazanin" pitchFamily="2" charset="-78"/>
            </a:endParaRPr>
          </a:p>
          <a:p>
            <a:pPr marL="109728" indent="0">
              <a:buNone/>
            </a:pPr>
            <a:endParaRPr lang="fa-IR" dirty="0">
              <a:cs typeface="B Nazanin" pitchFamily="2" charset="-78"/>
            </a:endParaRPr>
          </a:p>
          <a:p>
            <a:pPr>
              <a:buNone/>
            </a:pPr>
            <a:endParaRPr lang="fa-IR" dirty="0">
              <a:cs typeface="B Nazanin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a-IR" sz="4800" b="1" dirty="0">
                <a:solidFill>
                  <a:srgbClr val="C00000"/>
                </a:solidFill>
                <a:cs typeface="B Titr" pitchFamily="2" charset="-78"/>
              </a:rPr>
              <a:t>سلامت اجتماعی</a:t>
            </a:r>
            <a:br>
              <a:rPr lang="fa-IR" sz="4800" b="1" dirty="0">
                <a:solidFill>
                  <a:srgbClr val="C00000"/>
                </a:solidFill>
                <a:cs typeface="B Titr" pitchFamily="2" charset="-78"/>
              </a:rPr>
            </a:br>
            <a:r>
              <a:rPr lang="fa-IR" sz="2700" dirty="0">
                <a:solidFill>
                  <a:srgbClr val="C00000"/>
                </a:solidFill>
                <a:latin typeface="+mn-lt"/>
                <a:ea typeface="+mn-ea"/>
                <a:cs typeface="B Nazanin" pitchFamily="2" charset="-78"/>
              </a:rPr>
              <a:t>(برنامه پیشگیری و مراقبت از بدرفتاری با کودک و برنامه پیشگیری از همسرآزاری)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8345BD0-6F6C-F4FF-A2FE-46AE3819AB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976" t="17783" r="33908" b="16555"/>
          <a:stretch/>
        </p:blipFill>
        <p:spPr>
          <a:xfrm>
            <a:off x="609600" y="0"/>
            <a:ext cx="8735158" cy="630872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5360E02-A55E-96E1-8706-3E00B04FB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035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8A8D91C-36E9-D2F6-38E2-33B1774630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443" t="17782" r="26335" b="11506"/>
          <a:stretch/>
        </p:blipFill>
        <p:spPr>
          <a:xfrm>
            <a:off x="609600" y="846138"/>
            <a:ext cx="5791200" cy="467750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85F3F7B-AF3E-4514-68A3-C35920CC8B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DB477F-1670-D107-D73D-ACE3DADF0162}"/>
              </a:ext>
            </a:extLst>
          </p:cNvPr>
          <p:cNvSpPr txBox="1"/>
          <p:nvPr/>
        </p:nvSpPr>
        <p:spPr>
          <a:xfrm>
            <a:off x="7077075" y="2085647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>
                <a:solidFill>
                  <a:srgbClr val="FF0000"/>
                </a:solidFill>
              </a:rPr>
              <a:t>ارزیابی اولیه بدرفتاری با کودک </a:t>
            </a:r>
            <a:r>
              <a:rPr lang="fa-IR" b="1" u="sng" dirty="0">
                <a:solidFill>
                  <a:srgbClr val="FF0000"/>
                </a:solidFill>
              </a:rPr>
              <a:t>زیر 5 سال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8" name="Arrow: Left 7">
            <a:extLst>
              <a:ext uri="{FF2B5EF4-FFF2-40B4-BE49-F238E27FC236}">
                <a16:creationId xmlns:a16="http://schemas.microsoft.com/office/drawing/2014/main" id="{CB09C551-7C44-CAD6-61E5-22F64CB418FE}"/>
              </a:ext>
            </a:extLst>
          </p:cNvPr>
          <p:cNvSpPr/>
          <p:nvPr/>
        </p:nvSpPr>
        <p:spPr>
          <a:xfrm>
            <a:off x="6781800" y="294257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337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AA176C-E80E-CC2D-54A2-940D829F09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8800"/>
            <a:ext cx="6172200" cy="4178491"/>
          </a:xfrm>
        </p:spPr>
        <p:txBody>
          <a:bodyPr/>
          <a:lstStyle/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6606A6-0291-57E5-3B87-2D5211F7A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C649AD-0A06-7650-5D4C-57191535C5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" t="17390" r="5000" b="8499"/>
          <a:stretch/>
        </p:blipFill>
        <p:spPr>
          <a:xfrm>
            <a:off x="457200" y="1023608"/>
            <a:ext cx="6172200" cy="38100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DC12E7-AB1C-8CD0-8640-20C49CEA8685}"/>
              </a:ext>
            </a:extLst>
          </p:cNvPr>
          <p:cNvSpPr txBox="1"/>
          <p:nvPr/>
        </p:nvSpPr>
        <p:spPr>
          <a:xfrm>
            <a:off x="7620000" y="2066835"/>
            <a:ext cx="14478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>
                <a:solidFill>
                  <a:srgbClr val="FF0000"/>
                </a:solidFill>
              </a:rPr>
              <a:t>ارزیابی از نظر سلامت اجتماعی </a:t>
            </a:r>
            <a:r>
              <a:rPr lang="fa-IR" sz="1400" b="1" dirty="0">
                <a:solidFill>
                  <a:srgbClr val="FF0000"/>
                </a:solidFill>
              </a:rPr>
              <a:t>نوجوانان  </a:t>
            </a:r>
            <a:r>
              <a:rPr lang="fa-IR" sz="1400" b="1" u="sng" dirty="0">
                <a:solidFill>
                  <a:srgbClr val="FF0000"/>
                </a:solidFill>
              </a:rPr>
              <a:t>18-5 سال</a:t>
            </a:r>
            <a:endParaRPr lang="en-US" sz="1400" b="1" u="sng" dirty="0">
              <a:solidFill>
                <a:srgbClr val="FF0000"/>
              </a:solidFill>
            </a:endParaRPr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DC246EC9-6E98-4F22-AE8F-FE00CC44AAF9}"/>
              </a:ext>
            </a:extLst>
          </p:cNvPr>
          <p:cNvSpPr/>
          <p:nvPr/>
        </p:nvSpPr>
        <p:spPr>
          <a:xfrm>
            <a:off x="6834187" y="2345322"/>
            <a:ext cx="600075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1211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F5E8730-DC88-8F0A-4855-9E8C6CF893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570" t="23943" r="5780" b="19523"/>
          <a:stretch/>
        </p:blipFill>
        <p:spPr>
          <a:xfrm>
            <a:off x="381000" y="990600"/>
            <a:ext cx="8052955" cy="3810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EC5B9EB-C9BC-667A-BA62-DED0DC20D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952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F26ED53-3884-B30F-A9B1-2F8A2D4FC1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786" t="30306" r="7236" b="7400"/>
          <a:stretch/>
        </p:blipFill>
        <p:spPr>
          <a:xfrm>
            <a:off x="228600" y="1524000"/>
            <a:ext cx="8312408" cy="345916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D45FE81-4FC7-1E65-C870-F3CB63D44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8793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825B548-3F00-D367-29F9-0A1B01FD6B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9344" t="16835" r="28061" b="5718"/>
          <a:stretch/>
        </p:blipFill>
        <p:spPr>
          <a:xfrm>
            <a:off x="762000" y="274638"/>
            <a:ext cx="5029200" cy="514096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2D1C8EB-6CB8-BF2A-1EA4-164974A23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B97AA5-2C6C-7911-E12D-BDC4618D5B0E}"/>
              </a:ext>
            </a:extLst>
          </p:cNvPr>
          <p:cNvSpPr txBox="1"/>
          <p:nvPr/>
        </p:nvSpPr>
        <p:spPr>
          <a:xfrm>
            <a:off x="6629400" y="1921917"/>
            <a:ext cx="2514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600" b="1" dirty="0">
                <a:solidFill>
                  <a:srgbClr val="FF0000"/>
                </a:solidFill>
              </a:rPr>
              <a:t>ارزیابی اولیه همسرآزاری</a:t>
            </a:r>
          </a:p>
          <a:p>
            <a:pPr algn="ctr"/>
            <a:r>
              <a:rPr lang="fa-IR" sz="3600" b="1" dirty="0">
                <a:solidFill>
                  <a:srgbClr val="FF0000"/>
                </a:solidFill>
              </a:rPr>
              <a:t>(زن متأهل)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C154CBE0-04CC-FAD1-4DE0-F5D034A1C021}"/>
              </a:ext>
            </a:extLst>
          </p:cNvPr>
          <p:cNvSpPr/>
          <p:nvPr/>
        </p:nvSpPr>
        <p:spPr>
          <a:xfrm>
            <a:off x="5943600" y="2667000"/>
            <a:ext cx="6096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highlight>
                <a:srgbClr val="FF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3451478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270A1E5-9E3C-C38B-4EF3-06437A4BF8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572" t="20203" r="17275" b="14136"/>
          <a:stretch/>
        </p:blipFill>
        <p:spPr>
          <a:xfrm>
            <a:off x="914399" y="685800"/>
            <a:ext cx="7315201" cy="39624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0478F9E-B3D4-A863-1F24-C9F36F7A0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4926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895" t="19744" r="6354" b="17076"/>
          <a:stretch/>
        </p:blipFill>
        <p:spPr>
          <a:xfrm>
            <a:off x="685800" y="1389063"/>
            <a:ext cx="7620000" cy="38862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4800" dirty="0">
                <a:solidFill>
                  <a:srgbClr val="C00000"/>
                </a:solidFill>
                <a:cs typeface="B Titr" pitchFamily="2" charset="-78"/>
              </a:rPr>
              <a:t>مرد جوان و زن  جوان مجرد</a:t>
            </a:r>
            <a:endParaRPr lang="en-US" sz="4800" dirty="0">
              <a:solidFill>
                <a:srgbClr val="C00000"/>
              </a:solidFill>
              <a:cs typeface="B Titr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3600" y="5284788"/>
            <a:ext cx="51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b="1" dirty="0"/>
              <a:t>برای زنان میانسال مجرد خدمت ارزیابی سلامت اجتماعی وجود ندارد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541079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4121AC-38A9-DB86-68E3-405578AAF1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fa-IR" sz="4400" dirty="0">
                <a:cs typeface="B Titr" panose="00000700000000000000" pitchFamily="2" charset="-78"/>
              </a:rPr>
              <a:t>حدانتظار و نحوه استخراج و محاسبه</a:t>
            </a:r>
          </a:p>
          <a:p>
            <a:pPr marL="109728" indent="0" algn="ctr">
              <a:buNone/>
            </a:pPr>
            <a:r>
              <a:rPr lang="fa-IR" sz="4400" dirty="0">
                <a:cs typeface="B Titr" panose="00000700000000000000" pitchFamily="2" charset="-78"/>
              </a:rPr>
              <a:t> شاخص های</a:t>
            </a:r>
          </a:p>
          <a:p>
            <a:pPr marL="109728" indent="0" algn="ctr">
              <a:buNone/>
            </a:pPr>
            <a:r>
              <a:rPr lang="fa-IR" sz="4400" dirty="0">
                <a:cs typeface="B Titr" panose="00000700000000000000" pitchFamily="2" charset="-78"/>
              </a:rPr>
              <a:t> </a:t>
            </a:r>
          </a:p>
          <a:p>
            <a:pPr marL="109728" indent="0" algn="ctr">
              <a:buNone/>
            </a:pPr>
            <a:r>
              <a:rPr lang="fa-IR" sz="4000" dirty="0">
                <a:solidFill>
                  <a:srgbClr val="0070C0"/>
                </a:solidFill>
                <a:cs typeface="B Titr" panose="00000700000000000000" pitchFamily="2" charset="-78"/>
              </a:rPr>
              <a:t>گروه سلامت روانی، اجتماعی و اعتیاد</a:t>
            </a:r>
            <a:endParaRPr lang="en-US" sz="4000" dirty="0">
              <a:solidFill>
                <a:srgbClr val="0070C0"/>
              </a:solidFill>
              <a:cs typeface="B Titr" panose="00000700000000000000" pitchFamily="2" charset="-78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16FB1A-11E8-8BE7-C5A9-25AB6DEEF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29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2011680"/>
            <a:ext cx="7239000" cy="4846320"/>
          </a:xfrm>
        </p:spPr>
        <p:txBody>
          <a:bodyPr>
            <a:normAutofit/>
          </a:bodyPr>
          <a:lstStyle/>
          <a:p>
            <a:r>
              <a:rPr lang="fa-IR" sz="3200" b="1" dirty="0">
                <a:cs typeface="B Nazanin" pitchFamily="2" charset="-78"/>
              </a:rPr>
              <a:t>سلامت روان</a:t>
            </a:r>
          </a:p>
          <a:p>
            <a:endParaRPr lang="fa-IR" sz="3200" b="1" dirty="0">
              <a:cs typeface="B Nazanin" pitchFamily="2" charset="-78"/>
            </a:endParaRPr>
          </a:p>
          <a:p>
            <a:r>
              <a:rPr lang="fa-IR" sz="3200" b="1" dirty="0">
                <a:cs typeface="B Nazanin" pitchFamily="2" charset="-78"/>
              </a:rPr>
              <a:t>اعتیاد(مواد ،الکل و دخانیات)</a:t>
            </a:r>
          </a:p>
          <a:p>
            <a:pPr>
              <a:buNone/>
            </a:pPr>
            <a:endParaRPr lang="fa-IR" sz="3200" b="1" dirty="0">
              <a:cs typeface="B Nazanin" pitchFamily="2" charset="-78"/>
            </a:endParaRPr>
          </a:p>
          <a:p>
            <a:r>
              <a:rPr lang="fa-IR" sz="3200" b="1" dirty="0">
                <a:cs typeface="B Nazanin" pitchFamily="2" charset="-78"/>
              </a:rPr>
              <a:t>سلامت اجتماعی(همسرآزاری-کودک آزاری-خانواده آسیب پذیر)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91440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fa-IR" sz="4000" b="1" dirty="0">
                <a:solidFill>
                  <a:srgbClr val="C00000"/>
                </a:solidFill>
                <a:cs typeface="B Titr" pitchFamily="2" charset="-78"/>
              </a:rPr>
              <a:t>غربالگری در گروه های هدف</a:t>
            </a:r>
            <a:r>
              <a:rPr lang="en-US" sz="4000" dirty="0">
                <a:cs typeface="B Nazanin" pitchFamily="2" charset="-78"/>
              </a:rPr>
              <a:t/>
            </a:r>
            <a:br>
              <a:rPr lang="en-US" sz="4000" dirty="0">
                <a:cs typeface="B Nazanin" pitchFamily="2" charset="-78"/>
              </a:rPr>
            </a:br>
            <a:r>
              <a:rPr lang="en-US" dirty="0"/>
              <a:t/>
            </a:r>
            <a:br>
              <a:rPr lang="en-US" dirty="0"/>
            </a:br>
            <a:endParaRPr lang="fa-IR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3329D4B-B111-B7E0-A888-BE9D88072E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613" y="762000"/>
            <a:ext cx="8676774" cy="362326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1DE053B-6CBC-31C1-0802-FB6C1DD11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7102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381744-5B24-006D-93DF-839A7D5A50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4FE5D9-41C2-A94D-962E-45AB6D9CE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B735D07-3C45-F779-5622-1DF393FF52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37780"/>
              </p:ext>
            </p:extLst>
          </p:nvPr>
        </p:nvGraphicFramePr>
        <p:xfrm>
          <a:off x="379844" y="1477555"/>
          <a:ext cx="8367713" cy="368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Worksheet" r:id="rId3" imgW="8658127" imgH="3809947" progId="Excel.Sheet.12">
                  <p:embed/>
                </p:oleObj>
              </mc:Choice>
              <mc:Fallback>
                <p:oleObj name="Worksheet" r:id="rId3" imgW="8658127" imgH="380994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9844" y="1477555"/>
                        <a:ext cx="8367713" cy="3682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B140C26-089E-D688-390A-616A943B86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3848659"/>
              </p:ext>
            </p:extLst>
          </p:nvPr>
        </p:nvGraphicFramePr>
        <p:xfrm>
          <a:off x="388143" y="671702"/>
          <a:ext cx="8367714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Worksheet" r:id="rId5" imgW="8658127" imgH="809761" progId="Excel.Sheet.12">
                  <p:embed/>
                </p:oleObj>
              </mc:Choice>
              <mc:Fallback>
                <p:oleObj name="Worksheet" r:id="rId5" imgW="8658127" imgH="80976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8143" y="671702"/>
                        <a:ext cx="8367714" cy="809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32199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50929F-C1CD-A7C0-71FF-51B813BF96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E35434-A3D5-7495-FB53-9C62F3C7C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D117915-658A-5E60-3633-1F38300C17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6105321"/>
              </p:ext>
            </p:extLst>
          </p:nvPr>
        </p:nvGraphicFramePr>
        <p:xfrm>
          <a:off x="654844" y="1481328"/>
          <a:ext cx="7834312" cy="27234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Worksheet" r:id="rId3" imgW="8658127" imgH="3010046" progId="Excel.Sheet.12">
                  <p:embed/>
                </p:oleObj>
              </mc:Choice>
              <mc:Fallback>
                <p:oleObj name="Worksheet" r:id="rId3" imgW="8658127" imgH="301004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4844" y="1481328"/>
                        <a:ext cx="7834312" cy="27234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F3371CA-6A55-03C2-CF68-976ADA63A7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3432250"/>
              </p:ext>
            </p:extLst>
          </p:nvPr>
        </p:nvGraphicFramePr>
        <p:xfrm>
          <a:off x="654844" y="671702"/>
          <a:ext cx="7834312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Worksheet" r:id="rId5" imgW="8658127" imgH="809761" progId="Excel.Sheet.12">
                  <p:embed/>
                </p:oleObj>
              </mc:Choice>
              <mc:Fallback>
                <p:oleObj name="Worksheet" r:id="rId5" imgW="8658127" imgH="809761" progId="Excel.Sheet.12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0B140C26-089E-D688-390A-616A943B86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4844" y="671702"/>
                        <a:ext cx="7834312" cy="809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699136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allcoo_com_flower_wallpaper_1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143372" y="50004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a-IR" sz="3200" b="1" kern="1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B Nazanin" pitchFamily="2" charset="-78"/>
              </a:rPr>
              <a:t>با تشكر و خسته نباشيد</a:t>
            </a:r>
            <a:endParaRPr lang="en-US" sz="3200" b="1" kern="1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Arial"/>
              <a:cs typeface="B Nazanin" pitchFamily="2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a-IR" sz="3600" b="1" dirty="0">
                <a:solidFill>
                  <a:srgbClr val="FF0000"/>
                </a:solidFill>
              </a:rPr>
              <a:t>برنامه تشخیص و مراقبت اختلالات شایع روانپزشکی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885" y="1371600"/>
            <a:ext cx="8662307" cy="4776108"/>
          </a:xfrm>
        </p:spPr>
        <p:txBody>
          <a:bodyPr>
            <a:normAutofit/>
          </a:bodyPr>
          <a:lstStyle/>
          <a:p>
            <a:pPr marL="257175" indent="-257175" algn="just">
              <a:lnSpc>
                <a:spcPct val="107000"/>
              </a:lnSpc>
              <a:buClr>
                <a:srgbClr val="729928"/>
              </a:buClr>
              <a:buFont typeface="Symbol" panose="05050102010706020507" pitchFamily="18" charset="2"/>
              <a:buChar char=""/>
            </a:pPr>
            <a:r>
              <a:rPr lang="fa-IR" sz="2900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درصد غربالگری اولیه سلامت ­روان در جمعیت دریافت کننده مراقبت‌های دوره‌</a:t>
            </a:r>
            <a:r>
              <a:rPr lang="en-US" sz="2900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­</a:t>
            </a:r>
            <a:r>
              <a:rPr lang="fa-IR" sz="2900" b="1" dirty="0"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ای گـروه سنی از مراکز / پایگاه­های سلامت</a:t>
            </a:r>
            <a:endParaRPr lang="en-US" sz="2900" b="1" dirty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marL="557213" lvl="1" indent="-214313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r>
              <a:rPr lang="en-US" sz="2900" b="1" u="sng" dirty="0">
                <a:solidFill>
                  <a:srgbClr val="056E9F"/>
                </a:solidFill>
                <a:latin typeface="B Yagut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900" b="1" u="sng" dirty="0">
                <a:solidFill>
                  <a:srgbClr val="056E9F"/>
                </a:solidFill>
                <a:latin typeface="B Yagut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شاخص مورد انتظار: 100 % موارد مراجعه کننده به مراکز </a:t>
            </a:r>
            <a:endParaRPr lang="en-US" sz="2900" b="1" u="sng" dirty="0">
              <a:solidFill>
                <a:srgbClr val="056E9F"/>
              </a:solidFill>
              <a:latin typeface="B Yagut" panose="00000400000000000000" pitchFamily="2" charset="-78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marL="557213" lvl="1" indent="-214313" algn="just">
              <a:lnSpc>
                <a:spcPct val="107000"/>
              </a:lnSpc>
              <a:buFont typeface="Courier New" panose="02070309020205020404" pitchFamily="49" charset="0"/>
              <a:buChar char="o"/>
            </a:pPr>
            <a:endParaRPr lang="fa-IR" sz="2900" b="1" u="sng" dirty="0">
              <a:solidFill>
                <a:srgbClr val="FF0000"/>
              </a:solidFill>
              <a:latin typeface="B Yagut" panose="00000400000000000000" pitchFamily="2" charset="-78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marL="257175" indent="-257175" algn="just">
              <a:lnSpc>
                <a:spcPct val="107000"/>
              </a:lnSpc>
              <a:spcAft>
                <a:spcPts val="600"/>
              </a:spcAft>
              <a:buClr>
                <a:srgbClr val="000000"/>
              </a:buClr>
              <a:buFont typeface="Symbol" panose="05050102010706020507" pitchFamily="18" charset="2"/>
              <a:buChar char=""/>
            </a:pPr>
            <a:r>
              <a:rPr lang="fa-IR" sz="2900" b="1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درصد موارد مثبت در افراد 15 تا 59 سال  که غربالگری اولیه سلامت­ روان شده­اند</a:t>
            </a:r>
            <a:r>
              <a:rPr lang="fa-IR" sz="2900" b="1" u="sng" dirty="0">
                <a:solidFill>
                  <a:prstClr val="black"/>
                </a:solidFill>
                <a:latin typeface="Tahoma" panose="020B0604030504040204" pitchFamily="34" charset="0"/>
                <a:ea typeface="Calibri" panose="020F0502020204030204" pitchFamily="34" charset="0"/>
                <a:cs typeface="B Nazanin" panose="00000400000000000000" pitchFamily="2" charset="-78"/>
              </a:rPr>
              <a:t>.</a:t>
            </a:r>
            <a:endParaRPr lang="en-US" sz="29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marL="557213" lvl="1" indent="-214313" algn="just">
              <a:lnSpc>
                <a:spcPct val="107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900" b="1" u="sng" dirty="0">
                <a:solidFill>
                  <a:prstClr val="black"/>
                </a:solidFill>
                <a:latin typeface="B Yagut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 </a:t>
            </a:r>
            <a:r>
              <a:rPr lang="fa-IR" sz="2900" b="1" u="sng" dirty="0">
                <a:solidFill>
                  <a:srgbClr val="056E9F"/>
                </a:solidFill>
                <a:latin typeface="B Yagut" panose="00000400000000000000" pitchFamily="2" charset="-78"/>
                <a:ea typeface="Calibri" panose="020F0502020204030204" pitchFamily="34" charset="0"/>
                <a:cs typeface="B Nazanin" panose="00000400000000000000" pitchFamily="2" charset="-78"/>
              </a:rPr>
              <a:t>شاخص مورد انتظار: 12 %</a:t>
            </a:r>
            <a:endParaRPr lang="en-US" sz="2900" b="1" dirty="0">
              <a:latin typeface="Calibri" panose="020F0502020204030204" pitchFamily="34" charset="0"/>
              <a:ea typeface="Calibri" panose="020F0502020204030204" pitchFamily="34" charset="0"/>
              <a:cs typeface="B Nazanin" panose="00000400000000000000" pitchFamily="2" charset="-78"/>
            </a:endParaRPr>
          </a:p>
          <a:p>
            <a:pPr marL="557213" lvl="1" indent="-214313" algn="just">
              <a:buFont typeface="Courier New" panose="02070309020205020404" pitchFamily="49" charset="0"/>
              <a:buChar char="o"/>
            </a:pPr>
            <a:endParaRPr lang="en-US" sz="2700" dirty="0">
              <a:latin typeface="Calibri" panose="020F0502020204030204" pitchFamily="34" charset="0"/>
              <a:ea typeface="Calibri" panose="020F0502020204030204" pitchFamily="34" charset="0"/>
              <a:cs typeface="B Yagut" panose="00000400000000000000" pitchFamily="2" charset="-78"/>
            </a:endParaRPr>
          </a:p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152649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b="1" dirty="0">
                <a:cs typeface="B Nazanin" pitchFamily="2" charset="-78"/>
              </a:rPr>
              <a:t>گروه سنی زیر 5 سال</a:t>
            </a:r>
          </a:p>
          <a:p>
            <a:endParaRPr lang="en-US" b="1" dirty="0">
              <a:cs typeface="B Nazanin" pitchFamily="2" charset="-78"/>
            </a:endParaRPr>
          </a:p>
          <a:p>
            <a:r>
              <a:rPr lang="fa-IR" b="1" dirty="0">
                <a:cs typeface="B Nazanin" pitchFamily="2" charset="-78"/>
              </a:rPr>
              <a:t>گروه سنی 5 تا 15 سال</a:t>
            </a:r>
          </a:p>
          <a:p>
            <a:endParaRPr lang="fa-IR" b="1" dirty="0">
              <a:cs typeface="B Nazanin" pitchFamily="2" charset="-78"/>
            </a:endParaRPr>
          </a:p>
          <a:p>
            <a:r>
              <a:rPr lang="fa-IR" b="1" dirty="0">
                <a:cs typeface="B Nazanin" pitchFamily="2" charset="-78"/>
              </a:rPr>
              <a:t>غربالگری صرع و خودکشی و معلولیت ذهنی</a:t>
            </a:r>
          </a:p>
          <a:p>
            <a:pPr marL="109728" indent="0">
              <a:buNone/>
            </a:pPr>
            <a:endParaRPr lang="fa-IR" b="1" dirty="0">
              <a:cs typeface="B Nazanin" pitchFamily="2" charset="-78"/>
            </a:endParaRPr>
          </a:p>
          <a:p>
            <a:r>
              <a:rPr lang="fa-IR" b="1" dirty="0">
                <a:cs typeface="B Nazanin" pitchFamily="2" charset="-78"/>
              </a:rPr>
              <a:t>گروه سنی 15 تا 59 سال</a:t>
            </a:r>
          </a:p>
          <a:p>
            <a:endParaRPr lang="fa-IR" b="1" dirty="0">
              <a:cs typeface="B Nazanin" pitchFamily="2" charset="-78"/>
            </a:endParaRPr>
          </a:p>
          <a:p>
            <a:r>
              <a:rPr lang="fa-IR" b="1" dirty="0">
                <a:cs typeface="B Nazanin" pitchFamily="2" charset="-78"/>
              </a:rPr>
              <a:t> گروه سنی سالمندان</a:t>
            </a:r>
          </a:p>
          <a:p>
            <a:endParaRPr lang="fa-IR" b="1" dirty="0">
              <a:cs typeface="B Nazanin" pitchFamily="2" charset="-7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fa-IR" sz="3600" b="1" dirty="0">
                <a:solidFill>
                  <a:srgbClr val="C00000"/>
                </a:solidFill>
                <a:cs typeface="B Titr" pitchFamily="2" charset="-78"/>
              </a:rPr>
              <a:t>غربالگری سلامت روان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l="24330" t="19467" r="19576" b="23290"/>
          <a:stretch/>
        </p:blipFill>
        <p:spPr bwMode="auto">
          <a:xfrm>
            <a:off x="161367" y="1143000"/>
            <a:ext cx="8859368" cy="510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fa-IR" sz="4400" b="1" dirty="0">
                <a:solidFill>
                  <a:srgbClr val="C00000"/>
                </a:solidFill>
                <a:cs typeface="B Titr" pitchFamily="2" charset="-78"/>
              </a:rPr>
              <a:t>غربالگری سلامت روان برای 5 تا15 سال</a:t>
            </a:r>
            <a:endParaRPr lang="fa-IR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fa-IR" b="1" dirty="0">
                <a:cs typeface="B Nazanin" pitchFamily="2" charset="-78"/>
              </a:rPr>
              <a:t>سوالاتی در خصوص موارد زیر پرسیده می شود:</a:t>
            </a:r>
          </a:p>
          <a:p>
            <a:pPr algn="ctr">
              <a:buNone/>
            </a:pPr>
            <a:endParaRPr lang="fa-IR" b="1" dirty="0">
              <a:cs typeface="B Nazanin" pitchFamily="2" charset="-78"/>
            </a:endParaRPr>
          </a:p>
          <a:p>
            <a:r>
              <a:rPr lang="fa-IR" sz="2800" dirty="0">
                <a:cs typeface="B Nazanin" pitchFamily="2" charset="-78"/>
              </a:rPr>
              <a:t>حالت هایی است كه در طول 30 روز گذشته تجربه كرده اید</a:t>
            </a:r>
          </a:p>
          <a:p>
            <a:endParaRPr lang="fa-IR" sz="2800" dirty="0">
              <a:cs typeface="B Nazanin" pitchFamily="2" charset="-78"/>
            </a:endParaRPr>
          </a:p>
          <a:p>
            <a:r>
              <a:rPr lang="fa-IR" sz="2800" dirty="0">
                <a:cs typeface="B Nazanin" pitchFamily="2" charset="-78"/>
              </a:rPr>
              <a:t>درپاسخ به هرسوال می توانيد بگویيد همیشه ، بیشتراوقات ، گاهی اوقات ، بندرت اصلا یا نمی دانم</a:t>
            </a:r>
          </a:p>
          <a:p>
            <a:endParaRPr lang="fa-IR" sz="2800" dirty="0">
              <a:cs typeface="B Nazanin" pitchFamily="2" charset="-78"/>
            </a:endParaRPr>
          </a:p>
          <a:p>
            <a:r>
              <a:rPr lang="fa-IR" sz="2800" dirty="0">
                <a:cs typeface="B Nazanin" pitchFamily="2" charset="-78"/>
              </a:rPr>
              <a:t>طیف نمره از حداقل صفر تا حداكثر 24می باشد</a:t>
            </a:r>
          </a:p>
          <a:p>
            <a:endParaRPr lang="fa-IR" sz="2800" dirty="0">
              <a:cs typeface="B Nazanin" pitchFamily="2" charset="-78"/>
            </a:endParaRPr>
          </a:p>
          <a:p>
            <a:r>
              <a:rPr lang="fa-IR" sz="2800" dirty="0">
                <a:cs typeface="B Nazanin" pitchFamily="2" charset="-78"/>
              </a:rPr>
              <a:t>افرادی كه نمره 10 یا بالاتر را كسب می كنند به عنوان غربال مثبت محسوب می شوند</a:t>
            </a:r>
          </a:p>
          <a:p>
            <a:endParaRPr lang="fa-IR" sz="2800" dirty="0">
              <a:cs typeface="B Nazanin" pitchFamily="2" charset="-78"/>
            </a:endParaRPr>
          </a:p>
          <a:p>
            <a:r>
              <a:rPr lang="fa-IR" sz="2800" dirty="0">
                <a:cs typeface="B Nazanin" pitchFamily="2" charset="-78"/>
              </a:rPr>
              <a:t>پاسخ  نمیدانم به سه سوال به عنوان غربال مثبت  تلقی می شود </a:t>
            </a:r>
          </a:p>
          <a:p>
            <a:endParaRPr lang="fa-I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fa-IR" sz="3600" b="1" dirty="0">
                <a:solidFill>
                  <a:srgbClr val="C00000"/>
                </a:solidFill>
                <a:cs typeface="B Titr" pitchFamily="2" charset="-78"/>
              </a:rPr>
              <a:t>غربالگری سلامت روان در جمعیت 15 تا 59 سال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l="47518" t="65022" r="17620" b="7107"/>
          <a:stretch>
            <a:fillRect/>
          </a:stretch>
        </p:blipFill>
        <p:spPr bwMode="auto">
          <a:xfrm>
            <a:off x="500034" y="1857364"/>
            <a:ext cx="757242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Autofit/>
          </a:bodyPr>
          <a:lstStyle/>
          <a:p>
            <a:r>
              <a:rPr lang="fa-IR" sz="3600" b="1" dirty="0">
                <a:solidFill>
                  <a:srgbClr val="C00000"/>
                </a:solidFill>
                <a:cs typeface="B Titr" pitchFamily="2" charset="-78"/>
              </a:rPr>
              <a:t>غربالگری سلامت روان در جمعیت 15 تا </a:t>
            </a:r>
            <a:r>
              <a:rPr lang="fa-IR" sz="3600" dirty="0">
                <a:solidFill>
                  <a:srgbClr val="C00000"/>
                </a:solidFill>
                <a:cs typeface="B Titr" pitchFamily="2" charset="-78"/>
              </a:rPr>
              <a:t>59</a:t>
            </a:r>
            <a:r>
              <a:rPr lang="fa-IR" sz="3600" b="1" dirty="0">
                <a:solidFill>
                  <a:srgbClr val="C00000"/>
                </a:solidFill>
                <a:cs typeface="B Titr" pitchFamily="2" charset="-78"/>
              </a:rPr>
              <a:t> سال</a:t>
            </a:r>
            <a:endParaRPr lang="fa-IR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a-IR" dirty="0"/>
          </a:p>
          <a:p>
            <a:pPr marL="0" indent="0" algn="ctr">
              <a:buNone/>
            </a:pPr>
            <a:endParaRPr lang="fa-IR" dirty="0"/>
          </a:p>
          <a:p>
            <a:pPr marL="0" indent="0" algn="ctr">
              <a:buNone/>
            </a:pPr>
            <a:r>
              <a:rPr lang="fa-IR" sz="2800" b="1" dirty="0">
                <a:cs typeface="B Nazanin" pitchFamily="2" charset="-78"/>
              </a:rPr>
              <a:t>آیاهیچگاه شده از زندگی خسته شوید و به مرگ فکر کنید؟</a:t>
            </a:r>
            <a:endParaRPr lang="en-US" sz="2800" b="1" dirty="0">
              <a:cs typeface="B Nazanin" pitchFamily="2" charset="-78"/>
            </a:endParaRPr>
          </a:p>
          <a:p>
            <a:pPr marL="0" indent="0" algn="ctr">
              <a:buNone/>
            </a:pPr>
            <a:endParaRPr lang="fa-IR" sz="2800" b="1" dirty="0">
              <a:cs typeface="B Nazanin" pitchFamily="2" charset="-78"/>
            </a:endParaRPr>
          </a:p>
          <a:p>
            <a:pPr marL="0" indent="0" algn="ctr">
              <a:buNone/>
            </a:pPr>
            <a:r>
              <a:rPr lang="fa-IR" sz="2800" b="1" dirty="0">
                <a:cs typeface="B Nazanin" pitchFamily="2" charset="-78"/>
              </a:rPr>
              <a:t>آیا اخیرا به خودکشی فکر کرده اید؟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3600" b="1" dirty="0">
                <a:solidFill>
                  <a:srgbClr val="C00000"/>
                </a:solidFill>
                <a:cs typeface="B Titr" pitchFamily="2" charset="-78"/>
              </a:rPr>
              <a:t>سوالات خودکشی</a:t>
            </a:r>
          </a:p>
        </p:txBody>
      </p:sp>
    </p:spTree>
    <p:extLst>
      <p:ext uri="{BB962C8B-B14F-4D97-AF65-F5344CB8AC3E}">
        <p14:creationId xmlns:p14="http://schemas.microsoft.com/office/powerpoint/2010/main" val="34087067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5732</TotalTime>
  <Words>565</Words>
  <Application>Microsoft Office PowerPoint</Application>
  <PresentationFormat>On-screen Show (4:3)</PresentationFormat>
  <Paragraphs>94</Paragraphs>
  <Slides>33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51" baseType="lpstr">
      <vt:lpstr>2  Titr</vt:lpstr>
      <vt:lpstr>Arial</vt:lpstr>
      <vt:lpstr>B Nazanin</vt:lpstr>
      <vt:lpstr>B Titr</vt:lpstr>
      <vt:lpstr>B Yagut</vt:lpstr>
      <vt:lpstr>Calibri</vt:lpstr>
      <vt:lpstr>Calibri Light</vt:lpstr>
      <vt:lpstr>Courier New</vt:lpstr>
      <vt:lpstr>Lucida Sans Unicode</vt:lpstr>
      <vt:lpstr>Symbol</vt:lpstr>
      <vt:lpstr>Tahoma</vt:lpstr>
      <vt:lpstr>Times New Roman</vt:lpstr>
      <vt:lpstr>Verdana</vt:lpstr>
      <vt:lpstr>Wingdings</vt:lpstr>
      <vt:lpstr>Wingdings 2</vt:lpstr>
      <vt:lpstr>Wingdings 3</vt:lpstr>
      <vt:lpstr>2_Concourse</vt:lpstr>
      <vt:lpstr>Worksheet</vt:lpstr>
      <vt:lpstr>آموزش بدوخدمت کارشناس مراقب سلامت</vt:lpstr>
      <vt:lpstr>انتظار می رود در پایان آموزش فراگیر:</vt:lpstr>
      <vt:lpstr>غربالگری در گروه های هدف  </vt:lpstr>
      <vt:lpstr>برنامه تشخیص و مراقبت اختلالات شایع روانپزشکی </vt:lpstr>
      <vt:lpstr>غربالگری سلامت روان</vt:lpstr>
      <vt:lpstr>غربالگری سلامت روان برای 5 تا15 سال</vt:lpstr>
      <vt:lpstr>غربالگری سلامت روان در جمعیت 15 تا 59 سال</vt:lpstr>
      <vt:lpstr>غربالگری سلامت روان در جمعیت 15 تا 59 سال</vt:lpstr>
      <vt:lpstr>سوالات خودکشی</vt:lpstr>
      <vt:lpstr> غربالگری صرع و معلولیت ذهنی </vt:lpstr>
      <vt:lpstr>غربالگری افسردگی سالمندان</vt:lpstr>
      <vt:lpstr>غربالگری افسردگی سالمندان</vt:lpstr>
      <vt:lpstr>غربالگری افسردگی سالمندان</vt:lpstr>
      <vt:lpstr>فلو چارت سلامت روان</vt:lpstr>
      <vt:lpstr>برنامه تشخیص و مراقبت اختلالات مصرف دخانیات، الکل و مواد در نظام مراقبت­های اولیه بهداشت</vt:lpstr>
      <vt:lpstr>PowerPoint Presentation</vt:lpstr>
      <vt:lpstr>PowerPoint Presentation</vt:lpstr>
      <vt:lpstr>PowerPoint Presentation</vt:lpstr>
      <vt:lpstr>PowerPoint Presentation</vt:lpstr>
      <vt:lpstr>سلامت اجتماعی (برنامه پیشگیری و مراقبت از بدرفتاری با کودک و برنامه پیشگیری از همسرآزاری)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مرد جوان و زن  جوان مجرد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geramyan</dc:creator>
  <cp:lastModifiedBy>T.Moghadas</cp:lastModifiedBy>
  <cp:revision>762</cp:revision>
  <dcterms:created xsi:type="dcterms:W3CDTF">2015-11-14T06:32:12Z</dcterms:created>
  <dcterms:modified xsi:type="dcterms:W3CDTF">2023-07-31T08:19:46Z</dcterms:modified>
</cp:coreProperties>
</file>