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96" r:id="rId1"/>
  </p:sldMasterIdLst>
  <p:sldIdLst>
    <p:sldId id="299" r:id="rId2"/>
    <p:sldId id="256" r:id="rId3"/>
    <p:sldId id="302" r:id="rId4"/>
    <p:sldId id="257" r:id="rId5"/>
    <p:sldId id="258" r:id="rId6"/>
    <p:sldId id="259" r:id="rId7"/>
    <p:sldId id="260" r:id="rId8"/>
    <p:sldId id="261" r:id="rId9"/>
    <p:sldId id="262" r:id="rId10"/>
    <p:sldId id="301" r:id="rId11"/>
    <p:sldId id="264" r:id="rId12"/>
    <p:sldId id="273" r:id="rId13"/>
    <p:sldId id="303" r:id="rId14"/>
    <p:sldId id="304" r:id="rId15"/>
    <p:sldId id="305" r:id="rId16"/>
    <p:sldId id="274" r:id="rId17"/>
    <p:sldId id="275" r:id="rId18"/>
    <p:sldId id="279" r:id="rId19"/>
    <p:sldId id="276" r:id="rId20"/>
    <p:sldId id="278" r:id="rId21"/>
    <p:sldId id="281" r:id="rId22"/>
    <p:sldId id="282" r:id="rId23"/>
    <p:sldId id="283" r:id="rId24"/>
    <p:sldId id="284"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300" r:id="rId39"/>
  </p:sldIdLst>
  <p:sldSz cx="12192000" cy="6858000"/>
  <p:notesSz cx="6858000" cy="9144000"/>
  <p:embeddedFontLst>
    <p:embeddedFont>
      <p:font typeface="B Yagut" panose="00000400000000000000" pitchFamily="2" charset="-78"/>
      <p:regular r:id="rId40"/>
      <p:bold r:id="rId41"/>
    </p:embeddedFont>
    <p:embeddedFont>
      <p:font typeface="B Nazanin" panose="00000400000000000000" pitchFamily="2" charset="-78"/>
      <p:regular r:id="rId42"/>
      <p:bold r:id="rId43"/>
    </p:embeddedFont>
    <p:embeddedFont>
      <p:font typeface="Calibri Light" panose="020F0302020204030204" pitchFamily="34" charset="0"/>
      <p:regular r:id="rId44"/>
      <p:italic r:id="rId45"/>
    </p:embeddedFont>
    <p:embeddedFont>
      <p:font typeface="Rockwell" panose="02060603020205020403" pitchFamily="18" charset="0"/>
      <p:regular r:id="rId46"/>
      <p:bold r:id="rId47"/>
      <p:italic r:id="rId48"/>
      <p:boldItalic r:id="rId49"/>
    </p:embeddedFont>
    <p:embeddedFont>
      <p:font typeface="Calibri" panose="020F0502020204030204" pitchFamily="34" charset="0"/>
      <p:regular r:id="rId50"/>
      <p:bold r:id="rId51"/>
      <p:italic r:id="rId52"/>
      <p:boldItalic r:id="rId53"/>
    </p:embeddedFont>
    <p:embeddedFont>
      <p:font typeface="B Titr" panose="00000700000000000000" pitchFamily="2" charset="-78"/>
      <p:bold r:id="rId5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I" initials="A" lastIdx="1" clrIdx="0">
    <p:extLst>
      <p:ext uri="{19B8F6BF-5375-455C-9EA6-DF929625EA0E}">
        <p15:presenceInfo xmlns:p15="http://schemas.microsoft.com/office/powerpoint/2012/main" userId="A.R.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font" Target="fonts/font14.fntdata"/><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1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2.fntdata"/><Relationship Id="rId54"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0.fntdata"/><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font" Target="fonts/font13.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372AF4D2-8584-4EFD-BD2A-6BFFDB37DD03}" type="datetimeFigureOut">
              <a:rPr lang="en-US" smtClean="0"/>
              <a:t>8/8/2023</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33E7AC37-E131-451F-9F37-855C832B3578}" type="slidenum">
              <a:rPr lang="en-US" smtClean="0"/>
              <a:t>‹#›</a:t>
            </a:fld>
            <a:endParaRPr lang="en-US"/>
          </a:p>
        </p:txBody>
      </p:sp>
    </p:spTree>
    <p:extLst>
      <p:ext uri="{BB962C8B-B14F-4D97-AF65-F5344CB8AC3E}">
        <p14:creationId xmlns:p14="http://schemas.microsoft.com/office/powerpoint/2010/main" val="3606172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2AF4D2-8584-4EFD-BD2A-6BFFDB37DD03}" type="datetimeFigureOut">
              <a:rPr lang="en-US" smtClean="0"/>
              <a:t>8/8/2023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E7AC37-E131-451F-9F37-855C832B3578}" type="slidenum">
              <a:rPr lang="en-US" smtClean="0"/>
              <a:t>‹#›</a:t>
            </a:fld>
            <a:endParaRPr lang="en-US"/>
          </a:p>
        </p:txBody>
      </p:sp>
    </p:spTree>
    <p:extLst>
      <p:ext uri="{BB962C8B-B14F-4D97-AF65-F5344CB8AC3E}">
        <p14:creationId xmlns:p14="http://schemas.microsoft.com/office/powerpoint/2010/main" val="380780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372AF4D2-8584-4EFD-BD2A-6BFFDB37DD03}" type="datetimeFigureOut">
              <a:rPr lang="en-US" smtClean="0"/>
              <a:t>8/8/2023</a:t>
            </a:fld>
            <a:endParaRPr lang="en-US"/>
          </a:p>
        </p:txBody>
      </p:sp>
      <p:sp>
        <p:nvSpPr>
          <p:cNvPr id="5" name="Footer Placeholder 4"/>
          <p:cNvSpPr>
            <a:spLocks noGrp="1"/>
          </p:cNvSpPr>
          <p:nvPr>
            <p:ph type="ftr" sz="quarter" idx="11"/>
          </p:nvPr>
        </p:nvSpPr>
        <p:spPr>
          <a:xfrm>
            <a:off x="804672" y="6227064"/>
            <a:ext cx="10588752" cy="320040"/>
          </a:xfrm>
        </p:spPr>
        <p:txBody>
          <a:body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33E7AC37-E131-451F-9F37-855C832B3578}" type="slidenum">
              <a:rPr lang="en-US" smtClean="0"/>
              <a:t>‹#›</a:t>
            </a:fld>
            <a:endParaRPr lang="en-US"/>
          </a:p>
        </p:txBody>
      </p:sp>
    </p:spTree>
    <p:extLst>
      <p:ext uri="{BB962C8B-B14F-4D97-AF65-F5344CB8AC3E}">
        <p14:creationId xmlns:p14="http://schemas.microsoft.com/office/powerpoint/2010/main" val="4278360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72AF4D2-8584-4EFD-BD2A-6BFFDB37DD03}" type="datetimeFigureOut">
              <a:rPr lang="en-US" smtClean="0"/>
              <a:t>8/8/2023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E7AC37-E131-451F-9F37-855C832B3578}" type="slidenum">
              <a:rPr lang="en-US" smtClean="0"/>
              <a:t>‹#›</a:t>
            </a:fld>
            <a:endParaRPr lang="en-US"/>
          </a:p>
        </p:txBody>
      </p:sp>
    </p:spTree>
    <p:extLst>
      <p:ext uri="{BB962C8B-B14F-4D97-AF65-F5344CB8AC3E}">
        <p14:creationId xmlns:p14="http://schemas.microsoft.com/office/powerpoint/2010/main" val="3036113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804672" y="320040"/>
            <a:ext cx="3657600" cy="320040"/>
          </a:xfrm>
        </p:spPr>
        <p:txBody>
          <a:bodyPr/>
          <a:lstStyle/>
          <a:p>
            <a:fld id="{372AF4D2-8584-4EFD-BD2A-6BFFDB37DD03}" type="datetimeFigureOut">
              <a:rPr lang="en-US" smtClean="0"/>
              <a:t>8/8/2023</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33E7AC37-E131-451F-9F37-855C832B3578}" type="slidenum">
              <a:rPr lang="en-US" smtClean="0"/>
              <a:t>‹#›</a:t>
            </a:fld>
            <a:endParaRPr lang="en-US"/>
          </a:p>
        </p:txBody>
      </p:sp>
    </p:spTree>
    <p:extLst>
      <p:ext uri="{BB962C8B-B14F-4D97-AF65-F5344CB8AC3E}">
        <p14:creationId xmlns:p14="http://schemas.microsoft.com/office/powerpoint/2010/main" val="2562966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372AF4D2-8584-4EFD-BD2A-6BFFDB37DD03}" type="datetimeFigureOut">
              <a:rPr lang="en-US" smtClean="0"/>
              <a:t>8/8/2023</a:t>
            </a:fld>
            <a:endParaRPr lang="en-US"/>
          </a:p>
        </p:txBody>
      </p:sp>
      <p:sp>
        <p:nvSpPr>
          <p:cNvPr id="6" name="Footer Placeholder 5"/>
          <p:cNvSpPr>
            <a:spLocks noGrp="1"/>
          </p:cNvSpPr>
          <p:nvPr>
            <p:ph type="ftr" sz="quarter" idx="11"/>
          </p:nvPr>
        </p:nvSpPr>
        <p:spPr>
          <a:xfrm>
            <a:off x="804672" y="6227064"/>
            <a:ext cx="10588752" cy="320040"/>
          </a:xfrm>
        </p:spPr>
        <p:txBody>
          <a:bodyPr/>
          <a:lstStyle/>
          <a:p>
            <a:endParaRPr lang="en-US"/>
          </a:p>
        </p:txBody>
      </p:sp>
      <p:sp>
        <p:nvSpPr>
          <p:cNvPr id="7" name="Slide Number Placeholder 6"/>
          <p:cNvSpPr>
            <a:spLocks noGrp="1"/>
          </p:cNvSpPr>
          <p:nvPr>
            <p:ph type="sldNum" sz="quarter" idx="12"/>
          </p:nvPr>
        </p:nvSpPr>
        <p:spPr>
          <a:xfrm>
            <a:off x="10469880" y="320040"/>
            <a:ext cx="914400" cy="320040"/>
          </a:xfrm>
        </p:spPr>
        <p:txBody>
          <a:bodyPr/>
          <a:lstStyle/>
          <a:p>
            <a:fld id="{33E7AC37-E131-451F-9F37-855C832B3578}" type="slidenum">
              <a:rPr lang="en-US" smtClean="0"/>
              <a:t>‹#›</a:t>
            </a:fld>
            <a:endParaRPr lang="en-US"/>
          </a:p>
        </p:txBody>
      </p:sp>
    </p:spTree>
    <p:extLst>
      <p:ext uri="{BB962C8B-B14F-4D97-AF65-F5344CB8AC3E}">
        <p14:creationId xmlns:p14="http://schemas.microsoft.com/office/powerpoint/2010/main" val="898214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372AF4D2-8584-4EFD-BD2A-6BFFDB37DD03}" type="datetimeFigureOut">
              <a:rPr lang="en-US" smtClean="0"/>
              <a:t>8/8/2023</a:t>
            </a:fld>
            <a:endParaRPr lang="en-US"/>
          </a:p>
        </p:txBody>
      </p:sp>
      <p:sp>
        <p:nvSpPr>
          <p:cNvPr id="8" name="Footer Placeholder 7"/>
          <p:cNvSpPr>
            <a:spLocks noGrp="1"/>
          </p:cNvSpPr>
          <p:nvPr>
            <p:ph type="ftr" sz="quarter" idx="11"/>
          </p:nvPr>
        </p:nvSpPr>
        <p:spPr>
          <a:xfrm>
            <a:off x="804672" y="6227064"/>
            <a:ext cx="10588752" cy="320040"/>
          </a:xfrm>
        </p:spPr>
        <p:txBody>
          <a:bodyPr/>
          <a:lstStyle/>
          <a:p>
            <a:endParaRPr lang="en-US"/>
          </a:p>
        </p:txBody>
      </p:sp>
      <p:sp>
        <p:nvSpPr>
          <p:cNvPr id="9" name="Slide Number Placeholder 8"/>
          <p:cNvSpPr>
            <a:spLocks noGrp="1"/>
          </p:cNvSpPr>
          <p:nvPr>
            <p:ph type="sldNum" sz="quarter" idx="12"/>
          </p:nvPr>
        </p:nvSpPr>
        <p:spPr>
          <a:xfrm>
            <a:off x="10469880" y="320040"/>
            <a:ext cx="914400" cy="320040"/>
          </a:xfrm>
        </p:spPr>
        <p:txBody>
          <a:bodyPr/>
          <a:lstStyle/>
          <a:p>
            <a:fld id="{33E7AC37-E131-451F-9F37-855C832B3578}" type="slidenum">
              <a:rPr lang="en-US" smtClean="0"/>
              <a:t>‹#›</a:t>
            </a:fld>
            <a:endParaRPr lang="en-US"/>
          </a:p>
        </p:txBody>
      </p:sp>
    </p:spTree>
    <p:extLst>
      <p:ext uri="{BB962C8B-B14F-4D97-AF65-F5344CB8AC3E}">
        <p14:creationId xmlns:p14="http://schemas.microsoft.com/office/powerpoint/2010/main" val="2207333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72AF4D2-8584-4EFD-BD2A-6BFFDB37DD03}" type="datetimeFigureOut">
              <a:rPr lang="en-US" smtClean="0"/>
              <a:t>8/8/2023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E7AC37-E131-451F-9F37-855C832B3578}" type="slidenum">
              <a:rPr lang="en-US" smtClean="0"/>
              <a:t>‹#›</a:t>
            </a:fld>
            <a:endParaRPr lang="en-US"/>
          </a:p>
        </p:txBody>
      </p:sp>
    </p:spTree>
    <p:extLst>
      <p:ext uri="{BB962C8B-B14F-4D97-AF65-F5344CB8AC3E}">
        <p14:creationId xmlns:p14="http://schemas.microsoft.com/office/powerpoint/2010/main" val="2597496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372AF4D2-8584-4EFD-BD2A-6BFFDB37DD03}" type="datetimeFigureOut">
              <a:rPr lang="en-US" smtClean="0"/>
              <a:t>8/8/2023</a:t>
            </a:fld>
            <a:endParaRPr lang="en-US"/>
          </a:p>
        </p:txBody>
      </p:sp>
      <p:sp>
        <p:nvSpPr>
          <p:cNvPr id="3" name="Footer Placeholder 2"/>
          <p:cNvSpPr>
            <a:spLocks noGrp="1"/>
          </p:cNvSpPr>
          <p:nvPr>
            <p:ph type="ftr" sz="quarter" idx="11"/>
          </p:nvPr>
        </p:nvSpPr>
        <p:spPr>
          <a:xfrm>
            <a:off x="804672" y="6227064"/>
            <a:ext cx="10588752" cy="320040"/>
          </a:xfrm>
        </p:spPr>
        <p:txBody>
          <a:bodyPr/>
          <a:lstStyle/>
          <a:p>
            <a:endParaRPr lang="en-US"/>
          </a:p>
        </p:txBody>
      </p:sp>
      <p:sp>
        <p:nvSpPr>
          <p:cNvPr id="4" name="Slide Number Placeholder 3"/>
          <p:cNvSpPr>
            <a:spLocks noGrp="1"/>
          </p:cNvSpPr>
          <p:nvPr>
            <p:ph type="sldNum" sz="quarter" idx="12"/>
          </p:nvPr>
        </p:nvSpPr>
        <p:spPr>
          <a:xfrm>
            <a:off x="10469880" y="320040"/>
            <a:ext cx="914400" cy="320040"/>
          </a:xfrm>
        </p:spPr>
        <p:txBody>
          <a:bodyPr/>
          <a:lstStyle/>
          <a:p>
            <a:fld id="{33E7AC37-E131-451F-9F37-855C832B3578}" type="slidenum">
              <a:rPr lang="en-US" smtClean="0"/>
              <a:t>‹#›</a:t>
            </a:fld>
            <a:endParaRPr lang="en-US"/>
          </a:p>
        </p:txBody>
      </p:sp>
    </p:spTree>
    <p:extLst>
      <p:ext uri="{BB962C8B-B14F-4D97-AF65-F5344CB8AC3E}">
        <p14:creationId xmlns:p14="http://schemas.microsoft.com/office/powerpoint/2010/main" val="991945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72AF4D2-8584-4EFD-BD2A-6BFFDB37DD03}" type="datetimeFigureOut">
              <a:rPr lang="en-US" smtClean="0"/>
              <a:t>8/8/2023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E7AC37-E131-451F-9F37-855C832B3578}" type="slidenum">
              <a:rPr lang="en-US" smtClean="0"/>
              <a:t>‹#›</a:t>
            </a:fld>
            <a:endParaRPr lang="en-US"/>
          </a:p>
        </p:txBody>
      </p:sp>
    </p:spTree>
    <p:extLst>
      <p:ext uri="{BB962C8B-B14F-4D97-AF65-F5344CB8AC3E}">
        <p14:creationId xmlns:p14="http://schemas.microsoft.com/office/powerpoint/2010/main" val="1718404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04672" y="320040"/>
            <a:ext cx="3657600" cy="320040"/>
          </a:xfrm>
        </p:spPr>
        <p:txBody>
          <a:bodyPr/>
          <a:lstStyle/>
          <a:p>
            <a:fld id="{372AF4D2-8584-4EFD-BD2A-6BFFDB37DD03}" type="datetimeFigureOut">
              <a:rPr lang="en-US" smtClean="0"/>
              <a:t>8/8/2023</a:t>
            </a:fld>
            <a:endParaRPr lang="en-US"/>
          </a:p>
        </p:txBody>
      </p:sp>
      <p:sp>
        <p:nvSpPr>
          <p:cNvPr id="6" name="Footer Placeholder 5"/>
          <p:cNvSpPr>
            <a:spLocks noGrp="1"/>
          </p:cNvSpPr>
          <p:nvPr>
            <p:ph type="ftr" sz="quarter" idx="11"/>
          </p:nvPr>
        </p:nvSpPr>
        <p:spPr>
          <a:xfrm>
            <a:off x="804672" y="6227064"/>
            <a:ext cx="5942203" cy="320040"/>
          </a:xfrm>
        </p:spPr>
        <p:txBody>
          <a:bodyPr/>
          <a:lstStyle/>
          <a:p>
            <a:endParaRPr lang="en-US"/>
          </a:p>
        </p:txBody>
      </p:sp>
      <p:sp>
        <p:nvSpPr>
          <p:cNvPr id="7" name="Slide Number Placeholder 6"/>
          <p:cNvSpPr>
            <a:spLocks noGrp="1"/>
          </p:cNvSpPr>
          <p:nvPr>
            <p:ph type="sldNum" sz="quarter" idx="12"/>
          </p:nvPr>
        </p:nvSpPr>
        <p:spPr>
          <a:xfrm>
            <a:off x="5828377" y="320040"/>
            <a:ext cx="914400" cy="320040"/>
          </a:xfrm>
        </p:spPr>
        <p:txBody>
          <a:bodyPr/>
          <a:lstStyle/>
          <a:p>
            <a:fld id="{33E7AC37-E131-451F-9F37-855C832B3578}" type="slidenum">
              <a:rPr lang="en-US" smtClean="0"/>
              <a:t>‹#›</a:t>
            </a:fld>
            <a:endParaRPr lang="en-US"/>
          </a:p>
        </p:txBody>
      </p:sp>
    </p:spTree>
    <p:extLst>
      <p:ext uri="{BB962C8B-B14F-4D97-AF65-F5344CB8AC3E}">
        <p14:creationId xmlns:p14="http://schemas.microsoft.com/office/powerpoint/2010/main" val="2145834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372AF4D2-8584-4EFD-BD2A-6BFFDB37DD03}" type="datetimeFigureOut">
              <a:rPr lang="en-US" smtClean="0"/>
              <a:t>8/8/2023</a:t>
            </a:fld>
            <a:endParaRPr lang="en-US"/>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33E7AC37-E131-451F-9F37-855C832B3578}" type="slidenum">
              <a:rPr lang="en-US" smtClean="0"/>
              <a:t>‹#›</a:t>
            </a:fld>
            <a:endParaRPr lang="en-US"/>
          </a:p>
        </p:txBody>
      </p:sp>
    </p:spTree>
    <p:extLst>
      <p:ext uri="{BB962C8B-B14F-4D97-AF65-F5344CB8AC3E}">
        <p14:creationId xmlns:p14="http://schemas.microsoft.com/office/powerpoint/2010/main" val="174084291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13653&#1581;.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9886" y="594895"/>
            <a:ext cx="9192128" cy="5533190"/>
          </a:xfrm>
          <a:prstGeom prst="rect">
            <a:avLst/>
          </a:prstGeom>
        </p:spPr>
      </p:pic>
    </p:spTree>
    <p:extLst>
      <p:ext uri="{BB962C8B-B14F-4D97-AF65-F5344CB8AC3E}">
        <p14:creationId xmlns:p14="http://schemas.microsoft.com/office/powerpoint/2010/main" val="39395673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schemeClr val="tx1"/>
                </a:solidFill>
                <a:cs typeface="B Titr" panose="00000700000000000000" pitchFamily="2" charset="-78"/>
              </a:rPr>
              <a:t>ساختارهای مدیریت </a:t>
            </a:r>
            <a:endParaRPr lang="fa-IR" dirty="0"/>
          </a:p>
        </p:txBody>
      </p:sp>
      <p:sp>
        <p:nvSpPr>
          <p:cNvPr id="3" name="Content Placeholder 2"/>
          <p:cNvSpPr>
            <a:spLocks noGrp="1"/>
          </p:cNvSpPr>
          <p:nvPr>
            <p:ph idx="1"/>
          </p:nvPr>
        </p:nvSpPr>
        <p:spPr>
          <a:xfrm>
            <a:off x="5118447" y="266700"/>
            <a:ext cx="6281873" cy="6413500"/>
          </a:xfrm>
        </p:spPr>
        <p:txBody>
          <a:bodyPr>
            <a:normAutofit fontScale="25000" lnSpcReduction="20000"/>
          </a:bodyPr>
          <a:lstStyle/>
          <a:p>
            <a:pPr marL="285750" indent="-285750" algn="r" rtl="1">
              <a:lnSpc>
                <a:spcPct val="170000"/>
              </a:lnSpc>
              <a:buFont typeface="Wingdings" panose="05000000000000000000" pitchFamily="2" charset="2"/>
              <a:buChar char="v"/>
            </a:pPr>
            <a:r>
              <a:rPr lang="fa-IR" sz="8000" b="1" dirty="0">
                <a:solidFill>
                  <a:srgbClr val="7030A0"/>
                </a:solidFill>
                <a:cs typeface="B Titr" panose="00000700000000000000" pitchFamily="2" charset="-78"/>
              </a:rPr>
              <a:t>تركيب ستاد اجرايي استان شامل</a:t>
            </a:r>
            <a:r>
              <a:rPr lang="en-US" sz="8000" b="1" dirty="0">
                <a:solidFill>
                  <a:srgbClr val="7030A0"/>
                </a:solidFill>
                <a:cs typeface="B Titr" panose="00000700000000000000" pitchFamily="2" charset="-78"/>
              </a:rPr>
              <a:t>:</a:t>
            </a:r>
          </a:p>
          <a:p>
            <a:pPr lvl="0" algn="r" rtl="1"/>
            <a:r>
              <a:rPr lang="fa-IR" sz="5600" b="1" dirty="0">
                <a:cs typeface="B Nazanin" panose="00000400000000000000" pitchFamily="2" charset="-78"/>
              </a:rPr>
              <a:t>رييس دانشگاه (رييس ستاد) </a:t>
            </a:r>
            <a:endParaRPr lang="en-US" sz="5600" b="1" dirty="0">
              <a:cs typeface="B Nazanin" panose="00000400000000000000" pitchFamily="2" charset="-78"/>
            </a:endParaRPr>
          </a:p>
          <a:p>
            <a:pPr lvl="0" algn="r" rtl="1"/>
            <a:r>
              <a:rPr lang="fa-IR" sz="5600" b="1" dirty="0">
                <a:cs typeface="B Nazanin" panose="00000400000000000000" pitchFamily="2" charset="-78"/>
              </a:rPr>
              <a:t>معاون بهداشت و رييس مركز بهداشت استان (جانشین رئیس و دبير ستاد) </a:t>
            </a:r>
            <a:endParaRPr lang="en-US" sz="5600" b="1" dirty="0">
              <a:cs typeface="B Nazanin" panose="00000400000000000000" pitchFamily="2" charset="-78"/>
            </a:endParaRPr>
          </a:p>
          <a:p>
            <a:pPr lvl="0" algn="r" rtl="1"/>
            <a:r>
              <a:rPr lang="fa-IR" sz="5600" b="1" dirty="0">
                <a:cs typeface="B Nazanin" panose="00000400000000000000" pitchFamily="2" charset="-78"/>
              </a:rPr>
              <a:t>مدیرکل امور اجتماعی استانداری</a:t>
            </a:r>
            <a:endParaRPr lang="en-US" sz="5600" b="1" dirty="0">
              <a:cs typeface="B Nazanin" panose="00000400000000000000" pitchFamily="2" charset="-78"/>
            </a:endParaRPr>
          </a:p>
          <a:p>
            <a:pPr lvl="0" algn="r" rtl="1"/>
            <a:r>
              <a:rPr lang="fa-IR" sz="5600" b="1" dirty="0">
                <a:cs typeface="B Nazanin" panose="00000400000000000000" pitchFamily="2" charset="-78"/>
              </a:rPr>
              <a:t>معاون درمان دانشگاه</a:t>
            </a:r>
            <a:endParaRPr lang="en-US" sz="5600" b="1" dirty="0">
              <a:cs typeface="B Nazanin" panose="00000400000000000000" pitchFamily="2" charset="-78"/>
            </a:endParaRPr>
          </a:p>
          <a:p>
            <a:pPr lvl="0" algn="r" rtl="1"/>
            <a:r>
              <a:rPr lang="fa-IR" sz="5600" b="1" dirty="0">
                <a:cs typeface="B Nazanin" panose="00000400000000000000" pitchFamily="2" charset="-78"/>
              </a:rPr>
              <a:t>معاون غذا و دارو دانشگاه </a:t>
            </a:r>
            <a:endParaRPr lang="en-US" sz="5600" b="1" dirty="0">
              <a:cs typeface="B Nazanin" panose="00000400000000000000" pitchFamily="2" charset="-78"/>
            </a:endParaRPr>
          </a:p>
          <a:p>
            <a:pPr lvl="0" algn="r" rtl="1"/>
            <a:r>
              <a:rPr lang="fa-IR" sz="5600" b="1" dirty="0">
                <a:cs typeface="B Nazanin" panose="00000400000000000000" pitchFamily="2" charset="-78"/>
              </a:rPr>
              <a:t>معاون آموزشی دانشگاه</a:t>
            </a:r>
            <a:endParaRPr lang="en-US" sz="5600" b="1" dirty="0">
              <a:cs typeface="B Nazanin" panose="00000400000000000000" pitchFamily="2" charset="-78"/>
            </a:endParaRPr>
          </a:p>
          <a:p>
            <a:pPr lvl="0" algn="r" rtl="1"/>
            <a:r>
              <a:rPr lang="fa-IR" sz="5600" b="1" dirty="0">
                <a:cs typeface="B Nazanin" panose="00000400000000000000" pitchFamily="2" charset="-78"/>
              </a:rPr>
              <a:t>معاون توسعه و منابع و برنامه ریزی دانشگاه</a:t>
            </a:r>
            <a:endParaRPr lang="en-US" sz="5600" b="1" dirty="0">
              <a:cs typeface="B Nazanin" panose="00000400000000000000" pitchFamily="2" charset="-78"/>
            </a:endParaRPr>
          </a:p>
          <a:p>
            <a:pPr lvl="0" algn="r" rtl="1"/>
            <a:r>
              <a:rPr lang="fa-IR" sz="5600" b="1" dirty="0">
                <a:cs typeface="B Nazanin" panose="00000400000000000000" pitchFamily="2" charset="-78"/>
              </a:rPr>
              <a:t>مدیر توسعه و ارتقاء سلامت استان</a:t>
            </a:r>
            <a:r>
              <a:rPr lang="en-US" sz="5600" b="1" dirty="0">
                <a:cs typeface="B Nazanin" panose="00000400000000000000" pitchFamily="2" charset="-78"/>
              </a:rPr>
              <a:t> </a:t>
            </a:r>
          </a:p>
          <a:p>
            <a:pPr lvl="0" algn="r" rtl="1"/>
            <a:r>
              <a:rPr lang="fa-IR" sz="5600" b="1" dirty="0">
                <a:cs typeface="B Nazanin" panose="00000400000000000000" pitchFamily="2" charset="-78"/>
              </a:rPr>
              <a:t>مدیرکل بيمه سلامت استان</a:t>
            </a:r>
            <a:endParaRPr lang="en-US" sz="5600" b="1" dirty="0">
              <a:cs typeface="B Nazanin" panose="00000400000000000000" pitchFamily="2" charset="-78"/>
            </a:endParaRPr>
          </a:p>
          <a:p>
            <a:pPr lvl="0" algn="r" rtl="1"/>
            <a:r>
              <a:rPr lang="fa-IR" sz="5600" b="1" dirty="0">
                <a:cs typeface="B Nazanin" panose="00000400000000000000" pitchFamily="2" charset="-78"/>
              </a:rPr>
              <a:t>مدير درمان تأمين اجتماعي استان </a:t>
            </a:r>
            <a:endParaRPr lang="en-US" sz="5600" b="1" dirty="0">
              <a:cs typeface="B Nazanin" panose="00000400000000000000" pitchFamily="2" charset="-78"/>
            </a:endParaRPr>
          </a:p>
          <a:p>
            <a:pPr lvl="0" algn="r" rtl="1"/>
            <a:r>
              <a:rPr lang="fa-IR" sz="5600" b="1" dirty="0">
                <a:cs typeface="B Nazanin" panose="00000400000000000000" pitchFamily="2" charset="-78"/>
              </a:rPr>
              <a:t>رئیس شعبه بیمه خدمات درماني نيروهاي مسلح استان</a:t>
            </a:r>
            <a:endParaRPr lang="en-US" sz="5600" b="1" dirty="0">
              <a:cs typeface="B Nazanin" panose="00000400000000000000" pitchFamily="2" charset="-78"/>
            </a:endParaRPr>
          </a:p>
          <a:p>
            <a:pPr lvl="0" algn="r" rtl="1"/>
            <a:r>
              <a:rPr lang="fa-IR" sz="5600" b="1" dirty="0">
                <a:cs typeface="B Nazanin" panose="00000400000000000000" pitchFamily="2" charset="-78"/>
              </a:rPr>
              <a:t>رئیس شورای هماهنگی نظام پزشکی استان</a:t>
            </a:r>
            <a:endParaRPr lang="en-US" sz="5600" b="1" dirty="0">
              <a:cs typeface="B Nazanin" panose="00000400000000000000" pitchFamily="2" charset="-78"/>
            </a:endParaRPr>
          </a:p>
          <a:p>
            <a:pPr lvl="0" algn="r" rtl="1"/>
            <a:r>
              <a:rPr lang="fa-IR" sz="5600" b="1" dirty="0">
                <a:cs typeface="B Nazanin" panose="00000400000000000000" pitchFamily="2" charset="-78"/>
              </a:rPr>
              <a:t>مدیر آمار و فناوری اطلاعات دانشگاه</a:t>
            </a:r>
            <a:endParaRPr lang="en-US" sz="5600" b="1" dirty="0">
              <a:cs typeface="B Nazanin" panose="00000400000000000000" pitchFamily="2" charset="-78"/>
            </a:endParaRPr>
          </a:p>
          <a:p>
            <a:pPr lvl="0" algn="r" rtl="1"/>
            <a:r>
              <a:rPr lang="fa-IR" sz="5600" b="1" dirty="0">
                <a:cs typeface="B Nazanin" panose="00000400000000000000" pitchFamily="2" charset="-78"/>
              </a:rPr>
              <a:t>دو نفر از روسای شبکه های بهداشت و درمان تابعه</a:t>
            </a:r>
            <a:endParaRPr lang="en-US" sz="5600" b="1" dirty="0">
              <a:cs typeface="B Nazanin" panose="00000400000000000000" pitchFamily="2" charset="-78"/>
            </a:endParaRPr>
          </a:p>
          <a:p>
            <a:pPr lvl="0" algn="r" rtl="1"/>
            <a:r>
              <a:rPr lang="fa-IR" sz="5600" b="1" dirty="0">
                <a:cs typeface="B Nazanin" panose="00000400000000000000" pitchFamily="2" charset="-78"/>
              </a:rPr>
              <a:t>نماینده پزشکان خانواده استان</a:t>
            </a:r>
            <a:endParaRPr lang="en-US" sz="5600" b="1" dirty="0">
              <a:cs typeface="B Nazanin" panose="00000400000000000000" pitchFamily="2" charset="-78"/>
            </a:endParaRPr>
          </a:p>
          <a:p>
            <a:pPr lvl="0" algn="r" rtl="1"/>
            <a:r>
              <a:rPr lang="fa-IR" sz="5600" b="1" dirty="0">
                <a:cs typeface="B Nazanin" panose="00000400000000000000" pitchFamily="2" charset="-78"/>
              </a:rPr>
              <a:t>نماینده مراقبین سلامت </a:t>
            </a:r>
            <a:r>
              <a:rPr lang="fa-IR" sz="5600" b="1" dirty="0" smtClean="0">
                <a:cs typeface="B Nazanin" panose="00000400000000000000" pitchFamily="2" charset="-78"/>
              </a:rPr>
              <a:t>استان</a:t>
            </a:r>
            <a:endParaRPr lang="en-US" sz="5600" b="1" dirty="0">
              <a:cs typeface="B Nazanin" panose="00000400000000000000" pitchFamily="2" charset="-78"/>
            </a:endParaRPr>
          </a:p>
        </p:txBody>
      </p:sp>
    </p:spTree>
    <p:extLst>
      <p:ext uri="{BB962C8B-B14F-4D97-AF65-F5344CB8AC3E}">
        <p14:creationId xmlns:p14="http://schemas.microsoft.com/office/powerpoint/2010/main" val="1479539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50000"/>
              </a:lnSpc>
            </a:pPr>
            <a:r>
              <a:rPr lang="fa-IR" sz="3600" dirty="0" smtClean="0">
                <a:solidFill>
                  <a:schemeClr val="tx1"/>
                </a:solidFill>
                <a:cs typeface="B Titr" panose="00000700000000000000" pitchFamily="2" charset="-78"/>
              </a:rPr>
              <a:t>کمیته های اجرایی پیشنهادی استان </a:t>
            </a:r>
            <a:endParaRPr lang="en-US" sz="3600" dirty="0">
              <a:solidFill>
                <a:schemeClr val="tx1"/>
              </a:solidFill>
              <a:cs typeface="B Titr" panose="00000700000000000000" pitchFamily="2" charset="-78"/>
            </a:endParaRPr>
          </a:p>
        </p:txBody>
      </p:sp>
      <p:sp>
        <p:nvSpPr>
          <p:cNvPr id="3" name="TextBox 2"/>
          <p:cNvSpPr txBox="1"/>
          <p:nvPr/>
        </p:nvSpPr>
        <p:spPr>
          <a:xfrm>
            <a:off x="5590903" y="352697"/>
            <a:ext cx="5747657" cy="5262979"/>
          </a:xfrm>
          <a:prstGeom prst="rect">
            <a:avLst/>
          </a:prstGeom>
          <a:noFill/>
        </p:spPr>
        <p:txBody>
          <a:bodyPr wrap="square" rtlCol="0">
            <a:spAutoFit/>
          </a:bodyPr>
          <a:lstStyle/>
          <a:p>
            <a:pPr marL="285750" indent="-285750" algn="r" rtl="1">
              <a:lnSpc>
                <a:spcPct val="200000"/>
              </a:lnSpc>
              <a:buFont typeface="Wingdings" panose="05000000000000000000" pitchFamily="2" charset="2"/>
              <a:buChar char="Ø"/>
            </a:pPr>
            <a:r>
              <a:rPr lang="fa-IR" sz="2400" b="1" dirty="0" smtClean="0">
                <a:cs typeface="B Nazanin" panose="00000400000000000000" pitchFamily="2" charset="-78"/>
              </a:rPr>
              <a:t>کمیته آموزش، ارتباطات و مشارکت های اجتماعی </a:t>
            </a:r>
          </a:p>
          <a:p>
            <a:pPr marL="285750" indent="-285750" algn="r" rtl="1">
              <a:lnSpc>
                <a:spcPct val="200000"/>
              </a:lnSpc>
              <a:buFont typeface="Wingdings" panose="05000000000000000000" pitchFamily="2" charset="2"/>
              <a:buChar char="Ø"/>
            </a:pPr>
            <a:r>
              <a:rPr lang="fa-IR" sz="2400" b="1" dirty="0" smtClean="0">
                <a:cs typeface="B Nazanin" panose="00000400000000000000" pitchFamily="2" charset="-78"/>
              </a:rPr>
              <a:t>کمیته آمار و فناوری اطلاعات </a:t>
            </a:r>
          </a:p>
          <a:p>
            <a:pPr marL="285750" indent="-285750" algn="r" rtl="1">
              <a:lnSpc>
                <a:spcPct val="200000"/>
              </a:lnSpc>
              <a:buFont typeface="Wingdings" panose="05000000000000000000" pitchFamily="2" charset="2"/>
              <a:buChar char="Ø"/>
            </a:pPr>
            <a:r>
              <a:rPr lang="fa-IR" sz="2400" b="1" dirty="0" smtClean="0">
                <a:cs typeface="B Nazanin" panose="00000400000000000000" pitchFamily="2" charset="-78"/>
              </a:rPr>
              <a:t>کمیته ساماندهی تأمین و توزیع منابع </a:t>
            </a:r>
          </a:p>
          <a:p>
            <a:pPr marL="285750" indent="-285750" algn="r" rtl="1">
              <a:lnSpc>
                <a:spcPct val="200000"/>
              </a:lnSpc>
              <a:buFont typeface="Wingdings" panose="05000000000000000000" pitchFamily="2" charset="2"/>
              <a:buChar char="Ø"/>
            </a:pPr>
            <a:r>
              <a:rPr lang="fa-IR" sz="2400" b="1" dirty="0" smtClean="0">
                <a:cs typeface="B Nazanin" panose="00000400000000000000" pitchFamily="2" charset="-78"/>
              </a:rPr>
              <a:t>کمیته آموزش و مدیریت نیروی انسانی </a:t>
            </a:r>
          </a:p>
          <a:p>
            <a:pPr marL="285750" indent="-285750" algn="r" rtl="1">
              <a:lnSpc>
                <a:spcPct val="200000"/>
              </a:lnSpc>
              <a:buFont typeface="Wingdings" panose="05000000000000000000" pitchFamily="2" charset="2"/>
              <a:buChar char="Ø"/>
            </a:pPr>
            <a:r>
              <a:rPr lang="fa-IR" sz="2400" b="1" dirty="0" smtClean="0">
                <a:cs typeface="B Nazanin" panose="00000400000000000000" pitchFamily="2" charset="-78"/>
              </a:rPr>
              <a:t>کمیته پایش و نظارت</a:t>
            </a:r>
          </a:p>
          <a:p>
            <a:pPr marL="285750" indent="-285750" algn="r" rtl="1">
              <a:lnSpc>
                <a:spcPct val="200000"/>
              </a:lnSpc>
              <a:buFont typeface="Wingdings" panose="05000000000000000000" pitchFamily="2" charset="2"/>
              <a:buChar char="Ø"/>
            </a:pPr>
            <a:r>
              <a:rPr lang="fa-IR" sz="2400" b="1" dirty="0" smtClean="0">
                <a:cs typeface="B Nazanin" panose="00000400000000000000" pitchFamily="2" charset="-78"/>
              </a:rPr>
              <a:t>کمیته مدیریت فرآیندها </a:t>
            </a:r>
          </a:p>
          <a:p>
            <a:pPr marL="285750" indent="-285750" algn="r" rtl="1">
              <a:lnSpc>
                <a:spcPct val="200000"/>
              </a:lnSpc>
              <a:buFont typeface="Wingdings" panose="05000000000000000000" pitchFamily="2" charset="2"/>
              <a:buChar char="Ø"/>
            </a:pPr>
            <a:r>
              <a:rPr lang="fa-IR" sz="2400" b="1" dirty="0" smtClean="0">
                <a:cs typeface="B Nazanin" panose="00000400000000000000" pitchFamily="2" charset="-78"/>
              </a:rPr>
              <a:t>کمیته نظام ارجاع </a:t>
            </a:r>
          </a:p>
        </p:txBody>
      </p:sp>
    </p:spTree>
    <p:extLst>
      <p:ext uri="{BB962C8B-B14F-4D97-AF65-F5344CB8AC3E}">
        <p14:creationId xmlns:p14="http://schemas.microsoft.com/office/powerpoint/2010/main" val="14571909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150000"/>
              </a:lnSpc>
            </a:pPr>
            <a:r>
              <a:rPr lang="fa-IR" sz="2800" dirty="0" smtClean="0">
                <a:solidFill>
                  <a:schemeClr val="tx1"/>
                </a:solidFill>
                <a:cs typeface="B Titr" panose="00000700000000000000" pitchFamily="2" charset="-78"/>
              </a:rPr>
              <a:t>شرح وظایف</a:t>
            </a:r>
            <a:endParaRPr lang="en-US" sz="2800" dirty="0">
              <a:solidFill>
                <a:schemeClr val="tx1"/>
              </a:solidFill>
              <a:cs typeface="B Titr" panose="00000700000000000000" pitchFamily="2" charset="-78"/>
            </a:endParaRPr>
          </a:p>
        </p:txBody>
      </p:sp>
      <p:sp>
        <p:nvSpPr>
          <p:cNvPr id="6" name="Content Placeholder 5"/>
          <p:cNvSpPr>
            <a:spLocks noGrp="1"/>
          </p:cNvSpPr>
          <p:nvPr>
            <p:ph idx="1"/>
          </p:nvPr>
        </p:nvSpPr>
        <p:spPr>
          <a:xfrm>
            <a:off x="4844716" y="257753"/>
            <a:ext cx="6914147" cy="6367635"/>
          </a:xfrm>
        </p:spPr>
        <p:txBody>
          <a:bodyPr>
            <a:normAutofit fontScale="32500" lnSpcReduction="20000"/>
          </a:bodyPr>
          <a:lstStyle/>
          <a:p>
            <a:pPr marL="0" indent="0" algn="r" rtl="1">
              <a:buNone/>
            </a:pPr>
            <a:r>
              <a:rPr lang="fa-IR" sz="7200" b="1" dirty="0" smtClean="0">
                <a:cs typeface="B Nazanin" panose="00000400000000000000" pitchFamily="2" charset="-78"/>
                <a:hlinkClick r:id="rId2" action="ppaction://hlinkfile"/>
              </a:rPr>
              <a:t>در دستور عمل شرح وظایف به تفکیک بیان شده است: </a:t>
            </a:r>
            <a:endParaRPr lang="fa-IR" sz="7200" b="1" dirty="0" smtClean="0">
              <a:cs typeface="B Nazanin" panose="00000400000000000000" pitchFamily="2" charset="-78"/>
            </a:endParaRPr>
          </a:p>
          <a:p>
            <a:pPr marL="0" indent="0" algn="r" rtl="1">
              <a:buNone/>
            </a:pPr>
            <a:r>
              <a:rPr lang="fa-IR" sz="7200" b="1" dirty="0" smtClean="0">
                <a:cs typeface="B Nazanin" panose="00000400000000000000" pitchFamily="2" charset="-78"/>
              </a:rPr>
              <a:t>مراقب سلامت </a:t>
            </a:r>
          </a:p>
          <a:p>
            <a:pPr marL="0" indent="0" algn="r" rtl="1">
              <a:buNone/>
            </a:pPr>
            <a:r>
              <a:rPr lang="fa-IR" sz="7200" b="1" dirty="0" smtClean="0">
                <a:cs typeface="B Nazanin" panose="00000400000000000000" pitchFamily="2" charset="-78"/>
              </a:rPr>
              <a:t>کارشناس تغذیه </a:t>
            </a:r>
          </a:p>
          <a:p>
            <a:pPr marL="0" indent="0" algn="r" rtl="1">
              <a:buNone/>
            </a:pPr>
            <a:r>
              <a:rPr lang="fa-IR" sz="7200" b="1" dirty="0" smtClean="0">
                <a:cs typeface="B Nazanin" panose="00000400000000000000" pitchFamily="2" charset="-78"/>
              </a:rPr>
              <a:t>کارشناس سلامت روان </a:t>
            </a:r>
          </a:p>
          <a:p>
            <a:pPr marL="0" indent="0" algn="r" rtl="1">
              <a:buNone/>
            </a:pPr>
            <a:r>
              <a:rPr lang="fa-IR" sz="7200" b="1" dirty="0" smtClean="0">
                <a:cs typeface="B Nazanin" panose="00000400000000000000" pitchFamily="2" charset="-78"/>
              </a:rPr>
              <a:t>پزشک </a:t>
            </a:r>
          </a:p>
          <a:p>
            <a:pPr marL="0" indent="0" algn="r" rtl="1">
              <a:buNone/>
            </a:pPr>
            <a:r>
              <a:rPr lang="fa-IR" sz="7200" b="1" dirty="0" smtClean="0">
                <a:cs typeface="B Nazanin" panose="00000400000000000000" pitchFamily="2" charset="-78"/>
              </a:rPr>
              <a:t>مراقب ناظر </a:t>
            </a:r>
          </a:p>
          <a:p>
            <a:pPr marL="0" indent="0" algn="r" rtl="1">
              <a:buNone/>
            </a:pPr>
            <a:r>
              <a:rPr lang="fa-IR" sz="7200" b="1" dirty="0" smtClean="0">
                <a:cs typeface="B Nazanin" panose="00000400000000000000" pitchFamily="2" charset="-78"/>
              </a:rPr>
              <a:t>مسئول پذیرش / منشی پایگاه سلامت خانواده </a:t>
            </a:r>
          </a:p>
          <a:p>
            <a:pPr marL="0" indent="0" algn="r" rtl="1">
              <a:buNone/>
            </a:pPr>
            <a:r>
              <a:rPr lang="fa-IR" sz="7200" b="1" dirty="0" smtClean="0">
                <a:cs typeface="B Nazanin" panose="00000400000000000000" pitchFamily="2" charset="-78"/>
              </a:rPr>
              <a:t>نمونه گیر </a:t>
            </a:r>
          </a:p>
          <a:p>
            <a:pPr marL="0" indent="0" algn="r" rtl="1">
              <a:buNone/>
            </a:pPr>
            <a:r>
              <a:rPr lang="fa-IR" sz="7200" b="1" dirty="0" smtClean="0">
                <a:cs typeface="B Nazanin" panose="00000400000000000000" pitchFamily="2" charset="-78"/>
              </a:rPr>
              <a:t>کارشناس بهداشت محیط </a:t>
            </a:r>
          </a:p>
          <a:p>
            <a:pPr marL="0" indent="0" algn="r" rtl="1">
              <a:buNone/>
            </a:pPr>
            <a:r>
              <a:rPr lang="fa-IR" sz="7200" b="1" dirty="0" smtClean="0">
                <a:cs typeface="B Nazanin" panose="00000400000000000000" pitchFamily="2" charset="-78"/>
              </a:rPr>
              <a:t>کارشناس بهداشت حرفه ای </a:t>
            </a:r>
          </a:p>
          <a:p>
            <a:pPr marL="0" indent="0" algn="r" rtl="1">
              <a:buNone/>
            </a:pPr>
            <a:r>
              <a:rPr lang="fa-IR" sz="7200" b="1" dirty="0" smtClean="0">
                <a:cs typeface="B Nazanin" panose="00000400000000000000" pitchFamily="2" charset="-78"/>
              </a:rPr>
              <a:t>دندانپرشک </a:t>
            </a:r>
          </a:p>
          <a:p>
            <a:pPr marL="0" indent="0" algn="r" rtl="1">
              <a:buNone/>
            </a:pPr>
            <a:r>
              <a:rPr lang="fa-IR" sz="7200" b="1" dirty="0" smtClean="0">
                <a:cs typeface="B Nazanin" panose="00000400000000000000" pitchFamily="2" charset="-78"/>
              </a:rPr>
              <a:t>مراقب سلامت دهان</a:t>
            </a:r>
          </a:p>
          <a:p>
            <a:pPr marL="0" indent="0" algn="r" rtl="1">
              <a:buNone/>
            </a:pPr>
            <a:r>
              <a:rPr lang="fa-IR" sz="7200" b="1" dirty="0" smtClean="0">
                <a:cs typeface="B Nazanin" panose="00000400000000000000" pitchFamily="2" charset="-78"/>
              </a:rPr>
              <a:t>مسئول فنی مرکز </a:t>
            </a:r>
          </a:p>
          <a:p>
            <a:pPr marL="0" indent="0" algn="r" rtl="1">
              <a:buNone/>
            </a:pPr>
            <a:endParaRPr lang="en-US" dirty="0">
              <a:cs typeface="B Titr" panose="00000700000000000000" pitchFamily="2" charset="-78"/>
            </a:endParaRPr>
          </a:p>
        </p:txBody>
      </p:sp>
    </p:spTree>
    <p:extLst>
      <p:ext uri="{BB962C8B-B14F-4D97-AF65-F5344CB8AC3E}">
        <p14:creationId xmlns:p14="http://schemas.microsoft.com/office/powerpoint/2010/main" val="37433356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211" y="2599509"/>
            <a:ext cx="3512399" cy="1854926"/>
          </a:xfrm>
        </p:spPr>
        <p:txBody>
          <a:bodyPr>
            <a:noAutofit/>
          </a:bodyPr>
          <a:lstStyle/>
          <a:p>
            <a:pPr>
              <a:lnSpc>
                <a:spcPct val="150000"/>
              </a:lnSpc>
            </a:pPr>
            <a:r>
              <a:rPr lang="fa-IR" sz="2000" dirty="0">
                <a:solidFill>
                  <a:schemeClr val="tx1"/>
                </a:solidFill>
                <a:cs typeface="B Titr" panose="00000700000000000000" pitchFamily="2" charset="-78"/>
              </a:rPr>
              <a:t>شرح وظایف مراقب سلامت/ مراقب سلامت ماما در تیم </a:t>
            </a:r>
            <a:r>
              <a:rPr lang="fa-IR" sz="2000" dirty="0" smtClean="0">
                <a:solidFill>
                  <a:schemeClr val="tx1"/>
                </a:solidFill>
                <a:cs typeface="B Titr" panose="00000700000000000000" pitchFamily="2" charset="-78"/>
              </a:rPr>
              <a:t> سلامت خانواده</a:t>
            </a:r>
            <a:endParaRPr lang="en-US" sz="2000" dirty="0">
              <a:solidFill>
                <a:schemeClr val="tx1"/>
              </a:solidFill>
              <a:cs typeface="B Titr" panose="00000700000000000000" pitchFamily="2" charset="-78"/>
            </a:endParaRPr>
          </a:p>
        </p:txBody>
      </p:sp>
      <p:sp>
        <p:nvSpPr>
          <p:cNvPr id="6" name="Content Placeholder 5"/>
          <p:cNvSpPr>
            <a:spLocks noGrp="1"/>
          </p:cNvSpPr>
          <p:nvPr>
            <p:ph idx="1"/>
          </p:nvPr>
        </p:nvSpPr>
        <p:spPr>
          <a:xfrm>
            <a:off x="4844716" y="257753"/>
            <a:ext cx="6914147" cy="6367635"/>
          </a:xfrm>
        </p:spPr>
        <p:txBody>
          <a:bodyPr>
            <a:normAutofit fontScale="25000" lnSpcReduction="20000"/>
          </a:bodyPr>
          <a:lstStyle/>
          <a:p>
            <a:pPr lvl="0" algn="r" rtl="1" fontAlgn="auto"/>
            <a:r>
              <a:rPr lang="fa-IR" sz="7200" dirty="0"/>
              <a:t>شناسايي </a:t>
            </a:r>
            <a:r>
              <a:rPr lang="fa-IR" sz="6400" b="1" dirty="0">
                <a:cs typeface="B Nazanin" panose="00000400000000000000" pitchFamily="2" charset="-78"/>
              </a:rPr>
              <a:t>محيط جغرافيايي محل خدمت</a:t>
            </a:r>
            <a:endParaRPr lang="en-US" sz="6400" b="1" dirty="0">
              <a:cs typeface="B Nazanin" panose="00000400000000000000" pitchFamily="2" charset="-78"/>
            </a:endParaRPr>
          </a:p>
          <a:p>
            <a:pPr lvl="0" algn="r" rtl="1" fontAlgn="auto"/>
            <a:r>
              <a:rPr lang="fa-IR" sz="6400" b="1" dirty="0">
                <a:cs typeface="B Nazanin" panose="00000400000000000000" pitchFamily="2" charset="-78"/>
              </a:rPr>
              <a:t>شناسايي جمعيت تحت پوشش از نظر تعداد نفرات به تفکيک سن و جنس و از نظر داده های جمعیتی منطقه نظیر میزان موالید، میزان ازدواج و طلاق، میزان مهاجرت و ...</a:t>
            </a:r>
            <a:endParaRPr lang="en-US" sz="6400" b="1" dirty="0">
              <a:cs typeface="B Nazanin" panose="00000400000000000000" pitchFamily="2" charset="-78"/>
            </a:endParaRPr>
          </a:p>
          <a:p>
            <a:pPr marL="0" lvl="0" indent="0" algn="r" rtl="1" fontAlgn="auto">
              <a:buNone/>
            </a:pPr>
            <a:r>
              <a:rPr lang="fa-IR" sz="6400" b="1" dirty="0">
                <a:cs typeface="B Nazanin" panose="00000400000000000000" pitchFamily="2" charset="-78"/>
              </a:rPr>
              <a:t>شناسايي عوامل و مشکلات اثرگذار بر سلامت در منطقه </a:t>
            </a:r>
            <a:endParaRPr lang="en-US" sz="6400" b="1" dirty="0">
              <a:cs typeface="B Nazanin" panose="00000400000000000000" pitchFamily="2" charset="-78"/>
            </a:endParaRPr>
          </a:p>
          <a:p>
            <a:pPr lvl="0" algn="r" rtl="1" fontAlgn="auto"/>
            <a:r>
              <a:rPr lang="fa-IR" sz="6400" b="1" dirty="0">
                <a:cs typeface="B Nazanin" panose="00000400000000000000" pitchFamily="2" charset="-78"/>
              </a:rPr>
              <a:t>شناسايي جمعیت تحت پوشش از نظر مشکلات اثرگذار بر سلامت افراد</a:t>
            </a:r>
            <a:endParaRPr lang="en-US" sz="6400" b="1" dirty="0">
              <a:cs typeface="B Nazanin" panose="00000400000000000000" pitchFamily="2" charset="-78"/>
            </a:endParaRPr>
          </a:p>
          <a:p>
            <a:pPr lvl="0" algn="r" rtl="1" fontAlgn="auto"/>
            <a:r>
              <a:rPr lang="fa-IR" sz="6400" b="1" dirty="0">
                <a:cs typeface="B Nazanin" panose="00000400000000000000" pitchFamily="2" charset="-78"/>
              </a:rPr>
              <a:t>تشکیل پرونده سلامت الکترونیک براساس شرح خدمات</a:t>
            </a:r>
            <a:endParaRPr lang="en-US" sz="6400" b="1" dirty="0">
              <a:cs typeface="B Nazanin" panose="00000400000000000000" pitchFamily="2" charset="-78"/>
            </a:endParaRPr>
          </a:p>
          <a:p>
            <a:pPr lvl="0" algn="r" rtl="1" fontAlgn="auto"/>
            <a:r>
              <a:rPr lang="fa-IR" sz="6400" b="1" dirty="0">
                <a:cs typeface="B Nazanin" panose="00000400000000000000" pitchFamily="2" charset="-78"/>
              </a:rPr>
              <a:t>ارایه خدمات فعال به جمعیت تحت پوشش براساس بسته های خدمتی </a:t>
            </a:r>
            <a:endParaRPr lang="en-US" sz="6400" b="1" dirty="0">
              <a:cs typeface="B Nazanin" panose="00000400000000000000" pitchFamily="2" charset="-78"/>
            </a:endParaRPr>
          </a:p>
          <a:p>
            <a:pPr lvl="0" algn="r" rtl="1" fontAlgn="auto"/>
            <a:r>
              <a:rPr lang="fa-IR" sz="6400" b="1" dirty="0">
                <a:cs typeface="B Nazanin" panose="00000400000000000000" pitchFamily="2" charset="-78"/>
              </a:rPr>
              <a:t>انجام واکسیناسیون روتین کشوری به جمعیت هدف </a:t>
            </a:r>
            <a:endParaRPr lang="en-US" sz="6400" b="1" dirty="0">
              <a:cs typeface="B Nazanin" panose="00000400000000000000" pitchFamily="2" charset="-78"/>
            </a:endParaRPr>
          </a:p>
          <a:p>
            <a:pPr lvl="0" algn="r" rtl="1" fontAlgn="auto"/>
            <a:r>
              <a:rPr lang="fa-IR" sz="6400" b="1" dirty="0">
                <a:cs typeface="B Nazanin" panose="00000400000000000000" pitchFamily="2" charset="-78"/>
              </a:rPr>
              <a:t>رعایت زنجیره سرما</a:t>
            </a:r>
            <a:endParaRPr lang="en-US" sz="6400" b="1" dirty="0">
              <a:cs typeface="B Nazanin" panose="00000400000000000000" pitchFamily="2" charset="-78"/>
            </a:endParaRPr>
          </a:p>
          <a:p>
            <a:pPr lvl="0" algn="r" rtl="1" fontAlgn="auto"/>
            <a:r>
              <a:rPr lang="fa-IR" sz="6400" b="1" dirty="0">
                <a:cs typeface="B Nazanin" panose="00000400000000000000" pitchFamily="2" charset="-78"/>
              </a:rPr>
              <a:t>شرکت در برنامه های آموزشی ابلاغی از ستاد اجرایی دانشگاه/ دانشکده و برنامه های اختصاصی شهرستان </a:t>
            </a:r>
            <a:endParaRPr lang="en-US" sz="6400" b="1" dirty="0">
              <a:cs typeface="B Nazanin" panose="00000400000000000000" pitchFamily="2" charset="-78"/>
            </a:endParaRPr>
          </a:p>
          <a:p>
            <a:pPr lvl="0" algn="r" rtl="1" fontAlgn="auto"/>
            <a:r>
              <a:rPr lang="fa-IR" sz="6400" b="1" dirty="0">
                <a:cs typeface="B Nazanin" panose="00000400000000000000" pitchFamily="2" charset="-78"/>
              </a:rPr>
              <a:t>آموزش و توانمندسازی جامعه براساس برنامه‌ها و دستورعمل‌های ابلاغی</a:t>
            </a:r>
            <a:endParaRPr lang="en-US" sz="6400" b="1" dirty="0">
              <a:cs typeface="B Nazanin" panose="00000400000000000000" pitchFamily="2" charset="-78"/>
            </a:endParaRPr>
          </a:p>
          <a:p>
            <a:pPr lvl="0" algn="r" rtl="1" fontAlgn="auto"/>
            <a:r>
              <a:rPr lang="fa-IR" sz="6400" b="1" dirty="0">
                <a:cs typeface="B Nazanin" panose="00000400000000000000" pitchFamily="2" charset="-78"/>
              </a:rPr>
              <a:t>مشاوره فردی و خانوادگی مندرج در بسته‌های خدمت گروه‌های هدف(حضوری/ تلفنی)</a:t>
            </a:r>
            <a:endParaRPr lang="en-US" sz="6400" b="1" dirty="0">
              <a:cs typeface="B Nazanin" panose="00000400000000000000" pitchFamily="2" charset="-78"/>
            </a:endParaRPr>
          </a:p>
          <a:p>
            <a:pPr lvl="0" algn="r" rtl="1" fontAlgn="auto"/>
            <a:r>
              <a:rPr lang="fa-IR" sz="6400" b="1" dirty="0">
                <a:cs typeface="B Nazanin" panose="00000400000000000000" pitchFamily="2" charset="-78"/>
              </a:rPr>
              <a:t>در صورت نیاز ، ارجاع مراجعه کننده به پزشک خانواده و کارشناسان مرکز و ارایه خدمات مورد نياز براي وی براساس پس خوراند دريافتي از پزشک ، کارشناس سلامت روان، کارشناس تغذیه </a:t>
            </a:r>
            <a:endParaRPr lang="en-US" sz="6400" b="1" dirty="0">
              <a:cs typeface="B Nazanin" panose="00000400000000000000" pitchFamily="2" charset="-78"/>
            </a:endParaRPr>
          </a:p>
        </p:txBody>
      </p:sp>
    </p:spTree>
    <p:extLst>
      <p:ext uri="{BB962C8B-B14F-4D97-AF65-F5344CB8AC3E}">
        <p14:creationId xmlns:p14="http://schemas.microsoft.com/office/powerpoint/2010/main" val="42385189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150000"/>
              </a:lnSpc>
            </a:pPr>
            <a:r>
              <a:rPr lang="fa-IR" sz="2000" dirty="0">
                <a:solidFill>
                  <a:schemeClr val="tx1"/>
                </a:solidFill>
                <a:cs typeface="B Titr" panose="00000700000000000000" pitchFamily="2" charset="-78"/>
              </a:rPr>
              <a:t>شرح وظایف مراقب سلامت/ مراقب سلامت ماما در تیم  سلامت خانواده</a:t>
            </a:r>
            <a:endParaRPr lang="en-US" sz="2000" dirty="0">
              <a:solidFill>
                <a:schemeClr val="tx1"/>
              </a:solidFill>
              <a:cs typeface="B Titr" panose="00000700000000000000" pitchFamily="2" charset="-78"/>
            </a:endParaRPr>
          </a:p>
        </p:txBody>
      </p:sp>
      <p:sp>
        <p:nvSpPr>
          <p:cNvPr id="6" name="Content Placeholder 5"/>
          <p:cNvSpPr>
            <a:spLocks noGrp="1"/>
          </p:cNvSpPr>
          <p:nvPr>
            <p:ph idx="1"/>
          </p:nvPr>
        </p:nvSpPr>
        <p:spPr>
          <a:xfrm>
            <a:off x="4844716" y="257753"/>
            <a:ext cx="6914147" cy="6367635"/>
          </a:xfrm>
        </p:spPr>
        <p:txBody>
          <a:bodyPr>
            <a:normAutofit/>
          </a:bodyPr>
          <a:lstStyle/>
          <a:p>
            <a:pPr lvl="0" algn="r" rtl="1" fontAlgn="auto"/>
            <a:r>
              <a:rPr lang="fa-IR" sz="1600" b="1" dirty="0">
                <a:cs typeface="B Nazanin" panose="00000400000000000000" pitchFamily="2" charset="-78"/>
              </a:rPr>
              <a:t>پیگیری موارد ارجاع شده به متخصصین</a:t>
            </a:r>
            <a:endParaRPr lang="en-US" sz="1600" b="1" dirty="0">
              <a:cs typeface="B Nazanin" panose="00000400000000000000" pitchFamily="2" charset="-78"/>
            </a:endParaRPr>
          </a:p>
          <a:p>
            <a:pPr lvl="0" algn="r" rtl="1" fontAlgn="auto"/>
            <a:r>
              <a:rPr lang="fa-IR" sz="1600" b="1" dirty="0">
                <a:cs typeface="B Nazanin" panose="00000400000000000000" pitchFamily="2" charset="-78"/>
              </a:rPr>
              <a:t>ثبت و گزارش‌دهی صحیح، دقیق و بهنگام براساس فرم‌ها، دستورعمل‌ها و تکالیف محوله </a:t>
            </a:r>
            <a:endParaRPr lang="en-US" sz="1600" b="1" dirty="0">
              <a:cs typeface="B Nazanin" panose="00000400000000000000" pitchFamily="2" charset="-78"/>
            </a:endParaRPr>
          </a:p>
          <a:p>
            <a:pPr lvl="0" algn="r" rtl="1" fontAlgn="auto"/>
            <a:r>
              <a:rPr lang="fa-IR" sz="1600" b="1" dirty="0">
                <a:cs typeface="B Nazanin" panose="00000400000000000000" pitchFamily="2" charset="-78"/>
              </a:rPr>
              <a:t>درخواست به موقع کالیبراسیون تجهیزات </a:t>
            </a:r>
            <a:endParaRPr lang="en-US" sz="1600" b="1" dirty="0">
              <a:cs typeface="B Nazanin" panose="00000400000000000000" pitchFamily="2" charset="-78"/>
            </a:endParaRPr>
          </a:p>
          <a:p>
            <a:pPr lvl="0" algn="r" rtl="1" fontAlgn="auto"/>
            <a:r>
              <a:rPr lang="fa-IR" sz="1600" b="1" dirty="0">
                <a:cs typeface="B Nazanin" panose="00000400000000000000" pitchFamily="2" charset="-78"/>
              </a:rPr>
              <a:t>غربالگری افراد براساس شرح خدمات پيگيري و مراقبت بیماران و افراد در معرض خطر(حضوری/ تلفنی)</a:t>
            </a:r>
            <a:endParaRPr lang="en-US" sz="1600" b="1" dirty="0">
              <a:cs typeface="B Nazanin" panose="00000400000000000000" pitchFamily="2" charset="-78"/>
            </a:endParaRPr>
          </a:p>
          <a:p>
            <a:pPr lvl="0" algn="r" rtl="1" fontAlgn="auto"/>
            <a:r>
              <a:rPr lang="fa-IR" sz="1600" b="1" dirty="0">
                <a:cs typeface="B Nazanin" panose="00000400000000000000" pitchFamily="2" charset="-78"/>
              </a:rPr>
              <a:t>انجام تزریقات و پانسمان زیر نظر پزشک</a:t>
            </a:r>
            <a:endParaRPr lang="en-US" sz="1600" b="1" dirty="0">
              <a:cs typeface="B Nazanin" panose="00000400000000000000" pitchFamily="2" charset="-78"/>
            </a:endParaRPr>
          </a:p>
          <a:p>
            <a:pPr lvl="0" algn="r" rtl="1" fontAlgn="auto"/>
            <a:r>
              <a:rPr lang="fa-IR" sz="1600" b="1" dirty="0">
                <a:cs typeface="B Nazanin" panose="00000400000000000000" pitchFamily="2" charset="-78"/>
              </a:rPr>
              <a:t>اجرای کلیه دستورعمل های ابلاغی مربوط به قانون حمایت از خانواده و جوانی جمعیت  </a:t>
            </a:r>
            <a:endParaRPr lang="en-US" sz="1600" b="1" dirty="0">
              <a:cs typeface="B Nazanin" panose="00000400000000000000" pitchFamily="2" charset="-78"/>
            </a:endParaRPr>
          </a:p>
          <a:p>
            <a:pPr lvl="0" algn="r" rtl="1"/>
            <a:r>
              <a:rPr lang="fa-IR" sz="1600" b="1" dirty="0">
                <a:cs typeface="B Nazanin" panose="00000400000000000000" pitchFamily="2" charset="-78"/>
              </a:rPr>
              <a:t>آموزش در زمینه پیشگیری و کاهش ناباروری، ارایه خدمات تشخیص به هنگام ناباروری</a:t>
            </a:r>
            <a:endParaRPr lang="en-US" sz="1600" b="1" dirty="0">
              <a:cs typeface="B Nazanin" panose="00000400000000000000" pitchFamily="2" charset="-78"/>
            </a:endParaRPr>
          </a:p>
          <a:p>
            <a:pPr lvl="0" algn="r" rtl="1"/>
            <a:r>
              <a:rPr lang="fa-IR" sz="1600" b="1" dirty="0">
                <a:cs typeface="B Nazanin" panose="00000400000000000000" pitchFamily="2" charset="-78"/>
              </a:rPr>
              <a:t>آموزش، مشاوره و حمایت در جهت کاهش سقط عمدی جنین</a:t>
            </a:r>
            <a:endParaRPr lang="en-US" sz="1600" b="1" dirty="0">
              <a:cs typeface="B Nazanin" panose="00000400000000000000" pitchFamily="2" charset="-78"/>
            </a:endParaRPr>
          </a:p>
          <a:p>
            <a:pPr lvl="0" algn="r" rtl="1"/>
            <a:r>
              <a:rPr lang="fa-IR" sz="1600" b="1" dirty="0">
                <a:cs typeface="B Nazanin" panose="00000400000000000000" pitchFamily="2" charset="-78"/>
              </a:rPr>
              <a:t>اجرای برنامه جامع پایش، پیشگیری و کاهش سقط خود به خودی جنین</a:t>
            </a:r>
            <a:endParaRPr lang="en-US" sz="1600" b="1" dirty="0">
              <a:cs typeface="B Nazanin" panose="00000400000000000000" pitchFamily="2" charset="-78"/>
            </a:endParaRPr>
          </a:p>
          <a:p>
            <a:pPr lvl="0" algn="r" rtl="1"/>
            <a:r>
              <a:rPr lang="fa-IR" sz="1600" b="1" dirty="0">
                <a:cs typeface="B Nazanin" panose="00000400000000000000" pitchFamily="2" charset="-78"/>
              </a:rPr>
              <a:t>آموزش و فرهنگ سازی برای زایمان طبیعی</a:t>
            </a:r>
            <a:endParaRPr lang="en-US" sz="1600" b="1" dirty="0">
              <a:cs typeface="B Nazanin" panose="00000400000000000000" pitchFamily="2" charset="-78"/>
            </a:endParaRPr>
          </a:p>
          <a:p>
            <a:pPr lvl="0" algn="r" rtl="1"/>
            <a:r>
              <a:rPr lang="fa-IR" sz="1600" b="1" dirty="0">
                <a:cs typeface="B Nazanin" panose="00000400000000000000" pitchFamily="2" charset="-78"/>
              </a:rPr>
              <a:t>ارایه مشاوره فعال فرزندآوری</a:t>
            </a:r>
            <a:endParaRPr lang="en-US" sz="1600" b="1" dirty="0">
              <a:cs typeface="B Nazanin" panose="00000400000000000000" pitchFamily="2" charset="-78"/>
            </a:endParaRPr>
          </a:p>
          <a:p>
            <a:pPr lvl="0" algn="r" rtl="1"/>
            <a:r>
              <a:rPr lang="fa-IR" sz="1600" b="1" dirty="0">
                <a:cs typeface="B Nazanin" panose="00000400000000000000" pitchFamily="2" charset="-78"/>
              </a:rPr>
              <a:t>ارایه مشاوره و ترغیب به ازدواج به هنگام و آسان</a:t>
            </a:r>
            <a:endParaRPr lang="en-US" sz="1600" b="1" dirty="0">
              <a:cs typeface="B Nazanin" panose="00000400000000000000" pitchFamily="2" charset="-78"/>
            </a:endParaRPr>
          </a:p>
        </p:txBody>
      </p:sp>
    </p:spTree>
    <p:extLst>
      <p:ext uri="{BB962C8B-B14F-4D97-AF65-F5344CB8AC3E}">
        <p14:creationId xmlns:p14="http://schemas.microsoft.com/office/powerpoint/2010/main" val="14022582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150000"/>
              </a:lnSpc>
            </a:pPr>
            <a:r>
              <a:rPr lang="fa-IR" sz="2000" dirty="0">
                <a:solidFill>
                  <a:schemeClr val="tx1"/>
                </a:solidFill>
                <a:cs typeface="B Titr" panose="00000700000000000000" pitchFamily="2" charset="-78"/>
              </a:rPr>
              <a:t>شرح وظایف مراقب سلامت/ مراقب سلامت ماما در تیم  سلامت خانواده</a:t>
            </a:r>
            <a:endParaRPr lang="en-US" sz="2000" dirty="0">
              <a:solidFill>
                <a:schemeClr val="tx1"/>
              </a:solidFill>
              <a:cs typeface="B Titr" panose="00000700000000000000" pitchFamily="2" charset="-78"/>
            </a:endParaRPr>
          </a:p>
        </p:txBody>
      </p:sp>
      <p:sp>
        <p:nvSpPr>
          <p:cNvPr id="6" name="Content Placeholder 5"/>
          <p:cNvSpPr>
            <a:spLocks noGrp="1"/>
          </p:cNvSpPr>
          <p:nvPr>
            <p:ph idx="1"/>
          </p:nvPr>
        </p:nvSpPr>
        <p:spPr>
          <a:xfrm>
            <a:off x="4844716" y="257754"/>
            <a:ext cx="6546095" cy="5516029"/>
          </a:xfrm>
        </p:spPr>
        <p:txBody>
          <a:bodyPr>
            <a:normAutofit/>
          </a:bodyPr>
          <a:lstStyle/>
          <a:p>
            <a:pPr lvl="0" algn="r" rtl="1" fontAlgn="auto"/>
            <a:r>
              <a:rPr lang="fa-IR" sz="1600" b="1" dirty="0">
                <a:cs typeface="B Nazanin" panose="00000400000000000000" pitchFamily="2" charset="-78"/>
              </a:rPr>
              <a:t>پیگیری موارد ارجاع شده به پزشك/کارشناس سلامت روان، تغذيه برای انجام مراقبت هاي بعدي</a:t>
            </a:r>
            <a:endParaRPr lang="en-US" sz="1600" b="1" dirty="0">
              <a:cs typeface="B Nazanin" panose="00000400000000000000" pitchFamily="2" charset="-78"/>
            </a:endParaRPr>
          </a:p>
          <a:p>
            <a:pPr lvl="0" algn="r" rtl="1"/>
            <a:r>
              <a:rPr lang="fa-IR" sz="1600" b="1" dirty="0">
                <a:cs typeface="B Nazanin" panose="00000400000000000000" pitchFamily="2" charset="-78"/>
              </a:rPr>
              <a:t>شناسایی مادران باردار، شیرده و دارای کودک زیر 5 سال نیازمند حمایت تغذیه ای و بهداشتی</a:t>
            </a:r>
            <a:endParaRPr lang="en-US" sz="1600" b="1" dirty="0">
              <a:cs typeface="B Nazanin" panose="00000400000000000000" pitchFamily="2" charset="-78"/>
            </a:endParaRPr>
          </a:p>
          <a:p>
            <a:pPr lvl="0" algn="r" rtl="1" fontAlgn="auto"/>
            <a:r>
              <a:rPr lang="fa-IR" sz="1600" b="1" dirty="0">
                <a:cs typeface="B Nazanin" panose="00000400000000000000" pitchFamily="2" charset="-78"/>
              </a:rPr>
              <a:t>شناسایی گروه­های هدف برنامه های حمایتی </a:t>
            </a:r>
            <a:endParaRPr lang="en-US" sz="1600" b="1" dirty="0">
              <a:cs typeface="B Nazanin" panose="00000400000000000000" pitchFamily="2" charset="-78"/>
            </a:endParaRPr>
          </a:p>
          <a:p>
            <a:pPr lvl="0" algn="r" rtl="1" fontAlgn="auto"/>
            <a:r>
              <a:rPr lang="fa-IR" sz="1600" b="1" dirty="0">
                <a:cs typeface="B Nazanin" panose="00000400000000000000" pitchFamily="2" charset="-78"/>
              </a:rPr>
              <a:t>هماهنگی و همکاری در اجرای مناسبت‌های خاص بهداشتی</a:t>
            </a:r>
            <a:endParaRPr lang="en-US" sz="1600" b="1" dirty="0">
              <a:cs typeface="B Nazanin" panose="00000400000000000000" pitchFamily="2" charset="-78"/>
            </a:endParaRPr>
          </a:p>
          <a:p>
            <a:pPr lvl="0" algn="r" rtl="1" fontAlgn="auto"/>
            <a:r>
              <a:rPr lang="fa-IR" sz="1600" b="1" dirty="0">
                <a:cs typeface="B Nazanin" panose="00000400000000000000" pitchFamily="2" charset="-78"/>
              </a:rPr>
              <a:t>توانمندسازي مردم و داوطلبین سلامت(سفیران، رابطین) در برنامه ملی خودمراقبتي </a:t>
            </a:r>
            <a:endParaRPr lang="en-US" sz="1600" b="1" dirty="0">
              <a:cs typeface="B Nazanin" panose="00000400000000000000" pitchFamily="2" charset="-78"/>
            </a:endParaRPr>
          </a:p>
          <a:p>
            <a:pPr lvl="0" algn="r" rtl="1" fontAlgn="auto"/>
            <a:r>
              <a:rPr lang="fa-IR" sz="1600" b="1" dirty="0">
                <a:cs typeface="B Nazanin" panose="00000400000000000000" pitchFamily="2" charset="-78"/>
              </a:rPr>
              <a:t>شناسایی امکانات محلی، بسيج و سازماندهی مردم برای اقدامات اجتماعی حامي سلامت</a:t>
            </a:r>
            <a:endParaRPr lang="en-US" sz="1600" b="1" dirty="0">
              <a:cs typeface="B Nazanin" panose="00000400000000000000" pitchFamily="2" charset="-78"/>
            </a:endParaRPr>
          </a:p>
          <a:p>
            <a:pPr algn="r" rtl="1"/>
            <a:r>
              <a:rPr lang="fa-IR" dirty="0"/>
              <a:t> </a:t>
            </a:r>
            <a:r>
              <a:rPr lang="fa-IR" dirty="0" smtClean="0"/>
              <a:t>در</a:t>
            </a:r>
            <a:r>
              <a:rPr lang="fa-IR" sz="1600" b="1" dirty="0" smtClean="0">
                <a:cs typeface="B Nazanin" panose="00000400000000000000" pitchFamily="2" charset="-78"/>
              </a:rPr>
              <a:t>صورتی </a:t>
            </a:r>
            <a:r>
              <a:rPr lang="fa-IR" sz="1600" b="1" dirty="0">
                <a:cs typeface="B Nazanin" panose="00000400000000000000" pitchFamily="2" charset="-78"/>
              </a:rPr>
              <a:t>که مراقب سلامت دانش آموخته رشته مامایی نباشد کلیه تکالیف بسته خدمتی مادران باید توسط پزشک (زن) انجام شود.</a:t>
            </a:r>
            <a:endParaRPr lang="en-US" sz="1600" b="1" dirty="0">
              <a:cs typeface="B Nazanin" panose="00000400000000000000" pitchFamily="2" charset="-78"/>
            </a:endParaRPr>
          </a:p>
        </p:txBody>
      </p:sp>
    </p:spTree>
    <p:extLst>
      <p:ext uri="{BB962C8B-B14F-4D97-AF65-F5344CB8AC3E}">
        <p14:creationId xmlns:p14="http://schemas.microsoft.com/office/powerpoint/2010/main" val="40431287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tx1"/>
                </a:solidFill>
                <a:cs typeface="B Titr" panose="00000700000000000000" pitchFamily="2" charset="-78"/>
              </a:rPr>
              <a:t>خدمات </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4572001" y="457199"/>
            <a:ext cx="7443536" cy="6021977"/>
          </a:xfrm>
        </p:spPr>
        <p:txBody>
          <a:bodyPr>
            <a:normAutofit fontScale="92500" lnSpcReduction="20000"/>
          </a:bodyPr>
          <a:lstStyle/>
          <a:p>
            <a:pPr algn="r" rtl="1">
              <a:lnSpc>
                <a:spcPct val="200000"/>
              </a:lnSpc>
              <a:buClr>
                <a:schemeClr val="tx1"/>
              </a:buClr>
              <a:buFont typeface="Wingdings" panose="05000000000000000000" pitchFamily="2" charset="2"/>
              <a:buChar char="v"/>
            </a:pPr>
            <a:r>
              <a:rPr lang="fa-IR" sz="2000" b="1" dirty="0" smtClean="0">
                <a:solidFill>
                  <a:srgbClr val="7030A0"/>
                </a:solidFill>
                <a:cs typeface="B Titr" panose="00000700000000000000" pitchFamily="2" charset="-78"/>
              </a:rPr>
              <a:t>بسته خدمتی گروه های سنی </a:t>
            </a:r>
          </a:p>
          <a:p>
            <a:pPr algn="r" rtl="1">
              <a:lnSpc>
                <a:spcPct val="200000"/>
              </a:lnSpc>
              <a:buClr>
                <a:schemeClr val="tx1"/>
              </a:buClr>
              <a:buFont typeface="Wingdings" panose="05000000000000000000" pitchFamily="2" charset="2"/>
              <a:buChar char="v"/>
            </a:pPr>
            <a:r>
              <a:rPr lang="fa-IR" sz="2000" b="1" dirty="0">
                <a:solidFill>
                  <a:srgbClr val="7030A0"/>
                </a:solidFill>
                <a:cs typeface="B Titr" panose="00000700000000000000" pitchFamily="2" charset="-78"/>
              </a:rPr>
              <a:t>مراقبت گروه های ویژه </a:t>
            </a:r>
            <a:r>
              <a:rPr lang="fa-IR" sz="2000" b="1" dirty="0" smtClean="0">
                <a:solidFill>
                  <a:srgbClr val="7030A0"/>
                </a:solidFill>
                <a:cs typeface="B Titr" panose="00000700000000000000" pitchFamily="2" charset="-78"/>
              </a:rPr>
              <a:t>:</a:t>
            </a:r>
          </a:p>
          <a:p>
            <a:pPr marL="0" indent="0" algn="r" rtl="1">
              <a:lnSpc>
                <a:spcPct val="200000"/>
              </a:lnSpc>
              <a:buClr>
                <a:schemeClr val="tx1"/>
              </a:buClr>
              <a:buNone/>
            </a:pPr>
            <a:r>
              <a:rPr lang="fa-IR" sz="2000" b="1" dirty="0" smtClean="0">
                <a:solidFill>
                  <a:srgbClr val="7030A0"/>
                </a:solidFill>
                <a:cs typeface="B Titr" panose="00000700000000000000" pitchFamily="2" charset="-78"/>
              </a:rPr>
              <a:t> </a:t>
            </a:r>
            <a:r>
              <a:rPr lang="fa-IR" sz="2000" b="1" dirty="0" smtClean="0">
                <a:cs typeface="B Nazanin" panose="00000400000000000000" pitchFamily="2" charset="-78"/>
              </a:rPr>
              <a:t>هر گونه اختلال شناسایی شده یا مشکوک که برای تشخیص نهایی یا درمان نیاز به پیگیری، مراقبت، ارجاع به سطوح بالاتر باشد تحت عنوان مراقبت های گروه های ویژه در نظر گرفته می شود و تیم سلامت خانواده ملزم به ارائه خدمات مراقبتی و ... بر اساس دستور عمل های مربوطه می باشد. </a:t>
            </a:r>
          </a:p>
          <a:p>
            <a:pPr algn="r" rtl="1">
              <a:lnSpc>
                <a:spcPct val="200000"/>
              </a:lnSpc>
              <a:buClr>
                <a:schemeClr val="tx1"/>
              </a:buClr>
              <a:buFont typeface="Wingdings" panose="05000000000000000000" pitchFamily="2" charset="2"/>
              <a:buChar char="v"/>
            </a:pPr>
            <a:r>
              <a:rPr lang="fa-IR" sz="2000" b="1" dirty="0">
                <a:solidFill>
                  <a:srgbClr val="7030A0"/>
                </a:solidFill>
                <a:cs typeface="B Titr" panose="00000700000000000000" pitchFamily="2" charset="-78"/>
              </a:rPr>
              <a:t>درمان بیمار و تدبیر فوریت ها </a:t>
            </a:r>
            <a:r>
              <a:rPr lang="fa-IR" sz="2000" b="1" dirty="0" smtClean="0">
                <a:solidFill>
                  <a:srgbClr val="7030A0"/>
                </a:solidFill>
                <a:cs typeface="B Titr" panose="00000700000000000000" pitchFamily="2" charset="-78"/>
              </a:rPr>
              <a:t>:</a:t>
            </a:r>
          </a:p>
          <a:p>
            <a:pPr marL="0" indent="0" algn="r" rtl="1">
              <a:lnSpc>
                <a:spcPct val="200000"/>
              </a:lnSpc>
              <a:buClr>
                <a:schemeClr val="tx1"/>
              </a:buClr>
              <a:buNone/>
            </a:pPr>
            <a:r>
              <a:rPr lang="fa-IR" sz="2000" b="1" dirty="0" smtClean="0">
                <a:solidFill>
                  <a:srgbClr val="7030A0"/>
                </a:solidFill>
                <a:cs typeface="B Titr" panose="00000700000000000000" pitchFamily="2" charset="-78"/>
              </a:rPr>
              <a:t> </a:t>
            </a:r>
            <a:r>
              <a:rPr lang="fa-IR" sz="2000" b="1" dirty="0" smtClean="0">
                <a:cs typeface="B Nazanin" panose="00000400000000000000" pitchFamily="2" charset="-78"/>
              </a:rPr>
              <a:t>ویزیت، انجام خدمات تزریقات و وصل سرم و پانسمان ، اقدامات مداخلات ساده جراحی و بالینی، فوریت ها، اورژانس های اجتماعی، عدم مجوز برای انجام خدمات زیبایی پوست در ساعات موظف و غیر موظف </a:t>
            </a:r>
          </a:p>
        </p:txBody>
      </p:sp>
    </p:spTree>
    <p:extLst>
      <p:ext uri="{BB962C8B-B14F-4D97-AF65-F5344CB8AC3E}">
        <p14:creationId xmlns:p14="http://schemas.microsoft.com/office/powerpoint/2010/main" val="12301943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50000"/>
              </a:lnSpc>
            </a:pPr>
            <a:r>
              <a:rPr lang="fa-IR" dirty="0" smtClean="0">
                <a:solidFill>
                  <a:schemeClr val="tx1"/>
                </a:solidFill>
                <a:cs typeface="B Titr" panose="00000700000000000000" pitchFamily="2" charset="-78"/>
              </a:rPr>
              <a:t>استانداردهای فضای فیزیکی</a:t>
            </a:r>
            <a:endParaRPr lang="en-US" dirty="0">
              <a:solidFill>
                <a:schemeClr val="tx1"/>
              </a:solidFill>
              <a:cs typeface="B Titr" panose="00000700000000000000" pitchFamily="2" charset="-78"/>
            </a:endParaRPr>
          </a:p>
        </p:txBody>
      </p:sp>
      <p:sp>
        <p:nvSpPr>
          <p:cNvPr id="3" name="TextBox 2"/>
          <p:cNvSpPr txBox="1"/>
          <p:nvPr/>
        </p:nvSpPr>
        <p:spPr>
          <a:xfrm>
            <a:off x="4624251" y="1123406"/>
            <a:ext cx="7197635" cy="4670509"/>
          </a:xfrm>
          <a:prstGeom prst="rect">
            <a:avLst/>
          </a:prstGeom>
          <a:noFill/>
        </p:spPr>
        <p:txBody>
          <a:bodyPr wrap="square" rtlCol="0">
            <a:spAutoFit/>
          </a:bodyPr>
          <a:lstStyle/>
          <a:p>
            <a:pPr marL="342900" indent="-342900" algn="r" rtl="1">
              <a:lnSpc>
                <a:spcPct val="150000"/>
              </a:lnSpc>
              <a:buFont typeface="Wingdings" panose="05000000000000000000" pitchFamily="2" charset="2"/>
              <a:buChar char="v"/>
            </a:pPr>
            <a:r>
              <a:rPr lang="fa-IR" sz="2000" b="1" dirty="0" smtClean="0">
                <a:solidFill>
                  <a:srgbClr val="7030A0"/>
                </a:solidFill>
                <a:cs typeface="B Titr" panose="00000700000000000000" pitchFamily="2" charset="-78"/>
              </a:rPr>
              <a:t>پایگاه سلامت خانواده دولتی: </a:t>
            </a:r>
          </a:p>
          <a:p>
            <a:pPr algn="r" rtl="1">
              <a:lnSpc>
                <a:spcPct val="150000"/>
              </a:lnSpc>
            </a:pPr>
            <a:r>
              <a:rPr lang="fa-IR" sz="2000" b="1" dirty="0" smtClean="0">
                <a:cs typeface="B Nazanin" panose="00000400000000000000" pitchFamily="2" charset="-78"/>
              </a:rPr>
              <a:t>از تبدیل پایگاه های سلامت ( غیر ضمیمه و ضمیمه) با رعایت استانداردهای فضای فیزیکی شامل اتاق پزشک ( به ازای هر پزشک یک اتاق)، اتاق مراقب ( به ازای هر مراقب یک اتاق)، اتاق تزریقات و خدمات جانبی ( به ازای هر پایگاه سلامت یک اتاق با تفکیک جنسیتی)، فضای انتظار ( به ازای هر پایگاه سلامت حداقل 12 متر) </a:t>
            </a:r>
          </a:p>
          <a:p>
            <a:pPr marL="342900" indent="-342900" algn="r" rtl="1">
              <a:lnSpc>
                <a:spcPct val="150000"/>
              </a:lnSpc>
              <a:buFont typeface="Wingdings" panose="05000000000000000000" pitchFamily="2" charset="2"/>
              <a:buChar char="v"/>
            </a:pPr>
            <a:r>
              <a:rPr lang="fa-IR" sz="2000" b="1" dirty="0">
                <a:solidFill>
                  <a:srgbClr val="7030A0"/>
                </a:solidFill>
                <a:cs typeface="B Titr" panose="00000700000000000000" pitchFamily="2" charset="-78"/>
              </a:rPr>
              <a:t>پایگاه </a:t>
            </a:r>
            <a:r>
              <a:rPr lang="fa-IR" sz="2000" b="1" dirty="0" smtClean="0">
                <a:solidFill>
                  <a:srgbClr val="7030A0"/>
                </a:solidFill>
                <a:cs typeface="B Titr" panose="00000700000000000000" pitchFamily="2" charset="-78"/>
              </a:rPr>
              <a:t>سلامت خانواده </a:t>
            </a:r>
            <a:r>
              <a:rPr lang="fa-IR" sz="2000" b="1" dirty="0">
                <a:solidFill>
                  <a:srgbClr val="7030A0"/>
                </a:solidFill>
                <a:cs typeface="B Titr" panose="00000700000000000000" pitchFamily="2" charset="-78"/>
              </a:rPr>
              <a:t>خصوصی: </a:t>
            </a:r>
          </a:p>
          <a:p>
            <a:pPr algn="r" rtl="1">
              <a:lnSpc>
                <a:spcPct val="150000"/>
              </a:lnSpc>
            </a:pPr>
            <a:r>
              <a:rPr lang="fa-IR" sz="2000" b="1" dirty="0" smtClean="0">
                <a:cs typeface="B Nazanin" panose="00000400000000000000" pitchFamily="2" charset="-78"/>
              </a:rPr>
              <a:t>حداقل این واحد می بایست به ازای هر تیم سلامت خانواده حداقل از 3 اتاق ( یک اتاق برای پزشک، یک اتاق ماما/ مراقب، یک اتاق تزریقات و خدمات جانبی) با زیربنای حداقل 60 متر مربع و ترجیحا در طبقه همکف و در غیر این صورت الزاما دارای آسانسور باشد. </a:t>
            </a:r>
            <a:endParaRPr lang="en-US" sz="2000" b="1" dirty="0">
              <a:cs typeface="B Nazanin" panose="00000400000000000000" pitchFamily="2" charset="-78"/>
            </a:endParaRPr>
          </a:p>
        </p:txBody>
      </p:sp>
    </p:spTree>
    <p:extLst>
      <p:ext uri="{BB962C8B-B14F-4D97-AF65-F5344CB8AC3E}">
        <p14:creationId xmlns:p14="http://schemas.microsoft.com/office/powerpoint/2010/main" val="2853369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lnSpc>
                <a:spcPct val="150000"/>
              </a:lnSpc>
            </a:pPr>
            <a:r>
              <a:rPr lang="fa-IR" sz="3200" dirty="0">
                <a:solidFill>
                  <a:schemeClr val="tx1"/>
                </a:solidFill>
                <a:cs typeface="B Titr" panose="00000700000000000000" pitchFamily="2" charset="-78"/>
              </a:rPr>
              <a:t>استانداردهای فضای </a:t>
            </a:r>
            <a:r>
              <a:rPr lang="fa-IR" sz="3200" dirty="0" smtClean="0">
                <a:solidFill>
                  <a:schemeClr val="tx1"/>
                </a:solidFill>
                <a:cs typeface="B Titr" panose="00000700000000000000" pitchFamily="2" charset="-78"/>
              </a:rPr>
              <a:t>فیزیکی مرکز خدمات جامع سلامت </a:t>
            </a:r>
            <a:endParaRPr lang="en-US" sz="3200" dirty="0">
              <a:solidFill>
                <a:schemeClr val="tx1"/>
              </a:solidFill>
              <a:cs typeface="B Titr" panose="00000700000000000000" pitchFamily="2" charset="-78"/>
            </a:endParaRPr>
          </a:p>
        </p:txBody>
      </p:sp>
      <p:graphicFrame>
        <p:nvGraphicFramePr>
          <p:cNvPr id="5" name="Table 4"/>
          <p:cNvGraphicFramePr>
            <a:graphicFrameLocks noGrp="1"/>
          </p:cNvGraphicFramePr>
          <p:nvPr>
            <p:extLst>
              <p:ext uri="{D42A27DB-BD31-4B8C-83A1-F6EECF244321}">
                <p14:modId xmlns:p14="http://schemas.microsoft.com/office/powerpoint/2010/main" val="402534123"/>
              </p:ext>
            </p:extLst>
          </p:nvPr>
        </p:nvGraphicFramePr>
        <p:xfrm>
          <a:off x="6713923" y="197406"/>
          <a:ext cx="5161922" cy="6561183"/>
        </p:xfrm>
        <a:graphic>
          <a:graphicData uri="http://schemas.openxmlformats.org/drawingml/2006/table">
            <a:tbl>
              <a:tblPr firstRow="1" bandRow="1">
                <a:tableStyleId>{9DCAF9ED-07DC-4A11-8D7F-57B35C25682E}</a:tableStyleId>
              </a:tblPr>
              <a:tblGrid>
                <a:gridCol w="2580961">
                  <a:extLst>
                    <a:ext uri="{9D8B030D-6E8A-4147-A177-3AD203B41FA5}">
                      <a16:colId xmlns:a16="http://schemas.microsoft.com/office/drawing/2014/main" val="1774877553"/>
                    </a:ext>
                  </a:extLst>
                </a:gridCol>
                <a:gridCol w="2580961">
                  <a:extLst>
                    <a:ext uri="{9D8B030D-6E8A-4147-A177-3AD203B41FA5}">
                      <a16:colId xmlns:a16="http://schemas.microsoft.com/office/drawing/2014/main" val="1843853292"/>
                    </a:ext>
                  </a:extLst>
                </a:gridCol>
              </a:tblGrid>
              <a:tr h="357777">
                <a:tc>
                  <a:txBody>
                    <a:bodyPr/>
                    <a:lstStyle/>
                    <a:p>
                      <a:pPr algn="ctr" rtl="1"/>
                      <a:r>
                        <a:rPr lang="fa-IR" sz="1800" b="1" dirty="0" smtClean="0">
                          <a:cs typeface="B Nazanin" panose="00000400000000000000" pitchFamily="2" charset="-78"/>
                        </a:rPr>
                        <a:t>متراژ</a:t>
                      </a:r>
                      <a:r>
                        <a:rPr lang="fa-IR" sz="1800" b="1" baseline="0" dirty="0" smtClean="0">
                          <a:cs typeface="B Nazanin" panose="00000400000000000000" pitchFamily="2" charset="-78"/>
                        </a:rPr>
                        <a:t>  ( متر مربع) </a:t>
                      </a:r>
                      <a:endParaRPr lang="en-US" sz="1800" b="1" dirty="0">
                        <a:cs typeface="B Nazanin" panose="00000400000000000000" pitchFamily="2" charset="-78"/>
                      </a:endParaRPr>
                    </a:p>
                  </a:txBody>
                  <a:tcPr/>
                </a:tc>
                <a:tc>
                  <a:txBody>
                    <a:bodyPr/>
                    <a:lstStyle/>
                    <a:p>
                      <a:pPr algn="ctr" rtl="1"/>
                      <a:r>
                        <a:rPr lang="fa-IR" sz="1800" b="1" dirty="0" smtClean="0">
                          <a:cs typeface="B Nazanin" panose="00000400000000000000" pitchFamily="2" charset="-78"/>
                        </a:rPr>
                        <a:t>فضا </a:t>
                      </a:r>
                      <a:endParaRPr lang="en-US" sz="1800" b="1" dirty="0">
                        <a:cs typeface="B Nazanin" panose="00000400000000000000" pitchFamily="2" charset="-78"/>
                      </a:endParaRPr>
                    </a:p>
                  </a:txBody>
                  <a:tcPr/>
                </a:tc>
                <a:extLst>
                  <a:ext uri="{0D108BD9-81ED-4DB2-BD59-A6C34878D82A}">
                    <a16:rowId xmlns:a16="http://schemas.microsoft.com/office/drawing/2014/main" val="2093156322"/>
                  </a:ext>
                </a:extLst>
              </a:tr>
              <a:tr h="370840">
                <a:tc>
                  <a:txBody>
                    <a:bodyPr/>
                    <a:lstStyle/>
                    <a:p>
                      <a:pPr algn="ctr" rtl="1"/>
                      <a:r>
                        <a:rPr lang="fa-IR" sz="1600" b="1" dirty="0" smtClean="0">
                          <a:cs typeface="B Nazanin" panose="00000400000000000000" pitchFamily="2" charset="-78"/>
                        </a:rPr>
                        <a:t>12 </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مسئول</a:t>
                      </a:r>
                      <a:r>
                        <a:rPr lang="fa-IR" sz="1600" b="1" baseline="0" dirty="0" smtClean="0">
                          <a:cs typeface="B Nazanin" panose="00000400000000000000" pitchFamily="2" charset="-78"/>
                        </a:rPr>
                        <a:t> فنی و رئیس مرکز </a:t>
                      </a:r>
                      <a:endParaRPr lang="en-US" sz="1600" b="1" dirty="0">
                        <a:cs typeface="B Nazanin" panose="00000400000000000000" pitchFamily="2" charset="-78"/>
                      </a:endParaRPr>
                    </a:p>
                  </a:txBody>
                  <a:tcPr/>
                </a:tc>
                <a:extLst>
                  <a:ext uri="{0D108BD9-81ED-4DB2-BD59-A6C34878D82A}">
                    <a16:rowId xmlns:a16="http://schemas.microsoft.com/office/drawing/2014/main" val="1840046962"/>
                  </a:ext>
                </a:extLst>
              </a:tr>
              <a:tr h="370840">
                <a:tc>
                  <a:txBody>
                    <a:bodyPr/>
                    <a:lstStyle/>
                    <a:p>
                      <a:pPr algn="ctr" rtl="1"/>
                      <a:r>
                        <a:rPr lang="fa-IR" sz="1600" b="1" dirty="0" smtClean="0">
                          <a:cs typeface="B Nazanin" panose="00000400000000000000" pitchFamily="2" charset="-78"/>
                        </a:rPr>
                        <a:t>24</a:t>
                      </a:r>
                      <a:r>
                        <a:rPr lang="fa-IR" sz="1600" b="1" baseline="0" dirty="0" smtClean="0">
                          <a:cs typeface="B Nazanin" panose="00000400000000000000" pitchFamily="2" charset="-78"/>
                        </a:rPr>
                        <a:t> متر( 2 اتاق 12 متر مربع) </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به ازای هر تیم سلامت خانواده</a:t>
                      </a:r>
                      <a:r>
                        <a:rPr lang="fa-IR" sz="1600" b="1" baseline="0" dirty="0" smtClean="0">
                          <a:cs typeface="B Nazanin" panose="00000400000000000000" pitchFamily="2" charset="-78"/>
                        </a:rPr>
                        <a:t> </a:t>
                      </a:r>
                      <a:endParaRPr lang="en-US" sz="1600" b="1" dirty="0">
                        <a:cs typeface="B Nazanin" panose="00000400000000000000" pitchFamily="2" charset="-78"/>
                      </a:endParaRPr>
                    </a:p>
                  </a:txBody>
                  <a:tcPr/>
                </a:tc>
                <a:extLst>
                  <a:ext uri="{0D108BD9-81ED-4DB2-BD59-A6C34878D82A}">
                    <a16:rowId xmlns:a16="http://schemas.microsoft.com/office/drawing/2014/main" val="3751359776"/>
                  </a:ext>
                </a:extLst>
              </a:tr>
              <a:tr h="370840">
                <a:tc>
                  <a:txBody>
                    <a:bodyPr/>
                    <a:lstStyle/>
                    <a:p>
                      <a:pPr algn="ctr" rtl="1"/>
                      <a:r>
                        <a:rPr lang="fa-IR" sz="1600" b="1" dirty="0" smtClean="0">
                          <a:cs typeface="B Nazanin" panose="00000400000000000000" pitchFamily="2" charset="-78"/>
                        </a:rPr>
                        <a:t>24</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خدمات بهداشت محیط و</a:t>
                      </a:r>
                      <a:r>
                        <a:rPr lang="fa-IR" sz="1600" b="1" baseline="0" dirty="0" smtClean="0">
                          <a:cs typeface="B Nazanin" panose="00000400000000000000" pitchFamily="2" charset="-78"/>
                        </a:rPr>
                        <a:t> بهداشت حرفه ای </a:t>
                      </a:r>
                      <a:endParaRPr lang="en-US" sz="1600" b="1" dirty="0">
                        <a:cs typeface="B Nazanin" panose="00000400000000000000" pitchFamily="2" charset="-78"/>
                      </a:endParaRPr>
                    </a:p>
                  </a:txBody>
                  <a:tcPr/>
                </a:tc>
                <a:extLst>
                  <a:ext uri="{0D108BD9-81ED-4DB2-BD59-A6C34878D82A}">
                    <a16:rowId xmlns:a16="http://schemas.microsoft.com/office/drawing/2014/main" val="4163527021"/>
                  </a:ext>
                </a:extLst>
              </a:tr>
              <a:tr h="370840">
                <a:tc>
                  <a:txBody>
                    <a:bodyPr/>
                    <a:lstStyle/>
                    <a:p>
                      <a:pPr algn="ctr" rtl="1"/>
                      <a:r>
                        <a:rPr lang="fa-IR" sz="1600" b="1" dirty="0" smtClean="0">
                          <a:cs typeface="B Nazanin" panose="00000400000000000000" pitchFamily="2" charset="-78"/>
                        </a:rPr>
                        <a:t>12</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تغذیه </a:t>
                      </a:r>
                      <a:endParaRPr lang="en-US" sz="1600" b="1" dirty="0">
                        <a:cs typeface="B Nazanin" panose="00000400000000000000" pitchFamily="2" charset="-78"/>
                      </a:endParaRPr>
                    </a:p>
                  </a:txBody>
                  <a:tcPr/>
                </a:tc>
                <a:extLst>
                  <a:ext uri="{0D108BD9-81ED-4DB2-BD59-A6C34878D82A}">
                    <a16:rowId xmlns:a16="http://schemas.microsoft.com/office/drawing/2014/main" val="533069222"/>
                  </a:ext>
                </a:extLst>
              </a:tr>
              <a:tr h="370840">
                <a:tc>
                  <a:txBody>
                    <a:bodyPr/>
                    <a:lstStyle/>
                    <a:p>
                      <a:pPr algn="ctr" rtl="1"/>
                      <a:r>
                        <a:rPr lang="fa-IR" sz="1600" b="1" dirty="0" smtClean="0">
                          <a:cs typeface="B Nazanin" panose="00000400000000000000" pitchFamily="2" charset="-78"/>
                        </a:rPr>
                        <a:t>12</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سلامت</a:t>
                      </a:r>
                      <a:r>
                        <a:rPr lang="fa-IR" sz="1600" b="1" baseline="0" dirty="0" smtClean="0">
                          <a:cs typeface="B Nazanin" panose="00000400000000000000" pitchFamily="2" charset="-78"/>
                        </a:rPr>
                        <a:t> روان </a:t>
                      </a:r>
                      <a:endParaRPr lang="en-US" sz="1600" b="1" dirty="0">
                        <a:cs typeface="B Nazanin" panose="00000400000000000000" pitchFamily="2" charset="-78"/>
                      </a:endParaRPr>
                    </a:p>
                  </a:txBody>
                  <a:tcPr/>
                </a:tc>
                <a:extLst>
                  <a:ext uri="{0D108BD9-81ED-4DB2-BD59-A6C34878D82A}">
                    <a16:rowId xmlns:a16="http://schemas.microsoft.com/office/drawing/2014/main" val="3608783238"/>
                  </a:ext>
                </a:extLst>
              </a:tr>
              <a:tr h="370840">
                <a:tc>
                  <a:txBody>
                    <a:bodyPr/>
                    <a:lstStyle/>
                    <a:p>
                      <a:pPr algn="ctr" rtl="1"/>
                      <a:r>
                        <a:rPr lang="fa-IR" sz="1600" b="1" dirty="0" smtClean="0">
                          <a:cs typeface="B Nazanin" panose="00000400000000000000" pitchFamily="2" charset="-78"/>
                        </a:rPr>
                        <a:t>50</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سالن</a:t>
                      </a:r>
                      <a:r>
                        <a:rPr lang="fa-IR" sz="1600" b="1" baseline="0" dirty="0" smtClean="0">
                          <a:cs typeface="B Nazanin" panose="00000400000000000000" pitchFamily="2" charset="-78"/>
                        </a:rPr>
                        <a:t> انتظار </a:t>
                      </a:r>
                      <a:endParaRPr lang="en-US" sz="1600" b="1" dirty="0">
                        <a:cs typeface="B Nazanin" panose="00000400000000000000" pitchFamily="2" charset="-78"/>
                      </a:endParaRPr>
                    </a:p>
                  </a:txBody>
                  <a:tcPr/>
                </a:tc>
                <a:extLst>
                  <a:ext uri="{0D108BD9-81ED-4DB2-BD59-A6C34878D82A}">
                    <a16:rowId xmlns:a16="http://schemas.microsoft.com/office/drawing/2014/main" val="2033551630"/>
                  </a:ext>
                </a:extLst>
              </a:tr>
              <a:tr h="370840">
                <a:tc>
                  <a:txBody>
                    <a:bodyPr/>
                    <a:lstStyle/>
                    <a:p>
                      <a:pPr algn="ctr" rtl="1"/>
                      <a:r>
                        <a:rPr lang="fa-IR" sz="1600" b="1" dirty="0" smtClean="0">
                          <a:cs typeface="B Nazanin" panose="00000400000000000000" pitchFamily="2" charset="-78"/>
                        </a:rPr>
                        <a:t>12</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مراقب</a:t>
                      </a:r>
                      <a:r>
                        <a:rPr lang="fa-IR" sz="1600" b="1" baseline="0" dirty="0" smtClean="0">
                          <a:cs typeface="B Nazanin" panose="00000400000000000000" pitchFamily="2" charset="-78"/>
                        </a:rPr>
                        <a:t> ناظر </a:t>
                      </a:r>
                      <a:endParaRPr lang="en-US" sz="1600" b="1" dirty="0">
                        <a:cs typeface="B Nazanin" panose="00000400000000000000" pitchFamily="2" charset="-78"/>
                      </a:endParaRPr>
                    </a:p>
                  </a:txBody>
                  <a:tcPr/>
                </a:tc>
                <a:extLst>
                  <a:ext uri="{0D108BD9-81ED-4DB2-BD59-A6C34878D82A}">
                    <a16:rowId xmlns:a16="http://schemas.microsoft.com/office/drawing/2014/main" val="365553327"/>
                  </a:ext>
                </a:extLst>
              </a:tr>
              <a:tr h="370840">
                <a:tc>
                  <a:txBody>
                    <a:bodyPr/>
                    <a:lstStyle/>
                    <a:p>
                      <a:pPr algn="ctr" rtl="1"/>
                      <a:r>
                        <a:rPr lang="fa-IR" sz="1600" b="1" dirty="0" smtClean="0">
                          <a:cs typeface="B Nazanin" panose="00000400000000000000" pitchFamily="2" charset="-78"/>
                        </a:rPr>
                        <a:t>24 متر ،  اتاق 12 متر </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خدمات پرستاری </a:t>
                      </a:r>
                      <a:endParaRPr lang="en-US" sz="1600" b="1" dirty="0">
                        <a:cs typeface="B Nazanin" panose="00000400000000000000" pitchFamily="2" charset="-78"/>
                      </a:endParaRPr>
                    </a:p>
                  </a:txBody>
                  <a:tcPr/>
                </a:tc>
                <a:extLst>
                  <a:ext uri="{0D108BD9-81ED-4DB2-BD59-A6C34878D82A}">
                    <a16:rowId xmlns:a16="http://schemas.microsoft.com/office/drawing/2014/main" val="887106709"/>
                  </a:ext>
                </a:extLst>
              </a:tr>
              <a:tr h="370840">
                <a:tc>
                  <a:txBody>
                    <a:bodyPr/>
                    <a:lstStyle/>
                    <a:p>
                      <a:pPr algn="ctr" rtl="1"/>
                      <a:r>
                        <a:rPr lang="fa-IR" sz="1600" b="1" dirty="0" smtClean="0">
                          <a:cs typeface="B Nazanin" panose="00000400000000000000" pitchFamily="2" charset="-78"/>
                        </a:rPr>
                        <a:t>12</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پذیرش</a:t>
                      </a:r>
                      <a:r>
                        <a:rPr lang="fa-IR" sz="1600" b="1" baseline="0" dirty="0" smtClean="0">
                          <a:cs typeface="B Nazanin" panose="00000400000000000000" pitchFamily="2" charset="-78"/>
                        </a:rPr>
                        <a:t> و آمار </a:t>
                      </a:r>
                      <a:endParaRPr lang="en-US" sz="1600" b="1" dirty="0">
                        <a:cs typeface="B Nazanin" panose="00000400000000000000" pitchFamily="2" charset="-78"/>
                      </a:endParaRPr>
                    </a:p>
                  </a:txBody>
                  <a:tcPr/>
                </a:tc>
                <a:extLst>
                  <a:ext uri="{0D108BD9-81ED-4DB2-BD59-A6C34878D82A}">
                    <a16:rowId xmlns:a16="http://schemas.microsoft.com/office/drawing/2014/main" val="4100349236"/>
                  </a:ext>
                </a:extLst>
              </a:tr>
              <a:tr h="370840">
                <a:tc>
                  <a:txBody>
                    <a:bodyPr/>
                    <a:lstStyle/>
                    <a:p>
                      <a:pPr algn="ctr" rtl="1"/>
                      <a:r>
                        <a:rPr lang="fa-IR" sz="1600" b="1" dirty="0" smtClean="0">
                          <a:cs typeface="B Nazanin" panose="00000400000000000000" pitchFamily="2" charset="-78"/>
                        </a:rPr>
                        <a:t>12 ( در</a:t>
                      </a:r>
                      <a:r>
                        <a:rPr lang="fa-IR" sz="1600" b="1" baseline="0" dirty="0" smtClean="0">
                          <a:cs typeface="B Nazanin" panose="00000400000000000000" pitchFamily="2" charset="-78"/>
                        </a:rPr>
                        <a:t> صورت وجود) </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مشاوره شیردهی </a:t>
                      </a:r>
                      <a:endParaRPr lang="en-US" sz="1600" b="1" dirty="0">
                        <a:cs typeface="B Nazanin" panose="00000400000000000000" pitchFamily="2" charset="-78"/>
                      </a:endParaRPr>
                    </a:p>
                  </a:txBody>
                  <a:tcPr/>
                </a:tc>
                <a:extLst>
                  <a:ext uri="{0D108BD9-81ED-4DB2-BD59-A6C34878D82A}">
                    <a16:rowId xmlns:a16="http://schemas.microsoft.com/office/drawing/2014/main" val="3158990326"/>
                  </a:ext>
                </a:extLst>
              </a:tr>
              <a:tr h="370840">
                <a:tc>
                  <a:txBody>
                    <a:bodyPr/>
                    <a:lstStyle/>
                    <a:p>
                      <a:pPr algn="ctr" rtl="1"/>
                      <a:r>
                        <a:rPr lang="fa-IR" sz="1600" b="1" dirty="0" smtClean="0">
                          <a:cs typeface="B Nazanin" panose="00000400000000000000" pitchFamily="2" charset="-78"/>
                        </a:rPr>
                        <a:t>50 </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آموزش</a:t>
                      </a:r>
                      <a:r>
                        <a:rPr lang="fa-IR" sz="1600" b="1" baseline="0" dirty="0" smtClean="0">
                          <a:cs typeface="B Nazanin" panose="00000400000000000000" pitchFamily="2" charset="-78"/>
                        </a:rPr>
                        <a:t> ها </a:t>
                      </a:r>
                      <a:endParaRPr lang="en-US" sz="1600" b="1" dirty="0">
                        <a:cs typeface="B Nazanin" panose="00000400000000000000" pitchFamily="2" charset="-78"/>
                      </a:endParaRPr>
                    </a:p>
                  </a:txBody>
                  <a:tcPr/>
                </a:tc>
                <a:extLst>
                  <a:ext uri="{0D108BD9-81ED-4DB2-BD59-A6C34878D82A}">
                    <a16:rowId xmlns:a16="http://schemas.microsoft.com/office/drawing/2014/main" val="2314855232"/>
                  </a:ext>
                </a:extLst>
              </a:tr>
              <a:tr h="370840">
                <a:tc>
                  <a:txBody>
                    <a:bodyPr/>
                    <a:lstStyle/>
                    <a:p>
                      <a:pPr algn="ctr" rtl="1"/>
                      <a:r>
                        <a:rPr lang="fa-IR" sz="1600" b="1" dirty="0" smtClean="0">
                          <a:cs typeface="B Nazanin" panose="00000400000000000000" pitchFamily="2" charset="-78"/>
                        </a:rPr>
                        <a:t>30 ( حداقل 20 متر</a:t>
                      </a:r>
                      <a:r>
                        <a:rPr lang="fa-IR" sz="1600" b="1" baseline="0" dirty="0" smtClean="0">
                          <a:cs typeface="B Nazanin" panose="00000400000000000000" pitchFamily="2" charset="-78"/>
                        </a:rPr>
                        <a:t> به ازای هر یونیت) </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دهان و دندان </a:t>
                      </a:r>
                      <a:endParaRPr lang="en-US" sz="1600" b="1" dirty="0">
                        <a:cs typeface="B Nazanin" panose="00000400000000000000" pitchFamily="2" charset="-78"/>
                      </a:endParaRPr>
                    </a:p>
                  </a:txBody>
                  <a:tcPr/>
                </a:tc>
                <a:extLst>
                  <a:ext uri="{0D108BD9-81ED-4DB2-BD59-A6C34878D82A}">
                    <a16:rowId xmlns:a16="http://schemas.microsoft.com/office/drawing/2014/main" val="3684455776"/>
                  </a:ext>
                </a:extLst>
              </a:tr>
              <a:tr h="370840">
                <a:tc>
                  <a:txBody>
                    <a:bodyPr/>
                    <a:lstStyle/>
                    <a:p>
                      <a:pPr algn="ctr" rtl="1"/>
                      <a:r>
                        <a:rPr lang="fa-IR" sz="1600" b="1" dirty="0" smtClean="0">
                          <a:cs typeface="B Nazanin" panose="00000400000000000000" pitchFamily="2" charset="-78"/>
                        </a:rPr>
                        <a:t>12</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سرویس بهداشتی و آبدارخانه </a:t>
                      </a:r>
                      <a:endParaRPr lang="en-US" sz="1600" b="1" dirty="0">
                        <a:cs typeface="B Nazanin" panose="00000400000000000000" pitchFamily="2" charset="-78"/>
                      </a:endParaRPr>
                    </a:p>
                  </a:txBody>
                  <a:tcPr/>
                </a:tc>
                <a:extLst>
                  <a:ext uri="{0D108BD9-81ED-4DB2-BD59-A6C34878D82A}">
                    <a16:rowId xmlns:a16="http://schemas.microsoft.com/office/drawing/2014/main" val="2772123145"/>
                  </a:ext>
                </a:extLst>
              </a:tr>
              <a:tr h="378823">
                <a:tc>
                  <a:txBody>
                    <a:bodyPr/>
                    <a:lstStyle/>
                    <a:p>
                      <a:pPr algn="ctr" rtl="1"/>
                      <a:r>
                        <a:rPr lang="fa-IR" sz="1600" b="1" dirty="0" smtClean="0">
                          <a:cs typeface="B Nazanin" panose="00000400000000000000" pitchFamily="2" charset="-78"/>
                        </a:rPr>
                        <a:t>60 </a:t>
                      </a:r>
                      <a:endParaRPr lang="en-US" sz="1600" b="1" dirty="0">
                        <a:cs typeface="B Nazanin" panose="00000400000000000000" pitchFamily="2" charset="-78"/>
                      </a:endParaRPr>
                    </a:p>
                  </a:txBody>
                  <a:tcPr/>
                </a:tc>
                <a:tc>
                  <a:txBody>
                    <a:bodyPr/>
                    <a:lstStyle/>
                    <a:p>
                      <a:pPr algn="ctr" rtl="1"/>
                      <a:r>
                        <a:rPr lang="fa-IR" sz="1600" b="1" dirty="0" smtClean="0">
                          <a:cs typeface="B Nazanin" panose="00000400000000000000" pitchFamily="2" charset="-78"/>
                        </a:rPr>
                        <a:t>بستری موقت خانم ها و آقایان</a:t>
                      </a:r>
                      <a:r>
                        <a:rPr lang="fa-IR" sz="1600" b="1" baseline="0" dirty="0" smtClean="0">
                          <a:cs typeface="B Nazanin" panose="00000400000000000000" pitchFamily="2" charset="-78"/>
                        </a:rPr>
                        <a:t> </a:t>
                      </a:r>
                      <a:endParaRPr lang="en-US" sz="1600" b="1" dirty="0">
                        <a:cs typeface="B Nazanin" panose="00000400000000000000" pitchFamily="2" charset="-78"/>
                      </a:endParaRPr>
                    </a:p>
                  </a:txBody>
                  <a:tcPr/>
                </a:tc>
                <a:extLst>
                  <a:ext uri="{0D108BD9-81ED-4DB2-BD59-A6C34878D82A}">
                    <a16:rowId xmlns:a16="http://schemas.microsoft.com/office/drawing/2014/main" val="2593606896"/>
                  </a:ext>
                </a:extLst>
              </a:tr>
              <a:tr h="370840">
                <a:tc gridSpan="2">
                  <a:txBody>
                    <a:bodyPr/>
                    <a:lstStyle/>
                    <a:p>
                      <a:pPr algn="ctr" rtl="1"/>
                      <a:r>
                        <a:rPr lang="fa-IR" sz="1600" b="1" dirty="0" smtClean="0">
                          <a:cs typeface="B Nazanin" panose="00000400000000000000" pitchFamily="2" charset="-78"/>
                        </a:rPr>
                        <a:t>پیش بینی رمپ برای معلولین یا</a:t>
                      </a:r>
                      <a:r>
                        <a:rPr lang="fa-IR" sz="1600" b="1" baseline="0" dirty="0" smtClean="0">
                          <a:cs typeface="B Nazanin" panose="00000400000000000000" pitchFamily="2" charset="-78"/>
                        </a:rPr>
                        <a:t> آسانسور برای ساختمان های دوطبقه و بالاتر </a:t>
                      </a:r>
                      <a:endParaRPr lang="en-US" sz="1600" b="1" dirty="0">
                        <a:cs typeface="B Nazanin" panose="00000400000000000000" pitchFamily="2" charset="-78"/>
                      </a:endParaRPr>
                    </a:p>
                  </a:txBody>
                  <a:tcPr/>
                </a:tc>
                <a:tc hMerge="1">
                  <a:txBody>
                    <a:bodyPr/>
                    <a:lstStyle/>
                    <a:p>
                      <a:pPr algn="ctr" rtl="1"/>
                      <a:endParaRPr lang="en-US" sz="1600" b="1" dirty="0">
                        <a:cs typeface="B Nazanin" panose="00000400000000000000" pitchFamily="2" charset="-78"/>
                      </a:endParaRPr>
                    </a:p>
                  </a:txBody>
                  <a:tcPr/>
                </a:tc>
                <a:extLst>
                  <a:ext uri="{0D108BD9-81ED-4DB2-BD59-A6C34878D82A}">
                    <a16:rowId xmlns:a16="http://schemas.microsoft.com/office/drawing/2014/main" val="330176009"/>
                  </a:ext>
                </a:extLst>
              </a:tr>
            </a:tbl>
          </a:graphicData>
        </a:graphic>
      </p:graphicFrame>
      <p:sp>
        <p:nvSpPr>
          <p:cNvPr id="6" name="TextBox 5"/>
          <p:cNvSpPr txBox="1"/>
          <p:nvPr/>
        </p:nvSpPr>
        <p:spPr>
          <a:xfrm>
            <a:off x="2854619" y="5284695"/>
            <a:ext cx="3697941" cy="646331"/>
          </a:xfrm>
          <a:prstGeom prst="rect">
            <a:avLst/>
          </a:prstGeom>
          <a:noFill/>
        </p:spPr>
        <p:txBody>
          <a:bodyPr wrap="square" rtlCol="0">
            <a:spAutoFit/>
          </a:bodyPr>
          <a:lstStyle/>
          <a:p>
            <a:pPr algn="ctr" rtl="1"/>
            <a:r>
              <a:rPr lang="fa-IR" b="1" dirty="0" smtClean="0">
                <a:solidFill>
                  <a:srgbClr val="FF0000"/>
                </a:solidFill>
                <a:cs typeface="B Nazanin" panose="00000400000000000000" pitchFamily="2" charset="-78"/>
              </a:rPr>
              <a:t>با جمعیت تحت پوشش متوسط 40 هزار نفر حدود 300 تا 400 متر مربع</a:t>
            </a:r>
            <a:endParaRPr lang="en-US" b="1" dirty="0">
              <a:solidFill>
                <a:srgbClr val="FF0000"/>
              </a:solidFill>
              <a:cs typeface="B Nazanin" panose="00000400000000000000" pitchFamily="2" charset="-78"/>
            </a:endParaRPr>
          </a:p>
        </p:txBody>
      </p:sp>
    </p:spTree>
    <p:extLst>
      <p:ext uri="{BB962C8B-B14F-4D97-AF65-F5344CB8AC3E}">
        <p14:creationId xmlns:p14="http://schemas.microsoft.com/office/powerpoint/2010/main" val="21232807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50000"/>
              </a:lnSpc>
            </a:pPr>
            <a:r>
              <a:rPr lang="fa-IR" dirty="0" smtClean="0">
                <a:solidFill>
                  <a:schemeClr val="tx1"/>
                </a:solidFill>
                <a:cs typeface="B Titr" panose="00000700000000000000" pitchFamily="2" charset="-78"/>
              </a:rPr>
              <a:t>تجهیزات پایگاه سلامت خانواده </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5037222" y="354007"/>
            <a:ext cx="6780194" cy="5248622"/>
          </a:xfrm>
        </p:spPr>
        <p:txBody>
          <a:bodyPr>
            <a:normAutofit/>
          </a:bodyPr>
          <a:lstStyle/>
          <a:p>
            <a:pPr algn="r" rtl="1"/>
            <a:r>
              <a:rPr lang="fa-IR" sz="2400" b="1" dirty="0" smtClean="0">
                <a:cs typeface="B Nazanin" panose="00000400000000000000" pitchFamily="2" charset="-78"/>
              </a:rPr>
              <a:t>مطابق آخرین استانداردهای ابلاغ شده پایگاه سلامت شهری </a:t>
            </a:r>
            <a:endParaRPr lang="en-US" sz="2400" b="1" dirty="0">
              <a:cs typeface="B Nazanin" panose="00000400000000000000" pitchFamily="2" charset="-78"/>
            </a:endParaRPr>
          </a:p>
        </p:txBody>
      </p:sp>
    </p:spTree>
    <p:extLst>
      <p:ext uri="{BB962C8B-B14F-4D97-AF65-F5344CB8AC3E}">
        <p14:creationId xmlns:p14="http://schemas.microsoft.com/office/powerpoint/2010/main" val="1540008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rtl="1">
              <a:lnSpc>
                <a:spcPct val="150000"/>
              </a:lnSpc>
            </a:pPr>
            <a:r>
              <a:rPr lang="fa-IR" sz="2800" dirty="0" smtClean="0">
                <a:solidFill>
                  <a:schemeClr val="tx1"/>
                </a:solidFill>
                <a:cs typeface="B Titr" panose="00000700000000000000" pitchFamily="2" charset="-78"/>
              </a:rPr>
              <a:t>دستور </a:t>
            </a:r>
            <a:r>
              <a:rPr lang="fa-IR" sz="2800" dirty="0">
                <a:solidFill>
                  <a:schemeClr val="tx1"/>
                </a:solidFill>
                <a:cs typeface="B Titr" panose="00000700000000000000" pitchFamily="2" charset="-78"/>
              </a:rPr>
              <a:t>عمل </a:t>
            </a:r>
            <a:r>
              <a:rPr lang="fa-IR" sz="2800" dirty="0" smtClean="0">
                <a:solidFill>
                  <a:schemeClr val="tx1"/>
                </a:solidFill>
                <a:cs typeface="B Titr" panose="00000700000000000000" pitchFamily="2" charset="-78"/>
              </a:rPr>
              <a:t>برنامه</a:t>
            </a:r>
            <a:br>
              <a:rPr lang="fa-IR" sz="2800" dirty="0" smtClean="0">
                <a:solidFill>
                  <a:schemeClr val="tx1"/>
                </a:solidFill>
                <a:cs typeface="B Titr" panose="00000700000000000000" pitchFamily="2" charset="-78"/>
              </a:rPr>
            </a:br>
            <a:r>
              <a:rPr lang="fa-IR" sz="2800" dirty="0" smtClean="0">
                <a:solidFill>
                  <a:schemeClr val="tx1"/>
                </a:solidFill>
                <a:cs typeface="B Titr" panose="00000700000000000000" pitchFamily="2" charset="-78"/>
              </a:rPr>
              <a:t>«سلامت خانواده </a:t>
            </a:r>
            <a:r>
              <a:rPr lang="fa-IR" sz="2800" dirty="0">
                <a:solidFill>
                  <a:schemeClr val="tx1"/>
                </a:solidFill>
                <a:cs typeface="B Titr" panose="00000700000000000000" pitchFamily="2" charset="-78"/>
              </a:rPr>
              <a:t>و نظام ارجاع در مناطق شهری</a:t>
            </a:r>
            <a:r>
              <a:rPr lang="fa-IR" sz="2800" dirty="0" smtClean="0">
                <a:solidFill>
                  <a:schemeClr val="tx1"/>
                </a:solidFill>
                <a:cs typeface="B Titr" panose="00000700000000000000" pitchFamily="2" charset="-78"/>
              </a:rPr>
              <a:t>"</a:t>
            </a:r>
            <a:br>
              <a:rPr lang="fa-IR" sz="2800" dirty="0" smtClean="0">
                <a:solidFill>
                  <a:schemeClr val="tx1"/>
                </a:solidFill>
                <a:cs typeface="B Titr" panose="00000700000000000000" pitchFamily="2" charset="-78"/>
              </a:rPr>
            </a:br>
            <a:r>
              <a:rPr lang="fa-IR" sz="2800" dirty="0" smtClean="0">
                <a:solidFill>
                  <a:schemeClr val="tx1"/>
                </a:solidFill>
                <a:cs typeface="B Titr" panose="00000700000000000000" pitchFamily="2" charset="-78"/>
              </a:rPr>
              <a:t> </a:t>
            </a:r>
            <a:r>
              <a:rPr lang="fa-IR" sz="2800" dirty="0">
                <a:solidFill>
                  <a:schemeClr val="tx1"/>
                </a:solidFill>
                <a:cs typeface="B Titr" panose="00000700000000000000" pitchFamily="2" charset="-78"/>
              </a:rPr>
              <a:t>نسخه 03 </a:t>
            </a:r>
            <a:endParaRPr lang="en-US" sz="2800" dirty="0">
              <a:solidFill>
                <a:schemeClr val="tx1"/>
              </a:solidFill>
              <a:cs typeface="B Titr" panose="00000700000000000000" pitchFamily="2" charset="-78"/>
            </a:endParaRPr>
          </a:p>
        </p:txBody>
      </p:sp>
      <p:sp>
        <p:nvSpPr>
          <p:cNvPr id="3" name="Subtitle 2"/>
          <p:cNvSpPr>
            <a:spLocks noGrp="1"/>
          </p:cNvSpPr>
          <p:nvPr>
            <p:ph type="subTitle" idx="1"/>
          </p:nvPr>
        </p:nvSpPr>
        <p:spPr/>
        <p:txBody>
          <a:bodyPr/>
          <a:lstStyle/>
          <a:p>
            <a:pPr>
              <a:lnSpc>
                <a:spcPct val="150000"/>
              </a:lnSpc>
            </a:pPr>
            <a:endParaRPr lang="fa-IR" dirty="0" smtClean="0">
              <a:cs typeface="B Titr" panose="00000700000000000000" pitchFamily="2" charset="-78"/>
            </a:endParaRPr>
          </a:p>
        </p:txBody>
      </p:sp>
    </p:spTree>
    <p:extLst>
      <p:ext uri="{BB962C8B-B14F-4D97-AF65-F5344CB8AC3E}">
        <p14:creationId xmlns:p14="http://schemas.microsoft.com/office/powerpoint/2010/main" val="8943911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50000"/>
              </a:lnSpc>
            </a:pPr>
            <a:r>
              <a:rPr lang="fa-IR" sz="3200" dirty="0">
                <a:solidFill>
                  <a:schemeClr val="tx1"/>
                </a:solidFill>
                <a:cs typeface="B Titr" panose="00000700000000000000" pitchFamily="2" charset="-78"/>
              </a:rPr>
              <a:t>نیروی انسانی </a:t>
            </a:r>
            <a:r>
              <a:rPr lang="fa-IR" sz="3200" dirty="0" smtClean="0">
                <a:solidFill>
                  <a:schemeClr val="tx1"/>
                </a:solidFill>
                <a:cs typeface="B Titr" panose="00000700000000000000" pitchFamily="2" charset="-78"/>
              </a:rPr>
              <a:t>مرکز خدمات جامع سلامت </a:t>
            </a:r>
            <a:endParaRPr lang="en-US" sz="3200" dirty="0">
              <a:solidFill>
                <a:schemeClr val="tx1"/>
              </a:solidFill>
              <a:cs typeface="B Titr" panose="00000700000000000000" pitchFamily="2" charset="-78"/>
            </a:endParaRPr>
          </a:p>
        </p:txBody>
      </p:sp>
      <p:sp>
        <p:nvSpPr>
          <p:cNvPr id="3" name="Content Placeholder 2"/>
          <p:cNvSpPr>
            <a:spLocks noGrp="1"/>
          </p:cNvSpPr>
          <p:nvPr>
            <p:ph idx="1"/>
          </p:nvPr>
        </p:nvSpPr>
        <p:spPr>
          <a:xfrm>
            <a:off x="5118447" y="241300"/>
            <a:ext cx="6281873" cy="5810508"/>
          </a:xfrm>
        </p:spPr>
        <p:txBody>
          <a:bodyPr>
            <a:normAutofit fontScale="77500" lnSpcReduction="20000"/>
          </a:bodyPr>
          <a:lstStyle/>
          <a:p>
            <a:pPr lvl="0" algn="r" rtl="1">
              <a:buFont typeface="Wingdings" panose="05000000000000000000" pitchFamily="2" charset="2"/>
              <a:buChar char="v"/>
            </a:pPr>
            <a:r>
              <a:rPr lang="fa-IR" sz="2100" b="1" dirty="0">
                <a:cs typeface="B Nazanin" panose="00000400000000000000" pitchFamily="2" charset="-78"/>
              </a:rPr>
              <a:t>پزشک مسوول فنی یک نفر </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a:cs typeface="B Nazanin" panose="00000400000000000000" pitchFamily="2" charset="-78"/>
              </a:rPr>
              <a:t>دندانپزشک بازای 30 تا 40 هزار نفر       یک نفر </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a:cs typeface="B Nazanin" panose="00000400000000000000" pitchFamily="2" charset="-78"/>
              </a:rPr>
              <a:t>مراقب ناظر بازای هر مرکز حداقل یک نفر و به ازای هر 20 هزار نفر یک نفر اضافه </a:t>
            </a:r>
            <a:r>
              <a:rPr lang="fa-IR" sz="2100" b="1" dirty="0" smtClean="0">
                <a:cs typeface="B Nazanin" panose="00000400000000000000" pitchFamily="2" charset="-78"/>
              </a:rPr>
              <a:t>شود.</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smtClean="0">
                <a:cs typeface="B Nazanin" panose="00000400000000000000" pitchFamily="2" charset="-78"/>
              </a:rPr>
              <a:t>کارشناس بهداشت </a:t>
            </a:r>
            <a:r>
              <a:rPr lang="fa-IR" sz="2100" b="1" dirty="0">
                <a:cs typeface="B Nazanin" panose="00000400000000000000" pitchFamily="2" charset="-78"/>
              </a:rPr>
              <a:t>محیط بازای هر 300  پرونده / واحد / امکنه عمومی   یک نفر</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a:cs typeface="B Nazanin" panose="00000400000000000000" pitchFamily="2" charset="-78"/>
              </a:rPr>
              <a:t>کارشناس بهداشت حرفه ای بازای هر 300  واحد کارگاهی/ صنعتی     یک نفر</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a:cs typeface="B Nazanin" panose="00000400000000000000" pitchFamily="2" charset="-78"/>
              </a:rPr>
              <a:t>مراقب سلامت دهان بازای هر دندانپزشک با یونیت فعال     یک نفر</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a:cs typeface="B Nazanin" panose="00000400000000000000" pitchFamily="2" charset="-78"/>
              </a:rPr>
              <a:t>کارشناس/کارشناس ارشد تغذیه بازای هر 20 هزار نفر        یک نفر </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a:cs typeface="B Nazanin" panose="00000400000000000000" pitchFamily="2" charset="-78"/>
              </a:rPr>
              <a:t>کارشناس/ کارشناس ارشد روانشناسی بالینی بازای هر 20 هزار نفر    یک نفر </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a:cs typeface="B Nazanin" panose="00000400000000000000" pitchFamily="2" charset="-78"/>
              </a:rPr>
              <a:t>پذیرش        یک نفر</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a:cs typeface="B Nazanin" panose="00000400000000000000" pitchFamily="2" charset="-78"/>
              </a:rPr>
              <a:t>مشاوره ازدواج / شیردهی/ ژنتیک (براساس ضوابط و در مراکز خاص)	</a:t>
            </a:r>
            <a:r>
              <a:rPr lang="fa-IR" sz="2100" b="1" dirty="0" smtClean="0">
                <a:cs typeface="B Nazanin" panose="00000400000000000000" pitchFamily="2" charset="-78"/>
              </a:rPr>
              <a:t>2 </a:t>
            </a:r>
            <a:r>
              <a:rPr lang="fa-IR" sz="2100" b="1" dirty="0">
                <a:cs typeface="B Nazanin" panose="00000400000000000000" pitchFamily="2" charset="-78"/>
              </a:rPr>
              <a:t>نفر</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a:cs typeface="B Nazanin" panose="00000400000000000000" pitchFamily="2" charset="-78"/>
              </a:rPr>
              <a:t>خرید خدمت حجمی برای نظافت </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a:cs typeface="B Nazanin" panose="00000400000000000000" pitchFamily="2" charset="-78"/>
              </a:rPr>
              <a:t>خرید خدمت حجمی برای نقلیه</a:t>
            </a:r>
            <a:endParaRPr lang="en-US" sz="2100" b="1" dirty="0">
              <a:cs typeface="B Nazanin" panose="00000400000000000000" pitchFamily="2" charset="-78"/>
            </a:endParaRPr>
          </a:p>
          <a:p>
            <a:pPr lvl="0" algn="r" rtl="1">
              <a:buFont typeface="Wingdings" panose="05000000000000000000" pitchFamily="2" charset="2"/>
              <a:buChar char="v"/>
            </a:pPr>
            <a:r>
              <a:rPr lang="fa-IR" sz="2100" b="1" dirty="0">
                <a:cs typeface="B Nazanin" panose="00000400000000000000" pitchFamily="2" charset="-78"/>
              </a:rPr>
              <a:t>نمونه گیر بر حسب ضرورت یک نفر </a:t>
            </a:r>
            <a:endParaRPr lang="en-US" sz="2100" b="1" dirty="0">
              <a:cs typeface="B Nazanin" panose="00000400000000000000" pitchFamily="2" charset="-78"/>
            </a:endParaRPr>
          </a:p>
          <a:p>
            <a:pPr algn="r" rtl="1">
              <a:buFont typeface="Wingdings" panose="05000000000000000000" pitchFamily="2" charset="2"/>
              <a:buChar char="v"/>
            </a:pPr>
            <a:r>
              <a:rPr lang="fa-IR" sz="2100" b="1" dirty="0">
                <a:cs typeface="B Nazanin" panose="00000400000000000000" pitchFamily="2" charset="-78"/>
              </a:rPr>
              <a:t>(*)مراقبین ناظر ( کارشناس بیماری ها ) ترجیحا مرد باشد.</a:t>
            </a:r>
            <a:endParaRPr lang="en-US" sz="2100" b="1" dirty="0">
              <a:cs typeface="B Nazanin" panose="00000400000000000000" pitchFamily="2" charset="-78"/>
            </a:endParaRPr>
          </a:p>
          <a:p>
            <a:endParaRPr lang="fa-IR" dirty="0"/>
          </a:p>
        </p:txBody>
      </p:sp>
    </p:spTree>
    <p:extLst>
      <p:ext uri="{BB962C8B-B14F-4D97-AF65-F5344CB8AC3E}">
        <p14:creationId xmlns:p14="http://schemas.microsoft.com/office/powerpoint/2010/main" val="24490770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50000"/>
              </a:lnSpc>
            </a:pPr>
            <a:r>
              <a:rPr lang="fa-IR" sz="3600" dirty="0" smtClean="0">
                <a:solidFill>
                  <a:schemeClr val="tx1"/>
                </a:solidFill>
                <a:cs typeface="B Titr" panose="00000700000000000000" pitchFamily="2" charset="-78"/>
              </a:rPr>
              <a:t>ساعت کاری برنامه </a:t>
            </a:r>
            <a:endParaRPr lang="en-US" sz="3600" dirty="0">
              <a:solidFill>
                <a:schemeClr val="tx1"/>
              </a:solidFill>
              <a:cs typeface="B Titr" panose="00000700000000000000" pitchFamily="2" charset="-78"/>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226326833"/>
              </p:ext>
            </p:extLst>
          </p:nvPr>
        </p:nvGraphicFramePr>
        <p:xfrm>
          <a:off x="5981699" y="508001"/>
          <a:ext cx="4475005" cy="1574799"/>
        </p:xfrm>
        <a:graphic>
          <a:graphicData uri="http://schemas.openxmlformats.org/drawingml/2006/table">
            <a:tbl>
              <a:tblPr rtl="1" firstRow="1" firstCol="1" bandRow="1">
                <a:tableStyleId>{5C22544A-7EE6-4342-B048-85BDC9FD1C3A}</a:tableStyleId>
              </a:tblPr>
              <a:tblGrid>
                <a:gridCol w="1313668">
                  <a:extLst>
                    <a:ext uri="{9D8B030D-6E8A-4147-A177-3AD203B41FA5}">
                      <a16:colId xmlns:a16="http://schemas.microsoft.com/office/drawing/2014/main" val="20000"/>
                    </a:ext>
                  </a:extLst>
                </a:gridCol>
                <a:gridCol w="1756514">
                  <a:extLst>
                    <a:ext uri="{9D8B030D-6E8A-4147-A177-3AD203B41FA5}">
                      <a16:colId xmlns:a16="http://schemas.microsoft.com/office/drawing/2014/main" val="20001"/>
                    </a:ext>
                  </a:extLst>
                </a:gridCol>
                <a:gridCol w="1404823">
                  <a:extLst>
                    <a:ext uri="{9D8B030D-6E8A-4147-A177-3AD203B41FA5}">
                      <a16:colId xmlns:a16="http://schemas.microsoft.com/office/drawing/2014/main" val="20002"/>
                    </a:ext>
                  </a:extLst>
                </a:gridCol>
              </a:tblGrid>
              <a:tr h="524933">
                <a:tc>
                  <a:txBody>
                    <a:bodyPr/>
                    <a:lstStyle/>
                    <a:p>
                      <a:pPr marL="0" marR="0" algn="justLow" rtl="1">
                        <a:lnSpc>
                          <a:spcPct val="115000"/>
                        </a:lnSpc>
                        <a:spcBef>
                          <a:spcPts val="0"/>
                        </a:spcBef>
                        <a:spcAft>
                          <a:spcPts val="0"/>
                        </a:spcAft>
                      </a:pPr>
                      <a:r>
                        <a:rPr lang="fa-IR" sz="1200" dirty="0">
                          <a:effectLst/>
                        </a:rPr>
                        <a:t> </a:t>
                      </a:r>
                      <a:endParaRPr lang="en-US" sz="2400" b="1" dirty="0">
                        <a:solidFill>
                          <a:srgbClr val="00FFCB"/>
                        </a:solidFill>
                        <a:effectLst/>
                        <a:latin typeface="B Yagut"/>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fa-IR" sz="1200" dirty="0">
                          <a:effectLst/>
                        </a:rPr>
                        <a:t>شیفت صبح</a:t>
                      </a:r>
                      <a:endParaRPr lang="en-US" sz="2400" b="1" dirty="0">
                        <a:solidFill>
                          <a:srgbClr val="00FFCB"/>
                        </a:solidFill>
                        <a:effectLst/>
                        <a:latin typeface="B Yagut"/>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fa-IR" sz="1200">
                          <a:effectLst/>
                        </a:rPr>
                        <a:t>شیفت عصر</a:t>
                      </a:r>
                      <a:endParaRPr lang="en-US" sz="2400" b="1">
                        <a:solidFill>
                          <a:srgbClr val="00FFCB"/>
                        </a:solidFill>
                        <a:effectLst/>
                        <a:latin typeface="B Yagu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524933">
                <a:tc>
                  <a:txBody>
                    <a:bodyPr/>
                    <a:lstStyle/>
                    <a:p>
                      <a:pPr marL="0" marR="0" algn="justLow" rtl="1">
                        <a:lnSpc>
                          <a:spcPct val="115000"/>
                        </a:lnSpc>
                        <a:spcBef>
                          <a:spcPts val="0"/>
                        </a:spcBef>
                        <a:spcAft>
                          <a:spcPts val="0"/>
                        </a:spcAft>
                      </a:pPr>
                      <a:r>
                        <a:rPr lang="fa-IR" sz="1200">
                          <a:effectLst/>
                        </a:rPr>
                        <a:t>شنبه تا چهارشنبه </a:t>
                      </a:r>
                      <a:endParaRPr lang="en-US" sz="2400" b="1">
                        <a:solidFill>
                          <a:srgbClr val="00FFCB"/>
                        </a:solidFill>
                        <a:effectLst/>
                        <a:latin typeface="B Yagut"/>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fa-IR" sz="1200">
                          <a:effectLst/>
                        </a:rPr>
                        <a:t>7 صبح تا 14:30</a:t>
                      </a:r>
                      <a:endParaRPr lang="en-US" sz="2400" b="1">
                        <a:solidFill>
                          <a:srgbClr val="00FFCB"/>
                        </a:solidFill>
                        <a:effectLst/>
                        <a:latin typeface="B Yagut"/>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fa-IR" sz="1200">
                          <a:effectLst/>
                        </a:rPr>
                        <a:t>14:30 تا 22</a:t>
                      </a:r>
                      <a:endParaRPr lang="en-US" sz="2400" b="1">
                        <a:solidFill>
                          <a:srgbClr val="00FFCB"/>
                        </a:solidFill>
                        <a:effectLst/>
                        <a:latin typeface="B Yagu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524933">
                <a:tc>
                  <a:txBody>
                    <a:bodyPr/>
                    <a:lstStyle/>
                    <a:p>
                      <a:pPr marL="0" marR="0" algn="justLow" rtl="1">
                        <a:lnSpc>
                          <a:spcPct val="115000"/>
                        </a:lnSpc>
                        <a:spcBef>
                          <a:spcPts val="0"/>
                        </a:spcBef>
                        <a:spcAft>
                          <a:spcPts val="0"/>
                        </a:spcAft>
                      </a:pPr>
                      <a:r>
                        <a:rPr lang="fa-IR" sz="1200">
                          <a:effectLst/>
                        </a:rPr>
                        <a:t>روزهای پنج شنبه</a:t>
                      </a:r>
                      <a:endParaRPr lang="en-US" sz="2400" b="1">
                        <a:solidFill>
                          <a:srgbClr val="00FFCB"/>
                        </a:solidFill>
                        <a:effectLst/>
                        <a:latin typeface="B Yagut"/>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fa-IR" sz="1200">
                          <a:effectLst/>
                        </a:rPr>
                        <a:t>7 صبح تا 13:30</a:t>
                      </a:r>
                      <a:endParaRPr lang="en-US" sz="2400" b="1">
                        <a:solidFill>
                          <a:srgbClr val="00FFCB"/>
                        </a:solidFill>
                        <a:effectLst/>
                        <a:latin typeface="B Yagut"/>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fa-IR" sz="1200" dirty="0">
                          <a:effectLst/>
                        </a:rPr>
                        <a:t>13:30 تا 20</a:t>
                      </a:r>
                      <a:endParaRPr lang="en-US" sz="2400" b="1" dirty="0">
                        <a:solidFill>
                          <a:srgbClr val="00FFCB"/>
                        </a:solidFill>
                        <a:effectLst/>
                        <a:latin typeface="B Yagu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bl>
          </a:graphicData>
        </a:graphic>
      </p:graphicFrame>
      <p:sp>
        <p:nvSpPr>
          <p:cNvPr id="9" name="Rectangle 8"/>
          <p:cNvSpPr/>
          <p:nvPr/>
        </p:nvSpPr>
        <p:spPr>
          <a:xfrm>
            <a:off x="5410200" y="2565400"/>
            <a:ext cx="6438900" cy="3141886"/>
          </a:xfrm>
          <a:prstGeom prst="rect">
            <a:avLst/>
          </a:prstGeom>
        </p:spPr>
        <p:txBody>
          <a:bodyPr wrap="square">
            <a:spAutoFit/>
          </a:bodyPr>
          <a:lstStyle/>
          <a:p>
            <a:pPr algn="justLow" rtl="1">
              <a:lnSpc>
                <a:spcPct val="115000"/>
              </a:lnSpc>
              <a:spcBef>
                <a:spcPts val="565"/>
              </a:spcBef>
              <a:spcAft>
                <a:spcPts val="1135"/>
              </a:spcAft>
            </a:pPr>
            <a:r>
              <a:rPr lang="fa-IR" sz="2000" b="1" dirty="0">
                <a:cs typeface="B Nazanin" panose="00000400000000000000" pitchFamily="2" charset="-78"/>
              </a:rPr>
              <a:t>بسته های خدمتی در قالب خدمات مراقبتی و درمانی به جمعیت تحت پوشش هر پایگاه پزشکی خانواده الزاماٌ توسط تیم سلامت خانواده فرد ارایه می­شود. بدیهی است پزشک هم پوشان موظف به ارایه خدمات درمانی جمعیت تحت پوشش شیفت مقابل، حسب ضرورت می باشد. ترجیحا پزشکان هم پوشان در یک مکان فیزیکی ارایه خدمت نمایند. </a:t>
            </a:r>
            <a:endParaRPr lang="en-US" sz="2000" b="1" dirty="0">
              <a:cs typeface="B Nazanin" panose="00000400000000000000" pitchFamily="2" charset="-78"/>
            </a:endParaRPr>
          </a:p>
          <a:p>
            <a:pPr marL="60325" marR="0" algn="justLow" rtl="1">
              <a:lnSpc>
                <a:spcPct val="115000"/>
              </a:lnSpc>
              <a:spcBef>
                <a:spcPts val="565"/>
              </a:spcBef>
              <a:spcAft>
                <a:spcPts val="1135"/>
              </a:spcAft>
            </a:pPr>
            <a:r>
              <a:rPr lang="fa-IR" sz="2000" b="1" dirty="0">
                <a:cs typeface="B Nazanin" panose="00000400000000000000" pitchFamily="2" charset="-78"/>
              </a:rPr>
              <a:t>ساعت کاری مراکز خدمات جامع سلامت طبق روال عادی می باشد. دانشگاه می تواند از فضای فیزیکی این مراکز جهت راه اندازی تیم سلامت خانواده دولتی و غیردولتی در شیفت کاری عصر استفاده نماید.</a:t>
            </a:r>
            <a:endParaRPr lang="en-US" sz="2000" b="1" dirty="0">
              <a:cs typeface="B Nazanin" panose="00000400000000000000" pitchFamily="2" charset="-78"/>
            </a:endParaRPr>
          </a:p>
        </p:txBody>
      </p:sp>
    </p:spTree>
    <p:extLst>
      <p:ext uri="{BB962C8B-B14F-4D97-AF65-F5344CB8AC3E}">
        <p14:creationId xmlns:p14="http://schemas.microsoft.com/office/powerpoint/2010/main" val="853789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150000"/>
              </a:lnSpc>
            </a:pPr>
            <a:r>
              <a:rPr lang="fa-IR" sz="3200" dirty="0" smtClean="0">
                <a:solidFill>
                  <a:schemeClr val="tx1"/>
                </a:solidFill>
                <a:cs typeface="B Titr" panose="00000700000000000000" pitchFamily="2" charset="-78"/>
              </a:rPr>
              <a:t>ارائه خدمات در شرایط مرخصی، استعلاجی و مأموریت </a:t>
            </a:r>
            <a:endParaRPr lang="en-US" sz="3200" dirty="0">
              <a:solidFill>
                <a:schemeClr val="tx1"/>
              </a:solidFill>
              <a:cs typeface="B Titr" panose="00000700000000000000" pitchFamily="2" charset="-78"/>
            </a:endParaRPr>
          </a:p>
        </p:txBody>
      </p:sp>
      <p:sp>
        <p:nvSpPr>
          <p:cNvPr id="3" name="TextBox 2"/>
          <p:cNvSpPr txBox="1"/>
          <p:nvPr/>
        </p:nvSpPr>
        <p:spPr>
          <a:xfrm>
            <a:off x="4493623" y="1069767"/>
            <a:ext cx="7576458" cy="5016758"/>
          </a:xfrm>
          <a:prstGeom prst="rect">
            <a:avLst/>
          </a:prstGeom>
          <a:noFill/>
        </p:spPr>
        <p:txBody>
          <a:bodyPr wrap="square" rtlCol="0">
            <a:spAutoFit/>
          </a:bodyPr>
          <a:lstStyle/>
          <a:p>
            <a:pPr marL="285750" indent="-285750" algn="r" rtl="1">
              <a:lnSpc>
                <a:spcPct val="200000"/>
              </a:lnSpc>
              <a:buFont typeface="Wingdings" panose="05000000000000000000" pitchFamily="2" charset="2"/>
              <a:buChar char="v"/>
            </a:pPr>
            <a:r>
              <a:rPr lang="fa-IR" sz="2000" b="1" dirty="0" smtClean="0">
                <a:cs typeface="B Nazanin" panose="00000400000000000000" pitchFamily="2" charset="-78"/>
              </a:rPr>
              <a:t>در صورت عدم حضور پزشک خانواده و مراقب سلامت کمتر از سه روز، تیم سلامت خانواده همپوشان موظف به ارائه خدمات به جمعیت تحت پوشش در همان ساعت کاری ایشان و در محل کار خود می باشد. </a:t>
            </a:r>
          </a:p>
          <a:p>
            <a:pPr marL="285750" indent="-285750" algn="r" rtl="1">
              <a:lnSpc>
                <a:spcPct val="200000"/>
              </a:lnSpc>
              <a:buFont typeface="Wingdings" panose="05000000000000000000" pitchFamily="2" charset="2"/>
              <a:buChar char="v"/>
            </a:pPr>
            <a:r>
              <a:rPr lang="fa-IR" sz="2000" b="1" dirty="0" smtClean="0">
                <a:cs typeface="B Nazanin" panose="00000400000000000000" pitchFamily="2" charset="-78"/>
              </a:rPr>
              <a:t>در صورت عدم حضور پزشک خانواده یا مراقب سلامت بیش از سه روز، پزشک یا مراقب مورد نظر موظف به معرفی پزشک یا مراقب جایگزین می باشد. </a:t>
            </a:r>
          </a:p>
          <a:p>
            <a:pPr marL="285750" indent="-285750" algn="r" rtl="1">
              <a:lnSpc>
                <a:spcPct val="200000"/>
              </a:lnSpc>
              <a:buFont typeface="Wingdings" panose="05000000000000000000" pitchFamily="2" charset="2"/>
              <a:buChar char="v"/>
            </a:pPr>
            <a:r>
              <a:rPr lang="fa-IR" sz="2000" b="1" dirty="0" smtClean="0">
                <a:cs typeface="B Nazanin" panose="00000400000000000000" pitchFamily="2" charset="-78"/>
              </a:rPr>
              <a:t>حداکثر روزهایی که پزشک خانواده می تواند از پزشک جایگزین استفاده کند 15 روز در طول شش ماه می باشد. </a:t>
            </a:r>
          </a:p>
          <a:p>
            <a:pPr marL="285750" indent="-285750" algn="r" rtl="1">
              <a:lnSpc>
                <a:spcPct val="200000"/>
              </a:lnSpc>
              <a:buFont typeface="Wingdings" panose="05000000000000000000" pitchFamily="2" charset="2"/>
              <a:buChar char="v"/>
            </a:pPr>
            <a:r>
              <a:rPr lang="fa-IR" sz="2000" b="1" dirty="0" smtClean="0">
                <a:cs typeface="B Nazanin" panose="00000400000000000000" pitchFamily="2" charset="-78"/>
              </a:rPr>
              <a:t>نحوه استفاده از مرخصی تیم سلامت خانواده مطابق دستورعمل های کشوری </a:t>
            </a:r>
            <a:endParaRPr lang="en-US" sz="2000" b="1" dirty="0">
              <a:cs typeface="B Nazanin" panose="00000400000000000000" pitchFamily="2" charset="-78"/>
            </a:endParaRPr>
          </a:p>
        </p:txBody>
      </p:sp>
    </p:spTree>
    <p:extLst>
      <p:ext uri="{BB962C8B-B14F-4D97-AF65-F5344CB8AC3E}">
        <p14:creationId xmlns:p14="http://schemas.microsoft.com/office/powerpoint/2010/main" val="9688059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50000"/>
              </a:lnSpc>
            </a:pPr>
            <a:r>
              <a:rPr lang="fa-IR" sz="3600" dirty="0" smtClean="0">
                <a:solidFill>
                  <a:schemeClr val="tx1"/>
                </a:solidFill>
                <a:cs typeface="B Titr" panose="00000700000000000000" pitchFamily="2" charset="-78"/>
              </a:rPr>
              <a:t>جمعیت تحت پوشش </a:t>
            </a:r>
            <a:endParaRPr lang="en-US" sz="3600" dirty="0">
              <a:solidFill>
                <a:schemeClr val="tx1"/>
              </a:solidFill>
              <a:cs typeface="B Titr" panose="00000700000000000000" pitchFamily="2" charset="-78"/>
            </a:endParaRPr>
          </a:p>
        </p:txBody>
      </p:sp>
      <p:sp>
        <p:nvSpPr>
          <p:cNvPr id="5" name="TextBox 4"/>
          <p:cNvSpPr txBox="1"/>
          <p:nvPr/>
        </p:nvSpPr>
        <p:spPr>
          <a:xfrm>
            <a:off x="4539917" y="1822536"/>
            <a:ext cx="7427494" cy="3785652"/>
          </a:xfrm>
          <a:prstGeom prst="rect">
            <a:avLst/>
          </a:prstGeom>
          <a:noFill/>
        </p:spPr>
        <p:txBody>
          <a:bodyPr wrap="square" rtlCol="0">
            <a:spAutoFit/>
          </a:bodyPr>
          <a:lstStyle/>
          <a:p>
            <a:pPr marL="342900" indent="-342900" algn="r" rtl="1">
              <a:lnSpc>
                <a:spcPct val="200000"/>
              </a:lnSpc>
              <a:buFont typeface="Wingdings" panose="05000000000000000000" pitchFamily="2" charset="2"/>
              <a:buChar char="v"/>
            </a:pPr>
            <a:r>
              <a:rPr lang="fa-IR" sz="2400" b="1" dirty="0" smtClean="0">
                <a:cs typeface="B Nazanin" panose="00000400000000000000" pitchFamily="2" charset="-78"/>
              </a:rPr>
              <a:t>جمعیت تحت پوشش هر تیم سلامت خانواده 2500 نفر می باشد. </a:t>
            </a:r>
          </a:p>
          <a:p>
            <a:pPr marL="342900" indent="-342900" algn="r" rtl="1">
              <a:lnSpc>
                <a:spcPct val="200000"/>
              </a:lnSpc>
              <a:buFont typeface="Wingdings" panose="05000000000000000000" pitchFamily="2" charset="2"/>
              <a:buChar char="v"/>
            </a:pPr>
            <a:r>
              <a:rPr lang="fa-IR" sz="2400" b="1" dirty="0" smtClean="0">
                <a:cs typeface="B Nazanin" panose="00000400000000000000" pitchFamily="2" charset="-78"/>
              </a:rPr>
              <a:t>هر پزشک خانواده می تواند حداقل 500 نفر جمعیت را تحت پوشش خود قرار دهد. چنانچه در طی شش ماه بعد از عقد قرارداد موفق به ثبت نام حداقل جمعیت مورد نظر نگردید، نسبت به لغو قرارداد ایشان اقدام می شود. </a:t>
            </a:r>
            <a:endParaRPr lang="en-US" sz="2400" b="1" dirty="0">
              <a:cs typeface="B Nazanin" panose="00000400000000000000" pitchFamily="2" charset="-78"/>
            </a:endParaRPr>
          </a:p>
        </p:txBody>
      </p:sp>
    </p:spTree>
    <p:extLst>
      <p:ext uri="{BB962C8B-B14F-4D97-AF65-F5344CB8AC3E}">
        <p14:creationId xmlns:p14="http://schemas.microsoft.com/office/powerpoint/2010/main" val="24661658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50000"/>
              </a:lnSpc>
            </a:pPr>
            <a:r>
              <a:rPr lang="fa-IR" sz="3200" dirty="0" smtClean="0">
                <a:solidFill>
                  <a:schemeClr val="tx1"/>
                </a:solidFill>
                <a:cs typeface="B Titr" panose="00000700000000000000" pitchFamily="2" charset="-78"/>
              </a:rPr>
              <a:t>ثبت نام مردم و انتخاب پزشک خانواده </a:t>
            </a:r>
            <a:endParaRPr lang="en-US" sz="3200" dirty="0">
              <a:solidFill>
                <a:schemeClr val="tx1"/>
              </a:solidFill>
              <a:cs typeface="B Titr" panose="00000700000000000000" pitchFamily="2" charset="-78"/>
            </a:endParaRPr>
          </a:p>
        </p:txBody>
      </p:sp>
      <p:sp>
        <p:nvSpPr>
          <p:cNvPr id="3" name="TextBox 2"/>
          <p:cNvSpPr txBox="1"/>
          <p:nvPr/>
        </p:nvSpPr>
        <p:spPr>
          <a:xfrm>
            <a:off x="4846320" y="484991"/>
            <a:ext cx="7197633" cy="5770811"/>
          </a:xfrm>
          <a:prstGeom prst="rect">
            <a:avLst/>
          </a:prstGeom>
          <a:noFill/>
        </p:spPr>
        <p:txBody>
          <a:bodyPr wrap="square" rtlCol="0">
            <a:spAutoFit/>
          </a:bodyPr>
          <a:lstStyle/>
          <a:p>
            <a:pPr marL="285750" indent="-285750" algn="r" rtl="1">
              <a:lnSpc>
                <a:spcPct val="150000"/>
              </a:lnSpc>
              <a:buFont typeface="Wingdings" panose="05000000000000000000" pitchFamily="2" charset="2"/>
              <a:buChar char="v"/>
            </a:pPr>
            <a:r>
              <a:rPr lang="fa-IR" b="1" dirty="0" smtClean="0">
                <a:cs typeface="B Nazanin" panose="00000400000000000000" pitchFamily="2" charset="-78"/>
              </a:rPr>
              <a:t>فراخوان مردم جهت انتخاب پزشک خانواده و ثبت نام در برنامه </a:t>
            </a:r>
          </a:p>
          <a:p>
            <a:pPr marL="285750" indent="-285750" algn="r" rtl="1">
              <a:lnSpc>
                <a:spcPct val="150000"/>
              </a:lnSpc>
              <a:buFont typeface="Wingdings" panose="05000000000000000000" pitchFamily="2" charset="2"/>
              <a:buChar char="ü"/>
            </a:pPr>
            <a:r>
              <a:rPr lang="fa-IR" b="1" dirty="0" smtClean="0">
                <a:cs typeface="B Nazanin" panose="00000400000000000000" pitchFamily="2" charset="-78"/>
              </a:rPr>
              <a:t>انجام تمام مراحل اطلاع رسانی به بیمه شدگان برای انتخاب پزشک خانواده به عهده ستاد اجرایی شهرستان </a:t>
            </a:r>
          </a:p>
          <a:p>
            <a:pPr marL="285750" indent="-285750" algn="r" rtl="1">
              <a:lnSpc>
                <a:spcPct val="150000"/>
              </a:lnSpc>
              <a:buFont typeface="Wingdings" panose="05000000000000000000" pitchFamily="2" charset="2"/>
              <a:buChar char="v"/>
            </a:pPr>
            <a:r>
              <a:rPr lang="fa-IR" b="1" dirty="0">
                <a:cs typeface="B Nazanin" panose="00000400000000000000" pitchFamily="2" charset="-78"/>
              </a:rPr>
              <a:t>ثبت نام اولیه خانواده ها در درگاه اینترنتی اعلام شده توسط </a:t>
            </a:r>
            <a:r>
              <a:rPr lang="fa-IR" b="1" dirty="0" smtClean="0">
                <a:cs typeface="B Nazanin" panose="00000400000000000000" pitchFamily="2" charset="-78"/>
              </a:rPr>
              <a:t>سرپرست </a:t>
            </a:r>
            <a:r>
              <a:rPr lang="fa-IR" b="1" dirty="0">
                <a:cs typeface="B Nazanin" panose="00000400000000000000" pitchFamily="2" charset="-78"/>
              </a:rPr>
              <a:t>خانوار </a:t>
            </a:r>
          </a:p>
          <a:p>
            <a:pPr marL="285750" indent="-285750" algn="r" rtl="1">
              <a:lnSpc>
                <a:spcPct val="150000"/>
              </a:lnSpc>
              <a:buFont typeface="Wingdings" panose="05000000000000000000" pitchFamily="2" charset="2"/>
              <a:buChar char="ü"/>
            </a:pPr>
            <a:r>
              <a:rPr lang="fa-IR" b="1" dirty="0" smtClean="0">
                <a:cs typeface="B Nazanin" panose="00000400000000000000" pitchFamily="2" charset="-78"/>
              </a:rPr>
              <a:t>انتخاب پزشک خانواده از سوی افراد خانوار و از بین پزشکان طرف قرارداد، اختیاری است. </a:t>
            </a:r>
          </a:p>
          <a:p>
            <a:pPr marL="285750" indent="-285750" algn="r" rtl="1">
              <a:lnSpc>
                <a:spcPct val="150000"/>
              </a:lnSpc>
              <a:buFont typeface="Wingdings" panose="05000000000000000000" pitchFamily="2" charset="2"/>
              <a:buChar char="v"/>
            </a:pPr>
            <a:r>
              <a:rPr lang="fa-IR" b="1" dirty="0">
                <a:cs typeface="B Nazanin" panose="00000400000000000000" pitchFamily="2" charset="-78"/>
              </a:rPr>
              <a:t>ثبت نام قطعی پس از انجام ویزیت اولیه توسط تیم </a:t>
            </a:r>
            <a:r>
              <a:rPr lang="fa-IR" b="1" dirty="0" smtClean="0">
                <a:cs typeface="B Nazanin" panose="00000400000000000000" pitchFamily="2" charset="-78"/>
              </a:rPr>
              <a:t>سلامت خانواده </a:t>
            </a:r>
            <a:r>
              <a:rPr lang="fa-IR" b="1" dirty="0">
                <a:cs typeface="B Nazanin" panose="00000400000000000000" pitchFamily="2" charset="-78"/>
              </a:rPr>
              <a:t>( پزشک و مراقب سلامت) با تشکیل یا تکمیل پرونده الکترونیک </a:t>
            </a:r>
          </a:p>
          <a:p>
            <a:pPr marL="285750" indent="-285750" algn="r" rtl="1">
              <a:lnSpc>
                <a:spcPct val="150000"/>
              </a:lnSpc>
              <a:buFont typeface="Wingdings" panose="05000000000000000000" pitchFamily="2" charset="2"/>
              <a:buChar char="ü"/>
            </a:pPr>
            <a:r>
              <a:rPr lang="fa-IR" b="1" dirty="0" smtClean="0">
                <a:cs typeface="B Nazanin" panose="00000400000000000000" pitchFamily="2" charset="-78"/>
              </a:rPr>
              <a:t>بیمه شده حداکثر دو بار در سال در صورت نیاز، می تواند با مراجعه نزد پزشک خانواده خود، از جمعیت تحت پوشش وی خارج شود و نزد پزشک خانواده دیگری ثبت نام نماید. </a:t>
            </a:r>
          </a:p>
          <a:p>
            <a:pPr marL="285750" indent="-285750" algn="r" rtl="1">
              <a:lnSpc>
                <a:spcPct val="150000"/>
              </a:lnSpc>
              <a:buFont typeface="Wingdings" panose="05000000000000000000" pitchFamily="2" charset="2"/>
              <a:buChar char="ü"/>
            </a:pPr>
            <a:r>
              <a:rPr lang="fa-IR" b="1" dirty="0" smtClean="0">
                <a:cs typeface="B Nazanin" panose="00000400000000000000" pitchFamily="2" charset="-78"/>
              </a:rPr>
              <a:t>فاصله ثبت نام و اولین تغییر و فاصله دو تغییر نباید کمتر از سه ماه باشد.</a:t>
            </a:r>
          </a:p>
          <a:p>
            <a:pPr marL="285750" indent="-285750" algn="r" rtl="1">
              <a:lnSpc>
                <a:spcPct val="150000"/>
              </a:lnSpc>
              <a:buFont typeface="Wingdings" panose="05000000000000000000" pitchFamily="2" charset="2"/>
              <a:buChar char="ü"/>
            </a:pPr>
            <a:r>
              <a:rPr lang="fa-IR" b="1" dirty="0" smtClean="0">
                <a:cs typeface="B Nazanin" panose="00000400000000000000" pitchFamily="2" charset="-78"/>
              </a:rPr>
              <a:t> در شرایط خاص با نظر ستاد شهرستان این مدت قابل تغییر است. </a:t>
            </a:r>
          </a:p>
          <a:p>
            <a:pPr marL="285750" indent="-285750" algn="r" rtl="1">
              <a:lnSpc>
                <a:spcPct val="150000"/>
              </a:lnSpc>
              <a:buFont typeface="Wingdings" panose="05000000000000000000" pitchFamily="2" charset="2"/>
              <a:buChar char="ü"/>
            </a:pPr>
            <a:r>
              <a:rPr lang="fa-IR" b="1" dirty="0" smtClean="0">
                <a:cs typeface="B Nazanin" panose="00000400000000000000" pitchFamily="2" charset="-78"/>
              </a:rPr>
              <a:t>تعویض پزشک خانواده در ابتدای ماه قابل انجام است. </a:t>
            </a:r>
          </a:p>
          <a:p>
            <a:pPr algn="r" rtl="1"/>
            <a:endParaRPr lang="en-US" dirty="0">
              <a:cs typeface="B Nazanin" panose="00000400000000000000" pitchFamily="2" charset="-78"/>
            </a:endParaRPr>
          </a:p>
        </p:txBody>
      </p:sp>
    </p:spTree>
    <p:extLst>
      <p:ext uri="{BB962C8B-B14F-4D97-AF65-F5344CB8AC3E}">
        <p14:creationId xmlns:p14="http://schemas.microsoft.com/office/powerpoint/2010/main" val="19460929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tx1"/>
                </a:solidFill>
                <a:cs typeface="B Titr" panose="00000700000000000000" pitchFamily="2" charset="-78"/>
              </a:rPr>
              <a:t>نظام پرداخت </a:t>
            </a:r>
            <a:endParaRPr lang="en-US" dirty="0">
              <a:solidFill>
                <a:schemeClr val="tx1"/>
              </a:solidFill>
              <a:cs typeface="B Titr" panose="00000700000000000000" pitchFamily="2" charset="-78"/>
            </a:endParaRPr>
          </a:p>
        </p:txBody>
      </p:sp>
      <p:sp>
        <p:nvSpPr>
          <p:cNvPr id="5" name="TextBox 4"/>
          <p:cNvSpPr txBox="1"/>
          <p:nvPr/>
        </p:nvSpPr>
        <p:spPr>
          <a:xfrm>
            <a:off x="4387610" y="277242"/>
            <a:ext cx="7804390" cy="6186309"/>
          </a:xfrm>
          <a:prstGeom prst="rect">
            <a:avLst/>
          </a:prstGeom>
          <a:noFill/>
        </p:spPr>
        <p:txBody>
          <a:bodyPr wrap="square" rtlCol="0">
            <a:spAutoFit/>
          </a:bodyPr>
          <a:lstStyle/>
          <a:p>
            <a:pPr algn="r" rtl="1">
              <a:lnSpc>
                <a:spcPct val="150000"/>
              </a:lnSpc>
            </a:pPr>
            <a:r>
              <a:rPr lang="fa-IR" b="1" dirty="0" smtClean="0">
                <a:cs typeface="B Nazanin" panose="00000400000000000000" pitchFamily="2" charset="-78"/>
              </a:rPr>
              <a:t>80 درصد سرانه جمعیت تحت پوشش پزشک خانواده به صورت ماهیانه با علام لیست اسامی ثبت نام شدگان به ستاد اجرایی استانی پزشک خانواده و نظام ارجاع به صورت علی الحساب در پایان هر ماه پرداخت شده و 20 درصد ما بقی پس از پایش و بازخورد که توسط تیم مشترک بیمه و شبکه بهداشت و درمان </a:t>
            </a:r>
          </a:p>
          <a:p>
            <a:pPr algn="r" rtl="1">
              <a:lnSpc>
                <a:spcPct val="150000"/>
              </a:lnSpc>
            </a:pPr>
            <a:r>
              <a:rPr lang="fa-IR" b="1" dirty="0">
                <a:solidFill>
                  <a:srgbClr val="7030A0"/>
                </a:solidFill>
                <a:cs typeface="B Titr" panose="00000700000000000000" pitchFamily="2" charset="-78"/>
              </a:rPr>
              <a:t>تعیین سرانه سلامت خانواده </a:t>
            </a:r>
            <a:r>
              <a:rPr lang="fa-IR" b="1" dirty="0" smtClean="0">
                <a:solidFill>
                  <a:srgbClr val="7030A0"/>
                </a:solidFill>
                <a:cs typeface="B Titr" panose="00000700000000000000" pitchFamily="2" charset="-78"/>
              </a:rPr>
              <a:t>و ارزیابی عملکرد: </a:t>
            </a:r>
          </a:p>
          <a:p>
            <a:pPr algn="r" rtl="1">
              <a:lnSpc>
                <a:spcPct val="150000"/>
              </a:lnSpc>
            </a:pPr>
            <a:r>
              <a:rPr lang="fa-IR" b="1" dirty="0" smtClean="0">
                <a:cs typeface="B Nazanin" panose="00000400000000000000" pitchFamily="2" charset="-78"/>
              </a:rPr>
              <a:t>20 درصد سرانه سلامت خانواده بر اساس دستورعمل نظام پرداخت مبتنی بر عملکرد هر سه ماه تشویقی: </a:t>
            </a:r>
          </a:p>
          <a:p>
            <a:pPr algn="r" rtl="1">
              <a:lnSpc>
                <a:spcPct val="150000"/>
              </a:lnSpc>
            </a:pPr>
            <a:r>
              <a:rPr lang="fa-IR" b="1" dirty="0" smtClean="0">
                <a:cs typeface="B Nazanin" panose="00000400000000000000" pitchFamily="2" charset="-78"/>
              </a:rPr>
              <a:t>بیماری های مشمول دریافت تشویقی یا پیگیری های ویژه گروه های خاص </a:t>
            </a:r>
          </a:p>
          <a:p>
            <a:pPr algn="r" rtl="1">
              <a:lnSpc>
                <a:spcPct val="150000"/>
              </a:lnSpc>
            </a:pPr>
            <a:r>
              <a:rPr lang="fa-IR" b="1" dirty="0" smtClean="0">
                <a:cs typeface="B Nazanin" panose="00000400000000000000" pitchFamily="2" charset="-78"/>
              </a:rPr>
              <a:t>جرائم: </a:t>
            </a:r>
          </a:p>
          <a:p>
            <a:pPr marL="285750" indent="-285750" algn="r" rtl="1">
              <a:lnSpc>
                <a:spcPct val="150000"/>
              </a:lnSpc>
              <a:buFont typeface="Wingdings" panose="05000000000000000000" pitchFamily="2" charset="2"/>
              <a:buChar char="v"/>
            </a:pPr>
            <a:r>
              <a:rPr lang="fa-IR" b="1" dirty="0" smtClean="0">
                <a:cs typeface="B Nazanin" panose="00000400000000000000" pitchFamily="2" charset="-78"/>
              </a:rPr>
              <a:t>ثبت خدمات فیک : بار اول 10 تا 20 درصد دریافتی پزشک یا مراقب سلامت کسر و برای بار دوم 30 تا 50 درصد به انضمام تذکر کتبی با رونوشت به اداره کار، بار سوم لغو قرارداد </a:t>
            </a:r>
          </a:p>
          <a:p>
            <a:pPr marL="285750" indent="-285750" algn="r" rtl="1">
              <a:lnSpc>
                <a:spcPct val="150000"/>
              </a:lnSpc>
              <a:buFont typeface="Wingdings" panose="05000000000000000000" pitchFamily="2" charset="2"/>
              <a:buChar char="v"/>
            </a:pPr>
            <a:r>
              <a:rPr lang="fa-IR" b="1" dirty="0" smtClean="0">
                <a:cs typeface="B Nazanin" panose="00000400000000000000" pitchFamily="2" charset="-78"/>
              </a:rPr>
              <a:t>عدم دریافت خدمات یا کیفیت نامطلوب خدمات </a:t>
            </a:r>
          </a:p>
          <a:p>
            <a:pPr marL="285750" indent="-285750" algn="r" rtl="1">
              <a:lnSpc>
                <a:spcPct val="150000"/>
              </a:lnSpc>
              <a:buFont typeface="Wingdings" panose="05000000000000000000" pitchFamily="2" charset="2"/>
              <a:buChar char="v"/>
            </a:pPr>
            <a:r>
              <a:rPr lang="fa-IR" b="1" dirty="0" smtClean="0">
                <a:cs typeface="B Nazanin" panose="00000400000000000000" pitchFamily="2" charset="-78"/>
              </a:rPr>
              <a:t>عدم ارائه خدمات بسته خدمتی به جمعیت تحت پوشش</a:t>
            </a:r>
          </a:p>
          <a:p>
            <a:pPr algn="r" rtl="1">
              <a:lnSpc>
                <a:spcPct val="150000"/>
              </a:lnSpc>
            </a:pPr>
            <a:r>
              <a:rPr lang="fa-IR" b="1" dirty="0" smtClean="0">
                <a:cs typeface="B Nazanin" panose="00000400000000000000" pitchFamily="2" charset="-78"/>
              </a:rPr>
              <a:t>افزایش 1 % سرانه پرداختی به ازای هر سال سابقه همکاری در برنامه تا سقف 10 درصد </a:t>
            </a:r>
          </a:p>
          <a:p>
            <a:pPr algn="r" rtl="1"/>
            <a:endParaRPr lang="en-US" dirty="0"/>
          </a:p>
        </p:txBody>
      </p:sp>
    </p:spTree>
    <p:extLst>
      <p:ext uri="{BB962C8B-B14F-4D97-AF65-F5344CB8AC3E}">
        <p14:creationId xmlns:p14="http://schemas.microsoft.com/office/powerpoint/2010/main" val="1312225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tx1"/>
                </a:solidFill>
                <a:cs typeface="B Titr" panose="00000700000000000000" pitchFamily="2" charset="-78"/>
              </a:rPr>
              <a:t>محدویت زمانی </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4387610" y="803186"/>
            <a:ext cx="7804389" cy="5248622"/>
          </a:xfrm>
        </p:spPr>
        <p:txBody>
          <a:bodyPr>
            <a:normAutofit/>
          </a:bodyPr>
          <a:lstStyle/>
          <a:p>
            <a:pPr algn="r" rtl="1">
              <a:lnSpc>
                <a:spcPct val="150000"/>
              </a:lnSpc>
              <a:buClrTx/>
              <a:buFont typeface="Wingdings" panose="05000000000000000000" pitchFamily="2" charset="2"/>
              <a:buChar char="v"/>
            </a:pPr>
            <a:r>
              <a:rPr lang="fa-IR" sz="2400" b="1" dirty="0" smtClean="0">
                <a:cs typeface="B Nazanin" panose="00000400000000000000" pitchFamily="2" charset="-78"/>
              </a:rPr>
              <a:t>هر پزشک حداقل به ازای هر 500 نفر ثبت نام شده حداکثر یک ماه فرصت برای ویزیت اولیه و تکمیل پرونده خواهد داشت. </a:t>
            </a:r>
          </a:p>
          <a:p>
            <a:pPr algn="r" rtl="1">
              <a:lnSpc>
                <a:spcPct val="150000"/>
              </a:lnSpc>
              <a:buClrTx/>
              <a:buFont typeface="Wingdings" panose="05000000000000000000" pitchFamily="2" charset="2"/>
              <a:buChar char="v"/>
            </a:pPr>
            <a:r>
              <a:rPr lang="fa-IR" sz="2400" b="1" dirty="0" smtClean="0">
                <a:cs typeface="B Nazanin" panose="00000400000000000000" pitchFamily="2" charset="-78"/>
              </a:rPr>
              <a:t>اگر طی این زمان پرونده تکمیل نشود بابت افرادی که پرونده سلامت آنان تکمیل نگردیده است، صرفا 60 درصد سرانه به او پرداخت و با اضافه شدن هر ماه به این تأخیر 10 درصد دیگر از این 60 درصد سرانه تا شش ماه کاهش و بعد از آن در مورد ادامه همکاری ایشان با برنامه توسط ستاد شهرستانی تصمیم گیری می شود. </a:t>
            </a:r>
            <a:endParaRPr lang="en-US" sz="2400" b="1" dirty="0">
              <a:cs typeface="B Nazanin" panose="00000400000000000000" pitchFamily="2" charset="-78"/>
            </a:endParaRPr>
          </a:p>
        </p:txBody>
      </p:sp>
    </p:spTree>
    <p:extLst>
      <p:ext uri="{BB962C8B-B14F-4D97-AF65-F5344CB8AC3E}">
        <p14:creationId xmlns:p14="http://schemas.microsoft.com/office/powerpoint/2010/main" val="24252863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tx1"/>
                </a:solidFill>
                <a:cs typeface="B Titr" panose="00000700000000000000" pitchFamily="2" charset="-78"/>
              </a:rPr>
              <a:t>نظام ارجاع </a:t>
            </a:r>
            <a:endParaRPr lang="en-US" dirty="0">
              <a:solidFill>
                <a:schemeClr val="tx1"/>
              </a:solidFill>
              <a:cs typeface="B Titr" panose="00000700000000000000" pitchFamily="2" charset="-78"/>
            </a:endParaRPr>
          </a:p>
        </p:txBody>
      </p:sp>
      <p:sp>
        <p:nvSpPr>
          <p:cNvPr id="4" name="TextBox 3"/>
          <p:cNvSpPr txBox="1"/>
          <p:nvPr/>
        </p:nvSpPr>
        <p:spPr>
          <a:xfrm>
            <a:off x="4387610" y="56637"/>
            <a:ext cx="7595843" cy="7043018"/>
          </a:xfrm>
          <a:prstGeom prst="rect">
            <a:avLst/>
          </a:prstGeom>
          <a:noFill/>
        </p:spPr>
        <p:txBody>
          <a:bodyPr wrap="square" rtlCol="0">
            <a:spAutoFit/>
          </a:bodyPr>
          <a:lstStyle/>
          <a:p>
            <a:pPr marL="342900" indent="-342900" algn="r" rtl="1">
              <a:lnSpc>
                <a:spcPct val="250000"/>
              </a:lnSpc>
              <a:buFont typeface="Wingdings" panose="05000000000000000000" pitchFamily="2" charset="2"/>
              <a:buChar char="v"/>
            </a:pPr>
            <a:r>
              <a:rPr lang="fa-IR" sz="2400" b="1" dirty="0" smtClean="0">
                <a:cs typeface="B Nazanin" panose="00000400000000000000" pitchFamily="2" charset="-78"/>
              </a:rPr>
              <a:t>سقف حداکثر 15 درصد ارجاع بیماران به سطح دو یا سه </a:t>
            </a:r>
          </a:p>
          <a:p>
            <a:pPr marL="342900" indent="-342900" algn="r" rtl="1">
              <a:lnSpc>
                <a:spcPct val="250000"/>
              </a:lnSpc>
              <a:buFont typeface="Wingdings" panose="05000000000000000000" pitchFamily="2" charset="2"/>
              <a:buChar char="v"/>
            </a:pPr>
            <a:r>
              <a:rPr lang="fa-IR" sz="2400" b="1" dirty="0" smtClean="0">
                <a:cs typeface="B Nazanin" panose="00000400000000000000" pitchFamily="2" charset="-78"/>
              </a:rPr>
              <a:t>اولویت ارجاع، با نزدیک ترین متخصص محدوده جغرافیایی </a:t>
            </a:r>
          </a:p>
          <a:p>
            <a:pPr marL="342900" indent="-342900" algn="r" rtl="1">
              <a:lnSpc>
                <a:spcPct val="250000"/>
              </a:lnSpc>
              <a:buFont typeface="Wingdings" panose="05000000000000000000" pitchFamily="2" charset="2"/>
              <a:buChar char="v"/>
            </a:pPr>
            <a:r>
              <a:rPr lang="fa-IR" sz="2400" b="1" dirty="0" smtClean="0">
                <a:cs typeface="B Nazanin" panose="00000400000000000000" pitchFamily="2" charset="-78"/>
              </a:rPr>
              <a:t>عدم وجود تخصص مدنظر در شهرستان: ارجاع بر اساس نقشه ارجاع </a:t>
            </a:r>
          </a:p>
          <a:p>
            <a:pPr marL="342900" indent="-342900" algn="r" rtl="1">
              <a:lnSpc>
                <a:spcPct val="250000"/>
              </a:lnSpc>
              <a:buFont typeface="Wingdings" panose="05000000000000000000" pitchFamily="2" charset="2"/>
              <a:buChar char="v"/>
            </a:pPr>
            <a:r>
              <a:rPr lang="fa-IR" sz="2400" b="1" dirty="0" smtClean="0">
                <a:cs typeface="B Nazanin" panose="00000400000000000000" pitchFamily="2" charset="-78"/>
              </a:rPr>
              <a:t>تعیین نقشه ارجاع سه سطح در محدوده دانشگاه </a:t>
            </a:r>
          </a:p>
          <a:p>
            <a:pPr marL="342900" indent="-342900" algn="r" rtl="1">
              <a:lnSpc>
                <a:spcPct val="250000"/>
              </a:lnSpc>
              <a:buFont typeface="Wingdings" panose="05000000000000000000" pitchFamily="2" charset="2"/>
              <a:buChar char="v"/>
            </a:pPr>
            <a:r>
              <a:rPr lang="fa-IR" sz="2400" b="1" dirty="0" smtClean="0">
                <a:cs typeface="B Nazanin" panose="00000400000000000000" pitchFamily="2" charset="-78"/>
              </a:rPr>
              <a:t>تعیین رابط ارجاع در درمانگاه ها و کلینیک های سطح دو و سه </a:t>
            </a:r>
          </a:p>
          <a:p>
            <a:pPr marL="342900" indent="-342900" algn="r" rtl="1">
              <a:lnSpc>
                <a:spcPct val="250000"/>
              </a:lnSpc>
              <a:buFont typeface="Wingdings" panose="05000000000000000000" pitchFamily="2" charset="2"/>
              <a:buChar char="v"/>
            </a:pPr>
            <a:r>
              <a:rPr lang="fa-IR" sz="2400" b="1" dirty="0" smtClean="0">
                <a:cs typeface="B Nazanin" panose="00000400000000000000" pitchFamily="2" charset="-78"/>
              </a:rPr>
              <a:t>ارجاع افقی به میزان حداکثر 15 درصد از بیماران ویزیت شده توسط هر پزشک متخصص با سایر متخصصین </a:t>
            </a:r>
          </a:p>
          <a:p>
            <a:pPr algn="r" rtl="1">
              <a:lnSpc>
                <a:spcPct val="150000"/>
              </a:lnSpc>
            </a:pPr>
            <a:endParaRPr lang="en-US" sz="2400" b="1" dirty="0">
              <a:cs typeface="B Nazanin" panose="00000400000000000000" pitchFamily="2" charset="-78"/>
            </a:endParaRPr>
          </a:p>
        </p:txBody>
      </p:sp>
    </p:spTree>
    <p:extLst>
      <p:ext uri="{BB962C8B-B14F-4D97-AF65-F5344CB8AC3E}">
        <p14:creationId xmlns:p14="http://schemas.microsoft.com/office/powerpoint/2010/main" val="8260168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150000"/>
              </a:lnSpc>
            </a:pPr>
            <a:r>
              <a:rPr lang="fa-IR" sz="2800" dirty="0" smtClean="0">
                <a:solidFill>
                  <a:schemeClr val="tx1"/>
                </a:solidFill>
                <a:cs typeface="B Titr" panose="00000700000000000000" pitchFamily="2" charset="-78"/>
              </a:rPr>
              <a:t>فرآیند نوبت دهی الکترونیک </a:t>
            </a:r>
            <a:br>
              <a:rPr lang="fa-IR" sz="2800" dirty="0" smtClean="0">
                <a:solidFill>
                  <a:schemeClr val="tx1"/>
                </a:solidFill>
                <a:cs typeface="B Titr" panose="00000700000000000000" pitchFamily="2" charset="-78"/>
              </a:rPr>
            </a:br>
            <a:r>
              <a:rPr lang="fa-IR" sz="2800" dirty="0" smtClean="0">
                <a:solidFill>
                  <a:schemeClr val="tx1"/>
                </a:solidFill>
                <a:cs typeface="B Titr" panose="00000700000000000000" pitchFamily="2" charset="-78"/>
              </a:rPr>
              <a:t>در مراکز سطح سطح 2 و 3 </a:t>
            </a:r>
            <a:endParaRPr lang="en-US" sz="2800" dirty="0">
              <a:solidFill>
                <a:schemeClr val="tx1"/>
              </a:solidFill>
              <a:cs typeface="B Titr" panose="00000700000000000000" pitchFamily="2" charset="-78"/>
            </a:endParaRP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5172892" y="0"/>
            <a:ext cx="6387738" cy="6857999"/>
          </a:xfrm>
        </p:spPr>
      </p:pic>
    </p:spTree>
    <p:extLst>
      <p:ext uri="{BB962C8B-B14F-4D97-AF65-F5344CB8AC3E}">
        <p14:creationId xmlns:p14="http://schemas.microsoft.com/office/powerpoint/2010/main" val="2002780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tx1"/>
                </a:solidFill>
                <a:cs typeface="B Titr" panose="00000700000000000000" pitchFamily="2" charset="-78"/>
              </a:rPr>
              <a:t>نمونه فرم ارجاع </a:t>
            </a:r>
            <a:endParaRPr lang="en-US" dirty="0">
              <a:solidFill>
                <a:schemeClr val="tx1"/>
              </a:solidFill>
              <a:cs typeface="B Titr" panose="000007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87610" y="992778"/>
            <a:ext cx="7804390" cy="5451738"/>
          </a:xfrm>
        </p:spPr>
      </p:pic>
    </p:spTree>
    <p:extLst>
      <p:ext uri="{BB962C8B-B14F-4D97-AF65-F5344CB8AC3E}">
        <p14:creationId xmlns:p14="http://schemas.microsoft.com/office/powerpoint/2010/main" val="16784833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a:solidFill>
                  <a:schemeClr val="tx1"/>
                </a:solidFill>
                <a:cs typeface="B Titr" panose="00000700000000000000" pitchFamily="2" charset="-78"/>
              </a:rPr>
              <a:t>در پایان جلسه آموزشی انتظار می رود فراگیر قادر باشد:</a:t>
            </a:r>
            <a:endParaRPr lang="en-US" sz="3200" dirty="0">
              <a:solidFill>
                <a:schemeClr val="tx1"/>
              </a:solidFill>
              <a:cs typeface="B Titr" panose="00000700000000000000" pitchFamily="2" charset="-78"/>
            </a:endParaRPr>
          </a:p>
        </p:txBody>
      </p:sp>
      <p:sp>
        <p:nvSpPr>
          <p:cNvPr id="3" name="Content Placeholder 2"/>
          <p:cNvSpPr>
            <a:spLocks noGrp="1"/>
          </p:cNvSpPr>
          <p:nvPr>
            <p:ph idx="1"/>
          </p:nvPr>
        </p:nvSpPr>
        <p:spPr>
          <a:xfrm>
            <a:off x="4702629" y="462654"/>
            <a:ext cx="6426926" cy="6230983"/>
          </a:xfrm>
        </p:spPr>
        <p:txBody>
          <a:bodyPr>
            <a:normAutofit/>
          </a:bodyPr>
          <a:lstStyle/>
          <a:p>
            <a:pPr algn="r" rtl="1"/>
            <a:r>
              <a:rPr lang="fa-IR" sz="1100" b="1" dirty="0">
                <a:cs typeface="B Nazanin" panose="00000400000000000000" pitchFamily="2" charset="-78"/>
              </a:rPr>
              <a:t>اهداف برنامه سلامت خانواده و نظام ارجاع را بیان نماید.</a:t>
            </a:r>
          </a:p>
          <a:p>
            <a:pPr algn="r" rtl="1"/>
            <a:r>
              <a:rPr lang="fa-IR" sz="1100" b="1" dirty="0">
                <a:cs typeface="B Nazanin" panose="00000400000000000000" pitchFamily="2" charset="-78"/>
              </a:rPr>
              <a:t>تعاریف  ذکر شده در دستور عمل را توضیح دهد.</a:t>
            </a:r>
          </a:p>
          <a:p>
            <a:pPr algn="r" rtl="1"/>
            <a:r>
              <a:rPr lang="fa-IR" sz="1100" b="1" dirty="0">
                <a:cs typeface="B Nazanin" panose="00000400000000000000" pitchFamily="2" charset="-78"/>
              </a:rPr>
              <a:t>ساختار مدیریتی و کمیته ها را شرح دهد.</a:t>
            </a:r>
          </a:p>
          <a:p>
            <a:pPr algn="r" rtl="1"/>
            <a:r>
              <a:rPr lang="fa-IR" sz="1100" b="1" dirty="0">
                <a:cs typeface="B Nazanin" panose="00000400000000000000" pitchFamily="2" charset="-78"/>
              </a:rPr>
              <a:t>شرح وظایف تیم سلامت را بیان نماید.</a:t>
            </a:r>
          </a:p>
          <a:p>
            <a:pPr algn="r" rtl="1"/>
            <a:r>
              <a:rPr lang="fa-IR" sz="1100" b="1" dirty="0">
                <a:cs typeface="B Nazanin" panose="00000400000000000000" pitchFamily="2" charset="-78"/>
              </a:rPr>
              <a:t>بسته خدمات را توضیح دهد.</a:t>
            </a:r>
          </a:p>
          <a:p>
            <a:pPr algn="r" rtl="1"/>
            <a:r>
              <a:rPr lang="fa-IR" sz="1100" b="1" dirty="0">
                <a:cs typeface="B Nazanin" panose="00000400000000000000" pitchFamily="2" charset="-78"/>
              </a:rPr>
              <a:t>استانداردهای فضای فیزیکی و تجهیزات پایگاه های سلامت را بیان نماید.</a:t>
            </a:r>
          </a:p>
          <a:p>
            <a:pPr algn="r" rtl="1"/>
            <a:r>
              <a:rPr lang="fa-IR" sz="1100" b="1" dirty="0">
                <a:cs typeface="B Nazanin" panose="00000400000000000000" pitchFamily="2" charset="-78"/>
              </a:rPr>
              <a:t>نیروی انسانی شاغل در مراکز خدمات جامع سلامت و پایگاه های سلامت را نام ببرد.</a:t>
            </a:r>
          </a:p>
          <a:p>
            <a:pPr algn="r" rtl="1"/>
            <a:r>
              <a:rPr lang="fa-IR" sz="1100" b="1" dirty="0">
                <a:cs typeface="B Nazanin" panose="00000400000000000000" pitchFamily="2" charset="-78"/>
              </a:rPr>
              <a:t>ساعت کار مراکز و پایگاه های سلامت را بیان نماید.</a:t>
            </a:r>
          </a:p>
          <a:p>
            <a:pPr algn="r" rtl="1"/>
            <a:r>
              <a:rPr lang="fa-IR" sz="1100" b="1" dirty="0">
                <a:cs typeface="B Nazanin" panose="00000400000000000000" pitchFamily="2" charset="-78"/>
              </a:rPr>
              <a:t>نحوه مرخصی های استحقاقی و استعلاجی را شرح دهد.</a:t>
            </a:r>
          </a:p>
          <a:p>
            <a:pPr algn="r" rtl="1"/>
            <a:r>
              <a:rPr lang="fa-IR" sz="1100" b="1" dirty="0">
                <a:cs typeface="B Nazanin" panose="00000400000000000000" pitchFamily="2" charset="-78"/>
              </a:rPr>
              <a:t>جمعیت تحت پوشش،نحوه ثبت نام مردم و انتصاب پزشک خانواده را بیان نماید.</a:t>
            </a:r>
          </a:p>
          <a:p>
            <a:pPr algn="r" rtl="1"/>
            <a:r>
              <a:rPr lang="fa-IR" sz="1100" b="1" dirty="0">
                <a:cs typeface="B Nazanin" panose="00000400000000000000" pitchFamily="2" charset="-78"/>
              </a:rPr>
              <a:t>نظام پرداخت را شرح دهد.</a:t>
            </a:r>
          </a:p>
          <a:p>
            <a:pPr algn="r" rtl="1"/>
            <a:r>
              <a:rPr lang="fa-IR" sz="1100" b="1" dirty="0">
                <a:cs typeface="B Nazanin" panose="00000400000000000000" pitchFamily="2" charset="-78"/>
              </a:rPr>
              <a:t>نظام ارجاع را بیان نماید.</a:t>
            </a:r>
          </a:p>
          <a:p>
            <a:pPr algn="r" rtl="1"/>
            <a:r>
              <a:rPr lang="fa-IR" sz="1100" b="1" dirty="0">
                <a:cs typeface="B Nazanin" panose="00000400000000000000" pitchFamily="2" charset="-78"/>
              </a:rPr>
              <a:t>الزامات سخت افزاری و زیر ساختی سطح یک را بیان نماید.</a:t>
            </a:r>
          </a:p>
          <a:p>
            <a:pPr algn="r" rtl="1"/>
            <a:r>
              <a:rPr lang="fa-IR" sz="1100" b="1" dirty="0">
                <a:cs typeface="B Nazanin" panose="00000400000000000000" pitchFamily="2" charset="-78"/>
              </a:rPr>
              <a:t>پایش و ارزشیابی برنامه را شرح دهد. </a:t>
            </a:r>
          </a:p>
          <a:p>
            <a:pPr algn="r" rtl="1"/>
            <a:endParaRPr lang="fa-IR" dirty="0" smtClean="0"/>
          </a:p>
          <a:p>
            <a:pPr algn="r" rtl="1"/>
            <a:endParaRPr lang="fa-IR" dirty="0" smtClean="0"/>
          </a:p>
          <a:p>
            <a:pPr algn="r" rtl="1"/>
            <a:endParaRPr lang="fa-IR" dirty="0" smtClean="0"/>
          </a:p>
          <a:p>
            <a:pPr algn="r" rtl="1"/>
            <a:endParaRPr lang="en-US" dirty="0"/>
          </a:p>
        </p:txBody>
      </p:sp>
    </p:spTree>
    <p:extLst>
      <p:ext uri="{BB962C8B-B14F-4D97-AF65-F5344CB8AC3E}">
        <p14:creationId xmlns:p14="http://schemas.microsoft.com/office/powerpoint/2010/main" val="17499422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lnSpc>
                <a:spcPct val="150000"/>
              </a:lnSpc>
            </a:pPr>
            <a:r>
              <a:rPr lang="fa-IR" dirty="0" smtClean="0">
                <a:solidFill>
                  <a:schemeClr val="tx1"/>
                </a:solidFill>
                <a:cs typeface="B Titr" panose="00000700000000000000" pitchFamily="2" charset="-78"/>
              </a:rPr>
              <a:t>اهم الزامات ارجاع به پاراکلینیک </a:t>
            </a:r>
            <a:endParaRPr lang="en-US" dirty="0">
              <a:solidFill>
                <a:schemeClr val="tx1"/>
              </a:solidFill>
              <a:cs typeface="B Titr" panose="00000700000000000000" pitchFamily="2" charset="-78"/>
            </a:endParaRPr>
          </a:p>
        </p:txBody>
      </p:sp>
      <p:sp>
        <p:nvSpPr>
          <p:cNvPr id="3" name="TextBox 2"/>
          <p:cNvSpPr txBox="1"/>
          <p:nvPr/>
        </p:nvSpPr>
        <p:spPr>
          <a:xfrm>
            <a:off x="4963887" y="1005840"/>
            <a:ext cx="6923314" cy="3970318"/>
          </a:xfrm>
          <a:prstGeom prst="rect">
            <a:avLst/>
          </a:prstGeom>
          <a:noFill/>
        </p:spPr>
        <p:txBody>
          <a:bodyPr wrap="square" rtlCol="0">
            <a:spAutoFit/>
          </a:bodyPr>
          <a:lstStyle/>
          <a:p>
            <a:pPr marL="285750" indent="-285750" algn="r" rtl="1">
              <a:lnSpc>
                <a:spcPct val="200000"/>
              </a:lnSpc>
              <a:buFont typeface="Wingdings" panose="05000000000000000000" pitchFamily="2" charset="2"/>
              <a:buChar char="v"/>
            </a:pPr>
            <a:r>
              <a:rPr lang="fa-IR" b="1" dirty="0" smtClean="0">
                <a:cs typeface="B Nazanin" panose="00000400000000000000" pitchFamily="2" charset="-78"/>
              </a:rPr>
              <a:t>ارجاع برای خدمات پاراکلینیک از سطح یک مطابق بسته های خدمات سطح یک و پروتکل های ابلاغی وزارت بهداشت صورت می گیرد. </a:t>
            </a:r>
          </a:p>
          <a:p>
            <a:pPr marL="285750" indent="-285750" algn="r" rtl="1">
              <a:lnSpc>
                <a:spcPct val="200000"/>
              </a:lnSpc>
              <a:buFont typeface="Wingdings" panose="05000000000000000000" pitchFamily="2" charset="2"/>
              <a:buChar char="v"/>
            </a:pPr>
            <a:r>
              <a:rPr lang="fa-IR" b="1" dirty="0" smtClean="0">
                <a:cs typeface="B Nazanin" panose="00000400000000000000" pitchFamily="2" charset="-78"/>
              </a:rPr>
              <a:t>عملکرد پزشکان خانواده طرف قرارداد در خصوص رعایت اندیکاسیون های تجویز در نظام پرداخت و استمرار همکاری در برنامه لحاظ خواهد شد. </a:t>
            </a:r>
          </a:p>
          <a:p>
            <a:pPr marL="285750" indent="-285750" algn="r" rtl="1">
              <a:lnSpc>
                <a:spcPct val="200000"/>
              </a:lnSpc>
              <a:buFont typeface="Wingdings" panose="05000000000000000000" pitchFamily="2" charset="2"/>
              <a:buChar char="v"/>
            </a:pPr>
            <a:r>
              <a:rPr lang="fa-IR" b="1" dirty="0" smtClean="0">
                <a:cs typeface="B Nazanin" panose="00000400000000000000" pitchFamily="2" charset="-78"/>
              </a:rPr>
              <a:t>در صورتی که فاصله پایگاه سلامت خانواده از آزمایشگاه های تشخیص طبی بیش از نیم ساعت با خودرو باشد شبکه بهداشت موظف است امکانات نمونه گیری را در سطح مرکز خدمات جامع سلامت مربوطه فراهم نماید. </a:t>
            </a:r>
            <a:endParaRPr lang="en-US" b="1" dirty="0">
              <a:cs typeface="B Nazanin" panose="00000400000000000000" pitchFamily="2" charset="-78"/>
            </a:endParaRPr>
          </a:p>
        </p:txBody>
      </p:sp>
    </p:spTree>
    <p:extLst>
      <p:ext uri="{BB962C8B-B14F-4D97-AF65-F5344CB8AC3E}">
        <p14:creationId xmlns:p14="http://schemas.microsoft.com/office/powerpoint/2010/main" val="28242904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fa-IR" dirty="0" smtClean="0">
                <a:solidFill>
                  <a:schemeClr val="tx1"/>
                </a:solidFill>
                <a:cs typeface="B Titr" panose="00000700000000000000" pitchFamily="2" charset="-78"/>
              </a:rPr>
              <a:t>الزامات در</a:t>
            </a:r>
            <a:br>
              <a:rPr lang="fa-IR" dirty="0" smtClean="0">
                <a:solidFill>
                  <a:schemeClr val="tx1"/>
                </a:solidFill>
                <a:cs typeface="B Titr" panose="00000700000000000000" pitchFamily="2" charset="-78"/>
              </a:rPr>
            </a:br>
            <a:r>
              <a:rPr lang="fa-IR" dirty="0" smtClean="0">
                <a:solidFill>
                  <a:schemeClr val="tx1"/>
                </a:solidFill>
                <a:cs typeface="B Titr" panose="00000700000000000000" pitchFamily="2" charset="-78"/>
              </a:rPr>
              <a:t> ارجاع به داروخانه </a:t>
            </a:r>
            <a:endParaRPr lang="en-US" dirty="0">
              <a:solidFill>
                <a:schemeClr val="tx1"/>
              </a:solidFill>
              <a:cs typeface="B Titr" panose="00000700000000000000" pitchFamily="2" charset="-78"/>
            </a:endParaRPr>
          </a:p>
        </p:txBody>
      </p:sp>
      <p:sp>
        <p:nvSpPr>
          <p:cNvPr id="5" name="TextBox 4"/>
          <p:cNvSpPr txBox="1"/>
          <p:nvPr/>
        </p:nvSpPr>
        <p:spPr>
          <a:xfrm>
            <a:off x="4387610" y="1583985"/>
            <a:ext cx="7427495" cy="3416320"/>
          </a:xfrm>
          <a:prstGeom prst="rect">
            <a:avLst/>
          </a:prstGeom>
          <a:noFill/>
        </p:spPr>
        <p:txBody>
          <a:bodyPr wrap="square" rtlCol="0">
            <a:spAutoFit/>
          </a:bodyPr>
          <a:lstStyle/>
          <a:p>
            <a:pPr marL="342900" indent="-342900" algn="r" rtl="1">
              <a:lnSpc>
                <a:spcPct val="150000"/>
              </a:lnSpc>
              <a:buFont typeface="Wingdings" panose="05000000000000000000" pitchFamily="2" charset="2"/>
              <a:buChar char="v"/>
            </a:pPr>
            <a:r>
              <a:rPr lang="fa-IR" sz="2400" b="1" dirty="0" smtClean="0">
                <a:cs typeface="B Nazanin" panose="00000400000000000000" pitchFamily="2" charset="-78"/>
              </a:rPr>
              <a:t> فهرست دارویی بر مبنای تعهدات سازمان های بیمه گر می باشد که قیمت آنها بر اساس قیمت اعلامی سازمان غذا و دارو است. </a:t>
            </a:r>
          </a:p>
          <a:p>
            <a:pPr marL="342900" indent="-342900" algn="r" rtl="1">
              <a:lnSpc>
                <a:spcPct val="150000"/>
              </a:lnSpc>
              <a:buFont typeface="Wingdings" panose="05000000000000000000" pitchFamily="2" charset="2"/>
              <a:buChar char="v"/>
            </a:pPr>
            <a:r>
              <a:rPr lang="fa-IR" sz="2400" b="1" dirty="0" smtClean="0">
                <a:cs typeface="B Nazanin" panose="00000400000000000000" pitchFamily="2" charset="-78"/>
              </a:rPr>
              <a:t>لازم است کلیه داروخانه ها ضمن استقرار سخت افزار و زیر ساخت ارتباطی مناسب با به کار گیری نرم افزارهای مورد تأیید و دارای گواهینامه معتبر جهت نسخه پیچی نسبت به ارائه خدمات دارویی اقدام نمایند. </a:t>
            </a:r>
            <a:endParaRPr lang="en-US" sz="2400" b="1" dirty="0">
              <a:cs typeface="B Nazanin" panose="00000400000000000000" pitchFamily="2" charset="-78"/>
            </a:endParaRPr>
          </a:p>
        </p:txBody>
      </p:sp>
    </p:spTree>
    <p:extLst>
      <p:ext uri="{BB962C8B-B14F-4D97-AF65-F5344CB8AC3E}">
        <p14:creationId xmlns:p14="http://schemas.microsoft.com/office/powerpoint/2010/main" val="7328221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lnSpc>
                <a:spcPct val="150000"/>
              </a:lnSpc>
            </a:pPr>
            <a:r>
              <a:rPr lang="fa-IR" sz="3600" dirty="0" smtClean="0">
                <a:solidFill>
                  <a:schemeClr val="tx1"/>
                </a:solidFill>
                <a:cs typeface="B Titr" panose="00000700000000000000" pitchFamily="2" charset="-78"/>
              </a:rPr>
              <a:t>الزامات سخت افزاری و زیر ساختی سطح یک </a:t>
            </a:r>
            <a:endParaRPr lang="en-US" sz="3600" dirty="0">
              <a:solidFill>
                <a:schemeClr val="tx1"/>
              </a:solidFill>
              <a:cs typeface="B Titr" panose="00000700000000000000" pitchFamily="2" charset="-78"/>
            </a:endParaRPr>
          </a:p>
        </p:txBody>
      </p:sp>
      <p:sp>
        <p:nvSpPr>
          <p:cNvPr id="3" name="Content Placeholder 2"/>
          <p:cNvSpPr>
            <a:spLocks noGrp="1"/>
          </p:cNvSpPr>
          <p:nvPr>
            <p:ph idx="1"/>
          </p:nvPr>
        </p:nvSpPr>
        <p:spPr>
          <a:xfrm>
            <a:off x="4555959" y="144379"/>
            <a:ext cx="7347284" cy="6497053"/>
          </a:xfrm>
        </p:spPr>
        <p:txBody>
          <a:bodyPr>
            <a:normAutofit fontScale="92500" lnSpcReduction="20000"/>
          </a:bodyPr>
          <a:lstStyle/>
          <a:p>
            <a:pPr marL="285750" indent="-285750" algn="r" rtl="1">
              <a:lnSpc>
                <a:spcPct val="170000"/>
              </a:lnSpc>
              <a:buClrTx/>
              <a:buFont typeface="Wingdings" panose="05000000000000000000" pitchFamily="2" charset="2"/>
              <a:buChar char="v"/>
            </a:pPr>
            <a:r>
              <a:rPr lang="fa-IR" sz="1900" b="1" dirty="0">
                <a:solidFill>
                  <a:srgbClr val="7030A0"/>
                </a:solidFill>
                <a:cs typeface="B Titr" panose="00000700000000000000" pitchFamily="2" charset="-78"/>
              </a:rPr>
              <a:t>الزامات سخت افزاری :</a:t>
            </a:r>
          </a:p>
          <a:p>
            <a:pPr marL="0" indent="0" algn="r" rtl="1">
              <a:lnSpc>
                <a:spcPct val="170000"/>
              </a:lnSpc>
              <a:buNone/>
            </a:pPr>
            <a:r>
              <a:rPr lang="fa-IR" sz="2600" b="1" dirty="0" smtClean="0">
                <a:cs typeface="B Nazanin" panose="00000400000000000000" pitchFamily="2" charset="-78"/>
              </a:rPr>
              <a:t>کامپیوتر</a:t>
            </a:r>
          </a:p>
          <a:p>
            <a:pPr marL="0" indent="0" algn="r" rtl="1">
              <a:lnSpc>
                <a:spcPct val="170000"/>
              </a:lnSpc>
              <a:buNone/>
            </a:pPr>
            <a:r>
              <a:rPr lang="fa-IR" sz="2600" b="1" dirty="0" smtClean="0">
                <a:cs typeface="B Nazanin" panose="00000400000000000000" pitchFamily="2" charset="-78"/>
              </a:rPr>
              <a:t>بارکدخوان </a:t>
            </a:r>
          </a:p>
          <a:p>
            <a:pPr marL="0" indent="0" algn="r" rtl="1">
              <a:lnSpc>
                <a:spcPct val="170000"/>
              </a:lnSpc>
              <a:buNone/>
            </a:pPr>
            <a:r>
              <a:rPr lang="fa-IR" sz="2600" b="1" dirty="0" smtClean="0">
                <a:cs typeface="B Nazanin" panose="00000400000000000000" pitchFamily="2" charset="-78"/>
              </a:rPr>
              <a:t>اسکنر انگشت </a:t>
            </a:r>
          </a:p>
          <a:p>
            <a:pPr marL="0" indent="0" algn="r" rtl="1">
              <a:lnSpc>
                <a:spcPct val="170000"/>
              </a:lnSpc>
              <a:buNone/>
            </a:pPr>
            <a:r>
              <a:rPr lang="fa-IR" sz="2600" b="1" dirty="0" smtClean="0">
                <a:cs typeface="B Nazanin" panose="00000400000000000000" pitchFamily="2" charset="-78"/>
              </a:rPr>
              <a:t>پرینتر </a:t>
            </a:r>
          </a:p>
          <a:p>
            <a:pPr marL="0" indent="0" algn="r" rtl="1">
              <a:lnSpc>
                <a:spcPct val="170000"/>
              </a:lnSpc>
              <a:buNone/>
            </a:pPr>
            <a:r>
              <a:rPr lang="fa-IR" sz="2600" b="1" dirty="0" smtClean="0">
                <a:cs typeface="B Nazanin" panose="00000400000000000000" pitchFamily="2" charset="-78"/>
              </a:rPr>
              <a:t>مودم </a:t>
            </a:r>
          </a:p>
          <a:p>
            <a:pPr marL="285750" indent="-285750" algn="r" rtl="1">
              <a:lnSpc>
                <a:spcPct val="170000"/>
              </a:lnSpc>
              <a:buClrTx/>
              <a:buFont typeface="Wingdings" panose="05000000000000000000" pitchFamily="2" charset="2"/>
              <a:buChar char="v"/>
            </a:pPr>
            <a:r>
              <a:rPr lang="fa-IR" sz="1900" b="1" dirty="0">
                <a:solidFill>
                  <a:srgbClr val="7030A0"/>
                </a:solidFill>
                <a:cs typeface="B Titr" panose="00000700000000000000" pitchFamily="2" charset="-78"/>
              </a:rPr>
              <a:t>الزامات زیر ساختی: </a:t>
            </a:r>
          </a:p>
          <a:p>
            <a:pPr marL="0" indent="0" algn="r" rtl="1">
              <a:lnSpc>
                <a:spcPct val="160000"/>
              </a:lnSpc>
              <a:buNone/>
            </a:pPr>
            <a:r>
              <a:rPr lang="fa-IR" sz="2400" b="1" dirty="0" smtClean="0">
                <a:cs typeface="B Nazanin" panose="00000400000000000000" pitchFamily="2" charset="-78"/>
              </a:rPr>
              <a:t>کلیه واحدهای ارائه خدمت سطح یک که دارای بیش از 5 کاربر هستند لازم است علاوه بر زیر ساخت شبکه ملی سلامت از یک زیر ساخت جایگزین و پشتیبان جهت اطمینان از عدم قطع زیر ساخت ارتباطی و پایدار بودن سرویس های الکترونیک برخوردار باشد. </a:t>
            </a:r>
            <a:endParaRPr lang="en-US" sz="2400" b="1" dirty="0">
              <a:cs typeface="B Nazanin" panose="00000400000000000000" pitchFamily="2" charset="-78"/>
            </a:endParaRPr>
          </a:p>
        </p:txBody>
      </p:sp>
    </p:spTree>
    <p:extLst>
      <p:ext uri="{BB962C8B-B14F-4D97-AF65-F5344CB8AC3E}">
        <p14:creationId xmlns:p14="http://schemas.microsoft.com/office/powerpoint/2010/main" val="5779998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50000"/>
              </a:lnSpc>
            </a:pPr>
            <a:r>
              <a:rPr lang="fa-IR" sz="3600" dirty="0" smtClean="0">
                <a:solidFill>
                  <a:schemeClr val="tx1"/>
                </a:solidFill>
                <a:cs typeface="B Titr" panose="00000700000000000000" pitchFamily="2" charset="-78"/>
              </a:rPr>
              <a:t>آموزش و توانمندی کاربری سامانه ها </a:t>
            </a:r>
            <a:endParaRPr lang="en-US" sz="3600" dirty="0">
              <a:solidFill>
                <a:schemeClr val="tx1"/>
              </a:solidFill>
              <a:cs typeface="B Titr" panose="00000700000000000000" pitchFamily="2" charset="-78"/>
            </a:endParaRPr>
          </a:p>
        </p:txBody>
      </p:sp>
      <p:sp>
        <p:nvSpPr>
          <p:cNvPr id="3" name="Content Placeholder 2"/>
          <p:cNvSpPr>
            <a:spLocks noGrp="1"/>
          </p:cNvSpPr>
          <p:nvPr>
            <p:ph idx="1"/>
          </p:nvPr>
        </p:nvSpPr>
        <p:spPr>
          <a:xfrm>
            <a:off x="4387610" y="626722"/>
            <a:ext cx="7627926" cy="5248622"/>
          </a:xfrm>
        </p:spPr>
        <p:txBody>
          <a:bodyPr>
            <a:normAutofit/>
          </a:bodyPr>
          <a:lstStyle/>
          <a:p>
            <a:pPr marL="0" indent="0" algn="r" rtl="1">
              <a:lnSpc>
                <a:spcPct val="150000"/>
              </a:lnSpc>
              <a:buNone/>
            </a:pPr>
            <a:r>
              <a:rPr lang="fa-IR" sz="2400" b="1" dirty="0" smtClean="0">
                <a:cs typeface="B Nazanin" panose="00000400000000000000" pitchFamily="2" charset="-78"/>
              </a:rPr>
              <a:t>نیروی انسانی شاغل در واحدهای ارائه خدمت لازم است در خصوص استفاده از سامانه های مرتبط با سامانه ها و استخراج داده ها و گزارشات مورد نیاز آموزش </a:t>
            </a:r>
            <a:r>
              <a:rPr lang="fa-IR" sz="2400" b="1" dirty="0">
                <a:cs typeface="B Nazanin" panose="00000400000000000000" pitchFamily="2" charset="-78"/>
              </a:rPr>
              <a:t>دیده </a:t>
            </a:r>
            <a:r>
              <a:rPr lang="fa-IR" sz="2400" b="1" dirty="0" smtClean="0">
                <a:cs typeface="B Nazanin" panose="00000400000000000000" pitchFamily="2" charset="-78"/>
              </a:rPr>
              <a:t>باشند. </a:t>
            </a:r>
            <a:endParaRPr lang="en-US" sz="2400" b="1" dirty="0">
              <a:cs typeface="B Nazanin" panose="00000400000000000000" pitchFamily="2" charset="-78"/>
            </a:endParaRPr>
          </a:p>
        </p:txBody>
      </p:sp>
    </p:spTree>
    <p:extLst>
      <p:ext uri="{BB962C8B-B14F-4D97-AF65-F5344CB8AC3E}">
        <p14:creationId xmlns:p14="http://schemas.microsoft.com/office/powerpoint/2010/main" val="26760082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tx1"/>
                </a:solidFill>
                <a:cs typeface="B Titr" panose="00000700000000000000" pitchFamily="2" charset="-78"/>
              </a:rPr>
              <a:t>پایش و ارزشیابی </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4652211" y="610681"/>
            <a:ext cx="7363326" cy="5248622"/>
          </a:xfrm>
        </p:spPr>
        <p:txBody>
          <a:bodyPr>
            <a:normAutofit/>
          </a:bodyPr>
          <a:lstStyle/>
          <a:p>
            <a:pPr marL="0" indent="0" algn="ctr" rtl="1">
              <a:lnSpc>
                <a:spcPct val="150000"/>
              </a:lnSpc>
              <a:buClrTx/>
              <a:buNone/>
            </a:pPr>
            <a:r>
              <a:rPr lang="fa-IR" sz="2800" b="1" dirty="0" smtClean="0">
                <a:solidFill>
                  <a:srgbClr val="FF0000"/>
                </a:solidFill>
                <a:cs typeface="B Nazanin" panose="00000400000000000000" pitchFamily="2" charset="-78"/>
              </a:rPr>
              <a:t>اهداف نظارت</a:t>
            </a:r>
          </a:p>
          <a:p>
            <a:pPr algn="r" rtl="1">
              <a:lnSpc>
                <a:spcPct val="150000"/>
              </a:lnSpc>
              <a:buClrTx/>
              <a:buFont typeface="Wingdings" panose="05000000000000000000" pitchFamily="2" charset="2"/>
              <a:buChar char="v"/>
            </a:pPr>
            <a:r>
              <a:rPr lang="fa-IR" sz="2400" b="1" dirty="0" smtClean="0">
                <a:cs typeface="B Nazanin" panose="00000400000000000000" pitchFamily="2" charset="-78"/>
              </a:rPr>
              <a:t>نظارت بر زیر ساخت ها و الزامات اجاری فرآیندهای پشتیبان </a:t>
            </a:r>
          </a:p>
          <a:p>
            <a:pPr algn="r" rtl="1">
              <a:lnSpc>
                <a:spcPct val="150000"/>
              </a:lnSpc>
              <a:buClrTx/>
              <a:buFont typeface="Wingdings" panose="05000000000000000000" pitchFamily="2" charset="2"/>
              <a:buChar char="v"/>
            </a:pPr>
            <a:r>
              <a:rPr lang="fa-IR" sz="2400" b="1" dirty="0" smtClean="0">
                <a:cs typeface="B Nazanin" panose="00000400000000000000" pitchFamily="2" charset="-78"/>
              </a:rPr>
              <a:t>نظارت بر فرآیندهای ارائه خدمات در تمامی سطوح </a:t>
            </a:r>
          </a:p>
          <a:p>
            <a:pPr algn="r" rtl="1">
              <a:lnSpc>
                <a:spcPct val="150000"/>
              </a:lnSpc>
              <a:buClrTx/>
              <a:buFont typeface="Wingdings" panose="05000000000000000000" pitchFamily="2" charset="2"/>
              <a:buChar char="v"/>
            </a:pPr>
            <a:r>
              <a:rPr lang="fa-IR" sz="2400" b="1" dirty="0" smtClean="0">
                <a:cs typeface="B Nazanin" panose="00000400000000000000" pitchFamily="2" charset="-78"/>
              </a:rPr>
              <a:t>نظارت بر عملکرد ارائه دهندگان خدمات در تمامی سطوح </a:t>
            </a:r>
          </a:p>
          <a:p>
            <a:pPr algn="r" rtl="1">
              <a:lnSpc>
                <a:spcPct val="150000"/>
              </a:lnSpc>
              <a:buClrTx/>
              <a:buFont typeface="Wingdings" panose="05000000000000000000" pitchFamily="2" charset="2"/>
              <a:buChar char="v"/>
            </a:pPr>
            <a:r>
              <a:rPr lang="fa-IR" sz="2400" b="1" dirty="0" smtClean="0">
                <a:cs typeface="B Nazanin" panose="00000400000000000000" pitchFamily="2" charset="-78"/>
              </a:rPr>
              <a:t>نظارت بر فرآیندهای ارجاعی افقی و عمودی </a:t>
            </a:r>
          </a:p>
          <a:p>
            <a:pPr algn="r" rtl="1">
              <a:lnSpc>
                <a:spcPct val="150000"/>
              </a:lnSpc>
              <a:buClrTx/>
              <a:buFont typeface="Wingdings" panose="05000000000000000000" pitchFamily="2" charset="2"/>
              <a:buChar char="v"/>
            </a:pPr>
            <a:r>
              <a:rPr lang="fa-IR" sz="2400" b="1" dirty="0" smtClean="0">
                <a:cs typeface="B Nazanin" panose="00000400000000000000" pitchFamily="2" charset="-78"/>
              </a:rPr>
              <a:t>نظارت بر فرآیندهای سطح 2 و 3 خدمات تخصصی و فوق تخصصی </a:t>
            </a:r>
            <a:endParaRPr lang="en-US" sz="2400" b="1" dirty="0">
              <a:cs typeface="B Nazanin" panose="00000400000000000000" pitchFamily="2" charset="-78"/>
            </a:endParaRPr>
          </a:p>
        </p:txBody>
      </p:sp>
    </p:spTree>
    <p:extLst>
      <p:ext uri="{BB962C8B-B14F-4D97-AF65-F5344CB8AC3E}">
        <p14:creationId xmlns:p14="http://schemas.microsoft.com/office/powerpoint/2010/main" val="20966612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tx1"/>
                </a:solidFill>
                <a:cs typeface="B Titr" panose="00000700000000000000" pitchFamily="2" charset="-78"/>
              </a:rPr>
              <a:t>شاخص ها </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4586210" y="790123"/>
            <a:ext cx="7431619" cy="5248622"/>
          </a:xfrm>
        </p:spPr>
        <p:txBody>
          <a:bodyPr>
            <a:noAutofit/>
          </a:bodyPr>
          <a:lstStyle/>
          <a:p>
            <a:pPr algn="r" rtl="1">
              <a:lnSpc>
                <a:spcPct val="150000"/>
              </a:lnSpc>
              <a:buClrTx/>
              <a:buFont typeface="Wingdings" panose="05000000000000000000" pitchFamily="2" charset="2"/>
              <a:buChar char="v"/>
            </a:pPr>
            <a:r>
              <a:rPr lang="fa-IR" sz="2400" b="1" dirty="0" smtClean="0">
                <a:solidFill>
                  <a:srgbClr val="7030A0"/>
                </a:solidFill>
                <a:cs typeface="B Titr" panose="00000700000000000000" pitchFamily="2" charset="-78"/>
              </a:rPr>
              <a:t> زیر ساختی: </a:t>
            </a:r>
          </a:p>
          <a:p>
            <a:pPr marL="0" indent="0" algn="r" rtl="1">
              <a:lnSpc>
                <a:spcPct val="150000"/>
              </a:lnSpc>
              <a:buClrTx/>
              <a:buNone/>
            </a:pPr>
            <a:r>
              <a:rPr lang="fa-IR" sz="2400" b="1" dirty="0" smtClean="0">
                <a:cs typeface="B Nazanin" panose="00000400000000000000" pitchFamily="2" charset="-78"/>
              </a:rPr>
              <a:t>تعداد جمعیت، فضای فیزیکی، تجهیزات سرمایه ای، دارو و لوازم مصرفی، نیروی انسانی </a:t>
            </a:r>
          </a:p>
          <a:p>
            <a:pPr algn="r" rtl="1">
              <a:lnSpc>
                <a:spcPct val="150000"/>
              </a:lnSpc>
              <a:buClrTx/>
              <a:buFont typeface="Wingdings" panose="05000000000000000000" pitchFamily="2" charset="2"/>
              <a:buChar char="v"/>
            </a:pPr>
            <a:r>
              <a:rPr lang="fa-IR" sz="2400" b="1" dirty="0">
                <a:solidFill>
                  <a:srgbClr val="7030A0"/>
                </a:solidFill>
                <a:cs typeface="B Titr" panose="00000700000000000000" pitchFamily="2" charset="-78"/>
              </a:rPr>
              <a:t>فرآیندهای ارائه خدمات و عملکرد</a:t>
            </a:r>
            <a:r>
              <a:rPr lang="fa-IR" sz="2400" b="1" dirty="0" smtClean="0">
                <a:solidFill>
                  <a:srgbClr val="7030A0"/>
                </a:solidFill>
                <a:cs typeface="B Titr" panose="00000700000000000000" pitchFamily="2" charset="-78"/>
              </a:rPr>
              <a:t>:</a:t>
            </a:r>
          </a:p>
          <a:p>
            <a:pPr algn="r" rtl="1">
              <a:lnSpc>
                <a:spcPct val="150000"/>
              </a:lnSpc>
              <a:buClrTx/>
              <a:buFont typeface="Wingdings" panose="05000000000000000000" pitchFamily="2" charset="2"/>
              <a:buChar char="ü"/>
            </a:pPr>
            <a:r>
              <a:rPr lang="fa-IR" sz="2000" b="1" dirty="0" smtClean="0">
                <a:cs typeface="B Nazanin" panose="00000400000000000000" pitchFamily="2" charset="-78"/>
              </a:rPr>
              <a:t> برنامه های ابلاغی وزارت و دانشگاه </a:t>
            </a:r>
          </a:p>
          <a:p>
            <a:pPr algn="r" rtl="1">
              <a:lnSpc>
                <a:spcPct val="150000"/>
              </a:lnSpc>
              <a:buClrTx/>
              <a:buFont typeface="Wingdings" panose="05000000000000000000" pitchFamily="2" charset="2"/>
              <a:buChar char="ü"/>
            </a:pPr>
            <a:r>
              <a:rPr lang="fa-IR" sz="2000" b="1" dirty="0" smtClean="0">
                <a:cs typeface="B Nazanin" panose="00000400000000000000" pitchFamily="2" charset="-78"/>
              </a:rPr>
              <a:t>شاخص های الزامی  و اختیاری عملکردی ( انتخاب تعدادی از شاخص های اختیاری در ستاد اجرایی استان و وزن دهی آنها) </a:t>
            </a:r>
          </a:p>
          <a:p>
            <a:pPr algn="r" rtl="1">
              <a:lnSpc>
                <a:spcPct val="150000"/>
              </a:lnSpc>
              <a:buClrTx/>
              <a:buFont typeface="Wingdings" panose="05000000000000000000" pitchFamily="2" charset="2"/>
              <a:buChar char="v"/>
            </a:pPr>
            <a:r>
              <a:rPr lang="fa-IR" sz="2400" b="1" dirty="0" smtClean="0">
                <a:solidFill>
                  <a:srgbClr val="7030A0"/>
                </a:solidFill>
                <a:cs typeface="B Titr" panose="00000700000000000000" pitchFamily="2" charset="-78"/>
              </a:rPr>
              <a:t>وضعیت سلامت منطقه ای: </a:t>
            </a:r>
          </a:p>
          <a:p>
            <a:pPr marL="0" indent="0" algn="r" rtl="1">
              <a:lnSpc>
                <a:spcPct val="150000"/>
              </a:lnSpc>
              <a:buClrTx/>
              <a:buNone/>
            </a:pPr>
            <a:r>
              <a:rPr lang="fa-IR" sz="2400" b="1" dirty="0" smtClean="0">
                <a:cs typeface="B Nazanin" panose="00000400000000000000" pitchFamily="2" charset="-78"/>
              </a:rPr>
              <a:t>وقایع حیاتی، بیماری، عوامل خطر، عوامل اجتماعی مؤثر بر سلامت </a:t>
            </a:r>
            <a:endParaRPr lang="en-US" sz="2400" b="1" dirty="0">
              <a:cs typeface="B Nazanin" panose="00000400000000000000" pitchFamily="2" charset="-78"/>
            </a:endParaRPr>
          </a:p>
        </p:txBody>
      </p:sp>
    </p:spTree>
    <p:extLst>
      <p:ext uri="{BB962C8B-B14F-4D97-AF65-F5344CB8AC3E}">
        <p14:creationId xmlns:p14="http://schemas.microsoft.com/office/powerpoint/2010/main" val="8220648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tx1"/>
                </a:solidFill>
                <a:cs typeface="B Titr" panose="00000700000000000000" pitchFamily="2" charset="-78"/>
              </a:rPr>
              <a:t>شیوه اجرای پایش </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4387610" y="803186"/>
            <a:ext cx="7804389" cy="5248622"/>
          </a:xfrm>
        </p:spPr>
        <p:txBody>
          <a:bodyPr>
            <a:normAutofit/>
          </a:bodyPr>
          <a:lstStyle/>
          <a:p>
            <a:pPr algn="r" rtl="1">
              <a:lnSpc>
                <a:spcPct val="150000"/>
              </a:lnSpc>
              <a:buClrTx/>
              <a:buFont typeface="Wingdings" panose="05000000000000000000" pitchFamily="2" charset="2"/>
              <a:buChar char="v"/>
            </a:pPr>
            <a:r>
              <a:rPr lang="fa-IR" sz="2400" b="1" dirty="0" smtClean="0">
                <a:solidFill>
                  <a:srgbClr val="7030A0"/>
                </a:solidFill>
                <a:cs typeface="B Titr" panose="00000700000000000000" pitchFamily="2" charset="-78"/>
              </a:rPr>
              <a:t>قبل از استقرار: </a:t>
            </a:r>
          </a:p>
          <a:p>
            <a:pPr marL="0" indent="0" algn="r" rtl="1">
              <a:lnSpc>
                <a:spcPct val="150000"/>
              </a:lnSpc>
              <a:buClrTx/>
              <a:buNone/>
            </a:pPr>
            <a:r>
              <a:rPr lang="fa-IR" sz="2400" b="1" dirty="0" smtClean="0">
                <a:cs typeface="B Nazanin" panose="00000400000000000000" pitchFamily="2" charset="-78"/>
              </a:rPr>
              <a:t>شناسایی و تحلیل وضعیت موجود در قالب شاخص های نشان دهنده وضعیت امکانات مورد نیاز برای اجرای برنامه پزشک خانواده ( جمعیت، تعداد پزشک، ماما، داروخانه) و شاخص های بهداشتی منطقه</a:t>
            </a:r>
            <a:endParaRPr lang="fa-IR" sz="2400" b="1" dirty="0">
              <a:cs typeface="B Nazanin" panose="00000400000000000000" pitchFamily="2" charset="-78"/>
            </a:endParaRPr>
          </a:p>
          <a:p>
            <a:pPr algn="r" rtl="1">
              <a:lnSpc>
                <a:spcPct val="150000"/>
              </a:lnSpc>
              <a:buClrTx/>
              <a:buFont typeface="Wingdings" panose="05000000000000000000" pitchFamily="2" charset="2"/>
              <a:buChar char="v"/>
            </a:pPr>
            <a:r>
              <a:rPr lang="fa-IR" sz="2400" b="1" dirty="0">
                <a:solidFill>
                  <a:srgbClr val="7030A0"/>
                </a:solidFill>
                <a:cs typeface="B Titr" panose="00000700000000000000" pitchFamily="2" charset="-78"/>
              </a:rPr>
              <a:t>بعد از استقرار: </a:t>
            </a:r>
          </a:p>
          <a:p>
            <a:pPr marL="0" indent="0" algn="r" rtl="1">
              <a:lnSpc>
                <a:spcPct val="150000"/>
              </a:lnSpc>
              <a:buClrTx/>
              <a:buNone/>
            </a:pPr>
            <a:r>
              <a:rPr lang="fa-IR" sz="2400" b="1" dirty="0" smtClean="0">
                <a:cs typeface="B Nazanin" panose="00000400000000000000" pitchFamily="2" charset="-78"/>
              </a:rPr>
              <a:t>سالانه توسط تیم های ویژه ارزیاب با استفاده از سامانه های الکترونیک و سایر منابع اطلاعاتی  شاخص های بهداشتی منطقه را استخراج نموده و گزارش تحلیلی در اختیار </a:t>
            </a:r>
          </a:p>
        </p:txBody>
      </p:sp>
    </p:spTree>
    <p:extLst>
      <p:ext uri="{BB962C8B-B14F-4D97-AF65-F5344CB8AC3E}">
        <p14:creationId xmlns:p14="http://schemas.microsoft.com/office/powerpoint/2010/main" val="41891251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tx1"/>
                </a:solidFill>
                <a:cs typeface="B Titr" panose="00000700000000000000" pitchFamily="2" charset="-78"/>
              </a:rPr>
              <a:t>نحوه پایش </a:t>
            </a:r>
            <a:endParaRPr lang="en-US" dirty="0">
              <a:solidFill>
                <a:schemeClr val="tx1"/>
              </a:solidFill>
              <a:cs typeface="B Titr" panose="00000700000000000000" pitchFamily="2" charset="-78"/>
            </a:endParaRPr>
          </a:p>
        </p:txBody>
      </p:sp>
      <p:sp>
        <p:nvSpPr>
          <p:cNvPr id="3" name="Content Placeholder 2"/>
          <p:cNvSpPr>
            <a:spLocks noGrp="1"/>
          </p:cNvSpPr>
          <p:nvPr>
            <p:ph idx="1"/>
          </p:nvPr>
        </p:nvSpPr>
        <p:spPr>
          <a:xfrm>
            <a:off x="4387610" y="803186"/>
            <a:ext cx="7692095" cy="5248622"/>
          </a:xfrm>
        </p:spPr>
        <p:txBody>
          <a:bodyPr/>
          <a:lstStyle/>
          <a:p>
            <a:pPr algn="r" rtl="1">
              <a:lnSpc>
                <a:spcPct val="150000"/>
              </a:lnSpc>
              <a:buClrTx/>
              <a:buFont typeface="Wingdings" panose="05000000000000000000" pitchFamily="2" charset="2"/>
              <a:buChar char="v"/>
            </a:pPr>
            <a:r>
              <a:rPr lang="fa-IR" sz="2200" b="1" dirty="0" smtClean="0">
                <a:cs typeface="B Nazanin" panose="00000400000000000000" pitchFamily="2" charset="-78"/>
              </a:rPr>
              <a:t>زمان انجام پایش ها در طول دوره ارزیابی 90 روز می باشد. </a:t>
            </a:r>
          </a:p>
          <a:p>
            <a:pPr algn="r" rtl="1">
              <a:lnSpc>
                <a:spcPct val="150000"/>
              </a:lnSpc>
              <a:buClrTx/>
              <a:buFont typeface="Wingdings" panose="05000000000000000000" pitchFamily="2" charset="2"/>
              <a:buChar char="v"/>
            </a:pPr>
            <a:r>
              <a:rPr lang="fa-IR" sz="2200" b="1" dirty="0" smtClean="0">
                <a:cs typeface="B Nazanin" panose="00000400000000000000" pitchFamily="2" charset="-78"/>
              </a:rPr>
              <a:t> محل انجام پایش ها پایگاه پزشک خانواده شهری/ یا محل سکونت/ یا محل کار/ یا سطح 2 و 3 ارائه خدمت است. </a:t>
            </a:r>
          </a:p>
          <a:p>
            <a:pPr algn="r" rtl="1">
              <a:lnSpc>
                <a:spcPct val="150000"/>
              </a:lnSpc>
              <a:buClrTx/>
              <a:buFont typeface="Wingdings" panose="05000000000000000000" pitchFamily="2" charset="2"/>
              <a:buChar char="v"/>
            </a:pPr>
            <a:r>
              <a:rPr lang="fa-IR" sz="2200" b="1" dirty="0" smtClean="0">
                <a:cs typeface="B Nazanin" panose="00000400000000000000" pitchFamily="2" charset="-78"/>
              </a:rPr>
              <a:t>عملکرد پایشگران محیطی 20 درصد سالانه توسط تیم پایشگر ستاد شهرستان و 5 درصد توسط پایشگران استانی مورد ممیزی قرار</a:t>
            </a:r>
            <a:r>
              <a:rPr lang="fa-IR" sz="2200" b="1" dirty="0" smtClean="0">
                <a:solidFill>
                  <a:srgbClr val="FF0000"/>
                </a:solidFill>
                <a:cs typeface="B Nazanin" panose="00000400000000000000" pitchFamily="2" charset="-78"/>
              </a:rPr>
              <a:t> </a:t>
            </a:r>
            <a:r>
              <a:rPr lang="fa-IR" sz="2200" b="1" dirty="0" smtClean="0">
                <a:cs typeface="B Nazanin" panose="00000400000000000000" pitchFamily="2" charset="-78"/>
              </a:rPr>
              <a:t>می گیرد. </a:t>
            </a:r>
          </a:p>
          <a:p>
            <a:pPr algn="r" rtl="1"/>
            <a:endParaRPr lang="en-US" dirty="0"/>
          </a:p>
        </p:txBody>
      </p:sp>
    </p:spTree>
    <p:extLst>
      <p:ext uri="{BB962C8B-B14F-4D97-AF65-F5344CB8AC3E}">
        <p14:creationId xmlns:p14="http://schemas.microsoft.com/office/powerpoint/2010/main" val="37870273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0710" y="0"/>
            <a:ext cx="6809080" cy="6858000"/>
          </a:xfrm>
        </p:spPr>
      </p:pic>
    </p:spTree>
    <p:extLst>
      <p:ext uri="{BB962C8B-B14F-4D97-AF65-F5344CB8AC3E}">
        <p14:creationId xmlns:p14="http://schemas.microsoft.com/office/powerpoint/2010/main" val="728631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pPr>
            <a:r>
              <a:rPr lang="fa-IR" sz="3600" dirty="0" smtClean="0">
                <a:solidFill>
                  <a:schemeClr val="tx1"/>
                </a:solidFill>
                <a:cs typeface="B Titr" panose="00000700000000000000" pitchFamily="2" charset="-78"/>
              </a:rPr>
              <a:t>چشم انداز</a:t>
            </a:r>
            <a:br>
              <a:rPr lang="fa-IR" sz="3600" dirty="0" smtClean="0">
                <a:solidFill>
                  <a:schemeClr val="tx1"/>
                </a:solidFill>
                <a:cs typeface="B Titr" panose="00000700000000000000" pitchFamily="2" charset="-78"/>
              </a:rPr>
            </a:br>
            <a:r>
              <a:rPr lang="fa-IR" sz="3600" dirty="0" smtClean="0">
                <a:solidFill>
                  <a:schemeClr val="tx1"/>
                </a:solidFill>
                <a:cs typeface="B Titr" panose="00000700000000000000" pitchFamily="2" charset="-78"/>
              </a:rPr>
              <a:t>و </a:t>
            </a:r>
            <a:br>
              <a:rPr lang="fa-IR" sz="3600" dirty="0" smtClean="0">
                <a:solidFill>
                  <a:schemeClr val="tx1"/>
                </a:solidFill>
                <a:cs typeface="B Titr" panose="00000700000000000000" pitchFamily="2" charset="-78"/>
              </a:rPr>
            </a:br>
            <a:r>
              <a:rPr lang="fa-IR" sz="3600" dirty="0" smtClean="0">
                <a:solidFill>
                  <a:schemeClr val="tx1"/>
                </a:solidFill>
                <a:cs typeface="B Titr" panose="00000700000000000000" pitchFamily="2" charset="-78"/>
              </a:rPr>
              <a:t>اهداف کلان</a:t>
            </a:r>
            <a:r>
              <a:rPr lang="fa-IR" sz="3200" dirty="0" smtClean="0">
                <a:solidFill>
                  <a:schemeClr val="tx1"/>
                </a:solidFill>
                <a:cs typeface="B Titr" panose="00000700000000000000" pitchFamily="2" charset="-78"/>
              </a:rPr>
              <a:t> </a:t>
            </a:r>
            <a:endParaRPr lang="en-US" sz="3200" dirty="0">
              <a:solidFill>
                <a:schemeClr val="tx1"/>
              </a:solidFill>
              <a:cs typeface="B Titr" panose="00000700000000000000" pitchFamily="2" charset="-78"/>
            </a:endParaRPr>
          </a:p>
        </p:txBody>
      </p:sp>
      <p:sp>
        <p:nvSpPr>
          <p:cNvPr id="3" name="TextBox 2"/>
          <p:cNvSpPr txBox="1"/>
          <p:nvPr/>
        </p:nvSpPr>
        <p:spPr>
          <a:xfrm>
            <a:off x="4387610" y="1480329"/>
            <a:ext cx="7660011" cy="4616648"/>
          </a:xfrm>
          <a:prstGeom prst="rect">
            <a:avLst/>
          </a:prstGeom>
          <a:noFill/>
        </p:spPr>
        <p:txBody>
          <a:bodyPr wrap="square" rtlCol="0">
            <a:spAutoFit/>
          </a:bodyPr>
          <a:lstStyle/>
          <a:p>
            <a:pPr algn="r" rtl="1">
              <a:lnSpc>
                <a:spcPct val="150000"/>
              </a:lnSpc>
            </a:pPr>
            <a:r>
              <a:rPr lang="fa-IR" b="1" dirty="0">
                <a:solidFill>
                  <a:srgbClr val="7030A0"/>
                </a:solidFill>
                <a:cs typeface="B Titr" panose="00000700000000000000" pitchFamily="2" charset="-78"/>
              </a:rPr>
              <a:t>چشم انداز: </a:t>
            </a:r>
          </a:p>
          <a:p>
            <a:pPr marL="342900" indent="-342900" algn="r" rtl="1">
              <a:lnSpc>
                <a:spcPct val="150000"/>
              </a:lnSpc>
              <a:buFont typeface="Wingdings" panose="05000000000000000000" pitchFamily="2" charset="2"/>
              <a:buChar char="v"/>
            </a:pPr>
            <a:r>
              <a:rPr lang="fa-IR" sz="2000" b="1" dirty="0" smtClean="0">
                <a:cs typeface="B Nazanin" panose="00000400000000000000" pitchFamily="2" charset="-78"/>
              </a:rPr>
              <a:t>تحقق پوشش همگانی سلامت از طریق توسعه برنامه سلامت  خاواده و نظام ارجاع مبتنی بر مراقبت های اولیه سلامت </a:t>
            </a:r>
          </a:p>
          <a:p>
            <a:pPr algn="r" rtl="1">
              <a:lnSpc>
                <a:spcPct val="150000"/>
              </a:lnSpc>
            </a:pPr>
            <a:r>
              <a:rPr lang="fa-IR" b="1" dirty="0" smtClean="0">
                <a:solidFill>
                  <a:srgbClr val="7030A0"/>
                </a:solidFill>
                <a:cs typeface="B Titr" panose="00000700000000000000" pitchFamily="2" charset="-78"/>
              </a:rPr>
              <a:t>اهداف </a:t>
            </a:r>
            <a:r>
              <a:rPr lang="fa-IR" b="1" dirty="0">
                <a:solidFill>
                  <a:srgbClr val="7030A0"/>
                </a:solidFill>
                <a:cs typeface="B Titr" panose="00000700000000000000" pitchFamily="2" charset="-78"/>
              </a:rPr>
              <a:t>کلان: </a:t>
            </a:r>
          </a:p>
          <a:p>
            <a:pPr marL="342900" indent="-342900" algn="r" rtl="1">
              <a:lnSpc>
                <a:spcPct val="150000"/>
              </a:lnSpc>
              <a:buFont typeface="Wingdings" panose="05000000000000000000" pitchFamily="2" charset="2"/>
              <a:buChar char="v"/>
            </a:pPr>
            <a:r>
              <a:rPr lang="fa-IR" sz="2000" b="1" dirty="0" smtClean="0">
                <a:cs typeface="B Nazanin" panose="00000400000000000000" pitchFamily="2" charset="-78"/>
              </a:rPr>
              <a:t>ارتقای سطح سلامت جامعه </a:t>
            </a:r>
          </a:p>
          <a:p>
            <a:pPr marL="342900" indent="-342900" algn="r" rtl="1">
              <a:lnSpc>
                <a:spcPct val="150000"/>
              </a:lnSpc>
              <a:buFont typeface="Wingdings" panose="05000000000000000000" pitchFamily="2" charset="2"/>
              <a:buChar char="v"/>
            </a:pPr>
            <a:r>
              <a:rPr lang="fa-IR" sz="2000" b="1" dirty="0" smtClean="0">
                <a:cs typeface="B Nazanin" panose="00000400000000000000" pitchFamily="2" charset="-78"/>
              </a:rPr>
              <a:t>افزایش دسترسی عادلانه مردم و بهره مندی از خدمات سلامت فعال و با کیفیت </a:t>
            </a:r>
          </a:p>
          <a:p>
            <a:pPr marL="342900" indent="-342900" algn="r" rtl="1">
              <a:lnSpc>
                <a:spcPct val="150000"/>
              </a:lnSpc>
              <a:buFont typeface="Wingdings" panose="05000000000000000000" pitchFamily="2" charset="2"/>
              <a:buChar char="v"/>
            </a:pPr>
            <a:r>
              <a:rPr lang="fa-IR" sz="2000" b="1" dirty="0" smtClean="0">
                <a:cs typeface="B Nazanin" panose="00000400000000000000" pitchFamily="2" charset="-78"/>
              </a:rPr>
              <a:t>کارآمد نمودن حمایت اجتماعی و حفاظت مالی از مردم در پرداخت هزینه های سلامت </a:t>
            </a:r>
          </a:p>
          <a:p>
            <a:pPr marL="342900" indent="-342900" algn="r" rtl="1">
              <a:lnSpc>
                <a:spcPct val="150000"/>
              </a:lnSpc>
              <a:buFont typeface="Wingdings" panose="05000000000000000000" pitchFamily="2" charset="2"/>
              <a:buChar char="v"/>
            </a:pPr>
            <a:r>
              <a:rPr lang="fa-IR" sz="2000" b="1" dirty="0" smtClean="0">
                <a:cs typeface="B Nazanin" panose="00000400000000000000" pitchFamily="2" charset="-78"/>
              </a:rPr>
              <a:t>افزایش مسئولیت پذیری و پاسخگویی به نیازهای سلامت جامعه </a:t>
            </a:r>
          </a:p>
          <a:p>
            <a:pPr marL="342900" indent="-342900" algn="r" rtl="1">
              <a:lnSpc>
                <a:spcPct val="150000"/>
              </a:lnSpc>
              <a:buFont typeface="Wingdings" panose="05000000000000000000" pitchFamily="2" charset="2"/>
              <a:buChar char="v"/>
            </a:pPr>
            <a:r>
              <a:rPr lang="fa-IR" sz="2000" b="1" dirty="0" smtClean="0">
                <a:cs typeface="B Nazanin" panose="00000400000000000000" pitchFamily="2" charset="-78"/>
              </a:rPr>
              <a:t>افزایش فرزند آوری، حفظ و ارتقاء جوانی</a:t>
            </a:r>
            <a:endParaRPr lang="en-US" sz="2000" b="1" dirty="0">
              <a:cs typeface="B Nazanin" panose="00000400000000000000" pitchFamily="2" charset="-78"/>
            </a:endParaRPr>
          </a:p>
        </p:txBody>
      </p:sp>
    </p:spTree>
    <p:extLst>
      <p:ext uri="{BB962C8B-B14F-4D97-AF65-F5344CB8AC3E}">
        <p14:creationId xmlns:p14="http://schemas.microsoft.com/office/powerpoint/2010/main" val="2015572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solidFill>
                  <a:schemeClr val="tx1"/>
                </a:solidFill>
                <a:cs typeface="B Titr" panose="00000700000000000000" pitchFamily="2" charset="-78"/>
              </a:rPr>
              <a:t>اهداف اختصاصی</a:t>
            </a:r>
            <a:endParaRPr lang="en-US" sz="3200" dirty="0">
              <a:solidFill>
                <a:schemeClr val="tx1"/>
              </a:solidFill>
              <a:cs typeface="B Titr" panose="00000700000000000000" pitchFamily="2" charset="-78"/>
            </a:endParaRPr>
          </a:p>
        </p:txBody>
      </p:sp>
      <p:sp>
        <p:nvSpPr>
          <p:cNvPr id="3" name="TextBox 2"/>
          <p:cNvSpPr txBox="1"/>
          <p:nvPr/>
        </p:nvSpPr>
        <p:spPr>
          <a:xfrm>
            <a:off x="4531989" y="921684"/>
            <a:ext cx="7660011" cy="5632311"/>
          </a:xfrm>
          <a:prstGeom prst="rect">
            <a:avLst/>
          </a:prstGeom>
          <a:noFill/>
        </p:spPr>
        <p:txBody>
          <a:bodyPr wrap="square" rtlCol="0">
            <a:spAutoFit/>
          </a:bodyPr>
          <a:lstStyle/>
          <a:p>
            <a:pPr marL="342900" indent="-342900" algn="r" rtl="1">
              <a:lnSpc>
                <a:spcPct val="150000"/>
              </a:lnSpc>
              <a:buFont typeface="Wingdings" panose="05000000000000000000" pitchFamily="2" charset="2"/>
              <a:buChar char="v"/>
            </a:pPr>
            <a:r>
              <a:rPr lang="fa-IR" sz="1500" b="1" dirty="0" smtClean="0">
                <a:cs typeface="B Nazanin" panose="00000400000000000000" pitchFamily="2" charset="-78"/>
              </a:rPr>
              <a:t>افزایش </a:t>
            </a:r>
            <a:r>
              <a:rPr lang="fa-IR" sz="1500" b="1" dirty="0" smtClean="0">
                <a:solidFill>
                  <a:srgbClr val="FF0000"/>
                </a:solidFill>
                <a:cs typeface="B Nazanin" panose="00000400000000000000" pitchFamily="2" charset="-78"/>
              </a:rPr>
              <a:t>دسترسی</a:t>
            </a:r>
            <a:r>
              <a:rPr lang="fa-IR" sz="1500" b="1" dirty="0" smtClean="0">
                <a:cs typeface="B Nazanin" panose="00000400000000000000" pitchFamily="2" charset="-78"/>
              </a:rPr>
              <a:t> جمعیت تحت پوشش به خدمات سلامت از طریق انتخاب پزشک خانواده به اختیار فرد به میزان 80 درصد تا پایان سال اول برنامه </a:t>
            </a:r>
          </a:p>
          <a:p>
            <a:pPr marL="342900" indent="-342900" algn="r" rtl="1">
              <a:lnSpc>
                <a:spcPct val="150000"/>
              </a:lnSpc>
              <a:buFont typeface="Wingdings" panose="05000000000000000000" pitchFamily="2" charset="2"/>
              <a:buChar char="v"/>
            </a:pPr>
            <a:r>
              <a:rPr lang="fa-IR" sz="1500" b="1" dirty="0" smtClean="0">
                <a:cs typeface="B Nazanin" panose="00000400000000000000" pitchFamily="2" charset="-78"/>
              </a:rPr>
              <a:t>افزایش </a:t>
            </a:r>
            <a:r>
              <a:rPr lang="fa-IR" sz="1500" b="1" dirty="0" smtClean="0">
                <a:solidFill>
                  <a:srgbClr val="FF0000"/>
                </a:solidFill>
                <a:cs typeface="B Nazanin" panose="00000400000000000000" pitchFamily="2" charset="-78"/>
              </a:rPr>
              <a:t>پوشش خدمات اولویت دار </a:t>
            </a:r>
            <a:r>
              <a:rPr lang="fa-IR" sz="1500" b="1" dirty="0" smtClean="0">
                <a:cs typeface="B Nazanin" panose="00000400000000000000" pitchFamily="2" charset="-78"/>
              </a:rPr>
              <a:t>سلامت  خانواده به جمعیت ثبت نام شده به میزان 80 درصد تا پایان سال دوم </a:t>
            </a:r>
          </a:p>
          <a:p>
            <a:pPr marL="342900" indent="-342900" algn="r" rtl="1">
              <a:lnSpc>
                <a:spcPct val="150000"/>
              </a:lnSpc>
              <a:buFont typeface="Wingdings" panose="05000000000000000000" pitchFamily="2" charset="2"/>
              <a:buChar char="v"/>
            </a:pPr>
            <a:r>
              <a:rPr lang="en-US" sz="1500" b="1" dirty="0" smtClean="0">
                <a:cs typeface="B Nazanin" panose="00000400000000000000" pitchFamily="2" charset="-78"/>
              </a:rPr>
              <a:t> </a:t>
            </a:r>
            <a:r>
              <a:rPr lang="fa-IR" sz="1500" b="1" dirty="0" smtClean="0">
                <a:solidFill>
                  <a:srgbClr val="FF0000"/>
                </a:solidFill>
                <a:cs typeface="B Nazanin" panose="00000400000000000000" pitchFamily="2" charset="-78"/>
              </a:rPr>
              <a:t>ارتقای سطح کمی و کیفی پوشش بیمه همگانی </a:t>
            </a:r>
            <a:r>
              <a:rPr lang="fa-IR" sz="1500" b="1" dirty="0" smtClean="0">
                <a:cs typeface="B Nazanin" panose="00000400000000000000" pitchFamily="2" charset="-78"/>
              </a:rPr>
              <a:t>برای آحاد مردم با تأکید بر ضمانت مناسب در پوشش رایگان گروه های آسیب پذیر و کم توان مالی </a:t>
            </a:r>
          </a:p>
          <a:p>
            <a:pPr marL="342900" indent="-342900" algn="r" rtl="1">
              <a:lnSpc>
                <a:spcPct val="150000"/>
              </a:lnSpc>
              <a:buFont typeface="Wingdings" panose="05000000000000000000" pitchFamily="2" charset="2"/>
              <a:buChar char="v"/>
            </a:pPr>
            <a:r>
              <a:rPr lang="fa-IR" sz="1500" b="1" dirty="0" smtClean="0">
                <a:cs typeface="B Nazanin" panose="00000400000000000000" pitchFamily="2" charset="-78"/>
              </a:rPr>
              <a:t>افزایش </a:t>
            </a:r>
            <a:r>
              <a:rPr lang="fa-IR" sz="1500" b="1" dirty="0" smtClean="0">
                <a:solidFill>
                  <a:srgbClr val="FF0000"/>
                </a:solidFill>
                <a:cs typeface="B Nazanin" panose="00000400000000000000" pitchFamily="2" charset="-78"/>
              </a:rPr>
              <a:t>نرخ باروری به حداقل 2.5 </a:t>
            </a:r>
            <a:r>
              <a:rPr lang="fa-IR" sz="1500" b="1" dirty="0" smtClean="0">
                <a:cs typeface="B Nazanin" panose="00000400000000000000" pitchFamily="2" charset="-78"/>
              </a:rPr>
              <a:t>از طریق اجرای دستورعمل های جوانی جمعیت و فرزندآوری</a:t>
            </a:r>
          </a:p>
          <a:p>
            <a:pPr marL="342900" indent="-342900" algn="r" rtl="1">
              <a:lnSpc>
                <a:spcPct val="150000"/>
              </a:lnSpc>
              <a:buFont typeface="Wingdings" panose="05000000000000000000" pitchFamily="2" charset="2"/>
              <a:buChar char="v"/>
            </a:pPr>
            <a:r>
              <a:rPr lang="fa-IR" sz="1500" b="1" dirty="0" smtClean="0">
                <a:cs typeface="B Nazanin" panose="00000400000000000000" pitchFamily="2" charset="-78"/>
              </a:rPr>
              <a:t>بازنگری و ارتقای </a:t>
            </a:r>
            <a:r>
              <a:rPr lang="fa-IR" sz="1500" b="1" dirty="0" smtClean="0">
                <a:solidFill>
                  <a:srgbClr val="FF0000"/>
                </a:solidFill>
                <a:cs typeface="B Nazanin" panose="00000400000000000000" pitchFamily="2" charset="-78"/>
              </a:rPr>
              <a:t>بسته خدمات سلامت </a:t>
            </a:r>
            <a:r>
              <a:rPr lang="fa-IR" sz="1500" b="1" dirty="0" smtClean="0">
                <a:cs typeface="B Nazanin" panose="00000400000000000000" pitchFamily="2" charset="-78"/>
              </a:rPr>
              <a:t>با توجه به نیازهای سلامت مردم به میزان 100 درصد </a:t>
            </a:r>
          </a:p>
          <a:p>
            <a:pPr marL="342900" indent="-342900" algn="r" rtl="1">
              <a:lnSpc>
                <a:spcPct val="150000"/>
              </a:lnSpc>
              <a:buFont typeface="Wingdings" panose="05000000000000000000" pitchFamily="2" charset="2"/>
              <a:buChar char="v"/>
            </a:pPr>
            <a:r>
              <a:rPr lang="fa-IR" sz="1500" b="1" dirty="0" smtClean="0">
                <a:cs typeface="B Nazanin" panose="00000400000000000000" pitchFamily="2" charset="-78"/>
              </a:rPr>
              <a:t>اصلاح </a:t>
            </a:r>
            <a:r>
              <a:rPr lang="fa-IR" sz="1500" b="1" dirty="0" smtClean="0">
                <a:solidFill>
                  <a:srgbClr val="FF0000"/>
                </a:solidFill>
                <a:cs typeface="B Nazanin" panose="00000400000000000000" pitchFamily="2" charset="-78"/>
              </a:rPr>
              <a:t>الگوی مصرف دارو </a:t>
            </a:r>
            <a:r>
              <a:rPr lang="fa-IR" sz="1500" b="1" dirty="0" smtClean="0">
                <a:cs typeface="B Nazanin" panose="00000400000000000000" pitchFamily="2" charset="-78"/>
              </a:rPr>
              <a:t>و خدمات سلامت به میزان حداقل 30 درصد پایه تا پایان سال اول اجرای برنامه </a:t>
            </a:r>
          </a:p>
          <a:p>
            <a:pPr marL="342900" indent="-342900" algn="r" rtl="1">
              <a:lnSpc>
                <a:spcPct val="150000"/>
              </a:lnSpc>
              <a:buFont typeface="Wingdings" panose="05000000000000000000" pitchFamily="2" charset="2"/>
              <a:buChar char="v"/>
            </a:pPr>
            <a:r>
              <a:rPr lang="fa-IR" sz="1500" b="1" dirty="0" smtClean="0">
                <a:cs typeface="B Nazanin" panose="00000400000000000000" pitchFamily="2" charset="-78"/>
              </a:rPr>
              <a:t>افزایش </a:t>
            </a:r>
            <a:r>
              <a:rPr lang="fa-IR" sz="1500" b="1" dirty="0" smtClean="0">
                <a:solidFill>
                  <a:srgbClr val="FF0000"/>
                </a:solidFill>
                <a:cs typeface="B Nazanin" panose="00000400000000000000" pitchFamily="2" charset="-78"/>
              </a:rPr>
              <a:t>پوشش بیمه گروه های آسیب پذیر و کم توان مالی </a:t>
            </a:r>
            <a:r>
              <a:rPr lang="fa-IR" sz="1500" b="1" dirty="0" smtClean="0">
                <a:cs typeface="B Nazanin" panose="00000400000000000000" pitchFamily="2" charset="-78"/>
              </a:rPr>
              <a:t>به میزان 100 درصد حداکثر تاپایان ماه سوم از شروع برنامه </a:t>
            </a:r>
          </a:p>
          <a:p>
            <a:pPr marL="342900" indent="-342900" algn="r" rtl="1">
              <a:lnSpc>
                <a:spcPct val="150000"/>
              </a:lnSpc>
              <a:buFont typeface="Wingdings" panose="05000000000000000000" pitchFamily="2" charset="2"/>
              <a:buChar char="v"/>
            </a:pPr>
            <a:r>
              <a:rPr lang="fa-IR" sz="1500" b="1" dirty="0" smtClean="0">
                <a:cs typeface="B Nazanin" panose="00000400000000000000" pitchFamily="2" charset="-78"/>
              </a:rPr>
              <a:t>افزایش ارائه خدمات با استفاده از </a:t>
            </a:r>
            <a:r>
              <a:rPr lang="fa-IR" sz="1500" b="1" dirty="0" smtClean="0">
                <a:solidFill>
                  <a:srgbClr val="FF0000"/>
                </a:solidFill>
                <a:cs typeface="B Nazanin" panose="00000400000000000000" pitchFamily="2" charset="-78"/>
              </a:rPr>
              <a:t>پیگیری فعال </a:t>
            </a:r>
            <a:r>
              <a:rPr lang="fa-IR" sz="1500" b="1" dirty="0" smtClean="0">
                <a:cs typeface="B Nazanin" panose="00000400000000000000" pitchFamily="2" charset="-78"/>
              </a:rPr>
              <a:t>به جمعیت تحت پوشش به میزان 100 درصد در طی 2 سال بعد از شروع برنامه </a:t>
            </a:r>
          </a:p>
          <a:p>
            <a:pPr marL="342900" indent="-342900" algn="r" rtl="1">
              <a:lnSpc>
                <a:spcPct val="150000"/>
              </a:lnSpc>
              <a:buFont typeface="Wingdings" panose="05000000000000000000" pitchFamily="2" charset="2"/>
              <a:buChar char="v"/>
            </a:pPr>
            <a:r>
              <a:rPr lang="fa-IR" sz="1500" b="1" dirty="0" smtClean="0">
                <a:cs typeface="B Nazanin" panose="00000400000000000000" pitchFamily="2" charset="-78"/>
              </a:rPr>
              <a:t>بهبود </a:t>
            </a:r>
            <a:r>
              <a:rPr lang="fa-IR" sz="1500" b="1" dirty="0" smtClean="0">
                <a:solidFill>
                  <a:srgbClr val="FF0000"/>
                </a:solidFill>
                <a:cs typeface="B Nazanin" panose="00000400000000000000" pitchFamily="2" charset="-78"/>
              </a:rPr>
              <a:t>تجویز منطقی دارو</a:t>
            </a:r>
            <a:r>
              <a:rPr lang="fa-IR" sz="1500" b="1" dirty="0" smtClean="0">
                <a:cs typeface="B Nazanin" panose="00000400000000000000" pitchFamily="2" charset="-78"/>
              </a:rPr>
              <a:t> به میزان 70 درصد تا پایان سال اول اجرای برنامه و افزایش 10 درصدی در هر سال </a:t>
            </a:r>
          </a:p>
          <a:p>
            <a:pPr marL="342900" indent="-342900" algn="r" rtl="1">
              <a:lnSpc>
                <a:spcPct val="150000"/>
              </a:lnSpc>
              <a:buFont typeface="Wingdings" panose="05000000000000000000" pitchFamily="2" charset="2"/>
              <a:buChar char="v"/>
            </a:pPr>
            <a:r>
              <a:rPr lang="fa-IR" sz="1500" b="1" dirty="0" smtClean="0">
                <a:cs typeface="B Nazanin" panose="00000400000000000000" pitchFamily="2" charset="-78"/>
              </a:rPr>
              <a:t>ارتقای </a:t>
            </a:r>
            <a:r>
              <a:rPr lang="fa-IR" sz="1500" b="1" dirty="0" smtClean="0">
                <a:solidFill>
                  <a:srgbClr val="FF0000"/>
                </a:solidFill>
                <a:cs typeface="B Nazanin" panose="00000400000000000000" pitchFamily="2" charset="-78"/>
              </a:rPr>
              <a:t>عملکرد کیفی واحدهای ارائه خدمات سلامت </a:t>
            </a:r>
            <a:r>
              <a:rPr lang="fa-IR" sz="1500" b="1" dirty="0" smtClean="0">
                <a:cs typeface="B Nazanin" panose="00000400000000000000" pitchFamily="2" charset="-78"/>
              </a:rPr>
              <a:t>در بخش دولتی و غیر دولتی به میزان50 درصد تا پایان سال اول اجرای برنامه و افزایش 15 درصدی در هر سال </a:t>
            </a:r>
          </a:p>
          <a:p>
            <a:pPr marL="342900" indent="-342900" algn="r" rtl="1">
              <a:lnSpc>
                <a:spcPct val="150000"/>
              </a:lnSpc>
              <a:buFont typeface="Wingdings" panose="05000000000000000000" pitchFamily="2" charset="2"/>
              <a:buChar char="v"/>
            </a:pPr>
            <a:r>
              <a:rPr lang="fa-IR" sz="1500" b="1" dirty="0" smtClean="0">
                <a:cs typeface="B Nazanin" panose="00000400000000000000" pitchFamily="2" charset="-78"/>
              </a:rPr>
              <a:t>افزایش </a:t>
            </a:r>
            <a:r>
              <a:rPr lang="fa-IR" sz="1500" b="1" dirty="0" smtClean="0">
                <a:solidFill>
                  <a:srgbClr val="FF0000"/>
                </a:solidFill>
                <a:cs typeface="B Nazanin" panose="00000400000000000000" pitchFamily="2" charset="-78"/>
              </a:rPr>
              <a:t>پاسخگویی به نیازهای منطقی </a:t>
            </a:r>
            <a:r>
              <a:rPr lang="fa-IR" sz="1500" b="1" dirty="0" smtClean="0">
                <a:cs typeface="B Nazanin" panose="00000400000000000000" pitchFamily="2" charset="-78"/>
              </a:rPr>
              <a:t>مردم و رسیدگی به شکایات مربوط به دریافت خدمات به میزان 100 درصد  </a:t>
            </a:r>
            <a:endParaRPr lang="en-US" sz="1500" b="1" dirty="0">
              <a:cs typeface="B Nazanin" panose="00000400000000000000" pitchFamily="2" charset="-78"/>
            </a:endParaRPr>
          </a:p>
        </p:txBody>
      </p:sp>
    </p:spTree>
    <p:extLst>
      <p:ext uri="{BB962C8B-B14F-4D97-AF65-F5344CB8AC3E}">
        <p14:creationId xmlns:p14="http://schemas.microsoft.com/office/powerpoint/2010/main" val="1118072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tx1"/>
                </a:solidFill>
                <a:cs typeface="B Titr" panose="00000700000000000000" pitchFamily="2" charset="-78"/>
              </a:rPr>
              <a:t>تعاریف </a:t>
            </a:r>
            <a:endParaRPr lang="en-US" dirty="0">
              <a:solidFill>
                <a:schemeClr val="tx1"/>
              </a:solidFill>
              <a:cs typeface="B Titr" panose="00000700000000000000" pitchFamily="2" charset="-78"/>
            </a:endParaRPr>
          </a:p>
        </p:txBody>
      </p:sp>
      <p:sp>
        <p:nvSpPr>
          <p:cNvPr id="3" name="TextBox 2"/>
          <p:cNvSpPr txBox="1"/>
          <p:nvPr/>
        </p:nvSpPr>
        <p:spPr>
          <a:xfrm>
            <a:off x="4676503" y="152318"/>
            <a:ext cx="7393577" cy="6324808"/>
          </a:xfrm>
          <a:prstGeom prst="rect">
            <a:avLst/>
          </a:prstGeom>
          <a:noFill/>
        </p:spPr>
        <p:txBody>
          <a:bodyPr wrap="square" rtlCol="0">
            <a:spAutoFit/>
          </a:bodyPr>
          <a:lstStyle/>
          <a:p>
            <a:pPr marL="285750" indent="-285750" algn="r" rtl="1">
              <a:lnSpc>
                <a:spcPct val="150000"/>
              </a:lnSpc>
              <a:buFont typeface="Wingdings" panose="05000000000000000000" pitchFamily="2" charset="2"/>
              <a:buChar char="v"/>
            </a:pPr>
            <a:r>
              <a:rPr lang="fa-IR" b="1" dirty="0" smtClean="0">
                <a:solidFill>
                  <a:srgbClr val="7030A0"/>
                </a:solidFill>
                <a:cs typeface="B Titr" panose="00000700000000000000" pitchFamily="2" charset="-78"/>
              </a:rPr>
              <a:t>برنامه سلامت خانواده: </a:t>
            </a:r>
          </a:p>
          <a:p>
            <a:pPr algn="r" rtl="1">
              <a:lnSpc>
                <a:spcPct val="150000"/>
              </a:lnSpc>
            </a:pPr>
            <a:r>
              <a:rPr lang="fa-IR" b="1" dirty="0" smtClean="0">
                <a:cs typeface="B Nazanin" panose="00000400000000000000" pitchFamily="2" charset="-78"/>
              </a:rPr>
              <a:t>مجموعه فعالیت های به هم پیوسته مبتنی بر بسته خدمات پایه سلامت که توسط تیم سلامت  خانواده ارائه می گردد. این خدمات دارای وظایف تعریف شده و استانداردهای خاص بوده که در جهت انجام آن اعضای تیم  سلامت  خانواده می بایست با آموزش بدو و حین خدمت از دانش و مهارت لازم برخوردار گردند. همچنین نوع ارتباط بین اعضای تیم سلامت خانواده به گونه ای است که باید بر اساس سطوح پیشگیری، وضعیت مراجعه کننده تعیین تکلیف شود. </a:t>
            </a:r>
          </a:p>
          <a:p>
            <a:pPr marL="342900" indent="-342900" algn="r" rtl="1">
              <a:lnSpc>
                <a:spcPct val="150000"/>
              </a:lnSpc>
              <a:buFont typeface="Wingdings" panose="05000000000000000000" pitchFamily="2" charset="2"/>
              <a:buChar char="v"/>
            </a:pPr>
            <a:r>
              <a:rPr lang="fa-IR" b="1" dirty="0">
                <a:solidFill>
                  <a:srgbClr val="7030A0"/>
                </a:solidFill>
                <a:cs typeface="B Titr" panose="00000700000000000000" pitchFamily="2" charset="-78"/>
              </a:rPr>
              <a:t>پزشک خانواده: </a:t>
            </a:r>
          </a:p>
          <a:p>
            <a:pPr algn="r" rtl="1">
              <a:lnSpc>
                <a:spcPct val="150000"/>
              </a:lnSpc>
            </a:pPr>
            <a:r>
              <a:rPr lang="fa-IR" b="1" dirty="0" smtClean="0">
                <a:cs typeface="B Nazanin" panose="00000400000000000000" pitchFamily="2" charset="-78"/>
              </a:rPr>
              <a:t>مسئول تیم سلامت خانواده در نخستین سطح ارائه خدمات عهده دار مدیریت، ارائه خدمت، تصمیم گیر، هدایت و رهبری تیم سلامت و برقراری ارتباط با جمعیت تحت پوشش می باشد. این فرد می تواند دانش آموخته پزشکی عمومی، متخصص سلامت خانواده، پزشکی اجتماعی، داخلی، اطفال، عفونی و دکترای تخصصی طب سنتی باشد که دارای مجوز فعالیت حرفه ای پزشکی بوده و در محل ارائه خدمت می بایست گواهینامه معتبر آموزشی جهت ارائه خدمات سلامت خانواده را دارا باشد. پزشک خانواده، در نخستین سطح خدمات، نقش دروازه بانی و کنترل مدیریت و هدایت بیماران در ارجاع به سطوح مختلف نظام ارائه خدمت را عهده دار است.  </a:t>
            </a:r>
            <a:endParaRPr lang="en-US" b="1" dirty="0">
              <a:cs typeface="B Nazanin" panose="00000400000000000000" pitchFamily="2" charset="-78"/>
            </a:endParaRPr>
          </a:p>
        </p:txBody>
      </p:sp>
    </p:spTree>
    <p:extLst>
      <p:ext uri="{BB962C8B-B14F-4D97-AF65-F5344CB8AC3E}">
        <p14:creationId xmlns:p14="http://schemas.microsoft.com/office/powerpoint/2010/main" val="10165154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schemeClr val="tx1"/>
                </a:solidFill>
                <a:cs typeface="B Titr" panose="00000700000000000000" pitchFamily="2" charset="-78"/>
              </a:rPr>
              <a:t>تعاریف </a:t>
            </a:r>
            <a:endParaRPr lang="en-US" dirty="0"/>
          </a:p>
        </p:txBody>
      </p:sp>
      <p:sp>
        <p:nvSpPr>
          <p:cNvPr id="3" name="TextBox 2"/>
          <p:cNvSpPr txBox="1"/>
          <p:nvPr/>
        </p:nvSpPr>
        <p:spPr>
          <a:xfrm>
            <a:off x="4676504" y="966651"/>
            <a:ext cx="7341326" cy="4628190"/>
          </a:xfrm>
          <a:prstGeom prst="rect">
            <a:avLst/>
          </a:prstGeom>
          <a:noFill/>
        </p:spPr>
        <p:txBody>
          <a:bodyPr wrap="square" rtlCol="0">
            <a:spAutoFit/>
          </a:bodyPr>
          <a:lstStyle/>
          <a:p>
            <a:pPr marL="285750" indent="-285750" algn="r" rtl="1">
              <a:lnSpc>
                <a:spcPct val="150000"/>
              </a:lnSpc>
              <a:buFont typeface="Wingdings" panose="05000000000000000000" pitchFamily="2" charset="2"/>
              <a:buChar char="v"/>
            </a:pPr>
            <a:r>
              <a:rPr lang="fa-IR" b="1" dirty="0" smtClean="0">
                <a:solidFill>
                  <a:srgbClr val="7030A0"/>
                </a:solidFill>
                <a:cs typeface="B Titr" panose="00000700000000000000" pitchFamily="2" charset="-78"/>
              </a:rPr>
              <a:t>پایگاه سلامت خانواده: </a:t>
            </a:r>
          </a:p>
          <a:p>
            <a:pPr algn="r" rtl="1">
              <a:lnSpc>
                <a:spcPct val="150000"/>
              </a:lnSpc>
            </a:pPr>
            <a:r>
              <a:rPr lang="fa-IR" b="1" dirty="0" smtClean="0">
                <a:cs typeface="B Nazanin" panose="00000400000000000000" pitchFamily="2" charset="-78"/>
              </a:rPr>
              <a:t>واحد ارائه کننده خدمت اعم از دولتی یا خصوصی که با حضور پزشک خانواده و مراقب سلامت و منشی به جمعیت تحت پوشش خدمات سلامت ارائه می دهد. </a:t>
            </a:r>
          </a:p>
          <a:p>
            <a:pPr marL="285750" indent="-285750" algn="r" rtl="1">
              <a:lnSpc>
                <a:spcPct val="150000"/>
              </a:lnSpc>
              <a:buFont typeface="Wingdings" panose="05000000000000000000" pitchFamily="2" charset="2"/>
              <a:buChar char="v"/>
            </a:pPr>
            <a:r>
              <a:rPr lang="fa-IR" b="1" dirty="0">
                <a:solidFill>
                  <a:srgbClr val="7030A0"/>
                </a:solidFill>
                <a:cs typeface="B Titr" panose="00000700000000000000" pitchFamily="2" charset="-78"/>
              </a:rPr>
              <a:t>مرکز خدمات جامع سلامت: </a:t>
            </a:r>
          </a:p>
          <a:p>
            <a:pPr algn="r" rtl="1">
              <a:lnSpc>
                <a:spcPct val="150000"/>
              </a:lnSpc>
            </a:pPr>
            <a:r>
              <a:rPr lang="fa-IR" b="1" dirty="0" smtClean="0">
                <a:cs typeface="B Nazanin" panose="00000400000000000000" pitchFamily="2" charset="-78"/>
              </a:rPr>
              <a:t>مرکزی مستقر در منطقه شهری است که دارای سه بخش فعال می باشند: </a:t>
            </a:r>
          </a:p>
          <a:p>
            <a:pPr marL="285750" indent="-285750" algn="r" rtl="1">
              <a:lnSpc>
                <a:spcPct val="150000"/>
              </a:lnSpc>
              <a:buFont typeface="Wingdings" panose="05000000000000000000" pitchFamily="2" charset="2"/>
              <a:buChar char="ü"/>
            </a:pPr>
            <a:r>
              <a:rPr lang="fa-IR" b="1" dirty="0" smtClean="0">
                <a:cs typeface="B Nazanin" panose="00000400000000000000" pitchFamily="2" charset="-78"/>
              </a:rPr>
              <a:t>بخش ارائه خدمات مدیریتی، نظارتی بر واحدهای تابعه( پایگاه های سلامت شهری یا روستایی، خانه های بهداشت  و پایگاه های پزشک خانواده تحت پوشش) </a:t>
            </a:r>
          </a:p>
          <a:p>
            <a:pPr marL="285750" indent="-285750" algn="r" rtl="1">
              <a:lnSpc>
                <a:spcPct val="150000"/>
              </a:lnSpc>
              <a:buFont typeface="Wingdings" panose="05000000000000000000" pitchFamily="2" charset="2"/>
              <a:buChar char="ü"/>
            </a:pPr>
            <a:r>
              <a:rPr lang="fa-IR" b="1" dirty="0" smtClean="0">
                <a:cs typeface="B Nazanin" panose="00000400000000000000" pitchFamily="2" charset="-78"/>
              </a:rPr>
              <a:t>بخش ارائه خدمات خاص به جمعیت تحت پوشش مانند: دندانپزشکی، بهداشت محیط، بهداشت حرفه ای، پستاری، تغذیه، سلامت روان و...</a:t>
            </a:r>
          </a:p>
          <a:p>
            <a:pPr marL="285750" indent="-285750" algn="r" rtl="1">
              <a:lnSpc>
                <a:spcPct val="150000"/>
              </a:lnSpc>
              <a:buFont typeface="Wingdings" panose="05000000000000000000" pitchFamily="2" charset="2"/>
              <a:buChar char="ü"/>
            </a:pPr>
            <a:r>
              <a:rPr lang="fa-IR" b="1" dirty="0">
                <a:cs typeface="B Nazanin" panose="00000400000000000000" pitchFamily="2" charset="-78"/>
              </a:rPr>
              <a:t> </a:t>
            </a:r>
            <a:r>
              <a:rPr lang="fa-IR" b="1" dirty="0" smtClean="0">
                <a:cs typeface="B Nazanin" panose="00000400000000000000" pitchFamily="2" charset="-78"/>
              </a:rPr>
              <a:t>بخش ارائه خدمات بهداشتی و درمانی در پایگاه سلامت شهری ضمیمه ( پایگاه سلامت خانواده)</a:t>
            </a:r>
            <a:endParaRPr lang="en-US" b="1" dirty="0">
              <a:cs typeface="B Nazanin" panose="00000400000000000000" pitchFamily="2" charset="-78"/>
            </a:endParaRPr>
          </a:p>
        </p:txBody>
      </p:sp>
    </p:spTree>
    <p:extLst>
      <p:ext uri="{BB962C8B-B14F-4D97-AF65-F5344CB8AC3E}">
        <p14:creationId xmlns:p14="http://schemas.microsoft.com/office/powerpoint/2010/main" val="27477358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schemeClr val="tx1"/>
                </a:solidFill>
                <a:cs typeface="B Titr" panose="00000700000000000000" pitchFamily="2" charset="-78"/>
              </a:rPr>
              <a:t>تعاریف</a:t>
            </a:r>
            <a:endParaRPr lang="en-US" dirty="0"/>
          </a:p>
        </p:txBody>
      </p:sp>
      <p:sp>
        <p:nvSpPr>
          <p:cNvPr id="3" name="TextBox 2"/>
          <p:cNvSpPr txBox="1"/>
          <p:nvPr/>
        </p:nvSpPr>
        <p:spPr>
          <a:xfrm>
            <a:off x="4676503" y="1246738"/>
            <a:ext cx="7515497" cy="4662815"/>
          </a:xfrm>
          <a:prstGeom prst="rect">
            <a:avLst/>
          </a:prstGeom>
          <a:noFill/>
        </p:spPr>
        <p:txBody>
          <a:bodyPr wrap="square" rtlCol="0">
            <a:spAutoFit/>
          </a:bodyPr>
          <a:lstStyle/>
          <a:p>
            <a:pPr marL="285750" indent="-285750" algn="r" rtl="1">
              <a:lnSpc>
                <a:spcPct val="150000"/>
              </a:lnSpc>
              <a:buFont typeface="Wingdings" panose="05000000000000000000" pitchFamily="2" charset="2"/>
              <a:buChar char="v"/>
            </a:pPr>
            <a:r>
              <a:rPr lang="fa-IR" b="1" dirty="0" smtClean="0">
                <a:solidFill>
                  <a:srgbClr val="7030A0"/>
                </a:solidFill>
                <a:cs typeface="B Titr" panose="00000700000000000000" pitchFamily="2" charset="-78"/>
              </a:rPr>
              <a:t>پزشک هم پوشان: </a:t>
            </a:r>
          </a:p>
          <a:p>
            <a:pPr algn="r" rtl="1">
              <a:lnSpc>
                <a:spcPct val="150000"/>
              </a:lnSpc>
            </a:pPr>
            <a:r>
              <a:rPr lang="fa-IR" b="1" dirty="0" smtClean="0">
                <a:cs typeface="B Nazanin" panose="00000400000000000000" pitchFamily="2" charset="-78"/>
              </a:rPr>
              <a:t>پزشک خانواده ای است که توسط پزشک خانواده شاغل در برنامه از همان محله و در شیفت مقابل به جهت ارائه خدمات درمانی ضروری به جمعیت تحت پوشش معرفی می گردد. </a:t>
            </a:r>
          </a:p>
          <a:p>
            <a:pPr marL="285750" indent="-285750" algn="r" rtl="1">
              <a:lnSpc>
                <a:spcPct val="150000"/>
              </a:lnSpc>
              <a:buFont typeface="Wingdings" panose="05000000000000000000" pitchFamily="2" charset="2"/>
              <a:buChar char="v"/>
            </a:pPr>
            <a:r>
              <a:rPr lang="fa-IR" b="1" dirty="0">
                <a:solidFill>
                  <a:srgbClr val="7030A0"/>
                </a:solidFill>
                <a:cs typeface="B Titr" panose="00000700000000000000" pitchFamily="2" charset="-78"/>
              </a:rPr>
              <a:t>پزشک جانشین: </a:t>
            </a:r>
          </a:p>
          <a:p>
            <a:pPr algn="r" rtl="1">
              <a:lnSpc>
                <a:spcPct val="150000"/>
              </a:lnSpc>
            </a:pPr>
            <a:r>
              <a:rPr lang="fa-IR" b="1" dirty="0" smtClean="0">
                <a:cs typeface="B Nazanin" panose="00000400000000000000" pitchFamily="2" charset="-78"/>
              </a:rPr>
              <a:t>در صورت عدم حضور پزشک خانواده کمتر از سه روز با کسب موافقت دبیرخانه ستاد اجرایی شهرستان از بین پزشکان خانواده همان محله در شیفت کاری مربوطه به منظور ارائه خدمات بهداشتی، درمانی توسط پزشک خانواده معرفی می گردد. </a:t>
            </a:r>
          </a:p>
          <a:p>
            <a:pPr marL="285750" indent="-285750" algn="r" rtl="1">
              <a:lnSpc>
                <a:spcPct val="150000"/>
              </a:lnSpc>
              <a:buFont typeface="Wingdings" panose="05000000000000000000" pitchFamily="2" charset="2"/>
              <a:buChar char="v"/>
            </a:pPr>
            <a:r>
              <a:rPr lang="fa-IR" b="1" dirty="0">
                <a:solidFill>
                  <a:srgbClr val="7030A0"/>
                </a:solidFill>
                <a:cs typeface="B Titr" panose="00000700000000000000" pitchFamily="2" charset="-78"/>
              </a:rPr>
              <a:t>پزشک جایگزین: </a:t>
            </a:r>
          </a:p>
          <a:p>
            <a:pPr algn="r" rtl="1">
              <a:lnSpc>
                <a:spcPct val="150000"/>
              </a:lnSpc>
            </a:pPr>
            <a:r>
              <a:rPr lang="fa-IR" b="1" dirty="0" smtClean="0">
                <a:cs typeface="B Nazanin" panose="00000400000000000000" pitchFamily="2" charset="-78"/>
              </a:rPr>
              <a:t>در صورت عدم حضور پزشک خانواده بیش از سه روز با کسب موافقت دبیرخانه ستاد اجرایی شهرستان در شیفت کاری مربوطه به منظور ارائه خدمات بهداشتی، درمانی در محل کار وی حضور می یابد. </a:t>
            </a:r>
            <a:endParaRPr lang="en-US" b="1" dirty="0">
              <a:cs typeface="B Nazanin" panose="00000400000000000000" pitchFamily="2" charset="-78"/>
            </a:endParaRPr>
          </a:p>
        </p:txBody>
      </p:sp>
    </p:spTree>
    <p:extLst>
      <p:ext uri="{BB962C8B-B14F-4D97-AF65-F5344CB8AC3E}">
        <p14:creationId xmlns:p14="http://schemas.microsoft.com/office/powerpoint/2010/main" val="19493299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solidFill>
                  <a:schemeClr val="tx1"/>
                </a:solidFill>
                <a:cs typeface="B Titr" panose="00000700000000000000" pitchFamily="2" charset="-78"/>
              </a:rPr>
              <a:t>تعاریف</a:t>
            </a:r>
            <a:endParaRPr lang="en-US" dirty="0"/>
          </a:p>
        </p:txBody>
      </p:sp>
      <p:sp>
        <p:nvSpPr>
          <p:cNvPr id="3" name="TextBox 2"/>
          <p:cNvSpPr txBox="1"/>
          <p:nvPr/>
        </p:nvSpPr>
        <p:spPr>
          <a:xfrm>
            <a:off x="4387610" y="516475"/>
            <a:ext cx="7685313" cy="5493812"/>
          </a:xfrm>
          <a:prstGeom prst="rect">
            <a:avLst/>
          </a:prstGeom>
          <a:noFill/>
        </p:spPr>
        <p:txBody>
          <a:bodyPr wrap="square" rtlCol="0">
            <a:spAutoFit/>
          </a:bodyPr>
          <a:lstStyle/>
          <a:p>
            <a:pPr marL="285750" indent="-285750" algn="r" rtl="1">
              <a:lnSpc>
                <a:spcPct val="150000"/>
              </a:lnSpc>
              <a:buFont typeface="Wingdings" panose="05000000000000000000" pitchFamily="2" charset="2"/>
              <a:buChar char="v"/>
            </a:pPr>
            <a:r>
              <a:rPr lang="fa-IR" b="1" dirty="0" smtClean="0">
                <a:solidFill>
                  <a:srgbClr val="7030A0"/>
                </a:solidFill>
                <a:cs typeface="B Titr" panose="00000700000000000000" pitchFamily="2" charset="-78"/>
              </a:rPr>
              <a:t>مراقب سلامت: </a:t>
            </a:r>
          </a:p>
          <a:p>
            <a:pPr algn="r" rtl="1">
              <a:lnSpc>
                <a:spcPct val="150000"/>
              </a:lnSpc>
            </a:pPr>
            <a:r>
              <a:rPr lang="fa-IR" b="1" dirty="0" smtClean="0">
                <a:cs typeface="B Nazanin" panose="00000400000000000000" pitchFamily="2" charset="-78"/>
              </a:rPr>
              <a:t>فردی است که همراه پزشک خانواده در پایگاه سلامت خانواده حضور دارد و ارائه بخشی از خدمات بسته مراقبتی و درمانی بر عهده وی می باشد. این فرد دانش آموخته رشته های بهداشت عمومی، پرستاری، مامایی، بهداشت خانواده یا مبارزه با بیماری ها است و پس از گذراندن دوره آموزشی مشخص شده توسط معاونت بهداشت و دریافت گواهی مربوطه، می تواند مشغول به کار شود. </a:t>
            </a:r>
          </a:p>
          <a:p>
            <a:pPr algn="r" rtl="1">
              <a:lnSpc>
                <a:spcPct val="150000"/>
              </a:lnSpc>
            </a:pPr>
            <a:r>
              <a:rPr lang="fa-IR" b="1" dirty="0">
                <a:solidFill>
                  <a:srgbClr val="7030A0"/>
                </a:solidFill>
                <a:cs typeface="B Titr" panose="00000700000000000000" pitchFamily="2" charset="-78"/>
              </a:rPr>
              <a:t>مراقب  سلامت ناظر: </a:t>
            </a:r>
          </a:p>
          <a:p>
            <a:pPr algn="r" rtl="1">
              <a:lnSpc>
                <a:spcPct val="150000"/>
              </a:lnSpc>
            </a:pPr>
            <a:r>
              <a:rPr lang="fa-IR" b="1" dirty="0" smtClean="0">
                <a:cs typeface="B Nazanin" panose="00000400000000000000" pitchFamily="2" charset="-78"/>
              </a:rPr>
              <a:t>فردی است که به همراه سایر اعضای تیم سلامت در مرکز خدمات جامع سلامت حضور دارد. این فرد دانش آموخته رشته های کارشناسی/ کارشناسی ارشد بهداشت عمومی، مبارزه با بیماری ها، آموزش سلامت، مدیریت خدمات بهداشتی، کارشناس ارشد مامایی، کارشناس ارشد پرستاری جامعه نگر است که وظیفه نظارت فنی، ارزیابی و پیگیری چالش های اجرایی پایگاه های سلامت خانواده و همچنین آن دسته از خدمات سطح یک که به لحاظ ماهیت اجرای کار در خارج از پایگاه های سلامت خانواده تعریف شده است. ( بیماریابی و پیگیری بیماری های واگیر، بهداشت مدارس، فعالیت های اجتماع محور، اپیدمی ها و بلایا و...) را به عهده دارد. </a:t>
            </a:r>
            <a:endParaRPr lang="en-US" b="1" dirty="0">
              <a:cs typeface="B Nazanin" panose="00000400000000000000" pitchFamily="2" charset="-78"/>
            </a:endParaRPr>
          </a:p>
        </p:txBody>
      </p:sp>
    </p:spTree>
    <p:extLst>
      <p:ext uri="{BB962C8B-B14F-4D97-AF65-F5344CB8AC3E}">
        <p14:creationId xmlns:p14="http://schemas.microsoft.com/office/powerpoint/2010/main" val="938289780"/>
      </p:ext>
    </p:extLst>
  </p:cSld>
  <p:clrMapOvr>
    <a:masterClrMapping/>
  </p:clrMapOvr>
  <p:timing>
    <p:tnLst>
      <p:par>
        <p:cTn id="1" dur="indefinite" restart="never" nodeType="tmRoot"/>
      </p:par>
    </p:tnLst>
  </p:timing>
</p:sld>
</file>

<file path=ppt/theme/theme1.xml><?xml version="1.0" encoding="utf-8"?>
<a:theme xmlns:a="http://schemas.openxmlformats.org/drawingml/2006/main" name="Atlas">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CB9708-C445-4049-9D7F-4C8684E69AF3}"/>
    </a:ext>
  </a:extLst>
</a:theme>
</file>

<file path=docProps/app.xml><?xml version="1.0" encoding="utf-8"?>
<Properties xmlns="http://schemas.openxmlformats.org/officeDocument/2006/extended-properties" xmlns:vt="http://schemas.openxmlformats.org/officeDocument/2006/docPropsVTypes">
  <Template>Atlas</Template>
  <TotalTime>527</TotalTime>
  <Words>3546</Words>
  <Application>Microsoft Office PowerPoint</Application>
  <PresentationFormat>Widescreen</PresentationFormat>
  <Paragraphs>293</Paragraphs>
  <Slides>38</Slides>
  <Notes>0</Notes>
  <HiddenSlides>1</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38</vt:i4>
      </vt:variant>
    </vt:vector>
  </HeadingPairs>
  <TitlesOfParts>
    <vt:vector size="48" baseType="lpstr">
      <vt:lpstr>B Yagut</vt:lpstr>
      <vt:lpstr>Arial</vt:lpstr>
      <vt:lpstr>Times New Roman</vt:lpstr>
      <vt:lpstr>B Nazanin</vt:lpstr>
      <vt:lpstr>Calibri Light</vt:lpstr>
      <vt:lpstr>Rockwell</vt:lpstr>
      <vt:lpstr>Calibri</vt:lpstr>
      <vt:lpstr>B Titr</vt:lpstr>
      <vt:lpstr>Wingdings</vt:lpstr>
      <vt:lpstr>Atlas</vt:lpstr>
      <vt:lpstr>PowerPoint Presentation</vt:lpstr>
      <vt:lpstr>دستور عمل برنامه «سلامت خانواده و نظام ارجاع در مناطق شهری"  نسخه 03 </vt:lpstr>
      <vt:lpstr>در پایان جلسه آموزشی انتظار می رود فراگیر قادر باشد:</vt:lpstr>
      <vt:lpstr>چشم انداز و  اهداف کلان </vt:lpstr>
      <vt:lpstr>اهداف اختصاصی</vt:lpstr>
      <vt:lpstr>تعاریف </vt:lpstr>
      <vt:lpstr>تعاریف </vt:lpstr>
      <vt:lpstr>تعاریف</vt:lpstr>
      <vt:lpstr>تعاریف</vt:lpstr>
      <vt:lpstr>ساختارهای مدیریت </vt:lpstr>
      <vt:lpstr>کمیته های اجرایی پیشنهادی استان </vt:lpstr>
      <vt:lpstr>شرح وظایف</vt:lpstr>
      <vt:lpstr>شرح وظایف مراقب سلامت/ مراقب سلامت ماما در تیم  سلامت خانواده</vt:lpstr>
      <vt:lpstr>شرح وظایف مراقب سلامت/ مراقب سلامت ماما در تیم  سلامت خانواده</vt:lpstr>
      <vt:lpstr>شرح وظایف مراقب سلامت/ مراقب سلامت ماما در تیم  سلامت خانواده</vt:lpstr>
      <vt:lpstr>خدمات </vt:lpstr>
      <vt:lpstr>استانداردهای فضای فیزیکی</vt:lpstr>
      <vt:lpstr>استانداردهای فضای فیزیکی مرکز خدمات جامع سلامت </vt:lpstr>
      <vt:lpstr>تجهیزات پایگاه سلامت خانواده </vt:lpstr>
      <vt:lpstr>نیروی انسانی مرکز خدمات جامع سلامت </vt:lpstr>
      <vt:lpstr>ساعت کاری برنامه </vt:lpstr>
      <vt:lpstr>ارائه خدمات در شرایط مرخصی، استعلاجی و مأموریت </vt:lpstr>
      <vt:lpstr>جمعیت تحت پوشش </vt:lpstr>
      <vt:lpstr>ثبت نام مردم و انتخاب پزشک خانواده </vt:lpstr>
      <vt:lpstr>نظام پرداخت </vt:lpstr>
      <vt:lpstr>محدویت زمانی </vt:lpstr>
      <vt:lpstr>نظام ارجاع </vt:lpstr>
      <vt:lpstr>فرآیند نوبت دهی الکترونیک  در مراکز سطح سطح 2 و 3 </vt:lpstr>
      <vt:lpstr>نمونه فرم ارجاع </vt:lpstr>
      <vt:lpstr>اهم الزامات ارجاع به پاراکلینیک </vt:lpstr>
      <vt:lpstr>الزامات در  ارجاع به داروخانه </vt:lpstr>
      <vt:lpstr>الزامات سخت افزاری و زیر ساختی سطح یک </vt:lpstr>
      <vt:lpstr>آموزش و توانمندی کاربری سامانه ها </vt:lpstr>
      <vt:lpstr>پایش و ارزشیابی </vt:lpstr>
      <vt:lpstr>شاخص ها </vt:lpstr>
      <vt:lpstr>شیوه اجرای پایش </vt:lpstr>
      <vt:lpstr>نحوه پایش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دستور عمل برنامه  " پزشکی خانواده و نظام ارجاع در مناطق شهری"  نسخه 03</dc:title>
  <dc:creator>A.R.I</dc:creator>
  <cp:lastModifiedBy>T.Moghadas</cp:lastModifiedBy>
  <cp:revision>57</cp:revision>
  <dcterms:created xsi:type="dcterms:W3CDTF">2023-01-07T06:21:35Z</dcterms:created>
  <dcterms:modified xsi:type="dcterms:W3CDTF">2023-08-08T05:21:44Z</dcterms:modified>
</cp:coreProperties>
</file>