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91" r:id="rId1"/>
  </p:sldMasterIdLst>
  <p:notesMasterIdLst>
    <p:notesMasterId r:id="rId35"/>
  </p:notesMasterIdLst>
  <p:handoutMasterIdLst>
    <p:handoutMasterId r:id="rId36"/>
  </p:handoutMasterIdLst>
  <p:sldIdLst>
    <p:sldId id="345" r:id="rId2"/>
    <p:sldId id="256" r:id="rId3"/>
    <p:sldId id="259" r:id="rId4"/>
    <p:sldId id="260" r:id="rId5"/>
    <p:sldId id="261" r:id="rId6"/>
    <p:sldId id="262" r:id="rId7"/>
    <p:sldId id="263" r:id="rId8"/>
    <p:sldId id="264" r:id="rId9"/>
    <p:sldId id="265" r:id="rId10"/>
    <p:sldId id="272" r:id="rId11"/>
    <p:sldId id="338" r:id="rId12"/>
    <p:sldId id="273" r:id="rId13"/>
    <p:sldId id="331" r:id="rId14"/>
    <p:sldId id="275" r:id="rId15"/>
    <p:sldId id="276" r:id="rId16"/>
    <p:sldId id="277" r:id="rId17"/>
    <p:sldId id="278" r:id="rId18"/>
    <p:sldId id="279" r:id="rId19"/>
    <p:sldId id="284" r:id="rId20"/>
    <p:sldId id="285" r:id="rId21"/>
    <p:sldId id="332" r:id="rId22"/>
    <p:sldId id="287" r:id="rId23"/>
    <p:sldId id="333" r:id="rId24"/>
    <p:sldId id="288" r:id="rId25"/>
    <p:sldId id="289" r:id="rId26"/>
    <p:sldId id="290" r:id="rId27"/>
    <p:sldId id="291" r:id="rId28"/>
    <p:sldId id="297" r:id="rId29"/>
    <p:sldId id="298" r:id="rId30"/>
    <p:sldId id="299" r:id="rId31"/>
    <p:sldId id="335" r:id="rId32"/>
    <p:sldId id="312" r:id="rId33"/>
    <p:sldId id="313"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56" d="100"/>
          <a:sy n="56" d="100"/>
        </p:scale>
        <p:origin x="1830"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CB14F2-2668-406E-A404-10F9D8D72521}" type="doc">
      <dgm:prSet loTypeId="urn:microsoft.com/office/officeart/2005/8/layout/vList2" loCatId="list" qsTypeId="urn:microsoft.com/office/officeart/2005/8/quickstyle/simple3" qsCatId="simple" csTypeId="urn:microsoft.com/office/officeart/2005/8/colors/colorful2" csCatId="colorful" phldr="1"/>
      <dgm:spPr/>
      <dgm:t>
        <a:bodyPr/>
        <a:lstStyle/>
        <a:p>
          <a:pPr rtl="1"/>
          <a:endParaRPr lang="fa-IR"/>
        </a:p>
      </dgm:t>
    </dgm:pt>
    <dgm:pt modelId="{DD75A4F4-4243-4274-B992-1067FBB6C6EE}">
      <dgm:prSet phldrT="[Text]" custT="1"/>
      <dgm:spPr/>
      <dgm:t>
        <a:bodyPr/>
        <a:lstStyle/>
        <a:p>
          <a:pPr algn="ctr" rtl="1"/>
          <a:r>
            <a:rPr lang="fa-IR" altLang="fa-IR" sz="2000" b="1" smtClean="0">
              <a:cs typeface="B Mitra" panose="00000400000000000000" pitchFamily="2" charset="-78"/>
            </a:rPr>
            <a:t>تعیین داده ها و اطلاعات مورد نیاز</a:t>
          </a:r>
          <a:endParaRPr lang="fa-IR" sz="2000" dirty="0">
            <a:cs typeface="B Mitra" panose="00000400000000000000" pitchFamily="2" charset="-78"/>
          </a:endParaRPr>
        </a:p>
      </dgm:t>
    </dgm:pt>
    <dgm:pt modelId="{5C676F42-00A0-4FA0-9DFA-8BF86F708C21}" type="parTrans" cxnId="{A56F3F3C-BBE8-4E34-9347-AE6547901B4B}">
      <dgm:prSet/>
      <dgm:spPr/>
      <dgm:t>
        <a:bodyPr/>
        <a:lstStyle/>
        <a:p>
          <a:pPr algn="ctr" rtl="1"/>
          <a:endParaRPr lang="fa-IR">
            <a:solidFill>
              <a:schemeClr val="accent2"/>
            </a:solidFill>
            <a:cs typeface="B Mitra" panose="00000400000000000000" pitchFamily="2" charset="-78"/>
          </a:endParaRPr>
        </a:p>
      </dgm:t>
    </dgm:pt>
    <dgm:pt modelId="{A7D40B57-805F-440B-95EA-F450C9012285}" type="sibTrans" cxnId="{A56F3F3C-BBE8-4E34-9347-AE6547901B4B}">
      <dgm:prSet/>
      <dgm:spPr/>
      <dgm:t>
        <a:bodyPr/>
        <a:lstStyle/>
        <a:p>
          <a:pPr algn="ctr" rtl="1"/>
          <a:endParaRPr lang="fa-IR">
            <a:solidFill>
              <a:schemeClr val="accent2"/>
            </a:solidFill>
            <a:cs typeface="B Mitra" panose="00000400000000000000" pitchFamily="2" charset="-78"/>
          </a:endParaRPr>
        </a:p>
      </dgm:t>
    </dgm:pt>
    <dgm:pt modelId="{E9D46A44-89FA-4FD2-AE85-FD0DABDF351B}">
      <dgm:prSet phldrT="[Text]" phldr="1"/>
      <dgm:spPr/>
      <dgm:t>
        <a:bodyPr/>
        <a:lstStyle/>
        <a:p>
          <a:pPr algn="ctr" rtl="1"/>
          <a:endParaRPr lang="fa-IR">
            <a:solidFill>
              <a:schemeClr val="accent2"/>
            </a:solidFill>
            <a:cs typeface="B Mitra" panose="00000400000000000000" pitchFamily="2" charset="-78"/>
          </a:endParaRPr>
        </a:p>
      </dgm:t>
    </dgm:pt>
    <dgm:pt modelId="{EB80B767-FD3C-4F72-B8C1-7B46280D87B4}" type="parTrans" cxnId="{AF2930BC-549F-4CC3-B654-A354DFB7289D}">
      <dgm:prSet/>
      <dgm:spPr/>
      <dgm:t>
        <a:bodyPr/>
        <a:lstStyle/>
        <a:p>
          <a:pPr algn="ctr" rtl="1"/>
          <a:endParaRPr lang="fa-IR">
            <a:solidFill>
              <a:schemeClr val="accent2"/>
            </a:solidFill>
            <a:cs typeface="B Mitra" panose="00000400000000000000" pitchFamily="2" charset="-78"/>
          </a:endParaRPr>
        </a:p>
      </dgm:t>
    </dgm:pt>
    <dgm:pt modelId="{A76B22B1-46FC-489C-AD97-1B0DF93FA6E2}" type="sibTrans" cxnId="{AF2930BC-549F-4CC3-B654-A354DFB7289D}">
      <dgm:prSet/>
      <dgm:spPr/>
      <dgm:t>
        <a:bodyPr/>
        <a:lstStyle/>
        <a:p>
          <a:pPr algn="ctr" rtl="1"/>
          <a:endParaRPr lang="fa-IR">
            <a:solidFill>
              <a:schemeClr val="accent2"/>
            </a:solidFill>
            <a:cs typeface="B Mitra" panose="00000400000000000000" pitchFamily="2" charset="-78"/>
          </a:endParaRPr>
        </a:p>
      </dgm:t>
    </dgm:pt>
    <dgm:pt modelId="{E5B91422-4842-48A1-9F01-64928267AEFD}">
      <dgm:prSet phldrT="[Text]" custT="1"/>
      <dgm:spPr/>
      <dgm:t>
        <a:bodyPr/>
        <a:lstStyle/>
        <a:p>
          <a:pPr algn="ctr" rtl="1"/>
          <a:r>
            <a:rPr lang="fa-IR" altLang="fa-IR" sz="2000" b="1" smtClean="0">
              <a:cs typeface="B Mitra" panose="00000400000000000000" pitchFamily="2" charset="-78"/>
            </a:rPr>
            <a:t>جمع آوري اطلاعات مورد نیاز</a:t>
          </a:r>
          <a:endParaRPr lang="fa-IR" sz="2000" dirty="0">
            <a:cs typeface="B Mitra" panose="00000400000000000000" pitchFamily="2" charset="-78"/>
          </a:endParaRPr>
        </a:p>
      </dgm:t>
    </dgm:pt>
    <dgm:pt modelId="{10CBDF9E-3635-4C21-A458-7E78C2B5BF80}" type="parTrans" cxnId="{F2125824-93C1-483D-BA0A-3515272C9FA1}">
      <dgm:prSet/>
      <dgm:spPr/>
      <dgm:t>
        <a:bodyPr/>
        <a:lstStyle/>
        <a:p>
          <a:pPr algn="ctr" rtl="1"/>
          <a:endParaRPr lang="fa-IR">
            <a:solidFill>
              <a:schemeClr val="accent2"/>
            </a:solidFill>
            <a:cs typeface="B Mitra" panose="00000400000000000000" pitchFamily="2" charset="-78"/>
          </a:endParaRPr>
        </a:p>
      </dgm:t>
    </dgm:pt>
    <dgm:pt modelId="{6D30017F-F149-4C36-A334-DC2119F1355B}" type="sibTrans" cxnId="{F2125824-93C1-483D-BA0A-3515272C9FA1}">
      <dgm:prSet/>
      <dgm:spPr/>
      <dgm:t>
        <a:bodyPr/>
        <a:lstStyle/>
        <a:p>
          <a:pPr algn="ctr" rtl="1"/>
          <a:endParaRPr lang="fa-IR">
            <a:solidFill>
              <a:schemeClr val="accent2"/>
            </a:solidFill>
            <a:cs typeface="B Mitra" panose="00000400000000000000" pitchFamily="2" charset="-78"/>
          </a:endParaRPr>
        </a:p>
      </dgm:t>
    </dgm:pt>
    <dgm:pt modelId="{0C5F2540-83A9-4DBF-9D51-8F0B9210A06E}">
      <dgm:prSet phldrT="[Text]" phldr="1"/>
      <dgm:spPr/>
      <dgm:t>
        <a:bodyPr/>
        <a:lstStyle/>
        <a:p>
          <a:pPr algn="ctr" rtl="1"/>
          <a:endParaRPr lang="fa-IR">
            <a:solidFill>
              <a:schemeClr val="accent2"/>
            </a:solidFill>
            <a:cs typeface="B Mitra" panose="00000400000000000000" pitchFamily="2" charset="-78"/>
          </a:endParaRPr>
        </a:p>
      </dgm:t>
    </dgm:pt>
    <dgm:pt modelId="{A9CCD8E3-C181-4F2A-8E40-E1ACF1332B6C}" type="parTrans" cxnId="{AA60AD1B-E18F-4206-92AC-7429838B3BDC}">
      <dgm:prSet/>
      <dgm:spPr/>
      <dgm:t>
        <a:bodyPr/>
        <a:lstStyle/>
        <a:p>
          <a:pPr algn="ctr" rtl="1"/>
          <a:endParaRPr lang="fa-IR">
            <a:solidFill>
              <a:schemeClr val="accent2"/>
            </a:solidFill>
            <a:cs typeface="B Mitra" panose="00000400000000000000" pitchFamily="2" charset="-78"/>
          </a:endParaRPr>
        </a:p>
      </dgm:t>
    </dgm:pt>
    <dgm:pt modelId="{933B2A19-3081-4967-AD0E-82BD7B59AE8C}" type="sibTrans" cxnId="{AA60AD1B-E18F-4206-92AC-7429838B3BDC}">
      <dgm:prSet/>
      <dgm:spPr/>
      <dgm:t>
        <a:bodyPr/>
        <a:lstStyle/>
        <a:p>
          <a:pPr algn="ctr" rtl="1"/>
          <a:endParaRPr lang="fa-IR">
            <a:solidFill>
              <a:schemeClr val="accent2"/>
            </a:solidFill>
            <a:cs typeface="B Mitra" panose="00000400000000000000" pitchFamily="2" charset="-78"/>
          </a:endParaRPr>
        </a:p>
      </dgm:t>
    </dgm:pt>
    <dgm:pt modelId="{EDADFAF1-B048-41F9-8FE9-3F911A728CC9}">
      <dgm:prSet custT="1"/>
      <dgm:spPr/>
      <dgm:t>
        <a:bodyPr/>
        <a:lstStyle/>
        <a:p>
          <a:pPr algn="ctr" rtl="1"/>
          <a:r>
            <a:rPr lang="fa-IR" altLang="fa-IR" sz="2000" b="1" dirty="0" smtClean="0">
              <a:cs typeface="B Mitra" panose="00000400000000000000" pitchFamily="2" charset="-78"/>
            </a:rPr>
            <a:t>تجزیه و تحلیل اطلاعات</a:t>
          </a:r>
          <a:endParaRPr lang="fa-IR" sz="2000" dirty="0">
            <a:cs typeface="B Mitra" panose="00000400000000000000" pitchFamily="2" charset="-78"/>
          </a:endParaRPr>
        </a:p>
      </dgm:t>
      <dgm:extLst>
        <a:ext uri="{E40237B7-FDA0-4F09-8148-C483321AD2D9}">
          <dgm14:cNvPr xmlns:dgm14="http://schemas.microsoft.com/office/drawing/2010/diagram" id="0" name="">
            <a:hlinkClick xmlns:r="http://schemas.openxmlformats.org/officeDocument/2006/relationships" r:id="rId1" action="ppaction://hlinksldjump"/>
          </dgm14:cNvPr>
        </a:ext>
      </dgm:extLst>
    </dgm:pt>
    <dgm:pt modelId="{B6184998-3500-4A04-B1FA-49CFDA698280}" type="parTrans" cxnId="{B875FE94-389F-4878-ACDD-03B339BBBF47}">
      <dgm:prSet/>
      <dgm:spPr/>
      <dgm:t>
        <a:bodyPr/>
        <a:lstStyle/>
        <a:p>
          <a:pPr algn="ctr" rtl="1"/>
          <a:endParaRPr lang="fa-IR">
            <a:solidFill>
              <a:schemeClr val="accent2"/>
            </a:solidFill>
            <a:cs typeface="B Mitra" panose="00000400000000000000" pitchFamily="2" charset="-78"/>
          </a:endParaRPr>
        </a:p>
      </dgm:t>
    </dgm:pt>
    <dgm:pt modelId="{C5153018-2A2E-4EC2-A4E8-1BAC1E804093}" type="sibTrans" cxnId="{B875FE94-389F-4878-ACDD-03B339BBBF47}">
      <dgm:prSet/>
      <dgm:spPr/>
      <dgm:t>
        <a:bodyPr/>
        <a:lstStyle/>
        <a:p>
          <a:pPr algn="ctr" rtl="1"/>
          <a:endParaRPr lang="fa-IR">
            <a:solidFill>
              <a:schemeClr val="accent2"/>
            </a:solidFill>
            <a:cs typeface="B Mitra" panose="00000400000000000000" pitchFamily="2" charset="-78"/>
          </a:endParaRPr>
        </a:p>
      </dgm:t>
    </dgm:pt>
    <dgm:pt modelId="{92503C88-E8F6-4853-A36F-D4FC5DEEB7D5}">
      <dgm:prSet custT="1"/>
      <dgm:spPr/>
      <dgm:t>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altLang="fa-IR" sz="2000" b="1" dirty="0" smtClean="0">
              <a:cs typeface="B Mitra" panose="00000400000000000000" pitchFamily="2" charset="-78"/>
            </a:rPr>
            <a:t>اولویت بندي مشکلات</a:t>
          </a:r>
        </a:p>
        <a:p>
          <a:pPr algn="ctr" defTabSz="1155700" rtl="1">
            <a:lnSpc>
              <a:spcPct val="90000"/>
            </a:lnSpc>
            <a:spcAft>
              <a:spcPct val="35000"/>
            </a:spcAft>
          </a:pPr>
          <a:endParaRPr lang="fa-IR" sz="2000" dirty="0">
            <a:cs typeface="B Mitra" panose="00000400000000000000" pitchFamily="2" charset="-78"/>
          </a:endParaRPr>
        </a:p>
      </dgm:t>
      <dgm:extLst>
        <a:ext uri="{E40237B7-FDA0-4F09-8148-C483321AD2D9}">
          <dgm14:cNvPr xmlns:dgm14="http://schemas.microsoft.com/office/drawing/2010/diagram" id="0" name="">
            <a:hlinkClick xmlns:r="http://schemas.openxmlformats.org/officeDocument/2006/relationships" r:id="rId2" action="ppaction://hlinksldjump"/>
          </dgm14:cNvPr>
        </a:ext>
      </dgm:extLst>
    </dgm:pt>
    <dgm:pt modelId="{6AD5AA21-908E-4C80-8578-568D77788F92}" type="parTrans" cxnId="{FFF28028-E59C-43AA-8824-F217F1FA6157}">
      <dgm:prSet/>
      <dgm:spPr/>
      <dgm:t>
        <a:bodyPr/>
        <a:lstStyle/>
        <a:p>
          <a:pPr algn="ctr" rtl="1"/>
          <a:endParaRPr lang="fa-IR">
            <a:solidFill>
              <a:schemeClr val="accent2"/>
            </a:solidFill>
            <a:cs typeface="B Mitra" panose="00000400000000000000" pitchFamily="2" charset="-78"/>
          </a:endParaRPr>
        </a:p>
      </dgm:t>
    </dgm:pt>
    <dgm:pt modelId="{54DEF7E8-34A1-4EA6-A85D-74C1142638AB}" type="sibTrans" cxnId="{FFF28028-E59C-43AA-8824-F217F1FA6157}">
      <dgm:prSet/>
      <dgm:spPr/>
      <dgm:t>
        <a:bodyPr/>
        <a:lstStyle/>
        <a:p>
          <a:pPr algn="ctr" rtl="1"/>
          <a:endParaRPr lang="fa-IR">
            <a:solidFill>
              <a:schemeClr val="accent2"/>
            </a:solidFill>
            <a:cs typeface="B Mitra" panose="00000400000000000000" pitchFamily="2" charset="-78"/>
          </a:endParaRPr>
        </a:p>
      </dgm:t>
    </dgm:pt>
    <dgm:pt modelId="{603BE5F6-8990-4FCA-B399-58E660166DD2}" type="pres">
      <dgm:prSet presAssocID="{A0CB14F2-2668-406E-A404-10F9D8D72521}" presName="linear" presStyleCnt="0">
        <dgm:presLayoutVars>
          <dgm:animLvl val="lvl"/>
          <dgm:resizeHandles val="exact"/>
        </dgm:presLayoutVars>
      </dgm:prSet>
      <dgm:spPr/>
      <dgm:t>
        <a:bodyPr/>
        <a:lstStyle/>
        <a:p>
          <a:pPr rtl="1"/>
          <a:endParaRPr lang="fa-IR"/>
        </a:p>
      </dgm:t>
    </dgm:pt>
    <dgm:pt modelId="{28FA4A09-93D1-4F65-AECA-A7880428DA8E}" type="pres">
      <dgm:prSet presAssocID="{DD75A4F4-4243-4274-B992-1067FBB6C6EE}" presName="parentText" presStyleLbl="node1" presStyleIdx="0" presStyleCnt="4" custLinFactNeighborY="-7826">
        <dgm:presLayoutVars>
          <dgm:chMax val="0"/>
          <dgm:bulletEnabled val="1"/>
        </dgm:presLayoutVars>
      </dgm:prSet>
      <dgm:spPr/>
      <dgm:t>
        <a:bodyPr/>
        <a:lstStyle/>
        <a:p>
          <a:pPr rtl="1"/>
          <a:endParaRPr lang="fa-IR"/>
        </a:p>
      </dgm:t>
    </dgm:pt>
    <dgm:pt modelId="{D107176E-0DA9-4149-97EA-754A4AB4181E}" type="pres">
      <dgm:prSet presAssocID="{DD75A4F4-4243-4274-B992-1067FBB6C6EE}" presName="childText" presStyleLbl="revTx" presStyleIdx="0" presStyleCnt="2" custLinFactNeighborY="14901">
        <dgm:presLayoutVars>
          <dgm:bulletEnabled val="1"/>
        </dgm:presLayoutVars>
      </dgm:prSet>
      <dgm:spPr/>
      <dgm:t>
        <a:bodyPr/>
        <a:lstStyle/>
        <a:p>
          <a:pPr rtl="1"/>
          <a:endParaRPr lang="fa-IR"/>
        </a:p>
      </dgm:t>
    </dgm:pt>
    <dgm:pt modelId="{DCE18CA8-EA77-47F6-998D-0CFA052C41C2}" type="pres">
      <dgm:prSet presAssocID="{E5B91422-4842-48A1-9F01-64928267AEFD}" presName="parentText" presStyleLbl="node1" presStyleIdx="1" presStyleCnt="4" custLinFactNeighborY="-71606">
        <dgm:presLayoutVars>
          <dgm:chMax val="0"/>
          <dgm:bulletEnabled val="1"/>
        </dgm:presLayoutVars>
      </dgm:prSet>
      <dgm:spPr/>
      <dgm:t>
        <a:bodyPr/>
        <a:lstStyle/>
        <a:p>
          <a:pPr rtl="1"/>
          <a:endParaRPr lang="fa-IR"/>
        </a:p>
      </dgm:t>
    </dgm:pt>
    <dgm:pt modelId="{CA3009DC-63DA-45D7-987B-6460F472D331}" type="pres">
      <dgm:prSet presAssocID="{E5B91422-4842-48A1-9F01-64928267AEFD}" presName="childText" presStyleLbl="revTx" presStyleIdx="1" presStyleCnt="2">
        <dgm:presLayoutVars>
          <dgm:bulletEnabled val="1"/>
        </dgm:presLayoutVars>
      </dgm:prSet>
      <dgm:spPr/>
      <dgm:t>
        <a:bodyPr/>
        <a:lstStyle/>
        <a:p>
          <a:pPr rtl="1"/>
          <a:endParaRPr lang="fa-IR"/>
        </a:p>
      </dgm:t>
    </dgm:pt>
    <dgm:pt modelId="{6EF3A790-8156-41A1-9ECA-C8C4C1BC09EC}" type="pres">
      <dgm:prSet presAssocID="{EDADFAF1-B048-41F9-8FE9-3F911A728CC9}" presName="parentText" presStyleLbl="node1" presStyleIdx="2" presStyleCnt="4" custLinFactY="-30068" custLinFactNeighborY="-100000">
        <dgm:presLayoutVars>
          <dgm:chMax val="0"/>
          <dgm:bulletEnabled val="1"/>
        </dgm:presLayoutVars>
      </dgm:prSet>
      <dgm:spPr/>
      <dgm:t>
        <a:bodyPr/>
        <a:lstStyle/>
        <a:p>
          <a:pPr rtl="1"/>
          <a:endParaRPr lang="fa-IR"/>
        </a:p>
      </dgm:t>
    </dgm:pt>
    <dgm:pt modelId="{1DF5DF40-40DC-4568-9698-28E7089149FC}" type="pres">
      <dgm:prSet presAssocID="{C5153018-2A2E-4EC2-A4E8-1BAC1E804093}" presName="spacer" presStyleCnt="0"/>
      <dgm:spPr/>
    </dgm:pt>
    <dgm:pt modelId="{2B7C0460-6297-4A54-859A-273C8A486498}" type="pres">
      <dgm:prSet presAssocID="{92503C88-E8F6-4853-A36F-D4FC5DEEB7D5}" presName="parentText" presStyleLbl="node1" presStyleIdx="3" presStyleCnt="4" custLinFactY="-16531" custLinFactNeighborX="-5682" custLinFactNeighborY="-100000">
        <dgm:presLayoutVars>
          <dgm:chMax val="0"/>
          <dgm:bulletEnabled val="1"/>
        </dgm:presLayoutVars>
      </dgm:prSet>
      <dgm:spPr/>
      <dgm:t>
        <a:bodyPr/>
        <a:lstStyle/>
        <a:p>
          <a:pPr rtl="1"/>
          <a:endParaRPr lang="fa-IR"/>
        </a:p>
      </dgm:t>
    </dgm:pt>
  </dgm:ptLst>
  <dgm:cxnLst>
    <dgm:cxn modelId="{FFF28028-E59C-43AA-8824-F217F1FA6157}" srcId="{A0CB14F2-2668-406E-A404-10F9D8D72521}" destId="{92503C88-E8F6-4853-A36F-D4FC5DEEB7D5}" srcOrd="3" destOrd="0" parTransId="{6AD5AA21-908E-4C80-8578-568D77788F92}" sibTransId="{54DEF7E8-34A1-4EA6-A85D-74C1142638AB}"/>
    <dgm:cxn modelId="{A56F3F3C-BBE8-4E34-9347-AE6547901B4B}" srcId="{A0CB14F2-2668-406E-A404-10F9D8D72521}" destId="{DD75A4F4-4243-4274-B992-1067FBB6C6EE}" srcOrd="0" destOrd="0" parTransId="{5C676F42-00A0-4FA0-9DFA-8BF86F708C21}" sibTransId="{A7D40B57-805F-440B-95EA-F450C9012285}"/>
    <dgm:cxn modelId="{F9D3EEA7-E44A-4454-B557-1BCBE3F6C3B8}" type="presOf" srcId="{0C5F2540-83A9-4DBF-9D51-8F0B9210A06E}" destId="{CA3009DC-63DA-45D7-987B-6460F472D331}" srcOrd="0" destOrd="0" presId="urn:microsoft.com/office/officeart/2005/8/layout/vList2"/>
    <dgm:cxn modelId="{B875FE94-389F-4878-ACDD-03B339BBBF47}" srcId="{A0CB14F2-2668-406E-A404-10F9D8D72521}" destId="{EDADFAF1-B048-41F9-8FE9-3F911A728CC9}" srcOrd="2" destOrd="0" parTransId="{B6184998-3500-4A04-B1FA-49CFDA698280}" sibTransId="{C5153018-2A2E-4EC2-A4E8-1BAC1E804093}"/>
    <dgm:cxn modelId="{EF3BE581-E606-409F-AB56-A4DCDA9DD05B}" type="presOf" srcId="{EDADFAF1-B048-41F9-8FE9-3F911A728CC9}" destId="{6EF3A790-8156-41A1-9ECA-C8C4C1BC09EC}" srcOrd="0" destOrd="0" presId="urn:microsoft.com/office/officeart/2005/8/layout/vList2"/>
    <dgm:cxn modelId="{AB849FE5-3ABF-4A41-AE37-ED0D442C343A}" type="presOf" srcId="{92503C88-E8F6-4853-A36F-D4FC5DEEB7D5}" destId="{2B7C0460-6297-4A54-859A-273C8A486498}" srcOrd="0" destOrd="0" presId="urn:microsoft.com/office/officeart/2005/8/layout/vList2"/>
    <dgm:cxn modelId="{F2125824-93C1-483D-BA0A-3515272C9FA1}" srcId="{A0CB14F2-2668-406E-A404-10F9D8D72521}" destId="{E5B91422-4842-48A1-9F01-64928267AEFD}" srcOrd="1" destOrd="0" parTransId="{10CBDF9E-3635-4C21-A458-7E78C2B5BF80}" sibTransId="{6D30017F-F149-4C36-A334-DC2119F1355B}"/>
    <dgm:cxn modelId="{AF2930BC-549F-4CC3-B654-A354DFB7289D}" srcId="{DD75A4F4-4243-4274-B992-1067FBB6C6EE}" destId="{E9D46A44-89FA-4FD2-AE85-FD0DABDF351B}" srcOrd="0" destOrd="0" parTransId="{EB80B767-FD3C-4F72-B8C1-7B46280D87B4}" sibTransId="{A76B22B1-46FC-489C-AD97-1B0DF93FA6E2}"/>
    <dgm:cxn modelId="{4B016DED-8895-4418-A203-9B3134E0EC16}" type="presOf" srcId="{E5B91422-4842-48A1-9F01-64928267AEFD}" destId="{DCE18CA8-EA77-47F6-998D-0CFA052C41C2}" srcOrd="0" destOrd="0" presId="urn:microsoft.com/office/officeart/2005/8/layout/vList2"/>
    <dgm:cxn modelId="{DB4F97B2-A867-487C-91C6-5342C157C211}" type="presOf" srcId="{DD75A4F4-4243-4274-B992-1067FBB6C6EE}" destId="{28FA4A09-93D1-4F65-AECA-A7880428DA8E}" srcOrd="0" destOrd="0" presId="urn:microsoft.com/office/officeart/2005/8/layout/vList2"/>
    <dgm:cxn modelId="{D5D44325-F9F4-4052-B08B-0D8A245C3E8D}" type="presOf" srcId="{A0CB14F2-2668-406E-A404-10F9D8D72521}" destId="{603BE5F6-8990-4FCA-B399-58E660166DD2}" srcOrd="0" destOrd="0" presId="urn:microsoft.com/office/officeart/2005/8/layout/vList2"/>
    <dgm:cxn modelId="{AA60AD1B-E18F-4206-92AC-7429838B3BDC}" srcId="{E5B91422-4842-48A1-9F01-64928267AEFD}" destId="{0C5F2540-83A9-4DBF-9D51-8F0B9210A06E}" srcOrd="0" destOrd="0" parTransId="{A9CCD8E3-C181-4F2A-8E40-E1ACF1332B6C}" sibTransId="{933B2A19-3081-4967-AD0E-82BD7B59AE8C}"/>
    <dgm:cxn modelId="{09652628-37EE-4305-A72C-616977C7BF83}" type="presOf" srcId="{E9D46A44-89FA-4FD2-AE85-FD0DABDF351B}" destId="{D107176E-0DA9-4149-97EA-754A4AB4181E}" srcOrd="0" destOrd="0" presId="urn:microsoft.com/office/officeart/2005/8/layout/vList2"/>
    <dgm:cxn modelId="{336A4A76-1FED-4FFC-932D-EBFC4744129D}" type="presParOf" srcId="{603BE5F6-8990-4FCA-B399-58E660166DD2}" destId="{28FA4A09-93D1-4F65-AECA-A7880428DA8E}" srcOrd="0" destOrd="0" presId="urn:microsoft.com/office/officeart/2005/8/layout/vList2"/>
    <dgm:cxn modelId="{070C4D96-64B9-4645-85A0-CC86E169D60A}" type="presParOf" srcId="{603BE5F6-8990-4FCA-B399-58E660166DD2}" destId="{D107176E-0DA9-4149-97EA-754A4AB4181E}" srcOrd="1" destOrd="0" presId="urn:microsoft.com/office/officeart/2005/8/layout/vList2"/>
    <dgm:cxn modelId="{4A3D767F-4EA2-440B-B988-1AFEDCFFFA2C}" type="presParOf" srcId="{603BE5F6-8990-4FCA-B399-58E660166DD2}" destId="{DCE18CA8-EA77-47F6-998D-0CFA052C41C2}" srcOrd="2" destOrd="0" presId="urn:microsoft.com/office/officeart/2005/8/layout/vList2"/>
    <dgm:cxn modelId="{0A8C5DA5-7A17-4EF8-9869-94D9CB72BF16}" type="presParOf" srcId="{603BE5F6-8990-4FCA-B399-58E660166DD2}" destId="{CA3009DC-63DA-45D7-987B-6460F472D331}" srcOrd="3" destOrd="0" presId="urn:microsoft.com/office/officeart/2005/8/layout/vList2"/>
    <dgm:cxn modelId="{ABE257D0-1F46-4303-B1C7-3A4FA1B21D37}" type="presParOf" srcId="{603BE5F6-8990-4FCA-B399-58E660166DD2}" destId="{6EF3A790-8156-41A1-9ECA-C8C4C1BC09EC}" srcOrd="4" destOrd="0" presId="urn:microsoft.com/office/officeart/2005/8/layout/vList2"/>
    <dgm:cxn modelId="{BA9AA777-CA93-4C47-B5F2-24FBB17A19D0}" type="presParOf" srcId="{603BE5F6-8990-4FCA-B399-58E660166DD2}" destId="{1DF5DF40-40DC-4568-9698-28E7089149FC}" srcOrd="5" destOrd="0" presId="urn:microsoft.com/office/officeart/2005/8/layout/vList2"/>
    <dgm:cxn modelId="{24AB3F72-E6E0-4DD3-898A-4526D780AF06}" type="presParOf" srcId="{603BE5F6-8990-4FCA-B399-58E660166DD2}" destId="{2B7C0460-6297-4A54-859A-273C8A486498}"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FA4A09-93D1-4F65-AECA-A7880428DA8E}">
      <dsp:nvSpPr>
        <dsp:cNvPr id="0" name=""/>
        <dsp:cNvSpPr/>
      </dsp:nvSpPr>
      <dsp:spPr>
        <a:xfrm>
          <a:off x="0" y="5020"/>
          <a:ext cx="6705600" cy="96525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altLang="fa-IR" sz="2000" b="1" kern="1200" smtClean="0">
              <a:cs typeface="B Mitra" panose="00000400000000000000" pitchFamily="2" charset="-78"/>
            </a:rPr>
            <a:t>تعیین داده ها و اطلاعات مورد نیاز</a:t>
          </a:r>
          <a:endParaRPr lang="fa-IR" sz="2000" kern="1200" dirty="0">
            <a:cs typeface="B Mitra" panose="00000400000000000000" pitchFamily="2" charset="-78"/>
          </a:endParaRPr>
        </a:p>
      </dsp:txBody>
      <dsp:txXfrm>
        <a:off x="47120" y="52140"/>
        <a:ext cx="6611360" cy="871010"/>
      </dsp:txXfrm>
    </dsp:sp>
    <dsp:sp modelId="{D107176E-0DA9-4149-97EA-754A4AB4181E}">
      <dsp:nvSpPr>
        <dsp:cNvPr id="0" name=""/>
        <dsp:cNvSpPr/>
      </dsp:nvSpPr>
      <dsp:spPr>
        <a:xfrm>
          <a:off x="0" y="1120581"/>
          <a:ext cx="6705600" cy="82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2903" tIns="6350" rIns="35560" bIns="6350" numCol="1" spcCol="1270" anchor="t" anchorCtr="0">
          <a:noAutofit/>
        </a:bodyPr>
        <a:lstStyle/>
        <a:p>
          <a:pPr marL="57150" lvl="1" indent="-57150" algn="ctr" defTabSz="177800" rtl="1">
            <a:lnSpc>
              <a:spcPct val="90000"/>
            </a:lnSpc>
            <a:spcBef>
              <a:spcPct val="0"/>
            </a:spcBef>
            <a:spcAft>
              <a:spcPct val="20000"/>
            </a:spcAft>
            <a:buChar char="••"/>
          </a:pPr>
          <a:endParaRPr lang="fa-IR" sz="400" kern="1200">
            <a:solidFill>
              <a:schemeClr val="accent2"/>
            </a:solidFill>
            <a:cs typeface="B Mitra" panose="00000400000000000000" pitchFamily="2" charset="-78"/>
          </a:endParaRPr>
        </a:p>
      </dsp:txBody>
      <dsp:txXfrm>
        <a:off x="0" y="1120581"/>
        <a:ext cx="6705600" cy="82800"/>
      </dsp:txXfrm>
    </dsp:sp>
    <dsp:sp modelId="{DCE18CA8-EA77-47F6-998D-0CFA052C41C2}">
      <dsp:nvSpPr>
        <dsp:cNvPr id="0" name=""/>
        <dsp:cNvSpPr/>
      </dsp:nvSpPr>
      <dsp:spPr>
        <a:xfrm>
          <a:off x="0" y="1000260"/>
          <a:ext cx="6705600" cy="965250"/>
        </a:xfrm>
        <a:prstGeom prst="roundRect">
          <a:avLst/>
        </a:prstGeom>
        <a:gradFill rotWithShape="0">
          <a:gsLst>
            <a:gs pos="0">
              <a:schemeClr val="accent2">
                <a:hueOff val="3494510"/>
                <a:satOff val="-663"/>
                <a:lumOff val="-3333"/>
                <a:alphaOff val="0"/>
                <a:tint val="50000"/>
                <a:satMod val="300000"/>
              </a:schemeClr>
            </a:gs>
            <a:gs pos="35000">
              <a:schemeClr val="accent2">
                <a:hueOff val="3494510"/>
                <a:satOff val="-663"/>
                <a:lumOff val="-3333"/>
                <a:alphaOff val="0"/>
                <a:tint val="37000"/>
                <a:satMod val="300000"/>
              </a:schemeClr>
            </a:gs>
            <a:gs pos="100000">
              <a:schemeClr val="accent2">
                <a:hueOff val="3494510"/>
                <a:satOff val="-663"/>
                <a:lumOff val="-333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altLang="fa-IR" sz="2000" b="1" kern="1200" smtClean="0">
              <a:cs typeface="B Mitra" panose="00000400000000000000" pitchFamily="2" charset="-78"/>
            </a:rPr>
            <a:t>جمع آوري اطلاعات مورد نیاز</a:t>
          </a:r>
          <a:endParaRPr lang="fa-IR" sz="2000" kern="1200" dirty="0">
            <a:cs typeface="B Mitra" panose="00000400000000000000" pitchFamily="2" charset="-78"/>
          </a:endParaRPr>
        </a:p>
      </dsp:txBody>
      <dsp:txXfrm>
        <a:off x="47120" y="1047380"/>
        <a:ext cx="6611360" cy="871010"/>
      </dsp:txXfrm>
    </dsp:sp>
    <dsp:sp modelId="{CA3009DC-63DA-45D7-987B-6460F472D331}">
      <dsp:nvSpPr>
        <dsp:cNvPr id="0" name=""/>
        <dsp:cNvSpPr/>
      </dsp:nvSpPr>
      <dsp:spPr>
        <a:xfrm>
          <a:off x="0" y="2024800"/>
          <a:ext cx="6705600" cy="82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2903" tIns="6350" rIns="35560" bIns="6350" numCol="1" spcCol="1270" anchor="t" anchorCtr="0">
          <a:noAutofit/>
        </a:bodyPr>
        <a:lstStyle/>
        <a:p>
          <a:pPr marL="57150" lvl="1" indent="-57150" algn="ctr" defTabSz="177800" rtl="1">
            <a:lnSpc>
              <a:spcPct val="90000"/>
            </a:lnSpc>
            <a:spcBef>
              <a:spcPct val="0"/>
            </a:spcBef>
            <a:spcAft>
              <a:spcPct val="20000"/>
            </a:spcAft>
            <a:buChar char="••"/>
          </a:pPr>
          <a:endParaRPr lang="fa-IR" sz="400" kern="1200">
            <a:solidFill>
              <a:schemeClr val="accent2"/>
            </a:solidFill>
            <a:cs typeface="B Mitra" panose="00000400000000000000" pitchFamily="2" charset="-78"/>
          </a:endParaRPr>
        </a:p>
      </dsp:txBody>
      <dsp:txXfrm>
        <a:off x="0" y="2024800"/>
        <a:ext cx="6705600" cy="82800"/>
      </dsp:txXfrm>
    </dsp:sp>
    <dsp:sp modelId="{6EF3A790-8156-41A1-9ECA-C8C4C1BC09EC}">
      <dsp:nvSpPr>
        <dsp:cNvPr id="0" name=""/>
        <dsp:cNvSpPr/>
      </dsp:nvSpPr>
      <dsp:spPr>
        <a:xfrm>
          <a:off x="0" y="1802968"/>
          <a:ext cx="6705600" cy="965250"/>
        </a:xfrm>
        <a:prstGeom prst="roundRect">
          <a:avLst/>
        </a:prstGeom>
        <a:gradFill rotWithShape="0">
          <a:gsLst>
            <a:gs pos="0">
              <a:schemeClr val="accent2">
                <a:hueOff val="6989019"/>
                <a:satOff val="-1325"/>
                <a:lumOff val="-6666"/>
                <a:alphaOff val="0"/>
                <a:tint val="50000"/>
                <a:satMod val="300000"/>
              </a:schemeClr>
            </a:gs>
            <a:gs pos="35000">
              <a:schemeClr val="accent2">
                <a:hueOff val="6989019"/>
                <a:satOff val="-1325"/>
                <a:lumOff val="-6666"/>
                <a:alphaOff val="0"/>
                <a:tint val="37000"/>
                <a:satMod val="300000"/>
              </a:schemeClr>
            </a:gs>
            <a:gs pos="100000">
              <a:schemeClr val="accent2">
                <a:hueOff val="6989019"/>
                <a:satOff val="-1325"/>
                <a:lumOff val="-666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altLang="fa-IR" sz="2000" b="1" kern="1200" dirty="0" smtClean="0">
              <a:cs typeface="B Mitra" panose="00000400000000000000" pitchFamily="2" charset="-78"/>
            </a:rPr>
            <a:t>تجزیه و تحلیل اطلاعات</a:t>
          </a:r>
          <a:endParaRPr lang="fa-IR" sz="2000" kern="1200" dirty="0">
            <a:cs typeface="B Mitra" panose="00000400000000000000" pitchFamily="2" charset="-78"/>
          </a:endParaRPr>
        </a:p>
      </dsp:txBody>
      <dsp:txXfrm>
        <a:off x="47120" y="1850088"/>
        <a:ext cx="6611360" cy="871010"/>
      </dsp:txXfrm>
    </dsp:sp>
    <dsp:sp modelId="{2B7C0460-6297-4A54-859A-273C8A486498}">
      <dsp:nvSpPr>
        <dsp:cNvPr id="0" name=""/>
        <dsp:cNvSpPr/>
      </dsp:nvSpPr>
      <dsp:spPr>
        <a:xfrm>
          <a:off x="0" y="2913284"/>
          <a:ext cx="6705600" cy="965250"/>
        </a:xfrm>
        <a:prstGeom prst="roundRect">
          <a:avLst/>
        </a:prstGeom>
        <a:gradFill rotWithShape="0">
          <a:gsLst>
            <a:gs pos="0">
              <a:schemeClr val="accent2">
                <a:hueOff val="10483529"/>
                <a:satOff val="-1988"/>
                <a:lumOff val="-9999"/>
                <a:alphaOff val="0"/>
                <a:tint val="50000"/>
                <a:satMod val="300000"/>
              </a:schemeClr>
            </a:gs>
            <a:gs pos="35000">
              <a:schemeClr val="accent2">
                <a:hueOff val="10483529"/>
                <a:satOff val="-1988"/>
                <a:lumOff val="-9999"/>
                <a:alphaOff val="0"/>
                <a:tint val="37000"/>
                <a:satMod val="300000"/>
              </a:schemeClr>
            </a:gs>
            <a:gs pos="100000">
              <a:schemeClr val="accent2">
                <a:hueOff val="10483529"/>
                <a:satOff val="-1988"/>
                <a:lumOff val="-999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fa-IR" altLang="fa-IR" sz="2000" b="1" kern="1200" dirty="0" smtClean="0">
              <a:cs typeface="B Mitra" panose="00000400000000000000" pitchFamily="2" charset="-78"/>
            </a:rPr>
            <a:t>اولویت بندي مشکلات</a:t>
          </a:r>
        </a:p>
        <a:p>
          <a:pPr lvl="0" algn="ctr" defTabSz="1155700" rtl="1">
            <a:lnSpc>
              <a:spcPct val="90000"/>
            </a:lnSpc>
            <a:spcBef>
              <a:spcPct val="0"/>
            </a:spcBef>
            <a:spcAft>
              <a:spcPct val="35000"/>
            </a:spcAft>
          </a:pPr>
          <a:endParaRPr lang="fa-IR" sz="2000" kern="1200" dirty="0">
            <a:cs typeface="B Mitra" panose="00000400000000000000" pitchFamily="2" charset="-78"/>
          </a:endParaRPr>
        </a:p>
      </dsp:txBody>
      <dsp:txXfrm>
        <a:off x="47120" y="2960404"/>
        <a:ext cx="6611360" cy="87101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E488362-27E7-4377-80B8-E7564C8B5CCE}" type="datetimeFigureOut">
              <a:rPr lang="en-US" smtClean="0"/>
              <a:t>8/5/2023</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5FDEB14-A845-4A29-9D64-8D742C703A52}" type="slidenum">
              <a:rPr lang="en-US" smtClean="0"/>
              <a:t>‹#›</a:t>
            </a:fld>
            <a:endParaRPr lang="en-US"/>
          </a:p>
        </p:txBody>
      </p:sp>
    </p:spTree>
    <p:extLst>
      <p:ext uri="{BB962C8B-B14F-4D97-AF65-F5344CB8AC3E}">
        <p14:creationId xmlns:p14="http://schemas.microsoft.com/office/powerpoint/2010/main" val="42526659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F1884E3B-2EAE-4AF2-8458-3F3137153905}" type="datetimeFigureOut">
              <a:rPr lang="fa-IR" smtClean="0"/>
              <a:t>19/01/1445</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C3D0B10-8CCB-4543-A199-F943C5A6D30E}" type="slidenum">
              <a:rPr lang="fa-IR" smtClean="0"/>
              <a:t>‹#›</a:t>
            </a:fld>
            <a:endParaRPr lang="fa-IR"/>
          </a:p>
        </p:txBody>
      </p:sp>
    </p:spTree>
    <p:extLst>
      <p:ext uri="{BB962C8B-B14F-4D97-AF65-F5344CB8AC3E}">
        <p14:creationId xmlns:p14="http://schemas.microsoft.com/office/powerpoint/2010/main" val="84497452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D3C22FB-4500-434F-9D2F-0DCACA5D1E87}" type="datetime1">
              <a:rPr lang="en-US" smtClean="0"/>
              <a:t>8/5/2023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B8A41F-38CF-46C7-B10A-D503EE919FE1}" type="datetime1">
              <a:rPr lang="en-US" smtClean="0"/>
              <a:t>8/5/2023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7B2210-685C-4622-A1FC-0C64BEF70322}" type="datetime1">
              <a:rPr lang="en-US" smtClean="0"/>
              <a:t>8/5/2023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81355" y="145426"/>
            <a:ext cx="8651631" cy="796236"/>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81355" y="1147562"/>
            <a:ext cx="8651631" cy="5046669"/>
          </a:xfrm>
        </p:spPr>
        <p:txBody>
          <a:bodyPr/>
          <a:lstStyle/>
          <a:p>
            <a:pPr lvl="0"/>
            <a:r>
              <a:rPr lang="en-US" noProof="0" smtClean="0"/>
              <a:t>Click icon to add table</a:t>
            </a:r>
            <a:endParaRPr lang="en-US" noProof="0"/>
          </a:p>
        </p:txBody>
      </p:sp>
      <p:sp>
        <p:nvSpPr>
          <p:cNvPr id="4" name="Footer Placeholder 3"/>
          <p:cNvSpPr>
            <a:spLocks noGrp="1"/>
          </p:cNvSpPr>
          <p:nvPr>
            <p:ph type="ftr" sz="quarter" idx="10"/>
          </p:nvPr>
        </p:nvSpPr>
        <p:spPr>
          <a:xfrm>
            <a:off x="128588" y="6477000"/>
            <a:ext cx="2262187" cy="381000"/>
          </a:xfrm>
        </p:spPr>
        <p:txBody>
          <a:bodyPr/>
          <a:lstStyle>
            <a:lvl1pPr>
              <a:defRPr/>
            </a:lvl1pPr>
          </a:lstStyle>
          <a:p>
            <a:pPr>
              <a:defRPr/>
            </a:pPr>
            <a:endParaRPr lang="en-US"/>
          </a:p>
        </p:txBody>
      </p:sp>
      <p:sp>
        <p:nvSpPr>
          <p:cNvPr id="5" name="Slide Number Placeholder 4"/>
          <p:cNvSpPr>
            <a:spLocks noGrp="1"/>
          </p:cNvSpPr>
          <p:nvPr>
            <p:ph type="sldNum" sz="quarter" idx="11"/>
          </p:nvPr>
        </p:nvSpPr>
        <p:spPr>
          <a:xfrm>
            <a:off x="8545513" y="6383338"/>
            <a:ext cx="598487" cy="474662"/>
          </a:xfrm>
        </p:spPr>
        <p:txBody>
          <a:bodyPr/>
          <a:lstStyle>
            <a:lvl1pPr>
              <a:defRPr/>
            </a:lvl1pPr>
          </a:lstStyle>
          <a:p>
            <a:pPr>
              <a:defRPr/>
            </a:pPr>
            <a:fld id="{7D8B4B97-5BD2-40C6-A6B6-FED5635A6EDC}" type="slidenum">
              <a:rPr lang="en-US"/>
              <a:pPr>
                <a:defRPr/>
              </a:pPr>
              <a:t>‹#›</a:t>
            </a:fld>
            <a:endParaRPr lang="en-US"/>
          </a:p>
        </p:txBody>
      </p:sp>
    </p:spTree>
    <p:extLst>
      <p:ext uri="{BB962C8B-B14F-4D97-AF65-F5344CB8AC3E}">
        <p14:creationId xmlns:p14="http://schemas.microsoft.com/office/powerpoint/2010/main" val="194963624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17129FC-8DA4-4A24-B9D6-F27AE4F08BAB}" type="datetime1">
              <a:rPr lang="en-US" smtClean="0"/>
              <a:t>8/5/2023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39DDAF15-3B1B-41F9-A36E-25581609209B}" type="datetime1">
              <a:rPr lang="en-US" smtClean="0"/>
              <a:t>8/5/2023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F23FB14-FE4E-46CA-8408-87FDD43CD13A}" type="datetime1">
              <a:rPr lang="en-US" smtClean="0"/>
              <a:t>8/5/2023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258869E-2AAF-416A-A394-3A979CE8968F}" type="datetime1">
              <a:rPr lang="en-US" smtClean="0"/>
              <a:t>8/5/2023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36F2320-72DF-4670-8E07-E7C1806933FE}" type="datetime1">
              <a:rPr lang="en-US" smtClean="0"/>
              <a:t>8/5/2023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2BCE6D-4069-4E29-9392-CDE7393E94EA}" type="datetime1">
              <a:rPr lang="en-US" smtClean="0"/>
              <a:t>8/5/2023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601AB5C4-1A8F-4E13-B21F-B4CB0BF8ADB1}" type="datetime1">
              <a:rPr lang="en-US" smtClean="0"/>
              <a:t>8/5/2023</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60BF4C-7214-4BA8-BBF8-89C89F29E276}" type="datetime1">
              <a:rPr lang="en-US" smtClean="0"/>
              <a:t>8/5/2023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E0F6421F-A757-46E6-86FA-9032D7DA86B9}" type="datetime1">
              <a:rPr lang="en-US" smtClean="0"/>
              <a:t>8/5/2023</a:t>
            </a:fld>
            <a:endParaRPr lang="en-US"/>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Lst>
  <p:hf hdr="0" ftr="0" dt="0"/>
  <p:txStyles>
    <p:titleStyle>
      <a:lvl1pPr algn="l" defTabSz="914400" rtl="1"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r" defTabSz="914400" rtl="1"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r" defTabSz="914400" rtl="1"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r" defTabSz="914400" rtl="1"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10.xml"/><Relationship Id="rId1" Type="http://schemas.openxmlformats.org/officeDocument/2006/relationships/slideLayout" Target="../slideLayouts/slideLayout6.xml"/><Relationship Id="rId6" Type="http://schemas.openxmlformats.org/officeDocument/2006/relationships/slide" Target="slide7.xml"/><Relationship Id="rId5" Type="http://schemas.openxmlformats.org/officeDocument/2006/relationships/slide" Target="slide8.xml"/><Relationship Id="rId4" Type="http://schemas.openxmlformats.org/officeDocument/2006/relationships/slide" Target="slide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28600" y="152400"/>
            <a:ext cx="8839200" cy="6629400"/>
          </a:xfrm>
          <a:prstGeom prst="rect">
            <a:avLst/>
          </a:prstGeom>
        </p:spPr>
      </p:pic>
    </p:spTree>
    <p:extLst>
      <p:ext uri="{BB962C8B-B14F-4D97-AF65-F5344CB8AC3E}">
        <p14:creationId xmlns:p14="http://schemas.microsoft.com/office/powerpoint/2010/main" val="16887038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2"/>
          <p:cNvSpPr>
            <a:spLocks noGrp="1"/>
          </p:cNvSpPr>
          <p:nvPr>
            <p:ph type="title"/>
          </p:nvPr>
        </p:nvSpPr>
        <p:spPr/>
        <p:txBody>
          <a:bodyPr/>
          <a:lstStyle/>
          <a:p>
            <a:pPr algn="ctr"/>
            <a:r>
              <a:rPr lang="fa-IR" altLang="fa-IR" sz="3200" dirty="0" smtClean="0">
                <a:solidFill>
                  <a:srgbClr val="002060"/>
                </a:solidFill>
                <a:cs typeface="B Titr" panose="00000700000000000000" pitchFamily="2" charset="-78"/>
              </a:rPr>
              <a:t>اولويت بندي مشكلات</a:t>
            </a:r>
            <a:endParaRPr lang="en-GB" altLang="fa-IR" sz="3200" dirty="0" smtClean="0">
              <a:solidFill>
                <a:srgbClr val="002060"/>
              </a:solidFill>
              <a:cs typeface="B Titr" panose="00000700000000000000" pitchFamily="2" charset="-78"/>
            </a:endParaRPr>
          </a:p>
        </p:txBody>
      </p:sp>
      <p:sp>
        <p:nvSpPr>
          <p:cNvPr id="22531" name="Content Placeholder 3"/>
          <p:cNvSpPr>
            <a:spLocks noGrp="1"/>
          </p:cNvSpPr>
          <p:nvPr>
            <p:ph idx="1"/>
          </p:nvPr>
        </p:nvSpPr>
        <p:spPr/>
        <p:txBody>
          <a:bodyPr>
            <a:normAutofit lnSpcReduction="10000"/>
          </a:bodyPr>
          <a:lstStyle/>
          <a:p>
            <a:pPr algn="ctr"/>
            <a:r>
              <a:rPr lang="fa-IR" altLang="fa-IR" sz="4400" dirty="0" smtClean="0">
                <a:solidFill>
                  <a:srgbClr val="0070C0"/>
                </a:solidFill>
                <a:cs typeface="B Mitra" panose="00000400000000000000" pitchFamily="2" charset="-78"/>
              </a:rPr>
              <a:t>جدول گروه اسمی</a:t>
            </a:r>
          </a:p>
          <a:p>
            <a:pPr algn="ctr"/>
            <a:r>
              <a:rPr lang="fa-IR" altLang="fa-IR" sz="4400" dirty="0" smtClean="0">
                <a:solidFill>
                  <a:srgbClr val="0070C0"/>
                </a:solidFill>
                <a:cs typeface="B Mitra" panose="00000400000000000000" pitchFamily="2" charset="-78"/>
              </a:rPr>
              <a:t>رای گیری متعدد</a:t>
            </a:r>
          </a:p>
          <a:p>
            <a:pPr algn="ctr"/>
            <a:r>
              <a:rPr lang="fa-IR" altLang="fa-IR" sz="4400" dirty="0" smtClean="0">
                <a:solidFill>
                  <a:srgbClr val="0070C0"/>
                </a:solidFill>
                <a:cs typeface="B Mitra" panose="00000400000000000000" pitchFamily="2" charset="-78"/>
              </a:rPr>
              <a:t>ماتریس تصمیم گیری</a:t>
            </a:r>
          </a:p>
          <a:p>
            <a:pPr algn="ctr"/>
            <a:r>
              <a:rPr lang="fa-IR" altLang="fa-IR" sz="4400" dirty="0" smtClean="0">
                <a:solidFill>
                  <a:srgbClr val="0070C0"/>
                </a:solidFill>
                <a:cs typeface="B Mitra" panose="00000400000000000000" pitchFamily="2" charset="-78"/>
              </a:rPr>
              <a:t>ماتریس انتخاب</a:t>
            </a:r>
          </a:p>
          <a:p>
            <a:pPr algn="ctr"/>
            <a:r>
              <a:rPr lang="fa-IR" altLang="fa-IR" sz="4400" dirty="0" smtClean="0">
                <a:solidFill>
                  <a:srgbClr val="0070C0"/>
                </a:solidFill>
                <a:cs typeface="B Mitra" panose="00000400000000000000" pitchFamily="2" charset="-78"/>
              </a:rPr>
              <a:t>ماتریس انتخاب نهایی</a:t>
            </a:r>
          </a:p>
          <a:p>
            <a:endParaRPr lang="fa-IR" altLang="fa-IR" dirty="0" smtClean="0"/>
          </a:p>
          <a:p>
            <a:endParaRPr lang="en-GB" altLang="fa-IR" dirty="0" smtClean="0"/>
          </a:p>
        </p:txBody>
      </p:sp>
      <p:sp>
        <p:nvSpPr>
          <p:cNvPr id="2" name="Slide Number Placeholder 1"/>
          <p:cNvSpPr>
            <a:spLocks noGrp="1"/>
          </p:cNvSpPr>
          <p:nvPr>
            <p:ph type="sldNum" sz="quarter" idx="12"/>
          </p:nvPr>
        </p:nvSpPr>
        <p:spPr/>
        <p:txBody>
          <a:bodyPr/>
          <a:lstStyle/>
          <a:p>
            <a:fld id="{B6F15528-21DE-4FAA-801E-634DDDAF4B2B}" type="slidenum">
              <a:rPr lang="en-US" smtClean="0"/>
              <a:pPr/>
              <a:t>10</a:t>
            </a:fld>
            <a:endParaRPr lang="en-US"/>
          </a:p>
        </p:txBody>
      </p:sp>
      <p:sp>
        <p:nvSpPr>
          <p:cNvPr id="5" name="Notched Right Arrow 4">
            <a:hlinkClick r:id="rId2" action="ppaction://hlinksldjump"/>
          </p:cNvPr>
          <p:cNvSpPr/>
          <p:nvPr/>
        </p:nvSpPr>
        <p:spPr>
          <a:xfrm>
            <a:off x="990600" y="6119199"/>
            <a:ext cx="1905000" cy="534114"/>
          </a:xfrm>
          <a:prstGeom prst="notchedRightArrow">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fa-IR" dirty="0" smtClean="0">
                <a:solidFill>
                  <a:srgbClr val="C00000"/>
                </a:solidFill>
                <a:cs typeface="B Mitra" panose="00000400000000000000" pitchFamily="2" charset="-78"/>
                <a:hlinkClick r:id="rId3" action="ppaction://hlinksldjump"/>
              </a:rPr>
              <a:t>برگشت</a:t>
            </a:r>
            <a:endParaRPr lang="fa-IR" dirty="0">
              <a:solidFill>
                <a:srgbClr val="C00000"/>
              </a:solidFill>
              <a:cs typeface="B Mitra" panose="00000400000000000000" pitchFamily="2" charset="-78"/>
            </a:endParaRPr>
          </a:p>
        </p:txBody>
      </p:sp>
    </p:spTree>
    <p:extLst>
      <p:ext uri="{BB962C8B-B14F-4D97-AF65-F5344CB8AC3E}">
        <p14:creationId xmlns:p14="http://schemas.microsoft.com/office/powerpoint/2010/main" val="35124671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sz="3200" dirty="0" smtClean="0">
                <a:solidFill>
                  <a:srgbClr val="002060"/>
                </a:solidFill>
                <a:cs typeface="B Titr" panose="00000700000000000000" pitchFamily="2" charset="-78"/>
              </a:rPr>
              <a:t>رای </a:t>
            </a:r>
            <a:r>
              <a:rPr lang="fa-IR" sz="3200" dirty="0">
                <a:solidFill>
                  <a:srgbClr val="002060"/>
                </a:solidFill>
                <a:cs typeface="B Titr" panose="00000700000000000000" pitchFamily="2" charset="-78"/>
              </a:rPr>
              <a:t>گیری متعدد</a:t>
            </a:r>
          </a:p>
        </p:txBody>
      </p:sp>
      <p:sp>
        <p:nvSpPr>
          <p:cNvPr id="4" name="TextBox 3"/>
          <p:cNvSpPr txBox="1"/>
          <p:nvPr/>
        </p:nvSpPr>
        <p:spPr>
          <a:xfrm>
            <a:off x="535186" y="1295400"/>
            <a:ext cx="7786742" cy="5355312"/>
          </a:xfrm>
          <a:prstGeom prst="rect">
            <a:avLst/>
          </a:prstGeom>
          <a:noFill/>
        </p:spPr>
        <p:txBody>
          <a:bodyPr wrap="square" rtlCol="1">
            <a:spAutoFit/>
          </a:bodyPr>
          <a:lstStyle/>
          <a:p>
            <a:pPr algn="just" rtl="1">
              <a:lnSpc>
                <a:spcPct val="150000"/>
              </a:lnSpc>
            </a:pPr>
            <a:r>
              <a:rPr lang="fa-IR" sz="2400" dirty="0" smtClean="0">
                <a:solidFill>
                  <a:srgbClr val="002060"/>
                </a:solidFill>
              </a:rPr>
              <a:t>1</a:t>
            </a:r>
            <a:r>
              <a:rPr lang="fa-IR" sz="2400" b="1" dirty="0" smtClean="0">
                <a:solidFill>
                  <a:srgbClr val="002060"/>
                </a:solidFill>
                <a:cs typeface="B Mitra" pitchFamily="2" charset="-78"/>
              </a:rPr>
              <a:t>- عناوین مشکلات را روی برد می نویسیم.</a:t>
            </a:r>
          </a:p>
          <a:p>
            <a:pPr algn="just" rtl="1">
              <a:lnSpc>
                <a:spcPct val="150000"/>
              </a:lnSpc>
            </a:pPr>
            <a:r>
              <a:rPr lang="fa-IR" sz="2400" b="1" dirty="0" smtClean="0">
                <a:solidFill>
                  <a:srgbClr val="002060"/>
                </a:solidFill>
                <a:cs typeface="B Mitra" pitchFamily="2" charset="-78"/>
              </a:rPr>
              <a:t>2- از  اعضا گروه درخواست می کنیم از بین مشکلات موجود نیمی (50%) مشکلات دارای اهمیت را مشخص نمایند.</a:t>
            </a:r>
          </a:p>
          <a:p>
            <a:pPr algn="just" rtl="1">
              <a:lnSpc>
                <a:spcPct val="150000"/>
              </a:lnSpc>
            </a:pPr>
            <a:r>
              <a:rPr lang="fa-IR" sz="2400" b="1" dirty="0" smtClean="0">
                <a:solidFill>
                  <a:srgbClr val="002060"/>
                </a:solidFill>
                <a:cs typeface="B Mitra" pitchFamily="2" charset="-78"/>
              </a:rPr>
              <a:t>3- سپس  اعضا به ترتیب نظر خود را درخصوص موارد دارای اهمیت ، اعلام نمود ویک نفر موارد اعلام شده را بصورت چوب خط  بر روی برد ،مشخص می کند ( هیچ بحثی بین اعضا رخ نمیدهد)</a:t>
            </a:r>
          </a:p>
          <a:p>
            <a:pPr algn="just" rtl="1">
              <a:lnSpc>
                <a:spcPct val="150000"/>
              </a:lnSpc>
            </a:pPr>
            <a:r>
              <a:rPr lang="fa-IR" sz="2400" b="1" dirty="0" smtClean="0">
                <a:solidFill>
                  <a:srgbClr val="002060"/>
                </a:solidFill>
                <a:cs typeface="B Mitra" pitchFamily="2" charset="-78"/>
              </a:rPr>
              <a:t>4- موارد دارای امتیاز کم یا بدون امتیاز از لیست حذف می شود.</a:t>
            </a:r>
          </a:p>
          <a:p>
            <a:pPr algn="just" rtl="1">
              <a:lnSpc>
                <a:spcPct val="150000"/>
              </a:lnSpc>
            </a:pPr>
            <a:r>
              <a:rPr lang="fa-IR" sz="2400" b="1" dirty="0" smtClean="0">
                <a:solidFill>
                  <a:srgbClr val="FF0000"/>
                </a:solidFill>
                <a:cs typeface="B Mitra" pitchFamily="2" charset="-78"/>
              </a:rPr>
              <a:t>5 مجدداً رای گیری ادامه می یابد تا زمانی که لیستی از ده مشکل دارای اهمیت تهیه گردد</a:t>
            </a:r>
            <a:r>
              <a:rPr lang="fa-IR" sz="2400" b="1" dirty="0" smtClean="0">
                <a:solidFill>
                  <a:srgbClr val="002060"/>
                </a:solidFill>
                <a:cs typeface="B Mitra" pitchFamily="2" charset="-78"/>
              </a:rPr>
              <a:t>.  </a:t>
            </a:r>
          </a:p>
          <a:p>
            <a:pPr algn="just" rtl="1"/>
            <a:endParaRPr lang="fa-IR" b="1" dirty="0">
              <a:cs typeface="B Mitra" pitchFamily="2" charset="-78"/>
            </a:endParaRPr>
          </a:p>
        </p:txBody>
      </p:sp>
    </p:spTree>
    <p:extLst>
      <p:ext uri="{BB962C8B-B14F-4D97-AF65-F5344CB8AC3E}">
        <p14:creationId xmlns:p14="http://schemas.microsoft.com/office/powerpoint/2010/main" val="23010182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lgn="ctr"/>
            <a:r>
              <a:rPr lang="fa-IR" altLang="fa-IR" sz="3200" dirty="0" smtClean="0">
                <a:solidFill>
                  <a:srgbClr val="002060"/>
                </a:solidFill>
                <a:cs typeface="B Titr" panose="00000700000000000000" pitchFamily="2" charset="-78"/>
              </a:rPr>
              <a:t>نگارش برنامه عملیاتی</a:t>
            </a:r>
            <a:endParaRPr lang="en-US" altLang="fa-IR" sz="3200" dirty="0" smtClean="0">
              <a:solidFill>
                <a:srgbClr val="002060"/>
              </a:solidFill>
              <a:cs typeface="B Titr" panose="00000700000000000000" pitchFamily="2" charset="-78"/>
            </a:endParaRPr>
          </a:p>
        </p:txBody>
      </p:sp>
      <p:sp>
        <p:nvSpPr>
          <p:cNvPr id="23555" name="Content Placeholder 2"/>
          <p:cNvSpPr>
            <a:spLocks noGrp="1"/>
          </p:cNvSpPr>
          <p:nvPr>
            <p:ph idx="1"/>
          </p:nvPr>
        </p:nvSpPr>
        <p:spPr/>
        <p:txBody>
          <a:bodyPr>
            <a:normAutofit/>
          </a:bodyPr>
          <a:lstStyle/>
          <a:p>
            <a:pPr algn="ctr"/>
            <a:r>
              <a:rPr lang="fa-IR" altLang="fa-IR" sz="4000" dirty="0" smtClean="0">
                <a:solidFill>
                  <a:srgbClr val="0070C0"/>
                </a:solidFill>
                <a:cs typeface="B Mitra" panose="00000400000000000000" pitchFamily="2" charset="-78"/>
              </a:rPr>
              <a:t>تعیین موضوع برنامه</a:t>
            </a:r>
          </a:p>
          <a:p>
            <a:pPr algn="ctr"/>
            <a:r>
              <a:rPr lang="fa-IR" altLang="fa-IR" sz="4000" dirty="0" smtClean="0">
                <a:solidFill>
                  <a:srgbClr val="0070C0"/>
                </a:solidFill>
                <a:cs typeface="B Mitra" panose="00000400000000000000" pitchFamily="2" charset="-78"/>
              </a:rPr>
              <a:t>تعیین تیم برنامه ریزی</a:t>
            </a:r>
            <a:endParaRPr lang="en-GB" altLang="fa-IR" sz="4000" dirty="0" smtClean="0">
              <a:solidFill>
                <a:srgbClr val="0070C0"/>
              </a:solidFill>
              <a:cs typeface="B Mitra" panose="00000400000000000000" pitchFamily="2" charset="-78"/>
            </a:endParaRPr>
          </a:p>
          <a:p>
            <a:pPr algn="ctr"/>
            <a:r>
              <a:rPr lang="fa-IR" altLang="fa-IR" sz="4000" dirty="0" smtClean="0">
                <a:solidFill>
                  <a:srgbClr val="0070C0"/>
                </a:solidFill>
                <a:cs typeface="B Mitra" panose="00000400000000000000" pitchFamily="2" charset="-78"/>
              </a:rPr>
              <a:t>تعیین مسول برنامه</a:t>
            </a:r>
            <a:endParaRPr lang="en-US" altLang="fa-IR" sz="4000" dirty="0" smtClean="0">
              <a:solidFill>
                <a:srgbClr val="0070C0"/>
              </a:solidFill>
              <a:cs typeface="B Mitra" panose="00000400000000000000" pitchFamily="2" charset="-78"/>
            </a:endParaRPr>
          </a:p>
          <a:p>
            <a:pPr algn="ctr"/>
            <a:r>
              <a:rPr lang="fa-IR" altLang="fa-IR" sz="4000" dirty="0" smtClean="0">
                <a:solidFill>
                  <a:srgbClr val="0070C0"/>
                </a:solidFill>
                <a:cs typeface="B Mitra" panose="00000400000000000000" pitchFamily="2" charset="-78"/>
              </a:rPr>
              <a:t>نگارش مقدمه و بيان مسئله</a:t>
            </a:r>
          </a:p>
        </p:txBody>
      </p:sp>
      <p:sp>
        <p:nvSpPr>
          <p:cNvPr id="2" name="Slide Number Placeholder 1"/>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39011896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descr="Bouquet"/>
          <p:cNvSpPr>
            <a:spLocks noGrp="1" noRot="1" noChangeArrowheads="1"/>
          </p:cNvSpPr>
          <p:nvPr>
            <p:ph type="title"/>
          </p:nvPr>
        </p:nvSpPr>
        <p:spPr>
          <a:xfrm>
            <a:off x="1447800" y="0"/>
            <a:ext cx="6740525" cy="919163"/>
          </a:xfrm>
        </p:spPr>
        <p:txBody>
          <a:bodyPr rtlCol="0">
            <a:normAutofit/>
          </a:bodyPr>
          <a:lstStyle/>
          <a:p>
            <a:pPr algn="ctr" eaLnBrk="1" fontAlgn="auto" hangingPunct="1">
              <a:spcAft>
                <a:spcPts val="0"/>
              </a:spcAft>
              <a:defRPr/>
            </a:pPr>
            <a:r>
              <a:rPr lang="ar-SA" dirty="0" smtClean="0">
                <a:solidFill>
                  <a:srgbClr val="0C80A4"/>
                </a:solidFill>
                <a:cs typeface="B Titr" panose="00000700000000000000" pitchFamily="2" charset="-78"/>
              </a:rPr>
              <a:t>گام</a:t>
            </a:r>
            <a:r>
              <a:rPr lang="fa-IR" dirty="0" smtClean="0">
                <a:solidFill>
                  <a:srgbClr val="0C80A4"/>
                </a:solidFill>
                <a:cs typeface="B Titr" panose="00000700000000000000" pitchFamily="2" charset="-78"/>
              </a:rPr>
              <a:t> </a:t>
            </a:r>
            <a:r>
              <a:rPr lang="ar-SA" dirty="0" smtClean="0">
                <a:solidFill>
                  <a:srgbClr val="0C80A4"/>
                </a:solidFill>
                <a:cs typeface="B Titr" panose="00000700000000000000" pitchFamily="2" charset="-78"/>
              </a:rPr>
              <a:t>هاي اساسي برنامه ريزي عملياتي</a:t>
            </a:r>
            <a:endParaRPr lang="en-US" dirty="0" smtClean="0">
              <a:solidFill>
                <a:srgbClr val="0C80A4"/>
              </a:solidFill>
              <a:cs typeface="B Titr" panose="00000700000000000000" pitchFamily="2" charset="-78"/>
            </a:endParaRPr>
          </a:p>
        </p:txBody>
      </p:sp>
      <p:grpSp>
        <p:nvGrpSpPr>
          <p:cNvPr id="13315" name="Group 16"/>
          <p:cNvGrpSpPr>
            <a:grpSpLocks/>
          </p:cNvGrpSpPr>
          <p:nvPr/>
        </p:nvGrpSpPr>
        <p:grpSpPr bwMode="auto">
          <a:xfrm>
            <a:off x="1025866" y="1142999"/>
            <a:ext cx="7277567" cy="4895851"/>
            <a:chOff x="1371600" y="981074"/>
            <a:chExt cx="7277567" cy="4895851"/>
          </a:xfrm>
          <a:effectLst>
            <a:outerShdw blurRad="50800" dist="38100" dir="18900000" algn="bl" rotWithShape="0">
              <a:prstClr val="black">
                <a:alpha val="40000"/>
              </a:prstClr>
            </a:outerShdw>
          </a:effectLst>
        </p:grpSpPr>
        <p:sp>
          <p:nvSpPr>
            <p:cNvPr id="33797" name="Text Box 5"/>
            <p:cNvSpPr txBox="1">
              <a:spLocks noChangeArrowheads="1"/>
            </p:cNvSpPr>
            <p:nvPr/>
          </p:nvSpPr>
          <p:spPr bwMode="auto">
            <a:xfrm>
              <a:off x="1371600" y="2657475"/>
              <a:ext cx="6324600" cy="52387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rgbClr val="506E94">
                            <a:shade val="50000"/>
                            <a:satMod val="190000"/>
                          </a:srgbClr>
                        </a:gs>
                        <a:gs pos="0">
                          <a:srgbClr val="506E94">
                            <a:tint val="77000"/>
                            <a:satMod val="180000"/>
                          </a:srgbClr>
                        </a:gs>
                      </a:gsLst>
                      <a:lin ang="5400000"/>
                    </a:gradFill>
                    <a:prstDash val="solid"/>
                  </a:ln>
                  <a:solidFill>
                    <a:srgbClr val="506E94">
                      <a:tint val="15000"/>
                      <a:satMod val="200000"/>
                    </a:srgbClr>
                  </a:solidFill>
                  <a:effectLst>
                    <a:outerShdw blurRad="50800" dist="40000" dir="5400000" algn="tl" rotWithShape="0">
                      <a:srgbClr val="000000">
                        <a:shade val="5000"/>
                        <a:satMod val="120000"/>
                        <a:alpha val="33000"/>
                      </a:srgbClr>
                    </a:outerShdw>
                  </a:effectLst>
                  <a:cs typeface="Homa" pitchFamily="2" charset="-78"/>
                </a:rPr>
                <a:t>پيشنهاد استراتژيهاي مختلف و انتخاب مناسبترين استراتژي</a:t>
              </a:r>
              <a:endParaRPr lang="en-US" sz="2800" b="1" dirty="0">
                <a:ln w="31550" cmpd="sng">
                  <a:gradFill>
                    <a:gsLst>
                      <a:gs pos="70000">
                        <a:srgbClr val="506E94">
                          <a:shade val="50000"/>
                          <a:satMod val="190000"/>
                        </a:srgbClr>
                      </a:gs>
                      <a:gs pos="0">
                        <a:srgbClr val="506E94">
                          <a:tint val="77000"/>
                          <a:satMod val="180000"/>
                        </a:srgbClr>
                      </a:gs>
                    </a:gsLst>
                    <a:lin ang="5400000"/>
                  </a:gradFill>
                  <a:prstDash val="solid"/>
                </a:ln>
                <a:solidFill>
                  <a:srgbClr val="506E94">
                    <a:tint val="15000"/>
                    <a:satMod val="200000"/>
                  </a:srgbClr>
                </a:solidFill>
                <a:effectLst>
                  <a:outerShdw blurRad="50800" dist="40000" dir="5400000" algn="tl" rotWithShape="0">
                    <a:srgbClr val="000000">
                      <a:shade val="5000"/>
                      <a:satMod val="120000"/>
                      <a:alpha val="33000"/>
                    </a:srgbClr>
                  </a:outerShdw>
                </a:effectLst>
                <a:cs typeface="Homa" pitchFamily="2" charset="-78"/>
              </a:endParaRPr>
            </a:p>
          </p:txBody>
        </p:sp>
        <p:grpSp>
          <p:nvGrpSpPr>
            <p:cNvPr id="13319" name="Group 13"/>
            <p:cNvGrpSpPr>
              <a:grpSpLocks/>
            </p:cNvGrpSpPr>
            <p:nvPr/>
          </p:nvGrpSpPr>
          <p:grpSpPr bwMode="auto">
            <a:xfrm>
              <a:off x="2362200" y="981074"/>
              <a:ext cx="6286967" cy="4895851"/>
              <a:chOff x="2362200" y="981074"/>
              <a:chExt cx="6286967" cy="4895851"/>
            </a:xfrm>
          </p:grpSpPr>
          <p:sp>
            <p:nvSpPr>
              <p:cNvPr id="33795" name="Text Box 3">
                <a:hlinkClick r:id="rId2" action="ppaction://hlinksldjump"/>
              </p:cNvPr>
              <p:cNvSpPr txBox="1">
                <a:spLocks noChangeArrowheads="1"/>
              </p:cNvSpPr>
              <p:nvPr/>
            </p:nvSpPr>
            <p:spPr bwMode="auto">
              <a:xfrm>
                <a:off x="4343400" y="981075"/>
                <a:ext cx="3319463" cy="52322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rgbClr val="506E94">
                              <a:shade val="50000"/>
                              <a:satMod val="190000"/>
                            </a:srgbClr>
                          </a:gs>
                          <a:gs pos="0">
                            <a:srgbClr val="506E94">
                              <a:tint val="77000"/>
                              <a:satMod val="180000"/>
                            </a:srgbClr>
                          </a:gs>
                        </a:gsLst>
                        <a:lin ang="5400000"/>
                      </a:gradFill>
                      <a:prstDash val="solid"/>
                    </a:ln>
                    <a:solidFill>
                      <a:srgbClr val="506E94">
                        <a:tint val="15000"/>
                        <a:satMod val="200000"/>
                      </a:srgbClr>
                    </a:solidFill>
                    <a:effectLst>
                      <a:outerShdw blurRad="50800" dist="40000" dir="5400000" algn="tl" rotWithShape="0">
                        <a:srgbClr val="000000">
                          <a:shade val="5000"/>
                          <a:satMod val="120000"/>
                          <a:alpha val="33000"/>
                        </a:srgbClr>
                      </a:outerShdw>
                    </a:effectLst>
                    <a:cs typeface="Homa" pitchFamily="2" charset="-78"/>
                  </a:rPr>
                  <a:t>ارزيابي وضعيت موجود</a:t>
                </a:r>
                <a:endParaRPr lang="en-US" sz="2800" b="1" dirty="0">
                  <a:ln w="31550" cmpd="sng">
                    <a:gradFill>
                      <a:gsLst>
                        <a:gs pos="70000">
                          <a:srgbClr val="506E94">
                            <a:shade val="50000"/>
                            <a:satMod val="190000"/>
                          </a:srgbClr>
                        </a:gs>
                        <a:gs pos="0">
                          <a:srgbClr val="506E94">
                            <a:tint val="77000"/>
                            <a:satMod val="180000"/>
                          </a:srgbClr>
                        </a:gs>
                      </a:gsLst>
                      <a:lin ang="5400000"/>
                    </a:gradFill>
                    <a:prstDash val="solid"/>
                  </a:ln>
                  <a:solidFill>
                    <a:srgbClr val="506E94">
                      <a:tint val="15000"/>
                      <a:satMod val="200000"/>
                    </a:srgbClr>
                  </a:solidFill>
                  <a:effectLst>
                    <a:outerShdw blurRad="50800" dist="40000" dir="5400000" algn="tl" rotWithShape="0">
                      <a:srgbClr val="000000">
                        <a:shade val="5000"/>
                        <a:satMod val="120000"/>
                        <a:alpha val="33000"/>
                      </a:srgbClr>
                    </a:outerShdw>
                  </a:effectLst>
                  <a:cs typeface="Homa" pitchFamily="2" charset="-78"/>
                </a:endParaRPr>
              </a:p>
            </p:txBody>
          </p:sp>
          <p:sp>
            <p:nvSpPr>
              <p:cNvPr id="33798" name="Text Box 6"/>
              <p:cNvSpPr txBox="1">
                <a:spLocks noChangeArrowheads="1"/>
              </p:cNvSpPr>
              <p:nvPr/>
            </p:nvSpPr>
            <p:spPr bwMode="auto">
              <a:xfrm>
                <a:off x="2362200" y="3495675"/>
                <a:ext cx="5310188" cy="52322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rgbClr val="506E94">
                              <a:shade val="50000"/>
                              <a:satMod val="190000"/>
                            </a:srgbClr>
                          </a:gs>
                          <a:gs pos="0">
                            <a:srgbClr val="506E94">
                              <a:tint val="77000"/>
                              <a:satMod val="180000"/>
                            </a:srgbClr>
                          </a:gs>
                        </a:gsLst>
                        <a:lin ang="5400000"/>
                      </a:gradFill>
                      <a:prstDash val="solid"/>
                    </a:ln>
                    <a:solidFill>
                      <a:srgbClr val="506E94">
                        <a:tint val="15000"/>
                        <a:satMod val="200000"/>
                      </a:srgbClr>
                    </a:solidFill>
                    <a:effectLst>
                      <a:outerShdw blurRad="50800" dist="40000" dir="5400000" algn="tl" rotWithShape="0">
                        <a:srgbClr val="000000">
                          <a:shade val="5000"/>
                          <a:satMod val="120000"/>
                          <a:alpha val="33000"/>
                        </a:srgbClr>
                      </a:outerShdw>
                    </a:effectLst>
                    <a:cs typeface="Homa" pitchFamily="2" charset="-78"/>
                  </a:rPr>
                  <a:t>پيش بيني  فعاليتها و جدول زماني برنامه </a:t>
                </a:r>
                <a:endParaRPr lang="en-US" sz="2800" b="1" dirty="0">
                  <a:ln w="31550" cmpd="sng">
                    <a:gradFill>
                      <a:gsLst>
                        <a:gs pos="70000">
                          <a:srgbClr val="506E94">
                            <a:shade val="50000"/>
                            <a:satMod val="190000"/>
                          </a:srgbClr>
                        </a:gs>
                        <a:gs pos="0">
                          <a:srgbClr val="506E94">
                            <a:tint val="77000"/>
                            <a:satMod val="180000"/>
                          </a:srgbClr>
                        </a:gs>
                      </a:gsLst>
                      <a:lin ang="5400000"/>
                    </a:gradFill>
                    <a:prstDash val="solid"/>
                  </a:ln>
                  <a:solidFill>
                    <a:srgbClr val="506E94">
                      <a:tint val="15000"/>
                      <a:satMod val="200000"/>
                    </a:srgbClr>
                  </a:solidFill>
                  <a:effectLst>
                    <a:outerShdw blurRad="50800" dist="40000" dir="5400000" algn="tl" rotWithShape="0">
                      <a:srgbClr val="000000">
                        <a:shade val="5000"/>
                        <a:satMod val="120000"/>
                        <a:alpha val="33000"/>
                      </a:srgbClr>
                    </a:outerShdw>
                  </a:effectLst>
                  <a:cs typeface="Homa" pitchFamily="2" charset="-78"/>
                </a:endParaRPr>
              </a:p>
            </p:txBody>
          </p:sp>
          <p:sp>
            <p:nvSpPr>
              <p:cNvPr id="33799" name="Text Box 7"/>
              <p:cNvSpPr txBox="1">
                <a:spLocks noChangeArrowheads="1"/>
              </p:cNvSpPr>
              <p:nvPr/>
            </p:nvSpPr>
            <p:spPr bwMode="auto">
              <a:xfrm>
                <a:off x="4343400" y="5172075"/>
                <a:ext cx="3319463" cy="52387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rgbClr val="506E94">
                              <a:shade val="50000"/>
                              <a:satMod val="190000"/>
                            </a:srgbClr>
                          </a:gs>
                          <a:gs pos="0">
                            <a:srgbClr val="506E94">
                              <a:tint val="77000"/>
                              <a:satMod val="180000"/>
                            </a:srgbClr>
                          </a:gs>
                        </a:gsLst>
                        <a:lin ang="5400000"/>
                      </a:gradFill>
                      <a:prstDash val="solid"/>
                    </a:ln>
                    <a:solidFill>
                      <a:srgbClr val="506E94">
                        <a:tint val="15000"/>
                        <a:satMod val="200000"/>
                      </a:srgbClr>
                    </a:solidFill>
                    <a:effectLst>
                      <a:outerShdw blurRad="50800" dist="40000" dir="5400000" algn="tl" rotWithShape="0">
                        <a:srgbClr val="000000">
                          <a:shade val="5000"/>
                          <a:satMod val="120000"/>
                          <a:alpha val="33000"/>
                        </a:srgbClr>
                      </a:outerShdw>
                    </a:effectLst>
                    <a:cs typeface="Homa" pitchFamily="2" charset="-78"/>
                  </a:rPr>
                  <a:t>پايش </a:t>
                </a:r>
                <a:r>
                  <a:rPr lang="fa-IR" sz="2800" b="1" dirty="0">
                    <a:ln w="31550" cmpd="sng">
                      <a:gradFill>
                        <a:gsLst>
                          <a:gs pos="70000">
                            <a:srgbClr val="506E94">
                              <a:shade val="50000"/>
                              <a:satMod val="190000"/>
                            </a:srgbClr>
                          </a:gs>
                          <a:gs pos="0">
                            <a:srgbClr val="506E94">
                              <a:tint val="77000"/>
                              <a:satMod val="180000"/>
                            </a:srgbClr>
                          </a:gs>
                        </a:gsLst>
                        <a:lin ang="5400000"/>
                      </a:gradFill>
                      <a:prstDash val="solid"/>
                    </a:ln>
                    <a:solidFill>
                      <a:srgbClr val="506E94">
                        <a:tint val="15000"/>
                        <a:satMod val="200000"/>
                      </a:srgbClr>
                    </a:solidFill>
                    <a:effectLst>
                      <a:outerShdw blurRad="50800" dist="40000" dir="5400000" algn="tl" rotWithShape="0">
                        <a:srgbClr val="000000">
                          <a:shade val="5000"/>
                          <a:satMod val="120000"/>
                          <a:alpha val="33000"/>
                        </a:srgbClr>
                      </a:outerShdw>
                    </a:effectLst>
                    <a:cs typeface="Homa" pitchFamily="2" charset="-78"/>
                  </a:rPr>
                  <a:t>و </a:t>
                </a:r>
                <a:r>
                  <a:rPr lang="ar-SA" sz="2800" b="1" dirty="0">
                    <a:ln w="31550" cmpd="sng">
                      <a:gradFill>
                        <a:gsLst>
                          <a:gs pos="70000">
                            <a:srgbClr val="506E94">
                              <a:shade val="50000"/>
                              <a:satMod val="190000"/>
                            </a:srgbClr>
                          </a:gs>
                          <a:gs pos="0">
                            <a:srgbClr val="506E94">
                              <a:tint val="77000"/>
                              <a:satMod val="180000"/>
                            </a:srgbClr>
                          </a:gs>
                        </a:gsLst>
                        <a:lin ang="5400000"/>
                      </a:gradFill>
                      <a:prstDash val="solid"/>
                    </a:ln>
                    <a:solidFill>
                      <a:srgbClr val="506E94">
                        <a:tint val="15000"/>
                        <a:satMod val="200000"/>
                      </a:srgbClr>
                    </a:solidFill>
                    <a:effectLst>
                      <a:outerShdw blurRad="50800" dist="40000" dir="5400000" algn="tl" rotWithShape="0">
                        <a:srgbClr val="000000">
                          <a:shade val="5000"/>
                          <a:satMod val="120000"/>
                          <a:alpha val="33000"/>
                        </a:srgbClr>
                      </a:outerShdw>
                    </a:effectLst>
                    <a:cs typeface="Homa" pitchFamily="2" charset="-78"/>
                  </a:rPr>
                  <a:t>ارزشياب</a:t>
                </a:r>
                <a:r>
                  <a:rPr lang="fa-IR" sz="2800" b="1" dirty="0">
                    <a:ln w="31550" cmpd="sng">
                      <a:gradFill>
                        <a:gsLst>
                          <a:gs pos="70000">
                            <a:srgbClr val="506E94">
                              <a:shade val="50000"/>
                              <a:satMod val="190000"/>
                            </a:srgbClr>
                          </a:gs>
                          <a:gs pos="0">
                            <a:srgbClr val="506E94">
                              <a:tint val="77000"/>
                              <a:satMod val="180000"/>
                            </a:srgbClr>
                          </a:gs>
                        </a:gsLst>
                        <a:lin ang="5400000"/>
                      </a:gradFill>
                      <a:prstDash val="solid"/>
                    </a:ln>
                    <a:solidFill>
                      <a:srgbClr val="506E94">
                        <a:tint val="15000"/>
                        <a:satMod val="200000"/>
                      </a:srgbClr>
                    </a:solidFill>
                    <a:effectLst>
                      <a:outerShdw blurRad="50800" dist="40000" dir="5400000" algn="tl" rotWithShape="0">
                        <a:srgbClr val="000000">
                          <a:shade val="5000"/>
                          <a:satMod val="120000"/>
                          <a:alpha val="33000"/>
                        </a:srgbClr>
                      </a:outerShdw>
                    </a:effectLst>
                    <a:cs typeface="Homa" pitchFamily="2" charset="-78"/>
                  </a:rPr>
                  <a:t>ي</a:t>
                </a:r>
                <a:r>
                  <a:rPr lang="ar-SA" sz="2800" b="1" dirty="0">
                    <a:ln w="31550" cmpd="sng">
                      <a:gradFill>
                        <a:gsLst>
                          <a:gs pos="70000">
                            <a:srgbClr val="506E94">
                              <a:shade val="50000"/>
                              <a:satMod val="190000"/>
                            </a:srgbClr>
                          </a:gs>
                          <a:gs pos="0">
                            <a:srgbClr val="506E94">
                              <a:tint val="77000"/>
                              <a:satMod val="180000"/>
                            </a:srgbClr>
                          </a:gs>
                        </a:gsLst>
                        <a:lin ang="5400000"/>
                      </a:gradFill>
                      <a:prstDash val="solid"/>
                    </a:ln>
                    <a:solidFill>
                      <a:srgbClr val="506E94">
                        <a:tint val="15000"/>
                        <a:satMod val="200000"/>
                      </a:srgbClr>
                    </a:solidFill>
                    <a:effectLst>
                      <a:outerShdw blurRad="50800" dist="40000" dir="5400000" algn="tl" rotWithShape="0">
                        <a:srgbClr val="000000">
                          <a:shade val="5000"/>
                          <a:satMod val="120000"/>
                          <a:alpha val="33000"/>
                        </a:srgbClr>
                      </a:outerShdw>
                    </a:effectLst>
                    <a:cs typeface="Homa" pitchFamily="2" charset="-78"/>
                  </a:rPr>
                  <a:t> برنامه</a:t>
                </a:r>
                <a:endParaRPr lang="en-US" sz="2800" b="1" dirty="0">
                  <a:ln w="31550" cmpd="sng">
                    <a:gradFill>
                      <a:gsLst>
                        <a:gs pos="70000">
                          <a:srgbClr val="506E94">
                            <a:shade val="50000"/>
                            <a:satMod val="190000"/>
                          </a:srgbClr>
                        </a:gs>
                        <a:gs pos="0">
                          <a:srgbClr val="506E94">
                            <a:tint val="77000"/>
                            <a:satMod val="180000"/>
                          </a:srgbClr>
                        </a:gs>
                      </a:gsLst>
                      <a:lin ang="5400000"/>
                    </a:gradFill>
                    <a:prstDash val="solid"/>
                  </a:ln>
                  <a:solidFill>
                    <a:srgbClr val="506E94">
                      <a:tint val="15000"/>
                      <a:satMod val="200000"/>
                    </a:srgbClr>
                  </a:solidFill>
                  <a:effectLst>
                    <a:outerShdw blurRad="50800" dist="40000" dir="5400000" algn="tl" rotWithShape="0">
                      <a:srgbClr val="000000">
                        <a:shade val="5000"/>
                        <a:satMod val="120000"/>
                        <a:alpha val="33000"/>
                      </a:srgbClr>
                    </a:outerShdw>
                  </a:effectLst>
                  <a:cs typeface="Homa" pitchFamily="2" charset="-78"/>
                </a:endParaRPr>
              </a:p>
            </p:txBody>
          </p:sp>
          <p:sp>
            <p:nvSpPr>
              <p:cNvPr id="33800" name="Text Box 8"/>
              <p:cNvSpPr txBox="1">
                <a:spLocks noChangeArrowheads="1"/>
              </p:cNvSpPr>
              <p:nvPr/>
            </p:nvSpPr>
            <p:spPr bwMode="auto">
              <a:xfrm>
                <a:off x="3132138" y="4322763"/>
                <a:ext cx="4543425" cy="52322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fa-IR" sz="2800" b="1" dirty="0">
                    <a:ln w="31550" cmpd="sng">
                      <a:gradFill>
                        <a:gsLst>
                          <a:gs pos="70000">
                            <a:srgbClr val="506E94">
                              <a:shade val="50000"/>
                              <a:satMod val="190000"/>
                            </a:srgbClr>
                          </a:gs>
                          <a:gs pos="0">
                            <a:srgbClr val="506E94">
                              <a:tint val="77000"/>
                              <a:satMod val="180000"/>
                            </a:srgbClr>
                          </a:gs>
                        </a:gsLst>
                        <a:lin ang="5400000"/>
                      </a:gradFill>
                      <a:prstDash val="solid"/>
                    </a:ln>
                    <a:solidFill>
                      <a:srgbClr val="506E94">
                        <a:tint val="15000"/>
                        <a:satMod val="200000"/>
                      </a:srgbClr>
                    </a:solidFill>
                    <a:effectLst>
                      <a:outerShdw blurRad="50800" dist="40000" dir="5400000" algn="tl" rotWithShape="0">
                        <a:srgbClr val="000000">
                          <a:shade val="5000"/>
                          <a:satMod val="120000"/>
                          <a:alpha val="33000"/>
                        </a:srgbClr>
                      </a:outerShdw>
                    </a:effectLst>
                    <a:cs typeface="Homa" pitchFamily="2" charset="-78"/>
                  </a:rPr>
                  <a:t>برآورد  بودجه (بودجه بندي) برنامه</a:t>
                </a:r>
                <a:endParaRPr lang="en-US" sz="2800" b="1" dirty="0">
                  <a:ln w="31550" cmpd="sng">
                    <a:gradFill>
                      <a:gsLst>
                        <a:gs pos="70000">
                          <a:srgbClr val="506E94">
                            <a:shade val="50000"/>
                            <a:satMod val="190000"/>
                          </a:srgbClr>
                        </a:gs>
                        <a:gs pos="0">
                          <a:srgbClr val="506E94">
                            <a:tint val="77000"/>
                            <a:satMod val="180000"/>
                          </a:srgbClr>
                        </a:gs>
                      </a:gsLst>
                      <a:lin ang="5400000"/>
                    </a:gradFill>
                    <a:prstDash val="solid"/>
                  </a:ln>
                  <a:solidFill>
                    <a:srgbClr val="506E94">
                      <a:tint val="15000"/>
                      <a:satMod val="200000"/>
                    </a:srgbClr>
                  </a:solidFill>
                  <a:effectLst>
                    <a:outerShdw blurRad="50800" dist="40000" dir="5400000" algn="tl" rotWithShape="0">
                      <a:srgbClr val="000000">
                        <a:shade val="5000"/>
                        <a:satMod val="120000"/>
                        <a:alpha val="33000"/>
                      </a:srgbClr>
                    </a:outerShdw>
                  </a:effectLst>
                  <a:cs typeface="Homa" pitchFamily="2" charset="-78"/>
                </a:endParaRPr>
              </a:p>
            </p:txBody>
          </p:sp>
          <p:sp>
            <p:nvSpPr>
              <p:cNvPr id="33802" name="Text Box 10"/>
              <p:cNvSpPr txBox="1">
                <a:spLocks noChangeArrowheads="1"/>
              </p:cNvSpPr>
              <p:nvPr/>
            </p:nvSpPr>
            <p:spPr bwMode="auto">
              <a:xfrm rot="16200000">
                <a:off x="6443663" y="2663358"/>
                <a:ext cx="3887788" cy="52322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fa-IR" sz="2800" b="1" dirty="0">
                    <a:ln w="31550" cmpd="sng">
                      <a:gradFill>
                        <a:gsLst>
                          <a:gs pos="70000">
                            <a:srgbClr val="506E94">
                              <a:shade val="50000"/>
                              <a:satMod val="190000"/>
                            </a:srgbClr>
                          </a:gs>
                          <a:gs pos="0">
                            <a:srgbClr val="506E94">
                              <a:tint val="77000"/>
                              <a:satMod val="180000"/>
                            </a:srgbClr>
                          </a:gs>
                        </a:gsLst>
                        <a:lin ang="5400000"/>
                      </a:gradFill>
                      <a:prstDash val="solid"/>
                    </a:ln>
                    <a:solidFill>
                      <a:srgbClr val="506E94">
                        <a:tint val="15000"/>
                        <a:satMod val="200000"/>
                      </a:srgbClr>
                    </a:solidFill>
                    <a:effectLst>
                      <a:outerShdw blurRad="50800" dist="40000" dir="5400000" algn="tl" rotWithShape="0">
                        <a:srgbClr val="000000">
                          <a:shade val="5000"/>
                          <a:satMod val="120000"/>
                          <a:alpha val="33000"/>
                        </a:srgbClr>
                      </a:outerShdw>
                    </a:effectLst>
                    <a:cs typeface="Mitra" pitchFamily="2" charset="-78"/>
                  </a:rPr>
                  <a:t>فاز پيش بيني و تدوين برنامه</a:t>
                </a:r>
                <a:endParaRPr lang="en-US" sz="2800" b="1" dirty="0">
                  <a:ln w="31550" cmpd="sng">
                    <a:gradFill>
                      <a:gsLst>
                        <a:gs pos="70000">
                          <a:srgbClr val="506E94">
                            <a:shade val="50000"/>
                            <a:satMod val="190000"/>
                          </a:srgbClr>
                        </a:gs>
                        <a:gs pos="0">
                          <a:srgbClr val="506E94">
                            <a:tint val="77000"/>
                            <a:satMod val="180000"/>
                          </a:srgbClr>
                        </a:gs>
                      </a:gsLst>
                      <a:lin ang="5400000"/>
                    </a:gradFill>
                    <a:prstDash val="solid"/>
                  </a:ln>
                  <a:solidFill>
                    <a:srgbClr val="506E94">
                      <a:tint val="15000"/>
                      <a:satMod val="200000"/>
                    </a:srgbClr>
                  </a:solidFill>
                  <a:effectLst>
                    <a:outerShdw blurRad="50800" dist="40000" dir="5400000" algn="tl" rotWithShape="0">
                      <a:srgbClr val="000000">
                        <a:shade val="5000"/>
                        <a:satMod val="120000"/>
                        <a:alpha val="33000"/>
                      </a:srgbClr>
                    </a:outerShdw>
                  </a:effectLst>
                  <a:cs typeface="Mitra" pitchFamily="2" charset="-78"/>
                </a:endParaRPr>
              </a:p>
            </p:txBody>
          </p:sp>
          <p:sp>
            <p:nvSpPr>
              <p:cNvPr id="33803" name="Text Box 11"/>
              <p:cNvSpPr txBox="1">
                <a:spLocks noChangeArrowheads="1"/>
              </p:cNvSpPr>
              <p:nvPr/>
            </p:nvSpPr>
            <p:spPr bwMode="auto">
              <a:xfrm rot="16200000">
                <a:off x="7940676" y="5173662"/>
                <a:ext cx="863600" cy="54292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lstStyle/>
              <a:p>
                <a:pPr algn="r" rtl="1" eaLnBrk="0" hangingPunct="0">
                  <a:defRPr/>
                </a:pPr>
                <a:r>
                  <a:rPr lang="fa-IR" b="1" dirty="0">
                    <a:ln w="31550" cmpd="sng">
                      <a:gradFill>
                        <a:gsLst>
                          <a:gs pos="70000">
                            <a:srgbClr val="506E94">
                              <a:shade val="50000"/>
                              <a:satMod val="190000"/>
                            </a:srgbClr>
                          </a:gs>
                          <a:gs pos="0">
                            <a:srgbClr val="506E94">
                              <a:tint val="77000"/>
                              <a:satMod val="180000"/>
                            </a:srgbClr>
                          </a:gs>
                        </a:gsLst>
                        <a:lin ang="5400000"/>
                      </a:gradFill>
                      <a:prstDash val="solid"/>
                    </a:ln>
                    <a:solidFill>
                      <a:srgbClr val="506E94">
                        <a:tint val="15000"/>
                        <a:satMod val="200000"/>
                      </a:srgbClr>
                    </a:solidFill>
                    <a:effectLst>
                      <a:outerShdw blurRad="50800" dist="40000" dir="5400000" algn="tl" rotWithShape="0">
                        <a:srgbClr val="000000">
                          <a:shade val="5000"/>
                          <a:satMod val="120000"/>
                          <a:alpha val="33000"/>
                        </a:srgbClr>
                      </a:outerShdw>
                    </a:effectLst>
                    <a:cs typeface="Mitra" pitchFamily="2" charset="-78"/>
                  </a:rPr>
                  <a:t>فازاجرا</a:t>
                </a:r>
                <a:endParaRPr lang="en-US" b="1" dirty="0">
                  <a:ln w="31550" cmpd="sng">
                    <a:gradFill>
                      <a:gsLst>
                        <a:gs pos="70000">
                          <a:srgbClr val="506E94">
                            <a:shade val="50000"/>
                            <a:satMod val="190000"/>
                          </a:srgbClr>
                        </a:gs>
                        <a:gs pos="0">
                          <a:srgbClr val="506E94">
                            <a:tint val="77000"/>
                            <a:satMod val="180000"/>
                          </a:srgbClr>
                        </a:gs>
                      </a:gsLst>
                      <a:lin ang="5400000"/>
                    </a:gradFill>
                    <a:prstDash val="solid"/>
                  </a:ln>
                  <a:solidFill>
                    <a:srgbClr val="506E94">
                      <a:tint val="15000"/>
                      <a:satMod val="200000"/>
                    </a:srgbClr>
                  </a:solidFill>
                  <a:effectLst>
                    <a:outerShdw blurRad="50800" dist="40000" dir="5400000" algn="tl" rotWithShape="0">
                      <a:srgbClr val="000000">
                        <a:shade val="5000"/>
                        <a:satMod val="120000"/>
                        <a:alpha val="33000"/>
                      </a:srgbClr>
                    </a:outerShdw>
                  </a:effectLst>
                  <a:cs typeface="Mitra" pitchFamily="2" charset="-78"/>
                </a:endParaRPr>
              </a:p>
            </p:txBody>
          </p:sp>
        </p:grpSp>
        <p:sp>
          <p:nvSpPr>
            <p:cNvPr id="16" name="Text Box 6"/>
            <p:cNvSpPr txBox="1">
              <a:spLocks noChangeArrowheads="1"/>
            </p:cNvSpPr>
            <p:nvPr/>
          </p:nvSpPr>
          <p:spPr bwMode="auto">
            <a:xfrm>
              <a:off x="2362200" y="1828800"/>
              <a:ext cx="5310188" cy="52387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rgbClr val="506E94">
                            <a:shade val="50000"/>
                            <a:satMod val="190000"/>
                          </a:srgbClr>
                        </a:gs>
                        <a:gs pos="0">
                          <a:srgbClr val="506E94">
                            <a:tint val="77000"/>
                            <a:satMod val="180000"/>
                          </a:srgbClr>
                        </a:gs>
                      </a:gsLst>
                      <a:lin ang="5400000"/>
                    </a:gradFill>
                    <a:prstDash val="solid"/>
                  </a:ln>
                  <a:solidFill>
                    <a:srgbClr val="506E94">
                      <a:tint val="15000"/>
                      <a:satMod val="200000"/>
                    </a:srgbClr>
                  </a:solidFill>
                  <a:effectLst>
                    <a:outerShdw blurRad="50800" dist="40000" dir="5400000" algn="tl" rotWithShape="0">
                      <a:srgbClr val="000000">
                        <a:shade val="5000"/>
                        <a:satMod val="120000"/>
                        <a:alpha val="33000"/>
                      </a:srgbClr>
                    </a:outerShdw>
                  </a:effectLst>
                  <a:cs typeface="Homa" pitchFamily="2" charset="-78"/>
                </a:rPr>
                <a:t>تعيين اهداف</a:t>
              </a:r>
              <a:endParaRPr lang="en-US" sz="2800" b="1" dirty="0">
                <a:ln w="31550" cmpd="sng">
                  <a:gradFill>
                    <a:gsLst>
                      <a:gs pos="70000">
                        <a:srgbClr val="506E94">
                          <a:shade val="50000"/>
                          <a:satMod val="190000"/>
                        </a:srgbClr>
                      </a:gs>
                      <a:gs pos="0">
                        <a:srgbClr val="506E94">
                          <a:tint val="77000"/>
                          <a:satMod val="180000"/>
                        </a:srgbClr>
                      </a:gs>
                    </a:gsLst>
                    <a:lin ang="5400000"/>
                  </a:gradFill>
                  <a:prstDash val="solid"/>
                </a:ln>
                <a:solidFill>
                  <a:srgbClr val="506E94">
                    <a:tint val="15000"/>
                    <a:satMod val="200000"/>
                  </a:srgbClr>
                </a:solidFill>
                <a:effectLst>
                  <a:outerShdw blurRad="50800" dist="40000" dir="5400000" algn="tl" rotWithShape="0">
                    <a:srgbClr val="000000">
                      <a:shade val="5000"/>
                      <a:satMod val="120000"/>
                      <a:alpha val="33000"/>
                    </a:srgbClr>
                  </a:outerShdw>
                </a:effectLst>
                <a:cs typeface="Homa" pitchFamily="2" charset="-78"/>
              </a:endParaRPr>
            </a:p>
          </p:txBody>
        </p:sp>
      </p:grpSp>
      <p:sp>
        <p:nvSpPr>
          <p:cNvPr id="2" name="Slide Number Placeholder 1"/>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540663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algn="ctr"/>
            <a:r>
              <a:rPr lang="fa-IR" altLang="fa-IR" sz="3200" b="1" dirty="0">
                <a:solidFill>
                  <a:srgbClr val="002060"/>
                </a:solidFill>
                <a:cs typeface="B Titr" panose="00000700000000000000" pitchFamily="2" charset="-78"/>
              </a:rPr>
              <a:t>عناصر اصلی برنامه ریزی عملیاتی:</a:t>
            </a:r>
          </a:p>
        </p:txBody>
      </p:sp>
      <p:sp>
        <p:nvSpPr>
          <p:cNvPr id="25603" name="Rectangle 3"/>
          <p:cNvSpPr>
            <a:spLocks noGrp="1" noChangeArrowheads="1"/>
          </p:cNvSpPr>
          <p:nvPr>
            <p:ph idx="1"/>
          </p:nvPr>
        </p:nvSpPr>
        <p:spPr>
          <a:xfrm>
            <a:off x="685800" y="1371600"/>
            <a:ext cx="7693025" cy="4876800"/>
          </a:xfrm>
        </p:spPr>
        <p:txBody>
          <a:bodyPr>
            <a:noAutofit/>
          </a:bodyPr>
          <a:lstStyle/>
          <a:p>
            <a:pPr eaLnBrk="1" hangingPunct="1">
              <a:buFontTx/>
              <a:buNone/>
            </a:pPr>
            <a:r>
              <a:rPr lang="fa-IR" altLang="fa-IR" sz="3200" dirty="0" smtClean="0">
                <a:solidFill>
                  <a:srgbClr val="002060"/>
                </a:solidFill>
                <a:effectLst>
                  <a:outerShdw blurRad="38100" dist="38100" dir="2700000" algn="tl">
                    <a:srgbClr val="000000">
                      <a:alpha val="43137"/>
                    </a:srgbClr>
                  </a:outerShdw>
                </a:effectLst>
                <a:cs typeface="B Nazanin" pitchFamily="2" charset="-78"/>
              </a:rPr>
              <a:t>	1- اهداف(نهایی،کلی،بینابینی،اختصاصی)</a:t>
            </a:r>
          </a:p>
          <a:p>
            <a:pPr eaLnBrk="1" hangingPunct="1">
              <a:buFontTx/>
              <a:buNone/>
            </a:pPr>
            <a:r>
              <a:rPr lang="fa-IR" altLang="fa-IR" sz="3200" dirty="0" smtClean="0">
                <a:solidFill>
                  <a:srgbClr val="002060"/>
                </a:solidFill>
                <a:effectLst>
                  <a:outerShdw blurRad="38100" dist="38100" dir="2700000" algn="tl">
                    <a:srgbClr val="000000">
                      <a:alpha val="43137"/>
                    </a:srgbClr>
                  </a:outerShdw>
                </a:effectLst>
                <a:cs typeface="B Nazanin" pitchFamily="2" charset="-78"/>
              </a:rPr>
              <a:t>	</a:t>
            </a:r>
            <a:r>
              <a:rPr lang="fa-IR" altLang="fa-IR" sz="3200" dirty="0" smtClean="0">
                <a:solidFill>
                  <a:srgbClr val="002060"/>
                </a:solidFill>
                <a:effectLst>
                  <a:outerShdw blurRad="38100" dist="38100" dir="2700000" algn="tl">
                    <a:srgbClr val="000000">
                      <a:alpha val="43137"/>
                    </a:srgbClr>
                  </a:outerShdw>
                </a:effectLst>
                <a:cs typeface="B Nazanin" pitchFamily="2" charset="-78"/>
                <a:hlinkClick r:id="rId2" action="ppaction://hlinksldjump"/>
              </a:rPr>
              <a:t>2- پیش بینی</a:t>
            </a:r>
            <a:endParaRPr lang="fa-IR" altLang="fa-IR" sz="3200" dirty="0" smtClean="0">
              <a:solidFill>
                <a:srgbClr val="002060"/>
              </a:solidFill>
              <a:effectLst>
                <a:outerShdw blurRad="38100" dist="38100" dir="2700000" algn="tl">
                  <a:srgbClr val="000000">
                    <a:alpha val="43137"/>
                  </a:srgbClr>
                </a:outerShdw>
              </a:effectLst>
              <a:cs typeface="B Nazanin" pitchFamily="2" charset="-78"/>
            </a:endParaRPr>
          </a:p>
          <a:p>
            <a:pPr marL="457200" indent="-457200" eaLnBrk="1" hangingPunct="1">
              <a:buFont typeface="Wingdings" panose="05000000000000000000" pitchFamily="2" charset="2"/>
              <a:buChar char="Ø"/>
            </a:pPr>
            <a:r>
              <a:rPr lang="fa-IR" altLang="fa-IR" sz="3200" b="1" dirty="0" smtClean="0">
                <a:solidFill>
                  <a:srgbClr val="002060"/>
                </a:solidFill>
                <a:effectLst>
                  <a:outerShdw blurRad="38100" dist="38100" dir="2700000" algn="tl">
                    <a:srgbClr val="000000">
                      <a:alpha val="43137"/>
                    </a:srgbClr>
                  </a:outerShdw>
                </a:effectLst>
                <a:cs typeface="B Nazanin" pitchFamily="2" charset="-78"/>
              </a:rPr>
              <a:t>هدف:</a:t>
            </a:r>
          </a:p>
          <a:p>
            <a:pPr algn="ctr" eaLnBrk="1" hangingPunct="1">
              <a:buFont typeface="Wingdings" pitchFamily="2" charset="2"/>
              <a:buNone/>
            </a:pPr>
            <a:r>
              <a:rPr lang="fa-IR" altLang="fa-IR" sz="3200" dirty="0" smtClean="0">
                <a:solidFill>
                  <a:srgbClr val="002060"/>
                </a:solidFill>
                <a:effectLst>
                  <a:outerShdw blurRad="38100" dist="38100" dir="2700000" algn="tl">
                    <a:srgbClr val="000000">
                      <a:alpha val="43137"/>
                    </a:srgbClr>
                  </a:outerShdw>
                </a:effectLst>
                <a:cs typeface="B Nazanin" pitchFamily="2" charset="-78"/>
              </a:rPr>
              <a:t>	</a:t>
            </a:r>
            <a:r>
              <a:rPr lang="fa-IR" altLang="fa-IR" sz="2800" dirty="0" smtClean="0">
                <a:solidFill>
                  <a:srgbClr val="C00000"/>
                </a:solidFill>
                <a:effectLst>
                  <a:outerShdw blurRad="38100" dist="38100" dir="2700000" algn="tl">
                    <a:srgbClr val="000000">
                      <a:alpha val="43137"/>
                    </a:srgbClr>
                  </a:outerShdw>
                </a:effectLst>
                <a:cs typeface="B Nazanin" pitchFamily="2" charset="-78"/>
              </a:rPr>
              <a:t>بطور کلی هدف عبارت از نقطه ای است که کوشش ها معطوف به آن می باشد.</a:t>
            </a:r>
            <a:r>
              <a:rPr lang="ar-SA" altLang="fa-IR" sz="2800" dirty="0" smtClean="0">
                <a:solidFill>
                  <a:srgbClr val="C00000"/>
                </a:solidFill>
                <a:effectLst>
                  <a:outerShdw blurRad="38100" dist="38100" dir="2700000" algn="tl">
                    <a:srgbClr val="000000">
                      <a:alpha val="43137"/>
                    </a:srgbClr>
                  </a:outerShdw>
                </a:effectLst>
                <a:cs typeface="B Nazanin" pitchFamily="2" charset="-78"/>
              </a:rPr>
              <a:t> بيان مقاصد يا نتايجي كه انتظار داريم  </a:t>
            </a:r>
            <a:r>
              <a:rPr lang="fa-IR" altLang="fa-IR" sz="2800" dirty="0" smtClean="0">
                <a:solidFill>
                  <a:srgbClr val="C00000"/>
                </a:solidFill>
                <a:effectLst>
                  <a:outerShdw blurRad="38100" dist="38100" dir="2700000" algn="tl">
                    <a:srgbClr val="000000">
                      <a:alpha val="43137"/>
                    </a:srgbClr>
                  </a:outerShdw>
                </a:effectLst>
                <a:cs typeface="B Nazanin" pitchFamily="2" charset="-78"/>
              </a:rPr>
              <a:t>پس از انجام تعدادی </a:t>
            </a:r>
            <a:r>
              <a:rPr lang="ar-SA" altLang="fa-IR" sz="2800" dirty="0" smtClean="0">
                <a:solidFill>
                  <a:srgbClr val="C00000"/>
                </a:solidFill>
                <a:effectLst>
                  <a:outerShdw blurRad="38100" dist="38100" dir="2700000" algn="tl">
                    <a:srgbClr val="000000">
                      <a:alpha val="43137"/>
                    </a:srgbClr>
                  </a:outerShdw>
                </a:effectLst>
                <a:cs typeface="B Nazanin" pitchFamily="2" charset="-78"/>
              </a:rPr>
              <a:t>فعاليت</a:t>
            </a:r>
            <a:r>
              <a:rPr lang="fa-IR" altLang="fa-IR" sz="2800" dirty="0" smtClean="0">
                <a:solidFill>
                  <a:srgbClr val="C00000"/>
                </a:solidFill>
                <a:effectLst>
                  <a:outerShdw blurRad="38100" dist="38100" dir="2700000" algn="tl">
                    <a:srgbClr val="000000">
                      <a:alpha val="43137"/>
                    </a:srgbClr>
                  </a:outerShdw>
                </a:effectLst>
                <a:cs typeface="B Nazanin" pitchFamily="2" charset="-78"/>
              </a:rPr>
              <a:t> </a:t>
            </a:r>
            <a:r>
              <a:rPr lang="ar-SA" altLang="fa-IR" sz="2800" dirty="0" smtClean="0">
                <a:solidFill>
                  <a:srgbClr val="C00000"/>
                </a:solidFill>
                <a:effectLst>
                  <a:outerShdw blurRad="38100" dist="38100" dir="2700000" algn="tl">
                    <a:srgbClr val="000000">
                      <a:alpha val="43137"/>
                    </a:srgbClr>
                  </a:outerShdw>
                </a:effectLst>
                <a:cs typeface="B Nazanin" pitchFamily="2" charset="-78"/>
              </a:rPr>
              <a:t>هاي </a:t>
            </a:r>
            <a:r>
              <a:rPr lang="fa-IR" altLang="fa-IR" sz="2800" dirty="0" smtClean="0">
                <a:solidFill>
                  <a:srgbClr val="C00000"/>
                </a:solidFill>
                <a:effectLst>
                  <a:outerShdw blurRad="38100" dist="38100" dir="2700000" algn="tl">
                    <a:srgbClr val="000000">
                      <a:alpha val="43137"/>
                    </a:srgbClr>
                  </a:outerShdw>
                </a:effectLst>
                <a:cs typeface="B Nazanin" pitchFamily="2" charset="-78"/>
              </a:rPr>
              <a:t>مرتبط، </a:t>
            </a:r>
            <a:r>
              <a:rPr lang="ar-SA" altLang="fa-IR" sz="2800" dirty="0" smtClean="0">
                <a:solidFill>
                  <a:srgbClr val="C00000"/>
                </a:solidFill>
                <a:effectLst>
                  <a:outerShdw blurRad="38100" dist="38100" dir="2700000" algn="tl">
                    <a:srgbClr val="000000">
                      <a:alpha val="43137"/>
                    </a:srgbClr>
                  </a:outerShdw>
                </a:effectLst>
                <a:cs typeface="B Nazanin" pitchFamily="2" charset="-78"/>
              </a:rPr>
              <a:t> به </a:t>
            </a:r>
            <a:r>
              <a:rPr lang="fa-IR" altLang="fa-IR" sz="2800" dirty="0" smtClean="0">
                <a:solidFill>
                  <a:srgbClr val="C00000"/>
                </a:solidFill>
                <a:effectLst>
                  <a:outerShdw blurRad="38100" dist="38100" dir="2700000" algn="tl">
                    <a:srgbClr val="000000">
                      <a:alpha val="43137"/>
                    </a:srgbClr>
                  </a:outerShdw>
                </a:effectLst>
                <a:cs typeface="B Nazanin" pitchFamily="2" charset="-78"/>
              </a:rPr>
              <a:t>آ</a:t>
            </a:r>
            <a:r>
              <a:rPr lang="ar-SA" altLang="fa-IR" sz="2800" dirty="0" smtClean="0">
                <a:solidFill>
                  <a:srgbClr val="C00000"/>
                </a:solidFill>
                <a:effectLst>
                  <a:outerShdw blurRad="38100" dist="38100" dir="2700000" algn="tl">
                    <a:srgbClr val="000000">
                      <a:alpha val="43137"/>
                    </a:srgbClr>
                  </a:outerShdw>
                </a:effectLst>
                <a:cs typeface="B Nazanin" pitchFamily="2" charset="-78"/>
              </a:rPr>
              <a:t>نها </a:t>
            </a:r>
            <a:r>
              <a:rPr lang="fa-IR" altLang="fa-IR" sz="2800" dirty="0" smtClean="0">
                <a:solidFill>
                  <a:srgbClr val="C00000"/>
                </a:solidFill>
                <a:effectLst>
                  <a:outerShdw blurRad="38100" dist="38100" dir="2700000" algn="tl">
                    <a:srgbClr val="000000">
                      <a:alpha val="43137"/>
                    </a:srgbClr>
                  </a:outerShdw>
                </a:effectLst>
                <a:cs typeface="B Nazanin" pitchFamily="2" charset="-78"/>
              </a:rPr>
              <a:t>برسیم.</a:t>
            </a:r>
          </a:p>
          <a:p>
            <a:pPr algn="ctr" eaLnBrk="1" hangingPunct="1">
              <a:buFontTx/>
              <a:buNone/>
            </a:pPr>
            <a:r>
              <a:rPr lang="fa-IR" altLang="fa-IR" sz="2800" dirty="0" smtClean="0">
                <a:solidFill>
                  <a:srgbClr val="C00000"/>
                </a:solidFill>
                <a:effectLst>
                  <a:outerShdw blurRad="38100" dist="38100" dir="2700000" algn="tl">
                    <a:srgbClr val="000000">
                      <a:alpha val="43137"/>
                    </a:srgbClr>
                  </a:outerShdw>
                </a:effectLst>
                <a:cs typeface="B Nazanin" pitchFamily="2" charset="-78"/>
              </a:rPr>
              <a:t>	</a:t>
            </a:r>
            <a:r>
              <a:rPr lang="fa-IR" altLang="fa-IR" sz="2800" dirty="0" smtClean="0">
                <a:solidFill>
                  <a:srgbClr val="FFFF00"/>
                </a:solidFill>
                <a:effectLst>
                  <a:outerShdw blurRad="38100" dist="38100" dir="2700000" algn="tl">
                    <a:srgbClr val="000000">
                      <a:alpha val="43137"/>
                    </a:srgbClr>
                  </a:outerShdw>
                </a:effectLst>
                <a:cs typeface="B Nazanin" pitchFamily="2" charset="-78"/>
              </a:rPr>
              <a:t>در برنامه ریزی هدف نتیجه نهایی برنامه بوده که مقصود برنامه ریز نیل به آن می باشد</a:t>
            </a:r>
            <a:r>
              <a:rPr lang="fa-IR" altLang="fa-IR" sz="3200" dirty="0" smtClean="0">
                <a:solidFill>
                  <a:srgbClr val="FFFF00"/>
                </a:solidFill>
                <a:effectLst>
                  <a:outerShdw blurRad="38100" dist="38100" dir="2700000" algn="tl">
                    <a:srgbClr val="000000">
                      <a:alpha val="43137"/>
                    </a:srgbClr>
                  </a:outerShdw>
                </a:effectLst>
                <a:cs typeface="B Nazanin" pitchFamily="2" charset="-78"/>
              </a:rPr>
              <a:t>.</a:t>
            </a:r>
          </a:p>
        </p:txBody>
      </p:sp>
      <p:sp>
        <p:nvSpPr>
          <p:cNvPr id="2" name="Slide Number Placeholder 1"/>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42808351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rrowheads="1"/>
          </p:cNvSpPr>
          <p:nvPr>
            <p:ph type="title" idx="4294967295"/>
          </p:nvPr>
        </p:nvSpPr>
        <p:spPr>
          <a:xfrm>
            <a:off x="1371600" y="500063"/>
            <a:ext cx="6400800" cy="1143000"/>
          </a:xfrm>
        </p:spPr>
        <p:txBody>
          <a:bodyPr/>
          <a:lstStyle/>
          <a:p>
            <a:pPr algn="ctr" eaLnBrk="1" hangingPunct="1"/>
            <a:r>
              <a:rPr lang="fa-IR" altLang="ar-SA" sz="4400" dirty="0" smtClean="0">
                <a:solidFill>
                  <a:srgbClr val="2A0C98"/>
                </a:solidFill>
                <a:cs typeface="B Titr" panose="00000700000000000000" pitchFamily="2" charset="-78"/>
              </a:rPr>
              <a:t>هدف كلي </a:t>
            </a:r>
            <a:endParaRPr lang="en-US" altLang="fa-IR" sz="4400" dirty="0" smtClean="0">
              <a:solidFill>
                <a:srgbClr val="2A0C98"/>
              </a:solidFill>
              <a:cs typeface="B Titr" panose="00000700000000000000" pitchFamily="2" charset="-78"/>
            </a:endParaRPr>
          </a:p>
        </p:txBody>
      </p:sp>
      <p:sp>
        <p:nvSpPr>
          <p:cNvPr id="35843" name="Rectangle 3"/>
          <p:cNvSpPr>
            <a:spLocks noChangeArrowheads="1"/>
          </p:cNvSpPr>
          <p:nvPr/>
        </p:nvSpPr>
        <p:spPr bwMode="auto">
          <a:xfrm>
            <a:off x="685800" y="1371600"/>
            <a:ext cx="8134350" cy="3352800"/>
          </a:xfrm>
          <a:prstGeom prst="rect">
            <a:avLst/>
          </a:prstGeom>
          <a:noFill/>
          <a:ln w="9525">
            <a:noFill/>
            <a:miter lim="800000"/>
            <a:headEnd/>
            <a:tailEnd/>
          </a:ln>
        </p:spPr>
        <p:txBody>
          <a:bodyPr/>
          <a:lstStyle/>
          <a:p>
            <a:pPr marL="342900" indent="-342900" algn="r">
              <a:lnSpc>
                <a:spcPct val="90000"/>
              </a:lnSpc>
              <a:spcBef>
                <a:spcPct val="20000"/>
              </a:spcBef>
              <a:buClr>
                <a:schemeClr val="accent2"/>
              </a:buClr>
              <a:buSzPct val="80000"/>
              <a:buFont typeface="Wingdings" pitchFamily="2" charset="2"/>
              <a:buNone/>
              <a:defRPr/>
            </a:pPr>
            <a:r>
              <a:rPr lang="fa-IR" b="1" dirty="0">
                <a:effectLst>
                  <a:outerShdw blurRad="38100" dist="38100" dir="2700000" algn="tl">
                    <a:srgbClr val="000000"/>
                  </a:outerShdw>
                </a:effectLst>
                <a:latin typeface="Arial" charset="0"/>
                <a:cs typeface="B Nazanin" pitchFamily="2" charset="-78"/>
              </a:rPr>
              <a:t>	</a:t>
            </a:r>
          </a:p>
          <a:p>
            <a:pPr marL="342900" indent="-342900" algn="ctr" rtl="1">
              <a:lnSpc>
                <a:spcPct val="150000"/>
              </a:lnSpc>
              <a:spcBef>
                <a:spcPct val="20000"/>
              </a:spcBef>
              <a:buClr>
                <a:schemeClr val="accent2"/>
              </a:buClr>
              <a:buSzPct val="80000"/>
              <a:buFont typeface="Wingdings" pitchFamily="2" charset="2"/>
              <a:buNone/>
              <a:defRPr/>
            </a:pPr>
            <a:r>
              <a:rPr lang="fa-IR" b="1" dirty="0">
                <a:effectLst>
                  <a:outerShdw blurRad="38100" dist="38100" dir="2700000" algn="tl">
                    <a:srgbClr val="000000"/>
                  </a:outerShdw>
                </a:effectLst>
                <a:latin typeface="Arial" charset="0"/>
                <a:cs typeface="B Nazanin" pitchFamily="2" charset="-78"/>
              </a:rPr>
              <a:t>	</a:t>
            </a:r>
            <a:r>
              <a:rPr lang="fa-IR" sz="2800" b="1" dirty="0">
                <a:solidFill>
                  <a:srgbClr val="002060"/>
                </a:solidFill>
                <a:effectLst>
                  <a:outerShdw blurRad="38100" dist="38100" dir="2700000" algn="tl">
                    <a:srgbClr val="000000"/>
                  </a:outerShdw>
                </a:effectLst>
                <a:latin typeface="Arial" charset="0"/>
                <a:cs typeface="B Nazanin" pitchFamily="2" charset="-78"/>
              </a:rPr>
              <a:t> </a:t>
            </a:r>
            <a:r>
              <a:rPr lang="fa-IR" sz="4400" b="1" dirty="0">
                <a:solidFill>
                  <a:srgbClr val="002060"/>
                </a:solidFill>
                <a:effectLst>
                  <a:outerShdw blurRad="38100" dist="38100" dir="2700000" algn="tl">
                    <a:srgbClr val="000000"/>
                  </a:outerShdw>
                </a:effectLst>
                <a:latin typeface="Arial" charset="0"/>
                <a:cs typeface="B Nazanin" pitchFamily="2" charset="-78"/>
              </a:rPr>
              <a:t>به صورت عمده ، </a:t>
            </a:r>
            <a:r>
              <a:rPr lang="fa-IR" altLang="en-US" sz="4400" b="1" dirty="0">
                <a:solidFill>
                  <a:srgbClr val="002060"/>
                </a:solidFill>
                <a:effectLst>
                  <a:outerShdw blurRad="38100" dist="38100" dir="2700000" algn="tl">
                    <a:srgbClr val="000000"/>
                  </a:outerShdw>
                </a:effectLst>
                <a:latin typeface="Arial" charset="0"/>
                <a:cs typeface="B Nazanin" pitchFamily="2" charset="-78"/>
              </a:rPr>
              <a:t>باتوجه به مشكلات اولويّت‏دار </a:t>
            </a:r>
            <a:r>
              <a:rPr lang="ar-SA" altLang="fa-IR" sz="4400" b="1" dirty="0">
                <a:solidFill>
                  <a:srgbClr val="002060"/>
                </a:solidFill>
                <a:effectLst>
                  <a:outerShdw blurRad="38100" dist="38100" dir="2700000" algn="tl">
                    <a:srgbClr val="000000"/>
                  </a:outerShdw>
                </a:effectLst>
                <a:latin typeface="Arial" charset="0"/>
                <a:cs typeface="B Nazanin" pitchFamily="2" charset="-78"/>
              </a:rPr>
              <a:t>و مأموريت سازمان، </a:t>
            </a:r>
            <a:r>
              <a:rPr lang="fa-IR" altLang="fa-IR" sz="4400" b="1" dirty="0">
                <a:solidFill>
                  <a:srgbClr val="002060"/>
                </a:solidFill>
                <a:effectLst>
                  <a:outerShdw blurRad="38100" dist="38100" dir="2700000" algn="tl">
                    <a:srgbClr val="000000"/>
                  </a:outerShdw>
                </a:effectLst>
                <a:latin typeface="Arial" charset="0"/>
                <a:cs typeface="B Nazanin" pitchFamily="2" charset="-78"/>
              </a:rPr>
              <a:t>بصورت </a:t>
            </a:r>
            <a:r>
              <a:rPr lang="ar-SA" altLang="fa-IR" sz="4400" b="1" dirty="0">
                <a:solidFill>
                  <a:srgbClr val="FF0000"/>
                </a:solidFill>
                <a:effectLst>
                  <a:outerShdw blurRad="38100" dist="38100" dir="2700000" algn="tl">
                    <a:srgbClr val="000000"/>
                  </a:outerShdw>
                </a:effectLst>
                <a:latin typeface="Arial" charset="0"/>
                <a:cs typeface="B Nazanin" pitchFamily="2" charset="-78"/>
              </a:rPr>
              <a:t>غير كمّي </a:t>
            </a:r>
            <a:r>
              <a:rPr lang="ar-SA" altLang="fa-IR" sz="4400" b="1" dirty="0">
                <a:solidFill>
                  <a:srgbClr val="002060"/>
                </a:solidFill>
                <a:effectLst>
                  <a:outerShdw blurRad="38100" dist="38100" dir="2700000" algn="tl">
                    <a:srgbClr val="000000"/>
                  </a:outerShdw>
                </a:effectLst>
                <a:latin typeface="Arial" charset="0"/>
                <a:cs typeface="B Nazanin" pitchFamily="2" charset="-78"/>
              </a:rPr>
              <a:t>و جهت‏دار ب</a:t>
            </a:r>
            <a:r>
              <a:rPr lang="fa-IR" altLang="en-US" sz="4400" b="1" dirty="0">
                <a:solidFill>
                  <a:srgbClr val="002060"/>
                </a:solidFill>
                <a:effectLst>
                  <a:outerShdw blurRad="38100" dist="38100" dir="2700000" algn="tl">
                    <a:srgbClr val="000000"/>
                  </a:outerShdw>
                </a:effectLst>
                <a:latin typeface="Arial" charset="0"/>
                <a:cs typeface="B Nazanin" pitchFamily="2" charset="-78"/>
              </a:rPr>
              <a:t>ي</a:t>
            </a:r>
            <a:r>
              <a:rPr lang="ar-SA" altLang="fa-IR" sz="4400" b="1" dirty="0">
                <a:solidFill>
                  <a:srgbClr val="002060"/>
                </a:solidFill>
                <a:effectLst>
                  <a:outerShdw blurRad="38100" dist="38100" dir="2700000" algn="tl">
                    <a:srgbClr val="000000"/>
                  </a:outerShdw>
                </a:effectLst>
                <a:latin typeface="Arial" charset="0"/>
                <a:cs typeface="B Nazanin" pitchFamily="2" charset="-78"/>
              </a:rPr>
              <a:t>ا</a:t>
            </a:r>
            <a:r>
              <a:rPr lang="fa-IR" altLang="en-US" sz="4400" b="1" dirty="0">
                <a:solidFill>
                  <a:srgbClr val="002060"/>
                </a:solidFill>
                <a:effectLst>
                  <a:outerShdw blurRad="38100" dist="38100" dir="2700000" algn="tl">
                    <a:srgbClr val="000000"/>
                  </a:outerShdw>
                </a:effectLst>
                <a:latin typeface="Arial" charset="0"/>
                <a:cs typeface="B Nazanin" pitchFamily="2" charset="-78"/>
              </a:rPr>
              <a:t>ن مي‏شود.</a:t>
            </a:r>
            <a:endParaRPr lang="fa-IR" sz="2800" b="1" dirty="0">
              <a:solidFill>
                <a:srgbClr val="002060"/>
              </a:solidFill>
              <a:effectLst>
                <a:outerShdw blurRad="38100" dist="38100" dir="2700000" algn="tl">
                  <a:srgbClr val="000000"/>
                </a:outerShdw>
              </a:effectLst>
              <a:latin typeface="Arial" charset="0"/>
              <a:cs typeface="B Nazanin" pitchFamily="2" charset="-78"/>
            </a:endParaRPr>
          </a:p>
          <a:p>
            <a:pPr marL="342900" indent="-342900" algn="r">
              <a:lnSpc>
                <a:spcPct val="90000"/>
              </a:lnSpc>
              <a:spcBef>
                <a:spcPct val="20000"/>
              </a:spcBef>
              <a:buClr>
                <a:schemeClr val="accent2"/>
              </a:buClr>
              <a:buSzPct val="80000"/>
              <a:buFont typeface="Wingdings" pitchFamily="2" charset="2"/>
              <a:buNone/>
              <a:defRPr/>
            </a:pPr>
            <a:endParaRPr lang="fa-IR" b="1" dirty="0">
              <a:effectLst>
                <a:outerShdw blurRad="38100" dist="38100" dir="2700000" algn="tl">
                  <a:srgbClr val="000000"/>
                </a:outerShdw>
              </a:effectLst>
              <a:latin typeface="Arial" charset="0"/>
              <a:cs typeface="B Nazanin" pitchFamily="2" charset="-78"/>
            </a:endParaRPr>
          </a:p>
          <a:p>
            <a:pPr marL="342900" indent="-342900" algn="r">
              <a:lnSpc>
                <a:spcPct val="90000"/>
              </a:lnSpc>
              <a:spcBef>
                <a:spcPct val="20000"/>
              </a:spcBef>
              <a:buClr>
                <a:schemeClr val="accent2"/>
              </a:buClr>
              <a:buSzPct val="80000"/>
              <a:buFont typeface="Wingdings" pitchFamily="2" charset="2"/>
              <a:buNone/>
              <a:defRPr/>
            </a:pPr>
            <a:r>
              <a:rPr lang="fa-IR" b="1" dirty="0">
                <a:effectLst>
                  <a:outerShdw blurRad="38100" dist="38100" dir="2700000" algn="tl">
                    <a:srgbClr val="000000"/>
                  </a:outerShdw>
                </a:effectLst>
                <a:latin typeface="Arial" charset="0"/>
                <a:cs typeface="B Nazanin" pitchFamily="2" charset="-78"/>
              </a:rPr>
              <a:t>	</a:t>
            </a:r>
            <a:endParaRPr lang="en-US" b="1" dirty="0">
              <a:effectLst>
                <a:outerShdw blurRad="38100" dist="38100" dir="2700000" algn="tl">
                  <a:srgbClr val="000000"/>
                </a:outerShdw>
              </a:effectLst>
              <a:latin typeface="Arial" charset="0"/>
              <a:cs typeface="B Nazanin" pitchFamily="2" charset="-78"/>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7601637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rrowheads="1"/>
          </p:cNvSpPr>
          <p:nvPr>
            <p:ph type="title" idx="4294967295"/>
          </p:nvPr>
        </p:nvSpPr>
        <p:spPr>
          <a:xfrm>
            <a:off x="838200" y="990600"/>
            <a:ext cx="7791450" cy="1143000"/>
          </a:xfrm>
        </p:spPr>
        <p:txBody>
          <a:bodyPr/>
          <a:lstStyle/>
          <a:p>
            <a:pPr algn="ctr" rtl="0" eaLnBrk="1" hangingPunct="1"/>
            <a:r>
              <a:rPr lang="en-US" altLang="en-US" sz="3200" i="1" dirty="0" smtClean="0">
                <a:solidFill>
                  <a:srgbClr val="2A0C98"/>
                </a:solidFill>
                <a:cs typeface="B Titr" panose="00000700000000000000" pitchFamily="2" charset="-78"/>
              </a:rPr>
              <a:t>(</a:t>
            </a:r>
            <a:r>
              <a:rPr lang="en-US" altLang="ar-SA" sz="3200" i="1" dirty="0" smtClean="0">
                <a:solidFill>
                  <a:srgbClr val="2A0C98"/>
                </a:solidFill>
                <a:cs typeface="B Titr" panose="00000700000000000000" pitchFamily="2" charset="-78"/>
              </a:rPr>
              <a:t>Objectives or</a:t>
            </a:r>
            <a:r>
              <a:rPr lang="fa-IR" altLang="ar-SA" sz="3200" i="1" dirty="0" smtClean="0">
                <a:solidFill>
                  <a:srgbClr val="2A0C98"/>
                </a:solidFill>
                <a:cs typeface="B Titr" panose="00000700000000000000" pitchFamily="2" charset="-78"/>
              </a:rPr>
              <a:t>  </a:t>
            </a:r>
            <a:r>
              <a:rPr lang="en-US" altLang="ar-SA" sz="3200" i="1" dirty="0" smtClean="0">
                <a:solidFill>
                  <a:srgbClr val="2A0C98"/>
                </a:solidFill>
                <a:cs typeface="B Titr" panose="00000700000000000000" pitchFamily="2" charset="-78"/>
              </a:rPr>
              <a:t>Specific Objectives)</a:t>
            </a:r>
            <a:r>
              <a:rPr lang="en-US" altLang="ar-SA" sz="3200" dirty="0" smtClean="0">
                <a:solidFill>
                  <a:srgbClr val="2A0C98"/>
                </a:solidFill>
                <a:cs typeface="B Titr" panose="00000700000000000000" pitchFamily="2" charset="-78"/>
              </a:rPr>
              <a:t> </a:t>
            </a:r>
            <a:endParaRPr lang="en-US" altLang="fa-IR" sz="3200" dirty="0" smtClean="0">
              <a:solidFill>
                <a:srgbClr val="2A0C98"/>
              </a:solidFill>
              <a:cs typeface="B Titr" panose="00000700000000000000" pitchFamily="2" charset="-78"/>
            </a:endParaRPr>
          </a:p>
        </p:txBody>
      </p:sp>
      <p:sp>
        <p:nvSpPr>
          <p:cNvPr id="35843" name="Rectangle 3"/>
          <p:cNvSpPr>
            <a:spLocks noChangeArrowheads="1"/>
          </p:cNvSpPr>
          <p:nvPr/>
        </p:nvSpPr>
        <p:spPr bwMode="auto">
          <a:xfrm>
            <a:off x="533400" y="2276475"/>
            <a:ext cx="8070850" cy="3819525"/>
          </a:xfrm>
          <a:prstGeom prst="rect">
            <a:avLst/>
          </a:prstGeom>
          <a:noFill/>
          <a:ln w="9525">
            <a:noFill/>
            <a:miter lim="800000"/>
            <a:headEnd/>
            <a:tailEnd/>
          </a:ln>
        </p:spPr>
        <p:txBody>
          <a:bodyPr/>
          <a:lstStyle/>
          <a:p>
            <a:pPr algn="ctr" rtl="1">
              <a:lnSpc>
                <a:spcPct val="90000"/>
              </a:lnSpc>
              <a:spcBef>
                <a:spcPct val="20000"/>
              </a:spcBef>
              <a:buClr>
                <a:schemeClr val="accent2"/>
              </a:buClr>
              <a:buSzPct val="80000"/>
              <a:buFont typeface="Wingdings" pitchFamily="2" charset="2"/>
              <a:buNone/>
              <a:defRPr/>
            </a:pPr>
            <a:r>
              <a:rPr lang="fa-IR" sz="3200" b="1" dirty="0">
                <a:solidFill>
                  <a:srgbClr val="0070C0"/>
                </a:solidFill>
                <a:effectLst>
                  <a:outerShdw blurRad="38100" dist="38100" dir="2700000" algn="tl">
                    <a:srgbClr val="000000"/>
                  </a:outerShdw>
                </a:effectLst>
                <a:latin typeface="Arial" charset="0"/>
                <a:cs typeface="B Nazanin" pitchFamily="2" charset="-78"/>
              </a:rPr>
              <a:t>شرح دستاوردهائي است که درپايان اجراي طرح وجودخواهد داشت.بنابراين يک نقطه مشخصي است.</a:t>
            </a:r>
          </a:p>
          <a:p>
            <a:pPr algn="ctr" rtl="1">
              <a:lnSpc>
                <a:spcPct val="90000"/>
              </a:lnSpc>
              <a:spcBef>
                <a:spcPct val="20000"/>
              </a:spcBef>
              <a:buClr>
                <a:schemeClr val="accent2"/>
              </a:buClr>
              <a:buSzPct val="80000"/>
              <a:buFont typeface="Wingdings" pitchFamily="2" charset="2"/>
              <a:buNone/>
              <a:defRPr/>
            </a:pPr>
            <a:endParaRPr lang="fa-IR" altLang="en-US" sz="3200" b="1" dirty="0">
              <a:solidFill>
                <a:srgbClr val="0070C0"/>
              </a:solidFill>
              <a:effectLst>
                <a:outerShdw blurRad="38100" dist="38100" dir="2700000" algn="tl">
                  <a:srgbClr val="000000"/>
                </a:outerShdw>
              </a:effectLst>
              <a:latin typeface="Arial" charset="0"/>
              <a:cs typeface="B Nazanin" pitchFamily="2" charset="-78"/>
            </a:endParaRPr>
          </a:p>
          <a:p>
            <a:pPr algn="ctr" rtl="1">
              <a:lnSpc>
                <a:spcPct val="90000"/>
              </a:lnSpc>
              <a:spcBef>
                <a:spcPct val="20000"/>
              </a:spcBef>
              <a:buClr>
                <a:schemeClr val="accent2"/>
              </a:buClr>
              <a:buSzPct val="80000"/>
              <a:buFont typeface="Wingdings" pitchFamily="2" charset="2"/>
              <a:buNone/>
              <a:defRPr/>
            </a:pPr>
            <a:r>
              <a:rPr lang="fa-IR" altLang="en-US" sz="3200" b="1" dirty="0">
                <a:solidFill>
                  <a:srgbClr val="0070C0"/>
                </a:solidFill>
                <a:effectLst>
                  <a:outerShdw blurRad="38100" dist="38100" dir="2700000" algn="tl">
                    <a:srgbClr val="000000"/>
                  </a:outerShdw>
                </a:effectLst>
                <a:latin typeface="Arial" charset="0"/>
                <a:cs typeface="B Nazanin" pitchFamily="2" charset="-78"/>
              </a:rPr>
              <a:t>اجزاي تشكيل دهنده هدف كلي را به‏ صورت مشخص </a:t>
            </a:r>
            <a:r>
              <a:rPr lang="ar-SA" altLang="fa-IR" sz="3200" b="1" dirty="0">
                <a:solidFill>
                  <a:srgbClr val="0070C0"/>
                </a:solidFill>
                <a:effectLst>
                  <a:outerShdw blurRad="38100" dist="38100" dir="2700000" algn="tl">
                    <a:srgbClr val="000000"/>
                  </a:outerShdw>
                </a:effectLst>
                <a:latin typeface="Arial" charset="0"/>
                <a:cs typeface="B Nazanin" pitchFamily="2" charset="-78"/>
              </a:rPr>
              <a:t>و قابل سنجش </a:t>
            </a:r>
            <a:r>
              <a:rPr lang="fa-IR" altLang="en-US" sz="3200" b="1" dirty="0">
                <a:solidFill>
                  <a:srgbClr val="0070C0"/>
                </a:solidFill>
                <a:effectLst>
                  <a:outerShdw blurRad="38100" dist="38100" dir="2700000" algn="tl">
                    <a:srgbClr val="000000"/>
                  </a:outerShdw>
                </a:effectLst>
                <a:latin typeface="Arial" charset="0"/>
                <a:cs typeface="B Nazanin" pitchFamily="2" charset="-78"/>
              </a:rPr>
              <a:t>مي‏سازد و بدين وسيله برنامه قابل ارزشيابي مي‏گردد.</a:t>
            </a:r>
          </a:p>
          <a:p>
            <a:pPr algn="ctr" rtl="1">
              <a:lnSpc>
                <a:spcPct val="90000"/>
              </a:lnSpc>
              <a:spcBef>
                <a:spcPct val="20000"/>
              </a:spcBef>
              <a:buClr>
                <a:schemeClr val="accent2"/>
              </a:buClr>
              <a:buSzPct val="80000"/>
              <a:buFont typeface="Wingdings" pitchFamily="2" charset="2"/>
              <a:buNone/>
              <a:defRPr/>
            </a:pPr>
            <a:r>
              <a:rPr lang="fa-IR" sz="3600" b="1" dirty="0">
                <a:solidFill>
                  <a:srgbClr val="FFFF00"/>
                </a:solidFill>
                <a:effectLst>
                  <a:outerShdw blurRad="38100" dist="38100" dir="2700000" algn="tl">
                    <a:srgbClr val="000000"/>
                  </a:outerShdw>
                </a:effectLst>
                <a:latin typeface="Arial" charset="0"/>
                <a:cs typeface="B Nazanin" pitchFamily="2" charset="-78"/>
              </a:rPr>
              <a:t>هر هدف کلی به </a:t>
            </a:r>
            <a:r>
              <a:rPr lang="fa-IR" sz="3600" b="1" u="sng" dirty="0" smtClean="0">
                <a:solidFill>
                  <a:srgbClr val="FFFF00"/>
                </a:solidFill>
                <a:latin typeface="Arial" charset="0"/>
                <a:cs typeface="B Nazanin" pitchFamily="2" charset="-78"/>
              </a:rPr>
              <a:t>تعدادی</a:t>
            </a:r>
            <a:r>
              <a:rPr lang="fa-IR" sz="3600" b="1" dirty="0" smtClean="0">
                <a:solidFill>
                  <a:srgbClr val="FFFF00"/>
                </a:solidFill>
                <a:effectLst>
                  <a:outerShdw blurRad="38100" dist="38100" dir="2700000" algn="tl">
                    <a:srgbClr val="000000"/>
                  </a:outerShdw>
                </a:effectLst>
                <a:latin typeface="Arial" charset="0"/>
                <a:cs typeface="B Nazanin" pitchFamily="2" charset="-78"/>
              </a:rPr>
              <a:t> </a:t>
            </a:r>
            <a:r>
              <a:rPr lang="fa-IR" sz="3600" b="1" dirty="0">
                <a:solidFill>
                  <a:srgbClr val="FFFF00"/>
                </a:solidFill>
                <a:effectLst>
                  <a:outerShdw blurRad="38100" dist="38100" dir="2700000" algn="tl">
                    <a:srgbClr val="000000"/>
                  </a:outerShdw>
                </a:effectLst>
                <a:latin typeface="Arial" charset="0"/>
                <a:cs typeface="B Nazanin" pitchFamily="2" charset="-78"/>
              </a:rPr>
              <a:t>اهداف اختصاصی تقسیم می شود.</a:t>
            </a:r>
            <a:r>
              <a:rPr lang="fa-IR" altLang="en-US" sz="3600" b="1" dirty="0">
                <a:solidFill>
                  <a:srgbClr val="FFFF00"/>
                </a:solidFill>
                <a:effectLst>
                  <a:outerShdw blurRad="38100" dist="38100" dir="2700000" algn="tl">
                    <a:srgbClr val="000000"/>
                  </a:outerShdw>
                </a:effectLst>
                <a:latin typeface="Arial" charset="0"/>
                <a:cs typeface="B Nazanin" pitchFamily="2" charset="-78"/>
              </a:rPr>
              <a:t> </a:t>
            </a:r>
            <a:endParaRPr lang="fa-IR" sz="3600" b="1" dirty="0">
              <a:solidFill>
                <a:srgbClr val="FFFF00"/>
              </a:solidFill>
              <a:effectLst>
                <a:outerShdw blurRad="38100" dist="38100" dir="2700000" algn="tl">
                  <a:srgbClr val="000000"/>
                </a:outerShdw>
              </a:effectLst>
              <a:latin typeface="Arial" charset="0"/>
              <a:cs typeface="B Nazanin" pitchFamily="2" charset="-78"/>
            </a:endParaRPr>
          </a:p>
          <a:p>
            <a:pPr marL="342900" indent="-342900" algn="just" rtl="1">
              <a:lnSpc>
                <a:spcPct val="90000"/>
              </a:lnSpc>
              <a:spcBef>
                <a:spcPct val="20000"/>
              </a:spcBef>
              <a:buClr>
                <a:schemeClr val="accent2"/>
              </a:buClr>
              <a:buSzPct val="80000"/>
              <a:buFont typeface="Wingdings" pitchFamily="2" charset="2"/>
              <a:buNone/>
              <a:defRPr/>
            </a:pPr>
            <a:endParaRPr lang="fa-IR" sz="3200" b="1" dirty="0">
              <a:effectLst>
                <a:outerShdw blurRad="38100" dist="38100" dir="2700000" algn="tl">
                  <a:srgbClr val="000000"/>
                </a:outerShdw>
              </a:effectLst>
              <a:latin typeface="Arial" charset="0"/>
              <a:cs typeface="B Nazanin" pitchFamily="2" charset="-78"/>
            </a:endParaRPr>
          </a:p>
          <a:p>
            <a:pPr marL="342900" indent="-342900" algn="just" rtl="1">
              <a:spcBef>
                <a:spcPct val="20000"/>
              </a:spcBef>
              <a:buClr>
                <a:schemeClr val="accent2"/>
              </a:buClr>
              <a:buSzPct val="80000"/>
              <a:buFont typeface="Wingdings" pitchFamily="2" charset="2"/>
              <a:buNone/>
              <a:defRPr/>
            </a:pPr>
            <a:endParaRPr lang="en-US" sz="3200" b="1" dirty="0">
              <a:effectLst>
                <a:outerShdw blurRad="38100" dist="38100" dir="2700000" algn="tl">
                  <a:srgbClr val="000000"/>
                </a:outerShdw>
              </a:effectLst>
              <a:latin typeface="Arial" charset="0"/>
              <a:cs typeface="B Nazanin" pitchFamily="2" charset="-78"/>
            </a:endParaRPr>
          </a:p>
          <a:p>
            <a:pPr marL="342900" indent="-342900" algn="just" rtl="1">
              <a:spcBef>
                <a:spcPct val="20000"/>
              </a:spcBef>
              <a:buClr>
                <a:schemeClr val="accent2"/>
              </a:buClr>
              <a:buSzPct val="80000"/>
              <a:buFont typeface="Wingdings" pitchFamily="2" charset="2"/>
              <a:buNone/>
              <a:defRPr/>
            </a:pPr>
            <a:endParaRPr lang="fa-IR" sz="3200" b="1" dirty="0">
              <a:effectLst>
                <a:outerShdw blurRad="38100" dist="38100" dir="2700000" algn="tl">
                  <a:srgbClr val="000000"/>
                </a:outerShdw>
              </a:effectLst>
              <a:latin typeface="Arial" charset="0"/>
              <a:cs typeface="B Nazanin" pitchFamily="2" charset="-78"/>
            </a:endParaRPr>
          </a:p>
          <a:p>
            <a:pPr marL="342900" indent="-342900" algn="just" rtl="1">
              <a:lnSpc>
                <a:spcPct val="90000"/>
              </a:lnSpc>
              <a:spcBef>
                <a:spcPct val="20000"/>
              </a:spcBef>
              <a:buClr>
                <a:schemeClr val="accent2"/>
              </a:buClr>
              <a:buSzPct val="80000"/>
              <a:buFont typeface="Wingdings" pitchFamily="2" charset="2"/>
              <a:buNone/>
              <a:defRPr/>
            </a:pPr>
            <a:r>
              <a:rPr lang="fa-IR" b="1" dirty="0">
                <a:effectLst>
                  <a:outerShdw blurRad="38100" dist="38100" dir="2700000" algn="tl">
                    <a:srgbClr val="000000"/>
                  </a:outerShdw>
                </a:effectLst>
                <a:latin typeface="Arial" charset="0"/>
                <a:cs typeface="B Nazanin" pitchFamily="2" charset="-78"/>
              </a:rPr>
              <a:t>	</a:t>
            </a:r>
            <a:endParaRPr lang="en-US" b="1" dirty="0">
              <a:effectLst>
                <a:outerShdw blurRad="38100" dist="38100" dir="2700000" algn="tl">
                  <a:srgbClr val="000000"/>
                </a:outerShdw>
              </a:effectLst>
              <a:latin typeface="Arial" charset="0"/>
              <a:cs typeface="B Nazanin" pitchFamily="2" charset="-78"/>
            </a:endParaRPr>
          </a:p>
        </p:txBody>
      </p:sp>
      <p:sp>
        <p:nvSpPr>
          <p:cNvPr id="2" name="Rectangle 1"/>
          <p:cNvSpPr/>
          <p:nvPr/>
        </p:nvSpPr>
        <p:spPr>
          <a:xfrm>
            <a:off x="1905000" y="533400"/>
            <a:ext cx="4953000" cy="584775"/>
          </a:xfrm>
          <a:prstGeom prst="rect">
            <a:avLst/>
          </a:prstGeom>
        </p:spPr>
        <p:txBody>
          <a:bodyPr wrap="square">
            <a:spAutoFit/>
          </a:bodyPr>
          <a:lstStyle/>
          <a:p>
            <a:pPr lvl="0" algn="ctr">
              <a:spcBef>
                <a:spcPct val="0"/>
              </a:spcBef>
            </a:pPr>
            <a:r>
              <a:rPr lang="fa-IR" altLang="ar-SA" sz="3200" cap="all" dirty="0" smtClean="0">
                <a:solidFill>
                  <a:srgbClr val="2A0C98"/>
                </a:solidFill>
                <a:latin typeface="Franklin Gothic Medium"/>
                <a:cs typeface="B Titr" panose="00000700000000000000" pitchFamily="2" charset="-78"/>
              </a:rPr>
              <a:t>اهداف </a:t>
            </a:r>
            <a:r>
              <a:rPr lang="fa-IR" altLang="ar-SA" sz="3200" cap="all" dirty="0">
                <a:solidFill>
                  <a:srgbClr val="2A0C98"/>
                </a:solidFill>
                <a:latin typeface="Franklin Gothic Medium"/>
                <a:cs typeface="B Titr" panose="00000700000000000000" pitchFamily="2" charset="-78"/>
              </a:rPr>
              <a:t>اختصاصي</a:t>
            </a:r>
            <a:endParaRPr lang="en-US" altLang="fa-IR" sz="3200" cap="all" dirty="0">
              <a:solidFill>
                <a:srgbClr val="2A0C98"/>
              </a:solidFill>
              <a:latin typeface="Franklin Gothic Medium"/>
              <a:cs typeface="B Titr" panose="00000700000000000000" pitchFamily="2" charset="-78"/>
            </a:endParaRPr>
          </a:p>
        </p:txBody>
      </p:sp>
      <p:sp>
        <p:nvSpPr>
          <p:cNvPr id="3" name="Slide Number Placeholder 2"/>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10374833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1"/>
          <p:cNvSpPr>
            <a:spLocks noChangeArrowheads="1"/>
          </p:cNvSpPr>
          <p:nvPr/>
        </p:nvSpPr>
        <p:spPr bwMode="auto">
          <a:xfrm>
            <a:off x="457200" y="750888"/>
            <a:ext cx="8382000" cy="5755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algn="l" rtl="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algn="l" rtl="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algn="l" rtl="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algn="l" rtl="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lvl="0" algn="ctr" eaLnBrk="1" hangingPunct="1">
              <a:spcBef>
                <a:spcPct val="0"/>
              </a:spcBef>
              <a:buNone/>
            </a:pPr>
            <a:r>
              <a:rPr lang="fa-IR" altLang="ar-SA" cap="all" dirty="0" smtClean="0">
                <a:solidFill>
                  <a:srgbClr val="2A0C98"/>
                </a:solidFill>
                <a:latin typeface="Franklin Gothic Medium"/>
                <a:cs typeface="B Titr" panose="00000700000000000000" pitchFamily="2" charset="-78"/>
              </a:rPr>
              <a:t>مثال اهداف اختصاصي</a:t>
            </a:r>
            <a:endParaRPr lang="en-US" altLang="fa-IR" cap="all" dirty="0">
              <a:solidFill>
                <a:srgbClr val="2A0C98"/>
              </a:solidFill>
              <a:latin typeface="Franklin Gothic Medium"/>
              <a:cs typeface="B Titr" panose="00000700000000000000" pitchFamily="2" charset="-78"/>
            </a:endParaRPr>
          </a:p>
          <a:p>
            <a:pPr algn="r" rtl="1" eaLnBrk="1" hangingPunct="1">
              <a:spcBef>
                <a:spcPct val="0"/>
              </a:spcBef>
              <a:buFontTx/>
              <a:buNone/>
            </a:pPr>
            <a:endParaRPr lang="fa-IR" altLang="fa-IR" sz="2400" b="1" dirty="0" smtClean="0">
              <a:solidFill>
                <a:srgbClr val="002060"/>
              </a:solidFill>
              <a:latin typeface="Arial" pitchFamily="34" charset="0"/>
              <a:cs typeface="B Mitra" panose="00000400000000000000" pitchFamily="2" charset="-78"/>
            </a:endParaRPr>
          </a:p>
          <a:p>
            <a:pPr algn="r" rtl="1" eaLnBrk="1" hangingPunct="1">
              <a:spcBef>
                <a:spcPct val="0"/>
              </a:spcBef>
              <a:buFontTx/>
              <a:buNone/>
            </a:pPr>
            <a:r>
              <a:rPr lang="fa-IR" altLang="fa-IR" sz="2400" b="1" dirty="0" smtClean="0">
                <a:solidFill>
                  <a:srgbClr val="002060"/>
                </a:solidFill>
                <a:latin typeface="Arial" pitchFamily="34" charset="0"/>
                <a:cs typeface="B Mitra" panose="00000400000000000000" pitchFamily="2" charset="-78"/>
              </a:rPr>
              <a:t>نام </a:t>
            </a:r>
            <a:r>
              <a:rPr lang="fa-IR" altLang="fa-IR" sz="2400" b="1" dirty="0">
                <a:solidFill>
                  <a:srgbClr val="002060"/>
                </a:solidFill>
                <a:latin typeface="Arial" pitchFamily="34" charset="0"/>
                <a:cs typeface="B Mitra" panose="00000400000000000000" pitchFamily="2" charset="-78"/>
              </a:rPr>
              <a:t>برنامه: کنترل بیماري هپاتیت</a:t>
            </a:r>
            <a:br>
              <a:rPr lang="fa-IR" altLang="fa-IR" sz="2400" b="1" dirty="0">
                <a:solidFill>
                  <a:srgbClr val="002060"/>
                </a:solidFill>
                <a:latin typeface="Arial" pitchFamily="34" charset="0"/>
                <a:cs typeface="B Mitra" panose="00000400000000000000" pitchFamily="2" charset="-78"/>
              </a:rPr>
            </a:br>
            <a:r>
              <a:rPr lang="fa-IR" altLang="fa-IR" sz="2400" b="1" dirty="0">
                <a:solidFill>
                  <a:srgbClr val="002060"/>
                </a:solidFill>
                <a:latin typeface="Arial" pitchFamily="34" charset="0"/>
                <a:cs typeface="B Mitra" panose="00000400000000000000" pitchFamily="2" charset="-78"/>
              </a:rPr>
              <a:t>هدف کلی: پیشگیري، کنترل و مراقبت از بیماري هپاتیت</a:t>
            </a:r>
            <a:br>
              <a:rPr lang="fa-IR" altLang="fa-IR" sz="2400" b="1" dirty="0">
                <a:solidFill>
                  <a:srgbClr val="002060"/>
                </a:solidFill>
                <a:latin typeface="Arial" pitchFamily="34" charset="0"/>
                <a:cs typeface="B Mitra" panose="00000400000000000000" pitchFamily="2" charset="-78"/>
              </a:rPr>
            </a:br>
            <a:r>
              <a:rPr lang="fa-IR" altLang="fa-IR" sz="2400" b="1" dirty="0">
                <a:solidFill>
                  <a:srgbClr val="002060"/>
                </a:solidFill>
                <a:latin typeface="Arial" pitchFamily="34" charset="0"/>
                <a:cs typeface="B Mitra" panose="00000400000000000000" pitchFamily="2" charset="-78"/>
              </a:rPr>
              <a:t>اهداف اختصاصی:</a:t>
            </a:r>
          </a:p>
          <a:p>
            <a:pPr algn="r" rtl="1" eaLnBrk="1" hangingPunct="1">
              <a:spcBef>
                <a:spcPct val="0"/>
              </a:spcBef>
              <a:buFont typeface="Wingdings" pitchFamily="2" charset="2"/>
              <a:buChar char="ü"/>
            </a:pPr>
            <a:r>
              <a:rPr lang="fa-IR" altLang="fa-IR" sz="2400" b="1" dirty="0">
                <a:solidFill>
                  <a:srgbClr val="002060"/>
                </a:solidFill>
                <a:latin typeface="Arial" pitchFamily="34" charset="0"/>
                <a:cs typeface="B Mitra" panose="00000400000000000000" pitchFamily="2" charset="-78"/>
              </a:rPr>
              <a:t>افزایش سطح آگاهی تمامی پرسنل مراکز بهداشتی درمانی در زمینه بیماري هپاتیت به میزان 5 % نسبت به سال 92</a:t>
            </a:r>
          </a:p>
          <a:p>
            <a:pPr algn="r" rtl="1" eaLnBrk="1" hangingPunct="1">
              <a:spcBef>
                <a:spcPct val="0"/>
              </a:spcBef>
              <a:buFont typeface="Wingdings" pitchFamily="2" charset="2"/>
              <a:buChar char="ü"/>
            </a:pPr>
            <a:r>
              <a:rPr lang="fa-IR" altLang="fa-IR" sz="2400" b="1" dirty="0">
                <a:solidFill>
                  <a:srgbClr val="002060"/>
                </a:solidFill>
                <a:latin typeface="Arial" pitchFamily="34" charset="0"/>
                <a:cs typeface="B Mitra" panose="00000400000000000000" pitchFamily="2" charset="-78"/>
              </a:rPr>
              <a:t>افزایش کمی در سیستم گزارش دهی بیماري هپاتیت به میزان 5 % نسبت به سال 92</a:t>
            </a:r>
          </a:p>
          <a:p>
            <a:pPr algn="r" rtl="1" eaLnBrk="1" hangingPunct="1">
              <a:spcBef>
                <a:spcPct val="0"/>
              </a:spcBef>
              <a:buFont typeface="Wingdings" pitchFamily="2" charset="2"/>
              <a:buChar char="ü"/>
            </a:pPr>
            <a:r>
              <a:rPr lang="fa-IR" altLang="fa-IR" sz="2400" b="1" dirty="0">
                <a:solidFill>
                  <a:srgbClr val="002060"/>
                </a:solidFill>
                <a:latin typeface="Arial" pitchFamily="34" charset="0"/>
                <a:cs typeface="B Mitra" panose="00000400000000000000" pitchFamily="2" charset="-78"/>
              </a:rPr>
              <a:t>افزایش سطح آگاهی جمعیت تحت پوشش به میزان 5 % نسبت به سال 92</a:t>
            </a:r>
          </a:p>
          <a:p>
            <a:pPr algn="r" rtl="1" eaLnBrk="1" hangingPunct="1">
              <a:spcBef>
                <a:spcPct val="0"/>
              </a:spcBef>
              <a:buFont typeface="Wingdings" pitchFamily="2" charset="2"/>
              <a:buChar char="ü"/>
            </a:pPr>
            <a:r>
              <a:rPr lang="fa-IR" altLang="fa-IR" sz="2400" b="1" dirty="0">
                <a:solidFill>
                  <a:srgbClr val="002060"/>
                </a:solidFill>
                <a:latin typeface="Arial" pitchFamily="34" charset="0"/>
                <a:cs typeface="B Mitra" panose="00000400000000000000" pitchFamily="2" charset="-78"/>
              </a:rPr>
              <a:t>افزایش سطح آگاهی مبتلایان شناسایی شده در خصوص بیماري هپاتیت و مهارت هاي پیشگیري از انتقال بیماري به دیگران به میزان 70 % کل موارد مبتلا در سال 92</a:t>
            </a:r>
          </a:p>
          <a:p>
            <a:pPr algn="r" rtl="1" eaLnBrk="1" hangingPunct="1">
              <a:spcBef>
                <a:spcPct val="0"/>
              </a:spcBef>
              <a:buFont typeface="Wingdings" pitchFamily="2" charset="2"/>
              <a:buChar char="ü"/>
            </a:pPr>
            <a:r>
              <a:rPr lang="fa-IR" altLang="fa-IR" sz="2400" b="1" dirty="0">
                <a:solidFill>
                  <a:srgbClr val="002060"/>
                </a:solidFill>
                <a:latin typeface="Arial" pitchFamily="34" charset="0"/>
                <a:cs typeface="B Mitra" panose="00000400000000000000" pitchFamily="2" charset="-78"/>
              </a:rPr>
              <a:t>مشاوره، آزمایش و واکسیناسیون همسر و اعضاي خانواده مبتلایان به هپاتیت هاي </a:t>
            </a:r>
            <a:r>
              <a:rPr lang="en-GB" altLang="fa-IR" sz="2400" b="1" dirty="0">
                <a:solidFill>
                  <a:srgbClr val="002060"/>
                </a:solidFill>
                <a:latin typeface="Arial" pitchFamily="34" charset="0"/>
                <a:cs typeface="B Mitra" panose="00000400000000000000" pitchFamily="2" charset="-78"/>
              </a:rPr>
              <a:t>B </a:t>
            </a:r>
            <a:r>
              <a:rPr lang="fa-IR" altLang="fa-IR" sz="2400" b="1" dirty="0">
                <a:solidFill>
                  <a:srgbClr val="002060"/>
                </a:solidFill>
                <a:latin typeface="Arial" pitchFamily="34" charset="0"/>
                <a:cs typeface="B Mitra" panose="00000400000000000000" pitchFamily="2" charset="-78"/>
              </a:rPr>
              <a:t>و </a:t>
            </a:r>
            <a:r>
              <a:rPr lang="en-GB" altLang="fa-IR" sz="2400" b="1" dirty="0">
                <a:solidFill>
                  <a:srgbClr val="002060"/>
                </a:solidFill>
                <a:latin typeface="Arial" pitchFamily="34" charset="0"/>
                <a:cs typeface="B Mitra" panose="00000400000000000000" pitchFamily="2" charset="-78"/>
              </a:rPr>
              <a:t>C </a:t>
            </a:r>
            <a:r>
              <a:rPr lang="fa-IR" altLang="fa-IR" sz="2400" b="1" dirty="0">
                <a:solidFill>
                  <a:srgbClr val="002060"/>
                </a:solidFill>
                <a:latin typeface="Arial" pitchFamily="34" charset="0"/>
                <a:cs typeface="B Mitra" panose="00000400000000000000" pitchFamily="2" charset="-78"/>
              </a:rPr>
              <a:t>شناسایی شده به میزان 70 % در سال 92</a:t>
            </a:r>
          </a:p>
        </p:txBody>
      </p:sp>
      <p:sp>
        <p:nvSpPr>
          <p:cNvPr id="2" name="Slide Number Placeholder 1"/>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val="29524101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a:xfrm>
            <a:off x="0" y="265113"/>
            <a:ext cx="9144000" cy="1219200"/>
          </a:xfrm>
        </p:spPr>
        <p:txBody>
          <a:bodyPr/>
          <a:lstStyle/>
          <a:p>
            <a:pPr algn="ctr" eaLnBrk="1" fontAlgn="auto" hangingPunct="1">
              <a:spcAft>
                <a:spcPts val="0"/>
              </a:spcAft>
              <a:defRPr/>
            </a:pPr>
            <a:r>
              <a:rPr lang="fa-IR" sz="3200" u="sng" dirty="0" smtClean="0">
                <a:solidFill>
                  <a:schemeClr val="tx2">
                    <a:satMod val="130000"/>
                  </a:schemeClr>
                </a:solidFill>
                <a:cs typeface="B Titr" panose="00000700000000000000" pitchFamily="2" charset="-78"/>
              </a:rPr>
              <a:t>ويژگيهاي</a:t>
            </a:r>
            <a:r>
              <a:rPr lang="ar-SA" altLang="fa-IR" sz="3200" u="sng" dirty="0" smtClean="0">
                <a:solidFill>
                  <a:schemeClr val="tx2">
                    <a:satMod val="130000"/>
                  </a:schemeClr>
                </a:solidFill>
                <a:cs typeface="B Titr" panose="00000700000000000000" pitchFamily="2" charset="-78"/>
              </a:rPr>
              <a:t> </a:t>
            </a:r>
            <a:r>
              <a:rPr lang="ar-SA" altLang="en-US" sz="3200" u="sng" dirty="0" smtClean="0">
                <a:solidFill>
                  <a:schemeClr val="tx2">
                    <a:satMod val="130000"/>
                  </a:schemeClr>
                </a:solidFill>
                <a:cs typeface="B Titr" panose="00000700000000000000" pitchFamily="2" charset="-78"/>
              </a:rPr>
              <a:t>ا</a:t>
            </a:r>
            <a:r>
              <a:rPr lang="ar-SA" altLang="fa-IR" sz="3200" u="sng" dirty="0" smtClean="0">
                <a:solidFill>
                  <a:schemeClr val="tx2">
                    <a:satMod val="130000"/>
                  </a:schemeClr>
                </a:solidFill>
                <a:cs typeface="B Titr" panose="00000700000000000000" pitchFamily="2" charset="-78"/>
              </a:rPr>
              <a:t>ه</a:t>
            </a:r>
            <a:r>
              <a:rPr lang="ar-SA" altLang="en-US" sz="3200" u="sng" dirty="0" smtClean="0">
                <a:solidFill>
                  <a:schemeClr val="tx2">
                    <a:satMod val="130000"/>
                  </a:schemeClr>
                </a:solidFill>
                <a:cs typeface="B Titr" panose="00000700000000000000" pitchFamily="2" charset="-78"/>
              </a:rPr>
              <a:t>د</a:t>
            </a:r>
            <a:r>
              <a:rPr lang="ar-SA" altLang="fa-IR" sz="3200" u="sng" dirty="0" smtClean="0">
                <a:solidFill>
                  <a:schemeClr val="tx2">
                    <a:satMod val="130000"/>
                  </a:schemeClr>
                </a:solidFill>
                <a:cs typeface="B Titr" panose="00000700000000000000" pitchFamily="2" charset="-78"/>
              </a:rPr>
              <a:t>ا</a:t>
            </a:r>
            <a:r>
              <a:rPr lang="ar-SA" altLang="en-US" sz="3200" u="sng" dirty="0" smtClean="0">
                <a:solidFill>
                  <a:schemeClr val="tx2">
                    <a:satMod val="130000"/>
                  </a:schemeClr>
                </a:solidFill>
                <a:cs typeface="B Titr" panose="00000700000000000000" pitchFamily="2" charset="-78"/>
              </a:rPr>
              <a:t>ف </a:t>
            </a:r>
            <a:r>
              <a:rPr lang="ar-SA" altLang="fa-IR" sz="3200" u="sng" dirty="0" smtClean="0">
                <a:solidFill>
                  <a:schemeClr val="tx2">
                    <a:satMod val="130000"/>
                  </a:schemeClr>
                </a:solidFill>
                <a:cs typeface="B Titr" panose="00000700000000000000" pitchFamily="2" charset="-78"/>
              </a:rPr>
              <a:t>ا</a:t>
            </a:r>
            <a:r>
              <a:rPr lang="ar-SA" altLang="en-US" sz="3200" u="sng" dirty="0" smtClean="0">
                <a:solidFill>
                  <a:schemeClr val="tx2">
                    <a:satMod val="130000"/>
                  </a:schemeClr>
                </a:solidFill>
                <a:cs typeface="B Titr" panose="00000700000000000000" pitchFamily="2" charset="-78"/>
              </a:rPr>
              <a:t>خ</a:t>
            </a:r>
            <a:r>
              <a:rPr lang="ar-SA" altLang="fa-IR" sz="3200" u="sng" dirty="0" smtClean="0">
                <a:solidFill>
                  <a:schemeClr val="tx2">
                    <a:satMod val="130000"/>
                  </a:schemeClr>
                </a:solidFill>
                <a:cs typeface="B Titr" panose="00000700000000000000" pitchFamily="2" charset="-78"/>
              </a:rPr>
              <a:t>ت</a:t>
            </a:r>
            <a:r>
              <a:rPr lang="ar-SA" altLang="en-US" sz="3200" u="sng" dirty="0" smtClean="0">
                <a:solidFill>
                  <a:schemeClr val="tx2">
                    <a:satMod val="130000"/>
                  </a:schemeClr>
                </a:solidFill>
                <a:cs typeface="B Titr" panose="00000700000000000000" pitchFamily="2" charset="-78"/>
              </a:rPr>
              <a:t>ص</a:t>
            </a:r>
            <a:r>
              <a:rPr lang="ar-SA" altLang="fa-IR" sz="3200" u="sng" dirty="0" smtClean="0">
                <a:solidFill>
                  <a:schemeClr val="tx2">
                    <a:satMod val="130000"/>
                  </a:schemeClr>
                </a:solidFill>
                <a:cs typeface="B Titr" panose="00000700000000000000" pitchFamily="2" charset="-78"/>
              </a:rPr>
              <a:t>ا</a:t>
            </a:r>
            <a:r>
              <a:rPr lang="ar-SA" altLang="en-US" sz="3200" u="sng" dirty="0" smtClean="0">
                <a:solidFill>
                  <a:schemeClr val="tx2">
                    <a:satMod val="130000"/>
                  </a:schemeClr>
                </a:solidFill>
                <a:cs typeface="B Titr" panose="00000700000000000000" pitchFamily="2" charset="-78"/>
              </a:rPr>
              <a:t>ص</a:t>
            </a:r>
            <a:r>
              <a:rPr lang="ar-SA" altLang="fa-IR" sz="3200" u="sng" dirty="0" smtClean="0">
                <a:solidFill>
                  <a:schemeClr val="tx2">
                    <a:satMod val="130000"/>
                  </a:schemeClr>
                </a:solidFill>
                <a:cs typeface="B Titr" panose="00000700000000000000" pitchFamily="2" charset="-78"/>
              </a:rPr>
              <a:t>ي</a:t>
            </a:r>
            <a:r>
              <a:rPr lang="en-US" altLang="en-US" sz="3200" b="1" u="sng" dirty="0" smtClean="0">
                <a:solidFill>
                  <a:srgbClr val="CC0000"/>
                </a:solidFill>
                <a:cs typeface="B Titr" panose="00000700000000000000" pitchFamily="2" charset="-78"/>
              </a:rPr>
              <a:t>SMART)</a:t>
            </a:r>
            <a:r>
              <a:rPr lang="fa-IR" altLang="en-US" sz="3200" b="1" u="sng" dirty="0" smtClean="0">
                <a:solidFill>
                  <a:srgbClr val="CC0000"/>
                </a:solidFill>
                <a:cs typeface="B Titr" panose="00000700000000000000" pitchFamily="2" charset="-78"/>
              </a:rPr>
              <a:t>)</a:t>
            </a:r>
            <a:endParaRPr lang="en-US" altLang="en-US" sz="3200" b="1" dirty="0" smtClean="0">
              <a:solidFill>
                <a:schemeClr val="tx2">
                  <a:satMod val="130000"/>
                </a:schemeClr>
              </a:solidFill>
              <a:cs typeface="B Titr" panose="00000700000000000000" pitchFamily="2" charset="-78"/>
            </a:endParaRPr>
          </a:p>
        </p:txBody>
      </p:sp>
      <p:sp>
        <p:nvSpPr>
          <p:cNvPr id="14339" name="Rectangle 3"/>
          <p:cNvSpPr>
            <a:spLocks noGrp="1" noChangeArrowheads="1"/>
          </p:cNvSpPr>
          <p:nvPr>
            <p:ph type="body" idx="4294967295"/>
          </p:nvPr>
        </p:nvSpPr>
        <p:spPr>
          <a:xfrm>
            <a:off x="533400" y="1600200"/>
            <a:ext cx="7924800" cy="3657600"/>
          </a:xfrm>
        </p:spPr>
        <p:txBody>
          <a:bodyPr>
            <a:noAutofit/>
          </a:bodyPr>
          <a:lstStyle/>
          <a:p>
            <a:pPr marL="711200" indent="-711200" eaLnBrk="1" fontAlgn="auto" hangingPunct="1">
              <a:lnSpc>
                <a:spcPct val="150000"/>
              </a:lnSpc>
              <a:spcAft>
                <a:spcPts val="0"/>
              </a:spcAft>
              <a:buClr>
                <a:srgbClr val="003600"/>
              </a:buClr>
              <a:buFont typeface="Arial" panose="020B0604020202020204" pitchFamily="34" charset="0"/>
              <a:buChar char="•"/>
              <a:defRPr/>
            </a:pPr>
            <a:r>
              <a:rPr lang="fa-IR" altLang="en-US" sz="2400"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اختصاصی و ویژه با</a:t>
            </a:r>
            <a:r>
              <a:rPr lang="ar-SA" altLang="en-US" sz="2400"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شند</a:t>
            </a:r>
            <a:r>
              <a:rPr lang="fa-IR" altLang="en-US" sz="2400"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و به طور عيني بيان كننده تغييري باشد كه قرار است اتفاق بيفتد </a:t>
            </a:r>
            <a:r>
              <a:rPr lang="en-US" altLang="en-US" sz="2400"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 S</a:t>
            </a:r>
            <a:r>
              <a:rPr lang="en-GB" altLang="ar-SA" sz="2400" i="1"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specific</a:t>
            </a:r>
            <a:r>
              <a:rPr lang="en-US" altLang="ar-SA" sz="2400" i="1"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a:t>
            </a:r>
            <a:r>
              <a:rPr lang="ar-SA" altLang="ar-SA" sz="2400" i="1"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a:t>
            </a:r>
            <a:endParaRPr lang="fa-IR" altLang="en-US" sz="2400"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endParaRPr>
          </a:p>
          <a:p>
            <a:pPr marL="711200" indent="-711200" eaLnBrk="1" fontAlgn="auto" hangingPunct="1">
              <a:lnSpc>
                <a:spcPct val="150000"/>
              </a:lnSpc>
              <a:spcAft>
                <a:spcPts val="0"/>
              </a:spcAft>
              <a:buClr>
                <a:srgbClr val="003600"/>
              </a:buClr>
              <a:buFont typeface="Arial" panose="020B0604020202020204" pitchFamily="34" charset="0"/>
              <a:buChar char="•"/>
              <a:defRPr/>
            </a:pPr>
            <a:r>
              <a:rPr lang="ar-SA" altLang="en-US" sz="2400"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قابل اندازه‏گيري</a:t>
            </a:r>
            <a:r>
              <a:rPr lang="fa-IR" altLang="en-US" sz="2400"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 با</a:t>
            </a:r>
            <a:r>
              <a:rPr lang="ar-SA" altLang="en-US" sz="2400"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شند</a:t>
            </a:r>
            <a:r>
              <a:rPr lang="en-US" altLang="en-US" sz="2400"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 </a:t>
            </a:r>
            <a:r>
              <a:rPr lang="en-US" altLang="ar-SA" sz="2400" i="1"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Measurable)</a:t>
            </a:r>
            <a:r>
              <a:rPr lang="ar-SA" altLang="ar-SA" sz="2400" i="1"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a:t>
            </a:r>
            <a:endParaRPr lang="en-US" altLang="ar-SA" sz="2400"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endParaRPr>
          </a:p>
          <a:p>
            <a:pPr marL="711200" indent="-711200" eaLnBrk="1" fontAlgn="auto" hangingPunct="1">
              <a:lnSpc>
                <a:spcPct val="150000"/>
              </a:lnSpc>
              <a:spcAft>
                <a:spcPts val="0"/>
              </a:spcAft>
              <a:buClr>
                <a:srgbClr val="003600"/>
              </a:buClr>
              <a:buFont typeface="Arial" panose="020B0604020202020204" pitchFamily="34" charset="0"/>
              <a:buChar char="•"/>
              <a:defRPr/>
            </a:pPr>
            <a:r>
              <a:rPr lang="ar-SA" altLang="en-US" sz="2400"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 دست‏يافتني باشند</a:t>
            </a:r>
            <a:r>
              <a:rPr lang="en-US" altLang="en-US" sz="2400"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 </a:t>
            </a:r>
            <a:r>
              <a:rPr lang="en-US" altLang="ar-SA" sz="2400" i="1"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Attainable)</a:t>
            </a:r>
            <a:r>
              <a:rPr lang="ar-SA" altLang="ar-SA" sz="2400" i="1"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a:t>
            </a:r>
            <a:endParaRPr lang="en-US" altLang="ar-SA" sz="2400"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endParaRPr>
          </a:p>
          <a:p>
            <a:pPr marL="711200" indent="-711200" eaLnBrk="1" fontAlgn="auto" hangingPunct="1">
              <a:lnSpc>
                <a:spcPct val="150000"/>
              </a:lnSpc>
              <a:spcAft>
                <a:spcPts val="0"/>
              </a:spcAft>
              <a:buClr>
                <a:srgbClr val="003600"/>
              </a:buClr>
              <a:buFont typeface="Arial" panose="020B0604020202020204" pitchFamily="34" charset="0"/>
              <a:buChar char="•"/>
              <a:defRPr/>
            </a:pPr>
            <a:r>
              <a:rPr lang="ar-SA" altLang="en-US" sz="2400"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 مرتبط با هدف كلي باشند</a:t>
            </a:r>
            <a:r>
              <a:rPr lang="en-US" altLang="en-US" sz="2400"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 </a:t>
            </a:r>
            <a:r>
              <a:rPr lang="en-US" altLang="ar-SA" sz="2400" i="1"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Relevant)</a:t>
            </a:r>
            <a:r>
              <a:rPr lang="ar-SA" altLang="ar-SA" sz="2400" i="1"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a:t>
            </a:r>
            <a:endParaRPr lang="en-US" altLang="ar-SA" sz="2400"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endParaRPr>
          </a:p>
          <a:p>
            <a:pPr marL="711200" indent="-711200" eaLnBrk="1" fontAlgn="auto" hangingPunct="1">
              <a:lnSpc>
                <a:spcPct val="150000"/>
              </a:lnSpc>
              <a:spcAft>
                <a:spcPts val="0"/>
              </a:spcAft>
              <a:buClr>
                <a:srgbClr val="003600"/>
              </a:buClr>
              <a:buFont typeface="Arial" panose="020B0604020202020204" pitchFamily="34" charset="0"/>
              <a:buChar char="•"/>
              <a:defRPr/>
            </a:pPr>
            <a:r>
              <a:rPr lang="ar-SA" altLang="en-US" sz="2400"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 داراي زمان مشخص باشند</a:t>
            </a:r>
            <a:r>
              <a:rPr lang="en-US" altLang="en-US" sz="2400"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 </a:t>
            </a:r>
            <a:r>
              <a:rPr lang="en-US" altLang="ar-SA" sz="2400" i="1" dirty="0" smtClean="0">
                <a:solidFill>
                  <a:srgbClr val="002060"/>
                </a:solidFill>
                <a:effectLst>
                  <a:outerShdw blurRad="38100" dist="38100" dir="2700000" algn="tl">
                    <a:srgbClr val="000000"/>
                  </a:outerShdw>
                </a:effectLst>
                <a:latin typeface="Times New Roman" pitchFamily="18" charset="0"/>
                <a:cs typeface="B Nazanin Outline" panose="00000400000000000000" pitchFamily="2" charset="-78"/>
              </a:rPr>
              <a:t>Time-bounded)</a:t>
            </a:r>
            <a:r>
              <a:rPr lang="ar-SA" altLang="ar-SA" sz="3200" i="1" dirty="0" smtClean="0">
                <a:solidFill>
                  <a:srgbClr val="002060"/>
                </a:solidFill>
                <a:effectLst>
                  <a:outerShdw blurRad="38100" dist="38100" dir="2700000" algn="tl">
                    <a:srgbClr val="000000"/>
                  </a:outerShdw>
                </a:effectLst>
                <a:latin typeface="Times New Roman" pitchFamily="18" charset="0"/>
                <a:cs typeface="Times New Roman" pitchFamily="18" charset="0"/>
              </a:rPr>
              <a:t>)</a:t>
            </a:r>
            <a:endParaRPr lang="en-US" altLang="ar-SA" sz="3200" dirty="0" smtClean="0">
              <a:solidFill>
                <a:srgbClr val="002060"/>
              </a:solidFill>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1725181727"/>
      </p:ext>
    </p:extLst>
  </p:cSld>
  <p:clrMapOvr>
    <a:masterClrMapping/>
  </p:clrMapOvr>
  <p:transition spd="slow">
    <p:blinds/>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box(in)">
                                      <p:cBhvr>
                                        <p:cTn id="7" dur="500"/>
                                        <p:tgtEl>
                                          <p:spTgt spid="14338"/>
                                        </p:tgtEl>
                                      </p:cBhvr>
                                    </p:animEffect>
                                  </p:childTnLst>
                                  <p:subTnLst>
                                    <p:audio>
                                      <p:cMediaNode>
                                        <p:cTn display="0" masterRel="sameClick">
                                          <p:stCondLst>
                                            <p:cond evt="begin" delay="0">
                                              <p:tn val="5"/>
                                            </p:cond>
                                          </p:stCondLst>
                                          <p:endCondLst>
                                            <p:cond evt="onStopAudio" delay="0">
                                              <p:tgtEl>
                                                <p:sldTgt/>
                                              </p:tgtEl>
                                            </p:cond>
                                          </p:endCondLst>
                                        </p:cTn>
                                        <p:tgtEl>
                                          <p:sndTgt r:embed="rId2" name="type.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6" fill="hold" grpId="0" nodeType="clickEffect">
                                  <p:stCondLst>
                                    <p:cond delay="0"/>
                                  </p:stCondLst>
                                  <p:childTnLst>
                                    <p:set>
                                      <p:cBhvr>
                                        <p:cTn id="11" dur="1" fill="hold">
                                          <p:stCondLst>
                                            <p:cond delay="0"/>
                                          </p:stCondLst>
                                        </p:cTn>
                                        <p:tgtEl>
                                          <p:spTgt spid="14339">
                                            <p:txEl>
                                              <p:pRg st="0" end="0"/>
                                            </p:txEl>
                                          </p:spTgt>
                                        </p:tgtEl>
                                        <p:attrNameLst>
                                          <p:attrName>style.visibility</p:attrName>
                                        </p:attrNameLst>
                                      </p:cBhvr>
                                      <p:to>
                                        <p:strVal val="visible"/>
                                      </p:to>
                                    </p:set>
                                    <p:anim calcmode="lin" valueType="num">
                                      <p:cBhvr additive="base">
                                        <p:cTn id="12" dur="500" fill="hold"/>
                                        <p:tgtEl>
                                          <p:spTgt spid="14339">
                                            <p:txEl>
                                              <p:pRg st="0" end="0"/>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14339">
                                            <p:txEl>
                                              <p:pRg st="0" end="0"/>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3" name="camera.wav"/>
                                        </p:tgtEl>
                                      </p:cMediaNode>
                                    </p:audio>
                                  </p:sub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6" fill="hold" grpId="0" nodeType="clickEffect">
                                  <p:stCondLst>
                                    <p:cond delay="0"/>
                                  </p:stCondLst>
                                  <p:childTnLst>
                                    <p:set>
                                      <p:cBhvr>
                                        <p:cTn id="17" dur="1" fill="hold">
                                          <p:stCondLst>
                                            <p:cond delay="0"/>
                                          </p:stCondLst>
                                        </p:cTn>
                                        <p:tgtEl>
                                          <p:spTgt spid="14339">
                                            <p:txEl>
                                              <p:pRg st="1" end="1"/>
                                            </p:txEl>
                                          </p:spTgt>
                                        </p:tgtEl>
                                        <p:attrNameLst>
                                          <p:attrName>style.visibility</p:attrName>
                                        </p:attrNameLst>
                                      </p:cBhvr>
                                      <p:to>
                                        <p:strVal val="visible"/>
                                      </p:to>
                                    </p:set>
                                    <p:anim calcmode="lin" valueType="num">
                                      <p:cBhvr additive="base">
                                        <p:cTn id="18" dur="500" fill="hold"/>
                                        <p:tgtEl>
                                          <p:spTgt spid="14339">
                                            <p:txEl>
                                              <p:pRg st="1" end="1"/>
                                            </p:txEl>
                                          </p:spTgt>
                                        </p:tgtEl>
                                        <p:attrNameLst>
                                          <p:attrName>ppt_x</p:attrName>
                                        </p:attrNameLst>
                                      </p:cBhvr>
                                      <p:tavLst>
                                        <p:tav tm="0">
                                          <p:val>
                                            <p:strVal val="1+#ppt_w/2"/>
                                          </p:val>
                                        </p:tav>
                                        <p:tav tm="100000">
                                          <p:val>
                                            <p:strVal val="#ppt_x"/>
                                          </p:val>
                                        </p:tav>
                                      </p:tavLst>
                                    </p:anim>
                                    <p:anim calcmode="lin" valueType="num">
                                      <p:cBhvr additive="base">
                                        <p:cTn id="19" dur="500" fill="hold"/>
                                        <p:tgtEl>
                                          <p:spTgt spid="14339">
                                            <p:txEl>
                                              <p:pRg st="1" end="1"/>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6"/>
                                            </p:cond>
                                          </p:stCondLst>
                                          <p:endCondLst>
                                            <p:cond evt="onStopAudio" delay="0">
                                              <p:tgtEl>
                                                <p:sldTgt/>
                                              </p:tgtEl>
                                            </p:cond>
                                          </p:endCondLst>
                                        </p:cTn>
                                        <p:tgtEl>
                                          <p:sndTgt r:embed="rId3" name="camera.wav"/>
                                        </p:tgtEl>
                                      </p:cMediaNode>
                                    </p:audio>
                                  </p:sub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6" fill="hold" grpId="0" nodeType="clickEffect">
                                  <p:stCondLst>
                                    <p:cond delay="0"/>
                                  </p:stCondLst>
                                  <p:childTnLst>
                                    <p:set>
                                      <p:cBhvr>
                                        <p:cTn id="23" dur="1" fill="hold">
                                          <p:stCondLst>
                                            <p:cond delay="0"/>
                                          </p:stCondLst>
                                        </p:cTn>
                                        <p:tgtEl>
                                          <p:spTgt spid="14339">
                                            <p:txEl>
                                              <p:pRg st="2" end="2"/>
                                            </p:txEl>
                                          </p:spTgt>
                                        </p:tgtEl>
                                        <p:attrNameLst>
                                          <p:attrName>style.visibility</p:attrName>
                                        </p:attrNameLst>
                                      </p:cBhvr>
                                      <p:to>
                                        <p:strVal val="visible"/>
                                      </p:to>
                                    </p:set>
                                    <p:anim calcmode="lin" valueType="num">
                                      <p:cBhvr additive="base">
                                        <p:cTn id="24" dur="500" fill="hold"/>
                                        <p:tgtEl>
                                          <p:spTgt spid="14339">
                                            <p:txEl>
                                              <p:pRg st="2" end="2"/>
                                            </p:txEl>
                                          </p:spTgt>
                                        </p:tgtEl>
                                        <p:attrNameLst>
                                          <p:attrName>ppt_x</p:attrName>
                                        </p:attrNameLst>
                                      </p:cBhvr>
                                      <p:tavLst>
                                        <p:tav tm="0">
                                          <p:val>
                                            <p:strVal val="1+#ppt_w/2"/>
                                          </p:val>
                                        </p:tav>
                                        <p:tav tm="100000">
                                          <p:val>
                                            <p:strVal val="#ppt_x"/>
                                          </p:val>
                                        </p:tav>
                                      </p:tavLst>
                                    </p:anim>
                                    <p:anim calcmode="lin" valueType="num">
                                      <p:cBhvr additive="base">
                                        <p:cTn id="25" dur="500" fill="hold"/>
                                        <p:tgtEl>
                                          <p:spTgt spid="14339">
                                            <p:txEl>
                                              <p:pRg st="2" end="2"/>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2"/>
                                            </p:cond>
                                          </p:stCondLst>
                                          <p:endCondLst>
                                            <p:cond evt="onStopAudio" delay="0">
                                              <p:tgtEl>
                                                <p:sldTgt/>
                                              </p:tgtEl>
                                            </p:cond>
                                          </p:endCondLst>
                                        </p:cTn>
                                        <p:tgtEl>
                                          <p:sndTgt r:embed="rId3" name="camera.wav"/>
                                        </p:tgtEl>
                                      </p:cMediaNode>
                                    </p:audio>
                                  </p:sub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6" fill="hold" grpId="0" nodeType="clickEffect">
                                  <p:stCondLst>
                                    <p:cond delay="0"/>
                                  </p:stCondLst>
                                  <p:childTnLst>
                                    <p:set>
                                      <p:cBhvr>
                                        <p:cTn id="29" dur="1" fill="hold">
                                          <p:stCondLst>
                                            <p:cond delay="0"/>
                                          </p:stCondLst>
                                        </p:cTn>
                                        <p:tgtEl>
                                          <p:spTgt spid="14339">
                                            <p:txEl>
                                              <p:pRg st="3" end="3"/>
                                            </p:txEl>
                                          </p:spTgt>
                                        </p:tgtEl>
                                        <p:attrNameLst>
                                          <p:attrName>style.visibility</p:attrName>
                                        </p:attrNameLst>
                                      </p:cBhvr>
                                      <p:to>
                                        <p:strVal val="visible"/>
                                      </p:to>
                                    </p:set>
                                    <p:anim calcmode="lin" valueType="num">
                                      <p:cBhvr additive="base">
                                        <p:cTn id="30" dur="500" fill="hold"/>
                                        <p:tgtEl>
                                          <p:spTgt spid="14339">
                                            <p:txEl>
                                              <p:pRg st="3" end="3"/>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14339">
                                            <p:txEl>
                                              <p:pRg st="3" end="3"/>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8"/>
                                            </p:cond>
                                          </p:stCondLst>
                                          <p:endCondLst>
                                            <p:cond evt="onStopAudio" delay="0">
                                              <p:tgtEl>
                                                <p:sldTgt/>
                                              </p:tgtEl>
                                            </p:cond>
                                          </p:endCondLst>
                                        </p:cTn>
                                        <p:tgtEl>
                                          <p:sndTgt r:embed="rId3" name="camera.wav"/>
                                        </p:tgtEl>
                                      </p:cMediaNode>
                                    </p:audio>
                                  </p:sub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6" fill="hold" grpId="0" nodeType="clickEffect">
                                  <p:stCondLst>
                                    <p:cond delay="0"/>
                                  </p:stCondLst>
                                  <p:childTnLst>
                                    <p:set>
                                      <p:cBhvr>
                                        <p:cTn id="35" dur="1" fill="hold">
                                          <p:stCondLst>
                                            <p:cond delay="0"/>
                                          </p:stCondLst>
                                        </p:cTn>
                                        <p:tgtEl>
                                          <p:spTgt spid="14339">
                                            <p:txEl>
                                              <p:pRg st="4" end="4"/>
                                            </p:txEl>
                                          </p:spTgt>
                                        </p:tgtEl>
                                        <p:attrNameLst>
                                          <p:attrName>style.visibility</p:attrName>
                                        </p:attrNameLst>
                                      </p:cBhvr>
                                      <p:to>
                                        <p:strVal val="visible"/>
                                      </p:to>
                                    </p:set>
                                    <p:anim calcmode="lin" valueType="num">
                                      <p:cBhvr additive="base">
                                        <p:cTn id="36" dur="500" fill="hold"/>
                                        <p:tgtEl>
                                          <p:spTgt spid="14339">
                                            <p:txEl>
                                              <p:pRg st="4" end="4"/>
                                            </p:txEl>
                                          </p:spTgt>
                                        </p:tgtEl>
                                        <p:attrNameLst>
                                          <p:attrName>ppt_x</p:attrName>
                                        </p:attrNameLst>
                                      </p:cBhvr>
                                      <p:tavLst>
                                        <p:tav tm="0">
                                          <p:val>
                                            <p:strVal val="1+#ppt_w/2"/>
                                          </p:val>
                                        </p:tav>
                                        <p:tav tm="100000">
                                          <p:val>
                                            <p:strVal val="#ppt_x"/>
                                          </p:val>
                                        </p:tav>
                                      </p:tavLst>
                                    </p:anim>
                                    <p:anim calcmode="lin" valueType="num">
                                      <p:cBhvr additive="base">
                                        <p:cTn id="37" dur="500" fill="hold"/>
                                        <p:tgtEl>
                                          <p:spTgt spid="14339">
                                            <p:txEl>
                                              <p:pRg st="4" end="4"/>
                                            </p:txEl>
                                          </p:spTgt>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34"/>
                                            </p:cond>
                                          </p:stCondLst>
                                          <p:endCondLst>
                                            <p:cond evt="onStopAudio" delay="0">
                                              <p:tgtEl>
                                                <p:sldTgt/>
                                              </p:tgtEl>
                                            </p:cond>
                                          </p:endCondLst>
                                        </p:cTn>
                                        <p:tgtEl>
                                          <p:sndTgt r:embed="rId3"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39"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marL="342900" lvl="0" indent="-342900" algn="ctr">
              <a:lnSpc>
                <a:spcPct val="160000"/>
              </a:lnSpc>
              <a:spcBef>
                <a:spcPts val="800"/>
              </a:spcBef>
            </a:pPr>
            <a:r>
              <a:rPr lang="fa-IR" altLang="fa-IR" sz="2700" b="1" cap="none" dirty="0">
                <a:solidFill>
                  <a:srgbClr val="002060"/>
                </a:solidFill>
                <a:latin typeface="Franklin Gothic Book"/>
                <a:cs typeface="B Titr" panose="00000700000000000000" pitchFamily="2" charset="-78"/>
              </a:rPr>
              <a:t>اولویت بندی بین اهداف:</a:t>
            </a:r>
          </a:p>
        </p:txBody>
      </p:sp>
      <p:sp>
        <p:nvSpPr>
          <p:cNvPr id="34819" name="Rectangle 3"/>
          <p:cNvSpPr>
            <a:spLocks noGrp="1" noChangeArrowheads="1"/>
          </p:cNvSpPr>
          <p:nvPr>
            <p:ph idx="1"/>
          </p:nvPr>
        </p:nvSpPr>
        <p:spPr>
          <a:xfrm>
            <a:off x="457200" y="1447800"/>
            <a:ext cx="8218488" cy="4953000"/>
          </a:xfrm>
        </p:spPr>
        <p:txBody>
          <a:bodyPr>
            <a:normAutofit fontScale="85000" lnSpcReduction="20000"/>
          </a:bodyPr>
          <a:lstStyle/>
          <a:p>
            <a:pPr algn="ctr" eaLnBrk="1" hangingPunct="1">
              <a:lnSpc>
                <a:spcPct val="160000"/>
              </a:lnSpc>
              <a:buFontTx/>
              <a:buNone/>
            </a:pPr>
            <a:r>
              <a:rPr lang="fa-IR" altLang="fa-IR" sz="3200" dirty="0" smtClean="0">
                <a:solidFill>
                  <a:srgbClr val="002060"/>
                </a:solidFill>
                <a:cs typeface="B Titr" panose="00000700000000000000" pitchFamily="2" charset="-78"/>
              </a:rPr>
              <a:t>	تعیین هدف، بسیار مهم می باشد. اما مهمتر و در عین حال </a:t>
            </a:r>
            <a:br>
              <a:rPr lang="fa-IR" altLang="fa-IR" sz="3200" dirty="0" smtClean="0">
                <a:solidFill>
                  <a:srgbClr val="002060"/>
                </a:solidFill>
                <a:cs typeface="B Titr" panose="00000700000000000000" pitchFamily="2" charset="-78"/>
              </a:rPr>
            </a:br>
            <a:r>
              <a:rPr lang="fa-IR" altLang="fa-IR" sz="3200" dirty="0" smtClean="0">
                <a:solidFill>
                  <a:srgbClr val="002060"/>
                </a:solidFill>
                <a:cs typeface="B Titr" panose="00000700000000000000" pitchFamily="2" charset="-78"/>
              </a:rPr>
              <a:t>پیچیده ترین قسمت در این خصوص، کاستن از تعداد غالبا متعدد </a:t>
            </a:r>
            <a:br>
              <a:rPr lang="fa-IR" altLang="fa-IR" sz="3200" dirty="0" smtClean="0">
                <a:solidFill>
                  <a:srgbClr val="002060"/>
                </a:solidFill>
                <a:cs typeface="B Titr" panose="00000700000000000000" pitchFamily="2" charset="-78"/>
              </a:rPr>
            </a:br>
            <a:r>
              <a:rPr lang="fa-IR" altLang="fa-IR" sz="3200" dirty="0" smtClean="0">
                <a:solidFill>
                  <a:srgbClr val="002060"/>
                </a:solidFill>
                <a:cs typeface="B Titr" panose="00000700000000000000" pitchFamily="2" charset="-78"/>
              </a:rPr>
              <a:t>هدف های انتخاب شده (به دلیل کمبود بودجه و سایر امکانات) و گزینش ضروری ترین هدف ها از میان آن ها می باشد.</a:t>
            </a:r>
          </a:p>
          <a:p>
            <a:pPr algn="ctr" eaLnBrk="1" hangingPunct="1">
              <a:lnSpc>
                <a:spcPct val="160000"/>
              </a:lnSpc>
              <a:buFontTx/>
              <a:buNone/>
            </a:pPr>
            <a:endParaRPr lang="fa-IR" altLang="fa-IR" sz="3200" dirty="0" smtClean="0">
              <a:solidFill>
                <a:srgbClr val="002060"/>
              </a:solidFill>
              <a:cs typeface="B Titr" panose="00000700000000000000" pitchFamily="2" charset="-78"/>
            </a:endParaRPr>
          </a:p>
          <a:p>
            <a:pPr algn="ctr" eaLnBrk="1" hangingPunct="1">
              <a:lnSpc>
                <a:spcPct val="160000"/>
              </a:lnSpc>
              <a:buFontTx/>
              <a:buNone/>
            </a:pPr>
            <a:endParaRPr lang="fa-IR" altLang="fa-IR" sz="3200" dirty="0" smtClean="0">
              <a:solidFill>
                <a:srgbClr val="002060"/>
              </a:solidFill>
              <a:cs typeface="B Titr" panose="00000700000000000000" pitchFamily="2" charset="-78"/>
            </a:endParaRPr>
          </a:p>
          <a:p>
            <a:pPr algn="ctr" eaLnBrk="1" hangingPunct="1">
              <a:lnSpc>
                <a:spcPct val="160000"/>
              </a:lnSpc>
              <a:buFontTx/>
              <a:buNone/>
            </a:pPr>
            <a:r>
              <a:rPr lang="fa-IR" altLang="fa-IR" sz="3200" b="1" dirty="0" smtClean="0">
                <a:solidFill>
                  <a:srgbClr val="FFFF00"/>
                </a:solidFill>
                <a:cs typeface="B Titr" panose="00000700000000000000" pitchFamily="2" charset="-78"/>
              </a:rPr>
              <a:t>روش های اولویت بندی اهداف</a:t>
            </a:r>
            <a:r>
              <a:rPr lang="fa-IR" altLang="fa-IR" sz="3200" b="1" dirty="0" smtClean="0">
                <a:solidFill>
                  <a:srgbClr val="FFFF00"/>
                </a:solidFill>
                <a:cs typeface="B Mitra" panose="00000400000000000000" pitchFamily="2" charset="-78"/>
              </a:rPr>
              <a:t>:</a:t>
            </a:r>
          </a:p>
          <a:p>
            <a:pPr algn="ctr" eaLnBrk="1" hangingPunct="1">
              <a:lnSpc>
                <a:spcPct val="90000"/>
              </a:lnSpc>
              <a:buFontTx/>
              <a:buNone/>
            </a:pPr>
            <a:r>
              <a:rPr lang="fa-IR" altLang="fa-IR" sz="4400" dirty="0" smtClean="0">
                <a:solidFill>
                  <a:srgbClr val="FFFF00"/>
                </a:solidFill>
                <a:cs typeface="B Mitra" panose="00000400000000000000" pitchFamily="2" charset="-78"/>
              </a:rPr>
              <a:t>	؟؟	</a:t>
            </a:r>
          </a:p>
          <a:p>
            <a:pPr algn="just" eaLnBrk="1" hangingPunct="1">
              <a:lnSpc>
                <a:spcPct val="90000"/>
              </a:lnSpc>
              <a:buFontTx/>
              <a:buNone/>
            </a:pPr>
            <a:endParaRPr lang="en-GB" altLang="fa-IR" sz="2400" dirty="0" smtClean="0">
              <a:cs typeface="B Nazanin" pitchFamily="2" charset="-78"/>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41441834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rot="19140000">
            <a:off x="1317070" y="1365214"/>
            <a:ext cx="5104098" cy="1277513"/>
          </a:xfrm>
        </p:spPr>
        <p:txBody>
          <a:bodyPr/>
          <a:lstStyle/>
          <a:p>
            <a:r>
              <a:rPr lang="fa-IR" sz="4800" dirty="0" smtClean="0">
                <a:cs typeface="B Titr" panose="00000700000000000000" pitchFamily="2" charset="-78"/>
              </a:rPr>
              <a:t>برنامه ریزی  عملیاتی</a:t>
            </a:r>
            <a:endParaRPr lang="fa-IR" sz="4800" dirty="0">
              <a:cs typeface="B Titr" panose="00000700000000000000" pitchFamily="2" charset="-78"/>
            </a:endParaRPr>
          </a:p>
        </p:txBody>
      </p:sp>
      <p:sp>
        <p:nvSpPr>
          <p:cNvPr id="5" name="Title 1"/>
          <p:cNvSpPr txBox="1">
            <a:spLocks/>
          </p:cNvSpPr>
          <p:nvPr/>
        </p:nvSpPr>
        <p:spPr>
          <a:xfrm rot="19140000">
            <a:off x="2951752" y="2288373"/>
            <a:ext cx="4201618" cy="1277513"/>
          </a:xfrm>
          <a:prstGeom prst="rect">
            <a:avLst/>
          </a:prstGeom>
        </p:spPr>
        <p:txBody>
          <a:bodyPr vert="horz" lIns="91440" tIns="45720" rIns="91440" bIns="9144" rtlCol="0" anchor="b">
            <a:noAutofit/>
          </a:bodyPr>
          <a:lstStyle>
            <a:lvl1pPr algn="l" defTabSz="914400" rtl="1" eaLnBrk="1" latinLnBrk="0" hangingPunct="1">
              <a:spcBef>
                <a:spcPct val="0"/>
              </a:spcBef>
              <a:buNone/>
              <a:defRPr sz="3200" kern="1200" cap="all" baseline="0">
                <a:solidFill>
                  <a:schemeClr val="tx1"/>
                </a:solidFill>
                <a:latin typeface="+mj-lt"/>
                <a:ea typeface="+mj-ea"/>
                <a:cs typeface="+mj-cs"/>
              </a:defRPr>
            </a:lvl1pPr>
          </a:lstStyle>
          <a:p>
            <a:pPr algn="ctr"/>
            <a:r>
              <a:rPr lang="fa-IR" sz="4800" dirty="0" smtClean="0">
                <a:solidFill>
                  <a:srgbClr val="C00000"/>
                </a:solidFill>
                <a:cs typeface="B Titr" panose="00000700000000000000" pitchFamily="2" charset="-78"/>
              </a:rPr>
              <a:t>دکترحامد عسگری</a:t>
            </a:r>
            <a:endParaRPr lang="fa-IR" sz="4800" dirty="0">
              <a:solidFill>
                <a:srgbClr val="C00000"/>
              </a:solidFill>
              <a:cs typeface="B Titr" panose="00000700000000000000" pitchFamily="2" charset="-78"/>
            </a:endParaRPr>
          </a:p>
        </p:txBody>
      </p:sp>
      <p:sp>
        <p:nvSpPr>
          <p:cNvPr id="7" name="Title 1"/>
          <p:cNvSpPr txBox="1">
            <a:spLocks/>
          </p:cNvSpPr>
          <p:nvPr/>
        </p:nvSpPr>
        <p:spPr>
          <a:xfrm rot="19140000">
            <a:off x="2459741" y="3044307"/>
            <a:ext cx="6970676" cy="1277513"/>
          </a:xfrm>
          <a:prstGeom prst="rect">
            <a:avLst/>
          </a:prstGeom>
        </p:spPr>
        <p:txBody>
          <a:bodyPr vert="horz" lIns="91440" tIns="45720" rIns="91440" bIns="9144" rtlCol="0" anchor="b">
            <a:noAutofit/>
          </a:bodyPr>
          <a:lstStyle>
            <a:lvl1pPr algn="l" defTabSz="914400" rtl="1" eaLnBrk="1" latinLnBrk="0" hangingPunct="1">
              <a:spcBef>
                <a:spcPct val="0"/>
              </a:spcBef>
              <a:buNone/>
              <a:defRPr sz="3200" kern="1200" cap="all" baseline="0">
                <a:solidFill>
                  <a:schemeClr val="tx1"/>
                </a:solidFill>
                <a:latin typeface="+mj-lt"/>
                <a:ea typeface="+mj-ea"/>
                <a:cs typeface="+mj-cs"/>
              </a:defRPr>
            </a:lvl1pPr>
          </a:lstStyle>
          <a:p>
            <a:pPr algn="ctr"/>
            <a:r>
              <a:rPr lang="fa-IR" sz="2800" dirty="0" smtClean="0">
                <a:solidFill>
                  <a:srgbClr val="002060"/>
                </a:solidFill>
                <a:cs typeface="B Titr" panose="00000700000000000000" pitchFamily="2" charset="-78"/>
              </a:rPr>
              <a:t>دکترای تخصصی مدیریت خدمات بهداشتی درمانی</a:t>
            </a:r>
            <a:endParaRPr lang="fa-IR" sz="2800" dirty="0">
              <a:solidFill>
                <a:srgbClr val="002060"/>
              </a:solidFill>
              <a:cs typeface="B Titr" panose="00000700000000000000" pitchFamily="2" charset="-78"/>
            </a:endParaRPr>
          </a:p>
        </p:txBody>
      </p:sp>
    </p:spTree>
    <p:extLst>
      <p:ext uri="{BB962C8B-B14F-4D97-AF65-F5344CB8AC3E}">
        <p14:creationId xmlns:p14="http://schemas.microsoft.com/office/powerpoint/2010/main" val="27927443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762000" y="990600"/>
            <a:ext cx="7520940" cy="548640"/>
          </a:xfrm>
        </p:spPr>
        <p:txBody>
          <a:bodyPr/>
          <a:lstStyle/>
          <a:p>
            <a:pPr algn="ctr"/>
            <a:r>
              <a:rPr lang="fa-IR" altLang="fa-IR" sz="3200" dirty="0">
                <a:solidFill>
                  <a:schemeClr val="accent3">
                    <a:lumMod val="75000"/>
                  </a:schemeClr>
                </a:solidFill>
                <a:cs typeface="B Titr" panose="00000700000000000000" pitchFamily="2" charset="-78"/>
              </a:rPr>
              <a:t>تمایز بین هدف و فعالیت</a:t>
            </a:r>
            <a:br>
              <a:rPr lang="fa-IR" altLang="fa-IR" sz="3200" dirty="0">
                <a:solidFill>
                  <a:schemeClr val="accent3">
                    <a:lumMod val="75000"/>
                  </a:schemeClr>
                </a:solidFill>
                <a:cs typeface="B Titr" panose="00000700000000000000" pitchFamily="2" charset="-78"/>
              </a:rPr>
            </a:br>
            <a:endParaRPr lang="fa-IR" altLang="fa-IR" dirty="0" smtClean="0">
              <a:solidFill>
                <a:schemeClr val="accent3">
                  <a:lumMod val="75000"/>
                </a:schemeClr>
              </a:solidFill>
              <a:cs typeface="B Titr" panose="00000700000000000000" pitchFamily="2" charset="-78"/>
            </a:endParaRPr>
          </a:p>
        </p:txBody>
      </p:sp>
      <p:sp>
        <p:nvSpPr>
          <p:cNvPr id="35843" name="Content Placeholder 2"/>
          <p:cNvSpPr>
            <a:spLocks noGrp="1"/>
          </p:cNvSpPr>
          <p:nvPr>
            <p:ph idx="1"/>
          </p:nvPr>
        </p:nvSpPr>
        <p:spPr>
          <a:xfrm>
            <a:off x="822960" y="1905000"/>
            <a:ext cx="7520940" cy="2775477"/>
          </a:xfrm>
        </p:spPr>
        <p:txBody>
          <a:bodyPr>
            <a:normAutofit/>
          </a:bodyPr>
          <a:lstStyle/>
          <a:p>
            <a:pPr marL="0" lvl="1" indent="0" algn="ctr">
              <a:buNone/>
            </a:pPr>
            <a:r>
              <a:rPr lang="fa-IR" altLang="fa-IR" sz="5400" b="1" dirty="0" smtClean="0">
                <a:effectLst>
                  <a:outerShdw blurRad="38100" dist="38100" dir="2700000" algn="tl">
                    <a:srgbClr val="000000">
                      <a:alpha val="43137"/>
                    </a:srgbClr>
                  </a:outerShdw>
                </a:effectLst>
                <a:cs typeface="B Mitra" panose="00000400000000000000" pitchFamily="2" charset="-78"/>
              </a:rPr>
              <a:t>مثال:</a:t>
            </a:r>
          </a:p>
          <a:p>
            <a:pPr marL="0" lvl="1" indent="0" algn="ctr">
              <a:buNone/>
            </a:pPr>
            <a:r>
              <a:rPr lang="fa-IR" altLang="fa-IR" sz="5400" b="1" dirty="0" smtClean="0">
                <a:solidFill>
                  <a:schemeClr val="accent3">
                    <a:lumMod val="75000"/>
                  </a:schemeClr>
                </a:solidFill>
                <a:effectLst>
                  <a:outerShdw blurRad="38100" dist="38100" dir="2700000" algn="tl">
                    <a:srgbClr val="000000">
                      <a:alpha val="43137"/>
                    </a:srgbClr>
                  </a:outerShdw>
                </a:effectLst>
                <a:cs typeface="B Mitra" panose="00000400000000000000" pitchFamily="2" charset="-78"/>
              </a:rPr>
              <a:t>هدف: رفع تشنگی</a:t>
            </a:r>
          </a:p>
          <a:p>
            <a:pPr marL="0" lvl="1" indent="0" algn="ctr">
              <a:buNone/>
            </a:pPr>
            <a:r>
              <a:rPr lang="fa-IR" altLang="fa-IR" sz="5400" b="1" dirty="0" smtClean="0">
                <a:solidFill>
                  <a:srgbClr val="C00000"/>
                </a:solidFill>
                <a:effectLst>
                  <a:outerShdw blurRad="38100" dist="38100" dir="2700000" algn="tl">
                    <a:srgbClr val="000000">
                      <a:alpha val="43137"/>
                    </a:srgbClr>
                  </a:outerShdw>
                </a:effectLst>
                <a:cs typeface="B Mitra" panose="00000400000000000000" pitchFamily="2" charset="-78"/>
              </a:rPr>
              <a:t>فعالیت: خوردن آب</a:t>
            </a:r>
            <a:endParaRPr lang="en-US" altLang="fa-IR" sz="5400" b="1" dirty="0" smtClean="0">
              <a:solidFill>
                <a:srgbClr val="C00000"/>
              </a:solidFill>
              <a:effectLst>
                <a:outerShdw blurRad="38100" dist="38100" dir="2700000" algn="tl">
                  <a:srgbClr val="000000">
                    <a:alpha val="43137"/>
                  </a:srgbClr>
                </a:outerShdw>
              </a:effectLst>
              <a:cs typeface="B Mitra" panose="00000400000000000000" pitchFamily="2" charset="-78"/>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27561370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descr="Bouquet"/>
          <p:cNvSpPr>
            <a:spLocks noGrp="1" noRot="1" noChangeArrowheads="1"/>
          </p:cNvSpPr>
          <p:nvPr>
            <p:ph type="title"/>
          </p:nvPr>
        </p:nvSpPr>
        <p:spPr>
          <a:xfrm>
            <a:off x="1447800" y="0"/>
            <a:ext cx="6740525" cy="919163"/>
          </a:xfrm>
        </p:spPr>
        <p:txBody>
          <a:bodyPr rtlCol="0">
            <a:normAutofit/>
          </a:bodyPr>
          <a:lstStyle/>
          <a:p>
            <a:pPr algn="ctr" eaLnBrk="1" fontAlgn="auto" hangingPunct="1">
              <a:spcAft>
                <a:spcPts val="0"/>
              </a:spcAft>
              <a:defRPr/>
            </a:pPr>
            <a:r>
              <a:rPr lang="ar-SA" dirty="0" smtClean="0">
                <a:solidFill>
                  <a:srgbClr val="0C80A4"/>
                </a:solidFill>
                <a:cs typeface="B Titr" panose="00000700000000000000" pitchFamily="2" charset="-78"/>
              </a:rPr>
              <a:t>گام</a:t>
            </a:r>
            <a:r>
              <a:rPr lang="fa-IR" dirty="0" smtClean="0">
                <a:solidFill>
                  <a:srgbClr val="0C80A4"/>
                </a:solidFill>
                <a:cs typeface="B Titr" panose="00000700000000000000" pitchFamily="2" charset="-78"/>
              </a:rPr>
              <a:t> </a:t>
            </a:r>
            <a:r>
              <a:rPr lang="ar-SA" dirty="0" smtClean="0">
                <a:solidFill>
                  <a:srgbClr val="0C80A4"/>
                </a:solidFill>
                <a:cs typeface="B Titr" panose="00000700000000000000" pitchFamily="2" charset="-78"/>
              </a:rPr>
              <a:t>هاي اساسي برنامه ريزي عملياتي</a:t>
            </a:r>
            <a:endParaRPr lang="en-US" dirty="0" smtClean="0">
              <a:solidFill>
                <a:srgbClr val="0C80A4"/>
              </a:solidFill>
              <a:cs typeface="B Titr" panose="00000700000000000000" pitchFamily="2" charset="-78"/>
            </a:endParaRPr>
          </a:p>
        </p:txBody>
      </p:sp>
      <p:grpSp>
        <p:nvGrpSpPr>
          <p:cNvPr id="13315" name="Group 16"/>
          <p:cNvGrpSpPr>
            <a:grpSpLocks/>
          </p:cNvGrpSpPr>
          <p:nvPr/>
        </p:nvGrpSpPr>
        <p:grpSpPr bwMode="auto">
          <a:xfrm>
            <a:off x="1025866" y="1142999"/>
            <a:ext cx="7277567" cy="4895851"/>
            <a:chOff x="1371600" y="981074"/>
            <a:chExt cx="7277567" cy="4895851"/>
          </a:xfrm>
          <a:effectLst>
            <a:outerShdw blurRad="50800" dist="38100" dir="18900000" algn="bl" rotWithShape="0">
              <a:prstClr val="black">
                <a:alpha val="40000"/>
              </a:prstClr>
            </a:outerShdw>
          </a:effectLst>
        </p:grpSpPr>
        <p:sp>
          <p:nvSpPr>
            <p:cNvPr id="33797" name="Text Box 5"/>
            <p:cNvSpPr txBox="1">
              <a:spLocks noChangeArrowheads="1"/>
            </p:cNvSpPr>
            <p:nvPr/>
          </p:nvSpPr>
          <p:spPr bwMode="auto">
            <a:xfrm>
              <a:off x="1371600" y="2657475"/>
              <a:ext cx="6324600" cy="52387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پيشنهاد استراتژيهاي مختلف و انتخاب مناسبترين استراتژي</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grpSp>
          <p:nvGrpSpPr>
            <p:cNvPr id="13319" name="Group 13"/>
            <p:cNvGrpSpPr>
              <a:grpSpLocks/>
            </p:cNvGrpSpPr>
            <p:nvPr/>
          </p:nvGrpSpPr>
          <p:grpSpPr bwMode="auto">
            <a:xfrm>
              <a:off x="2362200" y="981074"/>
              <a:ext cx="6286967" cy="4895851"/>
              <a:chOff x="2362200" y="981074"/>
              <a:chExt cx="6286967" cy="4895851"/>
            </a:xfrm>
          </p:grpSpPr>
          <p:sp>
            <p:nvSpPr>
              <p:cNvPr id="33795" name="Text Box 3">
                <a:hlinkClick r:id="rId2" action="ppaction://hlinksldjump"/>
              </p:cNvPr>
              <p:cNvSpPr txBox="1">
                <a:spLocks noChangeArrowheads="1"/>
              </p:cNvSpPr>
              <p:nvPr/>
            </p:nvSpPr>
            <p:spPr bwMode="auto">
              <a:xfrm>
                <a:off x="4343400" y="981075"/>
                <a:ext cx="3319463" cy="52322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ارزيابي وضعيت موجود</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sp>
            <p:nvSpPr>
              <p:cNvPr id="33798" name="Text Box 6"/>
              <p:cNvSpPr txBox="1">
                <a:spLocks noChangeArrowheads="1"/>
              </p:cNvSpPr>
              <p:nvPr/>
            </p:nvSpPr>
            <p:spPr bwMode="auto">
              <a:xfrm>
                <a:off x="2362200" y="3495675"/>
                <a:ext cx="5310188" cy="52322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پيش بيني  فعاليتها و جدول زماني برنامه </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sp>
            <p:nvSpPr>
              <p:cNvPr id="33799" name="Text Box 7"/>
              <p:cNvSpPr txBox="1">
                <a:spLocks noChangeArrowheads="1"/>
              </p:cNvSpPr>
              <p:nvPr/>
            </p:nvSpPr>
            <p:spPr bwMode="auto">
              <a:xfrm>
                <a:off x="4343400" y="5172075"/>
                <a:ext cx="3319463" cy="52387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پايش </a:t>
                </a:r>
                <a:r>
                  <a:rPr lang="fa-IR"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و </a:t>
                </a: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ارزشياب</a:t>
                </a:r>
                <a:r>
                  <a:rPr lang="fa-IR"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ي</a:t>
                </a: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 برنامه</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sp>
            <p:nvSpPr>
              <p:cNvPr id="33800" name="Text Box 8"/>
              <p:cNvSpPr txBox="1">
                <a:spLocks noChangeArrowheads="1"/>
              </p:cNvSpPr>
              <p:nvPr/>
            </p:nvSpPr>
            <p:spPr bwMode="auto">
              <a:xfrm>
                <a:off x="3132138" y="4322763"/>
                <a:ext cx="4543425" cy="52322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fa-IR"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برآورد  بودجه (بودجه بندي) برنامه</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sp>
            <p:nvSpPr>
              <p:cNvPr id="33802" name="Text Box 10"/>
              <p:cNvSpPr txBox="1">
                <a:spLocks noChangeArrowheads="1"/>
              </p:cNvSpPr>
              <p:nvPr/>
            </p:nvSpPr>
            <p:spPr bwMode="auto">
              <a:xfrm rot="16200000">
                <a:off x="6443663" y="2663358"/>
                <a:ext cx="3887788" cy="52322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fa-IR"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Mitra" pitchFamily="2" charset="-78"/>
                  </a:rPr>
                  <a:t>فاز پيش بيني و تدوين برنامه</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Mitra" pitchFamily="2" charset="-78"/>
                </a:endParaRPr>
              </a:p>
            </p:txBody>
          </p:sp>
          <p:sp>
            <p:nvSpPr>
              <p:cNvPr id="33803" name="Text Box 11"/>
              <p:cNvSpPr txBox="1">
                <a:spLocks noChangeArrowheads="1"/>
              </p:cNvSpPr>
              <p:nvPr/>
            </p:nvSpPr>
            <p:spPr bwMode="auto">
              <a:xfrm rot="16200000">
                <a:off x="7940676" y="5173662"/>
                <a:ext cx="863600" cy="54292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lstStyle/>
              <a:p>
                <a:pPr algn="r" rtl="1" eaLnBrk="0" hangingPunct="0">
                  <a:defRPr/>
                </a:pPr>
                <a:r>
                  <a:rPr lang="fa-IR"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Mitra" pitchFamily="2" charset="-78"/>
                  </a:rPr>
                  <a:t>فازاجرا</a:t>
                </a:r>
                <a:endParaRPr lang="en-U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Mitra" pitchFamily="2" charset="-78"/>
                </a:endParaRPr>
              </a:p>
            </p:txBody>
          </p:sp>
        </p:grpSp>
        <p:sp>
          <p:nvSpPr>
            <p:cNvPr id="16" name="Text Box 6"/>
            <p:cNvSpPr txBox="1">
              <a:spLocks noChangeArrowheads="1"/>
            </p:cNvSpPr>
            <p:nvPr/>
          </p:nvSpPr>
          <p:spPr bwMode="auto">
            <a:xfrm>
              <a:off x="2362200" y="1828800"/>
              <a:ext cx="5310188" cy="52387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تعيين اهداف</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grpSp>
      <p:sp>
        <p:nvSpPr>
          <p:cNvPr id="2" name="Slide Number Placeholder 1"/>
          <p:cNvSpPr>
            <a:spLocks noGrp="1"/>
          </p:cNvSpPr>
          <p:nvPr>
            <p:ph type="sldNum" sz="quarter" idx="12"/>
          </p:nvPr>
        </p:nvSpPr>
        <p:spPr/>
        <p:txBody>
          <a:bodyPr/>
          <a:lstStyle/>
          <a:p>
            <a:fld id="{B6F15528-21DE-4FAA-801E-634DDDAF4B2B}" type="slidenum">
              <a:rPr lang="en-US" smtClean="0"/>
              <a:pPr/>
              <a:t>21</a:t>
            </a:fld>
            <a:endParaRPr lang="en-US"/>
          </a:p>
        </p:txBody>
      </p:sp>
    </p:spTree>
    <p:extLst>
      <p:ext uri="{BB962C8B-B14F-4D97-AF65-F5344CB8AC3E}">
        <p14:creationId xmlns:p14="http://schemas.microsoft.com/office/powerpoint/2010/main" val="540663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noAutofit/>
          </a:bodyPr>
          <a:lstStyle/>
          <a:p>
            <a:pPr algn="ctr"/>
            <a:r>
              <a:rPr lang="fa-IR" altLang="fa-IR" sz="3200" dirty="0" smtClean="0">
                <a:solidFill>
                  <a:srgbClr val="002060"/>
                </a:solidFill>
                <a:cs typeface="B Titr" panose="00000700000000000000" pitchFamily="2" charset="-78"/>
              </a:rPr>
              <a:t>مثال برای استراتژي ها ( با استفاده از شبکه عليت)</a:t>
            </a:r>
            <a:endParaRPr lang="en-US" altLang="fa-IR" sz="3200" dirty="0" smtClean="0">
              <a:solidFill>
                <a:srgbClr val="002060"/>
              </a:solidFill>
              <a:cs typeface="B Titr" panose="00000700000000000000" pitchFamily="2" charset="-78"/>
            </a:endParaRPr>
          </a:p>
        </p:txBody>
      </p:sp>
      <p:pic>
        <p:nvPicPr>
          <p:cNvPr id="37891" name="Picture 4" descr="C:\Documents and Settings\Rasoul\Desktop\eliat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066800"/>
            <a:ext cx="767715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2711371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descr="Bouquet"/>
          <p:cNvSpPr>
            <a:spLocks noGrp="1" noRot="1" noChangeArrowheads="1"/>
          </p:cNvSpPr>
          <p:nvPr>
            <p:ph type="title"/>
          </p:nvPr>
        </p:nvSpPr>
        <p:spPr>
          <a:xfrm>
            <a:off x="1447800" y="0"/>
            <a:ext cx="6740525" cy="919163"/>
          </a:xfrm>
        </p:spPr>
        <p:txBody>
          <a:bodyPr rtlCol="0">
            <a:normAutofit/>
          </a:bodyPr>
          <a:lstStyle/>
          <a:p>
            <a:pPr algn="ctr" eaLnBrk="1" fontAlgn="auto" hangingPunct="1">
              <a:spcAft>
                <a:spcPts val="0"/>
              </a:spcAft>
              <a:defRPr/>
            </a:pPr>
            <a:r>
              <a:rPr lang="ar-SA" dirty="0" smtClean="0">
                <a:solidFill>
                  <a:srgbClr val="0C80A4"/>
                </a:solidFill>
                <a:cs typeface="B Titr" panose="00000700000000000000" pitchFamily="2" charset="-78"/>
              </a:rPr>
              <a:t>گام</a:t>
            </a:r>
            <a:r>
              <a:rPr lang="fa-IR" dirty="0" smtClean="0">
                <a:solidFill>
                  <a:srgbClr val="0C80A4"/>
                </a:solidFill>
                <a:cs typeface="B Titr" panose="00000700000000000000" pitchFamily="2" charset="-78"/>
              </a:rPr>
              <a:t> </a:t>
            </a:r>
            <a:r>
              <a:rPr lang="ar-SA" dirty="0" smtClean="0">
                <a:solidFill>
                  <a:srgbClr val="0C80A4"/>
                </a:solidFill>
                <a:cs typeface="B Titr" panose="00000700000000000000" pitchFamily="2" charset="-78"/>
              </a:rPr>
              <a:t>هاي اساسي برنامه ريزي عملياتي</a:t>
            </a:r>
            <a:endParaRPr lang="en-US" dirty="0" smtClean="0">
              <a:solidFill>
                <a:srgbClr val="0C80A4"/>
              </a:solidFill>
              <a:cs typeface="B Titr" panose="00000700000000000000" pitchFamily="2" charset="-78"/>
            </a:endParaRPr>
          </a:p>
        </p:txBody>
      </p:sp>
      <p:grpSp>
        <p:nvGrpSpPr>
          <p:cNvPr id="13315" name="Group 16"/>
          <p:cNvGrpSpPr>
            <a:grpSpLocks/>
          </p:cNvGrpSpPr>
          <p:nvPr/>
        </p:nvGrpSpPr>
        <p:grpSpPr bwMode="auto">
          <a:xfrm>
            <a:off x="1025866" y="1142999"/>
            <a:ext cx="7277567" cy="4895851"/>
            <a:chOff x="1371600" y="981074"/>
            <a:chExt cx="7277567" cy="4895851"/>
          </a:xfrm>
          <a:effectLst>
            <a:outerShdw blurRad="50800" dist="38100" dir="18900000" algn="bl" rotWithShape="0">
              <a:prstClr val="black">
                <a:alpha val="40000"/>
              </a:prstClr>
            </a:outerShdw>
          </a:effectLst>
        </p:grpSpPr>
        <p:sp>
          <p:nvSpPr>
            <p:cNvPr id="33797" name="Text Box 5"/>
            <p:cNvSpPr txBox="1">
              <a:spLocks noChangeArrowheads="1"/>
            </p:cNvSpPr>
            <p:nvPr/>
          </p:nvSpPr>
          <p:spPr bwMode="auto">
            <a:xfrm>
              <a:off x="1371600" y="2657475"/>
              <a:ext cx="6324600" cy="52387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پيشنهاد استراتژيهاي مختلف و انتخاب مناسبترين استراتژي</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grpSp>
          <p:nvGrpSpPr>
            <p:cNvPr id="13319" name="Group 13"/>
            <p:cNvGrpSpPr>
              <a:grpSpLocks/>
            </p:cNvGrpSpPr>
            <p:nvPr/>
          </p:nvGrpSpPr>
          <p:grpSpPr bwMode="auto">
            <a:xfrm>
              <a:off x="2362200" y="981074"/>
              <a:ext cx="6286967" cy="4895851"/>
              <a:chOff x="2362200" y="981074"/>
              <a:chExt cx="6286967" cy="4895851"/>
            </a:xfrm>
          </p:grpSpPr>
          <p:sp>
            <p:nvSpPr>
              <p:cNvPr id="33795" name="Text Box 3">
                <a:hlinkClick r:id="rId2" action="ppaction://hlinksldjump"/>
              </p:cNvPr>
              <p:cNvSpPr txBox="1">
                <a:spLocks noChangeArrowheads="1"/>
              </p:cNvSpPr>
              <p:nvPr/>
            </p:nvSpPr>
            <p:spPr bwMode="auto">
              <a:xfrm>
                <a:off x="4343400" y="981075"/>
                <a:ext cx="3319463" cy="52322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ارزيابي وضعيت موجود</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sp>
            <p:nvSpPr>
              <p:cNvPr id="33798" name="Text Box 6"/>
              <p:cNvSpPr txBox="1">
                <a:spLocks noChangeArrowheads="1"/>
              </p:cNvSpPr>
              <p:nvPr/>
            </p:nvSpPr>
            <p:spPr bwMode="auto">
              <a:xfrm>
                <a:off x="2362200" y="3495675"/>
                <a:ext cx="5310188" cy="52322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پيش بيني  فعاليتها و جدول زماني برنامه </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sp>
            <p:nvSpPr>
              <p:cNvPr id="33799" name="Text Box 7"/>
              <p:cNvSpPr txBox="1">
                <a:spLocks noChangeArrowheads="1"/>
              </p:cNvSpPr>
              <p:nvPr/>
            </p:nvSpPr>
            <p:spPr bwMode="auto">
              <a:xfrm>
                <a:off x="4343400" y="5172075"/>
                <a:ext cx="3319463" cy="52387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پايش </a:t>
                </a:r>
                <a:r>
                  <a:rPr lang="fa-IR"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و </a:t>
                </a: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ارزشياب</a:t>
                </a:r>
                <a:r>
                  <a:rPr lang="fa-IR"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ي</a:t>
                </a: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 برنامه</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sp>
            <p:nvSpPr>
              <p:cNvPr id="33800" name="Text Box 8"/>
              <p:cNvSpPr txBox="1">
                <a:spLocks noChangeArrowheads="1"/>
              </p:cNvSpPr>
              <p:nvPr/>
            </p:nvSpPr>
            <p:spPr bwMode="auto">
              <a:xfrm>
                <a:off x="3132138" y="4322763"/>
                <a:ext cx="4543425" cy="52322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fa-IR"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برآورد  بودجه (بودجه بندي) برنامه</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sp>
            <p:nvSpPr>
              <p:cNvPr id="33802" name="Text Box 10"/>
              <p:cNvSpPr txBox="1">
                <a:spLocks noChangeArrowheads="1"/>
              </p:cNvSpPr>
              <p:nvPr/>
            </p:nvSpPr>
            <p:spPr bwMode="auto">
              <a:xfrm rot="16200000">
                <a:off x="6443663" y="2663358"/>
                <a:ext cx="3887788" cy="52322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fa-IR"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Mitra" pitchFamily="2" charset="-78"/>
                  </a:rPr>
                  <a:t>فاز پيش بيني و تدوين برنامه</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Mitra" pitchFamily="2" charset="-78"/>
                </a:endParaRPr>
              </a:p>
            </p:txBody>
          </p:sp>
          <p:sp>
            <p:nvSpPr>
              <p:cNvPr id="33803" name="Text Box 11"/>
              <p:cNvSpPr txBox="1">
                <a:spLocks noChangeArrowheads="1"/>
              </p:cNvSpPr>
              <p:nvPr/>
            </p:nvSpPr>
            <p:spPr bwMode="auto">
              <a:xfrm rot="16200000">
                <a:off x="7940676" y="5173662"/>
                <a:ext cx="863600" cy="54292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lstStyle/>
              <a:p>
                <a:pPr algn="r" rtl="1" eaLnBrk="0" hangingPunct="0">
                  <a:defRPr/>
                </a:pPr>
                <a:r>
                  <a:rPr lang="fa-IR"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Mitra" pitchFamily="2" charset="-78"/>
                  </a:rPr>
                  <a:t>فازاجرا</a:t>
                </a:r>
                <a:endParaRPr lang="en-U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Mitra" pitchFamily="2" charset="-78"/>
                </a:endParaRPr>
              </a:p>
            </p:txBody>
          </p:sp>
        </p:grpSp>
        <p:sp>
          <p:nvSpPr>
            <p:cNvPr id="16" name="Text Box 6"/>
            <p:cNvSpPr txBox="1">
              <a:spLocks noChangeArrowheads="1"/>
            </p:cNvSpPr>
            <p:nvPr/>
          </p:nvSpPr>
          <p:spPr bwMode="auto">
            <a:xfrm>
              <a:off x="2362200" y="1828800"/>
              <a:ext cx="5310188" cy="52387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تعيين اهداف</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grpSp>
      <p:sp>
        <p:nvSpPr>
          <p:cNvPr id="2" name="Slide Number Placeholder 1"/>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540663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algn="ctr" eaLnBrk="1" hangingPunct="1"/>
            <a:r>
              <a:rPr lang="fa-IR" altLang="fa-IR" sz="3200" dirty="0" smtClean="0">
                <a:solidFill>
                  <a:srgbClr val="002060"/>
                </a:solidFill>
                <a:cs typeface="B Titr" panose="00000700000000000000" pitchFamily="2" charset="-78"/>
              </a:rPr>
              <a:t>برنامه ریزی عملیاتی</a:t>
            </a:r>
            <a:endParaRPr lang="en-GB" altLang="fa-IR" sz="3200" dirty="0" smtClean="0">
              <a:solidFill>
                <a:srgbClr val="002060"/>
              </a:solidFill>
              <a:cs typeface="B Titr" panose="00000700000000000000" pitchFamily="2" charset="-78"/>
            </a:endParaRPr>
          </a:p>
        </p:txBody>
      </p:sp>
      <p:sp>
        <p:nvSpPr>
          <p:cNvPr id="38915" name="Rectangle 3"/>
          <p:cNvSpPr>
            <a:spLocks noGrp="1" noChangeArrowheads="1"/>
          </p:cNvSpPr>
          <p:nvPr>
            <p:ph idx="1"/>
          </p:nvPr>
        </p:nvSpPr>
        <p:spPr>
          <a:xfrm>
            <a:off x="685800" y="838200"/>
            <a:ext cx="7693025" cy="5638800"/>
          </a:xfrm>
        </p:spPr>
        <p:txBody>
          <a:bodyPr>
            <a:normAutofit fontScale="47500" lnSpcReduction="20000"/>
          </a:bodyPr>
          <a:lstStyle/>
          <a:p>
            <a:pPr algn="just" eaLnBrk="1" hangingPunct="1">
              <a:lnSpc>
                <a:spcPct val="170000"/>
              </a:lnSpc>
              <a:buFontTx/>
              <a:buNone/>
            </a:pPr>
            <a:r>
              <a:rPr lang="fa-IR" altLang="fa-IR" sz="4400" b="1" dirty="0" smtClean="0">
                <a:solidFill>
                  <a:srgbClr val="002060"/>
                </a:solidFill>
                <a:cs typeface="B Titr" panose="00000700000000000000" pitchFamily="2" charset="-78"/>
                <a:hlinkClick r:id="rId2" action="ppaction://hlinksldjump"/>
              </a:rPr>
              <a:t>2- پیش بینی:</a:t>
            </a:r>
            <a:endParaRPr lang="fa-IR" altLang="fa-IR" sz="4400" b="1" dirty="0" smtClean="0">
              <a:solidFill>
                <a:srgbClr val="002060"/>
              </a:solidFill>
              <a:cs typeface="B Titr" panose="00000700000000000000" pitchFamily="2" charset="-78"/>
            </a:endParaRPr>
          </a:p>
          <a:p>
            <a:pPr algn="just" eaLnBrk="1" hangingPunct="1">
              <a:lnSpc>
                <a:spcPct val="170000"/>
              </a:lnSpc>
              <a:buFontTx/>
              <a:buNone/>
            </a:pPr>
            <a:r>
              <a:rPr lang="fa-IR" altLang="fa-IR" sz="2400" dirty="0" smtClean="0">
                <a:cs typeface="B Mitra" panose="00000400000000000000" pitchFamily="2" charset="-78"/>
              </a:rPr>
              <a:t>	</a:t>
            </a:r>
            <a:r>
              <a:rPr lang="fa-IR" altLang="fa-IR" sz="2500" dirty="0" smtClean="0">
                <a:solidFill>
                  <a:srgbClr val="7030A0"/>
                </a:solidFill>
                <a:cs typeface="B Mitra" panose="00000400000000000000" pitchFamily="2" charset="-78"/>
              </a:rPr>
              <a:t>همانطور که اشاره شد برنامه ریزی یک نوع آینده نگری بوده لذا اساس آن را پیش بینی تشکیل می دهد. بنابراین پس از تعیین اهداف قسمت اصلی کار برنامه ریز عملیاتی پیش بینی عملیات و کارهایی است که برای دستیابی به اهداف مورد نیاز می باشد.</a:t>
            </a:r>
          </a:p>
          <a:p>
            <a:pPr algn="just" eaLnBrk="1" hangingPunct="1">
              <a:lnSpc>
                <a:spcPct val="170000"/>
              </a:lnSpc>
              <a:buFontTx/>
              <a:buNone/>
            </a:pPr>
            <a:r>
              <a:rPr lang="fa-IR" altLang="fa-IR" sz="2500" dirty="0" smtClean="0">
                <a:solidFill>
                  <a:srgbClr val="7030A0"/>
                </a:solidFill>
                <a:cs typeface="B Mitra" panose="00000400000000000000" pitchFamily="2" charset="-78"/>
              </a:rPr>
              <a:t>	در پیش بینی دو عامل زمان و هزینه بسیار اساسی می باشند. سوالات مطرح در پیش بینی دقیق عبارتند از:</a:t>
            </a:r>
          </a:p>
          <a:p>
            <a:pPr algn="just" eaLnBrk="1" hangingPunct="1">
              <a:lnSpc>
                <a:spcPct val="170000"/>
              </a:lnSpc>
              <a:buFontTx/>
              <a:buNone/>
            </a:pPr>
            <a:r>
              <a:rPr lang="fa-IR" altLang="fa-IR" sz="2400" dirty="0" smtClean="0">
                <a:cs typeface="B Mitra" panose="00000400000000000000" pitchFamily="2" charset="-78"/>
              </a:rPr>
              <a:t>	</a:t>
            </a:r>
            <a:r>
              <a:rPr lang="fa-IR" altLang="fa-IR" sz="3800" dirty="0" smtClean="0">
                <a:cs typeface="B Mitra" panose="00000400000000000000" pitchFamily="2" charset="-78"/>
              </a:rPr>
              <a:t>1- چه فعالیتی؟ (پیش بینی فعالیت ها)</a:t>
            </a:r>
          </a:p>
          <a:p>
            <a:pPr algn="just" eaLnBrk="1" hangingPunct="1">
              <a:lnSpc>
                <a:spcPct val="170000"/>
              </a:lnSpc>
              <a:buFontTx/>
              <a:buNone/>
            </a:pPr>
            <a:r>
              <a:rPr lang="fa-IR" altLang="fa-IR" sz="3800" dirty="0" smtClean="0">
                <a:cs typeface="B Mitra" panose="00000400000000000000" pitchFamily="2" charset="-78"/>
              </a:rPr>
              <a:t>	2- از چه روشی؟ (پیش بینی روش های انجام کار)</a:t>
            </a:r>
          </a:p>
          <a:p>
            <a:pPr algn="just" eaLnBrk="1" hangingPunct="1">
              <a:lnSpc>
                <a:spcPct val="170000"/>
              </a:lnSpc>
              <a:buFontTx/>
              <a:buNone/>
            </a:pPr>
            <a:r>
              <a:rPr lang="fa-IR" altLang="fa-IR" sz="3800" dirty="0" smtClean="0">
                <a:cs typeface="B Mitra" panose="00000400000000000000" pitchFamily="2" charset="-78"/>
              </a:rPr>
              <a:t>	3- در چه مدت زمانی؟ (پیش بینی زمانی)</a:t>
            </a:r>
          </a:p>
          <a:p>
            <a:pPr algn="just" eaLnBrk="1" hangingPunct="1">
              <a:lnSpc>
                <a:spcPct val="170000"/>
              </a:lnSpc>
              <a:buFontTx/>
              <a:buNone/>
            </a:pPr>
            <a:r>
              <a:rPr lang="fa-IR" altLang="fa-IR" sz="3800" dirty="0" smtClean="0">
                <a:cs typeface="B Mitra" panose="00000400000000000000" pitchFamily="2" charset="-78"/>
              </a:rPr>
              <a:t>	4- در چه مکانی؟ (پیش بینی موقعیت مکانی برنامه)</a:t>
            </a:r>
          </a:p>
          <a:p>
            <a:pPr algn="just" eaLnBrk="1" hangingPunct="1">
              <a:lnSpc>
                <a:spcPct val="170000"/>
              </a:lnSpc>
              <a:buFontTx/>
              <a:buNone/>
            </a:pPr>
            <a:r>
              <a:rPr lang="fa-IR" altLang="fa-IR" sz="3800" dirty="0" smtClean="0">
                <a:cs typeface="B Mitra" panose="00000400000000000000" pitchFamily="2" charset="-78"/>
              </a:rPr>
              <a:t> 	5- با چه منابعی؟ (پیش بینی منابع)</a:t>
            </a:r>
          </a:p>
          <a:p>
            <a:pPr algn="just" eaLnBrk="1" hangingPunct="1">
              <a:lnSpc>
                <a:spcPct val="170000"/>
              </a:lnSpc>
              <a:buFontTx/>
              <a:buNone/>
            </a:pPr>
            <a:endParaRPr lang="fa-IR" altLang="fa-IR" sz="3800" dirty="0" smtClean="0">
              <a:cs typeface="B Mitra" panose="00000400000000000000" pitchFamily="2" charset="-78"/>
            </a:endParaRPr>
          </a:p>
          <a:p>
            <a:pPr algn="ctr" eaLnBrk="1" hangingPunct="1">
              <a:lnSpc>
                <a:spcPct val="170000"/>
              </a:lnSpc>
              <a:buFontTx/>
              <a:buNone/>
            </a:pPr>
            <a:r>
              <a:rPr lang="fa-IR" altLang="fa-IR" sz="5900" b="1" dirty="0" smtClean="0">
                <a:solidFill>
                  <a:srgbClr val="FFFF00"/>
                </a:solidFill>
                <a:cs typeface="B Titr" panose="00000700000000000000" pitchFamily="2" charset="-78"/>
              </a:rPr>
              <a:t>آخرین مرحله برنامه ریزی عملیاتی نیز اجرای آن می باشد.</a:t>
            </a:r>
            <a:r>
              <a:rPr lang="fa-IR" altLang="fa-IR" sz="2900" dirty="0" smtClean="0">
                <a:solidFill>
                  <a:srgbClr val="FFFF00"/>
                </a:solidFill>
                <a:cs typeface="B Titr" panose="00000700000000000000" pitchFamily="2" charset="-78"/>
              </a:rPr>
              <a:t> </a:t>
            </a:r>
            <a:endParaRPr lang="en-GB" altLang="fa-IR" sz="2900" dirty="0" smtClean="0">
              <a:solidFill>
                <a:srgbClr val="FFFF00"/>
              </a:solidFill>
              <a:cs typeface="B Titr" panose="00000700000000000000" pitchFamily="2" charset="-78"/>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24</a:t>
            </a:fld>
            <a:endParaRPr lang="en-US"/>
          </a:p>
        </p:txBody>
      </p:sp>
    </p:spTree>
    <p:extLst>
      <p:ext uri="{BB962C8B-B14F-4D97-AF65-F5344CB8AC3E}">
        <p14:creationId xmlns:p14="http://schemas.microsoft.com/office/powerpoint/2010/main" val="24483035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7901" name="Group 445"/>
          <p:cNvGraphicFramePr>
            <a:graphicFrameLocks noGrp="1"/>
          </p:cNvGraphicFramePr>
          <p:nvPr>
            <p:ph type="tbl" idx="1"/>
            <p:extLst>
              <p:ext uri="{D42A27DB-BD31-4B8C-83A1-F6EECF244321}">
                <p14:modId xmlns:p14="http://schemas.microsoft.com/office/powerpoint/2010/main" val="3489665554"/>
              </p:ext>
            </p:extLst>
          </p:nvPr>
        </p:nvGraphicFramePr>
        <p:xfrm>
          <a:off x="457200" y="304800"/>
          <a:ext cx="8229600" cy="6279000"/>
        </p:xfrm>
        <a:graphic>
          <a:graphicData uri="http://schemas.openxmlformats.org/drawingml/2006/table">
            <a:tbl>
              <a:tblPr rtl="1"/>
              <a:tblGrid>
                <a:gridCol w="2963862">
                  <a:extLst>
                    <a:ext uri="{9D8B030D-6E8A-4147-A177-3AD203B41FA5}">
                      <a16:colId xmlns:a16="http://schemas.microsoft.com/office/drawing/2014/main" val="20000"/>
                    </a:ext>
                  </a:extLst>
                </a:gridCol>
                <a:gridCol w="1687513">
                  <a:extLst>
                    <a:ext uri="{9D8B030D-6E8A-4147-A177-3AD203B41FA5}">
                      <a16:colId xmlns:a16="http://schemas.microsoft.com/office/drawing/2014/main" val="20001"/>
                    </a:ext>
                  </a:extLst>
                </a:gridCol>
                <a:gridCol w="1993900">
                  <a:extLst>
                    <a:ext uri="{9D8B030D-6E8A-4147-A177-3AD203B41FA5}">
                      <a16:colId xmlns:a16="http://schemas.microsoft.com/office/drawing/2014/main" val="20002"/>
                    </a:ext>
                  </a:extLst>
                </a:gridCol>
                <a:gridCol w="1584325">
                  <a:extLst>
                    <a:ext uri="{9D8B030D-6E8A-4147-A177-3AD203B41FA5}">
                      <a16:colId xmlns:a16="http://schemas.microsoft.com/office/drawing/2014/main" val="20003"/>
                    </a:ext>
                  </a:extLst>
                </a:gridCol>
              </a:tblGrid>
              <a:tr h="772509">
                <a:tc gridSpan="4">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Titr" pitchFamily="2" charset="-78"/>
                        </a:rPr>
                        <a:t>هدف</a:t>
                      </a:r>
                      <a:r>
                        <a:rPr kumimoji="0" lang="fa-IR" sz="1200" b="1" i="0" u="none" strike="noStrike" cap="none" normalizeH="0" baseline="0" dirty="0" smtClean="0">
                          <a:ln>
                            <a:noFill/>
                          </a:ln>
                          <a:solidFill>
                            <a:schemeClr val="tx1"/>
                          </a:solidFill>
                          <a:effectLst/>
                          <a:latin typeface="Times New Roman" pitchFamily="18" charset="0"/>
                          <a:ea typeface="Times New Roman" pitchFamily="18" charset="0"/>
                          <a:cs typeface="Titr" pitchFamily="2" charset="-78"/>
                        </a:rPr>
                        <a:t> كلي</a:t>
                      </a: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Titr" pitchFamily="2" charset="-78"/>
                        </a:rPr>
                        <a:t>:</a:t>
                      </a:r>
                      <a:endParaRPr kumimoji="0" lang="ar-SA" sz="1000" b="0" i="0" u="none" strike="noStrike" cap="none" normalizeH="0" baseline="0" dirty="0" smtClean="0">
                        <a:ln>
                          <a:noFill/>
                        </a:ln>
                        <a:solidFill>
                          <a:schemeClr val="tx1"/>
                        </a:solidFill>
                        <a:effectLst/>
                        <a:latin typeface="Times New Roman" pitchFamily="18" charset="0"/>
                        <a:ea typeface="Times New Roman" pitchFamily="18" charset="0"/>
                        <a:cs typeface="Titr"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Titr" pitchFamily="2" charset="-78"/>
                        </a:rPr>
                        <a:t> </a:t>
                      </a:r>
                      <a:endParaRPr kumimoji="0" lang="ar-SA" sz="1000" b="0" i="0" u="none" strike="noStrike" cap="none" normalizeH="0" baseline="0" dirty="0" smtClean="0">
                        <a:ln>
                          <a:noFill/>
                        </a:ln>
                        <a:solidFill>
                          <a:schemeClr val="tx1"/>
                        </a:solidFill>
                        <a:effectLst/>
                        <a:latin typeface="Times New Roman" pitchFamily="18" charset="0"/>
                        <a:ea typeface="Times New Roman" pitchFamily="18" charset="0"/>
                        <a:cs typeface="Titr"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fa-IR" sz="1200" b="1" i="0" u="none" strike="noStrike" cap="none" normalizeH="0" baseline="0" dirty="0" smtClean="0">
                          <a:ln>
                            <a:noFill/>
                          </a:ln>
                          <a:solidFill>
                            <a:schemeClr val="tx1"/>
                          </a:solidFill>
                          <a:effectLst/>
                          <a:latin typeface="Times New Roman" pitchFamily="18" charset="0"/>
                          <a:ea typeface="Times New Roman" pitchFamily="18" charset="0"/>
                          <a:cs typeface="Titr" pitchFamily="2" charset="-78"/>
                        </a:rPr>
                        <a:t>هدف اختصاصي</a:t>
                      </a: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Titr" pitchFamily="2" charset="-78"/>
                        </a:rPr>
                        <a:t>:</a:t>
                      </a:r>
                      <a:endParaRPr kumimoji="0" lang="ar-SA" sz="1000" b="0" i="0" u="none" strike="noStrike" cap="none" normalizeH="0" baseline="0" dirty="0" smtClean="0">
                        <a:ln>
                          <a:noFill/>
                        </a:ln>
                        <a:solidFill>
                          <a:schemeClr val="tx1"/>
                        </a:solidFill>
                        <a:effectLst/>
                        <a:latin typeface="Times New Roman" pitchFamily="18" charset="0"/>
                        <a:ea typeface="Times New Roman" pitchFamily="18" charset="0"/>
                        <a:cs typeface="Titr"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Titr" pitchFamily="2" charset="-78"/>
                        </a:rPr>
                        <a:t>استراتژي</a:t>
                      </a:r>
                      <a:r>
                        <a:rPr kumimoji="0" lang="ar-SA" sz="1200" b="0" i="0" u="none" strike="noStrike" cap="none" normalizeH="0" baseline="0" dirty="0" smtClean="0">
                          <a:ln>
                            <a:noFill/>
                          </a:ln>
                          <a:solidFill>
                            <a:schemeClr val="tx1"/>
                          </a:solidFill>
                          <a:effectLst/>
                          <a:latin typeface="Times New Roman" pitchFamily="18" charset="0"/>
                          <a:ea typeface="Times New Roman" pitchFamily="18" charset="0"/>
                          <a:cs typeface="Yagut" pitchFamily="2" charset="-78"/>
                        </a:rPr>
                        <a:t>:</a:t>
                      </a:r>
                      <a:endParaRPr kumimoji="0" lang="ar-SA" sz="1000" b="0" i="0" u="none" strike="noStrike" cap="none" normalizeH="0" baseline="0" dirty="0" smtClean="0">
                        <a:ln>
                          <a:noFill/>
                        </a:ln>
                        <a:solidFill>
                          <a:schemeClr val="tx1"/>
                        </a:solidFill>
                        <a:effectLst/>
                        <a:latin typeface="Times New Roman" pitchFamily="18" charset="0"/>
                        <a:ea typeface="Times New Roman" pitchFamily="18" charset="0"/>
                        <a:cs typeface="Yagut" pitchFamily="2" charset="-78"/>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257802">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cs typeface="Titr" pitchFamily="2" charset="-78"/>
                        </a:rPr>
                        <a:t>اقدامات اجرايي</a:t>
                      </a: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smtClean="0">
                          <a:ln>
                            <a:noFill/>
                          </a:ln>
                          <a:solidFill>
                            <a:schemeClr val="tx1"/>
                          </a:solidFill>
                          <a:effectLst/>
                          <a:latin typeface="Times New Roman" pitchFamily="18" charset="0"/>
                          <a:ea typeface="Times New Roman" pitchFamily="18" charset="0"/>
                          <a:cs typeface="Titr" pitchFamily="2" charset="-78"/>
                        </a:rPr>
                        <a:t>مسئول</a:t>
                      </a: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smtClean="0">
                          <a:ln>
                            <a:noFill/>
                          </a:ln>
                          <a:solidFill>
                            <a:schemeClr val="tx1"/>
                          </a:solidFill>
                          <a:effectLst/>
                          <a:latin typeface="Times New Roman" pitchFamily="18" charset="0"/>
                          <a:ea typeface="Times New Roman" pitchFamily="18" charset="0"/>
                          <a:cs typeface="Titr" pitchFamily="2" charset="-78"/>
                        </a:rPr>
                        <a:t>محدوده زماني</a:t>
                      </a: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Titr" pitchFamily="2" charset="-78"/>
                        </a:rPr>
                        <a:t>منابع مورد نياز</a:t>
                      </a: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488063">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488063">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488063">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488063">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488063">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488063">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r h="488063">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8"/>
                  </a:ext>
                </a:extLst>
              </a:tr>
              <a:tr h="488063">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9"/>
                  </a:ext>
                </a:extLst>
              </a:tr>
              <a:tr h="488063">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0"/>
                  </a:ext>
                </a:extLst>
              </a:tr>
              <a:tr h="488063">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1" eaLnBrk="1" fontAlgn="base" latinLnBrk="0" hangingPunct="1">
                        <a:lnSpc>
                          <a:spcPct val="100000"/>
                        </a:lnSpc>
                        <a:spcBef>
                          <a:spcPct val="20000"/>
                        </a:spcBef>
                        <a:spcAft>
                          <a:spcPct val="0"/>
                        </a:spcAft>
                        <a:buClr>
                          <a:schemeClr val="hlink"/>
                        </a:buClr>
                        <a:buSzPct val="90000"/>
                        <a:buFont typeface="Wingdings" pitchFamily="2" charset="2"/>
                        <a:buNone/>
                        <a:tabLst/>
                      </a:pPr>
                      <a:endParaRPr kumimoji="0" lang="en-US" sz="2800" b="0" i="0" u="none" strike="noStrike" cap="none" normalizeH="0" baseline="0" dirty="0" smtClean="0">
                        <a:ln>
                          <a:noFill/>
                        </a:ln>
                        <a:solidFill>
                          <a:schemeClr val="tx1"/>
                        </a:solidFill>
                        <a:effectLst>
                          <a:outerShdw blurRad="38100" dist="38100" dir="2700000" algn="tl">
                            <a:srgbClr val="000000"/>
                          </a:outerShdw>
                        </a:effectLst>
                        <a:latin typeface="Arial" pitchFamily="34" charset="0"/>
                        <a:cs typeface="Arial" pitchFamily="34" charset="0"/>
                      </a:endParaRPr>
                    </a:p>
                  </a:txBody>
                  <a:tcPr marT="45725" marB="45725"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1"/>
                  </a:ext>
                </a:extLst>
              </a:tr>
            </a:tbl>
          </a:graphicData>
        </a:graphic>
      </p:graphicFrame>
      <p:sp>
        <p:nvSpPr>
          <p:cNvPr id="39938" name="Slide Number Placeholder 5"/>
          <p:cNvSpPr>
            <a:spLocks noGrp="1"/>
          </p:cNvSpPr>
          <p:nvPr>
            <p:ph type="sldNum" sz="quarter" idx="11"/>
          </p:nvPr>
        </p:nvSpPr>
        <p:spPr>
          <a:xfrm>
            <a:off x="6553200" y="6243638"/>
            <a:ext cx="21336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6" tIns="45712" rIns="91426" bIns="45712">
            <a:normAutofit fontScale="70000" lnSpcReduction="20000"/>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Zar" pitchFamily="2" charset="-78"/>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Zar" pitchFamily="2" charset="-78"/>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Zar" pitchFamily="2" charset="-78"/>
              </a:defRPr>
            </a:lvl3pPr>
            <a:lvl4pPr marL="1600200" indent="-228600" algn="r" rtl="1" eaLnBrk="0" hangingPunct="0">
              <a:spcBef>
                <a:spcPct val="20000"/>
              </a:spcBef>
              <a:buClr>
                <a:schemeClr val="tx1"/>
              </a:buClr>
              <a:buSzPct val="80000"/>
              <a:buChar char="–"/>
              <a:defRPr sz="2000">
                <a:solidFill>
                  <a:schemeClr val="tx1"/>
                </a:solidFill>
                <a:latin typeface="Arial" pitchFamily="34" charset="0"/>
                <a:cs typeface="Zar" pitchFamily="2" charset="-78"/>
              </a:defRPr>
            </a:lvl4pPr>
            <a:lvl5pPr marL="2057400" indent="-228600" algn="r" rtl="1" eaLnBrk="0" hangingPunct="0">
              <a:spcBef>
                <a:spcPct val="20000"/>
              </a:spcBef>
              <a:buClr>
                <a:schemeClr val="tx1"/>
              </a:buClr>
              <a:buSzPct val="65000"/>
              <a:buFont typeface="Wingdings" pitchFamily="2" charset="2"/>
              <a:buChar char="l"/>
              <a:defRPr sz="2000">
                <a:solidFill>
                  <a:schemeClr val="tx1"/>
                </a:solidFill>
                <a:latin typeface="Arial" pitchFamily="34" charset="0"/>
                <a:cs typeface="Zar" pitchFamily="2" charset="-78"/>
              </a:defRPr>
            </a:lvl5pPr>
            <a:lvl6pPr marL="2514600" indent="-22860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Arial" pitchFamily="34" charset="0"/>
                <a:cs typeface="Zar" pitchFamily="2" charset="-78"/>
              </a:defRPr>
            </a:lvl6pPr>
            <a:lvl7pPr marL="2971800" indent="-22860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Arial" pitchFamily="34" charset="0"/>
                <a:cs typeface="Zar" pitchFamily="2" charset="-78"/>
              </a:defRPr>
            </a:lvl7pPr>
            <a:lvl8pPr marL="3429000" indent="-22860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Arial" pitchFamily="34" charset="0"/>
                <a:cs typeface="Zar" pitchFamily="2" charset="-78"/>
              </a:defRPr>
            </a:lvl8pPr>
            <a:lvl9pPr marL="3886200" indent="-22860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Arial" pitchFamily="34" charset="0"/>
                <a:cs typeface="Zar" pitchFamily="2" charset="-78"/>
              </a:defRPr>
            </a:lvl9pPr>
          </a:lstStyle>
          <a:p>
            <a:pPr algn="l" rtl="0" eaLnBrk="1" hangingPunct="1">
              <a:spcBef>
                <a:spcPct val="0"/>
              </a:spcBef>
              <a:buClrTx/>
              <a:buSzTx/>
              <a:buFontTx/>
              <a:buNone/>
            </a:pPr>
            <a:fld id="{F1404DDC-E7BD-4CB6-9EC2-6603C7473051}" type="slidenum">
              <a:rPr lang="fa-IR" altLang="fa-IR" sz="2600" smtClean="0">
                <a:solidFill>
                  <a:schemeClr val="bg1"/>
                </a:solidFill>
                <a:cs typeface="Arial" pitchFamily="34" charset="0"/>
              </a:rPr>
              <a:pPr algn="l" rtl="0" eaLnBrk="1" hangingPunct="1">
                <a:spcBef>
                  <a:spcPct val="0"/>
                </a:spcBef>
                <a:buClrTx/>
                <a:buSzTx/>
                <a:buFontTx/>
                <a:buNone/>
              </a:pPr>
              <a:t>25</a:t>
            </a:fld>
            <a:endParaRPr lang="en-US" altLang="fa-IR" sz="2600" smtClean="0">
              <a:solidFill>
                <a:schemeClr val="bg1"/>
              </a:solidFill>
              <a:cs typeface="Arial" pitchFamily="34" charset="0"/>
            </a:endParaRPr>
          </a:p>
        </p:txBody>
      </p:sp>
    </p:spTree>
    <p:extLst>
      <p:ext uri="{BB962C8B-B14F-4D97-AF65-F5344CB8AC3E}">
        <p14:creationId xmlns:p14="http://schemas.microsoft.com/office/powerpoint/2010/main" val="40584018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normAutofit/>
          </a:bodyPr>
          <a:lstStyle/>
          <a:p>
            <a:endParaRPr lang="fa-IR" altLang="fa-IR" smtClean="0"/>
          </a:p>
        </p:txBody>
      </p:sp>
      <p:pic>
        <p:nvPicPr>
          <p:cNvPr id="40963" name="Picture 4" descr="C:\Documents and Settings\Rasoul\Desktop\table.jpg"/>
          <p:cNvPicPr>
            <a:picLocks noGrp="1" noChangeAspect="1" noChangeArrowheads="1"/>
          </p:cNvPicPr>
          <p:nvPr>
            <p:ph type="tbl" idx="1"/>
          </p:nvPr>
        </p:nvPicPr>
        <p:blipFill>
          <a:blip r:embed="rId2">
            <a:extLst>
              <a:ext uri="{28A0092B-C50C-407E-A947-70E740481C1C}">
                <a14:useLocalDpi xmlns:a14="http://schemas.microsoft.com/office/drawing/2010/main" val="0"/>
              </a:ext>
            </a:extLst>
          </a:blip>
          <a:srcRect/>
          <a:stretch>
            <a:fillRect/>
          </a:stretch>
        </p:blipFill>
        <p:spPr>
          <a:xfrm>
            <a:off x="0" y="-207963"/>
            <a:ext cx="9144000" cy="7191376"/>
          </a:xfrm>
          <a:noFill/>
        </p:spPr>
      </p:pic>
      <p:sp>
        <p:nvSpPr>
          <p:cNvPr id="2" name="Slide Number Placeholder 1"/>
          <p:cNvSpPr>
            <a:spLocks noGrp="1"/>
          </p:cNvSpPr>
          <p:nvPr>
            <p:ph type="sldNum" sz="quarter" idx="11"/>
          </p:nvPr>
        </p:nvSpPr>
        <p:spPr/>
        <p:txBody>
          <a:bodyPr/>
          <a:lstStyle/>
          <a:p>
            <a:pPr>
              <a:defRPr/>
            </a:pPr>
            <a:fld id="{7D8B4B97-5BD2-40C6-A6B6-FED5635A6EDC}" type="slidenum">
              <a:rPr lang="en-US" smtClean="0"/>
              <a:pPr>
                <a:defRPr/>
              </a:pPr>
              <a:t>26</a:t>
            </a:fld>
            <a:endParaRPr lang="en-US"/>
          </a:p>
        </p:txBody>
      </p:sp>
    </p:spTree>
    <p:extLst>
      <p:ext uri="{BB962C8B-B14F-4D97-AF65-F5344CB8AC3E}">
        <p14:creationId xmlns:p14="http://schemas.microsoft.com/office/powerpoint/2010/main" val="17424629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381000" y="152400"/>
            <a:ext cx="8534400" cy="6096000"/>
          </a:xfrm>
          <a:prstGeom prst="rect">
            <a:avLst/>
          </a:prstGeom>
          <a:ln>
            <a:noFill/>
          </a:ln>
          <a:effectLst>
            <a:softEdge rad="112500"/>
          </a:effectLst>
        </p:spPr>
      </p:pic>
      <p:sp>
        <p:nvSpPr>
          <p:cNvPr id="41987"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85000" lnSpcReduction="10000"/>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Zar" pitchFamily="2" charset="-78"/>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Zar" pitchFamily="2" charset="-78"/>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Zar" pitchFamily="2" charset="-78"/>
              </a:defRPr>
            </a:lvl3pPr>
            <a:lvl4pPr marL="1600200" indent="-228600" algn="r" rtl="1" eaLnBrk="0" hangingPunct="0">
              <a:spcBef>
                <a:spcPct val="20000"/>
              </a:spcBef>
              <a:buClr>
                <a:schemeClr val="tx1"/>
              </a:buClr>
              <a:buSzPct val="80000"/>
              <a:buChar char="–"/>
              <a:defRPr sz="2000">
                <a:solidFill>
                  <a:schemeClr val="tx1"/>
                </a:solidFill>
                <a:latin typeface="Arial" pitchFamily="34" charset="0"/>
                <a:cs typeface="Zar" pitchFamily="2" charset="-78"/>
              </a:defRPr>
            </a:lvl4pPr>
            <a:lvl5pPr marL="2057400" indent="-228600" algn="r" rtl="1" eaLnBrk="0" hangingPunct="0">
              <a:spcBef>
                <a:spcPct val="20000"/>
              </a:spcBef>
              <a:buClr>
                <a:schemeClr val="tx1"/>
              </a:buClr>
              <a:buSzPct val="65000"/>
              <a:buFont typeface="Wingdings" pitchFamily="2" charset="2"/>
              <a:buChar char="l"/>
              <a:defRPr sz="2000">
                <a:solidFill>
                  <a:schemeClr val="tx1"/>
                </a:solidFill>
                <a:latin typeface="Arial" pitchFamily="34" charset="0"/>
                <a:cs typeface="Zar" pitchFamily="2" charset="-78"/>
              </a:defRPr>
            </a:lvl5pPr>
            <a:lvl6pPr marL="2514600" indent="-22860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Arial" pitchFamily="34" charset="0"/>
                <a:cs typeface="Zar" pitchFamily="2" charset="-78"/>
              </a:defRPr>
            </a:lvl6pPr>
            <a:lvl7pPr marL="2971800" indent="-22860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Arial" pitchFamily="34" charset="0"/>
                <a:cs typeface="Zar" pitchFamily="2" charset="-78"/>
              </a:defRPr>
            </a:lvl7pPr>
            <a:lvl8pPr marL="3429000" indent="-22860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Arial" pitchFamily="34" charset="0"/>
                <a:cs typeface="Zar" pitchFamily="2" charset="-78"/>
              </a:defRPr>
            </a:lvl8pPr>
            <a:lvl9pPr marL="3886200" indent="-22860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Arial" pitchFamily="34" charset="0"/>
                <a:cs typeface="Zar" pitchFamily="2" charset="-78"/>
              </a:defRPr>
            </a:lvl9pPr>
          </a:lstStyle>
          <a:p>
            <a:pPr algn="l" rtl="0" eaLnBrk="1" hangingPunct="1">
              <a:spcBef>
                <a:spcPct val="0"/>
              </a:spcBef>
              <a:buClrTx/>
              <a:buSzTx/>
              <a:buFontTx/>
              <a:buNone/>
            </a:pPr>
            <a:fld id="{364FA65F-8336-4F5B-B634-CBDABF8AC132}" type="slidenum">
              <a:rPr lang="en-US" altLang="fa-IR" sz="2600" smtClean="0">
                <a:solidFill>
                  <a:schemeClr val="bg1"/>
                </a:solidFill>
                <a:cs typeface="Arial" pitchFamily="34" charset="0"/>
              </a:rPr>
              <a:pPr algn="l" rtl="0" eaLnBrk="1" hangingPunct="1">
                <a:spcBef>
                  <a:spcPct val="0"/>
                </a:spcBef>
                <a:buClrTx/>
                <a:buSzTx/>
                <a:buFontTx/>
                <a:buNone/>
              </a:pPr>
              <a:t>27</a:t>
            </a:fld>
            <a:endParaRPr lang="en-US" altLang="fa-IR" sz="2600" smtClean="0">
              <a:solidFill>
                <a:schemeClr val="bg1"/>
              </a:solidFill>
              <a:cs typeface="Arial" pitchFamily="34" charset="0"/>
            </a:endParaRPr>
          </a:p>
        </p:txBody>
      </p:sp>
    </p:spTree>
    <p:extLst>
      <p:ext uri="{BB962C8B-B14F-4D97-AF65-F5344CB8AC3E}">
        <p14:creationId xmlns:p14="http://schemas.microsoft.com/office/powerpoint/2010/main" val="18607312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algn="ctr" eaLnBrk="1" hangingPunct="1"/>
            <a:r>
              <a:rPr lang="fa-IR" altLang="fa-IR" dirty="0" smtClean="0">
                <a:solidFill>
                  <a:srgbClr val="002060"/>
                </a:solidFill>
                <a:cs typeface="B Titr" panose="00000700000000000000" pitchFamily="2" charset="-78"/>
              </a:rPr>
              <a:t>ابزارهای برنامه ریزی</a:t>
            </a:r>
            <a:endParaRPr lang="en-GB" altLang="fa-IR" dirty="0" smtClean="0">
              <a:solidFill>
                <a:srgbClr val="002060"/>
              </a:solidFill>
              <a:cs typeface="B Titr" panose="00000700000000000000" pitchFamily="2" charset="-78"/>
            </a:endParaRPr>
          </a:p>
        </p:txBody>
      </p:sp>
      <p:sp>
        <p:nvSpPr>
          <p:cNvPr id="48131" name="Rectangle 3"/>
          <p:cNvSpPr>
            <a:spLocks noGrp="1" noChangeArrowheads="1"/>
          </p:cNvSpPr>
          <p:nvPr>
            <p:ph idx="1"/>
          </p:nvPr>
        </p:nvSpPr>
        <p:spPr/>
        <p:txBody>
          <a:bodyPr>
            <a:normAutofit/>
          </a:bodyPr>
          <a:lstStyle/>
          <a:p>
            <a:pPr algn="ctr" eaLnBrk="1" hangingPunct="1"/>
            <a:r>
              <a:rPr lang="fa-IR" altLang="fa-IR" sz="3600" dirty="0" smtClean="0">
                <a:solidFill>
                  <a:srgbClr val="FF0000"/>
                </a:solidFill>
                <a:cs typeface="B Mitra" panose="00000400000000000000" pitchFamily="2" charset="-78"/>
              </a:rPr>
              <a:t>نمودار گانت:</a:t>
            </a:r>
          </a:p>
          <a:p>
            <a:pPr algn="ctr" eaLnBrk="1" hangingPunct="1">
              <a:lnSpc>
                <a:spcPct val="150000"/>
              </a:lnSpc>
            </a:pPr>
            <a:r>
              <a:rPr lang="fa-IR" altLang="fa-IR" sz="3600" dirty="0" smtClean="0">
                <a:solidFill>
                  <a:srgbClr val="FF0000"/>
                </a:solidFill>
                <a:cs typeface="B Mitra" panose="00000400000000000000" pitchFamily="2" charset="-78"/>
              </a:rPr>
              <a:t>نشان می دهد چه وقت کارها انجام می گیرند و آن را با پیشرفت واقعی کار مقایسه می کند</a:t>
            </a:r>
          </a:p>
          <a:p>
            <a:pPr algn="ctr" eaLnBrk="1" hangingPunct="1">
              <a:lnSpc>
                <a:spcPct val="150000"/>
              </a:lnSpc>
            </a:pPr>
            <a:r>
              <a:rPr lang="fa-IR" altLang="fa-IR" sz="3600" dirty="0" smtClean="0">
                <a:solidFill>
                  <a:srgbClr val="FF0000"/>
                </a:solidFill>
                <a:cs typeface="B Mitra" panose="00000400000000000000" pitchFamily="2" charset="-78"/>
              </a:rPr>
              <a:t>محور افقی  زمان و محور عمودی فعالیت ها </a:t>
            </a:r>
          </a:p>
        </p:txBody>
      </p:sp>
      <p:sp>
        <p:nvSpPr>
          <p:cNvPr id="2" name="Slide Number Placeholder 1"/>
          <p:cNvSpPr>
            <a:spLocks noGrp="1"/>
          </p:cNvSpPr>
          <p:nvPr>
            <p:ph type="sldNum" sz="quarter" idx="12"/>
          </p:nvPr>
        </p:nvSpPr>
        <p:spPr/>
        <p:txBody>
          <a:bodyPr/>
          <a:lstStyle/>
          <a:p>
            <a:fld id="{B6F15528-21DE-4FAA-801E-634DDDAF4B2B}" type="slidenum">
              <a:rPr lang="en-US" smtClean="0"/>
              <a:pPr/>
              <a:t>28</a:t>
            </a:fld>
            <a:endParaRPr lang="en-US"/>
          </a:p>
        </p:txBody>
      </p:sp>
    </p:spTree>
    <p:extLst>
      <p:ext uri="{BB962C8B-B14F-4D97-AF65-F5344CB8AC3E}">
        <p14:creationId xmlns:p14="http://schemas.microsoft.com/office/powerpoint/2010/main" val="34530168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algn="ctr" rtl="0" eaLnBrk="1" hangingPunct="1"/>
            <a:r>
              <a:rPr lang="fa-IR" altLang="fa-IR" sz="3200" dirty="0" smtClean="0">
                <a:solidFill>
                  <a:srgbClr val="002060"/>
                </a:solidFill>
                <a:cs typeface="B Titr" panose="00000700000000000000" pitchFamily="2" charset="-78"/>
              </a:rPr>
              <a:t>تکنیک های برنامه ریزی عملیاتی</a:t>
            </a:r>
            <a:endParaRPr lang="en-GB" altLang="fa-IR" sz="3200" dirty="0" smtClean="0">
              <a:solidFill>
                <a:srgbClr val="002060"/>
              </a:solidFill>
              <a:cs typeface="B Titr" panose="00000700000000000000" pitchFamily="2" charset="-78"/>
            </a:endParaRPr>
          </a:p>
        </p:txBody>
      </p:sp>
      <p:sp>
        <p:nvSpPr>
          <p:cNvPr id="49155" name="Rectangle 3"/>
          <p:cNvSpPr>
            <a:spLocks noGrp="1" noChangeArrowheads="1"/>
          </p:cNvSpPr>
          <p:nvPr>
            <p:ph idx="1"/>
          </p:nvPr>
        </p:nvSpPr>
        <p:spPr>
          <a:xfrm>
            <a:off x="381000" y="1066800"/>
            <a:ext cx="8302625" cy="4333875"/>
          </a:xfrm>
        </p:spPr>
        <p:txBody>
          <a:bodyPr>
            <a:noAutofit/>
          </a:bodyPr>
          <a:lstStyle/>
          <a:p>
            <a:pPr eaLnBrk="1" hangingPunct="1">
              <a:lnSpc>
                <a:spcPct val="80000"/>
              </a:lnSpc>
              <a:buFontTx/>
              <a:buNone/>
            </a:pPr>
            <a:r>
              <a:rPr lang="fa-IR" altLang="fa-IR" sz="2800" b="1" dirty="0" smtClean="0">
                <a:solidFill>
                  <a:srgbClr val="002060"/>
                </a:solidFill>
                <a:cs typeface="B Titr" panose="00000700000000000000" pitchFamily="2" charset="-78"/>
              </a:rPr>
              <a:t>روش نمودار گانت:</a:t>
            </a:r>
          </a:p>
          <a:p>
            <a:pPr algn="just" eaLnBrk="1" hangingPunct="1">
              <a:lnSpc>
                <a:spcPct val="80000"/>
              </a:lnSpc>
              <a:buFontTx/>
              <a:buNone/>
            </a:pPr>
            <a:r>
              <a:rPr lang="fa-IR" altLang="fa-IR" sz="2800" dirty="0" smtClean="0">
                <a:solidFill>
                  <a:srgbClr val="0070C0"/>
                </a:solidFill>
                <a:cs typeface="B Nazanin" pitchFamily="2" charset="-78"/>
              </a:rPr>
              <a:t>	روش نمودار گانت نخستین و اساسی ترین روش تصویری در برنامه ریزی عملیاتی می باشد. این روش در خلال جنگ جهانی اول توسط هنری ال. گانت ابداع گردیده و هم اکنون نیز به عنوان یکی از بهترین روش های تصویری مورد استفاده قرار می گیرد. </a:t>
            </a:r>
          </a:p>
          <a:p>
            <a:pPr eaLnBrk="1" hangingPunct="1">
              <a:lnSpc>
                <a:spcPct val="80000"/>
              </a:lnSpc>
              <a:buFontTx/>
              <a:buNone/>
            </a:pPr>
            <a:r>
              <a:rPr lang="fa-IR" altLang="fa-IR" sz="2800" dirty="0" smtClean="0">
                <a:solidFill>
                  <a:srgbClr val="0070C0"/>
                </a:solidFill>
                <a:cs typeface="B Nazanin" pitchFamily="2" charset="-78"/>
              </a:rPr>
              <a:t>	این روش اصولا برای زمانبندی انجام وظایف به وجود آمده و دارای دو بعد است:</a:t>
            </a:r>
          </a:p>
          <a:p>
            <a:pPr eaLnBrk="1" hangingPunct="1">
              <a:lnSpc>
                <a:spcPct val="80000"/>
              </a:lnSpc>
              <a:buFontTx/>
              <a:buNone/>
            </a:pPr>
            <a:r>
              <a:rPr lang="fa-IR" altLang="fa-IR" sz="2800" dirty="0" smtClean="0">
                <a:solidFill>
                  <a:srgbClr val="0070C0"/>
                </a:solidFill>
                <a:cs typeface="B Nazanin" pitchFamily="2" charset="-78"/>
              </a:rPr>
              <a:t>	1- محور عمودی شرح عملیات (و یا حتی وظایف) را بر حسب تقدم و تاخر انجام آنها (مراحل انجام کار) را نمایش می دهد.</a:t>
            </a:r>
          </a:p>
          <a:p>
            <a:pPr eaLnBrk="1" hangingPunct="1">
              <a:lnSpc>
                <a:spcPct val="80000"/>
              </a:lnSpc>
              <a:buFontTx/>
              <a:buNone/>
            </a:pPr>
            <a:r>
              <a:rPr lang="fa-IR" altLang="fa-IR" sz="2800" dirty="0" smtClean="0">
                <a:solidFill>
                  <a:srgbClr val="0070C0"/>
                </a:solidFill>
                <a:cs typeface="B Nazanin" pitchFamily="2" charset="-78"/>
              </a:rPr>
              <a:t>	2- محور افقی نیز نشان دهنده زمان می باشد.</a:t>
            </a:r>
          </a:p>
        </p:txBody>
      </p:sp>
      <p:sp>
        <p:nvSpPr>
          <p:cNvPr id="2" name="Slide Number Placeholder 1"/>
          <p:cNvSpPr>
            <a:spLocks noGrp="1"/>
          </p:cNvSpPr>
          <p:nvPr>
            <p:ph type="sldNum" sz="quarter" idx="12"/>
          </p:nvPr>
        </p:nvSpPr>
        <p:spPr/>
        <p:txBody>
          <a:bodyPr/>
          <a:lstStyle/>
          <a:p>
            <a:fld id="{B6F15528-21DE-4FAA-801E-634DDDAF4B2B}" type="slidenum">
              <a:rPr lang="en-US" smtClean="0"/>
              <a:pPr/>
              <a:t>29</a:t>
            </a:fld>
            <a:endParaRPr lang="en-US"/>
          </a:p>
        </p:txBody>
      </p:sp>
    </p:spTree>
    <p:extLst>
      <p:ext uri="{BB962C8B-B14F-4D97-AF65-F5344CB8AC3E}">
        <p14:creationId xmlns:p14="http://schemas.microsoft.com/office/powerpoint/2010/main" val="18902558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r" eaLnBrk="1" hangingPunct="1"/>
            <a:r>
              <a:rPr lang="fa-IR" altLang="fa-IR" sz="3200" dirty="0" smtClean="0">
                <a:cs typeface="B Titr" panose="00000700000000000000" pitchFamily="2" charset="-78"/>
              </a:rPr>
              <a:t>برنامه ريزی</a:t>
            </a:r>
            <a:endParaRPr lang="en-US" altLang="fa-IR" sz="3200" dirty="0" smtClean="0">
              <a:cs typeface="B Titr" panose="00000700000000000000" pitchFamily="2" charset="-78"/>
            </a:endParaRPr>
          </a:p>
        </p:txBody>
      </p:sp>
      <p:sp>
        <p:nvSpPr>
          <p:cNvPr id="9219" name="Rectangle 3"/>
          <p:cNvSpPr>
            <a:spLocks noGrp="1" noChangeArrowheads="1"/>
          </p:cNvSpPr>
          <p:nvPr>
            <p:ph idx="1"/>
          </p:nvPr>
        </p:nvSpPr>
        <p:spPr>
          <a:xfrm>
            <a:off x="609600" y="1524000"/>
            <a:ext cx="7924800" cy="3156477"/>
          </a:xfrm>
        </p:spPr>
        <p:txBody>
          <a:bodyPr>
            <a:normAutofit/>
          </a:bodyPr>
          <a:lstStyle/>
          <a:p>
            <a:pPr algn="ctr" eaLnBrk="1" hangingPunct="1"/>
            <a:r>
              <a:rPr lang="fa-IR" altLang="fa-IR" sz="3600" dirty="0" smtClean="0">
                <a:cs typeface="B Mitra" panose="00000400000000000000" pitchFamily="2" charset="-78"/>
              </a:rPr>
              <a:t> يعني انتخاب هدف هاي «درست» و سپس انتخاب مسير، راه، وسيله يا روش «درست و مناسب» براي تامين اين هدف ها. هر دو جنبه برنامه ريزي در فرآيند مديريت اهميت حياتي دارند</a:t>
            </a:r>
            <a:r>
              <a:rPr lang="en-US" altLang="fa-IR" sz="3600" dirty="0" smtClean="0">
                <a:cs typeface="B Mitra" panose="00000400000000000000" pitchFamily="2" charset="-78"/>
              </a:rPr>
              <a:t> </a:t>
            </a:r>
          </a:p>
        </p:txBody>
      </p:sp>
      <p:sp>
        <p:nvSpPr>
          <p:cNvPr id="2" name="Slide Number Placeholder 1"/>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3222965837"/>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pPr algn="ctr"/>
            <a:r>
              <a:rPr lang="fa-IR" altLang="fa-IR" sz="3200" dirty="0" smtClean="0">
                <a:cs typeface="B Titr" panose="00000700000000000000" pitchFamily="2" charset="-78"/>
              </a:rPr>
              <a:t>مثال : گانت چارت</a:t>
            </a:r>
            <a:endParaRPr lang="en-US" altLang="fa-IR" sz="3200" dirty="0" smtClean="0">
              <a:cs typeface="B Titr" panose="00000700000000000000" pitchFamily="2" charset="-78"/>
            </a:endParaRPr>
          </a:p>
        </p:txBody>
      </p:sp>
      <p:pic>
        <p:nvPicPr>
          <p:cNvPr id="146435" name="Picture 3"/>
          <p:cNvPicPr>
            <a:picLocks noChangeAspect="1" noChangeArrowheads="1"/>
          </p:cNvPicPr>
          <p:nvPr/>
        </p:nvPicPr>
        <p:blipFill>
          <a:blip r:embed="rId2"/>
          <a:srcRect/>
          <a:stretch>
            <a:fillRect/>
          </a:stretch>
        </p:blipFill>
        <p:spPr bwMode="auto">
          <a:xfrm>
            <a:off x="533400" y="1219200"/>
            <a:ext cx="8153400" cy="51054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 name="Slide Number Placeholder 1"/>
          <p:cNvSpPr>
            <a:spLocks noGrp="1"/>
          </p:cNvSpPr>
          <p:nvPr>
            <p:ph type="sldNum" sz="quarter" idx="12"/>
          </p:nvPr>
        </p:nvSpPr>
        <p:spPr/>
        <p:txBody>
          <a:bodyPr/>
          <a:lstStyle/>
          <a:p>
            <a:fld id="{B6F15528-21DE-4FAA-801E-634DDDAF4B2B}" type="slidenum">
              <a:rPr lang="en-US" smtClean="0"/>
              <a:pPr/>
              <a:t>30</a:t>
            </a:fld>
            <a:endParaRPr lang="en-US"/>
          </a:p>
        </p:txBody>
      </p:sp>
    </p:spTree>
    <p:extLst>
      <p:ext uri="{BB962C8B-B14F-4D97-AF65-F5344CB8AC3E}">
        <p14:creationId xmlns:p14="http://schemas.microsoft.com/office/powerpoint/2010/main" val="6305648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descr="Bouquet"/>
          <p:cNvSpPr>
            <a:spLocks noGrp="1" noRot="1" noChangeArrowheads="1"/>
          </p:cNvSpPr>
          <p:nvPr>
            <p:ph type="title"/>
          </p:nvPr>
        </p:nvSpPr>
        <p:spPr>
          <a:xfrm>
            <a:off x="1447800" y="0"/>
            <a:ext cx="6740525" cy="919163"/>
          </a:xfrm>
        </p:spPr>
        <p:txBody>
          <a:bodyPr rtlCol="0">
            <a:normAutofit/>
          </a:bodyPr>
          <a:lstStyle/>
          <a:p>
            <a:pPr algn="ctr" eaLnBrk="1" fontAlgn="auto" hangingPunct="1">
              <a:spcAft>
                <a:spcPts val="0"/>
              </a:spcAft>
              <a:defRPr/>
            </a:pPr>
            <a:r>
              <a:rPr lang="ar-SA" dirty="0" smtClean="0">
                <a:solidFill>
                  <a:srgbClr val="0C80A4"/>
                </a:solidFill>
                <a:cs typeface="B Titr" panose="00000700000000000000" pitchFamily="2" charset="-78"/>
              </a:rPr>
              <a:t>گام</a:t>
            </a:r>
            <a:r>
              <a:rPr lang="fa-IR" dirty="0" smtClean="0">
                <a:solidFill>
                  <a:srgbClr val="0C80A4"/>
                </a:solidFill>
                <a:cs typeface="B Titr" panose="00000700000000000000" pitchFamily="2" charset="-78"/>
              </a:rPr>
              <a:t> </a:t>
            </a:r>
            <a:r>
              <a:rPr lang="ar-SA" dirty="0" smtClean="0">
                <a:solidFill>
                  <a:srgbClr val="0C80A4"/>
                </a:solidFill>
                <a:cs typeface="B Titr" panose="00000700000000000000" pitchFamily="2" charset="-78"/>
              </a:rPr>
              <a:t>هاي اساسي برنامه ريزي عملياتي</a:t>
            </a:r>
            <a:endParaRPr lang="en-US" dirty="0" smtClean="0">
              <a:solidFill>
                <a:srgbClr val="0C80A4"/>
              </a:solidFill>
              <a:cs typeface="B Titr" panose="00000700000000000000" pitchFamily="2" charset="-78"/>
            </a:endParaRPr>
          </a:p>
        </p:txBody>
      </p:sp>
      <p:grpSp>
        <p:nvGrpSpPr>
          <p:cNvPr id="13315" name="Group 16"/>
          <p:cNvGrpSpPr>
            <a:grpSpLocks/>
          </p:cNvGrpSpPr>
          <p:nvPr/>
        </p:nvGrpSpPr>
        <p:grpSpPr bwMode="auto">
          <a:xfrm>
            <a:off x="1025866" y="1142999"/>
            <a:ext cx="7277567" cy="4895851"/>
            <a:chOff x="1371600" y="981074"/>
            <a:chExt cx="7277567" cy="4895851"/>
          </a:xfrm>
          <a:effectLst>
            <a:outerShdw blurRad="50800" dist="38100" dir="18900000" algn="bl" rotWithShape="0">
              <a:prstClr val="black">
                <a:alpha val="40000"/>
              </a:prstClr>
            </a:outerShdw>
          </a:effectLst>
        </p:grpSpPr>
        <p:sp>
          <p:nvSpPr>
            <p:cNvPr id="33797" name="Text Box 5"/>
            <p:cNvSpPr txBox="1">
              <a:spLocks noChangeArrowheads="1"/>
            </p:cNvSpPr>
            <p:nvPr/>
          </p:nvSpPr>
          <p:spPr bwMode="auto">
            <a:xfrm>
              <a:off x="1371600" y="2657475"/>
              <a:ext cx="6324600" cy="52387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پيشنهاد استراتژيهاي مختلف و انتخاب مناسبترين استراتژي</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grpSp>
          <p:nvGrpSpPr>
            <p:cNvPr id="13319" name="Group 13"/>
            <p:cNvGrpSpPr>
              <a:grpSpLocks/>
            </p:cNvGrpSpPr>
            <p:nvPr/>
          </p:nvGrpSpPr>
          <p:grpSpPr bwMode="auto">
            <a:xfrm>
              <a:off x="2362200" y="981074"/>
              <a:ext cx="6286967" cy="4895851"/>
              <a:chOff x="2362200" y="981074"/>
              <a:chExt cx="6286967" cy="4895851"/>
            </a:xfrm>
          </p:grpSpPr>
          <p:sp>
            <p:nvSpPr>
              <p:cNvPr id="33795" name="Text Box 3">
                <a:hlinkClick r:id="rId2" action="ppaction://hlinksldjump"/>
              </p:cNvPr>
              <p:cNvSpPr txBox="1">
                <a:spLocks noChangeArrowheads="1"/>
              </p:cNvSpPr>
              <p:nvPr/>
            </p:nvSpPr>
            <p:spPr bwMode="auto">
              <a:xfrm>
                <a:off x="4343400" y="981075"/>
                <a:ext cx="3319463" cy="52322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ارزيابي وضعيت موجود</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sp>
            <p:nvSpPr>
              <p:cNvPr id="33798" name="Text Box 6"/>
              <p:cNvSpPr txBox="1">
                <a:spLocks noChangeArrowheads="1"/>
              </p:cNvSpPr>
              <p:nvPr/>
            </p:nvSpPr>
            <p:spPr bwMode="auto">
              <a:xfrm>
                <a:off x="2362200" y="3495675"/>
                <a:ext cx="5310188" cy="52322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پيش بيني  فعاليتها و جدول زماني برنامه </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sp>
            <p:nvSpPr>
              <p:cNvPr id="33799" name="Text Box 7"/>
              <p:cNvSpPr txBox="1">
                <a:spLocks noChangeArrowheads="1"/>
              </p:cNvSpPr>
              <p:nvPr/>
            </p:nvSpPr>
            <p:spPr bwMode="auto">
              <a:xfrm>
                <a:off x="4343400" y="5172075"/>
                <a:ext cx="3319463" cy="52387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پايش </a:t>
                </a:r>
                <a:r>
                  <a:rPr lang="fa-IR"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و </a:t>
                </a: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ارزشياب</a:t>
                </a:r>
                <a:r>
                  <a:rPr lang="fa-IR"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ي</a:t>
                </a: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 برنامه</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sp>
            <p:nvSpPr>
              <p:cNvPr id="33800" name="Text Box 8"/>
              <p:cNvSpPr txBox="1">
                <a:spLocks noChangeArrowheads="1"/>
              </p:cNvSpPr>
              <p:nvPr/>
            </p:nvSpPr>
            <p:spPr bwMode="auto">
              <a:xfrm>
                <a:off x="3132138" y="4322763"/>
                <a:ext cx="4543425" cy="52322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fa-IR"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برآورد  بودجه (بودجه بندي) برنامه</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sp>
            <p:nvSpPr>
              <p:cNvPr id="33802" name="Text Box 10"/>
              <p:cNvSpPr txBox="1">
                <a:spLocks noChangeArrowheads="1"/>
              </p:cNvSpPr>
              <p:nvPr/>
            </p:nvSpPr>
            <p:spPr bwMode="auto">
              <a:xfrm rot="16200000">
                <a:off x="6443663" y="2663358"/>
                <a:ext cx="3887788" cy="52322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fa-IR"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Mitra" pitchFamily="2" charset="-78"/>
                  </a:rPr>
                  <a:t>فاز پيش بيني و تدوين برنامه</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Mitra" pitchFamily="2" charset="-78"/>
                </a:endParaRPr>
              </a:p>
            </p:txBody>
          </p:sp>
          <p:sp>
            <p:nvSpPr>
              <p:cNvPr id="33803" name="Text Box 11"/>
              <p:cNvSpPr txBox="1">
                <a:spLocks noChangeArrowheads="1"/>
              </p:cNvSpPr>
              <p:nvPr/>
            </p:nvSpPr>
            <p:spPr bwMode="auto">
              <a:xfrm rot="16200000">
                <a:off x="7940676" y="5173662"/>
                <a:ext cx="863600" cy="54292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lstStyle/>
              <a:p>
                <a:pPr algn="r" rtl="1" eaLnBrk="0" hangingPunct="0">
                  <a:defRPr/>
                </a:pPr>
                <a:r>
                  <a:rPr lang="fa-IR"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Mitra" pitchFamily="2" charset="-78"/>
                  </a:rPr>
                  <a:t>فازاجرا</a:t>
                </a:r>
                <a:endParaRPr lang="en-U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Mitra" pitchFamily="2" charset="-78"/>
                </a:endParaRPr>
              </a:p>
            </p:txBody>
          </p:sp>
        </p:grpSp>
        <p:sp>
          <p:nvSpPr>
            <p:cNvPr id="16" name="Text Box 6"/>
            <p:cNvSpPr txBox="1">
              <a:spLocks noChangeArrowheads="1"/>
            </p:cNvSpPr>
            <p:nvPr/>
          </p:nvSpPr>
          <p:spPr bwMode="auto">
            <a:xfrm>
              <a:off x="2362200" y="1828800"/>
              <a:ext cx="5310188" cy="52387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تعيين اهداف</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grpSp>
      <p:sp>
        <p:nvSpPr>
          <p:cNvPr id="2" name="Slide Number Placeholder 1"/>
          <p:cNvSpPr>
            <a:spLocks noGrp="1"/>
          </p:cNvSpPr>
          <p:nvPr>
            <p:ph type="sldNum" sz="quarter" idx="12"/>
          </p:nvPr>
        </p:nvSpPr>
        <p:spPr/>
        <p:txBody>
          <a:bodyPr/>
          <a:lstStyle/>
          <a:p>
            <a:fld id="{B6F15528-21DE-4FAA-801E-634DDDAF4B2B}" type="slidenum">
              <a:rPr lang="en-US" smtClean="0"/>
              <a:pPr/>
              <a:t>31</a:t>
            </a:fld>
            <a:endParaRPr lang="en-US"/>
          </a:p>
        </p:txBody>
      </p:sp>
    </p:spTree>
    <p:extLst>
      <p:ext uri="{BB962C8B-B14F-4D97-AF65-F5344CB8AC3E}">
        <p14:creationId xmlns:p14="http://schemas.microsoft.com/office/powerpoint/2010/main" val="387424849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838200" y="304800"/>
            <a:ext cx="7520940" cy="548640"/>
          </a:xfrm>
        </p:spPr>
        <p:txBody>
          <a:bodyPr/>
          <a:lstStyle/>
          <a:p>
            <a:pPr algn="ctr" eaLnBrk="1" hangingPunct="1"/>
            <a:r>
              <a:rPr lang="fa-IR" altLang="fa-IR" sz="3200" dirty="0" smtClean="0">
                <a:solidFill>
                  <a:srgbClr val="002060"/>
                </a:solidFill>
                <a:cs typeface="B Titr" panose="00000700000000000000" pitchFamily="2" charset="-78"/>
              </a:rPr>
              <a:t>پایش و ارزشیابی(نظارت و کنترل)</a:t>
            </a:r>
            <a:endParaRPr lang="en-GB" altLang="fa-IR" sz="3200" dirty="0" smtClean="0">
              <a:solidFill>
                <a:srgbClr val="002060"/>
              </a:solidFill>
              <a:cs typeface="B Titr" panose="00000700000000000000" pitchFamily="2" charset="-78"/>
            </a:endParaRPr>
          </a:p>
        </p:txBody>
      </p:sp>
      <p:sp>
        <p:nvSpPr>
          <p:cNvPr id="3" name="Content Placeholder 2"/>
          <p:cNvSpPr>
            <a:spLocks noGrp="1"/>
          </p:cNvSpPr>
          <p:nvPr>
            <p:ph idx="1"/>
          </p:nvPr>
        </p:nvSpPr>
        <p:spPr>
          <a:xfrm>
            <a:off x="822960" y="1100628"/>
            <a:ext cx="7520940" cy="5376372"/>
          </a:xfrm>
        </p:spPr>
        <p:txBody>
          <a:bodyPr rtlCol="0">
            <a:noAutofit/>
          </a:bodyPr>
          <a:lstStyle/>
          <a:p>
            <a:pPr marL="457200" indent="-457200" algn="just" eaLnBrk="1" fontAlgn="auto" hangingPunct="1">
              <a:lnSpc>
                <a:spcPct val="150000"/>
              </a:lnSpc>
              <a:spcAft>
                <a:spcPts val="0"/>
              </a:spcAft>
              <a:buFont typeface="Wingdings" panose="05000000000000000000" pitchFamily="2" charset="2"/>
              <a:buChar char="Ø"/>
              <a:defRPr/>
            </a:pPr>
            <a:r>
              <a:rPr lang="fa-IR" sz="2400" dirty="0" smtClean="0">
                <a:solidFill>
                  <a:srgbClr val="002060"/>
                </a:solidFill>
                <a:cs typeface="B Mitra" panose="00000400000000000000" pitchFamily="2" charset="-78"/>
              </a:rPr>
              <a:t>نظارت و کنترل يکي از وظيفه هاي مديران است که با آن مي توان عملکرد واقعي برنامه را با هدف هاي آن مقايسه کرد و در صورت لزوم اقدام هاي اصلاحي را انجام داد.</a:t>
            </a:r>
            <a:endParaRPr lang="en-GB" sz="2400" dirty="0" smtClean="0">
              <a:solidFill>
                <a:srgbClr val="002060"/>
              </a:solidFill>
              <a:cs typeface="B Mitra" panose="00000400000000000000" pitchFamily="2" charset="-78"/>
            </a:endParaRPr>
          </a:p>
          <a:p>
            <a:pPr marL="457200" indent="-457200" algn="just" eaLnBrk="1" fontAlgn="auto" hangingPunct="1">
              <a:lnSpc>
                <a:spcPct val="150000"/>
              </a:lnSpc>
              <a:spcAft>
                <a:spcPts val="0"/>
              </a:spcAft>
              <a:buFont typeface="Wingdings" panose="05000000000000000000" pitchFamily="2" charset="2"/>
              <a:buChar char="Ø"/>
              <a:defRPr/>
            </a:pPr>
            <a:r>
              <a:rPr lang="fa-IR" sz="2400" dirty="0" smtClean="0">
                <a:solidFill>
                  <a:srgbClr val="002060"/>
                </a:solidFill>
                <a:cs typeface="B Mitra" panose="00000400000000000000" pitchFamily="2" charset="-78"/>
              </a:rPr>
              <a:t>کنترل فرایند بازبینی فعالیتها جهت اطمینان از انجام فعالیتها بر طبق برنامه است </a:t>
            </a:r>
            <a:endParaRPr lang="en-GB" sz="2400" dirty="0" smtClean="0">
              <a:solidFill>
                <a:srgbClr val="002060"/>
              </a:solidFill>
              <a:cs typeface="B Mitra" panose="00000400000000000000" pitchFamily="2" charset="-78"/>
            </a:endParaRPr>
          </a:p>
          <a:p>
            <a:pPr marL="457200" indent="-457200" algn="just" eaLnBrk="1" fontAlgn="auto" hangingPunct="1">
              <a:lnSpc>
                <a:spcPct val="150000"/>
              </a:lnSpc>
              <a:spcAft>
                <a:spcPts val="0"/>
              </a:spcAft>
              <a:buFont typeface="Wingdings" panose="05000000000000000000" pitchFamily="2" charset="2"/>
              <a:buChar char="Ø"/>
              <a:defRPr/>
            </a:pPr>
            <a:r>
              <a:rPr lang="fa-IR" sz="2400" dirty="0" smtClean="0">
                <a:solidFill>
                  <a:srgbClr val="002060"/>
                </a:solidFill>
                <a:cs typeface="B Mitra" panose="00000400000000000000" pitchFamily="2" charset="-78"/>
              </a:rPr>
              <a:t>در تعريفي ديگر کنترل فعاليتي است که ضمن آن عمليات پيش بيني شده با عمليات انجام شده مقايسه مي شود و در صورت وجود اختلاف و انحراف بين آن چه که بايد باشد و آن چه که هست به رفع واصلاح آن ها اقدام مي شود. </a:t>
            </a:r>
            <a:endParaRPr lang="en-GB" sz="2400" dirty="0" smtClean="0">
              <a:solidFill>
                <a:srgbClr val="002060"/>
              </a:solidFill>
              <a:cs typeface="B Mitra" panose="00000400000000000000" pitchFamily="2" charset="-78"/>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32</a:t>
            </a:fld>
            <a:endParaRPr lang="en-US"/>
          </a:p>
        </p:txBody>
      </p:sp>
    </p:spTree>
    <p:extLst>
      <p:ext uri="{BB962C8B-B14F-4D97-AF65-F5344CB8AC3E}">
        <p14:creationId xmlns:p14="http://schemas.microsoft.com/office/powerpoint/2010/main" val="381870525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a:xfrm>
            <a:off x="838200" y="304800"/>
            <a:ext cx="7520940" cy="548640"/>
          </a:xfrm>
        </p:spPr>
        <p:txBody>
          <a:bodyPr vert="horz" lIns="91440" tIns="45720" rIns="91440" bIns="45720" rtlCol="0" anchor="ctr">
            <a:noAutofit/>
          </a:bodyPr>
          <a:lstStyle/>
          <a:p>
            <a:pPr algn="ctr"/>
            <a:r>
              <a:rPr lang="fa-IR" altLang="fa-IR" sz="3200" dirty="0">
                <a:solidFill>
                  <a:srgbClr val="002060"/>
                </a:solidFill>
                <a:cs typeface="B Titr" panose="00000700000000000000" pitchFamily="2" charset="-78"/>
              </a:rPr>
              <a:t>نظارت و کنترل</a:t>
            </a:r>
            <a:endParaRPr lang="en-GB" altLang="fa-IR" sz="3200" dirty="0">
              <a:solidFill>
                <a:srgbClr val="002060"/>
              </a:solidFill>
              <a:cs typeface="B Titr" panose="00000700000000000000" pitchFamily="2" charset="-78"/>
            </a:endParaRPr>
          </a:p>
        </p:txBody>
      </p:sp>
      <p:sp>
        <p:nvSpPr>
          <p:cNvPr id="64515" name="Content Placeholder 2"/>
          <p:cNvSpPr>
            <a:spLocks noGrp="1"/>
          </p:cNvSpPr>
          <p:nvPr>
            <p:ph idx="1"/>
          </p:nvPr>
        </p:nvSpPr>
        <p:spPr>
          <a:xfrm>
            <a:off x="762000" y="1100628"/>
            <a:ext cx="7620000" cy="4842972"/>
          </a:xfrm>
        </p:spPr>
        <p:txBody>
          <a:bodyPr>
            <a:normAutofit/>
          </a:bodyPr>
          <a:lstStyle/>
          <a:p>
            <a:pPr algn="ctr" eaLnBrk="1" hangingPunct="1"/>
            <a:r>
              <a:rPr lang="fa-IR" altLang="fa-IR" sz="4300" dirty="0" smtClean="0">
                <a:solidFill>
                  <a:srgbClr val="0070C0"/>
                </a:solidFill>
                <a:cs typeface="B Mitra" panose="00000400000000000000" pitchFamily="2" charset="-78"/>
              </a:rPr>
              <a:t>سازمان بدون وجود يک سيستم موثر کنترل در تحقق ماموريت هاي خود موفق نبوده و نمي تواند از منابع خود به درستي استفاده کند</a:t>
            </a:r>
            <a:endParaRPr lang="en-GB" altLang="fa-IR" sz="4300" dirty="0" smtClean="0">
              <a:solidFill>
                <a:srgbClr val="0070C0"/>
              </a:solidFill>
              <a:cs typeface="B Mitra" panose="00000400000000000000" pitchFamily="2" charset="-78"/>
            </a:endParaRPr>
          </a:p>
          <a:p>
            <a:pPr algn="ctr" eaLnBrk="1" hangingPunct="1"/>
            <a:r>
              <a:rPr lang="fa-IR" altLang="fa-IR" sz="4300" dirty="0" smtClean="0">
                <a:solidFill>
                  <a:srgbClr val="0070C0"/>
                </a:solidFill>
                <a:cs typeface="B Mitra" panose="00000400000000000000" pitchFamily="2" charset="-78"/>
              </a:rPr>
              <a:t>هيچ برنامه اي بدون کنترل به درستي اجرا نمي شود و کنترل نيز بدون وجود برنامه مفهوم و معني پيدا نمي کند.</a:t>
            </a:r>
            <a:endParaRPr lang="en-GB" altLang="fa-IR" sz="4300" dirty="0" smtClean="0">
              <a:solidFill>
                <a:srgbClr val="0070C0"/>
              </a:solidFill>
              <a:cs typeface="B Mitra" panose="00000400000000000000" pitchFamily="2" charset="-78"/>
            </a:endParaRPr>
          </a:p>
          <a:p>
            <a:pPr eaLnBrk="1" hangingPunct="1"/>
            <a:endParaRPr lang="en-GB" altLang="fa-IR" dirty="0" smtClean="0"/>
          </a:p>
        </p:txBody>
      </p:sp>
      <p:sp>
        <p:nvSpPr>
          <p:cNvPr id="2" name="Slide Number Placeholder 1"/>
          <p:cNvSpPr>
            <a:spLocks noGrp="1"/>
          </p:cNvSpPr>
          <p:nvPr>
            <p:ph type="sldNum" sz="quarter" idx="12"/>
          </p:nvPr>
        </p:nvSpPr>
        <p:spPr/>
        <p:txBody>
          <a:bodyPr/>
          <a:lstStyle/>
          <a:p>
            <a:fld id="{B6F15528-21DE-4FAA-801E-634DDDAF4B2B}" type="slidenum">
              <a:rPr lang="en-US" smtClean="0"/>
              <a:pPr/>
              <a:t>33</a:t>
            </a:fld>
            <a:endParaRPr lang="en-US"/>
          </a:p>
        </p:txBody>
      </p:sp>
    </p:spTree>
    <p:extLst>
      <p:ext uri="{BB962C8B-B14F-4D97-AF65-F5344CB8AC3E}">
        <p14:creationId xmlns:p14="http://schemas.microsoft.com/office/powerpoint/2010/main" val="4177853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143000" y="228600"/>
            <a:ext cx="7520940" cy="548640"/>
          </a:xfrm>
        </p:spPr>
        <p:txBody>
          <a:bodyPr/>
          <a:lstStyle/>
          <a:p>
            <a:pPr algn="r" eaLnBrk="1" hangingPunct="1"/>
            <a:r>
              <a:rPr lang="fa-IR" altLang="fa-IR" sz="3200" smtClean="0">
                <a:cs typeface="B Titr" panose="00000700000000000000" pitchFamily="2" charset="-78"/>
              </a:rPr>
              <a:t>برنامه ريزی</a:t>
            </a:r>
            <a:endParaRPr lang="en-US" altLang="fa-IR" sz="3200" smtClean="0">
              <a:cs typeface="B Titr" panose="00000700000000000000" pitchFamily="2" charset="-78"/>
            </a:endParaRPr>
          </a:p>
        </p:txBody>
      </p:sp>
      <p:sp>
        <p:nvSpPr>
          <p:cNvPr id="10243" name="Rectangle 3"/>
          <p:cNvSpPr>
            <a:spLocks noGrp="1" noChangeArrowheads="1"/>
          </p:cNvSpPr>
          <p:nvPr>
            <p:ph idx="1"/>
          </p:nvPr>
        </p:nvSpPr>
        <p:spPr/>
        <p:txBody>
          <a:bodyPr>
            <a:normAutofit/>
          </a:bodyPr>
          <a:lstStyle/>
          <a:p>
            <a:pPr algn="just" eaLnBrk="1" hangingPunct="1"/>
            <a:r>
              <a:rPr lang="fa-IR" altLang="fa-IR" sz="3200" dirty="0" smtClean="0">
                <a:cs typeface="B Mitra" panose="00000400000000000000" pitchFamily="2" charset="-78"/>
              </a:rPr>
              <a:t>برنامه‌ريزي </a:t>
            </a:r>
            <a:r>
              <a:rPr lang="fa-IR" altLang="fa-IR" sz="3200" dirty="0">
                <a:cs typeface="B Mitra" panose="00000400000000000000" pitchFamily="2" charset="-78"/>
              </a:rPr>
              <a:t>به آن دسته از اقداماتي اطلاق مي‌شود كه مشتمل بر </a:t>
            </a:r>
            <a:r>
              <a:rPr lang="fa-IR" altLang="fa-IR" sz="3200" dirty="0">
                <a:solidFill>
                  <a:srgbClr val="FF0000"/>
                </a:solidFill>
                <a:cs typeface="B Mitra" panose="00000400000000000000" pitchFamily="2" charset="-78"/>
              </a:rPr>
              <a:t>پيش‌بيني هدف‌ها</a:t>
            </a:r>
            <a:r>
              <a:rPr lang="fa-IR" altLang="fa-IR" sz="3200" dirty="0">
                <a:cs typeface="B Mitra" panose="00000400000000000000" pitchFamily="2" charset="-78"/>
              </a:rPr>
              <a:t> و </a:t>
            </a:r>
            <a:r>
              <a:rPr lang="fa-IR" altLang="fa-IR" sz="3200" dirty="0">
                <a:solidFill>
                  <a:srgbClr val="FF0000"/>
                </a:solidFill>
                <a:cs typeface="B Mitra" panose="00000400000000000000" pitchFamily="2" charset="-78"/>
              </a:rPr>
              <a:t>اقدامات لازم</a:t>
            </a:r>
            <a:r>
              <a:rPr lang="fa-IR" altLang="fa-IR" sz="3200" dirty="0">
                <a:cs typeface="B Mitra" panose="00000400000000000000" pitchFamily="2" charset="-78"/>
              </a:rPr>
              <a:t> براي رويارويي با تغييرات </a:t>
            </a:r>
            <a:r>
              <a:rPr lang="fa-IR" altLang="fa-IR" sz="3200" dirty="0" smtClean="0">
                <a:cs typeface="B Mitra" panose="00000400000000000000" pitchFamily="2" charset="-78"/>
              </a:rPr>
              <a:t>و مواجه شدن با </a:t>
            </a:r>
            <a:r>
              <a:rPr lang="fa-IR" altLang="fa-IR" sz="3200" dirty="0" smtClean="0">
                <a:solidFill>
                  <a:srgbClr val="FF0000"/>
                </a:solidFill>
                <a:cs typeface="B Mitra" panose="00000400000000000000" pitchFamily="2" charset="-78"/>
              </a:rPr>
              <a:t>عوامل نامطمئن</a:t>
            </a:r>
            <a:r>
              <a:rPr lang="fa-IR" altLang="fa-IR" sz="3200" dirty="0" smtClean="0">
                <a:cs typeface="B Mitra" panose="00000400000000000000" pitchFamily="2" charset="-78"/>
              </a:rPr>
              <a:t>، از طريق </a:t>
            </a:r>
            <a:r>
              <a:rPr lang="fa-IR" altLang="fa-IR" sz="3200" dirty="0" smtClean="0">
                <a:solidFill>
                  <a:srgbClr val="FF0000"/>
                </a:solidFill>
                <a:cs typeface="B Mitra" panose="00000400000000000000" pitchFamily="2" charset="-78"/>
              </a:rPr>
              <a:t>تنظيم عمليات آينده </a:t>
            </a:r>
            <a:r>
              <a:rPr lang="fa-IR" altLang="fa-IR" sz="3200" dirty="0" smtClean="0">
                <a:cs typeface="B Mitra" panose="00000400000000000000" pitchFamily="2" charset="-78"/>
              </a:rPr>
              <a:t>است. هدف اساسي برنامه‌ريزي </a:t>
            </a:r>
            <a:r>
              <a:rPr lang="fa-IR" altLang="fa-IR" sz="3200" dirty="0" smtClean="0">
                <a:solidFill>
                  <a:srgbClr val="002060"/>
                </a:solidFill>
                <a:cs typeface="B Mitra" panose="00000400000000000000" pitchFamily="2" charset="-78"/>
              </a:rPr>
              <a:t>تقليل ميزان قبول خطر </a:t>
            </a:r>
            <a:r>
              <a:rPr lang="fa-IR" altLang="fa-IR" sz="3200" dirty="0" smtClean="0">
                <a:cs typeface="B Mitra" panose="00000400000000000000" pitchFamily="2" charset="-78"/>
              </a:rPr>
              <a:t>نسبت به اتفاقات احتمالي و اتخاذ تدابيري هماهنگ براي دستيابي به موفقيت‌هاي سازماني است</a:t>
            </a:r>
            <a:r>
              <a:rPr lang="en-US" altLang="fa-IR" sz="3200" dirty="0" smtClean="0">
                <a:cs typeface="B Mitra" panose="00000400000000000000" pitchFamily="2" charset="-78"/>
              </a:rPr>
              <a:t> </a:t>
            </a:r>
          </a:p>
        </p:txBody>
      </p:sp>
      <p:sp>
        <p:nvSpPr>
          <p:cNvPr id="2" name="Slide Number Placeholder 1"/>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251086358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idx="1"/>
          </p:nvPr>
        </p:nvSpPr>
        <p:spPr>
          <a:xfrm>
            <a:off x="457200" y="990601"/>
            <a:ext cx="8229600" cy="4038600"/>
          </a:xfrm>
        </p:spPr>
        <p:txBody>
          <a:bodyPr>
            <a:normAutofit fontScale="92500"/>
          </a:bodyPr>
          <a:lstStyle/>
          <a:p>
            <a:pPr eaLnBrk="1" hangingPunct="1">
              <a:buFont typeface="Wingdings" pitchFamily="2" charset="2"/>
              <a:buNone/>
            </a:pPr>
            <a:r>
              <a:rPr lang="fa-IR" altLang="fa-IR" sz="3600" dirty="0" smtClean="0">
                <a:cs typeface="Titr" pitchFamily="2" charset="-78"/>
              </a:rPr>
              <a:t> </a:t>
            </a:r>
            <a:r>
              <a:rPr lang="fa-IR" altLang="fa-IR" sz="3600" dirty="0" smtClean="0">
                <a:cs typeface="B Titr" panose="00000700000000000000" pitchFamily="2" charset="-78"/>
              </a:rPr>
              <a:t>برنامه‌ريزي عملياتي:</a:t>
            </a:r>
          </a:p>
          <a:p>
            <a:pPr algn="just" eaLnBrk="1" hangingPunct="1">
              <a:buFont typeface="Wingdings" pitchFamily="2" charset="2"/>
              <a:buNone/>
            </a:pPr>
            <a:r>
              <a:rPr lang="fa-IR" altLang="fa-IR" sz="3600" dirty="0" smtClean="0">
                <a:cs typeface="Koodak" pitchFamily="2" charset="-78"/>
              </a:rPr>
              <a:t> </a:t>
            </a:r>
            <a:r>
              <a:rPr lang="fa-IR" altLang="fa-IR" sz="3600" dirty="0" smtClean="0">
                <a:cs typeface="B Mitra" panose="00000400000000000000" pitchFamily="2" charset="-78"/>
              </a:rPr>
              <a:t>فرآيندي است كه به وسيله آن، مديران اجرايي، فعاليت‌ها و گام‌هاي ويژه‌اي را در راستای رسيدن به اهداف مورد نظر ترسيم مي‌كنند. برنامه‌ريزي عملياتي چهارچوب زماني كوتاه‌تري نسبت به برنامه‌ريزي استراتژيك دارد و اغلب توسط </a:t>
            </a:r>
            <a:r>
              <a:rPr lang="fa-IR" altLang="fa-IR" sz="3600" dirty="0" smtClean="0">
                <a:solidFill>
                  <a:srgbClr val="C00000"/>
                </a:solidFill>
                <a:cs typeface="B Mitra" panose="00000400000000000000" pitchFamily="2" charset="-78"/>
              </a:rPr>
              <a:t>مديراني</a:t>
            </a:r>
            <a:r>
              <a:rPr lang="fa-IR" altLang="fa-IR" sz="3600" dirty="0" smtClean="0">
                <a:cs typeface="B Mitra" panose="00000400000000000000" pitchFamily="2" charset="-78"/>
              </a:rPr>
              <a:t> صورت مي‌گيرد كه م</a:t>
            </a:r>
            <a:r>
              <a:rPr lang="fa-IR" altLang="fa-IR" sz="3600" dirty="0" smtClean="0">
                <a:solidFill>
                  <a:srgbClr val="C00000"/>
                </a:solidFill>
                <a:cs typeface="B Mitra" panose="00000400000000000000" pitchFamily="2" charset="-78"/>
              </a:rPr>
              <a:t>سئوليت محدود </a:t>
            </a:r>
            <a:r>
              <a:rPr lang="fa-IR" altLang="fa-IR" sz="3600" dirty="0" smtClean="0">
                <a:cs typeface="B Mitra" panose="00000400000000000000" pitchFamily="2" charset="-78"/>
              </a:rPr>
              <a:t>براي اجراي </a:t>
            </a:r>
            <a:r>
              <a:rPr lang="fa-IR" altLang="fa-IR" sz="3600" dirty="0" smtClean="0">
                <a:solidFill>
                  <a:srgbClr val="C00000"/>
                </a:solidFill>
                <a:cs typeface="B Mitra" panose="00000400000000000000" pitchFamily="2" charset="-78"/>
              </a:rPr>
              <a:t>هدف‌هاي محدود</a:t>
            </a:r>
            <a:r>
              <a:rPr lang="fa-IR" altLang="fa-IR" sz="3600" dirty="0" smtClean="0">
                <a:cs typeface="B Mitra" panose="00000400000000000000" pitchFamily="2" charset="-78"/>
              </a:rPr>
              <a:t> دارند </a:t>
            </a:r>
            <a:endParaRPr lang="en-US" altLang="fa-IR" sz="3600" dirty="0" smtClean="0">
              <a:cs typeface="B Mitra" panose="00000400000000000000" pitchFamily="2" charset="-78"/>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12493998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normAutofit/>
          </a:bodyPr>
          <a:lstStyle/>
          <a:p>
            <a:pPr algn="ctr"/>
            <a:r>
              <a:rPr lang="fa-IR" altLang="fa-IR" dirty="0" smtClean="0">
                <a:cs typeface="B Titr" panose="00000700000000000000" pitchFamily="2" charset="-78"/>
              </a:rPr>
              <a:t>یک برنامه باید به چهار سوال پاسخ دهد</a:t>
            </a:r>
            <a:endParaRPr lang="en-GB" altLang="fa-IR" dirty="0" smtClean="0">
              <a:cs typeface="B Titr" panose="00000700000000000000" pitchFamily="2" charset="-78"/>
            </a:endParaRPr>
          </a:p>
        </p:txBody>
      </p:sp>
      <p:sp>
        <p:nvSpPr>
          <p:cNvPr id="12291" name="Content Placeholder 2"/>
          <p:cNvSpPr>
            <a:spLocks noGrp="1"/>
          </p:cNvSpPr>
          <p:nvPr>
            <p:ph idx="1"/>
          </p:nvPr>
        </p:nvSpPr>
        <p:spPr>
          <a:xfrm>
            <a:off x="822960" y="1100628"/>
            <a:ext cx="7520940" cy="4233372"/>
          </a:xfrm>
        </p:spPr>
        <p:txBody>
          <a:bodyPr>
            <a:noAutofit/>
          </a:bodyPr>
          <a:lstStyle/>
          <a:p>
            <a:pPr marL="514350" indent="-514350">
              <a:lnSpc>
                <a:spcPct val="150000"/>
              </a:lnSpc>
              <a:buFont typeface="+mj-lt"/>
              <a:buAutoNum type="arabicPeriod"/>
            </a:pPr>
            <a:r>
              <a:rPr lang="fa-IR" altLang="fa-IR" sz="2800" dirty="0" smtClean="0">
                <a:cs typeface="B Mitra" panose="00000400000000000000" pitchFamily="2" charset="-78"/>
              </a:rPr>
              <a:t>در چه موقعیتی هستیم (وضعیت موجود)</a:t>
            </a:r>
          </a:p>
          <a:p>
            <a:pPr marL="514350" indent="-514350">
              <a:lnSpc>
                <a:spcPct val="150000"/>
              </a:lnSpc>
              <a:buFont typeface="+mj-lt"/>
              <a:buAutoNum type="arabicPeriod"/>
            </a:pPr>
            <a:r>
              <a:rPr lang="fa-IR" altLang="fa-IR" sz="2800" dirty="0" smtClean="0">
                <a:cs typeface="B Mitra" panose="00000400000000000000" pitchFamily="2" charset="-78"/>
              </a:rPr>
              <a:t>به چه موقعیتی می خواهیم برسیم (اهداف)</a:t>
            </a:r>
          </a:p>
          <a:p>
            <a:pPr marL="514350" indent="-514350">
              <a:lnSpc>
                <a:spcPct val="150000"/>
              </a:lnSpc>
              <a:buFont typeface="+mj-lt"/>
              <a:buAutoNum type="arabicPeriod"/>
            </a:pPr>
            <a:r>
              <a:rPr lang="fa-IR" altLang="fa-IR" sz="2800" dirty="0" smtClean="0">
                <a:cs typeface="B Mitra" panose="00000400000000000000" pitchFamily="2" charset="-78"/>
              </a:rPr>
              <a:t>چگونه می خواهیم به موقعیت جدید برسیم (راه حل های ممکن)</a:t>
            </a:r>
          </a:p>
          <a:p>
            <a:pPr marL="514350" indent="-514350">
              <a:lnSpc>
                <a:spcPct val="150000"/>
              </a:lnSpc>
              <a:buFont typeface="+mj-lt"/>
              <a:buAutoNum type="arabicPeriod"/>
            </a:pPr>
            <a:r>
              <a:rPr lang="fa-IR" altLang="fa-IR" sz="2800" dirty="0" smtClean="0">
                <a:cs typeface="B Mitra" panose="00000400000000000000" pitchFamily="2" charset="-78"/>
              </a:rPr>
              <a:t>چگونه مطمئن شویم به موقعیت جدید رسیده ایم (پایش و ارزیابی)</a:t>
            </a:r>
            <a:endParaRPr lang="en-GB" altLang="fa-IR" sz="2800" dirty="0" smtClean="0">
              <a:cs typeface="B Mitra" panose="00000400000000000000" pitchFamily="2" charset="-78"/>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121860691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descr="Bouquet"/>
          <p:cNvSpPr>
            <a:spLocks noGrp="1" noRot="1" noChangeArrowheads="1"/>
          </p:cNvSpPr>
          <p:nvPr>
            <p:ph type="title"/>
          </p:nvPr>
        </p:nvSpPr>
        <p:spPr>
          <a:xfrm>
            <a:off x="1447800" y="0"/>
            <a:ext cx="6740525" cy="919163"/>
          </a:xfrm>
        </p:spPr>
        <p:txBody>
          <a:bodyPr rtlCol="0">
            <a:normAutofit/>
          </a:bodyPr>
          <a:lstStyle/>
          <a:p>
            <a:pPr algn="ctr" eaLnBrk="1" fontAlgn="auto" hangingPunct="1">
              <a:spcAft>
                <a:spcPts val="0"/>
              </a:spcAft>
              <a:defRPr/>
            </a:pPr>
            <a:r>
              <a:rPr lang="ar-SA" dirty="0" smtClean="0">
                <a:solidFill>
                  <a:srgbClr val="0C80A4"/>
                </a:solidFill>
                <a:cs typeface="B Titr" panose="00000700000000000000" pitchFamily="2" charset="-78"/>
              </a:rPr>
              <a:t>گام</a:t>
            </a:r>
            <a:r>
              <a:rPr lang="fa-IR" dirty="0" smtClean="0">
                <a:solidFill>
                  <a:srgbClr val="0C80A4"/>
                </a:solidFill>
                <a:cs typeface="B Titr" panose="00000700000000000000" pitchFamily="2" charset="-78"/>
              </a:rPr>
              <a:t> </a:t>
            </a:r>
            <a:r>
              <a:rPr lang="ar-SA" dirty="0" smtClean="0">
                <a:solidFill>
                  <a:srgbClr val="0C80A4"/>
                </a:solidFill>
                <a:cs typeface="B Titr" panose="00000700000000000000" pitchFamily="2" charset="-78"/>
              </a:rPr>
              <a:t>هاي اساسي برنامه ريزي عملياتي</a:t>
            </a:r>
            <a:endParaRPr lang="en-US" dirty="0" smtClean="0">
              <a:solidFill>
                <a:srgbClr val="0C80A4"/>
              </a:solidFill>
              <a:cs typeface="B Titr" panose="00000700000000000000" pitchFamily="2" charset="-78"/>
            </a:endParaRPr>
          </a:p>
        </p:txBody>
      </p:sp>
      <p:grpSp>
        <p:nvGrpSpPr>
          <p:cNvPr id="13315" name="Group 16"/>
          <p:cNvGrpSpPr>
            <a:grpSpLocks/>
          </p:cNvGrpSpPr>
          <p:nvPr/>
        </p:nvGrpSpPr>
        <p:grpSpPr bwMode="auto">
          <a:xfrm>
            <a:off x="1025866" y="1142999"/>
            <a:ext cx="7277567" cy="4895851"/>
            <a:chOff x="1371600" y="981074"/>
            <a:chExt cx="7277567" cy="4895851"/>
          </a:xfrm>
          <a:effectLst>
            <a:outerShdw blurRad="50800" dist="38100" dir="18900000" algn="bl" rotWithShape="0">
              <a:prstClr val="black">
                <a:alpha val="40000"/>
              </a:prstClr>
            </a:outerShdw>
          </a:effectLst>
        </p:grpSpPr>
        <p:sp>
          <p:nvSpPr>
            <p:cNvPr id="33797" name="Text Box 5"/>
            <p:cNvSpPr txBox="1">
              <a:spLocks noChangeArrowheads="1"/>
            </p:cNvSpPr>
            <p:nvPr/>
          </p:nvSpPr>
          <p:spPr bwMode="auto">
            <a:xfrm>
              <a:off x="1371600" y="2657475"/>
              <a:ext cx="6324600" cy="52387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پيشنهاد استراتژيهاي مختلف و انتخاب مناسبترين استراتژي</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grpSp>
          <p:nvGrpSpPr>
            <p:cNvPr id="13319" name="Group 13"/>
            <p:cNvGrpSpPr>
              <a:grpSpLocks/>
            </p:cNvGrpSpPr>
            <p:nvPr/>
          </p:nvGrpSpPr>
          <p:grpSpPr bwMode="auto">
            <a:xfrm>
              <a:off x="2362200" y="981074"/>
              <a:ext cx="6286967" cy="4895851"/>
              <a:chOff x="2362200" y="981074"/>
              <a:chExt cx="6286967" cy="4895851"/>
            </a:xfrm>
          </p:grpSpPr>
          <p:sp>
            <p:nvSpPr>
              <p:cNvPr id="33795" name="Text Box 3">
                <a:hlinkClick r:id="rId2" action="ppaction://hlinksldjump"/>
              </p:cNvPr>
              <p:cNvSpPr txBox="1">
                <a:spLocks noChangeArrowheads="1"/>
              </p:cNvSpPr>
              <p:nvPr/>
            </p:nvSpPr>
            <p:spPr bwMode="auto">
              <a:xfrm>
                <a:off x="4343400" y="981075"/>
                <a:ext cx="3319463" cy="52322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ارزيابي وضعيت موجود</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sp>
            <p:nvSpPr>
              <p:cNvPr id="33798" name="Text Box 6"/>
              <p:cNvSpPr txBox="1">
                <a:spLocks noChangeArrowheads="1"/>
              </p:cNvSpPr>
              <p:nvPr/>
            </p:nvSpPr>
            <p:spPr bwMode="auto">
              <a:xfrm>
                <a:off x="2362200" y="3495675"/>
                <a:ext cx="5310188" cy="52322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پيش بيني  فعاليتها و جدول زماني برنامه </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sp>
            <p:nvSpPr>
              <p:cNvPr id="33799" name="Text Box 7"/>
              <p:cNvSpPr txBox="1">
                <a:spLocks noChangeArrowheads="1"/>
              </p:cNvSpPr>
              <p:nvPr/>
            </p:nvSpPr>
            <p:spPr bwMode="auto">
              <a:xfrm>
                <a:off x="4343400" y="5172075"/>
                <a:ext cx="3319463" cy="52387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پايش </a:t>
                </a:r>
                <a:r>
                  <a:rPr lang="fa-IR"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و </a:t>
                </a: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ارزشياب</a:t>
                </a:r>
                <a:r>
                  <a:rPr lang="fa-IR"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ي</a:t>
                </a: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 برنامه</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sp>
            <p:nvSpPr>
              <p:cNvPr id="33800" name="Text Box 8"/>
              <p:cNvSpPr txBox="1">
                <a:spLocks noChangeArrowheads="1"/>
              </p:cNvSpPr>
              <p:nvPr/>
            </p:nvSpPr>
            <p:spPr bwMode="auto">
              <a:xfrm>
                <a:off x="3132138" y="4322763"/>
                <a:ext cx="4543425" cy="52322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fa-IR"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برآورد  بودجه (بودجه بندي) برنامه</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sp>
            <p:nvSpPr>
              <p:cNvPr id="33802" name="Text Box 10"/>
              <p:cNvSpPr txBox="1">
                <a:spLocks noChangeArrowheads="1"/>
              </p:cNvSpPr>
              <p:nvPr/>
            </p:nvSpPr>
            <p:spPr bwMode="auto">
              <a:xfrm rot="16200000">
                <a:off x="6443663" y="2663358"/>
                <a:ext cx="3887788" cy="523220"/>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fa-IR"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Mitra" pitchFamily="2" charset="-78"/>
                  </a:rPr>
                  <a:t>فاز پيش بيني و تدوين برنامه</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Mitra" pitchFamily="2" charset="-78"/>
                </a:endParaRPr>
              </a:p>
            </p:txBody>
          </p:sp>
          <p:sp>
            <p:nvSpPr>
              <p:cNvPr id="33803" name="Text Box 11"/>
              <p:cNvSpPr txBox="1">
                <a:spLocks noChangeArrowheads="1"/>
              </p:cNvSpPr>
              <p:nvPr/>
            </p:nvSpPr>
            <p:spPr bwMode="auto">
              <a:xfrm rot="16200000">
                <a:off x="7940676" y="5173662"/>
                <a:ext cx="863600" cy="54292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lstStyle/>
              <a:p>
                <a:pPr algn="r" rtl="1" eaLnBrk="0" hangingPunct="0">
                  <a:defRPr/>
                </a:pPr>
                <a:r>
                  <a:rPr lang="fa-IR"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Mitra" pitchFamily="2" charset="-78"/>
                  </a:rPr>
                  <a:t>فازاجرا</a:t>
                </a:r>
                <a:endParaRPr lang="en-US"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Mitra" pitchFamily="2" charset="-78"/>
                </a:endParaRPr>
              </a:p>
            </p:txBody>
          </p:sp>
        </p:grpSp>
        <p:sp>
          <p:nvSpPr>
            <p:cNvPr id="16" name="Text Box 6"/>
            <p:cNvSpPr txBox="1">
              <a:spLocks noChangeArrowheads="1"/>
            </p:cNvSpPr>
            <p:nvPr/>
          </p:nvSpPr>
          <p:spPr bwMode="auto">
            <a:xfrm>
              <a:off x="2362200" y="1828800"/>
              <a:ext cx="5310188" cy="52387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spAutoFit/>
            </a:bodyPr>
            <a:lstStyle/>
            <a:p>
              <a:pPr algn="r" rtl="1" eaLnBrk="0" hangingPunct="0">
                <a:defRPr/>
              </a:pPr>
              <a:r>
                <a:rPr lang="ar-SA"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rPr>
                <a:t>تعيين اهداف</a:t>
              </a:r>
              <a:endParaRPr lang="en-US" sz="28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cs typeface="Homa" pitchFamily="2" charset="-78"/>
              </a:endParaRPr>
            </a:p>
          </p:txBody>
        </p:sp>
      </p:grpSp>
      <p:sp>
        <p:nvSpPr>
          <p:cNvPr id="2" name="Slide Number Placeholder 1"/>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27547929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lgn="ctr"/>
            <a:r>
              <a:rPr lang="fa-IR" altLang="fa-IR" sz="3200" dirty="0" smtClean="0">
                <a:solidFill>
                  <a:schemeClr val="accent3">
                    <a:lumMod val="50000"/>
                  </a:schemeClr>
                </a:solidFill>
                <a:cs typeface="B Titr" panose="00000700000000000000" pitchFamily="2" charset="-78"/>
              </a:rPr>
              <a:t>تحليل وضعيت موجود</a:t>
            </a:r>
            <a:endParaRPr lang="en-US" altLang="fa-IR" sz="3200" dirty="0" smtClean="0">
              <a:solidFill>
                <a:schemeClr val="accent3">
                  <a:lumMod val="50000"/>
                </a:schemeClr>
              </a:solidFill>
              <a:cs typeface="B Titr" panose="00000700000000000000" pitchFamily="2" charset="-78"/>
            </a:endParaRPr>
          </a:p>
        </p:txBody>
      </p:sp>
      <p:sp>
        <p:nvSpPr>
          <p:cNvPr id="14339" name="Rectangle 3"/>
          <p:cNvSpPr>
            <a:spLocks noChangeArrowheads="1"/>
          </p:cNvSpPr>
          <p:nvPr/>
        </p:nvSpPr>
        <p:spPr bwMode="auto">
          <a:xfrm>
            <a:off x="1905000" y="1600199"/>
            <a:ext cx="5334000" cy="26776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Zar" pitchFamily="2" charset="-78"/>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Zar" pitchFamily="2" charset="-78"/>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Zar" pitchFamily="2" charset="-78"/>
              </a:defRPr>
            </a:lvl3pPr>
            <a:lvl4pPr marL="1600200" indent="-228600" algn="r" rtl="1" eaLnBrk="0" hangingPunct="0">
              <a:spcBef>
                <a:spcPct val="20000"/>
              </a:spcBef>
              <a:buClr>
                <a:schemeClr val="tx1"/>
              </a:buClr>
              <a:buSzPct val="80000"/>
              <a:buChar char="–"/>
              <a:defRPr sz="2000">
                <a:solidFill>
                  <a:schemeClr val="tx1"/>
                </a:solidFill>
                <a:latin typeface="Arial" pitchFamily="34" charset="0"/>
                <a:cs typeface="Zar" pitchFamily="2" charset="-78"/>
              </a:defRPr>
            </a:lvl4pPr>
            <a:lvl5pPr marL="2057400" indent="-228600" algn="r" rtl="1" eaLnBrk="0" hangingPunct="0">
              <a:spcBef>
                <a:spcPct val="20000"/>
              </a:spcBef>
              <a:buClr>
                <a:schemeClr val="tx1"/>
              </a:buClr>
              <a:buSzPct val="65000"/>
              <a:buFont typeface="Wingdings" pitchFamily="2" charset="2"/>
              <a:buChar char="l"/>
              <a:defRPr sz="2000">
                <a:solidFill>
                  <a:schemeClr val="tx1"/>
                </a:solidFill>
                <a:latin typeface="Arial" pitchFamily="34" charset="0"/>
                <a:cs typeface="Zar" pitchFamily="2" charset="-78"/>
              </a:defRPr>
            </a:lvl5pPr>
            <a:lvl6pPr marL="2514600" indent="-22860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Arial" pitchFamily="34" charset="0"/>
                <a:cs typeface="Zar" pitchFamily="2" charset="-78"/>
              </a:defRPr>
            </a:lvl6pPr>
            <a:lvl7pPr marL="2971800" indent="-22860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Arial" pitchFamily="34" charset="0"/>
                <a:cs typeface="Zar" pitchFamily="2" charset="-78"/>
              </a:defRPr>
            </a:lvl7pPr>
            <a:lvl8pPr marL="3429000" indent="-22860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Arial" pitchFamily="34" charset="0"/>
                <a:cs typeface="Zar" pitchFamily="2" charset="-78"/>
              </a:defRPr>
            </a:lvl8pPr>
            <a:lvl9pPr marL="3886200" indent="-22860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Arial" pitchFamily="34" charset="0"/>
                <a:cs typeface="Zar" pitchFamily="2" charset="-78"/>
              </a:defRPr>
            </a:lvl9pPr>
          </a:lstStyle>
          <a:p>
            <a:pPr algn="ctr" eaLnBrk="1" hangingPunct="1">
              <a:spcBef>
                <a:spcPct val="0"/>
              </a:spcBef>
              <a:buClrTx/>
              <a:buSzTx/>
              <a:buFontTx/>
              <a:buNone/>
            </a:pPr>
            <a:r>
              <a:rPr lang="fa-IR" altLang="fa-IR" b="1" dirty="0">
                <a:solidFill>
                  <a:schemeClr val="accent3">
                    <a:lumMod val="50000"/>
                  </a:schemeClr>
                </a:solidFill>
                <a:cs typeface="B Mitra" panose="00000400000000000000" pitchFamily="2" charset="-78"/>
              </a:rPr>
              <a:t/>
            </a:r>
            <a:br>
              <a:rPr lang="fa-IR" altLang="fa-IR" b="1" dirty="0">
                <a:solidFill>
                  <a:schemeClr val="accent3">
                    <a:lumMod val="50000"/>
                  </a:schemeClr>
                </a:solidFill>
                <a:cs typeface="B Mitra" panose="00000400000000000000" pitchFamily="2" charset="-78"/>
              </a:rPr>
            </a:br>
            <a:endParaRPr lang="fa-IR" altLang="fa-IR" b="1" dirty="0">
              <a:solidFill>
                <a:schemeClr val="accent3">
                  <a:lumMod val="50000"/>
                </a:schemeClr>
              </a:solidFill>
              <a:cs typeface="B Mitra" panose="00000400000000000000" pitchFamily="2" charset="-78"/>
            </a:endParaRPr>
          </a:p>
          <a:p>
            <a:pPr algn="ctr" eaLnBrk="1" hangingPunct="1">
              <a:spcBef>
                <a:spcPct val="0"/>
              </a:spcBef>
              <a:buClrTx/>
              <a:buSzTx/>
              <a:buFontTx/>
              <a:buNone/>
            </a:pPr>
            <a:r>
              <a:rPr lang="fa-IR" altLang="fa-IR" b="1" dirty="0">
                <a:solidFill>
                  <a:schemeClr val="accent3">
                    <a:lumMod val="50000"/>
                  </a:schemeClr>
                </a:solidFill>
                <a:cs typeface="B Mitra" panose="00000400000000000000" pitchFamily="2" charset="-78"/>
              </a:rPr>
              <a:t/>
            </a:r>
            <a:br>
              <a:rPr lang="fa-IR" altLang="fa-IR" b="1" dirty="0">
                <a:solidFill>
                  <a:schemeClr val="accent3">
                    <a:lumMod val="50000"/>
                  </a:schemeClr>
                </a:solidFill>
                <a:cs typeface="B Mitra" panose="00000400000000000000" pitchFamily="2" charset="-78"/>
              </a:rPr>
            </a:br>
            <a:endParaRPr lang="fa-IR" altLang="fa-IR" b="1" dirty="0">
              <a:solidFill>
                <a:schemeClr val="accent3">
                  <a:lumMod val="50000"/>
                </a:schemeClr>
              </a:solidFill>
              <a:cs typeface="B Mitra" panose="00000400000000000000" pitchFamily="2" charset="-78"/>
            </a:endParaRPr>
          </a:p>
          <a:p>
            <a:pPr algn="ctr" eaLnBrk="1" hangingPunct="1">
              <a:spcBef>
                <a:spcPct val="0"/>
              </a:spcBef>
              <a:buClrTx/>
              <a:buSzTx/>
              <a:buFontTx/>
              <a:buNone/>
            </a:pPr>
            <a:r>
              <a:rPr lang="fa-IR" altLang="fa-IR" b="1" dirty="0">
                <a:solidFill>
                  <a:schemeClr val="accent3">
                    <a:lumMod val="50000"/>
                  </a:schemeClr>
                </a:solidFill>
                <a:cs typeface="B Mitra" panose="00000400000000000000" pitchFamily="2" charset="-78"/>
              </a:rPr>
              <a:t/>
            </a:r>
            <a:br>
              <a:rPr lang="fa-IR" altLang="fa-IR" b="1" dirty="0">
                <a:solidFill>
                  <a:schemeClr val="accent3">
                    <a:lumMod val="50000"/>
                  </a:schemeClr>
                </a:solidFill>
                <a:cs typeface="B Mitra" panose="00000400000000000000" pitchFamily="2" charset="-78"/>
              </a:rPr>
            </a:br>
            <a:endParaRPr lang="fa-IR" altLang="fa-IR" b="1" dirty="0">
              <a:solidFill>
                <a:schemeClr val="accent3">
                  <a:lumMod val="50000"/>
                </a:schemeClr>
              </a:solidFill>
              <a:cs typeface="B Mitra" panose="00000400000000000000" pitchFamily="2" charset="-78"/>
            </a:endParaRPr>
          </a:p>
        </p:txBody>
      </p:sp>
      <p:graphicFrame>
        <p:nvGraphicFramePr>
          <p:cNvPr id="3" name="Diagram 2"/>
          <p:cNvGraphicFramePr/>
          <p:nvPr>
            <p:extLst>
              <p:ext uri="{D42A27DB-BD31-4B8C-83A1-F6EECF244321}">
                <p14:modId xmlns:p14="http://schemas.microsoft.com/office/powerpoint/2010/main" val="2882513867"/>
              </p:ext>
            </p:extLst>
          </p:nvPr>
        </p:nvGraphicFramePr>
        <p:xfrm>
          <a:off x="1371600" y="1143000"/>
          <a:ext cx="67056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8158795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normAutofit fontScale="90000"/>
          </a:bodyPr>
          <a:lstStyle/>
          <a:p>
            <a:pPr algn="ctr"/>
            <a:r>
              <a:rPr lang="fa-IR" altLang="fa-IR" dirty="0" smtClean="0">
                <a:latin typeface="Times New Roman" pitchFamily="18" charset="0"/>
                <a:cs typeface="Times New Roman" pitchFamily="18" charset="0"/>
              </a:rPr>
              <a:t/>
            </a:r>
            <a:br>
              <a:rPr lang="fa-IR" altLang="fa-IR" dirty="0" smtClean="0">
                <a:latin typeface="Times New Roman" pitchFamily="18" charset="0"/>
                <a:cs typeface="Times New Roman" pitchFamily="18" charset="0"/>
              </a:rPr>
            </a:br>
            <a:r>
              <a:rPr lang="fa-IR" altLang="fa-IR" sz="3600" dirty="0" smtClean="0">
                <a:solidFill>
                  <a:schemeClr val="accent3">
                    <a:lumMod val="50000"/>
                  </a:schemeClr>
                </a:solidFill>
                <a:latin typeface="Times New Roman" pitchFamily="18" charset="0"/>
                <a:cs typeface="B Titr" panose="00000700000000000000" pitchFamily="2" charset="-78"/>
              </a:rPr>
              <a:t>تجزیه و تحلیل اطلاعات</a:t>
            </a:r>
            <a:endParaRPr lang="en-GB" altLang="fa-IR" sz="3600" dirty="0" smtClean="0">
              <a:solidFill>
                <a:schemeClr val="accent3">
                  <a:lumMod val="50000"/>
                </a:schemeClr>
              </a:solidFill>
              <a:latin typeface="Times New Roman" pitchFamily="18" charset="0"/>
              <a:cs typeface="B Titr" panose="00000700000000000000" pitchFamily="2" charset="-78"/>
            </a:endParaRPr>
          </a:p>
        </p:txBody>
      </p:sp>
      <p:sp>
        <p:nvSpPr>
          <p:cNvPr id="15363" name="Rectangle 2"/>
          <p:cNvSpPr>
            <a:spLocks noChangeArrowheads="1"/>
          </p:cNvSpPr>
          <p:nvPr/>
        </p:nvSpPr>
        <p:spPr bwMode="auto">
          <a:xfrm>
            <a:off x="533400" y="1371600"/>
            <a:ext cx="8153400"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r" rtl="1" eaLnBrk="0" hangingPunct="0">
              <a:spcBef>
                <a:spcPct val="20000"/>
              </a:spcBef>
              <a:buClr>
                <a:schemeClr val="tx1"/>
              </a:buClr>
              <a:buSzPct val="75000"/>
              <a:buFont typeface="Wingdings" pitchFamily="2" charset="2"/>
              <a:buChar char="l"/>
              <a:defRPr sz="2800">
                <a:solidFill>
                  <a:schemeClr val="tx1"/>
                </a:solidFill>
                <a:latin typeface="Arial" pitchFamily="34" charset="0"/>
                <a:cs typeface="Zar" pitchFamily="2" charset="-78"/>
              </a:defRPr>
            </a:lvl1pPr>
            <a:lvl2pPr marL="742950" indent="-285750" algn="r" rtl="1" eaLnBrk="0" hangingPunct="0">
              <a:spcBef>
                <a:spcPct val="20000"/>
              </a:spcBef>
              <a:buClr>
                <a:schemeClr val="tx1"/>
              </a:buClr>
              <a:buSzPct val="75000"/>
              <a:buChar char="–"/>
              <a:defRPr sz="2400">
                <a:solidFill>
                  <a:schemeClr val="tx1"/>
                </a:solidFill>
                <a:latin typeface="Arial" pitchFamily="34" charset="0"/>
                <a:cs typeface="Zar" pitchFamily="2" charset="-78"/>
              </a:defRPr>
            </a:lvl2pPr>
            <a:lvl3pPr marL="1143000" indent="-228600" algn="r" rtl="1" eaLnBrk="0" hangingPunct="0">
              <a:spcBef>
                <a:spcPct val="20000"/>
              </a:spcBef>
              <a:buClr>
                <a:schemeClr val="tx1"/>
              </a:buClr>
              <a:buSzPct val="75000"/>
              <a:buFont typeface="Wingdings" pitchFamily="2" charset="2"/>
              <a:buChar char="l"/>
              <a:defRPr sz="2000">
                <a:solidFill>
                  <a:schemeClr val="tx1"/>
                </a:solidFill>
                <a:latin typeface="Arial" pitchFamily="34" charset="0"/>
                <a:cs typeface="Zar" pitchFamily="2" charset="-78"/>
              </a:defRPr>
            </a:lvl3pPr>
            <a:lvl4pPr marL="1600200" indent="-228600" algn="r" rtl="1" eaLnBrk="0" hangingPunct="0">
              <a:spcBef>
                <a:spcPct val="20000"/>
              </a:spcBef>
              <a:buClr>
                <a:schemeClr val="tx1"/>
              </a:buClr>
              <a:buSzPct val="80000"/>
              <a:buChar char="–"/>
              <a:defRPr sz="2000">
                <a:solidFill>
                  <a:schemeClr val="tx1"/>
                </a:solidFill>
                <a:latin typeface="Arial" pitchFamily="34" charset="0"/>
                <a:cs typeface="Zar" pitchFamily="2" charset="-78"/>
              </a:defRPr>
            </a:lvl4pPr>
            <a:lvl5pPr marL="2057400" indent="-228600" algn="r" rtl="1" eaLnBrk="0" hangingPunct="0">
              <a:spcBef>
                <a:spcPct val="20000"/>
              </a:spcBef>
              <a:buClr>
                <a:schemeClr val="tx1"/>
              </a:buClr>
              <a:buSzPct val="65000"/>
              <a:buFont typeface="Wingdings" pitchFamily="2" charset="2"/>
              <a:buChar char="l"/>
              <a:defRPr sz="2000">
                <a:solidFill>
                  <a:schemeClr val="tx1"/>
                </a:solidFill>
                <a:latin typeface="Arial" pitchFamily="34" charset="0"/>
                <a:cs typeface="Zar" pitchFamily="2" charset="-78"/>
              </a:defRPr>
            </a:lvl5pPr>
            <a:lvl6pPr marL="2514600" indent="-22860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Arial" pitchFamily="34" charset="0"/>
                <a:cs typeface="Zar" pitchFamily="2" charset="-78"/>
              </a:defRPr>
            </a:lvl6pPr>
            <a:lvl7pPr marL="2971800" indent="-22860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Arial" pitchFamily="34" charset="0"/>
                <a:cs typeface="Zar" pitchFamily="2" charset="-78"/>
              </a:defRPr>
            </a:lvl7pPr>
            <a:lvl8pPr marL="3429000" indent="-22860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Arial" pitchFamily="34" charset="0"/>
                <a:cs typeface="Zar" pitchFamily="2" charset="-78"/>
              </a:defRPr>
            </a:lvl8pPr>
            <a:lvl9pPr marL="3886200" indent="-228600" eaLnBrk="0" fontAlgn="base" hangingPunct="0">
              <a:spcBef>
                <a:spcPct val="20000"/>
              </a:spcBef>
              <a:spcAft>
                <a:spcPct val="0"/>
              </a:spcAft>
              <a:buClr>
                <a:schemeClr val="tx1"/>
              </a:buClr>
              <a:buSzPct val="65000"/>
              <a:buFont typeface="Wingdings" pitchFamily="2" charset="2"/>
              <a:buChar char="l"/>
              <a:defRPr sz="2000">
                <a:solidFill>
                  <a:schemeClr val="tx1"/>
                </a:solidFill>
                <a:latin typeface="Arial" pitchFamily="34" charset="0"/>
                <a:cs typeface="Zar" pitchFamily="2" charset="-78"/>
              </a:defRPr>
            </a:lvl9pPr>
          </a:lstStyle>
          <a:p>
            <a:pPr algn="just" eaLnBrk="1" hangingPunct="1">
              <a:lnSpc>
                <a:spcPct val="150000"/>
              </a:lnSpc>
              <a:spcBef>
                <a:spcPct val="0"/>
              </a:spcBef>
              <a:buClrTx/>
              <a:buSzTx/>
              <a:buFontTx/>
              <a:buNone/>
            </a:pPr>
            <a:r>
              <a:rPr lang="fa-IR" altLang="fa-IR" sz="3200" b="1" dirty="0">
                <a:cs typeface="B Mitra" panose="00000400000000000000" pitchFamily="2" charset="-78"/>
              </a:rPr>
              <a:t>مهم ترین ابزارهاي مورد استفاده در این مرحله عبارتند از:</a:t>
            </a:r>
            <a:endParaRPr lang="fa-IR" altLang="fa-IR" sz="3600" b="1" dirty="0">
              <a:solidFill>
                <a:srgbClr val="7030A0"/>
              </a:solidFill>
              <a:cs typeface="B Mitra" panose="00000400000000000000" pitchFamily="2" charset="-78"/>
            </a:endParaRPr>
          </a:p>
          <a:p>
            <a:pPr algn="ctr" eaLnBrk="1" hangingPunct="1">
              <a:lnSpc>
                <a:spcPct val="150000"/>
              </a:lnSpc>
              <a:spcBef>
                <a:spcPct val="0"/>
              </a:spcBef>
              <a:buClrTx/>
              <a:buSzTx/>
              <a:buNone/>
            </a:pPr>
            <a:r>
              <a:rPr lang="fa-IR" altLang="fa-IR" sz="3600" b="1" dirty="0">
                <a:solidFill>
                  <a:srgbClr val="7030A0"/>
                </a:solidFill>
                <a:cs typeface="B Mitra" panose="00000400000000000000" pitchFamily="2" charset="-78"/>
                <a:hlinkClick r:id="rId2" action="ppaction://hlinksldjump"/>
              </a:rPr>
              <a:t>بارش افکار (طوفان فکري)</a:t>
            </a:r>
            <a:endParaRPr lang="fa-IR" altLang="fa-IR" sz="3600" b="1" dirty="0">
              <a:solidFill>
                <a:srgbClr val="7030A0"/>
              </a:solidFill>
              <a:cs typeface="B Mitra" panose="00000400000000000000" pitchFamily="2" charset="-78"/>
            </a:endParaRPr>
          </a:p>
          <a:p>
            <a:pPr algn="ctr" eaLnBrk="1" hangingPunct="1">
              <a:lnSpc>
                <a:spcPct val="150000"/>
              </a:lnSpc>
              <a:spcBef>
                <a:spcPct val="0"/>
              </a:spcBef>
              <a:buClrTx/>
              <a:buSzTx/>
              <a:buNone/>
            </a:pPr>
            <a:r>
              <a:rPr lang="fa-IR" altLang="fa-IR" sz="3600" b="1" dirty="0">
                <a:solidFill>
                  <a:srgbClr val="7030A0"/>
                </a:solidFill>
                <a:cs typeface="B Mitra" panose="00000400000000000000" pitchFamily="2" charset="-78"/>
                <a:hlinkClick r:id="rId3" action="ppaction://hlinksldjump"/>
              </a:rPr>
              <a:t>شبکه علیت </a:t>
            </a:r>
            <a:endParaRPr lang="fa-IR" altLang="fa-IR" sz="3600" b="1" dirty="0">
              <a:solidFill>
                <a:srgbClr val="7030A0"/>
              </a:solidFill>
              <a:cs typeface="B Mitra" panose="00000400000000000000" pitchFamily="2" charset="-78"/>
            </a:endParaRPr>
          </a:p>
          <a:p>
            <a:pPr algn="ctr" eaLnBrk="1" hangingPunct="1">
              <a:lnSpc>
                <a:spcPct val="150000"/>
              </a:lnSpc>
              <a:spcBef>
                <a:spcPct val="0"/>
              </a:spcBef>
              <a:buClrTx/>
              <a:buSzTx/>
              <a:buNone/>
            </a:pPr>
            <a:r>
              <a:rPr lang="fa-IR" altLang="fa-IR" sz="3600" b="1" dirty="0">
                <a:solidFill>
                  <a:srgbClr val="7030A0"/>
                </a:solidFill>
                <a:cs typeface="B Mitra" panose="00000400000000000000" pitchFamily="2" charset="-78"/>
                <a:hlinkClick r:id="rId4" action="ppaction://hlinksldjump"/>
              </a:rPr>
              <a:t>نمودار علت و معلول (استخوان ماهی</a:t>
            </a:r>
            <a:r>
              <a:rPr lang="fa-IR" altLang="fa-IR" sz="3600" b="1" dirty="0" smtClean="0">
                <a:solidFill>
                  <a:srgbClr val="7030A0"/>
                </a:solidFill>
                <a:cs typeface="B Mitra" panose="00000400000000000000" pitchFamily="2" charset="-78"/>
                <a:hlinkClick r:id="rId4" action="ppaction://hlinksldjump"/>
              </a:rPr>
              <a:t>)</a:t>
            </a:r>
            <a:endParaRPr lang="fa-IR" altLang="fa-IR" sz="3600" b="1" dirty="0" smtClean="0">
              <a:solidFill>
                <a:srgbClr val="7030A0"/>
              </a:solidFill>
              <a:cs typeface="B Mitra" panose="00000400000000000000" pitchFamily="2" charset="-78"/>
            </a:endParaRPr>
          </a:p>
          <a:p>
            <a:pPr algn="just" eaLnBrk="1" hangingPunct="1">
              <a:spcBef>
                <a:spcPct val="0"/>
              </a:spcBef>
              <a:buClrTx/>
              <a:buSzTx/>
              <a:buFont typeface="Arial" pitchFamily="34" charset="0"/>
              <a:buChar char="•"/>
            </a:pPr>
            <a:endParaRPr lang="fa-IR" altLang="fa-IR" sz="3200" b="1" dirty="0">
              <a:cs typeface="B Mitra" panose="00000400000000000000" pitchFamily="2" charset="-78"/>
            </a:endParaRPr>
          </a:p>
          <a:p>
            <a:pPr algn="just" eaLnBrk="1" hangingPunct="1">
              <a:spcBef>
                <a:spcPct val="0"/>
              </a:spcBef>
              <a:buClrTx/>
              <a:buSzTx/>
              <a:buFontTx/>
              <a:buNone/>
            </a:pPr>
            <a:r>
              <a:rPr lang="fa-IR" altLang="fa-IR" sz="3200" b="1" dirty="0">
                <a:solidFill>
                  <a:srgbClr val="FFFF00"/>
                </a:solidFill>
                <a:cs typeface="B Mitra" panose="00000400000000000000" pitchFamily="2" charset="-78"/>
              </a:rPr>
              <a:t>نمودار علت و معلول و شبکه علیت، هر دو ابزاري براي شناسایی علل مشکلات می باشند. </a:t>
            </a:r>
            <a:endParaRPr lang="en-GB" altLang="fa-IR" sz="3200" b="1" dirty="0">
              <a:solidFill>
                <a:srgbClr val="FFFF00"/>
              </a:solidFill>
              <a:cs typeface="B Mitra" panose="00000400000000000000" pitchFamily="2" charset="-78"/>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9</a:t>
            </a:fld>
            <a:endParaRPr lang="en-US"/>
          </a:p>
        </p:txBody>
      </p:sp>
      <p:sp>
        <p:nvSpPr>
          <p:cNvPr id="3" name="Notched Right Arrow 2">
            <a:hlinkClick r:id="rId5" action="ppaction://hlinksldjump"/>
          </p:cNvPr>
          <p:cNvSpPr/>
          <p:nvPr/>
        </p:nvSpPr>
        <p:spPr>
          <a:xfrm>
            <a:off x="990600" y="5638800"/>
            <a:ext cx="1905000" cy="534114"/>
          </a:xfrm>
          <a:prstGeom prst="notchedRightArrow">
            <a:avLst/>
          </a:prstGeom>
        </p:spPr>
        <p:style>
          <a:lnRef idx="2">
            <a:schemeClr val="accent2"/>
          </a:lnRef>
          <a:fillRef idx="1">
            <a:schemeClr val="lt1"/>
          </a:fillRef>
          <a:effectRef idx="0">
            <a:schemeClr val="accent2"/>
          </a:effectRef>
          <a:fontRef idx="minor">
            <a:schemeClr val="dk1"/>
          </a:fontRef>
        </p:style>
        <p:txBody>
          <a:bodyPr rtlCol="1" anchor="ctr"/>
          <a:lstStyle/>
          <a:p>
            <a:pPr algn="ctr"/>
            <a:r>
              <a:rPr lang="fa-IR" dirty="0" smtClean="0">
                <a:hlinkClick r:id="rId6" action="ppaction://hlinksldjump"/>
              </a:rPr>
              <a:t>برگشت</a:t>
            </a:r>
            <a:endParaRPr lang="fa-IR" dirty="0"/>
          </a:p>
        </p:txBody>
      </p:sp>
    </p:spTree>
    <p:extLst>
      <p:ext uri="{BB962C8B-B14F-4D97-AF65-F5344CB8AC3E}">
        <p14:creationId xmlns:p14="http://schemas.microsoft.com/office/powerpoint/2010/main" val="101526936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1015</TotalTime>
  <Words>1065</Words>
  <Application>Microsoft Office PowerPoint</Application>
  <PresentationFormat>On-screen Show (4:3)</PresentationFormat>
  <Paragraphs>206</Paragraphs>
  <Slides>33</Slides>
  <Notes>0</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33</vt:i4>
      </vt:variant>
    </vt:vector>
  </HeadingPairs>
  <TitlesOfParts>
    <vt:vector size="51" baseType="lpstr">
      <vt:lpstr>Arial</vt:lpstr>
      <vt:lpstr>B Mitra</vt:lpstr>
      <vt:lpstr>B Nazanin</vt:lpstr>
      <vt:lpstr>B Nazanin Outline</vt:lpstr>
      <vt:lpstr>B Titr</vt:lpstr>
      <vt:lpstr>Calibri</vt:lpstr>
      <vt:lpstr>Franklin Gothic Book</vt:lpstr>
      <vt:lpstr>Franklin Gothic Medium</vt:lpstr>
      <vt:lpstr>Homa</vt:lpstr>
      <vt:lpstr>Koodak</vt:lpstr>
      <vt:lpstr>Mitra</vt:lpstr>
      <vt:lpstr>Tahoma</vt:lpstr>
      <vt:lpstr>Times New Roman</vt:lpstr>
      <vt:lpstr>Titr</vt:lpstr>
      <vt:lpstr>Tunga</vt:lpstr>
      <vt:lpstr>Wingdings</vt:lpstr>
      <vt:lpstr>Yagut</vt:lpstr>
      <vt:lpstr>Angles</vt:lpstr>
      <vt:lpstr>PowerPoint Presentation</vt:lpstr>
      <vt:lpstr>برنامه ریزی  عملیاتی</vt:lpstr>
      <vt:lpstr>برنامه ريزی</vt:lpstr>
      <vt:lpstr>برنامه ريزی</vt:lpstr>
      <vt:lpstr>PowerPoint Presentation</vt:lpstr>
      <vt:lpstr>یک برنامه باید به چهار سوال پاسخ دهد</vt:lpstr>
      <vt:lpstr>گام هاي اساسي برنامه ريزي عملياتي</vt:lpstr>
      <vt:lpstr>تحليل وضعيت موجود</vt:lpstr>
      <vt:lpstr> تجزیه و تحلیل اطلاعات</vt:lpstr>
      <vt:lpstr>اولويت بندي مشكلات</vt:lpstr>
      <vt:lpstr>رای گیری متعدد</vt:lpstr>
      <vt:lpstr>نگارش برنامه عملیاتی</vt:lpstr>
      <vt:lpstr>گام هاي اساسي برنامه ريزي عملياتي</vt:lpstr>
      <vt:lpstr>عناصر اصلی برنامه ریزی عملیاتی:</vt:lpstr>
      <vt:lpstr>هدف كلي </vt:lpstr>
      <vt:lpstr>(Objectives or  Specific Objectives) </vt:lpstr>
      <vt:lpstr>PowerPoint Presentation</vt:lpstr>
      <vt:lpstr>ويژگيهاي اهداف اختصاصيSMART))</vt:lpstr>
      <vt:lpstr>اولویت بندی بین اهداف:</vt:lpstr>
      <vt:lpstr>تمایز بین هدف و فعالیت </vt:lpstr>
      <vt:lpstr>گام هاي اساسي برنامه ريزي عملياتي</vt:lpstr>
      <vt:lpstr>مثال برای استراتژي ها ( با استفاده از شبکه عليت)</vt:lpstr>
      <vt:lpstr>گام هاي اساسي برنامه ريزي عملياتي</vt:lpstr>
      <vt:lpstr>برنامه ریزی عملیاتی</vt:lpstr>
      <vt:lpstr>PowerPoint Presentation</vt:lpstr>
      <vt:lpstr>PowerPoint Presentation</vt:lpstr>
      <vt:lpstr>PowerPoint Presentation</vt:lpstr>
      <vt:lpstr>ابزارهای برنامه ریزی</vt:lpstr>
      <vt:lpstr>تکنیک های برنامه ریزی عملیاتی</vt:lpstr>
      <vt:lpstr>مثال : گانت چارت</vt:lpstr>
      <vt:lpstr>گام هاي اساسي برنامه ريزي عملياتي</vt:lpstr>
      <vt:lpstr>پایش و ارزشیابی(نظارت و کنترل)</vt:lpstr>
      <vt:lpstr>نظارت و کنترل</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برنامه ریزی  عملیاتی</dc:title>
  <dc:creator>MNG7-50</dc:creator>
  <cp:lastModifiedBy>T.Moghadas</cp:lastModifiedBy>
  <cp:revision>54</cp:revision>
  <dcterms:created xsi:type="dcterms:W3CDTF">2006-08-16T00:00:00Z</dcterms:created>
  <dcterms:modified xsi:type="dcterms:W3CDTF">2023-08-05T07:37:05Z</dcterms:modified>
</cp:coreProperties>
</file>