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7" r:id="rId4"/>
    <p:sldId id="289" r:id="rId5"/>
    <p:sldId id="290" r:id="rId6"/>
    <p:sldId id="1572" r:id="rId7"/>
    <p:sldId id="271" r:id="rId8"/>
    <p:sldId id="257" r:id="rId9"/>
    <p:sldId id="1573" r:id="rId10"/>
    <p:sldId id="1574" r:id="rId11"/>
    <p:sldId id="323" r:id="rId12"/>
    <p:sldId id="1576" r:id="rId13"/>
    <p:sldId id="326" r:id="rId14"/>
    <p:sldId id="1577" r:id="rId15"/>
    <p:sldId id="1575" r:id="rId16"/>
    <p:sldId id="258" r:id="rId17"/>
    <p:sldId id="262" r:id="rId18"/>
    <p:sldId id="261" r:id="rId19"/>
    <p:sldId id="264" r:id="rId20"/>
    <p:sldId id="265" r:id="rId21"/>
    <p:sldId id="259" r:id="rId22"/>
    <p:sldId id="260" r:id="rId23"/>
    <p:sldId id="270" r:id="rId24"/>
    <p:sldId id="266" r:id="rId25"/>
    <p:sldId id="267" r:id="rId26"/>
    <p:sldId id="26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72" r:id="rId35"/>
    <p:sldId id="273" r:id="rId36"/>
    <p:sldId id="274" r:id="rId37"/>
    <p:sldId id="275" r:id="rId38"/>
    <p:sldId id="278" r:id="rId39"/>
    <p:sldId id="277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64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6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9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82" name="TextBox 5"/>
          <p:cNvSpPr txBox="1"/>
          <p:nvPr userDrawn="1"/>
        </p:nvSpPr>
        <p:spPr>
          <a:xfrm>
            <a:off x="0" y="6150114"/>
            <a:ext cx="12218504" cy="707886"/>
          </a:xfrm>
          <a:prstGeom prst="rect">
            <a:avLst/>
          </a:prstGeom>
          <a:solidFill>
            <a:srgbClr val="4A66AB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مرکز مدیریت بیماری های واگیر  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583" name="Flowchart: Alternate Process 8"/>
          <p:cNvSpPr/>
          <p:nvPr userDrawn="1"/>
        </p:nvSpPr>
        <p:spPr>
          <a:xfrm>
            <a:off x="5474901" y="241539"/>
            <a:ext cx="1512047" cy="1325563"/>
          </a:xfrm>
          <a:prstGeom prst="flowChartAlternateProcess">
            <a:avLst/>
          </a:prstGeom>
          <a:solidFill>
            <a:srgbClr val="4A66A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2097152" name="Picture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474901" y="241539"/>
            <a:ext cx="1527505" cy="1185951"/>
          </a:xfrm>
          <a:prstGeom prst="rect">
            <a:avLst/>
          </a:prstGeom>
        </p:spPr>
      </p:pic>
      <p:sp>
        <p:nvSpPr>
          <p:cNvPr id="1048584" name="Footer Placeholder 4"/>
          <p:cNvSpPr txBox="1"/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585" name="Title 1"/>
          <p:cNvSpPr>
            <a:spLocks noGrp="1"/>
          </p:cNvSpPr>
          <p:nvPr>
            <p:ph type="title"/>
          </p:nvPr>
        </p:nvSpPr>
        <p:spPr>
          <a:xfrm>
            <a:off x="1868557" y="2086293"/>
            <a:ext cx="8733182" cy="297603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>
              <a:defRPr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749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Content Placeholder 2"/>
          <p:cNvSpPr>
            <a:spLocks noGrp="1"/>
          </p:cNvSpPr>
          <p:nvPr>
            <p:ph idx="1"/>
          </p:nvPr>
        </p:nvSpPr>
        <p:spPr>
          <a:xfrm>
            <a:off x="295550" y="1661361"/>
            <a:ext cx="11587595" cy="4549738"/>
          </a:xfrm>
        </p:spPr>
        <p:txBody>
          <a:bodyPr/>
          <a:lstStyle>
            <a:lvl1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58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90" name="Flowchart: Alternate Process 8"/>
          <p:cNvSpPr/>
          <p:nvPr userDrawn="1"/>
        </p:nvSpPr>
        <p:spPr>
          <a:xfrm>
            <a:off x="10345111" y="124925"/>
            <a:ext cx="1512047" cy="1325563"/>
          </a:xfrm>
          <a:prstGeom prst="flowChartAlternateProcess">
            <a:avLst/>
          </a:prstGeom>
          <a:solidFill>
            <a:srgbClr val="4A66A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91" name="TextBox 6"/>
          <p:cNvSpPr txBox="1"/>
          <p:nvPr userDrawn="1"/>
        </p:nvSpPr>
        <p:spPr>
          <a:xfrm>
            <a:off x="0" y="6271786"/>
            <a:ext cx="12192000" cy="553998"/>
          </a:xfrm>
          <a:prstGeom prst="rect">
            <a:avLst/>
          </a:prstGeom>
          <a:solidFill>
            <a:srgbClr val="4A66AB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مرکز مدیریت بیماری های واگیر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592" name="Footer Placeholder 4"/>
          <p:cNvSpPr txBox="1"/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593" name="Title 1"/>
          <p:cNvSpPr>
            <a:spLocks noGrp="1"/>
          </p:cNvSpPr>
          <p:nvPr>
            <p:ph type="title"/>
          </p:nvPr>
        </p:nvSpPr>
        <p:spPr>
          <a:xfrm>
            <a:off x="269563" y="124925"/>
            <a:ext cx="9922806" cy="132556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effectLst/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097153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88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0" name="Title 1"/>
          <p:cNvSpPr>
            <a:spLocks noGrp="1"/>
          </p:cNvSpPr>
          <p:nvPr>
            <p:ph type="title"/>
          </p:nvPr>
        </p:nvSpPr>
        <p:spPr>
          <a:xfrm>
            <a:off x="831850" y="1829006"/>
            <a:ext cx="10515600" cy="2852737"/>
          </a:xfrm>
          <a:prstGeom prst="roundRect">
            <a:avLst/>
          </a:prstGeom>
        </p:spPr>
        <p:txBody>
          <a:bodyPr anchor="ctr"/>
          <a:lstStyle>
            <a:lvl1pPr>
              <a:defRPr sz="6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811" name="Text Placeholder 2"/>
          <p:cNvSpPr>
            <a:spLocks noGrp="1"/>
          </p:cNvSpPr>
          <p:nvPr>
            <p:ph type="body" idx="1"/>
          </p:nvPr>
        </p:nvSpPr>
        <p:spPr>
          <a:xfrm>
            <a:off x="838200" y="4681743"/>
            <a:ext cx="10515600" cy="1500187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C34949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488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15" name="TextBox 6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مرکز مدیریت بیماری های واگیر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816" name="Footer Placeholder 4"/>
          <p:cNvSpPr txBox="1"/>
          <p:nvPr userDrawn="1"/>
        </p:nvSpPr>
        <p:spPr>
          <a:xfrm>
            <a:off x="111135" y="6356350"/>
            <a:ext cx="2735582" cy="381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817" name="Flowchart: Alternate Process 8"/>
          <p:cNvSpPr/>
          <p:nvPr userDrawn="1"/>
        </p:nvSpPr>
        <p:spPr>
          <a:xfrm>
            <a:off x="5329129" y="135523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2097284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21653" y="233818"/>
            <a:ext cx="1527505" cy="11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90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683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6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6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6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687" name="TextBox 9"/>
          <p:cNvSpPr txBox="1"/>
          <p:nvPr userDrawn="1"/>
        </p:nvSpPr>
        <p:spPr>
          <a:xfrm>
            <a:off x="0" y="6293318"/>
            <a:ext cx="12192000" cy="62483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688" name="Footer Placeholder 4"/>
          <p:cNvSpPr txBox="1"/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689" name="Title 1"/>
          <p:cNvSpPr>
            <a:spLocks noGrp="1"/>
          </p:cNvSpPr>
          <p:nvPr>
            <p:ph type="title"/>
          </p:nvPr>
        </p:nvSpPr>
        <p:spPr>
          <a:xfrm>
            <a:off x="269563" y="154181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+mj-cs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048690" name="Flowchart: Alternate Process 13"/>
          <p:cNvSpPr/>
          <p:nvPr userDrawn="1"/>
        </p:nvSpPr>
        <p:spPr>
          <a:xfrm>
            <a:off x="10345111" y="12492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2097180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97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8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48819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48821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2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2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25" name="Flowchart: Alternate Process 9"/>
          <p:cNvSpPr/>
          <p:nvPr userDrawn="1"/>
        </p:nvSpPr>
        <p:spPr>
          <a:xfrm>
            <a:off x="10345111" y="147305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48826" name="Title 1"/>
          <p:cNvSpPr>
            <a:spLocks noGrp="1"/>
          </p:cNvSpPr>
          <p:nvPr>
            <p:ph type="title"/>
          </p:nvPr>
        </p:nvSpPr>
        <p:spPr>
          <a:xfrm>
            <a:off x="269563" y="193937"/>
            <a:ext cx="9922806" cy="132556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097285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86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7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8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81" name="Flowchart: Alternate Process 8"/>
          <p:cNvSpPr/>
          <p:nvPr userDrawn="1"/>
        </p:nvSpPr>
        <p:spPr>
          <a:xfrm>
            <a:off x="10358365" y="126051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48782" name="Title 1"/>
          <p:cNvSpPr>
            <a:spLocks noGrp="1"/>
          </p:cNvSpPr>
          <p:nvPr>
            <p:ph type="title"/>
          </p:nvPr>
        </p:nvSpPr>
        <p:spPr>
          <a:xfrm>
            <a:off x="269563" y="124925"/>
            <a:ext cx="9922806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048783" name="TextBox 10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784" name="Footer Placeholder 4"/>
          <p:cNvSpPr txBox="1"/>
          <p:nvPr userDrawn="1"/>
        </p:nvSpPr>
        <p:spPr>
          <a:xfrm>
            <a:off x="111135" y="6399807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pic>
        <p:nvPicPr>
          <p:cNvPr id="2097280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85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4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5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1625310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Content Placeholder 2"/>
          <p:cNvSpPr>
            <a:spLocks noGrp="1"/>
          </p:cNvSpPr>
          <p:nvPr>
            <p:ph idx="1"/>
          </p:nvPr>
        </p:nvSpPr>
        <p:spPr>
          <a:xfrm>
            <a:off x="448574" y="1483744"/>
            <a:ext cx="6590581" cy="4695156"/>
          </a:xfrm>
        </p:spPr>
        <p:txBody>
          <a:bodyPr/>
          <a:lstStyle>
            <a:lvl1pPr>
              <a:buClr>
                <a:srgbClr val="C00000"/>
              </a:buClr>
              <a:defRPr sz="32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 sz="28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 sz="24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 sz="20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 sz="20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28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109" y="2001078"/>
            <a:ext cx="4336068" cy="4143316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4882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3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3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32" name="Flowchart: Alternate Process 9"/>
          <p:cNvSpPr/>
          <p:nvPr userDrawn="1"/>
        </p:nvSpPr>
        <p:spPr>
          <a:xfrm>
            <a:off x="162288" y="7425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33" name="TextBox 11"/>
          <p:cNvSpPr txBox="1"/>
          <p:nvPr userDrawn="1"/>
        </p:nvSpPr>
        <p:spPr>
          <a:xfrm>
            <a:off x="0" y="6293318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834" name="Footer Placeholder 4"/>
          <p:cNvSpPr txBox="1"/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835" name="Title 1"/>
          <p:cNvSpPr>
            <a:spLocks noGrp="1"/>
          </p:cNvSpPr>
          <p:nvPr>
            <p:ph type="title"/>
          </p:nvPr>
        </p:nvSpPr>
        <p:spPr>
          <a:xfrm>
            <a:off x="7295792" y="88423"/>
            <a:ext cx="4539650" cy="170504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97286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0854" y="145777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94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008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109" y="2057400"/>
            <a:ext cx="4336068" cy="408699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4879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9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9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97" name="Flowchart: Alternate Process 9"/>
          <p:cNvSpPr/>
          <p:nvPr userDrawn="1"/>
        </p:nvSpPr>
        <p:spPr>
          <a:xfrm>
            <a:off x="175540" y="61007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98" name="TextBox 11"/>
          <p:cNvSpPr txBox="1"/>
          <p:nvPr userDrawn="1"/>
        </p:nvSpPr>
        <p:spPr>
          <a:xfrm>
            <a:off x="0" y="6280917"/>
            <a:ext cx="12192000" cy="57708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799" name="Footer Placeholder 4"/>
          <p:cNvSpPr txBox="1"/>
          <p:nvPr userDrawn="1"/>
        </p:nvSpPr>
        <p:spPr>
          <a:xfrm>
            <a:off x="111135" y="6386555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800" name="Title 1"/>
          <p:cNvSpPr>
            <a:spLocks noGrp="1"/>
          </p:cNvSpPr>
          <p:nvPr>
            <p:ph type="title"/>
          </p:nvPr>
        </p:nvSpPr>
        <p:spPr>
          <a:xfrm>
            <a:off x="7295792" y="167935"/>
            <a:ext cx="4539650" cy="170504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801" name="Picture Placeholder 2"/>
          <p:cNvSpPr>
            <a:spLocks noGrp="1"/>
          </p:cNvSpPr>
          <p:nvPr>
            <p:ph type="pic" idx="1"/>
          </p:nvPr>
        </p:nvSpPr>
        <p:spPr>
          <a:xfrm>
            <a:off x="414068" y="1489358"/>
            <a:ext cx="6490093" cy="46649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2097282" name="Picture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06" y="15468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55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806" name="Flowchart: Alternate Process 6"/>
          <p:cNvSpPr/>
          <p:nvPr userDrawn="1"/>
        </p:nvSpPr>
        <p:spPr>
          <a:xfrm>
            <a:off x="10345111" y="112799"/>
            <a:ext cx="1512047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48807" name="TextBox 9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808" name="Footer Placeholder 4"/>
          <p:cNvSpPr txBox="1"/>
          <p:nvPr userDrawn="1"/>
        </p:nvSpPr>
        <p:spPr>
          <a:xfrm>
            <a:off x="111135" y="6360051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809" name="Title 1"/>
          <p:cNvSpPr>
            <a:spLocks noGrp="1"/>
          </p:cNvSpPr>
          <p:nvPr>
            <p:ph type="title"/>
          </p:nvPr>
        </p:nvSpPr>
        <p:spPr>
          <a:xfrm>
            <a:off x="269563" y="124925"/>
            <a:ext cx="9922806" cy="132556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4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09728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3677" y="196443"/>
            <a:ext cx="1334914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62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78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789" name="Flowchart: Alternate Process 6"/>
          <p:cNvSpPr/>
          <p:nvPr userDrawn="1"/>
        </p:nvSpPr>
        <p:spPr>
          <a:xfrm rot="5400000">
            <a:off x="9626761" y="4156627"/>
            <a:ext cx="1140761" cy="2899914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48790" name="TextBox 11"/>
          <p:cNvSpPr txBox="1"/>
          <p:nvPr userDrawn="1"/>
        </p:nvSpPr>
        <p:spPr>
          <a:xfrm>
            <a:off x="0" y="6227058"/>
            <a:ext cx="12192000" cy="63094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048791" name="Footer Placeholder 4"/>
          <p:cNvSpPr txBox="1"/>
          <p:nvPr userDrawn="1"/>
        </p:nvSpPr>
        <p:spPr>
          <a:xfrm>
            <a:off x="111135" y="6373303"/>
            <a:ext cx="2701079" cy="377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48792" name="Title 1"/>
          <p:cNvSpPr>
            <a:spLocks noGrp="1"/>
          </p:cNvSpPr>
          <p:nvPr>
            <p:ph type="title"/>
          </p:nvPr>
        </p:nvSpPr>
        <p:spPr>
          <a:xfrm rot="5400000">
            <a:off x="7877501" y="1069968"/>
            <a:ext cx="4639701" cy="2934001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9728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21078" y="5060846"/>
            <a:ext cx="1243520" cy="11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82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2BD0A-1A1E-49A4-802A-5A72D9400DB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ADD7E1-ED51-4CF8-8B2E-5BD660432C3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24510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6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7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9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75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3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51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3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2875E-08BC-487F-A789-BCD9BAC32624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EEF3C-CEAC-4FC8-8F49-518544159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12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DB53A-65B5-44B0-B1D1-61130CD6100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3952547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B Nazanin" panose="00000400000000000000" pitchFamily="2" charset="-78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Clr>
          <a:srgbClr val="FC5D1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26571"/>
            <a:ext cx="9144000" cy="2272938"/>
          </a:xfrm>
        </p:spPr>
        <p:txBody>
          <a:bodyPr>
            <a:norm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تحلیلی از وضعیت آئدس و تب دنگی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400" dirty="0">
                <a:solidFill>
                  <a:srgbClr val="FF0000"/>
                </a:solidFill>
                <a:cs typeface="B Nazanin" panose="00000400000000000000" pitchFamily="2" charset="-78"/>
              </a:rPr>
              <a:t>1403/06/05</a:t>
            </a:r>
            <a:endParaRPr lang="en-US" sz="4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554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DC18B6-A352-4CB1-53CB-4D086638A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80962"/>
            <a:ext cx="967740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21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267097" y="430060"/>
          <a:ext cx="9128777" cy="6327792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999501">
                  <a:extLst>
                    <a:ext uri="{9D8B030D-6E8A-4147-A177-3AD203B41FA5}">
                      <a16:colId xmlns:a16="http://schemas.microsoft.com/office/drawing/2014/main" val="1952581187"/>
                    </a:ext>
                  </a:extLst>
                </a:gridCol>
                <a:gridCol w="5743800">
                  <a:extLst>
                    <a:ext uri="{9D8B030D-6E8A-4147-A177-3AD203B41FA5}">
                      <a16:colId xmlns:a16="http://schemas.microsoft.com/office/drawing/2014/main" val="2974590584"/>
                    </a:ext>
                  </a:extLst>
                </a:gridCol>
                <a:gridCol w="2385476">
                  <a:extLst>
                    <a:ext uri="{9D8B030D-6E8A-4147-A177-3AD203B41FA5}">
                      <a16:colId xmlns:a16="http://schemas.microsoft.com/office/drawing/2014/main" val="1390221809"/>
                    </a:ext>
                  </a:extLst>
                </a:gridCol>
              </a:tblGrid>
              <a:tr h="11771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>
                          <a:effectLst/>
                          <a:cs typeface="B Nazanin" panose="00000400000000000000" pitchFamily="2" charset="-78"/>
                        </a:rPr>
                        <a:t>نام شهرستان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>
                          <a:effectLst/>
                          <a:cs typeface="B Nazanin" panose="00000400000000000000" pitchFamily="2" charset="-78"/>
                        </a:rPr>
                        <a:t>آدرس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>
                          <a:effectLst/>
                          <a:cs typeface="B Nazanin" panose="00000400000000000000" pitchFamily="2" charset="-78"/>
                        </a:rPr>
                        <a:t>شماره تلفن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extLst>
                  <a:ext uri="{0D108BD9-81ED-4DB2-BD59-A6C34878D82A}">
                    <a16:rowId xmlns:a16="http://schemas.microsoft.com/office/drawing/2014/main" val="1573025862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اردستان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اردستان -خیابان دکتر شریعتی- آزمایشگاه مرکزی اردستان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031-54246770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78303199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اصفهان یک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اصفهان -خیابان بزرگمهر -  فلکه احمد آباد- مرکز خدمات جامع سلامت نواب صفوی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031-32275360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1565265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اصفهان دو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اصفهان - تقاطع خیابان شیخ مفید و فیض -مرکز بهداشت شماره دو اصفهان -  آزمایشگاه ملاهادی سبزواری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031-36615800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18915886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کوهپایه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 dirty="0">
                          <a:effectLst/>
                          <a:cs typeface="B Nazanin" panose="00000400000000000000" pitchFamily="2" charset="-78"/>
                        </a:rPr>
                        <a:t>کوهپایه - مرکز خدمات جامع سلامت شبانه روزی کوهپایه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031-46691006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35656002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برخوار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دولت آباد -بلوار سردار سلیمانی -  آزمایشگاه مرکز ولی عصر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031-45845041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2238922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بوئین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محله میاندشت - آزمایشگاه مرکزی شهرستان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031-57522479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9669694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تیران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خیابان پرستار - مرکز خدمات جامع سلامت شهری روستایی تیران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031-42221088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9447308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چادگان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چادگان - آزمایشگاه مرکز خدمات جامع سلامت 17 شهریور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031-57726584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5509565"/>
                  </a:ext>
                </a:extLst>
              </a:tr>
              <a:tr h="15302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خمینی شهر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خمینی شهر - آزمایشگاه مرکزی امام رضا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031-3362085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72827346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خوانسار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خوانسار - میدان سرچشمه - آزمایشگاه مرکزی جواهری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031-57772609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09727502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خور و بیابانک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خور و بیابانک - آزمایشگاه مرکز خدمات جامع سلامت شادن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031-46322285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10430684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دهاقان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دهاقان - بلوار شهید سلیمانی - جنب بانک کشاورزی-آزمایشگاه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031-53332999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8357110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سمیرم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سمیرم - بلوار ابن سینا - آزمایشگاه حضرت امام خمینی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031-53662052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67334123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شاهین شهر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شاهین شهر - خیابان شهید مطهری- آزمایشگاه شهید سرخوش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031-45228580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673291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شهرضا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شهرضا - خیابان حکیم فرزانه- فرعی 15 - آزمایشگاه کسایی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031-53503338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65432389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فریدن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شهر داران- خیابان نواب صفوی- مرکز بهداشت شهرستان فریدن-آزمایشگاه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031-57222601-داخلی 148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94866741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فریدون شهر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فریدون شهر - آزمایشگاه مرکزی شهرستان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031-57597791-2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4316755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فلاورجان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فلاورجان - خیابان فردوسی - بلوار کارگر - آزمایشگاه شهید سعیدی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031-3744230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5693619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گلپایگان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خیابان شهید رجایی - جنب مرکز خدمات جامع سلامت شهید صحت-آزمایشگاه فخر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031-57422091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4421757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لنجان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خیابان فردوسی - آزمایشگاه کلینیک حضرت زینب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031-52223344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51226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مبارکه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مرکز خدمات جامع سلامت سینا - 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031-52410012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96461981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نائین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نائین - آزمایشگاه مرکز خدمات جامع سلامت محمدیه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031-46256162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52569239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نجف آباد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نجف اباد - خیابان گلبهار غربی - ملک 2- 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031-42626481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67528642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نطنز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نطنز - میدان معلم - خیابان رهن- 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031-54222158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9607775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هرند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اژیه - آزمایشگاه مرکز خدمات جامع سلامت اژیه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031-46502230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39103645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ورزنه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ورزنه - آزمایشگاه مرکزی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031-46485626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04016306"/>
                  </a:ext>
                </a:extLst>
              </a:tr>
              <a:tr h="1569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جرقویه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>
                          <a:effectLst/>
                          <a:cs typeface="B Nazanin" panose="00000400000000000000" pitchFamily="2" charset="-78"/>
                        </a:rPr>
                        <a:t>جرقویه - آزمایشگاه مرکزی نیک آباد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924" marR="3924" marT="39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031-46655645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082537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263" y="0"/>
            <a:ext cx="10515600" cy="430061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Nazanin" panose="00000400000000000000" pitchFamily="2" charset="-78"/>
              </a:rPr>
              <a:t>لیست مراکز نمونه گیری سرپایی در شهرستانها</a:t>
            </a:r>
            <a:endParaRPr lang="en-US" sz="32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7665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4F6265-FAD3-2755-0331-4413D6F93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37" y="109537"/>
            <a:ext cx="9686925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18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F566B0-36BE-8C54-A98B-250280049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91440"/>
            <a:ext cx="8686800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15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AEBE43-FE17-5052-F503-AD3D90FE6E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025" y="0"/>
            <a:ext cx="8460686" cy="6241001"/>
          </a:xfrm>
        </p:spPr>
      </p:pic>
    </p:spTree>
    <p:extLst>
      <p:ext uri="{BB962C8B-B14F-4D97-AF65-F5344CB8AC3E}">
        <p14:creationId xmlns:p14="http://schemas.microsoft.com/office/powerpoint/2010/main" val="2135078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43691"/>
            <a:ext cx="9144000" cy="483327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cs typeface="B Nazanin" panose="00000400000000000000" pitchFamily="2" charset="-78"/>
              </a:rPr>
              <a:t>برگزاری کمیته ، کارگروه و وبینار</a:t>
            </a:r>
            <a:endParaRPr lang="en-US" sz="4400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074" y="914401"/>
            <a:ext cx="11534503" cy="5303520"/>
          </a:xfrm>
        </p:spPr>
        <p:txBody>
          <a:bodyPr>
            <a:normAutofit/>
          </a:bodyPr>
          <a:lstStyle/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کمیته هماهنگی جهت مسئولین واحدهای مرکزبهداشت استان در  مراقبت از بیماریهای منتقله از ائدس در تاریخ 1403/03/19</a:t>
            </a:r>
            <a:endParaRPr lang="fa-IR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جلسه  هماهنگی مراقبت از بیماری تب دانگ جهت مراکز ا و 2 شهرستان اصفهان و واحدهای مربوطه فنی استان  در تاریخ 1403/04/13</a:t>
            </a:r>
            <a:endParaRPr lang="fa-IR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کمیته  هماهنگی مسئولین واحدها با موضوع بیماری تب دانگ در تاریخ 1403/04/16</a:t>
            </a:r>
            <a:endParaRPr lang="fa-IR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کمیته هماهنگی مراقبت از بیماری ائدس جهت مدیران و معاونین شهرستان ها در تاریخ 18/04/1403 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جلسه هماهنگی جهت مسئولین واحد مبارزه با بیماریها و کارشناسان برنامه در تاریخ 143/04/19</a:t>
            </a: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کمیته پدافند غیر عامل استان با موضوع آئدس در تاریخ 1403/04/30</a:t>
            </a: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کارگروه امنیت و سلامت مواد غذایی با موضوع مراقبت از آئدس در تاریخ 1403/05/16</a:t>
            </a:r>
          </a:p>
          <a:p>
            <a:pPr algn="just" rtl="1"/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برگزاری وبینار آموزشی با موضوع بیماریهای منتقله از آئدس جهت پزشکان در تاریخ 1403/04/21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4679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2564" t="19376" r="35309" b="5267"/>
          <a:stretch/>
        </p:blipFill>
        <p:spPr>
          <a:xfrm>
            <a:off x="1254034" y="561702"/>
            <a:ext cx="4180114" cy="55125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36377" y="561702"/>
            <a:ext cx="4781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جلسه هماهنگی با مراکز یک و دو و مسئولین واحد های درگیر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5416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58446" y="204540"/>
            <a:ext cx="4781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جلسه هماهنگی مسئولین واحدها با موضوع تب دانگ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2565" t="19912" r="36011" b="6517"/>
          <a:stretch/>
        </p:blipFill>
        <p:spPr>
          <a:xfrm>
            <a:off x="1384662" y="783772"/>
            <a:ext cx="4088674" cy="538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747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460" t="20447" r="35510" b="5446"/>
          <a:stretch/>
        </p:blipFill>
        <p:spPr>
          <a:xfrm>
            <a:off x="1463041" y="979714"/>
            <a:ext cx="4297680" cy="54210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14755" y="705393"/>
            <a:ext cx="4781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جلسه هماهنگی با مدیران و معاونین شبکه ها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1787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167" t="20268" r="37216" b="7947"/>
          <a:stretch/>
        </p:blipFill>
        <p:spPr>
          <a:xfrm>
            <a:off x="1045028" y="888274"/>
            <a:ext cx="3853544" cy="52512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6641" t="20090" r="30690" b="5804"/>
          <a:stretch/>
        </p:blipFill>
        <p:spPr>
          <a:xfrm>
            <a:off x="5982789" y="1110343"/>
            <a:ext cx="4794069" cy="54210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4275" y="182878"/>
            <a:ext cx="7707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جلسه هماهنگی با مسئولین واحد و کارشناسان برنامه واگیر شهرستان ها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7104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26571"/>
            <a:ext cx="9144000" cy="2272938"/>
          </a:xfrm>
        </p:spPr>
        <p:txBody>
          <a:bodyPr>
            <a:norm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گزارش اقدامات انجام شده در راستای مراقبت از بیماریهای منتقله از ائدس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400" dirty="0">
                <a:solidFill>
                  <a:srgbClr val="FF0000"/>
                </a:solidFill>
                <a:cs typeface="B Nazanin" panose="00000400000000000000" pitchFamily="2" charset="-78"/>
              </a:rPr>
              <a:t>1403/06/03</a:t>
            </a:r>
            <a:endParaRPr lang="en-US" sz="4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766" t="7768" r="17137" b="7946"/>
          <a:stretch/>
        </p:blipFill>
        <p:spPr>
          <a:xfrm>
            <a:off x="1210491" y="519203"/>
            <a:ext cx="9771018" cy="616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14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440" t="19553" r="29988" b="5446"/>
          <a:stretch/>
        </p:blipFill>
        <p:spPr>
          <a:xfrm>
            <a:off x="613954" y="666205"/>
            <a:ext cx="5669280" cy="54864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58892" y="2730137"/>
            <a:ext cx="3853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کمیته پدافند زیستی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1486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4755" y="705393"/>
            <a:ext cx="4781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کارگروه سلامت و امنیت مواد غذایی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757" t="14910" r="33401" b="4911"/>
          <a:stretch/>
        </p:blipFill>
        <p:spPr>
          <a:xfrm>
            <a:off x="744582" y="666205"/>
            <a:ext cx="4663441" cy="58652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8549" t="21875" r="30288" b="23125"/>
          <a:stretch/>
        </p:blipFill>
        <p:spPr>
          <a:xfrm>
            <a:off x="5799907" y="1946366"/>
            <a:ext cx="5355771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7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251" t="20268" r="33100" b="5625"/>
          <a:stretch/>
        </p:blipFill>
        <p:spPr>
          <a:xfrm>
            <a:off x="1240971" y="927462"/>
            <a:ext cx="4898571" cy="54210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14755" y="705393"/>
            <a:ext cx="4781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برگزاری وبینار جهت پزشکان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4270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243" t="19912" r="30389" b="5446"/>
          <a:stretch/>
        </p:blipFill>
        <p:spPr>
          <a:xfrm>
            <a:off x="0" y="1120891"/>
            <a:ext cx="5512525" cy="54602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67543" y="195942"/>
            <a:ext cx="872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معاونت محترم درمان در خصوص مراقبت از بیماریهای منتقله از ائدس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9050" t="19375" r="32598" b="5625"/>
          <a:stretch/>
        </p:blipFill>
        <p:spPr>
          <a:xfrm>
            <a:off x="6701246" y="1094766"/>
            <a:ext cx="499001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39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151" t="20090" r="33100" b="5625"/>
          <a:stretch/>
        </p:blipFill>
        <p:spPr>
          <a:xfrm>
            <a:off x="1188720" y="1110342"/>
            <a:ext cx="4911634" cy="5434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14755" y="705393"/>
            <a:ext cx="4781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سازمان نظام پزشکی استان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17328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159" t="20268" r="35610" b="6339"/>
          <a:stretch/>
        </p:blipFill>
        <p:spPr>
          <a:xfrm>
            <a:off x="966651" y="1120891"/>
            <a:ext cx="4323806" cy="5368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3417" y="705393"/>
            <a:ext cx="5682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ارسال لیست آزمایشگاهای نمونه گیری به معاونت درمان و سازمان نظام پزشکی استان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0062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95942"/>
            <a:ext cx="9144000" cy="888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آموزش و اطلاع رسانی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384663"/>
            <a:ext cx="9984377" cy="5303520"/>
          </a:xfrm>
        </p:spPr>
        <p:txBody>
          <a:bodyPr>
            <a:normAutofit fontScale="92500"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مکاتبه با شرکت های هواپیمایی در خصوص ارسال پیام راههای پیشگیری از بیماری به مسافران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مکاتبه با مدیر کل میراث فرهنگی در خصوص اطلاع رسانی راههای پیشگیری از بیماری به گردشگران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مکاتبه با مراکز و شبکه ها در خصوص آموزش بیماری به عموم مردم توسط واحد آموزش سلامت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مکاتبه با شهرستانها در خصوص اطلاع رسانی به کارفرمایان جهت مراقبت از بیماری تب دانگ توسط واحد بهداشت حرفه ای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بنر و پمفلت و تحویل به پایگاه مراقبت مرزی فرودگاه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اطلاع رسانی در مانیتورهای مترو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207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042" t="20803" r="27477" b="5803"/>
          <a:stretch/>
        </p:blipFill>
        <p:spPr>
          <a:xfrm>
            <a:off x="1254034" y="1018902"/>
            <a:ext cx="5917474" cy="5368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0171" y="352696"/>
            <a:ext cx="568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مدیر کل میراث فرهنگی و گردشگری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82128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946" t="19912" r="27477" b="6517"/>
          <a:stretch/>
        </p:blipFill>
        <p:spPr>
          <a:xfrm>
            <a:off x="940526" y="1162595"/>
            <a:ext cx="5799908" cy="53818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0171" y="352696"/>
            <a:ext cx="568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مدیر کل فرودگاه اصفهان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00600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477" t="20089" r="36613" b="9196"/>
          <a:stretch/>
        </p:blipFill>
        <p:spPr>
          <a:xfrm>
            <a:off x="1449977" y="1058092"/>
            <a:ext cx="3631474" cy="5172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0171" y="352696"/>
            <a:ext cx="568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شهرستان ها در خصوص اموزش بیماری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2261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تشخیص 170 مورد بیماری در ایران</a:t>
            </a:r>
          </a:p>
          <a:p>
            <a:r>
              <a:rPr lang="fa-IR" dirty="0"/>
              <a:t>131 مورد سابقه سفر به کشور امارات</a:t>
            </a:r>
          </a:p>
          <a:p>
            <a:r>
              <a:rPr lang="fa-IR" dirty="0"/>
              <a:t>7 مورد سابقه سفر به کشور پاکستان</a:t>
            </a:r>
          </a:p>
          <a:p>
            <a:r>
              <a:rPr lang="fa-IR" dirty="0"/>
              <a:t>1 مورد سابقه سفر به کشور بنین(غرب آفریقا)</a:t>
            </a:r>
          </a:p>
          <a:p>
            <a:r>
              <a:rPr lang="fa-IR" dirty="0"/>
              <a:t>1 مورد سابقه سفر به کشور عمان</a:t>
            </a:r>
          </a:p>
          <a:p>
            <a:r>
              <a:rPr lang="fa-IR" dirty="0"/>
              <a:t>30 بیمار بدون سابقه سفر: 11 مورد در شهرستان بندرلنگه استان هرمزگان – 19 مورد در شهرستان </a:t>
            </a:r>
            <a:r>
              <a:rPr lang="fa-IR" dirty="0">
                <a:solidFill>
                  <a:srgbClr val="FF0000"/>
                </a:solidFill>
              </a:rPr>
              <a:t>چابهار</a:t>
            </a:r>
            <a:r>
              <a:rPr lang="fa-IR" dirty="0"/>
              <a:t> استان سیستان و بلوچستان  (موارد محلی بیماری)</a:t>
            </a:r>
          </a:p>
          <a:p>
            <a:endParaRPr lang="fa-IR" dirty="0"/>
          </a:p>
          <a:p>
            <a:r>
              <a:rPr lang="fa-IR" dirty="0"/>
              <a:t>یک مورد (راننده) در استان اصفهان شناسایی شده که سابقه سفر به کشور پاکستان را داشته است.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/>
              <a:t>آخرین وضعیت بیماری تب دنگی در کشور و استان تا تاریخ 31  مرداد ماه سال 1403</a:t>
            </a:r>
          </a:p>
        </p:txBody>
      </p:sp>
    </p:spTree>
    <p:extLst>
      <p:ext uri="{BB962C8B-B14F-4D97-AF65-F5344CB8AC3E}">
        <p14:creationId xmlns:p14="http://schemas.microsoft.com/office/powerpoint/2010/main" val="384456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074" t="18839" r="36212" b="8125"/>
          <a:stretch/>
        </p:blipFill>
        <p:spPr>
          <a:xfrm>
            <a:off x="1632858" y="156752"/>
            <a:ext cx="4846320" cy="69305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70171" y="352696"/>
            <a:ext cx="568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کارفرمایان در خصوص مراقبت از تب دانگ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3565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5177" y="352696"/>
            <a:ext cx="3187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تهیه بنر و پمفلت بیماری و تحویل به پایگاه مراقبت مرزی فرودگاه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305" t="5447" r="16834" b="10803"/>
          <a:stretch/>
        </p:blipFill>
        <p:spPr>
          <a:xfrm>
            <a:off x="653143" y="352696"/>
            <a:ext cx="7406640" cy="5295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9592" t="3125" r="38019" b="2768"/>
          <a:stretch/>
        </p:blipFill>
        <p:spPr>
          <a:xfrm>
            <a:off x="8255725" y="1959428"/>
            <a:ext cx="2913017" cy="478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790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90" t="1697" r="8703" b="11518"/>
          <a:stretch/>
        </p:blipFill>
        <p:spPr>
          <a:xfrm>
            <a:off x="862147" y="1045028"/>
            <a:ext cx="10123715" cy="48593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1232" y="387418"/>
            <a:ext cx="8921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اطلاع رسانی در مانیتورهای مترو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178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95942"/>
            <a:ext cx="9144000" cy="888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مکاتبات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384663"/>
            <a:ext cx="9984377" cy="5303520"/>
          </a:xfrm>
        </p:spPr>
        <p:txBody>
          <a:bodyPr>
            <a:normAutofit/>
          </a:bodyPr>
          <a:lstStyle/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مدیر کل پدافند غیر عامل استان با فرمانداران شهرستان ها در خصوص ابلاغ دستوراعمل عملیات واپایش تهدیدات ناشی از ناقل مهاجم زیستی</a:t>
            </a: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با مدیریت بحران استان در خصوص مراقبت از بیماریهای منتقله از آئدس</a:t>
            </a: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مدیریت بحران استان با فرمانداران و ادارات مرتبط در خصوص مراقبت از بیماری</a:t>
            </a:r>
          </a:p>
          <a:p>
            <a:pPr algn="just" rtl="1"/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just" rtl="1">
              <a:buFont typeface="Wingdings" panose="05000000000000000000" pitchFamily="2" charset="2"/>
              <a:buChar char="v"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00641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0155" t="16517" r="33802" b="5982"/>
          <a:stretch/>
        </p:blipFill>
        <p:spPr>
          <a:xfrm>
            <a:off x="875212" y="783771"/>
            <a:ext cx="4689565" cy="5669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3417" y="705393"/>
            <a:ext cx="568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مدیر کل پدافند غیر عامل استان با فرمانداران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89358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0757" t="15089" r="34305" b="6160"/>
          <a:stretch/>
        </p:blipFill>
        <p:spPr>
          <a:xfrm>
            <a:off x="326572" y="640079"/>
            <a:ext cx="4545874" cy="57607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1460" t="15089" r="33903" b="7410"/>
          <a:stretch/>
        </p:blipFill>
        <p:spPr>
          <a:xfrm>
            <a:off x="5133702" y="731519"/>
            <a:ext cx="4506685" cy="56692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94114" y="152287"/>
            <a:ext cx="8921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با مدیریت بحران استان در خصوص مراقبت از تب دانگ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59401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0255" t="15625" r="33602" b="6161"/>
          <a:stretch/>
        </p:blipFill>
        <p:spPr>
          <a:xfrm>
            <a:off x="3526971" y="914400"/>
            <a:ext cx="4702629" cy="57215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90057" y="191476"/>
            <a:ext cx="8921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مکاتبه مدیریت بحران استان در خصوص مراقبت از بیماری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30313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06" y="566336"/>
            <a:ext cx="3357153" cy="59682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720" y="566336"/>
            <a:ext cx="3389811" cy="60263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2490" y="104671"/>
            <a:ext cx="8921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جمع آوری لاستیک ها درپایگاه هشتم شکاری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91014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416" t="18482" r="21654" b="6875"/>
          <a:stretch/>
        </p:blipFill>
        <p:spPr>
          <a:xfrm>
            <a:off x="182881" y="1005840"/>
            <a:ext cx="5029200" cy="51598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014" t="18125" r="21052" b="7022"/>
          <a:stretch/>
        </p:blipFill>
        <p:spPr>
          <a:xfrm>
            <a:off x="5434148" y="1005840"/>
            <a:ext cx="6557555" cy="54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94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dirty="0"/>
          </a:p>
          <a:p>
            <a:endParaRPr lang="fa-IR" dirty="0"/>
          </a:p>
          <a:p>
            <a:r>
              <a:rPr lang="fa-IR" dirty="0"/>
              <a:t>مشاهده آئدس اجیپتی در استان های هرمزگان، سیستان و بلوچستان،بوشهر و خوزستان</a:t>
            </a:r>
          </a:p>
          <a:p>
            <a:r>
              <a:rPr lang="fa-IR" dirty="0"/>
              <a:t>مشاهده آئدس آلبوپیکتوس: گیلان، مازندران، اردبیل و گلستان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/>
              <a:t>آخرین وضعیت مشاهده پشه آئدس در کشور  تا تاریخ 31  مرداد ماه سال 1403</a:t>
            </a:r>
          </a:p>
        </p:txBody>
      </p:sp>
    </p:spTree>
    <p:extLst>
      <p:ext uri="{BB962C8B-B14F-4D97-AF65-F5344CB8AC3E}">
        <p14:creationId xmlns:p14="http://schemas.microsoft.com/office/powerpoint/2010/main" val="2626521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68B002-1A78-56A9-8D6A-246BFDBC6A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142" y="0"/>
            <a:ext cx="6565528" cy="6232124"/>
          </a:xfrm>
        </p:spPr>
      </p:pic>
    </p:spTree>
    <p:extLst>
      <p:ext uri="{BB962C8B-B14F-4D97-AF65-F5344CB8AC3E}">
        <p14:creationId xmlns:p14="http://schemas.microsoft.com/office/powerpoint/2010/main" val="2651733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95942"/>
            <a:ext cx="9144000" cy="888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مراقبت حشره شناسی در استان اصفهان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384663"/>
            <a:ext cx="9984377" cy="5303520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انجام چک حشره شناسی در فرودگاه از اردیبهشت ماه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انجام مراقبت حشره شناسی در شالیزارهای لنجان و مبارکه از تیرماه 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34576"/>
              </p:ext>
            </p:extLst>
          </p:nvPr>
        </p:nvGraphicFramePr>
        <p:xfrm>
          <a:off x="2605316" y="3358365"/>
          <a:ext cx="717876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9382">
                  <a:extLst>
                    <a:ext uri="{9D8B030D-6E8A-4147-A177-3AD203B41FA5}">
                      <a16:colId xmlns:a16="http://schemas.microsoft.com/office/drawing/2014/main" val="3972419147"/>
                    </a:ext>
                  </a:extLst>
                </a:gridCol>
                <a:gridCol w="3589382">
                  <a:extLst>
                    <a:ext uri="{9D8B030D-6E8A-4147-A177-3AD203B41FA5}">
                      <a16:colId xmlns:a16="http://schemas.microsoft.com/office/drawing/2014/main" val="914561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تعداد تخم آئدس شناسایی شده در فرودگاه</a:t>
                      </a:r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38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85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تعداد لارو جمع آوری شده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509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0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تعداد لارو آئدس شناسایی شده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273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84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تعداد لارو کولکس شناسایی شده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989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1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تعداد لارو آنوفل شناسایی شده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274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2483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95942"/>
            <a:ext cx="9144000" cy="888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مراقبت انسانی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384663"/>
            <a:ext cx="9984377" cy="5303520"/>
          </a:xfrm>
        </p:spPr>
        <p:txBody>
          <a:bodyPr>
            <a:normAutofit fontScale="92500" lnSpcReduction="20000"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با معاونت درمان و سازمان  نظام پزشکی استان در خصوص مراقبت از </a:t>
            </a:r>
            <a:r>
              <a:rPr lang="fa-IR" sz="2000" b="1" dirty="0">
                <a:cs typeface="B Nazanin" panose="00000400000000000000" pitchFamily="2" charset="-78"/>
              </a:rPr>
              <a:t>بیماری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مکاتبه با شبکه های بهداشت و درمان در خصوص مراقبت از بیماری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تعیین آزمایشگاههای منتخب در شهرستان ها جهت نمونه گیری موارد مشکوک و ارجاع و معرفی آن به معاونت درمان و نظام پزشکی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تعیین دو مرکز منتخب (ملاهادی سبزواری و نواب صفوی) جهت استقرار کیت های تشخیص سریع بیماری به منظور بررسی بیماران مشکوک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b="1" dirty="0">
                <a:cs typeface="B Nazanin" panose="00000400000000000000" pitchFamily="2" charset="-78"/>
              </a:rPr>
              <a:t>تعداد نمونه سرمی ارسال شده در سال 1403:  12</a:t>
            </a:r>
            <a:endParaRPr lang="en-US" b="1" dirty="0">
              <a:cs typeface="B Nazanin" panose="00000400000000000000" pitchFamily="2" charset="-78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cs typeface="B Nazanin" panose="00000400000000000000" pitchFamily="2" charset="-78"/>
              </a:rPr>
              <a:t> </a:t>
            </a:r>
            <a:endParaRPr lang="en-US" b="1" dirty="0"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b="1" dirty="0">
                <a:cs typeface="B Nazanin" panose="00000400000000000000" pitchFamily="2" charset="-78"/>
              </a:rPr>
              <a:t>تعداد کیت مصرف شده در سال 1403:  18</a:t>
            </a:r>
            <a:endParaRPr lang="en-US" b="1" dirty="0">
              <a:cs typeface="B Nazanin" panose="00000400000000000000" pitchFamily="2" charset="-78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cs typeface="B Nazanin" panose="00000400000000000000" pitchFamily="2" charset="-78"/>
              </a:rPr>
              <a:t> </a:t>
            </a:r>
            <a:endParaRPr lang="en-US" b="1" dirty="0"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b="1" dirty="0">
                <a:cs typeface="B Nazanin" panose="00000400000000000000" pitchFamily="2" charset="-78"/>
              </a:rPr>
              <a:t>تعداد مورد مثبت شناسایی شده: 1</a:t>
            </a:r>
            <a:endParaRPr lang="en-US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5506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fa-IR" dirty="0"/>
          </a:p>
          <a:p>
            <a:pPr algn="just"/>
            <a:endParaRPr lang="fa-IR" dirty="0"/>
          </a:p>
          <a:p>
            <a:pPr algn="just"/>
            <a:r>
              <a:rPr lang="fa-IR" dirty="0"/>
              <a:t>تا کنون پشه ناقل در سطح استان یافت نشده است اگرچه جست و جو برای یافتن پشه کافی نیست.</a:t>
            </a:r>
          </a:p>
          <a:p>
            <a:pPr algn="just"/>
            <a:endParaRPr lang="fa-IR" dirty="0"/>
          </a:p>
          <a:p>
            <a:pPr algn="just"/>
            <a:r>
              <a:rPr lang="fa-IR" dirty="0"/>
              <a:t>به این ترتیب فعلا صورت مسئله تب دنگی تا حدود زیادی شبیه به مالاریا است.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/>
              <a:t>وضعیت فعلی استان اصفهان</a:t>
            </a:r>
          </a:p>
        </p:txBody>
      </p:sp>
    </p:spTree>
    <p:extLst>
      <p:ext uri="{BB962C8B-B14F-4D97-AF65-F5344CB8AC3E}">
        <p14:creationId xmlns:p14="http://schemas.microsoft.com/office/powerpoint/2010/main" val="2421844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/>
              <a:t>شناسایی کانونهای مستعد برای تکثیر پشه و مداخلات موثر برای پاکسازی و بهسازی آنها از طریق تقویت تعاملات درون بخشی و بین بخشی</a:t>
            </a:r>
          </a:p>
          <a:p>
            <a:pPr algn="just"/>
            <a:endParaRPr lang="fa-IR" dirty="0"/>
          </a:p>
          <a:p>
            <a:pPr algn="just"/>
            <a:r>
              <a:rPr lang="fa-IR" dirty="0"/>
              <a:t>تقویت بیماریابی با توجه به تعریف موجود و تاکید بر سابقه سفر</a:t>
            </a:r>
            <a:endParaRPr lang="en-US" dirty="0"/>
          </a:p>
          <a:p>
            <a:pPr lvl="1" algn="just"/>
            <a:r>
              <a:rPr lang="fa-IR" dirty="0"/>
              <a:t>گسترش استفاده از تست رپید</a:t>
            </a:r>
          </a:p>
          <a:p>
            <a:pPr lvl="1" algn="just"/>
            <a:r>
              <a:rPr lang="fa-IR" dirty="0"/>
              <a:t>اطلاع رسانی به تمام پزشکان شاغل در شهرستان</a:t>
            </a:r>
          </a:p>
          <a:p>
            <a:pPr algn="just"/>
            <a:endParaRPr lang="fa-IR" dirty="0"/>
          </a:p>
          <a:p>
            <a:pPr algn="just"/>
            <a:r>
              <a:rPr lang="fa-IR" dirty="0"/>
              <a:t>آمادگی برای مداخلات کنترل ناقل در صورت نیاز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436" y="189579"/>
            <a:ext cx="9922806" cy="1325563"/>
          </a:xfrm>
        </p:spPr>
        <p:txBody>
          <a:bodyPr>
            <a:normAutofit/>
          </a:bodyPr>
          <a:lstStyle/>
          <a:p>
            <a:r>
              <a:rPr lang="fa-IR" sz="3600" dirty="0"/>
              <a:t>اولویت ها در شرایط فعلی</a:t>
            </a:r>
          </a:p>
        </p:txBody>
      </p:sp>
    </p:spTree>
    <p:extLst>
      <p:ext uri="{BB962C8B-B14F-4D97-AF65-F5344CB8AC3E}">
        <p14:creationId xmlns:p14="http://schemas.microsoft.com/office/powerpoint/2010/main" val="2155894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1">
      <a:majorFont>
        <a:latin typeface="Calibri Light"/>
        <a:ea typeface=""/>
        <a:cs typeface="B Nazanin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1192</Words>
  <Application>Microsoft Office PowerPoint</Application>
  <PresentationFormat>Widescreen</PresentationFormat>
  <Paragraphs>202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B Nazanin</vt:lpstr>
      <vt:lpstr>Calibri</vt:lpstr>
      <vt:lpstr>Calibri Light</vt:lpstr>
      <vt:lpstr>IranNastaliq</vt:lpstr>
      <vt:lpstr>Times New Roman</vt:lpstr>
      <vt:lpstr>Verdana</vt:lpstr>
      <vt:lpstr>Wingdings</vt:lpstr>
      <vt:lpstr>Office Theme</vt:lpstr>
      <vt:lpstr>1_Office Theme</vt:lpstr>
      <vt:lpstr>تحلیلی از وضعیت آئدس و تب دنگی</vt:lpstr>
      <vt:lpstr>گزارش اقدامات انجام شده در راستای مراقبت از بیماریهای منتقله از ائدس</vt:lpstr>
      <vt:lpstr>آخرین وضعیت بیماری تب دنگی در کشور و استان تا تاریخ 31  مرداد ماه سال 1403</vt:lpstr>
      <vt:lpstr>آخرین وضعیت مشاهده پشه آئدس در کشور  تا تاریخ 31  مرداد ماه سال 1403</vt:lpstr>
      <vt:lpstr>PowerPoint Presentation</vt:lpstr>
      <vt:lpstr>مراقبت حشره شناسی در استان اصفهان</vt:lpstr>
      <vt:lpstr>مراقبت انسانی</vt:lpstr>
      <vt:lpstr>وضعیت فعلی استان اصفهان</vt:lpstr>
      <vt:lpstr>اولویت ها در شرایط فعلی</vt:lpstr>
      <vt:lpstr>PowerPoint Presentation</vt:lpstr>
      <vt:lpstr>لیست مراکز نمونه گیری سرپایی در شهرستانها</vt:lpstr>
      <vt:lpstr>PowerPoint Presentation</vt:lpstr>
      <vt:lpstr>PowerPoint Presentation</vt:lpstr>
      <vt:lpstr>PowerPoint Presentation</vt:lpstr>
      <vt:lpstr>برگزاری کمیته ، کارگروه و وبینار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آموزش و اطلاع رسانی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مکاتبات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اقدامات انجام شده در راستای مراقبت از بیماریهای منتقله از ائدس</dc:title>
  <dc:creator>A.R.I</dc:creator>
  <cp:lastModifiedBy>reza fadaei</cp:lastModifiedBy>
  <cp:revision>42</cp:revision>
  <dcterms:created xsi:type="dcterms:W3CDTF">2024-08-20T07:00:59Z</dcterms:created>
  <dcterms:modified xsi:type="dcterms:W3CDTF">2024-08-26T05:49:33Z</dcterms:modified>
</cp:coreProperties>
</file>