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2" r:id="rId1"/>
    <p:sldMasterId id="2147483902" r:id="rId2"/>
    <p:sldMasterId id="2147483914" r:id="rId3"/>
    <p:sldMasterId id="2147483946" r:id="rId4"/>
    <p:sldMasterId id="2147483961" r:id="rId5"/>
    <p:sldMasterId id="2147484021" r:id="rId6"/>
    <p:sldMasterId id="2147484033" r:id="rId7"/>
  </p:sldMasterIdLst>
  <p:notesMasterIdLst>
    <p:notesMasterId r:id="rId94"/>
  </p:notesMasterIdLst>
  <p:handoutMasterIdLst>
    <p:handoutMasterId r:id="rId95"/>
  </p:handoutMasterIdLst>
  <p:sldIdLst>
    <p:sldId id="1081" r:id="rId8"/>
    <p:sldId id="1249" r:id="rId9"/>
    <p:sldId id="1250" r:id="rId10"/>
    <p:sldId id="1251" r:id="rId11"/>
    <p:sldId id="1252" r:id="rId12"/>
    <p:sldId id="1253" r:id="rId13"/>
    <p:sldId id="1254" r:id="rId14"/>
    <p:sldId id="1255" r:id="rId15"/>
    <p:sldId id="1256" r:id="rId16"/>
    <p:sldId id="1257" r:id="rId17"/>
    <p:sldId id="1258" r:id="rId18"/>
    <p:sldId id="1259" r:id="rId19"/>
    <p:sldId id="1260" r:id="rId20"/>
    <p:sldId id="1261" r:id="rId21"/>
    <p:sldId id="1262" r:id="rId22"/>
    <p:sldId id="1263" r:id="rId23"/>
    <p:sldId id="1264" r:id="rId24"/>
    <p:sldId id="1265" r:id="rId25"/>
    <p:sldId id="1266" r:id="rId26"/>
    <p:sldId id="1267" r:id="rId27"/>
    <p:sldId id="1268" r:id="rId28"/>
    <p:sldId id="1269" r:id="rId29"/>
    <p:sldId id="1270" r:id="rId30"/>
    <p:sldId id="1271" r:id="rId31"/>
    <p:sldId id="1272" r:id="rId32"/>
    <p:sldId id="1273" r:id="rId33"/>
    <p:sldId id="1274" r:id="rId34"/>
    <p:sldId id="1275" r:id="rId35"/>
    <p:sldId id="1276" r:id="rId36"/>
    <p:sldId id="1277" r:id="rId37"/>
    <p:sldId id="1297" r:id="rId38"/>
    <p:sldId id="1298" r:id="rId39"/>
    <p:sldId id="1317" r:id="rId40"/>
    <p:sldId id="1364" r:id="rId41"/>
    <p:sldId id="1365" r:id="rId42"/>
    <p:sldId id="1366" r:id="rId43"/>
    <p:sldId id="1367" r:id="rId44"/>
    <p:sldId id="1368" r:id="rId45"/>
    <p:sldId id="1369" r:id="rId46"/>
    <p:sldId id="1318" r:id="rId47"/>
    <p:sldId id="1319" r:id="rId48"/>
    <p:sldId id="1320" r:id="rId49"/>
    <p:sldId id="1321" r:id="rId50"/>
    <p:sldId id="1322" r:id="rId51"/>
    <p:sldId id="1323" r:id="rId52"/>
    <p:sldId id="1324" r:id="rId53"/>
    <p:sldId id="1325" r:id="rId54"/>
    <p:sldId id="1326" r:id="rId55"/>
    <p:sldId id="1327" r:id="rId56"/>
    <p:sldId id="1328" r:id="rId57"/>
    <p:sldId id="1329" r:id="rId58"/>
    <p:sldId id="1330" r:id="rId59"/>
    <p:sldId id="1370" r:id="rId60"/>
    <p:sldId id="1331" r:id="rId61"/>
    <p:sldId id="1332" r:id="rId62"/>
    <p:sldId id="1333" r:id="rId63"/>
    <p:sldId id="1334" r:id="rId64"/>
    <p:sldId id="1335" r:id="rId65"/>
    <p:sldId id="1336" r:id="rId66"/>
    <p:sldId id="1337" r:id="rId67"/>
    <p:sldId id="1338" r:id="rId68"/>
    <p:sldId id="1339" r:id="rId69"/>
    <p:sldId id="1340" r:id="rId70"/>
    <p:sldId id="1341" r:id="rId71"/>
    <p:sldId id="1342" r:id="rId72"/>
    <p:sldId id="1343" r:id="rId73"/>
    <p:sldId id="1344" r:id="rId74"/>
    <p:sldId id="1345" r:id="rId75"/>
    <p:sldId id="1346" r:id="rId76"/>
    <p:sldId id="1347" r:id="rId77"/>
    <p:sldId id="1348" r:id="rId78"/>
    <p:sldId id="1349" r:id="rId79"/>
    <p:sldId id="1350" r:id="rId80"/>
    <p:sldId id="1351" r:id="rId81"/>
    <p:sldId id="1352" r:id="rId82"/>
    <p:sldId id="1353" r:id="rId83"/>
    <p:sldId id="1354" r:id="rId84"/>
    <p:sldId id="1355" r:id="rId85"/>
    <p:sldId id="1356" r:id="rId86"/>
    <p:sldId id="1357" r:id="rId87"/>
    <p:sldId id="1358" r:id="rId88"/>
    <p:sldId id="1359" r:id="rId89"/>
    <p:sldId id="1360" r:id="rId90"/>
    <p:sldId id="1361" r:id="rId91"/>
    <p:sldId id="1362" r:id="rId92"/>
    <p:sldId id="1363" r:id="rId93"/>
  </p:sldIdLst>
  <p:sldSz cx="9144000" cy="6858000" type="screen4x3"/>
  <p:notesSz cx="7315200" cy="95980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99CC"/>
    <a:srgbClr val="FFCCFF"/>
    <a:srgbClr val="00CC00"/>
    <a:srgbClr val="FFFFCC"/>
    <a:srgbClr val="CC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88536" autoAdjust="0"/>
  </p:normalViewPr>
  <p:slideViewPr>
    <p:cSldViewPr>
      <p:cViewPr varScale="1">
        <p:scale>
          <a:sx n="64" d="100"/>
          <a:sy n="64" d="100"/>
        </p:scale>
        <p:origin x="154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3.xml"/><Relationship Id="rId95" Type="http://schemas.openxmlformats.org/officeDocument/2006/relationships/handoutMaster" Target="handoutMasters/handoutMaster1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slide" Target="slides/slide84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9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slide" Target="slides/slide8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slide" Target="slides/slide80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56" Type="http://schemas.openxmlformats.org/officeDocument/2006/relationships/slide" Target="slides/slide49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93" Type="http://schemas.openxmlformats.org/officeDocument/2006/relationships/slide" Target="slides/slide86.xml"/><Relationship Id="rId98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817814-B8F7-4833-9271-E18E1349D9E3}" type="doc">
      <dgm:prSet loTypeId="urn:microsoft.com/office/officeart/2005/8/layout/vList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pPr rtl="1"/>
          <a:endParaRPr lang="fa-IR"/>
        </a:p>
      </dgm:t>
    </dgm:pt>
    <dgm:pt modelId="{53638C6A-98D7-4822-88F7-D82812BBC6DA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rtl="1"/>
          <a:r>
            <a:rPr lang="fa-IR" dirty="0">
              <a:solidFill>
                <a:schemeClr val="tx1"/>
              </a:solidFill>
              <a:cs typeface="B Titr" pitchFamily="2" charset="-78"/>
            </a:rPr>
            <a:t>انواع امنيت</a:t>
          </a:r>
          <a:r>
            <a:rPr lang="fa-IR" dirty="0">
              <a:solidFill>
                <a:schemeClr val="tx1"/>
              </a:solidFill>
            </a:rPr>
            <a:t>: </a:t>
          </a:r>
          <a:r>
            <a:rPr lang="fa-IR" dirty="0">
              <a:solidFill>
                <a:schemeClr val="tx1"/>
              </a:solidFill>
              <a:cs typeface="B Mitra" pitchFamily="2" charset="-78"/>
            </a:rPr>
            <a:t>امنيت نظامي، امنيت اقتصادي،‌ امنيت اجتماعي، امنيت سلامت و ...</a:t>
          </a:r>
        </a:p>
      </dgm:t>
    </dgm:pt>
    <dgm:pt modelId="{C2FE5BFF-2FA9-43E6-91B7-8B9344B6FB87}" type="parTrans" cxnId="{BA43F0F4-46A9-4C1C-B2E9-3CAD160D5040}">
      <dgm:prSet/>
      <dgm:spPr/>
      <dgm:t>
        <a:bodyPr/>
        <a:lstStyle/>
        <a:p>
          <a:pPr rtl="1"/>
          <a:endParaRPr lang="fa-IR"/>
        </a:p>
      </dgm:t>
    </dgm:pt>
    <dgm:pt modelId="{4F137550-2B40-4CEE-85CB-E3D676B661F5}" type="sibTrans" cxnId="{BA43F0F4-46A9-4C1C-B2E9-3CAD160D5040}">
      <dgm:prSet/>
      <dgm:spPr/>
      <dgm:t>
        <a:bodyPr/>
        <a:lstStyle/>
        <a:p>
          <a:pPr rtl="1"/>
          <a:endParaRPr lang="fa-IR"/>
        </a:p>
      </dgm:t>
    </dgm:pt>
    <dgm:pt modelId="{A07B01DA-C75B-45D4-A1CB-74CAD5C12B29}">
      <dgm:prSet/>
      <dgm:spPr/>
      <dgm:t>
        <a:bodyPr/>
        <a:lstStyle/>
        <a:p>
          <a:pPr rtl="1"/>
          <a:r>
            <a:rPr lang="fa-IR" dirty="0">
              <a:solidFill>
                <a:schemeClr val="tx1"/>
              </a:solidFill>
              <a:cs typeface="B Titr" pitchFamily="2" charset="-78"/>
            </a:rPr>
            <a:t>امنيت سلامت </a:t>
          </a:r>
          <a:r>
            <a:rPr lang="fa-IR" dirty="0">
              <a:solidFill>
                <a:schemeClr val="tx1"/>
              </a:solidFill>
              <a:cs typeface="B Mitra" pitchFamily="2" charset="-78"/>
            </a:rPr>
            <a:t>: يكي از مهم ترين ابعاد امنيت جوامع كه معمولا مورد اغفال قرار مي گيرد.</a:t>
          </a:r>
        </a:p>
      </dgm:t>
    </dgm:pt>
    <dgm:pt modelId="{63B3EB78-7E54-4DC1-865F-EC4F35338FCC}" type="parTrans" cxnId="{42A19D51-EF91-490B-BEAE-7D9A3A22A9C1}">
      <dgm:prSet/>
      <dgm:spPr/>
      <dgm:t>
        <a:bodyPr/>
        <a:lstStyle/>
        <a:p>
          <a:pPr rtl="1"/>
          <a:endParaRPr lang="fa-IR"/>
        </a:p>
      </dgm:t>
    </dgm:pt>
    <dgm:pt modelId="{7EB85613-8234-438D-B297-F770ABEC7D5A}" type="sibTrans" cxnId="{42A19D51-EF91-490B-BEAE-7D9A3A22A9C1}">
      <dgm:prSet/>
      <dgm:spPr/>
      <dgm:t>
        <a:bodyPr/>
        <a:lstStyle/>
        <a:p>
          <a:pPr rtl="1"/>
          <a:endParaRPr lang="fa-IR"/>
        </a:p>
      </dgm:t>
    </dgm:pt>
    <dgm:pt modelId="{479CC835-2F50-4A52-BC24-DC8DA523149A}">
      <dgm:prSet/>
      <dgm:spPr/>
      <dgm:t>
        <a:bodyPr/>
        <a:lstStyle/>
        <a:p>
          <a:pPr rtl="1"/>
          <a:r>
            <a:rPr lang="fa-IR" dirty="0">
              <a:solidFill>
                <a:schemeClr val="tx1"/>
              </a:solidFill>
              <a:cs typeface="B Titr" pitchFamily="2" charset="-78"/>
            </a:rPr>
            <a:t>ابعاد</a:t>
          </a:r>
          <a:r>
            <a:rPr lang="fa-IR" dirty="0">
              <a:solidFill>
                <a:schemeClr val="tx1"/>
              </a:solidFill>
              <a:cs typeface="B Mitra" pitchFamily="2" charset="-78"/>
            </a:rPr>
            <a:t> مختلف امنيت سلامت:‌ 1) بعد فردي، 2) بعد همگاني</a:t>
          </a:r>
        </a:p>
      </dgm:t>
    </dgm:pt>
    <dgm:pt modelId="{AFF45B49-9315-4A82-946B-FD256967B645}" type="parTrans" cxnId="{98CBCB72-6E0A-4CD7-9369-BFFE6C856EA4}">
      <dgm:prSet/>
      <dgm:spPr/>
      <dgm:t>
        <a:bodyPr/>
        <a:lstStyle/>
        <a:p>
          <a:pPr rtl="1"/>
          <a:endParaRPr lang="fa-IR"/>
        </a:p>
      </dgm:t>
    </dgm:pt>
    <dgm:pt modelId="{CDE23901-2C24-4673-ABAD-0C1616EFC134}" type="sibTrans" cxnId="{98CBCB72-6E0A-4CD7-9369-BFFE6C856EA4}">
      <dgm:prSet/>
      <dgm:spPr/>
      <dgm:t>
        <a:bodyPr/>
        <a:lstStyle/>
        <a:p>
          <a:pPr rtl="1"/>
          <a:endParaRPr lang="fa-IR"/>
        </a:p>
      </dgm:t>
    </dgm:pt>
    <dgm:pt modelId="{D955A2A2-BF10-4306-AEE9-6CFF6464069C}" type="pres">
      <dgm:prSet presAssocID="{83817814-B8F7-4833-9271-E18E1349D9E3}" presName="linear" presStyleCnt="0">
        <dgm:presLayoutVars>
          <dgm:animLvl val="lvl"/>
          <dgm:resizeHandles val="exact"/>
        </dgm:presLayoutVars>
      </dgm:prSet>
      <dgm:spPr/>
    </dgm:pt>
    <dgm:pt modelId="{4EE0DBCC-A1A7-498F-ACF5-9DB4670BE146}" type="pres">
      <dgm:prSet presAssocID="{53638C6A-98D7-4822-88F7-D82812BBC6D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8556242-465C-470A-8D20-5D00588FFE9C}" type="pres">
      <dgm:prSet presAssocID="{4F137550-2B40-4CEE-85CB-E3D676B661F5}" presName="spacer" presStyleCnt="0"/>
      <dgm:spPr/>
    </dgm:pt>
    <dgm:pt modelId="{90C8DF99-6B54-447C-A8C8-531943F436E8}" type="pres">
      <dgm:prSet presAssocID="{A07B01DA-C75B-45D4-A1CB-74CAD5C12B2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9F1F0B4-4E4E-4ADF-8E83-72DEF4B3E6D2}" type="pres">
      <dgm:prSet presAssocID="{7EB85613-8234-438D-B297-F770ABEC7D5A}" presName="spacer" presStyleCnt="0"/>
      <dgm:spPr/>
    </dgm:pt>
    <dgm:pt modelId="{230093CB-5214-43CF-BA6F-2FDDB3548C93}" type="pres">
      <dgm:prSet presAssocID="{479CC835-2F50-4A52-BC24-DC8DA523149A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0A1C166-F1FB-4228-AA87-9854476FAB6C}" type="presOf" srcId="{53638C6A-98D7-4822-88F7-D82812BBC6DA}" destId="{4EE0DBCC-A1A7-498F-ACF5-9DB4670BE146}" srcOrd="0" destOrd="0" presId="urn:microsoft.com/office/officeart/2005/8/layout/vList2"/>
    <dgm:cxn modelId="{FEA6CE4D-D5F4-4636-B7E3-FF170CE32DE0}" type="presOf" srcId="{83817814-B8F7-4833-9271-E18E1349D9E3}" destId="{D955A2A2-BF10-4306-AEE9-6CFF6464069C}" srcOrd="0" destOrd="0" presId="urn:microsoft.com/office/officeart/2005/8/layout/vList2"/>
    <dgm:cxn modelId="{42A19D51-EF91-490B-BEAE-7D9A3A22A9C1}" srcId="{83817814-B8F7-4833-9271-E18E1349D9E3}" destId="{A07B01DA-C75B-45D4-A1CB-74CAD5C12B29}" srcOrd="1" destOrd="0" parTransId="{63B3EB78-7E54-4DC1-865F-EC4F35338FCC}" sibTransId="{7EB85613-8234-438D-B297-F770ABEC7D5A}"/>
    <dgm:cxn modelId="{98CBCB72-6E0A-4CD7-9369-BFFE6C856EA4}" srcId="{83817814-B8F7-4833-9271-E18E1349D9E3}" destId="{479CC835-2F50-4A52-BC24-DC8DA523149A}" srcOrd="2" destOrd="0" parTransId="{AFF45B49-9315-4A82-946B-FD256967B645}" sibTransId="{CDE23901-2C24-4673-ABAD-0C1616EFC134}"/>
    <dgm:cxn modelId="{A26896B0-C786-4A36-A196-DA157A1A657F}" type="presOf" srcId="{479CC835-2F50-4A52-BC24-DC8DA523149A}" destId="{230093CB-5214-43CF-BA6F-2FDDB3548C93}" srcOrd="0" destOrd="0" presId="urn:microsoft.com/office/officeart/2005/8/layout/vList2"/>
    <dgm:cxn modelId="{F81BA5BD-B563-4098-AE43-8C303522A7FB}" type="presOf" srcId="{A07B01DA-C75B-45D4-A1CB-74CAD5C12B29}" destId="{90C8DF99-6B54-447C-A8C8-531943F436E8}" srcOrd="0" destOrd="0" presId="urn:microsoft.com/office/officeart/2005/8/layout/vList2"/>
    <dgm:cxn modelId="{BA43F0F4-46A9-4C1C-B2E9-3CAD160D5040}" srcId="{83817814-B8F7-4833-9271-E18E1349D9E3}" destId="{53638C6A-98D7-4822-88F7-D82812BBC6DA}" srcOrd="0" destOrd="0" parTransId="{C2FE5BFF-2FA9-43E6-91B7-8B9344B6FB87}" sibTransId="{4F137550-2B40-4CEE-85CB-E3D676B661F5}"/>
    <dgm:cxn modelId="{C5CB64EE-1135-4878-9D36-252C6CF9437F}" type="presParOf" srcId="{D955A2A2-BF10-4306-AEE9-6CFF6464069C}" destId="{4EE0DBCC-A1A7-498F-ACF5-9DB4670BE146}" srcOrd="0" destOrd="0" presId="urn:microsoft.com/office/officeart/2005/8/layout/vList2"/>
    <dgm:cxn modelId="{882FD5E5-6A33-4021-92A0-2C4B1F7A90CA}" type="presParOf" srcId="{D955A2A2-BF10-4306-AEE9-6CFF6464069C}" destId="{C8556242-465C-470A-8D20-5D00588FFE9C}" srcOrd="1" destOrd="0" presId="urn:microsoft.com/office/officeart/2005/8/layout/vList2"/>
    <dgm:cxn modelId="{9C597634-D2A9-401A-9863-185B755F2952}" type="presParOf" srcId="{D955A2A2-BF10-4306-AEE9-6CFF6464069C}" destId="{90C8DF99-6B54-447C-A8C8-531943F436E8}" srcOrd="2" destOrd="0" presId="urn:microsoft.com/office/officeart/2005/8/layout/vList2"/>
    <dgm:cxn modelId="{94D756AB-5AA1-4064-8D33-A6BB19A86E97}" type="presParOf" srcId="{D955A2A2-BF10-4306-AEE9-6CFF6464069C}" destId="{99F1F0B4-4E4E-4ADF-8E83-72DEF4B3E6D2}" srcOrd="3" destOrd="0" presId="urn:microsoft.com/office/officeart/2005/8/layout/vList2"/>
    <dgm:cxn modelId="{E8EF138E-38E2-40D4-8E09-E991F948EB47}" type="presParOf" srcId="{D955A2A2-BF10-4306-AEE9-6CFF6464069C}" destId="{230093CB-5214-43CF-BA6F-2FDDB3548C9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95B2F4-F95F-4991-9053-92B21A0ECB7C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/>
      <dgm:spPr/>
      <dgm:t>
        <a:bodyPr/>
        <a:lstStyle/>
        <a:p>
          <a:pPr rtl="1"/>
          <a:endParaRPr lang="fa-IR"/>
        </a:p>
      </dgm:t>
    </dgm:pt>
    <dgm:pt modelId="{68C05FF1-2868-4146-9B6A-C60795C2E700}">
      <dgm:prSet/>
      <dgm:spPr/>
      <dgm:t>
        <a:bodyPr/>
        <a:lstStyle/>
        <a:p>
          <a:pPr rtl="1"/>
          <a:r>
            <a:rPr lang="fa-IR" b="1" dirty="0">
              <a:solidFill>
                <a:schemeClr val="tx1"/>
              </a:solidFill>
              <a:cs typeface="B Mitra" pitchFamily="2" charset="-78"/>
            </a:rPr>
            <a:t>براي برنامه ريزي صحيح و مديريت امنيت سلامت به </a:t>
          </a:r>
          <a:r>
            <a:rPr lang="fa-IR" b="1" dirty="0">
              <a:solidFill>
                <a:srgbClr val="FFFF00"/>
              </a:solidFill>
              <a:cs typeface="B Mitra" pitchFamily="2" charset="-78"/>
            </a:rPr>
            <a:t>اطلاعات دقيق و قابل اعتماد </a:t>
          </a:r>
          <a:r>
            <a:rPr lang="fa-IR" b="1" dirty="0">
              <a:solidFill>
                <a:schemeClr val="tx1"/>
              </a:solidFill>
              <a:cs typeface="B Mitra" pitchFamily="2" charset="-78"/>
            </a:rPr>
            <a:t>نياز داريم</a:t>
          </a:r>
        </a:p>
      </dgm:t>
    </dgm:pt>
    <dgm:pt modelId="{F008446F-FFBF-4ABA-8A43-980DCCE10F39}" type="parTrans" cxnId="{C02AE426-B1EE-434C-A086-B61AF5B323CF}">
      <dgm:prSet/>
      <dgm:spPr/>
      <dgm:t>
        <a:bodyPr/>
        <a:lstStyle/>
        <a:p>
          <a:pPr rtl="1"/>
          <a:endParaRPr lang="fa-IR"/>
        </a:p>
      </dgm:t>
    </dgm:pt>
    <dgm:pt modelId="{505E014A-FDD7-4824-8709-1858CF579D12}" type="sibTrans" cxnId="{C02AE426-B1EE-434C-A086-B61AF5B323CF}">
      <dgm:prSet/>
      <dgm:spPr/>
      <dgm:t>
        <a:bodyPr/>
        <a:lstStyle/>
        <a:p>
          <a:pPr rtl="1"/>
          <a:endParaRPr lang="fa-IR"/>
        </a:p>
      </dgm:t>
    </dgm:pt>
    <dgm:pt modelId="{DDCED62A-F4FC-41AF-A1D4-8A9BFA1E6EB3}">
      <dgm:prSet/>
      <dgm:spPr/>
      <dgm:t>
        <a:bodyPr/>
        <a:lstStyle/>
        <a:p>
          <a:pPr rtl="1"/>
          <a:r>
            <a:rPr lang="fa-IR" b="1" dirty="0">
              <a:solidFill>
                <a:schemeClr val="tx1"/>
              </a:solidFill>
              <a:cs typeface="B Mitra" pitchFamily="2" charset="-78"/>
            </a:rPr>
            <a:t>اطلاعات دقيق و قابل اعتماد توسط </a:t>
          </a:r>
          <a:r>
            <a:rPr lang="fa-IR" b="1" dirty="0">
              <a:solidFill>
                <a:srgbClr val="FFFF00"/>
              </a:solidFill>
              <a:cs typeface="B Mitra" pitchFamily="2" charset="-78"/>
            </a:rPr>
            <a:t>نظام مراقبت قدرتمند </a:t>
          </a:r>
          <a:r>
            <a:rPr lang="fa-IR" b="1" dirty="0">
              <a:solidFill>
                <a:schemeClr val="tx1"/>
              </a:solidFill>
              <a:cs typeface="B Mitra" pitchFamily="2" charset="-78"/>
            </a:rPr>
            <a:t>ايجاد مي شوند</a:t>
          </a:r>
        </a:p>
      </dgm:t>
    </dgm:pt>
    <dgm:pt modelId="{0CE54EB1-6370-4A23-9A85-0068779714E0}" type="parTrans" cxnId="{14375A12-4F2D-4E75-9069-5551EA1528F3}">
      <dgm:prSet/>
      <dgm:spPr/>
      <dgm:t>
        <a:bodyPr/>
        <a:lstStyle/>
        <a:p>
          <a:pPr rtl="1"/>
          <a:endParaRPr lang="fa-IR"/>
        </a:p>
      </dgm:t>
    </dgm:pt>
    <dgm:pt modelId="{A61E5C55-CFAD-4B99-AE45-5EDA1085518F}" type="sibTrans" cxnId="{14375A12-4F2D-4E75-9069-5551EA1528F3}">
      <dgm:prSet/>
      <dgm:spPr/>
      <dgm:t>
        <a:bodyPr/>
        <a:lstStyle/>
        <a:p>
          <a:pPr rtl="1"/>
          <a:endParaRPr lang="fa-IR"/>
        </a:p>
      </dgm:t>
    </dgm:pt>
    <dgm:pt modelId="{46E6BB26-D87E-417C-9961-89D256E4E236}">
      <dgm:prSet/>
      <dgm:spPr/>
      <dgm:t>
        <a:bodyPr/>
        <a:lstStyle/>
        <a:p>
          <a:pPr rtl="1"/>
          <a:r>
            <a:rPr lang="fa-IR" b="1" dirty="0">
              <a:solidFill>
                <a:schemeClr val="tx1"/>
              </a:solidFill>
              <a:cs typeface="B Mitra" pitchFamily="2" charset="-78"/>
            </a:rPr>
            <a:t>امنيت سلامت به بيماري هاي واگير محدود نمي شود بلكه مراقبت بيماري هاي غيرواگير را نيز شامل مي گردد.</a:t>
          </a:r>
        </a:p>
      </dgm:t>
    </dgm:pt>
    <dgm:pt modelId="{8C88013A-1F26-40FF-943D-1349F17F1524}" type="parTrans" cxnId="{6B3B70F3-4FD1-4C2A-B0C3-0CE1C9B197F2}">
      <dgm:prSet/>
      <dgm:spPr/>
      <dgm:t>
        <a:bodyPr/>
        <a:lstStyle/>
        <a:p>
          <a:pPr rtl="1"/>
          <a:endParaRPr lang="fa-IR"/>
        </a:p>
      </dgm:t>
    </dgm:pt>
    <dgm:pt modelId="{2E962E0F-E20B-4F9A-B2A2-AEFD420EE244}" type="sibTrans" cxnId="{6B3B70F3-4FD1-4C2A-B0C3-0CE1C9B197F2}">
      <dgm:prSet/>
      <dgm:spPr/>
      <dgm:t>
        <a:bodyPr/>
        <a:lstStyle/>
        <a:p>
          <a:pPr rtl="1"/>
          <a:endParaRPr lang="fa-IR"/>
        </a:p>
      </dgm:t>
    </dgm:pt>
    <dgm:pt modelId="{9965BB43-E5AA-48C3-B8EB-D6CF30EB319A}" type="pres">
      <dgm:prSet presAssocID="{6295B2F4-F95F-4991-9053-92B21A0ECB7C}" presName="linear" presStyleCnt="0">
        <dgm:presLayoutVars>
          <dgm:animLvl val="lvl"/>
          <dgm:resizeHandles val="exact"/>
        </dgm:presLayoutVars>
      </dgm:prSet>
      <dgm:spPr/>
    </dgm:pt>
    <dgm:pt modelId="{3B88E599-E3F5-4DC1-B42B-FB9F6AB19F18}" type="pres">
      <dgm:prSet presAssocID="{68C05FF1-2868-4146-9B6A-C60795C2E700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80EEECF-87B2-4493-9B8B-75DD4C491209}" type="pres">
      <dgm:prSet presAssocID="{505E014A-FDD7-4824-8709-1858CF579D12}" presName="spacer" presStyleCnt="0"/>
      <dgm:spPr/>
    </dgm:pt>
    <dgm:pt modelId="{F75EB912-0DFF-4022-B127-ACD5E160A9BC}" type="pres">
      <dgm:prSet presAssocID="{DDCED62A-F4FC-41AF-A1D4-8A9BFA1E6EB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0746BE1-54B7-45FF-88D6-EB1C4A9A561D}" type="pres">
      <dgm:prSet presAssocID="{A61E5C55-CFAD-4B99-AE45-5EDA1085518F}" presName="spacer" presStyleCnt="0"/>
      <dgm:spPr/>
    </dgm:pt>
    <dgm:pt modelId="{2C00F162-D45E-4F14-8C67-7CE348683987}" type="pres">
      <dgm:prSet presAssocID="{46E6BB26-D87E-417C-9961-89D256E4E236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4BCE606-30A5-42EB-8F60-9A29395F2495}" type="presOf" srcId="{6295B2F4-F95F-4991-9053-92B21A0ECB7C}" destId="{9965BB43-E5AA-48C3-B8EB-D6CF30EB319A}" srcOrd="0" destOrd="0" presId="urn:microsoft.com/office/officeart/2005/8/layout/vList2"/>
    <dgm:cxn modelId="{14375A12-4F2D-4E75-9069-5551EA1528F3}" srcId="{6295B2F4-F95F-4991-9053-92B21A0ECB7C}" destId="{DDCED62A-F4FC-41AF-A1D4-8A9BFA1E6EB3}" srcOrd="1" destOrd="0" parTransId="{0CE54EB1-6370-4A23-9A85-0068779714E0}" sibTransId="{A61E5C55-CFAD-4B99-AE45-5EDA1085518F}"/>
    <dgm:cxn modelId="{C02AE426-B1EE-434C-A086-B61AF5B323CF}" srcId="{6295B2F4-F95F-4991-9053-92B21A0ECB7C}" destId="{68C05FF1-2868-4146-9B6A-C60795C2E700}" srcOrd="0" destOrd="0" parTransId="{F008446F-FFBF-4ABA-8A43-980DCCE10F39}" sibTransId="{505E014A-FDD7-4824-8709-1858CF579D12}"/>
    <dgm:cxn modelId="{2986CCB2-E2BA-45DD-B9F0-DB3D13689F85}" type="presOf" srcId="{68C05FF1-2868-4146-9B6A-C60795C2E700}" destId="{3B88E599-E3F5-4DC1-B42B-FB9F6AB19F18}" srcOrd="0" destOrd="0" presId="urn:microsoft.com/office/officeart/2005/8/layout/vList2"/>
    <dgm:cxn modelId="{9739D3E3-BDEC-4715-BFC5-6C7B58AF3E33}" type="presOf" srcId="{DDCED62A-F4FC-41AF-A1D4-8A9BFA1E6EB3}" destId="{F75EB912-0DFF-4022-B127-ACD5E160A9BC}" srcOrd="0" destOrd="0" presId="urn:microsoft.com/office/officeart/2005/8/layout/vList2"/>
    <dgm:cxn modelId="{28C412EC-FDBF-45D6-994D-9733011976E9}" type="presOf" srcId="{46E6BB26-D87E-417C-9961-89D256E4E236}" destId="{2C00F162-D45E-4F14-8C67-7CE348683987}" srcOrd="0" destOrd="0" presId="urn:microsoft.com/office/officeart/2005/8/layout/vList2"/>
    <dgm:cxn modelId="{6B3B70F3-4FD1-4C2A-B0C3-0CE1C9B197F2}" srcId="{6295B2F4-F95F-4991-9053-92B21A0ECB7C}" destId="{46E6BB26-D87E-417C-9961-89D256E4E236}" srcOrd="2" destOrd="0" parTransId="{8C88013A-1F26-40FF-943D-1349F17F1524}" sibTransId="{2E962E0F-E20B-4F9A-B2A2-AEFD420EE244}"/>
    <dgm:cxn modelId="{6A1EF36F-96E5-4771-9A78-1A31FAF45D5D}" type="presParOf" srcId="{9965BB43-E5AA-48C3-B8EB-D6CF30EB319A}" destId="{3B88E599-E3F5-4DC1-B42B-FB9F6AB19F18}" srcOrd="0" destOrd="0" presId="urn:microsoft.com/office/officeart/2005/8/layout/vList2"/>
    <dgm:cxn modelId="{64495CDC-D022-493A-A288-F51CA82F265E}" type="presParOf" srcId="{9965BB43-E5AA-48C3-B8EB-D6CF30EB319A}" destId="{080EEECF-87B2-4493-9B8B-75DD4C491209}" srcOrd="1" destOrd="0" presId="urn:microsoft.com/office/officeart/2005/8/layout/vList2"/>
    <dgm:cxn modelId="{8F3FCBEA-5DEB-4A88-8BD0-A1653B5AEE0D}" type="presParOf" srcId="{9965BB43-E5AA-48C3-B8EB-D6CF30EB319A}" destId="{F75EB912-0DFF-4022-B127-ACD5E160A9BC}" srcOrd="2" destOrd="0" presId="urn:microsoft.com/office/officeart/2005/8/layout/vList2"/>
    <dgm:cxn modelId="{1F4B1E3E-36A4-4D0A-85E9-5AC7753ABADF}" type="presParOf" srcId="{9965BB43-E5AA-48C3-B8EB-D6CF30EB319A}" destId="{50746BE1-54B7-45FF-88D6-EB1C4A9A561D}" srcOrd="3" destOrd="0" presId="urn:microsoft.com/office/officeart/2005/8/layout/vList2"/>
    <dgm:cxn modelId="{3583BCC5-2432-412C-B672-D254850DF411}" type="presParOf" srcId="{9965BB43-E5AA-48C3-B8EB-D6CF30EB319A}" destId="{2C00F162-D45E-4F14-8C67-7CE34868398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E73FC8-DA20-4918-824D-F2AF30AB5955}" type="doc">
      <dgm:prSet loTypeId="urn:microsoft.com/office/officeart/2005/8/layout/vList2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pPr rtl="1"/>
          <a:endParaRPr lang="fa-IR"/>
        </a:p>
      </dgm:t>
    </dgm:pt>
    <dgm:pt modelId="{E4811745-D8BA-4BCE-8059-DFF742684621}">
      <dgm:prSet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rtl="1"/>
          <a:r>
            <a:rPr lang="fa-IR" dirty="0">
              <a:solidFill>
                <a:srgbClr val="002060"/>
              </a:solidFill>
              <a:cs typeface="B Titr" pitchFamily="2" charset="-78"/>
            </a:rPr>
            <a:t>پيدايش عوامل بيماريزاي نوپديد </a:t>
          </a:r>
        </a:p>
      </dgm:t>
    </dgm:pt>
    <dgm:pt modelId="{8684022D-3BF1-4DAB-AC27-47EABF6C1397}" type="parTrans" cxnId="{9B72A6FF-EFD5-4A32-A670-CA3872369530}">
      <dgm:prSet/>
      <dgm:spPr/>
      <dgm:t>
        <a:bodyPr/>
        <a:lstStyle/>
        <a:p>
          <a:pPr rtl="1"/>
          <a:endParaRPr lang="fa-IR"/>
        </a:p>
      </dgm:t>
    </dgm:pt>
    <dgm:pt modelId="{69CBF065-B86A-432E-989E-7909DBCB27C0}" type="sibTrans" cxnId="{9B72A6FF-EFD5-4A32-A670-CA3872369530}">
      <dgm:prSet/>
      <dgm:spPr/>
      <dgm:t>
        <a:bodyPr/>
        <a:lstStyle/>
        <a:p>
          <a:pPr rtl="1"/>
          <a:endParaRPr lang="fa-IR"/>
        </a:p>
      </dgm:t>
    </dgm:pt>
    <dgm:pt modelId="{796215F1-289E-40E6-9252-4B45E749C153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dirty="0">
              <a:solidFill>
                <a:srgbClr val="002060"/>
              </a:solidFill>
              <a:cs typeface="B Titr" pitchFamily="2" charset="-78"/>
            </a:rPr>
            <a:t>مقاومت دارويي و پيشي گرفتن عوامل بيماريزا بر روند ساخت داروي مناسب</a:t>
          </a:r>
        </a:p>
      </dgm:t>
    </dgm:pt>
    <dgm:pt modelId="{300BA829-409F-4EED-B77A-6E4283967018}" type="parTrans" cxnId="{764C9814-C25E-4E99-B4B9-B8B88744D8CC}">
      <dgm:prSet/>
      <dgm:spPr/>
      <dgm:t>
        <a:bodyPr/>
        <a:lstStyle/>
        <a:p>
          <a:pPr rtl="1"/>
          <a:endParaRPr lang="fa-IR"/>
        </a:p>
      </dgm:t>
    </dgm:pt>
    <dgm:pt modelId="{41163A9A-2ED0-482F-BC81-C7792A56AC9D}" type="sibTrans" cxnId="{764C9814-C25E-4E99-B4B9-B8B88744D8CC}">
      <dgm:prSet/>
      <dgm:spPr/>
      <dgm:t>
        <a:bodyPr/>
        <a:lstStyle/>
        <a:p>
          <a:pPr rtl="1"/>
          <a:endParaRPr lang="fa-IR"/>
        </a:p>
      </dgm:t>
    </dgm:pt>
    <dgm:pt modelId="{F2E501D7-E4BD-4463-8FE3-3A4646441641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1"/>
          <a:r>
            <a:rPr lang="fa-IR" dirty="0">
              <a:solidFill>
                <a:srgbClr val="002060"/>
              </a:solidFill>
              <a:cs typeface="B Titr" pitchFamily="2" charset="-78"/>
            </a:rPr>
            <a:t>تغييرات آب و هوايي</a:t>
          </a:r>
        </a:p>
      </dgm:t>
    </dgm:pt>
    <dgm:pt modelId="{6DE10506-35F5-4F7C-B29F-4209341B3AE4}" type="parTrans" cxnId="{84D9D813-EDE7-48CA-B758-2045A44F8F79}">
      <dgm:prSet/>
      <dgm:spPr/>
      <dgm:t>
        <a:bodyPr/>
        <a:lstStyle/>
        <a:p>
          <a:pPr rtl="1"/>
          <a:endParaRPr lang="fa-IR"/>
        </a:p>
      </dgm:t>
    </dgm:pt>
    <dgm:pt modelId="{2130FB8B-4F6C-4A2D-9FE9-41B7346353BD}" type="sibTrans" cxnId="{84D9D813-EDE7-48CA-B758-2045A44F8F79}">
      <dgm:prSet/>
      <dgm:spPr/>
      <dgm:t>
        <a:bodyPr/>
        <a:lstStyle/>
        <a:p>
          <a:pPr rtl="1"/>
          <a:endParaRPr lang="fa-IR"/>
        </a:p>
      </dgm:t>
    </dgm:pt>
    <dgm:pt modelId="{004D07CA-83C5-4D8E-AC1A-C4346840319E}">
      <dgm:prSet/>
      <dgm:spPr/>
      <dgm:t>
        <a:bodyPr/>
        <a:lstStyle/>
        <a:p>
          <a:pPr rtl="1"/>
          <a:r>
            <a:rPr lang="fa-IR" dirty="0">
              <a:solidFill>
                <a:srgbClr val="002060"/>
              </a:solidFill>
              <a:cs typeface="B Titr" pitchFamily="2" charset="-78"/>
            </a:rPr>
            <a:t>تغييرات اكوسيستم توسط انسان</a:t>
          </a:r>
        </a:p>
      </dgm:t>
    </dgm:pt>
    <dgm:pt modelId="{5AC7DA6B-3596-4E0B-9F54-39226DB02402}" type="parTrans" cxnId="{F09D1E3E-B887-4EB2-8EB3-99B341C226C3}">
      <dgm:prSet/>
      <dgm:spPr/>
      <dgm:t>
        <a:bodyPr/>
        <a:lstStyle/>
        <a:p>
          <a:pPr rtl="1"/>
          <a:endParaRPr lang="fa-IR"/>
        </a:p>
      </dgm:t>
    </dgm:pt>
    <dgm:pt modelId="{0B242611-4AA2-4938-B816-7E8B1C9DD455}" type="sibTrans" cxnId="{F09D1E3E-B887-4EB2-8EB3-99B341C226C3}">
      <dgm:prSet/>
      <dgm:spPr/>
      <dgm:t>
        <a:bodyPr/>
        <a:lstStyle/>
        <a:p>
          <a:pPr rtl="1"/>
          <a:endParaRPr lang="fa-IR"/>
        </a:p>
      </dgm:t>
    </dgm:pt>
    <dgm:pt modelId="{B5BF64F5-41B0-4AB2-8939-8B51C4F92784}">
      <dgm:prSet/>
      <dgm:spPr/>
      <dgm:t>
        <a:bodyPr/>
        <a:lstStyle/>
        <a:p>
          <a:pPr rtl="1"/>
          <a:r>
            <a:rPr lang="fa-IR" dirty="0">
              <a:solidFill>
                <a:srgbClr val="002060"/>
              </a:solidFill>
              <a:cs typeface="B Titr" pitchFamily="2" charset="-78"/>
            </a:rPr>
            <a:t>تغييرات سبك زندگي انسان مدرن ...</a:t>
          </a:r>
        </a:p>
      </dgm:t>
    </dgm:pt>
    <dgm:pt modelId="{28772961-7558-4D63-A2A5-DDBB03B1B70C}" type="parTrans" cxnId="{2D80C90B-9534-4A8C-9E8F-B6872DA2F0B8}">
      <dgm:prSet/>
      <dgm:spPr/>
      <dgm:t>
        <a:bodyPr/>
        <a:lstStyle/>
        <a:p>
          <a:pPr rtl="1"/>
          <a:endParaRPr lang="fa-IR"/>
        </a:p>
      </dgm:t>
    </dgm:pt>
    <dgm:pt modelId="{C55F2F84-FA92-4EBF-BCCD-F9C18057EE5E}" type="sibTrans" cxnId="{2D80C90B-9534-4A8C-9E8F-B6872DA2F0B8}">
      <dgm:prSet/>
      <dgm:spPr/>
      <dgm:t>
        <a:bodyPr/>
        <a:lstStyle/>
        <a:p>
          <a:pPr rtl="1"/>
          <a:endParaRPr lang="fa-IR"/>
        </a:p>
      </dgm:t>
    </dgm:pt>
    <dgm:pt modelId="{F80DD068-2D02-4DD9-81A4-0FEEA1212BEF}" type="pres">
      <dgm:prSet presAssocID="{1CE73FC8-DA20-4918-824D-F2AF30AB5955}" presName="linear" presStyleCnt="0">
        <dgm:presLayoutVars>
          <dgm:animLvl val="lvl"/>
          <dgm:resizeHandles val="exact"/>
        </dgm:presLayoutVars>
      </dgm:prSet>
      <dgm:spPr/>
    </dgm:pt>
    <dgm:pt modelId="{5F75F8D0-BD43-4C9B-BAE8-0B6DFAEBEA13}" type="pres">
      <dgm:prSet presAssocID="{E4811745-D8BA-4BCE-8059-DFF742684621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CBCF74CD-EEB3-4F17-BCDA-900E73086692}" type="pres">
      <dgm:prSet presAssocID="{69CBF065-B86A-432E-989E-7909DBCB27C0}" presName="spacer" presStyleCnt="0"/>
      <dgm:spPr/>
    </dgm:pt>
    <dgm:pt modelId="{5F1B06C2-27E4-4005-A542-ACF96DC1EA06}" type="pres">
      <dgm:prSet presAssocID="{796215F1-289E-40E6-9252-4B45E749C153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7F72A0CE-76B1-4E2C-BC61-95C555D6CD72}" type="pres">
      <dgm:prSet presAssocID="{41163A9A-2ED0-482F-BC81-C7792A56AC9D}" presName="spacer" presStyleCnt="0"/>
      <dgm:spPr/>
    </dgm:pt>
    <dgm:pt modelId="{EFE97996-FED2-44E3-8F83-75A248DCFEC9}" type="pres">
      <dgm:prSet presAssocID="{F2E501D7-E4BD-4463-8FE3-3A4646441641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5E20EDE1-FFAD-4C5D-AAED-B1A257273A16}" type="pres">
      <dgm:prSet presAssocID="{2130FB8B-4F6C-4A2D-9FE9-41B7346353BD}" presName="spacer" presStyleCnt="0"/>
      <dgm:spPr/>
    </dgm:pt>
    <dgm:pt modelId="{25C9E3CB-E2A2-4162-ACA6-9D1B9DC79030}" type="pres">
      <dgm:prSet presAssocID="{004D07CA-83C5-4D8E-AC1A-C4346840319E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92BAB546-28AC-4EE7-A1DB-668E01D2272B}" type="pres">
      <dgm:prSet presAssocID="{0B242611-4AA2-4938-B816-7E8B1C9DD455}" presName="spacer" presStyleCnt="0"/>
      <dgm:spPr/>
    </dgm:pt>
    <dgm:pt modelId="{661A29D0-F7F5-427B-AE01-BC8CAB7D6D2B}" type="pres">
      <dgm:prSet presAssocID="{B5BF64F5-41B0-4AB2-8939-8B51C4F92784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F2E9BD03-2266-40FC-B269-EE9B481C58AF}" type="presOf" srcId="{796215F1-289E-40E6-9252-4B45E749C153}" destId="{5F1B06C2-27E4-4005-A542-ACF96DC1EA06}" srcOrd="0" destOrd="0" presId="urn:microsoft.com/office/officeart/2005/8/layout/vList2"/>
    <dgm:cxn modelId="{2D80C90B-9534-4A8C-9E8F-B6872DA2F0B8}" srcId="{1CE73FC8-DA20-4918-824D-F2AF30AB5955}" destId="{B5BF64F5-41B0-4AB2-8939-8B51C4F92784}" srcOrd="4" destOrd="0" parTransId="{28772961-7558-4D63-A2A5-DDBB03B1B70C}" sibTransId="{C55F2F84-FA92-4EBF-BCCD-F9C18057EE5E}"/>
    <dgm:cxn modelId="{84D9D813-EDE7-48CA-B758-2045A44F8F79}" srcId="{1CE73FC8-DA20-4918-824D-F2AF30AB5955}" destId="{F2E501D7-E4BD-4463-8FE3-3A4646441641}" srcOrd="2" destOrd="0" parTransId="{6DE10506-35F5-4F7C-B29F-4209341B3AE4}" sibTransId="{2130FB8B-4F6C-4A2D-9FE9-41B7346353BD}"/>
    <dgm:cxn modelId="{764C9814-C25E-4E99-B4B9-B8B88744D8CC}" srcId="{1CE73FC8-DA20-4918-824D-F2AF30AB5955}" destId="{796215F1-289E-40E6-9252-4B45E749C153}" srcOrd="1" destOrd="0" parTransId="{300BA829-409F-4EED-B77A-6E4283967018}" sibTransId="{41163A9A-2ED0-482F-BC81-C7792A56AC9D}"/>
    <dgm:cxn modelId="{B8834615-5219-40CC-B5C3-F7DEC9B5E294}" type="presOf" srcId="{F2E501D7-E4BD-4463-8FE3-3A4646441641}" destId="{EFE97996-FED2-44E3-8F83-75A248DCFEC9}" srcOrd="0" destOrd="0" presId="urn:microsoft.com/office/officeart/2005/8/layout/vList2"/>
    <dgm:cxn modelId="{97E4E327-7EBD-4407-B0BE-A53EEE8C1700}" type="presOf" srcId="{004D07CA-83C5-4D8E-AC1A-C4346840319E}" destId="{25C9E3CB-E2A2-4162-ACA6-9D1B9DC79030}" srcOrd="0" destOrd="0" presId="urn:microsoft.com/office/officeart/2005/8/layout/vList2"/>
    <dgm:cxn modelId="{01A37D29-1244-4858-9D28-9C14EBBA7C82}" type="presOf" srcId="{1CE73FC8-DA20-4918-824D-F2AF30AB5955}" destId="{F80DD068-2D02-4DD9-81A4-0FEEA1212BEF}" srcOrd="0" destOrd="0" presId="urn:microsoft.com/office/officeart/2005/8/layout/vList2"/>
    <dgm:cxn modelId="{F09D1E3E-B887-4EB2-8EB3-99B341C226C3}" srcId="{1CE73FC8-DA20-4918-824D-F2AF30AB5955}" destId="{004D07CA-83C5-4D8E-AC1A-C4346840319E}" srcOrd="3" destOrd="0" parTransId="{5AC7DA6B-3596-4E0B-9F54-39226DB02402}" sibTransId="{0B242611-4AA2-4938-B816-7E8B1C9DD455}"/>
    <dgm:cxn modelId="{49592FB6-4C14-4C8A-A75A-FE956D6B6069}" type="presOf" srcId="{B5BF64F5-41B0-4AB2-8939-8B51C4F92784}" destId="{661A29D0-F7F5-427B-AE01-BC8CAB7D6D2B}" srcOrd="0" destOrd="0" presId="urn:microsoft.com/office/officeart/2005/8/layout/vList2"/>
    <dgm:cxn modelId="{9B9128CF-F593-466C-A272-6717A3C6C7D9}" type="presOf" srcId="{E4811745-D8BA-4BCE-8059-DFF742684621}" destId="{5F75F8D0-BD43-4C9B-BAE8-0B6DFAEBEA13}" srcOrd="0" destOrd="0" presId="urn:microsoft.com/office/officeart/2005/8/layout/vList2"/>
    <dgm:cxn modelId="{9B72A6FF-EFD5-4A32-A670-CA3872369530}" srcId="{1CE73FC8-DA20-4918-824D-F2AF30AB5955}" destId="{E4811745-D8BA-4BCE-8059-DFF742684621}" srcOrd="0" destOrd="0" parTransId="{8684022D-3BF1-4DAB-AC27-47EABF6C1397}" sibTransId="{69CBF065-B86A-432E-989E-7909DBCB27C0}"/>
    <dgm:cxn modelId="{33E18256-D774-40C3-B31C-5F4DC1907994}" type="presParOf" srcId="{F80DD068-2D02-4DD9-81A4-0FEEA1212BEF}" destId="{5F75F8D0-BD43-4C9B-BAE8-0B6DFAEBEA13}" srcOrd="0" destOrd="0" presId="urn:microsoft.com/office/officeart/2005/8/layout/vList2"/>
    <dgm:cxn modelId="{D265E3F2-E312-413C-939B-93ECFD8A9A28}" type="presParOf" srcId="{F80DD068-2D02-4DD9-81A4-0FEEA1212BEF}" destId="{CBCF74CD-EEB3-4F17-BCDA-900E73086692}" srcOrd="1" destOrd="0" presId="urn:microsoft.com/office/officeart/2005/8/layout/vList2"/>
    <dgm:cxn modelId="{CD50F6C7-6BF7-48AB-9ABA-240D07A60D7C}" type="presParOf" srcId="{F80DD068-2D02-4DD9-81A4-0FEEA1212BEF}" destId="{5F1B06C2-27E4-4005-A542-ACF96DC1EA06}" srcOrd="2" destOrd="0" presId="urn:microsoft.com/office/officeart/2005/8/layout/vList2"/>
    <dgm:cxn modelId="{862F1139-84F9-4AEC-9858-90BB93403F0D}" type="presParOf" srcId="{F80DD068-2D02-4DD9-81A4-0FEEA1212BEF}" destId="{7F72A0CE-76B1-4E2C-BC61-95C555D6CD72}" srcOrd="3" destOrd="0" presId="urn:microsoft.com/office/officeart/2005/8/layout/vList2"/>
    <dgm:cxn modelId="{848988A9-9992-48EF-B669-D9D03FCA872B}" type="presParOf" srcId="{F80DD068-2D02-4DD9-81A4-0FEEA1212BEF}" destId="{EFE97996-FED2-44E3-8F83-75A248DCFEC9}" srcOrd="4" destOrd="0" presId="urn:microsoft.com/office/officeart/2005/8/layout/vList2"/>
    <dgm:cxn modelId="{4B67D853-7E1B-490C-B921-3D04B453AD65}" type="presParOf" srcId="{F80DD068-2D02-4DD9-81A4-0FEEA1212BEF}" destId="{5E20EDE1-FFAD-4C5D-AAED-B1A257273A16}" srcOrd="5" destOrd="0" presId="urn:microsoft.com/office/officeart/2005/8/layout/vList2"/>
    <dgm:cxn modelId="{8A7318F6-79D5-4B79-9793-F3D73AA78978}" type="presParOf" srcId="{F80DD068-2D02-4DD9-81A4-0FEEA1212BEF}" destId="{25C9E3CB-E2A2-4162-ACA6-9D1B9DC79030}" srcOrd="6" destOrd="0" presId="urn:microsoft.com/office/officeart/2005/8/layout/vList2"/>
    <dgm:cxn modelId="{198A639B-1154-4696-97B5-1BF4CAA606DC}" type="presParOf" srcId="{F80DD068-2D02-4DD9-81A4-0FEEA1212BEF}" destId="{92BAB546-28AC-4EE7-A1DB-668E01D2272B}" srcOrd="7" destOrd="0" presId="urn:microsoft.com/office/officeart/2005/8/layout/vList2"/>
    <dgm:cxn modelId="{8C819FA6-A442-4ABE-83A8-00FCA89F6379}" type="presParOf" srcId="{F80DD068-2D02-4DD9-81A4-0FEEA1212BEF}" destId="{661A29D0-F7F5-427B-AE01-BC8CAB7D6D2B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DEE5443-12ED-422D-AD52-8ABA7F834B4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pPr rtl="1"/>
          <a:endParaRPr lang="fa-IR"/>
        </a:p>
      </dgm:t>
    </dgm:pt>
    <dgm:pt modelId="{7777D68A-532D-48B2-A29C-C135DD653653}">
      <dgm:prSet custT="1"/>
      <dgm:spPr/>
      <dgm:t>
        <a:bodyPr/>
        <a:lstStyle/>
        <a:p>
          <a:pPr rtl="1"/>
          <a:r>
            <a:rPr lang="fa-IR" sz="1800" dirty="0">
              <a:solidFill>
                <a:srgbClr val="002060"/>
              </a:solidFill>
              <a:cs typeface="B Titr" pitchFamily="2" charset="-78"/>
            </a:rPr>
            <a:t>اولويت دادن به بهداشت و امنيت سلامت در سياستگذاريهاي كلان</a:t>
          </a:r>
        </a:p>
      </dgm:t>
    </dgm:pt>
    <dgm:pt modelId="{4BD9A612-08C1-400D-9275-F3753B716801}" type="parTrans" cxnId="{6C89D345-ED8E-43EA-9721-26B14595E07B}">
      <dgm:prSet/>
      <dgm:spPr/>
      <dgm:t>
        <a:bodyPr/>
        <a:lstStyle/>
        <a:p>
          <a:pPr rtl="1"/>
          <a:endParaRPr lang="fa-IR"/>
        </a:p>
      </dgm:t>
    </dgm:pt>
    <dgm:pt modelId="{7998A01B-45CC-4B42-A22A-8685AB17C43F}" type="sibTrans" cxnId="{6C89D345-ED8E-43EA-9721-26B14595E07B}">
      <dgm:prSet/>
      <dgm:spPr/>
      <dgm:t>
        <a:bodyPr/>
        <a:lstStyle/>
        <a:p>
          <a:pPr rtl="1"/>
          <a:endParaRPr lang="fa-IR"/>
        </a:p>
      </dgm:t>
    </dgm:pt>
    <dgm:pt modelId="{AAD52C9E-DB48-4B62-929A-248143C8303A}">
      <dgm:prSet custT="1"/>
      <dgm:spPr/>
      <dgm:t>
        <a:bodyPr/>
        <a:lstStyle/>
        <a:p>
          <a:pPr rtl="1"/>
          <a:r>
            <a:rPr lang="fa-IR" sz="1800" dirty="0">
              <a:solidFill>
                <a:srgbClr val="002060"/>
              </a:solidFill>
              <a:cs typeface="B Titr" pitchFamily="2" charset="-78"/>
            </a:rPr>
            <a:t>تقويت نظام مراقبت تهديدات زيستي (</a:t>
          </a:r>
          <a:r>
            <a:rPr lang="en-US" sz="1800" dirty="0">
              <a:solidFill>
                <a:srgbClr val="002060"/>
              </a:solidFill>
              <a:cs typeface="B Titr" pitchFamily="2" charset="-78"/>
            </a:rPr>
            <a:t>Bio -surveillance</a:t>
          </a:r>
          <a:r>
            <a:rPr lang="fa-IR" sz="1800" dirty="0">
              <a:solidFill>
                <a:srgbClr val="002060"/>
              </a:solidFill>
              <a:cs typeface="B Titr" pitchFamily="2" charset="-78"/>
            </a:rPr>
            <a:t>)</a:t>
          </a:r>
        </a:p>
      </dgm:t>
    </dgm:pt>
    <dgm:pt modelId="{2A142414-5336-463E-AA90-E6F6A4C99600}" type="parTrans" cxnId="{DE1E43BA-0AA1-45CF-9DA0-BB63B369E47A}">
      <dgm:prSet/>
      <dgm:spPr/>
      <dgm:t>
        <a:bodyPr/>
        <a:lstStyle/>
        <a:p>
          <a:pPr rtl="1"/>
          <a:endParaRPr lang="fa-IR"/>
        </a:p>
      </dgm:t>
    </dgm:pt>
    <dgm:pt modelId="{72573183-A607-4FF1-B1A2-0712BF354363}" type="sibTrans" cxnId="{DE1E43BA-0AA1-45CF-9DA0-BB63B369E47A}">
      <dgm:prSet/>
      <dgm:spPr/>
      <dgm:t>
        <a:bodyPr/>
        <a:lstStyle/>
        <a:p>
          <a:pPr rtl="1"/>
          <a:endParaRPr lang="fa-IR"/>
        </a:p>
      </dgm:t>
    </dgm:pt>
    <dgm:pt modelId="{E839B60D-3223-438B-954C-483AEB75B94F}">
      <dgm:prSet custT="1"/>
      <dgm:spPr/>
      <dgm:t>
        <a:bodyPr/>
        <a:lstStyle/>
        <a:p>
          <a:pPr rtl="1"/>
          <a:r>
            <a:rPr lang="fa-IR" sz="1800" dirty="0">
              <a:solidFill>
                <a:srgbClr val="002060"/>
              </a:solidFill>
              <a:cs typeface="B Titr" pitchFamily="2" charset="-78"/>
            </a:rPr>
            <a:t>نظام مراقبت سندرميك (راه حلي براي كشف و هشدار سريع)</a:t>
          </a:r>
        </a:p>
      </dgm:t>
    </dgm:pt>
    <dgm:pt modelId="{793D454B-BB31-4AB6-A10F-42EB42173026}" type="parTrans" cxnId="{2F902D56-8D04-4FEA-92D8-B318BD52104C}">
      <dgm:prSet/>
      <dgm:spPr/>
      <dgm:t>
        <a:bodyPr/>
        <a:lstStyle/>
        <a:p>
          <a:pPr rtl="1"/>
          <a:endParaRPr lang="fa-IR"/>
        </a:p>
      </dgm:t>
    </dgm:pt>
    <dgm:pt modelId="{6CF78E7D-D183-43FC-91DE-3A2CC3F8C831}" type="sibTrans" cxnId="{2F902D56-8D04-4FEA-92D8-B318BD52104C}">
      <dgm:prSet/>
      <dgm:spPr/>
      <dgm:t>
        <a:bodyPr/>
        <a:lstStyle/>
        <a:p>
          <a:pPr rtl="1"/>
          <a:endParaRPr lang="fa-IR"/>
        </a:p>
      </dgm:t>
    </dgm:pt>
    <dgm:pt modelId="{F86344B6-1306-420D-8E00-7FFD28BFA3C6}">
      <dgm:prSet custT="1"/>
      <dgm:spPr/>
      <dgm:t>
        <a:bodyPr/>
        <a:lstStyle/>
        <a:p>
          <a:pPr rtl="1"/>
          <a:r>
            <a:rPr lang="fa-IR" sz="1800" dirty="0">
              <a:solidFill>
                <a:srgbClr val="002060"/>
              </a:solidFill>
              <a:cs typeface="B Titr" pitchFamily="2" charset="-78"/>
            </a:rPr>
            <a:t>اجراي صحيح برنامه هاي پيشگيري و كنترل عفونت</a:t>
          </a:r>
        </a:p>
      </dgm:t>
    </dgm:pt>
    <dgm:pt modelId="{6A073CE8-D4C1-457F-88B8-A2B0C63AA8C2}" type="parTrans" cxnId="{326D785B-0E3D-4D24-9419-AB39AC0359DC}">
      <dgm:prSet/>
      <dgm:spPr/>
      <dgm:t>
        <a:bodyPr/>
        <a:lstStyle/>
        <a:p>
          <a:pPr rtl="1"/>
          <a:endParaRPr lang="fa-IR"/>
        </a:p>
      </dgm:t>
    </dgm:pt>
    <dgm:pt modelId="{7DAA938B-4FEF-4D1F-8B8E-2852AB6E0A3F}" type="sibTrans" cxnId="{326D785B-0E3D-4D24-9419-AB39AC0359DC}">
      <dgm:prSet/>
      <dgm:spPr/>
      <dgm:t>
        <a:bodyPr/>
        <a:lstStyle/>
        <a:p>
          <a:pPr rtl="1"/>
          <a:endParaRPr lang="fa-IR"/>
        </a:p>
      </dgm:t>
    </dgm:pt>
    <dgm:pt modelId="{DB5E6DA3-B686-48C1-8DAF-3EADBF0CA725}">
      <dgm:prSet custT="1"/>
      <dgm:spPr/>
      <dgm:t>
        <a:bodyPr/>
        <a:lstStyle/>
        <a:p>
          <a:pPr rtl="1"/>
          <a:r>
            <a:rPr lang="fa-IR" sz="1800" dirty="0">
              <a:solidFill>
                <a:srgbClr val="002060"/>
              </a:solidFill>
              <a:cs typeface="B Titr" pitchFamily="2" charset="-78"/>
            </a:rPr>
            <a:t>ارتقا سلامت و توانمندسازي جامعه</a:t>
          </a:r>
        </a:p>
      </dgm:t>
    </dgm:pt>
    <dgm:pt modelId="{7DF2FAA8-C8EB-4882-99A6-5D007171E325}" type="parTrans" cxnId="{D0B88D39-DF0F-43F8-9B32-DB7626309CDE}">
      <dgm:prSet/>
      <dgm:spPr/>
      <dgm:t>
        <a:bodyPr/>
        <a:lstStyle/>
        <a:p>
          <a:pPr rtl="1"/>
          <a:endParaRPr lang="fa-IR"/>
        </a:p>
      </dgm:t>
    </dgm:pt>
    <dgm:pt modelId="{1F46F650-AAA5-49CC-9035-9118ACBD3D13}" type="sibTrans" cxnId="{D0B88D39-DF0F-43F8-9B32-DB7626309CDE}">
      <dgm:prSet/>
      <dgm:spPr/>
      <dgm:t>
        <a:bodyPr/>
        <a:lstStyle/>
        <a:p>
          <a:pPr rtl="1"/>
          <a:endParaRPr lang="fa-IR"/>
        </a:p>
      </dgm:t>
    </dgm:pt>
    <dgm:pt modelId="{C3851E5E-0317-451B-A1C6-B163A1237A45}">
      <dgm:prSet custT="1"/>
      <dgm:spPr/>
      <dgm:t>
        <a:bodyPr/>
        <a:lstStyle/>
        <a:p>
          <a:pPr rtl="1"/>
          <a:r>
            <a:rPr lang="fa-IR" sz="1800" dirty="0">
              <a:solidFill>
                <a:srgbClr val="002060"/>
              </a:solidFill>
              <a:cs typeface="B Titr" pitchFamily="2" charset="-78"/>
            </a:rPr>
            <a:t>انسجام در اجراي برنامه هاي بهداشتي (</a:t>
          </a:r>
          <a:r>
            <a:rPr lang="en-US" sz="1800" dirty="0">
              <a:solidFill>
                <a:srgbClr val="002060"/>
              </a:solidFill>
              <a:cs typeface="B Titr" pitchFamily="2" charset="-78"/>
            </a:rPr>
            <a:t>Integration</a:t>
          </a:r>
          <a:r>
            <a:rPr lang="fa-IR" sz="1800" dirty="0">
              <a:solidFill>
                <a:srgbClr val="002060"/>
              </a:solidFill>
              <a:cs typeface="B Titr" pitchFamily="2" charset="-78"/>
            </a:rPr>
            <a:t>)</a:t>
          </a:r>
        </a:p>
      </dgm:t>
    </dgm:pt>
    <dgm:pt modelId="{6358FE7E-91AF-4AFC-A496-1B892BA8B544}" type="parTrans" cxnId="{CA617E8B-3C17-4F6C-8BD9-ADAC76C27B75}">
      <dgm:prSet/>
      <dgm:spPr/>
      <dgm:t>
        <a:bodyPr/>
        <a:lstStyle/>
        <a:p>
          <a:pPr rtl="1"/>
          <a:endParaRPr lang="fa-IR"/>
        </a:p>
      </dgm:t>
    </dgm:pt>
    <dgm:pt modelId="{E2C3CF80-CE62-45D4-AA91-2065436E12AA}" type="sibTrans" cxnId="{CA617E8B-3C17-4F6C-8BD9-ADAC76C27B75}">
      <dgm:prSet/>
      <dgm:spPr/>
      <dgm:t>
        <a:bodyPr/>
        <a:lstStyle/>
        <a:p>
          <a:pPr rtl="1"/>
          <a:endParaRPr lang="fa-IR"/>
        </a:p>
      </dgm:t>
    </dgm:pt>
    <dgm:pt modelId="{A84BE0D9-BA89-4CD2-A947-24BF9D29BA85}">
      <dgm:prSet custT="1"/>
      <dgm:spPr/>
      <dgm:t>
        <a:bodyPr/>
        <a:lstStyle/>
        <a:p>
          <a:pPr rtl="1"/>
          <a:r>
            <a:rPr lang="fa-IR" sz="1800" dirty="0">
              <a:solidFill>
                <a:srgbClr val="002060"/>
              </a:solidFill>
              <a:cs typeface="B Titr" pitchFamily="2" charset="-78"/>
            </a:rPr>
            <a:t>دسترسي تسهيل شده و مقرون به صرفه تمام افراد بر اساس نيازهايشان (</a:t>
          </a:r>
          <a:r>
            <a:rPr lang="en-US" sz="1800" dirty="0">
              <a:solidFill>
                <a:srgbClr val="002060"/>
              </a:solidFill>
              <a:cs typeface="B Titr" pitchFamily="2" charset="-78"/>
            </a:rPr>
            <a:t>UHC</a:t>
          </a:r>
          <a:r>
            <a:rPr lang="fa-IR" sz="1800" dirty="0">
              <a:solidFill>
                <a:srgbClr val="002060"/>
              </a:solidFill>
              <a:cs typeface="B Titr" pitchFamily="2" charset="-78"/>
            </a:rPr>
            <a:t>)</a:t>
          </a:r>
        </a:p>
      </dgm:t>
    </dgm:pt>
    <dgm:pt modelId="{514EA546-4CC3-4B51-AC90-651EC6BC3FA5}" type="parTrans" cxnId="{DE617CB7-D02C-4CB3-A907-83B6FB9A3937}">
      <dgm:prSet/>
      <dgm:spPr/>
      <dgm:t>
        <a:bodyPr/>
        <a:lstStyle/>
        <a:p>
          <a:pPr rtl="1"/>
          <a:endParaRPr lang="fa-IR"/>
        </a:p>
      </dgm:t>
    </dgm:pt>
    <dgm:pt modelId="{198BA696-28F4-49DE-9FB1-7251BE827A08}" type="sibTrans" cxnId="{DE617CB7-D02C-4CB3-A907-83B6FB9A3937}">
      <dgm:prSet/>
      <dgm:spPr/>
      <dgm:t>
        <a:bodyPr/>
        <a:lstStyle/>
        <a:p>
          <a:pPr rtl="1"/>
          <a:endParaRPr lang="fa-IR"/>
        </a:p>
      </dgm:t>
    </dgm:pt>
    <dgm:pt modelId="{696857F5-D5AF-4867-8DBD-2D71646E82F3}">
      <dgm:prSet custT="1"/>
      <dgm:spPr/>
      <dgm:t>
        <a:bodyPr/>
        <a:lstStyle/>
        <a:p>
          <a:pPr rtl="1"/>
          <a:r>
            <a:rPr lang="en-US" sz="1800" b="1" dirty="0">
              <a:solidFill>
                <a:srgbClr val="002060"/>
              </a:solidFill>
              <a:cs typeface="B Titr" pitchFamily="2" charset="-78"/>
            </a:rPr>
            <a:t>Global Health security Agenda</a:t>
          </a:r>
          <a:endParaRPr lang="fa-IR" sz="1800" b="1" dirty="0">
            <a:solidFill>
              <a:srgbClr val="002060"/>
            </a:solidFill>
            <a:cs typeface="B Titr" pitchFamily="2" charset="-78"/>
          </a:endParaRPr>
        </a:p>
      </dgm:t>
    </dgm:pt>
    <dgm:pt modelId="{EE4ABFCF-9035-4D1A-A439-27D2176A64DA}" type="parTrans" cxnId="{834E58F5-4350-4804-A3C8-7C2014ECF81D}">
      <dgm:prSet/>
      <dgm:spPr/>
      <dgm:t>
        <a:bodyPr/>
        <a:lstStyle/>
        <a:p>
          <a:pPr rtl="1"/>
          <a:endParaRPr lang="fa-IR"/>
        </a:p>
      </dgm:t>
    </dgm:pt>
    <dgm:pt modelId="{AFAFE190-DF82-46DC-B73C-01C40C74589B}" type="sibTrans" cxnId="{834E58F5-4350-4804-A3C8-7C2014ECF81D}">
      <dgm:prSet/>
      <dgm:spPr/>
      <dgm:t>
        <a:bodyPr/>
        <a:lstStyle/>
        <a:p>
          <a:pPr rtl="1"/>
          <a:endParaRPr lang="fa-IR"/>
        </a:p>
      </dgm:t>
    </dgm:pt>
    <dgm:pt modelId="{53679B8C-B249-4A5A-B3A9-A61A691AE135}" type="pres">
      <dgm:prSet presAssocID="{ADEE5443-12ED-422D-AD52-8ABA7F834B4A}" presName="linear" presStyleCnt="0">
        <dgm:presLayoutVars>
          <dgm:animLvl val="lvl"/>
          <dgm:resizeHandles val="exact"/>
        </dgm:presLayoutVars>
      </dgm:prSet>
      <dgm:spPr/>
    </dgm:pt>
    <dgm:pt modelId="{FEC6F290-CC4C-41D0-ACB4-4199FF9D318B}" type="pres">
      <dgm:prSet presAssocID="{7777D68A-532D-48B2-A29C-C135DD653653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D19F173A-8256-4D38-A5FD-D9563035D546}" type="pres">
      <dgm:prSet presAssocID="{7998A01B-45CC-4B42-A22A-8685AB17C43F}" presName="spacer" presStyleCnt="0"/>
      <dgm:spPr/>
    </dgm:pt>
    <dgm:pt modelId="{C9789474-9027-4CE7-AAFB-DA5F92CA27C7}" type="pres">
      <dgm:prSet presAssocID="{AAD52C9E-DB48-4B62-929A-248143C8303A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4D6E1F8A-7DB8-4526-A53B-028B4E9F5EC8}" type="pres">
      <dgm:prSet presAssocID="{72573183-A607-4FF1-B1A2-0712BF354363}" presName="spacer" presStyleCnt="0"/>
      <dgm:spPr/>
    </dgm:pt>
    <dgm:pt modelId="{C96C38A1-2F60-4A86-8164-627002B7F55E}" type="pres">
      <dgm:prSet presAssocID="{E839B60D-3223-438B-954C-483AEB75B94F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96B65323-D917-4F34-AC3C-FCB1DB2A58FF}" type="pres">
      <dgm:prSet presAssocID="{6CF78E7D-D183-43FC-91DE-3A2CC3F8C831}" presName="spacer" presStyleCnt="0"/>
      <dgm:spPr/>
    </dgm:pt>
    <dgm:pt modelId="{CA393417-1942-4A8D-8ABA-C7A9A686AC53}" type="pres">
      <dgm:prSet presAssocID="{F86344B6-1306-420D-8E00-7FFD28BFA3C6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F536D0B2-478D-440B-8353-CA56E456349A}" type="pres">
      <dgm:prSet presAssocID="{7DAA938B-4FEF-4D1F-8B8E-2852AB6E0A3F}" presName="spacer" presStyleCnt="0"/>
      <dgm:spPr/>
    </dgm:pt>
    <dgm:pt modelId="{16B79078-E396-4553-97A7-F32663383915}" type="pres">
      <dgm:prSet presAssocID="{DB5E6DA3-B686-48C1-8DAF-3EADBF0CA725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D7AC165A-62E8-4246-986D-BAF2DA787BB9}" type="pres">
      <dgm:prSet presAssocID="{1F46F650-AAA5-49CC-9035-9118ACBD3D13}" presName="spacer" presStyleCnt="0"/>
      <dgm:spPr/>
    </dgm:pt>
    <dgm:pt modelId="{96F7B382-35FF-48FC-8D91-599BF37D0D49}" type="pres">
      <dgm:prSet presAssocID="{C3851E5E-0317-451B-A1C6-B163A1237A45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F54772F9-4C4F-46C7-AA56-E608E8064641}" type="pres">
      <dgm:prSet presAssocID="{E2C3CF80-CE62-45D4-AA91-2065436E12AA}" presName="spacer" presStyleCnt="0"/>
      <dgm:spPr/>
    </dgm:pt>
    <dgm:pt modelId="{33E28BE1-A0E8-499C-8AD7-CE7B8D83BA1F}" type="pres">
      <dgm:prSet presAssocID="{A84BE0D9-BA89-4CD2-A947-24BF9D29BA85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C53D1E86-2FA1-4B97-A483-FA79052F6BAE}" type="pres">
      <dgm:prSet presAssocID="{198BA696-28F4-49DE-9FB1-7251BE827A08}" presName="spacer" presStyleCnt="0"/>
      <dgm:spPr/>
    </dgm:pt>
    <dgm:pt modelId="{4D2CEE15-F016-4856-B222-439F83212FC9}" type="pres">
      <dgm:prSet presAssocID="{696857F5-D5AF-4867-8DBD-2D71646E82F3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82E70821-BDCC-44F7-B312-610050D3C736}" type="presOf" srcId="{7777D68A-532D-48B2-A29C-C135DD653653}" destId="{FEC6F290-CC4C-41D0-ACB4-4199FF9D318B}" srcOrd="0" destOrd="0" presId="urn:microsoft.com/office/officeart/2005/8/layout/vList2"/>
    <dgm:cxn modelId="{D0B88D39-DF0F-43F8-9B32-DB7626309CDE}" srcId="{ADEE5443-12ED-422D-AD52-8ABA7F834B4A}" destId="{DB5E6DA3-B686-48C1-8DAF-3EADBF0CA725}" srcOrd="4" destOrd="0" parTransId="{7DF2FAA8-C8EB-4882-99A6-5D007171E325}" sibTransId="{1F46F650-AAA5-49CC-9035-9118ACBD3D13}"/>
    <dgm:cxn modelId="{326D785B-0E3D-4D24-9419-AB39AC0359DC}" srcId="{ADEE5443-12ED-422D-AD52-8ABA7F834B4A}" destId="{F86344B6-1306-420D-8E00-7FFD28BFA3C6}" srcOrd="3" destOrd="0" parTransId="{6A073CE8-D4C1-457F-88B8-A2B0C63AA8C2}" sibTransId="{7DAA938B-4FEF-4D1F-8B8E-2852AB6E0A3F}"/>
    <dgm:cxn modelId="{D731C944-15C9-48CF-AA72-DEA540E3F487}" type="presOf" srcId="{F86344B6-1306-420D-8E00-7FFD28BFA3C6}" destId="{CA393417-1942-4A8D-8ABA-C7A9A686AC53}" srcOrd="0" destOrd="0" presId="urn:microsoft.com/office/officeart/2005/8/layout/vList2"/>
    <dgm:cxn modelId="{6C89D345-ED8E-43EA-9721-26B14595E07B}" srcId="{ADEE5443-12ED-422D-AD52-8ABA7F834B4A}" destId="{7777D68A-532D-48B2-A29C-C135DD653653}" srcOrd="0" destOrd="0" parTransId="{4BD9A612-08C1-400D-9275-F3753B716801}" sibTransId="{7998A01B-45CC-4B42-A22A-8685AB17C43F}"/>
    <dgm:cxn modelId="{120C6174-428D-49B4-A681-27014B4DB41E}" type="presOf" srcId="{696857F5-D5AF-4867-8DBD-2D71646E82F3}" destId="{4D2CEE15-F016-4856-B222-439F83212FC9}" srcOrd="0" destOrd="0" presId="urn:microsoft.com/office/officeart/2005/8/layout/vList2"/>
    <dgm:cxn modelId="{2F902D56-8D04-4FEA-92D8-B318BD52104C}" srcId="{ADEE5443-12ED-422D-AD52-8ABA7F834B4A}" destId="{E839B60D-3223-438B-954C-483AEB75B94F}" srcOrd="2" destOrd="0" parTransId="{793D454B-BB31-4AB6-A10F-42EB42173026}" sibTransId="{6CF78E7D-D183-43FC-91DE-3A2CC3F8C831}"/>
    <dgm:cxn modelId="{CA617E8B-3C17-4F6C-8BD9-ADAC76C27B75}" srcId="{ADEE5443-12ED-422D-AD52-8ABA7F834B4A}" destId="{C3851E5E-0317-451B-A1C6-B163A1237A45}" srcOrd="5" destOrd="0" parTransId="{6358FE7E-91AF-4AFC-A496-1B892BA8B544}" sibTransId="{E2C3CF80-CE62-45D4-AA91-2065436E12AA}"/>
    <dgm:cxn modelId="{38328696-4D75-4058-93AD-D8C4EDACFAC7}" type="presOf" srcId="{ADEE5443-12ED-422D-AD52-8ABA7F834B4A}" destId="{53679B8C-B249-4A5A-B3A9-A61A691AE135}" srcOrd="0" destOrd="0" presId="urn:microsoft.com/office/officeart/2005/8/layout/vList2"/>
    <dgm:cxn modelId="{3D9D95A5-C522-47D3-905B-8A59D9327EE5}" type="presOf" srcId="{AAD52C9E-DB48-4B62-929A-248143C8303A}" destId="{C9789474-9027-4CE7-AAFB-DA5F92CA27C7}" srcOrd="0" destOrd="0" presId="urn:microsoft.com/office/officeart/2005/8/layout/vList2"/>
    <dgm:cxn modelId="{744EBDAD-342A-4589-98A3-8AB9D4CC30F1}" type="presOf" srcId="{DB5E6DA3-B686-48C1-8DAF-3EADBF0CA725}" destId="{16B79078-E396-4553-97A7-F32663383915}" srcOrd="0" destOrd="0" presId="urn:microsoft.com/office/officeart/2005/8/layout/vList2"/>
    <dgm:cxn modelId="{54E059B2-8128-4CA2-9F71-7834793EA263}" type="presOf" srcId="{C3851E5E-0317-451B-A1C6-B163A1237A45}" destId="{96F7B382-35FF-48FC-8D91-599BF37D0D49}" srcOrd="0" destOrd="0" presId="urn:microsoft.com/office/officeart/2005/8/layout/vList2"/>
    <dgm:cxn modelId="{DE617CB7-D02C-4CB3-A907-83B6FB9A3937}" srcId="{ADEE5443-12ED-422D-AD52-8ABA7F834B4A}" destId="{A84BE0D9-BA89-4CD2-A947-24BF9D29BA85}" srcOrd="6" destOrd="0" parTransId="{514EA546-4CC3-4B51-AC90-651EC6BC3FA5}" sibTransId="{198BA696-28F4-49DE-9FB1-7251BE827A08}"/>
    <dgm:cxn modelId="{DE1E43BA-0AA1-45CF-9DA0-BB63B369E47A}" srcId="{ADEE5443-12ED-422D-AD52-8ABA7F834B4A}" destId="{AAD52C9E-DB48-4B62-929A-248143C8303A}" srcOrd="1" destOrd="0" parTransId="{2A142414-5336-463E-AA90-E6F6A4C99600}" sibTransId="{72573183-A607-4FF1-B1A2-0712BF354363}"/>
    <dgm:cxn modelId="{AD6437BB-59DD-4B60-9CA8-90361D2863F4}" type="presOf" srcId="{A84BE0D9-BA89-4CD2-A947-24BF9D29BA85}" destId="{33E28BE1-A0E8-499C-8AD7-CE7B8D83BA1F}" srcOrd="0" destOrd="0" presId="urn:microsoft.com/office/officeart/2005/8/layout/vList2"/>
    <dgm:cxn modelId="{592AB4C1-2824-497D-B646-860B1F41B586}" type="presOf" srcId="{E839B60D-3223-438B-954C-483AEB75B94F}" destId="{C96C38A1-2F60-4A86-8164-627002B7F55E}" srcOrd="0" destOrd="0" presId="urn:microsoft.com/office/officeart/2005/8/layout/vList2"/>
    <dgm:cxn modelId="{834E58F5-4350-4804-A3C8-7C2014ECF81D}" srcId="{ADEE5443-12ED-422D-AD52-8ABA7F834B4A}" destId="{696857F5-D5AF-4867-8DBD-2D71646E82F3}" srcOrd="7" destOrd="0" parTransId="{EE4ABFCF-9035-4D1A-A439-27D2176A64DA}" sibTransId="{AFAFE190-DF82-46DC-B73C-01C40C74589B}"/>
    <dgm:cxn modelId="{3BE1C23A-E178-4FDE-BF82-BBB77ED5B981}" type="presParOf" srcId="{53679B8C-B249-4A5A-B3A9-A61A691AE135}" destId="{FEC6F290-CC4C-41D0-ACB4-4199FF9D318B}" srcOrd="0" destOrd="0" presId="urn:microsoft.com/office/officeart/2005/8/layout/vList2"/>
    <dgm:cxn modelId="{971F6447-7264-4939-BCBA-FB95869BFADC}" type="presParOf" srcId="{53679B8C-B249-4A5A-B3A9-A61A691AE135}" destId="{D19F173A-8256-4D38-A5FD-D9563035D546}" srcOrd="1" destOrd="0" presId="urn:microsoft.com/office/officeart/2005/8/layout/vList2"/>
    <dgm:cxn modelId="{389F1A13-9A49-46DE-B90F-E0ADF9EE1E13}" type="presParOf" srcId="{53679B8C-B249-4A5A-B3A9-A61A691AE135}" destId="{C9789474-9027-4CE7-AAFB-DA5F92CA27C7}" srcOrd="2" destOrd="0" presId="urn:microsoft.com/office/officeart/2005/8/layout/vList2"/>
    <dgm:cxn modelId="{EA5F5811-828F-48C8-BD0B-D6F6CB547600}" type="presParOf" srcId="{53679B8C-B249-4A5A-B3A9-A61A691AE135}" destId="{4D6E1F8A-7DB8-4526-A53B-028B4E9F5EC8}" srcOrd="3" destOrd="0" presId="urn:microsoft.com/office/officeart/2005/8/layout/vList2"/>
    <dgm:cxn modelId="{BAB9308D-674F-4CD5-ADBF-DC71FD177130}" type="presParOf" srcId="{53679B8C-B249-4A5A-B3A9-A61A691AE135}" destId="{C96C38A1-2F60-4A86-8164-627002B7F55E}" srcOrd="4" destOrd="0" presId="urn:microsoft.com/office/officeart/2005/8/layout/vList2"/>
    <dgm:cxn modelId="{CAD82E2E-18C1-4EF4-AA3E-44DD7FC9F207}" type="presParOf" srcId="{53679B8C-B249-4A5A-B3A9-A61A691AE135}" destId="{96B65323-D917-4F34-AC3C-FCB1DB2A58FF}" srcOrd="5" destOrd="0" presId="urn:microsoft.com/office/officeart/2005/8/layout/vList2"/>
    <dgm:cxn modelId="{868B3EDA-049E-4C1E-84EE-A9D5F3C390E4}" type="presParOf" srcId="{53679B8C-B249-4A5A-B3A9-A61A691AE135}" destId="{CA393417-1942-4A8D-8ABA-C7A9A686AC53}" srcOrd="6" destOrd="0" presId="urn:microsoft.com/office/officeart/2005/8/layout/vList2"/>
    <dgm:cxn modelId="{335775B8-3FD3-4E46-BD2F-9E6D3CCEA338}" type="presParOf" srcId="{53679B8C-B249-4A5A-B3A9-A61A691AE135}" destId="{F536D0B2-478D-440B-8353-CA56E456349A}" srcOrd="7" destOrd="0" presId="urn:microsoft.com/office/officeart/2005/8/layout/vList2"/>
    <dgm:cxn modelId="{58A1EC7B-B0C7-4651-B19C-F2AEFB924980}" type="presParOf" srcId="{53679B8C-B249-4A5A-B3A9-A61A691AE135}" destId="{16B79078-E396-4553-97A7-F32663383915}" srcOrd="8" destOrd="0" presId="urn:microsoft.com/office/officeart/2005/8/layout/vList2"/>
    <dgm:cxn modelId="{84FFAC77-1AF6-4C28-A351-B5F66F7F3036}" type="presParOf" srcId="{53679B8C-B249-4A5A-B3A9-A61A691AE135}" destId="{D7AC165A-62E8-4246-986D-BAF2DA787BB9}" srcOrd="9" destOrd="0" presId="urn:microsoft.com/office/officeart/2005/8/layout/vList2"/>
    <dgm:cxn modelId="{25B184E9-A7FD-4AFC-B031-A93AF9B06950}" type="presParOf" srcId="{53679B8C-B249-4A5A-B3A9-A61A691AE135}" destId="{96F7B382-35FF-48FC-8D91-599BF37D0D49}" srcOrd="10" destOrd="0" presId="urn:microsoft.com/office/officeart/2005/8/layout/vList2"/>
    <dgm:cxn modelId="{D7C6374C-E3A4-49D7-B5F8-8261212874A8}" type="presParOf" srcId="{53679B8C-B249-4A5A-B3A9-A61A691AE135}" destId="{F54772F9-4C4F-46C7-AA56-E608E8064641}" srcOrd="11" destOrd="0" presId="urn:microsoft.com/office/officeart/2005/8/layout/vList2"/>
    <dgm:cxn modelId="{381D0A4E-68CC-4CAB-A33A-307CA498262A}" type="presParOf" srcId="{53679B8C-B249-4A5A-B3A9-A61A691AE135}" destId="{33E28BE1-A0E8-499C-8AD7-CE7B8D83BA1F}" srcOrd="12" destOrd="0" presId="urn:microsoft.com/office/officeart/2005/8/layout/vList2"/>
    <dgm:cxn modelId="{DE9EB8E1-57C6-4890-B6C1-D16DA90867BF}" type="presParOf" srcId="{53679B8C-B249-4A5A-B3A9-A61A691AE135}" destId="{C53D1E86-2FA1-4B97-A483-FA79052F6BAE}" srcOrd="13" destOrd="0" presId="urn:microsoft.com/office/officeart/2005/8/layout/vList2"/>
    <dgm:cxn modelId="{B257FDB8-9343-44A8-B642-733199B165EC}" type="presParOf" srcId="{53679B8C-B249-4A5A-B3A9-A61A691AE135}" destId="{4D2CEE15-F016-4856-B222-439F83212FC9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47657B7-1604-445A-AA90-24C0095F7771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pPr rtl="1"/>
          <a:endParaRPr lang="fa-IR"/>
        </a:p>
      </dgm:t>
    </dgm:pt>
    <dgm:pt modelId="{8C28D613-C970-4A14-91E6-7BF1B18BDADA}">
      <dgm:prSet custT="1"/>
      <dgm:spPr/>
      <dgm:t>
        <a:bodyPr/>
        <a:lstStyle/>
        <a:p>
          <a:pPr rtl="1"/>
          <a:r>
            <a:rPr lang="fa-IR" sz="2800" b="1" dirty="0">
              <a:solidFill>
                <a:srgbClr val="002060"/>
              </a:solidFill>
              <a:cs typeface="B Titr" pitchFamily="2" charset="-78"/>
            </a:rPr>
            <a:t>قابليت هشدار سريع </a:t>
          </a:r>
          <a:r>
            <a:rPr lang="en-US" sz="2800" b="1" dirty="0">
              <a:solidFill>
                <a:srgbClr val="002060"/>
              </a:solidFill>
              <a:cs typeface="B Titr" pitchFamily="2" charset="-78"/>
            </a:rPr>
            <a:t>Early Warning</a:t>
          </a:r>
          <a:r>
            <a:rPr lang="fa-IR" sz="2800" b="1" dirty="0">
              <a:solidFill>
                <a:srgbClr val="002060"/>
              </a:solidFill>
              <a:cs typeface="B Titr" pitchFamily="2" charset="-78"/>
            </a:rPr>
            <a:t> </a:t>
          </a:r>
          <a:endParaRPr lang="fa-IR" sz="2800" dirty="0">
            <a:solidFill>
              <a:srgbClr val="002060"/>
            </a:solidFill>
            <a:cs typeface="B Titr" pitchFamily="2" charset="-78"/>
          </a:endParaRPr>
        </a:p>
      </dgm:t>
    </dgm:pt>
    <dgm:pt modelId="{EBAE462B-50E5-455B-B5CB-57E0950B7AB6}" type="parTrans" cxnId="{B84B893C-70CE-41EE-AA9E-058046874164}">
      <dgm:prSet/>
      <dgm:spPr/>
      <dgm:t>
        <a:bodyPr/>
        <a:lstStyle/>
        <a:p>
          <a:pPr rtl="1"/>
          <a:endParaRPr lang="fa-IR"/>
        </a:p>
      </dgm:t>
    </dgm:pt>
    <dgm:pt modelId="{3E14302D-6651-43C7-BE6F-7C87F2BEB9B3}" type="sibTrans" cxnId="{B84B893C-70CE-41EE-AA9E-058046874164}">
      <dgm:prSet/>
      <dgm:spPr/>
      <dgm:t>
        <a:bodyPr/>
        <a:lstStyle/>
        <a:p>
          <a:pPr rtl="1"/>
          <a:endParaRPr lang="fa-IR"/>
        </a:p>
      </dgm:t>
    </dgm:pt>
    <dgm:pt modelId="{116E7FF8-94EE-4228-BEA7-20F1FB18806E}">
      <dgm:prSet custT="1"/>
      <dgm:spPr/>
      <dgm:t>
        <a:bodyPr/>
        <a:lstStyle/>
        <a:p>
          <a:pPr rtl="1"/>
          <a:r>
            <a:rPr lang="fa-IR" sz="2800" b="1" dirty="0">
              <a:solidFill>
                <a:srgbClr val="002060"/>
              </a:solidFill>
              <a:cs typeface="B Titr" pitchFamily="2" charset="-78"/>
            </a:rPr>
            <a:t>سندرميك</a:t>
          </a:r>
        </a:p>
      </dgm:t>
    </dgm:pt>
    <dgm:pt modelId="{E8E8FAB2-E70B-4132-A9C2-8E0625DFBCB5}" type="parTrans" cxnId="{6CE11280-7E0A-4164-9B1B-BD5E313E5B43}">
      <dgm:prSet/>
      <dgm:spPr/>
      <dgm:t>
        <a:bodyPr/>
        <a:lstStyle/>
        <a:p>
          <a:pPr rtl="1"/>
          <a:endParaRPr lang="fa-IR"/>
        </a:p>
      </dgm:t>
    </dgm:pt>
    <dgm:pt modelId="{D720AD6B-E60D-4050-8D3F-F3A870B3D55F}" type="sibTrans" cxnId="{6CE11280-7E0A-4164-9B1B-BD5E313E5B43}">
      <dgm:prSet/>
      <dgm:spPr/>
      <dgm:t>
        <a:bodyPr/>
        <a:lstStyle/>
        <a:p>
          <a:pPr rtl="1"/>
          <a:endParaRPr lang="fa-IR"/>
        </a:p>
      </dgm:t>
    </dgm:pt>
    <dgm:pt modelId="{3506DCBD-DF0A-411C-ADD8-B1E9AC13BAC7}">
      <dgm:prSet custT="1"/>
      <dgm:spPr/>
      <dgm:t>
        <a:bodyPr/>
        <a:lstStyle/>
        <a:p>
          <a:pPr rtl="1"/>
          <a:r>
            <a:rPr lang="fa-IR" sz="2800" b="1" dirty="0">
              <a:solidFill>
                <a:srgbClr val="002060"/>
              </a:solidFill>
              <a:cs typeface="B Titr" pitchFamily="2" charset="-78"/>
            </a:rPr>
            <a:t>بهره مند از فناوري </a:t>
          </a:r>
          <a:r>
            <a:rPr lang="en-US" sz="2800" b="1" dirty="0">
              <a:solidFill>
                <a:srgbClr val="002060"/>
              </a:solidFill>
              <a:cs typeface="B Titr" pitchFamily="2" charset="-78"/>
            </a:rPr>
            <a:t>web</a:t>
          </a:r>
          <a:r>
            <a:rPr lang="fa-IR" sz="2800" b="1" dirty="0">
              <a:solidFill>
                <a:srgbClr val="002060"/>
              </a:solidFill>
              <a:cs typeface="B Titr" pitchFamily="2" charset="-78"/>
            </a:rPr>
            <a:t> </a:t>
          </a:r>
          <a:r>
            <a:rPr lang="en-US" sz="2800" b="1" dirty="0">
              <a:solidFill>
                <a:srgbClr val="002060"/>
              </a:solidFill>
              <a:cs typeface="B Titr" pitchFamily="2" charset="-78"/>
            </a:rPr>
            <a:t>(Web-Based) </a:t>
          </a:r>
          <a:endParaRPr lang="fa-IR" sz="2800" b="1" dirty="0">
            <a:solidFill>
              <a:srgbClr val="002060"/>
            </a:solidFill>
            <a:cs typeface="B Titr" pitchFamily="2" charset="-78"/>
          </a:endParaRPr>
        </a:p>
      </dgm:t>
    </dgm:pt>
    <dgm:pt modelId="{C1701DA7-CD75-44CD-BC43-D6392A4C8587}" type="parTrans" cxnId="{A6242BB2-6D40-4F7B-B5F3-448BA371409A}">
      <dgm:prSet/>
      <dgm:spPr/>
      <dgm:t>
        <a:bodyPr/>
        <a:lstStyle/>
        <a:p>
          <a:pPr rtl="1"/>
          <a:endParaRPr lang="fa-IR"/>
        </a:p>
      </dgm:t>
    </dgm:pt>
    <dgm:pt modelId="{15712109-D839-48EF-B50C-BAA0491B8D20}" type="sibTrans" cxnId="{A6242BB2-6D40-4F7B-B5F3-448BA371409A}">
      <dgm:prSet/>
      <dgm:spPr/>
      <dgm:t>
        <a:bodyPr/>
        <a:lstStyle/>
        <a:p>
          <a:pPr rtl="1"/>
          <a:endParaRPr lang="fa-IR"/>
        </a:p>
      </dgm:t>
    </dgm:pt>
    <dgm:pt modelId="{43D8E6CA-6416-4F1A-8F81-AC78E780DE68}" type="pres">
      <dgm:prSet presAssocID="{A47657B7-1604-445A-AA90-24C0095F7771}" presName="linear" presStyleCnt="0">
        <dgm:presLayoutVars>
          <dgm:animLvl val="lvl"/>
          <dgm:resizeHandles val="exact"/>
        </dgm:presLayoutVars>
      </dgm:prSet>
      <dgm:spPr/>
    </dgm:pt>
    <dgm:pt modelId="{7BA81AE8-D6E1-448E-98B9-9E0FE6E8ABDF}" type="pres">
      <dgm:prSet presAssocID="{8C28D613-C970-4A14-91E6-7BF1B18BDAD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66EF873-9EFA-4A7E-977F-50195983AC5F}" type="pres">
      <dgm:prSet presAssocID="{3E14302D-6651-43C7-BE6F-7C87F2BEB9B3}" presName="spacer" presStyleCnt="0"/>
      <dgm:spPr/>
    </dgm:pt>
    <dgm:pt modelId="{28B850BD-D72D-4CB4-8BFC-70926644E521}" type="pres">
      <dgm:prSet presAssocID="{116E7FF8-94EE-4228-BEA7-20F1FB18806E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9B42C9E-2D69-4065-90DA-72E4A718C612}" type="pres">
      <dgm:prSet presAssocID="{D720AD6B-E60D-4050-8D3F-F3A870B3D55F}" presName="spacer" presStyleCnt="0"/>
      <dgm:spPr/>
    </dgm:pt>
    <dgm:pt modelId="{3C917D6B-B24F-4389-A607-A90BF3DC3A4A}" type="pres">
      <dgm:prSet presAssocID="{3506DCBD-DF0A-411C-ADD8-B1E9AC13BAC7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A049FE2F-BDB9-4B69-A07F-811CC6102BA1}" type="presOf" srcId="{A47657B7-1604-445A-AA90-24C0095F7771}" destId="{43D8E6CA-6416-4F1A-8F81-AC78E780DE68}" srcOrd="0" destOrd="0" presId="urn:microsoft.com/office/officeart/2005/8/layout/vList2"/>
    <dgm:cxn modelId="{B84B893C-70CE-41EE-AA9E-058046874164}" srcId="{A47657B7-1604-445A-AA90-24C0095F7771}" destId="{8C28D613-C970-4A14-91E6-7BF1B18BDADA}" srcOrd="0" destOrd="0" parTransId="{EBAE462B-50E5-455B-B5CB-57E0950B7AB6}" sibTransId="{3E14302D-6651-43C7-BE6F-7C87F2BEB9B3}"/>
    <dgm:cxn modelId="{9B7B685E-9343-4690-A65F-11CB11954336}" type="presOf" srcId="{8C28D613-C970-4A14-91E6-7BF1B18BDADA}" destId="{7BA81AE8-D6E1-448E-98B9-9E0FE6E8ABDF}" srcOrd="0" destOrd="0" presId="urn:microsoft.com/office/officeart/2005/8/layout/vList2"/>
    <dgm:cxn modelId="{6CE11280-7E0A-4164-9B1B-BD5E313E5B43}" srcId="{A47657B7-1604-445A-AA90-24C0095F7771}" destId="{116E7FF8-94EE-4228-BEA7-20F1FB18806E}" srcOrd="1" destOrd="0" parTransId="{E8E8FAB2-E70B-4132-A9C2-8E0625DFBCB5}" sibTransId="{D720AD6B-E60D-4050-8D3F-F3A870B3D55F}"/>
    <dgm:cxn modelId="{D2C84991-946C-4CAD-B587-5C0E7B87E4A7}" type="presOf" srcId="{3506DCBD-DF0A-411C-ADD8-B1E9AC13BAC7}" destId="{3C917D6B-B24F-4389-A607-A90BF3DC3A4A}" srcOrd="0" destOrd="0" presId="urn:microsoft.com/office/officeart/2005/8/layout/vList2"/>
    <dgm:cxn modelId="{A6242BB2-6D40-4F7B-B5F3-448BA371409A}" srcId="{A47657B7-1604-445A-AA90-24C0095F7771}" destId="{3506DCBD-DF0A-411C-ADD8-B1E9AC13BAC7}" srcOrd="2" destOrd="0" parTransId="{C1701DA7-CD75-44CD-BC43-D6392A4C8587}" sibTransId="{15712109-D839-48EF-B50C-BAA0491B8D20}"/>
    <dgm:cxn modelId="{CE758FD3-D604-4055-AAD2-FF323FCF5AD7}" type="presOf" srcId="{116E7FF8-94EE-4228-BEA7-20F1FB18806E}" destId="{28B850BD-D72D-4CB4-8BFC-70926644E521}" srcOrd="0" destOrd="0" presId="urn:microsoft.com/office/officeart/2005/8/layout/vList2"/>
    <dgm:cxn modelId="{5BFDF383-01A8-42B9-936D-03406173E9A1}" type="presParOf" srcId="{43D8E6CA-6416-4F1A-8F81-AC78E780DE68}" destId="{7BA81AE8-D6E1-448E-98B9-9E0FE6E8ABDF}" srcOrd="0" destOrd="0" presId="urn:microsoft.com/office/officeart/2005/8/layout/vList2"/>
    <dgm:cxn modelId="{689B82CE-9B5B-4589-A0D2-5E551538E7B4}" type="presParOf" srcId="{43D8E6CA-6416-4F1A-8F81-AC78E780DE68}" destId="{266EF873-9EFA-4A7E-977F-50195983AC5F}" srcOrd="1" destOrd="0" presId="urn:microsoft.com/office/officeart/2005/8/layout/vList2"/>
    <dgm:cxn modelId="{8C9B680F-6D7F-43A9-9690-3C271ED1985A}" type="presParOf" srcId="{43D8E6CA-6416-4F1A-8F81-AC78E780DE68}" destId="{28B850BD-D72D-4CB4-8BFC-70926644E521}" srcOrd="2" destOrd="0" presId="urn:microsoft.com/office/officeart/2005/8/layout/vList2"/>
    <dgm:cxn modelId="{2979ECAF-6E5B-44B1-88C9-A89BE12BE04B}" type="presParOf" srcId="{43D8E6CA-6416-4F1A-8F81-AC78E780DE68}" destId="{99B42C9E-2D69-4065-90DA-72E4A718C612}" srcOrd="3" destOrd="0" presId="urn:microsoft.com/office/officeart/2005/8/layout/vList2"/>
    <dgm:cxn modelId="{6BE5A535-4037-4CAA-BFFA-B3D72E6E95D8}" type="presParOf" srcId="{43D8E6CA-6416-4F1A-8F81-AC78E780DE68}" destId="{3C917D6B-B24F-4389-A607-A90BF3DC3A4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E0DBCC-A1A7-498F-ACF5-9DB4670BE146}">
      <dsp:nvSpPr>
        <dsp:cNvPr id="0" name=""/>
        <dsp:cNvSpPr/>
      </dsp:nvSpPr>
      <dsp:spPr>
        <a:xfrm>
          <a:off x="0" y="41871"/>
          <a:ext cx="8229600" cy="1425060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900" kern="1200" dirty="0">
              <a:solidFill>
                <a:schemeClr val="tx1"/>
              </a:solidFill>
              <a:cs typeface="B Titr" pitchFamily="2" charset="-78"/>
            </a:rPr>
            <a:t>انواع امنيت</a:t>
          </a:r>
          <a:r>
            <a:rPr lang="fa-IR" sz="2900" kern="1200" dirty="0">
              <a:solidFill>
                <a:schemeClr val="tx1"/>
              </a:solidFill>
            </a:rPr>
            <a:t>: </a:t>
          </a:r>
          <a:r>
            <a:rPr lang="fa-IR" sz="2900" kern="1200" dirty="0">
              <a:solidFill>
                <a:schemeClr val="tx1"/>
              </a:solidFill>
              <a:cs typeface="B Mitra" pitchFamily="2" charset="-78"/>
            </a:rPr>
            <a:t>امنيت نظامي، امنيت اقتصادي،‌ امنيت اجتماعي، امنيت سلامت و ...</a:t>
          </a:r>
        </a:p>
      </dsp:txBody>
      <dsp:txXfrm>
        <a:off x="69566" y="111437"/>
        <a:ext cx="8090468" cy="1285928"/>
      </dsp:txXfrm>
    </dsp:sp>
    <dsp:sp modelId="{90C8DF99-6B54-447C-A8C8-531943F436E8}">
      <dsp:nvSpPr>
        <dsp:cNvPr id="0" name=""/>
        <dsp:cNvSpPr/>
      </dsp:nvSpPr>
      <dsp:spPr>
        <a:xfrm>
          <a:off x="0" y="1550451"/>
          <a:ext cx="8229600" cy="1425060"/>
        </a:xfrm>
        <a:prstGeom prst="round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900" kern="1200" dirty="0">
              <a:solidFill>
                <a:schemeClr val="tx1"/>
              </a:solidFill>
              <a:cs typeface="B Titr" pitchFamily="2" charset="-78"/>
            </a:rPr>
            <a:t>امنيت سلامت </a:t>
          </a:r>
          <a:r>
            <a:rPr lang="fa-IR" sz="2900" kern="1200" dirty="0">
              <a:solidFill>
                <a:schemeClr val="tx1"/>
              </a:solidFill>
              <a:cs typeface="B Mitra" pitchFamily="2" charset="-78"/>
            </a:rPr>
            <a:t>: يكي از مهم ترين ابعاد امنيت جوامع كه معمولا مورد اغفال قرار مي گيرد.</a:t>
          </a:r>
        </a:p>
      </dsp:txBody>
      <dsp:txXfrm>
        <a:off x="69566" y="1620017"/>
        <a:ext cx="8090468" cy="1285928"/>
      </dsp:txXfrm>
    </dsp:sp>
    <dsp:sp modelId="{230093CB-5214-43CF-BA6F-2FDDB3548C93}">
      <dsp:nvSpPr>
        <dsp:cNvPr id="0" name=""/>
        <dsp:cNvSpPr/>
      </dsp:nvSpPr>
      <dsp:spPr>
        <a:xfrm>
          <a:off x="0" y="3059031"/>
          <a:ext cx="8229600" cy="1425060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900" kern="1200" dirty="0">
              <a:solidFill>
                <a:schemeClr val="tx1"/>
              </a:solidFill>
              <a:cs typeface="B Titr" pitchFamily="2" charset="-78"/>
            </a:rPr>
            <a:t>ابعاد</a:t>
          </a:r>
          <a:r>
            <a:rPr lang="fa-IR" sz="2900" kern="1200" dirty="0">
              <a:solidFill>
                <a:schemeClr val="tx1"/>
              </a:solidFill>
              <a:cs typeface="B Mitra" pitchFamily="2" charset="-78"/>
            </a:rPr>
            <a:t> مختلف امنيت سلامت:‌ 1) بعد فردي، 2) بعد همگاني</a:t>
          </a:r>
        </a:p>
      </dsp:txBody>
      <dsp:txXfrm>
        <a:off x="69566" y="3128597"/>
        <a:ext cx="8090468" cy="12859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88E599-E3F5-4DC1-B42B-FB9F6AB19F18}">
      <dsp:nvSpPr>
        <dsp:cNvPr id="0" name=""/>
        <dsp:cNvSpPr/>
      </dsp:nvSpPr>
      <dsp:spPr>
        <a:xfrm>
          <a:off x="0" y="17931"/>
          <a:ext cx="8229600" cy="143909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000" b="1" kern="1200" dirty="0">
              <a:solidFill>
                <a:schemeClr val="tx1"/>
              </a:solidFill>
              <a:cs typeface="B Mitra" pitchFamily="2" charset="-78"/>
            </a:rPr>
            <a:t>براي برنامه ريزي صحيح و مديريت امنيت سلامت به </a:t>
          </a:r>
          <a:r>
            <a:rPr lang="fa-IR" sz="3000" b="1" kern="1200" dirty="0">
              <a:solidFill>
                <a:srgbClr val="FFFF00"/>
              </a:solidFill>
              <a:cs typeface="B Mitra" pitchFamily="2" charset="-78"/>
            </a:rPr>
            <a:t>اطلاعات دقيق و قابل اعتماد </a:t>
          </a:r>
          <a:r>
            <a:rPr lang="fa-IR" sz="3000" b="1" kern="1200" dirty="0">
              <a:solidFill>
                <a:schemeClr val="tx1"/>
              </a:solidFill>
              <a:cs typeface="B Mitra" pitchFamily="2" charset="-78"/>
            </a:rPr>
            <a:t>نياز داريم</a:t>
          </a:r>
        </a:p>
      </dsp:txBody>
      <dsp:txXfrm>
        <a:off x="70251" y="88182"/>
        <a:ext cx="8089098" cy="1298597"/>
      </dsp:txXfrm>
    </dsp:sp>
    <dsp:sp modelId="{F75EB912-0DFF-4022-B127-ACD5E160A9BC}">
      <dsp:nvSpPr>
        <dsp:cNvPr id="0" name=""/>
        <dsp:cNvSpPr/>
      </dsp:nvSpPr>
      <dsp:spPr>
        <a:xfrm>
          <a:off x="0" y="1543431"/>
          <a:ext cx="8229600" cy="1439099"/>
        </a:xfrm>
        <a:prstGeom prst="roundRect">
          <a:avLst/>
        </a:prstGeom>
        <a:solidFill>
          <a:schemeClr val="accent1">
            <a:shade val="80000"/>
            <a:hueOff val="153123"/>
            <a:satOff val="-2196"/>
            <a:lumOff val="128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000" b="1" kern="1200" dirty="0">
              <a:solidFill>
                <a:schemeClr val="tx1"/>
              </a:solidFill>
              <a:cs typeface="B Mitra" pitchFamily="2" charset="-78"/>
            </a:rPr>
            <a:t>اطلاعات دقيق و قابل اعتماد توسط </a:t>
          </a:r>
          <a:r>
            <a:rPr lang="fa-IR" sz="3000" b="1" kern="1200" dirty="0">
              <a:solidFill>
                <a:srgbClr val="FFFF00"/>
              </a:solidFill>
              <a:cs typeface="B Mitra" pitchFamily="2" charset="-78"/>
            </a:rPr>
            <a:t>نظام مراقبت قدرتمند </a:t>
          </a:r>
          <a:r>
            <a:rPr lang="fa-IR" sz="3000" b="1" kern="1200" dirty="0">
              <a:solidFill>
                <a:schemeClr val="tx1"/>
              </a:solidFill>
              <a:cs typeface="B Mitra" pitchFamily="2" charset="-78"/>
            </a:rPr>
            <a:t>ايجاد مي شوند</a:t>
          </a:r>
        </a:p>
      </dsp:txBody>
      <dsp:txXfrm>
        <a:off x="70251" y="1613682"/>
        <a:ext cx="8089098" cy="1298597"/>
      </dsp:txXfrm>
    </dsp:sp>
    <dsp:sp modelId="{2C00F162-D45E-4F14-8C67-7CE348683987}">
      <dsp:nvSpPr>
        <dsp:cNvPr id="0" name=""/>
        <dsp:cNvSpPr/>
      </dsp:nvSpPr>
      <dsp:spPr>
        <a:xfrm>
          <a:off x="0" y="3068931"/>
          <a:ext cx="8229600" cy="1439099"/>
        </a:xfrm>
        <a:prstGeom prst="roundRect">
          <a:avLst/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000" b="1" kern="1200" dirty="0">
              <a:solidFill>
                <a:schemeClr val="tx1"/>
              </a:solidFill>
              <a:cs typeface="B Mitra" pitchFamily="2" charset="-78"/>
            </a:rPr>
            <a:t>امنيت سلامت به بيماري هاي واگير محدود نمي شود بلكه مراقبت بيماري هاي غيرواگير را نيز شامل مي گردد.</a:t>
          </a:r>
        </a:p>
      </dsp:txBody>
      <dsp:txXfrm>
        <a:off x="70251" y="3139182"/>
        <a:ext cx="8089098" cy="12985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75F8D0-BD43-4C9B-BAE8-0B6DFAEBEA13}">
      <dsp:nvSpPr>
        <dsp:cNvPr id="0" name=""/>
        <dsp:cNvSpPr/>
      </dsp:nvSpPr>
      <dsp:spPr>
        <a:xfrm>
          <a:off x="0" y="489750"/>
          <a:ext cx="8839200" cy="789750"/>
        </a:xfrm>
        <a:prstGeom prst="roundRect">
          <a:avLst/>
        </a:prstGeom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500" kern="1200" dirty="0">
              <a:solidFill>
                <a:srgbClr val="002060"/>
              </a:solidFill>
              <a:cs typeface="B Titr" pitchFamily="2" charset="-78"/>
            </a:rPr>
            <a:t>پيدايش عوامل بيماريزاي نوپديد </a:t>
          </a:r>
        </a:p>
      </dsp:txBody>
      <dsp:txXfrm>
        <a:off x="38552" y="528302"/>
        <a:ext cx="8762096" cy="712646"/>
      </dsp:txXfrm>
    </dsp:sp>
    <dsp:sp modelId="{5F1B06C2-27E4-4005-A542-ACF96DC1EA06}">
      <dsp:nvSpPr>
        <dsp:cNvPr id="0" name=""/>
        <dsp:cNvSpPr/>
      </dsp:nvSpPr>
      <dsp:spPr>
        <a:xfrm>
          <a:off x="0" y="1351500"/>
          <a:ext cx="8839200" cy="789750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500" kern="1200" dirty="0">
              <a:solidFill>
                <a:srgbClr val="002060"/>
              </a:solidFill>
              <a:cs typeface="B Titr" pitchFamily="2" charset="-78"/>
            </a:rPr>
            <a:t>مقاومت دارويي و پيشي گرفتن عوامل بيماريزا بر روند ساخت داروي مناسب</a:t>
          </a:r>
        </a:p>
      </dsp:txBody>
      <dsp:txXfrm>
        <a:off x="38552" y="1390052"/>
        <a:ext cx="8762096" cy="712646"/>
      </dsp:txXfrm>
    </dsp:sp>
    <dsp:sp modelId="{EFE97996-FED2-44E3-8F83-75A248DCFEC9}">
      <dsp:nvSpPr>
        <dsp:cNvPr id="0" name=""/>
        <dsp:cNvSpPr/>
      </dsp:nvSpPr>
      <dsp:spPr>
        <a:xfrm>
          <a:off x="0" y="2213250"/>
          <a:ext cx="8839200" cy="789750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500" kern="1200" dirty="0">
              <a:solidFill>
                <a:srgbClr val="002060"/>
              </a:solidFill>
              <a:cs typeface="B Titr" pitchFamily="2" charset="-78"/>
            </a:rPr>
            <a:t>تغييرات آب و هوايي</a:t>
          </a:r>
        </a:p>
      </dsp:txBody>
      <dsp:txXfrm>
        <a:off x="38552" y="2251802"/>
        <a:ext cx="8762096" cy="712646"/>
      </dsp:txXfrm>
    </dsp:sp>
    <dsp:sp modelId="{25C9E3CB-E2A2-4162-ACA6-9D1B9DC79030}">
      <dsp:nvSpPr>
        <dsp:cNvPr id="0" name=""/>
        <dsp:cNvSpPr/>
      </dsp:nvSpPr>
      <dsp:spPr>
        <a:xfrm>
          <a:off x="0" y="3075000"/>
          <a:ext cx="8839200" cy="789750"/>
        </a:xfrm>
        <a:prstGeom prst="roundRect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shade val="51000"/>
                <a:satMod val="130000"/>
              </a:schemeClr>
            </a:gs>
            <a:gs pos="80000">
              <a:schemeClr val="accent2">
                <a:hueOff val="3511139"/>
                <a:satOff val="-4379"/>
                <a:lumOff val="1030"/>
                <a:alphaOff val="0"/>
                <a:shade val="93000"/>
                <a:satMod val="13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500" kern="1200" dirty="0">
              <a:solidFill>
                <a:srgbClr val="002060"/>
              </a:solidFill>
              <a:cs typeface="B Titr" pitchFamily="2" charset="-78"/>
            </a:rPr>
            <a:t>تغييرات اكوسيستم توسط انسان</a:t>
          </a:r>
        </a:p>
      </dsp:txBody>
      <dsp:txXfrm>
        <a:off x="38552" y="3113552"/>
        <a:ext cx="8762096" cy="712646"/>
      </dsp:txXfrm>
    </dsp:sp>
    <dsp:sp modelId="{661A29D0-F7F5-427B-AE01-BC8CAB7D6D2B}">
      <dsp:nvSpPr>
        <dsp:cNvPr id="0" name=""/>
        <dsp:cNvSpPr/>
      </dsp:nvSpPr>
      <dsp:spPr>
        <a:xfrm>
          <a:off x="0" y="3936750"/>
          <a:ext cx="8839200" cy="789750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500" kern="1200" dirty="0">
              <a:solidFill>
                <a:srgbClr val="002060"/>
              </a:solidFill>
              <a:cs typeface="B Titr" pitchFamily="2" charset="-78"/>
            </a:rPr>
            <a:t>تغييرات سبك زندگي انسان مدرن ...</a:t>
          </a:r>
        </a:p>
      </dsp:txBody>
      <dsp:txXfrm>
        <a:off x="38552" y="3975302"/>
        <a:ext cx="8762096" cy="7126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C6F290-CC4C-41D0-ACB4-4199FF9D318B}">
      <dsp:nvSpPr>
        <dsp:cNvPr id="0" name=""/>
        <dsp:cNvSpPr/>
      </dsp:nvSpPr>
      <dsp:spPr>
        <a:xfrm>
          <a:off x="0" y="1773"/>
          <a:ext cx="8229600" cy="55314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kern="1200" dirty="0">
              <a:solidFill>
                <a:srgbClr val="002060"/>
              </a:solidFill>
              <a:cs typeface="B Titr" pitchFamily="2" charset="-78"/>
            </a:rPr>
            <a:t>اولويت دادن به بهداشت و امنيت سلامت در سياستگذاريهاي كلان</a:t>
          </a:r>
        </a:p>
      </dsp:txBody>
      <dsp:txXfrm>
        <a:off x="27002" y="28775"/>
        <a:ext cx="8175596" cy="499140"/>
      </dsp:txXfrm>
    </dsp:sp>
    <dsp:sp modelId="{C9789474-9027-4CE7-AAFB-DA5F92CA27C7}">
      <dsp:nvSpPr>
        <dsp:cNvPr id="0" name=""/>
        <dsp:cNvSpPr/>
      </dsp:nvSpPr>
      <dsp:spPr>
        <a:xfrm>
          <a:off x="0" y="568812"/>
          <a:ext cx="8229600" cy="553144"/>
        </a:xfrm>
        <a:prstGeom prst="roundRect">
          <a:avLst/>
        </a:prstGeom>
        <a:solidFill>
          <a:schemeClr val="accent5">
            <a:hueOff val="-1419125"/>
            <a:satOff val="5687"/>
            <a:lumOff val="12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kern="1200" dirty="0">
              <a:solidFill>
                <a:srgbClr val="002060"/>
              </a:solidFill>
              <a:cs typeface="B Titr" pitchFamily="2" charset="-78"/>
            </a:rPr>
            <a:t>تقويت نظام مراقبت تهديدات زيستي (</a:t>
          </a:r>
          <a:r>
            <a:rPr lang="en-US" sz="1800" kern="1200" dirty="0">
              <a:solidFill>
                <a:srgbClr val="002060"/>
              </a:solidFill>
              <a:cs typeface="B Titr" pitchFamily="2" charset="-78"/>
            </a:rPr>
            <a:t>Bio -surveillance</a:t>
          </a:r>
          <a:r>
            <a:rPr lang="fa-IR" sz="1800" kern="1200" dirty="0">
              <a:solidFill>
                <a:srgbClr val="002060"/>
              </a:solidFill>
              <a:cs typeface="B Titr" pitchFamily="2" charset="-78"/>
            </a:rPr>
            <a:t>)</a:t>
          </a:r>
        </a:p>
      </dsp:txBody>
      <dsp:txXfrm>
        <a:off x="27002" y="595814"/>
        <a:ext cx="8175596" cy="499140"/>
      </dsp:txXfrm>
    </dsp:sp>
    <dsp:sp modelId="{C96C38A1-2F60-4A86-8164-627002B7F55E}">
      <dsp:nvSpPr>
        <dsp:cNvPr id="0" name=""/>
        <dsp:cNvSpPr/>
      </dsp:nvSpPr>
      <dsp:spPr>
        <a:xfrm>
          <a:off x="0" y="1135851"/>
          <a:ext cx="8229600" cy="553144"/>
        </a:xfrm>
        <a:prstGeom prst="roundRect">
          <a:avLst/>
        </a:prstGeom>
        <a:solidFill>
          <a:schemeClr val="accent5">
            <a:hueOff val="-2838251"/>
            <a:satOff val="11375"/>
            <a:lumOff val="24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kern="1200" dirty="0">
              <a:solidFill>
                <a:srgbClr val="002060"/>
              </a:solidFill>
              <a:cs typeface="B Titr" pitchFamily="2" charset="-78"/>
            </a:rPr>
            <a:t>نظام مراقبت سندرميك (راه حلي براي كشف و هشدار سريع)</a:t>
          </a:r>
        </a:p>
      </dsp:txBody>
      <dsp:txXfrm>
        <a:off x="27002" y="1162853"/>
        <a:ext cx="8175596" cy="499140"/>
      </dsp:txXfrm>
    </dsp:sp>
    <dsp:sp modelId="{CA393417-1942-4A8D-8ABA-C7A9A686AC53}">
      <dsp:nvSpPr>
        <dsp:cNvPr id="0" name=""/>
        <dsp:cNvSpPr/>
      </dsp:nvSpPr>
      <dsp:spPr>
        <a:xfrm>
          <a:off x="0" y="1702889"/>
          <a:ext cx="8229600" cy="553144"/>
        </a:xfrm>
        <a:prstGeom prst="roundRect">
          <a:avLst/>
        </a:prstGeom>
        <a:solidFill>
          <a:schemeClr val="accent5">
            <a:hueOff val="-4257376"/>
            <a:satOff val="17062"/>
            <a:lumOff val="36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kern="1200" dirty="0">
              <a:solidFill>
                <a:srgbClr val="002060"/>
              </a:solidFill>
              <a:cs typeface="B Titr" pitchFamily="2" charset="-78"/>
            </a:rPr>
            <a:t>اجراي صحيح برنامه هاي پيشگيري و كنترل عفونت</a:t>
          </a:r>
        </a:p>
      </dsp:txBody>
      <dsp:txXfrm>
        <a:off x="27002" y="1729891"/>
        <a:ext cx="8175596" cy="499140"/>
      </dsp:txXfrm>
    </dsp:sp>
    <dsp:sp modelId="{16B79078-E396-4553-97A7-F32663383915}">
      <dsp:nvSpPr>
        <dsp:cNvPr id="0" name=""/>
        <dsp:cNvSpPr/>
      </dsp:nvSpPr>
      <dsp:spPr>
        <a:xfrm>
          <a:off x="0" y="2269928"/>
          <a:ext cx="8229600" cy="553144"/>
        </a:xfrm>
        <a:prstGeom prst="roundRect">
          <a:avLst/>
        </a:prstGeom>
        <a:solidFill>
          <a:schemeClr val="accent5">
            <a:hueOff val="-5676501"/>
            <a:satOff val="22749"/>
            <a:lumOff val="49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kern="1200" dirty="0">
              <a:solidFill>
                <a:srgbClr val="002060"/>
              </a:solidFill>
              <a:cs typeface="B Titr" pitchFamily="2" charset="-78"/>
            </a:rPr>
            <a:t>ارتقا سلامت و توانمندسازي جامعه</a:t>
          </a:r>
        </a:p>
      </dsp:txBody>
      <dsp:txXfrm>
        <a:off x="27002" y="2296930"/>
        <a:ext cx="8175596" cy="499140"/>
      </dsp:txXfrm>
    </dsp:sp>
    <dsp:sp modelId="{96F7B382-35FF-48FC-8D91-599BF37D0D49}">
      <dsp:nvSpPr>
        <dsp:cNvPr id="0" name=""/>
        <dsp:cNvSpPr/>
      </dsp:nvSpPr>
      <dsp:spPr>
        <a:xfrm>
          <a:off x="0" y="2836967"/>
          <a:ext cx="8229600" cy="553144"/>
        </a:xfrm>
        <a:prstGeom prst="roundRect">
          <a:avLst/>
        </a:prstGeom>
        <a:solidFill>
          <a:schemeClr val="accent5">
            <a:hueOff val="-7095626"/>
            <a:satOff val="28436"/>
            <a:lumOff val="61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kern="1200" dirty="0">
              <a:solidFill>
                <a:srgbClr val="002060"/>
              </a:solidFill>
              <a:cs typeface="B Titr" pitchFamily="2" charset="-78"/>
            </a:rPr>
            <a:t>انسجام در اجراي برنامه هاي بهداشتي (</a:t>
          </a:r>
          <a:r>
            <a:rPr lang="en-US" sz="1800" kern="1200" dirty="0">
              <a:solidFill>
                <a:srgbClr val="002060"/>
              </a:solidFill>
              <a:cs typeface="B Titr" pitchFamily="2" charset="-78"/>
            </a:rPr>
            <a:t>Integration</a:t>
          </a:r>
          <a:r>
            <a:rPr lang="fa-IR" sz="1800" kern="1200" dirty="0">
              <a:solidFill>
                <a:srgbClr val="002060"/>
              </a:solidFill>
              <a:cs typeface="B Titr" pitchFamily="2" charset="-78"/>
            </a:rPr>
            <a:t>)</a:t>
          </a:r>
        </a:p>
      </dsp:txBody>
      <dsp:txXfrm>
        <a:off x="27002" y="2863969"/>
        <a:ext cx="8175596" cy="499140"/>
      </dsp:txXfrm>
    </dsp:sp>
    <dsp:sp modelId="{33E28BE1-A0E8-499C-8AD7-CE7B8D83BA1F}">
      <dsp:nvSpPr>
        <dsp:cNvPr id="0" name=""/>
        <dsp:cNvSpPr/>
      </dsp:nvSpPr>
      <dsp:spPr>
        <a:xfrm>
          <a:off x="0" y="3404005"/>
          <a:ext cx="8229600" cy="553144"/>
        </a:xfrm>
        <a:prstGeom prst="roundRect">
          <a:avLst/>
        </a:prstGeom>
        <a:solidFill>
          <a:schemeClr val="accent5">
            <a:hueOff val="-8514751"/>
            <a:satOff val="34124"/>
            <a:lumOff val="739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kern="1200" dirty="0">
              <a:solidFill>
                <a:srgbClr val="002060"/>
              </a:solidFill>
              <a:cs typeface="B Titr" pitchFamily="2" charset="-78"/>
            </a:rPr>
            <a:t>دسترسي تسهيل شده و مقرون به صرفه تمام افراد بر اساس نيازهايشان (</a:t>
          </a:r>
          <a:r>
            <a:rPr lang="en-US" sz="1800" kern="1200" dirty="0">
              <a:solidFill>
                <a:srgbClr val="002060"/>
              </a:solidFill>
              <a:cs typeface="B Titr" pitchFamily="2" charset="-78"/>
            </a:rPr>
            <a:t>UHC</a:t>
          </a:r>
          <a:r>
            <a:rPr lang="fa-IR" sz="1800" kern="1200" dirty="0">
              <a:solidFill>
                <a:srgbClr val="002060"/>
              </a:solidFill>
              <a:cs typeface="B Titr" pitchFamily="2" charset="-78"/>
            </a:rPr>
            <a:t>)</a:t>
          </a:r>
        </a:p>
      </dsp:txBody>
      <dsp:txXfrm>
        <a:off x="27002" y="3431007"/>
        <a:ext cx="8175596" cy="499140"/>
      </dsp:txXfrm>
    </dsp:sp>
    <dsp:sp modelId="{4D2CEE15-F016-4856-B222-439F83212FC9}">
      <dsp:nvSpPr>
        <dsp:cNvPr id="0" name=""/>
        <dsp:cNvSpPr/>
      </dsp:nvSpPr>
      <dsp:spPr>
        <a:xfrm>
          <a:off x="0" y="3971044"/>
          <a:ext cx="8229600" cy="553144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002060"/>
              </a:solidFill>
              <a:cs typeface="B Titr" pitchFamily="2" charset="-78"/>
            </a:rPr>
            <a:t>Global Health security Agenda</a:t>
          </a:r>
          <a:endParaRPr lang="fa-IR" sz="1800" b="1" kern="1200" dirty="0">
            <a:solidFill>
              <a:srgbClr val="002060"/>
            </a:solidFill>
            <a:cs typeface="B Titr" pitchFamily="2" charset="-78"/>
          </a:endParaRPr>
        </a:p>
      </dsp:txBody>
      <dsp:txXfrm>
        <a:off x="27002" y="3998046"/>
        <a:ext cx="8175596" cy="4991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A81AE8-D6E1-448E-98B9-9E0FE6E8ABDF}">
      <dsp:nvSpPr>
        <dsp:cNvPr id="0" name=""/>
        <dsp:cNvSpPr/>
      </dsp:nvSpPr>
      <dsp:spPr>
        <a:xfrm>
          <a:off x="0" y="1182"/>
          <a:ext cx="5995988" cy="59916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solidFill>
                <a:srgbClr val="002060"/>
              </a:solidFill>
              <a:cs typeface="B Titr" pitchFamily="2" charset="-78"/>
            </a:rPr>
            <a:t>قابليت هشدار سريع </a:t>
          </a:r>
          <a:r>
            <a:rPr lang="en-US" sz="2800" b="1" kern="1200" dirty="0">
              <a:solidFill>
                <a:srgbClr val="002060"/>
              </a:solidFill>
              <a:cs typeface="B Titr" pitchFamily="2" charset="-78"/>
            </a:rPr>
            <a:t>Early Warning</a:t>
          </a:r>
          <a:r>
            <a:rPr lang="fa-IR" sz="2800" b="1" kern="1200" dirty="0">
              <a:solidFill>
                <a:srgbClr val="002060"/>
              </a:solidFill>
              <a:cs typeface="B Titr" pitchFamily="2" charset="-78"/>
            </a:rPr>
            <a:t> </a:t>
          </a:r>
          <a:endParaRPr lang="fa-IR" sz="2800" kern="1200" dirty="0">
            <a:solidFill>
              <a:srgbClr val="002060"/>
            </a:solidFill>
            <a:cs typeface="B Titr" pitchFamily="2" charset="-78"/>
          </a:endParaRPr>
        </a:p>
      </dsp:txBody>
      <dsp:txXfrm>
        <a:off x="29249" y="30431"/>
        <a:ext cx="5937490" cy="540669"/>
      </dsp:txXfrm>
    </dsp:sp>
    <dsp:sp modelId="{28B850BD-D72D-4CB4-8BFC-70926644E521}">
      <dsp:nvSpPr>
        <dsp:cNvPr id="0" name=""/>
        <dsp:cNvSpPr/>
      </dsp:nvSpPr>
      <dsp:spPr>
        <a:xfrm>
          <a:off x="0" y="610053"/>
          <a:ext cx="5995988" cy="599167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solidFill>
                <a:srgbClr val="002060"/>
              </a:solidFill>
              <a:cs typeface="B Titr" pitchFamily="2" charset="-78"/>
            </a:rPr>
            <a:t>سندرميك</a:t>
          </a:r>
        </a:p>
      </dsp:txBody>
      <dsp:txXfrm>
        <a:off x="29249" y="639302"/>
        <a:ext cx="5937490" cy="540669"/>
      </dsp:txXfrm>
    </dsp:sp>
    <dsp:sp modelId="{3C917D6B-B24F-4389-A607-A90BF3DC3A4A}">
      <dsp:nvSpPr>
        <dsp:cNvPr id="0" name=""/>
        <dsp:cNvSpPr/>
      </dsp:nvSpPr>
      <dsp:spPr>
        <a:xfrm>
          <a:off x="0" y="1218924"/>
          <a:ext cx="5995988" cy="599167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800" b="1" kern="1200" dirty="0">
              <a:solidFill>
                <a:srgbClr val="002060"/>
              </a:solidFill>
              <a:cs typeface="B Titr" pitchFamily="2" charset="-78"/>
            </a:rPr>
            <a:t>بهره مند از فناوري </a:t>
          </a:r>
          <a:r>
            <a:rPr lang="en-US" sz="2800" b="1" kern="1200" dirty="0">
              <a:solidFill>
                <a:srgbClr val="002060"/>
              </a:solidFill>
              <a:cs typeface="B Titr" pitchFamily="2" charset="-78"/>
            </a:rPr>
            <a:t>web</a:t>
          </a:r>
          <a:r>
            <a:rPr lang="fa-IR" sz="2800" b="1" kern="1200" dirty="0">
              <a:solidFill>
                <a:srgbClr val="002060"/>
              </a:solidFill>
              <a:cs typeface="B Titr" pitchFamily="2" charset="-78"/>
            </a:rPr>
            <a:t> </a:t>
          </a:r>
          <a:r>
            <a:rPr lang="en-US" sz="2800" b="1" kern="1200" dirty="0">
              <a:solidFill>
                <a:srgbClr val="002060"/>
              </a:solidFill>
              <a:cs typeface="B Titr" pitchFamily="2" charset="-78"/>
            </a:rPr>
            <a:t>(Web-Based) </a:t>
          </a:r>
          <a:endParaRPr lang="fa-IR" sz="2800" b="1" kern="1200" dirty="0">
            <a:solidFill>
              <a:srgbClr val="002060"/>
            </a:solidFill>
            <a:cs typeface="B Titr" pitchFamily="2" charset="-78"/>
          </a:endParaRPr>
        </a:p>
      </dsp:txBody>
      <dsp:txXfrm>
        <a:off x="29249" y="1248173"/>
        <a:ext cx="5937490" cy="5406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79901"/>
          </a:xfrm>
          <a:prstGeom prst="rect">
            <a:avLst/>
          </a:prstGeom>
        </p:spPr>
        <p:txBody>
          <a:bodyPr vert="horz" lIns="96643" tIns="48321" rIns="96643" bIns="4832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79901"/>
          </a:xfrm>
          <a:prstGeom prst="rect">
            <a:avLst/>
          </a:prstGeom>
        </p:spPr>
        <p:txBody>
          <a:bodyPr vert="horz" lIns="96643" tIns="48321" rIns="96643" bIns="48321" rtlCol="0"/>
          <a:lstStyle>
            <a:lvl1pPr algn="r">
              <a:defRPr sz="1300"/>
            </a:lvl1pPr>
          </a:lstStyle>
          <a:p>
            <a:fld id="{1AD5C5C7-B55C-455E-BA23-4A4BE5AC0EFA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6458"/>
            <a:ext cx="3169920" cy="479901"/>
          </a:xfrm>
          <a:prstGeom prst="rect">
            <a:avLst/>
          </a:prstGeom>
        </p:spPr>
        <p:txBody>
          <a:bodyPr vert="horz" lIns="96643" tIns="48321" rIns="96643" bIns="4832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6458"/>
            <a:ext cx="3169920" cy="479901"/>
          </a:xfrm>
          <a:prstGeom prst="rect">
            <a:avLst/>
          </a:prstGeom>
        </p:spPr>
        <p:txBody>
          <a:bodyPr vert="horz" lIns="96643" tIns="48321" rIns="96643" bIns="48321" rtlCol="0" anchor="b"/>
          <a:lstStyle>
            <a:lvl1pPr algn="r">
              <a:defRPr sz="1300"/>
            </a:lvl1pPr>
          </a:lstStyle>
          <a:p>
            <a:fld id="{FFC1A7D7-3CDB-4B9B-8C3D-3284395755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017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79901"/>
          </a:xfrm>
          <a:prstGeom prst="rect">
            <a:avLst/>
          </a:prstGeom>
        </p:spPr>
        <p:txBody>
          <a:bodyPr vert="horz" lIns="96643" tIns="48321" rIns="96643" bIns="4832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79901"/>
          </a:xfrm>
          <a:prstGeom prst="rect">
            <a:avLst/>
          </a:prstGeom>
        </p:spPr>
        <p:txBody>
          <a:bodyPr vert="horz" lIns="96643" tIns="48321" rIns="96643" bIns="48321" rtlCol="0"/>
          <a:lstStyle>
            <a:lvl1pPr algn="r">
              <a:defRPr sz="1300"/>
            </a:lvl1pPr>
          </a:lstStyle>
          <a:p>
            <a:fld id="{6FD520ED-E059-421E-A303-38F3FDB0D6AB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43" tIns="48321" rIns="96643" bIns="4832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59062"/>
            <a:ext cx="5852160" cy="4319111"/>
          </a:xfrm>
          <a:prstGeom prst="rect">
            <a:avLst/>
          </a:prstGeom>
        </p:spPr>
        <p:txBody>
          <a:bodyPr vert="horz" lIns="96643" tIns="48321" rIns="96643" bIns="4832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6458"/>
            <a:ext cx="3169920" cy="479901"/>
          </a:xfrm>
          <a:prstGeom prst="rect">
            <a:avLst/>
          </a:prstGeom>
        </p:spPr>
        <p:txBody>
          <a:bodyPr vert="horz" lIns="96643" tIns="48321" rIns="96643" bIns="4832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6458"/>
            <a:ext cx="3169920" cy="479901"/>
          </a:xfrm>
          <a:prstGeom prst="rect">
            <a:avLst/>
          </a:prstGeom>
        </p:spPr>
        <p:txBody>
          <a:bodyPr vert="horz" lIns="96643" tIns="48321" rIns="96643" bIns="48321" rtlCol="0" anchor="b"/>
          <a:lstStyle>
            <a:lvl1pPr algn="r">
              <a:defRPr sz="1300"/>
            </a:lvl1pPr>
          </a:lstStyle>
          <a:p>
            <a:fld id="{54C7A3D0-727A-4AF3-AFEF-4AE08B37B2E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156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16227B-4C73-429E-A1C0-7C5FEC18A370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246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1F079C-997F-4F4B-8FC3-3E3F15346588}" type="slidenum">
              <a:rPr lang="ar-SA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57300" y="719138"/>
            <a:ext cx="4800600" cy="36004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3993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4048D0-6069-49BD-8C25-76610E821851}" type="slidenum">
              <a:rPr lang="zh-TW" altLang="en-US">
                <a:solidFill>
                  <a:srgbClr val="000000"/>
                </a:solidFill>
              </a:rPr>
              <a:pPr/>
              <a:t>32</a:t>
            </a:fld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195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195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rationale for using syndromic surveillance can be simplified in this graph. Following a hypothetical release or point source exposure most category A disease will present, after their incubation period, with an early prodrome usually marked by fever and often characteristic signs and symptoms, but usually non-specific signs and symptoms. Following the prodrome, severe illness occurs. Patients with common and consistent severe illness reach a case threshold that initiates public health response. Likewise, patients with a common syndrome reach a threshold potentially days earlier and can initiate a public health investigation more timely, thereby reducing the impact of the outbreak or event.</a:t>
            </a:r>
          </a:p>
        </p:txBody>
      </p:sp>
    </p:spTree>
    <p:extLst>
      <p:ext uri="{BB962C8B-B14F-4D97-AF65-F5344CB8AC3E}">
        <p14:creationId xmlns:p14="http://schemas.microsoft.com/office/powerpoint/2010/main" val="3565945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C7A3D0-727A-4AF3-AFEF-4AE08B37B2EA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64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51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98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35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73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73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646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51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205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381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9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0409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956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7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7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8871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560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276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14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40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877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9595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178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73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73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5128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7" name="Freeform 6"/>
          <p:cNvSpPr/>
          <p:nvPr/>
        </p:nvSpPr>
        <p:spPr>
          <a:xfrm rot="10800000">
            <a:off x="891860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0646" y="1017588"/>
            <a:ext cx="7178675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0602" y="1009650"/>
            <a:ext cx="7180263" cy="4832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769984" y="701677"/>
            <a:ext cx="566737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7854950" y="749304"/>
            <a:ext cx="56673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38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734" y="5357905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796" y="5357905"/>
            <a:ext cx="50339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477" y="5357905"/>
            <a:ext cx="554038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DD9C614-CAE9-4346-80DF-94BE6CC331CB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302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DD951-AFEC-481B-A0ED-5184462A7C2B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1068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80" y="223961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305" y="3725448"/>
            <a:ext cx="6231467" cy="1309511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31AA1-F013-4BB6-8E57-E9D350EF715D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709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75568-92D1-4BE7-A95B-19CB460CBA27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313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930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20BAF-48DF-4FC6-A669-A497CEABB654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273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E2C01-A045-49F0-B942-4989F5FFED9F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7359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C83D7-7B0A-40D2-87E8-E7E60FC59319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818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9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4638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8" name="Freeform 7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60000">
            <a:off x="4468813" y="604846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60000">
            <a:off x="4472034" y="603250"/>
            <a:ext cx="3787775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300" y="576263"/>
            <a:ext cx="3789363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2371726" y="293780"/>
            <a:ext cx="566738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6280150" y="333421"/>
            <a:ext cx="56673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540000">
            <a:off x="1108976" y="2020154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2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21540000">
            <a:off x="1148126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2063" y="5886542"/>
            <a:ext cx="12128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2" y="5829392"/>
            <a:ext cx="35226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8088" y="5897655"/>
            <a:ext cx="5540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CD450-7E5B-48B1-9089-C3C1C0297450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830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8" name="Freeform 7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60000">
            <a:off x="4468813" y="604846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2371726" y="293780"/>
            <a:ext cx="566738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6280150" y="333421"/>
            <a:ext cx="56673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54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80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2154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84" y="5888130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46" y="5830980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830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6DC85-CACB-4A16-917B-9AB9DAF61448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7706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0F32A-54D2-42FE-B5F5-78D39FE7B9E9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3146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91" y="925802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87" y="1106425"/>
            <a:ext cx="5178779" cy="440266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C3D01-4A1B-439C-8BBA-A311BFFA7693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2120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1465D-5841-4C30-B07F-645334C5B9F9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4064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AAD43-D30A-495F-B01E-E2ED4FA1B190}" type="slidenum">
              <a:rPr lang="ar-SA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1740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2" y="4497935"/>
            <a:ext cx="7940660" cy="91623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2" y="5414165"/>
            <a:ext cx="794066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2597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0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709" y="1138517"/>
            <a:ext cx="7940659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2597FF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0" y="2054663"/>
            <a:ext cx="7940661" cy="4275739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3577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60" y="527605"/>
            <a:ext cx="6566315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2597FF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61" y="1451859"/>
            <a:ext cx="6566315" cy="4573129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4025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9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995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0415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106"/>
            <a:ext cx="8229600" cy="58462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8235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517"/>
            <a:ext cx="8229600" cy="68488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2597FF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6" y="1941230"/>
            <a:ext cx="4123034" cy="571629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7" y="2665474"/>
            <a:ext cx="4123035" cy="303505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000">
                <a:solidFill>
                  <a:schemeClr val="bg1"/>
                </a:solidFill>
              </a:defRPr>
            </a:lvl2pPr>
            <a:lvl3pPr algn="l">
              <a:defRPr sz="1800">
                <a:solidFill>
                  <a:schemeClr val="bg1"/>
                </a:solidFill>
              </a:defRPr>
            </a:lvl3pPr>
            <a:lvl4pPr algn="l">
              <a:defRPr sz="1600">
                <a:solidFill>
                  <a:schemeClr val="bg1"/>
                </a:solidFill>
              </a:defRPr>
            </a:lvl4pPr>
            <a:lvl5pPr algn="l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3" y="1941139"/>
            <a:ext cx="4106566" cy="571630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665475"/>
            <a:ext cx="4106566" cy="303505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000">
                <a:solidFill>
                  <a:schemeClr val="bg1"/>
                </a:solidFill>
              </a:defRPr>
            </a:lvl2pPr>
            <a:lvl3pPr algn="l">
              <a:defRPr sz="1800">
                <a:solidFill>
                  <a:schemeClr val="bg1"/>
                </a:solidFill>
              </a:defRPr>
            </a:lvl3pPr>
            <a:lvl4pPr algn="l">
              <a:defRPr sz="1600">
                <a:solidFill>
                  <a:schemeClr val="bg1"/>
                </a:solidFill>
              </a:defRPr>
            </a:lvl4pPr>
            <a:lvl5pPr algn="l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3282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3950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1437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14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7713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6426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3060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73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73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3804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956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728CB-AAC7-4F7A-A8CB-6C3C928C967D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496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7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7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43307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E6B23-221F-46A3-9340-56B7105F9B17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6745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83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555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A458BA-AAE6-43C4-98ED-716307527A69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0197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809CA-DEB8-465C-B4AB-4E34662608B6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08349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9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B5897-7553-4245-AF75-FB52357C3B4B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43056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2DB91-F984-4805-A673-F09B57702F70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6684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51621-C616-4CE1-94E6-3B8EEBC83E2E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748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84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51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84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934A4-AE17-4399-B653-268E371E1509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2844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84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51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84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ADD5C-18D9-417D-A3E9-514B5B7C6220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4190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764F7-955E-4205-9995-C4F62CE1C9B1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44405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73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73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4A74B-02E5-4820-9C2C-56ADDF1C52E3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820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30628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7686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6131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15400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35056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8717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2283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7802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9965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2838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367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1487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69489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7" name="Freeform 6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0600" y="1017588"/>
            <a:ext cx="7178675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0600" y="1009650"/>
            <a:ext cx="7180263" cy="4832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769938" y="701675"/>
            <a:ext cx="566737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7854950" y="749300"/>
            <a:ext cx="56673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88" y="5357813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750" y="5357813"/>
            <a:ext cx="50339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475" y="5357813"/>
            <a:ext cx="554038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87C153DA-A16F-4765-A9AC-4D67283A83B1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07110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05EEA-C339-4EAF-90FB-A9E4D7610100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8204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A2EA3-FD8A-4921-842D-9C6C11BF8C2F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69006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2D479-2905-428C-8AA3-EEA889705BEB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51365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778EA-88FC-4F8D-9C51-05831EC984EB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3412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35EC3-406D-4A58-A585-1068C9B548D1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55738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41DC5-DE94-47F9-8B9F-480692D90D2C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31906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8" name="Freeform 7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60000">
            <a:off x="4471988" y="603250"/>
            <a:ext cx="3787775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300" y="576263"/>
            <a:ext cx="3789363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2063" y="5886450"/>
            <a:ext cx="12128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29300"/>
            <a:ext cx="35226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8088" y="5897563"/>
            <a:ext cx="5540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FD588-12C2-4129-BD33-3089D6A6AB71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162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5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8" name="Freeform 7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38" y="5888038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30888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738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101AC-4BC3-497E-AF10-099CF64A2672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398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14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67185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BACBE-626E-4F2E-9E86-2013FA5A50B0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44615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6C6C9-5DCC-4DF2-8C03-25FA5A4D277D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7319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4F4CD-7EE2-4B59-9AB6-407DF68E99DC}" type="slidenum">
              <a:rPr lang="en-US">
                <a:solidFill>
                  <a:srgbClr val="465E9C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70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935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5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53715-DD94-4CC0-9D6D-2421528214E3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344FB5-5537-411C-94F3-D6D7C894C6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8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F3B958-0888-4E5F-84E6-BA6D5788E7B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96F576-4651-4646-8628-83388C0DF8F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493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7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838" y="574675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838" y="576263"/>
            <a:ext cx="7696200" cy="5715000"/>
          </a:xfrm>
          <a:prstGeom prst="rect">
            <a:avLst/>
          </a:prstGeom>
          <a:blipFill dpi="0" rotWithShape="1">
            <a:blip r:embed="rId15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2056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544559" y="273142"/>
            <a:ext cx="566737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8115300" y="298496"/>
            <a:ext cx="56673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Title Placeholder 1"/>
          <p:cNvSpPr>
            <a:spLocks noGrp="1"/>
          </p:cNvSpPr>
          <p:nvPr>
            <p:ph type="title"/>
          </p:nvPr>
        </p:nvSpPr>
        <p:spPr bwMode="auto">
          <a:xfrm>
            <a:off x="1095421" y="817655"/>
            <a:ext cx="6964363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721" y="2119319"/>
            <a:ext cx="6196013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6" y="5808755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5E9C"/>
              </a:solidFill>
              <a:cs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46" y="5808755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5E9C"/>
              </a:solidFill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2" y="5808755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CB2AD5-8F97-4AEC-B993-7D05BF6FBDF0}" type="slidenum">
              <a:rPr lang="en-US">
                <a:solidFill>
                  <a:srgbClr val="465E9C"/>
                </a:solidFill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465E9C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2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  <p:sldLayoutId id="2147483926" r:id="rId12"/>
    <p:sldLayoutId id="214748392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64465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7/15/2025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3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  <p:sldLayoutId id="214748396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fa-IR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fa-IR"/>
              <a:t>Haga clic para modificar el estilo de texto del patrón</a:t>
            </a:r>
          </a:p>
          <a:p>
            <a:pPr lvl="1"/>
            <a:r>
              <a:rPr lang="es-ES" altLang="fa-IR"/>
              <a:t>Segundo nivel</a:t>
            </a:r>
          </a:p>
          <a:p>
            <a:pPr lvl="2"/>
            <a:r>
              <a:rPr lang="es-ES" altLang="fa-IR"/>
              <a:t>Tercer nivel</a:t>
            </a:r>
          </a:p>
          <a:p>
            <a:pPr lvl="3"/>
            <a:r>
              <a:rPr lang="es-ES" altLang="fa-IR"/>
              <a:t>Cuarto nivel</a:t>
            </a:r>
          </a:p>
          <a:p>
            <a:pPr lvl="4"/>
            <a:r>
              <a:rPr lang="es-ES" altLang="fa-IR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s-ES" altLang="fa-I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4768C585-534B-4A6E-98F7-25EB68B35A8D}" type="slidenum">
              <a:rPr lang="es-ES" altLang="fa-I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514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3A1DC258-E3EF-48D2-B26C-7DB06CDAFB72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20/01/1447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51A60578-DCAD-4ED1-BC8D-7BE9BB3A321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50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838" y="574675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838" y="576263"/>
            <a:ext cx="76962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03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544513" y="273050"/>
            <a:ext cx="566737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8115300" y="298450"/>
            <a:ext cx="56673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1095375" y="817563"/>
            <a:ext cx="6964363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675" y="2119313"/>
            <a:ext cx="6196013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5" y="5808663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5E9C"/>
              </a:solidFill>
              <a:cs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08663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465E9C"/>
              </a:solidFill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0" y="5808663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D1DB39-FD4E-4620-98D3-52B7342B3455}" type="slidenum">
              <a:rPr lang="en-US">
                <a:solidFill>
                  <a:srgbClr val="465E9C"/>
                </a:solidFill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465E9C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638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  <p:sldLayoutId id="214748404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64465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0.pn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2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6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35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8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9.jpeg"/><Relationship Id="rId1" Type="http://schemas.openxmlformats.org/officeDocument/2006/relationships/vmlDrawing" Target="../drawings/vmlDrawing4.vml"/><Relationship Id="rId6" Type="http://schemas.openxmlformats.org/officeDocument/2006/relationships/image" Target="../media/image41.wmf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5" Type="http://schemas.openxmlformats.org/officeDocument/2006/relationships/image" Target="../media/image37.wmf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1.emf"/><Relationship Id="rId4" Type="http://schemas.openxmlformats.org/officeDocument/2006/relationships/oleObject" Target="../embeddings/oleObject5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1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67.pn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66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42.jpeg"/><Relationship Id="rId11" Type="http://schemas.openxmlformats.org/officeDocument/2006/relationships/image" Target="../media/image48.jpeg"/><Relationship Id="rId5" Type="http://schemas.openxmlformats.org/officeDocument/2006/relationships/image" Target="../media/image41.wmf"/><Relationship Id="rId10" Type="http://schemas.openxmlformats.org/officeDocument/2006/relationships/image" Target="../media/image65.jpeg"/><Relationship Id="rId4" Type="http://schemas.openxmlformats.org/officeDocument/2006/relationships/image" Target="../media/image40.jpeg"/><Relationship Id="rId9" Type="http://schemas.openxmlformats.org/officeDocument/2006/relationships/image" Target="../media/image46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6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6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6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6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6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6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6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286000"/>
            <a:ext cx="77724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/>
              <a:t>              </a:t>
            </a: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br>
              <a:rPr lang="en-US" sz="4000" dirty="0"/>
            </a:br>
            <a:endParaRPr lang="en-US" sz="4000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743200" y="5105400"/>
            <a:ext cx="6400800" cy="17526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endParaRPr lang="ar-SA" altLang="en-US" sz="2800"/>
          </a:p>
        </p:txBody>
      </p:sp>
      <p:pic>
        <p:nvPicPr>
          <p:cNvPr id="8196" name="Picture 4" descr="2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-11814"/>
            <a:ext cx="9372600" cy="6858000"/>
          </a:xfrm>
          <a:prstGeom prst="rect">
            <a:avLst/>
          </a:prstGeom>
          <a:solidFill>
            <a:srgbClr val="FFFF00"/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8197" name="Oval 5"/>
          <p:cNvSpPr>
            <a:spLocks noChangeArrowheads="1"/>
          </p:cNvSpPr>
          <p:nvPr/>
        </p:nvSpPr>
        <p:spPr bwMode="auto">
          <a:xfrm>
            <a:off x="5508671" y="260442"/>
            <a:ext cx="3635375" cy="20605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ar-SA" altLang="en-US">
              <a:solidFill>
                <a:prstClr val="black"/>
              </a:solidFill>
            </a:endParaRPr>
          </a:p>
        </p:txBody>
      </p:sp>
      <p:sp>
        <p:nvSpPr>
          <p:cNvPr id="8198" name="Oval 5"/>
          <p:cNvSpPr>
            <a:spLocks noChangeArrowheads="1"/>
          </p:cNvSpPr>
          <p:nvPr/>
        </p:nvSpPr>
        <p:spPr bwMode="auto">
          <a:xfrm>
            <a:off x="5435646" y="260442"/>
            <a:ext cx="3635375" cy="20605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ar-SA" altLang="en-US">
              <a:solidFill>
                <a:prstClr val="black"/>
              </a:solidFill>
            </a:endParaRPr>
          </a:p>
        </p:txBody>
      </p:sp>
      <p:pic>
        <p:nvPicPr>
          <p:cNvPr id="8199" name="Picture 6" descr="allah%5B1%5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463" y="451906"/>
            <a:ext cx="2787650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07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Rectangle 3"/>
          <p:cNvSpPr>
            <a:spLocks noChangeArrowheads="1"/>
          </p:cNvSpPr>
          <p:nvPr/>
        </p:nvSpPr>
        <p:spPr bwMode="auto">
          <a:xfrm>
            <a:off x="838201" y="1719263"/>
            <a:ext cx="1968500" cy="42545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219140" name="Rectangle 4"/>
          <p:cNvSpPr>
            <a:spLocks noChangeArrowheads="1"/>
          </p:cNvSpPr>
          <p:nvPr/>
        </p:nvSpPr>
        <p:spPr bwMode="auto">
          <a:xfrm>
            <a:off x="6172201" y="1719263"/>
            <a:ext cx="1968500" cy="42545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2400">
              <a:solidFill>
                <a:srgbClr val="FFFFFF"/>
              </a:solidFill>
              <a:latin typeface="Arial Unicode MS" pitchFamily="34" charset="-128"/>
              <a:cs typeface="Times New Roman" pitchFamily="18" charset="0"/>
            </a:endParaRPr>
          </a:p>
        </p:txBody>
      </p:sp>
      <p:sp>
        <p:nvSpPr>
          <p:cNvPr id="219141" name="Rectangle 5" descr="50%"/>
          <p:cNvSpPr>
            <a:spLocks noChangeArrowheads="1"/>
          </p:cNvSpPr>
          <p:nvPr/>
        </p:nvSpPr>
        <p:spPr bwMode="auto">
          <a:xfrm>
            <a:off x="1" y="1027205"/>
            <a:ext cx="3587750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defTabSz="762000">
              <a:spcBef>
                <a:spcPct val="50000"/>
              </a:spcBef>
            </a:pPr>
            <a:r>
              <a:rPr lang="fa-IR" sz="2800" b="1">
                <a:solidFill>
                  <a:prstClr val="black"/>
                </a:solidFill>
                <a:cs typeface="Times New Roman" pitchFamily="18" charset="0"/>
              </a:rPr>
              <a:t>واحد ارائه دهنده خدمت</a:t>
            </a:r>
            <a:endParaRPr lang="en-GB" sz="2800" b="1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19142" name="Rectangle 6" descr="50%"/>
          <p:cNvSpPr>
            <a:spLocks noChangeArrowheads="1"/>
          </p:cNvSpPr>
          <p:nvPr/>
        </p:nvSpPr>
        <p:spPr bwMode="auto">
          <a:xfrm>
            <a:off x="4648201" y="1103405"/>
            <a:ext cx="4273550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defTabSz="762000">
              <a:spcBef>
                <a:spcPct val="50000"/>
              </a:spcBef>
            </a:pPr>
            <a:r>
              <a:rPr lang="fa-IR" sz="2800" b="1">
                <a:solidFill>
                  <a:prstClr val="black"/>
                </a:solidFill>
                <a:cs typeface="Times New Roman" pitchFamily="18" charset="0"/>
              </a:rPr>
              <a:t>واحد ستادی</a:t>
            </a:r>
            <a:endParaRPr lang="en-GB" sz="2800" b="1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19143" name="Line 7"/>
          <p:cNvSpPr>
            <a:spLocks noChangeShapeType="1"/>
          </p:cNvSpPr>
          <p:nvPr/>
        </p:nvSpPr>
        <p:spPr bwMode="auto">
          <a:xfrm>
            <a:off x="2590800" y="2328863"/>
            <a:ext cx="41148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219144" name="Line 8"/>
          <p:cNvSpPr>
            <a:spLocks noChangeShapeType="1"/>
          </p:cNvSpPr>
          <p:nvPr/>
        </p:nvSpPr>
        <p:spPr bwMode="auto">
          <a:xfrm flipH="1">
            <a:off x="2857500" y="5300663"/>
            <a:ext cx="3581400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219145" name="Rectangle 9"/>
          <p:cNvSpPr>
            <a:spLocks noChangeArrowheads="1"/>
          </p:cNvSpPr>
          <p:nvPr/>
        </p:nvSpPr>
        <p:spPr bwMode="auto">
          <a:xfrm>
            <a:off x="857251" y="2024155"/>
            <a:ext cx="1739900" cy="4587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62000">
              <a:spcBef>
                <a:spcPct val="50000"/>
              </a:spcBef>
            </a:pPr>
            <a:r>
              <a:rPr lang="fa-IR" sz="2400" b="1" dirty="0">
                <a:solidFill>
                  <a:srgbClr val="000099"/>
                </a:solidFill>
                <a:cs typeface="Times New Roman" pitchFamily="18" charset="0"/>
              </a:rPr>
              <a:t>شناسایی واقعه</a:t>
            </a:r>
            <a:endParaRPr lang="en-GB" sz="2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19146" name="Rectangle 10"/>
          <p:cNvSpPr>
            <a:spLocks noChangeArrowheads="1"/>
          </p:cNvSpPr>
          <p:nvPr/>
        </p:nvSpPr>
        <p:spPr bwMode="auto">
          <a:xfrm>
            <a:off x="6705601" y="2100355"/>
            <a:ext cx="996950" cy="4587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defTabSz="762000">
              <a:spcBef>
                <a:spcPct val="50000"/>
              </a:spcBef>
            </a:pPr>
            <a:r>
              <a:rPr lang="fa-IR" sz="2400" b="1">
                <a:solidFill>
                  <a:srgbClr val="000099"/>
                </a:solidFill>
                <a:cs typeface="Times New Roman" pitchFamily="18" charset="0"/>
              </a:rPr>
              <a:t>داده</a:t>
            </a:r>
            <a:endParaRPr lang="en-GB" sz="2400" b="1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19147" name="Line 11"/>
          <p:cNvSpPr>
            <a:spLocks noChangeShapeType="1"/>
          </p:cNvSpPr>
          <p:nvPr/>
        </p:nvSpPr>
        <p:spPr bwMode="auto">
          <a:xfrm>
            <a:off x="7162800" y="2736851"/>
            <a:ext cx="0" cy="2182813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219148" name="Rectangle 12"/>
          <p:cNvSpPr>
            <a:spLocks noChangeArrowheads="1"/>
          </p:cNvSpPr>
          <p:nvPr/>
        </p:nvSpPr>
        <p:spPr bwMode="auto">
          <a:xfrm>
            <a:off x="6172200" y="5072155"/>
            <a:ext cx="1981200" cy="4587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defTabSz="762000">
              <a:spcBef>
                <a:spcPct val="50000"/>
              </a:spcBef>
            </a:pPr>
            <a:r>
              <a:rPr lang="fa-IR" sz="2400" b="1" dirty="0">
                <a:solidFill>
                  <a:srgbClr val="000099"/>
                </a:solidFill>
                <a:cs typeface="Times New Roman" pitchFamily="18" charset="0"/>
              </a:rPr>
              <a:t>اطلاعات</a:t>
            </a:r>
            <a:endParaRPr lang="en-GB" sz="2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19149" name="Rectangle 13"/>
          <p:cNvSpPr>
            <a:spLocks noChangeArrowheads="1"/>
          </p:cNvSpPr>
          <p:nvPr/>
        </p:nvSpPr>
        <p:spPr bwMode="auto">
          <a:xfrm>
            <a:off x="838200" y="5148355"/>
            <a:ext cx="1981200" cy="4587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defTabSz="762000">
              <a:spcBef>
                <a:spcPct val="50000"/>
              </a:spcBef>
            </a:pPr>
            <a:r>
              <a:rPr lang="fa-IR" sz="2400" b="1" dirty="0">
                <a:solidFill>
                  <a:srgbClr val="000099"/>
                </a:solidFill>
                <a:cs typeface="Times New Roman" pitchFamily="18" charset="0"/>
              </a:rPr>
              <a:t>مداخله</a:t>
            </a:r>
            <a:endParaRPr lang="en-GB" sz="2400" b="1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219150" name="Line 14"/>
          <p:cNvSpPr>
            <a:spLocks noChangeShapeType="1"/>
          </p:cNvSpPr>
          <p:nvPr/>
        </p:nvSpPr>
        <p:spPr bwMode="auto">
          <a:xfrm flipV="1">
            <a:off x="1828800" y="2559055"/>
            <a:ext cx="0" cy="2511425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219151" name="Rectangle 15" descr="50%"/>
          <p:cNvSpPr>
            <a:spLocks noChangeArrowheads="1"/>
          </p:cNvSpPr>
          <p:nvPr/>
        </p:nvSpPr>
        <p:spPr bwMode="auto">
          <a:xfrm>
            <a:off x="3646488" y="1784350"/>
            <a:ext cx="1916112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defTabSz="762000">
              <a:spcBef>
                <a:spcPct val="50000"/>
              </a:spcBef>
            </a:pPr>
            <a:r>
              <a:rPr lang="fa-IR" sz="2800" b="1">
                <a:solidFill>
                  <a:srgbClr val="FF6600"/>
                </a:solidFill>
                <a:cs typeface="Times New Roman" pitchFamily="18" charset="0"/>
              </a:rPr>
              <a:t>گزارش</a:t>
            </a:r>
            <a:endParaRPr lang="en-GB" sz="2800" b="1">
              <a:solidFill>
                <a:srgbClr val="FF6600"/>
              </a:solidFill>
              <a:cs typeface="Times New Roman" pitchFamily="18" charset="0"/>
            </a:endParaRPr>
          </a:p>
        </p:txBody>
      </p:sp>
      <p:sp>
        <p:nvSpPr>
          <p:cNvPr id="219152" name="Rectangle 16" descr="50%"/>
          <p:cNvSpPr>
            <a:spLocks noChangeArrowheads="1"/>
          </p:cNvSpPr>
          <p:nvPr/>
        </p:nvSpPr>
        <p:spPr bwMode="auto">
          <a:xfrm>
            <a:off x="3276646" y="4767355"/>
            <a:ext cx="2195513" cy="515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 defTabSz="762000">
              <a:spcBef>
                <a:spcPct val="50000"/>
              </a:spcBef>
            </a:pPr>
            <a:r>
              <a:rPr lang="fa-IR" sz="2800" b="1">
                <a:solidFill>
                  <a:srgbClr val="FF6600"/>
                </a:solidFill>
                <a:cs typeface="Times New Roman" pitchFamily="18" charset="0"/>
              </a:rPr>
              <a:t>پسخوراند</a:t>
            </a:r>
            <a:endParaRPr lang="en-GB" sz="2800" b="1">
              <a:solidFill>
                <a:srgbClr val="FF6600"/>
              </a:solidFill>
              <a:cs typeface="Times New Roman" pitchFamily="18" charset="0"/>
            </a:endParaRPr>
          </a:p>
        </p:txBody>
      </p:sp>
      <p:sp>
        <p:nvSpPr>
          <p:cNvPr id="219153" name="Text Box 17" descr="50%"/>
          <p:cNvSpPr txBox="1">
            <a:spLocks noChangeArrowheads="1"/>
          </p:cNvSpPr>
          <p:nvPr/>
        </p:nvSpPr>
        <p:spPr bwMode="auto">
          <a:xfrm rot="5364871">
            <a:off x="6675438" y="3500408"/>
            <a:ext cx="182880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sz="2000" b="1">
                <a:solidFill>
                  <a:srgbClr val="FF3300"/>
                </a:solidFill>
                <a:cs typeface="Times New Roman" pitchFamily="18" charset="0"/>
              </a:rPr>
              <a:t>تجزیه و تحلیل</a:t>
            </a:r>
            <a:endParaRPr lang="en-GB" sz="2000" b="1">
              <a:solidFill>
                <a:srgbClr val="FF3300"/>
              </a:solidFill>
              <a:cs typeface="Times New Roman" pitchFamily="18" charset="0"/>
            </a:endParaRPr>
          </a:p>
        </p:txBody>
      </p:sp>
      <p:sp>
        <p:nvSpPr>
          <p:cNvPr id="219154" name="Text Box 18" descr="50%"/>
          <p:cNvSpPr txBox="1">
            <a:spLocks noChangeArrowheads="1"/>
          </p:cNvSpPr>
          <p:nvPr/>
        </p:nvSpPr>
        <p:spPr bwMode="auto">
          <a:xfrm rot="-5373458">
            <a:off x="677863" y="3576615"/>
            <a:ext cx="167640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sz="2000" b="1">
                <a:solidFill>
                  <a:srgbClr val="FF3300"/>
                </a:solidFill>
                <a:cs typeface="Times New Roman" pitchFamily="18" charset="0"/>
              </a:rPr>
              <a:t>ارزیابی</a:t>
            </a:r>
            <a:endParaRPr lang="en-GB" sz="2000" b="1">
              <a:solidFill>
                <a:srgbClr val="FF3300"/>
              </a:solidFill>
              <a:cs typeface="Times New Roman" pitchFamily="18" charset="0"/>
            </a:endParaRPr>
          </a:p>
        </p:txBody>
      </p:sp>
      <p:sp>
        <p:nvSpPr>
          <p:cNvPr id="9234" name="TextBox 17"/>
          <p:cNvSpPr txBox="1">
            <a:spLocks noChangeArrowheads="1"/>
          </p:cNvSpPr>
          <p:nvPr/>
        </p:nvSpPr>
        <p:spPr bwMode="auto">
          <a:xfrm>
            <a:off x="2571751" y="357188"/>
            <a:ext cx="4643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a-IR" sz="3600" b="1">
                <a:solidFill>
                  <a:prstClr val="black"/>
                </a:solidFill>
              </a:rPr>
              <a:t>چرخه نظام مراقبت</a:t>
            </a:r>
          </a:p>
        </p:txBody>
      </p:sp>
    </p:spTree>
    <p:extLst>
      <p:ext uri="{BB962C8B-B14F-4D97-AF65-F5344CB8AC3E}">
        <p14:creationId xmlns:p14="http://schemas.microsoft.com/office/powerpoint/2010/main" val="249706417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1116014" y="404813"/>
            <a:ext cx="7793037" cy="1143000"/>
          </a:xfrm>
        </p:spPr>
        <p:txBody>
          <a:bodyPr/>
          <a:lstStyle/>
          <a:p>
            <a:r>
              <a:rPr lang="fa-IR" sz="3200" b="1" dirty="0">
                <a:solidFill>
                  <a:srgbClr val="000099"/>
                </a:solidFill>
              </a:rPr>
              <a:t>بروز روزانه بیماری وبا</a:t>
            </a:r>
            <a:endParaRPr lang="en-US" sz="3200" b="1" dirty="0">
              <a:solidFill>
                <a:srgbClr val="000099"/>
              </a:solidFill>
            </a:endParaRPr>
          </a:p>
        </p:txBody>
      </p:sp>
      <p:graphicFrame>
        <p:nvGraphicFramePr>
          <p:cNvPr id="7170" name="Object 2"/>
          <p:cNvGraphicFramePr>
            <a:graphicFrameLocks noGrp="1" noChangeAspect="1"/>
          </p:cNvGraphicFramePr>
          <p:nvPr>
            <p:ph type="chart" idx="4294967295"/>
          </p:nvPr>
        </p:nvGraphicFramePr>
        <p:xfrm>
          <a:off x="-1" y="-533400"/>
          <a:ext cx="8929689" cy="739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Worksheet" r:id="rId4" imgW="8791194" imgH="6797629" progId="Excel.Sheet.8">
                  <p:embed/>
                </p:oleObj>
              </mc:Choice>
              <mc:Fallback>
                <p:oleObj name="Worksheet" r:id="rId4" imgW="8791194" imgH="6797629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" y="-533400"/>
                        <a:ext cx="8929689" cy="739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285751" y="500063"/>
            <a:ext cx="8643938" cy="59293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617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6" name="Rectangle 2"/>
          <p:cNvSpPr>
            <a:spLocks noGrp="1"/>
          </p:cNvSpPr>
          <p:nvPr>
            <p:ph type="title"/>
          </p:nvPr>
        </p:nvSpPr>
        <p:spPr>
          <a:xfrm>
            <a:off x="304800" y="-152400"/>
            <a:ext cx="8382000" cy="1219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fa-IR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Zar" pitchFamily="2" charset="-78"/>
              </a:rPr>
              <a:t>اهداف مراقبت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Zar" pitchFamily="2" charset="-78"/>
            </a:endParaRP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152400" y="990600"/>
            <a:ext cx="8763000" cy="5715000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r" rtl="1">
              <a:buClr>
                <a:schemeClr val="folHlink"/>
              </a:buClr>
            </a:pPr>
            <a:r>
              <a:rPr lang="fa-IR" sz="3600" dirty="0">
                <a:solidFill>
                  <a:srgbClr val="00B050"/>
                </a:solidFill>
                <a:cs typeface="B Nazanin" pitchFamily="2" charset="-78"/>
              </a:rPr>
              <a:t>پا</a:t>
            </a:r>
            <a:r>
              <a:rPr lang="fa-IR" sz="3600" i="1" dirty="0">
                <a:solidFill>
                  <a:srgbClr val="00B050"/>
                </a:solidFill>
                <a:cs typeface="B Nazanin" pitchFamily="2" charset="-78"/>
              </a:rPr>
              <a:t>يش</a:t>
            </a:r>
            <a:r>
              <a:rPr lang="fa-IR" sz="3600" i="1" dirty="0">
                <a:cs typeface="B Nazanin" pitchFamily="2" charset="-78"/>
              </a:rPr>
              <a:t> روند یا ترند بيماري ها</a:t>
            </a:r>
          </a:p>
          <a:p>
            <a:pPr algn="r" rtl="1">
              <a:buClr>
                <a:schemeClr val="folHlink"/>
              </a:buClr>
            </a:pPr>
            <a:r>
              <a:rPr lang="fa-IR" sz="3600" i="1" dirty="0">
                <a:cs typeface="B Nazanin" pitchFamily="2" charset="-78"/>
              </a:rPr>
              <a:t> تعيين پراکندگي  جغرافيايي بيماري</a:t>
            </a:r>
          </a:p>
          <a:p>
            <a:pPr algn="r" rtl="1">
              <a:buClr>
                <a:schemeClr val="folHlink"/>
              </a:buClr>
            </a:pPr>
            <a:r>
              <a:rPr lang="fa-IR" sz="3600" i="1" dirty="0">
                <a:cs typeface="B Nazanin" pitchFamily="2" charset="-78"/>
              </a:rPr>
              <a:t>کشف و</a:t>
            </a:r>
            <a:r>
              <a:rPr lang="fa-IR" sz="3600" i="1" dirty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 کنترل </a:t>
            </a:r>
            <a:r>
              <a:rPr lang="fa-IR" sz="3600" i="1" dirty="0">
                <a:cs typeface="B Nazanin" pitchFamily="2" charset="-78"/>
              </a:rPr>
              <a:t>بموقع همه گيري ها و رويدادهاي غيرمعمول</a:t>
            </a:r>
          </a:p>
          <a:p>
            <a:pPr algn="r" rtl="1">
              <a:buClr>
                <a:schemeClr val="folHlink"/>
              </a:buClr>
            </a:pPr>
            <a:r>
              <a:rPr lang="fa-IR" sz="3600" i="1" dirty="0">
                <a:cs typeface="B Nazanin" pitchFamily="2" charset="-78"/>
              </a:rPr>
              <a:t>تعيين </a:t>
            </a:r>
            <a:r>
              <a:rPr lang="fa-IR" sz="3600" i="1" dirty="0">
                <a:solidFill>
                  <a:srgbClr val="C00000"/>
                </a:solidFill>
                <a:cs typeface="B Nazanin" pitchFamily="2" charset="-78"/>
              </a:rPr>
              <a:t>گروههاي در معرض خطر </a:t>
            </a:r>
            <a:r>
              <a:rPr lang="fa-IR" sz="3600" i="1" dirty="0">
                <a:cs typeface="B Nazanin" pitchFamily="2" charset="-78"/>
              </a:rPr>
              <a:t>ابتلا به بيماري و يا مرگ ناشي از بيماري ها</a:t>
            </a:r>
            <a:r>
              <a:rPr lang="en-US" sz="3600" i="1" dirty="0">
                <a:cs typeface="B Nazanin" pitchFamily="2" charset="-78"/>
              </a:rPr>
              <a:t> </a:t>
            </a:r>
            <a:endParaRPr lang="fa-IR" sz="3600" i="1" dirty="0">
              <a:cs typeface="B Nazanin" pitchFamily="2" charset="-78"/>
            </a:endParaRPr>
          </a:p>
          <a:p>
            <a:pPr algn="r" rtl="1">
              <a:buClr>
                <a:schemeClr val="folHlink"/>
              </a:buClr>
            </a:pPr>
            <a:r>
              <a:rPr lang="ar-SA" sz="3600" i="1" dirty="0">
                <a:cs typeface="B Nazanin" pitchFamily="2" charset="-78"/>
              </a:rPr>
              <a:t>ارزيابي اثر</a:t>
            </a:r>
            <a:r>
              <a:rPr lang="fa-IR" sz="3600" i="1" dirty="0">
                <a:cs typeface="B Nazanin" pitchFamily="2" charset="-78"/>
              </a:rPr>
              <a:t>بخشي اقدامات </a:t>
            </a:r>
            <a:r>
              <a:rPr lang="fa-IR" sz="3600" dirty="0">
                <a:cs typeface="B Nazanin" pitchFamily="2" charset="-78"/>
              </a:rPr>
              <a:t>پيشگير</a:t>
            </a:r>
            <a:r>
              <a:rPr lang="fa-IR" sz="3600" i="1" dirty="0">
                <a:cs typeface="B Nazanin" pitchFamily="2" charset="-78"/>
              </a:rPr>
              <a:t>انه و کنترلي و </a:t>
            </a:r>
            <a:r>
              <a:rPr lang="fa-IR" sz="3600" i="1" dirty="0">
                <a:solidFill>
                  <a:srgbClr val="FF0000"/>
                </a:solidFill>
                <a:cs typeface="B Nazanin" pitchFamily="2" charset="-78"/>
              </a:rPr>
              <a:t>مداخلات</a:t>
            </a:r>
          </a:p>
          <a:p>
            <a:pPr algn="r" rtl="1">
              <a:buClr>
                <a:schemeClr val="folHlink"/>
              </a:buClr>
            </a:pPr>
            <a:r>
              <a:rPr lang="fa-IR" sz="3600" b="1" i="1" dirty="0">
                <a:solidFill>
                  <a:srgbClr val="C00000"/>
                </a:solidFill>
                <a:cs typeface="B Nazanin" pitchFamily="2" charset="-78"/>
              </a:rPr>
              <a:t>تعيين اولويت هاي </a:t>
            </a:r>
            <a:r>
              <a:rPr lang="fa-IR" sz="3600" i="1" dirty="0">
                <a:cs typeface="B Nazanin" pitchFamily="2" charset="-78"/>
              </a:rPr>
              <a:t>موجود در </a:t>
            </a:r>
            <a:r>
              <a:rPr lang="fa-IR" sz="3600" i="1" dirty="0">
                <a:solidFill>
                  <a:schemeClr val="accent3">
                    <a:lumMod val="75000"/>
                  </a:schemeClr>
                </a:solidFill>
                <a:cs typeface="B Nazanin" pitchFamily="2" charset="-78"/>
              </a:rPr>
              <a:t>فعاليت هاي کنترل </a:t>
            </a:r>
            <a:r>
              <a:rPr lang="fa-IR" sz="3600" i="1" dirty="0">
                <a:cs typeface="B Nazanin" pitchFamily="2" charset="-78"/>
              </a:rPr>
              <a:t>بيماريها</a:t>
            </a:r>
          </a:p>
          <a:p>
            <a:pPr algn="r" rtl="1">
              <a:buClr>
                <a:schemeClr val="folHlink"/>
              </a:buClr>
            </a:pPr>
            <a:r>
              <a:rPr lang="fa-IR" sz="3600" i="1" dirty="0">
                <a:cs typeface="B Nazanin" pitchFamily="2" charset="-78"/>
              </a:rPr>
              <a:t>کمک به طراحي برنامه هاي </a:t>
            </a:r>
            <a:r>
              <a:rPr lang="fa-IR" sz="3600" b="1" i="1" dirty="0">
                <a:solidFill>
                  <a:srgbClr val="FF0000"/>
                </a:solidFill>
                <a:cs typeface="B Nazanin" pitchFamily="2" charset="-78"/>
              </a:rPr>
              <a:t>مداخله اي</a:t>
            </a:r>
          </a:p>
          <a:p>
            <a:pPr algn="r" rtl="1">
              <a:buClr>
                <a:schemeClr val="folHlink"/>
              </a:buClr>
            </a:pPr>
            <a:r>
              <a:rPr lang="fa-IR" sz="3600" i="1" dirty="0">
                <a:cs typeface="B Nazanin" pitchFamily="2" charset="-78"/>
              </a:rPr>
              <a:t>تقويت </a:t>
            </a:r>
            <a:r>
              <a:rPr lang="fa-IR" sz="3600" dirty="0">
                <a:solidFill>
                  <a:srgbClr val="0070C0"/>
                </a:solidFill>
                <a:cs typeface="B Nazanin" pitchFamily="2" charset="-78"/>
              </a:rPr>
              <a:t>پژ</a:t>
            </a:r>
            <a:r>
              <a:rPr lang="fa-IR" sz="3600" i="1" dirty="0">
                <a:solidFill>
                  <a:srgbClr val="0070C0"/>
                </a:solidFill>
                <a:cs typeface="B Nazanin" pitchFamily="2" charset="-78"/>
              </a:rPr>
              <a:t>وهش هاي کاربردي </a:t>
            </a:r>
            <a:r>
              <a:rPr lang="fa-IR" sz="3600" i="1" dirty="0">
                <a:cs typeface="B Nazanin" pitchFamily="2" charset="-78"/>
              </a:rPr>
              <a:t>از طريق توليد فرضيات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413903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7892444"/>
              </p:ext>
            </p:extLst>
          </p:nvPr>
        </p:nvGraphicFramePr>
        <p:xfrm>
          <a:off x="381000" y="2060575"/>
          <a:ext cx="8458200" cy="435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Chart" r:id="rId3" imgW="7772400" imgH="4114800" progId="MSGraph.Chart.8">
                  <p:embed followColorScheme="full"/>
                </p:oleObj>
              </mc:Choice>
              <mc:Fallback>
                <p:oleObj name="Chart" r:id="rId3" imgW="7772400" imgH="41148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060575"/>
                        <a:ext cx="8458200" cy="435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5" name="Text Box 3"/>
          <p:cNvSpPr txBox="1">
            <a:spLocks noChangeArrowheads="1"/>
          </p:cNvSpPr>
          <p:nvPr/>
        </p:nvSpPr>
        <p:spPr bwMode="auto">
          <a:xfrm>
            <a:off x="46" y="476253"/>
            <a:ext cx="8964613" cy="7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rtl="1"/>
            <a:br>
              <a:rPr lang="en-GB" sz="4000" b="1" dirty="0">
                <a:solidFill>
                  <a:srgbClr val="FF3300"/>
                </a:solidFill>
              </a:rPr>
            </a:br>
            <a:r>
              <a:rPr lang="fa-IR" sz="5400" b="1" dirty="0">
                <a:solidFill>
                  <a:srgbClr val="FF3300"/>
                </a:solidFill>
                <a:cs typeface="Times New Roman"/>
              </a:rPr>
              <a:t>اهمیت زمان واکنش به طغیان بیماری</a:t>
            </a:r>
            <a:endParaRPr lang="en-GB" sz="5400" b="1" dirty="0">
              <a:solidFill>
                <a:srgbClr val="FF3300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029260" y="1752600"/>
            <a:ext cx="1611313" cy="3962400"/>
            <a:chOff x="3168" y="1104"/>
            <a:chExt cx="1015" cy="2496"/>
          </a:xfrm>
        </p:grpSpPr>
        <p:sp>
          <p:nvSpPr>
            <p:cNvPr id="141317" name="Line 5"/>
            <p:cNvSpPr>
              <a:spLocks noChangeShapeType="1"/>
            </p:cNvSpPr>
            <p:nvPr/>
          </p:nvSpPr>
          <p:spPr bwMode="auto">
            <a:xfrm flipH="1">
              <a:off x="3504" y="1104"/>
              <a:ext cx="0" cy="2496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1318" name="Text Box 6"/>
            <p:cNvSpPr txBox="1">
              <a:spLocks noChangeArrowheads="1"/>
            </p:cNvSpPr>
            <p:nvPr/>
          </p:nvSpPr>
          <p:spPr bwMode="auto">
            <a:xfrm>
              <a:off x="3168" y="1121"/>
              <a:ext cx="1015" cy="291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rtl="1" eaLnBrk="0" hangingPunct="0"/>
              <a:r>
                <a:rPr lang="en-GB" sz="2400" b="1" dirty="0">
                  <a:solidFill>
                    <a:srgbClr val="FFFF66"/>
                  </a:solidFill>
                </a:rPr>
                <a:t> </a:t>
              </a:r>
              <a:r>
                <a:rPr lang="fa-IR" sz="2400" b="1" dirty="0">
                  <a:solidFill>
                    <a:srgbClr val="FFFF66"/>
                  </a:solidFill>
                  <a:cs typeface="Times New Roman"/>
                </a:rPr>
                <a:t>پاسخ با تاخیر</a:t>
              </a:r>
              <a:endParaRPr lang="en-GB" sz="2400" b="1" dirty="0">
                <a:solidFill>
                  <a:srgbClr val="FFFF66"/>
                </a:solidFill>
              </a:endParaRPr>
            </a:p>
          </p:txBody>
        </p:sp>
      </p:grpSp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4271963" y="6520448"/>
            <a:ext cx="4539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rtl="1" eaLnBrk="0" hangingPunct="0"/>
            <a:r>
              <a:rPr lang="fa-IR" sz="1600" b="1">
                <a:solidFill>
                  <a:srgbClr val="0000FF"/>
                </a:solidFill>
              </a:rPr>
              <a:t>روز</a:t>
            </a:r>
            <a:endParaRPr lang="en-GB" sz="2400" b="1">
              <a:solidFill>
                <a:srgbClr val="0000FF"/>
              </a:solidFill>
            </a:endParaRPr>
          </a:p>
        </p:txBody>
      </p:sp>
      <p:sp>
        <p:nvSpPr>
          <p:cNvPr id="141320" name="Text Box 8"/>
          <p:cNvSpPr txBox="1">
            <a:spLocks noChangeArrowheads="1"/>
          </p:cNvSpPr>
          <p:nvPr/>
        </p:nvSpPr>
        <p:spPr bwMode="auto">
          <a:xfrm>
            <a:off x="-87313" y="3306066"/>
            <a:ext cx="5762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rtl="1" eaLnBrk="0" hangingPunct="0"/>
            <a:r>
              <a:rPr lang="fa-IR" sz="1600" b="1" dirty="0">
                <a:solidFill>
                  <a:srgbClr val="FF3300"/>
                </a:solidFill>
              </a:rPr>
              <a:t>بیمار</a:t>
            </a:r>
            <a:endParaRPr lang="en-GB" sz="1600" b="1" dirty="0">
              <a:solidFill>
                <a:srgbClr val="FF3300"/>
              </a:solidFill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638800" y="3946617"/>
            <a:ext cx="3017838" cy="1692275"/>
            <a:chOff x="3552" y="2486"/>
            <a:chExt cx="1901" cy="1066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3600" y="2486"/>
              <a:ext cx="1853" cy="1018"/>
              <a:chOff x="3600" y="2486"/>
              <a:chExt cx="1853" cy="1018"/>
            </a:xfrm>
          </p:grpSpPr>
          <p:sp>
            <p:nvSpPr>
              <p:cNvPr id="141323" name="Line 11"/>
              <p:cNvSpPr>
                <a:spLocks noChangeShapeType="1"/>
              </p:cNvSpPr>
              <p:nvPr/>
            </p:nvSpPr>
            <p:spPr bwMode="auto">
              <a:xfrm flipH="1">
                <a:off x="3600" y="2736"/>
                <a:ext cx="864" cy="76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324" name="Text Box 12"/>
              <p:cNvSpPr txBox="1">
                <a:spLocks noChangeArrowheads="1"/>
              </p:cNvSpPr>
              <p:nvPr/>
            </p:nvSpPr>
            <p:spPr bwMode="auto">
              <a:xfrm>
                <a:off x="4416" y="2486"/>
                <a:ext cx="103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anchor="ctr">
                <a:spAutoFit/>
              </a:bodyPr>
              <a:lstStyle/>
              <a:p>
                <a:pPr rtl="1" eaLnBrk="0" hangingPunct="0"/>
                <a:r>
                  <a:rPr lang="fa-IR" b="1" dirty="0">
                    <a:solidFill>
                      <a:srgbClr val="FF00FF"/>
                    </a:solidFill>
                  </a:rPr>
                  <a:t>فرصت برای کنترل</a:t>
                </a:r>
                <a:endParaRPr lang="en-GB" b="1" dirty="0">
                  <a:solidFill>
                    <a:srgbClr val="FF00FF"/>
                  </a:solidFill>
                </a:endParaRPr>
              </a:p>
            </p:txBody>
          </p:sp>
        </p:grpSp>
        <p:sp>
          <p:nvSpPr>
            <p:cNvPr id="141325" name="Line 13"/>
            <p:cNvSpPr>
              <a:spLocks noChangeShapeType="1"/>
            </p:cNvSpPr>
            <p:nvPr/>
          </p:nvSpPr>
          <p:spPr bwMode="auto">
            <a:xfrm flipH="1" flipV="1">
              <a:off x="3552" y="3120"/>
              <a:ext cx="288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1326" name="Line 14"/>
            <p:cNvSpPr>
              <a:spLocks noChangeShapeType="1"/>
            </p:cNvSpPr>
            <p:nvPr/>
          </p:nvSpPr>
          <p:spPr bwMode="auto">
            <a:xfrm flipH="1">
              <a:off x="3840" y="3264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med"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3352800" y="1763713"/>
            <a:ext cx="1066800" cy="3951288"/>
            <a:chOff x="2112" y="1111"/>
            <a:chExt cx="672" cy="2489"/>
          </a:xfrm>
        </p:grpSpPr>
        <p:sp>
          <p:nvSpPr>
            <p:cNvPr id="141328" name="Line 16"/>
            <p:cNvSpPr>
              <a:spLocks noChangeShapeType="1"/>
            </p:cNvSpPr>
            <p:nvPr/>
          </p:nvSpPr>
          <p:spPr bwMode="auto">
            <a:xfrm>
              <a:off x="2592" y="1152"/>
              <a:ext cx="0" cy="2448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1329" name="Text Box 17"/>
            <p:cNvSpPr txBox="1">
              <a:spLocks noChangeArrowheads="1"/>
            </p:cNvSpPr>
            <p:nvPr/>
          </p:nvSpPr>
          <p:spPr bwMode="auto">
            <a:xfrm>
              <a:off x="2112" y="1111"/>
              <a:ext cx="672" cy="407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 algn="r" rtl="1" eaLnBrk="0" hangingPunct="0"/>
              <a:r>
                <a:rPr lang="fa-IR" b="1" dirty="0">
                  <a:solidFill>
                    <a:srgbClr val="FFFF66"/>
                  </a:solidFill>
                  <a:cs typeface="Times New Roman"/>
                </a:rPr>
                <a:t>تشخیص با</a:t>
              </a:r>
            </a:p>
            <a:p>
              <a:pPr algn="ctr" rtl="1" eaLnBrk="0" hangingPunct="0"/>
              <a:r>
                <a:rPr lang="fa-IR" b="1" dirty="0">
                  <a:solidFill>
                    <a:srgbClr val="FFFF66"/>
                  </a:solidFill>
                  <a:cs typeface="Times New Roman"/>
                </a:rPr>
                <a:t>تاخیر</a:t>
              </a:r>
              <a:endParaRPr lang="en-GB" b="1" dirty="0">
                <a:solidFill>
                  <a:srgbClr val="FFFF66"/>
                </a:solidFill>
              </a:endParaRPr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685846" y="1337235"/>
            <a:ext cx="1416049" cy="4153928"/>
            <a:chOff x="439" y="1127"/>
            <a:chExt cx="892" cy="2521"/>
          </a:xfrm>
        </p:grpSpPr>
        <p:sp>
          <p:nvSpPr>
            <p:cNvPr id="141331" name="Line 19"/>
            <p:cNvSpPr>
              <a:spLocks noChangeShapeType="1"/>
            </p:cNvSpPr>
            <p:nvPr/>
          </p:nvSpPr>
          <p:spPr bwMode="auto">
            <a:xfrm>
              <a:off x="864" y="1200"/>
              <a:ext cx="0" cy="2448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1332" name="Text Box 20"/>
            <p:cNvSpPr txBox="1">
              <a:spLocks noChangeArrowheads="1"/>
            </p:cNvSpPr>
            <p:nvPr/>
          </p:nvSpPr>
          <p:spPr bwMode="auto">
            <a:xfrm>
              <a:off x="439" y="1127"/>
              <a:ext cx="892" cy="280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 rtl="1" eaLnBrk="0" hangingPunct="0"/>
              <a:r>
                <a:rPr lang="fa-IR" sz="2400" b="1" dirty="0">
                  <a:solidFill>
                    <a:srgbClr val="FFFF66"/>
                  </a:solidFill>
                  <a:cs typeface="Times New Roman"/>
                </a:rPr>
                <a:t>اولین مورد</a:t>
              </a:r>
              <a:r>
                <a:rPr lang="en-GB" sz="2400" b="1" dirty="0">
                  <a:solidFill>
                    <a:srgbClr val="FFFF66"/>
                  </a:solidFill>
                </a:rPr>
                <a:t> </a:t>
              </a:r>
            </a:p>
          </p:txBody>
        </p:sp>
      </p:grpSp>
      <p:sp>
        <p:nvSpPr>
          <p:cNvPr id="141333" name="Text Box 21"/>
          <p:cNvSpPr txBox="1">
            <a:spLocks noChangeArrowheads="1"/>
          </p:cNvSpPr>
          <p:nvPr/>
        </p:nvSpPr>
        <p:spPr bwMode="auto">
          <a:xfrm>
            <a:off x="3708400" y="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1" eaLnBrk="0" hangingPunct="0">
              <a:spcBef>
                <a:spcPct val="50000"/>
              </a:spcBef>
            </a:pPr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063910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684213" y="2349500"/>
          <a:ext cx="8153400" cy="431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Chart" r:id="rId3" imgW="7772400" imgH="4114800" progId="MSGraph.Chart.8">
                  <p:embed followColorScheme="full"/>
                </p:oleObj>
              </mc:Choice>
              <mc:Fallback>
                <p:oleObj name="Chart" r:id="rId3" imgW="7772400" imgH="41148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349500"/>
                        <a:ext cx="8153400" cy="431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339" name="Text Box 3"/>
          <p:cNvSpPr txBox="1">
            <a:spLocks noChangeArrowheads="1"/>
          </p:cNvSpPr>
          <p:nvPr/>
        </p:nvSpPr>
        <p:spPr bwMode="auto">
          <a:xfrm>
            <a:off x="0" y="188913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rtl="1"/>
            <a:r>
              <a:rPr lang="fa-IR" sz="3600" b="1" dirty="0">
                <a:solidFill>
                  <a:srgbClr val="FF3300"/>
                </a:solidFill>
              </a:rPr>
              <a:t>واکنش سریع به طغیان</a:t>
            </a:r>
            <a:r>
              <a:rPr lang="en-GB" sz="3600" b="1" dirty="0">
                <a:solidFill>
                  <a:srgbClr val="FF3300"/>
                </a:solidFill>
              </a:rPr>
              <a:t> </a:t>
            </a:r>
            <a:br>
              <a:rPr lang="en-GB" sz="3600" b="1" dirty="0">
                <a:solidFill>
                  <a:srgbClr val="FF3300"/>
                </a:solidFill>
              </a:rPr>
            </a:br>
            <a:endParaRPr lang="en-GB" sz="3200" b="1" dirty="0">
              <a:solidFill>
                <a:srgbClr val="FF3300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981415" y="1600200"/>
            <a:ext cx="1323975" cy="3962400"/>
            <a:chOff x="1878" y="1008"/>
            <a:chExt cx="834" cy="2496"/>
          </a:xfrm>
        </p:grpSpPr>
        <p:sp>
          <p:nvSpPr>
            <p:cNvPr id="142341" name="Line 5"/>
            <p:cNvSpPr>
              <a:spLocks noChangeShapeType="1"/>
            </p:cNvSpPr>
            <p:nvPr/>
          </p:nvSpPr>
          <p:spPr bwMode="auto">
            <a:xfrm flipH="1">
              <a:off x="1968" y="1008"/>
              <a:ext cx="0" cy="2496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2342" name="Text Box 6"/>
            <p:cNvSpPr txBox="1">
              <a:spLocks noChangeArrowheads="1"/>
            </p:cNvSpPr>
            <p:nvPr/>
          </p:nvSpPr>
          <p:spPr bwMode="auto">
            <a:xfrm>
              <a:off x="1878" y="1074"/>
              <a:ext cx="834" cy="291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rtl="1" eaLnBrk="0" hangingPunct="0"/>
              <a:r>
                <a:rPr lang="fa-IR" sz="2400" b="1" dirty="0">
                  <a:solidFill>
                    <a:srgbClr val="FFFF66"/>
                  </a:solidFill>
                  <a:cs typeface="Times New Roman"/>
                </a:rPr>
                <a:t>پاسخ سریع</a:t>
              </a:r>
              <a:endParaRPr lang="en-GB" sz="2400" b="1" dirty="0">
                <a:solidFill>
                  <a:srgbClr val="FFFF66"/>
                </a:solidFill>
              </a:endParaRPr>
            </a:p>
          </p:txBody>
        </p:sp>
      </p:grpSp>
      <p:sp>
        <p:nvSpPr>
          <p:cNvPr id="142343" name="Text Box 7"/>
          <p:cNvSpPr txBox="1">
            <a:spLocks noChangeArrowheads="1"/>
          </p:cNvSpPr>
          <p:nvPr/>
        </p:nvSpPr>
        <p:spPr bwMode="auto">
          <a:xfrm>
            <a:off x="4507868" y="6458984"/>
            <a:ext cx="5902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fa-IR" sz="2400" b="1">
                <a:solidFill>
                  <a:srgbClr val="FF00FF"/>
                </a:solidFill>
              </a:rPr>
              <a:t>روز</a:t>
            </a:r>
            <a:endParaRPr lang="en-GB" sz="2400" b="1">
              <a:solidFill>
                <a:srgbClr val="FF00FF"/>
              </a:solidFill>
            </a:endParaRPr>
          </a:p>
        </p:txBody>
      </p:sp>
      <p:sp>
        <p:nvSpPr>
          <p:cNvPr id="142344" name="Text Box 8"/>
          <p:cNvSpPr txBox="1">
            <a:spLocks noChangeArrowheads="1"/>
          </p:cNvSpPr>
          <p:nvPr/>
        </p:nvSpPr>
        <p:spPr bwMode="auto">
          <a:xfrm>
            <a:off x="158235" y="3656598"/>
            <a:ext cx="5661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fa-IR" sz="1600" b="1">
                <a:solidFill>
                  <a:srgbClr val="FF00FF"/>
                </a:solidFill>
              </a:rPr>
              <a:t>موارد</a:t>
            </a:r>
            <a:endParaRPr lang="en-GB" sz="1600" b="1">
              <a:solidFill>
                <a:srgbClr val="FF00FF"/>
              </a:solidFill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914403" y="1319213"/>
            <a:ext cx="1539874" cy="4243388"/>
            <a:chOff x="576" y="831"/>
            <a:chExt cx="970" cy="2673"/>
          </a:xfrm>
        </p:grpSpPr>
        <p:sp>
          <p:nvSpPr>
            <p:cNvPr id="142346" name="Line 10"/>
            <p:cNvSpPr>
              <a:spLocks noChangeShapeType="1"/>
            </p:cNvSpPr>
            <p:nvPr/>
          </p:nvSpPr>
          <p:spPr bwMode="auto">
            <a:xfrm>
              <a:off x="1440" y="1056"/>
              <a:ext cx="0" cy="2448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2347" name="Text Box 11"/>
            <p:cNvSpPr txBox="1">
              <a:spLocks noChangeArrowheads="1"/>
            </p:cNvSpPr>
            <p:nvPr/>
          </p:nvSpPr>
          <p:spPr bwMode="auto">
            <a:xfrm>
              <a:off x="576" y="831"/>
              <a:ext cx="970" cy="523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 algn="ctr" rtl="1" eaLnBrk="0" hangingPunct="0"/>
              <a:r>
                <a:rPr lang="fa-IR" sz="2400" b="1" dirty="0">
                  <a:solidFill>
                    <a:srgbClr val="FFFF66"/>
                  </a:solidFill>
                  <a:cs typeface="Times New Roman"/>
                </a:rPr>
                <a:t>شناسایی</a:t>
              </a:r>
            </a:p>
            <a:p>
              <a:pPr algn="ctr" rtl="1" eaLnBrk="0" hangingPunct="0"/>
              <a:r>
                <a:rPr lang="fa-IR" sz="2400" b="1" dirty="0">
                  <a:solidFill>
                    <a:srgbClr val="FFFF66"/>
                  </a:solidFill>
                  <a:cs typeface="Times New Roman"/>
                </a:rPr>
                <a:t> زودرس</a:t>
              </a:r>
              <a:endParaRPr lang="en-GB" sz="2400" b="1" dirty="0">
                <a:solidFill>
                  <a:srgbClr val="FFFF66"/>
                </a:solidFill>
              </a:endParaRP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3657603" y="2743200"/>
            <a:ext cx="5071609" cy="3048000"/>
            <a:chOff x="2208" y="1536"/>
            <a:chExt cx="3283" cy="2130"/>
          </a:xfrm>
        </p:grpSpPr>
        <p:sp>
          <p:nvSpPr>
            <p:cNvPr id="142349" name="Freeform 13"/>
            <p:cNvSpPr>
              <a:spLocks/>
            </p:cNvSpPr>
            <p:nvPr/>
          </p:nvSpPr>
          <p:spPr bwMode="auto">
            <a:xfrm>
              <a:off x="2208" y="1536"/>
              <a:ext cx="3079" cy="2130"/>
            </a:xfrm>
            <a:custGeom>
              <a:avLst/>
              <a:gdLst/>
              <a:ahLst/>
              <a:cxnLst>
                <a:cxn ang="0">
                  <a:pos x="176" y="1319"/>
                </a:cxn>
                <a:cxn ang="0">
                  <a:pos x="768" y="96"/>
                </a:cxn>
                <a:cxn ang="0">
                  <a:pos x="912" y="0"/>
                </a:cxn>
                <a:cxn ang="0">
                  <a:pos x="1117" y="248"/>
                </a:cxn>
                <a:cxn ang="0">
                  <a:pos x="1200" y="672"/>
                </a:cxn>
                <a:cxn ang="0">
                  <a:pos x="1248" y="864"/>
                </a:cxn>
                <a:cxn ang="0">
                  <a:pos x="1392" y="1152"/>
                </a:cxn>
                <a:cxn ang="0">
                  <a:pos x="1490" y="1319"/>
                </a:cxn>
                <a:cxn ang="0">
                  <a:pos x="1636" y="1513"/>
                </a:cxn>
                <a:cxn ang="0">
                  <a:pos x="1728" y="1680"/>
                </a:cxn>
                <a:cxn ang="0">
                  <a:pos x="1920" y="1824"/>
                </a:cxn>
                <a:cxn ang="0">
                  <a:pos x="2009" y="1919"/>
                </a:cxn>
                <a:cxn ang="0">
                  <a:pos x="2112" y="1968"/>
                </a:cxn>
                <a:cxn ang="0">
                  <a:pos x="2400" y="2016"/>
                </a:cxn>
                <a:cxn ang="0">
                  <a:pos x="3079" y="2114"/>
                </a:cxn>
                <a:cxn ang="0">
                  <a:pos x="695" y="2130"/>
                </a:cxn>
                <a:cxn ang="0">
                  <a:pos x="322" y="1935"/>
                </a:cxn>
                <a:cxn ang="0">
                  <a:pos x="160" y="1724"/>
                </a:cxn>
                <a:cxn ang="0">
                  <a:pos x="0" y="1584"/>
                </a:cxn>
                <a:cxn ang="0">
                  <a:pos x="306" y="1043"/>
                </a:cxn>
                <a:cxn ang="0">
                  <a:pos x="176" y="1319"/>
                </a:cxn>
              </a:cxnLst>
              <a:rect l="0" t="0" r="r" b="b"/>
              <a:pathLst>
                <a:path w="3079" h="2130">
                  <a:moveTo>
                    <a:pt x="176" y="1319"/>
                  </a:moveTo>
                  <a:lnTo>
                    <a:pt x="768" y="96"/>
                  </a:lnTo>
                  <a:lnTo>
                    <a:pt x="912" y="0"/>
                  </a:lnTo>
                  <a:lnTo>
                    <a:pt x="1117" y="248"/>
                  </a:lnTo>
                  <a:lnTo>
                    <a:pt x="1200" y="672"/>
                  </a:lnTo>
                  <a:lnTo>
                    <a:pt x="1248" y="864"/>
                  </a:lnTo>
                  <a:lnTo>
                    <a:pt x="1392" y="1152"/>
                  </a:lnTo>
                  <a:lnTo>
                    <a:pt x="1490" y="1319"/>
                  </a:lnTo>
                  <a:lnTo>
                    <a:pt x="1636" y="1513"/>
                  </a:lnTo>
                  <a:lnTo>
                    <a:pt x="1728" y="1680"/>
                  </a:lnTo>
                  <a:lnTo>
                    <a:pt x="1920" y="1824"/>
                  </a:lnTo>
                  <a:lnTo>
                    <a:pt x="2009" y="1919"/>
                  </a:lnTo>
                  <a:lnTo>
                    <a:pt x="2112" y="1968"/>
                  </a:lnTo>
                  <a:lnTo>
                    <a:pt x="2400" y="2016"/>
                  </a:lnTo>
                  <a:lnTo>
                    <a:pt x="3079" y="2114"/>
                  </a:lnTo>
                  <a:lnTo>
                    <a:pt x="695" y="2130"/>
                  </a:lnTo>
                  <a:lnTo>
                    <a:pt x="322" y="1935"/>
                  </a:lnTo>
                  <a:lnTo>
                    <a:pt x="160" y="1724"/>
                  </a:lnTo>
                  <a:lnTo>
                    <a:pt x="0" y="1584"/>
                  </a:lnTo>
                  <a:lnTo>
                    <a:pt x="306" y="1043"/>
                  </a:lnTo>
                  <a:lnTo>
                    <a:pt x="176" y="1319"/>
                  </a:lnTo>
                  <a:close/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2589" y="1889"/>
              <a:ext cx="2902" cy="1663"/>
              <a:chOff x="2589" y="1889"/>
              <a:chExt cx="2902" cy="1663"/>
            </a:xfrm>
          </p:grpSpPr>
          <p:sp>
            <p:nvSpPr>
              <p:cNvPr id="142351" name="Line 15"/>
              <p:cNvSpPr>
                <a:spLocks noChangeShapeType="1"/>
              </p:cNvSpPr>
              <p:nvPr/>
            </p:nvSpPr>
            <p:spPr bwMode="auto">
              <a:xfrm flipH="1">
                <a:off x="2973" y="2448"/>
                <a:ext cx="1875" cy="768"/>
              </a:xfrm>
              <a:prstGeom prst="line">
                <a:avLst/>
              </a:prstGeom>
              <a:noFill/>
              <a:ln w="76200">
                <a:solidFill>
                  <a:schemeClr val="accent1"/>
                </a:solidFill>
                <a:round/>
                <a:headEnd/>
                <a:tailEnd type="stealth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352" name="Text Box 16"/>
              <p:cNvSpPr txBox="1">
                <a:spLocks noChangeArrowheads="1"/>
              </p:cNvSpPr>
              <p:nvPr/>
            </p:nvSpPr>
            <p:spPr bwMode="auto">
              <a:xfrm>
                <a:off x="4463" y="1889"/>
                <a:ext cx="1028" cy="581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 rtl="1" eaLnBrk="0" hangingPunct="0"/>
                <a:r>
                  <a:rPr lang="fa-IR" sz="2400" b="1" dirty="0">
                    <a:solidFill>
                      <a:srgbClr val="FFFF00"/>
                    </a:solidFill>
                    <a:cs typeface="Times New Roman"/>
                  </a:rPr>
                  <a:t>موارد بالقوه</a:t>
                </a:r>
              </a:p>
              <a:p>
                <a:pPr algn="ctr" rtl="1" eaLnBrk="0" hangingPunct="0"/>
                <a:r>
                  <a:rPr lang="fa-IR" sz="2400" b="1" dirty="0">
                    <a:solidFill>
                      <a:srgbClr val="FFFF00"/>
                    </a:solidFill>
                    <a:cs typeface="Times New Roman"/>
                  </a:rPr>
                  <a:t>قابل پیشگیری</a:t>
                </a:r>
                <a:endParaRPr lang="en-GB" sz="24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42353" name="Line 17"/>
              <p:cNvSpPr>
                <a:spLocks noChangeShapeType="1"/>
              </p:cNvSpPr>
              <p:nvPr/>
            </p:nvSpPr>
            <p:spPr bwMode="auto">
              <a:xfrm flipH="1" flipV="1">
                <a:off x="2589" y="2736"/>
                <a:ext cx="912" cy="240"/>
              </a:xfrm>
              <a:prstGeom prst="line">
                <a:avLst/>
              </a:prstGeom>
              <a:noFill/>
              <a:ln w="76200">
                <a:solidFill>
                  <a:schemeClr val="accent1"/>
                </a:solidFill>
                <a:round/>
                <a:headEnd/>
                <a:tailEnd type="stealth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354" name="Line 18"/>
              <p:cNvSpPr>
                <a:spLocks noChangeShapeType="1"/>
              </p:cNvSpPr>
              <p:nvPr/>
            </p:nvSpPr>
            <p:spPr bwMode="auto">
              <a:xfrm>
                <a:off x="3501" y="2976"/>
                <a:ext cx="48" cy="576"/>
              </a:xfrm>
              <a:prstGeom prst="line">
                <a:avLst/>
              </a:prstGeom>
              <a:noFill/>
              <a:ln w="76200">
                <a:solidFill>
                  <a:schemeClr val="accent1"/>
                </a:solidFill>
                <a:round/>
                <a:headEnd/>
                <a:tailEnd type="stealth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355" name="Line 19"/>
              <p:cNvSpPr>
                <a:spLocks noChangeShapeType="1"/>
              </p:cNvSpPr>
              <p:nvPr/>
            </p:nvSpPr>
            <p:spPr bwMode="auto">
              <a:xfrm flipH="1" flipV="1">
                <a:off x="2925" y="2064"/>
                <a:ext cx="576" cy="912"/>
              </a:xfrm>
              <a:prstGeom prst="line">
                <a:avLst/>
              </a:prstGeom>
              <a:noFill/>
              <a:ln w="76200">
                <a:solidFill>
                  <a:schemeClr val="accent1"/>
                </a:solidFill>
                <a:round/>
                <a:headEnd/>
                <a:tailEnd type="stealth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1116013" y="2632079"/>
            <a:ext cx="1274762" cy="2976563"/>
            <a:chOff x="528" y="1773"/>
            <a:chExt cx="803" cy="1875"/>
          </a:xfrm>
        </p:grpSpPr>
        <p:sp>
          <p:nvSpPr>
            <p:cNvPr id="142357" name="Line 21"/>
            <p:cNvSpPr>
              <a:spLocks noChangeShapeType="1"/>
            </p:cNvSpPr>
            <p:nvPr/>
          </p:nvSpPr>
          <p:spPr bwMode="auto">
            <a:xfrm>
              <a:off x="864" y="2256"/>
              <a:ext cx="0" cy="1392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2358" name="Text Box 22"/>
            <p:cNvSpPr txBox="1">
              <a:spLocks noChangeArrowheads="1"/>
            </p:cNvSpPr>
            <p:nvPr/>
          </p:nvSpPr>
          <p:spPr bwMode="auto">
            <a:xfrm>
              <a:off x="528" y="1773"/>
              <a:ext cx="803" cy="523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rtl="1" eaLnBrk="0" hangingPunct="0"/>
              <a:r>
                <a:rPr lang="fa-IR" sz="2400" b="1">
                  <a:solidFill>
                    <a:srgbClr val="FFFF66"/>
                  </a:solidFill>
                </a:rPr>
                <a:t>مورد</a:t>
              </a:r>
            </a:p>
            <a:p>
              <a:pPr algn="ctr" rtl="1" eaLnBrk="0" hangingPunct="0"/>
              <a:r>
                <a:rPr lang="fa-IR" sz="2400" b="1">
                  <a:solidFill>
                    <a:srgbClr val="FFFF66"/>
                  </a:solidFill>
                </a:rPr>
                <a:t> اول</a:t>
              </a:r>
              <a:endParaRPr lang="en-GB" sz="2400" b="1">
                <a:solidFill>
                  <a:srgbClr val="FFFF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1322421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609600"/>
            <a:ext cx="8591872" cy="512821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3600" b="1" dirty="0">
                <a:solidFill>
                  <a:srgbClr val="FF0000"/>
                </a:solidFill>
                <a:cs typeface="B Mitra" pitchFamily="2" charset="-78"/>
              </a:rPr>
              <a:t>چالشهای ویژه</a:t>
            </a:r>
          </a:p>
          <a:p>
            <a:pPr algn="just" rtl="1"/>
            <a:r>
              <a:rPr lang="fa-IR" sz="3600" b="1" dirty="0">
                <a:solidFill>
                  <a:schemeClr val="tx1"/>
                </a:solidFill>
                <a:cs typeface="B Mitra" pitchFamily="2" charset="-78"/>
              </a:rPr>
              <a:t>1-</a:t>
            </a:r>
            <a:r>
              <a:rPr lang="fa-IR" sz="3600" b="1" dirty="0">
                <a:solidFill>
                  <a:srgbClr val="FF0000"/>
                </a:solidFill>
                <a:cs typeface="B Mitra" pitchFamily="2" charset="-78"/>
              </a:rPr>
              <a:t> </a:t>
            </a:r>
            <a:r>
              <a:rPr lang="fa-IR" sz="3600" b="1" dirty="0">
                <a:solidFill>
                  <a:schemeClr val="tx1"/>
                </a:solidFill>
                <a:cs typeface="B Mitra" pitchFamily="2" charset="-78"/>
              </a:rPr>
              <a:t>آینده </a:t>
            </a:r>
            <a:r>
              <a:rPr lang="en-US" sz="3600" b="1" dirty="0">
                <a:solidFill>
                  <a:schemeClr val="tx1"/>
                </a:solidFill>
                <a:cs typeface="B Mitra" pitchFamily="2" charset="-78"/>
              </a:rPr>
              <a:t>HIV</a:t>
            </a:r>
          </a:p>
          <a:p>
            <a:pPr algn="just" rtl="1"/>
            <a:r>
              <a:rPr lang="fa-IR" sz="3600" b="1" dirty="0">
                <a:solidFill>
                  <a:schemeClr val="tx1"/>
                </a:solidFill>
                <a:cs typeface="B Mitra" pitchFamily="2" charset="-78"/>
              </a:rPr>
              <a:t>2 - </a:t>
            </a:r>
            <a:r>
              <a:rPr lang="en-US" sz="3600" b="1" dirty="0">
                <a:solidFill>
                  <a:schemeClr val="tx1"/>
                </a:solidFill>
                <a:cs typeface="B Mitra" pitchFamily="2" charset="-78"/>
              </a:rPr>
              <a:t> HIV </a:t>
            </a:r>
            <a:r>
              <a:rPr lang="fa-IR" sz="3600" b="1" dirty="0">
                <a:solidFill>
                  <a:schemeClr val="tx1"/>
                </a:solidFill>
                <a:cs typeface="B Mitra" pitchFamily="2" charset="-78"/>
              </a:rPr>
              <a:t> و اعتیاد</a:t>
            </a:r>
          </a:p>
          <a:p>
            <a:pPr algn="just" rtl="1"/>
            <a:r>
              <a:rPr lang="fa-IR" sz="3600" b="1" dirty="0">
                <a:solidFill>
                  <a:schemeClr val="tx1"/>
                </a:solidFill>
                <a:cs typeface="B Mitra" pitchFamily="2" charset="-78"/>
              </a:rPr>
              <a:t>3- انتقال جنسی </a:t>
            </a:r>
            <a:r>
              <a:rPr lang="en-US" sz="3600" b="1" dirty="0">
                <a:solidFill>
                  <a:schemeClr val="tx1"/>
                </a:solidFill>
                <a:cs typeface="B Mitra" pitchFamily="2" charset="-78"/>
              </a:rPr>
              <a:t>HIV</a:t>
            </a:r>
            <a:r>
              <a:rPr lang="fa-IR" sz="3600" b="1" dirty="0">
                <a:solidFill>
                  <a:schemeClr val="tx1"/>
                </a:solidFill>
                <a:cs typeface="B Mitra" pitchFamily="2" charset="-78"/>
              </a:rPr>
              <a:t> </a:t>
            </a:r>
          </a:p>
          <a:p>
            <a:pPr algn="just" rtl="1"/>
            <a:r>
              <a:rPr lang="fa-IR" sz="3600" b="1" dirty="0">
                <a:solidFill>
                  <a:schemeClr val="tx1"/>
                </a:solidFill>
                <a:cs typeface="B Mitra" pitchFamily="2" charset="-78"/>
              </a:rPr>
              <a:t>4 – </a:t>
            </a:r>
            <a:r>
              <a:rPr lang="en-US" sz="3600" b="1" dirty="0">
                <a:solidFill>
                  <a:schemeClr val="tx1"/>
                </a:solidFill>
                <a:cs typeface="B Mitra" pitchFamily="2" charset="-78"/>
              </a:rPr>
              <a:t>HIV ,TB</a:t>
            </a:r>
            <a:r>
              <a:rPr lang="fa-IR" sz="3600" b="1" dirty="0">
                <a:solidFill>
                  <a:schemeClr val="tx1"/>
                </a:solidFill>
                <a:cs typeface="B Mitra" pitchFamily="2" charset="-78"/>
              </a:rPr>
              <a:t> </a:t>
            </a:r>
          </a:p>
          <a:p>
            <a:pPr algn="just" rtl="1"/>
            <a:r>
              <a:rPr lang="fa-IR" sz="3600" b="1" dirty="0">
                <a:solidFill>
                  <a:schemeClr val="tx1"/>
                </a:solidFill>
                <a:cs typeface="B Mitra" pitchFamily="2" charset="-78"/>
              </a:rPr>
              <a:t>5 – سل مقاوم به درمان</a:t>
            </a:r>
          </a:p>
          <a:p>
            <a:pPr algn="just" rtl="1"/>
            <a:r>
              <a:rPr lang="fa-IR" sz="3600" b="1" dirty="0">
                <a:solidFill>
                  <a:schemeClr val="tx1"/>
                </a:solidFill>
                <a:cs typeface="B Mitra" pitchFamily="2" charset="-78"/>
              </a:rPr>
              <a:t>6- حذف مالاریا</a:t>
            </a:r>
            <a:endParaRPr lang="fa-IR" b="1" dirty="0">
              <a:solidFill>
                <a:schemeClr val="tx1"/>
              </a:solidFill>
              <a:cs typeface="B Mitra" pitchFamily="2" charset="-78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451E-79E3-45D5-86EF-D940FE9FF2D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 descr="904682_9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914400"/>
            <a:ext cx="36576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445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0" y="1676465"/>
            <a:ext cx="9144000" cy="496476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cs typeface="B Nazanin" pitchFamily="2" charset="-78"/>
              </a:rPr>
              <a:t>7- کنترل سالک</a:t>
            </a:r>
          </a:p>
          <a:p>
            <a:pPr algn="just" rtl="1"/>
            <a:r>
              <a:rPr lang="fa-IR" sz="2800" b="1" dirty="0">
                <a:cs typeface="B Nazanin" pitchFamily="2" charset="-78"/>
              </a:rPr>
              <a:t>8- کنترل بروسلوز و ارتباط با سازمان دامپزشکی</a:t>
            </a:r>
          </a:p>
          <a:p>
            <a:pPr algn="just" rtl="1"/>
            <a:r>
              <a:rPr lang="fa-IR" sz="2800" b="1" dirty="0">
                <a:cs typeface="B Nazanin" pitchFamily="2" charset="-78"/>
              </a:rPr>
              <a:t>9 –مربوط به مرزها و ورود بیماریها ( </a:t>
            </a:r>
            <a:r>
              <a:rPr lang="fa-IR" sz="2000" b="1" dirty="0">
                <a:cs typeface="B Nazanin" pitchFamily="2" charset="-78"/>
              </a:rPr>
              <a:t>ایجاد پایگاههای مراقبت بهداشتی مرزی</a:t>
            </a:r>
            <a:r>
              <a:rPr lang="fa-IR" sz="2800" b="1" dirty="0">
                <a:cs typeface="B Nazanin" pitchFamily="2" charset="-78"/>
              </a:rPr>
              <a:t>،</a:t>
            </a:r>
            <a:r>
              <a:rPr lang="fa-IR" sz="2000" b="1" dirty="0">
                <a:cs typeface="B Nazanin" pitchFamily="2" charset="-78"/>
              </a:rPr>
              <a:t> راه حل مناسب برای کنترل  رخدادهای بهداشتی  با روش سندرمیک )</a:t>
            </a:r>
            <a:r>
              <a:rPr lang="fa-IR" sz="2800" b="1" dirty="0">
                <a:cs typeface="B Nazanin" pitchFamily="2" charset="-78"/>
              </a:rPr>
              <a:t> </a:t>
            </a:r>
          </a:p>
          <a:p>
            <a:pPr algn="just" rtl="1"/>
            <a:r>
              <a:rPr lang="fa-IR" sz="2800" b="1" dirty="0">
                <a:cs typeface="B Nazanin" pitchFamily="2" charset="-78"/>
              </a:rPr>
              <a:t>10 – بیماریهای نوپدید و بازپدید (آنفلوانزا ، </a:t>
            </a:r>
            <a:r>
              <a:rPr lang="en-US" sz="2800" b="1" dirty="0">
                <a:cs typeface="B Nazanin" pitchFamily="2" charset="-78"/>
              </a:rPr>
              <a:t>MERS – COV</a:t>
            </a:r>
            <a:r>
              <a:rPr lang="fa-IR" sz="2800" b="1" dirty="0">
                <a:cs typeface="B Nazanin" pitchFamily="2" charset="-78"/>
              </a:rPr>
              <a:t> ، تب دانگ و...</a:t>
            </a:r>
          </a:p>
          <a:p>
            <a:pPr algn="just" rtl="1"/>
            <a:r>
              <a:rPr lang="fa-IR" sz="2800" b="1" dirty="0">
                <a:cs typeface="B Nazanin" pitchFamily="2" charset="-78"/>
              </a:rPr>
              <a:t>11- بازسازی زنجیره سرمای واکسن ومواد بیولوژیک</a:t>
            </a:r>
          </a:p>
          <a:p>
            <a:pPr algn="just" rtl="1"/>
            <a:r>
              <a:rPr lang="fa-IR" sz="2800" b="1" dirty="0">
                <a:cs typeface="B Nazanin" pitchFamily="2" charset="-78"/>
              </a:rPr>
              <a:t>12 – استفاده از واکسنهای جدید</a:t>
            </a:r>
          </a:p>
          <a:p>
            <a:pPr algn="just" rtl="1">
              <a:buNone/>
            </a:pPr>
            <a:endParaRPr lang="fa-IR" sz="2800" dirty="0">
              <a:cs typeface="B Mitra" pitchFamily="2" charset="-78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451E-79E3-45D5-86EF-D940FE9FF2D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170" name="Picture 2" descr="C:\Users\drbakhtiari\Pictures\images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46" y="152400"/>
            <a:ext cx="2133601" cy="1524000"/>
          </a:xfrm>
          <a:prstGeom prst="rect">
            <a:avLst/>
          </a:prstGeom>
          <a:noFill/>
        </p:spPr>
      </p:pic>
      <p:pic>
        <p:nvPicPr>
          <p:cNvPr id="7171" name="Picture 3" descr="C:\Users\drbakhtiari\Pictures\images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2" y="152401"/>
            <a:ext cx="2676525" cy="1524000"/>
          </a:xfrm>
          <a:prstGeom prst="rect">
            <a:avLst/>
          </a:prstGeom>
          <a:noFill/>
        </p:spPr>
      </p:pic>
      <p:pic>
        <p:nvPicPr>
          <p:cNvPr id="7172" name="Picture 4" descr="C:\Users\drbakhtiari\Pictures\n00006436-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77436"/>
            <a:ext cx="3962400" cy="1080655"/>
          </a:xfrm>
          <a:prstGeom prst="rect">
            <a:avLst/>
          </a:prstGeom>
          <a:noFill/>
        </p:spPr>
      </p:pic>
      <p:pic>
        <p:nvPicPr>
          <p:cNvPr id="7173" name="Picture 5" descr="C:\Users\drbakhtiari\Pictures\8fslfef7c89qds1o0dp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0"/>
            <a:ext cx="3962400" cy="1676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95609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200" y="685845"/>
            <a:ext cx="8915400" cy="496476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1"/>
            <a:r>
              <a:rPr lang="fa-IR" sz="3600" b="1" dirty="0">
                <a:solidFill>
                  <a:srgbClr val="FF0000"/>
                </a:solidFill>
                <a:cs typeface="B Nazanin" pitchFamily="2" charset="-78"/>
              </a:rPr>
              <a:t>چالش هاي موجود در نظام مراقبت بيماريهاي واگير:</a:t>
            </a:r>
          </a:p>
          <a:p>
            <a:pPr algn="just" rtl="1">
              <a:buNone/>
            </a:pPr>
            <a:endParaRPr lang="fa-IR" sz="2800" b="1" dirty="0">
              <a:cs typeface="B Nazanin" pitchFamily="2" charset="-78"/>
            </a:endParaRPr>
          </a:p>
          <a:p>
            <a:pPr lvl="0" algn="r" rtl="1"/>
            <a:r>
              <a:rPr lang="fa-IR" sz="2400" b="1" dirty="0">
                <a:cs typeface="B Nazanin" pitchFamily="2" charset="-78"/>
              </a:rPr>
              <a:t>كمبود تعداد گزارشات در نظام مراقبت كنوني در مقايسه با يك نظام مراقبت مدرن (سندرميك) و افت تدريجي كيفيت نظام مراقبت </a:t>
            </a:r>
            <a:r>
              <a:rPr lang="en-US" sz="2400" b="1" dirty="0">
                <a:cs typeface="B Nazanin" pitchFamily="2" charset="-78"/>
              </a:rPr>
              <a:t>(passive reporting)</a:t>
            </a:r>
          </a:p>
          <a:p>
            <a:pPr algn="r" rtl="1"/>
            <a:r>
              <a:rPr lang="fa-IR" sz="2400" b="1" dirty="0">
                <a:cs typeface="B Nazanin" pitchFamily="2" charset="-78"/>
              </a:rPr>
              <a:t>اين نوع نظام مراقبت با نقايص قابل توجه همراه است منجمله اين گزارشدهي در اماكن تجمعي ، بخش خصوصي (مطب ها، درمانگاه ها) ،‌ بخش دولتي  و آزمايشگاه ها از حد انتظار بسيار كمتر است </a:t>
            </a:r>
          </a:p>
          <a:p>
            <a:pPr algn="r" rtl="1"/>
            <a:r>
              <a:rPr lang="fa-IR" sz="2400" b="1" dirty="0">
                <a:cs typeface="B Nazanin" pitchFamily="2" charset="-78"/>
              </a:rPr>
              <a:t>ارتباط نامناسب با سایر بخشهای دولتی وخصوصی</a:t>
            </a:r>
            <a:endParaRPr lang="en-US" sz="2400" b="1" dirty="0">
              <a:cs typeface="B Nazanin" pitchFamily="2" charset="-78"/>
            </a:endParaRPr>
          </a:p>
          <a:p>
            <a:pPr algn="just" rtl="1">
              <a:buNone/>
            </a:pPr>
            <a:endParaRPr lang="fa-IR" sz="2800" b="1" dirty="0">
              <a:cs typeface="B Nazanin" pitchFamily="2" charset="-78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451E-79E3-45D5-86EF-D940FE9FF2D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106" name="Picture 10" descr="C:\Users\drbakhtiari\Pictures\CRM2-t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5410292"/>
            <a:ext cx="1517650" cy="1017587"/>
          </a:xfrm>
          <a:prstGeom prst="rect">
            <a:avLst/>
          </a:prstGeom>
          <a:noFill/>
        </p:spPr>
      </p:pic>
      <p:pic>
        <p:nvPicPr>
          <p:cNvPr id="4107" name="Picture 11" descr="C:\Users\drbakhtiari\Pictures\CRM2-t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5410292"/>
            <a:ext cx="1517650" cy="1017587"/>
          </a:xfrm>
          <a:prstGeom prst="rect">
            <a:avLst/>
          </a:prstGeom>
          <a:noFill/>
        </p:spPr>
      </p:pic>
      <p:pic>
        <p:nvPicPr>
          <p:cNvPr id="4108" name="Picture 12" descr="C:\Users\drbakhtiari\Pictures\CRM2-t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5410292"/>
            <a:ext cx="1517650" cy="1017587"/>
          </a:xfrm>
          <a:prstGeom prst="rect">
            <a:avLst/>
          </a:prstGeom>
          <a:noFill/>
        </p:spPr>
      </p:pic>
      <p:pic>
        <p:nvPicPr>
          <p:cNvPr id="15" name="Picture 14" descr="C:\Users\apickard\AppData\Local\Microsoft\Windows\Temporary Internet Files\Content.IE5\7VGM4AJY\MP90038725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410200"/>
            <a:ext cx="2029626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087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>
                <a:solidFill>
                  <a:srgbClr val="00B0F0"/>
                </a:solidFill>
                <a:cs typeface="B Titr" pitchFamily="2" charset="-78"/>
              </a:rPr>
              <a:t>درس آموخته مهم همه گيري ابولا</a:t>
            </a:r>
            <a:r>
              <a:rPr lang="fa-IR" dirty="0">
                <a:cs typeface="B Titr" pitchFamily="2" charset="-78"/>
              </a:rPr>
              <a:t>:</a:t>
            </a:r>
            <a:br>
              <a:rPr lang="fa-IR" dirty="0">
                <a:cs typeface="B Titr" pitchFamily="2" charset="-78"/>
              </a:rPr>
            </a:br>
            <a:r>
              <a:rPr lang="fa-IR" dirty="0">
                <a:cs typeface="B Titr" pitchFamily="2" charset="-78"/>
              </a:rPr>
              <a:t> اولويت موضوع امنيت سلامت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6"/>
            <a:ext cx="8534400" cy="4525963"/>
          </a:xfrm>
        </p:spPr>
        <p:txBody>
          <a:bodyPr>
            <a:normAutofit/>
          </a:bodyPr>
          <a:lstStyle/>
          <a:p>
            <a:pPr algn="just" rtl="1"/>
            <a:endParaRPr lang="fa-IR" sz="3600" b="1" dirty="0">
              <a:cs typeface="B Nazanin" pitchFamily="2" charset="-78"/>
            </a:endParaRPr>
          </a:p>
          <a:p>
            <a:pPr algn="just" rtl="1"/>
            <a:endParaRPr lang="en-US" sz="3600" b="1" dirty="0">
              <a:cs typeface="B Nazanin" pitchFamily="2" charset="-78"/>
            </a:endParaRPr>
          </a:p>
        </p:txBody>
      </p:sp>
      <p:pic>
        <p:nvPicPr>
          <p:cNvPr id="1026" name="Picture 2" descr="D:\thCADKONL0 - Copy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45" y="2362200"/>
            <a:ext cx="5486401" cy="34597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378098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Titr" pitchFamily="2" charset="-78"/>
              </a:rPr>
              <a:t>امنيت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625799"/>
              </p:ext>
            </p:extLst>
          </p:nvPr>
        </p:nvGraphicFramePr>
        <p:xfrm>
          <a:off x="457200" y="160020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 descr="J:\كوروناويروس\معاونت بهداشت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59538" y="6165396"/>
            <a:ext cx="584462" cy="692695"/>
          </a:xfrm>
          <a:prstGeom prst="rect">
            <a:avLst/>
          </a:prstGeom>
          <a:noFill/>
        </p:spPr>
      </p:pic>
      <p:pic>
        <p:nvPicPr>
          <p:cNvPr id="6" name="Picture 1" descr="C:\Documents and Settings\rezaei-f\My Documents\Downloads\World-Health-Day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871662" cy="1278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3249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E0DBCC-A1A7-498F-ACF5-9DB4670BE1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4EE0DBCC-A1A7-498F-ACF5-9DB4670BE1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C8DF99-6B54-447C-A8C8-531943F436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90C8DF99-6B54-447C-A8C8-531943F436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30093CB-5214-43CF-BA6F-2FDDB3548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230093CB-5214-43CF-BA6F-2FDDB3548C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2588"/>
            <a:ext cx="8534400" cy="1143000"/>
          </a:xfrm>
        </p:spPr>
        <p:txBody>
          <a:bodyPr>
            <a:noAutofit/>
          </a:bodyPr>
          <a:lstStyle/>
          <a:p>
            <a:pPr rtl="1"/>
            <a:r>
              <a:rPr lang="fa-IR" sz="5400" b="1" dirty="0">
                <a:solidFill>
                  <a:srgbClr val="0070C0"/>
                </a:solidFill>
                <a:cs typeface="B Titr" pitchFamily="2" charset="-78"/>
              </a:rPr>
              <a:t>نقش مراقبت بيماري هاي واگير در دنياي امروز</a:t>
            </a:r>
            <a:endParaRPr lang="fa-IR" sz="54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95400" y="5334000"/>
            <a:ext cx="6096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indent="-342900" algn="ctr" rtl="1">
              <a:spcBef>
                <a:spcPct val="20000"/>
              </a:spcBef>
              <a:defRPr/>
            </a:pPr>
            <a:br>
              <a:rPr lang="en-US" sz="24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glow rad="101600">
                    <a:srgbClr val="4F81BD">
                      <a:satMod val="175000"/>
                      <a:alpha val="40000"/>
                    </a:srgbClr>
                  </a:glow>
                </a:effectLst>
                <a:cs typeface="B Nazanin" pitchFamily="2" charset="-78"/>
              </a:rPr>
            </a:br>
            <a:endParaRPr lang="fa-IR" sz="2400" dirty="0">
              <a:solidFill>
                <a:prstClr val="black"/>
              </a:solidFill>
              <a:cs typeface="Times New Roman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1828800"/>
            <a:ext cx="1823902" cy="1108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K:\كوروناويروس\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38400"/>
            <a:ext cx="3505200" cy="2366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b5639659bd2044f99c97e026e00709a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86200" y="2362200"/>
            <a:ext cx="29718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Documents and Settings\rezaei-f\My Documents\Downloads\Hidden-City-Tang-Yau-Hoo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46" y="3124200"/>
            <a:ext cx="1779133" cy="251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J:\كوروناويروس\معاونت بهداشت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59538" y="6165396"/>
            <a:ext cx="584462" cy="692695"/>
          </a:xfrm>
          <a:prstGeom prst="rect">
            <a:avLst/>
          </a:prstGeom>
          <a:noFill/>
        </p:spPr>
      </p:pic>
      <p:sp>
        <p:nvSpPr>
          <p:cNvPr id="3" name="Oval 2"/>
          <p:cNvSpPr/>
          <p:nvPr/>
        </p:nvSpPr>
        <p:spPr>
          <a:xfrm>
            <a:off x="609600" y="5105400"/>
            <a:ext cx="4800600" cy="1600200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4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surveillance</a:t>
            </a:r>
          </a:p>
        </p:txBody>
      </p:sp>
    </p:spTree>
    <p:extLst>
      <p:ext uri="{BB962C8B-B14F-4D97-AF65-F5344CB8AC3E}">
        <p14:creationId xmlns:p14="http://schemas.microsoft.com/office/powerpoint/2010/main" val="41909421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0070C0"/>
                </a:solidFill>
                <a:cs typeface="B Titr" pitchFamily="2" charset="-78"/>
              </a:rPr>
              <a:t>مراقبت و امنيت سلامت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1664831"/>
              </p:ext>
            </p:extLst>
          </p:nvPr>
        </p:nvGraphicFramePr>
        <p:xfrm>
          <a:off x="457200" y="160020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 descr="J:\كوروناويروس\معاونت بهداشت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59538" y="6165396"/>
            <a:ext cx="584462" cy="692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341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B88E599-E3F5-4DC1-B42B-FB9F6AB19F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3B88E599-E3F5-4DC1-B42B-FB9F6AB19F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3B88E599-E3F5-4DC1-B42B-FB9F6AB19F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5EB912-0DFF-4022-B127-ACD5E160A9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F75EB912-0DFF-4022-B127-ACD5E160A9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F75EB912-0DFF-4022-B127-ACD5E160A9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C00F162-D45E-4F14-8C67-7CE3486839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2C00F162-D45E-4F14-8C67-7CE3486839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2C00F162-D45E-4F14-8C67-7CE3486839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827" y="97865"/>
            <a:ext cx="8240546" cy="1400530"/>
          </a:xfrm>
        </p:spPr>
        <p:txBody>
          <a:bodyPr>
            <a:noAutofit/>
          </a:bodyPr>
          <a:lstStyle/>
          <a:p>
            <a:pPr algn="ctr"/>
            <a:r>
              <a:rPr lang="fa-IR" b="1" dirty="0">
                <a:solidFill>
                  <a:srgbClr val="002060"/>
                </a:solidFill>
                <a:latin typeface="Floydian" pitchFamily="2" charset="0"/>
                <a:cs typeface="B Titr" pitchFamily="2" charset="-78"/>
              </a:rPr>
              <a:t>اشتباه تاريخي مديريت بيماريهاي واگير</a:t>
            </a:r>
            <a:endParaRPr lang="en-US" b="1" dirty="0">
              <a:solidFill>
                <a:srgbClr val="002060"/>
              </a:solidFill>
              <a:latin typeface="Floydian" pitchFamily="2" charset="0"/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46" y="1524000"/>
            <a:ext cx="6012977" cy="2265528"/>
          </a:xfrm>
        </p:spPr>
        <p:txBody>
          <a:bodyPr>
            <a:normAutofit fontScale="92500"/>
          </a:bodyPr>
          <a:lstStyle/>
          <a:p>
            <a:pPr algn="r" rtl="1">
              <a:buNone/>
            </a:pPr>
            <a:r>
              <a:rPr lang="fa-IR" sz="2400" dirty="0">
                <a:solidFill>
                  <a:srgbClr val="FF0000"/>
                </a:solidFill>
                <a:cs typeface="B Titr" pitchFamily="2" charset="-78"/>
              </a:rPr>
              <a:t>در دهه 70ميلادي جراحي آمريكايي جمله معروفي داشت:</a:t>
            </a:r>
          </a:p>
          <a:p>
            <a:pPr algn="just" rtl="1">
              <a:buNone/>
            </a:pPr>
            <a:r>
              <a:rPr lang="fa-IR" sz="2400" b="1" dirty="0">
                <a:cs typeface="B Mitra" pitchFamily="2" charset="-78"/>
              </a:rPr>
              <a:t>بيماري هاي عفوني يك قلعه فتح شده و برنامه پايان گرفته هستند و اين مديون آنتي بيوتيك ها، واكسن ها و مواد ضدعفوني كننده جديد است و </a:t>
            </a:r>
          </a:p>
          <a:p>
            <a:pPr algn="just" rtl="1">
              <a:buNone/>
            </a:pPr>
            <a:r>
              <a:rPr lang="fa-IR" sz="2400" b="1" dirty="0">
                <a:cs typeface="B Mitra" pitchFamily="2" charset="-78"/>
              </a:rPr>
              <a:t>بهتر است سرمايه ها و منابع را براي بيماري هاي غيرواگير اختصاص دهيم</a:t>
            </a:r>
            <a:endParaRPr lang="en-US" sz="2400" b="1" dirty="0">
              <a:cs typeface="B Mitra" pitchFamily="2" charset="-78"/>
            </a:endParaRPr>
          </a:p>
          <a:p>
            <a:pPr algn="r" rtl="1"/>
            <a:endParaRPr lang="en-US" sz="2400" dirty="0">
              <a:cs typeface="B Mitra" pitchFamily="2" charset="-78"/>
            </a:endParaRPr>
          </a:p>
        </p:txBody>
      </p:sp>
      <p:pic>
        <p:nvPicPr>
          <p:cNvPr id="2063" name="Picture 15" descr="http://www.bloggodown.com/wp-content/uploads/2010/05/frustated-blogging-mistake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42" r="11855" b="4684"/>
          <a:stretch/>
        </p:blipFill>
        <p:spPr bwMode="auto">
          <a:xfrm>
            <a:off x="46" y="990600"/>
            <a:ext cx="3421609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7801" y="4357274"/>
            <a:ext cx="894384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rtl="1"/>
            <a:r>
              <a:rPr lang="fa-IR" sz="2600" b="1" dirty="0">
                <a:solidFill>
                  <a:srgbClr val="002060"/>
                </a:solidFill>
                <a:cs typeface="B Mitra" pitchFamily="2" charset="-78"/>
              </a:rPr>
              <a:t>عوامل بيماريزايي مانند لايم، </a:t>
            </a:r>
            <a:r>
              <a:rPr lang="en-US" sz="2600" b="1" dirty="0">
                <a:solidFill>
                  <a:srgbClr val="002060"/>
                </a:solidFill>
                <a:cs typeface="B Mitra" pitchFamily="2" charset="-78"/>
              </a:rPr>
              <a:t>HIV</a:t>
            </a:r>
            <a:r>
              <a:rPr lang="fa-IR" sz="2600" b="1" dirty="0">
                <a:solidFill>
                  <a:srgbClr val="002060"/>
                </a:solidFill>
                <a:cs typeface="B Mitra" pitchFamily="2" charset="-78"/>
              </a:rPr>
              <a:t> ، سارس، لژيونلا، هانتاويروس، ابولا و ... خلاف اين تفكر را اثبات نمودند</a:t>
            </a:r>
            <a:endParaRPr lang="en-US" sz="2600" b="1" dirty="0">
              <a:solidFill>
                <a:srgbClr val="002060"/>
              </a:solidFill>
              <a:cs typeface="B Mitra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3" descr="J:\كوروناويروس\معاونت بهداشت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59538" y="6165396"/>
            <a:ext cx="584462" cy="692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31542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dirty="0">
                <a:solidFill>
                  <a:srgbClr val="002060"/>
                </a:solidFill>
                <a:cs typeface="B Titr" pitchFamily="2" charset="-78"/>
              </a:rPr>
              <a:t>چالش هاي پيش روي مديريت بيماري هاي واگير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8792128"/>
              </p:ext>
            </p:extLst>
          </p:nvPr>
        </p:nvGraphicFramePr>
        <p:xfrm>
          <a:off x="152400" y="1295403"/>
          <a:ext cx="8839200" cy="5216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 descr="J:\كوروناويروس\معاونت بهداشت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59538" y="6165396"/>
            <a:ext cx="584462" cy="692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38533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Margaret Chan, WHO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5594" y="2060577"/>
            <a:ext cx="5586319" cy="4195763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4000" dirty="0"/>
              <a:t>SARS was a </a:t>
            </a:r>
            <a:r>
              <a:rPr lang="en-US" sz="4000" b="1" dirty="0">
                <a:solidFill>
                  <a:srgbClr val="FF0000"/>
                </a:solidFill>
              </a:rPr>
              <a:t>21st century </a:t>
            </a:r>
            <a:r>
              <a:rPr lang="en-US" sz="4000" dirty="0"/>
              <a:t>disease in its mode and speed of spread. </a:t>
            </a:r>
          </a:p>
          <a:p>
            <a:pPr algn="l" rtl="0"/>
            <a:r>
              <a:rPr lang="en-US" sz="4000" b="1" dirty="0">
                <a:solidFill>
                  <a:srgbClr val="FF0000"/>
                </a:solidFill>
              </a:rPr>
              <a:t>But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/>
              <a:t>it was eventually defeated using </a:t>
            </a:r>
            <a:r>
              <a:rPr lang="en-US" sz="4000" b="1" dirty="0">
                <a:solidFill>
                  <a:srgbClr val="FF0000"/>
                </a:solidFill>
              </a:rPr>
              <a:t>19th century </a:t>
            </a:r>
            <a:r>
              <a:rPr lang="en-US" sz="4000" dirty="0"/>
              <a:t>tools 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AutoShape 4" descr="http://www.openscar.com/images/amoybuilding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2050" name="Picture 2" descr="http://adaring.com/wp-content/uploads/2014/07/photo1_hig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895" y="1800585"/>
            <a:ext cx="2946658" cy="236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J:\كوروناويروس\معاونت بهداشت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59538" y="6165396"/>
            <a:ext cx="584462" cy="692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4135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Titr" pitchFamily="2" charset="-78"/>
              </a:rPr>
              <a:t>راه حل هاي موجود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 descr="J:\كوروناويروس\معاونت بهداشت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59538" y="6165396"/>
            <a:ext cx="584462" cy="692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199017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986"/>
            <a:ext cx="9144000" cy="1310413"/>
          </a:xfrm>
        </p:spPr>
        <p:txBody>
          <a:bodyPr>
            <a:noAutofit/>
          </a:bodyPr>
          <a:lstStyle/>
          <a:p>
            <a:r>
              <a:rPr lang="fa-IR" sz="4000" dirty="0">
                <a:solidFill>
                  <a:srgbClr val="0070C0"/>
                </a:solidFill>
                <a:cs typeface="B Titr" panose="00000700000000000000" pitchFamily="2" charset="-78"/>
              </a:rPr>
              <a:t>خواب غفلت در برابر بیماری های منتقله از حشرات در برزیل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9942"/>
          <a:stretch>
            <a:fillRect/>
          </a:stretch>
        </p:blipFill>
        <p:spPr bwMode="auto">
          <a:xfrm>
            <a:off x="0" y="1337307"/>
            <a:ext cx="9144000" cy="552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3717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60740"/>
            <a:ext cx="8892480" cy="91499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a-IR" sz="4000" b="1" dirty="0">
                <a:solidFill>
                  <a:srgbClr val="002060"/>
                </a:solidFill>
                <a:latin typeface="Arial" pitchFamily="34" charset="0"/>
                <a:cs typeface="B Titr" pitchFamily="2" charset="-78"/>
              </a:rPr>
              <a:t>ما چه نوع نظام مراقبت بيماريهايي را نياز داريم؟</a:t>
            </a:r>
            <a:endParaRPr lang="en-US" sz="4000" b="1" dirty="0">
              <a:solidFill>
                <a:srgbClr val="002060"/>
              </a:solidFill>
              <a:latin typeface="Arial" pitchFamily="34" charset="0"/>
              <a:cs typeface="B Titr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600201" y="1609817"/>
          <a:ext cx="5995988" cy="1819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3794" name="Picture 2" descr="C:\Users\omidvarinia\Pictures\imagesCATRYVF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3657692"/>
            <a:ext cx="3581400" cy="2682593"/>
          </a:xfrm>
          <a:prstGeom prst="rect">
            <a:avLst/>
          </a:prstGeom>
          <a:noFill/>
        </p:spPr>
      </p:pic>
      <p:pic>
        <p:nvPicPr>
          <p:cNvPr id="7" name="Picture 3" descr="J:\كوروناويروس\معاونت بهداشت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59538" y="6165396"/>
            <a:ext cx="584462" cy="692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04877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260648"/>
            <a:ext cx="8583488" cy="1143000"/>
          </a:xfrm>
        </p:spPr>
        <p:txBody>
          <a:bodyPr>
            <a:normAutofit fontScale="90000"/>
          </a:bodyPr>
          <a:lstStyle/>
          <a:p>
            <a:pPr algn="ctr" rtl="1">
              <a:defRPr/>
            </a:pPr>
            <a:r>
              <a:rPr lang="fa-IR" sz="3600" b="1" dirty="0">
                <a:solidFill>
                  <a:srgbClr val="0070C0"/>
                </a:solidFill>
                <a:latin typeface="Arial" pitchFamily="34" charset="0"/>
                <a:cs typeface="B Titr" pitchFamily="2" charset="-78"/>
              </a:rPr>
              <a:t>مقایسه قدرت داده ها در صدور هشدار سریع </a:t>
            </a:r>
            <a:br>
              <a:rPr lang="fa-IR" sz="3600" b="1" dirty="0">
                <a:solidFill>
                  <a:srgbClr val="0070C0"/>
                </a:solidFill>
                <a:latin typeface="Arial" pitchFamily="34" charset="0"/>
                <a:cs typeface="B Titr" pitchFamily="2" charset="-78"/>
              </a:rPr>
            </a:br>
            <a:r>
              <a:rPr lang="fa-IR" sz="3600" b="1" dirty="0">
                <a:solidFill>
                  <a:srgbClr val="0070C0"/>
                </a:solidFill>
                <a:latin typeface="Arial" pitchFamily="34" charset="0"/>
                <a:cs typeface="B Titr" pitchFamily="2" charset="-78"/>
              </a:rPr>
              <a:t>(مراقبت سندرميك)</a:t>
            </a:r>
            <a:endParaRPr lang="en-US" sz="3600" b="1" dirty="0">
              <a:solidFill>
                <a:srgbClr val="0070C0"/>
              </a:solidFill>
              <a:latin typeface="Arial" pitchFamily="34" charset="0"/>
              <a:cs typeface="B Titr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16014" y="4868863"/>
            <a:ext cx="6192837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467646" y="4419600"/>
            <a:ext cx="1368425" cy="86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b="1" dirty="0">
                <a:solidFill>
                  <a:prstClr val="black"/>
                </a:solidFill>
              </a:rPr>
              <a:t>محور زمان</a:t>
            </a:r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1116013" y="2060575"/>
            <a:ext cx="0" cy="280828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79434" y="1155700"/>
            <a:ext cx="1368425" cy="86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b="1" dirty="0">
                <a:solidFill>
                  <a:prstClr val="black"/>
                </a:solidFill>
              </a:rPr>
              <a:t>فراوانی موارد</a:t>
            </a:r>
            <a:endParaRPr lang="en-US" b="1" dirty="0">
              <a:solidFill>
                <a:prstClr val="black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116014" y="3716430"/>
            <a:ext cx="5400675" cy="1152525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xplosion 2 11"/>
          <p:cNvSpPr/>
          <p:nvPr/>
        </p:nvSpPr>
        <p:spPr>
          <a:xfrm>
            <a:off x="6372226" y="2708367"/>
            <a:ext cx="2376488" cy="1179513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Outbreak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516688" y="3716430"/>
            <a:ext cx="0" cy="1152525"/>
          </a:xfrm>
          <a:prstGeom prst="straightConnector1">
            <a:avLst/>
          </a:prstGeom>
          <a:ln w="38100">
            <a:solidFill>
              <a:srgbClr val="99FF99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V="1">
            <a:off x="6302377" y="5083268"/>
            <a:ext cx="922336" cy="493711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553246" y="5791200"/>
            <a:ext cx="2016125" cy="10668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en-US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Approach</a:t>
            </a:r>
            <a:r>
              <a:rPr lang="fa-IR" b="1" dirty="0">
                <a:solidFill>
                  <a:prstClr val="black"/>
                </a:solidFill>
                <a:latin typeface="Arial" pitchFamily="34" charset="0"/>
              </a:rPr>
              <a:t> فعلی:</a:t>
            </a:r>
          </a:p>
          <a:p>
            <a:pPr algn="ctr" rtl="1">
              <a:defRPr/>
            </a:pPr>
            <a:r>
              <a:rPr lang="fa-IR" b="1" dirty="0">
                <a:solidFill>
                  <a:prstClr val="black"/>
                </a:solidFill>
                <a:latin typeface="Arial" pitchFamily="34" charset="0"/>
              </a:rPr>
              <a:t>نظام مراقبت روتین</a:t>
            </a:r>
          </a:p>
          <a:p>
            <a:pPr algn="ctr" rtl="1">
              <a:defRPr/>
            </a:pPr>
            <a:r>
              <a:rPr lang="fa-IR" b="1" dirty="0">
                <a:solidFill>
                  <a:prstClr val="black"/>
                </a:solidFill>
                <a:latin typeface="Arial" pitchFamily="34" charset="0"/>
              </a:rPr>
              <a:t>(رخداد بيماري)</a:t>
            </a:r>
            <a:endParaRPr 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1116015" y="3298825"/>
            <a:ext cx="4176712" cy="1570038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286376" y="3311525"/>
            <a:ext cx="6350" cy="1557338"/>
          </a:xfrm>
          <a:prstGeom prst="straightConnector1">
            <a:avLst/>
          </a:prstGeom>
          <a:ln w="38100">
            <a:solidFill>
              <a:srgbClr val="99FF99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724400" y="5791200"/>
            <a:ext cx="1600200" cy="10668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b="1" dirty="0">
                <a:solidFill>
                  <a:prstClr val="black"/>
                </a:solidFill>
                <a:latin typeface="Arial" pitchFamily="34" charset="0"/>
              </a:rPr>
              <a:t>مراقبت سندرميك (رخداد علائم كليدي بيماريها)</a:t>
            </a:r>
            <a:endParaRPr 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rot="5400000" flipH="1" flipV="1">
            <a:off x="4876800" y="5334092"/>
            <a:ext cx="914400" cy="1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1116014" y="2852744"/>
            <a:ext cx="3095625" cy="2016125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4216400" y="2852744"/>
            <a:ext cx="0" cy="2016125"/>
          </a:xfrm>
          <a:prstGeom prst="straightConnector1">
            <a:avLst/>
          </a:prstGeom>
          <a:ln w="38100">
            <a:solidFill>
              <a:srgbClr val="99FF99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2743200" y="5791200"/>
            <a:ext cx="1828800" cy="10668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b="1" dirty="0">
                <a:solidFill>
                  <a:prstClr val="black"/>
                </a:solidFill>
                <a:latin typeface="Arial" pitchFamily="34" charset="0"/>
              </a:rPr>
              <a:t>بعضي رفتارهاي انسانها (با ارتباط بالقوه به طغيان بيماري)</a:t>
            </a:r>
            <a:endParaRPr 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2" name="Straight Arrow Connector 41"/>
          <p:cNvCxnSpPr>
            <a:stCxn id="41" idx="0"/>
          </p:cNvCxnSpPr>
          <p:nvPr/>
        </p:nvCxnSpPr>
        <p:spPr>
          <a:xfrm rot="5400000" flipH="1" flipV="1">
            <a:off x="3475832" y="5050678"/>
            <a:ext cx="922336" cy="558800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1116015" y="2276475"/>
            <a:ext cx="1727200" cy="2592388"/>
          </a:xfrm>
          <a:prstGeom prst="straightConnector1">
            <a:avLst/>
          </a:prstGeom>
          <a:ln w="3810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843215" y="2324100"/>
            <a:ext cx="6350" cy="2546350"/>
          </a:xfrm>
          <a:prstGeom prst="straightConnector1">
            <a:avLst/>
          </a:prstGeom>
          <a:ln w="38100">
            <a:solidFill>
              <a:srgbClr val="99FF99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0" y="5791200"/>
            <a:ext cx="2590800" cy="10668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fa-IR" b="1" dirty="0">
                <a:solidFill>
                  <a:prstClr val="black"/>
                </a:solidFill>
                <a:latin typeface="Arial" pitchFamily="34" charset="0"/>
              </a:rPr>
              <a:t>وقايع غير مرتبط با فعاليتهاي انسانها يا علائم باليني (اما بالقوه مرتبط با طغيان بيماري)</a:t>
            </a:r>
            <a:endParaRPr 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8" name="Straight Arrow Connector 47"/>
          <p:cNvCxnSpPr>
            <a:stCxn id="47" idx="0"/>
          </p:cNvCxnSpPr>
          <p:nvPr/>
        </p:nvCxnSpPr>
        <p:spPr>
          <a:xfrm rot="5400000" flipH="1" flipV="1">
            <a:off x="1612106" y="4553836"/>
            <a:ext cx="920750" cy="1554163"/>
          </a:xfrm>
          <a:prstGeom prst="straightConnector1">
            <a:avLst/>
          </a:prstGeom>
          <a:ln w="38100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Left Brace 23"/>
          <p:cNvSpPr/>
          <p:nvPr/>
        </p:nvSpPr>
        <p:spPr>
          <a:xfrm rot="5400000">
            <a:off x="2019300" y="3238500"/>
            <a:ext cx="533400" cy="4572000"/>
          </a:xfrm>
          <a:prstGeom prst="leftBrace">
            <a:avLst>
              <a:gd name="adj1" fmla="val 37721"/>
              <a:gd name="adj2" fmla="val 51226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0" y="4953000"/>
            <a:ext cx="4191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b="1" dirty="0">
                <a:solidFill>
                  <a:prstClr val="black"/>
                </a:solidFill>
              </a:rPr>
              <a:t>EVENT –BASESURVEILLANCE =EBS </a:t>
            </a:r>
            <a:endParaRPr lang="fa-IR" b="1" dirty="0">
              <a:solidFill>
                <a:prstClr val="black"/>
              </a:solidFill>
            </a:endParaRPr>
          </a:p>
        </p:txBody>
      </p:sp>
      <p:pic>
        <p:nvPicPr>
          <p:cNvPr id="26" name="Picture 3" descr="J:\كوروناويروس\معاونت بهداشت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59538" y="6165396"/>
            <a:ext cx="584462" cy="692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67032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Content Placeholder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 rtl="1">
              <a:lnSpc>
                <a:spcPct val="150000"/>
              </a:lnSpc>
              <a:defRPr/>
            </a:pPr>
            <a:r>
              <a:rPr lang="fa-IR" sz="2400" b="1" dirty="0">
                <a:latin typeface="Arial" charset="0"/>
                <a:cs typeface="B Zar" pitchFamily="2" charset="-78"/>
              </a:rPr>
              <a:t>اساس نظام </a:t>
            </a:r>
            <a:r>
              <a:rPr lang="fa-IR" sz="2400" b="1" i="1" dirty="0">
                <a:solidFill>
                  <a:srgbClr val="FF0000"/>
                </a:solidFill>
                <a:latin typeface="Arial" charset="0"/>
                <a:cs typeface="B Zar" pitchFamily="2" charset="-78"/>
              </a:rPr>
              <a:t>مراقبت سندرومیک</a:t>
            </a:r>
            <a:endParaRPr lang="en-US" sz="2400" b="1" i="1" dirty="0">
              <a:solidFill>
                <a:srgbClr val="FF0000"/>
              </a:solidFill>
              <a:latin typeface="Arial" charset="0"/>
              <a:cs typeface="B Zar" pitchFamily="2" charset="-78"/>
            </a:endParaRPr>
          </a:p>
          <a:p>
            <a:pPr algn="just" rtl="1">
              <a:lnSpc>
                <a:spcPct val="150000"/>
              </a:lnSpc>
              <a:defRPr/>
            </a:pPr>
            <a:r>
              <a:rPr lang="fa-IR" sz="2400" b="1" i="1" dirty="0">
                <a:solidFill>
                  <a:srgbClr val="FF0000"/>
                </a:solidFill>
                <a:latin typeface="Arial" charset="0"/>
                <a:cs typeface="B Zar" pitchFamily="2" charset="-78"/>
              </a:rPr>
              <a:t> </a:t>
            </a:r>
            <a:r>
              <a:rPr lang="fa-IR" sz="2400" b="1" dirty="0">
                <a:latin typeface="Arial" charset="0"/>
                <a:cs typeface="B Zar" pitchFamily="2" charset="-78"/>
              </a:rPr>
              <a:t>مبتنی بر  علائم بالینی بسیار ساده است. </a:t>
            </a:r>
          </a:p>
          <a:p>
            <a:pPr algn="just" rtl="1" eaLnBrk="1" hangingPunct="1">
              <a:lnSpc>
                <a:spcPct val="150000"/>
              </a:lnSpc>
              <a:defRPr/>
            </a:pPr>
            <a:endParaRPr lang="fa-IR" sz="2400" b="1" dirty="0">
              <a:latin typeface="Arial" charset="0"/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35656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view detail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4713"/>
            <a:ext cx="1828800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AutoShape 9"/>
          <p:cNvSpPr>
            <a:spLocks noChangeArrowheads="1"/>
          </p:cNvSpPr>
          <p:nvPr/>
        </p:nvSpPr>
        <p:spPr bwMode="auto">
          <a:xfrm>
            <a:off x="2674984" y="6132513"/>
            <a:ext cx="3717925" cy="6096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fa-IR" sz="2400" b="1">
                <a:solidFill>
                  <a:prstClr val="black"/>
                </a:solidFill>
              </a:rPr>
              <a:t>مرکز بهداشت شهرستان</a:t>
            </a:r>
            <a:endParaRPr lang="fa-IR" sz="1200">
              <a:solidFill>
                <a:prstClr val="black"/>
              </a:solidFill>
            </a:endParaRPr>
          </a:p>
        </p:txBody>
      </p:sp>
      <p:pic>
        <p:nvPicPr>
          <p:cNvPr id="6" name="Picture 11" descr="Hospital featuring an ambulance by an entran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7" y="0"/>
            <a:ext cx="2136304" cy="1130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Doctor wearing a lab coat explaining healthcare to a patien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334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7740354" y="1124744"/>
            <a:ext cx="1210990" cy="4572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fa-IR" sz="1600" b="1" dirty="0">
                <a:solidFill>
                  <a:prstClr val="black"/>
                </a:solidFill>
                <a:ea typeface="Arial" pitchFamily="34" charset="0"/>
                <a:cs typeface="B Nazanin" pitchFamily="2" charset="-78"/>
              </a:rPr>
              <a:t>بیمارستان</a:t>
            </a:r>
            <a:endParaRPr lang="fa-IR" sz="1200" dirty="0">
              <a:solidFill>
                <a:prstClr val="black"/>
              </a:solidFill>
              <a:ea typeface="Arial" pitchFamily="34" charset="0"/>
              <a:cs typeface="B Nazanin" pitchFamily="2" charset="-78"/>
            </a:endParaRPr>
          </a:p>
        </p:txBody>
      </p:sp>
      <p:pic>
        <p:nvPicPr>
          <p:cNvPr id="9" name="Picture 8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0846" y="304892"/>
            <a:ext cx="1020763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9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46" y="2286000"/>
            <a:ext cx="2735263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House with red roo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4149172"/>
            <a:ext cx="1087760" cy="64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179512" y="4725236"/>
            <a:ext cx="1683296" cy="575345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fa-IR" sz="1200" b="1" dirty="0">
                <a:solidFill>
                  <a:prstClr val="black"/>
                </a:solidFill>
                <a:ea typeface="Arial" pitchFamily="34" charset="0"/>
                <a:cs typeface="B Nazanin" pitchFamily="2" charset="-78"/>
              </a:rPr>
              <a:t>مراکز بهداشت شهری / روستایی (پزشک خانواده)</a:t>
            </a:r>
            <a:endParaRPr lang="fa-IR" sz="1050" dirty="0">
              <a:solidFill>
                <a:prstClr val="black"/>
              </a:solidFill>
              <a:ea typeface="Arial" pitchFamily="34" charset="0"/>
              <a:cs typeface="B Nazanin" pitchFamily="2" charset="-78"/>
            </a:endParaRPr>
          </a:p>
        </p:txBody>
      </p:sp>
      <p:pic>
        <p:nvPicPr>
          <p:cNvPr id="13" name="Picture 1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70" y="3717037"/>
            <a:ext cx="786327" cy="483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 descr="C:\Documents and Settings\P-Hemmati\Local Settings\Temp\Temporary Internet Files\Content.IE5\SQDZHNYI\MP900202026[1]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4221088"/>
            <a:ext cx="314004" cy="473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Picture 9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6639" y="3429000"/>
            <a:ext cx="31400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0" y="3211515"/>
            <a:ext cx="1981200" cy="477837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fa-IR" sz="1600" b="1" dirty="0">
                <a:solidFill>
                  <a:prstClr val="black"/>
                </a:solidFill>
                <a:ea typeface="Arial" pitchFamily="34" charset="0"/>
                <a:cs typeface="B Nazanin" pitchFamily="2" charset="-78"/>
              </a:rPr>
              <a:t>پایگاه بهداشت شهری</a:t>
            </a:r>
            <a:endParaRPr lang="fa-IR" sz="1200" dirty="0">
              <a:solidFill>
                <a:prstClr val="black"/>
              </a:solidFill>
              <a:ea typeface="Arial" pitchFamily="34" charset="0"/>
              <a:cs typeface="B Nazanin" pitchFamily="2" charset="-78"/>
            </a:endParaRPr>
          </a:p>
        </p:txBody>
      </p:sp>
      <p:pic>
        <p:nvPicPr>
          <p:cNvPr id="29699" name="Picture 3" descr="Cellular phone PDA devic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24000" y="22098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Countryside house in Skansen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" y="1524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152400" y="1174750"/>
            <a:ext cx="1600200" cy="50165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fa-IR" sz="1600" b="1" dirty="0">
                <a:solidFill>
                  <a:prstClr val="black"/>
                </a:solidFill>
                <a:ea typeface="Arial" pitchFamily="34" charset="0"/>
                <a:cs typeface="B Nazanin" pitchFamily="2" charset="-78"/>
              </a:rPr>
              <a:t>خانه بهداشت</a:t>
            </a:r>
            <a:endParaRPr lang="fa-IR" sz="1200" dirty="0">
              <a:solidFill>
                <a:prstClr val="black"/>
              </a:solidFill>
              <a:ea typeface="Arial" pitchFamily="34" charset="0"/>
              <a:cs typeface="B Nazanin" pitchFamily="2" charset="-78"/>
            </a:endParaRPr>
          </a:p>
        </p:txBody>
      </p:sp>
      <p:pic>
        <p:nvPicPr>
          <p:cNvPr id="20" name="Picture 3" descr="Cellular phone PDA devic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00200" y="381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Leading a crowd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62801" y="5229200"/>
            <a:ext cx="1585664" cy="10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6910389" y="6172200"/>
            <a:ext cx="2233612" cy="6096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fa-IR" sz="1600" b="1">
                <a:solidFill>
                  <a:prstClr val="black"/>
                </a:solidFill>
                <a:ea typeface="Arial" pitchFamily="34" charset="0"/>
                <a:cs typeface="B Nazanin" pitchFamily="2" charset="-78"/>
              </a:rPr>
              <a:t>تجمعات بزرگ انسانی</a:t>
            </a:r>
            <a:endParaRPr lang="fa-IR" sz="1200">
              <a:solidFill>
                <a:prstClr val="black"/>
              </a:solidFill>
              <a:ea typeface="Arial" pitchFamily="34" charset="0"/>
              <a:cs typeface="B Nazanin" pitchFamily="2" charset="-78"/>
            </a:endParaRPr>
          </a:p>
        </p:txBody>
      </p:sp>
      <p:pic>
        <p:nvPicPr>
          <p:cNvPr id="23" name="Picture 3" descr="Cellular phone PDA devic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00392" y="4725144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326" y="4581220"/>
            <a:ext cx="1020763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3124200" y="152400"/>
            <a:ext cx="2590800" cy="4572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fa-IR" sz="1600" b="1">
                <a:solidFill>
                  <a:prstClr val="black"/>
                </a:solidFill>
                <a:ea typeface="Arial" pitchFamily="34" charset="0"/>
                <a:cs typeface="B Nazanin" pitchFamily="2" charset="-78"/>
              </a:rPr>
              <a:t>بخش خصوصی</a:t>
            </a:r>
            <a:endParaRPr lang="fa-IR" sz="1200">
              <a:solidFill>
                <a:prstClr val="black"/>
              </a:solidFill>
              <a:ea typeface="Arial" pitchFamily="34" charset="0"/>
              <a:cs typeface="B Nazanin" pitchFamily="2" charset="-78"/>
            </a:endParaRPr>
          </a:p>
        </p:txBody>
      </p:sp>
      <p:pic>
        <p:nvPicPr>
          <p:cNvPr id="26" name="Picture 3" descr="Cellular phone PDA devic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672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 descr="Cellular phone PDA devic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9512" y="3789040"/>
            <a:ext cx="317376" cy="31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ight Arrow 27"/>
          <p:cNvSpPr/>
          <p:nvPr/>
        </p:nvSpPr>
        <p:spPr>
          <a:xfrm rot="2721307">
            <a:off x="1774826" y="1430383"/>
            <a:ext cx="2273300" cy="428625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600" dirty="0">
                <a:solidFill>
                  <a:prstClr val="black"/>
                </a:solidFill>
              </a:rPr>
              <a:t>1 مورد اسهال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1766888" y="2427288"/>
            <a:ext cx="1866900" cy="45720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600" dirty="0">
                <a:solidFill>
                  <a:prstClr val="black"/>
                </a:solidFill>
              </a:rPr>
              <a:t>2 مورد اسهال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30" name="Right Arrow 29"/>
          <p:cNvSpPr/>
          <p:nvPr/>
        </p:nvSpPr>
        <p:spPr>
          <a:xfrm rot="19618023">
            <a:off x="1666921" y="3421067"/>
            <a:ext cx="1673225" cy="401637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600" dirty="0">
                <a:solidFill>
                  <a:prstClr val="black"/>
                </a:solidFill>
              </a:rPr>
              <a:t>3 مورد اسهال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31" name="Left Arrow 30"/>
          <p:cNvSpPr/>
          <p:nvPr/>
        </p:nvSpPr>
        <p:spPr>
          <a:xfrm rot="18393954">
            <a:off x="5103839" y="1566864"/>
            <a:ext cx="2041525" cy="454025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600" dirty="0">
                <a:solidFill>
                  <a:prstClr val="black"/>
                </a:solidFill>
              </a:rPr>
              <a:t>8 مورد اسهال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32" name="Left Arrow 31"/>
          <p:cNvSpPr/>
          <p:nvPr/>
        </p:nvSpPr>
        <p:spPr>
          <a:xfrm rot="2883496">
            <a:off x="5389066" y="4091085"/>
            <a:ext cx="2177666" cy="457200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600" dirty="0">
                <a:solidFill>
                  <a:prstClr val="black"/>
                </a:solidFill>
              </a:rPr>
              <a:t>2 مورد اسهال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33" name="Down Arrow 32"/>
          <p:cNvSpPr/>
          <p:nvPr/>
        </p:nvSpPr>
        <p:spPr>
          <a:xfrm>
            <a:off x="3810000" y="692242"/>
            <a:ext cx="457200" cy="1584325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fa-IR" sz="1600" dirty="0">
                <a:solidFill>
                  <a:prstClr val="black"/>
                </a:solidFill>
              </a:rPr>
              <a:t>10 مورد اسهال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34" name="Explosion 2 33"/>
          <p:cNvSpPr/>
          <p:nvPr/>
        </p:nvSpPr>
        <p:spPr>
          <a:xfrm>
            <a:off x="3124246" y="2286000"/>
            <a:ext cx="2887663" cy="18288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Diarrhea Outbreak</a:t>
            </a:r>
          </a:p>
        </p:txBody>
      </p:sp>
      <p:pic>
        <p:nvPicPr>
          <p:cNvPr id="1028" name="Picture 4" descr="C:\Users\Peyman\AppData\Local\Microsoft\Windows\Temporary Internet Files\Content.IE5\F33XWIF5\MP900289263[1]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732882" y="1916832"/>
            <a:ext cx="1411163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Left Arrow 35"/>
          <p:cNvSpPr/>
          <p:nvPr/>
        </p:nvSpPr>
        <p:spPr>
          <a:xfrm>
            <a:off x="6078584" y="2735263"/>
            <a:ext cx="1812925" cy="457200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600" dirty="0">
                <a:solidFill>
                  <a:prstClr val="black"/>
                </a:solidFill>
              </a:rPr>
              <a:t>1 مورد اسهال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251520" y="5517232"/>
            <a:ext cx="1981200" cy="1584176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600" b="1" dirty="0">
                <a:solidFill>
                  <a:prstClr val="black"/>
                </a:solidFill>
                <a:ea typeface="Arial" pitchFamily="34" charset="0"/>
                <a:cs typeface="B Nazanin" pitchFamily="2" charset="-78"/>
              </a:rPr>
              <a:t>EMS</a:t>
            </a:r>
            <a:endParaRPr lang="fa-IR" sz="1200" dirty="0">
              <a:solidFill>
                <a:prstClr val="black"/>
              </a:solidFill>
              <a:ea typeface="Arial" pitchFamily="34" charset="0"/>
              <a:cs typeface="B Nazanin" pitchFamily="2" charset="-78"/>
            </a:endParaRPr>
          </a:p>
        </p:txBody>
      </p:sp>
      <p:sp>
        <p:nvSpPr>
          <p:cNvPr id="38" name="Right Arrow 37"/>
          <p:cNvSpPr/>
          <p:nvPr/>
        </p:nvSpPr>
        <p:spPr>
          <a:xfrm rot="18283675">
            <a:off x="1950262" y="4567514"/>
            <a:ext cx="2104587" cy="401637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sz="1600" dirty="0">
                <a:solidFill>
                  <a:prstClr val="black"/>
                </a:solidFill>
              </a:rPr>
              <a:t>3 مورد اسهال</a:t>
            </a:r>
            <a:endParaRPr lang="en-US" sz="1600" dirty="0">
              <a:solidFill>
                <a:prstClr val="black"/>
              </a:solidFill>
            </a:endParaRPr>
          </a:p>
        </p:txBody>
      </p:sp>
      <p:graphicFrame>
        <p:nvGraphicFramePr>
          <p:cNvPr id="2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323850" y="5970588"/>
          <a:ext cx="1676400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ClipArt" r:id="rId14" imgW="2286000" imgH="1191960" progId="">
                  <p:embed/>
                </p:oleObj>
              </mc:Choice>
              <mc:Fallback>
                <p:oleObj name="ClipArt" r:id="rId14" imgW="2286000" imgH="119196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970588"/>
                        <a:ext cx="1676400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" name="Picture 4" descr="Bazar-4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715250" y="2853028"/>
            <a:ext cx="14287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Content Placeholder 4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7782375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9" y="1143000"/>
            <a:ext cx="9001156" cy="5410200"/>
          </a:xfrm>
        </p:spPr>
        <p:txBody>
          <a:bodyPr>
            <a:noAutofit/>
          </a:bodyPr>
          <a:lstStyle/>
          <a:p>
            <a:pPr algn="justLow" rtl="1"/>
            <a:r>
              <a:rPr lang="fa-IR" sz="4000" b="1" dirty="0">
                <a:cs typeface="B Nazanin" pitchFamily="2" charset="-78"/>
              </a:rPr>
              <a:t>مراقبت: </a:t>
            </a:r>
          </a:p>
          <a:p>
            <a:pPr algn="justLow" rtl="1"/>
            <a:r>
              <a:rPr lang="fa-IR" sz="4000" b="1" dirty="0">
                <a:cs typeface="B Nazanin" pitchFamily="2" charset="-78"/>
              </a:rPr>
              <a:t> </a:t>
            </a:r>
            <a:r>
              <a:rPr lang="fa-IR" sz="4000" b="1" dirty="0">
                <a:solidFill>
                  <a:srgbClr val="C00000"/>
                </a:solidFill>
                <a:cs typeface="B Nazanin" pitchFamily="2" charset="-78"/>
              </a:rPr>
              <a:t>ستون اصلی و اسکلت </a:t>
            </a:r>
            <a:r>
              <a:rPr lang="fa-IR" sz="4000" b="1" dirty="0">
                <a:cs typeface="B Nazanin" pitchFamily="2" charset="-78"/>
              </a:rPr>
              <a:t>هر برنامه  بهداشتی در نظام سلامت کشور جمهوری اسلامی ایران بوده و بخصوص در  </a:t>
            </a:r>
            <a:r>
              <a:rPr lang="fa-IR" sz="4000" b="1" u="sng" dirty="0">
                <a:cs typeface="B Nazanin" pitchFamily="2" charset="-78"/>
              </a:rPr>
              <a:t>بیماریهای واگیر اجرای </a:t>
            </a:r>
            <a:r>
              <a:rPr lang="fa-IR" sz="4000" b="1" u="sng" dirty="0">
                <a:solidFill>
                  <a:srgbClr val="C00000"/>
                </a:solidFill>
                <a:cs typeface="B Nazanin" pitchFamily="2" charset="-78"/>
              </a:rPr>
              <a:t>نظام مراقبت پویا</a:t>
            </a:r>
            <a:r>
              <a:rPr lang="fa-IR" sz="4000" b="1" u="sng" dirty="0">
                <a:cs typeface="B Nazanin" pitchFamily="2" charset="-78"/>
              </a:rPr>
              <a:t> نقش کلیدی خواهد داشت .</a:t>
            </a:r>
          </a:p>
          <a:p>
            <a:pPr algn="justLow" rtl="1"/>
            <a:r>
              <a:rPr lang="fa-IR" sz="4000" b="1" dirty="0">
                <a:cs typeface="B Nazanin" pitchFamily="2" charset="-78"/>
              </a:rPr>
              <a:t>در بیماریهای با منشأ ناشناخته نیز نقش اصلی را ایفا می نماید. 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46" y="152400"/>
            <a:ext cx="414408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5400" b="1" dirty="0">
                <a:solidFill>
                  <a:prstClr val="black"/>
                </a:solidFill>
                <a:cs typeface="B Nazanin" pitchFamily="2" charset="-78"/>
              </a:rPr>
              <a:t>مراقبت چیست ؟</a:t>
            </a:r>
            <a:endParaRPr lang="fa-IR" sz="5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489161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778" name="Picture 2" descr="http://www.cdc.gov/foodsafety/images/outbreak_process_900p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838200"/>
            <a:ext cx="7467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73587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اهداف نظام مراقبت سندرمیک: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19075" y="1196976"/>
            <a:ext cx="8705850" cy="4824413"/>
          </a:xfrm>
        </p:spPr>
        <p:txBody>
          <a:bodyPr/>
          <a:lstStyle/>
          <a:p>
            <a:pPr marL="514350" indent="-514350" algn="r" rtl="1" eaLnBrk="1" hangingPunct="1">
              <a:lnSpc>
                <a:spcPct val="150000"/>
              </a:lnSpc>
              <a:buFontTx/>
              <a:buAutoNum type="arabicPeriod"/>
            </a:pPr>
            <a:r>
              <a:rPr lang="fa-IR" alt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تشخیص زودرس طغیان‌ها و تهدیدات سلامتی</a:t>
            </a:r>
          </a:p>
          <a:p>
            <a:pPr marL="514350" indent="-514350" algn="r" rtl="1" eaLnBrk="1" hangingPunct="1">
              <a:lnSpc>
                <a:spcPct val="150000"/>
              </a:lnSpc>
              <a:buFontTx/>
              <a:buAutoNum type="arabicPeriod"/>
            </a:pPr>
            <a:r>
              <a:rPr lang="fa-IR" altLang="fa-IR" sz="2400" dirty="0">
                <a:cs typeface="B Nazanin" panose="00000400000000000000" pitchFamily="2" charset="-78"/>
              </a:rPr>
              <a:t>پیش‌بینی اندازه، سرعت، شدت و الگوی طغیان‌ها</a:t>
            </a:r>
          </a:p>
          <a:p>
            <a:pPr marL="514350" indent="-514350" algn="r" rtl="1" eaLnBrk="1" hangingPunct="1">
              <a:lnSpc>
                <a:spcPct val="150000"/>
              </a:lnSpc>
              <a:buFontTx/>
              <a:buAutoNum type="arabicPeriod"/>
            </a:pPr>
            <a:r>
              <a:rPr lang="fa-IR" altLang="fa-IR" sz="2400" dirty="0">
                <a:cs typeface="B Nazanin" panose="00000400000000000000" pitchFamily="2" charset="-78"/>
              </a:rPr>
              <a:t>اعلام </a:t>
            </a:r>
            <a:r>
              <a:rPr lang="fa-IR" alt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هشدار سریع بر اساس داده‌های </a:t>
            </a:r>
            <a:r>
              <a:rPr lang="fa-IR" altLang="fa-IR" sz="2400" dirty="0">
                <a:cs typeface="B Nazanin" panose="00000400000000000000" pitchFamily="2" charset="-78"/>
              </a:rPr>
              <a:t>بدست آمده</a:t>
            </a:r>
          </a:p>
          <a:p>
            <a:pPr marL="514350" indent="-514350" algn="r" rtl="1" eaLnBrk="1" hangingPunct="1">
              <a:lnSpc>
                <a:spcPct val="150000"/>
              </a:lnSpc>
              <a:buFontTx/>
              <a:buAutoNum type="arabicPeriod"/>
            </a:pPr>
            <a:r>
              <a:rPr lang="fa-IR" alt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واکنش سریع و افزایش قابلیت پاسخگویی</a:t>
            </a:r>
            <a:r>
              <a:rPr lang="fa-IR" altLang="fa-IR" sz="2400" dirty="0">
                <a:cs typeface="B Nazanin" panose="00000400000000000000" pitchFamily="2" charset="-78"/>
              </a:rPr>
              <a:t> سیستم سلامت برای جلوگیری و کنترل طغیان بیماری‌ها در جامعه</a:t>
            </a:r>
          </a:p>
          <a:p>
            <a:pPr marL="514350" indent="-514350" algn="r" rtl="1" eaLnBrk="1" hangingPunct="1">
              <a:lnSpc>
                <a:spcPct val="150000"/>
              </a:lnSpc>
              <a:buFontTx/>
              <a:buAutoNum type="arabicPeriod"/>
            </a:pPr>
            <a:r>
              <a:rPr lang="fa-IR" altLang="fa-IR" sz="2400" dirty="0">
                <a:solidFill>
                  <a:srgbClr val="C00000"/>
                </a:solidFill>
                <a:cs typeface="B Nazanin" panose="00000400000000000000" pitchFamily="2" charset="-78"/>
              </a:rPr>
              <a:t>پایش و ارزیابی تاثیر اقدامات مداخله‌ای انجام شده </a:t>
            </a:r>
            <a:r>
              <a:rPr lang="fa-IR" altLang="fa-IR" sz="2400" dirty="0">
                <a:cs typeface="B Nazanin" panose="00000400000000000000" pitchFamily="2" charset="-78"/>
              </a:rPr>
              <a:t>جهت پیشگیری و کنترل طغیان بیماری‌ها</a:t>
            </a:r>
          </a:p>
        </p:txBody>
      </p:sp>
    </p:spTree>
    <p:extLst>
      <p:ext uri="{BB962C8B-B14F-4D97-AF65-F5344CB8AC3E}">
        <p14:creationId xmlns:p14="http://schemas.microsoft.com/office/powerpoint/2010/main" val="12894848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/>
          </p:cNvGraphicFramePr>
          <p:nvPr/>
        </p:nvGraphicFramePr>
        <p:xfrm>
          <a:off x="533400" y="1665288"/>
          <a:ext cx="8382000" cy="412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Chart" r:id="rId4" imgW="9105900" imgH="2838360" progId="MSGraph.Chart.8">
                  <p:embed followColorScheme="textAndBackground"/>
                </p:oleObj>
              </mc:Choice>
              <mc:Fallback>
                <p:oleObj name="Chart" r:id="rId4" imgW="9105900" imgH="2838360" progId="MSGraph.Chart.8">
                  <p:embed followColorScheme="textAndBackground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65288"/>
                        <a:ext cx="8382000" cy="4125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63" name="Text Box 3"/>
          <p:cNvSpPr txBox="1">
            <a:spLocks noChangeArrowheads="1"/>
          </p:cNvSpPr>
          <p:nvPr/>
        </p:nvSpPr>
        <p:spPr bwMode="auto">
          <a:xfrm rot="16200000">
            <a:off x="-1168400" y="3378201"/>
            <a:ext cx="3354387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73075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25463" indent="-68263" defTabSz="473075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44563" indent="-30163" defTabSz="473075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473075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473075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4730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4730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4730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4730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anose="01010601010101010101" pitchFamily="2" charset="2"/>
              <a:buNone/>
            </a:pPr>
            <a:r>
              <a:rPr kumimoji="0" lang="en-US" altLang="zh-TW" b="1">
                <a:solidFill>
                  <a:srgbClr val="FFFFFF"/>
                </a:solidFill>
                <a:latin typeface="Arial" panose="020B0604020202090204" pitchFamily="34" charset="0"/>
                <a:ea typeface="新細明體" panose="02020500000000000000" pitchFamily="18" charset="-120"/>
              </a:rPr>
              <a:t>Number of Cases</a:t>
            </a:r>
          </a:p>
        </p:txBody>
      </p:sp>
      <p:sp>
        <p:nvSpPr>
          <p:cNvPr id="194565" name="Text Box 5"/>
          <p:cNvSpPr txBox="1">
            <a:spLocks noChangeArrowheads="1"/>
          </p:cNvSpPr>
          <p:nvPr/>
        </p:nvSpPr>
        <p:spPr bwMode="auto">
          <a:xfrm>
            <a:off x="4572000" y="2514600"/>
            <a:ext cx="3048000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73075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25463" indent="-68263" defTabSz="473075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44563" indent="-30163" defTabSz="473075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473075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473075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4730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4730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4730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4730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0000"/>
              <a:buFont typeface="Monotype Sorts" panose="01010601010101010101" pitchFamily="2" charset="2"/>
              <a:buNone/>
            </a:pPr>
            <a:r>
              <a:rPr kumimoji="0" lang="en-US" altLang="zh-TW" b="1">
                <a:solidFill>
                  <a:srgbClr val="FFFF99"/>
                </a:solidFill>
                <a:latin typeface="Arial" panose="020B0604020202090204" pitchFamily="34" charset="0"/>
                <a:ea typeface="新細明體" panose="02020500000000000000" pitchFamily="18" charset="-120"/>
              </a:rPr>
              <a:t>SEVERE ILLNESS</a:t>
            </a:r>
            <a:endParaRPr kumimoji="0" lang="en-US" altLang="zh-TW">
              <a:solidFill>
                <a:srgbClr val="FFFF99"/>
              </a:solidFill>
              <a:ea typeface="新細明體" panose="02020500000000000000" pitchFamily="18" charset="-120"/>
            </a:endParaRPr>
          </a:p>
        </p:txBody>
      </p:sp>
      <p:sp>
        <p:nvSpPr>
          <p:cNvPr id="194566" name="Freeform 6"/>
          <p:cNvSpPr>
            <a:spLocks/>
          </p:cNvSpPr>
          <p:nvPr/>
        </p:nvSpPr>
        <p:spPr bwMode="auto">
          <a:xfrm>
            <a:off x="4114800" y="2895600"/>
            <a:ext cx="4267200" cy="1524000"/>
          </a:xfrm>
          <a:custGeom>
            <a:avLst/>
            <a:gdLst>
              <a:gd name="T0" fmla="*/ 0 w 4168"/>
              <a:gd name="T1" fmla="*/ 1216 h 1296"/>
              <a:gd name="T2" fmla="*/ 1440 w 4168"/>
              <a:gd name="T3" fmla="*/ 16 h 1296"/>
              <a:gd name="T4" fmla="*/ 3792 w 4168"/>
              <a:gd name="T5" fmla="*/ 1120 h 1296"/>
              <a:gd name="T6" fmla="*/ 3696 w 4168"/>
              <a:gd name="T7" fmla="*/ 1072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68" h="1296">
                <a:moveTo>
                  <a:pt x="0" y="1216"/>
                </a:moveTo>
                <a:cubicBezTo>
                  <a:pt x="404" y="624"/>
                  <a:pt x="808" y="32"/>
                  <a:pt x="1440" y="16"/>
                </a:cubicBezTo>
                <a:cubicBezTo>
                  <a:pt x="2072" y="0"/>
                  <a:pt x="3416" y="944"/>
                  <a:pt x="3792" y="1120"/>
                </a:cubicBezTo>
                <a:cubicBezTo>
                  <a:pt x="4168" y="1296"/>
                  <a:pt x="3932" y="1184"/>
                  <a:pt x="3696" y="1072"/>
                </a:cubicBezTo>
              </a:path>
            </a:pathLst>
          </a:custGeom>
          <a:noFill/>
          <a:ln w="508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94567" name="Freeform 7"/>
          <p:cNvSpPr>
            <a:spLocks/>
          </p:cNvSpPr>
          <p:nvPr/>
        </p:nvSpPr>
        <p:spPr bwMode="auto">
          <a:xfrm>
            <a:off x="2514600" y="2438400"/>
            <a:ext cx="3505200" cy="2057400"/>
          </a:xfrm>
          <a:custGeom>
            <a:avLst/>
            <a:gdLst>
              <a:gd name="T0" fmla="*/ 0 w 4168"/>
              <a:gd name="T1" fmla="*/ 1216 h 1296"/>
              <a:gd name="T2" fmla="*/ 1440 w 4168"/>
              <a:gd name="T3" fmla="*/ 16 h 1296"/>
              <a:gd name="T4" fmla="*/ 3792 w 4168"/>
              <a:gd name="T5" fmla="*/ 1120 h 1296"/>
              <a:gd name="T6" fmla="*/ 3696 w 4168"/>
              <a:gd name="T7" fmla="*/ 1072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68" h="1296">
                <a:moveTo>
                  <a:pt x="0" y="1216"/>
                </a:moveTo>
                <a:cubicBezTo>
                  <a:pt x="404" y="624"/>
                  <a:pt x="808" y="32"/>
                  <a:pt x="1440" y="16"/>
                </a:cubicBezTo>
                <a:cubicBezTo>
                  <a:pt x="2072" y="0"/>
                  <a:pt x="3416" y="944"/>
                  <a:pt x="3792" y="1120"/>
                </a:cubicBezTo>
                <a:cubicBezTo>
                  <a:pt x="4168" y="1296"/>
                  <a:pt x="3932" y="1184"/>
                  <a:pt x="3696" y="1072"/>
                </a:cubicBezTo>
              </a:path>
            </a:pathLst>
          </a:custGeom>
          <a:noFill/>
          <a:ln w="508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94568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1447800" y="228600"/>
            <a:ext cx="6172200" cy="1143000"/>
          </a:xfrm>
        </p:spPr>
        <p:txBody>
          <a:bodyPr/>
          <a:lstStyle/>
          <a:p>
            <a:pPr algn="ctr"/>
            <a:r>
              <a:rPr lang="en-US" altLang="zh-TW" sz="4400">
                <a:ea typeface="新細明體" panose="02020500000000000000" pitchFamily="18" charset="-120"/>
              </a:rPr>
              <a:t>Rationale</a:t>
            </a:r>
          </a:p>
        </p:txBody>
      </p:sp>
      <p:sp>
        <p:nvSpPr>
          <p:cNvPr id="194569" name="AutoShape 9"/>
          <p:cNvSpPr>
            <a:spLocks noChangeArrowheads="1"/>
          </p:cNvSpPr>
          <p:nvPr/>
        </p:nvSpPr>
        <p:spPr bwMode="auto">
          <a:xfrm rot="1384663">
            <a:off x="979534" y="2403567"/>
            <a:ext cx="1824037" cy="1419225"/>
          </a:xfrm>
          <a:prstGeom prst="irregularSeal2">
            <a:avLst/>
          </a:prstGeom>
          <a:solidFill>
            <a:schemeClr val="tx1">
              <a:alpha val="34000"/>
            </a:schemeClr>
          </a:solidFill>
          <a:ln w="38100">
            <a:solidFill>
              <a:srgbClr val="FF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94570" name="AutoShape 10"/>
          <p:cNvSpPr>
            <a:spLocks noChangeArrowheads="1"/>
          </p:cNvSpPr>
          <p:nvPr/>
        </p:nvSpPr>
        <p:spPr bwMode="auto">
          <a:xfrm>
            <a:off x="1524000" y="3733800"/>
            <a:ext cx="381000" cy="609600"/>
          </a:xfrm>
          <a:prstGeom prst="downArrow">
            <a:avLst>
              <a:gd name="adj1" fmla="val 50000"/>
              <a:gd name="adj2" fmla="val 40000"/>
            </a:avLst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94571" name="Text Box 11"/>
          <p:cNvSpPr txBox="1">
            <a:spLocks noChangeArrowheads="1"/>
          </p:cNvSpPr>
          <p:nvPr/>
        </p:nvSpPr>
        <p:spPr bwMode="auto">
          <a:xfrm>
            <a:off x="1143000" y="2895691"/>
            <a:ext cx="1524000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TW" sz="2400">
                <a:solidFill>
                  <a:srgbClr val="FFFF66"/>
                </a:solidFill>
                <a:latin typeface="Impact" panose="020B0806030902050204" pitchFamily="34" charset="0"/>
                <a:ea typeface="新細明體" panose="02020500000000000000" pitchFamily="18" charset="-120"/>
              </a:rPr>
              <a:t>EXPOSURE</a:t>
            </a:r>
          </a:p>
        </p:txBody>
      </p:sp>
      <p:sp>
        <p:nvSpPr>
          <p:cNvPr id="194572" name="AutoShape 12"/>
          <p:cNvSpPr>
            <a:spLocks/>
          </p:cNvSpPr>
          <p:nvPr/>
        </p:nvSpPr>
        <p:spPr bwMode="auto">
          <a:xfrm rot="16200000">
            <a:off x="5067300" y="4152900"/>
            <a:ext cx="533400" cy="2133600"/>
          </a:xfrm>
          <a:prstGeom prst="leftBrace">
            <a:avLst>
              <a:gd name="adj1" fmla="val 33333"/>
              <a:gd name="adj2" fmla="val 46981"/>
            </a:avLst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94573" name="AutoShape 13"/>
          <p:cNvSpPr>
            <a:spLocks/>
          </p:cNvSpPr>
          <p:nvPr/>
        </p:nvSpPr>
        <p:spPr bwMode="auto">
          <a:xfrm rot="16200000">
            <a:off x="3429000" y="4648200"/>
            <a:ext cx="914400" cy="1524000"/>
          </a:xfrm>
          <a:prstGeom prst="leftBrace">
            <a:avLst>
              <a:gd name="adj1" fmla="val 13889"/>
              <a:gd name="adj2" fmla="val 46981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194574" name="Text Box 14"/>
          <p:cNvSpPr txBox="1">
            <a:spLocks noChangeArrowheads="1"/>
          </p:cNvSpPr>
          <p:nvPr/>
        </p:nvSpPr>
        <p:spPr bwMode="auto">
          <a:xfrm>
            <a:off x="2286000" y="5867401"/>
            <a:ext cx="3429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TW" sz="2000" b="1">
                <a:solidFill>
                  <a:srgbClr val="FD3121"/>
                </a:solidFill>
                <a:ea typeface="新細明體" panose="02020500000000000000" pitchFamily="18" charset="-120"/>
              </a:rPr>
              <a:t>Syndromic Surveillance</a:t>
            </a:r>
          </a:p>
        </p:txBody>
      </p:sp>
      <p:sp>
        <p:nvSpPr>
          <p:cNvPr id="194575" name="Text Box 15"/>
          <p:cNvSpPr txBox="1">
            <a:spLocks noChangeArrowheads="1"/>
          </p:cNvSpPr>
          <p:nvPr/>
        </p:nvSpPr>
        <p:spPr bwMode="auto">
          <a:xfrm>
            <a:off x="4343400" y="5470526"/>
            <a:ext cx="41148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TW" sz="2000" b="1">
                <a:solidFill>
                  <a:srgbClr val="FFFF99"/>
                </a:solidFill>
                <a:ea typeface="新細明體" panose="02020500000000000000" pitchFamily="18" charset="-120"/>
              </a:rPr>
              <a:t>Notifiable Disease Reporting</a:t>
            </a:r>
          </a:p>
        </p:txBody>
      </p:sp>
    </p:spTree>
    <p:extLst>
      <p:ext uri="{BB962C8B-B14F-4D97-AF65-F5344CB8AC3E}">
        <p14:creationId xmlns:p14="http://schemas.microsoft.com/office/powerpoint/2010/main" val="1241788898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2814656"/>
          </a:xfrm>
        </p:spPr>
        <p:txBody>
          <a:bodyPr>
            <a:normAutofit/>
          </a:bodyPr>
          <a:lstStyle/>
          <a:p>
            <a:r>
              <a:rPr lang="fa-IR" sz="5400" b="1" dirty="0"/>
              <a:t>معرفی نظام مراقبت سندرمیک</a:t>
            </a:r>
          </a:p>
        </p:txBody>
      </p:sp>
    </p:spTree>
    <p:extLst>
      <p:ext uri="{BB962C8B-B14F-4D97-AF65-F5344CB8AC3E}">
        <p14:creationId xmlns:p14="http://schemas.microsoft.com/office/powerpoint/2010/main" val="11223186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4" y="404710"/>
            <a:ext cx="86222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SA" sz="2000" dirty="0">
                <a:ea typeface="Calibri"/>
                <a:cs typeface="B Nazanin"/>
              </a:rPr>
              <a:t>يكي از نقايص نظام مراقبت جاري ايجاد فاصله بين زمان بروز و زمان پاسخ بوده و خواهد بود. اگر تشخيص بيماريهاي واگير را بر سه محو ر تشخيص محتمل، مظنون و قطعي مدنظر داشته باشيم و اقدام خو د را جهت مهار و كنترل آن به زمان تشخيص قطعي مرتبط بدانيم مسلماً در برخورد با بروز طغيا ن ها و همه گيري هاي وسيع با مشكل مواجه شده و يكسري از اپيدمي ها با توجه به ماهيت و نو ع عامل بيماريزا مي تواند اثرات و عواقب زيان باري به همراه داشته باشند، لذا </a:t>
            </a:r>
            <a:r>
              <a:rPr lang="ar-SA" sz="2000" b="1" dirty="0">
                <a:ea typeface="Calibri"/>
                <a:cs typeface="B Nazanin"/>
              </a:rPr>
              <a:t>” نظام</a:t>
            </a:r>
            <a:r>
              <a:rPr lang="ar-SA" sz="2000" dirty="0">
                <a:ea typeface="Calibri"/>
                <a:cs typeface="B Nazanin"/>
              </a:rPr>
              <a:t> </a:t>
            </a:r>
            <a:r>
              <a:rPr lang="ar-SA" sz="2000" b="1" dirty="0">
                <a:ea typeface="Calibri"/>
                <a:cs typeface="B Nazanin"/>
              </a:rPr>
              <a:t>مراقبت سندرميك“ </a:t>
            </a:r>
            <a:r>
              <a:rPr lang="ar-SA" sz="2000" dirty="0">
                <a:ea typeface="Calibri"/>
                <a:cs typeface="B Nazanin"/>
              </a:rPr>
              <a:t>به عنوان يك الگوي جديد در نظام مراقبت بيماريها خواهد توانست اين فاصله ها را كمتر نموده و ما را با سرعت به يك تشخيص مظنون برساند و زماني كه با اجراي اين روش جديد ميزان دستيابي به تعداد بيشتر از مبتلايان براساس نشانگان بيماري محقق گردد مداخلات مؤثر در كاهش آلام و كاهش مرگ و مير مبتلايان مي تواند شرايط را براي كنترل سريعتر طغيان و همه گيري ها فراهم آورد</a:t>
            </a:r>
            <a:r>
              <a:rPr lang="en-US" sz="2000" dirty="0">
                <a:ea typeface="Calibri"/>
                <a:cs typeface="B Nazanin"/>
              </a:rPr>
              <a:t>.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791580" y="3356992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b="1" dirty="0">
                <a:solidFill>
                  <a:prstClr val="black"/>
                </a:solidFill>
                <a:ea typeface="Calibri"/>
                <a:cs typeface="B Nazanin"/>
              </a:rPr>
              <a:t>سامانه نظام مراقبت سندرمیک </a:t>
            </a:r>
            <a:r>
              <a:rPr lang="fa-IR" b="1" dirty="0">
                <a:solidFill>
                  <a:srgbClr val="000000"/>
                </a:solidFill>
                <a:cs typeface="B Nazanin"/>
              </a:rPr>
              <a:t>یک </a:t>
            </a:r>
            <a:r>
              <a:rPr lang="fa-IR" b="1" u="sng" dirty="0">
                <a:solidFill>
                  <a:srgbClr val="C00000"/>
                </a:solidFill>
                <a:cs typeface="B Nazanin"/>
              </a:rPr>
              <a:t>سامانه هوشمند ثبت وگزارش وصدور هشدار فوق سریع بوده</a:t>
            </a:r>
            <a:r>
              <a:rPr lang="fa-IR" b="1" dirty="0">
                <a:solidFill>
                  <a:srgbClr val="000000"/>
                </a:solidFill>
                <a:cs typeface="B Nazanin"/>
              </a:rPr>
              <a:t>،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838" y="3746984"/>
            <a:ext cx="32623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3530" y="5085230"/>
            <a:ext cx="8712968" cy="116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 eaLnBrk="0" fontAlgn="base" hangingPunct="0">
              <a:lnSpc>
                <a:spcPct val="115000"/>
              </a:lnSpc>
              <a:spcBef>
                <a:spcPts val="770"/>
              </a:spcBef>
            </a:pPr>
            <a:r>
              <a:rPr lang="fa-IR" sz="2000" b="1" dirty="0">
                <a:solidFill>
                  <a:srgbClr val="FF0000"/>
                </a:solidFill>
              </a:rPr>
              <a:t>هدف از راه اندازی سامانه</a:t>
            </a:r>
            <a:r>
              <a:rPr lang="fa-IR" sz="1600" b="1" dirty="0">
                <a:solidFill>
                  <a:srgbClr val="FF0000"/>
                </a:solidFill>
              </a:rPr>
              <a:t>:</a:t>
            </a:r>
            <a:endParaRPr lang="en-US" sz="1400" dirty="0">
              <a:solidFill>
                <a:prstClr val="black"/>
              </a:solidFill>
              <a:ea typeface="Calibri"/>
              <a:cs typeface="Arial"/>
            </a:endParaRPr>
          </a:p>
          <a:p>
            <a:pPr marL="274320" lvl="0" indent="-274320" algn="r" rtl="1" eaLnBrk="0" fontAlgn="base" hangingPunct="0">
              <a:lnSpc>
                <a:spcPct val="115000"/>
              </a:lnSpc>
              <a:spcBef>
                <a:spcPts val="600"/>
              </a:spcBef>
            </a:pPr>
            <a:r>
              <a:rPr lang="fa-IR" b="1" dirty="0">
                <a:solidFill>
                  <a:srgbClr val="0D0D0D"/>
                </a:solidFill>
                <a:latin typeface="Arial"/>
                <a:cs typeface="B Nazanin"/>
              </a:rPr>
              <a:t>ارتقاء نظام مراقبت و پاسخدهي در سطح كشور در همه واحدهای عرضه خدمات بهداشت ودرمان </a:t>
            </a:r>
            <a:r>
              <a:rPr lang="fa-IR" b="1" dirty="0">
                <a:solidFill>
                  <a:srgbClr val="000000"/>
                </a:solidFill>
                <a:latin typeface="Arial"/>
                <a:cs typeface="B Nazanin"/>
              </a:rPr>
              <a:t>ومبادي مرزي</a:t>
            </a:r>
            <a:r>
              <a:rPr lang="fa-IR" b="1" dirty="0">
                <a:solidFill>
                  <a:prstClr val="black"/>
                </a:solidFill>
                <a:latin typeface="Times New Roman"/>
                <a:ea typeface="Times New Roman"/>
                <a:cs typeface="B Nazanin"/>
              </a:rPr>
              <a:t> و....می باشد.</a:t>
            </a:r>
            <a:endParaRPr lang="en-US" sz="1400" dirty="0">
              <a:solidFill>
                <a:prstClr val="black"/>
              </a:solidFill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08524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0741" y="836758"/>
            <a:ext cx="8568952" cy="527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spcAft>
                <a:spcPts val="0"/>
              </a:spcAft>
            </a:pPr>
            <a:r>
              <a:rPr lang="fa-IR" sz="2800" b="1" dirty="0">
                <a:solidFill>
                  <a:srgbClr val="632423"/>
                </a:solidFill>
                <a:latin typeface="Tahoma"/>
                <a:ea typeface="Times New Roman"/>
                <a:cs typeface="B Zar"/>
              </a:rPr>
              <a:t>*نظام مراقبت سندرمیک در جمهور اسلامی ایران</a:t>
            </a:r>
            <a:endParaRPr lang="en-US" sz="14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2000" b="1" dirty="0">
                <a:solidFill>
                  <a:srgbClr val="000000"/>
                </a:solidFill>
                <a:latin typeface="Tahoma"/>
                <a:ea typeface="Times New Roman"/>
                <a:cs typeface="B Zar"/>
              </a:rPr>
              <a:t> </a:t>
            </a:r>
            <a:endParaRPr lang="en-US" sz="14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b="1" dirty="0">
                <a:solidFill>
                  <a:srgbClr val="FF0000"/>
                </a:solidFill>
                <a:latin typeface="Tahoma"/>
                <a:ea typeface="Times New Roman"/>
                <a:cs typeface="B Nazanin"/>
              </a:rPr>
              <a:t>سندرم یا نشانگان :</a:t>
            </a:r>
            <a:endParaRPr lang="en-US" sz="14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solidFill>
                  <a:srgbClr val="000000"/>
                </a:solidFill>
                <a:latin typeface="Tahoma"/>
                <a:ea typeface="Times New Roman"/>
                <a:cs typeface="B Nazanin"/>
              </a:rPr>
              <a:t> ترکیبی است از نشانه ها و علایمی که می توانند وجود یک یا چند بیماری را یا اختلال سلامتی را مطرح کنند( به عبارت دیگر سندرم به تظاهرات بالینی قبل از تشخیص بیماریها گفته می شود)</a:t>
            </a:r>
            <a:endParaRPr lang="en-US" sz="1400" dirty="0">
              <a:ea typeface="Calibri"/>
              <a:cs typeface="Arial"/>
            </a:endParaRPr>
          </a:p>
          <a:p>
            <a:pPr algn="just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solidFill>
                  <a:srgbClr val="000000"/>
                </a:solidFill>
                <a:latin typeface="Tahoma"/>
                <a:ea typeface="Times New Roman"/>
                <a:cs typeface="B Nazanin"/>
              </a:rPr>
              <a:t>بیماری: یک حالت تشخیص داده شده مرضی یا اختلالات در عملکرد بدن می باشد</a:t>
            </a:r>
            <a:endParaRPr lang="en-US" sz="1400" dirty="0">
              <a:ea typeface="Calibri"/>
              <a:cs typeface="Arial"/>
            </a:endParaRPr>
          </a:p>
          <a:p>
            <a:pPr algn="just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solidFill>
                  <a:srgbClr val="C00000"/>
                </a:solidFill>
                <a:latin typeface="Tahoma"/>
                <a:ea typeface="Times New Roman"/>
                <a:cs typeface="B Nazanin"/>
              </a:rPr>
              <a:t>تفاوت سندرم و بیماری:</a:t>
            </a:r>
            <a:endParaRPr lang="en-US" sz="1400" dirty="0">
              <a:ea typeface="Calibri"/>
              <a:cs typeface="Arial"/>
            </a:endParaRPr>
          </a:p>
          <a:p>
            <a:pPr algn="just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solidFill>
                  <a:srgbClr val="000000"/>
                </a:solidFill>
                <a:latin typeface="Tahoma"/>
                <a:ea typeface="Times New Roman"/>
                <a:cs typeface="B Nazanin"/>
              </a:rPr>
              <a:t>1- یک سندرم ممکن است ، علایم و نشانه های چند بیماری مختلف باشد</a:t>
            </a:r>
            <a:endParaRPr lang="en-US" sz="1400" dirty="0">
              <a:ea typeface="Calibri"/>
              <a:cs typeface="Arial"/>
            </a:endParaRPr>
          </a:p>
          <a:p>
            <a:pPr algn="just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solidFill>
                  <a:srgbClr val="000000"/>
                </a:solidFill>
                <a:latin typeface="Tahoma"/>
                <a:ea typeface="Times New Roman"/>
                <a:cs typeface="B Nazanin"/>
              </a:rPr>
              <a:t>2- تایید و تشخیص افتراقی بیماریها، با روشهای پاراکلینیکی ، آزمایشگاهی و... صورت می گیرد</a:t>
            </a:r>
            <a:endParaRPr lang="en-US" sz="1400" dirty="0">
              <a:ea typeface="Calibri"/>
              <a:cs typeface="Arial"/>
            </a:endParaRPr>
          </a:p>
          <a:p>
            <a:pPr algn="just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solidFill>
                  <a:srgbClr val="000000"/>
                </a:solidFill>
                <a:latin typeface="Tahoma"/>
                <a:ea typeface="Times New Roman"/>
                <a:cs typeface="B Nazanin"/>
              </a:rPr>
              <a:t>3- درمان سندرمها بر اساس علامت درمانی است</a:t>
            </a:r>
            <a:endParaRPr lang="en-US" sz="1400" dirty="0">
              <a:ea typeface="Calibri"/>
              <a:cs typeface="Arial"/>
            </a:endParaRPr>
          </a:p>
          <a:p>
            <a:pPr algn="just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solidFill>
                  <a:srgbClr val="000000"/>
                </a:solidFill>
                <a:latin typeface="Tahoma"/>
                <a:ea typeface="Times New Roman"/>
                <a:cs typeface="B Nazanin"/>
              </a:rPr>
              <a:t>4- درمان بیماریها بر اساس درمان علت بوجود آورنده بیماری و علامت درمانی است.</a:t>
            </a:r>
            <a:endParaRPr lang="en-US" sz="1400" dirty="0">
              <a:ea typeface="Calibri"/>
              <a:cs typeface="Arial"/>
            </a:endParaRPr>
          </a:p>
          <a:p>
            <a:pPr algn="just" rtl="1">
              <a:lnSpc>
                <a:spcPct val="115000"/>
              </a:lnSpc>
              <a:spcAft>
                <a:spcPts val="0"/>
              </a:spcAft>
            </a:pPr>
            <a:r>
              <a:rPr lang="fa-IR" sz="2000" dirty="0">
                <a:solidFill>
                  <a:srgbClr val="C00000"/>
                </a:solidFill>
                <a:latin typeface="Tahoma"/>
                <a:ea typeface="Times New Roman"/>
                <a:cs typeface="B Nazanin"/>
              </a:rPr>
              <a:t>تعریف نظام مراقبت سندرمیک:</a:t>
            </a:r>
            <a:endParaRPr lang="en-US" sz="1400" dirty="0">
              <a:ea typeface="Calibri"/>
              <a:cs typeface="Arial"/>
            </a:endParaRPr>
          </a:p>
          <a:p>
            <a:r>
              <a:rPr lang="fa-IR" dirty="0">
                <a:solidFill>
                  <a:srgbClr val="000000"/>
                </a:solidFill>
                <a:latin typeface="Tahoma"/>
                <a:ea typeface="Times New Roman"/>
                <a:cs typeface="B Nazanin"/>
              </a:rPr>
              <a:t>به نطام گرد آوري منظم, تجزيه و تحليل و تفسير و انتشار اطلاعات مربوط به وضعیت سلامت جمعیت عمومی اطلاق می شود که هدف آن دستیابی به تشخیص های زودرس تهدیدات سلامتی و اعلام هشدار سریع بر اساس داده های بدست آمده برای جلوگیری و کنترل طغیان بیماری ها در جامعه و افزایش قابلیت باسخگویی و واکنش سریع سیستم سلامت می باشد.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1188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06" y="116678"/>
            <a:ext cx="8928992" cy="6801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ar-SA" sz="2400" dirty="0">
                <a:solidFill>
                  <a:srgbClr val="C00000"/>
                </a:solidFill>
                <a:ea typeface="Calibri"/>
                <a:cs typeface="B Nazanin"/>
              </a:rPr>
              <a:t>از مزایای بهره گیری از نظام مراقبت سندرمیک، می توان به موارد زیر اشاره کرد:</a:t>
            </a:r>
            <a:endParaRPr lang="en-US" sz="2000" dirty="0">
              <a:solidFill>
                <a:srgbClr val="C00000"/>
              </a:solidFill>
              <a:ea typeface="Calibri"/>
              <a:cs typeface="Arial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sz="1600" b="1" dirty="0">
                <a:ea typeface="Calibri"/>
                <a:cs typeface="B Nazanin"/>
              </a:rPr>
              <a:t>پيش بيني اندازه، سرعت، شدت و الگوي طغيان بيماري ها</a:t>
            </a:r>
            <a:r>
              <a:rPr lang="fa-IR" sz="1600" b="1" dirty="0">
                <a:ea typeface="Calibri"/>
                <a:cs typeface="B Nazanin"/>
              </a:rPr>
              <a:t> </a:t>
            </a:r>
            <a:endParaRPr lang="en-US" sz="1600" b="1" dirty="0">
              <a:ea typeface="Calibri"/>
              <a:cs typeface="Arial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sz="1600" b="1" dirty="0">
                <a:ea typeface="Calibri"/>
                <a:cs typeface="B Nazanin"/>
              </a:rPr>
              <a:t>مديريت سريع و كارآمد در پيگيري و كنترل بحران ها و طغيان ها</a:t>
            </a:r>
            <a:endParaRPr lang="en-US" sz="1600" b="1" dirty="0">
              <a:ea typeface="Calibri"/>
              <a:cs typeface="Arial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sz="1600" b="1" dirty="0">
                <a:ea typeface="Calibri"/>
                <a:cs typeface="B Nazanin"/>
              </a:rPr>
              <a:t>حساس بودن، انعطاف پذيري، سادگي و عمومي بودن سيستم</a:t>
            </a:r>
            <a:endParaRPr lang="en-US" sz="1600" b="1" dirty="0">
              <a:ea typeface="Calibri"/>
              <a:cs typeface="Arial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sz="1600" b="1" dirty="0">
                <a:ea typeface="Calibri"/>
                <a:cs typeface="B Nazanin"/>
              </a:rPr>
              <a:t>رديابي و كمك به تشخيص بيش از 170 بيماري مختلف با تمركز بر شناسايي </a:t>
            </a:r>
            <a:r>
              <a:rPr lang="fa-IR" sz="1600" b="1" dirty="0">
                <a:ea typeface="Calibri"/>
                <a:cs typeface="B Nazanin"/>
              </a:rPr>
              <a:t>17</a:t>
            </a:r>
            <a:r>
              <a:rPr lang="ar-SA" sz="1600" b="1" dirty="0">
                <a:ea typeface="Calibri"/>
                <a:cs typeface="B Nazanin"/>
              </a:rPr>
              <a:t> سندرم يا نشانگان</a:t>
            </a:r>
            <a:endParaRPr lang="en-US" sz="1600" b="1" dirty="0">
              <a:ea typeface="Calibri"/>
              <a:cs typeface="Arial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sz="1600" b="1" dirty="0">
                <a:ea typeface="Calibri"/>
                <a:cs typeface="B Nazanin"/>
              </a:rPr>
              <a:t>طبقه بندي نشانه ها و علايم سندرم ها</a:t>
            </a:r>
            <a:endParaRPr lang="en-US" sz="1600" b="1" dirty="0">
              <a:ea typeface="Calibri"/>
              <a:cs typeface="Arial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sz="1600" b="1" dirty="0">
                <a:ea typeface="Calibri"/>
                <a:cs typeface="B Nazanin"/>
              </a:rPr>
              <a:t>اثر بخشي بالاي هزينه هاي نظام مراقبت سندرميك</a:t>
            </a:r>
            <a:endParaRPr lang="en-US" sz="1600" b="1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b="1" dirty="0">
                <a:latin typeface="Tahoma"/>
                <a:ea typeface="Times New Roman"/>
                <a:cs typeface="B Nazanin"/>
              </a:rPr>
              <a:t></a:t>
            </a:r>
            <a:r>
              <a:rPr lang="fa-IR" sz="1600" b="1" dirty="0">
                <a:ea typeface="Times New Roman"/>
                <a:cs typeface="Times New Roman"/>
              </a:rPr>
              <a:t>     </a:t>
            </a:r>
            <a:r>
              <a:rPr lang="fa-IR" sz="1600" b="1" dirty="0">
                <a:latin typeface="Tahoma"/>
                <a:ea typeface="Times New Roman"/>
                <a:cs typeface="B Nazanin"/>
              </a:rPr>
              <a:t>مزيت اخير سبب تمكين و پذيرش پزشكان براي گزارش دهي بيماريها ميشود زيرا بازخورد از سيستم بهداشتي آنها را در امر تشخيص و درمان موارد بيماري خطرناك منجمله </a:t>
            </a:r>
            <a:r>
              <a:rPr lang="en-US" sz="1600" b="1" dirty="0">
                <a:latin typeface="Tahoma"/>
                <a:ea typeface="Times New Roman"/>
                <a:cs typeface="B Nazanin"/>
              </a:rPr>
              <a:t>PHEIC</a:t>
            </a:r>
            <a:r>
              <a:rPr lang="fa-IR" sz="1600" b="1" dirty="0">
                <a:latin typeface="Tahoma"/>
                <a:ea typeface="Times New Roman"/>
                <a:cs typeface="B Nazanin"/>
              </a:rPr>
              <a:t> ياري ميكند</a:t>
            </a:r>
            <a:endParaRPr lang="en-US" sz="1600" b="1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b="1" dirty="0">
                <a:latin typeface="Tahoma"/>
                <a:ea typeface="Times New Roman"/>
                <a:cs typeface="B Nazanin"/>
              </a:rPr>
              <a:t></a:t>
            </a:r>
            <a:r>
              <a:rPr lang="fa-IR" sz="1600" b="1" dirty="0">
                <a:ea typeface="Times New Roman"/>
                <a:cs typeface="Times New Roman"/>
              </a:rPr>
              <a:t>       </a:t>
            </a:r>
            <a:r>
              <a:rPr lang="fa-IR" sz="1600" b="1" dirty="0">
                <a:latin typeface="Tahoma"/>
                <a:ea typeface="Times New Roman"/>
                <a:cs typeface="B Nazanin"/>
              </a:rPr>
              <a:t>خوشبختانه نسل جدید مدل هاي آموزش پزشكي با نظام مراقبت سندرميك مطابقت دارد</a:t>
            </a:r>
            <a:endParaRPr lang="en-US" sz="1600" b="1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b="1" dirty="0">
                <a:latin typeface="Tahoma"/>
                <a:ea typeface="Times New Roman"/>
                <a:cs typeface="B Nazanin"/>
              </a:rPr>
              <a:t></a:t>
            </a:r>
            <a:r>
              <a:rPr lang="fa-IR" sz="1600" b="1" dirty="0">
                <a:ea typeface="Times New Roman"/>
                <a:cs typeface="Times New Roman"/>
              </a:rPr>
              <a:t>     </a:t>
            </a:r>
            <a:r>
              <a:rPr lang="fa-IR" sz="1600" b="1" dirty="0">
                <a:latin typeface="Tahoma"/>
                <a:ea typeface="Times New Roman"/>
                <a:cs typeface="B Nazanin"/>
              </a:rPr>
              <a:t> اين مدل موسوم به مدل آموزش برمبناي تظاهرات باليني </a:t>
            </a:r>
            <a:r>
              <a:rPr lang="en-US" sz="1600" b="1" dirty="0">
                <a:latin typeface="Tahoma"/>
                <a:ea typeface="Times New Roman"/>
                <a:cs typeface="B Nazanin"/>
              </a:rPr>
              <a:t>Clinical Presentation Curriculum (CPC)</a:t>
            </a:r>
            <a:r>
              <a:rPr lang="fa-IR" sz="1600" b="1" dirty="0">
                <a:latin typeface="Tahoma"/>
                <a:ea typeface="Times New Roman"/>
                <a:cs typeface="B Nazanin"/>
              </a:rPr>
              <a:t> مي باشد</a:t>
            </a:r>
            <a:endParaRPr lang="en-US" sz="1600" b="1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b="1" dirty="0">
                <a:latin typeface="Tahoma"/>
                <a:ea typeface="Times New Roman"/>
                <a:cs typeface="B Nazanin"/>
              </a:rPr>
              <a:t></a:t>
            </a:r>
            <a:r>
              <a:rPr lang="fa-IR" sz="1600" b="1" dirty="0">
                <a:ea typeface="Times New Roman"/>
                <a:cs typeface="Times New Roman"/>
              </a:rPr>
              <a:t>      </a:t>
            </a:r>
            <a:r>
              <a:rPr lang="fa-IR" sz="1600" b="1" dirty="0">
                <a:latin typeface="Tahoma"/>
                <a:ea typeface="Times New Roman"/>
                <a:cs typeface="B Nazanin"/>
              </a:rPr>
              <a:t> مدل نامبرده قادر است تفكر مراقبت سندرميك را در ذهن پزشكان تقويت نمايد</a:t>
            </a:r>
            <a:endParaRPr lang="en-US" sz="1600" b="1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b="1" dirty="0">
                <a:latin typeface="Tahoma"/>
                <a:ea typeface="Times New Roman"/>
                <a:cs typeface="B Nazanin"/>
              </a:rPr>
              <a:t></a:t>
            </a:r>
            <a:r>
              <a:rPr lang="fa-IR" sz="1600" b="1" dirty="0">
                <a:ea typeface="Times New Roman"/>
                <a:cs typeface="Times New Roman"/>
              </a:rPr>
              <a:t>      </a:t>
            </a:r>
            <a:r>
              <a:rPr lang="fa-IR" sz="1600" b="1" dirty="0">
                <a:latin typeface="Tahoma"/>
                <a:ea typeface="Times New Roman"/>
                <a:cs typeface="B Nazanin"/>
              </a:rPr>
              <a:t> اين مدل ميتواند براي آموزش پزشكان خانواده مطرح و نقش آنها را در مشاركت در نظام مراقبت و همكاري با سيستم بهداشتي تقويت نمايد</a:t>
            </a:r>
            <a:endParaRPr lang="en-US" sz="1600" b="1" dirty="0">
              <a:latin typeface="Tahoma"/>
              <a:ea typeface="Times New Roman"/>
              <a:cs typeface="B Nazanin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C00000"/>
                </a:solidFill>
                <a:latin typeface="Tahoma"/>
                <a:ea typeface="Times New Roman"/>
                <a:cs typeface="B Nazanin" pitchFamily="2" charset="-78"/>
              </a:rPr>
              <a:t>***</a:t>
            </a:r>
            <a:r>
              <a:rPr lang="fa-IR" sz="2000" b="1" dirty="0">
                <a:solidFill>
                  <a:srgbClr val="C00000"/>
                </a:solidFill>
                <a:latin typeface="Tahoma"/>
                <a:ea typeface="Times New Roman"/>
                <a:cs typeface="B Nazanin" pitchFamily="2" charset="-78"/>
              </a:rPr>
              <a:t>بنابراين در يك نگاه ويژگيهاي نظام مراقبت سندروميك مشخص ميشود:</a:t>
            </a:r>
            <a:endParaRPr lang="en-US" sz="2000" b="1" dirty="0">
              <a:solidFill>
                <a:srgbClr val="C00000"/>
              </a:solidFill>
              <a:ea typeface="Calibri"/>
              <a:cs typeface="B Nazanin" pitchFamily="2" charset="-78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b="1" dirty="0">
                <a:latin typeface="Tahoma"/>
                <a:ea typeface="Times New Roman"/>
                <a:cs typeface="B Nazanin"/>
              </a:rPr>
              <a:t></a:t>
            </a:r>
            <a:r>
              <a:rPr lang="fa-IR" sz="1600" b="1" dirty="0">
                <a:ea typeface="Times New Roman"/>
                <a:cs typeface="Times New Roman"/>
              </a:rPr>
              <a:t>           </a:t>
            </a:r>
            <a:r>
              <a:rPr lang="fa-IR" sz="1600" b="1" dirty="0">
                <a:latin typeface="Tahoma"/>
                <a:ea typeface="Times New Roman"/>
                <a:cs typeface="B Nazanin"/>
              </a:rPr>
              <a:t> بهنگام بودن </a:t>
            </a:r>
            <a:r>
              <a:rPr lang="en-US" sz="1600" b="1" dirty="0">
                <a:latin typeface="Tahoma"/>
                <a:ea typeface="Times New Roman"/>
                <a:cs typeface="B Nazanin"/>
              </a:rPr>
              <a:t>(Timeliness)</a:t>
            </a:r>
            <a:endParaRPr lang="en-US" sz="1600" b="1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b="1" dirty="0">
                <a:latin typeface="Tahoma"/>
                <a:ea typeface="Times New Roman"/>
                <a:cs typeface="B Nazanin"/>
              </a:rPr>
              <a:t></a:t>
            </a:r>
            <a:r>
              <a:rPr lang="fa-IR" sz="1600" b="1" dirty="0">
                <a:ea typeface="Times New Roman"/>
                <a:cs typeface="Times New Roman"/>
              </a:rPr>
              <a:t>           </a:t>
            </a:r>
            <a:r>
              <a:rPr lang="fa-IR" sz="1600" b="1" dirty="0">
                <a:latin typeface="Tahoma"/>
                <a:ea typeface="Times New Roman"/>
                <a:cs typeface="B Nazanin"/>
              </a:rPr>
              <a:t> حساس بودن</a:t>
            </a:r>
            <a:r>
              <a:rPr lang="fa-IR" sz="1600" b="1" dirty="0">
                <a:ea typeface="Times New Roman"/>
                <a:cs typeface="Times New Roman"/>
              </a:rPr>
              <a:t> </a:t>
            </a:r>
            <a:r>
              <a:rPr lang="en-US" sz="1600" b="1" dirty="0">
                <a:latin typeface="Tahoma"/>
                <a:ea typeface="Times New Roman"/>
                <a:cs typeface="B Nazanin"/>
              </a:rPr>
              <a:t>(Sensitive)</a:t>
            </a:r>
            <a:endParaRPr lang="en-US" sz="1600" b="1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b="1" dirty="0">
                <a:latin typeface="Tahoma"/>
                <a:ea typeface="Times New Roman"/>
                <a:cs typeface="B Nazanin"/>
              </a:rPr>
              <a:t></a:t>
            </a:r>
            <a:r>
              <a:rPr lang="fa-IR" sz="1600" b="1" dirty="0">
                <a:ea typeface="Times New Roman"/>
                <a:cs typeface="Times New Roman"/>
              </a:rPr>
              <a:t>           </a:t>
            </a:r>
            <a:r>
              <a:rPr lang="fa-IR" sz="1600" b="1" dirty="0">
                <a:latin typeface="Tahoma"/>
                <a:ea typeface="Times New Roman"/>
                <a:cs typeface="B Nazanin"/>
              </a:rPr>
              <a:t> پايا بودن </a:t>
            </a:r>
            <a:r>
              <a:rPr lang="en-US" sz="1600" b="1" dirty="0">
                <a:latin typeface="Tahoma"/>
                <a:ea typeface="Times New Roman"/>
                <a:cs typeface="B Nazanin"/>
              </a:rPr>
              <a:t>(Reliable)</a:t>
            </a:r>
            <a:endParaRPr lang="en-US" sz="1600" b="1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b="1" dirty="0">
                <a:latin typeface="Tahoma"/>
                <a:ea typeface="Times New Roman"/>
                <a:cs typeface="B Nazanin"/>
              </a:rPr>
              <a:t></a:t>
            </a:r>
            <a:r>
              <a:rPr lang="fa-IR" sz="1600" b="1" dirty="0">
                <a:ea typeface="Times New Roman"/>
                <a:cs typeface="Times New Roman"/>
              </a:rPr>
              <a:t>           </a:t>
            </a:r>
            <a:r>
              <a:rPr lang="fa-IR" sz="1600" b="1" dirty="0">
                <a:latin typeface="Tahoma"/>
                <a:ea typeface="Times New Roman"/>
                <a:cs typeface="B Nazanin"/>
              </a:rPr>
              <a:t> مفيد بودن </a:t>
            </a:r>
            <a:r>
              <a:rPr lang="en-US" sz="1600" b="1" dirty="0">
                <a:latin typeface="Tahoma"/>
                <a:ea typeface="Times New Roman"/>
                <a:cs typeface="B Nazanin"/>
              </a:rPr>
              <a:t>(Usefulness) </a:t>
            </a:r>
            <a:endParaRPr lang="en-US" sz="1600" b="1" dirty="0">
              <a:ea typeface="Calibri"/>
              <a:cs typeface="Arial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endParaRPr lang="en-US" sz="1600" dirty="0"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07743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4" y="2348885"/>
            <a:ext cx="8064896" cy="267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dirty="0">
                <a:solidFill>
                  <a:prstClr val="black"/>
                </a:solidFill>
                <a:ea typeface="Calibri"/>
                <a:cs typeface="B Nazanin"/>
              </a:rPr>
              <a:t>تقويت و سرعت بخشيدن به مشاركت ارگانهاي بين بخشي دخيل در سلامت</a:t>
            </a:r>
            <a:endParaRPr lang="en-US" dirty="0">
              <a:solidFill>
                <a:prstClr val="black"/>
              </a:solidFill>
              <a:ea typeface="Calibri"/>
              <a:cs typeface="B Nazanin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dirty="0">
                <a:solidFill>
                  <a:prstClr val="black"/>
                </a:solidFill>
                <a:ea typeface="Calibri"/>
                <a:cs typeface="B Nazanin"/>
              </a:rPr>
              <a:t>تسريع در ايجاد بسيج همگاني و مردمي جهت مقابله با طغيان ها</a:t>
            </a:r>
            <a:r>
              <a:rPr lang="fa-IR" dirty="0">
                <a:solidFill>
                  <a:prstClr val="black"/>
                </a:solidFill>
                <a:ea typeface="Calibri"/>
                <a:cs typeface="B Nazanin"/>
              </a:rPr>
              <a:t> و اپیدمی های احتمالی</a:t>
            </a:r>
            <a:endParaRPr lang="en-US" dirty="0">
              <a:solidFill>
                <a:prstClr val="black"/>
              </a:solidFill>
              <a:ea typeface="Calibri"/>
              <a:cs typeface="B Nazanin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dirty="0">
                <a:solidFill>
                  <a:prstClr val="black"/>
                </a:solidFill>
                <a:ea typeface="Calibri"/>
                <a:cs typeface="B Nazanin"/>
              </a:rPr>
              <a:t>شروع اقدامات بهداشتي عمومي، متعاقب شناسايي خوشه هاي علايم و نشانه هاي</a:t>
            </a:r>
            <a:r>
              <a:rPr lang="fa-IR" dirty="0">
                <a:solidFill>
                  <a:prstClr val="black"/>
                </a:solidFill>
                <a:ea typeface="Calibri"/>
                <a:cs typeface="B Nazanin"/>
              </a:rPr>
              <a:t> بیماریها </a:t>
            </a:r>
            <a:r>
              <a:rPr lang="ar-SA" dirty="0">
                <a:solidFill>
                  <a:prstClr val="black"/>
                </a:solidFill>
                <a:ea typeface="Calibri"/>
                <a:cs typeface="B Nazanin"/>
              </a:rPr>
              <a:t>جهت جلوگيري از شيوع بیماریها و كاهش مرگ و مير</a:t>
            </a:r>
            <a:endParaRPr lang="en-US" dirty="0">
              <a:solidFill>
                <a:prstClr val="black"/>
              </a:solidFill>
              <a:ea typeface="Calibri"/>
              <a:cs typeface="B Nazanin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dirty="0">
                <a:solidFill>
                  <a:prstClr val="black"/>
                </a:solidFill>
                <a:ea typeface="Calibri"/>
                <a:cs typeface="B Nazanin"/>
              </a:rPr>
              <a:t>رسم نمودارهاي مختلف اپيدميولوژيك (همه گير شناسي) از علل مختلف ايجادكننده سندرمها و اثرات آنها</a:t>
            </a:r>
            <a:endParaRPr lang="en-US" sz="1600" dirty="0">
              <a:solidFill>
                <a:prstClr val="black"/>
              </a:solidFill>
              <a:ea typeface="Calibri"/>
              <a:cs typeface="Arial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dirty="0">
                <a:solidFill>
                  <a:prstClr val="black"/>
                </a:solidFill>
                <a:ea typeface="Calibri"/>
                <a:cs typeface="B Nazanin"/>
              </a:rPr>
              <a:t>اقدامات به موقع و موثر در حملات بيوتروريسم</a:t>
            </a:r>
            <a:endParaRPr lang="en-US" dirty="0">
              <a:solidFill>
                <a:prstClr val="black"/>
              </a:solidFill>
              <a:ea typeface="Calibri"/>
              <a:cs typeface="B Nazanin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dirty="0">
                <a:solidFill>
                  <a:prstClr val="black"/>
                </a:solidFill>
                <a:ea typeface="Calibri"/>
                <a:cs typeface="B Nazanin"/>
              </a:rPr>
              <a:t>مراقبت از علائم اوليه و بهبود در روند بيماريها</a:t>
            </a:r>
            <a:r>
              <a:rPr lang="fa-IR" dirty="0">
                <a:solidFill>
                  <a:prstClr val="black"/>
                </a:solidFill>
                <a:ea typeface="Calibri"/>
                <a:cs typeface="B Nazanin"/>
              </a:rPr>
              <a:t> </a:t>
            </a:r>
            <a:r>
              <a:rPr lang="ar-SA" dirty="0">
                <a:solidFill>
                  <a:prstClr val="black"/>
                </a:solidFill>
                <a:ea typeface="Calibri"/>
                <a:cs typeface="B Nazanin"/>
              </a:rPr>
              <a:t>و ...</a:t>
            </a:r>
            <a:endParaRPr lang="en-US" sz="1600" dirty="0">
              <a:solidFill>
                <a:prstClr val="black"/>
              </a:solidFill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283969" y="431086"/>
            <a:ext cx="36744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dirty="0">
                <a:solidFill>
                  <a:srgbClr val="C00000"/>
                </a:solidFill>
                <a:latin typeface="Tahoma"/>
                <a:ea typeface="Times New Roman"/>
                <a:cs typeface="B Nazanin"/>
              </a:rPr>
              <a:t>ایجاد سیستم اعلام هشدار سریع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179514" y="1124744"/>
            <a:ext cx="8784976" cy="985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sz="1600" b="1" dirty="0">
                <a:solidFill>
                  <a:prstClr val="black"/>
                </a:solidFill>
                <a:ea typeface="Calibri"/>
                <a:cs typeface="B Nazanin" pitchFamily="2" charset="-78"/>
              </a:rPr>
              <a:t>ايجاد سيستم اعلام هشدار سريع در بحران ها و طغيان ها (مثال: اعلام هشدار سريع به واحدهاي درون بخشي، از جمله</a:t>
            </a:r>
            <a:endParaRPr lang="en-US" sz="1600" b="1" dirty="0">
              <a:solidFill>
                <a:prstClr val="black"/>
              </a:solidFill>
              <a:ea typeface="Calibri"/>
              <a:cs typeface="B Nazanin" pitchFamily="2" charset="-78"/>
            </a:endParaRPr>
          </a:p>
          <a:p>
            <a:pPr marL="342900" lvl="0" indent="-342900" algn="just" rtl="1">
              <a:lnSpc>
                <a:spcPct val="107000"/>
              </a:lnSpc>
              <a:spcAft>
                <a:spcPts val="800"/>
              </a:spcAft>
              <a:buFont typeface="Symbol"/>
              <a:buChar char=""/>
            </a:pPr>
            <a:r>
              <a:rPr lang="ar-SA" sz="1600" b="1" dirty="0">
                <a:solidFill>
                  <a:prstClr val="black"/>
                </a:solidFill>
                <a:ea typeface="Calibri"/>
                <a:cs typeface="B Nazanin" pitchFamily="2" charset="-78"/>
              </a:rPr>
              <a:t>آزمايشگاه هاي مرجع بهداشتي و تيم واكنش سريع به منظور آغاز هرچه سريعتر عمليات اپيدميویوژيك و بررسي آزمايشگاهي و انجام ساير اقدامات مقتضي</a:t>
            </a:r>
            <a:r>
              <a:rPr lang="en-US" sz="1600" b="1" dirty="0">
                <a:solidFill>
                  <a:prstClr val="black"/>
                </a:solidFill>
                <a:ea typeface="Calibri"/>
                <a:cs typeface="B Nazanin" pitchFamily="2" charset="-78"/>
              </a:rPr>
              <a:t>(</a:t>
            </a:r>
          </a:p>
        </p:txBody>
      </p:sp>
      <p:sp>
        <p:nvSpPr>
          <p:cNvPr id="5" name="Rectangle 4"/>
          <p:cNvSpPr/>
          <p:nvPr/>
        </p:nvSpPr>
        <p:spPr>
          <a:xfrm>
            <a:off x="179514" y="5229200"/>
            <a:ext cx="8568952" cy="9361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>
                <a:cs typeface="B Nazanin" pitchFamily="2" charset="-78"/>
              </a:rPr>
              <a:t>مهمترین مزیت این سامانه نسبت به سایر سامانه ها پذیرش بالای بخش درمان نسبت به این سامانه  در جهت ارتقای نظام مراقبت بیماریها میباشد</a:t>
            </a:r>
            <a:endParaRPr lang="en-US" sz="24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72582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485" y="188686"/>
            <a:ext cx="8892480" cy="653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2000" b="1" dirty="0">
                <a:solidFill>
                  <a:srgbClr val="FF0000"/>
                </a:solidFill>
                <a:latin typeface="Tahoma"/>
                <a:ea typeface="Times New Roman"/>
                <a:cs typeface="B Nazanin"/>
              </a:rPr>
              <a:t>**نظام مراقبت سندرميك چگونه عمل ميكند؟</a:t>
            </a:r>
            <a:endParaRPr lang="en-US" sz="1600" dirty="0">
              <a:solidFill>
                <a:srgbClr val="FF0000"/>
              </a:solidFill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latin typeface="Tahoma"/>
                <a:ea typeface="Times New Roman"/>
                <a:cs typeface="B Nazanin"/>
              </a:rPr>
              <a:t></a:t>
            </a:r>
            <a:r>
              <a:rPr lang="fa-IR" dirty="0">
                <a:ea typeface="Times New Roman"/>
                <a:cs typeface="Times New Roman"/>
              </a:rPr>
              <a:t>    </a:t>
            </a:r>
            <a:r>
              <a:rPr lang="fa-IR" dirty="0">
                <a:latin typeface="Tahoma"/>
                <a:ea typeface="Times New Roman"/>
                <a:cs typeface="B Nazanin"/>
              </a:rPr>
              <a:t>مبناي اين نظام شکایت اصلی بیمار </a:t>
            </a:r>
            <a:r>
              <a:rPr lang="en-US" dirty="0">
                <a:latin typeface="Tahoma"/>
                <a:ea typeface="Times New Roman"/>
                <a:cs typeface="B Nazanin"/>
              </a:rPr>
              <a:t>(Chief complaint)</a:t>
            </a:r>
            <a:r>
              <a:rPr lang="fa-IR" dirty="0">
                <a:latin typeface="Tahoma"/>
                <a:ea typeface="Times New Roman"/>
                <a:cs typeface="B Nazanin"/>
              </a:rPr>
              <a:t>‌است</a:t>
            </a:r>
            <a:endParaRPr lang="en-US" sz="14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ea typeface="Times New Roman"/>
                <a:cs typeface="Times New Roman"/>
              </a:rPr>
              <a:t> </a:t>
            </a:r>
            <a:r>
              <a:rPr lang="fa-IR" dirty="0">
                <a:latin typeface="Tahoma"/>
                <a:ea typeface="Times New Roman"/>
                <a:cs typeface="B Nazanin"/>
              </a:rPr>
              <a:t></a:t>
            </a:r>
            <a:r>
              <a:rPr lang="fa-IR" dirty="0">
                <a:ea typeface="Times New Roman"/>
                <a:cs typeface="Times New Roman"/>
              </a:rPr>
              <a:t>  </a:t>
            </a:r>
            <a:r>
              <a:rPr lang="fa-IR" dirty="0">
                <a:latin typeface="Tahoma"/>
                <a:ea typeface="Times New Roman"/>
                <a:cs typeface="B Nazanin"/>
              </a:rPr>
              <a:t> بجاي تشخيص قطعي موارد ،‌ مبتني بر جمع آوري و ثبت علائم كليدي </a:t>
            </a:r>
            <a:r>
              <a:rPr lang="en-US" i="1" dirty="0">
                <a:latin typeface="Tahoma"/>
                <a:ea typeface="Times New Roman"/>
                <a:cs typeface="B Nazanin"/>
              </a:rPr>
              <a:t>(Pre-</a:t>
            </a:r>
            <a:r>
              <a:rPr lang="en-US" i="1" dirty="0" err="1">
                <a:latin typeface="Tahoma"/>
                <a:ea typeface="Times New Roman"/>
                <a:cs typeface="B Nazanin"/>
              </a:rPr>
              <a:t>diagnostical</a:t>
            </a:r>
            <a:r>
              <a:rPr lang="en-US" i="1" dirty="0">
                <a:latin typeface="Tahoma"/>
                <a:ea typeface="Times New Roman"/>
                <a:cs typeface="B Nazanin"/>
              </a:rPr>
              <a:t> data) </a:t>
            </a:r>
            <a:r>
              <a:rPr lang="fa-IR" i="1" dirty="0">
                <a:ea typeface="Times New Roman"/>
                <a:cs typeface="Times New Roman"/>
              </a:rPr>
              <a:t> </a:t>
            </a:r>
            <a:r>
              <a:rPr lang="fa-IR" dirty="0">
                <a:latin typeface="Tahoma"/>
                <a:ea typeface="Times New Roman"/>
                <a:cs typeface="B Nazanin"/>
              </a:rPr>
              <a:t>خصوصاً از بيمارستانها است</a:t>
            </a:r>
            <a:endParaRPr lang="en-US" sz="14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latin typeface="Tahoma"/>
                <a:ea typeface="Times New Roman"/>
                <a:cs typeface="B Nazanin"/>
              </a:rPr>
              <a:t></a:t>
            </a:r>
            <a:r>
              <a:rPr lang="fa-IR" dirty="0">
                <a:ea typeface="Times New Roman"/>
                <a:cs typeface="Times New Roman"/>
              </a:rPr>
              <a:t>   </a:t>
            </a:r>
            <a:r>
              <a:rPr lang="fa-IR" dirty="0">
                <a:latin typeface="Tahoma"/>
                <a:ea typeface="Times New Roman"/>
                <a:cs typeface="B Nazanin"/>
              </a:rPr>
              <a:t> بدين ترتيب به محض تشخيص باليني ، اين موارد با تأخير زماني ناچيز به مراجع بهداشتي اعلام ميشود</a:t>
            </a:r>
            <a:endParaRPr lang="en-US" sz="14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latin typeface="Tahoma"/>
                <a:ea typeface="Times New Roman"/>
                <a:cs typeface="B Nazanin"/>
              </a:rPr>
              <a:t></a:t>
            </a:r>
            <a:r>
              <a:rPr lang="fa-IR" dirty="0">
                <a:ea typeface="Times New Roman"/>
                <a:cs typeface="Times New Roman"/>
              </a:rPr>
              <a:t>  </a:t>
            </a:r>
            <a:r>
              <a:rPr lang="fa-IR" dirty="0">
                <a:latin typeface="Tahoma"/>
                <a:ea typeface="Times New Roman"/>
                <a:cs typeface="B Nazanin"/>
              </a:rPr>
              <a:t> بر اساس قوانين </a:t>
            </a:r>
            <a:r>
              <a:rPr lang="en-US" dirty="0">
                <a:latin typeface="Tahoma"/>
                <a:ea typeface="Times New Roman"/>
                <a:cs typeface="B Nazanin"/>
              </a:rPr>
              <a:t>IHR 2005 </a:t>
            </a:r>
            <a:r>
              <a:rPr lang="fa-IR" dirty="0">
                <a:ea typeface="Times New Roman"/>
                <a:cs typeface="Times New Roman"/>
              </a:rPr>
              <a:t> </a:t>
            </a:r>
            <a:r>
              <a:rPr lang="fa-IR" dirty="0">
                <a:latin typeface="Tahoma"/>
                <a:ea typeface="Times New Roman"/>
                <a:cs typeface="B Nazanin"/>
              </a:rPr>
              <a:t>، اين نظام مراقبت با سندرمهاي مشمول گزارشدهي و متشكل از شكايات اصلي (علائم كليدي) تعريف ميشودنظير:</a:t>
            </a:r>
            <a:endParaRPr lang="en-US" sz="14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ea typeface="Times New Roman"/>
                <a:cs typeface="Times New Roman"/>
              </a:rPr>
              <a:t>  </a:t>
            </a:r>
            <a:r>
              <a:rPr lang="fa-IR" dirty="0">
                <a:latin typeface="Tahoma"/>
                <a:ea typeface="Times New Roman"/>
                <a:cs typeface="B Nazanin"/>
              </a:rPr>
              <a:t> تب هموراژيك، سندروم شبه آنفلوانزا، تب و زردي ، سندروم </a:t>
            </a:r>
            <a:r>
              <a:rPr lang="en-US" dirty="0">
                <a:latin typeface="Tahoma"/>
                <a:ea typeface="Times New Roman"/>
                <a:cs typeface="B Nazanin"/>
              </a:rPr>
              <a:t>Gastrointestinal </a:t>
            </a:r>
            <a:r>
              <a:rPr lang="fa-IR" dirty="0">
                <a:ea typeface="Times New Roman"/>
                <a:cs typeface="Times New Roman"/>
              </a:rPr>
              <a:t> </a:t>
            </a:r>
            <a:r>
              <a:rPr lang="fa-IR" dirty="0">
                <a:latin typeface="Tahoma"/>
                <a:ea typeface="Times New Roman"/>
                <a:cs typeface="B Nazanin"/>
              </a:rPr>
              <a:t>حاد، سندرمهاي نورولوژيك، و هر گونه تظاهري دال بر بيماري عفوني شديد</a:t>
            </a:r>
            <a:endParaRPr lang="en-US" sz="14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latin typeface="Tahoma"/>
                <a:ea typeface="Times New Roman"/>
                <a:cs typeface="B Nazanin"/>
              </a:rPr>
              <a:t></a:t>
            </a:r>
            <a:r>
              <a:rPr lang="fa-IR" dirty="0">
                <a:ea typeface="Times New Roman"/>
                <a:cs typeface="Times New Roman"/>
              </a:rPr>
              <a:t> </a:t>
            </a:r>
            <a:r>
              <a:rPr lang="fa-IR" dirty="0">
                <a:latin typeface="Tahoma"/>
                <a:ea typeface="Times New Roman"/>
                <a:cs typeface="B Nazanin"/>
              </a:rPr>
              <a:t> </a:t>
            </a:r>
            <a:r>
              <a:rPr lang="fa-IR" sz="1600" dirty="0">
                <a:latin typeface="Tahoma"/>
                <a:ea typeface="Times New Roman"/>
                <a:cs typeface="B Nazanin"/>
              </a:rPr>
              <a:t>با ثبت علام مذكور، پرسنل بيمارستانهاي همكار نظام مراقبت تنها به ثبت الكترونيكي علائم كليدي مي پردازند</a:t>
            </a:r>
            <a:endParaRPr lang="en-US" sz="12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dirty="0">
                <a:latin typeface="Tahoma"/>
                <a:ea typeface="Times New Roman"/>
                <a:cs typeface="B Nazanin"/>
              </a:rPr>
              <a:t></a:t>
            </a:r>
            <a:r>
              <a:rPr lang="fa-IR" sz="1600" dirty="0">
                <a:ea typeface="Times New Roman"/>
                <a:cs typeface="Times New Roman"/>
              </a:rPr>
              <a:t>    </a:t>
            </a:r>
            <a:r>
              <a:rPr lang="fa-IR" sz="1600" dirty="0">
                <a:latin typeface="Tahoma"/>
                <a:ea typeface="Times New Roman"/>
                <a:cs typeface="B Nazanin"/>
              </a:rPr>
              <a:t> علائم فوق در مركز بهداشت شهرستان و سپس استان بوسيله يك سامانه كامپيوتري تجميع ميشوند</a:t>
            </a:r>
            <a:endParaRPr lang="en-US" sz="12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dirty="0">
                <a:latin typeface="Tahoma"/>
                <a:ea typeface="Times New Roman"/>
                <a:cs typeface="B Nazanin"/>
              </a:rPr>
              <a:t>حتي در صورت بروز تعداد بسيار كمي از موارد بيماري مشمول گزارشدهي در يك منطقه بسيار كوچك (مثلا اسهال شديد آبكي يا اسهال خوني) بلافاصله مركز بهداشت شهرستان آگاه ميشود</a:t>
            </a:r>
            <a:endParaRPr lang="en-US" sz="12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dirty="0">
                <a:latin typeface="Tahoma"/>
                <a:ea typeface="Times New Roman"/>
                <a:cs typeface="B Nazanin"/>
              </a:rPr>
              <a:t> مسئول دريافت اين اطلاعات با توجه به تغييرات فوق در يك فاصله زماني كوتاه از رخداد يك سندروم خاص در يك منطقه آگاه ميشود</a:t>
            </a:r>
            <a:endParaRPr lang="en-US" sz="12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latin typeface="Tahoma"/>
                <a:ea typeface="Times New Roman"/>
                <a:cs typeface="B Nazanin"/>
              </a:rPr>
              <a:t></a:t>
            </a:r>
            <a:r>
              <a:rPr lang="fa-IR" dirty="0">
                <a:ea typeface="Times New Roman"/>
                <a:cs typeface="Times New Roman"/>
              </a:rPr>
              <a:t>    </a:t>
            </a:r>
            <a:r>
              <a:rPr lang="fa-IR" sz="1600" dirty="0">
                <a:latin typeface="Tahoma"/>
                <a:ea typeface="Times New Roman"/>
                <a:cs typeface="B Nazanin"/>
              </a:rPr>
              <a:t>سپس با گزارش دهي به موقع امكان واكنش مناسب سيستم بهداشتي را فراهم مي آورد</a:t>
            </a:r>
            <a:endParaRPr lang="en-US" sz="12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dirty="0">
                <a:ea typeface="Times New Roman"/>
                <a:cs typeface="Times New Roman"/>
              </a:rPr>
              <a:t>  </a:t>
            </a:r>
            <a:r>
              <a:rPr lang="fa-IR" sz="1600" dirty="0">
                <a:latin typeface="Tahoma"/>
                <a:ea typeface="Times New Roman"/>
                <a:cs typeface="B Nazanin"/>
              </a:rPr>
              <a:t> در حالي كه در نظام مراقبت سنتي فقط همه گيري ها بزرگ ثبت و گزارش شده و در اكثرموارد از اين وقايع كوچك كه بصورت يك خوشه رخ ميدهد آگاه نمي شوند</a:t>
            </a:r>
            <a:endParaRPr lang="en-US" sz="12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sz="1600" dirty="0">
                <a:latin typeface="Tahoma"/>
                <a:ea typeface="Times New Roman"/>
                <a:cs typeface="B Nazanin"/>
              </a:rPr>
              <a:t></a:t>
            </a:r>
            <a:r>
              <a:rPr lang="fa-IR" sz="1600" dirty="0">
                <a:ea typeface="Times New Roman"/>
                <a:cs typeface="Times New Roman"/>
              </a:rPr>
              <a:t>    </a:t>
            </a:r>
            <a:r>
              <a:rPr lang="fa-IR" sz="1600" dirty="0">
                <a:latin typeface="Tahoma"/>
                <a:ea typeface="Times New Roman"/>
                <a:cs typeface="B Nazanin"/>
              </a:rPr>
              <a:t> همه موارد بيماري كه در حد يك بيمارستان يا يك محله كوچك رخ ميدهد و در نظام مراقبت متداول بدون گزارش باقي مي ماند در نوع سندرميك طي چند دقيقه شناسايي ، ثبت و گزارش ميشود</a:t>
            </a:r>
            <a:endParaRPr lang="en-US" sz="1200" dirty="0">
              <a:ea typeface="Calibri"/>
              <a:cs typeface="Arial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fa-IR" dirty="0">
                <a:latin typeface="Tahoma"/>
                <a:ea typeface="Times New Roman"/>
                <a:cs typeface="B Nazanin"/>
              </a:rPr>
              <a:t></a:t>
            </a:r>
            <a:r>
              <a:rPr lang="fa-IR" dirty="0">
                <a:ea typeface="Times New Roman"/>
                <a:cs typeface="Times New Roman"/>
              </a:rPr>
              <a:t>     </a:t>
            </a:r>
            <a:r>
              <a:rPr lang="fa-IR" dirty="0">
                <a:latin typeface="Tahoma"/>
                <a:ea typeface="Times New Roman"/>
                <a:cs typeface="B Nazanin"/>
              </a:rPr>
              <a:t> به اين ترتيب امكان تعريف بيماريها و ديگر وقايع مشمول گزارشدهي براي تمامي مراكز و پرسنل بهداشتي به صورت </a:t>
            </a:r>
            <a:r>
              <a:rPr lang="en-US" dirty="0">
                <a:latin typeface="Tahoma"/>
                <a:ea typeface="Times New Roman"/>
                <a:cs typeface="B Nazanin"/>
              </a:rPr>
              <a:t>(near “Real Time”</a:t>
            </a:r>
            <a:r>
              <a:rPr lang="fa-IR" dirty="0">
                <a:latin typeface="Tahoma"/>
                <a:ea typeface="Times New Roman"/>
                <a:cs typeface="B Nazanin"/>
              </a:rPr>
              <a:t> تسهيل ميگردد</a:t>
            </a:r>
            <a:endParaRPr lang="en-US" sz="1400" dirty="0"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68731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سال 1400\سندرمیک\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0000" r="27920" b="9382"/>
          <a:stretch/>
        </p:blipFill>
        <p:spPr bwMode="auto">
          <a:xfrm>
            <a:off x="827584" y="188640"/>
            <a:ext cx="7344816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960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48244" y="1143000"/>
            <a:ext cx="8305800" cy="28956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5400" dirty="0">
                <a:solidFill>
                  <a:prstClr val="white"/>
                </a:solidFill>
              </a:rPr>
              <a:t>Dynamic Surveillance System</a:t>
            </a:r>
            <a:endParaRPr lang="fa-IR" sz="5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9768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685800"/>
            <a:ext cx="7086600" cy="15875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>
            <a:spAutoFit/>
          </a:bodyPr>
          <a:lstStyle/>
          <a:p>
            <a:pPr marL="342900" indent="-342900" algn="ctr" rtl="1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en-US" sz="5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Mitra" pitchFamily="2" charset="-78"/>
              </a:rPr>
              <a:t>SURVEILLANCE</a:t>
            </a:r>
          </a:p>
          <a:p>
            <a:pPr marL="342900" indent="-342900" algn="ctr" rtl="1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en-US" sz="3600" b="1" kern="0" dirty="0">
                <a:solidFill>
                  <a:srgbClr val="00CC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Mitra" pitchFamily="2" charset="-78"/>
              </a:rPr>
              <a:t>(INFORMATION FOR ACTION)</a:t>
            </a:r>
          </a:p>
        </p:txBody>
      </p:sp>
      <p:sp>
        <p:nvSpPr>
          <p:cNvPr id="3" name="Rectangle 2"/>
          <p:cNvSpPr/>
          <p:nvPr/>
        </p:nvSpPr>
        <p:spPr>
          <a:xfrm>
            <a:off x="1143000" y="2590800"/>
            <a:ext cx="6934200" cy="28003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342900" indent="-342900" algn="r" rtl="1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ar-SA" sz="4000" b="1" kern="0" dirty="0">
                <a:solidFill>
                  <a:prstClr val="black"/>
                </a:solidFill>
                <a:latin typeface="Arial"/>
                <a:cs typeface="B Mitra" pitchFamily="2" charset="-78"/>
              </a:rPr>
              <a:t>1-جمع آوري مداوم و منظم اطلاعات</a:t>
            </a:r>
          </a:p>
          <a:p>
            <a:pPr marL="342900" indent="-342900" algn="r" rtl="1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ar-SA" sz="4000" b="1" kern="0" dirty="0">
                <a:solidFill>
                  <a:prstClr val="black"/>
                </a:solidFill>
                <a:latin typeface="Arial"/>
                <a:cs typeface="B Mitra" pitchFamily="2" charset="-78"/>
              </a:rPr>
              <a:t>2-تجزيه و تحليل اطلاعات</a:t>
            </a:r>
          </a:p>
          <a:p>
            <a:pPr marL="342900" indent="-342900" algn="r" rtl="1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ar-SA" sz="4000" b="1" kern="0" dirty="0">
                <a:solidFill>
                  <a:prstClr val="black"/>
                </a:solidFill>
                <a:latin typeface="Arial"/>
                <a:cs typeface="B Mitra" pitchFamily="2" charset="-78"/>
              </a:rPr>
              <a:t>3-مداخله درروند  پايش واقعه بهداشتي </a:t>
            </a:r>
            <a:endParaRPr lang="en-US" sz="4000" b="1" kern="0" dirty="0">
              <a:solidFill>
                <a:prstClr val="black"/>
              </a:solidFill>
              <a:latin typeface="Arial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33188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0200" y="762000"/>
            <a:ext cx="56388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fa-IR" sz="4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Titr" pitchFamily="2" charset="-78"/>
              </a:rPr>
              <a:t>اهداف اختصاصی مراقبت:</a:t>
            </a:r>
            <a:endParaRPr lang="fa-IR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600200"/>
            <a:ext cx="7315200" cy="38354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>
            <a:spAutoFit/>
          </a:bodyPr>
          <a:lstStyle/>
          <a:p>
            <a:pPr marL="457200" indent="-457200" algn="r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Tx/>
              <a:buChar char="-"/>
              <a:defRPr/>
            </a:pPr>
            <a:r>
              <a:rPr lang="ar-SA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Mitra" pitchFamily="2" charset="-78"/>
              </a:rPr>
              <a:t>شناخت الگوي اپيدميولوژيك بيماري </a:t>
            </a:r>
            <a:endParaRPr lang="fa-IR" sz="3200" b="1" kern="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B Mitra" pitchFamily="2" charset="-78"/>
            </a:endParaRPr>
          </a:p>
          <a:p>
            <a:pPr marL="457200" indent="-457200" algn="r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FontTx/>
              <a:buChar char="-"/>
              <a:defRPr/>
            </a:pPr>
            <a:r>
              <a:rPr lang="ar-SA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Mitra" pitchFamily="2" charset="-78"/>
              </a:rPr>
              <a:t>- شناسايي جامعه حساس به بيماري </a:t>
            </a:r>
            <a:endParaRPr lang="en-US" sz="3200" b="1" kern="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B Mitra" pitchFamily="2" charset="-78"/>
            </a:endParaRPr>
          </a:p>
          <a:p>
            <a:pPr marL="342900" indent="-342900" algn="r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ar-SA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Mitra" pitchFamily="2" charset="-78"/>
              </a:rPr>
              <a:t>- شناخت سوشهاي جديد</a:t>
            </a:r>
            <a:endParaRPr lang="en-US" sz="3200" b="1" kern="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B Mitra" pitchFamily="2" charset="-78"/>
            </a:endParaRPr>
          </a:p>
          <a:p>
            <a:pPr marL="342900" indent="-342900" algn="r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ar-SA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Mitra" pitchFamily="2" charset="-78"/>
              </a:rPr>
              <a:t>- تقويت اطلاع رساني بموقع</a:t>
            </a:r>
            <a:endParaRPr lang="en-US" sz="3200" b="1" kern="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B Mitra" pitchFamily="2" charset="-78"/>
            </a:endParaRPr>
          </a:p>
          <a:p>
            <a:pPr marL="342900" indent="-342900" algn="r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ar-SA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Mitra" pitchFamily="2" charset="-78"/>
              </a:rPr>
              <a:t>- جلوگيري ازانتشار سريع بيماري</a:t>
            </a:r>
            <a:endParaRPr lang="en-US" sz="3200" b="1" kern="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B Mitra" pitchFamily="2" charset="-78"/>
            </a:endParaRPr>
          </a:p>
          <a:p>
            <a:pPr marL="342900" indent="-342900" algn="r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ar-SA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Mitra" pitchFamily="2" charset="-78"/>
              </a:rPr>
              <a:t>- بالابردن پذيرش بيماران درسرويسهاي اورژانسي</a:t>
            </a:r>
          </a:p>
          <a:p>
            <a:pPr marL="342900" indent="-342900" algn="r" rtl="1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ar-SA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Mitra" pitchFamily="2" charset="-78"/>
              </a:rPr>
              <a:t>- بالابردن توانايي مراقبت ازبيماران در بيمارستان و منزل</a:t>
            </a:r>
            <a:endParaRPr lang="fa-IR" sz="3200" b="1" i="1" kern="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26389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98863" y="1066800"/>
            <a:ext cx="190500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ar-SA" sz="4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Titr" pitchFamily="2" charset="-78"/>
              </a:rPr>
              <a:t>راهبردها </a:t>
            </a:r>
            <a:endParaRPr lang="fa-IR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90600" y="1774825"/>
            <a:ext cx="7086600" cy="403225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>
            <a:spAutoFit/>
          </a:bodyPr>
          <a:lstStyle/>
          <a:p>
            <a:pPr marL="619125" indent="-619125" algn="r" rtl="1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ar-SA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Zar" pitchFamily="2" charset="-78"/>
              </a:rPr>
              <a:t>1-آموزش و اطلاع رساني </a:t>
            </a:r>
          </a:p>
          <a:p>
            <a:pPr marL="619125" indent="-619125" algn="r" rtl="1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fa-IR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Zar" pitchFamily="2" charset="-78"/>
              </a:rPr>
              <a:t>2-</a:t>
            </a:r>
            <a:r>
              <a:rPr lang="ar-SA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Zar" pitchFamily="2" charset="-78"/>
              </a:rPr>
              <a:t>برقراري نظام  مراقبت </a:t>
            </a:r>
            <a:r>
              <a:rPr lang="fa-IR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Zar" pitchFamily="2" charset="-78"/>
              </a:rPr>
              <a:t>بیماری</a:t>
            </a:r>
          </a:p>
          <a:p>
            <a:pPr marL="619125" indent="-619125" algn="r" rtl="1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fa-IR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Zar" pitchFamily="2" charset="-78"/>
              </a:rPr>
              <a:t>3</a:t>
            </a:r>
            <a:r>
              <a:rPr lang="ar-SA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Zar" pitchFamily="2" charset="-78"/>
              </a:rPr>
              <a:t>- تأمين </a:t>
            </a:r>
            <a:r>
              <a:rPr lang="fa-IR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Zar" pitchFamily="2" charset="-78"/>
              </a:rPr>
              <a:t>واکسن و دارو</a:t>
            </a:r>
          </a:p>
          <a:p>
            <a:pPr marL="619125" indent="-619125" algn="r" rtl="1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fa-IR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Zar" pitchFamily="2" charset="-78"/>
              </a:rPr>
              <a:t>4-بهبود و تقویت نظام آزمایشگاهی</a:t>
            </a:r>
          </a:p>
          <a:p>
            <a:pPr marL="619125" indent="-619125" algn="r" rtl="1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fa-IR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Zar" pitchFamily="2" charset="-78"/>
              </a:rPr>
              <a:t>5- تامین و توسعه منابع مالی و نیروی انسانی</a:t>
            </a:r>
          </a:p>
          <a:p>
            <a:pPr marL="619125" indent="-619125" algn="r" rtl="1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defRPr/>
            </a:pPr>
            <a:r>
              <a:rPr lang="fa-IR" sz="3200" b="1" kern="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B Zar" pitchFamily="2" charset="-78"/>
              </a:rPr>
              <a:t>6-همکاری و انجام پژوهش های علمی -کاربردی</a:t>
            </a:r>
            <a:endParaRPr lang="en-US" sz="3200" b="1" kern="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79413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19" y="260648"/>
            <a:ext cx="8674133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06159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620688"/>
            <a:ext cx="6773666" cy="904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11560" y="1700808"/>
            <a:ext cx="799288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355232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856" y="285753"/>
            <a:ext cx="9047738" cy="621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950202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6570" y="357166"/>
            <a:ext cx="862171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1334439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76282" y="285728"/>
            <a:ext cx="7939122" cy="578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387478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3923" y="270687"/>
            <a:ext cx="8624357" cy="573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275717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314"/>
            <a:ext cx="8786874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04374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018" name="Picture 2" descr="C:\Users\mamini-pc\Desktop\inde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33400"/>
            <a:ext cx="8153400" cy="55626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3478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79" y="142076"/>
            <a:ext cx="8543963" cy="6358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363793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15436" cy="64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297391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9598" y="337340"/>
            <a:ext cx="7601492" cy="623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452335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view detai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4713"/>
            <a:ext cx="182880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AutoShape 9"/>
          <p:cNvSpPr>
            <a:spLocks noChangeArrowheads="1"/>
          </p:cNvSpPr>
          <p:nvPr/>
        </p:nvSpPr>
        <p:spPr bwMode="auto">
          <a:xfrm>
            <a:off x="2675733" y="6132513"/>
            <a:ext cx="3716338" cy="6096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rtl="1">
              <a:spcAft>
                <a:spcPts val="1000"/>
              </a:spcAft>
            </a:pPr>
            <a:r>
              <a:rPr lang="en-US" sz="2400" b="1">
                <a:solidFill>
                  <a:prstClr val="black"/>
                </a:solidFill>
              </a:rPr>
              <a:t>District Health Center</a:t>
            </a:r>
            <a:endParaRPr lang="fa-IR" sz="1200">
              <a:solidFill>
                <a:prstClr val="black"/>
              </a:solidFill>
            </a:endParaRPr>
          </a:p>
        </p:txBody>
      </p:sp>
      <p:pic>
        <p:nvPicPr>
          <p:cNvPr id="6" name="Picture 11" descr="Hospital featuring an ambulance by an entra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762" y="76200"/>
            <a:ext cx="215923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 descr="Doctor wearing a lab coat explaining healthcare to a pati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340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7162800" y="1447800"/>
            <a:ext cx="1828800" cy="4572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rtl="1">
              <a:spcAft>
                <a:spcPts val="1000"/>
              </a:spcAft>
            </a:pPr>
            <a:r>
              <a:rPr lang="en-US" sz="1600" b="1">
                <a:solidFill>
                  <a:prstClr val="black"/>
                </a:solidFill>
                <a:ea typeface="Arial" charset="0"/>
                <a:cs typeface="B Nazanin" pitchFamily="2" charset="-78"/>
              </a:rPr>
              <a:t>Hospital</a:t>
            </a:r>
            <a:endParaRPr lang="fa-IR" sz="1200">
              <a:solidFill>
                <a:prstClr val="black"/>
              </a:solidFill>
              <a:ea typeface="Arial" charset="0"/>
              <a:cs typeface="B Nazanin" pitchFamily="2" charset="-78"/>
            </a:endParaRPr>
          </a:p>
        </p:txBody>
      </p:sp>
      <p:pic>
        <p:nvPicPr>
          <p:cNvPr id="9" name="Picture 8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46" y="304892"/>
            <a:ext cx="102076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9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46" y="2286000"/>
            <a:ext cx="2735263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House with red roo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45339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76200" y="5932580"/>
            <a:ext cx="2133600" cy="885825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rtl="1">
              <a:spcAft>
                <a:spcPts val="1000"/>
              </a:spcAft>
            </a:pPr>
            <a:r>
              <a:rPr lang="en-US" sz="1600" b="1">
                <a:solidFill>
                  <a:prstClr val="black"/>
                </a:solidFill>
                <a:ea typeface="Arial" charset="0"/>
                <a:cs typeface="B Nazanin" pitchFamily="2" charset="-78"/>
              </a:rPr>
              <a:t>Rural / Urban Health Centers</a:t>
            </a:r>
            <a:endParaRPr lang="fa-IR" sz="1200">
              <a:solidFill>
                <a:prstClr val="black"/>
              </a:solidFill>
              <a:ea typeface="Arial" charset="0"/>
              <a:cs typeface="B Nazanin" pitchFamily="2" charset="-78"/>
            </a:endParaRPr>
          </a:p>
        </p:txBody>
      </p:sp>
      <p:pic>
        <p:nvPicPr>
          <p:cNvPr id="13" name="Picture 12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35" y="4287929"/>
            <a:ext cx="102076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4" descr="C:\Documents and Settings\P-Hemmati\Local Settings\Temp\Temporary Internet Files\Content.IE5\SQDZHNYI\MP900202026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78" y="4152900"/>
            <a:ext cx="5048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9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39" y="3429000"/>
            <a:ext cx="31400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152400" y="3211521"/>
            <a:ext cx="1828800" cy="649287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600" b="1">
                <a:solidFill>
                  <a:prstClr val="black"/>
                </a:solidFill>
                <a:ea typeface="Arial" charset="0"/>
                <a:cs typeface="B Nazanin" pitchFamily="2" charset="-78"/>
              </a:rPr>
              <a:t>Health Post (Urban)</a:t>
            </a:r>
            <a:endParaRPr lang="fa-IR" sz="1200">
              <a:solidFill>
                <a:prstClr val="black"/>
              </a:solidFill>
              <a:ea typeface="Arial" charset="0"/>
              <a:cs typeface="B Nazanin" pitchFamily="2" charset="-78"/>
            </a:endParaRPr>
          </a:p>
        </p:txBody>
      </p:sp>
      <p:pic>
        <p:nvPicPr>
          <p:cNvPr id="18" name="Picture 3" descr="Countryside house in Skanse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0" y="1143000"/>
            <a:ext cx="2286000" cy="5334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600" b="1" dirty="0">
                <a:solidFill>
                  <a:prstClr val="black"/>
                </a:solidFill>
                <a:ea typeface="Arial" charset="0"/>
                <a:cs typeface="B Nazanin" pitchFamily="2" charset="-78"/>
              </a:rPr>
              <a:t>Health  House (Rural)</a:t>
            </a:r>
            <a:endParaRPr lang="fa-IR" sz="1200" dirty="0">
              <a:solidFill>
                <a:prstClr val="black"/>
              </a:solidFill>
              <a:ea typeface="Arial" charset="0"/>
              <a:cs typeface="B Nazanin" pitchFamily="2" charset="-78"/>
            </a:endParaRP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6910389" y="6132605"/>
            <a:ext cx="2233612" cy="649287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rtl="1">
              <a:spcAft>
                <a:spcPts val="1000"/>
              </a:spcAft>
            </a:pPr>
            <a:r>
              <a:rPr lang="en-US" sz="1600" b="1" dirty="0">
                <a:solidFill>
                  <a:prstClr val="black"/>
                </a:solidFill>
                <a:ea typeface="Arial" charset="0"/>
                <a:cs typeface="B Nazanin" pitchFamily="2" charset="-78"/>
              </a:rPr>
              <a:t>Mass Gatherings /or closed communities</a:t>
            </a:r>
            <a:endParaRPr lang="fa-IR" sz="1200" dirty="0">
              <a:solidFill>
                <a:prstClr val="black"/>
              </a:solidFill>
              <a:ea typeface="Arial" charset="0"/>
              <a:cs typeface="B Nazanin" pitchFamily="2" charset="-78"/>
            </a:endParaRPr>
          </a:p>
        </p:txBody>
      </p:sp>
      <p:pic>
        <p:nvPicPr>
          <p:cNvPr id="24" name="Picture 23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46" y="4463564"/>
            <a:ext cx="102076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3124200" y="152400"/>
            <a:ext cx="2590800" cy="4572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rtl="1">
              <a:spcAft>
                <a:spcPts val="1000"/>
              </a:spcAft>
            </a:pPr>
            <a:r>
              <a:rPr lang="en-US" sz="1600" b="1">
                <a:solidFill>
                  <a:prstClr val="black"/>
                </a:solidFill>
                <a:ea typeface="Arial" charset="0"/>
                <a:cs typeface="B Nazanin" pitchFamily="2" charset="-78"/>
              </a:rPr>
              <a:t>Private Offices / Clinics</a:t>
            </a:r>
            <a:endParaRPr lang="fa-IR" sz="1200">
              <a:solidFill>
                <a:prstClr val="black"/>
              </a:solidFill>
              <a:ea typeface="Arial" charset="0"/>
              <a:cs typeface="B Nazanin" pitchFamily="2" charset="-78"/>
            </a:endParaRPr>
          </a:p>
        </p:txBody>
      </p:sp>
      <p:sp>
        <p:nvSpPr>
          <p:cNvPr id="28" name="Right Arrow 27"/>
          <p:cNvSpPr/>
          <p:nvPr/>
        </p:nvSpPr>
        <p:spPr>
          <a:xfrm rot="2721307">
            <a:off x="1774826" y="1430383"/>
            <a:ext cx="2273300" cy="428625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 diarrhea case</a:t>
            </a:r>
          </a:p>
        </p:txBody>
      </p:sp>
      <p:sp>
        <p:nvSpPr>
          <p:cNvPr id="29" name="Right Arrow 28"/>
          <p:cNvSpPr/>
          <p:nvPr/>
        </p:nvSpPr>
        <p:spPr>
          <a:xfrm>
            <a:off x="1889555" y="2560232"/>
            <a:ext cx="1866900" cy="45720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 diarrhea cases</a:t>
            </a:r>
          </a:p>
        </p:txBody>
      </p:sp>
      <p:sp>
        <p:nvSpPr>
          <p:cNvPr id="30" name="Right Arrow 29"/>
          <p:cNvSpPr/>
          <p:nvPr/>
        </p:nvSpPr>
        <p:spPr>
          <a:xfrm rot="19090465">
            <a:off x="2148349" y="3466269"/>
            <a:ext cx="1499573" cy="401637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en-US" sz="16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diar</a:t>
            </a: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cases</a:t>
            </a:r>
          </a:p>
        </p:txBody>
      </p:sp>
      <p:sp>
        <p:nvSpPr>
          <p:cNvPr id="31" name="Left Arrow 30"/>
          <p:cNvSpPr/>
          <p:nvPr/>
        </p:nvSpPr>
        <p:spPr>
          <a:xfrm rot="18393954">
            <a:off x="5103839" y="1566864"/>
            <a:ext cx="2041525" cy="454025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en-US" sz="16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diar</a:t>
            </a: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cases</a:t>
            </a:r>
          </a:p>
        </p:txBody>
      </p:sp>
      <p:sp>
        <p:nvSpPr>
          <p:cNvPr id="32" name="Left Arrow 31"/>
          <p:cNvSpPr/>
          <p:nvPr/>
        </p:nvSpPr>
        <p:spPr>
          <a:xfrm rot="2844691">
            <a:off x="5443986" y="3774009"/>
            <a:ext cx="1646849" cy="457200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en-US" sz="16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diar</a:t>
            </a: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cases</a:t>
            </a:r>
          </a:p>
        </p:txBody>
      </p:sp>
      <p:sp>
        <p:nvSpPr>
          <p:cNvPr id="33" name="Down Arrow 32"/>
          <p:cNvSpPr/>
          <p:nvPr/>
        </p:nvSpPr>
        <p:spPr>
          <a:xfrm>
            <a:off x="3810000" y="723900"/>
            <a:ext cx="457200" cy="1552576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rtl="1">
              <a:defRPr/>
            </a:pP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10 </a:t>
            </a:r>
            <a:r>
              <a:rPr lang="en-US" sz="16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diar</a:t>
            </a: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cases</a:t>
            </a:r>
          </a:p>
        </p:txBody>
      </p:sp>
      <p:sp>
        <p:nvSpPr>
          <p:cNvPr id="34" name="Explosion 2 33"/>
          <p:cNvSpPr/>
          <p:nvPr/>
        </p:nvSpPr>
        <p:spPr>
          <a:xfrm>
            <a:off x="3276602" y="2673079"/>
            <a:ext cx="2847975" cy="18288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en-US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Diarrhea Outbreak</a:t>
            </a:r>
          </a:p>
        </p:txBody>
      </p:sp>
      <p:pic>
        <p:nvPicPr>
          <p:cNvPr id="1027" name="Picture 3" descr="C:\Users\Peyman\AppData\Local\Microsoft\Windows\Temporary Internet Files\Content.IE5\F33XWIF5\MP900438704[1]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253" y="2918465"/>
            <a:ext cx="1001892" cy="72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Peyman\AppData\Local\Microsoft\Windows\Temporary Internet Files\Content.IE5\F33XWIF5\MP900289263[1]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799" y="2208122"/>
            <a:ext cx="106680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Left Arrow 35"/>
          <p:cNvSpPr/>
          <p:nvPr/>
        </p:nvSpPr>
        <p:spPr>
          <a:xfrm>
            <a:off x="5943600" y="2735362"/>
            <a:ext cx="1465730" cy="457200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>
              <a:defRPr/>
            </a:pP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US" sz="16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diar</a:t>
            </a:r>
            <a:r>
              <a:rPr lang="en-US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cases</a:t>
            </a:r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6992969" y="3657599"/>
            <a:ext cx="2100349" cy="673208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rtl="1">
              <a:spcAft>
                <a:spcPts val="1000"/>
              </a:spcAft>
            </a:pPr>
            <a:r>
              <a:rPr lang="en-US" sz="1600" b="1" dirty="0">
                <a:solidFill>
                  <a:prstClr val="black"/>
                </a:solidFill>
                <a:ea typeface="Arial" charset="0"/>
                <a:cs typeface="B Nazanin" pitchFamily="2" charset="-78"/>
              </a:rPr>
              <a:t>Border Health Surveillance Units</a:t>
            </a:r>
            <a:endParaRPr lang="fa-IR" sz="1200" dirty="0">
              <a:solidFill>
                <a:prstClr val="black"/>
              </a:solidFill>
              <a:ea typeface="Arial" charset="0"/>
              <a:cs typeface="B Nazanin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857" y="334295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719" y="2263017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636" y="5060828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883" y="5115430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40" descr="C:\Program Files\Microsoft Office\MEDIA\CAGCAT10\j0285750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028" y="2211253"/>
            <a:ext cx="102076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565" y="2950563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52" y="530196"/>
            <a:ext cx="393838" cy="65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364" y="4876800"/>
            <a:ext cx="1633172" cy="118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858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23" presetClass="entr" presetSubtype="528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  <p:bldP spid="19" grpId="0" animBg="1"/>
      <p:bldP spid="22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6726" y="142852"/>
            <a:ext cx="7447174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1963331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9400" y="123025"/>
            <a:ext cx="7687376" cy="652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96507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4" y="642918"/>
            <a:ext cx="878684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1902550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449" y="71438"/>
            <a:ext cx="8797269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6874272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9114" y="214290"/>
            <a:ext cx="8181976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46377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4"/>
            <a:ext cx="8643998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89419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274638"/>
            <a:ext cx="5486400" cy="1935162"/>
          </a:xfrm>
        </p:spPr>
        <p:txBody>
          <a:bodyPr>
            <a:noAutofit/>
          </a:bodyPr>
          <a:lstStyle/>
          <a:p>
            <a:pPr lvl="0" rtl="1"/>
            <a:r>
              <a:rPr lang="fa-IR" sz="3200" dirty="0">
                <a:latin typeface="Calibri" pitchFamily="34" charset="0"/>
                <a:ea typeface="Calibri" pitchFamily="34" charset="0"/>
                <a:cs typeface="B Titr" pitchFamily="2" charset="-78"/>
              </a:rPr>
              <a:t>تاريخچه نظام مراقبت بيماريهاي واگير در ايران</a:t>
            </a:r>
            <a:br>
              <a:rPr lang="fa-IR" dirty="0">
                <a:latin typeface="Arial" pitchFamily="34" charset="0"/>
                <a:cs typeface="Arial" pitchFamily="34" charset="0"/>
              </a:rPr>
            </a:br>
            <a:endParaRPr lang="en-US" sz="32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0" y="1524004"/>
            <a:ext cx="9144000" cy="527804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solidFill>
                  <a:prstClr val="black"/>
                </a:solidFill>
                <a:cs typeface="B Nazanin" pitchFamily="2" charset="-78"/>
              </a:rPr>
              <a:t>1- تاریخچه نظام مراقبت بیماریها درکشوربابرنامه نظام مراقبت مالاریا در سالهای 1300 شمسی شروع می شود.</a:t>
            </a:r>
          </a:p>
          <a:p>
            <a:pPr algn="just" rtl="1"/>
            <a:endParaRPr lang="fa-IR" sz="2800" b="1" dirty="0">
              <a:solidFill>
                <a:prstClr val="black"/>
              </a:solidFill>
              <a:cs typeface="B Nazanin" pitchFamily="2" charset="-78"/>
            </a:endParaRPr>
          </a:p>
          <a:p>
            <a:pPr algn="just" rtl="1"/>
            <a:r>
              <a:rPr lang="fa-IR" sz="2800" b="1" dirty="0">
                <a:solidFill>
                  <a:prstClr val="black"/>
                </a:solidFill>
                <a:cs typeface="B Nazanin" pitchFamily="2" charset="-78"/>
              </a:rPr>
              <a:t>2- سال  1322 وبرنامه مایه کوبی آبله وبیماریهای قابل پیشگیری با واکسن</a:t>
            </a:r>
          </a:p>
          <a:p>
            <a:pPr algn="just" rtl="1"/>
            <a:r>
              <a:rPr lang="fa-IR" sz="2800" b="1" dirty="0">
                <a:solidFill>
                  <a:prstClr val="black"/>
                </a:solidFill>
                <a:cs typeface="B Nazanin" pitchFamily="2" charset="-78"/>
              </a:rPr>
              <a:t>3- سال 1359 ادغام نظام مراقبت مالاریا وبیماریهای واگیر</a:t>
            </a:r>
          </a:p>
          <a:p>
            <a:pPr algn="just" rtl="1"/>
            <a:endParaRPr lang="fa-IR" sz="2800" b="1" dirty="0">
              <a:solidFill>
                <a:prstClr val="black"/>
              </a:solidFill>
              <a:cs typeface="B Nazanin" pitchFamily="2" charset="-78"/>
            </a:endParaRPr>
          </a:p>
          <a:p>
            <a:pPr algn="just" rtl="1"/>
            <a:r>
              <a:rPr lang="fa-IR" sz="2800" b="1" dirty="0">
                <a:solidFill>
                  <a:prstClr val="black"/>
                </a:solidFill>
                <a:cs typeface="B Nazanin" pitchFamily="2" charset="-78"/>
              </a:rPr>
              <a:t>4 – سال 1363 ادغام نظام مراقبت بیماریهای واگیر در </a:t>
            </a:r>
            <a:r>
              <a:rPr lang="en-US" sz="2800" b="1" dirty="0">
                <a:solidFill>
                  <a:prstClr val="black"/>
                </a:solidFill>
                <a:cs typeface="B Nazanin" pitchFamily="2" charset="-78"/>
              </a:rPr>
              <a:t>PHC</a:t>
            </a:r>
            <a:r>
              <a:rPr lang="fa-IR" sz="2800" b="1" dirty="0">
                <a:solidFill>
                  <a:prstClr val="black"/>
                </a:solidFill>
                <a:cs typeface="B Nazanin" pitchFamily="2" charset="-78"/>
              </a:rPr>
              <a:t> و شروع </a:t>
            </a:r>
            <a:r>
              <a:rPr lang="en-US" sz="2800" b="1" dirty="0">
                <a:solidFill>
                  <a:prstClr val="black"/>
                </a:solidFill>
                <a:cs typeface="B Nazanin" pitchFamily="2" charset="-78"/>
              </a:rPr>
              <a:t> EPI</a:t>
            </a:r>
            <a:endParaRPr lang="fa-IR" sz="2800" b="1" dirty="0">
              <a:solidFill>
                <a:prstClr val="black"/>
              </a:solidFill>
              <a:cs typeface="B Nazanin" pitchFamily="2" charset="-78"/>
            </a:endParaRPr>
          </a:p>
          <a:p>
            <a:pPr algn="just" rtl="1"/>
            <a:r>
              <a:rPr lang="fa-IR" sz="2800" b="1" dirty="0">
                <a:solidFill>
                  <a:prstClr val="black"/>
                </a:solidFill>
                <a:cs typeface="B Nazanin" pitchFamily="2" charset="-78"/>
              </a:rPr>
              <a:t>5- سال 1366 ادغام سل در نظام </a:t>
            </a:r>
            <a:r>
              <a:rPr lang="en-US" sz="2800" b="1" dirty="0">
                <a:solidFill>
                  <a:prstClr val="black"/>
                </a:solidFill>
                <a:cs typeface="B Nazanin" pitchFamily="2" charset="-78"/>
              </a:rPr>
              <a:t> PHC</a:t>
            </a:r>
            <a:endParaRPr lang="fa-IR" sz="2800" b="1" dirty="0">
              <a:solidFill>
                <a:prstClr val="black"/>
              </a:solidFill>
              <a:cs typeface="B Nazanin" pitchFamily="2" charset="-78"/>
            </a:endParaRPr>
          </a:p>
          <a:p>
            <a:pPr algn="just" rtl="1"/>
            <a:endParaRPr lang="en-US" sz="2400" b="1" dirty="0">
              <a:solidFill>
                <a:prstClr val="black"/>
              </a:solidFill>
              <a:cs typeface="B Mitra" pitchFamily="2" charset="-78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77000" y="6492967"/>
            <a:ext cx="2133600" cy="365125"/>
          </a:xfrm>
        </p:spPr>
        <p:txBody>
          <a:bodyPr/>
          <a:lstStyle/>
          <a:p>
            <a:fld id="{24BF451E-79E3-45D5-86EF-D940FE9FF2D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fa-I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C:\Users\drbakhtiari\Pictures\histor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81400" cy="1828800"/>
          </a:xfrm>
          <a:prstGeom prst="rect">
            <a:avLst/>
          </a:prstGeom>
          <a:noFill/>
        </p:spPr>
      </p:pic>
      <p:pic>
        <p:nvPicPr>
          <p:cNvPr id="8" name="Picture 7" descr="معاونت بهداشت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5562692"/>
            <a:ext cx="1371600" cy="91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7502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2053" y="357166"/>
            <a:ext cx="8727665" cy="607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0185252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9438" y="0"/>
            <a:ext cx="8488842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78404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2676" y="285728"/>
            <a:ext cx="8797042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7386897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9359" y="0"/>
            <a:ext cx="8851797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083923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9638" y="214314"/>
            <a:ext cx="7062824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7157518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301703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1521" y="116632"/>
            <a:ext cx="8640960" cy="655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615507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424123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9270" y="214290"/>
            <a:ext cx="8891886" cy="6239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0923485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20" y="332656"/>
            <a:ext cx="871096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7359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52800" cy="1020762"/>
          </a:xfrm>
        </p:spPr>
        <p:txBody>
          <a:bodyPr/>
          <a:lstStyle/>
          <a:p>
            <a:endParaRPr lang="fa-IR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228646"/>
            <a:ext cx="8839200" cy="620425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cs typeface="B Nazanin" pitchFamily="2" charset="-78"/>
              </a:rPr>
              <a:t> 6- سال 1367 آغاز همه گیری </a:t>
            </a:r>
            <a:r>
              <a:rPr lang="en-US" sz="2800" b="1" dirty="0">
                <a:cs typeface="B Nazanin" pitchFamily="2" charset="-78"/>
              </a:rPr>
              <a:t>HIV </a:t>
            </a:r>
            <a:r>
              <a:rPr lang="fa-IR" sz="2800" b="1" dirty="0">
                <a:cs typeface="B Nazanin" pitchFamily="2" charset="-78"/>
              </a:rPr>
              <a:t> در کشور</a:t>
            </a:r>
          </a:p>
          <a:p>
            <a:pPr algn="just" rtl="1"/>
            <a:endParaRPr lang="fa-IR" sz="2800" b="1" dirty="0">
              <a:cs typeface="B Nazanin" pitchFamily="2" charset="-78"/>
            </a:endParaRPr>
          </a:p>
          <a:p>
            <a:pPr algn="just" rtl="1"/>
            <a:r>
              <a:rPr lang="fa-IR" sz="2800" b="1" dirty="0">
                <a:cs typeface="B Nazanin" pitchFamily="2" charset="-78"/>
              </a:rPr>
              <a:t>7- سال 1373 آغاز ریشه کنی فلج اطفال درکشور</a:t>
            </a:r>
          </a:p>
          <a:p>
            <a:pPr algn="just" rtl="1"/>
            <a:endParaRPr lang="fa-IR" sz="2800" b="1" dirty="0">
              <a:cs typeface="B Nazanin" pitchFamily="2" charset="-78"/>
            </a:endParaRPr>
          </a:p>
          <a:p>
            <a:pPr algn="just" rtl="1"/>
            <a:r>
              <a:rPr lang="fa-IR" sz="2800" b="1" dirty="0">
                <a:cs typeface="B Nazanin" pitchFamily="2" charset="-78"/>
              </a:rPr>
              <a:t>8- سال 1379 آخرین مورد فلج اطفال در کشور</a:t>
            </a:r>
          </a:p>
          <a:p>
            <a:pPr algn="just" rtl="1"/>
            <a:endParaRPr lang="fa-IR" sz="2800" b="1" dirty="0">
              <a:cs typeface="B Nazanin" pitchFamily="2" charset="-78"/>
            </a:endParaRPr>
          </a:p>
          <a:p>
            <a:pPr algn="just" rtl="1"/>
            <a:r>
              <a:rPr lang="fa-IR" sz="2800" b="1" dirty="0">
                <a:cs typeface="B Nazanin" pitchFamily="2" charset="-78"/>
              </a:rPr>
              <a:t>9- سال 1382 آغاز برنامه حذف سرخک وسرخجه مادرزادی در کشور</a:t>
            </a:r>
          </a:p>
          <a:p>
            <a:pPr algn="just" rtl="1"/>
            <a:r>
              <a:rPr lang="fa-IR" sz="2800" b="1" dirty="0">
                <a:cs typeface="B Nazanin" pitchFamily="2" charset="-78"/>
              </a:rPr>
              <a:t>و حالا .................................</a:t>
            </a:r>
          </a:p>
          <a:p>
            <a:pPr algn="just" rtl="1"/>
            <a:endParaRPr lang="fa-IR" sz="2800" b="1" dirty="0">
              <a:cs typeface="B Nazanin" pitchFamily="2" charset="-78"/>
            </a:endParaRPr>
          </a:p>
          <a:p>
            <a:pPr algn="just" rtl="1"/>
            <a:endParaRPr lang="en-US" sz="2800" b="1" dirty="0">
              <a:cs typeface="B Nazanin" pitchFamily="2" charset="-78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451E-79E3-45D5-86EF-D940FE9FF2D4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C:\Users\drbakhtiari\Pictures\histor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4343400"/>
            <a:ext cx="3581400" cy="2286000"/>
          </a:xfrm>
          <a:prstGeom prst="rect">
            <a:avLst/>
          </a:prstGeom>
          <a:noFill/>
        </p:spPr>
      </p:pic>
      <p:pic>
        <p:nvPicPr>
          <p:cNvPr id="7" name="Picture 6" descr="معاونت بهداشت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5181600"/>
            <a:ext cx="14478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5071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6772" y="357166"/>
            <a:ext cx="8207194" cy="64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760458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459711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65922" y="0"/>
            <a:ext cx="6763664" cy="6813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4591314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260648"/>
            <a:ext cx="8401050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022809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77910" y="142852"/>
            <a:ext cx="7580304" cy="653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0622328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640"/>
            <a:ext cx="8496300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63374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953" y="285728"/>
            <a:ext cx="7918699" cy="6334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4650483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260648"/>
            <a:ext cx="8296275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606797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7486" y="500042"/>
            <a:ext cx="8046480" cy="579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4063870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260648"/>
            <a:ext cx="824865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0340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James M. Shultz 2001</a:t>
            </a:r>
          </a:p>
        </p:txBody>
      </p:sp>
      <p:sp>
        <p:nvSpPr>
          <p:cNvPr id="1146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46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4692" name="Picture 4" descr="msf_moz_cholera_ca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"/>
            <a:ext cx="9144000" cy="68484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0938483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6" y="262173"/>
            <a:ext cx="8858280" cy="6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5140765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7674"/>
            <a:ext cx="8640959" cy="634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10456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8886041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6458295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63" y="1556792"/>
            <a:ext cx="623887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566993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46071"/>
            <a:ext cx="8215370" cy="631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6654625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1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206305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95142"/>
            <a:ext cx="7858180" cy="60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54029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1331913" y="3429000"/>
            <a:ext cx="5867400" cy="457200"/>
          </a:xfrm>
          <a:prstGeom prst="flowChartProcess">
            <a:avLst/>
          </a:prstGeom>
          <a:solidFill>
            <a:srgbClr val="003300">
              <a:alpha val="58000"/>
            </a:srgbClr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surveillance</a:t>
            </a:r>
            <a:endParaRPr lang="en-US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1828800" y="1524000"/>
            <a:ext cx="457200" cy="3352800"/>
          </a:xfrm>
          <a:prstGeom prst="can">
            <a:avLst>
              <a:gd name="adj" fmla="val 183333"/>
            </a:avLst>
          </a:prstGeom>
          <a:solidFill>
            <a:schemeClr val="accent1">
              <a:alpha val="6300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6400800" y="1524000"/>
            <a:ext cx="457200" cy="3352800"/>
          </a:xfrm>
          <a:prstGeom prst="can">
            <a:avLst>
              <a:gd name="adj" fmla="val 183333"/>
            </a:avLst>
          </a:prstGeom>
          <a:solidFill>
            <a:schemeClr val="accent1">
              <a:alpha val="6300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9221" name="AutoShape 5"/>
          <p:cNvCxnSpPr>
            <a:cxnSpLocks noChangeShapeType="1"/>
          </p:cNvCxnSpPr>
          <p:nvPr/>
        </p:nvCxnSpPr>
        <p:spPr bwMode="auto">
          <a:xfrm rot="5400000" flipV="1">
            <a:off x="4342606" y="-151606"/>
            <a:ext cx="1588" cy="4114800"/>
          </a:xfrm>
          <a:prstGeom prst="curvedConnector3">
            <a:avLst>
              <a:gd name="adj1" fmla="val 5330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3048000" y="25146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5638800" y="25146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V="1">
            <a:off x="3657600" y="26670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V="1">
            <a:off x="5105400" y="26670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V="1">
            <a:off x="4343400" y="27432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0" y="1828892"/>
            <a:ext cx="1447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rgbClr val="FF0000"/>
                </a:solidFill>
                <a:latin typeface="Times New Roman" pitchFamily="18" charset="0"/>
                <a:ea typeface="Dotum" pitchFamily="34" charset="-127"/>
                <a:cs typeface="Times New Roman" pitchFamily="18" charset="0"/>
              </a:rPr>
              <a:t>نیاز ها و اولویت ها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ea typeface="Dotum" pitchFamily="34" charset="-127"/>
              <a:cs typeface="Times New Roman" pitchFamily="18" charset="0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7239000" y="1600207"/>
            <a:ext cx="1447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400" b="1" dirty="0">
                <a:solidFill>
                  <a:srgbClr val="FF0000"/>
                </a:solidFill>
                <a:latin typeface="Comic Sans MS" pitchFamily="66" charset="0"/>
                <a:cs typeface="Times New Roman"/>
              </a:rPr>
              <a:t> اقدامات اجرایی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3124200" y="2667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24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228600" y="3657600"/>
            <a:ext cx="7924800" cy="1828800"/>
          </a:xfrm>
          <a:custGeom>
            <a:avLst/>
            <a:gdLst>
              <a:gd name="connsiteX0" fmla="*/ 3990305 w 11973060"/>
              <a:gd name="connsiteY0" fmla="*/ 676141 h 1225639"/>
              <a:gd name="connsiteX1" fmla="*/ 4453944 w 11973060"/>
              <a:gd name="connsiteY1" fmla="*/ 637504 h 1225639"/>
              <a:gd name="connsiteX2" fmla="*/ 4672885 w 11973060"/>
              <a:gd name="connsiteY2" fmla="*/ 212501 h 1225639"/>
              <a:gd name="connsiteX3" fmla="*/ 4943342 w 11973060"/>
              <a:gd name="connsiteY3" fmla="*/ 895081 h 1225639"/>
              <a:gd name="connsiteX4" fmla="*/ 5355466 w 11973060"/>
              <a:gd name="connsiteY4" fmla="*/ 367048 h 1225639"/>
              <a:gd name="connsiteX5" fmla="*/ 5883499 w 11973060"/>
              <a:gd name="connsiteY5" fmla="*/ 830687 h 1225639"/>
              <a:gd name="connsiteX6" fmla="*/ 6256987 w 11973060"/>
              <a:gd name="connsiteY6" fmla="*/ 457200 h 1225639"/>
              <a:gd name="connsiteX7" fmla="*/ 7158508 w 11973060"/>
              <a:gd name="connsiteY7" fmla="*/ 869324 h 1225639"/>
              <a:gd name="connsiteX8" fmla="*/ 7776694 w 11973060"/>
              <a:gd name="connsiteY8" fmla="*/ 225380 h 1225639"/>
              <a:gd name="connsiteX9" fmla="*/ 9090339 w 11973060"/>
              <a:gd name="connsiteY9" fmla="*/ 624625 h 1225639"/>
              <a:gd name="connsiteX10" fmla="*/ 9450947 w 11973060"/>
              <a:gd name="connsiteY10" fmla="*/ 70834 h 1225639"/>
              <a:gd name="connsiteX11" fmla="*/ 10635804 w 11973060"/>
              <a:gd name="connsiteY11" fmla="*/ 1049628 h 1225639"/>
              <a:gd name="connsiteX12" fmla="*/ 1427409 w 11973060"/>
              <a:gd name="connsiteY12" fmla="*/ 1126901 h 1225639"/>
              <a:gd name="connsiteX13" fmla="*/ 2071353 w 11973060"/>
              <a:gd name="connsiteY13" fmla="*/ 521594 h 1225639"/>
              <a:gd name="connsiteX14" fmla="*/ 3024390 w 11973060"/>
              <a:gd name="connsiteY14" fmla="*/ 998112 h 1225639"/>
              <a:gd name="connsiteX15" fmla="*/ 3990305 w 11973060"/>
              <a:gd name="connsiteY15" fmla="*/ 676141 h 122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73060" h="1225639">
                <a:moveTo>
                  <a:pt x="3990305" y="676141"/>
                </a:moveTo>
                <a:cubicBezTo>
                  <a:pt x="4228564" y="616040"/>
                  <a:pt x="4340181" y="714777"/>
                  <a:pt x="4453944" y="637504"/>
                </a:cubicBezTo>
                <a:cubicBezTo>
                  <a:pt x="4567707" y="560231"/>
                  <a:pt x="4591319" y="169572"/>
                  <a:pt x="4672885" y="212501"/>
                </a:cubicBezTo>
                <a:cubicBezTo>
                  <a:pt x="4754451" y="255430"/>
                  <a:pt x="4829579" y="869323"/>
                  <a:pt x="4943342" y="895081"/>
                </a:cubicBezTo>
                <a:cubicBezTo>
                  <a:pt x="5057105" y="920839"/>
                  <a:pt x="5198773" y="377780"/>
                  <a:pt x="5355466" y="367048"/>
                </a:cubicBezTo>
                <a:cubicBezTo>
                  <a:pt x="5512159" y="356316"/>
                  <a:pt x="5733246" y="815662"/>
                  <a:pt x="5883499" y="830687"/>
                </a:cubicBezTo>
                <a:cubicBezTo>
                  <a:pt x="6033752" y="845712"/>
                  <a:pt x="6044486" y="450761"/>
                  <a:pt x="6256987" y="457200"/>
                </a:cubicBezTo>
                <a:cubicBezTo>
                  <a:pt x="6469488" y="463639"/>
                  <a:pt x="6905224" y="907961"/>
                  <a:pt x="7158508" y="869324"/>
                </a:cubicBezTo>
                <a:cubicBezTo>
                  <a:pt x="7411793" y="830687"/>
                  <a:pt x="7454722" y="266163"/>
                  <a:pt x="7776694" y="225380"/>
                </a:cubicBezTo>
                <a:cubicBezTo>
                  <a:pt x="8098666" y="184597"/>
                  <a:pt x="8811297" y="650383"/>
                  <a:pt x="9090339" y="624625"/>
                </a:cubicBezTo>
                <a:cubicBezTo>
                  <a:pt x="9369381" y="598867"/>
                  <a:pt x="9193370" y="0"/>
                  <a:pt x="9450947" y="70834"/>
                </a:cubicBezTo>
                <a:cubicBezTo>
                  <a:pt x="9708525" y="141668"/>
                  <a:pt x="11973060" y="873617"/>
                  <a:pt x="10635804" y="1049628"/>
                </a:cubicBezTo>
                <a:cubicBezTo>
                  <a:pt x="9298548" y="1225639"/>
                  <a:pt x="2854818" y="1214907"/>
                  <a:pt x="1427409" y="1126901"/>
                </a:cubicBezTo>
                <a:cubicBezTo>
                  <a:pt x="0" y="1038895"/>
                  <a:pt x="1805190" y="543059"/>
                  <a:pt x="2071353" y="521594"/>
                </a:cubicBezTo>
                <a:cubicBezTo>
                  <a:pt x="2337516" y="500129"/>
                  <a:pt x="2698125" y="968061"/>
                  <a:pt x="3024390" y="998112"/>
                </a:cubicBezTo>
                <a:cubicBezTo>
                  <a:pt x="3350655" y="1028163"/>
                  <a:pt x="3752046" y="736242"/>
                  <a:pt x="3990305" y="676141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3429000"/>
            <a:ext cx="1371600" cy="1905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162800" y="3429000"/>
            <a:ext cx="1981200" cy="1752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185849"/>
      </p:ext>
    </p:extLst>
  </p:cSld>
  <p:clrMapOvr>
    <a:masterClrMapping/>
  </p:clrMapOvr>
  <p:transition/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alt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alt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8387</TotalTime>
  <Words>2503</Words>
  <Application>Microsoft Office PowerPoint</Application>
  <PresentationFormat>On-screen Show (4:3)</PresentationFormat>
  <Paragraphs>271</Paragraphs>
  <Slides>86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86</vt:i4>
      </vt:variant>
    </vt:vector>
  </HeadingPairs>
  <TitlesOfParts>
    <vt:vector size="113" baseType="lpstr">
      <vt:lpstr>Arial Unicode MS</vt:lpstr>
      <vt:lpstr>Arial</vt:lpstr>
      <vt:lpstr>B Mitra</vt:lpstr>
      <vt:lpstr>B Titr</vt:lpstr>
      <vt:lpstr>Brush Script MT</vt:lpstr>
      <vt:lpstr>Calibri</vt:lpstr>
      <vt:lpstr>Comic Sans MS</vt:lpstr>
      <vt:lpstr>Constantia</vt:lpstr>
      <vt:lpstr>Floydian</vt:lpstr>
      <vt:lpstr>Franklin Gothic Book</vt:lpstr>
      <vt:lpstr>Impact</vt:lpstr>
      <vt:lpstr>Monotype Sorts</vt:lpstr>
      <vt:lpstr>Rage Italic</vt:lpstr>
      <vt:lpstr>Symbol</vt:lpstr>
      <vt:lpstr>Tahoma</vt:lpstr>
      <vt:lpstr>Times New Roman</vt:lpstr>
      <vt:lpstr>Wingdings</vt:lpstr>
      <vt:lpstr>Office Theme</vt:lpstr>
      <vt:lpstr>8_Office Theme</vt:lpstr>
      <vt:lpstr>Pushpin</vt:lpstr>
      <vt:lpstr>9_Office Theme</vt:lpstr>
      <vt:lpstr>Diseño predeterminado</vt:lpstr>
      <vt:lpstr>14_Office Theme</vt:lpstr>
      <vt:lpstr>1_Pushpin</vt:lpstr>
      <vt:lpstr>Worksheet</vt:lpstr>
      <vt:lpstr>Chart</vt:lpstr>
      <vt:lpstr>ClipArt</vt:lpstr>
      <vt:lpstr>                        </vt:lpstr>
      <vt:lpstr>نقش مراقبت بيماري هاي واگير در دنياي امروز</vt:lpstr>
      <vt:lpstr>PowerPoint Presentation</vt:lpstr>
      <vt:lpstr>PowerPoint Presentation</vt:lpstr>
      <vt:lpstr>PowerPoint Presentation</vt:lpstr>
      <vt:lpstr>تاريخچه نظام مراقبت بيماريهاي واگير در ايران </vt:lpstr>
      <vt:lpstr>PowerPoint Presentation</vt:lpstr>
      <vt:lpstr>PowerPoint Presentation</vt:lpstr>
      <vt:lpstr>PowerPoint Presentation</vt:lpstr>
      <vt:lpstr>PowerPoint Presentation</vt:lpstr>
      <vt:lpstr>بروز روزانه بیماری وبا</vt:lpstr>
      <vt:lpstr>اهداف مراقبت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درس آموخته مهم همه گيري ابولا:  اولويت موضوع امنيت سلامت</vt:lpstr>
      <vt:lpstr>امنيت</vt:lpstr>
      <vt:lpstr>مراقبت و امنيت سلامت</vt:lpstr>
      <vt:lpstr>اشتباه تاريخي مديريت بيماريهاي واگير</vt:lpstr>
      <vt:lpstr>چالش هاي پيش روي مديريت بيماري هاي واگير</vt:lpstr>
      <vt:lpstr>Margaret Chan, WHO</vt:lpstr>
      <vt:lpstr>راه حل هاي موجود</vt:lpstr>
      <vt:lpstr>خواب غفلت در برابر بیماری های منتقله از حشرات در برزیل</vt:lpstr>
      <vt:lpstr>ما چه نوع نظام مراقبت بيماريهايي را نياز داريم؟</vt:lpstr>
      <vt:lpstr>مقایسه قدرت داده ها در صدور هشدار سریع  (مراقبت سندرميك)</vt:lpstr>
      <vt:lpstr>اساس نظام مراقبت سندرومیک  مبتنی بر  علائم بالینی بسیار ساده است.  </vt:lpstr>
      <vt:lpstr>PowerPoint Presentation</vt:lpstr>
      <vt:lpstr>PowerPoint Presentation</vt:lpstr>
      <vt:lpstr>اهداف نظام مراقبت سندرمیک:</vt:lpstr>
      <vt:lpstr>Rationale</vt:lpstr>
      <vt:lpstr>معرفی نظام مراقبت سندرمیک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mmafi</dc:creator>
  <cp:lastModifiedBy>A.R.I</cp:lastModifiedBy>
  <cp:revision>978</cp:revision>
  <dcterms:created xsi:type="dcterms:W3CDTF">2011-10-17T11:22:38Z</dcterms:created>
  <dcterms:modified xsi:type="dcterms:W3CDTF">2025-07-16T08:25:17Z</dcterms:modified>
</cp:coreProperties>
</file>