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27"/>
  </p:notesMasterIdLst>
  <p:sldIdLst>
    <p:sldId id="256" r:id="rId3"/>
    <p:sldId id="801" r:id="rId4"/>
    <p:sldId id="778" r:id="rId5"/>
    <p:sldId id="779" r:id="rId6"/>
    <p:sldId id="780" r:id="rId7"/>
    <p:sldId id="781" r:id="rId8"/>
    <p:sldId id="783" r:id="rId9"/>
    <p:sldId id="802" r:id="rId10"/>
    <p:sldId id="259" r:id="rId11"/>
    <p:sldId id="784" r:id="rId12"/>
    <p:sldId id="788" r:id="rId13"/>
    <p:sldId id="789" r:id="rId14"/>
    <p:sldId id="790" r:id="rId15"/>
    <p:sldId id="791" r:id="rId16"/>
    <p:sldId id="333" r:id="rId17"/>
    <p:sldId id="322" r:id="rId18"/>
    <p:sldId id="323" r:id="rId19"/>
    <p:sldId id="324" r:id="rId20"/>
    <p:sldId id="326" r:id="rId21"/>
    <p:sldId id="327" r:id="rId22"/>
    <p:sldId id="329" r:id="rId23"/>
    <p:sldId id="330" r:id="rId24"/>
    <p:sldId id="332" r:id="rId25"/>
    <p:sldId id="70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9F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78894E-F57C-4D72-B84F-4A9A98B72219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C035BB1E-7367-4BBE-83FA-3E6796F79AE4}">
      <dgm:prSet phldrT="[Text]" phldr="1"/>
      <dgm:spPr/>
      <dgm:t>
        <a:bodyPr/>
        <a:lstStyle/>
        <a:p>
          <a:endParaRPr lang="en-US"/>
        </a:p>
      </dgm:t>
    </dgm:pt>
    <dgm:pt modelId="{D0B0EC29-7A84-4B54-9734-F85258DD0D55}" type="parTrans" cxnId="{06DB6E1B-9306-4515-9BEB-31E67147C92E}">
      <dgm:prSet/>
      <dgm:spPr/>
      <dgm:t>
        <a:bodyPr/>
        <a:lstStyle/>
        <a:p>
          <a:endParaRPr lang="en-US"/>
        </a:p>
      </dgm:t>
    </dgm:pt>
    <dgm:pt modelId="{63FD850B-41EB-49DF-8D35-1A9D19D61460}" type="sibTrans" cxnId="{06DB6E1B-9306-4515-9BEB-31E67147C92E}">
      <dgm:prSet/>
      <dgm:spPr/>
      <dgm:t>
        <a:bodyPr/>
        <a:lstStyle/>
        <a:p>
          <a:endParaRPr lang="en-US"/>
        </a:p>
      </dgm:t>
    </dgm:pt>
    <dgm:pt modelId="{B2A1BE44-0A0A-4F45-9477-36EA7959EC1F}">
      <dgm:prSet phldrT="[Text]" phldr="1"/>
      <dgm:spPr/>
      <dgm:t>
        <a:bodyPr/>
        <a:lstStyle/>
        <a:p>
          <a:endParaRPr lang="en-US" dirty="0"/>
        </a:p>
      </dgm:t>
    </dgm:pt>
    <dgm:pt modelId="{778B1255-ED66-4A62-BC0E-DEC43C195278}" type="parTrans" cxnId="{58815521-DE33-49BC-8082-A1DD9E4A2D04}">
      <dgm:prSet/>
      <dgm:spPr/>
      <dgm:t>
        <a:bodyPr/>
        <a:lstStyle/>
        <a:p>
          <a:endParaRPr lang="en-US"/>
        </a:p>
      </dgm:t>
    </dgm:pt>
    <dgm:pt modelId="{3D04EAFB-02A1-498A-86E5-4D682F339A82}" type="sibTrans" cxnId="{58815521-DE33-49BC-8082-A1DD9E4A2D04}">
      <dgm:prSet/>
      <dgm:spPr/>
      <dgm:t>
        <a:bodyPr/>
        <a:lstStyle/>
        <a:p>
          <a:endParaRPr lang="en-US"/>
        </a:p>
      </dgm:t>
    </dgm:pt>
    <dgm:pt modelId="{C7E6A5E7-1326-4DF2-8552-09365648214E}">
      <dgm:prSet phldrT="[Text]" phldr="1"/>
      <dgm:spPr/>
      <dgm:t>
        <a:bodyPr/>
        <a:lstStyle/>
        <a:p>
          <a:endParaRPr lang="en-US" dirty="0"/>
        </a:p>
      </dgm:t>
    </dgm:pt>
    <dgm:pt modelId="{846DEF11-8826-482D-84BB-E81CEDC9FF1D}" type="parTrans" cxnId="{1E05C72D-FF38-4062-9B8F-16861C30546D}">
      <dgm:prSet/>
      <dgm:spPr/>
      <dgm:t>
        <a:bodyPr/>
        <a:lstStyle/>
        <a:p>
          <a:endParaRPr lang="en-US"/>
        </a:p>
      </dgm:t>
    </dgm:pt>
    <dgm:pt modelId="{63ED054A-74F9-41DA-BBDA-B068D49D332B}" type="sibTrans" cxnId="{1E05C72D-FF38-4062-9B8F-16861C30546D}">
      <dgm:prSet/>
      <dgm:spPr/>
      <dgm:t>
        <a:bodyPr/>
        <a:lstStyle/>
        <a:p>
          <a:endParaRPr lang="en-US"/>
        </a:p>
      </dgm:t>
    </dgm:pt>
    <dgm:pt modelId="{C6CA436F-8422-4F9A-99C8-57FA0B354624}" type="pres">
      <dgm:prSet presAssocID="{4078894E-F57C-4D72-B84F-4A9A98B72219}" presName="Name0" presStyleCnt="0">
        <dgm:presLayoutVars>
          <dgm:dir/>
          <dgm:animLvl val="lvl"/>
          <dgm:resizeHandles val="exact"/>
        </dgm:presLayoutVars>
      </dgm:prSet>
      <dgm:spPr/>
    </dgm:pt>
    <dgm:pt modelId="{3A12B6BC-24B4-43A0-A395-FBE41E825E75}" type="pres">
      <dgm:prSet presAssocID="{4078894E-F57C-4D72-B84F-4A9A98B72219}" presName="dummy" presStyleCnt="0"/>
      <dgm:spPr/>
    </dgm:pt>
    <dgm:pt modelId="{67822252-022E-493F-AE56-BAFB018A8C56}" type="pres">
      <dgm:prSet presAssocID="{4078894E-F57C-4D72-B84F-4A9A98B72219}" presName="linH" presStyleCnt="0"/>
      <dgm:spPr/>
    </dgm:pt>
    <dgm:pt modelId="{C50A589F-5621-4CAA-AC3B-EC006D84214E}" type="pres">
      <dgm:prSet presAssocID="{4078894E-F57C-4D72-B84F-4A9A98B72219}" presName="padding1" presStyleCnt="0"/>
      <dgm:spPr/>
    </dgm:pt>
    <dgm:pt modelId="{AE916A11-4BA3-4E1A-9EF6-94F8B26334FA}" type="pres">
      <dgm:prSet presAssocID="{C035BB1E-7367-4BBE-83FA-3E6796F79AE4}" presName="linV" presStyleCnt="0"/>
      <dgm:spPr/>
    </dgm:pt>
    <dgm:pt modelId="{56B25F2B-560E-4BEC-99F4-8A51B826EB57}" type="pres">
      <dgm:prSet presAssocID="{C035BB1E-7367-4BBE-83FA-3E6796F79AE4}" presName="spVertical1" presStyleCnt="0"/>
      <dgm:spPr/>
    </dgm:pt>
    <dgm:pt modelId="{689D2117-1BFA-48BF-904C-EB450080DF15}" type="pres">
      <dgm:prSet presAssocID="{C035BB1E-7367-4BBE-83FA-3E6796F79AE4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71640721-78ED-4D16-9414-B419D31DE058}" type="pres">
      <dgm:prSet presAssocID="{C035BB1E-7367-4BBE-83FA-3E6796F79AE4}" presName="spVertical2" presStyleCnt="0"/>
      <dgm:spPr/>
    </dgm:pt>
    <dgm:pt modelId="{D2A3776C-C85F-4E04-8404-53B4726E956D}" type="pres">
      <dgm:prSet presAssocID="{C035BB1E-7367-4BBE-83FA-3E6796F79AE4}" presName="spVertical3" presStyleCnt="0"/>
      <dgm:spPr/>
    </dgm:pt>
    <dgm:pt modelId="{23165668-42C2-40ED-85BB-EE6538214C60}" type="pres">
      <dgm:prSet presAssocID="{63FD850B-41EB-49DF-8D35-1A9D19D61460}" presName="space" presStyleCnt="0"/>
      <dgm:spPr/>
    </dgm:pt>
    <dgm:pt modelId="{C562187E-EADE-423A-99F4-B9D2D51BB2D5}" type="pres">
      <dgm:prSet presAssocID="{B2A1BE44-0A0A-4F45-9477-36EA7959EC1F}" presName="linV" presStyleCnt="0"/>
      <dgm:spPr/>
    </dgm:pt>
    <dgm:pt modelId="{046C70A7-5C0B-44EA-BCDF-3545D9ADFCC9}" type="pres">
      <dgm:prSet presAssocID="{B2A1BE44-0A0A-4F45-9477-36EA7959EC1F}" presName="spVertical1" presStyleCnt="0"/>
      <dgm:spPr/>
    </dgm:pt>
    <dgm:pt modelId="{4F8B3E03-6311-4884-BA6C-A80AEAEE9B5C}" type="pres">
      <dgm:prSet presAssocID="{B2A1BE44-0A0A-4F45-9477-36EA7959EC1F}" presName="parTx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68053A51-AC41-402A-9C94-E2A6DC3AE6CD}" type="pres">
      <dgm:prSet presAssocID="{B2A1BE44-0A0A-4F45-9477-36EA7959EC1F}" presName="spVertical2" presStyleCnt="0"/>
      <dgm:spPr/>
    </dgm:pt>
    <dgm:pt modelId="{2FF8228D-CAED-425B-B619-758B82CBB480}" type="pres">
      <dgm:prSet presAssocID="{B2A1BE44-0A0A-4F45-9477-36EA7959EC1F}" presName="spVertical3" presStyleCnt="0"/>
      <dgm:spPr/>
    </dgm:pt>
    <dgm:pt modelId="{D8FA71E5-FB68-44C3-A1CB-C49AEAB6BACC}" type="pres">
      <dgm:prSet presAssocID="{3D04EAFB-02A1-498A-86E5-4D682F339A82}" presName="space" presStyleCnt="0"/>
      <dgm:spPr/>
    </dgm:pt>
    <dgm:pt modelId="{058FF8E5-ABE4-49CE-8E4C-44374FD8DEC1}" type="pres">
      <dgm:prSet presAssocID="{C7E6A5E7-1326-4DF2-8552-09365648214E}" presName="linV" presStyleCnt="0"/>
      <dgm:spPr/>
    </dgm:pt>
    <dgm:pt modelId="{1C6257BF-B96F-4F43-98DC-B0CF0F3C23D1}" type="pres">
      <dgm:prSet presAssocID="{C7E6A5E7-1326-4DF2-8552-09365648214E}" presName="spVertical1" presStyleCnt="0"/>
      <dgm:spPr/>
    </dgm:pt>
    <dgm:pt modelId="{BE4A8A93-C507-4801-BA5B-2779F33155E9}" type="pres">
      <dgm:prSet presAssocID="{C7E6A5E7-1326-4DF2-8552-09365648214E}" presName="parTx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811CB67F-4BB5-488C-9F37-AE9C343F9D50}" type="pres">
      <dgm:prSet presAssocID="{C7E6A5E7-1326-4DF2-8552-09365648214E}" presName="spVertical2" presStyleCnt="0"/>
      <dgm:spPr/>
    </dgm:pt>
    <dgm:pt modelId="{DBA6EAF5-55B2-4A18-8EF7-2A2CAF512843}" type="pres">
      <dgm:prSet presAssocID="{C7E6A5E7-1326-4DF2-8552-09365648214E}" presName="spVertical3" presStyleCnt="0"/>
      <dgm:spPr/>
    </dgm:pt>
    <dgm:pt modelId="{03028209-0565-4D9B-8779-8494254DF726}" type="pres">
      <dgm:prSet presAssocID="{4078894E-F57C-4D72-B84F-4A9A98B72219}" presName="padding2" presStyleCnt="0"/>
      <dgm:spPr/>
    </dgm:pt>
    <dgm:pt modelId="{30CF394F-ADE8-49FB-9310-700DF37386CC}" type="pres">
      <dgm:prSet presAssocID="{4078894E-F57C-4D72-B84F-4A9A98B72219}" presName="negArrow" presStyleCnt="0"/>
      <dgm:spPr/>
    </dgm:pt>
    <dgm:pt modelId="{C6B9B8F8-BA03-4D13-A113-4C02F3AF8109}" type="pres">
      <dgm:prSet presAssocID="{4078894E-F57C-4D72-B84F-4A9A98B72219}" presName="backgroundArrow" presStyleLbl="node1" presStyleIdx="0" presStyleCnt="1"/>
      <dgm:spPr/>
    </dgm:pt>
  </dgm:ptLst>
  <dgm:cxnLst>
    <dgm:cxn modelId="{06DB6E1B-9306-4515-9BEB-31E67147C92E}" srcId="{4078894E-F57C-4D72-B84F-4A9A98B72219}" destId="{C035BB1E-7367-4BBE-83FA-3E6796F79AE4}" srcOrd="0" destOrd="0" parTransId="{D0B0EC29-7A84-4B54-9734-F85258DD0D55}" sibTransId="{63FD850B-41EB-49DF-8D35-1A9D19D61460}"/>
    <dgm:cxn modelId="{58815521-DE33-49BC-8082-A1DD9E4A2D04}" srcId="{4078894E-F57C-4D72-B84F-4A9A98B72219}" destId="{B2A1BE44-0A0A-4F45-9477-36EA7959EC1F}" srcOrd="1" destOrd="0" parTransId="{778B1255-ED66-4A62-BC0E-DEC43C195278}" sibTransId="{3D04EAFB-02A1-498A-86E5-4D682F339A82}"/>
    <dgm:cxn modelId="{1E05C72D-FF38-4062-9B8F-16861C30546D}" srcId="{4078894E-F57C-4D72-B84F-4A9A98B72219}" destId="{C7E6A5E7-1326-4DF2-8552-09365648214E}" srcOrd="2" destOrd="0" parTransId="{846DEF11-8826-482D-84BB-E81CEDC9FF1D}" sibTransId="{63ED054A-74F9-41DA-BBDA-B068D49D332B}"/>
    <dgm:cxn modelId="{210F3D79-00AF-4513-9080-491D0AEC273F}" type="presOf" srcId="{B2A1BE44-0A0A-4F45-9477-36EA7959EC1F}" destId="{4F8B3E03-6311-4884-BA6C-A80AEAEE9B5C}" srcOrd="0" destOrd="0" presId="urn:microsoft.com/office/officeart/2005/8/layout/hProcess3"/>
    <dgm:cxn modelId="{E419FE9B-8D5C-481D-A49A-2CF51B084278}" type="presOf" srcId="{C7E6A5E7-1326-4DF2-8552-09365648214E}" destId="{BE4A8A93-C507-4801-BA5B-2779F33155E9}" srcOrd="0" destOrd="0" presId="urn:microsoft.com/office/officeart/2005/8/layout/hProcess3"/>
    <dgm:cxn modelId="{3E9D99CC-CA9E-430F-8435-EBCB761FD966}" type="presOf" srcId="{C035BB1E-7367-4BBE-83FA-3E6796F79AE4}" destId="{689D2117-1BFA-48BF-904C-EB450080DF15}" srcOrd="0" destOrd="0" presId="urn:microsoft.com/office/officeart/2005/8/layout/hProcess3"/>
    <dgm:cxn modelId="{54526CE5-6563-450C-A66B-5671FF70A574}" type="presOf" srcId="{4078894E-F57C-4D72-B84F-4A9A98B72219}" destId="{C6CA436F-8422-4F9A-99C8-57FA0B354624}" srcOrd="0" destOrd="0" presId="urn:microsoft.com/office/officeart/2005/8/layout/hProcess3"/>
    <dgm:cxn modelId="{72B03C30-B56F-4497-B2D7-083C960D7C31}" type="presParOf" srcId="{C6CA436F-8422-4F9A-99C8-57FA0B354624}" destId="{3A12B6BC-24B4-43A0-A395-FBE41E825E75}" srcOrd="0" destOrd="0" presId="urn:microsoft.com/office/officeart/2005/8/layout/hProcess3"/>
    <dgm:cxn modelId="{03CD084A-ADB3-417C-B884-595D5476EFB5}" type="presParOf" srcId="{C6CA436F-8422-4F9A-99C8-57FA0B354624}" destId="{67822252-022E-493F-AE56-BAFB018A8C56}" srcOrd="1" destOrd="0" presId="urn:microsoft.com/office/officeart/2005/8/layout/hProcess3"/>
    <dgm:cxn modelId="{A0CB51DF-60E4-48AA-9EBE-441AA49A5463}" type="presParOf" srcId="{67822252-022E-493F-AE56-BAFB018A8C56}" destId="{C50A589F-5621-4CAA-AC3B-EC006D84214E}" srcOrd="0" destOrd="0" presId="urn:microsoft.com/office/officeart/2005/8/layout/hProcess3"/>
    <dgm:cxn modelId="{52677305-F3FF-427B-8674-5E27B676C6C8}" type="presParOf" srcId="{67822252-022E-493F-AE56-BAFB018A8C56}" destId="{AE916A11-4BA3-4E1A-9EF6-94F8B26334FA}" srcOrd="1" destOrd="0" presId="urn:microsoft.com/office/officeart/2005/8/layout/hProcess3"/>
    <dgm:cxn modelId="{A51435C9-D4F2-4DDC-87EB-25D0A66DA549}" type="presParOf" srcId="{AE916A11-4BA3-4E1A-9EF6-94F8B26334FA}" destId="{56B25F2B-560E-4BEC-99F4-8A51B826EB57}" srcOrd="0" destOrd="0" presId="urn:microsoft.com/office/officeart/2005/8/layout/hProcess3"/>
    <dgm:cxn modelId="{2ECF2590-25A0-4198-8BB7-1956FF566409}" type="presParOf" srcId="{AE916A11-4BA3-4E1A-9EF6-94F8B26334FA}" destId="{689D2117-1BFA-48BF-904C-EB450080DF15}" srcOrd="1" destOrd="0" presId="urn:microsoft.com/office/officeart/2005/8/layout/hProcess3"/>
    <dgm:cxn modelId="{347E0EB3-A57A-44DF-9618-A8357E3898F9}" type="presParOf" srcId="{AE916A11-4BA3-4E1A-9EF6-94F8B26334FA}" destId="{71640721-78ED-4D16-9414-B419D31DE058}" srcOrd="2" destOrd="0" presId="urn:microsoft.com/office/officeart/2005/8/layout/hProcess3"/>
    <dgm:cxn modelId="{ADB17AE1-302E-406B-AC60-592075A69E92}" type="presParOf" srcId="{AE916A11-4BA3-4E1A-9EF6-94F8B26334FA}" destId="{D2A3776C-C85F-4E04-8404-53B4726E956D}" srcOrd="3" destOrd="0" presId="urn:microsoft.com/office/officeart/2005/8/layout/hProcess3"/>
    <dgm:cxn modelId="{9603EF06-6CE4-4BD6-BA1D-850AD89241BD}" type="presParOf" srcId="{67822252-022E-493F-AE56-BAFB018A8C56}" destId="{23165668-42C2-40ED-85BB-EE6538214C60}" srcOrd="2" destOrd="0" presId="urn:microsoft.com/office/officeart/2005/8/layout/hProcess3"/>
    <dgm:cxn modelId="{9F3DE936-67F0-4187-B382-C7A0B85BB688}" type="presParOf" srcId="{67822252-022E-493F-AE56-BAFB018A8C56}" destId="{C562187E-EADE-423A-99F4-B9D2D51BB2D5}" srcOrd="3" destOrd="0" presId="urn:microsoft.com/office/officeart/2005/8/layout/hProcess3"/>
    <dgm:cxn modelId="{27AD2690-E40B-44D8-BE15-79BB36CE1DEE}" type="presParOf" srcId="{C562187E-EADE-423A-99F4-B9D2D51BB2D5}" destId="{046C70A7-5C0B-44EA-BCDF-3545D9ADFCC9}" srcOrd="0" destOrd="0" presId="urn:microsoft.com/office/officeart/2005/8/layout/hProcess3"/>
    <dgm:cxn modelId="{7C9D7EE6-F3EE-4F44-8769-ED3CF4257DDB}" type="presParOf" srcId="{C562187E-EADE-423A-99F4-B9D2D51BB2D5}" destId="{4F8B3E03-6311-4884-BA6C-A80AEAEE9B5C}" srcOrd="1" destOrd="0" presId="urn:microsoft.com/office/officeart/2005/8/layout/hProcess3"/>
    <dgm:cxn modelId="{D16F75F7-D8A7-4E64-8BF2-6F5904703539}" type="presParOf" srcId="{C562187E-EADE-423A-99F4-B9D2D51BB2D5}" destId="{68053A51-AC41-402A-9C94-E2A6DC3AE6CD}" srcOrd="2" destOrd="0" presId="urn:microsoft.com/office/officeart/2005/8/layout/hProcess3"/>
    <dgm:cxn modelId="{F29A6017-DC0E-4BA0-904B-ED4ACCDFD2AE}" type="presParOf" srcId="{C562187E-EADE-423A-99F4-B9D2D51BB2D5}" destId="{2FF8228D-CAED-425B-B619-758B82CBB480}" srcOrd="3" destOrd="0" presId="urn:microsoft.com/office/officeart/2005/8/layout/hProcess3"/>
    <dgm:cxn modelId="{5C642DCB-7908-4704-9642-E8A116F61723}" type="presParOf" srcId="{67822252-022E-493F-AE56-BAFB018A8C56}" destId="{D8FA71E5-FB68-44C3-A1CB-C49AEAB6BACC}" srcOrd="4" destOrd="0" presId="urn:microsoft.com/office/officeart/2005/8/layout/hProcess3"/>
    <dgm:cxn modelId="{D6FBC65C-FD2E-4108-B9D8-E03F770FCB6E}" type="presParOf" srcId="{67822252-022E-493F-AE56-BAFB018A8C56}" destId="{058FF8E5-ABE4-49CE-8E4C-44374FD8DEC1}" srcOrd="5" destOrd="0" presId="urn:microsoft.com/office/officeart/2005/8/layout/hProcess3"/>
    <dgm:cxn modelId="{A22DC347-C7B2-499B-BB0B-5F309D51FDA7}" type="presParOf" srcId="{058FF8E5-ABE4-49CE-8E4C-44374FD8DEC1}" destId="{1C6257BF-B96F-4F43-98DC-B0CF0F3C23D1}" srcOrd="0" destOrd="0" presId="urn:microsoft.com/office/officeart/2005/8/layout/hProcess3"/>
    <dgm:cxn modelId="{94D8731B-7BC8-43F2-9D08-F2F6A1992B3A}" type="presParOf" srcId="{058FF8E5-ABE4-49CE-8E4C-44374FD8DEC1}" destId="{BE4A8A93-C507-4801-BA5B-2779F33155E9}" srcOrd="1" destOrd="0" presId="urn:microsoft.com/office/officeart/2005/8/layout/hProcess3"/>
    <dgm:cxn modelId="{F9363A1B-7BBC-4A6E-9BA9-A6C29CA2C953}" type="presParOf" srcId="{058FF8E5-ABE4-49CE-8E4C-44374FD8DEC1}" destId="{811CB67F-4BB5-488C-9F37-AE9C343F9D50}" srcOrd="2" destOrd="0" presId="urn:microsoft.com/office/officeart/2005/8/layout/hProcess3"/>
    <dgm:cxn modelId="{0F86363F-1D01-4D69-BC1A-A39AC50FBA67}" type="presParOf" srcId="{058FF8E5-ABE4-49CE-8E4C-44374FD8DEC1}" destId="{DBA6EAF5-55B2-4A18-8EF7-2A2CAF512843}" srcOrd="3" destOrd="0" presId="urn:microsoft.com/office/officeart/2005/8/layout/hProcess3"/>
    <dgm:cxn modelId="{546B43FC-88BB-406D-8DB0-F15EB5C5C97C}" type="presParOf" srcId="{67822252-022E-493F-AE56-BAFB018A8C56}" destId="{03028209-0565-4D9B-8779-8494254DF726}" srcOrd="6" destOrd="0" presId="urn:microsoft.com/office/officeart/2005/8/layout/hProcess3"/>
    <dgm:cxn modelId="{4FCF1CA4-6A9E-4695-BDC7-68603F4E0164}" type="presParOf" srcId="{67822252-022E-493F-AE56-BAFB018A8C56}" destId="{30CF394F-ADE8-49FB-9310-700DF37386CC}" srcOrd="7" destOrd="0" presId="urn:microsoft.com/office/officeart/2005/8/layout/hProcess3"/>
    <dgm:cxn modelId="{F36E00E2-FB96-4D92-BACE-D8A3D9178864}" type="presParOf" srcId="{67822252-022E-493F-AE56-BAFB018A8C56}" destId="{C6B9B8F8-BA03-4D13-A113-4C02F3AF8109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9B8F8-BA03-4D13-A113-4C02F3AF8109}">
      <dsp:nvSpPr>
        <dsp:cNvPr id="0" name=""/>
        <dsp:cNvSpPr/>
      </dsp:nvSpPr>
      <dsp:spPr>
        <a:xfrm>
          <a:off x="0" y="34218"/>
          <a:ext cx="1908403" cy="64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4A8A93-C507-4801-BA5B-2779F33155E9}">
      <dsp:nvSpPr>
        <dsp:cNvPr id="0" name=""/>
        <dsp:cNvSpPr/>
      </dsp:nvSpPr>
      <dsp:spPr>
        <a:xfrm>
          <a:off x="1265704" y="196218"/>
          <a:ext cx="463589" cy="32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1440" rIns="0" bIns="9144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1265704" y="196218"/>
        <a:ext cx="463589" cy="324000"/>
      </dsp:txXfrm>
    </dsp:sp>
    <dsp:sp modelId="{4F8B3E03-6311-4884-BA6C-A80AEAEE9B5C}">
      <dsp:nvSpPr>
        <dsp:cNvPr id="0" name=""/>
        <dsp:cNvSpPr/>
      </dsp:nvSpPr>
      <dsp:spPr>
        <a:xfrm>
          <a:off x="709397" y="196218"/>
          <a:ext cx="463589" cy="32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1440" rIns="0" bIns="9144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 dirty="0"/>
        </a:p>
      </dsp:txBody>
      <dsp:txXfrm>
        <a:off x="709397" y="196218"/>
        <a:ext cx="463589" cy="324000"/>
      </dsp:txXfrm>
    </dsp:sp>
    <dsp:sp modelId="{689D2117-1BFA-48BF-904C-EB450080DF15}">
      <dsp:nvSpPr>
        <dsp:cNvPr id="0" name=""/>
        <dsp:cNvSpPr/>
      </dsp:nvSpPr>
      <dsp:spPr>
        <a:xfrm>
          <a:off x="153090" y="196218"/>
          <a:ext cx="463589" cy="32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1440" rIns="0" bIns="9144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900" kern="1200"/>
        </a:p>
      </dsp:txBody>
      <dsp:txXfrm>
        <a:off x="153090" y="196218"/>
        <a:ext cx="463589" cy="32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42E23-38E4-486B-A264-1645EC8ECA79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A885-59FE-4BC8-BA34-30AFF4A3D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628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9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88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98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90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64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42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280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67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921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01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64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174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402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2003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907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099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456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0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265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65975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904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1876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78521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0623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176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607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2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6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202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05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53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12E4461-4092-4086-8FAE-4156A83262C4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5B299FE-68EC-404B-BB56-8561AC5EF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02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AB489-9CE5-42B4-B72A-37AAD2514DC1}" type="datetimeFigureOut">
              <a:rPr lang="en-US" smtClean="0"/>
              <a:t>7/16/2025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6209069-C48E-4377-B5F2-91168C293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230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00237"/>
            <a:ext cx="9144000" cy="1518212"/>
          </a:xfrm>
        </p:spPr>
        <p:txBody>
          <a:bodyPr>
            <a:noAutofit/>
          </a:bodyPr>
          <a:lstStyle/>
          <a:p>
            <a:pPr algn="ctr"/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کارگاه آموزشی "بیماری وبای التور"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4950"/>
            <a:ext cx="9144000" cy="1655762"/>
          </a:xfrm>
        </p:spPr>
        <p:txBody>
          <a:bodyPr/>
          <a:lstStyle/>
          <a:p>
            <a:pPr algn="ctr"/>
            <a:r>
              <a:rPr lang="fa-IR" sz="24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گروه مبارزه با بیماریهای واگیر</a:t>
            </a:r>
          </a:p>
          <a:p>
            <a:pPr algn="ctr"/>
            <a:r>
              <a:rPr lang="fa-IR" sz="20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مرکز بهداشت استان اصفهان </a:t>
            </a:r>
          </a:p>
          <a:p>
            <a:pPr algn="ctr"/>
            <a:r>
              <a:rPr lang="fa-IR" sz="2400" b="1" dirty="0">
                <a:solidFill>
                  <a:schemeClr val="accent5">
                    <a:lumMod val="20000"/>
                    <a:lumOff val="80000"/>
                  </a:schemeClr>
                </a:solidFill>
                <a:cs typeface="B Nazanin" panose="00000400000000000000" pitchFamily="2" charset="-78"/>
              </a:rPr>
              <a:t>خرداد 1404</a:t>
            </a:r>
            <a:endParaRPr lang="en-US" sz="2400" b="1" dirty="0">
              <a:solidFill>
                <a:schemeClr val="accent5">
                  <a:lumMod val="20000"/>
                  <a:lumOff val="8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7528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9E0B5-8BFD-4B53-B30E-16D6EEB1F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یک بررسی کامل طغیان بیماری منتقله از آب و غذا شامل موارد زیر خواهد بود: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D7C2E2-35B7-4F4F-AE04-7254C37B52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91"/>
          <a:stretch/>
        </p:blipFill>
        <p:spPr>
          <a:xfrm>
            <a:off x="759655" y="2743199"/>
            <a:ext cx="10410093" cy="2250831"/>
          </a:xfrm>
        </p:spPr>
      </p:pic>
    </p:spTree>
    <p:extLst>
      <p:ext uri="{BB962C8B-B14F-4D97-AF65-F5344CB8AC3E}">
        <p14:creationId xmlns:p14="http://schemas.microsoft.com/office/powerpoint/2010/main" val="3907930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4E2BB-71DB-4828-8C2C-1E86918E2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30" y="1039655"/>
            <a:ext cx="11010508" cy="723157"/>
          </a:xfrm>
        </p:spPr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تعاریف سندروم های گوارشی در نظام مراقبت بیماریهای منتقله از آب و غذا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363CEF-0D69-4F8D-BF2C-595AC9E740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37"/>
          <a:stretch/>
        </p:blipFill>
        <p:spPr>
          <a:xfrm>
            <a:off x="174744" y="2441544"/>
            <a:ext cx="11842512" cy="3719660"/>
          </a:xfrm>
        </p:spPr>
      </p:pic>
    </p:spTree>
    <p:extLst>
      <p:ext uri="{BB962C8B-B14F-4D97-AF65-F5344CB8AC3E}">
        <p14:creationId xmlns:p14="http://schemas.microsoft.com/office/powerpoint/2010/main" val="3589392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159F5-48CB-4027-88C3-602E06FE8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تشخیص های افتراقی در مراقبت سندرمیک </a:t>
            </a:r>
            <a:endParaRPr lang="en-US" sz="32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A75EF1-7C64-43D0-95AD-E217708BC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6"/>
          <a:stretch/>
        </p:blipFill>
        <p:spPr>
          <a:xfrm>
            <a:off x="1" y="2253006"/>
            <a:ext cx="12192000" cy="4355184"/>
          </a:xfrm>
        </p:spPr>
      </p:pic>
    </p:spTree>
    <p:extLst>
      <p:ext uri="{BB962C8B-B14F-4D97-AF65-F5344CB8AC3E}">
        <p14:creationId xmlns:p14="http://schemas.microsoft.com/office/powerpoint/2010/main" val="3626063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7EE55-B360-47EA-B421-9F3C723E0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874" y="973668"/>
            <a:ext cx="9156711" cy="706964"/>
          </a:xfrm>
        </p:spPr>
        <p:txBody>
          <a:bodyPr/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عوامل بیماری زای احتمالی در طغیان های بیماریهای منتقله از آب و غذا براساس طول دوره کمون و علائم عمده بالینی در بیماران 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3668CF-0818-4471-B6A3-D9DAD24FE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7"/>
          <a:stretch/>
        </p:blipFill>
        <p:spPr>
          <a:xfrm>
            <a:off x="0" y="2092752"/>
            <a:ext cx="12251813" cy="4664230"/>
          </a:xfrm>
        </p:spPr>
      </p:pic>
    </p:spTree>
    <p:extLst>
      <p:ext uri="{BB962C8B-B14F-4D97-AF65-F5344CB8AC3E}">
        <p14:creationId xmlns:p14="http://schemas.microsoft.com/office/powerpoint/2010/main" val="595978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7EE55-B360-47EA-B421-9F3C723E0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874" y="973668"/>
            <a:ext cx="9156711" cy="706964"/>
          </a:xfrm>
        </p:spPr>
        <p:txBody>
          <a:bodyPr/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عوامل بیماری زای احتمالی در طغیان های بیماریهای منتقله از آب و غذا براساس طول دوره کمون و علائم عمده بالینی در بیماران 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4830889-2E3A-448D-BABC-0CC5A15CD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42" y="2281287"/>
            <a:ext cx="12170305" cy="4576713"/>
          </a:xfrm>
        </p:spPr>
      </p:pic>
    </p:spTree>
    <p:extLst>
      <p:ext uri="{BB962C8B-B14F-4D97-AF65-F5344CB8AC3E}">
        <p14:creationId xmlns:p14="http://schemas.microsoft.com/office/powerpoint/2010/main" val="1798046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E027D-14BA-41FE-A3AC-4367C50CD9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2048" y="2199859"/>
            <a:ext cx="8915399" cy="2186609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سندرم های مرتبط با </a:t>
            </a:r>
            <a:b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</a:br>
            <a:r>
              <a:rPr lang="fa-IR" dirty="0">
                <a:solidFill>
                  <a:srgbClr val="7030A0"/>
                </a:solidFill>
                <a:cs typeface="B Titr" panose="00000700000000000000" pitchFamily="2" charset="-78"/>
              </a:rPr>
              <a:t>بیماریهای منتقله از آب و غذا </a:t>
            </a:r>
            <a:endParaRPr lang="en-US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89704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2160" t="1687" r="24758" b="88782"/>
          <a:stretch/>
        </p:blipFill>
        <p:spPr bwMode="auto">
          <a:xfrm>
            <a:off x="7832035" y="371062"/>
            <a:ext cx="3896140" cy="64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FF80E5CE-4460-4EA6-91AA-4B4AB0DBA0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42325" t="24830" r="267"/>
          <a:stretch/>
        </p:blipFill>
        <p:spPr bwMode="auto">
          <a:xfrm>
            <a:off x="7832034" y="1033669"/>
            <a:ext cx="3882887" cy="512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07C515D-A9BC-49BE-9E55-9AA0E1FCB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78" y="887896"/>
            <a:ext cx="6819259" cy="527436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2361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" y="472440"/>
            <a:ext cx="11079480" cy="7151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اقدامات بهداشتی در سندرم </a:t>
            </a: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مسمومیت غذایی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(وظایف کادر بهداشتی درمانی)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240160"/>
            <a:ext cx="11109960" cy="5236840"/>
          </a:xfrm>
        </p:spPr>
        <p:txBody>
          <a:bodyPr>
            <a:noAutofit/>
          </a:bodyPr>
          <a:lstStyle/>
          <a:p>
            <a:pPr lvl="0" algn="r" rtl="1">
              <a:lnSpc>
                <a:spcPct val="12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و  گزارش دهی -نمونه گیری</a:t>
            </a:r>
            <a:endParaRPr lang="fa-IR" sz="2000" b="1" dirty="0">
              <a:cs typeface="B Nazanin" panose="00000400000000000000" pitchFamily="2" charset="-78"/>
            </a:endParaRP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ارجاع فوری بیمار</a:t>
            </a:r>
            <a:endParaRPr lang="fa-IR" sz="2000" b="1" dirty="0">
              <a:cs typeface="B Nazanin" panose="00000400000000000000" pitchFamily="2" charset="-78"/>
            </a:endParaRP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بررسی علائم و بیماریابی افرادی که از منبع مشترک غذایی </a:t>
            </a:r>
            <a:r>
              <a:rPr lang="fa-IR" sz="2000" b="1" dirty="0">
                <a:cs typeface="B Nazanin" panose="00000400000000000000" pitchFamily="2" charset="-78"/>
              </a:rPr>
              <a:t>استفاده نموده اند</a:t>
            </a:r>
          </a:p>
          <a:p>
            <a:pPr algn="r" rtl="1">
              <a:lnSpc>
                <a:spcPct val="12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آموزش بیمار و اطرافیان و توصیه به آنها برای گزارش دهی سریع پیدایش موارد مشابه</a:t>
            </a: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2000" b="1" dirty="0">
                <a:cs typeface="B Nazanin" panose="00000400000000000000" pitchFamily="2" charset="-78"/>
              </a:rPr>
              <a:t>( پخت کامل غذا ها، عدم مصرف کنسرو های نجوشیده و ماهی های هیستامینی، شستشوی صحیح سبزیجات و میوه جات خصوصا گندزدایی سبزیجات قبل از مصرف</a:t>
            </a: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 </a:t>
            </a:r>
            <a:r>
              <a:rPr lang="fa-IR" sz="2000" b="1" dirty="0">
                <a:cs typeface="B Nazanin" panose="00000400000000000000" pitchFamily="2" charset="-78"/>
              </a:rPr>
              <a:t>( کلرزنی شده، جوشیده، بطری)</a:t>
            </a: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تماس با پزشک معالج (فوکال پوینت ) در بیمارستان بمنظور اطلاع از تشخیص احتمالی و انجام پروفیلاکسی در اطرافیان </a:t>
            </a:r>
          </a:p>
          <a:p>
            <a:pPr lvl="0" algn="r" rtl="1">
              <a:lnSpc>
                <a:spcPct val="120000"/>
              </a:lnSpc>
            </a:pPr>
            <a:r>
              <a:rPr lang="fa-IR" sz="2000" b="1" dirty="0">
                <a:cs typeface="B Nazanin" panose="00000400000000000000" pitchFamily="2" charset="-78"/>
              </a:rPr>
              <a:t>اطلاع رسانی به گروههای در معرض تماس ( در معرض خطر)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6465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7" y="975840"/>
            <a:ext cx="5322155" cy="42852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EACD12E-D336-4A21-A3E4-4D68BD99CD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7047" t="3898" r="29143" b="87985"/>
          <a:stretch/>
        </p:blipFill>
        <p:spPr bwMode="auto">
          <a:xfrm>
            <a:off x="5632175" y="742121"/>
            <a:ext cx="6096000" cy="53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D20F46E-3E78-485E-9BC7-497EB9B206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50" t="19114" b="1972"/>
          <a:stretch/>
        </p:blipFill>
        <p:spPr bwMode="auto">
          <a:xfrm>
            <a:off x="5632173" y="1248300"/>
            <a:ext cx="6078839" cy="422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7554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7680"/>
            <a:ext cx="11170920" cy="69994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اقدامات بهداشتی در سندرم </a:t>
            </a: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اسهال حاد (آبکی)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 (وظایف کادر بهداشتی درمانی)</a:t>
            </a:r>
            <a:endParaRPr lang="en-US" sz="28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1637"/>
            <a:ext cx="11170920" cy="5246370"/>
          </a:xfrm>
        </p:spPr>
        <p:txBody>
          <a:bodyPr>
            <a:no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گزارش دهی -نمونه گیری همزمان با تکمیل فرم خطی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2000" b="1" dirty="0">
                <a:cs typeface="B Nazanin" panose="00000400000000000000" pitchFamily="2" charset="-78"/>
              </a:rPr>
              <a:t>استفاده نموده اند  /آموزش بیمار و اطرافیان و توصیه به آنها برای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گزارش دهی سریع موارد مشابه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بررسی موارد جهت شناسایی بیماران دارای علائم مشابه و شناسایی منبع آب یا غذایی مشکوک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انجام پروفیلاکسی در اطرافیان پرخطر  /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تماس با پزشک معالج در بیمارستان بمنظور </a:t>
            </a:r>
            <a:r>
              <a:rPr lang="fa-IR" sz="2000" b="1" dirty="0">
                <a:cs typeface="B Nazanin" panose="00000400000000000000" pitchFamily="2" charset="-78"/>
              </a:rPr>
              <a:t>اطلاع از تشخیص احتمالی و انجام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پروفیلاکسی اطرافیان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2000" b="1" dirty="0">
                <a:cs typeface="B Nazanin" panose="00000400000000000000" pitchFamily="2" charset="-78"/>
              </a:rPr>
              <a:t>( پخت کامل غذا ها و شستشوی صحیح سبزیجات و میوه جات خصوصا گندزدایی سبزیجات قبل مصرف)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 </a:t>
            </a:r>
            <a:r>
              <a:rPr lang="fa-IR" sz="2000" b="1" dirty="0">
                <a:cs typeface="B Nazanin" panose="00000400000000000000" pitchFamily="2" charset="-78"/>
              </a:rPr>
              <a:t>( کلرزنی شده، جوشیده، بطری آب آشامیدنی بسته بندی شده) </a:t>
            </a: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اطلاع رسانی به گروههای در معرض تماس ( در معرض خطر)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413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932" y="2686930"/>
            <a:ext cx="9144000" cy="1533378"/>
          </a:xfrm>
        </p:spPr>
        <p:txBody>
          <a:bodyPr>
            <a:no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br>
              <a:rPr lang="fa-IR" sz="36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r>
              <a:rPr lang="ar-SA" sz="36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  <a:t>اهمیت، اپیدمیولوژی و تعریف طغیان بیماریهای واگیر</a:t>
            </a:r>
            <a:br>
              <a:rPr lang="en-US" sz="36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endParaRPr lang="en-US" sz="3600" b="1" cap="all" dirty="0">
              <a:solidFill>
                <a:schemeClr val="accent5">
                  <a:lumMod val="20000"/>
                  <a:lumOff val="80000"/>
                </a:schemeClr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723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69" y="1298713"/>
            <a:ext cx="5851662" cy="438200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85AC5EF-BEC7-40D2-8434-AE0E2DF217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13965" t="1347" r="29302" b="88820"/>
          <a:stretch/>
        </p:blipFill>
        <p:spPr bwMode="auto">
          <a:xfrm>
            <a:off x="6069497" y="1033671"/>
            <a:ext cx="5685182" cy="622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3C50338-55DB-4ED4-8BE4-0D76237D2A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t="14107"/>
          <a:stretch/>
        </p:blipFill>
        <p:spPr bwMode="auto">
          <a:xfrm>
            <a:off x="6056244" y="1648172"/>
            <a:ext cx="5712957" cy="392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228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750" y="441960"/>
            <a:ext cx="10641330" cy="74566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اقدامات بهداشتی </a:t>
            </a:r>
            <a:r>
              <a:rPr lang="fa-IR" sz="2800" b="1" dirty="0" err="1">
                <a:solidFill>
                  <a:srgbClr val="FF0000"/>
                </a:solidFill>
                <a:cs typeface="B Titr" panose="00000700000000000000" pitchFamily="2" charset="-78"/>
              </a:rPr>
              <a:t>درسندرم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اسهال خونی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(وظایف کادر بهداشتی درمانی)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" y="1845365"/>
            <a:ext cx="11384280" cy="4770120"/>
          </a:xfrm>
        </p:spPr>
        <p:txBody>
          <a:bodyPr>
            <a:noAutofit/>
          </a:bodyPr>
          <a:lstStyle/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 - نمونه گیری   /  </a:t>
            </a:r>
            <a:r>
              <a:rPr lang="fa-IR" sz="2000" b="1" dirty="0">
                <a:cs typeface="B Nazanin" panose="00000400000000000000" pitchFamily="2" charset="-78"/>
              </a:rPr>
              <a:t>ویزیت فوری پزشک و بررسی آزمایشگاهی</a:t>
            </a: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افرادی که از منبع مشترک آب یا ماده غذایی </a:t>
            </a:r>
            <a:r>
              <a:rPr lang="fa-IR" sz="2000" b="1" dirty="0">
                <a:cs typeface="B Nazanin" panose="00000400000000000000" pitchFamily="2" charset="-78"/>
              </a:rPr>
              <a:t>استفاده نموده اند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به اطرافیان بیمار برای گزارش دهی سریع</a:t>
            </a:r>
            <a:r>
              <a:rPr lang="fa-IR" sz="2000" b="1" dirty="0">
                <a:cs typeface="B Nazanin" panose="00000400000000000000" pitchFamily="2" charset="-78"/>
              </a:rPr>
              <a:t> پیدایش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موارد مشابه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تماس با پزشک معالج در بیمارستان </a:t>
            </a:r>
            <a:r>
              <a:rPr lang="fa-IR" sz="2000" b="1" dirty="0">
                <a:cs typeface="B Nazanin" panose="00000400000000000000" pitchFamily="2" charset="-78"/>
              </a:rPr>
              <a:t>بمنظور اطلاع از تشخیص احتمالی و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انجام پروفیلاکسی </a:t>
            </a:r>
            <a:r>
              <a:rPr lang="fa-IR" sz="2000" b="1" dirty="0">
                <a:cs typeface="B Nazanin" panose="00000400000000000000" pitchFamily="2" charset="-78"/>
              </a:rPr>
              <a:t>در اطرافیان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پرخطر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2000" b="1" dirty="0">
                <a:cs typeface="B Nazanin" panose="00000400000000000000" pitchFamily="2" charset="-78"/>
              </a:rPr>
              <a:t>( پخت کامل غذا ها و شستشوی صحیح سبزیجات و میوه جات خصوصا گندزدایی سبزیجات قبل مصرف)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از آب آشامیدنی مطمئن</a:t>
            </a:r>
            <a:r>
              <a:rPr lang="fa-IR" sz="2000" b="1" dirty="0">
                <a:cs typeface="B Nazanin" panose="00000400000000000000" pitchFamily="2" charset="-78"/>
              </a:rPr>
              <a:t>( کلرزنی شده، جوشیده، بطری) منظور از بطری آب آشامیدنی بسته بندی شده می باشد.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000" b="1" dirty="0">
                <a:cs typeface="B Nazanin" panose="00000400000000000000" pitchFamily="2" charset="-78"/>
              </a:rPr>
              <a:t>توصیه به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رعایت موازین بهداشتی فردی توسط پرسنل  / </a:t>
            </a:r>
            <a:r>
              <a:rPr lang="fa-IR" sz="2000" b="1" dirty="0">
                <a:cs typeface="B Nazanin" panose="00000400000000000000" pitchFamily="2" charset="-78"/>
              </a:rPr>
              <a:t>اطلاع رسانی به گروههای در معرض تماس ( در معرض خطر)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4713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" r="60"/>
          <a:stretch/>
        </p:blipFill>
        <p:spPr bwMode="auto">
          <a:xfrm>
            <a:off x="513930" y="1417981"/>
            <a:ext cx="5218421" cy="42937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7EE3E75-4C7A-4B07-8ACD-10E76CA00DE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9867" t="3262" r="23432" b="83249"/>
          <a:stretch/>
        </p:blipFill>
        <p:spPr bwMode="auto">
          <a:xfrm>
            <a:off x="6109252" y="1245702"/>
            <a:ext cx="5645427" cy="781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4261A63-A264-4A81-9B49-36BD481692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879" t="31840" r="3338" b="3001"/>
          <a:stretch/>
        </p:blipFill>
        <p:spPr bwMode="auto">
          <a:xfrm>
            <a:off x="6128738" y="2040834"/>
            <a:ext cx="5625941" cy="35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00299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" y="396240"/>
            <a:ext cx="10759440" cy="791384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اقدامات بهداشتی در سندرم </a:t>
            </a:r>
            <a:r>
              <a:rPr lang="fa-IR" sz="2800" b="1" dirty="0">
                <a:solidFill>
                  <a:srgbClr val="7030A0"/>
                </a:solidFill>
                <a:cs typeface="B Titr" panose="00000700000000000000" pitchFamily="2" charset="-78"/>
              </a:rPr>
              <a:t>زردی حاد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(وظایف کادر بهداشتی درمانی)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825" y="1543465"/>
            <a:ext cx="11536680" cy="4367006"/>
          </a:xfrm>
        </p:spPr>
        <p:txBody>
          <a:bodyPr>
            <a:noAutofit/>
          </a:bodyPr>
          <a:lstStyle/>
          <a:p>
            <a:pPr lvl="0" algn="just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ثبت  و  گزارش دهی   /  </a:t>
            </a:r>
            <a:r>
              <a:rPr lang="fa-IR" sz="2000" b="1" dirty="0">
                <a:cs typeface="B Nazanin" panose="00000400000000000000" pitchFamily="2" charset="-78"/>
              </a:rPr>
              <a:t>ویزیت فوری پزشک جهت بررسی دقیق آزمایشگاهی و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و ارسال نمونه های توصیه شده  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fa-IR" sz="2000" b="1" dirty="0">
                <a:cs typeface="B Nazanin" panose="00000400000000000000" pitchFamily="2" charset="-78"/>
              </a:rPr>
              <a:t>بررسی بروز زردی حاد در افرادی که با بیمار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در فضای مشترک کار یا زندگی </a:t>
            </a:r>
            <a:r>
              <a:rPr lang="fa-IR" sz="2000" b="1" dirty="0">
                <a:cs typeface="B Nazanin" panose="00000400000000000000" pitchFamily="2" charset="-78"/>
              </a:rPr>
              <a:t>میکنند(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بیماریابی در افراد با تماس نزدیک</a:t>
            </a:r>
            <a:r>
              <a:rPr lang="fa-IR" sz="2000" b="1" dirty="0">
                <a:cs typeface="B Nazanin" panose="00000400000000000000" pitchFamily="2" charset="-78"/>
              </a:rPr>
              <a:t>)</a:t>
            </a:r>
            <a:endParaRPr lang="en-US" sz="2000" dirty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توصیه به اطرافیان بیمار برای گزارش دهی سریع پیدایش موارد مشابه  / بررسی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هپاتیت </a:t>
            </a:r>
            <a:r>
              <a:rPr lang="en-US" sz="2000" b="1" dirty="0">
                <a:solidFill>
                  <a:srgbClr val="C00000"/>
                </a:solidFill>
                <a:latin typeface="Arial Rounded MT Bold" panose="020F0704030504030204" pitchFamily="34" charset="0"/>
                <a:cs typeface="B Nazanin" panose="00000400000000000000" pitchFamily="2" charset="-78"/>
              </a:rPr>
              <a:t>B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 در فرد بیمار و اطرافیان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fa-IR" sz="2000" b="1" dirty="0">
                <a:cs typeface="B Nazanin" panose="00000400000000000000" pitchFamily="2" charset="-78"/>
              </a:rPr>
              <a:t>بررسی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واکسیناسیون تب زرد در افرادی که به تازگی در مناطق آندمیک </a:t>
            </a:r>
            <a:r>
              <a:rPr lang="fa-IR" sz="2000" b="1" dirty="0">
                <a:cs typeface="B Nazanin" panose="00000400000000000000" pitchFamily="2" charset="-78"/>
              </a:rPr>
              <a:t>اقامت داشته اند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b="1" dirty="0">
                <a:cs typeface="B Nazanin" panose="00000400000000000000" pitchFamily="2" charset="-78"/>
              </a:rPr>
              <a:t>بررسی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سابقه مصرف و نوع داروی پروفیلاکتیک در صورت سفر به منطقه آندمیک مالاریا</a:t>
            </a:r>
            <a:endParaRPr lang="en-US" sz="2000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0" algn="just" rtl="1"/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توصیه های غذایی </a:t>
            </a:r>
            <a:r>
              <a:rPr lang="fa-IR" sz="2000" b="1" dirty="0">
                <a:cs typeface="B Nazanin" panose="00000400000000000000" pitchFamily="2" charset="-78"/>
              </a:rPr>
              <a:t>( مصرف غذا های کاملا پخته شده و شستشوی صحیح سبزیجات و میوه جات خصوصا گندزدایی سبزیجات قبل از مصرف)</a:t>
            </a:r>
            <a:endParaRPr lang="en-US" sz="2000" dirty="0">
              <a:cs typeface="B Nazanin" panose="00000400000000000000" pitchFamily="2" charset="-78"/>
            </a:endParaRPr>
          </a:p>
          <a:p>
            <a:pPr lvl="0" algn="just" rtl="1"/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آب آشامیدنی مطمئن</a:t>
            </a:r>
            <a:r>
              <a:rPr lang="fa-IR" sz="2000" b="1" dirty="0">
                <a:cs typeface="B Nazanin" panose="00000400000000000000" pitchFamily="2" charset="-78"/>
              </a:rPr>
              <a:t>( کلرزنی شده، جوشیده، بطری)  /  استفاده از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لباس آستین بلند و پوشش مناسب  /    </a:t>
            </a:r>
            <a:r>
              <a:rPr lang="fa-IR" sz="2000" b="1" dirty="0">
                <a:cs typeface="B Nazanin" panose="00000400000000000000" pitchFamily="2" charset="-78"/>
              </a:rPr>
              <a:t>استفاده از </a:t>
            </a:r>
            <a:r>
              <a:rPr lang="fa-IR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وسایل حفاظت شخصی </a:t>
            </a:r>
            <a:r>
              <a:rPr lang="fa-IR" sz="2000" b="1" dirty="0">
                <a:cs typeface="B Nazanin" panose="00000400000000000000" pitchFamily="2" charset="-78"/>
              </a:rPr>
              <a:t>در حین کار</a:t>
            </a:r>
          </a:p>
        </p:txBody>
      </p:sp>
    </p:spTree>
    <p:extLst>
      <p:ext uri="{BB962C8B-B14F-4D97-AF65-F5344CB8AC3E}">
        <p14:creationId xmlns:p14="http://schemas.microsoft.com/office/powerpoint/2010/main" val="188189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CE9605-DF48-4FBF-A5F7-29F6F80665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301" y="2364350"/>
            <a:ext cx="3675015" cy="421933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9351B0F-40EE-4A95-86C9-A06E6C4A8E51}"/>
              </a:ext>
            </a:extLst>
          </p:cNvPr>
          <p:cNvSpPr/>
          <p:nvPr/>
        </p:nvSpPr>
        <p:spPr>
          <a:xfrm>
            <a:off x="6175717" y="3235569"/>
            <a:ext cx="4107766" cy="1350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>
                <a:solidFill>
                  <a:schemeClr val="tx1"/>
                </a:solidFill>
                <a:cs typeface="B Titr" panose="00000700000000000000" pitchFamily="2" charset="-78"/>
              </a:rPr>
              <a:t>سپاس از توجه شما </a:t>
            </a:r>
            <a:endParaRPr lang="en-US" sz="3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9878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B920FD41-3489-8623-A495-BBA472F2993E}"/>
              </a:ext>
            </a:extLst>
          </p:cNvPr>
          <p:cNvSpPr/>
          <p:nvPr/>
        </p:nvSpPr>
        <p:spPr>
          <a:xfrm>
            <a:off x="6096000" y="3073138"/>
            <a:ext cx="4650557" cy="140459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C074EB-A190-4072-8A36-6812767C9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طغیان بیماریهای منتقله از آب و غذا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A420FB-1629-419A-B60F-617F016B0B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1"/>
          <a:stretch/>
        </p:blipFill>
        <p:spPr>
          <a:xfrm>
            <a:off x="759655" y="2686929"/>
            <a:ext cx="10170942" cy="3332871"/>
          </a:xfr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53F651E-D8E0-89AE-23AB-98E71C3462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4328103"/>
              </p:ext>
            </p:extLst>
          </p:nvPr>
        </p:nvGraphicFramePr>
        <p:xfrm>
          <a:off x="4784628" y="3429000"/>
          <a:ext cx="1908403" cy="716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97093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897FC-76B2-4A57-B8B2-5F11AE28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همه گیری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91FE01-FF0F-48CA-AD50-E4FF1A823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b="-4152"/>
          <a:stretch/>
        </p:blipFill>
        <p:spPr>
          <a:xfrm>
            <a:off x="2242865" y="6019799"/>
            <a:ext cx="6650583" cy="141849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E7ADB2-3901-4EED-BF86-3CC3690713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1"/>
          <a:stretch/>
        </p:blipFill>
        <p:spPr>
          <a:xfrm>
            <a:off x="970671" y="2489982"/>
            <a:ext cx="10283483" cy="393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3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897FC-76B2-4A57-B8B2-5F11AE287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اهداف بررسی همه گیری 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291FE01-FF0F-48CA-AD50-E4FF1A823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0" b="-4152"/>
          <a:stretch/>
        </p:blipFill>
        <p:spPr>
          <a:xfrm>
            <a:off x="2242865" y="6019799"/>
            <a:ext cx="6650583" cy="141849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3531D3E-D57F-4E4A-AB68-4F1270ADFC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3"/>
          <a:stretch/>
        </p:blipFill>
        <p:spPr>
          <a:xfrm>
            <a:off x="1111347" y="2166425"/>
            <a:ext cx="10128739" cy="42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50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5E253-FF0A-4DF0-8954-525D04362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نظام مراقبت طغیان بیماریهای منتقله از آب و غذا</a:t>
            </a:r>
            <a:endParaRPr lang="en-US" sz="29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D19A0-1494-4B59-ADF2-FCD937098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572" y="2603500"/>
            <a:ext cx="11099410" cy="3416300"/>
          </a:xfrm>
        </p:spPr>
        <p:txBody>
          <a:bodyPr/>
          <a:lstStyle/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طغیان بیماریهای منتقله از آب و غذا در گروه بیماریهای مشمول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گزارش دهی تلفنی و آنی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قرار دارد. </a:t>
            </a:r>
          </a:p>
          <a:p>
            <a:pPr marL="0" indent="0" algn="r" rtl="1">
              <a:buNone/>
            </a:pPr>
            <a:endParaRPr lang="fa-IR" sz="2300"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چنانچه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دو نفر یا بیشتر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که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از یک غذا یا آشامیدنی مشترک استفاده کرده اند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و یا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از غذاهای مختلف اما از یک محل تهیه و استفاده کرده اند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و بیمار شده اند و علائم بالینی مشترکی داشته باشند به عنوان طغیان بیماری منتقله از آب و غذا بوده و باید به سیستم سلامت گزارش شود.</a:t>
            </a:r>
          </a:p>
          <a:p>
            <a:pPr algn="r" rtl="1"/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چنانچه </a:t>
            </a:r>
            <a:r>
              <a:rPr lang="fa-IR" sz="2300" dirty="0">
                <a:solidFill>
                  <a:srgbClr val="C00000"/>
                </a:solidFill>
                <a:cs typeface="B Nazanin" panose="00000400000000000000" pitchFamily="2" charset="-78"/>
              </a:rPr>
              <a:t>افزایش موارد </a:t>
            </a:r>
            <a:r>
              <a:rPr lang="fa-IR" sz="2300" dirty="0">
                <a:solidFill>
                  <a:schemeClr val="dk1"/>
                </a:solidFill>
                <a:cs typeface="B Nazanin" panose="00000400000000000000" pitchFamily="2" charset="-78"/>
              </a:rPr>
              <a:t>بیماریهای با علائم گوارشی از قبیل اسهال، استفراغ، تهوع، دل درد و سایر علایم مشاهده شود نیز مراتب باید به صورت آنی گزارش شود. </a:t>
            </a:r>
            <a:endParaRPr lang="en-US" sz="23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2365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5E253-FF0A-4DF0-8954-525D04362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dirty="0">
                <a:cs typeface="B Titr" panose="00000700000000000000" pitchFamily="2" charset="-78"/>
              </a:rPr>
              <a:t>نظام مراقبت طغیان بیماریهای منتقله از آب و غذا</a:t>
            </a:r>
            <a:endParaRPr lang="en-US" sz="2900" dirty="0">
              <a:cs typeface="B Titr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A6DB0EF-8110-48F4-B2CE-E93A4E12B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5" y="2405575"/>
            <a:ext cx="10480430" cy="3826413"/>
          </a:xfrm>
        </p:spPr>
      </p:pic>
    </p:spTree>
    <p:extLst>
      <p:ext uri="{BB962C8B-B14F-4D97-AF65-F5344CB8AC3E}">
        <p14:creationId xmlns:p14="http://schemas.microsoft.com/office/powerpoint/2010/main" val="3440376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443" y="2869808"/>
            <a:ext cx="9144000" cy="1322363"/>
          </a:xfrm>
        </p:spPr>
        <p:txBody>
          <a:bodyPr>
            <a:no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br>
              <a:rPr lang="fa-IR" sz="40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r>
              <a:rPr lang="ar-SA" sz="40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  <a:t>مراحل بررسی یک طغیان</a:t>
            </a:r>
            <a:br>
              <a:rPr lang="fa-IR" sz="4000" b="1" cap="all" dirty="0">
                <a:solidFill>
                  <a:schemeClr val="accent5">
                    <a:lumMod val="20000"/>
                    <a:lumOff val="80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rPr>
            </a:br>
            <a:endParaRPr lang="en-US" sz="4000" b="1" cap="all" dirty="0">
              <a:solidFill>
                <a:schemeClr val="accent5">
                  <a:lumMod val="20000"/>
                  <a:lumOff val="80000"/>
                </a:schemeClr>
              </a:solidFill>
              <a:latin typeface="+mn-lt"/>
              <a:ea typeface="+mn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95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3BEEB-F6C5-40ED-9983-1467A7EA1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3200" dirty="0">
                <a:cs typeface="B Titr" panose="00000700000000000000" pitchFamily="2" charset="-78"/>
              </a:rPr>
              <a:t>مراحل اجرای بررسی طغیان 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A771E40-8D30-47A4-8C0A-B657685DF0BD}"/>
              </a:ext>
            </a:extLst>
          </p:cNvPr>
          <p:cNvSpPr/>
          <p:nvPr/>
        </p:nvSpPr>
        <p:spPr>
          <a:xfrm>
            <a:off x="703385" y="2419644"/>
            <a:ext cx="10944663" cy="420624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fa-IR" sz="2300" dirty="0">
                <a:cs typeface="B Nazanin" panose="00000400000000000000" pitchFamily="2" charset="-78"/>
              </a:rPr>
              <a:t>1.آماده شدن برای حضور در عرصه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2. تایید تشخیص همه گیری</a:t>
            </a:r>
          </a:p>
          <a:p>
            <a:pPr algn="r" rtl="1"/>
            <a:r>
              <a:rPr lang="fa-IR" sz="2300" dirty="0">
                <a:solidFill>
                  <a:srgbClr val="FF0000"/>
                </a:solidFill>
                <a:cs typeface="B Nazanin" panose="00000400000000000000" pitchFamily="2" charset="-78"/>
              </a:rPr>
              <a:t>3.ارسال گزارش اولیه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4. تعیین تعریف بیماری برای امکان شمارش بیماران با استفاده از آن تعریف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5. جمع آوری داده های بیماران ( در قالب شخص، زمان و مکان)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6. تجزیه و تحلیل داده های جمع آوری شده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7. شروع اقدامات کنترلی براساس تجزیه و تحلیل داده ها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8. ادامه جمع آوری داده ها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9. تولید فرضیه برای مشخص کردن منابع احتمالی انتقال عفونت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10. آزمون فرضیه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11. ارزیابی اقدامات کنترلی انجام شده </a:t>
            </a:r>
          </a:p>
          <a:p>
            <a:pPr algn="r" rtl="1"/>
            <a:r>
              <a:rPr lang="fa-IR" sz="2300" dirty="0">
                <a:cs typeface="B Nazanin" panose="00000400000000000000" pitchFamily="2" charset="-78"/>
              </a:rPr>
              <a:t>12. گزارش همه اقدامات انجام شده </a:t>
            </a:r>
            <a:r>
              <a:rPr lang="fa-IR" sz="2300" dirty="0">
                <a:solidFill>
                  <a:srgbClr val="FF0000"/>
                </a:solidFill>
                <a:cs typeface="B Nazanin" panose="00000400000000000000" pitchFamily="2" charset="-78"/>
              </a:rPr>
              <a:t>(گزارش نهائی) </a:t>
            </a:r>
            <a:endParaRPr lang="en-US" sz="23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43462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927</Words>
  <Application>Microsoft Office PowerPoint</Application>
  <PresentationFormat>Widescreen</PresentationFormat>
  <Paragraphs>69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Rounded MT Bold</vt:lpstr>
      <vt:lpstr>Calibri</vt:lpstr>
      <vt:lpstr>Century Gothic</vt:lpstr>
      <vt:lpstr>Wingdings 3</vt:lpstr>
      <vt:lpstr>Ion Boardroom</vt:lpstr>
      <vt:lpstr>Wisp</vt:lpstr>
      <vt:lpstr>     کارگاه آموزشی "بیماری وبای التور"  </vt:lpstr>
      <vt:lpstr> اهمیت، اپیدمیولوژی و تعریف طغیان بیماریهای واگیر </vt:lpstr>
      <vt:lpstr>اهداف بررسی طغیان بیماریهای منتقله از آب و غذا </vt:lpstr>
      <vt:lpstr>اهداف بررسی همه گیری </vt:lpstr>
      <vt:lpstr>اهداف بررسی همه گیری </vt:lpstr>
      <vt:lpstr>نظام مراقبت طغیان بیماریهای منتقله از آب و غذا</vt:lpstr>
      <vt:lpstr>نظام مراقبت طغیان بیماریهای منتقله از آب و غذا</vt:lpstr>
      <vt:lpstr> مراحل بررسی یک طغیان </vt:lpstr>
      <vt:lpstr>مراحل اجرای بررسی طغیان </vt:lpstr>
      <vt:lpstr>یک بررسی کامل طغیان بیماری منتقله از آب و غذا شامل موارد زیر خواهد بود: </vt:lpstr>
      <vt:lpstr>تعاریف سندروم های گوارشی در نظام مراقبت بیماریهای منتقله از آب و غذا </vt:lpstr>
      <vt:lpstr>تشخیص های افتراقی در مراقبت سندرمیک </vt:lpstr>
      <vt:lpstr>عوامل بیماری زای احتمالی در طغیان های بیماریهای منتقله از آب و غذا براساس طول دوره کمون و علائم عمده بالینی در بیماران </vt:lpstr>
      <vt:lpstr>عوامل بیماری زای احتمالی در طغیان های بیماریهای منتقله از آب و غذا براساس طول دوره کمون و علائم عمده بالینی در بیماران </vt:lpstr>
      <vt:lpstr>سندرم های مرتبط با  بیماریهای منتقله از آب و غذا </vt:lpstr>
      <vt:lpstr>PowerPoint Presentation</vt:lpstr>
      <vt:lpstr>اقدامات بهداشتی در سندرم مسمومیت غذایی (وظایف کادر بهداشتی درمانی)</vt:lpstr>
      <vt:lpstr>PowerPoint Presentation</vt:lpstr>
      <vt:lpstr>اقدامات بهداشتی در سندرم اسهال حاد (آبکی) (وظایف کادر بهداشتی درمانی)</vt:lpstr>
      <vt:lpstr>PowerPoint Presentation</vt:lpstr>
      <vt:lpstr>اقدامات بهداشتی درسندرم اسهال خونی (وظایف کادر بهداشتی درمانی)</vt:lpstr>
      <vt:lpstr>PowerPoint Presentation</vt:lpstr>
      <vt:lpstr>اقدامات بهداشتی در سندرم زردی حاد (وظایف کادر بهداشتی درمانی)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انتظارات گروه مبارزه با بیماریهای واگیر</dc:title>
  <dc:creator>A.R.I</dc:creator>
  <cp:lastModifiedBy>PC</cp:lastModifiedBy>
  <cp:revision>362</cp:revision>
  <dcterms:created xsi:type="dcterms:W3CDTF">2023-07-31T07:45:33Z</dcterms:created>
  <dcterms:modified xsi:type="dcterms:W3CDTF">2025-07-16T09:03:23Z</dcterms:modified>
</cp:coreProperties>
</file>