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ppt/theme/themeOverride1.xml" ContentType="application/vnd.openxmlformats-officedocument.themeOverride+xml"/>
  <Override PartName="/ppt/charts/chart3.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6" r:id="rId1"/>
  </p:sldMasterIdLst>
  <p:sldIdLst>
    <p:sldId id="256" r:id="rId2"/>
    <p:sldId id="345" r:id="rId3"/>
    <p:sldId id="341" r:id="rId4"/>
    <p:sldId id="275" r:id="rId5"/>
    <p:sldId id="276" r:id="rId6"/>
    <p:sldId id="277" r:id="rId7"/>
    <p:sldId id="278" r:id="rId8"/>
    <p:sldId id="279" r:id="rId9"/>
    <p:sldId id="280" r:id="rId10"/>
    <p:sldId id="281" r:id="rId11"/>
    <p:sldId id="282" r:id="rId12"/>
    <p:sldId id="283" r:id="rId13"/>
    <p:sldId id="284" r:id="rId14"/>
    <p:sldId id="285" r:id="rId15"/>
    <p:sldId id="286" r:id="rId16"/>
    <p:sldId id="287" r:id="rId17"/>
    <p:sldId id="288" r:id="rId18"/>
    <p:sldId id="289" r:id="rId19"/>
    <p:sldId id="290" r:id="rId20"/>
    <p:sldId id="291" r:id="rId21"/>
    <p:sldId id="292" r:id="rId22"/>
    <p:sldId id="293" r:id="rId23"/>
    <p:sldId id="294" r:id="rId24"/>
    <p:sldId id="295" r:id="rId25"/>
    <p:sldId id="296" r:id="rId26"/>
    <p:sldId id="297" r:id="rId27"/>
    <p:sldId id="298" r:id="rId28"/>
    <p:sldId id="299" r:id="rId29"/>
    <p:sldId id="300" r:id="rId30"/>
    <p:sldId id="301" r:id="rId31"/>
    <p:sldId id="302" r:id="rId32"/>
    <p:sldId id="303" r:id="rId33"/>
    <p:sldId id="304" r:id="rId34"/>
    <p:sldId id="305" r:id="rId35"/>
    <p:sldId id="306" r:id="rId36"/>
    <p:sldId id="307" r:id="rId37"/>
    <p:sldId id="308" r:id="rId38"/>
    <p:sldId id="309" r:id="rId39"/>
    <p:sldId id="310" r:id="rId40"/>
    <p:sldId id="311" r:id="rId41"/>
    <p:sldId id="312" r:id="rId42"/>
    <p:sldId id="313" r:id="rId43"/>
    <p:sldId id="314" r:id="rId44"/>
    <p:sldId id="315" r:id="rId45"/>
    <p:sldId id="316" r:id="rId46"/>
    <p:sldId id="317" r:id="rId47"/>
    <p:sldId id="318" r:id="rId48"/>
    <p:sldId id="319" r:id="rId49"/>
    <p:sldId id="320" r:id="rId50"/>
    <p:sldId id="321" r:id="rId51"/>
    <p:sldId id="323" r:id="rId52"/>
    <p:sldId id="324" r:id="rId53"/>
    <p:sldId id="325" r:id="rId54"/>
    <p:sldId id="326" r:id="rId55"/>
    <p:sldId id="327" r:id="rId56"/>
    <p:sldId id="330" r:id="rId57"/>
    <p:sldId id="331" r:id="rId58"/>
    <p:sldId id="332" r:id="rId59"/>
    <p:sldId id="333" r:id="rId60"/>
    <p:sldId id="334" r:id="rId61"/>
    <p:sldId id="335" r:id="rId62"/>
    <p:sldId id="336" r:id="rId63"/>
    <p:sldId id="337" r:id="rId64"/>
    <p:sldId id="342" r:id="rId65"/>
    <p:sldId id="343" r:id="rId66"/>
    <p:sldId id="344" r:id="rId67"/>
    <p:sldId id="338" r:id="rId68"/>
    <p:sldId id="339" r:id="rId69"/>
    <p:sldId id="340" r:id="rId70"/>
    <p:sldId id="322" r:id="rId7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5956" autoAdjust="0"/>
    <p:restoredTop sz="94660"/>
  </p:normalViewPr>
  <p:slideViewPr>
    <p:cSldViewPr snapToGrid="0">
      <p:cViewPr varScale="1">
        <p:scale>
          <a:sx n="70" d="100"/>
          <a:sy n="70" d="100"/>
        </p:scale>
        <p:origin x="1110"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slide" Target="slides/slide70.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Worksheet2.xlsx"/><Relationship Id="rId1" Type="http://schemas.openxmlformats.org/officeDocument/2006/relationships/themeOverride" Target="../theme/themeOverride1.xml"/></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ctr" rtl="1">
              <a:defRPr lang="fa-IR" sz="1800" b="1" i="0" u="none" strike="noStrike" kern="1200" baseline="0">
                <a:solidFill>
                  <a:srgbClr val="FF0000"/>
                </a:solidFill>
                <a:latin typeface="+mn-lt"/>
                <a:ea typeface="+mn-ea"/>
                <a:cs typeface="+mn-cs"/>
              </a:defRPr>
            </a:pPr>
            <a:r>
              <a:rPr lang="fa-IR" sz="1800" b="1" i="0" u="none" strike="noStrike" kern="1200" baseline="0">
                <a:solidFill>
                  <a:srgbClr val="FF0000"/>
                </a:solidFill>
                <a:latin typeface="+mn-lt"/>
                <a:ea typeface="+mn-ea"/>
                <a:cs typeface="+mn-cs"/>
              </a:rPr>
              <a:t>مقايسه درصد آگاهي از فشار خون بالا در دو استپس 95 و 99 در استان اصفهان و کشور</a:t>
            </a:r>
          </a:p>
        </c:rich>
      </c:tx>
      <c:layout/>
      <c:overlay val="0"/>
    </c:title>
    <c:autoTitleDeleted val="0"/>
    <c:plotArea>
      <c:layout/>
      <c:barChart>
        <c:barDir val="col"/>
        <c:grouping val="clustered"/>
        <c:varyColors val="0"/>
        <c:ser>
          <c:idx val="0"/>
          <c:order val="0"/>
          <c:tx>
            <c:strRef>
              <c:f>Sheet1!$B$18</c:f>
              <c:strCache>
                <c:ptCount val="1"/>
                <c:pt idx="0">
                  <c:v>مقايسه درصد آگاهي از فشار خون بالا در دو استپس 95 و 99 در استان اصفهان و کشور</c:v>
                </c:pt>
              </c:strCache>
            </c:strRef>
          </c:tx>
          <c:invertIfNegative val="0"/>
          <c:dPt>
            <c:idx val="0"/>
            <c:invertIfNegative val="0"/>
            <c:bubble3D val="0"/>
            <c:spPr>
              <a:solidFill>
                <a:srgbClr val="00B050"/>
              </a:solidFill>
            </c:spPr>
            <c:extLst xmlns:c16r2="http://schemas.microsoft.com/office/drawing/2015/06/chart">
              <c:ext xmlns:c16="http://schemas.microsoft.com/office/drawing/2014/chart" uri="{C3380CC4-5D6E-409C-BE32-E72D297353CC}">
                <c16:uniqueId val="{00000001-B899-4C32-A52D-520F5623A7D4}"/>
              </c:ext>
            </c:extLst>
          </c:dPt>
          <c:dPt>
            <c:idx val="3"/>
            <c:invertIfNegative val="0"/>
            <c:bubble3D val="0"/>
            <c:spPr>
              <a:solidFill>
                <a:srgbClr val="00B050"/>
              </a:solidFill>
            </c:spPr>
            <c:extLst xmlns:c16r2="http://schemas.microsoft.com/office/drawing/2015/06/chart">
              <c:ext xmlns:c16="http://schemas.microsoft.com/office/drawing/2014/chart" uri="{C3380CC4-5D6E-409C-BE32-E72D297353CC}">
                <c16:uniqueId val="{00000003-B899-4C32-A52D-520F5623A7D4}"/>
              </c:ext>
            </c:extLst>
          </c:dPt>
          <c:dLbls>
            <c:spPr>
              <a:noFill/>
              <a:ln>
                <a:noFill/>
              </a:ln>
              <a:effectLst/>
            </c:spPr>
            <c:txPr>
              <a:bodyPr/>
              <a:lstStyle/>
              <a:p>
                <a:pPr>
                  <a:defRPr sz="1800" b="1">
                    <a:solidFill>
                      <a:srgbClr val="FF0000"/>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Sheet1!$A$19:$A$23</c:f>
              <c:strCache>
                <c:ptCount val="5"/>
                <c:pt idx="0">
                  <c:v>کشوري 1395</c:v>
                </c:pt>
                <c:pt idx="1">
                  <c:v>کشوري 1400</c:v>
                </c:pt>
                <c:pt idx="3">
                  <c:v>استان اصفهان 1395</c:v>
                </c:pt>
                <c:pt idx="4">
                  <c:v>استان اصفهان 1400</c:v>
                </c:pt>
              </c:strCache>
            </c:strRef>
          </c:cat>
          <c:val>
            <c:numRef>
              <c:f>Sheet1!$B$19:$B$23</c:f>
              <c:numCache>
                <c:formatCode>General</c:formatCode>
                <c:ptCount val="5"/>
                <c:pt idx="0">
                  <c:v>56.86</c:v>
                </c:pt>
                <c:pt idx="1">
                  <c:v>61.47</c:v>
                </c:pt>
                <c:pt idx="3">
                  <c:v>66.13</c:v>
                </c:pt>
                <c:pt idx="4">
                  <c:v>66.89</c:v>
                </c:pt>
              </c:numCache>
            </c:numRef>
          </c:val>
          <c:extLst xmlns:c16r2="http://schemas.microsoft.com/office/drawing/2015/06/chart">
            <c:ext xmlns:c16="http://schemas.microsoft.com/office/drawing/2014/chart" uri="{C3380CC4-5D6E-409C-BE32-E72D297353CC}">
              <c16:uniqueId val="{00000004-B899-4C32-A52D-520F5623A7D4}"/>
            </c:ext>
          </c:extLst>
        </c:ser>
        <c:dLbls>
          <c:showLegendKey val="0"/>
          <c:showVal val="0"/>
          <c:showCatName val="0"/>
          <c:showSerName val="0"/>
          <c:showPercent val="0"/>
          <c:showBubbleSize val="0"/>
        </c:dLbls>
        <c:gapWidth val="150"/>
        <c:axId val="183392352"/>
        <c:axId val="183401056"/>
      </c:barChart>
      <c:catAx>
        <c:axId val="183392352"/>
        <c:scaling>
          <c:orientation val="minMax"/>
        </c:scaling>
        <c:delete val="0"/>
        <c:axPos val="b"/>
        <c:numFmt formatCode="General" sourceLinked="0"/>
        <c:majorTickMark val="out"/>
        <c:minorTickMark val="none"/>
        <c:tickLblPos val="nextTo"/>
        <c:txPr>
          <a:bodyPr/>
          <a:lstStyle/>
          <a:p>
            <a:pPr>
              <a:defRPr sz="1600" b="1"/>
            </a:pPr>
            <a:endParaRPr lang="en-US"/>
          </a:p>
        </c:txPr>
        <c:crossAx val="183401056"/>
        <c:crosses val="autoZero"/>
        <c:auto val="1"/>
        <c:lblAlgn val="ctr"/>
        <c:lblOffset val="100"/>
        <c:noMultiLvlLbl val="0"/>
      </c:catAx>
      <c:valAx>
        <c:axId val="183401056"/>
        <c:scaling>
          <c:orientation val="minMax"/>
          <c:max val="80"/>
          <c:min val="0"/>
        </c:scaling>
        <c:delete val="0"/>
        <c:axPos val="l"/>
        <c:majorGridlines/>
        <c:numFmt formatCode="General" sourceLinked="1"/>
        <c:majorTickMark val="out"/>
        <c:minorTickMark val="none"/>
        <c:tickLblPos val="nextTo"/>
        <c:crossAx val="183392352"/>
        <c:crosses val="autoZero"/>
        <c:crossBetween val="between"/>
      </c:valAx>
    </c:plotArea>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sz="1800">
                <a:solidFill>
                  <a:srgbClr val="FF0000"/>
                </a:solidFill>
              </a:defRPr>
            </a:pPr>
            <a:r>
              <a:rPr lang="fa-IR" sz="1800" dirty="0">
                <a:solidFill>
                  <a:srgbClr val="FF0000"/>
                </a:solidFill>
              </a:rPr>
              <a:t>مقايسه درصد شیوع</a:t>
            </a:r>
            <a:r>
              <a:rPr lang="fa-IR" sz="1800" baseline="0" dirty="0">
                <a:solidFill>
                  <a:srgbClr val="FF0000"/>
                </a:solidFill>
              </a:rPr>
              <a:t> </a:t>
            </a:r>
            <a:r>
              <a:rPr lang="fa-IR" sz="1800" dirty="0">
                <a:solidFill>
                  <a:srgbClr val="FF0000"/>
                </a:solidFill>
              </a:rPr>
              <a:t>فشار خون بالا در دو استپس</a:t>
            </a:r>
            <a:r>
              <a:rPr lang="fa-IR" sz="1800" baseline="0" dirty="0">
                <a:solidFill>
                  <a:srgbClr val="FF0000"/>
                </a:solidFill>
              </a:rPr>
              <a:t> 1395 و 1399 و استان اصفهان با کشور</a:t>
            </a:r>
            <a:r>
              <a:rPr lang="fa-IR" sz="1800" dirty="0">
                <a:solidFill>
                  <a:srgbClr val="FF0000"/>
                </a:solidFill>
              </a:rPr>
              <a:t> </a:t>
            </a:r>
          </a:p>
        </c:rich>
      </c:tx>
      <c:layout/>
      <c:overlay val="0"/>
    </c:title>
    <c:autoTitleDeleted val="0"/>
    <c:plotArea>
      <c:layout/>
      <c:barChart>
        <c:barDir val="col"/>
        <c:grouping val="clustered"/>
        <c:varyColors val="0"/>
        <c:ser>
          <c:idx val="0"/>
          <c:order val="0"/>
          <c:tx>
            <c:strRef>
              <c:f>Sheet1!$B$1</c:f>
              <c:strCache>
                <c:ptCount val="1"/>
                <c:pt idx="0">
                  <c:v>درصد</c:v>
                </c:pt>
              </c:strCache>
            </c:strRef>
          </c:tx>
          <c:invertIfNegative val="0"/>
          <c:dPt>
            <c:idx val="0"/>
            <c:invertIfNegative val="0"/>
            <c:bubble3D val="0"/>
            <c:spPr>
              <a:solidFill>
                <a:srgbClr val="00B050"/>
              </a:solidFill>
            </c:spPr>
            <c:extLst xmlns:c16r2="http://schemas.microsoft.com/office/drawing/2015/06/chart">
              <c:ext xmlns:c16="http://schemas.microsoft.com/office/drawing/2014/chart" uri="{C3380CC4-5D6E-409C-BE32-E72D297353CC}">
                <c16:uniqueId val="{00000001-C4B1-42C7-9C32-D48A23EC3468}"/>
              </c:ext>
            </c:extLst>
          </c:dPt>
          <c:dPt>
            <c:idx val="3"/>
            <c:invertIfNegative val="0"/>
            <c:bubble3D val="0"/>
            <c:spPr>
              <a:solidFill>
                <a:srgbClr val="00B050"/>
              </a:solidFill>
            </c:spPr>
            <c:extLst xmlns:c16r2="http://schemas.microsoft.com/office/drawing/2015/06/chart">
              <c:ext xmlns:c16="http://schemas.microsoft.com/office/drawing/2014/chart" uri="{C3380CC4-5D6E-409C-BE32-E72D297353CC}">
                <c16:uniqueId val="{00000003-C4B1-42C7-9C32-D48A23EC3468}"/>
              </c:ext>
            </c:extLst>
          </c:dPt>
          <c:dLbls>
            <c:spPr>
              <a:noFill/>
              <a:ln>
                <a:noFill/>
              </a:ln>
              <a:effectLst/>
            </c:spPr>
            <c:txPr>
              <a:bodyPr/>
              <a:lstStyle/>
              <a:p>
                <a:pPr>
                  <a:defRPr sz="1800" b="1">
                    <a:solidFill>
                      <a:srgbClr val="FF0000"/>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Sheet1!$A$2:$A$6</c:f>
              <c:strCache>
                <c:ptCount val="5"/>
                <c:pt idx="0">
                  <c:v>کشوري 1395</c:v>
                </c:pt>
                <c:pt idx="1">
                  <c:v>کشوري 1399</c:v>
                </c:pt>
                <c:pt idx="3">
                  <c:v>استان اصفهان 1395</c:v>
                </c:pt>
                <c:pt idx="4">
                  <c:v>استان اصفهان 1399</c:v>
                </c:pt>
              </c:strCache>
            </c:strRef>
          </c:cat>
          <c:val>
            <c:numRef>
              <c:f>Sheet1!$B$2:$B$6</c:f>
              <c:numCache>
                <c:formatCode>General</c:formatCode>
                <c:ptCount val="5"/>
                <c:pt idx="0">
                  <c:v>26.4</c:v>
                </c:pt>
                <c:pt idx="1">
                  <c:v>32.03</c:v>
                </c:pt>
                <c:pt idx="3">
                  <c:v>25.08</c:v>
                </c:pt>
                <c:pt idx="4">
                  <c:v>33.630000000000003</c:v>
                </c:pt>
              </c:numCache>
            </c:numRef>
          </c:val>
          <c:extLst xmlns:c16r2="http://schemas.microsoft.com/office/drawing/2015/06/chart">
            <c:ext xmlns:c16="http://schemas.microsoft.com/office/drawing/2014/chart" uri="{C3380CC4-5D6E-409C-BE32-E72D297353CC}">
              <c16:uniqueId val="{00000004-C4B1-42C7-9C32-D48A23EC3468}"/>
            </c:ext>
          </c:extLst>
        </c:ser>
        <c:dLbls>
          <c:showLegendKey val="0"/>
          <c:showVal val="0"/>
          <c:showCatName val="0"/>
          <c:showSerName val="0"/>
          <c:showPercent val="0"/>
          <c:showBubbleSize val="0"/>
        </c:dLbls>
        <c:gapWidth val="150"/>
        <c:axId val="183388544"/>
        <c:axId val="183398880"/>
      </c:barChart>
      <c:catAx>
        <c:axId val="183388544"/>
        <c:scaling>
          <c:orientation val="minMax"/>
        </c:scaling>
        <c:delete val="0"/>
        <c:axPos val="b"/>
        <c:numFmt formatCode="General" sourceLinked="0"/>
        <c:majorTickMark val="out"/>
        <c:minorTickMark val="none"/>
        <c:tickLblPos val="nextTo"/>
        <c:txPr>
          <a:bodyPr/>
          <a:lstStyle/>
          <a:p>
            <a:pPr>
              <a:defRPr sz="1800" b="1"/>
            </a:pPr>
            <a:endParaRPr lang="en-US"/>
          </a:p>
        </c:txPr>
        <c:crossAx val="183398880"/>
        <c:crosses val="autoZero"/>
        <c:auto val="1"/>
        <c:lblAlgn val="ctr"/>
        <c:lblOffset val="100"/>
        <c:noMultiLvlLbl val="0"/>
      </c:catAx>
      <c:valAx>
        <c:axId val="183398880"/>
        <c:scaling>
          <c:orientation val="minMax"/>
        </c:scaling>
        <c:delete val="0"/>
        <c:axPos val="l"/>
        <c:majorGridlines/>
        <c:numFmt formatCode="General" sourceLinked="1"/>
        <c:majorTickMark val="out"/>
        <c:minorTickMark val="none"/>
        <c:tickLblPos val="nextTo"/>
        <c:crossAx val="183388544"/>
        <c:crosses val="autoZero"/>
        <c:crossBetween val="between"/>
      </c:valAx>
    </c:plotArea>
    <c:plotVisOnly val="1"/>
    <c:dispBlanksAs val="gap"/>
    <c:showDLblsOverMax val="0"/>
  </c:chart>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lgn="ctr" rtl="1">
            <a:defRPr lang="fa-IR" sz="1800" b="1" i="0" u="none" strike="noStrike" kern="1200" baseline="0">
              <a:solidFill>
                <a:srgbClr val="FF0000"/>
              </a:solidFill>
              <a:latin typeface="+mn-lt"/>
              <a:ea typeface="+mn-ea"/>
              <a:cs typeface="+mn-cs"/>
            </a:defRPr>
          </a:pPr>
          <a:endParaRPr lang="en-US"/>
        </a:p>
      </c:txPr>
    </c:title>
    <c:autoTitleDeleted val="0"/>
    <c:plotArea>
      <c:layout/>
      <c:barChart>
        <c:barDir val="col"/>
        <c:grouping val="clustered"/>
        <c:varyColors val="0"/>
        <c:ser>
          <c:idx val="0"/>
          <c:order val="0"/>
          <c:tx>
            <c:strRef>
              <c:f>Sheet1!$B$32</c:f>
              <c:strCache>
                <c:ptCount val="1"/>
                <c:pt idx="0">
                  <c:v>مقايسه درصد پوشش درمان فشار خون بالا در دو استپس 95 و 99 در استان اصفهان و کشور</c:v>
                </c:pt>
              </c:strCache>
            </c:strRef>
          </c:tx>
          <c:invertIfNegative val="0"/>
          <c:dPt>
            <c:idx val="0"/>
            <c:invertIfNegative val="0"/>
            <c:bubble3D val="0"/>
            <c:spPr>
              <a:solidFill>
                <a:srgbClr val="00B050"/>
              </a:solidFill>
            </c:spPr>
            <c:extLst xmlns:c16r2="http://schemas.microsoft.com/office/drawing/2015/06/chart">
              <c:ext xmlns:c16="http://schemas.microsoft.com/office/drawing/2014/chart" uri="{C3380CC4-5D6E-409C-BE32-E72D297353CC}">
                <c16:uniqueId val="{00000001-ACC5-4376-9F66-2C7744DC4F43}"/>
              </c:ext>
            </c:extLst>
          </c:dPt>
          <c:dPt>
            <c:idx val="3"/>
            <c:invertIfNegative val="0"/>
            <c:bubble3D val="0"/>
            <c:spPr>
              <a:solidFill>
                <a:srgbClr val="00B050"/>
              </a:solidFill>
            </c:spPr>
            <c:extLst xmlns:c16r2="http://schemas.microsoft.com/office/drawing/2015/06/chart">
              <c:ext xmlns:c16="http://schemas.microsoft.com/office/drawing/2014/chart" uri="{C3380CC4-5D6E-409C-BE32-E72D297353CC}">
                <c16:uniqueId val="{00000003-ACC5-4376-9F66-2C7744DC4F43}"/>
              </c:ext>
            </c:extLst>
          </c:dPt>
          <c:dLbls>
            <c:spPr>
              <a:noFill/>
              <a:ln>
                <a:noFill/>
              </a:ln>
              <a:effectLst/>
            </c:spPr>
            <c:txPr>
              <a:bodyPr/>
              <a:lstStyle/>
              <a:p>
                <a:pPr>
                  <a:defRPr sz="1800" b="1">
                    <a:solidFill>
                      <a:srgbClr val="FF0000"/>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Sheet1!$A$33:$A$37</c:f>
              <c:strCache>
                <c:ptCount val="5"/>
                <c:pt idx="0">
                  <c:v>کشوري 1395</c:v>
                </c:pt>
                <c:pt idx="1">
                  <c:v>کشوري 1400</c:v>
                </c:pt>
                <c:pt idx="3">
                  <c:v>استان اصفهان 1395</c:v>
                </c:pt>
                <c:pt idx="4">
                  <c:v>استان اصفهان 1400</c:v>
                </c:pt>
              </c:strCache>
            </c:strRef>
          </c:cat>
          <c:val>
            <c:numRef>
              <c:f>Sheet1!$B$33:$B$37</c:f>
              <c:numCache>
                <c:formatCode>General</c:formatCode>
                <c:ptCount val="5"/>
                <c:pt idx="0">
                  <c:v>39.799999999999997</c:v>
                </c:pt>
                <c:pt idx="1">
                  <c:v>52.01</c:v>
                </c:pt>
                <c:pt idx="3">
                  <c:v>45.07</c:v>
                </c:pt>
                <c:pt idx="4">
                  <c:v>56.94</c:v>
                </c:pt>
              </c:numCache>
            </c:numRef>
          </c:val>
          <c:extLst xmlns:c16r2="http://schemas.microsoft.com/office/drawing/2015/06/chart">
            <c:ext xmlns:c16="http://schemas.microsoft.com/office/drawing/2014/chart" uri="{C3380CC4-5D6E-409C-BE32-E72D297353CC}">
              <c16:uniqueId val="{00000004-ACC5-4376-9F66-2C7744DC4F43}"/>
            </c:ext>
          </c:extLst>
        </c:ser>
        <c:dLbls>
          <c:showLegendKey val="0"/>
          <c:showVal val="0"/>
          <c:showCatName val="0"/>
          <c:showSerName val="0"/>
          <c:showPercent val="0"/>
          <c:showBubbleSize val="0"/>
        </c:dLbls>
        <c:gapWidth val="150"/>
        <c:axId val="379651760"/>
        <c:axId val="379643600"/>
      </c:barChart>
      <c:catAx>
        <c:axId val="379651760"/>
        <c:scaling>
          <c:orientation val="minMax"/>
        </c:scaling>
        <c:delete val="0"/>
        <c:axPos val="b"/>
        <c:numFmt formatCode="General" sourceLinked="0"/>
        <c:majorTickMark val="out"/>
        <c:minorTickMark val="none"/>
        <c:tickLblPos val="nextTo"/>
        <c:txPr>
          <a:bodyPr/>
          <a:lstStyle/>
          <a:p>
            <a:pPr>
              <a:defRPr sz="1600" b="1"/>
            </a:pPr>
            <a:endParaRPr lang="en-US"/>
          </a:p>
        </c:txPr>
        <c:crossAx val="379643600"/>
        <c:crosses val="autoZero"/>
        <c:auto val="1"/>
        <c:lblAlgn val="ctr"/>
        <c:lblOffset val="100"/>
        <c:noMultiLvlLbl val="0"/>
      </c:catAx>
      <c:valAx>
        <c:axId val="379643600"/>
        <c:scaling>
          <c:orientation val="minMax"/>
        </c:scaling>
        <c:delete val="0"/>
        <c:axPos val="l"/>
        <c:majorGridlines/>
        <c:numFmt formatCode="General" sourceLinked="1"/>
        <c:majorTickMark val="out"/>
        <c:minorTickMark val="none"/>
        <c:tickLblPos val="nextTo"/>
        <c:crossAx val="379651760"/>
        <c:crosses val="autoZero"/>
        <c:crossBetween val="between"/>
      </c:valAx>
    </c:plotArea>
    <c:plotVisOnly val="1"/>
    <c:dispBlanksAs val="gap"/>
    <c:showDLblsOverMax val="0"/>
  </c:chart>
  <c:externalData r:id="rId1">
    <c:autoUpdate val="0"/>
  </c:externalData>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ACB768AC-94C5-45FB-A554-B31339E6DC52}" type="datetimeFigureOut">
              <a:rPr lang="en-US" smtClean="0"/>
              <a:t>7/17/2024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2D5291-675A-47AE-BBB7-4A00C24CAF9A}" type="slidenum">
              <a:rPr lang="en-US" smtClean="0"/>
              <a:t>‹#›</a:t>
            </a:fld>
            <a:endParaRPr lang="en-US"/>
          </a:p>
        </p:txBody>
      </p:sp>
    </p:spTree>
    <p:extLst>
      <p:ext uri="{BB962C8B-B14F-4D97-AF65-F5344CB8AC3E}">
        <p14:creationId xmlns:p14="http://schemas.microsoft.com/office/powerpoint/2010/main" val="30950402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CB768AC-94C5-45FB-A554-B31339E6DC52}" type="datetimeFigureOut">
              <a:rPr lang="en-US" smtClean="0"/>
              <a:t>7/17/2024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2D5291-675A-47AE-BBB7-4A00C24CAF9A}" type="slidenum">
              <a:rPr lang="en-US" smtClean="0"/>
              <a:t>‹#›</a:t>
            </a:fld>
            <a:endParaRPr lang="en-US"/>
          </a:p>
        </p:txBody>
      </p:sp>
    </p:spTree>
    <p:extLst>
      <p:ext uri="{BB962C8B-B14F-4D97-AF65-F5344CB8AC3E}">
        <p14:creationId xmlns:p14="http://schemas.microsoft.com/office/powerpoint/2010/main" val="42836287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CB768AC-94C5-45FB-A554-B31339E6DC52}" type="datetimeFigureOut">
              <a:rPr lang="en-US" smtClean="0"/>
              <a:t>7/17/2024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2D5291-675A-47AE-BBB7-4A00C24CAF9A}" type="slidenum">
              <a:rPr lang="en-US" smtClean="0"/>
              <a:t>‹#›</a:t>
            </a:fld>
            <a:endParaRPr lang="en-US"/>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364893339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CB768AC-94C5-45FB-A554-B31339E6DC52}" type="datetimeFigureOut">
              <a:rPr lang="en-US" smtClean="0"/>
              <a:t>7/17/2024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2D5291-675A-47AE-BBB7-4A00C24CAF9A}" type="slidenum">
              <a:rPr lang="en-US" smtClean="0"/>
              <a:t>‹#›</a:t>
            </a:fld>
            <a:endParaRPr lang="en-US"/>
          </a:p>
        </p:txBody>
      </p:sp>
    </p:spTree>
    <p:extLst>
      <p:ext uri="{BB962C8B-B14F-4D97-AF65-F5344CB8AC3E}">
        <p14:creationId xmlns:p14="http://schemas.microsoft.com/office/powerpoint/2010/main" val="37578368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CB768AC-94C5-45FB-A554-B31339E6DC52}" type="datetimeFigureOut">
              <a:rPr lang="en-US" smtClean="0"/>
              <a:t>7/17/2024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2D5291-675A-47AE-BBB7-4A00C24CAF9A}" type="slidenum">
              <a:rPr lang="en-US" smtClean="0"/>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76125859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CB768AC-94C5-45FB-A554-B31339E6DC52}" type="datetimeFigureOut">
              <a:rPr lang="en-US" smtClean="0"/>
              <a:t>7/17/2024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2D5291-675A-47AE-BBB7-4A00C24CAF9A}" type="slidenum">
              <a:rPr lang="en-US" smtClean="0"/>
              <a:t>‹#›</a:t>
            </a:fld>
            <a:endParaRPr lang="en-US"/>
          </a:p>
        </p:txBody>
      </p:sp>
    </p:spTree>
    <p:extLst>
      <p:ext uri="{BB962C8B-B14F-4D97-AF65-F5344CB8AC3E}">
        <p14:creationId xmlns:p14="http://schemas.microsoft.com/office/powerpoint/2010/main" val="40872605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CB768AC-94C5-45FB-A554-B31339E6DC52}" type="datetimeFigureOut">
              <a:rPr lang="en-US" smtClean="0"/>
              <a:t>7/17/2024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2D5291-675A-47AE-BBB7-4A00C24CAF9A}" type="slidenum">
              <a:rPr lang="en-US" smtClean="0"/>
              <a:t>‹#›</a:t>
            </a:fld>
            <a:endParaRPr lang="en-US"/>
          </a:p>
        </p:txBody>
      </p:sp>
    </p:spTree>
    <p:extLst>
      <p:ext uri="{BB962C8B-B14F-4D97-AF65-F5344CB8AC3E}">
        <p14:creationId xmlns:p14="http://schemas.microsoft.com/office/powerpoint/2010/main" val="32849180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CB768AC-94C5-45FB-A554-B31339E6DC52}" type="datetimeFigureOut">
              <a:rPr lang="en-US" smtClean="0"/>
              <a:t>7/17/2024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2D5291-675A-47AE-BBB7-4A00C24CAF9A}" type="slidenum">
              <a:rPr lang="en-US" smtClean="0"/>
              <a:t>‹#›</a:t>
            </a:fld>
            <a:endParaRPr lang="en-US"/>
          </a:p>
        </p:txBody>
      </p:sp>
    </p:spTree>
    <p:extLst>
      <p:ext uri="{BB962C8B-B14F-4D97-AF65-F5344CB8AC3E}">
        <p14:creationId xmlns:p14="http://schemas.microsoft.com/office/powerpoint/2010/main" val="19408828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2A5C43B-D657-416D-BBDA-840C58D7DCB5}" type="datetimeFigureOut">
              <a:rPr lang="en-US" smtClean="0"/>
              <a:t>7/17/2024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B23135-EE4A-4487-A804-C1E0BC87E143}" type="slidenum">
              <a:rPr lang="en-US" smtClean="0"/>
              <a:t>‹#›</a:t>
            </a:fld>
            <a:endParaRPr lang="en-US"/>
          </a:p>
        </p:txBody>
      </p:sp>
    </p:spTree>
    <p:extLst>
      <p:ext uri="{BB962C8B-B14F-4D97-AF65-F5344CB8AC3E}">
        <p14:creationId xmlns:p14="http://schemas.microsoft.com/office/powerpoint/2010/main" val="8354974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CB768AC-94C5-45FB-A554-B31339E6DC52}" type="datetimeFigureOut">
              <a:rPr lang="en-US" smtClean="0"/>
              <a:t>7/17/2024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2D5291-675A-47AE-BBB7-4A00C24CAF9A}" type="slidenum">
              <a:rPr lang="en-US" smtClean="0"/>
              <a:t>‹#›</a:t>
            </a:fld>
            <a:endParaRPr lang="en-US"/>
          </a:p>
        </p:txBody>
      </p:sp>
    </p:spTree>
    <p:extLst>
      <p:ext uri="{BB962C8B-B14F-4D97-AF65-F5344CB8AC3E}">
        <p14:creationId xmlns:p14="http://schemas.microsoft.com/office/powerpoint/2010/main" val="39968095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ACB768AC-94C5-45FB-A554-B31339E6DC52}" type="datetimeFigureOut">
              <a:rPr lang="en-US" smtClean="0"/>
              <a:t>7/17/2024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2D5291-675A-47AE-BBB7-4A00C24CAF9A}" type="slidenum">
              <a:rPr lang="en-US" smtClean="0"/>
              <a:t>‹#›</a:t>
            </a:fld>
            <a:endParaRPr lang="en-US"/>
          </a:p>
        </p:txBody>
      </p:sp>
    </p:spTree>
    <p:extLst>
      <p:ext uri="{BB962C8B-B14F-4D97-AF65-F5344CB8AC3E}">
        <p14:creationId xmlns:p14="http://schemas.microsoft.com/office/powerpoint/2010/main" val="20044508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ACB768AC-94C5-45FB-A554-B31339E6DC52}" type="datetimeFigureOut">
              <a:rPr lang="en-US" smtClean="0"/>
              <a:t>7/17/2024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A2D5291-675A-47AE-BBB7-4A00C24CAF9A}" type="slidenum">
              <a:rPr lang="en-US" smtClean="0"/>
              <a:t>‹#›</a:t>
            </a:fld>
            <a:endParaRPr lang="en-US"/>
          </a:p>
        </p:txBody>
      </p:sp>
    </p:spTree>
    <p:extLst>
      <p:ext uri="{BB962C8B-B14F-4D97-AF65-F5344CB8AC3E}">
        <p14:creationId xmlns:p14="http://schemas.microsoft.com/office/powerpoint/2010/main" val="13026833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ACB768AC-94C5-45FB-A554-B31339E6DC52}" type="datetimeFigureOut">
              <a:rPr lang="en-US" smtClean="0"/>
              <a:t>7/17/2024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A2D5291-675A-47AE-BBB7-4A00C24CAF9A}" type="slidenum">
              <a:rPr lang="en-US" smtClean="0"/>
              <a:t>‹#›</a:t>
            </a:fld>
            <a:endParaRPr lang="en-US"/>
          </a:p>
        </p:txBody>
      </p:sp>
    </p:spTree>
    <p:extLst>
      <p:ext uri="{BB962C8B-B14F-4D97-AF65-F5344CB8AC3E}">
        <p14:creationId xmlns:p14="http://schemas.microsoft.com/office/powerpoint/2010/main" val="36079034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CB768AC-94C5-45FB-A554-B31339E6DC52}" type="datetimeFigureOut">
              <a:rPr lang="en-US" smtClean="0"/>
              <a:t>7/17/2024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A2D5291-675A-47AE-BBB7-4A00C24CAF9A}" type="slidenum">
              <a:rPr lang="en-US" smtClean="0"/>
              <a:t>‹#›</a:t>
            </a:fld>
            <a:endParaRPr lang="en-US"/>
          </a:p>
        </p:txBody>
      </p:sp>
    </p:spTree>
    <p:extLst>
      <p:ext uri="{BB962C8B-B14F-4D97-AF65-F5344CB8AC3E}">
        <p14:creationId xmlns:p14="http://schemas.microsoft.com/office/powerpoint/2010/main" val="4985479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CB768AC-94C5-45FB-A554-B31339E6DC52}" type="datetimeFigureOut">
              <a:rPr lang="en-US" smtClean="0"/>
              <a:t>7/17/2024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2D5291-675A-47AE-BBB7-4A00C24CAF9A}" type="slidenum">
              <a:rPr lang="en-US" smtClean="0"/>
              <a:t>‹#›</a:t>
            </a:fld>
            <a:endParaRPr lang="en-US"/>
          </a:p>
        </p:txBody>
      </p:sp>
    </p:spTree>
    <p:extLst>
      <p:ext uri="{BB962C8B-B14F-4D97-AF65-F5344CB8AC3E}">
        <p14:creationId xmlns:p14="http://schemas.microsoft.com/office/powerpoint/2010/main" val="5557322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CB768AC-94C5-45FB-A554-B31339E6DC52}" type="datetimeFigureOut">
              <a:rPr lang="en-US" smtClean="0"/>
              <a:t>7/17/2024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2D5291-675A-47AE-BBB7-4A00C24CAF9A}" type="slidenum">
              <a:rPr lang="en-US" smtClean="0"/>
              <a:t>‹#›</a:t>
            </a:fld>
            <a:endParaRPr lang="en-US"/>
          </a:p>
        </p:txBody>
      </p:sp>
    </p:spTree>
    <p:extLst>
      <p:ext uri="{BB962C8B-B14F-4D97-AF65-F5344CB8AC3E}">
        <p14:creationId xmlns:p14="http://schemas.microsoft.com/office/powerpoint/2010/main" val="12805375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ACB768AC-94C5-45FB-A554-B31339E6DC52}" type="datetimeFigureOut">
              <a:rPr lang="en-US" smtClean="0"/>
              <a:t>7/17/2024</a:t>
            </a:fld>
            <a:endParaRPr 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EA2D5291-675A-47AE-BBB7-4A00C24CAF9A}" type="slidenum">
              <a:rPr lang="en-US" smtClean="0"/>
              <a:t>‹#›</a:t>
            </a:fld>
            <a:endParaRPr lang="en-US"/>
          </a:p>
        </p:txBody>
      </p:sp>
    </p:spTree>
    <p:extLst>
      <p:ext uri="{BB962C8B-B14F-4D97-AF65-F5344CB8AC3E}">
        <p14:creationId xmlns:p14="http://schemas.microsoft.com/office/powerpoint/2010/main" val="3031860758"/>
      </p:ext>
    </p:extLst>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 id="2147483663" r:id="rId7"/>
    <p:sldLayoutId id="2147483664" r:id="rId8"/>
    <p:sldLayoutId id="2147483665" r:id="rId9"/>
    <p:sldLayoutId id="2147483666" r:id="rId10"/>
    <p:sldLayoutId id="2147483667" r:id="rId11"/>
    <p:sldLayoutId id="2147483668" r:id="rId12"/>
    <p:sldLayoutId id="2147483669" r:id="rId13"/>
    <p:sldLayoutId id="2147483670" r:id="rId14"/>
    <p:sldLayoutId id="2147483671" r:id="rId15"/>
    <p:sldLayoutId id="2147483672"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1619644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6463006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pPr algn="ctr" rtl="1"/>
            <a:r>
              <a:rPr lang="fa-IR" sz="3600" b="1" smtClean="0">
                <a:cs typeface="B Titr" pitchFamily="2" charset="-78"/>
              </a:rPr>
              <a:t>انواع فشار خون بالا: </a:t>
            </a:r>
            <a:endParaRPr lang="fa-IR" sz="3600" dirty="0"/>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8939327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pPr algn="ctr" rtl="1"/>
            <a:r>
              <a:rPr lang="fa-IR" sz="3600" smtClean="0">
                <a:cs typeface="B Titr" pitchFamily="2" charset="-78"/>
              </a:rPr>
              <a:t>عوامل مؤثر برایجاد فشارخون بالا</a:t>
            </a:r>
            <a:endParaRPr lang="fa-IR" sz="3600" dirty="0">
              <a:cs typeface="B Titr" pitchFamily="2" charset="-78"/>
            </a:endParaRPr>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7692916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pPr algn="ctr" rtl="1"/>
            <a:r>
              <a:rPr lang="fa-IR" sz="2800" b="1" smtClean="0">
                <a:cs typeface="B Titr" pitchFamily="2" charset="-78"/>
              </a:rPr>
              <a:t>شايع ترين عوامل مؤثر بر فشارخون بالا در نوع ثانويه</a:t>
            </a:r>
            <a:br>
              <a:rPr lang="fa-IR" sz="2800" b="1" smtClean="0">
                <a:cs typeface="B Titr" pitchFamily="2" charset="-78"/>
              </a:rPr>
            </a:br>
            <a:endParaRPr lang="en-US" sz="2800" dirty="0">
              <a:cs typeface="B Titr" pitchFamily="2" charset="-78"/>
            </a:endParaRPr>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4535654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pPr algn="ctr" rtl="1"/>
            <a:r>
              <a:rPr lang="fa-IR" sz="2800" b="1" smtClean="0">
                <a:cs typeface="B Titr" pitchFamily="2" charset="-78"/>
              </a:rPr>
              <a:t>علايم باليني فشار خون بالا</a:t>
            </a:r>
            <a:br>
              <a:rPr lang="fa-IR" sz="2800" b="1" smtClean="0">
                <a:cs typeface="B Titr" pitchFamily="2" charset="-78"/>
              </a:rPr>
            </a:br>
            <a:endParaRPr lang="en-US" sz="2800" dirty="0">
              <a:cs typeface="B Titr" pitchFamily="2" charset="-78"/>
            </a:endParaRPr>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4896530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pPr algn="ctr" rtl="1"/>
            <a:r>
              <a:rPr lang="fa-IR" sz="3600" b="1" smtClean="0">
                <a:cs typeface="B Titr" pitchFamily="2" charset="-78"/>
              </a:rPr>
              <a:t>عوارض شايع فشارخون بالا</a:t>
            </a:r>
            <a:endParaRPr lang="fa-IR" sz="3600" dirty="0"/>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40478521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pPr algn="ctr" rtl="1"/>
            <a:r>
              <a:rPr lang="fa-IR" smtClean="0"/>
              <a:t>بررسی عوارض فشارخون بالا </a:t>
            </a:r>
            <a:endParaRPr lang="en-US" dirty="0"/>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459411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6904794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pPr algn="ctr" rtl="1"/>
            <a:r>
              <a:rPr lang="fa-IR" sz="3100" b="1" smtClean="0">
                <a:cs typeface="B Titr" pitchFamily="2" charset="-78"/>
              </a:rPr>
              <a:t>درمان فشارخون بالا</a:t>
            </a:r>
            <a:r>
              <a:rPr lang="fa-IR" b="1" smtClean="0"/>
              <a:t/>
            </a:r>
            <a:br>
              <a:rPr lang="fa-IR" b="1" smtClean="0"/>
            </a:br>
            <a:endParaRPr lang="en-US" dirty="0"/>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1986577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8257625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76400" y="1524000"/>
            <a:ext cx="7239000" cy="3261320"/>
          </a:xfrm>
          <a:prstGeom prst="rect">
            <a:avLst/>
          </a:prstGeom>
        </p:spPr>
        <p:txBody>
          <a:bodyPr>
            <a:normAutofit fontScale="70000" lnSpcReduction="20000"/>
          </a:bodyPr>
          <a:lstStyle/>
          <a:p>
            <a:pPr marL="0" indent="0" algn="ctr">
              <a:buNone/>
            </a:pPr>
            <a:r>
              <a:rPr lang="fa-IR" sz="3600" dirty="0" smtClean="0">
                <a:solidFill>
                  <a:srgbClr val="0070C0"/>
                </a:solidFill>
                <a:cs typeface="B Titr" panose="00000700000000000000" pitchFamily="2" charset="-78"/>
              </a:rPr>
              <a:t>تازه های فشارخون بالا </a:t>
            </a:r>
            <a:endParaRPr lang="en-US" sz="3600" dirty="0">
              <a:solidFill>
                <a:srgbClr val="0070C0"/>
              </a:solidFill>
              <a:cs typeface="B Titr" panose="00000700000000000000" pitchFamily="2" charset="-78"/>
            </a:endParaRPr>
          </a:p>
          <a:p>
            <a:pPr marL="0" indent="0" algn="ctr">
              <a:buNone/>
            </a:pPr>
            <a:endParaRPr lang="en-US" sz="5400" dirty="0">
              <a:cs typeface="B Titr" panose="00000700000000000000" pitchFamily="2" charset="-78"/>
            </a:endParaRPr>
          </a:p>
          <a:p>
            <a:pPr marL="0" indent="0" algn="ctr">
              <a:buNone/>
            </a:pPr>
            <a:endParaRPr lang="en-US" sz="5400" dirty="0">
              <a:cs typeface="B Titr" panose="00000700000000000000" pitchFamily="2" charset="-78"/>
            </a:endParaRPr>
          </a:p>
          <a:p>
            <a:pPr marL="0" lvl="0" indent="0" algn="ctr" defTabSz="914400" rtl="1">
              <a:spcBef>
                <a:spcPct val="20000"/>
              </a:spcBef>
              <a:buClrTx/>
              <a:buSzTx/>
              <a:buNone/>
            </a:pPr>
            <a:r>
              <a:rPr lang="fa-IR" sz="3000" b="1" dirty="0" smtClean="0">
                <a:solidFill>
                  <a:srgbClr val="FF0000"/>
                </a:solidFill>
                <a:latin typeface="Calibri"/>
                <a:cs typeface="Arial" panose="020B0604020202020204" pitchFamily="34" charset="0"/>
              </a:rPr>
              <a:t>شبکه بهداشت و درمان شهرستان بوئین میاندشت</a:t>
            </a:r>
            <a:endParaRPr lang="fa-IR" sz="3000" b="1" dirty="0">
              <a:solidFill>
                <a:srgbClr val="FF0000"/>
              </a:solidFill>
              <a:latin typeface="Calibri"/>
              <a:cs typeface="Arial" panose="020B0604020202020204" pitchFamily="34" charset="0"/>
            </a:endParaRPr>
          </a:p>
          <a:p>
            <a:pPr marL="0" lvl="0" indent="0" algn="ctr" defTabSz="914400" rtl="1">
              <a:spcBef>
                <a:spcPct val="20000"/>
              </a:spcBef>
              <a:buClrTx/>
              <a:buSzTx/>
              <a:buNone/>
            </a:pPr>
            <a:r>
              <a:rPr lang="fa-IR" sz="3000" b="1" dirty="0">
                <a:solidFill>
                  <a:srgbClr val="FF0000"/>
                </a:solidFill>
                <a:latin typeface="Calibri"/>
                <a:cs typeface="Arial" panose="020B0604020202020204" pitchFamily="34" charset="0"/>
              </a:rPr>
              <a:t>واحد مبارزه با بیماری های غیرواگیر</a:t>
            </a:r>
            <a:endParaRPr lang="en-US" sz="3000" b="1" dirty="0">
              <a:solidFill>
                <a:srgbClr val="FF0000"/>
              </a:solidFill>
              <a:latin typeface="Calibri"/>
              <a:cs typeface="Arial" panose="020B0604020202020204" pitchFamily="34" charset="0"/>
            </a:endParaRPr>
          </a:p>
          <a:p>
            <a:pPr marL="0" lvl="0" indent="0" algn="ctr" defTabSz="914400" rtl="1">
              <a:spcBef>
                <a:spcPct val="20000"/>
              </a:spcBef>
              <a:buClrTx/>
              <a:buSzTx/>
              <a:buNone/>
            </a:pPr>
            <a:endParaRPr lang="en-US" sz="3000" b="1" dirty="0">
              <a:solidFill>
                <a:srgbClr val="FF0000"/>
              </a:solidFill>
              <a:latin typeface="Calibri"/>
              <a:cs typeface="Arial" panose="020B0604020202020204" pitchFamily="34" charset="0"/>
            </a:endParaRPr>
          </a:p>
          <a:p>
            <a:pPr marL="0" lvl="0" indent="0" algn="ctr" defTabSz="914400" rtl="1">
              <a:spcBef>
                <a:spcPct val="20000"/>
              </a:spcBef>
              <a:buClrTx/>
              <a:buSzTx/>
              <a:buNone/>
            </a:pPr>
            <a:r>
              <a:rPr lang="fa-IR" sz="3000" b="1" dirty="0" smtClean="0">
                <a:solidFill>
                  <a:srgbClr val="FF0000"/>
                </a:solidFill>
                <a:latin typeface="Calibri"/>
                <a:cs typeface="Arial" panose="020B0604020202020204" pitchFamily="34" charset="0"/>
              </a:rPr>
              <a:t>تیرماه </a:t>
            </a:r>
            <a:r>
              <a:rPr lang="fa-IR" sz="3000" b="1" dirty="0">
                <a:solidFill>
                  <a:srgbClr val="FF0000"/>
                </a:solidFill>
                <a:latin typeface="Calibri"/>
                <a:cs typeface="Arial" panose="020B0604020202020204" pitchFamily="34" charset="0"/>
              </a:rPr>
              <a:t>1403</a:t>
            </a:r>
            <a:endParaRPr lang="en-US" sz="3000" b="1" dirty="0">
              <a:solidFill>
                <a:srgbClr val="FF0000"/>
              </a:solidFill>
              <a:latin typeface="Calibri"/>
              <a:cs typeface="Arial" panose="020B0604020202020204" pitchFamily="34" charset="0"/>
            </a:endParaRPr>
          </a:p>
          <a:p>
            <a:pPr marL="0" lvl="0" indent="0" algn="ctr" defTabSz="914400" rtl="1">
              <a:spcBef>
                <a:spcPct val="20000"/>
              </a:spcBef>
              <a:buClrTx/>
              <a:buSzTx/>
              <a:buNone/>
            </a:pPr>
            <a:r>
              <a:rPr lang="fa-IR" sz="3000" b="1" dirty="0" smtClean="0">
                <a:solidFill>
                  <a:srgbClr val="FF0000"/>
                </a:solidFill>
                <a:latin typeface="Calibri"/>
                <a:cs typeface="Arial" panose="020B0604020202020204" pitchFamily="34" charset="0"/>
              </a:rPr>
              <a:t>هاتف اسد</a:t>
            </a:r>
            <a:endParaRPr lang="fa-IR" sz="5400" dirty="0">
              <a:cs typeface="B Titr" panose="00000700000000000000" pitchFamily="2" charset="-78"/>
            </a:endParaRPr>
          </a:p>
        </p:txBody>
      </p:sp>
    </p:spTree>
    <p:extLst>
      <p:ext uri="{BB962C8B-B14F-4D97-AF65-F5344CB8AC3E}">
        <p14:creationId xmlns:p14="http://schemas.microsoft.com/office/powerpoint/2010/main" val="175729248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pPr algn="ctr" rtl="1"/>
            <a:r>
              <a:rPr lang="fa-IR" sz="2800" b="1" smtClean="0">
                <a:cs typeface="B Titr" pitchFamily="2" charset="-78"/>
              </a:rPr>
              <a:t>درمان غيردارويي</a:t>
            </a:r>
            <a:br>
              <a:rPr lang="fa-IR" sz="2800" b="1" smtClean="0">
                <a:cs typeface="B Titr" pitchFamily="2" charset="-78"/>
              </a:rPr>
            </a:br>
            <a:endParaRPr lang="en-US" sz="2800" b="1" dirty="0" smtClean="0">
              <a:cs typeface="B Titr" pitchFamily="2" charset="-78"/>
            </a:endParaRPr>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07829051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pPr algn="ctr"/>
            <a:r>
              <a:rPr lang="fa-IR" altLang="en-US" smtClean="0">
                <a:cs typeface="B Titr" panose="00000700000000000000" pitchFamily="2" charset="-78"/>
              </a:rPr>
              <a:t>كنترل مطلوب فشارخون </a:t>
            </a:r>
            <a:endParaRPr lang="en-US" altLang="en-US" dirty="0">
              <a:cs typeface="B Titr" panose="00000700000000000000" pitchFamily="2" charset="-78"/>
            </a:endParaRPr>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40811129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pPr algn="ctr" rtl="1"/>
            <a:r>
              <a:rPr lang="fa-IR" smtClean="0"/>
              <a:t>آموزش به بیمار مبتلا به فشار خون</a:t>
            </a:r>
            <a:endParaRPr lang="en-US" dirty="0"/>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52839069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46127345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05165494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847655573"/>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2244334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09056073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34065639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6507692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6827" y="1866379"/>
            <a:ext cx="10965873" cy="5384511"/>
          </a:xfrm>
        </p:spPr>
        <p:txBody>
          <a:bodyPr>
            <a:noAutofit/>
          </a:bodyPr>
          <a:lstStyle/>
          <a:p>
            <a:pPr algn="r" rtl="1"/>
            <a:r>
              <a:rPr lang="fa-IR" sz="3200" dirty="0" smtClean="0">
                <a:solidFill>
                  <a:schemeClr val="tx1"/>
                </a:solidFill>
                <a:cs typeface="B Nazanin" panose="00000400000000000000" pitchFamily="2" charset="-78"/>
              </a:rPr>
              <a:t>فراگیر پس از انجام آموزش قادر باشد:</a:t>
            </a:r>
            <a:br>
              <a:rPr lang="fa-IR" sz="3200" dirty="0" smtClean="0">
                <a:solidFill>
                  <a:schemeClr val="tx1"/>
                </a:solidFill>
                <a:cs typeface="B Nazanin" panose="00000400000000000000" pitchFamily="2" charset="-78"/>
              </a:rPr>
            </a:br>
            <a:r>
              <a:rPr lang="fa-IR" sz="3200" dirty="0" smtClean="0">
                <a:solidFill>
                  <a:schemeClr val="tx1"/>
                </a:solidFill>
                <a:cs typeface="B Nazanin" panose="00000400000000000000" pitchFamily="2" charset="-78"/>
              </a:rPr>
              <a:t>بیماری فشارخون بالا و انواع  آن را شرح دهد.</a:t>
            </a:r>
            <a:br>
              <a:rPr lang="fa-IR" sz="3200" dirty="0" smtClean="0">
                <a:solidFill>
                  <a:schemeClr val="tx1"/>
                </a:solidFill>
                <a:cs typeface="B Nazanin" panose="00000400000000000000" pitchFamily="2" charset="-78"/>
              </a:rPr>
            </a:br>
            <a:r>
              <a:rPr lang="fa-IR" sz="3200" dirty="0" smtClean="0">
                <a:solidFill>
                  <a:schemeClr val="tx1"/>
                </a:solidFill>
                <a:cs typeface="B Nazanin" panose="00000400000000000000" pitchFamily="2" charset="-78"/>
              </a:rPr>
              <a:t>علائم و عوارض </a:t>
            </a:r>
            <a:r>
              <a:rPr lang="fa-IR" sz="3200" dirty="0">
                <a:solidFill>
                  <a:schemeClr val="tx1"/>
                </a:solidFill>
                <a:cs typeface="B Nazanin" panose="00000400000000000000" pitchFamily="2" charset="-78"/>
              </a:rPr>
              <a:t>بیماری فشارخون بالا را </a:t>
            </a:r>
            <a:r>
              <a:rPr lang="fa-IR" sz="3200" dirty="0" smtClean="0">
                <a:solidFill>
                  <a:schemeClr val="tx1"/>
                </a:solidFill>
                <a:cs typeface="B Nazanin" panose="00000400000000000000" pitchFamily="2" charset="-78"/>
              </a:rPr>
              <a:t>شرح دهد.</a:t>
            </a:r>
            <a:br>
              <a:rPr lang="fa-IR" sz="3200" dirty="0" smtClean="0">
                <a:solidFill>
                  <a:schemeClr val="tx1"/>
                </a:solidFill>
                <a:cs typeface="B Nazanin" panose="00000400000000000000" pitchFamily="2" charset="-78"/>
              </a:rPr>
            </a:br>
            <a:r>
              <a:rPr lang="fa-IR" sz="3200" dirty="0" smtClean="0">
                <a:solidFill>
                  <a:schemeClr val="tx1"/>
                </a:solidFill>
                <a:cs typeface="B Nazanin" panose="00000400000000000000" pitchFamily="2" charset="-78"/>
              </a:rPr>
              <a:t>شاخص های </a:t>
            </a:r>
            <a:r>
              <a:rPr lang="fa-IR" sz="3200" dirty="0">
                <a:solidFill>
                  <a:schemeClr val="tx1"/>
                </a:solidFill>
                <a:cs typeface="B Nazanin" panose="00000400000000000000" pitchFamily="2" charset="-78"/>
              </a:rPr>
              <a:t>فشارخون بالا </a:t>
            </a:r>
            <a:r>
              <a:rPr lang="fa-IR" sz="3200" dirty="0" smtClean="0">
                <a:solidFill>
                  <a:schemeClr val="tx1"/>
                </a:solidFill>
                <a:cs typeface="B Nazanin" panose="00000400000000000000" pitchFamily="2" charset="-78"/>
              </a:rPr>
              <a:t>را بیان نماید.</a:t>
            </a:r>
            <a:br>
              <a:rPr lang="fa-IR" sz="3200" dirty="0" smtClean="0">
                <a:solidFill>
                  <a:schemeClr val="tx1"/>
                </a:solidFill>
                <a:cs typeface="B Nazanin" panose="00000400000000000000" pitchFamily="2" charset="-78"/>
              </a:rPr>
            </a:br>
            <a:r>
              <a:rPr lang="fa-IR" sz="3200" dirty="0" smtClean="0">
                <a:solidFill>
                  <a:schemeClr val="tx1"/>
                </a:solidFill>
                <a:cs typeface="B Nazanin" panose="00000400000000000000" pitchFamily="2" charset="-78"/>
              </a:rPr>
              <a:t>نحوه ثبت نام مراقبت و پیگیری بیماری </a:t>
            </a:r>
            <a:r>
              <a:rPr lang="fa-IR" sz="3200" dirty="0">
                <a:solidFill>
                  <a:schemeClr val="tx1"/>
                </a:solidFill>
                <a:cs typeface="B Nazanin" panose="00000400000000000000" pitchFamily="2" charset="-78"/>
              </a:rPr>
              <a:t>فشارخون بالا </a:t>
            </a:r>
            <a:r>
              <a:rPr lang="fa-IR" sz="3200" dirty="0" smtClean="0">
                <a:solidFill>
                  <a:schemeClr val="tx1"/>
                </a:solidFill>
                <a:cs typeface="B Nazanin" panose="00000400000000000000" pitchFamily="2" charset="-78"/>
              </a:rPr>
              <a:t>را در سامانه سیب بیان نماید. </a:t>
            </a:r>
            <a:br>
              <a:rPr lang="fa-IR" sz="3200" dirty="0" smtClean="0">
                <a:solidFill>
                  <a:schemeClr val="tx1"/>
                </a:solidFill>
                <a:cs typeface="B Nazanin" panose="00000400000000000000" pitchFamily="2" charset="-78"/>
              </a:rPr>
            </a:br>
            <a:r>
              <a:rPr lang="fa-IR" sz="3200" dirty="0" smtClean="0">
                <a:solidFill>
                  <a:schemeClr val="tx1"/>
                </a:solidFill>
                <a:cs typeface="B Nazanin" panose="00000400000000000000" pitchFamily="2" charset="-78"/>
              </a:rPr>
              <a:t/>
            </a:r>
            <a:br>
              <a:rPr lang="fa-IR" sz="3200" dirty="0" smtClean="0">
                <a:solidFill>
                  <a:schemeClr val="tx1"/>
                </a:solidFill>
                <a:cs typeface="B Nazanin" panose="00000400000000000000" pitchFamily="2" charset="-78"/>
              </a:rPr>
            </a:br>
            <a:endParaRPr lang="en-US" sz="3200" dirty="0">
              <a:solidFill>
                <a:schemeClr val="tx1"/>
              </a:solidFill>
              <a:cs typeface="B Nazanin" panose="00000400000000000000" pitchFamily="2" charset="-78"/>
            </a:endParaRPr>
          </a:p>
        </p:txBody>
      </p:sp>
    </p:spTree>
    <p:extLst>
      <p:ext uri="{BB962C8B-B14F-4D97-AF65-F5344CB8AC3E}">
        <p14:creationId xmlns:p14="http://schemas.microsoft.com/office/powerpoint/2010/main" val="211349398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45675810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63387199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9164549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56061083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16260484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57687663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23397555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037987802"/>
      </p:ext>
    </p:extLst>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411582194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5759419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65789194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pPr algn="ctr" rtl="1" eaLnBrk="1" hangingPunct="1"/>
            <a:r>
              <a:rPr lang="fa-IR" altLang="fa-IR" sz="3400" b="1" smtClean="0">
                <a:solidFill>
                  <a:schemeClr val="tx1"/>
                </a:solidFill>
                <a:cs typeface="B Nazanin" panose="00000400000000000000" pitchFamily="2" charset="-78"/>
              </a:rPr>
              <a:t>بتابلوکرها</a:t>
            </a:r>
            <a:r>
              <a:rPr lang="en-US" altLang="fa-IR" sz="3400" b="1" smtClean="0">
                <a:solidFill>
                  <a:schemeClr val="tx1"/>
                </a:solidFill>
                <a:cs typeface="B Nazanin" panose="00000400000000000000" pitchFamily="2" charset="-78"/>
              </a:rPr>
              <a:t/>
            </a:r>
            <a:br>
              <a:rPr lang="en-US" altLang="fa-IR" sz="3400" b="1" smtClean="0">
                <a:solidFill>
                  <a:schemeClr val="tx1"/>
                </a:solidFill>
                <a:cs typeface="B Nazanin" panose="00000400000000000000" pitchFamily="2" charset="-78"/>
              </a:rPr>
            </a:br>
            <a:endParaRPr lang="en-US" altLang="fa-IR" sz="3400" b="1" dirty="0">
              <a:solidFill>
                <a:schemeClr val="tx1"/>
              </a:solidFill>
              <a:cs typeface="B Nazanin" panose="00000400000000000000" pitchFamily="2" charset="-78"/>
            </a:endParaRPr>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527332441"/>
      </p:ext>
    </p:extLst>
  </p:cSld>
  <p:clrMapOvr>
    <a:masterClrMapping/>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354240564"/>
      </p:ext>
    </p:extLst>
  </p:cSld>
  <p:clrMapOvr>
    <a:masterClrMapping/>
  </p:clrMapOvr>
  <p:transition spd="slow">
    <p:wheel spokes="2"/>
  </p:transition>
</p:sld>
</file>

<file path=ppt/slides/slide4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759009457"/>
      </p:ext>
    </p:extLst>
  </p:cSld>
  <p:clrMapOvr>
    <a:masterClrMapping/>
  </p:clrMapOvr>
  <p:transition spd="slow">
    <p:wheel spokes="2"/>
  </p:transition>
</p:sld>
</file>

<file path=ppt/slides/slide4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261452016"/>
      </p:ext>
    </p:extLst>
  </p:cSld>
  <p:clrMapOvr>
    <a:masterClrMapping/>
  </p:clrMapOvr>
  <p:transition spd="slow"/>
</p:sld>
</file>

<file path=ppt/slides/slide4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pPr algn="ctr" rtl="1"/>
            <a:r>
              <a:rPr lang="fa-IR" altLang="en-US" smtClean="0"/>
              <a:t>آلفابلوکرها</a:t>
            </a:r>
            <a:endParaRPr lang="en-US" altLang="en-US" dirty="0" smtClean="0"/>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40822065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pPr algn="ctr" rtl="1"/>
            <a:r>
              <a:rPr lang="fa-IR" altLang="en-US" smtClean="0"/>
              <a:t>فشار خون و بارداری</a:t>
            </a:r>
            <a:endParaRPr lang="fa-IR" altLang="en-US" dirty="0" smtClean="0"/>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49637184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normAutofit fontScale="90000"/>
          </a:bodyPr>
          <a:lstStyle/>
          <a:p>
            <a:pPr algn="r" rtl="1"/>
            <a:r>
              <a:rPr lang="fa-IR" altLang="en-US" sz="2400" b="1" smtClean="0">
                <a:solidFill>
                  <a:srgbClr val="FF0000"/>
                </a:solidFill>
                <a:latin typeface="Calibri" panose="020F0502020204030204" pitchFamily="34" charset="0"/>
                <a:cs typeface="B Titr" panose="00000700000000000000" pitchFamily="2" charset="-78"/>
              </a:rPr>
              <a:t>اورژانس فشار خون چیست؟</a:t>
            </a:r>
            <a:r>
              <a:rPr lang="en-US" altLang="en-US" sz="2400" b="1" smtClean="0">
                <a:solidFill>
                  <a:srgbClr val="FF0000"/>
                </a:solidFill>
                <a:latin typeface="Calibri" panose="020F0502020204030204" pitchFamily="34" charset="0"/>
                <a:cs typeface="B Titr" panose="00000700000000000000" pitchFamily="2" charset="-78"/>
              </a:rPr>
              <a:t/>
            </a:r>
            <a:br>
              <a:rPr lang="en-US" altLang="en-US" sz="2400" b="1" smtClean="0">
                <a:solidFill>
                  <a:srgbClr val="FF0000"/>
                </a:solidFill>
                <a:latin typeface="Calibri" panose="020F0502020204030204" pitchFamily="34" charset="0"/>
                <a:cs typeface="B Titr" panose="00000700000000000000" pitchFamily="2" charset="-78"/>
              </a:rPr>
            </a:br>
            <a:r>
              <a:rPr lang="fa-IR" altLang="en-US" sz="2400" smtClean="0">
                <a:solidFill>
                  <a:srgbClr val="000000"/>
                </a:solidFill>
                <a:latin typeface="Calibri" panose="020F0502020204030204" pitchFamily="34" charset="0"/>
                <a:ea typeface="Calibri" panose="020F0502020204030204" pitchFamily="34" charset="0"/>
                <a:cs typeface="Nazanin"/>
              </a:rPr>
              <a:t>ممکن است فشار خون به شکل شدید و ناگهانی بالا رود و باعث ایجاد اورژانس فشار خون شود. زمانی که فشار خون حداکثر(سیستول) بیشتر از 180 میلیمتر جیوه و یا فشار خون حداقل(دیاستول) بیشتر از 110 میلیمتر جیوه افزایش یابد، فشار خون اورژانس نامیده میشود.</a:t>
            </a:r>
            <a:br>
              <a:rPr lang="fa-IR" altLang="en-US" sz="2400" smtClean="0">
                <a:solidFill>
                  <a:srgbClr val="000000"/>
                </a:solidFill>
                <a:latin typeface="Calibri" panose="020F0502020204030204" pitchFamily="34" charset="0"/>
                <a:ea typeface="Calibri" panose="020F0502020204030204" pitchFamily="34" charset="0"/>
                <a:cs typeface="Nazanin"/>
              </a:rPr>
            </a:br>
            <a:r>
              <a:rPr lang="en-US" altLang="en-US" sz="2400" smtClean="0">
                <a:solidFill>
                  <a:srgbClr val="000000"/>
                </a:solidFill>
                <a:latin typeface="Calibri" panose="020F0502020204030204" pitchFamily="34" charset="0"/>
                <a:ea typeface="Calibri" panose="020F0502020204030204" pitchFamily="34" charset="0"/>
                <a:cs typeface="Nazanin"/>
              </a:rPr>
              <a:t/>
            </a:r>
            <a:br>
              <a:rPr lang="en-US" altLang="en-US" sz="2400" smtClean="0">
                <a:solidFill>
                  <a:srgbClr val="000000"/>
                </a:solidFill>
                <a:latin typeface="Calibri" panose="020F0502020204030204" pitchFamily="34" charset="0"/>
                <a:ea typeface="Calibri" panose="020F0502020204030204" pitchFamily="34" charset="0"/>
                <a:cs typeface="Nazanin"/>
              </a:rPr>
            </a:br>
            <a:r>
              <a:rPr lang="fa-IR" altLang="en-US" sz="2400" b="1" smtClean="0">
                <a:solidFill>
                  <a:srgbClr val="FF0000"/>
                </a:solidFill>
                <a:latin typeface="Calibri" panose="020F0502020204030204" pitchFamily="34" charset="0"/>
                <a:ea typeface="Calibri" panose="020F0502020204030204" pitchFamily="34" charset="0"/>
                <a:cs typeface="B Titr" panose="00000700000000000000" pitchFamily="2" charset="-78"/>
              </a:rPr>
              <a:t>آیا اورژانس فشار خون علامت دارد؟</a:t>
            </a:r>
            <a:r>
              <a:rPr lang="en-US" altLang="en-US" sz="2400" b="1" smtClean="0">
                <a:solidFill>
                  <a:srgbClr val="FF0000"/>
                </a:solidFill>
                <a:latin typeface="Calibri" panose="020F0502020204030204" pitchFamily="34" charset="0"/>
                <a:ea typeface="Calibri" panose="020F0502020204030204" pitchFamily="34" charset="0"/>
                <a:cs typeface="B Titr" panose="00000700000000000000" pitchFamily="2" charset="-78"/>
              </a:rPr>
              <a:t/>
            </a:r>
            <a:br>
              <a:rPr lang="en-US" altLang="en-US" sz="2400" b="1" smtClean="0">
                <a:solidFill>
                  <a:srgbClr val="FF0000"/>
                </a:solidFill>
                <a:latin typeface="Calibri" panose="020F0502020204030204" pitchFamily="34" charset="0"/>
                <a:ea typeface="Calibri" panose="020F0502020204030204" pitchFamily="34" charset="0"/>
                <a:cs typeface="B Titr" panose="00000700000000000000" pitchFamily="2" charset="-78"/>
              </a:rPr>
            </a:br>
            <a:r>
              <a:rPr lang="fa-IR" altLang="en-US" sz="2400" smtClean="0">
                <a:solidFill>
                  <a:srgbClr val="000000"/>
                </a:solidFill>
                <a:latin typeface="Calibri" panose="020F0502020204030204" pitchFamily="34" charset="0"/>
                <a:ea typeface="Nazanin"/>
                <a:cs typeface="Nazanin"/>
              </a:rPr>
              <a:t>می تواند بدون علامت یا همراه با علامت خفیف یا شدید باشد. در اغلب موارد علائمی مانند سردرد و خونریزی از بینی دارد که علائم خفیف است که شواهدی دال برمفید بودن کاهش فوری و مجدّانه ی فشار خون نبوده و کاهش ندادن پرفشاری اورژانسی در بخش اورژانس بیمارستان، با افزایش خطر کوتاه مدت همراه نمی باشد. بهتر است درمان را با استفاده از همان داروهایی که در دراز مدت تجویز می شود آغاز نمود.</a:t>
            </a:r>
            <a:r>
              <a:rPr lang="en-US" altLang="en-US" sz="2400" smtClean="0">
                <a:solidFill>
                  <a:srgbClr val="000000"/>
                </a:solidFill>
                <a:latin typeface="Calibri" panose="020F0502020204030204" pitchFamily="34" charset="0"/>
                <a:ea typeface="Nazanin"/>
                <a:cs typeface="Nazanin"/>
              </a:rPr>
              <a:t> </a:t>
            </a:r>
            <a:r>
              <a:rPr lang="fa-IR" altLang="en-US" sz="2400" smtClean="0">
                <a:solidFill>
                  <a:srgbClr val="000000"/>
                </a:solidFill>
                <a:latin typeface="Calibri" panose="020F0502020204030204" pitchFamily="34" charset="0"/>
                <a:ea typeface="Nazanin"/>
                <a:cs typeface="Nazanin"/>
              </a:rPr>
              <a:t>در موارد علامت دار مثل درد قفسه سینه و تنگی نفس شدید که احتمال ایجاد سکته قلبی یا مغزی وجود دارد نباید منتظر بمانید تا فشار خون پایین بیاید و فوری از اورژانس کمک درخواست کرده یا به بیمارستان مراجعه کنید.</a:t>
            </a:r>
            <a:endParaRPr lang="en-US" altLang="en-US" dirty="0" smtClean="0"/>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93296893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75455570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401200662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pPr algn="ctr" rtl="1"/>
            <a:r>
              <a:rPr lang="fa-IR" altLang="en-US" smtClean="0"/>
              <a:t>پیگیری بیمار مبتلا به فشار خون بالا</a:t>
            </a:r>
            <a:endParaRPr lang="en-US" altLang="en-US" dirty="0" smtClean="0"/>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2141592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pPr algn="ctr" rtl="1"/>
            <a:r>
              <a:rPr lang="fa-IR" sz="3200" b="1" smtClean="0">
                <a:cs typeface="B Titr" pitchFamily="2" charset="-78"/>
              </a:rPr>
              <a:t>تعريف فشارخون و فشارخون بالا</a:t>
            </a:r>
            <a:endParaRPr lang="en-US" sz="3200" dirty="0">
              <a:cs typeface="B Titr" pitchFamily="2" charset="-78"/>
            </a:endParaRPr>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0269754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pPr algn="ctr"/>
            <a:r>
              <a:rPr lang="fa-IR" altLang="en-US" smtClean="0"/>
              <a:t>پیگیری بیمار مبتلا به فشار خون بالا</a:t>
            </a:r>
            <a:endParaRPr lang="en-US" altLang="en-US" dirty="0" smtClean="0"/>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37173066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10321011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pPr algn="ctr"/>
            <a:r>
              <a:rPr lang="fa-IR" b="1" smtClean="0"/>
              <a:t>شاخص های مهم برنامه قلب و عروق</a:t>
            </a:r>
            <a:endParaRPr lang="en-US" b="1" dirty="0"/>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52386718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pPr algn="ctr" rtl="1"/>
            <a:r>
              <a:rPr lang="fa-IR" smtClean="0">
                <a:cs typeface="B Titr" panose="00000700000000000000" pitchFamily="2" charset="-78"/>
              </a:rPr>
              <a:t>آگاهی از فشار خون بالا</a:t>
            </a:r>
            <a:endParaRPr lang="en-US" dirty="0">
              <a:cs typeface="B Titr" panose="00000700000000000000" pitchFamily="2" charset="-78"/>
            </a:endParaRPr>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91304993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pPr algn="ctr" rtl="1"/>
            <a:r>
              <a:rPr lang="fa-IR" sz="2400" cap="all" smtClean="0"/>
              <a:t>پيشگيري از سکته هاي قلبي و مغزي از طريق خطرسنجي و مراقبت ادغام يافته ديابت، فشارخون بالا و اختلالات چربي هاي خون - غيرپزشک</a:t>
            </a:r>
            <a:endParaRPr lang="en-US" sz="2400" dirty="0"/>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6860880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84770468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r>
              <a:rPr lang="fa-IR" smtClean="0"/>
              <a:t>خطرسنجی قلبی عروقی</a:t>
            </a:r>
            <a:endParaRPr lang="fa-IR" dirty="0"/>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17529696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fa-IR" dirty="0"/>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84594703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31391809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pPr algn="ctr" rtl="1"/>
            <a:r>
              <a:rPr lang="fa-IR" sz="2000" smtClean="0">
                <a:cs typeface="B Titr" panose="00000700000000000000" pitchFamily="2" charset="-78"/>
              </a:rPr>
              <a:t>شهرستان هایی که شیوع فشار خون آن ها از شیوع فشار خون بدست آمده در استپس کمتر است باید: </a:t>
            </a:r>
            <a:r>
              <a:rPr lang="fa-IR" smtClean="0"/>
              <a:t> </a:t>
            </a:r>
            <a:endParaRPr lang="en-US" dirty="0"/>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8886261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00560701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91220828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pPr algn="ctr" rtl="1"/>
            <a:r>
              <a:rPr lang="fa-IR" smtClean="0"/>
              <a:t>مراقبت فشارخون پزشک</a:t>
            </a:r>
            <a:endParaRPr lang="fa-IR" dirty="0"/>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71477315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fa-IR" dirty="0"/>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25290322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22141934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nvPr>
        </p:nvGraphicFramePr>
        <p:xfrm>
          <a:off x="508000" y="381000"/>
          <a:ext cx="9356762" cy="60198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76668119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nvPr>
        </p:nvGraphicFramePr>
        <p:xfrm>
          <a:off x="203200" y="304800"/>
          <a:ext cx="9672320" cy="64008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81108093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nvPr>
        </p:nvGraphicFramePr>
        <p:xfrm>
          <a:off x="101600" y="76200"/>
          <a:ext cx="9569525" cy="65532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65681200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pPr algn="ctr" rtl="1"/>
            <a:r>
              <a:rPr lang="fa-IR" smtClean="0">
                <a:cs typeface="B Titr" panose="00000700000000000000" pitchFamily="2" charset="-78"/>
              </a:rPr>
              <a:t>فشار خون کنترل شده</a:t>
            </a:r>
            <a:endParaRPr lang="en-US" dirty="0">
              <a:cs typeface="B Titr" panose="00000700000000000000" pitchFamily="2" charset="-78"/>
            </a:endParaRPr>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4904454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r>
              <a:rPr lang="fa-IR" smtClean="0"/>
              <a:t>مراقبت بیمار مبتلا به فشارخون بالا غیر پزشک</a:t>
            </a:r>
            <a:endParaRPr lang="fa-IR" dirty="0"/>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35308939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r>
              <a:rPr lang="fa-IR" smtClean="0"/>
              <a:t>مراقبت بیمار مبتلا به فشارخون بالا غیر پزشک</a:t>
            </a:r>
            <a:endParaRPr lang="fa-IR" dirty="0"/>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1721973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0718374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42525017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261612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pPr algn="ctr" rtl="1"/>
            <a:r>
              <a:rPr lang="fa-IR" sz="3600" b="1" smtClean="0">
                <a:cs typeface="B Titr" pitchFamily="2" charset="-78"/>
              </a:rPr>
              <a:t>عوامل مؤثر بر فشارخون</a:t>
            </a:r>
            <a:endParaRPr lang="en-US" sz="3600" dirty="0">
              <a:cs typeface="B Titr" pitchFamily="2" charset="-78"/>
            </a:endParaRPr>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672758129"/>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Facet</Template>
  <TotalTime>48</TotalTime>
  <Words>247</Words>
  <Application>Microsoft Office PowerPoint</Application>
  <PresentationFormat>Widescreen</PresentationFormat>
  <Paragraphs>39</Paragraphs>
  <Slides>70</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70</vt:i4>
      </vt:variant>
    </vt:vector>
  </HeadingPairs>
  <TitlesOfParts>
    <vt:vector size="79" baseType="lpstr">
      <vt:lpstr>Arial</vt:lpstr>
      <vt:lpstr>B Nazanin</vt:lpstr>
      <vt:lpstr>B Titr</vt:lpstr>
      <vt:lpstr>Calibri</vt:lpstr>
      <vt:lpstr>Nazanin</vt:lpstr>
      <vt:lpstr>Tahoma</vt:lpstr>
      <vt:lpstr>Trebuchet MS</vt:lpstr>
      <vt:lpstr>Wingdings 3</vt:lpstr>
      <vt:lpstr>Facet</vt:lpstr>
      <vt:lpstr>PowerPoint Presentation</vt:lpstr>
      <vt:lpstr>PowerPoint Presentation</vt:lpstr>
      <vt:lpstr>فراگیر پس از انجام آموزش قادر باشد: بیماری فشارخون بالا و انواع  آن را شرح دهد. علائم و عوارض بیماری فشارخون بالا را شرح دهد. شاخص های فشارخون بالا را بیان نماید. نحوه ثبت نام مراقبت و پیگیری بیماری فشارخون بالا را در سامانه سیب بیان نماید.   </vt:lpstr>
      <vt:lpstr>PowerPoint Presentation</vt:lpstr>
      <vt:lpstr>تعريف فشارخون و فشارخون بالا</vt:lpstr>
      <vt:lpstr>PowerPoint Presentation</vt:lpstr>
      <vt:lpstr>PowerPoint Presentation</vt:lpstr>
      <vt:lpstr>PowerPoint Presentation</vt:lpstr>
      <vt:lpstr>عوامل مؤثر بر فشارخون</vt:lpstr>
      <vt:lpstr>PowerPoint Presentation</vt:lpstr>
      <vt:lpstr>انواع فشار خون بالا: </vt:lpstr>
      <vt:lpstr>عوامل مؤثر برایجاد فشارخون بالا</vt:lpstr>
      <vt:lpstr>شايع ترين عوامل مؤثر بر فشارخون بالا در نوع ثانويه </vt:lpstr>
      <vt:lpstr>علايم باليني فشار خون بالا </vt:lpstr>
      <vt:lpstr>عوارض شايع فشارخون بالا</vt:lpstr>
      <vt:lpstr>بررسی عوارض فشارخون بالا </vt:lpstr>
      <vt:lpstr>PowerPoint Presentation</vt:lpstr>
      <vt:lpstr>درمان فشارخون بالا </vt:lpstr>
      <vt:lpstr>PowerPoint Presentation</vt:lpstr>
      <vt:lpstr>درمان غيردارويي </vt:lpstr>
      <vt:lpstr>كنترل مطلوب فشارخون </vt:lpstr>
      <vt:lpstr>آموزش به بیمار مبتلا به فشار خون</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بتابلوکرها </vt:lpstr>
      <vt:lpstr>PowerPoint Presentation</vt:lpstr>
      <vt:lpstr>PowerPoint Presentation</vt:lpstr>
      <vt:lpstr>PowerPoint Presentation</vt:lpstr>
      <vt:lpstr>آلفابلوکرها</vt:lpstr>
      <vt:lpstr>فشار خون و بارداری</vt:lpstr>
      <vt:lpstr>اورژانس فشار خون چیست؟ ممکن است فشار خون به شکل شدید و ناگهانی بالا رود و باعث ایجاد اورژانس فشار خون شود. زمانی که فشار خون حداکثر(سیستول) بیشتر از 180 میلیمتر جیوه و یا فشار خون حداقل(دیاستول) بیشتر از 110 میلیمتر جیوه افزایش یابد، فشار خون اورژانس نامیده میشود.  آیا اورژانس فشار خون علامت دارد؟ می تواند بدون علامت یا همراه با علامت خفیف یا شدید باشد. در اغلب موارد علائمی مانند سردرد و خونریزی از بینی دارد که علائم خفیف است که شواهدی دال برمفید بودن کاهش فوری و مجدّانه ی فشار خون نبوده و کاهش ندادن پرفشاری اورژانسی در بخش اورژانس بیمارستان، با افزایش خطر کوتاه مدت همراه نمی باشد. بهتر است درمان را با استفاده از همان داروهایی که در دراز مدت تجویز می شود آغاز نمود. در موارد علامت دار مثل درد قفسه سینه و تنگی نفس شدید که احتمال ایجاد سکته قلبی یا مغزی وجود دارد نباید منتظر بمانید تا فشار خون پایین بیاید و فوری از اورژانس کمک درخواست کرده یا به بیمارستان مراجعه کنید.</vt:lpstr>
      <vt:lpstr>PowerPoint Presentation</vt:lpstr>
      <vt:lpstr>PowerPoint Presentation</vt:lpstr>
      <vt:lpstr>پیگیری بیمار مبتلا به فشار خون بالا</vt:lpstr>
      <vt:lpstr>پیگیری بیمار مبتلا به فشار خون بالا</vt:lpstr>
      <vt:lpstr>PowerPoint Presentation</vt:lpstr>
      <vt:lpstr>شاخص های مهم برنامه قلب و عروق</vt:lpstr>
      <vt:lpstr>آگاهی از فشار خون بالا</vt:lpstr>
      <vt:lpstr>پيشگيري از سکته هاي قلبي و مغزي از طريق خطرسنجي و مراقبت ادغام يافته ديابت، فشارخون بالا و اختلالات چربي هاي خون - غيرپزشک</vt:lpstr>
      <vt:lpstr>PowerPoint Presentation</vt:lpstr>
      <vt:lpstr>خطرسنجی قلبی عروقی</vt:lpstr>
      <vt:lpstr>PowerPoint Presentation</vt:lpstr>
      <vt:lpstr>PowerPoint Presentation</vt:lpstr>
      <vt:lpstr>شهرستان هایی که شیوع فشار خون آن ها از شیوع فشار خون بدست آمده در استپس کمتر است باید:  </vt:lpstr>
      <vt:lpstr>PowerPoint Presentation</vt:lpstr>
      <vt:lpstr>مراقبت فشارخون پزشک</vt:lpstr>
      <vt:lpstr>PowerPoint Presentation</vt:lpstr>
      <vt:lpstr>PowerPoint Presentation</vt:lpstr>
      <vt:lpstr>PowerPoint Presentation</vt:lpstr>
      <vt:lpstr>PowerPoint Presentation</vt:lpstr>
      <vt:lpstr>PowerPoint Presentation</vt:lpstr>
      <vt:lpstr>فشار خون کنترل شده</vt:lpstr>
      <vt:lpstr>مراقبت بیمار مبتلا به فشارخون بالا غیر پزشک</vt:lpstr>
      <vt:lpstr>مراقبت بیمار مبتلا به فشارخون بالا غیر پزشک</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A.R.I</dc:creator>
  <cp:lastModifiedBy>ASUS</cp:lastModifiedBy>
  <cp:revision>9</cp:revision>
  <dcterms:created xsi:type="dcterms:W3CDTF">2023-08-13T06:16:11Z</dcterms:created>
  <dcterms:modified xsi:type="dcterms:W3CDTF">2024-07-17T19:38:22Z</dcterms:modified>
</cp:coreProperties>
</file>