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81" r:id="rId4"/>
    <p:sldId id="343" r:id="rId5"/>
    <p:sldId id="345" r:id="rId6"/>
    <p:sldId id="369" r:id="rId7"/>
    <p:sldId id="371" r:id="rId8"/>
    <p:sldId id="259" r:id="rId9"/>
    <p:sldId id="261" r:id="rId10"/>
    <p:sldId id="274" r:id="rId11"/>
    <p:sldId id="276" r:id="rId12"/>
    <p:sldId id="295" r:id="rId13"/>
    <p:sldId id="296" r:id="rId14"/>
    <p:sldId id="347" r:id="rId15"/>
    <p:sldId id="348" r:id="rId16"/>
    <p:sldId id="349" r:id="rId17"/>
    <p:sldId id="344" r:id="rId18"/>
    <p:sldId id="33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7" autoAdjust="0"/>
    <p:restoredTop sz="94660"/>
  </p:normalViewPr>
  <p:slideViewPr>
    <p:cSldViewPr snapToGrid="0">
      <p:cViewPr varScale="1">
        <p:scale>
          <a:sx n="79" d="100"/>
          <a:sy n="79" d="100"/>
        </p:scale>
        <p:origin x="773"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arUser\AppData\Local\Temp\Rar$DIa12700.35296\IHME-GBD_2019_DATA-ca6f661f-1.csv"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0070C0"/>
            </a:solidFill>
            <a:ln>
              <a:noFill/>
            </a:ln>
            <a:effectLst/>
          </c:spPr>
          <c:invertIfNegative val="0"/>
          <c:dPt>
            <c:idx val="18"/>
            <c:invertIfNegative val="0"/>
            <c:bubble3D val="0"/>
            <c:spPr>
              <a:solidFill>
                <a:srgbClr val="FF0000"/>
              </a:solidFill>
              <a:ln>
                <a:noFill/>
              </a:ln>
              <a:effectLst/>
            </c:spPr>
            <c:extLst>
              <c:ext xmlns:c16="http://schemas.microsoft.com/office/drawing/2014/chart" uri="{C3380CC4-5D6E-409C-BE32-E72D297353CC}">
                <c16:uniqueId val="{00000002-7882-40F2-B3AC-89C8BE042987}"/>
              </c:ext>
            </c:extLst>
          </c:dPt>
          <c:cat>
            <c:strRef>
              <c:f>Sheet1!$F$77:$F$108</c:f>
              <c:strCache>
                <c:ptCount val="32"/>
                <c:pt idx="0">
                  <c:v>Sistan and Baluchistan</c:v>
                </c:pt>
                <c:pt idx="1">
                  <c:v>Golestan</c:v>
                </c:pt>
                <c:pt idx="2">
                  <c:v>Kermanshah</c:v>
                </c:pt>
                <c:pt idx="3">
                  <c:v>West Azarbayejan</c:v>
                </c:pt>
                <c:pt idx="4">
                  <c:v>North Khorasan</c:v>
                </c:pt>
                <c:pt idx="5">
                  <c:v>Hamadan</c:v>
                </c:pt>
                <c:pt idx="6">
                  <c:v>Khuzestan</c:v>
                </c:pt>
                <c:pt idx="7">
                  <c:v>Fars</c:v>
                </c:pt>
                <c:pt idx="8">
                  <c:v>East Azarbayejan</c:v>
                </c:pt>
                <c:pt idx="9">
                  <c:v>Khorasan-e-Razavi</c:v>
                </c:pt>
                <c:pt idx="10">
                  <c:v>Kerman</c:v>
                </c:pt>
                <c:pt idx="11">
                  <c:v>Ilam</c:v>
                </c:pt>
                <c:pt idx="12">
                  <c:v>Ardebil</c:v>
                </c:pt>
                <c:pt idx="13">
                  <c:v>Hormozgan</c:v>
                </c:pt>
                <c:pt idx="14">
                  <c:v>Kurdistan</c:v>
                </c:pt>
                <c:pt idx="15">
                  <c:v>Bushehr</c:v>
                </c:pt>
                <c:pt idx="16">
                  <c:v>Lorestan</c:v>
                </c:pt>
                <c:pt idx="17">
                  <c:v>Kohgiluyeh and Boyer-Ahmad</c:v>
                </c:pt>
                <c:pt idx="18">
                  <c:v>Iran (Islamic Republic of)</c:v>
                </c:pt>
                <c:pt idx="19">
                  <c:v>South Khorasan</c:v>
                </c:pt>
                <c:pt idx="20">
                  <c:v>Yazd</c:v>
                </c:pt>
                <c:pt idx="21">
                  <c:v>Gilan</c:v>
                </c:pt>
                <c:pt idx="22">
                  <c:v>Semnan</c:v>
                </c:pt>
                <c:pt idx="23">
                  <c:v>Qazvin</c:v>
                </c:pt>
                <c:pt idx="24">
                  <c:v>Markazi</c:v>
                </c:pt>
                <c:pt idx="25">
                  <c:v>Mazandaran</c:v>
                </c:pt>
                <c:pt idx="26">
                  <c:v>Isfahan</c:v>
                </c:pt>
                <c:pt idx="27">
                  <c:v>Zanjan</c:v>
                </c:pt>
                <c:pt idx="28">
                  <c:v>Alborz</c:v>
                </c:pt>
                <c:pt idx="29">
                  <c:v>Qom</c:v>
                </c:pt>
                <c:pt idx="30">
                  <c:v>Chahar Mahaal and Bakhtiari</c:v>
                </c:pt>
                <c:pt idx="31">
                  <c:v>Tehran</c:v>
                </c:pt>
              </c:strCache>
            </c:strRef>
          </c:cat>
          <c:val>
            <c:numRef>
              <c:f>Sheet1!$L$77:$L$108</c:f>
              <c:numCache>
                <c:formatCode>General</c:formatCode>
                <c:ptCount val="32"/>
                <c:pt idx="0">
                  <c:v>19156.249627388799</c:v>
                </c:pt>
                <c:pt idx="1">
                  <c:v>18177.913333423799</c:v>
                </c:pt>
                <c:pt idx="2">
                  <c:v>16651.014325965501</c:v>
                </c:pt>
                <c:pt idx="3">
                  <c:v>16279.170597136501</c:v>
                </c:pt>
                <c:pt idx="4">
                  <c:v>16213.650118572001</c:v>
                </c:pt>
                <c:pt idx="5">
                  <c:v>16187.518575410701</c:v>
                </c:pt>
                <c:pt idx="6">
                  <c:v>16026.382123102099</c:v>
                </c:pt>
                <c:pt idx="7">
                  <c:v>15904.5017236234</c:v>
                </c:pt>
                <c:pt idx="8">
                  <c:v>15890.6956382798</c:v>
                </c:pt>
                <c:pt idx="9">
                  <c:v>15869.121022821901</c:v>
                </c:pt>
                <c:pt idx="10">
                  <c:v>15831.085234295901</c:v>
                </c:pt>
                <c:pt idx="11">
                  <c:v>15657.626935661399</c:v>
                </c:pt>
                <c:pt idx="12">
                  <c:v>15517.885049479401</c:v>
                </c:pt>
                <c:pt idx="13">
                  <c:v>14842.622786989999</c:v>
                </c:pt>
                <c:pt idx="14">
                  <c:v>14713.2539710118</c:v>
                </c:pt>
                <c:pt idx="15">
                  <c:v>14453.1731430575</c:v>
                </c:pt>
                <c:pt idx="16">
                  <c:v>14318.678515261399</c:v>
                </c:pt>
                <c:pt idx="17">
                  <c:v>13957.320118206901</c:v>
                </c:pt>
                <c:pt idx="18">
                  <c:v>13892.090264311901</c:v>
                </c:pt>
                <c:pt idx="19">
                  <c:v>13724.7277369166</c:v>
                </c:pt>
                <c:pt idx="20">
                  <c:v>13683.1610898663</c:v>
                </c:pt>
                <c:pt idx="21">
                  <c:v>13549.878866098001</c:v>
                </c:pt>
                <c:pt idx="22">
                  <c:v>13515.9667080541</c:v>
                </c:pt>
                <c:pt idx="23">
                  <c:v>13412.2401334839</c:v>
                </c:pt>
                <c:pt idx="24">
                  <c:v>13220.8048772323</c:v>
                </c:pt>
                <c:pt idx="25">
                  <c:v>13120.6182743748</c:v>
                </c:pt>
                <c:pt idx="26">
                  <c:v>13024.704639941599</c:v>
                </c:pt>
                <c:pt idx="27">
                  <c:v>12869.626455969301</c:v>
                </c:pt>
                <c:pt idx="28">
                  <c:v>12751.3846853213</c:v>
                </c:pt>
                <c:pt idx="29">
                  <c:v>12026.534682584201</c:v>
                </c:pt>
                <c:pt idx="30">
                  <c:v>11725.2185523919</c:v>
                </c:pt>
                <c:pt idx="31">
                  <c:v>8813.6353314780899</c:v>
                </c:pt>
              </c:numCache>
            </c:numRef>
          </c:val>
          <c:extLst>
            <c:ext xmlns:c16="http://schemas.microsoft.com/office/drawing/2014/chart" uri="{C3380CC4-5D6E-409C-BE32-E72D297353CC}">
              <c16:uniqueId val="{00000000-7882-40F2-B3AC-89C8BE042987}"/>
            </c:ext>
          </c:extLst>
        </c:ser>
        <c:dLbls>
          <c:showLegendKey val="0"/>
          <c:showVal val="0"/>
          <c:showCatName val="0"/>
          <c:showSerName val="0"/>
          <c:showPercent val="0"/>
          <c:showBubbleSize val="0"/>
        </c:dLbls>
        <c:gapWidth val="219"/>
        <c:overlap val="-27"/>
        <c:axId val="1577450128"/>
        <c:axId val="1577458032"/>
      </c:barChart>
      <c:catAx>
        <c:axId val="1577450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7458032"/>
        <c:crosses val="autoZero"/>
        <c:auto val="1"/>
        <c:lblAlgn val="ctr"/>
        <c:lblOffset val="100"/>
        <c:noMultiLvlLbl val="0"/>
      </c:catAx>
      <c:valAx>
        <c:axId val="1577458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745012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tif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a:endParaRPr lang="en-US">
              <a:solidFill>
                <a:prstClr val="white"/>
              </a:solidFill>
            </a:endParaRPr>
          </a:p>
        </p:txBody>
      </p:sp>
      <p:sp>
        <p:nvSpPr>
          <p:cNvPr id="9" name="Title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ctr">
              <a:defRPr sz="4800" b="1">
                <a:solidFill>
                  <a:schemeClr val="tx2"/>
                </a:solidFill>
                <a:effectLst/>
                <a:cs typeface="B Yagut" pitchFamily="2" charset="-78"/>
              </a:defRPr>
            </a:lvl1pPr>
            <a:extLst/>
          </a:lstStyle>
          <a:p>
            <a:r>
              <a:rPr kumimoji="0" lang="en-US"/>
              <a:t>Click to edit Master title style</a:t>
            </a:r>
            <a:endParaRPr kumimoji="0" lang="en-US" dirty="0"/>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endParaRPr kumimoji="0" lang="en-US" dirty="0"/>
          </a:p>
        </p:txBody>
      </p:sp>
      <p:grpSp>
        <p:nvGrpSpPr>
          <p:cNvPr id="2" name="Group 1"/>
          <p:cNvGrpSpPr/>
          <p:nvPr/>
        </p:nvGrpSpPr>
        <p:grpSpPr>
          <a:xfrm>
            <a:off x="-5019"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3" name="Picture 12" descr="MOH logo.bmp"/>
          <p:cNvPicPr>
            <a:picLocks noChangeAspect="1"/>
          </p:cNvPicPr>
          <p:nvPr/>
        </p:nvPicPr>
        <p:blipFill>
          <a:blip r:embed="rId3" cstate="print">
            <a:clrChange>
              <a:clrFrom>
                <a:srgbClr val="FFFFFF"/>
              </a:clrFrom>
              <a:clrTo>
                <a:srgbClr val="FFFFFF">
                  <a:alpha val="0"/>
                </a:srgbClr>
              </a:clrTo>
            </a:clrChange>
            <a:lum bright="70000" contrast="-70000"/>
          </a:blip>
          <a:stretch>
            <a:fillRect/>
          </a:stretch>
        </p:blipFill>
        <p:spPr>
          <a:xfrm>
            <a:off x="267466" y="5257800"/>
            <a:ext cx="1975905" cy="1371600"/>
          </a:xfrm>
          <a:prstGeom prst="rect">
            <a:avLst/>
          </a:prstGeom>
        </p:spPr>
      </p:pic>
      <p:pic>
        <p:nvPicPr>
          <p:cNvPr id="14" name="Picture 13" descr="logo final moavenat copy.tif"/>
          <p:cNvPicPr>
            <a:picLocks noChangeAspect="1"/>
          </p:cNvPicPr>
          <p:nvPr/>
        </p:nvPicPr>
        <p:blipFill>
          <a:blip r:embed="rId4" cstate="print">
            <a:clrChange>
              <a:clrFrom>
                <a:srgbClr val="FDFDFD"/>
              </a:clrFrom>
              <a:clrTo>
                <a:srgbClr val="FDFDFD">
                  <a:alpha val="0"/>
                </a:srgbClr>
              </a:clrTo>
            </a:clrChange>
          </a:blip>
          <a:srcRect t="14444" b="24445"/>
          <a:stretch>
            <a:fillRect/>
          </a:stretch>
        </p:blipFill>
        <p:spPr>
          <a:xfrm>
            <a:off x="5283200" y="304799"/>
            <a:ext cx="2181549" cy="1428453"/>
          </a:xfrm>
          <a:prstGeom prst="rect">
            <a:avLst/>
          </a:prstGeom>
        </p:spPr>
      </p:pic>
    </p:spTree>
    <p:extLst>
      <p:ext uri="{BB962C8B-B14F-4D97-AF65-F5344CB8AC3E}">
        <p14:creationId xmlns:p14="http://schemas.microsoft.com/office/powerpoint/2010/main" val="757256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609600" y="1481330"/>
            <a:ext cx="109728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305B2EC-F7DB-4ED4-B82E-492C1144E34D}" type="datetimeFigureOut">
              <a:rPr lang="fa-IR" smtClean="0"/>
              <a:t>19/01/1445</a:t>
            </a:fld>
            <a:endParaRPr lang="fa-IR"/>
          </a:p>
        </p:txBody>
      </p:sp>
      <p:sp>
        <p:nvSpPr>
          <p:cNvPr id="5" name="Footer Placeholder 4"/>
          <p:cNvSpPr>
            <a:spLocks noGrp="1"/>
          </p:cNvSpPr>
          <p:nvPr>
            <p:ph type="ftr" sz="quarter" idx="11"/>
          </p:nvPr>
        </p:nvSpPr>
        <p:spPr>
          <a:xfrm>
            <a:off x="5840097" y="6407945"/>
            <a:ext cx="3134241" cy="365125"/>
          </a:xfrm>
          <a:prstGeom prst="rect">
            <a:avLst/>
          </a:prstGeom>
        </p:spPr>
        <p:txBody>
          <a:bodyPr/>
          <a:lstStyle/>
          <a:p>
            <a:endParaRPr lang="fa-IR"/>
          </a:p>
        </p:txBody>
      </p:sp>
      <p:sp>
        <p:nvSpPr>
          <p:cNvPr id="6" name="Slide Number Placeholder 5"/>
          <p:cNvSpPr>
            <a:spLocks noGrp="1"/>
          </p:cNvSpPr>
          <p:nvPr>
            <p:ph type="sldNum" sz="quarter" idx="12"/>
          </p:nvPr>
        </p:nvSpPr>
        <p:spPr/>
        <p:txBody>
          <a:bodyPr/>
          <a:lstStyle/>
          <a:p>
            <a:fld id="{DDEA1AA2-04FE-40D9-A5E1-D32AF6B0A93E}" type="slidenum">
              <a:rPr lang="fa-IR" smtClean="0"/>
              <a:t>‹#›</a:t>
            </a:fld>
            <a:endParaRPr lang="fa-IR"/>
          </a:p>
        </p:txBody>
      </p:sp>
    </p:spTree>
    <p:extLst>
      <p:ext uri="{BB962C8B-B14F-4D97-AF65-F5344CB8AC3E}">
        <p14:creationId xmlns:p14="http://schemas.microsoft.com/office/powerpoint/2010/main" val="1679270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1"/>
            <a:ext cx="236996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274641"/>
            <a:ext cx="84328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3305B2EC-F7DB-4ED4-B82E-492C1144E34D}" type="datetimeFigureOut">
              <a:rPr lang="fa-IR" smtClean="0"/>
              <a:t>19/01/1445</a:t>
            </a:fld>
            <a:endParaRPr lang="fa-IR"/>
          </a:p>
        </p:txBody>
      </p:sp>
      <p:sp>
        <p:nvSpPr>
          <p:cNvPr id="5" name="Footer Placeholder 4"/>
          <p:cNvSpPr>
            <a:spLocks noGrp="1"/>
          </p:cNvSpPr>
          <p:nvPr>
            <p:ph type="ftr" sz="quarter" idx="11"/>
          </p:nvPr>
        </p:nvSpPr>
        <p:spPr>
          <a:xfrm>
            <a:off x="5840097" y="6407945"/>
            <a:ext cx="3134241" cy="365125"/>
          </a:xfrm>
          <a:prstGeom prst="rect">
            <a:avLst/>
          </a:prstGeom>
        </p:spPr>
        <p:txBody>
          <a:bodyPr/>
          <a:lstStyle/>
          <a:p>
            <a:endParaRPr lang="fa-IR"/>
          </a:p>
        </p:txBody>
      </p:sp>
      <p:sp>
        <p:nvSpPr>
          <p:cNvPr id="6" name="Slide Number Placeholder 5"/>
          <p:cNvSpPr>
            <a:spLocks noGrp="1"/>
          </p:cNvSpPr>
          <p:nvPr>
            <p:ph type="sldNum" sz="quarter" idx="12"/>
          </p:nvPr>
        </p:nvSpPr>
        <p:spPr/>
        <p:txBody>
          <a:bodyPr/>
          <a:lstStyle/>
          <a:p>
            <a:fld id="{DDEA1AA2-04FE-40D9-A5E1-D32AF6B0A93E}" type="slidenum">
              <a:rPr lang="fa-IR" smtClean="0"/>
              <a:t>‹#›</a:t>
            </a:fld>
            <a:endParaRPr lang="fa-IR"/>
          </a:p>
        </p:txBody>
      </p:sp>
    </p:spTree>
    <p:extLst>
      <p:ext uri="{BB962C8B-B14F-4D97-AF65-F5344CB8AC3E}">
        <p14:creationId xmlns:p14="http://schemas.microsoft.com/office/powerpoint/2010/main" val="1834862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8" name="Picture 7" descr="logo final moavenat copy.tif"/>
          <p:cNvPicPr>
            <a:picLocks noChangeAspect="1"/>
          </p:cNvPicPr>
          <p:nvPr/>
        </p:nvPicPr>
        <p:blipFill>
          <a:blip r:embed="rId2" cstate="print">
            <a:lum bright="70000" contrast="-70000"/>
          </a:blip>
          <a:srcRect t="11737" b="26376"/>
          <a:stretch>
            <a:fillRect/>
          </a:stretch>
        </p:blipFill>
        <p:spPr>
          <a:xfrm>
            <a:off x="3149601" y="1524000"/>
            <a:ext cx="6665097" cy="4419600"/>
          </a:xfrm>
          <a:prstGeom prst="rect">
            <a:avLst/>
          </a:prstGeom>
          <a:noFill/>
          <a:ln>
            <a:noFill/>
          </a:ln>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4" name="Date Placeholder 3"/>
          <p:cNvSpPr>
            <a:spLocks noGrp="1"/>
          </p:cNvSpPr>
          <p:nvPr>
            <p:ph type="dt" sz="half" idx="10"/>
          </p:nvPr>
        </p:nvSpPr>
        <p:spPr/>
        <p:txBody>
          <a:bodyPr/>
          <a:lstStyle/>
          <a:p>
            <a:fld id="{3305B2EC-F7DB-4ED4-B82E-492C1144E34D}" type="datetimeFigureOut">
              <a:rPr lang="fa-IR" smtClean="0"/>
              <a:t>19/01/1445</a:t>
            </a:fld>
            <a:endParaRPr lang="fa-IR"/>
          </a:p>
        </p:txBody>
      </p:sp>
      <p:sp>
        <p:nvSpPr>
          <p:cNvPr id="5" name="Footer Placeholder 4"/>
          <p:cNvSpPr>
            <a:spLocks noGrp="1"/>
          </p:cNvSpPr>
          <p:nvPr>
            <p:ph type="ftr" sz="quarter" idx="11"/>
          </p:nvPr>
        </p:nvSpPr>
        <p:spPr>
          <a:xfrm>
            <a:off x="5840097" y="6407945"/>
            <a:ext cx="3134241" cy="365125"/>
          </a:xfrm>
          <a:prstGeom prst="rect">
            <a:avLst/>
          </a:prstGeom>
        </p:spPr>
        <p:txBody>
          <a:bodyPr/>
          <a:lstStyle>
            <a:lvl1pPr algn="ctr">
              <a:defRPr sz="1400" b="1">
                <a:cs typeface="B Yagut" pitchFamily="2" charset="-78"/>
              </a:defRPr>
            </a:lvl1pPr>
            <a:extLst/>
          </a:lstStyle>
          <a:p>
            <a:endParaRPr lang="fa-IR"/>
          </a:p>
        </p:txBody>
      </p:sp>
      <p:sp>
        <p:nvSpPr>
          <p:cNvPr id="6" name="Slide Number Placeholder 5"/>
          <p:cNvSpPr>
            <a:spLocks noGrp="1"/>
          </p:cNvSpPr>
          <p:nvPr>
            <p:ph type="sldNum" sz="quarter" idx="12"/>
          </p:nvPr>
        </p:nvSpPr>
        <p:spPr/>
        <p:txBody>
          <a:bodyPr/>
          <a:lstStyle/>
          <a:p>
            <a:fld id="{DDEA1AA2-04FE-40D9-A5E1-D32AF6B0A93E}" type="slidenum">
              <a:rPr lang="fa-IR" smtClean="0"/>
              <a:t>‹#›</a:t>
            </a:fld>
            <a:endParaRPr lang="fa-IR"/>
          </a:p>
        </p:txBody>
      </p:sp>
      <p:sp>
        <p:nvSpPr>
          <p:cNvPr id="7" name="Title 6"/>
          <p:cNvSpPr>
            <a:spLocks noGrp="1"/>
          </p:cNvSpPr>
          <p:nvPr>
            <p:ph type="title"/>
          </p:nvPr>
        </p:nvSpPr>
        <p:spPr/>
        <p:txBody>
          <a:bodyPr rtlCol="0"/>
          <a:lstStyle>
            <a:lvl1pPr>
              <a:defRPr>
                <a:effectLst/>
                <a:cs typeface="B Yagut" pitchFamily="2" charset="-78"/>
              </a:defRPr>
            </a:lvl1pPr>
            <a:extLst/>
          </a:lstStyle>
          <a:p>
            <a:r>
              <a:rPr kumimoji="0" lang="en-US"/>
              <a:t>Click to edit Master title style</a:t>
            </a:r>
            <a:endParaRPr kumimoji="0" lang="en-US" dirty="0"/>
          </a:p>
        </p:txBody>
      </p:sp>
    </p:spTree>
    <p:extLst>
      <p:ext uri="{BB962C8B-B14F-4D97-AF65-F5344CB8AC3E}">
        <p14:creationId xmlns:p14="http://schemas.microsoft.com/office/powerpoint/2010/main" val="3547498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3305B2EC-F7DB-4ED4-B82E-492C1144E34D}" type="datetimeFigureOut">
              <a:rPr lang="fa-IR" smtClean="0"/>
              <a:t>19/01/1445</a:t>
            </a:fld>
            <a:endParaRPr lang="fa-IR"/>
          </a:p>
        </p:txBody>
      </p:sp>
      <p:sp>
        <p:nvSpPr>
          <p:cNvPr id="5" name="Footer Placeholder 4"/>
          <p:cNvSpPr>
            <a:spLocks noGrp="1"/>
          </p:cNvSpPr>
          <p:nvPr>
            <p:ph type="ftr" sz="quarter" idx="11"/>
          </p:nvPr>
        </p:nvSpPr>
        <p:spPr>
          <a:xfrm>
            <a:off x="5840097" y="6407945"/>
            <a:ext cx="3134241" cy="365125"/>
          </a:xfrm>
          <a:prstGeom prst="rect">
            <a:avLst/>
          </a:prstGeom>
        </p:spPr>
        <p:txBody>
          <a:bodyPr/>
          <a:lstStyle/>
          <a:p>
            <a:endParaRPr lang="fa-IR"/>
          </a:p>
        </p:txBody>
      </p:sp>
      <p:sp>
        <p:nvSpPr>
          <p:cNvPr id="6" name="Slide Number Placeholder 5"/>
          <p:cNvSpPr>
            <a:spLocks noGrp="1"/>
          </p:cNvSpPr>
          <p:nvPr>
            <p:ph type="sldNum" sz="quarter" idx="12"/>
          </p:nvPr>
        </p:nvSpPr>
        <p:spPr/>
        <p:txBody>
          <a:bodyPr/>
          <a:lstStyle/>
          <a:p>
            <a:fld id="{DDEA1AA2-04FE-40D9-A5E1-D32AF6B0A93E}" type="slidenum">
              <a:rPr lang="fa-IR" smtClean="0"/>
              <a:t>‹#›</a:t>
            </a:fld>
            <a:endParaRPr lang="fa-IR"/>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a:endParaRPr lang="en-US">
              <a:solidFill>
                <a:prstClr val="white"/>
              </a:solidFill>
            </a:endParaRPr>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a:endParaRPr lang="en-US">
              <a:solidFill>
                <a:prstClr val="white"/>
              </a:solidFill>
            </a:endParaRPr>
          </a:p>
        </p:txBody>
      </p:sp>
    </p:spTree>
    <p:extLst>
      <p:ext uri="{BB962C8B-B14F-4D97-AF65-F5344CB8AC3E}">
        <p14:creationId xmlns:p14="http://schemas.microsoft.com/office/powerpoint/2010/main" val="424508624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305B2EC-F7DB-4ED4-B82E-492C1144E34D}" type="datetimeFigureOut">
              <a:rPr lang="fa-IR" smtClean="0"/>
              <a:t>19/01/1445</a:t>
            </a:fld>
            <a:endParaRPr lang="fa-IR"/>
          </a:p>
        </p:txBody>
      </p:sp>
      <p:sp>
        <p:nvSpPr>
          <p:cNvPr id="6" name="Footer Placeholder 5"/>
          <p:cNvSpPr>
            <a:spLocks noGrp="1"/>
          </p:cNvSpPr>
          <p:nvPr>
            <p:ph type="ftr" sz="quarter" idx="11"/>
          </p:nvPr>
        </p:nvSpPr>
        <p:spPr>
          <a:xfrm>
            <a:off x="5840097" y="6407945"/>
            <a:ext cx="3134241" cy="365125"/>
          </a:xfrm>
          <a:prstGeom prst="rect">
            <a:avLst/>
          </a:prstGeom>
        </p:spPr>
        <p:txBody>
          <a:bodyPr/>
          <a:lstStyle/>
          <a:p>
            <a:endParaRPr lang="fa-IR"/>
          </a:p>
        </p:txBody>
      </p:sp>
      <p:sp>
        <p:nvSpPr>
          <p:cNvPr id="7" name="Slide Number Placeholder 6"/>
          <p:cNvSpPr>
            <a:spLocks noGrp="1"/>
          </p:cNvSpPr>
          <p:nvPr>
            <p:ph type="sldNum" sz="quarter" idx="12"/>
          </p:nvPr>
        </p:nvSpPr>
        <p:spPr/>
        <p:txBody>
          <a:bodyPr/>
          <a:lstStyle/>
          <a:p>
            <a:fld id="{DDEA1AA2-04FE-40D9-A5E1-D32AF6B0A93E}" type="slidenum">
              <a:rPr lang="fa-IR" smtClean="0"/>
              <a:t>‹#›</a:t>
            </a:fld>
            <a:endParaRPr lang="fa-IR"/>
          </a:p>
        </p:txBody>
      </p:sp>
      <p:sp>
        <p:nvSpPr>
          <p:cNvPr id="8" name="Title 7"/>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5403525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3305B2EC-F7DB-4ED4-B82E-492C1144E34D}" type="datetimeFigureOut">
              <a:rPr lang="fa-IR" smtClean="0"/>
              <a:t>19/01/1445</a:t>
            </a:fld>
            <a:endParaRPr lang="fa-IR"/>
          </a:p>
        </p:txBody>
      </p:sp>
      <p:sp>
        <p:nvSpPr>
          <p:cNvPr id="8" name="Footer Placeholder 7"/>
          <p:cNvSpPr>
            <a:spLocks noGrp="1"/>
          </p:cNvSpPr>
          <p:nvPr>
            <p:ph type="ftr" sz="quarter" idx="11"/>
          </p:nvPr>
        </p:nvSpPr>
        <p:spPr>
          <a:xfrm>
            <a:off x="5840097" y="6407945"/>
            <a:ext cx="3134241" cy="365125"/>
          </a:xfrm>
          <a:prstGeom prst="rect">
            <a:avLst/>
          </a:prstGeom>
        </p:spPr>
        <p:txBody>
          <a:bodyPr/>
          <a:lstStyle/>
          <a:p>
            <a:endParaRPr lang="fa-IR"/>
          </a:p>
        </p:txBody>
      </p:sp>
      <p:sp>
        <p:nvSpPr>
          <p:cNvPr id="9" name="Slide Number Placeholder 8"/>
          <p:cNvSpPr>
            <a:spLocks noGrp="1"/>
          </p:cNvSpPr>
          <p:nvPr>
            <p:ph type="sldNum" sz="quarter" idx="12"/>
          </p:nvPr>
        </p:nvSpPr>
        <p:spPr/>
        <p:txBody>
          <a:bodyPr/>
          <a:lstStyle/>
          <a:p>
            <a:fld id="{DDEA1AA2-04FE-40D9-A5E1-D32AF6B0A93E}" type="slidenum">
              <a:rPr lang="fa-IR" smtClean="0"/>
              <a:t>‹#›</a:t>
            </a:fld>
            <a:endParaRPr lang="fa-IR"/>
          </a:p>
        </p:txBody>
      </p:sp>
    </p:spTree>
    <p:extLst>
      <p:ext uri="{BB962C8B-B14F-4D97-AF65-F5344CB8AC3E}">
        <p14:creationId xmlns:p14="http://schemas.microsoft.com/office/powerpoint/2010/main" val="428776858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305B2EC-F7DB-4ED4-B82E-492C1144E34D}" type="datetimeFigureOut">
              <a:rPr lang="fa-IR" smtClean="0"/>
              <a:t>19/01/1445</a:t>
            </a:fld>
            <a:endParaRPr lang="fa-IR"/>
          </a:p>
        </p:txBody>
      </p:sp>
      <p:sp>
        <p:nvSpPr>
          <p:cNvPr id="4" name="Footer Placeholder 3"/>
          <p:cNvSpPr>
            <a:spLocks noGrp="1"/>
          </p:cNvSpPr>
          <p:nvPr>
            <p:ph type="ftr" sz="quarter" idx="11"/>
          </p:nvPr>
        </p:nvSpPr>
        <p:spPr>
          <a:xfrm>
            <a:off x="5840097" y="6407945"/>
            <a:ext cx="3134241" cy="365125"/>
          </a:xfrm>
          <a:prstGeom prst="rect">
            <a:avLst/>
          </a:prstGeom>
        </p:spPr>
        <p:txBody>
          <a:bodyPr/>
          <a:lstStyle/>
          <a:p>
            <a:endParaRPr lang="fa-IR"/>
          </a:p>
        </p:txBody>
      </p:sp>
      <p:sp>
        <p:nvSpPr>
          <p:cNvPr id="5" name="Slide Number Placeholder 4"/>
          <p:cNvSpPr>
            <a:spLocks noGrp="1"/>
          </p:cNvSpPr>
          <p:nvPr>
            <p:ph type="sldNum" sz="quarter" idx="12"/>
          </p:nvPr>
        </p:nvSpPr>
        <p:spPr/>
        <p:txBody>
          <a:bodyPr/>
          <a:lstStyle/>
          <a:p>
            <a:fld id="{DDEA1AA2-04FE-40D9-A5E1-D32AF6B0A93E}" type="slidenum">
              <a:rPr lang="fa-IR" smtClean="0"/>
              <a:t>‹#›</a:t>
            </a:fld>
            <a:endParaRPr lang="fa-IR"/>
          </a:p>
        </p:txBody>
      </p:sp>
      <p:sp>
        <p:nvSpPr>
          <p:cNvPr id="6" name="Title 5"/>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2525971465"/>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05B2EC-F7DB-4ED4-B82E-492C1144E34D}" type="datetimeFigureOut">
              <a:rPr lang="fa-IR" smtClean="0"/>
              <a:t>19/01/1445</a:t>
            </a:fld>
            <a:endParaRPr lang="fa-IR"/>
          </a:p>
        </p:txBody>
      </p:sp>
      <p:sp>
        <p:nvSpPr>
          <p:cNvPr id="3" name="Footer Placeholder 2"/>
          <p:cNvSpPr>
            <a:spLocks noGrp="1"/>
          </p:cNvSpPr>
          <p:nvPr>
            <p:ph type="ftr" sz="quarter" idx="11"/>
          </p:nvPr>
        </p:nvSpPr>
        <p:spPr>
          <a:xfrm>
            <a:off x="5840097" y="6407945"/>
            <a:ext cx="3134241" cy="365125"/>
          </a:xfrm>
          <a:prstGeom prst="rect">
            <a:avLst/>
          </a:prstGeom>
        </p:spPr>
        <p:txBody>
          <a:bodyPr/>
          <a:lstStyle/>
          <a:p>
            <a:endParaRPr lang="fa-IR"/>
          </a:p>
        </p:txBody>
      </p:sp>
      <p:sp>
        <p:nvSpPr>
          <p:cNvPr id="4" name="Slide Number Placeholder 3"/>
          <p:cNvSpPr>
            <a:spLocks noGrp="1"/>
          </p:cNvSpPr>
          <p:nvPr>
            <p:ph type="sldNum" sz="quarter" idx="12"/>
          </p:nvPr>
        </p:nvSpPr>
        <p:spPr/>
        <p:txBody>
          <a:bodyPr/>
          <a:lstStyle/>
          <a:p>
            <a:fld id="{DDEA1AA2-04FE-40D9-A5E1-D32AF6B0A93E}" type="slidenum">
              <a:rPr lang="fa-IR" smtClean="0"/>
              <a:t>‹#›</a:t>
            </a:fld>
            <a:endParaRPr lang="fa-IR"/>
          </a:p>
        </p:txBody>
      </p:sp>
    </p:spTree>
    <p:extLst>
      <p:ext uri="{BB962C8B-B14F-4D97-AF65-F5344CB8AC3E}">
        <p14:creationId xmlns:p14="http://schemas.microsoft.com/office/powerpoint/2010/main" val="2885815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p>
            <a:fld id="{3305B2EC-F7DB-4ED4-B82E-492C1144E34D}" type="datetimeFigureOut">
              <a:rPr lang="fa-IR" smtClean="0"/>
              <a:t>19/01/1445</a:t>
            </a:fld>
            <a:endParaRPr lang="fa-IR"/>
          </a:p>
        </p:txBody>
      </p:sp>
      <p:sp>
        <p:nvSpPr>
          <p:cNvPr id="6" name="Footer Placeholder 5"/>
          <p:cNvSpPr>
            <a:spLocks noGrp="1"/>
          </p:cNvSpPr>
          <p:nvPr>
            <p:ph type="ftr" sz="quarter" idx="11"/>
          </p:nvPr>
        </p:nvSpPr>
        <p:spPr>
          <a:xfrm>
            <a:off x="5840097" y="6407945"/>
            <a:ext cx="3134241" cy="365125"/>
          </a:xfrm>
          <a:prstGeom prst="rect">
            <a:avLst/>
          </a:prstGeom>
        </p:spPr>
        <p:txBody>
          <a:bodyPr/>
          <a:lstStyle/>
          <a:p>
            <a:endParaRPr lang="fa-IR"/>
          </a:p>
        </p:txBody>
      </p:sp>
      <p:sp>
        <p:nvSpPr>
          <p:cNvPr id="7" name="Slide Number Placeholder 6"/>
          <p:cNvSpPr>
            <a:spLocks noGrp="1"/>
          </p:cNvSpPr>
          <p:nvPr>
            <p:ph type="sldNum" sz="quarter" idx="12"/>
          </p:nvPr>
        </p:nvSpPr>
        <p:spPr/>
        <p:txBody>
          <a:bodyPr/>
          <a:lstStyle/>
          <a:p>
            <a:fld id="{DDEA1AA2-04FE-40D9-A5E1-D32AF6B0A93E}" type="slidenum">
              <a:rPr lang="fa-IR" smtClean="0"/>
              <a:t>‹#›</a:t>
            </a:fld>
            <a:endParaRPr lang="fa-IR"/>
          </a:p>
        </p:txBody>
      </p:sp>
    </p:spTree>
    <p:extLst>
      <p:ext uri="{BB962C8B-B14F-4D97-AF65-F5344CB8AC3E}">
        <p14:creationId xmlns:p14="http://schemas.microsoft.com/office/powerpoint/2010/main" val="364641208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3305B2EC-F7DB-4ED4-B82E-492C1144E34D}" type="datetimeFigureOut">
              <a:rPr lang="fa-IR" smtClean="0"/>
              <a:t>19/01/1445</a:t>
            </a:fld>
            <a:endParaRPr lang="fa-IR"/>
          </a:p>
        </p:txBody>
      </p:sp>
      <p:sp>
        <p:nvSpPr>
          <p:cNvPr id="6" name="Footer Placeholder 5"/>
          <p:cNvSpPr>
            <a:spLocks noGrp="1"/>
          </p:cNvSpPr>
          <p:nvPr>
            <p:ph type="ftr" sz="quarter" idx="11"/>
          </p:nvPr>
        </p:nvSpPr>
        <p:spPr>
          <a:xfrm>
            <a:off x="5840097" y="6407945"/>
            <a:ext cx="3134241" cy="365125"/>
          </a:xfrm>
          <a:prstGeom prst="rect">
            <a:avLst/>
          </a:prstGeom>
        </p:spPr>
        <p:txBody>
          <a:bodyPr/>
          <a:lstStyle>
            <a:lvl1pPr>
              <a:defRPr>
                <a:solidFill>
                  <a:schemeClr val="tx1"/>
                </a:solidFill>
              </a:defRPr>
            </a:lvl1pPr>
            <a:extLst/>
          </a:lstStyle>
          <a:p>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DEA1AA2-04FE-40D9-A5E1-D32AF6B0A93E}" type="slidenum">
              <a:rPr lang="fa-IR" smtClean="0"/>
              <a:t>‹#›</a:t>
            </a:fld>
            <a:endParaRPr lang="fa-IR"/>
          </a:p>
        </p:txBody>
      </p:sp>
      <p:sp>
        <p:nvSpPr>
          <p:cNvPr id="2" name="Title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955249" y="5001994"/>
            <a:ext cx="50693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white"/>
              </a:solidFill>
            </a:endParaRPr>
          </a:p>
        </p:txBody>
      </p:sp>
      <p:sp>
        <p:nvSpPr>
          <p:cNvPr id="9" name="Freeform 8"/>
          <p:cNvSpPr>
            <a:spLocks/>
          </p:cNvSpPr>
          <p:nvPr/>
        </p:nvSpPr>
        <p:spPr bwMode="auto">
          <a:xfrm>
            <a:off x="-71414" y="5785023"/>
            <a:ext cx="50693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white"/>
              </a:solidFill>
            </a:endParaRPr>
          </a:p>
        </p:txBody>
      </p:sp>
      <p:sp>
        <p:nvSpPr>
          <p:cNvPr id="10" name="Right Triangle 9"/>
          <p:cNvSpPr>
            <a:spLocks/>
          </p:cNvSpPr>
          <p:nvPr/>
        </p:nvSpPr>
        <p:spPr bwMode="auto">
          <a:xfrm>
            <a:off x="-8056" y="5791253"/>
            <a:ext cx="4536419"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rtl="1"/>
            <a:endParaRPr lang="en-US">
              <a:solidFill>
                <a:prstClr val="white"/>
              </a:solidFill>
            </a:endParaRPr>
          </a:p>
        </p:txBody>
      </p:sp>
      <p:cxnSp>
        <p:nvCxnSpPr>
          <p:cNvPr id="11" name="Straight Connector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a:endParaRPr lang="en-US">
              <a:solidFill>
                <a:prstClr val="white"/>
              </a:solidFill>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rtl="1"/>
            <a:endParaRPr lang="en-US">
              <a:solidFill>
                <a:prstClr val="white"/>
              </a:solidFill>
            </a:endParaRPr>
          </a:p>
        </p:txBody>
      </p:sp>
    </p:spTree>
    <p:extLst>
      <p:ext uri="{BB962C8B-B14F-4D97-AF65-F5344CB8AC3E}">
        <p14:creationId xmlns:p14="http://schemas.microsoft.com/office/powerpoint/2010/main" val="2296145223"/>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logo final moavenat copy.tif"/>
          <p:cNvPicPr>
            <a:picLocks noChangeAspect="1"/>
          </p:cNvPicPr>
          <p:nvPr/>
        </p:nvPicPr>
        <p:blipFill>
          <a:blip r:embed="rId13" cstate="print">
            <a:lum bright="70000" contrast="-70000"/>
          </a:blip>
          <a:srcRect t="14444" b="24445"/>
          <a:stretch>
            <a:fillRect/>
          </a:stretch>
        </p:blipFill>
        <p:spPr>
          <a:xfrm>
            <a:off x="2946400" y="1600200"/>
            <a:ext cx="6400541" cy="4191000"/>
          </a:xfrm>
          <a:prstGeom prst="rect">
            <a:avLst/>
          </a:prstGeom>
        </p:spPr>
      </p:pic>
      <p:sp>
        <p:nvSpPr>
          <p:cNvPr id="13" name="Freeform 12"/>
          <p:cNvSpPr>
            <a:spLocks/>
          </p:cNvSpPr>
          <p:nvPr/>
        </p:nvSpPr>
        <p:spPr bwMode="auto">
          <a:xfrm>
            <a:off x="955249" y="5001994"/>
            <a:ext cx="50693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2" name="Freeform 11"/>
          <p:cNvSpPr>
            <a:spLocks/>
          </p:cNvSpPr>
          <p:nvPr/>
        </p:nvSpPr>
        <p:spPr bwMode="auto">
          <a:xfrm>
            <a:off x="-71414" y="5785023"/>
            <a:ext cx="50693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4" name="Right Triangle 13"/>
          <p:cNvSpPr>
            <a:spLocks/>
          </p:cNvSpPr>
          <p:nvPr/>
        </p:nvSpPr>
        <p:spPr bwMode="auto">
          <a:xfrm>
            <a:off x="-8056" y="5791253"/>
            <a:ext cx="4536419"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rtl="1"/>
            <a:endParaRPr lang="en-US">
              <a:solidFill>
                <a:prstClr val="white"/>
              </a:solidFill>
            </a:endParaRPr>
          </a:p>
        </p:txBody>
      </p:sp>
      <p:cxnSp>
        <p:nvCxnSpPr>
          <p:cNvPr id="15" name="Straight Connector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endParaRPr kumimoji="0" lang="en-US" dirty="0"/>
          </a:p>
        </p:txBody>
      </p:sp>
      <p:sp>
        <p:nvSpPr>
          <p:cNvPr id="30" name="Text Placeholder 29"/>
          <p:cNvSpPr>
            <a:spLocks noGrp="1"/>
          </p:cNvSpPr>
          <p:nvPr>
            <p:ph type="body" idx="1"/>
          </p:nvPr>
        </p:nvSpPr>
        <p:spPr>
          <a:xfrm>
            <a:off x="609600" y="1481329"/>
            <a:ext cx="109728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endParaRPr kumimoji="0" lang="en-US" dirty="0"/>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3305B2EC-F7DB-4ED4-B82E-492C1144E34D}" type="datetimeFigureOut">
              <a:rPr lang="fa-IR" smtClean="0"/>
              <a:t>19/01/1445</a:t>
            </a:fld>
            <a:endParaRPr lang="fa-IR"/>
          </a:p>
        </p:txBody>
      </p:sp>
      <p:sp>
        <p:nvSpPr>
          <p:cNvPr id="18" name="Slide Number Placeholder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cs typeface="B Zar" pitchFamily="2" charset="-78"/>
              </a:defRPr>
            </a:lvl1pPr>
            <a:extLst/>
          </a:lstStyle>
          <a:p>
            <a:fld id="{DDEA1AA2-04FE-40D9-A5E1-D32AF6B0A93E}" type="slidenum">
              <a:rPr lang="fa-IR" smtClean="0"/>
              <a:t>‹#›</a:t>
            </a:fld>
            <a:endParaRPr lang="fa-IR"/>
          </a:p>
        </p:txBody>
      </p:sp>
      <p:pic>
        <p:nvPicPr>
          <p:cNvPr id="16" name="Picture 15" descr="MOH logo.bmp"/>
          <p:cNvPicPr>
            <a:picLocks noChangeAspect="1"/>
          </p:cNvPicPr>
          <p:nvPr/>
        </p:nvPicPr>
        <p:blipFill>
          <a:blip r:embed="rId15" cstate="print">
            <a:clrChange>
              <a:clrFrom>
                <a:srgbClr val="FFFFFF"/>
              </a:clrFrom>
              <a:clrTo>
                <a:srgbClr val="FFFFFF">
                  <a:alpha val="0"/>
                </a:srgbClr>
              </a:clrTo>
            </a:clrChange>
            <a:lum bright="70000" contrast="-70000"/>
          </a:blip>
          <a:stretch>
            <a:fillRect/>
          </a:stretch>
        </p:blipFill>
        <p:spPr>
          <a:xfrm>
            <a:off x="3530" y="5943600"/>
            <a:ext cx="1317271" cy="914400"/>
          </a:xfrm>
          <a:prstGeom prst="rect">
            <a:avLst/>
          </a:prstGeom>
        </p:spPr>
      </p:pic>
    </p:spTree>
    <p:extLst>
      <p:ext uri="{BB962C8B-B14F-4D97-AF65-F5344CB8AC3E}">
        <p14:creationId xmlns:p14="http://schemas.microsoft.com/office/powerpoint/2010/main" val="28414079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r" rtl="1" eaLnBrk="1" latinLnBrk="0" hangingPunct="1">
        <a:spcBef>
          <a:spcPct val="0"/>
        </a:spcBef>
        <a:buNone/>
        <a:defRPr kumimoji="0" sz="4100" b="1" kern="1200">
          <a:solidFill>
            <a:schemeClr val="tx2"/>
          </a:solidFill>
          <a:effectLst/>
          <a:latin typeface="+mj-lt"/>
          <a:ea typeface="+mj-ea"/>
          <a:cs typeface="B Yagut" pitchFamily="2" charset="-78"/>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B Yagut" pitchFamily="2" charset="-78"/>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B Yagut" pitchFamily="2" charset="-78"/>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B Yagut" pitchFamily="2" charset="-78"/>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B Yagut" pitchFamily="2" charset="-78"/>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pic>
        <p:nvPicPr>
          <p:cNvPr id="4" name="Picture 4" descr="1191315328512541201072511531914585123882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789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6649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10" name="Chart 1">
            <a:extLst>
              <a:ext uri="{FF2B5EF4-FFF2-40B4-BE49-F238E27FC236}">
                <a16:creationId xmlns:a16="http://schemas.microsoft.com/office/drawing/2014/main" id="{576D8A2F-ADD4-480A-8E77-51815306347F}"/>
              </a:ext>
            </a:extLst>
          </p:cNvPr>
          <p:cNvGraphicFramePr>
            <a:graphicFrameLocks/>
          </p:cNvGraphicFramePr>
          <p:nvPr/>
        </p:nvGraphicFramePr>
        <p:xfrm>
          <a:off x="544513" y="989013"/>
          <a:ext cx="10860087" cy="5791200"/>
        </p:xfrm>
        <a:graphic>
          <a:graphicData uri="http://schemas.openxmlformats.org/presentationml/2006/ole">
            <mc:AlternateContent xmlns:mc="http://schemas.openxmlformats.org/markup-compatibility/2006">
              <mc:Choice xmlns:v="urn:schemas-microsoft-com:vml" Requires="v">
                <p:oleObj name="Chart" r:id="rId2" imgW="10864014" imgH="5797798" progId="Excel.Chart.8">
                  <p:embed/>
                </p:oleObj>
              </mc:Choice>
              <mc:Fallback>
                <p:oleObj name="Chart" r:id="rId2" imgW="10864014" imgH="5797798" progId="Excel.Chart.8">
                  <p:embed/>
                  <p:pic>
                    <p:nvPicPr>
                      <p:cNvPr id="17410" name="Chart 1">
                        <a:extLst>
                          <a:ext uri="{FF2B5EF4-FFF2-40B4-BE49-F238E27FC236}">
                            <a16:creationId xmlns:a16="http://schemas.microsoft.com/office/drawing/2014/main" id="{576D8A2F-ADD4-480A-8E77-51815306347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13" y="989013"/>
                        <a:ext cx="10860087"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11" name="Title 2">
            <a:extLst>
              <a:ext uri="{FF2B5EF4-FFF2-40B4-BE49-F238E27FC236}">
                <a16:creationId xmlns:a16="http://schemas.microsoft.com/office/drawing/2014/main" id="{68775C3F-4EF5-4947-B202-60DB2C11C273}"/>
              </a:ext>
            </a:extLst>
          </p:cNvPr>
          <p:cNvSpPr>
            <a:spLocks noGrp="1" noChangeArrowheads="1"/>
          </p:cNvSpPr>
          <p:nvPr>
            <p:ph type="title" idx="4294967295"/>
          </p:nvPr>
        </p:nvSpPr>
        <p:spPr>
          <a:xfrm>
            <a:off x="0" y="128588"/>
            <a:ext cx="10691813" cy="731837"/>
          </a:xfrm>
        </p:spPr>
        <p:txBody>
          <a:bodyPr/>
          <a:lstStyle/>
          <a:p>
            <a:pPr algn="r" rtl="1" eaLnBrk="1" hangingPunct="1"/>
            <a:r>
              <a:rPr lang="fa-IR" altLang="en-US" sz="2800">
                <a:solidFill>
                  <a:srgbClr val="FF0000"/>
                </a:solidFill>
                <a:cs typeface="B Titr" panose="00000700000000000000" pitchFamily="2" charset="-78"/>
              </a:rPr>
              <a:t>میزان استاندارد شده </a:t>
            </a:r>
            <a:r>
              <a:rPr lang="en-US" altLang="en-US" sz="2800">
                <a:solidFill>
                  <a:srgbClr val="FF0000"/>
                </a:solidFill>
                <a:cs typeface="B Titr" panose="00000700000000000000" pitchFamily="2" charset="-78"/>
              </a:rPr>
              <a:t> DALYs</a:t>
            </a:r>
            <a:r>
              <a:rPr lang="fa-IR" altLang="en-US" sz="2800">
                <a:solidFill>
                  <a:srgbClr val="FF0000"/>
                </a:solidFill>
                <a:cs typeface="B Titr" panose="00000700000000000000" pitchFamily="2" charset="-78"/>
              </a:rPr>
              <a:t> در 100 هزار نفر به تفکیک استان در سال 2019</a:t>
            </a:r>
            <a:endParaRPr lang="en-US" altLang="en-US" sz="2800">
              <a:solidFill>
                <a:srgbClr val="FF0000"/>
              </a:solidFill>
              <a:cs typeface="B Titr" panose="00000700000000000000" pitchFamily="2"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a:extLst>
              <a:ext uri="{FF2B5EF4-FFF2-40B4-BE49-F238E27FC236}">
                <a16:creationId xmlns:a16="http://schemas.microsoft.com/office/drawing/2014/main" id="{8DC276ED-DB09-4FDB-90EA-38402A3C4593}"/>
              </a:ext>
            </a:extLst>
          </p:cNvPr>
          <p:cNvSpPr>
            <a:spLocks noGrp="1" noChangeArrowheads="1"/>
          </p:cNvSpPr>
          <p:nvPr>
            <p:ph type="title" idx="4294967295"/>
          </p:nvPr>
        </p:nvSpPr>
        <p:spPr>
          <a:xfrm>
            <a:off x="0" y="128588"/>
            <a:ext cx="10691813" cy="731837"/>
          </a:xfrm>
        </p:spPr>
        <p:txBody>
          <a:bodyPr/>
          <a:lstStyle/>
          <a:p>
            <a:pPr algn="r" rtl="1" eaLnBrk="1" hangingPunct="1"/>
            <a:r>
              <a:rPr lang="fa-IR" altLang="en-US" sz="2800">
                <a:solidFill>
                  <a:srgbClr val="FF0000"/>
                </a:solidFill>
                <a:cs typeface="B Titr" panose="00000700000000000000" pitchFamily="2" charset="-78"/>
              </a:rPr>
              <a:t>میزان استاندارد شده </a:t>
            </a:r>
            <a:r>
              <a:rPr lang="en-US" altLang="en-US" sz="2800">
                <a:solidFill>
                  <a:srgbClr val="FF0000"/>
                </a:solidFill>
                <a:cs typeface="B Titr" panose="00000700000000000000" pitchFamily="2" charset="-78"/>
              </a:rPr>
              <a:t> YLLs</a:t>
            </a:r>
            <a:r>
              <a:rPr lang="fa-IR" altLang="en-US" sz="2800">
                <a:solidFill>
                  <a:srgbClr val="FF0000"/>
                </a:solidFill>
                <a:cs typeface="B Titr" panose="00000700000000000000" pitchFamily="2" charset="-78"/>
              </a:rPr>
              <a:t> در 100 هزار نفر به تفکیک استان در سال 2019</a:t>
            </a:r>
            <a:endParaRPr lang="en-US" altLang="en-US" sz="2800">
              <a:solidFill>
                <a:srgbClr val="FF0000"/>
              </a:solidFill>
              <a:cs typeface="B Titr" panose="00000700000000000000" pitchFamily="2" charset="-78"/>
            </a:endParaRPr>
          </a:p>
        </p:txBody>
      </p:sp>
      <p:graphicFrame>
        <p:nvGraphicFramePr>
          <p:cNvPr id="5" name="Chart 4">
            <a:extLst>
              <a:ext uri="{FF2B5EF4-FFF2-40B4-BE49-F238E27FC236}">
                <a16:creationId xmlns:a16="http://schemas.microsoft.com/office/drawing/2014/main" id="{028CE5E9-2C0F-4F43-BD7B-1406E594B780}"/>
              </a:ext>
            </a:extLst>
          </p:cNvPr>
          <p:cNvGraphicFramePr>
            <a:graphicFrameLocks/>
          </p:cNvGraphicFramePr>
          <p:nvPr/>
        </p:nvGraphicFramePr>
        <p:xfrm>
          <a:off x="1002007" y="859646"/>
          <a:ext cx="10397878" cy="552472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a:extLst>
              <a:ext uri="{FF2B5EF4-FFF2-40B4-BE49-F238E27FC236}">
                <a16:creationId xmlns:a16="http://schemas.microsoft.com/office/drawing/2014/main" id="{185EA5C9-8621-4ACC-A5C8-12BAF7597F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313" y="557213"/>
            <a:ext cx="10429875" cy="619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8D308083-92C9-4BE2-924E-056451EBDCDA}"/>
              </a:ext>
            </a:extLst>
          </p:cNvPr>
          <p:cNvSpPr/>
          <p:nvPr/>
        </p:nvSpPr>
        <p:spPr>
          <a:xfrm>
            <a:off x="2561771" y="108857"/>
            <a:ext cx="7707086" cy="42477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rtl="1">
              <a:defRPr/>
            </a:pPr>
            <a:r>
              <a:rPr lang="fa-IR" b="1" dirty="0">
                <a:ln w="22225">
                  <a:solidFill>
                    <a:schemeClr val="accent2"/>
                  </a:solidFill>
                  <a:prstDash val="solid"/>
                </a:ln>
                <a:solidFill>
                  <a:schemeClr val="accent2">
                    <a:lumMod val="40000"/>
                    <a:lumOff val="60000"/>
                  </a:schemeClr>
                </a:solidFill>
              </a:rPr>
              <a:t>میزان </a:t>
            </a:r>
            <a:r>
              <a:rPr lang="en-US" b="1" dirty="0">
                <a:ln w="22225">
                  <a:solidFill>
                    <a:schemeClr val="accent2"/>
                  </a:solidFill>
                  <a:prstDash val="solid"/>
                </a:ln>
                <a:solidFill>
                  <a:schemeClr val="accent2">
                    <a:lumMod val="40000"/>
                    <a:lumOff val="60000"/>
                  </a:schemeClr>
                </a:solidFill>
              </a:rPr>
              <a:t>DALYs</a:t>
            </a:r>
            <a:r>
              <a:rPr lang="fa-IR" b="1" dirty="0">
                <a:ln w="22225">
                  <a:solidFill>
                    <a:schemeClr val="accent2"/>
                  </a:solidFill>
                  <a:prstDash val="solid"/>
                </a:ln>
                <a:solidFill>
                  <a:schemeClr val="accent2">
                    <a:lumMod val="40000"/>
                    <a:lumOff val="60000"/>
                  </a:schemeClr>
                </a:solidFill>
              </a:rPr>
              <a:t> استاندارد شده سنی در 100 هزار نفر سال 2019</a:t>
            </a:r>
            <a:endParaRPr lang="en-US" b="1" dirty="0">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a:extLst>
              <a:ext uri="{FF2B5EF4-FFF2-40B4-BE49-F238E27FC236}">
                <a16:creationId xmlns:a16="http://schemas.microsoft.com/office/drawing/2014/main" id="{12A5A283-0530-48C3-8B0F-D679313931D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17625" y="474663"/>
            <a:ext cx="9556750" cy="630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C6F37ED-82CA-44CE-97BD-5E58E78AF013}"/>
              </a:ext>
            </a:extLst>
          </p:cNvPr>
          <p:cNvSpPr/>
          <p:nvPr/>
        </p:nvSpPr>
        <p:spPr>
          <a:xfrm>
            <a:off x="2561771" y="86955"/>
            <a:ext cx="7707086" cy="424770"/>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rtl="1">
              <a:defRPr/>
            </a:pPr>
            <a:r>
              <a:rPr lang="fa-IR" b="1" dirty="0">
                <a:ln w="22225">
                  <a:solidFill>
                    <a:schemeClr val="accent2"/>
                  </a:solidFill>
                  <a:prstDash val="solid"/>
                </a:ln>
                <a:solidFill>
                  <a:schemeClr val="accent2">
                    <a:lumMod val="40000"/>
                    <a:lumOff val="60000"/>
                  </a:schemeClr>
                </a:solidFill>
              </a:rPr>
              <a:t>میزان </a:t>
            </a:r>
            <a:r>
              <a:rPr lang="en-US" b="1" dirty="0">
                <a:ln w="22225">
                  <a:solidFill>
                    <a:schemeClr val="accent2"/>
                  </a:solidFill>
                  <a:prstDash val="solid"/>
                </a:ln>
                <a:solidFill>
                  <a:schemeClr val="accent2">
                    <a:lumMod val="40000"/>
                    <a:lumOff val="60000"/>
                  </a:schemeClr>
                </a:solidFill>
              </a:rPr>
              <a:t>DALYs</a:t>
            </a:r>
            <a:r>
              <a:rPr lang="fa-IR" b="1" dirty="0">
                <a:ln w="22225">
                  <a:solidFill>
                    <a:schemeClr val="accent2"/>
                  </a:solidFill>
                  <a:prstDash val="solid"/>
                </a:ln>
                <a:solidFill>
                  <a:schemeClr val="accent2">
                    <a:lumMod val="40000"/>
                    <a:lumOff val="60000"/>
                  </a:schemeClr>
                </a:solidFill>
              </a:rPr>
              <a:t> استاندارد شده سنی در 100 هزار نفر سال 2019</a:t>
            </a:r>
            <a:endParaRPr lang="en-US" b="1" dirty="0">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E2612C-BF5A-478E-A274-E65B951B9FB0}"/>
              </a:ext>
            </a:extLst>
          </p:cNvPr>
          <p:cNvSpPr>
            <a:spLocks noGrp="1"/>
          </p:cNvSpPr>
          <p:nvPr>
            <p:ph idx="1"/>
          </p:nvPr>
        </p:nvSpPr>
        <p:spPr/>
        <p:txBody>
          <a:bodyPr>
            <a:normAutofit lnSpcReduction="10000"/>
          </a:bodyPr>
          <a:lstStyle/>
          <a:p>
            <a:pPr>
              <a:lnSpc>
                <a:spcPct val="150000"/>
              </a:lnSpc>
            </a:pPr>
            <a:r>
              <a:rPr lang="fa-IR" dirty="0">
                <a:cs typeface="B Titr" panose="00000700000000000000" pitchFamily="2" charset="-78"/>
              </a:rPr>
              <a:t>پیشینه اقدامات در خصوص </a:t>
            </a:r>
            <a:r>
              <a:rPr lang="en-US" dirty="0">
                <a:cs typeface="B Titr" panose="00000700000000000000" pitchFamily="2" charset="-78"/>
              </a:rPr>
              <a:t>SDH</a:t>
            </a:r>
            <a:r>
              <a:rPr lang="fa-IR" dirty="0">
                <a:cs typeface="B Titr" panose="00000700000000000000" pitchFamily="2" charset="-78"/>
              </a:rPr>
              <a:t> در کشورمان</a:t>
            </a:r>
          </a:p>
          <a:p>
            <a:pPr>
              <a:lnSpc>
                <a:spcPct val="150000"/>
              </a:lnSpc>
            </a:pPr>
            <a:r>
              <a:rPr lang="fa-IR" dirty="0">
                <a:cs typeface="B Titr" panose="00000700000000000000" pitchFamily="2" charset="-78"/>
              </a:rPr>
              <a:t>حمایت های سیاستگذاران نظام سلامت از برنامه</a:t>
            </a:r>
          </a:p>
          <a:p>
            <a:pPr>
              <a:lnSpc>
                <a:spcPct val="150000"/>
              </a:lnSpc>
            </a:pPr>
            <a:r>
              <a:rPr lang="fa-IR" dirty="0">
                <a:cs typeface="B Titr" panose="00000700000000000000" pitchFamily="2" charset="-78"/>
              </a:rPr>
              <a:t>وجود مراکز تحقیقات </a:t>
            </a:r>
            <a:r>
              <a:rPr lang="en-US" dirty="0">
                <a:cs typeface="B Titr" panose="00000700000000000000" pitchFamily="2" charset="-78"/>
              </a:rPr>
              <a:t>  SDH</a:t>
            </a:r>
            <a:r>
              <a:rPr lang="fa-IR" dirty="0">
                <a:cs typeface="B Titr" panose="00000700000000000000" pitchFamily="2" charset="-78"/>
              </a:rPr>
              <a:t> </a:t>
            </a:r>
          </a:p>
          <a:p>
            <a:pPr>
              <a:lnSpc>
                <a:spcPct val="150000"/>
              </a:lnSpc>
            </a:pPr>
            <a:r>
              <a:rPr lang="fa-IR" dirty="0" err="1">
                <a:cs typeface="B Titr" panose="00000700000000000000" pitchFamily="2" charset="-78"/>
              </a:rPr>
              <a:t>بسترآماده</a:t>
            </a:r>
            <a:r>
              <a:rPr lang="fa-IR" dirty="0">
                <a:cs typeface="B Titr" panose="00000700000000000000" pitchFamily="2" charset="-78"/>
              </a:rPr>
              <a:t> نظام شبکه برای توانمند سازی، مشارکت مردمی و هماهنگی بین بخشی</a:t>
            </a:r>
            <a:endParaRPr lang="en-US" dirty="0">
              <a:cs typeface="B Titr" panose="00000700000000000000" pitchFamily="2" charset="-78"/>
            </a:endParaRPr>
          </a:p>
          <a:p>
            <a:pPr>
              <a:lnSpc>
                <a:spcPct val="150000"/>
              </a:lnSpc>
            </a:pPr>
            <a:r>
              <a:rPr lang="fa-IR" dirty="0">
                <a:cs typeface="B Titr" panose="00000700000000000000" pitchFamily="2" charset="-78"/>
              </a:rPr>
              <a:t>ساختار شورای عالی سلامت و امنیت غذا</a:t>
            </a:r>
          </a:p>
          <a:p>
            <a:pPr>
              <a:lnSpc>
                <a:spcPct val="150000"/>
              </a:lnSpc>
            </a:pPr>
            <a:r>
              <a:rPr lang="fa-IR" dirty="0">
                <a:cs typeface="B Titr" panose="00000700000000000000" pitchFamily="2" charset="-78"/>
              </a:rPr>
              <a:t> بخصوص در شرایط کووید-19</a:t>
            </a:r>
          </a:p>
          <a:p>
            <a:pPr>
              <a:lnSpc>
                <a:spcPct val="150000"/>
              </a:lnSpc>
            </a:pPr>
            <a:r>
              <a:rPr lang="fa-IR" dirty="0">
                <a:cs typeface="B Titr" panose="00000700000000000000" pitchFamily="2" charset="-78"/>
              </a:rPr>
              <a:t>پرونده الکترونیک سلامت </a:t>
            </a:r>
          </a:p>
          <a:p>
            <a:pPr>
              <a:lnSpc>
                <a:spcPct val="150000"/>
              </a:lnSpc>
            </a:pPr>
            <a:endParaRPr lang="fa-IR" dirty="0">
              <a:cs typeface="B Titr" panose="00000700000000000000" pitchFamily="2" charset="-78"/>
            </a:endParaRPr>
          </a:p>
          <a:p>
            <a:pPr>
              <a:lnSpc>
                <a:spcPct val="150000"/>
              </a:lnSpc>
            </a:pPr>
            <a:endParaRPr lang="fa-IR" dirty="0">
              <a:cs typeface="B Titr" panose="00000700000000000000" pitchFamily="2" charset="-78"/>
            </a:endParaRPr>
          </a:p>
          <a:p>
            <a:pPr>
              <a:lnSpc>
                <a:spcPct val="150000"/>
              </a:lnSpc>
            </a:pPr>
            <a:endParaRPr lang="en-US" dirty="0">
              <a:cs typeface="B Titr" panose="00000700000000000000" pitchFamily="2" charset="-78"/>
            </a:endParaRPr>
          </a:p>
        </p:txBody>
      </p:sp>
      <p:sp>
        <p:nvSpPr>
          <p:cNvPr id="3" name="Title 2">
            <a:extLst>
              <a:ext uri="{FF2B5EF4-FFF2-40B4-BE49-F238E27FC236}">
                <a16:creationId xmlns:a16="http://schemas.microsoft.com/office/drawing/2014/main" id="{557719CD-1686-452F-97DB-C726079A1017}"/>
              </a:ext>
            </a:extLst>
          </p:cNvPr>
          <p:cNvSpPr>
            <a:spLocks noGrp="1"/>
          </p:cNvSpPr>
          <p:nvPr>
            <p:ph type="title"/>
          </p:nvPr>
        </p:nvSpPr>
        <p:spPr/>
        <p:txBody>
          <a:bodyPr/>
          <a:lstStyle/>
          <a:p>
            <a:r>
              <a:rPr lang="fa-IR" dirty="0">
                <a:solidFill>
                  <a:srgbClr val="FF0000"/>
                </a:solidFill>
                <a:cs typeface="B Titr" panose="00000700000000000000" pitchFamily="2" charset="-78"/>
              </a:rPr>
              <a:t>فرصت ها موجود برای اقدامات عملی برای </a:t>
            </a:r>
            <a:r>
              <a:rPr lang="en-US" dirty="0">
                <a:solidFill>
                  <a:srgbClr val="FF0000"/>
                </a:solidFill>
                <a:cs typeface="B Titr" panose="00000700000000000000" pitchFamily="2" charset="-78"/>
              </a:rPr>
              <a:t>SDH</a:t>
            </a:r>
            <a:r>
              <a:rPr lang="fa-IR" dirty="0">
                <a:solidFill>
                  <a:srgbClr val="FF0000"/>
                </a:solidFill>
                <a:cs typeface="B Titr" panose="00000700000000000000" pitchFamily="2" charset="-78"/>
              </a:rPr>
              <a:t> </a:t>
            </a:r>
            <a:endParaRPr lang="en-US" dirty="0">
              <a:solidFill>
                <a:srgbClr val="FF0000"/>
              </a:solidFill>
              <a:cs typeface="B Titr" panose="00000700000000000000" pitchFamily="2" charset="-78"/>
            </a:endParaRPr>
          </a:p>
        </p:txBody>
      </p:sp>
    </p:spTree>
    <p:extLst>
      <p:ext uri="{BB962C8B-B14F-4D97-AF65-F5344CB8AC3E}">
        <p14:creationId xmlns:p14="http://schemas.microsoft.com/office/powerpoint/2010/main" val="3667721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654CA6-F482-498B-88B5-130E5CC94221}"/>
              </a:ext>
            </a:extLst>
          </p:cNvPr>
          <p:cNvSpPr>
            <a:spLocks noGrp="1"/>
          </p:cNvSpPr>
          <p:nvPr>
            <p:ph idx="1"/>
          </p:nvPr>
        </p:nvSpPr>
        <p:spPr/>
        <p:txBody>
          <a:bodyPr>
            <a:normAutofit lnSpcReduction="10000"/>
          </a:bodyPr>
          <a:lstStyle/>
          <a:p>
            <a:pPr>
              <a:lnSpc>
                <a:spcPct val="150000"/>
              </a:lnSpc>
            </a:pPr>
            <a:r>
              <a:rPr lang="fa-IR" dirty="0">
                <a:cs typeface="B Titr" panose="00000700000000000000" pitchFamily="2" charset="-78"/>
              </a:rPr>
              <a:t>چالشهای اقدام در خصوص مشارکت مردمی و هماهنگی بین بخشی که باید مدل آن در بستر فرهنگی اقتصادی ساخته شود</a:t>
            </a:r>
          </a:p>
          <a:p>
            <a:pPr>
              <a:lnSpc>
                <a:spcPct val="150000"/>
              </a:lnSpc>
            </a:pPr>
            <a:r>
              <a:rPr lang="fa-IR" dirty="0" err="1">
                <a:cs typeface="B Titr" panose="00000700000000000000" pitchFamily="2" charset="-78"/>
              </a:rPr>
              <a:t>زمانبر</a:t>
            </a:r>
            <a:r>
              <a:rPr lang="fa-IR" dirty="0">
                <a:cs typeface="B Titr" panose="00000700000000000000" pitchFamily="2" charset="-78"/>
              </a:rPr>
              <a:t> بودن اقدام در خصوص </a:t>
            </a:r>
            <a:r>
              <a:rPr lang="en-US" dirty="0">
                <a:cs typeface="B Titr" panose="00000700000000000000" pitchFamily="2" charset="-78"/>
              </a:rPr>
              <a:t>SDH</a:t>
            </a:r>
            <a:r>
              <a:rPr lang="fa-IR" dirty="0">
                <a:cs typeface="B Titr" panose="00000700000000000000" pitchFamily="2" charset="-78"/>
              </a:rPr>
              <a:t> </a:t>
            </a:r>
          </a:p>
          <a:p>
            <a:pPr>
              <a:lnSpc>
                <a:spcPct val="150000"/>
              </a:lnSpc>
            </a:pPr>
            <a:r>
              <a:rPr lang="fa-IR" dirty="0">
                <a:cs typeface="B Titr" panose="00000700000000000000" pitchFamily="2" charset="-78"/>
              </a:rPr>
              <a:t>نیاز به فرهنگ سازی و ایجاد انگیزه برای پرداختن با موضوع</a:t>
            </a:r>
            <a:r>
              <a:rPr lang="en-US" dirty="0">
                <a:cs typeface="B Titr" panose="00000700000000000000" pitchFamily="2" charset="-78"/>
              </a:rPr>
              <a:t>  </a:t>
            </a:r>
            <a:r>
              <a:rPr lang="fa-IR" dirty="0">
                <a:cs typeface="B Titr" panose="00000700000000000000" pitchFamily="2" charset="-78"/>
              </a:rPr>
              <a:t> در مدیران و کارشناسان نظام سلامت</a:t>
            </a:r>
          </a:p>
          <a:p>
            <a:pPr>
              <a:lnSpc>
                <a:spcPct val="150000"/>
              </a:lnSpc>
            </a:pPr>
            <a:r>
              <a:rPr lang="fa-IR" dirty="0">
                <a:cs typeface="B Titr" panose="00000700000000000000" pitchFamily="2" charset="-78"/>
              </a:rPr>
              <a:t>مشکلات اقتصادی اجتماعی کشور در شرایط کنونی</a:t>
            </a:r>
          </a:p>
          <a:p>
            <a:pPr>
              <a:lnSpc>
                <a:spcPct val="150000"/>
              </a:lnSpc>
            </a:pPr>
            <a:r>
              <a:rPr lang="fa-IR" dirty="0">
                <a:cs typeface="B Titr" panose="00000700000000000000" pitchFamily="2" charset="-78"/>
              </a:rPr>
              <a:t>تولید آمار </a:t>
            </a:r>
            <a:r>
              <a:rPr lang="fa-IR" dirty="0" err="1">
                <a:cs typeface="B Titr" panose="00000700000000000000" pitchFamily="2" charset="-78"/>
              </a:rPr>
              <a:t>واطلاعات</a:t>
            </a:r>
            <a:r>
              <a:rPr lang="fa-IR" dirty="0">
                <a:cs typeface="B Titr" panose="00000700000000000000" pitchFamily="2" charset="-78"/>
              </a:rPr>
              <a:t> برای پایش عدالت در سلامت</a:t>
            </a:r>
            <a:endParaRPr lang="en-US" dirty="0">
              <a:cs typeface="B Titr" panose="00000700000000000000" pitchFamily="2" charset="-78"/>
            </a:endParaRPr>
          </a:p>
          <a:p>
            <a:pPr>
              <a:lnSpc>
                <a:spcPct val="150000"/>
              </a:lnSpc>
            </a:pPr>
            <a:endParaRPr lang="en-US" dirty="0">
              <a:cs typeface="B Titr" panose="00000700000000000000" pitchFamily="2" charset="-78"/>
            </a:endParaRPr>
          </a:p>
          <a:p>
            <a:pPr>
              <a:lnSpc>
                <a:spcPct val="150000"/>
              </a:lnSpc>
            </a:pPr>
            <a:endParaRPr lang="fa-IR" dirty="0">
              <a:cs typeface="B Titr" panose="00000700000000000000" pitchFamily="2" charset="-78"/>
            </a:endParaRPr>
          </a:p>
          <a:p>
            <a:pPr>
              <a:lnSpc>
                <a:spcPct val="150000"/>
              </a:lnSpc>
            </a:pPr>
            <a:endParaRPr lang="fa-IR" dirty="0">
              <a:cs typeface="B Titr" panose="00000700000000000000" pitchFamily="2" charset="-78"/>
            </a:endParaRPr>
          </a:p>
          <a:p>
            <a:pPr>
              <a:lnSpc>
                <a:spcPct val="150000"/>
              </a:lnSpc>
            </a:pPr>
            <a:endParaRPr lang="en-US" dirty="0">
              <a:cs typeface="B Titr" panose="00000700000000000000" pitchFamily="2" charset="-78"/>
            </a:endParaRPr>
          </a:p>
        </p:txBody>
      </p:sp>
      <p:sp>
        <p:nvSpPr>
          <p:cNvPr id="3" name="Title 2">
            <a:extLst>
              <a:ext uri="{FF2B5EF4-FFF2-40B4-BE49-F238E27FC236}">
                <a16:creationId xmlns:a16="http://schemas.microsoft.com/office/drawing/2014/main" id="{F79B04A2-E8D9-4A33-AB49-CDB27C07F33B}"/>
              </a:ext>
            </a:extLst>
          </p:cNvPr>
          <p:cNvSpPr>
            <a:spLocks noGrp="1"/>
          </p:cNvSpPr>
          <p:nvPr>
            <p:ph type="title"/>
          </p:nvPr>
        </p:nvSpPr>
        <p:spPr>
          <a:xfrm>
            <a:off x="609600" y="258310"/>
            <a:ext cx="10972800" cy="1143000"/>
          </a:xfrm>
        </p:spPr>
        <p:txBody>
          <a:bodyPr/>
          <a:lstStyle/>
          <a:p>
            <a:r>
              <a:rPr lang="fa-IR" dirty="0">
                <a:solidFill>
                  <a:srgbClr val="FF0000"/>
                </a:solidFill>
                <a:cs typeface="B Titr" panose="00000700000000000000" pitchFamily="2" charset="-78"/>
              </a:rPr>
              <a:t>محدودیت ها اقدامات </a:t>
            </a:r>
            <a:r>
              <a:rPr lang="en-US" dirty="0">
                <a:solidFill>
                  <a:srgbClr val="FF0000"/>
                </a:solidFill>
                <a:cs typeface="B Titr" panose="00000700000000000000" pitchFamily="2" charset="-78"/>
              </a:rPr>
              <a:t>SDH</a:t>
            </a:r>
          </a:p>
        </p:txBody>
      </p:sp>
    </p:spTree>
    <p:extLst>
      <p:ext uri="{BB962C8B-B14F-4D97-AF65-F5344CB8AC3E}">
        <p14:creationId xmlns:p14="http://schemas.microsoft.com/office/powerpoint/2010/main" val="4283421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F13F14-CF9F-4D80-965E-80A5C63970F7}"/>
              </a:ext>
            </a:extLst>
          </p:cNvPr>
          <p:cNvSpPr>
            <a:spLocks noGrp="1"/>
          </p:cNvSpPr>
          <p:nvPr>
            <p:ph idx="1"/>
          </p:nvPr>
        </p:nvSpPr>
        <p:spPr>
          <a:xfrm>
            <a:off x="636814" y="1126671"/>
            <a:ext cx="10945586" cy="4880622"/>
          </a:xfrm>
        </p:spPr>
        <p:txBody>
          <a:bodyPr/>
          <a:lstStyle/>
          <a:p>
            <a:endParaRPr lang="en-US" dirty="0"/>
          </a:p>
        </p:txBody>
      </p:sp>
      <p:sp>
        <p:nvSpPr>
          <p:cNvPr id="3" name="Title 2">
            <a:extLst>
              <a:ext uri="{FF2B5EF4-FFF2-40B4-BE49-F238E27FC236}">
                <a16:creationId xmlns:a16="http://schemas.microsoft.com/office/drawing/2014/main" id="{A5239E13-3D41-43BC-BB18-A8595F76AFA1}"/>
              </a:ext>
            </a:extLst>
          </p:cNvPr>
          <p:cNvSpPr>
            <a:spLocks noGrp="1"/>
          </p:cNvSpPr>
          <p:nvPr>
            <p:ph type="title"/>
          </p:nvPr>
        </p:nvSpPr>
        <p:spPr>
          <a:xfrm>
            <a:off x="609600" y="133410"/>
            <a:ext cx="10972800" cy="1143000"/>
          </a:xfrm>
        </p:spPr>
        <p:txBody>
          <a:bodyPr/>
          <a:lstStyle/>
          <a:p>
            <a:r>
              <a:rPr lang="fa-IR" dirty="0"/>
              <a:t>ابعاد عملی </a:t>
            </a:r>
            <a:r>
              <a:rPr lang="en-US" dirty="0"/>
              <a:t>SDH</a:t>
            </a:r>
          </a:p>
        </p:txBody>
      </p:sp>
      <p:sp>
        <p:nvSpPr>
          <p:cNvPr id="4" name="Flowchart: Connector 3">
            <a:extLst>
              <a:ext uri="{FF2B5EF4-FFF2-40B4-BE49-F238E27FC236}">
                <a16:creationId xmlns:a16="http://schemas.microsoft.com/office/drawing/2014/main" id="{3E1A51CD-E04C-4FEE-9FFF-7E8EA8FC5444}"/>
              </a:ext>
            </a:extLst>
          </p:cNvPr>
          <p:cNvSpPr/>
          <p:nvPr/>
        </p:nvSpPr>
        <p:spPr>
          <a:xfrm>
            <a:off x="6459703" y="1403039"/>
            <a:ext cx="1366157" cy="1284516"/>
          </a:xfrm>
          <a:prstGeom prst="flowChart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1600" dirty="0">
                <a:ln w="0"/>
                <a:solidFill>
                  <a:schemeClr val="tx1"/>
                </a:solidFill>
                <a:effectLst>
                  <a:outerShdw blurRad="38100" dist="19050" dir="2700000" algn="tl" rotWithShape="0">
                    <a:schemeClr val="dk1">
                      <a:alpha val="40000"/>
                    </a:schemeClr>
                  </a:outerShdw>
                </a:effectLst>
                <a:cs typeface="B Titr" panose="00000700000000000000" pitchFamily="2" charset="-78"/>
              </a:rPr>
              <a:t>اندازه گیر و پایش</a:t>
            </a:r>
            <a:endParaRPr lang="en-US" sz="16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6" name="Flowchart: Connector 5">
            <a:extLst>
              <a:ext uri="{FF2B5EF4-FFF2-40B4-BE49-F238E27FC236}">
                <a16:creationId xmlns:a16="http://schemas.microsoft.com/office/drawing/2014/main" id="{8EA2CFCB-D407-4778-AE77-1E2D0A30547F}"/>
              </a:ext>
            </a:extLst>
          </p:cNvPr>
          <p:cNvSpPr/>
          <p:nvPr/>
        </p:nvSpPr>
        <p:spPr>
          <a:xfrm>
            <a:off x="6340929" y="3279321"/>
            <a:ext cx="1409700" cy="1464129"/>
          </a:xfrm>
          <a:prstGeom prst="flowChart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SDH</a:t>
            </a:r>
          </a:p>
        </p:txBody>
      </p:sp>
      <p:sp>
        <p:nvSpPr>
          <p:cNvPr id="7" name="Flowchart: Connector 6">
            <a:extLst>
              <a:ext uri="{FF2B5EF4-FFF2-40B4-BE49-F238E27FC236}">
                <a16:creationId xmlns:a16="http://schemas.microsoft.com/office/drawing/2014/main" id="{5F09CAB8-2E15-43D5-88D9-B1F0FAC76AE0}"/>
              </a:ext>
            </a:extLst>
          </p:cNvPr>
          <p:cNvSpPr/>
          <p:nvPr/>
        </p:nvSpPr>
        <p:spPr>
          <a:xfrm>
            <a:off x="4544922" y="2443841"/>
            <a:ext cx="1239612" cy="1284516"/>
          </a:xfrm>
          <a:prstGeom prst="flowChart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1600" dirty="0">
                <a:ln w="0"/>
                <a:solidFill>
                  <a:schemeClr val="tx1"/>
                </a:solidFill>
                <a:effectLst>
                  <a:outerShdw blurRad="38100" dist="19050" dir="2700000" algn="tl" rotWithShape="0">
                    <a:schemeClr val="dk1">
                      <a:alpha val="40000"/>
                    </a:schemeClr>
                  </a:outerShdw>
                </a:effectLst>
                <a:cs typeface="B Titr" panose="00000700000000000000" pitchFamily="2" charset="-78"/>
              </a:rPr>
              <a:t>انگیزه و خواست مدیران</a:t>
            </a:r>
            <a:endParaRPr lang="en-US" sz="16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8" name="Flowchart: Connector 7">
            <a:extLst>
              <a:ext uri="{FF2B5EF4-FFF2-40B4-BE49-F238E27FC236}">
                <a16:creationId xmlns:a16="http://schemas.microsoft.com/office/drawing/2014/main" id="{C143586B-3EC5-46DA-B34F-3D672F1E7E4F}"/>
              </a:ext>
            </a:extLst>
          </p:cNvPr>
          <p:cNvSpPr/>
          <p:nvPr/>
        </p:nvSpPr>
        <p:spPr>
          <a:xfrm>
            <a:off x="8367632" y="3260270"/>
            <a:ext cx="1409700" cy="1502230"/>
          </a:xfrm>
          <a:prstGeom prst="flowChart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1600" dirty="0">
                <a:ln w="0"/>
                <a:solidFill>
                  <a:schemeClr val="tx1"/>
                </a:solidFill>
                <a:effectLst>
                  <a:outerShdw blurRad="38100" dist="19050" dir="2700000" algn="tl" rotWithShape="0">
                    <a:schemeClr val="dk1">
                      <a:alpha val="40000"/>
                    </a:schemeClr>
                  </a:outerShdw>
                </a:effectLst>
                <a:cs typeface="B Titr" panose="00000700000000000000" pitchFamily="2" charset="-78"/>
              </a:rPr>
              <a:t>مشارکت مردمی </a:t>
            </a:r>
            <a:endParaRPr lang="en-US" sz="16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9" name="Flowchart: Connector 8">
            <a:extLst>
              <a:ext uri="{FF2B5EF4-FFF2-40B4-BE49-F238E27FC236}">
                <a16:creationId xmlns:a16="http://schemas.microsoft.com/office/drawing/2014/main" id="{29FB3834-BA4C-449E-B6B4-DCC6D4B25AF0}"/>
              </a:ext>
            </a:extLst>
          </p:cNvPr>
          <p:cNvSpPr/>
          <p:nvPr/>
        </p:nvSpPr>
        <p:spPr>
          <a:xfrm>
            <a:off x="6317193" y="5283443"/>
            <a:ext cx="1409700" cy="1502230"/>
          </a:xfrm>
          <a:prstGeom prst="flowChart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1600" dirty="0">
                <a:ln w="0"/>
                <a:solidFill>
                  <a:schemeClr val="tx1"/>
                </a:solidFill>
                <a:effectLst>
                  <a:outerShdw blurRad="38100" dist="19050" dir="2700000" algn="tl" rotWithShape="0">
                    <a:schemeClr val="dk1">
                      <a:alpha val="40000"/>
                    </a:schemeClr>
                  </a:outerShdw>
                </a:effectLst>
                <a:cs typeface="B Titr" panose="00000700000000000000" pitchFamily="2" charset="-78"/>
              </a:rPr>
              <a:t>هماهنگی بین بخشی</a:t>
            </a:r>
            <a:endParaRPr lang="en-US" sz="16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10" name="Arrow: Right 9">
            <a:extLst>
              <a:ext uri="{FF2B5EF4-FFF2-40B4-BE49-F238E27FC236}">
                <a16:creationId xmlns:a16="http://schemas.microsoft.com/office/drawing/2014/main" id="{3FEA1A40-BFF0-4B9A-B156-63BA3B3E0AF5}"/>
              </a:ext>
            </a:extLst>
          </p:cNvPr>
          <p:cNvSpPr/>
          <p:nvPr/>
        </p:nvSpPr>
        <p:spPr>
          <a:xfrm>
            <a:off x="7838590" y="3902528"/>
            <a:ext cx="397328" cy="217714"/>
          </a:xfrm>
          <a:prstGeom prst="rightArrow">
            <a:avLst>
              <a:gd name="adj1" fmla="val 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31F648D4-E832-4261-B599-B459007A8801}"/>
              </a:ext>
            </a:extLst>
          </p:cNvPr>
          <p:cNvSpPr/>
          <p:nvPr/>
        </p:nvSpPr>
        <p:spPr>
          <a:xfrm rot="16200000">
            <a:off x="6841672" y="2881992"/>
            <a:ext cx="397328" cy="217714"/>
          </a:xfrm>
          <a:prstGeom prst="rightArrow">
            <a:avLst>
              <a:gd name="adj1" fmla="val 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Arrow: Right 13">
            <a:extLst>
              <a:ext uri="{FF2B5EF4-FFF2-40B4-BE49-F238E27FC236}">
                <a16:creationId xmlns:a16="http://schemas.microsoft.com/office/drawing/2014/main" id="{705A5CAF-114F-4063-84CE-2DB0B6E3AEB2}"/>
              </a:ext>
            </a:extLst>
          </p:cNvPr>
          <p:cNvSpPr/>
          <p:nvPr/>
        </p:nvSpPr>
        <p:spPr>
          <a:xfrm rot="5725474">
            <a:off x="6823379" y="4890956"/>
            <a:ext cx="397328" cy="217714"/>
          </a:xfrm>
          <a:prstGeom prst="rightArrow">
            <a:avLst>
              <a:gd name="adj1" fmla="val 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Arrow: Right 14">
            <a:extLst>
              <a:ext uri="{FF2B5EF4-FFF2-40B4-BE49-F238E27FC236}">
                <a16:creationId xmlns:a16="http://schemas.microsoft.com/office/drawing/2014/main" id="{4BB753C9-5CA7-4E4C-8DE0-32C58A15C490}"/>
              </a:ext>
            </a:extLst>
          </p:cNvPr>
          <p:cNvSpPr/>
          <p:nvPr/>
        </p:nvSpPr>
        <p:spPr>
          <a:xfrm rot="8629990">
            <a:off x="5949707" y="4235268"/>
            <a:ext cx="397328" cy="217714"/>
          </a:xfrm>
          <a:prstGeom prst="rightArrow">
            <a:avLst>
              <a:gd name="adj1" fmla="val 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Connector 15">
            <a:extLst>
              <a:ext uri="{FF2B5EF4-FFF2-40B4-BE49-F238E27FC236}">
                <a16:creationId xmlns:a16="http://schemas.microsoft.com/office/drawing/2014/main" id="{5335972D-E443-4D8D-BAA0-3C65CBB8FA11}"/>
              </a:ext>
            </a:extLst>
          </p:cNvPr>
          <p:cNvSpPr/>
          <p:nvPr/>
        </p:nvSpPr>
        <p:spPr>
          <a:xfrm>
            <a:off x="4205547" y="4304497"/>
            <a:ext cx="1409700" cy="1502230"/>
          </a:xfrm>
          <a:prstGeom prst="flowChartConnecto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sz="1600" dirty="0" err="1">
                <a:ln w="0"/>
                <a:solidFill>
                  <a:schemeClr val="tx1"/>
                </a:solidFill>
                <a:effectLst>
                  <a:outerShdw blurRad="38100" dist="19050" dir="2700000" algn="tl" rotWithShape="0">
                    <a:schemeClr val="dk1">
                      <a:alpha val="40000"/>
                    </a:schemeClr>
                  </a:outerShdw>
                </a:effectLst>
                <a:cs typeface="B Titr" panose="00000700000000000000" pitchFamily="2" charset="-78"/>
              </a:rPr>
              <a:t>توامند</a:t>
            </a:r>
            <a:r>
              <a:rPr lang="fa-IR" sz="1600" dirty="0">
                <a:ln w="0"/>
                <a:solidFill>
                  <a:schemeClr val="tx1"/>
                </a:solidFill>
                <a:effectLst>
                  <a:outerShdw blurRad="38100" dist="19050" dir="2700000" algn="tl" rotWithShape="0">
                    <a:schemeClr val="dk1">
                      <a:alpha val="40000"/>
                    </a:schemeClr>
                  </a:outerShdw>
                </a:effectLst>
                <a:cs typeface="B Titr" panose="00000700000000000000" pitchFamily="2" charset="-78"/>
              </a:rPr>
              <a:t> سازی </a:t>
            </a:r>
            <a:endParaRPr lang="en-US" sz="1600" dirty="0">
              <a:ln w="0"/>
              <a:solidFill>
                <a:schemeClr val="tx1"/>
              </a:solidFill>
              <a:effectLst>
                <a:outerShdw blurRad="38100" dist="19050" dir="2700000" algn="tl" rotWithShape="0">
                  <a:schemeClr val="dk1">
                    <a:alpha val="40000"/>
                  </a:schemeClr>
                </a:outerShdw>
              </a:effectLst>
              <a:cs typeface="B Titr" panose="00000700000000000000" pitchFamily="2" charset="-78"/>
            </a:endParaRPr>
          </a:p>
        </p:txBody>
      </p:sp>
      <p:sp>
        <p:nvSpPr>
          <p:cNvPr id="17" name="Arrow: Right 16">
            <a:extLst>
              <a:ext uri="{FF2B5EF4-FFF2-40B4-BE49-F238E27FC236}">
                <a16:creationId xmlns:a16="http://schemas.microsoft.com/office/drawing/2014/main" id="{25F61D42-7E08-4093-9063-FD027BA1C669}"/>
              </a:ext>
            </a:extLst>
          </p:cNvPr>
          <p:cNvSpPr/>
          <p:nvPr/>
        </p:nvSpPr>
        <p:spPr>
          <a:xfrm rot="12111193">
            <a:off x="6036131" y="3272143"/>
            <a:ext cx="397328" cy="217714"/>
          </a:xfrm>
          <a:prstGeom prst="rightArrow">
            <a:avLst>
              <a:gd name="adj1" fmla="val 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4523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Connector 4">
            <a:extLst>
              <a:ext uri="{FF2B5EF4-FFF2-40B4-BE49-F238E27FC236}">
                <a16:creationId xmlns:a16="http://schemas.microsoft.com/office/drawing/2014/main" id="{E5F6395D-F99B-439B-8FEC-16F56E01D4D8}"/>
              </a:ext>
            </a:extLst>
          </p:cNvPr>
          <p:cNvSpPr/>
          <p:nvPr/>
        </p:nvSpPr>
        <p:spPr>
          <a:xfrm>
            <a:off x="1213757" y="326571"/>
            <a:ext cx="1714500" cy="1393372"/>
          </a:xfrm>
          <a:prstGeom prst="flowChartConnector">
            <a:avLst/>
          </a:prstGeom>
        </p:spPr>
        <p:style>
          <a:lnRef idx="2">
            <a:schemeClr val="dk1"/>
          </a:lnRef>
          <a:fillRef idx="1">
            <a:schemeClr val="lt1"/>
          </a:fillRef>
          <a:effectRef idx="0">
            <a:schemeClr val="dk1"/>
          </a:effectRef>
          <a:fontRef idx="minor">
            <a:schemeClr val="dk1"/>
          </a:fontRef>
        </p:style>
        <p:txBody>
          <a:bodyPr rtlCol="0" anchor="ctr"/>
          <a:lstStyle/>
          <a:p>
            <a:pPr algn="ctr" rtl="1"/>
            <a:r>
              <a:rPr lang="fa-IR" b="1" dirty="0">
                <a:cs typeface="B Zar" panose="00000400000000000000" pitchFamily="2" charset="-78"/>
              </a:rPr>
              <a:t>محاسبه شاخص های عدالت محور</a:t>
            </a:r>
            <a:endParaRPr lang="en-US" b="1" dirty="0">
              <a:cs typeface="B Zar" panose="00000400000000000000" pitchFamily="2" charset="-78"/>
            </a:endParaRPr>
          </a:p>
        </p:txBody>
      </p:sp>
      <p:sp>
        <p:nvSpPr>
          <p:cNvPr id="6" name="Flowchart: Process 5">
            <a:extLst>
              <a:ext uri="{FF2B5EF4-FFF2-40B4-BE49-F238E27FC236}">
                <a16:creationId xmlns:a16="http://schemas.microsoft.com/office/drawing/2014/main" id="{A4A75717-C2D5-4E87-8A51-883879A4CA7C}"/>
              </a:ext>
            </a:extLst>
          </p:cNvPr>
          <p:cNvSpPr/>
          <p:nvPr/>
        </p:nvSpPr>
        <p:spPr>
          <a:xfrm>
            <a:off x="3690257" y="457200"/>
            <a:ext cx="1747157" cy="1012372"/>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Zar" panose="00000400000000000000" pitchFamily="2" charset="-78"/>
              </a:rPr>
              <a:t>تعیین اولویت های </a:t>
            </a:r>
            <a:r>
              <a:rPr lang="fa-IR" b="1" dirty="0" err="1">
                <a:solidFill>
                  <a:schemeClr val="tx1"/>
                </a:solidFill>
                <a:cs typeface="B Zar" panose="00000400000000000000" pitchFamily="2" charset="-78"/>
              </a:rPr>
              <a:t>حیط</a:t>
            </a:r>
            <a:r>
              <a:rPr lang="fa-IR" b="1" dirty="0">
                <a:solidFill>
                  <a:schemeClr val="tx1"/>
                </a:solidFill>
                <a:cs typeface="B Zar" panose="00000400000000000000" pitchFamily="2" charset="-78"/>
              </a:rPr>
              <a:t> های </a:t>
            </a:r>
            <a:r>
              <a:rPr lang="en-US" b="1" dirty="0">
                <a:solidFill>
                  <a:schemeClr val="tx1"/>
                </a:solidFill>
                <a:cs typeface="B Zar" panose="00000400000000000000" pitchFamily="2" charset="-78"/>
              </a:rPr>
              <a:t>SDH</a:t>
            </a:r>
            <a:r>
              <a:rPr lang="fa-IR" b="1" dirty="0">
                <a:solidFill>
                  <a:schemeClr val="tx1"/>
                </a:solidFill>
                <a:cs typeface="B Zar" panose="00000400000000000000" pitchFamily="2" charset="-78"/>
              </a:rPr>
              <a:t> بر اساس شاخص ها</a:t>
            </a:r>
            <a:endParaRPr lang="en-US" b="1" dirty="0">
              <a:solidFill>
                <a:schemeClr val="tx1"/>
              </a:solidFill>
              <a:cs typeface="B Zar" panose="00000400000000000000" pitchFamily="2" charset="-78"/>
            </a:endParaRPr>
          </a:p>
        </p:txBody>
      </p:sp>
      <p:sp>
        <p:nvSpPr>
          <p:cNvPr id="7" name="Flowchart: Decision 6">
            <a:extLst>
              <a:ext uri="{FF2B5EF4-FFF2-40B4-BE49-F238E27FC236}">
                <a16:creationId xmlns:a16="http://schemas.microsoft.com/office/drawing/2014/main" id="{0231C3E8-0FA7-415C-B079-3CE549FB0883}"/>
              </a:ext>
            </a:extLst>
          </p:cNvPr>
          <p:cNvSpPr/>
          <p:nvPr/>
        </p:nvSpPr>
        <p:spPr>
          <a:xfrm>
            <a:off x="6139542" y="168185"/>
            <a:ext cx="2454728" cy="1409699"/>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ln w="0"/>
                <a:solidFill>
                  <a:schemeClr val="tx1"/>
                </a:solidFill>
                <a:effectLst>
                  <a:outerShdw blurRad="38100" dist="19050" dir="2700000" algn="tl" rotWithShape="0">
                    <a:schemeClr val="dk1">
                      <a:alpha val="40000"/>
                    </a:schemeClr>
                  </a:outerShdw>
                </a:effectLst>
                <a:cs typeface="B Zar" panose="00000400000000000000" pitchFamily="2" charset="-78"/>
              </a:rPr>
              <a:t>آیا امکان مداخله در سطح محله وجود دارد ؟</a:t>
            </a:r>
            <a:endParaRPr lang="en-US" sz="1600" b="1"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8" name="Flowchart: Process 7">
            <a:extLst>
              <a:ext uri="{FF2B5EF4-FFF2-40B4-BE49-F238E27FC236}">
                <a16:creationId xmlns:a16="http://schemas.microsoft.com/office/drawing/2014/main" id="{E8424965-BE93-49D1-B955-FF2425F4D6B1}"/>
              </a:ext>
            </a:extLst>
          </p:cNvPr>
          <p:cNvSpPr/>
          <p:nvPr/>
        </p:nvSpPr>
        <p:spPr>
          <a:xfrm>
            <a:off x="9350827" y="401685"/>
            <a:ext cx="1747157" cy="1012372"/>
          </a:xfrm>
          <a:prstGeom prst="flowChartProcess">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Zar" panose="00000400000000000000" pitchFamily="2" charset="-78"/>
              </a:rPr>
              <a:t>انجام مداخله و پایش آن</a:t>
            </a:r>
            <a:endParaRPr lang="en-US" b="1" dirty="0">
              <a:solidFill>
                <a:schemeClr val="tx1"/>
              </a:solidFill>
              <a:cs typeface="B Zar" panose="00000400000000000000" pitchFamily="2" charset="-78"/>
            </a:endParaRPr>
          </a:p>
        </p:txBody>
      </p:sp>
      <p:sp>
        <p:nvSpPr>
          <p:cNvPr id="9" name="Flowchart: Process 8">
            <a:extLst>
              <a:ext uri="{FF2B5EF4-FFF2-40B4-BE49-F238E27FC236}">
                <a16:creationId xmlns:a16="http://schemas.microsoft.com/office/drawing/2014/main" id="{9E2AC99C-555C-4DB4-B23E-77C200D906F4}"/>
              </a:ext>
            </a:extLst>
          </p:cNvPr>
          <p:cNvSpPr/>
          <p:nvPr/>
        </p:nvSpPr>
        <p:spPr>
          <a:xfrm>
            <a:off x="6501502" y="2269125"/>
            <a:ext cx="1747157" cy="1012372"/>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Zar" panose="00000400000000000000" pitchFamily="2" charset="-78"/>
              </a:rPr>
              <a:t>طرح مشکل در جلسات شورای سلامت شهرستان</a:t>
            </a:r>
            <a:endParaRPr lang="en-US" b="1" dirty="0">
              <a:solidFill>
                <a:schemeClr val="tx1"/>
              </a:solidFill>
              <a:cs typeface="B Zar" panose="00000400000000000000" pitchFamily="2" charset="-78"/>
            </a:endParaRPr>
          </a:p>
        </p:txBody>
      </p:sp>
      <p:sp>
        <p:nvSpPr>
          <p:cNvPr id="10" name="Flowchart: Decision 9">
            <a:extLst>
              <a:ext uri="{FF2B5EF4-FFF2-40B4-BE49-F238E27FC236}">
                <a16:creationId xmlns:a16="http://schemas.microsoft.com/office/drawing/2014/main" id="{98168CFB-860E-4488-840F-4334565E19FC}"/>
              </a:ext>
            </a:extLst>
          </p:cNvPr>
          <p:cNvSpPr/>
          <p:nvPr/>
        </p:nvSpPr>
        <p:spPr>
          <a:xfrm>
            <a:off x="3302181" y="2142318"/>
            <a:ext cx="2454728" cy="1409699"/>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ln w="0"/>
                <a:solidFill>
                  <a:schemeClr val="tx1"/>
                </a:solidFill>
                <a:effectLst>
                  <a:outerShdw blurRad="38100" dist="19050" dir="2700000" algn="tl" rotWithShape="0">
                    <a:schemeClr val="dk1">
                      <a:alpha val="40000"/>
                    </a:schemeClr>
                  </a:outerShdw>
                </a:effectLst>
                <a:cs typeface="B Zar" panose="00000400000000000000" pitchFamily="2" charset="-78"/>
              </a:rPr>
              <a:t>آیا امکان مداخله در سطح شهرستان وجود دارد ؟</a:t>
            </a:r>
            <a:endParaRPr lang="en-US" sz="1600" b="1"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11" name="Flowchart: Process 10">
            <a:extLst>
              <a:ext uri="{FF2B5EF4-FFF2-40B4-BE49-F238E27FC236}">
                <a16:creationId xmlns:a16="http://schemas.microsoft.com/office/drawing/2014/main" id="{05C74D45-6577-49EA-86B5-7CBAD185787C}"/>
              </a:ext>
            </a:extLst>
          </p:cNvPr>
          <p:cNvSpPr/>
          <p:nvPr/>
        </p:nvSpPr>
        <p:spPr>
          <a:xfrm>
            <a:off x="849084" y="2352955"/>
            <a:ext cx="1747157" cy="1012372"/>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Zar" panose="00000400000000000000" pitchFamily="2" charset="-78"/>
              </a:rPr>
              <a:t>انجام مداخله و پایش آن</a:t>
            </a:r>
            <a:endParaRPr lang="en-US" b="1" dirty="0">
              <a:solidFill>
                <a:schemeClr val="tx1"/>
              </a:solidFill>
              <a:cs typeface="B Zar" panose="00000400000000000000" pitchFamily="2" charset="-78"/>
            </a:endParaRPr>
          </a:p>
        </p:txBody>
      </p:sp>
      <p:sp>
        <p:nvSpPr>
          <p:cNvPr id="12" name="Flowchart: Process 11">
            <a:extLst>
              <a:ext uri="{FF2B5EF4-FFF2-40B4-BE49-F238E27FC236}">
                <a16:creationId xmlns:a16="http://schemas.microsoft.com/office/drawing/2014/main" id="{2484BC80-36EB-41CA-A4C2-63B0F9C5FDF3}"/>
              </a:ext>
            </a:extLst>
          </p:cNvPr>
          <p:cNvSpPr/>
          <p:nvPr/>
        </p:nvSpPr>
        <p:spPr>
          <a:xfrm>
            <a:off x="3450770" y="4224758"/>
            <a:ext cx="1747157" cy="1012372"/>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Zar" panose="00000400000000000000" pitchFamily="2" charset="-78"/>
              </a:rPr>
              <a:t>طرح مشکل در جلسات شورای سلامت استان</a:t>
            </a:r>
            <a:endParaRPr lang="en-US" b="1" dirty="0">
              <a:solidFill>
                <a:schemeClr val="tx1"/>
              </a:solidFill>
              <a:cs typeface="B Zar" panose="00000400000000000000" pitchFamily="2" charset="-78"/>
            </a:endParaRPr>
          </a:p>
        </p:txBody>
      </p:sp>
      <p:sp>
        <p:nvSpPr>
          <p:cNvPr id="13" name="Flowchart: Decision 12">
            <a:extLst>
              <a:ext uri="{FF2B5EF4-FFF2-40B4-BE49-F238E27FC236}">
                <a16:creationId xmlns:a16="http://schemas.microsoft.com/office/drawing/2014/main" id="{CD2899D6-1D64-4D9B-872E-AE3034BF6435}"/>
              </a:ext>
            </a:extLst>
          </p:cNvPr>
          <p:cNvSpPr/>
          <p:nvPr/>
        </p:nvSpPr>
        <p:spPr>
          <a:xfrm>
            <a:off x="5816231" y="3986345"/>
            <a:ext cx="2454728" cy="1409699"/>
          </a:xfrm>
          <a:prstGeom prst="flowChartDecis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ln w="0"/>
                <a:solidFill>
                  <a:schemeClr val="tx1"/>
                </a:solidFill>
                <a:effectLst>
                  <a:outerShdw blurRad="38100" dist="19050" dir="2700000" algn="tl" rotWithShape="0">
                    <a:schemeClr val="dk1">
                      <a:alpha val="40000"/>
                    </a:schemeClr>
                  </a:outerShdw>
                </a:effectLst>
                <a:cs typeface="B Zar" panose="00000400000000000000" pitchFamily="2" charset="-78"/>
              </a:rPr>
              <a:t>آیا امکان مداخله در سطح استان وجود دارد ؟</a:t>
            </a:r>
            <a:endParaRPr lang="en-US" sz="1600" b="1"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14" name="Flowchart: Process 13">
            <a:extLst>
              <a:ext uri="{FF2B5EF4-FFF2-40B4-BE49-F238E27FC236}">
                <a16:creationId xmlns:a16="http://schemas.microsoft.com/office/drawing/2014/main" id="{9267539F-3B70-4385-BE93-A70568BE500E}"/>
              </a:ext>
            </a:extLst>
          </p:cNvPr>
          <p:cNvSpPr/>
          <p:nvPr/>
        </p:nvSpPr>
        <p:spPr>
          <a:xfrm>
            <a:off x="9013369" y="4269920"/>
            <a:ext cx="1747157" cy="1012372"/>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Zar" panose="00000400000000000000" pitchFamily="2" charset="-78"/>
              </a:rPr>
              <a:t>طرح موضوع در سطح ستاد وزارت</a:t>
            </a:r>
            <a:endParaRPr lang="en-US" b="1" dirty="0">
              <a:solidFill>
                <a:schemeClr val="tx1"/>
              </a:solidFill>
              <a:cs typeface="B Zar" panose="00000400000000000000" pitchFamily="2" charset="-78"/>
            </a:endParaRPr>
          </a:p>
        </p:txBody>
      </p:sp>
      <p:sp>
        <p:nvSpPr>
          <p:cNvPr id="15" name="Flowchart: Process 14">
            <a:extLst>
              <a:ext uri="{FF2B5EF4-FFF2-40B4-BE49-F238E27FC236}">
                <a16:creationId xmlns:a16="http://schemas.microsoft.com/office/drawing/2014/main" id="{8A06C510-3E65-4CA6-A7D9-E9A73EA3D23A}"/>
              </a:ext>
            </a:extLst>
          </p:cNvPr>
          <p:cNvSpPr/>
          <p:nvPr/>
        </p:nvSpPr>
        <p:spPr>
          <a:xfrm>
            <a:off x="6297388" y="5689958"/>
            <a:ext cx="1747157" cy="1012372"/>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Zar" panose="00000400000000000000" pitchFamily="2" charset="-78"/>
              </a:rPr>
              <a:t>انجام مداخله و پایش آن</a:t>
            </a:r>
            <a:endParaRPr lang="en-US" b="1" dirty="0">
              <a:solidFill>
                <a:schemeClr val="tx1"/>
              </a:solidFill>
              <a:cs typeface="B Zar" panose="00000400000000000000" pitchFamily="2" charset="-78"/>
            </a:endParaRPr>
          </a:p>
        </p:txBody>
      </p:sp>
      <p:sp>
        <p:nvSpPr>
          <p:cNvPr id="18" name="Arrow: Right 17">
            <a:extLst>
              <a:ext uri="{FF2B5EF4-FFF2-40B4-BE49-F238E27FC236}">
                <a16:creationId xmlns:a16="http://schemas.microsoft.com/office/drawing/2014/main" id="{789C5D2C-1463-48B9-B78D-53CAD40E9D15}"/>
              </a:ext>
            </a:extLst>
          </p:cNvPr>
          <p:cNvSpPr/>
          <p:nvPr/>
        </p:nvSpPr>
        <p:spPr>
          <a:xfrm>
            <a:off x="3004457" y="963386"/>
            <a:ext cx="642257" cy="45719"/>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12B439B9-2E83-4709-AC59-54EE401039F5}"/>
              </a:ext>
            </a:extLst>
          </p:cNvPr>
          <p:cNvSpPr/>
          <p:nvPr/>
        </p:nvSpPr>
        <p:spPr>
          <a:xfrm>
            <a:off x="5497285" y="838200"/>
            <a:ext cx="642257" cy="6967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Right 19">
            <a:extLst>
              <a:ext uri="{FF2B5EF4-FFF2-40B4-BE49-F238E27FC236}">
                <a16:creationId xmlns:a16="http://schemas.microsoft.com/office/drawing/2014/main" id="{72FD5037-9C55-4608-96D3-5BDA40F20552}"/>
              </a:ext>
            </a:extLst>
          </p:cNvPr>
          <p:cNvSpPr/>
          <p:nvPr/>
        </p:nvSpPr>
        <p:spPr>
          <a:xfrm>
            <a:off x="8692241" y="862152"/>
            <a:ext cx="642257" cy="45719"/>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DE868BB6-24AE-436D-9E5D-19A0EA1ECBC0}"/>
              </a:ext>
            </a:extLst>
          </p:cNvPr>
          <p:cNvSpPr/>
          <p:nvPr/>
        </p:nvSpPr>
        <p:spPr>
          <a:xfrm rot="5400000">
            <a:off x="7072173" y="1870980"/>
            <a:ext cx="604159" cy="105049"/>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5CF21B0C-5FAE-456E-A67A-B00E0F5D6413}"/>
              </a:ext>
            </a:extLst>
          </p:cNvPr>
          <p:cNvSpPr/>
          <p:nvPr/>
        </p:nvSpPr>
        <p:spPr>
          <a:xfrm rot="10800000">
            <a:off x="5816231" y="2789470"/>
            <a:ext cx="642257" cy="6967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1A1041BB-DC9D-442E-AB79-A3388A58CA7B}"/>
              </a:ext>
            </a:extLst>
          </p:cNvPr>
          <p:cNvSpPr/>
          <p:nvPr/>
        </p:nvSpPr>
        <p:spPr>
          <a:xfrm rot="5400000">
            <a:off x="4250869" y="3824433"/>
            <a:ext cx="604159" cy="105049"/>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Right 23">
            <a:extLst>
              <a:ext uri="{FF2B5EF4-FFF2-40B4-BE49-F238E27FC236}">
                <a16:creationId xmlns:a16="http://schemas.microsoft.com/office/drawing/2014/main" id="{8CBB8D62-9685-4E98-90EF-91975493310F}"/>
              </a:ext>
            </a:extLst>
          </p:cNvPr>
          <p:cNvSpPr/>
          <p:nvPr/>
        </p:nvSpPr>
        <p:spPr>
          <a:xfrm>
            <a:off x="8285657" y="4663433"/>
            <a:ext cx="642257" cy="6967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28F09A58-97E9-460F-8D11-A5CD17DDF914}"/>
              </a:ext>
            </a:extLst>
          </p:cNvPr>
          <p:cNvSpPr/>
          <p:nvPr/>
        </p:nvSpPr>
        <p:spPr>
          <a:xfrm>
            <a:off x="5283382" y="4685225"/>
            <a:ext cx="518151" cy="6967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Right 26">
            <a:extLst>
              <a:ext uri="{FF2B5EF4-FFF2-40B4-BE49-F238E27FC236}">
                <a16:creationId xmlns:a16="http://schemas.microsoft.com/office/drawing/2014/main" id="{CC9483F5-14E7-4F6A-81FC-92E93A264099}"/>
              </a:ext>
            </a:extLst>
          </p:cNvPr>
          <p:cNvSpPr/>
          <p:nvPr/>
        </p:nvSpPr>
        <p:spPr>
          <a:xfrm rot="5400000">
            <a:off x="6905751" y="5489806"/>
            <a:ext cx="284129" cy="96605"/>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9073C588-069F-4314-967D-84B9013E13DA}"/>
              </a:ext>
            </a:extLst>
          </p:cNvPr>
          <p:cNvSpPr/>
          <p:nvPr/>
        </p:nvSpPr>
        <p:spPr>
          <a:xfrm rot="10800000">
            <a:off x="2655564" y="2840646"/>
            <a:ext cx="642257" cy="69671"/>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Process 30">
            <a:extLst>
              <a:ext uri="{FF2B5EF4-FFF2-40B4-BE49-F238E27FC236}">
                <a16:creationId xmlns:a16="http://schemas.microsoft.com/office/drawing/2014/main" id="{FC3F121F-5901-4A05-AE33-0731BF12EEB7}"/>
              </a:ext>
            </a:extLst>
          </p:cNvPr>
          <p:cNvSpPr/>
          <p:nvPr/>
        </p:nvSpPr>
        <p:spPr>
          <a:xfrm>
            <a:off x="8567056" y="239765"/>
            <a:ext cx="560613" cy="43487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n w="0"/>
                <a:solidFill>
                  <a:schemeClr val="tx1"/>
                </a:solidFill>
                <a:effectLst>
                  <a:outerShdw blurRad="38100" dist="19050" dir="2700000" algn="tl" rotWithShape="0">
                    <a:schemeClr val="dk1">
                      <a:alpha val="40000"/>
                    </a:schemeClr>
                  </a:outerShdw>
                </a:effectLst>
                <a:cs typeface="B Zar" panose="00000400000000000000" pitchFamily="2" charset="-78"/>
              </a:rPr>
              <a:t>بلی </a:t>
            </a:r>
            <a:endParaRPr lang="en-US"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32" name="Flowchart: Process 31">
            <a:extLst>
              <a:ext uri="{FF2B5EF4-FFF2-40B4-BE49-F238E27FC236}">
                <a16:creationId xmlns:a16="http://schemas.microsoft.com/office/drawing/2014/main" id="{D060A96D-82D9-41D6-9F5B-AE4F545D328C}"/>
              </a:ext>
            </a:extLst>
          </p:cNvPr>
          <p:cNvSpPr/>
          <p:nvPr/>
        </p:nvSpPr>
        <p:spPr>
          <a:xfrm>
            <a:off x="7426776" y="1685134"/>
            <a:ext cx="560613" cy="43487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n w="0"/>
                <a:solidFill>
                  <a:schemeClr val="tx1"/>
                </a:solidFill>
                <a:effectLst>
                  <a:outerShdw blurRad="38100" dist="19050" dir="2700000" algn="tl" rotWithShape="0">
                    <a:schemeClr val="dk1">
                      <a:alpha val="40000"/>
                    </a:schemeClr>
                  </a:outerShdw>
                </a:effectLst>
                <a:cs typeface="B Zar" panose="00000400000000000000" pitchFamily="2" charset="-78"/>
              </a:rPr>
              <a:t>خیر </a:t>
            </a:r>
            <a:endParaRPr lang="en-US"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33" name="Flowchart: Process 32">
            <a:extLst>
              <a:ext uri="{FF2B5EF4-FFF2-40B4-BE49-F238E27FC236}">
                <a16:creationId xmlns:a16="http://schemas.microsoft.com/office/drawing/2014/main" id="{B7A327CB-AF86-4D0D-8C8F-737987005984}"/>
              </a:ext>
            </a:extLst>
          </p:cNvPr>
          <p:cNvSpPr/>
          <p:nvPr/>
        </p:nvSpPr>
        <p:spPr>
          <a:xfrm>
            <a:off x="2688231" y="2198947"/>
            <a:ext cx="560613" cy="43487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n w="0"/>
                <a:solidFill>
                  <a:schemeClr val="tx1"/>
                </a:solidFill>
                <a:effectLst>
                  <a:outerShdw blurRad="38100" dist="19050" dir="2700000" algn="tl" rotWithShape="0">
                    <a:schemeClr val="dk1">
                      <a:alpha val="40000"/>
                    </a:schemeClr>
                  </a:outerShdw>
                </a:effectLst>
                <a:cs typeface="B Zar" panose="00000400000000000000" pitchFamily="2" charset="-78"/>
              </a:rPr>
              <a:t>بلی </a:t>
            </a:r>
            <a:endParaRPr lang="en-US"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34" name="Flowchart: Process 33">
            <a:extLst>
              <a:ext uri="{FF2B5EF4-FFF2-40B4-BE49-F238E27FC236}">
                <a16:creationId xmlns:a16="http://schemas.microsoft.com/office/drawing/2014/main" id="{61E3969D-9338-49AD-A91B-72A7D55375F6}"/>
              </a:ext>
            </a:extLst>
          </p:cNvPr>
          <p:cNvSpPr/>
          <p:nvPr/>
        </p:nvSpPr>
        <p:spPr>
          <a:xfrm>
            <a:off x="3690259" y="3606990"/>
            <a:ext cx="560613" cy="43487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n w="0"/>
                <a:solidFill>
                  <a:schemeClr val="tx1"/>
                </a:solidFill>
                <a:effectLst>
                  <a:outerShdw blurRad="38100" dist="19050" dir="2700000" algn="tl" rotWithShape="0">
                    <a:schemeClr val="dk1">
                      <a:alpha val="40000"/>
                    </a:schemeClr>
                  </a:outerShdw>
                </a:effectLst>
                <a:cs typeface="B Zar" panose="00000400000000000000" pitchFamily="2" charset="-78"/>
              </a:rPr>
              <a:t>خیر </a:t>
            </a:r>
            <a:endParaRPr lang="en-US"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35" name="Arrow: Right 34">
            <a:extLst>
              <a:ext uri="{FF2B5EF4-FFF2-40B4-BE49-F238E27FC236}">
                <a16:creationId xmlns:a16="http://schemas.microsoft.com/office/drawing/2014/main" id="{76CB83C7-1BDA-419F-BCE2-7A967AC7F35E}"/>
              </a:ext>
            </a:extLst>
          </p:cNvPr>
          <p:cNvSpPr/>
          <p:nvPr/>
        </p:nvSpPr>
        <p:spPr>
          <a:xfrm rot="16200000">
            <a:off x="9584867" y="3856545"/>
            <a:ext cx="604159" cy="105049"/>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lowchart: Connector 35">
            <a:extLst>
              <a:ext uri="{FF2B5EF4-FFF2-40B4-BE49-F238E27FC236}">
                <a16:creationId xmlns:a16="http://schemas.microsoft.com/office/drawing/2014/main" id="{FCA088F7-C995-4B7F-A633-09F1136AB778}"/>
              </a:ext>
            </a:extLst>
          </p:cNvPr>
          <p:cNvSpPr/>
          <p:nvPr/>
        </p:nvSpPr>
        <p:spPr>
          <a:xfrm>
            <a:off x="8921656" y="2118393"/>
            <a:ext cx="2035630" cy="1409699"/>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accent6">
                    <a:lumMod val="50000"/>
                  </a:schemeClr>
                </a:solidFill>
                <a:cs typeface="B Zar" panose="00000400000000000000" pitchFamily="2" charset="-78"/>
              </a:rPr>
              <a:t>طرح موضوع در شورای عالی سلامت و امنیت غذایی</a:t>
            </a:r>
            <a:endParaRPr lang="en-US" b="1" dirty="0">
              <a:solidFill>
                <a:schemeClr val="accent6">
                  <a:lumMod val="50000"/>
                </a:schemeClr>
              </a:solidFill>
              <a:cs typeface="B Zar" panose="00000400000000000000" pitchFamily="2" charset="-78"/>
            </a:endParaRPr>
          </a:p>
          <a:p>
            <a:pPr algn="ctr"/>
            <a:endParaRPr lang="en-US" dirty="0">
              <a:solidFill>
                <a:schemeClr val="accent6">
                  <a:lumMod val="50000"/>
                </a:schemeClr>
              </a:solidFill>
            </a:endParaRPr>
          </a:p>
        </p:txBody>
      </p:sp>
      <p:sp>
        <p:nvSpPr>
          <p:cNvPr id="37" name="Flowchart: Process 36">
            <a:extLst>
              <a:ext uri="{FF2B5EF4-FFF2-40B4-BE49-F238E27FC236}">
                <a16:creationId xmlns:a16="http://schemas.microsoft.com/office/drawing/2014/main" id="{FFC5E1EC-8127-454A-A81C-DDE9C5E7B4C1}"/>
              </a:ext>
            </a:extLst>
          </p:cNvPr>
          <p:cNvSpPr/>
          <p:nvPr/>
        </p:nvSpPr>
        <p:spPr>
          <a:xfrm>
            <a:off x="8361043" y="3995327"/>
            <a:ext cx="560613" cy="43487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n w="0"/>
                <a:solidFill>
                  <a:schemeClr val="tx1"/>
                </a:solidFill>
                <a:effectLst>
                  <a:outerShdw blurRad="38100" dist="19050" dir="2700000" algn="tl" rotWithShape="0">
                    <a:schemeClr val="dk1">
                      <a:alpha val="40000"/>
                    </a:schemeClr>
                  </a:outerShdw>
                </a:effectLst>
                <a:cs typeface="B Zar" panose="00000400000000000000" pitchFamily="2" charset="-78"/>
              </a:rPr>
              <a:t>خیر </a:t>
            </a:r>
            <a:endParaRPr lang="en-US"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38" name="Flowchart: Process 37">
            <a:extLst>
              <a:ext uri="{FF2B5EF4-FFF2-40B4-BE49-F238E27FC236}">
                <a16:creationId xmlns:a16="http://schemas.microsoft.com/office/drawing/2014/main" id="{F650EF6F-338C-44E9-89AB-00FF2872D1CD}"/>
              </a:ext>
            </a:extLst>
          </p:cNvPr>
          <p:cNvSpPr/>
          <p:nvPr/>
        </p:nvSpPr>
        <p:spPr>
          <a:xfrm>
            <a:off x="5940337" y="5237130"/>
            <a:ext cx="560613" cy="434870"/>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a:ln w="0"/>
                <a:solidFill>
                  <a:schemeClr val="tx1"/>
                </a:solidFill>
                <a:effectLst>
                  <a:outerShdw blurRad="38100" dist="19050" dir="2700000" algn="tl" rotWithShape="0">
                    <a:schemeClr val="dk1">
                      <a:alpha val="40000"/>
                    </a:schemeClr>
                  </a:outerShdw>
                </a:effectLst>
                <a:cs typeface="B Zar" panose="00000400000000000000" pitchFamily="2" charset="-78"/>
              </a:rPr>
              <a:t>بلی </a:t>
            </a:r>
            <a:endParaRPr lang="en-US" dirty="0">
              <a:ln w="0"/>
              <a:solidFill>
                <a:schemeClr val="tx1"/>
              </a:solidFill>
              <a:effectLst>
                <a:outerShdw blurRad="38100" dist="19050" dir="2700000" algn="tl" rotWithShape="0">
                  <a:schemeClr val="dk1">
                    <a:alpha val="40000"/>
                  </a:schemeClr>
                </a:outerShdw>
              </a:effectLst>
              <a:cs typeface="B Zar" panose="00000400000000000000" pitchFamily="2" charset="-78"/>
            </a:endParaRPr>
          </a:p>
        </p:txBody>
      </p:sp>
      <p:sp>
        <p:nvSpPr>
          <p:cNvPr id="40" name="TextBox 39">
            <a:extLst>
              <a:ext uri="{FF2B5EF4-FFF2-40B4-BE49-F238E27FC236}">
                <a16:creationId xmlns:a16="http://schemas.microsoft.com/office/drawing/2014/main" id="{854E917C-412F-478E-A4D3-4759392C4A38}"/>
              </a:ext>
            </a:extLst>
          </p:cNvPr>
          <p:cNvSpPr txBox="1"/>
          <p:nvPr/>
        </p:nvSpPr>
        <p:spPr>
          <a:xfrm>
            <a:off x="338279" y="4604658"/>
            <a:ext cx="2494187" cy="646331"/>
          </a:xfrm>
          <a:prstGeom prst="rect">
            <a:avLst/>
          </a:prstGeom>
          <a:noFill/>
        </p:spPr>
        <p:txBody>
          <a:bodyPr wrap="square">
            <a:spAutoFit/>
          </a:bodyPr>
          <a:lstStyle/>
          <a:p>
            <a:pPr algn="r" rtl="1"/>
            <a:r>
              <a:rPr lang="fa-IR" sz="1800" b="1" dirty="0">
                <a:ln w="0"/>
                <a:effectLst>
                  <a:outerShdw blurRad="38100" dist="19050" dir="2700000" algn="tl" rotWithShape="0">
                    <a:schemeClr val="dk1">
                      <a:alpha val="40000"/>
                    </a:schemeClr>
                  </a:outerShdw>
                </a:effectLst>
                <a:cs typeface="B Titr" panose="00000700000000000000" pitchFamily="2" charset="-78"/>
              </a:rPr>
              <a:t>نمای گردش کار: روند مدیریت </a:t>
            </a:r>
            <a:r>
              <a:rPr lang="en-US" sz="1800" b="1" dirty="0">
                <a:ln w="0"/>
                <a:effectLst>
                  <a:outerShdw blurRad="38100" dist="19050" dir="2700000" algn="tl" rotWithShape="0">
                    <a:schemeClr val="dk1">
                      <a:alpha val="40000"/>
                    </a:schemeClr>
                  </a:outerShdw>
                </a:effectLst>
                <a:cs typeface="B Titr" panose="00000700000000000000" pitchFamily="2" charset="-78"/>
              </a:rPr>
              <a:t>SDH</a:t>
            </a:r>
            <a:endParaRPr lang="en-US" b="1" dirty="0">
              <a:cs typeface="B Titr" panose="00000700000000000000" pitchFamily="2" charset="-78"/>
            </a:endParaRPr>
          </a:p>
        </p:txBody>
      </p:sp>
    </p:spTree>
    <p:extLst>
      <p:ext uri="{BB962C8B-B14F-4D97-AF65-F5344CB8AC3E}">
        <p14:creationId xmlns:p14="http://schemas.microsoft.com/office/powerpoint/2010/main" val="11708069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01489" y="2126818"/>
            <a:ext cx="5315560" cy="1536020"/>
          </a:xfrm>
        </p:spPr>
        <p:txBody>
          <a:bodyPr>
            <a:normAutofit/>
          </a:bodyPr>
          <a:lstStyle/>
          <a:p>
            <a:r>
              <a:rPr lang="fa-IR" sz="8800" b="1" dirty="0">
                <a:solidFill>
                  <a:schemeClr val="tx1"/>
                </a:solidFill>
                <a:cs typeface="B Nazanin" panose="00000400000000000000" pitchFamily="2" charset="-78"/>
              </a:rPr>
              <a:t>با تشکر</a:t>
            </a:r>
            <a:endParaRPr lang="en-US" sz="88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147087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59854"/>
            <a:ext cx="10515600" cy="5417109"/>
          </a:xfrm>
          <a:solidFill>
            <a:schemeClr val="accent6">
              <a:lumMod val="20000"/>
              <a:lumOff val="80000"/>
            </a:schemeClr>
          </a:solidFill>
        </p:spPr>
        <p:txBody>
          <a:bodyPr>
            <a:normAutofit/>
          </a:bodyPr>
          <a:lstStyle/>
          <a:p>
            <a:pPr marL="0" indent="0" algn="ctr">
              <a:buNone/>
            </a:pPr>
            <a:endParaRPr lang="fa-IR" sz="4800" dirty="0">
              <a:ln w="0"/>
              <a:effectLst>
                <a:outerShdw blurRad="38100" dist="19050" dir="2700000" algn="tl" rotWithShape="0">
                  <a:schemeClr val="dk1">
                    <a:alpha val="40000"/>
                  </a:schemeClr>
                </a:outerShdw>
              </a:effectLst>
              <a:cs typeface="B Nazanin" panose="00000400000000000000" pitchFamily="2" charset="-78"/>
            </a:endParaRPr>
          </a:p>
          <a:p>
            <a:pPr marL="0" indent="0" algn="ctr">
              <a:buNone/>
            </a:pPr>
            <a:endParaRPr lang="fa-IR" sz="3200" dirty="0">
              <a:ln w="0"/>
              <a:effectLst>
                <a:outerShdw blurRad="38100" dist="19050" dir="2700000" algn="tl" rotWithShape="0">
                  <a:schemeClr val="dk1">
                    <a:alpha val="40000"/>
                  </a:schemeClr>
                </a:outerShdw>
              </a:effectLst>
              <a:cs typeface="B Nazanin" panose="00000400000000000000" pitchFamily="2" charset="-78"/>
            </a:endParaRPr>
          </a:p>
          <a:p>
            <a:pPr marL="0" indent="0" algn="ctr">
              <a:buNone/>
            </a:pPr>
            <a:endParaRPr lang="fa-IR" sz="3200" dirty="0">
              <a:ln w="0"/>
              <a:effectLst>
                <a:outerShdw blurRad="38100" dist="19050" dir="2700000" algn="tl" rotWithShape="0">
                  <a:schemeClr val="dk1">
                    <a:alpha val="40000"/>
                  </a:schemeClr>
                </a:outerShdw>
              </a:effectLst>
              <a:cs typeface="B Nazanin" panose="00000400000000000000" pitchFamily="2" charset="-78"/>
            </a:endParaRPr>
          </a:p>
          <a:p>
            <a:pPr marL="0" indent="0" algn="ctr">
              <a:buNone/>
            </a:pPr>
            <a:r>
              <a:rPr lang="fa-IR" sz="4800" dirty="0">
                <a:ln w="0"/>
                <a:solidFill>
                  <a:srgbClr val="FF0000"/>
                </a:solidFill>
                <a:effectLst>
                  <a:outerShdw blurRad="38100" dist="19050" dir="2700000" algn="tl" rotWithShape="0">
                    <a:schemeClr val="dk1">
                      <a:alpha val="40000"/>
                    </a:schemeClr>
                  </a:outerShdw>
                </a:effectLst>
                <a:cs typeface="B Jadid" panose="00000700000000000000" pitchFamily="2" charset="-78"/>
              </a:rPr>
              <a:t>تقویت و </a:t>
            </a:r>
            <a:r>
              <a:rPr lang="fa-IR" sz="4800" dirty="0" err="1">
                <a:ln w="0"/>
                <a:solidFill>
                  <a:srgbClr val="FF0000"/>
                </a:solidFill>
                <a:effectLst>
                  <a:outerShdw blurRad="38100" dist="19050" dir="2700000" algn="tl" rotWithShape="0">
                    <a:schemeClr val="dk1">
                      <a:alpha val="40000"/>
                    </a:schemeClr>
                  </a:outerShdw>
                </a:effectLst>
                <a:cs typeface="B Jadid" panose="00000700000000000000" pitchFamily="2" charset="-78"/>
              </a:rPr>
              <a:t>سامان‌دهی</a:t>
            </a:r>
            <a:r>
              <a:rPr lang="fa-IR" sz="4800" dirty="0">
                <a:ln w="0"/>
                <a:solidFill>
                  <a:srgbClr val="FF0000"/>
                </a:solidFill>
                <a:effectLst>
                  <a:outerShdw blurRad="38100" dist="19050" dir="2700000" algn="tl" rotWithShape="0">
                    <a:schemeClr val="dk1">
                      <a:alpha val="40000"/>
                    </a:schemeClr>
                  </a:outerShdw>
                </a:effectLst>
                <a:cs typeface="B Jadid" panose="00000700000000000000" pitchFamily="2" charset="-78"/>
              </a:rPr>
              <a:t>  </a:t>
            </a:r>
            <a:r>
              <a:rPr lang="fa-IR" sz="4800" dirty="0" err="1">
                <a:ln w="0"/>
                <a:solidFill>
                  <a:srgbClr val="FF0000"/>
                </a:solidFill>
                <a:effectLst>
                  <a:outerShdw blurRad="38100" dist="19050" dir="2700000" algn="tl" rotWithShape="0">
                    <a:schemeClr val="dk1">
                      <a:alpha val="40000"/>
                    </a:schemeClr>
                  </a:outerShdw>
                </a:effectLst>
                <a:cs typeface="B Jadid" panose="00000700000000000000" pitchFamily="2" charset="-78"/>
              </a:rPr>
              <a:t>تعیین‌کننده‌های</a:t>
            </a:r>
            <a:r>
              <a:rPr lang="fa-IR" sz="4800" dirty="0">
                <a:ln w="0"/>
                <a:solidFill>
                  <a:srgbClr val="FF0000"/>
                </a:solidFill>
                <a:effectLst>
                  <a:outerShdw blurRad="38100" dist="19050" dir="2700000" algn="tl" rotWithShape="0">
                    <a:schemeClr val="dk1">
                      <a:alpha val="40000"/>
                    </a:schemeClr>
                  </a:outerShdw>
                </a:effectLst>
                <a:cs typeface="B Jadid" panose="00000700000000000000" pitchFamily="2" charset="-78"/>
              </a:rPr>
              <a:t> اجتماعی  سلامت در نظام شبکه</a:t>
            </a:r>
          </a:p>
          <a:p>
            <a:pPr marL="0" indent="0" algn="ctr">
              <a:buNone/>
            </a:pPr>
            <a:endParaRPr lang="fa-IR" sz="3600" dirty="0">
              <a:ln w="0"/>
              <a:effectLst>
                <a:outerShdw blurRad="38100" dist="19050" dir="2700000" algn="tl" rotWithShape="0">
                  <a:schemeClr val="dk1">
                    <a:alpha val="40000"/>
                  </a:schemeClr>
                </a:outerShdw>
              </a:effectLst>
              <a:cs typeface="B Nazanin" panose="00000400000000000000" pitchFamily="2" charset="-78"/>
            </a:endParaRPr>
          </a:p>
          <a:p>
            <a:pPr marL="0" indent="0" algn="ctr">
              <a:buNone/>
            </a:pPr>
            <a:endParaRPr lang="fa-IR" sz="3600" dirty="0">
              <a:ln w="0"/>
              <a:effectLst>
                <a:outerShdw blurRad="38100" dist="19050" dir="2700000" algn="tl" rotWithShape="0">
                  <a:schemeClr val="dk1">
                    <a:alpha val="40000"/>
                  </a:schemeClr>
                </a:outerShdw>
              </a:effectLst>
              <a:cs typeface="B Nazanin" panose="00000400000000000000" pitchFamily="2" charset="-78"/>
            </a:endParaRPr>
          </a:p>
          <a:p>
            <a:pPr marL="0" indent="0" algn="ctr">
              <a:buNone/>
            </a:pPr>
            <a:endParaRPr lang="fa-IR" b="1" dirty="0">
              <a:ln w="9525">
                <a:solidFill>
                  <a:schemeClr val="bg1"/>
                </a:solidFill>
                <a:prstDash val="solid"/>
              </a:ln>
              <a:effectLst>
                <a:outerShdw blurRad="12700" dist="38100" dir="2700000" algn="tl" rotWithShape="0">
                  <a:schemeClr val="bg1">
                    <a:lumMod val="50000"/>
                  </a:schemeClr>
                </a:outerShdw>
              </a:effectLst>
              <a:cs typeface="B Nazanin" panose="00000400000000000000" pitchFamily="2" charset="-78"/>
            </a:endParaRPr>
          </a:p>
        </p:txBody>
      </p:sp>
      <p:pic>
        <p:nvPicPr>
          <p:cNvPr id="4" name="Picture 3" descr="C:\Documents and Settings\user\Desktop\download (5).jpg"/>
          <p:cNvPicPr/>
          <p:nvPr/>
        </p:nvPicPr>
        <p:blipFill>
          <a:blip r:embed="rId2">
            <a:extLst>
              <a:ext uri="{28A0092B-C50C-407E-A947-70E740481C1C}">
                <a14:useLocalDpi xmlns:a14="http://schemas.microsoft.com/office/drawing/2010/main" val="0"/>
              </a:ext>
            </a:extLst>
          </a:blip>
          <a:srcRect/>
          <a:stretch>
            <a:fillRect/>
          </a:stretch>
        </p:blipFill>
        <p:spPr bwMode="auto">
          <a:xfrm>
            <a:off x="9362940" y="901521"/>
            <a:ext cx="1712889" cy="1184855"/>
          </a:xfrm>
          <a:prstGeom prst="rect">
            <a:avLst/>
          </a:prstGeom>
          <a:noFill/>
          <a:ln>
            <a:noFill/>
          </a:ln>
        </p:spPr>
      </p:pic>
      <p:pic>
        <p:nvPicPr>
          <p:cNvPr id="5" name="Picture 4" descr="logo final moavenat copy"/>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20987" y="901521"/>
            <a:ext cx="1380545" cy="1184855"/>
          </a:xfrm>
          <a:prstGeom prst="rect">
            <a:avLst/>
          </a:prstGeom>
          <a:noFill/>
          <a:ln>
            <a:noFill/>
          </a:ln>
        </p:spPr>
      </p:pic>
    </p:spTree>
    <p:extLst>
      <p:ext uri="{BB962C8B-B14F-4D97-AF65-F5344CB8AC3E}">
        <p14:creationId xmlns:p14="http://schemas.microsoft.com/office/powerpoint/2010/main" val="4242808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F38083-E64C-4356-8C6B-74352055694B}"/>
              </a:ext>
            </a:extLst>
          </p:cNvPr>
          <p:cNvPicPr>
            <a:picLocks noChangeAspect="1"/>
          </p:cNvPicPr>
          <p:nvPr/>
        </p:nvPicPr>
        <p:blipFill rotWithShape="1">
          <a:blip r:embed="rId2"/>
          <a:srcRect l="24372" t="23483" r="17717" b="25572"/>
          <a:stretch/>
        </p:blipFill>
        <p:spPr>
          <a:xfrm>
            <a:off x="969764" y="473842"/>
            <a:ext cx="10385173" cy="6090731"/>
          </a:xfrm>
          <a:prstGeom prst="rect">
            <a:avLst/>
          </a:prstGeom>
        </p:spPr>
      </p:pic>
    </p:spTree>
    <p:extLst>
      <p:ext uri="{BB962C8B-B14F-4D97-AF65-F5344CB8AC3E}">
        <p14:creationId xmlns:p14="http://schemas.microsoft.com/office/powerpoint/2010/main" val="38316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E00A68C0-0EFA-4DFF-BDFE-2900E275F98F}"/>
              </a:ext>
            </a:extLst>
          </p:cNvPr>
          <p:cNvSpPr/>
          <p:nvPr/>
        </p:nvSpPr>
        <p:spPr>
          <a:xfrm>
            <a:off x="2976558" y="1160685"/>
            <a:ext cx="6547768" cy="525644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459225A-D7BD-4491-A2A6-FE3FD64CF6D1}"/>
              </a:ext>
            </a:extLst>
          </p:cNvPr>
          <p:cNvSpPr/>
          <p:nvPr/>
        </p:nvSpPr>
        <p:spPr>
          <a:xfrm>
            <a:off x="5398670" y="2900716"/>
            <a:ext cx="1853293" cy="18124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7D0D2E6-3F26-4075-90C0-EC84BAD934ED}"/>
              </a:ext>
            </a:extLst>
          </p:cNvPr>
          <p:cNvPicPr>
            <a:picLocks noChangeAspect="1"/>
          </p:cNvPicPr>
          <p:nvPr/>
        </p:nvPicPr>
        <p:blipFill rotWithShape="1">
          <a:blip r:embed="rId2"/>
          <a:srcRect l="45464" t="36932" r="46013" b="46071"/>
          <a:stretch/>
        </p:blipFill>
        <p:spPr>
          <a:xfrm>
            <a:off x="5830908" y="3196147"/>
            <a:ext cx="925286" cy="1230085"/>
          </a:xfrm>
          <a:prstGeom prst="rect">
            <a:avLst/>
          </a:prstGeom>
        </p:spPr>
      </p:pic>
      <p:sp>
        <p:nvSpPr>
          <p:cNvPr id="7" name="Rectangle 6">
            <a:extLst>
              <a:ext uri="{FF2B5EF4-FFF2-40B4-BE49-F238E27FC236}">
                <a16:creationId xmlns:a16="http://schemas.microsoft.com/office/drawing/2014/main" id="{47274E87-0EA6-4560-8B03-469BC295D057}"/>
              </a:ext>
            </a:extLst>
          </p:cNvPr>
          <p:cNvSpPr/>
          <p:nvPr/>
        </p:nvSpPr>
        <p:spPr>
          <a:xfrm>
            <a:off x="7722080" y="3228723"/>
            <a:ext cx="1616529" cy="105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tx1"/>
                </a:solidFill>
                <a:cs typeface="B Zar" panose="00000400000000000000" pitchFamily="2" charset="-78"/>
              </a:rPr>
              <a:t>محله و محیط زندگی خانه</a:t>
            </a:r>
            <a:endParaRPr lang="en-US" sz="2000" b="1" dirty="0">
              <a:solidFill>
                <a:schemeClr val="tx1"/>
              </a:solidFill>
              <a:cs typeface="B Zar" panose="00000400000000000000" pitchFamily="2" charset="-78"/>
            </a:endParaRPr>
          </a:p>
          <a:p>
            <a:pPr algn="ctr"/>
            <a:endParaRPr lang="en-US" sz="2000" b="1" dirty="0">
              <a:cs typeface="B Zar" panose="00000400000000000000" pitchFamily="2" charset="-78"/>
            </a:endParaRPr>
          </a:p>
        </p:txBody>
      </p:sp>
      <p:sp>
        <p:nvSpPr>
          <p:cNvPr id="8" name="Rectangle 7">
            <a:extLst>
              <a:ext uri="{FF2B5EF4-FFF2-40B4-BE49-F238E27FC236}">
                <a16:creationId xmlns:a16="http://schemas.microsoft.com/office/drawing/2014/main" id="{61C5F21D-8ADA-43F7-BC5F-AF90C9EB068E}"/>
              </a:ext>
            </a:extLst>
          </p:cNvPr>
          <p:cNvSpPr/>
          <p:nvPr/>
        </p:nvSpPr>
        <p:spPr>
          <a:xfrm>
            <a:off x="6558643" y="1576142"/>
            <a:ext cx="1616529" cy="105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tx1"/>
                </a:solidFill>
                <a:cs typeface="B Zar" panose="00000400000000000000" pitchFamily="2" charset="-78"/>
              </a:rPr>
              <a:t>دسترسی به مراقبت سلامت با کیفیت</a:t>
            </a:r>
            <a:endParaRPr lang="en-US" sz="2000" b="1" dirty="0">
              <a:solidFill>
                <a:schemeClr val="tx1"/>
              </a:solidFill>
              <a:cs typeface="B Zar" panose="00000400000000000000" pitchFamily="2" charset="-78"/>
            </a:endParaRPr>
          </a:p>
        </p:txBody>
      </p:sp>
      <p:sp>
        <p:nvSpPr>
          <p:cNvPr id="9" name="Rectangle 8">
            <a:extLst>
              <a:ext uri="{FF2B5EF4-FFF2-40B4-BE49-F238E27FC236}">
                <a16:creationId xmlns:a16="http://schemas.microsoft.com/office/drawing/2014/main" id="{0EAB6EDE-4052-449D-9E1D-B1E763FA2A7B}"/>
              </a:ext>
            </a:extLst>
          </p:cNvPr>
          <p:cNvSpPr/>
          <p:nvPr/>
        </p:nvSpPr>
        <p:spPr>
          <a:xfrm>
            <a:off x="4575101" y="1710472"/>
            <a:ext cx="1616529" cy="105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tx1"/>
                </a:solidFill>
                <a:cs typeface="B Zar" panose="00000400000000000000" pitchFamily="2" charset="-78"/>
              </a:rPr>
              <a:t>دسترسی به آموزش با کیفیت</a:t>
            </a:r>
            <a:endParaRPr lang="en-US" sz="2000" b="1" dirty="0">
              <a:solidFill>
                <a:schemeClr val="tx1"/>
              </a:solidFill>
              <a:cs typeface="B Zar" panose="00000400000000000000" pitchFamily="2" charset="-78"/>
            </a:endParaRPr>
          </a:p>
        </p:txBody>
      </p:sp>
      <p:sp>
        <p:nvSpPr>
          <p:cNvPr id="10" name="Rectangle 9">
            <a:extLst>
              <a:ext uri="{FF2B5EF4-FFF2-40B4-BE49-F238E27FC236}">
                <a16:creationId xmlns:a16="http://schemas.microsoft.com/office/drawing/2014/main" id="{43BC0E1C-AD42-4D62-834A-9D023BB0D73B}"/>
              </a:ext>
            </a:extLst>
          </p:cNvPr>
          <p:cNvSpPr/>
          <p:nvPr/>
        </p:nvSpPr>
        <p:spPr>
          <a:xfrm>
            <a:off x="3557254" y="3344637"/>
            <a:ext cx="1616529" cy="105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tx1"/>
                </a:solidFill>
                <a:cs typeface="B Zar" panose="00000400000000000000" pitchFamily="2" charset="-78"/>
              </a:rPr>
              <a:t>ثبات اقتصادی</a:t>
            </a:r>
            <a:endParaRPr lang="en-US" sz="2000" b="1" dirty="0">
              <a:solidFill>
                <a:schemeClr val="tx1"/>
              </a:solidFill>
              <a:cs typeface="B Zar" panose="00000400000000000000" pitchFamily="2" charset="-78"/>
            </a:endParaRPr>
          </a:p>
        </p:txBody>
      </p:sp>
      <p:sp>
        <p:nvSpPr>
          <p:cNvPr id="11" name="Rectangle 10">
            <a:extLst>
              <a:ext uri="{FF2B5EF4-FFF2-40B4-BE49-F238E27FC236}">
                <a16:creationId xmlns:a16="http://schemas.microsoft.com/office/drawing/2014/main" id="{EDD5CE65-6FA5-41E5-8E7E-2A01DF17C2C2}"/>
              </a:ext>
            </a:extLst>
          </p:cNvPr>
          <p:cNvSpPr/>
          <p:nvPr/>
        </p:nvSpPr>
        <p:spPr>
          <a:xfrm>
            <a:off x="5566514" y="4900422"/>
            <a:ext cx="1616529" cy="105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a:solidFill>
                  <a:schemeClr val="tx1"/>
                </a:solidFill>
                <a:cs typeface="B Zar" panose="00000400000000000000" pitchFamily="2" charset="-78"/>
              </a:rPr>
              <a:t>بستر فرهنگی و اجتماعی</a:t>
            </a:r>
            <a:endParaRPr lang="en-US" sz="2000" b="1" dirty="0">
              <a:solidFill>
                <a:schemeClr val="tx1"/>
              </a:solidFill>
              <a:cs typeface="B Zar" panose="00000400000000000000" pitchFamily="2" charset="-78"/>
            </a:endParaRPr>
          </a:p>
        </p:txBody>
      </p:sp>
      <p:cxnSp>
        <p:nvCxnSpPr>
          <p:cNvPr id="13" name="Straight Connector 12">
            <a:extLst>
              <a:ext uri="{FF2B5EF4-FFF2-40B4-BE49-F238E27FC236}">
                <a16:creationId xmlns:a16="http://schemas.microsoft.com/office/drawing/2014/main" id="{FF35D058-79E2-402F-9105-13A78712024D}"/>
              </a:ext>
            </a:extLst>
          </p:cNvPr>
          <p:cNvCxnSpPr>
            <a:cxnSpLocks/>
            <a:endCxn id="5" idx="0"/>
          </p:cNvCxnSpPr>
          <p:nvPr/>
        </p:nvCxnSpPr>
        <p:spPr>
          <a:xfrm>
            <a:off x="6314801" y="1294947"/>
            <a:ext cx="10516" cy="1605769"/>
          </a:xfrm>
          <a:prstGeom prst="line">
            <a:avLst/>
          </a:prstGeom>
          <a:ln w="5715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6887D94-EBB3-4C3A-A348-8D51D612611F}"/>
              </a:ext>
            </a:extLst>
          </p:cNvPr>
          <p:cNvCxnSpPr>
            <a:cxnSpLocks/>
          </p:cNvCxnSpPr>
          <p:nvPr/>
        </p:nvCxnSpPr>
        <p:spPr>
          <a:xfrm flipH="1">
            <a:off x="7257401" y="2487081"/>
            <a:ext cx="1694250" cy="903147"/>
          </a:xfrm>
          <a:prstGeom prst="line">
            <a:avLst/>
          </a:prstGeom>
          <a:ln w="57150"/>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6C57DFB0-D142-4301-8DEC-D7DCF2F55CB1}"/>
              </a:ext>
            </a:extLst>
          </p:cNvPr>
          <p:cNvCxnSpPr>
            <a:cxnSpLocks/>
          </p:cNvCxnSpPr>
          <p:nvPr/>
        </p:nvCxnSpPr>
        <p:spPr>
          <a:xfrm>
            <a:off x="3698982" y="2296871"/>
            <a:ext cx="1804975" cy="996891"/>
          </a:xfrm>
          <a:prstGeom prst="line">
            <a:avLst/>
          </a:prstGeom>
          <a:ln w="57150"/>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6E102832-D397-4E8C-8979-AAB4C3CF121C}"/>
              </a:ext>
            </a:extLst>
          </p:cNvPr>
          <p:cNvCxnSpPr>
            <a:cxnSpLocks/>
          </p:cNvCxnSpPr>
          <p:nvPr/>
        </p:nvCxnSpPr>
        <p:spPr>
          <a:xfrm flipH="1" flipV="1">
            <a:off x="7251963" y="4168722"/>
            <a:ext cx="1702375" cy="1091060"/>
          </a:xfrm>
          <a:prstGeom prst="line">
            <a:avLst/>
          </a:prstGeom>
          <a:ln w="57150"/>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AF6B15E3-E75B-4A94-8C1F-F242DBB6CF0E}"/>
              </a:ext>
            </a:extLst>
          </p:cNvPr>
          <p:cNvCxnSpPr>
            <a:cxnSpLocks/>
          </p:cNvCxnSpPr>
          <p:nvPr/>
        </p:nvCxnSpPr>
        <p:spPr>
          <a:xfrm flipV="1">
            <a:off x="3682828" y="4202776"/>
            <a:ext cx="1814767" cy="1135308"/>
          </a:xfrm>
          <a:prstGeom prst="line">
            <a:avLst/>
          </a:prstGeom>
          <a:ln w="57150"/>
        </p:spPr>
        <p:style>
          <a:lnRef idx="1">
            <a:schemeClr val="dk1"/>
          </a:lnRef>
          <a:fillRef idx="0">
            <a:schemeClr val="dk1"/>
          </a:fillRef>
          <a:effectRef idx="0">
            <a:schemeClr val="dk1"/>
          </a:effectRef>
          <a:fontRef idx="minor">
            <a:schemeClr val="tx1"/>
          </a:fontRef>
        </p:style>
      </p:cxnSp>
      <p:sp>
        <p:nvSpPr>
          <p:cNvPr id="46" name="Rectangle 45">
            <a:extLst>
              <a:ext uri="{FF2B5EF4-FFF2-40B4-BE49-F238E27FC236}">
                <a16:creationId xmlns:a16="http://schemas.microsoft.com/office/drawing/2014/main" id="{1831FE4A-10A1-4D81-89D7-08C7C97A70F8}"/>
              </a:ext>
            </a:extLst>
          </p:cNvPr>
          <p:cNvSpPr/>
          <p:nvPr/>
        </p:nvSpPr>
        <p:spPr>
          <a:xfrm>
            <a:off x="3557254" y="73040"/>
            <a:ext cx="7096891" cy="105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accent6">
                    <a:lumMod val="50000"/>
                  </a:schemeClr>
                </a:solidFill>
                <a:cs typeface="B Titr" panose="00000700000000000000" pitchFamily="2" charset="-78"/>
              </a:rPr>
              <a:t>تعیین کنند های اجتماعی سلامت</a:t>
            </a:r>
            <a:r>
              <a:rPr lang="en-US" sz="3600" b="1" dirty="0">
                <a:solidFill>
                  <a:schemeClr val="accent6">
                    <a:lumMod val="50000"/>
                  </a:schemeClr>
                </a:solidFill>
                <a:cs typeface="B Titr" panose="00000700000000000000" pitchFamily="2" charset="-78"/>
              </a:rPr>
              <a:t>  SDH </a:t>
            </a:r>
            <a:r>
              <a:rPr lang="fa-IR" sz="3600" b="1" dirty="0">
                <a:solidFill>
                  <a:schemeClr val="accent6">
                    <a:lumMod val="50000"/>
                  </a:schemeClr>
                </a:solidFill>
                <a:cs typeface="B Titr" panose="00000700000000000000" pitchFamily="2" charset="-78"/>
              </a:rPr>
              <a:t> </a:t>
            </a:r>
            <a:endParaRPr lang="en-US" sz="3600" b="1" dirty="0">
              <a:solidFill>
                <a:schemeClr val="accent6">
                  <a:lumMod val="50000"/>
                </a:schemeClr>
              </a:solidFill>
              <a:cs typeface="B Titr" panose="00000700000000000000" pitchFamily="2" charset="-78"/>
            </a:endParaRPr>
          </a:p>
        </p:txBody>
      </p:sp>
    </p:spTree>
    <p:extLst>
      <p:ext uri="{BB962C8B-B14F-4D97-AF65-F5344CB8AC3E}">
        <p14:creationId xmlns:p14="http://schemas.microsoft.com/office/powerpoint/2010/main" val="1477306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1DF7348A-65F3-488F-901C-36508BFF58DD}"/>
              </a:ext>
            </a:extLst>
          </p:cNvPr>
          <p:cNvSpPr>
            <a:spLocks noGrp="1" noChangeArrowheads="1"/>
          </p:cNvSpPr>
          <p:nvPr>
            <p:ph type="title"/>
          </p:nvPr>
        </p:nvSpPr>
        <p:spPr>
          <a:xfrm>
            <a:off x="838200" y="290199"/>
            <a:ext cx="10515600" cy="697226"/>
          </a:xfrm>
        </p:spPr>
        <p:txBody>
          <a:bodyPr>
            <a:normAutofit fontScale="90000"/>
          </a:bodyPr>
          <a:lstStyle/>
          <a:p>
            <a:pPr algn="r" rtl="1">
              <a:lnSpc>
                <a:spcPct val="150000"/>
              </a:lnSpc>
            </a:pPr>
            <a:r>
              <a:rPr lang="fa-IR" altLang="en-US" sz="2000" dirty="0">
                <a:cs typeface="B Jadid" panose="00000700000000000000" pitchFamily="2" charset="-78"/>
              </a:rPr>
              <a:t>بخش بهداشت برای ارتقای </a:t>
            </a:r>
            <a:r>
              <a:rPr lang="fa-IR" altLang="en-US" sz="2000" dirty="0" err="1">
                <a:cs typeface="B Jadid" panose="00000700000000000000" pitchFamily="2" charset="-78"/>
              </a:rPr>
              <a:t>برنامهSDH</a:t>
            </a:r>
            <a:r>
              <a:rPr lang="fa-IR" altLang="en-US" sz="2000" dirty="0">
                <a:cs typeface="B Jadid" panose="00000700000000000000" pitchFamily="2" charset="-78"/>
              </a:rPr>
              <a:t> و HE چه کاری می تواند</a:t>
            </a:r>
            <a:r>
              <a:rPr lang="en-US" altLang="en-US" sz="2000" dirty="0">
                <a:cs typeface="B Jadid" panose="00000700000000000000" pitchFamily="2" charset="-78"/>
              </a:rPr>
              <a:t> </a:t>
            </a:r>
            <a:r>
              <a:rPr lang="fa-IR" altLang="en-US" sz="2000" dirty="0">
                <a:cs typeface="B Jadid" panose="00000700000000000000" pitchFamily="2" charset="-78"/>
              </a:rPr>
              <a:t> در داخل نظام سلامت  انجام دهد؟</a:t>
            </a:r>
            <a:br>
              <a:rPr lang="fa-IR" altLang="en-US" sz="2000" dirty="0">
                <a:cs typeface="B Jadid" panose="00000700000000000000" pitchFamily="2" charset="-78"/>
              </a:rPr>
            </a:br>
            <a:endParaRPr lang="en-US" altLang="en-US" sz="2000" dirty="0">
              <a:cs typeface="B Jadid" panose="00000700000000000000" pitchFamily="2" charset="-78"/>
            </a:endParaRPr>
          </a:p>
        </p:txBody>
      </p:sp>
      <p:sp>
        <p:nvSpPr>
          <p:cNvPr id="3" name="Content Placeholder 2">
            <a:extLst>
              <a:ext uri="{FF2B5EF4-FFF2-40B4-BE49-F238E27FC236}">
                <a16:creationId xmlns:a16="http://schemas.microsoft.com/office/drawing/2014/main" id="{AEEEA2DF-481F-4599-943A-1164B5FA2239}"/>
              </a:ext>
            </a:extLst>
          </p:cNvPr>
          <p:cNvSpPr>
            <a:spLocks noGrp="1"/>
          </p:cNvSpPr>
          <p:nvPr>
            <p:ph idx="1"/>
          </p:nvPr>
        </p:nvSpPr>
        <p:spPr>
          <a:xfrm>
            <a:off x="438150" y="987425"/>
            <a:ext cx="10915650" cy="5686425"/>
          </a:xfrm>
        </p:spPr>
        <p:txBody>
          <a:bodyPr rtlCol="0">
            <a:normAutofit/>
          </a:bodyPr>
          <a:lstStyle/>
          <a:p>
            <a:pPr algn="r" rtl="1" fontAlgn="auto">
              <a:lnSpc>
                <a:spcPct val="220000"/>
              </a:lnSpc>
              <a:spcAft>
                <a:spcPts val="0"/>
              </a:spcAft>
              <a:defRPr/>
            </a:pPr>
            <a:r>
              <a:rPr lang="fa-IR" sz="1600" dirty="0">
                <a:cs typeface="B Titr" panose="00000700000000000000" pitchFamily="2" charset="-78"/>
              </a:rPr>
              <a:t>برای کشورهایی که کار SDH را آغاز می کنند، بخش بهداشت مکان خوبی برای شروع است، حتی اگر هدف نهایی آنها استفاده از رویکردی است که کل دولت را در بر می گیرد. </a:t>
            </a:r>
          </a:p>
          <a:p>
            <a:pPr algn="r" rtl="1" fontAlgn="auto">
              <a:lnSpc>
                <a:spcPct val="220000"/>
              </a:lnSpc>
              <a:spcAft>
                <a:spcPts val="0"/>
              </a:spcAft>
              <a:defRPr/>
            </a:pPr>
            <a:r>
              <a:rPr lang="fa-IR" sz="1600" dirty="0">
                <a:solidFill>
                  <a:srgbClr val="FF0000"/>
                </a:solidFill>
                <a:cs typeface="B Titr" panose="00000700000000000000" pitchFamily="2" charset="-78"/>
              </a:rPr>
              <a:t>درگیر نمودن نظام</a:t>
            </a:r>
            <a:r>
              <a:rPr lang="en-US" sz="1600" dirty="0">
                <a:solidFill>
                  <a:srgbClr val="FF0000"/>
                </a:solidFill>
                <a:cs typeface="B Titr" panose="00000700000000000000" pitchFamily="2" charset="-78"/>
              </a:rPr>
              <a:t> </a:t>
            </a:r>
            <a:r>
              <a:rPr lang="fa-IR" sz="1600" dirty="0">
                <a:solidFill>
                  <a:srgbClr val="FF0000"/>
                </a:solidFill>
                <a:cs typeface="B Titr" panose="00000700000000000000" pitchFamily="2" charset="-78"/>
              </a:rPr>
              <a:t> سلامت  در برنامه </a:t>
            </a:r>
            <a:r>
              <a:rPr lang="en-US" sz="1600" dirty="0">
                <a:solidFill>
                  <a:srgbClr val="FF0000"/>
                </a:solidFill>
                <a:cs typeface="B Titr" panose="00000700000000000000" pitchFamily="2" charset="-78"/>
              </a:rPr>
              <a:t>SDH</a:t>
            </a:r>
            <a:r>
              <a:rPr lang="fa-IR" sz="1600" dirty="0">
                <a:solidFill>
                  <a:srgbClr val="FF0000"/>
                </a:solidFill>
                <a:cs typeface="B Titr" panose="00000700000000000000" pitchFamily="2" charset="-78"/>
              </a:rPr>
              <a:t> شامل  نیاز به اقدامات اولویت دار زیر است: </a:t>
            </a:r>
          </a:p>
          <a:p>
            <a:pPr algn="r" rtl="1" fontAlgn="auto">
              <a:lnSpc>
                <a:spcPct val="220000"/>
              </a:lnSpc>
              <a:spcAft>
                <a:spcPts val="0"/>
              </a:spcAft>
              <a:defRPr/>
            </a:pPr>
            <a:r>
              <a:rPr lang="fa-IR" sz="1600" dirty="0">
                <a:cs typeface="B Titr" panose="00000700000000000000" pitchFamily="2" charset="-78"/>
              </a:rPr>
              <a:t>(1) ارائه اطلاعات در مورد وضعیت عدالت سلامت، برای تقویت تعهد سیاسی و برجسته کردن فرصت ها برای مداخله،  (تحلیل مرگ کودکان)</a:t>
            </a:r>
          </a:p>
          <a:p>
            <a:pPr algn="r" rtl="1" fontAlgn="auto">
              <a:lnSpc>
                <a:spcPct val="220000"/>
              </a:lnSpc>
              <a:spcAft>
                <a:spcPts val="0"/>
              </a:spcAft>
              <a:defRPr/>
            </a:pPr>
            <a:r>
              <a:rPr lang="fa-IR" sz="1600" dirty="0">
                <a:cs typeface="B Titr" panose="00000700000000000000" pitchFamily="2" charset="-78"/>
              </a:rPr>
              <a:t>(2) حصول اطمینان از اینکه طراحی و مدیریت نظام سلامت به کاهش </a:t>
            </a:r>
            <a:r>
              <a:rPr lang="fa-IR" sz="1600" dirty="0" err="1">
                <a:cs typeface="B Titr" panose="00000700000000000000" pitchFamily="2" charset="-78"/>
              </a:rPr>
              <a:t>نابرابری‌های</a:t>
            </a:r>
            <a:r>
              <a:rPr lang="fa-IR" sz="1600" dirty="0">
                <a:cs typeface="B Titr" panose="00000700000000000000" pitchFamily="2" charset="-78"/>
              </a:rPr>
              <a:t> سلامت </a:t>
            </a:r>
            <a:r>
              <a:rPr lang="fa-IR" sz="1600" dirty="0" err="1">
                <a:cs typeface="B Titr" panose="00000700000000000000" pitchFamily="2" charset="-78"/>
              </a:rPr>
              <a:t>تعیین‌شده</a:t>
            </a:r>
            <a:r>
              <a:rPr lang="fa-IR" sz="1600" dirty="0">
                <a:cs typeface="B Titr" panose="00000700000000000000" pitchFamily="2" charset="-78"/>
              </a:rPr>
              <a:t> اجتماعی</a:t>
            </a:r>
            <a:r>
              <a:rPr lang="en-US" sz="1600" dirty="0">
                <a:cs typeface="B Titr" panose="00000700000000000000" pitchFamily="2" charset="-78"/>
              </a:rPr>
              <a:t> </a:t>
            </a:r>
            <a:r>
              <a:rPr lang="fa-IR" sz="1600" dirty="0">
                <a:cs typeface="B Titr" panose="00000700000000000000" pitchFamily="2" charset="-78"/>
              </a:rPr>
              <a:t>کمک می کند ، و اینکه </a:t>
            </a:r>
            <a:r>
              <a:rPr lang="fa-IR" sz="1600" dirty="0" err="1">
                <a:cs typeface="B Titr" panose="00000700000000000000" pitchFamily="2" charset="-78"/>
              </a:rPr>
              <a:t>برنامه‌های</a:t>
            </a:r>
            <a:r>
              <a:rPr lang="fa-IR" sz="1600" dirty="0">
                <a:cs typeface="B Titr" panose="00000700000000000000" pitchFamily="2" charset="-78"/>
              </a:rPr>
              <a:t> بخش سلامت به برابری حساس هستند، به ویژه بر نقش نظام سلامت در تضمین برابری در دسترسی به خدمات سلامت</a:t>
            </a:r>
          </a:p>
          <a:p>
            <a:pPr algn="r" rtl="1" fontAlgn="auto">
              <a:lnSpc>
                <a:spcPct val="220000"/>
              </a:lnSpc>
              <a:spcAft>
                <a:spcPts val="0"/>
              </a:spcAft>
              <a:defRPr/>
            </a:pPr>
            <a:r>
              <a:rPr lang="fa-IR" sz="1600" dirty="0">
                <a:cs typeface="B Titr" panose="00000700000000000000" pitchFamily="2" charset="-78"/>
              </a:rPr>
              <a:t> (3) ایجاد اهداف و برنامه های </a:t>
            </a:r>
            <a:r>
              <a:rPr lang="en-US" sz="1600" dirty="0">
                <a:cs typeface="B Titr" panose="00000700000000000000" pitchFamily="2" charset="-78"/>
              </a:rPr>
              <a:t> </a:t>
            </a:r>
            <a:r>
              <a:rPr lang="fa-IR" sz="1600" dirty="0">
                <a:cs typeface="B Titr" panose="00000700000000000000" pitchFamily="2" charset="-78"/>
              </a:rPr>
              <a:t>عدالت در سلامت ملی برای دستیابی به آنها</a:t>
            </a:r>
          </a:p>
          <a:p>
            <a:pPr algn="r" rtl="1" fontAlgn="auto">
              <a:lnSpc>
                <a:spcPct val="220000"/>
              </a:lnSpc>
              <a:spcAft>
                <a:spcPts val="0"/>
              </a:spcAft>
              <a:defRPr/>
            </a:pPr>
            <a:r>
              <a:rPr lang="fa-IR" sz="1600" dirty="0">
                <a:cs typeface="B Titr" panose="00000700000000000000" pitchFamily="2" charset="-78"/>
              </a:rPr>
              <a:t>(4) تقویت نظام ملی اطلاعات سلامت برای بهبود «نظام الکترونیک سلامت » و روال نظارت بر نابرابری های</a:t>
            </a:r>
            <a:r>
              <a:rPr lang="en-US" sz="1600" dirty="0">
                <a:cs typeface="B Titr" panose="00000700000000000000" pitchFamily="2" charset="-78"/>
              </a:rPr>
              <a:t> </a:t>
            </a:r>
            <a:r>
              <a:rPr lang="fa-IR" sz="1600" dirty="0">
                <a:cs typeface="B Titr" panose="00000700000000000000" pitchFamily="2" charset="-78"/>
              </a:rPr>
              <a:t> سلامت و </a:t>
            </a:r>
            <a:r>
              <a:rPr lang="en-US" sz="1600" dirty="0">
                <a:cs typeface="B Titr" panose="00000700000000000000" pitchFamily="2" charset="-78"/>
              </a:rPr>
              <a:t>SDH</a:t>
            </a:r>
            <a:r>
              <a:rPr lang="fa-IR" sz="1600" dirty="0">
                <a:cs typeface="B Titr" panose="00000700000000000000" pitchFamily="2" charset="-78"/>
              </a:rPr>
              <a:t>، </a:t>
            </a:r>
            <a:endParaRPr lang="en-US" sz="1600" dirty="0">
              <a:cs typeface="B Titr" panose="00000700000000000000" pitchFamily="2" charset="-7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6CBA782-3757-FEDD-29C6-F93596199904}"/>
              </a:ext>
            </a:extLst>
          </p:cNvPr>
          <p:cNvPicPr>
            <a:picLocks noGrp="1" noChangeAspect="1"/>
          </p:cNvPicPr>
          <p:nvPr>
            <p:ph idx="1"/>
          </p:nvPr>
        </p:nvPicPr>
        <p:blipFill rotWithShape="1">
          <a:blip r:embed="rId2"/>
          <a:srcRect l="11459" t="7453" r="64529" b="64096"/>
          <a:stretch/>
        </p:blipFill>
        <p:spPr bwMode="auto">
          <a:xfrm>
            <a:off x="3231143" y="1481138"/>
            <a:ext cx="5729713" cy="4525962"/>
          </a:xfrm>
          <a:prstGeom prst="rect">
            <a:avLst/>
          </a:prstGeom>
          <a:ln>
            <a:noFill/>
          </a:ln>
          <a:extLst>
            <a:ext uri="{53640926-AAD7-44D8-BBD7-CCE9431645EC}">
              <a14:shadowObscured xmlns:a14="http://schemas.microsoft.com/office/drawing/2010/main"/>
            </a:ext>
          </a:extLst>
        </p:spPr>
      </p:pic>
      <p:pic>
        <p:nvPicPr>
          <p:cNvPr id="6" name="Picture 5">
            <a:extLst>
              <a:ext uri="{FF2B5EF4-FFF2-40B4-BE49-F238E27FC236}">
                <a16:creationId xmlns:a16="http://schemas.microsoft.com/office/drawing/2014/main" id="{2618E7C0-E9C5-E974-995F-24D0769A6D80}"/>
              </a:ext>
            </a:extLst>
          </p:cNvPr>
          <p:cNvPicPr>
            <a:picLocks noChangeAspect="1"/>
          </p:cNvPicPr>
          <p:nvPr/>
        </p:nvPicPr>
        <p:blipFill rotWithShape="1">
          <a:blip r:embed="rId2"/>
          <a:srcRect l="79686" t="17203" r="12319" b="72287"/>
          <a:stretch/>
        </p:blipFill>
        <p:spPr bwMode="auto">
          <a:xfrm>
            <a:off x="9976530" y="5053330"/>
            <a:ext cx="1089025" cy="953770"/>
          </a:xfrm>
          <a:prstGeom prst="rect">
            <a:avLst/>
          </a:prstGeom>
          <a:ln>
            <a:noFill/>
          </a:ln>
          <a:extLst>
            <a:ext uri="{53640926-AAD7-44D8-BBD7-CCE9431645EC}">
              <a14:shadowObscured xmlns:a14="http://schemas.microsoft.com/office/drawing/2010/main"/>
            </a:ext>
          </a:extLst>
        </p:spPr>
      </p:pic>
      <p:sp>
        <p:nvSpPr>
          <p:cNvPr id="7" name="Title 2">
            <a:extLst>
              <a:ext uri="{FF2B5EF4-FFF2-40B4-BE49-F238E27FC236}">
                <a16:creationId xmlns:a16="http://schemas.microsoft.com/office/drawing/2014/main" id="{51B92F6A-AACF-E98B-FB69-6311CCE7625A}"/>
              </a:ext>
            </a:extLst>
          </p:cNvPr>
          <p:cNvSpPr>
            <a:spLocks noGrp="1"/>
          </p:cNvSpPr>
          <p:nvPr>
            <p:ph type="title"/>
          </p:nvPr>
        </p:nvSpPr>
        <p:spPr>
          <a:xfrm>
            <a:off x="609600" y="274638"/>
            <a:ext cx="10972800" cy="1143000"/>
          </a:xfrm>
        </p:spPr>
        <p:txBody>
          <a:bodyPr>
            <a:noAutofit/>
          </a:bodyPr>
          <a:lstStyle/>
          <a:p>
            <a:r>
              <a:rPr lang="fa-IR" sz="2400" dirty="0">
                <a:solidFill>
                  <a:schemeClr val="tx1"/>
                </a:solidFill>
                <a:cs typeface="B Titr" panose="00000700000000000000" pitchFamily="2" charset="-78"/>
              </a:rPr>
              <a:t>برآورد میزان مرگ نوزادان در 1000 تولد زنده در شهرستان های کشور</a:t>
            </a:r>
            <a:endParaRPr lang="en-US" sz="2400" dirty="0">
              <a:solidFill>
                <a:schemeClr val="tx1"/>
              </a:solidFill>
              <a:cs typeface="B Titr" panose="00000700000000000000" pitchFamily="2" charset="-78"/>
            </a:endParaRPr>
          </a:p>
        </p:txBody>
      </p:sp>
    </p:spTree>
    <p:extLst>
      <p:ext uri="{BB962C8B-B14F-4D97-AF65-F5344CB8AC3E}">
        <p14:creationId xmlns:p14="http://schemas.microsoft.com/office/powerpoint/2010/main" val="401139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7833A7-1EF2-2D4B-4605-F93B9F72DCC1}"/>
              </a:ext>
            </a:extLst>
          </p:cNvPr>
          <p:cNvSpPr>
            <a:spLocks noGrp="1"/>
          </p:cNvSpPr>
          <p:nvPr>
            <p:ph type="title"/>
          </p:nvPr>
        </p:nvSpPr>
        <p:spPr/>
        <p:txBody>
          <a:bodyPr>
            <a:noAutofit/>
          </a:bodyPr>
          <a:lstStyle/>
          <a:p>
            <a:r>
              <a:rPr lang="fa-IR" sz="2400" dirty="0">
                <a:solidFill>
                  <a:schemeClr val="tx1"/>
                </a:solidFill>
                <a:cs typeface="B Titr" panose="00000700000000000000" pitchFamily="2" charset="-78"/>
              </a:rPr>
              <a:t>برآورد میزان مرگ زیر یکساله در 1000 تولد زنده در شهرستان های کشور</a:t>
            </a:r>
            <a:endParaRPr lang="en-US" sz="2400" dirty="0"/>
          </a:p>
        </p:txBody>
      </p:sp>
      <p:pic>
        <p:nvPicPr>
          <p:cNvPr id="4" name="Content Placeholder 3">
            <a:extLst>
              <a:ext uri="{FF2B5EF4-FFF2-40B4-BE49-F238E27FC236}">
                <a16:creationId xmlns:a16="http://schemas.microsoft.com/office/drawing/2014/main" id="{C76BEDBB-0DE1-8F6D-5F5F-170338204FB9}"/>
              </a:ext>
            </a:extLst>
          </p:cNvPr>
          <p:cNvPicPr>
            <a:picLocks noGrp="1" noChangeAspect="1"/>
          </p:cNvPicPr>
          <p:nvPr>
            <p:ph idx="1"/>
          </p:nvPr>
        </p:nvPicPr>
        <p:blipFill rotWithShape="1">
          <a:blip r:embed="rId2"/>
          <a:srcRect l="36124" t="7454" r="43651" b="66098"/>
          <a:stretch/>
        </p:blipFill>
        <p:spPr bwMode="auto">
          <a:xfrm>
            <a:off x="3500220" y="1481138"/>
            <a:ext cx="5191559" cy="452596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99019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C66F4F-8C59-47B0-81E9-09835CB821C9}"/>
              </a:ext>
            </a:extLst>
          </p:cNvPr>
          <p:cNvPicPr>
            <a:picLocks noChangeAspect="1"/>
          </p:cNvPicPr>
          <p:nvPr/>
        </p:nvPicPr>
        <p:blipFill rotWithShape="1">
          <a:blip r:embed="rId2"/>
          <a:srcRect l="15630" t="25230" r="39105" b="38154"/>
          <a:stretch/>
        </p:blipFill>
        <p:spPr>
          <a:xfrm>
            <a:off x="1272063" y="1139589"/>
            <a:ext cx="9225596" cy="4981432"/>
          </a:xfrm>
          <a:prstGeom prst="rect">
            <a:avLst/>
          </a:prstGeom>
          <a:noFill/>
        </p:spPr>
      </p:pic>
      <p:sp>
        <p:nvSpPr>
          <p:cNvPr id="8" name="Title 2">
            <a:extLst>
              <a:ext uri="{FF2B5EF4-FFF2-40B4-BE49-F238E27FC236}">
                <a16:creationId xmlns:a16="http://schemas.microsoft.com/office/drawing/2014/main" id="{13CAE87F-4FA4-6E06-0F15-24C91B2FF0CC}"/>
              </a:ext>
            </a:extLst>
          </p:cNvPr>
          <p:cNvSpPr>
            <a:spLocks noGrp="1"/>
          </p:cNvSpPr>
          <p:nvPr>
            <p:ph type="title"/>
          </p:nvPr>
        </p:nvSpPr>
        <p:spPr>
          <a:xfrm>
            <a:off x="395785" y="274638"/>
            <a:ext cx="11186615" cy="576070"/>
          </a:xfrm>
        </p:spPr>
        <p:txBody>
          <a:bodyPr>
            <a:noAutofit/>
          </a:bodyPr>
          <a:lstStyle/>
          <a:p>
            <a:r>
              <a:rPr lang="fa-IR" sz="2400" dirty="0">
                <a:solidFill>
                  <a:schemeClr val="tx1"/>
                </a:solidFill>
                <a:cs typeface="B Titr" panose="00000700000000000000" pitchFamily="2" charset="-78"/>
              </a:rPr>
              <a:t>برآورد میزان مرگ زیر 5 ساله در 1000 تولد زنده در شهرستان های کشور</a:t>
            </a:r>
            <a:endParaRPr lang="en-US" sz="2400" dirty="0">
              <a:solidFill>
                <a:schemeClr val="tx1"/>
              </a:solidFill>
              <a:cs typeface="B Titr" panose="00000700000000000000" pitchFamily="2" charset="-78"/>
            </a:endParaRPr>
          </a:p>
        </p:txBody>
      </p:sp>
    </p:spTree>
    <p:extLst>
      <p:ext uri="{BB962C8B-B14F-4D97-AF65-F5344CB8AC3E}">
        <p14:creationId xmlns:p14="http://schemas.microsoft.com/office/powerpoint/2010/main" val="2708115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9E856DC4-A6F1-4A60-8E91-F6483E1EC5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92" t="25070" r="6477" b="14491"/>
          <a:stretch>
            <a:fillRect/>
          </a:stretch>
        </p:blipFill>
        <p:spPr bwMode="auto">
          <a:xfrm>
            <a:off x="217488" y="854075"/>
            <a:ext cx="11444287"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E65596B2-51F2-45BC-87FF-5A1400672C7A}"/>
              </a:ext>
            </a:extLst>
          </p:cNvPr>
          <p:cNvSpPr/>
          <p:nvPr/>
        </p:nvSpPr>
        <p:spPr>
          <a:xfrm>
            <a:off x="1889125" y="273050"/>
            <a:ext cx="5480050" cy="395288"/>
          </a:xfrm>
          <a:prstGeom prst="rect">
            <a:avLst/>
          </a:prstGeom>
        </p:spPr>
        <p:style>
          <a:lnRef idx="2">
            <a:schemeClr val="accent6"/>
          </a:lnRef>
          <a:fillRef idx="1">
            <a:schemeClr val="lt1"/>
          </a:fillRef>
          <a:effectRef idx="0">
            <a:schemeClr val="accent6"/>
          </a:effectRef>
          <a:fontRef idx="minor">
            <a:schemeClr val="dk1"/>
          </a:fontRef>
        </p:style>
        <p:txBody>
          <a:bodyPr anchor="ctr"/>
          <a:lstStyle/>
          <a:p>
            <a:pPr algn="ctr" rtl="1">
              <a:defRPr/>
            </a:pPr>
            <a:r>
              <a:rPr lang="fa-IR" dirty="0">
                <a:cs typeface="B Titr" panose="00000700000000000000" pitchFamily="2" charset="-78"/>
              </a:rPr>
              <a:t>امید زندگی به تفکیک استان زن و مرد سال 2019</a:t>
            </a:r>
            <a:endParaRPr lang="en-US" dirty="0">
              <a:cs typeface="B Titr" panose="00000700000000000000" pitchFamily="2" charset="-78"/>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eport template (2)">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ارایه چارچوب و اجزای سند و روش کار</Template>
  <TotalTime>1852</TotalTime>
  <Words>559</Words>
  <Application>Microsoft Office PowerPoint</Application>
  <PresentationFormat>Widescreen</PresentationFormat>
  <Paragraphs>70</Paragraphs>
  <Slides>18</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4" baseType="lpstr">
      <vt:lpstr>Lucida Sans Unicode</vt:lpstr>
      <vt:lpstr>Verdana</vt:lpstr>
      <vt:lpstr>Wingdings 2</vt:lpstr>
      <vt:lpstr>Wingdings 3</vt:lpstr>
      <vt:lpstr>report template (2)</vt:lpstr>
      <vt:lpstr>Chart</vt:lpstr>
      <vt:lpstr>PowerPoint Presentation</vt:lpstr>
      <vt:lpstr>PowerPoint Presentation</vt:lpstr>
      <vt:lpstr>PowerPoint Presentation</vt:lpstr>
      <vt:lpstr>PowerPoint Presentation</vt:lpstr>
      <vt:lpstr>بخش بهداشت برای ارتقای برنامهSDH و HE چه کاری می تواند  در داخل نظام سلامت  انجام دهد؟ </vt:lpstr>
      <vt:lpstr>برآورد میزان مرگ نوزادان در 1000 تولد زنده در شهرستان های کشور</vt:lpstr>
      <vt:lpstr>برآورد میزان مرگ زیر یکساله در 1000 تولد زنده در شهرستان های کشور</vt:lpstr>
      <vt:lpstr>برآورد میزان مرگ زیر 5 ساله در 1000 تولد زنده در شهرستان های کشور</vt:lpstr>
      <vt:lpstr>PowerPoint Presentation</vt:lpstr>
      <vt:lpstr>میزان استاندارد شده  DALYs در 100 هزار نفر به تفکیک استان در سال 2019</vt:lpstr>
      <vt:lpstr>میزان استاندارد شده  YLLs در 100 هزار نفر به تفکیک استان در سال 2019</vt:lpstr>
      <vt:lpstr>PowerPoint Presentation</vt:lpstr>
      <vt:lpstr>PowerPoint Presentation</vt:lpstr>
      <vt:lpstr>فرصت ها موجود برای اقدامات عملی برای SDH </vt:lpstr>
      <vt:lpstr>محدودیت ها اقدامات SDH</vt:lpstr>
      <vt:lpstr>ابعاد عملی SDH</vt:lpstr>
      <vt:lpstr>PowerPoint Presentation</vt:lpstr>
      <vt:lpstr>با تشکر</vt:lpstr>
    </vt:vector>
  </TitlesOfParts>
  <Company>health.gov.ir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بتول دکتر ربانی</dc:creator>
  <cp:lastModifiedBy>A.R.I</cp:lastModifiedBy>
  <cp:revision>139</cp:revision>
  <dcterms:created xsi:type="dcterms:W3CDTF">2022-03-08T09:52:59Z</dcterms:created>
  <dcterms:modified xsi:type="dcterms:W3CDTF">2023-08-05T05:33:55Z</dcterms:modified>
</cp:coreProperties>
</file>