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2" r:id="rId1"/>
    <p:sldMasterId id="2147483859" r:id="rId2"/>
  </p:sldMasterIdLst>
  <p:notesMasterIdLst>
    <p:notesMasterId r:id="rId75"/>
  </p:notesMasterIdLst>
  <p:sldIdLst>
    <p:sldId id="292" r:id="rId3"/>
    <p:sldId id="342" r:id="rId4"/>
    <p:sldId id="314" r:id="rId5"/>
    <p:sldId id="315" r:id="rId6"/>
    <p:sldId id="316" r:id="rId7"/>
    <p:sldId id="317" r:id="rId8"/>
    <p:sldId id="318" r:id="rId9"/>
    <p:sldId id="319" r:id="rId10"/>
    <p:sldId id="313" r:id="rId11"/>
    <p:sldId id="257" r:id="rId12"/>
    <p:sldId id="303" r:id="rId13"/>
    <p:sldId id="259" r:id="rId14"/>
    <p:sldId id="261" r:id="rId15"/>
    <p:sldId id="260" r:id="rId16"/>
    <p:sldId id="262" r:id="rId17"/>
    <p:sldId id="263" r:id="rId18"/>
    <p:sldId id="323" r:id="rId19"/>
    <p:sldId id="264" r:id="rId20"/>
    <p:sldId id="297" r:id="rId21"/>
    <p:sldId id="266" r:id="rId22"/>
    <p:sldId id="267" r:id="rId23"/>
    <p:sldId id="268" r:id="rId24"/>
    <p:sldId id="269" r:id="rId25"/>
    <p:sldId id="299" r:id="rId26"/>
    <p:sldId id="273" r:id="rId27"/>
    <p:sldId id="270" r:id="rId28"/>
    <p:sldId id="271" r:id="rId29"/>
    <p:sldId id="304" r:id="rId30"/>
    <p:sldId id="276" r:id="rId31"/>
    <p:sldId id="274" r:id="rId32"/>
    <p:sldId id="275" r:id="rId33"/>
    <p:sldId id="277" r:id="rId34"/>
    <p:sldId id="308" r:id="rId35"/>
    <p:sldId id="278" r:id="rId36"/>
    <p:sldId id="280" r:id="rId37"/>
    <p:sldId id="294" r:id="rId38"/>
    <p:sldId id="281" r:id="rId39"/>
    <p:sldId id="295" r:id="rId40"/>
    <p:sldId id="282" r:id="rId41"/>
    <p:sldId id="300" r:id="rId42"/>
    <p:sldId id="309" r:id="rId43"/>
    <p:sldId id="283" r:id="rId44"/>
    <p:sldId id="284" r:id="rId45"/>
    <p:sldId id="285" r:id="rId46"/>
    <p:sldId id="286" r:id="rId47"/>
    <p:sldId id="301" r:id="rId48"/>
    <p:sldId id="287" r:id="rId49"/>
    <p:sldId id="320" r:id="rId50"/>
    <p:sldId id="296" r:id="rId51"/>
    <p:sldId id="302" r:id="rId52"/>
    <p:sldId id="289" r:id="rId53"/>
    <p:sldId id="290" r:id="rId54"/>
    <p:sldId id="291" r:id="rId55"/>
    <p:sldId id="324" r:id="rId56"/>
    <p:sldId id="325" r:id="rId57"/>
    <p:sldId id="326" r:id="rId58"/>
    <p:sldId id="328" r:id="rId59"/>
    <p:sldId id="329" r:id="rId60"/>
    <p:sldId id="330" r:id="rId61"/>
    <p:sldId id="331" r:id="rId62"/>
    <p:sldId id="332" r:id="rId63"/>
    <p:sldId id="333" r:id="rId64"/>
    <p:sldId id="334" r:id="rId65"/>
    <p:sldId id="335" r:id="rId66"/>
    <p:sldId id="336" r:id="rId67"/>
    <p:sldId id="338" r:id="rId68"/>
    <p:sldId id="337" r:id="rId69"/>
    <p:sldId id="339" r:id="rId70"/>
    <p:sldId id="340" r:id="rId71"/>
    <p:sldId id="341" r:id="rId72"/>
    <p:sldId id="343" r:id="rId73"/>
    <p:sldId id="321" r:id="rId7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Sheet1!$E$1</c:f>
              <c:strCache>
                <c:ptCount val="1"/>
                <c:pt idx="0">
                  <c:v>درصد غربالگری برست تا پایان1402</c:v>
                </c:pt>
              </c:strCache>
            </c:strRef>
          </c:tx>
          <c:spPr>
            <a:solidFill>
              <a:schemeClr val="accent1"/>
            </a:solidFill>
            <a:ln>
              <a:noFill/>
            </a:ln>
            <a:effectLst/>
            <a:sp3d/>
          </c:spPr>
          <c:invertIfNegative val="0"/>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Sheet1!$D$2:$D$29</c:f>
              <c:strCache>
                <c:ptCount val="28"/>
                <c:pt idx="0">
                  <c:v>فریدن</c:v>
                </c:pt>
                <c:pt idx="1">
                  <c:v>خور</c:v>
                </c:pt>
                <c:pt idx="2">
                  <c:v>چادگان </c:v>
                </c:pt>
                <c:pt idx="3">
                  <c:v>نطنز </c:v>
                </c:pt>
                <c:pt idx="4">
                  <c:v>سمیرم</c:v>
                </c:pt>
                <c:pt idx="5">
                  <c:v>فریدونشهر </c:v>
                </c:pt>
                <c:pt idx="6">
                  <c:v>بویین </c:v>
                </c:pt>
                <c:pt idx="7">
                  <c:v>اردستان </c:v>
                </c:pt>
                <c:pt idx="8">
                  <c:v>تیران </c:v>
                </c:pt>
                <c:pt idx="9">
                  <c:v>دهاقان </c:v>
                </c:pt>
                <c:pt idx="10">
                  <c:v>خوانسار </c:v>
                </c:pt>
                <c:pt idx="11">
                  <c:v>کوهپایه</c:v>
                </c:pt>
                <c:pt idx="12">
                  <c:v>فلاورجان </c:v>
                </c:pt>
                <c:pt idx="13">
                  <c:v>مبارکه </c:v>
                </c:pt>
                <c:pt idx="14">
                  <c:v>گلپایگان </c:v>
                </c:pt>
                <c:pt idx="15">
                  <c:v>ورزنه</c:v>
                </c:pt>
                <c:pt idx="16">
                  <c:v>برخوار </c:v>
                </c:pt>
                <c:pt idx="17">
                  <c:v>لنجان </c:v>
                </c:pt>
                <c:pt idx="18">
                  <c:v>جرقویه</c:v>
                </c:pt>
                <c:pt idx="19">
                  <c:v>شهرضا </c:v>
                </c:pt>
                <c:pt idx="20">
                  <c:v>هرند</c:v>
                </c:pt>
                <c:pt idx="21">
                  <c:v>نایین </c:v>
                </c:pt>
                <c:pt idx="22">
                  <c:v>خمینی شهر </c:v>
                </c:pt>
                <c:pt idx="23">
                  <c:v>نجف اباد </c:v>
                </c:pt>
                <c:pt idx="24">
                  <c:v>شاهین شهر </c:v>
                </c:pt>
                <c:pt idx="25">
                  <c:v>استان</c:v>
                </c:pt>
                <c:pt idx="26">
                  <c:v>اصفهان 1</c:v>
                </c:pt>
                <c:pt idx="27">
                  <c:v>اصفهان 2</c:v>
                </c:pt>
              </c:strCache>
            </c:strRef>
          </c:cat>
          <c:val>
            <c:numRef>
              <c:f>Sheet1!$E$2:$E$29</c:f>
              <c:numCache>
                <c:formatCode>General</c:formatCode>
                <c:ptCount val="28"/>
                <c:pt idx="0">
                  <c:v>93.61</c:v>
                </c:pt>
                <c:pt idx="1">
                  <c:v>88.49</c:v>
                </c:pt>
                <c:pt idx="2">
                  <c:v>87.46</c:v>
                </c:pt>
                <c:pt idx="3">
                  <c:v>86.23</c:v>
                </c:pt>
                <c:pt idx="4">
                  <c:v>85.76</c:v>
                </c:pt>
                <c:pt idx="5">
                  <c:v>85.66</c:v>
                </c:pt>
                <c:pt idx="6">
                  <c:v>83.9</c:v>
                </c:pt>
                <c:pt idx="7">
                  <c:v>83.61</c:v>
                </c:pt>
                <c:pt idx="8">
                  <c:v>82.61</c:v>
                </c:pt>
                <c:pt idx="9">
                  <c:v>81.16</c:v>
                </c:pt>
                <c:pt idx="10">
                  <c:v>79.73</c:v>
                </c:pt>
                <c:pt idx="11">
                  <c:v>77.31</c:v>
                </c:pt>
                <c:pt idx="12">
                  <c:v>77.27</c:v>
                </c:pt>
                <c:pt idx="13">
                  <c:v>77</c:v>
                </c:pt>
                <c:pt idx="14">
                  <c:v>75.33</c:v>
                </c:pt>
                <c:pt idx="15">
                  <c:v>75.11</c:v>
                </c:pt>
                <c:pt idx="16">
                  <c:v>74.5</c:v>
                </c:pt>
                <c:pt idx="17">
                  <c:v>73.44</c:v>
                </c:pt>
                <c:pt idx="18">
                  <c:v>73.27</c:v>
                </c:pt>
                <c:pt idx="19">
                  <c:v>72.78</c:v>
                </c:pt>
                <c:pt idx="20">
                  <c:v>72.77</c:v>
                </c:pt>
                <c:pt idx="21">
                  <c:v>70.760000000000005</c:v>
                </c:pt>
                <c:pt idx="22">
                  <c:v>67.03</c:v>
                </c:pt>
                <c:pt idx="23">
                  <c:v>64.819999999999993</c:v>
                </c:pt>
                <c:pt idx="24">
                  <c:v>60.51</c:v>
                </c:pt>
                <c:pt idx="25">
                  <c:v>55.56</c:v>
                </c:pt>
                <c:pt idx="26">
                  <c:v>45.78</c:v>
                </c:pt>
                <c:pt idx="27">
                  <c:v>39.07</c:v>
                </c:pt>
              </c:numCache>
            </c:numRef>
          </c:val>
          <c:extLst>
            <c:ext xmlns:c16="http://schemas.microsoft.com/office/drawing/2014/chart" uri="{C3380CC4-5D6E-409C-BE32-E72D297353CC}">
              <c16:uniqueId val="{00000000-B5C8-47A9-99AC-81C4C302CD22}"/>
            </c:ext>
          </c:extLst>
        </c:ser>
        <c:dLbls>
          <c:showLegendKey val="0"/>
          <c:showVal val="0"/>
          <c:showCatName val="0"/>
          <c:showSerName val="0"/>
          <c:showPercent val="0"/>
          <c:showBubbleSize val="0"/>
        </c:dLbls>
        <c:gapWidth val="150"/>
        <c:shape val="box"/>
        <c:axId val="580957919"/>
        <c:axId val="580954591"/>
        <c:axId val="0"/>
      </c:bar3DChart>
      <c:catAx>
        <c:axId val="5809579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580954591"/>
        <c:crosses val="autoZero"/>
        <c:auto val="1"/>
        <c:lblAlgn val="ctr"/>
        <c:lblOffset val="100"/>
        <c:noMultiLvlLbl val="0"/>
      </c:catAx>
      <c:valAx>
        <c:axId val="5809545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09579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B Titr" panose="00000700000000000000" pitchFamily="2" charset="-78"/>
              </a:defRPr>
            </a:pPr>
            <a:r>
              <a:rPr lang="fa-IR" sz="1600">
                <a:cs typeface="B Titr" panose="00000700000000000000" pitchFamily="2" charset="-78"/>
              </a:rPr>
              <a:t>نمودار</a:t>
            </a:r>
            <a:r>
              <a:rPr lang="fa-IR" sz="1600" baseline="0">
                <a:cs typeface="B Titr" panose="00000700000000000000" pitchFamily="2" charset="-78"/>
              </a:rPr>
              <a:t> درصد غربالگری و هدف مطلوب </a:t>
            </a:r>
            <a:endParaRPr lang="en-US" sz="1600">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Sheet1!$K$1</c:f>
              <c:strCache>
                <c:ptCount val="1"/>
                <c:pt idx="0">
                  <c:v>درصد غربالگری</c:v>
                </c:pt>
              </c:strCache>
            </c:strRef>
          </c:tx>
          <c:spPr>
            <a:solidFill>
              <a:schemeClr val="accent1"/>
            </a:solidFill>
            <a:ln>
              <a:noFill/>
            </a:ln>
            <a:effectLst/>
            <a:sp3d/>
          </c:spPr>
          <c:invertIfNegative val="0"/>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Sheet1!$J$2:$J$29</c:f>
              <c:strCache>
                <c:ptCount val="28"/>
                <c:pt idx="0">
                  <c:v>فریدن</c:v>
                </c:pt>
                <c:pt idx="1">
                  <c:v>خور</c:v>
                </c:pt>
                <c:pt idx="2">
                  <c:v>چادگان </c:v>
                </c:pt>
                <c:pt idx="3">
                  <c:v>سمیرم</c:v>
                </c:pt>
                <c:pt idx="4">
                  <c:v>فریدونشهر </c:v>
                </c:pt>
                <c:pt idx="5">
                  <c:v>نطنز </c:v>
                </c:pt>
                <c:pt idx="6">
                  <c:v>اردستان </c:v>
                </c:pt>
                <c:pt idx="7">
                  <c:v>بویین </c:v>
                </c:pt>
                <c:pt idx="8">
                  <c:v>تیران </c:v>
                </c:pt>
                <c:pt idx="9">
                  <c:v>دهاقان </c:v>
                </c:pt>
                <c:pt idx="10">
                  <c:v>خوانسار </c:v>
                </c:pt>
                <c:pt idx="11">
                  <c:v>فلاورجان </c:v>
                </c:pt>
                <c:pt idx="12">
                  <c:v>مبارکه </c:v>
                </c:pt>
                <c:pt idx="13">
                  <c:v>کوهپایه</c:v>
                </c:pt>
                <c:pt idx="14">
                  <c:v>گلپایگان </c:v>
                </c:pt>
                <c:pt idx="15">
                  <c:v>برخوار </c:v>
                </c:pt>
                <c:pt idx="16">
                  <c:v>شهرضا </c:v>
                </c:pt>
                <c:pt idx="17">
                  <c:v>ورزنه</c:v>
                </c:pt>
                <c:pt idx="18">
                  <c:v>لنجان </c:v>
                </c:pt>
                <c:pt idx="19">
                  <c:v>هرند</c:v>
                </c:pt>
                <c:pt idx="20">
                  <c:v>جرقویه</c:v>
                </c:pt>
                <c:pt idx="21">
                  <c:v>نایین </c:v>
                </c:pt>
                <c:pt idx="22">
                  <c:v>خمینی شهر </c:v>
                </c:pt>
                <c:pt idx="23">
                  <c:v>نجف اباد </c:v>
                </c:pt>
                <c:pt idx="24">
                  <c:v>شاهین شهر </c:v>
                </c:pt>
                <c:pt idx="25">
                  <c:v>استان</c:v>
                </c:pt>
                <c:pt idx="26">
                  <c:v>اصفهان 1</c:v>
                </c:pt>
                <c:pt idx="27">
                  <c:v>اصفهان 2</c:v>
                </c:pt>
              </c:strCache>
            </c:strRef>
          </c:cat>
          <c:val>
            <c:numRef>
              <c:f>Sheet1!$K$2:$K$29</c:f>
              <c:numCache>
                <c:formatCode>General</c:formatCode>
                <c:ptCount val="28"/>
                <c:pt idx="0">
                  <c:v>95</c:v>
                </c:pt>
                <c:pt idx="1">
                  <c:v>90</c:v>
                </c:pt>
                <c:pt idx="2">
                  <c:v>89</c:v>
                </c:pt>
                <c:pt idx="3">
                  <c:v>88</c:v>
                </c:pt>
                <c:pt idx="4">
                  <c:v>88</c:v>
                </c:pt>
                <c:pt idx="5">
                  <c:v>87</c:v>
                </c:pt>
                <c:pt idx="6">
                  <c:v>85.8</c:v>
                </c:pt>
                <c:pt idx="7">
                  <c:v>85</c:v>
                </c:pt>
                <c:pt idx="8">
                  <c:v>84</c:v>
                </c:pt>
                <c:pt idx="9">
                  <c:v>82</c:v>
                </c:pt>
                <c:pt idx="10">
                  <c:v>81</c:v>
                </c:pt>
                <c:pt idx="11">
                  <c:v>79</c:v>
                </c:pt>
                <c:pt idx="12">
                  <c:v>79</c:v>
                </c:pt>
                <c:pt idx="13">
                  <c:v>79</c:v>
                </c:pt>
                <c:pt idx="14">
                  <c:v>78</c:v>
                </c:pt>
                <c:pt idx="15">
                  <c:v>77</c:v>
                </c:pt>
                <c:pt idx="16">
                  <c:v>77</c:v>
                </c:pt>
                <c:pt idx="17">
                  <c:v>77</c:v>
                </c:pt>
                <c:pt idx="18">
                  <c:v>75</c:v>
                </c:pt>
                <c:pt idx="19">
                  <c:v>75</c:v>
                </c:pt>
                <c:pt idx="20">
                  <c:v>75</c:v>
                </c:pt>
                <c:pt idx="21">
                  <c:v>73</c:v>
                </c:pt>
                <c:pt idx="22">
                  <c:v>69</c:v>
                </c:pt>
                <c:pt idx="23">
                  <c:v>67</c:v>
                </c:pt>
                <c:pt idx="24">
                  <c:v>63</c:v>
                </c:pt>
                <c:pt idx="25">
                  <c:v>58</c:v>
                </c:pt>
                <c:pt idx="26">
                  <c:v>48.7</c:v>
                </c:pt>
                <c:pt idx="27">
                  <c:v>42</c:v>
                </c:pt>
              </c:numCache>
            </c:numRef>
          </c:val>
          <c:extLst>
            <c:ext xmlns:c16="http://schemas.microsoft.com/office/drawing/2014/chart" uri="{C3380CC4-5D6E-409C-BE32-E72D297353CC}">
              <c16:uniqueId val="{00000000-D448-49B8-9DFB-237C1DFEB76B}"/>
            </c:ext>
          </c:extLst>
        </c:ser>
        <c:ser>
          <c:idx val="1"/>
          <c:order val="1"/>
          <c:tx>
            <c:strRef>
              <c:f>Sheet1!$L$1</c:f>
              <c:strCache>
                <c:ptCount val="1"/>
                <c:pt idx="0">
                  <c:v>هدف مطلوب</c:v>
                </c:pt>
              </c:strCache>
            </c:strRef>
          </c:tx>
          <c:spPr>
            <a:solidFill>
              <a:schemeClr val="accent2"/>
            </a:solidFill>
            <a:ln>
              <a:noFill/>
            </a:ln>
            <a:effectLst/>
            <a:sp3d/>
          </c:spPr>
          <c:invertIfNegative val="0"/>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Sheet1!$J$2:$J$29</c:f>
              <c:strCache>
                <c:ptCount val="28"/>
                <c:pt idx="0">
                  <c:v>فریدن</c:v>
                </c:pt>
                <c:pt idx="1">
                  <c:v>خور</c:v>
                </c:pt>
                <c:pt idx="2">
                  <c:v>چادگان </c:v>
                </c:pt>
                <c:pt idx="3">
                  <c:v>سمیرم</c:v>
                </c:pt>
                <c:pt idx="4">
                  <c:v>فریدونشهر </c:v>
                </c:pt>
                <c:pt idx="5">
                  <c:v>نطنز </c:v>
                </c:pt>
                <c:pt idx="6">
                  <c:v>اردستان </c:v>
                </c:pt>
                <c:pt idx="7">
                  <c:v>بویین </c:v>
                </c:pt>
                <c:pt idx="8">
                  <c:v>تیران </c:v>
                </c:pt>
                <c:pt idx="9">
                  <c:v>دهاقان </c:v>
                </c:pt>
                <c:pt idx="10">
                  <c:v>خوانسار </c:v>
                </c:pt>
                <c:pt idx="11">
                  <c:v>فلاورجان </c:v>
                </c:pt>
                <c:pt idx="12">
                  <c:v>مبارکه </c:v>
                </c:pt>
                <c:pt idx="13">
                  <c:v>کوهپایه</c:v>
                </c:pt>
                <c:pt idx="14">
                  <c:v>گلپایگان </c:v>
                </c:pt>
                <c:pt idx="15">
                  <c:v>برخوار </c:v>
                </c:pt>
                <c:pt idx="16">
                  <c:v>شهرضا </c:v>
                </c:pt>
                <c:pt idx="17">
                  <c:v>ورزنه</c:v>
                </c:pt>
                <c:pt idx="18">
                  <c:v>لنجان </c:v>
                </c:pt>
                <c:pt idx="19">
                  <c:v>هرند</c:v>
                </c:pt>
                <c:pt idx="20">
                  <c:v>جرقویه</c:v>
                </c:pt>
                <c:pt idx="21">
                  <c:v>نایین </c:v>
                </c:pt>
                <c:pt idx="22">
                  <c:v>خمینی شهر </c:v>
                </c:pt>
                <c:pt idx="23">
                  <c:v>نجف اباد </c:v>
                </c:pt>
                <c:pt idx="24">
                  <c:v>شاهین شهر </c:v>
                </c:pt>
                <c:pt idx="25">
                  <c:v>استان</c:v>
                </c:pt>
                <c:pt idx="26">
                  <c:v>اصفهان 1</c:v>
                </c:pt>
                <c:pt idx="27">
                  <c:v>اصفهان 2</c:v>
                </c:pt>
              </c:strCache>
            </c:strRef>
          </c:cat>
          <c:val>
            <c:numRef>
              <c:f>Sheet1!$L$2:$L$29</c:f>
              <c:numCache>
                <c:formatCode>General</c:formatCode>
                <c:ptCount val="28"/>
                <c:pt idx="0">
                  <c:v>97</c:v>
                </c:pt>
                <c:pt idx="1">
                  <c:v>95</c:v>
                </c:pt>
                <c:pt idx="2">
                  <c:v>95</c:v>
                </c:pt>
                <c:pt idx="3">
                  <c:v>95</c:v>
                </c:pt>
                <c:pt idx="4">
                  <c:v>95</c:v>
                </c:pt>
                <c:pt idx="5">
                  <c:v>95</c:v>
                </c:pt>
                <c:pt idx="6">
                  <c:v>90</c:v>
                </c:pt>
                <c:pt idx="7">
                  <c:v>95</c:v>
                </c:pt>
                <c:pt idx="8">
                  <c:v>90</c:v>
                </c:pt>
                <c:pt idx="9">
                  <c:v>90</c:v>
                </c:pt>
                <c:pt idx="10">
                  <c:v>90</c:v>
                </c:pt>
                <c:pt idx="11">
                  <c:v>85</c:v>
                </c:pt>
                <c:pt idx="12">
                  <c:v>85</c:v>
                </c:pt>
                <c:pt idx="13">
                  <c:v>90</c:v>
                </c:pt>
                <c:pt idx="14">
                  <c:v>90</c:v>
                </c:pt>
                <c:pt idx="15">
                  <c:v>85</c:v>
                </c:pt>
                <c:pt idx="16">
                  <c:v>85</c:v>
                </c:pt>
                <c:pt idx="17">
                  <c:v>90</c:v>
                </c:pt>
                <c:pt idx="18">
                  <c:v>80</c:v>
                </c:pt>
                <c:pt idx="19">
                  <c:v>90</c:v>
                </c:pt>
                <c:pt idx="20">
                  <c:v>90</c:v>
                </c:pt>
                <c:pt idx="21">
                  <c:v>90</c:v>
                </c:pt>
                <c:pt idx="22">
                  <c:v>75</c:v>
                </c:pt>
                <c:pt idx="23">
                  <c:v>75</c:v>
                </c:pt>
                <c:pt idx="24">
                  <c:v>75</c:v>
                </c:pt>
                <c:pt idx="25">
                  <c:v>70</c:v>
                </c:pt>
                <c:pt idx="26">
                  <c:v>52</c:v>
                </c:pt>
                <c:pt idx="27">
                  <c:v>50</c:v>
                </c:pt>
              </c:numCache>
            </c:numRef>
          </c:val>
          <c:extLst>
            <c:ext xmlns:c16="http://schemas.microsoft.com/office/drawing/2014/chart" uri="{C3380CC4-5D6E-409C-BE32-E72D297353CC}">
              <c16:uniqueId val="{00000001-D448-49B8-9DFB-237C1DFEB76B}"/>
            </c:ext>
          </c:extLst>
        </c:ser>
        <c:dLbls>
          <c:showLegendKey val="0"/>
          <c:showVal val="0"/>
          <c:showCatName val="0"/>
          <c:showSerName val="0"/>
          <c:showPercent val="0"/>
          <c:showBubbleSize val="0"/>
        </c:dLbls>
        <c:gapWidth val="150"/>
        <c:shape val="box"/>
        <c:axId val="569526351"/>
        <c:axId val="569523855"/>
        <c:axId val="0"/>
      </c:bar3DChart>
      <c:catAx>
        <c:axId val="56952635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569523855"/>
        <c:crosses val="autoZero"/>
        <c:auto val="1"/>
        <c:lblAlgn val="ctr"/>
        <c:lblOffset val="100"/>
        <c:noMultiLvlLbl val="0"/>
      </c:catAx>
      <c:valAx>
        <c:axId val="56952385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69526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a:cs typeface="B Titr" panose="00000700000000000000" pitchFamily="2" charset="-78"/>
              </a:rPr>
              <a:t>نمودار مقایسه ای</a:t>
            </a:r>
            <a:r>
              <a:rPr lang="fa-IR" sz="2000" baseline="0">
                <a:cs typeface="B Titr" panose="00000700000000000000" pitchFamily="2" charset="-78"/>
              </a:rPr>
              <a:t> </a:t>
            </a:r>
            <a:r>
              <a:rPr lang="en-US" sz="2800" b="1" baseline="0">
                <a:cs typeface="B Titr" panose="00000700000000000000" pitchFamily="2" charset="-78"/>
              </a:rPr>
              <a:t>ASR</a:t>
            </a:r>
            <a:r>
              <a:rPr lang="fa-IR" sz="2000" baseline="0">
                <a:cs typeface="B Titr" panose="00000700000000000000" pitchFamily="2" charset="-78"/>
              </a:rPr>
              <a:t>سرطان پستان شهرستانها در سال 1399</a:t>
            </a:r>
            <a:r>
              <a:rPr lang="fa-IR"/>
              <a:t> </a:t>
            </a:r>
          </a:p>
        </c:rich>
      </c:tx>
      <c:layout>
        <c:manualLayout>
          <c:xMode val="edge"/>
          <c:yMode val="edge"/>
          <c:x val="0.21496075498203199"/>
          <c:y val="7.95398836932747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6069541853716374E-2"/>
          <c:y val="0.13158469945355192"/>
          <c:w val="0.9150719274844743"/>
          <c:h val="0.56658697990620022"/>
        </c:manualLayout>
      </c:layout>
      <c:barChart>
        <c:barDir val="col"/>
        <c:grouping val="clustered"/>
        <c:varyColors val="0"/>
        <c:ser>
          <c:idx val="0"/>
          <c:order val="0"/>
          <c:tx>
            <c:strRef>
              <c:f>برست!$B$1</c:f>
              <c:strCache>
                <c:ptCount val="1"/>
                <c:pt idx="0">
                  <c:v>برست </c:v>
                </c:pt>
              </c:strCache>
            </c:strRef>
          </c:tx>
          <c:spPr>
            <a:solidFill>
              <a:schemeClr val="accent1"/>
            </a:solidFill>
            <a:ln>
              <a:noFill/>
            </a:ln>
            <a:effectLst/>
          </c:spPr>
          <c:invertIfNegative val="0"/>
          <c:dPt>
            <c:idx val="18"/>
            <c:invertIfNegative val="0"/>
            <c:bubble3D val="0"/>
            <c:spPr>
              <a:solidFill>
                <a:srgbClr val="FF0000"/>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c:spPr>
            <c:extLst>
              <c:ext xmlns:c16="http://schemas.microsoft.com/office/drawing/2014/chart" uri="{C3380CC4-5D6E-409C-BE32-E72D297353CC}">
                <c16:uniqueId val="{00000001-07FF-49B9-8D35-9CED89859F90}"/>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برست!$A$2:$A$27</c:f>
              <c:strCache>
                <c:ptCount val="26"/>
                <c:pt idx="0">
                  <c:v>خور و بيابانک</c:v>
                </c:pt>
                <c:pt idx="1">
                  <c:v>بو يين و مياندشت</c:v>
                </c:pt>
                <c:pt idx="2">
                  <c:v>نايين</c:v>
                </c:pt>
                <c:pt idx="3">
                  <c:v>سميرم</c:v>
                </c:pt>
                <c:pt idx="4">
                  <c:v>نطنز</c:v>
                </c:pt>
                <c:pt idx="5">
                  <c:v>خوانسار</c:v>
                </c:pt>
                <c:pt idx="6">
                  <c:v>تيران وکرون</c:v>
                </c:pt>
                <c:pt idx="7">
                  <c:v>اردستان</c:v>
                </c:pt>
                <c:pt idx="8">
                  <c:v>دهاقان</c:v>
                </c:pt>
                <c:pt idx="9">
                  <c:v>چادگان</c:v>
                </c:pt>
                <c:pt idx="10">
                  <c:v>فريدن</c:v>
                </c:pt>
                <c:pt idx="11">
                  <c:v>فلاورجان</c:v>
                </c:pt>
                <c:pt idx="12">
                  <c:v>برخوار</c:v>
                </c:pt>
                <c:pt idx="13">
                  <c:v>لنجان</c:v>
                </c:pt>
                <c:pt idx="14">
                  <c:v>خميني شهر</c:v>
                </c:pt>
                <c:pt idx="15">
                  <c:v>فريدونشهر</c:v>
                </c:pt>
                <c:pt idx="16">
                  <c:v>مبارکه</c:v>
                </c:pt>
                <c:pt idx="17">
                  <c:v>دانشگاه </c:v>
                </c:pt>
                <c:pt idx="18">
                  <c:v>استان </c:v>
                </c:pt>
                <c:pt idx="19">
                  <c:v>نجف آباد</c:v>
                </c:pt>
                <c:pt idx="20">
                  <c:v>آران وبيدگل</c:v>
                </c:pt>
                <c:pt idx="21">
                  <c:v>گلپايگان</c:v>
                </c:pt>
                <c:pt idx="22">
                  <c:v>کاشان</c:v>
                </c:pt>
                <c:pt idx="23">
                  <c:v>شاهين شهروميمه</c:v>
                </c:pt>
                <c:pt idx="24">
                  <c:v>اصفهان</c:v>
                </c:pt>
                <c:pt idx="25">
                  <c:v>شهرضا</c:v>
                </c:pt>
              </c:strCache>
            </c:strRef>
          </c:cat>
          <c:val>
            <c:numRef>
              <c:f>برست!$B$2:$B$27</c:f>
              <c:numCache>
                <c:formatCode>General</c:formatCode>
                <c:ptCount val="26"/>
                <c:pt idx="0">
                  <c:v>8</c:v>
                </c:pt>
                <c:pt idx="1">
                  <c:v>17.399999999999999</c:v>
                </c:pt>
                <c:pt idx="2">
                  <c:v>20.8</c:v>
                </c:pt>
                <c:pt idx="3">
                  <c:v>21.1</c:v>
                </c:pt>
                <c:pt idx="4">
                  <c:v>22.3</c:v>
                </c:pt>
                <c:pt idx="5">
                  <c:v>23.8</c:v>
                </c:pt>
                <c:pt idx="6">
                  <c:v>24.2</c:v>
                </c:pt>
                <c:pt idx="7">
                  <c:v>27.6</c:v>
                </c:pt>
                <c:pt idx="8">
                  <c:v>30.9</c:v>
                </c:pt>
                <c:pt idx="9">
                  <c:v>35.200000000000003</c:v>
                </c:pt>
                <c:pt idx="10">
                  <c:v>36.700000000000003</c:v>
                </c:pt>
                <c:pt idx="11">
                  <c:v>37.200000000000003</c:v>
                </c:pt>
                <c:pt idx="12">
                  <c:v>40.200000000000003</c:v>
                </c:pt>
                <c:pt idx="13">
                  <c:v>41.8</c:v>
                </c:pt>
                <c:pt idx="14">
                  <c:v>44.6</c:v>
                </c:pt>
                <c:pt idx="15">
                  <c:v>46.1</c:v>
                </c:pt>
                <c:pt idx="16">
                  <c:v>48.5</c:v>
                </c:pt>
                <c:pt idx="17">
                  <c:v>52</c:v>
                </c:pt>
                <c:pt idx="18">
                  <c:v>52.4</c:v>
                </c:pt>
                <c:pt idx="19">
                  <c:v>54.2</c:v>
                </c:pt>
                <c:pt idx="20">
                  <c:v>54.9</c:v>
                </c:pt>
                <c:pt idx="21">
                  <c:v>55.3</c:v>
                </c:pt>
                <c:pt idx="22">
                  <c:v>57.6</c:v>
                </c:pt>
                <c:pt idx="23">
                  <c:v>58.3</c:v>
                </c:pt>
                <c:pt idx="24">
                  <c:v>61.8</c:v>
                </c:pt>
                <c:pt idx="25">
                  <c:v>64.599999999999994</c:v>
                </c:pt>
              </c:numCache>
            </c:numRef>
          </c:val>
          <c:extLst>
            <c:ext xmlns:c16="http://schemas.microsoft.com/office/drawing/2014/chart" uri="{C3380CC4-5D6E-409C-BE32-E72D297353CC}">
              <c16:uniqueId val="{00000002-07FF-49B9-8D35-9CED89859F90}"/>
            </c:ext>
          </c:extLst>
        </c:ser>
        <c:dLbls>
          <c:showLegendKey val="0"/>
          <c:showVal val="0"/>
          <c:showCatName val="0"/>
          <c:showSerName val="0"/>
          <c:showPercent val="0"/>
          <c:showBubbleSize val="0"/>
        </c:dLbls>
        <c:gapWidth val="219"/>
        <c:overlap val="-27"/>
        <c:axId val="536354720"/>
        <c:axId val="536351440"/>
      </c:barChart>
      <c:catAx>
        <c:axId val="536354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6351440"/>
        <c:crosses val="autoZero"/>
        <c:auto val="1"/>
        <c:lblAlgn val="ctr"/>
        <c:lblOffset val="100"/>
        <c:noMultiLvlLbl val="0"/>
      </c:catAx>
      <c:valAx>
        <c:axId val="5363514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63547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5DA4CD-C89B-461D-A10E-90E59A647C6F}" type="datetimeFigureOut">
              <a:rPr lang="en-US" smtClean="0"/>
              <a:t>10/12/2024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4F28FA-4738-46AD-9A2F-1BA530274472}" type="slidenum">
              <a:rPr lang="en-US" smtClean="0"/>
              <a:t>‹#›</a:t>
            </a:fld>
            <a:endParaRPr lang="en-US"/>
          </a:p>
        </p:txBody>
      </p:sp>
    </p:spTree>
    <p:extLst>
      <p:ext uri="{BB962C8B-B14F-4D97-AF65-F5344CB8AC3E}">
        <p14:creationId xmlns:p14="http://schemas.microsoft.com/office/powerpoint/2010/main" val="42687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4F28FA-4738-46AD-9A2F-1BA530274472}" type="slidenum">
              <a:rPr lang="en-US" smtClean="0"/>
              <a:t>64</a:t>
            </a:fld>
            <a:endParaRPr lang="en-US"/>
          </a:p>
        </p:txBody>
      </p:sp>
    </p:spTree>
    <p:extLst>
      <p:ext uri="{BB962C8B-B14F-4D97-AF65-F5344CB8AC3E}">
        <p14:creationId xmlns:p14="http://schemas.microsoft.com/office/powerpoint/2010/main" val="118126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40359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65992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835869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847380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87135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673922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26204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75177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6D80036-739F-4317-97A1-1BF5DFE2ED1C}" type="datetimeFigureOut">
              <a:rPr lang="en-US" smtClean="0"/>
              <a:t>10/12/2024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35180901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D80036-739F-4317-97A1-1BF5DFE2ED1C}" type="datetimeFigureOut">
              <a:rPr lang="en-US" smtClean="0"/>
              <a:t>10/12/2024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40935660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D80036-739F-4317-97A1-1BF5DFE2ED1C}" type="datetimeFigureOut">
              <a:rPr lang="en-US" smtClean="0"/>
              <a:t>10/12/2024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344927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56195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6D80036-739F-4317-97A1-1BF5DFE2ED1C}" type="datetimeFigureOut">
              <a:rPr lang="en-US" smtClean="0"/>
              <a:t>10/12/2024</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658373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6D80036-739F-4317-97A1-1BF5DFE2ED1C}" type="datetimeFigureOut">
              <a:rPr lang="en-US" smtClean="0"/>
              <a:t>10/12/2024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29020866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D80036-739F-4317-97A1-1BF5DFE2ED1C}" type="datetimeFigureOut">
              <a:rPr lang="en-US" smtClean="0"/>
              <a:t>10/12/2024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35530202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D80036-739F-4317-97A1-1BF5DFE2ED1C}" type="datetimeFigureOut">
              <a:rPr lang="en-US" smtClean="0"/>
              <a:t>10/12/2024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25346461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D80036-739F-4317-97A1-1BF5DFE2ED1C}" type="datetimeFigureOut">
              <a:rPr lang="en-US" smtClean="0"/>
              <a:t>10/12/2024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3247649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D80036-739F-4317-97A1-1BF5DFE2ED1C}" type="datetimeFigureOut">
              <a:rPr lang="en-US" smtClean="0"/>
              <a:t>10/12/2024</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37494877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D80036-739F-4317-97A1-1BF5DFE2ED1C}" type="datetimeFigureOut">
              <a:rPr lang="en-US" smtClean="0"/>
              <a:t>10/12/2024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29806388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D80036-739F-4317-97A1-1BF5DFE2ED1C}" type="datetimeFigureOut">
              <a:rPr lang="en-US" smtClean="0"/>
              <a:t>10/12/2024</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CE91475-A44D-41FC-9414-AC0F051C6B7B}"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267024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36D80036-739F-4317-97A1-1BF5DFE2ED1C}" type="datetimeFigureOut">
              <a:rPr lang="en-US" smtClean="0"/>
              <a:t>10/12/2024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38831824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36D80036-739F-4317-97A1-1BF5DFE2ED1C}" type="datetimeFigureOut">
              <a:rPr lang="en-US" smtClean="0"/>
              <a:t>10/12/2024</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CE91475-A44D-41FC-9414-AC0F051C6B7B}"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40363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17631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36D80036-739F-4317-97A1-1BF5DFE2ED1C}" type="datetimeFigureOut">
              <a:rPr lang="en-US" smtClean="0"/>
              <a:t>10/12/2024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6456587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D80036-739F-4317-97A1-1BF5DFE2ED1C}" type="datetimeFigureOut">
              <a:rPr lang="en-US" smtClean="0"/>
              <a:t>10/12/2024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2621410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D80036-739F-4317-97A1-1BF5DFE2ED1C}" type="datetimeFigureOut">
              <a:rPr lang="en-US" smtClean="0"/>
              <a:t>10/12/2024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CE91475-A44D-41FC-9414-AC0F051C6B7B}" type="slidenum">
              <a:rPr lang="en-US" smtClean="0"/>
              <a:t>‹#›</a:t>
            </a:fld>
            <a:endParaRPr lang="en-US"/>
          </a:p>
        </p:txBody>
      </p:sp>
    </p:spTree>
    <p:extLst>
      <p:ext uri="{BB962C8B-B14F-4D97-AF65-F5344CB8AC3E}">
        <p14:creationId xmlns:p14="http://schemas.microsoft.com/office/powerpoint/2010/main" val="2883670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83592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0273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73339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45903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73081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02583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8A87A34-81AB-432B-8DAE-1953F412C126}" type="datetimeFigureOut">
              <a:rPr lang="en-US" smtClean="0"/>
              <a:pPr/>
              <a:t>10/12/2024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12377547"/>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 id="2147483856" r:id="rId14"/>
    <p:sldLayoutId id="2147483857" r:id="rId15"/>
    <p:sldLayoutId id="2147483858"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6D80036-739F-4317-97A1-1BF5DFE2ED1C}" type="datetimeFigureOut">
              <a:rPr lang="en-US" smtClean="0"/>
              <a:t>10/12/2024</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CE91475-A44D-41FC-9414-AC0F051C6B7B}" type="slidenum">
              <a:rPr lang="en-US" smtClean="0"/>
              <a:t>‹#›</a:t>
            </a:fld>
            <a:endParaRPr lang="en-US"/>
          </a:p>
        </p:txBody>
      </p:sp>
    </p:spTree>
    <p:extLst>
      <p:ext uri="{BB962C8B-B14F-4D97-AF65-F5344CB8AC3E}">
        <p14:creationId xmlns:p14="http://schemas.microsoft.com/office/powerpoint/2010/main" val="2553234436"/>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15.jfif"/><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6.jfif"/><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2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2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2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50.xml.rels><?xml version="1.0" encoding="UTF-8" standalone="yes"?>
<Relationships xmlns="http://schemas.openxmlformats.org/package/2006/relationships"><Relationship Id="rId2" Type="http://schemas.openxmlformats.org/officeDocument/2006/relationships/image" Target="../media/image21.jfif"/><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image" Target="../media/image22.jfif"/><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2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2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7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2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5464" y="139337"/>
            <a:ext cx="11826240" cy="6635931"/>
          </a:xfrm>
        </p:spPr>
      </p:pic>
      <p:sp>
        <p:nvSpPr>
          <p:cNvPr id="5" name="TextBox 4"/>
          <p:cNvSpPr txBox="1"/>
          <p:nvPr/>
        </p:nvSpPr>
        <p:spPr>
          <a:xfrm>
            <a:off x="2508069" y="563150"/>
            <a:ext cx="9083040" cy="707886"/>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a-IR" sz="4000" b="1"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rPr>
              <a:t>به نام خداوند بخشنده و مهربان</a:t>
            </a:r>
            <a:r>
              <a:rPr kumimoji="0" lang="fa-IR" sz="2400" b="0"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rPr>
              <a:t> </a:t>
            </a:r>
          </a:p>
        </p:txBody>
      </p:sp>
    </p:spTree>
    <p:extLst>
      <p:ext uri="{BB962C8B-B14F-4D97-AF65-F5344CB8AC3E}">
        <p14:creationId xmlns:p14="http://schemas.microsoft.com/office/powerpoint/2010/main" val="292495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DDB1A4-9C7D-46A9-B1AE-5B416DCC5886}"/>
              </a:ext>
            </a:extLst>
          </p:cNvPr>
          <p:cNvSpPr>
            <a:spLocks noGrp="1"/>
          </p:cNvSpPr>
          <p:nvPr>
            <p:ph idx="1"/>
          </p:nvPr>
        </p:nvSpPr>
        <p:spPr>
          <a:xfrm>
            <a:off x="838199" y="239151"/>
            <a:ext cx="11020865" cy="5937812"/>
          </a:xfrm>
        </p:spPr>
        <p:txBody>
          <a:bodyPr>
            <a:normAutofit/>
          </a:bodyPr>
          <a:lstStyle/>
          <a:p>
            <a:pPr algn="just" rtl="1"/>
            <a:r>
              <a:rPr lang="fa-IR" sz="3200" dirty="0"/>
              <a:t>امروزه یکی از بیماری های نگران کننده در سلامتی زنان، </a:t>
            </a:r>
          </a:p>
          <a:p>
            <a:pPr marL="0" indent="0" algn="just" rtl="1">
              <a:buNone/>
            </a:pPr>
            <a:r>
              <a:rPr lang="fa-IR" sz="3200" dirty="0"/>
              <a:t>سرطان پستان است. در اکثر کشورهای دنیا سرطان پستان </a:t>
            </a:r>
          </a:p>
          <a:p>
            <a:pPr marL="0" indent="0" algn="just" rtl="1">
              <a:buNone/>
            </a:pPr>
            <a:r>
              <a:rPr lang="fa-IR" sz="3200" dirty="0"/>
              <a:t>شایعترین سرطان در زنان ا ست. در ایران نیز این بیماری در صدر </a:t>
            </a:r>
          </a:p>
          <a:p>
            <a:pPr marL="0" indent="0" algn="just" rtl="1">
              <a:buNone/>
            </a:pPr>
            <a:r>
              <a:rPr lang="fa-IR" sz="3200" dirty="0"/>
              <a:t>سرطانهای زنان قرار دارد و بروز آن در حال افزایش ا ست. بروز </a:t>
            </a:r>
          </a:p>
          <a:p>
            <a:pPr marL="0" indent="0" algn="just" rtl="1">
              <a:buNone/>
            </a:pPr>
            <a:r>
              <a:rPr lang="fa-IR" sz="3200" dirty="0"/>
              <a:t>سرطان پستان بر حسب سن فرد متفاوت است و با توجه به </a:t>
            </a:r>
          </a:p>
          <a:p>
            <a:pPr marL="0" indent="0" algn="just" rtl="1">
              <a:buNone/>
            </a:pPr>
            <a:r>
              <a:rPr lang="fa-IR" sz="3200" dirty="0"/>
              <a:t>آخرین آمار رسمی در ایران درسنین ۴5-55 سالگی بیشترین ابتلا </a:t>
            </a:r>
          </a:p>
          <a:p>
            <a:pPr marL="0" indent="0" algn="just" rtl="1">
              <a:buNone/>
            </a:pPr>
            <a:r>
              <a:rPr lang="fa-IR" sz="3200" dirty="0"/>
              <a:t>گزارش شده است. در حال حاضر در ایران بروز این بیماری حدود </a:t>
            </a:r>
          </a:p>
          <a:p>
            <a:pPr marL="0" indent="0" algn="just" rtl="1">
              <a:buNone/>
            </a:pPr>
            <a:r>
              <a:rPr lang="fa-IR" sz="3200" dirty="0"/>
              <a:t>۳۴ در صد هزار نفر است که قریب یک پنجم تا یک ششم بروز در </a:t>
            </a:r>
          </a:p>
          <a:p>
            <a:pPr marL="0" indent="0" algn="just" rtl="1">
              <a:buNone/>
            </a:pPr>
            <a:r>
              <a:rPr lang="fa-IR" sz="3200" dirty="0"/>
              <a:t>برخی کشورهای غربی است.</a:t>
            </a:r>
          </a:p>
          <a:p>
            <a:pPr marL="0" indent="0" algn="just" rtl="1">
              <a:buNone/>
            </a:pPr>
            <a:endParaRPr lang="fa-IR" dirty="0"/>
          </a:p>
        </p:txBody>
      </p:sp>
    </p:spTree>
    <p:extLst>
      <p:ext uri="{BB962C8B-B14F-4D97-AF65-F5344CB8AC3E}">
        <p14:creationId xmlns:p14="http://schemas.microsoft.com/office/powerpoint/2010/main" val="408175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ED878B4-2B8A-409A-9B65-BF2A245DBFA8}"/>
              </a:ext>
            </a:extLst>
          </p:cNvPr>
          <p:cNvSpPr>
            <a:spLocks noGrp="1"/>
          </p:cNvSpPr>
          <p:nvPr>
            <p:ph idx="1"/>
          </p:nvPr>
        </p:nvSpPr>
        <p:spPr>
          <a:xfrm>
            <a:off x="6323011" y="0"/>
            <a:ext cx="5690797" cy="6858000"/>
          </a:xfrm>
          <a:blipFill>
            <a:blip r:embed="rId2"/>
            <a:stretch>
              <a:fillRect/>
            </a:stretch>
          </a:blipFill>
        </p:spPr>
        <p:txBody>
          <a:bodyPr/>
          <a:lstStyle/>
          <a:p>
            <a:endParaRPr lang="en-US" dirty="0"/>
          </a:p>
        </p:txBody>
      </p:sp>
      <p:sp>
        <p:nvSpPr>
          <p:cNvPr id="4" name="Text Placeholder 3">
            <a:extLst>
              <a:ext uri="{FF2B5EF4-FFF2-40B4-BE49-F238E27FC236}">
                <a16:creationId xmlns:a16="http://schemas.microsoft.com/office/drawing/2014/main" id="{002CB14D-013D-4EEA-A2AA-F9FA674BEAD1}"/>
              </a:ext>
            </a:extLst>
          </p:cNvPr>
          <p:cNvSpPr>
            <a:spLocks noGrp="1"/>
          </p:cNvSpPr>
          <p:nvPr>
            <p:ph type="body" sz="half" idx="2"/>
          </p:nvPr>
        </p:nvSpPr>
        <p:spPr>
          <a:xfrm>
            <a:off x="1491175" y="446086"/>
            <a:ext cx="4603237" cy="5996917"/>
          </a:xfrm>
        </p:spPr>
        <p:txBody>
          <a:bodyPr>
            <a:normAutofit/>
          </a:bodyPr>
          <a:lstStyle/>
          <a:p>
            <a:pPr algn="r" rtl="1"/>
            <a:r>
              <a:rPr lang="fa-IR" sz="3200" dirty="0"/>
              <a:t>سرطان پستان بیماری است </a:t>
            </a:r>
            <a:br>
              <a:rPr lang="fa-IR" sz="3200" dirty="0"/>
            </a:br>
            <a:r>
              <a:rPr lang="fa-IR" sz="3200" dirty="0"/>
              <a:t>که در آن، سلولهای بدخیم</a:t>
            </a:r>
            <a:br>
              <a:rPr lang="fa-IR" sz="3200" dirty="0"/>
            </a:br>
            <a:r>
              <a:rPr lang="fa-IR" sz="3200" dirty="0"/>
              <a:t> در بافت پستان ایجاد میشوند</a:t>
            </a:r>
            <a:br>
              <a:rPr lang="fa-IR" sz="3200" dirty="0"/>
            </a:br>
            <a:r>
              <a:rPr lang="fa-IR" sz="3200" dirty="0"/>
              <a:t> و می تواند غدد لنفاوی اطراف </a:t>
            </a:r>
            <a:br>
              <a:rPr lang="fa-IR" sz="3200" dirty="0"/>
            </a:br>
            <a:r>
              <a:rPr lang="fa-IR" sz="3200" dirty="0"/>
              <a:t>بافت پستان و زیربغل را درگیر نماید.</a:t>
            </a:r>
            <a:endParaRPr lang="en-US" sz="3200" dirty="0"/>
          </a:p>
        </p:txBody>
      </p:sp>
    </p:spTree>
    <p:extLst>
      <p:ext uri="{BB962C8B-B14F-4D97-AF65-F5344CB8AC3E}">
        <p14:creationId xmlns:p14="http://schemas.microsoft.com/office/powerpoint/2010/main" val="3487860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nodePh="1">
                                  <p:stCondLst>
                                    <p:cond delay="0"/>
                                  </p:stCondLst>
                                  <p:endCondLst>
                                    <p:cond evt="begin" delay="0">
                                      <p:tn val="11"/>
                                    </p:cond>
                                  </p:end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34B56A-B240-4F1D-915B-C41754E39BB0}"/>
              </a:ext>
            </a:extLst>
          </p:cNvPr>
          <p:cNvSpPr>
            <a:spLocks noGrp="1"/>
          </p:cNvSpPr>
          <p:nvPr>
            <p:ph idx="1"/>
          </p:nvPr>
        </p:nvSpPr>
        <p:spPr>
          <a:xfrm>
            <a:off x="1443110" y="267286"/>
            <a:ext cx="10515600" cy="6035040"/>
          </a:xfrm>
        </p:spPr>
        <p:txBody>
          <a:bodyPr>
            <a:normAutofit/>
          </a:bodyPr>
          <a:lstStyle/>
          <a:p>
            <a:pPr algn="just" rtl="1"/>
            <a:r>
              <a:rPr lang="fa-IR" sz="3600" dirty="0"/>
              <a:t>هدف از برنامه تشخیص زودهنگام پایه گذاری یک نظام مراقبت برای سرطان های قابل پیشگیری و قابل تشخیص زودهنگام ا ست که مبنای ا صلی آن در درجه اول شنا سایی عوامل خطر و افراد در معرض خطر و تشخیص زودهنگام سرطان در افراد علامت دار و پرخطر و در درجه بعدی ساماندهی غربالگری هایی ا ست که در سطح جامعه انجام می شود</a:t>
            </a:r>
            <a:endParaRPr lang="en-US" sz="3600" dirty="0"/>
          </a:p>
        </p:txBody>
      </p:sp>
    </p:spTree>
    <p:extLst>
      <p:ext uri="{BB962C8B-B14F-4D97-AF65-F5344CB8AC3E}">
        <p14:creationId xmlns:p14="http://schemas.microsoft.com/office/powerpoint/2010/main" val="129773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84A623C-AFF7-4886-B165-10CFAEB5ECE5}"/>
              </a:ext>
            </a:extLst>
          </p:cNvPr>
          <p:cNvSpPr>
            <a:spLocks noGrp="1"/>
          </p:cNvSpPr>
          <p:nvPr>
            <p:ph type="body" sz="half" idx="2"/>
          </p:nvPr>
        </p:nvSpPr>
        <p:spPr>
          <a:xfrm>
            <a:off x="839788" y="295422"/>
            <a:ext cx="10625381" cy="6246055"/>
          </a:xfrm>
        </p:spPr>
        <p:txBody>
          <a:bodyPr>
            <a:normAutofit/>
          </a:bodyPr>
          <a:lstStyle/>
          <a:p>
            <a:pPr algn="just" rtl="1"/>
            <a:r>
              <a:rPr lang="fa-IR" sz="3200" dirty="0"/>
              <a:t>در این دستورالعمل راهنمای لازم برای</a:t>
            </a:r>
          </a:p>
          <a:p>
            <a:pPr algn="just" rtl="1"/>
            <a:r>
              <a:rPr lang="fa-IR" sz="3200" dirty="0"/>
              <a:t> بهورز/مراقب سلامت، ماما، </a:t>
            </a:r>
          </a:p>
          <a:p>
            <a:pPr algn="just" rtl="1"/>
            <a:r>
              <a:rPr lang="fa-IR" sz="3200" dirty="0"/>
              <a:t>پزشکان عمومی مرکز یا پزشکان خانواده،</a:t>
            </a:r>
          </a:p>
          <a:p>
            <a:pPr algn="just" rtl="1"/>
            <a:r>
              <a:rPr lang="fa-IR" sz="3200" dirty="0"/>
              <a:t> متخصصین رادیولوژی، </a:t>
            </a:r>
          </a:p>
          <a:p>
            <a:pPr algn="just" rtl="1"/>
            <a:r>
              <a:rPr lang="fa-IR" sz="3200" dirty="0"/>
              <a:t>جراحی و پاتولوژی ارائه گردیده است</a:t>
            </a:r>
          </a:p>
          <a:p>
            <a:pPr algn="just" rtl="1"/>
            <a:endParaRPr lang="en-US" sz="2400" dirty="0"/>
          </a:p>
        </p:txBody>
      </p:sp>
      <p:pic>
        <p:nvPicPr>
          <p:cNvPr id="3" name="Picture 2">
            <a:extLst>
              <a:ext uri="{FF2B5EF4-FFF2-40B4-BE49-F238E27FC236}">
                <a16:creationId xmlns:a16="http://schemas.microsoft.com/office/drawing/2014/main" id="{8A4C3721-D72B-46A4-8DD7-CCEDA53A7F44}"/>
              </a:ext>
            </a:extLst>
          </p:cNvPr>
          <p:cNvPicPr>
            <a:picLocks noChangeAspect="1"/>
          </p:cNvPicPr>
          <p:nvPr/>
        </p:nvPicPr>
        <p:blipFill>
          <a:blip r:embed="rId2"/>
          <a:stretch>
            <a:fillRect/>
          </a:stretch>
        </p:blipFill>
        <p:spPr>
          <a:xfrm>
            <a:off x="2278966" y="3545059"/>
            <a:ext cx="5725551" cy="2996418"/>
          </a:xfrm>
          <a:prstGeom prst="rect">
            <a:avLst/>
          </a:prstGeom>
        </p:spPr>
      </p:pic>
    </p:spTree>
    <p:extLst>
      <p:ext uri="{BB962C8B-B14F-4D97-AF65-F5344CB8AC3E}">
        <p14:creationId xmlns:p14="http://schemas.microsoft.com/office/powerpoint/2010/main" val="310178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36168-239B-4DFE-9C6D-4EA23458B4D3}"/>
              </a:ext>
            </a:extLst>
          </p:cNvPr>
          <p:cNvSpPr>
            <a:spLocks noGrp="1"/>
          </p:cNvSpPr>
          <p:nvPr>
            <p:ph type="title"/>
          </p:nvPr>
        </p:nvSpPr>
        <p:spPr>
          <a:xfrm>
            <a:off x="1069848" y="484632"/>
            <a:ext cx="10058400" cy="781460"/>
          </a:xfrm>
        </p:spPr>
        <p:txBody>
          <a:bodyPr>
            <a:normAutofit/>
          </a:bodyPr>
          <a:lstStyle/>
          <a:p>
            <a:pPr algn="ctr" rtl="1"/>
            <a:r>
              <a:rPr lang="fa-IR" dirty="0"/>
              <a:t>تفاوت تشخیص زودرس و غربالگری</a:t>
            </a:r>
            <a:endParaRPr lang="en-US" dirty="0"/>
          </a:p>
        </p:txBody>
      </p:sp>
      <p:sp>
        <p:nvSpPr>
          <p:cNvPr id="3" name="Content Placeholder 2">
            <a:extLst>
              <a:ext uri="{FF2B5EF4-FFF2-40B4-BE49-F238E27FC236}">
                <a16:creationId xmlns:a16="http://schemas.microsoft.com/office/drawing/2014/main" id="{C3CE6C12-DE34-48B2-AE45-10FDE95B2B33}"/>
              </a:ext>
            </a:extLst>
          </p:cNvPr>
          <p:cNvSpPr>
            <a:spLocks noGrp="1"/>
          </p:cNvSpPr>
          <p:nvPr>
            <p:ph idx="1"/>
          </p:nvPr>
        </p:nvSpPr>
        <p:spPr>
          <a:xfrm>
            <a:off x="725658" y="1445797"/>
            <a:ext cx="10515600" cy="4729920"/>
          </a:xfrm>
        </p:spPr>
        <p:txBody>
          <a:bodyPr>
            <a:normAutofit lnSpcReduction="10000"/>
          </a:bodyPr>
          <a:lstStyle/>
          <a:p>
            <a:pPr algn="just" rtl="1"/>
            <a:r>
              <a:rPr lang="fa-IR" sz="2400" b="1" dirty="0"/>
              <a:t>غربالگری</a:t>
            </a:r>
            <a:r>
              <a:rPr lang="fa-IR" sz="2400" dirty="0"/>
              <a:t> </a:t>
            </a:r>
            <a:endParaRPr lang="en-US" sz="2400" dirty="0"/>
          </a:p>
          <a:p>
            <a:pPr marL="0" indent="0" algn="just" rtl="1">
              <a:buNone/>
            </a:pPr>
            <a:r>
              <a:rPr lang="fa-IR" sz="2400" dirty="0"/>
              <a:t>به مجموع مداخلاتی گفته می شود که فعالانه صورت می پذیرد و منجر به تشخیص زودتر سرطان در افرادی در جمعیتی معین می گردد این افراد هیچ علامت مشکوکی ندارند اما به دلیل شرایط جنسی (مثال سرطان پستان) یا سنی خاص (مثال سن بالا) و یا سابقه خانوادگی قوی، بالقوه در معرض خطر هستند. غربالگری فرایندی است هزینه اثربخش که می تواند در دو گروه با خطر متوسط و با خطر بالا انجام شود. ضرورت انجام خدمات غربالگری به بروز و شیوع بیماری و منابع مالی هر کشوری بستگی دارد و علیرغم اثربخشی ممکن است هزینه اثربخش نباشد. غربالگری به معنی شناسایی بیماری احتمالی ناشناخته با استفاده از اقدامات ساده در فردی است که هنوز علام ندارد. در یک برنامه ملی مدیریت سرطان، بعد از غربالگری، افراد تشخیص داده شده تحت درمان مناسب قرار میگیرند. در برنامه حاضر غربالگری برای کلیه افراد در سنین ۳0 تا 69 سال که فاقد هرگونه علایم بالینی یا شرح حال می باشند، صورت می گیرد.</a:t>
            </a:r>
            <a:endParaRPr lang="en-US" sz="2400" dirty="0"/>
          </a:p>
        </p:txBody>
      </p:sp>
    </p:spTree>
    <p:extLst>
      <p:ext uri="{BB962C8B-B14F-4D97-AF65-F5344CB8AC3E}">
        <p14:creationId xmlns:p14="http://schemas.microsoft.com/office/powerpoint/2010/main" val="930941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192360-7CF5-4A4C-BBC2-D9D811E3C8E5}"/>
              </a:ext>
            </a:extLst>
          </p:cNvPr>
          <p:cNvSpPr>
            <a:spLocks noGrp="1"/>
          </p:cNvSpPr>
          <p:nvPr>
            <p:ph idx="1"/>
          </p:nvPr>
        </p:nvSpPr>
        <p:spPr>
          <a:xfrm>
            <a:off x="838200" y="379828"/>
            <a:ext cx="10515600" cy="6217920"/>
          </a:xfrm>
        </p:spPr>
        <p:txBody>
          <a:bodyPr>
            <a:normAutofit fontScale="92500"/>
          </a:bodyPr>
          <a:lstStyle/>
          <a:p>
            <a:pPr algn="just" rtl="1"/>
            <a:r>
              <a:rPr lang="fa-IR" sz="2800" b="1" dirty="0"/>
              <a:t>تشخیص زودهنگام </a:t>
            </a:r>
            <a:r>
              <a:rPr lang="fa-IR" sz="2800" dirty="0"/>
              <a:t>به مجموع مداخلاتی گفته می شود که فارغ از سن فرد و پوشش جمعیتی خاص، منجر به تشخیص زودتر سرطان در افرادی می شود که علایم مشکوک سرطان را دارند. مجموعه اقدامات ذیل شناسایی زودرس، ضروری و از وظایف اصلی نظام های سلامت و بسیار مقرون به صرفه است. به طور عام معنای تشخیص زودهنگام این است که ما به عنوان ارائه دهنده خدمات سلامتی در سطح شبکه بهداشتی درمانی کشور، علایم هشداردهنده سرطان را بدانیم تا در زمان ارزیابی های دوره ای، اگر فردی را بررسی کردیم و یا در فواصل بین ارزیابی ها اگر فردی با این علایم مراجعه کرد، آمادگی شناسایی این علایم و جدا کردن موارد مهم از غیر مهم را داشته باشیم تا در مرحله بعدی موارد مهم را برای اقدامات تشخیصی کامل تر به مراکز سطح بالاتر و مجهزتر معرفی کنیم و در عین حال نظام سلامت آمادگی پاسخگویی به ارجاعات و ثبت دقیق خدمات، مراقبت ها و پیگیری فرد را داشته باشد. در برنامه حاضر تشخیص زودرس برای کلیه افراد در هر سنی که شکایت و یا معاینه بالینی مشکوک را دارند صورت می گیرد. </a:t>
            </a:r>
            <a:endParaRPr lang="en-US" sz="2800" dirty="0"/>
          </a:p>
        </p:txBody>
      </p:sp>
    </p:spTree>
    <p:extLst>
      <p:ext uri="{BB962C8B-B14F-4D97-AF65-F5344CB8AC3E}">
        <p14:creationId xmlns:p14="http://schemas.microsoft.com/office/powerpoint/2010/main" val="197132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B7D93-89E4-429F-8227-A28943207B88}"/>
              </a:ext>
            </a:extLst>
          </p:cNvPr>
          <p:cNvSpPr>
            <a:spLocks noGrp="1"/>
          </p:cNvSpPr>
          <p:nvPr>
            <p:ph type="title"/>
          </p:nvPr>
        </p:nvSpPr>
        <p:spPr>
          <a:xfrm>
            <a:off x="838199" y="365125"/>
            <a:ext cx="11006797" cy="5050937"/>
          </a:xfrm>
        </p:spPr>
        <p:txBody>
          <a:bodyPr>
            <a:normAutofit/>
          </a:bodyPr>
          <a:lstStyle/>
          <a:p>
            <a:pPr algn="just" rtl="1"/>
            <a:r>
              <a:rPr lang="fa-IR" dirty="0"/>
              <a:t>هم مراجعین و هم ارائه دهندگان مراقبتهای بهداشتی به اهمیت تشخیص زود هنگام از راه آشنایی با علایم مشکوک سرطان پستان همچنین انجام فعالیتهای غربالگری سرطان پایبند باشند که منجر به بهبود نتیجه و کاهش اتلاف منابع شود. </a:t>
            </a:r>
            <a:endParaRPr lang="en-US" dirty="0"/>
          </a:p>
        </p:txBody>
      </p:sp>
      <p:pic>
        <p:nvPicPr>
          <p:cNvPr id="3" name="Picture 2">
            <a:extLst>
              <a:ext uri="{FF2B5EF4-FFF2-40B4-BE49-F238E27FC236}">
                <a16:creationId xmlns:a16="http://schemas.microsoft.com/office/drawing/2014/main" id="{C4684D5B-9DE7-4118-A562-CECB936F3750}"/>
              </a:ext>
            </a:extLst>
          </p:cNvPr>
          <p:cNvPicPr>
            <a:picLocks noChangeAspect="1"/>
          </p:cNvPicPr>
          <p:nvPr/>
        </p:nvPicPr>
        <p:blipFill>
          <a:blip r:embed="rId2"/>
          <a:stretch>
            <a:fillRect/>
          </a:stretch>
        </p:blipFill>
        <p:spPr>
          <a:xfrm>
            <a:off x="2258262" y="3525546"/>
            <a:ext cx="2988988" cy="2967329"/>
          </a:xfrm>
          <a:prstGeom prst="rect">
            <a:avLst/>
          </a:prstGeom>
        </p:spPr>
      </p:pic>
    </p:spTree>
    <p:extLst>
      <p:ext uri="{BB962C8B-B14F-4D97-AF65-F5344CB8AC3E}">
        <p14:creationId xmlns:p14="http://schemas.microsoft.com/office/powerpoint/2010/main" val="3900050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074E37A-CA5E-4DD3-87D1-616E4629F22A}"/>
              </a:ext>
            </a:extLst>
          </p:cNvPr>
          <p:cNvSpPr/>
          <p:nvPr/>
        </p:nvSpPr>
        <p:spPr>
          <a:xfrm>
            <a:off x="4135901" y="10551"/>
            <a:ext cx="7957625" cy="7385538"/>
          </a:xfrm>
          <a:custGeom>
            <a:avLst/>
            <a:gdLst>
              <a:gd name="connsiteX0" fmla="*/ 0 w 7957625"/>
              <a:gd name="connsiteY0" fmla="*/ 0 h 6858000"/>
              <a:gd name="connsiteX1" fmla="*/ 7957625 w 7957625"/>
              <a:gd name="connsiteY1" fmla="*/ 0 h 6858000"/>
              <a:gd name="connsiteX2" fmla="*/ 7957625 w 7957625"/>
              <a:gd name="connsiteY2" fmla="*/ 6858000 h 6858000"/>
              <a:gd name="connsiteX3" fmla="*/ 0 w 7957625"/>
              <a:gd name="connsiteY3" fmla="*/ 6858000 h 6858000"/>
              <a:gd name="connsiteX4" fmla="*/ 0 w 7957625"/>
              <a:gd name="connsiteY4" fmla="*/ 0 h 6858000"/>
              <a:gd name="connsiteX0" fmla="*/ 0 w 7957625"/>
              <a:gd name="connsiteY0" fmla="*/ 0 h 6858000"/>
              <a:gd name="connsiteX1" fmla="*/ 7957625 w 7957625"/>
              <a:gd name="connsiteY1" fmla="*/ 0 h 6858000"/>
              <a:gd name="connsiteX2" fmla="*/ 7957625 w 7957625"/>
              <a:gd name="connsiteY2" fmla="*/ 6858000 h 6858000"/>
              <a:gd name="connsiteX3" fmla="*/ 0 w 7957625"/>
              <a:gd name="connsiteY3" fmla="*/ 6858000 h 6858000"/>
              <a:gd name="connsiteX4" fmla="*/ 970671 w 7957625"/>
              <a:gd name="connsiteY4" fmla="*/ 3629465 h 6858000"/>
              <a:gd name="connsiteX5" fmla="*/ 0 w 7957625"/>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7625" h="6858000">
                <a:moveTo>
                  <a:pt x="0" y="0"/>
                </a:moveTo>
                <a:lnTo>
                  <a:pt x="7957625" y="0"/>
                </a:lnTo>
                <a:lnTo>
                  <a:pt x="7957625" y="6858000"/>
                </a:lnTo>
                <a:lnTo>
                  <a:pt x="0" y="6858000"/>
                </a:lnTo>
                <a:cubicBezTo>
                  <a:pt x="0" y="5688037"/>
                  <a:pt x="970671" y="4799428"/>
                  <a:pt x="970671" y="3629465"/>
                </a:cubicBezTo>
                <a:lnTo>
                  <a:pt x="0" y="0"/>
                </a:lnTo>
                <a:close/>
              </a:path>
            </a:pathLst>
          </a:custGeom>
          <a:blipFill>
            <a:blip r:embed="rId2"/>
            <a:stretch>
              <a:fillRect/>
            </a:stretch>
          </a:blip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C1F50AA6-A702-43FF-A131-CEA193ACD06D}"/>
              </a:ext>
            </a:extLst>
          </p:cNvPr>
          <p:cNvSpPr txBox="1"/>
          <p:nvPr/>
        </p:nvSpPr>
        <p:spPr>
          <a:xfrm>
            <a:off x="675250" y="3703320"/>
            <a:ext cx="7469944" cy="630942"/>
          </a:xfrm>
          <a:prstGeom prst="rect">
            <a:avLst/>
          </a:prstGeom>
          <a:noFill/>
        </p:spPr>
        <p:txBody>
          <a:bodyPr wrap="square" rtlCol="0">
            <a:spAutoFit/>
          </a:bodyPr>
          <a:lstStyle/>
          <a:p>
            <a:pPr algn="r"/>
            <a:r>
              <a:rPr lang="fa-IR" sz="3500" b="1" dirty="0">
                <a:solidFill>
                  <a:schemeClr val="accent1">
                    <a:lumMod val="75000"/>
                  </a:schemeClr>
                </a:solidFill>
                <a:cs typeface="B Titr" panose="00000700000000000000" pitchFamily="2" charset="-78"/>
              </a:rPr>
              <a:t>چه کسانی مستعد ابتلا به سرطان پستان هستند؟</a:t>
            </a:r>
            <a:endParaRPr lang="en-US" sz="3500" b="1" dirty="0">
              <a:solidFill>
                <a:schemeClr val="accent1">
                  <a:lumMod val="75000"/>
                </a:schemeClr>
              </a:solidFill>
              <a:cs typeface="B Titr" panose="00000700000000000000" pitchFamily="2" charset="-78"/>
            </a:endParaRPr>
          </a:p>
        </p:txBody>
      </p:sp>
    </p:spTree>
    <p:extLst>
      <p:ext uri="{BB962C8B-B14F-4D97-AF65-F5344CB8AC3E}">
        <p14:creationId xmlns:p14="http://schemas.microsoft.com/office/powerpoint/2010/main" val="3738420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E9B926-9202-42D6-84D0-30296FAFEA60}"/>
              </a:ext>
            </a:extLst>
          </p:cNvPr>
          <p:cNvSpPr>
            <a:spLocks noGrp="1"/>
          </p:cNvSpPr>
          <p:nvPr>
            <p:ph idx="1"/>
          </p:nvPr>
        </p:nvSpPr>
        <p:spPr>
          <a:xfrm>
            <a:off x="745588" y="253218"/>
            <a:ext cx="11254154" cy="5923745"/>
          </a:xfrm>
        </p:spPr>
        <p:txBody>
          <a:bodyPr>
            <a:normAutofit fontScale="92500" lnSpcReduction="10000"/>
          </a:bodyPr>
          <a:lstStyle/>
          <a:p>
            <a:pPr algn="just" rtl="1"/>
            <a:r>
              <a:rPr lang="fa-IR" sz="2000" b="1" dirty="0">
                <a:solidFill>
                  <a:srgbClr val="C00000"/>
                </a:solidFill>
              </a:rPr>
              <a:t>استعداد ژنتیکی:</a:t>
            </a:r>
            <a:r>
              <a:rPr lang="fa-IR" sz="2000" dirty="0"/>
              <a:t> سابقه خانوادگی سرطان پستان، تخمدان و برخی از انواع دیگر سرطان ها می تواند خطر را افزایش دهد. </a:t>
            </a:r>
          </a:p>
          <a:p>
            <a:pPr algn="just" rtl="1"/>
            <a:r>
              <a:rPr lang="fa-IR" sz="2100" b="1" dirty="0">
                <a:solidFill>
                  <a:srgbClr val="C00000"/>
                </a:solidFill>
              </a:rPr>
              <a:t>جهش های ژنتیکی: </a:t>
            </a:r>
            <a:r>
              <a:rPr lang="fa-IR" sz="2000" dirty="0"/>
              <a:t>جهش های ارثی شناخته شده در ژن هایی مانند 1</a:t>
            </a:r>
            <a:r>
              <a:rPr lang="en-US" sz="2000" dirty="0"/>
              <a:t>BRCA </a:t>
            </a:r>
            <a:r>
              <a:rPr lang="fa-IR" sz="2000" dirty="0"/>
              <a:t>و 21</a:t>
            </a:r>
            <a:r>
              <a:rPr lang="en-US" sz="2000" dirty="0"/>
              <a:t>BRCA </a:t>
            </a:r>
            <a:r>
              <a:rPr lang="fa-IR" sz="2000" dirty="0"/>
              <a:t>که در فرد یا نزدیکان او شناسایی شده اند. </a:t>
            </a:r>
          </a:p>
          <a:p>
            <a:pPr algn="just" rtl="1"/>
            <a:r>
              <a:rPr lang="fa-IR" sz="2100" b="1" dirty="0">
                <a:solidFill>
                  <a:srgbClr val="C00000"/>
                </a:solidFill>
              </a:rPr>
              <a:t>سن: </a:t>
            </a:r>
            <a:r>
              <a:rPr lang="fa-IR" sz="2000" dirty="0"/>
              <a:t>خطر با افزایش سن، به ویژه پس از ۴0 سالگی افزایش می یابد. </a:t>
            </a:r>
          </a:p>
          <a:p>
            <a:pPr algn="just" rtl="1"/>
            <a:r>
              <a:rPr lang="fa-IR" sz="2100" b="1" dirty="0">
                <a:solidFill>
                  <a:srgbClr val="C00000"/>
                </a:solidFill>
              </a:rPr>
              <a:t>سابقه شخصی سرطان پستان و تخمدان: </a:t>
            </a:r>
            <a:r>
              <a:rPr lang="fa-IR" sz="2000" dirty="0"/>
              <a:t>داشتن سرطان در یک پستان خطر ابتلا به پستان دیگر را افزایش می دهد. </a:t>
            </a:r>
          </a:p>
          <a:p>
            <a:pPr algn="just" rtl="1"/>
            <a:r>
              <a:rPr lang="fa-IR" sz="2100" b="1" dirty="0">
                <a:solidFill>
                  <a:srgbClr val="C00000"/>
                </a:solidFill>
              </a:rPr>
              <a:t>سابقه پرتودرمانی به قفسه سینه خصوصا در سنین زیر ۳0 سال </a:t>
            </a:r>
          </a:p>
          <a:p>
            <a:pPr algn="just" rtl="1"/>
            <a:r>
              <a:rPr lang="fa-IR" sz="2100" b="1" dirty="0">
                <a:solidFill>
                  <a:srgbClr val="C00000"/>
                </a:solidFill>
              </a:rPr>
              <a:t>عوامل هورمونی: </a:t>
            </a:r>
            <a:r>
              <a:rPr lang="fa-IR" sz="2000" dirty="0"/>
              <a:t>قاعدگی زودرس، یائسگی دیررس، و هورمون درمانی می تواند خطر را افزایش دهد. </a:t>
            </a:r>
          </a:p>
          <a:p>
            <a:pPr algn="just" rtl="1"/>
            <a:r>
              <a:rPr lang="fa-IR" sz="2000" dirty="0"/>
              <a:t> </a:t>
            </a:r>
            <a:r>
              <a:rPr lang="fa-IR" sz="2100" b="1" dirty="0">
                <a:solidFill>
                  <a:srgbClr val="C00000"/>
                </a:solidFill>
              </a:rPr>
              <a:t>سبک زندگی: </a:t>
            </a:r>
            <a:r>
              <a:rPr lang="fa-IR" sz="2000" dirty="0"/>
              <a:t>چاقی، مصرف الکل و دخانیات و عدم فعالیت بدنی منظم از عوامل خطر شناخته شده هستند. </a:t>
            </a:r>
          </a:p>
          <a:p>
            <a:pPr algn="just" rtl="1"/>
            <a:r>
              <a:rPr lang="fa-IR" sz="2100" b="1" dirty="0">
                <a:solidFill>
                  <a:srgbClr val="C00000"/>
                </a:solidFill>
              </a:rPr>
              <a:t>سابقه باروری: </a:t>
            </a:r>
            <a:r>
              <a:rPr lang="fa-IR" sz="2000" dirty="0"/>
              <a:t>نداشتن فرزند می تواند بر خطر ابتلا تأثیر بگذارد. </a:t>
            </a:r>
          </a:p>
          <a:p>
            <a:pPr algn="just" rtl="1"/>
            <a:r>
              <a:rPr lang="fa-IR" sz="2100" b="1" dirty="0">
                <a:solidFill>
                  <a:srgbClr val="C00000"/>
                </a:solidFill>
              </a:rPr>
              <a:t>شیردهی: </a:t>
            </a:r>
            <a:r>
              <a:rPr lang="fa-IR" sz="2000" dirty="0"/>
              <a:t>شیردهی به ویژه شیردهی به مدت دو سال به ازای هر فرزند از عوامل پیشگیری از سرطان معرفی شده است. </a:t>
            </a:r>
          </a:p>
          <a:p>
            <a:pPr algn="just" rtl="1"/>
            <a:r>
              <a:rPr lang="fa-IR" sz="2100" b="1" dirty="0">
                <a:solidFill>
                  <a:srgbClr val="C00000"/>
                </a:solidFill>
              </a:rPr>
              <a:t>بافت متراکم پستان: </a:t>
            </a:r>
            <a:r>
              <a:rPr lang="fa-IR" sz="2000" dirty="0"/>
              <a:t>بافت غده ای متراکم می تواند خطر را افزایش دهد. </a:t>
            </a:r>
          </a:p>
          <a:p>
            <a:pPr algn="just" rtl="1"/>
            <a:r>
              <a:rPr lang="fa-IR" sz="2000" dirty="0"/>
              <a:t> </a:t>
            </a:r>
            <a:r>
              <a:rPr lang="fa-IR" sz="2100" b="1" dirty="0">
                <a:solidFill>
                  <a:srgbClr val="C00000"/>
                </a:solidFill>
              </a:rPr>
              <a:t>عوامل محیطی: </a:t>
            </a:r>
            <a:r>
              <a:rPr lang="fa-IR" sz="2000" dirty="0"/>
              <a:t>قرار گرفتن در معرض تشعشعات یونیزان می تواند به خطر ابتلا به سرطان کمک کند.</a:t>
            </a:r>
            <a:endParaRPr lang="en-US" sz="2000" dirty="0"/>
          </a:p>
        </p:txBody>
      </p:sp>
    </p:spTree>
    <p:extLst>
      <p:ext uri="{BB962C8B-B14F-4D97-AF65-F5344CB8AC3E}">
        <p14:creationId xmlns:p14="http://schemas.microsoft.com/office/powerpoint/2010/main" val="3140750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down)">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62993-DA5D-4D95-AC1D-6125076C9771}"/>
              </a:ext>
            </a:extLst>
          </p:cNvPr>
          <p:cNvSpPr>
            <a:spLocks noGrp="1"/>
          </p:cNvSpPr>
          <p:nvPr>
            <p:ph type="title"/>
          </p:nvPr>
        </p:nvSpPr>
        <p:spPr>
          <a:xfrm>
            <a:off x="1786597" y="624110"/>
            <a:ext cx="10002129" cy="1280890"/>
          </a:xfrm>
        </p:spPr>
        <p:txBody>
          <a:bodyPr>
            <a:normAutofit fontScale="90000"/>
          </a:bodyPr>
          <a:lstStyle/>
          <a:p>
            <a:pPr algn="ctr" rtl="1"/>
            <a:r>
              <a:rPr lang="fa-IR" sz="4900" dirty="0">
                <a:cs typeface="B Titr" panose="00000700000000000000" pitchFamily="2" charset="-78"/>
              </a:rPr>
              <a:t>علایم سرطان پستان</a:t>
            </a:r>
            <a:br>
              <a:rPr lang="fa-IR" sz="4400" dirty="0"/>
            </a:br>
            <a:r>
              <a:rPr lang="fa-IR" sz="4400" dirty="0"/>
              <a:t>                                </a:t>
            </a:r>
            <a:endParaRPr lang="en-US" dirty="0"/>
          </a:p>
        </p:txBody>
      </p:sp>
      <p:pic>
        <p:nvPicPr>
          <p:cNvPr id="4" name="Content Placeholder 3">
            <a:extLst>
              <a:ext uri="{FF2B5EF4-FFF2-40B4-BE49-F238E27FC236}">
                <a16:creationId xmlns:a16="http://schemas.microsoft.com/office/drawing/2014/main" id="{291B9AA9-52C3-42B6-B994-10812572EBD8}"/>
              </a:ext>
            </a:extLst>
          </p:cNvPr>
          <p:cNvPicPr>
            <a:picLocks noGrp="1" noChangeAspect="1"/>
          </p:cNvPicPr>
          <p:nvPr>
            <p:ph idx="1"/>
          </p:nvPr>
        </p:nvPicPr>
        <p:blipFill>
          <a:blip r:embed="rId2"/>
          <a:stretch>
            <a:fillRect/>
          </a:stretch>
        </p:blipFill>
        <p:spPr>
          <a:xfrm>
            <a:off x="3571955" y="2968270"/>
            <a:ext cx="6345768" cy="2799189"/>
          </a:xfrm>
          <a:prstGeom prst="rect">
            <a:avLst/>
          </a:prstGeom>
        </p:spPr>
      </p:pic>
    </p:spTree>
    <p:extLst>
      <p:ext uri="{BB962C8B-B14F-4D97-AF65-F5344CB8AC3E}">
        <p14:creationId xmlns:p14="http://schemas.microsoft.com/office/powerpoint/2010/main" val="4160956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AFAC7-93EB-4610-9B10-047AD471273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BE3551D-B764-41A6-98E3-7B653C4E00E1}"/>
              </a:ext>
            </a:extLst>
          </p:cNvPr>
          <p:cNvSpPr>
            <a:spLocks noGrp="1"/>
          </p:cNvSpPr>
          <p:nvPr>
            <p:ph idx="1"/>
          </p:nvPr>
        </p:nvSpPr>
        <p:spPr/>
        <p:txBody>
          <a:bodyPr>
            <a:normAutofit/>
          </a:bodyPr>
          <a:lstStyle/>
          <a:p>
            <a:pPr marL="0" indent="0" algn="ctr">
              <a:buNone/>
            </a:pPr>
            <a:r>
              <a:rPr lang="fa-IR" sz="3200" dirty="0">
                <a:cs typeface="B Titr" panose="00000700000000000000" pitchFamily="2" charset="-78"/>
              </a:rPr>
              <a:t>دستورالعمل سرطان پستان 1403</a:t>
            </a:r>
            <a:endParaRPr lang="en-US" sz="3200" dirty="0">
              <a:cs typeface="B Titr" panose="00000700000000000000" pitchFamily="2" charset="-78"/>
            </a:endParaRPr>
          </a:p>
        </p:txBody>
      </p:sp>
    </p:spTree>
    <p:extLst>
      <p:ext uri="{BB962C8B-B14F-4D97-AF65-F5344CB8AC3E}">
        <p14:creationId xmlns:p14="http://schemas.microsoft.com/office/powerpoint/2010/main" val="13281964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E9FCE-E91E-4AE8-8E0A-CB05ACE316A4}"/>
              </a:ext>
            </a:extLst>
          </p:cNvPr>
          <p:cNvSpPr>
            <a:spLocks noGrp="1"/>
          </p:cNvSpPr>
          <p:nvPr>
            <p:ph type="title"/>
          </p:nvPr>
        </p:nvSpPr>
        <p:spPr/>
        <p:txBody>
          <a:bodyPr>
            <a:normAutofit/>
          </a:bodyPr>
          <a:lstStyle/>
          <a:p>
            <a:pPr algn="r" rtl="1"/>
            <a:r>
              <a:rPr lang="fa-IR" dirty="0"/>
              <a:t>علایم سرطان پستان و تشخیص زودهنگام آنها</a:t>
            </a:r>
            <a:endParaRPr lang="en-US" dirty="0"/>
          </a:p>
        </p:txBody>
      </p:sp>
      <p:sp>
        <p:nvSpPr>
          <p:cNvPr id="3" name="Content Placeholder 2">
            <a:extLst>
              <a:ext uri="{FF2B5EF4-FFF2-40B4-BE49-F238E27FC236}">
                <a16:creationId xmlns:a16="http://schemas.microsoft.com/office/drawing/2014/main" id="{CA3CD7A1-FEFC-459C-8B71-28C7DEE74E51}"/>
              </a:ext>
            </a:extLst>
          </p:cNvPr>
          <p:cNvSpPr>
            <a:spLocks noGrp="1"/>
          </p:cNvSpPr>
          <p:nvPr>
            <p:ph idx="1"/>
          </p:nvPr>
        </p:nvSpPr>
        <p:spPr>
          <a:xfrm>
            <a:off x="838200" y="1420837"/>
            <a:ext cx="10515600" cy="5072038"/>
          </a:xfrm>
        </p:spPr>
        <p:txBody>
          <a:bodyPr>
            <a:normAutofit/>
          </a:bodyPr>
          <a:lstStyle/>
          <a:p>
            <a:pPr algn="just" rtl="1"/>
            <a:r>
              <a:rPr lang="fa-IR" sz="2400" dirty="0"/>
              <a:t>مهمترین علایم ضایعات بدخیم پستان عبارتند از: </a:t>
            </a:r>
          </a:p>
          <a:p>
            <a:pPr algn="just" rtl="1"/>
            <a:r>
              <a:rPr lang="fa-IR" sz="2400" dirty="0"/>
              <a:t> توده یا تورم پستان یا زیر بغل </a:t>
            </a:r>
          </a:p>
          <a:p>
            <a:pPr algn="just" rtl="1"/>
            <a:r>
              <a:rPr lang="fa-IR" sz="2400" dirty="0"/>
              <a:t> تغییر در شکل (عدم قرینگی) یا قوام (سفتی) پستان </a:t>
            </a:r>
          </a:p>
          <a:p>
            <a:pPr algn="just" rtl="1"/>
            <a:r>
              <a:rPr lang="fa-IR" sz="2400" dirty="0"/>
              <a:t> تغییرات پوستی پستان </a:t>
            </a:r>
            <a:r>
              <a:rPr lang="fa-IR" sz="2000" dirty="0"/>
              <a:t>شامل</a:t>
            </a:r>
            <a:r>
              <a:rPr lang="fa-IR" sz="2400" dirty="0"/>
              <a:t> هر یک از موارد زیر: </a:t>
            </a:r>
          </a:p>
          <a:p>
            <a:pPr algn="just" rtl="1"/>
            <a:r>
              <a:rPr lang="fa-IR" sz="2400" dirty="0"/>
              <a:t> پوست پرتقالی </a:t>
            </a:r>
          </a:p>
          <a:p>
            <a:pPr algn="just" rtl="1"/>
            <a:r>
              <a:rPr lang="fa-IR" sz="2400" dirty="0"/>
              <a:t>التهاب یا قرمزی پوست </a:t>
            </a:r>
          </a:p>
          <a:p>
            <a:pPr algn="just" rtl="1"/>
            <a:r>
              <a:rPr lang="fa-IR" sz="2400" dirty="0"/>
              <a:t> زخم پوست </a:t>
            </a:r>
          </a:p>
          <a:p>
            <a:pPr algn="just" rtl="1"/>
            <a:r>
              <a:rPr lang="fa-IR" sz="2400" dirty="0"/>
              <a:t> پوسته پوسته شدن تغییرات نوک پستان </a:t>
            </a:r>
          </a:p>
          <a:p>
            <a:pPr algn="just" rtl="1"/>
            <a:r>
              <a:rPr lang="fa-IR" sz="2400" dirty="0"/>
              <a:t> فرورفتگی پوست به داخل</a:t>
            </a:r>
            <a:r>
              <a:rPr lang="en-US" sz="2400" dirty="0"/>
              <a:t>Dimpling) </a:t>
            </a:r>
            <a:r>
              <a:rPr lang="fa-IR" sz="2400" dirty="0"/>
              <a:t>)</a:t>
            </a:r>
          </a:p>
          <a:p>
            <a:pPr algn="just" rtl="1"/>
            <a:r>
              <a:rPr lang="fa-IR" sz="2400" dirty="0"/>
              <a:t>ترشح خود به خودی خونی (و با احتمال کمتر آبکی) نوک پستان از یک مجرا</a:t>
            </a:r>
            <a:endParaRPr lang="en-US" sz="2400" dirty="0"/>
          </a:p>
        </p:txBody>
      </p:sp>
    </p:spTree>
    <p:extLst>
      <p:ext uri="{BB962C8B-B14F-4D97-AF65-F5344CB8AC3E}">
        <p14:creationId xmlns:p14="http://schemas.microsoft.com/office/powerpoint/2010/main" val="95074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arn(inVertic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arn(inVertical)">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barn(inVertical)">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barn(inVertical)">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barn(inVertical)">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barn(inVertical)">
                                      <p:cBhvr>
                                        <p:cTn id="49" dur="500"/>
                                        <p:tgtEl>
                                          <p:spTgt spid="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barn(inVertical)">
                                      <p:cBhvr>
                                        <p:cTn id="54" dur="500"/>
                                        <p:tgtEl>
                                          <p:spTgt spid="3">
                                            <p:txEl>
                                              <p:pRg st="8" end="8"/>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Effect transition="in" filter="barn(inVertical)">
                                      <p:cBhvr>
                                        <p:cTn id="5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E01AD-DC56-4E7A-8ACF-ACFC80554B10}"/>
              </a:ext>
            </a:extLst>
          </p:cNvPr>
          <p:cNvSpPr>
            <a:spLocks noGrp="1"/>
          </p:cNvSpPr>
          <p:nvPr>
            <p:ph type="title"/>
          </p:nvPr>
        </p:nvSpPr>
        <p:spPr/>
        <p:txBody>
          <a:bodyPr>
            <a:normAutofit fontScale="90000"/>
          </a:bodyPr>
          <a:lstStyle/>
          <a:p>
            <a:pPr algn="ctr" rtl="1"/>
            <a:r>
              <a:rPr lang="fa-IR" sz="4000" dirty="0"/>
              <a:t>برنامه غربالگری و تشخیص زودهنگام سرطان پستان درایران</a:t>
            </a:r>
            <a:br>
              <a:rPr lang="fa-IR" sz="4000" dirty="0"/>
            </a:br>
            <a:r>
              <a:rPr lang="fa-IR" sz="4000" dirty="0"/>
              <a:t>                                </a:t>
            </a:r>
            <a:endParaRPr lang="en-US" sz="4000" dirty="0"/>
          </a:p>
        </p:txBody>
      </p:sp>
      <p:sp>
        <p:nvSpPr>
          <p:cNvPr id="3" name="Content Placeholder 2">
            <a:extLst>
              <a:ext uri="{FF2B5EF4-FFF2-40B4-BE49-F238E27FC236}">
                <a16:creationId xmlns:a16="http://schemas.microsoft.com/office/drawing/2014/main" id="{D9CAD121-D4B4-4D91-A1A3-9750D6B5555A}"/>
              </a:ext>
            </a:extLst>
          </p:cNvPr>
          <p:cNvSpPr>
            <a:spLocks noGrp="1"/>
          </p:cNvSpPr>
          <p:nvPr>
            <p:ph idx="1"/>
          </p:nvPr>
        </p:nvSpPr>
        <p:spPr>
          <a:xfrm>
            <a:off x="1350497" y="2133599"/>
            <a:ext cx="10410093" cy="4492283"/>
          </a:xfrm>
        </p:spPr>
        <p:txBody>
          <a:bodyPr>
            <a:normAutofit/>
          </a:bodyPr>
          <a:lstStyle/>
          <a:p>
            <a:pPr algn="just" rtl="1"/>
            <a:r>
              <a:rPr lang="fa-IR" sz="2800" b="1" dirty="0"/>
              <a:t>سطح یک</a:t>
            </a:r>
          </a:p>
          <a:p>
            <a:pPr algn="just" rtl="1"/>
            <a:r>
              <a:rPr lang="fa-IR" sz="2800" dirty="0"/>
              <a:t> تشخیص زود هنگام به منظور بهبود بقا، سنگ بنای کنترل سرطان پستان است. در برنامه تشخیص زود هنگام و غربالگری سرطان پستان، هدف شنا سایی و ثبت بیماران مشکوک یا مبتلا به سرطان پستان و سپس ارائه خدمات منا سب در سطوح مختلف شبکه بهداشتی درمانی، ساماندهی درمان و مراقبت بیماران است که توسط ماما و پزشک سطح یک یا پزشک خانواده ارائه میشود.</a:t>
            </a:r>
            <a:endParaRPr lang="en-US" sz="2800" dirty="0"/>
          </a:p>
        </p:txBody>
      </p:sp>
    </p:spTree>
    <p:extLst>
      <p:ext uri="{BB962C8B-B14F-4D97-AF65-F5344CB8AC3E}">
        <p14:creationId xmlns:p14="http://schemas.microsoft.com/office/powerpoint/2010/main" val="26207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A0E0DE-0088-4625-92D8-B5CF226AE851}"/>
              </a:ext>
            </a:extLst>
          </p:cNvPr>
          <p:cNvSpPr>
            <a:spLocks noGrp="1"/>
          </p:cNvSpPr>
          <p:nvPr>
            <p:ph idx="1"/>
          </p:nvPr>
        </p:nvSpPr>
        <p:spPr>
          <a:xfrm>
            <a:off x="838200" y="351692"/>
            <a:ext cx="10515600" cy="5825271"/>
          </a:xfrm>
        </p:spPr>
        <p:txBody>
          <a:bodyPr>
            <a:normAutofit fontScale="92500" lnSpcReduction="10000"/>
          </a:bodyPr>
          <a:lstStyle/>
          <a:p>
            <a:pPr algn="just" rtl="1"/>
            <a:r>
              <a:rPr lang="fa-IR" sz="3200" b="1" dirty="0"/>
              <a:t>سطح دو:</a:t>
            </a:r>
          </a:p>
          <a:p>
            <a:pPr algn="just" rtl="1"/>
            <a:r>
              <a:rPr lang="fa-IR" dirty="0"/>
              <a:t> </a:t>
            </a:r>
            <a:r>
              <a:rPr lang="fa-IR" sz="2800" dirty="0"/>
              <a:t>افرادی که به هر دلیل طی برر سی در برنامه غربالگری و تشخیص زودهنگام سرطان در سطح یک به سطح دو یعنی پز شک عمومی مقیم مرکز تشخیص زودهنگام سطح دو یا متخصص جراح عمومی و یا مراکز تشخیص زودهنگام سرطان ارجاع میشوند، تحت ارزیابی های کامل تر از جمله ویزیت متخصص و انجام ماموگرافی و درصورت لزوم سونوگرافی و نمونه برداری قرار میگیرند.</a:t>
            </a:r>
          </a:p>
          <a:p>
            <a:pPr algn="just" rtl="1"/>
            <a:r>
              <a:rPr lang="fa-IR" sz="2800" dirty="0"/>
              <a:t>افرادی که به دلیل شرح حال/ معاینه غیر طبیعی، وجود سابقه مثبت و یا تصویربرداری غیرطبیعی به سطح دو ارجاع می شوند در صورتی که زمان منا سب برای ارزیابی دورهای آنها باشد، ماموگرافی می شوند اگر ضایعه مشکوکی وجود دا شت، نمونه برداری و به آزمایشگاه پاتولوژی فرستاده میشود. در آزمایشگاه، نمونه ها رنگ آمیزی شده و در زیر میکرو سکوپ برر سی می شود و در صورتی که سلولهای بدخیم در زیر میکرو سکوپ دیده شود، فرد برای اقدامات تشخیصی درمانی به سطح سه یعنی مرکز یا بیمارستان تخصصی ارجاع میشود.</a:t>
            </a:r>
            <a:endParaRPr lang="en-US" sz="2800" dirty="0"/>
          </a:p>
        </p:txBody>
      </p:sp>
    </p:spTree>
    <p:extLst>
      <p:ext uri="{BB962C8B-B14F-4D97-AF65-F5344CB8AC3E}">
        <p14:creationId xmlns:p14="http://schemas.microsoft.com/office/powerpoint/2010/main" val="2413884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C40F8B-2F48-4770-ACC6-39D82BEEC105}"/>
              </a:ext>
            </a:extLst>
          </p:cNvPr>
          <p:cNvSpPr>
            <a:spLocks noGrp="1"/>
          </p:cNvSpPr>
          <p:nvPr>
            <p:ph idx="1"/>
          </p:nvPr>
        </p:nvSpPr>
        <p:spPr>
          <a:xfrm>
            <a:off x="1571348" y="319596"/>
            <a:ext cx="10475650" cy="6294268"/>
          </a:xfrm>
        </p:spPr>
        <p:txBody>
          <a:bodyPr>
            <a:normAutofit/>
          </a:bodyPr>
          <a:lstStyle/>
          <a:p>
            <a:pPr algn="just" rtl="1"/>
            <a:r>
              <a:rPr lang="fa-IR" sz="2400" b="1" dirty="0"/>
              <a:t>سطح سه:</a:t>
            </a:r>
          </a:p>
          <a:p>
            <a:pPr algn="just" rtl="1"/>
            <a:r>
              <a:rPr lang="fa-IR" dirty="0"/>
              <a:t> </a:t>
            </a:r>
            <a:r>
              <a:rPr lang="fa-IR" sz="2400" dirty="0"/>
              <a:t>در این سطح که یک مرکز تشخیص و درمان سرطان و یا بیمارستان تخصصی وجود دارد لازم ا ست ارزیابی های کامل تری مانند آزمایش و تصویربرداری های تکمیلی مورد نیاز در راستای مرحله بندی بیماری و بررسی میزان پیشرفت آن انجام شود و با توجه به نوع تومور، مرحله و میزان پیشرفت بیماری اقدامات درمانی مورد نیاز به صورت مجزا و یا ترکیبی از جمله جراحی، پرتودرمانی، شیمی درمانی و هورمون درمانی صورت می پذیرد. حفظ پستان منجر به ارتقای کیفیت و طول عمر بیمار در مقابل ماستکتومی یا برداشت کامل پستان می شود و جراح باید با بهره گیری از روش های مختلف جراحی اقدام به حفظ پستان نماید مگر شرایط بالینی بیمار اجازه حفظ پستان را ندهد. بیمار مبتلا به سرطان به فواصل هر ۳ ماه در سالهای اولیه و سال پس هر 6 ماه با معاینه و سالیانه با انجام معاینه و تصویربرداری مورد نیاز توسط پزشک درمانگر در سطح سه پیگیری میشود تا چنانچه در این بررسیها، نشانه هایی از عود وجود داشت، درمانهای لازم انجام شود</a:t>
            </a:r>
            <a:endParaRPr lang="en-US" dirty="0"/>
          </a:p>
        </p:txBody>
      </p:sp>
    </p:spTree>
    <p:extLst>
      <p:ext uri="{BB962C8B-B14F-4D97-AF65-F5344CB8AC3E}">
        <p14:creationId xmlns:p14="http://schemas.microsoft.com/office/powerpoint/2010/main" val="3184565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C1173BF-0B63-4341-9228-2A7A54087499}"/>
              </a:ext>
            </a:extLst>
          </p:cNvPr>
          <p:cNvSpPr/>
          <p:nvPr/>
        </p:nvSpPr>
        <p:spPr>
          <a:xfrm>
            <a:off x="3633762" y="0"/>
            <a:ext cx="8558237" cy="6858000"/>
          </a:xfrm>
          <a:custGeom>
            <a:avLst/>
            <a:gdLst/>
            <a:ahLst/>
            <a:cxnLst/>
            <a:rect l="l" t="t" r="r" b="b"/>
            <a:pathLst>
              <a:path w="8558237" h="6858000">
                <a:moveTo>
                  <a:pt x="4051993" y="3484702"/>
                </a:moveTo>
                <a:cubicBezTo>
                  <a:pt x="4050487" y="3484700"/>
                  <a:pt x="4049004" y="3485428"/>
                  <a:pt x="4047543" y="3486887"/>
                </a:cubicBezTo>
                <a:lnTo>
                  <a:pt x="4012844" y="3521338"/>
                </a:lnTo>
                <a:cubicBezTo>
                  <a:pt x="4009265" y="3525042"/>
                  <a:pt x="4009031" y="3528375"/>
                  <a:pt x="4012141" y="3531336"/>
                </a:cubicBezTo>
                <a:lnTo>
                  <a:pt x="4049460" y="3567557"/>
                </a:lnTo>
                <a:cubicBezTo>
                  <a:pt x="4052204" y="3570118"/>
                  <a:pt x="4054856" y="3570118"/>
                  <a:pt x="4057417" y="3567557"/>
                </a:cubicBezTo>
                <a:lnTo>
                  <a:pt x="4094461" y="3530787"/>
                </a:lnTo>
                <a:cubicBezTo>
                  <a:pt x="4097388" y="3527898"/>
                  <a:pt x="4097358" y="3525368"/>
                  <a:pt x="4094371" y="3523198"/>
                </a:cubicBezTo>
                <a:lnTo>
                  <a:pt x="4056581" y="3486900"/>
                </a:lnTo>
                <a:cubicBezTo>
                  <a:pt x="4055029" y="3485437"/>
                  <a:pt x="4053500" y="3484704"/>
                  <a:pt x="4051993" y="3484702"/>
                </a:cubicBezTo>
                <a:close/>
                <a:moveTo>
                  <a:pt x="1586203" y="3484702"/>
                </a:moveTo>
                <a:cubicBezTo>
                  <a:pt x="1587709" y="3484704"/>
                  <a:pt x="1589237" y="3485437"/>
                  <a:pt x="1590788" y="3486900"/>
                </a:cubicBezTo>
                <a:lnTo>
                  <a:pt x="1628912" y="3523138"/>
                </a:lnTo>
                <a:cubicBezTo>
                  <a:pt x="1631474" y="3525505"/>
                  <a:pt x="1631393" y="3528055"/>
                  <a:pt x="1628672" y="3530787"/>
                </a:cubicBezTo>
                <a:lnTo>
                  <a:pt x="1591628" y="3567557"/>
                </a:lnTo>
                <a:cubicBezTo>
                  <a:pt x="1589067" y="3570118"/>
                  <a:pt x="1586414" y="3570118"/>
                  <a:pt x="1583670" y="3567557"/>
                </a:cubicBezTo>
                <a:lnTo>
                  <a:pt x="1546352" y="3531336"/>
                </a:lnTo>
                <a:cubicBezTo>
                  <a:pt x="1543242" y="3528375"/>
                  <a:pt x="1543476" y="3525042"/>
                  <a:pt x="1547055" y="3521338"/>
                </a:cubicBezTo>
                <a:lnTo>
                  <a:pt x="1581754" y="3486887"/>
                </a:lnTo>
                <a:cubicBezTo>
                  <a:pt x="1583215" y="3485428"/>
                  <a:pt x="1584698" y="3484700"/>
                  <a:pt x="1586203" y="3484702"/>
                </a:cubicBezTo>
                <a:close/>
                <a:moveTo>
                  <a:pt x="3845672" y="3439960"/>
                </a:moveTo>
                <a:lnTo>
                  <a:pt x="3891223" y="3439960"/>
                </a:lnTo>
                <a:cubicBezTo>
                  <a:pt x="3897260" y="3439960"/>
                  <a:pt x="3902610" y="3442430"/>
                  <a:pt x="3907275" y="3447369"/>
                </a:cubicBezTo>
                <a:cubicBezTo>
                  <a:pt x="3911940" y="3452308"/>
                  <a:pt x="3914272" y="3457797"/>
                  <a:pt x="3914272" y="3463833"/>
                </a:cubicBezTo>
                <a:cubicBezTo>
                  <a:pt x="3914272" y="3474261"/>
                  <a:pt x="3906589" y="3479474"/>
                  <a:pt x="3891223" y="3479474"/>
                </a:cubicBezTo>
                <a:cubicBezTo>
                  <a:pt x="3875673" y="3479474"/>
                  <a:pt x="3860490" y="3466303"/>
                  <a:pt x="3845672" y="3439960"/>
                </a:cubicBezTo>
                <a:close/>
                <a:moveTo>
                  <a:pt x="3667250" y="3317577"/>
                </a:moveTo>
                <a:cubicBezTo>
                  <a:pt x="3673470" y="3317577"/>
                  <a:pt x="3680513" y="3320047"/>
                  <a:pt x="3688379" y="3324986"/>
                </a:cubicBezTo>
                <a:cubicBezTo>
                  <a:pt x="3696977" y="3330291"/>
                  <a:pt x="3701276" y="3335871"/>
                  <a:pt x="3701276" y="3341725"/>
                </a:cubicBezTo>
                <a:cubicBezTo>
                  <a:pt x="3701276" y="3345200"/>
                  <a:pt x="3691855" y="3346938"/>
                  <a:pt x="3673013" y="3346938"/>
                </a:cubicBezTo>
                <a:cubicBezTo>
                  <a:pt x="3652341" y="3346938"/>
                  <a:pt x="3642005" y="3343462"/>
                  <a:pt x="3642005" y="3336511"/>
                </a:cubicBezTo>
                <a:cubicBezTo>
                  <a:pt x="3642005" y="3323888"/>
                  <a:pt x="3650420" y="3317577"/>
                  <a:pt x="3667250" y="3317577"/>
                </a:cubicBezTo>
                <a:close/>
                <a:moveTo>
                  <a:pt x="3893418" y="3281905"/>
                </a:moveTo>
                <a:cubicBezTo>
                  <a:pt x="3908784" y="3281905"/>
                  <a:pt x="3916468" y="3287301"/>
                  <a:pt x="3916468" y="3298095"/>
                </a:cubicBezTo>
                <a:cubicBezTo>
                  <a:pt x="3916468" y="3304314"/>
                  <a:pt x="3914181" y="3309802"/>
                  <a:pt x="3909608" y="3314559"/>
                </a:cubicBezTo>
                <a:cubicBezTo>
                  <a:pt x="3905034" y="3319315"/>
                  <a:pt x="3899638" y="3321693"/>
                  <a:pt x="3893418" y="3321693"/>
                </a:cubicBezTo>
                <a:lnTo>
                  <a:pt x="3847593" y="3321693"/>
                </a:lnTo>
                <a:cubicBezTo>
                  <a:pt x="3862410" y="3295168"/>
                  <a:pt x="3877685" y="3281905"/>
                  <a:pt x="3893418" y="3281905"/>
                </a:cubicBezTo>
                <a:close/>
                <a:moveTo>
                  <a:pt x="2558978" y="3272301"/>
                </a:moveTo>
                <a:cubicBezTo>
                  <a:pt x="2553490" y="3272301"/>
                  <a:pt x="2548917" y="3274450"/>
                  <a:pt x="2545258" y="3278749"/>
                </a:cubicBezTo>
                <a:cubicBezTo>
                  <a:pt x="2541600" y="3283048"/>
                  <a:pt x="2539770" y="3288033"/>
                  <a:pt x="2539770" y="3293704"/>
                </a:cubicBezTo>
                <a:cubicBezTo>
                  <a:pt x="2539770" y="3307607"/>
                  <a:pt x="2542789" y="3321144"/>
                  <a:pt x="2548825" y="3334316"/>
                </a:cubicBezTo>
                <a:cubicBezTo>
                  <a:pt x="2556509" y="3351146"/>
                  <a:pt x="2566936" y="3359561"/>
                  <a:pt x="2580107" y="3359561"/>
                </a:cubicBezTo>
                <a:cubicBezTo>
                  <a:pt x="2590351" y="3359561"/>
                  <a:pt x="2595474" y="3351237"/>
                  <a:pt x="2595474" y="3334590"/>
                </a:cubicBezTo>
                <a:cubicBezTo>
                  <a:pt x="2595474" y="3322882"/>
                  <a:pt x="2592272" y="3310260"/>
                  <a:pt x="2585870" y="3296723"/>
                </a:cubicBezTo>
                <a:cubicBezTo>
                  <a:pt x="2578186" y="3280441"/>
                  <a:pt x="2569222" y="3272301"/>
                  <a:pt x="2558978" y="3272301"/>
                </a:cubicBezTo>
                <a:close/>
                <a:moveTo>
                  <a:pt x="558728" y="3272301"/>
                </a:moveTo>
                <a:cubicBezTo>
                  <a:pt x="553240" y="3272301"/>
                  <a:pt x="548667" y="3274450"/>
                  <a:pt x="545008" y="3278749"/>
                </a:cubicBezTo>
                <a:cubicBezTo>
                  <a:pt x="541350" y="3283048"/>
                  <a:pt x="539520" y="3288033"/>
                  <a:pt x="539520" y="3293704"/>
                </a:cubicBezTo>
                <a:cubicBezTo>
                  <a:pt x="539520" y="3307607"/>
                  <a:pt x="542538" y="3321144"/>
                  <a:pt x="548575" y="3334316"/>
                </a:cubicBezTo>
                <a:cubicBezTo>
                  <a:pt x="556259" y="3351146"/>
                  <a:pt x="566686" y="3359561"/>
                  <a:pt x="579857" y="3359561"/>
                </a:cubicBezTo>
                <a:cubicBezTo>
                  <a:pt x="590101" y="3359561"/>
                  <a:pt x="595223" y="3351237"/>
                  <a:pt x="595223" y="3334590"/>
                </a:cubicBezTo>
                <a:cubicBezTo>
                  <a:pt x="595223" y="3322882"/>
                  <a:pt x="592022" y="3310260"/>
                  <a:pt x="585619" y="3296723"/>
                </a:cubicBezTo>
                <a:cubicBezTo>
                  <a:pt x="577936" y="3280441"/>
                  <a:pt x="568972" y="3272301"/>
                  <a:pt x="558728" y="3272301"/>
                </a:cubicBezTo>
                <a:close/>
                <a:moveTo>
                  <a:pt x="3449579" y="3262765"/>
                </a:moveTo>
                <a:cubicBezTo>
                  <a:pt x="3447887" y="3263086"/>
                  <a:pt x="3446400" y="3264526"/>
                  <a:pt x="3445120" y="3267087"/>
                </a:cubicBezTo>
                <a:lnTo>
                  <a:pt x="3401215" y="3357640"/>
                </a:lnTo>
                <a:cubicBezTo>
                  <a:pt x="3442376" y="3396056"/>
                  <a:pt x="3462956" y="3420752"/>
                  <a:pt x="3462956" y="3431728"/>
                </a:cubicBezTo>
                <a:cubicBezTo>
                  <a:pt x="3462956" y="3445083"/>
                  <a:pt x="3439906" y="3467492"/>
                  <a:pt x="3393806" y="3498957"/>
                </a:cubicBezTo>
                <a:cubicBezTo>
                  <a:pt x="3358317" y="3523287"/>
                  <a:pt x="3328499" y="3541215"/>
                  <a:pt x="3304351" y="3552740"/>
                </a:cubicBezTo>
                <a:cubicBezTo>
                  <a:pt x="3297949" y="3555849"/>
                  <a:pt x="3294747" y="3560789"/>
                  <a:pt x="3294747" y="3567557"/>
                </a:cubicBezTo>
                <a:cubicBezTo>
                  <a:pt x="3294747" y="3579997"/>
                  <a:pt x="3302339" y="3586217"/>
                  <a:pt x="3317523" y="3586217"/>
                </a:cubicBezTo>
                <a:lnTo>
                  <a:pt x="3446217" y="3586217"/>
                </a:lnTo>
                <a:cubicBezTo>
                  <a:pt x="3453168" y="3586217"/>
                  <a:pt x="3458748" y="3584021"/>
                  <a:pt x="3462956" y="3579631"/>
                </a:cubicBezTo>
                <a:cubicBezTo>
                  <a:pt x="3498811" y="3541580"/>
                  <a:pt x="3516738" y="3488438"/>
                  <a:pt x="3516738" y="3420204"/>
                </a:cubicBezTo>
                <a:cubicBezTo>
                  <a:pt x="3516738" y="3381421"/>
                  <a:pt x="3511799" y="3350231"/>
                  <a:pt x="3501921" y="3326632"/>
                </a:cubicBezTo>
                <a:cubicBezTo>
                  <a:pt x="3493140" y="3305778"/>
                  <a:pt x="3477590" y="3285289"/>
                  <a:pt x="3455272" y="3265166"/>
                </a:cubicBezTo>
                <a:cubicBezTo>
                  <a:pt x="3453169" y="3263246"/>
                  <a:pt x="3451271" y="3262445"/>
                  <a:pt x="3449579" y="3262765"/>
                </a:cubicBezTo>
                <a:close/>
                <a:moveTo>
                  <a:pt x="3201929" y="3262765"/>
                </a:moveTo>
                <a:cubicBezTo>
                  <a:pt x="3200236" y="3263086"/>
                  <a:pt x="3198750" y="3264526"/>
                  <a:pt x="3197470" y="3267087"/>
                </a:cubicBezTo>
                <a:lnTo>
                  <a:pt x="3153565" y="3357640"/>
                </a:lnTo>
                <a:cubicBezTo>
                  <a:pt x="3194726" y="3396056"/>
                  <a:pt x="3215306" y="3420752"/>
                  <a:pt x="3215306" y="3431728"/>
                </a:cubicBezTo>
                <a:cubicBezTo>
                  <a:pt x="3215306" y="3445083"/>
                  <a:pt x="3192256" y="3467492"/>
                  <a:pt x="3146156" y="3498957"/>
                </a:cubicBezTo>
                <a:cubicBezTo>
                  <a:pt x="3110667" y="3523287"/>
                  <a:pt x="3080849" y="3541215"/>
                  <a:pt x="3056701" y="3552740"/>
                </a:cubicBezTo>
                <a:cubicBezTo>
                  <a:pt x="3050299" y="3555849"/>
                  <a:pt x="3047097" y="3560789"/>
                  <a:pt x="3047097" y="3567557"/>
                </a:cubicBezTo>
                <a:cubicBezTo>
                  <a:pt x="3047097" y="3579997"/>
                  <a:pt x="3054689" y="3586217"/>
                  <a:pt x="3069873" y="3586217"/>
                </a:cubicBezTo>
                <a:lnTo>
                  <a:pt x="3198567" y="3586217"/>
                </a:lnTo>
                <a:cubicBezTo>
                  <a:pt x="3205518" y="3586217"/>
                  <a:pt x="3211098" y="3584021"/>
                  <a:pt x="3215306" y="3579631"/>
                </a:cubicBezTo>
                <a:cubicBezTo>
                  <a:pt x="3251161" y="3541580"/>
                  <a:pt x="3269088" y="3488438"/>
                  <a:pt x="3269088" y="3420204"/>
                </a:cubicBezTo>
                <a:cubicBezTo>
                  <a:pt x="3269088" y="3381421"/>
                  <a:pt x="3264149" y="3350231"/>
                  <a:pt x="3254271" y="3326632"/>
                </a:cubicBezTo>
                <a:cubicBezTo>
                  <a:pt x="3245490" y="3305778"/>
                  <a:pt x="3229940" y="3285289"/>
                  <a:pt x="3207622" y="3265166"/>
                </a:cubicBezTo>
                <a:cubicBezTo>
                  <a:pt x="3205519" y="3263246"/>
                  <a:pt x="3203621" y="3262445"/>
                  <a:pt x="3201929" y="3262765"/>
                </a:cubicBezTo>
                <a:close/>
                <a:moveTo>
                  <a:pt x="2541691" y="3213304"/>
                </a:moveTo>
                <a:cubicBezTo>
                  <a:pt x="2576449" y="3213304"/>
                  <a:pt x="2602517" y="3231598"/>
                  <a:pt x="2619896" y="3268185"/>
                </a:cubicBezTo>
                <a:cubicBezTo>
                  <a:pt x="2632518" y="3294710"/>
                  <a:pt x="2638829" y="3324254"/>
                  <a:pt x="2638829" y="3356817"/>
                </a:cubicBezTo>
                <a:cubicBezTo>
                  <a:pt x="2638829" y="3380781"/>
                  <a:pt x="2631146" y="3401270"/>
                  <a:pt x="2615779" y="3418283"/>
                </a:cubicBezTo>
                <a:cubicBezTo>
                  <a:pt x="2600047" y="3436027"/>
                  <a:pt x="2580290" y="3444900"/>
                  <a:pt x="2556509" y="3444900"/>
                </a:cubicBezTo>
                <a:cubicBezTo>
                  <a:pt x="2526508" y="3444900"/>
                  <a:pt x="2502086" y="3430448"/>
                  <a:pt x="2483243" y="3401544"/>
                </a:cubicBezTo>
                <a:cubicBezTo>
                  <a:pt x="2470621" y="3429350"/>
                  <a:pt x="2453791" y="3443253"/>
                  <a:pt x="2432753" y="3443253"/>
                </a:cubicBezTo>
                <a:lnTo>
                  <a:pt x="2432498" y="3443253"/>
                </a:lnTo>
                <a:lnTo>
                  <a:pt x="2417406" y="3443253"/>
                </a:lnTo>
                <a:lnTo>
                  <a:pt x="2415192" y="3443253"/>
                </a:lnTo>
                <a:lnTo>
                  <a:pt x="2415192" y="3442913"/>
                </a:lnTo>
                <a:lnTo>
                  <a:pt x="2406704" y="3441607"/>
                </a:lnTo>
                <a:cubicBezTo>
                  <a:pt x="2403319" y="3440509"/>
                  <a:pt x="2400118" y="3438863"/>
                  <a:pt x="2397100" y="3436668"/>
                </a:cubicBezTo>
                <a:lnTo>
                  <a:pt x="2397100" y="3460815"/>
                </a:lnTo>
                <a:cubicBezTo>
                  <a:pt x="2397100" y="3480938"/>
                  <a:pt x="2391520" y="3503439"/>
                  <a:pt x="2380361" y="3528318"/>
                </a:cubicBezTo>
                <a:cubicBezTo>
                  <a:pt x="2370666" y="3550087"/>
                  <a:pt x="2360055" y="3567191"/>
                  <a:pt x="2348530" y="3579631"/>
                </a:cubicBezTo>
                <a:cubicBezTo>
                  <a:pt x="2344506" y="3584021"/>
                  <a:pt x="2338926" y="3586217"/>
                  <a:pt x="2331792" y="3586217"/>
                </a:cubicBezTo>
                <a:lnTo>
                  <a:pt x="2203098" y="3586217"/>
                </a:lnTo>
                <a:cubicBezTo>
                  <a:pt x="2187914" y="3586217"/>
                  <a:pt x="2180322" y="3579997"/>
                  <a:pt x="2180322" y="3567557"/>
                </a:cubicBezTo>
                <a:cubicBezTo>
                  <a:pt x="2180322" y="3560789"/>
                  <a:pt x="2183524" y="3555849"/>
                  <a:pt x="2189926" y="3552740"/>
                </a:cubicBezTo>
                <a:cubicBezTo>
                  <a:pt x="2214074" y="3541215"/>
                  <a:pt x="2243892" y="3523287"/>
                  <a:pt x="2279381" y="3498957"/>
                </a:cubicBezTo>
                <a:cubicBezTo>
                  <a:pt x="2325481" y="3467492"/>
                  <a:pt x="2348530" y="3445083"/>
                  <a:pt x="2348530" y="3431728"/>
                </a:cubicBezTo>
                <a:cubicBezTo>
                  <a:pt x="2348530" y="3420752"/>
                  <a:pt x="2327950" y="3396056"/>
                  <a:pt x="2286790" y="3357640"/>
                </a:cubicBezTo>
                <a:lnTo>
                  <a:pt x="2330694" y="3267087"/>
                </a:lnTo>
                <a:cubicBezTo>
                  <a:pt x="2333438" y="3261599"/>
                  <a:pt x="2336823" y="3260959"/>
                  <a:pt x="2340847" y="3265166"/>
                </a:cubicBezTo>
                <a:cubicBezTo>
                  <a:pt x="2358226" y="3283277"/>
                  <a:pt x="2370300" y="3294985"/>
                  <a:pt x="2377068" y="3300290"/>
                </a:cubicBezTo>
                <a:cubicBezTo>
                  <a:pt x="2392435" y="3312364"/>
                  <a:pt x="2407619" y="3318400"/>
                  <a:pt x="2422619" y="3318400"/>
                </a:cubicBezTo>
                <a:lnTo>
                  <a:pt x="2427320" y="3318400"/>
                </a:lnTo>
                <a:lnTo>
                  <a:pt x="2439459" y="3317316"/>
                </a:lnTo>
                <a:cubicBezTo>
                  <a:pt x="2452596" y="3314600"/>
                  <a:pt x="2459508" y="3307808"/>
                  <a:pt x="2460194" y="3296941"/>
                </a:cubicBezTo>
                <a:cubicBezTo>
                  <a:pt x="2461291" y="3277682"/>
                  <a:pt x="2466688" y="3260807"/>
                  <a:pt x="2476383" y="3246318"/>
                </a:cubicBezTo>
                <a:cubicBezTo>
                  <a:pt x="2491018" y="3224309"/>
                  <a:pt x="2512788" y="3213304"/>
                  <a:pt x="2541691" y="3213304"/>
                </a:cubicBezTo>
                <a:close/>
                <a:moveTo>
                  <a:pt x="541441" y="3213304"/>
                </a:moveTo>
                <a:cubicBezTo>
                  <a:pt x="576198" y="3213304"/>
                  <a:pt x="602266" y="3231598"/>
                  <a:pt x="619645" y="3268185"/>
                </a:cubicBezTo>
                <a:cubicBezTo>
                  <a:pt x="632268" y="3294710"/>
                  <a:pt x="638579" y="3324254"/>
                  <a:pt x="638579" y="3356817"/>
                </a:cubicBezTo>
                <a:cubicBezTo>
                  <a:pt x="638579" y="3380781"/>
                  <a:pt x="630896" y="3401270"/>
                  <a:pt x="615529" y="3418283"/>
                </a:cubicBezTo>
                <a:cubicBezTo>
                  <a:pt x="599797" y="3436027"/>
                  <a:pt x="580040" y="3444900"/>
                  <a:pt x="556259" y="3444900"/>
                </a:cubicBezTo>
                <a:cubicBezTo>
                  <a:pt x="526257" y="3444900"/>
                  <a:pt x="501835" y="3430448"/>
                  <a:pt x="482993" y="3401544"/>
                </a:cubicBezTo>
                <a:cubicBezTo>
                  <a:pt x="470371" y="3429350"/>
                  <a:pt x="453541" y="3443253"/>
                  <a:pt x="432503" y="3443253"/>
                </a:cubicBezTo>
                <a:lnTo>
                  <a:pt x="429164" y="3443253"/>
                </a:lnTo>
                <a:lnTo>
                  <a:pt x="414942" y="3443253"/>
                </a:lnTo>
                <a:lnTo>
                  <a:pt x="411053" y="3443253"/>
                </a:lnTo>
                <a:cubicBezTo>
                  <a:pt x="381052" y="3443253"/>
                  <a:pt x="358368" y="3427338"/>
                  <a:pt x="343002" y="3395507"/>
                </a:cubicBezTo>
                <a:cubicBezTo>
                  <a:pt x="298915" y="3437948"/>
                  <a:pt x="233150" y="3459169"/>
                  <a:pt x="145707" y="3459169"/>
                </a:cubicBezTo>
                <a:cubicBezTo>
                  <a:pt x="97595" y="3459169"/>
                  <a:pt x="61832" y="3449564"/>
                  <a:pt x="38416" y="3430356"/>
                </a:cubicBezTo>
                <a:cubicBezTo>
                  <a:pt x="12805" y="3409136"/>
                  <a:pt x="0" y="3375019"/>
                  <a:pt x="0" y="3328004"/>
                </a:cubicBezTo>
                <a:cubicBezTo>
                  <a:pt x="0" y="3309345"/>
                  <a:pt x="2652" y="3290228"/>
                  <a:pt x="7957" y="3270654"/>
                </a:cubicBezTo>
                <a:cubicBezTo>
                  <a:pt x="14360" y="3246873"/>
                  <a:pt x="22775" y="3234982"/>
                  <a:pt x="33202" y="3234982"/>
                </a:cubicBezTo>
                <a:cubicBezTo>
                  <a:pt x="44727" y="3234982"/>
                  <a:pt x="50947" y="3243946"/>
                  <a:pt x="51862" y="3261874"/>
                </a:cubicBezTo>
                <a:cubicBezTo>
                  <a:pt x="53142" y="3285472"/>
                  <a:pt x="58539" y="3302211"/>
                  <a:pt x="68051" y="3312089"/>
                </a:cubicBezTo>
                <a:cubicBezTo>
                  <a:pt x="85430" y="3330017"/>
                  <a:pt x="119821" y="3338981"/>
                  <a:pt x="171226" y="3338981"/>
                </a:cubicBezTo>
                <a:cubicBezTo>
                  <a:pt x="225923" y="3338981"/>
                  <a:pt x="270560" y="3331755"/>
                  <a:pt x="305134" y="3317303"/>
                </a:cubicBezTo>
                <a:cubicBezTo>
                  <a:pt x="327452" y="3307973"/>
                  <a:pt x="346935" y="3294436"/>
                  <a:pt x="363582" y="3276691"/>
                </a:cubicBezTo>
                <a:cubicBezTo>
                  <a:pt x="377119" y="3262239"/>
                  <a:pt x="385625" y="3255014"/>
                  <a:pt x="389101" y="3255014"/>
                </a:cubicBezTo>
                <a:cubicBezTo>
                  <a:pt x="398797" y="3255014"/>
                  <a:pt x="403644" y="3261076"/>
                  <a:pt x="403644" y="3273201"/>
                </a:cubicBezTo>
                <a:cubicBezTo>
                  <a:pt x="403644" y="3277243"/>
                  <a:pt x="402135" y="3283719"/>
                  <a:pt x="399117" y="3292630"/>
                </a:cubicBezTo>
                <a:cubicBezTo>
                  <a:pt x="396099" y="3301541"/>
                  <a:pt x="393400" y="3307834"/>
                  <a:pt x="391022" y="3311510"/>
                </a:cubicBezTo>
                <a:cubicBezTo>
                  <a:pt x="394864" y="3316287"/>
                  <a:pt x="401815" y="3318675"/>
                  <a:pt x="411877" y="3318675"/>
                </a:cubicBezTo>
                <a:lnTo>
                  <a:pt x="414942" y="3318675"/>
                </a:lnTo>
                <a:lnTo>
                  <a:pt x="423997" y="3318675"/>
                </a:lnTo>
                <a:cubicBezTo>
                  <a:pt x="447046" y="3318675"/>
                  <a:pt x="459029" y="3311430"/>
                  <a:pt x="459943" y="3296941"/>
                </a:cubicBezTo>
                <a:cubicBezTo>
                  <a:pt x="461041" y="3277682"/>
                  <a:pt x="466438" y="3260807"/>
                  <a:pt x="476133" y="3246318"/>
                </a:cubicBezTo>
                <a:cubicBezTo>
                  <a:pt x="490768" y="3224309"/>
                  <a:pt x="512537" y="3213304"/>
                  <a:pt x="541441" y="3213304"/>
                </a:cubicBezTo>
                <a:close/>
                <a:moveTo>
                  <a:pt x="1919310" y="3197115"/>
                </a:moveTo>
                <a:cubicBezTo>
                  <a:pt x="1913091" y="3197115"/>
                  <a:pt x="1907511" y="3198656"/>
                  <a:pt x="1902572" y="3201737"/>
                </a:cubicBezTo>
                <a:cubicBezTo>
                  <a:pt x="1896901" y="3205178"/>
                  <a:pt x="1894065" y="3209889"/>
                  <a:pt x="1894065" y="3215868"/>
                </a:cubicBezTo>
                <a:cubicBezTo>
                  <a:pt x="1894065" y="3222574"/>
                  <a:pt x="1904218" y="3225927"/>
                  <a:pt x="1924524" y="3225927"/>
                </a:cubicBezTo>
                <a:cubicBezTo>
                  <a:pt x="1943732" y="3225927"/>
                  <a:pt x="1953336" y="3224115"/>
                  <a:pt x="1953336" y="3220491"/>
                </a:cubicBezTo>
                <a:cubicBezTo>
                  <a:pt x="1953336" y="3214691"/>
                  <a:pt x="1949037" y="3209254"/>
                  <a:pt x="1940439" y="3204181"/>
                </a:cubicBezTo>
                <a:cubicBezTo>
                  <a:pt x="1932756" y="3199470"/>
                  <a:pt x="1925713" y="3197115"/>
                  <a:pt x="1919310" y="3197115"/>
                </a:cubicBezTo>
                <a:close/>
                <a:moveTo>
                  <a:pt x="4064826" y="3162814"/>
                </a:moveTo>
                <a:cubicBezTo>
                  <a:pt x="4063546" y="3162814"/>
                  <a:pt x="4061533" y="3164830"/>
                  <a:pt x="4058789" y="3168860"/>
                </a:cubicBezTo>
                <a:lnTo>
                  <a:pt x="4007750" y="3243082"/>
                </a:lnTo>
                <a:cubicBezTo>
                  <a:pt x="4005006" y="3247112"/>
                  <a:pt x="4005006" y="3250410"/>
                  <a:pt x="4007750" y="3252977"/>
                </a:cubicBezTo>
                <a:cubicBezTo>
                  <a:pt x="4025678" y="3268921"/>
                  <a:pt x="4040313" y="3284223"/>
                  <a:pt x="4051655" y="3298884"/>
                </a:cubicBezTo>
                <a:cubicBezTo>
                  <a:pt x="4054765" y="3302914"/>
                  <a:pt x="4056320" y="3306487"/>
                  <a:pt x="4056320" y="3309602"/>
                </a:cubicBezTo>
                <a:cubicBezTo>
                  <a:pt x="4056320" y="3315651"/>
                  <a:pt x="4050923" y="3318675"/>
                  <a:pt x="4040130" y="3318675"/>
                </a:cubicBezTo>
                <a:lnTo>
                  <a:pt x="3994947" y="3318675"/>
                </a:lnTo>
                <a:lnTo>
                  <a:pt x="3978115" y="3318675"/>
                </a:lnTo>
                <a:lnTo>
                  <a:pt x="3948298" y="3318675"/>
                </a:lnTo>
                <a:cubicBezTo>
                  <a:pt x="3961835" y="3298318"/>
                  <a:pt x="3968604" y="3278145"/>
                  <a:pt x="3968604" y="3258156"/>
                </a:cubicBezTo>
                <a:cubicBezTo>
                  <a:pt x="3968604" y="3244402"/>
                  <a:pt x="3963756" y="3232665"/>
                  <a:pt x="3954061" y="3222945"/>
                </a:cubicBezTo>
                <a:cubicBezTo>
                  <a:pt x="3944365" y="3213225"/>
                  <a:pt x="3932566" y="3208365"/>
                  <a:pt x="3918663" y="3208365"/>
                </a:cubicBezTo>
                <a:cubicBezTo>
                  <a:pt x="3892686" y="3208365"/>
                  <a:pt x="3867807" y="3222028"/>
                  <a:pt x="3844026" y="3249354"/>
                </a:cubicBezTo>
                <a:cubicBezTo>
                  <a:pt x="3823171" y="3273379"/>
                  <a:pt x="3811280" y="3296485"/>
                  <a:pt x="3808353" y="3318675"/>
                </a:cubicBezTo>
                <a:lnTo>
                  <a:pt x="3787164" y="3318675"/>
                </a:lnTo>
                <a:lnTo>
                  <a:pt x="3768016" y="3318675"/>
                </a:lnTo>
                <a:lnTo>
                  <a:pt x="3754785" y="3318675"/>
                </a:lnTo>
                <a:cubicBezTo>
                  <a:pt x="3742345" y="3255928"/>
                  <a:pt x="3716185" y="3224555"/>
                  <a:pt x="3676305" y="3224555"/>
                </a:cubicBezTo>
                <a:cubicBezTo>
                  <a:pt x="3647768" y="3224555"/>
                  <a:pt x="3626181" y="3243854"/>
                  <a:pt x="3611547" y="3282454"/>
                </a:cubicBezTo>
                <a:cubicBezTo>
                  <a:pt x="3600937" y="3310443"/>
                  <a:pt x="3595631" y="3340353"/>
                  <a:pt x="3595631" y="3372183"/>
                </a:cubicBezTo>
                <a:cubicBezTo>
                  <a:pt x="3595631" y="3407307"/>
                  <a:pt x="3607888" y="3429625"/>
                  <a:pt x="3632401" y="3439137"/>
                </a:cubicBezTo>
                <a:cubicBezTo>
                  <a:pt x="3643743" y="3443528"/>
                  <a:pt x="3667891" y="3445723"/>
                  <a:pt x="3704843" y="3445723"/>
                </a:cubicBezTo>
                <a:cubicBezTo>
                  <a:pt x="3704112" y="3456882"/>
                  <a:pt x="3681245" y="3476547"/>
                  <a:pt x="3636243" y="3504719"/>
                </a:cubicBezTo>
                <a:cubicBezTo>
                  <a:pt x="3602949" y="3525574"/>
                  <a:pt x="3574502" y="3541580"/>
                  <a:pt x="3550904" y="3552740"/>
                </a:cubicBezTo>
                <a:cubicBezTo>
                  <a:pt x="3544318" y="3555849"/>
                  <a:pt x="3541025" y="3560789"/>
                  <a:pt x="3541025" y="3567557"/>
                </a:cubicBezTo>
                <a:cubicBezTo>
                  <a:pt x="3541025" y="3579997"/>
                  <a:pt x="3548617" y="3586217"/>
                  <a:pt x="3563801" y="3586217"/>
                </a:cubicBezTo>
                <a:lnTo>
                  <a:pt x="3692495" y="3586217"/>
                </a:lnTo>
                <a:cubicBezTo>
                  <a:pt x="3699447" y="3586217"/>
                  <a:pt x="3704935" y="3584026"/>
                  <a:pt x="3708959" y="3579644"/>
                </a:cubicBezTo>
                <a:cubicBezTo>
                  <a:pt x="3736766" y="3549883"/>
                  <a:pt x="3753047" y="3504419"/>
                  <a:pt x="3757803" y="3443253"/>
                </a:cubicBezTo>
                <a:lnTo>
                  <a:pt x="3768016" y="3443253"/>
                </a:lnTo>
                <a:lnTo>
                  <a:pt x="3787164" y="3443253"/>
                </a:lnTo>
                <a:lnTo>
                  <a:pt x="3805061" y="3443253"/>
                </a:lnTo>
                <a:cubicBezTo>
                  <a:pt x="3808536" y="3464779"/>
                  <a:pt x="3818781" y="3485668"/>
                  <a:pt x="3835794" y="3505920"/>
                </a:cubicBezTo>
                <a:cubicBezTo>
                  <a:pt x="3857197" y="3531279"/>
                  <a:pt x="3882259" y="3543959"/>
                  <a:pt x="3910980" y="3543959"/>
                </a:cubicBezTo>
                <a:cubicBezTo>
                  <a:pt x="3927809" y="3543959"/>
                  <a:pt x="3940935" y="3539033"/>
                  <a:pt x="3950356" y="3529182"/>
                </a:cubicBezTo>
                <a:cubicBezTo>
                  <a:pt x="3959777" y="3519330"/>
                  <a:pt x="3964488" y="3505921"/>
                  <a:pt x="3964488" y="3488954"/>
                </a:cubicBezTo>
                <a:cubicBezTo>
                  <a:pt x="3964488" y="3478372"/>
                  <a:pt x="3959732" y="3463139"/>
                  <a:pt x="3950219" y="3443253"/>
                </a:cubicBezTo>
                <a:lnTo>
                  <a:pt x="3978115" y="3443253"/>
                </a:lnTo>
                <a:lnTo>
                  <a:pt x="3994947" y="3443253"/>
                </a:lnTo>
                <a:lnTo>
                  <a:pt x="3999518" y="3443253"/>
                </a:lnTo>
                <a:cubicBezTo>
                  <a:pt x="4044886" y="3443253"/>
                  <a:pt x="4075985" y="3431077"/>
                  <a:pt x="4092815" y="3406723"/>
                </a:cubicBezTo>
                <a:cubicBezTo>
                  <a:pt x="4107267" y="3385849"/>
                  <a:pt x="4114493" y="3349958"/>
                  <a:pt x="4114493" y="3299051"/>
                </a:cubicBezTo>
                <a:cubicBezTo>
                  <a:pt x="4114493" y="3247046"/>
                  <a:pt x="4100224" y="3203465"/>
                  <a:pt x="4071686" y="3168307"/>
                </a:cubicBezTo>
                <a:cubicBezTo>
                  <a:pt x="4068759" y="3164645"/>
                  <a:pt x="4066472" y="3162814"/>
                  <a:pt x="4064826" y="3162814"/>
                </a:cubicBezTo>
                <a:close/>
                <a:moveTo>
                  <a:pt x="219795" y="3137021"/>
                </a:moveTo>
                <a:cubicBezTo>
                  <a:pt x="221259" y="3137021"/>
                  <a:pt x="222722" y="3137752"/>
                  <a:pt x="224186" y="3139216"/>
                </a:cubicBezTo>
                <a:lnTo>
                  <a:pt x="257388" y="3171321"/>
                </a:lnTo>
                <a:cubicBezTo>
                  <a:pt x="259821" y="3173276"/>
                  <a:pt x="259757" y="3175408"/>
                  <a:pt x="257196" y="3177718"/>
                </a:cubicBezTo>
                <a:lnTo>
                  <a:pt x="224696" y="3209973"/>
                </a:lnTo>
                <a:cubicBezTo>
                  <a:pt x="222341" y="3212360"/>
                  <a:pt x="219984" y="3212364"/>
                  <a:pt x="217626" y="3209986"/>
                </a:cubicBezTo>
                <a:lnTo>
                  <a:pt x="186798" y="3180170"/>
                </a:lnTo>
                <a:lnTo>
                  <a:pt x="156524" y="3210012"/>
                </a:lnTo>
                <a:cubicBezTo>
                  <a:pt x="154524" y="3212461"/>
                  <a:pt x="152160" y="3212405"/>
                  <a:pt x="149433" y="3209844"/>
                </a:cubicBezTo>
                <a:lnTo>
                  <a:pt x="116702" y="3178095"/>
                </a:lnTo>
                <a:cubicBezTo>
                  <a:pt x="114140" y="3175540"/>
                  <a:pt x="114415" y="3172710"/>
                  <a:pt x="117525" y="3169606"/>
                </a:cubicBezTo>
                <a:lnTo>
                  <a:pt x="147370" y="3139216"/>
                </a:lnTo>
                <a:cubicBezTo>
                  <a:pt x="150109" y="3136472"/>
                  <a:pt x="152938" y="3136472"/>
                  <a:pt x="155860" y="3139216"/>
                </a:cubicBezTo>
                <a:lnTo>
                  <a:pt x="186872" y="3168573"/>
                </a:lnTo>
                <a:lnTo>
                  <a:pt x="215405" y="3139216"/>
                </a:lnTo>
                <a:cubicBezTo>
                  <a:pt x="216868" y="3137752"/>
                  <a:pt x="218332" y="3137021"/>
                  <a:pt x="219795" y="3137021"/>
                </a:cubicBezTo>
                <a:close/>
                <a:moveTo>
                  <a:pt x="3176203" y="3125359"/>
                </a:moveTo>
                <a:cubicBezTo>
                  <a:pt x="3174649" y="3125359"/>
                  <a:pt x="3173139" y="3126136"/>
                  <a:pt x="3171676" y="3127691"/>
                </a:cubicBezTo>
                <a:lnTo>
                  <a:pt x="3137376" y="3162540"/>
                </a:lnTo>
                <a:cubicBezTo>
                  <a:pt x="3133680" y="3166222"/>
                  <a:pt x="3133295" y="3169443"/>
                  <a:pt x="3136222" y="3172204"/>
                </a:cubicBezTo>
                <a:lnTo>
                  <a:pt x="3174167" y="3208618"/>
                </a:lnTo>
                <a:cubicBezTo>
                  <a:pt x="3176702" y="3211179"/>
                  <a:pt x="3179236" y="3211168"/>
                  <a:pt x="3181768" y="3208584"/>
                </a:cubicBezTo>
                <a:lnTo>
                  <a:pt x="3218714" y="3171441"/>
                </a:lnTo>
                <a:cubicBezTo>
                  <a:pt x="3221564" y="3168751"/>
                  <a:pt x="3221708" y="3166242"/>
                  <a:pt x="3219147" y="3163912"/>
                </a:cubicBezTo>
                <a:lnTo>
                  <a:pt x="3181005" y="3127691"/>
                </a:lnTo>
                <a:cubicBezTo>
                  <a:pt x="3179359" y="3126136"/>
                  <a:pt x="3177758" y="3125359"/>
                  <a:pt x="3176203" y="3125359"/>
                </a:cubicBezTo>
                <a:close/>
                <a:moveTo>
                  <a:pt x="1919036" y="3119459"/>
                </a:moveTo>
                <a:cubicBezTo>
                  <a:pt x="1952696" y="3119459"/>
                  <a:pt x="1978581" y="3139965"/>
                  <a:pt x="1996692" y="3180976"/>
                </a:cubicBezTo>
                <a:cubicBezTo>
                  <a:pt x="2010412" y="3212101"/>
                  <a:pt x="2017272" y="3245790"/>
                  <a:pt x="2017272" y="3282042"/>
                </a:cubicBezTo>
                <a:cubicBezTo>
                  <a:pt x="2017272" y="3389516"/>
                  <a:pt x="1964861" y="3443253"/>
                  <a:pt x="1860040" y="3443253"/>
                </a:cubicBezTo>
                <a:lnTo>
                  <a:pt x="1838864" y="3443253"/>
                </a:lnTo>
                <a:lnTo>
                  <a:pt x="1824916" y="3443253"/>
                </a:lnTo>
                <a:lnTo>
                  <a:pt x="1820754" y="3443253"/>
                </a:lnTo>
                <a:cubicBezTo>
                  <a:pt x="1790752" y="3443253"/>
                  <a:pt x="1768068" y="3427338"/>
                  <a:pt x="1752702" y="3395507"/>
                </a:cubicBezTo>
                <a:cubicBezTo>
                  <a:pt x="1708615" y="3437948"/>
                  <a:pt x="1642850" y="3459169"/>
                  <a:pt x="1555407" y="3459169"/>
                </a:cubicBezTo>
                <a:cubicBezTo>
                  <a:pt x="1507295" y="3459169"/>
                  <a:pt x="1471532" y="3449564"/>
                  <a:pt x="1448116" y="3430356"/>
                </a:cubicBezTo>
                <a:cubicBezTo>
                  <a:pt x="1422505" y="3409136"/>
                  <a:pt x="1409700" y="3375019"/>
                  <a:pt x="1409700" y="3328004"/>
                </a:cubicBezTo>
                <a:cubicBezTo>
                  <a:pt x="1409700" y="3309345"/>
                  <a:pt x="1412352" y="3290228"/>
                  <a:pt x="1417657" y="3270654"/>
                </a:cubicBezTo>
                <a:cubicBezTo>
                  <a:pt x="1424060" y="3246873"/>
                  <a:pt x="1432475" y="3234982"/>
                  <a:pt x="1442902" y="3234982"/>
                </a:cubicBezTo>
                <a:cubicBezTo>
                  <a:pt x="1454427" y="3234982"/>
                  <a:pt x="1460647" y="3243946"/>
                  <a:pt x="1461562" y="3261874"/>
                </a:cubicBezTo>
                <a:cubicBezTo>
                  <a:pt x="1462842" y="3285472"/>
                  <a:pt x="1468239" y="3302211"/>
                  <a:pt x="1477751" y="3312089"/>
                </a:cubicBezTo>
                <a:cubicBezTo>
                  <a:pt x="1495130" y="3330017"/>
                  <a:pt x="1529522" y="3338981"/>
                  <a:pt x="1580926" y="3338981"/>
                </a:cubicBezTo>
                <a:cubicBezTo>
                  <a:pt x="1635624" y="3338981"/>
                  <a:pt x="1680260" y="3331755"/>
                  <a:pt x="1714834" y="3317303"/>
                </a:cubicBezTo>
                <a:cubicBezTo>
                  <a:pt x="1737153" y="3307973"/>
                  <a:pt x="1756635" y="3294436"/>
                  <a:pt x="1773282" y="3276691"/>
                </a:cubicBezTo>
                <a:cubicBezTo>
                  <a:pt x="1786819" y="3262239"/>
                  <a:pt x="1795326" y="3255014"/>
                  <a:pt x="1798801" y="3255014"/>
                </a:cubicBezTo>
                <a:cubicBezTo>
                  <a:pt x="1808497" y="3255014"/>
                  <a:pt x="1813345" y="3261076"/>
                  <a:pt x="1813345" y="3273201"/>
                </a:cubicBezTo>
                <a:cubicBezTo>
                  <a:pt x="1813345" y="3277243"/>
                  <a:pt x="1811836" y="3283719"/>
                  <a:pt x="1808817" y="3292630"/>
                </a:cubicBezTo>
                <a:cubicBezTo>
                  <a:pt x="1805799" y="3301541"/>
                  <a:pt x="1803100" y="3307834"/>
                  <a:pt x="1800722" y="3311510"/>
                </a:cubicBezTo>
                <a:cubicBezTo>
                  <a:pt x="1804564" y="3316287"/>
                  <a:pt x="1811515" y="3318675"/>
                  <a:pt x="1821577" y="3318675"/>
                </a:cubicBezTo>
                <a:lnTo>
                  <a:pt x="1824916" y="3318675"/>
                </a:lnTo>
                <a:lnTo>
                  <a:pt x="1838864" y="3318675"/>
                </a:lnTo>
                <a:lnTo>
                  <a:pt x="1859491" y="3318675"/>
                </a:lnTo>
                <a:cubicBezTo>
                  <a:pt x="1920042" y="3318675"/>
                  <a:pt x="1954800" y="3315256"/>
                  <a:pt x="1963763" y="3308419"/>
                </a:cubicBezTo>
                <a:cubicBezTo>
                  <a:pt x="1967605" y="3305463"/>
                  <a:pt x="1969526" y="3302138"/>
                  <a:pt x="1969526" y="3298442"/>
                </a:cubicBezTo>
                <a:cubicBezTo>
                  <a:pt x="1969526" y="3293454"/>
                  <a:pt x="1966965" y="3290960"/>
                  <a:pt x="1961843" y="3290960"/>
                </a:cubicBezTo>
                <a:cubicBezTo>
                  <a:pt x="1960196" y="3290960"/>
                  <a:pt x="1958550" y="3291326"/>
                  <a:pt x="1956903" y="3292058"/>
                </a:cubicBezTo>
                <a:cubicBezTo>
                  <a:pt x="1950684" y="3294802"/>
                  <a:pt x="1936323" y="3296174"/>
                  <a:pt x="1913822" y="3296174"/>
                </a:cubicBezTo>
                <a:cubicBezTo>
                  <a:pt x="1866808" y="3296174"/>
                  <a:pt x="1843301" y="3277240"/>
                  <a:pt x="1843301" y="3239373"/>
                </a:cubicBezTo>
                <a:cubicBezTo>
                  <a:pt x="1843301" y="3213945"/>
                  <a:pt x="1849612" y="3188791"/>
                  <a:pt x="1862235" y="3163912"/>
                </a:cubicBezTo>
                <a:cubicBezTo>
                  <a:pt x="1877235" y="3134277"/>
                  <a:pt x="1896169" y="3119459"/>
                  <a:pt x="1919036" y="3119459"/>
                </a:cubicBezTo>
                <a:close/>
                <a:moveTo>
                  <a:pt x="2140348" y="3030553"/>
                </a:moveTo>
                <a:cubicBezTo>
                  <a:pt x="2141812" y="3030553"/>
                  <a:pt x="2143092" y="3033114"/>
                  <a:pt x="2144190" y="3038236"/>
                </a:cubicBezTo>
                <a:cubicBezTo>
                  <a:pt x="2152239" y="3074640"/>
                  <a:pt x="2157178" y="3118087"/>
                  <a:pt x="2159007" y="3168577"/>
                </a:cubicBezTo>
                <a:cubicBezTo>
                  <a:pt x="2159556" y="3183944"/>
                  <a:pt x="2159831" y="3227756"/>
                  <a:pt x="2159831" y="3300016"/>
                </a:cubicBezTo>
                <a:cubicBezTo>
                  <a:pt x="2159831" y="3316114"/>
                  <a:pt x="2157361" y="3336511"/>
                  <a:pt x="2152422" y="3361207"/>
                </a:cubicBezTo>
                <a:cubicBezTo>
                  <a:pt x="2147300" y="3387184"/>
                  <a:pt x="2141628" y="3406849"/>
                  <a:pt x="2135409" y="3420204"/>
                </a:cubicBezTo>
                <a:cubicBezTo>
                  <a:pt x="2127726" y="3436302"/>
                  <a:pt x="2120500" y="3444351"/>
                  <a:pt x="2113731" y="3444351"/>
                </a:cubicBezTo>
                <a:cubicBezTo>
                  <a:pt x="2106414" y="3444351"/>
                  <a:pt x="2100103" y="3434564"/>
                  <a:pt x="2094797" y="3414990"/>
                </a:cubicBezTo>
                <a:cubicBezTo>
                  <a:pt x="2087297" y="3387367"/>
                  <a:pt x="2071382" y="3292149"/>
                  <a:pt x="2047051" y="3129337"/>
                </a:cubicBezTo>
                <a:lnTo>
                  <a:pt x="2129921" y="3039059"/>
                </a:lnTo>
                <a:cubicBezTo>
                  <a:pt x="2135043" y="3033388"/>
                  <a:pt x="2138519" y="3030553"/>
                  <a:pt x="2140348" y="3030553"/>
                </a:cubicBezTo>
                <a:close/>
                <a:moveTo>
                  <a:pt x="701245" y="3020949"/>
                </a:moveTo>
                <a:cubicBezTo>
                  <a:pt x="706001" y="3020949"/>
                  <a:pt x="711581" y="3023327"/>
                  <a:pt x="717983" y="3028083"/>
                </a:cubicBezTo>
                <a:cubicBezTo>
                  <a:pt x="753107" y="3054243"/>
                  <a:pt x="783200" y="3095312"/>
                  <a:pt x="808262" y="3151290"/>
                </a:cubicBezTo>
                <a:cubicBezTo>
                  <a:pt x="828384" y="3196292"/>
                  <a:pt x="839543" y="3234525"/>
                  <a:pt x="841739" y="3265990"/>
                </a:cubicBezTo>
                <a:cubicBezTo>
                  <a:pt x="859849" y="3238366"/>
                  <a:pt x="889851" y="3164187"/>
                  <a:pt x="931743" y="3043450"/>
                </a:cubicBezTo>
                <a:cubicBezTo>
                  <a:pt x="935584" y="3032291"/>
                  <a:pt x="941896" y="3026711"/>
                  <a:pt x="950677" y="3026711"/>
                </a:cubicBezTo>
                <a:cubicBezTo>
                  <a:pt x="961287" y="3026711"/>
                  <a:pt x="966958" y="3033394"/>
                  <a:pt x="967689" y="3046760"/>
                </a:cubicBezTo>
                <a:cubicBezTo>
                  <a:pt x="968238" y="3056467"/>
                  <a:pt x="968513" y="3065622"/>
                  <a:pt x="968513" y="3074226"/>
                </a:cubicBezTo>
                <a:cubicBezTo>
                  <a:pt x="968513" y="3094369"/>
                  <a:pt x="967095" y="3124535"/>
                  <a:pt x="964259" y="3164727"/>
                </a:cubicBezTo>
                <a:cubicBezTo>
                  <a:pt x="961424" y="3204918"/>
                  <a:pt x="960006" y="3235085"/>
                  <a:pt x="960006" y="3255228"/>
                </a:cubicBezTo>
                <a:cubicBezTo>
                  <a:pt x="960006" y="3297526"/>
                  <a:pt x="967049" y="3318675"/>
                  <a:pt x="981135" y="3318675"/>
                </a:cubicBezTo>
                <a:lnTo>
                  <a:pt x="1002813" y="3318675"/>
                </a:lnTo>
                <a:lnTo>
                  <a:pt x="1002813" y="3320321"/>
                </a:lnTo>
                <a:lnTo>
                  <a:pt x="1007845" y="3320321"/>
                </a:lnTo>
                <a:cubicBezTo>
                  <a:pt x="1020468" y="3320321"/>
                  <a:pt x="1029431" y="3315152"/>
                  <a:pt x="1034737" y="3304813"/>
                </a:cubicBezTo>
                <a:cubicBezTo>
                  <a:pt x="1037481" y="3295767"/>
                  <a:pt x="1040133" y="3286720"/>
                  <a:pt x="1042694" y="3277673"/>
                </a:cubicBezTo>
                <a:cubicBezTo>
                  <a:pt x="1047450" y="3266042"/>
                  <a:pt x="1053396" y="3260227"/>
                  <a:pt x="1060530" y="3260227"/>
                </a:cubicBezTo>
                <a:cubicBezTo>
                  <a:pt x="1069128" y="3260227"/>
                  <a:pt x="1074799" y="3265397"/>
                  <a:pt x="1077543" y="3275735"/>
                </a:cubicBezTo>
                <a:lnTo>
                  <a:pt x="1085501" y="3304813"/>
                </a:lnTo>
                <a:cubicBezTo>
                  <a:pt x="1090623" y="3315152"/>
                  <a:pt x="1100319" y="3320321"/>
                  <a:pt x="1114587" y="3320321"/>
                </a:cubicBezTo>
                <a:cubicBezTo>
                  <a:pt x="1125198" y="3320321"/>
                  <a:pt x="1132332" y="3315108"/>
                  <a:pt x="1135991" y="3304680"/>
                </a:cubicBezTo>
                <a:cubicBezTo>
                  <a:pt x="1137088" y="3299375"/>
                  <a:pt x="1139192" y="3289771"/>
                  <a:pt x="1142302" y="3275868"/>
                </a:cubicBezTo>
                <a:cubicBezTo>
                  <a:pt x="1144863" y="3265441"/>
                  <a:pt x="1150900" y="3260227"/>
                  <a:pt x="1160413" y="3260227"/>
                </a:cubicBezTo>
                <a:cubicBezTo>
                  <a:pt x="1168828" y="3260227"/>
                  <a:pt x="1174316" y="3265668"/>
                  <a:pt x="1176877" y="3276550"/>
                </a:cubicBezTo>
                <a:lnTo>
                  <a:pt x="1184011" y="3306743"/>
                </a:lnTo>
                <a:cubicBezTo>
                  <a:pt x="1189133" y="3317624"/>
                  <a:pt x="1198737" y="3323065"/>
                  <a:pt x="1212823" y="3323065"/>
                </a:cubicBezTo>
                <a:cubicBezTo>
                  <a:pt x="1229836" y="3323065"/>
                  <a:pt x="1238343" y="3316937"/>
                  <a:pt x="1238343" y="3304680"/>
                </a:cubicBezTo>
                <a:cubicBezTo>
                  <a:pt x="1238343" y="3297180"/>
                  <a:pt x="1236788" y="3289680"/>
                  <a:pt x="1233678" y="3282179"/>
                </a:cubicBezTo>
                <a:cubicBezTo>
                  <a:pt x="1232031" y="3277972"/>
                  <a:pt x="1229196" y="3271386"/>
                  <a:pt x="1225171" y="3262423"/>
                </a:cubicBezTo>
                <a:lnTo>
                  <a:pt x="1260569" y="3223457"/>
                </a:lnTo>
                <a:cubicBezTo>
                  <a:pt x="1264411" y="3219250"/>
                  <a:pt x="1267246" y="3219524"/>
                  <a:pt x="1269076" y="3224281"/>
                </a:cubicBezTo>
                <a:cubicBezTo>
                  <a:pt x="1278771" y="3248611"/>
                  <a:pt x="1283619" y="3273215"/>
                  <a:pt x="1283619" y="3298095"/>
                </a:cubicBezTo>
                <a:cubicBezTo>
                  <a:pt x="1283619" y="3330474"/>
                  <a:pt x="1278771" y="3360110"/>
                  <a:pt x="1269076" y="3387001"/>
                </a:cubicBezTo>
                <a:cubicBezTo>
                  <a:pt x="1255538" y="3424502"/>
                  <a:pt x="1235782" y="3443253"/>
                  <a:pt x="1209805" y="3443253"/>
                </a:cubicBezTo>
                <a:cubicBezTo>
                  <a:pt x="1187853" y="3443253"/>
                  <a:pt x="1169651" y="3431362"/>
                  <a:pt x="1155199" y="3407581"/>
                </a:cubicBezTo>
                <a:cubicBezTo>
                  <a:pt x="1144589" y="3431362"/>
                  <a:pt x="1129771" y="3443253"/>
                  <a:pt x="1110746" y="3443253"/>
                </a:cubicBezTo>
                <a:cubicBezTo>
                  <a:pt x="1084220" y="3443253"/>
                  <a:pt x="1066384" y="3430905"/>
                  <a:pt x="1057237" y="3406209"/>
                </a:cubicBezTo>
                <a:cubicBezTo>
                  <a:pt x="1046078" y="3430905"/>
                  <a:pt x="1029797" y="3443253"/>
                  <a:pt x="1008394" y="3443253"/>
                </a:cubicBezTo>
                <a:lnTo>
                  <a:pt x="1002813" y="3443253"/>
                </a:lnTo>
                <a:lnTo>
                  <a:pt x="986991" y="3443253"/>
                </a:lnTo>
                <a:lnTo>
                  <a:pt x="971805" y="3443253"/>
                </a:lnTo>
                <a:cubicBezTo>
                  <a:pt x="941438" y="3443253"/>
                  <a:pt x="920858" y="3432071"/>
                  <a:pt x="910065" y="3409708"/>
                </a:cubicBezTo>
                <a:cubicBezTo>
                  <a:pt x="900735" y="3390462"/>
                  <a:pt x="896070" y="3356185"/>
                  <a:pt x="896070" y="3306875"/>
                </a:cubicBezTo>
                <a:cubicBezTo>
                  <a:pt x="888753" y="3326998"/>
                  <a:pt x="877594" y="3351512"/>
                  <a:pt x="862593" y="3380415"/>
                </a:cubicBezTo>
                <a:cubicBezTo>
                  <a:pt x="848873" y="3406758"/>
                  <a:pt x="837623" y="3425783"/>
                  <a:pt x="828842" y="3437491"/>
                </a:cubicBezTo>
                <a:cubicBezTo>
                  <a:pt x="826281" y="3440967"/>
                  <a:pt x="801036" y="3444808"/>
                  <a:pt x="753107" y="3449016"/>
                </a:cubicBezTo>
                <a:cubicBezTo>
                  <a:pt x="723837" y="3451577"/>
                  <a:pt x="703349" y="3452857"/>
                  <a:pt x="691641" y="3452857"/>
                </a:cubicBezTo>
                <a:cubicBezTo>
                  <a:pt x="682128" y="3452857"/>
                  <a:pt x="677372" y="3447827"/>
                  <a:pt x="677372" y="3437765"/>
                </a:cubicBezTo>
                <a:cubicBezTo>
                  <a:pt x="677372" y="3430997"/>
                  <a:pt x="680665" y="3425691"/>
                  <a:pt x="687250" y="3421850"/>
                </a:cubicBezTo>
                <a:cubicBezTo>
                  <a:pt x="736094" y="3392946"/>
                  <a:pt x="773413" y="3358372"/>
                  <a:pt x="799206" y="3318126"/>
                </a:cubicBezTo>
                <a:cubicBezTo>
                  <a:pt x="800853" y="3315565"/>
                  <a:pt x="801676" y="3311815"/>
                  <a:pt x="801676" y="3306875"/>
                </a:cubicBezTo>
                <a:cubicBezTo>
                  <a:pt x="801676" y="3290045"/>
                  <a:pt x="794359" y="3266996"/>
                  <a:pt x="779724" y="3237726"/>
                </a:cubicBezTo>
                <a:cubicBezTo>
                  <a:pt x="764357" y="3206810"/>
                  <a:pt x="749722" y="3188425"/>
                  <a:pt x="735820" y="3182571"/>
                </a:cubicBezTo>
                <a:lnTo>
                  <a:pt x="726215" y="3196292"/>
                </a:lnTo>
                <a:lnTo>
                  <a:pt x="667219" y="3127142"/>
                </a:lnTo>
                <a:cubicBezTo>
                  <a:pt x="662829" y="3121837"/>
                  <a:pt x="661639" y="3115892"/>
                  <a:pt x="663652" y="3109306"/>
                </a:cubicBezTo>
                <a:lnTo>
                  <a:pt x="686427" y="3036041"/>
                </a:lnTo>
                <a:cubicBezTo>
                  <a:pt x="689537" y="3025979"/>
                  <a:pt x="694476" y="3020949"/>
                  <a:pt x="701245" y="3020949"/>
                </a:cubicBezTo>
                <a:close/>
                <a:moveTo>
                  <a:pt x="2951969" y="3011345"/>
                </a:moveTo>
                <a:lnTo>
                  <a:pt x="3001576" y="3011345"/>
                </a:lnTo>
                <a:lnTo>
                  <a:pt x="2825401" y="3497585"/>
                </a:lnTo>
                <a:lnTo>
                  <a:pt x="2776086" y="3497585"/>
                </a:lnTo>
                <a:close/>
                <a:moveTo>
                  <a:pt x="1885363" y="3007915"/>
                </a:moveTo>
                <a:cubicBezTo>
                  <a:pt x="1886777" y="3007915"/>
                  <a:pt x="1888214" y="3008601"/>
                  <a:pt x="1889675" y="3009973"/>
                </a:cubicBezTo>
                <a:lnTo>
                  <a:pt x="1920687" y="3039329"/>
                </a:lnTo>
                <a:lnTo>
                  <a:pt x="1949495" y="3009973"/>
                </a:lnTo>
                <a:cubicBezTo>
                  <a:pt x="1952239" y="3007229"/>
                  <a:pt x="1955074" y="3007229"/>
                  <a:pt x="1958001" y="3009973"/>
                </a:cubicBezTo>
                <a:lnTo>
                  <a:pt x="1991478" y="3042078"/>
                </a:lnTo>
                <a:cubicBezTo>
                  <a:pt x="1993490" y="3043907"/>
                  <a:pt x="1993399" y="3046194"/>
                  <a:pt x="1991204" y="3048938"/>
                </a:cubicBezTo>
                <a:lnTo>
                  <a:pt x="1958520" y="3080768"/>
                </a:lnTo>
                <a:cubicBezTo>
                  <a:pt x="1956142" y="3083172"/>
                  <a:pt x="1953762" y="3083185"/>
                  <a:pt x="1951381" y="3080807"/>
                </a:cubicBezTo>
                <a:lnTo>
                  <a:pt x="1920618" y="3050923"/>
                </a:lnTo>
                <a:lnTo>
                  <a:pt x="1890189" y="3080768"/>
                </a:lnTo>
                <a:cubicBezTo>
                  <a:pt x="1888180" y="3083349"/>
                  <a:pt x="1885805" y="3083359"/>
                  <a:pt x="1883064" y="3080799"/>
                </a:cubicBezTo>
                <a:lnTo>
                  <a:pt x="1850800" y="3049114"/>
                </a:lnTo>
                <a:cubicBezTo>
                  <a:pt x="1848056" y="3046375"/>
                  <a:pt x="1848239" y="3043455"/>
                  <a:pt x="1851349" y="3040354"/>
                </a:cubicBezTo>
                <a:lnTo>
                  <a:pt x="1881190" y="3009973"/>
                </a:lnTo>
                <a:cubicBezTo>
                  <a:pt x="1882558" y="3008601"/>
                  <a:pt x="1883949" y="3007915"/>
                  <a:pt x="1885363" y="3007915"/>
                </a:cubicBezTo>
                <a:close/>
                <a:moveTo>
                  <a:pt x="2888664" y="2837603"/>
                </a:moveTo>
                <a:lnTo>
                  <a:pt x="2932150" y="2900417"/>
                </a:lnTo>
                <a:lnTo>
                  <a:pt x="2849426" y="2900417"/>
                </a:lnTo>
                <a:cubicBezTo>
                  <a:pt x="2834242" y="2900417"/>
                  <a:pt x="2826650" y="2894197"/>
                  <a:pt x="2826650" y="2881757"/>
                </a:cubicBezTo>
                <a:cubicBezTo>
                  <a:pt x="2826650" y="2874989"/>
                  <a:pt x="2829943" y="2870049"/>
                  <a:pt x="2836529" y="2866940"/>
                </a:cubicBezTo>
                <a:close/>
                <a:moveTo>
                  <a:pt x="1040127" y="2803555"/>
                </a:moveTo>
                <a:cubicBezTo>
                  <a:pt x="1041572" y="2803519"/>
                  <a:pt x="1043039" y="2804187"/>
                  <a:pt x="1044530" y="2805559"/>
                </a:cubicBezTo>
                <a:lnTo>
                  <a:pt x="1077625" y="2837771"/>
                </a:lnTo>
                <a:cubicBezTo>
                  <a:pt x="1080186" y="2839807"/>
                  <a:pt x="1080069" y="2842120"/>
                  <a:pt x="1077273" y="2844713"/>
                </a:cubicBezTo>
                <a:lnTo>
                  <a:pt x="1044624" y="2876822"/>
                </a:lnTo>
                <a:cubicBezTo>
                  <a:pt x="1042246" y="2879198"/>
                  <a:pt x="1039866" y="2879196"/>
                  <a:pt x="1037485" y="2876818"/>
                </a:cubicBezTo>
                <a:lnTo>
                  <a:pt x="1006752" y="2846908"/>
                </a:lnTo>
                <a:lnTo>
                  <a:pt x="976568" y="2876818"/>
                </a:lnTo>
                <a:cubicBezTo>
                  <a:pt x="974190" y="2879196"/>
                  <a:pt x="971812" y="2879196"/>
                  <a:pt x="969434" y="2876818"/>
                </a:cubicBezTo>
                <a:lnTo>
                  <a:pt x="936780" y="2844987"/>
                </a:lnTo>
                <a:cubicBezTo>
                  <a:pt x="934036" y="2842429"/>
                  <a:pt x="934314" y="2839506"/>
                  <a:pt x="937616" y="2836219"/>
                </a:cubicBezTo>
                <a:lnTo>
                  <a:pt x="967689" y="2805649"/>
                </a:lnTo>
                <a:cubicBezTo>
                  <a:pt x="970453" y="2802997"/>
                  <a:pt x="973217" y="2803042"/>
                  <a:pt x="975981" y="2805786"/>
                </a:cubicBezTo>
                <a:lnTo>
                  <a:pt x="1006829" y="2835473"/>
                </a:lnTo>
                <a:lnTo>
                  <a:pt x="1035864" y="2805774"/>
                </a:lnTo>
                <a:cubicBezTo>
                  <a:pt x="1037262" y="2804330"/>
                  <a:pt x="1038683" y="2803591"/>
                  <a:pt x="1040127" y="2803555"/>
                </a:cubicBezTo>
                <a:close/>
                <a:moveTo>
                  <a:pt x="2952875" y="2631777"/>
                </a:moveTo>
                <a:cubicBezTo>
                  <a:pt x="2959095" y="2631777"/>
                  <a:pt x="2966138" y="2634247"/>
                  <a:pt x="2974004" y="2639186"/>
                </a:cubicBezTo>
                <a:cubicBezTo>
                  <a:pt x="2982602" y="2644491"/>
                  <a:pt x="2986901" y="2650071"/>
                  <a:pt x="2986901" y="2655924"/>
                </a:cubicBezTo>
                <a:cubicBezTo>
                  <a:pt x="2986901" y="2659400"/>
                  <a:pt x="2977480" y="2661138"/>
                  <a:pt x="2958638" y="2661138"/>
                </a:cubicBezTo>
                <a:cubicBezTo>
                  <a:pt x="2937966" y="2661138"/>
                  <a:pt x="2927630" y="2657662"/>
                  <a:pt x="2927630" y="2650711"/>
                </a:cubicBezTo>
                <a:cubicBezTo>
                  <a:pt x="2927630" y="2638088"/>
                  <a:pt x="2936045" y="2631777"/>
                  <a:pt x="2952875" y="2631777"/>
                </a:cubicBezTo>
                <a:close/>
                <a:moveTo>
                  <a:pt x="1229948" y="2630954"/>
                </a:moveTo>
                <a:cubicBezTo>
                  <a:pt x="1212935" y="2630954"/>
                  <a:pt x="1204428" y="2637265"/>
                  <a:pt x="1204428" y="2649888"/>
                </a:cubicBezTo>
                <a:cubicBezTo>
                  <a:pt x="1204428" y="2656839"/>
                  <a:pt x="1214764" y="2660315"/>
                  <a:pt x="1235436" y="2660315"/>
                </a:cubicBezTo>
                <a:cubicBezTo>
                  <a:pt x="1254644" y="2660315"/>
                  <a:pt x="1264248" y="2658486"/>
                  <a:pt x="1264248" y="2654827"/>
                </a:cubicBezTo>
                <a:cubicBezTo>
                  <a:pt x="1264248" y="2648973"/>
                  <a:pt x="1259949" y="2643393"/>
                  <a:pt x="1251351" y="2638088"/>
                </a:cubicBezTo>
                <a:cubicBezTo>
                  <a:pt x="1243485" y="2633332"/>
                  <a:pt x="1236351" y="2630954"/>
                  <a:pt x="1229948" y="2630954"/>
                </a:cubicBezTo>
                <a:close/>
                <a:moveTo>
                  <a:pt x="2722701" y="2597879"/>
                </a:moveTo>
                <a:lnTo>
                  <a:pt x="2800677" y="2710511"/>
                </a:lnTo>
                <a:lnTo>
                  <a:pt x="2802363" y="2734403"/>
                </a:lnTo>
                <a:cubicBezTo>
                  <a:pt x="2802363" y="2802638"/>
                  <a:pt x="2784436" y="2855780"/>
                  <a:pt x="2748581" y="2893831"/>
                </a:cubicBezTo>
                <a:cubicBezTo>
                  <a:pt x="2744373" y="2898221"/>
                  <a:pt x="2738793" y="2900417"/>
                  <a:pt x="2731842" y="2900417"/>
                </a:cubicBezTo>
                <a:lnTo>
                  <a:pt x="2603148" y="2900417"/>
                </a:lnTo>
                <a:cubicBezTo>
                  <a:pt x="2587964" y="2900417"/>
                  <a:pt x="2580372" y="2894197"/>
                  <a:pt x="2580372" y="2881757"/>
                </a:cubicBezTo>
                <a:cubicBezTo>
                  <a:pt x="2580372" y="2874989"/>
                  <a:pt x="2583574" y="2870049"/>
                  <a:pt x="2589976" y="2866940"/>
                </a:cubicBezTo>
                <a:cubicBezTo>
                  <a:pt x="2614124" y="2855415"/>
                  <a:pt x="2643942" y="2837487"/>
                  <a:pt x="2679431" y="2813157"/>
                </a:cubicBezTo>
                <a:cubicBezTo>
                  <a:pt x="2725531" y="2781692"/>
                  <a:pt x="2748581" y="2759282"/>
                  <a:pt x="2748581" y="2745928"/>
                </a:cubicBezTo>
                <a:cubicBezTo>
                  <a:pt x="2748581" y="2734952"/>
                  <a:pt x="2728001" y="2710256"/>
                  <a:pt x="2686840" y="2671840"/>
                </a:cubicBezTo>
                <a:close/>
                <a:moveTo>
                  <a:pt x="536227" y="2595282"/>
                </a:moveTo>
                <a:cubicBezTo>
                  <a:pt x="530739" y="2595282"/>
                  <a:pt x="526166" y="2599032"/>
                  <a:pt x="522507" y="2606532"/>
                </a:cubicBezTo>
                <a:cubicBezTo>
                  <a:pt x="519580" y="2612752"/>
                  <a:pt x="518117" y="2619063"/>
                  <a:pt x="518117" y="2625466"/>
                </a:cubicBezTo>
                <a:cubicBezTo>
                  <a:pt x="518117" y="2641198"/>
                  <a:pt x="534672" y="2649065"/>
                  <a:pt x="567783" y="2649065"/>
                </a:cubicBezTo>
                <a:cubicBezTo>
                  <a:pt x="595772" y="2649065"/>
                  <a:pt x="609767" y="2643393"/>
                  <a:pt x="609767" y="2632051"/>
                </a:cubicBezTo>
                <a:cubicBezTo>
                  <a:pt x="609767" y="2624734"/>
                  <a:pt x="599431" y="2616594"/>
                  <a:pt x="578759" y="2607630"/>
                </a:cubicBezTo>
                <a:cubicBezTo>
                  <a:pt x="559917" y="2599398"/>
                  <a:pt x="545740" y="2595282"/>
                  <a:pt x="536227" y="2595282"/>
                </a:cubicBezTo>
                <a:close/>
                <a:moveTo>
                  <a:pt x="1930054" y="2586501"/>
                </a:moveTo>
                <a:cubicBezTo>
                  <a:pt x="1924566" y="2586501"/>
                  <a:pt x="1919992" y="2588650"/>
                  <a:pt x="1916334" y="2592949"/>
                </a:cubicBezTo>
                <a:cubicBezTo>
                  <a:pt x="1912675" y="2597248"/>
                  <a:pt x="1910846" y="2602233"/>
                  <a:pt x="1910846" y="2607904"/>
                </a:cubicBezTo>
                <a:cubicBezTo>
                  <a:pt x="1910846" y="2621807"/>
                  <a:pt x="1913864" y="2635345"/>
                  <a:pt x="1919901" y="2648516"/>
                </a:cubicBezTo>
                <a:cubicBezTo>
                  <a:pt x="1927584" y="2665346"/>
                  <a:pt x="1938012" y="2673761"/>
                  <a:pt x="1951183" y="2673761"/>
                </a:cubicBezTo>
                <a:cubicBezTo>
                  <a:pt x="1961427" y="2673761"/>
                  <a:pt x="1966549" y="2665437"/>
                  <a:pt x="1966549" y="2648790"/>
                </a:cubicBezTo>
                <a:cubicBezTo>
                  <a:pt x="1966549" y="2637082"/>
                  <a:pt x="1963348" y="2624460"/>
                  <a:pt x="1956945" y="2610923"/>
                </a:cubicBezTo>
                <a:cubicBezTo>
                  <a:pt x="1949262" y="2594641"/>
                  <a:pt x="1940298" y="2586501"/>
                  <a:pt x="1930054" y="2586501"/>
                </a:cubicBezTo>
                <a:close/>
                <a:moveTo>
                  <a:pt x="1237906" y="2538755"/>
                </a:moveTo>
                <a:cubicBezTo>
                  <a:pt x="1269736" y="2538755"/>
                  <a:pt x="1292786" y="2559609"/>
                  <a:pt x="1307055" y="2601319"/>
                </a:cubicBezTo>
                <a:cubicBezTo>
                  <a:pt x="1316933" y="2630039"/>
                  <a:pt x="1321872" y="2663882"/>
                  <a:pt x="1321872" y="2702847"/>
                </a:cubicBezTo>
                <a:cubicBezTo>
                  <a:pt x="1321872" y="2793949"/>
                  <a:pt x="1304768" y="2857610"/>
                  <a:pt x="1270559" y="2893831"/>
                </a:cubicBezTo>
                <a:cubicBezTo>
                  <a:pt x="1266352" y="2898221"/>
                  <a:pt x="1260864" y="2900417"/>
                  <a:pt x="1254095" y="2900417"/>
                </a:cubicBezTo>
                <a:lnTo>
                  <a:pt x="1125401" y="2900417"/>
                </a:lnTo>
                <a:cubicBezTo>
                  <a:pt x="1110217" y="2900417"/>
                  <a:pt x="1102625" y="2894197"/>
                  <a:pt x="1102625" y="2881757"/>
                </a:cubicBezTo>
                <a:cubicBezTo>
                  <a:pt x="1102625" y="2874989"/>
                  <a:pt x="1105918" y="2870049"/>
                  <a:pt x="1112504" y="2866940"/>
                </a:cubicBezTo>
                <a:cubicBezTo>
                  <a:pt x="1136102" y="2855780"/>
                  <a:pt x="1164549" y="2839774"/>
                  <a:pt x="1197843" y="2818919"/>
                </a:cubicBezTo>
                <a:cubicBezTo>
                  <a:pt x="1242845" y="2790747"/>
                  <a:pt x="1265712" y="2771082"/>
                  <a:pt x="1266443" y="2759923"/>
                </a:cubicBezTo>
                <a:cubicBezTo>
                  <a:pt x="1229125" y="2759923"/>
                  <a:pt x="1204886" y="2757728"/>
                  <a:pt x="1193727" y="2753337"/>
                </a:cubicBezTo>
                <a:cubicBezTo>
                  <a:pt x="1169397" y="2743825"/>
                  <a:pt x="1157231" y="2721507"/>
                  <a:pt x="1157231" y="2686383"/>
                </a:cubicBezTo>
                <a:cubicBezTo>
                  <a:pt x="1157231" y="2654552"/>
                  <a:pt x="1162537" y="2624643"/>
                  <a:pt x="1173147" y="2596654"/>
                </a:cubicBezTo>
                <a:cubicBezTo>
                  <a:pt x="1187782" y="2558054"/>
                  <a:pt x="1209368" y="2538755"/>
                  <a:pt x="1237906" y="2538755"/>
                </a:cubicBezTo>
                <a:close/>
                <a:moveTo>
                  <a:pt x="525800" y="2496497"/>
                </a:moveTo>
                <a:cubicBezTo>
                  <a:pt x="554886" y="2496497"/>
                  <a:pt x="583607" y="2506558"/>
                  <a:pt x="611962" y="2526681"/>
                </a:cubicBezTo>
                <a:cubicBezTo>
                  <a:pt x="647268" y="2551743"/>
                  <a:pt x="664922" y="2584397"/>
                  <a:pt x="664922" y="2624643"/>
                </a:cubicBezTo>
                <a:cubicBezTo>
                  <a:pt x="664922" y="2662327"/>
                  <a:pt x="656049" y="2693060"/>
                  <a:pt x="638305" y="2716842"/>
                </a:cubicBezTo>
                <a:cubicBezTo>
                  <a:pt x="618365" y="2743367"/>
                  <a:pt x="590193" y="2756630"/>
                  <a:pt x="553789" y="2756630"/>
                </a:cubicBezTo>
                <a:cubicBezTo>
                  <a:pt x="489030" y="2756630"/>
                  <a:pt x="456651" y="2726537"/>
                  <a:pt x="456651" y="2666352"/>
                </a:cubicBezTo>
                <a:cubicBezTo>
                  <a:pt x="456651" y="2644400"/>
                  <a:pt x="463419" y="2612477"/>
                  <a:pt x="476956" y="2570586"/>
                </a:cubicBezTo>
                <a:cubicBezTo>
                  <a:pt x="492872" y="2521193"/>
                  <a:pt x="509153" y="2496497"/>
                  <a:pt x="525800" y="2496497"/>
                </a:cubicBezTo>
                <a:close/>
                <a:moveTo>
                  <a:pt x="1007301" y="2477015"/>
                </a:moveTo>
                <a:cubicBezTo>
                  <a:pt x="1008947" y="2477015"/>
                  <a:pt x="1011234" y="2478845"/>
                  <a:pt x="1014161" y="2482507"/>
                </a:cubicBezTo>
                <a:cubicBezTo>
                  <a:pt x="1042699" y="2517665"/>
                  <a:pt x="1056968" y="2561246"/>
                  <a:pt x="1056968" y="2613251"/>
                </a:cubicBezTo>
                <a:cubicBezTo>
                  <a:pt x="1056968" y="2664158"/>
                  <a:pt x="1049742" y="2700049"/>
                  <a:pt x="1035290" y="2720924"/>
                </a:cubicBezTo>
                <a:cubicBezTo>
                  <a:pt x="1018460" y="2745277"/>
                  <a:pt x="987361" y="2757453"/>
                  <a:pt x="941993" y="2757453"/>
                </a:cubicBezTo>
                <a:lnTo>
                  <a:pt x="937073" y="2757453"/>
                </a:lnTo>
                <a:lnTo>
                  <a:pt x="921980" y="2757453"/>
                </a:lnTo>
                <a:lnTo>
                  <a:pt x="920590" y="2757453"/>
                </a:lnTo>
                <a:lnTo>
                  <a:pt x="920590" y="2757239"/>
                </a:lnTo>
                <a:lnTo>
                  <a:pt x="911279" y="2755807"/>
                </a:lnTo>
                <a:cubicBezTo>
                  <a:pt x="907894" y="2754709"/>
                  <a:pt x="904693" y="2753063"/>
                  <a:pt x="901674" y="2750867"/>
                </a:cubicBezTo>
                <a:lnTo>
                  <a:pt x="901674" y="2775015"/>
                </a:lnTo>
                <a:cubicBezTo>
                  <a:pt x="901674" y="2795138"/>
                  <a:pt x="896095" y="2817639"/>
                  <a:pt x="884936" y="2842518"/>
                </a:cubicBezTo>
                <a:cubicBezTo>
                  <a:pt x="875240" y="2864287"/>
                  <a:pt x="864630" y="2881391"/>
                  <a:pt x="853105" y="2893831"/>
                </a:cubicBezTo>
                <a:cubicBezTo>
                  <a:pt x="849081" y="2898221"/>
                  <a:pt x="843501" y="2900417"/>
                  <a:pt x="836367" y="2900417"/>
                </a:cubicBezTo>
                <a:lnTo>
                  <a:pt x="707672" y="2900417"/>
                </a:lnTo>
                <a:cubicBezTo>
                  <a:pt x="692489" y="2900417"/>
                  <a:pt x="684897" y="2894197"/>
                  <a:pt x="684897" y="2881757"/>
                </a:cubicBezTo>
                <a:cubicBezTo>
                  <a:pt x="684897" y="2874989"/>
                  <a:pt x="688098" y="2870049"/>
                  <a:pt x="694501" y="2866940"/>
                </a:cubicBezTo>
                <a:cubicBezTo>
                  <a:pt x="718648" y="2855415"/>
                  <a:pt x="748467" y="2837487"/>
                  <a:pt x="783956" y="2813157"/>
                </a:cubicBezTo>
                <a:cubicBezTo>
                  <a:pt x="830056" y="2781692"/>
                  <a:pt x="853105" y="2759282"/>
                  <a:pt x="853105" y="2745928"/>
                </a:cubicBezTo>
                <a:cubicBezTo>
                  <a:pt x="853105" y="2734952"/>
                  <a:pt x="832525" y="2710256"/>
                  <a:pt x="791365" y="2671840"/>
                </a:cubicBezTo>
                <a:lnTo>
                  <a:pt x="835269" y="2581287"/>
                </a:lnTo>
                <a:cubicBezTo>
                  <a:pt x="838013" y="2575799"/>
                  <a:pt x="841398" y="2575159"/>
                  <a:pt x="845422" y="2579367"/>
                </a:cubicBezTo>
                <a:cubicBezTo>
                  <a:pt x="862801" y="2597477"/>
                  <a:pt x="874875" y="2609185"/>
                  <a:pt x="881643" y="2614490"/>
                </a:cubicBezTo>
                <a:cubicBezTo>
                  <a:pt x="897010" y="2626563"/>
                  <a:pt x="912193" y="2632600"/>
                  <a:pt x="927194" y="2632600"/>
                </a:cubicBezTo>
                <a:lnTo>
                  <a:pt x="937073" y="2632600"/>
                </a:lnTo>
                <a:lnTo>
                  <a:pt x="937073" y="2632875"/>
                </a:lnTo>
                <a:lnTo>
                  <a:pt x="982605" y="2632875"/>
                </a:lnTo>
                <a:cubicBezTo>
                  <a:pt x="993398" y="2632875"/>
                  <a:pt x="998795" y="2629851"/>
                  <a:pt x="998795" y="2623802"/>
                </a:cubicBezTo>
                <a:cubicBezTo>
                  <a:pt x="998795" y="2620687"/>
                  <a:pt x="997240" y="2617114"/>
                  <a:pt x="994130" y="2613083"/>
                </a:cubicBezTo>
                <a:cubicBezTo>
                  <a:pt x="982788" y="2598423"/>
                  <a:pt x="968153" y="2583121"/>
                  <a:pt x="950225" y="2567177"/>
                </a:cubicBezTo>
                <a:cubicBezTo>
                  <a:pt x="947481" y="2564610"/>
                  <a:pt x="947481" y="2561312"/>
                  <a:pt x="950225" y="2557281"/>
                </a:cubicBezTo>
                <a:lnTo>
                  <a:pt x="1001264" y="2483060"/>
                </a:lnTo>
                <a:cubicBezTo>
                  <a:pt x="1004008" y="2479030"/>
                  <a:pt x="1006020" y="2477015"/>
                  <a:pt x="1007301" y="2477015"/>
                </a:cubicBezTo>
                <a:close/>
                <a:moveTo>
                  <a:pt x="787248" y="2447378"/>
                </a:moveTo>
                <a:cubicBezTo>
                  <a:pt x="788346" y="2447379"/>
                  <a:pt x="789444" y="2447928"/>
                  <a:pt x="790542" y="2449026"/>
                </a:cubicBezTo>
                <a:lnTo>
                  <a:pt x="822372" y="2480307"/>
                </a:lnTo>
                <a:lnTo>
                  <a:pt x="853929" y="2449026"/>
                </a:lnTo>
                <a:cubicBezTo>
                  <a:pt x="855392" y="2447928"/>
                  <a:pt x="856581" y="2447379"/>
                  <a:pt x="857496" y="2447379"/>
                </a:cubicBezTo>
                <a:cubicBezTo>
                  <a:pt x="858593" y="2447379"/>
                  <a:pt x="859691" y="2447928"/>
                  <a:pt x="860789" y="2449026"/>
                </a:cubicBezTo>
                <a:lnTo>
                  <a:pt x="893442" y="2480856"/>
                </a:lnTo>
                <a:cubicBezTo>
                  <a:pt x="895638" y="2483020"/>
                  <a:pt x="895327" y="2485545"/>
                  <a:pt x="892512" y="2488432"/>
                </a:cubicBezTo>
                <a:lnTo>
                  <a:pt x="862366" y="2519478"/>
                </a:lnTo>
                <a:cubicBezTo>
                  <a:pt x="859831" y="2522073"/>
                  <a:pt x="857206" y="2522091"/>
                  <a:pt x="854490" y="2519530"/>
                </a:cubicBezTo>
                <a:lnTo>
                  <a:pt x="822338" y="2488574"/>
                </a:lnTo>
                <a:lnTo>
                  <a:pt x="822184" y="2489174"/>
                </a:lnTo>
                <a:lnTo>
                  <a:pt x="792463" y="2519547"/>
                </a:lnTo>
                <a:cubicBezTo>
                  <a:pt x="789947" y="2522011"/>
                  <a:pt x="787342" y="2521962"/>
                  <a:pt x="784646" y="2519401"/>
                </a:cubicBezTo>
                <a:lnTo>
                  <a:pt x="750989" y="2487481"/>
                </a:lnTo>
                <a:cubicBezTo>
                  <a:pt x="748977" y="2485457"/>
                  <a:pt x="749081" y="2483340"/>
                  <a:pt x="751302" y="2481131"/>
                </a:cubicBezTo>
                <a:lnTo>
                  <a:pt x="783952" y="2449021"/>
                </a:lnTo>
                <a:cubicBezTo>
                  <a:pt x="785051" y="2447925"/>
                  <a:pt x="786150" y="2447377"/>
                  <a:pt x="787248" y="2447378"/>
                </a:cubicBezTo>
                <a:close/>
                <a:moveTo>
                  <a:pt x="3999528" y="2442440"/>
                </a:moveTo>
                <a:cubicBezTo>
                  <a:pt x="3997149" y="2442440"/>
                  <a:pt x="3994680" y="2445092"/>
                  <a:pt x="3992119" y="2450397"/>
                </a:cubicBezTo>
                <a:lnTo>
                  <a:pt x="3949038" y="2542048"/>
                </a:lnTo>
                <a:cubicBezTo>
                  <a:pt x="3998064" y="2567841"/>
                  <a:pt x="4032456" y="2590983"/>
                  <a:pt x="4052213" y="2611472"/>
                </a:cubicBezTo>
                <a:cubicBezTo>
                  <a:pt x="4057701" y="2617142"/>
                  <a:pt x="4060445" y="2621807"/>
                  <a:pt x="4060445" y="2625466"/>
                </a:cubicBezTo>
                <a:cubicBezTo>
                  <a:pt x="4060445" y="2634247"/>
                  <a:pt x="4042426" y="2638637"/>
                  <a:pt x="4006388" y="2638637"/>
                </a:cubicBezTo>
                <a:cubicBezTo>
                  <a:pt x="3977301" y="2638637"/>
                  <a:pt x="3958184" y="2636168"/>
                  <a:pt x="3949038" y="2631228"/>
                </a:cubicBezTo>
                <a:cubicBezTo>
                  <a:pt x="3940806" y="2626838"/>
                  <a:pt x="3934403" y="2616136"/>
                  <a:pt x="3929830" y="2599124"/>
                </a:cubicBezTo>
                <a:cubicBezTo>
                  <a:pt x="3926902" y="2588696"/>
                  <a:pt x="3922055" y="2583483"/>
                  <a:pt x="3915286" y="2583483"/>
                </a:cubicBezTo>
                <a:cubicBezTo>
                  <a:pt x="3908884" y="2583483"/>
                  <a:pt x="3903761" y="2587690"/>
                  <a:pt x="3899920" y="2596105"/>
                </a:cubicBezTo>
                <a:cubicBezTo>
                  <a:pt x="3890407" y="2617142"/>
                  <a:pt x="3885651" y="2639826"/>
                  <a:pt x="3885651" y="2664157"/>
                </a:cubicBezTo>
                <a:cubicBezTo>
                  <a:pt x="3885651" y="2725806"/>
                  <a:pt x="3921140" y="2756630"/>
                  <a:pt x="3992119" y="2756630"/>
                </a:cubicBezTo>
                <a:cubicBezTo>
                  <a:pt x="4075720" y="2756630"/>
                  <a:pt x="4117521" y="2711902"/>
                  <a:pt x="4117521" y="2622447"/>
                </a:cubicBezTo>
                <a:cubicBezTo>
                  <a:pt x="4117521" y="2575799"/>
                  <a:pt x="4100691" y="2533267"/>
                  <a:pt x="4067031" y="2494851"/>
                </a:cubicBezTo>
                <a:cubicBezTo>
                  <a:pt x="4046725" y="2471618"/>
                  <a:pt x="4026602" y="2454971"/>
                  <a:pt x="4006662" y="2444910"/>
                </a:cubicBezTo>
                <a:cubicBezTo>
                  <a:pt x="4003369" y="2443263"/>
                  <a:pt x="4000991" y="2442440"/>
                  <a:pt x="3999528" y="2442440"/>
                </a:cubicBezTo>
                <a:close/>
                <a:moveTo>
                  <a:pt x="3448677" y="2422271"/>
                </a:moveTo>
                <a:cubicBezTo>
                  <a:pt x="3447305" y="2422271"/>
                  <a:pt x="3445933" y="2422957"/>
                  <a:pt x="3444561" y="2424329"/>
                </a:cubicBezTo>
                <a:lnTo>
                  <a:pt x="3414377" y="2454788"/>
                </a:lnTo>
                <a:cubicBezTo>
                  <a:pt x="3411325" y="2457863"/>
                  <a:pt x="3411079" y="2460669"/>
                  <a:pt x="3413640" y="2463204"/>
                </a:cubicBezTo>
                <a:lnTo>
                  <a:pt x="3446234" y="2495099"/>
                </a:lnTo>
                <a:cubicBezTo>
                  <a:pt x="3448583" y="2497477"/>
                  <a:pt x="3450931" y="2497465"/>
                  <a:pt x="3453278" y="2495061"/>
                </a:cubicBezTo>
                <a:lnTo>
                  <a:pt x="3483325" y="2465134"/>
                </a:lnTo>
                <a:lnTo>
                  <a:pt x="3514500" y="2495159"/>
                </a:lnTo>
                <a:cubicBezTo>
                  <a:pt x="3516889" y="2497537"/>
                  <a:pt x="3519278" y="2497525"/>
                  <a:pt x="3521664" y="2495121"/>
                </a:cubicBezTo>
                <a:lnTo>
                  <a:pt x="3554086" y="2462780"/>
                </a:lnTo>
                <a:cubicBezTo>
                  <a:pt x="3556439" y="2460390"/>
                  <a:pt x="3556517" y="2458184"/>
                  <a:pt x="3554322" y="2456160"/>
                </a:cubicBezTo>
                <a:lnTo>
                  <a:pt x="3520845" y="2424329"/>
                </a:lnTo>
                <a:cubicBezTo>
                  <a:pt x="3518101" y="2421585"/>
                  <a:pt x="3515357" y="2421585"/>
                  <a:pt x="3512613" y="2424329"/>
                </a:cubicBezTo>
                <a:lnTo>
                  <a:pt x="3483527" y="2453690"/>
                </a:lnTo>
                <a:lnTo>
                  <a:pt x="3452794" y="2424329"/>
                </a:lnTo>
                <a:cubicBezTo>
                  <a:pt x="3451421" y="2422957"/>
                  <a:pt x="3450049" y="2422271"/>
                  <a:pt x="3448677" y="2422271"/>
                </a:cubicBezTo>
                <a:close/>
                <a:moveTo>
                  <a:pt x="822235" y="2384678"/>
                </a:moveTo>
                <a:cubicBezTo>
                  <a:pt x="823333" y="2384678"/>
                  <a:pt x="824385" y="2385273"/>
                  <a:pt x="825391" y="2386462"/>
                </a:cubicBezTo>
                <a:lnTo>
                  <a:pt x="858045" y="2418018"/>
                </a:lnTo>
                <a:cubicBezTo>
                  <a:pt x="860606" y="2420365"/>
                  <a:pt x="860296" y="2423072"/>
                  <a:pt x="857114" y="2426139"/>
                </a:cubicBezTo>
                <a:lnTo>
                  <a:pt x="827256" y="2456649"/>
                </a:lnTo>
                <a:cubicBezTo>
                  <a:pt x="824758" y="2459158"/>
                  <a:pt x="822259" y="2459133"/>
                  <a:pt x="819761" y="2456572"/>
                </a:cubicBezTo>
                <a:lnTo>
                  <a:pt x="786216" y="2424539"/>
                </a:lnTo>
                <a:cubicBezTo>
                  <a:pt x="784203" y="2422547"/>
                  <a:pt x="784273" y="2420465"/>
                  <a:pt x="786426" y="2418292"/>
                </a:cubicBezTo>
                <a:lnTo>
                  <a:pt x="818805" y="2386462"/>
                </a:lnTo>
                <a:cubicBezTo>
                  <a:pt x="819994" y="2385273"/>
                  <a:pt x="821138" y="2384678"/>
                  <a:pt x="822235" y="2384678"/>
                </a:cubicBezTo>
                <a:close/>
                <a:moveTo>
                  <a:pt x="2540398" y="2344753"/>
                </a:moveTo>
                <a:cubicBezTo>
                  <a:pt x="2541861" y="2344753"/>
                  <a:pt x="2543142" y="2347314"/>
                  <a:pt x="2544240" y="2352436"/>
                </a:cubicBezTo>
                <a:cubicBezTo>
                  <a:pt x="2552289" y="2388840"/>
                  <a:pt x="2557228" y="2432287"/>
                  <a:pt x="2559057" y="2482777"/>
                </a:cubicBezTo>
                <a:cubicBezTo>
                  <a:pt x="2559606" y="2498143"/>
                  <a:pt x="2559881" y="2541956"/>
                  <a:pt x="2559881" y="2614215"/>
                </a:cubicBezTo>
                <a:cubicBezTo>
                  <a:pt x="2559881" y="2630314"/>
                  <a:pt x="2557411" y="2650711"/>
                  <a:pt x="2552472" y="2675407"/>
                </a:cubicBezTo>
                <a:cubicBezTo>
                  <a:pt x="2547349" y="2701384"/>
                  <a:pt x="2541678" y="2721049"/>
                  <a:pt x="2535459" y="2734403"/>
                </a:cubicBezTo>
                <a:cubicBezTo>
                  <a:pt x="2527776" y="2750502"/>
                  <a:pt x="2520550" y="2758551"/>
                  <a:pt x="2513781" y="2758551"/>
                </a:cubicBezTo>
                <a:cubicBezTo>
                  <a:pt x="2506463" y="2758551"/>
                  <a:pt x="2500152" y="2748764"/>
                  <a:pt x="2494847" y="2729190"/>
                </a:cubicBezTo>
                <a:cubicBezTo>
                  <a:pt x="2487347" y="2701567"/>
                  <a:pt x="2471432" y="2606349"/>
                  <a:pt x="2447101" y="2443537"/>
                </a:cubicBezTo>
                <a:lnTo>
                  <a:pt x="2529971" y="2353259"/>
                </a:lnTo>
                <a:cubicBezTo>
                  <a:pt x="2535093" y="2347588"/>
                  <a:pt x="2538568" y="2344753"/>
                  <a:pt x="2540398" y="2344753"/>
                </a:cubicBezTo>
                <a:close/>
                <a:moveTo>
                  <a:pt x="2364595" y="2339539"/>
                </a:moveTo>
                <a:cubicBezTo>
                  <a:pt x="2366790" y="2339539"/>
                  <a:pt x="2369808" y="2343747"/>
                  <a:pt x="2373650" y="2352162"/>
                </a:cubicBezTo>
                <a:lnTo>
                  <a:pt x="2415359" y="2444910"/>
                </a:lnTo>
                <a:cubicBezTo>
                  <a:pt x="2417554" y="2449849"/>
                  <a:pt x="2418652" y="2453782"/>
                  <a:pt x="2418652" y="2456709"/>
                </a:cubicBezTo>
                <a:cubicBezTo>
                  <a:pt x="2418652" y="2460733"/>
                  <a:pt x="2416000" y="2462746"/>
                  <a:pt x="2410694" y="2462746"/>
                </a:cubicBezTo>
                <a:cubicBezTo>
                  <a:pt x="2406121" y="2462746"/>
                  <a:pt x="2398712" y="2461191"/>
                  <a:pt x="2388468" y="2458081"/>
                </a:cubicBezTo>
                <a:lnTo>
                  <a:pt x="2395053" y="2627267"/>
                </a:lnTo>
                <a:cubicBezTo>
                  <a:pt x="2396883" y="2673775"/>
                  <a:pt x="2388102" y="2708381"/>
                  <a:pt x="2368711" y="2731085"/>
                </a:cubicBezTo>
                <a:cubicBezTo>
                  <a:pt x="2353710" y="2748664"/>
                  <a:pt x="2334502" y="2757453"/>
                  <a:pt x="2311086" y="2757453"/>
                </a:cubicBezTo>
                <a:lnTo>
                  <a:pt x="2275940" y="2757453"/>
                </a:lnTo>
                <a:lnTo>
                  <a:pt x="2263341" y="2757453"/>
                </a:lnTo>
                <a:lnTo>
                  <a:pt x="2250420" y="2757453"/>
                </a:lnTo>
                <a:cubicBezTo>
                  <a:pt x="2200114" y="2757453"/>
                  <a:pt x="2169106" y="2742818"/>
                  <a:pt x="2157398" y="2713549"/>
                </a:cubicBezTo>
                <a:cubicBezTo>
                  <a:pt x="2147703" y="2730116"/>
                  <a:pt x="2136269" y="2741714"/>
                  <a:pt x="2123098" y="2748342"/>
                </a:cubicBezTo>
                <a:cubicBezTo>
                  <a:pt x="2110841" y="2754416"/>
                  <a:pt x="2094743" y="2757453"/>
                  <a:pt x="2074803" y="2757453"/>
                </a:cubicBezTo>
                <a:lnTo>
                  <a:pt x="2055181" y="2757453"/>
                </a:lnTo>
                <a:lnTo>
                  <a:pt x="2038717" y="2757453"/>
                </a:lnTo>
                <a:lnTo>
                  <a:pt x="2034466" y="2757453"/>
                </a:lnTo>
                <a:lnTo>
                  <a:pt x="2034466" y="2756912"/>
                </a:lnTo>
                <a:lnTo>
                  <a:pt x="2031531" y="2756538"/>
                </a:lnTo>
                <a:cubicBezTo>
                  <a:pt x="2024294" y="2754709"/>
                  <a:pt x="2016902" y="2750135"/>
                  <a:pt x="2009356" y="2742816"/>
                </a:cubicBezTo>
                <a:cubicBezTo>
                  <a:pt x="2000209" y="2733978"/>
                  <a:pt x="1994081" y="2724588"/>
                  <a:pt x="1990971" y="2714646"/>
                </a:cubicBezTo>
                <a:cubicBezTo>
                  <a:pt x="1977434" y="2744282"/>
                  <a:pt x="1956305" y="2759100"/>
                  <a:pt x="1927584" y="2759100"/>
                </a:cubicBezTo>
                <a:cubicBezTo>
                  <a:pt x="1897583" y="2759100"/>
                  <a:pt x="1873161" y="2744648"/>
                  <a:pt x="1854319" y="2715744"/>
                </a:cubicBezTo>
                <a:cubicBezTo>
                  <a:pt x="1841696" y="2743550"/>
                  <a:pt x="1824867" y="2757453"/>
                  <a:pt x="1803829" y="2757453"/>
                </a:cubicBezTo>
                <a:lnTo>
                  <a:pt x="1801699" y="2757453"/>
                </a:lnTo>
                <a:lnTo>
                  <a:pt x="1786267" y="2757453"/>
                </a:lnTo>
                <a:lnTo>
                  <a:pt x="1783588" y="2757453"/>
                </a:lnTo>
                <a:cubicBezTo>
                  <a:pt x="1770966" y="2757453"/>
                  <a:pt x="1758618" y="2750867"/>
                  <a:pt x="1746544" y="2737696"/>
                </a:cubicBezTo>
                <a:cubicBezTo>
                  <a:pt x="1746544" y="2770442"/>
                  <a:pt x="1739135" y="2799711"/>
                  <a:pt x="1724318" y="2825505"/>
                </a:cubicBezTo>
                <a:cubicBezTo>
                  <a:pt x="1700536" y="2867031"/>
                  <a:pt x="1661205" y="2887794"/>
                  <a:pt x="1606325" y="2887794"/>
                </a:cubicBezTo>
                <a:cubicBezTo>
                  <a:pt x="1562238" y="2887794"/>
                  <a:pt x="1527297" y="2878281"/>
                  <a:pt x="1501503" y="2859256"/>
                </a:cubicBezTo>
                <a:cubicBezTo>
                  <a:pt x="1472051" y="2837853"/>
                  <a:pt x="1457325" y="2805839"/>
                  <a:pt x="1457325" y="2763216"/>
                </a:cubicBezTo>
                <a:cubicBezTo>
                  <a:pt x="1457325" y="2741995"/>
                  <a:pt x="1461441" y="2717116"/>
                  <a:pt x="1469673" y="2688578"/>
                </a:cubicBezTo>
                <a:cubicBezTo>
                  <a:pt x="1479368" y="2654919"/>
                  <a:pt x="1490436" y="2638088"/>
                  <a:pt x="1502875" y="2638088"/>
                </a:cubicBezTo>
                <a:cubicBezTo>
                  <a:pt x="1514217" y="2638088"/>
                  <a:pt x="1519888" y="2648058"/>
                  <a:pt x="1519888" y="2667998"/>
                </a:cubicBezTo>
                <a:cubicBezTo>
                  <a:pt x="1519888" y="2672389"/>
                  <a:pt x="1519202" y="2678883"/>
                  <a:pt x="1517830" y="2687481"/>
                </a:cubicBezTo>
                <a:cubicBezTo>
                  <a:pt x="1516458" y="2696079"/>
                  <a:pt x="1515772" y="2702573"/>
                  <a:pt x="1515772" y="2706963"/>
                </a:cubicBezTo>
                <a:cubicBezTo>
                  <a:pt x="1515772" y="2746477"/>
                  <a:pt x="1549798" y="2766234"/>
                  <a:pt x="1617850" y="2766234"/>
                </a:cubicBezTo>
                <a:cubicBezTo>
                  <a:pt x="1669254" y="2766234"/>
                  <a:pt x="1694957" y="2747941"/>
                  <a:pt x="1694957" y="2711354"/>
                </a:cubicBezTo>
                <a:cubicBezTo>
                  <a:pt x="1694957" y="2708610"/>
                  <a:pt x="1694865" y="2705957"/>
                  <a:pt x="1694682" y="2703396"/>
                </a:cubicBezTo>
                <a:lnTo>
                  <a:pt x="1673279" y="2405944"/>
                </a:lnTo>
                <a:cubicBezTo>
                  <a:pt x="1673096" y="2402652"/>
                  <a:pt x="1674102" y="2400274"/>
                  <a:pt x="1676297" y="2398810"/>
                </a:cubicBezTo>
                <a:lnTo>
                  <a:pt x="1759990" y="2345027"/>
                </a:lnTo>
                <a:cubicBezTo>
                  <a:pt x="1762734" y="2343198"/>
                  <a:pt x="1764380" y="2342649"/>
                  <a:pt x="1764929" y="2343381"/>
                </a:cubicBezTo>
                <a:cubicBezTo>
                  <a:pt x="1765295" y="2343930"/>
                  <a:pt x="1765478" y="2346035"/>
                  <a:pt x="1765478" y="2349696"/>
                </a:cubicBezTo>
                <a:lnTo>
                  <a:pt x="1765478" y="2603488"/>
                </a:lnTo>
                <a:cubicBezTo>
                  <a:pt x="1765478" y="2623079"/>
                  <a:pt x="1774442" y="2632875"/>
                  <a:pt x="1792369" y="2632875"/>
                </a:cubicBezTo>
                <a:lnTo>
                  <a:pt x="1795323" y="2632875"/>
                </a:lnTo>
                <a:cubicBezTo>
                  <a:pt x="1818372" y="2632875"/>
                  <a:pt x="1830355" y="2625630"/>
                  <a:pt x="1831269" y="2611141"/>
                </a:cubicBezTo>
                <a:cubicBezTo>
                  <a:pt x="1832367" y="2591882"/>
                  <a:pt x="1837763" y="2575008"/>
                  <a:pt x="1847459" y="2560518"/>
                </a:cubicBezTo>
                <a:cubicBezTo>
                  <a:pt x="1862094" y="2538509"/>
                  <a:pt x="1883863" y="2527504"/>
                  <a:pt x="1912767" y="2527504"/>
                </a:cubicBezTo>
                <a:cubicBezTo>
                  <a:pt x="1937097" y="2527504"/>
                  <a:pt x="1956671" y="2536584"/>
                  <a:pt x="1971489" y="2554743"/>
                </a:cubicBezTo>
                <a:cubicBezTo>
                  <a:pt x="1974964" y="2558959"/>
                  <a:pt x="1984660" y="2575923"/>
                  <a:pt x="2000575" y="2605636"/>
                </a:cubicBezTo>
                <a:cubicBezTo>
                  <a:pt x="2010271" y="2623795"/>
                  <a:pt x="2021155" y="2632875"/>
                  <a:pt x="2033229" y="2632875"/>
                </a:cubicBezTo>
                <a:lnTo>
                  <a:pt x="2034466" y="2632875"/>
                </a:lnTo>
                <a:lnTo>
                  <a:pt x="2055181" y="2632875"/>
                </a:lnTo>
                <a:lnTo>
                  <a:pt x="2070962" y="2632875"/>
                </a:lnTo>
                <a:cubicBezTo>
                  <a:pt x="2097487" y="2632875"/>
                  <a:pt x="2112945" y="2630767"/>
                  <a:pt x="2117335" y="2626551"/>
                </a:cubicBezTo>
                <a:cubicBezTo>
                  <a:pt x="2104530" y="2609503"/>
                  <a:pt x="2092822" y="2597314"/>
                  <a:pt x="2082212" y="2589982"/>
                </a:cubicBezTo>
                <a:cubicBezTo>
                  <a:pt x="2080931" y="2589251"/>
                  <a:pt x="2079194" y="2588334"/>
                  <a:pt x="2076998" y="2587234"/>
                </a:cubicBezTo>
                <a:lnTo>
                  <a:pt x="2065474" y="2581184"/>
                </a:lnTo>
                <a:cubicBezTo>
                  <a:pt x="2062546" y="2579718"/>
                  <a:pt x="2061083" y="2575319"/>
                  <a:pt x="2061083" y="2567987"/>
                </a:cubicBezTo>
                <a:cubicBezTo>
                  <a:pt x="2061083" y="2550940"/>
                  <a:pt x="2069772" y="2534902"/>
                  <a:pt x="2087151" y="2519873"/>
                </a:cubicBezTo>
                <a:cubicBezTo>
                  <a:pt x="2106908" y="2502825"/>
                  <a:pt x="2131513" y="2494302"/>
                  <a:pt x="2160965" y="2494302"/>
                </a:cubicBezTo>
                <a:cubicBezTo>
                  <a:pt x="2182186" y="2494302"/>
                  <a:pt x="2201119" y="2499526"/>
                  <a:pt x="2217767" y="2509973"/>
                </a:cubicBezTo>
                <a:cubicBezTo>
                  <a:pt x="2236792" y="2521886"/>
                  <a:pt x="2246304" y="2538018"/>
                  <a:pt x="2246304" y="2558366"/>
                </a:cubicBezTo>
                <a:cubicBezTo>
                  <a:pt x="2246304" y="2570280"/>
                  <a:pt x="2240451" y="2583568"/>
                  <a:pt x="2228743" y="2598231"/>
                </a:cubicBezTo>
                <a:cubicBezTo>
                  <a:pt x="2225815" y="2601899"/>
                  <a:pt x="2216486" y="2611797"/>
                  <a:pt x="2200754" y="2627927"/>
                </a:cubicBezTo>
                <a:cubicBezTo>
                  <a:pt x="2206790" y="2631225"/>
                  <a:pt x="2220785" y="2632875"/>
                  <a:pt x="2242737" y="2632875"/>
                </a:cubicBezTo>
                <a:lnTo>
                  <a:pt x="2263341" y="2632875"/>
                </a:lnTo>
                <a:lnTo>
                  <a:pt x="2275940" y="2632875"/>
                </a:lnTo>
                <a:lnTo>
                  <a:pt x="2279256" y="2632875"/>
                </a:lnTo>
                <a:cubicBezTo>
                  <a:pt x="2293159" y="2632875"/>
                  <a:pt x="2302854" y="2631959"/>
                  <a:pt x="2308342" y="2630126"/>
                </a:cubicBezTo>
                <a:cubicBezTo>
                  <a:pt x="2317306" y="2627197"/>
                  <a:pt x="2321788" y="2620880"/>
                  <a:pt x="2321788" y="2611176"/>
                </a:cubicBezTo>
                <a:cubicBezTo>
                  <a:pt x="2321788" y="2596161"/>
                  <a:pt x="2317946" y="2568054"/>
                  <a:pt x="2310263" y="2526857"/>
                </a:cubicBezTo>
                <a:cubicBezTo>
                  <a:pt x="2302031" y="2482910"/>
                  <a:pt x="2293067" y="2443542"/>
                  <a:pt x="2283372" y="2408753"/>
                </a:cubicBezTo>
                <a:lnTo>
                  <a:pt x="2352247" y="2347780"/>
                </a:lnTo>
                <a:cubicBezTo>
                  <a:pt x="2358466" y="2342286"/>
                  <a:pt x="2362582" y="2339539"/>
                  <a:pt x="2364595" y="2339539"/>
                </a:cubicBezTo>
                <a:close/>
                <a:moveTo>
                  <a:pt x="924169" y="0"/>
                </a:moveTo>
                <a:lnTo>
                  <a:pt x="8558237" y="0"/>
                </a:lnTo>
                <a:lnTo>
                  <a:pt x="8558237" y="6858000"/>
                </a:lnTo>
                <a:lnTo>
                  <a:pt x="924169" y="6858000"/>
                </a:lnTo>
                <a:cubicBezTo>
                  <a:pt x="919480" y="5561428"/>
                  <a:pt x="3081215" y="4405532"/>
                  <a:pt x="3076526" y="3108960"/>
                </a:cubicBezTo>
                <a:lnTo>
                  <a:pt x="2932150" y="2900417"/>
                </a:lnTo>
                <a:lnTo>
                  <a:pt x="2978120" y="2900417"/>
                </a:lnTo>
                <a:cubicBezTo>
                  <a:pt x="2985072" y="2900417"/>
                  <a:pt x="2990560" y="2898226"/>
                  <a:pt x="2994584" y="2893844"/>
                </a:cubicBezTo>
                <a:cubicBezTo>
                  <a:pt x="3022390" y="2864083"/>
                  <a:pt x="3038671" y="2818619"/>
                  <a:pt x="3043428" y="2757453"/>
                </a:cubicBezTo>
                <a:lnTo>
                  <a:pt x="3053916" y="2757453"/>
                </a:lnTo>
                <a:lnTo>
                  <a:pt x="3072789" y="2757453"/>
                </a:lnTo>
                <a:lnTo>
                  <a:pt x="3397090" y="2757453"/>
                </a:lnTo>
                <a:lnTo>
                  <a:pt x="3415852" y="2757453"/>
                </a:lnTo>
                <a:lnTo>
                  <a:pt x="3423981" y="2757453"/>
                </a:lnTo>
                <a:cubicBezTo>
                  <a:pt x="3453068" y="2757453"/>
                  <a:pt x="3474746" y="2745197"/>
                  <a:pt x="3489015" y="2720683"/>
                </a:cubicBezTo>
                <a:cubicBezTo>
                  <a:pt x="3503466" y="2745197"/>
                  <a:pt x="3523864" y="2757453"/>
                  <a:pt x="3550206" y="2757453"/>
                </a:cubicBezTo>
                <a:lnTo>
                  <a:pt x="3558741" y="2757453"/>
                </a:lnTo>
                <a:lnTo>
                  <a:pt x="3571335" y="2757453"/>
                </a:lnTo>
                <a:lnTo>
                  <a:pt x="3580144" y="2757453"/>
                </a:lnTo>
                <a:cubicBezTo>
                  <a:pt x="3601547" y="2757453"/>
                  <a:pt x="3617828" y="2745105"/>
                  <a:pt x="3628987" y="2720409"/>
                </a:cubicBezTo>
                <a:cubicBezTo>
                  <a:pt x="3638134" y="2745105"/>
                  <a:pt x="3655970" y="2757453"/>
                  <a:pt x="3682496" y="2757453"/>
                </a:cubicBezTo>
                <a:cubicBezTo>
                  <a:pt x="3701521" y="2757453"/>
                  <a:pt x="3716339" y="2745562"/>
                  <a:pt x="3726949" y="2721781"/>
                </a:cubicBezTo>
                <a:cubicBezTo>
                  <a:pt x="3741401" y="2745562"/>
                  <a:pt x="3759603" y="2757453"/>
                  <a:pt x="3781555" y="2757453"/>
                </a:cubicBezTo>
                <a:cubicBezTo>
                  <a:pt x="3807532" y="2757453"/>
                  <a:pt x="3827289" y="2738702"/>
                  <a:pt x="3840826" y="2701201"/>
                </a:cubicBezTo>
                <a:cubicBezTo>
                  <a:pt x="3850521" y="2674309"/>
                  <a:pt x="3855369" y="2644674"/>
                  <a:pt x="3855369" y="2612295"/>
                </a:cubicBezTo>
                <a:cubicBezTo>
                  <a:pt x="3855369" y="2587415"/>
                  <a:pt x="3850521" y="2562811"/>
                  <a:pt x="3840826" y="2538480"/>
                </a:cubicBezTo>
                <a:cubicBezTo>
                  <a:pt x="3839911" y="2536102"/>
                  <a:pt x="3838745" y="2534845"/>
                  <a:pt x="3837327" y="2534708"/>
                </a:cubicBezTo>
                <a:cubicBezTo>
                  <a:pt x="3835909" y="2534570"/>
                  <a:pt x="3834240" y="2535554"/>
                  <a:pt x="3832319" y="2537657"/>
                </a:cubicBezTo>
                <a:lnTo>
                  <a:pt x="3796921" y="2576622"/>
                </a:lnTo>
                <a:cubicBezTo>
                  <a:pt x="3800946" y="2585586"/>
                  <a:pt x="3803782" y="2592172"/>
                  <a:pt x="3805428" y="2596379"/>
                </a:cubicBezTo>
                <a:cubicBezTo>
                  <a:pt x="3808538" y="2603880"/>
                  <a:pt x="3810093" y="2611380"/>
                  <a:pt x="3810093" y="2618880"/>
                </a:cubicBezTo>
                <a:cubicBezTo>
                  <a:pt x="3810093" y="2631137"/>
                  <a:pt x="3801586" y="2637265"/>
                  <a:pt x="3784573" y="2637265"/>
                </a:cubicBezTo>
                <a:cubicBezTo>
                  <a:pt x="3770487" y="2637265"/>
                  <a:pt x="3760883" y="2631824"/>
                  <a:pt x="3755761" y="2620942"/>
                </a:cubicBezTo>
                <a:lnTo>
                  <a:pt x="3748627" y="2590750"/>
                </a:lnTo>
                <a:cubicBezTo>
                  <a:pt x="3746066" y="2579868"/>
                  <a:pt x="3740578" y="2574427"/>
                  <a:pt x="3732163" y="2574427"/>
                </a:cubicBezTo>
                <a:cubicBezTo>
                  <a:pt x="3722650" y="2574427"/>
                  <a:pt x="3716613" y="2579641"/>
                  <a:pt x="3714052" y="2590068"/>
                </a:cubicBezTo>
                <a:cubicBezTo>
                  <a:pt x="3710942" y="2603971"/>
                  <a:pt x="3708838" y="2613575"/>
                  <a:pt x="3707741" y="2618880"/>
                </a:cubicBezTo>
                <a:cubicBezTo>
                  <a:pt x="3704082" y="2629308"/>
                  <a:pt x="3696948" y="2634521"/>
                  <a:pt x="3686337" y="2634521"/>
                </a:cubicBezTo>
                <a:cubicBezTo>
                  <a:pt x="3672068" y="2634521"/>
                  <a:pt x="3662373" y="2629352"/>
                  <a:pt x="3657251" y="2619013"/>
                </a:cubicBezTo>
                <a:lnTo>
                  <a:pt x="3649293" y="2589935"/>
                </a:lnTo>
                <a:cubicBezTo>
                  <a:pt x="3646549" y="2579596"/>
                  <a:pt x="3640878" y="2574427"/>
                  <a:pt x="3632280" y="2574427"/>
                </a:cubicBezTo>
                <a:cubicBezTo>
                  <a:pt x="3625146" y="2574427"/>
                  <a:pt x="3619201" y="2580242"/>
                  <a:pt x="3614444" y="2591873"/>
                </a:cubicBezTo>
                <a:cubicBezTo>
                  <a:pt x="3611883" y="2600920"/>
                  <a:pt x="3609230" y="2609967"/>
                  <a:pt x="3606486" y="2619013"/>
                </a:cubicBezTo>
                <a:cubicBezTo>
                  <a:pt x="3601181" y="2629352"/>
                  <a:pt x="3592218" y="2634521"/>
                  <a:pt x="3579595" y="2634521"/>
                </a:cubicBezTo>
                <a:lnTo>
                  <a:pt x="3571335" y="2634521"/>
                </a:lnTo>
                <a:lnTo>
                  <a:pt x="3571335" y="2632875"/>
                </a:lnTo>
                <a:lnTo>
                  <a:pt x="3550206" y="2632875"/>
                </a:lnTo>
                <a:cubicBezTo>
                  <a:pt x="3531181" y="2632875"/>
                  <a:pt x="3518193" y="2626996"/>
                  <a:pt x="3511241" y="2615240"/>
                </a:cubicBezTo>
                <a:cubicBezTo>
                  <a:pt x="3509229" y="2611750"/>
                  <a:pt x="3506210" y="2601006"/>
                  <a:pt x="3502186" y="2583006"/>
                </a:cubicBezTo>
                <a:cubicBezTo>
                  <a:pt x="3499625" y="2571250"/>
                  <a:pt x="3493954" y="2565372"/>
                  <a:pt x="3485173" y="2565372"/>
                </a:cubicBezTo>
                <a:cubicBezTo>
                  <a:pt x="3476026" y="2565372"/>
                  <a:pt x="3469715" y="2571250"/>
                  <a:pt x="3466239" y="2583006"/>
                </a:cubicBezTo>
                <a:cubicBezTo>
                  <a:pt x="3460751" y="2601740"/>
                  <a:pt x="3457092" y="2612485"/>
                  <a:pt x="3455263" y="2615240"/>
                </a:cubicBezTo>
                <a:cubicBezTo>
                  <a:pt x="3449501" y="2624057"/>
                  <a:pt x="3440394" y="2629568"/>
                  <a:pt x="3427943" y="2631773"/>
                </a:cubicBezTo>
                <a:lnTo>
                  <a:pt x="3415852" y="2632755"/>
                </a:lnTo>
                <a:lnTo>
                  <a:pt x="3415852" y="2632600"/>
                </a:lnTo>
                <a:lnTo>
                  <a:pt x="3053916" y="2632600"/>
                </a:lnTo>
                <a:lnTo>
                  <a:pt x="3053916" y="2632875"/>
                </a:lnTo>
                <a:lnTo>
                  <a:pt x="3040409" y="2632875"/>
                </a:lnTo>
                <a:cubicBezTo>
                  <a:pt x="3027970" y="2570128"/>
                  <a:pt x="3001810" y="2538755"/>
                  <a:pt x="2961930" y="2538755"/>
                </a:cubicBezTo>
                <a:cubicBezTo>
                  <a:pt x="2933393" y="2538755"/>
                  <a:pt x="2911806" y="2558054"/>
                  <a:pt x="2897172" y="2596654"/>
                </a:cubicBezTo>
                <a:cubicBezTo>
                  <a:pt x="2886562" y="2624643"/>
                  <a:pt x="2881256" y="2654552"/>
                  <a:pt x="2881256" y="2686383"/>
                </a:cubicBezTo>
                <a:cubicBezTo>
                  <a:pt x="2881256" y="2721507"/>
                  <a:pt x="2893513" y="2743825"/>
                  <a:pt x="2918026" y="2753337"/>
                </a:cubicBezTo>
                <a:cubicBezTo>
                  <a:pt x="2929368" y="2757728"/>
                  <a:pt x="2953516" y="2759923"/>
                  <a:pt x="2990468" y="2759923"/>
                </a:cubicBezTo>
                <a:cubicBezTo>
                  <a:pt x="2989737" y="2771082"/>
                  <a:pt x="2966870" y="2790747"/>
                  <a:pt x="2921868" y="2818919"/>
                </a:cubicBezTo>
                <a:lnTo>
                  <a:pt x="2888664" y="2837603"/>
                </a:lnTo>
                <a:lnTo>
                  <a:pt x="2800677" y="2710511"/>
                </a:lnTo>
                <a:lnTo>
                  <a:pt x="2798659" y="2681924"/>
                </a:lnTo>
                <a:cubicBezTo>
                  <a:pt x="2796190" y="2666329"/>
                  <a:pt x="2792485" y="2652632"/>
                  <a:pt x="2787546" y="2640832"/>
                </a:cubicBezTo>
                <a:cubicBezTo>
                  <a:pt x="2778765" y="2619978"/>
                  <a:pt x="2763215" y="2599489"/>
                  <a:pt x="2740897" y="2579367"/>
                </a:cubicBezTo>
                <a:cubicBezTo>
                  <a:pt x="2738793" y="2577446"/>
                  <a:pt x="2736896" y="2576645"/>
                  <a:pt x="2735204" y="2576966"/>
                </a:cubicBezTo>
                <a:cubicBezTo>
                  <a:pt x="2733511" y="2577285"/>
                  <a:pt x="2732025" y="2578726"/>
                  <a:pt x="2730745" y="2581287"/>
                </a:cubicBezTo>
                <a:lnTo>
                  <a:pt x="2722701" y="2597879"/>
                </a:lnTo>
                <a:close/>
              </a:path>
            </a:pathLst>
          </a:cu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77745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C202B-1E81-464B-AF34-E1FD6A404A0D}"/>
              </a:ext>
            </a:extLst>
          </p:cNvPr>
          <p:cNvSpPr>
            <a:spLocks noGrp="1"/>
          </p:cNvSpPr>
          <p:nvPr>
            <p:ph type="title"/>
          </p:nvPr>
        </p:nvSpPr>
        <p:spPr>
          <a:xfrm>
            <a:off x="1983545" y="624110"/>
            <a:ext cx="9521067" cy="1280890"/>
          </a:xfrm>
        </p:spPr>
        <p:txBody>
          <a:bodyPr>
            <a:noAutofit/>
          </a:bodyPr>
          <a:lstStyle/>
          <a:p>
            <a:pPr algn="r" rtl="1"/>
            <a:r>
              <a:rPr lang="fa-IR" b="1" dirty="0"/>
              <a:t>دستورالعمل برنامه غربالگری و تشخیص زود هنگام سرطان پستان در </a:t>
            </a:r>
            <a:r>
              <a:rPr lang="fa-IR" b="1" u="sng" dirty="0">
                <a:solidFill>
                  <a:srgbClr val="FF0000"/>
                </a:solidFill>
              </a:rPr>
              <a:t>سطح یک</a:t>
            </a:r>
            <a:br>
              <a:rPr lang="fa-IR" b="1" dirty="0"/>
            </a:br>
            <a:endParaRPr lang="en-US" b="1" dirty="0"/>
          </a:p>
        </p:txBody>
      </p:sp>
      <p:sp>
        <p:nvSpPr>
          <p:cNvPr id="3" name="Content Placeholder 2">
            <a:extLst>
              <a:ext uri="{FF2B5EF4-FFF2-40B4-BE49-F238E27FC236}">
                <a16:creationId xmlns:a16="http://schemas.microsoft.com/office/drawing/2014/main" id="{340514F2-8360-460F-99E8-43DEA4669B61}"/>
              </a:ext>
            </a:extLst>
          </p:cNvPr>
          <p:cNvSpPr>
            <a:spLocks noGrp="1"/>
          </p:cNvSpPr>
          <p:nvPr>
            <p:ph idx="1"/>
          </p:nvPr>
        </p:nvSpPr>
        <p:spPr>
          <a:xfrm>
            <a:off x="1983545" y="1905000"/>
            <a:ext cx="9521067" cy="3777622"/>
          </a:xfrm>
        </p:spPr>
        <p:txBody>
          <a:bodyPr/>
          <a:lstStyle/>
          <a:p>
            <a:pPr algn="r" rtl="1"/>
            <a:r>
              <a:rPr lang="fa-IR" sz="2800" dirty="0"/>
              <a:t>بر اساس این دستورالعمل، وظایف بهورز/ مراقب سلامت شامل موارد زیر است: </a:t>
            </a:r>
            <a:endParaRPr lang="en-US" sz="2800" dirty="0"/>
          </a:p>
          <a:p>
            <a:pPr marL="0" indent="0" algn="r" rtl="1">
              <a:buNone/>
            </a:pPr>
            <a:br>
              <a:rPr lang="fa-IR" sz="2800" dirty="0"/>
            </a:br>
            <a:r>
              <a:rPr lang="fa-IR" sz="2800" b="1" dirty="0"/>
              <a:t>1- فراخوان و ثبت</a:t>
            </a:r>
            <a:endParaRPr lang="en-US" sz="2800" b="1" dirty="0"/>
          </a:p>
          <a:p>
            <a:pPr marL="0" indent="0" algn="r" rtl="1">
              <a:buNone/>
            </a:pPr>
            <a:br>
              <a:rPr lang="fa-IR" sz="2800" b="1" dirty="0"/>
            </a:br>
            <a:r>
              <a:rPr lang="fa-IR" sz="2800" b="1" dirty="0"/>
              <a:t>2- ارجاع</a:t>
            </a:r>
            <a:endParaRPr lang="en-US" sz="2800" b="1" dirty="0"/>
          </a:p>
          <a:p>
            <a:pPr algn="r" rtl="1"/>
            <a:endParaRPr lang="en-US" sz="2800" dirty="0"/>
          </a:p>
        </p:txBody>
      </p:sp>
    </p:spTree>
    <p:extLst>
      <p:ext uri="{BB962C8B-B14F-4D97-AF65-F5344CB8AC3E}">
        <p14:creationId xmlns:p14="http://schemas.microsoft.com/office/powerpoint/2010/main" val="277938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6A4B5A-7C69-4D80-8F39-F59D4B5C6DD8}"/>
              </a:ext>
            </a:extLst>
          </p:cNvPr>
          <p:cNvSpPr>
            <a:spLocks noGrp="1"/>
          </p:cNvSpPr>
          <p:nvPr>
            <p:ph idx="1"/>
          </p:nvPr>
        </p:nvSpPr>
        <p:spPr>
          <a:xfrm>
            <a:off x="838200" y="450166"/>
            <a:ext cx="10515600" cy="5922499"/>
          </a:xfrm>
        </p:spPr>
        <p:txBody>
          <a:bodyPr>
            <a:normAutofit fontScale="92500"/>
          </a:bodyPr>
          <a:lstStyle/>
          <a:p>
            <a:pPr algn="r" rtl="1"/>
            <a:r>
              <a:rPr lang="fa-IR" sz="3000" b="1" dirty="0"/>
              <a:t>فراخوان و ثبت:</a:t>
            </a:r>
          </a:p>
          <a:p>
            <a:pPr algn="r" rtl="1"/>
            <a:r>
              <a:rPr lang="fa-IR" sz="2400" dirty="0"/>
              <a:t>پیش از هر اقدامی موارد زیر مد نظر قرار گیرد: </a:t>
            </a:r>
          </a:p>
          <a:p>
            <a:pPr algn="r" rtl="1"/>
            <a:r>
              <a:rPr lang="fa-IR" sz="2400" dirty="0"/>
              <a:t>زنان گروه سنی ۳0 تا 69 سال توسط بهورز/مراقب سلامت، فراخوان شده و به ماما مرکز خدمات جامع سلامت جهت ارزیابی و غربالگری ارجاع شوند. </a:t>
            </a:r>
          </a:p>
          <a:p>
            <a:pPr algn="r" rtl="1"/>
            <a:r>
              <a:rPr lang="en-US" sz="2400" dirty="0"/>
              <a:t> </a:t>
            </a:r>
            <a:r>
              <a:rPr lang="fa-IR" sz="2400" dirty="0"/>
              <a:t>در صورتی که سن فردی زیر ۳0 یا بالای 69 سال می باشد، اما در فواصل بین معاینات معمول و به دلیل سابقه فردی یا خانوادگی مثبت و یا مشکلات پستان شامل تغییرات پوست پستان، ترشحات پستان، تغییرات نوک پستان، تغییر اندازه در پستان، بزرگی غدد لنفاوی زیر بغل و تورم یکطرفه بازو و .... مراجعه کند، توسط بهورز/مراقب سلامت به ماما جهت ارزیابی ها و اقدامات تشخیص زودهنگام ارجاع شود. </a:t>
            </a:r>
          </a:p>
          <a:p>
            <a:pPr algn="r" rtl="1"/>
            <a:r>
              <a:rPr lang="fa-IR" sz="2400" dirty="0"/>
              <a:t>لازم است فراخوان به صورت فعال و با ارائه توضیحات کامل به فرد و بیان ضرورت انجام برنامه پیشگیری، تشخیص زودهنگام و غربالگری سرطان صورت پذیرد. </a:t>
            </a:r>
          </a:p>
          <a:p>
            <a:pPr algn="r" rtl="1"/>
            <a:r>
              <a:rPr lang="fa-IR" sz="2400" dirty="0"/>
              <a:t>لازم است اطلاعات مربوط به مراحل فراخوان اعم از جمعیت گروه هدف، تعداد فراخوان، تعداد مراجعه افراد، پیگیری، مراقبت بیماران و ... توسط مراکز خدمات جامع سلامت/شبکه بهداشت و درمان شهرستان/ معاونت بهداشتی دانشگاه جمع بندی و به ستاد معاونت بهداشت جهت ارزیابی و جمع بندی نهایی ارائه شود.</a:t>
            </a:r>
            <a:endParaRPr lang="en-US" sz="2400" dirty="0"/>
          </a:p>
        </p:txBody>
      </p:sp>
    </p:spTree>
    <p:extLst>
      <p:ext uri="{BB962C8B-B14F-4D97-AF65-F5344CB8AC3E}">
        <p14:creationId xmlns:p14="http://schemas.microsoft.com/office/powerpoint/2010/main" val="296725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947EC-0238-4E3D-943F-0F92C7920822}"/>
              </a:ext>
            </a:extLst>
          </p:cNvPr>
          <p:cNvSpPr>
            <a:spLocks noGrp="1"/>
          </p:cNvSpPr>
          <p:nvPr>
            <p:ph type="title"/>
          </p:nvPr>
        </p:nvSpPr>
        <p:spPr>
          <a:xfrm>
            <a:off x="838200" y="365124"/>
            <a:ext cx="10515600" cy="6106013"/>
          </a:xfrm>
        </p:spPr>
        <p:txBody>
          <a:bodyPr>
            <a:normAutofit/>
          </a:bodyPr>
          <a:lstStyle/>
          <a:p>
            <a:pPr algn="r" rtl="1"/>
            <a:r>
              <a:rPr lang="fa-IR" sz="4000" b="1" dirty="0"/>
              <a:t>ارجاع:</a:t>
            </a:r>
            <a:br>
              <a:rPr lang="fa-IR" dirty="0"/>
            </a:br>
            <a:br>
              <a:rPr lang="fa-IR" dirty="0"/>
            </a:br>
            <a:r>
              <a:rPr lang="fa-IR" sz="3200" dirty="0"/>
              <a:t>تمامی مراجعین (گروه سنی ۳0 تا 69 سالال بدون علامت که تحت غربالگری قرار می گیرند یا افراد علامتدار در هر سنی که مشمول برنامه تشخیص زودهنگام می باشند) به ماما مرکز خدمات جامع سلامت جهت اخذ شرح حال، انجام معاینه و سایر اقدامات مزم از طریق بهورز/مراقب سلامت ارجاع داده شود. </a:t>
            </a:r>
            <a:endParaRPr lang="en-US" dirty="0"/>
          </a:p>
        </p:txBody>
      </p:sp>
    </p:spTree>
    <p:extLst>
      <p:ext uri="{BB962C8B-B14F-4D97-AF65-F5344CB8AC3E}">
        <p14:creationId xmlns:p14="http://schemas.microsoft.com/office/powerpoint/2010/main" val="408969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085F7-EEF3-4409-A399-1F3B98213E48}"/>
              </a:ext>
            </a:extLst>
          </p:cNvPr>
          <p:cNvSpPr>
            <a:spLocks noGrp="1"/>
          </p:cNvSpPr>
          <p:nvPr>
            <p:ph type="title"/>
          </p:nvPr>
        </p:nvSpPr>
        <p:spPr/>
        <p:txBody>
          <a:bodyPr>
            <a:normAutofit fontScale="90000"/>
          </a:bodyPr>
          <a:lstStyle/>
          <a:p>
            <a:pPr algn="ctr"/>
            <a:r>
              <a:rPr lang="fa-IR" sz="4000" dirty="0">
                <a:cs typeface="B Titr" panose="00000700000000000000" pitchFamily="2" charset="-78"/>
              </a:rPr>
              <a:t>دستورالعمل ویژه مـامـای مرکز خدمات جامع سلامت </a:t>
            </a:r>
            <a:endParaRPr lang="en-US" sz="4000" dirty="0">
              <a:cs typeface="B Titr" panose="00000700000000000000" pitchFamily="2" charset="-78"/>
            </a:endParaRPr>
          </a:p>
        </p:txBody>
      </p:sp>
    </p:spTree>
    <p:extLst>
      <p:ext uri="{BB962C8B-B14F-4D97-AF65-F5344CB8AC3E}">
        <p14:creationId xmlns:p14="http://schemas.microsoft.com/office/powerpoint/2010/main" val="269137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24F0D4-313D-47A8-BEDD-ABE8D4DF3E0A}"/>
              </a:ext>
            </a:extLst>
          </p:cNvPr>
          <p:cNvSpPr>
            <a:spLocks noGrp="1"/>
          </p:cNvSpPr>
          <p:nvPr>
            <p:ph idx="1"/>
          </p:nvPr>
        </p:nvSpPr>
        <p:spPr>
          <a:xfrm>
            <a:off x="1659988" y="492369"/>
            <a:ext cx="9844624" cy="6035039"/>
          </a:xfrm>
        </p:spPr>
        <p:txBody>
          <a:bodyPr>
            <a:normAutofit/>
          </a:bodyPr>
          <a:lstStyle/>
          <a:p>
            <a:pPr algn="r" rtl="1"/>
            <a:r>
              <a:rPr lang="fa-IR" sz="2400" dirty="0"/>
              <a:t>مامای مرکز خدمات جامع سلامت باید موارد نیازمند ارجاع را با گرفتن شرح </a:t>
            </a:r>
            <a:endParaRPr lang="en-US" sz="2400" dirty="0"/>
          </a:p>
          <a:p>
            <a:pPr marL="0" indent="0" algn="r" rtl="1">
              <a:buNone/>
            </a:pPr>
            <a:r>
              <a:rPr lang="fa-IR" sz="2400" dirty="0"/>
              <a:t>حال دقیق، سوابق فردی و خانوادگی و معاینه بالینی پستان به درستی جدا </a:t>
            </a:r>
            <a:endParaRPr lang="en-US" sz="2400" dirty="0"/>
          </a:p>
          <a:p>
            <a:pPr marL="0" indent="0" algn="r" rtl="1">
              <a:buNone/>
            </a:pPr>
            <a:r>
              <a:rPr lang="fa-IR" sz="2400" dirty="0"/>
              <a:t>کرده و موارد غیر مشکوک را برای برنامه ریزی جهت ارزیابی دوره ای به بهورز/ </a:t>
            </a:r>
            <a:endParaRPr lang="en-US" sz="2400" dirty="0"/>
          </a:p>
          <a:p>
            <a:pPr marL="0" indent="0" algn="r" rtl="1">
              <a:buNone/>
            </a:pPr>
            <a:r>
              <a:rPr lang="fa-IR" sz="2400" dirty="0"/>
              <a:t>مراقب سلامت برگرداند. با توجه به فرآیند برنامه پیشگیری، غربالگری و </a:t>
            </a:r>
            <a:endParaRPr lang="en-US" sz="2400" dirty="0"/>
          </a:p>
          <a:p>
            <a:pPr marL="0" indent="0" algn="r" rtl="1">
              <a:buNone/>
            </a:pPr>
            <a:r>
              <a:rPr lang="fa-IR" sz="2400" dirty="0"/>
              <a:t>تشخیص زودهنگام سرطان پستان (فلوچارت1) بر اساس این دستورالعمل، </a:t>
            </a:r>
            <a:endParaRPr lang="en-US" sz="2400" dirty="0"/>
          </a:p>
          <a:p>
            <a:pPr marL="0" indent="0" algn="r" rtl="1">
              <a:buNone/>
            </a:pPr>
            <a:r>
              <a:rPr lang="fa-IR" sz="2400" dirty="0"/>
              <a:t>وظایف ماما مرکز خدمات جامع سلامت شامل موارد زیر است:</a:t>
            </a:r>
          </a:p>
          <a:p>
            <a:pPr algn="r" rtl="1"/>
            <a:r>
              <a:rPr lang="fa-IR" sz="2400" dirty="0"/>
              <a:t>1 ارزیابی </a:t>
            </a:r>
          </a:p>
          <a:p>
            <a:pPr algn="r" rtl="1"/>
            <a:r>
              <a:rPr lang="fa-IR" sz="2400" dirty="0"/>
              <a:t>2 طبقه بندی </a:t>
            </a:r>
          </a:p>
          <a:p>
            <a:pPr algn="r" rtl="1"/>
            <a:r>
              <a:rPr lang="fa-IR" sz="2400" dirty="0"/>
              <a:t>3 مراقبت و پیگیری </a:t>
            </a:r>
          </a:p>
          <a:p>
            <a:pPr algn="r" rtl="1"/>
            <a:r>
              <a:rPr lang="fa-IR" sz="2400" dirty="0"/>
              <a:t>4 آموزش خودمراقبتی</a:t>
            </a:r>
            <a:endParaRPr lang="en-US" sz="2400" dirty="0"/>
          </a:p>
        </p:txBody>
      </p:sp>
    </p:spTree>
    <p:extLst>
      <p:ext uri="{BB962C8B-B14F-4D97-AF65-F5344CB8AC3E}">
        <p14:creationId xmlns:p14="http://schemas.microsoft.com/office/powerpoint/2010/main" val="14557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8504FA2-54D7-4F8F-871E-624FEEDD9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5399" y="261095"/>
            <a:ext cx="9766400" cy="5493600"/>
          </a:xfrm>
          <a:prstGeom prst="rect">
            <a:avLst/>
          </a:prstGeom>
        </p:spPr>
      </p:pic>
      <p:pic>
        <p:nvPicPr>
          <p:cNvPr id="15" name="Picture 14">
            <a:extLst>
              <a:ext uri="{FF2B5EF4-FFF2-40B4-BE49-F238E27FC236}">
                <a16:creationId xmlns:a16="http://schemas.microsoft.com/office/drawing/2014/main" id="{74A506C1-07BC-4092-B0C4-3E62CA6CF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250" y="-247832"/>
            <a:ext cx="10878304" cy="6858000"/>
          </a:xfrm>
          <a:prstGeom prst="rect">
            <a:avLst/>
          </a:prstGeom>
        </p:spPr>
      </p:pic>
      <p:pic>
        <p:nvPicPr>
          <p:cNvPr id="17" name="Picture 16">
            <a:extLst>
              <a:ext uri="{FF2B5EF4-FFF2-40B4-BE49-F238E27FC236}">
                <a16:creationId xmlns:a16="http://schemas.microsoft.com/office/drawing/2014/main" id="{76BD510C-31D3-4420-923B-5BF099A737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80227" y="-1"/>
            <a:ext cx="9193140" cy="6610169"/>
          </a:xfrm>
          <a:prstGeom prst="rect">
            <a:avLst/>
          </a:prstGeom>
        </p:spPr>
      </p:pic>
      <p:pic>
        <p:nvPicPr>
          <p:cNvPr id="19" name="Picture 18">
            <a:extLst>
              <a:ext uri="{FF2B5EF4-FFF2-40B4-BE49-F238E27FC236}">
                <a16:creationId xmlns:a16="http://schemas.microsoft.com/office/drawing/2014/main" id="{72B4DBAC-8BBF-475F-BA50-2910C89FD4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05434" y="-247832"/>
            <a:ext cx="12192000" cy="6858000"/>
          </a:xfrm>
          <a:prstGeom prst="rect">
            <a:avLst/>
          </a:prstGeom>
        </p:spPr>
      </p:pic>
      <p:pic>
        <p:nvPicPr>
          <p:cNvPr id="21" name="Picture 20">
            <a:extLst>
              <a:ext uri="{FF2B5EF4-FFF2-40B4-BE49-F238E27FC236}">
                <a16:creationId xmlns:a16="http://schemas.microsoft.com/office/drawing/2014/main" id="{AAD364C8-4014-44F8-AB4E-3012744048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756460" y="0"/>
            <a:ext cx="12192000" cy="6858000"/>
          </a:xfrm>
          <a:prstGeom prst="rect">
            <a:avLst/>
          </a:prstGeom>
        </p:spPr>
      </p:pic>
      <p:pic>
        <p:nvPicPr>
          <p:cNvPr id="23" name="Picture 22">
            <a:extLst>
              <a:ext uri="{FF2B5EF4-FFF2-40B4-BE49-F238E27FC236}">
                <a16:creationId xmlns:a16="http://schemas.microsoft.com/office/drawing/2014/main" id="{210557B5-4BDE-4BE5-B5C7-9123285848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395130" y="0"/>
            <a:ext cx="12192000" cy="6858000"/>
          </a:xfrm>
          <a:prstGeom prst="rect">
            <a:avLst/>
          </a:prstGeom>
        </p:spPr>
      </p:pic>
      <p:pic>
        <p:nvPicPr>
          <p:cNvPr id="25" name="Picture 24">
            <a:extLst>
              <a:ext uri="{FF2B5EF4-FFF2-40B4-BE49-F238E27FC236}">
                <a16:creationId xmlns:a16="http://schemas.microsoft.com/office/drawing/2014/main" id="{C618D708-7424-41AA-8C63-3947F6508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23152" y="0"/>
            <a:ext cx="12192000" cy="6858000"/>
          </a:xfrm>
          <a:prstGeom prst="rect">
            <a:avLst/>
          </a:prstGeom>
        </p:spPr>
      </p:pic>
      <p:sp>
        <p:nvSpPr>
          <p:cNvPr id="26" name="Oval 25">
            <a:extLst>
              <a:ext uri="{FF2B5EF4-FFF2-40B4-BE49-F238E27FC236}">
                <a16:creationId xmlns:a16="http://schemas.microsoft.com/office/drawing/2014/main" id="{DA9F0D3C-3EC4-4AA6-A82C-9812D627A6DC}"/>
              </a:ext>
            </a:extLst>
          </p:cNvPr>
          <p:cNvSpPr/>
          <p:nvPr/>
        </p:nvSpPr>
        <p:spPr>
          <a:xfrm>
            <a:off x="-1347537" y="-2454442"/>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5B5D778-1223-4973-8BD6-7B8369B259BF}"/>
              </a:ext>
            </a:extLst>
          </p:cNvPr>
          <p:cNvSpPr/>
          <p:nvPr/>
        </p:nvSpPr>
        <p:spPr>
          <a:xfrm>
            <a:off x="-1917031" y="5245768"/>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6428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CF9599-B110-4142-869A-88EBC742B519}"/>
              </a:ext>
            </a:extLst>
          </p:cNvPr>
          <p:cNvSpPr>
            <a:spLocks noGrp="1"/>
          </p:cNvSpPr>
          <p:nvPr>
            <p:ph idx="1"/>
          </p:nvPr>
        </p:nvSpPr>
        <p:spPr>
          <a:xfrm>
            <a:off x="838199" y="928468"/>
            <a:ext cx="10922391" cy="5248495"/>
          </a:xfrm>
        </p:spPr>
        <p:txBody>
          <a:bodyPr/>
          <a:lstStyle/>
          <a:p>
            <a:pPr algn="r" rtl="1"/>
            <a:r>
              <a:rPr lang="fa-IR" sz="2400" b="1" dirty="0"/>
              <a:t>ارزیابی</a:t>
            </a:r>
          </a:p>
          <a:p>
            <a:pPr marL="0" indent="0" algn="r" rtl="1">
              <a:buNone/>
            </a:pPr>
            <a:endParaRPr lang="fa-IR" sz="2400" b="1" dirty="0"/>
          </a:p>
          <a:p>
            <a:pPr algn="r" rtl="1"/>
            <a:r>
              <a:rPr lang="fa-IR" sz="2800" dirty="0"/>
              <a:t>ارزیابی جامع فرد توسط ماما شامل موارد زیر است: </a:t>
            </a:r>
          </a:p>
          <a:p>
            <a:pPr algn="r" rtl="1"/>
            <a:r>
              <a:rPr lang="en-US" sz="2800" dirty="0"/>
              <a:t> </a:t>
            </a:r>
            <a:r>
              <a:rPr lang="fa-IR" sz="2800" dirty="0"/>
              <a:t>اخذ شرح حال دقیق و کامل </a:t>
            </a:r>
          </a:p>
          <a:p>
            <a:pPr algn="r" rtl="1"/>
            <a:r>
              <a:rPr lang="en-US" sz="2800" dirty="0"/>
              <a:t> </a:t>
            </a:r>
            <a:r>
              <a:rPr lang="fa-IR" sz="2800" dirty="0"/>
              <a:t>معاینه بالینی پستان/پستانها و زیر بغل(</a:t>
            </a:r>
            <a:r>
              <a:rPr lang="en-US" sz="2800" dirty="0"/>
              <a:t>CBE :Exam Breast Clinical </a:t>
            </a:r>
            <a:r>
              <a:rPr lang="fa-IR" sz="2800" dirty="0"/>
              <a:t>)</a:t>
            </a:r>
          </a:p>
          <a:p>
            <a:pPr algn="r" rtl="1"/>
            <a:r>
              <a:rPr lang="en-US" sz="2800" dirty="0"/>
              <a:t> </a:t>
            </a:r>
            <a:r>
              <a:rPr lang="fa-IR" sz="2800" dirty="0"/>
              <a:t>بررسی سوابق فردی و خانوادگی </a:t>
            </a:r>
          </a:p>
          <a:p>
            <a:pPr algn="r" rtl="1"/>
            <a:r>
              <a:rPr lang="fa-IR" sz="2800" dirty="0"/>
              <a:t>ثبت تمامی پارامترهای ارزیابی شده و طبقه بندی مراجعین</a:t>
            </a:r>
            <a:endParaRPr lang="en-US" sz="2800" dirty="0"/>
          </a:p>
        </p:txBody>
      </p:sp>
    </p:spTree>
    <p:extLst>
      <p:ext uri="{BB962C8B-B14F-4D97-AF65-F5344CB8AC3E}">
        <p14:creationId xmlns:p14="http://schemas.microsoft.com/office/powerpoint/2010/main" val="2488636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CE382C-33BB-42CF-9415-1CA2D504D53F}"/>
              </a:ext>
            </a:extLst>
          </p:cNvPr>
          <p:cNvSpPr>
            <a:spLocks noGrp="1"/>
          </p:cNvSpPr>
          <p:nvPr>
            <p:ph idx="1"/>
          </p:nvPr>
        </p:nvSpPr>
        <p:spPr>
          <a:xfrm>
            <a:off x="1557292" y="479668"/>
            <a:ext cx="10515600" cy="6258484"/>
          </a:xfrm>
        </p:spPr>
        <p:txBody>
          <a:bodyPr>
            <a:normAutofit lnSpcReduction="10000"/>
          </a:bodyPr>
          <a:lstStyle/>
          <a:p>
            <a:pPr algn="r" rtl="1"/>
            <a:r>
              <a:rPr lang="fa-IR" sz="2800" b="1" dirty="0"/>
              <a:t>شرح حال:</a:t>
            </a:r>
          </a:p>
          <a:p>
            <a:pPr algn="r" rtl="1"/>
            <a:r>
              <a:rPr lang="fa-IR" sz="2800" dirty="0"/>
              <a:t> لازم است از تمامی افراد ارجاع شده، شرح حال دقیق در صورت وجود علایم احتمالی از جمله موارد زیر اخذ و به صورت دقیق در سامانه های مربوطه ثبت گردد: </a:t>
            </a:r>
          </a:p>
          <a:p>
            <a:pPr algn="r" rtl="1"/>
            <a:r>
              <a:rPr lang="fa-IR" sz="2800" dirty="0"/>
              <a:t>شرح حال و شکایت فرد مبنی بر وجود توده، تورم یا برآمدگی در پستان یا زیر بغل </a:t>
            </a:r>
          </a:p>
          <a:p>
            <a:pPr algn="r" rtl="1"/>
            <a:r>
              <a:rPr lang="en-US" sz="2800" dirty="0"/>
              <a:t> </a:t>
            </a:r>
            <a:r>
              <a:rPr lang="fa-IR" sz="2800" dirty="0"/>
              <a:t>شرح حال و شکایت فرد مبنی بر وجود تغییر در شکل یا قوام پستان </a:t>
            </a:r>
          </a:p>
          <a:p>
            <a:pPr algn="r" rtl="1"/>
            <a:r>
              <a:rPr lang="en-US" sz="2800" dirty="0"/>
              <a:t> </a:t>
            </a:r>
            <a:r>
              <a:rPr lang="fa-IR" sz="2800" dirty="0"/>
              <a:t>شرح حال و شکایت فرد مبنی بر وجود ترشح (خونی و با احتمال کمتر آبکی) خود به خودی یکطرفه از نوک پستان از یک مجرا </a:t>
            </a:r>
          </a:p>
          <a:p>
            <a:pPr algn="r" rtl="1"/>
            <a:r>
              <a:rPr lang="en-US" sz="2800" dirty="0"/>
              <a:t> </a:t>
            </a:r>
            <a:r>
              <a:rPr lang="fa-IR" sz="2800" dirty="0"/>
              <a:t>شرح حال و شکایت فرد مبنی بر وجود تورفتگی و کشیدگی در پستان </a:t>
            </a:r>
          </a:p>
          <a:p>
            <a:pPr algn="r" rtl="1"/>
            <a:r>
              <a:rPr lang="en-US" sz="2800" dirty="0"/>
              <a:t> </a:t>
            </a:r>
            <a:r>
              <a:rPr lang="fa-IR" sz="2800" dirty="0"/>
              <a:t>شرح حال و شکایت فرد مبنی بر وجود تغییرات پوستی پستان از جمله پوست پرتقالی، پوسته پوسته شدن، زخم، تغییر رنگ و قرمزی و...</a:t>
            </a:r>
            <a:endParaRPr lang="en-US" sz="2800" dirty="0"/>
          </a:p>
        </p:txBody>
      </p:sp>
    </p:spTree>
    <p:extLst>
      <p:ext uri="{BB962C8B-B14F-4D97-AF65-F5344CB8AC3E}">
        <p14:creationId xmlns:p14="http://schemas.microsoft.com/office/powerpoint/2010/main" val="2245738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C15228-01DA-437B-8988-370AC7E08CDC}"/>
              </a:ext>
            </a:extLst>
          </p:cNvPr>
          <p:cNvSpPr>
            <a:spLocks noGrp="1"/>
          </p:cNvSpPr>
          <p:nvPr>
            <p:ph idx="1"/>
          </p:nvPr>
        </p:nvSpPr>
        <p:spPr>
          <a:xfrm>
            <a:off x="1713389" y="362584"/>
            <a:ext cx="10404629" cy="6286791"/>
          </a:xfrm>
        </p:spPr>
        <p:txBody>
          <a:bodyPr>
            <a:normAutofit/>
          </a:bodyPr>
          <a:lstStyle/>
          <a:p>
            <a:pPr algn="just" rtl="1"/>
            <a:r>
              <a:rPr lang="fa-IR" sz="2400" b="1" dirty="0"/>
              <a:t>معاینه بالینی پستان ها و زیر بغل: </a:t>
            </a:r>
          </a:p>
          <a:p>
            <a:pPr algn="just" rtl="1"/>
            <a:r>
              <a:rPr lang="fa-IR" sz="2800" dirty="0"/>
              <a:t>معاینه بالینی پستان ها و زیر بغل بر اساس دستورالعمل معاینه بالینی پستان (پیوست 1) انجام می شود. نشانه های بالینی که غیرطبیعی گزارش می شوند و لازم است جداگانه در سامانه های سطح یک ثبت شوند عبارتند از: </a:t>
            </a:r>
          </a:p>
          <a:p>
            <a:pPr algn="just" rtl="1"/>
            <a:r>
              <a:rPr lang="fa-IR" sz="2800" dirty="0"/>
              <a:t>مشاهده یا لمس توده و تورم در پستان ها یا زیر بغل و مقایسه بین پستانها </a:t>
            </a:r>
          </a:p>
          <a:p>
            <a:pPr algn="just" rtl="1"/>
            <a:r>
              <a:rPr lang="en-US" sz="2800" dirty="0"/>
              <a:t> </a:t>
            </a:r>
            <a:r>
              <a:rPr lang="fa-IR" sz="2800" dirty="0"/>
              <a:t>مشاهده تغییر در شکل و عدم قرینگی پستان </a:t>
            </a:r>
          </a:p>
          <a:p>
            <a:pPr algn="just" rtl="1"/>
            <a:r>
              <a:rPr lang="en-US" sz="2800" dirty="0"/>
              <a:t> </a:t>
            </a:r>
            <a:r>
              <a:rPr lang="fa-IR" sz="2800" dirty="0"/>
              <a:t>مشاهده تغییرات پوستی پستان یا لمس آنها </a:t>
            </a:r>
          </a:p>
          <a:p>
            <a:pPr algn="just" rtl="1"/>
            <a:r>
              <a:rPr lang="fa-IR" sz="2800" dirty="0"/>
              <a:t>لمس تغییر در قوام یا سفتی پستان یا زیر بغل </a:t>
            </a:r>
          </a:p>
          <a:p>
            <a:pPr algn="just" rtl="1"/>
            <a:r>
              <a:rPr lang="en-US" sz="2800" dirty="0"/>
              <a:t> </a:t>
            </a:r>
            <a:r>
              <a:rPr lang="fa-IR" sz="2800" dirty="0"/>
              <a:t>ترشح خود به خودی (خونی و با احتمال کمتر آبکی) یکطرفه از یک مجرا از نوک پستان</a:t>
            </a:r>
            <a:endParaRPr lang="en-US" sz="2800" dirty="0"/>
          </a:p>
        </p:txBody>
      </p:sp>
    </p:spTree>
    <p:extLst>
      <p:ext uri="{BB962C8B-B14F-4D97-AF65-F5344CB8AC3E}">
        <p14:creationId xmlns:p14="http://schemas.microsoft.com/office/powerpoint/2010/main" val="7918162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2576-8846-4907-897C-051AAA8219A4}"/>
              </a:ext>
            </a:extLst>
          </p:cNvPr>
          <p:cNvSpPr>
            <a:spLocks noGrp="1"/>
          </p:cNvSpPr>
          <p:nvPr>
            <p:ph type="title"/>
          </p:nvPr>
        </p:nvSpPr>
        <p:spPr>
          <a:xfrm>
            <a:off x="2592924" y="313711"/>
            <a:ext cx="8911687" cy="1280890"/>
          </a:xfrm>
        </p:spPr>
        <p:txBody>
          <a:bodyPr>
            <a:normAutofit fontScale="90000"/>
          </a:bodyPr>
          <a:lstStyle/>
          <a:p>
            <a:pPr algn="ctr"/>
            <a:r>
              <a:rPr lang="fa-IR" sz="5300" b="1" dirty="0">
                <a:cs typeface="B Titr" panose="00000700000000000000" pitchFamily="2" charset="-78"/>
              </a:rPr>
              <a:t>ارزیابی سابقه فردی و خانوادگی</a:t>
            </a:r>
            <a:br>
              <a:rPr lang="fa-IR" sz="3600" b="1" dirty="0"/>
            </a:br>
            <a:endParaRPr lang="en-US" dirty="0"/>
          </a:p>
        </p:txBody>
      </p:sp>
      <p:pic>
        <p:nvPicPr>
          <p:cNvPr id="5" name="Content Placeholder 4">
            <a:extLst>
              <a:ext uri="{FF2B5EF4-FFF2-40B4-BE49-F238E27FC236}">
                <a16:creationId xmlns:a16="http://schemas.microsoft.com/office/drawing/2014/main" id="{FBD4C64A-7440-44A2-8161-6B6EA75D5856}"/>
              </a:ext>
            </a:extLst>
          </p:cNvPr>
          <p:cNvPicPr>
            <a:picLocks noGrp="1" noChangeAspect="1"/>
          </p:cNvPicPr>
          <p:nvPr>
            <p:ph sz="half" idx="1"/>
          </p:nvPr>
        </p:nvPicPr>
        <p:blipFill>
          <a:blip r:embed="rId2"/>
          <a:stretch>
            <a:fillRect/>
          </a:stretch>
        </p:blipFill>
        <p:spPr>
          <a:xfrm>
            <a:off x="1947020" y="1406768"/>
            <a:ext cx="3286162" cy="4459459"/>
          </a:xfrm>
          <a:prstGeom prst="rect">
            <a:avLst/>
          </a:prstGeom>
        </p:spPr>
      </p:pic>
      <p:sp>
        <p:nvSpPr>
          <p:cNvPr id="4" name="Content Placeholder 3">
            <a:extLst>
              <a:ext uri="{FF2B5EF4-FFF2-40B4-BE49-F238E27FC236}">
                <a16:creationId xmlns:a16="http://schemas.microsoft.com/office/drawing/2014/main" id="{D5E330C1-C6B6-4312-8C3A-E58A6186768B}"/>
              </a:ext>
            </a:extLst>
          </p:cNvPr>
          <p:cNvSpPr>
            <a:spLocks noGrp="1"/>
          </p:cNvSpPr>
          <p:nvPr>
            <p:ph sz="half" idx="2"/>
          </p:nvPr>
        </p:nvSpPr>
        <p:spPr>
          <a:xfrm>
            <a:off x="6710289" y="1406769"/>
            <a:ext cx="5331656" cy="5137520"/>
          </a:xfrm>
        </p:spPr>
        <p:txBody>
          <a:bodyPr/>
          <a:lstStyle/>
          <a:p>
            <a:pPr algn="r" rtl="1"/>
            <a:r>
              <a:rPr lang="fa-IR" sz="2400" dirty="0"/>
              <a:t>ارزیابی سابقه رادیوتراپی قفسه سینه</a:t>
            </a:r>
          </a:p>
          <a:p>
            <a:pPr algn="r" rtl="1"/>
            <a:endParaRPr lang="fa-IR" sz="2400" dirty="0"/>
          </a:p>
          <a:p>
            <a:pPr algn="r" rtl="1"/>
            <a:r>
              <a:rPr lang="fa-IR" sz="2400" dirty="0"/>
              <a:t>ارزیابی سابقه نمونه برداری پستان</a:t>
            </a:r>
          </a:p>
          <a:p>
            <a:pPr algn="r" rtl="1"/>
            <a:endParaRPr lang="fa-IR" sz="2400" dirty="0"/>
          </a:p>
          <a:p>
            <a:pPr algn="r" rtl="1"/>
            <a:r>
              <a:rPr lang="fa-IR" sz="2400" dirty="0"/>
              <a:t>ارزیابی سابقه فردی و خانوادگی</a:t>
            </a:r>
          </a:p>
          <a:p>
            <a:pPr algn="r" rtl="1"/>
            <a:endParaRPr lang="fa-IR" sz="2400" dirty="0"/>
          </a:p>
          <a:p>
            <a:pPr marL="0" indent="0" algn="r" rtl="1">
              <a:buNone/>
            </a:pPr>
            <a:endParaRPr lang="en-US" sz="2400" dirty="0"/>
          </a:p>
          <a:p>
            <a:pPr marL="0" indent="0" algn="r">
              <a:buNone/>
            </a:pPr>
            <a:endParaRPr lang="en-US" dirty="0"/>
          </a:p>
        </p:txBody>
      </p:sp>
    </p:spTree>
    <p:extLst>
      <p:ext uri="{BB962C8B-B14F-4D97-AF65-F5344CB8AC3E}">
        <p14:creationId xmlns:p14="http://schemas.microsoft.com/office/powerpoint/2010/main" val="293866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 calcmode="lin" valueType="num">
                                      <p:cBhvr additive="base">
                                        <p:cTn id="2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 calcmode="lin" valueType="num">
                                      <p:cBhvr additive="base">
                                        <p:cTn id="32"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126AD-9C07-49BA-9C43-E1B880E76A7A}"/>
              </a:ext>
            </a:extLst>
          </p:cNvPr>
          <p:cNvSpPr>
            <a:spLocks noGrp="1"/>
          </p:cNvSpPr>
          <p:nvPr>
            <p:ph type="title"/>
          </p:nvPr>
        </p:nvSpPr>
        <p:spPr>
          <a:xfrm>
            <a:off x="2564790" y="0"/>
            <a:ext cx="8911687" cy="1280890"/>
          </a:xfrm>
        </p:spPr>
        <p:txBody>
          <a:bodyPr/>
          <a:lstStyle/>
          <a:p>
            <a:pPr algn="r" rtl="1"/>
            <a:r>
              <a:rPr lang="fa-IR" b="1" dirty="0"/>
              <a:t>ارزیابی سوابق فردی و خانوادگی:</a:t>
            </a:r>
            <a:endParaRPr lang="en-US" b="1" dirty="0"/>
          </a:p>
        </p:txBody>
      </p:sp>
      <p:sp>
        <p:nvSpPr>
          <p:cNvPr id="3" name="Content Placeholder 2">
            <a:extLst>
              <a:ext uri="{FF2B5EF4-FFF2-40B4-BE49-F238E27FC236}">
                <a16:creationId xmlns:a16="http://schemas.microsoft.com/office/drawing/2014/main" id="{388308AD-AD33-47C0-AA90-856C7238D221}"/>
              </a:ext>
            </a:extLst>
          </p:cNvPr>
          <p:cNvSpPr>
            <a:spLocks noGrp="1"/>
          </p:cNvSpPr>
          <p:nvPr>
            <p:ph idx="1"/>
          </p:nvPr>
        </p:nvSpPr>
        <p:spPr>
          <a:xfrm>
            <a:off x="1589103" y="736847"/>
            <a:ext cx="10489826" cy="5948038"/>
          </a:xfrm>
        </p:spPr>
        <p:txBody>
          <a:bodyPr>
            <a:normAutofit fontScale="25000" lnSpcReduction="20000"/>
          </a:bodyPr>
          <a:lstStyle/>
          <a:p>
            <a:pPr algn="r" rtl="1"/>
            <a:r>
              <a:rPr lang="fa-IR" sz="8000" dirty="0"/>
              <a:t> با پرسش و بررسی مدارکی که ممکن است همراه فرد باشد، اطمینان حاصل گردد که فرد یکی از سوابق زیر را دارد. در این صورت نتیجه ارزیابی را در سامانه های سطح یک ثبت گردد. به طور کلی مواردی که باید در تعیین سوابق فردی و خانوادگی توسط ماما لحاظ گردند عبارتند از: </a:t>
            </a:r>
          </a:p>
          <a:p>
            <a:pPr algn="r" rtl="1"/>
            <a:r>
              <a:rPr lang="fa-IR" sz="8000" dirty="0"/>
              <a:t>کدام فرد یا افراد سابقه سرطان دارند و نسبت آنها با فردی که ارزیابی می شود چیست؟ </a:t>
            </a:r>
          </a:p>
          <a:p>
            <a:pPr algn="r" rtl="1"/>
            <a:r>
              <a:rPr lang="fa-IR" sz="8000" dirty="0"/>
              <a:t>خود فرد </a:t>
            </a:r>
          </a:p>
          <a:p>
            <a:pPr algn="r" rtl="1"/>
            <a:r>
              <a:rPr lang="fa-IR" sz="8000" dirty="0"/>
              <a:t> خانواده درجه یک (پدر، مادر، خواهر، برادر، فرزند)</a:t>
            </a:r>
          </a:p>
          <a:p>
            <a:pPr algn="r" rtl="1"/>
            <a:r>
              <a:rPr lang="fa-IR" sz="8000" dirty="0"/>
              <a:t>خانواده درجه دو (پدربزرگ، مادربزرگ، خاله، عمه، دایی، عمو) </a:t>
            </a:r>
          </a:p>
          <a:p>
            <a:pPr algn="r" rtl="1"/>
            <a:r>
              <a:rPr lang="fa-IR" sz="8000" dirty="0"/>
              <a:t>به ازای هر مورد، </a:t>
            </a:r>
            <a:r>
              <a:rPr lang="fa-IR" sz="8000" b="1" dirty="0"/>
              <a:t>نوع</a:t>
            </a:r>
            <a:r>
              <a:rPr lang="fa-IR" sz="8000" dirty="0"/>
              <a:t> سرطان فرد چیست؟ </a:t>
            </a:r>
          </a:p>
          <a:p>
            <a:pPr algn="r" rtl="1"/>
            <a:r>
              <a:rPr lang="fa-IR" sz="8000" dirty="0"/>
              <a:t> پستان </a:t>
            </a:r>
          </a:p>
          <a:p>
            <a:pPr algn="r" rtl="1"/>
            <a:r>
              <a:rPr lang="fa-IR" sz="8000" dirty="0"/>
              <a:t> تخمدان، لوله های رحمی و پریتوئن (صفاق)</a:t>
            </a:r>
          </a:p>
          <a:p>
            <a:pPr algn="r" rtl="1"/>
            <a:r>
              <a:rPr lang="fa-IR" sz="8000" dirty="0"/>
              <a:t>به ازای هر مورد، نوع</a:t>
            </a:r>
            <a:r>
              <a:rPr lang="fa-IR" sz="8000" b="1" dirty="0"/>
              <a:t> </a:t>
            </a:r>
            <a:r>
              <a:rPr lang="fa-IR" sz="8000" dirty="0"/>
              <a:t>سرطان خانواده فرد چیست؟ </a:t>
            </a:r>
          </a:p>
          <a:p>
            <a:pPr algn="r" rtl="1"/>
            <a:r>
              <a:rPr lang="fa-IR" sz="8000" dirty="0"/>
              <a:t>پستان </a:t>
            </a:r>
          </a:p>
          <a:p>
            <a:pPr algn="r" rtl="1"/>
            <a:r>
              <a:rPr lang="fa-IR" sz="8000" dirty="0"/>
              <a:t> تخمدان، لوله های رحمی و پریتوئن (صفاق) </a:t>
            </a:r>
          </a:p>
          <a:p>
            <a:pPr algn="r" rtl="1"/>
            <a:r>
              <a:rPr lang="fa-IR" sz="8000" dirty="0"/>
              <a:t>پانکراس (لوزالمعده) </a:t>
            </a:r>
          </a:p>
          <a:p>
            <a:pPr algn="r" rtl="1"/>
            <a:r>
              <a:rPr lang="fa-IR" sz="8000" dirty="0"/>
              <a:t>پروستات </a:t>
            </a:r>
          </a:p>
          <a:p>
            <a:pPr algn="r" rtl="1"/>
            <a:r>
              <a:rPr lang="fa-IR" sz="8000" dirty="0"/>
              <a:t>به ازای هر مورد، سن </a:t>
            </a:r>
            <a:r>
              <a:rPr lang="fa-IR" sz="8000" b="1" dirty="0"/>
              <a:t>زمان ابتلاء </a:t>
            </a:r>
            <a:r>
              <a:rPr lang="fa-IR" sz="8000" dirty="0"/>
              <a:t>فرد یا خانواده فرد چیست؟</a:t>
            </a:r>
          </a:p>
        </p:txBody>
      </p:sp>
    </p:spTree>
    <p:extLst>
      <p:ext uri="{BB962C8B-B14F-4D97-AF65-F5344CB8AC3E}">
        <p14:creationId xmlns:p14="http://schemas.microsoft.com/office/powerpoint/2010/main" val="3548985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Effect transition="in" filter="fade">
                                      <p:cBhvr>
                                        <p:cTn id="56" dur="1000"/>
                                        <p:tgtEl>
                                          <p:spTgt spid="3">
                                            <p:txEl>
                                              <p:pRg st="6" end="6"/>
                                            </p:txEl>
                                          </p:spTgt>
                                        </p:tgtEl>
                                      </p:cBhvr>
                                    </p:animEffect>
                                    <p:anim calcmode="lin" valueType="num">
                                      <p:cBhvr>
                                        <p:cTn id="5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Effect transition="in" filter="fade">
                                      <p:cBhvr>
                                        <p:cTn id="63" dur="1000"/>
                                        <p:tgtEl>
                                          <p:spTgt spid="3">
                                            <p:txEl>
                                              <p:pRg st="7" end="7"/>
                                            </p:txEl>
                                          </p:spTgt>
                                        </p:tgtEl>
                                      </p:cBhvr>
                                    </p:animEffect>
                                    <p:anim calcmode="lin" valueType="num">
                                      <p:cBhvr>
                                        <p:cTn id="6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8" end="8"/>
                                            </p:txEl>
                                          </p:spTgt>
                                        </p:tgtEl>
                                        <p:attrNameLst>
                                          <p:attrName>style.visibility</p:attrName>
                                        </p:attrNameLst>
                                      </p:cBhvr>
                                      <p:to>
                                        <p:strVal val="visible"/>
                                      </p:to>
                                    </p:set>
                                    <p:animEffect transition="in" filter="fade">
                                      <p:cBhvr>
                                        <p:cTn id="70" dur="1000"/>
                                        <p:tgtEl>
                                          <p:spTgt spid="3">
                                            <p:txEl>
                                              <p:pRg st="8" end="8"/>
                                            </p:txEl>
                                          </p:spTgt>
                                        </p:tgtEl>
                                      </p:cBhvr>
                                    </p:animEffect>
                                    <p:anim calcmode="lin" valueType="num">
                                      <p:cBhvr>
                                        <p:cTn id="7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9" end="9"/>
                                            </p:txEl>
                                          </p:spTgt>
                                        </p:tgtEl>
                                        <p:attrNameLst>
                                          <p:attrName>style.visibility</p:attrName>
                                        </p:attrNameLst>
                                      </p:cBhvr>
                                      <p:to>
                                        <p:strVal val="visible"/>
                                      </p:to>
                                    </p:set>
                                    <p:animEffect transition="in" filter="fade">
                                      <p:cBhvr>
                                        <p:cTn id="77" dur="1000"/>
                                        <p:tgtEl>
                                          <p:spTgt spid="3">
                                            <p:txEl>
                                              <p:pRg st="9" end="9"/>
                                            </p:txEl>
                                          </p:spTgt>
                                        </p:tgtEl>
                                      </p:cBhvr>
                                    </p:animEffect>
                                    <p:anim calcmode="lin" valueType="num">
                                      <p:cBhvr>
                                        <p:cTn id="78"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0" end="10"/>
                                            </p:txEl>
                                          </p:spTgt>
                                        </p:tgtEl>
                                        <p:attrNameLst>
                                          <p:attrName>style.visibility</p:attrName>
                                        </p:attrNameLst>
                                      </p:cBhvr>
                                      <p:to>
                                        <p:strVal val="visible"/>
                                      </p:to>
                                    </p:set>
                                    <p:animEffect transition="in" filter="fade">
                                      <p:cBhvr>
                                        <p:cTn id="84" dur="1000"/>
                                        <p:tgtEl>
                                          <p:spTgt spid="3">
                                            <p:txEl>
                                              <p:pRg st="10" end="10"/>
                                            </p:txEl>
                                          </p:spTgt>
                                        </p:tgtEl>
                                      </p:cBhvr>
                                    </p:animEffect>
                                    <p:anim calcmode="lin" valueType="num">
                                      <p:cBhvr>
                                        <p:cTn id="8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11" end="11"/>
                                            </p:txEl>
                                          </p:spTgt>
                                        </p:tgtEl>
                                        <p:attrNameLst>
                                          <p:attrName>style.visibility</p:attrName>
                                        </p:attrNameLst>
                                      </p:cBhvr>
                                      <p:to>
                                        <p:strVal val="visible"/>
                                      </p:to>
                                    </p:set>
                                    <p:animEffect transition="in" filter="fade">
                                      <p:cBhvr>
                                        <p:cTn id="91" dur="1000"/>
                                        <p:tgtEl>
                                          <p:spTgt spid="3">
                                            <p:txEl>
                                              <p:pRg st="11" end="11"/>
                                            </p:txEl>
                                          </p:spTgt>
                                        </p:tgtEl>
                                      </p:cBhvr>
                                    </p:animEffect>
                                    <p:anim calcmode="lin" valueType="num">
                                      <p:cBhvr>
                                        <p:cTn id="92"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
                                            <p:txEl>
                                              <p:pRg st="12" end="12"/>
                                            </p:txEl>
                                          </p:spTgt>
                                        </p:tgtEl>
                                        <p:attrNameLst>
                                          <p:attrName>style.visibility</p:attrName>
                                        </p:attrNameLst>
                                      </p:cBhvr>
                                      <p:to>
                                        <p:strVal val="visible"/>
                                      </p:to>
                                    </p:set>
                                    <p:animEffect transition="in" filter="fade">
                                      <p:cBhvr>
                                        <p:cTn id="98" dur="1000"/>
                                        <p:tgtEl>
                                          <p:spTgt spid="3">
                                            <p:txEl>
                                              <p:pRg st="12" end="12"/>
                                            </p:txEl>
                                          </p:spTgt>
                                        </p:tgtEl>
                                      </p:cBhvr>
                                    </p:animEffect>
                                    <p:anim calcmode="lin" valueType="num">
                                      <p:cBhvr>
                                        <p:cTn id="99"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100"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
                                            <p:txEl>
                                              <p:pRg st="13" end="13"/>
                                            </p:txEl>
                                          </p:spTgt>
                                        </p:tgtEl>
                                        <p:attrNameLst>
                                          <p:attrName>style.visibility</p:attrName>
                                        </p:attrNameLst>
                                      </p:cBhvr>
                                      <p:to>
                                        <p:strVal val="visible"/>
                                      </p:to>
                                    </p:set>
                                    <p:animEffect transition="in" filter="fade">
                                      <p:cBhvr>
                                        <p:cTn id="105" dur="1000"/>
                                        <p:tgtEl>
                                          <p:spTgt spid="3">
                                            <p:txEl>
                                              <p:pRg st="13" end="13"/>
                                            </p:txEl>
                                          </p:spTgt>
                                        </p:tgtEl>
                                      </p:cBhvr>
                                    </p:animEffect>
                                    <p:anim calcmode="lin" valueType="num">
                                      <p:cBhvr>
                                        <p:cTn id="106"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329014-85BA-4953-8442-3DB2516B3265}"/>
              </a:ext>
            </a:extLst>
          </p:cNvPr>
          <p:cNvSpPr>
            <a:spLocks noGrp="1"/>
          </p:cNvSpPr>
          <p:nvPr>
            <p:ph idx="1"/>
          </p:nvPr>
        </p:nvSpPr>
        <p:spPr>
          <a:xfrm>
            <a:off x="1589102" y="211015"/>
            <a:ext cx="10484529" cy="6473870"/>
          </a:xfrm>
        </p:spPr>
        <p:txBody>
          <a:bodyPr>
            <a:normAutofit/>
          </a:bodyPr>
          <a:lstStyle/>
          <a:p>
            <a:pPr algn="r" rtl="1"/>
            <a:r>
              <a:rPr lang="fa-IR" sz="2800" dirty="0"/>
              <a:t>پس از ثبت سوابق فردی و خانوادگی در سامانه های سطح یک، چنانچه از نظر سوابق مثبت (به جز سابقه فردی سرطان پستان و یا انجام ماموگرافی در یکسال اخیر) باشد، فرد براساس گروه سنی برای سونوگرافی/ماموگرافی ارجاع می شود. موارد دارای سابقه فردی سرطان پستان و یا انجام ماموگرافی در یکسال اخیر پس از ارزیابی پزشک مرکز به سطوح بعدی ارجاع می شوند.</a:t>
            </a:r>
          </a:p>
          <a:p>
            <a:pPr marL="0" indent="0" algn="r" rtl="1">
              <a:buNone/>
            </a:pPr>
            <a:endParaRPr lang="fa-IR" sz="2800" dirty="0"/>
          </a:p>
          <a:p>
            <a:pPr algn="r" rtl="1"/>
            <a:r>
              <a:rPr lang="fa-IR" sz="3200" dirty="0">
                <a:solidFill>
                  <a:schemeClr val="accent1">
                    <a:lumMod val="60000"/>
                    <a:lumOff val="40000"/>
                  </a:schemeClr>
                </a:solidFill>
              </a:rPr>
              <a:t>نکته:1 شرایط مورد بررسی سابقه فردی و خانوادگی مطابق با موارد مطرح شده در فصل سوم دستورالعمل باشد.</a:t>
            </a:r>
          </a:p>
          <a:p>
            <a:pPr marL="0" indent="0" algn="r" rtl="1">
              <a:buNone/>
            </a:pPr>
            <a:endParaRPr lang="en-US" dirty="0"/>
          </a:p>
        </p:txBody>
      </p:sp>
    </p:spTree>
    <p:extLst>
      <p:ext uri="{BB962C8B-B14F-4D97-AF65-F5344CB8AC3E}">
        <p14:creationId xmlns:p14="http://schemas.microsoft.com/office/powerpoint/2010/main" val="299291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8D443-2560-4204-A815-82B50B497142}"/>
              </a:ext>
            </a:extLst>
          </p:cNvPr>
          <p:cNvSpPr>
            <a:spLocks noGrp="1"/>
          </p:cNvSpPr>
          <p:nvPr>
            <p:ph type="title"/>
          </p:nvPr>
        </p:nvSpPr>
        <p:spPr>
          <a:xfrm>
            <a:off x="2293035" y="624110"/>
            <a:ext cx="9211578" cy="1280890"/>
          </a:xfrm>
        </p:spPr>
        <p:txBody>
          <a:bodyPr>
            <a:normAutofit fontScale="90000"/>
          </a:bodyPr>
          <a:lstStyle/>
          <a:p>
            <a:pPr algn="ctr" rtl="1"/>
            <a:r>
              <a:rPr lang="fa-IR" sz="4400" dirty="0">
                <a:cs typeface="B Titr" panose="00000700000000000000" pitchFamily="2" charset="-78"/>
              </a:rPr>
              <a:t>نسبت و درجه خانوادگی </a:t>
            </a:r>
            <a:br>
              <a:rPr lang="fa-IR" sz="4400" dirty="0">
                <a:cs typeface="B Titr" panose="00000700000000000000" pitchFamily="2" charset="-78"/>
              </a:rPr>
            </a:br>
            <a:br>
              <a:rPr lang="fa-IR" sz="4400" dirty="0"/>
            </a:br>
            <a:endParaRPr lang="en-US" dirty="0"/>
          </a:p>
        </p:txBody>
      </p:sp>
      <p:sp>
        <p:nvSpPr>
          <p:cNvPr id="3" name="Content Placeholder 2">
            <a:extLst>
              <a:ext uri="{FF2B5EF4-FFF2-40B4-BE49-F238E27FC236}">
                <a16:creationId xmlns:a16="http://schemas.microsoft.com/office/drawing/2014/main" id="{879491E1-31DC-4259-A1EE-8B2A1E971B7B}"/>
              </a:ext>
            </a:extLst>
          </p:cNvPr>
          <p:cNvSpPr>
            <a:spLocks noGrp="1"/>
          </p:cNvSpPr>
          <p:nvPr>
            <p:ph idx="1"/>
          </p:nvPr>
        </p:nvSpPr>
        <p:spPr>
          <a:xfrm>
            <a:off x="1533378" y="2133600"/>
            <a:ext cx="10185010" cy="3777622"/>
          </a:xfrm>
        </p:spPr>
        <p:txBody>
          <a:bodyPr>
            <a:normAutofit fontScale="92500" lnSpcReduction="10000"/>
          </a:bodyPr>
          <a:lstStyle/>
          <a:p>
            <a:pPr algn="r" rtl="1"/>
            <a:r>
              <a:rPr lang="fa-IR" sz="2600" b="1" dirty="0">
                <a:solidFill>
                  <a:srgbClr val="FF0000"/>
                </a:solidFill>
                <a:cs typeface="B Titr" panose="00000700000000000000" pitchFamily="2" charset="-78"/>
              </a:rPr>
              <a:t>خانواده درجه یک </a:t>
            </a:r>
            <a:r>
              <a:rPr lang="fa-IR" sz="2600" dirty="0"/>
              <a:t>: پدر، مادر، برادر، خواهر یا فرزندان، خانواده درجه یک گفته می شود. </a:t>
            </a:r>
          </a:p>
          <a:p>
            <a:pPr marL="0" indent="0" algn="r" rtl="1">
              <a:buNone/>
            </a:pPr>
            <a:endParaRPr lang="fa-IR" dirty="0"/>
          </a:p>
          <a:p>
            <a:pPr algn="r" rtl="1"/>
            <a:r>
              <a:rPr lang="fa-IR" sz="2600" b="1" dirty="0">
                <a:solidFill>
                  <a:srgbClr val="FF0000"/>
                </a:solidFill>
                <a:cs typeface="B Titr" panose="00000700000000000000" pitchFamily="2" charset="-78"/>
              </a:rPr>
              <a:t>خانواده درجه دو </a:t>
            </a:r>
            <a:r>
              <a:rPr lang="fa-IR" sz="2400" dirty="0"/>
              <a:t>: عمه، عمو،خاله، دایی، مادر بزرگ، پدربزرگ، خواهر زاده، برادرزاده، نوه، خواهرخوانده و برادر خوانده(</a:t>
            </a:r>
            <a:r>
              <a:rPr lang="en-US" sz="2400" dirty="0"/>
              <a:t>sibling half </a:t>
            </a:r>
            <a:r>
              <a:rPr lang="fa-IR" sz="2400" dirty="0"/>
              <a:t>)خانواده درجه دو گفته می شود. </a:t>
            </a:r>
          </a:p>
          <a:p>
            <a:pPr algn="r" rtl="1"/>
            <a:endParaRPr lang="fa-IR" dirty="0"/>
          </a:p>
          <a:p>
            <a:pPr algn="r" rtl="1"/>
            <a:r>
              <a:rPr lang="fa-IR" dirty="0"/>
              <a:t> </a:t>
            </a:r>
            <a:r>
              <a:rPr lang="fa-IR" sz="2600" b="1" dirty="0">
                <a:solidFill>
                  <a:srgbClr val="FF0000"/>
                </a:solidFill>
                <a:cs typeface="B Titr" panose="00000700000000000000" pitchFamily="2" charset="-78"/>
              </a:rPr>
              <a:t>خانواده درجه سه </a:t>
            </a:r>
            <a:r>
              <a:rPr lang="fa-IR" sz="2400" dirty="0"/>
              <a:t>: فرزندان عمه، عمو، خاله، دایی، جد پدری و مادری، عموی پدر و مادر، دایی پدر و مادر، خاله پدر و مادر، عمه پدر و مادر، نتیجه،عمه خوانده وخاله خوانده (</a:t>
            </a:r>
            <a:r>
              <a:rPr lang="en-US" sz="2400" dirty="0" err="1"/>
              <a:t>AuntsHalf</a:t>
            </a:r>
            <a:r>
              <a:rPr lang="fa-IR" sz="2400" dirty="0"/>
              <a:t>)و عمو خوانده و دایی خوانده (</a:t>
            </a:r>
            <a:r>
              <a:rPr lang="en-US" sz="2400" dirty="0"/>
              <a:t>Half Uncles</a:t>
            </a:r>
            <a:r>
              <a:rPr lang="fa-IR" sz="2400" dirty="0"/>
              <a:t>)خانواده درجه سه گفته می شود.</a:t>
            </a:r>
          </a:p>
          <a:p>
            <a:pPr algn="r" rtl="1"/>
            <a:endParaRPr lang="en-US" dirty="0"/>
          </a:p>
        </p:txBody>
      </p:sp>
    </p:spTree>
    <p:extLst>
      <p:ext uri="{BB962C8B-B14F-4D97-AF65-F5344CB8AC3E}">
        <p14:creationId xmlns:p14="http://schemas.microsoft.com/office/powerpoint/2010/main" val="120959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9B97CA-2B8D-4092-BD50-06F8793E6821}"/>
              </a:ext>
            </a:extLst>
          </p:cNvPr>
          <p:cNvSpPr>
            <a:spLocks noGrp="1"/>
          </p:cNvSpPr>
          <p:nvPr>
            <p:ph idx="1"/>
          </p:nvPr>
        </p:nvSpPr>
        <p:spPr>
          <a:xfrm>
            <a:off x="1349405" y="196948"/>
            <a:ext cx="10724225" cy="6496815"/>
          </a:xfrm>
        </p:spPr>
        <p:txBody>
          <a:bodyPr>
            <a:normAutofit/>
          </a:bodyPr>
          <a:lstStyle/>
          <a:p>
            <a:pPr algn="r" rtl="1"/>
            <a:r>
              <a:rPr lang="fa-IR" sz="2600" b="1" dirty="0"/>
              <a:t>طبقه بندی افراد</a:t>
            </a:r>
          </a:p>
          <a:p>
            <a:pPr algn="r" rtl="1"/>
            <a:r>
              <a:rPr lang="fa-IR" sz="1900" b="1" dirty="0"/>
              <a:t>1 - فرد با سابقه، شکایت، شرح حال و معاینه منفی:</a:t>
            </a:r>
          </a:p>
          <a:p>
            <a:pPr algn="r" rtl="1"/>
            <a:r>
              <a:rPr lang="fa-IR" dirty="0"/>
              <a:t>چنانچه فرد در ارزیابی اولیه توسط مامای مرکز خدمات جامع سلامت در سابقه فردی و خانوادگی سرطان، شرح حال و معاینه بالینی، نشانه یا علایمی نداشته باشد، بر اساس گروه سنی فرد تصمیم گیری می شود.</a:t>
            </a:r>
          </a:p>
          <a:p>
            <a:pPr algn="r" rtl="1"/>
            <a:r>
              <a:rPr lang="fa-IR" dirty="0"/>
              <a:t>سن ۳0 تا ۴0 سال: آموزش های خودمراقبتی درخصوص علایم و عوامل خطر، نحوه انجام معاینه ماهانه پستان ها توسط خود شخص و زمان مراجعه های بعدی (دو سال یکبار) جهت ارزیابی های دوره ای ارائه می شود. </a:t>
            </a:r>
          </a:p>
          <a:p>
            <a:pPr algn="r" rtl="1"/>
            <a:r>
              <a:rPr lang="en-US" dirty="0"/>
              <a:t> </a:t>
            </a:r>
            <a:r>
              <a:rPr lang="fa-IR" dirty="0"/>
              <a:t>سن ۴0 سال و بالاتر: پس از ارائه آموزش های خودمراقبتی در خصوص علایم و عوامل خطر، نحوه انجام معاینه ماهانه پستان ها توسط خود شخص و زمان مراجعه های بعدی (هر سال یکبار) جهت ارزیابی های دوره ای، انجام ماموگرافی غربالگری با فواصل هر دو سال به فرد توصیه می شود. </a:t>
            </a:r>
          </a:p>
          <a:p>
            <a:pPr algn="r" rtl="1"/>
            <a:endParaRPr lang="fa-IR" dirty="0"/>
          </a:p>
          <a:p>
            <a:pPr algn="r" rtl="1"/>
            <a:r>
              <a:rPr lang="fa-IR" sz="1900" b="1" dirty="0"/>
              <a:t>2-  فرد دارای سابقه فردی یا خانوادگی ابتلا به سرطان: </a:t>
            </a:r>
            <a:r>
              <a:rPr lang="fa-IR" dirty="0"/>
              <a:t>این فرد بطور مستقیم صرف نظر از نتیجه معاینه و شرح حال به پزشک مرکز ارجاع می گردد و پس از ویزیت اولیه به مرکز تشخیص زودهنگام سرطان سطح دو جهت ارزیابی های تخصصی و تکمیلی ارجاع می شود. </a:t>
            </a:r>
          </a:p>
          <a:p>
            <a:pPr algn="r" rtl="1"/>
            <a:endParaRPr lang="fa-IR" dirty="0"/>
          </a:p>
          <a:p>
            <a:pPr algn="r" rtl="1"/>
            <a:r>
              <a:rPr lang="fa-IR" sz="1900" b="1" dirty="0"/>
              <a:t>۳-  فرد با شکایت و یا شرح حال و معاینه مثبت: </a:t>
            </a:r>
            <a:r>
              <a:rPr lang="fa-IR" dirty="0"/>
              <a:t>فرد با شکایت و یا معاینه مثبت به پزشک مرکز/پزشک خانواده ارجاع می گردد و پس از معاینه و اخذ شرح حال و تایید پزشک وارد برنامه تشخیص زودهنگام سرطان مطابق با فلوچارت شده و براساس گروه سنی برای تصویربرداری مورد نیاز از جمله ماموگرافی تشخیصی یا سونوگرافی ارجاع می گردد.</a:t>
            </a:r>
            <a:endParaRPr lang="en-US" dirty="0"/>
          </a:p>
        </p:txBody>
      </p:sp>
    </p:spTree>
    <p:extLst>
      <p:ext uri="{BB962C8B-B14F-4D97-AF65-F5344CB8AC3E}">
        <p14:creationId xmlns:p14="http://schemas.microsoft.com/office/powerpoint/2010/main" val="41559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7EDBB2A0-89AA-4ADC-B43E-A5AB0188B38E}"/>
              </a:ext>
            </a:extLst>
          </p:cNvPr>
          <p:cNvSpPr>
            <a:spLocks noGrp="1"/>
          </p:cNvSpPr>
          <p:nvPr>
            <p:ph idx="1"/>
          </p:nvPr>
        </p:nvSpPr>
        <p:spPr/>
        <p:txBody>
          <a:bodyPr>
            <a:normAutofit/>
          </a:bodyPr>
          <a:lstStyle/>
          <a:p>
            <a:pPr marL="0" indent="0" algn="ctr">
              <a:buNone/>
            </a:pPr>
            <a:r>
              <a:rPr lang="fa-IR" sz="6600" dirty="0">
                <a:cs typeface="B Titr" panose="00000700000000000000" pitchFamily="2" charset="-78"/>
              </a:rPr>
              <a:t>مراقبت </a:t>
            </a:r>
          </a:p>
          <a:p>
            <a:pPr marL="0" indent="0" algn="ctr">
              <a:buNone/>
            </a:pPr>
            <a:r>
              <a:rPr lang="fa-IR" sz="6600" dirty="0">
                <a:cs typeface="B Titr" panose="00000700000000000000" pitchFamily="2" charset="-78"/>
              </a:rPr>
              <a:t>و </a:t>
            </a:r>
          </a:p>
          <a:p>
            <a:pPr marL="0" indent="0" algn="ctr">
              <a:buNone/>
            </a:pPr>
            <a:r>
              <a:rPr lang="fa-IR" sz="6600" dirty="0">
                <a:cs typeface="B Titr" panose="00000700000000000000" pitchFamily="2" charset="-78"/>
              </a:rPr>
              <a:t>پیگیری</a:t>
            </a:r>
          </a:p>
        </p:txBody>
      </p:sp>
    </p:spTree>
    <p:extLst>
      <p:ext uri="{BB962C8B-B14F-4D97-AF65-F5344CB8AC3E}">
        <p14:creationId xmlns:p14="http://schemas.microsoft.com/office/powerpoint/2010/main" val="217213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F81A4B-0126-4490-932D-4F1D28F26A2A}"/>
              </a:ext>
            </a:extLst>
          </p:cNvPr>
          <p:cNvSpPr>
            <a:spLocks noGrp="1"/>
          </p:cNvSpPr>
          <p:nvPr>
            <p:ph idx="1"/>
          </p:nvPr>
        </p:nvSpPr>
        <p:spPr>
          <a:xfrm>
            <a:off x="838200" y="196948"/>
            <a:ext cx="10515600" cy="5980015"/>
          </a:xfrm>
        </p:spPr>
        <p:txBody>
          <a:bodyPr>
            <a:normAutofit/>
          </a:bodyPr>
          <a:lstStyle/>
          <a:p>
            <a:pPr algn="r" rtl="1"/>
            <a:r>
              <a:rPr lang="fa-IR" sz="2800" b="1" dirty="0">
                <a:cs typeface="B Titr" panose="00000700000000000000" pitchFamily="2" charset="-78"/>
              </a:rPr>
              <a:t>مراقبت و پیگیری</a:t>
            </a:r>
          </a:p>
          <a:p>
            <a:pPr algn="r" rtl="1"/>
            <a:r>
              <a:rPr lang="fa-IR" dirty="0"/>
              <a:t> </a:t>
            </a:r>
            <a:r>
              <a:rPr lang="fa-IR" sz="2400" dirty="0"/>
              <a:t>باید توجه دا شت در خصوص هر فردی که وارد فرآیند پیشگیری و تشخیص زودهنگام سرطان پستان می شود و بر ا ساس معیارهای طبقه بندی (نتیجه شرح حال و معاینه، سابقه رادیوتراپی قفسه سینه، سابقه نمونه برداری پستان، سابقه فردی و سابقه خانوادگی)، قرار است به پرسش های زیر پاسخ دهیم: </a:t>
            </a:r>
          </a:p>
          <a:p>
            <a:pPr algn="r" rtl="1"/>
            <a:r>
              <a:rPr lang="fa-IR" sz="2400" dirty="0"/>
              <a:t>دریافت بازخورد از رادیولوژیست و تفسیر نتایج تصویربرداری </a:t>
            </a:r>
          </a:p>
          <a:p>
            <a:pPr algn="r" rtl="1"/>
            <a:r>
              <a:rPr lang="fa-IR" sz="2400" dirty="0"/>
              <a:t>دریافت بازخورد و نتایج ویزیت جراح</a:t>
            </a:r>
          </a:p>
          <a:p>
            <a:pPr algn="r" rtl="1"/>
            <a:r>
              <a:rPr lang="en-US" sz="2400" dirty="0"/>
              <a:t> </a:t>
            </a:r>
            <a:r>
              <a:rPr lang="fa-IR" sz="2400" dirty="0"/>
              <a:t>زمان و شیوه پیگیری فرد در آینده دریافت بازخورد از رادیولوژیست و تفسیر نتایج تصویربرداری </a:t>
            </a:r>
          </a:p>
          <a:p>
            <a:pPr algn="r" rtl="1"/>
            <a:r>
              <a:rPr lang="en-US" sz="2400" dirty="0"/>
              <a:t> </a:t>
            </a:r>
            <a:r>
              <a:rPr lang="fa-IR" sz="2400" dirty="0"/>
              <a:t>تعریف و توضیح انواع گزارش های تصویربرداری پستان بر مبنای طبقه بندی (</a:t>
            </a:r>
            <a:r>
              <a:rPr lang="en-US" sz="2400" dirty="0"/>
              <a:t>and Reporting-Imaging Breast System Data </a:t>
            </a:r>
            <a:r>
              <a:rPr lang="fa-IR" sz="2400" dirty="0"/>
              <a:t>)</a:t>
            </a:r>
            <a:r>
              <a:rPr lang="en-US" sz="2400" dirty="0"/>
              <a:t>  BI-RADS </a:t>
            </a:r>
            <a:r>
              <a:rPr lang="fa-IR" sz="2400" dirty="0"/>
              <a:t>در ماموگرافی تشخیصی در پیو ست 2 ذکر شده است. </a:t>
            </a:r>
          </a:p>
          <a:p>
            <a:pPr marL="0" indent="0" algn="r" rtl="1">
              <a:buNone/>
            </a:pPr>
            <a:endParaRPr lang="en-US" sz="2000" dirty="0"/>
          </a:p>
        </p:txBody>
      </p:sp>
    </p:spTree>
    <p:extLst>
      <p:ext uri="{BB962C8B-B14F-4D97-AF65-F5344CB8AC3E}">
        <p14:creationId xmlns:p14="http://schemas.microsoft.com/office/powerpoint/2010/main" val="3436660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8504FA2-54D7-4F8F-871E-624FEEDD9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85255" y="0"/>
            <a:ext cx="9743655" cy="6858000"/>
          </a:xfrm>
          <a:prstGeom prst="rect">
            <a:avLst/>
          </a:prstGeom>
        </p:spPr>
      </p:pic>
      <p:pic>
        <p:nvPicPr>
          <p:cNvPr id="15" name="Picture 14">
            <a:extLst>
              <a:ext uri="{FF2B5EF4-FFF2-40B4-BE49-F238E27FC236}">
                <a16:creationId xmlns:a16="http://schemas.microsoft.com/office/drawing/2014/main" id="{74A506C1-07BC-4092-B0C4-3E62CA6CF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0507" y="-247832"/>
            <a:ext cx="9743655" cy="6858000"/>
          </a:xfrm>
          <a:prstGeom prst="rect">
            <a:avLst/>
          </a:prstGeom>
        </p:spPr>
      </p:pic>
      <p:pic>
        <p:nvPicPr>
          <p:cNvPr id="17" name="Picture 16">
            <a:extLst>
              <a:ext uri="{FF2B5EF4-FFF2-40B4-BE49-F238E27FC236}">
                <a16:creationId xmlns:a16="http://schemas.microsoft.com/office/drawing/2014/main" id="{76BD510C-31D3-4420-923B-5BF099A737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0844" y="-247832"/>
            <a:ext cx="9537813" cy="6858000"/>
          </a:xfrm>
          <a:prstGeom prst="rect">
            <a:avLst/>
          </a:prstGeom>
        </p:spPr>
      </p:pic>
      <p:pic>
        <p:nvPicPr>
          <p:cNvPr id="19" name="Picture 18">
            <a:extLst>
              <a:ext uri="{FF2B5EF4-FFF2-40B4-BE49-F238E27FC236}">
                <a16:creationId xmlns:a16="http://schemas.microsoft.com/office/drawing/2014/main" id="{72B4DBAC-8BBF-475F-BA50-2910C89FD4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0" y="-247832"/>
            <a:ext cx="10670002" cy="6858000"/>
          </a:xfrm>
          <a:prstGeom prst="rect">
            <a:avLst/>
          </a:prstGeom>
        </p:spPr>
      </p:pic>
      <p:pic>
        <p:nvPicPr>
          <p:cNvPr id="21" name="Picture 20">
            <a:extLst>
              <a:ext uri="{FF2B5EF4-FFF2-40B4-BE49-F238E27FC236}">
                <a16:creationId xmlns:a16="http://schemas.microsoft.com/office/drawing/2014/main" id="{AAD364C8-4014-44F8-AB4E-3012744048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61868" y="0"/>
            <a:ext cx="11751410" cy="6610168"/>
          </a:xfrm>
          <a:prstGeom prst="rect">
            <a:avLst/>
          </a:prstGeom>
        </p:spPr>
      </p:pic>
      <p:pic>
        <p:nvPicPr>
          <p:cNvPr id="23" name="Picture 22">
            <a:extLst>
              <a:ext uri="{FF2B5EF4-FFF2-40B4-BE49-F238E27FC236}">
                <a16:creationId xmlns:a16="http://schemas.microsoft.com/office/drawing/2014/main" id="{210557B5-4BDE-4BE5-B5C7-9123285848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15935" y="0"/>
            <a:ext cx="11751410" cy="6610168"/>
          </a:xfrm>
          <a:prstGeom prst="rect">
            <a:avLst/>
          </a:prstGeom>
        </p:spPr>
      </p:pic>
      <p:pic>
        <p:nvPicPr>
          <p:cNvPr id="25" name="Picture 24">
            <a:extLst>
              <a:ext uri="{FF2B5EF4-FFF2-40B4-BE49-F238E27FC236}">
                <a16:creationId xmlns:a16="http://schemas.microsoft.com/office/drawing/2014/main" id="{C618D708-7424-41AA-8C63-3947F6508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27591" y="-247832"/>
            <a:ext cx="11751410" cy="6610168"/>
          </a:xfrm>
          <a:prstGeom prst="rect">
            <a:avLst/>
          </a:prstGeom>
        </p:spPr>
      </p:pic>
      <p:sp>
        <p:nvSpPr>
          <p:cNvPr id="26" name="Oval 25">
            <a:extLst>
              <a:ext uri="{FF2B5EF4-FFF2-40B4-BE49-F238E27FC236}">
                <a16:creationId xmlns:a16="http://schemas.microsoft.com/office/drawing/2014/main" id="{DA9F0D3C-3EC4-4AA6-A82C-9812D627A6DC}"/>
              </a:ext>
            </a:extLst>
          </p:cNvPr>
          <p:cNvSpPr/>
          <p:nvPr/>
        </p:nvSpPr>
        <p:spPr>
          <a:xfrm>
            <a:off x="-1347537" y="-2454442"/>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5B5D778-1223-4973-8BD6-7B8369B259BF}"/>
              </a:ext>
            </a:extLst>
          </p:cNvPr>
          <p:cNvSpPr/>
          <p:nvPr/>
        </p:nvSpPr>
        <p:spPr>
          <a:xfrm>
            <a:off x="-1917031" y="5245768"/>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6394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426C7A-7261-4BF2-9CF7-CC42B87B5788}"/>
              </a:ext>
            </a:extLst>
          </p:cNvPr>
          <p:cNvSpPr>
            <a:spLocks noGrp="1"/>
          </p:cNvSpPr>
          <p:nvPr>
            <p:ph idx="1"/>
          </p:nvPr>
        </p:nvSpPr>
        <p:spPr>
          <a:xfrm>
            <a:off x="1252025" y="562707"/>
            <a:ext cx="10635175" cy="6063175"/>
          </a:xfrm>
        </p:spPr>
        <p:txBody>
          <a:bodyPr>
            <a:normAutofit/>
          </a:bodyPr>
          <a:lstStyle/>
          <a:p>
            <a:pPr algn="r" rtl="1"/>
            <a:r>
              <a:rPr lang="fa-IR" sz="2000" dirty="0"/>
              <a:t>لازم است بر اساس گزارش </a:t>
            </a:r>
            <a:r>
              <a:rPr lang="en-US" sz="2000" dirty="0"/>
              <a:t> BI-RADS </a:t>
            </a:r>
            <a:r>
              <a:rPr lang="fa-IR" sz="2000" dirty="0"/>
              <a:t>ارجاعات زیر توسط ماما پیگیری گردد: </a:t>
            </a:r>
          </a:p>
          <a:p>
            <a:pPr marL="0" indent="0" algn="r" rtl="1">
              <a:buNone/>
            </a:pPr>
            <a:endParaRPr lang="fa-IR" sz="2000" dirty="0"/>
          </a:p>
          <a:p>
            <a:pPr algn="r" rtl="1"/>
            <a:r>
              <a:rPr lang="en-US" sz="2600" dirty="0">
                <a:solidFill>
                  <a:srgbClr val="C00000"/>
                </a:solidFill>
                <a:cs typeface="B Titr" panose="00000700000000000000" pitchFamily="2" charset="-78"/>
              </a:rPr>
              <a:t>:</a:t>
            </a:r>
            <a:r>
              <a:rPr lang="en-US" sz="2600" b="1" dirty="0">
                <a:solidFill>
                  <a:srgbClr val="C00000"/>
                </a:solidFill>
                <a:cs typeface="B Titr" panose="00000700000000000000" pitchFamily="2" charset="-78"/>
              </a:rPr>
              <a:t> BI-RADS0 </a:t>
            </a:r>
            <a:r>
              <a:rPr lang="fa-IR" sz="2600" b="1" dirty="0">
                <a:solidFill>
                  <a:srgbClr val="C00000"/>
                </a:solidFill>
                <a:cs typeface="B Titr" panose="00000700000000000000" pitchFamily="2" charset="-78"/>
              </a:rPr>
              <a:t>  </a:t>
            </a:r>
            <a:r>
              <a:rPr lang="fa-IR" sz="2000" dirty="0"/>
              <a:t>به سطح دو جهت انجام اقدامات تشخیصی تکمیلی مورد نیاز ارجاع شود. </a:t>
            </a:r>
          </a:p>
          <a:p>
            <a:pPr marL="0" indent="0" algn="r" rtl="1">
              <a:buNone/>
            </a:pPr>
            <a:endParaRPr lang="fa-IR" sz="2000" dirty="0"/>
          </a:p>
          <a:p>
            <a:pPr algn="r" rtl="1"/>
            <a:r>
              <a:rPr lang="en-US" sz="2600" dirty="0">
                <a:solidFill>
                  <a:srgbClr val="C00000"/>
                </a:solidFill>
                <a:cs typeface="B Titr" panose="00000700000000000000" pitchFamily="2" charset="-78"/>
              </a:rPr>
              <a:t>:</a:t>
            </a:r>
            <a:r>
              <a:rPr lang="en-US" sz="2600" b="1" dirty="0">
                <a:solidFill>
                  <a:srgbClr val="C00000"/>
                </a:solidFill>
                <a:cs typeface="B Titr" panose="00000700000000000000" pitchFamily="2" charset="-78"/>
              </a:rPr>
              <a:t> BI-RADS1,2</a:t>
            </a:r>
            <a:r>
              <a:rPr lang="fa-IR" sz="2000" dirty="0"/>
              <a:t>در افراد با شرح حال و معاینه طبیعی ارزیابی دوره ای معمول انجام شود. نکته: در افراد با شرح حال یا معاینه مشکوک و غیر طبیعی می بایست نوبت ویزیت جراح تعیین گردد. </a:t>
            </a:r>
          </a:p>
          <a:p>
            <a:pPr marL="0" indent="0" algn="r" rtl="1">
              <a:buNone/>
            </a:pPr>
            <a:endParaRPr lang="fa-IR" sz="2000" dirty="0"/>
          </a:p>
          <a:p>
            <a:pPr algn="r" rtl="1"/>
            <a:r>
              <a:rPr lang="en-US" sz="2600" b="1" dirty="0">
                <a:solidFill>
                  <a:srgbClr val="C00000"/>
                </a:solidFill>
                <a:cs typeface="B Titr" panose="00000700000000000000" pitchFamily="2" charset="-78"/>
              </a:rPr>
              <a:t>:BI-RADS 3</a:t>
            </a:r>
            <a:r>
              <a:rPr lang="en-US" dirty="0"/>
              <a:t> </a:t>
            </a:r>
            <a:r>
              <a:rPr lang="fa-IR" sz="2000" dirty="0"/>
              <a:t>پیگیری و تکرار تصویربرداری در بازه زمانی مشخص در گزارش تصویربرداری انجام شود. </a:t>
            </a:r>
          </a:p>
          <a:p>
            <a:pPr marL="0" indent="0" algn="r" rtl="1">
              <a:buNone/>
            </a:pPr>
            <a:endParaRPr lang="en-US" sz="2000" dirty="0"/>
          </a:p>
          <a:p>
            <a:pPr algn="r" rtl="1"/>
            <a:r>
              <a:rPr lang="en-US" sz="2600" b="1" dirty="0">
                <a:solidFill>
                  <a:srgbClr val="C00000"/>
                </a:solidFill>
                <a:cs typeface="B Titr" panose="00000700000000000000" pitchFamily="2" charset="-78"/>
              </a:rPr>
              <a:t>:BI-RADS 4,5,6 </a:t>
            </a:r>
            <a:r>
              <a:rPr lang="en-US" dirty="0"/>
              <a:t> </a:t>
            </a:r>
            <a:r>
              <a:rPr lang="fa-IR" sz="2000" dirty="0"/>
              <a:t>نوبت ویزیت جراح و رادیولوژیست جهت نمونه برداری پستان تعیین گردد.</a:t>
            </a:r>
            <a:endParaRPr lang="en-US" dirty="0"/>
          </a:p>
        </p:txBody>
      </p:sp>
    </p:spTree>
    <p:extLst>
      <p:ext uri="{BB962C8B-B14F-4D97-AF65-F5344CB8AC3E}">
        <p14:creationId xmlns:p14="http://schemas.microsoft.com/office/powerpoint/2010/main" val="382839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ircle(in)">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ircle(in)">
                                      <p:cBhvr>
                                        <p:cTn id="22" dur="2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circle(in)">
                                      <p:cBhvr>
                                        <p:cTn id="2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01BA2-346F-45BC-BDA5-7735431B6004}"/>
              </a:ext>
            </a:extLst>
          </p:cNvPr>
          <p:cNvSpPr>
            <a:spLocks noGrp="1"/>
          </p:cNvSpPr>
          <p:nvPr>
            <p:ph type="title"/>
          </p:nvPr>
        </p:nvSpPr>
        <p:spPr/>
        <p:txBody>
          <a:bodyPr>
            <a:normAutofit fontScale="90000"/>
          </a:bodyPr>
          <a:lstStyle/>
          <a:p>
            <a:pPr algn="ctr"/>
            <a:r>
              <a:rPr lang="fa-IR" sz="8900" dirty="0">
                <a:cs typeface="B Titr" panose="00000700000000000000" pitchFamily="2" charset="-78"/>
              </a:rPr>
              <a:t>مامــوگرافی</a:t>
            </a:r>
            <a:br>
              <a:rPr lang="fa-IR" dirty="0"/>
            </a:br>
            <a:endParaRPr lang="en-US" dirty="0"/>
          </a:p>
        </p:txBody>
      </p:sp>
    </p:spTree>
    <p:extLst>
      <p:ext uri="{BB962C8B-B14F-4D97-AF65-F5344CB8AC3E}">
        <p14:creationId xmlns:p14="http://schemas.microsoft.com/office/powerpoint/2010/main" val="3744777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1B514E-FD87-412D-95E8-7DCBCDCE5626}"/>
              </a:ext>
            </a:extLst>
          </p:cNvPr>
          <p:cNvSpPr>
            <a:spLocks noGrp="1"/>
          </p:cNvSpPr>
          <p:nvPr>
            <p:ph idx="1"/>
          </p:nvPr>
        </p:nvSpPr>
        <p:spPr>
          <a:xfrm>
            <a:off x="838200" y="196948"/>
            <a:ext cx="10515600" cy="5980015"/>
          </a:xfrm>
        </p:spPr>
        <p:txBody>
          <a:bodyPr>
            <a:normAutofit fontScale="92500" lnSpcReduction="10000"/>
          </a:bodyPr>
          <a:lstStyle/>
          <a:p>
            <a:pPr algn="r" rtl="1"/>
            <a:r>
              <a:rPr lang="fa-IR" sz="2400" dirty="0"/>
              <a:t>گزارش ماموگرافی غربالگری بر دو مبنای طبیعی و غیرطبیعی تقسیم می شود: </a:t>
            </a:r>
            <a:endParaRPr lang="en-US" sz="2400" dirty="0"/>
          </a:p>
          <a:p>
            <a:pPr algn="r" rtl="1"/>
            <a:r>
              <a:rPr lang="fa-IR" sz="2400" dirty="0"/>
              <a:t> </a:t>
            </a:r>
            <a:r>
              <a:rPr lang="fa-IR" sz="2400" dirty="0">
                <a:solidFill>
                  <a:srgbClr val="C00000"/>
                </a:solidFill>
              </a:rPr>
              <a:t>ماموگرافی طبیعی: </a:t>
            </a:r>
            <a:r>
              <a:rPr lang="fa-IR" sz="2400" dirty="0"/>
              <a:t>گزارش های مبنی بر 1,2 </a:t>
            </a:r>
            <a:r>
              <a:rPr lang="en-US" sz="2400" dirty="0"/>
              <a:t>RADS-BI </a:t>
            </a:r>
            <a:r>
              <a:rPr lang="fa-IR" sz="2400" dirty="0"/>
              <a:t>طبیعی می باشد و نیاز به اقدام تکمیلی خاصی نیست. </a:t>
            </a:r>
          </a:p>
          <a:p>
            <a:pPr algn="r" rtl="1"/>
            <a:endParaRPr lang="en-US" sz="2400" dirty="0"/>
          </a:p>
          <a:p>
            <a:pPr algn="r" rtl="1"/>
            <a:r>
              <a:rPr lang="fa-IR" sz="2400" dirty="0">
                <a:solidFill>
                  <a:srgbClr val="C00000"/>
                </a:solidFill>
              </a:rPr>
              <a:t>ماموگرافی غیرطبیعی: </a:t>
            </a:r>
            <a:r>
              <a:rPr lang="fa-IR" sz="2400" dirty="0"/>
              <a:t>گزارش های مبنی بر سایر </a:t>
            </a:r>
            <a:r>
              <a:rPr lang="en-US" sz="2400" dirty="0"/>
              <a:t>BI-RADS</a:t>
            </a:r>
            <a:r>
              <a:rPr lang="fa-IR" sz="2400" dirty="0"/>
              <a:t>ها به جز 1,2 </a:t>
            </a:r>
            <a:r>
              <a:rPr lang="en-US" sz="2400" dirty="0"/>
              <a:t>BI-RADS </a:t>
            </a:r>
            <a:r>
              <a:rPr lang="fa-IR" sz="2400" dirty="0"/>
              <a:t>غیر طبیعی بوده و نیاز به اقدامات تکمیلی بیشتر و ارجاع به مرکز تشخیص زودهنگام سطح دو می باشد. </a:t>
            </a:r>
            <a:endParaRPr lang="en-US" sz="2400" dirty="0"/>
          </a:p>
          <a:p>
            <a:pPr algn="r" rtl="1"/>
            <a:r>
              <a:rPr lang="fa-IR" sz="2400" dirty="0"/>
              <a:t>در صورتی که فرد طی کمتر از یک سال گذشته ماموگرافی یا سونوگرافی، گزارش آن توسط ماما در همان مرحله ویزیت با ذکر تاریخ دقیق انجام آن در سامانه ثبت می شود. </a:t>
            </a:r>
            <a:endParaRPr lang="en-US" sz="2400" dirty="0"/>
          </a:p>
          <a:p>
            <a:pPr algn="r" rtl="1"/>
            <a:r>
              <a:rPr lang="fa-IR" sz="2400" dirty="0"/>
              <a:t>در صورتی که فرد تصویربرداری جدید پستان ندارد و در همین ویزیت نیازمند ماموگرافی یا سونوگرافی ا ست، پس از تعیین وقت توسط ماما در سامانه و ویزیت پزشک مرکز جهت ثبت نسخه الکترونیک، تحت تصویربرداری قرار می گیرد. </a:t>
            </a:r>
          </a:p>
          <a:p>
            <a:pPr algn="r" rtl="1"/>
            <a:r>
              <a:rPr lang="fa-IR" sz="2400" dirty="0"/>
              <a:t>در صورت عدم مراجعه فرد در زمان مقرر برای تصویربرداری لازم ا ست تا دو بار پیگیری تلفنی از سوی ماما صورت گیرد و در صورت تمایل فرد، نوبت جدید تعیین گردد. </a:t>
            </a:r>
          </a:p>
          <a:p>
            <a:pPr algn="r" rtl="1"/>
            <a:r>
              <a:rPr lang="en-US" sz="2400" dirty="0"/>
              <a:t> </a:t>
            </a:r>
            <a:r>
              <a:rPr lang="fa-IR" sz="2400" dirty="0"/>
              <a:t>مقتضی است پیگیری های لازم صورت گیرد و تاکید شود تا گزارش های تصویربرداری به صورت ساختارمند در سامانه ثبت شود. </a:t>
            </a:r>
            <a:endParaRPr lang="en-US" sz="2400" dirty="0"/>
          </a:p>
        </p:txBody>
      </p:sp>
    </p:spTree>
    <p:extLst>
      <p:ext uri="{BB962C8B-B14F-4D97-AF65-F5344CB8AC3E}">
        <p14:creationId xmlns:p14="http://schemas.microsoft.com/office/powerpoint/2010/main" val="270439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309FC7-C9C2-48EE-8212-460F210CEAF0}"/>
              </a:ext>
            </a:extLst>
          </p:cNvPr>
          <p:cNvSpPr>
            <a:spLocks noGrp="1"/>
          </p:cNvSpPr>
          <p:nvPr>
            <p:ph idx="1"/>
          </p:nvPr>
        </p:nvSpPr>
        <p:spPr>
          <a:xfrm>
            <a:off x="838200" y="267286"/>
            <a:ext cx="10515600" cy="5909677"/>
          </a:xfrm>
        </p:spPr>
        <p:txBody>
          <a:bodyPr/>
          <a:lstStyle/>
          <a:p>
            <a:pPr algn="r" rtl="1"/>
            <a:r>
              <a:rPr lang="fa-IR" sz="2400" b="1" dirty="0">
                <a:cs typeface="B Titr" panose="00000700000000000000" pitchFamily="2" charset="-78"/>
              </a:rPr>
              <a:t>دریافت بازخورد و نتایج ویزیت جراح </a:t>
            </a:r>
          </a:p>
          <a:p>
            <a:pPr algn="r" rtl="1"/>
            <a:r>
              <a:rPr lang="fa-IR" sz="2400" dirty="0"/>
              <a:t>در صورتی که فرد مطابق آنچه که در قسمت مراقبت گفته شد، نیازمند ویزیت جراح با شد، نوبت ویزیت جراحی در سامانه درخواست شود. </a:t>
            </a:r>
          </a:p>
          <a:p>
            <a:pPr algn="r" rtl="1"/>
            <a:r>
              <a:rPr lang="fa-IR" sz="2400" dirty="0"/>
              <a:t>توجه داشته باشید که ویزیت جراحی، در همه موارد پس از انجام تصویربرداری درخواست می گردد. مگر اینکه در شرح حال / معاینه موارد زیر وجود داشته باشد که حتی قبل از تصویربرداری، نوبت ویزیت جراحی را درخواست کنید: </a:t>
            </a:r>
          </a:p>
          <a:p>
            <a:pPr algn="r" rtl="1"/>
            <a:r>
              <a:rPr lang="fa-IR" sz="2400" dirty="0"/>
              <a:t>شک به سرطان التهابی پستان</a:t>
            </a:r>
          </a:p>
          <a:p>
            <a:pPr algn="r" rtl="1"/>
            <a:r>
              <a:rPr lang="fa-IR" sz="2400" dirty="0"/>
              <a:t>شک به بیماری پاژه پستان </a:t>
            </a:r>
          </a:p>
          <a:p>
            <a:pPr algn="r" rtl="1"/>
            <a:r>
              <a:rPr lang="en-US" sz="2400" dirty="0"/>
              <a:t> </a:t>
            </a:r>
            <a:r>
              <a:rPr lang="fa-IR" sz="2400" dirty="0"/>
              <a:t>در صورت عدم مراجعه فرد در زمان مقرر برای ویزیت جراح، لازم است تا دو بار پیگیری تلفنی از سوی ماما (به فاصله ۳ روز) صورت گیرد و در صورت تمایل مراجعه کننده نوبت جدید تعیین گردد. </a:t>
            </a:r>
          </a:p>
          <a:p>
            <a:pPr algn="r" rtl="1"/>
            <a:r>
              <a:rPr lang="fa-IR" sz="2400" dirty="0"/>
              <a:t>مقتضی است پیگیری های لازم صورت گیرد و تاکید شود تا گزارش نتیجه ویزیت جراح ثبت شود.</a:t>
            </a:r>
            <a:endParaRPr lang="en-US" sz="2400" dirty="0"/>
          </a:p>
        </p:txBody>
      </p:sp>
    </p:spTree>
    <p:extLst>
      <p:ext uri="{BB962C8B-B14F-4D97-AF65-F5344CB8AC3E}">
        <p14:creationId xmlns:p14="http://schemas.microsoft.com/office/powerpoint/2010/main" val="371593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7A8647-83EA-4E8C-A2AE-EE04526D5F9D}"/>
              </a:ext>
            </a:extLst>
          </p:cNvPr>
          <p:cNvSpPr>
            <a:spLocks noGrp="1"/>
          </p:cNvSpPr>
          <p:nvPr>
            <p:ph idx="1"/>
          </p:nvPr>
        </p:nvSpPr>
        <p:spPr>
          <a:xfrm>
            <a:off x="773722" y="337625"/>
            <a:ext cx="11197883" cy="6520375"/>
          </a:xfrm>
        </p:spPr>
        <p:txBody>
          <a:bodyPr>
            <a:normAutofit fontScale="77500" lnSpcReduction="20000"/>
          </a:bodyPr>
          <a:lstStyle/>
          <a:p>
            <a:pPr algn="r" rtl="1"/>
            <a:r>
              <a:rPr lang="fa-IR" sz="3100" b="1" dirty="0">
                <a:solidFill>
                  <a:srgbClr val="C00000"/>
                </a:solidFill>
                <a:cs typeface="B Titr" panose="00000700000000000000" pitchFamily="2" charset="-78"/>
              </a:rPr>
              <a:t>زمان فراخوان و مراجعه بعدی </a:t>
            </a:r>
          </a:p>
          <a:p>
            <a:pPr algn="r" rtl="1"/>
            <a:r>
              <a:rPr lang="fa-IR" sz="2300" dirty="0"/>
              <a:t>افرادی که به ماما مرکز خدمات جامع سلامت ارجاع میشوند، لازم است برای پیگیری مطابق ذیل به صورت دورهای ارزیابی شوند: </a:t>
            </a:r>
          </a:p>
          <a:p>
            <a:pPr algn="r" rtl="1"/>
            <a:r>
              <a:rPr lang="en-US" sz="2300" dirty="0"/>
              <a:t> </a:t>
            </a:r>
            <a:r>
              <a:rPr lang="fa-IR" sz="2300" dirty="0"/>
              <a:t>اگر بنا به گزارش ماما، سابقه فردی و خانودگی سرطان، شرح حال و معاینه منفی باشد، زمان ارجاع بعدی 1 تا 2 سال بعد خواهد بود. (افراد ۳0 تا۴0 سال، هر دو سال یک بار فراخوان می شوند اما افراد ۴0 سال و بالاتر، ترجیحا هر سال یک بار فراخوان شوند) اگر بنا به گزارش ماما، شرح حال و یا معاینه مثبت با شد، فرد بر ا ساس گروه سنی برای انجام سونوگرافی/ماموگرافی ارجاع می شود و بر اساس نتایج تصویربرداری تواتر پیگیری ها مشخص می گردد. </a:t>
            </a:r>
          </a:p>
          <a:p>
            <a:pPr marL="0" indent="0" algn="r" rtl="1">
              <a:buNone/>
            </a:pPr>
            <a:endParaRPr lang="fa-IR" sz="2300" dirty="0"/>
          </a:p>
          <a:p>
            <a:pPr algn="r" rtl="1"/>
            <a:r>
              <a:rPr lang="fa-IR" sz="2300" dirty="0"/>
              <a:t>نکته: انجام سونوگرافی به تنهایی در سنین بالای ۴0 سال جایگزین ماموگرافی غربالگری نمی باشد.</a:t>
            </a:r>
          </a:p>
          <a:p>
            <a:pPr marL="0" indent="0" algn="r" rtl="1">
              <a:buNone/>
            </a:pPr>
            <a:r>
              <a:rPr lang="fa-IR" sz="2300" dirty="0"/>
              <a:t> </a:t>
            </a:r>
          </a:p>
          <a:p>
            <a:pPr algn="r" rtl="1"/>
            <a:r>
              <a:rPr lang="fa-IR" sz="2300" dirty="0"/>
              <a:t>موارد دارای سابقه فردی یا خانوادگی سرطان پس از ارجاع به مرکز تشخیص زودهنگام سرطان سطح دو و انجام ارزیابی های تکمیلی تحت نظر متخصص در سطح دو قرار می گیرد و بر اساس صلاحدید پزشک متخصص پیگیری می شوند. </a:t>
            </a:r>
          </a:p>
          <a:p>
            <a:pPr marL="0" indent="0" algn="r" rtl="1">
              <a:buNone/>
            </a:pPr>
            <a:endParaRPr lang="fa-IR" sz="2300" dirty="0"/>
          </a:p>
          <a:p>
            <a:pPr algn="r" rtl="1"/>
            <a:r>
              <a:rPr lang="en-US" sz="2300" dirty="0"/>
              <a:t> </a:t>
            </a:r>
            <a:r>
              <a:rPr lang="fa-IR" sz="2300" dirty="0"/>
              <a:t>در صورت نیاز به ماموگرافی تشخیصی و دارا بودن شرایط زیر لازم است درخواست ماموگرافی به تعویق افتد و پس از ویزیت پزشک مرکز و در صورت نیاز ارجاع فرد به مرکز تشخیص زودهنگام سرطان سطح دو، در خصوص نوع تصویر برداری مناسب تصمیم گیری شود: </a:t>
            </a:r>
          </a:p>
          <a:p>
            <a:pPr marL="0" indent="0" algn="r" rtl="1">
              <a:buNone/>
            </a:pPr>
            <a:endParaRPr lang="fa-IR" sz="2300" dirty="0"/>
          </a:p>
          <a:p>
            <a:pPr algn="r" rtl="1"/>
            <a:r>
              <a:rPr lang="fa-IR" sz="2300" dirty="0"/>
              <a:t>انجام ماموگرافی توسط فرد طی کمتر از یکسال اخیر </a:t>
            </a:r>
          </a:p>
          <a:p>
            <a:pPr algn="r" rtl="1"/>
            <a:r>
              <a:rPr lang="fa-IR" sz="2300" dirty="0"/>
              <a:t> شیردهی / بارداری</a:t>
            </a:r>
          </a:p>
        </p:txBody>
      </p:sp>
    </p:spTree>
    <p:extLst>
      <p:ext uri="{BB962C8B-B14F-4D97-AF65-F5344CB8AC3E}">
        <p14:creationId xmlns:p14="http://schemas.microsoft.com/office/powerpoint/2010/main" val="297795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arn(inVertic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arn(inVertic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barn(inVertical)">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barn(inVertical)">
                                      <p:cBhvr>
                                        <p:cTn id="4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45C251-17F5-4BB3-81C9-4CE205CBF661}"/>
              </a:ext>
            </a:extLst>
          </p:cNvPr>
          <p:cNvSpPr>
            <a:spLocks noGrp="1"/>
          </p:cNvSpPr>
          <p:nvPr>
            <p:ph idx="1"/>
          </p:nvPr>
        </p:nvSpPr>
        <p:spPr>
          <a:xfrm>
            <a:off x="838199" y="250043"/>
            <a:ext cx="11020865" cy="5644319"/>
          </a:xfrm>
        </p:spPr>
        <p:txBody>
          <a:bodyPr>
            <a:normAutofit/>
          </a:bodyPr>
          <a:lstStyle/>
          <a:p>
            <a:pPr algn="r" rtl="1"/>
            <a:r>
              <a:rPr lang="fa-IR" sz="3200" dirty="0">
                <a:cs typeface="B Titr" panose="00000700000000000000" pitchFamily="2" charset="-78"/>
              </a:rPr>
              <a:t>نکته: </a:t>
            </a:r>
            <a:r>
              <a:rPr lang="fa-IR" sz="2400" dirty="0"/>
              <a:t>در صورتی که فردی شکایت یا معاینه غیرطبیعی دا شته و یا بیش از یک سال </a:t>
            </a:r>
          </a:p>
          <a:p>
            <a:pPr marL="0" indent="0" algn="r" rtl="1">
              <a:buNone/>
            </a:pPr>
            <a:r>
              <a:rPr lang="fa-IR" sz="2400" dirty="0"/>
              <a:t>از سونوگرافی با یا بدون ماموگرافی (در سنین زیر ۴0 سال) و یا بیش از 1 سال از </a:t>
            </a:r>
          </a:p>
          <a:p>
            <a:pPr marL="0" indent="0" algn="r" rtl="1">
              <a:buNone/>
            </a:pPr>
            <a:r>
              <a:rPr lang="fa-IR" sz="2400" dirty="0"/>
              <a:t>ماموگرافی وی گذشته باشد، تصویربرداری درخواست شود. لذا در همین ویزیت </a:t>
            </a:r>
          </a:p>
          <a:p>
            <a:pPr marL="0" indent="0" algn="r" rtl="1">
              <a:buNone/>
            </a:pPr>
            <a:r>
              <a:rPr lang="fa-IR" sz="2400" dirty="0"/>
              <a:t>سونوگرافی (برای فاصله سنی ۳0 تا ۴0 سال) یا ماموگرافی با یا بدون سونوگرافی (۴0 </a:t>
            </a:r>
          </a:p>
          <a:p>
            <a:pPr marL="0" indent="0" algn="r" rtl="1">
              <a:buNone/>
            </a:pPr>
            <a:r>
              <a:rPr lang="fa-IR" sz="2400" dirty="0"/>
              <a:t>سال و بالاتر) حسب صلاحدید متخصص تجویز می گردد. اگر پیش از این و در طی 1 </a:t>
            </a:r>
          </a:p>
          <a:p>
            <a:pPr marL="0" indent="0" algn="r" rtl="1">
              <a:buNone/>
            </a:pPr>
            <a:r>
              <a:rPr lang="fa-IR" sz="2400" dirty="0"/>
              <a:t>سال اخیر سونوگرافی پستان و یا ماموگرافی انجام شده باشد، ویزیت جراح درخواست شود.</a:t>
            </a:r>
            <a:endParaRPr lang="en-US" sz="2400" dirty="0"/>
          </a:p>
        </p:txBody>
      </p:sp>
    </p:spTree>
    <p:extLst>
      <p:ext uri="{BB962C8B-B14F-4D97-AF65-F5344CB8AC3E}">
        <p14:creationId xmlns:p14="http://schemas.microsoft.com/office/powerpoint/2010/main" val="87894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C33CF-5C14-43FD-A7F9-3B1DA2BAB6FF}"/>
              </a:ext>
            </a:extLst>
          </p:cNvPr>
          <p:cNvSpPr>
            <a:spLocks noGrp="1"/>
          </p:cNvSpPr>
          <p:nvPr>
            <p:ph type="title"/>
          </p:nvPr>
        </p:nvSpPr>
        <p:spPr/>
        <p:txBody>
          <a:bodyPr>
            <a:normAutofit/>
          </a:bodyPr>
          <a:lstStyle/>
          <a:p>
            <a:pPr algn="ctr"/>
            <a:r>
              <a:rPr lang="fa-IR" sz="6000" dirty="0"/>
              <a:t>آموزش</a:t>
            </a:r>
            <a:endParaRPr lang="en-US" sz="6000" dirty="0"/>
          </a:p>
        </p:txBody>
      </p:sp>
      <p:pic>
        <p:nvPicPr>
          <p:cNvPr id="5" name="Content Placeholder 4">
            <a:extLst>
              <a:ext uri="{FF2B5EF4-FFF2-40B4-BE49-F238E27FC236}">
                <a16:creationId xmlns:a16="http://schemas.microsoft.com/office/drawing/2014/main" id="{A0E5B759-B2CE-44FB-96CB-010EB787B54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922" y="1607574"/>
            <a:ext cx="12056078" cy="6132636"/>
          </a:xfrm>
        </p:spPr>
      </p:pic>
    </p:spTree>
    <p:extLst>
      <p:ext uri="{BB962C8B-B14F-4D97-AF65-F5344CB8AC3E}">
        <p14:creationId xmlns:p14="http://schemas.microsoft.com/office/powerpoint/2010/main" val="356806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35AD80-430C-4229-A219-ECC938C701D9}"/>
              </a:ext>
            </a:extLst>
          </p:cNvPr>
          <p:cNvSpPr>
            <a:spLocks noGrp="1"/>
          </p:cNvSpPr>
          <p:nvPr>
            <p:ph idx="1"/>
          </p:nvPr>
        </p:nvSpPr>
        <p:spPr>
          <a:xfrm>
            <a:off x="548639" y="323556"/>
            <a:ext cx="11427051" cy="6330461"/>
          </a:xfrm>
        </p:spPr>
        <p:txBody>
          <a:bodyPr>
            <a:normAutofit/>
          </a:bodyPr>
          <a:lstStyle/>
          <a:p>
            <a:pPr marL="0" indent="0" algn="r" rtl="1">
              <a:buNone/>
            </a:pPr>
            <a:r>
              <a:rPr lang="fa-IR" dirty="0"/>
              <a:t>آموزشی که مامای آموزش دیده در آن دخالت دارد را میتوان به دو دسته آموزش پرسنل و آموزش عمومی مراجعین تقسیم کرد: </a:t>
            </a:r>
          </a:p>
          <a:p>
            <a:pPr marL="0" indent="0" algn="r" rtl="1">
              <a:buNone/>
            </a:pPr>
            <a:endParaRPr lang="fa-IR" dirty="0"/>
          </a:p>
          <a:p>
            <a:pPr marL="0" indent="0" algn="r" rtl="1">
              <a:buNone/>
            </a:pPr>
            <a:r>
              <a:rPr lang="fa-IR" sz="3200" b="1" dirty="0">
                <a:cs typeface="B Titr" panose="00000700000000000000" pitchFamily="2" charset="-78"/>
              </a:rPr>
              <a:t>آموزش پرسنل (سایر ماماها) شامل: </a:t>
            </a:r>
          </a:p>
          <a:p>
            <a:pPr algn="r" rtl="1"/>
            <a:r>
              <a:rPr lang="fa-IR" dirty="0"/>
              <a:t> آموزش عوامل خطر بروز سرطان پستان </a:t>
            </a:r>
          </a:p>
          <a:p>
            <a:pPr algn="r" rtl="1"/>
            <a:r>
              <a:rPr lang="fa-IR" dirty="0"/>
              <a:t> علایم خطر </a:t>
            </a:r>
          </a:p>
          <a:p>
            <a:pPr algn="r" rtl="1"/>
            <a:r>
              <a:rPr lang="fa-IR" dirty="0"/>
              <a:t>نحوه معاینات خودآزمایی پستان ماهانه بافاصله بعد از اتمام قاعدگی </a:t>
            </a:r>
          </a:p>
          <a:p>
            <a:pPr algn="r" rtl="1"/>
            <a:r>
              <a:rPr lang="fa-IR" dirty="0"/>
              <a:t>راه های پیشگیری و تشخیص زودهنگام </a:t>
            </a:r>
          </a:p>
          <a:p>
            <a:pPr algn="r" rtl="1"/>
            <a:r>
              <a:rPr lang="fa-IR" dirty="0"/>
              <a:t> زمان مراجعه و پیگیری های دوره ای </a:t>
            </a:r>
          </a:p>
          <a:p>
            <a:pPr algn="r" rtl="1"/>
            <a:r>
              <a:rPr lang="fa-IR" dirty="0"/>
              <a:t> آموزش نحوه اخذ شرح حال و بررسی سابقه خانوادگی معاینه بالینی پستان </a:t>
            </a:r>
          </a:p>
          <a:p>
            <a:pPr algn="r" rtl="1"/>
            <a:r>
              <a:rPr lang="fa-IR" dirty="0"/>
              <a:t>نحوه بررسی نتایج ماموگرافی و سونوگرافی و تعاریف مرتبط با طبقه بندی نتایج (</a:t>
            </a:r>
            <a:r>
              <a:rPr lang="en-US" dirty="0"/>
              <a:t>BI-RADS</a:t>
            </a:r>
            <a:r>
              <a:rPr lang="fa-IR" dirty="0"/>
              <a:t>)</a:t>
            </a:r>
            <a:r>
              <a:rPr lang="en-US" dirty="0"/>
              <a:t> </a:t>
            </a:r>
          </a:p>
          <a:p>
            <a:pPr algn="r" rtl="1"/>
            <a:r>
              <a:rPr lang="en-US" dirty="0"/>
              <a:t> </a:t>
            </a:r>
          </a:p>
        </p:txBody>
      </p:sp>
    </p:spTree>
    <p:extLst>
      <p:ext uri="{BB962C8B-B14F-4D97-AF65-F5344CB8AC3E}">
        <p14:creationId xmlns:p14="http://schemas.microsoft.com/office/powerpoint/2010/main" val="244273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down)">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down)">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down)">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wipe(down)">
                                      <p:cBhvr>
                                        <p:cTn id="5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3CA13-1D38-4337-BCE3-D67CBA140B2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E4CDFCA-3C2F-4BFB-A488-9F87D7D06CFA}"/>
              </a:ext>
            </a:extLst>
          </p:cNvPr>
          <p:cNvSpPr>
            <a:spLocks noGrp="1"/>
          </p:cNvSpPr>
          <p:nvPr>
            <p:ph idx="1"/>
          </p:nvPr>
        </p:nvSpPr>
        <p:spPr>
          <a:xfrm>
            <a:off x="2589212" y="1074198"/>
            <a:ext cx="8915400" cy="5655075"/>
          </a:xfrm>
        </p:spPr>
        <p:txBody>
          <a:bodyPr/>
          <a:lstStyle/>
          <a:p>
            <a:pPr marL="0" marR="0" lvl="0" indent="0" algn="r" defTabSz="457200" rtl="1" eaLnBrk="1" fontAlgn="auto" latinLnBrk="0" hangingPunct="1">
              <a:lnSpc>
                <a:spcPct val="100000"/>
              </a:lnSpc>
              <a:spcBef>
                <a:spcPts val="1000"/>
              </a:spcBef>
              <a:spcAft>
                <a:spcPts val="0"/>
              </a:spcAft>
              <a:buClr>
                <a:srgbClr val="A53010"/>
              </a:buClr>
              <a:buSzTx/>
              <a:buNone/>
              <a:tabLst/>
              <a:defRPr/>
            </a:pPr>
            <a:r>
              <a:rPr kumimoji="0" lang="fa-IR" sz="2400" b="1"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Tahoma" panose="020B0604030504040204" pitchFamily="34" charset="0"/>
              </a:rPr>
              <a:t>آموزش مراجعین شامل: </a:t>
            </a:r>
          </a:p>
          <a:p>
            <a:pPr marL="0" marR="0" lvl="0" indent="0" algn="r" defTabSz="457200" rtl="1" eaLnBrk="1" fontAlgn="auto" latinLnBrk="0" hangingPunct="1">
              <a:lnSpc>
                <a:spcPct val="100000"/>
              </a:lnSpc>
              <a:spcBef>
                <a:spcPts val="1000"/>
              </a:spcBef>
              <a:spcAft>
                <a:spcPts val="0"/>
              </a:spcAft>
              <a:buClr>
                <a:srgbClr val="A53010"/>
              </a:buClr>
              <a:buSzTx/>
              <a:buNone/>
              <a:tabLst/>
              <a:defRPr/>
            </a:pPr>
            <a:endParaRPr kumimoji="0" lang="en-US" sz="2400" b="1"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endParaRP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17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Tahoma" panose="020B0604030504040204" pitchFamily="34" charset="0"/>
              </a:rPr>
              <a:t> آموزش علل بروز سرطان پستان و تغییر شیوه زندگی به منظور پیشگیری از آن </a:t>
            </a:r>
            <a:endParaRPr kumimoji="0" lang="en-US" sz="17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endParaRP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17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Tahoma" panose="020B0604030504040204" pitchFamily="34" charset="0"/>
              </a:rPr>
              <a:t> آموزش علایم هشداردهنده سرطان پستان به افراد تا اگر در فواصل ارزیابیهای دورهای این علایم را داشتند زودتر مراجعه کنند. </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17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Tahoma" panose="020B0604030504040204" pitchFamily="34" charset="0"/>
              </a:rPr>
              <a:t> آموزش در خصوص هدف، زمان، نحوه انجام تصویربرداری و آمادگیهای لازم برای آن </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17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Tahoma" panose="020B0604030504040204" pitchFamily="34" charset="0"/>
              </a:rPr>
              <a:t> آموزش در خصوص و حفظ و نگهداری کلیه تصو یربرداری ها و مستندات انجام شده در خصوص بررسی بافت پستان توسط فرد </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17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Tahoma" panose="020B0604030504040204" pitchFamily="34" charset="0"/>
              </a:rPr>
              <a:t>آموزش در خصوص و دوره های زمانی بررسی های غربالگری و مراجعات بعدی</a:t>
            </a:r>
            <a:endParaRPr kumimoji="0" lang="en-US" sz="17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endParaRPr>
          </a:p>
          <a:p>
            <a:endParaRPr lang="en-US" dirty="0"/>
          </a:p>
        </p:txBody>
      </p:sp>
    </p:spTree>
    <p:extLst>
      <p:ext uri="{BB962C8B-B14F-4D97-AF65-F5344CB8AC3E}">
        <p14:creationId xmlns:p14="http://schemas.microsoft.com/office/powerpoint/2010/main" val="18984806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01EBFC4-F4FC-4804-8445-CBC6FB6EDA14}"/>
              </a:ext>
            </a:extLst>
          </p:cNvPr>
          <p:cNvPicPr>
            <a:picLocks noGrp="1" noChangeAspect="1"/>
          </p:cNvPicPr>
          <p:nvPr>
            <p:ph idx="1"/>
          </p:nvPr>
        </p:nvPicPr>
        <p:blipFill>
          <a:blip r:embed="rId2"/>
          <a:stretch>
            <a:fillRect/>
          </a:stretch>
        </p:blipFill>
        <p:spPr>
          <a:xfrm>
            <a:off x="0" y="0"/>
            <a:ext cx="12727858" cy="7020232"/>
          </a:xfrm>
        </p:spPr>
      </p:pic>
    </p:spTree>
    <p:extLst>
      <p:ext uri="{BB962C8B-B14F-4D97-AF65-F5344CB8AC3E}">
        <p14:creationId xmlns:p14="http://schemas.microsoft.com/office/powerpoint/2010/main" val="412161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8504FA2-54D7-4F8F-871E-624FEEDD9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39279" y="0"/>
            <a:ext cx="9743655" cy="6858000"/>
          </a:xfrm>
          <a:prstGeom prst="rect">
            <a:avLst/>
          </a:prstGeom>
        </p:spPr>
      </p:pic>
      <p:pic>
        <p:nvPicPr>
          <p:cNvPr id="15" name="Picture 14">
            <a:extLst>
              <a:ext uri="{FF2B5EF4-FFF2-40B4-BE49-F238E27FC236}">
                <a16:creationId xmlns:a16="http://schemas.microsoft.com/office/drawing/2014/main" id="{74A506C1-07BC-4092-B0C4-3E62CA6CF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56609" y="-82064"/>
            <a:ext cx="9743655" cy="6858000"/>
          </a:xfrm>
          <a:prstGeom prst="rect">
            <a:avLst/>
          </a:prstGeom>
        </p:spPr>
      </p:pic>
      <p:pic>
        <p:nvPicPr>
          <p:cNvPr id="17" name="Picture 16">
            <a:extLst>
              <a:ext uri="{FF2B5EF4-FFF2-40B4-BE49-F238E27FC236}">
                <a16:creationId xmlns:a16="http://schemas.microsoft.com/office/drawing/2014/main" id="{76BD510C-31D3-4420-923B-5BF099A737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6773" y="-25401"/>
            <a:ext cx="9537813" cy="6858000"/>
          </a:xfrm>
          <a:prstGeom prst="rect">
            <a:avLst/>
          </a:prstGeom>
        </p:spPr>
      </p:pic>
      <p:pic>
        <p:nvPicPr>
          <p:cNvPr id="19" name="Picture 18">
            <a:extLst>
              <a:ext uri="{FF2B5EF4-FFF2-40B4-BE49-F238E27FC236}">
                <a16:creationId xmlns:a16="http://schemas.microsoft.com/office/drawing/2014/main" id="{72B4DBAC-8BBF-475F-BA50-2910C89FD4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0493" y="-371748"/>
            <a:ext cx="10670002" cy="6858000"/>
          </a:xfrm>
          <a:prstGeom prst="rect">
            <a:avLst/>
          </a:prstGeom>
        </p:spPr>
      </p:pic>
      <p:pic>
        <p:nvPicPr>
          <p:cNvPr id="21" name="Picture 20">
            <a:extLst>
              <a:ext uri="{FF2B5EF4-FFF2-40B4-BE49-F238E27FC236}">
                <a16:creationId xmlns:a16="http://schemas.microsoft.com/office/drawing/2014/main" id="{AAD364C8-4014-44F8-AB4E-3012744048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05236" y="-123916"/>
            <a:ext cx="11016121" cy="6196568"/>
          </a:xfrm>
          <a:prstGeom prst="rect">
            <a:avLst/>
          </a:prstGeom>
        </p:spPr>
      </p:pic>
      <p:pic>
        <p:nvPicPr>
          <p:cNvPr id="23" name="Picture 22">
            <a:extLst>
              <a:ext uri="{FF2B5EF4-FFF2-40B4-BE49-F238E27FC236}">
                <a16:creationId xmlns:a16="http://schemas.microsoft.com/office/drawing/2014/main" id="{210557B5-4BDE-4BE5-B5C7-9123285848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43147" y="165768"/>
            <a:ext cx="11016121" cy="6196568"/>
          </a:xfrm>
          <a:prstGeom prst="rect">
            <a:avLst/>
          </a:prstGeom>
        </p:spPr>
      </p:pic>
      <p:pic>
        <p:nvPicPr>
          <p:cNvPr id="25" name="Picture 24">
            <a:extLst>
              <a:ext uri="{FF2B5EF4-FFF2-40B4-BE49-F238E27FC236}">
                <a16:creationId xmlns:a16="http://schemas.microsoft.com/office/drawing/2014/main" id="{C618D708-7424-41AA-8C63-3947F6508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11469" y="330716"/>
            <a:ext cx="11016121" cy="6196568"/>
          </a:xfrm>
          <a:prstGeom prst="rect">
            <a:avLst/>
          </a:prstGeom>
        </p:spPr>
      </p:pic>
      <p:sp>
        <p:nvSpPr>
          <p:cNvPr id="26" name="Oval 25">
            <a:extLst>
              <a:ext uri="{FF2B5EF4-FFF2-40B4-BE49-F238E27FC236}">
                <a16:creationId xmlns:a16="http://schemas.microsoft.com/office/drawing/2014/main" id="{DA9F0D3C-3EC4-4AA6-A82C-9812D627A6DC}"/>
              </a:ext>
            </a:extLst>
          </p:cNvPr>
          <p:cNvSpPr/>
          <p:nvPr/>
        </p:nvSpPr>
        <p:spPr>
          <a:xfrm>
            <a:off x="-1347537" y="-2454442"/>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5B5D778-1223-4973-8BD6-7B8369B259BF}"/>
              </a:ext>
            </a:extLst>
          </p:cNvPr>
          <p:cNvSpPr/>
          <p:nvPr/>
        </p:nvSpPr>
        <p:spPr>
          <a:xfrm>
            <a:off x="-1917031" y="5245768"/>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29076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479D4-F37D-4BA4-B0C8-F02799C0B49E}"/>
              </a:ext>
            </a:extLst>
          </p:cNvPr>
          <p:cNvSpPr>
            <a:spLocks noGrp="1"/>
          </p:cNvSpPr>
          <p:nvPr>
            <p:ph type="title"/>
          </p:nvPr>
        </p:nvSpPr>
        <p:spPr/>
        <p:txBody>
          <a:bodyPr/>
          <a:lstStyle/>
          <a:p>
            <a:pPr algn="ctr"/>
            <a:r>
              <a:rPr lang="fa-IR" sz="3600" dirty="0"/>
              <a:t>دستورالعمل ویژه پزشک مرکز/ پزشک خانواده</a:t>
            </a:r>
            <a:endParaRPr lang="en-US" dirty="0"/>
          </a:p>
        </p:txBody>
      </p:sp>
      <p:sp>
        <p:nvSpPr>
          <p:cNvPr id="3" name="Content Placeholder 2">
            <a:extLst>
              <a:ext uri="{FF2B5EF4-FFF2-40B4-BE49-F238E27FC236}">
                <a16:creationId xmlns:a16="http://schemas.microsoft.com/office/drawing/2014/main" id="{05FE47F8-EB8A-48C9-B3EA-4703A09B1281}"/>
              </a:ext>
            </a:extLst>
          </p:cNvPr>
          <p:cNvSpPr>
            <a:spLocks noGrp="1"/>
          </p:cNvSpPr>
          <p:nvPr>
            <p:ph idx="1"/>
          </p:nvPr>
        </p:nvSpPr>
        <p:spPr>
          <a:xfrm>
            <a:off x="1772530" y="1702191"/>
            <a:ext cx="9732082" cy="4631062"/>
          </a:xfrm>
          <a:blipFill>
            <a:blip r:embed="rId2"/>
            <a:stretch>
              <a:fillRect/>
            </a:stretch>
          </a:blipFill>
        </p:spPr>
        <p:txBody>
          <a:bodyPr/>
          <a:lstStyle/>
          <a:p>
            <a:endParaRPr lang="en-US" dirty="0"/>
          </a:p>
        </p:txBody>
      </p:sp>
    </p:spTree>
    <p:extLst>
      <p:ext uri="{BB962C8B-B14F-4D97-AF65-F5344CB8AC3E}">
        <p14:creationId xmlns:p14="http://schemas.microsoft.com/office/powerpoint/2010/main" val="80356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fade">
                                      <p:cBhvr>
                                        <p:cTn id="14" dur="1000"/>
                                        <p:tgtEl>
                                          <p:spTgt spid="3">
                                            <p:bg/>
                                          </p:spTgt>
                                        </p:tgtEl>
                                      </p:cBhvr>
                                    </p:animEffect>
                                    <p:anim calcmode="lin" valueType="num">
                                      <p:cBhvr>
                                        <p:cTn id="15" dur="1000" fill="hold"/>
                                        <p:tgtEl>
                                          <p:spTgt spid="3">
                                            <p:bg/>
                                          </p:spTgt>
                                        </p:tgtEl>
                                        <p:attrNameLst>
                                          <p:attrName>ppt_x</p:attrName>
                                        </p:attrNameLst>
                                      </p:cBhvr>
                                      <p:tavLst>
                                        <p:tav tm="0">
                                          <p:val>
                                            <p:strVal val="#ppt_x"/>
                                          </p:val>
                                        </p:tav>
                                        <p:tav tm="100000">
                                          <p:val>
                                            <p:strVal val="#ppt_x"/>
                                          </p:val>
                                        </p:tav>
                                      </p:tavLst>
                                    </p:anim>
                                    <p:anim calcmode="lin" valueType="num">
                                      <p:cBhvr>
                                        <p:cTn id="16"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nodePh="1">
                                  <p:stCondLst>
                                    <p:cond delay="0"/>
                                  </p:stCondLst>
                                  <p:endCondLst>
                                    <p:cond evt="begin" delay="0">
                                      <p:tn val="19"/>
                                    </p:cond>
                                  </p:end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054AD-D0C7-4363-A726-08E33FCB1614}"/>
              </a:ext>
            </a:extLst>
          </p:cNvPr>
          <p:cNvSpPr>
            <a:spLocks noGrp="1"/>
          </p:cNvSpPr>
          <p:nvPr>
            <p:ph type="title"/>
          </p:nvPr>
        </p:nvSpPr>
        <p:spPr/>
        <p:txBody>
          <a:bodyPr>
            <a:normAutofit fontScale="90000"/>
          </a:bodyPr>
          <a:lstStyle/>
          <a:p>
            <a:pPr algn="r" rtl="1"/>
            <a:r>
              <a:rPr lang="fa-IR" sz="4000" dirty="0"/>
              <a:t>دستورالعمل ویژه پزشک مرکز/ پزشک خانواده</a:t>
            </a:r>
            <a:endParaRPr lang="en-US" sz="4000" dirty="0"/>
          </a:p>
        </p:txBody>
      </p:sp>
      <p:sp>
        <p:nvSpPr>
          <p:cNvPr id="3" name="Content Placeholder 2">
            <a:extLst>
              <a:ext uri="{FF2B5EF4-FFF2-40B4-BE49-F238E27FC236}">
                <a16:creationId xmlns:a16="http://schemas.microsoft.com/office/drawing/2014/main" id="{5262359D-3C8B-4CFE-875D-680D66CEF305}"/>
              </a:ext>
            </a:extLst>
          </p:cNvPr>
          <p:cNvSpPr>
            <a:spLocks noGrp="1"/>
          </p:cNvSpPr>
          <p:nvPr>
            <p:ph idx="1"/>
          </p:nvPr>
        </p:nvSpPr>
        <p:spPr>
          <a:xfrm>
            <a:off x="1983545" y="1905000"/>
            <a:ext cx="9988061" cy="4006222"/>
          </a:xfrm>
        </p:spPr>
        <p:txBody>
          <a:bodyPr>
            <a:normAutofit/>
          </a:bodyPr>
          <a:lstStyle/>
          <a:p>
            <a:pPr algn="r" rtl="1"/>
            <a:r>
              <a:rPr lang="fa-IR" sz="2400" dirty="0"/>
              <a:t>کلیه افراد ارزیابی شده نیازمند ارجاع، تو سط ماما به پز شک/پز شک خانواده مرکز ارجاع و سپس از طریق پز شک به مرکز تعیین شده تشخیص زودهنگام سرطان پستان سطح 2 ارجاع شود. </a:t>
            </a:r>
          </a:p>
          <a:p>
            <a:pPr algn="r" rtl="1"/>
            <a:r>
              <a:rPr lang="fa-IR" sz="2400" dirty="0"/>
              <a:t> در صورت ارجاع فرد به دلیل سابقه فردی و خانوادگی سرطان به پزشک مرکز: مستندات مربوطه در خصوص سابقه فردی مراجعه کننده ارزیابی دقیق و ثبت می شود. (از نظر نوع سرطان و زمان ابتلا به آن) مستندات مربوطه در خصوص سابقه خانوادگی، فرد ارزیابی دقیق و ثبت می شود. (از نظر نوع سرطان و زمان ابتلا به آن و نسبت فامیلی با فرد) در صورت صحت وجود سابقه شخصی یا خانوادگی، فرد به مرکز تشخیص زودهنگام سطح دو جهت انجام ویزیت تخصصی یا تصویربرداری مناسب هدایت می شود.</a:t>
            </a:r>
            <a:endParaRPr lang="en-US" sz="2400" dirty="0"/>
          </a:p>
        </p:txBody>
      </p:sp>
    </p:spTree>
    <p:extLst>
      <p:ext uri="{BB962C8B-B14F-4D97-AF65-F5344CB8AC3E}">
        <p14:creationId xmlns:p14="http://schemas.microsoft.com/office/powerpoint/2010/main" val="3106704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3AEEE3-5C11-4844-AEA0-52C887FF894C}"/>
              </a:ext>
            </a:extLst>
          </p:cNvPr>
          <p:cNvSpPr>
            <a:spLocks noGrp="1"/>
          </p:cNvSpPr>
          <p:nvPr>
            <p:ph idx="1"/>
          </p:nvPr>
        </p:nvSpPr>
        <p:spPr>
          <a:xfrm>
            <a:off x="838200" y="306313"/>
            <a:ext cx="11063068" cy="5306695"/>
          </a:xfrm>
        </p:spPr>
        <p:txBody>
          <a:bodyPr>
            <a:normAutofit fontScale="92500" lnSpcReduction="10000"/>
          </a:bodyPr>
          <a:lstStyle/>
          <a:p>
            <a:pPr algn="r" rtl="1"/>
            <a:r>
              <a:rPr lang="fa-IR" sz="2400" dirty="0"/>
              <a:t>در صورت ارجاع فرد به دلیل شرح حال یا معاینه بالینی مشکوک به پزشک مرکز:</a:t>
            </a:r>
          </a:p>
          <a:p>
            <a:pPr marL="0" indent="0" algn="r" rtl="1">
              <a:buNone/>
            </a:pPr>
            <a:endParaRPr lang="fa-IR" sz="2400" dirty="0"/>
          </a:p>
          <a:p>
            <a:pPr algn="r" rtl="1"/>
            <a:r>
              <a:rPr lang="fa-IR" sz="2400" dirty="0"/>
              <a:t>علت ارجاع ماما (شرح حال یا معاینه یا هردو) توسط پزشک ثبت می شود. </a:t>
            </a:r>
          </a:p>
          <a:p>
            <a:pPr marL="0" indent="0" algn="r" rtl="1">
              <a:buNone/>
            </a:pPr>
            <a:endParaRPr lang="fa-IR" sz="2400" dirty="0"/>
          </a:p>
          <a:p>
            <a:pPr algn="r" rtl="1"/>
            <a:r>
              <a:rPr lang="fa-IR" sz="2400" dirty="0"/>
              <a:t> شرح حال کامل توسط پزشک اخذ و ثبت می شود. </a:t>
            </a:r>
          </a:p>
          <a:p>
            <a:pPr marL="0" indent="0" algn="r" rtl="1">
              <a:buNone/>
            </a:pPr>
            <a:endParaRPr lang="fa-IR" sz="2400" dirty="0"/>
          </a:p>
          <a:p>
            <a:pPr algn="r" rtl="1"/>
            <a:r>
              <a:rPr lang="fa-IR" sz="2400" dirty="0"/>
              <a:t>معاینه کامل هر دو پستان و زیر بغل ها توسط پزشک انجام و ثبت می شود. </a:t>
            </a:r>
          </a:p>
          <a:p>
            <a:pPr marL="0" indent="0" algn="r" rtl="1">
              <a:buNone/>
            </a:pPr>
            <a:endParaRPr lang="fa-IR" sz="2400" dirty="0"/>
          </a:p>
          <a:p>
            <a:pPr algn="r" rtl="1"/>
            <a:r>
              <a:rPr lang="fa-IR" sz="2400" dirty="0"/>
              <a:t> سوابق از جمله وجود ماموگرافی یا سونوگرافی یا سایر مستندات فرد ارزیابی و ثبت می گردد. </a:t>
            </a:r>
          </a:p>
          <a:p>
            <a:pPr marL="0" indent="0" algn="r" rtl="1">
              <a:buNone/>
            </a:pPr>
            <a:endParaRPr lang="fa-IR" sz="2400" dirty="0"/>
          </a:p>
          <a:p>
            <a:pPr algn="r" rtl="1"/>
            <a:r>
              <a:rPr lang="fa-IR" sz="2400" dirty="0"/>
              <a:t> در صورت شک به وجود شرح حال یا علایم بالینی درخواست تصویربرداری مرتبط صادر و ثبت گردد.</a:t>
            </a:r>
            <a:endParaRPr lang="en-US" sz="2400" dirty="0"/>
          </a:p>
        </p:txBody>
      </p:sp>
    </p:spTree>
    <p:extLst>
      <p:ext uri="{BB962C8B-B14F-4D97-AF65-F5344CB8AC3E}">
        <p14:creationId xmlns:p14="http://schemas.microsoft.com/office/powerpoint/2010/main" val="225786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08B9A4-265F-4E42-A5EC-A1D90D7B1655}"/>
              </a:ext>
            </a:extLst>
          </p:cNvPr>
          <p:cNvSpPr>
            <a:spLocks noGrp="1"/>
          </p:cNvSpPr>
          <p:nvPr>
            <p:ph idx="1"/>
          </p:nvPr>
        </p:nvSpPr>
        <p:spPr>
          <a:xfrm>
            <a:off x="1171851" y="362584"/>
            <a:ext cx="11020149" cy="6348934"/>
          </a:xfrm>
        </p:spPr>
        <p:txBody>
          <a:bodyPr>
            <a:normAutofit lnSpcReduction="10000"/>
          </a:bodyPr>
          <a:lstStyle/>
          <a:p>
            <a:pPr algn="just" rtl="1"/>
            <a:r>
              <a:rPr lang="fa-IR" sz="2400" dirty="0"/>
              <a:t>در صورت ارجاع افراد بالای ۴0سال جهت انجام ماموگرافی غربالگری:</a:t>
            </a:r>
          </a:p>
          <a:p>
            <a:pPr marL="0" indent="0" algn="just" rtl="1">
              <a:buNone/>
            </a:pPr>
            <a:endParaRPr lang="fa-IR" sz="2400" dirty="0"/>
          </a:p>
          <a:p>
            <a:pPr algn="just" rtl="1"/>
            <a:r>
              <a:rPr lang="fa-IR" sz="2400" dirty="0"/>
              <a:t> نسخه ماموگرافی غربالگری دو طرفه پستان برای فرد ثبت و فرد به مرکز تشخیص زودهنگام سطح دو جهت انجام ماموگرافی هدایت می شود.</a:t>
            </a:r>
          </a:p>
          <a:p>
            <a:pPr marL="0" indent="0" algn="just" rtl="1">
              <a:buNone/>
            </a:pPr>
            <a:endParaRPr lang="fa-IR" sz="2400" dirty="0"/>
          </a:p>
          <a:p>
            <a:pPr marL="0" indent="0" algn="just" rtl="1">
              <a:buNone/>
            </a:pPr>
            <a:r>
              <a:rPr lang="fa-IR" sz="2400" dirty="0"/>
              <a:t>در صورت ارجاع فردی که برای انجام ماموگرافی نیاز به تصمیم گیری بیشتری دارند: </a:t>
            </a:r>
          </a:p>
          <a:p>
            <a:pPr marL="0" indent="0" algn="just" rtl="1">
              <a:buNone/>
            </a:pPr>
            <a:r>
              <a:rPr lang="fa-IR" sz="2400" dirty="0"/>
              <a:t> علت ارجاع ماما (شرح حال یا معاینه یا هردو) توسط پزشک ثبت می شود. </a:t>
            </a:r>
          </a:p>
          <a:p>
            <a:pPr marL="0" indent="0" algn="just" rtl="1">
              <a:buNone/>
            </a:pPr>
            <a:r>
              <a:rPr lang="fa-IR" sz="2400" dirty="0"/>
              <a:t>سوابق از جمله وجود ماموگرافی یا سونوگرافی یا سایر مستندات فرد ارزیابی و ثبت می گردد. در صورت تایید نیاز به ماموگرافی تشخیصی، دلیل عدم امکان انجام ماموگرافی از جمله بارداری، شیردهی، انجام ماموگرافی زیر یکسال ثبت می گردد. </a:t>
            </a:r>
          </a:p>
          <a:p>
            <a:pPr marL="0" indent="0" algn="just" rtl="1">
              <a:buNone/>
            </a:pPr>
            <a:r>
              <a:rPr lang="fa-IR" sz="2400" dirty="0"/>
              <a:t> فرد به مرکز تشخیص زودهنگام سطح دو جهت انجام اقدام مناسب هدایت می شود. </a:t>
            </a:r>
          </a:p>
          <a:p>
            <a:pPr marL="0" indent="0" algn="just" rtl="1">
              <a:buNone/>
            </a:pPr>
            <a:endParaRPr lang="fa-IR" sz="2400" dirty="0"/>
          </a:p>
          <a:p>
            <a:pPr marL="0" indent="0" algn="just" rtl="1">
              <a:buNone/>
            </a:pPr>
            <a:r>
              <a:rPr lang="fa-IR" sz="2400" dirty="0"/>
              <a:t> توجه: انجام ماموگرافی در شرایط بارداری، شیردهی، سابقه ماموگرافی درکمتر از یکسال صرفا با صلاحدید جراح و در صورت نیاز به مشاوره متخصص رادیولوژی در موارد شک بالا انجام می گردد.</a:t>
            </a:r>
            <a:endParaRPr lang="en-US" sz="2400" dirty="0"/>
          </a:p>
        </p:txBody>
      </p:sp>
    </p:spTree>
    <p:extLst>
      <p:ext uri="{BB962C8B-B14F-4D97-AF65-F5344CB8AC3E}">
        <p14:creationId xmlns:p14="http://schemas.microsoft.com/office/powerpoint/2010/main" val="86913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anim calcmode="lin" valueType="num">
                                      <p:cBhvr>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8D94D4-733F-49FD-A510-2B2584175DDC}"/>
              </a:ext>
            </a:extLst>
          </p:cNvPr>
          <p:cNvPicPr>
            <a:picLocks noChangeAspect="1"/>
          </p:cNvPicPr>
          <p:nvPr/>
        </p:nvPicPr>
        <p:blipFill rotWithShape="1">
          <a:blip r:embed="rId2">
            <a:extLst>
              <a:ext uri="{28A0092B-C50C-407E-A947-70E740481C1C}">
                <a14:useLocalDpi xmlns:a14="http://schemas.microsoft.com/office/drawing/2010/main" val="0"/>
              </a:ext>
            </a:extLst>
          </a:blip>
          <a:srcRect t="14844" b="14844"/>
          <a:stretch/>
        </p:blipFill>
        <p:spPr>
          <a:xfrm>
            <a:off x="0" y="0"/>
            <a:ext cx="12160738" cy="6840415"/>
          </a:xfrm>
          <a:prstGeom prst="rect">
            <a:avLst/>
          </a:prstGeom>
        </p:spPr>
      </p:pic>
      <p:sp>
        <p:nvSpPr>
          <p:cNvPr id="4" name="TextBox 3">
            <a:extLst>
              <a:ext uri="{FF2B5EF4-FFF2-40B4-BE49-F238E27FC236}">
                <a16:creationId xmlns:a16="http://schemas.microsoft.com/office/drawing/2014/main" id="{F412EA0B-ECBE-41A1-9381-BC5ACB100EB7}"/>
              </a:ext>
            </a:extLst>
          </p:cNvPr>
          <p:cNvSpPr txBox="1"/>
          <p:nvPr/>
        </p:nvSpPr>
        <p:spPr>
          <a:xfrm>
            <a:off x="5247250" y="2799471"/>
            <a:ext cx="5598942" cy="1107996"/>
          </a:xfrm>
          <a:prstGeom prst="rect">
            <a:avLst/>
          </a:prstGeom>
          <a:noFill/>
        </p:spPr>
        <p:txBody>
          <a:bodyPr wrap="square" rtlCol="0">
            <a:spAutoFit/>
          </a:bodyPr>
          <a:lstStyle/>
          <a:p>
            <a:r>
              <a:rPr lang="fa-IR" sz="6600" b="1" dirty="0">
                <a:solidFill>
                  <a:srgbClr val="C00000"/>
                </a:solidFill>
                <a:cs typeface="B Titr" panose="00000700000000000000" pitchFamily="2" charset="-78"/>
              </a:rPr>
              <a:t>پیوست ها</a:t>
            </a:r>
            <a:endParaRPr lang="en-US" sz="6600" b="1" dirty="0">
              <a:solidFill>
                <a:srgbClr val="C00000"/>
              </a:solidFill>
              <a:cs typeface="B Titr" panose="00000700000000000000" pitchFamily="2" charset="-78"/>
            </a:endParaRPr>
          </a:p>
        </p:txBody>
      </p:sp>
    </p:spTree>
    <p:extLst>
      <p:ext uri="{BB962C8B-B14F-4D97-AF65-F5344CB8AC3E}">
        <p14:creationId xmlns:p14="http://schemas.microsoft.com/office/powerpoint/2010/main" val="21225858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685C2-80ED-4CD5-9D5D-996EC756EDA7}"/>
              </a:ext>
            </a:extLst>
          </p:cNvPr>
          <p:cNvSpPr>
            <a:spLocks noGrp="1"/>
          </p:cNvSpPr>
          <p:nvPr>
            <p:ph type="title"/>
          </p:nvPr>
        </p:nvSpPr>
        <p:spPr>
          <a:xfrm>
            <a:off x="9931791" y="281127"/>
            <a:ext cx="1572821" cy="881133"/>
          </a:xfrm>
        </p:spPr>
        <p:txBody>
          <a:bodyPr/>
          <a:lstStyle/>
          <a:p>
            <a:pPr algn="r" rtl="1"/>
            <a:r>
              <a:rPr lang="fa-IR" dirty="0">
                <a:solidFill>
                  <a:srgbClr val="C00000"/>
                </a:solidFill>
                <a:cs typeface="B Titr" panose="00000700000000000000" pitchFamily="2" charset="-78"/>
              </a:rPr>
              <a:t>پیوست 1</a:t>
            </a:r>
            <a:endParaRPr lang="en-US" dirty="0">
              <a:solidFill>
                <a:srgbClr val="C00000"/>
              </a:solidFill>
              <a:cs typeface="B Titr" panose="00000700000000000000" pitchFamily="2" charset="-78"/>
            </a:endParaRPr>
          </a:p>
        </p:txBody>
      </p:sp>
      <p:sp>
        <p:nvSpPr>
          <p:cNvPr id="3" name="Content Placeholder 2">
            <a:extLst>
              <a:ext uri="{FF2B5EF4-FFF2-40B4-BE49-F238E27FC236}">
                <a16:creationId xmlns:a16="http://schemas.microsoft.com/office/drawing/2014/main" id="{ADA1E3F2-E7EE-427B-B702-29817602074E}"/>
              </a:ext>
            </a:extLst>
          </p:cNvPr>
          <p:cNvSpPr>
            <a:spLocks noGrp="1"/>
          </p:cNvSpPr>
          <p:nvPr>
            <p:ph idx="1"/>
          </p:nvPr>
        </p:nvSpPr>
        <p:spPr>
          <a:xfrm>
            <a:off x="506437" y="956603"/>
            <a:ext cx="11465169" cy="5901397"/>
          </a:xfrm>
        </p:spPr>
        <p:txBody>
          <a:bodyPr>
            <a:normAutofit/>
          </a:bodyPr>
          <a:lstStyle/>
          <a:p>
            <a:pPr algn="r" rtl="1"/>
            <a:r>
              <a:rPr lang="fa-IR" sz="2400" dirty="0">
                <a:cs typeface="B Titr" panose="00000700000000000000" pitchFamily="2" charset="-78"/>
              </a:rPr>
              <a:t>دستورالعمل معاینه بالینی پستان</a:t>
            </a:r>
          </a:p>
          <a:p>
            <a:pPr marL="0" indent="0" algn="r" rtl="1">
              <a:buNone/>
            </a:pPr>
            <a:r>
              <a:rPr lang="fa-IR" sz="2400" dirty="0"/>
              <a:t>اغلب توده های پستانی در حین معاینه معمول پستان توسط خود فرد و گاهی نیز توسط پزشک و ماما کشف میشوند. معاینه ی پستان بخش مهم از معاینات بالینی را تشکیل میدهد. معمولا برای این معاینات، افراد به ماما یا متخصص جراحی ارجاع داده میشوند. به دلیل ارتباط بین تشخیص زودهنگام بیماری و نتایج درمانی قابل توجه آن، هر ماما یا پزشکی باید وظیفة انجام معاینات مربوطه و برر سیهای تشخیصی لازم را در مراحل اولیه کشف یافته ی غیرطبیعی به عهده گیرد. یک معاینه بالینی، به تنهایی نمی تواند بدخیمی را رد کند. روزهای 5 تا 10 دوره قاعدگی، بهترین دوران برای انجام معاینه پستان است. معاینه بالینی پستان باید شامل مشاهده پستانها، بررسی غدد لنفاوی و لمس بافت پستان و زیربغل باشد. در مشاهده پستان، به اندازه، شکل، رنگ، حاشیه ها، جهت پستانها و نوک پستانها توجه نمایید. </a:t>
            </a:r>
          </a:p>
          <a:p>
            <a:pPr marL="0" indent="0" algn="r" rtl="1">
              <a:buNone/>
            </a:pPr>
            <a:r>
              <a:rPr lang="fa-IR" sz="2400" dirty="0"/>
              <a:t>وجود یک سری مشخصات ویژه در همراهی با ضایعات و تودههای قابل لمس پستان شک به بدخیمی را بالا میبرند: </a:t>
            </a:r>
          </a:p>
        </p:txBody>
      </p:sp>
    </p:spTree>
    <p:extLst>
      <p:ext uri="{BB962C8B-B14F-4D97-AF65-F5344CB8AC3E}">
        <p14:creationId xmlns:p14="http://schemas.microsoft.com/office/powerpoint/2010/main" val="379499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6EAE4-312A-4D9C-AEA4-6A1BBCF0F2BA}"/>
              </a:ext>
            </a:extLst>
          </p:cNvPr>
          <p:cNvSpPr>
            <a:spLocks noGrp="1"/>
          </p:cNvSpPr>
          <p:nvPr>
            <p:ph type="title"/>
          </p:nvPr>
        </p:nvSpPr>
        <p:spPr>
          <a:xfrm>
            <a:off x="731520" y="624110"/>
            <a:ext cx="11099409" cy="5678216"/>
          </a:xfrm>
        </p:spPr>
        <p:txBody>
          <a:bodyPr>
            <a:normAutofit/>
          </a:bodyPr>
          <a:lstStyle/>
          <a:p>
            <a:pPr marL="0" indent="0" algn="r" rtl="1"/>
            <a:r>
              <a:rPr lang="fa-IR" sz="2400" dirty="0"/>
              <a:t>تغییر در شکل، کشیدگی و عدم قرینگی پستانها </a:t>
            </a:r>
            <a:br>
              <a:rPr lang="fa-IR" sz="2400" dirty="0"/>
            </a:br>
            <a:r>
              <a:rPr lang="fa-IR" sz="2400" dirty="0"/>
              <a:t> تغییرات پوستی </a:t>
            </a:r>
            <a:br>
              <a:rPr lang="fa-IR" sz="2400" dirty="0"/>
            </a:br>
            <a:r>
              <a:rPr lang="fa-IR" sz="2400" dirty="0"/>
              <a:t> تغییرات نوک پستان </a:t>
            </a:r>
            <a:br>
              <a:rPr lang="fa-IR" sz="2400" dirty="0"/>
            </a:br>
            <a:r>
              <a:rPr lang="fa-IR" sz="2400" dirty="0"/>
              <a:t> ترشح نوک پستان یکی از الگوهای معاینه که حساسیت بیشتری نسبت به روشهای معاینه دیگر دارد الگوی نوار عمودی است. در این الگو پستان با نوارهای عمودی که باهم تداخل دارند مورد بررسی قرار میدهد. الگوی نوار عمودی از جهت اینکه تمام بافت پستان را مورد بررسی قرار میدهد اطمینان بیشتری به ما میدهد. </a:t>
            </a:r>
            <a:br>
              <a:rPr lang="en-US" dirty="0"/>
            </a:br>
            <a:endParaRPr lang="en-US" dirty="0"/>
          </a:p>
        </p:txBody>
      </p:sp>
      <p:pic>
        <p:nvPicPr>
          <p:cNvPr id="8" name="Picture 7">
            <a:extLst>
              <a:ext uri="{FF2B5EF4-FFF2-40B4-BE49-F238E27FC236}">
                <a16:creationId xmlns:a16="http://schemas.microsoft.com/office/drawing/2014/main" id="{0A0001B3-8D02-4550-9084-1A87953CF1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5008" y="3706455"/>
            <a:ext cx="3468617" cy="2889989"/>
          </a:xfrm>
          <a:prstGeom prst="rect">
            <a:avLst/>
          </a:prstGeom>
        </p:spPr>
      </p:pic>
      <p:pic>
        <p:nvPicPr>
          <p:cNvPr id="10" name="Picture 9">
            <a:extLst>
              <a:ext uri="{FF2B5EF4-FFF2-40B4-BE49-F238E27FC236}">
                <a16:creationId xmlns:a16="http://schemas.microsoft.com/office/drawing/2014/main" id="{424C1AE0-F336-4F3D-84A4-B9D2ADA9D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886" y="3682576"/>
            <a:ext cx="3123028" cy="2913867"/>
          </a:xfrm>
          <a:prstGeom prst="rect">
            <a:avLst/>
          </a:prstGeom>
        </p:spPr>
      </p:pic>
    </p:spTree>
    <p:extLst>
      <p:ext uri="{BB962C8B-B14F-4D97-AF65-F5344CB8AC3E}">
        <p14:creationId xmlns:p14="http://schemas.microsoft.com/office/powerpoint/2010/main" val="2496309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172B2-F41C-4632-B8BE-B085C21044D2}"/>
              </a:ext>
            </a:extLst>
          </p:cNvPr>
          <p:cNvSpPr>
            <a:spLocks noGrp="1"/>
          </p:cNvSpPr>
          <p:nvPr>
            <p:ph type="title"/>
          </p:nvPr>
        </p:nvSpPr>
        <p:spPr>
          <a:xfrm>
            <a:off x="1688123" y="133644"/>
            <a:ext cx="10016197" cy="796727"/>
          </a:xfrm>
        </p:spPr>
        <p:txBody>
          <a:bodyPr>
            <a:normAutofit fontScale="90000"/>
          </a:bodyPr>
          <a:lstStyle/>
          <a:p>
            <a:pPr algn="r" rtl="1"/>
            <a:r>
              <a:rPr lang="fa-IR" sz="2800" dirty="0">
                <a:solidFill>
                  <a:srgbClr val="C00000"/>
                </a:solidFill>
                <a:cs typeface="B Titr" panose="00000700000000000000" pitchFamily="2" charset="-78"/>
              </a:rPr>
              <a:t>پیوست 2</a:t>
            </a:r>
            <a:r>
              <a:rPr lang="fa-IR" sz="2700" dirty="0"/>
              <a:t> </a:t>
            </a:r>
            <a:r>
              <a:rPr lang="fa-IR" sz="2700" dirty="0">
                <a:cs typeface="B Titr" panose="00000700000000000000" pitchFamily="2" charset="-78"/>
              </a:rPr>
              <a:t>نظام طبقه بندی گزارش های تصویربرداری پستان (</a:t>
            </a:r>
            <a:r>
              <a:rPr lang="en-US" sz="2700" dirty="0">
                <a:cs typeface="B Titr" panose="00000700000000000000" pitchFamily="2" charset="-78"/>
              </a:rPr>
              <a:t>BI-RADS</a:t>
            </a:r>
            <a:r>
              <a:rPr lang="fa-IR" sz="2700" dirty="0">
                <a:cs typeface="B Titr" panose="00000700000000000000" pitchFamily="2" charset="-78"/>
              </a:rPr>
              <a:t>)</a:t>
            </a:r>
            <a:br>
              <a:rPr lang="en-US" dirty="0">
                <a:cs typeface="B Titr" panose="00000700000000000000" pitchFamily="2" charset="-78"/>
              </a:rPr>
            </a:br>
            <a:endParaRPr lang="en-US" dirty="0">
              <a:cs typeface="B Titr" panose="00000700000000000000" pitchFamily="2" charset="-78"/>
            </a:endParaRPr>
          </a:p>
        </p:txBody>
      </p:sp>
      <p:pic>
        <p:nvPicPr>
          <p:cNvPr id="4" name="Content Placeholder 3">
            <a:extLst>
              <a:ext uri="{FF2B5EF4-FFF2-40B4-BE49-F238E27FC236}">
                <a16:creationId xmlns:a16="http://schemas.microsoft.com/office/drawing/2014/main" id="{762F995B-412D-4159-AD94-3ECE6C79C4D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19643" y="801858"/>
            <a:ext cx="9087729" cy="5922498"/>
          </a:xfrm>
          <a:prstGeom prst="rect">
            <a:avLst/>
          </a:prstGeom>
        </p:spPr>
      </p:pic>
    </p:spTree>
    <p:extLst>
      <p:ext uri="{BB962C8B-B14F-4D97-AF65-F5344CB8AC3E}">
        <p14:creationId xmlns:p14="http://schemas.microsoft.com/office/powerpoint/2010/main" val="3998641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8E16D3-C13B-4037-9522-F206F6E945AF}"/>
              </a:ext>
            </a:extLst>
          </p:cNvPr>
          <p:cNvSpPr>
            <a:spLocks noGrp="1"/>
          </p:cNvSpPr>
          <p:nvPr>
            <p:ph idx="1"/>
          </p:nvPr>
        </p:nvSpPr>
        <p:spPr>
          <a:xfrm>
            <a:off x="1589649" y="248528"/>
            <a:ext cx="9971233" cy="6714979"/>
          </a:xfrm>
        </p:spPr>
        <p:txBody>
          <a:bodyPr/>
          <a:lstStyle/>
          <a:p>
            <a:pPr algn="r" rtl="1"/>
            <a:r>
              <a:rPr lang="fa-IR" sz="2400" dirty="0">
                <a:solidFill>
                  <a:srgbClr val="C00000"/>
                </a:solidFill>
                <a:latin typeface="+mj-lt"/>
                <a:ea typeface="+mj-ea"/>
                <a:cs typeface="B Titr" panose="00000700000000000000" pitchFamily="2" charset="-78"/>
              </a:rPr>
              <a:t>پیوست 3</a:t>
            </a:r>
            <a:r>
              <a:rPr lang="fa-IR" sz="2400" dirty="0">
                <a:solidFill>
                  <a:schemeClr val="tx1">
                    <a:lumMod val="85000"/>
                    <a:lumOff val="15000"/>
                  </a:schemeClr>
                </a:solidFill>
                <a:latin typeface="+mj-lt"/>
                <a:ea typeface="+mj-ea"/>
                <a:cs typeface="B Titr" panose="00000700000000000000" pitchFamily="2" charset="-78"/>
              </a:rPr>
              <a:t>محتوای آموزشی </a:t>
            </a:r>
          </a:p>
          <a:p>
            <a:pPr marL="0" indent="0" algn="r" rtl="1">
              <a:buNone/>
            </a:pPr>
            <a:r>
              <a:rPr lang="fa-IR" dirty="0"/>
              <a:t>سالانه هزاران مورد ابتلا به سرطان در ایران و میلیونها مورد در جهان رخ میدهد که در صورت تشخیص به موقع و زودهنگام، تومور در مراحل اولیه و محدود بوده، در نتیجه درمان آن آسان تر و امکان کنترل و بهبود کامل آن بسیار زیاد است. بر اساس آخرین آمار منتشر شده در ایران سالانه بیش از 150 هزار نفر مبتلا به سرطان میشوند که این عدد روند رو به رشدی خواهد داشت. </a:t>
            </a:r>
          </a:p>
          <a:p>
            <a:pPr marL="0" indent="0" algn="r" rtl="1">
              <a:buNone/>
            </a:pPr>
            <a:r>
              <a:rPr lang="fa-IR" dirty="0"/>
              <a:t>مهمترین دلیل برای افزایش بروز سرطان در ایران و جهان عبارتند از: </a:t>
            </a:r>
          </a:p>
          <a:p>
            <a:pPr marL="0" indent="0" algn="r" rtl="1">
              <a:buNone/>
            </a:pPr>
            <a:r>
              <a:rPr lang="en-US" dirty="0"/>
              <a:t> </a:t>
            </a:r>
            <a:r>
              <a:rPr lang="fa-IR" dirty="0"/>
              <a:t>افزایش امید به زندگی و تعداد سالمندان به دلیل افزایش بروز سرطان با افزایش سن </a:t>
            </a:r>
          </a:p>
          <a:p>
            <a:pPr marL="0" indent="0" algn="r" rtl="1">
              <a:buNone/>
            </a:pPr>
            <a:r>
              <a:rPr lang="fa-IR" dirty="0"/>
              <a:t>تغییر در شیوه زندگی مانند افزایش مصرف دخانیات، غذاهای چرب و پرکالری و کم تحرکی </a:t>
            </a:r>
          </a:p>
          <a:p>
            <a:pPr marL="0" indent="0" algn="r" rtl="1">
              <a:buNone/>
            </a:pPr>
            <a:r>
              <a:rPr lang="en-US" dirty="0"/>
              <a:t> </a:t>
            </a:r>
            <a:r>
              <a:rPr lang="fa-IR" dirty="0"/>
              <a:t>عوامل محیطی مانند افزایش مصرف سوختهای فسیلی </a:t>
            </a:r>
          </a:p>
          <a:p>
            <a:pPr marL="0" indent="0" algn="r" rtl="1">
              <a:buNone/>
            </a:pPr>
            <a:endParaRPr lang="en-US" dirty="0"/>
          </a:p>
        </p:txBody>
      </p:sp>
      <p:pic>
        <p:nvPicPr>
          <p:cNvPr id="5" name="Picture 4">
            <a:extLst>
              <a:ext uri="{FF2B5EF4-FFF2-40B4-BE49-F238E27FC236}">
                <a16:creationId xmlns:a16="http://schemas.microsoft.com/office/drawing/2014/main" id="{C3DD230D-7B1B-497A-976C-ABACDCB3E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7773" y="3606017"/>
            <a:ext cx="8164449" cy="3200400"/>
          </a:xfrm>
          <a:prstGeom prst="rect">
            <a:avLst/>
          </a:prstGeom>
        </p:spPr>
      </p:pic>
    </p:spTree>
    <p:extLst>
      <p:ext uri="{BB962C8B-B14F-4D97-AF65-F5344CB8AC3E}">
        <p14:creationId xmlns:p14="http://schemas.microsoft.com/office/powerpoint/2010/main" val="3642414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BC7A2C-441B-493A-AA20-FC898E9916FA}"/>
              </a:ext>
            </a:extLst>
          </p:cNvPr>
          <p:cNvSpPr>
            <a:spLocks noGrp="1"/>
          </p:cNvSpPr>
          <p:nvPr>
            <p:ph idx="1"/>
          </p:nvPr>
        </p:nvSpPr>
        <p:spPr>
          <a:xfrm>
            <a:off x="1800665" y="464233"/>
            <a:ext cx="9703947" cy="6175717"/>
          </a:xfrm>
        </p:spPr>
        <p:txBody>
          <a:bodyPr>
            <a:normAutofit/>
          </a:bodyPr>
          <a:lstStyle/>
          <a:p>
            <a:pPr marL="0" indent="0" algn="r" rtl="1">
              <a:buNone/>
            </a:pPr>
            <a:r>
              <a:rPr lang="fa-IR" sz="2400" dirty="0"/>
              <a:t>در حال حاضر با وجودی که عدد خام مرگ و میر ناشی از سرطانها افزایش</a:t>
            </a:r>
          </a:p>
          <a:p>
            <a:pPr marL="0" indent="0" algn="r" rtl="1">
              <a:buNone/>
            </a:pPr>
            <a:r>
              <a:rPr lang="fa-IR" sz="2400" dirty="0"/>
              <a:t> یافته است اما به طور کلی نسبت افرادی که از سرطان فوت میکنند با در</a:t>
            </a:r>
          </a:p>
          <a:p>
            <a:pPr marL="0" indent="0" algn="r" rtl="1">
              <a:buNone/>
            </a:pPr>
            <a:r>
              <a:rPr lang="fa-IR" sz="2400" dirty="0"/>
              <a:t> نظر گرفتن جمعیت و تعداد موارد ابتلا، در مقایسه با سه دهه پیش، کاهش</a:t>
            </a:r>
          </a:p>
          <a:p>
            <a:pPr marL="0" indent="0" algn="r" rtl="1">
              <a:buNone/>
            </a:pPr>
            <a:r>
              <a:rPr lang="fa-IR" sz="2400" dirty="0"/>
              <a:t> یافته است. نیمی از افرادی که امروز با تشخیص سرطان تحت درمان</a:t>
            </a:r>
          </a:p>
          <a:p>
            <a:pPr marL="0" indent="0" algn="r" rtl="1">
              <a:buNone/>
            </a:pPr>
            <a:r>
              <a:rPr lang="fa-IR" sz="2400" dirty="0"/>
              <a:t> هستند، پنج سال زنده خواهند بود و بیش از ٪۴0 بعد از ده سال هنوز </a:t>
            </a:r>
          </a:p>
          <a:p>
            <a:pPr marL="0" indent="0" algn="r" rtl="1">
              <a:buNone/>
            </a:pPr>
            <a:r>
              <a:rPr lang="fa-IR" sz="2400" dirty="0"/>
              <a:t>زندگی میکنند. متوسط میزان بقای ده ساله برای سرطان دو برابر ۳0 سال </a:t>
            </a:r>
          </a:p>
          <a:p>
            <a:pPr marL="0" indent="0" algn="r" rtl="1">
              <a:buNone/>
            </a:pPr>
            <a:r>
              <a:rPr lang="fa-IR" sz="2400" dirty="0"/>
              <a:t>گذشته شده است. مهمترین دلیل بهبود در بقای بیماران، علاوه بر درمانهای </a:t>
            </a:r>
          </a:p>
          <a:p>
            <a:pPr marL="0" indent="0" algn="r" rtl="1">
              <a:buNone/>
            </a:pPr>
            <a:r>
              <a:rPr lang="fa-IR" sz="2400" dirty="0"/>
              <a:t>موثرتری که پیدا شده است، افزایش آگاهی مردم و ارتقای روشهای تشخیص </a:t>
            </a:r>
          </a:p>
          <a:p>
            <a:pPr marL="0" indent="0" algn="r" rtl="1">
              <a:buNone/>
            </a:pPr>
            <a:r>
              <a:rPr lang="fa-IR" sz="2400" dirty="0"/>
              <a:t>زودهنگام است. حتی برای کسانی که احتمال بهبودی آنها کم است، شانس </a:t>
            </a:r>
          </a:p>
          <a:p>
            <a:pPr marL="0" indent="0" algn="r" rtl="1">
              <a:buNone/>
            </a:pPr>
            <a:r>
              <a:rPr lang="fa-IR" sz="2400" dirty="0"/>
              <a:t>زنده ماندن در زمان تشخیص زودتر، بیشتر خواهد بود.</a:t>
            </a:r>
          </a:p>
          <a:p>
            <a:pPr marL="0" indent="0" algn="r" rtl="1">
              <a:buNone/>
            </a:pPr>
            <a:r>
              <a:rPr lang="fa-IR" sz="2400" dirty="0"/>
              <a:t> </a:t>
            </a:r>
            <a:r>
              <a:rPr lang="fa-IR" sz="2400" b="1" u="sng" dirty="0"/>
              <a:t>دو جزء اصلی در برنامه تشخیص زودرس سرطان وجود دارد:</a:t>
            </a:r>
          </a:p>
          <a:p>
            <a:pPr marL="0" indent="0" algn="r" rtl="1">
              <a:buNone/>
            </a:pPr>
            <a:r>
              <a:rPr lang="fa-IR" sz="2400" dirty="0"/>
              <a:t> </a:t>
            </a:r>
            <a:r>
              <a:rPr lang="fa-IR" sz="2400" b="1" u="sng" dirty="0"/>
              <a:t>تشخیص زودهنگام و غربالگری</a:t>
            </a:r>
            <a:r>
              <a:rPr lang="fa-IR" sz="2400" dirty="0"/>
              <a:t>.</a:t>
            </a:r>
            <a:endParaRPr lang="en-US" sz="2400" dirty="0"/>
          </a:p>
        </p:txBody>
      </p:sp>
    </p:spTree>
    <p:extLst>
      <p:ext uri="{BB962C8B-B14F-4D97-AF65-F5344CB8AC3E}">
        <p14:creationId xmlns:p14="http://schemas.microsoft.com/office/powerpoint/2010/main" val="161429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8504FA2-54D7-4F8F-871E-624FEEDD9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30874" y="-164948"/>
            <a:ext cx="9743655" cy="6858000"/>
          </a:xfrm>
          <a:prstGeom prst="rect">
            <a:avLst/>
          </a:prstGeom>
        </p:spPr>
      </p:pic>
      <p:pic>
        <p:nvPicPr>
          <p:cNvPr id="15" name="Picture 14">
            <a:extLst>
              <a:ext uri="{FF2B5EF4-FFF2-40B4-BE49-F238E27FC236}">
                <a16:creationId xmlns:a16="http://schemas.microsoft.com/office/drawing/2014/main" id="{74A506C1-07BC-4092-B0C4-3E62CA6CF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71781" y="-62832"/>
            <a:ext cx="9743655" cy="6858000"/>
          </a:xfrm>
          <a:prstGeom prst="rect">
            <a:avLst/>
          </a:prstGeom>
        </p:spPr>
      </p:pic>
      <p:pic>
        <p:nvPicPr>
          <p:cNvPr id="17" name="Picture 16">
            <a:extLst>
              <a:ext uri="{FF2B5EF4-FFF2-40B4-BE49-F238E27FC236}">
                <a16:creationId xmlns:a16="http://schemas.microsoft.com/office/drawing/2014/main" id="{76BD510C-31D3-4420-923B-5BF099A737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40870" y="-34864"/>
            <a:ext cx="9537813" cy="6858000"/>
          </a:xfrm>
          <a:prstGeom prst="rect">
            <a:avLst/>
          </a:prstGeom>
        </p:spPr>
      </p:pic>
      <p:pic>
        <p:nvPicPr>
          <p:cNvPr id="19" name="Picture 18">
            <a:extLst>
              <a:ext uri="{FF2B5EF4-FFF2-40B4-BE49-F238E27FC236}">
                <a16:creationId xmlns:a16="http://schemas.microsoft.com/office/drawing/2014/main" id="{72B4DBAC-8BBF-475F-BA50-2910C89FD4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9403" y="-62832"/>
            <a:ext cx="10670002" cy="6858000"/>
          </a:xfrm>
          <a:prstGeom prst="rect">
            <a:avLst/>
          </a:prstGeom>
        </p:spPr>
      </p:pic>
      <p:pic>
        <p:nvPicPr>
          <p:cNvPr id="21" name="Picture 20">
            <a:extLst>
              <a:ext uri="{FF2B5EF4-FFF2-40B4-BE49-F238E27FC236}">
                <a16:creationId xmlns:a16="http://schemas.microsoft.com/office/drawing/2014/main" id="{AAD364C8-4014-44F8-AB4E-3012744048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5449" y="-34864"/>
            <a:ext cx="11016121" cy="6196568"/>
          </a:xfrm>
          <a:prstGeom prst="rect">
            <a:avLst/>
          </a:prstGeom>
        </p:spPr>
      </p:pic>
      <p:pic>
        <p:nvPicPr>
          <p:cNvPr id="23" name="Picture 22">
            <a:extLst>
              <a:ext uri="{FF2B5EF4-FFF2-40B4-BE49-F238E27FC236}">
                <a16:creationId xmlns:a16="http://schemas.microsoft.com/office/drawing/2014/main" id="{210557B5-4BDE-4BE5-B5C7-9123285848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200416" y="-151580"/>
            <a:ext cx="11016121" cy="6196568"/>
          </a:xfrm>
          <a:prstGeom prst="rect">
            <a:avLst/>
          </a:prstGeom>
        </p:spPr>
      </p:pic>
      <p:pic>
        <p:nvPicPr>
          <p:cNvPr id="25" name="Picture 24">
            <a:extLst>
              <a:ext uri="{FF2B5EF4-FFF2-40B4-BE49-F238E27FC236}">
                <a16:creationId xmlns:a16="http://schemas.microsoft.com/office/drawing/2014/main" id="{C618D708-7424-41AA-8C63-3947F6508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0233" y="330716"/>
            <a:ext cx="11016121" cy="6196568"/>
          </a:xfrm>
          <a:prstGeom prst="rect">
            <a:avLst/>
          </a:prstGeom>
        </p:spPr>
      </p:pic>
      <p:sp>
        <p:nvSpPr>
          <p:cNvPr id="26" name="Oval 25">
            <a:extLst>
              <a:ext uri="{FF2B5EF4-FFF2-40B4-BE49-F238E27FC236}">
                <a16:creationId xmlns:a16="http://schemas.microsoft.com/office/drawing/2014/main" id="{DA9F0D3C-3EC4-4AA6-A82C-9812D627A6DC}"/>
              </a:ext>
            </a:extLst>
          </p:cNvPr>
          <p:cNvSpPr/>
          <p:nvPr/>
        </p:nvSpPr>
        <p:spPr>
          <a:xfrm>
            <a:off x="-1347537" y="-2454442"/>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5B5D778-1223-4973-8BD6-7B8369B259BF}"/>
              </a:ext>
            </a:extLst>
          </p:cNvPr>
          <p:cNvSpPr/>
          <p:nvPr/>
        </p:nvSpPr>
        <p:spPr>
          <a:xfrm>
            <a:off x="-1917031" y="5245768"/>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8114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345DA-794A-4684-AA6D-455E72BB64E2}"/>
              </a:ext>
            </a:extLst>
          </p:cNvPr>
          <p:cNvSpPr>
            <a:spLocks noGrp="1"/>
          </p:cNvSpPr>
          <p:nvPr>
            <p:ph type="ctrTitle"/>
          </p:nvPr>
        </p:nvSpPr>
        <p:spPr>
          <a:xfrm>
            <a:off x="2110154" y="320041"/>
            <a:ext cx="9197511" cy="634298"/>
          </a:xfrm>
        </p:spPr>
        <p:txBody>
          <a:bodyPr>
            <a:noAutofit/>
          </a:bodyPr>
          <a:lstStyle/>
          <a:p>
            <a:pPr algn="r" rtl="1"/>
            <a:r>
              <a:rPr lang="fa-IR" sz="2400" dirty="0">
                <a:cs typeface="B Titr" panose="00000700000000000000" pitchFamily="2" charset="-78"/>
              </a:rPr>
              <a:t>اصول خود مراقبتی برای پیشگیری و تشخیص زودهنگام سرطان پستان </a:t>
            </a:r>
            <a:endParaRPr lang="en-US" sz="2400" dirty="0">
              <a:cs typeface="B Titr" panose="00000700000000000000" pitchFamily="2" charset="-78"/>
            </a:endParaRPr>
          </a:p>
        </p:txBody>
      </p:sp>
      <p:sp>
        <p:nvSpPr>
          <p:cNvPr id="3" name="Subtitle 2">
            <a:extLst>
              <a:ext uri="{FF2B5EF4-FFF2-40B4-BE49-F238E27FC236}">
                <a16:creationId xmlns:a16="http://schemas.microsoft.com/office/drawing/2014/main" id="{AF7E8D8E-73CF-4AF7-A3A9-F86C0E622CA5}"/>
              </a:ext>
            </a:extLst>
          </p:cNvPr>
          <p:cNvSpPr>
            <a:spLocks noGrp="1"/>
          </p:cNvSpPr>
          <p:nvPr>
            <p:ph type="subTitle" idx="1"/>
          </p:nvPr>
        </p:nvSpPr>
        <p:spPr>
          <a:xfrm>
            <a:off x="2589213" y="1055077"/>
            <a:ext cx="8915399" cy="4848585"/>
          </a:xfrm>
        </p:spPr>
        <p:txBody>
          <a:bodyPr>
            <a:normAutofit lnSpcReduction="10000"/>
          </a:bodyPr>
          <a:lstStyle/>
          <a:p>
            <a:pPr algn="r"/>
            <a:r>
              <a:rPr lang="fa-IR" dirty="0"/>
              <a:t>برای آموزش خود مراقبتی به افراد شرکت کننده در برنامه های پیشگیری و تشخیص زودهنگام سرطانها دو ا صل مهم باید آموزش داده شود:</a:t>
            </a:r>
          </a:p>
          <a:p>
            <a:pPr algn="r"/>
            <a:r>
              <a:rPr lang="fa-IR" dirty="0">
                <a:cs typeface="B Titr" panose="00000700000000000000" pitchFamily="2" charset="-78"/>
              </a:rPr>
              <a:t>1 راه های پیشگیری از سرطان</a:t>
            </a:r>
          </a:p>
          <a:p>
            <a:pPr algn="r"/>
            <a:r>
              <a:rPr lang="fa-IR" dirty="0"/>
              <a:t>به طور کلی باید به افراد آموزش داده شود که سرطان بر خلاف تصور عام، یک بیماری قابل پیشگیری است و بیش از ۴0 درصد سرطانها قابل پیشگیری اند.</a:t>
            </a:r>
          </a:p>
          <a:p>
            <a:pPr algn="r"/>
            <a:r>
              <a:rPr lang="fa-IR" dirty="0"/>
              <a:t> برای پیشگیری از سرطان پستان باید بدانیم که علل ایجاد کننده سرطان و راههای دوری کردن از آن کدامند همچنین چه عواملی اثر محافظتی در برابر این سرطان دارند.</a:t>
            </a:r>
          </a:p>
          <a:p>
            <a:pPr algn="r"/>
            <a:r>
              <a:rPr lang="fa-IR" dirty="0">
                <a:cs typeface="B Titr" panose="00000700000000000000" pitchFamily="2" charset="-78"/>
              </a:rPr>
              <a:t>2 علایم هشدار دهنده سرطان</a:t>
            </a:r>
          </a:p>
          <a:p>
            <a:pPr algn="r"/>
            <a:r>
              <a:rPr lang="fa-IR" dirty="0"/>
              <a:t>با شناخت علایم هشداردهنده سرطان پستان و مراجعه به موقع به خانه ها و پایگاههای بهدا شتی میتوان ضایعات پیش سرطانی را پیش از تبدیل شدن به سرطان، زودتر تشخیص داد. </a:t>
            </a:r>
          </a:p>
          <a:p>
            <a:pPr algn="r"/>
            <a:r>
              <a:rPr lang="fa-IR" dirty="0"/>
              <a:t>بر این مبنا زنان باید به مشارکت در برنامه های غربالگری و تشخیص زودهنگام سرطان پستان ترغیب شوند و به شبکه بهداشتی مراجعه کنند یا فراخوان شوند. </a:t>
            </a:r>
          </a:p>
          <a:p>
            <a:pPr algn="r" rtl="1"/>
            <a:r>
              <a:rPr lang="fa-IR" dirty="0"/>
              <a:t> نحوه انجام خودآزمایی پستان (</a:t>
            </a:r>
            <a:r>
              <a:rPr lang="en-US" dirty="0"/>
              <a:t>SBE </a:t>
            </a:r>
            <a:r>
              <a:rPr lang="fa-IR" dirty="0"/>
              <a:t>)به آنها آموزش داده شود. </a:t>
            </a:r>
          </a:p>
          <a:p>
            <a:pPr algn="r" rtl="1"/>
            <a:r>
              <a:rPr lang="fa-IR" dirty="0"/>
              <a:t>بهترین راه کاهش خطر سرطان پستان ضمن رعایت شیوه زندگی سالم، انجام مراقبتهای معمول نظیر معاینات دوره ای و انجام ماموگرافی در صورت نیاز به ویژه در افراد پرخطر است.</a:t>
            </a:r>
            <a:endParaRPr lang="en-US" dirty="0">
              <a:cs typeface="B Titr" panose="00000700000000000000" pitchFamily="2" charset="-78"/>
            </a:endParaRPr>
          </a:p>
        </p:txBody>
      </p:sp>
    </p:spTree>
    <p:extLst>
      <p:ext uri="{BB962C8B-B14F-4D97-AF65-F5344CB8AC3E}">
        <p14:creationId xmlns:p14="http://schemas.microsoft.com/office/powerpoint/2010/main" val="477283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ipe(down)">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wipe(down)">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4A62F-C6AF-4104-83B5-5C87B2A4ACC7}"/>
              </a:ext>
            </a:extLst>
          </p:cNvPr>
          <p:cNvSpPr>
            <a:spLocks noGrp="1"/>
          </p:cNvSpPr>
          <p:nvPr>
            <p:ph type="title"/>
          </p:nvPr>
        </p:nvSpPr>
        <p:spPr>
          <a:xfrm>
            <a:off x="2592925" y="290728"/>
            <a:ext cx="8911687" cy="656050"/>
          </a:xfrm>
        </p:spPr>
        <p:txBody>
          <a:bodyPr/>
          <a:lstStyle/>
          <a:p>
            <a:pPr algn="r" rtl="1"/>
            <a:r>
              <a:rPr lang="fa-IR" dirty="0">
                <a:cs typeface="B Titr" panose="00000700000000000000" pitchFamily="2" charset="-78"/>
              </a:rPr>
              <a:t>عوامل خطر سرطان پستان و پیشگیری از آن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0AC23EAD-4CC5-4C6E-A082-984CE71EAF8F}"/>
              </a:ext>
            </a:extLst>
          </p:cNvPr>
          <p:cNvSpPr>
            <a:spLocks noGrp="1"/>
          </p:cNvSpPr>
          <p:nvPr>
            <p:ph idx="1"/>
          </p:nvPr>
        </p:nvSpPr>
        <p:spPr>
          <a:xfrm>
            <a:off x="886265" y="1125415"/>
            <a:ext cx="10618347" cy="4785807"/>
          </a:xfrm>
        </p:spPr>
        <p:txBody>
          <a:bodyPr/>
          <a:lstStyle/>
          <a:p>
            <a:pPr marL="0" indent="0" algn="r" rtl="1">
              <a:buNone/>
            </a:pPr>
            <a:r>
              <a:rPr lang="fa-IR" dirty="0"/>
              <a:t>هرکسی میتواند برای کاهش خطر سرطان و دیگر بیماریهای مزمن، تغییراتی را در شیوه ی زندگی خود ایجاد کند. افراد در معرض خطر باید به خاطر داشته باشند که ترکیبی از عوامل برای ایجاد سرطان لازم است از جمله عوامل ژنتیک، محیطی و شیوه ی زندگی. بعضی از این عوامل میتوانند ا صلاح شوند و بعضی دیگر خارج از اراده افراد هستند بنابراین افراد میتوانند قدمهایی را برای کاهش خطر بیماری بردارند. خوشبختانه بیشتر عوامل خطری که سبب سرطان پستان میشوند قابل اصلاح هستند.</a:t>
            </a:r>
          </a:p>
          <a:p>
            <a:pPr marL="0" indent="0" algn="r" rtl="1">
              <a:buNone/>
            </a:pPr>
            <a:r>
              <a:rPr lang="fa-IR" b="1" dirty="0">
                <a:cs typeface="B Titr" panose="00000700000000000000" pitchFamily="2" charset="-78"/>
              </a:rPr>
              <a:t>عوامل خطر </a:t>
            </a:r>
            <a:r>
              <a:rPr lang="fa-IR" b="1" u="sng" dirty="0">
                <a:cs typeface="B Titr" panose="00000700000000000000" pitchFamily="2" charset="-78"/>
              </a:rPr>
              <a:t>غیر قابل اصلاح</a:t>
            </a:r>
          </a:p>
          <a:p>
            <a:pPr marL="0" indent="0" algn="r" rtl="1">
              <a:buNone/>
            </a:pPr>
            <a:r>
              <a:rPr lang="fa-IR" dirty="0"/>
              <a:t>سن بالا </a:t>
            </a:r>
          </a:p>
          <a:p>
            <a:pPr marL="0" indent="0" algn="r" rtl="1">
              <a:buNone/>
            </a:pPr>
            <a:r>
              <a:rPr lang="fa-IR" dirty="0"/>
              <a:t> سابقه خانوادگی و جهش های ژنی </a:t>
            </a:r>
          </a:p>
          <a:p>
            <a:pPr marL="0" indent="0" algn="r" rtl="1">
              <a:buNone/>
            </a:pPr>
            <a:r>
              <a:rPr lang="fa-IR" dirty="0"/>
              <a:t> سن قاعدگی کمتر از 12 سال </a:t>
            </a:r>
          </a:p>
          <a:p>
            <a:pPr marL="0" indent="0" algn="r" rtl="1">
              <a:buNone/>
            </a:pPr>
            <a:r>
              <a:rPr lang="fa-IR" dirty="0"/>
              <a:t> سن یائسگی بالای 55 سال </a:t>
            </a:r>
          </a:p>
          <a:p>
            <a:pPr marL="0" indent="0" algn="r" rtl="1">
              <a:buNone/>
            </a:pPr>
            <a:r>
              <a:rPr lang="fa-IR" dirty="0"/>
              <a:t> زمینه ی نژادی و قومی </a:t>
            </a:r>
          </a:p>
          <a:p>
            <a:pPr marL="0" indent="0" algn="r" rtl="1">
              <a:buNone/>
            </a:pPr>
            <a:r>
              <a:rPr lang="fa-IR" dirty="0"/>
              <a:t> وضعیت اقتصادی و اجتماعی بهتر </a:t>
            </a:r>
          </a:p>
          <a:p>
            <a:pPr marL="0" indent="0" algn="r" rtl="1">
              <a:buNone/>
            </a:pPr>
            <a:r>
              <a:rPr lang="fa-IR" dirty="0"/>
              <a:t> سابقه هیپرپلازی (رشد بیش از حد سلول ها) در پستان</a:t>
            </a:r>
            <a:endParaRPr lang="en-US" b="1" dirty="0">
              <a:cs typeface="B Titr" panose="00000700000000000000" pitchFamily="2" charset="-78"/>
            </a:endParaRPr>
          </a:p>
        </p:txBody>
      </p:sp>
    </p:spTree>
    <p:extLst>
      <p:ext uri="{BB962C8B-B14F-4D97-AF65-F5344CB8AC3E}">
        <p14:creationId xmlns:p14="http://schemas.microsoft.com/office/powerpoint/2010/main" val="296070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arn(inVertic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arn(inVertical)">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barn(inVertical)">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3C8767-DB54-427D-9AB5-AC2080AB74B2}"/>
              </a:ext>
            </a:extLst>
          </p:cNvPr>
          <p:cNvSpPr>
            <a:spLocks noGrp="1"/>
          </p:cNvSpPr>
          <p:nvPr>
            <p:ph idx="1"/>
          </p:nvPr>
        </p:nvSpPr>
        <p:spPr>
          <a:xfrm>
            <a:off x="1969477" y="112542"/>
            <a:ext cx="10072468" cy="6745458"/>
          </a:xfrm>
        </p:spPr>
        <p:txBody>
          <a:bodyPr>
            <a:normAutofit fontScale="92500" lnSpcReduction="20000"/>
          </a:bodyPr>
          <a:lstStyle/>
          <a:p>
            <a:pPr marL="0" indent="0" algn="r" rtl="1">
              <a:buNone/>
            </a:pPr>
            <a:r>
              <a:rPr lang="fa-IR" sz="2200" b="1" dirty="0">
                <a:cs typeface="B Titr" panose="00000700000000000000" pitchFamily="2" charset="-78"/>
              </a:rPr>
              <a:t>عوامل خطر </a:t>
            </a:r>
            <a:r>
              <a:rPr lang="fa-IR" sz="2200" b="1" u="sng" dirty="0">
                <a:cs typeface="B Titr" panose="00000700000000000000" pitchFamily="2" charset="-78"/>
              </a:rPr>
              <a:t>قابل اصلاح </a:t>
            </a:r>
          </a:p>
          <a:p>
            <a:pPr marL="0" indent="0" algn="r" rtl="1">
              <a:buNone/>
            </a:pPr>
            <a:r>
              <a:rPr lang="fa-IR" dirty="0"/>
              <a:t>نمایه توده بدنی (</a:t>
            </a:r>
            <a:r>
              <a:rPr lang="en-US" dirty="0"/>
              <a:t>BMI </a:t>
            </a:r>
            <a:r>
              <a:rPr lang="fa-IR" dirty="0"/>
              <a:t>)بالای ۳0 </a:t>
            </a:r>
          </a:p>
          <a:p>
            <a:pPr marL="0" indent="0" algn="r" rtl="1">
              <a:buNone/>
            </a:pPr>
            <a:r>
              <a:rPr lang="fa-IR" dirty="0"/>
              <a:t>مصرف الکل و دخانیات </a:t>
            </a:r>
          </a:p>
          <a:p>
            <a:pPr marL="0" indent="0" algn="r" rtl="1">
              <a:buNone/>
            </a:pPr>
            <a:r>
              <a:rPr lang="fa-IR" dirty="0"/>
              <a:t> سن بالای مادر در زمان اولین زایمان </a:t>
            </a:r>
          </a:p>
          <a:p>
            <a:pPr marL="0" indent="0" algn="r" rtl="1">
              <a:buNone/>
            </a:pPr>
            <a:r>
              <a:rPr lang="fa-IR" dirty="0"/>
              <a:t> مواجهه با اشعه برای درمان سرطان در گذشته </a:t>
            </a:r>
          </a:p>
          <a:p>
            <a:pPr marL="0" indent="0" algn="r" rtl="1">
              <a:buNone/>
            </a:pPr>
            <a:r>
              <a:rPr lang="fa-IR" dirty="0"/>
              <a:t> قرص های ضد بارداری خوراکی</a:t>
            </a:r>
          </a:p>
          <a:p>
            <a:pPr marL="0" indent="0" algn="r" rtl="1">
              <a:buNone/>
            </a:pPr>
            <a:r>
              <a:rPr lang="fa-IR" dirty="0"/>
              <a:t>هورمون درمانی جایگزین پس از یائسگی(</a:t>
            </a:r>
            <a:r>
              <a:rPr lang="en-US" dirty="0"/>
              <a:t>HRT</a:t>
            </a:r>
            <a:r>
              <a:rPr lang="fa-IR" dirty="0"/>
              <a:t>)</a:t>
            </a:r>
            <a:r>
              <a:rPr lang="en-US" dirty="0"/>
              <a:t> </a:t>
            </a:r>
            <a:endParaRPr lang="fa-IR" dirty="0"/>
          </a:p>
          <a:p>
            <a:pPr marL="0" indent="0" algn="r" rtl="1">
              <a:buNone/>
            </a:pPr>
            <a:r>
              <a:rPr lang="en-US" dirty="0"/>
              <a:t> </a:t>
            </a:r>
            <a:r>
              <a:rPr lang="fa-IR" dirty="0"/>
              <a:t>مصرف بالای چربیهای اشباع شده </a:t>
            </a:r>
          </a:p>
          <a:p>
            <a:pPr marL="0" indent="0" algn="r" rtl="1">
              <a:buNone/>
            </a:pPr>
            <a:r>
              <a:rPr lang="en-US" dirty="0"/>
              <a:t> </a:t>
            </a:r>
            <a:r>
              <a:rPr lang="fa-IR" dirty="0"/>
              <a:t>بر مبنای عوامل خطری كه در بالا گفته شد، مهمترین توصیه های خود مراقبتی برای پیشگیری از سرطان پستان عبارتند از: </a:t>
            </a:r>
          </a:p>
          <a:p>
            <a:pPr marL="0" indent="0" algn="r" rtl="1">
              <a:buNone/>
            </a:pPr>
            <a:r>
              <a:rPr lang="fa-IR" dirty="0"/>
              <a:t> حفظ وزن متعادلی داشته باشید. </a:t>
            </a:r>
          </a:p>
          <a:p>
            <a:pPr marL="0" indent="0" algn="r" rtl="1">
              <a:buNone/>
            </a:pPr>
            <a:r>
              <a:rPr lang="fa-IR" dirty="0"/>
              <a:t>از مصرف غذاهای پرچرب و سرخ کرده، نمک زیاد و آماده حاوی مواد نگهدارنده، ترشی و کنسروها پرهیز کنید یا مصرف آنها را کاهش دهید. </a:t>
            </a:r>
          </a:p>
          <a:p>
            <a:pPr marL="0" indent="0" algn="r" rtl="1">
              <a:buNone/>
            </a:pPr>
            <a:r>
              <a:rPr lang="fa-IR" dirty="0"/>
              <a:t> میوه، سبزیجات، غلات و گوشت ماهی را بیشتر مصرف کنید چرا که میتوانند با افزایش سطح آنتی اکسیدانها سبب کاهش بروز سرطان شوند. </a:t>
            </a:r>
          </a:p>
          <a:p>
            <a:pPr marL="0" indent="0" algn="r" rtl="1">
              <a:buNone/>
            </a:pPr>
            <a:r>
              <a:rPr lang="fa-IR" dirty="0"/>
              <a:t> انجام حداقل ۳0 دقیقه در روز فعالیت ورزشی. </a:t>
            </a:r>
          </a:p>
          <a:p>
            <a:pPr marL="0" indent="0" algn="r" rtl="1">
              <a:buNone/>
            </a:pPr>
            <a:r>
              <a:rPr lang="fa-IR" dirty="0"/>
              <a:t>از مصرف الکل، انواع دخانیات و... پرهیز کنید. </a:t>
            </a:r>
          </a:p>
          <a:p>
            <a:pPr marL="0" indent="0" algn="r" rtl="1">
              <a:buNone/>
            </a:pPr>
            <a:r>
              <a:rPr lang="fa-IR" dirty="0"/>
              <a:t> در صورت دارا بودن فرزند شیرخوار، شیردهی از پستان به ویژه به مدت دو سال به ازای هر فرزند را مورد توجه قرار دهید.</a:t>
            </a:r>
          </a:p>
          <a:p>
            <a:pPr marL="0" indent="0" algn="r" rtl="1">
              <a:buNone/>
            </a:pPr>
            <a:r>
              <a:rPr lang="fa-IR" dirty="0"/>
              <a:t>با خانه یا مرکز بهداشتی درباره ی خطرات و مزایای مصرف قرص های ضدبارداری خوراکی مشورت کنید. </a:t>
            </a:r>
          </a:p>
          <a:p>
            <a:pPr marL="0" indent="0" algn="r" rtl="1">
              <a:buNone/>
            </a:pPr>
            <a:r>
              <a:rPr lang="fa-IR" dirty="0"/>
              <a:t>با خانه یا مرکز بهدا شتی درباره ی خطرات و مزایای حا صل از مصرف هورمونهای جایگزین یائسگی مشورت کنید.</a:t>
            </a:r>
          </a:p>
          <a:p>
            <a:pPr marL="0" indent="0" algn="r" rtl="1">
              <a:buNone/>
            </a:pPr>
            <a:endParaRPr lang="en-US" dirty="0"/>
          </a:p>
        </p:txBody>
      </p:sp>
    </p:spTree>
    <p:extLst>
      <p:ext uri="{BB962C8B-B14F-4D97-AF65-F5344CB8AC3E}">
        <p14:creationId xmlns:p14="http://schemas.microsoft.com/office/powerpoint/2010/main" val="381854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1000"/>
                                        <p:tgtEl>
                                          <p:spTgt spid="3">
                                            <p:txEl>
                                              <p:pRg st="12" end="12"/>
                                            </p:txEl>
                                          </p:spTgt>
                                        </p:tgtEl>
                                      </p:cBhvr>
                                    </p:animEffect>
                                    <p:anim calcmode="lin" valueType="num">
                                      <p:cBhvr>
                                        <p:cTn id="92"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fade">
                                      <p:cBhvr>
                                        <p:cTn id="98" dur="1000"/>
                                        <p:tgtEl>
                                          <p:spTgt spid="3">
                                            <p:txEl>
                                              <p:pRg st="13" end="13"/>
                                            </p:txEl>
                                          </p:spTgt>
                                        </p:tgtEl>
                                      </p:cBhvr>
                                    </p:animEffect>
                                    <p:anim calcmode="lin" valueType="num">
                                      <p:cBhvr>
                                        <p:cTn id="99"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100"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
                                            <p:txEl>
                                              <p:pRg st="14" end="14"/>
                                            </p:txEl>
                                          </p:spTgt>
                                        </p:tgtEl>
                                        <p:attrNameLst>
                                          <p:attrName>style.visibility</p:attrName>
                                        </p:attrNameLst>
                                      </p:cBhvr>
                                      <p:to>
                                        <p:strVal val="visible"/>
                                      </p:to>
                                    </p:set>
                                    <p:animEffect transition="in" filter="fade">
                                      <p:cBhvr>
                                        <p:cTn id="105" dur="1000"/>
                                        <p:tgtEl>
                                          <p:spTgt spid="3">
                                            <p:txEl>
                                              <p:pRg st="14" end="14"/>
                                            </p:txEl>
                                          </p:spTgt>
                                        </p:tgtEl>
                                      </p:cBhvr>
                                    </p:animEffect>
                                    <p:anim calcmode="lin" valueType="num">
                                      <p:cBhvr>
                                        <p:cTn id="106"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
                                            <p:txEl>
                                              <p:pRg st="15" end="15"/>
                                            </p:txEl>
                                          </p:spTgt>
                                        </p:tgtEl>
                                        <p:attrNameLst>
                                          <p:attrName>style.visibility</p:attrName>
                                        </p:attrNameLst>
                                      </p:cBhvr>
                                      <p:to>
                                        <p:strVal val="visible"/>
                                      </p:to>
                                    </p:set>
                                    <p:animEffect transition="in" filter="fade">
                                      <p:cBhvr>
                                        <p:cTn id="112" dur="1000"/>
                                        <p:tgtEl>
                                          <p:spTgt spid="3">
                                            <p:txEl>
                                              <p:pRg st="15" end="15"/>
                                            </p:txEl>
                                          </p:spTgt>
                                        </p:tgtEl>
                                      </p:cBhvr>
                                    </p:animEffect>
                                    <p:anim calcmode="lin" valueType="num">
                                      <p:cBhvr>
                                        <p:cTn id="113"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114" dur="10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
                                            <p:txEl>
                                              <p:pRg st="16" end="16"/>
                                            </p:txEl>
                                          </p:spTgt>
                                        </p:tgtEl>
                                        <p:attrNameLst>
                                          <p:attrName>style.visibility</p:attrName>
                                        </p:attrNameLst>
                                      </p:cBhvr>
                                      <p:to>
                                        <p:strVal val="visible"/>
                                      </p:to>
                                    </p:set>
                                    <p:animEffect transition="in" filter="fade">
                                      <p:cBhvr>
                                        <p:cTn id="119" dur="1000"/>
                                        <p:tgtEl>
                                          <p:spTgt spid="3">
                                            <p:txEl>
                                              <p:pRg st="16" end="16"/>
                                            </p:txEl>
                                          </p:spTgt>
                                        </p:tgtEl>
                                      </p:cBhvr>
                                    </p:animEffect>
                                    <p:anim calcmode="lin" valueType="num">
                                      <p:cBhvr>
                                        <p:cTn id="120" dur="1000" fill="hold"/>
                                        <p:tgtEl>
                                          <p:spTgt spid="3">
                                            <p:txEl>
                                              <p:pRg st="16" end="16"/>
                                            </p:txEl>
                                          </p:spTgt>
                                        </p:tgtEl>
                                        <p:attrNameLst>
                                          <p:attrName>ppt_x</p:attrName>
                                        </p:attrNameLst>
                                      </p:cBhvr>
                                      <p:tavLst>
                                        <p:tav tm="0">
                                          <p:val>
                                            <p:strVal val="#ppt_x"/>
                                          </p:val>
                                        </p:tav>
                                        <p:tav tm="100000">
                                          <p:val>
                                            <p:strVal val="#ppt_x"/>
                                          </p:val>
                                        </p:tav>
                                      </p:tavLst>
                                    </p:anim>
                                    <p:anim calcmode="lin" valueType="num">
                                      <p:cBhvr>
                                        <p:cTn id="121" dur="1000" fill="hold"/>
                                        <p:tgtEl>
                                          <p:spTgt spid="3">
                                            <p:txEl>
                                              <p:pRg st="16" end="1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E352B-2B86-417D-A8E3-7859D4679DC4}"/>
              </a:ext>
            </a:extLst>
          </p:cNvPr>
          <p:cNvSpPr>
            <a:spLocks noGrp="1"/>
          </p:cNvSpPr>
          <p:nvPr>
            <p:ph type="title"/>
          </p:nvPr>
        </p:nvSpPr>
        <p:spPr>
          <a:xfrm>
            <a:off x="970671" y="624110"/>
            <a:ext cx="10916530" cy="796727"/>
          </a:xfrm>
        </p:spPr>
        <p:txBody>
          <a:bodyPr/>
          <a:lstStyle/>
          <a:p>
            <a:pPr algn="r" rtl="1"/>
            <a:r>
              <a:rPr lang="fa-IR" dirty="0">
                <a:cs typeface="B Titr" panose="00000700000000000000" pitchFamily="2" charset="-78"/>
              </a:rPr>
              <a:t>شیوه های تشخیص زودهنگام و غربالگری سرطان پستان </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35CD5333-CAB9-48F8-A432-563D7356CA72}"/>
              </a:ext>
            </a:extLst>
          </p:cNvPr>
          <p:cNvSpPr>
            <a:spLocks noGrp="1"/>
          </p:cNvSpPr>
          <p:nvPr>
            <p:ph idx="1"/>
          </p:nvPr>
        </p:nvSpPr>
        <p:spPr>
          <a:xfrm>
            <a:off x="970672" y="1420837"/>
            <a:ext cx="10916530" cy="3777622"/>
          </a:xfrm>
        </p:spPr>
        <p:txBody>
          <a:bodyPr/>
          <a:lstStyle/>
          <a:p>
            <a:pPr marL="0" indent="0" algn="r" rtl="1">
              <a:buNone/>
            </a:pPr>
            <a:r>
              <a:rPr lang="fa-IR" dirty="0"/>
              <a:t>انواع روشها برای تشخیص زودهنگام سرطان پستان به کار میروند </a:t>
            </a:r>
          </a:p>
          <a:p>
            <a:pPr marL="0" indent="0" algn="r" rtl="1">
              <a:buNone/>
            </a:pPr>
            <a:r>
              <a:rPr lang="fa-IR" dirty="0"/>
              <a:t>که در اینجا فقط به برخی از آنها اشاره می شود از جمله آزمایش</a:t>
            </a:r>
          </a:p>
          <a:p>
            <a:pPr marL="0" indent="0" algn="r" rtl="1">
              <a:buNone/>
            </a:pPr>
            <a:r>
              <a:rPr lang="fa-IR" dirty="0"/>
              <a:t> معاینه پستان تو سط خود فرد، معاینه پستان تو سط ماما</a:t>
            </a:r>
          </a:p>
          <a:p>
            <a:pPr marL="0" indent="0" algn="r" rtl="1">
              <a:buNone/>
            </a:pPr>
            <a:r>
              <a:rPr lang="fa-IR" dirty="0"/>
              <a:t> یا پزشک، ماموگرافی، سونوگرافی پستان و </a:t>
            </a:r>
            <a:r>
              <a:rPr lang="en-US" dirty="0"/>
              <a:t>MRI</a:t>
            </a:r>
            <a:r>
              <a:rPr lang="fa-IR" dirty="0"/>
              <a:t>.</a:t>
            </a:r>
          </a:p>
          <a:p>
            <a:pPr marL="0" indent="0" algn="r" rtl="1">
              <a:buNone/>
            </a:pPr>
            <a:endParaRPr lang="en-US" dirty="0"/>
          </a:p>
        </p:txBody>
      </p:sp>
      <p:pic>
        <p:nvPicPr>
          <p:cNvPr id="6" name="Picture 5">
            <a:extLst>
              <a:ext uri="{FF2B5EF4-FFF2-40B4-BE49-F238E27FC236}">
                <a16:creationId xmlns:a16="http://schemas.microsoft.com/office/drawing/2014/main" id="{809C95D2-E5DA-4B9B-A0E7-86C6C20F2D26}"/>
              </a:ext>
            </a:extLst>
          </p:cNvPr>
          <p:cNvPicPr>
            <a:picLocks noChangeAspect="1"/>
          </p:cNvPicPr>
          <p:nvPr/>
        </p:nvPicPr>
        <p:blipFill>
          <a:blip r:embed="rId2"/>
          <a:stretch>
            <a:fillRect/>
          </a:stretch>
        </p:blipFill>
        <p:spPr>
          <a:xfrm>
            <a:off x="2342784" y="1913206"/>
            <a:ext cx="3214043" cy="3777622"/>
          </a:xfrm>
          <a:prstGeom prst="rect">
            <a:avLst/>
          </a:prstGeom>
        </p:spPr>
      </p:pic>
    </p:spTree>
    <p:extLst>
      <p:ext uri="{BB962C8B-B14F-4D97-AF65-F5344CB8AC3E}">
        <p14:creationId xmlns:p14="http://schemas.microsoft.com/office/powerpoint/2010/main" val="308810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arn(inVertic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arn(inVertical)">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6760F-39FD-4DF7-9C97-11FB0103EBFB}"/>
              </a:ext>
            </a:extLst>
          </p:cNvPr>
          <p:cNvSpPr>
            <a:spLocks noGrp="1"/>
          </p:cNvSpPr>
          <p:nvPr>
            <p:ph type="title"/>
          </p:nvPr>
        </p:nvSpPr>
        <p:spPr>
          <a:xfrm>
            <a:off x="1364566" y="103606"/>
            <a:ext cx="10466363" cy="979607"/>
          </a:xfrm>
        </p:spPr>
        <p:txBody>
          <a:bodyPr>
            <a:normAutofit/>
          </a:bodyPr>
          <a:lstStyle/>
          <a:p>
            <a:pPr algn="r" rtl="1"/>
            <a:r>
              <a:rPr lang="fa-IR" sz="2800" dirty="0">
                <a:cs typeface="B Titr" panose="00000700000000000000" pitchFamily="2" charset="-78"/>
              </a:rPr>
              <a:t>معاینه بالینی پستان توسط خود فرد (</a:t>
            </a:r>
            <a:r>
              <a:rPr lang="en-US" sz="2800" dirty="0">
                <a:cs typeface="B Titr" panose="00000700000000000000" pitchFamily="2" charset="-78"/>
              </a:rPr>
              <a:t>BSE ,Examination Self Breast</a:t>
            </a:r>
            <a:r>
              <a:rPr lang="fa-IR" sz="2800" dirty="0">
                <a:cs typeface="B Titr" panose="00000700000000000000" pitchFamily="2" charset="-78"/>
              </a:rPr>
              <a:t>)</a:t>
            </a:r>
            <a:endParaRPr lang="en-US" sz="2800" dirty="0">
              <a:cs typeface="B Titr" panose="00000700000000000000" pitchFamily="2" charset="-78"/>
            </a:endParaRPr>
          </a:p>
        </p:txBody>
      </p:sp>
      <p:sp>
        <p:nvSpPr>
          <p:cNvPr id="3" name="Content Placeholder 2">
            <a:extLst>
              <a:ext uri="{FF2B5EF4-FFF2-40B4-BE49-F238E27FC236}">
                <a16:creationId xmlns:a16="http://schemas.microsoft.com/office/drawing/2014/main" id="{10CE6DB3-2BF6-4033-8EC3-1840C107638E}"/>
              </a:ext>
            </a:extLst>
          </p:cNvPr>
          <p:cNvSpPr>
            <a:spLocks noGrp="1"/>
          </p:cNvSpPr>
          <p:nvPr>
            <p:ph idx="1"/>
          </p:nvPr>
        </p:nvSpPr>
        <p:spPr>
          <a:xfrm>
            <a:off x="2915529" y="726831"/>
            <a:ext cx="8915400" cy="5610664"/>
          </a:xfrm>
        </p:spPr>
        <p:txBody>
          <a:bodyPr>
            <a:normAutofit/>
          </a:bodyPr>
          <a:lstStyle/>
          <a:p>
            <a:pPr marL="0" indent="0" algn="r" rtl="1">
              <a:buNone/>
            </a:pPr>
            <a:r>
              <a:rPr lang="fa-IR" dirty="0"/>
              <a:t>خود آزمایی پستانها باید از سن 20 سالگی، به صورت ماهیانه انجام شود.</a:t>
            </a:r>
          </a:p>
          <a:p>
            <a:pPr marL="0" indent="0" algn="r" rtl="1">
              <a:buNone/>
            </a:pPr>
            <a:r>
              <a:rPr lang="fa-IR" dirty="0"/>
              <a:t> بهترین زمان برای انجام معاینات پستان، هفته اول قاعدگی ا ست. </a:t>
            </a:r>
          </a:p>
          <a:p>
            <a:pPr marL="0" indent="0" algn="r" rtl="1">
              <a:buNone/>
            </a:pPr>
            <a:r>
              <a:rPr lang="fa-IR" dirty="0"/>
              <a:t>این خودآزمایی از طریق مشاهده و لمس قابل انجام است.</a:t>
            </a:r>
          </a:p>
          <a:p>
            <a:pPr marL="0" indent="0" algn="r" rtl="1">
              <a:buNone/>
            </a:pPr>
            <a:endParaRPr lang="fa-IR" dirty="0"/>
          </a:p>
          <a:p>
            <a:pPr marL="0" indent="0" algn="r" rtl="1">
              <a:buNone/>
            </a:pPr>
            <a:r>
              <a:rPr lang="fa-IR" b="1" dirty="0"/>
              <a:t>مراحل انجام معاینه فردی عبارتند از: </a:t>
            </a:r>
          </a:p>
          <a:p>
            <a:pPr marL="0" indent="0" algn="r" rtl="1">
              <a:buNone/>
            </a:pPr>
            <a:r>
              <a:rPr lang="en-US" dirty="0"/>
              <a:t> </a:t>
            </a:r>
            <a:r>
              <a:rPr lang="fa-IR" dirty="0"/>
              <a:t>مقابل آینه بایستید و دستها را به پهلوها بزنید  </a:t>
            </a:r>
          </a:p>
          <a:p>
            <a:pPr marL="0" indent="0" algn="r" rtl="1">
              <a:buNone/>
            </a:pPr>
            <a:r>
              <a:rPr lang="fa-IR" dirty="0"/>
              <a:t>به طوری که شانه ها بالا کشیده شوند. </a:t>
            </a:r>
          </a:p>
          <a:p>
            <a:pPr marL="0" indent="0" algn="r" rtl="1">
              <a:buNone/>
            </a:pPr>
            <a:r>
              <a:rPr lang="fa-IR" dirty="0"/>
              <a:t>به اندازه، شکل، رنگ و تورم پستانها توجه کنید. </a:t>
            </a:r>
          </a:p>
          <a:p>
            <a:pPr marL="0" indent="0" algn="r" rtl="1">
              <a:buNone/>
            </a:pPr>
            <a:r>
              <a:rPr lang="fa-IR" dirty="0"/>
              <a:t>در صورت مشاهده هر گونه برآمدگی، فرورفتگی قسمتی از پو ست </a:t>
            </a:r>
          </a:p>
          <a:p>
            <a:pPr marL="0" indent="0" algn="r" rtl="1">
              <a:buNone/>
            </a:pPr>
            <a:r>
              <a:rPr lang="fa-IR" dirty="0"/>
              <a:t>یا نوک پستان، قرمزی، زخم و یا لکه های پوستی به شبکه بهداشتی مراجعه نمایید. </a:t>
            </a:r>
          </a:p>
          <a:p>
            <a:pPr marL="0" indent="0" algn="r" rtl="1">
              <a:buNone/>
            </a:pPr>
            <a:r>
              <a:rPr lang="fa-IR" dirty="0"/>
              <a:t>دست ها را بالا ببرید به طوری که به دو طرف سر بچسبند. </a:t>
            </a:r>
          </a:p>
          <a:p>
            <a:pPr marL="0" indent="0" algn="r" rtl="1">
              <a:buNone/>
            </a:pPr>
            <a:r>
              <a:rPr lang="fa-IR" dirty="0"/>
              <a:t>در این مرحله نیز به دنبال تغییرات ظاهری به ویژه تغییرات زیر بغل بگردید. </a:t>
            </a:r>
          </a:p>
          <a:p>
            <a:pPr marL="0" indent="0" algn="r" rtl="1">
              <a:buNone/>
            </a:pPr>
            <a:r>
              <a:rPr lang="fa-IR" dirty="0"/>
              <a:t>کمی نوک پستان را فشار دهید. دقت کنید آیا مایعی از نوک یک یا هر دو پستان خارج</a:t>
            </a:r>
          </a:p>
          <a:p>
            <a:pPr marL="0" indent="0" algn="r" rtl="1">
              <a:buNone/>
            </a:pPr>
            <a:r>
              <a:rPr lang="fa-IR" dirty="0"/>
              <a:t> میشود یا خیر. این ترشحات میتواند آبکی، شیری، خونی و یا مایعی زرد رنگ باشد.</a:t>
            </a:r>
            <a:endParaRPr lang="en-US" dirty="0"/>
          </a:p>
        </p:txBody>
      </p:sp>
      <p:pic>
        <p:nvPicPr>
          <p:cNvPr id="8" name="Picture 7">
            <a:extLst>
              <a:ext uri="{FF2B5EF4-FFF2-40B4-BE49-F238E27FC236}">
                <a16:creationId xmlns:a16="http://schemas.microsoft.com/office/drawing/2014/main" id="{EE0A8CBC-97BE-4591-88EE-A8820731DA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6958" y="1477108"/>
            <a:ext cx="2697141" cy="1951892"/>
          </a:xfrm>
          <a:prstGeom prst="rect">
            <a:avLst/>
          </a:prstGeom>
        </p:spPr>
      </p:pic>
      <p:pic>
        <p:nvPicPr>
          <p:cNvPr id="9" name="Picture 8">
            <a:extLst>
              <a:ext uri="{FF2B5EF4-FFF2-40B4-BE49-F238E27FC236}">
                <a16:creationId xmlns:a16="http://schemas.microsoft.com/office/drawing/2014/main" id="{6C2F7782-6447-4A02-AC1E-D754431D67F3}"/>
              </a:ext>
            </a:extLst>
          </p:cNvPr>
          <p:cNvPicPr>
            <a:picLocks noChangeAspect="1"/>
          </p:cNvPicPr>
          <p:nvPr/>
        </p:nvPicPr>
        <p:blipFill>
          <a:blip r:embed="rId4"/>
          <a:stretch>
            <a:fillRect/>
          </a:stretch>
        </p:blipFill>
        <p:spPr>
          <a:xfrm>
            <a:off x="1636040" y="4129293"/>
            <a:ext cx="2128374" cy="2440319"/>
          </a:xfrm>
          <a:prstGeom prst="rect">
            <a:avLst/>
          </a:prstGeom>
        </p:spPr>
      </p:pic>
    </p:spTree>
    <p:extLst>
      <p:ext uri="{BB962C8B-B14F-4D97-AF65-F5344CB8AC3E}">
        <p14:creationId xmlns:p14="http://schemas.microsoft.com/office/powerpoint/2010/main" val="326000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anim calcmode="lin" valueType="num">
                                      <p:cBhvr>
                                        <p:cTn id="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fade">
                                      <p:cBhvr>
                                        <p:cTn id="68" dur="1000"/>
                                        <p:tgtEl>
                                          <p:spTgt spid="3">
                                            <p:txEl>
                                              <p:pRg st="9" end="9"/>
                                            </p:txEl>
                                          </p:spTgt>
                                        </p:tgtEl>
                                      </p:cBhvr>
                                    </p:animEffect>
                                    <p:anim calcmode="lin" valueType="num">
                                      <p:cBhvr>
                                        <p:cTn id="6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3">
                                            <p:txEl>
                                              <p:pRg st="10" end="10"/>
                                            </p:txEl>
                                          </p:spTgt>
                                        </p:tgtEl>
                                        <p:attrNameLst>
                                          <p:attrName>style.visibility</p:attrName>
                                        </p:attrNameLst>
                                      </p:cBhvr>
                                      <p:to>
                                        <p:strVal val="visible"/>
                                      </p:to>
                                    </p:set>
                                    <p:animEffect transition="in" filter="fade">
                                      <p:cBhvr>
                                        <p:cTn id="75" dur="1000"/>
                                        <p:tgtEl>
                                          <p:spTgt spid="3">
                                            <p:txEl>
                                              <p:pRg st="10" end="10"/>
                                            </p:txEl>
                                          </p:spTgt>
                                        </p:tgtEl>
                                      </p:cBhvr>
                                    </p:animEffect>
                                    <p:anim calcmode="lin" valueType="num">
                                      <p:cBhvr>
                                        <p:cTn id="7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3">
                                            <p:txEl>
                                              <p:pRg st="11" end="11"/>
                                            </p:txEl>
                                          </p:spTgt>
                                        </p:tgtEl>
                                        <p:attrNameLst>
                                          <p:attrName>style.visibility</p:attrName>
                                        </p:attrNameLst>
                                      </p:cBhvr>
                                      <p:to>
                                        <p:strVal val="visible"/>
                                      </p:to>
                                    </p:set>
                                    <p:animEffect transition="in" filter="fade">
                                      <p:cBhvr>
                                        <p:cTn id="82" dur="1000"/>
                                        <p:tgtEl>
                                          <p:spTgt spid="3">
                                            <p:txEl>
                                              <p:pRg st="11" end="11"/>
                                            </p:txEl>
                                          </p:spTgt>
                                        </p:tgtEl>
                                      </p:cBhvr>
                                    </p:animEffect>
                                    <p:anim calcmode="lin" valueType="num">
                                      <p:cBhvr>
                                        <p:cTn id="8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4"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3">
                                            <p:txEl>
                                              <p:pRg st="12" end="12"/>
                                            </p:txEl>
                                          </p:spTgt>
                                        </p:tgtEl>
                                        <p:attrNameLst>
                                          <p:attrName>style.visibility</p:attrName>
                                        </p:attrNameLst>
                                      </p:cBhvr>
                                      <p:to>
                                        <p:strVal val="visible"/>
                                      </p:to>
                                    </p:set>
                                    <p:animEffect transition="in" filter="fade">
                                      <p:cBhvr>
                                        <p:cTn id="89" dur="1000"/>
                                        <p:tgtEl>
                                          <p:spTgt spid="3">
                                            <p:txEl>
                                              <p:pRg st="12" end="12"/>
                                            </p:txEl>
                                          </p:spTgt>
                                        </p:tgtEl>
                                      </p:cBhvr>
                                    </p:animEffect>
                                    <p:anim calcmode="lin" valueType="num">
                                      <p:cBhvr>
                                        <p:cTn id="90"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1"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3">
                                            <p:txEl>
                                              <p:pRg st="13" end="13"/>
                                            </p:txEl>
                                          </p:spTgt>
                                        </p:tgtEl>
                                        <p:attrNameLst>
                                          <p:attrName>style.visibility</p:attrName>
                                        </p:attrNameLst>
                                      </p:cBhvr>
                                      <p:to>
                                        <p:strVal val="visible"/>
                                      </p:to>
                                    </p:set>
                                    <p:animEffect transition="in" filter="fade">
                                      <p:cBhvr>
                                        <p:cTn id="96" dur="1000"/>
                                        <p:tgtEl>
                                          <p:spTgt spid="3">
                                            <p:txEl>
                                              <p:pRg st="13" end="13"/>
                                            </p:txEl>
                                          </p:spTgt>
                                        </p:tgtEl>
                                      </p:cBhvr>
                                    </p:animEffect>
                                    <p:anim calcmode="lin" valueType="num">
                                      <p:cBhvr>
                                        <p:cTn id="97"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98"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8"/>
                                        </p:tgtEl>
                                        <p:attrNameLst>
                                          <p:attrName>style.visibility</p:attrName>
                                        </p:attrNameLst>
                                      </p:cBhvr>
                                      <p:to>
                                        <p:strVal val="visible"/>
                                      </p:to>
                                    </p:set>
                                    <p:animEffect transition="in" filter="wipe(down)">
                                      <p:cBhvr>
                                        <p:cTn id="103" dur="500"/>
                                        <p:tgtEl>
                                          <p:spTgt spid="8"/>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9"/>
                                        </p:tgtEl>
                                        <p:attrNameLst>
                                          <p:attrName>style.visibility</p:attrName>
                                        </p:attrNameLst>
                                      </p:cBhvr>
                                      <p:to>
                                        <p:strVal val="visible"/>
                                      </p:to>
                                    </p:set>
                                    <p:animEffect transition="in" filter="wipe(down)">
                                      <p:cBhvr>
                                        <p:cTn id="10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7AF05A-4197-411E-B761-B21494010C12}"/>
              </a:ext>
            </a:extLst>
          </p:cNvPr>
          <p:cNvSpPr>
            <a:spLocks noGrp="1"/>
          </p:cNvSpPr>
          <p:nvPr>
            <p:ph idx="1"/>
          </p:nvPr>
        </p:nvSpPr>
        <p:spPr>
          <a:xfrm>
            <a:off x="2856498" y="317695"/>
            <a:ext cx="8915400" cy="6222609"/>
          </a:xfrm>
        </p:spPr>
        <p:txBody>
          <a:bodyPr>
            <a:normAutofit/>
          </a:bodyPr>
          <a:lstStyle/>
          <a:p>
            <a:pPr marL="0" indent="0" algn="r" rtl="1">
              <a:buNone/>
            </a:pPr>
            <a:r>
              <a:rPr lang="fa-IR" dirty="0"/>
              <a:t>دراز بکشید. دست راست خود را زیر سر گذاشته و با دست چپ </a:t>
            </a:r>
          </a:p>
          <a:p>
            <a:pPr marL="0" indent="0" algn="r" rtl="1">
              <a:buNone/>
            </a:pPr>
            <a:r>
              <a:rPr lang="fa-IR" dirty="0"/>
              <a:t>پستان راست را لمس کنید. سپس د ست چپ را زیر سر خود </a:t>
            </a:r>
          </a:p>
          <a:p>
            <a:pPr marL="0" indent="0" algn="r" rtl="1">
              <a:buNone/>
            </a:pPr>
            <a:r>
              <a:rPr lang="fa-IR" dirty="0"/>
              <a:t>بگذارید و با د ست را ست پستان چپ را لمس کنید. حرکات </a:t>
            </a:r>
          </a:p>
          <a:p>
            <a:pPr marL="0" indent="0" algn="r" rtl="1">
              <a:buNone/>
            </a:pPr>
            <a:r>
              <a:rPr lang="fa-IR" dirty="0"/>
              <a:t>دست باید چرخشی و دورانی باشد. این حرکت را از نوک پستان</a:t>
            </a:r>
          </a:p>
          <a:p>
            <a:pPr marL="0" indent="0" algn="r" rtl="1">
              <a:buNone/>
            </a:pPr>
            <a:r>
              <a:rPr lang="fa-IR" dirty="0"/>
              <a:t> شروع کرده و به خارج حرکت کنید. مطمئن شوید که تمام قسمتهای </a:t>
            </a:r>
          </a:p>
          <a:p>
            <a:pPr marL="0" indent="0" algn="r" rtl="1">
              <a:buNone/>
            </a:pPr>
            <a:r>
              <a:rPr lang="fa-IR" dirty="0"/>
              <a:t>پستان و زیر بغل را لمس کرده اید. </a:t>
            </a:r>
          </a:p>
          <a:p>
            <a:pPr marL="0" indent="0" algn="r" rtl="1">
              <a:buNone/>
            </a:pPr>
            <a:r>
              <a:rPr lang="en-US" dirty="0"/>
              <a:t> </a:t>
            </a:r>
            <a:r>
              <a:rPr lang="fa-IR" dirty="0"/>
              <a:t>بایستید یا بنشینید. دست چپ خود را بالا برده و با دست راست </a:t>
            </a:r>
          </a:p>
          <a:p>
            <a:pPr marL="0" indent="0" algn="r" rtl="1">
              <a:buNone/>
            </a:pPr>
            <a:r>
              <a:rPr lang="fa-IR" dirty="0"/>
              <a:t>قسمت انتهایی پستان چپ، جایی که به زیر بغل منتهی میشود</a:t>
            </a:r>
          </a:p>
          <a:p>
            <a:pPr marL="0" indent="0" algn="r" rtl="1">
              <a:buNone/>
            </a:pPr>
            <a:r>
              <a:rPr lang="fa-IR" dirty="0"/>
              <a:t> را لمس کنید و بالعکس. </a:t>
            </a:r>
          </a:p>
          <a:p>
            <a:pPr marL="0" indent="0" algn="r" rtl="1">
              <a:buNone/>
            </a:pPr>
            <a:r>
              <a:rPr lang="en-US" dirty="0"/>
              <a:t> </a:t>
            </a:r>
            <a:r>
              <a:rPr lang="fa-IR" dirty="0"/>
              <a:t>در صورتی که تودهای لمس کردید یا تغییرات ظاهری در پستان </a:t>
            </a:r>
          </a:p>
          <a:p>
            <a:pPr marL="0" indent="0" algn="r" rtl="1">
              <a:buNone/>
            </a:pPr>
            <a:r>
              <a:rPr lang="fa-IR" dirty="0"/>
              <a:t>خود دیدید، حتماً به خانه یا مرکز بهداشتی مراجعه کنید.</a:t>
            </a:r>
            <a:endParaRPr lang="en-US" dirty="0"/>
          </a:p>
        </p:txBody>
      </p:sp>
      <p:pic>
        <p:nvPicPr>
          <p:cNvPr id="8" name="Picture 7">
            <a:extLst>
              <a:ext uri="{FF2B5EF4-FFF2-40B4-BE49-F238E27FC236}">
                <a16:creationId xmlns:a16="http://schemas.microsoft.com/office/drawing/2014/main" id="{8D563A13-D72E-4297-BD34-5A0BA2857F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3718" y="317695"/>
            <a:ext cx="3137094" cy="2172287"/>
          </a:xfrm>
          <a:prstGeom prst="rect">
            <a:avLst/>
          </a:prstGeom>
        </p:spPr>
      </p:pic>
      <p:pic>
        <p:nvPicPr>
          <p:cNvPr id="9" name="Picture 8">
            <a:extLst>
              <a:ext uri="{FF2B5EF4-FFF2-40B4-BE49-F238E27FC236}">
                <a16:creationId xmlns:a16="http://schemas.microsoft.com/office/drawing/2014/main" id="{91D6D6A3-4AF1-440C-A61F-CFB83A83A382}"/>
              </a:ext>
            </a:extLst>
          </p:cNvPr>
          <p:cNvPicPr>
            <a:picLocks noChangeAspect="1"/>
          </p:cNvPicPr>
          <p:nvPr/>
        </p:nvPicPr>
        <p:blipFill>
          <a:blip r:embed="rId3"/>
          <a:stretch>
            <a:fillRect/>
          </a:stretch>
        </p:blipFill>
        <p:spPr>
          <a:xfrm>
            <a:off x="1798357" y="2968283"/>
            <a:ext cx="2696174" cy="2883877"/>
          </a:xfrm>
          <a:prstGeom prst="rect">
            <a:avLst/>
          </a:prstGeom>
        </p:spPr>
      </p:pic>
    </p:spTree>
    <p:extLst>
      <p:ext uri="{BB962C8B-B14F-4D97-AF65-F5344CB8AC3E}">
        <p14:creationId xmlns:p14="http://schemas.microsoft.com/office/powerpoint/2010/main" val="1543637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down)">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6E1FC2C5-FCC8-40A2-B26E-D2520F5ECADE}"/>
              </a:ext>
            </a:extLst>
          </p:cNvPr>
          <p:cNvSpPr/>
          <p:nvPr/>
        </p:nvSpPr>
        <p:spPr>
          <a:xfrm>
            <a:off x="-168812" y="12524"/>
            <a:ext cx="12360812" cy="6639003"/>
          </a:xfrm>
          <a:custGeom>
            <a:avLst/>
            <a:gdLst/>
            <a:ahLst/>
            <a:cxnLst/>
            <a:rect l="l" t="t" r="r" b="b"/>
            <a:pathLst>
              <a:path w="12360812" h="6639003">
                <a:moveTo>
                  <a:pt x="6446028" y="1685147"/>
                </a:moveTo>
                <a:cubicBezTo>
                  <a:pt x="6457308" y="1685147"/>
                  <a:pt x="6470081" y="1689626"/>
                  <a:pt x="6484347" y="1698584"/>
                </a:cubicBezTo>
                <a:cubicBezTo>
                  <a:pt x="6499940" y="1708205"/>
                  <a:pt x="6507736" y="1718323"/>
                  <a:pt x="6507736" y="1728940"/>
                </a:cubicBezTo>
                <a:cubicBezTo>
                  <a:pt x="6507736" y="1735243"/>
                  <a:pt x="6490650" y="1738395"/>
                  <a:pt x="6456478" y="1738395"/>
                </a:cubicBezTo>
                <a:cubicBezTo>
                  <a:pt x="6418989" y="1738395"/>
                  <a:pt x="6400245" y="1732092"/>
                  <a:pt x="6400245" y="1719485"/>
                </a:cubicBezTo>
                <a:cubicBezTo>
                  <a:pt x="6400245" y="1696593"/>
                  <a:pt x="6415506" y="1685147"/>
                  <a:pt x="6446028" y="1685147"/>
                </a:cubicBezTo>
                <a:close/>
                <a:moveTo>
                  <a:pt x="8851514" y="1603036"/>
                </a:moveTo>
                <a:cubicBezTo>
                  <a:pt x="8870092" y="1603036"/>
                  <a:pt x="8886348" y="1617799"/>
                  <a:pt x="8900282" y="1647326"/>
                </a:cubicBezTo>
                <a:cubicBezTo>
                  <a:pt x="8911894" y="1671877"/>
                  <a:pt x="8917700" y="1694768"/>
                  <a:pt x="8917700" y="1716001"/>
                </a:cubicBezTo>
                <a:cubicBezTo>
                  <a:pt x="8917700" y="1746192"/>
                  <a:pt x="8908410" y="1761287"/>
                  <a:pt x="8889832" y="1761287"/>
                </a:cubicBezTo>
                <a:cubicBezTo>
                  <a:pt x="8865945" y="1761287"/>
                  <a:pt x="8847034" y="1746026"/>
                  <a:pt x="8833100" y="1715504"/>
                </a:cubicBezTo>
                <a:cubicBezTo>
                  <a:pt x="8822152" y="1691617"/>
                  <a:pt x="8816678" y="1667066"/>
                  <a:pt x="8816678" y="1641852"/>
                </a:cubicBezTo>
                <a:cubicBezTo>
                  <a:pt x="8816678" y="1631567"/>
                  <a:pt x="8819996" y="1622527"/>
                  <a:pt x="8826631" y="1614731"/>
                </a:cubicBezTo>
                <a:cubicBezTo>
                  <a:pt x="8833266" y="1606934"/>
                  <a:pt x="8841560" y="1603036"/>
                  <a:pt x="8851514" y="1603036"/>
                </a:cubicBezTo>
                <a:close/>
                <a:moveTo>
                  <a:pt x="8156189" y="1603036"/>
                </a:moveTo>
                <a:cubicBezTo>
                  <a:pt x="8174767" y="1603036"/>
                  <a:pt x="8191024" y="1617799"/>
                  <a:pt x="8204958" y="1647326"/>
                </a:cubicBezTo>
                <a:cubicBezTo>
                  <a:pt x="8216569" y="1671877"/>
                  <a:pt x="8222375" y="1694768"/>
                  <a:pt x="8222375" y="1716001"/>
                </a:cubicBezTo>
                <a:cubicBezTo>
                  <a:pt x="8222375" y="1746192"/>
                  <a:pt x="8213086" y="1761287"/>
                  <a:pt x="8194507" y="1761287"/>
                </a:cubicBezTo>
                <a:cubicBezTo>
                  <a:pt x="8170620" y="1761287"/>
                  <a:pt x="8151710" y="1746026"/>
                  <a:pt x="8137776" y="1715504"/>
                </a:cubicBezTo>
                <a:cubicBezTo>
                  <a:pt x="8126828" y="1691617"/>
                  <a:pt x="8121354" y="1667066"/>
                  <a:pt x="8121354" y="1641852"/>
                </a:cubicBezTo>
                <a:cubicBezTo>
                  <a:pt x="8121354" y="1631567"/>
                  <a:pt x="8124671" y="1622527"/>
                  <a:pt x="8131307" y="1614731"/>
                </a:cubicBezTo>
                <a:cubicBezTo>
                  <a:pt x="8137942" y="1606934"/>
                  <a:pt x="8146236" y="1603036"/>
                  <a:pt x="8156189" y="1603036"/>
                </a:cubicBezTo>
                <a:close/>
                <a:moveTo>
                  <a:pt x="6462450" y="1516446"/>
                </a:moveTo>
                <a:cubicBezTo>
                  <a:pt x="6516694" y="1516446"/>
                  <a:pt x="6556940" y="1548451"/>
                  <a:pt x="6583191" y="1612460"/>
                </a:cubicBezTo>
                <a:lnTo>
                  <a:pt x="6588063" y="1629316"/>
                </a:lnTo>
                <a:lnTo>
                  <a:pt x="6447972" y="1625713"/>
                </a:lnTo>
                <a:lnTo>
                  <a:pt x="6346552" y="1618261"/>
                </a:lnTo>
                <a:lnTo>
                  <a:pt x="6367276" y="1575510"/>
                </a:lnTo>
                <a:cubicBezTo>
                  <a:pt x="6391909" y="1536134"/>
                  <a:pt x="6423634" y="1516446"/>
                  <a:pt x="6462450" y="1516446"/>
                </a:cubicBezTo>
                <a:close/>
                <a:moveTo>
                  <a:pt x="4828611" y="1466681"/>
                </a:moveTo>
                <a:cubicBezTo>
                  <a:pt x="4840222" y="1466681"/>
                  <a:pt x="4852995" y="1470953"/>
                  <a:pt x="4866929" y="1479496"/>
                </a:cubicBezTo>
                <a:cubicBezTo>
                  <a:pt x="4882522" y="1488697"/>
                  <a:pt x="4890318" y="1498557"/>
                  <a:pt x="4890318" y="1509074"/>
                </a:cubicBezTo>
                <a:cubicBezTo>
                  <a:pt x="4890318" y="1515648"/>
                  <a:pt x="4872901" y="1518934"/>
                  <a:pt x="4838066" y="1518934"/>
                </a:cubicBezTo>
                <a:cubicBezTo>
                  <a:pt x="4801240" y="1518934"/>
                  <a:pt x="4782827" y="1512853"/>
                  <a:pt x="4782827" y="1500692"/>
                </a:cubicBezTo>
                <a:cubicBezTo>
                  <a:pt x="4782827" y="1489848"/>
                  <a:pt x="4787970" y="1481305"/>
                  <a:pt x="4798255" y="1475064"/>
                </a:cubicBezTo>
                <a:cubicBezTo>
                  <a:pt x="4807212" y="1469476"/>
                  <a:pt x="4817331" y="1466681"/>
                  <a:pt x="4828611" y="1466681"/>
                </a:cubicBezTo>
                <a:close/>
                <a:moveTo>
                  <a:pt x="4828113" y="1325848"/>
                </a:moveTo>
                <a:cubicBezTo>
                  <a:pt x="4786643" y="1325848"/>
                  <a:pt x="4752305" y="1352721"/>
                  <a:pt x="4725101" y="1406467"/>
                </a:cubicBezTo>
                <a:cubicBezTo>
                  <a:pt x="4702209" y="1451586"/>
                  <a:pt x="4690763" y="1497204"/>
                  <a:pt x="4690763" y="1543319"/>
                </a:cubicBezTo>
                <a:cubicBezTo>
                  <a:pt x="4690763" y="1611993"/>
                  <a:pt x="4733395" y="1646331"/>
                  <a:pt x="4818658" y="1646331"/>
                </a:cubicBezTo>
                <a:cubicBezTo>
                  <a:pt x="4859465" y="1646331"/>
                  <a:pt x="4885508" y="1643843"/>
                  <a:pt x="4896788" y="1638866"/>
                </a:cubicBezTo>
                <a:cubicBezTo>
                  <a:pt x="4899774" y="1637539"/>
                  <a:pt x="4902759" y="1636876"/>
                  <a:pt x="4905745" y="1636876"/>
                </a:cubicBezTo>
                <a:cubicBezTo>
                  <a:pt x="4915035" y="1636876"/>
                  <a:pt x="4919679" y="1641399"/>
                  <a:pt x="4919679" y="1650444"/>
                </a:cubicBezTo>
                <a:cubicBezTo>
                  <a:pt x="4919679" y="1657147"/>
                  <a:pt x="4916196" y="1663178"/>
                  <a:pt x="4909229" y="1668538"/>
                </a:cubicBezTo>
                <a:cubicBezTo>
                  <a:pt x="4892972" y="1680938"/>
                  <a:pt x="4829938" y="1687138"/>
                  <a:pt x="4720124" y="1687138"/>
                </a:cubicBezTo>
                <a:lnTo>
                  <a:pt x="4687391" y="1687138"/>
                </a:lnTo>
                <a:lnTo>
                  <a:pt x="4687391" y="1686640"/>
                </a:lnTo>
                <a:lnTo>
                  <a:pt x="4625186" y="1686640"/>
                </a:lnTo>
                <a:cubicBezTo>
                  <a:pt x="4536937" y="1686640"/>
                  <a:pt x="4461461" y="1695929"/>
                  <a:pt x="4398758" y="1714508"/>
                </a:cubicBezTo>
                <a:cubicBezTo>
                  <a:pt x="4301220" y="1743372"/>
                  <a:pt x="4252451" y="1791809"/>
                  <a:pt x="4252451" y="1859820"/>
                </a:cubicBezTo>
                <a:cubicBezTo>
                  <a:pt x="4252451" y="1892333"/>
                  <a:pt x="4268541" y="1913898"/>
                  <a:pt x="4300722" y="1924514"/>
                </a:cubicBezTo>
                <a:cubicBezTo>
                  <a:pt x="4319964" y="1930817"/>
                  <a:pt x="4354136" y="1933969"/>
                  <a:pt x="4403237" y="1933969"/>
                </a:cubicBezTo>
                <a:cubicBezTo>
                  <a:pt x="4435417" y="1933969"/>
                  <a:pt x="4466437" y="1935130"/>
                  <a:pt x="4496296" y="1937453"/>
                </a:cubicBezTo>
                <a:cubicBezTo>
                  <a:pt x="4513548" y="1938780"/>
                  <a:pt x="4522173" y="1942097"/>
                  <a:pt x="4522173" y="1947406"/>
                </a:cubicBezTo>
                <a:cubicBezTo>
                  <a:pt x="4522173" y="1953046"/>
                  <a:pt x="4513548" y="1957690"/>
                  <a:pt x="4496296" y="1961340"/>
                </a:cubicBezTo>
                <a:cubicBezTo>
                  <a:pt x="4449186" y="1971293"/>
                  <a:pt x="4382335" y="1976269"/>
                  <a:pt x="4295745" y="1976269"/>
                </a:cubicBezTo>
                <a:cubicBezTo>
                  <a:pt x="4132518" y="1976269"/>
                  <a:pt x="4050905" y="1929159"/>
                  <a:pt x="4050905" y="1834938"/>
                </a:cubicBezTo>
                <a:cubicBezTo>
                  <a:pt x="4050905" y="1824653"/>
                  <a:pt x="4052481" y="1809558"/>
                  <a:pt x="4055632" y="1789652"/>
                </a:cubicBezTo>
                <a:cubicBezTo>
                  <a:pt x="4058784" y="1769747"/>
                  <a:pt x="4060360" y="1754651"/>
                  <a:pt x="4060360" y="1744367"/>
                </a:cubicBezTo>
                <a:cubicBezTo>
                  <a:pt x="4060360" y="1714840"/>
                  <a:pt x="4047255" y="1700077"/>
                  <a:pt x="4021046" y="1700077"/>
                </a:cubicBezTo>
                <a:cubicBezTo>
                  <a:pt x="4000145" y="1700077"/>
                  <a:pt x="3979907" y="1726452"/>
                  <a:pt x="3960333" y="1779202"/>
                </a:cubicBezTo>
                <a:cubicBezTo>
                  <a:pt x="3941755" y="1828966"/>
                  <a:pt x="3932465" y="1876408"/>
                  <a:pt x="3932465" y="1921528"/>
                </a:cubicBezTo>
                <a:cubicBezTo>
                  <a:pt x="3932465" y="1987217"/>
                  <a:pt x="3946068" y="2038143"/>
                  <a:pt x="3973272" y="2074305"/>
                </a:cubicBezTo>
                <a:cubicBezTo>
                  <a:pt x="4020714" y="2137008"/>
                  <a:pt x="4110290" y="2168360"/>
                  <a:pt x="4242000" y="2168360"/>
                </a:cubicBezTo>
                <a:cubicBezTo>
                  <a:pt x="4472907" y="2168360"/>
                  <a:pt x="4588360" y="2097197"/>
                  <a:pt x="4588360" y="1954870"/>
                </a:cubicBezTo>
                <a:cubicBezTo>
                  <a:pt x="4588360" y="1909087"/>
                  <a:pt x="4565635" y="1879560"/>
                  <a:pt x="4520183" y="1866290"/>
                </a:cubicBezTo>
                <a:cubicBezTo>
                  <a:pt x="4497623" y="1859654"/>
                  <a:pt x="4455987" y="1856337"/>
                  <a:pt x="4395274" y="1856337"/>
                </a:cubicBezTo>
                <a:cubicBezTo>
                  <a:pt x="4357785" y="1856337"/>
                  <a:pt x="4339041" y="1852356"/>
                  <a:pt x="4339041" y="1844393"/>
                </a:cubicBezTo>
                <a:cubicBezTo>
                  <a:pt x="4339041" y="1840080"/>
                  <a:pt x="4345178" y="1835767"/>
                  <a:pt x="4357453" y="1831454"/>
                </a:cubicBezTo>
                <a:cubicBezTo>
                  <a:pt x="4378022" y="1824156"/>
                  <a:pt x="4404232" y="1820506"/>
                  <a:pt x="4436081" y="1820506"/>
                </a:cubicBezTo>
                <a:cubicBezTo>
                  <a:pt x="4491154" y="1820506"/>
                  <a:pt x="4534780" y="1828513"/>
                  <a:pt x="4566961" y="1844525"/>
                </a:cubicBezTo>
                <a:cubicBezTo>
                  <a:pt x="4585541" y="1853861"/>
                  <a:pt x="4603455" y="1868703"/>
                  <a:pt x="4620707" y="1889049"/>
                </a:cubicBezTo>
                <a:cubicBezTo>
                  <a:pt x="4634309" y="1905062"/>
                  <a:pt x="4646253" y="1913068"/>
                  <a:pt x="4656537" y="1913068"/>
                </a:cubicBezTo>
                <a:lnTo>
                  <a:pt x="4657421" y="1913068"/>
                </a:lnTo>
                <a:lnTo>
                  <a:pt x="4687391" y="1913068"/>
                </a:lnTo>
                <a:lnTo>
                  <a:pt x="4721119" y="1913068"/>
                </a:lnTo>
                <a:cubicBezTo>
                  <a:pt x="4911219" y="1913068"/>
                  <a:pt x="5006269" y="1815613"/>
                  <a:pt x="5006269" y="1620702"/>
                </a:cubicBezTo>
                <a:cubicBezTo>
                  <a:pt x="5006269" y="1554956"/>
                  <a:pt x="4993828" y="1493860"/>
                  <a:pt x="4968946" y="1437414"/>
                </a:cubicBezTo>
                <a:cubicBezTo>
                  <a:pt x="4936102" y="1363037"/>
                  <a:pt x="4889157" y="1325848"/>
                  <a:pt x="4828113" y="1325848"/>
                </a:cubicBezTo>
                <a:close/>
                <a:moveTo>
                  <a:pt x="6184681" y="1268121"/>
                </a:moveTo>
                <a:cubicBezTo>
                  <a:pt x="6185345" y="1269780"/>
                  <a:pt x="6185511" y="1273432"/>
                  <a:pt x="6185179" y="1279077"/>
                </a:cubicBezTo>
                <a:lnTo>
                  <a:pt x="6174728" y="1415043"/>
                </a:lnTo>
                <a:cubicBezTo>
                  <a:pt x="6174065" y="1422015"/>
                  <a:pt x="6173401" y="1426165"/>
                  <a:pt x="6172738" y="1427492"/>
                </a:cubicBezTo>
                <a:cubicBezTo>
                  <a:pt x="6171411" y="1429814"/>
                  <a:pt x="6167928" y="1431805"/>
                  <a:pt x="6162287" y="1433464"/>
                </a:cubicBezTo>
                <a:lnTo>
                  <a:pt x="5966215" y="1487256"/>
                </a:lnTo>
                <a:cubicBezTo>
                  <a:pt x="5991595" y="1517470"/>
                  <a:pt x="6010630" y="1548305"/>
                  <a:pt x="6023321" y="1579763"/>
                </a:cubicBezTo>
                <a:lnTo>
                  <a:pt x="6023843" y="1582403"/>
                </a:lnTo>
                <a:lnTo>
                  <a:pt x="5881329" y="1560335"/>
                </a:lnTo>
                <a:lnTo>
                  <a:pt x="5801108" y="1543917"/>
                </a:lnTo>
                <a:lnTo>
                  <a:pt x="5776613" y="1521228"/>
                </a:lnTo>
                <a:lnTo>
                  <a:pt x="5800002" y="1396171"/>
                </a:lnTo>
                <a:cubicBezTo>
                  <a:pt x="5800002" y="1394176"/>
                  <a:pt x="5801329" y="1391682"/>
                  <a:pt x="5803983" y="1388691"/>
                </a:cubicBezTo>
                <a:lnTo>
                  <a:pt x="6176719" y="1269117"/>
                </a:lnTo>
                <a:cubicBezTo>
                  <a:pt x="6181032" y="1267790"/>
                  <a:pt x="6183686" y="1267458"/>
                  <a:pt x="6184681" y="1268121"/>
                </a:cubicBezTo>
                <a:close/>
                <a:moveTo>
                  <a:pt x="6193141" y="1187511"/>
                </a:moveTo>
                <a:lnTo>
                  <a:pt x="6187644" y="1233971"/>
                </a:lnTo>
                <a:lnTo>
                  <a:pt x="5804948" y="1357884"/>
                </a:lnTo>
                <a:lnTo>
                  <a:pt x="5814434" y="1304084"/>
                </a:lnTo>
                <a:close/>
                <a:moveTo>
                  <a:pt x="5234642" y="1164612"/>
                </a:moveTo>
                <a:cubicBezTo>
                  <a:pt x="5237296" y="1164612"/>
                  <a:pt x="5239618" y="1169256"/>
                  <a:pt x="5241609" y="1178546"/>
                </a:cubicBezTo>
                <a:cubicBezTo>
                  <a:pt x="5256207" y="1244566"/>
                  <a:pt x="5265164" y="1323360"/>
                  <a:pt x="5268482" y="1414926"/>
                </a:cubicBezTo>
                <a:lnTo>
                  <a:pt x="5268654" y="1423003"/>
                </a:lnTo>
                <a:lnTo>
                  <a:pt x="5085784" y="1375642"/>
                </a:lnTo>
                <a:lnTo>
                  <a:pt x="5069513" y="1370751"/>
                </a:lnTo>
                <a:lnTo>
                  <a:pt x="5065443" y="1343763"/>
                </a:lnTo>
                <a:lnTo>
                  <a:pt x="5215731" y="1180038"/>
                </a:lnTo>
                <a:cubicBezTo>
                  <a:pt x="5225020" y="1169754"/>
                  <a:pt x="5231324" y="1164612"/>
                  <a:pt x="5234642" y="1164612"/>
                </a:cubicBezTo>
                <a:close/>
                <a:moveTo>
                  <a:pt x="8535765" y="1164114"/>
                </a:moveTo>
                <a:cubicBezTo>
                  <a:pt x="8532116" y="1164114"/>
                  <a:pt x="8525315" y="1167597"/>
                  <a:pt x="8515362" y="1174564"/>
                </a:cubicBezTo>
                <a:lnTo>
                  <a:pt x="8370548" y="1276581"/>
                </a:lnTo>
                <a:cubicBezTo>
                  <a:pt x="8362917" y="1283217"/>
                  <a:pt x="8360263" y="1294165"/>
                  <a:pt x="8362585" y="1309426"/>
                </a:cubicBezTo>
                <a:cubicBezTo>
                  <a:pt x="8367230" y="1340280"/>
                  <a:pt x="8371709" y="1403315"/>
                  <a:pt x="8376022" y="1498531"/>
                </a:cubicBezTo>
                <a:cubicBezTo>
                  <a:pt x="8380003" y="1588770"/>
                  <a:pt x="8381993" y="1661592"/>
                  <a:pt x="8381993" y="1716996"/>
                </a:cubicBezTo>
                <a:cubicBezTo>
                  <a:pt x="8381993" y="1847047"/>
                  <a:pt x="8444199" y="1912073"/>
                  <a:pt x="8568610" y="1912073"/>
                </a:cubicBezTo>
                <a:lnTo>
                  <a:pt x="8590748" y="1912073"/>
                </a:lnTo>
                <a:lnTo>
                  <a:pt x="8590748" y="1913068"/>
                </a:lnTo>
                <a:lnTo>
                  <a:pt x="8622598" y="1913068"/>
                </a:lnTo>
                <a:cubicBezTo>
                  <a:pt x="8660750" y="1913068"/>
                  <a:pt x="8691272" y="1887854"/>
                  <a:pt x="8714164" y="1837426"/>
                </a:cubicBezTo>
                <a:cubicBezTo>
                  <a:pt x="8748336" y="1889845"/>
                  <a:pt x="8792626" y="1916054"/>
                  <a:pt x="8847034" y="1916054"/>
                </a:cubicBezTo>
                <a:cubicBezTo>
                  <a:pt x="8890164" y="1916054"/>
                  <a:pt x="8925994" y="1899964"/>
                  <a:pt x="8954526" y="1867783"/>
                </a:cubicBezTo>
                <a:cubicBezTo>
                  <a:pt x="8982394" y="1836929"/>
                  <a:pt x="8996328" y="1799771"/>
                  <a:pt x="8996328" y="1756310"/>
                </a:cubicBezTo>
                <a:cubicBezTo>
                  <a:pt x="8996328" y="1697257"/>
                  <a:pt x="8984882" y="1643677"/>
                  <a:pt x="8961990" y="1595571"/>
                </a:cubicBezTo>
                <a:cubicBezTo>
                  <a:pt x="8930473" y="1529219"/>
                  <a:pt x="8883197" y="1496042"/>
                  <a:pt x="8820162" y="1496042"/>
                </a:cubicBezTo>
                <a:cubicBezTo>
                  <a:pt x="8767744" y="1496042"/>
                  <a:pt x="8728263" y="1516000"/>
                  <a:pt x="8701722" y="1555915"/>
                </a:cubicBezTo>
                <a:cubicBezTo>
                  <a:pt x="8684139" y="1582192"/>
                  <a:pt x="8674352" y="1612794"/>
                  <a:pt x="8672362" y="1647723"/>
                </a:cubicBezTo>
                <a:cubicBezTo>
                  <a:pt x="8670703" y="1673999"/>
                  <a:pt x="8648972" y="1687138"/>
                  <a:pt x="8607170" y="1687138"/>
                </a:cubicBezTo>
                <a:lnTo>
                  <a:pt x="8606430" y="1687138"/>
                </a:lnTo>
                <a:cubicBezTo>
                  <a:pt x="8563633" y="1687138"/>
                  <a:pt x="8542235" y="1662919"/>
                  <a:pt x="8542235" y="1614482"/>
                </a:cubicBezTo>
                <a:lnTo>
                  <a:pt x="8542235" y="1176057"/>
                </a:lnTo>
                <a:cubicBezTo>
                  <a:pt x="8542235" y="1168095"/>
                  <a:pt x="8540078" y="1164114"/>
                  <a:pt x="8535765" y="1164114"/>
                </a:cubicBezTo>
                <a:close/>
                <a:moveTo>
                  <a:pt x="4824754" y="1116091"/>
                </a:moveTo>
                <a:cubicBezTo>
                  <a:pt x="4827657" y="1116091"/>
                  <a:pt x="4830601" y="1117501"/>
                  <a:pt x="4833587" y="1120321"/>
                </a:cubicBezTo>
                <a:lnTo>
                  <a:pt x="4902262" y="1186010"/>
                </a:lnTo>
                <a:cubicBezTo>
                  <a:pt x="4906906" y="1190344"/>
                  <a:pt x="4906761" y="1195009"/>
                  <a:pt x="4901826" y="1200006"/>
                </a:cubicBezTo>
                <a:lnTo>
                  <a:pt x="4835072" y="1267118"/>
                </a:lnTo>
                <a:cubicBezTo>
                  <a:pt x="4830448" y="1271727"/>
                  <a:pt x="4825661" y="1271709"/>
                  <a:pt x="4820710" y="1267064"/>
                </a:cubicBezTo>
                <a:lnTo>
                  <a:pt x="4752385" y="1201033"/>
                </a:lnTo>
                <a:cubicBezTo>
                  <a:pt x="4747077" y="1195699"/>
                  <a:pt x="4747603" y="1189862"/>
                  <a:pt x="4753964" y="1183522"/>
                </a:cubicBezTo>
                <a:lnTo>
                  <a:pt x="4816169" y="1120321"/>
                </a:lnTo>
                <a:cubicBezTo>
                  <a:pt x="4818989" y="1117501"/>
                  <a:pt x="4821851" y="1116091"/>
                  <a:pt x="4824754" y="1116091"/>
                </a:cubicBezTo>
                <a:close/>
                <a:moveTo>
                  <a:pt x="202749" y="0"/>
                </a:moveTo>
                <a:cubicBezTo>
                  <a:pt x="1522293" y="0"/>
                  <a:pt x="3158077" y="770614"/>
                  <a:pt x="4675271" y="1252248"/>
                </a:cubicBezTo>
                <a:lnTo>
                  <a:pt x="5069513" y="1370751"/>
                </a:lnTo>
                <a:lnTo>
                  <a:pt x="5081274" y="1448743"/>
                </a:lnTo>
                <a:cubicBezTo>
                  <a:pt x="5116545" y="1680287"/>
                  <a:pt x="5140131" y="1817977"/>
                  <a:pt x="5152033" y="1861811"/>
                </a:cubicBezTo>
                <a:cubicBezTo>
                  <a:pt x="5161654" y="1897309"/>
                  <a:pt x="5173100" y="1915059"/>
                  <a:pt x="5186371" y="1915059"/>
                </a:cubicBezTo>
                <a:cubicBezTo>
                  <a:pt x="5198646" y="1915059"/>
                  <a:pt x="5211750" y="1900461"/>
                  <a:pt x="5225684" y="1871266"/>
                </a:cubicBezTo>
                <a:cubicBezTo>
                  <a:pt x="5236964" y="1847047"/>
                  <a:pt x="5247249" y="1811383"/>
                  <a:pt x="5256538" y="1764273"/>
                </a:cubicBezTo>
                <a:cubicBezTo>
                  <a:pt x="5265495" y="1719485"/>
                  <a:pt x="5269974" y="1682493"/>
                  <a:pt x="5269974" y="1653298"/>
                </a:cubicBezTo>
                <a:cubicBezTo>
                  <a:pt x="5269974" y="1555013"/>
                  <a:pt x="5269695" y="1485747"/>
                  <a:pt x="5269135" y="1445500"/>
                </a:cubicBezTo>
                <a:lnTo>
                  <a:pt x="5268654" y="1423003"/>
                </a:lnTo>
                <a:lnTo>
                  <a:pt x="5488457" y="1479930"/>
                </a:lnTo>
                <a:lnTo>
                  <a:pt x="5801108" y="1543917"/>
                </a:lnTo>
                <a:lnTo>
                  <a:pt x="5823610" y="1564760"/>
                </a:lnTo>
                <a:cubicBezTo>
                  <a:pt x="5865847" y="1604492"/>
                  <a:pt x="5893808" y="1632829"/>
                  <a:pt x="5907494" y="1649768"/>
                </a:cubicBezTo>
                <a:cubicBezTo>
                  <a:pt x="5911806" y="1655086"/>
                  <a:pt x="5913964" y="1659902"/>
                  <a:pt x="5913964" y="1664215"/>
                </a:cubicBezTo>
                <a:cubicBezTo>
                  <a:pt x="5913964" y="1671856"/>
                  <a:pt x="5908655" y="1676840"/>
                  <a:pt x="5898038" y="1679168"/>
                </a:cubicBezTo>
                <a:cubicBezTo>
                  <a:pt x="5873488" y="1684481"/>
                  <a:pt x="5837491" y="1687138"/>
                  <a:pt x="5790050" y="1687138"/>
                </a:cubicBezTo>
                <a:lnTo>
                  <a:pt x="5772060" y="1687138"/>
                </a:lnTo>
                <a:lnTo>
                  <a:pt x="5772060" y="1686640"/>
                </a:lnTo>
                <a:lnTo>
                  <a:pt x="5754145" y="1686640"/>
                </a:lnTo>
                <a:cubicBezTo>
                  <a:pt x="5726940" y="1686640"/>
                  <a:pt x="5699404" y="1675692"/>
                  <a:pt x="5671536" y="1653796"/>
                </a:cubicBezTo>
                <a:cubicBezTo>
                  <a:pt x="5659261" y="1644174"/>
                  <a:pt x="5637365" y="1622942"/>
                  <a:pt x="5605847" y="1590097"/>
                </a:cubicBezTo>
                <a:cubicBezTo>
                  <a:pt x="5598548" y="1582467"/>
                  <a:pt x="5592411" y="1583628"/>
                  <a:pt x="5587434" y="1593581"/>
                </a:cubicBezTo>
                <a:lnTo>
                  <a:pt x="5507811" y="1757803"/>
                </a:lnTo>
                <a:cubicBezTo>
                  <a:pt x="5582457" y="1827473"/>
                  <a:pt x="5619781" y="1872261"/>
                  <a:pt x="5619781" y="1892167"/>
                </a:cubicBezTo>
                <a:cubicBezTo>
                  <a:pt x="5619781" y="1916386"/>
                  <a:pt x="5577979" y="1957027"/>
                  <a:pt x="5494375" y="2014090"/>
                </a:cubicBezTo>
                <a:cubicBezTo>
                  <a:pt x="5430013" y="2058214"/>
                  <a:pt x="5375935" y="2090727"/>
                  <a:pt x="5332143" y="2111628"/>
                </a:cubicBezTo>
                <a:cubicBezTo>
                  <a:pt x="5320532" y="2117268"/>
                  <a:pt x="5314725" y="2126226"/>
                  <a:pt x="5314725" y="2138501"/>
                </a:cubicBezTo>
                <a:cubicBezTo>
                  <a:pt x="5314725" y="2161061"/>
                  <a:pt x="5328494" y="2172341"/>
                  <a:pt x="5356030" y="2172341"/>
                </a:cubicBezTo>
                <a:lnTo>
                  <a:pt x="5589425" y="2172341"/>
                </a:lnTo>
                <a:cubicBezTo>
                  <a:pt x="5602363" y="2172341"/>
                  <a:pt x="5612482" y="2168360"/>
                  <a:pt x="5619781" y="2160397"/>
                </a:cubicBezTo>
                <a:cubicBezTo>
                  <a:pt x="5640683" y="2137838"/>
                  <a:pt x="5659924" y="2106818"/>
                  <a:pt x="5677508" y="2067338"/>
                </a:cubicBezTo>
                <a:cubicBezTo>
                  <a:pt x="5697745" y="2022218"/>
                  <a:pt x="5707865" y="1981411"/>
                  <a:pt x="5707865" y="1944917"/>
                </a:cubicBezTo>
                <a:lnTo>
                  <a:pt x="5707865" y="1901125"/>
                </a:lnTo>
                <a:cubicBezTo>
                  <a:pt x="5713338" y="1905106"/>
                  <a:pt x="5719144" y="1908092"/>
                  <a:pt x="5725281" y="1910082"/>
                </a:cubicBezTo>
                <a:lnTo>
                  <a:pt x="5743271" y="1912850"/>
                </a:lnTo>
                <a:lnTo>
                  <a:pt x="5743271" y="1913068"/>
                </a:lnTo>
                <a:lnTo>
                  <a:pt x="5744690" y="1913068"/>
                </a:lnTo>
                <a:lnTo>
                  <a:pt x="5772060" y="1913068"/>
                </a:lnTo>
                <a:lnTo>
                  <a:pt x="5823889" y="1913068"/>
                </a:lnTo>
                <a:cubicBezTo>
                  <a:pt x="5870668" y="1913068"/>
                  <a:pt x="5911972" y="1901946"/>
                  <a:pt x="5947803" y="1879703"/>
                </a:cubicBezTo>
                <a:cubicBezTo>
                  <a:pt x="6010838" y="1840524"/>
                  <a:pt x="6042355" y="1772624"/>
                  <a:pt x="6042355" y="1676003"/>
                </a:cubicBezTo>
                <a:lnTo>
                  <a:pt x="6023843" y="1582403"/>
                </a:lnTo>
                <a:lnTo>
                  <a:pt x="6073477" y="1590088"/>
                </a:lnTo>
                <a:cubicBezTo>
                  <a:pt x="6137009" y="1598746"/>
                  <a:pt x="6200010" y="1606110"/>
                  <a:pt x="6262439" y="1612080"/>
                </a:cubicBezTo>
                <a:lnTo>
                  <a:pt x="6346552" y="1618261"/>
                </a:lnTo>
                <a:lnTo>
                  <a:pt x="6345006" y="1621449"/>
                </a:lnTo>
                <a:cubicBezTo>
                  <a:pt x="6325764" y="1672208"/>
                  <a:pt x="6316143" y="1726452"/>
                  <a:pt x="6316143" y="1784178"/>
                </a:cubicBezTo>
                <a:cubicBezTo>
                  <a:pt x="6316143" y="1847877"/>
                  <a:pt x="6338371" y="1888352"/>
                  <a:pt x="6382827" y="1905604"/>
                </a:cubicBezTo>
                <a:cubicBezTo>
                  <a:pt x="6403397" y="1913566"/>
                  <a:pt x="6447189" y="1917547"/>
                  <a:pt x="6514205" y="1917547"/>
                </a:cubicBezTo>
                <a:cubicBezTo>
                  <a:pt x="6512878" y="1937784"/>
                  <a:pt x="6471408" y="1973449"/>
                  <a:pt x="6389794" y="2024540"/>
                </a:cubicBezTo>
                <a:cubicBezTo>
                  <a:pt x="6329413" y="2062361"/>
                  <a:pt x="6277824" y="2091391"/>
                  <a:pt x="6235027" y="2111628"/>
                </a:cubicBezTo>
                <a:cubicBezTo>
                  <a:pt x="6223084" y="2117268"/>
                  <a:pt x="6217112" y="2126226"/>
                  <a:pt x="6217112" y="2138501"/>
                </a:cubicBezTo>
                <a:cubicBezTo>
                  <a:pt x="6217112" y="2161061"/>
                  <a:pt x="6230880" y="2172341"/>
                  <a:pt x="6258416" y="2172341"/>
                </a:cubicBezTo>
                <a:lnTo>
                  <a:pt x="6491811" y="2172341"/>
                </a:lnTo>
                <a:cubicBezTo>
                  <a:pt x="6504418" y="2172341"/>
                  <a:pt x="6514371" y="2168367"/>
                  <a:pt x="6521670" y="2160421"/>
                </a:cubicBezTo>
                <a:cubicBezTo>
                  <a:pt x="6572098" y="2106447"/>
                  <a:pt x="6601625" y="2023996"/>
                  <a:pt x="6610251" y="1913068"/>
                </a:cubicBezTo>
                <a:lnTo>
                  <a:pt x="6639119" y="1913068"/>
                </a:lnTo>
                <a:lnTo>
                  <a:pt x="6663498" y="1913068"/>
                </a:lnTo>
                <a:lnTo>
                  <a:pt x="7267769" y="1913068"/>
                </a:lnTo>
                <a:lnTo>
                  <a:pt x="7295511" y="1913068"/>
                </a:lnTo>
                <a:lnTo>
                  <a:pt x="7895423" y="1913068"/>
                </a:lnTo>
                <a:lnTo>
                  <a:pt x="7924161" y="1913068"/>
                </a:lnTo>
                <a:lnTo>
                  <a:pt x="7927272" y="1913068"/>
                </a:lnTo>
                <a:cubicBezTo>
                  <a:pt x="7965425" y="1913068"/>
                  <a:pt x="7995947" y="1887854"/>
                  <a:pt x="8018839" y="1837426"/>
                </a:cubicBezTo>
                <a:cubicBezTo>
                  <a:pt x="8053011" y="1889845"/>
                  <a:pt x="8097301" y="1916054"/>
                  <a:pt x="8151710" y="1916054"/>
                </a:cubicBezTo>
                <a:cubicBezTo>
                  <a:pt x="8194839" y="1916054"/>
                  <a:pt x="8230669" y="1899964"/>
                  <a:pt x="8259201" y="1867783"/>
                </a:cubicBezTo>
                <a:cubicBezTo>
                  <a:pt x="8287069" y="1836929"/>
                  <a:pt x="8301003" y="1799771"/>
                  <a:pt x="8301003" y="1756310"/>
                </a:cubicBezTo>
                <a:cubicBezTo>
                  <a:pt x="8301003" y="1697257"/>
                  <a:pt x="8289557" y="1643677"/>
                  <a:pt x="8266666" y="1595571"/>
                </a:cubicBezTo>
                <a:cubicBezTo>
                  <a:pt x="8235148" y="1529219"/>
                  <a:pt x="8187872" y="1496042"/>
                  <a:pt x="8124837" y="1496042"/>
                </a:cubicBezTo>
                <a:cubicBezTo>
                  <a:pt x="8072419" y="1496042"/>
                  <a:pt x="8032939" y="1516000"/>
                  <a:pt x="8006398" y="1555915"/>
                </a:cubicBezTo>
                <a:cubicBezTo>
                  <a:pt x="7988814" y="1582192"/>
                  <a:pt x="7979027" y="1612794"/>
                  <a:pt x="7977037" y="1647723"/>
                </a:cubicBezTo>
                <a:cubicBezTo>
                  <a:pt x="7975793" y="1667430"/>
                  <a:pt x="7963258" y="1679747"/>
                  <a:pt x="7939434" y="1684674"/>
                </a:cubicBezTo>
                <a:lnTo>
                  <a:pt x="7917419" y="1686640"/>
                </a:lnTo>
                <a:lnTo>
                  <a:pt x="7295511" y="1686640"/>
                </a:lnTo>
                <a:lnTo>
                  <a:pt x="7267769" y="1686640"/>
                </a:lnTo>
                <a:lnTo>
                  <a:pt x="6639119" y="1686640"/>
                </a:lnTo>
                <a:lnTo>
                  <a:pt x="6639119" y="1687138"/>
                </a:lnTo>
                <a:lnTo>
                  <a:pt x="6604776" y="1687138"/>
                </a:lnTo>
                <a:lnTo>
                  <a:pt x="6588063" y="1629316"/>
                </a:lnTo>
                <a:lnTo>
                  <a:pt x="6629829" y="1630390"/>
                </a:lnTo>
                <a:lnTo>
                  <a:pt x="12360812" y="0"/>
                </a:lnTo>
                <a:lnTo>
                  <a:pt x="12360812" y="6639003"/>
                </a:lnTo>
                <a:lnTo>
                  <a:pt x="202749" y="6639003"/>
                </a:lnTo>
                <a:cubicBezTo>
                  <a:pt x="202749" y="5245803"/>
                  <a:pt x="0" y="4612529"/>
                  <a:pt x="0" y="3219329"/>
                </a:cubicBezTo>
                <a:close/>
              </a:path>
            </a:pathLst>
          </a:cu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816084219"/>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9EAA6-1654-42C8-8067-8538B48E192C}"/>
              </a:ext>
            </a:extLst>
          </p:cNvPr>
          <p:cNvSpPr>
            <a:spLocks noGrp="1"/>
          </p:cNvSpPr>
          <p:nvPr>
            <p:ph type="title"/>
          </p:nvPr>
        </p:nvSpPr>
        <p:spPr>
          <a:xfrm>
            <a:off x="3703207" y="0"/>
            <a:ext cx="7875146" cy="860400"/>
          </a:xfrm>
        </p:spPr>
        <p:txBody>
          <a:bodyPr>
            <a:normAutofit/>
          </a:bodyPr>
          <a:lstStyle/>
          <a:p>
            <a:pPr algn="r" rtl="1"/>
            <a:r>
              <a:rPr lang="fa-IR" dirty="0">
                <a:cs typeface="B Titr" panose="00000700000000000000" pitchFamily="2" charset="-78"/>
              </a:rPr>
              <a:t>ماموگرافی</a:t>
            </a:r>
            <a:endParaRPr lang="en-US" dirty="0">
              <a:cs typeface="B Titr" panose="00000700000000000000" pitchFamily="2" charset="-78"/>
            </a:endParaRPr>
          </a:p>
        </p:txBody>
      </p:sp>
      <p:sp>
        <p:nvSpPr>
          <p:cNvPr id="3" name="Text Placeholder 2">
            <a:extLst>
              <a:ext uri="{FF2B5EF4-FFF2-40B4-BE49-F238E27FC236}">
                <a16:creationId xmlns:a16="http://schemas.microsoft.com/office/drawing/2014/main" id="{BF30C6E6-61B4-4291-BEDB-18BEBC5B612E}"/>
              </a:ext>
            </a:extLst>
          </p:cNvPr>
          <p:cNvSpPr>
            <a:spLocks noGrp="1"/>
          </p:cNvSpPr>
          <p:nvPr>
            <p:ph type="body" idx="1"/>
          </p:nvPr>
        </p:nvSpPr>
        <p:spPr>
          <a:xfrm>
            <a:off x="2589212" y="860400"/>
            <a:ext cx="9480868" cy="5997600"/>
          </a:xfrm>
        </p:spPr>
        <p:txBody>
          <a:bodyPr>
            <a:normAutofit/>
          </a:bodyPr>
          <a:lstStyle/>
          <a:p>
            <a:pPr algn="r" rtl="1"/>
            <a:r>
              <a:rPr lang="fa-IR" dirty="0"/>
              <a:t>ماموگرافی تشخیص ضایعات غیر قابل لمس پستان را افزایش داده است. </a:t>
            </a:r>
          </a:p>
          <a:p>
            <a:pPr algn="r" rtl="1"/>
            <a:r>
              <a:rPr lang="fa-IR" dirty="0"/>
              <a:t>هدف از غربالگری سرطان پستان کشف توده ها در مرحله ای است که</a:t>
            </a:r>
          </a:p>
          <a:p>
            <a:pPr algn="r" rtl="1"/>
            <a:r>
              <a:rPr lang="fa-IR" dirty="0"/>
              <a:t> هنوز کوچک(زیر 1 سانتی متر) و قابل درمان با جراحی است. </a:t>
            </a:r>
          </a:p>
          <a:p>
            <a:pPr algn="r" rtl="1"/>
            <a:r>
              <a:rPr lang="fa-IR" dirty="0"/>
              <a:t>در برنامه تشخیص زودهنگام سرطان پستان در ایران، از ماموگرافی </a:t>
            </a:r>
          </a:p>
          <a:p>
            <a:pPr algn="r" rtl="1"/>
            <a:r>
              <a:rPr lang="fa-IR" dirty="0"/>
              <a:t>غربالگری جهت برر سی افراد بدون علایم و سوابق و از ماموگرافی </a:t>
            </a:r>
          </a:p>
          <a:p>
            <a:pPr algn="r" rtl="1"/>
            <a:r>
              <a:rPr lang="fa-IR" dirty="0"/>
              <a:t>تشخیصی به عنوان روش استاندارد در افراد پرخطر (مثال افراد با </a:t>
            </a:r>
          </a:p>
          <a:p>
            <a:pPr algn="r" rtl="1"/>
            <a:r>
              <a:rPr lang="fa-IR" dirty="0"/>
              <a:t>سابقه فردی یا خانوادگی مثبت) یا با معاینه غیرطبیعی و در سطح</a:t>
            </a:r>
          </a:p>
          <a:p>
            <a:pPr algn="r" rtl="1"/>
            <a:r>
              <a:rPr lang="fa-IR" dirty="0"/>
              <a:t> دو خدمت استفاده میشود.</a:t>
            </a:r>
          </a:p>
          <a:p>
            <a:pPr algn="r" rtl="1"/>
            <a:r>
              <a:rPr lang="fa-IR" dirty="0"/>
              <a:t> ماموگرافی با استفاده از اشعه ایکس تصویربرداری میکند لذا با</a:t>
            </a:r>
          </a:p>
          <a:p>
            <a:pPr algn="r" rtl="1"/>
            <a:r>
              <a:rPr lang="fa-IR" dirty="0"/>
              <a:t> توجه به بررسی سود و زیان انجام ماموگرافی یک بار در سال </a:t>
            </a:r>
          </a:p>
          <a:p>
            <a:pPr algn="r" rtl="1"/>
            <a:r>
              <a:rPr lang="fa-IR" dirty="0"/>
              <a:t>ارزش تشخیصی بالا با حداقل عارضه را ایجاد میکند.</a:t>
            </a:r>
          </a:p>
          <a:p>
            <a:pPr algn="r" rtl="1"/>
            <a:r>
              <a:rPr lang="fa-IR" dirty="0"/>
              <a:t> </a:t>
            </a:r>
            <a:endParaRPr lang="en-US" b="1" dirty="0"/>
          </a:p>
        </p:txBody>
      </p:sp>
      <p:pic>
        <p:nvPicPr>
          <p:cNvPr id="5" name="Picture 4">
            <a:extLst>
              <a:ext uri="{FF2B5EF4-FFF2-40B4-BE49-F238E27FC236}">
                <a16:creationId xmlns:a16="http://schemas.microsoft.com/office/drawing/2014/main" id="{FE82D0B1-6342-44BE-9D34-02F0B39801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58542"/>
            <a:ext cx="3072384" cy="3036006"/>
          </a:xfrm>
          <a:prstGeom prst="rect">
            <a:avLst/>
          </a:prstGeom>
        </p:spPr>
      </p:pic>
      <p:pic>
        <p:nvPicPr>
          <p:cNvPr id="7" name="Picture 6">
            <a:extLst>
              <a:ext uri="{FF2B5EF4-FFF2-40B4-BE49-F238E27FC236}">
                <a16:creationId xmlns:a16="http://schemas.microsoft.com/office/drawing/2014/main" id="{FB88FDE5-BA9F-492F-A931-4D6E56AE0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 y="3675065"/>
            <a:ext cx="3002310" cy="3182935"/>
          </a:xfrm>
          <a:prstGeom prst="rect">
            <a:avLst/>
          </a:prstGeom>
        </p:spPr>
      </p:pic>
    </p:spTree>
    <p:extLst>
      <p:ext uri="{BB962C8B-B14F-4D97-AF65-F5344CB8AC3E}">
        <p14:creationId xmlns:p14="http://schemas.microsoft.com/office/powerpoint/2010/main" val="3374944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 calcmode="lin" valueType="num">
                                      <p:cBhvr additive="base">
                                        <p:cTn id="5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additive="base">
                                        <p:cTn id="56"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3">
                                            <p:txEl>
                                              <p:pRg st="8" end="8"/>
                                            </p:txEl>
                                          </p:spTgt>
                                        </p:tgtEl>
                                        <p:attrNameLst>
                                          <p:attrName>style.visibility</p:attrName>
                                        </p:attrNameLst>
                                      </p:cBhvr>
                                      <p:to>
                                        <p:strVal val="visible"/>
                                      </p:to>
                                    </p:set>
                                    <p:anim calcmode="lin" valueType="num">
                                      <p:cBhvr additive="base">
                                        <p:cTn id="62"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 calcmode="lin" valueType="num">
                                      <p:cBhvr additive="base">
                                        <p:cTn id="68"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
                                            <p:txEl>
                                              <p:pRg st="10" end="10"/>
                                            </p:txEl>
                                          </p:spTgt>
                                        </p:tgtEl>
                                        <p:attrNameLst>
                                          <p:attrName>style.visibility</p:attrName>
                                        </p:attrNameLst>
                                      </p:cBhvr>
                                      <p:to>
                                        <p:strVal val="visible"/>
                                      </p:to>
                                    </p:set>
                                    <p:anim calcmode="lin" valueType="num">
                                      <p:cBhvr additive="base">
                                        <p:cTn id="74"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3">
                                            <p:txEl>
                                              <p:pRg st="11" end="11"/>
                                            </p:txEl>
                                          </p:spTgt>
                                        </p:tgtEl>
                                        <p:attrNameLst>
                                          <p:attrName>style.visibility</p:attrName>
                                        </p:attrNameLst>
                                      </p:cBhvr>
                                      <p:to>
                                        <p:strVal val="visible"/>
                                      </p:to>
                                    </p:set>
                                    <p:anim calcmode="lin" valueType="num">
                                      <p:cBhvr additive="base">
                                        <p:cTn id="80"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500" fill="hold"/>
                                        <p:tgtEl>
                                          <p:spTgt spid="5"/>
                                        </p:tgtEl>
                                        <p:attrNameLst>
                                          <p:attrName>ppt_x</p:attrName>
                                        </p:attrNameLst>
                                      </p:cBhvr>
                                      <p:tavLst>
                                        <p:tav tm="0">
                                          <p:val>
                                            <p:strVal val="#ppt_x"/>
                                          </p:val>
                                        </p:tav>
                                        <p:tav tm="100000">
                                          <p:val>
                                            <p:strVal val="#ppt_x"/>
                                          </p:val>
                                        </p:tav>
                                      </p:tavLst>
                                    </p:anim>
                                    <p:anim calcmode="lin" valueType="num">
                                      <p:cBhvr additive="base">
                                        <p:cTn id="8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7"/>
                                        </p:tgtEl>
                                        <p:attrNameLst>
                                          <p:attrName>style.visibility</p:attrName>
                                        </p:attrNameLst>
                                      </p:cBhvr>
                                      <p:to>
                                        <p:strVal val="visible"/>
                                      </p:to>
                                    </p:set>
                                    <p:anim calcmode="lin" valueType="num">
                                      <p:cBhvr additive="base">
                                        <p:cTn id="92" dur="500" fill="hold"/>
                                        <p:tgtEl>
                                          <p:spTgt spid="7"/>
                                        </p:tgtEl>
                                        <p:attrNameLst>
                                          <p:attrName>ppt_x</p:attrName>
                                        </p:attrNameLst>
                                      </p:cBhvr>
                                      <p:tavLst>
                                        <p:tav tm="0">
                                          <p:val>
                                            <p:strVal val="#ppt_x"/>
                                          </p:val>
                                        </p:tav>
                                        <p:tav tm="100000">
                                          <p:val>
                                            <p:strVal val="#ppt_x"/>
                                          </p:val>
                                        </p:tav>
                                      </p:tavLst>
                                    </p:anim>
                                    <p:anim calcmode="lin" valueType="num">
                                      <p:cBhvr additive="base">
                                        <p:cTn id="9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C4FA8-541C-44D9-BCAE-3E6F70489075}"/>
              </a:ext>
            </a:extLst>
          </p:cNvPr>
          <p:cNvSpPr>
            <a:spLocks noGrp="1"/>
          </p:cNvSpPr>
          <p:nvPr>
            <p:ph type="title"/>
          </p:nvPr>
        </p:nvSpPr>
        <p:spPr>
          <a:xfrm>
            <a:off x="1097280" y="624110"/>
            <a:ext cx="10874326" cy="5523472"/>
          </a:xfrm>
        </p:spPr>
        <p:txBody>
          <a:bodyPr>
            <a:normAutofit/>
          </a:bodyPr>
          <a:lstStyle/>
          <a:p>
            <a:pPr algn="r" rtl="1"/>
            <a:r>
              <a:rPr lang="fa-IR" b="1" dirty="0">
                <a:cs typeface="B Titr" panose="00000700000000000000" pitchFamily="2" charset="-78"/>
              </a:rPr>
              <a:t>انجام ماموگرافی </a:t>
            </a:r>
            <a:r>
              <a:rPr lang="fa-IR" b="1" u="sng" dirty="0">
                <a:cs typeface="B Titr" panose="00000700000000000000" pitchFamily="2" charset="-78"/>
              </a:rPr>
              <a:t>بیش از یکبار در سال </a:t>
            </a:r>
            <a:r>
              <a:rPr lang="fa-IR" b="1" dirty="0">
                <a:cs typeface="B Titr" panose="00000700000000000000" pitchFamily="2" charset="-78"/>
              </a:rPr>
              <a:t>یا درخواست نماهای</a:t>
            </a:r>
            <a:br>
              <a:rPr lang="fa-IR" b="1" dirty="0">
                <a:cs typeface="B Titr" panose="00000700000000000000" pitchFamily="2" charset="-78"/>
              </a:rPr>
            </a:br>
            <a:br>
              <a:rPr lang="fa-IR" b="1" dirty="0">
                <a:cs typeface="B Titr" panose="00000700000000000000" pitchFamily="2" charset="-78"/>
              </a:rPr>
            </a:br>
            <a:r>
              <a:rPr lang="fa-IR" b="1" dirty="0">
                <a:cs typeface="B Titr" panose="00000700000000000000" pitchFamily="2" charset="-78"/>
              </a:rPr>
              <a:t> اضافی ماموگرافی باید تحت نظر و طبق صلاحدید پزشک</a:t>
            </a:r>
            <a:br>
              <a:rPr lang="fa-IR" b="1" dirty="0">
                <a:cs typeface="B Titr" panose="00000700000000000000" pitchFamily="2" charset="-78"/>
              </a:rPr>
            </a:br>
            <a:r>
              <a:rPr lang="fa-IR" b="1" dirty="0">
                <a:cs typeface="B Titr" panose="00000700000000000000" pitchFamily="2" charset="-78"/>
              </a:rPr>
              <a:t> </a:t>
            </a:r>
            <a:br>
              <a:rPr lang="fa-IR" b="1" dirty="0">
                <a:cs typeface="B Titr" panose="00000700000000000000" pitchFamily="2" charset="-78"/>
              </a:rPr>
            </a:br>
            <a:r>
              <a:rPr lang="fa-IR" b="1" dirty="0">
                <a:cs typeface="B Titr" panose="00000700000000000000" pitchFamily="2" charset="-78"/>
              </a:rPr>
              <a:t>متخصص جراح یا رادیولوژیست انجام گردد که در موارد</a:t>
            </a:r>
            <a:br>
              <a:rPr lang="fa-IR" b="1" dirty="0">
                <a:cs typeface="B Titr" panose="00000700000000000000" pitchFamily="2" charset="-78"/>
              </a:rPr>
            </a:br>
            <a:br>
              <a:rPr lang="fa-IR" b="1" dirty="0">
                <a:cs typeface="B Titr" panose="00000700000000000000" pitchFamily="2" charset="-78"/>
              </a:rPr>
            </a:br>
            <a:r>
              <a:rPr lang="fa-IR" b="1" dirty="0">
                <a:cs typeface="B Titr" panose="00000700000000000000" pitchFamily="2" charset="-78"/>
              </a:rPr>
              <a:t> </a:t>
            </a:r>
            <a:r>
              <a:rPr lang="fa-IR" b="1" u="sng" dirty="0">
                <a:cs typeface="B Titr" panose="00000700000000000000" pitchFamily="2" charset="-78"/>
              </a:rPr>
              <a:t>معدودی</a:t>
            </a:r>
            <a:r>
              <a:rPr lang="fa-IR" b="1" dirty="0">
                <a:cs typeface="B Titr" panose="00000700000000000000" pitchFamily="2" charset="-78"/>
              </a:rPr>
              <a:t> انجام می شود.</a:t>
            </a:r>
            <a:br>
              <a:rPr lang="en-US" b="1" dirty="0"/>
            </a:br>
            <a:endParaRPr lang="en-US" dirty="0"/>
          </a:p>
        </p:txBody>
      </p:sp>
    </p:spTree>
    <p:extLst>
      <p:ext uri="{BB962C8B-B14F-4D97-AF65-F5344CB8AC3E}">
        <p14:creationId xmlns:p14="http://schemas.microsoft.com/office/powerpoint/2010/main" val="429028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E4D033F-87BF-419D-8421-1C2D05AFCE42}"/>
              </a:ext>
            </a:extLst>
          </p:cNvPr>
          <p:cNvGraphicFramePr>
            <a:graphicFrameLocks/>
          </p:cNvGraphicFramePr>
          <p:nvPr>
            <p:extLst>
              <p:ext uri="{D42A27DB-BD31-4B8C-83A1-F6EECF244321}">
                <p14:modId xmlns:p14="http://schemas.microsoft.com/office/powerpoint/2010/main" val="3210141949"/>
              </p:ext>
            </p:extLst>
          </p:nvPr>
        </p:nvGraphicFramePr>
        <p:xfrm>
          <a:off x="612559" y="900332"/>
          <a:ext cx="11579441" cy="5607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38938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8504FA2-54D7-4F8F-871E-624FEEDD9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30874" y="-164948"/>
            <a:ext cx="9743655" cy="6858000"/>
          </a:xfrm>
          <a:prstGeom prst="rect">
            <a:avLst/>
          </a:prstGeom>
        </p:spPr>
      </p:pic>
      <p:pic>
        <p:nvPicPr>
          <p:cNvPr id="15" name="Picture 14">
            <a:extLst>
              <a:ext uri="{FF2B5EF4-FFF2-40B4-BE49-F238E27FC236}">
                <a16:creationId xmlns:a16="http://schemas.microsoft.com/office/drawing/2014/main" id="{74A506C1-07BC-4092-B0C4-3E62CA6CF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71781" y="-62832"/>
            <a:ext cx="9743655" cy="6858000"/>
          </a:xfrm>
          <a:prstGeom prst="rect">
            <a:avLst/>
          </a:prstGeom>
        </p:spPr>
      </p:pic>
      <p:pic>
        <p:nvPicPr>
          <p:cNvPr id="17" name="Picture 16">
            <a:extLst>
              <a:ext uri="{FF2B5EF4-FFF2-40B4-BE49-F238E27FC236}">
                <a16:creationId xmlns:a16="http://schemas.microsoft.com/office/drawing/2014/main" id="{76BD510C-31D3-4420-923B-5BF099A737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40870" y="-34864"/>
            <a:ext cx="9537813" cy="6858000"/>
          </a:xfrm>
          <a:prstGeom prst="rect">
            <a:avLst/>
          </a:prstGeom>
        </p:spPr>
      </p:pic>
      <p:pic>
        <p:nvPicPr>
          <p:cNvPr id="19" name="Picture 18">
            <a:extLst>
              <a:ext uri="{FF2B5EF4-FFF2-40B4-BE49-F238E27FC236}">
                <a16:creationId xmlns:a16="http://schemas.microsoft.com/office/drawing/2014/main" id="{72B4DBAC-8BBF-475F-BA50-2910C89FD4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88234" y="-62832"/>
            <a:ext cx="10670002" cy="6858000"/>
          </a:xfrm>
          <a:prstGeom prst="rect">
            <a:avLst/>
          </a:prstGeom>
        </p:spPr>
      </p:pic>
      <p:pic>
        <p:nvPicPr>
          <p:cNvPr id="21" name="Picture 20">
            <a:extLst>
              <a:ext uri="{FF2B5EF4-FFF2-40B4-BE49-F238E27FC236}">
                <a16:creationId xmlns:a16="http://schemas.microsoft.com/office/drawing/2014/main" id="{AAD364C8-4014-44F8-AB4E-3012744048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3543" y="0"/>
            <a:ext cx="10317586" cy="5803642"/>
          </a:xfrm>
          <a:prstGeom prst="rect">
            <a:avLst/>
          </a:prstGeom>
        </p:spPr>
      </p:pic>
      <p:pic>
        <p:nvPicPr>
          <p:cNvPr id="23" name="Picture 22">
            <a:extLst>
              <a:ext uri="{FF2B5EF4-FFF2-40B4-BE49-F238E27FC236}">
                <a16:creationId xmlns:a16="http://schemas.microsoft.com/office/drawing/2014/main" id="{210557B5-4BDE-4BE5-B5C7-9123285848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8737" y="-475400"/>
            <a:ext cx="11016121" cy="6196568"/>
          </a:xfrm>
          <a:prstGeom prst="rect">
            <a:avLst/>
          </a:prstGeom>
        </p:spPr>
      </p:pic>
      <p:pic>
        <p:nvPicPr>
          <p:cNvPr id="25" name="Picture 24">
            <a:extLst>
              <a:ext uri="{FF2B5EF4-FFF2-40B4-BE49-F238E27FC236}">
                <a16:creationId xmlns:a16="http://schemas.microsoft.com/office/drawing/2014/main" id="{C618D708-7424-41AA-8C63-3947F6508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23568" y="-62832"/>
            <a:ext cx="11016121" cy="6196568"/>
          </a:xfrm>
          <a:prstGeom prst="rect">
            <a:avLst/>
          </a:prstGeom>
        </p:spPr>
      </p:pic>
      <p:sp>
        <p:nvSpPr>
          <p:cNvPr id="26" name="Oval 25">
            <a:extLst>
              <a:ext uri="{FF2B5EF4-FFF2-40B4-BE49-F238E27FC236}">
                <a16:creationId xmlns:a16="http://schemas.microsoft.com/office/drawing/2014/main" id="{DA9F0D3C-3EC4-4AA6-A82C-9812D627A6DC}"/>
              </a:ext>
            </a:extLst>
          </p:cNvPr>
          <p:cNvSpPr/>
          <p:nvPr/>
        </p:nvSpPr>
        <p:spPr>
          <a:xfrm>
            <a:off x="-1347537" y="-2454442"/>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5B5D778-1223-4973-8BD6-7B8369B259BF}"/>
              </a:ext>
            </a:extLst>
          </p:cNvPr>
          <p:cNvSpPr/>
          <p:nvPr/>
        </p:nvSpPr>
        <p:spPr>
          <a:xfrm>
            <a:off x="-1917031" y="5245768"/>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71971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2462A801-FECD-4DD5-BC44-3D3B8F6DB2D1}"/>
              </a:ext>
            </a:extLst>
          </p:cNvPr>
          <p:cNvGraphicFramePr>
            <a:graphicFrameLocks/>
          </p:cNvGraphicFramePr>
          <p:nvPr/>
        </p:nvGraphicFramePr>
        <p:xfrm>
          <a:off x="914400" y="407193"/>
          <a:ext cx="10363200" cy="60436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155178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E3F21EF-C662-4586-96CB-7EFC9DEB7C9B}"/>
              </a:ext>
            </a:extLst>
          </p:cNvPr>
          <p:cNvGraphicFramePr>
            <a:graphicFrameLocks noGrp="1"/>
          </p:cNvGraphicFramePr>
          <p:nvPr>
            <p:ph idx="1"/>
            <p:extLst>
              <p:ext uri="{D42A27DB-BD31-4B8C-83A1-F6EECF244321}">
                <p14:modId xmlns:p14="http://schemas.microsoft.com/office/powerpoint/2010/main" val="4200068228"/>
              </p:ext>
            </p:extLst>
          </p:nvPr>
        </p:nvGraphicFramePr>
        <p:xfrm>
          <a:off x="1575582" y="126609"/>
          <a:ext cx="9929031" cy="63867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983098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18B830-9D82-4934-B72D-FB54506189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299"/>
            <a:ext cx="12191999" cy="6880299"/>
          </a:xfrm>
          <a:prstGeom prst="rect">
            <a:avLst/>
          </a:prstGeom>
        </p:spPr>
      </p:pic>
      <p:sp>
        <p:nvSpPr>
          <p:cNvPr id="8" name="Freeform: Shape 7">
            <a:extLst>
              <a:ext uri="{FF2B5EF4-FFF2-40B4-BE49-F238E27FC236}">
                <a16:creationId xmlns:a16="http://schemas.microsoft.com/office/drawing/2014/main" id="{776D106D-95B2-476B-9965-13BACF27E7D0}"/>
              </a:ext>
            </a:extLst>
          </p:cNvPr>
          <p:cNvSpPr/>
          <p:nvPr/>
        </p:nvSpPr>
        <p:spPr>
          <a:xfrm>
            <a:off x="0" y="-22299"/>
            <a:ext cx="12192000" cy="6880299"/>
          </a:xfrm>
          <a:custGeom>
            <a:avLst/>
            <a:gdLst/>
            <a:ahLst/>
            <a:cxnLst/>
            <a:rect l="l" t="t" r="r" b="b"/>
            <a:pathLst>
              <a:path w="12192000" h="6752492">
                <a:moveTo>
                  <a:pt x="4896247" y="3802745"/>
                </a:moveTo>
                <a:cubicBezTo>
                  <a:pt x="4892173" y="3802740"/>
                  <a:pt x="4888158" y="3804747"/>
                  <a:pt x="4884200" y="3808769"/>
                </a:cubicBezTo>
                <a:lnTo>
                  <a:pt x="4795218" y="3899107"/>
                </a:lnTo>
                <a:cubicBezTo>
                  <a:pt x="4785605" y="3908528"/>
                  <a:pt x="4784830" y="3917004"/>
                  <a:pt x="4792895" y="3924535"/>
                </a:cubicBezTo>
                <a:lnTo>
                  <a:pt x="4889670" y="4018464"/>
                </a:lnTo>
                <a:cubicBezTo>
                  <a:pt x="4896786" y="4025105"/>
                  <a:pt x="4903665" y="4025105"/>
                  <a:pt x="4910306" y="4018464"/>
                </a:cubicBezTo>
                <a:lnTo>
                  <a:pt x="5006370" y="3923111"/>
                </a:lnTo>
                <a:cubicBezTo>
                  <a:pt x="5013427" y="3916025"/>
                  <a:pt x="5013634" y="3909413"/>
                  <a:pt x="5006993" y="3903276"/>
                </a:cubicBezTo>
                <a:lnTo>
                  <a:pt x="4908638" y="3808802"/>
                </a:lnTo>
                <a:cubicBezTo>
                  <a:pt x="4904450" y="3804770"/>
                  <a:pt x="4900321" y="3802751"/>
                  <a:pt x="4896247" y="3802745"/>
                </a:cubicBezTo>
                <a:close/>
                <a:moveTo>
                  <a:pt x="11097420" y="3792928"/>
                </a:moveTo>
                <a:cubicBezTo>
                  <a:pt x="11093514" y="3792922"/>
                  <a:pt x="11089667" y="3794811"/>
                  <a:pt x="11085880" y="3798595"/>
                </a:cubicBezTo>
                <a:lnTo>
                  <a:pt x="10995898" y="3887932"/>
                </a:lnTo>
                <a:cubicBezTo>
                  <a:pt x="10986617" y="3897539"/>
                  <a:pt x="10986009" y="3906182"/>
                  <a:pt x="10994074" y="3913861"/>
                </a:cubicBezTo>
                <a:lnTo>
                  <a:pt x="11090849" y="4007790"/>
                </a:lnTo>
                <a:cubicBezTo>
                  <a:pt x="11097965" y="4014431"/>
                  <a:pt x="11104844" y="4014431"/>
                  <a:pt x="11111485" y="4007790"/>
                </a:cubicBezTo>
                <a:lnTo>
                  <a:pt x="11207549" y="3912438"/>
                </a:lnTo>
                <a:cubicBezTo>
                  <a:pt x="11215139" y="3904944"/>
                  <a:pt x="11215062" y="3898384"/>
                  <a:pt x="11207316" y="3892758"/>
                </a:cubicBezTo>
                <a:lnTo>
                  <a:pt x="11109317" y="3798629"/>
                </a:lnTo>
                <a:cubicBezTo>
                  <a:pt x="11105293" y="3794834"/>
                  <a:pt x="11101327" y="3792933"/>
                  <a:pt x="11097420" y="3792928"/>
                </a:cubicBezTo>
                <a:close/>
                <a:moveTo>
                  <a:pt x="5690268" y="3359536"/>
                </a:moveTo>
                <a:cubicBezTo>
                  <a:pt x="5706397" y="3359536"/>
                  <a:pt x="5724661" y="3365941"/>
                  <a:pt x="5745060" y="3378749"/>
                </a:cubicBezTo>
                <a:cubicBezTo>
                  <a:pt x="5767356" y="3392507"/>
                  <a:pt x="5778504" y="3406975"/>
                  <a:pt x="5778504" y="3422156"/>
                </a:cubicBezTo>
                <a:cubicBezTo>
                  <a:pt x="5778504" y="3431169"/>
                  <a:pt x="5754073" y="3435676"/>
                  <a:pt x="5705211" y="3435676"/>
                </a:cubicBezTo>
                <a:cubicBezTo>
                  <a:pt x="5651606" y="3435676"/>
                  <a:pt x="5624802" y="3426663"/>
                  <a:pt x="5624802" y="3408636"/>
                </a:cubicBezTo>
                <a:cubicBezTo>
                  <a:pt x="5624802" y="3375903"/>
                  <a:pt x="5646625" y="3359536"/>
                  <a:pt x="5690268" y="3359536"/>
                </a:cubicBezTo>
                <a:close/>
                <a:moveTo>
                  <a:pt x="2417612" y="3242125"/>
                </a:moveTo>
                <a:cubicBezTo>
                  <a:pt x="2444178" y="3242125"/>
                  <a:pt x="2467423" y="3263236"/>
                  <a:pt x="2487348" y="3305456"/>
                </a:cubicBezTo>
                <a:cubicBezTo>
                  <a:pt x="2503951" y="3340561"/>
                  <a:pt x="2512253" y="3373294"/>
                  <a:pt x="2512253" y="3403655"/>
                </a:cubicBezTo>
                <a:cubicBezTo>
                  <a:pt x="2512253" y="3446824"/>
                  <a:pt x="2498970" y="3468409"/>
                  <a:pt x="2472404" y="3468409"/>
                </a:cubicBezTo>
                <a:cubicBezTo>
                  <a:pt x="2438248" y="3468409"/>
                  <a:pt x="2411208" y="3446587"/>
                  <a:pt x="2391283" y="3402943"/>
                </a:cubicBezTo>
                <a:cubicBezTo>
                  <a:pt x="2375629" y="3368787"/>
                  <a:pt x="2367801" y="3333682"/>
                  <a:pt x="2367801" y="3297629"/>
                </a:cubicBezTo>
                <a:cubicBezTo>
                  <a:pt x="2367801" y="3282923"/>
                  <a:pt x="2372545" y="3269995"/>
                  <a:pt x="2382033" y="3258847"/>
                </a:cubicBezTo>
                <a:cubicBezTo>
                  <a:pt x="2391521" y="3247699"/>
                  <a:pt x="2403380" y="3242125"/>
                  <a:pt x="2417612" y="3242125"/>
                </a:cubicBezTo>
                <a:close/>
                <a:moveTo>
                  <a:pt x="4113062" y="3223624"/>
                </a:moveTo>
                <a:lnTo>
                  <a:pt x="4152911" y="3368787"/>
                </a:lnTo>
                <a:cubicBezTo>
                  <a:pt x="4060405" y="3363569"/>
                  <a:pt x="4014152" y="3349812"/>
                  <a:pt x="4014152" y="3327515"/>
                </a:cubicBezTo>
                <a:cubicBezTo>
                  <a:pt x="4014152" y="3307591"/>
                  <a:pt x="4047123" y="3272960"/>
                  <a:pt x="4113062" y="3223624"/>
                </a:cubicBezTo>
                <a:close/>
                <a:moveTo>
                  <a:pt x="7063409" y="3217397"/>
                </a:moveTo>
                <a:cubicBezTo>
                  <a:pt x="7059021" y="3218228"/>
                  <a:pt x="7055166" y="3221964"/>
                  <a:pt x="7051846" y="3228605"/>
                </a:cubicBezTo>
                <a:lnTo>
                  <a:pt x="6937992" y="3463428"/>
                </a:lnTo>
                <a:cubicBezTo>
                  <a:pt x="7044730" y="3563050"/>
                  <a:pt x="7098099" y="3627092"/>
                  <a:pt x="7098099" y="3655556"/>
                </a:cubicBezTo>
                <a:cubicBezTo>
                  <a:pt x="7098099" y="3690186"/>
                  <a:pt x="7038325" y="3748299"/>
                  <a:pt x="6918779" y="3829894"/>
                </a:cubicBezTo>
                <a:cubicBezTo>
                  <a:pt x="6826748" y="3892988"/>
                  <a:pt x="6749422" y="3939478"/>
                  <a:pt x="6686803" y="3969364"/>
                </a:cubicBezTo>
                <a:cubicBezTo>
                  <a:pt x="6670199" y="3977429"/>
                  <a:pt x="6661897" y="3990238"/>
                  <a:pt x="6661897" y="4007790"/>
                </a:cubicBezTo>
                <a:cubicBezTo>
                  <a:pt x="6661897" y="4040048"/>
                  <a:pt x="6681584" y="4056178"/>
                  <a:pt x="6720959" y="4056178"/>
                </a:cubicBezTo>
                <a:lnTo>
                  <a:pt x="7054691" y="4056178"/>
                </a:lnTo>
                <a:cubicBezTo>
                  <a:pt x="7072719" y="4056178"/>
                  <a:pt x="7087188" y="4050485"/>
                  <a:pt x="7098099" y="4039100"/>
                </a:cubicBezTo>
                <a:cubicBezTo>
                  <a:pt x="7191078" y="3940427"/>
                  <a:pt x="7237569" y="3802616"/>
                  <a:pt x="7237569" y="3625669"/>
                </a:cubicBezTo>
                <a:cubicBezTo>
                  <a:pt x="7237569" y="3525099"/>
                  <a:pt x="7224760" y="3444215"/>
                  <a:pt x="7199144" y="3383019"/>
                </a:cubicBezTo>
                <a:cubicBezTo>
                  <a:pt x="7176372" y="3328938"/>
                  <a:pt x="7136050" y="3275807"/>
                  <a:pt x="7078174" y="3223624"/>
                </a:cubicBezTo>
                <a:cubicBezTo>
                  <a:pt x="7072719" y="3218643"/>
                  <a:pt x="7067797" y="3216567"/>
                  <a:pt x="7063409" y="3217397"/>
                </a:cubicBezTo>
                <a:close/>
                <a:moveTo>
                  <a:pt x="6186512" y="2958203"/>
                </a:moveTo>
                <a:cubicBezTo>
                  <a:pt x="6183191" y="2958203"/>
                  <a:pt x="6177973" y="2963429"/>
                  <a:pt x="6170857" y="2973880"/>
                </a:cubicBezTo>
                <a:lnTo>
                  <a:pt x="6038502" y="3166352"/>
                </a:lnTo>
                <a:cubicBezTo>
                  <a:pt x="6031387" y="3176804"/>
                  <a:pt x="6031387" y="3185358"/>
                  <a:pt x="6038502" y="3192014"/>
                </a:cubicBezTo>
                <a:cubicBezTo>
                  <a:pt x="6084993" y="3233360"/>
                  <a:pt x="6122944" y="3273042"/>
                  <a:pt x="6152356" y="3311060"/>
                </a:cubicBezTo>
                <a:cubicBezTo>
                  <a:pt x="6160421" y="3321511"/>
                  <a:pt x="6164453" y="3330777"/>
                  <a:pt x="6164453" y="3338856"/>
                </a:cubicBezTo>
                <a:cubicBezTo>
                  <a:pt x="6164453" y="3354541"/>
                  <a:pt x="6150458" y="3362383"/>
                  <a:pt x="6122469" y="3362383"/>
                </a:cubicBezTo>
                <a:lnTo>
                  <a:pt x="6001230" y="3362383"/>
                </a:lnTo>
                <a:lnTo>
                  <a:pt x="5961651" y="3362383"/>
                </a:lnTo>
                <a:lnTo>
                  <a:pt x="5917264" y="3362383"/>
                </a:lnTo>
                <a:cubicBezTo>
                  <a:pt x="5885005" y="3199667"/>
                  <a:pt x="5817167" y="3118309"/>
                  <a:pt x="5713751" y="3118309"/>
                </a:cubicBezTo>
                <a:cubicBezTo>
                  <a:pt x="5639745" y="3118309"/>
                  <a:pt x="5583767" y="3168358"/>
                  <a:pt x="5545816" y="3268454"/>
                </a:cubicBezTo>
                <a:cubicBezTo>
                  <a:pt x="5518302" y="3341035"/>
                  <a:pt x="5504544" y="3418598"/>
                  <a:pt x="5504544" y="3501142"/>
                </a:cubicBezTo>
                <a:cubicBezTo>
                  <a:pt x="5504544" y="3592225"/>
                  <a:pt x="5536328" y="3650100"/>
                  <a:pt x="5599897" y="3674768"/>
                </a:cubicBezTo>
                <a:cubicBezTo>
                  <a:pt x="5629309" y="3686154"/>
                  <a:pt x="5691928" y="3691846"/>
                  <a:pt x="5787755" y="3691846"/>
                </a:cubicBezTo>
                <a:cubicBezTo>
                  <a:pt x="5785857" y="3720784"/>
                  <a:pt x="5726559" y="3771781"/>
                  <a:pt x="5609860" y="3844837"/>
                </a:cubicBezTo>
                <a:cubicBezTo>
                  <a:pt x="5523520" y="3898918"/>
                  <a:pt x="5449752" y="3940427"/>
                  <a:pt x="5388557" y="3969364"/>
                </a:cubicBezTo>
                <a:cubicBezTo>
                  <a:pt x="5371479" y="3977429"/>
                  <a:pt x="5362939" y="3990238"/>
                  <a:pt x="5362939" y="4007790"/>
                </a:cubicBezTo>
                <a:cubicBezTo>
                  <a:pt x="5362939" y="4040048"/>
                  <a:pt x="5382626" y="4056178"/>
                  <a:pt x="5422001" y="4056178"/>
                </a:cubicBezTo>
                <a:lnTo>
                  <a:pt x="5755734" y="4056178"/>
                </a:lnTo>
                <a:cubicBezTo>
                  <a:pt x="5773761" y="4056178"/>
                  <a:pt x="5787992" y="4050496"/>
                  <a:pt x="5798429" y="4039133"/>
                </a:cubicBezTo>
                <a:cubicBezTo>
                  <a:pt x="5870536" y="3961956"/>
                  <a:pt x="5912757" y="3844059"/>
                  <a:pt x="5925091" y="3685442"/>
                </a:cubicBezTo>
                <a:lnTo>
                  <a:pt x="5961651" y="3685442"/>
                </a:lnTo>
                <a:lnTo>
                  <a:pt x="6001230" y="3685442"/>
                </a:lnTo>
                <a:lnTo>
                  <a:pt x="6017155" y="3685442"/>
                </a:lnTo>
                <a:cubicBezTo>
                  <a:pt x="6134804" y="3685442"/>
                  <a:pt x="6215450" y="3653866"/>
                  <a:pt x="6259094" y="3590713"/>
                </a:cubicBezTo>
                <a:cubicBezTo>
                  <a:pt x="6296570" y="3536580"/>
                  <a:pt x="6315309" y="3443507"/>
                  <a:pt x="6315309" y="3311493"/>
                </a:cubicBezTo>
                <a:cubicBezTo>
                  <a:pt x="6315309" y="3176634"/>
                  <a:pt x="6278306" y="3063617"/>
                  <a:pt x="6204302" y="2972446"/>
                </a:cubicBezTo>
                <a:cubicBezTo>
                  <a:pt x="6196711" y="2962950"/>
                  <a:pt x="6190782" y="2958203"/>
                  <a:pt x="6186512" y="2958203"/>
                </a:cubicBezTo>
                <a:close/>
                <a:moveTo>
                  <a:pt x="4251821" y="2877082"/>
                </a:moveTo>
                <a:cubicBezTo>
                  <a:pt x="4247551" y="2877082"/>
                  <a:pt x="4242096" y="2880403"/>
                  <a:pt x="4235454" y="2887045"/>
                </a:cubicBezTo>
                <a:lnTo>
                  <a:pt x="4069656" y="3054267"/>
                </a:lnTo>
                <a:lnTo>
                  <a:pt x="4083176" y="3115463"/>
                </a:lnTo>
                <a:cubicBezTo>
                  <a:pt x="3969797" y="3214136"/>
                  <a:pt x="3911447" y="3265845"/>
                  <a:pt x="3908126" y="3270589"/>
                </a:cubicBezTo>
                <a:cubicBezTo>
                  <a:pt x="3869227" y="3325618"/>
                  <a:pt x="3849776" y="3379935"/>
                  <a:pt x="3849776" y="3433541"/>
                </a:cubicBezTo>
                <a:cubicBezTo>
                  <a:pt x="3849776" y="3482878"/>
                  <a:pt x="3887964" y="3522964"/>
                  <a:pt x="3964342" y="3553799"/>
                </a:cubicBezTo>
                <a:cubicBezTo>
                  <a:pt x="4021742" y="3577044"/>
                  <a:pt x="4072502" y="3588667"/>
                  <a:pt x="4116620" y="3588667"/>
                </a:cubicBezTo>
                <a:cubicBezTo>
                  <a:pt x="4140340" y="3588667"/>
                  <a:pt x="4162399" y="3564710"/>
                  <a:pt x="4182798" y="3516797"/>
                </a:cubicBezTo>
                <a:cubicBezTo>
                  <a:pt x="4212209" y="3629227"/>
                  <a:pt x="4279098" y="3685442"/>
                  <a:pt x="4383465" y="3685442"/>
                </a:cubicBezTo>
                <a:lnTo>
                  <a:pt x="4418601" y="3685442"/>
                </a:lnTo>
                <a:lnTo>
                  <a:pt x="4456045" y="3685442"/>
                </a:lnTo>
                <a:lnTo>
                  <a:pt x="4548821" y="3685442"/>
                </a:lnTo>
                <a:cubicBezTo>
                  <a:pt x="4631365" y="3685442"/>
                  <a:pt x="4706319" y="3670010"/>
                  <a:pt x="4773682" y="3639145"/>
                </a:cubicBezTo>
                <a:cubicBezTo>
                  <a:pt x="4805466" y="3624424"/>
                  <a:pt x="4848398" y="3595219"/>
                  <a:pt x="4902479" y="3551531"/>
                </a:cubicBezTo>
                <a:cubicBezTo>
                  <a:pt x="4956559" y="3507843"/>
                  <a:pt x="4999017" y="3478638"/>
                  <a:pt x="5029852" y="3463917"/>
                </a:cubicBezTo>
                <a:cubicBezTo>
                  <a:pt x="5074919" y="3442547"/>
                  <a:pt x="5135878" y="3432574"/>
                  <a:pt x="5212730" y="3433997"/>
                </a:cubicBezTo>
                <a:lnTo>
                  <a:pt x="5293850" y="3242392"/>
                </a:lnTo>
                <a:cubicBezTo>
                  <a:pt x="5299069" y="3230043"/>
                  <a:pt x="5301678" y="3221018"/>
                  <a:pt x="5301678" y="3215318"/>
                </a:cubicBezTo>
                <a:cubicBezTo>
                  <a:pt x="5301678" y="3206772"/>
                  <a:pt x="5294325" y="3200838"/>
                  <a:pt x="5279618" y="3197518"/>
                </a:cubicBezTo>
                <a:cubicBezTo>
                  <a:pt x="5204665" y="3180892"/>
                  <a:pt x="5151059" y="3166882"/>
                  <a:pt x="5118800" y="3155490"/>
                </a:cubicBezTo>
                <a:cubicBezTo>
                  <a:pt x="5080375" y="3141718"/>
                  <a:pt x="5015146" y="3105864"/>
                  <a:pt x="4923115" y="3047929"/>
                </a:cubicBezTo>
                <a:cubicBezTo>
                  <a:pt x="4851482" y="3002818"/>
                  <a:pt x="4791709" y="2980262"/>
                  <a:pt x="4743795" y="2980262"/>
                </a:cubicBezTo>
                <a:cubicBezTo>
                  <a:pt x="4675483" y="2980262"/>
                  <a:pt x="4612864" y="3019636"/>
                  <a:pt x="4555937" y="3098385"/>
                </a:cubicBezTo>
                <a:cubicBezTo>
                  <a:pt x="4510396" y="3161479"/>
                  <a:pt x="4487625" y="3210341"/>
                  <a:pt x="4487625" y="3244971"/>
                </a:cubicBezTo>
                <a:cubicBezTo>
                  <a:pt x="4487625" y="3276281"/>
                  <a:pt x="4501145" y="3291936"/>
                  <a:pt x="4528186" y="3291936"/>
                </a:cubicBezTo>
                <a:cubicBezTo>
                  <a:pt x="4534352" y="3291936"/>
                  <a:pt x="4552498" y="3281974"/>
                  <a:pt x="4582622" y="3262050"/>
                </a:cubicBezTo>
                <a:cubicBezTo>
                  <a:pt x="4612745" y="3242125"/>
                  <a:pt x="4637769" y="3232163"/>
                  <a:pt x="4657694" y="3232163"/>
                </a:cubicBezTo>
                <a:cubicBezTo>
                  <a:pt x="4680464" y="3232163"/>
                  <a:pt x="4716281" y="3242418"/>
                  <a:pt x="4765143" y="3262928"/>
                </a:cubicBezTo>
                <a:lnTo>
                  <a:pt x="4906748" y="3322312"/>
                </a:lnTo>
                <a:cubicBezTo>
                  <a:pt x="4836539" y="3349026"/>
                  <a:pt x="4728140" y="3362383"/>
                  <a:pt x="4581554" y="3362383"/>
                </a:cubicBezTo>
                <a:lnTo>
                  <a:pt x="4456045" y="3362383"/>
                </a:lnTo>
                <a:lnTo>
                  <a:pt x="4418601" y="3362383"/>
                </a:lnTo>
                <a:lnTo>
                  <a:pt x="4409081" y="3362383"/>
                </a:lnTo>
                <a:cubicBezTo>
                  <a:pt x="4369232" y="3362383"/>
                  <a:pt x="4343141" y="3329128"/>
                  <a:pt x="4330807" y="3262616"/>
                </a:cubicBezTo>
                <a:lnTo>
                  <a:pt x="4263206" y="2895606"/>
                </a:lnTo>
                <a:cubicBezTo>
                  <a:pt x="4260834" y="2883257"/>
                  <a:pt x="4257039" y="2877082"/>
                  <a:pt x="4251821" y="2877082"/>
                </a:cubicBezTo>
                <a:close/>
                <a:moveTo>
                  <a:pt x="6996698" y="2861072"/>
                </a:moveTo>
                <a:cubicBezTo>
                  <a:pt x="6992665" y="2861072"/>
                  <a:pt x="6988752" y="2863088"/>
                  <a:pt x="6984957" y="2867120"/>
                </a:cubicBezTo>
                <a:lnTo>
                  <a:pt x="6896008" y="2957491"/>
                </a:lnTo>
                <a:cubicBezTo>
                  <a:pt x="6886424" y="2967038"/>
                  <a:pt x="6885427" y="2975392"/>
                  <a:pt x="6893017" y="2982552"/>
                </a:cubicBezTo>
                <a:lnTo>
                  <a:pt x="6991416" y="3076982"/>
                </a:lnTo>
                <a:cubicBezTo>
                  <a:pt x="6997991" y="3083624"/>
                  <a:pt x="7004562" y="3083594"/>
                  <a:pt x="7011129" y="3076893"/>
                </a:cubicBezTo>
                <a:lnTo>
                  <a:pt x="7106938" y="2980573"/>
                </a:lnTo>
                <a:cubicBezTo>
                  <a:pt x="7114328" y="2973598"/>
                  <a:pt x="7114702" y="2967090"/>
                  <a:pt x="7108060" y="2961049"/>
                </a:cubicBezTo>
                <a:lnTo>
                  <a:pt x="7009150" y="2867120"/>
                </a:lnTo>
                <a:cubicBezTo>
                  <a:pt x="7004880" y="2863088"/>
                  <a:pt x="7000730" y="2861072"/>
                  <a:pt x="6996698" y="2861072"/>
                </a:cubicBezTo>
                <a:close/>
                <a:moveTo>
                  <a:pt x="9363308" y="2817309"/>
                </a:moveTo>
                <a:cubicBezTo>
                  <a:pt x="9360462" y="2817309"/>
                  <a:pt x="9357616" y="2818732"/>
                  <a:pt x="9354770" y="2821579"/>
                </a:cubicBezTo>
                <a:lnTo>
                  <a:pt x="9270802" y="2904834"/>
                </a:lnTo>
                <a:cubicBezTo>
                  <a:pt x="9264747" y="2910934"/>
                  <a:pt x="9264565" y="2916093"/>
                  <a:pt x="9270258" y="2920311"/>
                </a:cubicBezTo>
                <a:lnTo>
                  <a:pt x="9356048" y="3003889"/>
                </a:lnTo>
                <a:cubicBezTo>
                  <a:pt x="9363282" y="3010530"/>
                  <a:pt x="9370276" y="3010549"/>
                  <a:pt x="9377028" y="3003944"/>
                </a:cubicBezTo>
                <a:lnTo>
                  <a:pt x="9453768" y="2924847"/>
                </a:lnTo>
                <a:lnTo>
                  <a:pt x="9454458" y="2923980"/>
                </a:lnTo>
                <a:lnTo>
                  <a:pt x="9538347" y="3003756"/>
                </a:lnTo>
                <a:cubicBezTo>
                  <a:pt x="9544944" y="3010397"/>
                  <a:pt x="9551538" y="3010341"/>
                  <a:pt x="9558127" y="3003589"/>
                </a:cubicBezTo>
                <a:lnTo>
                  <a:pt x="9637002" y="2923769"/>
                </a:lnTo>
                <a:cubicBezTo>
                  <a:pt x="9644295" y="2916749"/>
                  <a:pt x="9644622" y="2910201"/>
                  <a:pt x="9637980" y="2904122"/>
                </a:cubicBezTo>
                <a:lnTo>
                  <a:pt x="9553302" y="2821579"/>
                </a:lnTo>
                <a:cubicBezTo>
                  <a:pt x="9548083" y="2816360"/>
                  <a:pt x="9542628" y="2816360"/>
                  <a:pt x="9536935" y="2821579"/>
                </a:cubicBezTo>
                <a:lnTo>
                  <a:pt x="9454391" y="2901988"/>
                </a:lnTo>
                <a:lnTo>
                  <a:pt x="9371848" y="2821579"/>
                </a:lnTo>
                <a:cubicBezTo>
                  <a:pt x="9369001" y="2818732"/>
                  <a:pt x="9366154" y="2817309"/>
                  <a:pt x="9363308" y="2817309"/>
                </a:cubicBezTo>
                <a:close/>
                <a:moveTo>
                  <a:pt x="3058471" y="2817309"/>
                </a:moveTo>
                <a:cubicBezTo>
                  <a:pt x="3055625" y="2817309"/>
                  <a:pt x="3052779" y="2818732"/>
                  <a:pt x="3049932" y="2821579"/>
                </a:cubicBezTo>
                <a:lnTo>
                  <a:pt x="2965965" y="2904834"/>
                </a:lnTo>
                <a:cubicBezTo>
                  <a:pt x="2959910" y="2910934"/>
                  <a:pt x="2959727" y="2916093"/>
                  <a:pt x="2965420" y="2920311"/>
                </a:cubicBezTo>
                <a:lnTo>
                  <a:pt x="3051210" y="3003889"/>
                </a:lnTo>
                <a:cubicBezTo>
                  <a:pt x="3058445" y="3010530"/>
                  <a:pt x="3065438" y="3010549"/>
                  <a:pt x="3072191" y="3003944"/>
                </a:cubicBezTo>
                <a:lnTo>
                  <a:pt x="3148931" y="2924847"/>
                </a:lnTo>
                <a:lnTo>
                  <a:pt x="3149621" y="2923980"/>
                </a:lnTo>
                <a:lnTo>
                  <a:pt x="3233510" y="3003756"/>
                </a:lnTo>
                <a:cubicBezTo>
                  <a:pt x="3240106" y="3010397"/>
                  <a:pt x="3246700" y="3010341"/>
                  <a:pt x="3253289" y="3003589"/>
                </a:cubicBezTo>
                <a:lnTo>
                  <a:pt x="3332164" y="2923769"/>
                </a:lnTo>
                <a:cubicBezTo>
                  <a:pt x="3339458" y="2916749"/>
                  <a:pt x="3339784" y="2910201"/>
                  <a:pt x="3333143" y="2904122"/>
                </a:cubicBezTo>
                <a:lnTo>
                  <a:pt x="3248464" y="2821579"/>
                </a:lnTo>
                <a:cubicBezTo>
                  <a:pt x="3243246" y="2816360"/>
                  <a:pt x="3237790" y="2816360"/>
                  <a:pt x="3232097" y="2821579"/>
                </a:cubicBezTo>
                <a:lnTo>
                  <a:pt x="3149554" y="2901988"/>
                </a:lnTo>
                <a:lnTo>
                  <a:pt x="3067010" y="2821579"/>
                </a:lnTo>
                <a:cubicBezTo>
                  <a:pt x="3064164" y="2818732"/>
                  <a:pt x="3061317" y="2817309"/>
                  <a:pt x="3058471" y="2817309"/>
                </a:cubicBezTo>
                <a:close/>
                <a:moveTo>
                  <a:pt x="6074794" y="2671435"/>
                </a:moveTo>
                <a:cubicBezTo>
                  <a:pt x="6070999" y="2671434"/>
                  <a:pt x="6067203" y="2673332"/>
                  <a:pt x="6063408" y="2677127"/>
                </a:cubicBezTo>
                <a:lnTo>
                  <a:pt x="5985845" y="2756113"/>
                </a:lnTo>
                <a:cubicBezTo>
                  <a:pt x="5977269" y="2764674"/>
                  <a:pt x="5976539" y="2772283"/>
                  <a:pt x="5983655" y="2778939"/>
                </a:cubicBezTo>
                <a:lnTo>
                  <a:pt x="6068300" y="2861527"/>
                </a:lnTo>
                <a:cubicBezTo>
                  <a:pt x="6074497" y="2867694"/>
                  <a:pt x="6080694" y="2867661"/>
                  <a:pt x="6086890" y="2861427"/>
                </a:cubicBezTo>
                <a:lnTo>
                  <a:pt x="6165131" y="2782775"/>
                </a:lnTo>
                <a:lnTo>
                  <a:pt x="6245140" y="2861138"/>
                </a:lnTo>
                <a:cubicBezTo>
                  <a:pt x="6251211" y="2867305"/>
                  <a:pt x="6257281" y="2867398"/>
                  <a:pt x="6263352" y="2861416"/>
                </a:cubicBezTo>
                <a:lnTo>
                  <a:pt x="6348442" y="2778561"/>
                </a:lnTo>
                <a:cubicBezTo>
                  <a:pt x="6355291" y="2771771"/>
                  <a:pt x="6355395" y="2765712"/>
                  <a:pt x="6348753" y="2760382"/>
                </a:cubicBezTo>
                <a:lnTo>
                  <a:pt x="6262652" y="2677127"/>
                </a:lnTo>
                <a:cubicBezTo>
                  <a:pt x="6255061" y="2670011"/>
                  <a:pt x="6247708" y="2670011"/>
                  <a:pt x="6240592" y="2677127"/>
                </a:cubicBezTo>
                <a:lnTo>
                  <a:pt x="6165165" y="2753267"/>
                </a:lnTo>
                <a:lnTo>
                  <a:pt x="6086179" y="2677127"/>
                </a:lnTo>
                <a:cubicBezTo>
                  <a:pt x="6082384" y="2673332"/>
                  <a:pt x="6078589" y="2671434"/>
                  <a:pt x="6074794" y="2671435"/>
                </a:cubicBezTo>
                <a:close/>
                <a:moveTo>
                  <a:pt x="9960993" y="2671434"/>
                </a:moveTo>
                <a:cubicBezTo>
                  <a:pt x="9957198" y="2671434"/>
                  <a:pt x="9953403" y="2673332"/>
                  <a:pt x="9949607" y="2677127"/>
                </a:cubicBezTo>
                <a:lnTo>
                  <a:pt x="9872044" y="2756113"/>
                </a:lnTo>
                <a:cubicBezTo>
                  <a:pt x="9863468" y="2764674"/>
                  <a:pt x="9862739" y="2772283"/>
                  <a:pt x="9869854" y="2778939"/>
                </a:cubicBezTo>
                <a:lnTo>
                  <a:pt x="9954500" y="2861527"/>
                </a:lnTo>
                <a:cubicBezTo>
                  <a:pt x="9960696" y="2867694"/>
                  <a:pt x="9966893" y="2867661"/>
                  <a:pt x="9973090" y="2861427"/>
                </a:cubicBezTo>
                <a:lnTo>
                  <a:pt x="10051331" y="2782775"/>
                </a:lnTo>
                <a:lnTo>
                  <a:pt x="10131339" y="2861138"/>
                </a:lnTo>
                <a:cubicBezTo>
                  <a:pt x="10137410" y="2867305"/>
                  <a:pt x="10143481" y="2867398"/>
                  <a:pt x="10149552" y="2861416"/>
                </a:cubicBezTo>
                <a:lnTo>
                  <a:pt x="10234642" y="2778561"/>
                </a:lnTo>
                <a:cubicBezTo>
                  <a:pt x="10241491" y="2771771"/>
                  <a:pt x="10241594" y="2765712"/>
                  <a:pt x="10234953" y="2760382"/>
                </a:cubicBezTo>
                <a:lnTo>
                  <a:pt x="10148851" y="2677127"/>
                </a:lnTo>
                <a:cubicBezTo>
                  <a:pt x="10141261" y="2670011"/>
                  <a:pt x="10133908" y="2670011"/>
                  <a:pt x="10126792" y="2677127"/>
                </a:cubicBezTo>
                <a:lnTo>
                  <a:pt x="10051364" y="2753267"/>
                </a:lnTo>
                <a:lnTo>
                  <a:pt x="9972378" y="2677127"/>
                </a:lnTo>
                <a:cubicBezTo>
                  <a:pt x="9968583" y="2673332"/>
                  <a:pt x="9964788" y="2671434"/>
                  <a:pt x="9960993" y="2671434"/>
                </a:cubicBezTo>
                <a:close/>
                <a:moveTo>
                  <a:pt x="9453688" y="2654359"/>
                </a:moveTo>
                <a:cubicBezTo>
                  <a:pt x="9450844" y="2654361"/>
                  <a:pt x="9447998" y="2655787"/>
                  <a:pt x="9445152" y="2658637"/>
                </a:cubicBezTo>
                <a:lnTo>
                  <a:pt x="9360462" y="2742593"/>
                </a:lnTo>
                <a:cubicBezTo>
                  <a:pt x="9354770" y="2748322"/>
                  <a:pt x="9354732" y="2753815"/>
                  <a:pt x="9360351" y="2759070"/>
                </a:cubicBezTo>
                <a:lnTo>
                  <a:pt x="9446242" y="2841825"/>
                </a:lnTo>
                <a:cubicBezTo>
                  <a:pt x="9453943" y="2848941"/>
                  <a:pt x="9461162" y="2848830"/>
                  <a:pt x="9467900" y="2841492"/>
                </a:cubicBezTo>
                <a:lnTo>
                  <a:pt x="9544640" y="2762395"/>
                </a:lnTo>
                <a:cubicBezTo>
                  <a:pt x="9552304" y="2754382"/>
                  <a:pt x="9553290" y="2747548"/>
                  <a:pt x="9547598" y="2741892"/>
                </a:cubicBezTo>
                <a:lnTo>
                  <a:pt x="9462218" y="2658626"/>
                </a:lnTo>
                <a:cubicBezTo>
                  <a:pt x="9459376" y="2655779"/>
                  <a:pt x="9456532" y="2654357"/>
                  <a:pt x="9453688" y="2654359"/>
                </a:cubicBezTo>
                <a:close/>
                <a:moveTo>
                  <a:pt x="3148851" y="2654359"/>
                </a:moveTo>
                <a:cubicBezTo>
                  <a:pt x="3146006" y="2654361"/>
                  <a:pt x="3143160" y="2655787"/>
                  <a:pt x="3140314" y="2658637"/>
                </a:cubicBezTo>
                <a:lnTo>
                  <a:pt x="3055625" y="2742593"/>
                </a:lnTo>
                <a:cubicBezTo>
                  <a:pt x="3049932" y="2748322"/>
                  <a:pt x="3049895" y="2753815"/>
                  <a:pt x="3055513" y="2759070"/>
                </a:cubicBezTo>
                <a:lnTo>
                  <a:pt x="3141404" y="2841825"/>
                </a:lnTo>
                <a:cubicBezTo>
                  <a:pt x="3149105" y="2848941"/>
                  <a:pt x="3156325" y="2848830"/>
                  <a:pt x="3163063" y="2841492"/>
                </a:cubicBezTo>
                <a:lnTo>
                  <a:pt x="3239803" y="2762395"/>
                </a:lnTo>
                <a:cubicBezTo>
                  <a:pt x="3247467" y="2754382"/>
                  <a:pt x="3248453" y="2747548"/>
                  <a:pt x="3242760" y="2741892"/>
                </a:cubicBezTo>
                <a:lnTo>
                  <a:pt x="3157381" y="2658626"/>
                </a:lnTo>
                <a:cubicBezTo>
                  <a:pt x="3154538" y="2655779"/>
                  <a:pt x="3151695" y="2654357"/>
                  <a:pt x="3148851" y="2654359"/>
                </a:cubicBezTo>
                <a:close/>
                <a:moveTo>
                  <a:pt x="8944241" y="2644394"/>
                </a:moveTo>
                <a:cubicBezTo>
                  <a:pt x="8942344" y="2643920"/>
                  <a:pt x="8938786" y="2644628"/>
                  <a:pt x="8933567" y="2646518"/>
                </a:cubicBezTo>
                <a:lnTo>
                  <a:pt x="8382801" y="2828872"/>
                </a:lnTo>
                <a:cubicBezTo>
                  <a:pt x="8374262" y="2831719"/>
                  <a:pt x="8369044" y="2838601"/>
                  <a:pt x="8367146" y="2849519"/>
                </a:cubicBezTo>
                <a:lnTo>
                  <a:pt x="8328009" y="3078883"/>
                </a:lnTo>
                <a:cubicBezTo>
                  <a:pt x="8455620" y="3210897"/>
                  <a:pt x="8528912" y="3288538"/>
                  <a:pt x="8547888" y="3311805"/>
                </a:cubicBezTo>
                <a:cubicBezTo>
                  <a:pt x="8555953" y="3321782"/>
                  <a:pt x="8559985" y="3329379"/>
                  <a:pt x="8559985" y="3334598"/>
                </a:cubicBezTo>
                <a:cubicBezTo>
                  <a:pt x="8559985" y="3341721"/>
                  <a:pt x="8554056" y="3346947"/>
                  <a:pt x="8542196" y="3350275"/>
                </a:cubicBezTo>
                <a:cubicBezTo>
                  <a:pt x="8514206" y="3358347"/>
                  <a:pt x="8462498" y="3362383"/>
                  <a:pt x="8387070" y="3362383"/>
                </a:cubicBezTo>
                <a:lnTo>
                  <a:pt x="8335018" y="3362383"/>
                </a:lnTo>
                <a:lnTo>
                  <a:pt x="8335018" y="3361671"/>
                </a:lnTo>
                <a:lnTo>
                  <a:pt x="8309401" y="3361671"/>
                </a:lnTo>
                <a:cubicBezTo>
                  <a:pt x="8270501" y="3361671"/>
                  <a:pt x="8231126" y="3346016"/>
                  <a:pt x="8191278" y="3314707"/>
                </a:cubicBezTo>
                <a:cubicBezTo>
                  <a:pt x="8173725" y="3300949"/>
                  <a:pt x="8142416" y="3270589"/>
                  <a:pt x="8097349" y="3223624"/>
                </a:cubicBezTo>
                <a:cubicBezTo>
                  <a:pt x="8086913" y="3212713"/>
                  <a:pt x="8078136" y="3214373"/>
                  <a:pt x="8071020" y="3228605"/>
                </a:cubicBezTo>
                <a:lnTo>
                  <a:pt x="7957166" y="3463428"/>
                </a:lnTo>
                <a:cubicBezTo>
                  <a:pt x="8063904" y="3563050"/>
                  <a:pt x="8117273" y="3627092"/>
                  <a:pt x="8117273" y="3655556"/>
                </a:cubicBezTo>
                <a:cubicBezTo>
                  <a:pt x="8117273" y="3690186"/>
                  <a:pt x="8057500" y="3748299"/>
                  <a:pt x="7937954" y="3829894"/>
                </a:cubicBezTo>
                <a:cubicBezTo>
                  <a:pt x="7845923" y="3892988"/>
                  <a:pt x="7768597" y="3939478"/>
                  <a:pt x="7705978" y="3969364"/>
                </a:cubicBezTo>
                <a:cubicBezTo>
                  <a:pt x="7689374" y="3977429"/>
                  <a:pt x="7681072" y="3990238"/>
                  <a:pt x="7681072" y="4007790"/>
                </a:cubicBezTo>
                <a:cubicBezTo>
                  <a:pt x="7681072" y="4040048"/>
                  <a:pt x="7700759" y="4056178"/>
                  <a:pt x="7740133" y="4056178"/>
                </a:cubicBezTo>
                <a:lnTo>
                  <a:pt x="8073866" y="4056178"/>
                </a:lnTo>
                <a:cubicBezTo>
                  <a:pt x="8092368" y="4056178"/>
                  <a:pt x="8106836" y="4050485"/>
                  <a:pt x="8117273" y="4039100"/>
                </a:cubicBezTo>
                <a:cubicBezTo>
                  <a:pt x="8147160" y="4006841"/>
                  <a:pt x="8174675" y="3962486"/>
                  <a:pt x="8199817" y="3906033"/>
                </a:cubicBezTo>
                <a:cubicBezTo>
                  <a:pt x="8228755" y="3841516"/>
                  <a:pt x="8243224" y="3783166"/>
                  <a:pt x="8243224" y="3730984"/>
                </a:cubicBezTo>
                <a:lnTo>
                  <a:pt x="8243224" y="3668364"/>
                </a:lnTo>
                <a:cubicBezTo>
                  <a:pt x="8254965" y="3676903"/>
                  <a:pt x="8267774" y="3682240"/>
                  <a:pt x="8281650" y="3684375"/>
                </a:cubicBezTo>
                <a:lnTo>
                  <a:pt x="8294564" y="3685344"/>
                </a:lnTo>
                <a:lnTo>
                  <a:pt x="8294564" y="3685442"/>
                </a:lnTo>
                <a:lnTo>
                  <a:pt x="8295881" y="3685442"/>
                </a:lnTo>
                <a:lnTo>
                  <a:pt x="8335018" y="3685442"/>
                </a:lnTo>
                <a:lnTo>
                  <a:pt x="8383513" y="3685442"/>
                </a:lnTo>
                <a:cubicBezTo>
                  <a:pt x="8471749" y="3685442"/>
                  <a:pt x="8539824" y="3676151"/>
                  <a:pt x="8587737" y="3657568"/>
                </a:cubicBezTo>
                <a:cubicBezTo>
                  <a:pt x="8650356" y="3633263"/>
                  <a:pt x="8697321" y="3588948"/>
                  <a:pt x="8728631" y="3524624"/>
                </a:cubicBezTo>
                <a:cubicBezTo>
                  <a:pt x="8761838" y="3566081"/>
                  <a:pt x="8801687" y="3602057"/>
                  <a:pt x="8848177" y="3632551"/>
                </a:cubicBezTo>
                <a:cubicBezTo>
                  <a:pt x="8902258" y="3667812"/>
                  <a:pt x="8951831" y="3685442"/>
                  <a:pt x="8996898" y="3685442"/>
                </a:cubicBezTo>
                <a:lnTo>
                  <a:pt x="9008939" y="3685442"/>
                </a:lnTo>
                <a:lnTo>
                  <a:pt x="9052402" y="3685442"/>
                </a:lnTo>
                <a:lnTo>
                  <a:pt x="9064443" y="3685442"/>
                </a:lnTo>
                <a:cubicBezTo>
                  <a:pt x="9114254" y="3685442"/>
                  <a:pt x="9160506" y="3653184"/>
                  <a:pt x="9203202" y="3588667"/>
                </a:cubicBezTo>
                <a:cubicBezTo>
                  <a:pt x="9233562" y="3652235"/>
                  <a:pt x="9275784" y="3684019"/>
                  <a:pt x="9329864" y="3684019"/>
                </a:cubicBezTo>
                <a:cubicBezTo>
                  <a:pt x="9365918" y="3684019"/>
                  <a:pt x="9405529" y="3652235"/>
                  <a:pt x="9448698" y="3588667"/>
                </a:cubicBezTo>
                <a:cubicBezTo>
                  <a:pt x="9460084" y="3613809"/>
                  <a:pt x="9476688" y="3635394"/>
                  <a:pt x="9498510" y="3653421"/>
                </a:cubicBezTo>
                <a:cubicBezTo>
                  <a:pt x="9522703" y="3673820"/>
                  <a:pt x="9547134" y="3684019"/>
                  <a:pt x="9571802" y="3684019"/>
                </a:cubicBezTo>
                <a:cubicBezTo>
                  <a:pt x="9609280" y="3684019"/>
                  <a:pt x="9650788" y="3653184"/>
                  <a:pt x="9696330" y="3591513"/>
                </a:cubicBezTo>
                <a:cubicBezTo>
                  <a:pt x="9739025" y="3653184"/>
                  <a:pt x="9783854" y="3684019"/>
                  <a:pt x="9830820" y="3684019"/>
                </a:cubicBezTo>
                <a:lnTo>
                  <a:pt x="9847851" y="3684019"/>
                </a:lnTo>
                <a:lnTo>
                  <a:pt x="9847851" y="3685442"/>
                </a:lnTo>
                <a:lnTo>
                  <a:pt x="9903354" y="3685442"/>
                </a:lnTo>
                <a:cubicBezTo>
                  <a:pt x="10021003" y="3685442"/>
                  <a:pt x="10101649" y="3653866"/>
                  <a:pt x="10145293" y="3590713"/>
                </a:cubicBezTo>
                <a:cubicBezTo>
                  <a:pt x="10182770" y="3536580"/>
                  <a:pt x="10201508" y="3443507"/>
                  <a:pt x="10201508" y="3311493"/>
                </a:cubicBezTo>
                <a:cubicBezTo>
                  <a:pt x="10201508" y="3176634"/>
                  <a:pt x="10164506" y="3063617"/>
                  <a:pt x="10090501" y="2972446"/>
                </a:cubicBezTo>
                <a:cubicBezTo>
                  <a:pt x="10082911" y="2962950"/>
                  <a:pt x="10076981" y="2958203"/>
                  <a:pt x="10072712" y="2958203"/>
                </a:cubicBezTo>
                <a:cubicBezTo>
                  <a:pt x="10069391" y="2958203"/>
                  <a:pt x="10064172" y="2963429"/>
                  <a:pt x="10057057" y="2973880"/>
                </a:cubicBezTo>
                <a:lnTo>
                  <a:pt x="9924702" y="3166352"/>
                </a:lnTo>
                <a:cubicBezTo>
                  <a:pt x="9917586" y="3176804"/>
                  <a:pt x="9917586" y="3185358"/>
                  <a:pt x="9924702" y="3192014"/>
                </a:cubicBezTo>
                <a:cubicBezTo>
                  <a:pt x="9971192" y="3233360"/>
                  <a:pt x="10009143" y="3273042"/>
                  <a:pt x="10038555" y="3311060"/>
                </a:cubicBezTo>
                <a:cubicBezTo>
                  <a:pt x="10046620" y="3321511"/>
                  <a:pt x="10050652" y="3330777"/>
                  <a:pt x="10050652" y="3338856"/>
                </a:cubicBezTo>
                <a:cubicBezTo>
                  <a:pt x="10050652" y="3354541"/>
                  <a:pt x="10036658" y="3362383"/>
                  <a:pt x="10008669" y="3362383"/>
                </a:cubicBezTo>
                <a:lnTo>
                  <a:pt x="9847851" y="3362383"/>
                </a:lnTo>
                <a:lnTo>
                  <a:pt x="9847851" y="3363094"/>
                </a:lnTo>
                <a:lnTo>
                  <a:pt x="9831531" y="3363094"/>
                </a:lnTo>
                <a:cubicBezTo>
                  <a:pt x="9801170" y="3363094"/>
                  <a:pt x="9780060" y="3349337"/>
                  <a:pt x="9768200" y="3321823"/>
                </a:cubicBezTo>
                <a:cubicBezTo>
                  <a:pt x="9757289" y="3280076"/>
                  <a:pt x="9750648" y="3254222"/>
                  <a:pt x="9748276" y="3244260"/>
                </a:cubicBezTo>
                <a:cubicBezTo>
                  <a:pt x="9740211" y="3216745"/>
                  <a:pt x="9725505" y="3202988"/>
                  <a:pt x="9704158" y="3202988"/>
                </a:cubicBezTo>
                <a:cubicBezTo>
                  <a:pt x="9678540" y="3202988"/>
                  <a:pt x="9662411" y="3216508"/>
                  <a:pt x="9655770" y="3243548"/>
                </a:cubicBezTo>
                <a:cubicBezTo>
                  <a:pt x="9649128" y="3270589"/>
                  <a:pt x="9643436" y="3296680"/>
                  <a:pt x="9638692" y="3321823"/>
                </a:cubicBezTo>
                <a:cubicBezTo>
                  <a:pt x="9628730" y="3349337"/>
                  <a:pt x="9609754" y="3363094"/>
                  <a:pt x="9581764" y="3363094"/>
                </a:cubicBezTo>
                <a:cubicBezTo>
                  <a:pt x="9554250" y="3363094"/>
                  <a:pt x="9535512" y="3349100"/>
                  <a:pt x="9525550" y="3321111"/>
                </a:cubicBezTo>
                <a:cubicBezTo>
                  <a:pt x="9517485" y="3283634"/>
                  <a:pt x="9511792" y="3257543"/>
                  <a:pt x="9508472" y="3242837"/>
                </a:cubicBezTo>
                <a:cubicBezTo>
                  <a:pt x="9501830" y="3214848"/>
                  <a:pt x="9486887" y="3200853"/>
                  <a:pt x="9463642" y="3200853"/>
                </a:cubicBezTo>
                <a:cubicBezTo>
                  <a:pt x="9439922" y="3200853"/>
                  <a:pt x="9424268" y="3215022"/>
                  <a:pt x="9416677" y="3243359"/>
                </a:cubicBezTo>
                <a:cubicBezTo>
                  <a:pt x="9406715" y="3281147"/>
                  <a:pt x="9400074" y="3307365"/>
                  <a:pt x="9396753" y="3322012"/>
                </a:cubicBezTo>
                <a:cubicBezTo>
                  <a:pt x="9386316" y="3350349"/>
                  <a:pt x="9367340" y="3364518"/>
                  <a:pt x="9339826" y="3364518"/>
                </a:cubicBezTo>
                <a:cubicBezTo>
                  <a:pt x="9307568" y="3364518"/>
                  <a:pt x="9285746" y="3350112"/>
                  <a:pt x="9274360" y="3321300"/>
                </a:cubicBezTo>
                <a:cubicBezTo>
                  <a:pt x="9263924" y="3278783"/>
                  <a:pt x="9257282" y="3252091"/>
                  <a:pt x="9254436" y="3241224"/>
                </a:cubicBezTo>
                <a:cubicBezTo>
                  <a:pt x="9246846" y="3212413"/>
                  <a:pt x="9231191" y="3198007"/>
                  <a:pt x="9207472" y="3198007"/>
                </a:cubicBezTo>
                <a:cubicBezTo>
                  <a:pt x="9187072" y="3198007"/>
                  <a:pt x="9170706" y="3214066"/>
                  <a:pt x="9158372" y="3246183"/>
                </a:cubicBezTo>
                <a:cubicBezTo>
                  <a:pt x="9151730" y="3271222"/>
                  <a:pt x="9144852" y="3296261"/>
                  <a:pt x="9137736" y="3321300"/>
                </a:cubicBezTo>
                <a:cubicBezTo>
                  <a:pt x="9123504" y="3350112"/>
                  <a:pt x="9098599" y="3364518"/>
                  <a:pt x="9063020" y="3364518"/>
                </a:cubicBezTo>
                <a:lnTo>
                  <a:pt x="9052402" y="3364518"/>
                </a:lnTo>
                <a:lnTo>
                  <a:pt x="9052402" y="3362383"/>
                </a:lnTo>
                <a:lnTo>
                  <a:pt x="8977686" y="3362383"/>
                </a:lnTo>
                <a:cubicBezTo>
                  <a:pt x="8917920" y="3362383"/>
                  <a:pt x="8857202" y="3333149"/>
                  <a:pt x="8795532" y="3274680"/>
                </a:cubicBezTo>
                <a:cubicBezTo>
                  <a:pt x="8779876" y="3259944"/>
                  <a:pt x="8708247" y="3178665"/>
                  <a:pt x="8580644" y="3030840"/>
                </a:cubicBezTo>
                <a:lnTo>
                  <a:pt x="8903836" y="2920945"/>
                </a:lnTo>
                <a:cubicBezTo>
                  <a:pt x="8911872" y="2918091"/>
                  <a:pt x="8916834" y="2915004"/>
                  <a:pt x="8918724" y="2911683"/>
                </a:cubicBezTo>
                <a:cubicBezTo>
                  <a:pt x="8919673" y="2909778"/>
                  <a:pt x="8920618" y="2904311"/>
                  <a:pt x="8921559" y="2895283"/>
                </a:cubicBezTo>
                <a:lnTo>
                  <a:pt x="8945664" y="2660071"/>
                </a:lnTo>
                <a:cubicBezTo>
                  <a:pt x="8946613" y="2650094"/>
                  <a:pt x="8946138" y="2644868"/>
                  <a:pt x="8944241" y="2644394"/>
                </a:cubicBezTo>
                <a:close/>
                <a:moveTo>
                  <a:pt x="7566916" y="2615219"/>
                </a:moveTo>
                <a:cubicBezTo>
                  <a:pt x="7562173" y="2615219"/>
                  <a:pt x="7553159" y="2622572"/>
                  <a:pt x="7539876" y="2637278"/>
                </a:cubicBezTo>
                <a:lnTo>
                  <a:pt x="7324978" y="2871389"/>
                </a:lnTo>
                <a:cubicBezTo>
                  <a:pt x="7388072" y="3293596"/>
                  <a:pt x="7429343" y="3540516"/>
                  <a:pt x="7448793" y="3612149"/>
                </a:cubicBezTo>
                <a:cubicBezTo>
                  <a:pt x="7462550" y="3662909"/>
                  <a:pt x="7478917" y="3688289"/>
                  <a:pt x="7497892" y="3688289"/>
                </a:cubicBezTo>
                <a:cubicBezTo>
                  <a:pt x="7515445" y="3688289"/>
                  <a:pt x="7534183" y="3667415"/>
                  <a:pt x="7554107" y="3625669"/>
                </a:cubicBezTo>
                <a:cubicBezTo>
                  <a:pt x="7570237" y="3591039"/>
                  <a:pt x="7584943" y="3540042"/>
                  <a:pt x="7598226" y="3472678"/>
                </a:cubicBezTo>
                <a:cubicBezTo>
                  <a:pt x="7611034" y="3408636"/>
                  <a:pt x="7617438" y="3355741"/>
                  <a:pt x="7617438" y="3313995"/>
                </a:cubicBezTo>
                <a:cubicBezTo>
                  <a:pt x="7617438" y="3126611"/>
                  <a:pt x="7616727" y="3012995"/>
                  <a:pt x="7615304" y="2973146"/>
                </a:cubicBezTo>
                <a:cubicBezTo>
                  <a:pt x="7610560" y="2842215"/>
                  <a:pt x="7597752" y="2729547"/>
                  <a:pt x="7576878" y="2635144"/>
                </a:cubicBezTo>
                <a:cubicBezTo>
                  <a:pt x="7574032" y="2621861"/>
                  <a:pt x="7570712" y="2615219"/>
                  <a:pt x="7566916" y="2615219"/>
                </a:cubicBezTo>
                <a:close/>
                <a:moveTo>
                  <a:pt x="10822768" y="2614507"/>
                </a:moveTo>
                <a:cubicBezTo>
                  <a:pt x="10817550" y="2614507"/>
                  <a:pt x="10807825" y="2619489"/>
                  <a:pt x="10793593" y="2629451"/>
                </a:cubicBezTo>
                <a:lnTo>
                  <a:pt x="10586522" y="2775326"/>
                </a:lnTo>
                <a:cubicBezTo>
                  <a:pt x="10575611" y="2784814"/>
                  <a:pt x="10571816" y="2800468"/>
                  <a:pt x="10575137" y="2822290"/>
                </a:cubicBezTo>
                <a:cubicBezTo>
                  <a:pt x="10581778" y="2866408"/>
                  <a:pt x="10588182" y="2956543"/>
                  <a:pt x="10594349" y="3092693"/>
                </a:cubicBezTo>
                <a:cubicBezTo>
                  <a:pt x="10600042" y="3221726"/>
                  <a:pt x="10602888" y="3325855"/>
                  <a:pt x="10602888" y="3405078"/>
                </a:cubicBezTo>
                <a:cubicBezTo>
                  <a:pt x="10602888" y="3591039"/>
                  <a:pt x="10691837" y="3684019"/>
                  <a:pt x="10869733" y="3684019"/>
                </a:cubicBezTo>
                <a:lnTo>
                  <a:pt x="10905837" y="3684019"/>
                </a:lnTo>
                <a:lnTo>
                  <a:pt x="10905837" y="3685442"/>
                </a:lnTo>
                <a:lnTo>
                  <a:pt x="10961341" y="3685442"/>
                </a:lnTo>
                <a:cubicBezTo>
                  <a:pt x="11078990" y="3685442"/>
                  <a:pt x="11159636" y="3653866"/>
                  <a:pt x="11203280" y="3590713"/>
                </a:cubicBezTo>
                <a:cubicBezTo>
                  <a:pt x="11240756" y="3536580"/>
                  <a:pt x="11259495" y="3443507"/>
                  <a:pt x="11259495" y="3311493"/>
                </a:cubicBezTo>
                <a:cubicBezTo>
                  <a:pt x="11259495" y="3176634"/>
                  <a:pt x="11222492" y="3063617"/>
                  <a:pt x="11148488" y="2972446"/>
                </a:cubicBezTo>
                <a:cubicBezTo>
                  <a:pt x="11140897" y="2962950"/>
                  <a:pt x="11134968" y="2958203"/>
                  <a:pt x="11130698" y="2958203"/>
                </a:cubicBezTo>
                <a:cubicBezTo>
                  <a:pt x="11127377" y="2958203"/>
                  <a:pt x="11122159" y="2963429"/>
                  <a:pt x="11115043" y="2973880"/>
                </a:cubicBezTo>
                <a:lnTo>
                  <a:pt x="10982689" y="3166352"/>
                </a:lnTo>
                <a:cubicBezTo>
                  <a:pt x="10975573" y="3176804"/>
                  <a:pt x="10975573" y="3185358"/>
                  <a:pt x="10982689" y="3192014"/>
                </a:cubicBezTo>
                <a:cubicBezTo>
                  <a:pt x="11029179" y="3233360"/>
                  <a:pt x="11067130" y="3273042"/>
                  <a:pt x="11096542" y="3311060"/>
                </a:cubicBezTo>
                <a:cubicBezTo>
                  <a:pt x="11104607" y="3321511"/>
                  <a:pt x="11108639" y="3330777"/>
                  <a:pt x="11108639" y="3338856"/>
                </a:cubicBezTo>
                <a:cubicBezTo>
                  <a:pt x="11108639" y="3354541"/>
                  <a:pt x="11094644" y="3362383"/>
                  <a:pt x="11066655" y="3362383"/>
                </a:cubicBezTo>
                <a:lnTo>
                  <a:pt x="10946584" y="3362383"/>
                </a:lnTo>
                <a:lnTo>
                  <a:pt x="10923813" y="3362383"/>
                </a:lnTo>
                <a:cubicBezTo>
                  <a:pt x="10862617" y="3362383"/>
                  <a:pt x="10832019" y="3327752"/>
                  <a:pt x="10832019" y="3258492"/>
                </a:cubicBezTo>
                <a:lnTo>
                  <a:pt x="10832019" y="2631586"/>
                </a:lnTo>
                <a:cubicBezTo>
                  <a:pt x="10832019" y="2620200"/>
                  <a:pt x="10828935" y="2614507"/>
                  <a:pt x="10822768" y="2614507"/>
                </a:cubicBezTo>
                <a:close/>
                <a:moveTo>
                  <a:pt x="1964519" y="2614507"/>
                </a:moveTo>
                <a:cubicBezTo>
                  <a:pt x="1959300" y="2614507"/>
                  <a:pt x="1949575" y="2619489"/>
                  <a:pt x="1935344" y="2629451"/>
                </a:cubicBezTo>
                <a:lnTo>
                  <a:pt x="1728273" y="2775326"/>
                </a:lnTo>
                <a:cubicBezTo>
                  <a:pt x="1717362" y="2784814"/>
                  <a:pt x="1713566" y="2800468"/>
                  <a:pt x="1716887" y="2822290"/>
                </a:cubicBezTo>
                <a:cubicBezTo>
                  <a:pt x="1723529" y="2866408"/>
                  <a:pt x="1729933" y="2956543"/>
                  <a:pt x="1736100" y="3092693"/>
                </a:cubicBezTo>
                <a:cubicBezTo>
                  <a:pt x="1741793" y="3221726"/>
                  <a:pt x="1744639" y="3325855"/>
                  <a:pt x="1744639" y="3405078"/>
                </a:cubicBezTo>
                <a:cubicBezTo>
                  <a:pt x="1744639" y="3591039"/>
                  <a:pt x="1833587" y="3684019"/>
                  <a:pt x="2011483" y="3684019"/>
                </a:cubicBezTo>
                <a:lnTo>
                  <a:pt x="2044742" y="3684019"/>
                </a:lnTo>
                <a:lnTo>
                  <a:pt x="2044742" y="3685442"/>
                </a:lnTo>
                <a:lnTo>
                  <a:pt x="2090283" y="3685442"/>
                </a:lnTo>
                <a:cubicBezTo>
                  <a:pt x="2144838" y="3685442"/>
                  <a:pt x="2188482" y="3649389"/>
                  <a:pt x="2221215" y="3577281"/>
                </a:cubicBezTo>
                <a:cubicBezTo>
                  <a:pt x="2270077" y="3652235"/>
                  <a:pt x="2333408" y="3689712"/>
                  <a:pt x="2411208" y="3689712"/>
                </a:cubicBezTo>
                <a:cubicBezTo>
                  <a:pt x="2485687" y="3689712"/>
                  <a:pt x="2540479" y="3651286"/>
                  <a:pt x="2575584" y="3574435"/>
                </a:cubicBezTo>
                <a:cubicBezTo>
                  <a:pt x="2583649" y="3600215"/>
                  <a:pt x="2599541" y="3624565"/>
                  <a:pt x="2623260" y="3647484"/>
                </a:cubicBezTo>
                <a:cubicBezTo>
                  <a:pt x="2649351" y="3672789"/>
                  <a:pt x="2674731" y="3685442"/>
                  <a:pt x="2699400" y="3685442"/>
                </a:cubicBezTo>
                <a:lnTo>
                  <a:pt x="2704102" y="3685442"/>
                </a:lnTo>
                <a:lnTo>
                  <a:pt x="2742095" y="3685442"/>
                </a:lnTo>
                <a:lnTo>
                  <a:pt x="2759605" y="3685442"/>
                </a:lnTo>
                <a:cubicBezTo>
                  <a:pt x="2815109" y="3685442"/>
                  <a:pt x="2857330" y="3653421"/>
                  <a:pt x="2886268" y="3589378"/>
                </a:cubicBezTo>
                <a:cubicBezTo>
                  <a:pt x="2909987" y="3653421"/>
                  <a:pt x="2956240" y="3685442"/>
                  <a:pt x="3025026" y="3685442"/>
                </a:cubicBezTo>
                <a:cubicBezTo>
                  <a:pt x="3074363" y="3685442"/>
                  <a:pt x="3112789" y="3654607"/>
                  <a:pt x="3140303" y="3592936"/>
                </a:cubicBezTo>
                <a:cubicBezTo>
                  <a:pt x="3177780" y="3654607"/>
                  <a:pt x="3224982" y="3685442"/>
                  <a:pt x="3281909" y="3685442"/>
                </a:cubicBezTo>
                <a:cubicBezTo>
                  <a:pt x="3349272" y="3685442"/>
                  <a:pt x="3400505" y="3636817"/>
                  <a:pt x="3435611" y="3539567"/>
                </a:cubicBezTo>
                <a:cubicBezTo>
                  <a:pt x="3460754" y="3469832"/>
                  <a:pt x="3473325" y="3392981"/>
                  <a:pt x="3473325" y="3309014"/>
                </a:cubicBezTo>
                <a:cubicBezTo>
                  <a:pt x="3473325" y="3244497"/>
                  <a:pt x="3460754" y="3180692"/>
                  <a:pt x="3435611" y="3117598"/>
                </a:cubicBezTo>
                <a:cubicBezTo>
                  <a:pt x="3433239" y="3111431"/>
                  <a:pt x="3430214" y="3108169"/>
                  <a:pt x="3426538" y="3107813"/>
                </a:cubicBezTo>
                <a:cubicBezTo>
                  <a:pt x="3422861" y="3107458"/>
                  <a:pt x="3418533" y="3110008"/>
                  <a:pt x="3413552" y="3115463"/>
                </a:cubicBezTo>
                <a:lnTo>
                  <a:pt x="3321757" y="3216508"/>
                </a:lnTo>
                <a:cubicBezTo>
                  <a:pt x="3332194" y="3239753"/>
                  <a:pt x="3339547" y="3256831"/>
                  <a:pt x="3343816" y="3267742"/>
                </a:cubicBezTo>
                <a:cubicBezTo>
                  <a:pt x="3351880" y="3287192"/>
                  <a:pt x="3355913" y="3306642"/>
                  <a:pt x="3355913" y="3326092"/>
                </a:cubicBezTo>
                <a:cubicBezTo>
                  <a:pt x="3355913" y="3357876"/>
                  <a:pt x="3333854" y="3373768"/>
                  <a:pt x="3289736" y="3373768"/>
                </a:cubicBezTo>
                <a:cubicBezTo>
                  <a:pt x="3253208" y="3373768"/>
                  <a:pt x="3228302" y="3359659"/>
                  <a:pt x="3215020" y="3331440"/>
                </a:cubicBezTo>
                <a:lnTo>
                  <a:pt x="3196518" y="3253143"/>
                </a:lnTo>
                <a:cubicBezTo>
                  <a:pt x="3189877" y="3224925"/>
                  <a:pt x="3175645" y="3210816"/>
                  <a:pt x="3153823" y="3210816"/>
                </a:cubicBezTo>
                <a:cubicBezTo>
                  <a:pt x="3129155" y="3210816"/>
                  <a:pt x="3113500" y="3224336"/>
                  <a:pt x="3106859" y="3251376"/>
                </a:cubicBezTo>
                <a:cubicBezTo>
                  <a:pt x="3098794" y="3287429"/>
                  <a:pt x="3093338" y="3312335"/>
                  <a:pt x="3090492" y="3326092"/>
                </a:cubicBezTo>
                <a:cubicBezTo>
                  <a:pt x="3081004" y="3353132"/>
                  <a:pt x="3062503" y="3366653"/>
                  <a:pt x="3034989" y="3366653"/>
                </a:cubicBezTo>
                <a:cubicBezTo>
                  <a:pt x="2997986" y="3366653"/>
                  <a:pt x="2972844" y="3353247"/>
                  <a:pt x="2959561" y="3326437"/>
                </a:cubicBezTo>
                <a:lnTo>
                  <a:pt x="2938924" y="3251031"/>
                </a:lnTo>
                <a:cubicBezTo>
                  <a:pt x="2931809" y="3224221"/>
                  <a:pt x="2917103" y="3210816"/>
                  <a:pt x="2894807" y="3210816"/>
                </a:cubicBezTo>
                <a:cubicBezTo>
                  <a:pt x="2876305" y="3210816"/>
                  <a:pt x="2860888" y="3225896"/>
                  <a:pt x="2848553" y="3256057"/>
                </a:cubicBezTo>
                <a:cubicBezTo>
                  <a:pt x="2841912" y="3279517"/>
                  <a:pt x="2835033" y="3302977"/>
                  <a:pt x="2827917" y="3326437"/>
                </a:cubicBezTo>
                <a:cubicBezTo>
                  <a:pt x="2814160" y="3353247"/>
                  <a:pt x="2790916" y="3366653"/>
                  <a:pt x="2758182" y="3366653"/>
                </a:cubicBezTo>
                <a:lnTo>
                  <a:pt x="2742095" y="3366653"/>
                </a:lnTo>
                <a:lnTo>
                  <a:pt x="2742095" y="3362383"/>
                </a:lnTo>
                <a:lnTo>
                  <a:pt x="2685168" y="3362383"/>
                </a:lnTo>
                <a:cubicBezTo>
                  <a:pt x="2653858" y="3362383"/>
                  <a:pt x="2625632" y="3338838"/>
                  <a:pt x="2600489" y="3291747"/>
                </a:cubicBezTo>
                <a:cubicBezTo>
                  <a:pt x="2559218" y="3214696"/>
                  <a:pt x="2534075" y="3170703"/>
                  <a:pt x="2525061" y="3159770"/>
                </a:cubicBezTo>
                <a:cubicBezTo>
                  <a:pt x="2486636" y="3112680"/>
                  <a:pt x="2435876" y="3089134"/>
                  <a:pt x="2372782" y="3089134"/>
                </a:cubicBezTo>
                <a:cubicBezTo>
                  <a:pt x="2297829" y="3089134"/>
                  <a:pt x="2241376" y="3117672"/>
                  <a:pt x="2203425" y="3174747"/>
                </a:cubicBezTo>
                <a:cubicBezTo>
                  <a:pt x="2178282" y="3212320"/>
                  <a:pt x="2164288" y="3256079"/>
                  <a:pt x="2161442" y="3306023"/>
                </a:cubicBezTo>
                <a:cubicBezTo>
                  <a:pt x="2159070" y="3343596"/>
                  <a:pt x="2127997" y="3362383"/>
                  <a:pt x="2068224" y="3362383"/>
                </a:cubicBezTo>
                <a:lnTo>
                  <a:pt x="2065564" y="3362383"/>
                </a:lnTo>
                <a:cubicBezTo>
                  <a:pt x="2004368" y="3362383"/>
                  <a:pt x="1973769" y="3327752"/>
                  <a:pt x="1973769" y="3258492"/>
                </a:cubicBezTo>
                <a:lnTo>
                  <a:pt x="1973769" y="2631586"/>
                </a:lnTo>
                <a:cubicBezTo>
                  <a:pt x="1973769" y="2620200"/>
                  <a:pt x="1970686" y="2614507"/>
                  <a:pt x="1964519" y="2614507"/>
                </a:cubicBezTo>
                <a:close/>
                <a:moveTo>
                  <a:pt x="0" y="0"/>
                </a:moveTo>
                <a:lnTo>
                  <a:pt x="12192000" y="0"/>
                </a:lnTo>
                <a:lnTo>
                  <a:pt x="12192000" y="6752492"/>
                </a:lnTo>
                <a:lnTo>
                  <a:pt x="0" y="6752492"/>
                </a:ln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28064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 0 L 0 0.25 E" pathEditMode="relative" ptsTypes="">
                                      <p:cBhvr>
                                        <p:cTn id="6" dur="10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8504FA2-54D7-4F8F-871E-624FEEDD9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37048" y="0"/>
            <a:ext cx="9743655" cy="6858000"/>
          </a:xfrm>
          <a:prstGeom prst="rect">
            <a:avLst/>
          </a:prstGeom>
        </p:spPr>
      </p:pic>
      <p:pic>
        <p:nvPicPr>
          <p:cNvPr id="15" name="Picture 14">
            <a:extLst>
              <a:ext uri="{FF2B5EF4-FFF2-40B4-BE49-F238E27FC236}">
                <a16:creationId xmlns:a16="http://schemas.microsoft.com/office/drawing/2014/main" id="{74A506C1-07BC-4092-B0C4-3E62CA6CF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03598" y="320690"/>
            <a:ext cx="8832400" cy="6216620"/>
          </a:xfrm>
          <a:prstGeom prst="rect">
            <a:avLst/>
          </a:prstGeom>
        </p:spPr>
      </p:pic>
      <p:pic>
        <p:nvPicPr>
          <p:cNvPr id="17" name="Picture 16">
            <a:extLst>
              <a:ext uri="{FF2B5EF4-FFF2-40B4-BE49-F238E27FC236}">
                <a16:creationId xmlns:a16="http://schemas.microsoft.com/office/drawing/2014/main" id="{76BD510C-31D3-4420-923B-5BF099A737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30520" y="320690"/>
            <a:ext cx="8005243" cy="5756032"/>
          </a:xfrm>
          <a:prstGeom prst="rect">
            <a:avLst/>
          </a:prstGeom>
        </p:spPr>
      </p:pic>
      <p:pic>
        <p:nvPicPr>
          <p:cNvPr id="19" name="Picture 18">
            <a:extLst>
              <a:ext uri="{FF2B5EF4-FFF2-40B4-BE49-F238E27FC236}">
                <a16:creationId xmlns:a16="http://schemas.microsoft.com/office/drawing/2014/main" id="{72B4DBAC-8BBF-475F-BA50-2910C89FD4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6462" y="240320"/>
            <a:ext cx="8999022" cy="5784000"/>
          </a:xfrm>
          <a:prstGeom prst="rect">
            <a:avLst/>
          </a:prstGeom>
        </p:spPr>
      </p:pic>
      <p:pic>
        <p:nvPicPr>
          <p:cNvPr id="21" name="Picture 20">
            <a:extLst>
              <a:ext uri="{FF2B5EF4-FFF2-40B4-BE49-F238E27FC236}">
                <a16:creationId xmlns:a16="http://schemas.microsoft.com/office/drawing/2014/main" id="{AAD364C8-4014-44F8-AB4E-3012744048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670211" y="20052"/>
            <a:ext cx="10317586" cy="5803642"/>
          </a:xfrm>
          <a:prstGeom prst="rect">
            <a:avLst/>
          </a:prstGeom>
        </p:spPr>
      </p:pic>
      <p:pic>
        <p:nvPicPr>
          <p:cNvPr id="23" name="Picture 22">
            <a:extLst>
              <a:ext uri="{FF2B5EF4-FFF2-40B4-BE49-F238E27FC236}">
                <a16:creationId xmlns:a16="http://schemas.microsoft.com/office/drawing/2014/main" id="{210557B5-4BDE-4BE5-B5C7-9123285848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10435" y="20052"/>
            <a:ext cx="9290162" cy="5225716"/>
          </a:xfrm>
          <a:prstGeom prst="rect">
            <a:avLst/>
          </a:prstGeom>
        </p:spPr>
      </p:pic>
      <p:pic>
        <p:nvPicPr>
          <p:cNvPr id="25" name="Picture 24">
            <a:extLst>
              <a:ext uri="{FF2B5EF4-FFF2-40B4-BE49-F238E27FC236}">
                <a16:creationId xmlns:a16="http://schemas.microsoft.com/office/drawing/2014/main" id="{C618D708-7424-41AA-8C63-3947F6508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917" y="-89880"/>
            <a:ext cx="11016121" cy="6196568"/>
          </a:xfrm>
          <a:prstGeom prst="rect">
            <a:avLst/>
          </a:prstGeom>
        </p:spPr>
      </p:pic>
      <p:sp>
        <p:nvSpPr>
          <p:cNvPr id="26" name="Oval 25">
            <a:extLst>
              <a:ext uri="{FF2B5EF4-FFF2-40B4-BE49-F238E27FC236}">
                <a16:creationId xmlns:a16="http://schemas.microsoft.com/office/drawing/2014/main" id="{DA9F0D3C-3EC4-4AA6-A82C-9812D627A6DC}"/>
              </a:ext>
            </a:extLst>
          </p:cNvPr>
          <p:cNvSpPr/>
          <p:nvPr/>
        </p:nvSpPr>
        <p:spPr>
          <a:xfrm>
            <a:off x="-1347537" y="-2454442"/>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5B5D778-1223-4973-8BD6-7B8369B259BF}"/>
              </a:ext>
            </a:extLst>
          </p:cNvPr>
          <p:cNvSpPr/>
          <p:nvPr/>
        </p:nvSpPr>
        <p:spPr>
          <a:xfrm>
            <a:off x="-1917031" y="5245768"/>
            <a:ext cx="16026063" cy="3224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8151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D680A0-B872-4581-A846-84E88A8C5B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994" y="-351692"/>
            <a:ext cx="13561256" cy="7427741"/>
          </a:xfrm>
          <a:prstGeom prst="rect">
            <a:avLst/>
          </a:prstGeom>
        </p:spPr>
      </p:pic>
      <p:sp>
        <p:nvSpPr>
          <p:cNvPr id="6" name="Freeform: Shape 5">
            <a:extLst>
              <a:ext uri="{FF2B5EF4-FFF2-40B4-BE49-F238E27FC236}">
                <a16:creationId xmlns:a16="http://schemas.microsoft.com/office/drawing/2014/main" id="{3EDAC5D2-66D5-4AFE-94A6-FFCF555DF19A}"/>
              </a:ext>
            </a:extLst>
          </p:cNvPr>
          <p:cNvSpPr/>
          <p:nvPr/>
        </p:nvSpPr>
        <p:spPr>
          <a:xfrm>
            <a:off x="-126609" y="-351692"/>
            <a:ext cx="12318609" cy="7209692"/>
          </a:xfrm>
          <a:custGeom>
            <a:avLst/>
            <a:gdLst/>
            <a:ahLst/>
            <a:cxnLst/>
            <a:rect l="l" t="t" r="r" b="b"/>
            <a:pathLst>
              <a:path w="11718387" h="6668086">
                <a:moveTo>
                  <a:pt x="5128474" y="3791004"/>
                </a:moveTo>
                <a:cubicBezTo>
                  <a:pt x="5125059" y="3791032"/>
                  <a:pt x="5121702" y="3792734"/>
                  <a:pt x="5118403" y="3796110"/>
                </a:cubicBezTo>
                <a:lnTo>
                  <a:pt x="5041675" y="3875218"/>
                </a:lnTo>
                <a:cubicBezTo>
                  <a:pt x="5033906" y="3882697"/>
                  <a:pt x="5032869" y="3889242"/>
                  <a:pt x="5038561" y="3894854"/>
                </a:cubicBezTo>
                <a:lnTo>
                  <a:pt x="5123940" y="3978120"/>
                </a:lnTo>
                <a:cubicBezTo>
                  <a:pt x="5129633" y="3983813"/>
                  <a:pt x="5135326" y="3983813"/>
                  <a:pt x="5141018" y="3978120"/>
                </a:cubicBezTo>
                <a:lnTo>
                  <a:pt x="5224985" y="3894865"/>
                </a:lnTo>
                <a:cubicBezTo>
                  <a:pt x="5230678" y="3889239"/>
                  <a:pt x="5230615" y="3883846"/>
                  <a:pt x="5224796" y="3878687"/>
                </a:cubicBezTo>
                <a:lnTo>
                  <a:pt x="5138895" y="3795943"/>
                </a:lnTo>
                <a:cubicBezTo>
                  <a:pt x="5135363" y="3792623"/>
                  <a:pt x="5131889" y="3790976"/>
                  <a:pt x="5128474" y="3791004"/>
                </a:cubicBezTo>
                <a:close/>
                <a:moveTo>
                  <a:pt x="5038081" y="3627820"/>
                </a:moveTo>
                <a:cubicBezTo>
                  <a:pt x="5034736" y="3627902"/>
                  <a:pt x="5031390" y="3629685"/>
                  <a:pt x="5028044" y="3633168"/>
                </a:cubicBezTo>
                <a:lnTo>
                  <a:pt x="4949157" y="3713678"/>
                </a:lnTo>
                <a:cubicBezTo>
                  <a:pt x="4941864" y="3720697"/>
                  <a:pt x="4941300" y="3727250"/>
                  <a:pt x="4947468" y="3733335"/>
                </a:cubicBezTo>
                <a:lnTo>
                  <a:pt x="5032146" y="3815879"/>
                </a:lnTo>
                <a:cubicBezTo>
                  <a:pt x="5037839" y="3821572"/>
                  <a:pt x="5043531" y="3821572"/>
                  <a:pt x="5049224" y="3815879"/>
                </a:cubicBezTo>
                <a:lnTo>
                  <a:pt x="5131768" y="3734758"/>
                </a:lnTo>
                <a:lnTo>
                  <a:pt x="5214312" y="3815879"/>
                </a:lnTo>
                <a:cubicBezTo>
                  <a:pt x="5220004" y="3821572"/>
                  <a:pt x="5225698" y="3821572"/>
                  <a:pt x="5231390" y="3815879"/>
                </a:cubicBezTo>
                <a:lnTo>
                  <a:pt x="5315357" y="3732624"/>
                </a:lnTo>
                <a:cubicBezTo>
                  <a:pt x="5321020" y="3726946"/>
                  <a:pt x="5321242" y="3721505"/>
                  <a:pt x="5316024" y="3716302"/>
                </a:cubicBezTo>
                <a:lnTo>
                  <a:pt x="5229600" y="3633380"/>
                </a:lnTo>
                <a:cubicBezTo>
                  <a:pt x="5222662" y="3626738"/>
                  <a:pt x="5215957" y="3626664"/>
                  <a:pt x="5209486" y="3633157"/>
                </a:cubicBezTo>
                <a:lnTo>
                  <a:pt x="5132757" y="3712265"/>
                </a:lnTo>
                <a:lnTo>
                  <a:pt x="5131857" y="3713322"/>
                </a:lnTo>
                <a:lnTo>
                  <a:pt x="5048112" y="3632679"/>
                </a:lnTo>
                <a:cubicBezTo>
                  <a:pt x="5044769" y="3629358"/>
                  <a:pt x="5041426" y="3627739"/>
                  <a:pt x="5038081" y="3627820"/>
                </a:cubicBezTo>
                <a:close/>
                <a:moveTo>
                  <a:pt x="7479271" y="3080101"/>
                </a:moveTo>
                <a:cubicBezTo>
                  <a:pt x="7544262" y="3080101"/>
                  <a:pt x="7576758" y="3107378"/>
                  <a:pt x="7576758" y="3161933"/>
                </a:cubicBezTo>
                <a:cubicBezTo>
                  <a:pt x="7576758" y="3177113"/>
                  <a:pt x="7553750" y="3191582"/>
                  <a:pt x="7507734" y="3205339"/>
                </a:cubicBezTo>
                <a:cubicBezTo>
                  <a:pt x="7453654" y="3221469"/>
                  <a:pt x="7383681" y="3229533"/>
                  <a:pt x="7297817" y="3229533"/>
                </a:cubicBezTo>
                <a:cubicBezTo>
                  <a:pt x="7276944" y="3229533"/>
                  <a:pt x="7255596" y="3229059"/>
                  <a:pt x="7233774" y="3228110"/>
                </a:cubicBezTo>
                <a:cubicBezTo>
                  <a:pt x="7333870" y="3129437"/>
                  <a:pt x="7415703" y="3080101"/>
                  <a:pt x="7479271" y="3080101"/>
                </a:cubicBezTo>
                <a:close/>
                <a:moveTo>
                  <a:pt x="6328700" y="3043810"/>
                </a:moveTo>
                <a:cubicBezTo>
                  <a:pt x="6324430" y="3043810"/>
                  <a:pt x="6318500" y="3051400"/>
                  <a:pt x="6310910" y="3066580"/>
                </a:cubicBezTo>
                <a:lnTo>
                  <a:pt x="6192787" y="3297845"/>
                </a:lnTo>
                <a:cubicBezTo>
                  <a:pt x="6215083" y="3312551"/>
                  <a:pt x="6246156" y="3343861"/>
                  <a:pt x="6286005" y="3391775"/>
                </a:cubicBezTo>
                <a:cubicBezTo>
                  <a:pt x="6327751" y="3442060"/>
                  <a:pt x="6348624" y="3475030"/>
                  <a:pt x="6348624" y="3490685"/>
                </a:cubicBezTo>
                <a:cubicBezTo>
                  <a:pt x="6348624" y="3560894"/>
                  <a:pt x="6252797" y="3595999"/>
                  <a:pt x="6061144" y="3595999"/>
                </a:cubicBezTo>
                <a:cubicBezTo>
                  <a:pt x="5874234" y="3595999"/>
                  <a:pt x="5780780" y="3547374"/>
                  <a:pt x="5780780" y="3450124"/>
                </a:cubicBezTo>
                <a:cubicBezTo>
                  <a:pt x="5780780" y="3436842"/>
                  <a:pt x="5783507" y="3417036"/>
                  <a:pt x="5788964" y="3390707"/>
                </a:cubicBezTo>
                <a:cubicBezTo>
                  <a:pt x="5794418" y="3364378"/>
                  <a:pt x="5797146" y="3344810"/>
                  <a:pt x="5797146" y="3332001"/>
                </a:cubicBezTo>
                <a:cubicBezTo>
                  <a:pt x="5797146" y="3280293"/>
                  <a:pt x="5781965" y="3254439"/>
                  <a:pt x="5751605" y="3254439"/>
                </a:cubicBezTo>
                <a:cubicBezTo>
                  <a:pt x="5714128" y="3254439"/>
                  <a:pt x="5683293" y="3298320"/>
                  <a:pt x="5659099" y="3386082"/>
                </a:cubicBezTo>
                <a:cubicBezTo>
                  <a:pt x="5640124" y="3454868"/>
                  <a:pt x="5630635" y="3521995"/>
                  <a:pt x="5630635" y="3587460"/>
                </a:cubicBezTo>
                <a:cubicBezTo>
                  <a:pt x="5630635" y="3697044"/>
                  <a:pt x="5671433" y="3779114"/>
                  <a:pt x="5753028" y="3833669"/>
                </a:cubicBezTo>
                <a:cubicBezTo>
                  <a:pt x="5822763" y="3880633"/>
                  <a:pt x="5915506" y="3904115"/>
                  <a:pt x="6031257" y="3904115"/>
                </a:cubicBezTo>
                <a:cubicBezTo>
                  <a:pt x="6164561" y="3904115"/>
                  <a:pt x="6266317" y="3878261"/>
                  <a:pt x="6336527" y="3826553"/>
                </a:cubicBezTo>
                <a:cubicBezTo>
                  <a:pt x="6434251" y="3754920"/>
                  <a:pt x="6483114" y="3629681"/>
                  <a:pt x="6483114" y="3450836"/>
                </a:cubicBezTo>
                <a:cubicBezTo>
                  <a:pt x="6483114" y="3369241"/>
                  <a:pt x="6467221" y="3287883"/>
                  <a:pt x="6435438" y="3206763"/>
                </a:cubicBezTo>
                <a:cubicBezTo>
                  <a:pt x="6409820" y="3141771"/>
                  <a:pt x="6382780" y="3094332"/>
                  <a:pt x="6354317" y="3064446"/>
                </a:cubicBezTo>
                <a:cubicBezTo>
                  <a:pt x="6341034" y="3050688"/>
                  <a:pt x="6332495" y="3043810"/>
                  <a:pt x="6328700" y="3043810"/>
                </a:cubicBezTo>
                <a:close/>
                <a:moveTo>
                  <a:pt x="3090200" y="3043810"/>
                </a:moveTo>
                <a:cubicBezTo>
                  <a:pt x="3085930" y="3043810"/>
                  <a:pt x="3080000" y="3051400"/>
                  <a:pt x="3072410" y="3066580"/>
                </a:cubicBezTo>
                <a:lnTo>
                  <a:pt x="2954287" y="3297845"/>
                </a:lnTo>
                <a:cubicBezTo>
                  <a:pt x="2976583" y="3312551"/>
                  <a:pt x="3007656" y="3343861"/>
                  <a:pt x="3047504" y="3391775"/>
                </a:cubicBezTo>
                <a:cubicBezTo>
                  <a:pt x="3089251" y="3442060"/>
                  <a:pt x="3110124" y="3475030"/>
                  <a:pt x="3110124" y="3490685"/>
                </a:cubicBezTo>
                <a:cubicBezTo>
                  <a:pt x="3110124" y="3560894"/>
                  <a:pt x="3014297" y="3595999"/>
                  <a:pt x="2822644" y="3595999"/>
                </a:cubicBezTo>
                <a:cubicBezTo>
                  <a:pt x="2635734" y="3595999"/>
                  <a:pt x="2542280" y="3547374"/>
                  <a:pt x="2542280" y="3450124"/>
                </a:cubicBezTo>
                <a:cubicBezTo>
                  <a:pt x="2542280" y="3436842"/>
                  <a:pt x="2545007" y="3417036"/>
                  <a:pt x="2550463" y="3390707"/>
                </a:cubicBezTo>
                <a:cubicBezTo>
                  <a:pt x="2555918" y="3364378"/>
                  <a:pt x="2558646" y="3344810"/>
                  <a:pt x="2558646" y="3332001"/>
                </a:cubicBezTo>
                <a:cubicBezTo>
                  <a:pt x="2558646" y="3280293"/>
                  <a:pt x="2543466" y="3254439"/>
                  <a:pt x="2513105" y="3254439"/>
                </a:cubicBezTo>
                <a:cubicBezTo>
                  <a:pt x="2475628" y="3254439"/>
                  <a:pt x="2444793" y="3298320"/>
                  <a:pt x="2420599" y="3386082"/>
                </a:cubicBezTo>
                <a:cubicBezTo>
                  <a:pt x="2401623" y="3454868"/>
                  <a:pt x="2392135" y="3521995"/>
                  <a:pt x="2392135" y="3587460"/>
                </a:cubicBezTo>
                <a:cubicBezTo>
                  <a:pt x="2392135" y="3697044"/>
                  <a:pt x="2432933" y="3779114"/>
                  <a:pt x="2514528" y="3833669"/>
                </a:cubicBezTo>
                <a:cubicBezTo>
                  <a:pt x="2584263" y="3880633"/>
                  <a:pt x="2677006" y="3904115"/>
                  <a:pt x="2792757" y="3904115"/>
                </a:cubicBezTo>
                <a:cubicBezTo>
                  <a:pt x="2926061" y="3904115"/>
                  <a:pt x="3027817" y="3878261"/>
                  <a:pt x="3098027" y="3826553"/>
                </a:cubicBezTo>
                <a:cubicBezTo>
                  <a:pt x="3195751" y="3754920"/>
                  <a:pt x="3244613" y="3629681"/>
                  <a:pt x="3244613" y="3450836"/>
                </a:cubicBezTo>
                <a:cubicBezTo>
                  <a:pt x="3244613" y="3369241"/>
                  <a:pt x="3228721" y="3287883"/>
                  <a:pt x="3196937" y="3206763"/>
                </a:cubicBezTo>
                <a:cubicBezTo>
                  <a:pt x="3171320" y="3141771"/>
                  <a:pt x="3144280" y="3094332"/>
                  <a:pt x="3115817" y="3064446"/>
                </a:cubicBezTo>
                <a:cubicBezTo>
                  <a:pt x="3102534" y="3050688"/>
                  <a:pt x="3093995" y="3043810"/>
                  <a:pt x="3090200" y="3043810"/>
                </a:cubicBezTo>
                <a:close/>
                <a:moveTo>
                  <a:pt x="9188135" y="2967136"/>
                </a:moveTo>
                <a:cubicBezTo>
                  <a:pt x="9184458" y="2966781"/>
                  <a:pt x="9180130" y="2969331"/>
                  <a:pt x="9175148" y="2974786"/>
                </a:cubicBezTo>
                <a:lnTo>
                  <a:pt x="9083354" y="3075831"/>
                </a:lnTo>
                <a:cubicBezTo>
                  <a:pt x="9093790" y="3099076"/>
                  <a:pt x="9101144" y="3116154"/>
                  <a:pt x="9105414" y="3127065"/>
                </a:cubicBezTo>
                <a:cubicBezTo>
                  <a:pt x="9113478" y="3146515"/>
                  <a:pt x="9117510" y="3165965"/>
                  <a:pt x="9117510" y="3185415"/>
                </a:cubicBezTo>
                <a:cubicBezTo>
                  <a:pt x="9117510" y="3217199"/>
                  <a:pt x="9095451" y="3233091"/>
                  <a:pt x="9051333" y="3233091"/>
                </a:cubicBezTo>
                <a:cubicBezTo>
                  <a:pt x="9014805" y="3233091"/>
                  <a:pt x="8989900" y="3218982"/>
                  <a:pt x="8976616" y="3190763"/>
                </a:cubicBezTo>
                <a:lnTo>
                  <a:pt x="8958116" y="3112466"/>
                </a:lnTo>
                <a:cubicBezTo>
                  <a:pt x="8951474" y="3084248"/>
                  <a:pt x="8937242" y="3070138"/>
                  <a:pt x="8915420" y="3070138"/>
                </a:cubicBezTo>
                <a:cubicBezTo>
                  <a:pt x="8890752" y="3070138"/>
                  <a:pt x="8875097" y="3083658"/>
                  <a:pt x="8868456" y="3110699"/>
                </a:cubicBezTo>
                <a:cubicBezTo>
                  <a:pt x="8860391" y="3146752"/>
                  <a:pt x="8854936" y="3171658"/>
                  <a:pt x="8852089" y="3185415"/>
                </a:cubicBezTo>
                <a:cubicBezTo>
                  <a:pt x="8842602" y="3212455"/>
                  <a:pt x="8824100" y="3225975"/>
                  <a:pt x="8796586" y="3225975"/>
                </a:cubicBezTo>
                <a:cubicBezTo>
                  <a:pt x="8759583" y="3225975"/>
                  <a:pt x="8734440" y="3212570"/>
                  <a:pt x="8721158" y="3185760"/>
                </a:cubicBezTo>
                <a:lnTo>
                  <a:pt x="8700522" y="3110354"/>
                </a:lnTo>
                <a:cubicBezTo>
                  <a:pt x="8693406" y="3083544"/>
                  <a:pt x="8678700" y="3070138"/>
                  <a:pt x="8656404" y="3070138"/>
                </a:cubicBezTo>
                <a:cubicBezTo>
                  <a:pt x="8637902" y="3070138"/>
                  <a:pt x="8622484" y="3085219"/>
                  <a:pt x="8610150" y="3115380"/>
                </a:cubicBezTo>
                <a:cubicBezTo>
                  <a:pt x="8603509" y="3138840"/>
                  <a:pt x="8596630" y="3162300"/>
                  <a:pt x="8589514" y="3185760"/>
                </a:cubicBezTo>
                <a:cubicBezTo>
                  <a:pt x="8575757" y="3212570"/>
                  <a:pt x="8552512" y="3225975"/>
                  <a:pt x="8519779" y="3225975"/>
                </a:cubicBezTo>
                <a:lnTo>
                  <a:pt x="8505440" y="3225975"/>
                </a:lnTo>
                <a:lnTo>
                  <a:pt x="8505440" y="3220994"/>
                </a:lnTo>
                <a:lnTo>
                  <a:pt x="8479823" y="3220994"/>
                </a:lnTo>
                <a:cubicBezTo>
                  <a:pt x="8440924" y="3220994"/>
                  <a:pt x="8401548" y="3205339"/>
                  <a:pt x="8361700" y="3174030"/>
                </a:cubicBezTo>
                <a:cubicBezTo>
                  <a:pt x="8344148" y="3160273"/>
                  <a:pt x="8312838" y="3129911"/>
                  <a:pt x="8267771" y="3082947"/>
                </a:cubicBezTo>
                <a:cubicBezTo>
                  <a:pt x="8257335" y="3072036"/>
                  <a:pt x="8248558" y="3073696"/>
                  <a:pt x="8241442" y="3087928"/>
                </a:cubicBezTo>
                <a:lnTo>
                  <a:pt x="8127589" y="3322751"/>
                </a:lnTo>
                <a:cubicBezTo>
                  <a:pt x="8234327" y="3422373"/>
                  <a:pt x="8287695" y="3486415"/>
                  <a:pt x="8287695" y="3514879"/>
                </a:cubicBezTo>
                <a:cubicBezTo>
                  <a:pt x="8287695" y="3549509"/>
                  <a:pt x="8227922" y="3607622"/>
                  <a:pt x="8108377" y="3689217"/>
                </a:cubicBezTo>
                <a:cubicBezTo>
                  <a:pt x="8016345" y="3752311"/>
                  <a:pt x="7939020" y="3798801"/>
                  <a:pt x="7876400" y="3828687"/>
                </a:cubicBezTo>
                <a:cubicBezTo>
                  <a:pt x="7859797" y="3836752"/>
                  <a:pt x="7851495" y="3849561"/>
                  <a:pt x="7851495" y="3867113"/>
                </a:cubicBezTo>
                <a:cubicBezTo>
                  <a:pt x="7851495" y="3899371"/>
                  <a:pt x="7871182" y="3915501"/>
                  <a:pt x="7910556" y="3915501"/>
                </a:cubicBezTo>
                <a:lnTo>
                  <a:pt x="8244289" y="3915501"/>
                </a:lnTo>
                <a:cubicBezTo>
                  <a:pt x="8262790" y="3915501"/>
                  <a:pt x="8277259" y="3909808"/>
                  <a:pt x="8287695" y="3898423"/>
                </a:cubicBezTo>
                <a:cubicBezTo>
                  <a:pt x="8317582" y="3866164"/>
                  <a:pt x="8345097" y="3821809"/>
                  <a:pt x="8370239" y="3765356"/>
                </a:cubicBezTo>
                <a:cubicBezTo>
                  <a:pt x="8399178" y="3700839"/>
                  <a:pt x="8413646" y="3642489"/>
                  <a:pt x="8413646" y="3590307"/>
                </a:cubicBezTo>
                <a:lnTo>
                  <a:pt x="8413646" y="3527687"/>
                </a:lnTo>
                <a:cubicBezTo>
                  <a:pt x="8425386" y="3536226"/>
                  <a:pt x="8438196" y="3541563"/>
                  <a:pt x="8452072" y="3543698"/>
                </a:cubicBezTo>
                <a:lnTo>
                  <a:pt x="8465699" y="3544720"/>
                </a:lnTo>
                <a:lnTo>
                  <a:pt x="8465699" y="3544765"/>
                </a:lnTo>
                <a:lnTo>
                  <a:pt x="8466303" y="3544765"/>
                </a:lnTo>
                <a:lnTo>
                  <a:pt x="8505440" y="3544765"/>
                </a:lnTo>
                <a:lnTo>
                  <a:pt x="8521202" y="3544765"/>
                </a:lnTo>
                <a:cubicBezTo>
                  <a:pt x="8576706" y="3544765"/>
                  <a:pt x="8618926" y="3512744"/>
                  <a:pt x="8647864" y="3448701"/>
                </a:cubicBezTo>
                <a:cubicBezTo>
                  <a:pt x="8671584" y="3512744"/>
                  <a:pt x="8717837" y="3544765"/>
                  <a:pt x="8786624" y="3544765"/>
                </a:cubicBezTo>
                <a:cubicBezTo>
                  <a:pt x="8835960" y="3544765"/>
                  <a:pt x="8874386" y="3513930"/>
                  <a:pt x="8901900" y="3452259"/>
                </a:cubicBezTo>
                <a:cubicBezTo>
                  <a:pt x="8939377" y="3513930"/>
                  <a:pt x="8986578" y="3544765"/>
                  <a:pt x="9043506" y="3544765"/>
                </a:cubicBezTo>
                <a:cubicBezTo>
                  <a:pt x="9110868" y="3544765"/>
                  <a:pt x="9162103" y="3496140"/>
                  <a:pt x="9197208" y="3398890"/>
                </a:cubicBezTo>
                <a:cubicBezTo>
                  <a:pt x="9222350" y="3329155"/>
                  <a:pt x="9234922" y="3252304"/>
                  <a:pt x="9234922" y="3168337"/>
                </a:cubicBezTo>
                <a:cubicBezTo>
                  <a:pt x="9234922" y="3103820"/>
                  <a:pt x="9222350" y="3040015"/>
                  <a:pt x="9197208" y="2976921"/>
                </a:cubicBezTo>
                <a:cubicBezTo>
                  <a:pt x="9194836" y="2970754"/>
                  <a:pt x="9191812" y="2967492"/>
                  <a:pt x="9188135" y="2967136"/>
                </a:cubicBezTo>
                <a:close/>
                <a:moveTo>
                  <a:pt x="6002964" y="2895086"/>
                </a:moveTo>
                <a:cubicBezTo>
                  <a:pt x="5999048" y="2895084"/>
                  <a:pt x="5995192" y="2896979"/>
                  <a:pt x="5991397" y="2900770"/>
                </a:cubicBezTo>
                <a:lnTo>
                  <a:pt x="5901749" y="2991152"/>
                </a:lnTo>
                <a:cubicBezTo>
                  <a:pt x="5892187" y="3000685"/>
                  <a:pt x="5891438" y="3009261"/>
                  <a:pt x="5899503" y="3016881"/>
                </a:cubicBezTo>
                <a:lnTo>
                  <a:pt x="5996123" y="3110977"/>
                </a:lnTo>
                <a:cubicBezTo>
                  <a:pt x="6003275" y="3117618"/>
                  <a:pt x="6010191" y="3117474"/>
                  <a:pt x="6016870" y="3110543"/>
                </a:cubicBezTo>
                <a:lnTo>
                  <a:pt x="6112345" y="3015313"/>
                </a:lnTo>
                <a:cubicBezTo>
                  <a:pt x="6116162" y="3011525"/>
                  <a:pt x="6118071" y="3007975"/>
                  <a:pt x="6118071" y="3004661"/>
                </a:cubicBezTo>
                <a:cubicBezTo>
                  <a:pt x="6118071" y="3001815"/>
                  <a:pt x="6116410" y="2998735"/>
                  <a:pt x="6113090" y="2995422"/>
                </a:cubicBezTo>
                <a:lnTo>
                  <a:pt x="6014891" y="2900781"/>
                </a:lnTo>
                <a:cubicBezTo>
                  <a:pt x="6010855" y="2896986"/>
                  <a:pt x="6006879" y="2895088"/>
                  <a:pt x="6002964" y="2895086"/>
                </a:cubicBezTo>
                <a:close/>
                <a:moveTo>
                  <a:pt x="2764464" y="2895086"/>
                </a:moveTo>
                <a:cubicBezTo>
                  <a:pt x="2760548" y="2895084"/>
                  <a:pt x="2756693" y="2896979"/>
                  <a:pt x="2752898" y="2900770"/>
                </a:cubicBezTo>
                <a:lnTo>
                  <a:pt x="2663249" y="2991152"/>
                </a:lnTo>
                <a:cubicBezTo>
                  <a:pt x="2653687" y="3000685"/>
                  <a:pt x="2652938" y="3009261"/>
                  <a:pt x="2661003" y="3016881"/>
                </a:cubicBezTo>
                <a:lnTo>
                  <a:pt x="2757623" y="3110977"/>
                </a:lnTo>
                <a:cubicBezTo>
                  <a:pt x="2764776" y="3117618"/>
                  <a:pt x="2771691" y="3117474"/>
                  <a:pt x="2778370" y="3110543"/>
                </a:cubicBezTo>
                <a:lnTo>
                  <a:pt x="2873845" y="3015313"/>
                </a:lnTo>
                <a:cubicBezTo>
                  <a:pt x="2877662" y="3011525"/>
                  <a:pt x="2879571" y="3007975"/>
                  <a:pt x="2879571" y="3004661"/>
                </a:cubicBezTo>
                <a:cubicBezTo>
                  <a:pt x="2879571" y="3001815"/>
                  <a:pt x="2877910" y="2998735"/>
                  <a:pt x="2874590" y="2995422"/>
                </a:cubicBezTo>
                <a:lnTo>
                  <a:pt x="2776391" y="2900781"/>
                </a:lnTo>
                <a:cubicBezTo>
                  <a:pt x="2772355" y="2896986"/>
                  <a:pt x="2768379" y="2895088"/>
                  <a:pt x="2764464" y="2895086"/>
                </a:cubicBezTo>
                <a:close/>
                <a:moveTo>
                  <a:pt x="3799589" y="2675565"/>
                </a:moveTo>
                <a:cubicBezTo>
                  <a:pt x="3796031" y="2675565"/>
                  <a:pt x="3792473" y="2677344"/>
                  <a:pt x="3788915" y="2680902"/>
                </a:cubicBezTo>
                <a:lnTo>
                  <a:pt x="3710641" y="2759887"/>
                </a:lnTo>
                <a:cubicBezTo>
                  <a:pt x="3702724" y="2767863"/>
                  <a:pt x="3702087" y="2775138"/>
                  <a:pt x="3708729" y="2781713"/>
                </a:cubicBezTo>
                <a:lnTo>
                  <a:pt x="3793251" y="2864424"/>
                </a:lnTo>
                <a:cubicBezTo>
                  <a:pt x="3799344" y="2870591"/>
                  <a:pt x="3805434" y="2870557"/>
                  <a:pt x="3811519" y="2864324"/>
                </a:cubicBezTo>
                <a:lnTo>
                  <a:pt x="3889438" y="2786716"/>
                </a:lnTo>
                <a:lnTo>
                  <a:pt x="3970280" y="2864579"/>
                </a:lnTo>
                <a:cubicBezTo>
                  <a:pt x="3976477" y="2870746"/>
                  <a:pt x="3982670" y="2870713"/>
                  <a:pt x="3988859" y="2864479"/>
                </a:cubicBezTo>
                <a:lnTo>
                  <a:pt x="4072937" y="2780612"/>
                </a:lnTo>
                <a:cubicBezTo>
                  <a:pt x="4079038" y="2774416"/>
                  <a:pt x="4079242" y="2768693"/>
                  <a:pt x="4073549" y="2763446"/>
                </a:cubicBezTo>
                <a:lnTo>
                  <a:pt x="3986736" y="2680902"/>
                </a:lnTo>
                <a:cubicBezTo>
                  <a:pt x="3979620" y="2673786"/>
                  <a:pt x="3972504" y="2673786"/>
                  <a:pt x="3965388" y="2680902"/>
                </a:cubicBezTo>
                <a:lnTo>
                  <a:pt x="3889960" y="2757041"/>
                </a:lnTo>
                <a:lnTo>
                  <a:pt x="3810263" y="2680902"/>
                </a:lnTo>
                <a:cubicBezTo>
                  <a:pt x="3806705" y="2677344"/>
                  <a:pt x="3803147" y="2675565"/>
                  <a:pt x="3799589" y="2675565"/>
                </a:cubicBezTo>
                <a:close/>
                <a:moveTo>
                  <a:pt x="3582742" y="2473830"/>
                </a:moveTo>
                <a:cubicBezTo>
                  <a:pt x="3577523" y="2473830"/>
                  <a:pt x="3567799" y="2478812"/>
                  <a:pt x="3553567" y="2488774"/>
                </a:cubicBezTo>
                <a:lnTo>
                  <a:pt x="3346496" y="2634649"/>
                </a:lnTo>
                <a:cubicBezTo>
                  <a:pt x="3335585" y="2644137"/>
                  <a:pt x="3331790" y="2659791"/>
                  <a:pt x="3335110" y="2681613"/>
                </a:cubicBezTo>
                <a:cubicBezTo>
                  <a:pt x="3341752" y="2725731"/>
                  <a:pt x="3348156" y="2815865"/>
                  <a:pt x="3354323" y="2952015"/>
                </a:cubicBezTo>
                <a:cubicBezTo>
                  <a:pt x="3360016" y="3081049"/>
                  <a:pt x="3362862" y="3185178"/>
                  <a:pt x="3362862" y="3264401"/>
                </a:cubicBezTo>
                <a:cubicBezTo>
                  <a:pt x="3362862" y="3450362"/>
                  <a:pt x="3451810" y="3543342"/>
                  <a:pt x="3629706" y="3543342"/>
                </a:cubicBezTo>
                <a:lnTo>
                  <a:pt x="3665811" y="3543342"/>
                </a:lnTo>
                <a:lnTo>
                  <a:pt x="3665811" y="3544765"/>
                </a:lnTo>
                <a:lnTo>
                  <a:pt x="3735546" y="3544765"/>
                </a:lnTo>
                <a:cubicBezTo>
                  <a:pt x="3810974" y="3544765"/>
                  <a:pt x="3867190" y="3512981"/>
                  <a:pt x="3904192" y="3449413"/>
                </a:cubicBezTo>
                <a:cubicBezTo>
                  <a:pt x="3941669" y="3512981"/>
                  <a:pt x="3994563" y="3544765"/>
                  <a:pt x="4062875" y="3544765"/>
                </a:cubicBezTo>
                <a:lnTo>
                  <a:pt x="4073963" y="3544765"/>
                </a:lnTo>
                <a:lnTo>
                  <a:pt x="4117667" y="3544765"/>
                </a:lnTo>
                <a:lnTo>
                  <a:pt x="4129466" y="3544765"/>
                </a:lnTo>
                <a:cubicBezTo>
                  <a:pt x="4179277" y="3544765"/>
                  <a:pt x="4225530" y="3512507"/>
                  <a:pt x="4268225" y="3447990"/>
                </a:cubicBezTo>
                <a:cubicBezTo>
                  <a:pt x="4298586" y="3511558"/>
                  <a:pt x="4340807" y="3543342"/>
                  <a:pt x="4394887" y="3543342"/>
                </a:cubicBezTo>
                <a:cubicBezTo>
                  <a:pt x="4430942" y="3543342"/>
                  <a:pt x="4470553" y="3511558"/>
                  <a:pt x="4513722" y="3447990"/>
                </a:cubicBezTo>
                <a:cubicBezTo>
                  <a:pt x="4525107" y="3473132"/>
                  <a:pt x="4541711" y="3494717"/>
                  <a:pt x="4563533" y="3512744"/>
                </a:cubicBezTo>
                <a:cubicBezTo>
                  <a:pt x="4587727" y="3533143"/>
                  <a:pt x="4612158" y="3543342"/>
                  <a:pt x="4636826" y="3543342"/>
                </a:cubicBezTo>
                <a:cubicBezTo>
                  <a:pt x="4674303" y="3543342"/>
                  <a:pt x="4715812" y="3512507"/>
                  <a:pt x="4761353" y="3450836"/>
                </a:cubicBezTo>
                <a:cubicBezTo>
                  <a:pt x="4804048" y="3512507"/>
                  <a:pt x="4848878" y="3543342"/>
                  <a:pt x="4895843" y="3543342"/>
                </a:cubicBezTo>
                <a:lnTo>
                  <a:pt x="4903349" y="3543342"/>
                </a:lnTo>
                <a:lnTo>
                  <a:pt x="4903349" y="3544765"/>
                </a:lnTo>
                <a:lnTo>
                  <a:pt x="4958853" y="3544765"/>
                </a:lnTo>
                <a:cubicBezTo>
                  <a:pt x="5076501" y="3544765"/>
                  <a:pt x="5157148" y="3513189"/>
                  <a:pt x="5200792" y="3450036"/>
                </a:cubicBezTo>
                <a:cubicBezTo>
                  <a:pt x="5238268" y="3395903"/>
                  <a:pt x="5257007" y="3302830"/>
                  <a:pt x="5257007" y="3170816"/>
                </a:cubicBezTo>
                <a:cubicBezTo>
                  <a:pt x="5257007" y="3035956"/>
                  <a:pt x="5220004" y="2922940"/>
                  <a:pt x="5146000" y="2831769"/>
                </a:cubicBezTo>
                <a:cubicBezTo>
                  <a:pt x="5138409" y="2822274"/>
                  <a:pt x="5132480" y="2817526"/>
                  <a:pt x="5128210" y="2817526"/>
                </a:cubicBezTo>
                <a:cubicBezTo>
                  <a:pt x="5124889" y="2817526"/>
                  <a:pt x="5119671" y="2822752"/>
                  <a:pt x="5112555" y="2833203"/>
                </a:cubicBezTo>
                <a:lnTo>
                  <a:pt x="4980200" y="3025675"/>
                </a:lnTo>
                <a:cubicBezTo>
                  <a:pt x="4973085" y="3036127"/>
                  <a:pt x="4973085" y="3044681"/>
                  <a:pt x="4980200" y="3051337"/>
                </a:cubicBezTo>
                <a:cubicBezTo>
                  <a:pt x="5026691" y="3092683"/>
                  <a:pt x="5064642" y="3132365"/>
                  <a:pt x="5094054" y="3170383"/>
                </a:cubicBezTo>
                <a:cubicBezTo>
                  <a:pt x="5102118" y="3180834"/>
                  <a:pt x="5106151" y="3190100"/>
                  <a:pt x="5106151" y="3198179"/>
                </a:cubicBezTo>
                <a:cubicBezTo>
                  <a:pt x="5106151" y="3213864"/>
                  <a:pt x="5092156" y="3221706"/>
                  <a:pt x="5064167" y="3221706"/>
                </a:cubicBezTo>
                <a:lnTo>
                  <a:pt x="4903349" y="3221706"/>
                </a:lnTo>
                <a:lnTo>
                  <a:pt x="4903349" y="3222418"/>
                </a:lnTo>
                <a:lnTo>
                  <a:pt x="4896554" y="3222418"/>
                </a:lnTo>
                <a:cubicBezTo>
                  <a:pt x="4866193" y="3222418"/>
                  <a:pt x="4845083" y="3208660"/>
                  <a:pt x="4833223" y="3181146"/>
                </a:cubicBezTo>
                <a:cubicBezTo>
                  <a:pt x="4822312" y="3139399"/>
                  <a:pt x="4815671" y="3113545"/>
                  <a:pt x="4813299" y="3103583"/>
                </a:cubicBezTo>
                <a:cubicBezTo>
                  <a:pt x="4805234" y="3076068"/>
                  <a:pt x="4790529" y="3062311"/>
                  <a:pt x="4769181" y="3062311"/>
                </a:cubicBezTo>
                <a:cubicBezTo>
                  <a:pt x="4743564" y="3062311"/>
                  <a:pt x="4727434" y="3075831"/>
                  <a:pt x="4720793" y="3102871"/>
                </a:cubicBezTo>
                <a:cubicBezTo>
                  <a:pt x="4714151" y="3129911"/>
                  <a:pt x="4708459" y="3156003"/>
                  <a:pt x="4703715" y="3181146"/>
                </a:cubicBezTo>
                <a:cubicBezTo>
                  <a:pt x="4693753" y="3208660"/>
                  <a:pt x="4674777" y="3222418"/>
                  <a:pt x="4646788" y="3222418"/>
                </a:cubicBezTo>
                <a:cubicBezTo>
                  <a:pt x="4619274" y="3222418"/>
                  <a:pt x="4600536" y="3208423"/>
                  <a:pt x="4590573" y="3180434"/>
                </a:cubicBezTo>
                <a:cubicBezTo>
                  <a:pt x="4582508" y="3142957"/>
                  <a:pt x="4576817" y="3116866"/>
                  <a:pt x="4573495" y="3102160"/>
                </a:cubicBezTo>
                <a:cubicBezTo>
                  <a:pt x="4566853" y="3074171"/>
                  <a:pt x="4551910" y="3060176"/>
                  <a:pt x="4528665" y="3060176"/>
                </a:cubicBezTo>
                <a:cubicBezTo>
                  <a:pt x="4504946" y="3060176"/>
                  <a:pt x="4489291" y="3074345"/>
                  <a:pt x="4481701" y="3102682"/>
                </a:cubicBezTo>
                <a:cubicBezTo>
                  <a:pt x="4471738" y="3140471"/>
                  <a:pt x="4465097" y="3166688"/>
                  <a:pt x="4461776" y="3181335"/>
                </a:cubicBezTo>
                <a:cubicBezTo>
                  <a:pt x="4451341" y="3209672"/>
                  <a:pt x="4432364" y="3223841"/>
                  <a:pt x="4404849" y="3223841"/>
                </a:cubicBezTo>
                <a:cubicBezTo>
                  <a:pt x="4372591" y="3223841"/>
                  <a:pt x="4350769" y="3209435"/>
                  <a:pt x="4339384" y="3180623"/>
                </a:cubicBezTo>
                <a:cubicBezTo>
                  <a:pt x="4328947" y="3138106"/>
                  <a:pt x="4322306" y="3111414"/>
                  <a:pt x="4319459" y="3100547"/>
                </a:cubicBezTo>
                <a:cubicBezTo>
                  <a:pt x="4311869" y="3071736"/>
                  <a:pt x="4296214" y="3057330"/>
                  <a:pt x="4272495" y="3057330"/>
                </a:cubicBezTo>
                <a:cubicBezTo>
                  <a:pt x="4252096" y="3057330"/>
                  <a:pt x="4235730" y="3073389"/>
                  <a:pt x="4223396" y="3105506"/>
                </a:cubicBezTo>
                <a:cubicBezTo>
                  <a:pt x="4216754" y="3130545"/>
                  <a:pt x="4209875" y="3155584"/>
                  <a:pt x="4202760" y="3180623"/>
                </a:cubicBezTo>
                <a:cubicBezTo>
                  <a:pt x="4188528" y="3209435"/>
                  <a:pt x="4163623" y="3223841"/>
                  <a:pt x="4128043" y="3223841"/>
                </a:cubicBezTo>
                <a:lnTo>
                  <a:pt x="4117667" y="3223841"/>
                </a:lnTo>
                <a:lnTo>
                  <a:pt x="4117667" y="3221706"/>
                </a:lnTo>
                <a:lnTo>
                  <a:pt x="4062875" y="3221706"/>
                </a:lnTo>
                <a:cubicBezTo>
                  <a:pt x="4013539" y="3221706"/>
                  <a:pt x="3979857" y="3206462"/>
                  <a:pt x="3961830" y="3175976"/>
                </a:cubicBezTo>
                <a:cubicBezTo>
                  <a:pt x="3956612" y="3166925"/>
                  <a:pt x="3948785" y="3139062"/>
                  <a:pt x="3938348" y="3092386"/>
                </a:cubicBezTo>
                <a:cubicBezTo>
                  <a:pt x="3931707" y="3061900"/>
                  <a:pt x="3917000" y="3046656"/>
                  <a:pt x="3894230" y="3046656"/>
                </a:cubicBezTo>
                <a:cubicBezTo>
                  <a:pt x="3870510" y="3046656"/>
                  <a:pt x="3854144" y="3061900"/>
                  <a:pt x="3845130" y="3092386"/>
                </a:cubicBezTo>
                <a:cubicBezTo>
                  <a:pt x="3830899" y="3140967"/>
                  <a:pt x="3821411" y="3168830"/>
                  <a:pt x="3816667" y="3175976"/>
                </a:cubicBezTo>
                <a:cubicBezTo>
                  <a:pt x="3796743" y="3206462"/>
                  <a:pt x="3761401" y="3221706"/>
                  <a:pt x="3710641" y="3221706"/>
                </a:cubicBezTo>
                <a:lnTo>
                  <a:pt x="3706557" y="3221706"/>
                </a:lnTo>
                <a:lnTo>
                  <a:pt x="3683787" y="3221706"/>
                </a:lnTo>
                <a:cubicBezTo>
                  <a:pt x="3622591" y="3221706"/>
                  <a:pt x="3591992" y="3187075"/>
                  <a:pt x="3591992" y="3117815"/>
                </a:cubicBezTo>
                <a:lnTo>
                  <a:pt x="3591992" y="2490909"/>
                </a:lnTo>
                <a:cubicBezTo>
                  <a:pt x="3591992" y="2479523"/>
                  <a:pt x="3588909" y="2473830"/>
                  <a:pt x="3582742" y="2473830"/>
                </a:cubicBezTo>
                <a:close/>
                <a:moveTo>
                  <a:pt x="7158347" y="2461022"/>
                </a:moveTo>
                <a:cubicBezTo>
                  <a:pt x="7153602" y="2461022"/>
                  <a:pt x="7142929" y="2468145"/>
                  <a:pt x="7126326" y="2482392"/>
                </a:cubicBezTo>
                <a:lnTo>
                  <a:pt x="6942025" y="2642643"/>
                </a:lnTo>
                <a:cubicBezTo>
                  <a:pt x="7016030" y="2800288"/>
                  <a:pt x="7053032" y="2993309"/>
                  <a:pt x="7053032" y="3221706"/>
                </a:cubicBezTo>
                <a:lnTo>
                  <a:pt x="6945057" y="3221706"/>
                </a:lnTo>
                <a:lnTo>
                  <a:pt x="6922287" y="3221706"/>
                </a:lnTo>
                <a:cubicBezTo>
                  <a:pt x="6861090" y="3221706"/>
                  <a:pt x="6830492" y="3187075"/>
                  <a:pt x="6830492" y="3117815"/>
                </a:cubicBezTo>
                <a:lnTo>
                  <a:pt x="6830492" y="2490909"/>
                </a:lnTo>
                <a:cubicBezTo>
                  <a:pt x="6830492" y="2479523"/>
                  <a:pt x="6827409" y="2473830"/>
                  <a:pt x="6821242" y="2473830"/>
                </a:cubicBezTo>
                <a:cubicBezTo>
                  <a:pt x="6816023" y="2473830"/>
                  <a:pt x="6806298" y="2478812"/>
                  <a:pt x="6792067" y="2488774"/>
                </a:cubicBezTo>
                <a:lnTo>
                  <a:pt x="6584996" y="2634649"/>
                </a:lnTo>
                <a:cubicBezTo>
                  <a:pt x="6574085" y="2644137"/>
                  <a:pt x="6570289" y="2659791"/>
                  <a:pt x="6573610" y="2681613"/>
                </a:cubicBezTo>
                <a:cubicBezTo>
                  <a:pt x="6580252" y="2725731"/>
                  <a:pt x="6586656" y="2815865"/>
                  <a:pt x="6592823" y="2952015"/>
                </a:cubicBezTo>
                <a:cubicBezTo>
                  <a:pt x="6598516" y="3081049"/>
                  <a:pt x="6601362" y="3185178"/>
                  <a:pt x="6601362" y="3264401"/>
                </a:cubicBezTo>
                <a:cubicBezTo>
                  <a:pt x="6601362" y="3450362"/>
                  <a:pt x="6690310" y="3543342"/>
                  <a:pt x="6868206" y="3543342"/>
                </a:cubicBezTo>
                <a:lnTo>
                  <a:pt x="6903600" y="3543342"/>
                </a:lnTo>
                <a:lnTo>
                  <a:pt x="6903600" y="3544765"/>
                </a:lnTo>
                <a:lnTo>
                  <a:pt x="7146962" y="3544765"/>
                </a:lnTo>
                <a:cubicBezTo>
                  <a:pt x="7375617" y="3544765"/>
                  <a:pt x="7548057" y="3480419"/>
                  <a:pt x="7664283" y="3351726"/>
                </a:cubicBezTo>
                <a:cubicBezTo>
                  <a:pt x="7747775" y="3259598"/>
                  <a:pt x="7789522" y="3159635"/>
                  <a:pt x="7789522" y="3051837"/>
                </a:cubicBezTo>
                <a:cubicBezTo>
                  <a:pt x="7789522" y="2998172"/>
                  <a:pt x="7774341" y="2954243"/>
                  <a:pt x="7743980" y="2920050"/>
                </a:cubicBezTo>
                <a:cubicBezTo>
                  <a:pt x="7712196" y="2883959"/>
                  <a:pt x="7669976" y="2865914"/>
                  <a:pt x="7617318" y="2865914"/>
                </a:cubicBezTo>
                <a:cubicBezTo>
                  <a:pt x="7496823" y="2865914"/>
                  <a:pt x="7350711" y="2961503"/>
                  <a:pt x="7178983" y="3152682"/>
                </a:cubicBezTo>
                <a:cubicBezTo>
                  <a:pt x="7219780" y="3052112"/>
                  <a:pt x="7240179" y="2949643"/>
                  <a:pt x="7240179" y="2845278"/>
                </a:cubicBezTo>
                <a:cubicBezTo>
                  <a:pt x="7240179" y="2819186"/>
                  <a:pt x="7238755" y="2793569"/>
                  <a:pt x="7235909" y="2768426"/>
                </a:cubicBezTo>
                <a:cubicBezTo>
                  <a:pt x="7259154" y="2775542"/>
                  <a:pt x="7276232" y="2779100"/>
                  <a:pt x="7287143" y="2779100"/>
                </a:cubicBezTo>
                <a:cubicBezTo>
                  <a:pt x="7297105" y="2779100"/>
                  <a:pt x="7302086" y="2776254"/>
                  <a:pt x="7302086" y="2770561"/>
                </a:cubicBezTo>
                <a:cubicBezTo>
                  <a:pt x="7302086" y="2764394"/>
                  <a:pt x="7298054" y="2752297"/>
                  <a:pt x="7289989" y="2734270"/>
                </a:cubicBezTo>
                <a:lnTo>
                  <a:pt x="7181829" y="2493755"/>
                </a:lnTo>
                <a:cubicBezTo>
                  <a:pt x="7171867" y="2471933"/>
                  <a:pt x="7164040" y="2461022"/>
                  <a:pt x="7158347" y="2461022"/>
                </a:cubicBezTo>
                <a:close/>
                <a:moveTo>
                  <a:pt x="0" y="0"/>
                </a:moveTo>
                <a:lnTo>
                  <a:pt x="11718387" y="0"/>
                </a:lnTo>
                <a:lnTo>
                  <a:pt x="11718387" y="6668086"/>
                </a:lnTo>
                <a:lnTo>
                  <a:pt x="0" y="6668086"/>
                </a:ln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967126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8.33333E-7 3.7037E-6 L -8.33333E-7 0.25 " pathEditMode="relative" rAng="0" ptsTypes="AA">
                                      <p:cBhvr>
                                        <p:cTn id="6" dur="10500" fill="hold"/>
                                        <p:tgtEl>
                                          <p:spTgt spid="3"/>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Wisp</Template>
  <TotalTime>1035</TotalTime>
  <Words>6098</Words>
  <Application>Microsoft Office PowerPoint</Application>
  <PresentationFormat>Widescreen</PresentationFormat>
  <Paragraphs>345</Paragraphs>
  <Slides>72</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72</vt:i4>
      </vt:variant>
    </vt:vector>
  </HeadingPairs>
  <TitlesOfParts>
    <vt:vector size="79" baseType="lpstr">
      <vt:lpstr>Arial</vt:lpstr>
      <vt:lpstr>Calibri</vt:lpstr>
      <vt:lpstr>Century Gothic</vt:lpstr>
      <vt:lpstr>Simplified Arabic</vt:lpstr>
      <vt:lpstr>Wingdings 3</vt:lpstr>
      <vt:lpstr>1_Wisp</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تفاوت تشخیص زودرس و غربالگری</vt:lpstr>
      <vt:lpstr>PowerPoint Presentation</vt:lpstr>
      <vt:lpstr>هم مراجعین و هم ارائه دهندگان مراقبتهای بهداشتی به اهمیت تشخیص زود هنگام از راه آشنایی با علایم مشکوک سرطان پستان همچنین انجام فعالیتهای غربالگری سرطان پایبند باشند که منجر به بهبود نتیجه و کاهش اتلاف منابع شود. </vt:lpstr>
      <vt:lpstr>PowerPoint Presentation</vt:lpstr>
      <vt:lpstr>PowerPoint Presentation</vt:lpstr>
      <vt:lpstr>علایم سرطان پستان                                 </vt:lpstr>
      <vt:lpstr>علایم سرطان پستان و تشخیص زودهنگام آنها</vt:lpstr>
      <vt:lpstr>برنامه غربالگری و تشخیص زودهنگام سرطان پستان درایران                                 </vt:lpstr>
      <vt:lpstr>PowerPoint Presentation</vt:lpstr>
      <vt:lpstr>PowerPoint Presentation</vt:lpstr>
      <vt:lpstr>PowerPoint Presentation</vt:lpstr>
      <vt:lpstr>دستورالعمل برنامه غربالگری و تشخیص زود هنگام سرطان پستان در سطح یک </vt:lpstr>
      <vt:lpstr>PowerPoint Presentation</vt:lpstr>
      <vt:lpstr>ارجاع:  تمامی مراجعین (گروه سنی ۳0 تا 69 سالال بدون علامت که تحت غربالگری قرار می گیرند یا افراد علامتدار در هر سنی که مشمول برنامه تشخیص زودهنگام می باشند) به ماما مرکز خدمات جامع سلامت جهت اخذ شرح حال، انجام معاینه و سایر اقدامات مزم از طریق بهورز/مراقب سلامت ارجاع داده شود. </vt:lpstr>
      <vt:lpstr>دستورالعمل ویژه مـامـای مرکز خدمات جامع سلامت </vt:lpstr>
      <vt:lpstr>PowerPoint Presentation</vt:lpstr>
      <vt:lpstr>PowerPoint Presentation</vt:lpstr>
      <vt:lpstr>PowerPoint Presentation</vt:lpstr>
      <vt:lpstr>PowerPoint Presentation</vt:lpstr>
      <vt:lpstr>ارزیابی سابقه فردی و خانوادگی </vt:lpstr>
      <vt:lpstr>ارزیابی سوابق فردی و خانوادگی:</vt:lpstr>
      <vt:lpstr>PowerPoint Presentation</vt:lpstr>
      <vt:lpstr>نسبت و درجه خانوادگی   </vt:lpstr>
      <vt:lpstr>PowerPoint Presentation</vt:lpstr>
      <vt:lpstr>PowerPoint Presentation</vt:lpstr>
      <vt:lpstr>PowerPoint Presentation</vt:lpstr>
      <vt:lpstr>PowerPoint Presentation</vt:lpstr>
      <vt:lpstr>مامــوگرافی </vt:lpstr>
      <vt:lpstr>PowerPoint Presentation</vt:lpstr>
      <vt:lpstr>PowerPoint Presentation</vt:lpstr>
      <vt:lpstr>PowerPoint Presentation</vt:lpstr>
      <vt:lpstr>PowerPoint Presentation</vt:lpstr>
      <vt:lpstr>آموزش</vt:lpstr>
      <vt:lpstr>PowerPoint Presentation</vt:lpstr>
      <vt:lpstr>PowerPoint Presentation</vt:lpstr>
      <vt:lpstr>PowerPoint Presentation</vt:lpstr>
      <vt:lpstr>دستورالعمل ویژه پزشک مرکز/ پزشک خانواده</vt:lpstr>
      <vt:lpstr>دستورالعمل ویژه پزشک مرکز/ پزشک خانواده</vt:lpstr>
      <vt:lpstr>PowerPoint Presentation</vt:lpstr>
      <vt:lpstr>PowerPoint Presentation</vt:lpstr>
      <vt:lpstr>PowerPoint Presentation</vt:lpstr>
      <vt:lpstr>پیوست 1</vt:lpstr>
      <vt:lpstr>تغییر در شکل، کشیدگی و عدم قرینگی پستانها   تغییرات پوستی   تغییرات نوک پستان   ترشح نوک پستان یکی از الگوهای معاینه که حساسیت بیشتری نسبت به روشهای معاینه دیگر دارد الگوی نوار عمودی است. در این الگو پستان با نوارهای عمودی که باهم تداخل دارند مورد بررسی قرار میدهد. الگوی نوار عمودی از جهت اینکه تمام بافت پستان را مورد بررسی قرار میدهد اطمینان بیشتری به ما میدهد.  </vt:lpstr>
      <vt:lpstr>پیوست 2 نظام طبقه بندی گزارش های تصویربرداری پستان (BI-RADS) </vt:lpstr>
      <vt:lpstr>PowerPoint Presentation</vt:lpstr>
      <vt:lpstr>PowerPoint Presentation</vt:lpstr>
      <vt:lpstr>اصول خود مراقبتی برای پیشگیری و تشخیص زودهنگام سرطان پستان </vt:lpstr>
      <vt:lpstr>عوامل خطر سرطان پستان و پیشگیری از آن</vt:lpstr>
      <vt:lpstr>PowerPoint Presentation</vt:lpstr>
      <vt:lpstr>شیوه های تشخیص زودهنگام و غربالگری سرطان پستان </vt:lpstr>
      <vt:lpstr>معاینه بالینی پستان توسط خود فرد (BSE ,Examination Self Breast)</vt:lpstr>
      <vt:lpstr>PowerPoint Presentation</vt:lpstr>
      <vt:lpstr>PowerPoint Presentation</vt:lpstr>
      <vt:lpstr>ماموگرافی</vt:lpstr>
      <vt:lpstr>انجام ماموگرافی بیش از یکبار در سال یا درخواست نماهای   اضافی ماموگرافی باید تحت نظر و طبق صلاحدید پزشک   متخصص جراح یا رادیولوژیست انجام گردد که در موارد   معدودی انجام می شود.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سرطان پستان</dc:title>
  <dc:creator>M.B.O</dc:creator>
  <cp:lastModifiedBy>M.B.O</cp:lastModifiedBy>
  <cp:revision>106</cp:revision>
  <dcterms:created xsi:type="dcterms:W3CDTF">2024-10-01T09:28:31Z</dcterms:created>
  <dcterms:modified xsi:type="dcterms:W3CDTF">2024-10-12T09:34:07Z</dcterms:modified>
</cp:coreProperties>
</file>