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sldIdLst>
    <p:sldId id="326" r:id="rId5"/>
    <p:sldId id="325" r:id="rId6"/>
    <p:sldId id="260" r:id="rId7"/>
    <p:sldId id="288" r:id="rId8"/>
    <p:sldId id="323" r:id="rId9"/>
    <p:sldId id="283" r:id="rId10"/>
    <p:sldId id="281" r:id="rId11"/>
    <p:sldId id="285" r:id="rId12"/>
    <p:sldId id="291" r:id="rId13"/>
    <p:sldId id="286" r:id="rId14"/>
    <p:sldId id="293" r:id="rId15"/>
    <p:sldId id="327" r:id="rId16"/>
    <p:sldId id="328" r:id="rId17"/>
    <p:sldId id="289" r:id="rId18"/>
    <p:sldId id="294" r:id="rId19"/>
    <p:sldId id="307" r:id="rId20"/>
    <p:sldId id="284" r:id="rId21"/>
    <p:sldId id="295" r:id="rId22"/>
    <p:sldId id="298" r:id="rId23"/>
    <p:sldId id="292" r:id="rId24"/>
    <p:sldId id="329" r:id="rId25"/>
    <p:sldId id="290" r:id="rId26"/>
    <p:sldId id="287" r:id="rId27"/>
    <p:sldId id="301" r:id="rId28"/>
    <p:sldId id="304" r:id="rId29"/>
    <p:sldId id="324" r:id="rId30"/>
    <p:sldId id="297" r:id="rId31"/>
    <p:sldId id="299" r:id="rId32"/>
    <p:sldId id="318" r:id="rId33"/>
    <p:sldId id="302" r:id="rId34"/>
    <p:sldId id="315" r:id="rId35"/>
    <p:sldId id="316" r:id="rId36"/>
    <p:sldId id="317" r:id="rId37"/>
    <p:sldId id="319" r:id="rId38"/>
  </p:sldIdLst>
  <p:sldSz cx="12192000" cy="6858000"/>
  <p:notesSz cx="6858000" cy="9144000"/>
  <p:embeddedFontLst>
    <p:embeddedFont>
      <p:font typeface="Tahoma" panose="020B0604030504040204" pitchFamily="34" charset="0"/>
      <p:regular r:id="rId39"/>
      <p:bold r:id="rId40"/>
    </p:embeddedFont>
    <p:embeddedFont>
      <p:font typeface="B Nazanin" panose="00000400000000000000" pitchFamily="2" charset="-78"/>
      <p:regular r:id="rId41"/>
      <p:bold r:id="rId42"/>
    </p:embeddedFont>
    <p:embeddedFont>
      <p:font typeface="Calibri" panose="020F0502020204030204" pitchFamily="34" charset="0"/>
      <p:regular r:id="rId43"/>
      <p:bold r:id="rId44"/>
      <p:italic r:id="rId45"/>
      <p:boldItalic r:id="rId46"/>
    </p:embeddedFont>
    <p:embeddedFont>
      <p:font typeface="Century Gothic" panose="020B0502020202020204" pitchFamily="34" charset="0"/>
      <p:regular r:id="rId47"/>
      <p:bold r:id="rId48"/>
      <p:italic r:id="rId49"/>
      <p:boldItalic r:id="rId50"/>
    </p:embeddedFont>
    <p:embeddedFont>
      <p:font typeface="B Titr" panose="00000700000000000000" pitchFamily="2" charset="-78"/>
      <p:bold r:id="rId51"/>
    </p:embeddedFont>
    <p:embeddedFont>
      <p:font typeface="Wingdings 3" panose="05040102010807070707" pitchFamily="18" charset="2"/>
      <p:regular r:id="rId5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3" d="100"/>
          <a:sy n="73" d="100"/>
        </p:scale>
        <p:origin x="618"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8.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3.fntdata"/><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6.fntdata"/><Relationship Id="rId52" Type="http://schemas.openxmlformats.org/officeDocument/2006/relationships/font" Target="fonts/font1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font" Target="fonts/font13.fntdata"/><Relationship Id="rId3"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8/29/2024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1FD65185-07B0-4AE8-A5E8-C3AE76D8F055}"/>
              </a:ext>
            </a:extLst>
          </p:cNvPr>
          <p:cNvPicPr>
            <a:picLocks noChangeAspect="1"/>
          </p:cNvPicPr>
          <p:nvPr/>
        </p:nvPicPr>
        <p:blipFill>
          <a:blip r:embed="rId2"/>
          <a:stretch>
            <a:fillRect/>
          </a:stretch>
        </p:blipFill>
        <p:spPr>
          <a:xfrm>
            <a:off x="4211392" y="640158"/>
            <a:ext cx="3850783" cy="5704869"/>
          </a:xfrm>
          <a:prstGeom prst="rect">
            <a:avLst/>
          </a:prstGeom>
          <a:effectLst>
            <a:softEdge rad="317500"/>
          </a:effectLst>
        </p:spPr>
      </p:pic>
    </p:spTree>
    <p:extLst>
      <p:ext uri="{BB962C8B-B14F-4D97-AF65-F5344CB8AC3E}">
        <p14:creationId xmlns:p14="http://schemas.microsoft.com/office/powerpoint/2010/main" val="2529434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310" y="340775"/>
            <a:ext cx="10757637" cy="1280890"/>
          </a:xfrm>
        </p:spPr>
        <p:txBody>
          <a:bodyPr vert="horz" lIns="91440" tIns="45720" rIns="91440" bIns="45720" rtlCol="0" anchor="t">
            <a:normAutofit/>
          </a:bodyPr>
          <a:lstStyle/>
          <a:p>
            <a:pPr algn="r" rtl="1"/>
            <a:r>
              <a:rPr lang="fa-IR" sz="3200" dirty="0">
                <a:cs typeface="B Titr" panose="00000700000000000000" pitchFamily="2" charset="-78"/>
              </a:rPr>
              <a:t>خدمت تشخیص </a:t>
            </a:r>
            <a:r>
              <a:rPr lang="fa-IR" sz="3200" dirty="0" smtClean="0">
                <a:cs typeface="B Titr" panose="00000700000000000000" pitchFamily="2" charset="-78"/>
              </a:rPr>
              <a:t>فشار خون </a:t>
            </a:r>
            <a:r>
              <a:rPr lang="fa-IR" sz="3200" dirty="0">
                <a:cs typeface="B Titr" panose="00000700000000000000" pitchFamily="2" charset="-78"/>
              </a:rPr>
              <a:t>بالا (موارد مشکوک از نوبت اول) (کد 8520) </a:t>
            </a:r>
            <a:endParaRPr lang="en-US" sz="3200" dirty="0">
              <a:cs typeface="B Titr" panose="00000700000000000000" pitchFamily="2" charset="-78"/>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69191" y="1226767"/>
            <a:ext cx="10302846" cy="5302822"/>
          </a:xfrm>
        </p:spPr>
      </p:pic>
    </p:spTree>
    <p:extLst>
      <p:ext uri="{BB962C8B-B14F-4D97-AF65-F5344CB8AC3E}">
        <p14:creationId xmlns:p14="http://schemas.microsoft.com/office/powerpoint/2010/main" val="1944777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431" y="366533"/>
            <a:ext cx="10757637" cy="1280890"/>
          </a:xfrm>
        </p:spPr>
        <p:txBody>
          <a:bodyPr vert="horz" lIns="91440" tIns="45720" rIns="91440" bIns="45720" rtlCol="0" anchor="t">
            <a:normAutofit fontScale="90000"/>
          </a:bodyPr>
          <a:lstStyle/>
          <a:p>
            <a:pPr algn="r" rtl="1"/>
            <a:r>
              <a:rPr lang="fa-IR" sz="3200" dirty="0">
                <a:cs typeface="B Titr" panose="00000700000000000000" pitchFamily="2" charset="-78"/>
              </a:rPr>
              <a:t>خدمت تشخیص </a:t>
            </a:r>
            <a:r>
              <a:rPr lang="fa-IR" sz="3200" dirty="0" smtClean="0">
                <a:cs typeface="B Titr" panose="00000700000000000000" pitchFamily="2" charset="-78"/>
              </a:rPr>
              <a:t>فشار خون </a:t>
            </a:r>
            <a:r>
              <a:rPr lang="fa-IR" sz="3200" dirty="0">
                <a:cs typeface="B Titr" panose="00000700000000000000" pitchFamily="2" charset="-78"/>
              </a:rPr>
              <a:t>بالا (موارد مشکوک از نوبت اول) (کد 8520)</a:t>
            </a:r>
            <a:br>
              <a:rPr lang="fa-IR" sz="3200" dirty="0">
                <a:cs typeface="B Titr" panose="00000700000000000000" pitchFamily="2" charset="-78"/>
              </a:rPr>
            </a:br>
            <a:r>
              <a:rPr lang="fa-IR" sz="3200" dirty="0">
                <a:cs typeface="B Titr" panose="00000700000000000000" pitchFamily="2" charset="-78"/>
              </a:rPr>
              <a:t/>
            </a:r>
            <a:br>
              <a:rPr lang="fa-IR" sz="3200" dirty="0">
                <a:cs typeface="B Titr" panose="00000700000000000000" pitchFamily="2" charset="-78"/>
              </a:rPr>
            </a:br>
            <a:r>
              <a:rPr lang="fa-IR" sz="2200" b="1" dirty="0">
                <a:solidFill>
                  <a:srgbClr val="C00000"/>
                </a:solidFill>
                <a:cs typeface="B Nazanin" panose="00000400000000000000" pitchFamily="2" charset="-78"/>
              </a:rPr>
              <a:t>خدمت تشخیص قطعی </a:t>
            </a:r>
            <a:r>
              <a:rPr lang="fa-IR" sz="2200" b="1" dirty="0" smtClean="0">
                <a:solidFill>
                  <a:srgbClr val="C00000"/>
                </a:solidFill>
                <a:cs typeface="B Nazanin" panose="00000400000000000000" pitchFamily="2" charset="-78"/>
              </a:rPr>
              <a:t>فشار خون </a:t>
            </a:r>
            <a:r>
              <a:rPr lang="fa-IR" sz="2200" b="1" dirty="0">
                <a:solidFill>
                  <a:srgbClr val="C00000"/>
                </a:solidFill>
                <a:cs typeface="B Nazanin" panose="00000400000000000000" pitchFamily="2" charset="-78"/>
              </a:rPr>
              <a:t>بالا (موارد مشکوک از نوبت اول) (کد 8520)  فقط به افرادی که در خدمت تشخیص </a:t>
            </a:r>
            <a:r>
              <a:rPr lang="fa-IR" sz="2200" b="1" dirty="0" smtClean="0">
                <a:solidFill>
                  <a:srgbClr val="C00000"/>
                </a:solidFill>
                <a:cs typeface="B Nazanin" panose="00000400000000000000" pitchFamily="2" charset="-78"/>
              </a:rPr>
              <a:t>فشار خون بالا (</a:t>
            </a:r>
            <a:r>
              <a:rPr lang="fa-IR" sz="2200" b="1" dirty="0">
                <a:solidFill>
                  <a:srgbClr val="C00000"/>
                </a:solidFill>
                <a:cs typeface="B Nazanin" panose="00000400000000000000" pitchFamily="2" charset="-78"/>
              </a:rPr>
              <a:t>نوبت اول) دارای </a:t>
            </a:r>
            <a:r>
              <a:rPr lang="fa-IR" sz="2200" b="1" dirty="0" smtClean="0">
                <a:solidFill>
                  <a:srgbClr val="C00000"/>
                </a:solidFill>
                <a:cs typeface="B Nazanin" panose="00000400000000000000" pitchFamily="2" charset="-78"/>
              </a:rPr>
              <a:t>فشار خون </a:t>
            </a:r>
            <a:r>
              <a:rPr lang="fa-IR" sz="2200" b="1" dirty="0">
                <a:solidFill>
                  <a:srgbClr val="C00000"/>
                </a:solidFill>
                <a:cs typeface="B Nazanin" panose="00000400000000000000" pitchFamily="2" charset="-78"/>
              </a:rPr>
              <a:t>140/90 تا 160/100  بودند(مشکوک به </a:t>
            </a:r>
            <a:r>
              <a:rPr lang="fa-IR" sz="2200" b="1" dirty="0" smtClean="0">
                <a:solidFill>
                  <a:srgbClr val="C00000"/>
                </a:solidFill>
                <a:cs typeface="B Nazanin" panose="00000400000000000000" pitchFamily="2" charset="-78"/>
              </a:rPr>
              <a:t>فشار خون </a:t>
            </a:r>
            <a:r>
              <a:rPr lang="fa-IR" sz="2200" b="1" dirty="0">
                <a:solidFill>
                  <a:srgbClr val="C00000"/>
                </a:solidFill>
                <a:cs typeface="B Nazanin" panose="00000400000000000000" pitchFamily="2" charset="-78"/>
              </a:rPr>
              <a:t>بالا) ارایه </a:t>
            </a:r>
            <a:r>
              <a:rPr lang="fa-IR" sz="2200" b="1" dirty="0" smtClean="0">
                <a:solidFill>
                  <a:srgbClr val="C00000"/>
                </a:solidFill>
                <a:cs typeface="B Nazanin" panose="00000400000000000000" pitchFamily="2" charset="-78"/>
              </a:rPr>
              <a:t>می شود</a:t>
            </a:r>
            <a:r>
              <a:rPr lang="fa-IR" sz="2200" b="1" dirty="0">
                <a:solidFill>
                  <a:srgbClr val="C00000"/>
                </a:solidFill>
                <a:cs typeface="B Nazanin" panose="00000400000000000000" pitchFamily="2" charset="-78"/>
              </a:rPr>
              <a:t>.</a:t>
            </a:r>
            <a:br>
              <a:rPr lang="fa-IR" sz="2200" b="1" dirty="0">
                <a:solidFill>
                  <a:srgbClr val="C00000"/>
                </a:solidFill>
                <a:cs typeface="B Nazanin" panose="00000400000000000000" pitchFamily="2" charset="-78"/>
              </a:rPr>
            </a:br>
            <a:r>
              <a:rPr lang="fa-IR" sz="3200" dirty="0">
                <a:cs typeface="B Titr" panose="00000700000000000000" pitchFamily="2" charset="-78"/>
              </a:rPr>
              <a:t> </a:t>
            </a:r>
            <a:endParaRPr lang="en-US" sz="3200" dirty="0">
              <a:cs typeface="B Titr" panose="00000700000000000000" pitchFamily="2" charset="-78"/>
            </a:endParaRPr>
          </a:p>
        </p:txBody>
      </p:sp>
      <p:pic>
        <p:nvPicPr>
          <p:cNvPr id="5" name="Picture 4"/>
          <p:cNvPicPr>
            <a:picLocks noChangeAspect="1"/>
          </p:cNvPicPr>
          <p:nvPr/>
        </p:nvPicPr>
        <p:blipFill>
          <a:blip r:embed="rId2"/>
          <a:stretch>
            <a:fillRect/>
          </a:stretch>
        </p:blipFill>
        <p:spPr>
          <a:xfrm>
            <a:off x="0" y="2062687"/>
            <a:ext cx="12192000" cy="3093233"/>
          </a:xfrm>
          <a:prstGeom prst="rect">
            <a:avLst/>
          </a:prstGeom>
        </p:spPr>
      </p:pic>
      <p:sp>
        <p:nvSpPr>
          <p:cNvPr id="3" name="Up Arrow 2"/>
          <p:cNvSpPr/>
          <p:nvPr/>
        </p:nvSpPr>
        <p:spPr>
          <a:xfrm>
            <a:off x="6954590" y="5048518"/>
            <a:ext cx="656822" cy="99167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6734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429" y="585474"/>
            <a:ext cx="10757637" cy="1280890"/>
          </a:xfrm>
        </p:spPr>
        <p:txBody>
          <a:bodyPr vert="horz" lIns="91440" tIns="45720" rIns="91440" bIns="45720" rtlCol="0" anchor="t">
            <a:normAutofit fontScale="90000"/>
          </a:bodyPr>
          <a:lstStyle/>
          <a:p>
            <a:pPr algn="r" rtl="1"/>
            <a:r>
              <a:rPr lang="fa-IR" sz="3200" dirty="0">
                <a:cs typeface="B Titr" panose="00000700000000000000" pitchFamily="2" charset="-78"/>
              </a:rPr>
              <a:t>خدمت تشخیص </a:t>
            </a:r>
            <a:r>
              <a:rPr lang="fa-IR" sz="3200" dirty="0" smtClean="0">
                <a:cs typeface="B Titr" panose="00000700000000000000" pitchFamily="2" charset="-78"/>
              </a:rPr>
              <a:t>فشار خون </a:t>
            </a:r>
            <a:r>
              <a:rPr lang="fa-IR" sz="3200" dirty="0">
                <a:cs typeface="B Titr" panose="00000700000000000000" pitchFamily="2" charset="-78"/>
              </a:rPr>
              <a:t>بالا (موارد مشکوک از نوبت اول) (کد 8520)</a:t>
            </a:r>
            <a:br>
              <a:rPr lang="fa-IR" sz="3200" dirty="0">
                <a:cs typeface="B Titr" panose="00000700000000000000" pitchFamily="2" charset="-78"/>
              </a:rPr>
            </a:br>
            <a:r>
              <a:rPr lang="fa-IR" sz="3200" dirty="0">
                <a:cs typeface="B Titr" panose="00000700000000000000" pitchFamily="2" charset="-78"/>
              </a:rPr>
              <a:t>نکات موثر در اقدام </a:t>
            </a:r>
            <a:r>
              <a:rPr lang="fa-IR" sz="3200" dirty="0" smtClean="0">
                <a:cs typeface="B Titr" panose="00000700000000000000" pitchFamily="2" charset="-78"/>
              </a:rPr>
              <a:t>فشار خون </a:t>
            </a:r>
            <a:r>
              <a:rPr lang="fa-IR" sz="3200" dirty="0">
                <a:cs typeface="B Titr" panose="00000700000000000000" pitchFamily="2" charset="-78"/>
              </a:rPr>
              <a:t>بالا (مرحله یک)</a:t>
            </a:r>
            <a:br>
              <a:rPr lang="fa-IR" sz="3200" dirty="0">
                <a:cs typeface="B Titr" panose="00000700000000000000" pitchFamily="2" charset="-78"/>
              </a:rPr>
            </a:br>
            <a:r>
              <a:rPr lang="fa-IR" sz="2200" b="1" dirty="0">
                <a:solidFill>
                  <a:srgbClr val="C00000"/>
                </a:solidFill>
                <a:cs typeface="B Nazanin" panose="00000400000000000000" pitchFamily="2" charset="-78"/>
              </a:rPr>
              <a:t/>
            </a:r>
            <a:br>
              <a:rPr lang="fa-IR" sz="2200" b="1" dirty="0">
                <a:solidFill>
                  <a:srgbClr val="C00000"/>
                </a:solidFill>
                <a:cs typeface="B Nazanin" panose="00000400000000000000" pitchFamily="2" charset="-78"/>
              </a:rPr>
            </a:br>
            <a:r>
              <a:rPr lang="fa-IR" sz="3200" dirty="0">
                <a:cs typeface="B Titr" panose="00000700000000000000" pitchFamily="2" charset="-78"/>
              </a:rPr>
              <a:t> </a:t>
            </a:r>
            <a:endParaRPr lang="en-US" sz="3200" dirty="0">
              <a:cs typeface="B Titr" panose="00000700000000000000" pitchFamily="2" charset="-78"/>
            </a:endParaRPr>
          </a:p>
        </p:txBody>
      </p:sp>
      <p:sp>
        <p:nvSpPr>
          <p:cNvPr id="3" name="Rectangle 2"/>
          <p:cNvSpPr/>
          <p:nvPr/>
        </p:nvSpPr>
        <p:spPr>
          <a:xfrm>
            <a:off x="1231820" y="1983346"/>
            <a:ext cx="10328857" cy="2923877"/>
          </a:xfrm>
          <a:prstGeom prst="rect">
            <a:avLst/>
          </a:prstGeom>
        </p:spPr>
        <p:txBody>
          <a:bodyPr wrap="square">
            <a:spAutoFit/>
          </a:bodyPr>
          <a:lstStyle/>
          <a:p>
            <a:pPr marR="0" algn="r" rtl="1"/>
            <a:r>
              <a:rPr lang="fa-IR" b="1" dirty="0">
                <a:solidFill>
                  <a:srgbClr val="5C5C5C"/>
                </a:solidFill>
                <a:cs typeface="B Nazanin" panose="00000400000000000000" pitchFamily="2" charset="-78"/>
              </a:rPr>
              <a:t>ثبت و بررسی وجود علائم خطر بیماری های قلبی-عروقی:</a:t>
            </a:r>
          </a:p>
          <a:p>
            <a:pPr marR="0" algn="r" rtl="1"/>
            <a:endParaRPr lang="fa-IR" b="1" dirty="0">
              <a:solidFill>
                <a:srgbClr val="5C5C5C"/>
              </a:solidFill>
              <a:cs typeface="B Nazanin" panose="00000400000000000000" pitchFamily="2" charset="-78"/>
            </a:endParaRPr>
          </a:p>
          <a:p>
            <a:pPr marR="0" algn="r" rtl="1"/>
            <a:r>
              <a:rPr lang="fa-IR" b="1" dirty="0">
                <a:solidFill>
                  <a:srgbClr val="5C5C5C"/>
                </a:solidFill>
                <a:cs typeface="B Nazanin" panose="00000400000000000000" pitchFamily="2" charset="-78"/>
              </a:rPr>
              <a:t>1- سن بالای 45 در مردان و بیش از 55 در زنان</a:t>
            </a:r>
          </a:p>
          <a:p>
            <a:pPr marR="0" algn="r" rtl="1"/>
            <a:r>
              <a:rPr lang="fa-IR" b="1" dirty="0">
                <a:solidFill>
                  <a:srgbClr val="5C5C5C"/>
                </a:solidFill>
                <a:cs typeface="B Nazanin" panose="00000400000000000000" pitchFamily="2" charset="-78"/>
              </a:rPr>
              <a:t>2- مصرف دخانیات</a:t>
            </a:r>
          </a:p>
          <a:p>
            <a:pPr marR="0" algn="r" rtl="1"/>
            <a:r>
              <a:rPr lang="fa-IR" b="1" dirty="0">
                <a:solidFill>
                  <a:srgbClr val="5C5C5C"/>
                </a:solidFill>
                <a:cs typeface="B Nazanin" panose="00000400000000000000" pitchFamily="2" charset="-78"/>
              </a:rPr>
              <a:t>3- دیس </a:t>
            </a:r>
            <a:r>
              <a:rPr lang="fa-IR" b="1" dirty="0" err="1">
                <a:solidFill>
                  <a:srgbClr val="5C5C5C"/>
                </a:solidFill>
                <a:cs typeface="B Nazanin" panose="00000400000000000000" pitchFamily="2" charset="-78"/>
              </a:rPr>
              <a:t>لیپیدمی</a:t>
            </a:r>
            <a:endParaRPr lang="fa-IR" b="1" dirty="0">
              <a:solidFill>
                <a:srgbClr val="5C5C5C"/>
              </a:solidFill>
              <a:cs typeface="B Nazanin" panose="00000400000000000000" pitchFamily="2" charset="-78"/>
            </a:endParaRPr>
          </a:p>
          <a:p>
            <a:pPr marR="0" algn="r" rtl="1"/>
            <a:r>
              <a:rPr lang="fa-IR" b="1" dirty="0">
                <a:solidFill>
                  <a:srgbClr val="5C5C5C"/>
                </a:solidFill>
                <a:cs typeface="B Nazanin" panose="00000400000000000000" pitchFamily="2" charset="-78"/>
              </a:rPr>
              <a:t>4- اختلال قند ناشتا</a:t>
            </a:r>
          </a:p>
          <a:p>
            <a:pPr marR="0" algn="r" rtl="1"/>
            <a:r>
              <a:rPr lang="fa-IR" b="1" dirty="0">
                <a:solidFill>
                  <a:srgbClr val="5C5C5C"/>
                </a:solidFill>
                <a:cs typeface="B Nazanin" panose="00000400000000000000" pitchFamily="2" charset="-78"/>
              </a:rPr>
              <a:t>5- دور کمر 90 سانتیمتر و بیشتر</a:t>
            </a:r>
          </a:p>
          <a:p>
            <a:pPr marR="0" algn="r" rtl="1"/>
            <a:r>
              <a:rPr lang="fa-IR" b="1" dirty="0">
                <a:solidFill>
                  <a:srgbClr val="5C5C5C"/>
                </a:solidFill>
                <a:cs typeface="B Nazanin" panose="00000400000000000000" pitchFamily="2" charset="-78"/>
              </a:rPr>
              <a:t>6-سابقه خانوادگی بیماری قلبی عروقی </a:t>
            </a:r>
            <a:r>
              <a:rPr lang="fa-IR" b="1" dirty="0" smtClean="0">
                <a:solidFill>
                  <a:srgbClr val="5C5C5C"/>
                </a:solidFill>
                <a:cs typeface="B Nazanin" panose="00000400000000000000" pitchFamily="2" charset="-78"/>
              </a:rPr>
              <a:t>زودرس (</a:t>
            </a:r>
            <a:r>
              <a:rPr lang="fa-IR" b="1" dirty="0">
                <a:solidFill>
                  <a:srgbClr val="5C5C5C"/>
                </a:solidFill>
                <a:cs typeface="B Nazanin" panose="00000400000000000000" pitchFamily="2" charset="-78"/>
              </a:rPr>
              <a:t>مردان کمتر از 55 سال و زنان کمتر از 65 سال)</a:t>
            </a:r>
          </a:p>
          <a:p>
            <a:pPr marR="0" algn="r" rtl="1"/>
            <a:r>
              <a:rPr lang="fa-IR" sz="2000" b="1" dirty="0">
                <a:solidFill>
                  <a:srgbClr val="5C5C5C"/>
                </a:solidFill>
                <a:cs typeface="B Nazanin" panose="00000400000000000000" pitchFamily="2" charset="-78"/>
              </a:rPr>
              <a:t>7- بیماری های قلبی عروقی یا کلیوی یا دیابت تثبیت شده</a:t>
            </a:r>
            <a:endParaRPr lang="fa-IR" b="1" dirty="0">
              <a:solidFill>
                <a:srgbClr val="5C5C5C"/>
              </a:solidFill>
              <a:cs typeface="B Nazanin" panose="00000400000000000000" pitchFamily="2" charset="-78"/>
            </a:endParaRPr>
          </a:p>
          <a:p>
            <a:pPr marR="0" algn="r" rtl="1"/>
            <a:r>
              <a:rPr lang="fa-IR" sz="2000" b="1" dirty="0">
                <a:solidFill>
                  <a:srgbClr val="5C5C5C"/>
                </a:solidFill>
                <a:cs typeface="B Nazanin" panose="00000400000000000000" pitchFamily="2" charset="-78"/>
              </a:rPr>
              <a:t>8- خطر 20% و بالاتر قلبی عروقی</a:t>
            </a:r>
            <a:endParaRPr lang="en-US" dirty="0"/>
          </a:p>
        </p:txBody>
      </p:sp>
    </p:spTree>
    <p:extLst>
      <p:ext uri="{BB962C8B-B14F-4D97-AF65-F5344CB8AC3E}">
        <p14:creationId xmlns:p14="http://schemas.microsoft.com/office/powerpoint/2010/main" val="2204653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429" y="217612"/>
            <a:ext cx="10757637" cy="1022609"/>
          </a:xfrm>
        </p:spPr>
        <p:txBody>
          <a:bodyPr vert="horz" lIns="91440" tIns="45720" rIns="91440" bIns="45720" rtlCol="0" anchor="t">
            <a:normAutofit fontScale="90000"/>
          </a:bodyPr>
          <a:lstStyle/>
          <a:p>
            <a:pPr algn="r" rtl="1"/>
            <a:r>
              <a:rPr lang="fa-IR" sz="3200" dirty="0">
                <a:cs typeface="B Titr" panose="00000700000000000000" pitchFamily="2" charset="-78"/>
              </a:rPr>
              <a:t>خدمت تشخیص </a:t>
            </a:r>
            <a:r>
              <a:rPr lang="fa-IR" sz="3200" dirty="0" smtClean="0">
                <a:cs typeface="B Titr" panose="00000700000000000000" pitchFamily="2" charset="-78"/>
              </a:rPr>
              <a:t>فشار خون </a:t>
            </a:r>
            <a:r>
              <a:rPr lang="fa-IR" sz="3200" dirty="0">
                <a:cs typeface="B Titr" panose="00000700000000000000" pitchFamily="2" charset="-78"/>
              </a:rPr>
              <a:t>بالا (موارد مشکوک از نوبت اول) (کد 8520)</a:t>
            </a:r>
            <a:br>
              <a:rPr lang="fa-IR" sz="3200" dirty="0">
                <a:cs typeface="B Titr" panose="00000700000000000000" pitchFamily="2" charset="-78"/>
              </a:rPr>
            </a:br>
            <a:r>
              <a:rPr lang="fa-IR" sz="3200" dirty="0">
                <a:cs typeface="B Titr" panose="00000700000000000000" pitchFamily="2" charset="-78"/>
              </a:rPr>
              <a:t>نکات موثر در اقدام </a:t>
            </a:r>
            <a:r>
              <a:rPr lang="fa-IR" sz="3200" dirty="0" smtClean="0">
                <a:cs typeface="B Titr" panose="00000700000000000000" pitchFamily="2" charset="-78"/>
              </a:rPr>
              <a:t>فشار خون </a:t>
            </a:r>
            <a:r>
              <a:rPr lang="fa-IR" sz="3200" dirty="0">
                <a:cs typeface="B Titr" panose="00000700000000000000" pitchFamily="2" charset="-78"/>
              </a:rPr>
              <a:t>بالا (مرحله یک)</a:t>
            </a:r>
            <a:br>
              <a:rPr lang="fa-IR" sz="3200" dirty="0">
                <a:cs typeface="B Titr" panose="00000700000000000000" pitchFamily="2" charset="-78"/>
              </a:rPr>
            </a:br>
            <a:r>
              <a:rPr lang="fa-IR" sz="2200" b="1" dirty="0">
                <a:solidFill>
                  <a:srgbClr val="C00000"/>
                </a:solidFill>
                <a:cs typeface="B Nazanin" panose="00000400000000000000" pitchFamily="2" charset="-78"/>
              </a:rPr>
              <a:t/>
            </a:r>
            <a:br>
              <a:rPr lang="fa-IR" sz="2200" b="1" dirty="0">
                <a:solidFill>
                  <a:srgbClr val="C00000"/>
                </a:solidFill>
                <a:cs typeface="B Nazanin" panose="00000400000000000000" pitchFamily="2" charset="-78"/>
              </a:rPr>
            </a:br>
            <a:r>
              <a:rPr lang="fa-IR" sz="3200" dirty="0">
                <a:cs typeface="B Titr" panose="00000700000000000000" pitchFamily="2" charset="-78"/>
              </a:rPr>
              <a:t> </a:t>
            </a:r>
            <a:endParaRPr lang="en-US" sz="3200" dirty="0">
              <a:cs typeface="B Titr" panose="00000700000000000000" pitchFamily="2" charset="-78"/>
            </a:endParaRPr>
          </a:p>
        </p:txBody>
      </p:sp>
      <p:pic>
        <p:nvPicPr>
          <p:cNvPr id="5" name="Picture 4"/>
          <p:cNvPicPr>
            <a:picLocks noChangeAspect="1"/>
          </p:cNvPicPr>
          <p:nvPr/>
        </p:nvPicPr>
        <p:blipFill>
          <a:blip r:embed="rId2"/>
          <a:stretch>
            <a:fillRect/>
          </a:stretch>
        </p:blipFill>
        <p:spPr>
          <a:xfrm>
            <a:off x="975065" y="1355834"/>
            <a:ext cx="10800001" cy="5152043"/>
          </a:xfrm>
          <a:prstGeom prst="rect">
            <a:avLst/>
          </a:prstGeom>
        </p:spPr>
      </p:pic>
    </p:spTree>
    <p:extLst>
      <p:ext uri="{BB962C8B-B14F-4D97-AF65-F5344CB8AC3E}">
        <p14:creationId xmlns:p14="http://schemas.microsoft.com/office/powerpoint/2010/main" val="2352288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311" y="852710"/>
            <a:ext cx="10860668" cy="1280890"/>
          </a:xfrm>
        </p:spPr>
        <p:txBody>
          <a:bodyPr>
            <a:noAutofit/>
          </a:bodyPr>
          <a:lstStyle/>
          <a:p>
            <a:pPr algn="r"/>
            <a:r>
              <a:rPr lang="fa-IR" sz="28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8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800" dirty="0" smtClean="0">
                <a:solidFill>
                  <a:schemeClr val="tx1"/>
                </a:solidFill>
                <a:latin typeface="Calibri" panose="020F0502020204030204" pitchFamily="34" charset="0"/>
                <a:ea typeface="Calibri" panose="020F0502020204030204" pitchFamily="34" charset="0"/>
                <a:cs typeface="B Titr" panose="00000700000000000000" pitchFamily="2" charset="-78"/>
              </a:rPr>
              <a:t>فشار خون </a:t>
            </a:r>
            <a:r>
              <a:rPr lang="fa-IR" sz="2800" dirty="0">
                <a:solidFill>
                  <a:schemeClr val="tx1"/>
                </a:solidFill>
                <a:latin typeface="Calibri" panose="020F0502020204030204" pitchFamily="34" charset="0"/>
                <a:ea typeface="Calibri" panose="020F0502020204030204" pitchFamily="34" charset="0"/>
                <a:cs typeface="B Titr" panose="00000700000000000000" pitchFamily="2" charset="-78"/>
              </a:rPr>
              <a:t>100/ 160  تا 110/180 میلیمتر جیوه  (</a:t>
            </a:r>
            <a:r>
              <a:rPr lang="fa-IR" sz="2800" dirty="0" smtClean="0">
                <a:solidFill>
                  <a:schemeClr val="tx1"/>
                </a:solidFill>
                <a:latin typeface="Calibri" panose="020F0502020204030204" pitchFamily="34" charset="0"/>
                <a:ea typeface="Calibri" panose="020F0502020204030204" pitchFamily="34" charset="0"/>
                <a:cs typeface="B Titr" panose="00000700000000000000" pitchFamily="2" charset="-78"/>
              </a:rPr>
              <a:t>فشار خون </a:t>
            </a:r>
            <a:r>
              <a:rPr lang="fa-IR" sz="2800" dirty="0">
                <a:solidFill>
                  <a:schemeClr val="tx1"/>
                </a:solidFill>
                <a:latin typeface="Calibri" panose="020F0502020204030204" pitchFamily="34" charset="0"/>
                <a:ea typeface="Calibri" panose="020F0502020204030204" pitchFamily="34" charset="0"/>
                <a:cs typeface="B Titr" panose="00000700000000000000" pitchFamily="2" charset="-78"/>
              </a:rPr>
              <a:t>بالا مرحله دو) </a:t>
            </a:r>
            <a:r>
              <a:rPr lang="fa-IR" sz="2800" b="1" dirty="0">
                <a:solidFill>
                  <a:schemeClr val="tx1"/>
                </a:solidFill>
                <a:latin typeface="Calibri" panose="020F0502020204030204" pitchFamily="34" charset="0"/>
                <a:ea typeface="Calibri" panose="020F0502020204030204" pitchFamily="34" charset="0"/>
                <a:cs typeface="B Nazanin" panose="00000400000000000000" pitchFamily="2" charset="-78"/>
              </a:rPr>
              <a:t> </a:t>
            </a:r>
            <a:r>
              <a:rPr lang="en-US" sz="2800" dirty="0">
                <a:solidFill>
                  <a:schemeClr val="tx1"/>
                </a:solidFill>
                <a:latin typeface="Calibri" panose="020F0502020204030204" pitchFamily="34" charset="0"/>
                <a:ea typeface="Calibri" panose="020F0502020204030204" pitchFamily="34" charset="0"/>
                <a:cs typeface="Times New Roman" panose="02020603050405020304" pitchFamily="18" charset="0"/>
              </a:rPr>
              <a:t/>
            </a:r>
            <a:br>
              <a:rPr lang="en-US" sz="2800" dirty="0">
                <a:solidFill>
                  <a:schemeClr val="tx1"/>
                </a:solidFill>
                <a:latin typeface="Calibri" panose="020F0502020204030204" pitchFamily="34" charset="0"/>
                <a:ea typeface="Calibri" panose="020F0502020204030204" pitchFamily="34" charset="0"/>
                <a:cs typeface="Times New Roman" panose="02020603050405020304" pitchFamily="18" charset="0"/>
              </a:rPr>
            </a:br>
            <a:endParaRPr lang="en-US" sz="2800" dirty="0">
              <a:solidFill>
                <a:schemeClr val="tx1"/>
              </a:solidFill>
            </a:endParaRPr>
          </a:p>
        </p:txBody>
      </p:sp>
      <p:sp>
        <p:nvSpPr>
          <p:cNvPr id="3" name="Content Placeholder 2"/>
          <p:cNvSpPr>
            <a:spLocks noGrp="1"/>
          </p:cNvSpPr>
          <p:nvPr>
            <p:ph idx="1"/>
          </p:nvPr>
        </p:nvSpPr>
        <p:spPr>
          <a:xfrm>
            <a:off x="1030311" y="1901780"/>
            <a:ext cx="10873547" cy="2348248"/>
          </a:xfrm>
        </p:spPr>
        <p:txBody>
          <a:bodyPr/>
          <a:lstStyle/>
          <a:p>
            <a:pPr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درمان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100/ 160  تا 110/180 میلیمتر جیوه  و بالاتر با دو دارو توصیه می شود.</a:t>
            </a:r>
            <a:endParaRPr lang="en-US" dirty="0">
              <a:latin typeface="Calibri" panose="020F0502020204030204" pitchFamily="34" charset="0"/>
              <a:ea typeface="Calibri" panose="020F0502020204030204" pitchFamily="34" charset="0"/>
              <a:cs typeface="B Nazanin" panose="00000400000000000000" pitchFamily="2" charset="-78"/>
            </a:endParaRPr>
          </a:p>
          <a:p>
            <a:pPr lvl="0"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به کار بردن توأم </a:t>
            </a:r>
            <a:r>
              <a:rPr lang="fa-IR" b="1" dirty="0" err="1">
                <a:latin typeface="Tahoma" panose="020B0604030504040204" pitchFamily="34" charset="0"/>
                <a:ea typeface="Calibri" panose="020F0502020204030204" pitchFamily="34" charset="0"/>
                <a:cs typeface="B Nazanin" panose="00000400000000000000" pitchFamily="2" charset="-78"/>
              </a:rPr>
              <a:t>دیورتیک</a:t>
            </a:r>
            <a:r>
              <a:rPr lang="fa-IR" b="1" dirty="0">
                <a:latin typeface="Tahoma" panose="020B0604030504040204" pitchFamily="34" charset="0"/>
                <a:ea typeface="Calibri" panose="020F0502020204030204" pitchFamily="34" charset="0"/>
                <a:cs typeface="B Nazanin" panose="00000400000000000000" pitchFamily="2" charset="-78"/>
              </a:rPr>
              <a:t> های </a:t>
            </a:r>
            <a:r>
              <a:rPr lang="fa-IR" b="1" dirty="0" err="1">
                <a:latin typeface="Tahoma" panose="020B0604030504040204" pitchFamily="34" charset="0"/>
                <a:ea typeface="Calibri" panose="020F0502020204030204" pitchFamily="34" charset="0"/>
                <a:cs typeface="B Nazanin" panose="00000400000000000000" pitchFamily="2" charset="-78"/>
              </a:rPr>
              <a:t>تیازیدی</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هیدروکلروتیازید</a:t>
            </a:r>
            <a:r>
              <a:rPr lang="fa-IR" b="1" dirty="0">
                <a:latin typeface="Tahoma" panose="020B0604030504040204" pitchFamily="34" charset="0"/>
                <a:ea typeface="Calibri" panose="020F0502020204030204" pitchFamily="34" charset="0"/>
                <a:cs typeface="B Nazanin" panose="00000400000000000000" pitchFamily="2" charset="-78"/>
              </a:rPr>
              <a:t>) با داروهای </a:t>
            </a:r>
            <a:r>
              <a:rPr lang="en-US" b="1" dirty="0">
                <a:latin typeface="Tahoma" panose="020B0604030504040204" pitchFamily="34" charset="0"/>
                <a:ea typeface="Calibri" panose="020F0502020204030204" pitchFamily="34" charset="0"/>
                <a:cs typeface="B Nazanin" panose="00000400000000000000" pitchFamily="2" charset="-78"/>
              </a:rPr>
              <a:t>ARB</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لوزارتان</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والزارتان</a:t>
            </a:r>
            <a:r>
              <a:rPr lang="fa-IR" b="1" dirty="0">
                <a:latin typeface="Tahoma" panose="020B0604030504040204" pitchFamily="34" charset="0"/>
                <a:ea typeface="Calibri" panose="020F0502020204030204" pitchFamily="34" charset="0"/>
                <a:cs typeface="B Nazanin" panose="00000400000000000000" pitchFamily="2" charset="-78"/>
              </a:rPr>
              <a:t> و... ) یا </a:t>
            </a:r>
            <a:r>
              <a:rPr lang="en-US" b="1" dirty="0" err="1">
                <a:latin typeface="Tahoma" panose="020B0604030504040204" pitchFamily="34" charset="0"/>
                <a:ea typeface="Calibri" panose="020F0502020204030204" pitchFamily="34" charset="0"/>
                <a:cs typeface="B Nazanin" panose="00000400000000000000" pitchFamily="2" charset="-78"/>
              </a:rPr>
              <a:t>ACEi</a:t>
            </a:r>
            <a:r>
              <a:rPr lang="en-US" b="1" dirty="0">
                <a:latin typeface="Tahoma" panose="020B0604030504040204" pitchFamily="34" charset="0"/>
                <a:ea typeface="Calibri" panose="020F0502020204030204" pitchFamily="34" charset="0"/>
                <a:cs typeface="B Nazanin" panose="00000400000000000000" pitchFamily="2" charset="-78"/>
              </a:rPr>
              <a:t> </a:t>
            </a:r>
            <a:r>
              <a:rPr lang="fa-IR" b="1" dirty="0" smtClean="0">
                <a:latin typeface="Tahoma" panose="020B0604030504040204" pitchFamily="34" charset="0"/>
                <a:ea typeface="Calibri" panose="020F0502020204030204" pitchFamily="34" charset="0"/>
                <a:cs typeface="B Nazanin" panose="00000400000000000000" pitchFamily="2" charset="-78"/>
              </a:rPr>
              <a:t> (</a:t>
            </a:r>
            <a:r>
              <a:rPr lang="fa-IR" b="1" dirty="0">
                <a:latin typeface="Tahoma" panose="020B0604030504040204" pitchFamily="34" charset="0"/>
                <a:ea typeface="Calibri" panose="020F0502020204030204" pitchFamily="34" charset="0"/>
                <a:cs typeface="B Nazanin" panose="00000400000000000000" pitchFamily="2" charset="-78"/>
              </a:rPr>
              <a:t>کاپتوپریل، آنالاپریل و ...) یا </a:t>
            </a:r>
            <a:r>
              <a:rPr lang="en-US" b="1" dirty="0">
                <a:latin typeface="Tahoma" panose="020B0604030504040204" pitchFamily="34" charset="0"/>
                <a:ea typeface="Calibri" panose="020F0502020204030204" pitchFamily="34" charset="0"/>
                <a:cs typeface="B Nazanin" panose="00000400000000000000" pitchFamily="2" charset="-78"/>
              </a:rPr>
              <a:t>CCB</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آملودیپین</a:t>
            </a:r>
            <a:r>
              <a:rPr lang="fa-IR" b="1" dirty="0">
                <a:latin typeface="Tahoma" panose="020B0604030504040204" pitchFamily="34" charset="0"/>
                <a:ea typeface="Calibri" panose="020F0502020204030204" pitchFamily="34" charset="0"/>
                <a:cs typeface="B Nazanin" panose="00000400000000000000" pitchFamily="2" charset="-78"/>
              </a:rPr>
              <a:t> و ...) اثر بهتری بر روی کنترل </a:t>
            </a:r>
            <a:r>
              <a:rPr lang="fa-IR" b="1" dirty="0" err="1">
                <a:latin typeface="Tahoma" panose="020B0604030504040204" pitchFamily="34" charset="0"/>
                <a:ea typeface="Calibri" panose="020F0502020204030204" pitchFamily="34" charset="0"/>
                <a:cs typeface="B Nazanin" panose="00000400000000000000" pitchFamily="2" charset="-78"/>
              </a:rPr>
              <a:t>فشارخون</a:t>
            </a:r>
            <a:r>
              <a:rPr lang="fa-IR" b="1" dirty="0">
                <a:latin typeface="Tahoma" panose="020B0604030504040204" pitchFamily="34" charset="0"/>
                <a:ea typeface="Calibri" panose="020F0502020204030204" pitchFamily="34" charset="0"/>
                <a:cs typeface="B Nazanin" panose="00000400000000000000" pitchFamily="2" charset="-78"/>
              </a:rPr>
              <a:t> بالا دارد.</a:t>
            </a:r>
            <a:endParaRPr lang="en-US" b="1" dirty="0">
              <a:latin typeface="Tahoma" panose="020B0604030504040204" pitchFamily="34" charset="0"/>
              <a:ea typeface="Calibri" panose="020F0502020204030204" pitchFamily="34" charset="0"/>
              <a:cs typeface="B Nazanin" panose="00000400000000000000" pitchFamily="2" charset="-78"/>
            </a:endParaRPr>
          </a:p>
          <a:p>
            <a:pPr lvl="0" algn="r" rtl="1">
              <a:lnSpc>
                <a:spcPct val="107000"/>
              </a:lnSpc>
              <a:spcAft>
                <a:spcPts val="800"/>
              </a:spcAft>
              <a:buSzPts val="1100"/>
            </a:pPr>
            <a:r>
              <a:rPr lang="fa-IR" b="1" dirty="0">
                <a:latin typeface="Tahoma" panose="020B0604030504040204" pitchFamily="34" charset="0"/>
                <a:ea typeface="Calibri" panose="020F0502020204030204" pitchFamily="34" charset="0"/>
                <a:cs typeface="B Nazanin" panose="00000400000000000000" pitchFamily="2" charset="-78"/>
              </a:rPr>
              <a:t>پیروی از سبک زندگی سالم و مصرف منظم داروها مورد تاکید قرار گیرد.</a:t>
            </a:r>
            <a:endParaRPr lang="en-US" b="1" dirty="0">
              <a:latin typeface="Tahoma" panose="020B0604030504040204" pitchFamily="34" charset="0"/>
              <a:ea typeface="Calibri" panose="020F0502020204030204" pitchFamily="34" charset="0"/>
              <a:cs typeface="B Nazanin" panose="00000400000000000000" pitchFamily="2" charset="-78"/>
            </a:endParaRPr>
          </a:p>
          <a:p>
            <a:endParaRPr lang="en-US" dirty="0"/>
          </a:p>
        </p:txBody>
      </p:sp>
    </p:spTree>
    <p:extLst>
      <p:ext uri="{BB962C8B-B14F-4D97-AF65-F5344CB8AC3E}">
        <p14:creationId xmlns:p14="http://schemas.microsoft.com/office/powerpoint/2010/main" val="41735303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8642" y="958961"/>
            <a:ext cx="11015215" cy="5248656"/>
          </a:xfrm>
        </p:spPr>
        <p:txBody>
          <a:bodyPr>
            <a:normAutofit/>
          </a:bodyPr>
          <a:lstStyle/>
          <a:p>
            <a:pPr marL="0" lvl="0" indent="0" algn="just" rtl="1">
              <a:lnSpc>
                <a:spcPct val="107000"/>
              </a:lnSpc>
              <a:spcAft>
                <a:spcPts val="800"/>
              </a:spcAft>
              <a:buNone/>
            </a:pP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smtClean="0">
                <a:solidFill>
                  <a:schemeClr val="tx1"/>
                </a:solidFill>
                <a:latin typeface="Calibri" panose="020F0502020204030204" pitchFamily="34" charset="0"/>
                <a:ea typeface="Calibri" panose="020F0502020204030204" pitchFamily="34" charset="0"/>
                <a:cs typeface="B Titr" panose="00000700000000000000" pitchFamily="2" charset="-78"/>
              </a:rPr>
              <a:t>فشار خون </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180 روی 110 میلیمتر جیوه و بالاتر (</a:t>
            </a:r>
            <a:r>
              <a:rPr lang="fa-IR" sz="2400" dirty="0" smtClean="0">
                <a:solidFill>
                  <a:schemeClr val="tx1"/>
                </a:solidFill>
                <a:latin typeface="Calibri" panose="020F0502020204030204" pitchFamily="34" charset="0"/>
                <a:ea typeface="Calibri" panose="020F0502020204030204" pitchFamily="34" charset="0"/>
                <a:cs typeface="B Titr" panose="00000700000000000000" pitchFamily="2" charset="-78"/>
              </a:rPr>
              <a:t>فشار خون </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بالای اضطراری </a:t>
            </a:r>
            <a:r>
              <a:rPr lang="en-US" sz="2400" dirty="0">
                <a:solidFill>
                  <a:schemeClr val="tx1"/>
                </a:solidFill>
                <a:latin typeface="Calibri" panose="020F0502020204030204" pitchFamily="34" charset="0"/>
                <a:ea typeface="Calibri" panose="020F0502020204030204" pitchFamily="34" charset="0"/>
                <a:cs typeface="B Titr" panose="00000700000000000000" pitchFamily="2" charset="-78"/>
              </a:rPr>
              <a:t>Urgency</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a:t>
            </a:r>
          </a:p>
          <a:p>
            <a:pPr marL="0" lvl="0" indent="0" algn="just" rtl="1">
              <a:lnSpc>
                <a:spcPct val="107000"/>
              </a:lnSpc>
              <a:spcAft>
                <a:spcPts val="800"/>
              </a:spcAft>
              <a:buNone/>
            </a:pP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بدون آسیب حاد </a:t>
            </a:r>
            <a:r>
              <a:rPr lang="fa-IR" sz="2400" b="1" dirty="0">
                <a:solidFill>
                  <a:schemeClr val="tx1"/>
                </a:solidFill>
                <a:latin typeface="Calibri" panose="020F0502020204030204" pitchFamily="34" charset="0"/>
                <a:ea typeface="Calibri" panose="020F0502020204030204" pitchFamily="34" charset="0"/>
                <a:cs typeface="B Titr" panose="00000700000000000000" pitchFamily="2" charset="-78"/>
              </a:rPr>
              <a:t>ارگان های هدف</a:t>
            </a:r>
          </a:p>
          <a:p>
            <a:pPr marL="0" lvl="0" indent="0" algn="just" rtl="1">
              <a:lnSpc>
                <a:spcPct val="107000"/>
              </a:lnSpc>
              <a:spcAft>
                <a:spcPts val="800"/>
              </a:spcAft>
              <a:buNone/>
            </a:pPr>
            <a:endParaRPr lang="en-US" sz="2000" dirty="0">
              <a:solidFill>
                <a:schemeClr val="tx1"/>
              </a:solidFill>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قرص </a:t>
            </a:r>
            <a:r>
              <a:rPr lang="fa-IR" b="1" dirty="0" err="1">
                <a:latin typeface="Calibri" panose="020F0502020204030204" pitchFamily="34" charset="0"/>
                <a:ea typeface="Calibri" panose="020F0502020204030204" pitchFamily="34" charset="0"/>
                <a:cs typeface="B Nazanin" panose="00000400000000000000" pitchFamily="2" charset="-78"/>
              </a:rPr>
              <a:t>کاپتوپریل</a:t>
            </a:r>
            <a:r>
              <a:rPr lang="fa-IR" b="1" dirty="0">
                <a:latin typeface="Calibri" panose="020F0502020204030204" pitchFamily="34" charset="0"/>
                <a:ea typeface="Calibri" panose="020F0502020204030204" pitchFamily="34" charset="0"/>
                <a:cs typeface="B Nazanin" panose="00000400000000000000" pitchFamily="2" charset="-78"/>
              </a:rPr>
              <a:t> 25 میلی گرم </a:t>
            </a:r>
            <a:r>
              <a:rPr lang="fa-IR" b="1" dirty="0" err="1">
                <a:latin typeface="Calibri" panose="020F0502020204030204" pitchFamily="34" charset="0"/>
                <a:ea typeface="Calibri" panose="020F0502020204030204" pitchFamily="34" charset="0"/>
                <a:cs typeface="B Nazanin" panose="00000400000000000000" pitchFamily="2" charset="-78"/>
              </a:rPr>
              <a:t>بصورت</a:t>
            </a:r>
            <a:r>
              <a:rPr lang="fa-IR" b="1" dirty="0">
                <a:latin typeface="Calibri" panose="020F0502020204030204" pitchFamily="34" charset="0"/>
                <a:ea typeface="Calibri" panose="020F0502020204030204" pitchFamily="34" charset="0"/>
                <a:cs typeface="B Nazanin" panose="00000400000000000000" pitchFamily="2" charset="-78"/>
              </a:rPr>
              <a:t> زیر زبانی تجویز کنید. طی چند ساعت و به آهستگی </a:t>
            </a:r>
            <a:r>
              <a:rPr lang="fa-IR" b="1" dirty="0" smtClean="0">
                <a:latin typeface="Calibri" panose="020F0502020204030204" pitchFamily="34" charset="0"/>
                <a:ea typeface="Calibri" panose="020F0502020204030204" pitchFamily="34" charset="0"/>
                <a:cs typeface="B Nazanin" panose="00000400000000000000" pitchFamily="2" charset="-78"/>
              </a:rPr>
              <a:t>فشار خون </a:t>
            </a:r>
            <a:r>
              <a:rPr lang="fa-IR" b="1" dirty="0">
                <a:latin typeface="Calibri" panose="020F0502020204030204" pitchFamily="34" charset="0"/>
                <a:ea typeface="Calibri" panose="020F0502020204030204" pitchFamily="34" charset="0"/>
                <a:cs typeface="B Nazanin" panose="00000400000000000000" pitchFamily="2" charset="-78"/>
              </a:rPr>
              <a:t>را به کمتر از 160 روی 100 میلیمتر جیوه برسانید. سپس ضمن پیگیری بیمار طی 24 تا 48 ساعت فشار خون را برحسب سن بیمار به محدوده کنترل مطلوب برسانید (کمتر از 140 روی 90 میلیمتر جیوه برای اکثر بیماران)</a:t>
            </a:r>
            <a:endParaRPr lang="en-US" dirty="0">
              <a:latin typeface="Calibri" panose="020F0502020204030204" pitchFamily="34" charset="0"/>
              <a:ea typeface="Calibri" panose="020F0502020204030204" pitchFamily="34" charset="0"/>
              <a:cs typeface="Arial" panose="020B0604020202090204" pitchFamily="34" charset="0"/>
            </a:endParaRPr>
          </a:p>
          <a:p>
            <a:pPr marL="0" indent="0">
              <a:buNone/>
            </a:pPr>
            <a:endParaRPr lang="en-US" dirty="0"/>
          </a:p>
        </p:txBody>
      </p:sp>
    </p:spTree>
    <p:extLst>
      <p:ext uri="{BB962C8B-B14F-4D97-AF65-F5344CB8AC3E}">
        <p14:creationId xmlns:p14="http://schemas.microsoft.com/office/powerpoint/2010/main" val="440466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1369" y="765778"/>
            <a:ext cx="11015215" cy="5248656"/>
          </a:xfrm>
        </p:spPr>
        <p:txBody>
          <a:bodyPr>
            <a:normAutofit/>
          </a:bodyPr>
          <a:lstStyle/>
          <a:p>
            <a:pPr marL="0" lvl="0" indent="0" algn="just" rtl="1">
              <a:lnSpc>
                <a:spcPct val="107000"/>
              </a:lnSpc>
              <a:spcAft>
                <a:spcPts val="800"/>
              </a:spcAft>
              <a:buNone/>
            </a:pP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درمان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smtClean="0">
                <a:solidFill>
                  <a:schemeClr val="tx1"/>
                </a:solidFill>
                <a:latin typeface="Tahoma" panose="020B0604030504040204" pitchFamily="34" charset="0"/>
                <a:ea typeface="Calibri" panose="020F0502020204030204" pitchFamily="34" charset="0"/>
                <a:cs typeface="B Titr" panose="00000700000000000000" pitchFamily="2" charset="-78"/>
              </a:rPr>
              <a:t>فشار خون</a:t>
            </a:r>
            <a:r>
              <a:rPr lang="fa-IR" sz="2400" dirty="0" smtClean="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180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روی</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110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میلیمتر</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جیوه</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و</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بالاتر</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2400" dirty="0">
                <a:solidFill>
                  <a:schemeClr val="tx1"/>
                </a:solidFill>
                <a:latin typeface="Tahoma" panose="020B0604030504040204" pitchFamily="34" charset="0"/>
                <a:ea typeface="Calibri" panose="020F0502020204030204" pitchFamily="34" charset="0"/>
                <a:cs typeface="B Titr" panose="00000700000000000000" pitchFamily="2" charset="-78"/>
              </a:rPr>
              <a:t>فشارخون</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بالای اضطراری </a:t>
            </a:r>
            <a:r>
              <a:rPr lang="en-US" sz="2400" dirty="0">
                <a:solidFill>
                  <a:schemeClr val="tx1"/>
                </a:solidFill>
                <a:latin typeface="Calibri" panose="020F0502020204030204" pitchFamily="34" charset="0"/>
                <a:ea typeface="Calibri" panose="020F0502020204030204" pitchFamily="34" charset="0"/>
                <a:cs typeface="B Titr" panose="00000700000000000000" pitchFamily="2" charset="-78"/>
              </a:rPr>
              <a:t>Emergency</a:t>
            </a: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a:t>
            </a:r>
          </a:p>
          <a:p>
            <a:pPr marL="0" lvl="0" indent="0" algn="just" rtl="1">
              <a:lnSpc>
                <a:spcPct val="107000"/>
              </a:lnSpc>
              <a:spcAft>
                <a:spcPts val="800"/>
              </a:spcAft>
              <a:buNone/>
            </a:pPr>
            <a:r>
              <a:rPr lang="fa-IR" sz="2400" dirty="0">
                <a:solidFill>
                  <a:schemeClr val="tx1"/>
                </a:solidFill>
                <a:latin typeface="Calibri" panose="020F0502020204030204" pitchFamily="34" charset="0"/>
                <a:ea typeface="Calibri" panose="020F0502020204030204" pitchFamily="34" charset="0"/>
                <a:cs typeface="B Titr" panose="00000700000000000000" pitchFamily="2" charset="-78"/>
              </a:rPr>
              <a:t> همراه با آسیب حاد ارگان های هدف</a:t>
            </a:r>
            <a:endParaRPr lang="fa-IR" sz="2400" dirty="0">
              <a:solidFill>
                <a:schemeClr val="tx1"/>
              </a:solidFill>
              <a:latin typeface="Calibri" panose="020F0502020204030204" pitchFamily="34" charset="0"/>
              <a:ea typeface="Calibri" panose="020F0502020204030204" pitchFamily="34" charset="0"/>
              <a:cs typeface="B Nazanin" panose="00000400000000000000" pitchFamily="2" charset="-78"/>
            </a:endParaRPr>
          </a:p>
          <a:p>
            <a:pPr marL="0" lvl="0" indent="0" algn="just" rtl="1">
              <a:lnSpc>
                <a:spcPct val="107000"/>
              </a:lnSpc>
              <a:spcAft>
                <a:spcPts val="800"/>
              </a:spcAft>
              <a:buNone/>
            </a:pPr>
            <a:endParaRPr lang="en-US" dirty="0">
              <a:solidFill>
                <a:schemeClr val="tx1"/>
              </a:solidFill>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در صورت وجود آسیب ارگان های هدف {عصبی: </a:t>
            </a:r>
            <a:r>
              <a:rPr lang="fa-IR" b="1" dirty="0" err="1">
                <a:latin typeface="Calibri" panose="020F0502020204030204" pitchFamily="34" charset="0"/>
                <a:ea typeface="Calibri" panose="020F0502020204030204" pitchFamily="34" charset="0"/>
                <a:cs typeface="B Nazanin" panose="00000400000000000000" pitchFamily="2" charset="-78"/>
              </a:rPr>
              <a:t>انسفالوپاتی</a:t>
            </a:r>
            <a:r>
              <a:rPr lang="fa-IR" b="1" dirty="0">
                <a:latin typeface="Calibri" panose="020F0502020204030204" pitchFamily="34" charset="0"/>
                <a:ea typeface="Calibri" panose="020F0502020204030204" pitchFamily="34" charset="0"/>
                <a:cs typeface="B Nazanin" panose="00000400000000000000" pitchFamily="2" charset="-78"/>
              </a:rPr>
              <a:t>، تشنج و ... - سکته مغزی (</a:t>
            </a:r>
            <a:r>
              <a:rPr lang="en-US" b="1" dirty="0">
                <a:latin typeface="Calibri" panose="020F0502020204030204" pitchFamily="34" charset="0"/>
                <a:ea typeface="Calibri" panose="020F0502020204030204" pitchFamily="34" charset="0"/>
                <a:cs typeface="B Nazanin" panose="00000400000000000000" pitchFamily="2" charset="-78"/>
              </a:rPr>
              <a:t>CVA-TIA…</a:t>
            </a:r>
            <a:r>
              <a:rPr lang="fa-IR" b="1" dirty="0">
                <a:latin typeface="Calibri" panose="020F0502020204030204" pitchFamily="34" charset="0"/>
                <a:ea typeface="Calibri" panose="020F0502020204030204" pitchFamily="34" charset="0"/>
                <a:cs typeface="B Nazanin" panose="00000400000000000000" pitchFamily="2" charset="-78"/>
              </a:rPr>
              <a:t>)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سکته قلبی- سندرم حاد کرونری- دایسکشن آئورت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رتینوپاتی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ادم ریوی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نارسائی حاد کلیوی}  درمان وریدی با لابتالول، </a:t>
            </a:r>
            <a:r>
              <a:rPr lang="fa-IR" b="1" dirty="0" smtClean="0">
                <a:latin typeface="Calibri" panose="020F0502020204030204" pitchFamily="34" charset="0"/>
                <a:ea typeface="Calibri" panose="020F0502020204030204" pitchFamily="34" charset="0"/>
                <a:cs typeface="B Nazanin" panose="00000400000000000000" pitchFamily="2" charset="-78"/>
              </a:rPr>
              <a:t>هیدرالازین </a:t>
            </a:r>
            <a:r>
              <a:rPr lang="fa-IR" b="1" dirty="0">
                <a:latin typeface="Calibri" panose="020F0502020204030204" pitchFamily="34" charset="0"/>
                <a:ea typeface="Calibri" panose="020F0502020204030204" pitchFamily="34" charset="0"/>
                <a:cs typeface="B Nazanin" panose="00000400000000000000" pitchFamily="2" charset="-78"/>
              </a:rPr>
              <a:t>و نیتروپروساید توصیه </a:t>
            </a:r>
            <a:r>
              <a:rPr lang="fa-IR" b="1" dirty="0" smtClean="0">
                <a:latin typeface="Calibri" panose="020F0502020204030204" pitchFamily="34" charset="0"/>
                <a:ea typeface="Calibri" panose="020F0502020204030204" pitchFamily="34" charset="0"/>
                <a:cs typeface="B Nazanin" panose="00000400000000000000" pitchFamily="2" charset="-78"/>
              </a:rPr>
              <a:t>می شود</a:t>
            </a:r>
            <a:r>
              <a:rPr lang="fa-IR" b="1" dirty="0">
                <a:latin typeface="Calibri" panose="020F0502020204030204" pitchFamily="34" charset="0"/>
                <a:ea typeface="Calibri" panose="020F0502020204030204" pitchFamily="34" charset="0"/>
                <a:cs typeface="B Nazanin" panose="00000400000000000000" pitchFamily="2" charset="-78"/>
              </a:rPr>
              <a:t>. در این شرایط بیمار را </a:t>
            </a:r>
            <a:r>
              <a:rPr lang="fa-IR" b="1" dirty="0" smtClean="0">
                <a:latin typeface="Calibri" panose="020F0502020204030204" pitchFamily="34" charset="0"/>
                <a:ea typeface="Calibri" panose="020F0502020204030204" pitchFamily="34" charset="0"/>
                <a:cs typeface="B Nazanin" panose="00000400000000000000" pitchFamily="2" charset="-78"/>
              </a:rPr>
              <a:t>فورا </a:t>
            </a:r>
            <a:r>
              <a:rPr lang="fa-IR" b="1" dirty="0">
                <a:latin typeface="Calibri" panose="020F0502020204030204" pitchFamily="34" charset="0"/>
                <a:ea typeface="Calibri" panose="020F0502020204030204" pitchFamily="34" charset="0"/>
                <a:cs typeface="B Nazanin" panose="00000400000000000000" pitchFamily="2" charset="-78"/>
              </a:rPr>
              <a:t>به بیمارستان ارجاع دهید. اگر دسترسی به بیمارستان نیازمند زمانی بیش از 15 دقیقه است قرص کاپتوپریل را </a:t>
            </a:r>
            <a:r>
              <a:rPr lang="fa-IR" b="1" dirty="0" smtClean="0">
                <a:latin typeface="Calibri" panose="020F0502020204030204" pitchFamily="34" charset="0"/>
                <a:ea typeface="Calibri" panose="020F0502020204030204" pitchFamily="34" charset="0"/>
                <a:cs typeface="B Nazanin" panose="00000400000000000000" pitchFamily="2" charset="-78"/>
              </a:rPr>
              <a:t>به صورت </a:t>
            </a:r>
            <a:r>
              <a:rPr lang="fa-IR" b="1" dirty="0">
                <a:latin typeface="Calibri" panose="020F0502020204030204" pitchFamily="34" charset="0"/>
                <a:ea typeface="Calibri" panose="020F0502020204030204" pitchFamily="34" charset="0"/>
                <a:cs typeface="B Nazanin" panose="00000400000000000000" pitchFamily="2" charset="-78"/>
              </a:rPr>
              <a:t>زیرزبانی تجویز کنید و سپس ارجاع دهید. </a:t>
            </a:r>
          </a:p>
          <a:p>
            <a:pPr marL="0" indent="0" algn="just" rtl="1">
              <a:lnSpc>
                <a:spcPct val="107000"/>
              </a:lnSpc>
              <a:spcAft>
                <a:spcPts val="800"/>
              </a:spcAft>
              <a:buNone/>
            </a:pPr>
            <a:endParaRPr lang="en-US" dirty="0">
              <a:latin typeface="Calibri" panose="020F0502020204030204" pitchFamily="34" charset="0"/>
              <a:ea typeface="Calibri" panose="020F0502020204030204" pitchFamily="34" charset="0"/>
              <a:cs typeface="Arial" panose="020B060402020209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B Nazanin" panose="00000400000000000000" pitchFamily="2" charset="-78"/>
              </a:rPr>
              <a:t>هدف کاهش </a:t>
            </a:r>
            <a:r>
              <a:rPr lang="fa-IR" b="1" dirty="0" smtClean="0">
                <a:latin typeface="Calibri" panose="020F0502020204030204" pitchFamily="34" charset="0"/>
                <a:ea typeface="Calibri" panose="020F0502020204030204" pitchFamily="34" charset="0"/>
                <a:cs typeface="B Nazanin" panose="00000400000000000000" pitchFamily="2" charset="-78"/>
              </a:rPr>
              <a:t>فشار خون </a:t>
            </a:r>
            <a:r>
              <a:rPr lang="fa-IR" b="1" dirty="0">
                <a:latin typeface="Calibri" panose="020F0502020204030204" pitchFamily="34" charset="0"/>
                <a:ea typeface="Calibri" panose="020F0502020204030204" pitchFamily="34" charset="0"/>
                <a:cs typeface="B Nazanin" panose="00000400000000000000" pitchFamily="2" charset="-78"/>
              </a:rPr>
              <a:t>به میزان 10 تا 20 درصد </a:t>
            </a:r>
            <a:r>
              <a:rPr lang="fa-IR" b="1" dirty="0" smtClean="0">
                <a:latin typeface="Calibri" panose="020F0502020204030204" pitchFamily="34" charset="0"/>
                <a:ea typeface="Calibri" panose="020F0502020204030204" pitchFamily="34" charset="0"/>
                <a:cs typeface="B Nazanin" panose="00000400000000000000" pitchFamily="2" charset="-78"/>
              </a:rPr>
              <a:t>فشار خون </a:t>
            </a:r>
            <a:r>
              <a:rPr lang="fa-IR" b="1" dirty="0">
                <a:latin typeface="Calibri" panose="020F0502020204030204" pitchFamily="34" charset="0"/>
                <a:ea typeface="Calibri" panose="020F0502020204030204" pitchFamily="34" charset="0"/>
                <a:cs typeface="B Nazanin" panose="00000400000000000000" pitchFamily="2" charset="-78"/>
              </a:rPr>
              <a:t>متوسط شریانی (</a:t>
            </a:r>
            <a:r>
              <a:rPr lang="en-US" b="1" dirty="0">
                <a:latin typeface="Calibri" panose="020F0502020204030204" pitchFamily="34" charset="0"/>
                <a:ea typeface="Calibri" panose="020F0502020204030204" pitchFamily="34" charset="0"/>
                <a:cs typeface="B Nazanin" panose="00000400000000000000" pitchFamily="2" charset="-78"/>
              </a:rPr>
              <a:t>MAP</a:t>
            </a:r>
            <a:r>
              <a:rPr lang="fa-IR" b="1" dirty="0">
                <a:latin typeface="Calibri" panose="020F0502020204030204" pitchFamily="34" charset="0"/>
                <a:ea typeface="Calibri" panose="020F0502020204030204" pitchFamily="34" charset="0"/>
                <a:cs typeface="B Nazanin" panose="00000400000000000000" pitchFamily="2" charset="-78"/>
              </a:rPr>
              <a:t>) طی </a:t>
            </a:r>
            <a:r>
              <a:rPr lang="fa-IR" b="1" dirty="0" smtClean="0">
                <a:latin typeface="Calibri" panose="020F0502020204030204" pitchFamily="34" charset="0"/>
                <a:ea typeface="Calibri" panose="020F0502020204030204" pitchFamily="34" charset="0"/>
                <a:cs typeface="B Nazanin" panose="00000400000000000000" pitchFamily="2" charset="-78"/>
              </a:rPr>
              <a:t>یک ساعت </a:t>
            </a:r>
            <a:r>
              <a:rPr lang="fa-IR" b="1" dirty="0">
                <a:latin typeface="Calibri" panose="020F0502020204030204" pitchFamily="34" charset="0"/>
                <a:ea typeface="Calibri" panose="020F0502020204030204" pitchFamily="34" charset="0"/>
                <a:cs typeface="B Nazanin" panose="00000400000000000000" pitchFamily="2" charset="-78"/>
              </a:rPr>
              <a:t>است. کاهش </a:t>
            </a:r>
            <a:r>
              <a:rPr lang="fa-IR" b="1" dirty="0" smtClean="0">
                <a:latin typeface="Calibri" panose="020F0502020204030204" pitchFamily="34" charset="0"/>
                <a:ea typeface="Calibri" panose="020F0502020204030204" pitchFamily="34" charset="0"/>
                <a:cs typeface="B Nazanin" panose="00000400000000000000" pitchFamily="2" charset="-78"/>
              </a:rPr>
              <a:t>فشار خون </a:t>
            </a:r>
            <a:r>
              <a:rPr lang="fa-IR" b="1" dirty="0">
                <a:latin typeface="Calibri" panose="020F0502020204030204" pitchFamily="34" charset="0"/>
                <a:ea typeface="Calibri" panose="020F0502020204030204" pitchFamily="34" charset="0"/>
                <a:cs typeface="B Nazanin" panose="00000400000000000000" pitchFamily="2" charset="-78"/>
              </a:rPr>
              <a:t>در 24 ساعت اول بیش از 25 درصد </a:t>
            </a:r>
            <a:r>
              <a:rPr lang="en-US" b="1" dirty="0">
                <a:latin typeface="Calibri" panose="020F0502020204030204" pitchFamily="34" charset="0"/>
                <a:ea typeface="Calibri" panose="020F0502020204030204" pitchFamily="34" charset="0"/>
                <a:cs typeface="B Nazanin" panose="00000400000000000000" pitchFamily="2" charset="-78"/>
              </a:rPr>
              <a:t>MAP</a:t>
            </a:r>
            <a:r>
              <a:rPr lang="fa-IR" b="1" dirty="0">
                <a:latin typeface="Calibri" panose="020F0502020204030204" pitchFamily="34" charset="0"/>
                <a:ea typeface="Calibri" panose="020F0502020204030204" pitchFamily="34" charset="0"/>
                <a:cs typeface="B Nazanin" panose="00000400000000000000" pitchFamily="2" charset="-78"/>
              </a:rPr>
              <a:t> مجاز نیست. پس از آن داروهای بیمار را به نحوی تنظیم کنید که طی 24 تا 48 ساعت </a:t>
            </a:r>
            <a:r>
              <a:rPr lang="fa-IR" b="1" dirty="0" smtClean="0">
                <a:latin typeface="Calibri" panose="020F0502020204030204" pitchFamily="34" charset="0"/>
                <a:ea typeface="Calibri" panose="020F0502020204030204" pitchFamily="34" charset="0"/>
                <a:cs typeface="B Nazanin" panose="00000400000000000000" pitchFamily="2" charset="-78"/>
              </a:rPr>
              <a:t>فشار خون </a:t>
            </a:r>
            <a:r>
              <a:rPr lang="fa-IR" b="1" dirty="0">
                <a:latin typeface="Calibri" panose="020F0502020204030204" pitchFamily="34" charset="0"/>
                <a:ea typeface="Calibri" panose="020F0502020204030204" pitchFamily="34" charset="0"/>
                <a:cs typeface="B Nazanin" panose="00000400000000000000" pitchFamily="2" charset="-78"/>
              </a:rPr>
              <a:t>بیمار به محدوده کنترل مطلوب برسد.  (کمتر از 130 روی 90 میلیمتر جیوه در اکثر بیماران بدون بیماری های همراه </a:t>
            </a:r>
            <a:r>
              <a:rPr lang="fa-IR" b="1" dirty="0">
                <a:latin typeface="Calibri" panose="020F0502020204030204" pitchFamily="34" charset="0"/>
                <a:ea typeface="Calibri" panose="020F0502020204030204" pitchFamily="34" charset="0"/>
                <a:cs typeface="Times New Roman" panose="02020603050405020304" pitchFamily="18" charset="0"/>
              </a:rPr>
              <a:t>–</a:t>
            </a:r>
            <a:r>
              <a:rPr lang="fa-IR" b="1" dirty="0">
                <a:latin typeface="Calibri" panose="020F0502020204030204" pitchFamily="34" charset="0"/>
                <a:ea typeface="Calibri" panose="020F0502020204030204" pitchFamily="34" charset="0"/>
                <a:cs typeface="B Nazanin" panose="00000400000000000000" pitchFamily="2" charset="-78"/>
              </a:rPr>
              <a:t> در سالمندان متناسب با شرایط سالمند بین 140 روی 90 تا 150 روی 90 میلیمتر جیوه)</a:t>
            </a:r>
            <a:endParaRPr lang="en-US" dirty="0">
              <a:latin typeface="Calibri" panose="020F0502020204030204" pitchFamily="34" charset="0"/>
              <a:ea typeface="Calibri" panose="020F0502020204030204" pitchFamily="34" charset="0"/>
              <a:cs typeface="Arial" panose="020B0604020202090204" pitchFamily="34" charset="0"/>
            </a:endParaRPr>
          </a:p>
          <a:p>
            <a:endParaRPr lang="en-US" dirty="0"/>
          </a:p>
        </p:txBody>
      </p:sp>
    </p:spTree>
    <p:extLst>
      <p:ext uri="{BB962C8B-B14F-4D97-AF65-F5344CB8AC3E}">
        <p14:creationId xmlns:p14="http://schemas.microsoft.com/office/powerpoint/2010/main" val="1381713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2123" y="1494917"/>
            <a:ext cx="11448113" cy="4774303"/>
          </a:xfrm>
          <a:noFill/>
        </p:spPr>
        <p:txBody>
          <a:bodyPr>
            <a:normAutofit/>
          </a:bodyPr>
          <a:lstStyle/>
          <a:p>
            <a:pPr marL="0" indent="0" algn="r" rtl="1">
              <a:buNone/>
            </a:pPr>
            <a:endParaRPr lang="fa-IR" sz="2400" b="1" dirty="0">
              <a:latin typeface="+mj-lt"/>
              <a:ea typeface="+mj-ea"/>
              <a:cs typeface="B Nazanin" panose="00000400000000000000" pitchFamily="2" charset="-78"/>
            </a:endParaRPr>
          </a:p>
          <a:p>
            <a:pPr marL="0" indent="0" algn="r" rtl="1">
              <a:buNone/>
            </a:pPr>
            <a:r>
              <a:rPr lang="fa-IR" sz="2400" dirty="0">
                <a:latin typeface="+mj-lt"/>
                <a:ea typeface="+mj-ea"/>
                <a:cs typeface="B Titr" panose="00000700000000000000" pitchFamily="2" charset="-78"/>
              </a:rPr>
              <a:t>1. مراقبت </a:t>
            </a:r>
            <a:r>
              <a:rPr lang="fa-IR" sz="2400" dirty="0" err="1">
                <a:latin typeface="+mj-lt"/>
                <a:ea typeface="+mj-ea"/>
                <a:cs typeface="B Titr" panose="00000700000000000000" pitchFamily="2" charset="-78"/>
              </a:rPr>
              <a:t>بيمار</a:t>
            </a:r>
            <a:r>
              <a:rPr lang="fa-IR" sz="2400" dirty="0">
                <a:latin typeface="+mj-lt"/>
                <a:ea typeface="+mj-ea"/>
                <a:cs typeface="B Titr" panose="00000700000000000000" pitchFamily="2" charset="-78"/>
              </a:rPr>
              <a:t> مبتلا به فشار خون بالا- پزشک: کد 7974</a:t>
            </a:r>
          </a:p>
          <a:p>
            <a:pPr marL="0" indent="0" algn="r" rtl="1">
              <a:buNone/>
            </a:pPr>
            <a:r>
              <a:rPr lang="fa-IR" sz="2400" b="1" dirty="0">
                <a:solidFill>
                  <a:srgbClr val="C00000"/>
                </a:solidFill>
                <a:latin typeface="+mj-lt"/>
                <a:ea typeface="+mj-ea"/>
                <a:cs typeface="B Nazanin" panose="00000400000000000000" pitchFamily="2" charset="-78"/>
              </a:rPr>
              <a:t>در صورت رسیدن به تشخیص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برای فرد و ثبت کد بیماری توسط پزشک، برای مراجعات بعدی بیمار، خدمت مراقبت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(کد 7974) به صورت سه ماهه توسط پزشک  ارایه می گردد.</a:t>
            </a:r>
            <a:endParaRPr lang="en-US" sz="2400" b="1" dirty="0">
              <a:solidFill>
                <a:srgbClr val="C00000"/>
              </a:solidFill>
              <a:latin typeface="+mj-lt"/>
              <a:ea typeface="+mj-ea"/>
              <a:cs typeface="B Nazanin" panose="00000400000000000000" pitchFamily="2" charset="-78"/>
            </a:endParaRPr>
          </a:p>
          <a:p>
            <a:pPr marL="0" indent="0" algn="r" rtl="1">
              <a:buNone/>
            </a:pPr>
            <a:endParaRPr lang="fa-IR" sz="2400" b="1" dirty="0">
              <a:solidFill>
                <a:srgbClr val="C00000"/>
              </a:solidFill>
              <a:latin typeface="+mj-lt"/>
              <a:ea typeface="+mj-ea"/>
              <a:cs typeface="B Nazanin" panose="00000400000000000000" pitchFamily="2" charset="-78"/>
            </a:endParaRPr>
          </a:p>
          <a:p>
            <a:pPr marL="0" indent="0" algn="r" rtl="1">
              <a:buNone/>
            </a:pPr>
            <a:r>
              <a:rPr lang="fa-IR" sz="2400" dirty="0">
                <a:latin typeface="+mj-lt"/>
                <a:ea typeface="+mj-ea"/>
                <a:cs typeface="B Titr" panose="00000700000000000000" pitchFamily="2" charset="-78"/>
              </a:rPr>
              <a:t>2. مراقبت </a:t>
            </a:r>
            <a:r>
              <a:rPr lang="fa-IR" sz="2400" dirty="0" err="1">
                <a:latin typeface="+mj-lt"/>
                <a:ea typeface="+mj-ea"/>
                <a:cs typeface="B Titr" panose="00000700000000000000" pitchFamily="2" charset="-78"/>
              </a:rPr>
              <a:t>بيمار</a:t>
            </a:r>
            <a:r>
              <a:rPr lang="fa-IR" sz="2400" dirty="0">
                <a:latin typeface="+mj-lt"/>
                <a:ea typeface="+mj-ea"/>
                <a:cs typeface="B Titr" panose="00000700000000000000" pitchFamily="2" charset="-78"/>
              </a:rPr>
              <a:t> مبتلا به فشار خون بالا- </a:t>
            </a:r>
            <a:r>
              <a:rPr lang="fa-IR" sz="2400" dirty="0" err="1">
                <a:latin typeface="+mj-lt"/>
                <a:ea typeface="+mj-ea"/>
                <a:cs typeface="B Titr" panose="00000700000000000000" pitchFamily="2" charset="-78"/>
              </a:rPr>
              <a:t>غير</a:t>
            </a:r>
            <a:r>
              <a:rPr lang="fa-IR" sz="2400" dirty="0">
                <a:latin typeface="+mj-lt"/>
                <a:ea typeface="+mj-ea"/>
                <a:cs typeface="B Titr" panose="00000700000000000000" pitchFamily="2" charset="-78"/>
              </a:rPr>
              <a:t> پزشک: کد 7971</a:t>
            </a:r>
          </a:p>
          <a:p>
            <a:pPr marL="0" indent="0" algn="r" rtl="1">
              <a:buNone/>
            </a:pPr>
            <a:r>
              <a:rPr lang="fa-IR" sz="2400" b="1" dirty="0">
                <a:solidFill>
                  <a:srgbClr val="C00000"/>
                </a:solidFill>
                <a:cs typeface="B Nazanin" panose="00000400000000000000" pitchFamily="2" charset="-78"/>
              </a:rPr>
              <a:t>در صورت رسیدن به تشخیص </a:t>
            </a:r>
            <a:r>
              <a:rPr lang="fa-IR" sz="2400" b="1" dirty="0" smtClean="0">
                <a:solidFill>
                  <a:srgbClr val="C00000"/>
                </a:solidFill>
                <a:cs typeface="B Nazanin" panose="00000400000000000000" pitchFamily="2" charset="-78"/>
              </a:rPr>
              <a:t>فشار خون </a:t>
            </a:r>
            <a:r>
              <a:rPr lang="fa-IR" sz="2400" b="1" dirty="0">
                <a:solidFill>
                  <a:srgbClr val="C00000"/>
                </a:solidFill>
                <a:cs typeface="B Nazanin" panose="00000400000000000000" pitchFamily="2" charset="-78"/>
              </a:rPr>
              <a:t>بالا برای فرد و ثبت کد بیماری توسط پزشک، </a:t>
            </a:r>
            <a:r>
              <a:rPr lang="fa-IR" sz="2400" b="1" dirty="0">
                <a:solidFill>
                  <a:srgbClr val="C00000"/>
                </a:solidFill>
                <a:latin typeface="+mj-lt"/>
                <a:ea typeface="+mj-ea"/>
                <a:cs typeface="B Nazanin" panose="00000400000000000000" pitchFamily="2" charset="-78"/>
              </a:rPr>
              <a:t>به تمامی افراد مبتلا به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a:t>
            </a:r>
            <a:r>
              <a:rPr lang="fa-IR" sz="2400" b="1" dirty="0">
                <a:solidFill>
                  <a:srgbClr val="C00000"/>
                </a:solidFill>
                <a:cs typeface="B Nazanin" panose="00000400000000000000" pitchFamily="2" charset="-78"/>
              </a:rPr>
              <a:t>خدمت مراقبت </a:t>
            </a:r>
            <a:r>
              <a:rPr lang="fa-IR" sz="2400" b="1" dirty="0" smtClean="0">
                <a:solidFill>
                  <a:srgbClr val="C00000"/>
                </a:solidFill>
                <a:cs typeface="B Nazanin" panose="00000400000000000000" pitchFamily="2" charset="-78"/>
              </a:rPr>
              <a:t>فشار خون </a:t>
            </a:r>
            <a:r>
              <a:rPr lang="fa-IR" sz="2400" b="1" dirty="0">
                <a:solidFill>
                  <a:srgbClr val="C00000"/>
                </a:solidFill>
                <a:cs typeface="B Nazanin" panose="00000400000000000000" pitchFamily="2" charset="-78"/>
              </a:rPr>
              <a:t>بالا (کد 7971) </a:t>
            </a:r>
            <a:r>
              <a:rPr lang="fa-IR" sz="2400" b="1" dirty="0">
                <a:solidFill>
                  <a:srgbClr val="C00000"/>
                </a:solidFill>
                <a:latin typeface="+mj-lt"/>
                <a:ea typeface="+mj-ea"/>
                <a:cs typeface="B Nazanin" panose="00000400000000000000" pitchFamily="2" charset="-78"/>
              </a:rPr>
              <a:t>به صورت ماهانه می بایست ارایه شود.</a:t>
            </a:r>
          </a:p>
        </p:txBody>
      </p:sp>
      <p:sp>
        <p:nvSpPr>
          <p:cNvPr id="5" name="Title 1">
            <a:extLst>
              <a:ext uri="{FF2B5EF4-FFF2-40B4-BE49-F238E27FC236}">
                <a16:creationId xmlns:a16="http://schemas.microsoft.com/office/drawing/2014/main" id="{7ABECC33-6CC3-0259-EA97-04D31BC7B2F7}"/>
              </a:ext>
            </a:extLst>
          </p:cNvPr>
          <p:cNvSpPr>
            <a:spLocks noGrp="1"/>
          </p:cNvSpPr>
          <p:nvPr>
            <p:ph type="title"/>
          </p:nvPr>
        </p:nvSpPr>
        <p:spPr>
          <a:xfrm>
            <a:off x="412123" y="561676"/>
            <a:ext cx="11448113" cy="1325563"/>
          </a:xfrm>
        </p:spPr>
        <p:txBody>
          <a:bodyPr vert="horz" lIns="91440" tIns="45720" rIns="91440" bIns="45720" rtlCol="0" anchor="t">
            <a:normAutofit/>
          </a:bodyPr>
          <a:lstStyle/>
          <a:p>
            <a:pPr algn="r" rtl="1"/>
            <a:r>
              <a:rPr lang="fa-IR" dirty="0">
                <a:cs typeface="B Titr" panose="00000700000000000000" pitchFamily="2" charset="-78"/>
              </a:rPr>
              <a:t>خدمات </a:t>
            </a:r>
            <a:r>
              <a:rPr lang="fa-IR" u="sng" dirty="0">
                <a:cs typeface="B Titr" panose="00000700000000000000" pitchFamily="2" charset="-78"/>
              </a:rPr>
              <a:t>مراقبت</a:t>
            </a:r>
            <a:r>
              <a:rPr lang="fa-IR" dirty="0">
                <a:cs typeface="B Titr" panose="00000700000000000000" pitchFamily="2" charset="-78"/>
              </a:rPr>
              <a:t> </a:t>
            </a:r>
            <a:r>
              <a:rPr lang="fa-IR" dirty="0" smtClean="0">
                <a:cs typeface="B Titr" panose="00000700000000000000" pitchFamily="2" charset="-78"/>
              </a:rPr>
              <a:t>فشار خون </a:t>
            </a:r>
            <a:r>
              <a:rPr lang="fa-IR" dirty="0">
                <a:cs typeface="B Titr" panose="00000700000000000000" pitchFamily="2" charset="-78"/>
              </a:rPr>
              <a:t>بالا</a:t>
            </a:r>
            <a:br>
              <a:rPr lang="fa-IR" dirty="0">
                <a:cs typeface="B Titr" panose="00000700000000000000" pitchFamily="2" charset="-78"/>
              </a:rPr>
            </a:br>
            <a:r>
              <a:rPr lang="fa-IR" sz="2000" dirty="0">
                <a:solidFill>
                  <a:srgbClr val="00B050"/>
                </a:solidFill>
                <a:cs typeface="B Titr" panose="00000700000000000000" pitchFamily="2" charset="-78"/>
              </a:rPr>
              <a:t>در قسمت مراقبتهای انجام شده/نشده بارگزاری گردید.</a:t>
            </a:r>
            <a:endParaRPr lang="en-US" dirty="0">
              <a:solidFill>
                <a:srgbClr val="00B050"/>
              </a:solidFill>
              <a:cs typeface="B Titr" panose="00000700000000000000" pitchFamily="2" charset="-78"/>
            </a:endParaRPr>
          </a:p>
        </p:txBody>
      </p:sp>
    </p:spTree>
    <p:extLst>
      <p:ext uri="{BB962C8B-B14F-4D97-AF65-F5344CB8AC3E}">
        <p14:creationId xmlns:p14="http://schemas.microsoft.com/office/powerpoint/2010/main" val="1244459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666" y="379411"/>
            <a:ext cx="10264462" cy="1280890"/>
          </a:xfrm>
        </p:spPr>
        <p:txBody>
          <a:bodyPr/>
          <a:lstStyle/>
          <a:p>
            <a:pPr algn="r"/>
            <a:r>
              <a:rPr lang="fa-IR" dirty="0">
                <a:cs typeface="B Titr" panose="00000700000000000000" pitchFamily="2" charset="-78"/>
              </a:rPr>
              <a:t>مراقبت </a:t>
            </a:r>
            <a:r>
              <a:rPr lang="fa-IR" dirty="0" err="1">
                <a:cs typeface="B Titr" panose="00000700000000000000" pitchFamily="2" charset="-78"/>
              </a:rPr>
              <a:t>بيمار</a:t>
            </a:r>
            <a:r>
              <a:rPr lang="fa-IR" dirty="0">
                <a:cs typeface="B Titr" panose="00000700000000000000" pitchFamily="2" charset="-78"/>
              </a:rPr>
              <a:t> مبتلا به فشار خون بالا- پزشک : کد 7974</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1665" y="1253810"/>
            <a:ext cx="10174310" cy="5330135"/>
          </a:xfrm>
          <a:prstGeom prst="rect">
            <a:avLst/>
          </a:prstGeom>
        </p:spPr>
      </p:pic>
    </p:spTree>
    <p:extLst>
      <p:ext uri="{BB962C8B-B14F-4D97-AF65-F5344CB8AC3E}">
        <p14:creationId xmlns:p14="http://schemas.microsoft.com/office/powerpoint/2010/main" val="35562041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1070" y="379411"/>
            <a:ext cx="10075057" cy="1280890"/>
          </a:xfrm>
        </p:spPr>
        <p:txBody>
          <a:bodyPr/>
          <a:lstStyle/>
          <a:p>
            <a:pPr algn="r"/>
            <a:r>
              <a:rPr lang="fa-IR" dirty="0">
                <a:cs typeface="B Titr" panose="00000700000000000000" pitchFamily="2" charset="-78"/>
              </a:rPr>
              <a:t>مراقبت </a:t>
            </a:r>
            <a:r>
              <a:rPr lang="fa-IR" dirty="0" err="1">
                <a:cs typeface="B Titr" panose="00000700000000000000" pitchFamily="2" charset="-78"/>
              </a:rPr>
              <a:t>بيمار</a:t>
            </a:r>
            <a:r>
              <a:rPr lang="fa-IR" dirty="0">
                <a:cs typeface="B Titr" panose="00000700000000000000" pitchFamily="2" charset="-78"/>
              </a:rPr>
              <a:t> مبتلا به فشار خون بالا- پزشک : کد 7974</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217" y="1165666"/>
            <a:ext cx="10834910" cy="5651214"/>
          </a:xfrm>
          <a:prstGeom prst="rect">
            <a:avLst/>
          </a:prstGeom>
        </p:spPr>
      </p:pic>
    </p:spTree>
    <p:extLst>
      <p:ext uri="{BB962C8B-B14F-4D97-AF65-F5344CB8AC3E}">
        <p14:creationId xmlns:p14="http://schemas.microsoft.com/office/powerpoint/2010/main" val="2152425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6371" y="868830"/>
            <a:ext cx="10409907" cy="2484347"/>
          </a:xfrm>
        </p:spPr>
        <p:txBody>
          <a:bodyPr>
            <a:normAutofit/>
          </a:bodyPr>
          <a:lstStyle/>
          <a:p>
            <a:pPr algn="ctr" rtl="1"/>
            <a:r>
              <a:rPr lang="fa-IR" sz="4800" dirty="0">
                <a:cs typeface="B Titr" panose="00000700000000000000" pitchFamily="2" charset="-78"/>
              </a:rPr>
              <a:t>معرفی خدمات بروز رسانی شده </a:t>
            </a:r>
            <a:r>
              <a:rPr lang="fa-IR" sz="4800" dirty="0" err="1">
                <a:cs typeface="B Titr" panose="00000700000000000000" pitchFamily="2" charset="-78"/>
              </a:rPr>
              <a:t>فشارخون</a:t>
            </a:r>
            <a:r>
              <a:rPr lang="fa-IR" sz="4800" dirty="0">
                <a:cs typeface="B Titr" panose="00000700000000000000" pitchFamily="2" charset="-78"/>
              </a:rPr>
              <a:t> بالا</a:t>
            </a:r>
            <a:endParaRPr lang="en-US" sz="4800" dirty="0">
              <a:cs typeface="B Titr" panose="00000700000000000000" pitchFamily="2" charset="-78"/>
            </a:endParaRPr>
          </a:p>
        </p:txBody>
      </p:sp>
      <p:sp>
        <p:nvSpPr>
          <p:cNvPr id="3" name="Subtitle 2"/>
          <p:cNvSpPr>
            <a:spLocks noGrp="1"/>
          </p:cNvSpPr>
          <p:nvPr>
            <p:ph type="subTitle" idx="1"/>
          </p:nvPr>
        </p:nvSpPr>
        <p:spPr>
          <a:xfrm>
            <a:off x="3593106" y="4584196"/>
            <a:ext cx="5992454" cy="1198418"/>
          </a:xfrm>
        </p:spPr>
        <p:txBody>
          <a:bodyPr>
            <a:normAutofit/>
          </a:bodyPr>
          <a:lstStyle/>
          <a:p>
            <a:pPr algn="ctr" rtl="1"/>
            <a:r>
              <a:rPr lang="fa-IR" sz="1600" b="1" dirty="0" smtClean="0">
                <a:cs typeface="B Nazanin" panose="00000400000000000000" pitchFamily="2" charset="-78"/>
              </a:rPr>
              <a:t>شبکه بهداشت و درمان شهرستان بویین میاندشت</a:t>
            </a:r>
            <a:endParaRPr lang="fa-IR" sz="1600" b="1" dirty="0">
              <a:cs typeface="B Nazanin" panose="00000400000000000000" pitchFamily="2" charset="-78"/>
            </a:endParaRPr>
          </a:p>
          <a:p>
            <a:pPr algn="ctr" rtl="1"/>
            <a:r>
              <a:rPr lang="fa-IR" sz="1600" b="1" dirty="0" smtClean="0">
                <a:cs typeface="B Nazanin" panose="00000400000000000000" pitchFamily="2" charset="-78"/>
              </a:rPr>
              <a:t>واحد</a:t>
            </a:r>
            <a:r>
              <a:rPr lang="fa-IR" sz="1600" b="1" dirty="0" smtClean="0">
                <a:cs typeface="B Nazanin" panose="00000400000000000000" pitchFamily="2" charset="-78"/>
              </a:rPr>
              <a:t> </a:t>
            </a:r>
            <a:r>
              <a:rPr lang="fa-IR" sz="1600" b="1" dirty="0" smtClean="0">
                <a:cs typeface="B Nazanin" panose="00000400000000000000" pitchFamily="2" charset="-78"/>
              </a:rPr>
              <a:t>بیماری های غیرواگیر</a:t>
            </a:r>
            <a:endParaRPr lang="fa-IR" sz="1600" b="1" dirty="0">
              <a:cs typeface="B Nazanin" panose="00000400000000000000" pitchFamily="2" charset="-78"/>
            </a:endParaRPr>
          </a:p>
          <a:p>
            <a:pPr algn="ctr" rtl="1"/>
            <a:r>
              <a:rPr lang="fa-IR" sz="1600" b="1" dirty="0">
                <a:cs typeface="B Nazanin" panose="00000400000000000000" pitchFamily="2" charset="-78"/>
              </a:rPr>
              <a:t>8</a:t>
            </a:r>
            <a:r>
              <a:rPr lang="fa-IR" sz="1600" b="1" dirty="0" smtClean="0">
                <a:cs typeface="B Nazanin" panose="00000400000000000000" pitchFamily="2" charset="-78"/>
              </a:rPr>
              <a:t> </a:t>
            </a:r>
            <a:r>
              <a:rPr lang="fa-IR" sz="1600" b="1" dirty="0" smtClean="0">
                <a:cs typeface="B Nazanin" panose="00000400000000000000" pitchFamily="2" charset="-78"/>
              </a:rPr>
              <a:t>تیر 1403</a:t>
            </a:r>
            <a:endParaRPr lang="en-US" sz="1600" b="1" dirty="0">
              <a:cs typeface="B Nazanin" panose="00000400000000000000" pitchFamily="2" charset="-78"/>
            </a:endParaRPr>
          </a:p>
        </p:txBody>
      </p:sp>
    </p:spTree>
    <p:extLst>
      <p:ext uri="{BB962C8B-B14F-4D97-AF65-F5344CB8AC3E}">
        <p14:creationId xmlns:p14="http://schemas.microsoft.com/office/powerpoint/2010/main" val="28989256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224" y="379411"/>
            <a:ext cx="9984904" cy="1280890"/>
          </a:xfrm>
        </p:spPr>
        <p:txBody>
          <a:bodyPr/>
          <a:lstStyle/>
          <a:p>
            <a:pPr algn="r"/>
            <a:r>
              <a:rPr lang="fa-IR" dirty="0">
                <a:cs typeface="B Titr" panose="00000700000000000000" pitchFamily="2" charset="-78"/>
              </a:rPr>
              <a:t>مراقبت </a:t>
            </a:r>
            <a:r>
              <a:rPr lang="fa-IR" dirty="0" err="1">
                <a:cs typeface="B Titr" panose="00000700000000000000" pitchFamily="2" charset="-78"/>
              </a:rPr>
              <a:t>بيمار</a:t>
            </a:r>
            <a:r>
              <a:rPr lang="fa-IR" dirty="0">
                <a:cs typeface="B Titr" panose="00000700000000000000" pitchFamily="2" charset="-78"/>
              </a:rPr>
              <a:t> مبتلا به فشار خون بالا- پزشک : کد 7974</a:t>
            </a:r>
            <a:endParaRPr lang="en-US" dirty="0"/>
          </a:p>
        </p:txBody>
      </p:sp>
      <p:pic>
        <p:nvPicPr>
          <p:cNvPr id="7" name="Picture 6"/>
          <p:cNvPicPr>
            <a:picLocks noChangeAspect="1"/>
          </p:cNvPicPr>
          <p:nvPr/>
        </p:nvPicPr>
        <p:blipFill>
          <a:blip r:embed="rId2"/>
          <a:stretch>
            <a:fillRect/>
          </a:stretch>
        </p:blipFill>
        <p:spPr>
          <a:xfrm>
            <a:off x="0" y="1952820"/>
            <a:ext cx="12192000" cy="3338725"/>
          </a:xfrm>
          <a:prstGeom prst="rect">
            <a:avLst/>
          </a:prstGeom>
        </p:spPr>
      </p:pic>
    </p:spTree>
    <p:extLst>
      <p:ext uri="{BB962C8B-B14F-4D97-AF65-F5344CB8AC3E}">
        <p14:creationId xmlns:p14="http://schemas.microsoft.com/office/powerpoint/2010/main" val="1076002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53793" y="399245"/>
            <a:ext cx="11333410" cy="6309420"/>
          </a:xfrm>
          <a:prstGeom prst="rect">
            <a:avLst/>
          </a:prstGeom>
          <a:noFill/>
        </p:spPr>
        <p:txBody>
          <a:bodyPr wrap="square" rtlCol="0">
            <a:spAutoFit/>
          </a:bodyPr>
          <a:lstStyle/>
          <a:p>
            <a:pPr algn="r" rtl="1"/>
            <a:r>
              <a:rPr lang="en-US" sz="2400" b="1" dirty="0">
                <a:solidFill>
                  <a:srgbClr val="C00000"/>
                </a:solidFill>
              </a:rPr>
              <a:t>Frailty</a:t>
            </a:r>
            <a:endParaRPr lang="en-US" sz="2400" dirty="0">
              <a:solidFill>
                <a:srgbClr val="C00000"/>
              </a:solidFill>
            </a:endParaRPr>
          </a:p>
          <a:p>
            <a:pPr algn="r" rtl="1"/>
            <a:r>
              <a:rPr lang="fa-IR" b="1" dirty="0"/>
              <a:t> </a:t>
            </a:r>
            <a:r>
              <a:rPr lang="en-US" b="1" dirty="0"/>
              <a:t>Frailty   </a:t>
            </a:r>
            <a:r>
              <a:rPr lang="fa-IR" sz="2000" b="1" dirty="0">
                <a:solidFill>
                  <a:schemeClr val="tx1">
                    <a:lumMod val="75000"/>
                    <a:lumOff val="25000"/>
                  </a:schemeClr>
                </a:solidFill>
                <a:cs typeface="B Nazanin" panose="00000400000000000000" pitchFamily="2" charset="-78"/>
              </a:rPr>
              <a:t>یک سندرم بیولوژیک وابسته به سن است که با کاهش ذخایر فیزیولوژیک به علت اختلال در ارگان های مختلف تعریف   می گردد که فرد را هنگام مواجهه با محرک های استرس زا مانند بیماری، در معرض خطر بیشتری قرار می دهد. این سندرم با شیوع پیامد های نا مطلوبی چون ناتوانی، بستری شدن و مرگ و میر همراه است. </a:t>
            </a:r>
          </a:p>
          <a:p>
            <a:pPr algn="r" rtl="1"/>
            <a:endParaRPr lang="en-US" sz="2000" b="1" dirty="0">
              <a:solidFill>
                <a:schemeClr val="tx1">
                  <a:lumMod val="75000"/>
                  <a:lumOff val="25000"/>
                </a:schemeClr>
              </a:solidFill>
              <a:cs typeface="B Nazanin" panose="00000400000000000000" pitchFamily="2" charset="-78"/>
            </a:endParaRPr>
          </a:p>
          <a:p>
            <a:pPr algn="r" rtl="1"/>
            <a:r>
              <a:rPr lang="ar-SA" sz="2000" b="1" dirty="0">
                <a:solidFill>
                  <a:srgbClr val="C00000"/>
                </a:solidFill>
                <a:cs typeface="B Nazanin" panose="00000400000000000000" pitchFamily="2" charset="-78"/>
              </a:rPr>
              <a:t>ارزیابی </a:t>
            </a:r>
            <a:r>
              <a:rPr lang="en-US" sz="2000" b="1" dirty="0">
                <a:solidFill>
                  <a:srgbClr val="C00000"/>
                </a:solidFill>
                <a:cs typeface="B Nazanin" panose="00000400000000000000" pitchFamily="2" charset="-78"/>
              </a:rPr>
              <a:t>Frailty</a:t>
            </a:r>
            <a:r>
              <a:rPr lang="ar-SA" sz="2000" b="1" dirty="0">
                <a:solidFill>
                  <a:srgbClr val="C00000"/>
                </a:solidFill>
                <a:cs typeface="B Nazanin" panose="00000400000000000000" pitchFamily="2" charset="-78"/>
              </a:rPr>
              <a:t> در بالین بر اساس ابزار </a:t>
            </a:r>
            <a:r>
              <a:rPr lang="en-US" sz="2000" b="1" dirty="0">
                <a:solidFill>
                  <a:srgbClr val="C00000"/>
                </a:solidFill>
                <a:cs typeface="B Nazanin" panose="00000400000000000000" pitchFamily="2" charset="-78"/>
              </a:rPr>
              <a:t>FRAIL</a:t>
            </a:r>
          </a:p>
          <a:p>
            <a:pPr algn="r" rtl="1"/>
            <a:r>
              <a:rPr lang="fa-IR" sz="2000" b="1" dirty="0">
                <a:solidFill>
                  <a:schemeClr val="tx1">
                    <a:lumMod val="75000"/>
                    <a:lumOff val="25000"/>
                  </a:schemeClr>
                </a:solidFill>
                <a:cs typeface="B Nazanin" panose="00000400000000000000" pitchFamily="2" charset="-78"/>
              </a:rPr>
              <a:t>برای ارائه خدمات سلامت به سالمندان، ابتدا باید آنان را از نظر </a:t>
            </a:r>
            <a:r>
              <a:rPr lang="en-US" sz="2000" b="1" dirty="0">
                <a:solidFill>
                  <a:schemeClr val="tx1">
                    <a:lumMod val="75000"/>
                    <a:lumOff val="25000"/>
                  </a:schemeClr>
                </a:solidFill>
                <a:cs typeface="B Nazanin" panose="00000400000000000000" pitchFamily="2" charset="-78"/>
              </a:rPr>
              <a:t>Frailty</a:t>
            </a:r>
            <a:r>
              <a:rPr lang="fa-IR" sz="2000" b="1" dirty="0">
                <a:solidFill>
                  <a:schemeClr val="tx1">
                    <a:lumMod val="75000"/>
                    <a:lumOff val="25000"/>
                  </a:schemeClr>
                </a:solidFill>
                <a:cs typeface="B Nazanin" panose="00000400000000000000" pitchFamily="2" charset="-78"/>
              </a:rPr>
              <a:t> بررسی نمود . جهت این ارزیابی می توان از ابزارهایی که به این منظور طراحی شده </a:t>
            </a:r>
            <a:r>
              <a:rPr lang="fa-IR" sz="2000" b="1" dirty="0" err="1">
                <a:solidFill>
                  <a:schemeClr val="tx1">
                    <a:lumMod val="75000"/>
                    <a:lumOff val="25000"/>
                  </a:schemeClr>
                </a:solidFill>
                <a:cs typeface="B Nazanin" panose="00000400000000000000" pitchFamily="2" charset="-78"/>
              </a:rPr>
              <a:t>اند</a:t>
            </a:r>
            <a:r>
              <a:rPr lang="fa-IR" sz="2000" b="1" dirty="0">
                <a:solidFill>
                  <a:schemeClr val="tx1">
                    <a:lumMod val="75000"/>
                    <a:lumOff val="25000"/>
                  </a:schemeClr>
                </a:solidFill>
                <a:cs typeface="B Nazanin" panose="00000400000000000000" pitchFamily="2" charset="-78"/>
              </a:rPr>
              <a:t> استفاده کرد و ابزاری که در اینجا مورد استفاده قرار می گیرد </a:t>
            </a:r>
            <a:r>
              <a:rPr lang="en-US" sz="2000" b="1" dirty="0">
                <a:solidFill>
                  <a:schemeClr val="tx1">
                    <a:lumMod val="75000"/>
                    <a:lumOff val="25000"/>
                  </a:schemeClr>
                </a:solidFill>
                <a:cs typeface="B Nazanin" panose="00000400000000000000" pitchFamily="2" charset="-78"/>
              </a:rPr>
              <a:t>Frailty Scale</a:t>
            </a:r>
            <a:r>
              <a:rPr lang="fa-IR" sz="2000" b="1" dirty="0">
                <a:solidFill>
                  <a:schemeClr val="tx1">
                    <a:lumMod val="75000"/>
                    <a:lumOff val="25000"/>
                  </a:schemeClr>
                </a:solidFill>
                <a:cs typeface="B Nazanin" panose="00000400000000000000" pitchFamily="2" charset="-78"/>
              </a:rPr>
              <a:t> است. در این ابزار پنج مورد بررسی می شود:</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1)خستگی: در طی یک ماه گذشته تا چه میزان خستگی و ضعف حین انجام کارهای روزمره داشته </a:t>
            </a:r>
            <a:r>
              <a:rPr lang="fa-IR" sz="2000" b="1" dirty="0" err="1">
                <a:solidFill>
                  <a:schemeClr val="tx1">
                    <a:lumMod val="75000"/>
                    <a:lumOff val="25000"/>
                  </a:schemeClr>
                </a:solidFill>
                <a:cs typeface="B Nazanin" panose="00000400000000000000" pitchFamily="2" charset="-78"/>
              </a:rPr>
              <a:t>اید</a:t>
            </a:r>
            <a:r>
              <a:rPr lang="fa-IR" sz="2000" b="1" dirty="0">
                <a:solidFill>
                  <a:schemeClr val="tx1">
                    <a:lumMod val="75000"/>
                    <a:lumOff val="25000"/>
                  </a:schemeClr>
                </a:solidFill>
                <a:cs typeface="B Nazanin" panose="00000400000000000000" pitchFamily="2" charset="-78"/>
              </a:rPr>
              <a:t>؟ همیشه / اغلب اوقات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2) توانایی بالارفتن از یک طبقه (ده) پله</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3) آیا پیمودن مسافت حدود 400 متر برای بیمار مشکل است؟ تا حدودی / بله / قادر نیست</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4) آیا بیمار سابقه ابتلا به حداقل 5 بیماری از ده بیماری درج شده در پایین را دارد؟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فشار خون بالا، دیابت، سرطان (به جز سرطان های مینور پوستی)، بیماری مزمن تنفسی، بیماری </a:t>
            </a:r>
            <a:r>
              <a:rPr lang="fa-IR" sz="2000" b="1" dirty="0" err="1">
                <a:solidFill>
                  <a:schemeClr val="tx1">
                    <a:lumMod val="75000"/>
                    <a:lumOff val="25000"/>
                  </a:schemeClr>
                </a:solidFill>
                <a:cs typeface="B Nazanin" panose="00000400000000000000" pitchFamily="2" charset="-78"/>
              </a:rPr>
              <a:t>ایسکمیک</a:t>
            </a:r>
            <a:r>
              <a:rPr lang="fa-IR" sz="2000" b="1" dirty="0">
                <a:solidFill>
                  <a:schemeClr val="tx1">
                    <a:lumMod val="75000"/>
                    <a:lumOff val="25000"/>
                  </a:schemeClr>
                </a:solidFill>
                <a:cs typeface="B Nazanin" panose="00000400000000000000" pitchFamily="2" charset="-78"/>
              </a:rPr>
              <a:t> قلبی (</a:t>
            </a:r>
            <a:r>
              <a:rPr lang="en-US" sz="2000" b="1" dirty="0">
                <a:solidFill>
                  <a:schemeClr val="tx1">
                    <a:lumMod val="75000"/>
                    <a:lumOff val="25000"/>
                  </a:schemeClr>
                </a:solidFill>
                <a:cs typeface="B Nazanin" panose="00000400000000000000" pitchFamily="2" charset="-78"/>
              </a:rPr>
              <a:t>IHD</a:t>
            </a:r>
            <a:r>
              <a:rPr lang="fa-IR" sz="2000" b="1" dirty="0">
                <a:solidFill>
                  <a:schemeClr val="tx1">
                    <a:lumMod val="75000"/>
                    <a:lumOff val="25000"/>
                  </a:schemeClr>
                </a:solidFill>
                <a:cs typeface="B Nazanin" panose="00000400000000000000" pitchFamily="2" charset="-78"/>
              </a:rPr>
              <a:t>)، نارسایی احتقانی قلب (</a:t>
            </a:r>
            <a:r>
              <a:rPr lang="en-US" sz="2000" b="1" dirty="0">
                <a:solidFill>
                  <a:schemeClr val="tx1">
                    <a:lumMod val="75000"/>
                    <a:lumOff val="25000"/>
                  </a:schemeClr>
                </a:solidFill>
                <a:cs typeface="B Nazanin" panose="00000400000000000000" pitchFamily="2" charset="-78"/>
              </a:rPr>
              <a:t>CHF</a:t>
            </a:r>
            <a:r>
              <a:rPr lang="fa-IR" sz="2000" b="1" dirty="0">
                <a:solidFill>
                  <a:schemeClr val="tx1">
                    <a:lumMod val="75000"/>
                    <a:lumOff val="25000"/>
                  </a:schemeClr>
                </a:solidFill>
                <a:cs typeface="B Nazanin" panose="00000400000000000000" pitchFamily="2" charset="-78"/>
              </a:rPr>
              <a:t>)، آسم، آرتریت، سکته مغزی، بیماری کلیوی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5) آیا بیمار در شش ماه گذشته بیش از 5 درصد از وزن خود را از دست داده و / یا کاهش وزن ناخواسته داشته است؟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در صورتی که پاسخ به حداقل سه مورد از پنج مورد فوق، مطابق پاسخ های درج شده باشد، فرد </a:t>
            </a:r>
            <a:r>
              <a:rPr lang="en-US" sz="2000" b="1" dirty="0">
                <a:solidFill>
                  <a:schemeClr val="tx1">
                    <a:lumMod val="75000"/>
                    <a:lumOff val="25000"/>
                  </a:schemeClr>
                </a:solidFill>
                <a:cs typeface="B Nazanin" panose="00000400000000000000" pitchFamily="2" charset="-78"/>
              </a:rPr>
              <a:t>Frail</a:t>
            </a:r>
            <a:r>
              <a:rPr lang="fa-IR" sz="2000" b="1" dirty="0">
                <a:solidFill>
                  <a:schemeClr val="tx1">
                    <a:lumMod val="75000"/>
                    <a:lumOff val="25000"/>
                  </a:schemeClr>
                </a:solidFill>
                <a:cs typeface="B Nazanin" panose="00000400000000000000" pitchFamily="2" charset="-78"/>
              </a:rPr>
              <a:t> محسوب می شود. </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chemeClr val="tx1">
                    <a:lumMod val="75000"/>
                    <a:lumOff val="25000"/>
                  </a:schemeClr>
                </a:solidFill>
                <a:cs typeface="B Nazanin" panose="00000400000000000000" pitchFamily="2" charset="-78"/>
              </a:rPr>
              <a:t>در صورت مثبت بودن یک یا دو مورد، سالمند </a:t>
            </a:r>
            <a:r>
              <a:rPr lang="en-US" sz="2000" b="1" dirty="0">
                <a:solidFill>
                  <a:schemeClr val="tx1">
                    <a:lumMod val="75000"/>
                    <a:lumOff val="25000"/>
                  </a:schemeClr>
                </a:solidFill>
                <a:cs typeface="B Nazanin" panose="00000400000000000000" pitchFamily="2" charset="-78"/>
              </a:rPr>
              <a:t>Pre frail</a:t>
            </a:r>
            <a:r>
              <a:rPr lang="fa-IR" sz="2000" b="1" dirty="0">
                <a:solidFill>
                  <a:schemeClr val="tx1">
                    <a:lumMod val="75000"/>
                    <a:lumOff val="25000"/>
                  </a:schemeClr>
                </a:solidFill>
                <a:cs typeface="B Nazanin" panose="00000400000000000000" pitchFamily="2" charset="-78"/>
              </a:rPr>
              <a:t> است و اگر پاسخ به هیچ کدام از 5 سوال فوق، مطابق پاسخ های نوشته شده نباشد، فرد سالمند در گروه </a:t>
            </a:r>
            <a:r>
              <a:rPr lang="en-US" sz="2000" b="1" dirty="0">
                <a:solidFill>
                  <a:schemeClr val="tx1">
                    <a:lumMod val="75000"/>
                    <a:lumOff val="25000"/>
                  </a:schemeClr>
                </a:solidFill>
                <a:cs typeface="B Nazanin" panose="00000400000000000000" pitchFamily="2" charset="-78"/>
              </a:rPr>
              <a:t>Robust</a:t>
            </a:r>
            <a:r>
              <a:rPr lang="fa-IR" sz="2000" b="1" dirty="0">
                <a:solidFill>
                  <a:schemeClr val="tx1">
                    <a:lumMod val="75000"/>
                    <a:lumOff val="25000"/>
                  </a:schemeClr>
                </a:solidFill>
                <a:cs typeface="B Nazanin" panose="00000400000000000000" pitchFamily="2" charset="-78"/>
              </a:rPr>
              <a:t> قرار می گیرد.</a:t>
            </a:r>
            <a:endParaRPr lang="en-US" sz="2000" b="1" dirty="0">
              <a:solidFill>
                <a:schemeClr val="tx1">
                  <a:lumMod val="75000"/>
                  <a:lumOff val="25000"/>
                </a:schemeClr>
              </a:solidFill>
              <a:cs typeface="B Nazanin" panose="00000400000000000000" pitchFamily="2" charset="-78"/>
            </a:endParaRPr>
          </a:p>
          <a:p>
            <a:pPr algn="r" rtl="1"/>
            <a:r>
              <a:rPr lang="fa-IR" sz="2000" b="1" dirty="0">
                <a:solidFill>
                  <a:srgbClr val="C00000"/>
                </a:solidFill>
                <a:cs typeface="B Nazanin" panose="00000400000000000000" pitchFamily="2" charset="-78"/>
              </a:rPr>
              <a:t>نکته: </a:t>
            </a:r>
            <a:r>
              <a:rPr lang="fa-IR" sz="2000" b="1" dirty="0">
                <a:solidFill>
                  <a:schemeClr val="tx1">
                    <a:lumMod val="75000"/>
                    <a:lumOff val="25000"/>
                  </a:schemeClr>
                </a:solidFill>
                <a:cs typeface="B Nazanin" panose="00000400000000000000" pitchFamily="2" charset="-78"/>
              </a:rPr>
              <a:t>لازم است ارزیابی </a:t>
            </a:r>
            <a:r>
              <a:rPr lang="en-US" sz="2000" b="1" dirty="0">
                <a:solidFill>
                  <a:schemeClr val="tx1">
                    <a:lumMod val="75000"/>
                    <a:lumOff val="25000"/>
                  </a:schemeClr>
                </a:solidFill>
                <a:cs typeface="B Nazanin" panose="00000400000000000000" pitchFamily="2" charset="-78"/>
              </a:rPr>
              <a:t>Frailty</a:t>
            </a:r>
            <a:r>
              <a:rPr lang="fa-IR" sz="2000" b="1" dirty="0">
                <a:solidFill>
                  <a:schemeClr val="tx1">
                    <a:lumMod val="75000"/>
                    <a:lumOff val="25000"/>
                  </a:schemeClr>
                </a:solidFill>
                <a:cs typeface="B Nazanin" panose="00000400000000000000" pitchFamily="2" charset="-78"/>
              </a:rPr>
              <a:t> در بالین بر اساس </a:t>
            </a:r>
            <a:r>
              <a:rPr lang="en-US" sz="2000" b="1" dirty="0">
                <a:solidFill>
                  <a:schemeClr val="tx1">
                    <a:lumMod val="75000"/>
                    <a:lumOff val="25000"/>
                  </a:schemeClr>
                </a:solidFill>
                <a:cs typeface="B Nazanin" panose="00000400000000000000" pitchFamily="2" charset="-78"/>
              </a:rPr>
              <a:t>FRAIL Scale</a:t>
            </a:r>
            <a:r>
              <a:rPr lang="fa-IR" sz="2000" b="1" dirty="0">
                <a:solidFill>
                  <a:schemeClr val="tx1">
                    <a:lumMod val="75000"/>
                    <a:lumOff val="25000"/>
                  </a:schemeClr>
                </a:solidFill>
                <a:cs typeface="B Nazanin" panose="00000400000000000000" pitchFamily="2" charset="-78"/>
              </a:rPr>
              <a:t> به صورت سالانه، برای سالمندان تکرار شود.</a:t>
            </a:r>
            <a:endParaRPr lang="en-US" sz="2000" b="1" dirty="0">
              <a:solidFill>
                <a:schemeClr val="tx1">
                  <a:lumMod val="75000"/>
                  <a:lumOff val="25000"/>
                </a:schemeClr>
              </a:solidFill>
              <a:cs typeface="B Nazanin" panose="00000400000000000000" pitchFamily="2" charset="-78"/>
            </a:endParaRPr>
          </a:p>
        </p:txBody>
      </p:sp>
    </p:spTree>
    <p:extLst>
      <p:ext uri="{BB962C8B-B14F-4D97-AF65-F5344CB8AC3E}">
        <p14:creationId xmlns:p14="http://schemas.microsoft.com/office/powerpoint/2010/main" val="15014773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5616" y="1772991"/>
            <a:ext cx="10023542" cy="3777622"/>
          </a:xfrm>
        </p:spPr>
        <p:txBody>
          <a:bodyPr vert="horz" lIns="91440" tIns="45720" rIns="91440" bIns="45720" rtlCol="0">
            <a:normAutofit/>
          </a:bodyPr>
          <a:lstStyle/>
          <a:p>
            <a:pPr algn="r" rtl="1"/>
            <a:r>
              <a:rPr lang="fa-IR" sz="2000" b="1" dirty="0">
                <a:cs typeface="B Nazanin" panose="00000400000000000000" pitchFamily="2" charset="-78"/>
              </a:rPr>
              <a:t>در صورت وجود </a:t>
            </a:r>
            <a:r>
              <a:rPr lang="fa-IR" sz="2000" b="1" u="sng" dirty="0">
                <a:cs typeface="B Nazanin" panose="00000400000000000000" pitchFamily="2" charset="-78"/>
              </a:rPr>
              <a:t>عوارض بیماری فشار خون </a:t>
            </a:r>
            <a:r>
              <a:rPr lang="fa-IR" sz="2000" b="1" dirty="0">
                <a:cs typeface="B Nazanin" panose="00000400000000000000" pitchFamily="2" charset="-78"/>
              </a:rPr>
              <a:t>ارجاع فوری به سطح 2 (متخصص قلب و عروق) </a:t>
            </a:r>
          </a:p>
          <a:p>
            <a:pPr algn="r" rtl="1"/>
            <a:r>
              <a:rPr lang="fa-IR" sz="2000" b="1" dirty="0">
                <a:cs typeface="B Nazanin" panose="00000400000000000000" pitchFamily="2" charset="-78"/>
              </a:rPr>
              <a:t>"</a:t>
            </a:r>
            <a:r>
              <a:rPr lang="fa-IR" sz="2000" b="1" dirty="0" err="1">
                <a:cs typeface="B Nazanin" panose="00000400000000000000" pitchFamily="2" charset="-78"/>
              </a:rPr>
              <a:t>تجويز</a:t>
            </a:r>
            <a:r>
              <a:rPr lang="fa-IR" sz="2000" b="1" dirty="0">
                <a:cs typeface="B Nazanin" panose="00000400000000000000" pitchFamily="2" charset="-78"/>
              </a:rPr>
              <a:t> همزمان</a:t>
            </a:r>
            <a:r>
              <a:rPr lang="en-US" sz="2000" b="1" dirty="0">
                <a:cs typeface="B Nazanin" panose="00000400000000000000" pitchFamily="2" charset="-78"/>
              </a:rPr>
              <a:t> </a:t>
            </a:r>
            <a:r>
              <a:rPr lang="en-US" sz="2000" b="1" dirty="0" err="1">
                <a:cs typeface="B Nazanin" panose="00000400000000000000" pitchFamily="2" charset="-78"/>
              </a:rPr>
              <a:t>ACEi</a:t>
            </a:r>
            <a:r>
              <a:rPr lang="en-US" sz="2000" b="1" dirty="0">
                <a:cs typeface="B Nazanin" panose="00000400000000000000" pitchFamily="2" charset="-78"/>
              </a:rPr>
              <a:t>  </a:t>
            </a:r>
            <a:r>
              <a:rPr lang="fa-IR" sz="2000" b="1" dirty="0">
                <a:cs typeface="B Nazanin" panose="00000400000000000000" pitchFamily="2" charset="-78"/>
              </a:rPr>
              <a:t>و</a:t>
            </a:r>
            <a:r>
              <a:rPr lang="en-US" sz="2000" b="1" dirty="0">
                <a:cs typeface="B Nazanin" panose="00000400000000000000" pitchFamily="2" charset="-78"/>
              </a:rPr>
              <a:t> ARB </a:t>
            </a:r>
            <a:r>
              <a:rPr lang="fa-IR" sz="2000" b="1" dirty="0">
                <a:cs typeface="B Nazanin" panose="00000400000000000000" pitchFamily="2" charset="-78"/>
              </a:rPr>
              <a:t>ممنوع است. از تیک زدن همزمان جلوگیری می شود. </a:t>
            </a:r>
          </a:p>
          <a:p>
            <a:pPr algn="r" rtl="1"/>
            <a:r>
              <a:rPr lang="fa-IR" sz="2000" b="1" dirty="0">
                <a:cs typeface="B Nazanin" panose="00000400000000000000" pitchFamily="2" charset="-78"/>
              </a:rPr>
              <a:t>کلیه بیماران جهت بررسی عوارض بیماری </a:t>
            </a:r>
            <a:r>
              <a:rPr lang="fa-IR" sz="2000" b="1" dirty="0" err="1">
                <a:cs typeface="B Nazanin" panose="00000400000000000000" pitchFamily="2" charset="-78"/>
              </a:rPr>
              <a:t>فشارخون</a:t>
            </a:r>
            <a:r>
              <a:rPr lang="fa-IR" sz="2000" b="1" dirty="0">
                <a:cs typeface="B Nazanin" panose="00000400000000000000" pitchFamily="2" charset="-78"/>
              </a:rPr>
              <a:t> بالا، در صورت وجود اندیکاسیون به طور سالانه به سطح دو ارجاع شوند.</a:t>
            </a:r>
          </a:p>
          <a:p>
            <a:pPr algn="r" rtl="1"/>
            <a:r>
              <a:rPr lang="fa-IR" sz="2000" b="1" dirty="0">
                <a:cs typeface="B Nazanin" panose="00000400000000000000" pitchFamily="2" charset="-78"/>
              </a:rPr>
              <a:t>اگر عدم مصرف منظم داروهای کاهنده چربی خون به دلیل عارضه </a:t>
            </a:r>
            <a:r>
              <a:rPr lang="fa-IR" sz="2000" b="1" dirty="0" err="1">
                <a:cs typeface="B Nazanin" panose="00000400000000000000" pitchFamily="2" charset="-78"/>
              </a:rPr>
              <a:t>میوپاتی</a:t>
            </a:r>
            <a:r>
              <a:rPr lang="fa-IR" sz="2000" b="1" dirty="0">
                <a:cs typeface="B Nazanin" panose="00000400000000000000" pitchFamily="2" charset="-78"/>
              </a:rPr>
              <a:t> (درد عضلانی) است ضمن بررسی آنزیم های کبدی در صورت نیاز دوز دارو را اصلاح کرده یا نوع آن را تغییر دهید</a:t>
            </a:r>
          </a:p>
          <a:p>
            <a:pPr algn="r" rtl="1"/>
            <a:r>
              <a:rPr lang="fa-IR" sz="2000" b="1" dirty="0">
                <a:cs typeface="B Nazanin" panose="00000400000000000000" pitchFamily="2" charset="-78"/>
              </a:rPr>
              <a:t>اگر عدم مصرف منظم داروهای ضد پلاکت به دلیل عوارض دارو است نوع آن را تغییر دهید.</a:t>
            </a:r>
          </a:p>
          <a:p>
            <a:pPr algn="r" rtl="1"/>
            <a:r>
              <a:rPr lang="fa-IR" sz="2000" b="1" dirty="0">
                <a:cs typeface="B Nazanin" panose="00000400000000000000" pitchFamily="2" charset="-78"/>
              </a:rPr>
              <a:t>در صورت وجود عوارض پس از مصرف دارو تغییر نوع یا مقدار دارو و یا اصلاح شیوه مصرف دارو مورد توجه قرار گیرد. در صورت عدم اصلاح وضعیت به سطح 2 ارجاع دهید.</a:t>
            </a:r>
          </a:p>
          <a:p>
            <a:pPr algn="r" rtl="1"/>
            <a:endParaRPr lang="en-US" sz="2000" b="1" dirty="0">
              <a:cs typeface="B Nazanin" panose="00000400000000000000" pitchFamily="2" charset="-78"/>
            </a:endParaRPr>
          </a:p>
        </p:txBody>
      </p:sp>
      <p:sp>
        <p:nvSpPr>
          <p:cNvPr id="4" name="Title 1"/>
          <p:cNvSpPr txBox="1">
            <a:spLocks/>
          </p:cNvSpPr>
          <p:nvPr/>
        </p:nvSpPr>
        <p:spPr>
          <a:xfrm>
            <a:off x="2747471" y="740020"/>
            <a:ext cx="8911687"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dirty="0">
                <a:cs typeface="B Titr" panose="00000700000000000000" pitchFamily="2" charset="-78"/>
              </a:rPr>
              <a:t>نکات خدمت مراقبت </a:t>
            </a:r>
            <a:r>
              <a:rPr lang="fa-IR" dirty="0" smtClean="0">
                <a:cs typeface="B Titr" panose="00000700000000000000" pitchFamily="2" charset="-78"/>
              </a:rPr>
              <a:t>فشار خون </a:t>
            </a:r>
            <a:r>
              <a:rPr lang="fa-IR" dirty="0">
                <a:cs typeface="B Titr" panose="00000700000000000000" pitchFamily="2" charset="-78"/>
              </a:rPr>
              <a:t>بالا توسط پزشک</a:t>
            </a:r>
            <a:endParaRPr lang="en-US" dirty="0"/>
          </a:p>
        </p:txBody>
      </p:sp>
    </p:spTree>
    <p:extLst>
      <p:ext uri="{BB962C8B-B14F-4D97-AF65-F5344CB8AC3E}">
        <p14:creationId xmlns:p14="http://schemas.microsoft.com/office/powerpoint/2010/main" val="1183819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مداخلات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آموزشي</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براي</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كنترل</a:t>
            </a:r>
            <a:r>
              <a:rPr lang="fa-IR" sz="3200" dirty="0">
                <a:solidFill>
                  <a:schemeClr val="tx1"/>
                </a:solidFill>
                <a:latin typeface="Calibri" panose="020F0502020204030204" pitchFamily="34" charset="0"/>
                <a:ea typeface="Calibri" panose="020F0502020204030204" pitchFamily="34" charset="0"/>
                <a:cs typeface="B Titr" panose="00000700000000000000" pitchFamily="2" charset="-78"/>
              </a:rPr>
              <a:t> افت فشار خون </a:t>
            </a:r>
            <a:r>
              <a:rPr lang="fa-IR" sz="3200" dirty="0" err="1">
                <a:solidFill>
                  <a:schemeClr val="tx1"/>
                </a:solidFill>
                <a:latin typeface="Calibri" panose="020F0502020204030204" pitchFamily="34" charset="0"/>
                <a:ea typeface="Calibri" panose="020F0502020204030204" pitchFamily="34" charset="0"/>
                <a:cs typeface="B Titr" panose="00000700000000000000" pitchFamily="2" charset="-78"/>
              </a:rPr>
              <a:t>وضعيتي</a:t>
            </a:r>
            <a:endParaRPr lang="en-US" sz="3200" dirty="0">
              <a:solidFill>
                <a:schemeClr val="tx1"/>
              </a:solidFill>
            </a:endParaRPr>
          </a:p>
        </p:txBody>
      </p:sp>
      <p:sp>
        <p:nvSpPr>
          <p:cNvPr id="3" name="Content Placeholder 2"/>
          <p:cNvSpPr>
            <a:spLocks noGrp="1"/>
          </p:cNvSpPr>
          <p:nvPr>
            <p:ph idx="1"/>
          </p:nvPr>
        </p:nvSpPr>
        <p:spPr>
          <a:xfrm>
            <a:off x="1751527" y="1669960"/>
            <a:ext cx="9756798" cy="4254321"/>
          </a:xfrm>
        </p:spPr>
        <p:txBody>
          <a:bodyPr>
            <a:normAutofit/>
          </a:bodyPr>
          <a:lstStyle/>
          <a:p>
            <a:pPr marL="0" indent="0" algn="just" rtl="1">
              <a:lnSpc>
                <a:spcPct val="115000"/>
              </a:lnSpc>
              <a:buNone/>
            </a:pPr>
            <a:r>
              <a:rPr lang="ar-SA" b="1" dirty="0">
                <a:latin typeface="Calibri" panose="020F0502020204030204" pitchFamily="34" charset="0"/>
                <a:ea typeface="Calibri" panose="020F0502020204030204" pitchFamily="34" charset="0"/>
                <a:cs typeface="B Nazanin" panose="00000400000000000000" pitchFamily="2" charset="-78"/>
              </a:rPr>
              <a:t>در ابتدای شروع درمان دارویی، ممکن است افت فشار خون وضعیتی رخ دهد. افت فشارخون می تواند ناشی از استراحت طولانی مدت در بستر، کم آبی بدن، استرس و اضطراب، عفونت و حتی عوارض جانبی برخی داروها باشد و شامل فشار خون کمتر از 60/90 میلی متر جیوه می شود. سبکی سر و سرگیجه، غش، عدم تمرکز، تهوع، خستگی، تنبلی، تپش قلب و ... از عوارض آن هستند. نمونه ای از مداخلات براي كنترل افت فشارخون وضعيتي به شرح ذیل می باشد:</a:t>
            </a:r>
            <a:endParaRPr lang="en-US" sz="1600" dirty="0">
              <a:latin typeface="Calibri" panose="020F0502020204030204" pitchFamily="34" charset="0"/>
              <a:ea typeface="Calibri" panose="020F0502020204030204" pitchFamily="34" charset="0"/>
              <a:cs typeface="Arial" panose="020B0604020202090204" pitchFamily="34" charset="0"/>
            </a:endParaRPr>
          </a:p>
          <a:p>
            <a:pPr lvl="1" algn="just"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كاهش </a:t>
            </a:r>
            <a:r>
              <a:rPr lang="fa-IR" b="1" dirty="0" smtClean="0">
                <a:latin typeface="Tahoma" panose="020B0604030504040204" pitchFamily="34" charset="0"/>
                <a:ea typeface="Calibri" panose="020F0502020204030204" pitchFamily="34" charset="0"/>
                <a:cs typeface="B Nazanin" panose="00000400000000000000" pitchFamily="2" charset="-78"/>
              </a:rPr>
              <a:t>داروهاي </a:t>
            </a:r>
            <a:r>
              <a:rPr lang="fa-IR" b="1" dirty="0">
                <a:latin typeface="Tahoma" panose="020B0604030504040204" pitchFamily="34" charset="0"/>
                <a:ea typeface="Calibri" panose="020F0502020204030204" pitchFamily="34" charset="0"/>
                <a:cs typeface="B Nazanin" panose="00000400000000000000" pitchFamily="2" charset="-78"/>
              </a:rPr>
              <a:t>آرام بخش</a:t>
            </a:r>
            <a:endParaRPr lang="en-US" dirty="0">
              <a:latin typeface="Calibri" panose="020F0502020204030204" pitchFamily="34" charset="0"/>
              <a:ea typeface="Calibri" panose="020F0502020204030204" pitchFamily="34" charset="0"/>
              <a:cs typeface="Arial" panose="020B0604020202090204" pitchFamily="34" charset="0"/>
            </a:endParaRPr>
          </a:p>
          <a:p>
            <a:pPr lvl="1" algn="just"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حذف داروهاي پايين آورنده </a:t>
            </a:r>
            <a:r>
              <a:rPr lang="fa-IR" b="1" dirty="0" smtClean="0">
                <a:latin typeface="Tahoma" panose="020B0604030504040204" pitchFamily="34" charset="0"/>
                <a:ea typeface="Calibri" panose="020F0502020204030204" pitchFamily="34" charset="0"/>
                <a:cs typeface="B Nazanin" panose="00000400000000000000" pitchFamily="2" charset="-78"/>
              </a:rPr>
              <a:t>فشار خون </a:t>
            </a:r>
            <a:r>
              <a:rPr lang="fa-IR" b="1" dirty="0">
                <a:latin typeface="Tahoma" panose="020B0604030504040204" pitchFamily="34" charset="0"/>
                <a:ea typeface="Calibri" panose="020F0502020204030204" pitchFamily="34" charset="0"/>
                <a:cs typeface="B Nazanin" panose="00000400000000000000" pitchFamily="2" charset="-78"/>
              </a:rPr>
              <a:t>با عارضه ج</a:t>
            </a:r>
            <a:r>
              <a:rPr lang="fa-IR" b="1" dirty="0" smtClean="0">
                <a:latin typeface="Tahoma" panose="020B0604030504040204" pitchFamily="34" charset="0"/>
                <a:ea typeface="Calibri" panose="020F0502020204030204" pitchFamily="34" charset="0"/>
                <a:cs typeface="B Nazanin" panose="00000400000000000000" pitchFamily="2" charset="-78"/>
              </a:rPr>
              <a:t>انبي </a:t>
            </a:r>
            <a:r>
              <a:rPr lang="fa-IR" b="1" dirty="0">
                <a:latin typeface="Tahoma" panose="020B0604030504040204" pitchFamily="34" charset="0"/>
                <a:ea typeface="Calibri" panose="020F0502020204030204" pitchFamily="34" charset="0"/>
                <a:cs typeface="B Nazanin" panose="00000400000000000000" pitchFamily="2" charset="-78"/>
              </a:rPr>
              <a:t>افت </a:t>
            </a:r>
            <a:r>
              <a:rPr lang="fa-IR" b="1" dirty="0" smtClean="0">
                <a:latin typeface="Tahoma" panose="020B0604030504040204" pitchFamily="34" charset="0"/>
                <a:ea typeface="Calibri" panose="020F0502020204030204" pitchFamily="34" charset="0"/>
                <a:cs typeface="B Nazanin" panose="00000400000000000000" pitchFamily="2" charset="-78"/>
              </a:rPr>
              <a:t>فشار خون ارتوستاتیك </a:t>
            </a:r>
            <a:r>
              <a:rPr lang="fa-IR" b="1" dirty="0">
                <a:latin typeface="Tahoma" panose="020B0604030504040204" pitchFamily="34" charset="0"/>
                <a:ea typeface="Calibri" panose="020F0502020204030204" pitchFamily="34" charset="0"/>
                <a:cs typeface="B Nazanin" panose="00000400000000000000" pitchFamily="2" charset="-78"/>
              </a:rPr>
              <a:t>مثل بلوكر هاي آلفا يك</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آرام بلند شدن از </a:t>
            </a:r>
            <a:r>
              <a:rPr lang="fa-IR" b="1" dirty="0" err="1">
                <a:latin typeface="Tahoma" panose="020B0604030504040204" pitchFamily="34" charset="0"/>
                <a:ea typeface="Calibri" panose="020F0502020204030204" pitchFamily="34" charset="0"/>
                <a:cs typeface="B Nazanin" panose="00000400000000000000" pitchFamily="2" charset="-78"/>
              </a:rPr>
              <a:t>صندلي</a:t>
            </a:r>
            <a:r>
              <a:rPr lang="fa-IR" b="1" dirty="0">
                <a:latin typeface="Tahoma" panose="020B0604030504040204" pitchFamily="34" charset="0"/>
                <a:ea typeface="Calibri" panose="020F0502020204030204" pitchFamily="34" charset="0"/>
                <a:cs typeface="B Nazanin" panose="00000400000000000000" pitchFamily="2" charset="-78"/>
              </a:rPr>
              <a:t> و چند مرحله </a:t>
            </a:r>
            <a:r>
              <a:rPr lang="fa-IR" b="1" dirty="0" err="1">
                <a:latin typeface="Tahoma" panose="020B0604030504040204" pitchFamily="34" charset="0"/>
                <a:ea typeface="Calibri" panose="020F0502020204030204" pitchFamily="34" charset="0"/>
                <a:cs typeface="B Nazanin" panose="00000400000000000000" pitchFamily="2" charset="-78"/>
              </a:rPr>
              <a:t>اي</a:t>
            </a:r>
            <a:r>
              <a:rPr lang="fa-IR" b="1" dirty="0">
                <a:latin typeface="Tahoma" panose="020B0604030504040204" pitchFamily="34" charset="0"/>
                <a:ea typeface="Calibri" panose="020F0502020204030204" pitchFamily="34" charset="0"/>
                <a:cs typeface="B Nazanin" panose="00000400000000000000" pitchFamily="2" charset="-78"/>
              </a:rPr>
              <a:t> بلند شدن از رختخواب</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err="1">
                <a:latin typeface="Tahoma" panose="020B0604030504040204" pitchFamily="34" charset="0"/>
                <a:ea typeface="Calibri" panose="020F0502020204030204" pitchFamily="34" charset="0"/>
                <a:cs typeface="B Nazanin" panose="00000400000000000000" pitchFamily="2" charset="-78"/>
              </a:rPr>
              <a:t>نوشيدن</a:t>
            </a:r>
            <a:r>
              <a:rPr lang="fa-IR" b="1" dirty="0">
                <a:latin typeface="Tahoma" panose="020B0604030504040204" pitchFamily="34" charset="0"/>
                <a:ea typeface="Calibri" panose="020F0502020204030204" pitchFamily="34" charset="0"/>
                <a:cs typeface="B Nazanin" panose="00000400000000000000" pitchFamily="2" charset="-78"/>
              </a:rPr>
              <a:t> دو </a:t>
            </a:r>
            <a:r>
              <a:rPr lang="fa-IR" b="1" dirty="0" err="1">
                <a:latin typeface="Tahoma" panose="020B0604030504040204" pitchFamily="34" charset="0"/>
                <a:ea typeface="Calibri" panose="020F0502020204030204" pitchFamily="34" charset="0"/>
                <a:cs typeface="B Nazanin" panose="00000400000000000000" pitchFamily="2" charset="-78"/>
              </a:rPr>
              <a:t>ليوان</a:t>
            </a:r>
            <a:r>
              <a:rPr lang="fa-IR" b="1" dirty="0">
                <a:latin typeface="Tahoma" panose="020B0604030504040204" pitchFamily="34" charset="0"/>
                <a:ea typeface="Calibri" panose="020F0502020204030204" pitchFamily="34" charset="0"/>
                <a:cs typeface="B Nazanin" panose="00000400000000000000" pitchFamily="2" charset="-78"/>
              </a:rPr>
              <a:t> آب </a:t>
            </a:r>
            <a:r>
              <a:rPr lang="fa-IR" b="1" dirty="0" err="1">
                <a:latin typeface="Tahoma" panose="020B0604030504040204" pitchFamily="34" charset="0"/>
                <a:ea typeface="Calibri" panose="020F0502020204030204" pitchFamily="34" charset="0"/>
                <a:cs typeface="B Nazanin" panose="00000400000000000000" pitchFamily="2" charset="-78"/>
              </a:rPr>
              <a:t>يا</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مايعات</a:t>
            </a:r>
            <a:r>
              <a:rPr lang="fa-IR" b="1" dirty="0">
                <a:latin typeface="Tahoma" panose="020B0604030504040204" pitchFamily="34" charset="0"/>
                <a:ea typeface="Calibri" panose="020F0502020204030204" pitchFamily="34" charset="0"/>
                <a:cs typeface="B Nazanin" panose="00000400000000000000" pitchFamily="2" charset="-78"/>
              </a:rPr>
              <a:t> </a:t>
            </a:r>
            <a:r>
              <a:rPr lang="fa-IR" b="1" dirty="0" err="1">
                <a:latin typeface="Tahoma" panose="020B0604030504040204" pitchFamily="34" charset="0"/>
                <a:ea typeface="Calibri" panose="020F0502020204030204" pitchFamily="34" charset="0"/>
                <a:cs typeface="B Nazanin" panose="00000400000000000000" pitchFamily="2" charset="-78"/>
              </a:rPr>
              <a:t>جايگزين</a:t>
            </a:r>
            <a:r>
              <a:rPr lang="fa-IR" b="1" dirty="0">
                <a:latin typeface="Tahoma" panose="020B0604030504040204" pitchFamily="34" charset="0"/>
                <a:ea typeface="Calibri" panose="020F0502020204030204" pitchFamily="34" charset="0"/>
                <a:cs typeface="B Nazanin" panose="00000400000000000000" pitchFamily="2" charset="-78"/>
              </a:rPr>
              <a:t> صبح ناشتا قبل از بلند شدن</a:t>
            </a:r>
            <a:endParaRPr lang="en-US" dirty="0">
              <a:latin typeface="Calibri" panose="020F0502020204030204" pitchFamily="34" charset="0"/>
              <a:ea typeface="Calibri" panose="020F0502020204030204" pitchFamily="34" charset="0"/>
              <a:cs typeface="Arial" panose="020B0604020202090204" pitchFamily="34" charset="0"/>
            </a:endParaRPr>
          </a:p>
          <a:p>
            <a:pPr lvl="1" algn="r" rtl="1">
              <a:lnSpc>
                <a:spcPct val="115000"/>
              </a:lnSpc>
              <a:buSzPts val="1100"/>
              <a:buFont typeface="Symbol" panose="05050102010706020507" pitchFamily="18" charset="2"/>
              <a:buChar char=""/>
              <a:tabLst>
                <a:tab pos="343535" algn="r"/>
                <a:tab pos="400050" algn="l"/>
                <a:tab pos="457835" algn="r"/>
              </a:tabLst>
            </a:pPr>
            <a:r>
              <a:rPr lang="fa-IR" b="1" dirty="0">
                <a:latin typeface="Tahoma" panose="020B0604030504040204" pitchFamily="34" charset="0"/>
                <a:ea typeface="Calibri" panose="020F0502020204030204" pitchFamily="34" charset="0"/>
                <a:cs typeface="B Nazanin" panose="00000400000000000000" pitchFamily="2" charset="-78"/>
              </a:rPr>
              <a:t>استفاده از جوراب </a:t>
            </a:r>
            <a:r>
              <a:rPr lang="fa-IR" b="1" dirty="0" err="1">
                <a:latin typeface="Tahoma" panose="020B0604030504040204" pitchFamily="34" charset="0"/>
                <a:ea typeface="Calibri" panose="020F0502020204030204" pitchFamily="34" charset="0"/>
                <a:cs typeface="B Nazanin" panose="00000400000000000000" pitchFamily="2" charset="-78"/>
              </a:rPr>
              <a:t>هاي</a:t>
            </a:r>
            <a:r>
              <a:rPr lang="fa-IR" b="1" dirty="0">
                <a:latin typeface="Tahoma" panose="020B0604030504040204" pitchFamily="34" charset="0"/>
                <a:ea typeface="Calibri" panose="020F0502020204030204" pitchFamily="34" charset="0"/>
                <a:cs typeface="B Nazanin" panose="00000400000000000000" pitchFamily="2" charset="-78"/>
              </a:rPr>
              <a:t> ساق بلند </a:t>
            </a:r>
            <a:r>
              <a:rPr lang="fa-IR" b="1" dirty="0" err="1">
                <a:latin typeface="Tahoma" panose="020B0604030504040204" pitchFamily="34" charset="0"/>
                <a:ea typeface="Calibri" panose="020F0502020204030204" pitchFamily="34" charset="0"/>
                <a:cs typeface="B Nazanin" panose="00000400000000000000" pitchFamily="2" charset="-78"/>
              </a:rPr>
              <a:t>واريس</a:t>
            </a:r>
            <a:endParaRPr lang="en-US" dirty="0">
              <a:latin typeface="Calibri" panose="020F0502020204030204" pitchFamily="34" charset="0"/>
              <a:ea typeface="Calibri" panose="020F0502020204030204" pitchFamily="34" charset="0"/>
              <a:cs typeface="Arial" panose="020B0604020202090204" pitchFamily="34" charset="0"/>
            </a:endParaRPr>
          </a:p>
          <a:p>
            <a:endParaRPr lang="en-US" dirty="0"/>
          </a:p>
        </p:txBody>
      </p:sp>
    </p:spTree>
    <p:extLst>
      <p:ext uri="{BB962C8B-B14F-4D97-AF65-F5344CB8AC3E}">
        <p14:creationId xmlns:p14="http://schemas.microsoft.com/office/powerpoint/2010/main" val="1960241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043" y="306809"/>
            <a:ext cx="9753085" cy="1280890"/>
          </a:xfrm>
        </p:spPr>
        <p:txBody>
          <a:bodyPr>
            <a:normAutofit/>
          </a:bodyPr>
          <a:lstStyle/>
          <a:p>
            <a:pPr algn="r" rtl="1"/>
            <a:r>
              <a:rPr lang="fa-IR" sz="3200" dirty="0">
                <a:cs typeface="B Titr" panose="00000700000000000000" pitchFamily="2" charset="-78"/>
              </a:rPr>
              <a:t>مراقبت </a:t>
            </a:r>
            <a:r>
              <a:rPr lang="fa-IR" sz="3200" dirty="0" err="1">
                <a:cs typeface="B Titr" panose="00000700000000000000" pitchFamily="2" charset="-78"/>
              </a:rPr>
              <a:t>بيمار</a:t>
            </a:r>
            <a:r>
              <a:rPr lang="fa-IR" sz="3200" dirty="0">
                <a:cs typeface="B Titr" panose="00000700000000000000" pitchFamily="2" charset="-78"/>
              </a:rPr>
              <a:t> مبتلا به فشار خون بالا- </a:t>
            </a:r>
            <a:r>
              <a:rPr lang="fa-IR" sz="3200" dirty="0" err="1">
                <a:cs typeface="B Titr" panose="00000700000000000000" pitchFamily="2" charset="-78"/>
              </a:rPr>
              <a:t>غير</a:t>
            </a:r>
            <a:r>
              <a:rPr lang="fa-IR" sz="3200" dirty="0">
                <a:cs typeface="B Titr" panose="00000700000000000000" pitchFamily="2" charset="-78"/>
              </a:rPr>
              <a:t> پزشک: کد 7971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58" y="947254"/>
            <a:ext cx="11374265" cy="5794437"/>
          </a:xfrm>
          <a:prstGeom prst="rect">
            <a:avLst/>
          </a:prstGeom>
        </p:spPr>
      </p:pic>
    </p:spTree>
    <p:extLst>
      <p:ext uri="{BB962C8B-B14F-4D97-AF65-F5344CB8AC3E}">
        <p14:creationId xmlns:p14="http://schemas.microsoft.com/office/powerpoint/2010/main" val="4263812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527" y="572594"/>
            <a:ext cx="9753085" cy="1280890"/>
          </a:xfrm>
        </p:spPr>
        <p:txBody>
          <a:bodyPr>
            <a:normAutofit/>
          </a:bodyPr>
          <a:lstStyle/>
          <a:p>
            <a:pPr algn="r" rtl="1"/>
            <a:r>
              <a:rPr lang="fa-IR" sz="3200" dirty="0">
                <a:cs typeface="B Titr" panose="00000700000000000000" pitchFamily="2" charset="-78"/>
              </a:rPr>
              <a:t>مراقبت </a:t>
            </a:r>
            <a:r>
              <a:rPr lang="fa-IR" sz="3200" dirty="0" err="1">
                <a:cs typeface="B Titr" panose="00000700000000000000" pitchFamily="2" charset="-78"/>
              </a:rPr>
              <a:t>بيمار</a:t>
            </a:r>
            <a:r>
              <a:rPr lang="fa-IR" sz="3200" dirty="0">
                <a:cs typeface="B Titr" panose="00000700000000000000" pitchFamily="2" charset="-78"/>
              </a:rPr>
              <a:t> مبتلا به فشار خون بالا- </a:t>
            </a:r>
            <a:r>
              <a:rPr lang="fa-IR" sz="3200" dirty="0" err="1">
                <a:cs typeface="B Titr" panose="00000700000000000000" pitchFamily="2" charset="-78"/>
              </a:rPr>
              <a:t>غير</a:t>
            </a:r>
            <a:r>
              <a:rPr lang="fa-IR" sz="3200" dirty="0">
                <a:cs typeface="B Titr" panose="00000700000000000000" pitchFamily="2" charset="-78"/>
              </a:rPr>
              <a:t> پزشک: کد 7971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1369" y="1369275"/>
            <a:ext cx="10985679" cy="5488725"/>
          </a:xfrm>
          <a:prstGeom prst="rect">
            <a:avLst/>
          </a:prstGeom>
        </p:spPr>
      </p:pic>
    </p:spTree>
    <p:extLst>
      <p:ext uri="{BB962C8B-B14F-4D97-AF65-F5344CB8AC3E}">
        <p14:creationId xmlns:p14="http://schemas.microsoft.com/office/powerpoint/2010/main" val="907169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527" y="624110"/>
            <a:ext cx="9753085" cy="1280890"/>
          </a:xfrm>
        </p:spPr>
        <p:txBody>
          <a:bodyPr>
            <a:normAutofit/>
          </a:bodyPr>
          <a:lstStyle/>
          <a:p>
            <a:pPr algn="r" rtl="1"/>
            <a:r>
              <a:rPr lang="fa-IR" sz="3200" dirty="0">
                <a:cs typeface="B Titr" panose="00000700000000000000" pitchFamily="2" charset="-78"/>
              </a:rPr>
              <a:t>مراقبت </a:t>
            </a:r>
            <a:r>
              <a:rPr lang="fa-IR" sz="3200" dirty="0" err="1">
                <a:cs typeface="B Titr" panose="00000700000000000000" pitchFamily="2" charset="-78"/>
              </a:rPr>
              <a:t>بيمار</a:t>
            </a:r>
            <a:r>
              <a:rPr lang="fa-IR" sz="3200" dirty="0">
                <a:cs typeface="B Titr" panose="00000700000000000000" pitchFamily="2" charset="-78"/>
              </a:rPr>
              <a:t> مبتلا به فشار خون بالا- </a:t>
            </a:r>
            <a:r>
              <a:rPr lang="fa-IR" sz="3200" dirty="0" err="1">
                <a:cs typeface="B Titr" panose="00000700000000000000" pitchFamily="2" charset="-78"/>
              </a:rPr>
              <a:t>غير</a:t>
            </a:r>
            <a:r>
              <a:rPr lang="fa-IR" sz="3200" dirty="0">
                <a:cs typeface="B Titr" panose="00000700000000000000" pitchFamily="2" charset="-78"/>
              </a:rPr>
              <a:t> پزشک: کد 7971</a:t>
            </a:r>
          </a:p>
        </p:txBody>
      </p:sp>
      <p:pic>
        <p:nvPicPr>
          <p:cNvPr id="7" name="Picture 6"/>
          <p:cNvPicPr>
            <a:picLocks noChangeAspect="1"/>
          </p:cNvPicPr>
          <p:nvPr/>
        </p:nvPicPr>
        <p:blipFill>
          <a:blip r:embed="rId2"/>
          <a:stretch>
            <a:fillRect/>
          </a:stretch>
        </p:blipFill>
        <p:spPr>
          <a:xfrm>
            <a:off x="0" y="1905000"/>
            <a:ext cx="12192000" cy="4007982"/>
          </a:xfrm>
          <a:prstGeom prst="rect">
            <a:avLst/>
          </a:prstGeom>
        </p:spPr>
      </p:pic>
    </p:spTree>
    <p:extLst>
      <p:ext uri="{BB962C8B-B14F-4D97-AF65-F5344CB8AC3E}">
        <p14:creationId xmlns:p14="http://schemas.microsoft.com/office/powerpoint/2010/main" val="1078592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527" y="624110"/>
            <a:ext cx="9753085" cy="1280890"/>
          </a:xfrm>
        </p:spPr>
        <p:txBody>
          <a:bodyPr>
            <a:normAutofit/>
          </a:bodyPr>
          <a:lstStyle/>
          <a:p>
            <a:pPr algn="r" rtl="1"/>
            <a:r>
              <a:rPr lang="fa-IR" sz="3200" dirty="0">
                <a:cs typeface="B Titr" panose="00000700000000000000" pitchFamily="2" charset="-78"/>
              </a:rPr>
              <a:t>مراقبت </a:t>
            </a:r>
            <a:r>
              <a:rPr lang="fa-IR" sz="3200" dirty="0" err="1">
                <a:cs typeface="B Titr" panose="00000700000000000000" pitchFamily="2" charset="-78"/>
              </a:rPr>
              <a:t>بيمار</a:t>
            </a:r>
            <a:r>
              <a:rPr lang="fa-IR" sz="3200" dirty="0">
                <a:cs typeface="B Titr" panose="00000700000000000000" pitchFamily="2" charset="-78"/>
              </a:rPr>
              <a:t> مبتلا به فشار خون بالا- </a:t>
            </a:r>
            <a:r>
              <a:rPr lang="fa-IR" sz="3200" dirty="0" err="1">
                <a:cs typeface="B Titr" panose="00000700000000000000" pitchFamily="2" charset="-78"/>
              </a:rPr>
              <a:t>غير</a:t>
            </a:r>
            <a:r>
              <a:rPr lang="fa-IR" sz="3200" dirty="0">
                <a:cs typeface="B Titr" panose="00000700000000000000" pitchFamily="2" charset="-78"/>
              </a:rPr>
              <a:t> پزشک: کد 7971</a:t>
            </a:r>
          </a:p>
        </p:txBody>
      </p:sp>
      <p:pic>
        <p:nvPicPr>
          <p:cNvPr id="5" name="Picture 4"/>
          <p:cNvPicPr>
            <a:picLocks noChangeAspect="1"/>
          </p:cNvPicPr>
          <p:nvPr/>
        </p:nvPicPr>
        <p:blipFill>
          <a:blip r:embed="rId2"/>
          <a:stretch>
            <a:fillRect/>
          </a:stretch>
        </p:blipFill>
        <p:spPr>
          <a:xfrm>
            <a:off x="505411" y="1714078"/>
            <a:ext cx="11181178" cy="3429844"/>
          </a:xfrm>
          <a:prstGeom prst="rect">
            <a:avLst/>
          </a:prstGeom>
        </p:spPr>
      </p:pic>
    </p:spTree>
    <p:extLst>
      <p:ext uri="{BB962C8B-B14F-4D97-AF65-F5344CB8AC3E}">
        <p14:creationId xmlns:p14="http://schemas.microsoft.com/office/powerpoint/2010/main" val="2121538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5915" y="1506828"/>
            <a:ext cx="10792495" cy="5009882"/>
          </a:xfrm>
        </p:spPr>
        <p:txBody>
          <a:bodyPr vert="horz" lIns="91440" tIns="45720" rIns="91440" bIns="45720" rtlCol="0">
            <a:normAutofit lnSpcReduction="10000"/>
          </a:bodyPr>
          <a:lstStyle/>
          <a:p>
            <a:pPr algn="r" rtl="1"/>
            <a:r>
              <a:rPr lang="fa-IR" sz="2000" b="1" dirty="0">
                <a:cs typeface="B Nazanin" panose="00000400000000000000" pitchFamily="2" charset="-78"/>
              </a:rPr>
              <a:t>مدیریت درمان </a:t>
            </a:r>
            <a:r>
              <a:rPr lang="fa-IR" sz="2000" b="1" dirty="0" err="1">
                <a:cs typeface="B Nazanin" panose="00000400000000000000" pitchFamily="2" charset="-78"/>
              </a:rPr>
              <a:t>فشارخون</a:t>
            </a:r>
            <a:r>
              <a:rPr lang="fa-IR" sz="2000" b="1" dirty="0">
                <a:cs typeface="B Nazanin" panose="00000400000000000000" pitchFamily="2" charset="-78"/>
              </a:rPr>
              <a:t> بالای اضطراری (110/180 میلی متر جیوه و بالاتر) و احتمال عارضه حاد</a:t>
            </a:r>
          </a:p>
          <a:p>
            <a:pPr marL="0" indent="0" algn="r" rtl="1">
              <a:buNone/>
            </a:pPr>
            <a:r>
              <a:rPr lang="fa-IR" sz="2000" b="1" dirty="0">
                <a:cs typeface="B Nazanin" panose="00000400000000000000" pitchFamily="2" charset="-78"/>
              </a:rPr>
              <a:t>افزایش شدید فشار خون ممکن است به آسیب جدی اندامهای حیاتی مثل قلب ،مغز، کلیه و چشم  منجر شود. افزایش ناگهانی فشار خون در طیف وسیعی از بیماران مبتلا  به فشار خون بالا رخ میدهد و تشخیص زود هنگام، ارزیابی دقیق و درمان به موقع برای پیشگیری از آسیب  اندامهای حیاتی بسیار مهم و جدی است. </a:t>
            </a:r>
          </a:p>
          <a:p>
            <a:pPr marL="0" indent="0" algn="r" rtl="1">
              <a:buNone/>
            </a:pPr>
            <a:r>
              <a:rPr lang="fa-IR" sz="2000" b="1" dirty="0">
                <a:cs typeface="B Nazanin" panose="00000400000000000000" pitchFamily="2" charset="-78"/>
              </a:rPr>
              <a:t>اگر هر یک از مقادیر </a:t>
            </a:r>
            <a:r>
              <a:rPr lang="fa-IR" sz="2000" b="1" dirty="0" err="1">
                <a:cs typeface="B Nazanin" panose="00000400000000000000" pitchFamily="2" charset="-78"/>
              </a:rPr>
              <a:t>فشارخون</a:t>
            </a:r>
            <a:r>
              <a:rPr lang="fa-IR" sz="2000" b="1" dirty="0">
                <a:cs typeface="B Nazanin" panose="00000400000000000000" pitchFamily="2" charset="-78"/>
              </a:rPr>
              <a:t> سیستول180 میلی متر جیوه و بالاتر و یا </a:t>
            </a:r>
            <a:r>
              <a:rPr lang="fa-IR" sz="2000" b="1" dirty="0" err="1">
                <a:cs typeface="B Nazanin" panose="00000400000000000000" pitchFamily="2" charset="-78"/>
              </a:rPr>
              <a:t>فشارخون</a:t>
            </a:r>
            <a:r>
              <a:rPr lang="fa-IR" sz="2000" b="1" dirty="0">
                <a:cs typeface="B Nazanin" panose="00000400000000000000" pitchFamily="2" charset="-78"/>
              </a:rPr>
              <a:t> </a:t>
            </a:r>
            <a:r>
              <a:rPr lang="fa-IR" sz="2000" b="1" dirty="0" err="1">
                <a:cs typeface="B Nazanin" panose="00000400000000000000" pitchFamily="2" charset="-78"/>
              </a:rPr>
              <a:t>دیاستول</a:t>
            </a:r>
            <a:r>
              <a:rPr lang="fa-IR" sz="2000" b="1" dirty="0">
                <a:cs typeface="B Nazanin" panose="00000400000000000000" pitchFamily="2" charset="-78"/>
              </a:rPr>
              <a:t> 110 میلی متر جیوه و بالاتر بود، </a:t>
            </a:r>
            <a:r>
              <a:rPr lang="fa-IR" sz="2000" b="1" dirty="0" err="1">
                <a:cs typeface="B Nazanin" panose="00000400000000000000" pitchFamily="2" charset="-78"/>
              </a:rPr>
              <a:t>فشارخون</a:t>
            </a:r>
            <a:r>
              <a:rPr lang="fa-IR" sz="2000" b="1" dirty="0">
                <a:cs typeface="B Nazanin" panose="00000400000000000000" pitchFamily="2" charset="-78"/>
              </a:rPr>
              <a:t> بالای مرحله 3 محسوب می شود و ملاک تصمیم گیری و اقدام است. برای مدیریت فردی که فشار خون بالای مساوی و بالاتر از 110/180 میلی متر جیوه دارد، اقدامات زیر را انجام دهید:</a:t>
            </a:r>
          </a:p>
          <a:p>
            <a:pPr marL="0" indent="0" algn="r" rtl="1">
              <a:buNone/>
            </a:pPr>
            <a:r>
              <a:rPr lang="fa-IR" sz="2000" b="1" dirty="0">
                <a:cs typeface="B Nazanin" panose="00000400000000000000" pitchFamily="2" charset="-78"/>
              </a:rPr>
              <a:t>1) در این شرایط اگر هیچ شکایت یا علامتی وجود نداشته باشد با توجه به سابقه بیماری اگر داروها به طور صحیح مصرف شده است، بیمار باید </a:t>
            </a:r>
            <a:r>
              <a:rPr lang="fa-IR" sz="2000" b="1" dirty="0" err="1">
                <a:cs typeface="B Nazanin" panose="00000400000000000000" pitchFamily="2" charset="-78"/>
              </a:rPr>
              <a:t>فوراً</a:t>
            </a:r>
            <a:r>
              <a:rPr lang="fa-IR" sz="2000" b="1" dirty="0">
                <a:cs typeface="B Nazanin" panose="00000400000000000000" pitchFamily="2" charset="-78"/>
              </a:rPr>
              <a:t> به پزشک ارجاع گردد. (حداکثر تا 24 ساعت)</a:t>
            </a:r>
          </a:p>
          <a:p>
            <a:pPr marL="0" indent="0" algn="r" rtl="1">
              <a:buNone/>
            </a:pPr>
            <a:r>
              <a:rPr lang="fa-IR" sz="2000" b="1" dirty="0">
                <a:cs typeface="B Nazanin" panose="00000400000000000000" pitchFamily="2" charset="-78"/>
              </a:rPr>
              <a:t>2) اگر </a:t>
            </a:r>
            <a:r>
              <a:rPr lang="fa-IR" sz="2000" b="1" dirty="0" err="1">
                <a:cs typeface="B Nazanin" panose="00000400000000000000" pitchFamily="2" charset="-78"/>
              </a:rPr>
              <a:t>فشارخون</a:t>
            </a:r>
            <a:r>
              <a:rPr lang="fa-IR" sz="2000" b="1" dirty="0">
                <a:cs typeface="B Nazanin" panose="00000400000000000000" pitchFamily="2" charset="-78"/>
              </a:rPr>
              <a:t> بیمار 120/180 یا بالاتر است و دارای حداقل یکی از علایم « سرگیجه، سردرد شدید به خصوص اگر ناگهانی شروع شده باشد، خواب آلودگی، کاهش سطح هوشیاری، ضعف اندام ها، فلج اندام ها، درد قفسه صدری، احساس فشار و سنگینی روی قفسه سینه همراه با تنگی نفس و تعریق شدید سرد، کاهش ادرار، بی ادراری و وجود خون در ادرار، خونریزی در چشم، اختلال بینایی یا تاری و کاهش دید، خونریزی از بینی» باشد، بیمار بلافاصله و بدون فوت وقت به یک مرکز مجهز ارجاع شود و همزمان یک عدد قرص </a:t>
            </a:r>
            <a:r>
              <a:rPr lang="fa-IR" sz="2000" b="1" dirty="0" err="1">
                <a:cs typeface="B Nazanin" panose="00000400000000000000" pitchFamily="2" charset="-78"/>
              </a:rPr>
              <a:t>کاپتوپریل</a:t>
            </a:r>
            <a:r>
              <a:rPr lang="fa-IR" sz="2000" b="1" dirty="0">
                <a:cs typeface="B Nazanin" panose="00000400000000000000" pitchFamily="2" charset="-78"/>
              </a:rPr>
              <a:t> 25 میلی گرمی زیر زبان بیمار گذاشته شود. (فشار خون این بیماران نباید سریع پایین بیاید زیرا موجب آسیب جدی به اندام های حیاتی می شود)</a:t>
            </a:r>
          </a:p>
          <a:p>
            <a:pPr marL="0" indent="0" algn="r" rtl="1">
              <a:buNone/>
            </a:pPr>
            <a:endParaRPr lang="en-US" sz="2000" b="1" dirty="0">
              <a:cs typeface="B Nazanin" panose="00000400000000000000" pitchFamily="2" charset="-78"/>
            </a:endParaRPr>
          </a:p>
        </p:txBody>
      </p:sp>
      <p:sp>
        <p:nvSpPr>
          <p:cNvPr id="4" name="Title 1"/>
          <p:cNvSpPr txBox="1">
            <a:spLocks/>
          </p:cNvSpPr>
          <p:nvPr/>
        </p:nvSpPr>
        <p:spPr>
          <a:xfrm>
            <a:off x="1481070" y="688504"/>
            <a:ext cx="1017808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200" dirty="0">
                <a:cs typeface="B Titr" panose="00000700000000000000" pitchFamily="2" charset="-78"/>
              </a:rPr>
              <a:t>نکات خدمت مراقبت </a:t>
            </a:r>
            <a:r>
              <a:rPr lang="fa-IR" sz="3200" dirty="0" err="1">
                <a:cs typeface="B Titr" panose="00000700000000000000" pitchFamily="2" charset="-78"/>
              </a:rPr>
              <a:t>فشارخون</a:t>
            </a:r>
            <a:r>
              <a:rPr lang="fa-IR" sz="3200" dirty="0">
                <a:cs typeface="B Titr" panose="00000700000000000000" pitchFamily="2" charset="-78"/>
              </a:rPr>
              <a:t> بالا توسط مراقب سلامت/بهورز</a:t>
            </a:r>
            <a:endParaRPr lang="en-US" sz="3200" dirty="0"/>
          </a:p>
        </p:txBody>
      </p:sp>
    </p:spTree>
    <p:extLst>
      <p:ext uri="{BB962C8B-B14F-4D97-AF65-F5344CB8AC3E}">
        <p14:creationId xmlns:p14="http://schemas.microsoft.com/office/powerpoint/2010/main" val="10462476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5915" y="1506828"/>
            <a:ext cx="10792495" cy="5009882"/>
          </a:xfrm>
        </p:spPr>
        <p:txBody>
          <a:bodyPr vert="horz" lIns="91440" tIns="45720" rIns="91440" bIns="45720" rtlCol="0">
            <a:normAutofit/>
          </a:bodyPr>
          <a:lstStyle/>
          <a:p>
            <a:pPr marL="0" indent="0" algn="r" rtl="1">
              <a:buNone/>
            </a:pPr>
            <a:r>
              <a:rPr lang="fa-IR" sz="2000" b="1" dirty="0">
                <a:solidFill>
                  <a:srgbClr val="C00000"/>
                </a:solidFill>
                <a:cs typeface="B Nazanin" panose="00000400000000000000" pitchFamily="2" charset="-78"/>
              </a:rPr>
              <a:t>نکته: </a:t>
            </a:r>
            <a:r>
              <a:rPr lang="fa-IR" sz="2000" b="1" dirty="0">
                <a:cs typeface="B Nazanin" panose="00000400000000000000" pitchFamily="2" charset="-78"/>
              </a:rPr>
              <a:t>در بیمار با فشار خون بالا و درد قفسه سینه می توان به جای </a:t>
            </a:r>
            <a:r>
              <a:rPr lang="fa-IR" sz="2000" b="1" dirty="0" err="1">
                <a:cs typeface="B Nazanin" panose="00000400000000000000" pitchFamily="2" charset="-78"/>
              </a:rPr>
              <a:t>کاپتوپریل</a:t>
            </a:r>
            <a:r>
              <a:rPr lang="fa-IR" sz="2000" b="1" dirty="0">
                <a:cs typeface="B Nazanin" panose="00000400000000000000" pitchFamily="2" charset="-78"/>
              </a:rPr>
              <a:t> از </a:t>
            </a:r>
            <a:r>
              <a:rPr lang="fa-IR" sz="2000" b="1" dirty="0" err="1">
                <a:cs typeface="B Nazanin" panose="00000400000000000000" pitchFamily="2" charset="-78"/>
              </a:rPr>
              <a:t>نیتروگلیسرین</a:t>
            </a:r>
            <a:r>
              <a:rPr lang="fa-IR" sz="2000" b="1" dirty="0">
                <a:cs typeface="B Nazanin" panose="00000400000000000000" pitchFamily="2" charset="-78"/>
              </a:rPr>
              <a:t> زیر زبانی استفاده کرد. به طور کلی اگر </a:t>
            </a:r>
            <a:r>
              <a:rPr lang="fa-IR" sz="2000" b="1" dirty="0" err="1">
                <a:cs typeface="B Nazanin" panose="00000400000000000000" pitchFamily="2" charset="-78"/>
              </a:rPr>
              <a:t>کاپتوپریل</a:t>
            </a:r>
            <a:r>
              <a:rPr lang="fa-IR" sz="2000" b="1" dirty="0">
                <a:cs typeface="B Nazanin" panose="00000400000000000000" pitchFamily="2" charset="-78"/>
              </a:rPr>
              <a:t> در دسترس نبود، </a:t>
            </a:r>
            <a:r>
              <a:rPr lang="fa-IR" sz="2000" b="1" dirty="0" err="1">
                <a:cs typeface="B Nazanin" panose="00000400000000000000" pitchFamily="2" charset="-78"/>
              </a:rPr>
              <a:t>نیتروگلیسرین</a:t>
            </a:r>
            <a:r>
              <a:rPr lang="fa-IR" sz="2000" b="1" dirty="0">
                <a:cs typeface="B Nazanin" panose="00000400000000000000" pitchFamily="2" charset="-78"/>
              </a:rPr>
              <a:t> زیر زبانی جایگزین مناسبی  برای </a:t>
            </a:r>
            <a:r>
              <a:rPr lang="fa-IR" sz="2000" b="1" dirty="0" err="1">
                <a:cs typeface="B Nazanin" panose="00000400000000000000" pitchFamily="2" charset="-78"/>
              </a:rPr>
              <a:t>کاپتوپریل</a:t>
            </a:r>
            <a:r>
              <a:rPr lang="fa-IR" sz="2000" b="1" dirty="0">
                <a:cs typeface="B Nazanin" panose="00000400000000000000" pitchFamily="2" charset="-78"/>
              </a:rPr>
              <a:t> است.</a:t>
            </a:r>
          </a:p>
          <a:p>
            <a:pPr marL="0" indent="0" algn="r" rtl="1">
              <a:buNone/>
            </a:pPr>
            <a:r>
              <a:rPr lang="fa-IR" sz="2000" b="1" dirty="0">
                <a:cs typeface="B Nazanin" panose="00000400000000000000" pitchFamily="2" charset="-78"/>
              </a:rPr>
              <a:t>3) تاکید می شود اولویت با ارجاع فوری بیمار است، اما در </a:t>
            </a:r>
            <a:r>
              <a:rPr lang="fa-IR" sz="2000" b="1" dirty="0" err="1">
                <a:cs typeface="B Nazanin" panose="00000400000000000000" pitchFamily="2" charset="-78"/>
              </a:rPr>
              <a:t>مواردی</a:t>
            </a:r>
            <a:r>
              <a:rPr lang="fa-IR" sz="2000" b="1" dirty="0">
                <a:cs typeface="B Nazanin" panose="00000400000000000000" pitchFamily="2" charset="-78"/>
              </a:rPr>
              <a:t> که امکان انتقال فوری بیمار وجود ندارد، </a:t>
            </a:r>
            <a:r>
              <a:rPr lang="fa-IR" sz="2000" b="1" dirty="0" err="1">
                <a:cs typeface="B Nazanin" panose="00000400000000000000" pitchFamily="2" charset="-78"/>
              </a:rPr>
              <a:t>فشارخون</a:t>
            </a:r>
            <a:r>
              <a:rPr lang="fa-IR" sz="2000" b="1" dirty="0">
                <a:cs typeface="B Nazanin" panose="00000400000000000000" pitchFamily="2" charset="-78"/>
              </a:rPr>
              <a:t> بعد از 30 دقیقه اندازه گیری شود و اگر متوسط فشار خون شریانی * تا 25 % کاهش نیافت، یک بار دیگر(نوبت دوم) از </a:t>
            </a:r>
            <a:r>
              <a:rPr lang="fa-IR" sz="2000" b="1" dirty="0" err="1">
                <a:cs typeface="B Nazanin" panose="00000400000000000000" pitchFamily="2" charset="-78"/>
              </a:rPr>
              <a:t>کاپتوپریل</a:t>
            </a:r>
            <a:r>
              <a:rPr lang="fa-IR" sz="2000" b="1" dirty="0">
                <a:cs typeface="B Nazanin" panose="00000400000000000000" pitchFamily="2" charset="-78"/>
              </a:rPr>
              <a:t> یا </a:t>
            </a:r>
            <a:r>
              <a:rPr lang="fa-IR" sz="2000" b="1" dirty="0" err="1">
                <a:cs typeface="B Nazanin" panose="00000400000000000000" pitchFamily="2" charset="-78"/>
              </a:rPr>
              <a:t>نیتروگلیسرین</a:t>
            </a:r>
            <a:r>
              <a:rPr lang="fa-IR" sz="2000" b="1" dirty="0">
                <a:cs typeface="B Nazanin" panose="00000400000000000000" pitchFamily="2" charset="-78"/>
              </a:rPr>
              <a:t> زیر زبانی برای بیمار استفاده شود. در صورت نیاز حداکثر از 3 قرص </a:t>
            </a:r>
            <a:r>
              <a:rPr lang="fa-IR" sz="2000" b="1" dirty="0" err="1">
                <a:cs typeface="B Nazanin" panose="00000400000000000000" pitchFamily="2" charset="-78"/>
              </a:rPr>
              <a:t>کاپتوپریل</a:t>
            </a:r>
            <a:r>
              <a:rPr lang="fa-IR" sz="2000" b="1" dirty="0">
                <a:cs typeface="B Nazanin" panose="00000400000000000000" pitchFamily="2" charset="-78"/>
              </a:rPr>
              <a:t> 25 میلی گرمی زیر زبانی به فاصله نیم ساعت استفاده شود و در اسرع وقت بیمار ارجاع شود.</a:t>
            </a:r>
          </a:p>
          <a:p>
            <a:pPr marL="0" indent="0" algn="r" rtl="1">
              <a:buNone/>
            </a:pPr>
            <a:r>
              <a:rPr lang="fa-IR" sz="2000" b="1" dirty="0">
                <a:solidFill>
                  <a:srgbClr val="C00000"/>
                </a:solidFill>
                <a:cs typeface="B Nazanin" panose="00000400000000000000" pitchFamily="2" charset="-78"/>
              </a:rPr>
              <a:t>نکته: </a:t>
            </a:r>
            <a:r>
              <a:rPr lang="fa-IR" sz="2000" b="1" dirty="0">
                <a:cs typeface="B Nazanin" panose="00000400000000000000" pitchFamily="2" charset="-78"/>
              </a:rPr>
              <a:t>میزان فشار خون باید در عرض 2 تا 6 ساعت به 100/160 میلی متر جیوه برسد. در پایین آوردن </a:t>
            </a:r>
            <a:r>
              <a:rPr lang="fa-IR" sz="2000" b="1" dirty="0" err="1">
                <a:cs typeface="B Nazanin" panose="00000400000000000000" pitchFamily="2" charset="-78"/>
              </a:rPr>
              <a:t>فشارخون</a:t>
            </a:r>
            <a:r>
              <a:rPr lang="fa-IR" sz="2000" b="1" dirty="0">
                <a:cs typeface="B Nazanin" panose="00000400000000000000" pitchFamily="2" charset="-78"/>
              </a:rPr>
              <a:t> بالای مرحله 3 که ارجاع شده </a:t>
            </a:r>
            <a:r>
              <a:rPr lang="fa-IR" sz="2000" b="1" dirty="0" err="1">
                <a:cs typeface="B Nazanin" panose="00000400000000000000" pitchFamily="2" charset="-78"/>
              </a:rPr>
              <a:t>اند</a:t>
            </a:r>
            <a:r>
              <a:rPr lang="fa-IR" sz="2000" b="1" dirty="0">
                <a:cs typeface="B Nazanin" panose="00000400000000000000" pitchFamily="2" charset="-78"/>
              </a:rPr>
              <a:t>، نباید </a:t>
            </a:r>
            <a:r>
              <a:rPr lang="fa-IR" sz="2000" b="1" dirty="0" err="1">
                <a:cs typeface="B Nazanin" panose="00000400000000000000" pitchFamily="2" charset="-78"/>
              </a:rPr>
              <a:t>فشارخون</a:t>
            </a:r>
            <a:r>
              <a:rPr lang="fa-IR" sz="2000" b="1" dirty="0">
                <a:cs typeface="B Nazanin" panose="00000400000000000000" pitchFamily="2" charset="-78"/>
              </a:rPr>
              <a:t> سریع به 90/140 میلی متر جیوه برسد. به هیچ وجه نباید از دارویی مثل </a:t>
            </a:r>
            <a:r>
              <a:rPr lang="fa-IR" sz="2000" b="1" dirty="0" err="1">
                <a:cs typeface="B Nazanin" panose="00000400000000000000" pitchFamily="2" charset="-78"/>
              </a:rPr>
              <a:t>نیفیدیپن</a:t>
            </a:r>
            <a:r>
              <a:rPr lang="fa-IR" sz="2000" b="1" dirty="0">
                <a:cs typeface="B Nazanin" panose="00000400000000000000" pitchFamily="2" charset="-78"/>
              </a:rPr>
              <a:t> استفاده شود، زیرا با ایجاد تاکی کاردی(افزایش ضربان قلب) و افت سریع فشار خون، آسیب به اندام های حیاتی را تسریع می کند. </a:t>
            </a:r>
          </a:p>
          <a:p>
            <a:pPr marL="0" indent="0" algn="r" rtl="1">
              <a:buNone/>
            </a:pPr>
            <a:r>
              <a:rPr lang="fa-IR" sz="2000" b="1" dirty="0">
                <a:solidFill>
                  <a:srgbClr val="C00000"/>
                </a:solidFill>
                <a:cs typeface="B Nazanin" panose="00000400000000000000" pitchFamily="2" charset="-78"/>
              </a:rPr>
              <a:t>نکته: </a:t>
            </a:r>
            <a:r>
              <a:rPr lang="fa-IR" sz="2000" b="1" dirty="0">
                <a:cs typeface="B Nazanin" panose="00000400000000000000" pitchFamily="2" charset="-78"/>
              </a:rPr>
              <a:t>اگر بیمار سابقه بیماری </a:t>
            </a:r>
            <a:r>
              <a:rPr lang="fa-IR" sz="2000" b="1" dirty="0" err="1">
                <a:cs typeface="B Nazanin" panose="00000400000000000000" pitchFamily="2" charset="-78"/>
              </a:rPr>
              <a:t>فشارخون</a:t>
            </a:r>
            <a:r>
              <a:rPr lang="fa-IR" sz="2000" b="1" dirty="0">
                <a:cs typeface="B Nazanin" panose="00000400000000000000" pitchFamily="2" charset="-78"/>
              </a:rPr>
              <a:t> بالا دارد و تحت درمان است، زمان و نحوه مصرف داروهای بیمار بررسی شود و توصیه شود داروهایی که به موقع مصرف نشده، مصرف گردد.</a:t>
            </a:r>
          </a:p>
          <a:p>
            <a:pPr marL="0" indent="0" algn="r" rtl="1">
              <a:buNone/>
            </a:pPr>
            <a:endParaRPr lang="en-US" sz="2000" b="1" dirty="0">
              <a:cs typeface="B Nazanin" panose="00000400000000000000" pitchFamily="2" charset="-78"/>
            </a:endParaRPr>
          </a:p>
        </p:txBody>
      </p:sp>
      <p:sp>
        <p:nvSpPr>
          <p:cNvPr id="4" name="Title 1"/>
          <p:cNvSpPr txBox="1">
            <a:spLocks/>
          </p:cNvSpPr>
          <p:nvPr/>
        </p:nvSpPr>
        <p:spPr>
          <a:xfrm>
            <a:off x="1481070" y="688504"/>
            <a:ext cx="10178088" cy="128089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200" dirty="0">
                <a:cs typeface="B Titr" panose="00000700000000000000" pitchFamily="2" charset="-78"/>
              </a:rPr>
              <a:t>نکات خدمت مراقبت </a:t>
            </a:r>
            <a:r>
              <a:rPr lang="fa-IR" sz="3200" dirty="0" err="1">
                <a:cs typeface="B Titr" panose="00000700000000000000" pitchFamily="2" charset="-78"/>
              </a:rPr>
              <a:t>فشارخون</a:t>
            </a:r>
            <a:r>
              <a:rPr lang="fa-IR" sz="3200" dirty="0">
                <a:cs typeface="B Titr" panose="00000700000000000000" pitchFamily="2" charset="-78"/>
              </a:rPr>
              <a:t> بالا توسط مراقب سلامت/بهورز</a:t>
            </a:r>
            <a:endParaRPr lang="en-US" sz="3200" dirty="0"/>
          </a:p>
        </p:txBody>
      </p:sp>
    </p:spTree>
    <p:extLst>
      <p:ext uri="{BB962C8B-B14F-4D97-AF65-F5344CB8AC3E}">
        <p14:creationId xmlns:p14="http://schemas.microsoft.com/office/powerpoint/2010/main" val="3079023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279" y="778657"/>
            <a:ext cx="10628849" cy="959992"/>
          </a:xfrm>
        </p:spPr>
        <p:txBody>
          <a:bodyPr vert="horz" lIns="91440" tIns="45720" rIns="91440" bIns="45720" rtlCol="0" anchor="t">
            <a:normAutofit fontScale="90000"/>
          </a:bodyPr>
          <a:lstStyle/>
          <a:p>
            <a:pPr algn="r" rtl="1"/>
            <a:r>
              <a:rPr lang="fa-IR" dirty="0">
                <a:cs typeface="B Titr" panose="00000700000000000000" pitchFamily="2" charset="-78"/>
              </a:rPr>
              <a:t>خدمات تشخیص و مراقبت مبتلایان به </a:t>
            </a:r>
            <a:r>
              <a:rPr lang="fa-IR" dirty="0" err="1">
                <a:cs typeface="B Titr" panose="00000700000000000000" pitchFamily="2" charset="-78"/>
              </a:rPr>
              <a:t>فشارخون</a:t>
            </a:r>
            <a:r>
              <a:rPr lang="fa-IR" dirty="0">
                <a:cs typeface="B Titr" panose="00000700000000000000" pitchFamily="2" charset="-78"/>
              </a:rPr>
              <a:t> بالا</a:t>
            </a:r>
            <a:br>
              <a:rPr lang="fa-IR" dirty="0">
                <a:cs typeface="B Titr" panose="00000700000000000000" pitchFamily="2" charset="-78"/>
              </a:rPr>
            </a:br>
            <a:r>
              <a:rPr lang="fa-IR" dirty="0">
                <a:cs typeface="B Titr" panose="00000700000000000000" pitchFamily="2" charset="-78"/>
              </a:rPr>
              <a:t/>
            </a:r>
            <a:br>
              <a:rPr lang="fa-IR" dirty="0">
                <a:cs typeface="B Titr" panose="00000700000000000000" pitchFamily="2" charset="-78"/>
              </a:rPr>
            </a:br>
            <a:r>
              <a:rPr lang="fa-IR" sz="2800" b="1" dirty="0">
                <a:cs typeface="B Nazanin" panose="00000400000000000000" pitchFamily="2" charset="-78"/>
              </a:rPr>
              <a:t/>
            </a:r>
            <a:br>
              <a:rPr lang="fa-IR" sz="2800" b="1" dirty="0">
                <a:cs typeface="B Nazanin" panose="00000400000000000000" pitchFamily="2" charset="-78"/>
              </a:rPr>
            </a:br>
            <a:r>
              <a:rPr lang="fa-IR" sz="2800" dirty="0">
                <a:solidFill>
                  <a:srgbClr val="C00000"/>
                </a:solidFill>
                <a:cs typeface="B Titr" panose="00000700000000000000" pitchFamily="2" charset="-78"/>
              </a:rPr>
              <a:t/>
            </a:r>
            <a:br>
              <a:rPr lang="fa-IR" sz="2800" dirty="0">
                <a:solidFill>
                  <a:srgbClr val="C00000"/>
                </a:solidFill>
                <a:cs typeface="B Titr" panose="00000700000000000000" pitchFamily="2" charset="-78"/>
              </a:rPr>
            </a:br>
            <a:r>
              <a:rPr lang="fa-IR" sz="3200" b="1" dirty="0">
                <a:cs typeface="B Nazanin" panose="00000400000000000000" pitchFamily="2" charset="-78"/>
              </a:rPr>
              <a:t/>
            </a:r>
            <a:br>
              <a:rPr lang="fa-IR" sz="3200" b="1" dirty="0">
                <a:cs typeface="B Nazanin" panose="00000400000000000000" pitchFamily="2" charset="-78"/>
              </a:rPr>
            </a:br>
            <a:endParaRPr lang="en-US" sz="3200" dirty="0">
              <a:solidFill>
                <a:srgbClr val="C00000"/>
              </a:solidFill>
              <a:cs typeface="B Titr" panose="00000700000000000000" pitchFamily="2" charset="-78"/>
            </a:endParaRPr>
          </a:p>
        </p:txBody>
      </p:sp>
      <p:sp>
        <p:nvSpPr>
          <p:cNvPr id="4" name="Rectangle 3"/>
          <p:cNvSpPr/>
          <p:nvPr/>
        </p:nvSpPr>
        <p:spPr>
          <a:xfrm>
            <a:off x="1287888" y="1918951"/>
            <a:ext cx="10393250" cy="3108543"/>
          </a:xfrm>
          <a:prstGeom prst="rect">
            <a:avLst/>
          </a:prstGeom>
        </p:spPr>
        <p:txBody>
          <a:bodyPr wrap="square">
            <a:spAutoFit/>
          </a:bodyPr>
          <a:lstStyle/>
          <a:p>
            <a:pPr algn="just" rtl="1"/>
            <a:r>
              <a:rPr lang="fa-IR" sz="2800" b="1" dirty="0">
                <a:cs typeface="B Nazanin" panose="00000400000000000000" pitchFamily="2" charset="-78"/>
              </a:rPr>
              <a:t>ارزیابی اولیه بیماری </a:t>
            </a:r>
            <a:r>
              <a:rPr lang="fa-IR" sz="2800" b="1" dirty="0" err="1">
                <a:cs typeface="B Nazanin" panose="00000400000000000000" pitchFamily="2" charset="-78"/>
              </a:rPr>
              <a:t>فشارخون</a:t>
            </a:r>
            <a:r>
              <a:rPr lang="fa-IR" sz="2800" b="1" dirty="0">
                <a:cs typeface="B Nazanin" panose="00000400000000000000" pitchFamily="2" charset="-78"/>
              </a:rPr>
              <a:t> بالا از طریق خدمت </a:t>
            </a:r>
            <a:r>
              <a:rPr lang="fa-IR" sz="2800" b="1" dirty="0" err="1">
                <a:cs typeface="B Nazanin" panose="00000400000000000000" pitchFamily="2" charset="-78"/>
              </a:rPr>
              <a:t>خطرسنجی</a:t>
            </a:r>
            <a:r>
              <a:rPr lang="fa-IR" sz="2800" b="1" dirty="0">
                <a:cs typeface="B Nazanin" panose="00000400000000000000" pitchFamily="2" charset="-78"/>
              </a:rPr>
              <a:t> (کد 7043) انجام میشود و در ادامه جهت بررسی های بیشتر در نقش پزشک با ارایه خدمات تشخیص </a:t>
            </a:r>
            <a:r>
              <a:rPr lang="fa-IR" sz="2800" b="1" dirty="0" err="1">
                <a:cs typeface="B Nazanin" panose="00000400000000000000" pitchFamily="2" charset="-78"/>
              </a:rPr>
              <a:t>فشارخون</a:t>
            </a:r>
            <a:r>
              <a:rPr lang="fa-IR" sz="2800" b="1" dirty="0">
                <a:cs typeface="B Nazanin" panose="00000400000000000000" pitchFamily="2" charset="-78"/>
              </a:rPr>
              <a:t> بالا (</a:t>
            </a:r>
            <a:r>
              <a:rPr lang="fa-IR" sz="2800" b="1" dirty="0" err="1">
                <a:cs typeface="B Nazanin" panose="00000400000000000000" pitchFamily="2" charset="-78"/>
              </a:rPr>
              <a:t>کدهای</a:t>
            </a:r>
            <a:r>
              <a:rPr lang="fa-IR" sz="2800" b="1" dirty="0">
                <a:cs typeface="B Nazanin" panose="00000400000000000000" pitchFamily="2" charset="-78"/>
              </a:rPr>
              <a:t> 8521 و 8520) پیگیری شده و در نهایت پس از تشخیص قطعی در قسمت ثبت وقایع، ثبت بیماری (کد </a:t>
            </a:r>
            <a:r>
              <a:rPr lang="en-US" sz="2800" b="1" dirty="0">
                <a:cs typeface="B Nazanin" panose="00000400000000000000" pitchFamily="2" charset="-78"/>
              </a:rPr>
              <a:t> I10</a:t>
            </a:r>
            <a:r>
              <a:rPr lang="fa-IR" sz="2800" b="1" dirty="0">
                <a:cs typeface="B Nazanin" panose="00000400000000000000" pitchFamily="2" charset="-78"/>
              </a:rPr>
              <a:t>) توسط پزشک انجام خواهد شد. پس از آن در مراجعات بعدی بیمار، می بایست خدمت مراقبت </a:t>
            </a:r>
            <a:r>
              <a:rPr lang="fa-IR" sz="2800" b="1" dirty="0" err="1">
                <a:cs typeface="B Nazanin" panose="00000400000000000000" pitchFamily="2" charset="-78"/>
              </a:rPr>
              <a:t>فشارخون</a:t>
            </a:r>
            <a:r>
              <a:rPr lang="fa-IR" sz="2800" b="1" dirty="0">
                <a:cs typeface="B Nazanin" panose="00000400000000000000" pitchFamily="2" charset="-78"/>
              </a:rPr>
              <a:t> بالا (کد 7971) به صورت ماهانه توسط مراقب سلامت/بهورز و خدمت مراقبت </a:t>
            </a:r>
            <a:r>
              <a:rPr lang="fa-IR" sz="2800" b="1" dirty="0" err="1">
                <a:cs typeface="B Nazanin" panose="00000400000000000000" pitchFamily="2" charset="-78"/>
              </a:rPr>
              <a:t>فشارخون</a:t>
            </a:r>
            <a:r>
              <a:rPr lang="fa-IR" sz="2800" b="1" dirty="0">
                <a:cs typeface="B Nazanin" panose="00000400000000000000" pitchFamily="2" charset="-78"/>
              </a:rPr>
              <a:t> بالا (کد 7974) به صورت سه ماه توسط پزشک ارایه شود.</a:t>
            </a:r>
            <a:endParaRPr lang="en-US" sz="2800" dirty="0"/>
          </a:p>
        </p:txBody>
      </p:sp>
    </p:spTree>
    <p:extLst>
      <p:ext uri="{BB962C8B-B14F-4D97-AF65-F5344CB8AC3E}">
        <p14:creationId xmlns:p14="http://schemas.microsoft.com/office/powerpoint/2010/main" val="969285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852710"/>
            <a:ext cx="8911687" cy="1280890"/>
          </a:xfrm>
        </p:spPr>
        <p:txBody>
          <a:bodyPr>
            <a:normAutofit/>
          </a:bodyPr>
          <a:lstStyle/>
          <a:p>
            <a:pPr algn="r" rtl="1"/>
            <a:r>
              <a:rPr lang="fa-IR" sz="3200" b="1" dirty="0">
                <a:solidFill>
                  <a:schemeClr val="tx1"/>
                </a:solidFill>
                <a:latin typeface="Calibri" panose="020F0502020204030204" pitchFamily="34" charset="0"/>
                <a:ea typeface="Calibri" panose="020F0502020204030204" pitchFamily="34" charset="0"/>
                <a:cs typeface="B Titr" panose="00000700000000000000" pitchFamily="2" charset="-78"/>
              </a:rPr>
              <a:t>آموزش به بیمار</a:t>
            </a:r>
            <a:r>
              <a:rPr lang="fa-IR" sz="3200" b="1" dirty="0">
                <a:solidFill>
                  <a:schemeClr val="tx1"/>
                </a:solidFill>
                <a:ea typeface="Calibri" panose="020F0502020204030204" pitchFamily="34" charset="0"/>
                <a:cs typeface="Calibri" panose="020F0502020204030204" pitchFamily="34" charset="0"/>
              </a:rPr>
              <a:t> </a:t>
            </a:r>
            <a:r>
              <a:rPr lang="fa-IR" sz="3200" b="1" dirty="0">
                <a:solidFill>
                  <a:schemeClr val="tx1"/>
                </a:solidFill>
                <a:latin typeface="Calibri" panose="020F0502020204030204" pitchFamily="34" charset="0"/>
                <a:ea typeface="Calibri" panose="020F0502020204030204" pitchFamily="34" charset="0"/>
                <a:cs typeface="B Titr" panose="00000700000000000000" pitchFamily="2" charset="-78"/>
              </a:rPr>
              <a:t>در خصوص شیوه زندگی سالم</a:t>
            </a:r>
            <a:endParaRPr lang="en-US" sz="3200" dirty="0">
              <a:solidFill>
                <a:schemeClr val="tx1"/>
              </a:solidFill>
            </a:endParaRPr>
          </a:p>
        </p:txBody>
      </p:sp>
      <p:sp>
        <p:nvSpPr>
          <p:cNvPr id="3" name="Content Placeholder 2"/>
          <p:cNvSpPr>
            <a:spLocks noGrp="1"/>
          </p:cNvSpPr>
          <p:nvPr>
            <p:ph idx="1"/>
          </p:nvPr>
        </p:nvSpPr>
        <p:spPr>
          <a:xfrm>
            <a:off x="2254362" y="2133600"/>
            <a:ext cx="8915400" cy="3777622"/>
          </a:xfrm>
        </p:spPr>
        <p:txBody>
          <a:bodyPr>
            <a:normAutofit/>
          </a:bodyPr>
          <a:lstStyle/>
          <a:p>
            <a:pPr algn="r" rtl="1"/>
            <a:r>
              <a:rPr lang="fa-IR" sz="2000" b="1" dirty="0">
                <a:cs typeface="B Nazanin" panose="00000400000000000000" pitchFamily="2" charset="-78"/>
              </a:rPr>
              <a:t>داشتن فعالیت بدنی منظم </a:t>
            </a:r>
            <a:endParaRPr lang="en-US" sz="2000" b="1" dirty="0">
              <a:cs typeface="B Nazanin" panose="00000400000000000000" pitchFamily="2" charset="-78"/>
            </a:endParaRPr>
          </a:p>
          <a:p>
            <a:pPr algn="r" rtl="1"/>
            <a:r>
              <a:rPr lang="fa-IR" sz="2000" b="1" dirty="0">
                <a:cs typeface="B Nazanin" panose="00000400000000000000" pitchFamily="2" charset="-78"/>
              </a:rPr>
              <a:t> داشتن یک رژیم غذایی سالم قلبی</a:t>
            </a:r>
            <a:endParaRPr lang="en-US" sz="2000" b="1" dirty="0">
              <a:cs typeface="B Nazanin" panose="00000400000000000000" pitchFamily="2" charset="-78"/>
            </a:endParaRPr>
          </a:p>
          <a:p>
            <a:pPr algn="r" rtl="1"/>
            <a:r>
              <a:rPr lang="fa-IR" sz="2000" b="1" dirty="0">
                <a:cs typeface="B Nazanin" panose="00000400000000000000" pitchFamily="2" charset="-78"/>
              </a:rPr>
              <a:t> ترک مصرف دخانیات و الکل</a:t>
            </a:r>
            <a:endParaRPr lang="en-US" sz="2000" b="1" dirty="0">
              <a:cs typeface="B Nazanin" panose="00000400000000000000" pitchFamily="2" charset="-78"/>
            </a:endParaRPr>
          </a:p>
          <a:p>
            <a:pPr algn="r" rtl="1"/>
            <a:r>
              <a:rPr lang="fa-IR" sz="2000" b="1" dirty="0">
                <a:cs typeface="B Nazanin" panose="00000400000000000000" pitchFamily="2" charset="-78"/>
              </a:rPr>
              <a:t> </a:t>
            </a:r>
            <a:r>
              <a:rPr lang="fa-IR" sz="2000" b="1" dirty="0" err="1">
                <a:cs typeface="B Nazanin" panose="00000400000000000000" pitchFamily="2" charset="-78"/>
              </a:rPr>
              <a:t>رعايت</a:t>
            </a:r>
            <a:r>
              <a:rPr lang="fa-IR" sz="2000" b="1" dirty="0">
                <a:cs typeface="B Nazanin" panose="00000400000000000000" pitchFamily="2" charset="-78"/>
              </a:rPr>
              <a:t> دستورات و پیگیری منظم درمان</a:t>
            </a:r>
            <a:endParaRPr lang="en-US" sz="2000" b="1" dirty="0">
              <a:cs typeface="B Nazanin" panose="00000400000000000000" pitchFamily="2" charset="-78"/>
            </a:endParaRPr>
          </a:p>
        </p:txBody>
      </p:sp>
    </p:spTree>
    <p:extLst>
      <p:ext uri="{BB962C8B-B14F-4D97-AF65-F5344CB8AC3E}">
        <p14:creationId xmlns:p14="http://schemas.microsoft.com/office/powerpoint/2010/main" val="12956071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آموزش به بیمار</a:t>
            </a:r>
            <a:r>
              <a:rPr lang="fa-IR" b="1" dirty="0">
                <a:solidFill>
                  <a:schemeClr val="tx1"/>
                </a:solidFill>
                <a:ea typeface="Calibri" panose="020F0502020204030204" pitchFamily="34" charset="0"/>
                <a:cs typeface="Calibri" panose="020F0502020204030204" pitchFamily="34" charset="0"/>
              </a:rPr>
              <a:t> </a:t>
            </a: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در خصوص شیوه زندگی سالم</a:t>
            </a:r>
            <a:endParaRPr lang="en-US" dirty="0">
              <a:solidFill>
                <a:schemeClr val="tx1"/>
              </a:solidFill>
            </a:endParaRPr>
          </a:p>
        </p:txBody>
      </p:sp>
      <p:sp>
        <p:nvSpPr>
          <p:cNvPr id="3" name="Content Placeholder 2"/>
          <p:cNvSpPr>
            <a:spLocks noGrp="1"/>
          </p:cNvSpPr>
          <p:nvPr>
            <p:ph idx="1"/>
          </p:nvPr>
        </p:nvSpPr>
        <p:spPr>
          <a:xfrm>
            <a:off x="360609" y="1566928"/>
            <a:ext cx="11144004" cy="4576293"/>
          </a:xfrm>
        </p:spPr>
        <p:txBody>
          <a:bodyPr>
            <a:normAutofit fontScale="85000" lnSpcReduction="10000"/>
          </a:bodyPr>
          <a:lstStyle/>
          <a:p>
            <a:pPr algn="r" rtl="1">
              <a:lnSpc>
                <a:spcPct val="115000"/>
              </a:lnSpc>
            </a:pPr>
            <a:r>
              <a:rPr lang="fa-IR" sz="2000" b="1" dirty="0">
                <a:solidFill>
                  <a:srgbClr val="0070C0"/>
                </a:solidFill>
                <a:latin typeface="Calibri" panose="020F0502020204030204" pitchFamily="34" charset="0"/>
                <a:ea typeface="Calibri" panose="020F0502020204030204" pitchFamily="34" charset="0"/>
                <a:cs typeface="B Titr" panose="00000700000000000000" pitchFamily="2" charset="-78"/>
              </a:rPr>
              <a:t>انجام فعالیت بدنی منظم </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افزایش فعالیت بدنی به تدریج تا سطوح متوسط (مانند پیاده روی سریع) حداقل 5 روز در هفته روزانه 30 دقیقه</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کنترل وزن بدن و جلوگیری از اضافه وزن با کاهش مصرف مواد غذایی کالری بالا و داشتن فعالیت بدنی کافی </a:t>
            </a:r>
            <a:endParaRPr lang="en-US" sz="2000" b="1" dirty="0">
              <a:latin typeface="Calibri" panose="020F0502020204030204" pitchFamily="34" charset="0"/>
              <a:ea typeface="Calibri" panose="020F0502020204030204" pitchFamily="34" charset="0"/>
              <a:cs typeface="Arial" panose="020B0604020202090204" pitchFamily="34" charset="0"/>
            </a:endParaRPr>
          </a:p>
          <a:p>
            <a:pPr algn="r" rtl="1">
              <a:lnSpc>
                <a:spcPct val="115000"/>
              </a:lnSpc>
            </a:pPr>
            <a:r>
              <a:rPr lang="fa-IR" sz="2000" b="1" dirty="0">
                <a:solidFill>
                  <a:srgbClr val="0070C0"/>
                </a:solidFill>
                <a:latin typeface="Calibri" panose="020F0502020204030204" pitchFamily="34" charset="0"/>
                <a:ea typeface="Calibri" panose="020F0502020204030204" pitchFamily="34" charset="0"/>
                <a:cs typeface="B Titr" panose="00000700000000000000" pitchFamily="2" charset="-78"/>
              </a:rPr>
              <a:t>داشتن یک رژیم غذایی سالم قلبی: </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محدود کردن مصرف نمک به کمتر از 5 گرم در روز ( یک قاشق چای خوری)</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کاهش مصرف نمک هنگام پخت و پز، محدود کردن مصرف غذاهای فرآوری شده و </a:t>
            </a:r>
            <a:r>
              <a:rPr lang="fa-IR" sz="2000" b="1" dirty="0" err="1">
                <a:latin typeface="Calibri" panose="020F0502020204030204" pitchFamily="34" charset="0"/>
                <a:ea typeface="Calibri" panose="020F0502020204030204" pitchFamily="34" charset="0"/>
                <a:cs typeface="B Nazanin" panose="00000400000000000000" pitchFamily="2" charset="-78"/>
              </a:rPr>
              <a:t>فست</a:t>
            </a:r>
            <a:r>
              <a:rPr lang="fa-IR" sz="2000" b="1" dirty="0">
                <a:latin typeface="Calibri" panose="020F0502020204030204" pitchFamily="34" charset="0"/>
                <a:ea typeface="Calibri" panose="020F0502020204030204" pitchFamily="34" charset="0"/>
                <a:cs typeface="B Nazanin" panose="00000400000000000000" pitchFamily="2" charset="-78"/>
              </a:rPr>
              <a:t> </a:t>
            </a:r>
            <a:r>
              <a:rPr lang="fa-IR" sz="2000" b="1" dirty="0" err="1">
                <a:latin typeface="Calibri" panose="020F0502020204030204" pitchFamily="34" charset="0"/>
                <a:ea typeface="Calibri" panose="020F0502020204030204" pitchFamily="34" charset="0"/>
                <a:cs typeface="B Nazanin" panose="00000400000000000000" pitchFamily="2" charset="-78"/>
              </a:rPr>
              <a:t>فودها</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مصرف پنج واحد (400-500 گرم) میوه و سبزی در روز</a:t>
            </a:r>
            <a:r>
              <a:rPr lang="en-US" sz="2000" b="1" dirty="0">
                <a:latin typeface="Calibri" panose="020F0502020204030204" pitchFamily="34" charset="0"/>
                <a:ea typeface="Calibri" panose="020F0502020204030204" pitchFamily="34" charset="0"/>
                <a:cs typeface="B Nazanin" panose="00000400000000000000" pitchFamily="2" charset="-78"/>
              </a:rPr>
              <a:t>) </a:t>
            </a:r>
            <a:r>
              <a:rPr lang="fa-IR" sz="2000" b="1" dirty="0">
                <a:latin typeface="Tahoma" panose="020B0604030504040204" pitchFamily="34" charset="0"/>
                <a:ea typeface="Calibri" panose="020F0502020204030204" pitchFamily="34" charset="0"/>
                <a:cs typeface="B Nazanin" panose="00000400000000000000" pitchFamily="2" charset="-78"/>
              </a:rPr>
              <a:t>یک</a:t>
            </a:r>
            <a:r>
              <a:rPr lang="fa-IR" sz="2000" b="1" dirty="0">
                <a:latin typeface="Calibri" panose="020F0502020204030204" pitchFamily="34" charset="0"/>
                <a:ea typeface="Calibri" panose="020F0502020204030204" pitchFamily="34" charset="0"/>
                <a:cs typeface="B Nazanin" panose="00000400000000000000" pitchFamily="2" charset="-78"/>
              </a:rPr>
              <a:t> واحد معادل یک عدد پرتقال، سیب، انبه، موز یا سه قاشق سوپ خوری سبزیجات پخته </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محدود کردن مصرف گوشت چرب، چربی لبنیات و روغن پخت و پز (کمتر از دو قاشق سوپ خوری در روز )</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en-US" sz="2000" b="1" dirty="0">
                <a:latin typeface="B Nazanin" panose="00000400000000000000" pitchFamily="2" charset="-78"/>
                <a:ea typeface="Calibri" panose="020F0502020204030204" pitchFamily="34" charset="0"/>
                <a:cs typeface="Arial" panose="020B0604020202090204" pitchFamily="34" charset="0"/>
              </a:rPr>
              <a:t> </a:t>
            </a:r>
            <a:r>
              <a:rPr lang="fa-IR" sz="2000" b="1" dirty="0">
                <a:latin typeface="Calibri" panose="020F0502020204030204" pitchFamily="34" charset="0"/>
                <a:ea typeface="Calibri" panose="020F0502020204030204" pitchFamily="34" charset="0"/>
                <a:cs typeface="B Nazanin" panose="00000400000000000000" pitchFamily="2" charset="-78"/>
              </a:rPr>
              <a:t>جایگزین کردن روغن </a:t>
            </a:r>
            <a:r>
              <a:rPr lang="fa-IR" sz="2000" b="1" dirty="0" err="1">
                <a:latin typeface="Calibri" panose="020F0502020204030204" pitchFamily="34" charset="0"/>
                <a:ea typeface="Calibri" panose="020F0502020204030204" pitchFamily="34" charset="0"/>
                <a:cs typeface="B Nazanin" panose="00000400000000000000" pitchFamily="2" charset="-78"/>
              </a:rPr>
              <a:t>پالم</a:t>
            </a:r>
            <a:r>
              <a:rPr lang="fa-IR" sz="2000" b="1" dirty="0">
                <a:latin typeface="Calibri" panose="020F0502020204030204" pitchFamily="34" charset="0"/>
                <a:ea typeface="Calibri" panose="020F0502020204030204" pitchFamily="34" charset="0"/>
                <a:cs typeface="B Nazanin" panose="00000400000000000000" pitchFamily="2" charset="-78"/>
              </a:rPr>
              <a:t> و روغن نارگیل با روغن زیتون، </a:t>
            </a:r>
            <a:r>
              <a:rPr lang="fa-IR" sz="2000" b="1" dirty="0" err="1">
                <a:latin typeface="Calibri" panose="020F0502020204030204" pitchFamily="34" charset="0"/>
                <a:ea typeface="Calibri" panose="020F0502020204030204" pitchFamily="34" charset="0"/>
                <a:cs typeface="B Nazanin" panose="00000400000000000000" pitchFamily="2" charset="-78"/>
              </a:rPr>
              <a:t>سویا</a:t>
            </a:r>
            <a:r>
              <a:rPr lang="fa-IR" sz="2000" b="1" dirty="0">
                <a:latin typeface="Calibri" panose="020F0502020204030204" pitchFamily="34" charset="0"/>
                <a:ea typeface="Calibri" panose="020F0502020204030204" pitchFamily="34" charset="0"/>
                <a:cs typeface="B Nazanin" panose="00000400000000000000" pitchFamily="2" charset="-78"/>
              </a:rPr>
              <a:t>، ذرت، </a:t>
            </a:r>
            <a:r>
              <a:rPr lang="fa-IR" sz="2000" b="1" dirty="0" err="1">
                <a:latin typeface="Calibri" panose="020F0502020204030204" pitchFamily="34" charset="0"/>
                <a:ea typeface="Calibri" panose="020F0502020204030204" pitchFamily="34" charset="0"/>
                <a:cs typeface="B Nazanin" panose="00000400000000000000" pitchFamily="2" charset="-78"/>
              </a:rPr>
              <a:t>کلزا</a:t>
            </a:r>
            <a:r>
              <a:rPr lang="fa-IR" sz="2000" b="1" dirty="0">
                <a:latin typeface="Calibri" panose="020F0502020204030204" pitchFamily="34" charset="0"/>
                <a:ea typeface="Calibri" panose="020F0502020204030204" pitchFamily="34" charset="0"/>
                <a:cs typeface="B Nazanin" panose="00000400000000000000" pitchFamily="2" charset="-78"/>
              </a:rPr>
              <a:t> </a:t>
            </a:r>
            <a:endParaRPr lang="en-US" sz="2000" b="1" dirty="0">
              <a:latin typeface="Calibri" panose="020F0502020204030204" pitchFamily="34" charset="0"/>
              <a:ea typeface="Calibri" panose="020F0502020204030204" pitchFamily="34" charset="0"/>
              <a:cs typeface="B Nazanin" panose="00000400000000000000" pitchFamily="2" charset="-78"/>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جایگزین کردن گوشت های دیگر با گوشت سفید ( بدون پوست )</a:t>
            </a:r>
            <a:endParaRPr lang="en-US" sz="2000" b="1"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b="1" dirty="0">
                <a:latin typeface="Calibri" panose="020F0502020204030204" pitchFamily="34" charset="0"/>
                <a:ea typeface="Calibri" panose="020F0502020204030204" pitchFamily="34" charset="0"/>
                <a:cs typeface="B Nazanin" panose="00000400000000000000" pitchFamily="2" charset="-78"/>
              </a:rPr>
              <a:t>خوردن ماهی حداقل سه بار در هفته، </a:t>
            </a:r>
            <a:r>
              <a:rPr lang="fa-IR" sz="2000" b="1" dirty="0" err="1">
                <a:latin typeface="Calibri" panose="020F0502020204030204" pitchFamily="34" charset="0"/>
                <a:ea typeface="Calibri" panose="020F0502020204030204" pitchFamily="34" charset="0"/>
                <a:cs typeface="B Nazanin" panose="00000400000000000000" pitchFamily="2" charset="-78"/>
              </a:rPr>
              <a:t>ترجیحاً</a:t>
            </a:r>
            <a:r>
              <a:rPr lang="fa-IR" sz="2000" b="1" dirty="0">
                <a:latin typeface="Calibri" panose="020F0502020204030204" pitchFamily="34" charset="0"/>
                <a:ea typeface="Calibri" panose="020F0502020204030204" pitchFamily="34" charset="0"/>
                <a:cs typeface="B Nazanin" panose="00000400000000000000" pitchFamily="2" charset="-78"/>
              </a:rPr>
              <a:t> ماهی روغنی مانند ماهی تن،  ماهی </a:t>
            </a:r>
            <a:r>
              <a:rPr lang="fa-IR" sz="2000" b="1" dirty="0" err="1">
                <a:latin typeface="Calibri" panose="020F0502020204030204" pitchFamily="34" charset="0"/>
                <a:ea typeface="Calibri" panose="020F0502020204030204" pitchFamily="34" charset="0"/>
                <a:cs typeface="B Nazanin" panose="00000400000000000000" pitchFamily="2" charset="-78"/>
              </a:rPr>
              <a:t>سالمون</a:t>
            </a:r>
            <a:endParaRPr lang="en-US" sz="2000" b="1" dirty="0">
              <a:latin typeface="Calibri" panose="020F0502020204030204" pitchFamily="34" charset="0"/>
              <a:ea typeface="Calibri" panose="020F0502020204030204" pitchFamily="34" charset="0"/>
              <a:cs typeface="Arial" panose="020B0604020202090204" pitchFamily="34" charset="0"/>
            </a:endParaRPr>
          </a:p>
          <a:p>
            <a:pPr algn="r" rtl="1"/>
            <a:endParaRPr lang="en-US" sz="2000" b="1" dirty="0">
              <a:cs typeface="B Nazanin" panose="00000400000000000000" pitchFamily="2" charset="-78"/>
            </a:endParaRPr>
          </a:p>
        </p:txBody>
      </p:sp>
    </p:spTree>
    <p:extLst>
      <p:ext uri="{BB962C8B-B14F-4D97-AF65-F5344CB8AC3E}">
        <p14:creationId xmlns:p14="http://schemas.microsoft.com/office/powerpoint/2010/main" val="8986295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آموزش به بیمار</a:t>
            </a:r>
            <a:r>
              <a:rPr lang="fa-IR" b="1" dirty="0">
                <a:solidFill>
                  <a:schemeClr val="tx1"/>
                </a:solidFill>
                <a:ea typeface="Calibri" panose="020F0502020204030204" pitchFamily="34" charset="0"/>
                <a:cs typeface="Calibri" panose="020F0502020204030204" pitchFamily="34" charset="0"/>
              </a:rPr>
              <a:t> </a:t>
            </a: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در خصوص شیوه زندگی سالم</a:t>
            </a:r>
            <a:endParaRPr lang="en-US" dirty="0">
              <a:solidFill>
                <a:schemeClr val="tx1"/>
              </a:solidFill>
            </a:endParaRPr>
          </a:p>
        </p:txBody>
      </p:sp>
      <p:sp>
        <p:nvSpPr>
          <p:cNvPr id="3" name="Content Placeholder 2"/>
          <p:cNvSpPr>
            <a:spLocks noGrp="1"/>
          </p:cNvSpPr>
          <p:nvPr>
            <p:ph idx="1"/>
          </p:nvPr>
        </p:nvSpPr>
        <p:spPr>
          <a:xfrm>
            <a:off x="1287888" y="1579807"/>
            <a:ext cx="10023542" cy="4576293"/>
          </a:xfrm>
        </p:spPr>
        <p:txBody>
          <a:bodyPr>
            <a:normAutofit lnSpcReduction="10000"/>
          </a:bodyPr>
          <a:lstStyle/>
          <a:p>
            <a:pPr algn="r" rtl="1">
              <a:lnSpc>
                <a:spcPct val="115000"/>
              </a:lnSpc>
            </a:pPr>
            <a:r>
              <a:rPr lang="fa-IR" sz="2000" b="1" dirty="0">
                <a:solidFill>
                  <a:srgbClr val="0070C0"/>
                </a:solidFill>
                <a:latin typeface="Calibri" panose="020F0502020204030204" pitchFamily="34" charset="0"/>
                <a:ea typeface="Calibri" panose="020F0502020204030204" pitchFamily="34" charset="0"/>
                <a:cs typeface="B Titr" panose="00000700000000000000" pitchFamily="2" charset="-78"/>
              </a:rPr>
              <a:t>ترک مصرف دخانیات و الکل </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تشویق همه غیر سیگاری ها به عدم </a:t>
            </a:r>
            <a:r>
              <a:rPr lang="fa-IR" sz="2000" dirty="0">
                <a:solidFill>
                  <a:srgbClr val="000000"/>
                </a:solidFill>
                <a:latin typeface="Calibri" panose="020F0502020204030204" pitchFamily="34" charset="0"/>
                <a:ea typeface="Calibri" panose="020F0502020204030204" pitchFamily="34" charset="0"/>
                <a:cs typeface="B Nazanin" panose="00000400000000000000" pitchFamily="2" charset="-78"/>
              </a:rPr>
              <a:t>شروع مصرف دخانیات</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توصیه قوی به همه سیگاری ها به ترک مصرف سیگار و حمایت از تلاش آنها در این امر</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توصیه به ترک به افرادی که اشکال دیگری از دخانیات را مصرف می کنند.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توصیه به عدم مصرف الکل در زمانی که احتمال خطرات افزوده وجود دارد مانند: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Symbol" panose="05050102010706020507" pitchFamily="18"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رانندگی یا کار با ماشین آلات</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Symbol" panose="05050102010706020507" pitchFamily="18"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بارداری یا شیردهی</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Symbol" panose="05050102010706020507" pitchFamily="18"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مصرف داروهایی که با الکل اثر متقابل دارد.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Symbol" panose="05050102010706020507" pitchFamily="18"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داشتن شرایط پزشکی که الکل آن را وخیم تر می سازد.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Symbol" panose="05050102010706020507" pitchFamily="18"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عدم توانایی در کنترل میزان مصرف مشروبات الکلی</a:t>
            </a:r>
            <a:endParaRPr lang="en-US" sz="2000" dirty="0">
              <a:effectLst/>
              <a:latin typeface="Calibri" panose="020F0502020204030204" pitchFamily="34" charset="0"/>
              <a:ea typeface="Calibri" panose="020F0502020204030204" pitchFamily="34" charset="0"/>
              <a:cs typeface="Arial" panose="020B0604020202090204" pitchFamily="34" charset="0"/>
            </a:endParaRPr>
          </a:p>
        </p:txBody>
      </p:sp>
    </p:spTree>
    <p:extLst>
      <p:ext uri="{BB962C8B-B14F-4D97-AF65-F5344CB8AC3E}">
        <p14:creationId xmlns:p14="http://schemas.microsoft.com/office/powerpoint/2010/main" val="11654817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آموزش به بیمار</a:t>
            </a:r>
            <a:r>
              <a:rPr lang="fa-IR" b="1" dirty="0">
                <a:solidFill>
                  <a:schemeClr val="tx1"/>
                </a:solidFill>
                <a:ea typeface="Calibri" panose="020F0502020204030204" pitchFamily="34" charset="0"/>
                <a:cs typeface="Calibri" panose="020F0502020204030204" pitchFamily="34" charset="0"/>
              </a:rPr>
              <a:t> </a:t>
            </a:r>
            <a:r>
              <a:rPr lang="fa-IR" b="1" dirty="0">
                <a:solidFill>
                  <a:schemeClr val="tx1"/>
                </a:solidFill>
                <a:latin typeface="Calibri" panose="020F0502020204030204" pitchFamily="34" charset="0"/>
                <a:ea typeface="Calibri" panose="020F0502020204030204" pitchFamily="34" charset="0"/>
                <a:cs typeface="B Titr" panose="00000700000000000000" pitchFamily="2" charset="-78"/>
              </a:rPr>
              <a:t>در خصوص شیوه زندگی سالم</a:t>
            </a:r>
            <a:endParaRPr lang="en-US" dirty="0">
              <a:solidFill>
                <a:schemeClr val="tx1"/>
              </a:solidFill>
            </a:endParaRPr>
          </a:p>
        </p:txBody>
      </p:sp>
      <p:sp>
        <p:nvSpPr>
          <p:cNvPr id="3" name="Content Placeholder 2"/>
          <p:cNvSpPr>
            <a:spLocks noGrp="1"/>
          </p:cNvSpPr>
          <p:nvPr>
            <p:ph idx="1"/>
          </p:nvPr>
        </p:nvSpPr>
        <p:spPr>
          <a:xfrm>
            <a:off x="1287888" y="1579807"/>
            <a:ext cx="10023542" cy="4576293"/>
          </a:xfrm>
        </p:spPr>
        <p:txBody>
          <a:bodyPr>
            <a:normAutofit fontScale="92500" lnSpcReduction="20000"/>
          </a:bodyPr>
          <a:lstStyle/>
          <a:p>
            <a:pPr algn="r" rtl="1">
              <a:lnSpc>
                <a:spcPct val="115000"/>
              </a:lnSpc>
            </a:pPr>
            <a:r>
              <a:rPr lang="fa-IR" sz="2000" b="1" dirty="0" err="1">
                <a:solidFill>
                  <a:srgbClr val="0070C0"/>
                </a:solidFill>
                <a:latin typeface="Calibri" panose="020F0502020204030204" pitchFamily="34" charset="0"/>
                <a:ea typeface="Calibri" panose="020F0502020204030204" pitchFamily="34" charset="0"/>
                <a:cs typeface="B Titr" panose="00000700000000000000" pitchFamily="2" charset="-78"/>
              </a:rPr>
              <a:t>رعايت</a:t>
            </a:r>
            <a:r>
              <a:rPr lang="fa-IR" sz="2000" b="1" dirty="0">
                <a:solidFill>
                  <a:srgbClr val="0070C0"/>
                </a:solidFill>
                <a:latin typeface="Calibri" panose="020F0502020204030204" pitchFamily="34" charset="0"/>
                <a:ea typeface="Calibri" panose="020F0502020204030204" pitchFamily="34" charset="0"/>
                <a:cs typeface="B Titr" panose="00000700000000000000" pitchFamily="2" charset="-78"/>
              </a:rPr>
              <a:t> دستورات و پیگیری منظم درمان(پای بندی به درمان )</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اگر دارویی برای بیمار تجویز شده است در مورد چگونگی مصرف آن در منزل به بیمار آموزش داده شود.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توضیح دادن تفاوت بین داروهای با اثرات کنترل بلند مدت (به عنوان مثال داروهای </a:t>
            </a:r>
            <a:r>
              <a:rPr lang="fa-IR" sz="2000" dirty="0" err="1">
                <a:latin typeface="Calibri" panose="020F0502020204030204" pitchFamily="34" charset="0"/>
                <a:ea typeface="Calibri" panose="020F0502020204030204" pitchFamily="34" charset="0"/>
                <a:cs typeface="B Nazanin" panose="00000400000000000000" pitchFamily="2" charset="-78"/>
              </a:rPr>
              <a:t>فشارخون</a:t>
            </a:r>
            <a:r>
              <a:rPr lang="fa-IR" sz="2000" dirty="0">
                <a:latin typeface="Calibri" panose="020F0502020204030204" pitchFamily="34" charset="0"/>
                <a:ea typeface="Calibri" panose="020F0502020204030204" pitchFamily="34" charset="0"/>
                <a:cs typeface="B Nazanin" panose="00000400000000000000" pitchFamily="2" charset="-78"/>
              </a:rPr>
              <a:t>) و داروهایی که برای تسکین سریع تجویز می شود( به عنوان مثال خس </a:t>
            </a:r>
            <a:r>
              <a:rPr lang="fa-IR" sz="2000" dirty="0" err="1">
                <a:latin typeface="Calibri" panose="020F0502020204030204" pitchFamily="34" charset="0"/>
                <a:ea typeface="Calibri" panose="020F0502020204030204" pitchFamily="34" charset="0"/>
                <a:cs typeface="B Nazanin" panose="00000400000000000000" pitchFamily="2" charset="-78"/>
              </a:rPr>
              <a:t>خس</a:t>
            </a:r>
            <a:r>
              <a:rPr lang="fa-IR" sz="2000" dirty="0">
                <a:latin typeface="Calibri" panose="020F0502020204030204" pitchFamily="34" charset="0"/>
                <a:ea typeface="Calibri" panose="020F0502020204030204" pitchFamily="34" charset="0"/>
                <a:cs typeface="B Nazanin" panose="00000400000000000000" pitchFamily="2" charset="-78"/>
              </a:rPr>
              <a:t> سینه )</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Tahoma" panose="020B0604030504040204" pitchFamily="34" charset="0"/>
                <a:ea typeface="Calibri" panose="020F0502020204030204" pitchFamily="34" charset="0"/>
                <a:cs typeface="B Nazanin" panose="00000400000000000000" pitchFamily="2" charset="-78"/>
              </a:rPr>
              <a:t>بیان</a:t>
            </a:r>
            <a:r>
              <a:rPr lang="fa-IR" sz="2000" dirty="0">
                <a:latin typeface="Calibri" panose="020F0502020204030204" pitchFamily="34" charset="0"/>
                <a:ea typeface="Calibri" panose="020F0502020204030204" pitchFamily="34" charset="0"/>
                <a:cs typeface="B Nazanin" panose="00000400000000000000" pitchFamily="2" charset="-78"/>
              </a:rPr>
              <a:t> دلیل تجویز دارو / داروها به بیمار</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نشان دادن مقدار (</a:t>
            </a:r>
            <a:r>
              <a:rPr lang="en-US" sz="2000" dirty="0">
                <a:latin typeface="Calibri" panose="020F0502020204030204" pitchFamily="34" charset="0"/>
                <a:ea typeface="Calibri" panose="020F0502020204030204" pitchFamily="34" charset="0"/>
                <a:cs typeface="B Nazanin" panose="00000400000000000000" pitchFamily="2" charset="-78"/>
              </a:rPr>
              <a:t>dose</a:t>
            </a:r>
            <a:r>
              <a:rPr lang="fa-IR" sz="2000" dirty="0">
                <a:latin typeface="Calibri" panose="020F0502020204030204" pitchFamily="34" charset="0"/>
                <a:ea typeface="Calibri" panose="020F0502020204030204" pitchFamily="34" charset="0"/>
                <a:cs typeface="B Nazanin" panose="00000400000000000000" pitchFamily="2" charset="-78"/>
              </a:rPr>
              <a:t>) مناسب دارو به بیمار</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توضیح دادن در خصوص تعداد دفعات مصرف دارو در روز</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err="1">
                <a:latin typeface="Calibri" panose="020F0502020204030204" pitchFamily="34" charset="0"/>
                <a:ea typeface="Calibri" panose="020F0502020204030204" pitchFamily="34" charset="0"/>
                <a:cs typeface="B Nazanin" panose="00000400000000000000" pitchFamily="2" charset="-78"/>
              </a:rPr>
              <a:t>توضيح</a:t>
            </a:r>
            <a:r>
              <a:rPr lang="fa-IR" sz="2000" dirty="0">
                <a:latin typeface="Calibri" panose="020F0502020204030204" pitchFamily="34" charset="0"/>
                <a:ea typeface="Calibri" panose="020F0502020204030204" pitchFamily="34" charset="0"/>
                <a:cs typeface="B Nazanin" panose="00000400000000000000" pitchFamily="2" charset="-78"/>
              </a:rPr>
              <a:t> دادن در خصوص برچسب و بسته بندی قرص ها</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Calibri" panose="020F0502020204030204" pitchFamily="34" charset="0"/>
                <a:ea typeface="Calibri" panose="020F0502020204030204" pitchFamily="34" charset="0"/>
                <a:cs typeface="B Nazanin" panose="00000400000000000000" pitchFamily="2" charset="-78"/>
              </a:rPr>
              <a:t>بررسی درک بیمار از مصرف داروی تجویز شده قبل از این که بیمار مرکز سلامت را ترک کند.</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a:latin typeface="Tahoma" panose="020B0604030504040204" pitchFamily="34" charset="0"/>
                <a:ea typeface="Calibri" panose="020F0502020204030204" pitchFamily="34" charset="0"/>
                <a:cs typeface="B Nazanin" panose="00000400000000000000" pitchFamily="2" charset="-78"/>
              </a:rPr>
              <a:t>توضیح در مورد</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اهمیت</a:t>
            </a:r>
            <a:r>
              <a:rPr lang="fa-IR" sz="2000" dirty="0">
                <a:latin typeface="Calibri" panose="020F0502020204030204" pitchFamily="34" charset="0"/>
                <a:ea typeface="Calibri" panose="020F0502020204030204" pitchFamily="34" charset="0"/>
                <a:cs typeface="B Nazanin" panose="00000400000000000000" pitchFamily="2" charset="-78"/>
              </a:rPr>
              <a:t> داشتن ذخیره کافی از داروها</a:t>
            </a:r>
            <a:endParaRPr lang="en-US" sz="2000" dirty="0">
              <a:latin typeface="Calibri" panose="020F0502020204030204" pitchFamily="34" charset="0"/>
              <a:ea typeface="Calibri" panose="020F0502020204030204" pitchFamily="34" charset="0"/>
              <a:cs typeface="Arial" panose="020B0604020202090204" pitchFamily="34" charset="0"/>
            </a:endParaRPr>
          </a:p>
          <a:p>
            <a:pPr lvl="0" algn="r" rtl="1">
              <a:lnSpc>
                <a:spcPct val="115000"/>
              </a:lnSpc>
              <a:buFont typeface="Wingdings" panose="05000000000000000000" pitchFamily="2" charset="2"/>
              <a:buChar char=""/>
            </a:pPr>
            <a:r>
              <a:rPr lang="fa-IR" sz="2000" dirty="0" err="1">
                <a:latin typeface="Tahoma" panose="020B0604030504040204" pitchFamily="34" charset="0"/>
                <a:ea typeface="Calibri" panose="020F0502020204030204" pitchFamily="34" charset="0"/>
                <a:cs typeface="B Nazanin" panose="00000400000000000000" pitchFamily="2" charset="-78"/>
              </a:rPr>
              <a:t>توصيه</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و</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err="1">
                <a:latin typeface="Tahoma" panose="020B0604030504040204" pitchFamily="34" charset="0"/>
                <a:ea typeface="Calibri" panose="020F0502020204030204" pitchFamily="34" charset="0"/>
                <a:cs typeface="B Nazanin" panose="00000400000000000000" pitchFamily="2" charset="-78"/>
              </a:rPr>
              <a:t>تاكيد</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بر</a:t>
            </a:r>
            <a:r>
              <a:rPr lang="fa-IR" sz="2000" dirty="0">
                <a:latin typeface="Calibri" panose="020F0502020204030204" pitchFamily="34" charset="0"/>
                <a:ea typeface="Calibri" panose="020F0502020204030204" pitchFamily="34" charset="0"/>
                <a:cs typeface="B Nazanin" panose="00000400000000000000" pitchFamily="2" charset="-78"/>
              </a:rPr>
              <a:t> </a:t>
            </a:r>
            <a:r>
              <a:rPr lang="fa-IR" sz="2000" dirty="0">
                <a:latin typeface="Tahoma" panose="020B0604030504040204" pitchFamily="34" charset="0"/>
                <a:ea typeface="Calibri" panose="020F0502020204030204" pitchFamily="34" charset="0"/>
                <a:cs typeface="B Nazanin" panose="00000400000000000000" pitchFamily="2" charset="-78"/>
              </a:rPr>
              <a:t>نیاز</a:t>
            </a:r>
            <a:r>
              <a:rPr lang="fa-IR" sz="2000" dirty="0">
                <a:latin typeface="Calibri" panose="020F0502020204030204" pitchFamily="34" charset="0"/>
                <a:ea typeface="Calibri" panose="020F0502020204030204" pitchFamily="34" charset="0"/>
                <a:cs typeface="B Nazanin" panose="00000400000000000000" pitchFamily="2" charset="-78"/>
              </a:rPr>
              <a:t> به مصرف داروها به طور منظم ،حتی اگر هیچ علامتی ندارد.</a:t>
            </a:r>
            <a:endParaRPr lang="en-US" sz="2000" dirty="0">
              <a:effectLst/>
              <a:latin typeface="Calibri" panose="020F0502020204030204" pitchFamily="34" charset="0"/>
              <a:ea typeface="Calibri" panose="020F0502020204030204" pitchFamily="34" charset="0"/>
              <a:cs typeface="Arial" panose="020B0604020202090204" pitchFamily="34" charset="0"/>
            </a:endParaRPr>
          </a:p>
        </p:txBody>
      </p:sp>
    </p:spTree>
    <p:extLst>
      <p:ext uri="{BB962C8B-B14F-4D97-AF65-F5344CB8AC3E}">
        <p14:creationId xmlns:p14="http://schemas.microsoft.com/office/powerpoint/2010/main" val="9454806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159876" y="3258355"/>
            <a:ext cx="4391696" cy="163454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4400" b="1" dirty="0">
                <a:solidFill>
                  <a:schemeClr val="accent2">
                    <a:lumMod val="75000"/>
                  </a:schemeClr>
                </a:solidFill>
                <a:latin typeface="Calibri" panose="020F0502020204030204" pitchFamily="34" charset="0"/>
                <a:ea typeface="Calibri" panose="020F0502020204030204" pitchFamily="34" charset="0"/>
                <a:cs typeface="B Titr" panose="00000700000000000000" pitchFamily="2" charset="-78"/>
              </a:rPr>
              <a:t>با سپاس از توجه شما</a:t>
            </a:r>
            <a:endParaRPr lang="en-US" sz="4400" b="1" dirty="0">
              <a:solidFill>
                <a:schemeClr val="accent2">
                  <a:lumMod val="75000"/>
                </a:schemeClr>
              </a:solidFill>
              <a:latin typeface="Calibri" panose="020F0502020204030204" pitchFamily="34" charset="0"/>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2199622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5956" y="701383"/>
            <a:ext cx="8911687" cy="1280890"/>
          </a:xfrm>
        </p:spPr>
        <p:txBody>
          <a:bodyPr/>
          <a:lstStyle/>
          <a:p>
            <a:pPr algn="r"/>
            <a:r>
              <a:rPr lang="fa-IR" dirty="0">
                <a:cs typeface="B Titr" panose="00000700000000000000" pitchFamily="2" charset="-78"/>
              </a:rPr>
              <a:t>نکات مهم در ارایه خدمات تشخیص </a:t>
            </a:r>
            <a:r>
              <a:rPr lang="fa-IR" dirty="0" err="1">
                <a:cs typeface="B Titr" panose="00000700000000000000" pitchFamily="2" charset="-78"/>
              </a:rPr>
              <a:t>فشارخون</a:t>
            </a:r>
            <a:r>
              <a:rPr lang="fa-IR" dirty="0">
                <a:cs typeface="B Titr" panose="00000700000000000000" pitchFamily="2" charset="-78"/>
              </a:rPr>
              <a:t> بالا</a:t>
            </a:r>
            <a:endParaRPr lang="en-US" dirty="0"/>
          </a:p>
        </p:txBody>
      </p:sp>
      <p:sp>
        <p:nvSpPr>
          <p:cNvPr id="3" name="Content Placeholder 2"/>
          <p:cNvSpPr>
            <a:spLocks noGrp="1"/>
          </p:cNvSpPr>
          <p:nvPr>
            <p:ph idx="1"/>
          </p:nvPr>
        </p:nvSpPr>
        <p:spPr>
          <a:xfrm>
            <a:off x="1094704" y="1734355"/>
            <a:ext cx="10512939" cy="3777622"/>
          </a:xfrm>
        </p:spPr>
        <p:txBody>
          <a:bodyPr>
            <a:normAutofit/>
          </a:bodyPr>
          <a:lstStyle/>
          <a:p>
            <a:pPr algn="r" rtl="1"/>
            <a:r>
              <a:rPr lang="fa-IR" sz="2000" b="1" dirty="0">
                <a:cs typeface="B Nazanin" panose="00000400000000000000" pitchFamily="2" charset="-78"/>
              </a:rPr>
              <a:t>خدمات از 18 سال به بالا در دسترس است.</a:t>
            </a:r>
          </a:p>
          <a:p>
            <a:pPr lvl="0" algn="r" rtl="1"/>
            <a:r>
              <a:rPr lang="fa-IR" sz="2000" b="1" dirty="0">
                <a:cs typeface="B Nazanin" panose="00000400000000000000" pitchFamily="2" charset="-78"/>
              </a:rPr>
              <a:t>فشارخون در تمامی خدمات دو بار اندازه گیری </a:t>
            </a:r>
            <a:r>
              <a:rPr lang="fa-IR" sz="2000" b="1" dirty="0" smtClean="0">
                <a:cs typeface="B Nazanin" panose="00000400000000000000" pitchFamily="2" charset="-78"/>
              </a:rPr>
              <a:t>می شود </a:t>
            </a:r>
            <a:r>
              <a:rPr lang="fa-IR" sz="2000" b="1" dirty="0">
                <a:cs typeface="B Nazanin" panose="00000400000000000000" pitchFamily="2" charset="-78"/>
              </a:rPr>
              <a:t>و میانگین آنها مدنظر قرار می گیرد. </a:t>
            </a:r>
          </a:p>
          <a:p>
            <a:pPr lvl="0" algn="r" rtl="1"/>
            <a:r>
              <a:rPr lang="fa-IR" sz="2000" b="1" dirty="0">
                <a:cs typeface="B Nazanin" panose="00000400000000000000" pitchFamily="2" charset="-78"/>
              </a:rPr>
              <a:t>اگر تا به حال برای فرد ثبت بیماری </a:t>
            </a:r>
            <a:r>
              <a:rPr lang="fa-IR" sz="2000" b="1" dirty="0" err="1">
                <a:cs typeface="B Nazanin" panose="00000400000000000000" pitchFamily="2" charset="-78"/>
              </a:rPr>
              <a:t>فشارخون</a:t>
            </a:r>
            <a:r>
              <a:rPr lang="fa-IR" sz="2000" b="1" dirty="0">
                <a:cs typeface="B Nazanin" panose="00000400000000000000" pitchFamily="2" charset="-78"/>
              </a:rPr>
              <a:t> بالا صورت نگرفته باشد فقط خدمت تشخیص فشار خون بالا (نوبت اول) (کد 8521) می بایست ارایه گردد و در صورتی که در نوبت اول در طبقه بندی «مشکوک به </a:t>
            </a:r>
            <a:r>
              <a:rPr lang="fa-IR" sz="2000" b="1" dirty="0" err="1">
                <a:cs typeface="B Nazanin" panose="00000400000000000000" pitchFamily="2" charset="-78"/>
              </a:rPr>
              <a:t>فشارخون</a:t>
            </a:r>
            <a:r>
              <a:rPr lang="fa-IR" sz="2000" b="1" dirty="0">
                <a:cs typeface="B Nazanin" panose="00000400000000000000" pitchFamily="2" charset="-78"/>
              </a:rPr>
              <a:t> بالا» قرار گرفت، در مراجعه بعدی خدمت تشخیص </a:t>
            </a:r>
            <a:r>
              <a:rPr lang="fa-IR" sz="2000" b="1" dirty="0" err="1">
                <a:cs typeface="B Nazanin" panose="00000400000000000000" pitchFamily="2" charset="-78"/>
              </a:rPr>
              <a:t>فشارخون</a:t>
            </a:r>
            <a:r>
              <a:rPr lang="fa-IR" sz="2000" b="1" dirty="0">
                <a:cs typeface="B Nazanin" panose="00000400000000000000" pitchFamily="2" charset="-78"/>
              </a:rPr>
              <a:t> بالا (موارد مشکوک از نوبت اول) (کد 8520)  ارائه میشود.</a:t>
            </a:r>
            <a:endParaRPr lang="en-US" sz="2000" b="1" dirty="0">
              <a:cs typeface="B Nazanin" panose="00000400000000000000" pitchFamily="2" charset="-78"/>
            </a:endParaRPr>
          </a:p>
          <a:p>
            <a:pPr lvl="0" algn="r" rtl="1"/>
            <a:r>
              <a:rPr lang="fa-IR" sz="2000" b="1" dirty="0">
                <a:cs typeface="B Nazanin" panose="00000400000000000000" pitchFamily="2" charset="-78"/>
              </a:rPr>
              <a:t>اگر برای فرد از قبل ثبت بیماری </a:t>
            </a:r>
            <a:r>
              <a:rPr lang="fa-IR" sz="2000" b="1" dirty="0" err="1">
                <a:cs typeface="B Nazanin" panose="00000400000000000000" pitchFamily="2" charset="-78"/>
              </a:rPr>
              <a:t>فشارخون</a:t>
            </a:r>
            <a:r>
              <a:rPr lang="fa-IR" sz="2000" b="1" dirty="0">
                <a:cs typeface="B Nazanin" panose="00000400000000000000" pitchFamily="2" charset="-78"/>
              </a:rPr>
              <a:t> بالا انجام شده باشد، لزومی به ثبت خدمات تشخیص </a:t>
            </a:r>
            <a:r>
              <a:rPr lang="fa-IR" sz="2000" b="1" dirty="0" err="1">
                <a:cs typeface="B Nazanin" panose="00000400000000000000" pitchFamily="2" charset="-78"/>
              </a:rPr>
              <a:t>فشارخون</a:t>
            </a:r>
            <a:r>
              <a:rPr lang="fa-IR" sz="2000" b="1" dirty="0">
                <a:cs typeface="B Nazanin" panose="00000400000000000000" pitchFamily="2" charset="-78"/>
              </a:rPr>
              <a:t> بالا نیست و فقط خدمت مراقبت </a:t>
            </a:r>
            <a:r>
              <a:rPr lang="fa-IR" sz="2000" b="1" dirty="0" err="1">
                <a:cs typeface="B Nazanin" panose="00000400000000000000" pitchFamily="2" charset="-78"/>
              </a:rPr>
              <a:t>فشارخون</a:t>
            </a:r>
            <a:r>
              <a:rPr lang="fa-IR" sz="2000" b="1" dirty="0">
                <a:cs typeface="B Nazanin" panose="00000400000000000000" pitchFamily="2" charset="-78"/>
              </a:rPr>
              <a:t> بالا (7974) می بایست ارایه گردد</a:t>
            </a:r>
            <a:r>
              <a:rPr lang="fa-IR" sz="2000" b="1" dirty="0">
                <a:solidFill>
                  <a:srgbClr val="C00000"/>
                </a:solidFill>
                <a:cs typeface="B Nazanin" panose="00000400000000000000" pitchFamily="2" charset="-78"/>
              </a:rPr>
              <a:t>.</a:t>
            </a:r>
            <a:r>
              <a:rPr lang="en-US" sz="2000" b="1" dirty="0">
                <a:solidFill>
                  <a:srgbClr val="C00000"/>
                </a:solidFill>
                <a:cs typeface="B Nazanin" panose="00000400000000000000" pitchFamily="2" charset="-78"/>
              </a:rPr>
              <a:t> </a:t>
            </a:r>
            <a:r>
              <a:rPr lang="fa-IR" sz="2000" b="1" dirty="0">
                <a:solidFill>
                  <a:srgbClr val="C00000"/>
                </a:solidFill>
                <a:cs typeface="B Nazanin" panose="00000400000000000000" pitchFamily="2" charset="-78"/>
              </a:rPr>
              <a:t> </a:t>
            </a:r>
            <a:endParaRPr lang="en-US" sz="2000" b="1" dirty="0">
              <a:cs typeface="B Nazanin" panose="00000400000000000000" pitchFamily="2" charset="-78"/>
            </a:endParaRPr>
          </a:p>
          <a:p>
            <a:pPr algn="r" rtl="1"/>
            <a:endParaRPr lang="fa-IR" sz="2000" b="1" dirty="0">
              <a:cs typeface="B Nazanin" panose="00000400000000000000" pitchFamily="2" charset="-78"/>
            </a:endParaRPr>
          </a:p>
          <a:p>
            <a:pPr marL="0" indent="0" algn="r" rtl="1">
              <a:buNone/>
            </a:pPr>
            <a:endParaRPr lang="en-US" sz="2000" b="1" dirty="0">
              <a:cs typeface="B Nazanin" panose="00000400000000000000" pitchFamily="2" charset="-78"/>
            </a:endParaRPr>
          </a:p>
        </p:txBody>
      </p:sp>
    </p:spTree>
    <p:extLst>
      <p:ext uri="{BB962C8B-B14F-4D97-AF65-F5344CB8AC3E}">
        <p14:creationId xmlns:p14="http://schemas.microsoft.com/office/powerpoint/2010/main" val="1986967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3" y="430926"/>
            <a:ext cx="11548945" cy="798784"/>
          </a:xfrm>
        </p:spPr>
        <p:txBody>
          <a:bodyPr vert="horz" lIns="91440" tIns="45720" rIns="91440" bIns="45720" rtlCol="0" anchor="t">
            <a:normAutofit/>
          </a:bodyPr>
          <a:lstStyle/>
          <a:p>
            <a:pPr algn="r" rtl="1"/>
            <a:r>
              <a:rPr lang="fa-IR" sz="2800" b="1" dirty="0">
                <a:solidFill>
                  <a:schemeClr val="tx1"/>
                </a:solidFill>
                <a:latin typeface="Calibri" panose="020F0502020204030204" pitchFamily="34" charset="0"/>
                <a:ea typeface="Calibri" panose="020F0502020204030204" pitchFamily="34" charset="0"/>
                <a:cs typeface="B Titr" panose="00000700000000000000" pitchFamily="2" charset="-78"/>
              </a:rPr>
              <a:t>نکات مهم در </a:t>
            </a:r>
            <a:r>
              <a:rPr lang="fa-IR" sz="2800" b="1" dirty="0" smtClean="0">
                <a:solidFill>
                  <a:schemeClr val="tx1"/>
                </a:solidFill>
                <a:latin typeface="Calibri" panose="020F0502020204030204" pitchFamily="34" charset="0"/>
                <a:ea typeface="Calibri" panose="020F0502020204030204" pitchFamily="34" charset="0"/>
                <a:cs typeface="B Titr" panose="00000700000000000000" pitchFamily="2" charset="-78"/>
              </a:rPr>
              <a:t>هوشمند سازی </a:t>
            </a:r>
            <a:r>
              <a:rPr lang="fa-IR" sz="2800" b="1" dirty="0">
                <a:solidFill>
                  <a:schemeClr val="tx1"/>
                </a:solidFill>
                <a:latin typeface="Calibri" panose="020F0502020204030204" pitchFamily="34" charset="0"/>
                <a:ea typeface="Calibri" panose="020F0502020204030204" pitchFamily="34" charset="0"/>
                <a:cs typeface="B Titr" panose="00000700000000000000" pitchFamily="2" charset="-78"/>
              </a:rPr>
              <a:t>ساختار خدمات </a:t>
            </a:r>
            <a:r>
              <a:rPr lang="fa-IR" sz="2800" b="1" dirty="0" smtClean="0">
                <a:solidFill>
                  <a:schemeClr val="tx1"/>
                </a:solidFill>
                <a:latin typeface="Calibri" panose="020F0502020204030204" pitchFamily="34" charset="0"/>
                <a:ea typeface="Calibri" panose="020F0502020204030204" pitchFamily="34" charset="0"/>
                <a:cs typeface="B Titr" panose="00000700000000000000" pitchFamily="2" charset="-78"/>
              </a:rPr>
              <a:t>فشار خون بالا </a:t>
            </a:r>
            <a:r>
              <a:rPr lang="fa-IR" sz="2800" b="1" dirty="0">
                <a:solidFill>
                  <a:schemeClr val="tx1"/>
                </a:solidFill>
                <a:latin typeface="Calibri" panose="020F0502020204030204" pitchFamily="34" charset="0"/>
                <a:ea typeface="Calibri" panose="020F0502020204030204" pitchFamily="34" charset="0"/>
                <a:cs typeface="B Titr" panose="00000700000000000000" pitchFamily="2" charset="-78"/>
              </a:rPr>
              <a:t>در دست انجام توسط شرکت داپا</a:t>
            </a:r>
            <a:endParaRPr lang="en-US" sz="2800" b="1" dirty="0">
              <a:solidFill>
                <a:schemeClr val="tx1"/>
              </a:solidFill>
              <a:latin typeface="Calibri" panose="020F0502020204030204" pitchFamily="34" charset="0"/>
              <a:ea typeface="Calibri" panose="020F0502020204030204" pitchFamily="34" charset="0"/>
              <a:cs typeface="B Titr" panose="00000700000000000000" pitchFamily="2" charset="-78"/>
            </a:endParaRPr>
          </a:p>
        </p:txBody>
      </p:sp>
      <p:sp>
        <p:nvSpPr>
          <p:cNvPr id="3" name="Content Placeholder 2"/>
          <p:cNvSpPr>
            <a:spLocks noGrp="1"/>
          </p:cNvSpPr>
          <p:nvPr>
            <p:ph idx="1"/>
          </p:nvPr>
        </p:nvSpPr>
        <p:spPr>
          <a:xfrm>
            <a:off x="1326524" y="1303284"/>
            <a:ext cx="10113694" cy="5203766"/>
          </a:xfrm>
        </p:spPr>
        <p:txBody>
          <a:bodyPr>
            <a:normAutofit/>
          </a:bodyPr>
          <a:lstStyle/>
          <a:p>
            <a:pPr algn="r" rtl="1"/>
            <a:r>
              <a:rPr lang="fa-IR" b="1" dirty="0">
                <a:cs typeface="B Nazanin" panose="00000400000000000000" pitchFamily="2" charset="-78"/>
              </a:rPr>
              <a:t>در صفحه ویزیت پزشک در صورتیکه در شکایت اصلی (</a:t>
            </a:r>
            <a:r>
              <a:rPr lang="en-US" b="1" dirty="0">
                <a:cs typeface="B Nazanin" panose="00000400000000000000" pitchFamily="2" charset="-78"/>
              </a:rPr>
              <a:t>CC</a:t>
            </a:r>
            <a:r>
              <a:rPr lang="fa-IR" b="1" dirty="0">
                <a:cs typeface="B Nazanin" panose="00000400000000000000" pitchFamily="2" charset="-78"/>
              </a:rPr>
              <a:t>) یکی از موارد </a:t>
            </a:r>
            <a:r>
              <a:rPr lang="fa-IR" b="1" dirty="0" err="1">
                <a:cs typeface="B Nazanin" panose="00000400000000000000" pitchFamily="2" charset="-78"/>
              </a:rPr>
              <a:t>پرفشاری</a:t>
            </a:r>
            <a:r>
              <a:rPr lang="fa-IR" b="1" dirty="0">
                <a:cs typeface="B Nazanin" panose="00000400000000000000" pitchFamily="2" charset="-78"/>
              </a:rPr>
              <a:t> خون (268) و یا افت </a:t>
            </a:r>
            <a:r>
              <a:rPr lang="fa-IR" b="1" dirty="0" err="1">
                <a:cs typeface="B Nazanin" panose="00000400000000000000" pitchFamily="2" charset="-78"/>
              </a:rPr>
              <a:t>فشارخون</a:t>
            </a:r>
            <a:r>
              <a:rPr lang="fa-IR" b="1" dirty="0">
                <a:cs typeface="B Nazanin" panose="00000400000000000000" pitchFamily="2" charset="-78"/>
              </a:rPr>
              <a:t> (269) انتخاب شود، خدمات </a:t>
            </a:r>
            <a:r>
              <a:rPr lang="fa-IR" b="1" dirty="0" err="1">
                <a:cs typeface="B Nazanin" panose="00000400000000000000" pitchFamily="2" charset="-78"/>
              </a:rPr>
              <a:t>متناظر</a:t>
            </a:r>
            <a:r>
              <a:rPr lang="fa-IR" b="1" dirty="0">
                <a:cs typeface="B Nazanin" panose="00000400000000000000" pitchFamily="2" charset="-78"/>
              </a:rPr>
              <a:t> آن یعنی خدمت </a:t>
            </a:r>
            <a:r>
              <a:rPr lang="fa-IR" b="1" dirty="0" err="1">
                <a:cs typeface="B Nazanin" panose="00000400000000000000" pitchFamily="2" charset="-78"/>
              </a:rPr>
              <a:t>تشخيص</a:t>
            </a:r>
            <a:r>
              <a:rPr lang="fa-IR" b="1" dirty="0">
                <a:cs typeface="B Nazanin" panose="00000400000000000000" pitchFamily="2" charset="-78"/>
              </a:rPr>
              <a:t> فشار خون بالا (نوبت اول) (کد 8521) و خدمت مراقبت </a:t>
            </a:r>
            <a:r>
              <a:rPr lang="fa-IR" b="1" dirty="0" err="1">
                <a:cs typeface="B Nazanin" panose="00000400000000000000" pitchFamily="2" charset="-78"/>
              </a:rPr>
              <a:t>فشارخون</a:t>
            </a:r>
            <a:r>
              <a:rPr lang="fa-IR" b="1" dirty="0">
                <a:cs typeface="B Nazanin" panose="00000400000000000000" pitchFamily="2" charset="-78"/>
              </a:rPr>
              <a:t> بالا (کد7974) می بایست فعال گردد.</a:t>
            </a:r>
          </a:p>
          <a:p>
            <a:pPr algn="r" rtl="1"/>
            <a:r>
              <a:rPr lang="fa-IR" b="1" dirty="0">
                <a:cs typeface="B Nazanin" panose="00000400000000000000" pitchFamily="2" charset="-78"/>
              </a:rPr>
              <a:t>اگر تا به حال برای فرد ثبت بیماری </a:t>
            </a:r>
            <a:r>
              <a:rPr lang="fa-IR" b="1" dirty="0" err="1">
                <a:cs typeface="B Nazanin" panose="00000400000000000000" pitchFamily="2" charset="-78"/>
              </a:rPr>
              <a:t>فشارخون</a:t>
            </a:r>
            <a:r>
              <a:rPr lang="fa-IR" b="1" dirty="0">
                <a:cs typeface="B Nazanin" panose="00000400000000000000" pitchFamily="2" charset="-78"/>
              </a:rPr>
              <a:t> بالا صورت نگرفته باشد فقط خدمت </a:t>
            </a:r>
            <a:r>
              <a:rPr lang="fa-IR" b="1" dirty="0" err="1">
                <a:cs typeface="B Nazanin" panose="00000400000000000000" pitchFamily="2" charset="-78"/>
              </a:rPr>
              <a:t>تشخيص</a:t>
            </a:r>
            <a:r>
              <a:rPr lang="fa-IR" b="1" dirty="0">
                <a:cs typeface="B Nazanin" panose="00000400000000000000" pitchFamily="2" charset="-78"/>
              </a:rPr>
              <a:t> فشار خون بالا (نوبت اول) (کد 8521) می بایست فعال گردد و در صورتی که در نوبت اول در طبقه بندی «مشکوک به </a:t>
            </a:r>
            <a:r>
              <a:rPr lang="fa-IR" b="1" dirty="0" err="1">
                <a:cs typeface="B Nazanin" panose="00000400000000000000" pitchFamily="2" charset="-78"/>
              </a:rPr>
              <a:t>فشارخون</a:t>
            </a:r>
            <a:r>
              <a:rPr lang="fa-IR" b="1" dirty="0">
                <a:cs typeface="B Nazanin" panose="00000400000000000000" pitchFamily="2" charset="-78"/>
              </a:rPr>
              <a:t> بالا» قرار گرفت، در مراجعه بعدی خدمت تشخیص </a:t>
            </a:r>
            <a:r>
              <a:rPr lang="fa-IR" b="1" dirty="0" err="1">
                <a:cs typeface="B Nazanin" panose="00000400000000000000" pitchFamily="2" charset="-78"/>
              </a:rPr>
              <a:t>فشارخون</a:t>
            </a:r>
            <a:r>
              <a:rPr lang="fa-IR" b="1" dirty="0">
                <a:cs typeface="B Nazanin" panose="00000400000000000000" pitchFamily="2" charset="-78"/>
              </a:rPr>
              <a:t> بالا (موارد مشکوک از نوبت اول) (کد 8520)  فعال گردد. در واقع سیستم باید به صورت هوشمند فقط برای این دسته از افراد خدمت نوبت دوم را فعال نماید.</a:t>
            </a:r>
          </a:p>
          <a:p>
            <a:pPr algn="r" rtl="1"/>
            <a:r>
              <a:rPr lang="fa-IR" b="1" dirty="0">
                <a:cs typeface="B Nazanin" panose="00000400000000000000" pitchFamily="2" charset="-78"/>
              </a:rPr>
              <a:t>اگر برای فرد از قبل ثبت بیماری فشارخون بالا انجام شده باشد، خدمات تشخبص </a:t>
            </a:r>
            <a:r>
              <a:rPr lang="fa-IR" b="1" dirty="0" smtClean="0">
                <a:cs typeface="B Nazanin" panose="00000400000000000000" pitchFamily="2" charset="-78"/>
              </a:rPr>
              <a:t>فشار خون </a:t>
            </a:r>
            <a:r>
              <a:rPr lang="fa-IR" b="1" dirty="0">
                <a:cs typeface="B Nazanin" panose="00000400000000000000" pitchFamily="2" charset="-78"/>
              </a:rPr>
              <a:t>بالا می بایست غیرفعال شده و فقط خدمت مراقبت فشارخون بالا (7974) می بایست ارایه گردد. در واقع ارایه خدمت مراقبت منوط به ثبت بیماری باشد.</a:t>
            </a:r>
            <a:r>
              <a:rPr lang="fa-IR" b="1" dirty="0">
                <a:solidFill>
                  <a:srgbClr val="C00000"/>
                </a:solidFill>
                <a:cs typeface="B Nazanin" panose="00000400000000000000" pitchFamily="2" charset="-78"/>
              </a:rPr>
              <a:t> (این مورد توسط سامانه سیب اصلاح گردید)</a:t>
            </a:r>
            <a:endParaRPr lang="fa-IR" b="1" dirty="0">
              <a:cs typeface="B Nazanin" panose="00000400000000000000" pitchFamily="2" charset="-78"/>
            </a:endParaRPr>
          </a:p>
          <a:p>
            <a:pPr algn="r" rtl="1"/>
            <a:r>
              <a:rPr lang="fa-IR" b="1" dirty="0">
                <a:cs typeface="B Nazanin" panose="00000400000000000000" pitchFamily="2" charset="-78"/>
              </a:rPr>
              <a:t>در هر دو خدمت در صفحه تشخیص و اقدام در قسمت تشخیص، اگر تشخیص قطعی </a:t>
            </a:r>
            <a:r>
              <a:rPr lang="fa-IR" b="1" dirty="0" smtClean="0">
                <a:cs typeface="B Nazanin" panose="00000400000000000000" pitchFamily="2" charset="-78"/>
              </a:rPr>
              <a:t>فشار خون </a:t>
            </a:r>
            <a:r>
              <a:rPr lang="fa-IR" b="1" dirty="0">
                <a:cs typeface="B Nazanin" panose="00000400000000000000" pitchFamily="2" charset="-78"/>
              </a:rPr>
              <a:t>بالا لحاظ شد می بایست علاوه بر درج اقدام " براي فرد ثبت بيماري فشارخون بالا با کد </a:t>
            </a:r>
            <a:r>
              <a:rPr lang="en-US" b="1" dirty="0">
                <a:cs typeface="B Nazanin" panose="00000400000000000000" pitchFamily="2" charset="-78"/>
              </a:rPr>
              <a:t>I10  </a:t>
            </a:r>
            <a:r>
              <a:rPr lang="fa-IR" b="1" dirty="0">
                <a:cs typeface="B Nazanin" panose="00000400000000000000" pitchFamily="2" charset="-78"/>
              </a:rPr>
              <a:t> انجام گردد." دکمه ثبت بیماری نیز جهت سهولت دسترسی در آن صفحه لحاظ شود.</a:t>
            </a:r>
          </a:p>
          <a:p>
            <a:pPr algn="r" rtl="1"/>
            <a:r>
              <a:rPr lang="fa-IR" b="1" dirty="0">
                <a:cs typeface="B Nazanin" panose="00000400000000000000" pitchFamily="2" charset="-78"/>
              </a:rPr>
              <a:t>خدمات فوق برای یکپارچه سازی غربالگری، بیماریابی و مراقبت مبتلایان به </a:t>
            </a:r>
            <a:r>
              <a:rPr lang="fa-IR" b="1" dirty="0" smtClean="0">
                <a:cs typeface="B Nazanin" panose="00000400000000000000" pitchFamily="2" charset="-78"/>
              </a:rPr>
              <a:t>فشار خون </a:t>
            </a:r>
            <a:r>
              <a:rPr lang="fa-IR" b="1" dirty="0">
                <a:cs typeface="B Nazanin" panose="00000400000000000000" pitchFamily="2" charset="-78"/>
              </a:rPr>
              <a:t>بالا در سال 1399 طراحی  گردید. از آنجا که رعایت موارد فوق در سامانه سیب تاکنون میسر نگردید، به ناچار مطابق خدمات قبلی این خدمات بارگزاری شد. </a:t>
            </a:r>
            <a:r>
              <a:rPr lang="fa-IR" b="1" dirty="0" smtClean="0">
                <a:cs typeface="B Nazanin" panose="00000400000000000000" pitchFamily="2" charset="-78"/>
              </a:rPr>
              <a:t>به هرحال </a:t>
            </a:r>
            <a:r>
              <a:rPr lang="fa-IR" b="1" dirty="0">
                <a:cs typeface="B Nazanin" panose="00000400000000000000" pitchFamily="2" charset="-78"/>
              </a:rPr>
              <a:t>پیگیر اجرایی شدن موارد فوق هستیم.</a:t>
            </a:r>
          </a:p>
          <a:p>
            <a:pPr algn="r" rtl="1"/>
            <a:endParaRPr lang="en-US" dirty="0"/>
          </a:p>
        </p:txBody>
      </p:sp>
    </p:spTree>
    <p:extLst>
      <p:ext uri="{BB962C8B-B14F-4D97-AF65-F5344CB8AC3E}">
        <p14:creationId xmlns:p14="http://schemas.microsoft.com/office/powerpoint/2010/main" val="2411533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6331" y="1494917"/>
            <a:ext cx="11582400" cy="4774303"/>
          </a:xfrm>
          <a:noFill/>
        </p:spPr>
        <p:txBody>
          <a:bodyPr>
            <a:normAutofit/>
          </a:bodyPr>
          <a:lstStyle/>
          <a:p>
            <a:pPr marL="0" indent="0" algn="r" rtl="1">
              <a:buNone/>
            </a:pPr>
            <a:endParaRPr lang="fa-IR" sz="2400" b="1" dirty="0">
              <a:latin typeface="+mj-lt"/>
              <a:ea typeface="+mj-ea"/>
              <a:cs typeface="B Nazanin" panose="00000400000000000000" pitchFamily="2" charset="-78"/>
            </a:endParaRPr>
          </a:p>
          <a:p>
            <a:pPr marL="0" indent="0" algn="r" rtl="1">
              <a:buNone/>
            </a:pPr>
            <a:r>
              <a:rPr lang="fa-IR" sz="2400" dirty="0">
                <a:latin typeface="+mj-lt"/>
                <a:ea typeface="+mj-ea"/>
                <a:cs typeface="B Titr" panose="00000700000000000000" pitchFamily="2" charset="-78"/>
              </a:rPr>
              <a:t>1. </a:t>
            </a:r>
            <a:r>
              <a:rPr lang="fa-IR" sz="2400" dirty="0" err="1">
                <a:latin typeface="+mj-lt"/>
                <a:ea typeface="+mj-ea"/>
                <a:cs typeface="B Titr" panose="00000700000000000000" pitchFamily="2" charset="-78"/>
              </a:rPr>
              <a:t>تشخيص</a:t>
            </a:r>
            <a:r>
              <a:rPr lang="fa-IR" sz="2400" dirty="0">
                <a:latin typeface="+mj-lt"/>
                <a:ea typeface="+mj-ea"/>
                <a:cs typeface="B Titr" panose="00000700000000000000" pitchFamily="2" charset="-78"/>
              </a:rPr>
              <a:t> </a:t>
            </a:r>
            <a:r>
              <a:rPr lang="fa-IR" sz="2400" dirty="0" err="1">
                <a:latin typeface="+mj-lt"/>
                <a:ea typeface="+mj-ea"/>
                <a:cs typeface="B Titr" panose="00000700000000000000" pitchFamily="2" charset="-78"/>
              </a:rPr>
              <a:t>فشارخون</a:t>
            </a:r>
            <a:r>
              <a:rPr lang="fa-IR" sz="2400" dirty="0">
                <a:latin typeface="+mj-lt"/>
                <a:ea typeface="+mj-ea"/>
                <a:cs typeface="B Titr" panose="00000700000000000000" pitchFamily="2" charset="-78"/>
              </a:rPr>
              <a:t> بالا- پزشک (نوبت اول) : کد 8521</a:t>
            </a:r>
          </a:p>
          <a:p>
            <a:pPr marL="0" indent="0" algn="r" rtl="1">
              <a:buNone/>
            </a:pPr>
            <a:r>
              <a:rPr lang="fa-IR" sz="2400" b="1" dirty="0">
                <a:solidFill>
                  <a:srgbClr val="C00000"/>
                </a:solidFill>
                <a:latin typeface="+mj-lt"/>
                <a:ea typeface="+mj-ea"/>
                <a:cs typeface="B Nazanin" panose="00000400000000000000" pitchFamily="2" charset="-78"/>
              </a:rPr>
              <a:t>به تمامی افرادی که از مسیر ارجاع از خدمت خطرسنجی در طبقه بندی «مشکوک به فشارخون بالا» لحاظ شده اند و یا با علایم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بدون وجود سابقه، مراجعه مستقیم به پزشک داشته اند، ارایه میشود.</a:t>
            </a:r>
            <a:endParaRPr lang="en-US" sz="2400" b="1" dirty="0">
              <a:solidFill>
                <a:srgbClr val="C00000"/>
              </a:solidFill>
              <a:latin typeface="+mj-lt"/>
              <a:ea typeface="+mj-ea"/>
              <a:cs typeface="B Nazanin" panose="00000400000000000000" pitchFamily="2" charset="-78"/>
            </a:endParaRPr>
          </a:p>
          <a:p>
            <a:pPr marL="0" indent="0" algn="r" rtl="1">
              <a:buNone/>
            </a:pPr>
            <a:endParaRPr lang="fa-IR" sz="2400" b="1" dirty="0">
              <a:solidFill>
                <a:srgbClr val="C00000"/>
              </a:solidFill>
              <a:latin typeface="+mj-lt"/>
              <a:ea typeface="+mj-ea"/>
              <a:cs typeface="B Nazanin" panose="00000400000000000000" pitchFamily="2" charset="-78"/>
            </a:endParaRPr>
          </a:p>
          <a:p>
            <a:pPr marL="0" indent="0" algn="r" rtl="1">
              <a:buNone/>
            </a:pPr>
            <a:r>
              <a:rPr lang="fa-IR" sz="2400" dirty="0">
                <a:latin typeface="+mj-lt"/>
                <a:ea typeface="+mj-ea"/>
                <a:cs typeface="B Titr" panose="00000700000000000000" pitchFamily="2" charset="-78"/>
              </a:rPr>
              <a:t>2. تشخیص </a:t>
            </a:r>
            <a:r>
              <a:rPr lang="fa-IR" sz="2400" dirty="0" err="1">
                <a:latin typeface="+mj-lt"/>
                <a:ea typeface="+mj-ea"/>
                <a:cs typeface="B Titr" panose="00000700000000000000" pitchFamily="2" charset="-78"/>
              </a:rPr>
              <a:t>فشارخون</a:t>
            </a:r>
            <a:r>
              <a:rPr lang="fa-IR" sz="2400" dirty="0">
                <a:latin typeface="+mj-lt"/>
                <a:ea typeface="+mj-ea"/>
                <a:cs typeface="B Titr" panose="00000700000000000000" pitchFamily="2" charset="-78"/>
              </a:rPr>
              <a:t> بالا- پزشک (موارد مشکوک از نوبت اول) : کد 8520</a:t>
            </a:r>
          </a:p>
          <a:p>
            <a:pPr marL="0" indent="0" algn="r" rtl="1">
              <a:buNone/>
            </a:pPr>
            <a:r>
              <a:rPr lang="fa-IR" sz="2400" b="1" dirty="0">
                <a:solidFill>
                  <a:srgbClr val="C00000"/>
                </a:solidFill>
                <a:latin typeface="+mj-lt"/>
                <a:ea typeface="+mj-ea"/>
                <a:cs typeface="B Nazanin" panose="00000400000000000000" pitchFamily="2" charset="-78"/>
              </a:rPr>
              <a:t>خدمت تشخیص قطعی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(موارد مشکوک از نوبت اول) (کد 8520)  فقط به افرادی که در خدمت تشخیص </a:t>
            </a:r>
            <a:r>
              <a:rPr lang="fa-IR" sz="2400" b="1" dirty="0" smtClean="0">
                <a:solidFill>
                  <a:srgbClr val="C00000"/>
                </a:solidFill>
                <a:latin typeface="+mj-lt"/>
                <a:ea typeface="+mj-ea"/>
                <a:cs typeface="B Nazanin" panose="00000400000000000000" pitchFamily="2" charset="-78"/>
              </a:rPr>
              <a:t>فشار خون بالا (</a:t>
            </a:r>
            <a:r>
              <a:rPr lang="fa-IR" sz="2400" b="1" dirty="0">
                <a:solidFill>
                  <a:srgbClr val="C00000"/>
                </a:solidFill>
                <a:latin typeface="+mj-lt"/>
                <a:ea typeface="+mj-ea"/>
                <a:cs typeface="B Nazanin" panose="00000400000000000000" pitchFamily="2" charset="-78"/>
              </a:rPr>
              <a:t>نوبت اول) دارای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140/90 تا 160/100  بودند(مشکوک به </a:t>
            </a:r>
            <a:r>
              <a:rPr lang="fa-IR" sz="2400" b="1" dirty="0" smtClean="0">
                <a:solidFill>
                  <a:srgbClr val="C00000"/>
                </a:solidFill>
                <a:latin typeface="+mj-lt"/>
                <a:ea typeface="+mj-ea"/>
                <a:cs typeface="B Nazanin" panose="00000400000000000000" pitchFamily="2" charset="-78"/>
              </a:rPr>
              <a:t>فشار خون </a:t>
            </a:r>
            <a:r>
              <a:rPr lang="fa-IR" sz="2400" b="1" dirty="0">
                <a:solidFill>
                  <a:srgbClr val="C00000"/>
                </a:solidFill>
                <a:latin typeface="+mj-lt"/>
                <a:ea typeface="+mj-ea"/>
                <a:cs typeface="B Nazanin" panose="00000400000000000000" pitchFamily="2" charset="-78"/>
              </a:rPr>
              <a:t>بالا) ارایه میشود.</a:t>
            </a:r>
          </a:p>
        </p:txBody>
      </p:sp>
      <p:sp>
        <p:nvSpPr>
          <p:cNvPr id="5" name="Title 1">
            <a:extLst>
              <a:ext uri="{FF2B5EF4-FFF2-40B4-BE49-F238E27FC236}">
                <a16:creationId xmlns:a16="http://schemas.microsoft.com/office/drawing/2014/main" id="{7ABECC33-6CC3-0259-EA97-04D31BC7B2F7}"/>
              </a:ext>
            </a:extLst>
          </p:cNvPr>
          <p:cNvSpPr>
            <a:spLocks noGrp="1"/>
          </p:cNvSpPr>
          <p:nvPr>
            <p:ph type="title"/>
          </p:nvPr>
        </p:nvSpPr>
        <p:spPr>
          <a:xfrm>
            <a:off x="412123" y="561676"/>
            <a:ext cx="11448113" cy="1325563"/>
          </a:xfrm>
        </p:spPr>
        <p:txBody>
          <a:bodyPr vert="horz" lIns="91440" tIns="45720" rIns="91440" bIns="45720" rtlCol="0" anchor="t">
            <a:normAutofit/>
          </a:bodyPr>
          <a:lstStyle/>
          <a:p>
            <a:pPr algn="r" rtl="1"/>
            <a:r>
              <a:rPr lang="fa-IR" dirty="0">
                <a:cs typeface="B Titr" panose="00000700000000000000" pitchFamily="2" charset="-78"/>
              </a:rPr>
              <a:t>خدمات </a:t>
            </a:r>
            <a:r>
              <a:rPr lang="fa-IR" u="sng" dirty="0">
                <a:cs typeface="B Titr" panose="00000700000000000000" pitchFamily="2" charset="-78"/>
              </a:rPr>
              <a:t>تشخیص</a:t>
            </a:r>
            <a:r>
              <a:rPr lang="fa-IR" dirty="0">
                <a:cs typeface="B Titr" panose="00000700000000000000" pitchFamily="2" charset="-78"/>
              </a:rPr>
              <a:t> </a:t>
            </a:r>
            <a:r>
              <a:rPr lang="fa-IR" dirty="0" err="1">
                <a:cs typeface="B Titr" panose="00000700000000000000" pitchFamily="2" charset="-78"/>
              </a:rPr>
              <a:t>فشارخون</a:t>
            </a:r>
            <a:r>
              <a:rPr lang="fa-IR" dirty="0">
                <a:cs typeface="B Titr" panose="00000700000000000000" pitchFamily="2" charset="-78"/>
              </a:rPr>
              <a:t> بالا توسط پزشک</a:t>
            </a:r>
            <a:endParaRPr lang="en-US" dirty="0">
              <a:cs typeface="B Titr" panose="00000700000000000000" pitchFamily="2" charset="-78"/>
            </a:endParaRPr>
          </a:p>
        </p:txBody>
      </p:sp>
    </p:spTree>
    <p:extLst>
      <p:ext uri="{BB962C8B-B14F-4D97-AF65-F5344CB8AC3E}">
        <p14:creationId xmlns:p14="http://schemas.microsoft.com/office/powerpoint/2010/main" val="670735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3077" y="340775"/>
            <a:ext cx="8911687" cy="1280890"/>
          </a:xfrm>
        </p:spPr>
        <p:txBody>
          <a:bodyPr/>
          <a:lstStyle/>
          <a:p>
            <a:pPr algn="r"/>
            <a:r>
              <a:rPr lang="fa-IR" dirty="0">
                <a:cs typeface="B Titr" panose="00000700000000000000" pitchFamily="2" charset="-78"/>
              </a:rPr>
              <a:t>خدمات تشخیص </a:t>
            </a:r>
            <a:r>
              <a:rPr lang="fa-IR" dirty="0" err="1">
                <a:cs typeface="B Titr" panose="00000700000000000000" pitchFamily="2" charset="-78"/>
              </a:rPr>
              <a:t>فشارخون</a:t>
            </a:r>
            <a:r>
              <a:rPr lang="fa-IR" dirty="0">
                <a:cs typeface="B Titr" panose="00000700000000000000" pitchFamily="2" charset="-78"/>
              </a:rPr>
              <a:t> بالا توسط پزشک</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3130" y="1197735"/>
            <a:ext cx="9914673" cy="5132389"/>
          </a:xfrm>
        </p:spPr>
      </p:pic>
    </p:spTree>
    <p:extLst>
      <p:ext uri="{BB962C8B-B14F-4D97-AF65-F5344CB8AC3E}">
        <p14:creationId xmlns:p14="http://schemas.microsoft.com/office/powerpoint/2010/main" val="247152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799" y="624110"/>
            <a:ext cx="10100814" cy="1280890"/>
          </a:xfrm>
        </p:spPr>
        <p:txBody>
          <a:bodyPr/>
          <a:lstStyle/>
          <a:p>
            <a:pPr algn="r"/>
            <a:r>
              <a:rPr lang="fa-IR" dirty="0">
                <a:cs typeface="B Titr" panose="00000700000000000000" pitchFamily="2" charset="-78"/>
              </a:rPr>
              <a:t>خدمت تشخیص </a:t>
            </a:r>
            <a:r>
              <a:rPr lang="fa-IR" dirty="0" smtClean="0">
                <a:cs typeface="B Titr" panose="00000700000000000000" pitchFamily="2" charset="-78"/>
              </a:rPr>
              <a:t>فشار خون </a:t>
            </a:r>
            <a:r>
              <a:rPr lang="fa-IR" dirty="0">
                <a:cs typeface="B Titr" panose="00000700000000000000" pitchFamily="2" charset="-78"/>
              </a:rPr>
              <a:t>بالا-پزشک (نوبت اول) کد 8521</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3798" y="1428433"/>
            <a:ext cx="9823778" cy="5062967"/>
          </a:xfrm>
        </p:spPr>
      </p:pic>
    </p:spTree>
    <p:extLst>
      <p:ext uri="{BB962C8B-B14F-4D97-AF65-F5344CB8AC3E}">
        <p14:creationId xmlns:p14="http://schemas.microsoft.com/office/powerpoint/2010/main" val="1438189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555" y="453046"/>
            <a:ext cx="10461423" cy="1280890"/>
          </a:xfrm>
        </p:spPr>
        <p:txBody>
          <a:bodyPr>
            <a:normAutofit/>
          </a:bodyPr>
          <a:lstStyle/>
          <a:p>
            <a:pPr algn="r" rtl="1"/>
            <a:r>
              <a:rPr lang="fa-IR" dirty="0">
                <a:cs typeface="B Titr" panose="00000700000000000000" pitchFamily="2" charset="-78"/>
              </a:rPr>
              <a:t>خدمت تشخیص </a:t>
            </a:r>
            <a:r>
              <a:rPr lang="fa-IR" dirty="0" smtClean="0">
                <a:cs typeface="B Titr" panose="00000700000000000000" pitchFamily="2" charset="-78"/>
              </a:rPr>
              <a:t>فشار خون </a:t>
            </a:r>
            <a:r>
              <a:rPr lang="fa-IR" dirty="0">
                <a:cs typeface="B Titr" panose="00000700000000000000" pitchFamily="2" charset="-78"/>
              </a:rPr>
              <a:t>بالا-پزشک (نوبت اول) کد 8521</a:t>
            </a:r>
            <a:br>
              <a:rPr lang="fa-IR" dirty="0">
                <a:cs typeface="B Titr" panose="00000700000000000000" pitchFamily="2" charset="-78"/>
              </a:rPr>
            </a:br>
            <a:endParaRPr lang="en-US" dirty="0"/>
          </a:p>
        </p:txBody>
      </p:sp>
      <p:pic>
        <p:nvPicPr>
          <p:cNvPr id="6" name="Picture 5"/>
          <p:cNvPicPr>
            <a:picLocks noChangeAspect="1"/>
          </p:cNvPicPr>
          <p:nvPr/>
        </p:nvPicPr>
        <p:blipFill>
          <a:blip r:embed="rId2"/>
          <a:stretch>
            <a:fillRect/>
          </a:stretch>
        </p:blipFill>
        <p:spPr>
          <a:xfrm>
            <a:off x="301022" y="1355759"/>
            <a:ext cx="11890978" cy="4555689"/>
          </a:xfrm>
          <a:prstGeom prst="rect">
            <a:avLst/>
          </a:prstGeom>
        </p:spPr>
      </p:pic>
      <p:sp>
        <p:nvSpPr>
          <p:cNvPr id="8" name="Up Arrow 7"/>
          <p:cNvSpPr/>
          <p:nvPr/>
        </p:nvSpPr>
        <p:spPr>
          <a:xfrm>
            <a:off x="6452315" y="5533270"/>
            <a:ext cx="618186" cy="69545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711780" y="6228729"/>
            <a:ext cx="2717442" cy="369332"/>
          </a:xfrm>
          <a:prstGeom prst="rect">
            <a:avLst/>
          </a:prstGeom>
          <a:noFill/>
        </p:spPr>
        <p:txBody>
          <a:bodyPr wrap="square" rtlCol="0">
            <a:spAutoFit/>
          </a:bodyPr>
          <a:lstStyle/>
          <a:p>
            <a:r>
              <a:rPr lang="fa-IR">
                <a:solidFill>
                  <a:srgbClr val="C00000"/>
                </a:solidFill>
                <a:cs typeface="B Titr" panose="00000700000000000000" pitchFamily="2" charset="-78"/>
              </a:rPr>
              <a:t>موارد مشکوک از نوبت اول</a:t>
            </a:r>
            <a:endParaRPr lang="en-US" dirty="0">
              <a:solidFill>
                <a:srgbClr val="C00000"/>
              </a:solidFill>
            </a:endParaRPr>
          </a:p>
        </p:txBody>
      </p:sp>
    </p:spTree>
    <p:extLst>
      <p:ext uri="{BB962C8B-B14F-4D97-AF65-F5344CB8AC3E}">
        <p14:creationId xmlns:p14="http://schemas.microsoft.com/office/powerpoint/2010/main" val="264111152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24B5E8-6611-4FAC-907C-C257AC8CDEEC}">
  <ds:schemaRefs>
    <ds:schemaRef ds:uri="http://schemas.microsoft.com/sharepoint/v3/contenttype/forms"/>
  </ds:schemaRefs>
</ds:datastoreItem>
</file>

<file path=customXml/itemProps2.xml><?xml version="1.0" encoding="utf-8"?>
<ds:datastoreItem xmlns:ds="http://schemas.openxmlformats.org/officeDocument/2006/customXml" ds:itemID="{1437EA51-5C86-4423-B005-65AF4803F598}">
  <ds:schemaRefs>
    <ds:schemaRef ds:uri="http://www.w3.org/XML/1998/namespace"/>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7DD95210-40EE-4643-B665-0A85E22818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Wisp</Template>
  <TotalTime>1882</TotalTime>
  <Words>2985</Words>
  <Application>Microsoft Office PowerPoint</Application>
  <PresentationFormat>Widescreen</PresentationFormat>
  <Paragraphs>149</Paragraphs>
  <Slides>34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vt:lpstr>
      <vt:lpstr>Tahoma</vt:lpstr>
      <vt:lpstr>Wingdings</vt:lpstr>
      <vt:lpstr>B Nazanin</vt:lpstr>
      <vt:lpstr>Calibri</vt:lpstr>
      <vt:lpstr>Times New Roman</vt:lpstr>
      <vt:lpstr>Century Gothic</vt:lpstr>
      <vt:lpstr>B Titr</vt:lpstr>
      <vt:lpstr>Symbol</vt:lpstr>
      <vt:lpstr>Wingdings 3</vt:lpstr>
      <vt:lpstr>Wisp</vt:lpstr>
      <vt:lpstr>PowerPoint Presentation</vt:lpstr>
      <vt:lpstr>معرفی خدمات بروز رسانی شده فشارخون بالا</vt:lpstr>
      <vt:lpstr>خدمات تشخیص و مراقبت مبتلایان به فشارخون بالا     </vt:lpstr>
      <vt:lpstr>نکات مهم در ارایه خدمات تشخیص فشارخون بالا</vt:lpstr>
      <vt:lpstr>نکات مهم در هوشمند سازی ساختار خدمات فشار خون بالا در دست انجام توسط شرکت داپا</vt:lpstr>
      <vt:lpstr>خدمات تشخیص فشارخون بالا توسط پزشک</vt:lpstr>
      <vt:lpstr>خدمات تشخیص فشارخون بالا توسط پزشک</vt:lpstr>
      <vt:lpstr>خدمت تشخیص فشار خون بالا-پزشک (نوبت اول) کد 8521</vt:lpstr>
      <vt:lpstr>خدمت تشخیص فشار خون بالا-پزشک (نوبت اول) کد 8521 </vt:lpstr>
      <vt:lpstr>خدمت تشخیص فشار خون بالا (موارد مشکوک از نوبت اول) (کد 8520) </vt:lpstr>
      <vt:lpstr>خدمت تشخیص فشار خون بالا (موارد مشکوک از نوبت اول) (کد 8520)  خدمت تشخیص قطعی فشار خون بالا (موارد مشکوک از نوبت اول) (کد 8520)  فقط به افرادی که در خدمت تشخیص فشار خون بالا (نوبت اول) دارای فشار خون 140/90 تا 160/100  بودند(مشکوک به فشار خون بالا) ارایه می شود.  </vt:lpstr>
      <vt:lpstr>خدمت تشخیص فشار خون بالا (موارد مشکوک از نوبت اول) (کد 8520) نکات موثر در اقدام فشار خون بالا (مرحله یک)   </vt:lpstr>
      <vt:lpstr>خدمت تشخیص فشار خون بالا (موارد مشکوک از نوبت اول) (کد 8520) نکات موثر در اقدام فشار خون بالا (مرحله یک)   </vt:lpstr>
      <vt:lpstr>درمان فشار خون 100/ 160  تا 110/180 میلیمتر جیوه  (فشار خون بالا مرحله دو)   </vt:lpstr>
      <vt:lpstr>PowerPoint Presentation</vt:lpstr>
      <vt:lpstr>PowerPoint Presentation</vt:lpstr>
      <vt:lpstr>خدمات مراقبت فشار خون بالا در قسمت مراقبتهای انجام شده/نشده بارگزاری گردید.</vt:lpstr>
      <vt:lpstr>مراقبت بيمار مبتلا به فشار خون بالا- پزشک : کد 7974</vt:lpstr>
      <vt:lpstr>مراقبت بيمار مبتلا به فشار خون بالا- پزشک : کد 7974</vt:lpstr>
      <vt:lpstr>مراقبت بيمار مبتلا به فشار خون بالا- پزشک : کد 7974</vt:lpstr>
      <vt:lpstr>PowerPoint Presentation</vt:lpstr>
      <vt:lpstr>PowerPoint Presentation</vt:lpstr>
      <vt:lpstr>مداخلات آموزشي براي كنترل افت فشار خون وضعيتي</vt:lpstr>
      <vt:lpstr>مراقبت بيمار مبتلا به فشار خون بالا- غير پزشک: کد 7971</vt:lpstr>
      <vt:lpstr>مراقبت بيمار مبتلا به فشار خون بالا- غير پزشک: کد 7971</vt:lpstr>
      <vt:lpstr>مراقبت بيمار مبتلا به فشار خون بالا- غير پزشک: کد 7971</vt:lpstr>
      <vt:lpstr>مراقبت بيمار مبتلا به فشار خون بالا- غير پزشک: کد 7971</vt:lpstr>
      <vt:lpstr>PowerPoint Presentation</vt:lpstr>
      <vt:lpstr>PowerPoint Presentation</vt:lpstr>
      <vt:lpstr>آموزش به بیمار در خصوص شیوه زندگی سالم</vt:lpstr>
      <vt:lpstr>آموزش به بیمار در خصوص شیوه زندگی سالم</vt:lpstr>
      <vt:lpstr>آموزش به بیمار در خصوص شیوه زندگی سالم</vt:lpstr>
      <vt:lpstr>آموزش به بیمار در خصوص شیوه زندگی سالم</vt:lpstr>
      <vt:lpstr>PowerPoint Presentation</vt:lpstr>
    </vt:vector>
  </TitlesOfParts>
  <Company>health.gov.ir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يوسفي خانم الهام</dc:creator>
  <cp:lastModifiedBy>asad</cp:lastModifiedBy>
  <cp:revision>136</cp:revision>
  <dcterms:created xsi:type="dcterms:W3CDTF">2023-07-22T08:47:24Z</dcterms:created>
  <dcterms:modified xsi:type="dcterms:W3CDTF">2024-08-29T15:45:58Z</dcterms:modified>
</cp:coreProperties>
</file>