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49"/>
  </p:notesMasterIdLst>
  <p:handoutMasterIdLst>
    <p:handoutMasterId r:id="rId50"/>
  </p:handoutMasterIdLst>
  <p:sldIdLst>
    <p:sldId id="256" r:id="rId2"/>
    <p:sldId id="472" r:id="rId3"/>
    <p:sldId id="426" r:id="rId4"/>
    <p:sldId id="409" r:id="rId5"/>
    <p:sldId id="451" r:id="rId6"/>
    <p:sldId id="442" r:id="rId7"/>
    <p:sldId id="411" r:id="rId8"/>
    <p:sldId id="458" r:id="rId9"/>
    <p:sldId id="463" r:id="rId10"/>
    <p:sldId id="464" r:id="rId11"/>
    <p:sldId id="468" r:id="rId12"/>
    <p:sldId id="466" r:id="rId13"/>
    <p:sldId id="467" r:id="rId14"/>
    <p:sldId id="412" r:id="rId15"/>
    <p:sldId id="452" r:id="rId16"/>
    <p:sldId id="454" r:id="rId17"/>
    <p:sldId id="456" r:id="rId18"/>
    <p:sldId id="455" r:id="rId19"/>
    <p:sldId id="422" r:id="rId20"/>
    <p:sldId id="457" r:id="rId21"/>
    <p:sldId id="423" r:id="rId22"/>
    <p:sldId id="460" r:id="rId23"/>
    <p:sldId id="459" r:id="rId24"/>
    <p:sldId id="427" r:id="rId25"/>
    <p:sldId id="461" r:id="rId26"/>
    <p:sldId id="462" r:id="rId27"/>
    <p:sldId id="430" r:id="rId28"/>
    <p:sldId id="432" r:id="rId29"/>
    <p:sldId id="433" r:id="rId30"/>
    <p:sldId id="431" r:id="rId31"/>
    <p:sldId id="434" r:id="rId32"/>
    <p:sldId id="435" r:id="rId33"/>
    <p:sldId id="436" r:id="rId34"/>
    <p:sldId id="437" r:id="rId35"/>
    <p:sldId id="469" r:id="rId36"/>
    <p:sldId id="447" r:id="rId37"/>
    <p:sldId id="438" r:id="rId38"/>
    <p:sldId id="448" r:id="rId39"/>
    <p:sldId id="449" r:id="rId40"/>
    <p:sldId id="470" r:id="rId41"/>
    <p:sldId id="450" r:id="rId42"/>
    <p:sldId id="471" r:id="rId43"/>
    <p:sldId id="444" r:id="rId44"/>
    <p:sldId id="439" r:id="rId45"/>
    <p:sldId id="445" r:id="rId46"/>
    <p:sldId id="446" r:id="rId47"/>
    <p:sldId id="473"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660"/>
  </p:normalViewPr>
  <p:slideViewPr>
    <p:cSldViewPr>
      <p:cViewPr varScale="1">
        <p:scale>
          <a:sx n="69" d="100"/>
          <a:sy n="69" d="100"/>
        </p:scale>
        <p:origin x="14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072F9B5-88BD-45A6-B360-622E36578CD1}" type="datetimeFigureOut">
              <a:rPr lang="en-US" smtClean="0"/>
              <a:pPr/>
              <a:t>8/6/2023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115E24-C784-4539-A313-0F5C06B01D51}" type="slidenum">
              <a:rPr lang="en-US" smtClean="0"/>
              <a:pPr/>
              <a:t>‹#›</a:t>
            </a:fld>
            <a:endParaRPr lang="en-US"/>
          </a:p>
        </p:txBody>
      </p:sp>
    </p:spTree>
    <p:extLst>
      <p:ext uri="{BB962C8B-B14F-4D97-AF65-F5344CB8AC3E}">
        <p14:creationId xmlns:p14="http://schemas.microsoft.com/office/powerpoint/2010/main" val="1760914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F64FB5-EDB1-45B5-B26A-96040F7DD684}" type="datetimeFigureOut">
              <a:rPr lang="en-US" smtClean="0"/>
              <a:pPr/>
              <a:t>8/6/2023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0A80E2-FDAD-4002-846C-AAD2680F7EFB}" type="slidenum">
              <a:rPr lang="en-US" smtClean="0"/>
              <a:pPr/>
              <a:t>‹#›</a:t>
            </a:fld>
            <a:endParaRPr lang="en-US"/>
          </a:p>
        </p:txBody>
      </p:sp>
    </p:spTree>
    <p:extLst>
      <p:ext uri="{BB962C8B-B14F-4D97-AF65-F5344CB8AC3E}">
        <p14:creationId xmlns:p14="http://schemas.microsoft.com/office/powerpoint/2010/main" val="666272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1047773-BB21-4A4C-8158-A27313F8D05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3964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xfrm>
            <a:off x="436563" y="1233488"/>
            <a:ext cx="5924550" cy="3333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fa-IR" smtClean="0"/>
              <a:t>We know that populations are getting older overall. The number of people aged 60 years or older will rise from 900 million to 2 billion between 2015 and 2050 (moving from 12% to 22% of the total global population). These two map shows how populations are changing in different countries around the world.</a:t>
            </a:r>
          </a:p>
          <a:p>
            <a:pPr eaLnBrk="1" hangingPunct="1">
              <a:spcBef>
                <a:spcPct val="0"/>
              </a:spcBef>
            </a:pPr>
            <a:endParaRPr lang="en-US" altLang="fa-IR"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25F147C2-8B81-44BB-B8C1-A2C0AA3AA46C}" type="slidenum">
              <a:rPr lang="en-US" altLang="fa-IR">
                <a:solidFill>
                  <a:prstClr val="black"/>
                </a:solidFill>
                <a:latin typeface="Calibri" pitchFamily="34" charset="0"/>
              </a:rPr>
              <a:pPr/>
              <a:t>16</a:t>
            </a:fld>
            <a:endParaRPr lang="en-US" altLang="fa-IR">
              <a:solidFill>
                <a:prstClr val="black"/>
              </a:solidFill>
              <a:latin typeface="Calibri" pitchFamily="34" charset="0"/>
            </a:endParaRPr>
          </a:p>
        </p:txBody>
      </p:sp>
    </p:spTree>
    <p:extLst>
      <p:ext uri="{BB962C8B-B14F-4D97-AF65-F5344CB8AC3E}">
        <p14:creationId xmlns:p14="http://schemas.microsoft.com/office/powerpoint/2010/main" val="3200834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xfrm>
            <a:off x="930275" y="741363"/>
            <a:ext cx="4937125" cy="3702050"/>
          </a:xfrm>
          <a:ln/>
        </p:spPr>
      </p:sp>
      <p:sp>
        <p:nvSpPr>
          <p:cNvPr id="1208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pitchFamily="18" charset="0"/>
            </a:endParaRPr>
          </a:p>
        </p:txBody>
      </p:sp>
      <p:sp>
        <p:nvSpPr>
          <p:cNvPr id="1208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MS PGothic" pitchFamily="34" charset="-128"/>
              </a:defRPr>
            </a:lvl1pPr>
            <a:lvl2pPr marL="742950" indent="-285750">
              <a:defRPr sz="2400">
                <a:solidFill>
                  <a:schemeClr val="tx1"/>
                </a:solidFill>
                <a:latin typeface="Arial" pitchFamily="34" charset="0"/>
                <a:ea typeface="MS PGothic" pitchFamily="34" charset="-128"/>
              </a:defRPr>
            </a:lvl2pPr>
            <a:lvl3pPr marL="1143000" indent="-228600">
              <a:defRPr sz="2400">
                <a:solidFill>
                  <a:schemeClr val="tx1"/>
                </a:solidFill>
                <a:latin typeface="Arial" pitchFamily="34" charset="0"/>
                <a:ea typeface="MS PGothic" pitchFamily="34" charset="-128"/>
              </a:defRPr>
            </a:lvl3pPr>
            <a:lvl4pPr marL="1600200" indent="-228600">
              <a:defRPr sz="2400">
                <a:solidFill>
                  <a:schemeClr val="tx1"/>
                </a:solidFill>
                <a:latin typeface="Arial" pitchFamily="34" charset="0"/>
                <a:ea typeface="MS PGothic" pitchFamily="34" charset="-128"/>
              </a:defRPr>
            </a:lvl4pPr>
            <a:lvl5pPr marL="2057400" indent="-228600">
              <a:defRPr sz="2400">
                <a:solidFill>
                  <a:schemeClr val="tx1"/>
                </a:solidFill>
                <a:latin typeface="Arial" pitchFamily="34" charset="0"/>
                <a:ea typeface="MS PGothic" pitchFamily="34" charset="-128"/>
              </a:defRPr>
            </a:lvl5pPr>
            <a:lvl6pPr marL="2514600" indent="-228600" algn="l" rtl="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algn="l" rtl="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algn="l" rtl="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algn="l" rtl="0" eaLnBrk="0" fontAlgn="base" hangingPunct="0">
              <a:spcBef>
                <a:spcPct val="0"/>
              </a:spcBef>
              <a:spcAft>
                <a:spcPct val="0"/>
              </a:spcAft>
              <a:defRPr sz="2400">
                <a:solidFill>
                  <a:schemeClr val="tx1"/>
                </a:solidFill>
                <a:latin typeface="Arial" pitchFamily="34" charset="0"/>
                <a:ea typeface="MS PGothic" pitchFamily="34" charset="-128"/>
              </a:defRPr>
            </a:lvl9pPr>
          </a:lstStyle>
          <a:p>
            <a:fld id="{EDB3338C-149E-4FB2-A3BF-0FD45B6E731F}" type="slidenum">
              <a:rPr lang="en-US" altLang="en-US" sz="1200">
                <a:solidFill>
                  <a:srgbClr val="000000"/>
                </a:solidFill>
                <a:latin typeface="Times" pitchFamily="18" charset="0"/>
              </a:rPr>
              <a:pPr/>
              <a:t>18</a:t>
            </a:fld>
            <a:endParaRPr lang="en-US" altLang="en-US" sz="1200">
              <a:solidFill>
                <a:srgbClr val="000000"/>
              </a:solidFill>
              <a:latin typeface="Times" pitchFamily="18" charset="0"/>
            </a:endParaRPr>
          </a:p>
        </p:txBody>
      </p:sp>
    </p:spTree>
    <p:extLst>
      <p:ext uri="{BB962C8B-B14F-4D97-AF65-F5344CB8AC3E}">
        <p14:creationId xmlns:p14="http://schemas.microsoft.com/office/powerpoint/2010/main" val="24387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BFE558E1-96B5-4AE8-A85E-EB794B20E484}" type="slidenum">
              <a:rPr lang="fa-IR" smtClean="0"/>
              <a:pPr/>
              <a:t>20</a:t>
            </a:fld>
            <a:endParaRPr lang="fa-IR"/>
          </a:p>
        </p:txBody>
      </p:sp>
    </p:spTree>
    <p:extLst>
      <p:ext uri="{BB962C8B-B14F-4D97-AF65-F5344CB8AC3E}">
        <p14:creationId xmlns:p14="http://schemas.microsoft.com/office/powerpoint/2010/main" val="2907815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B0A9F80-17D4-47B5-956C-4B48EB4F99FB}" type="datetimeFigureOut">
              <a:rPr lang="en-US" smtClean="0"/>
              <a:pPr/>
              <a:t>8/6/2023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5860468-2B2A-428A-9EE9-1616BB3999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C153E9-684B-4ABE-847F-7AA626EF72D1}" type="datetimeFigureOut">
              <a:rPr lang="en-US" smtClean="0"/>
              <a:pPr/>
              <a:t>8/6/2023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619483-B201-4650-A7D4-50D0351740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C153E9-684B-4ABE-847F-7AA626EF72D1}" type="datetimeFigureOut">
              <a:rPr lang="en-US" smtClean="0"/>
              <a:pPr/>
              <a:t>8/6/2023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619483-B201-4650-A7D4-50D0351740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35B2E5-DA1A-4BB5-91B1-7905C29B7F41}" type="datetimeFigureOut">
              <a:rPr lang="en-US" smtClean="0"/>
              <a:pPr/>
              <a:t>8/6/2023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4DBB56-8EA2-4053-AAE8-C54ED91DE67C}"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4C153E9-684B-4ABE-847F-7AA626EF72D1}" type="datetimeFigureOut">
              <a:rPr lang="en-US" smtClean="0"/>
              <a:pPr/>
              <a:t>8/6/2023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619483-B201-4650-A7D4-50D0351740E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4C153E9-684B-4ABE-847F-7AA626EF72D1}" type="datetimeFigureOut">
              <a:rPr lang="en-US" smtClean="0"/>
              <a:pPr/>
              <a:t>8/6/2023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619483-B201-4650-A7D4-50D0351740ED}"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4C153E9-684B-4ABE-847F-7AA626EF72D1}" type="datetimeFigureOut">
              <a:rPr lang="en-US" smtClean="0"/>
              <a:pPr/>
              <a:t>8/6/2023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619483-B201-4650-A7D4-50D0351740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4C153E9-684B-4ABE-847F-7AA626EF72D1}" type="datetimeFigureOut">
              <a:rPr lang="en-US" smtClean="0"/>
              <a:pPr/>
              <a:t>8/6/2023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619483-B201-4650-A7D4-50D0351740ED}"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C153E9-684B-4ABE-847F-7AA626EF72D1}" type="datetimeFigureOut">
              <a:rPr lang="en-US" smtClean="0"/>
              <a:pPr/>
              <a:t>8/6/2023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619483-B201-4650-A7D4-50D0351740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D4C153E9-684B-4ABE-847F-7AA626EF72D1}" type="datetimeFigureOut">
              <a:rPr lang="en-US" smtClean="0"/>
              <a:pPr/>
              <a:t>8/6/2023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619483-B201-4650-A7D4-50D0351740E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4C153E9-684B-4ABE-847F-7AA626EF72D1}" type="datetimeFigureOut">
              <a:rPr lang="en-US" smtClean="0"/>
              <a:pPr/>
              <a:t>8/6/2023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2619483-B201-4650-A7D4-50D0351740E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4C153E9-684B-4ABE-847F-7AA626EF72D1}" type="datetimeFigureOut">
              <a:rPr lang="en-US" smtClean="0"/>
              <a:pPr/>
              <a:t>8/6/2023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2619483-B201-4650-A7D4-50D0351740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268760"/>
            <a:ext cx="7772400" cy="1037977"/>
          </a:xfrm>
        </p:spPr>
        <p:txBody>
          <a:bodyPr/>
          <a:lstStyle/>
          <a:p>
            <a:pPr algn="ctr" rtl="1"/>
            <a:r>
              <a:rPr lang="fa-IR" dirty="0" smtClean="0">
                <a:solidFill>
                  <a:schemeClr val="accent2">
                    <a:lumMod val="75000"/>
                  </a:schemeClr>
                </a:solidFill>
                <a:cs typeface="2  Titr" pitchFamily="2" charset="-78"/>
              </a:rPr>
              <a:t>جوانی جمعیت</a:t>
            </a:r>
            <a:endParaRPr lang="en-US" b="1" dirty="0">
              <a:solidFill>
                <a:schemeClr val="accent2">
                  <a:lumMod val="75000"/>
                </a:schemeClr>
              </a:solidFill>
              <a:cs typeface="2  Titr" pitchFamily="2" charset="-78"/>
            </a:endParaRPr>
          </a:p>
        </p:txBody>
      </p:sp>
      <p:sp>
        <p:nvSpPr>
          <p:cNvPr id="3" name="Subtitle 2"/>
          <p:cNvSpPr>
            <a:spLocks noGrp="1"/>
          </p:cNvSpPr>
          <p:nvPr>
            <p:ph type="subTitle" idx="1"/>
          </p:nvPr>
        </p:nvSpPr>
        <p:spPr>
          <a:xfrm>
            <a:off x="611560" y="3717032"/>
            <a:ext cx="8168442" cy="576064"/>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fa-IR" sz="2800" dirty="0" smtClean="0">
                <a:solidFill>
                  <a:schemeClr val="tx1"/>
                </a:solidFill>
                <a:latin typeface="Stencil" pitchFamily="82" charset="0"/>
                <a:cs typeface="B Titr" panose="00000700000000000000" pitchFamily="2" charset="-78"/>
              </a:rPr>
              <a:t>ویژه مراقبین سلامت</a:t>
            </a:r>
          </a:p>
        </p:txBody>
      </p:sp>
      <p:pic>
        <p:nvPicPr>
          <p:cNvPr id="5" name="Picture 3" descr="C:\Documents and Settings\XPro\My Documents\My Pictures\عکس های متحرک\bbb(persian-star_org).gif"/>
          <p:cNvPicPr>
            <a:picLocks noChangeAspect="1" noChangeArrowheads="1"/>
          </p:cNvPicPr>
          <p:nvPr/>
        </p:nvPicPr>
        <p:blipFill>
          <a:blip r:embed="rId2"/>
          <a:srcRect/>
          <a:stretch>
            <a:fillRect/>
          </a:stretch>
        </p:blipFill>
        <p:spPr bwMode="auto">
          <a:xfrm>
            <a:off x="285720" y="6215082"/>
            <a:ext cx="5238750" cy="4953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504" y="476672"/>
            <a:ext cx="8928991" cy="5472608"/>
          </a:xfrm>
          <a:prstGeom prst="rect">
            <a:avLst/>
          </a:prstGeom>
        </p:spPr>
      </p:pic>
    </p:spTree>
    <p:extLst>
      <p:ext uri="{BB962C8B-B14F-4D97-AF65-F5344CB8AC3E}">
        <p14:creationId xmlns:p14="http://schemas.microsoft.com/office/powerpoint/2010/main" val="3765518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p:cNvGraphicFramePr>
            <a:graphicFrameLocks/>
          </p:cNvGraphicFramePr>
          <p:nvPr>
            <p:extLst>
              <p:ext uri="{D42A27DB-BD31-4B8C-83A1-F6EECF244321}">
                <p14:modId xmlns:p14="http://schemas.microsoft.com/office/powerpoint/2010/main" val="3476006578"/>
              </p:ext>
            </p:extLst>
          </p:nvPr>
        </p:nvGraphicFramePr>
        <p:xfrm>
          <a:off x="323529" y="116632"/>
          <a:ext cx="8496944" cy="5832648"/>
        </p:xfrm>
        <a:graphic>
          <a:graphicData uri="http://schemas.openxmlformats.org/drawingml/2006/table">
            <a:tbl>
              <a:tblPr firstRow="1" bandRow="1">
                <a:tableStyleId>{5C22544A-7EE6-4342-B048-85BDC9FD1C3A}</a:tableStyleId>
              </a:tblPr>
              <a:tblGrid>
                <a:gridCol w="2256174">
                  <a:extLst>
                    <a:ext uri="{9D8B030D-6E8A-4147-A177-3AD203B41FA5}">
                      <a16:colId xmlns:a16="http://schemas.microsoft.com/office/drawing/2014/main" val="3463995786"/>
                    </a:ext>
                  </a:extLst>
                </a:gridCol>
                <a:gridCol w="2256174">
                  <a:extLst>
                    <a:ext uri="{9D8B030D-6E8A-4147-A177-3AD203B41FA5}">
                      <a16:colId xmlns:a16="http://schemas.microsoft.com/office/drawing/2014/main" val="20001"/>
                    </a:ext>
                  </a:extLst>
                </a:gridCol>
                <a:gridCol w="3984596">
                  <a:extLst>
                    <a:ext uri="{9D8B030D-6E8A-4147-A177-3AD203B41FA5}">
                      <a16:colId xmlns:a16="http://schemas.microsoft.com/office/drawing/2014/main" val="20003"/>
                    </a:ext>
                  </a:extLst>
                </a:gridCol>
              </a:tblGrid>
              <a:tr h="400549">
                <a:tc>
                  <a:txBody>
                    <a:bodyPr/>
                    <a:lstStyle/>
                    <a:p>
                      <a:pPr algn="ctr"/>
                      <a:r>
                        <a:rPr lang="fa-IR" sz="1400" b="1" dirty="0" smtClean="0">
                          <a:cs typeface="B Nazanin" panose="00000400000000000000" pitchFamily="2" charset="-78"/>
                        </a:rPr>
                        <a:t>1400</a:t>
                      </a:r>
                      <a:endParaRPr lang="en-US" sz="1400" b="1" dirty="0">
                        <a:cs typeface="B Nazanin" panose="00000400000000000000" pitchFamily="2" charset="-78"/>
                      </a:endParaRPr>
                    </a:p>
                  </a:txBody>
                  <a:tcPr marL="59044" marR="59044" marT="34281" marB="34281" anchor="ctr"/>
                </a:tc>
                <a:tc>
                  <a:txBody>
                    <a:bodyPr/>
                    <a:lstStyle/>
                    <a:p>
                      <a:pPr algn="ctr"/>
                      <a:r>
                        <a:rPr lang="fa-IR" sz="1400" b="1" dirty="0">
                          <a:cs typeface="B Nazanin" panose="00000400000000000000" pitchFamily="2" charset="-78"/>
                        </a:rPr>
                        <a:t>۱۴۰۱</a:t>
                      </a:r>
                      <a:endParaRPr lang="en-US" sz="1400" b="1" dirty="0">
                        <a:cs typeface="B Nazanin" panose="00000400000000000000" pitchFamily="2" charset="-78"/>
                      </a:endParaRPr>
                    </a:p>
                  </a:txBody>
                  <a:tcPr marL="59044" marR="59044" marT="34281" marB="34281" anchor="ctr"/>
                </a:tc>
                <a:tc>
                  <a:txBody>
                    <a:bodyPr/>
                    <a:lstStyle/>
                    <a:p>
                      <a:pPr algn="ctr"/>
                      <a:r>
                        <a:rPr lang="fa-IR" sz="1400" b="1" dirty="0">
                          <a:cs typeface="B Nazanin" panose="00000400000000000000" pitchFamily="2" charset="-78"/>
                        </a:rPr>
                        <a:t>شاخص</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0000"/>
                  </a:ext>
                </a:extLst>
              </a:tr>
              <a:tr h="400549">
                <a:tc>
                  <a:txBody>
                    <a:bodyPr/>
                    <a:lstStyle/>
                    <a:p>
                      <a:pPr algn="ctr"/>
                      <a:r>
                        <a:rPr lang="fa-IR" sz="1400" b="1" dirty="0" smtClean="0">
                          <a:cs typeface="B Nazanin" panose="00000400000000000000" pitchFamily="2" charset="-78"/>
                        </a:rPr>
                        <a:t>4812492</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5039433</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جمعیت تحت</a:t>
                      </a:r>
                      <a:r>
                        <a:rPr lang="fa-IR" sz="1400" b="1" baseline="0" dirty="0" smtClean="0">
                          <a:cs typeface="B Nazanin" panose="00000400000000000000" pitchFamily="2" charset="-78"/>
                        </a:rPr>
                        <a:t> پوشش دانشگاه</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0001"/>
                  </a:ext>
                </a:extLst>
              </a:tr>
              <a:tr h="438626">
                <a:tc>
                  <a:txBody>
                    <a:bodyPr/>
                    <a:lstStyle/>
                    <a:p>
                      <a:pPr algn="ctr"/>
                      <a:r>
                        <a:rPr lang="fa-IR" sz="1400" b="1" dirty="0" smtClean="0">
                          <a:cs typeface="B Nazanin" panose="00000400000000000000" pitchFamily="2" charset="-78"/>
                        </a:rPr>
                        <a:t>60361</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57086</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تعداد موالید</a:t>
                      </a:r>
                      <a:r>
                        <a:rPr lang="fa-IR" sz="1400" b="1" baseline="0" dirty="0" smtClean="0">
                          <a:cs typeface="B Nazanin" panose="00000400000000000000" pitchFamily="2" charset="-78"/>
                        </a:rPr>
                        <a:t> </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3895786328"/>
                  </a:ext>
                </a:extLst>
              </a:tr>
              <a:tr h="432263">
                <a:tc>
                  <a:txBody>
                    <a:bodyPr/>
                    <a:lstStyle/>
                    <a:p>
                      <a:pPr algn="ctr"/>
                      <a:r>
                        <a:rPr lang="fa-IR" sz="1400" b="1" dirty="0" smtClean="0">
                          <a:cs typeface="B Nazanin" panose="00000400000000000000" pitchFamily="2" charset="-78"/>
                        </a:rPr>
                        <a:t>52697</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48407</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موالید</a:t>
                      </a:r>
                      <a:r>
                        <a:rPr lang="fa-IR" sz="1400" b="1" baseline="0" dirty="0" smtClean="0">
                          <a:cs typeface="B Nazanin" panose="00000400000000000000" pitchFamily="2" charset="-78"/>
                        </a:rPr>
                        <a:t> ایرانی</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2326214001"/>
                  </a:ext>
                </a:extLst>
              </a:tr>
              <a:tr h="400549">
                <a:tc>
                  <a:txBody>
                    <a:bodyPr/>
                    <a:lstStyle/>
                    <a:p>
                      <a:pPr algn="ctr"/>
                      <a:r>
                        <a:rPr lang="fa-IR" sz="1400" b="1" dirty="0" smtClean="0">
                          <a:cs typeface="B Nazanin" panose="00000400000000000000" pitchFamily="2" charset="-78"/>
                        </a:rPr>
                        <a:t>7664</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8697</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موالید غیرایرانی</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206203974"/>
                  </a:ext>
                </a:extLst>
              </a:tr>
              <a:tr h="539493">
                <a:tc>
                  <a:txBody>
                    <a:bodyPr/>
                    <a:lstStyle/>
                    <a:p>
                      <a:pPr algn="ctr"/>
                      <a:r>
                        <a:rPr lang="fa-IR" sz="1400" b="1" dirty="0" smtClean="0">
                          <a:cs typeface="B Nazanin" panose="00000400000000000000" pitchFamily="2" charset="-78"/>
                        </a:rPr>
                        <a:t>21</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21.7</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درصد جمعیت زیر 15 سال</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2848188679"/>
                  </a:ext>
                </a:extLst>
              </a:tr>
              <a:tr h="400549">
                <a:tc>
                  <a:txBody>
                    <a:bodyPr/>
                    <a:lstStyle/>
                    <a:p>
                      <a:pPr algn="ctr"/>
                      <a:r>
                        <a:rPr lang="fa-IR" sz="1400" b="1" dirty="0" smtClean="0">
                          <a:cs typeface="B Nazanin" panose="00000400000000000000" pitchFamily="2" charset="-78"/>
                        </a:rPr>
                        <a:t>7</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8.6</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درصد جمعیت بالای 65 سال</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701770707"/>
                  </a:ext>
                </a:extLst>
              </a:tr>
              <a:tr h="595222">
                <a:tc>
                  <a:txBody>
                    <a:bodyPr/>
                    <a:lstStyle/>
                    <a:p>
                      <a:pPr algn="ctr"/>
                      <a:r>
                        <a:rPr lang="fa-IR" sz="1400" b="1" dirty="0" smtClean="0">
                          <a:cs typeface="B Nazanin" panose="00000400000000000000" pitchFamily="2" charset="-78"/>
                        </a:rPr>
                        <a:t>72</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69.7</a:t>
                      </a:r>
                      <a:endParaRPr lang="en-US" sz="1400" b="1" dirty="0">
                        <a:cs typeface="B Nazanin" panose="00000400000000000000" pitchFamily="2" charset="-78"/>
                      </a:endParaRPr>
                    </a:p>
                  </a:txBody>
                  <a:tcPr marL="59044" marR="59044" marT="34281" marB="34281"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400" b="1" dirty="0" smtClean="0">
                          <a:cs typeface="B Nazanin" panose="00000400000000000000" pitchFamily="2" charset="-78"/>
                        </a:rPr>
                        <a:t>درصد جمعیت 64-15 سال</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0003"/>
                  </a:ext>
                </a:extLst>
              </a:tr>
              <a:tr h="540492">
                <a:tc>
                  <a:txBody>
                    <a:bodyPr/>
                    <a:lstStyle/>
                    <a:p>
                      <a:pPr algn="ctr"/>
                      <a:r>
                        <a:rPr lang="fa-IR" sz="1400" b="1" dirty="0" smtClean="0">
                          <a:cs typeface="B Nazanin" panose="00000400000000000000" pitchFamily="2" charset="-78"/>
                        </a:rPr>
                        <a:t>5.08</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4.9</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نرخ</a:t>
                      </a:r>
                      <a:r>
                        <a:rPr lang="fa-IR" sz="1400" b="1" baseline="0" dirty="0" smtClean="0">
                          <a:cs typeface="B Nazanin" panose="00000400000000000000" pitchFamily="2" charset="-78"/>
                        </a:rPr>
                        <a:t> ازدواج (استانی)</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0004"/>
                  </a:ext>
                </a:extLst>
              </a:tr>
              <a:tr h="561452">
                <a:tc>
                  <a:txBody>
                    <a:bodyPr/>
                    <a:lstStyle/>
                    <a:p>
                      <a:pPr algn="ctr"/>
                      <a:r>
                        <a:rPr lang="fa-IR" sz="1400" b="1" dirty="0" smtClean="0">
                          <a:cs typeface="B Nazanin" panose="00000400000000000000" pitchFamily="2" charset="-78"/>
                        </a:rPr>
                        <a:t>2</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2.1</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نرخ</a:t>
                      </a:r>
                      <a:r>
                        <a:rPr lang="fa-IR" sz="1400" b="1" baseline="0" dirty="0" smtClean="0">
                          <a:cs typeface="B Nazanin" panose="00000400000000000000" pitchFamily="2" charset="-78"/>
                        </a:rPr>
                        <a:t> طلاق (استانی)</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10005"/>
                  </a:ext>
                </a:extLst>
              </a:tr>
              <a:tr h="561452">
                <a:tc>
                  <a:txBody>
                    <a:bodyPr/>
                    <a:lstStyle/>
                    <a:p>
                      <a:pPr algn="ctr"/>
                      <a:r>
                        <a:rPr lang="fa-IR" sz="1400" b="1" dirty="0" smtClean="0">
                          <a:cs typeface="B Nazanin" panose="00000400000000000000" pitchFamily="2" charset="-78"/>
                        </a:rPr>
                        <a:t>1.39</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1.3</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نرخ باروری در گروه سنی 49-10</a:t>
                      </a:r>
                      <a:r>
                        <a:rPr lang="fa-IR" sz="1400" b="1" baseline="0" dirty="0" smtClean="0">
                          <a:cs typeface="B Nazanin" panose="00000400000000000000" pitchFamily="2" charset="-78"/>
                        </a:rPr>
                        <a:t> سال</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2472262960"/>
                  </a:ext>
                </a:extLst>
              </a:tr>
              <a:tr h="561452">
                <a:tc>
                  <a:txBody>
                    <a:bodyPr/>
                    <a:lstStyle/>
                    <a:p>
                      <a:pPr algn="ctr"/>
                      <a:r>
                        <a:rPr lang="fa-IR" sz="1400" b="1" dirty="0" smtClean="0">
                          <a:cs typeface="B Nazanin" panose="00000400000000000000" pitchFamily="2" charset="-78"/>
                        </a:rPr>
                        <a:t>1.41</a:t>
                      </a:r>
                      <a:endParaRPr lang="en-US" sz="1400" b="1" dirty="0">
                        <a:cs typeface="B Nazanin" panose="00000400000000000000" pitchFamily="2" charset="-78"/>
                      </a:endParaRPr>
                    </a:p>
                  </a:txBody>
                  <a:tcPr marL="59044" marR="59044" marT="34281" marB="34281" anchor="ctr"/>
                </a:tc>
                <a:tc>
                  <a:txBody>
                    <a:bodyPr/>
                    <a:lstStyle/>
                    <a:p>
                      <a:pPr algn="ctr"/>
                      <a:r>
                        <a:rPr lang="fa-IR" sz="1400" b="1" dirty="0" smtClean="0">
                          <a:cs typeface="B Nazanin" panose="00000400000000000000" pitchFamily="2" charset="-78"/>
                        </a:rPr>
                        <a:t>1.28</a:t>
                      </a:r>
                      <a:endParaRPr lang="en-US" sz="1400" b="1" dirty="0">
                        <a:cs typeface="B Nazanin" panose="00000400000000000000" pitchFamily="2" charset="-78"/>
                      </a:endParaRPr>
                    </a:p>
                  </a:txBody>
                  <a:tcPr marL="59044" marR="59044" marT="34281" marB="34281" anchor="ctr"/>
                </a:tc>
                <a:tc>
                  <a:txBody>
                    <a:bodyPr/>
                    <a:lstStyle/>
                    <a:p>
                      <a:pPr algn="ctr" rtl="1"/>
                      <a:r>
                        <a:rPr lang="fa-IR" sz="1400" b="1" dirty="0" smtClean="0">
                          <a:cs typeface="B Nazanin" panose="00000400000000000000" pitchFamily="2" charset="-78"/>
                        </a:rPr>
                        <a:t>نرخ باروری در گروه سنی 49-15</a:t>
                      </a:r>
                      <a:r>
                        <a:rPr lang="fa-IR" sz="1400" b="1" baseline="0" dirty="0" smtClean="0">
                          <a:cs typeface="B Nazanin" panose="00000400000000000000" pitchFamily="2" charset="-78"/>
                        </a:rPr>
                        <a:t> سال</a:t>
                      </a:r>
                      <a:endParaRPr lang="en-US" sz="1400" b="1" dirty="0">
                        <a:cs typeface="B Nazanin" panose="00000400000000000000" pitchFamily="2" charset="-78"/>
                      </a:endParaRPr>
                    </a:p>
                  </a:txBody>
                  <a:tcPr marL="59044" marR="59044" marT="34281" marB="34281" anchor="ctr"/>
                </a:tc>
                <a:extLst>
                  <a:ext uri="{0D108BD9-81ED-4DB2-BD59-A6C34878D82A}">
                    <a16:rowId xmlns:a16="http://schemas.microsoft.com/office/drawing/2014/main" val="2055186150"/>
                  </a:ext>
                </a:extLst>
              </a:tr>
            </a:tbl>
          </a:graphicData>
        </a:graphic>
      </p:graphicFrame>
    </p:spTree>
    <p:extLst>
      <p:ext uri="{BB962C8B-B14F-4D97-AF65-F5344CB8AC3E}">
        <p14:creationId xmlns:p14="http://schemas.microsoft.com/office/powerpoint/2010/main" val="361665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2008" y="188640"/>
            <a:ext cx="9036496" cy="5760640"/>
          </a:xfrm>
          <a:prstGeom prst="rect">
            <a:avLst/>
          </a:prstGeom>
        </p:spPr>
      </p:pic>
    </p:spTree>
    <p:extLst>
      <p:ext uri="{BB962C8B-B14F-4D97-AF65-F5344CB8AC3E}">
        <p14:creationId xmlns:p14="http://schemas.microsoft.com/office/powerpoint/2010/main" val="114149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497" y="44624"/>
            <a:ext cx="9108504" cy="6120680"/>
          </a:xfrm>
          <a:prstGeom prst="rect">
            <a:avLst/>
          </a:prstGeom>
        </p:spPr>
      </p:pic>
    </p:spTree>
    <p:extLst>
      <p:ext uri="{BB962C8B-B14F-4D97-AF65-F5344CB8AC3E}">
        <p14:creationId xmlns:p14="http://schemas.microsoft.com/office/powerpoint/2010/main" val="2577490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2348880"/>
            <a:ext cx="7239000" cy="1853398"/>
          </a:xfrm>
        </p:spPr>
        <p:txBody>
          <a:bodyPr>
            <a:normAutofit/>
          </a:bodyPr>
          <a:lstStyle/>
          <a:p>
            <a:pPr marL="109728" indent="0" algn="ctr" rtl="1">
              <a:buNone/>
            </a:pPr>
            <a:r>
              <a:rPr lang="ar-SA" sz="3600" dirty="0">
                <a:solidFill>
                  <a:srgbClr val="C00000"/>
                </a:solidFill>
                <a:cs typeface="2  Titr" panose="00000700000000000000" pitchFamily="2" charset="-78"/>
              </a:rPr>
              <a:t>روند تغییرات سالمندی در کشور</a:t>
            </a:r>
            <a:endParaRPr lang="en-US" sz="4800" dirty="0">
              <a:solidFill>
                <a:srgbClr val="C00000"/>
              </a:solidFill>
              <a:latin typeface="Times New Roman" panose="02020603050405020304" pitchFamily="18" charset="0"/>
              <a:ea typeface="Times New Roman" panose="02020603050405020304" pitchFamily="18" charset="0"/>
              <a:cs typeface="2  Titr" panose="00000700000000000000" pitchFamily="2" charset="-78"/>
            </a:endParaRPr>
          </a:p>
          <a:p>
            <a:pPr marL="109728" indent="0" algn="ctr">
              <a:buNone/>
            </a:pPr>
            <a:endParaRPr lang="en-US" sz="3600" dirty="0">
              <a:solidFill>
                <a:srgbClr val="FF0000"/>
              </a:solidFill>
              <a:cs typeface="2  Titr" panose="00000700000000000000" pitchFamily="2" charset="-78"/>
            </a:endParaRPr>
          </a:p>
        </p:txBody>
      </p:sp>
    </p:spTree>
    <p:extLst>
      <p:ext uri="{BB962C8B-B14F-4D97-AF65-F5344CB8AC3E}">
        <p14:creationId xmlns:p14="http://schemas.microsoft.com/office/powerpoint/2010/main" val="420242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88639"/>
            <a:ext cx="8916679" cy="6584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pPr defTabSz="342900">
              <a:defRPr/>
            </a:pPr>
            <a:fld id="{12569E95-3433-4847-BC5F-48425251AC2B}" type="slidenum">
              <a:rPr lang="fa-IR" sz="788">
                <a:solidFill>
                  <a:srgbClr val="FFFFFF"/>
                </a:solidFill>
                <a:latin typeface="Calibri" panose="020F0502020204030204"/>
                <a:cs typeface="Arial" panose="020B0604020202020204" pitchFamily="34" charset="0"/>
              </a:rPr>
              <a:pPr defTabSz="342900">
                <a:defRPr/>
              </a:pPr>
              <a:t>15</a:t>
            </a:fld>
            <a:endParaRPr lang="fa-IR" sz="788">
              <a:solidFill>
                <a:srgbClr val="FFFFFF"/>
              </a:solidFill>
              <a:latin typeface="Calibri" panose="020F0502020204030204"/>
              <a:cs typeface="Arial" panose="020B0604020202020204" pitchFamily="34" charset="0"/>
            </a:endParaRPr>
          </a:p>
        </p:txBody>
      </p:sp>
    </p:spTree>
    <p:extLst>
      <p:ext uri="{BB962C8B-B14F-4D97-AF65-F5344CB8AC3E}">
        <p14:creationId xmlns:p14="http://schemas.microsoft.com/office/powerpoint/2010/main" val="36191132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1671" y="824755"/>
            <a:ext cx="7446955" cy="857250"/>
          </a:xfrm>
        </p:spPr>
        <p:txBody>
          <a:bodyPr rtlCol="0">
            <a:noAutofit/>
          </a:bodyPr>
          <a:lstStyle/>
          <a:p>
            <a:pPr algn="r">
              <a:defRPr/>
            </a:pPr>
            <a:r>
              <a:rPr lang="en-GB" sz="4000" dirty="0">
                <a:solidFill>
                  <a:srgbClr val="C00000"/>
                </a:solidFill>
                <a:latin typeface="Minion Pro"/>
                <a:ea typeface="+mn-ea"/>
                <a:cs typeface="+mn-cs"/>
              </a:rPr>
              <a:t>Populations are getting older</a:t>
            </a:r>
          </a:p>
        </p:txBody>
      </p:sp>
      <p:pic>
        <p:nvPicPr>
          <p:cNvPr id="9219" name="Image 19" descr="c_2015.png"/>
          <p:cNvPicPr>
            <a:picLocks noChangeAspect="1"/>
          </p:cNvPicPr>
          <p:nvPr/>
        </p:nvPicPr>
        <p:blipFill>
          <a:blip r:embed="rId3"/>
          <a:srcRect l="1329"/>
          <a:stretch>
            <a:fillRect/>
          </a:stretch>
        </p:blipFill>
        <p:spPr bwMode="auto">
          <a:xfrm>
            <a:off x="179194" y="1810593"/>
            <a:ext cx="4237037" cy="22193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9220" name="ZoneTexte 49"/>
          <p:cNvSpPr txBox="1">
            <a:spLocks noChangeArrowheads="1"/>
          </p:cNvSpPr>
          <p:nvPr/>
        </p:nvSpPr>
        <p:spPr bwMode="auto">
          <a:xfrm>
            <a:off x="1215185" y="3912437"/>
            <a:ext cx="189667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itchFamily="34" charset="0"/>
                <a:cs typeface="Arial" pitchFamily="34" charset="0"/>
              </a:defRPr>
            </a:lvl1pPr>
            <a:lvl2pPr marL="742950" indent="-285750">
              <a:spcBef>
                <a:spcPct val="20000"/>
              </a:spcBef>
              <a:buChar char="–"/>
              <a:defRPr sz="2800">
                <a:solidFill>
                  <a:schemeClr val="tx1"/>
                </a:solidFill>
                <a:latin typeface="Arial" pitchFamily="34" charset="0"/>
                <a:cs typeface="Arial" pitchFamily="34" charset="0"/>
              </a:defRPr>
            </a:lvl2pPr>
            <a:lvl3pPr marL="1143000" indent="-228600">
              <a:spcBef>
                <a:spcPct val="20000"/>
              </a:spcBef>
              <a:buChar char="•"/>
              <a:defRPr sz="2400">
                <a:solidFill>
                  <a:schemeClr val="tx1"/>
                </a:solidFill>
                <a:latin typeface="Arial" pitchFamily="34" charset="0"/>
                <a:cs typeface="Arial" pitchFamily="34" charset="0"/>
              </a:defRPr>
            </a:lvl3pPr>
            <a:lvl4pPr marL="1600200" indent="-228600">
              <a:spcBef>
                <a:spcPct val="20000"/>
              </a:spcBef>
              <a:buChar char="–"/>
              <a:defRPr sz="2000">
                <a:solidFill>
                  <a:schemeClr val="tx1"/>
                </a:solidFill>
                <a:latin typeface="Arial" pitchFamily="34" charset="0"/>
                <a:cs typeface="Arial" pitchFamily="34" charset="0"/>
              </a:defRPr>
            </a:lvl4pPr>
            <a:lvl5pPr marL="2057400" indent="-22860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spcBef>
                <a:spcPct val="0"/>
              </a:spcBef>
              <a:buFontTx/>
              <a:buNone/>
            </a:pPr>
            <a:r>
              <a:rPr lang="en-GB" altLang="fa-IR" sz="6000" dirty="0">
                <a:solidFill>
                  <a:srgbClr val="4375BF"/>
                </a:solidFill>
                <a:latin typeface="Arial (Corps)"/>
                <a:ea typeface="Arial (Corps)"/>
                <a:cs typeface="Arial (Corps)"/>
              </a:rPr>
              <a:t>2015</a:t>
            </a:r>
          </a:p>
        </p:txBody>
      </p:sp>
      <p:pic>
        <p:nvPicPr>
          <p:cNvPr id="9221" name="Image 37" descr="c_key_60_300.png"/>
          <p:cNvPicPr>
            <a:picLocks noChangeAspect="1"/>
          </p:cNvPicPr>
          <p:nvPr/>
        </p:nvPicPr>
        <p:blipFill>
          <a:blip r:embed="rId4"/>
          <a:srcRect b="28249"/>
          <a:stretch>
            <a:fillRect/>
          </a:stretch>
        </p:blipFill>
        <p:spPr bwMode="auto">
          <a:xfrm>
            <a:off x="3961181" y="4228591"/>
            <a:ext cx="1246187" cy="10644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9222" name="Image 6" descr="c_2050.png"/>
          <p:cNvPicPr>
            <a:picLocks noChangeAspect="1"/>
          </p:cNvPicPr>
          <p:nvPr/>
        </p:nvPicPr>
        <p:blipFill>
          <a:blip r:embed="rId5"/>
          <a:srcRect r="1064"/>
          <a:stretch>
            <a:fillRect/>
          </a:stretch>
        </p:blipFill>
        <p:spPr bwMode="auto">
          <a:xfrm>
            <a:off x="4724705" y="1788599"/>
            <a:ext cx="4267200" cy="2227659"/>
          </a:xfrm>
          <a:prstGeom prst="rect">
            <a:avLst/>
          </a:prstGeom>
          <a:ln w="38100" cap="sq">
            <a:solidFill>
              <a:schemeClr val="tx1"/>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9223" name="ZoneTexte 7"/>
          <p:cNvSpPr txBox="1">
            <a:spLocks noChangeArrowheads="1"/>
          </p:cNvSpPr>
          <p:nvPr/>
        </p:nvSpPr>
        <p:spPr bwMode="auto">
          <a:xfrm>
            <a:off x="5744388" y="3961812"/>
            <a:ext cx="189667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itchFamily="34" charset="0"/>
                <a:cs typeface="Arial" pitchFamily="34" charset="0"/>
              </a:defRPr>
            </a:lvl1pPr>
            <a:lvl2pPr marL="742950" indent="-285750">
              <a:spcBef>
                <a:spcPct val="20000"/>
              </a:spcBef>
              <a:buChar char="–"/>
              <a:defRPr sz="2800">
                <a:solidFill>
                  <a:schemeClr val="tx1"/>
                </a:solidFill>
                <a:latin typeface="Arial" pitchFamily="34" charset="0"/>
                <a:cs typeface="Arial" pitchFamily="34" charset="0"/>
              </a:defRPr>
            </a:lvl2pPr>
            <a:lvl3pPr marL="1143000" indent="-228600">
              <a:spcBef>
                <a:spcPct val="20000"/>
              </a:spcBef>
              <a:buChar char="•"/>
              <a:defRPr sz="2400">
                <a:solidFill>
                  <a:schemeClr val="tx1"/>
                </a:solidFill>
                <a:latin typeface="Arial" pitchFamily="34" charset="0"/>
                <a:cs typeface="Arial" pitchFamily="34" charset="0"/>
              </a:defRPr>
            </a:lvl3pPr>
            <a:lvl4pPr marL="1600200" indent="-228600">
              <a:spcBef>
                <a:spcPct val="20000"/>
              </a:spcBef>
              <a:buChar char="–"/>
              <a:defRPr sz="2000">
                <a:solidFill>
                  <a:schemeClr val="tx1"/>
                </a:solidFill>
                <a:latin typeface="Arial" pitchFamily="34" charset="0"/>
                <a:cs typeface="Arial" pitchFamily="34" charset="0"/>
              </a:defRPr>
            </a:lvl4pPr>
            <a:lvl5pPr marL="2057400" indent="-228600">
              <a:spcBef>
                <a:spcPct val="20000"/>
              </a:spcBef>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cs typeface="Arial" pitchFamily="34" charset="0"/>
              </a:defRPr>
            </a:lvl9pPr>
          </a:lstStyle>
          <a:p>
            <a:pPr>
              <a:spcBef>
                <a:spcPct val="0"/>
              </a:spcBef>
              <a:buFontTx/>
              <a:buNone/>
            </a:pPr>
            <a:r>
              <a:rPr lang="en-GB" altLang="fa-IR" sz="6000" dirty="0">
                <a:solidFill>
                  <a:srgbClr val="4375BF"/>
                </a:solidFill>
                <a:latin typeface="Arial (Corps)"/>
                <a:ea typeface="Arial (Corps)"/>
                <a:cs typeface="Arial (Corps)"/>
              </a:rPr>
              <a:t>2050</a:t>
            </a:r>
          </a:p>
        </p:txBody>
      </p:sp>
      <p:sp>
        <p:nvSpPr>
          <p:cNvPr id="5" name="Oval 4"/>
          <p:cNvSpPr/>
          <p:nvPr/>
        </p:nvSpPr>
        <p:spPr>
          <a:xfrm>
            <a:off x="7167986" y="2334856"/>
            <a:ext cx="473075" cy="444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0000"/>
              </a:solidFill>
            </a:endParaRPr>
          </a:p>
        </p:txBody>
      </p:sp>
      <p:sp>
        <p:nvSpPr>
          <p:cNvPr id="11" name="Oval 10"/>
          <p:cNvSpPr/>
          <p:nvPr/>
        </p:nvSpPr>
        <p:spPr>
          <a:xfrm>
            <a:off x="2434131" y="2308788"/>
            <a:ext cx="504825" cy="4310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33CC33"/>
              </a:solidFill>
            </a:endParaRPr>
          </a:p>
        </p:txBody>
      </p:sp>
    </p:spTree>
    <p:extLst>
      <p:ext uri="{BB962C8B-B14F-4D97-AF65-F5344CB8AC3E}">
        <p14:creationId xmlns:p14="http://schemas.microsoft.com/office/powerpoint/2010/main" val="34398030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5" fill="hold">
                                          <p:stCondLst>
                                            <p:cond delay="0"/>
                                          </p:stCondLst>
                                        </p:cTn>
                                        <p:tgtEl>
                                          <p:spTgt spid="2"/>
                                        </p:tgtEl>
                                        <p:attrNameLst>
                                          <p:attrName>style.rotation</p:attrName>
                                        </p:attrNameLst>
                                      </p:cBhvr>
                                      <p:to>
                                        <p:strVal val="-45.0"/>
                                      </p:to>
                                    </p:set>
                                    <p:anim calcmode="lin" valueType="num">
                                      <p:cBhvr>
                                        <p:cTn id="8" dur="5" fill="hold">
                                          <p:stCondLst>
                                            <p:cond delay="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9"/>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16" fill="hold" nodeType="clickEffect">
                                  <p:stCondLst>
                                    <p:cond delay="0"/>
                                  </p:stCondLst>
                                  <p:childTnLst>
                                    <p:set>
                                      <p:cBhvr>
                                        <p:cTn id="15" dur="1" fill="hold">
                                          <p:stCondLst>
                                            <p:cond delay="0"/>
                                          </p:stCondLst>
                                        </p:cTn>
                                        <p:tgtEl>
                                          <p:spTgt spid="9219"/>
                                        </p:tgtEl>
                                        <p:attrNameLst>
                                          <p:attrName>style.visibility</p:attrName>
                                        </p:attrNameLst>
                                      </p:cBhvr>
                                      <p:to>
                                        <p:strVal val="visible"/>
                                      </p:to>
                                    </p:set>
                                    <p:anim calcmode="lin" valueType="num">
                                      <p:cBhvr>
                                        <p:cTn id="16" dur="500" fill="hold"/>
                                        <p:tgtEl>
                                          <p:spTgt spid="9219"/>
                                        </p:tgtEl>
                                        <p:attrNameLst>
                                          <p:attrName>ppt_w</p:attrName>
                                        </p:attrNameLst>
                                      </p:cBhvr>
                                      <p:tavLst>
                                        <p:tav tm="0">
                                          <p:val>
                                            <p:fltVal val="0"/>
                                          </p:val>
                                        </p:tav>
                                        <p:tav tm="100000">
                                          <p:val>
                                            <p:strVal val="#ppt_w"/>
                                          </p:val>
                                        </p:tav>
                                      </p:tavLst>
                                    </p:anim>
                                    <p:anim calcmode="lin" valueType="num">
                                      <p:cBhvr>
                                        <p:cTn id="17" dur="500" fill="hold"/>
                                        <p:tgtEl>
                                          <p:spTgt spid="9219"/>
                                        </p:tgtEl>
                                        <p:attrNameLst>
                                          <p:attrName>ppt_h</p:attrName>
                                        </p:attrNameLst>
                                      </p:cBhvr>
                                      <p:tavLst>
                                        <p:tav tm="0">
                                          <p:val>
                                            <p:fltVal val="0"/>
                                          </p:val>
                                        </p:tav>
                                        <p:tav tm="100000">
                                          <p:val>
                                            <p:strVal val="#ppt_h"/>
                                          </p:val>
                                        </p:tav>
                                      </p:tavLst>
                                    </p:anim>
                                    <p:animEffect transition="in" filter="fade">
                                      <p:cBhvr>
                                        <p:cTn id="18" dur="500"/>
                                        <p:tgtEl>
                                          <p:spTgt spid="921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9220"/>
                                        </p:tgtEl>
                                        <p:attrNameLst>
                                          <p:attrName>style.visibility</p:attrName>
                                        </p:attrNameLst>
                                      </p:cBhvr>
                                      <p:to>
                                        <p:strVal val="visible"/>
                                      </p:to>
                                    </p:set>
                                    <p:anim calcmode="lin" valueType="num">
                                      <p:cBhvr>
                                        <p:cTn id="23" dur="1000" fill="hold"/>
                                        <p:tgtEl>
                                          <p:spTgt spid="9220"/>
                                        </p:tgtEl>
                                        <p:attrNameLst>
                                          <p:attrName>ppt_w</p:attrName>
                                        </p:attrNameLst>
                                      </p:cBhvr>
                                      <p:tavLst>
                                        <p:tav tm="0">
                                          <p:val>
                                            <p:fltVal val="0"/>
                                          </p:val>
                                        </p:tav>
                                        <p:tav tm="100000">
                                          <p:val>
                                            <p:strVal val="#ppt_w"/>
                                          </p:val>
                                        </p:tav>
                                      </p:tavLst>
                                    </p:anim>
                                    <p:anim calcmode="lin" valueType="num">
                                      <p:cBhvr>
                                        <p:cTn id="24" dur="1000" fill="hold"/>
                                        <p:tgtEl>
                                          <p:spTgt spid="9220"/>
                                        </p:tgtEl>
                                        <p:attrNameLst>
                                          <p:attrName>ppt_h</p:attrName>
                                        </p:attrNameLst>
                                      </p:cBhvr>
                                      <p:tavLst>
                                        <p:tav tm="0">
                                          <p:val>
                                            <p:fltVal val="0"/>
                                          </p:val>
                                        </p:tav>
                                        <p:tav tm="100000">
                                          <p:val>
                                            <p:strVal val="#ppt_h"/>
                                          </p:val>
                                        </p:tav>
                                      </p:tavLst>
                                    </p:anim>
                                    <p:anim calcmode="lin" valueType="num">
                                      <p:cBhvr>
                                        <p:cTn id="25" dur="1000" fill="hold"/>
                                        <p:tgtEl>
                                          <p:spTgt spid="9220"/>
                                        </p:tgtEl>
                                        <p:attrNameLst>
                                          <p:attrName>style.rotation</p:attrName>
                                        </p:attrNameLst>
                                      </p:cBhvr>
                                      <p:tavLst>
                                        <p:tav tm="0">
                                          <p:val>
                                            <p:fltVal val="90"/>
                                          </p:val>
                                        </p:tav>
                                        <p:tav tm="100000">
                                          <p:val>
                                            <p:fltVal val="0"/>
                                          </p:val>
                                        </p:tav>
                                      </p:tavLst>
                                    </p:anim>
                                    <p:animEffect transition="in" filter="fade">
                                      <p:cBhvr>
                                        <p:cTn id="26" dur="1000"/>
                                        <p:tgtEl>
                                          <p:spTgt spid="922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3" presetClass="entr" presetSubtype="16" fill="hold" nodeType="clickEffect">
                                  <p:stCondLst>
                                    <p:cond delay="0"/>
                                  </p:stCondLst>
                                  <p:childTnLst>
                                    <p:set>
                                      <p:cBhvr>
                                        <p:cTn id="30" dur="1" fill="hold">
                                          <p:stCondLst>
                                            <p:cond delay="0"/>
                                          </p:stCondLst>
                                        </p:cTn>
                                        <p:tgtEl>
                                          <p:spTgt spid="9222"/>
                                        </p:tgtEl>
                                        <p:attrNameLst>
                                          <p:attrName>style.visibility</p:attrName>
                                        </p:attrNameLst>
                                      </p:cBhvr>
                                      <p:to>
                                        <p:strVal val="visible"/>
                                      </p:to>
                                    </p:set>
                                    <p:anim calcmode="lin" valueType="num">
                                      <p:cBhvr>
                                        <p:cTn id="31" dur="500" fill="hold"/>
                                        <p:tgtEl>
                                          <p:spTgt spid="9222"/>
                                        </p:tgtEl>
                                        <p:attrNameLst>
                                          <p:attrName>ppt_w</p:attrName>
                                        </p:attrNameLst>
                                      </p:cBhvr>
                                      <p:tavLst>
                                        <p:tav tm="0">
                                          <p:val>
                                            <p:fltVal val="0"/>
                                          </p:val>
                                        </p:tav>
                                        <p:tav tm="100000">
                                          <p:val>
                                            <p:strVal val="#ppt_w"/>
                                          </p:val>
                                        </p:tav>
                                      </p:tavLst>
                                    </p:anim>
                                    <p:anim calcmode="lin" valueType="num">
                                      <p:cBhvr>
                                        <p:cTn id="32" dur="500" fill="hold"/>
                                        <p:tgtEl>
                                          <p:spTgt spid="9222"/>
                                        </p:tgtEl>
                                        <p:attrNameLst>
                                          <p:attrName>ppt_h</p:attrName>
                                        </p:attrNameLst>
                                      </p:cBhvr>
                                      <p:tavLst>
                                        <p:tav tm="0">
                                          <p:val>
                                            <p:fltVal val="0"/>
                                          </p:val>
                                        </p:tav>
                                        <p:tav tm="100000">
                                          <p:val>
                                            <p:strVal val="#ppt_h"/>
                                          </p:val>
                                        </p:tav>
                                      </p:tavLst>
                                    </p:anim>
                                    <p:animEffect transition="in" filter="fade">
                                      <p:cBhvr>
                                        <p:cTn id="33" dur="500"/>
                                        <p:tgtEl>
                                          <p:spTgt spid="922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9223"/>
                                        </p:tgtEl>
                                        <p:attrNameLst>
                                          <p:attrName>style.visibility</p:attrName>
                                        </p:attrNameLst>
                                      </p:cBhvr>
                                      <p:to>
                                        <p:strVal val="visible"/>
                                      </p:to>
                                    </p:set>
                                    <p:anim calcmode="lin" valueType="num">
                                      <p:cBhvr>
                                        <p:cTn id="38" dur="1000" fill="hold"/>
                                        <p:tgtEl>
                                          <p:spTgt spid="9223"/>
                                        </p:tgtEl>
                                        <p:attrNameLst>
                                          <p:attrName>ppt_w</p:attrName>
                                        </p:attrNameLst>
                                      </p:cBhvr>
                                      <p:tavLst>
                                        <p:tav tm="0">
                                          <p:val>
                                            <p:fltVal val="0"/>
                                          </p:val>
                                        </p:tav>
                                        <p:tav tm="100000">
                                          <p:val>
                                            <p:strVal val="#ppt_w"/>
                                          </p:val>
                                        </p:tav>
                                      </p:tavLst>
                                    </p:anim>
                                    <p:anim calcmode="lin" valueType="num">
                                      <p:cBhvr>
                                        <p:cTn id="39" dur="1000" fill="hold"/>
                                        <p:tgtEl>
                                          <p:spTgt spid="9223"/>
                                        </p:tgtEl>
                                        <p:attrNameLst>
                                          <p:attrName>ppt_h</p:attrName>
                                        </p:attrNameLst>
                                      </p:cBhvr>
                                      <p:tavLst>
                                        <p:tav tm="0">
                                          <p:val>
                                            <p:fltVal val="0"/>
                                          </p:val>
                                        </p:tav>
                                        <p:tav tm="100000">
                                          <p:val>
                                            <p:strVal val="#ppt_h"/>
                                          </p:val>
                                        </p:tav>
                                      </p:tavLst>
                                    </p:anim>
                                    <p:anim calcmode="lin" valueType="num">
                                      <p:cBhvr>
                                        <p:cTn id="40" dur="1000" fill="hold"/>
                                        <p:tgtEl>
                                          <p:spTgt spid="9223"/>
                                        </p:tgtEl>
                                        <p:attrNameLst>
                                          <p:attrName>style.rotation</p:attrName>
                                        </p:attrNameLst>
                                      </p:cBhvr>
                                      <p:tavLst>
                                        <p:tav tm="0">
                                          <p:val>
                                            <p:fltVal val="90"/>
                                          </p:val>
                                        </p:tav>
                                        <p:tav tm="100000">
                                          <p:val>
                                            <p:fltVal val="0"/>
                                          </p:val>
                                        </p:tav>
                                      </p:tavLst>
                                    </p:anim>
                                    <p:animEffect transition="in" filter="fade">
                                      <p:cBhvr>
                                        <p:cTn id="41" dur="10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220" grpId="0"/>
      <p:bldP spid="92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79388" y="944168"/>
            <a:ext cx="8821057" cy="957783"/>
          </a:xfrm>
        </p:spPr>
        <p:txBody>
          <a:bodyPr>
            <a:noAutofit/>
          </a:bodyPr>
          <a:lstStyle/>
          <a:p>
            <a:pPr algn="ctr"/>
            <a:r>
              <a:rPr lang="en-GB" altLang="fa-IR" sz="2400" dirty="0">
                <a:solidFill>
                  <a:schemeClr val="tx1"/>
                </a:solidFill>
                <a:latin typeface="Minion Pro"/>
              </a:rPr>
              <a:t>Population ageing is happening much more quickly than in the past</a:t>
            </a:r>
            <a:endParaRPr lang="fa-IR" altLang="fa-IR" sz="2400" dirty="0">
              <a:solidFill>
                <a:schemeClr val="tx1"/>
              </a:solidFill>
              <a:latin typeface="Times New Roman" pitchFamily="18" charset="0"/>
              <a:cs typeface="Times New Roman" pitchFamily="18" charset="0"/>
            </a:endParaRP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 y="1749244"/>
            <a:ext cx="9144000" cy="4251506"/>
          </a:xfrm>
        </p:spPr>
      </p:pic>
    </p:spTree>
    <p:extLst>
      <p:ext uri="{BB962C8B-B14F-4D97-AF65-F5344CB8AC3E}">
        <p14:creationId xmlns:p14="http://schemas.microsoft.com/office/powerpoint/2010/main" val="34506957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grpId="0" nodeType="clickEffect">
                                  <p:stCondLst>
                                    <p:cond delay="0"/>
                                  </p:stCondLst>
                                  <p:iterate type="lt">
                                    <p:tmPct val="48126"/>
                                  </p:iterate>
                                  <p:childTnLst>
                                    <p:set>
                                      <p:cBhvr>
                                        <p:cTn id="6" dur="1" fill="hold">
                                          <p:stCondLst>
                                            <p:cond delay="0"/>
                                          </p:stCondLst>
                                        </p:cTn>
                                        <p:tgtEl>
                                          <p:spTgt spid="8194"/>
                                        </p:tgtEl>
                                        <p:attrNameLst>
                                          <p:attrName>style.visibility</p:attrName>
                                        </p:attrNameLst>
                                      </p:cBhvr>
                                      <p:to>
                                        <p:strVal val="visible"/>
                                      </p:to>
                                    </p:set>
                                    <p:set>
                                      <p:cBhvr>
                                        <p:cTn id="7" dur="5" fill="hold">
                                          <p:stCondLst>
                                            <p:cond delay="0"/>
                                          </p:stCondLst>
                                        </p:cTn>
                                        <p:tgtEl>
                                          <p:spTgt spid="8194"/>
                                        </p:tgtEl>
                                        <p:attrNameLst>
                                          <p:attrName>style.rotation</p:attrName>
                                        </p:attrNameLst>
                                      </p:cBhvr>
                                      <p:to>
                                        <p:strVal val="-45.0"/>
                                      </p:to>
                                    </p:set>
                                    <p:anim calcmode="lin" valueType="num">
                                      <p:cBhvr>
                                        <p:cTn id="8" dur="5" fill="hold">
                                          <p:stCondLst>
                                            <p:cond delay="5"/>
                                          </p:stCondLst>
                                        </p:cTn>
                                        <p:tgtEl>
                                          <p:spTgt spid="8194"/>
                                        </p:tgtEl>
                                        <p:attrNameLst>
                                          <p:attrName>style.rotation</p:attrName>
                                        </p:attrNameLst>
                                      </p:cBhvr>
                                      <p:tavLst>
                                        <p:tav tm="0">
                                          <p:val>
                                            <p:fltVal val="-45"/>
                                          </p:val>
                                        </p:tav>
                                        <p:tav tm="69900">
                                          <p:val>
                                            <p:fltVal val="45"/>
                                          </p:val>
                                        </p:tav>
                                        <p:tav tm="100000">
                                          <p:val>
                                            <p:fltVal val="0"/>
                                          </p:val>
                                        </p:tav>
                                      </p:tavLst>
                                    </p:anim>
                                    <p:anim calcmode="lin" valueType="num">
                                      <p:cBhvr>
                                        <p:cTn id="9" dur="5" fill="hold">
                                          <p:stCondLst>
                                            <p:cond delay="0"/>
                                          </p:stCondLst>
                                        </p:cTn>
                                        <p:tgtEl>
                                          <p:spTgt spid="8194"/>
                                        </p:tgtEl>
                                        <p:attrNameLst>
                                          <p:attrName>ppt_y</p:attrName>
                                        </p:attrNameLst>
                                      </p:cBhvr>
                                      <p:tavLst>
                                        <p:tav tm="0">
                                          <p:val>
                                            <p:strVal val="#ppt_y-1"/>
                                          </p:val>
                                        </p:tav>
                                        <p:tav tm="100000">
                                          <p:val>
                                            <p:strVal val="#ppt_y-(0.354*#ppt_w-0.172*#ppt_h)"/>
                                          </p:val>
                                        </p:tav>
                                      </p:tavLst>
                                    </p:anim>
                                    <p:anim calcmode="lin" valueType="num">
                                      <p:cBhvr>
                                        <p:cTn id="10" dur="2" decel="50000" autoRev="1" fill="hold">
                                          <p:stCondLst>
                                            <p:cond delay="5"/>
                                          </p:stCondLst>
                                        </p:cTn>
                                        <p:tgtEl>
                                          <p:spTgt spid="8194"/>
                                        </p:tgtEl>
                                        <p:attrNameLst>
                                          <p:attrName>ppt_y</p:attrName>
                                        </p:attrNameLst>
                                      </p:cBhvr>
                                      <p:tavLst>
                                        <p:tav tm="0">
                                          <p:val>
                                            <p:strVal val="#ppt_y-(0.354*#ppt_w-0.172*#ppt_h)"/>
                                          </p:val>
                                        </p:tav>
                                        <p:tav tm="100000">
                                          <p:val>
                                            <p:strVal val="#ppt_y-(0.354*#ppt_w-0.172*#ppt_h)-#ppt_h/2"/>
                                          </p:val>
                                        </p:tav>
                                      </p:tavLst>
                                    </p:anim>
                                    <p:anim calcmode="lin" valueType="num">
                                      <p:cBhvr>
                                        <p:cTn id="11" dur="1" fill="hold">
                                          <p:stCondLst>
                                            <p:cond delay="9"/>
                                          </p:stCondLst>
                                        </p:cTn>
                                        <p:tgtEl>
                                          <p:spTgt spid="8194"/>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16"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231903" y="1394222"/>
            <a:ext cx="6683375" cy="457200"/>
          </a:xfrm>
        </p:spPr>
        <p:txBody>
          <a:bodyPr>
            <a:normAutofit fontScale="90000"/>
          </a:bodyPr>
          <a:lstStyle/>
          <a:p>
            <a:pPr algn="ctr" eaLnBrk="1" hangingPunct="1"/>
            <a:r>
              <a:rPr lang="en-GB" altLang="en-US" sz="3200" dirty="0">
                <a:solidFill>
                  <a:srgbClr val="FF0000"/>
                </a:solidFill>
                <a:latin typeface="Arial" pitchFamily="34" charset="0"/>
              </a:rPr>
              <a:t> </a:t>
            </a:r>
          </a:p>
        </p:txBody>
      </p:sp>
      <p:pic>
        <p:nvPicPr>
          <p:cNvPr id="30725"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863331"/>
            <a:ext cx="4132262" cy="261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943771" y="1041023"/>
            <a:ext cx="7259637" cy="45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lgn="l" rtl="0" eaLnBrk="0" fontAlgn="base" hangingPunct="0">
              <a:lnSpc>
                <a:spcPts val="3422"/>
              </a:lnSpc>
              <a:spcBef>
                <a:spcPct val="0"/>
              </a:spcBef>
              <a:spcAft>
                <a:spcPct val="0"/>
              </a:spcAft>
              <a:defRPr sz="3080">
                <a:solidFill>
                  <a:srgbClr val="ED1350"/>
                </a:solidFill>
                <a:latin typeface="+mj-lt"/>
                <a:ea typeface="MS PGothic" pitchFamily="34" charset="-128"/>
                <a:cs typeface="MS PGothic" charset="0"/>
              </a:defRPr>
            </a:lvl1pPr>
            <a:lvl2pPr algn="l" rtl="0" eaLnBrk="0" fontAlgn="base" hangingPunct="0">
              <a:lnSpc>
                <a:spcPts val="3422"/>
              </a:lnSpc>
              <a:spcBef>
                <a:spcPct val="0"/>
              </a:spcBef>
              <a:spcAft>
                <a:spcPct val="0"/>
              </a:spcAft>
              <a:defRPr sz="3080">
                <a:solidFill>
                  <a:srgbClr val="ED1350"/>
                </a:solidFill>
                <a:latin typeface="Verdana" pitchFamily="34" charset="0"/>
                <a:ea typeface="MS PGothic" pitchFamily="34" charset="-128"/>
                <a:cs typeface="MS PGothic" charset="0"/>
              </a:defRPr>
            </a:lvl2pPr>
            <a:lvl3pPr algn="l" rtl="0" eaLnBrk="0" fontAlgn="base" hangingPunct="0">
              <a:lnSpc>
                <a:spcPts val="3422"/>
              </a:lnSpc>
              <a:spcBef>
                <a:spcPct val="0"/>
              </a:spcBef>
              <a:spcAft>
                <a:spcPct val="0"/>
              </a:spcAft>
              <a:defRPr sz="3080">
                <a:solidFill>
                  <a:srgbClr val="ED1350"/>
                </a:solidFill>
                <a:latin typeface="Verdana" pitchFamily="34" charset="0"/>
                <a:ea typeface="MS PGothic" pitchFamily="34" charset="-128"/>
                <a:cs typeface="MS PGothic" charset="0"/>
              </a:defRPr>
            </a:lvl3pPr>
            <a:lvl4pPr algn="l" rtl="0" eaLnBrk="0" fontAlgn="base" hangingPunct="0">
              <a:lnSpc>
                <a:spcPts val="3422"/>
              </a:lnSpc>
              <a:spcBef>
                <a:spcPct val="0"/>
              </a:spcBef>
              <a:spcAft>
                <a:spcPct val="0"/>
              </a:spcAft>
              <a:defRPr sz="3080">
                <a:solidFill>
                  <a:srgbClr val="ED1350"/>
                </a:solidFill>
                <a:latin typeface="Verdana" pitchFamily="34" charset="0"/>
                <a:ea typeface="MS PGothic" pitchFamily="34" charset="-128"/>
                <a:cs typeface="MS PGothic" charset="0"/>
              </a:defRPr>
            </a:lvl4pPr>
            <a:lvl5pPr algn="l" rtl="0" eaLnBrk="0" fontAlgn="base" hangingPunct="0">
              <a:lnSpc>
                <a:spcPts val="3422"/>
              </a:lnSpc>
              <a:spcBef>
                <a:spcPct val="0"/>
              </a:spcBef>
              <a:spcAft>
                <a:spcPct val="0"/>
              </a:spcAft>
              <a:defRPr sz="3080">
                <a:solidFill>
                  <a:srgbClr val="ED1350"/>
                </a:solidFill>
                <a:latin typeface="Verdana" pitchFamily="34" charset="0"/>
                <a:ea typeface="MS PGothic" pitchFamily="34" charset="-128"/>
                <a:cs typeface="MS PGothic" charset="0"/>
              </a:defRPr>
            </a:lvl5pPr>
            <a:lvl6pPr marL="391037" algn="l" rtl="0" fontAlgn="base">
              <a:lnSpc>
                <a:spcPts val="3422"/>
              </a:lnSpc>
              <a:spcBef>
                <a:spcPct val="0"/>
              </a:spcBef>
              <a:spcAft>
                <a:spcPct val="0"/>
              </a:spcAft>
              <a:defRPr sz="3080">
                <a:solidFill>
                  <a:srgbClr val="ED1350"/>
                </a:solidFill>
                <a:latin typeface="Verdana" pitchFamily="34" charset="0"/>
              </a:defRPr>
            </a:lvl6pPr>
            <a:lvl7pPr marL="782075" algn="l" rtl="0" fontAlgn="base">
              <a:lnSpc>
                <a:spcPts val="3422"/>
              </a:lnSpc>
              <a:spcBef>
                <a:spcPct val="0"/>
              </a:spcBef>
              <a:spcAft>
                <a:spcPct val="0"/>
              </a:spcAft>
              <a:defRPr sz="3080">
                <a:solidFill>
                  <a:srgbClr val="ED1350"/>
                </a:solidFill>
                <a:latin typeface="Verdana" pitchFamily="34" charset="0"/>
              </a:defRPr>
            </a:lvl7pPr>
            <a:lvl8pPr marL="1173115" algn="l" rtl="0" fontAlgn="base">
              <a:lnSpc>
                <a:spcPts val="3422"/>
              </a:lnSpc>
              <a:spcBef>
                <a:spcPct val="0"/>
              </a:spcBef>
              <a:spcAft>
                <a:spcPct val="0"/>
              </a:spcAft>
              <a:defRPr sz="3080">
                <a:solidFill>
                  <a:srgbClr val="ED1350"/>
                </a:solidFill>
                <a:latin typeface="Verdana" pitchFamily="34" charset="0"/>
              </a:defRPr>
            </a:lvl8pPr>
            <a:lvl9pPr marL="1564152" algn="l" rtl="0" fontAlgn="base">
              <a:lnSpc>
                <a:spcPts val="3422"/>
              </a:lnSpc>
              <a:spcBef>
                <a:spcPct val="0"/>
              </a:spcBef>
              <a:spcAft>
                <a:spcPct val="0"/>
              </a:spcAft>
              <a:defRPr sz="3080">
                <a:solidFill>
                  <a:srgbClr val="ED1350"/>
                </a:solidFill>
                <a:latin typeface="Verdana" pitchFamily="34" charset="0"/>
              </a:defRPr>
            </a:lvl9pPr>
          </a:lstStyle>
          <a:p>
            <a:pPr lvl="1" algn="ctr" rtl="1">
              <a:defRPr/>
            </a:pPr>
            <a:r>
              <a:rPr lang="fa-IR" sz="2800" dirty="0">
                <a:solidFill>
                  <a:srgbClr val="FFC000"/>
                </a:solidFill>
                <a:effectLst>
                  <a:outerShdw blurRad="50800" dist="38100" dir="2700000" algn="tl" rotWithShape="0">
                    <a:prstClr val="black">
                      <a:alpha val="40000"/>
                    </a:prstClr>
                  </a:outerShdw>
                </a:effectLst>
                <a:latin typeface="Calibri Light"/>
                <a:ea typeface="+mj-ea"/>
                <a:cs typeface="B Titr" pitchFamily="2" charset="-78"/>
              </a:rPr>
              <a:t>پیش بینی درصد جمعیت سالمند در جهان و ایران</a:t>
            </a:r>
            <a:endParaRPr lang="en-GB" sz="2800" dirty="0">
              <a:solidFill>
                <a:srgbClr val="FFC000"/>
              </a:solidFill>
              <a:effectLst>
                <a:outerShdw blurRad="50800" dist="38100" dir="2700000" algn="tl" rotWithShape="0">
                  <a:prstClr val="black">
                    <a:alpha val="40000"/>
                  </a:prstClr>
                </a:outerShdw>
              </a:effectLst>
              <a:latin typeface="Calibri Light"/>
              <a:ea typeface="+mj-ea"/>
              <a:cs typeface="B Titr" pitchFamily="2" charset="-78"/>
            </a:endParaRPr>
          </a:p>
        </p:txBody>
      </p:sp>
      <p:pic>
        <p:nvPicPr>
          <p:cNvPr id="119813" name="Picture 12" descr="Screen Clippi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4703" y="1853805"/>
            <a:ext cx="4424363" cy="2621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68314" y="5049441"/>
            <a:ext cx="8567737" cy="6858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rtl="1">
              <a:defRPr/>
            </a:pPr>
            <a:r>
              <a:rPr lang="fa-IR" sz="2400" b="1" dirty="0">
                <a:solidFill>
                  <a:prstClr val="black"/>
                </a:solidFill>
                <a:cs typeface="B Nazanin" pitchFamily="2" charset="-78"/>
              </a:rPr>
              <a:t>در استان اصفهان درصد و رشد جمعیت سالمندان از معدل کشوری بالاتر است</a:t>
            </a:r>
          </a:p>
        </p:txBody>
      </p:sp>
      <p:sp>
        <p:nvSpPr>
          <p:cNvPr id="119815" name="TextBox 2"/>
          <p:cNvSpPr txBox="1">
            <a:spLocks noChangeArrowheads="1"/>
          </p:cNvSpPr>
          <p:nvPr/>
        </p:nvSpPr>
        <p:spPr bwMode="auto">
          <a:xfrm>
            <a:off x="468313" y="1970487"/>
            <a:ext cx="11922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ctr" rtl="1" fontAlgn="base">
              <a:spcBef>
                <a:spcPct val="0"/>
              </a:spcBef>
              <a:spcAft>
                <a:spcPct val="0"/>
              </a:spcAft>
            </a:pPr>
            <a:r>
              <a:rPr lang="fa-IR" altLang="fa-IR" sz="2400">
                <a:solidFill>
                  <a:srgbClr val="000000"/>
                </a:solidFill>
                <a:ea typeface="MS PGothic" pitchFamily="34" charset="-128"/>
                <a:cs typeface="B Titr" pitchFamily="2" charset="-78"/>
              </a:rPr>
              <a:t>جهان</a:t>
            </a:r>
          </a:p>
        </p:txBody>
      </p:sp>
      <p:sp>
        <p:nvSpPr>
          <p:cNvPr id="119816" name="TextBox 5"/>
          <p:cNvSpPr txBox="1">
            <a:spLocks noChangeArrowheads="1"/>
          </p:cNvSpPr>
          <p:nvPr/>
        </p:nvSpPr>
        <p:spPr bwMode="auto">
          <a:xfrm>
            <a:off x="4705514" y="2338390"/>
            <a:ext cx="7713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eaLnBrk="0" fontAlgn="base" hangingPunct="0">
              <a:spcAft>
                <a:spcPct val="0"/>
              </a:spcAft>
              <a:defRPr>
                <a:solidFill>
                  <a:schemeClr val="tx1"/>
                </a:solidFill>
                <a:latin typeface="Calibri" pitchFamily="34" charset="0"/>
              </a:defRPr>
            </a:lvl6pPr>
            <a:lvl7pPr eaLnBrk="0" fontAlgn="base" hangingPunct="0">
              <a:spcAft>
                <a:spcPct val="0"/>
              </a:spcAft>
              <a:defRPr>
                <a:solidFill>
                  <a:schemeClr val="tx1"/>
                </a:solidFill>
                <a:latin typeface="Calibri" pitchFamily="34" charset="0"/>
              </a:defRPr>
            </a:lvl7pPr>
            <a:lvl8pPr eaLnBrk="0" fontAlgn="base" hangingPunct="0">
              <a:spcAft>
                <a:spcPct val="0"/>
              </a:spcAft>
              <a:defRPr>
                <a:solidFill>
                  <a:schemeClr val="tx1"/>
                </a:solidFill>
                <a:latin typeface="Calibri" pitchFamily="34" charset="0"/>
              </a:defRPr>
            </a:lvl8pPr>
            <a:lvl9pPr eaLnBrk="0" fontAlgn="base" hangingPunct="0">
              <a:spcAft>
                <a:spcPct val="0"/>
              </a:spcAft>
              <a:defRPr>
                <a:solidFill>
                  <a:schemeClr val="tx1"/>
                </a:solidFill>
                <a:latin typeface="Calibri" pitchFamily="34" charset="0"/>
              </a:defRPr>
            </a:lvl9pPr>
          </a:lstStyle>
          <a:p>
            <a:pPr algn="r" rtl="1" fontAlgn="base">
              <a:spcBef>
                <a:spcPct val="0"/>
              </a:spcBef>
              <a:spcAft>
                <a:spcPct val="0"/>
              </a:spcAft>
            </a:pPr>
            <a:r>
              <a:rPr lang="fa-IR" altLang="fa-IR" sz="2400">
                <a:solidFill>
                  <a:srgbClr val="000000"/>
                </a:solidFill>
                <a:ea typeface="MS PGothic" pitchFamily="34" charset="-128"/>
                <a:cs typeface="B Titr" pitchFamily="2" charset="-78"/>
              </a:rPr>
              <a:t>ایران</a:t>
            </a:r>
          </a:p>
        </p:txBody>
      </p:sp>
    </p:spTree>
    <p:extLst>
      <p:ext uri="{BB962C8B-B14F-4D97-AF65-F5344CB8AC3E}">
        <p14:creationId xmlns:p14="http://schemas.microsoft.com/office/powerpoint/2010/main" val="3844113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additive="base">
                                        <p:cTn id="7" dur="500" fill="hold"/>
                                        <p:tgtEl>
                                          <p:spTgt spid="30725"/>
                                        </p:tgtEl>
                                        <p:attrNameLst>
                                          <p:attrName>ppt_x</p:attrName>
                                        </p:attrNameLst>
                                      </p:cBhvr>
                                      <p:tavLst>
                                        <p:tav tm="0">
                                          <p:val>
                                            <p:strVal val="#ppt_x"/>
                                          </p:val>
                                        </p:tav>
                                        <p:tav tm="100000">
                                          <p:val>
                                            <p:strVal val="#ppt_x"/>
                                          </p:val>
                                        </p:tav>
                                      </p:tavLst>
                                    </p:anim>
                                    <p:anim calcmode="lin" valueType="num">
                                      <p:cBhvr additive="base">
                                        <p:cTn id="8" dur="500" fill="hold"/>
                                        <p:tgtEl>
                                          <p:spTgt spid="307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908720"/>
            <a:ext cx="7560840" cy="4223962"/>
          </a:xfrm>
        </p:spPr>
        <p:txBody>
          <a:bodyPr>
            <a:normAutofit/>
          </a:bodyPr>
          <a:lstStyle/>
          <a:p>
            <a:pPr algn="r" rtl="1">
              <a:buNone/>
            </a:pPr>
            <a:endParaRPr lang="en-US" sz="2800" dirty="0" smtClean="0">
              <a:solidFill>
                <a:schemeClr val="tx2">
                  <a:lumMod val="50000"/>
                </a:schemeClr>
              </a:solidFill>
              <a:cs typeface="B Mitra" pitchFamily="2" charset="-78"/>
            </a:endParaRPr>
          </a:p>
          <a:p>
            <a:pPr marL="109728" indent="0" algn="r" rtl="1">
              <a:buNone/>
            </a:pPr>
            <a:r>
              <a:rPr lang="ar-SA" sz="2800" dirty="0">
                <a:solidFill>
                  <a:srgbClr val="C00000"/>
                </a:solidFill>
                <a:cs typeface="2  Titr" panose="00000700000000000000" pitchFamily="2" charset="-78"/>
              </a:rPr>
              <a:t>پنجره </a:t>
            </a:r>
            <a:r>
              <a:rPr lang="ar-SA" sz="2800" dirty="0" smtClean="0">
                <a:solidFill>
                  <a:srgbClr val="C00000"/>
                </a:solidFill>
                <a:cs typeface="2  Titr" panose="00000700000000000000" pitchFamily="2" charset="-78"/>
              </a:rPr>
              <a:t>جمعیتی</a:t>
            </a:r>
            <a:endParaRPr lang="fa-IR" sz="2800" dirty="0" smtClean="0">
              <a:solidFill>
                <a:srgbClr val="C00000"/>
              </a:solidFill>
              <a:cs typeface="2  Titr" panose="00000700000000000000" pitchFamily="2" charset="-78"/>
            </a:endParaRPr>
          </a:p>
          <a:p>
            <a:pPr algn="just" rtl="1"/>
            <a:r>
              <a:rPr lang="fa-IR" dirty="0">
                <a:cs typeface="B Mitra" panose="00000400000000000000" pitchFamily="2" charset="-78"/>
              </a:rPr>
              <a:t>پنجره ی جمعیتی وضعیتی موقت در ساختار جمعیتی ایران است که در سال 1385 باز شده و </a:t>
            </a:r>
            <a:r>
              <a:rPr lang="fa-IR" dirty="0" smtClean="0">
                <a:cs typeface="B Mitra" panose="00000400000000000000" pitchFamily="2" charset="-78"/>
              </a:rPr>
              <a:t>برای </a:t>
            </a:r>
            <a:r>
              <a:rPr lang="fa-IR" dirty="0">
                <a:cs typeface="B Mitra" panose="00000400000000000000" pitchFamily="2" charset="-78"/>
              </a:rPr>
              <a:t>حدود چهار دهه طول می</a:t>
            </a:r>
            <a:r>
              <a:rPr lang="fa-IR" sz="800" dirty="0">
                <a:cs typeface="B Mitra" panose="00000400000000000000" pitchFamily="2" charset="-78"/>
              </a:rPr>
              <a:t> </a:t>
            </a:r>
            <a:r>
              <a:rPr lang="fa-IR" dirty="0">
                <a:cs typeface="B Mitra" panose="00000400000000000000" pitchFamily="2" charset="-78"/>
              </a:rPr>
              <a:t>کشد. در این دوران، نسبت جمعیت در سنین فعالیت به حداکثر خود می</a:t>
            </a:r>
            <a:r>
              <a:rPr lang="fa-IR" sz="800" dirty="0">
                <a:cs typeface="B Mitra" panose="00000400000000000000" pitchFamily="2" charset="-78"/>
              </a:rPr>
              <a:t> </a:t>
            </a:r>
            <a:r>
              <a:rPr lang="fa-IR" dirty="0">
                <a:cs typeface="B Mitra" panose="00000400000000000000" pitchFamily="2" charset="-78"/>
              </a:rPr>
              <a:t>رسد </a:t>
            </a:r>
            <a:r>
              <a:rPr lang="fa-IR" dirty="0" smtClean="0">
                <a:cs typeface="B Mitra" panose="00000400000000000000" pitchFamily="2" charset="-78"/>
              </a:rPr>
              <a:t>و</a:t>
            </a:r>
            <a:r>
              <a:rPr lang="en-US" dirty="0" smtClean="0">
                <a:cs typeface="B Mitra" panose="00000400000000000000" pitchFamily="2" charset="-78"/>
              </a:rPr>
              <a:t> </a:t>
            </a:r>
            <a:r>
              <a:rPr lang="fa-IR" dirty="0" smtClean="0">
                <a:cs typeface="B Mitra" panose="00000400000000000000" pitchFamily="2" charset="-78"/>
              </a:rPr>
              <a:t>نسبت </a:t>
            </a:r>
            <a:r>
              <a:rPr lang="fa-IR" dirty="0">
                <a:cs typeface="B Mitra" panose="00000400000000000000" pitchFamily="2" charset="-78"/>
              </a:rPr>
              <a:t>های وابستگی سنی کاهش می</a:t>
            </a:r>
            <a:r>
              <a:rPr lang="fa-IR" sz="800" dirty="0">
                <a:cs typeface="B Mitra" panose="00000400000000000000" pitchFamily="2" charset="-78"/>
              </a:rPr>
              <a:t> </a:t>
            </a:r>
            <a:r>
              <a:rPr lang="fa-IR" dirty="0">
                <a:cs typeface="B Mitra" panose="00000400000000000000" pitchFamily="2" charset="-78"/>
              </a:rPr>
              <a:t>یابد و در نتیجه فرصت طلایی و منحصربه فردی </a:t>
            </a:r>
            <a:r>
              <a:rPr lang="fa-IR" dirty="0" smtClean="0">
                <a:cs typeface="B Mitra" panose="00000400000000000000" pitchFamily="2" charset="-78"/>
              </a:rPr>
              <a:t>فرا</a:t>
            </a:r>
            <a:r>
              <a:rPr lang="en-US" dirty="0" smtClean="0">
                <a:cs typeface="B Mitra" panose="00000400000000000000" pitchFamily="2" charset="-78"/>
              </a:rPr>
              <a:t> </a:t>
            </a:r>
            <a:r>
              <a:rPr lang="fa-IR" dirty="0" smtClean="0">
                <a:cs typeface="B Mitra" panose="00000400000000000000" pitchFamily="2" charset="-78"/>
              </a:rPr>
              <a:t>روی توسعه</a:t>
            </a:r>
            <a:r>
              <a:rPr lang="fa-IR" sz="1200" dirty="0" smtClean="0">
                <a:cs typeface="B Mitra" panose="00000400000000000000" pitchFamily="2" charset="-78"/>
              </a:rPr>
              <a:t> </a:t>
            </a:r>
            <a:r>
              <a:rPr lang="fa-IR" dirty="0" smtClean="0">
                <a:cs typeface="B Mitra" panose="00000400000000000000" pitchFamily="2" charset="-78"/>
              </a:rPr>
              <a:t>ی </a:t>
            </a:r>
            <a:r>
              <a:rPr lang="fa-IR" dirty="0">
                <a:cs typeface="B Mitra" panose="00000400000000000000" pitchFamily="2" charset="-78"/>
              </a:rPr>
              <a:t>اقتصادی فراهم می شود.</a:t>
            </a:r>
            <a:endParaRPr lang="en-US" sz="4000" dirty="0">
              <a:latin typeface="Times New Roman" panose="02020603050405020304" pitchFamily="18" charset="0"/>
              <a:ea typeface="Times New Roman" panose="02020603050405020304" pitchFamily="18" charset="0"/>
              <a:cs typeface="B Mitra" panose="00000400000000000000" pitchFamily="2" charset="-78"/>
            </a:endParaRPr>
          </a:p>
          <a:p>
            <a:pPr algn="r"/>
            <a:endParaRPr lang="en-US" sz="2800" dirty="0">
              <a:solidFill>
                <a:schemeClr val="tx2">
                  <a:lumMod val="50000"/>
                </a:schemeClr>
              </a:solidFill>
              <a:cs typeface="B Mitra" pitchFamily="2" charset="-78"/>
            </a:endParaRPr>
          </a:p>
        </p:txBody>
      </p:sp>
    </p:spTree>
    <p:extLst>
      <p:ext uri="{BB962C8B-B14F-4D97-AF65-F5344CB8AC3E}">
        <p14:creationId xmlns:p14="http://schemas.microsoft.com/office/powerpoint/2010/main" val="21072443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4704"/>
            <a:ext cx="8229600" cy="5242587"/>
          </a:xfrm>
        </p:spPr>
        <p:txBody>
          <a:bodyPr>
            <a:normAutofit fontScale="85000" lnSpcReduction="20000"/>
          </a:bodyPr>
          <a:lstStyle/>
          <a:p>
            <a:pPr marL="109728" indent="0" algn="r" rtl="1">
              <a:buNone/>
            </a:pPr>
            <a:r>
              <a:rPr lang="fa-IR" sz="3200" dirty="0" smtClean="0">
                <a:cs typeface="B Mitra" panose="00000400000000000000" pitchFamily="2" charset="-78"/>
              </a:rPr>
              <a:t>مراقب سلامت پس از پایان دوره می بایست:</a:t>
            </a:r>
          </a:p>
          <a:p>
            <a:pPr algn="r" rtl="1"/>
            <a:r>
              <a:rPr lang="ar-SA" sz="3200" dirty="0">
                <a:cs typeface="B Mitra" panose="00000400000000000000" pitchFamily="2" charset="-78"/>
              </a:rPr>
              <a:t>تعاریف جمعیت شناختی</a:t>
            </a:r>
            <a:endParaRPr lang="fa-IR" sz="3200" dirty="0">
              <a:cs typeface="B Mitra" panose="00000400000000000000" pitchFamily="2" charset="-78"/>
            </a:endParaRPr>
          </a:p>
          <a:p>
            <a:pPr algn="r" rtl="1"/>
            <a:r>
              <a:rPr lang="ar-SA" sz="3200" dirty="0">
                <a:cs typeface="B Mitra" panose="00000400000000000000" pitchFamily="2" charset="-78"/>
              </a:rPr>
              <a:t>گروه هدف در آموزش/مشاوره فرزندآوری</a:t>
            </a:r>
            <a:endParaRPr lang="fa-IR" sz="3200" dirty="0">
              <a:cs typeface="B Mitra" panose="00000400000000000000" pitchFamily="2" charset="-78"/>
            </a:endParaRPr>
          </a:p>
          <a:p>
            <a:pPr algn="r" rtl="1"/>
            <a:r>
              <a:rPr lang="fa-IR" sz="3200" dirty="0">
                <a:cs typeface="B Mitra" panose="00000400000000000000" pitchFamily="2" charset="-78"/>
              </a:rPr>
              <a:t>تعاریف بی فرزندی، تک فرزندی، دو فرزندی، سه فرزندی و بیشتر</a:t>
            </a:r>
          </a:p>
          <a:p>
            <a:pPr algn="r" rtl="1"/>
            <a:r>
              <a:rPr lang="ar-SA" sz="3200" dirty="0">
                <a:cs typeface="B Mitra" panose="00000400000000000000" pitchFamily="2" charset="-78"/>
              </a:rPr>
              <a:t>شاخصها: میرانهای باروری، میزانهای مرگ و میر و ...</a:t>
            </a:r>
            <a:endParaRPr lang="en-US" sz="3200" dirty="0">
              <a:cs typeface="B Mitra" panose="00000400000000000000" pitchFamily="2" charset="-78"/>
            </a:endParaRPr>
          </a:p>
          <a:p>
            <a:pPr algn="r" rtl="1"/>
            <a:r>
              <a:rPr lang="ar-SA" sz="3200" dirty="0">
                <a:cs typeface="B Mitra" panose="00000400000000000000" pitchFamily="2" charset="-78"/>
              </a:rPr>
              <a:t>روند تغییرات سالمندی در کشور</a:t>
            </a:r>
            <a:endParaRPr lang="en-US" sz="3200" dirty="0">
              <a:cs typeface="B Mitra" panose="00000400000000000000" pitchFamily="2" charset="-78"/>
            </a:endParaRPr>
          </a:p>
          <a:p>
            <a:pPr algn="r" rtl="1"/>
            <a:r>
              <a:rPr lang="ar-SA" sz="3200" dirty="0">
                <a:cs typeface="B Mitra" panose="00000400000000000000" pitchFamily="2" charset="-78"/>
              </a:rPr>
              <a:t>پنجره جمعیتی</a:t>
            </a:r>
            <a:endParaRPr lang="fa-IR" sz="3200" dirty="0">
              <a:cs typeface="B Mitra" panose="00000400000000000000" pitchFamily="2" charset="-78"/>
            </a:endParaRPr>
          </a:p>
          <a:p>
            <a:pPr algn="r" rtl="1"/>
            <a:r>
              <a:rPr lang="ar-SA" sz="3200" dirty="0">
                <a:cs typeface="B Mitra" panose="00000400000000000000" pitchFamily="2" charset="-78"/>
              </a:rPr>
              <a:t>عوامل کاهش سریع میزان باروری در کشور </a:t>
            </a:r>
            <a:endParaRPr lang="en-US" sz="3200" dirty="0">
              <a:cs typeface="B Mitra" panose="00000400000000000000" pitchFamily="2" charset="-78"/>
            </a:endParaRPr>
          </a:p>
          <a:p>
            <a:pPr algn="r" rtl="1"/>
            <a:r>
              <a:rPr lang="ar-SA" sz="3200" dirty="0">
                <a:cs typeface="B Mitra" panose="00000400000000000000" pitchFamily="2" charset="-78"/>
              </a:rPr>
              <a:t>مزایای بیولوژیک فرزند آوری </a:t>
            </a:r>
            <a:endParaRPr lang="en-US" sz="3200" dirty="0">
              <a:cs typeface="B Mitra" panose="00000400000000000000" pitchFamily="2" charset="-78"/>
            </a:endParaRPr>
          </a:p>
          <a:p>
            <a:pPr algn="r" rtl="1"/>
            <a:r>
              <a:rPr lang="ar-SA" sz="3200" dirty="0">
                <a:cs typeface="B Mitra" panose="00000400000000000000" pitchFamily="2" charset="-78"/>
              </a:rPr>
              <a:t>زمان تصویب و ابلاغ</a:t>
            </a:r>
            <a:r>
              <a:rPr lang="fa-IR" sz="3200" dirty="0">
                <a:cs typeface="B Mitra" panose="00000400000000000000" pitchFamily="2" charset="-78"/>
              </a:rPr>
              <a:t> و مفاد</a:t>
            </a:r>
            <a:r>
              <a:rPr lang="ar-SA" sz="3200" dirty="0">
                <a:cs typeface="B Mitra" panose="00000400000000000000" pitchFamily="2" charset="-78"/>
              </a:rPr>
              <a:t> قانون</a:t>
            </a:r>
            <a:endParaRPr lang="en-US" sz="3200" dirty="0">
              <a:cs typeface="B Mitra" panose="00000400000000000000" pitchFamily="2" charset="-78"/>
            </a:endParaRPr>
          </a:p>
          <a:p>
            <a:pPr algn="r" rtl="1"/>
            <a:r>
              <a:rPr lang="ar-SA" sz="3200" dirty="0">
                <a:cs typeface="B Mitra" panose="00000400000000000000" pitchFamily="2" charset="-78"/>
              </a:rPr>
              <a:t>مراحل</a:t>
            </a:r>
            <a:r>
              <a:rPr lang="fa-IR" sz="3200" dirty="0">
                <a:cs typeface="B Mitra" panose="00000400000000000000" pitchFamily="2" charset="-78"/>
              </a:rPr>
              <a:t> و نحوه </a:t>
            </a:r>
            <a:r>
              <a:rPr lang="ar-SA" sz="3200" dirty="0">
                <a:cs typeface="B Mitra" panose="00000400000000000000" pitchFamily="2" charset="-78"/>
              </a:rPr>
              <a:t>مشاوره فرزند آوری بر اساس </a:t>
            </a:r>
            <a:r>
              <a:rPr lang="ar-SA" sz="3200" dirty="0" smtClean="0">
                <a:cs typeface="B Mitra" panose="00000400000000000000" pitchFamily="2" charset="-78"/>
              </a:rPr>
              <a:t>رویکرد</a:t>
            </a:r>
            <a:r>
              <a:rPr lang="en-US" sz="2400" dirty="0">
                <a:cs typeface="B Mitra" panose="00000400000000000000" pitchFamily="2" charset="-78"/>
              </a:rPr>
              <a:t>SOC) </a:t>
            </a:r>
            <a:r>
              <a:rPr lang="fa-IR" sz="2400" dirty="0" smtClean="0">
                <a:cs typeface="B Mitra" panose="00000400000000000000" pitchFamily="2" charset="-78"/>
              </a:rPr>
              <a:t>)</a:t>
            </a:r>
            <a:endParaRPr lang="fa-IR" sz="2400" dirty="0">
              <a:cs typeface="B Mitra" panose="00000400000000000000" pitchFamily="2" charset="-78"/>
            </a:endParaRPr>
          </a:p>
          <a:p>
            <a:pPr algn="r" rtl="1"/>
            <a:r>
              <a:rPr lang="ar-SA" sz="3200" dirty="0">
                <a:cs typeface="B Mitra" panose="00000400000000000000" pitchFamily="2" charset="-78"/>
              </a:rPr>
              <a:t>شیوه </a:t>
            </a:r>
            <a:r>
              <a:rPr lang="fa-IR" sz="3200" dirty="0">
                <a:cs typeface="B Mitra" panose="00000400000000000000" pitchFamily="2" charset="-78"/>
              </a:rPr>
              <a:t>ارجاع و بازخورد مشاوره فرزندآوری و </a:t>
            </a:r>
            <a:r>
              <a:rPr lang="ar-SA" sz="3200" dirty="0">
                <a:cs typeface="B Mitra" panose="00000400000000000000" pitchFamily="2" charset="-78"/>
              </a:rPr>
              <a:t>شناسایی و ارجاع زوجین نابارور</a:t>
            </a:r>
            <a:endParaRPr lang="fa-IR" sz="3200" dirty="0">
              <a:cs typeface="B Mitra" panose="00000400000000000000" pitchFamily="2" charset="-78"/>
            </a:endParaRPr>
          </a:p>
          <a:p>
            <a:pPr algn="r" rtl="1"/>
            <a:r>
              <a:rPr lang="fa-IR" sz="3200" dirty="0">
                <a:cs typeface="B Mitra" panose="00000400000000000000" pitchFamily="2" charset="-78"/>
              </a:rPr>
              <a:t> </a:t>
            </a:r>
            <a:r>
              <a:rPr lang="fa-IR" sz="3200">
                <a:cs typeface="B Mitra" panose="00000400000000000000" pitchFamily="2" charset="-78"/>
              </a:rPr>
              <a:t>را </a:t>
            </a:r>
            <a:r>
              <a:rPr lang="fa-IR" sz="3200" smtClean="0">
                <a:cs typeface="B Mitra" panose="00000400000000000000" pitchFamily="2" charset="-78"/>
              </a:rPr>
              <a:t>شرح دهد</a:t>
            </a:r>
            <a:endParaRPr lang="en-US" sz="3200" dirty="0">
              <a:cs typeface="B Mitra" panose="00000400000000000000" pitchFamily="2" charset="-78"/>
            </a:endParaRPr>
          </a:p>
        </p:txBody>
      </p:sp>
      <p:sp>
        <p:nvSpPr>
          <p:cNvPr id="3" name="Title 2"/>
          <p:cNvSpPr>
            <a:spLocks noGrp="1"/>
          </p:cNvSpPr>
          <p:nvPr>
            <p:ph type="title"/>
          </p:nvPr>
        </p:nvSpPr>
        <p:spPr>
          <a:xfrm>
            <a:off x="457200" y="44624"/>
            <a:ext cx="8229600" cy="634082"/>
          </a:xfrm>
        </p:spPr>
        <p:txBody>
          <a:bodyPr>
            <a:normAutofit/>
          </a:bodyPr>
          <a:lstStyle/>
          <a:p>
            <a:pPr algn="r"/>
            <a:r>
              <a:rPr lang="fa-IR" sz="3200" dirty="0" smtClean="0">
                <a:solidFill>
                  <a:srgbClr val="C00000"/>
                </a:solidFill>
                <a:cs typeface="B Titr" panose="00000700000000000000" pitchFamily="2" charset="-78"/>
              </a:rPr>
              <a:t>اهداف رفتاری:</a:t>
            </a:r>
            <a:endParaRPr lang="en-US" sz="3200" dirty="0">
              <a:solidFill>
                <a:srgbClr val="C00000"/>
              </a:solidFill>
              <a:cs typeface="B Titr" panose="00000700000000000000" pitchFamily="2" charset="-78"/>
            </a:endParaRPr>
          </a:p>
        </p:txBody>
      </p:sp>
    </p:spTree>
    <p:extLst>
      <p:ext uri="{BB962C8B-B14F-4D97-AF65-F5344CB8AC3E}">
        <p14:creationId xmlns:p14="http://schemas.microsoft.com/office/powerpoint/2010/main" val="25116766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360" y="332656"/>
            <a:ext cx="7239000" cy="720080"/>
          </a:xfrm>
        </p:spPr>
        <p:txBody>
          <a:bodyPr>
            <a:noAutofit/>
          </a:bodyPr>
          <a:lstStyle/>
          <a:p>
            <a:pPr algn="ctr"/>
            <a:r>
              <a:rPr lang="fa-IR" sz="2800" dirty="0" smtClean="0">
                <a:cs typeface="B Titr" pitchFamily="2" charset="-78"/>
              </a:rPr>
              <a:t>فاز پنجره فرصت جمعیتی در ایران</a:t>
            </a:r>
            <a:endParaRPr lang="fa-IR" sz="2000" dirty="0">
              <a:cs typeface="B Titr" pitchFamily="2" charset="-78"/>
            </a:endParaRPr>
          </a:p>
        </p:txBody>
      </p:sp>
      <p:pic>
        <p:nvPicPr>
          <p:cNvPr id="7" name="Content Placeholder 6"/>
          <p:cNvPicPr>
            <a:picLocks noGrp="1"/>
          </p:cNvPicPr>
          <p:nvPr>
            <p:ph idx="1"/>
          </p:nvPr>
        </p:nvPicPr>
        <p:blipFill rotWithShape="1">
          <a:blip r:embed="rId3">
            <a:extLst>
              <a:ext uri="{28A0092B-C50C-407E-A947-70E740481C1C}">
                <a14:useLocalDpi xmlns:a14="http://schemas.microsoft.com/office/drawing/2010/main" val="0"/>
              </a:ext>
            </a:extLst>
          </a:blip>
          <a:srcRect b="13674"/>
          <a:stretch/>
        </p:blipFill>
        <p:spPr bwMode="auto">
          <a:xfrm>
            <a:off x="251520" y="1196752"/>
            <a:ext cx="7632848" cy="4464496"/>
          </a:xfrm>
          <a:prstGeom prst="rect">
            <a:avLst/>
          </a:prstGeom>
          <a:noFill/>
        </p:spPr>
      </p:pic>
      <p:sp>
        <p:nvSpPr>
          <p:cNvPr id="6" name="TextBox 5"/>
          <p:cNvSpPr txBox="1"/>
          <p:nvPr/>
        </p:nvSpPr>
        <p:spPr>
          <a:xfrm>
            <a:off x="251520" y="5805264"/>
            <a:ext cx="7632848" cy="1077218"/>
          </a:xfrm>
          <a:prstGeom prst="rect">
            <a:avLst/>
          </a:prstGeom>
          <a:noFill/>
        </p:spPr>
        <p:txBody>
          <a:bodyPr wrap="square" rtlCol="1">
            <a:spAutoFit/>
          </a:bodyPr>
          <a:lstStyle/>
          <a:p>
            <a:r>
              <a:rPr lang="fa-IR" b="1" dirty="0">
                <a:cs typeface="B Nazanin" panose="00000400000000000000" pitchFamily="2" charset="-78"/>
              </a:rPr>
              <a:t>منبع: سازمان </a:t>
            </a:r>
            <a:r>
              <a:rPr lang="fa-IR" b="1" dirty="0" smtClean="0">
                <a:cs typeface="B Nazanin" panose="00000400000000000000" pitchFamily="2" charset="-78"/>
              </a:rPr>
              <a:t>ملل متحد: </a:t>
            </a:r>
          </a:p>
          <a:p>
            <a:pPr algn="l" rtl="0"/>
            <a:r>
              <a:rPr lang="en-US" sz="1400" dirty="0">
                <a:cs typeface="B Nazanin" panose="00000400000000000000" pitchFamily="2" charset="-78"/>
              </a:rPr>
              <a:t>United Nations, </a:t>
            </a:r>
            <a:r>
              <a:rPr lang="en-US" sz="1400" dirty="0" smtClean="0">
                <a:cs typeface="B Nazanin" panose="00000400000000000000" pitchFamily="2" charset="-78"/>
              </a:rPr>
              <a:t>Department </a:t>
            </a:r>
            <a:r>
              <a:rPr lang="en-US" sz="1400" dirty="0">
                <a:cs typeface="B Nazanin" panose="00000400000000000000" pitchFamily="2" charset="-78"/>
              </a:rPr>
              <a:t>of Economic and Social Affairs, Population Division, "</a:t>
            </a:r>
            <a:r>
              <a:rPr lang="en-US" sz="1400" i="1" dirty="0">
                <a:cs typeface="B Nazanin" panose="00000400000000000000" pitchFamily="2" charset="-78"/>
              </a:rPr>
              <a:t>World Population Prospects: The 2017 Revision, Volume II: Demographic Profiles</a:t>
            </a:r>
            <a:r>
              <a:rPr lang="en-US" sz="1400" dirty="0">
                <a:cs typeface="B Nazanin" panose="00000400000000000000" pitchFamily="2" charset="-78"/>
              </a:rPr>
              <a:t>", New </a:t>
            </a:r>
            <a:r>
              <a:rPr lang="en-US" sz="1400" dirty="0" smtClean="0">
                <a:cs typeface="B Nazanin" panose="00000400000000000000" pitchFamily="2" charset="-78"/>
              </a:rPr>
              <a:t>York</a:t>
            </a:r>
            <a:endParaRPr lang="fa-IR" sz="1400" dirty="0">
              <a:cs typeface="B Nazanin" panose="00000400000000000000" pitchFamily="2" charset="-78"/>
            </a:endParaRPr>
          </a:p>
          <a:p>
            <a:r>
              <a:rPr lang="fa-IR" dirty="0" smtClean="0">
                <a:cs typeface="B Nazanin" panose="00000400000000000000" pitchFamily="2" charset="-78"/>
              </a:rPr>
              <a:t>پیش‌بینی </a:t>
            </a:r>
            <a:r>
              <a:rPr lang="fa-IR" dirty="0">
                <a:cs typeface="B Nazanin" panose="00000400000000000000" pitchFamily="2" charset="-78"/>
              </a:rPr>
              <a:t>جمعیت با سناریوی حد متوسط </a:t>
            </a:r>
            <a:r>
              <a:rPr lang="fa-IR" dirty="0" smtClean="0">
                <a:cs typeface="B Nazanin" panose="00000400000000000000" pitchFamily="2" charset="-78"/>
              </a:rPr>
              <a:t>باروری و </a:t>
            </a:r>
            <a:r>
              <a:rPr lang="fa-IR" dirty="0">
                <a:cs typeface="B Nazanin" panose="00000400000000000000" pitchFamily="2" charset="-78"/>
              </a:rPr>
              <a:t>محاسبات و ترسیم نمودار توسط نویسنده</a:t>
            </a:r>
            <a:endParaRPr lang="en-US" dirty="0">
              <a:cs typeface="B Nazanin" panose="00000400000000000000" pitchFamily="2" charset="-78"/>
            </a:endParaRPr>
          </a:p>
        </p:txBody>
      </p:sp>
      <p:sp>
        <p:nvSpPr>
          <p:cNvPr id="3" name="TextBox 2"/>
          <p:cNvSpPr txBox="1"/>
          <p:nvPr/>
        </p:nvSpPr>
        <p:spPr>
          <a:xfrm>
            <a:off x="5647426" y="4332142"/>
            <a:ext cx="2232248" cy="307777"/>
          </a:xfrm>
          <a:prstGeom prst="rect">
            <a:avLst/>
          </a:prstGeom>
          <a:noFill/>
        </p:spPr>
        <p:txBody>
          <a:bodyPr wrap="square" rtlCol="1">
            <a:spAutoFit/>
          </a:bodyPr>
          <a:lstStyle/>
          <a:p>
            <a:r>
              <a:rPr lang="fa-IR" sz="1400" b="1" dirty="0" smtClean="0">
                <a:cs typeface="B Nazanin" panose="00000400000000000000" pitchFamily="2" charset="-78"/>
              </a:rPr>
              <a:t>جمعیت زیر 15 سال</a:t>
            </a:r>
            <a:endParaRPr lang="fa-IR" sz="1400" b="1" dirty="0">
              <a:cs typeface="B Nazanin" panose="00000400000000000000" pitchFamily="2" charset="-78"/>
            </a:endParaRPr>
          </a:p>
        </p:txBody>
      </p:sp>
      <p:sp>
        <p:nvSpPr>
          <p:cNvPr id="8" name="TextBox 7"/>
          <p:cNvSpPr txBox="1"/>
          <p:nvPr/>
        </p:nvSpPr>
        <p:spPr>
          <a:xfrm>
            <a:off x="5647426" y="3123665"/>
            <a:ext cx="2232248" cy="307777"/>
          </a:xfrm>
          <a:prstGeom prst="rect">
            <a:avLst/>
          </a:prstGeom>
          <a:noFill/>
        </p:spPr>
        <p:txBody>
          <a:bodyPr wrap="square" rtlCol="1">
            <a:spAutoFit/>
          </a:bodyPr>
          <a:lstStyle/>
          <a:p>
            <a:r>
              <a:rPr lang="fa-IR" sz="1400" b="1" dirty="0" smtClean="0">
                <a:cs typeface="B Nazanin" panose="00000400000000000000" pitchFamily="2" charset="-78"/>
              </a:rPr>
              <a:t>جمعیت 65 ساله و بیشتر</a:t>
            </a:r>
            <a:endParaRPr lang="fa-IR" sz="1400" b="1" dirty="0">
              <a:cs typeface="B Nazanin" panose="00000400000000000000" pitchFamily="2" charset="-78"/>
            </a:endParaRPr>
          </a:p>
        </p:txBody>
      </p:sp>
      <p:sp>
        <p:nvSpPr>
          <p:cNvPr id="9" name="TextBox 8"/>
          <p:cNvSpPr txBox="1"/>
          <p:nvPr/>
        </p:nvSpPr>
        <p:spPr>
          <a:xfrm>
            <a:off x="5652120" y="2132856"/>
            <a:ext cx="2232248" cy="307777"/>
          </a:xfrm>
          <a:prstGeom prst="rect">
            <a:avLst/>
          </a:prstGeom>
          <a:noFill/>
        </p:spPr>
        <p:txBody>
          <a:bodyPr wrap="square" rtlCol="1">
            <a:spAutoFit/>
          </a:bodyPr>
          <a:lstStyle/>
          <a:p>
            <a:r>
              <a:rPr lang="fa-IR" sz="1400" b="1" dirty="0" smtClean="0">
                <a:cs typeface="B Nazanin" panose="00000400000000000000" pitchFamily="2" charset="-78"/>
              </a:rPr>
              <a:t>جمعیت 15 تا 64 ساله</a:t>
            </a:r>
            <a:endParaRPr lang="fa-IR" sz="1400" b="1" dirty="0">
              <a:cs typeface="B Nazanin" panose="00000400000000000000" pitchFamily="2" charset="-78"/>
            </a:endParaRPr>
          </a:p>
        </p:txBody>
      </p:sp>
      <p:sp>
        <p:nvSpPr>
          <p:cNvPr id="10" name="TextBox 9"/>
          <p:cNvSpPr txBox="1"/>
          <p:nvPr/>
        </p:nvSpPr>
        <p:spPr>
          <a:xfrm>
            <a:off x="1043608" y="3284984"/>
            <a:ext cx="2232248" cy="307777"/>
          </a:xfrm>
          <a:prstGeom prst="rect">
            <a:avLst/>
          </a:prstGeom>
          <a:noFill/>
        </p:spPr>
        <p:txBody>
          <a:bodyPr wrap="square" rtlCol="1">
            <a:spAutoFit/>
          </a:bodyPr>
          <a:lstStyle/>
          <a:p>
            <a:pPr algn="l"/>
            <a:r>
              <a:rPr lang="fa-IR" sz="1400" b="1" dirty="0" smtClean="0">
                <a:cs typeface="B Nazanin" panose="00000400000000000000" pitchFamily="2" charset="-78"/>
              </a:rPr>
              <a:t>جمعیت زیر 15 سال</a:t>
            </a:r>
            <a:endParaRPr lang="fa-IR" sz="1400" b="1" dirty="0">
              <a:cs typeface="B Nazanin" panose="00000400000000000000" pitchFamily="2" charset="-78"/>
            </a:endParaRPr>
          </a:p>
        </p:txBody>
      </p:sp>
      <p:sp>
        <p:nvSpPr>
          <p:cNvPr id="11" name="TextBox 10"/>
          <p:cNvSpPr txBox="1"/>
          <p:nvPr/>
        </p:nvSpPr>
        <p:spPr>
          <a:xfrm>
            <a:off x="1040051" y="4281166"/>
            <a:ext cx="2232248" cy="307777"/>
          </a:xfrm>
          <a:prstGeom prst="rect">
            <a:avLst/>
          </a:prstGeom>
          <a:noFill/>
        </p:spPr>
        <p:txBody>
          <a:bodyPr wrap="square" rtlCol="1">
            <a:spAutoFit/>
          </a:bodyPr>
          <a:lstStyle/>
          <a:p>
            <a:pPr algn="l"/>
            <a:r>
              <a:rPr lang="fa-IR" sz="1400" b="1" dirty="0" smtClean="0">
                <a:cs typeface="B Nazanin" panose="00000400000000000000" pitchFamily="2" charset="-78"/>
              </a:rPr>
              <a:t>جمعیت 65 ساله و بیشتر</a:t>
            </a:r>
            <a:endParaRPr lang="fa-IR" sz="1400" b="1" dirty="0">
              <a:cs typeface="B Nazanin" panose="00000400000000000000" pitchFamily="2" charset="-78"/>
            </a:endParaRPr>
          </a:p>
        </p:txBody>
      </p:sp>
      <p:sp>
        <p:nvSpPr>
          <p:cNvPr id="12" name="TextBox 11"/>
          <p:cNvSpPr txBox="1"/>
          <p:nvPr/>
        </p:nvSpPr>
        <p:spPr>
          <a:xfrm>
            <a:off x="1040051" y="2154996"/>
            <a:ext cx="2232248" cy="307777"/>
          </a:xfrm>
          <a:prstGeom prst="rect">
            <a:avLst/>
          </a:prstGeom>
          <a:noFill/>
        </p:spPr>
        <p:txBody>
          <a:bodyPr wrap="square" rtlCol="1">
            <a:spAutoFit/>
          </a:bodyPr>
          <a:lstStyle/>
          <a:p>
            <a:pPr algn="l"/>
            <a:r>
              <a:rPr lang="fa-IR" sz="1400" b="1" dirty="0" smtClean="0">
                <a:cs typeface="B Nazanin" panose="00000400000000000000" pitchFamily="2" charset="-78"/>
              </a:rPr>
              <a:t>جمعیت 15 تا 64 ساله</a:t>
            </a:r>
            <a:endParaRPr lang="fa-IR" sz="1400" b="1" dirty="0">
              <a:cs typeface="B Nazanin" panose="00000400000000000000" pitchFamily="2" charset="-78"/>
            </a:endParaRPr>
          </a:p>
        </p:txBody>
      </p:sp>
      <p:sp>
        <p:nvSpPr>
          <p:cNvPr id="13" name="Right Arrow 12"/>
          <p:cNvSpPr/>
          <p:nvPr/>
        </p:nvSpPr>
        <p:spPr>
          <a:xfrm rot="18629638">
            <a:off x="2556338" y="1845992"/>
            <a:ext cx="1241256" cy="354796"/>
          </a:xfrm>
          <a:prstGeom prst="rightArrow">
            <a:avLst/>
          </a:prstGeom>
          <a:solidFill>
            <a:srgbClr val="92D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4" name="Right Arrow 13"/>
          <p:cNvSpPr/>
          <p:nvPr/>
        </p:nvSpPr>
        <p:spPr>
          <a:xfrm>
            <a:off x="3769214" y="1412776"/>
            <a:ext cx="1241256" cy="354796"/>
          </a:xfrm>
          <a:prstGeom prst="rightArrow">
            <a:avLst/>
          </a:prstGeom>
          <a:solidFill>
            <a:srgbClr val="92D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5" name="Right Arrow 14"/>
          <p:cNvSpPr/>
          <p:nvPr/>
        </p:nvSpPr>
        <p:spPr>
          <a:xfrm rot="2417420">
            <a:off x="5073306" y="1757925"/>
            <a:ext cx="937253" cy="348776"/>
          </a:xfrm>
          <a:prstGeom prst="rightArrow">
            <a:avLst/>
          </a:prstGeom>
          <a:solidFill>
            <a:srgbClr val="FF00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5156063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319868" cy="5929354"/>
          </a:xfrm>
        </p:spPr>
        <p:txBody>
          <a:bodyPr>
            <a:normAutofit/>
          </a:bodyPr>
          <a:lstStyle/>
          <a:p>
            <a:pPr marL="109728" indent="0" algn="r" rtl="1">
              <a:buNone/>
            </a:pPr>
            <a:r>
              <a:rPr lang="ar-SA" sz="4300" dirty="0">
                <a:solidFill>
                  <a:srgbClr val="C00000"/>
                </a:solidFill>
                <a:cs typeface="B Mitra" panose="00000400000000000000" pitchFamily="2" charset="-78"/>
              </a:rPr>
              <a:t>عوامل کاهش سریع میزان باروری در کشور </a:t>
            </a:r>
            <a:endParaRPr lang="en-US" sz="4300"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algn="r" rtl="1"/>
            <a:r>
              <a:rPr lang="fa-IR" dirty="0" smtClean="0">
                <a:cs typeface="B Mitra" panose="00000400000000000000" pitchFamily="2" charset="-78"/>
              </a:rPr>
              <a:t>نگرانی و سختی های آموزش و تربیت فرزندان</a:t>
            </a:r>
          </a:p>
          <a:p>
            <a:pPr algn="r" rtl="1"/>
            <a:r>
              <a:rPr lang="fa-IR" dirty="0" smtClean="0">
                <a:cs typeface="B Mitra" panose="00000400000000000000" pitchFamily="2" charset="-78"/>
              </a:rPr>
              <a:t>مشکلات </a:t>
            </a:r>
            <a:r>
              <a:rPr lang="fa-IR" dirty="0">
                <a:cs typeface="B Mitra" panose="00000400000000000000" pitchFamily="2" charset="-78"/>
              </a:rPr>
              <a:t>و محدودیت های شهرنشینی و آپارتمان نشینی</a:t>
            </a:r>
          </a:p>
          <a:p>
            <a:pPr algn="r" rtl="1"/>
            <a:r>
              <a:rPr lang="fa-IR" dirty="0">
                <a:cs typeface="B Mitra" panose="00000400000000000000" pitchFamily="2" charset="-78"/>
              </a:rPr>
              <a:t>کاهش تمایل به ازدواج در بین جوانان که منجر به گذشتن سن </a:t>
            </a:r>
            <a:r>
              <a:rPr lang="fa-IR" dirty="0" smtClean="0">
                <a:cs typeface="B Mitra" panose="00000400000000000000" pitchFamily="2" charset="-78"/>
              </a:rPr>
              <a:t>ازدواج </a:t>
            </a:r>
          </a:p>
          <a:p>
            <a:pPr algn="r" rtl="1"/>
            <a:r>
              <a:rPr lang="fa-IR" dirty="0" smtClean="0">
                <a:cs typeface="B Mitra" panose="00000400000000000000" pitchFamily="2" charset="-78"/>
              </a:rPr>
              <a:t>توسعه </a:t>
            </a:r>
            <a:r>
              <a:rPr lang="fa-IR" dirty="0">
                <a:cs typeface="B Mitra" panose="00000400000000000000" pitchFamily="2" charset="-78"/>
              </a:rPr>
              <a:t>و فراگیر شدن روش ها و تجهیزات پیشگیری از بارداری</a:t>
            </a:r>
          </a:p>
          <a:p>
            <a:pPr algn="r" rtl="1"/>
            <a:r>
              <a:rPr lang="fa-IR" dirty="0" smtClean="0">
                <a:cs typeface="B Mitra" panose="00000400000000000000" pitchFamily="2" charset="-78"/>
              </a:rPr>
              <a:t>افزایش ناباروری در بین زوج های جوان</a:t>
            </a:r>
          </a:p>
          <a:p>
            <a:pPr algn="r" rtl="1"/>
            <a:r>
              <a:rPr lang="fa-IR" dirty="0" smtClean="0">
                <a:cs typeface="B Mitra" panose="00000400000000000000" pitchFamily="2" charset="-78"/>
              </a:rPr>
              <a:t>معکوس </a:t>
            </a:r>
            <a:r>
              <a:rPr lang="fa-IR" dirty="0">
                <a:cs typeface="B Mitra" panose="00000400000000000000" pitchFamily="2" charset="-78"/>
              </a:rPr>
              <a:t>شدن نقش اقتصادی فرزندان در خانواده از نان آور به نان </a:t>
            </a:r>
            <a:r>
              <a:rPr lang="fa-IR" dirty="0" smtClean="0">
                <a:cs typeface="B Mitra" panose="00000400000000000000" pitchFamily="2" charset="-78"/>
              </a:rPr>
              <a:t>خور</a:t>
            </a:r>
            <a:endParaRPr lang="fa-IR" dirty="0">
              <a:cs typeface="B Mitra" panose="00000400000000000000" pitchFamily="2" charset="-78"/>
            </a:endParaRPr>
          </a:p>
          <a:p>
            <a:pPr algn="r" rtl="1"/>
            <a:r>
              <a:rPr lang="fa-IR" dirty="0">
                <a:cs typeface="B Mitra" panose="00000400000000000000" pitchFamily="2" charset="-78"/>
              </a:rPr>
              <a:t>تبلیغات و فرهنگ سازی رسانه ای و شهری برای کاهش موالید در دهه های </a:t>
            </a:r>
            <a:r>
              <a:rPr lang="fa-IR" dirty="0" smtClean="0">
                <a:cs typeface="B Mitra" panose="00000400000000000000" pitchFamily="2" charset="-78"/>
              </a:rPr>
              <a:t>گذشته</a:t>
            </a:r>
            <a:endParaRPr lang="fa-IR" dirty="0">
              <a:cs typeface="B Mitra" panose="00000400000000000000" pitchFamily="2" charset="-78"/>
            </a:endParaRPr>
          </a:p>
          <a:p>
            <a:pPr algn="r" rtl="1"/>
            <a:r>
              <a:rPr lang="fa-IR" dirty="0">
                <a:cs typeface="B Mitra" panose="00000400000000000000" pitchFamily="2" charset="-78"/>
              </a:rPr>
              <a:t>تدوین و اجرای قوانین مشوق کاهش تعداد فرزندان در دهه های </a:t>
            </a:r>
            <a:r>
              <a:rPr lang="fa-IR" dirty="0" smtClean="0">
                <a:cs typeface="B Mitra" panose="00000400000000000000" pitchFamily="2" charset="-78"/>
              </a:rPr>
              <a:t>گذشته</a:t>
            </a:r>
            <a:endParaRPr lang="fa-IR" dirty="0">
              <a:cs typeface="B Mitra" panose="00000400000000000000" pitchFamily="2" charset="-78"/>
            </a:endParaRPr>
          </a:p>
          <a:p>
            <a:pPr algn="r" rtl="1"/>
            <a:r>
              <a:rPr lang="fa-IR" dirty="0">
                <a:cs typeface="B Mitra" panose="00000400000000000000" pitchFamily="2" charset="-78"/>
              </a:rPr>
              <a:t>تغییر فرهنگ و سبک زندگی از جمله اولویت یافتن حفظ تناسب اندام و عدم تحمل دوران بارداری بر فرزند </a:t>
            </a:r>
            <a:r>
              <a:rPr lang="fa-IR" dirty="0" smtClean="0">
                <a:cs typeface="B Mitra" panose="00000400000000000000" pitchFamily="2" charset="-78"/>
              </a:rPr>
              <a:t>آوری</a:t>
            </a:r>
            <a:endParaRPr lang="fa-IR" dirty="0">
              <a:cs typeface="B Mitra" panose="00000400000000000000" pitchFamily="2" charset="-78"/>
            </a:endParaRPr>
          </a:p>
          <a:p>
            <a:pPr algn="r" rtl="1"/>
            <a:endParaRPr lang="en-US" sz="3600" dirty="0">
              <a:solidFill>
                <a:schemeClr val="tx2">
                  <a:lumMod val="50000"/>
                </a:schemeClr>
              </a:solidFill>
              <a:cs typeface="B Mitra" pitchFamily="2" charset="-78"/>
            </a:endParaRPr>
          </a:p>
        </p:txBody>
      </p:sp>
    </p:spTree>
    <p:extLst>
      <p:ext uri="{BB962C8B-B14F-4D97-AF65-F5344CB8AC3E}">
        <p14:creationId xmlns:p14="http://schemas.microsoft.com/office/powerpoint/2010/main" val="3196516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9128983"/>
              </p:ext>
            </p:extLst>
          </p:nvPr>
        </p:nvGraphicFramePr>
        <p:xfrm>
          <a:off x="251521" y="332656"/>
          <a:ext cx="8640960" cy="5472604"/>
        </p:xfrm>
        <a:graphic>
          <a:graphicData uri="http://schemas.openxmlformats.org/drawingml/2006/table">
            <a:tbl>
              <a:tblPr firstRow="1" firstCol="1" bandRow="1">
                <a:tableStyleId>{5C22544A-7EE6-4342-B048-85BDC9FD1C3A}</a:tableStyleId>
              </a:tblPr>
              <a:tblGrid>
                <a:gridCol w="4429860">
                  <a:extLst>
                    <a:ext uri="{9D8B030D-6E8A-4147-A177-3AD203B41FA5}">
                      <a16:colId xmlns:a16="http://schemas.microsoft.com/office/drawing/2014/main" val="20000"/>
                    </a:ext>
                  </a:extLst>
                </a:gridCol>
                <a:gridCol w="4211100">
                  <a:extLst>
                    <a:ext uri="{9D8B030D-6E8A-4147-A177-3AD203B41FA5}">
                      <a16:colId xmlns:a16="http://schemas.microsoft.com/office/drawing/2014/main" val="20001"/>
                    </a:ext>
                  </a:extLst>
                </a:gridCol>
              </a:tblGrid>
              <a:tr h="504984">
                <a:tc gridSpan="2">
                  <a:txBody>
                    <a:bodyPr/>
                    <a:lstStyle/>
                    <a:p>
                      <a:pPr marL="0" marR="0" algn="justLow" rtl="1">
                        <a:lnSpc>
                          <a:spcPct val="107000"/>
                        </a:lnSpc>
                        <a:spcBef>
                          <a:spcPts val="0"/>
                        </a:spcBef>
                        <a:spcAft>
                          <a:spcPts val="0"/>
                        </a:spcAft>
                        <a:tabLst>
                          <a:tab pos="631190" algn="l"/>
                          <a:tab pos="1415415" algn="ctr"/>
                        </a:tabLst>
                      </a:pPr>
                      <a:r>
                        <a:rPr lang="fa-IR" sz="3000" b="1" dirty="0">
                          <a:solidFill>
                            <a:schemeClr val="tx1"/>
                          </a:solidFill>
                          <a:effectLst/>
                          <a:cs typeface="B Nazanin" panose="00000400000000000000" pitchFamily="2" charset="-78"/>
                        </a:rPr>
                        <a:t>		موانع فرزندآوری و رشد جمعیت</a:t>
                      </a:r>
                      <a:endParaRPr lang="en-US" sz="2700" b="1" dirty="0">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51435" marR="51435" marT="0" marB="0"/>
                </a:tc>
                <a:tc hMerge="1">
                  <a:txBody>
                    <a:bodyPr/>
                    <a:lstStyle/>
                    <a:p>
                      <a:endParaRPr lang="en-US"/>
                    </a:p>
                  </a:txBody>
                  <a:tcPr/>
                </a:tc>
                <a:extLst>
                  <a:ext uri="{0D108BD9-81ED-4DB2-BD59-A6C34878D82A}">
                    <a16:rowId xmlns:a16="http://schemas.microsoft.com/office/drawing/2014/main" val="10000"/>
                  </a:ext>
                </a:extLst>
              </a:tr>
              <a:tr h="444218">
                <a:tc>
                  <a:txBody>
                    <a:bodyPr/>
                    <a:lstStyle/>
                    <a:p>
                      <a:pPr marL="0" marR="0" algn="justLow" rtl="1">
                        <a:lnSpc>
                          <a:spcPct val="107000"/>
                        </a:lnSpc>
                        <a:spcBef>
                          <a:spcPts val="0"/>
                        </a:spcBef>
                        <a:spcAft>
                          <a:spcPts val="0"/>
                        </a:spcAft>
                      </a:pPr>
                      <a:r>
                        <a:rPr lang="ar-SA" sz="1400" b="1" dirty="0">
                          <a:solidFill>
                            <a:schemeClr val="accent1">
                              <a:lumMod val="50000"/>
                            </a:schemeClr>
                          </a:solidFill>
                          <a:effectLst/>
                          <a:cs typeface="B Nazanin" panose="00000400000000000000" pitchFamily="2" charset="-78"/>
                        </a:rPr>
                        <a:t>عدم اطمینان به ادامه زندگی مشترک</a:t>
                      </a:r>
                      <a:endParaRPr lang="en-US" sz="1200" b="1" dirty="0">
                        <a:solidFill>
                          <a:schemeClr val="accent1">
                            <a:lumMod val="50000"/>
                          </a:schemeClr>
                        </a:solidFill>
                        <a:effectLst/>
                        <a:latin typeface="Calibri" panose="020F0502020204030204" pitchFamily="34" charset="0"/>
                        <a:ea typeface="Calibri" panose="020F0502020204030204" pitchFamily="34" charset="0"/>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rtl="1">
                        <a:lnSpc>
                          <a:spcPct val="107000"/>
                        </a:lnSpc>
                        <a:spcBef>
                          <a:spcPts val="0"/>
                        </a:spcBef>
                        <a:spcAft>
                          <a:spcPts val="0"/>
                        </a:spcAft>
                      </a:pPr>
                      <a:r>
                        <a:rPr lang="ar-SA" sz="1400" b="1" dirty="0">
                          <a:solidFill>
                            <a:schemeClr val="accent1">
                              <a:lumMod val="50000"/>
                            </a:schemeClr>
                          </a:solidFill>
                          <a:effectLst/>
                          <a:cs typeface="B Nazanin" panose="00000400000000000000" pitchFamily="2" charset="-78"/>
                        </a:rPr>
                        <a:t>تاخیر </a:t>
                      </a:r>
                      <a:r>
                        <a:rPr lang="fa-IR" sz="1400" b="1" dirty="0" smtClean="0">
                          <a:solidFill>
                            <a:schemeClr val="accent1">
                              <a:lumMod val="50000"/>
                            </a:schemeClr>
                          </a:solidFill>
                          <a:effectLst/>
                          <a:cs typeface="B Nazanin" panose="00000400000000000000" pitchFamily="2" charset="-78"/>
                        </a:rPr>
                        <a:t>و صعوبت</a:t>
                      </a:r>
                      <a:r>
                        <a:rPr lang="ar-SA" sz="1400" b="1" dirty="0" smtClean="0">
                          <a:solidFill>
                            <a:schemeClr val="accent1">
                              <a:lumMod val="50000"/>
                            </a:schemeClr>
                          </a:solidFill>
                          <a:effectLst/>
                          <a:cs typeface="B Nazanin" panose="00000400000000000000" pitchFamily="2" charset="-78"/>
                        </a:rPr>
                        <a:t> </a:t>
                      </a:r>
                      <a:r>
                        <a:rPr lang="ar-SA" sz="1400" b="1" dirty="0">
                          <a:solidFill>
                            <a:schemeClr val="accent1">
                              <a:lumMod val="50000"/>
                            </a:schemeClr>
                          </a:solidFill>
                          <a:effectLst/>
                          <a:cs typeface="B Nazanin" panose="00000400000000000000" pitchFamily="2" charset="-78"/>
                        </a:rPr>
                        <a:t>ازدواج جوانان</a:t>
                      </a:r>
                      <a:endParaRPr lang="en-US" sz="1200" b="1" dirty="0">
                        <a:solidFill>
                          <a:schemeClr val="accent1">
                            <a:lumMod val="50000"/>
                          </a:schemeClr>
                        </a:solidFill>
                        <a:effectLst/>
                        <a:latin typeface="Calibri" panose="020F0502020204030204" pitchFamily="34" charset="0"/>
                        <a:ea typeface="Calibri" panose="020F0502020204030204" pitchFamily="34" charset="0"/>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01"/>
                  </a:ext>
                </a:extLst>
              </a:tr>
              <a:tr h="471292">
                <a:tc>
                  <a:txBody>
                    <a:bodyPr/>
                    <a:lstStyle/>
                    <a:p>
                      <a:pPr marL="0" marR="0" algn="justLow" rtl="1">
                        <a:lnSpc>
                          <a:spcPct val="107000"/>
                        </a:lnSpc>
                        <a:spcBef>
                          <a:spcPts val="0"/>
                        </a:spcBef>
                        <a:spcAft>
                          <a:spcPts val="0"/>
                        </a:spcAft>
                      </a:pPr>
                      <a:r>
                        <a:rPr lang="ar-SA" sz="1400" b="1" dirty="0">
                          <a:solidFill>
                            <a:schemeClr val="accent1">
                              <a:lumMod val="50000"/>
                            </a:schemeClr>
                          </a:solidFill>
                          <a:effectLst/>
                          <a:cs typeface="B Nazanin" panose="00000400000000000000" pitchFamily="2" charset="-78"/>
                        </a:rPr>
                        <a:t>نگرانی از مسئولیت های بچه داری و محدودیت های آن</a:t>
                      </a:r>
                      <a:endParaRPr lang="en-US" sz="1200" b="1" dirty="0">
                        <a:solidFill>
                          <a:schemeClr val="accent1">
                            <a:lumMod val="50000"/>
                          </a:schemeClr>
                        </a:solidFill>
                        <a:effectLst/>
                        <a:latin typeface="Calibri" panose="020F0502020204030204" pitchFamily="34" charset="0"/>
                        <a:ea typeface="Calibri" panose="020F0502020204030204" pitchFamily="34" charset="0"/>
                        <a:cs typeface="B Nazanin" panose="00000400000000000000" pitchFamily="2" charset="-78"/>
                      </a:endParaRPr>
                    </a:p>
                  </a:txBody>
                  <a:tcPr marL="51435" marR="51435" marT="0" marB="0" anchor="ctr">
                    <a:noFill/>
                  </a:tcPr>
                </a:tc>
                <a:tc>
                  <a:txBody>
                    <a:bodyPr/>
                    <a:lstStyle/>
                    <a:p>
                      <a:pPr marL="0" marR="0" algn="justLow" rtl="1">
                        <a:lnSpc>
                          <a:spcPct val="107000"/>
                        </a:lnSpc>
                        <a:spcBef>
                          <a:spcPts val="0"/>
                        </a:spcBef>
                        <a:spcAft>
                          <a:spcPts val="0"/>
                        </a:spcAft>
                      </a:pPr>
                      <a:r>
                        <a:rPr lang="ar-SA" sz="1400" b="1" dirty="0">
                          <a:solidFill>
                            <a:schemeClr val="accent1">
                              <a:lumMod val="50000"/>
                            </a:schemeClr>
                          </a:solidFill>
                          <a:effectLst/>
                          <a:cs typeface="B Nazanin" panose="00000400000000000000" pitchFamily="2" charset="-78"/>
                        </a:rPr>
                        <a:t>الگوی مسکن </a:t>
                      </a:r>
                      <a:r>
                        <a:rPr lang="ar-SA" sz="1400" b="1" dirty="0" smtClean="0">
                          <a:solidFill>
                            <a:schemeClr val="accent1">
                              <a:lumMod val="50000"/>
                            </a:schemeClr>
                          </a:solidFill>
                          <a:effectLst/>
                          <a:cs typeface="B Nazanin" panose="00000400000000000000" pitchFamily="2" charset="-78"/>
                        </a:rPr>
                        <a:t>و</a:t>
                      </a:r>
                      <a:r>
                        <a:rPr lang="fa-IR" sz="1400" b="1" dirty="0" smtClean="0">
                          <a:solidFill>
                            <a:schemeClr val="accent1">
                              <a:lumMod val="50000"/>
                            </a:schemeClr>
                          </a:solidFill>
                          <a:effectLst/>
                          <a:cs typeface="B Nazanin" panose="00000400000000000000" pitchFamily="2" charset="-78"/>
                        </a:rPr>
                        <a:t> </a:t>
                      </a:r>
                      <a:r>
                        <a:rPr lang="ar-SA" sz="1400" b="1" dirty="0" smtClean="0">
                          <a:solidFill>
                            <a:schemeClr val="accent1">
                              <a:lumMod val="50000"/>
                            </a:schemeClr>
                          </a:solidFill>
                          <a:effectLst/>
                          <a:cs typeface="B Nazanin" panose="00000400000000000000" pitchFamily="2" charset="-78"/>
                        </a:rPr>
                        <a:t>فرهنگ </a:t>
                      </a:r>
                      <a:r>
                        <a:rPr lang="ar-SA" sz="1400" b="1" dirty="0">
                          <a:solidFill>
                            <a:schemeClr val="accent1">
                              <a:lumMod val="50000"/>
                            </a:schemeClr>
                          </a:solidFill>
                          <a:effectLst/>
                          <a:cs typeface="B Nazanin" panose="00000400000000000000" pitchFamily="2" charset="-78"/>
                        </a:rPr>
                        <a:t>اجاره </a:t>
                      </a:r>
                      <a:r>
                        <a:rPr lang="ar-SA" sz="1400" b="1" dirty="0" smtClean="0">
                          <a:solidFill>
                            <a:schemeClr val="accent1">
                              <a:lumMod val="50000"/>
                            </a:schemeClr>
                          </a:solidFill>
                          <a:effectLst/>
                          <a:cs typeface="B Nazanin" panose="00000400000000000000" pitchFamily="2" charset="-78"/>
                        </a:rPr>
                        <a:t>مسکن/ </a:t>
                      </a:r>
                      <a:r>
                        <a:rPr lang="ar-SA" sz="1400" b="1" dirty="0">
                          <a:solidFill>
                            <a:schemeClr val="accent1">
                              <a:lumMod val="50000"/>
                            </a:schemeClr>
                          </a:solidFill>
                          <a:effectLst/>
                          <a:cs typeface="B Nazanin" panose="00000400000000000000" pitchFamily="2" charset="-78"/>
                        </a:rPr>
                        <a:t>ناسازگار با خانواده های بیش از دوفرزند</a:t>
                      </a:r>
                      <a:endParaRPr lang="en-US" sz="1200" b="1" dirty="0">
                        <a:solidFill>
                          <a:schemeClr val="accent1">
                            <a:lumMod val="50000"/>
                          </a:schemeClr>
                        </a:solidFill>
                        <a:effectLst/>
                        <a:latin typeface="Calibri" panose="020F0502020204030204" pitchFamily="34" charset="0"/>
                        <a:ea typeface="Calibri" panose="020F0502020204030204" pitchFamily="34" charset="0"/>
                        <a:cs typeface="B Nazanin" panose="00000400000000000000" pitchFamily="2" charset="-78"/>
                      </a:endParaRPr>
                    </a:p>
                  </a:txBody>
                  <a:tcPr marL="51435" marR="51435" marT="0" marB="0" anchor="ctr">
                    <a:noFill/>
                  </a:tcPr>
                </a:tc>
                <a:extLst>
                  <a:ext uri="{0D108BD9-81ED-4DB2-BD59-A6C34878D82A}">
                    <a16:rowId xmlns:a16="http://schemas.microsoft.com/office/drawing/2014/main" val="10002"/>
                  </a:ext>
                </a:extLst>
              </a:tr>
              <a:tr h="444218">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نگرانی از تربیت صحیح فرزندان</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مشکلات اقتصادی و هزینه های زیاد فرزندپروری</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03"/>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نگرانی از آینده و آتیه فرزندان</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نگرانی از بیکاری سرپرست خانواده</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extLst>
                  <a:ext uri="{0D108BD9-81ED-4DB2-BD59-A6C34878D82A}">
                    <a16:rowId xmlns:a16="http://schemas.microsoft.com/office/drawing/2014/main" val="10004"/>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ناسازگاری تاهل و فرزندآوری با محدودیت های کنونی آموزش عالی</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اشتغال و نگرانی های آتیه زنان</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05"/>
                  </a:ext>
                </a:extLst>
              </a:tr>
              <a:tr h="471292">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ضعف خدمات اجتماعی مادر و کودک در محیط اجتماعی، اداری و آموزشی</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هزینه های دوران بارداری، زایمان و شیردهی</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extLst>
                  <a:ext uri="{0D108BD9-81ED-4DB2-BD59-A6C34878D82A}">
                    <a16:rowId xmlns:a16="http://schemas.microsoft.com/office/drawing/2014/main" val="10006"/>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نهادینه شدن فرهنگ فرزند کمتر زندگی بهتر</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شیوع و هزینه های درمان ناباروری و محدودیت مراکز آن</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07"/>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مهاجرت</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عقیم سازی و استفاده بی رویه از اقلام پیشگیری</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extLst>
                  <a:ext uri="{0D108BD9-81ED-4DB2-BD59-A6C34878D82A}">
                    <a16:rowId xmlns:a16="http://schemas.microsoft.com/office/drawing/2014/main" val="10008"/>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حرکت های معارض فرهنگی و قانونی</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شیوع غیراستاندارد زایمانغیرطبیعی و ترس از زایمان</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09"/>
                  </a:ext>
                </a:extLst>
              </a:tr>
              <a:tr h="471292">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فقدان متولی، نظارت و ضمانت اجرای سیاست ها و قوانین مرتبط با جمعیت و خانواده</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ترس از فرزند معلول</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noFill/>
                  </a:tcPr>
                </a:tc>
                <a:extLst>
                  <a:ext uri="{0D108BD9-81ED-4DB2-BD59-A6C34878D82A}">
                    <a16:rowId xmlns:a16="http://schemas.microsoft.com/office/drawing/2014/main" val="10010"/>
                  </a:ext>
                </a:extLst>
              </a:tr>
              <a:tr h="444218">
                <a:tc>
                  <a:txBody>
                    <a:bodyPr/>
                    <a:lstStyle/>
                    <a:p>
                      <a:pPr marL="0" marR="0" algn="justLow" defTabSz="914400" rtl="1" eaLnBrk="1" latinLnBrk="0" hangingPunct="1">
                        <a:lnSpc>
                          <a:spcPct val="107000"/>
                        </a:lnSpc>
                        <a:spcBef>
                          <a:spcPts val="0"/>
                        </a:spcBef>
                        <a:spcAft>
                          <a:spcPts val="0"/>
                        </a:spcAft>
                      </a:pPr>
                      <a:r>
                        <a:rPr lang="ar-SA" sz="1400" b="1" kern="1200">
                          <a:solidFill>
                            <a:schemeClr val="accent1">
                              <a:lumMod val="50000"/>
                            </a:schemeClr>
                          </a:solidFill>
                          <a:effectLst/>
                          <a:latin typeface="+mn-lt"/>
                          <a:ea typeface="+mn-ea"/>
                          <a:cs typeface="B Nazanin" panose="00000400000000000000" pitchFamily="2" charset="-78"/>
                        </a:rPr>
                        <a:t> </a:t>
                      </a:r>
                      <a:endParaRPr lang="en-US" sz="1400" b="1" kern="120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tc>
                  <a:txBody>
                    <a:bodyPr/>
                    <a:lstStyle/>
                    <a:p>
                      <a:pPr marL="0" marR="0" algn="justLow" defTabSz="914400" rtl="1" eaLnBrk="1" latinLnBrk="0" hangingPunct="1">
                        <a:lnSpc>
                          <a:spcPct val="107000"/>
                        </a:lnSpc>
                        <a:spcBef>
                          <a:spcPts val="0"/>
                        </a:spcBef>
                        <a:spcAft>
                          <a:spcPts val="0"/>
                        </a:spcAft>
                      </a:pPr>
                      <a:r>
                        <a:rPr lang="ar-SA" sz="1400" b="1" kern="1200" dirty="0">
                          <a:solidFill>
                            <a:schemeClr val="accent1">
                              <a:lumMod val="50000"/>
                            </a:schemeClr>
                          </a:solidFill>
                          <a:effectLst/>
                          <a:latin typeface="+mn-lt"/>
                          <a:ea typeface="+mn-ea"/>
                          <a:cs typeface="B Nazanin" panose="00000400000000000000" pitchFamily="2" charset="-78"/>
                        </a:rPr>
                        <a:t>قبح زدایی و شیوع انواع سقط جنین</a:t>
                      </a:r>
                      <a:endParaRPr lang="en-US" sz="1400" b="1" kern="1200" dirty="0">
                        <a:solidFill>
                          <a:schemeClr val="accent1">
                            <a:lumMod val="50000"/>
                          </a:schemeClr>
                        </a:solidFill>
                        <a:effectLst/>
                        <a:latin typeface="+mn-lt"/>
                        <a:ea typeface="+mn-ea"/>
                        <a:cs typeface="B Nazanin" panose="00000400000000000000" pitchFamily="2" charset="-78"/>
                      </a:endParaRPr>
                    </a:p>
                  </a:txBody>
                  <a:tcPr marL="51435" marR="51435" marT="0" marB="0" anchor="ctr">
                    <a:solidFill>
                      <a:schemeClr val="accent1">
                        <a:lumMod val="40000"/>
                        <a:lumOff val="60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31867081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474012" y="236264"/>
            <a:ext cx="8274451" cy="6246665"/>
          </a:xfrm>
          <a:prstGeom prst="rect">
            <a:avLst/>
          </a:prstGeom>
        </p:spPr>
      </p:pic>
      <p:sp>
        <p:nvSpPr>
          <p:cNvPr id="4" name="TextBox 3"/>
          <p:cNvSpPr txBox="1"/>
          <p:nvPr/>
        </p:nvSpPr>
        <p:spPr>
          <a:xfrm>
            <a:off x="3715333" y="6488668"/>
            <a:ext cx="5904656" cy="369332"/>
          </a:xfrm>
          <a:prstGeom prst="rect">
            <a:avLst/>
          </a:prstGeom>
          <a:noFill/>
        </p:spPr>
        <p:txBody>
          <a:bodyPr wrap="square" rtlCol="1">
            <a:spAutoFit/>
          </a:bodyPr>
          <a:lstStyle/>
          <a:p>
            <a:r>
              <a:rPr lang="fa-IR" b="1" dirty="0" smtClean="0">
                <a:cs typeface="B Nazanin" pitchFamily="2" charset="-78"/>
              </a:rPr>
              <a:t>منبع: پيمايش </a:t>
            </a:r>
            <a:r>
              <a:rPr lang="fa-IR" b="1" dirty="0">
                <a:cs typeface="B Nazanin" pitchFamily="2" charset="-78"/>
              </a:rPr>
              <a:t>زندگي خانوادگي در </a:t>
            </a:r>
            <a:r>
              <a:rPr lang="fa-IR" b="1" dirty="0" smtClean="0">
                <a:cs typeface="B Nazanin" pitchFamily="2" charset="-78"/>
              </a:rPr>
              <a:t>ايران، جهاد دانشگاهي، 1397</a:t>
            </a:r>
            <a:endParaRPr lang="fa-IR" b="1" dirty="0">
              <a:cs typeface="B Nazanin" pitchFamily="2" charset="-78"/>
            </a:endParaRPr>
          </a:p>
        </p:txBody>
      </p:sp>
      <p:sp>
        <p:nvSpPr>
          <p:cNvPr id="2" name="Left Brace 1"/>
          <p:cNvSpPr/>
          <p:nvPr/>
        </p:nvSpPr>
        <p:spPr>
          <a:xfrm rot="16200000">
            <a:off x="3621006" y="-353484"/>
            <a:ext cx="188655" cy="1368154"/>
          </a:xfrm>
          <a:prstGeom prst="leftBrace">
            <a:avLst>
              <a:gd name="adj1" fmla="val 118750"/>
              <a:gd name="adj2" fmla="val 50000"/>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fa-IR"/>
          </a:p>
        </p:txBody>
      </p:sp>
      <p:sp>
        <p:nvSpPr>
          <p:cNvPr id="3" name="TextBox 2"/>
          <p:cNvSpPr txBox="1"/>
          <p:nvPr/>
        </p:nvSpPr>
        <p:spPr>
          <a:xfrm>
            <a:off x="2599209" y="-37951"/>
            <a:ext cx="1944216" cy="307777"/>
          </a:xfrm>
          <a:prstGeom prst="rect">
            <a:avLst/>
          </a:prstGeom>
          <a:noFill/>
        </p:spPr>
        <p:txBody>
          <a:bodyPr wrap="square" rtlCol="1">
            <a:spAutoFit/>
          </a:bodyPr>
          <a:lstStyle/>
          <a:p>
            <a:r>
              <a:rPr lang="fa-IR" sz="1400" dirty="0" smtClean="0">
                <a:solidFill>
                  <a:srgbClr val="C00000"/>
                </a:solidFill>
              </a:rPr>
              <a:t>معیشتی و فرهنگی</a:t>
            </a:r>
            <a:endParaRPr lang="fa-IR" sz="1400" dirty="0">
              <a:solidFill>
                <a:srgbClr val="C00000"/>
              </a:solidFill>
            </a:endParaRPr>
          </a:p>
        </p:txBody>
      </p:sp>
    </p:spTree>
    <p:extLst>
      <p:ext uri="{BB962C8B-B14F-4D97-AF65-F5344CB8AC3E}">
        <p14:creationId xmlns:p14="http://schemas.microsoft.com/office/powerpoint/2010/main" val="72769917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19256" cy="6051072"/>
          </a:xfrm>
        </p:spPr>
        <p:txBody>
          <a:bodyPr>
            <a:normAutofit fontScale="85000" lnSpcReduction="10000"/>
          </a:bodyPr>
          <a:lstStyle/>
          <a:p>
            <a:pPr marL="109728" indent="0" algn="r" rtl="1">
              <a:buNone/>
            </a:pPr>
            <a:r>
              <a:rPr lang="ar-SA" sz="32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مزایای بیولوژیک فرزند آوری </a:t>
            </a:r>
            <a:endParaRPr lang="en-US" sz="32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algn="r" rtl="1"/>
            <a:r>
              <a:rPr lang="fa-IR" sz="3200" dirty="0" smtClean="0">
                <a:latin typeface="Times New Roman" panose="02020603050405020304" pitchFamily="18" charset="0"/>
                <a:ea typeface="Times New Roman" panose="02020603050405020304" pitchFamily="18" charset="0"/>
                <a:cs typeface="B Mitra" panose="00000400000000000000" pitchFamily="2" charset="-78"/>
              </a:rPr>
              <a:t>تغییرات هورمونی در طی بارداری و شیردهی</a:t>
            </a:r>
          </a:p>
          <a:p>
            <a:pPr algn="r" rtl="1"/>
            <a:r>
              <a:rPr lang="fa-IR" sz="3200" dirty="0" smtClean="0">
                <a:latin typeface="Times New Roman" panose="02020603050405020304" pitchFamily="18" charset="0"/>
                <a:ea typeface="Times New Roman" panose="02020603050405020304" pitchFamily="18" charset="0"/>
                <a:cs typeface="B Mitra" panose="00000400000000000000" pitchFamily="2" charset="-78"/>
              </a:rPr>
              <a:t>کاهش سیکل های قاعدگی</a:t>
            </a:r>
          </a:p>
          <a:p>
            <a:pPr algn="r" rtl="1"/>
            <a:r>
              <a:rPr lang="fa-IR" sz="3200" dirty="0" smtClean="0">
                <a:latin typeface="Times New Roman" panose="02020603050405020304" pitchFamily="18" charset="0"/>
                <a:ea typeface="Times New Roman" panose="02020603050405020304" pitchFamily="18" charset="0"/>
                <a:cs typeface="B Mitra" panose="00000400000000000000" pitchFamily="2" charset="-78"/>
              </a:rPr>
              <a:t>کاهش مواجهه با هورمون های اندروژن، کاهش تغییرات ماهانه هورمون ها</a:t>
            </a:r>
          </a:p>
          <a:p>
            <a:pPr algn="r" rtl="1"/>
            <a:r>
              <a:rPr lang="fa-IR" sz="3200" dirty="0" smtClean="0">
                <a:latin typeface="Times New Roman" panose="02020603050405020304" pitchFamily="18" charset="0"/>
                <a:ea typeface="Times New Roman" panose="02020603050405020304" pitchFamily="18" charset="0"/>
                <a:cs typeface="B Mitra" panose="00000400000000000000" pitchFamily="2" charset="-78"/>
              </a:rPr>
              <a:t>کاهش احتمال ابتلا به سرطان پستان</a:t>
            </a:r>
          </a:p>
          <a:p>
            <a:pPr algn="r" rtl="1"/>
            <a:r>
              <a:rPr lang="fa-IR" altLang="x-none" sz="3200" dirty="0">
                <a:solidFill>
                  <a:schemeClr val="tx2"/>
                </a:solidFill>
                <a:latin typeface="Vazir" panose="020B0603030804020204" pitchFamily="34" charset="-78"/>
                <a:cs typeface="B Mitra" panose="00000400000000000000" pitchFamily="2" charset="-78"/>
              </a:rPr>
              <a:t>در مطالعه ای نسبت ابتلا به فیبروم در خانم های نولی پار (بدون زایمان) به مولتی پار (دراین پژوهش: 5 زایمان) پنج برابر گزارش شده است</a:t>
            </a:r>
            <a:endParaRPr lang="fa-IR" sz="3200" dirty="0" smtClean="0">
              <a:latin typeface="Times New Roman" panose="02020603050405020304" pitchFamily="18" charset="0"/>
              <a:ea typeface="Times New Roman" panose="02020603050405020304" pitchFamily="18" charset="0"/>
              <a:cs typeface="B Mitra" panose="00000400000000000000" pitchFamily="2" charset="-78"/>
            </a:endParaRPr>
          </a:p>
          <a:p>
            <a:pPr algn="r" rtl="1" eaLnBrk="0" fontAlgn="base" hangingPunct="0">
              <a:lnSpc>
                <a:spcPct val="150000"/>
              </a:lnSpc>
              <a:spcBef>
                <a:spcPct val="0"/>
              </a:spcBef>
              <a:spcAft>
                <a:spcPct val="0"/>
              </a:spcAft>
            </a:pPr>
            <a:r>
              <a:rPr lang="fa-IR" altLang="x-none" sz="3200" dirty="0">
                <a:solidFill>
                  <a:schemeClr val="tx2"/>
                </a:solidFill>
                <a:latin typeface="Vazir" panose="020B0603030804020204" pitchFamily="34" charset="-78"/>
                <a:cs typeface="B Mitra" panose="00000400000000000000" pitchFamily="2" charset="-78"/>
              </a:rPr>
              <a:t>مطالعات اثبات می کند هر یک بارداری بیش از 20 هفته، دارای اثر محافظتی نسبت به ایجاد </a:t>
            </a:r>
            <a:r>
              <a:rPr lang="fa-IR" altLang="x-none" sz="3200" b="1" dirty="0">
                <a:solidFill>
                  <a:schemeClr val="tx2"/>
                </a:solidFill>
                <a:latin typeface="Vazir" panose="020B0603030804020204" pitchFamily="34" charset="-78"/>
                <a:cs typeface="B Mitra" panose="00000400000000000000" pitchFamily="2" charset="-78"/>
              </a:rPr>
              <a:t>فیبروم</a:t>
            </a:r>
            <a:r>
              <a:rPr lang="fa-IR" altLang="x-none" sz="3200" dirty="0">
                <a:solidFill>
                  <a:schemeClr val="tx2"/>
                </a:solidFill>
                <a:latin typeface="Vazir" panose="020B0603030804020204" pitchFamily="34" charset="-78"/>
                <a:cs typeface="B Mitra" panose="00000400000000000000" pitchFamily="2" charset="-78"/>
              </a:rPr>
              <a:t> در رحم زنان است</a:t>
            </a:r>
            <a:r>
              <a:rPr lang="fa-IR" altLang="x-none" sz="3200" dirty="0" smtClean="0">
                <a:solidFill>
                  <a:schemeClr val="tx2"/>
                </a:solidFill>
                <a:latin typeface="Vazir" panose="020B0603030804020204" pitchFamily="34" charset="-78"/>
                <a:cs typeface="B Mitra" panose="00000400000000000000" pitchFamily="2" charset="-78"/>
              </a:rPr>
              <a:t>.</a:t>
            </a:r>
            <a:endParaRPr lang="fa-IR" altLang="x-none" sz="3200" dirty="0">
              <a:solidFill>
                <a:schemeClr val="tx2"/>
              </a:solidFill>
              <a:latin typeface="Vazir" panose="020B0603030804020204" pitchFamily="34" charset="-78"/>
              <a:cs typeface="Vazir" panose="020B0603030804020204" pitchFamily="34" charset="-78"/>
            </a:endParaRPr>
          </a:p>
          <a:p>
            <a:pPr algn="r" rtl="1" eaLnBrk="0" fontAlgn="base" hangingPunct="0">
              <a:lnSpc>
                <a:spcPct val="150000"/>
              </a:lnSpc>
              <a:spcBef>
                <a:spcPct val="0"/>
              </a:spcBef>
              <a:spcAft>
                <a:spcPct val="0"/>
              </a:spcAft>
            </a:pPr>
            <a:r>
              <a:rPr lang="fa-IR" altLang="x-none" sz="3200" dirty="0">
                <a:solidFill>
                  <a:schemeClr val="tx2"/>
                </a:solidFill>
                <a:latin typeface="Vazir" panose="020B0603030804020204" pitchFamily="34" charset="-78"/>
                <a:cs typeface="B Mitra" panose="00000400000000000000" pitchFamily="2" charset="-78"/>
              </a:rPr>
              <a:t>مطالعات نشان می دهد هرچه سن اولین بارداری کمتر باشد، ریسک ابتلا به فیبروم کاهش می یابد و هرچه فواصل بین بارداری ها بیش تر باشد، ریسک ابتلا به فیبروم بیشتر است.</a:t>
            </a:r>
          </a:p>
          <a:p>
            <a:pPr algn="r" rtl="1"/>
            <a:endParaRPr lang="en-US" sz="3200" dirty="0" smtClean="0">
              <a:latin typeface="Times New Roman" panose="02020603050405020304" pitchFamily="18" charset="0"/>
              <a:ea typeface="Times New Roman" panose="02020603050405020304" pitchFamily="18" charset="0"/>
              <a:cs typeface="B Mitra" panose="00000400000000000000" pitchFamily="2" charset="-78"/>
            </a:endParaRPr>
          </a:p>
          <a:p>
            <a:pPr lvl="0" algn="r" rtl="1"/>
            <a:endParaRPr lang="en-US" sz="2800" dirty="0">
              <a:solidFill>
                <a:schemeClr val="tx2">
                  <a:lumMod val="50000"/>
                </a:schemeClr>
              </a:solidFill>
              <a:cs typeface="B Mitra" pitchFamily="2" charset="-78"/>
            </a:endParaRPr>
          </a:p>
        </p:txBody>
      </p:sp>
    </p:spTree>
    <p:extLst>
      <p:ext uri="{BB962C8B-B14F-4D97-AF65-F5344CB8AC3E}">
        <p14:creationId xmlns:p14="http://schemas.microsoft.com/office/powerpoint/2010/main" val="21806916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5602627"/>
          </a:xfrm>
        </p:spPr>
        <p:txBody>
          <a:bodyPr>
            <a:normAutofit/>
          </a:bodyPr>
          <a:lstStyle/>
          <a:p>
            <a:pPr marL="109728" indent="0" algn="r" rtl="1">
              <a:buNone/>
            </a:pPr>
            <a:r>
              <a:rPr lang="fa-IR"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ادامه </a:t>
            </a:r>
            <a:r>
              <a:rPr lang="ar-SA"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مزایای بیولوژیک فرزند آوری </a:t>
            </a:r>
            <a:endParaRPr lang="fa-IR" b="1"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marL="109728" indent="0" algn="r" rtl="1">
              <a:buNone/>
            </a:pPr>
            <a:endParaRPr lang="en-US" sz="8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algn="r" rtl="1"/>
            <a:r>
              <a:rPr lang="fa-IR" altLang="x-none" sz="2600" dirty="0" smtClean="0">
                <a:solidFill>
                  <a:schemeClr val="tx2"/>
                </a:solidFill>
                <a:latin typeface="Vazir" panose="020B0603030804020204" pitchFamily="34" charset="-78"/>
                <a:cs typeface="B Mitra" panose="00000400000000000000" pitchFamily="2" charset="-78"/>
              </a:rPr>
              <a:t>بارداری </a:t>
            </a:r>
            <a:r>
              <a:rPr lang="fa-IR" altLang="x-none" sz="2600" dirty="0">
                <a:solidFill>
                  <a:schemeClr val="tx2"/>
                </a:solidFill>
                <a:latin typeface="Vazir" panose="020B0603030804020204" pitchFamily="34" charset="-78"/>
                <a:cs typeface="B Mitra" panose="00000400000000000000" pitchFamily="2" charset="-78"/>
              </a:rPr>
              <a:t>در برخی زنان باعث بهبود یا کاهش علائم سندروم تخمدان پلی کیستیک (تنبلی تخمدان یا </a:t>
            </a:r>
            <a:r>
              <a:rPr lang="en-US" altLang="x-none" sz="2600" dirty="0">
                <a:solidFill>
                  <a:schemeClr val="tx2"/>
                </a:solidFill>
                <a:latin typeface="Vazir" panose="020B0603030804020204" pitchFamily="34" charset="-78"/>
                <a:cs typeface="B Mitra" panose="00000400000000000000" pitchFamily="2" charset="-78"/>
              </a:rPr>
              <a:t>PCOS</a:t>
            </a:r>
            <a:r>
              <a:rPr lang="fa-IR" altLang="x-none" sz="2600" dirty="0">
                <a:solidFill>
                  <a:schemeClr val="tx2"/>
                </a:solidFill>
                <a:latin typeface="Vazir" panose="020B0603030804020204" pitchFamily="34" charset="-78"/>
                <a:cs typeface="B Mitra" panose="00000400000000000000" pitchFamily="2" charset="-78"/>
              </a:rPr>
              <a:t>) میشود. تجربه بارداری و زایمان در بسیاری از زنان با کاهش دردهای دوره قاعدگی همراه است. تجربه بارداری، به علت افزایش خونرسانی لگن باعث تقویت رحم و تخمدان و سلامت عمومی زنان </a:t>
            </a:r>
            <a:r>
              <a:rPr lang="fa-IR" altLang="x-none" sz="2600" dirty="0" smtClean="0">
                <a:solidFill>
                  <a:schemeClr val="tx2"/>
                </a:solidFill>
                <a:latin typeface="Vazir" panose="020B0603030804020204" pitchFamily="34" charset="-78"/>
                <a:cs typeface="B Mitra" panose="00000400000000000000" pitchFamily="2" charset="-78"/>
              </a:rPr>
              <a:t>میشود</a:t>
            </a:r>
          </a:p>
          <a:p>
            <a:pPr lvl="0" algn="r" rtl="1" eaLnBrk="0" fontAlgn="base" hangingPunct="0">
              <a:lnSpc>
                <a:spcPct val="150000"/>
              </a:lnSpc>
              <a:spcBef>
                <a:spcPct val="0"/>
              </a:spcBef>
              <a:spcAft>
                <a:spcPct val="0"/>
              </a:spcAft>
            </a:pPr>
            <a:r>
              <a:rPr lang="fa-IR" altLang="x-none" sz="2600" dirty="0">
                <a:solidFill>
                  <a:schemeClr val="tx2"/>
                </a:solidFill>
                <a:latin typeface="Vazir" panose="020B0603030804020204" pitchFamily="34" charset="-78"/>
                <a:cs typeface="B Mitra" panose="00000400000000000000" pitchFamily="2" charset="-78"/>
              </a:rPr>
              <a:t>حاملگی باعث تحلیل و بهبود </a:t>
            </a:r>
            <a:r>
              <a:rPr lang="fa-IR" altLang="x-none" sz="2600" b="1" dirty="0">
                <a:solidFill>
                  <a:schemeClr val="tx2"/>
                </a:solidFill>
                <a:latin typeface="Vazir" panose="020B0603030804020204" pitchFamily="34" charset="-78"/>
                <a:cs typeface="B Mitra" panose="00000400000000000000" pitchFamily="2" charset="-78"/>
              </a:rPr>
              <a:t>اندومتریوز</a:t>
            </a:r>
            <a:r>
              <a:rPr lang="fa-IR" altLang="x-none" sz="2600" dirty="0">
                <a:solidFill>
                  <a:schemeClr val="tx2"/>
                </a:solidFill>
                <a:latin typeface="Vazir" panose="020B0603030804020204" pitchFamily="34" charset="-78"/>
                <a:cs typeface="B Mitra" panose="00000400000000000000" pitchFamily="2" charset="-78"/>
              </a:rPr>
              <a:t> می شود.</a:t>
            </a:r>
          </a:p>
          <a:p>
            <a:pPr lvl="0" algn="r" rtl="1" eaLnBrk="0" fontAlgn="base" hangingPunct="0">
              <a:lnSpc>
                <a:spcPct val="150000"/>
              </a:lnSpc>
              <a:spcBef>
                <a:spcPct val="0"/>
              </a:spcBef>
              <a:spcAft>
                <a:spcPct val="0"/>
              </a:spcAft>
            </a:pPr>
            <a:r>
              <a:rPr lang="fa-IR" altLang="x-none" sz="2600" dirty="0">
                <a:solidFill>
                  <a:schemeClr val="tx2"/>
                </a:solidFill>
                <a:latin typeface="Vazir" panose="020B0603030804020204" pitchFamily="34" charset="-78"/>
                <a:cs typeface="B Mitra" panose="00000400000000000000" pitchFamily="2" charset="-78"/>
              </a:rPr>
              <a:t>حاملگی در بعضی افراد باعث بهبود کامل و در برخی باعث سرکوب علایم در طی حاملگی می شود.</a:t>
            </a:r>
          </a:p>
          <a:p>
            <a:pPr lvl="0" algn="r" rtl="1" eaLnBrk="0" fontAlgn="base" hangingPunct="0">
              <a:lnSpc>
                <a:spcPct val="150000"/>
              </a:lnSpc>
              <a:spcBef>
                <a:spcPct val="0"/>
              </a:spcBef>
              <a:spcAft>
                <a:spcPct val="0"/>
              </a:spcAft>
            </a:pPr>
            <a:r>
              <a:rPr lang="fa-IR" altLang="x-none" sz="2600" dirty="0">
                <a:solidFill>
                  <a:schemeClr val="tx2"/>
                </a:solidFill>
                <a:latin typeface="Vazir" panose="020B0603030804020204" pitchFamily="34" charset="-78"/>
                <a:cs typeface="B Mitra" panose="00000400000000000000" pitchFamily="2" charset="-78"/>
              </a:rPr>
              <a:t>یکی از توصیه های متخصصین به زنان مبتلا به اندومتریوز، بارداری است. هرچند خود اندومتریوز از علل ناباروری است</a:t>
            </a:r>
            <a:endParaRPr lang="en-US" sz="2600" dirty="0">
              <a:cs typeface="B Mitra" panose="00000400000000000000" pitchFamily="2" charset="-78"/>
            </a:endParaRPr>
          </a:p>
        </p:txBody>
      </p:sp>
    </p:spTree>
    <p:extLst>
      <p:ext uri="{BB962C8B-B14F-4D97-AF65-F5344CB8AC3E}">
        <p14:creationId xmlns:p14="http://schemas.microsoft.com/office/powerpoint/2010/main" val="197350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4954555"/>
          </a:xfrm>
        </p:spPr>
        <p:txBody>
          <a:bodyPr>
            <a:normAutofit/>
          </a:bodyPr>
          <a:lstStyle/>
          <a:p>
            <a:pPr algn="r" rtl="1"/>
            <a:r>
              <a:rPr lang="fa-IR" altLang="x-none" sz="2600" dirty="0">
                <a:solidFill>
                  <a:schemeClr val="tx2"/>
                </a:solidFill>
                <a:latin typeface="Vazir" panose="020B0603030804020204" pitchFamily="34" charset="-78"/>
                <a:cs typeface="B Mitra" panose="00000400000000000000" pitchFamily="2" charset="-78"/>
              </a:rPr>
              <a:t>تجربه بارداری و شیردهی با کاهش احتمال ابتلابه بیماری هایی چون فشار خون، قند خون و چربی خون همراه است.</a:t>
            </a:r>
          </a:p>
          <a:p>
            <a:pPr algn="r" rtl="1"/>
            <a:r>
              <a:rPr lang="fa-IR" altLang="x-none" sz="2600" dirty="0">
                <a:solidFill>
                  <a:schemeClr val="tx2"/>
                </a:solidFill>
                <a:latin typeface="Vazir" panose="020B0603030804020204" pitchFamily="34" charset="-78"/>
                <a:cs typeface="B Mitra" panose="00000400000000000000" pitchFamily="2" charset="-78"/>
              </a:rPr>
              <a:t>تجربه بارداری و شیردهی با کاهش احتمال وقوع حوادث قلبی عروقی و سکته های قلبی و مغزی همراه است</a:t>
            </a:r>
            <a:r>
              <a:rPr lang="fa-IR" altLang="x-none" sz="2600" dirty="0" smtClean="0">
                <a:solidFill>
                  <a:schemeClr val="tx2"/>
                </a:solidFill>
                <a:latin typeface="Vazir" panose="020B0603030804020204" pitchFamily="34" charset="-78"/>
                <a:cs typeface="B Mitra" panose="00000400000000000000" pitchFamily="2" charset="-78"/>
              </a:rPr>
              <a:t>.</a:t>
            </a:r>
          </a:p>
          <a:p>
            <a:pPr algn="r" rtl="1"/>
            <a:r>
              <a:rPr lang="fa-IR" altLang="x-none" sz="2600" dirty="0">
                <a:solidFill>
                  <a:schemeClr val="tx2"/>
                </a:solidFill>
                <a:latin typeface="Vazir" panose="020B0603030804020204" pitchFamily="34" charset="-78"/>
                <a:cs typeface="B Mitra" panose="00000400000000000000" pitchFamily="2" charset="-78"/>
              </a:rPr>
              <a:t>مطالعات نشان می دهند بارداری با تقویت سیستم ایمنی بدن و افزایش توان مقابله با بیماری های خودایمنی مانند ام اس همراه است.</a:t>
            </a:r>
          </a:p>
          <a:p>
            <a:pPr algn="r" rtl="1"/>
            <a:r>
              <a:rPr lang="fa-IR" altLang="x-none" sz="2600" dirty="0">
                <a:solidFill>
                  <a:schemeClr val="tx2"/>
                </a:solidFill>
                <a:latin typeface="Vazir" panose="020B0603030804020204" pitchFamily="34" charset="-78"/>
                <a:cs typeface="B Mitra" panose="00000400000000000000" pitchFamily="2" charset="-78"/>
              </a:rPr>
              <a:t>نشان داده شده که در دوره بارداری </a:t>
            </a:r>
            <a:r>
              <a:rPr lang="fa-IR" altLang="x-none" sz="2600" b="1" dirty="0">
                <a:solidFill>
                  <a:schemeClr val="tx2"/>
                </a:solidFill>
                <a:latin typeface="Vazir" panose="020B0603030804020204" pitchFamily="34" charset="-78"/>
                <a:cs typeface="B Mitra" panose="00000400000000000000" pitchFamily="2" charset="-78"/>
              </a:rPr>
              <a:t>سلول های بنیادی جنین </a:t>
            </a:r>
            <a:r>
              <a:rPr lang="fa-IR" altLang="x-none" sz="2600" dirty="0">
                <a:solidFill>
                  <a:schemeClr val="tx2"/>
                </a:solidFill>
                <a:latin typeface="Vazir" panose="020B0603030804020204" pitchFamily="34" charset="-78"/>
                <a:cs typeface="B Mitra" panose="00000400000000000000" pitchFamily="2" charset="-78"/>
              </a:rPr>
              <a:t>از طریق جفت به مادر منتقل شده و در بافت های بدن مادر (قلب، کلیه، کبد و...)یافت می شوند. این </a:t>
            </a:r>
            <a:r>
              <a:rPr lang="fa-IR" altLang="x-none" sz="2600" b="1" dirty="0">
                <a:solidFill>
                  <a:schemeClr val="tx2"/>
                </a:solidFill>
                <a:latin typeface="Vazir" panose="020B0603030804020204" pitchFamily="34" charset="-78"/>
                <a:cs typeface="B Mitra" panose="00000400000000000000" pitchFamily="2" charset="-78"/>
              </a:rPr>
              <a:t>سلول های بنیادی </a:t>
            </a:r>
            <a:r>
              <a:rPr lang="fa-IR" altLang="x-none" sz="2600" dirty="0">
                <a:solidFill>
                  <a:schemeClr val="tx2"/>
                </a:solidFill>
                <a:latin typeface="Vazir" panose="020B0603030804020204" pitchFamily="34" charset="-78"/>
                <a:cs typeface="B Mitra" panose="00000400000000000000" pitchFamily="2" charset="-78"/>
              </a:rPr>
              <a:t>بسیار ارزشمند هستند، به جوان سازی (</a:t>
            </a:r>
            <a:r>
              <a:rPr lang="en-US" altLang="x-none" sz="2600" dirty="0">
                <a:solidFill>
                  <a:schemeClr val="tx2"/>
                </a:solidFill>
                <a:latin typeface="Vazir" panose="020B0603030804020204" pitchFamily="34" charset="-78"/>
                <a:cs typeface="B Mitra" panose="00000400000000000000" pitchFamily="2" charset="-78"/>
              </a:rPr>
              <a:t>rejuvenating</a:t>
            </a:r>
            <a:r>
              <a:rPr lang="fa-IR" altLang="x-none" sz="2600" dirty="0">
                <a:solidFill>
                  <a:schemeClr val="tx2"/>
                </a:solidFill>
                <a:latin typeface="Vazir" panose="020B0603030804020204" pitchFamily="34" charset="-78"/>
                <a:cs typeface="B Mitra" panose="00000400000000000000" pitchFamily="2" charset="-78"/>
              </a:rPr>
              <a:t>) بدن مادر کمک میکند و با افزایش طول عمر و سلامت عمومی مادر همراه است. </a:t>
            </a:r>
            <a:endParaRPr lang="en-US" sz="2600" dirty="0">
              <a:cs typeface="B Mitra" panose="00000400000000000000" pitchFamily="2" charset="-78"/>
            </a:endParaRPr>
          </a:p>
        </p:txBody>
      </p:sp>
      <p:sp>
        <p:nvSpPr>
          <p:cNvPr id="3" name="Title 2"/>
          <p:cNvSpPr>
            <a:spLocks noGrp="1"/>
          </p:cNvSpPr>
          <p:nvPr>
            <p:ph type="title"/>
          </p:nvPr>
        </p:nvSpPr>
        <p:spPr>
          <a:xfrm>
            <a:off x="457200" y="274638"/>
            <a:ext cx="8229600" cy="778098"/>
          </a:xfrm>
        </p:spPr>
        <p:txBody>
          <a:bodyPr>
            <a:normAutofit/>
          </a:bodyPr>
          <a:lstStyle/>
          <a:p>
            <a:pPr algn="r" rtl="1"/>
            <a:r>
              <a:rPr lang="fa-IR" sz="2700" dirty="0">
                <a:solidFill>
                  <a:srgbClr val="C00000"/>
                </a:solidFill>
                <a:effectLst/>
                <a:latin typeface="Times New Roman" panose="02020603050405020304" pitchFamily="18" charset="0"/>
                <a:ea typeface="Times New Roman" panose="02020603050405020304" pitchFamily="18" charset="0"/>
                <a:cs typeface="B Mitra" panose="00000400000000000000" pitchFamily="2" charset="-78"/>
              </a:rPr>
              <a:t>ادامه </a:t>
            </a:r>
            <a:r>
              <a:rPr lang="ar-SA" sz="2700" dirty="0">
                <a:solidFill>
                  <a:srgbClr val="C00000"/>
                </a:solidFill>
                <a:effectLst/>
                <a:latin typeface="Times New Roman" panose="02020603050405020304" pitchFamily="18" charset="0"/>
                <a:ea typeface="Times New Roman" panose="02020603050405020304" pitchFamily="18" charset="0"/>
                <a:cs typeface="B Mitra" panose="00000400000000000000" pitchFamily="2" charset="-78"/>
              </a:rPr>
              <a:t>مزایای بیولوژیک فرزند آوری </a:t>
            </a:r>
            <a:endParaRPr lang="en-US" sz="2700" dirty="0">
              <a:solidFill>
                <a:srgbClr val="C00000"/>
              </a:solidFill>
              <a:effectLst/>
              <a:latin typeface="Times New Roman" panose="02020603050405020304" pitchFamily="18" charset="0"/>
              <a:ea typeface="Times New Roman" panose="02020603050405020304" pitchFamily="18" charset="0"/>
              <a:cs typeface="B Mitra" panose="00000400000000000000" pitchFamily="2" charset="-78"/>
            </a:endParaRPr>
          </a:p>
        </p:txBody>
      </p:sp>
    </p:spTree>
    <p:extLst>
      <p:ext uri="{BB962C8B-B14F-4D97-AF65-F5344CB8AC3E}">
        <p14:creationId xmlns:p14="http://schemas.microsoft.com/office/powerpoint/2010/main" val="38266489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9315" y="332656"/>
            <a:ext cx="7239000" cy="936104"/>
          </a:xfrm>
        </p:spPr>
        <p:txBody>
          <a:bodyPr>
            <a:normAutofit fontScale="92500" lnSpcReduction="20000"/>
          </a:bodyPr>
          <a:lstStyle/>
          <a:p>
            <a:pPr lvl="0" algn="r" rtl="1"/>
            <a:endParaRPr lang="en-US" sz="3200" dirty="0" smtClean="0">
              <a:cs typeface="B Mitra" pitchFamily="2" charset="-78"/>
            </a:endParaRPr>
          </a:p>
          <a:p>
            <a:pPr marL="109728" indent="0" algn="ctr" rtl="1">
              <a:lnSpc>
                <a:spcPct val="106000"/>
              </a:lnSpc>
              <a:buNone/>
            </a:pPr>
            <a:r>
              <a:rPr lang="ar-SA" sz="29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زمان تصویب و ابلاغ قانون</a:t>
            </a:r>
            <a:endParaRPr lang="en-US" sz="29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endParaRPr lang="en-US" sz="3200" dirty="0">
              <a:cs typeface="B Mitra" pitchFamily="2" charset="-78"/>
            </a:endParaRPr>
          </a:p>
        </p:txBody>
      </p:sp>
      <p:sp>
        <p:nvSpPr>
          <p:cNvPr id="4" name="Content Placeholder 2"/>
          <p:cNvSpPr txBox="1">
            <a:spLocks/>
          </p:cNvSpPr>
          <p:nvPr/>
        </p:nvSpPr>
        <p:spPr>
          <a:xfrm>
            <a:off x="357158" y="2276872"/>
            <a:ext cx="8463314" cy="4107426"/>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algn="r" rtl="1"/>
            <a:r>
              <a:rPr lang="fa-IR" sz="2800" dirty="0" smtClean="0">
                <a:cs typeface="B Mitra" pitchFamily="2" charset="-78"/>
              </a:rPr>
              <a:t>قانون جوانی جمعیت با 73 ماده و 81 تبصره در تاریخ 1400/8/19 به تصویب رسید. که 19 ماده مربوط به بهداشت می باشد</a:t>
            </a:r>
            <a:endParaRPr lang="en-US" sz="2800" dirty="0">
              <a:cs typeface="B Mitra" pitchFamily="2" charset="-78"/>
            </a:endParaRPr>
          </a:p>
        </p:txBody>
      </p:sp>
    </p:spTree>
    <p:extLst>
      <p:ext uri="{BB962C8B-B14F-4D97-AF65-F5344CB8AC3E}">
        <p14:creationId xmlns:p14="http://schemas.microsoft.com/office/powerpoint/2010/main" val="29551805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859216" cy="5979064"/>
          </a:xfrm>
        </p:spPr>
        <p:txBody>
          <a:bodyPr>
            <a:normAutofit/>
          </a:bodyPr>
          <a:lstStyle/>
          <a:p>
            <a:pPr marL="109728" indent="0" algn="just" rtl="1">
              <a:lnSpc>
                <a:spcPct val="106000"/>
              </a:lnSpc>
              <a:buNone/>
            </a:pPr>
            <a:r>
              <a:rPr lang="ar-SA"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محتوای قانون 24 (سبد حمایتی گروههای هدف)</a:t>
            </a:r>
            <a:endParaRPr lang="en-US"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lvl="0" algn="just" rtl="1">
              <a:buNone/>
            </a:pPr>
            <a:r>
              <a:rPr lang="fa-IR" sz="2800" dirty="0">
                <a:cs typeface="B Mitra" pitchFamily="2" charset="-78"/>
              </a:rPr>
              <a:t>شناسایی مادران باردار، شیرده و دارای کودک زیر پنج سال نیازمند حمایت  بر اساس آزمون وسع، توسط وزارت بهداشت درمان و آموزش پزشکی و با همکاری کمیته امداد امام خمینی (ره)، ستاد اجرائی فرمان حضرت امام خمینی(ره) و بنیاد مستضعفان و معرفی به </a:t>
            </a:r>
            <a:r>
              <a:rPr lang="fa-IR" sz="2800" dirty="0" smtClean="0">
                <a:cs typeface="B Mitra" pitchFamily="2" charset="-78"/>
              </a:rPr>
              <a:t>وزارت </a:t>
            </a:r>
            <a:r>
              <a:rPr lang="fa-IR" sz="2800" dirty="0">
                <a:cs typeface="B Mitra" pitchFamily="2" charset="-78"/>
              </a:rPr>
              <a:t>تعاون، کار و رفاه اجتماعی جهت دریافت خدمات سبد تغذیه و بسته بهداشتی رایگان ماهانه</a:t>
            </a:r>
            <a:endParaRPr lang="en-US" sz="2800" dirty="0" smtClean="0">
              <a:cs typeface="B Mitra" pitchFamily="2" charset="-78"/>
            </a:endParaRPr>
          </a:p>
          <a:p>
            <a:pPr lvl="0" algn="r" rtl="1">
              <a:buNone/>
            </a:pPr>
            <a:endParaRPr lang="en-US" sz="2800" dirty="0" smtClean="0">
              <a:cs typeface="B Mitra" pitchFamily="2" charset="-78"/>
            </a:endParaRPr>
          </a:p>
          <a:p>
            <a:pPr algn="l" rtl="1"/>
            <a:endParaRPr lang="en-US" sz="2800" dirty="0">
              <a:cs typeface="B Mitra" pitchFamily="2" charset="-78"/>
            </a:endParaRPr>
          </a:p>
        </p:txBody>
      </p:sp>
    </p:spTree>
    <p:extLst>
      <p:ext uri="{BB962C8B-B14F-4D97-AF65-F5344CB8AC3E}">
        <p14:creationId xmlns:p14="http://schemas.microsoft.com/office/powerpoint/2010/main" val="33146702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32656"/>
            <a:ext cx="8568952" cy="5976664"/>
          </a:xfrm>
        </p:spPr>
        <p:txBody>
          <a:bodyPr>
            <a:normAutofit fontScale="77500" lnSpcReduction="20000"/>
          </a:bodyPr>
          <a:lstStyle/>
          <a:p>
            <a:pPr marL="109728" indent="0" algn="r" rtl="1">
              <a:buNone/>
            </a:pPr>
            <a:r>
              <a:rPr lang="ar-SA" sz="38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28 و 35</a:t>
            </a:r>
            <a:r>
              <a:rPr lang="ar-SA" sz="3300" dirty="0">
                <a:solidFill>
                  <a:srgbClr val="C00000"/>
                </a:solidFill>
                <a:latin typeface="Calibri" panose="020F0502020204030204" pitchFamily="34" charset="0"/>
                <a:ea typeface="Times New Roman" panose="02020603050405020304" pitchFamily="18" charset="0"/>
                <a:cs typeface="B Zar" panose="00000400000000000000" pitchFamily="2" charset="-78"/>
              </a:rPr>
              <a:t>  </a:t>
            </a:r>
            <a:r>
              <a:rPr lang="ar-SA" sz="2800" dirty="0">
                <a:solidFill>
                  <a:srgbClr val="C00000"/>
                </a:solidFill>
                <a:latin typeface="Calibri" panose="020F0502020204030204" pitchFamily="34" charset="0"/>
                <a:ea typeface="Times New Roman" panose="02020603050405020304" pitchFamily="18" charset="0"/>
                <a:cs typeface="B Zar" panose="00000400000000000000" pitchFamily="2" charset="-78"/>
              </a:rPr>
              <a:t>(شیوه آموزش و تبلیغات و ضرورت حذف </a:t>
            </a:r>
            <a:r>
              <a:rPr lang="ar-SA" sz="28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مح</a:t>
            </a:r>
            <a:r>
              <a:rPr lang="fa-IR" sz="28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ت</a:t>
            </a:r>
            <a:r>
              <a:rPr lang="ar-SA" sz="28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واهای </a:t>
            </a:r>
            <a:r>
              <a:rPr lang="ar-SA" sz="28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مغایر)</a:t>
            </a:r>
            <a:endParaRPr lang="en-US" sz="4700" dirty="0">
              <a:solidFill>
                <a:srgbClr val="C00000"/>
              </a:solidFill>
              <a:latin typeface="Times New Roman" panose="02020603050405020304" pitchFamily="18" charset="0"/>
              <a:ea typeface="Times New Roman" panose="02020603050405020304" pitchFamily="18" charset="0"/>
              <a:cs typeface="Arial" panose="020B0604020202020204" pitchFamily="34" charset="0"/>
            </a:endParaRPr>
          </a:p>
          <a:p>
            <a:pPr algn="just" rtl="1"/>
            <a:r>
              <a:rPr lang="fa-IR" sz="3300" dirty="0">
                <a:cs typeface="B Mitra" pitchFamily="2" charset="-78"/>
              </a:rPr>
              <a:t>آگاهی­بخشی نسبت به وجوه مثبت و ارزشمند ازدواج به هنگام نیاز و آسان، تعدد فرزندان در خانواده و تقویت و حمایت از نقش­های مادری و همسری، صیانت از تحکیم خانواده و مقابله با محتوای مغایر سیاست­های کلی جمعیت و عوارض جانبی استفاده از روشهای مختلف پیشگیری از بارداری و نیز عوارض خطرناک پزشکی، روانشناختی و فرهنگی و اجتماعی سقط جنین، از طریق اقداماتی نظیر  تولید و پخش فیلم، سریال، تبلیغات بازرگانی، برگزاری جشنواره­هاونمایشگاهها.</a:t>
            </a:r>
          </a:p>
          <a:p>
            <a:pPr algn="just" rtl="1"/>
            <a:r>
              <a:rPr lang="fa-IR" dirty="0" smtClean="0"/>
              <a:t>الف </a:t>
            </a:r>
            <a:r>
              <a:rPr lang="fa-IR" dirty="0"/>
              <a:t>ـ </a:t>
            </a:r>
            <a:r>
              <a:rPr lang="fa-IR" sz="3300" dirty="0">
                <a:cs typeface="B Mitra" pitchFamily="2" charset="-78"/>
              </a:rPr>
              <a:t>ممنوعیت تولید، پخش، توزیع، اشاعه، ترویج، انتشار یا حمایت از هرگونه برنامه و محتوای آموزشی، پژوهشی، فرهنگی، سرگرمی، به هر نحوی از انحاء از جمله فیلم، سریال، پویا­نمایی (انیمیشن) مغایر سیاست های کلی جمعیت </a:t>
            </a:r>
          </a:p>
          <a:p>
            <a:pPr algn="just" rtl="1"/>
            <a:r>
              <a:rPr lang="fa-IR" sz="3300" dirty="0">
                <a:cs typeface="B Mitra" pitchFamily="2" charset="-78"/>
              </a:rPr>
              <a:t>ج ـ اقدام به تهیه عبارات، نمادها یا تصاویر با محتوای حمایت از خانواده، مادران ایرانی و ارزشمندی تعدد فرزندان نماید و نسبت به درج مناسب موارد مذکور در بسته‌بندی محصولات و کالاهای کلیه واحدهای تولیدی، توزیعی، خدماتی، کتب، محصولات  فرهنگی و مطبوعات با همکاری وزارت فرهنگ و ارشاد اسلامی  </a:t>
            </a:r>
          </a:p>
          <a:p>
            <a:pPr algn="just" rtl="1"/>
            <a:r>
              <a:rPr lang="fa-IR" sz="3300" dirty="0">
                <a:cs typeface="B Mitra" pitchFamily="2" charset="-78"/>
              </a:rPr>
              <a:t>ح ـ تدوین پیوست فرهنگی تحت نظارت شورای عالی انقلاب فرهنگی متناسب با سیاست های کلی جمعیت و خانواده متناسب با اولویت­ها و ظرفیت­های ملی و محلی توسط کلیه دستگاهها</a:t>
            </a:r>
            <a:endParaRPr lang="en-US" sz="3300" dirty="0">
              <a:cs typeface="B Mitra" pitchFamily="2" charset="-78"/>
            </a:endParaRPr>
          </a:p>
        </p:txBody>
      </p:sp>
    </p:spTree>
    <p:extLst>
      <p:ext uri="{BB962C8B-B14F-4D97-AF65-F5344CB8AC3E}">
        <p14:creationId xmlns:p14="http://schemas.microsoft.com/office/powerpoint/2010/main" val="3878560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075240" cy="5907056"/>
          </a:xfrm>
        </p:spPr>
        <p:txBody>
          <a:bodyPr>
            <a:normAutofit/>
          </a:bodyPr>
          <a:lstStyle/>
          <a:p>
            <a:pPr marL="109728" indent="0" algn="r" rtl="1">
              <a:buNone/>
            </a:pPr>
            <a:r>
              <a:rPr lang="fa-IR" sz="3600" b="1" dirty="0" smtClean="0">
                <a:solidFill>
                  <a:srgbClr val="C00000"/>
                </a:solidFill>
                <a:cs typeface="B Mitra" panose="00000400000000000000" pitchFamily="2" charset="-78"/>
              </a:rPr>
              <a:t>فعالیت های برنامه جوانی جمعیت و باروری سالم</a:t>
            </a:r>
            <a:endParaRPr lang="en-US" sz="3600" b="1" dirty="0" smtClean="0">
              <a:solidFill>
                <a:srgbClr val="C00000"/>
              </a:solidFill>
              <a:cs typeface="B Mitra" panose="00000400000000000000" pitchFamily="2" charset="-78"/>
            </a:endParaRPr>
          </a:p>
          <a:p>
            <a:pPr algn="r" rtl="1"/>
            <a:r>
              <a:rPr lang="ar-SA" sz="3600" dirty="0" smtClean="0">
                <a:cs typeface="B Mitra" panose="00000400000000000000" pitchFamily="2" charset="-78"/>
              </a:rPr>
              <a:t>فرهنک سازی بهداشتی نسبت به مسئله فرزند آوری (اصلاح فاصله فرزندان، عدم فرزند آوری در سالهای اول ازدواج، اصلاح نگرش استفاده ار روشهای پیشگیری و بی خطر بودن آنها، اصلاح نگرش بارداری پرخطر بالای 35 سال، اصلاح نگرش تک فرزندی و دو فرزندی ....</a:t>
            </a:r>
            <a:endParaRPr lang="en-US" sz="4800" dirty="0" smtClean="0">
              <a:latin typeface="Times New Roman" panose="02020603050405020304" pitchFamily="18" charset="0"/>
              <a:ea typeface="Times New Roman" panose="02020603050405020304" pitchFamily="18" charset="0"/>
              <a:cs typeface="B Mitra" panose="00000400000000000000" pitchFamily="2" charset="-78"/>
            </a:endParaRPr>
          </a:p>
          <a:p>
            <a:pPr algn="r" rtl="1"/>
            <a:endParaRPr lang="en-US" sz="3600" dirty="0">
              <a:cs typeface="B Mitra" pitchFamily="2" charset="-78"/>
            </a:endParaRPr>
          </a:p>
        </p:txBody>
      </p:sp>
    </p:spTree>
    <p:extLst>
      <p:ext uri="{BB962C8B-B14F-4D97-AF65-F5344CB8AC3E}">
        <p14:creationId xmlns:p14="http://schemas.microsoft.com/office/powerpoint/2010/main" val="33573609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571480"/>
            <a:ext cx="8535322" cy="5812818"/>
          </a:xfrm>
        </p:spPr>
        <p:txBody>
          <a:bodyPr>
            <a:normAutofit/>
          </a:bodyPr>
          <a:lstStyle/>
          <a:p>
            <a:pPr algn="r" rtl="1"/>
            <a:r>
              <a:rPr lang="fa-IR" sz="2600" dirty="0">
                <a:cs typeface="B Mitra" pitchFamily="2" charset="-78"/>
              </a:rPr>
              <a:t>انجام فعالیت های آموزشی، پژوهشی و فرهنگی جهت ترویج و آگاهی بخشی نسبت به وجوه مثبت ازدواج به هنگام نیاز، آموزش مهارت­های دوران ازدواج، فرزندآوری، آثار منفی کم فرزندی در خانواده و کاهش رشد جمعیت در جامعه­، حرمت سقط جنین، نهادینه کردن هنجارهای صیانت از تحکیم خانواده، ایفای نقش­های خانوادگی و مقابله با محتوای مغایر سیاست­های جمعیتی، برای دانشجویان و نیروی انسانی آموزشی و اداری دانشگاه ها همراه با حذف محتوای آموزشی مخالف فرزندآوری و سقط جنین و..</a:t>
            </a:r>
            <a:endParaRPr lang="en-US" sz="2600" dirty="0">
              <a:cs typeface="B Mitra" pitchFamily="2" charset="-78"/>
            </a:endParaRPr>
          </a:p>
        </p:txBody>
      </p:sp>
    </p:spTree>
    <p:extLst>
      <p:ext uri="{BB962C8B-B14F-4D97-AF65-F5344CB8AC3E}">
        <p14:creationId xmlns:p14="http://schemas.microsoft.com/office/powerpoint/2010/main" val="36077946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746643"/>
          </a:xfrm>
        </p:spPr>
        <p:txBody>
          <a:bodyPr>
            <a:normAutofit/>
          </a:bodyPr>
          <a:lstStyle/>
          <a:p>
            <a:pPr marL="109728" indent="0" algn="r" rtl="1">
              <a:lnSpc>
                <a:spcPct val="106000"/>
              </a:lnSpc>
              <a:buNone/>
            </a:pPr>
            <a:r>
              <a:rPr lang="ar-SA" sz="32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38 </a:t>
            </a:r>
            <a:r>
              <a:rPr lang="ar-SA" sz="2400" dirty="0">
                <a:solidFill>
                  <a:srgbClr val="C00000"/>
                </a:solidFill>
                <a:latin typeface="Calibri" panose="020F0502020204030204" pitchFamily="34" charset="0"/>
                <a:ea typeface="Times New Roman" panose="02020603050405020304" pitchFamily="18" charset="0"/>
                <a:cs typeface="B Zar" panose="00000400000000000000" pitchFamily="2" charset="-78"/>
              </a:rPr>
              <a:t>(آموزشهای هنگام ازدواج</a:t>
            </a:r>
            <a:r>
              <a:rPr lang="ar-SA"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endParaRPr lang="fa-IR"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endParaRPr>
          </a:p>
          <a:p>
            <a:pPr algn="just" rtl="1">
              <a:lnSpc>
                <a:spcPct val="106000"/>
              </a:lnSpc>
            </a:pPr>
            <a:r>
              <a:rPr lang="fa-IR" sz="2600" dirty="0">
                <a:cs typeface="B Mitra" pitchFamily="2" charset="-78"/>
              </a:rPr>
              <a:t>ارایه آموزش‌های حین ازدواج به تمامی زوجین اعم از دانشجو و غیردانشجو وانتخاب آموزش‌دهندگان موضوع این حکم با تأیید نهاد نمایندگی ولی فقیه در دانشگاه‌های علوم پزشکی</a:t>
            </a:r>
          </a:p>
          <a:p>
            <a:pPr algn="just" rtl="1">
              <a:lnSpc>
                <a:spcPct val="106000"/>
              </a:lnSpc>
            </a:pPr>
            <a:r>
              <a:rPr lang="fa-IR" sz="2600" dirty="0">
                <a:cs typeface="B Mitra" pitchFamily="2" charset="-78"/>
              </a:rPr>
              <a:t>تبصره ـ دفاتر ثبت ازدواج موظف به دریافت گواهی دوره­های آموزشی حین ازدواج موضوع این ماده از زوجین، قبل از تحویل سند رسمی ازدواج هستند</a:t>
            </a:r>
            <a:endParaRPr lang="en-US" sz="2600" dirty="0">
              <a:cs typeface="B Mitra" pitchFamily="2" charset="-78"/>
            </a:endParaRPr>
          </a:p>
          <a:p>
            <a:pPr algn="r" rtl="1"/>
            <a:endParaRPr lang="en-US" dirty="0"/>
          </a:p>
        </p:txBody>
      </p:sp>
    </p:spTree>
    <p:extLst>
      <p:ext uri="{BB962C8B-B14F-4D97-AF65-F5344CB8AC3E}">
        <p14:creationId xmlns:p14="http://schemas.microsoft.com/office/powerpoint/2010/main" val="40137282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2656"/>
            <a:ext cx="8229600" cy="5674635"/>
          </a:xfrm>
        </p:spPr>
        <p:txBody>
          <a:bodyPr>
            <a:normAutofit/>
          </a:bodyPr>
          <a:lstStyle/>
          <a:p>
            <a:pPr marL="109728" indent="0" algn="r" rtl="1">
              <a:buNone/>
            </a:pPr>
            <a:r>
              <a:rPr lang="ar-SA" sz="32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51 </a:t>
            </a:r>
            <a:r>
              <a:rPr lang="ar-SA" sz="2400"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توزیع اقلام پیشگیری از بارداری</a:t>
            </a:r>
            <a:r>
              <a:rPr lang="ar-SA"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endParaRPr lang="en-US"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endParaRPr>
          </a:p>
          <a:p>
            <a:pPr marL="109728" indent="0" algn="just" rtl="1">
              <a:buNone/>
            </a:pPr>
            <a:r>
              <a:rPr lang="ar-SA" sz="2600" dirty="0">
                <a:cs typeface="B Mitra" pitchFamily="2" charset="-78"/>
              </a:rPr>
              <a:t>هرگونه توزیع رایگان یا یارانه­ای اقلام مرتبط با پیشگیری از بارداری و کارگذاشتن اقلام پیشگیری و تشویق به استفاده از آنها در شبکه بهداشتی درمانی وابسته به دانشگاههای علوم پزشکی ممنوع می باشد</a:t>
            </a:r>
            <a:r>
              <a:rPr lang="en-US" sz="2600" dirty="0">
                <a:cs typeface="B Mitra" pitchFamily="2" charset="-78"/>
              </a:rPr>
              <a:t>. </a:t>
            </a:r>
            <a:r>
              <a:rPr lang="ar-SA" sz="2600" dirty="0">
                <a:cs typeface="B Mitra" pitchFamily="2" charset="-78"/>
              </a:rPr>
              <a:t>تبصره ـ هرگونه ارائه داروهای جلوگیری از بارداری در داروخانه های سراسر کشور و شبکه بهداشت و کارگذاشتن اقلام پیشگیری، باید با تجویز پزشک باشد</a:t>
            </a:r>
            <a:endParaRPr lang="en-US" sz="2600" dirty="0">
              <a:cs typeface="B Mitra" pitchFamily="2" charset="-78"/>
            </a:endParaRPr>
          </a:p>
          <a:p>
            <a:pPr algn="r" rtl="1"/>
            <a:endParaRPr lang="en-US" sz="4000" dirty="0">
              <a:latin typeface="Times New Roman" panose="02020603050405020304" pitchFamily="18"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18429061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60648"/>
            <a:ext cx="8352928" cy="6192688"/>
          </a:xfrm>
        </p:spPr>
        <p:txBody>
          <a:bodyPr>
            <a:normAutofit/>
          </a:bodyPr>
          <a:lstStyle/>
          <a:p>
            <a:pPr marL="109728" indent="0" algn="r" rtl="1">
              <a:lnSpc>
                <a:spcPct val="106000"/>
              </a:lnSpc>
              <a:buNone/>
            </a:pPr>
            <a:r>
              <a:rPr lang="ar-SA" sz="32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52 </a:t>
            </a:r>
            <a:r>
              <a:rPr lang="ar-SA" sz="2400"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استفاده ار روشهای دائمی پیشگیری از بارداری</a:t>
            </a:r>
            <a:r>
              <a:rPr lang="ar-SA"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endParaRPr lang="en-US"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endParaRPr>
          </a:p>
          <a:p>
            <a:pPr marL="109728" indent="0" algn="just" rtl="1">
              <a:lnSpc>
                <a:spcPct val="106000"/>
              </a:lnSpc>
              <a:buNone/>
            </a:pPr>
            <a:r>
              <a:rPr lang="ar-SA" sz="2600" dirty="0">
                <a:cs typeface="B Mitra" pitchFamily="2" charset="-78"/>
              </a:rPr>
              <a:t>عقیم سازی دائم زنان و مردان و یا مواردی که احتمال برگشت پذیری در آنها ضعیف یا بسیار دشوار باشد (همچون بستن لوله ها) ممنوع است. عقیم سازی زنان در مواردی که بارداری برای مادر خطر جانی دارد یا ضرر مهم همچون عوارض جسمی جدی یا حرج (مشقت شدید غیر قابل تحمل) چه در دوران بارداری چه بعد از زایمان ایجاد می­کند و راه دیگری هم وجود نداشته باشد و دفع ضرر یا حرج مذکور با پیشگیری­های موقت امکان­پذیر نباشد، از این امر مستثنی می باشد</a:t>
            </a:r>
            <a:r>
              <a:rPr lang="en-US" sz="2600" dirty="0">
                <a:cs typeface="B Mitra" pitchFamily="2" charset="-78"/>
              </a:rPr>
              <a:t>. </a:t>
            </a:r>
            <a:r>
              <a:rPr lang="ar-SA" sz="2600" dirty="0">
                <a:cs typeface="B Mitra" pitchFamily="2" charset="-78"/>
              </a:rPr>
              <a:t>وزارت بهداشت، درمان و آموزش پزشکی موظف است با همکاری دبیرخانه شورای­ عالی انقلاب فرهنگی و سازمان پزشکی قانونی حداکثر سه­ماه پس از لازم­الاجراءشدن این قانون، منطبق بر منابع معتبر پزشکی با رعایت شاخص­ها و مفاد نقشه مهندسی فرهنگی کشور، دستورالعمل موارد و شیوه­های مجاز در موارد مذکور در صدر این ماده را تهیه و با تصویب وزیر بهداشت، درمان و آموزش پزشکی، اجرائی نماید</a:t>
            </a:r>
            <a:endParaRPr lang="en-US" sz="2600" dirty="0">
              <a:cs typeface="B Mitra" pitchFamily="2" charset="-78"/>
            </a:endParaRPr>
          </a:p>
        </p:txBody>
      </p:sp>
    </p:spTree>
    <p:extLst>
      <p:ext uri="{BB962C8B-B14F-4D97-AF65-F5344CB8AC3E}">
        <p14:creationId xmlns:p14="http://schemas.microsoft.com/office/powerpoint/2010/main" val="4292210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88640"/>
            <a:ext cx="8640960" cy="6120680"/>
          </a:xfrm>
        </p:spPr>
        <p:txBody>
          <a:bodyPr>
            <a:noAutofit/>
          </a:bodyPr>
          <a:lstStyle/>
          <a:p>
            <a:pPr marL="109728" indent="0" algn="r" rtl="1">
              <a:buNone/>
            </a:pPr>
            <a:r>
              <a:rPr lang="ar-SA" sz="32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a:t>
            </a:r>
            <a:r>
              <a:rPr lang="ar-SA" sz="32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53</a:t>
            </a:r>
            <a:r>
              <a:rPr lang="fa-IR" sz="32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 </a:t>
            </a:r>
            <a:r>
              <a:rPr lang="ar-SA"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r>
              <a:rPr lang="ar-SA" sz="2400"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غربالگری ناهنجاریهای جنینی)</a:t>
            </a:r>
            <a:endParaRPr lang="en-US" sz="2400" dirty="0">
              <a:solidFill>
                <a:srgbClr val="C00000"/>
              </a:solidFill>
              <a:latin typeface="Times New Roman" panose="02020603050405020304" pitchFamily="18" charset="0"/>
              <a:ea typeface="Times New Roman" panose="02020603050405020304" pitchFamily="18" charset="0"/>
              <a:cs typeface="Arial" panose="020B0604020202020204" pitchFamily="34" charset="0"/>
            </a:endParaRPr>
          </a:p>
          <a:p>
            <a:pPr algn="r" rtl="1"/>
            <a:endParaRPr lang="en-US" sz="100" dirty="0" smtClean="0"/>
          </a:p>
          <a:p>
            <a:pPr marL="109728" indent="0" algn="just" rtl="1">
              <a:buNone/>
            </a:pPr>
            <a:r>
              <a:rPr lang="ar-SA" sz="2600" dirty="0">
                <a:cs typeface="B Mitra" pitchFamily="2" charset="-78"/>
              </a:rPr>
              <a:t>وزارت بهداشت، درمان و آموزش پزشکی مکلف است حداکثر سه­</a:t>
            </a:r>
            <a:r>
              <a:rPr lang="fa-IR" sz="2600" dirty="0">
                <a:cs typeface="B Mitra" pitchFamily="2" charset="-78"/>
              </a:rPr>
              <a:t> </a:t>
            </a:r>
            <a:r>
              <a:rPr lang="ar-SA" sz="2600" dirty="0">
                <a:cs typeface="B Mitra" pitchFamily="2" charset="-78"/>
              </a:rPr>
              <a:t>ماه پس از لازم الاجراءشدن این قانون، کلیه دستورالعمل های صادره مرتبط با بارداری و سلامت مادر و جنین که پزشکان و کارکنان بهداشتی ـ درمانی یا مادران را به سقط جنین توصیه کرده یا سوق می دهد، حذف نموده مگر مواردی که جان مادر در خطر باشد و سایر مواردی را که ممکن است عوارضی برای مادر یا جنین ایجاد کند، با همکاری دبیرخانه شورای عالی انقلاب فرهنگی بر اساس شاخص ها و مفاد نقشه مهندسی فرهنگی کشور، به نحو ذیل مورد بازنگری قرار داده، به اجراء درآورد و بر آن نظارت کند</a:t>
            </a:r>
            <a:r>
              <a:rPr lang="en-US" sz="2600" dirty="0">
                <a:cs typeface="B Mitra" pitchFamily="2" charset="-78"/>
              </a:rPr>
              <a:t>: </a:t>
            </a:r>
            <a:endParaRPr lang="fa-IR" sz="2600" dirty="0">
              <a:cs typeface="B Mitra" pitchFamily="2" charset="-78"/>
            </a:endParaRPr>
          </a:p>
          <a:p>
            <a:pPr marL="109728" indent="0" algn="just" rtl="1">
              <a:buNone/>
            </a:pPr>
            <a:r>
              <a:rPr lang="fa-IR" sz="2600" dirty="0">
                <a:cs typeface="B Mitra" pitchFamily="2" charset="-78"/>
              </a:rPr>
              <a:t>۱</a:t>
            </a:r>
            <a:r>
              <a:rPr lang="ar-SA" sz="2600" dirty="0">
                <a:cs typeface="B Mitra" pitchFamily="2" charset="-78"/>
              </a:rPr>
              <a:t>ـ استانداردسازی چگونگی تجویز و عملکرد پزشکان و سایر ارائه دهندگان خدمات، آموزش مؤثر و قانونمند آنها، پایش و ارزشیابی عملکرد و صدور یا لغو مجوزهای خدمت مربوط در اجرای مفاد این ماده؛</a:t>
            </a:r>
            <a:endParaRPr lang="fa-IR" sz="2600" dirty="0">
              <a:cs typeface="B Mitra" pitchFamily="2" charset="-78"/>
            </a:endParaRPr>
          </a:p>
          <a:p>
            <a:pPr marL="109728" indent="0" algn="just" rtl="1">
              <a:buNone/>
            </a:pPr>
            <a:r>
              <a:rPr lang="ar-SA" sz="2600" dirty="0">
                <a:cs typeface="B Mitra" pitchFamily="2" charset="-78"/>
              </a:rPr>
              <a:t> </a:t>
            </a:r>
            <a:r>
              <a:rPr lang="fa-IR" sz="2600" dirty="0">
                <a:cs typeface="B Mitra" pitchFamily="2" charset="-78"/>
              </a:rPr>
              <a:t>۲</a:t>
            </a:r>
            <a:r>
              <a:rPr lang="ar-SA" sz="2600" dirty="0">
                <a:cs typeface="B Mitra" pitchFamily="2" charset="-78"/>
              </a:rPr>
              <a:t>ـ اصلاح روشهای غربالگری و تشخیصی و عملکرد مورد استفاده برای مادر و جنین در جهت حفظ آنها و منتفی کردن احتمال خطر برای آنها و به استاندارد روز رساندن مقادیر مثبت و منفی کاذب نتایج و تفاسیر آزمایش ها و تصویربرداری­ها با رعایت شاخص های به روز و استانداردهای علمی و تعیین مسؤولیت تجویزکننده و انجام دهنده خدمات</a:t>
            </a:r>
            <a:r>
              <a:rPr lang="ar-SA" sz="2600" dirty="0" smtClean="0">
                <a:cs typeface="B Mitra" pitchFamily="2" charset="-78"/>
              </a:rPr>
              <a:t>؛ </a:t>
            </a:r>
            <a:endParaRPr lang="en-US" sz="2600" dirty="0">
              <a:cs typeface="B Mitra" pitchFamily="2" charset="-78"/>
            </a:endParaRPr>
          </a:p>
        </p:txBody>
      </p:sp>
    </p:spTree>
    <p:extLst>
      <p:ext uri="{BB962C8B-B14F-4D97-AF65-F5344CB8AC3E}">
        <p14:creationId xmlns:p14="http://schemas.microsoft.com/office/powerpoint/2010/main" val="12610473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5530619"/>
          </a:xfrm>
        </p:spPr>
        <p:txBody>
          <a:bodyPr>
            <a:normAutofit fontScale="92500"/>
          </a:bodyPr>
          <a:lstStyle/>
          <a:p>
            <a:pPr marL="109728" indent="0" algn="just" rtl="1">
              <a:buNone/>
            </a:pPr>
            <a:r>
              <a:rPr lang="fa-IR" sz="3200" b="1" dirty="0" smtClean="0">
                <a:solidFill>
                  <a:srgbClr val="C00000"/>
                </a:solidFill>
                <a:latin typeface="Calibri" panose="020F0502020204030204" pitchFamily="34" charset="0"/>
                <a:ea typeface="Times New Roman" panose="02020603050405020304" pitchFamily="18" charset="0"/>
                <a:cs typeface="B Nazanin" panose="00000400000000000000" pitchFamily="2" charset="-78"/>
              </a:rPr>
              <a:t>ادامه </a:t>
            </a:r>
            <a:r>
              <a:rPr lang="ar-SA" sz="3200" b="1" dirty="0" smtClean="0">
                <a:solidFill>
                  <a:srgbClr val="C00000"/>
                </a:solidFill>
                <a:latin typeface="Calibri" panose="020F0502020204030204" pitchFamily="34" charset="0"/>
                <a:ea typeface="Times New Roman" panose="02020603050405020304" pitchFamily="18" charset="0"/>
                <a:cs typeface="B Nazanin" panose="00000400000000000000" pitchFamily="2" charset="-78"/>
              </a:rPr>
              <a:t>محتوای </a:t>
            </a:r>
            <a:r>
              <a:rPr lang="ar-SA" sz="3200" b="1" dirty="0">
                <a:solidFill>
                  <a:srgbClr val="C00000"/>
                </a:solidFill>
                <a:latin typeface="Calibri" panose="020F0502020204030204" pitchFamily="34" charset="0"/>
                <a:ea typeface="Times New Roman" panose="02020603050405020304" pitchFamily="18" charset="0"/>
                <a:cs typeface="B Nazanin" panose="00000400000000000000" pitchFamily="2" charset="-78"/>
              </a:rPr>
              <a:t>قانون 53</a:t>
            </a:r>
            <a:r>
              <a:rPr lang="fa-IR" sz="3200" b="1" dirty="0">
                <a:solidFill>
                  <a:srgbClr val="C00000"/>
                </a:solidFill>
                <a:latin typeface="Calibri" panose="020F0502020204030204" pitchFamily="34" charset="0"/>
                <a:ea typeface="Times New Roman" panose="02020603050405020304" pitchFamily="18" charset="0"/>
                <a:cs typeface="B Nazanin" panose="00000400000000000000" pitchFamily="2" charset="-78"/>
              </a:rPr>
              <a:t> </a:t>
            </a:r>
            <a:r>
              <a:rPr lang="ar-SA" sz="3200" b="1" dirty="0">
                <a:solidFill>
                  <a:srgbClr val="C00000"/>
                </a:solidFill>
                <a:latin typeface="Calibri" panose="020F0502020204030204" pitchFamily="34" charset="0"/>
                <a:ea typeface="Times New Roman" panose="02020603050405020304" pitchFamily="18" charset="0"/>
                <a:cs typeface="B Nazanin" panose="00000400000000000000" pitchFamily="2" charset="-78"/>
              </a:rPr>
              <a:t>(ممنوعیت غربالگری ناهنجاریهای جنینی)</a:t>
            </a:r>
            <a:endParaRPr lang="en-US" sz="3200" b="1" dirty="0">
              <a:solidFill>
                <a:srgbClr val="C00000"/>
              </a:solidFill>
              <a:latin typeface="Times New Roman" panose="02020603050405020304" pitchFamily="18" charset="0"/>
              <a:ea typeface="Times New Roman" panose="02020603050405020304" pitchFamily="18" charset="0"/>
              <a:cs typeface="B Nazanin" panose="00000400000000000000" pitchFamily="2" charset="-78"/>
            </a:endParaRPr>
          </a:p>
          <a:p>
            <a:pPr marL="109728" indent="0" algn="just" rtl="1">
              <a:buNone/>
            </a:pPr>
            <a:r>
              <a:rPr lang="fa-IR" sz="2600" dirty="0" smtClean="0">
                <a:cs typeface="B Mitra" pitchFamily="2" charset="-78"/>
              </a:rPr>
              <a:t>۳</a:t>
            </a:r>
            <a:r>
              <a:rPr lang="ar-SA" sz="2600" dirty="0">
                <a:cs typeface="B Mitra" pitchFamily="2" charset="-78"/>
              </a:rPr>
              <a:t>ـ تعیین آیین­نامه تصدیق آزمایشگاهها و مراکز تصویربرداری عامل آزمایش ها و تصویربرداری های مجاز غربالگری ناهنجاری جنین با رعایت شاخص­های بند (</a:t>
            </a:r>
            <a:r>
              <a:rPr lang="fa-IR" sz="2600" dirty="0">
                <a:cs typeface="B Mitra" pitchFamily="2" charset="-78"/>
              </a:rPr>
              <a:t>۱) </a:t>
            </a:r>
            <a:r>
              <a:rPr lang="ar-SA" sz="2600" dirty="0">
                <a:cs typeface="B Mitra" pitchFamily="2" charset="-78"/>
              </a:rPr>
              <a:t>و (</a:t>
            </a:r>
            <a:r>
              <a:rPr lang="fa-IR" sz="2600" dirty="0">
                <a:cs typeface="B Mitra" pitchFamily="2" charset="-78"/>
              </a:rPr>
              <a:t>۲) </a:t>
            </a:r>
            <a:r>
              <a:rPr lang="ar-SA" sz="2600" dirty="0">
                <a:cs typeface="B Mitra" pitchFamily="2" charset="-78"/>
              </a:rPr>
              <a:t>با تبیین نحوه ارزشیابی منظم از آنها و چگونگی پاسخگویی آنان؛ تبصره</a:t>
            </a:r>
            <a:r>
              <a:rPr lang="fa-IR" sz="2600" dirty="0">
                <a:cs typeface="B Mitra" pitchFamily="2" charset="-78"/>
              </a:rPr>
              <a:t>۱</a:t>
            </a:r>
            <a:r>
              <a:rPr lang="ar-SA" sz="2600" dirty="0">
                <a:cs typeface="B Mitra" pitchFamily="2" charset="-78"/>
              </a:rPr>
              <a:t>ـ عدم ارجاع مادر باردار به غربالگری ناهنجاری های جنین توسط پزشکان یا کارکنان بهداشتی و درمانی تخلف نیست و نباید منجر به محاکمه و یا پیگرد آنها گردد، مگر آن که پزشک، علم یا ظن قوی به لزوم ارجاع برای درمان مادر و جنین یا حفظ جان مادر داشته باشد</a:t>
            </a:r>
            <a:r>
              <a:rPr lang="en-US" sz="2600" dirty="0">
                <a:cs typeface="B Mitra" pitchFamily="2" charset="-78"/>
              </a:rPr>
              <a:t>. </a:t>
            </a:r>
            <a:r>
              <a:rPr lang="ar-SA" sz="2600" dirty="0">
                <a:cs typeface="B Mitra" pitchFamily="2" charset="-78"/>
              </a:rPr>
              <a:t>در صورت ارجاع مادر باردار به غربالگری هایی که منجر به حدوث سقط یا سایر عوارض برای جنین و مادر شود، صرفاً پزشک، تنها در صورتی­که ارجاع را بر پایه ظن قوی علمی و مبتنی بر شواهد نسبت به ناهنجاری جنین، برای حفظ جان مادر و جنین یا درمان آنها ضروری تشخیص داده باشد، مرتکب تخلفی نشده است</a:t>
            </a:r>
            <a:r>
              <a:rPr lang="en-US" sz="2600" dirty="0">
                <a:cs typeface="B Mitra" pitchFamily="2" charset="-78"/>
              </a:rPr>
              <a:t>. </a:t>
            </a:r>
            <a:r>
              <a:rPr lang="ar-SA" sz="2600" dirty="0">
                <a:cs typeface="B Mitra" pitchFamily="2" charset="-78"/>
              </a:rPr>
              <a:t>تبصره</a:t>
            </a:r>
            <a:r>
              <a:rPr lang="fa-IR" sz="2600" dirty="0">
                <a:cs typeface="B Mitra" pitchFamily="2" charset="-78"/>
              </a:rPr>
              <a:t>۲</a:t>
            </a:r>
            <a:r>
              <a:rPr lang="ar-SA" sz="2600" dirty="0">
                <a:cs typeface="B Mitra" pitchFamily="2" charset="-78"/>
              </a:rPr>
              <a:t>ـ از زمان لازم­الاجراءشدن این قانون هرگونه توصیه به مادران باردار توسط کادر بهداشت و درمان یا تشویق یا ارجاع از سوی درمانگران به تشخیص ناهنجاری جنین مجاز نبوده و صرفاً در قالب تبصره (</a:t>
            </a:r>
            <a:r>
              <a:rPr lang="fa-IR" sz="2600" dirty="0">
                <a:cs typeface="B Mitra" pitchFamily="2" charset="-78"/>
              </a:rPr>
              <a:t>۳) </a:t>
            </a:r>
            <a:r>
              <a:rPr lang="ar-SA" sz="2600" dirty="0">
                <a:cs typeface="B Mitra" pitchFamily="2" charset="-78"/>
              </a:rPr>
              <a:t>این ماده مجاز است</a:t>
            </a:r>
            <a:r>
              <a:rPr lang="en-US" sz="2600" dirty="0">
                <a:cs typeface="B Mitra" pitchFamily="2" charset="-78"/>
              </a:rPr>
              <a:t>. </a:t>
            </a:r>
          </a:p>
          <a:p>
            <a:pPr algn="just" rtl="1"/>
            <a:endParaRPr lang="en-US" dirty="0"/>
          </a:p>
        </p:txBody>
      </p:sp>
    </p:spTree>
    <p:extLst>
      <p:ext uri="{BB962C8B-B14F-4D97-AF65-F5344CB8AC3E}">
        <p14:creationId xmlns:p14="http://schemas.microsoft.com/office/powerpoint/2010/main" val="5627009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400600"/>
          </a:xfrm>
        </p:spPr>
        <p:txBody>
          <a:bodyPr>
            <a:noAutofit/>
          </a:bodyPr>
          <a:lstStyle/>
          <a:p>
            <a:pPr marL="109728" indent="0" algn="just" rtl="1">
              <a:buNone/>
            </a:pPr>
            <a:r>
              <a:rPr lang="ar-SA" sz="2400" dirty="0">
                <a:cs typeface="B Mitra" panose="00000400000000000000" pitchFamily="2" charset="-78"/>
              </a:rPr>
              <a:t>تبصره</a:t>
            </a:r>
            <a:r>
              <a:rPr lang="fa-IR" sz="2400" dirty="0">
                <a:cs typeface="B Mitra" panose="00000400000000000000" pitchFamily="2" charset="-78"/>
              </a:rPr>
              <a:t>۳</a:t>
            </a:r>
            <a:r>
              <a:rPr lang="ar-SA" sz="2400" dirty="0">
                <a:cs typeface="B Mitra" panose="00000400000000000000" pitchFamily="2" charset="-78"/>
              </a:rPr>
              <a:t>ـ آزمایش غربالگری و تشخیص ناهنجاری جنین صرفاً به درخواست یکی از والدین و با تشخیص پزشک متخصص، مبنی بر احتمال قابل توجه نسبت به وجود عارضه جدی در جنین، یا خطر جانی برای مادر یا جنین و یا احتمال ضرر جدی برای سلامت مادر یا جنین در ادامه بارداری مبتنی بر منابع معتبر علمی تجویز می گردد، مشروط به آن که احتمال ضرر آزمایش غربالگری و تشخیص ناهنجاری حسب مورد اقوی از احتمال یا محتمل ضرر نسبت به جنین و مادر نباشد و همچنین والدین یا پزشک احتمال عقلایی سقط در اثر آزمایش غربالگری و تشخیص ناهنجاری را ندهند</a:t>
            </a:r>
            <a:r>
              <a:rPr lang="en-US" sz="2400" dirty="0" smtClean="0">
                <a:cs typeface="B Mitra" panose="00000400000000000000" pitchFamily="2" charset="-78"/>
              </a:rPr>
              <a:t>.</a:t>
            </a:r>
            <a:r>
              <a:rPr lang="fa-IR" sz="2400" dirty="0" smtClean="0">
                <a:cs typeface="B Mitra" panose="00000400000000000000" pitchFamily="2" charset="-78"/>
              </a:rPr>
              <a:t> </a:t>
            </a:r>
            <a:r>
              <a:rPr lang="ar-SA" sz="2400" dirty="0" smtClean="0">
                <a:cs typeface="B Mitra" panose="00000400000000000000" pitchFamily="2" charset="-78"/>
              </a:rPr>
              <a:t>جهت </a:t>
            </a:r>
            <a:r>
              <a:rPr lang="ar-SA" sz="2400" dirty="0">
                <a:cs typeface="B Mitra" panose="00000400000000000000" pitchFamily="2" charset="-78"/>
              </a:rPr>
              <a:t>استانداردسازی، نظارت، پایش و ارزشیابی، ارائه دهنده خدمت موظف است با رعایت اصول محرمانگی، اطلاعات مادر، پزشک، سایر ارائه­دهندگان خدمت، مستندات و دلایل تجویز یا اقدام را در طی کلیه مراحل در پرونده الکترونیک سلامت بیمار و یا سامانه این قانون ثبت و بارگذاری نماید. همچنین مشخصات دقیق آزمایشگاهها و مراکز تصویربرداری، تاریخ و نتایج اقدامات باید در پرونده یا سامانه مذکور ثبت </a:t>
            </a:r>
            <a:r>
              <a:rPr lang="ar-SA" sz="2400" dirty="0" smtClean="0">
                <a:cs typeface="B Mitra" panose="00000400000000000000" pitchFamily="2" charset="-78"/>
              </a:rPr>
              <a:t>شود</a:t>
            </a:r>
            <a:endParaRPr lang="fa-IR" sz="2400" dirty="0" smtClean="0">
              <a:cs typeface="B Mitra" panose="00000400000000000000" pitchFamily="2" charset="-78"/>
            </a:endParaRPr>
          </a:p>
          <a:p>
            <a:pPr marL="109728" indent="0" algn="just" rtl="1">
              <a:buNone/>
            </a:pPr>
            <a:r>
              <a:rPr lang="ar-SA" sz="2400" dirty="0" smtClean="0">
                <a:cs typeface="B Mitra" panose="00000400000000000000" pitchFamily="2" charset="-78"/>
              </a:rPr>
              <a:t>تبصره</a:t>
            </a:r>
            <a:r>
              <a:rPr lang="fa-IR" sz="2400" dirty="0">
                <a:cs typeface="B Mitra" panose="00000400000000000000" pitchFamily="2" charset="-78"/>
              </a:rPr>
              <a:t>۴</a:t>
            </a:r>
            <a:r>
              <a:rPr lang="ar-SA" sz="2400" dirty="0">
                <a:cs typeface="B Mitra" panose="00000400000000000000" pitchFamily="2" charset="-78"/>
              </a:rPr>
              <a:t>ـ از زمان لازم­الاجراء شدن این قانون، پوشش هزینه آزمایش­ها و تصویربرداری­های مربوط به مادر و جنین از سوی نظام بیمه ای اعم از پایه و تکمیلی (خصوصی و غیرخصوصی) صرفاً بر اساس این ماده و در صورت رعایت مفاد آن قابل انجام </a:t>
            </a:r>
            <a:r>
              <a:rPr lang="ar-SA" sz="2400" dirty="0" smtClean="0">
                <a:cs typeface="B Mitra" panose="00000400000000000000" pitchFamily="2" charset="-78"/>
              </a:rPr>
              <a:t>است</a:t>
            </a:r>
            <a:endParaRPr lang="en-US" sz="2400" dirty="0"/>
          </a:p>
        </p:txBody>
      </p:sp>
      <p:sp>
        <p:nvSpPr>
          <p:cNvPr id="3" name="Title 2"/>
          <p:cNvSpPr>
            <a:spLocks noGrp="1"/>
          </p:cNvSpPr>
          <p:nvPr>
            <p:ph type="title"/>
          </p:nvPr>
        </p:nvSpPr>
        <p:spPr>
          <a:xfrm>
            <a:off x="251520" y="274638"/>
            <a:ext cx="8640960" cy="634082"/>
          </a:xfrm>
        </p:spPr>
        <p:txBody>
          <a:bodyPr>
            <a:noAutofit/>
          </a:bodyPr>
          <a:lstStyle/>
          <a:p>
            <a:pPr algn="r" rtl="1"/>
            <a:r>
              <a:rPr lang="fa-IR" sz="3200" dirty="0" smtClean="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ادامه </a:t>
            </a:r>
            <a:r>
              <a:rPr lang="ar-SA" sz="3200" dirty="0" smtClean="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محتوای قانون53</a:t>
            </a:r>
            <a:r>
              <a:rPr lang="fa-IR" sz="2800" dirty="0" smtClean="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 </a:t>
            </a:r>
            <a:r>
              <a:rPr lang="ar-SA" sz="2400" dirty="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(ممنوعیت غربالگری ناهنجاریهای جنینی)</a:t>
            </a:r>
            <a:r>
              <a:rPr lang="en-US" sz="2400" dirty="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t/>
            </a:r>
            <a:br>
              <a:rPr lang="en-US" sz="2400" dirty="0">
                <a:solidFill>
                  <a:srgbClr val="C00000"/>
                </a:solidFill>
                <a:effectLst/>
                <a:latin typeface="Times New Roman" panose="02020603050405020304" pitchFamily="18" charset="0"/>
                <a:ea typeface="Times New Roman" panose="02020603050405020304" pitchFamily="18" charset="0"/>
                <a:cs typeface="Arial" panose="020B0604020202020204" pitchFamily="34" charset="0"/>
              </a:rPr>
            </a:br>
            <a:endParaRPr lang="en-US" sz="2400" dirty="0">
              <a:solidFill>
                <a:srgbClr val="C00000"/>
              </a:solidFill>
              <a:effectLst/>
            </a:endParaRPr>
          </a:p>
        </p:txBody>
      </p:sp>
    </p:spTree>
    <p:extLst>
      <p:ext uri="{BB962C8B-B14F-4D97-AF65-F5344CB8AC3E}">
        <p14:creationId xmlns:p14="http://schemas.microsoft.com/office/powerpoint/2010/main" val="28132475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435280" cy="6098570"/>
          </a:xfrm>
        </p:spPr>
        <p:txBody>
          <a:bodyPr>
            <a:normAutofit fontScale="25000" lnSpcReduction="20000"/>
          </a:bodyPr>
          <a:lstStyle/>
          <a:p>
            <a:pPr marL="109728" indent="0" algn="r" rtl="1">
              <a:lnSpc>
                <a:spcPct val="106000"/>
              </a:lnSpc>
              <a:buNone/>
            </a:pPr>
            <a:r>
              <a:rPr lang="ar-SA" sz="12800" b="1"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a:t>
            </a:r>
            <a:r>
              <a:rPr lang="ar-SA" sz="12800" b="1" dirty="0">
                <a:solidFill>
                  <a:srgbClr val="C00000"/>
                </a:solidFill>
                <a:latin typeface="Calibri" panose="020F0502020204030204" pitchFamily="34" charset="0"/>
                <a:ea typeface="Times New Roman" panose="02020603050405020304" pitchFamily="18" charset="0"/>
                <a:cs typeface="B Zar" panose="00000400000000000000" pitchFamily="2" charset="-78"/>
              </a:rPr>
              <a:t>قانون 56- 60- 61 </a:t>
            </a:r>
            <a:r>
              <a:rPr lang="ar-SA" sz="9600" b="1"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سقط جنین</a:t>
            </a:r>
            <a:r>
              <a:rPr lang="ar-SA" sz="9600" b="1"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endParaRPr lang="en-US" sz="9600" b="1" dirty="0" smtClean="0">
              <a:solidFill>
                <a:srgbClr val="C00000"/>
              </a:solidFill>
              <a:latin typeface="Calibri" panose="020F0502020204030204" pitchFamily="34" charset="0"/>
              <a:ea typeface="Times New Roman" panose="02020603050405020304" pitchFamily="18" charset="0"/>
              <a:cs typeface="B Zar" panose="00000400000000000000" pitchFamily="2" charset="-78"/>
            </a:endParaRPr>
          </a:p>
          <a:p>
            <a:pPr marL="109728" indent="0" algn="just" rtl="1">
              <a:lnSpc>
                <a:spcPct val="106000"/>
              </a:lnSpc>
              <a:buNone/>
            </a:pPr>
            <a:r>
              <a:rPr lang="ar-SA" sz="9600" dirty="0">
                <a:cs typeface="B Mitra" panose="00000400000000000000" pitchFamily="2" charset="-78"/>
              </a:rPr>
              <a:t>سقط جنین ممنوع بوده و از جرائم دارای جنبه عمومی می باشد و مطابق مواد (</a:t>
            </a:r>
            <a:r>
              <a:rPr lang="fa-IR" sz="9600" dirty="0">
                <a:cs typeface="B Mitra" panose="00000400000000000000" pitchFamily="2" charset="-78"/>
              </a:rPr>
              <a:t>۷۱۶) </a:t>
            </a:r>
            <a:r>
              <a:rPr lang="ar-SA" sz="9600" dirty="0">
                <a:cs typeface="B Mitra" panose="00000400000000000000" pitchFamily="2" charset="-78"/>
              </a:rPr>
              <a:t>تا (</a:t>
            </a:r>
            <a:r>
              <a:rPr lang="fa-IR" sz="9600" dirty="0">
                <a:cs typeface="B Mitra" panose="00000400000000000000" pitchFamily="2" charset="-78"/>
              </a:rPr>
              <a:t>۷۲۰) </a:t>
            </a:r>
            <a:r>
              <a:rPr lang="ar-SA" sz="9600" dirty="0">
                <a:cs typeface="B Mitra" panose="00000400000000000000" pitchFamily="2" charset="-78"/>
              </a:rPr>
              <a:t>قانون مجازات اسلامی و مواد این قانون، مستوجب مجازات دیه، حبس و ابطال پروانه پزشکی است</a:t>
            </a:r>
            <a:r>
              <a:rPr lang="en-US" sz="9600" dirty="0">
                <a:cs typeface="B Mitra" panose="00000400000000000000" pitchFamily="2" charset="-78"/>
              </a:rPr>
              <a:t>. </a:t>
            </a:r>
            <a:r>
              <a:rPr lang="ar-SA" sz="9600" dirty="0">
                <a:cs typeface="B Mitra" panose="00000400000000000000" pitchFamily="2" charset="-78"/>
              </a:rPr>
              <a:t>مادر صرفاً در مواردی که احتمال بدهد شرایط زیر محقق می شود، می تواند درخواست سقط جنین را به مراکز پزشکی قانونی تقدیم نماید</a:t>
            </a:r>
            <a:r>
              <a:rPr lang="en-US" sz="9600" dirty="0">
                <a:cs typeface="B Mitra" panose="00000400000000000000" pitchFamily="2" charset="-78"/>
              </a:rPr>
              <a:t>. </a:t>
            </a:r>
            <a:r>
              <a:rPr lang="ar-SA" sz="9600" dirty="0">
                <a:cs typeface="B Mitra" panose="00000400000000000000" pitchFamily="2" charset="-78"/>
              </a:rPr>
              <a:t>کلیه مراکز پزشکی قانونی در مراکز استان ها مکلفند درخواست های واصله را فوراً به کمیسیون سقط قانونی ارجاع نمایند. این کمیسیون مرکب از یک قاضی ویژه، یک پزشک متخصص متعهد و یک متخصص پزشک قانونی در استخدام سازمان پزشکی قانونی، حداکثر ظرف یک هفته تشکیل می شود. رأی لازم توسط قاضی عضو کمیسیون با رعایت اصل عدم جواز سقط در موارد تردید صادر می گردد</a:t>
            </a:r>
            <a:r>
              <a:rPr lang="en-US" sz="9600" dirty="0">
                <a:cs typeface="B Mitra" panose="00000400000000000000" pitchFamily="2" charset="-78"/>
              </a:rPr>
              <a:t>. </a:t>
            </a:r>
            <a:r>
              <a:rPr lang="ar-SA" sz="9600" dirty="0">
                <a:cs typeface="B Mitra" panose="00000400000000000000" pitchFamily="2" charset="-78"/>
              </a:rPr>
              <a:t>قاضی عضو در کمیسیون مذکور با حصول اطمینان نسبت به یکی از موارد ذیل مجوز سقط قانونی را با اعتبار حداکثر پانزده روزه صادر می نماید</a:t>
            </a:r>
            <a:r>
              <a:rPr lang="en-US" sz="9600" dirty="0">
                <a:cs typeface="B Mitra" panose="00000400000000000000" pitchFamily="2" charset="-78"/>
              </a:rPr>
              <a:t>: </a:t>
            </a:r>
            <a:r>
              <a:rPr lang="ar-SA" sz="9600" dirty="0">
                <a:cs typeface="B Mitra" panose="00000400000000000000" pitchFamily="2" charset="-78"/>
              </a:rPr>
              <a:t>الف ـ در صورتی که جان مادر به شکل جدی در خطر باشد و راه نجات مادر منحصر در سقط جنین بوده و سن جنین کمتر از چهار ماه باشد و نشانه ها و امارات ولوج روح در جنین نباشد، ب ـ در مواردی که اگر جنین سقط نشود مادر و جنین هر دو فوت می کنند و راه نجات مادر منحصر در اسقاط جنین است، ج ـ چنانچه پس از اخذ اظهارات ولی، جمیع شرایط زیر احراز شود</a:t>
            </a:r>
            <a:r>
              <a:rPr lang="en-US" sz="9600" dirty="0">
                <a:cs typeface="B Mitra" panose="00000400000000000000" pitchFamily="2" charset="-78"/>
              </a:rPr>
              <a:t>: </a:t>
            </a:r>
            <a:r>
              <a:rPr lang="ar-SA" sz="9600" dirty="0">
                <a:cs typeface="B Mitra" panose="00000400000000000000" pitchFamily="2" charset="-78"/>
              </a:rPr>
              <a:t>ـ رضایت مادر ـ وجود حرج(مشقت شدید غیرقابل تحمل) برای مادر ـ وجود قطعی ناهنجاری های جنینی غیرقابل درمان، در مواردی که حرج مربوط به بیماری یا نقص در جنین است ـ فقدان امکان جبران و جایگزینی برای حرج مادر ـ فقدان نشانه ها و امارات ولوج روح ـ کمتر از چهار ماه بودن سن جنین</a:t>
            </a:r>
            <a:r>
              <a:rPr lang="en-US" sz="9600" dirty="0">
                <a:cs typeface="B Mitra" panose="00000400000000000000" pitchFamily="2" charset="-78"/>
              </a:rPr>
              <a:t>. </a:t>
            </a:r>
          </a:p>
          <a:p>
            <a:pPr algn="r" rtl="1">
              <a:lnSpc>
                <a:spcPct val="106000"/>
              </a:lnSpc>
            </a:pPr>
            <a:endParaRPr lang="en-US" sz="4400" dirty="0">
              <a:latin typeface="Times New Roman" panose="02020603050405020304" pitchFamily="18"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6668482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4704"/>
            <a:ext cx="8507288" cy="5242587"/>
          </a:xfrm>
        </p:spPr>
        <p:txBody>
          <a:bodyPr>
            <a:noAutofit/>
          </a:bodyPr>
          <a:lstStyle/>
          <a:p>
            <a:pPr algn="just" rtl="1">
              <a:lnSpc>
                <a:spcPct val="106000"/>
              </a:lnSpc>
            </a:pPr>
            <a:r>
              <a:rPr lang="ar-SA" sz="2400" dirty="0">
                <a:cs typeface="B Mitra" panose="00000400000000000000" pitchFamily="2" charset="-78"/>
              </a:rPr>
              <a:t>تبصره</a:t>
            </a:r>
            <a:r>
              <a:rPr lang="fa-IR" sz="2400" dirty="0">
                <a:cs typeface="B Mitra" panose="00000400000000000000" pitchFamily="2" charset="-78"/>
              </a:rPr>
              <a:t>۱</a:t>
            </a:r>
            <a:r>
              <a:rPr lang="ar-SA" sz="2400" dirty="0">
                <a:cs typeface="B Mitra" panose="00000400000000000000" pitchFamily="2" charset="-78"/>
              </a:rPr>
              <a:t>ـ رأی صادره ظرف یک هفته قابل اعتراض در شعبه یا شعب اختصاصی دادگاه تجدیدنظر، به ریاست قاضی یا قضات ویژه منصوب رئیس قوه قضائیه در این امر می­باشد و دادگاه مذکور حداکثر باید ظرف یک هفته تصمیم خود را اعلام کند</a:t>
            </a:r>
            <a:r>
              <a:rPr lang="en-US" sz="2400" dirty="0">
                <a:cs typeface="B Mitra" panose="00000400000000000000" pitchFamily="2" charset="-78"/>
              </a:rPr>
              <a:t>. </a:t>
            </a:r>
            <a:r>
              <a:rPr lang="ar-SA" sz="2400" dirty="0">
                <a:cs typeface="B Mitra" panose="00000400000000000000" pitchFamily="2" charset="-78"/>
              </a:rPr>
              <a:t>تبصره</a:t>
            </a:r>
            <a:r>
              <a:rPr lang="fa-IR" sz="2400" dirty="0">
                <a:cs typeface="B Mitra" panose="00000400000000000000" pitchFamily="2" charset="-78"/>
              </a:rPr>
              <a:t>۲</a:t>
            </a:r>
            <a:r>
              <a:rPr lang="ar-SA" sz="2400" dirty="0">
                <a:cs typeface="B Mitra" panose="00000400000000000000" pitchFamily="2" charset="-78"/>
              </a:rPr>
              <a:t>ـ بیمارستانهای مورد تأیید پزشکی قانونی موظفند در موارد مجاز سقط، منحصراً پس از دستور قاضی و احراز عدم امارات و نشانه­های ولوج روح، سقط جنین را اجراء کنند و اطلاعات مربوط را با رعایت اصول محرمانگی در پرونده الکترونیک سلامت بیمار و یا سامانه ماده (</a:t>
            </a:r>
            <a:r>
              <a:rPr lang="fa-IR" sz="2400" dirty="0">
                <a:cs typeface="B Mitra" panose="00000400000000000000" pitchFamily="2" charset="-78"/>
              </a:rPr>
              <a:t>۵۴) </a:t>
            </a:r>
            <a:r>
              <a:rPr lang="ar-SA" sz="2400" dirty="0">
                <a:cs typeface="B Mitra" panose="00000400000000000000" pitchFamily="2" charset="-78"/>
              </a:rPr>
              <a:t>این قانون ثبت و بارگذاری نمایند</a:t>
            </a:r>
            <a:r>
              <a:rPr lang="en-US" sz="2400" dirty="0">
                <a:cs typeface="B Mitra" panose="00000400000000000000" pitchFamily="2" charset="-78"/>
              </a:rPr>
              <a:t>. </a:t>
            </a:r>
            <a:r>
              <a:rPr lang="ar-SA" sz="2400" dirty="0">
                <a:cs typeface="B Mitra" panose="00000400000000000000" pitchFamily="2" charset="-78"/>
              </a:rPr>
              <a:t>تبصره</a:t>
            </a:r>
            <a:r>
              <a:rPr lang="fa-IR" sz="2400" dirty="0">
                <a:cs typeface="B Mitra" panose="00000400000000000000" pitchFamily="2" charset="-78"/>
              </a:rPr>
              <a:t>۳</a:t>
            </a:r>
            <a:r>
              <a:rPr lang="ar-SA" sz="2400" dirty="0">
                <a:cs typeface="B Mitra" panose="00000400000000000000" pitchFamily="2" charset="-78"/>
              </a:rPr>
              <a:t>ـ سازمان پزشکی قانونی اطلاعات مربوط به کلیه مراحل درخواست سقط تا نتیجه آن، اعم از دلایل درخواست دهنده، اعضای کمیسیون، صدور یا عدم صدور مجوز و دلیل صدور مجوز را با رعایت اصول محرمانگی، در پرونده الکترونیک سلامت بیمار و یا سامانه ماده (</a:t>
            </a:r>
            <a:r>
              <a:rPr lang="fa-IR" sz="2400" dirty="0">
                <a:cs typeface="B Mitra" panose="00000400000000000000" pitchFamily="2" charset="-78"/>
              </a:rPr>
              <a:t>۵۴) </a:t>
            </a:r>
            <a:r>
              <a:rPr lang="ar-SA" sz="2400" dirty="0">
                <a:cs typeface="B Mitra" panose="00000400000000000000" pitchFamily="2" charset="-78"/>
              </a:rPr>
              <a:t>این قانون ثبت و بارگذاری می­کند و اطلاعات آن را هر سال در اختیار مجلس شورای اسلامی و شورای عالی انقلاب فرهنگی قرار می­دهد</a:t>
            </a:r>
            <a:r>
              <a:rPr lang="en-US" sz="2400" dirty="0">
                <a:cs typeface="B Mitra" panose="00000400000000000000" pitchFamily="2" charset="-78"/>
              </a:rPr>
              <a:t>. </a:t>
            </a:r>
            <a:endParaRPr lang="en-US" sz="2400" dirty="0"/>
          </a:p>
        </p:txBody>
      </p:sp>
      <p:sp>
        <p:nvSpPr>
          <p:cNvPr id="3" name="Title 2"/>
          <p:cNvSpPr>
            <a:spLocks noGrp="1"/>
          </p:cNvSpPr>
          <p:nvPr>
            <p:ph type="title"/>
          </p:nvPr>
        </p:nvSpPr>
        <p:spPr>
          <a:xfrm>
            <a:off x="457200" y="274638"/>
            <a:ext cx="8229600" cy="490066"/>
          </a:xfrm>
        </p:spPr>
        <p:txBody>
          <a:bodyPr>
            <a:noAutofit/>
          </a:bodyPr>
          <a:lstStyle/>
          <a:p>
            <a:pPr algn="r" rtl="1"/>
            <a:r>
              <a:rPr lang="fa-IR" sz="32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ادامه </a:t>
            </a:r>
            <a:r>
              <a:rPr lang="ar-SA" sz="32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a:t>
            </a:r>
            <a:r>
              <a:rPr lang="ar-SA" sz="3200" dirty="0">
                <a:solidFill>
                  <a:srgbClr val="C00000"/>
                </a:solidFill>
                <a:latin typeface="Calibri" panose="020F0502020204030204" pitchFamily="34" charset="0"/>
                <a:ea typeface="Times New Roman" panose="02020603050405020304" pitchFamily="18" charset="0"/>
                <a:cs typeface="B Zar" panose="00000400000000000000" pitchFamily="2" charset="-78"/>
              </a:rPr>
              <a:t>قانون 56- 60- 61 </a:t>
            </a:r>
            <a:r>
              <a:rPr lang="ar-SA" sz="2400"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سقط جنین</a:t>
            </a:r>
            <a:r>
              <a:rPr lang="ar-SA" sz="24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a:t>
            </a:r>
            <a:endParaRPr lang="en-US" sz="2400" dirty="0">
              <a:solidFill>
                <a:srgbClr val="C00000"/>
              </a:solidFill>
            </a:endParaRPr>
          </a:p>
        </p:txBody>
      </p:sp>
    </p:spTree>
    <p:extLst>
      <p:ext uri="{BB962C8B-B14F-4D97-AF65-F5344CB8AC3E}">
        <p14:creationId xmlns:p14="http://schemas.microsoft.com/office/powerpoint/2010/main" val="34702906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6024" y="620688"/>
            <a:ext cx="8820472" cy="5904656"/>
          </a:xfrm>
        </p:spPr>
        <p:txBody>
          <a:bodyPr>
            <a:noAutofit/>
          </a:bodyPr>
          <a:lstStyle/>
          <a:p>
            <a:pPr marL="109728" indent="0" algn="just" rtl="1">
              <a:lnSpc>
                <a:spcPct val="106000"/>
              </a:lnSpc>
              <a:buNone/>
            </a:pPr>
            <a:r>
              <a:rPr lang="ar-SA" sz="2400" dirty="0">
                <a:cs typeface="B Mitra" panose="00000400000000000000" pitchFamily="2" charset="-78"/>
              </a:rPr>
              <a:t>تبصره</a:t>
            </a:r>
            <a:r>
              <a:rPr lang="fa-IR" sz="2400" dirty="0">
                <a:cs typeface="B Mitra" panose="00000400000000000000" pitchFamily="2" charset="-78"/>
              </a:rPr>
              <a:t>۴</a:t>
            </a:r>
            <a:r>
              <a:rPr lang="ar-SA" sz="2400" dirty="0">
                <a:cs typeface="B Mitra" panose="00000400000000000000" pitchFamily="2" charset="-78"/>
              </a:rPr>
              <a:t>ـ چنانچه پزشک یا ماما یا دارو فروش، خارج از مراحل این ماده وسایل سقط جنین را فراهم سازند یا مباشرت به سقط جنین نمایند علاوه بر مجازات مقرر در ماده (</a:t>
            </a:r>
            <a:r>
              <a:rPr lang="fa-IR" sz="2400" dirty="0">
                <a:cs typeface="B Mitra" panose="00000400000000000000" pitchFamily="2" charset="-78"/>
              </a:rPr>
              <a:t>۶۲۴) </a:t>
            </a:r>
            <a:r>
              <a:rPr lang="ar-SA" sz="2400" dirty="0">
                <a:cs typeface="B Mitra" panose="00000400000000000000" pitchFamily="2" charset="-78"/>
              </a:rPr>
              <a:t>قانون مجازات اسلامی (کتاب پنجم ـ تعزیرات و مجازات­های بازدارنده)، پروانه فعالیت ایشان ابطال می­شود. تحقق این جرم نیازمند تکرار نیست</a:t>
            </a:r>
            <a:r>
              <a:rPr lang="en-US" sz="2400" dirty="0">
                <a:cs typeface="B Mitra" panose="00000400000000000000" pitchFamily="2" charset="-78"/>
              </a:rPr>
              <a:t>.</a:t>
            </a:r>
          </a:p>
          <a:p>
            <a:pPr marL="109728" indent="0" algn="just" rtl="1">
              <a:lnSpc>
                <a:spcPct val="106000"/>
              </a:lnSpc>
              <a:buNone/>
            </a:pPr>
            <a:r>
              <a:rPr lang="ar-SA" sz="2400" dirty="0">
                <a:cs typeface="B Mitra" panose="00000400000000000000" pitchFamily="2" charset="-78"/>
              </a:rPr>
              <a:t>فعالیت مدیران و عوامل مؤثر در بسترهای مجازی معرفی­کننده افراد و مراکز مشارکت­کننده در سقط غیرقانونی جنین ممنوع است و حسب مورد متخلفان از این حکم علاوه بر مجازات تعزیری درجه پنج موضوع ماده (</a:t>
            </a:r>
            <a:r>
              <a:rPr lang="fa-IR" sz="2400" dirty="0">
                <a:cs typeface="B Mitra" panose="00000400000000000000" pitchFamily="2" charset="-78"/>
              </a:rPr>
              <a:t>۱۹) </a:t>
            </a:r>
            <a:r>
              <a:rPr lang="ar-SA" sz="2400" dirty="0">
                <a:cs typeface="B Mitra" panose="00000400000000000000" pitchFamily="2" charset="-78"/>
              </a:rPr>
              <a:t>قانون مجازات اسلامی، به پرداخت جزای نقدی معادل دو تا پنج برابر عوائد حاصل از ارتکاب جرم محکوم می­شوند</a:t>
            </a:r>
            <a:endParaRPr lang="en-US" sz="2400" dirty="0">
              <a:cs typeface="B Mitra" panose="00000400000000000000" pitchFamily="2" charset="-78"/>
            </a:endParaRPr>
          </a:p>
          <a:p>
            <a:pPr marL="109728" indent="0" algn="just" rtl="1">
              <a:lnSpc>
                <a:spcPct val="106000"/>
              </a:lnSpc>
              <a:buNone/>
            </a:pPr>
            <a:r>
              <a:rPr lang="ar-SA" sz="2400" dirty="0">
                <a:cs typeface="B Mitra" panose="00000400000000000000" pitchFamily="2" charset="-78"/>
              </a:rPr>
              <a:t>ارتکاب گسترده جنایت علیه تمامیت جسمانی جنین به قصد نتیجه یا علم به تحقق آن، به گونه ای که موجب ورود خسارت عمده به تمامیت جسمانی جنین­ها یا مادران در حد وسیع گردد، مشمول حکم ماده (</a:t>
            </a:r>
            <a:r>
              <a:rPr lang="fa-IR" sz="2400" dirty="0">
                <a:cs typeface="B Mitra" panose="00000400000000000000" pitchFamily="2" charset="-78"/>
              </a:rPr>
              <a:t>۲۸۶) </a:t>
            </a:r>
            <a:r>
              <a:rPr lang="ar-SA" sz="2400" dirty="0">
                <a:cs typeface="B Mitra" panose="00000400000000000000" pitchFamily="2" charset="-78"/>
              </a:rPr>
              <a:t>قانون مجازات اسلامی مصوب </a:t>
            </a:r>
            <a:r>
              <a:rPr lang="fa-IR" sz="2400" dirty="0">
                <a:cs typeface="B Mitra" panose="00000400000000000000" pitchFamily="2" charset="-78"/>
              </a:rPr>
              <a:t>۱۳۹۲/۲/۱</a:t>
            </a:r>
            <a:r>
              <a:rPr lang="ar-SA" sz="2400" dirty="0">
                <a:cs typeface="B Mitra" panose="00000400000000000000" pitchFamily="2" charset="-78"/>
              </a:rPr>
              <a:t> می­گردد</a:t>
            </a:r>
            <a:r>
              <a:rPr lang="en-US" sz="2400" dirty="0">
                <a:cs typeface="B Mitra" panose="00000400000000000000" pitchFamily="2" charset="-78"/>
              </a:rPr>
              <a:t>. </a:t>
            </a:r>
            <a:r>
              <a:rPr lang="ar-SA" sz="2400" dirty="0">
                <a:cs typeface="B Mitra" panose="00000400000000000000" pitchFamily="2" charset="-78"/>
              </a:rPr>
              <a:t>تبصره</a:t>
            </a:r>
            <a:r>
              <a:rPr lang="fa-IR" sz="2400" dirty="0">
                <a:cs typeface="B Mitra" panose="00000400000000000000" pitchFamily="2" charset="-78"/>
              </a:rPr>
              <a:t>۱</a:t>
            </a:r>
            <a:r>
              <a:rPr lang="ar-SA" sz="2400" dirty="0">
                <a:cs typeface="B Mitra" panose="00000400000000000000" pitchFamily="2" charset="-78"/>
              </a:rPr>
              <a:t>ـ هرگاه دادگاه از مجموع ادله و شواهد قصد ایراد خسارت عمده در حد وسیع و یا علم به مؤثر بودن اقدامات انجام شده را احراز نکند و جرم ارتکابی مشمول مجازات قانونی دیگری نباشد، با توجه به میزان نتایج زیانبار جرم، مرتکب به حبس تعزیری درجه پنج یا شش محکوم </a:t>
            </a:r>
            <a:r>
              <a:rPr lang="ar-SA" sz="2400" dirty="0" smtClean="0">
                <a:cs typeface="B Mitra" panose="00000400000000000000" pitchFamily="2" charset="-78"/>
              </a:rPr>
              <a:t>می­شود</a:t>
            </a:r>
            <a:endParaRPr lang="en-US" sz="2400" dirty="0"/>
          </a:p>
        </p:txBody>
      </p:sp>
      <p:sp>
        <p:nvSpPr>
          <p:cNvPr id="3" name="Title 2"/>
          <p:cNvSpPr>
            <a:spLocks noGrp="1"/>
          </p:cNvSpPr>
          <p:nvPr>
            <p:ph type="title"/>
          </p:nvPr>
        </p:nvSpPr>
        <p:spPr>
          <a:xfrm>
            <a:off x="457200" y="44624"/>
            <a:ext cx="8229600" cy="562074"/>
          </a:xfrm>
        </p:spPr>
        <p:txBody>
          <a:bodyPr>
            <a:normAutofit fontScale="90000"/>
          </a:bodyPr>
          <a:lstStyle/>
          <a:p>
            <a:pPr algn="r" rtl="1"/>
            <a:r>
              <a:rPr lang="fa-IR" sz="3600" dirty="0">
                <a:solidFill>
                  <a:srgbClr val="C00000"/>
                </a:solidFill>
                <a:latin typeface="Calibri" panose="020F0502020204030204" pitchFamily="34" charset="0"/>
                <a:ea typeface="Times New Roman" panose="02020603050405020304" pitchFamily="18" charset="0"/>
                <a:cs typeface="B Zar" panose="00000400000000000000" pitchFamily="2" charset="-78"/>
              </a:rPr>
              <a:t>ادامه </a:t>
            </a:r>
            <a:r>
              <a:rPr lang="ar-SA" sz="3600" dirty="0">
                <a:solidFill>
                  <a:srgbClr val="C00000"/>
                </a:solidFill>
                <a:latin typeface="Calibri" panose="020F0502020204030204" pitchFamily="34" charset="0"/>
                <a:ea typeface="Times New Roman" panose="02020603050405020304" pitchFamily="18" charset="0"/>
                <a:cs typeface="B Zar" panose="00000400000000000000" pitchFamily="2" charset="-78"/>
              </a:rPr>
              <a:t>محتوای قانون 56- 60- 61</a:t>
            </a:r>
            <a:r>
              <a:rPr lang="ar-SA" sz="4400" dirty="0">
                <a:solidFill>
                  <a:srgbClr val="C00000"/>
                </a:solidFill>
                <a:latin typeface="Calibri" panose="020F0502020204030204" pitchFamily="34" charset="0"/>
                <a:ea typeface="Times New Roman" panose="02020603050405020304" pitchFamily="18" charset="0"/>
                <a:cs typeface="B Zar" panose="00000400000000000000" pitchFamily="2" charset="-78"/>
              </a:rPr>
              <a:t> </a:t>
            </a:r>
            <a:r>
              <a:rPr lang="ar-SA" sz="2700" dirty="0">
                <a:solidFill>
                  <a:srgbClr val="C00000"/>
                </a:solidFill>
                <a:latin typeface="Calibri" panose="020F0502020204030204" pitchFamily="34" charset="0"/>
                <a:ea typeface="Times New Roman" panose="02020603050405020304" pitchFamily="18" charset="0"/>
                <a:cs typeface="B Zar" panose="00000400000000000000" pitchFamily="2" charset="-78"/>
              </a:rPr>
              <a:t>(ممنوعیت سقط جنین)</a:t>
            </a:r>
            <a:endParaRPr lang="en-US" sz="3600" dirty="0">
              <a:solidFill>
                <a:srgbClr val="C00000"/>
              </a:solidFill>
            </a:endParaRPr>
          </a:p>
        </p:txBody>
      </p:sp>
    </p:spTree>
    <p:extLst>
      <p:ext uri="{BB962C8B-B14F-4D97-AF65-F5344CB8AC3E}">
        <p14:creationId xmlns:p14="http://schemas.microsoft.com/office/powerpoint/2010/main" val="1675574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476672"/>
            <a:ext cx="8136904" cy="6048672"/>
          </a:xfrm>
        </p:spPr>
        <p:txBody>
          <a:bodyPr>
            <a:normAutofit/>
          </a:bodyPr>
          <a:lstStyle/>
          <a:p>
            <a:pPr marL="109728" indent="0" algn="just" rtl="1">
              <a:lnSpc>
                <a:spcPct val="106000"/>
              </a:lnSpc>
              <a:buNone/>
            </a:pPr>
            <a:r>
              <a:rPr lang="ar-SA" sz="3600" b="1" dirty="0" smtClean="0">
                <a:solidFill>
                  <a:srgbClr val="C00000"/>
                </a:solidFill>
                <a:cs typeface="B Mitra" panose="00000400000000000000" pitchFamily="2" charset="-78"/>
              </a:rPr>
              <a:t>تعاریف </a:t>
            </a:r>
            <a:r>
              <a:rPr lang="ar-SA" sz="3600" b="1" dirty="0">
                <a:solidFill>
                  <a:srgbClr val="C00000"/>
                </a:solidFill>
                <a:cs typeface="B Mitra" panose="00000400000000000000" pitchFamily="2" charset="-78"/>
              </a:rPr>
              <a:t>جمعیت شناختی : جمعیت- خانوار و ....</a:t>
            </a:r>
            <a:endParaRPr lang="fa-IR" sz="3600" b="1" dirty="0">
              <a:solidFill>
                <a:srgbClr val="C00000"/>
              </a:solidFill>
              <a:cs typeface="B Mitra" panose="00000400000000000000" pitchFamily="2" charset="-78"/>
            </a:endParaRPr>
          </a:p>
          <a:p>
            <a:pPr algn="just" rtl="1">
              <a:lnSpc>
                <a:spcPct val="106000"/>
              </a:lnSpc>
            </a:pPr>
            <a:r>
              <a:rPr lang="fa-IR" dirty="0">
                <a:cs typeface="B Mitra" panose="00000400000000000000" pitchFamily="2" charset="-78"/>
              </a:rPr>
              <a:t>به </a:t>
            </a:r>
            <a:r>
              <a:rPr lang="fa-IR" dirty="0" smtClean="0">
                <a:cs typeface="B Mitra" panose="00000400000000000000" pitchFamily="2" charset="-78"/>
              </a:rPr>
              <a:t>مجموعه </a:t>
            </a:r>
            <a:r>
              <a:rPr lang="fa-IR" dirty="0">
                <a:cs typeface="B Mitra" panose="00000400000000000000" pitchFamily="2" charset="-78"/>
              </a:rPr>
              <a:t>افرادی از یک گونه که در یک مکان و زمان زندگی می‌کنند </a:t>
            </a:r>
            <a:r>
              <a:rPr lang="fa-IR" b="1" dirty="0">
                <a:cs typeface="B Mitra" panose="00000400000000000000" pitchFamily="2" charset="-78"/>
              </a:rPr>
              <a:t>جَمعیَت</a:t>
            </a:r>
            <a:r>
              <a:rPr lang="fa-IR" dirty="0">
                <a:cs typeface="B Mitra" panose="00000400000000000000" pitchFamily="2" charset="-78"/>
              </a:rPr>
              <a:t> گفته </a:t>
            </a:r>
            <a:r>
              <a:rPr lang="fa-IR" dirty="0" smtClean="0">
                <a:cs typeface="B Mitra" panose="00000400000000000000" pitchFamily="2" charset="-78"/>
              </a:rPr>
              <a:t>می‌شود. </a:t>
            </a:r>
          </a:p>
          <a:p>
            <a:pPr algn="just" rtl="1">
              <a:lnSpc>
                <a:spcPct val="106000"/>
              </a:lnSpc>
            </a:pPr>
            <a:r>
              <a:rPr lang="fa-IR" dirty="0" smtClean="0">
                <a:cs typeface="B Mitra" panose="00000400000000000000" pitchFamily="2" charset="-78"/>
              </a:rPr>
              <a:t>در</a:t>
            </a:r>
            <a:r>
              <a:rPr lang="fa-IR" dirty="0">
                <a:cs typeface="B Mitra" panose="00000400000000000000" pitchFamily="2" charset="-78"/>
              </a:rPr>
              <a:t> تعریف آماری، </a:t>
            </a:r>
            <a:r>
              <a:rPr lang="fa-IR" b="1" dirty="0">
                <a:cs typeface="B Mitra" panose="00000400000000000000" pitchFamily="2" charset="-78"/>
              </a:rPr>
              <a:t>خانوار</a:t>
            </a:r>
            <a:r>
              <a:rPr lang="fa-IR" dirty="0">
                <a:cs typeface="B Mitra" panose="00000400000000000000" pitchFamily="2" charset="-78"/>
              </a:rPr>
              <a:t> از چند نفر تشکیل می‌شود که با هم در یک اقامتگاه زندگی می‌کنند، با یکدیگر هم‌خرج هستند و معمولاً با هم غذا می‌خورند. فردی که به تنهایی زندگی می‌کند نیز خانوار تلقی می‌شود. </a:t>
            </a:r>
            <a:endParaRPr lang="fa-IR" dirty="0" smtClean="0">
              <a:cs typeface="B Mitra" panose="00000400000000000000" pitchFamily="2" charset="-78"/>
            </a:endParaRPr>
          </a:p>
          <a:p>
            <a:pPr algn="just" rtl="1">
              <a:lnSpc>
                <a:spcPct val="106000"/>
              </a:lnSpc>
            </a:pPr>
            <a:r>
              <a:rPr lang="fa-IR" dirty="0">
                <a:cs typeface="B Mitra" panose="00000400000000000000" pitchFamily="2" charset="-78"/>
              </a:rPr>
              <a:t>در آمار جمعیتی از تقسیم تعداد جمعیت به تعداد خانوار به عددی می‌رسند که </a:t>
            </a:r>
            <a:r>
              <a:rPr lang="fa-IR" b="1" dirty="0">
                <a:cs typeface="B Mitra" panose="00000400000000000000" pitchFamily="2" charset="-78"/>
              </a:rPr>
              <a:t>بُعد خانوار</a:t>
            </a:r>
            <a:r>
              <a:rPr lang="fa-IR" dirty="0">
                <a:cs typeface="B Mitra" panose="00000400000000000000" pitchFamily="2" charset="-78"/>
              </a:rPr>
              <a:t> نام دارد.</a:t>
            </a:r>
            <a:endParaRPr lang="fa-IR" sz="2800" dirty="0" smtClean="0">
              <a:cs typeface="B Mitra" panose="00000400000000000000" pitchFamily="2" charset="-78"/>
            </a:endParaRPr>
          </a:p>
          <a:p>
            <a:pPr algn="just" rtl="1"/>
            <a:r>
              <a:rPr lang="fa-IR" b="1" dirty="0">
                <a:cs typeface="B Mitra" panose="00000400000000000000" pitchFamily="2" charset="-78"/>
              </a:rPr>
              <a:t>ناباروری</a:t>
            </a:r>
            <a:r>
              <a:rPr lang="fa-IR" dirty="0">
                <a:cs typeface="B Mitra" panose="00000400000000000000" pitchFamily="2" charset="-78"/>
              </a:rPr>
              <a:t> "ناتوانی در بارداری بعد از 12 ماه رابطه جنسی، محافظت نشده" است. این بدین معناست که زن و شوهر پس از یک سال تلاش قادر به باردار شدن نیستند. با این </a:t>
            </a:r>
            <a:r>
              <a:rPr lang="fa-IR" dirty="0" smtClean="0">
                <a:cs typeface="B Mitra" panose="00000400000000000000" pitchFamily="2" charset="-78"/>
              </a:rPr>
              <a:t>حال، </a:t>
            </a:r>
            <a:r>
              <a:rPr lang="fa-IR" dirty="0">
                <a:cs typeface="B Mitra" panose="00000400000000000000" pitchFamily="2" charset="-78"/>
              </a:rPr>
              <a:t>برای زنان 35 ساله و </a:t>
            </a:r>
            <a:r>
              <a:rPr lang="fa-IR" dirty="0" smtClean="0">
                <a:cs typeface="B Mitra" panose="00000400000000000000" pitchFamily="2" charset="-78"/>
              </a:rPr>
              <a:t>بالاتر، </a:t>
            </a:r>
            <a:r>
              <a:rPr lang="fa-IR" dirty="0">
                <a:cs typeface="B Mitra" panose="00000400000000000000" pitchFamily="2" charset="-78"/>
              </a:rPr>
              <a:t>عدم توانایی در بارداری بعد از 6 ماه ناباروری در نظر گرفته می شود</a:t>
            </a:r>
            <a:endParaRPr lang="en-US" dirty="0">
              <a:cs typeface="B Mitra" panose="00000400000000000000" pitchFamily="2" charset="-78"/>
            </a:endParaRPr>
          </a:p>
        </p:txBody>
      </p:sp>
    </p:spTree>
    <p:extLst>
      <p:ext uri="{BB962C8B-B14F-4D97-AF65-F5344CB8AC3E}">
        <p14:creationId xmlns:p14="http://schemas.microsoft.com/office/powerpoint/2010/main" val="2488822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4525963"/>
          </a:xfrm>
        </p:spPr>
        <p:txBody>
          <a:bodyPr>
            <a:normAutofit/>
          </a:bodyPr>
          <a:lstStyle/>
          <a:p>
            <a:pPr marL="109728" indent="0" algn="just" rtl="1">
              <a:buNone/>
            </a:pPr>
            <a:r>
              <a:rPr lang="ar-SA" sz="2400" dirty="0" smtClean="0">
                <a:cs typeface="B Mitra" panose="00000400000000000000" pitchFamily="2" charset="-78"/>
              </a:rPr>
              <a:t>تبصره</a:t>
            </a:r>
            <a:r>
              <a:rPr lang="fa-IR" sz="2400" dirty="0">
                <a:cs typeface="B Mitra" panose="00000400000000000000" pitchFamily="2" charset="-78"/>
              </a:rPr>
              <a:t>۲</a:t>
            </a:r>
            <a:r>
              <a:rPr lang="ar-SA" sz="2400" dirty="0">
                <a:cs typeface="B Mitra" panose="00000400000000000000" pitchFamily="2" charset="-78"/>
              </a:rPr>
              <a:t>ـ هرکس به هر عنوان به طور گسترده دارو، مواد و وسائل سقط غیرقانونی جنین را فراهم و یا معاونت و مباشرت به سقط غیرقانونی جنین به طور وسیع نماید و یا در چرخه تجارت سقط جنین فعال و یا مؤثر باشد در صورتی که مشمول حکم این ماده نباشد، علاوه بر مجازات تعزیری درجه دو، به پرداخت جزای نقدی معادل دو تا پنج برابر عوائد حاصل از ارتکاب جرم محکوم می­گردد</a:t>
            </a:r>
            <a:r>
              <a:rPr lang="en-US" sz="2400" dirty="0">
                <a:cs typeface="B Mitra" panose="00000400000000000000" pitchFamily="2" charset="-78"/>
              </a:rPr>
              <a:t>. </a:t>
            </a:r>
            <a:r>
              <a:rPr lang="ar-SA" sz="2400" dirty="0">
                <a:cs typeface="B Mitra" panose="00000400000000000000" pitchFamily="2" charset="-78"/>
              </a:rPr>
              <a:t>تبصره</a:t>
            </a:r>
            <a:r>
              <a:rPr lang="fa-IR" sz="2400" dirty="0">
                <a:cs typeface="B Mitra" panose="00000400000000000000" pitchFamily="2" charset="-78"/>
              </a:rPr>
              <a:t>۳</a:t>
            </a:r>
            <a:r>
              <a:rPr lang="ar-SA" sz="2400" dirty="0">
                <a:cs typeface="B Mitra" panose="00000400000000000000" pitchFamily="2" charset="-78"/>
              </a:rPr>
              <a:t>ـ اموال و وسائل حاصل از ارتکاب جرم مصادره شده و عوائد آن به همراه جزای نقدی دریافتی، به حساب خزانه واریز شده و پس از درج در بودجه سنواتی، در اختیار وزارت بهداشت، درمان و آموزش پزشکی قرار می گیرد تا در جهت درمان ناباروری هزینه گردد</a:t>
            </a:r>
            <a:endParaRPr lang="en-US" sz="2400" dirty="0"/>
          </a:p>
          <a:p>
            <a:pPr marL="109728" indent="0" algn="r" rtl="1">
              <a:buNone/>
            </a:pPr>
            <a:endParaRPr lang="en-US" sz="2400" dirty="0"/>
          </a:p>
        </p:txBody>
      </p:sp>
      <p:sp>
        <p:nvSpPr>
          <p:cNvPr id="3" name="Title 2"/>
          <p:cNvSpPr>
            <a:spLocks noGrp="1"/>
          </p:cNvSpPr>
          <p:nvPr>
            <p:ph type="title"/>
          </p:nvPr>
        </p:nvSpPr>
        <p:spPr>
          <a:xfrm>
            <a:off x="457200" y="274638"/>
            <a:ext cx="8229600" cy="634082"/>
          </a:xfrm>
        </p:spPr>
        <p:txBody>
          <a:bodyPr>
            <a:normAutofit fontScale="90000"/>
          </a:bodyPr>
          <a:lstStyle/>
          <a:p>
            <a:pPr algn="r" rtl="1"/>
            <a:r>
              <a:rPr lang="fa-IR" sz="3600" dirty="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ادامه </a:t>
            </a:r>
            <a:r>
              <a:rPr lang="ar-SA" sz="3600" dirty="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محتوای قانون 56- 60- 61</a:t>
            </a:r>
            <a:r>
              <a:rPr lang="ar-SA" sz="5400" dirty="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 </a:t>
            </a:r>
            <a:r>
              <a:rPr lang="ar-SA" sz="2700" dirty="0">
                <a:solidFill>
                  <a:srgbClr val="C00000"/>
                </a:solidFill>
                <a:effectLst/>
                <a:latin typeface="Calibri" panose="020F0502020204030204" pitchFamily="34" charset="0"/>
                <a:ea typeface="Times New Roman" panose="02020603050405020304" pitchFamily="18" charset="0"/>
                <a:cs typeface="B Zar" panose="00000400000000000000" pitchFamily="2" charset="-78"/>
              </a:rPr>
              <a:t>(ممنوعیت سقط جنین)</a:t>
            </a:r>
            <a:endParaRPr lang="en-US" sz="2700" dirty="0">
              <a:effectLst/>
            </a:endParaRPr>
          </a:p>
        </p:txBody>
      </p:sp>
    </p:spTree>
    <p:extLst>
      <p:ext uri="{BB962C8B-B14F-4D97-AF65-F5344CB8AC3E}">
        <p14:creationId xmlns:p14="http://schemas.microsoft.com/office/powerpoint/2010/main" val="32822201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r>
              <a:rPr lang="ar-SA" sz="2800" dirty="0" smtClean="0">
                <a:cs typeface="B Mitra" panose="00000400000000000000" pitchFamily="2" charset="-78"/>
              </a:rPr>
              <a:t>تمایل </a:t>
            </a:r>
            <a:r>
              <a:rPr lang="ar-SA" sz="2800" dirty="0">
                <a:cs typeface="B Mitra" panose="00000400000000000000" pitchFamily="2" charset="-78"/>
              </a:rPr>
              <a:t>به فرزندآوری ندارد</a:t>
            </a:r>
            <a:endParaRPr lang="en-US" sz="2400" dirty="0">
              <a:solidFill>
                <a:srgbClr val="000000"/>
              </a:solidFill>
              <a:latin typeface="Calibri" panose="020F0502020204030204" pitchFamily="34" charset="0"/>
              <a:ea typeface="Calibri" panose="020F0502020204030204" pitchFamily="34" charset="0"/>
              <a:cs typeface="B Mitra" panose="00000400000000000000" pitchFamily="2" charset="-78"/>
            </a:endParaRPr>
          </a:p>
          <a:p>
            <a:pPr algn="r" rtl="1"/>
            <a:r>
              <a:rPr lang="ar-SA" sz="2800" dirty="0" smtClean="0">
                <a:cs typeface="B Mitra" panose="00000400000000000000" pitchFamily="2" charset="-78"/>
              </a:rPr>
              <a:t>تمایل </a:t>
            </a:r>
            <a:r>
              <a:rPr lang="ar-SA" sz="2800" dirty="0">
                <a:cs typeface="B Mitra" panose="00000400000000000000" pitchFamily="2" charset="-78"/>
              </a:rPr>
              <a:t>به فرزندآوری دارد</a:t>
            </a:r>
            <a:endParaRPr lang="en-US" sz="2400" dirty="0">
              <a:solidFill>
                <a:srgbClr val="000000"/>
              </a:solidFill>
              <a:latin typeface="Calibri" panose="020F0502020204030204" pitchFamily="34" charset="0"/>
              <a:ea typeface="Calibri" panose="020F0502020204030204" pitchFamily="34" charset="0"/>
              <a:cs typeface="B Mitra" panose="00000400000000000000" pitchFamily="2" charset="-78"/>
            </a:endParaRPr>
          </a:p>
          <a:p>
            <a:pPr algn="r" rtl="1">
              <a:buFont typeface="Wingdings" panose="05000000000000000000" pitchFamily="2" charset="2"/>
              <a:buChar char="v"/>
            </a:pPr>
            <a:r>
              <a:rPr lang="ar-SA" dirty="0">
                <a:cs typeface="B Mitra" panose="00000400000000000000" pitchFamily="2" charset="-78"/>
              </a:rPr>
              <a:t>مرحله پیش تفکر یا</a:t>
            </a:r>
            <a:r>
              <a:rPr lang="en-US" dirty="0">
                <a:solidFill>
                  <a:srgbClr val="000000"/>
                </a:solidFill>
                <a:latin typeface="Nazanin" panose="00000400000000000000" pitchFamily="2" charset="-78"/>
                <a:ea typeface="Nazanin" panose="00000400000000000000" pitchFamily="2" charset="-78"/>
                <a:cs typeface="B Mitra" panose="00000400000000000000" pitchFamily="2" charset="-78"/>
              </a:rPr>
              <a:t> </a:t>
            </a:r>
            <a:r>
              <a:rPr lang="fa-IR" dirty="0" smtClean="0">
                <a:solidFill>
                  <a:srgbClr val="000000"/>
                </a:solidFill>
                <a:latin typeface="Nazanin" panose="00000400000000000000" pitchFamily="2" charset="-78"/>
                <a:ea typeface="Nazanin" panose="00000400000000000000" pitchFamily="2" charset="-78"/>
                <a:cs typeface="B Mitra" panose="00000400000000000000" pitchFamily="2" charset="-78"/>
              </a:rPr>
              <a:t> </a:t>
            </a:r>
            <a:r>
              <a:rPr lang="en-US" dirty="0" smtClean="0">
                <a:solidFill>
                  <a:srgbClr val="000000"/>
                </a:solidFill>
                <a:latin typeface="Constantia" panose="02030602050306030303" pitchFamily="18" charset="0"/>
                <a:ea typeface="Constantia" panose="02030602050306030303" pitchFamily="18" charset="0"/>
                <a:cs typeface="B Mitra" panose="00000400000000000000" pitchFamily="2" charset="-78"/>
              </a:rPr>
              <a:t>Pre-contemplation</a:t>
            </a:r>
            <a:endParaRPr lang="fa-IR" dirty="0">
              <a:solidFill>
                <a:srgbClr val="000000"/>
              </a:solidFill>
              <a:latin typeface="Nazanin" panose="00000400000000000000" pitchFamily="2" charset="-78"/>
              <a:ea typeface="Nazanin" panose="00000400000000000000" pitchFamily="2" charset="-78"/>
              <a:cs typeface="B Mitra" panose="00000400000000000000" pitchFamily="2" charset="-78"/>
            </a:endParaRPr>
          </a:p>
          <a:p>
            <a:pPr algn="r" rtl="1">
              <a:buFont typeface="Wingdings" panose="05000000000000000000" pitchFamily="2" charset="2"/>
              <a:buChar char="v"/>
            </a:pPr>
            <a:r>
              <a:rPr lang="ar-SA" dirty="0" smtClean="0">
                <a:cs typeface="B Mitra" panose="00000400000000000000" pitchFamily="2" charset="-78"/>
              </a:rPr>
              <a:t>مرحله </a:t>
            </a:r>
            <a:r>
              <a:rPr lang="ar-SA" dirty="0">
                <a:cs typeface="B Mitra" panose="00000400000000000000" pitchFamily="2" charset="-78"/>
              </a:rPr>
              <a:t>تفکر </a:t>
            </a:r>
            <a:r>
              <a:rPr lang="en-US" dirty="0" err="1" smtClean="0">
                <a:cs typeface="B Mitra" panose="00000400000000000000" pitchFamily="2" charset="-78"/>
              </a:rPr>
              <a:t>ontemplation</a:t>
            </a:r>
            <a:endParaRPr lang="en-US" dirty="0">
              <a:cs typeface="B Mitra" panose="00000400000000000000" pitchFamily="2" charset="-78"/>
            </a:endParaRPr>
          </a:p>
          <a:p>
            <a:pPr algn="r" rtl="1">
              <a:buFont typeface="Wingdings" panose="05000000000000000000" pitchFamily="2" charset="2"/>
              <a:buChar char="v"/>
            </a:pPr>
            <a:r>
              <a:rPr lang="ar-SA" dirty="0">
                <a:cs typeface="B Mitra" panose="00000400000000000000" pitchFamily="2" charset="-78"/>
              </a:rPr>
              <a:t>مرحله آمادگی </a:t>
            </a:r>
            <a:r>
              <a:rPr lang="en-US" dirty="0" smtClean="0">
                <a:cs typeface="B Mitra" panose="00000400000000000000" pitchFamily="2" charset="-78"/>
              </a:rPr>
              <a:t>Preparation</a:t>
            </a:r>
            <a:endParaRPr lang="fa-IR" dirty="0" smtClean="0">
              <a:cs typeface="B Mitra" panose="00000400000000000000" pitchFamily="2" charset="-78"/>
            </a:endParaRPr>
          </a:p>
          <a:p>
            <a:pPr algn="r" rtl="1">
              <a:buFont typeface="Wingdings" panose="05000000000000000000" pitchFamily="2" charset="2"/>
              <a:buChar char="v"/>
            </a:pPr>
            <a:r>
              <a:rPr lang="ar-SA" dirty="0" smtClean="0">
                <a:cs typeface="B Mitra" panose="00000400000000000000" pitchFamily="2" charset="-78"/>
              </a:rPr>
              <a:t>مرحله </a:t>
            </a:r>
            <a:r>
              <a:rPr lang="ar-SA" dirty="0">
                <a:cs typeface="B Mitra" panose="00000400000000000000" pitchFamily="2" charset="-78"/>
              </a:rPr>
              <a:t>عمل </a:t>
            </a:r>
            <a:r>
              <a:rPr lang="en-US" dirty="0" smtClean="0">
                <a:cs typeface="B Mitra" panose="00000400000000000000" pitchFamily="2" charset="-78"/>
              </a:rPr>
              <a:t>Action</a:t>
            </a:r>
            <a:endParaRPr lang="fa-IR" dirty="0" smtClean="0">
              <a:cs typeface="B Mitra" panose="00000400000000000000" pitchFamily="2" charset="-78"/>
            </a:endParaRPr>
          </a:p>
          <a:p>
            <a:pPr algn="r" rtl="1">
              <a:buFont typeface="Wingdings" panose="05000000000000000000" pitchFamily="2" charset="2"/>
              <a:buChar char="v"/>
            </a:pPr>
            <a:r>
              <a:rPr lang="ar-SA" dirty="0" smtClean="0">
                <a:cs typeface="B Mitra" panose="00000400000000000000" pitchFamily="2" charset="-78"/>
              </a:rPr>
              <a:t>مرحله </a:t>
            </a:r>
            <a:r>
              <a:rPr lang="ar-SA" dirty="0">
                <a:cs typeface="B Mitra" panose="00000400000000000000" pitchFamily="2" charset="-78"/>
              </a:rPr>
              <a:t>تداوم </a:t>
            </a:r>
            <a:r>
              <a:rPr lang="en-US" dirty="0">
                <a:cs typeface="B Mitra" panose="00000400000000000000" pitchFamily="2" charset="-78"/>
              </a:rPr>
              <a:t>Maintenance</a:t>
            </a:r>
          </a:p>
          <a:p>
            <a:endParaRPr lang="en-US" dirty="0">
              <a:cs typeface="B Mitra" panose="00000400000000000000" pitchFamily="2" charset="-78"/>
            </a:endParaRPr>
          </a:p>
        </p:txBody>
      </p:sp>
      <p:sp>
        <p:nvSpPr>
          <p:cNvPr id="3" name="Title 2"/>
          <p:cNvSpPr>
            <a:spLocks noGrp="1"/>
          </p:cNvSpPr>
          <p:nvPr>
            <p:ph type="title"/>
          </p:nvPr>
        </p:nvSpPr>
        <p:spPr>
          <a:xfrm>
            <a:off x="457200" y="332656"/>
            <a:ext cx="8229600" cy="570392"/>
          </a:xfrm>
        </p:spPr>
        <p:txBody>
          <a:bodyPr>
            <a:normAutofit fontScale="90000"/>
          </a:bodyPr>
          <a:lstStyle/>
          <a:p>
            <a:pPr algn="r" rtl="1"/>
            <a:r>
              <a:rPr lang="ar-SA" sz="3600" dirty="0" smtClean="0">
                <a:solidFill>
                  <a:srgbClr val="C00000"/>
                </a:solidFill>
                <a:effectLst/>
              </a:rPr>
              <a:t>مراحل</a:t>
            </a:r>
            <a:r>
              <a:rPr lang="fa-IR" sz="3600" dirty="0" smtClean="0">
                <a:solidFill>
                  <a:srgbClr val="C00000"/>
                </a:solidFill>
                <a:effectLst/>
              </a:rPr>
              <a:t> </a:t>
            </a:r>
            <a:r>
              <a:rPr lang="ar-SA" sz="3600" dirty="0" smtClean="0">
                <a:solidFill>
                  <a:srgbClr val="C00000"/>
                </a:solidFill>
                <a:effectLst/>
              </a:rPr>
              <a:t>مشاوره </a:t>
            </a:r>
            <a:r>
              <a:rPr lang="ar-SA" sz="3600" dirty="0">
                <a:solidFill>
                  <a:srgbClr val="C00000"/>
                </a:solidFill>
                <a:effectLst/>
              </a:rPr>
              <a:t>فرزند آوری بر اساس رویکرد </a:t>
            </a:r>
            <a:r>
              <a:rPr lang="en-US" sz="2700" dirty="0">
                <a:solidFill>
                  <a:srgbClr val="C00000"/>
                </a:solidFill>
                <a:effectLst/>
              </a:rPr>
              <a:t>SOC) </a:t>
            </a:r>
            <a:r>
              <a:rPr lang="fa-IR" sz="2700" dirty="0" smtClean="0">
                <a:solidFill>
                  <a:srgbClr val="C00000"/>
                </a:solidFill>
                <a:effectLst/>
              </a:rPr>
              <a:t>)</a:t>
            </a:r>
            <a:endParaRPr lang="en-US" sz="2700" dirty="0">
              <a:solidFill>
                <a:srgbClr val="C00000"/>
              </a:solidFill>
            </a:endParaRPr>
          </a:p>
        </p:txBody>
      </p:sp>
    </p:spTree>
    <p:extLst>
      <p:ext uri="{BB962C8B-B14F-4D97-AF65-F5344CB8AC3E}">
        <p14:creationId xmlns:p14="http://schemas.microsoft.com/office/powerpoint/2010/main" val="19266214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09375471"/>
              </p:ext>
            </p:extLst>
          </p:nvPr>
        </p:nvGraphicFramePr>
        <p:xfrm>
          <a:off x="11151" y="44624"/>
          <a:ext cx="9108503" cy="6980990"/>
        </p:xfrm>
        <a:graphic>
          <a:graphicData uri="http://schemas.openxmlformats.org/drawingml/2006/table">
            <a:tbl>
              <a:tblPr firstRow="1" firstCol="1" bandRow="1">
                <a:tableStyleId>{5C22544A-7EE6-4342-B048-85BDC9FD1C3A}</a:tableStyleId>
              </a:tblPr>
              <a:tblGrid>
                <a:gridCol w="6577073">
                  <a:extLst>
                    <a:ext uri="{9D8B030D-6E8A-4147-A177-3AD203B41FA5}">
                      <a16:colId xmlns:a16="http://schemas.microsoft.com/office/drawing/2014/main" val="2814459132"/>
                    </a:ext>
                  </a:extLst>
                </a:gridCol>
                <a:gridCol w="1644762">
                  <a:extLst>
                    <a:ext uri="{9D8B030D-6E8A-4147-A177-3AD203B41FA5}">
                      <a16:colId xmlns:a16="http://schemas.microsoft.com/office/drawing/2014/main" val="1878731197"/>
                    </a:ext>
                  </a:extLst>
                </a:gridCol>
                <a:gridCol w="886668">
                  <a:extLst>
                    <a:ext uri="{9D8B030D-6E8A-4147-A177-3AD203B41FA5}">
                      <a16:colId xmlns:a16="http://schemas.microsoft.com/office/drawing/2014/main" val="4135846589"/>
                    </a:ext>
                  </a:extLst>
                </a:gridCol>
              </a:tblGrid>
              <a:tr h="292903">
                <a:tc>
                  <a:txBody>
                    <a:bodyPr/>
                    <a:lstStyle/>
                    <a:p>
                      <a:pPr marR="26670" algn="ctr" rtl="1">
                        <a:lnSpc>
                          <a:spcPct val="107000"/>
                        </a:lnSpc>
                        <a:spcAft>
                          <a:spcPts val="0"/>
                        </a:spcAft>
                      </a:pPr>
                      <a:r>
                        <a:rPr lang="ar-SA" sz="1600" dirty="0">
                          <a:solidFill>
                            <a:schemeClr val="tx1"/>
                          </a:solidFill>
                          <a:effectLst/>
                          <a:cs typeface="B Titr" panose="00000700000000000000" pitchFamily="2" charset="-78"/>
                        </a:rPr>
                        <a:t>مداخله</a:t>
                      </a:r>
                      <a:endParaRPr lang="en-US" sz="1600" dirty="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tc>
                <a:tc>
                  <a:txBody>
                    <a:bodyPr/>
                    <a:lstStyle/>
                    <a:p>
                      <a:pPr marR="22860" algn="ctr" rtl="1">
                        <a:lnSpc>
                          <a:spcPct val="107000"/>
                        </a:lnSpc>
                        <a:spcAft>
                          <a:spcPts val="0"/>
                        </a:spcAft>
                      </a:pPr>
                      <a:r>
                        <a:rPr lang="ar-SA" sz="1600">
                          <a:solidFill>
                            <a:schemeClr val="tx1"/>
                          </a:solidFill>
                          <a:effectLst/>
                          <a:cs typeface="B Titr" panose="00000700000000000000" pitchFamily="2" charset="-78"/>
                        </a:rPr>
                        <a:t>تعریف</a:t>
                      </a:r>
                      <a:endParaRPr lang="en-US" sz="160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nchor="ctr"/>
                </a:tc>
                <a:tc>
                  <a:txBody>
                    <a:bodyPr/>
                    <a:lstStyle/>
                    <a:p>
                      <a:pPr marR="27305" algn="ctr" rtl="1">
                        <a:lnSpc>
                          <a:spcPct val="107000"/>
                        </a:lnSpc>
                        <a:spcAft>
                          <a:spcPts val="0"/>
                        </a:spcAft>
                      </a:pPr>
                      <a:r>
                        <a:rPr lang="ar-SA" sz="1600" dirty="0">
                          <a:solidFill>
                            <a:schemeClr val="tx1"/>
                          </a:solidFill>
                          <a:effectLst/>
                          <a:cs typeface="B Titr" panose="00000700000000000000" pitchFamily="2" charset="-78"/>
                        </a:rPr>
                        <a:t>مرحله</a:t>
                      </a:r>
                      <a:endParaRPr lang="en-US" sz="1600" dirty="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nchor="ctr"/>
                </a:tc>
                <a:extLst>
                  <a:ext uri="{0D108BD9-81ED-4DB2-BD59-A6C34878D82A}">
                    <a16:rowId xmlns:a16="http://schemas.microsoft.com/office/drawing/2014/main" val="1366521542"/>
                  </a:ext>
                </a:extLst>
              </a:tr>
              <a:tr h="2050314">
                <a:tc>
                  <a:txBody>
                    <a:bodyPr/>
                    <a:lstStyle/>
                    <a:p>
                      <a:pPr marR="32385" algn="just" rtl="1">
                        <a:lnSpc>
                          <a:spcPct val="107000"/>
                        </a:lnSpc>
                        <a:spcAft>
                          <a:spcPts val="0"/>
                        </a:spcAft>
                      </a:pPr>
                      <a:r>
                        <a:rPr lang="ar-SA" sz="1700" dirty="0">
                          <a:effectLst/>
                          <a:cs typeface="B Mitra" panose="00000400000000000000" pitchFamily="2" charset="-78"/>
                        </a:rPr>
                        <a:t>ارزیابی و تشخیص علت یا علت های عدم تمایل به داشتن فرزند یا تعداد فرزندان بیشتر ضروری می باشد.</a:t>
                      </a:r>
                      <a:endParaRPr lang="en-US" sz="1700" dirty="0">
                        <a:effectLst/>
                        <a:cs typeface="B Mitra" panose="00000400000000000000" pitchFamily="2" charset="-78"/>
                      </a:endParaRPr>
                    </a:p>
                    <a:p>
                      <a:pPr marR="23495" algn="just" rtl="1">
                        <a:lnSpc>
                          <a:spcPct val="107000"/>
                        </a:lnSpc>
                        <a:spcAft>
                          <a:spcPts val="0"/>
                        </a:spcAft>
                      </a:pPr>
                      <a:r>
                        <a:rPr lang="ar-SA" sz="1700" dirty="0">
                          <a:effectLst/>
                          <a:cs typeface="B Mitra" panose="00000400000000000000" pitchFamily="2" charset="-78"/>
                        </a:rPr>
                        <a:t>نیاز به داشتن فرزند و واجد نقش والد شدن، نیازی فطری و مبتنی بر غریزه می باشد. بنابر این هر گونه </a:t>
                      </a:r>
                      <a:r>
                        <a:rPr lang="ar-SA" sz="1700" dirty="0" smtClean="0">
                          <a:effectLst/>
                          <a:cs typeface="B Mitra" panose="00000400000000000000" pitchFamily="2" charset="-78"/>
                        </a:rPr>
                        <a:t>انکار </a:t>
                      </a:r>
                      <a:r>
                        <a:rPr lang="ar-SA" sz="1700" dirty="0">
                          <a:effectLst/>
                          <a:cs typeface="B Mitra" panose="00000400000000000000" pitchFamily="2" charset="-78"/>
                        </a:rPr>
                        <a:t>در این حوزه به احتمال زیاد ریشه در یک عاملِ سرکوبِ این نیاز فطری دارد که در مرحله ارزیابی و تشخیص می بایست بررسی شود. اطلاعات فرد را در مورد وضعیت باروری و فرزندآوری به موقع جویا شوید و به سوالات وی با حوصله پاسخ داده شود.با ارتباط مناسب و متناسب با گویش فرد را آگاه کنید، به او وقت بدهید و ارتباط دوستانه را حفظ کنید.</a:t>
                      </a:r>
                      <a:endParaRPr lang="en-US" sz="17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tc>
                <a:tc>
                  <a:txBody>
                    <a:bodyPr/>
                    <a:lstStyle/>
                    <a:p>
                      <a:pPr marR="24765" algn="just" rtl="1">
                        <a:lnSpc>
                          <a:spcPct val="107000"/>
                        </a:lnSpc>
                        <a:spcAft>
                          <a:spcPts val="0"/>
                        </a:spcAft>
                      </a:pPr>
                      <a:r>
                        <a:rPr lang="ar-SA" sz="2000" dirty="0">
                          <a:effectLst/>
                          <a:cs typeface="B Mitra" panose="00000400000000000000" pitchFamily="2" charset="-78"/>
                        </a:rPr>
                        <a:t>مشکل را انکار میکند و نمی خواهد عوض شود.</a:t>
                      </a:r>
                      <a:endParaRPr lang="en-US" sz="20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nchor="ctr"/>
                </a:tc>
                <a:tc>
                  <a:txBody>
                    <a:bodyPr/>
                    <a:lstStyle/>
                    <a:p>
                      <a:pPr marR="27305" algn="ctr" rtl="1">
                        <a:lnSpc>
                          <a:spcPct val="107000"/>
                        </a:lnSpc>
                        <a:spcAft>
                          <a:spcPts val="0"/>
                        </a:spcAft>
                      </a:pPr>
                      <a:r>
                        <a:rPr lang="ar-SA" sz="2000" dirty="0">
                          <a:effectLst/>
                          <a:cs typeface="B Mitra" panose="00000400000000000000" pitchFamily="2" charset="-78"/>
                        </a:rPr>
                        <a:t>پیش تفکر </a:t>
                      </a:r>
                      <a:endParaRPr lang="en-US" sz="20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nchor="ctr"/>
                </a:tc>
                <a:extLst>
                  <a:ext uri="{0D108BD9-81ED-4DB2-BD59-A6C34878D82A}">
                    <a16:rowId xmlns:a16="http://schemas.microsoft.com/office/drawing/2014/main" val="3312383011"/>
                  </a:ext>
                </a:extLst>
              </a:tr>
              <a:tr h="4470159">
                <a:tc>
                  <a:txBody>
                    <a:bodyPr/>
                    <a:lstStyle/>
                    <a:p>
                      <a:pPr marR="66040" algn="just" rtl="1">
                        <a:lnSpc>
                          <a:spcPct val="107000"/>
                        </a:lnSpc>
                        <a:spcAft>
                          <a:spcPts val="0"/>
                        </a:spcAft>
                      </a:pPr>
                      <a:r>
                        <a:rPr lang="ar-SA" sz="1700" dirty="0">
                          <a:effectLst/>
                          <a:cs typeface="B Mitra" panose="00000400000000000000" pitchFamily="2" charset="-78"/>
                        </a:rPr>
                        <a:t>ارزیابی و تشخیص علت یا علت های عدم تصمیم برای اقدام ضروری می باشد. به عنوان مثال خانمی یک </a:t>
                      </a:r>
                      <a:endParaRPr lang="en-US" sz="1700" dirty="0">
                        <a:effectLst/>
                        <a:cs typeface="B Mitra" panose="00000400000000000000" pitchFamily="2" charset="-78"/>
                      </a:endParaRPr>
                    </a:p>
                    <a:p>
                      <a:pPr marL="31750" marR="40005" indent="-20320" algn="just" rtl="1">
                        <a:lnSpc>
                          <a:spcPct val="92000"/>
                        </a:lnSpc>
                        <a:spcAft>
                          <a:spcPts val="10"/>
                        </a:spcAft>
                      </a:pPr>
                      <a:r>
                        <a:rPr lang="ar-SA" sz="1700" dirty="0">
                          <a:effectLst/>
                          <a:cs typeface="B Mitra" panose="00000400000000000000" pitchFamily="2" charset="-78"/>
                        </a:rPr>
                        <a:t>فرزند دارد و به فواید بارداری و شیردهی و  مزایای خانواده پرجمعیت و همچنین مشکلات و عواقب ازدواج دیرهنگام، عواقب بی فرزندی، تک فرزندی و... کاملا واقف می باشد و علت عدم اقدام، مخالفت همسر می باشد. حال برای این مراجعه کننده، بیان هیچ یک از موارد زیر نافع نخواهد بود. این موضوع، اهمیت ارزیابی و تشخیص قبل از ترسیم طرح مشاوره و شروع مداخلات را بیش از پیش عیان می کند. ذکر این </a:t>
                      </a:r>
                      <a:endParaRPr lang="en-US" sz="1700" dirty="0">
                        <a:effectLst/>
                        <a:cs typeface="B Mitra" panose="00000400000000000000" pitchFamily="2" charset="-78"/>
                      </a:endParaRPr>
                    </a:p>
                    <a:p>
                      <a:pPr marR="29210" indent="5715" algn="just" rtl="1">
                        <a:lnSpc>
                          <a:spcPct val="92000"/>
                        </a:lnSpc>
                        <a:spcAft>
                          <a:spcPts val="45"/>
                        </a:spcAft>
                      </a:pPr>
                      <a:r>
                        <a:rPr lang="ar-SA" sz="1700" dirty="0">
                          <a:effectLst/>
                          <a:cs typeface="B Mitra" panose="00000400000000000000" pitchFamily="2" charset="-78"/>
                        </a:rPr>
                        <a:t>نکته ضروری به نظر می رسد که صرف گوش کردن به مراجعه کننده، ارزیابی و تشخیص رخ نمی دهد. بارها مشاهده شده است که مشکل مطرح شده توسط مراجعه کننده، خودآگاه یا ناخودآگاه، مشکل اصلی او نمی باشد و منجر به انحراف در مسیر مشاوره می شود. با دقت به حرف های فرد گوش دهید، انگیزه را نگه </a:t>
                      </a:r>
                      <a:endParaRPr lang="en-US" sz="1700" dirty="0">
                        <a:effectLst/>
                        <a:cs typeface="B Mitra" panose="00000400000000000000" pitchFamily="2" charset="-78"/>
                      </a:endParaRPr>
                    </a:p>
                    <a:p>
                      <a:pPr algn="just" rtl="1">
                        <a:lnSpc>
                          <a:spcPct val="90000"/>
                        </a:lnSpc>
                        <a:spcAft>
                          <a:spcPts val="35"/>
                        </a:spcAft>
                      </a:pPr>
                      <a:r>
                        <a:rPr lang="ar-SA" sz="1700" dirty="0">
                          <a:effectLst/>
                          <a:cs typeface="B Mitra" panose="00000400000000000000" pitchFamily="2" charset="-78"/>
                        </a:rPr>
                        <a:t>دارید، اثرات مثبت و منفی را متعادل کنید. در صورتی که فرد بی فرزند یا تک فرزند است ،در  مورد فوایدبارداری و شیردهی و  مزایای خانواده پرجمعیت را شرح دهید. فهرستی از مشکلات و عواقب )ازدواج </a:t>
                      </a:r>
                      <a:endParaRPr lang="en-US" sz="1700" dirty="0">
                        <a:effectLst/>
                        <a:cs typeface="B Mitra" panose="00000400000000000000" pitchFamily="2" charset="-78"/>
                      </a:endParaRPr>
                    </a:p>
                    <a:p>
                      <a:pPr marL="16510" marR="66040" indent="-16510" algn="just" rtl="1">
                        <a:lnSpc>
                          <a:spcPct val="107000"/>
                        </a:lnSpc>
                        <a:spcAft>
                          <a:spcPts val="0"/>
                        </a:spcAft>
                      </a:pPr>
                      <a:r>
                        <a:rPr lang="ar-SA" sz="1700" dirty="0">
                          <a:effectLst/>
                          <a:cs typeface="B Mitra" panose="00000400000000000000" pitchFamily="2" charset="-78"/>
                        </a:rPr>
                        <a:t>دیرهنگام، عواقب بی فرزندی، تک فرزندی و..( تهیه کنید و با مراجعه گفتگو کنید.  به سوالات، شبهات و باورهای نادرست فرد در خصوص فرزندآوری با حوصله و دقت پاسخ دهید و اطلاعات درست را جایگزیناطلاعات غلط کنید.</a:t>
                      </a:r>
                      <a:endParaRPr lang="en-US" sz="17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tc>
                <a:tc>
                  <a:txBody>
                    <a:bodyPr/>
                    <a:lstStyle/>
                    <a:p>
                      <a:pPr marL="835025" marR="126365" indent="-835025" algn="just" defTabSz="914400" rtl="1" eaLnBrk="1" fontAlgn="auto" latinLnBrk="0" hangingPunct="1">
                        <a:lnSpc>
                          <a:spcPct val="107000"/>
                        </a:lnSpc>
                        <a:spcBef>
                          <a:spcPts val="0"/>
                        </a:spcBef>
                        <a:spcAft>
                          <a:spcPts val="0"/>
                        </a:spcAft>
                        <a:buClrTx/>
                        <a:buSzTx/>
                        <a:buFontTx/>
                        <a:buNone/>
                        <a:tabLst/>
                        <a:defRPr/>
                      </a:pPr>
                      <a:r>
                        <a:rPr lang="ar-SA" sz="2000" dirty="0" smtClean="0">
                          <a:effectLst/>
                          <a:cs typeface="B Mitra" panose="00000400000000000000" pitchFamily="2" charset="-78"/>
                        </a:rPr>
                        <a:t>می داند مشکل وجود </a:t>
                      </a:r>
                      <a:endParaRPr lang="fa-IR" sz="2000" dirty="0" smtClean="0">
                        <a:effectLst/>
                        <a:cs typeface="B Mitra" panose="00000400000000000000" pitchFamily="2" charset="-78"/>
                      </a:endParaRPr>
                    </a:p>
                    <a:p>
                      <a:pPr marL="835025" marR="126365" indent="-835025" algn="just" rtl="1">
                        <a:lnSpc>
                          <a:spcPct val="107000"/>
                        </a:lnSpc>
                        <a:spcAft>
                          <a:spcPts val="0"/>
                        </a:spcAft>
                      </a:pPr>
                      <a:r>
                        <a:rPr lang="ar-SA" sz="2000" dirty="0" smtClean="0">
                          <a:effectLst/>
                          <a:cs typeface="B Mitra" panose="00000400000000000000" pitchFamily="2" charset="-78"/>
                        </a:rPr>
                        <a:t>دارد ولی هنوز </a:t>
                      </a:r>
                      <a:endParaRPr lang="fa-IR" sz="2000" dirty="0" smtClean="0">
                        <a:effectLst/>
                        <a:cs typeface="B Mitra" panose="00000400000000000000" pitchFamily="2" charset="-78"/>
                      </a:endParaRPr>
                    </a:p>
                    <a:p>
                      <a:pPr marL="835025" marR="126365" indent="-835025" algn="just" defTabSz="914400" rtl="1" eaLnBrk="1" fontAlgn="auto" latinLnBrk="0" hangingPunct="1">
                        <a:lnSpc>
                          <a:spcPct val="107000"/>
                        </a:lnSpc>
                        <a:spcBef>
                          <a:spcPts val="0"/>
                        </a:spcBef>
                        <a:spcAft>
                          <a:spcPts val="0"/>
                        </a:spcAft>
                        <a:buClrTx/>
                        <a:buSzTx/>
                        <a:buFontTx/>
                        <a:buNone/>
                        <a:tabLst/>
                        <a:defRPr/>
                      </a:pPr>
                      <a:r>
                        <a:rPr lang="ar-SA" sz="2000" dirty="0" smtClean="0">
                          <a:effectLst/>
                          <a:cs typeface="B Mitra" panose="00000400000000000000" pitchFamily="2" charset="-78"/>
                        </a:rPr>
                        <a:t>تصمیم</a:t>
                      </a:r>
                      <a:r>
                        <a:rPr lang="fa-IR" sz="2000" dirty="0" smtClean="0">
                          <a:effectLst/>
                          <a:cs typeface="B Mitra" panose="00000400000000000000" pitchFamily="2" charset="-78"/>
                        </a:rPr>
                        <a:t> برای اقدام</a:t>
                      </a:r>
                    </a:p>
                    <a:p>
                      <a:pPr marL="835025" marR="126365" indent="-835025" algn="just" rtl="1">
                        <a:lnSpc>
                          <a:spcPct val="107000"/>
                        </a:lnSpc>
                        <a:spcAft>
                          <a:spcPts val="0"/>
                        </a:spcAft>
                      </a:pPr>
                      <a:r>
                        <a:rPr lang="fa-IR" sz="2000" dirty="0" smtClean="0">
                          <a:effectLst/>
                          <a:cs typeface="B Mitra" panose="00000400000000000000" pitchFamily="2" charset="-78"/>
                        </a:rPr>
                        <a:t>ندارد.</a:t>
                      </a:r>
                      <a:endParaRPr lang="en-US" sz="20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nchor="ctr"/>
                </a:tc>
                <a:tc>
                  <a:txBody>
                    <a:bodyPr/>
                    <a:lstStyle/>
                    <a:p>
                      <a:pPr marR="28575" algn="ctr" rtl="1">
                        <a:lnSpc>
                          <a:spcPct val="107000"/>
                        </a:lnSpc>
                        <a:spcAft>
                          <a:spcPts val="0"/>
                        </a:spcAft>
                      </a:pPr>
                      <a:r>
                        <a:rPr lang="ar-SA" sz="2000" dirty="0">
                          <a:effectLst/>
                          <a:cs typeface="B Mitra" panose="00000400000000000000" pitchFamily="2" charset="-78"/>
                        </a:rPr>
                        <a:t>تفکر </a:t>
                      </a:r>
                      <a:endParaRPr lang="en-US" sz="2000"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12476" marR="35053" marT="0" marB="0" anchor="ctr"/>
                </a:tc>
                <a:extLst>
                  <a:ext uri="{0D108BD9-81ED-4DB2-BD59-A6C34878D82A}">
                    <a16:rowId xmlns:a16="http://schemas.microsoft.com/office/drawing/2014/main" val="3147535392"/>
                  </a:ext>
                </a:extLst>
              </a:tr>
            </a:tbl>
          </a:graphicData>
        </a:graphic>
      </p:graphicFrame>
    </p:spTree>
    <p:extLst>
      <p:ext uri="{BB962C8B-B14F-4D97-AF65-F5344CB8AC3E}">
        <p14:creationId xmlns:p14="http://schemas.microsoft.com/office/powerpoint/2010/main" val="31899070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77223685"/>
              </p:ext>
            </p:extLst>
          </p:nvPr>
        </p:nvGraphicFramePr>
        <p:xfrm>
          <a:off x="11151" y="374253"/>
          <a:ext cx="9108503" cy="4638923"/>
        </p:xfrm>
        <a:graphic>
          <a:graphicData uri="http://schemas.openxmlformats.org/drawingml/2006/table">
            <a:tbl>
              <a:tblPr firstRow="1" firstCol="1" bandRow="1">
                <a:tableStyleId>{5C22544A-7EE6-4342-B048-85BDC9FD1C3A}</a:tableStyleId>
              </a:tblPr>
              <a:tblGrid>
                <a:gridCol w="6367893">
                  <a:extLst>
                    <a:ext uri="{9D8B030D-6E8A-4147-A177-3AD203B41FA5}">
                      <a16:colId xmlns:a16="http://schemas.microsoft.com/office/drawing/2014/main" val="2814459132"/>
                    </a:ext>
                  </a:extLst>
                </a:gridCol>
                <a:gridCol w="1853942">
                  <a:extLst>
                    <a:ext uri="{9D8B030D-6E8A-4147-A177-3AD203B41FA5}">
                      <a16:colId xmlns:a16="http://schemas.microsoft.com/office/drawing/2014/main" val="1878731197"/>
                    </a:ext>
                  </a:extLst>
                </a:gridCol>
                <a:gridCol w="886668">
                  <a:extLst>
                    <a:ext uri="{9D8B030D-6E8A-4147-A177-3AD203B41FA5}">
                      <a16:colId xmlns:a16="http://schemas.microsoft.com/office/drawing/2014/main" val="4135846589"/>
                    </a:ext>
                  </a:extLst>
                </a:gridCol>
              </a:tblGrid>
              <a:tr h="432048">
                <a:tc>
                  <a:txBody>
                    <a:bodyPr/>
                    <a:lstStyle/>
                    <a:p>
                      <a:pPr marR="26670" algn="ctr" rtl="1">
                        <a:lnSpc>
                          <a:spcPct val="107000"/>
                        </a:lnSpc>
                        <a:spcAft>
                          <a:spcPts val="0"/>
                        </a:spcAft>
                      </a:pPr>
                      <a:r>
                        <a:rPr lang="ar-SA" sz="1600">
                          <a:solidFill>
                            <a:schemeClr val="tx1"/>
                          </a:solidFill>
                          <a:effectLst/>
                          <a:cs typeface="B Titr" panose="00000700000000000000" pitchFamily="2" charset="-78"/>
                        </a:rPr>
                        <a:t>مداخله</a:t>
                      </a:r>
                      <a:endParaRPr lang="en-US" sz="160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nchor="ctr"/>
                </a:tc>
                <a:tc>
                  <a:txBody>
                    <a:bodyPr/>
                    <a:lstStyle/>
                    <a:p>
                      <a:pPr marR="22860" algn="ctr" rtl="1">
                        <a:lnSpc>
                          <a:spcPct val="107000"/>
                        </a:lnSpc>
                        <a:spcAft>
                          <a:spcPts val="0"/>
                        </a:spcAft>
                      </a:pPr>
                      <a:r>
                        <a:rPr lang="ar-SA" sz="1600">
                          <a:solidFill>
                            <a:schemeClr val="tx1"/>
                          </a:solidFill>
                          <a:effectLst/>
                          <a:cs typeface="B Titr" panose="00000700000000000000" pitchFamily="2" charset="-78"/>
                        </a:rPr>
                        <a:t>تعریف</a:t>
                      </a:r>
                      <a:endParaRPr lang="en-US" sz="160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nchor="ctr"/>
                </a:tc>
                <a:tc>
                  <a:txBody>
                    <a:bodyPr/>
                    <a:lstStyle/>
                    <a:p>
                      <a:pPr marR="27305" algn="ctr" rtl="1">
                        <a:lnSpc>
                          <a:spcPct val="107000"/>
                        </a:lnSpc>
                        <a:spcAft>
                          <a:spcPts val="0"/>
                        </a:spcAft>
                      </a:pPr>
                      <a:r>
                        <a:rPr lang="ar-SA" sz="1600" dirty="0">
                          <a:solidFill>
                            <a:schemeClr val="tx1"/>
                          </a:solidFill>
                          <a:effectLst/>
                          <a:cs typeface="B Titr" panose="00000700000000000000" pitchFamily="2" charset="-78"/>
                        </a:rPr>
                        <a:t>مرحله</a:t>
                      </a:r>
                      <a:endParaRPr lang="en-US" sz="1600" dirty="0">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12476" marR="35053" marT="0" marB="0" anchor="ctr"/>
                </a:tc>
                <a:extLst>
                  <a:ext uri="{0D108BD9-81ED-4DB2-BD59-A6C34878D82A}">
                    <a16:rowId xmlns:a16="http://schemas.microsoft.com/office/drawing/2014/main" val="1366521542"/>
                  </a:ext>
                </a:extLst>
              </a:tr>
              <a:tr h="731008">
                <a:tc>
                  <a:txBody>
                    <a:bodyPr/>
                    <a:lstStyle/>
                    <a:p>
                      <a:pPr marR="78105" indent="44450" algn="just" rtl="1">
                        <a:lnSpc>
                          <a:spcPct val="107000"/>
                        </a:lnSpc>
                        <a:spcAft>
                          <a:spcPts val="0"/>
                        </a:spcAft>
                      </a:pPr>
                      <a:r>
                        <a:rPr kumimoji="0" lang="ar-SA" sz="1800" b="1" kern="1200" dirty="0">
                          <a:solidFill>
                            <a:schemeClr val="lt1"/>
                          </a:solidFill>
                          <a:effectLst/>
                          <a:latin typeface="+mn-lt"/>
                          <a:ea typeface="+mn-ea"/>
                          <a:cs typeface="B Mitra" panose="00000400000000000000" pitchFamily="2" charset="-78"/>
                        </a:rPr>
                        <a:t>ارزیابی و تشخیص علت یا علت های تصمیم بر فرزند آوری ضروری بوده و آمادگی جهت پذیرش نقش پدری و مادری، در این مرحله بسیار حائز اهمیت می باشد. از تصمیم او برای تغییر حمایت کنید و برای پیدا کردن راهکار به او کمک کنید. در صورت نیاز در جلسات بعدی از وی درخواست کنید با همسر خود مراجعه کند.</a:t>
                      </a:r>
                      <a:endParaRPr kumimoji="0" lang="en-US" sz="1800" b="1" kern="1200" dirty="0">
                        <a:solidFill>
                          <a:schemeClr val="lt1"/>
                        </a:solidFill>
                        <a:effectLst/>
                        <a:latin typeface="+mn-lt"/>
                        <a:ea typeface="+mn-ea"/>
                        <a:cs typeface="B Mitra" panose="00000400000000000000" pitchFamily="2" charset="-78"/>
                      </a:endParaRPr>
                    </a:p>
                  </a:txBody>
                  <a:tcPr marL="12476" marR="35053" marT="0" marB="0"/>
                </a:tc>
                <a:tc>
                  <a:txBody>
                    <a:bodyPr/>
                    <a:lstStyle/>
                    <a:p>
                      <a:pPr marR="41275" algn="r"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تصمیم می گیرد اقدام کند و شروع به برنامه ریزی می کند.</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tc>
                  <a:txBody>
                    <a:bodyPr/>
                    <a:lstStyle/>
                    <a:p>
                      <a:pPr marR="28575" algn="ctr"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آمادگی </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extLst>
                  <a:ext uri="{0D108BD9-81ED-4DB2-BD59-A6C34878D82A}">
                    <a16:rowId xmlns:a16="http://schemas.microsoft.com/office/drawing/2014/main" val="1320698877"/>
                  </a:ext>
                </a:extLst>
              </a:tr>
              <a:tr h="913393">
                <a:tc>
                  <a:txBody>
                    <a:bodyPr/>
                    <a:lstStyle/>
                    <a:p>
                      <a:pPr marR="27305" algn="just" rtl="1">
                        <a:lnSpc>
                          <a:spcPct val="107000"/>
                        </a:lnSpc>
                        <a:spcAft>
                          <a:spcPts val="0"/>
                        </a:spcAft>
                      </a:pPr>
                      <a:r>
                        <a:rPr kumimoji="0" lang="ar-SA" sz="1800" b="1" kern="1200" dirty="0">
                          <a:solidFill>
                            <a:schemeClr val="lt1"/>
                          </a:solidFill>
                          <a:effectLst/>
                          <a:latin typeface="+mn-lt"/>
                          <a:ea typeface="+mn-ea"/>
                          <a:cs typeface="B Mitra" panose="00000400000000000000" pitchFamily="2" charset="-78"/>
                        </a:rPr>
                        <a:t>فهرستی از مشکلات و عواقب )ازدواج دیرهنگام، عواقب بی فرزندی، تک فرزندی و..( تهیه کنید و با </a:t>
                      </a:r>
                      <a:r>
                        <a:rPr kumimoji="0" lang="ar-SA" sz="1800" b="1" kern="1200" dirty="0" smtClean="0">
                          <a:solidFill>
                            <a:schemeClr val="lt1"/>
                          </a:solidFill>
                          <a:effectLst/>
                          <a:latin typeface="+mn-lt"/>
                          <a:ea typeface="+mn-ea"/>
                          <a:cs typeface="B Mitra" panose="00000400000000000000" pitchFamily="2" charset="-78"/>
                        </a:rPr>
                        <a:t>مراجعه </a:t>
                      </a:r>
                      <a:r>
                        <a:rPr kumimoji="0" lang="ar-SA" sz="1800" b="1" kern="1200" dirty="0">
                          <a:solidFill>
                            <a:schemeClr val="lt1"/>
                          </a:solidFill>
                          <a:effectLst/>
                          <a:latin typeface="+mn-lt"/>
                          <a:ea typeface="+mn-ea"/>
                          <a:cs typeface="B Mitra" panose="00000400000000000000" pitchFamily="2" charset="-78"/>
                        </a:rPr>
                        <a:t>گفتگو کنید. فواید جسمی، روانی و اجتماعی فرزندآوری را به وی یادآوری کنید.فرد را به داشتن فرزند تشویق و ترغیب کنید. سبک زندگی سالم و عوارض استفاده از روش های پیشگیری از بارداری به فرد  آموزش دهید. در راستای فرزند آوری سالم و موفق به او کمک کنید.  به سوالات ،شبهات و باورهای نادرست فرد در خصوص فرزندآوری با حوصله و دقت پاسخ دهید.</a:t>
                      </a:r>
                      <a:endParaRPr kumimoji="0" lang="en-US" sz="1800" b="1" kern="1200" dirty="0">
                        <a:solidFill>
                          <a:schemeClr val="lt1"/>
                        </a:solidFill>
                        <a:effectLst/>
                        <a:latin typeface="+mn-lt"/>
                        <a:ea typeface="+mn-ea"/>
                        <a:cs typeface="B Mitra" panose="00000400000000000000" pitchFamily="2" charset="-78"/>
                      </a:endParaRPr>
                    </a:p>
                  </a:txBody>
                  <a:tcPr marL="12476" marR="35053" marT="0" marB="0"/>
                </a:tc>
                <a:tc>
                  <a:txBody>
                    <a:bodyPr/>
                    <a:lstStyle/>
                    <a:p>
                      <a:pPr marL="953135" marR="27305" indent="-953135" algn="just"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برای مقابله با مشکل، </a:t>
                      </a:r>
                      <a:r>
                        <a:rPr kumimoji="0" lang="ar-SA" sz="2000" kern="1200" dirty="0" smtClean="0">
                          <a:solidFill>
                            <a:schemeClr val="dk1"/>
                          </a:solidFill>
                          <a:effectLst/>
                          <a:latin typeface="+mn-lt"/>
                          <a:ea typeface="+mn-ea"/>
                          <a:cs typeface="B Mitra" panose="00000400000000000000" pitchFamily="2" charset="-78"/>
                        </a:rPr>
                        <a:t>فرد </a:t>
                      </a:r>
                      <a:endParaRPr kumimoji="0" lang="fa-IR" sz="2000" kern="1200" dirty="0" smtClean="0">
                        <a:solidFill>
                          <a:schemeClr val="dk1"/>
                        </a:solidFill>
                        <a:effectLst/>
                        <a:latin typeface="+mn-lt"/>
                        <a:ea typeface="+mn-ea"/>
                        <a:cs typeface="B Mitra" panose="00000400000000000000" pitchFamily="2" charset="-78"/>
                      </a:endParaRPr>
                    </a:p>
                    <a:p>
                      <a:pPr marL="953135" marR="27305" indent="-953135" algn="r" rtl="1">
                        <a:lnSpc>
                          <a:spcPct val="107000"/>
                        </a:lnSpc>
                        <a:spcAft>
                          <a:spcPts val="0"/>
                        </a:spcAft>
                      </a:pPr>
                      <a:r>
                        <a:rPr kumimoji="0" lang="ar-SA" sz="2000" kern="1200" dirty="0" smtClean="0">
                          <a:solidFill>
                            <a:schemeClr val="dk1"/>
                          </a:solidFill>
                          <a:effectLst/>
                          <a:latin typeface="+mn-lt"/>
                          <a:ea typeface="+mn-ea"/>
                          <a:cs typeface="B Mitra" panose="00000400000000000000" pitchFamily="2" charset="-78"/>
                        </a:rPr>
                        <a:t>تغییراتی </a:t>
                      </a:r>
                      <a:r>
                        <a:rPr kumimoji="0" lang="ar-SA" sz="2000" kern="1200" dirty="0">
                          <a:solidFill>
                            <a:schemeClr val="dk1"/>
                          </a:solidFill>
                          <a:effectLst/>
                          <a:latin typeface="+mn-lt"/>
                          <a:ea typeface="+mn-ea"/>
                          <a:cs typeface="B Mitra" panose="00000400000000000000" pitchFamily="2" charset="-78"/>
                        </a:rPr>
                        <a:t>در سبک </a:t>
                      </a:r>
                      <a:r>
                        <a:rPr kumimoji="0" lang="ar-SA" sz="2000" kern="1200" dirty="0" smtClean="0">
                          <a:solidFill>
                            <a:schemeClr val="dk1"/>
                          </a:solidFill>
                          <a:effectLst/>
                          <a:latin typeface="+mn-lt"/>
                          <a:ea typeface="+mn-ea"/>
                          <a:cs typeface="B Mitra" panose="00000400000000000000" pitchFamily="2" charset="-78"/>
                        </a:rPr>
                        <a:t>زندگی</a:t>
                      </a:r>
                      <a:endParaRPr kumimoji="0" lang="fa-IR" sz="2000" kern="1200" dirty="0" smtClean="0">
                        <a:solidFill>
                          <a:schemeClr val="dk1"/>
                        </a:solidFill>
                        <a:effectLst/>
                        <a:latin typeface="+mn-lt"/>
                        <a:ea typeface="+mn-ea"/>
                        <a:cs typeface="B Mitra" panose="00000400000000000000" pitchFamily="2" charset="-78"/>
                      </a:endParaRPr>
                    </a:p>
                    <a:p>
                      <a:pPr marL="953135" marR="27305" indent="-953135" algn="just" rtl="1">
                        <a:lnSpc>
                          <a:spcPct val="107000"/>
                        </a:lnSpc>
                        <a:spcAft>
                          <a:spcPts val="0"/>
                        </a:spcAft>
                      </a:pPr>
                      <a:r>
                        <a:rPr kumimoji="0" lang="ar-SA" sz="2000" kern="1200" dirty="0" smtClean="0">
                          <a:solidFill>
                            <a:schemeClr val="dk1"/>
                          </a:solidFill>
                          <a:effectLst/>
                          <a:latin typeface="+mn-lt"/>
                          <a:ea typeface="+mn-ea"/>
                          <a:cs typeface="B Mitra" panose="00000400000000000000" pitchFamily="2" charset="-78"/>
                        </a:rPr>
                        <a:t> </a:t>
                      </a:r>
                      <a:r>
                        <a:rPr kumimoji="0" lang="ar-SA" sz="2000" kern="1200" dirty="0">
                          <a:solidFill>
                            <a:schemeClr val="dk1"/>
                          </a:solidFill>
                          <a:effectLst/>
                          <a:latin typeface="+mn-lt"/>
                          <a:ea typeface="+mn-ea"/>
                          <a:cs typeface="B Mitra" panose="00000400000000000000" pitchFamily="2" charset="-78"/>
                        </a:rPr>
                        <a:t>خود می دهد.</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tc>
                  <a:txBody>
                    <a:bodyPr/>
                    <a:lstStyle/>
                    <a:p>
                      <a:pPr marR="28575" algn="ctr"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عمل</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extLst>
                  <a:ext uri="{0D108BD9-81ED-4DB2-BD59-A6C34878D82A}">
                    <a16:rowId xmlns:a16="http://schemas.microsoft.com/office/drawing/2014/main" val="1637322980"/>
                  </a:ext>
                </a:extLst>
              </a:tr>
              <a:tr h="365504">
                <a:tc>
                  <a:txBody>
                    <a:bodyPr/>
                    <a:lstStyle/>
                    <a:p>
                      <a:pPr marL="728345" marR="60325" indent="-728345" algn="just" rtl="1">
                        <a:lnSpc>
                          <a:spcPct val="107000"/>
                        </a:lnSpc>
                        <a:spcAft>
                          <a:spcPts val="0"/>
                        </a:spcAft>
                      </a:pPr>
                      <a:r>
                        <a:rPr kumimoji="0" lang="ar-SA" sz="1800" b="1" kern="1200" dirty="0" smtClean="0">
                          <a:solidFill>
                            <a:schemeClr val="lt1"/>
                          </a:solidFill>
                          <a:effectLst/>
                          <a:latin typeface="+mn-lt"/>
                          <a:ea typeface="+mn-ea"/>
                          <a:cs typeface="B Mitra" panose="00000400000000000000" pitchFamily="2" charset="-78"/>
                        </a:rPr>
                        <a:t>مهمترین</a:t>
                      </a:r>
                      <a:r>
                        <a:rPr kumimoji="0" lang="fa-IR" sz="1800" b="1" kern="1200" dirty="0" smtClean="0">
                          <a:solidFill>
                            <a:schemeClr val="lt1"/>
                          </a:solidFill>
                          <a:effectLst/>
                          <a:latin typeface="+mn-lt"/>
                          <a:ea typeface="+mn-ea"/>
                          <a:cs typeface="B Mitra" panose="00000400000000000000" pitchFamily="2" charset="-78"/>
                        </a:rPr>
                        <a:t> </a:t>
                      </a:r>
                      <a:r>
                        <a:rPr kumimoji="0" lang="ar-SA" sz="1800" b="1" kern="1200" dirty="0" smtClean="0">
                          <a:solidFill>
                            <a:schemeClr val="lt1"/>
                          </a:solidFill>
                          <a:effectLst/>
                          <a:latin typeface="+mn-lt"/>
                          <a:ea typeface="+mn-ea"/>
                          <a:cs typeface="B Mitra" panose="00000400000000000000" pitchFamily="2" charset="-78"/>
                        </a:rPr>
                        <a:t>شبکه حمایتی</a:t>
                      </a:r>
                      <a:r>
                        <a:rPr kumimoji="0" lang="fa-IR" sz="1800" b="1" kern="1200" dirty="0" smtClean="0">
                          <a:solidFill>
                            <a:schemeClr val="lt1"/>
                          </a:solidFill>
                          <a:effectLst/>
                          <a:latin typeface="+mn-lt"/>
                          <a:ea typeface="+mn-ea"/>
                          <a:cs typeface="B Mitra" panose="00000400000000000000" pitchFamily="2" charset="-78"/>
                        </a:rPr>
                        <a:t> </a:t>
                      </a:r>
                      <a:r>
                        <a:rPr kumimoji="0" lang="ar-SA" sz="1800" b="1" kern="1200" dirty="0" smtClean="0">
                          <a:solidFill>
                            <a:schemeClr val="lt1"/>
                          </a:solidFill>
                          <a:effectLst/>
                          <a:latin typeface="+mn-lt"/>
                          <a:ea typeface="+mn-ea"/>
                          <a:cs typeface="B Mitra" panose="00000400000000000000" pitchFamily="2" charset="-78"/>
                        </a:rPr>
                        <a:t>همسر ، </a:t>
                      </a:r>
                      <a:r>
                        <a:rPr kumimoji="0" lang="ar-SA" sz="1800" b="1" kern="1200" dirty="0">
                          <a:solidFill>
                            <a:schemeClr val="lt1"/>
                          </a:solidFill>
                          <a:effectLst/>
                          <a:latin typeface="+mn-lt"/>
                          <a:ea typeface="+mn-ea"/>
                          <a:cs typeface="B Mitra" panose="00000400000000000000" pitchFamily="2" charset="-78"/>
                        </a:rPr>
                        <a:t>خانواده ها، همتایان، نهادهای </a:t>
                      </a:r>
                      <a:r>
                        <a:rPr kumimoji="0" lang="ar-SA" sz="1800" b="1" kern="1200" dirty="0" smtClean="0">
                          <a:solidFill>
                            <a:schemeClr val="lt1"/>
                          </a:solidFill>
                          <a:effectLst/>
                          <a:latin typeface="+mn-lt"/>
                          <a:ea typeface="+mn-ea"/>
                          <a:cs typeface="B Mitra" panose="00000400000000000000" pitchFamily="2" charset="-78"/>
                        </a:rPr>
                        <a:t>مردمی را تقویت</a:t>
                      </a:r>
                      <a:endParaRPr kumimoji="0" lang="fa-IR" sz="1800" b="1" kern="1200" dirty="0" smtClean="0">
                        <a:solidFill>
                          <a:schemeClr val="lt1"/>
                        </a:solidFill>
                        <a:effectLst/>
                        <a:latin typeface="+mn-lt"/>
                        <a:ea typeface="+mn-ea"/>
                        <a:cs typeface="B Mitra" panose="00000400000000000000" pitchFamily="2" charset="-78"/>
                      </a:endParaRPr>
                    </a:p>
                    <a:p>
                      <a:pPr marL="728345" marR="60325" indent="-728345" algn="just" rtl="1">
                        <a:lnSpc>
                          <a:spcPct val="107000"/>
                        </a:lnSpc>
                        <a:spcAft>
                          <a:spcPts val="0"/>
                        </a:spcAft>
                      </a:pPr>
                      <a:r>
                        <a:rPr kumimoji="0" lang="ar-SA" sz="1800" b="1" kern="1200" dirty="0" smtClean="0">
                          <a:solidFill>
                            <a:schemeClr val="lt1"/>
                          </a:solidFill>
                          <a:effectLst/>
                          <a:latin typeface="+mn-lt"/>
                          <a:ea typeface="+mn-ea"/>
                          <a:cs typeface="B Mitra" panose="00000400000000000000" pitchFamily="2" charset="-78"/>
                        </a:rPr>
                        <a:t> </a:t>
                      </a:r>
                      <a:r>
                        <a:rPr kumimoji="0" lang="ar-SA" sz="1800" b="1" kern="1200" dirty="0">
                          <a:solidFill>
                            <a:schemeClr val="lt1"/>
                          </a:solidFill>
                          <a:effectLst/>
                          <a:latin typeface="+mn-lt"/>
                          <a:ea typeface="+mn-ea"/>
                          <a:cs typeface="B Mitra" panose="00000400000000000000" pitchFamily="2" charset="-78"/>
                        </a:rPr>
                        <a:t>کنید. در صورت نیاز در جلسات بعدی از وی درخواست کنید با همسر خود مراجعه کند.</a:t>
                      </a:r>
                      <a:endParaRPr kumimoji="0" lang="en-US" sz="1800" b="1" kern="1200" dirty="0">
                        <a:solidFill>
                          <a:schemeClr val="lt1"/>
                        </a:solidFill>
                        <a:effectLst/>
                        <a:latin typeface="+mn-lt"/>
                        <a:ea typeface="+mn-ea"/>
                        <a:cs typeface="B Mitra" panose="00000400000000000000" pitchFamily="2" charset="-78"/>
                      </a:endParaRPr>
                    </a:p>
                  </a:txBody>
                  <a:tcPr marL="12476" marR="35053" marT="0" marB="0"/>
                </a:tc>
                <a:tc>
                  <a:txBody>
                    <a:bodyPr/>
                    <a:lstStyle/>
                    <a:p>
                      <a:pPr algn="r"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مهارت های کسب کرده و الگو های رفتاری را تقویت می کند.</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tc>
                  <a:txBody>
                    <a:bodyPr/>
                    <a:lstStyle/>
                    <a:p>
                      <a:pPr marR="29210" algn="ctr" rtl="1">
                        <a:lnSpc>
                          <a:spcPct val="107000"/>
                        </a:lnSpc>
                        <a:spcAft>
                          <a:spcPts val="0"/>
                        </a:spcAft>
                      </a:pPr>
                      <a:r>
                        <a:rPr kumimoji="0" lang="ar-SA" sz="2000" kern="1200" dirty="0">
                          <a:solidFill>
                            <a:schemeClr val="dk1"/>
                          </a:solidFill>
                          <a:effectLst/>
                          <a:latin typeface="+mn-lt"/>
                          <a:ea typeface="+mn-ea"/>
                          <a:cs typeface="B Mitra" panose="00000400000000000000" pitchFamily="2" charset="-78"/>
                        </a:rPr>
                        <a:t>نگهداری</a:t>
                      </a:r>
                      <a:endParaRPr kumimoji="0" lang="en-US" sz="2000" kern="1200" dirty="0">
                        <a:solidFill>
                          <a:schemeClr val="dk1"/>
                        </a:solidFill>
                        <a:effectLst/>
                        <a:latin typeface="+mn-lt"/>
                        <a:ea typeface="+mn-ea"/>
                        <a:cs typeface="B Mitra" panose="00000400000000000000" pitchFamily="2" charset="-78"/>
                      </a:endParaRPr>
                    </a:p>
                  </a:txBody>
                  <a:tcPr marL="12476" marR="35053" marT="0" marB="0" anchor="ctr"/>
                </a:tc>
                <a:extLst>
                  <a:ext uri="{0D108BD9-81ED-4DB2-BD59-A6C34878D82A}">
                    <a16:rowId xmlns:a16="http://schemas.microsoft.com/office/drawing/2014/main" val="2838943200"/>
                  </a:ext>
                </a:extLst>
              </a:tr>
            </a:tbl>
          </a:graphicData>
        </a:graphic>
      </p:graphicFrame>
    </p:spTree>
    <p:extLst>
      <p:ext uri="{BB962C8B-B14F-4D97-AF65-F5344CB8AC3E}">
        <p14:creationId xmlns:p14="http://schemas.microsoft.com/office/powerpoint/2010/main" val="39013646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6633"/>
            <a:ext cx="8229600" cy="504055"/>
          </a:xfrm>
        </p:spPr>
        <p:txBody>
          <a:bodyPr>
            <a:normAutofit lnSpcReduction="10000"/>
          </a:bodyPr>
          <a:lstStyle/>
          <a:p>
            <a:pPr marL="109728" indent="0" algn="r" rtl="1">
              <a:buNone/>
            </a:pPr>
            <a:r>
              <a:rPr lang="ar-SA" sz="2800" dirty="0">
                <a:solidFill>
                  <a:srgbClr val="C00000"/>
                </a:solidFill>
                <a:latin typeface="Calibri" panose="020F0502020204030204" pitchFamily="34" charset="0"/>
                <a:ea typeface="Times New Roman" panose="02020603050405020304" pitchFamily="18" charset="0"/>
                <a:cs typeface="B Zar" panose="00000400000000000000" pitchFamily="2" charset="-78"/>
              </a:rPr>
              <a:t>شیوه ارائه خدمت مشاوره فرزند آوری توسط </a:t>
            </a:r>
            <a:r>
              <a:rPr lang="ar-SA" sz="28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rPr>
              <a:t>غیرپزشک</a:t>
            </a:r>
            <a:endParaRPr lang="fa-IR" sz="2800" dirty="0" smtClean="0">
              <a:solidFill>
                <a:srgbClr val="C00000"/>
              </a:solidFill>
              <a:latin typeface="Calibri" panose="020F0502020204030204" pitchFamily="34" charset="0"/>
              <a:ea typeface="Times New Roman" panose="02020603050405020304" pitchFamily="18" charset="0"/>
              <a:cs typeface="B Zar" panose="00000400000000000000" pitchFamily="2" charset="-78"/>
            </a:endParaRPr>
          </a:p>
          <a:p>
            <a:pPr algn="r" rtl="1"/>
            <a:endParaRPr lang="en-US" sz="4000" dirty="0">
              <a:latin typeface="Times New Roman" panose="02020603050405020304" pitchFamily="18" charset="0"/>
              <a:ea typeface="Times New Roman" panose="02020603050405020304" pitchFamily="18" charset="0"/>
              <a:cs typeface="Arial" panose="020B0604020202020204" pitchFamily="34" charset="0"/>
            </a:endParaRPr>
          </a:p>
          <a:p>
            <a:pPr algn="r" rtl="1"/>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81676101"/>
              </p:ext>
            </p:extLst>
          </p:nvPr>
        </p:nvGraphicFramePr>
        <p:xfrm>
          <a:off x="68949" y="548680"/>
          <a:ext cx="8964488" cy="6111309"/>
        </p:xfrm>
        <a:graphic>
          <a:graphicData uri="http://schemas.openxmlformats.org/drawingml/2006/table">
            <a:tbl>
              <a:tblPr firstRow="1" firstCol="1" bandRow="1">
                <a:tableStyleId>{5C22544A-7EE6-4342-B048-85BDC9FD1C3A}</a:tableStyleId>
              </a:tblPr>
              <a:tblGrid>
                <a:gridCol w="4667461">
                  <a:extLst>
                    <a:ext uri="{9D8B030D-6E8A-4147-A177-3AD203B41FA5}">
                      <a16:colId xmlns:a16="http://schemas.microsoft.com/office/drawing/2014/main" val="4041952137"/>
                    </a:ext>
                  </a:extLst>
                </a:gridCol>
                <a:gridCol w="4297027">
                  <a:extLst>
                    <a:ext uri="{9D8B030D-6E8A-4147-A177-3AD203B41FA5}">
                      <a16:colId xmlns:a16="http://schemas.microsoft.com/office/drawing/2014/main" val="2784605803"/>
                    </a:ext>
                  </a:extLst>
                </a:gridCol>
              </a:tblGrid>
              <a:tr h="476156">
                <a:tc>
                  <a:txBody>
                    <a:bodyPr/>
                    <a:lstStyle/>
                    <a:p>
                      <a:pPr marR="779145" algn="l" rtl="1">
                        <a:lnSpc>
                          <a:spcPct val="107000"/>
                        </a:lnSpc>
                        <a:spcAft>
                          <a:spcPts val="0"/>
                        </a:spcAft>
                      </a:pPr>
                      <a:r>
                        <a:rPr lang="ar-SA" sz="1400" b="1" dirty="0">
                          <a:solidFill>
                            <a:schemeClr val="tx1"/>
                          </a:solidFill>
                          <a:effectLst/>
                        </a:rPr>
                        <a:t>ارجاع به مراقبت های پیش از بارداریآموزش سبک زندگی سالم</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7129" marR="47565" marT="0" marB="0" anchor="ctr"/>
                </a:tc>
                <a:tc>
                  <a:txBody>
                    <a:bodyPr/>
                    <a:lstStyle/>
                    <a:p>
                      <a:pPr marR="1270" algn="ctr" rtl="1">
                        <a:lnSpc>
                          <a:spcPct val="107000"/>
                        </a:lnSpc>
                        <a:spcAft>
                          <a:spcPts val="0"/>
                        </a:spcAft>
                      </a:pPr>
                      <a:r>
                        <a:rPr lang="ar-SA" sz="1400" b="1" dirty="0">
                          <a:solidFill>
                            <a:schemeClr val="tx1"/>
                          </a:solidFill>
                          <a:effectLst/>
                        </a:rPr>
                        <a:t>زنانی که حداقل </a:t>
                      </a:r>
                      <a:r>
                        <a:rPr lang="en-US" sz="1400" b="1" dirty="0">
                          <a:solidFill>
                            <a:schemeClr val="tx1"/>
                          </a:solidFill>
                          <a:effectLst/>
                        </a:rPr>
                        <a:t>6</a:t>
                      </a:r>
                      <a:r>
                        <a:rPr lang="ar-SA" sz="1400" b="1" dirty="0">
                          <a:solidFill>
                            <a:schemeClr val="tx1"/>
                          </a:solidFill>
                          <a:effectLst/>
                        </a:rPr>
                        <a:t> ماه و بیشتر از ازدواج آنها گذشته است.</a:t>
                      </a:r>
                      <a:endParaRPr lang="en-US" sz="14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7129" marR="47565" marT="0" marB="0" anchor="ctr"/>
                </a:tc>
                <a:extLst>
                  <a:ext uri="{0D108BD9-81ED-4DB2-BD59-A6C34878D82A}">
                    <a16:rowId xmlns:a16="http://schemas.microsoft.com/office/drawing/2014/main" val="1041847487"/>
                  </a:ext>
                </a:extLst>
              </a:tr>
              <a:tr h="328775">
                <a:tc>
                  <a:txBody>
                    <a:bodyPr/>
                    <a:lstStyle/>
                    <a:p>
                      <a:pPr marL="66675" marR="937260" indent="-66675" algn="r" rtl="1">
                        <a:lnSpc>
                          <a:spcPct val="107000"/>
                        </a:lnSpc>
                        <a:spcAft>
                          <a:spcPts val="0"/>
                        </a:spcAft>
                      </a:pPr>
                      <a:r>
                        <a:rPr lang="ar-SA" sz="1200" b="1" dirty="0">
                          <a:effectLst/>
                          <a:cs typeface="B Mitra" panose="00000400000000000000" pitchFamily="2" charset="-78"/>
                        </a:rPr>
                        <a:t>ارجاع به مراقبت های پیش از </a:t>
                      </a:r>
                      <a:r>
                        <a:rPr lang="ar-SA" sz="1200" b="1" dirty="0" smtClean="0">
                          <a:effectLst/>
                          <a:cs typeface="B Mitra" panose="00000400000000000000" pitchFamily="2" charset="-78"/>
                        </a:rPr>
                        <a:t>بارداری</a:t>
                      </a:r>
                      <a:r>
                        <a:rPr lang="fa-IR" sz="1200" b="1" dirty="0" smtClean="0">
                          <a:effectLst/>
                          <a:cs typeface="B Mitra" panose="00000400000000000000" pitchFamily="2" charset="-78"/>
                        </a:rPr>
                        <a:t> </a:t>
                      </a:r>
                      <a:r>
                        <a:rPr lang="ar-SA" sz="1200" b="1" dirty="0" smtClean="0">
                          <a:effectLst/>
                          <a:cs typeface="B Mitra" panose="00000400000000000000" pitchFamily="2" charset="-78"/>
                        </a:rPr>
                        <a:t>آموزش سبک </a:t>
                      </a:r>
                      <a:r>
                        <a:rPr lang="ar-SA" sz="1200" b="1" dirty="0">
                          <a:effectLst/>
                          <a:cs typeface="B Mitra" panose="00000400000000000000" pitchFamily="2" charset="-78"/>
                        </a:rPr>
                        <a:t>زندگی سالم</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2540" algn="r" rtl="1">
                        <a:lnSpc>
                          <a:spcPct val="107000"/>
                        </a:lnSpc>
                        <a:spcAft>
                          <a:spcPts val="0"/>
                        </a:spcAft>
                      </a:pPr>
                      <a:r>
                        <a:rPr lang="ar-SA" sz="1200" b="1" dirty="0">
                          <a:effectLst/>
                          <a:cs typeface="B Mitra" panose="00000400000000000000" pitchFamily="2" charset="-78"/>
                        </a:rPr>
                        <a:t>زنانی که سن آخرین فرزند آنها </a:t>
                      </a:r>
                      <a:r>
                        <a:rPr lang="en-US" sz="1200" b="1" dirty="0">
                          <a:effectLst/>
                          <a:cs typeface="B Mitra" panose="00000400000000000000" pitchFamily="2" charset="-78"/>
                        </a:rPr>
                        <a:t>18</a:t>
                      </a:r>
                      <a:r>
                        <a:rPr lang="ar-SA" sz="1200" b="1" dirty="0">
                          <a:effectLst/>
                          <a:cs typeface="B Mitra" panose="00000400000000000000" pitchFamily="2" charset="-78"/>
                        </a:rPr>
                        <a:t> ماه و بیشتر است.  </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3827619141"/>
                  </a:ext>
                </a:extLst>
              </a:tr>
              <a:tr h="328775">
                <a:tc>
                  <a:txBody>
                    <a:bodyPr/>
                    <a:lstStyle/>
                    <a:p>
                      <a:pPr marR="937260" indent="635" algn="r" rtl="1">
                        <a:lnSpc>
                          <a:spcPct val="107000"/>
                        </a:lnSpc>
                        <a:spcAft>
                          <a:spcPts val="0"/>
                        </a:spcAft>
                      </a:pPr>
                      <a:r>
                        <a:rPr lang="ar-SA" sz="1200" b="1" dirty="0">
                          <a:effectLst/>
                          <a:cs typeface="B Mitra" panose="00000400000000000000" pitchFamily="2" charset="-78"/>
                        </a:rPr>
                        <a:t>ارجاع به مراقبت های پیش از </a:t>
                      </a:r>
                      <a:r>
                        <a:rPr lang="ar-SA" sz="1200" b="1" dirty="0" smtClean="0">
                          <a:effectLst/>
                          <a:cs typeface="B Mitra" panose="00000400000000000000" pitchFamily="2" charset="-78"/>
                        </a:rPr>
                        <a:t>بارداری</a:t>
                      </a:r>
                      <a:r>
                        <a:rPr lang="fa-IR" sz="1200" b="1" dirty="0" smtClean="0">
                          <a:effectLst/>
                          <a:cs typeface="B Mitra" panose="00000400000000000000" pitchFamily="2" charset="-78"/>
                        </a:rPr>
                        <a:t> </a:t>
                      </a:r>
                      <a:r>
                        <a:rPr lang="ar-SA" sz="1200" b="1" dirty="0" smtClean="0">
                          <a:effectLst/>
                          <a:cs typeface="B Mitra" panose="00000400000000000000" pitchFamily="2" charset="-78"/>
                        </a:rPr>
                        <a:t>آموزش </a:t>
                      </a:r>
                      <a:r>
                        <a:rPr lang="ar-SA" sz="1200" b="1" dirty="0">
                          <a:effectLst/>
                          <a:cs typeface="B Mitra" panose="00000400000000000000" pitchFamily="2" charset="-78"/>
                        </a:rPr>
                        <a:t>سبک زندگی سالم</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3175" algn="r" rtl="1">
                        <a:lnSpc>
                          <a:spcPct val="107000"/>
                        </a:lnSpc>
                        <a:spcAft>
                          <a:spcPts val="0"/>
                        </a:spcAft>
                      </a:pPr>
                      <a:r>
                        <a:rPr lang="ar-SA" sz="1200" b="1" dirty="0">
                          <a:effectLst/>
                          <a:cs typeface="B Mitra" panose="00000400000000000000" pitchFamily="2" charset="-78"/>
                        </a:rPr>
                        <a:t>زنانی که سن آخرین فرزندآنها </a:t>
                      </a:r>
                      <a:r>
                        <a:rPr lang="en-US" sz="1200" b="1" dirty="0">
                          <a:effectLst/>
                          <a:cs typeface="B Mitra" panose="00000400000000000000" pitchFamily="2" charset="-78"/>
                        </a:rPr>
                        <a:t>18</a:t>
                      </a:r>
                      <a:r>
                        <a:rPr lang="ar-SA" sz="1200" b="1" dirty="0">
                          <a:effectLst/>
                          <a:cs typeface="B Mitra" panose="00000400000000000000" pitchFamily="2" charset="-78"/>
                        </a:rPr>
                        <a:t>-</a:t>
                      </a:r>
                      <a:r>
                        <a:rPr lang="en-US" sz="1200" b="1" dirty="0">
                          <a:effectLst/>
                          <a:cs typeface="B Mitra" panose="00000400000000000000" pitchFamily="2" charset="-78"/>
                        </a:rPr>
                        <a:t>12</a:t>
                      </a:r>
                      <a:r>
                        <a:rPr lang="ar-SA" sz="1200" b="1" dirty="0">
                          <a:effectLst/>
                          <a:cs typeface="B Mitra" panose="00000400000000000000" pitchFamily="2" charset="-78"/>
                        </a:rPr>
                        <a:t> ماه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4200757303"/>
                  </a:ext>
                </a:extLst>
              </a:tr>
              <a:tr h="328775">
                <a:tc>
                  <a:txBody>
                    <a:bodyPr/>
                    <a:lstStyle/>
                    <a:p>
                      <a:pPr marR="937260" indent="635" algn="r" rtl="1">
                        <a:lnSpc>
                          <a:spcPct val="107000"/>
                        </a:lnSpc>
                        <a:spcAft>
                          <a:spcPts val="0"/>
                        </a:spcAft>
                      </a:pPr>
                      <a:r>
                        <a:rPr lang="ar-SA" sz="1200" b="1" dirty="0">
                          <a:effectLst/>
                          <a:cs typeface="B Mitra" panose="00000400000000000000" pitchFamily="2" charset="-78"/>
                        </a:rPr>
                        <a:t>ارجاع به مراقبت های پیش از </a:t>
                      </a:r>
                      <a:r>
                        <a:rPr lang="ar-SA" sz="1200" b="1" dirty="0" smtClean="0">
                          <a:effectLst/>
                          <a:cs typeface="B Mitra" panose="00000400000000000000" pitchFamily="2" charset="-78"/>
                        </a:rPr>
                        <a:t>بارداری</a:t>
                      </a:r>
                      <a:r>
                        <a:rPr lang="fa-IR" sz="1200" b="1" dirty="0" smtClean="0">
                          <a:effectLst/>
                          <a:cs typeface="B Mitra" panose="00000400000000000000" pitchFamily="2" charset="-78"/>
                        </a:rPr>
                        <a:t> </a:t>
                      </a:r>
                      <a:r>
                        <a:rPr lang="ar-SA" sz="1200" b="1" dirty="0" smtClean="0">
                          <a:effectLst/>
                          <a:cs typeface="B Mitra" panose="00000400000000000000" pitchFamily="2" charset="-78"/>
                        </a:rPr>
                        <a:t>آموزش </a:t>
                      </a:r>
                      <a:r>
                        <a:rPr lang="ar-SA" sz="1200" b="1" dirty="0">
                          <a:effectLst/>
                          <a:cs typeface="B Mitra" panose="00000400000000000000" pitchFamily="2" charset="-78"/>
                        </a:rPr>
                        <a:t>سبک زندگی سالم</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635" algn="r" rtl="1">
                        <a:lnSpc>
                          <a:spcPct val="107000"/>
                        </a:lnSpc>
                        <a:spcAft>
                          <a:spcPts val="0"/>
                        </a:spcAft>
                      </a:pPr>
                      <a:r>
                        <a:rPr lang="ar-SA" sz="1200" b="1" dirty="0">
                          <a:effectLst/>
                          <a:cs typeface="B Mitra" panose="00000400000000000000" pitchFamily="2" charset="-78"/>
                        </a:rPr>
                        <a:t>زنانی که با هر سن کودک تمایل به داشتن فرزند دارند.</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1665245041"/>
                  </a:ext>
                </a:extLst>
              </a:tr>
              <a:tr h="328775">
                <a:tc>
                  <a:txBody>
                    <a:bodyPr/>
                    <a:lstStyle/>
                    <a:p>
                      <a:pPr marL="635" algn="r" rtl="1">
                        <a:lnSpc>
                          <a:spcPct val="107000"/>
                        </a:lnSpc>
                        <a:spcAft>
                          <a:spcPts val="0"/>
                        </a:spcAft>
                      </a:pPr>
                      <a:r>
                        <a:rPr lang="ar-SA" sz="1200" b="1" dirty="0">
                          <a:effectLst/>
                          <a:cs typeface="B Mitra" panose="00000400000000000000" pitchFamily="2" charset="-78"/>
                        </a:rPr>
                        <a:t>ورود به برنامه ناباروری</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L="1343660" marR="45085" indent="-1343660" algn="r" rtl="1">
                        <a:lnSpc>
                          <a:spcPct val="107000"/>
                        </a:lnSpc>
                        <a:spcAft>
                          <a:spcPts val="0"/>
                        </a:spcAft>
                      </a:pPr>
                      <a:r>
                        <a:rPr lang="ar-SA" sz="1200" b="1" dirty="0">
                          <a:effectLst/>
                          <a:cs typeface="B Mitra" panose="00000400000000000000" pitchFamily="2" charset="-78"/>
                        </a:rPr>
                        <a:t>در صورتی که واجد شرایط فرزندآوری است و بیشتر از یک سال برای بارداری اقدام کرده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tc>
                <a:extLst>
                  <a:ext uri="{0D108BD9-81ED-4DB2-BD59-A6C34878D82A}">
                    <a16:rowId xmlns:a16="http://schemas.microsoft.com/office/drawing/2014/main" val="995961309"/>
                  </a:ext>
                </a:extLst>
              </a:tr>
              <a:tr h="630739">
                <a:tc>
                  <a:txBody>
                    <a:bodyPr/>
                    <a:lstStyle/>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a:t>
                      </a:r>
                      <a:r>
                        <a:rPr lang="ar-SA" sz="1200" b="1" u="none" strike="noStrike" dirty="0">
                          <a:effectLst/>
                          <a:uFill>
                            <a:solidFill>
                              <a:srgbClr val="000000"/>
                            </a:solidFill>
                          </a:uFill>
                          <a:cs typeface="B Mitra" panose="00000400000000000000" pitchFamily="2" charset="-78"/>
                        </a:rPr>
                        <a:t>/ مشاوره فرزندآوری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عوارض استفاده از روش های پیشگیری از بارداری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پیگیری </a:t>
                      </a:r>
                      <a:r>
                        <a:rPr lang="ar-SA" sz="1200" b="1" u="none" strike="noStrike" dirty="0">
                          <a:effectLst/>
                          <a:uFill>
                            <a:solidFill>
                              <a:srgbClr val="000000"/>
                            </a:solidFill>
                          </a:uFill>
                          <a:cs typeface="B Mitra" panose="00000400000000000000" pitchFamily="2" charset="-78"/>
                        </a:rPr>
                        <a:t>شش ماه بعد</a:t>
                      </a:r>
                      <a:endParaRPr lang="en-US" sz="1200" b="1" u="none" strike="noStrike" dirty="0">
                        <a:solidFill>
                          <a:srgbClr val="000000"/>
                        </a:solidFill>
                        <a:effectLst/>
                        <a:uFill>
                          <a:solidFill>
                            <a:srgbClr val="000000"/>
                          </a:solidFill>
                        </a:uFill>
                        <a:latin typeface="Nazanin" panose="00000400000000000000" pitchFamily="2" charset="-78"/>
                        <a:ea typeface="Nazanin" panose="00000400000000000000" pitchFamily="2" charset="-78"/>
                        <a:cs typeface="B Mitra" panose="00000400000000000000" pitchFamily="2" charset="-78"/>
                      </a:endParaRPr>
                    </a:p>
                  </a:txBody>
                  <a:tcPr marL="47129" marR="47565" marT="0" marB="0" anchor="ctr"/>
                </a:tc>
                <a:tc>
                  <a:txBody>
                    <a:bodyPr/>
                    <a:lstStyle/>
                    <a:p>
                      <a:pPr marR="1270" algn="r" rtl="1">
                        <a:lnSpc>
                          <a:spcPct val="107000"/>
                        </a:lnSpc>
                        <a:spcAft>
                          <a:spcPts val="0"/>
                        </a:spcAft>
                      </a:pPr>
                      <a:r>
                        <a:rPr lang="ar-SA" sz="1200" b="1" dirty="0">
                          <a:effectLst/>
                          <a:cs typeface="B Mitra" panose="00000400000000000000" pitchFamily="2" charset="-78"/>
                        </a:rPr>
                        <a:t>زنانی که حداقل </a:t>
                      </a:r>
                      <a:r>
                        <a:rPr lang="en-US" sz="1200" b="1" dirty="0">
                          <a:effectLst/>
                          <a:cs typeface="B Mitra" panose="00000400000000000000" pitchFamily="2" charset="-78"/>
                        </a:rPr>
                        <a:t>6</a:t>
                      </a:r>
                      <a:r>
                        <a:rPr lang="ar-SA" sz="1200" b="1" dirty="0">
                          <a:effectLst/>
                          <a:cs typeface="B Mitra" panose="00000400000000000000" pitchFamily="2" charset="-78"/>
                        </a:rPr>
                        <a:t> ماه و بیشتر از ازدواج آنها گذشته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1134702503"/>
                  </a:ext>
                </a:extLst>
              </a:tr>
              <a:tr h="630739">
                <a:tc>
                  <a:txBody>
                    <a:bodyPr/>
                    <a:lstStyle/>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سبک زندگی سالم </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عوارض استفاده از روش های پیشگیری از بارداری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پیگیری </a:t>
                      </a:r>
                      <a:r>
                        <a:rPr lang="en-US" sz="1200" b="1" u="none" strike="noStrike" dirty="0">
                          <a:effectLst/>
                          <a:uFill>
                            <a:solidFill>
                              <a:srgbClr val="000000"/>
                            </a:solidFill>
                          </a:uFill>
                          <a:cs typeface="B Mitra" panose="00000400000000000000" pitchFamily="2" charset="-78"/>
                        </a:rPr>
                        <a:t>6</a:t>
                      </a:r>
                      <a:r>
                        <a:rPr lang="ar-SA" sz="1200" b="1" u="none" strike="noStrike" dirty="0">
                          <a:effectLst/>
                          <a:uFill>
                            <a:solidFill>
                              <a:srgbClr val="000000"/>
                            </a:solidFill>
                          </a:uFill>
                          <a:cs typeface="B Mitra" panose="00000400000000000000" pitchFamily="2" charset="-78"/>
                        </a:rPr>
                        <a:t> ماه پس از شروع زندگی مشترک </a:t>
                      </a:r>
                      <a:endParaRPr lang="en-US" sz="1200" b="1" u="none" strike="noStrike" dirty="0">
                        <a:solidFill>
                          <a:srgbClr val="000000"/>
                        </a:solidFill>
                        <a:effectLst/>
                        <a:uFill>
                          <a:solidFill>
                            <a:srgbClr val="000000"/>
                          </a:solidFill>
                        </a:uFill>
                        <a:latin typeface="Nazanin" panose="00000400000000000000" pitchFamily="2" charset="-78"/>
                        <a:ea typeface="Nazanin" panose="00000400000000000000" pitchFamily="2" charset="-78"/>
                        <a:cs typeface="B Mitra" panose="00000400000000000000" pitchFamily="2" charset="-78"/>
                      </a:endParaRPr>
                    </a:p>
                  </a:txBody>
                  <a:tcPr marL="47129" marR="47565" marT="0" marB="0" anchor="ctr"/>
                </a:tc>
                <a:tc>
                  <a:txBody>
                    <a:bodyPr/>
                    <a:lstStyle/>
                    <a:p>
                      <a:pPr marR="1270" algn="r" rtl="1">
                        <a:lnSpc>
                          <a:spcPct val="107000"/>
                        </a:lnSpc>
                        <a:spcAft>
                          <a:spcPts val="0"/>
                        </a:spcAft>
                      </a:pPr>
                      <a:r>
                        <a:rPr lang="ar-SA" sz="1200" b="1" dirty="0">
                          <a:effectLst/>
                          <a:cs typeface="B Mitra" panose="00000400000000000000" pitchFamily="2" charset="-78"/>
                        </a:rPr>
                        <a:t>زنانی که کمتر از </a:t>
                      </a:r>
                      <a:r>
                        <a:rPr lang="en-US" sz="1200" b="1" dirty="0">
                          <a:effectLst/>
                          <a:cs typeface="B Mitra" panose="00000400000000000000" pitchFamily="2" charset="-78"/>
                        </a:rPr>
                        <a:t>6</a:t>
                      </a:r>
                      <a:r>
                        <a:rPr lang="ar-SA" sz="1200" b="1" dirty="0">
                          <a:effectLst/>
                          <a:cs typeface="B Mitra" panose="00000400000000000000" pitchFamily="2" charset="-78"/>
                        </a:rPr>
                        <a:t> ماه از ازدواج آنها گذشته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2000617773"/>
                  </a:ext>
                </a:extLst>
              </a:tr>
              <a:tr h="420493">
                <a:tc>
                  <a:txBody>
                    <a:bodyPr/>
                    <a:lstStyle/>
                    <a:p>
                      <a:pPr marL="635" algn="r" rtl="1">
                        <a:lnSpc>
                          <a:spcPct val="107000"/>
                        </a:lnSpc>
                        <a:spcAft>
                          <a:spcPts val="0"/>
                        </a:spcAft>
                      </a:pPr>
                      <a:r>
                        <a:rPr lang="ar-SA" sz="1200" b="1" dirty="0">
                          <a:effectLst/>
                          <a:cs typeface="B Mitra" panose="00000400000000000000" pitchFamily="2" charset="-78"/>
                        </a:rPr>
                        <a:t>- پیش تفکر</a:t>
                      </a:r>
                      <a:endParaRPr lang="en-US" sz="1200" b="1" dirty="0">
                        <a:effectLst/>
                        <a:cs typeface="B Mitra" panose="00000400000000000000" pitchFamily="2" charset="-78"/>
                      </a:endParaRPr>
                    </a:p>
                    <a:p>
                      <a:pPr marL="635" algn="r" rtl="1">
                        <a:lnSpc>
                          <a:spcPct val="107000"/>
                        </a:lnSpc>
                        <a:spcAft>
                          <a:spcPts val="0"/>
                        </a:spcAft>
                      </a:pPr>
                      <a:r>
                        <a:rPr lang="ar-SA" sz="1200" b="1" dirty="0" smtClean="0">
                          <a:effectLst/>
                          <a:cs typeface="B Mitra" panose="00000400000000000000" pitchFamily="2" charset="-78"/>
                        </a:rPr>
                        <a:t>-</a:t>
                      </a:r>
                      <a:r>
                        <a:rPr lang="fa-IR" sz="1200" b="1" dirty="0" smtClean="0">
                          <a:effectLst/>
                          <a:cs typeface="B Mitra" panose="00000400000000000000" pitchFamily="2" charset="-78"/>
                        </a:rPr>
                        <a:t> </a:t>
                      </a:r>
                      <a:r>
                        <a:rPr lang="ar-SA" sz="1200" b="1" dirty="0" smtClean="0">
                          <a:effectLst/>
                          <a:cs typeface="B Mitra" panose="00000400000000000000" pitchFamily="2" charset="-78"/>
                        </a:rPr>
                        <a:t>آموزش </a:t>
                      </a:r>
                      <a:r>
                        <a:rPr lang="ar-SA" sz="1200" b="1" dirty="0">
                          <a:effectLst/>
                          <a:cs typeface="B Mitra" panose="00000400000000000000" pitchFamily="2" charset="-78"/>
                        </a:rPr>
                        <a:t>سبک زندگی سالم</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1270" algn="r" rtl="1">
                        <a:lnSpc>
                          <a:spcPct val="107000"/>
                        </a:lnSpc>
                        <a:spcAft>
                          <a:spcPts val="0"/>
                        </a:spcAft>
                      </a:pPr>
                      <a:r>
                        <a:rPr lang="ar-SA" sz="1200" b="1" dirty="0">
                          <a:effectLst/>
                          <a:cs typeface="B Mitra" panose="00000400000000000000" pitchFamily="2" charset="-78"/>
                        </a:rPr>
                        <a:t>زنانی که سن آخرین فرزندآنها </a:t>
                      </a:r>
                      <a:r>
                        <a:rPr lang="en-US" sz="1200" b="1" dirty="0">
                          <a:effectLst/>
                          <a:cs typeface="B Mitra" panose="00000400000000000000" pitchFamily="2" charset="-78"/>
                        </a:rPr>
                        <a:t>18</a:t>
                      </a:r>
                      <a:r>
                        <a:rPr lang="ar-SA" sz="1200" b="1" dirty="0">
                          <a:effectLst/>
                          <a:cs typeface="B Mitra" panose="00000400000000000000" pitchFamily="2" charset="-78"/>
                        </a:rPr>
                        <a:t>-</a:t>
                      </a:r>
                      <a:r>
                        <a:rPr lang="en-US" sz="1200" b="1" dirty="0">
                          <a:effectLst/>
                          <a:cs typeface="B Mitra" panose="00000400000000000000" pitchFamily="2" charset="-78"/>
                        </a:rPr>
                        <a:t>12</a:t>
                      </a:r>
                      <a:r>
                        <a:rPr lang="ar-SA" sz="1200" b="1" dirty="0">
                          <a:effectLst/>
                          <a:cs typeface="B Mitra" panose="00000400000000000000" pitchFamily="2" charset="-78"/>
                        </a:rPr>
                        <a:t> ماه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2515711389"/>
                  </a:ext>
                </a:extLst>
              </a:tr>
              <a:tr h="630739">
                <a:tc>
                  <a:txBody>
                    <a:bodyPr/>
                    <a:lstStyle/>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سبک زندگی سالم </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عوارض استفاده از روش های پیشگیری از بارداری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پیگیری </a:t>
                      </a:r>
                      <a:r>
                        <a:rPr lang="ar-SA" sz="1200" b="1" u="none" strike="noStrike" dirty="0">
                          <a:effectLst/>
                          <a:uFill>
                            <a:solidFill>
                              <a:srgbClr val="000000"/>
                            </a:solidFill>
                          </a:uFill>
                          <a:cs typeface="B Mitra" panose="00000400000000000000" pitchFamily="2" charset="-78"/>
                        </a:rPr>
                        <a:t>پس از </a:t>
                      </a:r>
                      <a:r>
                        <a:rPr lang="en-US" sz="1200" b="1" u="none" strike="noStrike" dirty="0">
                          <a:effectLst/>
                          <a:uFill>
                            <a:solidFill>
                              <a:srgbClr val="000000"/>
                            </a:solidFill>
                          </a:uFill>
                          <a:cs typeface="B Mitra" panose="00000400000000000000" pitchFamily="2" charset="-78"/>
                        </a:rPr>
                        <a:t>12</a:t>
                      </a:r>
                      <a:r>
                        <a:rPr lang="ar-SA" sz="1200" b="1" u="none" strike="noStrike" dirty="0">
                          <a:effectLst/>
                          <a:uFill>
                            <a:solidFill>
                              <a:srgbClr val="000000"/>
                            </a:solidFill>
                          </a:uFill>
                          <a:cs typeface="B Mitra" panose="00000400000000000000" pitchFamily="2" charset="-78"/>
                        </a:rPr>
                        <a:t> ماهگی کامل کودک</a:t>
                      </a:r>
                      <a:endParaRPr lang="en-US" sz="1200" b="1" u="none" strike="noStrike" dirty="0">
                        <a:solidFill>
                          <a:srgbClr val="000000"/>
                        </a:solidFill>
                        <a:effectLst/>
                        <a:uFill>
                          <a:solidFill>
                            <a:srgbClr val="000000"/>
                          </a:solidFill>
                        </a:uFill>
                        <a:latin typeface="Nazanin" panose="00000400000000000000" pitchFamily="2" charset="-78"/>
                        <a:ea typeface="Nazanin" panose="00000400000000000000" pitchFamily="2" charset="-78"/>
                        <a:cs typeface="B Mitra" panose="00000400000000000000" pitchFamily="2" charset="-78"/>
                      </a:endParaRPr>
                    </a:p>
                  </a:txBody>
                  <a:tcPr marL="47129" marR="47565" marT="0" marB="0" anchor="ctr"/>
                </a:tc>
                <a:tc>
                  <a:txBody>
                    <a:bodyPr/>
                    <a:lstStyle/>
                    <a:p>
                      <a:pPr marR="2540" algn="r" rtl="1">
                        <a:lnSpc>
                          <a:spcPct val="107000"/>
                        </a:lnSpc>
                        <a:spcAft>
                          <a:spcPts val="0"/>
                        </a:spcAft>
                      </a:pPr>
                      <a:r>
                        <a:rPr lang="ar-SA" sz="1200" b="1" dirty="0">
                          <a:effectLst/>
                          <a:cs typeface="B Mitra" panose="00000400000000000000" pitchFamily="2" charset="-78"/>
                        </a:rPr>
                        <a:t>زنانی که سن آخرین فرزند آنها کمتر </a:t>
                      </a:r>
                      <a:r>
                        <a:rPr lang="en-US" sz="1200" b="1" dirty="0">
                          <a:effectLst/>
                          <a:cs typeface="B Mitra" panose="00000400000000000000" pitchFamily="2" charset="-78"/>
                        </a:rPr>
                        <a:t>12</a:t>
                      </a:r>
                      <a:r>
                        <a:rPr lang="ar-SA" sz="1200" b="1" dirty="0">
                          <a:effectLst/>
                          <a:cs typeface="B Mitra" panose="00000400000000000000" pitchFamily="2" charset="-78"/>
                        </a:rPr>
                        <a:t> ماه است.</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764253929"/>
                  </a:ext>
                </a:extLst>
              </a:tr>
              <a:tr h="630739">
                <a:tc>
                  <a:txBody>
                    <a:bodyPr/>
                    <a:lstStyle/>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a:t>
                      </a:r>
                      <a:r>
                        <a:rPr lang="ar-SA" sz="1200" b="1" u="none" strike="noStrike" dirty="0">
                          <a:effectLst/>
                          <a:uFill>
                            <a:solidFill>
                              <a:srgbClr val="000000"/>
                            </a:solidFill>
                          </a:uFill>
                          <a:cs typeface="B Mitra" panose="00000400000000000000" pitchFamily="2" charset="-78"/>
                        </a:rPr>
                        <a:t>/ مشاوره فرزندآوری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آموزش </a:t>
                      </a:r>
                      <a:r>
                        <a:rPr lang="ar-SA" sz="1200" b="1" u="none" strike="noStrike" dirty="0">
                          <a:effectLst/>
                          <a:uFill>
                            <a:solidFill>
                              <a:srgbClr val="000000"/>
                            </a:solidFill>
                          </a:uFill>
                          <a:cs typeface="B Mitra" panose="00000400000000000000" pitchFamily="2" charset="-78"/>
                        </a:rPr>
                        <a:t>عوارض استفاده از روش های پیشگیری از بارداری</a:t>
                      </a:r>
                      <a:endParaRPr lang="en-US" sz="1200" b="1" u="none" strike="noStrike" dirty="0">
                        <a:effectLst/>
                        <a:uFill>
                          <a:solidFill>
                            <a:srgbClr val="000000"/>
                          </a:solidFill>
                        </a:uFill>
                        <a:cs typeface="B Mitra" panose="00000400000000000000" pitchFamily="2" charset="-78"/>
                      </a:endParaRPr>
                    </a:p>
                    <a:p>
                      <a:pPr marL="0" lvl="0" indent="0" algn="r" rtl="1" fontAlgn="base">
                        <a:lnSpc>
                          <a:spcPct val="107000"/>
                        </a:lnSpc>
                        <a:spcAft>
                          <a:spcPts val="0"/>
                        </a:spcAft>
                        <a:buClr>
                          <a:srgbClr val="000000"/>
                        </a:buClr>
                        <a:buSzPts val="1050"/>
                        <a:buFont typeface="Symbol" panose="05050102010706020507" pitchFamily="18" charset="2"/>
                        <a:buNone/>
                      </a:pPr>
                      <a:r>
                        <a:rPr lang="fa-IR" sz="1200" b="1" u="none" strike="noStrike" dirty="0" smtClean="0">
                          <a:effectLst/>
                          <a:uFill>
                            <a:solidFill>
                              <a:srgbClr val="000000"/>
                            </a:solidFill>
                          </a:uFill>
                          <a:cs typeface="B Mitra" panose="00000400000000000000" pitchFamily="2" charset="-78"/>
                        </a:rPr>
                        <a:t>- </a:t>
                      </a:r>
                      <a:r>
                        <a:rPr lang="ar-SA" sz="1200" b="1" u="none" strike="noStrike" dirty="0" smtClean="0">
                          <a:effectLst/>
                          <a:uFill>
                            <a:solidFill>
                              <a:srgbClr val="000000"/>
                            </a:solidFill>
                          </a:uFill>
                          <a:cs typeface="B Mitra" panose="00000400000000000000" pitchFamily="2" charset="-78"/>
                        </a:rPr>
                        <a:t>پیگیری </a:t>
                      </a:r>
                      <a:r>
                        <a:rPr lang="ar-SA" sz="1200" b="1" u="none" strike="noStrike" dirty="0">
                          <a:effectLst/>
                          <a:uFill>
                            <a:solidFill>
                              <a:srgbClr val="000000"/>
                            </a:solidFill>
                          </a:uFill>
                          <a:cs typeface="B Mitra" panose="00000400000000000000" pitchFamily="2" charset="-78"/>
                        </a:rPr>
                        <a:t>شش ماه بعد</a:t>
                      </a:r>
                      <a:endParaRPr lang="en-US" sz="1200" b="1" u="none" strike="noStrike" dirty="0">
                        <a:solidFill>
                          <a:srgbClr val="000000"/>
                        </a:solidFill>
                        <a:effectLst/>
                        <a:uFill>
                          <a:solidFill>
                            <a:srgbClr val="000000"/>
                          </a:solidFill>
                        </a:uFill>
                        <a:latin typeface="Nazanin" panose="00000400000000000000" pitchFamily="2" charset="-78"/>
                        <a:ea typeface="Nazanin" panose="00000400000000000000" pitchFamily="2" charset="-78"/>
                        <a:cs typeface="B Mitra" panose="00000400000000000000" pitchFamily="2" charset="-78"/>
                      </a:endParaRPr>
                    </a:p>
                  </a:txBody>
                  <a:tcPr marL="47129" marR="47565" marT="0" marB="0" anchor="ctr"/>
                </a:tc>
                <a:tc>
                  <a:txBody>
                    <a:bodyPr/>
                    <a:lstStyle/>
                    <a:p>
                      <a:pPr marR="1270" algn="r" rtl="1">
                        <a:lnSpc>
                          <a:spcPct val="107000"/>
                        </a:lnSpc>
                        <a:spcAft>
                          <a:spcPts val="0"/>
                        </a:spcAft>
                      </a:pPr>
                      <a:r>
                        <a:rPr lang="ar-SA" sz="1200" b="1" dirty="0">
                          <a:effectLst/>
                          <a:cs typeface="B Mitra" panose="00000400000000000000" pitchFamily="2" charset="-78"/>
                        </a:rPr>
                        <a:t>زنانی که سن آخرین فرزند آنها</a:t>
                      </a:r>
                      <a:r>
                        <a:rPr lang="en-US" sz="1200" b="1" dirty="0">
                          <a:effectLst/>
                          <a:cs typeface="B Mitra" panose="00000400000000000000" pitchFamily="2" charset="-78"/>
                        </a:rPr>
                        <a:t>18</a:t>
                      </a:r>
                      <a:r>
                        <a:rPr lang="ar-SA" sz="1200" b="1" dirty="0">
                          <a:effectLst/>
                          <a:cs typeface="B Mitra" panose="00000400000000000000" pitchFamily="2" charset="-78"/>
                        </a:rPr>
                        <a:t> ماه و بیشتر است </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1115086698"/>
                  </a:ext>
                </a:extLst>
              </a:tr>
              <a:tr h="492595">
                <a:tc>
                  <a:txBody>
                    <a:bodyPr/>
                    <a:lstStyle/>
                    <a:p>
                      <a:pPr algn="r" rtl="1">
                        <a:lnSpc>
                          <a:spcPct val="107000"/>
                        </a:lnSpc>
                        <a:spcAft>
                          <a:spcPts val="0"/>
                        </a:spcAft>
                      </a:pPr>
                      <a:r>
                        <a:rPr lang="ar-SA" sz="1200" b="1" dirty="0">
                          <a:effectLst/>
                          <a:cs typeface="B Mitra" panose="00000400000000000000" pitchFamily="2" charset="-78"/>
                        </a:rPr>
                        <a:t>-آموزش/ مشاوره فرزندآوری هر زمان مادر از نظر روحی وروانی آمادگی داشت. بر حسب نوع سقط عمدی/ خودبخودی</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635" algn="r" rtl="1">
                        <a:lnSpc>
                          <a:spcPct val="107000"/>
                        </a:lnSpc>
                        <a:spcAft>
                          <a:spcPts val="0"/>
                        </a:spcAft>
                      </a:pPr>
                      <a:r>
                        <a:rPr lang="ar-SA" sz="1200" b="1" dirty="0">
                          <a:effectLst/>
                          <a:cs typeface="B Mitra" panose="00000400000000000000" pitchFamily="2" charset="-78"/>
                        </a:rPr>
                        <a:t>زنانی که در آخرین بارداری سابقه سقط  دارند.</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3126972656"/>
                  </a:ext>
                </a:extLst>
              </a:tr>
              <a:tr h="821370">
                <a:tc>
                  <a:txBody>
                    <a:bodyPr/>
                    <a:lstStyle/>
                    <a:p>
                      <a:pPr algn="r" rtl="1">
                        <a:lnSpc>
                          <a:spcPct val="95000"/>
                        </a:lnSpc>
                        <a:spcAft>
                          <a:spcPts val="0"/>
                        </a:spcAft>
                      </a:pPr>
                      <a:r>
                        <a:rPr lang="ar-SA" sz="1200" b="1" dirty="0">
                          <a:effectLst/>
                          <a:cs typeface="B Mitra" panose="00000400000000000000" pitchFamily="2" charset="-78"/>
                        </a:rPr>
                        <a:t>-در صورتی که کمتر از شش ماه از مرده زایی می گذردآموزش سبک زندگی سالم و پیش تفکر</a:t>
                      </a:r>
                      <a:endParaRPr lang="en-US" sz="1200" b="1" dirty="0">
                        <a:effectLst/>
                        <a:cs typeface="B Mitra" panose="00000400000000000000" pitchFamily="2" charset="-78"/>
                      </a:endParaRPr>
                    </a:p>
                    <a:p>
                      <a:pPr marL="635" algn="r" rtl="1">
                        <a:lnSpc>
                          <a:spcPct val="107000"/>
                        </a:lnSpc>
                        <a:spcAft>
                          <a:spcPts val="0"/>
                        </a:spcAft>
                      </a:pPr>
                      <a:r>
                        <a:rPr lang="ar-SA" sz="1200" b="1" dirty="0">
                          <a:effectLst/>
                          <a:cs typeface="B Mitra" panose="00000400000000000000" pitchFamily="2" charset="-78"/>
                        </a:rPr>
                        <a:t>-در صورتی که بیشتر از شش ماه از مرده زایی می گذردآموزش/مشاوره فرزنداوری- پیگیری هر سه ماه</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tc>
                  <a:txBody>
                    <a:bodyPr/>
                    <a:lstStyle/>
                    <a:p>
                      <a:pPr marR="1270" algn="r" rtl="1">
                        <a:lnSpc>
                          <a:spcPct val="107000"/>
                        </a:lnSpc>
                        <a:spcAft>
                          <a:spcPts val="0"/>
                        </a:spcAft>
                      </a:pPr>
                      <a:r>
                        <a:rPr lang="ar-SA" sz="1200" b="1" dirty="0">
                          <a:effectLst/>
                          <a:cs typeface="B Mitra" panose="00000400000000000000" pitchFamily="2" charset="-78"/>
                        </a:rPr>
                        <a:t>زنانی که در آخرین بارداری سابقه مرده زایی  دارند.</a:t>
                      </a:r>
                      <a:endParaRPr lang="en-US" sz="1200" b="1" dirty="0">
                        <a:solidFill>
                          <a:srgbClr val="000000"/>
                        </a:solidFill>
                        <a:effectLst/>
                        <a:latin typeface="Calibri" panose="020F0502020204030204" pitchFamily="34" charset="0"/>
                        <a:ea typeface="Calibri" panose="020F0502020204030204" pitchFamily="34" charset="0"/>
                        <a:cs typeface="B Mitra" panose="00000400000000000000" pitchFamily="2" charset="-78"/>
                      </a:endParaRPr>
                    </a:p>
                  </a:txBody>
                  <a:tcPr marL="47129" marR="47565" marT="0" marB="0" anchor="ctr"/>
                </a:tc>
                <a:extLst>
                  <a:ext uri="{0D108BD9-81ED-4DB2-BD59-A6C34878D82A}">
                    <a16:rowId xmlns:a16="http://schemas.microsoft.com/office/drawing/2014/main" val="143680580"/>
                  </a:ext>
                </a:extLst>
              </a:tr>
            </a:tbl>
          </a:graphicData>
        </a:graphic>
      </p:graphicFrame>
    </p:spTree>
    <p:extLst>
      <p:ext uri="{BB962C8B-B14F-4D97-AF65-F5344CB8AC3E}">
        <p14:creationId xmlns:p14="http://schemas.microsoft.com/office/powerpoint/2010/main" val="41793031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124744"/>
            <a:ext cx="8517632" cy="4525963"/>
          </a:xfrm>
        </p:spPr>
        <p:txBody>
          <a:bodyPr/>
          <a:lstStyle/>
          <a:p>
            <a:pPr marL="0" lvl="0" indent="0" algn="r" rtl="1" eaLnBrk="0" fontAlgn="base" hangingPunct="0">
              <a:spcBef>
                <a:spcPct val="0"/>
              </a:spcBef>
              <a:spcAft>
                <a:spcPct val="0"/>
              </a:spcAft>
              <a:buClrTx/>
              <a:buSzTx/>
              <a:buNone/>
            </a:pP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مشاوره در یک اتاق جداگانه در اتاقی با متراژ </a:t>
            </a:r>
            <a:r>
              <a:rPr lang="en-US"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6</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a:t>
            </a:r>
            <a:r>
              <a:rPr lang="en-US"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9</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 متر مربع انجام شود</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 درب ضد صدا باشد.</a:t>
            </a:r>
            <a:endParaRPr lang="en-US" altLang="en-US" sz="900" dirty="0">
              <a:cs typeface="B Mitra" panose="00000400000000000000" pitchFamily="2" charset="-78"/>
            </a:endParaRPr>
          </a:p>
          <a:p>
            <a:pPr marL="0" indent="0" algn="r" rtl="1" eaLnBrk="0" fontAlgn="base" hangingPunct="0">
              <a:spcBef>
                <a:spcPct val="0"/>
              </a:spcBef>
              <a:spcAft>
                <a:spcPct val="0"/>
              </a:spcAft>
              <a:buClrTx/>
              <a:buSzTx/>
              <a:buNone/>
            </a:pP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نور کافی و مناسب داشته </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باشد</a:t>
            </a:r>
            <a:endParaRPr lang="fa-IR"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endParaRPr>
          </a:p>
          <a:p>
            <a:pPr marL="0" indent="0" algn="r" rtl="1" eaLnBrk="0" fontAlgn="base" hangingPunct="0">
              <a:spcBef>
                <a:spcPct val="0"/>
              </a:spcBef>
              <a:spcAft>
                <a:spcPct val="0"/>
              </a:spcAft>
              <a:buClrTx/>
              <a:buSzTx/>
              <a:buNone/>
            </a:pP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مدت </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زمان مشاوره</a:t>
            </a:r>
            <a:r>
              <a:rPr lang="en-US"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 </a:t>
            </a:r>
            <a:r>
              <a:rPr lang="fa-IR"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 </a:t>
            </a:r>
            <a:r>
              <a:rPr lang="en-US"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15</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 تا</a:t>
            </a:r>
            <a:r>
              <a:rPr lang="fa-IR"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 </a:t>
            </a:r>
            <a:r>
              <a:rPr lang="en-US"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 25</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دقیقه </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متناسب با جلسات و با حوصله مراجعه کننده تنظیم گردد</a:t>
            </a:r>
            <a:r>
              <a:rPr lang="en-US" altLang="en-US" sz="900" dirty="0">
                <a:cs typeface="B Mitra" panose="00000400000000000000" pitchFamily="2" charset="-78"/>
              </a:rPr>
              <a:t> </a:t>
            </a:r>
            <a:endParaRPr lang="en-US" altLang="en-US" sz="2000" dirty="0">
              <a:latin typeface="Arial" panose="020B0604020202020204" pitchFamily="34" charset="0"/>
              <a:cs typeface="B Mitra" panose="00000400000000000000" pitchFamily="2" charset="-78"/>
            </a:endParaRPr>
          </a:p>
          <a:p>
            <a:pPr marL="0" lvl="0" indent="0" algn="r" rtl="1" eaLnBrk="0" fontAlgn="base" hangingPunct="0">
              <a:spcBef>
                <a:spcPct val="0"/>
              </a:spcBef>
              <a:spcAft>
                <a:spcPct val="0"/>
              </a:spcAft>
              <a:buClrTx/>
              <a:buSzTx/>
              <a:buNone/>
            </a:pPr>
            <a:endParaRPr lang="en-US" dirty="0">
              <a:cs typeface="B Mitra" panose="00000400000000000000" pitchFamily="2" charset="-78"/>
            </a:endParaRPr>
          </a:p>
        </p:txBody>
      </p:sp>
      <p:sp>
        <p:nvSpPr>
          <p:cNvPr id="3" name="Title 2"/>
          <p:cNvSpPr>
            <a:spLocks noGrp="1"/>
          </p:cNvSpPr>
          <p:nvPr>
            <p:ph type="title"/>
          </p:nvPr>
        </p:nvSpPr>
        <p:spPr>
          <a:xfrm>
            <a:off x="395536" y="260648"/>
            <a:ext cx="8229600" cy="634082"/>
          </a:xfrm>
        </p:spPr>
        <p:txBody>
          <a:bodyPr anchor="t">
            <a:normAutofit fontScale="90000"/>
          </a:bodyPr>
          <a:lstStyle/>
          <a:p>
            <a:pPr lvl="0" algn="r" rtl="1"/>
            <a:r>
              <a:rPr lang="ar-SA" altLang="en-US" sz="4400" dirty="0">
                <a:solidFill>
                  <a:srgbClr val="C00000"/>
                </a:solidFill>
                <a:effectLst/>
                <a:latin typeface="Nazanin" panose="00000400000000000000" pitchFamily="2" charset="-78"/>
                <a:ea typeface="Nazanin" panose="00000400000000000000" pitchFamily="2" charset="-78"/>
              </a:rPr>
              <a:t>مکان و مدت زمان مشاوره فرزندآوری</a:t>
            </a:r>
            <a:r>
              <a:rPr lang="en-US" altLang="en-US" sz="3600" dirty="0">
                <a:solidFill>
                  <a:srgbClr val="C00000"/>
                </a:solidFill>
                <a:effectLst/>
                <a:latin typeface="Nazanin" panose="00000400000000000000" pitchFamily="2" charset="-78"/>
                <a:ea typeface="Nazanin" panose="00000400000000000000" pitchFamily="2" charset="-78"/>
                <a:cs typeface="Arial" panose="020B0604020202020204" pitchFamily="34" charset="0"/>
              </a:rPr>
              <a:t/>
            </a:r>
            <a:br>
              <a:rPr lang="en-US" altLang="en-US" sz="3600" dirty="0">
                <a:solidFill>
                  <a:srgbClr val="C00000"/>
                </a:solidFill>
                <a:effectLst/>
                <a:latin typeface="Nazanin" panose="00000400000000000000" pitchFamily="2" charset="-78"/>
                <a:ea typeface="Nazanin" panose="00000400000000000000" pitchFamily="2" charset="-78"/>
                <a:cs typeface="Arial" panose="020B0604020202020204" pitchFamily="34" charset="0"/>
              </a:rPr>
            </a:br>
            <a:endParaRPr lang="en-US" dirty="0">
              <a:solidFill>
                <a:srgbClr val="C00000"/>
              </a:solidFill>
            </a:endParaRPr>
          </a:p>
        </p:txBody>
      </p:sp>
      <p:sp>
        <p:nvSpPr>
          <p:cNvPr id="4" name="Rectangle 2"/>
          <p:cNvSpPr>
            <a:spLocks noChangeArrowheads="1"/>
          </p:cNvSpPr>
          <p:nvPr/>
        </p:nvSpPr>
        <p:spPr bwMode="auto">
          <a:xfrm>
            <a:off x="0" y="2463800"/>
            <a:ext cx="2658618" cy="659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2445567" tIns="45720" rIns="158700" bIns="211071"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smtClean="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97129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4525963"/>
          </a:xfrm>
        </p:spPr>
        <p:txBody>
          <a:bodyPr/>
          <a:lstStyle/>
          <a:p>
            <a:pPr lvl="0" algn="r" rtl="1"/>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حضوری هر </a:t>
            </a:r>
            <a:r>
              <a:rPr lang="fa-IR"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یک </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سال </a:t>
            </a:r>
            <a:r>
              <a:rPr lang="ar-SA" altLang="en-US" sz="2800" dirty="0">
                <a:solidFill>
                  <a:srgbClr val="000000"/>
                </a:solidFill>
                <a:latin typeface="Nazanin" panose="00000400000000000000" pitchFamily="2" charset="-78"/>
                <a:ea typeface="Nazanin" panose="00000400000000000000" pitchFamily="2" charset="-78"/>
                <a:cs typeface="B Mitra" panose="00000400000000000000" pitchFamily="2" charset="-78"/>
              </a:rPr>
              <a:t>است</a:t>
            </a:r>
            <a:r>
              <a:rPr lang="ar-SA" altLang="en-US" sz="2800" dirty="0" smtClean="0">
                <a:solidFill>
                  <a:srgbClr val="000000"/>
                </a:solidFill>
                <a:latin typeface="Nazanin" panose="00000400000000000000" pitchFamily="2" charset="-78"/>
                <a:ea typeface="Nazanin" panose="00000400000000000000" pitchFamily="2" charset="-78"/>
                <a:cs typeface="B Mitra" panose="00000400000000000000" pitchFamily="2" charset="-78"/>
              </a:rPr>
              <a:t>.</a:t>
            </a:r>
            <a:r>
              <a:rPr lang="ar-SA" altLang="en-US" sz="2400" dirty="0">
                <a:solidFill>
                  <a:srgbClr val="000000"/>
                </a:solidFill>
                <a:latin typeface="Nazanin" panose="00000400000000000000" pitchFamily="2" charset="-78"/>
                <a:ea typeface="Nazanin" panose="00000400000000000000" pitchFamily="2" charset="-78"/>
                <a:cs typeface="B Mitra" panose="00000400000000000000" pitchFamily="2" charset="-78"/>
              </a:rPr>
              <a:t> </a:t>
            </a:r>
            <a:endParaRPr lang="ar-SA" altLang="en-US" sz="1800" dirty="0">
              <a:latin typeface="Arial" panose="020B0604020202020204" pitchFamily="34" charset="0"/>
              <a:cs typeface="B Mitra" panose="00000400000000000000" pitchFamily="2" charset="-78"/>
            </a:endParaRPr>
          </a:p>
          <a:p>
            <a:pPr algn="r" rtl="1"/>
            <a:endParaRPr lang="fa-IR" dirty="0" smtClean="0">
              <a:cs typeface="B Mitra" panose="00000400000000000000" pitchFamily="2" charset="-78"/>
            </a:endParaRPr>
          </a:p>
          <a:p>
            <a:pPr algn="r" rtl="1"/>
            <a:r>
              <a:rPr lang="ar-SA" dirty="0" smtClean="0">
                <a:cs typeface="B Mitra" panose="00000400000000000000" pitchFamily="2" charset="-78"/>
              </a:rPr>
              <a:t>برنامه </a:t>
            </a:r>
            <a:r>
              <a:rPr lang="ar-SA" dirty="0">
                <a:cs typeface="B Mitra" panose="00000400000000000000" pitchFamily="2" charset="-78"/>
              </a:rPr>
              <a:t>کاربردی آموزش/مشاوره فرزندآوری</a:t>
            </a:r>
            <a:endParaRPr lang="en-US" dirty="0">
              <a:cs typeface="B Mitra" panose="00000400000000000000" pitchFamily="2" charset="-78"/>
            </a:endParaRPr>
          </a:p>
          <a:p>
            <a:endParaRPr lang="en-US" dirty="0">
              <a:cs typeface="B Mitra" panose="00000400000000000000" pitchFamily="2" charset="-78"/>
            </a:endParaRPr>
          </a:p>
        </p:txBody>
      </p:sp>
      <p:sp>
        <p:nvSpPr>
          <p:cNvPr id="3" name="Title 2"/>
          <p:cNvSpPr>
            <a:spLocks noGrp="1"/>
          </p:cNvSpPr>
          <p:nvPr>
            <p:ph type="title"/>
          </p:nvPr>
        </p:nvSpPr>
        <p:spPr>
          <a:xfrm>
            <a:off x="457200" y="274638"/>
            <a:ext cx="8229600" cy="562074"/>
          </a:xfrm>
        </p:spPr>
        <p:txBody>
          <a:bodyPr anchor="t">
            <a:normAutofit fontScale="90000"/>
          </a:bodyPr>
          <a:lstStyle/>
          <a:p>
            <a:pPr lvl="0" algn="r" rtl="1"/>
            <a:r>
              <a:rPr lang="ar-SA" dirty="0">
                <a:solidFill>
                  <a:srgbClr val="C00000"/>
                </a:solidFill>
                <a:effectLst/>
                <a:cs typeface="B Mitra" panose="00000400000000000000" pitchFamily="2" charset="-78"/>
              </a:rPr>
              <a:t>نحوه ارائه مشاوره :</a:t>
            </a:r>
            <a:r>
              <a:rPr lang="en-US" dirty="0">
                <a:solidFill>
                  <a:srgbClr val="C00000"/>
                </a:solidFill>
                <a:effectLst/>
                <a:cs typeface="B Mitra" panose="00000400000000000000" pitchFamily="2" charset="-78"/>
              </a:rPr>
              <a:t/>
            </a:r>
            <a:br>
              <a:rPr lang="en-US" dirty="0">
                <a:solidFill>
                  <a:srgbClr val="C00000"/>
                </a:solidFill>
                <a:effectLst/>
                <a:cs typeface="B Mitra" panose="00000400000000000000" pitchFamily="2" charset="-78"/>
              </a:rPr>
            </a:br>
            <a:r>
              <a:rPr lang="en-US" altLang="en-US" sz="1100" b="0" dirty="0">
                <a:solidFill>
                  <a:srgbClr val="C00000"/>
                </a:solidFill>
                <a:effectLst/>
                <a:cs typeface="B Mitra" panose="00000400000000000000" pitchFamily="2" charset="-78"/>
              </a:rPr>
              <a:t/>
            </a:r>
            <a:br>
              <a:rPr lang="en-US" altLang="en-US" sz="1100" b="0" dirty="0">
                <a:solidFill>
                  <a:srgbClr val="C00000"/>
                </a:solidFill>
                <a:effectLst/>
                <a:cs typeface="B Mitra" panose="00000400000000000000" pitchFamily="2" charset="-78"/>
              </a:rPr>
            </a:br>
            <a:endParaRPr lang="en-US" dirty="0">
              <a:solidFill>
                <a:srgbClr val="C00000"/>
              </a:solidFill>
              <a:cs typeface="B Mitra" panose="00000400000000000000" pitchFamily="2" charset="-78"/>
            </a:endParaRPr>
          </a:p>
        </p:txBody>
      </p:sp>
    </p:spTree>
    <p:extLst>
      <p:ext uri="{BB962C8B-B14F-4D97-AF65-F5344CB8AC3E}">
        <p14:creationId xmlns:p14="http://schemas.microsoft.com/office/powerpoint/2010/main" val="28845939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lgn="ctr">
              <a:buNone/>
            </a:pPr>
            <a:r>
              <a:rPr lang="fa-IR" sz="6600" dirty="0" smtClean="0"/>
              <a:t>موفق باشید</a:t>
            </a:r>
            <a:endParaRPr lang="en-US" sz="6600" dirty="0"/>
          </a:p>
        </p:txBody>
      </p:sp>
    </p:spTree>
    <p:extLst>
      <p:ext uri="{BB962C8B-B14F-4D97-AF65-F5344CB8AC3E}">
        <p14:creationId xmlns:p14="http://schemas.microsoft.com/office/powerpoint/2010/main" val="3965531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4810539"/>
          </a:xfrm>
        </p:spPr>
        <p:txBody>
          <a:bodyPr>
            <a:normAutofit/>
          </a:bodyPr>
          <a:lstStyle/>
          <a:p>
            <a:pPr lvl="0" algn="r" rtl="1" fontAlgn="base"/>
            <a:r>
              <a:rPr lang="ar-SA" dirty="0" smtClean="0">
                <a:cs typeface="B Mitra" panose="00000400000000000000" pitchFamily="2" charset="-78"/>
              </a:rPr>
              <a:t>زنانی </a:t>
            </a:r>
            <a:r>
              <a:rPr lang="ar-SA" dirty="0">
                <a:cs typeface="B Mitra" panose="00000400000000000000" pitchFamily="2" charset="-78"/>
              </a:rPr>
              <a:t>که </a:t>
            </a:r>
            <a:r>
              <a:rPr lang="ar-SA" dirty="0" smtClean="0">
                <a:cs typeface="B Mitra" panose="00000400000000000000" pitchFamily="2" charset="-78"/>
              </a:rPr>
              <a:t>حداقل</a:t>
            </a:r>
            <a:r>
              <a:rPr lang="fa-IR" dirty="0" smtClean="0">
                <a:cs typeface="B Mitra" panose="00000400000000000000" pitchFamily="2" charset="-78"/>
              </a:rPr>
              <a:t>6</a:t>
            </a:r>
            <a:r>
              <a:rPr lang="ar-SA" dirty="0" smtClean="0">
                <a:cs typeface="B Mitra" panose="00000400000000000000" pitchFamily="2" charset="-78"/>
              </a:rPr>
              <a:t> ماه </a:t>
            </a:r>
            <a:r>
              <a:rPr lang="ar-SA" dirty="0">
                <a:cs typeface="B Mitra" panose="00000400000000000000" pitchFamily="2" charset="-78"/>
              </a:rPr>
              <a:t>از شروع زندگی مشترک آنها گذشته است. </a:t>
            </a:r>
            <a:r>
              <a:rPr lang="ar-SA" dirty="0" smtClean="0">
                <a:cs typeface="B Mitra" panose="00000400000000000000" pitchFamily="2" charset="-78"/>
              </a:rPr>
              <a:t>فرزند</a:t>
            </a:r>
            <a:r>
              <a:rPr lang="fa-IR" dirty="0" smtClean="0">
                <a:cs typeface="B Mitra" panose="00000400000000000000" pitchFamily="2" charset="-78"/>
              </a:rPr>
              <a:t> </a:t>
            </a:r>
            <a:r>
              <a:rPr lang="ar-SA" dirty="0" smtClean="0">
                <a:cs typeface="B Mitra" panose="00000400000000000000" pitchFamily="2" charset="-78"/>
              </a:rPr>
              <a:t>نداشته </a:t>
            </a:r>
            <a:r>
              <a:rPr lang="ar-SA" dirty="0">
                <a:cs typeface="B Mitra" panose="00000400000000000000" pitchFamily="2" charset="-78"/>
              </a:rPr>
              <a:t>و در حال حاضر باردار نمی باشند.</a:t>
            </a:r>
            <a:endParaRPr lang="en-US" dirty="0">
              <a:cs typeface="B Mitra" panose="00000400000000000000" pitchFamily="2" charset="-78"/>
            </a:endParaRPr>
          </a:p>
          <a:p>
            <a:pPr lvl="0" algn="r" rtl="1" fontAlgn="base"/>
            <a:r>
              <a:rPr lang="ar-SA" dirty="0">
                <a:cs typeface="B Mitra" panose="00000400000000000000" pitchFamily="2" charset="-78"/>
              </a:rPr>
              <a:t>زنانی که سن	آخرین فرزند </a:t>
            </a:r>
            <a:r>
              <a:rPr lang="ar-SA" dirty="0" smtClean="0">
                <a:cs typeface="B Mitra" panose="00000400000000000000" pitchFamily="2" charset="-78"/>
              </a:rPr>
              <a:t>آنها</a:t>
            </a:r>
            <a:r>
              <a:rPr lang="fa-IR" dirty="0" smtClean="0">
                <a:cs typeface="B Mitra" panose="00000400000000000000" pitchFamily="2" charset="-78"/>
              </a:rPr>
              <a:t> 18-12</a:t>
            </a:r>
            <a:r>
              <a:rPr lang="ar-SA" dirty="0" smtClean="0">
                <a:cs typeface="B Mitra" panose="00000400000000000000" pitchFamily="2" charset="-78"/>
              </a:rPr>
              <a:t> ماه </a:t>
            </a:r>
            <a:r>
              <a:rPr lang="ar-SA" dirty="0">
                <a:cs typeface="B Mitra" panose="00000400000000000000" pitchFamily="2" charset="-78"/>
              </a:rPr>
              <a:t>داشته و تمایل به </a:t>
            </a:r>
            <a:r>
              <a:rPr lang="ar-SA" dirty="0" smtClean="0">
                <a:cs typeface="B Mitra" panose="00000400000000000000" pitchFamily="2" charset="-78"/>
              </a:rPr>
              <a:t>بارداری</a:t>
            </a:r>
            <a:r>
              <a:rPr lang="ar-SA" sz="2800" dirty="0" smtClean="0">
                <a:cs typeface="B Mitra" panose="00000400000000000000" pitchFamily="2" charset="-78"/>
              </a:rPr>
              <a:t> </a:t>
            </a:r>
            <a:r>
              <a:rPr lang="ar-SA" dirty="0" smtClean="0">
                <a:cs typeface="B Mitra" panose="00000400000000000000" pitchFamily="2" charset="-78"/>
              </a:rPr>
              <a:t>دارند</a:t>
            </a:r>
            <a:r>
              <a:rPr lang="ar-SA" dirty="0">
                <a:cs typeface="B Mitra" panose="00000400000000000000" pitchFamily="2" charset="-78"/>
              </a:rPr>
              <a:t>.</a:t>
            </a:r>
            <a:endParaRPr lang="en-US" dirty="0">
              <a:cs typeface="B Mitra" panose="00000400000000000000" pitchFamily="2" charset="-78"/>
            </a:endParaRPr>
          </a:p>
          <a:p>
            <a:pPr lvl="0" algn="r" rtl="1" fontAlgn="base"/>
            <a:r>
              <a:rPr lang="ar-SA" dirty="0">
                <a:cs typeface="B Mitra" panose="00000400000000000000" pitchFamily="2" charset="-78"/>
              </a:rPr>
              <a:t>زنانی که سن آخرین فرزند آنها </a:t>
            </a:r>
            <a:r>
              <a:rPr lang="fa-IR" dirty="0" smtClean="0">
                <a:cs typeface="B Mitra" panose="00000400000000000000" pitchFamily="2" charset="-78"/>
              </a:rPr>
              <a:t>18</a:t>
            </a:r>
            <a:r>
              <a:rPr lang="ar-SA" dirty="0" smtClean="0">
                <a:cs typeface="B Mitra" panose="00000400000000000000" pitchFamily="2" charset="-78"/>
              </a:rPr>
              <a:t> </a:t>
            </a:r>
            <a:r>
              <a:rPr lang="ar-SA" dirty="0">
                <a:cs typeface="B Mitra" panose="00000400000000000000" pitchFamily="2" charset="-78"/>
              </a:rPr>
              <a:t>ماه و بیشتر است.</a:t>
            </a:r>
            <a:endParaRPr lang="en-US" dirty="0">
              <a:cs typeface="B Mitra" panose="00000400000000000000" pitchFamily="2" charset="-78"/>
            </a:endParaRPr>
          </a:p>
          <a:p>
            <a:pPr lvl="0" algn="r" rtl="1" fontAlgn="base"/>
            <a:r>
              <a:rPr lang="ar-SA" dirty="0">
                <a:cs typeface="B Mitra" panose="00000400000000000000" pitchFamily="2" charset="-78"/>
              </a:rPr>
              <a:t>زنانی که آخرین بارداری سابقه مرده زایی داشته و بیش از شش ماه ازمرده زایی آنها می گذرد.</a:t>
            </a:r>
            <a:endParaRPr lang="en-US" dirty="0">
              <a:cs typeface="B Mitra" panose="00000400000000000000" pitchFamily="2" charset="-78"/>
            </a:endParaRPr>
          </a:p>
          <a:p>
            <a:pPr algn="r" rtl="1"/>
            <a:r>
              <a:rPr lang="ar-SA" dirty="0">
                <a:cs typeface="B Mitra" panose="00000400000000000000" pitchFamily="2" charset="-78"/>
              </a:rPr>
              <a:t>زنانی که آخرین بارداری سابقه سقط داشته اند هر زمان مادر از نظر </a:t>
            </a:r>
            <a:r>
              <a:rPr lang="ar-SA" dirty="0" smtClean="0">
                <a:cs typeface="B Mitra" panose="00000400000000000000" pitchFamily="2" charset="-78"/>
              </a:rPr>
              <a:t>روحی</a:t>
            </a:r>
            <a:r>
              <a:rPr lang="fa-IR" dirty="0" smtClean="0">
                <a:cs typeface="B Mitra" panose="00000400000000000000" pitchFamily="2" charset="-78"/>
              </a:rPr>
              <a:t> </a:t>
            </a:r>
            <a:r>
              <a:rPr lang="ar-SA" dirty="0" smtClean="0">
                <a:cs typeface="B Mitra" panose="00000400000000000000" pitchFamily="2" charset="-78"/>
              </a:rPr>
              <a:t>و </a:t>
            </a:r>
            <a:r>
              <a:rPr lang="ar-SA" dirty="0">
                <a:cs typeface="B Mitra" panose="00000400000000000000" pitchFamily="2" charset="-78"/>
              </a:rPr>
              <a:t>روانی آمادگی لازم را داشته باشد.</a:t>
            </a:r>
            <a:endParaRPr lang="fa-IR" dirty="0">
              <a:cs typeface="B Mitra" panose="00000400000000000000" pitchFamily="2" charset="-78"/>
            </a:endParaRPr>
          </a:p>
          <a:p>
            <a:endParaRPr lang="en-US" dirty="0">
              <a:cs typeface="B Mitra" panose="00000400000000000000" pitchFamily="2" charset="-78"/>
            </a:endParaRPr>
          </a:p>
        </p:txBody>
      </p:sp>
      <p:sp>
        <p:nvSpPr>
          <p:cNvPr id="3" name="Title 2"/>
          <p:cNvSpPr>
            <a:spLocks noGrp="1"/>
          </p:cNvSpPr>
          <p:nvPr>
            <p:ph type="title"/>
          </p:nvPr>
        </p:nvSpPr>
        <p:spPr>
          <a:xfrm>
            <a:off x="457200" y="274638"/>
            <a:ext cx="8229600" cy="922114"/>
          </a:xfrm>
        </p:spPr>
        <p:txBody>
          <a:bodyPr>
            <a:normAutofit/>
          </a:bodyPr>
          <a:lstStyle/>
          <a:p>
            <a:pPr algn="ctr" rtl="1"/>
            <a:r>
              <a:rPr lang="ar-SA" sz="4000" dirty="0">
                <a:solidFill>
                  <a:srgbClr val="C00000"/>
                </a:solidFill>
                <a:cs typeface="B Mitra" panose="00000400000000000000" pitchFamily="2" charset="-78"/>
              </a:rPr>
              <a:t>گروه هدف در آموزش/مشاوره </a:t>
            </a:r>
            <a:r>
              <a:rPr lang="ar-SA" sz="4000" dirty="0" smtClean="0">
                <a:solidFill>
                  <a:srgbClr val="C00000"/>
                </a:solidFill>
                <a:cs typeface="B Mitra" panose="00000400000000000000" pitchFamily="2" charset="-78"/>
              </a:rPr>
              <a:t>فرزندآوری</a:t>
            </a:r>
            <a:endParaRPr lang="en-US" sz="4000" dirty="0">
              <a:solidFill>
                <a:srgbClr val="C00000"/>
              </a:solidFill>
              <a:cs typeface="B Mitra" panose="00000400000000000000" pitchFamily="2" charset="-78"/>
            </a:endParaRPr>
          </a:p>
        </p:txBody>
      </p:sp>
    </p:spTree>
    <p:extLst>
      <p:ext uri="{BB962C8B-B14F-4D97-AF65-F5344CB8AC3E}">
        <p14:creationId xmlns:p14="http://schemas.microsoft.com/office/powerpoint/2010/main" val="195973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ar-SA" b="1" dirty="0">
                <a:cs typeface="B Mitra" panose="00000400000000000000" pitchFamily="2" charset="-78"/>
              </a:rPr>
              <a:t>تعریف بی فرزندی: </a:t>
            </a:r>
            <a:r>
              <a:rPr lang="ar-SA" dirty="0">
                <a:cs typeface="B Mitra" panose="00000400000000000000" pitchFamily="2" charset="-78"/>
              </a:rPr>
              <a:t>زنانی که </a:t>
            </a:r>
            <a:r>
              <a:rPr lang="ar-SA" dirty="0" smtClean="0">
                <a:cs typeface="B Mitra" panose="00000400000000000000" pitchFamily="2" charset="-78"/>
              </a:rPr>
              <a:t>حداقل</a:t>
            </a:r>
            <a:r>
              <a:rPr lang="fa-IR" dirty="0" smtClean="0">
                <a:cs typeface="B Mitra" panose="00000400000000000000" pitchFamily="2" charset="-78"/>
              </a:rPr>
              <a:t> 6</a:t>
            </a:r>
            <a:r>
              <a:rPr lang="ar-SA" dirty="0" smtClean="0">
                <a:cs typeface="B Mitra" panose="00000400000000000000" pitchFamily="2" charset="-78"/>
              </a:rPr>
              <a:t> </a:t>
            </a:r>
            <a:r>
              <a:rPr lang="fa-IR" dirty="0" smtClean="0">
                <a:cs typeface="B Mitra" panose="00000400000000000000" pitchFamily="2" charset="-78"/>
              </a:rPr>
              <a:t> </a:t>
            </a:r>
            <a:r>
              <a:rPr lang="ar-SA" dirty="0" smtClean="0">
                <a:cs typeface="B Mitra" panose="00000400000000000000" pitchFamily="2" charset="-78"/>
              </a:rPr>
              <a:t>ماه </a:t>
            </a:r>
            <a:r>
              <a:rPr lang="ar-SA" dirty="0">
                <a:cs typeface="B Mitra" panose="00000400000000000000" pitchFamily="2" charset="-78"/>
              </a:rPr>
              <a:t>از زندگی مشترک آنها  گذشته فرزند نداشته  و در حال حاضر باردار نمی باشند</a:t>
            </a:r>
            <a:r>
              <a:rPr lang="ar-SA" dirty="0" smtClean="0">
                <a:cs typeface="B Mitra" panose="00000400000000000000" pitchFamily="2" charset="-78"/>
              </a:rPr>
              <a:t>.</a:t>
            </a:r>
            <a:endParaRPr lang="fa-IR" dirty="0" smtClean="0">
              <a:cs typeface="B Mitra" panose="00000400000000000000" pitchFamily="2" charset="-78"/>
            </a:endParaRPr>
          </a:p>
          <a:p>
            <a:pPr algn="just" rtl="1"/>
            <a:r>
              <a:rPr lang="ar-SA" b="1" dirty="0">
                <a:cs typeface="B Mitra" panose="00000400000000000000" pitchFamily="2" charset="-78"/>
              </a:rPr>
              <a:t>تعریف تک فرزندی: </a:t>
            </a:r>
            <a:r>
              <a:rPr lang="ar-SA" dirty="0">
                <a:cs typeface="B Mitra" panose="00000400000000000000" pitchFamily="2" charset="-78"/>
              </a:rPr>
              <a:t>زنانی که دارای یک فرزند با </a:t>
            </a:r>
            <a:r>
              <a:rPr lang="ar-SA" dirty="0" smtClean="0">
                <a:cs typeface="B Mitra" panose="00000400000000000000" pitchFamily="2" charset="-78"/>
              </a:rPr>
              <a:t>سن</a:t>
            </a:r>
            <a:r>
              <a:rPr lang="fa-IR" dirty="0" smtClean="0">
                <a:cs typeface="B Mitra" panose="00000400000000000000" pitchFamily="2" charset="-78"/>
              </a:rPr>
              <a:t> 18</a:t>
            </a:r>
            <a:r>
              <a:rPr lang="ar-SA" dirty="0" smtClean="0">
                <a:cs typeface="B Mitra" panose="00000400000000000000" pitchFamily="2" charset="-78"/>
              </a:rPr>
              <a:t> ماه </a:t>
            </a:r>
            <a:r>
              <a:rPr lang="ar-SA" dirty="0">
                <a:cs typeface="B Mitra" panose="00000400000000000000" pitchFamily="2" charset="-78"/>
              </a:rPr>
              <a:t>کامل و بیشتر هستند</a:t>
            </a:r>
            <a:r>
              <a:rPr lang="ar-SA" dirty="0" smtClean="0">
                <a:cs typeface="B Mitra" panose="00000400000000000000" pitchFamily="2" charset="-78"/>
              </a:rPr>
              <a:t>.</a:t>
            </a:r>
            <a:endParaRPr lang="fa-IR" dirty="0" smtClean="0">
              <a:cs typeface="B Mitra" panose="00000400000000000000" pitchFamily="2" charset="-78"/>
            </a:endParaRPr>
          </a:p>
          <a:p>
            <a:pPr algn="just" rtl="1"/>
            <a:r>
              <a:rPr lang="ar-SA" b="1" dirty="0">
                <a:cs typeface="B Mitra" panose="00000400000000000000" pitchFamily="2" charset="-78"/>
              </a:rPr>
              <a:t>تعریف دو فرزندی: </a:t>
            </a:r>
            <a:r>
              <a:rPr lang="ar-SA" dirty="0">
                <a:cs typeface="B Mitra" panose="00000400000000000000" pitchFamily="2" charset="-78"/>
              </a:rPr>
              <a:t>زنانی که دو فرزند داشته و سن آخرین  فرزند </a:t>
            </a:r>
            <a:r>
              <a:rPr lang="ar-SA" dirty="0" smtClean="0">
                <a:cs typeface="B Mitra" panose="00000400000000000000" pitchFamily="2" charset="-78"/>
              </a:rPr>
              <a:t>آنها</a:t>
            </a:r>
            <a:r>
              <a:rPr lang="fa-IR" dirty="0" smtClean="0">
                <a:cs typeface="B Mitra" panose="00000400000000000000" pitchFamily="2" charset="-78"/>
              </a:rPr>
              <a:t> 18</a:t>
            </a:r>
            <a:r>
              <a:rPr lang="ar-SA" dirty="0" smtClean="0">
                <a:cs typeface="B Mitra" panose="00000400000000000000" pitchFamily="2" charset="-78"/>
              </a:rPr>
              <a:t> ماه </a:t>
            </a:r>
            <a:r>
              <a:rPr lang="ar-SA" dirty="0">
                <a:cs typeface="B Mitra" panose="00000400000000000000" pitchFamily="2" charset="-78"/>
              </a:rPr>
              <a:t>کامل و بیشتراست.      </a:t>
            </a:r>
            <a:endParaRPr lang="en-US" dirty="0">
              <a:cs typeface="B Mitra" panose="00000400000000000000" pitchFamily="2" charset="-78"/>
            </a:endParaRPr>
          </a:p>
          <a:p>
            <a:pPr algn="just" rtl="1"/>
            <a:r>
              <a:rPr lang="ar-SA" b="1" dirty="0">
                <a:cs typeface="B Mitra" panose="00000400000000000000" pitchFamily="2" charset="-78"/>
              </a:rPr>
              <a:t>تعریف سه فرزندی و بیشتر :</a:t>
            </a:r>
            <a:r>
              <a:rPr lang="ar-SA" dirty="0">
                <a:cs typeface="B Mitra" panose="00000400000000000000" pitchFamily="2" charset="-78"/>
              </a:rPr>
              <a:t> زنانی که سه فرزند داشته و سن آخرین  </a:t>
            </a:r>
            <a:r>
              <a:rPr lang="ar-SA" dirty="0" smtClean="0">
                <a:cs typeface="B Mitra" panose="00000400000000000000" pitchFamily="2" charset="-78"/>
              </a:rPr>
              <a:t>فرزندآنها</a:t>
            </a:r>
            <a:r>
              <a:rPr lang="fa-IR" dirty="0" smtClean="0">
                <a:cs typeface="B Mitra" panose="00000400000000000000" pitchFamily="2" charset="-78"/>
              </a:rPr>
              <a:t> 18</a:t>
            </a:r>
            <a:r>
              <a:rPr lang="ar-SA" dirty="0" smtClean="0">
                <a:cs typeface="B Mitra" panose="00000400000000000000" pitchFamily="2" charset="-78"/>
              </a:rPr>
              <a:t> ماه </a:t>
            </a:r>
            <a:r>
              <a:rPr lang="ar-SA" dirty="0">
                <a:cs typeface="B Mitra" panose="00000400000000000000" pitchFamily="2" charset="-78"/>
              </a:rPr>
              <a:t>کامل و بیشتر  است</a:t>
            </a:r>
            <a:endParaRPr lang="en-US" dirty="0">
              <a:cs typeface="B Mitra" panose="00000400000000000000" pitchFamily="2" charset="-78"/>
            </a:endParaRPr>
          </a:p>
        </p:txBody>
      </p:sp>
      <p:sp>
        <p:nvSpPr>
          <p:cNvPr id="3" name="Title 2"/>
          <p:cNvSpPr>
            <a:spLocks noGrp="1"/>
          </p:cNvSpPr>
          <p:nvPr>
            <p:ph type="title"/>
          </p:nvPr>
        </p:nvSpPr>
        <p:spPr>
          <a:xfrm>
            <a:off x="457200" y="274638"/>
            <a:ext cx="8229600" cy="994122"/>
          </a:xfrm>
        </p:spPr>
        <p:txBody>
          <a:bodyPr>
            <a:normAutofit/>
          </a:bodyPr>
          <a:lstStyle/>
          <a:p>
            <a:pPr algn="ctr" rtl="1"/>
            <a:r>
              <a:rPr lang="ar-SA" sz="4000" dirty="0">
                <a:solidFill>
                  <a:srgbClr val="C00000"/>
                </a:solidFill>
                <a:effectLst/>
                <a:latin typeface="+mn-lt"/>
                <a:ea typeface="+mn-ea"/>
                <a:cs typeface="B Mitra" panose="00000400000000000000" pitchFamily="2" charset="-78"/>
              </a:rPr>
              <a:t>تعاریف شایع برای آموزش/مشاوره فرزندآوری</a:t>
            </a:r>
            <a:endParaRPr lang="en-US" sz="4000" dirty="0">
              <a:solidFill>
                <a:srgbClr val="C00000"/>
              </a:solidFill>
              <a:effectLst/>
              <a:latin typeface="+mn-lt"/>
              <a:ea typeface="+mn-ea"/>
              <a:cs typeface="B Mitra" panose="00000400000000000000" pitchFamily="2" charset="-78"/>
            </a:endParaRPr>
          </a:p>
        </p:txBody>
      </p:sp>
    </p:spTree>
    <p:extLst>
      <p:ext uri="{BB962C8B-B14F-4D97-AF65-F5344CB8AC3E}">
        <p14:creationId xmlns:p14="http://schemas.microsoft.com/office/powerpoint/2010/main" val="34134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548680"/>
            <a:ext cx="8712968" cy="5328592"/>
          </a:xfrm>
        </p:spPr>
        <p:txBody>
          <a:bodyPr>
            <a:normAutofit fontScale="92500" lnSpcReduction="20000"/>
          </a:bodyPr>
          <a:lstStyle/>
          <a:p>
            <a:pPr marL="109728" indent="0" algn="just" rtl="1">
              <a:lnSpc>
                <a:spcPct val="106000"/>
              </a:lnSpc>
              <a:buNone/>
            </a:pPr>
            <a:r>
              <a:rPr lang="ar-SA" sz="3500" b="1" dirty="0">
                <a:solidFill>
                  <a:srgbClr val="C00000"/>
                </a:solidFill>
                <a:cs typeface="B Mitra" panose="00000400000000000000" pitchFamily="2" charset="-78"/>
              </a:rPr>
              <a:t>شاخصها: میرانهای باروری، میزانهای مرگ و میر و ...</a:t>
            </a:r>
            <a:endParaRPr lang="en-US" sz="3500" b="1" dirty="0">
              <a:solidFill>
                <a:srgbClr val="C00000"/>
              </a:solidFill>
              <a:latin typeface="Times New Roman" panose="02020603050405020304" pitchFamily="18" charset="0"/>
              <a:ea typeface="Times New Roman" panose="02020603050405020304" pitchFamily="18" charset="0"/>
              <a:cs typeface="B Mitra" panose="00000400000000000000" pitchFamily="2" charset="-78"/>
            </a:endParaRPr>
          </a:p>
          <a:p>
            <a:pPr algn="just" rtl="1">
              <a:buNone/>
            </a:pPr>
            <a:endParaRPr lang="en-US" b="1" dirty="0" smtClean="0">
              <a:cs typeface="B Mitra" panose="00000400000000000000" pitchFamily="2" charset="-78"/>
            </a:endParaRPr>
          </a:p>
          <a:p>
            <a:pPr algn="just" rtl="1">
              <a:buNone/>
            </a:pPr>
            <a:r>
              <a:rPr lang="fa-IR" b="1" dirty="0" smtClean="0">
                <a:cs typeface="B Mitra" panose="00000400000000000000" pitchFamily="2" charset="-78"/>
              </a:rPr>
              <a:t>رشد </a:t>
            </a:r>
            <a:r>
              <a:rPr lang="fa-IR" b="1" dirty="0">
                <a:cs typeface="B Mitra" panose="00000400000000000000" pitchFamily="2" charset="-78"/>
              </a:rPr>
              <a:t>جمعیت: </a:t>
            </a:r>
            <a:r>
              <a:rPr lang="fa-IR" dirty="0">
                <a:cs typeface="B Mitra" panose="00000400000000000000" pitchFamily="2" charset="-78"/>
              </a:rPr>
              <a:t>رشد جمعیت یک جامعه را میتوان از طریق محاسبه و مقایسه میزان موالید به اضافه مهاجرت به داخل با میزان مرگ و میر به اضافه مهاجرت به خارج </a:t>
            </a:r>
            <a:r>
              <a:rPr lang="fa-IR" dirty="0" smtClean="0">
                <a:cs typeface="B Mitra" panose="00000400000000000000" pitchFamily="2" charset="-78"/>
              </a:rPr>
              <a:t>اندازه گیری کرد</a:t>
            </a:r>
          </a:p>
          <a:p>
            <a:pPr algn="just" rtl="1">
              <a:buNone/>
            </a:pPr>
            <a:r>
              <a:rPr lang="fa-IR" b="1" dirty="0">
                <a:cs typeface="B Mitra" panose="00000400000000000000" pitchFamily="2" charset="-78"/>
              </a:rPr>
              <a:t>میزان مرگ: </a:t>
            </a:r>
            <a:r>
              <a:rPr lang="fa-IR" dirty="0">
                <a:cs typeface="B Mitra" panose="00000400000000000000" pitchFamily="2" charset="-78"/>
              </a:rPr>
              <a:t>یعنی تعداد مرگها به ازای 1000 نفر </a:t>
            </a:r>
            <a:r>
              <a:rPr lang="fa-IR" dirty="0" smtClean="0">
                <a:cs typeface="B Mitra" panose="00000400000000000000" pitchFamily="2" charset="-78"/>
              </a:rPr>
              <a:t>جمعیت</a:t>
            </a:r>
          </a:p>
          <a:p>
            <a:pPr algn="just" rtl="1">
              <a:buNone/>
            </a:pPr>
            <a:r>
              <a:rPr lang="fa-IR" dirty="0">
                <a:cs typeface="B Mitra" panose="00000400000000000000" pitchFamily="2" charset="-78"/>
              </a:rPr>
              <a:t> </a:t>
            </a:r>
            <a:r>
              <a:rPr lang="fa-IR" dirty="0" smtClean="0">
                <a:cs typeface="B Mitra" panose="00000400000000000000" pitchFamily="2" charset="-78"/>
              </a:rPr>
              <a:t>                                              1000 (کل </a:t>
            </a:r>
            <a:r>
              <a:rPr lang="fa-IR" dirty="0">
                <a:cs typeface="B Mitra" panose="00000400000000000000" pitchFamily="2" charset="-78"/>
              </a:rPr>
              <a:t>جمعیت </a:t>
            </a:r>
            <a:r>
              <a:rPr lang="fa-IR" dirty="0" smtClean="0">
                <a:cs typeface="B Mitra" panose="00000400000000000000" pitchFamily="2" charset="-78"/>
              </a:rPr>
              <a:t> /تعداد مرگ) = </a:t>
            </a:r>
            <a:r>
              <a:rPr lang="fa-IR" dirty="0">
                <a:cs typeface="B Mitra" panose="00000400000000000000" pitchFamily="2" charset="-78"/>
              </a:rPr>
              <a:t>میزان مرگ خام</a:t>
            </a:r>
          </a:p>
          <a:p>
            <a:pPr algn="just" rtl="1">
              <a:buNone/>
            </a:pPr>
            <a:r>
              <a:rPr lang="fa-IR" b="1" dirty="0">
                <a:cs typeface="B Mitra" panose="00000400000000000000" pitchFamily="2" charset="-78"/>
              </a:rPr>
              <a:t>میزان باروری </a:t>
            </a:r>
            <a:r>
              <a:rPr lang="fa-IR" b="1" dirty="0" smtClean="0">
                <a:cs typeface="B Mitra" panose="00000400000000000000" pitchFamily="2" charset="-78"/>
              </a:rPr>
              <a:t>عمومی: </a:t>
            </a:r>
            <a:r>
              <a:rPr lang="fa-IR" dirty="0">
                <a:cs typeface="B Mitra" panose="00000400000000000000" pitchFamily="2" charset="-78"/>
              </a:rPr>
              <a:t>نشان دهنده تعداد تولد به ازای 1000 زن در سنین بــاروری </a:t>
            </a:r>
            <a:r>
              <a:rPr lang="fa-IR" dirty="0" smtClean="0">
                <a:cs typeface="B Mitra" panose="00000400000000000000" pitchFamily="2" charset="-78"/>
              </a:rPr>
              <a:t>است </a:t>
            </a:r>
            <a:r>
              <a:rPr lang="fa-IR" dirty="0">
                <a:cs typeface="B Mitra" panose="00000400000000000000" pitchFamily="2" charset="-78"/>
              </a:rPr>
              <a:t>از آنجا كه در تولد، همه جمعيت </a:t>
            </a:r>
            <a:r>
              <a:rPr lang="fa-IR" dirty="0" smtClean="0">
                <a:cs typeface="B Mitra" panose="00000400000000000000" pitchFamily="2" charset="-78"/>
              </a:rPr>
              <a:t>نقش مؤثر ندارند </a:t>
            </a:r>
            <a:r>
              <a:rPr lang="fa-IR" dirty="0">
                <a:cs typeface="B Mitra" panose="00000400000000000000" pitchFamily="2" charset="-78"/>
              </a:rPr>
              <a:t>لذا شاخص ميزان باروری عمومی مناسب تر از ميزان خـام مواليـد است كـه مخرج كسر به جای كل جمعيت، جمعيت زنان در </a:t>
            </a:r>
            <a:r>
              <a:rPr lang="fa-IR" dirty="0" smtClean="0">
                <a:cs typeface="B Mitra" panose="00000400000000000000" pitchFamily="2" charset="-78"/>
              </a:rPr>
              <a:t>سن باروری </a:t>
            </a:r>
            <a:r>
              <a:rPr lang="fa-IR" dirty="0">
                <a:cs typeface="B Mitra" panose="00000400000000000000" pitchFamily="2" charset="-78"/>
              </a:rPr>
              <a:t>قـرار </a:t>
            </a:r>
            <a:r>
              <a:rPr lang="fa-IR" dirty="0" smtClean="0">
                <a:cs typeface="B Mitra" panose="00000400000000000000" pitchFamily="2" charset="-78"/>
              </a:rPr>
              <a:t>می گيرد.</a:t>
            </a:r>
          </a:p>
          <a:p>
            <a:pPr algn="just" rtl="1">
              <a:buNone/>
            </a:pPr>
            <a:r>
              <a:rPr lang="fa-IR" b="1" dirty="0" smtClean="0">
                <a:cs typeface="B Mitra" panose="00000400000000000000" pitchFamily="2" charset="-78"/>
              </a:rPr>
              <a:t>باروری کلی: </a:t>
            </a:r>
            <a:r>
              <a:rPr lang="fa-IR" dirty="0">
                <a:cs typeface="B Mitra" panose="00000400000000000000" pitchFamily="2" charset="-78"/>
              </a:rPr>
              <a:t> میانگین تعداد فرزندانی است که به ازای هر زن </a:t>
            </a:r>
            <a:r>
              <a:rPr lang="fa-IR" dirty="0" smtClean="0">
                <a:cs typeface="B Mitra" panose="00000400000000000000" pitchFamily="2" charset="-78"/>
              </a:rPr>
              <a:t>در طول دوران باروری متولد شده‌است. که با فرمول زیر قابل محاسبه است.</a:t>
            </a:r>
          </a:p>
          <a:p>
            <a:pPr algn="just" rtl="1">
              <a:buNone/>
            </a:pPr>
            <a:r>
              <a:rPr lang="fa-IR" dirty="0" smtClean="0">
                <a:cs typeface="B Mitra" panose="00000400000000000000" pitchFamily="2" charset="-78"/>
              </a:rPr>
              <a:t>                                   5*1000 / مجموع باروری اختصاصی سنی = باروری کلی </a:t>
            </a:r>
          </a:p>
          <a:p>
            <a:pPr algn="just" rtl="1">
              <a:buNone/>
            </a:pPr>
            <a:r>
              <a:rPr lang="fa-IR" dirty="0" smtClean="0">
                <a:solidFill>
                  <a:schemeClr val="tx2">
                    <a:lumMod val="50000"/>
                  </a:schemeClr>
                </a:solidFill>
                <a:cs typeface="B Mitra" panose="00000400000000000000" pitchFamily="2" charset="-78"/>
              </a:rPr>
              <a:t>1000*جمعیت زنان همان گروه سنی/ تعداد موالید زنده یک گروه سنی = باروری اختصاصی سنی</a:t>
            </a:r>
            <a:endParaRPr lang="en-US" dirty="0" smtClean="0">
              <a:solidFill>
                <a:schemeClr val="tx2">
                  <a:lumMod val="50000"/>
                </a:schemeClr>
              </a:solidFill>
              <a:cs typeface="B Mitra" panose="00000400000000000000" pitchFamily="2" charset="-78"/>
            </a:endParaRPr>
          </a:p>
          <a:p>
            <a:pPr algn="r" rtl="1">
              <a:buNone/>
            </a:pPr>
            <a:r>
              <a:rPr lang="fa-IR" b="1" dirty="0" smtClean="0">
                <a:solidFill>
                  <a:schemeClr val="tx2">
                    <a:lumMod val="50000"/>
                  </a:schemeClr>
                </a:solidFill>
                <a:cs typeface="B Mitra" panose="00000400000000000000" pitchFamily="2" charset="-78"/>
              </a:rPr>
              <a:t> </a:t>
            </a:r>
            <a:endParaRPr lang="en-US" dirty="0" smtClean="0">
              <a:solidFill>
                <a:schemeClr val="tx2">
                  <a:lumMod val="50000"/>
                </a:schemeClr>
              </a:solidFill>
              <a:cs typeface="B Mitra" panose="00000400000000000000" pitchFamily="2" charset="-78"/>
            </a:endParaRPr>
          </a:p>
        </p:txBody>
      </p:sp>
    </p:spTree>
    <p:extLst>
      <p:ext uri="{BB962C8B-B14F-4D97-AF65-F5344CB8AC3E}">
        <p14:creationId xmlns:p14="http://schemas.microsoft.com/office/powerpoint/2010/main" val="963064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31986"/>
            <a:ext cx="8229600" cy="560710"/>
          </a:xfrm>
        </p:spPr>
        <p:txBody>
          <a:bodyPr rtlCol="1">
            <a:normAutofit fontScale="90000"/>
          </a:bodyPr>
          <a:lstStyle/>
          <a:p>
            <a:pPr algn="ctr" eaLnBrk="1" fontAlgn="auto" hangingPunct="1">
              <a:spcAft>
                <a:spcPts val="0"/>
              </a:spcAft>
              <a:defRPr/>
            </a:pPr>
            <a:r>
              <a:rPr lang="fa-IR" sz="3200" dirty="0" smtClean="0">
                <a:solidFill>
                  <a:srgbClr val="002060"/>
                </a:solidFill>
                <a:effectLst>
                  <a:outerShdw blurRad="38100" dist="38100" dir="2700000" algn="tl">
                    <a:srgbClr val="000000">
                      <a:alpha val="43137"/>
                    </a:srgbClr>
                  </a:outerShdw>
                </a:effectLst>
                <a:cs typeface="B Titr" pitchFamily="2" charset="-78"/>
              </a:rPr>
              <a:t>درصد خانوارها براساس تعداد فرزند</a:t>
            </a:r>
            <a:endParaRPr lang="fa-IR" sz="3200" dirty="0">
              <a:solidFill>
                <a:srgbClr val="002060"/>
              </a:solidFill>
              <a:effectLst>
                <a:outerShdw blurRad="38100" dist="38100" dir="2700000" algn="tl">
                  <a:srgbClr val="000000">
                    <a:alpha val="43137"/>
                  </a:srgbClr>
                </a:outerShdw>
              </a:effectLst>
              <a:cs typeface="B Titr" pitchFamily="2" charset="-78"/>
            </a:endParaRPr>
          </a:p>
        </p:txBody>
      </p:sp>
      <p:graphicFrame>
        <p:nvGraphicFramePr>
          <p:cNvPr id="4" name="Content Placeholder 3"/>
          <p:cNvGraphicFramePr>
            <a:graphicFrameLocks noGrp="1"/>
          </p:cNvGraphicFramePr>
          <p:nvPr>
            <p:ph idx="1"/>
            <p:extLst/>
          </p:nvPr>
        </p:nvGraphicFramePr>
        <p:xfrm>
          <a:off x="251520" y="2853544"/>
          <a:ext cx="7848872" cy="1799592"/>
        </p:xfrm>
        <a:graphic>
          <a:graphicData uri="http://schemas.openxmlformats.org/drawingml/2006/table">
            <a:tbl>
              <a:tblPr rtl="1" firstRow="1" bandRow="1">
                <a:tableStyleId>{5C22544A-7EE6-4342-B048-85BDC9FD1C3A}</a:tableStyleId>
              </a:tblPr>
              <a:tblGrid>
                <a:gridCol w="1368175">
                  <a:extLst>
                    <a:ext uri="{9D8B030D-6E8A-4147-A177-3AD203B41FA5}">
                      <a16:colId xmlns:a16="http://schemas.microsoft.com/office/drawing/2014/main" val="20000"/>
                    </a:ext>
                  </a:extLst>
                </a:gridCol>
                <a:gridCol w="1110341">
                  <a:extLst>
                    <a:ext uri="{9D8B030D-6E8A-4147-A177-3AD203B41FA5}">
                      <a16:colId xmlns:a16="http://schemas.microsoft.com/office/drawing/2014/main" val="20001"/>
                    </a:ext>
                  </a:extLst>
                </a:gridCol>
                <a:gridCol w="898920">
                  <a:extLst>
                    <a:ext uri="{9D8B030D-6E8A-4147-A177-3AD203B41FA5}">
                      <a16:colId xmlns:a16="http://schemas.microsoft.com/office/drawing/2014/main" val="20002"/>
                    </a:ext>
                  </a:extLst>
                </a:gridCol>
                <a:gridCol w="913120">
                  <a:extLst>
                    <a:ext uri="{9D8B030D-6E8A-4147-A177-3AD203B41FA5}">
                      <a16:colId xmlns:a16="http://schemas.microsoft.com/office/drawing/2014/main" val="20003"/>
                    </a:ext>
                  </a:extLst>
                </a:gridCol>
                <a:gridCol w="1024223">
                  <a:extLst>
                    <a:ext uri="{9D8B030D-6E8A-4147-A177-3AD203B41FA5}">
                      <a16:colId xmlns:a16="http://schemas.microsoft.com/office/drawing/2014/main" val="20004"/>
                    </a:ext>
                  </a:extLst>
                </a:gridCol>
                <a:gridCol w="1074707">
                  <a:extLst>
                    <a:ext uri="{9D8B030D-6E8A-4147-A177-3AD203B41FA5}">
                      <a16:colId xmlns:a16="http://schemas.microsoft.com/office/drawing/2014/main" val="20005"/>
                    </a:ext>
                  </a:extLst>
                </a:gridCol>
                <a:gridCol w="1459386">
                  <a:extLst>
                    <a:ext uri="{9D8B030D-6E8A-4147-A177-3AD203B41FA5}">
                      <a16:colId xmlns:a16="http://schemas.microsoft.com/office/drawing/2014/main" val="20006"/>
                    </a:ext>
                  </a:extLst>
                </a:gridCol>
              </a:tblGrid>
              <a:tr h="577563">
                <a:tc>
                  <a:txBody>
                    <a:bodyPr/>
                    <a:lstStyle/>
                    <a:p>
                      <a:pPr algn="ctr" rtl="1"/>
                      <a:endParaRPr lang="fa-IR" sz="1800" b="1" kern="1200" dirty="0" smtClean="0">
                        <a:solidFill>
                          <a:srgbClr val="FFFF00"/>
                        </a:solidFill>
                        <a:latin typeface="+mn-lt"/>
                        <a:ea typeface="+mn-ea"/>
                        <a:cs typeface="B Titr" pitchFamily="2" charset="-78"/>
                      </a:endParaRPr>
                    </a:p>
                    <a:p>
                      <a:pPr algn="ctr" rtl="1"/>
                      <a:r>
                        <a:rPr lang="fa-IR" sz="2800" b="1" kern="1200" dirty="0" smtClean="0">
                          <a:solidFill>
                            <a:srgbClr val="FFFF00"/>
                          </a:solidFill>
                          <a:latin typeface="+mn-lt"/>
                          <a:ea typeface="+mn-ea"/>
                          <a:cs typeface="B Titr" pitchFamily="2" charset="-78"/>
                        </a:rPr>
                        <a:t>1390</a:t>
                      </a:r>
                      <a:endParaRPr lang="fa-IR" sz="1800" b="1" kern="1200" dirty="0">
                        <a:solidFill>
                          <a:srgbClr val="FFFF00"/>
                        </a:solidFill>
                        <a:latin typeface="+mn-lt"/>
                        <a:ea typeface="+mn-ea"/>
                        <a:cs typeface="B Titr" pitchFamily="2" charset="-78"/>
                      </a:endParaRPr>
                    </a:p>
                  </a:txBody>
                  <a:tcPr/>
                </a:tc>
                <a:tc>
                  <a:txBody>
                    <a:bodyPr/>
                    <a:lstStyle/>
                    <a:p>
                      <a:pPr rtl="1"/>
                      <a:r>
                        <a:rPr lang="fa-IR" b="1" dirty="0" smtClean="0">
                          <a:solidFill>
                            <a:srgbClr val="FFFF00"/>
                          </a:solidFill>
                          <a:cs typeface="B Titr" pitchFamily="2" charset="-78"/>
                        </a:rPr>
                        <a:t>بدون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1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2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3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4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5 فرزند و بيشتر</a:t>
                      </a:r>
                      <a:endParaRPr lang="fa-IR" b="1" dirty="0">
                        <a:solidFill>
                          <a:srgbClr val="FFFF00"/>
                        </a:solidFill>
                        <a:cs typeface="B Titr" pitchFamily="2" charset="-78"/>
                      </a:endParaRPr>
                    </a:p>
                  </a:txBody>
                  <a:tcPr/>
                </a:tc>
                <a:extLst>
                  <a:ext uri="{0D108BD9-81ED-4DB2-BD59-A6C34878D82A}">
                    <a16:rowId xmlns:a16="http://schemas.microsoft.com/office/drawing/2014/main" val="10000"/>
                  </a:ext>
                </a:extLst>
              </a:tr>
              <a:tr h="503556">
                <a:tc>
                  <a:txBody>
                    <a:bodyPr/>
                    <a:lstStyle/>
                    <a:p>
                      <a:pPr rtl="1"/>
                      <a:r>
                        <a:rPr lang="fa-IR" sz="2000" b="1" dirty="0" smtClean="0">
                          <a:solidFill>
                            <a:srgbClr val="00642D"/>
                          </a:solidFill>
                          <a:cs typeface="B Nazanin" pitchFamily="2" charset="-78"/>
                        </a:rPr>
                        <a:t>کل کشور</a:t>
                      </a:r>
                      <a:endParaRPr lang="fa-IR" sz="2000" b="1" dirty="0">
                        <a:solidFill>
                          <a:srgbClr val="00642D"/>
                        </a:solidFill>
                        <a:cs typeface="B Nazanin" pitchFamily="2" charset="-78"/>
                      </a:endParaRPr>
                    </a:p>
                  </a:txBody>
                  <a:tcPr/>
                </a:tc>
                <a:tc>
                  <a:txBody>
                    <a:bodyPr/>
                    <a:lstStyle/>
                    <a:p>
                      <a:pPr algn="ctr" fontAlgn="b"/>
                      <a:r>
                        <a:rPr lang="fa-IR" sz="2400" b="1" i="0" u="none" strike="noStrike" dirty="0">
                          <a:solidFill>
                            <a:srgbClr val="00642D"/>
                          </a:solidFill>
                          <a:latin typeface="Arial"/>
                          <a:cs typeface="B Nazanin" pitchFamily="2" charset="-78"/>
                        </a:rPr>
                        <a:t>14.4</a:t>
                      </a:r>
                    </a:p>
                  </a:txBody>
                  <a:tcPr marL="0" marR="0" marT="0" marB="0" anchor="b"/>
                </a:tc>
                <a:tc>
                  <a:txBody>
                    <a:bodyPr/>
                    <a:lstStyle/>
                    <a:p>
                      <a:pPr algn="ctr" fontAlgn="b"/>
                      <a:r>
                        <a:rPr lang="fa-IR" sz="2400" b="1" i="0" u="none" strike="noStrike" dirty="0">
                          <a:solidFill>
                            <a:srgbClr val="00642D"/>
                          </a:solidFill>
                          <a:latin typeface="Arial"/>
                          <a:cs typeface="B Nazanin" pitchFamily="2" charset="-78"/>
                        </a:rPr>
                        <a:t>18.9</a:t>
                      </a:r>
                    </a:p>
                  </a:txBody>
                  <a:tcPr marL="0" marR="0" marT="0" marB="0" anchor="b"/>
                </a:tc>
                <a:tc>
                  <a:txBody>
                    <a:bodyPr/>
                    <a:lstStyle/>
                    <a:p>
                      <a:pPr algn="ctr" fontAlgn="b"/>
                      <a:r>
                        <a:rPr lang="fa-IR" sz="2400" b="1" i="0" u="none" strike="noStrike" dirty="0">
                          <a:solidFill>
                            <a:srgbClr val="00642D"/>
                          </a:solidFill>
                          <a:latin typeface="Arial"/>
                          <a:cs typeface="B Nazanin" pitchFamily="2" charset="-78"/>
                        </a:rPr>
                        <a:t>20.9</a:t>
                      </a:r>
                    </a:p>
                  </a:txBody>
                  <a:tcPr marL="0" marR="0" marT="0" marB="0" anchor="b"/>
                </a:tc>
                <a:tc>
                  <a:txBody>
                    <a:bodyPr/>
                    <a:lstStyle/>
                    <a:p>
                      <a:pPr algn="ctr" fontAlgn="b"/>
                      <a:r>
                        <a:rPr lang="fa-IR" sz="2400" b="1" i="0" u="none" strike="noStrike" dirty="0">
                          <a:solidFill>
                            <a:srgbClr val="00642D"/>
                          </a:solidFill>
                          <a:latin typeface="Arial"/>
                          <a:cs typeface="B Nazanin" pitchFamily="2" charset="-78"/>
                        </a:rPr>
                        <a:t>13.1</a:t>
                      </a:r>
                    </a:p>
                  </a:txBody>
                  <a:tcPr marL="0" marR="0" marT="0" marB="0" anchor="b"/>
                </a:tc>
                <a:tc>
                  <a:txBody>
                    <a:bodyPr/>
                    <a:lstStyle/>
                    <a:p>
                      <a:pPr algn="ctr" fontAlgn="b"/>
                      <a:r>
                        <a:rPr lang="fa-IR" sz="2400" b="1" i="0" u="none" strike="noStrike" dirty="0">
                          <a:solidFill>
                            <a:srgbClr val="00642D"/>
                          </a:solidFill>
                          <a:latin typeface="Arial"/>
                          <a:cs typeface="B Nazanin" pitchFamily="2" charset="-78"/>
                        </a:rPr>
                        <a:t>8.9</a:t>
                      </a:r>
                    </a:p>
                  </a:txBody>
                  <a:tcPr marL="0" marR="0" marT="0" marB="0" anchor="b"/>
                </a:tc>
                <a:tc>
                  <a:txBody>
                    <a:bodyPr/>
                    <a:lstStyle/>
                    <a:p>
                      <a:pPr algn="ctr" fontAlgn="b"/>
                      <a:r>
                        <a:rPr lang="fa-IR" sz="2400" b="1" i="0" u="none" strike="noStrike" dirty="0">
                          <a:solidFill>
                            <a:srgbClr val="00642D"/>
                          </a:solidFill>
                          <a:latin typeface="Arial"/>
                          <a:cs typeface="B Nazanin" pitchFamily="2" charset="-78"/>
                        </a:rPr>
                        <a:t>23.0</a:t>
                      </a:r>
                    </a:p>
                  </a:txBody>
                  <a:tcPr marL="0" marR="0" marT="0" marB="0" anchor="b"/>
                </a:tc>
                <a:extLst>
                  <a:ext uri="{0D108BD9-81ED-4DB2-BD59-A6C34878D82A}">
                    <a16:rowId xmlns:a16="http://schemas.microsoft.com/office/drawing/2014/main" val="10001"/>
                  </a:ext>
                </a:extLst>
              </a:tr>
              <a:tr h="503556">
                <a:tc>
                  <a:txBody>
                    <a:bodyPr/>
                    <a:lstStyle/>
                    <a:p>
                      <a:pPr rtl="1"/>
                      <a:r>
                        <a:rPr lang="fa-IR" sz="2000" b="1" smtClean="0">
                          <a:solidFill>
                            <a:srgbClr val="00642D"/>
                          </a:solidFill>
                          <a:cs typeface="B Nazanin" pitchFamily="2" charset="-78"/>
                        </a:rPr>
                        <a:t>درصد تجمعی</a:t>
                      </a:r>
                      <a:endParaRPr lang="fa-IR" sz="2000" b="1" dirty="0">
                        <a:solidFill>
                          <a:srgbClr val="00642D"/>
                        </a:solidFill>
                        <a:cs typeface="B Nazanin" pitchFamily="2" charset="-78"/>
                      </a:endParaRPr>
                    </a:p>
                  </a:txBody>
                  <a:tcPr/>
                </a:tc>
                <a:tc>
                  <a:txBody>
                    <a:bodyPr/>
                    <a:lstStyle/>
                    <a:p>
                      <a:pPr algn="ctr" fontAlgn="b"/>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rtl="0" fontAlgn="b"/>
                      <a:r>
                        <a:rPr kumimoji="0" lang="fa-IR" sz="2400" b="1" i="0" u="none" strike="noStrike" kern="1200" dirty="0">
                          <a:solidFill>
                            <a:srgbClr val="FF0000"/>
                          </a:solidFill>
                          <a:latin typeface="Arial"/>
                          <a:ea typeface="+mn-ea"/>
                          <a:cs typeface="B Nazanin" pitchFamily="2" charset="-78"/>
                        </a:rPr>
                        <a:t>33.3</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54.2</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67.3</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76.2</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99.2</a:t>
                      </a:r>
                    </a:p>
                  </a:txBody>
                  <a:tcPr marL="9525" marR="9525" marT="9525" marB="0" anchor="b"/>
                </a:tc>
                <a:extLst>
                  <a:ext uri="{0D108BD9-81ED-4DB2-BD59-A6C34878D82A}">
                    <a16:rowId xmlns:a16="http://schemas.microsoft.com/office/drawing/2014/main" val="10002"/>
                  </a:ext>
                </a:extLst>
              </a:tr>
            </a:tbl>
          </a:graphicData>
        </a:graphic>
      </p:graphicFrame>
      <p:graphicFrame>
        <p:nvGraphicFramePr>
          <p:cNvPr id="5" name="Content Placeholder 3"/>
          <p:cNvGraphicFramePr>
            <a:graphicFrameLocks/>
          </p:cNvGraphicFramePr>
          <p:nvPr>
            <p:extLst/>
          </p:nvPr>
        </p:nvGraphicFramePr>
        <p:xfrm>
          <a:off x="251520" y="4929728"/>
          <a:ext cx="7848872" cy="1811640"/>
        </p:xfrm>
        <a:graphic>
          <a:graphicData uri="http://schemas.openxmlformats.org/drawingml/2006/table">
            <a:tbl>
              <a:tblPr rtl="1" firstRow="1" bandRow="1">
                <a:tableStyleId>{5C22544A-7EE6-4342-B048-85BDC9FD1C3A}</a:tableStyleId>
              </a:tblPr>
              <a:tblGrid>
                <a:gridCol w="1368175">
                  <a:extLst>
                    <a:ext uri="{9D8B030D-6E8A-4147-A177-3AD203B41FA5}">
                      <a16:colId xmlns:a16="http://schemas.microsoft.com/office/drawing/2014/main" val="20000"/>
                    </a:ext>
                  </a:extLst>
                </a:gridCol>
                <a:gridCol w="1110340">
                  <a:extLst>
                    <a:ext uri="{9D8B030D-6E8A-4147-A177-3AD203B41FA5}">
                      <a16:colId xmlns:a16="http://schemas.microsoft.com/office/drawing/2014/main" val="20001"/>
                    </a:ext>
                  </a:extLst>
                </a:gridCol>
                <a:gridCol w="898920">
                  <a:extLst>
                    <a:ext uri="{9D8B030D-6E8A-4147-A177-3AD203B41FA5}">
                      <a16:colId xmlns:a16="http://schemas.microsoft.com/office/drawing/2014/main" val="20002"/>
                    </a:ext>
                  </a:extLst>
                </a:gridCol>
                <a:gridCol w="913120">
                  <a:extLst>
                    <a:ext uri="{9D8B030D-6E8A-4147-A177-3AD203B41FA5}">
                      <a16:colId xmlns:a16="http://schemas.microsoft.com/office/drawing/2014/main" val="20003"/>
                    </a:ext>
                  </a:extLst>
                </a:gridCol>
                <a:gridCol w="1024224">
                  <a:extLst>
                    <a:ext uri="{9D8B030D-6E8A-4147-A177-3AD203B41FA5}">
                      <a16:colId xmlns:a16="http://schemas.microsoft.com/office/drawing/2014/main" val="20004"/>
                    </a:ext>
                  </a:extLst>
                </a:gridCol>
                <a:gridCol w="1074707">
                  <a:extLst>
                    <a:ext uri="{9D8B030D-6E8A-4147-A177-3AD203B41FA5}">
                      <a16:colId xmlns:a16="http://schemas.microsoft.com/office/drawing/2014/main" val="20005"/>
                    </a:ext>
                  </a:extLst>
                </a:gridCol>
                <a:gridCol w="1459386">
                  <a:extLst>
                    <a:ext uri="{9D8B030D-6E8A-4147-A177-3AD203B41FA5}">
                      <a16:colId xmlns:a16="http://schemas.microsoft.com/office/drawing/2014/main" val="20006"/>
                    </a:ext>
                  </a:extLst>
                </a:gridCol>
              </a:tblGrid>
              <a:tr h="540060">
                <a:tc>
                  <a:txBody>
                    <a:bodyPr/>
                    <a:lstStyle/>
                    <a:p>
                      <a:pPr algn="ctr" rtl="1"/>
                      <a:endParaRPr lang="fa-IR" sz="1800" b="1" kern="1200" dirty="0" smtClean="0">
                        <a:solidFill>
                          <a:srgbClr val="FFFF00"/>
                        </a:solidFill>
                        <a:latin typeface="+mn-lt"/>
                        <a:ea typeface="+mn-ea"/>
                        <a:cs typeface="B Titr" pitchFamily="2" charset="-78"/>
                      </a:endParaRPr>
                    </a:p>
                    <a:p>
                      <a:pPr algn="ctr" rtl="1"/>
                      <a:r>
                        <a:rPr lang="fa-IR" sz="2400" b="1" kern="1200" dirty="0" smtClean="0">
                          <a:solidFill>
                            <a:srgbClr val="FFFF00"/>
                          </a:solidFill>
                          <a:latin typeface="+mn-lt"/>
                          <a:ea typeface="+mn-ea"/>
                          <a:cs typeface="B Titr" pitchFamily="2" charset="-78"/>
                        </a:rPr>
                        <a:t>1385</a:t>
                      </a:r>
                      <a:endParaRPr lang="fa-IR" sz="1800" b="1" kern="1200" dirty="0">
                        <a:solidFill>
                          <a:srgbClr val="FFFF00"/>
                        </a:solidFill>
                        <a:latin typeface="+mn-lt"/>
                        <a:ea typeface="+mn-ea"/>
                        <a:cs typeface="B Titr" pitchFamily="2" charset="-78"/>
                      </a:endParaRPr>
                    </a:p>
                  </a:txBody>
                  <a:tcPr/>
                </a:tc>
                <a:tc>
                  <a:txBody>
                    <a:bodyPr/>
                    <a:lstStyle/>
                    <a:p>
                      <a:pPr rtl="1"/>
                      <a:r>
                        <a:rPr lang="fa-IR" b="1" dirty="0" smtClean="0">
                          <a:solidFill>
                            <a:srgbClr val="FFFF00"/>
                          </a:solidFill>
                          <a:cs typeface="B Titr" pitchFamily="2" charset="-78"/>
                        </a:rPr>
                        <a:t>بدون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1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2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3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4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5 فرزند و بيشتر</a:t>
                      </a:r>
                      <a:endParaRPr lang="fa-IR" b="1" dirty="0">
                        <a:solidFill>
                          <a:srgbClr val="FFFF00"/>
                        </a:solidFill>
                        <a:cs typeface="B Titr" pitchFamily="2" charset="-78"/>
                      </a:endParaRPr>
                    </a:p>
                  </a:txBody>
                  <a:tcPr/>
                </a:tc>
                <a:extLst>
                  <a:ext uri="{0D108BD9-81ED-4DB2-BD59-A6C34878D82A}">
                    <a16:rowId xmlns:a16="http://schemas.microsoft.com/office/drawing/2014/main" val="10000"/>
                  </a:ext>
                </a:extLst>
              </a:tr>
              <a:tr h="540060">
                <a:tc>
                  <a:txBody>
                    <a:bodyPr/>
                    <a:lstStyle/>
                    <a:p>
                      <a:pPr rtl="1"/>
                      <a:r>
                        <a:rPr lang="fa-IR" sz="2000" b="1" dirty="0" smtClean="0">
                          <a:solidFill>
                            <a:srgbClr val="00642D"/>
                          </a:solidFill>
                          <a:cs typeface="B Nazanin" pitchFamily="2" charset="-78"/>
                        </a:rPr>
                        <a:t>کل کشور</a:t>
                      </a:r>
                      <a:endParaRPr lang="fa-IR" sz="2000" b="1" dirty="0">
                        <a:solidFill>
                          <a:srgbClr val="00642D"/>
                        </a:solidFill>
                        <a:cs typeface="B Nazanin" pitchFamily="2" charset="-78"/>
                      </a:endParaRPr>
                    </a:p>
                  </a:txBody>
                  <a:tcPr/>
                </a:tc>
                <a:tc>
                  <a:txBody>
                    <a:bodyPr/>
                    <a:lstStyle/>
                    <a:p>
                      <a:pPr algn="ctr" fontAlgn="b"/>
                      <a:r>
                        <a:rPr lang="fa-IR" sz="2400" b="1" i="0" u="none" strike="noStrike" kern="1200" dirty="0">
                          <a:solidFill>
                            <a:srgbClr val="00642D"/>
                          </a:solidFill>
                          <a:latin typeface="Arial"/>
                          <a:ea typeface="+mn-ea"/>
                          <a:cs typeface="B Nazanin" pitchFamily="2" charset="-78"/>
                        </a:rPr>
                        <a:t>14.1</a:t>
                      </a:r>
                    </a:p>
                  </a:txBody>
                  <a:tcPr marL="0" marR="0" marT="0" marB="0" anchor="b"/>
                </a:tc>
                <a:tc>
                  <a:txBody>
                    <a:bodyPr/>
                    <a:lstStyle/>
                    <a:p>
                      <a:pPr algn="ctr" fontAlgn="b"/>
                      <a:r>
                        <a:rPr lang="fa-IR" sz="2400" b="1" i="0" u="none" strike="noStrike" kern="1200" dirty="0">
                          <a:solidFill>
                            <a:srgbClr val="00642D"/>
                          </a:solidFill>
                          <a:latin typeface="Arial"/>
                          <a:ea typeface="+mn-ea"/>
                          <a:cs typeface="B Nazanin" pitchFamily="2" charset="-78"/>
                        </a:rPr>
                        <a:t>16.5</a:t>
                      </a:r>
                    </a:p>
                  </a:txBody>
                  <a:tcPr marL="0" marR="0" marT="0" marB="0" anchor="b"/>
                </a:tc>
                <a:tc>
                  <a:txBody>
                    <a:bodyPr/>
                    <a:lstStyle/>
                    <a:p>
                      <a:pPr algn="ctr" fontAlgn="b"/>
                      <a:r>
                        <a:rPr lang="fa-IR" sz="2400" b="1" i="0" u="none" strike="noStrike" kern="1200" dirty="0">
                          <a:solidFill>
                            <a:srgbClr val="00642D"/>
                          </a:solidFill>
                          <a:latin typeface="Arial"/>
                          <a:ea typeface="+mn-ea"/>
                          <a:cs typeface="B Nazanin" pitchFamily="2" charset="-78"/>
                        </a:rPr>
                        <a:t>16.0</a:t>
                      </a:r>
                    </a:p>
                  </a:txBody>
                  <a:tcPr marL="0" marR="0" marT="0" marB="0" anchor="b"/>
                </a:tc>
                <a:tc>
                  <a:txBody>
                    <a:bodyPr/>
                    <a:lstStyle/>
                    <a:p>
                      <a:pPr algn="ctr" fontAlgn="b"/>
                      <a:r>
                        <a:rPr lang="fa-IR" sz="2400" b="1" i="0" u="none" strike="noStrike" kern="1200" dirty="0">
                          <a:solidFill>
                            <a:srgbClr val="00642D"/>
                          </a:solidFill>
                          <a:latin typeface="Arial"/>
                          <a:ea typeface="+mn-ea"/>
                          <a:cs typeface="B Nazanin" pitchFamily="2" charset="-78"/>
                        </a:rPr>
                        <a:t>11.3</a:t>
                      </a:r>
                    </a:p>
                  </a:txBody>
                  <a:tcPr marL="0" marR="0" marT="0" marB="0" anchor="b"/>
                </a:tc>
                <a:tc>
                  <a:txBody>
                    <a:bodyPr/>
                    <a:lstStyle/>
                    <a:p>
                      <a:pPr algn="ctr" fontAlgn="b"/>
                      <a:r>
                        <a:rPr lang="fa-IR" sz="2400" b="1" i="0" u="none" strike="noStrike" kern="1200" dirty="0">
                          <a:solidFill>
                            <a:srgbClr val="00642D"/>
                          </a:solidFill>
                          <a:latin typeface="Arial"/>
                          <a:ea typeface="+mn-ea"/>
                          <a:cs typeface="B Nazanin" pitchFamily="2" charset="-78"/>
                        </a:rPr>
                        <a:t>8.8</a:t>
                      </a:r>
                    </a:p>
                  </a:txBody>
                  <a:tcPr marL="0" marR="0" marT="0" marB="0" anchor="b"/>
                </a:tc>
                <a:tc>
                  <a:txBody>
                    <a:bodyPr/>
                    <a:lstStyle/>
                    <a:p>
                      <a:pPr algn="ctr" fontAlgn="b"/>
                      <a:r>
                        <a:rPr lang="fa-IR" sz="2400" b="1" i="0" u="none" strike="noStrike" kern="1200" dirty="0">
                          <a:solidFill>
                            <a:srgbClr val="00642D"/>
                          </a:solidFill>
                          <a:latin typeface="Arial"/>
                          <a:ea typeface="+mn-ea"/>
                          <a:cs typeface="B Nazanin" pitchFamily="2" charset="-78"/>
                        </a:rPr>
                        <a:t>29.7</a:t>
                      </a:r>
                    </a:p>
                  </a:txBody>
                  <a:tcPr marL="0" marR="0" marT="0" marB="0" anchor="b"/>
                </a:tc>
                <a:extLst>
                  <a:ext uri="{0D108BD9-81ED-4DB2-BD59-A6C34878D82A}">
                    <a16:rowId xmlns:a16="http://schemas.microsoft.com/office/drawing/2014/main" val="10001"/>
                  </a:ext>
                </a:extLst>
              </a:tr>
              <a:tr h="54006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2000" b="1" smtClean="0">
                          <a:solidFill>
                            <a:srgbClr val="00642D"/>
                          </a:solidFill>
                          <a:cs typeface="B Nazanin" pitchFamily="2" charset="-78"/>
                        </a:rPr>
                        <a:t>درصد تجمعی</a:t>
                      </a:r>
                    </a:p>
                  </a:txBody>
                  <a:tcPr/>
                </a:tc>
                <a:tc>
                  <a:txBody>
                    <a:bodyPr/>
                    <a:lstStyle/>
                    <a:p>
                      <a:pPr algn="ctr" fontAlgn="b"/>
                      <a:endParaRPr lang="fa-IR" sz="2400" b="1" i="0" u="none" strike="noStrike" kern="1200" dirty="0">
                        <a:solidFill>
                          <a:srgbClr val="00642D"/>
                        </a:solidFill>
                        <a:latin typeface="Arial"/>
                        <a:ea typeface="+mn-ea"/>
                        <a:cs typeface="B Nazanin" pitchFamily="2" charset="-78"/>
                      </a:endParaRPr>
                    </a:p>
                  </a:txBody>
                  <a:tcPr marL="0" marR="0" marT="0" marB="0" anchor="b"/>
                </a:tc>
                <a:tc>
                  <a:txBody>
                    <a:bodyPr/>
                    <a:lstStyle/>
                    <a:p>
                      <a:pPr algn="ctr" rtl="0" fontAlgn="b"/>
                      <a:r>
                        <a:rPr kumimoji="0" lang="fa-IR" sz="2400" b="1" i="0" u="none" strike="noStrike" kern="1200" dirty="0">
                          <a:solidFill>
                            <a:srgbClr val="FF0000"/>
                          </a:solidFill>
                          <a:latin typeface="Arial"/>
                          <a:ea typeface="+mn-ea"/>
                          <a:cs typeface="B Nazanin" pitchFamily="2" charset="-78"/>
                        </a:rPr>
                        <a:t>30.6</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46.6</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57.9</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66.7</a:t>
                      </a:r>
                    </a:p>
                  </a:txBody>
                  <a:tcPr marL="9525" marR="9525" marT="9525" marB="0" anchor="b"/>
                </a:tc>
                <a:tc>
                  <a:txBody>
                    <a:bodyPr/>
                    <a:lstStyle/>
                    <a:p>
                      <a:pPr algn="ctr" rtl="0" fontAlgn="b"/>
                      <a:r>
                        <a:rPr kumimoji="0" lang="fa-IR" sz="2400" b="1" i="0" u="none" strike="noStrike" kern="1200" dirty="0">
                          <a:solidFill>
                            <a:schemeClr val="accent6">
                              <a:lumMod val="75000"/>
                            </a:schemeClr>
                          </a:solidFill>
                          <a:latin typeface="Arial"/>
                          <a:ea typeface="+mn-ea"/>
                          <a:cs typeface="B Nazanin" pitchFamily="2" charset="-78"/>
                        </a:rPr>
                        <a:t>96.4</a:t>
                      </a:r>
                    </a:p>
                  </a:txBody>
                  <a:tcPr marL="9525" marR="9525" marT="9525" marB="0" anchor="b"/>
                </a:tc>
                <a:extLst>
                  <a:ext uri="{0D108BD9-81ED-4DB2-BD59-A6C34878D82A}">
                    <a16:rowId xmlns:a16="http://schemas.microsoft.com/office/drawing/2014/main" val="10002"/>
                  </a:ext>
                </a:extLst>
              </a:tr>
            </a:tbl>
          </a:graphicData>
        </a:graphic>
      </p:graphicFrame>
      <p:graphicFrame>
        <p:nvGraphicFramePr>
          <p:cNvPr id="9" name="Content Placeholder 3"/>
          <p:cNvGraphicFramePr>
            <a:graphicFrameLocks/>
          </p:cNvGraphicFramePr>
          <p:nvPr>
            <p:extLst/>
          </p:nvPr>
        </p:nvGraphicFramePr>
        <p:xfrm>
          <a:off x="251520" y="836712"/>
          <a:ext cx="7848872" cy="1738632"/>
        </p:xfrm>
        <a:graphic>
          <a:graphicData uri="http://schemas.openxmlformats.org/drawingml/2006/table">
            <a:tbl>
              <a:tblPr rtl="1" firstRow="1" bandRow="1">
                <a:tableStyleId>{5C22544A-7EE6-4342-B048-85BDC9FD1C3A}</a:tableStyleId>
              </a:tblPr>
              <a:tblGrid>
                <a:gridCol w="1368175">
                  <a:extLst>
                    <a:ext uri="{9D8B030D-6E8A-4147-A177-3AD203B41FA5}">
                      <a16:colId xmlns:a16="http://schemas.microsoft.com/office/drawing/2014/main" val="20000"/>
                    </a:ext>
                  </a:extLst>
                </a:gridCol>
                <a:gridCol w="1110341">
                  <a:extLst>
                    <a:ext uri="{9D8B030D-6E8A-4147-A177-3AD203B41FA5}">
                      <a16:colId xmlns:a16="http://schemas.microsoft.com/office/drawing/2014/main" val="20001"/>
                    </a:ext>
                  </a:extLst>
                </a:gridCol>
                <a:gridCol w="898920">
                  <a:extLst>
                    <a:ext uri="{9D8B030D-6E8A-4147-A177-3AD203B41FA5}">
                      <a16:colId xmlns:a16="http://schemas.microsoft.com/office/drawing/2014/main" val="20002"/>
                    </a:ext>
                  </a:extLst>
                </a:gridCol>
                <a:gridCol w="913120">
                  <a:extLst>
                    <a:ext uri="{9D8B030D-6E8A-4147-A177-3AD203B41FA5}">
                      <a16:colId xmlns:a16="http://schemas.microsoft.com/office/drawing/2014/main" val="20003"/>
                    </a:ext>
                  </a:extLst>
                </a:gridCol>
                <a:gridCol w="1024223">
                  <a:extLst>
                    <a:ext uri="{9D8B030D-6E8A-4147-A177-3AD203B41FA5}">
                      <a16:colId xmlns:a16="http://schemas.microsoft.com/office/drawing/2014/main" val="20004"/>
                    </a:ext>
                  </a:extLst>
                </a:gridCol>
                <a:gridCol w="1074707">
                  <a:extLst>
                    <a:ext uri="{9D8B030D-6E8A-4147-A177-3AD203B41FA5}">
                      <a16:colId xmlns:a16="http://schemas.microsoft.com/office/drawing/2014/main" val="20005"/>
                    </a:ext>
                  </a:extLst>
                </a:gridCol>
                <a:gridCol w="1459386">
                  <a:extLst>
                    <a:ext uri="{9D8B030D-6E8A-4147-A177-3AD203B41FA5}">
                      <a16:colId xmlns:a16="http://schemas.microsoft.com/office/drawing/2014/main" val="20006"/>
                    </a:ext>
                  </a:extLst>
                </a:gridCol>
              </a:tblGrid>
              <a:tr h="577563">
                <a:tc>
                  <a:txBody>
                    <a:bodyPr/>
                    <a:lstStyle/>
                    <a:p>
                      <a:pPr algn="ctr" rtl="1"/>
                      <a:endParaRPr lang="fa-IR" sz="1800" b="1" kern="1200" dirty="0" smtClean="0">
                        <a:solidFill>
                          <a:srgbClr val="FFFF00"/>
                        </a:solidFill>
                        <a:latin typeface="+mn-lt"/>
                        <a:ea typeface="+mn-ea"/>
                        <a:cs typeface="B Titr" pitchFamily="2" charset="-78"/>
                      </a:endParaRPr>
                    </a:p>
                    <a:p>
                      <a:pPr algn="ctr" rtl="1"/>
                      <a:r>
                        <a:rPr lang="fa-IR" sz="2400" b="1" kern="1200" dirty="0" smtClean="0">
                          <a:solidFill>
                            <a:srgbClr val="FFFF00"/>
                          </a:solidFill>
                          <a:latin typeface="+mn-lt"/>
                          <a:ea typeface="+mn-ea"/>
                          <a:cs typeface="B Titr" pitchFamily="2" charset="-78"/>
                        </a:rPr>
                        <a:t>1395</a:t>
                      </a:r>
                      <a:endParaRPr lang="fa-IR" sz="1800" b="1" kern="1200" dirty="0">
                        <a:solidFill>
                          <a:srgbClr val="FFFF00"/>
                        </a:solidFill>
                        <a:latin typeface="+mn-lt"/>
                        <a:ea typeface="+mn-ea"/>
                        <a:cs typeface="B Titr" pitchFamily="2" charset="-78"/>
                      </a:endParaRPr>
                    </a:p>
                  </a:txBody>
                  <a:tcPr/>
                </a:tc>
                <a:tc>
                  <a:txBody>
                    <a:bodyPr/>
                    <a:lstStyle/>
                    <a:p>
                      <a:pPr rtl="1"/>
                      <a:r>
                        <a:rPr lang="fa-IR" b="1" dirty="0" smtClean="0">
                          <a:solidFill>
                            <a:srgbClr val="FFFF00"/>
                          </a:solidFill>
                          <a:cs typeface="B Titr" pitchFamily="2" charset="-78"/>
                        </a:rPr>
                        <a:t>بدون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1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2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3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4 فرزند</a:t>
                      </a:r>
                      <a:endParaRPr lang="fa-IR" b="1" dirty="0">
                        <a:solidFill>
                          <a:srgbClr val="FFFF00"/>
                        </a:solidFill>
                        <a:cs typeface="B Titr" pitchFamily="2" charset="-78"/>
                      </a:endParaRPr>
                    </a:p>
                  </a:txBody>
                  <a:tcPr/>
                </a:tc>
                <a:tc>
                  <a:txBody>
                    <a:bodyPr/>
                    <a:lstStyle/>
                    <a:p>
                      <a:pPr rtl="1"/>
                      <a:r>
                        <a:rPr lang="fa-IR" b="1" dirty="0" smtClean="0">
                          <a:solidFill>
                            <a:srgbClr val="FFFF00"/>
                          </a:solidFill>
                          <a:cs typeface="B Titr" pitchFamily="2" charset="-78"/>
                        </a:rPr>
                        <a:t>5 فرزند و بيشتر</a:t>
                      </a:r>
                      <a:endParaRPr lang="fa-IR" b="1" dirty="0">
                        <a:solidFill>
                          <a:srgbClr val="FFFF00"/>
                        </a:solidFill>
                        <a:cs typeface="B Titr" pitchFamily="2" charset="-78"/>
                      </a:endParaRPr>
                    </a:p>
                  </a:txBody>
                  <a:tcPr/>
                </a:tc>
                <a:extLst>
                  <a:ext uri="{0D108BD9-81ED-4DB2-BD59-A6C34878D82A}">
                    <a16:rowId xmlns:a16="http://schemas.microsoft.com/office/drawing/2014/main" val="10000"/>
                  </a:ext>
                </a:extLst>
              </a:tr>
              <a:tr h="503556">
                <a:tc>
                  <a:txBody>
                    <a:bodyPr/>
                    <a:lstStyle/>
                    <a:p>
                      <a:pPr rtl="1"/>
                      <a:r>
                        <a:rPr lang="fa-IR" sz="2000" b="1" dirty="0" smtClean="0">
                          <a:solidFill>
                            <a:srgbClr val="00642D"/>
                          </a:solidFill>
                          <a:cs typeface="B Nazanin" pitchFamily="2" charset="-78"/>
                        </a:rPr>
                        <a:t>کل کشور</a:t>
                      </a:r>
                      <a:endParaRPr lang="fa-IR" sz="2000" b="1" dirty="0">
                        <a:solidFill>
                          <a:srgbClr val="00642D"/>
                        </a:solidFill>
                        <a:cs typeface="B Nazanin" pitchFamily="2" charset="-78"/>
                      </a:endParaRPr>
                    </a:p>
                  </a:txBody>
                  <a:tcPr/>
                </a:tc>
                <a:tc>
                  <a:txBody>
                    <a:bodyPr/>
                    <a:lstStyle/>
                    <a:p>
                      <a:pPr algn="ctr" fontAlgn="b"/>
                      <a:r>
                        <a:rPr lang="fa-IR" sz="2400" b="1" i="0" u="none" strike="noStrike" dirty="0" smtClean="0">
                          <a:solidFill>
                            <a:srgbClr val="00642D"/>
                          </a:solidFill>
                          <a:latin typeface="Arial"/>
                          <a:cs typeface="B Nazanin" pitchFamily="2" charset="-78"/>
                        </a:rPr>
                        <a:t>13.5</a:t>
                      </a:r>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fontAlgn="b"/>
                      <a:r>
                        <a:rPr lang="fa-IR" sz="2400" b="1" i="0" u="none" strike="noStrike" dirty="0" smtClean="0">
                          <a:solidFill>
                            <a:srgbClr val="00642D"/>
                          </a:solidFill>
                          <a:latin typeface="Arial"/>
                          <a:cs typeface="B Nazanin" pitchFamily="2" charset="-78"/>
                        </a:rPr>
                        <a:t>19.7</a:t>
                      </a:r>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fontAlgn="b"/>
                      <a:r>
                        <a:rPr lang="fa-IR" sz="2400" b="1" i="0" u="none" strike="noStrike" dirty="0" smtClean="0">
                          <a:solidFill>
                            <a:srgbClr val="00642D"/>
                          </a:solidFill>
                          <a:latin typeface="Arial"/>
                          <a:cs typeface="B Nazanin" pitchFamily="2" charset="-78"/>
                        </a:rPr>
                        <a:t>25.8</a:t>
                      </a:r>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fontAlgn="b"/>
                      <a:r>
                        <a:rPr lang="fa-IR" sz="2400" b="1" i="0" u="none" strike="noStrike" dirty="0" smtClean="0">
                          <a:solidFill>
                            <a:srgbClr val="00642D"/>
                          </a:solidFill>
                          <a:latin typeface="Arial"/>
                          <a:cs typeface="B Nazanin" pitchFamily="2" charset="-78"/>
                        </a:rPr>
                        <a:t>14.3</a:t>
                      </a:r>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fontAlgn="b"/>
                      <a:r>
                        <a:rPr lang="fa-IR" sz="2400" b="1" i="0" u="none" strike="noStrike" dirty="0" smtClean="0">
                          <a:solidFill>
                            <a:srgbClr val="00642D"/>
                          </a:solidFill>
                          <a:latin typeface="Arial"/>
                          <a:cs typeface="B Nazanin" pitchFamily="2" charset="-78"/>
                        </a:rPr>
                        <a:t>8.4</a:t>
                      </a:r>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fontAlgn="b"/>
                      <a:r>
                        <a:rPr lang="fa-IR" sz="2400" b="1" i="0" u="none" strike="noStrike" dirty="0" smtClean="0">
                          <a:solidFill>
                            <a:srgbClr val="00642D"/>
                          </a:solidFill>
                          <a:latin typeface="Arial"/>
                          <a:cs typeface="B Nazanin" pitchFamily="2" charset="-78"/>
                        </a:rPr>
                        <a:t>18.3</a:t>
                      </a:r>
                      <a:endParaRPr lang="fa-IR" sz="2400" b="1" i="0" u="none" strike="noStrike" dirty="0">
                        <a:solidFill>
                          <a:srgbClr val="00642D"/>
                        </a:solidFill>
                        <a:latin typeface="Arial"/>
                        <a:cs typeface="B Nazanin" pitchFamily="2" charset="-78"/>
                      </a:endParaRPr>
                    </a:p>
                  </a:txBody>
                  <a:tcPr marL="0" marR="0" marT="0" marB="0" anchor="b"/>
                </a:tc>
                <a:extLst>
                  <a:ext uri="{0D108BD9-81ED-4DB2-BD59-A6C34878D82A}">
                    <a16:rowId xmlns:a16="http://schemas.microsoft.com/office/drawing/2014/main" val="10001"/>
                  </a:ext>
                </a:extLst>
              </a:tr>
              <a:tr h="503556">
                <a:tc>
                  <a:txBody>
                    <a:bodyPr/>
                    <a:lstStyle/>
                    <a:p>
                      <a:pPr rtl="1"/>
                      <a:r>
                        <a:rPr lang="fa-IR" sz="2000" b="1" dirty="0" smtClean="0">
                          <a:solidFill>
                            <a:srgbClr val="00642D"/>
                          </a:solidFill>
                          <a:cs typeface="B Nazanin" pitchFamily="2" charset="-78"/>
                        </a:rPr>
                        <a:t>درصد تجمعی</a:t>
                      </a:r>
                      <a:endParaRPr lang="fa-IR" sz="2000" b="1" dirty="0">
                        <a:solidFill>
                          <a:srgbClr val="00642D"/>
                        </a:solidFill>
                        <a:cs typeface="B Nazanin" pitchFamily="2" charset="-78"/>
                      </a:endParaRPr>
                    </a:p>
                  </a:txBody>
                  <a:tcPr/>
                </a:tc>
                <a:tc>
                  <a:txBody>
                    <a:bodyPr/>
                    <a:lstStyle/>
                    <a:p>
                      <a:pPr algn="ctr" fontAlgn="b"/>
                      <a:endParaRPr lang="fa-IR" sz="2400" b="1" i="0" u="none" strike="noStrike" dirty="0">
                        <a:solidFill>
                          <a:srgbClr val="00642D"/>
                        </a:solidFill>
                        <a:latin typeface="Arial"/>
                        <a:cs typeface="B Nazanin" pitchFamily="2" charset="-78"/>
                      </a:endParaRPr>
                    </a:p>
                  </a:txBody>
                  <a:tcPr marL="0" marR="0" marT="0" marB="0" anchor="b"/>
                </a:tc>
                <a:tc>
                  <a:txBody>
                    <a:bodyPr/>
                    <a:lstStyle/>
                    <a:p>
                      <a:pPr algn="ctr" rtl="0" fontAlgn="b"/>
                      <a:r>
                        <a:rPr kumimoji="0" lang="fa-IR" sz="2400" b="1" i="0" u="none" strike="noStrike" kern="1200" dirty="0" smtClean="0">
                          <a:solidFill>
                            <a:srgbClr val="FF0000"/>
                          </a:solidFill>
                          <a:latin typeface="Arial"/>
                          <a:ea typeface="+mn-ea"/>
                          <a:cs typeface="B Nazanin" pitchFamily="2" charset="-78"/>
                        </a:rPr>
                        <a:t>33.2</a:t>
                      </a:r>
                      <a:endParaRPr kumimoji="0" lang="fa-IR" sz="2400" b="1" i="0" u="none" strike="noStrike" kern="1200" dirty="0">
                        <a:solidFill>
                          <a:srgbClr val="FF0000"/>
                        </a:solidFill>
                        <a:latin typeface="Arial"/>
                        <a:ea typeface="+mn-ea"/>
                        <a:cs typeface="B Nazanin" pitchFamily="2" charset="-78"/>
                      </a:endParaRPr>
                    </a:p>
                  </a:txBody>
                  <a:tcPr marL="9525" marR="9525" marT="9525" marB="0" anchor="b"/>
                </a:tc>
                <a:tc>
                  <a:txBody>
                    <a:bodyPr/>
                    <a:lstStyle/>
                    <a:p>
                      <a:pPr algn="ctr" rtl="0" fontAlgn="b"/>
                      <a:r>
                        <a:rPr kumimoji="0" lang="fa-IR" sz="2400" b="1" i="0" u="none" strike="noStrike" kern="1200" dirty="0" smtClean="0">
                          <a:solidFill>
                            <a:schemeClr val="accent6">
                              <a:lumMod val="75000"/>
                            </a:schemeClr>
                          </a:solidFill>
                          <a:latin typeface="Arial"/>
                          <a:ea typeface="+mn-ea"/>
                          <a:cs typeface="B Nazanin" pitchFamily="2" charset="-78"/>
                        </a:rPr>
                        <a:t>59.0</a:t>
                      </a:r>
                      <a:endParaRPr kumimoji="0" lang="fa-IR" sz="2400" b="1" i="0" u="none" strike="noStrike" kern="1200" dirty="0">
                        <a:solidFill>
                          <a:schemeClr val="accent6">
                            <a:lumMod val="75000"/>
                          </a:schemeClr>
                        </a:solidFill>
                        <a:latin typeface="Arial"/>
                        <a:ea typeface="+mn-ea"/>
                        <a:cs typeface="B Nazanin" pitchFamily="2" charset="-78"/>
                      </a:endParaRPr>
                    </a:p>
                  </a:txBody>
                  <a:tcPr marL="9525" marR="9525" marT="9525" marB="0" anchor="b"/>
                </a:tc>
                <a:tc>
                  <a:txBody>
                    <a:bodyPr/>
                    <a:lstStyle/>
                    <a:p>
                      <a:pPr algn="ctr" rtl="0" fontAlgn="b"/>
                      <a:r>
                        <a:rPr kumimoji="0" lang="fa-IR" sz="2400" b="1" i="0" u="none" strike="noStrike" kern="1200" dirty="0" smtClean="0">
                          <a:solidFill>
                            <a:schemeClr val="accent6">
                              <a:lumMod val="75000"/>
                            </a:schemeClr>
                          </a:solidFill>
                          <a:latin typeface="Arial"/>
                          <a:ea typeface="+mn-ea"/>
                          <a:cs typeface="B Nazanin" pitchFamily="2" charset="-78"/>
                        </a:rPr>
                        <a:t>73.3</a:t>
                      </a:r>
                      <a:endParaRPr kumimoji="0" lang="fa-IR" sz="2400" b="1" i="0" u="none" strike="noStrike" kern="1200" dirty="0">
                        <a:solidFill>
                          <a:schemeClr val="accent6">
                            <a:lumMod val="75000"/>
                          </a:schemeClr>
                        </a:solidFill>
                        <a:latin typeface="Arial"/>
                        <a:ea typeface="+mn-ea"/>
                        <a:cs typeface="B Nazanin" pitchFamily="2" charset="-78"/>
                      </a:endParaRPr>
                    </a:p>
                  </a:txBody>
                  <a:tcPr marL="9525" marR="9525" marT="9525" marB="0" anchor="b"/>
                </a:tc>
                <a:tc>
                  <a:txBody>
                    <a:bodyPr/>
                    <a:lstStyle/>
                    <a:p>
                      <a:pPr algn="ctr" rtl="0" fontAlgn="b"/>
                      <a:r>
                        <a:rPr kumimoji="0" lang="fa-IR" sz="2400" b="1" i="0" u="none" strike="noStrike" kern="1200" dirty="0" smtClean="0">
                          <a:solidFill>
                            <a:schemeClr val="accent6">
                              <a:lumMod val="75000"/>
                            </a:schemeClr>
                          </a:solidFill>
                          <a:latin typeface="Arial"/>
                          <a:ea typeface="+mn-ea"/>
                          <a:cs typeface="B Nazanin" pitchFamily="2" charset="-78"/>
                        </a:rPr>
                        <a:t>81.7</a:t>
                      </a:r>
                      <a:endParaRPr kumimoji="0" lang="fa-IR" sz="2400" b="1" i="0" u="none" strike="noStrike" kern="1200" dirty="0">
                        <a:solidFill>
                          <a:schemeClr val="accent6">
                            <a:lumMod val="75000"/>
                          </a:schemeClr>
                        </a:solidFill>
                        <a:latin typeface="Arial"/>
                        <a:ea typeface="+mn-ea"/>
                        <a:cs typeface="B Nazanin" pitchFamily="2" charset="-78"/>
                      </a:endParaRPr>
                    </a:p>
                  </a:txBody>
                  <a:tcPr marL="9525" marR="9525" marT="9525" marB="0" anchor="b"/>
                </a:tc>
                <a:tc>
                  <a:txBody>
                    <a:bodyPr/>
                    <a:lstStyle/>
                    <a:p>
                      <a:pPr algn="ctr" rtl="0" fontAlgn="b"/>
                      <a:r>
                        <a:rPr kumimoji="0" lang="fa-IR" sz="2400" b="1" i="0" u="none" strike="noStrike" kern="1200" dirty="0" smtClean="0">
                          <a:solidFill>
                            <a:schemeClr val="accent6">
                              <a:lumMod val="75000"/>
                            </a:schemeClr>
                          </a:solidFill>
                          <a:latin typeface="Arial"/>
                          <a:ea typeface="+mn-ea"/>
                          <a:cs typeface="B Nazanin" pitchFamily="2" charset="-78"/>
                        </a:rPr>
                        <a:t>100.0</a:t>
                      </a:r>
                      <a:endParaRPr kumimoji="0" lang="fa-IR" sz="2400" b="1" i="0" u="none" strike="noStrike" kern="1200" dirty="0">
                        <a:solidFill>
                          <a:schemeClr val="accent6">
                            <a:lumMod val="75000"/>
                          </a:schemeClr>
                        </a:solidFill>
                        <a:latin typeface="Arial"/>
                        <a:ea typeface="+mn-ea"/>
                        <a:cs typeface="B Nazanin" pitchFamily="2" charset="-78"/>
                      </a:endParaRPr>
                    </a:p>
                  </a:txBody>
                  <a:tcPr marL="9525" marR="9525" marT="9525" marB="0" anchor="b"/>
                </a:tc>
                <a:extLst>
                  <a:ext uri="{0D108BD9-81ED-4DB2-BD59-A6C34878D82A}">
                    <a16:rowId xmlns:a16="http://schemas.microsoft.com/office/drawing/2014/main" val="10002"/>
                  </a:ext>
                </a:extLst>
              </a:tr>
            </a:tbl>
          </a:graphicData>
        </a:graphic>
      </p:graphicFrame>
      <p:sp>
        <p:nvSpPr>
          <p:cNvPr id="8" name="Oval 7"/>
          <p:cNvSpPr/>
          <p:nvPr/>
        </p:nvSpPr>
        <p:spPr>
          <a:xfrm>
            <a:off x="4808771" y="1556792"/>
            <a:ext cx="750560"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Oval 9"/>
          <p:cNvSpPr/>
          <p:nvPr/>
        </p:nvSpPr>
        <p:spPr>
          <a:xfrm>
            <a:off x="4812294" y="3645024"/>
            <a:ext cx="750560"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Oval 10"/>
          <p:cNvSpPr/>
          <p:nvPr/>
        </p:nvSpPr>
        <p:spPr>
          <a:xfrm>
            <a:off x="4808771" y="5733256"/>
            <a:ext cx="750560" cy="5040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Curved Down Arrow 5"/>
          <p:cNvSpPr/>
          <p:nvPr/>
        </p:nvSpPr>
        <p:spPr>
          <a:xfrm rot="16200000">
            <a:off x="3134585" y="2186862"/>
            <a:ext cx="2124236" cy="1224136"/>
          </a:xfrm>
          <a:prstGeom prst="curvedDownArrow">
            <a:avLst/>
          </a:prstGeom>
          <a:solidFill>
            <a:srgbClr val="FFFF00">
              <a:alpha val="15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12" name="Curved Down Arrow 11"/>
          <p:cNvSpPr/>
          <p:nvPr/>
        </p:nvSpPr>
        <p:spPr>
          <a:xfrm rot="16200000">
            <a:off x="3005826" y="4455115"/>
            <a:ext cx="2196243" cy="1224136"/>
          </a:xfrm>
          <a:prstGeom prst="curvedDownArrow">
            <a:avLst/>
          </a:prstGeom>
          <a:solidFill>
            <a:srgbClr val="FFFF00">
              <a:alpha val="15000"/>
            </a:srgb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Tree>
    <p:extLst>
      <p:ext uri="{BB962C8B-B14F-4D97-AF65-F5344CB8AC3E}">
        <p14:creationId xmlns:p14="http://schemas.microsoft.com/office/powerpoint/2010/main" val="32005750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564B215D-CA45-489D-8323-84313DAA397F}"/>
              </a:ext>
            </a:extLst>
          </p:cNvPr>
          <p:cNvSpPr/>
          <p:nvPr/>
        </p:nvSpPr>
        <p:spPr>
          <a:xfrm>
            <a:off x="331652" y="1187341"/>
            <a:ext cx="8480697" cy="4483319"/>
          </a:xfrm>
          <a:prstGeom prst="roundRect">
            <a:avLst>
              <a:gd name="adj" fmla="val 3539"/>
            </a:avLst>
          </a:prstGeom>
          <a:solidFill>
            <a:schemeClr val="bg1"/>
          </a:solidFill>
          <a:ln>
            <a:noFill/>
          </a:ln>
          <a:effectLst>
            <a:outerShdw blurRad="292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685800">
              <a:defRPr/>
            </a:pPr>
            <a:r>
              <a:rPr lang="fa-IR" sz="1351" dirty="0">
                <a:solidFill>
                  <a:prstClr val="white"/>
                </a:solidFill>
                <a:latin typeface="Calibri" panose="020F0502020204030204"/>
                <a:cs typeface="B Nazanin" panose="00000400000000000000" pitchFamily="2" charset="-78"/>
              </a:rPr>
              <a:t>سلامت </a:t>
            </a:r>
          </a:p>
          <a:p>
            <a:pPr algn="ctr" defTabSz="685800">
              <a:defRPr/>
            </a:pPr>
            <a:r>
              <a:rPr lang="fa-IR" sz="1351" dirty="0">
                <a:solidFill>
                  <a:prstClr val="white"/>
                </a:solidFill>
                <a:latin typeface="Calibri" panose="020F0502020204030204"/>
                <a:cs typeface="B Nazanin" panose="00000400000000000000" pitchFamily="2" charset="-78"/>
              </a:rPr>
              <a:t>سرمایه اصلی محرومین </a:t>
            </a:r>
          </a:p>
          <a:p>
            <a:pPr algn="ctr" defTabSz="685800">
              <a:defRPr/>
            </a:pPr>
            <a:r>
              <a:rPr lang="fa-IR" sz="1351" dirty="0">
                <a:solidFill>
                  <a:prstClr val="white"/>
                </a:solidFill>
                <a:latin typeface="Calibri" panose="020F0502020204030204"/>
                <a:cs typeface="B Nazanin" panose="00000400000000000000" pitchFamily="2" charset="-78"/>
              </a:rPr>
              <a:t>جهت توانمند شدن و امرار معاش است. </a:t>
            </a:r>
          </a:p>
        </p:txBody>
      </p:sp>
      <p:pic>
        <p:nvPicPr>
          <p:cNvPr id="6" name="Picture 1">
            <a:extLst>
              <a:ext uri="{FF2B5EF4-FFF2-40B4-BE49-F238E27FC236}">
                <a16:creationId xmlns:a16="http://schemas.microsoft.com/office/drawing/2014/main" id="{56A4B044-1BFD-0B1D-2176-A15B387E4215}"/>
              </a:ext>
            </a:extLst>
          </p:cNvPr>
          <p:cNvPicPr>
            <a:picLocks noChangeAspect="1"/>
          </p:cNvPicPr>
          <p:nvPr/>
        </p:nvPicPr>
        <p:blipFill rotWithShape="1">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r="67292"/>
          <a:stretch/>
        </p:blipFill>
        <p:spPr>
          <a:xfrm rot="10800000">
            <a:off x="331650" y="857249"/>
            <a:ext cx="1687650" cy="5061442"/>
          </a:xfrm>
          <a:prstGeom prst="rect">
            <a:avLst/>
          </a:prstGeom>
        </p:spPr>
      </p:pic>
      <p:pic>
        <p:nvPicPr>
          <p:cNvPr id="8" name="Picture 7"/>
          <p:cNvPicPr>
            <a:picLocks noChangeAspect="1"/>
          </p:cNvPicPr>
          <p:nvPr/>
        </p:nvPicPr>
        <p:blipFill>
          <a:blip r:embed="rId3"/>
          <a:stretch>
            <a:fillRect/>
          </a:stretch>
        </p:blipFill>
        <p:spPr>
          <a:xfrm>
            <a:off x="179512" y="116632"/>
            <a:ext cx="8856983" cy="6336704"/>
          </a:xfrm>
          <a:prstGeom prst="rect">
            <a:avLst/>
          </a:prstGeom>
        </p:spPr>
      </p:pic>
    </p:spTree>
    <p:extLst>
      <p:ext uri="{BB962C8B-B14F-4D97-AF65-F5344CB8AC3E}">
        <p14:creationId xmlns:p14="http://schemas.microsoft.com/office/powerpoint/2010/main" val="829655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1495</TotalTime>
  <Words>4848</Words>
  <Application>Microsoft Office PowerPoint</Application>
  <PresentationFormat>On-screen Show (4:3)</PresentationFormat>
  <Paragraphs>352</Paragraphs>
  <Slides>47</Slides>
  <Notes>4</Notes>
  <HiddenSlides>0</HiddenSlides>
  <MMClips>0</MMClips>
  <ScaleCrop>false</ScaleCrop>
  <HeadingPairs>
    <vt:vector size="6" baseType="variant">
      <vt:variant>
        <vt:lpstr>Fonts Used</vt:lpstr>
      </vt:variant>
      <vt:variant>
        <vt:i4>23</vt:i4>
      </vt:variant>
      <vt:variant>
        <vt:lpstr>Theme</vt:lpstr>
      </vt:variant>
      <vt:variant>
        <vt:i4>1</vt:i4>
      </vt:variant>
      <vt:variant>
        <vt:lpstr>Slide Titles</vt:lpstr>
      </vt:variant>
      <vt:variant>
        <vt:i4>47</vt:i4>
      </vt:variant>
    </vt:vector>
  </HeadingPairs>
  <TitlesOfParts>
    <vt:vector size="71" baseType="lpstr">
      <vt:lpstr>MS PGothic</vt:lpstr>
      <vt:lpstr>2  Titr</vt:lpstr>
      <vt:lpstr>Arial</vt:lpstr>
      <vt:lpstr>Arial (Corps)</vt:lpstr>
      <vt:lpstr>B Mitra</vt:lpstr>
      <vt:lpstr>B Nazanin</vt:lpstr>
      <vt:lpstr>B Titr</vt:lpstr>
      <vt:lpstr>B Zar</vt:lpstr>
      <vt:lpstr>Calibri</vt:lpstr>
      <vt:lpstr>Calibri Light</vt:lpstr>
      <vt:lpstr>Constantia</vt:lpstr>
      <vt:lpstr>Lucida Sans Unicode</vt:lpstr>
      <vt:lpstr>Minion Pro</vt:lpstr>
      <vt:lpstr>Nazanin</vt:lpstr>
      <vt:lpstr>Stencil</vt:lpstr>
      <vt:lpstr>Symbol</vt:lpstr>
      <vt:lpstr>Times</vt:lpstr>
      <vt:lpstr>Times New Roman</vt:lpstr>
      <vt:lpstr>Vazir</vt:lpstr>
      <vt:lpstr>Verdana</vt:lpstr>
      <vt:lpstr>Wingdings</vt:lpstr>
      <vt:lpstr>Wingdings 2</vt:lpstr>
      <vt:lpstr>Wingdings 3</vt:lpstr>
      <vt:lpstr>Concourse</vt:lpstr>
      <vt:lpstr>جوانی جمعیت</vt:lpstr>
      <vt:lpstr>اهداف رفتاری:</vt:lpstr>
      <vt:lpstr>PowerPoint Presentation</vt:lpstr>
      <vt:lpstr>PowerPoint Presentation</vt:lpstr>
      <vt:lpstr>گروه هدف در آموزش/مشاوره فرزندآوری</vt:lpstr>
      <vt:lpstr>تعاریف شایع برای آموزش/مشاوره فرزندآوری</vt:lpstr>
      <vt:lpstr>PowerPoint Presentation</vt:lpstr>
      <vt:lpstr>درصد خانوارها براساس تعداد فرزند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Populations are getting older</vt:lpstr>
      <vt:lpstr>Population ageing is happening much more quickly than in the past</vt:lpstr>
      <vt:lpstr> </vt:lpstr>
      <vt:lpstr>PowerPoint Presentation</vt:lpstr>
      <vt:lpstr>فاز پنجره فرصت جمعیتی در ایران</vt:lpstr>
      <vt:lpstr>PowerPoint Presentation</vt:lpstr>
      <vt:lpstr>PowerPoint Presentation</vt:lpstr>
      <vt:lpstr>PowerPoint Presentation</vt:lpstr>
      <vt:lpstr>PowerPoint Presentation</vt:lpstr>
      <vt:lpstr>PowerPoint Presentation</vt:lpstr>
      <vt:lpstr>ادامه مزایای بیولوژیک فرزند آوری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ادامه محتوای قانون53 (ممنوعیت غربالگری ناهنجاریهای جنینی) </vt:lpstr>
      <vt:lpstr>PowerPoint Presentation</vt:lpstr>
      <vt:lpstr>ادامه محتوای قانون 56- 60- 61 (ممنوعیت سقط جنین)</vt:lpstr>
      <vt:lpstr>ادامه محتوای قانون 56- 60- 61 (ممنوعیت سقط جنین)</vt:lpstr>
      <vt:lpstr>ادامه محتوای قانون 56- 60- 61 (ممنوعیت سقط جنین)</vt:lpstr>
      <vt:lpstr>مراحل مشاوره فرزند آوری بر اساس رویکرد SOC) )</vt:lpstr>
      <vt:lpstr>PowerPoint Presentation</vt:lpstr>
      <vt:lpstr>PowerPoint Presentation</vt:lpstr>
      <vt:lpstr>PowerPoint Presentation</vt:lpstr>
      <vt:lpstr>مکان و مدت زمان مشاوره فرزندآوری </vt:lpstr>
      <vt:lpstr>نحوه ارائه مشاوره :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مهارت های شنیداری ویادگیری</dc:title>
  <dc:creator>user</dc:creator>
  <cp:lastModifiedBy>T.Moghadas</cp:lastModifiedBy>
  <cp:revision>258</cp:revision>
  <dcterms:created xsi:type="dcterms:W3CDTF">2010-04-01T02:00:40Z</dcterms:created>
  <dcterms:modified xsi:type="dcterms:W3CDTF">2023-08-06T08:44:35Z</dcterms:modified>
</cp:coreProperties>
</file>