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1"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0" r:id="rId68"/>
    <p:sldId id="32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56" autoAdjust="0"/>
    <p:restoredTop sz="94660"/>
  </p:normalViewPr>
  <p:slideViewPr>
    <p:cSldViewPr snapToGrid="0">
      <p:cViewPr varScale="1">
        <p:scale>
          <a:sx n="69" d="100"/>
          <a:sy n="69" d="100"/>
        </p:scale>
        <p:origin x="114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B768AC-94C5-45FB-A554-B31339E6DC52}" type="datetimeFigureOut">
              <a:rPr lang="en-US" smtClean="0"/>
              <a:t>8/13/2023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11089467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68AC-94C5-45FB-A554-B31339E6DC52}" type="datetimeFigureOut">
              <a:rPr lang="en-US" smtClean="0"/>
              <a:t>8/13/2023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D5291-675A-47AE-BBB7-4A00C24CAF9A}" type="slidenum">
              <a:rPr lang="en-US" smtClean="0"/>
              <a:t>‹#›</a:t>
            </a:fld>
            <a:endParaRPr lang="en-US"/>
          </a:p>
        </p:txBody>
      </p:sp>
    </p:spTree>
    <p:extLst>
      <p:ext uri="{BB962C8B-B14F-4D97-AF65-F5344CB8AC3E}">
        <p14:creationId xmlns:p14="http://schemas.microsoft.com/office/powerpoint/2010/main" val="903110548"/>
      </p:ext>
    </p:extLst>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6196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انواع فشار خون بالا: </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3932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smtClean="0">
                <a:cs typeface="B Titr" pitchFamily="2" charset="-78"/>
              </a:rPr>
              <a:t>عوامل مؤثر برایجاد فشارخون بالا</a:t>
            </a:r>
            <a:endParaRPr lang="fa-IR"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69291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شايع ترين عوامل مؤثر بر فشارخون بالا در نوع ثانويه</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53565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علايم باليني فشار خون بالا</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89653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عوارض شايع فشارخون بالا</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47852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بررسی عوارض فشارخون بالا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5941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90479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100" b="1" smtClean="0">
                <a:cs typeface="B Titr" pitchFamily="2" charset="-78"/>
              </a:rPr>
              <a:t>درمان فشارخون بالا</a:t>
            </a:r>
            <a:r>
              <a:rPr lang="fa-IR" b="1" smtClean="0"/>
              <a:t/>
            </a:r>
            <a:br>
              <a:rPr lang="fa-IR" b="1" smtClean="0"/>
            </a:b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8657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5762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درمان غيردارويي</a:t>
            </a:r>
            <a:br>
              <a:rPr lang="fa-IR" sz="2800" b="1" smtClean="0">
                <a:cs typeface="B Titr" pitchFamily="2" charset="-78"/>
              </a:rPr>
            </a:br>
            <a:endParaRPr lang="en-US" sz="2800" b="1" dirty="0" smtClean="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8290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65873" cy="5384511"/>
          </a:xfrm>
        </p:spPr>
        <p:txBody>
          <a:bodyPr/>
          <a:lstStyle/>
          <a:p>
            <a:pPr algn="r" rtl="1"/>
            <a:r>
              <a:rPr lang="fa-IR" dirty="0" smtClean="0">
                <a:cs typeface="2  Baran" panose="00000400000000000000" pitchFamily="2" charset="-78"/>
              </a:rPr>
              <a:t>فراگیر پس از انجام آموزش قادر باشد:</a:t>
            </a:r>
            <a:br>
              <a:rPr lang="fa-IR" dirty="0" smtClean="0">
                <a:cs typeface="2  Baran" panose="00000400000000000000" pitchFamily="2" charset="-78"/>
              </a:rPr>
            </a:br>
            <a:r>
              <a:rPr lang="fa-IR" dirty="0" smtClean="0">
                <a:cs typeface="2  Baran" panose="00000400000000000000" pitchFamily="2" charset="-78"/>
              </a:rPr>
              <a:t>بیماری </a:t>
            </a:r>
            <a:r>
              <a:rPr lang="fa-IR" dirty="0" smtClean="0">
                <a:cs typeface="2  Baran" panose="00000400000000000000" pitchFamily="2" charset="-78"/>
              </a:rPr>
              <a:t>فشارخون بالا </a:t>
            </a:r>
            <a:r>
              <a:rPr lang="fa-IR" dirty="0" smtClean="0">
                <a:cs typeface="2  Baran" panose="00000400000000000000" pitchFamily="2" charset="-78"/>
              </a:rPr>
              <a:t>و انواع </a:t>
            </a:r>
            <a:r>
              <a:rPr lang="fa-IR" dirty="0" smtClean="0">
                <a:cs typeface="2  Baran" panose="00000400000000000000" pitchFamily="2" charset="-78"/>
              </a:rPr>
              <a:t> آن </a:t>
            </a:r>
            <a:r>
              <a:rPr lang="fa-IR" dirty="0" smtClean="0">
                <a:cs typeface="2  Baran" panose="00000400000000000000" pitchFamily="2" charset="-78"/>
              </a:rPr>
              <a:t>را شرح دهد.</a:t>
            </a:r>
            <a:br>
              <a:rPr lang="fa-IR" dirty="0" smtClean="0">
                <a:cs typeface="2  Baran" panose="00000400000000000000" pitchFamily="2" charset="-78"/>
              </a:rPr>
            </a:br>
            <a:r>
              <a:rPr lang="fa-IR" dirty="0" smtClean="0">
                <a:cs typeface="2  Baran" panose="00000400000000000000" pitchFamily="2" charset="-78"/>
              </a:rPr>
              <a:t>علائم و عوارض </a:t>
            </a:r>
            <a:r>
              <a:rPr lang="fa-IR" dirty="0">
                <a:cs typeface="2  Baran" panose="00000400000000000000" pitchFamily="2" charset="-78"/>
              </a:rPr>
              <a:t>بیماری فشارخون بالا را </a:t>
            </a:r>
            <a:r>
              <a:rPr lang="fa-IR" dirty="0" smtClean="0">
                <a:cs typeface="2  Baran" panose="00000400000000000000" pitchFamily="2" charset="-78"/>
              </a:rPr>
              <a:t>شرح دهد.</a:t>
            </a:r>
            <a:br>
              <a:rPr lang="fa-IR" dirty="0" smtClean="0">
                <a:cs typeface="2  Baran" panose="00000400000000000000" pitchFamily="2" charset="-78"/>
              </a:rPr>
            </a:br>
            <a:r>
              <a:rPr lang="fa-IR" dirty="0" smtClean="0">
                <a:cs typeface="2  Baran" panose="00000400000000000000" pitchFamily="2" charset="-78"/>
              </a:rPr>
              <a:t>شاخص های </a:t>
            </a:r>
            <a:r>
              <a:rPr lang="fa-IR" dirty="0">
                <a:cs typeface="2  Baran" panose="00000400000000000000" pitchFamily="2" charset="-78"/>
              </a:rPr>
              <a:t>فشارخون بالا </a:t>
            </a:r>
            <a:r>
              <a:rPr lang="fa-IR" dirty="0" smtClean="0">
                <a:cs typeface="2  Baran" panose="00000400000000000000" pitchFamily="2" charset="-78"/>
              </a:rPr>
              <a:t>را بیان نماید.</a:t>
            </a:r>
            <a:br>
              <a:rPr lang="fa-IR" dirty="0" smtClean="0">
                <a:cs typeface="2  Baran" panose="00000400000000000000" pitchFamily="2" charset="-78"/>
              </a:rPr>
            </a:br>
            <a:r>
              <a:rPr lang="fa-IR" dirty="0" smtClean="0">
                <a:cs typeface="2  Baran" panose="00000400000000000000" pitchFamily="2" charset="-78"/>
              </a:rPr>
              <a:t>نحوه ثبت نام مراقبت و پیگیری بیماری </a:t>
            </a:r>
            <a:r>
              <a:rPr lang="fa-IR" dirty="0">
                <a:cs typeface="2  Baran" panose="00000400000000000000" pitchFamily="2" charset="-78"/>
              </a:rPr>
              <a:t>فشارخون بالا </a:t>
            </a:r>
            <a:r>
              <a:rPr lang="fa-IR" dirty="0" smtClean="0">
                <a:cs typeface="2  Baran" panose="00000400000000000000" pitchFamily="2" charset="-78"/>
              </a:rPr>
              <a:t>را در سامانه سیب بیان نماید. </a:t>
            </a:r>
            <a:r>
              <a:rPr lang="fa-IR" dirty="0" smtClean="0"/>
              <a:t/>
            </a:r>
            <a:br>
              <a:rPr lang="fa-IR" dirty="0" smtClean="0"/>
            </a:br>
            <a:r>
              <a:rPr lang="fa-IR" dirty="0" smtClean="0"/>
              <a:t/>
            </a:r>
            <a:br>
              <a:rPr lang="fa-IR" dirty="0" smtClean="0"/>
            </a:br>
            <a:endParaRPr lang="en-US" dirty="0"/>
          </a:p>
        </p:txBody>
      </p:sp>
    </p:spTree>
    <p:extLst>
      <p:ext uri="{BB962C8B-B14F-4D97-AF65-F5344CB8AC3E}">
        <p14:creationId xmlns:p14="http://schemas.microsoft.com/office/powerpoint/2010/main" val="211349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cs typeface="B Titr" panose="00000700000000000000" pitchFamily="2" charset="-78"/>
              </a:rPr>
              <a:t>كنترل مطلوب فشارخون </a:t>
            </a:r>
            <a:endParaRPr lang="en-US" alt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81112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آموزش به بیمار مبتلا به فشار خون</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28390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61273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51654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765557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443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90560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0656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50769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56758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578919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3871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645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606108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62604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768766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33975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3798780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158219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759419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eaLnBrk="1" hangingPunct="1"/>
            <a:r>
              <a:rPr lang="fa-IR" altLang="fa-IR" sz="3400" b="1" smtClean="0">
                <a:solidFill>
                  <a:schemeClr val="tx1"/>
                </a:solidFill>
                <a:cs typeface="B Nazanin" panose="00000400000000000000" pitchFamily="2" charset="-78"/>
              </a:rPr>
              <a:t>بتابلوکرها</a:t>
            </a:r>
            <a:r>
              <a:rPr lang="en-US" altLang="fa-IR" sz="3400" b="1" smtClean="0">
                <a:solidFill>
                  <a:schemeClr val="tx1"/>
                </a:solidFill>
                <a:cs typeface="B Nazanin" panose="00000400000000000000" pitchFamily="2" charset="-78"/>
              </a:rPr>
              <a:t/>
            </a:r>
            <a:br>
              <a:rPr lang="en-US" altLang="fa-IR" sz="3400" b="1" smtClean="0">
                <a:solidFill>
                  <a:schemeClr val="tx1"/>
                </a:solidFill>
                <a:cs typeface="B Nazanin" panose="00000400000000000000" pitchFamily="2" charset="-78"/>
              </a:rPr>
            </a:br>
            <a:endParaRPr lang="en-US" altLang="fa-IR" sz="3400" b="1" dirty="0">
              <a:solidFill>
                <a:schemeClr val="tx1"/>
              </a:solidFill>
              <a:cs typeface="B Nazanin" panose="000004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2733244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200" b="1" smtClean="0">
                <a:cs typeface="B Titr" pitchFamily="2" charset="-78"/>
              </a:rPr>
              <a:t>تعريف فشارخون و فشارخون بالا</a:t>
            </a:r>
            <a:endParaRPr lang="en-US" sz="32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26975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54240564"/>
      </p:ext>
    </p:extLst>
  </p:cSld>
  <p:clrMapOvr>
    <a:masterClrMapping/>
  </p:clrMapOvr>
  <p:transition spd="slow">
    <p:wheel spokes="2"/>
  </p:transition>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9009457"/>
      </p:ext>
    </p:extLst>
  </p:cSld>
  <p:clrMapOvr>
    <a:masterClrMapping/>
  </p:clrMapOvr>
  <p:transition spd="slow">
    <p:wheel spokes="2"/>
  </p:transition>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45201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آلفابلوکرها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082206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فشار خون و بارداری</a:t>
            </a:r>
            <a:endParaRPr lang="fa-IR"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63718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pPr algn="r" rtl="1"/>
            <a:r>
              <a:rPr lang="fa-IR" altLang="en-US" sz="2400" b="1" smtClean="0">
                <a:solidFill>
                  <a:srgbClr val="FF0000"/>
                </a:solidFill>
                <a:latin typeface="Calibri" panose="020F0502020204030204" pitchFamily="34" charset="0"/>
                <a:cs typeface="B Titr" panose="00000700000000000000" pitchFamily="2" charset="-78"/>
              </a:rPr>
              <a:t>اورژانس فشار خون چیست؟</a:t>
            </a:r>
            <a:r>
              <a:rPr lang="en-US" altLang="en-US" sz="2400" b="1" smtClean="0">
                <a:solidFill>
                  <a:srgbClr val="FF0000"/>
                </a:solidFill>
                <a:latin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Calibri" panose="020F0502020204030204" pitchFamily="34" charset="0"/>
                <a:cs typeface="Nazanin"/>
              </a:rPr>
              <a:t>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a:t>
            </a:r>
            <a:br>
              <a:rPr lang="fa-IR" altLang="en-US" sz="2400" smtClean="0">
                <a:solidFill>
                  <a:srgbClr val="000000"/>
                </a:solidFill>
                <a:latin typeface="Calibri" panose="020F0502020204030204" pitchFamily="34" charset="0"/>
                <a:ea typeface="Calibri" panose="020F0502020204030204" pitchFamily="34" charset="0"/>
                <a:cs typeface="Nazanin"/>
              </a:rPr>
            </a:br>
            <a:r>
              <a:rPr lang="en-US" altLang="en-US" sz="2400" smtClean="0">
                <a:solidFill>
                  <a:srgbClr val="000000"/>
                </a:solidFill>
                <a:latin typeface="Calibri" panose="020F0502020204030204" pitchFamily="34" charset="0"/>
                <a:ea typeface="Calibri" panose="020F0502020204030204" pitchFamily="34" charset="0"/>
                <a:cs typeface="Nazanin"/>
              </a:rPr>
              <a:t/>
            </a:r>
            <a:br>
              <a:rPr lang="en-US" altLang="en-US" sz="2400" smtClean="0">
                <a:solidFill>
                  <a:srgbClr val="000000"/>
                </a:solidFill>
                <a:latin typeface="Calibri" panose="020F0502020204030204" pitchFamily="34" charset="0"/>
                <a:ea typeface="Calibri" panose="020F0502020204030204" pitchFamily="34" charset="0"/>
                <a:cs typeface="Nazanin"/>
              </a:rPr>
            </a:br>
            <a:r>
              <a:rPr lang="fa-IR"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آیا اورژانس فشار خون علامت دارد؟</a:t>
            </a:r>
            <a: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Nazanin"/>
                <a:cs typeface="Nazanin"/>
              </a:rPr>
              <a:t>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a:t>
            </a:r>
            <a:r>
              <a:rPr lang="en-US" altLang="en-US" sz="2400" smtClean="0">
                <a:solidFill>
                  <a:srgbClr val="000000"/>
                </a:solidFill>
                <a:latin typeface="Calibri" panose="020F0502020204030204" pitchFamily="34" charset="0"/>
                <a:ea typeface="Nazanin"/>
                <a:cs typeface="Nazanin"/>
              </a:rPr>
              <a:t> </a:t>
            </a:r>
            <a:r>
              <a:rPr lang="fa-IR" altLang="en-US" sz="2400" smtClean="0">
                <a:solidFill>
                  <a:srgbClr val="000000"/>
                </a:solidFill>
                <a:latin typeface="Calibri" panose="020F0502020204030204" pitchFamily="34" charset="0"/>
                <a:ea typeface="Nazanin"/>
                <a:cs typeface="Nazanin"/>
              </a:rPr>
              <a:t>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329689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4555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12006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141592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71730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056070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03210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b="1" smtClean="0"/>
              <a:t>شاخص های مهم برنامه قلب و عروق</a:t>
            </a:r>
            <a:endParaRPr lang="en-US" b="1"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38671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آگاهی از فشار خون بالا</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130499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400" cap="all" smtClean="0"/>
              <a:t>پيشگيري از سکته هاي قلبي و مغزي از طريق خطرسنجي و مراقبت ادغام يافته ديابت، فشارخون بالا و اختلالات چربي هاي خون - غيرپزشک</a:t>
            </a:r>
            <a:endParaRPr lang="en-US" sz="24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86088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47704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200" smtClean="0"/>
              <a:t>گزارش دوره اي خطرسنجي 1401</a:t>
            </a:r>
            <a:endParaRPr lang="en-US" sz="32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576757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390257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خطرسنجی قلبی عروقی</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52969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59470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13918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1837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000" smtClean="0">
                <a:cs typeface="B Titr" panose="00000700000000000000" pitchFamily="2" charset="-78"/>
              </a:rPr>
              <a:t>شهرستان هایی که شیوع فشار خون آن ها از شیوع فشار خون بدست آمده در استپس کمتر است باید: </a:t>
            </a:r>
            <a:r>
              <a:rPr lang="fa-IR" smtClean="0"/>
              <a:t>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886261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22082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مراقبت فشارخون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147731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529032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141934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فشار خون کنترل شده</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0445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530893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21973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52501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61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عوامل مؤثر بر فشارخون</a:t>
            </a:r>
            <a:endParaRPr lang="en-US"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72758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46300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178</Words>
  <Application>Microsoft Office PowerPoint</Application>
  <PresentationFormat>Widescreen</PresentationFormat>
  <Paragraphs>29</Paragraphs>
  <Slides>68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68</vt:i4>
      </vt:variant>
    </vt:vector>
  </HeadingPairs>
  <TitlesOfParts>
    <vt:vector size="77" baseType="lpstr">
      <vt:lpstr>2  Baran</vt:lpstr>
      <vt:lpstr>Arial</vt:lpstr>
      <vt:lpstr>B Nazanin</vt:lpstr>
      <vt:lpstr>B Titr</vt:lpstr>
      <vt:lpstr>Calibri</vt:lpstr>
      <vt:lpstr>Calibri Light</vt:lpstr>
      <vt:lpstr>Nazanin</vt:lpstr>
      <vt:lpstr>Times New Roman</vt:lpstr>
      <vt:lpstr>Office Theme</vt:lpstr>
      <vt:lpstr>PowerPoint Presentation</vt:lpstr>
      <vt:lpstr>فراگیر پس از انجام آموزش قادر باشد: بیماری فشارخون بالا و انواع  آن را شرح دهد. علائم و عوارض بیماری فشارخون بالا را شرح دهد. شاخص های فشارخون بالا را بیان نماید. نحوه ثبت نام مراقبت و پیگیری بیماری فشارخون بالا را در سامانه سیب بیان نماید.   </vt:lpstr>
      <vt:lpstr>PowerPoint Presentation</vt:lpstr>
      <vt:lpstr>تعريف فشارخون و فشارخون بالا</vt:lpstr>
      <vt:lpstr>PowerPoint Presentation</vt:lpstr>
      <vt:lpstr>PowerPoint Presentation</vt:lpstr>
      <vt:lpstr>PowerPoint Presentation</vt:lpstr>
      <vt:lpstr>عوامل مؤثر بر فشارخون</vt:lpstr>
      <vt:lpstr>PowerPoint Presentation</vt:lpstr>
      <vt:lpstr>انواع فشار خون بالا: </vt:lpstr>
      <vt:lpstr>عوامل مؤثر برایجاد فشارخون بالا</vt:lpstr>
      <vt:lpstr>شايع ترين عوامل مؤثر بر فشارخون بالا در نوع ثانويه </vt:lpstr>
      <vt:lpstr>علايم باليني فشار خون بالا </vt:lpstr>
      <vt:lpstr>عوارض شايع فشارخون بالا</vt:lpstr>
      <vt:lpstr>بررسی عوارض فشارخون بالا </vt:lpstr>
      <vt:lpstr>PowerPoint Presentation</vt:lpstr>
      <vt:lpstr>درمان فشارخون بالا </vt:lpstr>
      <vt:lpstr>PowerPoint Presentation</vt:lpstr>
      <vt:lpstr>درمان غيردارويي </vt:lpstr>
      <vt:lpstr>كنترل مطلوب فشارخون </vt:lpstr>
      <vt:lpstr>آموزش به بیمار مبتلا به فشار خون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بتابلوکرها </vt:lpstr>
      <vt:lpstr>PowerPoint Presentation</vt:lpstr>
      <vt:lpstr>PowerPoint Presentation</vt:lpstr>
      <vt:lpstr>PowerPoint Presentation</vt:lpstr>
      <vt:lpstr>آلفابلوکرها</vt:lpstr>
      <vt:lpstr>فشار خون و بارداری</vt:lpstr>
      <vt:lpstr>اورژانس فشار خون چیست؟ 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  آیا اورژانس فشار خون علامت دارد؟ 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 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vt:lpstr>
      <vt:lpstr>PowerPoint Presentation</vt:lpstr>
      <vt:lpstr>PowerPoint Presentation</vt:lpstr>
      <vt:lpstr>پیگیری بیمار مبتلا به فشار خون بالا</vt:lpstr>
      <vt:lpstr>پیگیری بیمار مبتلا به فشار خون بالا</vt:lpstr>
      <vt:lpstr>PowerPoint Presentation</vt:lpstr>
      <vt:lpstr>شاخص های مهم برنامه قلب و عروق</vt:lpstr>
      <vt:lpstr>آگاهی از فشار خون بالا</vt:lpstr>
      <vt:lpstr>پيشگيري از سکته هاي قلبي و مغزي از طريق خطرسنجي و مراقبت ادغام يافته ديابت، فشارخون بالا و اختلالات چربي هاي خون - غيرپزشک</vt:lpstr>
      <vt:lpstr>PowerPoint Presentation</vt:lpstr>
      <vt:lpstr>گزارش دوره اي خطرسنجي 1401</vt:lpstr>
      <vt:lpstr>PowerPoint Presentation</vt:lpstr>
      <vt:lpstr>خطرسنجی قلبی عروقی</vt:lpstr>
      <vt:lpstr>PowerPoint Presentation</vt:lpstr>
      <vt:lpstr>PowerPoint Presentation</vt:lpstr>
      <vt:lpstr>شهرستان هایی که شیوع فشار خون آن ها از شیوع فشار خون بدست آمده در استپس کمتر است باید:  </vt:lpstr>
      <vt:lpstr>PowerPoint Presentation</vt:lpstr>
      <vt:lpstr>مراقبت فشارخون پزشک</vt:lpstr>
      <vt:lpstr>PowerPoint Presentation</vt:lpstr>
      <vt:lpstr>PowerPoint Presentation</vt:lpstr>
      <vt:lpstr>فشار خون کنترل شده</vt:lpstr>
      <vt:lpstr>مراقبت بیمار مبتلا به فشارخون بالا غیر پزشک</vt:lpstr>
      <vt:lpstr>مراقبت بیمار مبتلا به فشارخون بالا غیر پزشک</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T.Moghadas</cp:lastModifiedBy>
  <cp:revision>5</cp:revision>
  <dcterms:created xsi:type="dcterms:W3CDTF">2023-08-13T06:16:11Z</dcterms:created>
  <dcterms:modified xsi:type="dcterms:W3CDTF">2023-08-13T06:57:00Z</dcterms:modified>
</cp:coreProperties>
</file>