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D4A3-4A99-4BB9-86BB-46FB67E24EB7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6D82-4448-49F7-8AD0-FE8E3FB9B4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20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7D4A3-4A99-4BB9-86BB-46FB67E24EB7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96D82-4448-49F7-8AD0-FE8E3FB9B4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7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07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400" b="1" smtClean="0">
                <a:latin typeface="Bebas Neue"/>
                <a:ea typeface="Bebas Neue"/>
                <a:cs typeface="Bebas Neue"/>
              </a:rPr>
              <a:t>اضافه وزن و چاقی</a:t>
            </a:r>
            <a:r>
              <a:rPr lang="en-US" sz="3600" b="1" smtClean="0">
                <a:solidFill>
                  <a:srgbClr val="FF0000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en-US" sz="3600" b="1" smtClean="0">
                <a:solidFill>
                  <a:srgbClr val="FF0000"/>
                </a:solidFill>
                <a:latin typeface="+mn-lt"/>
                <a:ea typeface="+mn-ea"/>
                <a:cs typeface="B Titr" pitchFamily="2" charset="-78"/>
              </a:rPr>
            </a:br>
            <a:endParaRPr lang="en-US" sz="3600" b="1" dirty="0" smtClean="0">
              <a:solidFill>
                <a:srgbClr val="FF0000"/>
              </a:solidFill>
              <a:latin typeface="+mn-lt"/>
              <a:ea typeface="+mn-ea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38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b="1" smtClean="0">
                <a:latin typeface="Bebas Neue"/>
                <a:ea typeface="Bebas Neue"/>
                <a:cs typeface="Bebas Neue"/>
              </a:rPr>
              <a:t>Overweight and obesity increasing</a:t>
            </a:r>
            <a:r>
              <a:rPr lang="en-GB" altLang="en-US" sz="3600" b="1" smtClean="0">
                <a:solidFill>
                  <a:srgbClr val="FF0000"/>
                </a:solidFill>
                <a:latin typeface="Bookman Old Style" panose="02050604050505020204" pitchFamily="18" charset="0"/>
                <a:ea typeface="Bebas Neue"/>
                <a:cs typeface="Bebas Neue"/>
              </a:rPr>
              <a:t/>
            </a:r>
            <a:br>
              <a:rPr lang="en-GB" altLang="en-US" sz="3600" b="1" smtClean="0">
                <a:solidFill>
                  <a:srgbClr val="FF0000"/>
                </a:solidFill>
                <a:latin typeface="Bookman Old Style" panose="02050604050505020204" pitchFamily="18" charset="0"/>
                <a:ea typeface="Bebas Neue"/>
                <a:cs typeface="Bebas Neue"/>
              </a:rPr>
            </a:br>
            <a:endParaRPr lang="en-US" altLang="en-US" sz="2400" b="1" dirty="0" smtClean="0">
              <a:solidFill>
                <a:srgbClr val="FF0000"/>
              </a:solidFill>
              <a:latin typeface="Bookman Old Style" panose="02050604050505020204" pitchFamily="18" charset="0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508751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86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862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b="1" smtClean="0">
                <a:latin typeface="Bebas Neue"/>
                <a:ea typeface="Bebas Neue"/>
                <a:cs typeface="Bebas Neue"/>
              </a:rPr>
              <a:t>علائم و نشانه های دیابت نوع 2</a:t>
            </a:r>
            <a:endParaRPr lang="fa-IR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8845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smtClean="0">
                <a:latin typeface="Bebas Neue"/>
                <a:ea typeface="Bebas Neue"/>
                <a:cs typeface="Bebas Neue"/>
              </a:rPr>
              <a:t>عوارض  بيماري  ديابت  كدامند؟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9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600" smtClean="0">
                <a:cs typeface="B Titr" panose="00000700000000000000" pitchFamily="2" charset="-78"/>
              </a:rPr>
              <a:t> هیپوگلیسمی  </a:t>
            </a:r>
            <a:r>
              <a:rPr lang="fa-IR" sz="3100" smtClean="0">
                <a:cs typeface="B Nazanin" panose="00000400000000000000" pitchFamily="2" charset="-78"/>
              </a:rPr>
              <a:t>( كاهش قند خون به 70  ميلي گرم در  دسي  ليتر و كمتر )</a:t>
            </a:r>
            <a:endParaRPr lang="en-US" sz="31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54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600" smtClean="0">
                <a:cs typeface="B Titr" panose="00000700000000000000" pitchFamily="2" charset="-78"/>
              </a:rPr>
              <a:t>هیپرگلیسمی </a:t>
            </a:r>
            <a:r>
              <a:rPr lang="fa-IR" sz="3600" smtClean="0">
                <a:cs typeface="B Nazanin" panose="00000400000000000000" pitchFamily="2" charset="-78"/>
              </a:rPr>
              <a:t>(افزایش قند خون)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82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smtClean="0">
                <a:latin typeface="Bebas Neue"/>
                <a:ea typeface="Bebas Neue"/>
                <a:cs typeface="Bebas Neue"/>
              </a:rPr>
              <a:t>عوارض قلبي عروقي</a:t>
            </a:r>
            <a:endParaRPr lang="en-US" sz="4000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51869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smtClean="0">
                <a:latin typeface="Bebas Neue"/>
                <a:ea typeface="Bebas Neue"/>
                <a:cs typeface="Bebas Neue"/>
              </a:rPr>
              <a:t>عوارض کلیوی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4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06583"/>
            <a:ext cx="10515600" cy="4780252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2  Baran" panose="00000400000000000000" pitchFamily="2" charset="-78"/>
              </a:rPr>
              <a:t>فراگیر پس از انجام آموزش قادر باشد:</a:t>
            </a:r>
            <a:br>
              <a:rPr lang="fa-IR" dirty="0">
                <a:cs typeface="2  Baran" panose="00000400000000000000" pitchFamily="2" charset="-78"/>
              </a:rPr>
            </a:br>
            <a:r>
              <a:rPr lang="fa-IR" dirty="0">
                <a:cs typeface="2  Baran" panose="00000400000000000000" pitchFamily="2" charset="-78"/>
              </a:rPr>
              <a:t>بیماری دیابت و انواع دیابت را شرح دهد.</a:t>
            </a:r>
            <a:br>
              <a:rPr lang="fa-IR" dirty="0">
                <a:cs typeface="2  Baran" panose="00000400000000000000" pitchFamily="2" charset="-78"/>
              </a:rPr>
            </a:br>
            <a:r>
              <a:rPr lang="fa-IR" dirty="0">
                <a:cs typeface="2  Baran" panose="00000400000000000000" pitchFamily="2" charset="-78"/>
              </a:rPr>
              <a:t>علائم و عوارض بیماری دیابت را شرح دهد.</a:t>
            </a:r>
            <a:br>
              <a:rPr lang="fa-IR" dirty="0">
                <a:cs typeface="2  Baran" panose="00000400000000000000" pitchFamily="2" charset="-78"/>
              </a:rPr>
            </a:br>
            <a:r>
              <a:rPr lang="fa-IR" dirty="0">
                <a:cs typeface="2  Baran" panose="00000400000000000000" pitchFamily="2" charset="-78"/>
              </a:rPr>
              <a:t>شاخص های دیابت را بیان نماید.</a:t>
            </a:r>
            <a:br>
              <a:rPr lang="fa-IR" dirty="0">
                <a:cs typeface="2  Baran" panose="00000400000000000000" pitchFamily="2" charset="-78"/>
              </a:rPr>
            </a:br>
            <a:r>
              <a:rPr lang="fa-IR" dirty="0">
                <a:cs typeface="2  Baran" panose="00000400000000000000" pitchFamily="2" charset="-78"/>
              </a:rPr>
              <a:t>نحوه ثبت </a:t>
            </a:r>
            <a:r>
              <a:rPr lang="fa-IR" dirty="0" smtClean="0">
                <a:cs typeface="2  Baran" panose="00000400000000000000" pitchFamily="2" charset="-78"/>
              </a:rPr>
              <a:t>مراقبت </a:t>
            </a:r>
            <a:r>
              <a:rPr lang="fa-IR" dirty="0">
                <a:cs typeface="2  Baran" panose="00000400000000000000" pitchFamily="2" charset="-78"/>
              </a:rPr>
              <a:t>و پیگیری </a:t>
            </a:r>
            <a:r>
              <a:rPr lang="fa-IR" dirty="0" smtClean="0">
                <a:cs typeface="2  Baran" panose="00000400000000000000" pitchFamily="2" charset="-78"/>
              </a:rPr>
              <a:t>بیماران </a:t>
            </a:r>
            <a:r>
              <a:rPr lang="fa-IR" dirty="0">
                <a:cs typeface="2  Baran" panose="00000400000000000000" pitchFamily="2" charset="-78"/>
              </a:rPr>
              <a:t>را در سامانه سیب بیان نماید. 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376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مشكلات چشمي</a:t>
            </a:r>
            <a:r>
              <a:rPr lang="fa-IR" sz="3600" b="1" smtClean="0">
                <a:cs typeface="B Titr" panose="00000700000000000000" pitchFamily="2" charset="-78"/>
              </a:rPr>
              <a:t> 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84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مشكلات اندام تحتاني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85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sz="3200" smtClean="0">
                <a:cs typeface="B Titr" panose="00000700000000000000" pitchFamily="2" charset="-78"/>
              </a:rPr>
              <a:t>پیشگیری از </a:t>
            </a:r>
            <a:r>
              <a:rPr lang="fa-IR" sz="3200" b="1" smtClean="0">
                <a:latin typeface="Avenir Medium"/>
                <a:ea typeface="Avenir Medium"/>
                <a:cs typeface="B Titr" panose="00000700000000000000" pitchFamily="2" charset="-78"/>
              </a:rPr>
              <a:t>عوارض کلیوی، چشمي و اندام  تحتاني</a:t>
            </a:r>
            <a:endParaRPr lang="en-US" sz="3000" b="1" i="1" dirty="0">
              <a:solidFill>
                <a:schemeClr val="tx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B Za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90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b="1" smtClean="0">
                <a:latin typeface="Bebas Neue"/>
                <a:ea typeface="Bebas Neue"/>
                <a:cs typeface="Bebas Neue"/>
              </a:rPr>
              <a:t>درمان دیابت</a:t>
            </a:r>
            <a:endParaRPr lang="fa-IR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669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اصول کنترل بیماری دیابت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414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مدیریت بیماری دیابت</a:t>
            </a:r>
            <a:endParaRPr lang="fa-IR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76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fa-IR" sz="3300" b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راههای کنترل دیابت:</a:t>
            </a:r>
            <a:endParaRPr lang="en-US" sz="33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B Za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63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fa-IR" sz="3000" b="1" i="1" smtClean="0">
                <a:solidFill>
                  <a:schemeClr val="tx1">
                    <a:lumMod val="40000"/>
                    <a:lumOff val="60000"/>
                  </a:schemeClr>
                </a:solidFill>
                <a:cs typeface="B Zar" pitchFamily="2" charset="-78"/>
              </a:rPr>
              <a:t>مصرف فیبرها خصوصاً قبل از وعده های اصلی غذا می تواند باعث:</a:t>
            </a:r>
            <a:endParaRPr lang="en-US" sz="3000" b="1" i="1" dirty="0">
              <a:solidFill>
                <a:schemeClr val="tx1">
                  <a:lumMod val="40000"/>
                  <a:lumOff val="60000"/>
                </a:schemeClr>
              </a:solidFill>
              <a:cs typeface="B Za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177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93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فعاليت بدني در بیماران دیابتی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99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sz="3300" b="1" i="1" smtClean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دیابت چیست؟</a:t>
            </a:r>
            <a:endParaRPr lang="en-US" sz="3300" b="1" i="1" dirty="0">
              <a:solidFill>
                <a:schemeClr val="tx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B Za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902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اصول برنامه  ورزشي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320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b="1" smtClean="0">
                <a:cs typeface="B Nazanin" panose="00000400000000000000" pitchFamily="2" charset="-78"/>
              </a:rPr>
              <a:t>پیاده روی یکی از بهترین ورزش ها برای افراد دیابتی است.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2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smtClean="0">
                <a:latin typeface="Bebas Neue"/>
                <a:ea typeface="Bebas Neue"/>
                <a:cs typeface="Bebas Neue"/>
              </a:rPr>
              <a:t>قطع مصرف  دخانيات در  پيشگيري از عوارض  ديررس  ديابت نقش  مهمي دارد</a:t>
            </a:r>
            <a:r>
              <a:rPr lang="fa-IR" sz="3200" smtClean="0">
                <a:cs typeface="B Titr" panose="00000700000000000000" pitchFamily="2" charset="-78"/>
              </a:rPr>
              <a:t>.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285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latin typeface="Bebas Neue"/>
                <a:ea typeface="Bebas Neue"/>
                <a:cs typeface="Bebas Neue"/>
              </a:rPr>
              <a:t>مصرف  داروهاي  تجويز شده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95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mtClean="0"/>
              <a:t>کنترل و درمان دیابت 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434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17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000" smtClean="0">
                <a:cs typeface="B Titr" panose="00000700000000000000" pitchFamily="2" charset="-78"/>
              </a:rPr>
              <a:t>عوارض دیابت</a:t>
            </a:r>
            <a:endParaRPr lang="en-US" sz="40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993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029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37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14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400" b="1" smtClean="0">
                <a:latin typeface="Bebas Neue"/>
                <a:ea typeface="Bebas Neue"/>
                <a:cs typeface="Bebas Neue"/>
              </a:rPr>
              <a:t>انواع  ديابت  كدامند؟</a:t>
            </a:r>
            <a:r>
              <a:rPr lang="en-US" b="1" smtClean="0"/>
              <a:t/>
            </a:r>
            <a:br>
              <a:rPr lang="en-US" b="1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86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z="3600" smtClean="0">
                <a:cs typeface="B Titr" panose="00000700000000000000" pitchFamily="2" charset="-78"/>
              </a:rPr>
              <a:t>كنترل مطلوب چربي هاي خون</a:t>
            </a:r>
            <a:endParaRPr lang="en-US" altLang="en-US" sz="36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442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270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mtClean="0">
                <a:solidFill>
                  <a:srgbClr val="FF0000"/>
                </a:solidFill>
              </a:rPr>
              <a:t>چربی ها در دیابت</a:t>
            </a:r>
            <a:endParaRPr lang="en-US" altLang="en-US" dirty="0" smtClean="0">
              <a:solidFill>
                <a:srgbClr val="FF0000"/>
              </a:solidFill>
              <a:cs typeface="Traditional Arabic" panose="02020603050405020304" pitchFamily="18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715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mtClean="0"/>
              <a:t>افزایش تری گلیسرید و مقاومت به انسولین</a:t>
            </a:r>
            <a:endParaRPr lang="en-US" altLang="en-US" b="1" dirty="0" smtClean="0">
              <a:cs typeface="Traditional Arabic" panose="02020603050405020304" pitchFamily="18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798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z="3600" b="1" smtClean="0"/>
              <a:t>تقسیم بندی سطوح بالای تری گلیسرید</a:t>
            </a:r>
            <a:r>
              <a:rPr lang="en-US" altLang="en-US" b="1" smtClean="0">
                <a:cs typeface="Traditional Arabic" panose="02020603050405020304" pitchFamily="18" charset="-78"/>
              </a:rPr>
              <a:t>	</a:t>
            </a:r>
            <a:endParaRPr lang="en-US" altLang="en-US" dirty="0" smtClean="0">
              <a:cs typeface="Traditional Arabic" panose="02020603050405020304" pitchFamily="18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075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472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ts val="3600"/>
              </a:lnSpc>
            </a:pPr>
            <a:r>
              <a:rPr lang="fa-IR" altLang="en-US" sz="3600" smtClean="0">
                <a:solidFill>
                  <a:srgbClr val="FF0000"/>
                </a:solidFill>
              </a:rPr>
              <a:t>ارزیابی چربی خون</a:t>
            </a:r>
            <a:endParaRPr lang="en-US" altLang="en-US" sz="3600" dirty="0">
              <a:solidFill>
                <a:srgbClr val="FF0000"/>
              </a:solidFill>
              <a:cs typeface="Traditional Arabic" panose="02020603050405020304" pitchFamily="18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2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36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057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956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237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0949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309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370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z="3600" smtClean="0">
                <a:cs typeface="B Titr" panose="00000700000000000000" pitchFamily="2" charset="-78"/>
              </a:rPr>
              <a:t>كنترل مطلوب فشارخون </a:t>
            </a:r>
            <a:endParaRPr lang="en-US" altLang="en-US" sz="36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816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61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751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542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835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998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13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b="1" smtClean="0">
                <a:latin typeface="Bebas Neue"/>
                <a:ea typeface="Bebas Neue"/>
                <a:cs typeface="Bebas Neue"/>
              </a:rPr>
              <a:t>دیابت نوع 2</a:t>
            </a:r>
            <a:endParaRPr lang="fa-IR" b="1" dirty="0">
              <a:latin typeface="Bebas Neue"/>
              <a:ea typeface="Bebas Neue"/>
              <a:cs typeface="Bebas Neue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18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z="3100" smtClean="0">
                <a:cs typeface="B Titr" panose="00000700000000000000" pitchFamily="2" charset="-78"/>
              </a:rPr>
              <a:t>داروهای خوراکی</a:t>
            </a:r>
            <a:endParaRPr lang="en-US" altLang="en-US" sz="31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653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528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sz="3700" smtClean="0"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متفورمین</a:t>
            </a:r>
            <a:endParaRPr lang="en-US" sz="3700" dirty="0">
              <a:solidFill>
                <a:srgbClr val="FF000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801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z="4000" smtClean="0">
                <a:solidFill>
                  <a:srgbClr val="FF0000"/>
                </a:solidFill>
                <a:cs typeface="B Titr" panose="00000700000000000000" pitchFamily="2" charset="-78"/>
              </a:rPr>
              <a:t>متفورمین</a:t>
            </a:r>
            <a:endParaRPr lang="en-US" altLang="en-US" sz="4000" dirty="0">
              <a:cs typeface="Traditional Arabic" panose="02020603050405020304" pitchFamily="18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11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2800" smtClean="0">
                <a:solidFill>
                  <a:srgbClr val="FF0000"/>
                </a:solidFill>
                <a:cs typeface="B Titr" panose="00000700000000000000" pitchFamily="2" charset="-78"/>
              </a:rPr>
              <a:t>گلوریپا ( امپاگلیفلوزین)</a:t>
            </a:r>
            <a:endParaRPr lang="en-US" alt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726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سیتاگلیپتین ( زیپتین )</a:t>
            </a:r>
            <a:endParaRPr lang="en-US" altLang="en-US" sz="360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5174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mtClean="0">
                <a:solidFill>
                  <a:srgbClr val="FFFF00"/>
                </a:solidFill>
                <a:cs typeface="B Titr" panose="00000700000000000000" pitchFamily="2" charset="-78"/>
              </a:rPr>
              <a:t/>
            </a:r>
            <a:br>
              <a:rPr lang="fa-IR" altLang="en-US" smtClean="0">
                <a:solidFill>
                  <a:srgbClr val="FFFF00"/>
                </a:solidFill>
                <a:cs typeface="B Titr" panose="00000700000000000000" pitchFamily="2" charset="-78"/>
              </a:rPr>
            </a:br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سولفونیل اوره ها</a:t>
            </a:r>
            <a:endParaRPr lang="en-US" alt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1464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3200" smtClean="0">
                <a:solidFill>
                  <a:srgbClr val="FF0000"/>
                </a:solidFill>
                <a:cs typeface="B Titr" panose="00000700000000000000" pitchFamily="2" charset="-78"/>
              </a:rPr>
              <a:t>گلی بن کلامید</a:t>
            </a:r>
            <a:endParaRPr lang="en-US" altLang="en-US" sz="320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43094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en-US" smtClean="0">
                <a:solidFill>
                  <a:srgbClr val="FFFF00"/>
                </a:solidFill>
                <a:cs typeface="B Titr" panose="00000700000000000000" pitchFamily="2" charset="-78"/>
              </a:rPr>
              <a:t/>
            </a:r>
            <a:br>
              <a:rPr lang="fa-IR" altLang="en-US" smtClean="0">
                <a:solidFill>
                  <a:srgbClr val="FFFF00"/>
                </a:solidFill>
                <a:cs typeface="B Titr" panose="00000700000000000000" pitchFamily="2" charset="-78"/>
              </a:rPr>
            </a:br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گلی بن کلامید</a:t>
            </a:r>
            <a:endParaRPr lang="en-US" altLang="en-US" sz="3600" dirty="0">
              <a:solidFill>
                <a:srgbClr val="FF0000"/>
              </a:solidFill>
              <a:cs typeface="Traditional Arabic" panose="02020603050405020304" pitchFamily="18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550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2800" smtClean="0">
                <a:solidFill>
                  <a:srgbClr val="FF0000"/>
                </a:solidFill>
                <a:cs typeface="B Titr" panose="00000700000000000000" pitchFamily="2" charset="-78"/>
              </a:rPr>
              <a:t>گلی</a:t>
            </a:r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altLang="en-US" sz="2800" smtClean="0">
                <a:solidFill>
                  <a:srgbClr val="FF0000"/>
                </a:solidFill>
                <a:cs typeface="B Titr" panose="00000700000000000000" pitchFamily="2" charset="-78"/>
              </a:rPr>
              <a:t>کلازید</a:t>
            </a:r>
            <a:endParaRPr lang="en-US" alt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4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a-IR" altLang="en-US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89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8454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آکاربوز</a:t>
            </a:r>
            <a:endParaRPr lang="en-US" alt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464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پیوگلیتازون</a:t>
            </a:r>
            <a:endParaRPr lang="en-US" alt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679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en-US" sz="3600" smtClean="0">
                <a:solidFill>
                  <a:srgbClr val="FF0000"/>
                </a:solidFill>
                <a:cs typeface="B Titr" panose="00000700000000000000" pitchFamily="2" charset="-78"/>
              </a:rPr>
              <a:t>رپاگلیناید ( نوونورم، نیوبت)</a:t>
            </a:r>
            <a:endParaRPr lang="en-US" alt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908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defRPr/>
            </a:pPr>
            <a:r>
              <a:rPr lang="fa-IR" sz="3600" smtClean="0">
                <a:solidFill>
                  <a:srgbClr val="FF0000"/>
                </a:solidFill>
                <a:cs typeface="B Titr" pitchFamily="2" charset="-78"/>
              </a:rPr>
              <a:t>توصیه ها</a:t>
            </a:r>
            <a:r>
              <a:rPr lang="fa-IR" smtClean="0"/>
              <a:t/>
            </a:r>
            <a:br>
              <a:rPr lang="fa-IR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068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817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solidFill>
                  <a:schemeClr val="accent6">
                    <a:lumMod val="50000"/>
                  </a:schemeClr>
                </a:solidFill>
              </a:rPr>
              <a:t>شاخص های مهم برنامه دیابت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925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1340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5625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mtClean="0"/>
              <a:t>علل پايين بودن بيماريابي ديابت در حوزه بهداشت 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48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a-IR" altLang="en-US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992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04459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mtClean="0"/>
              <a:t>مراقبت پايين بيماران مبتلا به ديابت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665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en-US" smtClean="0"/>
              <a:t>HbA1C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973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078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mtClean="0"/>
              <a:t>کنترل نامطلوب ديابت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7513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mtClean="0"/>
              <a:t>پايين بودن پوشش مراقب سلامت/بهورز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7531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mtClean="0"/>
              <a:t>پوشش پایین مراقبت پره دیابت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4492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5495"/>
      </p:ext>
    </p:extLst>
  </p:cSld>
  <p:clrMapOvr>
    <a:masterClrMapping/>
  </p:clrMapOvr>
  <p:transition advTm="1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smtClean="0">
                <a:latin typeface="Bebas Neue"/>
                <a:ea typeface="Bebas Neue"/>
                <a:cs typeface="Bebas Neue"/>
              </a:rPr>
              <a:t>عوامل خطر بروز دیابت نوع 2</a:t>
            </a:r>
            <a:r>
              <a:rPr lang="fa-IR" sz="3600" smtClean="0">
                <a:cs typeface="B Titr" panose="00000700000000000000" pitchFamily="2" charset="-78"/>
              </a:rPr>
              <a:t> 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33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242</Words>
  <Application>Microsoft Office PowerPoint</Application>
  <PresentationFormat>Widescreen</PresentationFormat>
  <Paragraphs>54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100" baseType="lpstr">
      <vt:lpstr>2  Baran</vt:lpstr>
      <vt:lpstr>Arial</vt:lpstr>
      <vt:lpstr>Avenir Medium</vt:lpstr>
      <vt:lpstr>B Nazanin</vt:lpstr>
      <vt:lpstr>B Titr</vt:lpstr>
      <vt:lpstr>B Zar</vt:lpstr>
      <vt:lpstr>Bebas Neue</vt:lpstr>
      <vt:lpstr>Bookman Old Style</vt:lpstr>
      <vt:lpstr>Calibri</vt:lpstr>
      <vt:lpstr>Calibri Light</vt:lpstr>
      <vt:lpstr>Times New Roman</vt:lpstr>
      <vt:lpstr>Traditional Arabic</vt:lpstr>
      <vt:lpstr>Office Theme</vt:lpstr>
      <vt:lpstr>PowerPoint Presentation</vt:lpstr>
      <vt:lpstr>فراگیر پس از انجام آموزش قادر باشد: بیماری دیابت و انواع دیابت را شرح دهد. علائم و عوارض بیماری دیابت را شرح دهد. شاخص های دیابت را بیان نماید. نحوه ثبت مراقبت و پیگیری بیماران را در سامانه سیب بیان نماید.   </vt:lpstr>
      <vt:lpstr>دیابت چیست؟</vt:lpstr>
      <vt:lpstr>انواع  ديابت  كدامند؟ </vt:lpstr>
      <vt:lpstr>PowerPoint Presentation</vt:lpstr>
      <vt:lpstr>دیابت نوع 2</vt:lpstr>
      <vt:lpstr>PowerPoint Presentation</vt:lpstr>
      <vt:lpstr>PowerPoint Presentation</vt:lpstr>
      <vt:lpstr>عوامل خطر بروز دیابت نوع 2 </vt:lpstr>
      <vt:lpstr>اضافه وزن و چاقی </vt:lpstr>
      <vt:lpstr>Overweight and obesity increasing </vt:lpstr>
      <vt:lpstr>PowerPoint Presentation</vt:lpstr>
      <vt:lpstr>PowerPoint Presentation</vt:lpstr>
      <vt:lpstr>علائم و نشانه های دیابت نوع 2</vt:lpstr>
      <vt:lpstr>عوارض  بيماري  ديابت  كدامند؟</vt:lpstr>
      <vt:lpstr> هیپوگلیسمی  ( كاهش قند خون به 70  ميلي گرم در  دسي  ليتر و كمتر )</vt:lpstr>
      <vt:lpstr>هیپرگلیسمی (افزایش قند خون)</vt:lpstr>
      <vt:lpstr>عوارض قلبي عروقي</vt:lpstr>
      <vt:lpstr>عوارض کلیوی</vt:lpstr>
      <vt:lpstr>مشكلات چشمي </vt:lpstr>
      <vt:lpstr>مشكلات اندام تحتاني</vt:lpstr>
      <vt:lpstr>پیشگیری از عوارض کلیوی، چشمي و اندام  تحتاني</vt:lpstr>
      <vt:lpstr>درمان دیابت</vt:lpstr>
      <vt:lpstr>اصول کنترل بیماری دیابت</vt:lpstr>
      <vt:lpstr>مدیریت بیماری دیابت</vt:lpstr>
      <vt:lpstr>راههای کنترل دیابت:</vt:lpstr>
      <vt:lpstr>مصرف فیبرها خصوصاً قبل از وعده های اصلی غذا می تواند باعث:</vt:lpstr>
      <vt:lpstr>PowerPoint Presentation</vt:lpstr>
      <vt:lpstr>فعاليت بدني در بیماران دیابتی</vt:lpstr>
      <vt:lpstr>اصول برنامه  ورزشي</vt:lpstr>
      <vt:lpstr>پیاده روی یکی از بهترین ورزش ها برای افراد دیابتی است.</vt:lpstr>
      <vt:lpstr>قطع مصرف  دخانيات در  پيشگيري از عوارض  ديررس  ديابت نقش  مهمي دارد.</vt:lpstr>
      <vt:lpstr>مصرف  داروهاي  تجويز شده</vt:lpstr>
      <vt:lpstr>کنترل و درمان دیابت </vt:lpstr>
      <vt:lpstr>PowerPoint Presentation</vt:lpstr>
      <vt:lpstr>عوارض دیابت</vt:lpstr>
      <vt:lpstr>PowerPoint Presentation</vt:lpstr>
      <vt:lpstr>PowerPoint Presentation</vt:lpstr>
      <vt:lpstr>PowerPoint Presentation</vt:lpstr>
      <vt:lpstr>كنترل مطلوب چربي هاي خون</vt:lpstr>
      <vt:lpstr>PowerPoint Presentation</vt:lpstr>
      <vt:lpstr>چربی ها در دیابت</vt:lpstr>
      <vt:lpstr>افزایش تری گلیسرید و مقاومت به انسولین</vt:lpstr>
      <vt:lpstr>تقسیم بندی سطوح بالای تری گلیسرید </vt:lpstr>
      <vt:lpstr>PowerPoint Presentation</vt:lpstr>
      <vt:lpstr>ارزیابی چربی خون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كنترل مطلوب فشارخون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داروهای خوراکی</vt:lpstr>
      <vt:lpstr>PowerPoint Presentation</vt:lpstr>
      <vt:lpstr>متفورمین</vt:lpstr>
      <vt:lpstr>متفورمین</vt:lpstr>
      <vt:lpstr>گلوریپا ( امپاگلیفلوزین)</vt:lpstr>
      <vt:lpstr>سیتاگلیپتین ( زیپتین )</vt:lpstr>
      <vt:lpstr> سولفونیل اوره ها</vt:lpstr>
      <vt:lpstr>گلی بن کلامید</vt:lpstr>
      <vt:lpstr> گلی بن کلامید</vt:lpstr>
      <vt:lpstr>گلی کلازید</vt:lpstr>
      <vt:lpstr>PowerPoint Presentation</vt:lpstr>
      <vt:lpstr>آکاربوز</vt:lpstr>
      <vt:lpstr>پیوگلیتازون</vt:lpstr>
      <vt:lpstr>رپاگلیناید ( نوونورم، نیوبت)</vt:lpstr>
      <vt:lpstr>توصیه ها </vt:lpstr>
      <vt:lpstr>PowerPoint Presentation</vt:lpstr>
      <vt:lpstr>شاخص های مهم برنامه دیابت</vt:lpstr>
      <vt:lpstr>PowerPoint Presentation</vt:lpstr>
      <vt:lpstr>PowerPoint Presentation</vt:lpstr>
      <vt:lpstr>علل پايين بودن بيماريابي ديابت در حوزه بهداشت </vt:lpstr>
      <vt:lpstr>PowerPoint Presentation</vt:lpstr>
      <vt:lpstr>مراقبت پايين بيماران مبتلا به ديابت</vt:lpstr>
      <vt:lpstr>HbA1C</vt:lpstr>
      <vt:lpstr>PowerPoint Presentation</vt:lpstr>
      <vt:lpstr>کنترل نامطلوب ديابت</vt:lpstr>
      <vt:lpstr>پايين بودن پوشش مراقب سلامت/بهورز</vt:lpstr>
      <vt:lpstr>پوشش پایین مراقبت پره دیابت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T.Moghadas</cp:lastModifiedBy>
  <cp:revision>3</cp:revision>
  <dcterms:created xsi:type="dcterms:W3CDTF">2023-08-13T06:24:48Z</dcterms:created>
  <dcterms:modified xsi:type="dcterms:W3CDTF">2023-08-13T06:55:43Z</dcterms:modified>
</cp:coreProperties>
</file>