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mp" ContentType="image/p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44"/>
  </p:notesMasterIdLst>
  <p:sldIdLst>
    <p:sldId id="256" r:id="rId2"/>
    <p:sldId id="279" r:id="rId3"/>
    <p:sldId id="282" r:id="rId4"/>
    <p:sldId id="262" r:id="rId5"/>
    <p:sldId id="267" r:id="rId6"/>
    <p:sldId id="280" r:id="rId7"/>
    <p:sldId id="283" r:id="rId8"/>
    <p:sldId id="286" r:id="rId9"/>
    <p:sldId id="301" r:id="rId10"/>
    <p:sldId id="284" r:id="rId11"/>
    <p:sldId id="264" r:id="rId12"/>
    <p:sldId id="287" r:id="rId13"/>
    <p:sldId id="288" r:id="rId14"/>
    <p:sldId id="290" r:id="rId15"/>
    <p:sldId id="289" r:id="rId16"/>
    <p:sldId id="291" r:id="rId17"/>
    <p:sldId id="292" r:id="rId18"/>
    <p:sldId id="293" r:id="rId19"/>
    <p:sldId id="297" r:id="rId20"/>
    <p:sldId id="300" r:id="rId21"/>
    <p:sldId id="271" r:id="rId22"/>
    <p:sldId id="295" r:id="rId23"/>
    <p:sldId id="278" r:id="rId24"/>
    <p:sldId id="272" r:id="rId25"/>
    <p:sldId id="299" r:id="rId26"/>
    <p:sldId id="268" r:id="rId27"/>
    <p:sldId id="270" r:id="rId28"/>
    <p:sldId id="303" r:id="rId29"/>
    <p:sldId id="275" r:id="rId30"/>
    <p:sldId id="257" r:id="rId31"/>
    <p:sldId id="277" r:id="rId32"/>
    <p:sldId id="285" r:id="rId33"/>
    <p:sldId id="281" r:id="rId34"/>
    <p:sldId id="265" r:id="rId35"/>
    <p:sldId id="258" r:id="rId36"/>
    <p:sldId id="259" r:id="rId37"/>
    <p:sldId id="260" r:id="rId38"/>
    <p:sldId id="261" r:id="rId39"/>
    <p:sldId id="273" r:id="rId40"/>
    <p:sldId id="274" r:id="rId41"/>
    <p:sldId id="276" r:id="rId42"/>
    <p:sldId id="269" r:id="rId4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00"/>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1807" autoAdjust="0"/>
  </p:normalViewPr>
  <p:slideViewPr>
    <p:cSldViewPr snapToGrid="0">
      <p:cViewPr varScale="1">
        <p:scale>
          <a:sx n="69" d="100"/>
          <a:sy n="69" d="100"/>
        </p:scale>
        <p:origin x="1234" y="67"/>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64" d="100"/>
          <a:sy n="64" d="100"/>
        </p:scale>
        <p:origin x="3192" y="77"/>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96773A2-72D1-4449-BFC9-D43FF19BD5B4}" type="datetimeFigureOut">
              <a:rPr lang="en-US" smtClean="0"/>
              <a:t>10/29/2024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D4DDDCC-8EA6-44EB-B4B9-13E0955845CE}" type="slidenum">
              <a:rPr lang="en-US" smtClean="0"/>
              <a:t>‹#›</a:t>
            </a:fld>
            <a:endParaRPr lang="en-US"/>
          </a:p>
        </p:txBody>
      </p:sp>
    </p:spTree>
    <p:extLst>
      <p:ext uri="{BB962C8B-B14F-4D97-AF65-F5344CB8AC3E}">
        <p14:creationId xmlns:p14="http://schemas.microsoft.com/office/powerpoint/2010/main" val="23758374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fa-IR" sz="1200" dirty="0">
                <a:solidFill>
                  <a:srgbClr val="000000"/>
                </a:solidFill>
                <a:effectLst/>
                <a:latin typeface="Swis721 Cn BT"/>
                <a:ea typeface="Calibri" panose="020F0502020204030204" pitchFamily="34" charset="0"/>
                <a:cs typeface="B Nazanin"/>
              </a:rPr>
              <a:t>زخم در اندام تحتانی بیماران دیابتی، که معمولاً به عنوان "پای دیابتی" شناخته می شود، یکی از عوارض مزمن دیابت است</a:t>
            </a:r>
          </a:p>
          <a:p>
            <a:pPr algn="r" rtl="1"/>
            <a:r>
              <a:rPr lang="fa-IR" dirty="0"/>
              <a:t>زخم پای دیابتی یک زخم باز با شانس بهبودی ضعیف تر از سایر زخم ها</a:t>
            </a:r>
          </a:p>
          <a:p>
            <a:pPr algn="r" rtl="1"/>
            <a:r>
              <a:rPr lang="fa-IR" dirty="0"/>
              <a:t>میتواند منجر به عفونت شدید و حتی آمپوتاسیون شود</a:t>
            </a:r>
            <a:endParaRPr lang="en-US" dirty="0"/>
          </a:p>
          <a:p>
            <a:pPr marL="0" marR="0" lvl="0" indent="0" algn="r" defTabSz="914400" rtl="1" eaLnBrk="1" fontAlgn="auto" latinLnBrk="0" hangingPunct="1">
              <a:lnSpc>
                <a:spcPct val="100000"/>
              </a:lnSpc>
              <a:spcBef>
                <a:spcPts val="0"/>
              </a:spcBef>
              <a:spcAft>
                <a:spcPts val="0"/>
              </a:spcAft>
              <a:buClrTx/>
              <a:buSzTx/>
              <a:buFontTx/>
              <a:buNone/>
              <a:tabLst/>
              <a:defRPr/>
            </a:pPr>
            <a:r>
              <a:rPr lang="fa-IR" sz="1200" dirty="0">
                <a:effectLst/>
                <a:latin typeface="Calibri" panose="020F0502020204030204" pitchFamily="34" charset="0"/>
                <a:ea typeface="Calibri" panose="020F0502020204030204" pitchFamily="34" charset="0"/>
                <a:cs typeface="B Nazanin"/>
              </a:rPr>
              <a:t>زخم پای دیابتی با افزایش خطر ابتلا به عفونت و قطع عضو، کاهش کیفیت زندگی و هزینه های بالای درمان، بارِ زیادی را بر دوش بیمار و سیستم مراقبت های بهداشتی تحمیل می کند </a:t>
            </a:r>
            <a:endParaRPr lang="en-US" sz="1200" dirty="0">
              <a:effectLst/>
              <a:latin typeface="Calibri" panose="020F0502020204030204" pitchFamily="34" charset="0"/>
              <a:ea typeface="Calibri" panose="020F0502020204030204" pitchFamily="34" charset="0"/>
              <a:cs typeface="B Nazanin"/>
            </a:endParaRPr>
          </a:p>
          <a:p>
            <a:endParaRPr lang="en-US" dirty="0"/>
          </a:p>
        </p:txBody>
      </p:sp>
      <p:sp>
        <p:nvSpPr>
          <p:cNvPr id="4" name="Slide Number Placeholder 3"/>
          <p:cNvSpPr>
            <a:spLocks noGrp="1"/>
          </p:cNvSpPr>
          <p:nvPr>
            <p:ph type="sldNum" sz="quarter" idx="5"/>
          </p:nvPr>
        </p:nvSpPr>
        <p:spPr/>
        <p:txBody>
          <a:bodyPr/>
          <a:lstStyle/>
          <a:p>
            <a:fld id="{2D4DDDCC-8EA6-44EB-B4B9-13E0955845CE}" type="slidenum">
              <a:rPr lang="en-US" smtClean="0"/>
              <a:t>1</a:t>
            </a:fld>
            <a:endParaRPr lang="en-US"/>
          </a:p>
        </p:txBody>
      </p:sp>
    </p:spTree>
    <p:extLst>
      <p:ext uri="{BB962C8B-B14F-4D97-AF65-F5344CB8AC3E}">
        <p14:creationId xmlns:p14="http://schemas.microsoft.com/office/powerpoint/2010/main" val="2572162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lnSpc>
                <a:spcPct val="150000"/>
              </a:lnSpc>
            </a:pPr>
            <a:r>
              <a:rPr lang="fa-IR" dirty="0"/>
              <a:t>شست و شوی روزانه پا - مرطوب نمودن پوست - کوتاه کردن مناسب ناخن ها</a:t>
            </a:r>
          </a:p>
          <a:p>
            <a:pPr algn="r" rtl="1">
              <a:lnSpc>
                <a:spcPct val="150000"/>
              </a:lnSpc>
            </a:pPr>
            <a:r>
              <a:rPr lang="fa-IR" sz="1800" dirty="0">
                <a:effectLst/>
                <a:latin typeface="Calibri" panose="020F0502020204030204" pitchFamily="34" charset="0"/>
                <a:ea typeface="Calibri" panose="020F0502020204030204" pitchFamily="34" charset="0"/>
                <a:cs typeface="B Nazanin"/>
              </a:rPr>
              <a:t>مطالعه ای در کشور انجام شده و نشان می دهد که، ۹۵ درصد از بیماران روش صحیح کوتاه کردن ناخن را نمی دانستند</a:t>
            </a:r>
          </a:p>
          <a:p>
            <a:pPr algn="r" rtl="1">
              <a:lnSpc>
                <a:spcPct val="150000"/>
              </a:lnSpc>
            </a:pPr>
            <a:r>
              <a:rPr lang="fa-IR" sz="1800" dirty="0">
                <a:effectLst/>
                <a:latin typeface="Calibri" panose="020F0502020204030204" pitchFamily="34" charset="0"/>
                <a:ea typeface="Calibri" panose="020F0502020204030204" pitchFamily="34" charset="0"/>
                <a:cs typeface="B Zar"/>
              </a:rPr>
              <a:t>کفش مهم ترین عامل خارجی افزایش فشار در پا می باشد. درحالیکه کفش مناسب می تواند نقش مهمی در جلوگیری از ایجاد زخم پا داشته باشد، کفش نامناسب نیز می تواند سبب ایجاد زخم گردد</a:t>
            </a:r>
          </a:p>
          <a:p>
            <a:pPr marL="0" marR="0" lvl="0" indent="0" algn="r" defTabSz="914400" rtl="1" eaLnBrk="1" fontAlgn="auto" latinLnBrk="0" hangingPunct="1">
              <a:lnSpc>
                <a:spcPct val="150000"/>
              </a:lnSpc>
              <a:spcBef>
                <a:spcPts val="0"/>
              </a:spcBef>
              <a:spcAft>
                <a:spcPts val="0"/>
              </a:spcAft>
              <a:buClrTx/>
              <a:buSzTx/>
              <a:buFontTx/>
              <a:buNone/>
              <a:tabLst/>
              <a:defRPr/>
            </a:pPr>
            <a:r>
              <a:rPr lang="fa-IR" sz="1800" dirty="0">
                <a:effectLst/>
                <a:latin typeface="Calibri" panose="020F0502020204030204" pitchFamily="34" charset="0"/>
              </a:rPr>
              <a:t>لاز است هر بیمار دیابتی یک پرونده سلامت پا داشته باشد و با مراجعه</a:t>
            </a:r>
            <a:r>
              <a:rPr lang="fa-IR" sz="1200" dirty="0"/>
              <a:t> سالیانه به درمانگاه دیابت، از سلامت پای خود مطلع شود و درصورت وجود هرگونه مشکلی، تیم درمانی اقدامات لازم را انجام دهند</a:t>
            </a:r>
          </a:p>
          <a:p>
            <a:pPr algn="r" rtl="1">
              <a:lnSpc>
                <a:spcPct val="150000"/>
              </a:lnSpc>
            </a:pPr>
            <a:endParaRPr lang="en-US" dirty="0"/>
          </a:p>
        </p:txBody>
      </p:sp>
      <p:sp>
        <p:nvSpPr>
          <p:cNvPr id="4" name="Slide Number Placeholder 3"/>
          <p:cNvSpPr>
            <a:spLocks noGrp="1"/>
          </p:cNvSpPr>
          <p:nvPr>
            <p:ph type="sldNum" sz="quarter" idx="5"/>
          </p:nvPr>
        </p:nvSpPr>
        <p:spPr/>
        <p:txBody>
          <a:bodyPr/>
          <a:lstStyle/>
          <a:p>
            <a:fld id="{C4045C99-7633-4712-B534-FCDD0CD3E3B1}" type="slidenum">
              <a:rPr lang="en-US" smtClean="0"/>
              <a:t>21</a:t>
            </a:fld>
            <a:endParaRPr lang="en-US"/>
          </a:p>
        </p:txBody>
      </p:sp>
    </p:spTree>
    <p:extLst>
      <p:ext uri="{BB962C8B-B14F-4D97-AF65-F5344CB8AC3E}">
        <p14:creationId xmlns:p14="http://schemas.microsoft.com/office/powerpoint/2010/main" val="8576009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a:t>بررسی روزانه پا با آینه/ بین انگشتان/ دمای پا/ شست و شوی روزانه پا/ چک کردن داخل کفش/ پابرهنه بودن ممنوع/ کفش و جوراب مناسب/ فاصله از وسایل گرم</a:t>
            </a:r>
          </a:p>
          <a:p>
            <a:r>
              <a:rPr lang="fa-IR" dirty="0"/>
              <a:t>زخم/ پوست خشک/ تاول/ پینه و میخچه/ رشد نامناسب ناخن ها/ قرمزی، التهاب، گرما، درد/ تیره و سیاه شدن رنگ پوست</a:t>
            </a:r>
            <a:endParaRPr lang="en-US" dirty="0"/>
          </a:p>
        </p:txBody>
      </p:sp>
      <p:sp>
        <p:nvSpPr>
          <p:cNvPr id="4" name="Slide Number Placeholder 3"/>
          <p:cNvSpPr>
            <a:spLocks noGrp="1"/>
          </p:cNvSpPr>
          <p:nvPr>
            <p:ph type="sldNum" sz="quarter" idx="5"/>
          </p:nvPr>
        </p:nvSpPr>
        <p:spPr/>
        <p:txBody>
          <a:bodyPr/>
          <a:lstStyle/>
          <a:p>
            <a:fld id="{2D4DDDCC-8EA6-44EB-B4B9-13E0955845CE}" type="slidenum">
              <a:rPr lang="en-US" smtClean="0"/>
              <a:t>22</a:t>
            </a:fld>
            <a:endParaRPr lang="en-US"/>
          </a:p>
        </p:txBody>
      </p:sp>
    </p:spTree>
    <p:extLst>
      <p:ext uri="{BB962C8B-B14F-4D97-AF65-F5344CB8AC3E}">
        <p14:creationId xmlns:p14="http://schemas.microsoft.com/office/powerpoint/2010/main" val="25660692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a:t>کالوس/ دفورمیتی/ تغییر رنگ/ ناخن های نامناسب/ تفاوت دمایی/ کفش نامناسب</a:t>
            </a:r>
            <a:endParaRPr lang="en-US" dirty="0"/>
          </a:p>
        </p:txBody>
      </p:sp>
      <p:sp>
        <p:nvSpPr>
          <p:cNvPr id="4" name="Slide Number Placeholder 3"/>
          <p:cNvSpPr>
            <a:spLocks noGrp="1"/>
          </p:cNvSpPr>
          <p:nvPr>
            <p:ph type="sldNum" sz="quarter" idx="5"/>
          </p:nvPr>
        </p:nvSpPr>
        <p:spPr/>
        <p:txBody>
          <a:bodyPr/>
          <a:lstStyle/>
          <a:p>
            <a:fld id="{2D4DDDCC-8EA6-44EB-B4B9-13E0955845CE}" type="slidenum">
              <a:rPr lang="en-US" smtClean="0"/>
              <a:t>23</a:t>
            </a:fld>
            <a:endParaRPr lang="en-US"/>
          </a:p>
        </p:txBody>
      </p:sp>
    </p:spTree>
    <p:extLst>
      <p:ext uri="{BB962C8B-B14F-4D97-AF65-F5344CB8AC3E}">
        <p14:creationId xmlns:p14="http://schemas.microsoft.com/office/powerpoint/2010/main" val="38559541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a-IR" sz="1800" dirty="0">
                <a:effectLst/>
                <a:latin typeface="Calibri" panose="020F0502020204030204" pitchFamily="34" charset="0"/>
                <a:ea typeface="Calibri" panose="020F0502020204030204" pitchFamily="34" charset="0"/>
                <a:cs typeface="B Nazanin"/>
              </a:rPr>
              <a:t>همچنین، بیش از نیمی از زخم های پا ناشی از تروما است که با پوشیدن کفش مناسب می توان از آن جلوگیری کرد </a:t>
            </a:r>
          </a:p>
          <a:p>
            <a:pPr marL="0" marR="0" lvl="0" indent="0" algn="l" defTabSz="914400" rtl="0" eaLnBrk="1" fontAlgn="auto" latinLnBrk="0" hangingPunct="1">
              <a:lnSpc>
                <a:spcPct val="100000"/>
              </a:lnSpc>
              <a:spcBef>
                <a:spcPts val="0"/>
              </a:spcBef>
              <a:spcAft>
                <a:spcPts val="0"/>
              </a:spcAft>
              <a:buClrTx/>
              <a:buSzTx/>
              <a:buFontTx/>
              <a:buNone/>
              <a:tabLst/>
              <a:defRPr/>
            </a:pPr>
            <a:r>
              <a:rPr lang="fa-IR" sz="1800" dirty="0">
                <a:effectLst/>
                <a:latin typeface="Calibri" panose="020F0502020204030204" pitchFamily="34" charset="0"/>
                <a:ea typeface="Calibri" panose="020F0502020204030204" pitchFamily="34" charset="0"/>
                <a:cs typeface="B Nazanin"/>
              </a:rPr>
              <a:t>درصورت استفاده از کفش های با فیت نامناسب احتمال ایجاد درد، فشار نامناسب، تاول، تروما و پاتولوژی پا افزایش می یابد. </a:t>
            </a:r>
          </a:p>
          <a:p>
            <a:pPr marL="0" marR="0" lvl="0" indent="0" algn="l" defTabSz="914400" rtl="0" eaLnBrk="1" fontAlgn="auto" latinLnBrk="0" hangingPunct="1">
              <a:lnSpc>
                <a:spcPct val="100000"/>
              </a:lnSpc>
              <a:spcBef>
                <a:spcPts val="0"/>
              </a:spcBef>
              <a:spcAft>
                <a:spcPts val="0"/>
              </a:spcAft>
              <a:buClrTx/>
              <a:buSzTx/>
              <a:buFontTx/>
              <a:buNone/>
              <a:tabLst/>
              <a:defRPr/>
            </a:pPr>
            <a:r>
              <a:rPr lang="fa-IR" sz="1800" dirty="0">
                <a:effectLst/>
                <a:latin typeface="Calibri" panose="020F0502020204030204" pitchFamily="34" charset="0"/>
                <a:ea typeface="Calibri" panose="020F0502020204030204" pitchFamily="34" charset="0"/>
                <a:cs typeface="B Nazanin"/>
              </a:rPr>
              <a:t>کفش نامناسب از طریق مکانیسم های مختلفی باعث تروما می شود: کفش هایی که بطور کامل سطح پا را پوشش نمی دهند پا را در برابر ترومای خارجی محافظت نمی کنند، کفش های با فیت نامناسب سبب تسهیل استرس های برشی مکرر می شوند و کفش هایی که قادر به توزیع مناسب فشار در کف پا نیستند، منجر به فشارهای مزمن مکرر به کف پا می شوند. </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C4045C99-7633-4712-B534-FCDD0CD3E3B1}" type="slidenum">
              <a:rPr lang="en-US" smtClean="0"/>
              <a:t>24</a:t>
            </a:fld>
            <a:endParaRPr lang="en-US"/>
          </a:p>
        </p:txBody>
      </p:sp>
    </p:spTree>
    <p:extLst>
      <p:ext uri="{BB962C8B-B14F-4D97-AF65-F5344CB8AC3E}">
        <p14:creationId xmlns:p14="http://schemas.microsoft.com/office/powerpoint/2010/main" val="15595648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sz="1800" dirty="0">
                <a:effectLst/>
                <a:latin typeface="Calibri" panose="020F0502020204030204" pitchFamily="34" charset="0"/>
                <a:ea typeface="Calibri" panose="020F0502020204030204" pitchFamily="34" charset="0"/>
                <a:cs typeface="B Zar"/>
              </a:rPr>
              <a:t>. دو مشکل مهمی که در کفش می توان به آن اشاره نمود یکی سایز نامناسب (تنگ یا گشاد بودن) و دیگری  عدم ضربه گیری مناسب است</a:t>
            </a:r>
          </a:p>
          <a:p>
            <a:pPr algn="r" rtl="1"/>
            <a:r>
              <a:rPr lang="fa-IR" sz="1800" dirty="0">
                <a:effectLst/>
                <a:latin typeface="Calibri" panose="020F0502020204030204" pitchFamily="34" charset="0"/>
                <a:ea typeface="Calibri" panose="020F0502020204030204" pitchFamily="34" charset="0"/>
                <a:cs typeface="B Zar"/>
              </a:rPr>
              <a:t> </a:t>
            </a:r>
            <a:r>
              <a:rPr lang="fa-IR" dirty="0"/>
              <a:t>سایز مناسب (طول، عرض و عمق)</a:t>
            </a:r>
          </a:p>
          <a:p>
            <a:pPr algn="r" rtl="1"/>
            <a:r>
              <a:rPr lang="fa-IR" dirty="0"/>
              <a:t>عدم وجود زائده خطرناک در داخل کفش</a:t>
            </a:r>
          </a:p>
          <a:p>
            <a:pPr algn="r" rtl="1"/>
            <a:r>
              <a:rPr lang="fa-IR" dirty="0"/>
              <a:t>کفش رویه بسته</a:t>
            </a:r>
          </a:p>
          <a:p>
            <a:pPr algn="r" rtl="1"/>
            <a:r>
              <a:rPr lang="fa-IR" dirty="0"/>
              <a:t>داشتن قابلیت تنظیم روی پا</a:t>
            </a:r>
          </a:p>
          <a:p>
            <a:pPr algn="r" rtl="1"/>
            <a:r>
              <a:rPr lang="fa-IR" dirty="0"/>
              <a:t>تطابق کفش با هرگونه بدشکلی و مشکل در پا</a:t>
            </a:r>
          </a:p>
          <a:p>
            <a:pPr algn="r" rtl="1"/>
            <a:r>
              <a:rPr lang="fa-IR" dirty="0"/>
              <a:t>درصورت لزوم از کفش سفارشی ساز استفاده شود مثلا در پای دارای بدشکلی انگشتان، زخم، پینه، میخچه، پای دارای اختلال حس و ...</a:t>
            </a:r>
          </a:p>
          <a:p>
            <a:pPr algn="r" rtl="1"/>
            <a:r>
              <a:rPr lang="fa-IR" dirty="0"/>
              <a:t>لازم است افراد دیابتی از کفی طبی مناسبی که برای پایشان طراحی شده است استفاده نمایند. این کفش ها و کفی های طبی را باید از مراکز ارتوپدی فنی مختص دیابت تهیه نمود  </a:t>
            </a:r>
          </a:p>
          <a:p>
            <a:endParaRPr lang="en-US" dirty="0"/>
          </a:p>
        </p:txBody>
      </p:sp>
      <p:sp>
        <p:nvSpPr>
          <p:cNvPr id="4" name="Slide Number Placeholder 3"/>
          <p:cNvSpPr>
            <a:spLocks noGrp="1"/>
          </p:cNvSpPr>
          <p:nvPr>
            <p:ph type="sldNum" sz="quarter" idx="5"/>
          </p:nvPr>
        </p:nvSpPr>
        <p:spPr/>
        <p:txBody>
          <a:bodyPr/>
          <a:lstStyle/>
          <a:p>
            <a:fld id="{C4045C99-7633-4712-B534-FCDD0CD3E3B1}" type="slidenum">
              <a:rPr lang="en-US" smtClean="0"/>
              <a:t>25</a:t>
            </a:fld>
            <a:endParaRPr lang="en-US"/>
          </a:p>
        </p:txBody>
      </p:sp>
    </p:spTree>
    <p:extLst>
      <p:ext uri="{BB962C8B-B14F-4D97-AF65-F5344CB8AC3E}">
        <p14:creationId xmlns:p14="http://schemas.microsoft.com/office/powerpoint/2010/main" val="27531928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a:t>پای شارکو یکی از مشکلات مهم پا در دیابت است. پای شارکو در اثر استرس های مکرر به پای دچار اختلال حس ایجاد می شود که در طی آن پا دچار دررفتگی و شکستگی می شود و بدشکل می شود و ناحیه وسط پا برجسته میگردد. این ناحیه برجسته مستعد زخم پا است</a:t>
            </a:r>
          </a:p>
          <a:p>
            <a:r>
              <a:rPr lang="fa-IR" dirty="0"/>
              <a:t>در تصویر بالا یک پای شارکو و الگوی فشار کف پا را در آن می بینید. مشاهده می شود که فشارها در وسط کف پا که محل بیرون زده گی استخوانی است بسیاااار بیشتر از سایر نقاط کف پا بوده و این ناحیه را مستعد زخم می کند</a:t>
            </a:r>
            <a:endParaRPr lang="en-US" dirty="0"/>
          </a:p>
        </p:txBody>
      </p:sp>
      <p:sp>
        <p:nvSpPr>
          <p:cNvPr id="4" name="Slide Number Placeholder 3"/>
          <p:cNvSpPr>
            <a:spLocks noGrp="1"/>
          </p:cNvSpPr>
          <p:nvPr>
            <p:ph type="sldNum" sz="quarter" idx="5"/>
          </p:nvPr>
        </p:nvSpPr>
        <p:spPr/>
        <p:txBody>
          <a:bodyPr/>
          <a:lstStyle/>
          <a:p>
            <a:fld id="{C4045C99-7633-4712-B534-FCDD0CD3E3B1}" type="slidenum">
              <a:rPr lang="en-US" smtClean="0"/>
              <a:t>27</a:t>
            </a:fld>
            <a:endParaRPr lang="en-US"/>
          </a:p>
        </p:txBody>
      </p:sp>
    </p:spTree>
    <p:extLst>
      <p:ext uri="{BB962C8B-B14F-4D97-AF65-F5344CB8AC3E}">
        <p14:creationId xmlns:p14="http://schemas.microsoft.com/office/powerpoint/2010/main" val="9592133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D4DDDCC-8EA6-44EB-B4B9-13E0955845CE}" type="slidenum">
              <a:rPr lang="en-US" smtClean="0"/>
              <a:t>29</a:t>
            </a:fld>
            <a:endParaRPr lang="en-US"/>
          </a:p>
        </p:txBody>
      </p:sp>
    </p:spTree>
    <p:extLst>
      <p:ext uri="{BB962C8B-B14F-4D97-AF65-F5344CB8AC3E}">
        <p14:creationId xmlns:p14="http://schemas.microsoft.com/office/powerpoint/2010/main" val="34461403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1B1B1B"/>
                </a:solidFill>
                <a:effectLst/>
                <a:latin typeface="Cambria" panose="02040503050406030204" pitchFamily="18" charset="0"/>
              </a:rPr>
              <a:t>Use of the vibration perception threshold (VPT) is a simple way of detecting large-fiber dysfunction</a:t>
            </a:r>
            <a:endParaRPr lang="fa-IR" b="0" i="0" dirty="0">
              <a:solidFill>
                <a:srgbClr val="1B1B1B"/>
              </a:solidFill>
              <a:effectLst/>
              <a:latin typeface="Cambria" panose="02040503050406030204" pitchFamily="18" charset="0"/>
            </a:endParaRPr>
          </a:p>
          <a:p>
            <a:r>
              <a:rPr lang="fa-IR" dirty="0"/>
              <a:t>آستانه درک ارتعاش</a:t>
            </a:r>
            <a:endParaRPr lang="en-US" dirty="0"/>
          </a:p>
          <a:p>
            <a:r>
              <a:rPr lang="en-US" dirty="0" err="1"/>
              <a:t>Neurothesiometer</a:t>
            </a:r>
            <a:r>
              <a:rPr lang="en-US" dirty="0"/>
              <a:t> </a:t>
            </a:r>
            <a:r>
              <a:rPr lang="fa-IR" dirty="0"/>
              <a:t>نوروتزیومتر</a:t>
            </a:r>
          </a:p>
          <a:p>
            <a:r>
              <a:rPr lang="fa-IR" dirty="0"/>
              <a:t>بررسی فایبرهای بلند اعصاب پا</a:t>
            </a:r>
            <a:endParaRPr lang="en-US" dirty="0"/>
          </a:p>
        </p:txBody>
      </p:sp>
      <p:sp>
        <p:nvSpPr>
          <p:cNvPr id="4" name="Slide Number Placeholder 3"/>
          <p:cNvSpPr>
            <a:spLocks noGrp="1"/>
          </p:cNvSpPr>
          <p:nvPr>
            <p:ph type="sldNum" sz="quarter" idx="5"/>
          </p:nvPr>
        </p:nvSpPr>
        <p:spPr/>
        <p:txBody>
          <a:bodyPr/>
          <a:lstStyle/>
          <a:p>
            <a:fld id="{2D4DDDCC-8EA6-44EB-B4B9-13E0955845CE}" type="slidenum">
              <a:rPr lang="en-US" smtClean="0"/>
              <a:t>34</a:t>
            </a:fld>
            <a:endParaRPr lang="en-US"/>
          </a:p>
        </p:txBody>
      </p:sp>
    </p:spTree>
    <p:extLst>
      <p:ext uri="{BB962C8B-B14F-4D97-AF65-F5344CB8AC3E}">
        <p14:creationId xmlns:p14="http://schemas.microsoft.com/office/powerpoint/2010/main" val="28879123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a:t>دارای 14 آیتم و توصیه بر اساس ریسک زخم پا</a:t>
            </a:r>
            <a:endParaRPr lang="en-US"/>
          </a:p>
        </p:txBody>
      </p:sp>
      <p:sp>
        <p:nvSpPr>
          <p:cNvPr id="4" name="Slide Number Placeholder 3"/>
          <p:cNvSpPr>
            <a:spLocks noGrp="1"/>
          </p:cNvSpPr>
          <p:nvPr>
            <p:ph type="sldNum" sz="quarter" idx="5"/>
          </p:nvPr>
        </p:nvSpPr>
        <p:spPr/>
        <p:txBody>
          <a:bodyPr/>
          <a:lstStyle/>
          <a:p>
            <a:fld id="{2D4DDDCC-8EA6-44EB-B4B9-13E0955845CE}" type="slidenum">
              <a:rPr lang="en-US" smtClean="0"/>
              <a:t>35</a:t>
            </a:fld>
            <a:endParaRPr lang="en-US"/>
          </a:p>
        </p:txBody>
      </p:sp>
    </p:spTree>
    <p:extLst>
      <p:ext uri="{BB962C8B-B14F-4D97-AF65-F5344CB8AC3E}">
        <p14:creationId xmlns:p14="http://schemas.microsoft.com/office/powerpoint/2010/main" val="370197944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800" b="0" i="0" u="none" strike="noStrike" baseline="0" dirty="0">
                <a:latin typeface="Lato-Regular"/>
              </a:rPr>
              <a:t>If the temperature difference between corresponding regions of the left and right foot is above a temperature threshold of 2.2°C (or 4.0 °F) on two consecutive days, coach the patient to reduce ambulatory activity and consult an adequately trained healthcare professional for further diagnosis and treatment.</a:t>
            </a:r>
          </a:p>
          <a:p>
            <a:pPr algn="l"/>
            <a:endParaRPr lang="en-US" dirty="0"/>
          </a:p>
        </p:txBody>
      </p:sp>
      <p:sp>
        <p:nvSpPr>
          <p:cNvPr id="4" name="Slide Number Placeholder 3"/>
          <p:cNvSpPr>
            <a:spLocks noGrp="1"/>
          </p:cNvSpPr>
          <p:nvPr>
            <p:ph type="sldNum" sz="quarter" idx="5"/>
          </p:nvPr>
        </p:nvSpPr>
        <p:spPr/>
        <p:txBody>
          <a:bodyPr/>
          <a:lstStyle/>
          <a:p>
            <a:fld id="{2D4DDDCC-8EA6-44EB-B4B9-13E0955845CE}" type="slidenum">
              <a:rPr lang="en-US" smtClean="0"/>
              <a:t>37</a:t>
            </a:fld>
            <a:endParaRPr lang="en-US"/>
          </a:p>
        </p:txBody>
      </p:sp>
    </p:spTree>
    <p:extLst>
      <p:ext uri="{BB962C8B-B14F-4D97-AF65-F5344CB8AC3E}">
        <p14:creationId xmlns:p14="http://schemas.microsoft.com/office/powerpoint/2010/main" val="9117210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lang="fa-IR" sz="1200" dirty="0">
              <a:effectLst/>
              <a:latin typeface="Calibri" panose="020F0502020204030204" pitchFamily="34" charset="0"/>
              <a:ea typeface="Calibri" panose="020F0502020204030204" pitchFamily="34" charset="0"/>
              <a:cs typeface="B Nazanin"/>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fa-IR" sz="1200" dirty="0">
                <a:effectLst/>
                <a:latin typeface="Calibri" panose="020F0502020204030204" pitchFamily="34" charset="0"/>
                <a:cs typeface="B Nazanin"/>
              </a:rPr>
              <a:t>ریسک قطع عضو در افراد دارای دیابت </a:t>
            </a:r>
            <a:r>
              <a:rPr lang="en-US" sz="1200" dirty="0">
                <a:effectLst/>
                <a:latin typeface="Calibri" panose="020F0502020204030204" pitchFamily="34" charset="0"/>
                <a:cs typeface="B Nazanin"/>
              </a:rPr>
              <a:t>6</a:t>
            </a:r>
            <a:r>
              <a:rPr lang="fa-IR" sz="1200" dirty="0">
                <a:effectLst/>
                <a:latin typeface="Calibri" panose="020F0502020204030204" pitchFamily="34" charset="0"/>
                <a:cs typeface="B Nazanin"/>
              </a:rPr>
              <a:t>  برابر افراد سالم است</a:t>
            </a:r>
            <a:endParaRPr lang="en-US" sz="1200" dirty="0">
              <a:effectLst/>
              <a:latin typeface="Calibri" panose="020F0502020204030204" pitchFamily="34" charset="0"/>
              <a:cs typeface="B Nazanin"/>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en-US" dirty="0"/>
              <a:t>the lifetime incidence of DFU was high, ranging from 19% to 34%</a:t>
            </a:r>
            <a:r>
              <a:rPr lang="en-US" sz="1200" dirty="0">
                <a:effectLst/>
                <a:latin typeface="Calibri" panose="020F0502020204030204" pitchFamily="34" charset="0"/>
                <a:cs typeface="B Nazanin"/>
              </a:rPr>
              <a:t>.</a:t>
            </a:r>
          </a:p>
          <a:p>
            <a:pPr marL="0" marR="0" lvl="0" indent="0" algn="r" defTabSz="914400" rtl="1" eaLnBrk="1" fontAlgn="auto" latinLnBrk="0" hangingPunct="1">
              <a:lnSpc>
                <a:spcPct val="100000"/>
              </a:lnSpc>
              <a:spcBef>
                <a:spcPts val="0"/>
              </a:spcBef>
              <a:spcAft>
                <a:spcPts val="0"/>
              </a:spcAft>
              <a:buClrTx/>
              <a:buSzTx/>
              <a:buFontTx/>
              <a:buNone/>
              <a:tabLst/>
              <a:defRPr/>
            </a:pPr>
            <a:r>
              <a:rPr lang="en-US" dirty="0"/>
              <a:t>. </a:t>
            </a:r>
            <a:r>
              <a:rPr lang="en-US" b="1" dirty="0"/>
              <a:t>Over half of DFUs will develop an infection</a:t>
            </a:r>
            <a:r>
              <a:rPr lang="en-US" dirty="0"/>
              <a:t>. Of these, 17% will require an amputation </a:t>
            </a:r>
            <a:endParaRPr lang="fa-IR" sz="1200" dirty="0">
              <a:effectLst/>
              <a:latin typeface="Calibri" panose="020F0502020204030204" pitchFamily="34" charset="0"/>
              <a:cs typeface="B Nazanin"/>
            </a:endParaRPr>
          </a:p>
          <a:p>
            <a:endParaRPr lang="en-US" dirty="0"/>
          </a:p>
        </p:txBody>
      </p:sp>
      <p:sp>
        <p:nvSpPr>
          <p:cNvPr id="4" name="Slide Number Placeholder 3"/>
          <p:cNvSpPr>
            <a:spLocks noGrp="1"/>
          </p:cNvSpPr>
          <p:nvPr>
            <p:ph type="sldNum" sz="quarter" idx="5"/>
          </p:nvPr>
        </p:nvSpPr>
        <p:spPr/>
        <p:txBody>
          <a:bodyPr/>
          <a:lstStyle/>
          <a:p>
            <a:fld id="{2D4DDDCC-8EA6-44EB-B4B9-13E0955845CE}" type="slidenum">
              <a:rPr lang="en-US" smtClean="0"/>
              <a:t>2</a:t>
            </a:fld>
            <a:endParaRPr lang="en-US"/>
          </a:p>
        </p:txBody>
      </p:sp>
    </p:spTree>
    <p:extLst>
      <p:ext uri="{BB962C8B-B14F-4D97-AF65-F5344CB8AC3E}">
        <p14:creationId xmlns:p14="http://schemas.microsoft.com/office/powerpoint/2010/main" val="20583223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a:t>مراقبت یکپارچه از پا</a:t>
            </a:r>
            <a:endParaRPr lang="en-US" dirty="0"/>
          </a:p>
        </p:txBody>
      </p:sp>
      <p:sp>
        <p:nvSpPr>
          <p:cNvPr id="4" name="Slide Number Placeholder 3"/>
          <p:cNvSpPr>
            <a:spLocks noGrp="1"/>
          </p:cNvSpPr>
          <p:nvPr>
            <p:ph type="sldNum" sz="quarter" idx="5"/>
          </p:nvPr>
        </p:nvSpPr>
        <p:spPr/>
        <p:txBody>
          <a:bodyPr/>
          <a:lstStyle/>
          <a:p>
            <a:fld id="{2D4DDDCC-8EA6-44EB-B4B9-13E0955845CE}" type="slidenum">
              <a:rPr lang="en-US" smtClean="0"/>
              <a:t>38</a:t>
            </a:fld>
            <a:endParaRPr lang="en-US"/>
          </a:p>
        </p:txBody>
      </p:sp>
    </p:spTree>
    <p:extLst>
      <p:ext uri="{BB962C8B-B14F-4D97-AF65-F5344CB8AC3E}">
        <p14:creationId xmlns:p14="http://schemas.microsoft.com/office/powerpoint/2010/main" val="24476979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a:t>تست لمس ظریف: لمس نوک انگشتان شست، وسط و کوچک پا بصورت خیلی ملایم</a:t>
            </a:r>
          </a:p>
          <a:p>
            <a:r>
              <a:rPr lang="fa-IR" dirty="0"/>
              <a:t>اگر حداقل دو ناحیه را بیمار با چشمان بسته در هر دو پا  تشخیص ندهد پس اختلال حس محافظتی وجود دارد</a:t>
            </a:r>
            <a:endParaRPr lang="en-US" dirty="0"/>
          </a:p>
          <a:p>
            <a:endParaRPr lang="en-US" dirty="0"/>
          </a:p>
        </p:txBody>
      </p:sp>
      <p:sp>
        <p:nvSpPr>
          <p:cNvPr id="4" name="Slide Number Placeholder 3"/>
          <p:cNvSpPr>
            <a:spLocks noGrp="1"/>
          </p:cNvSpPr>
          <p:nvPr>
            <p:ph type="sldNum" sz="quarter" idx="5"/>
          </p:nvPr>
        </p:nvSpPr>
        <p:spPr/>
        <p:txBody>
          <a:bodyPr/>
          <a:lstStyle/>
          <a:p>
            <a:fld id="{2D4DDDCC-8EA6-44EB-B4B9-13E0955845CE}" type="slidenum">
              <a:rPr lang="en-US" smtClean="0"/>
              <a:t>40</a:t>
            </a:fld>
            <a:endParaRPr lang="en-US"/>
          </a:p>
        </p:txBody>
      </p:sp>
    </p:spTree>
    <p:extLst>
      <p:ext uri="{BB962C8B-B14F-4D97-AF65-F5344CB8AC3E}">
        <p14:creationId xmlns:p14="http://schemas.microsoft.com/office/powerpoint/2010/main" val="30456999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chronic limb threatening ischemia</a:t>
            </a:r>
          </a:p>
          <a:p>
            <a:r>
              <a:rPr lang="en-US" b="1" i="0" dirty="0">
                <a:solidFill>
                  <a:srgbClr val="666666"/>
                </a:solidFill>
                <a:effectLst/>
                <a:latin typeface="Georgia" panose="02040502050405020303" pitchFamily="18" charset="0"/>
              </a:rPr>
              <a:t>Direct costs of care for diabetes in general was $237 billion </a:t>
            </a:r>
            <a:r>
              <a:rPr lang="en-US" b="1" dirty="0"/>
              <a:t>in the USA </a:t>
            </a:r>
            <a:r>
              <a:rPr lang="en-US" b="1" i="0" dirty="0">
                <a:solidFill>
                  <a:srgbClr val="666666"/>
                </a:solidFill>
                <a:effectLst/>
                <a:latin typeface="Georgia" panose="02040502050405020303" pitchFamily="18" charset="0"/>
              </a:rPr>
              <a:t>in 2017. This is compared to $80 billion for cancer in 2015, </a:t>
            </a:r>
            <a:r>
              <a:rPr lang="en-US" b="1" dirty="0"/>
              <a:t>nearly equal to the attributable cost of diabetic foot disease</a:t>
            </a:r>
            <a:r>
              <a:rPr lang="en-US" b="1" i="0" dirty="0">
                <a:solidFill>
                  <a:srgbClr val="666666"/>
                </a:solidFill>
                <a:effectLst/>
                <a:latin typeface="Georgia" panose="02040502050405020303" pitchFamily="18" charset="0"/>
              </a:rPr>
              <a:t>. </a:t>
            </a:r>
            <a:r>
              <a:rPr lang="en-US" b="0" i="0" dirty="0">
                <a:solidFill>
                  <a:srgbClr val="666666"/>
                </a:solidFill>
                <a:effectLst/>
                <a:latin typeface="Georgia" panose="02040502050405020303" pitchFamily="18" charset="0"/>
              </a:rPr>
              <a:t>As up to one-third of the direct costs of care for diabetes may be attributed to the lower extremity, these are also readily comparable.</a:t>
            </a:r>
          </a:p>
          <a:p>
            <a:r>
              <a:rPr lang="en-US" b="0" i="0" dirty="0">
                <a:solidFill>
                  <a:srgbClr val="666666"/>
                </a:solidFill>
                <a:effectLst/>
                <a:latin typeface="Georgia" panose="02040502050405020303" pitchFamily="18" charset="0"/>
              </a:rPr>
              <a:t>DFU: 46.2 %</a:t>
            </a:r>
          </a:p>
          <a:p>
            <a:r>
              <a:rPr lang="en-US" b="0" i="0" dirty="0">
                <a:solidFill>
                  <a:srgbClr val="666666"/>
                </a:solidFill>
                <a:effectLst/>
                <a:latin typeface="Georgia" panose="02040502050405020303" pitchFamily="18" charset="0"/>
              </a:rPr>
              <a:t>All cancer: 31 %</a:t>
            </a:r>
          </a:p>
          <a:p>
            <a:r>
              <a:rPr lang="en-US" dirty="0"/>
              <a:t>Systematic review 2022: global mortality rate of DFU : 50.9% at 5 years</a:t>
            </a:r>
          </a:p>
        </p:txBody>
      </p:sp>
      <p:sp>
        <p:nvSpPr>
          <p:cNvPr id="4" name="Slide Number Placeholder 3"/>
          <p:cNvSpPr>
            <a:spLocks noGrp="1"/>
          </p:cNvSpPr>
          <p:nvPr>
            <p:ph type="sldNum" sz="quarter" idx="5"/>
          </p:nvPr>
        </p:nvSpPr>
        <p:spPr/>
        <p:txBody>
          <a:bodyPr/>
          <a:lstStyle/>
          <a:p>
            <a:fld id="{2D4DDDCC-8EA6-44EB-B4B9-13E0955845CE}" type="slidenum">
              <a:rPr lang="en-US" smtClean="0"/>
              <a:t>3</a:t>
            </a:fld>
            <a:endParaRPr lang="en-US"/>
          </a:p>
        </p:txBody>
      </p:sp>
    </p:spTree>
    <p:extLst>
      <p:ext uri="{BB962C8B-B14F-4D97-AF65-F5344CB8AC3E}">
        <p14:creationId xmlns:p14="http://schemas.microsoft.com/office/powerpoint/2010/main" val="35723637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D4DDDCC-8EA6-44EB-B4B9-13E0955845CE}" type="slidenum">
              <a:rPr lang="en-US" smtClean="0"/>
              <a:t>4</a:t>
            </a:fld>
            <a:endParaRPr lang="en-US"/>
          </a:p>
        </p:txBody>
      </p:sp>
    </p:spTree>
    <p:extLst>
      <p:ext uri="{BB962C8B-B14F-4D97-AF65-F5344CB8AC3E}">
        <p14:creationId xmlns:p14="http://schemas.microsoft.com/office/powerpoint/2010/main" val="9502996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lnSpc>
                <a:spcPct val="150000"/>
              </a:lnSpc>
              <a:buFont typeface="Wingdings" panose="05000000000000000000" pitchFamily="2" charset="2"/>
              <a:buChar char="§"/>
            </a:pPr>
            <a:r>
              <a:rPr lang="fa-IR" sz="1200" dirty="0">
                <a:cs typeface="B Lotus" panose="00000400000000000000" pitchFamily="2" charset="-78"/>
              </a:rPr>
              <a:t>کاهش حس پا (نوروپاتی دیابتی)</a:t>
            </a:r>
          </a:p>
          <a:p>
            <a:pPr algn="r" rtl="1">
              <a:lnSpc>
                <a:spcPct val="150000"/>
              </a:lnSpc>
              <a:buFont typeface="Wingdings" panose="05000000000000000000" pitchFamily="2" charset="2"/>
              <a:buChar char="§"/>
            </a:pPr>
            <a:r>
              <a:rPr lang="fa-IR" sz="1200" dirty="0">
                <a:cs typeface="B Lotus" panose="00000400000000000000" pitchFamily="2" charset="-78"/>
              </a:rPr>
              <a:t> اختلال در خونرسانی پا</a:t>
            </a:r>
          </a:p>
          <a:p>
            <a:pPr algn="r" rtl="1">
              <a:lnSpc>
                <a:spcPct val="150000"/>
              </a:lnSpc>
              <a:buFont typeface="Wingdings" panose="05000000000000000000" pitchFamily="2" charset="2"/>
              <a:buChar char="§"/>
            </a:pPr>
            <a:r>
              <a:rPr lang="fa-IR" sz="1200" dirty="0">
                <a:cs typeface="B Lotus" panose="00000400000000000000" pitchFamily="2" charset="-78"/>
              </a:rPr>
              <a:t> اختلال در روند ترمیم زخم</a:t>
            </a:r>
          </a:p>
          <a:p>
            <a:pPr algn="r" rtl="1">
              <a:lnSpc>
                <a:spcPct val="150000"/>
              </a:lnSpc>
              <a:buFont typeface="Wingdings" panose="05000000000000000000" pitchFamily="2" charset="2"/>
              <a:buChar char="§"/>
            </a:pPr>
            <a:r>
              <a:rPr lang="fa-IR" sz="1200" dirty="0">
                <a:cs typeface="B Lotus" panose="00000400000000000000" pitchFamily="2" charset="-78"/>
              </a:rPr>
              <a:t> فلج عضلات ظریف پا و ایجاد دفورمیتی و افزایش فشار در برجستگی های استخوانی</a:t>
            </a:r>
            <a:endParaRPr lang="en-US" sz="1200" dirty="0">
              <a:cs typeface="B Lotus" panose="00000400000000000000" pitchFamily="2" charset="-78"/>
            </a:endParaRPr>
          </a:p>
          <a:p>
            <a:pPr algn="r" rtl="1">
              <a:lnSpc>
                <a:spcPct val="150000"/>
              </a:lnSpc>
              <a:buFont typeface="Wingdings" panose="05000000000000000000" pitchFamily="2" charset="2"/>
              <a:buChar char="§"/>
            </a:pPr>
            <a:r>
              <a:rPr lang="fa-IR" sz="1200" dirty="0">
                <a:cs typeface="B Lotus" panose="00000400000000000000" pitchFamily="2" charset="-78"/>
              </a:rPr>
              <a:t> خشکی پوست و ایجاد کالوس (</a:t>
            </a:r>
            <a:r>
              <a:rPr lang="fa-IR" sz="1200" dirty="0">
                <a:latin typeface="Calibri" panose="020F0502020204030204" pitchFamily="34" charset="0"/>
                <a:cs typeface="B Lotus" panose="00000400000000000000" pitchFamily="2" charset="-78"/>
              </a:rPr>
              <a:t>کالوس</a:t>
            </a:r>
            <a:r>
              <a:rPr lang="fa-IR" sz="1200" dirty="0">
                <a:effectLst/>
                <a:latin typeface="Calibri" panose="020F0502020204030204" pitchFamily="34" charset="0"/>
                <a:ea typeface="Calibri" panose="020F0502020204030204" pitchFamily="34" charset="0"/>
                <a:cs typeface="B Lotus" panose="00000400000000000000" pitchFamily="2" charset="-78"/>
              </a:rPr>
              <a:t> محل تجمع فشار در کف پا است و ریسک ایجاد زخم را 11 برابر می کند</a:t>
            </a:r>
            <a:r>
              <a:rPr lang="fa-IR" sz="1200" dirty="0">
                <a:cs typeface="B Lotus" panose="00000400000000000000" pitchFamily="2" charset="-78"/>
              </a:rPr>
              <a:t>)</a:t>
            </a:r>
          </a:p>
          <a:p>
            <a:pPr algn="r" rtl="1">
              <a:lnSpc>
                <a:spcPct val="150000"/>
              </a:lnSpc>
              <a:buFont typeface="Wingdings" panose="05000000000000000000" pitchFamily="2" charset="2"/>
              <a:buChar char="§"/>
            </a:pPr>
            <a:r>
              <a:rPr lang="fa-IR" sz="1200" dirty="0">
                <a:cs typeface="B Lotus" panose="00000400000000000000" pitchFamily="2" charset="-78"/>
              </a:rPr>
              <a:t> پای شارکو</a:t>
            </a:r>
          </a:p>
          <a:p>
            <a:endParaRPr lang="en-US" dirty="0"/>
          </a:p>
        </p:txBody>
      </p:sp>
      <p:sp>
        <p:nvSpPr>
          <p:cNvPr id="4" name="Slide Number Placeholder 3"/>
          <p:cNvSpPr>
            <a:spLocks noGrp="1"/>
          </p:cNvSpPr>
          <p:nvPr>
            <p:ph type="sldNum" sz="quarter" idx="5"/>
          </p:nvPr>
        </p:nvSpPr>
        <p:spPr/>
        <p:txBody>
          <a:bodyPr/>
          <a:lstStyle/>
          <a:p>
            <a:fld id="{2D4DDDCC-8EA6-44EB-B4B9-13E0955845CE}" type="slidenum">
              <a:rPr lang="en-US" smtClean="0"/>
              <a:t>5</a:t>
            </a:fld>
            <a:endParaRPr lang="en-US"/>
          </a:p>
        </p:txBody>
      </p:sp>
    </p:spTree>
    <p:extLst>
      <p:ext uri="{BB962C8B-B14F-4D97-AF65-F5344CB8AC3E}">
        <p14:creationId xmlns:p14="http://schemas.microsoft.com/office/powerpoint/2010/main" val="16244747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b="0" i="0" u="none" strike="noStrike" baseline="0" dirty="0">
                <a:latin typeface="GillSans-Light"/>
              </a:rPr>
              <a:t>The neuropathy leads to an insensitive and sometimes deformed foot. </a:t>
            </a:r>
            <a:r>
              <a:rPr lang="en-US" sz="1200" b="1" i="0" u="none" strike="noStrike" baseline="0" dirty="0">
                <a:latin typeface="GillSans-Light"/>
              </a:rPr>
              <a:t>Loss of protective sensation</a:t>
            </a:r>
            <a:r>
              <a:rPr lang="en-US" sz="1200" b="0" i="0" u="none" strike="noStrike" baseline="0" dirty="0">
                <a:latin typeface="GillSans-Light"/>
              </a:rPr>
              <a:t>, </a:t>
            </a:r>
            <a:r>
              <a:rPr lang="en-US" sz="1200" b="1" i="0" u="none" strike="noStrike" baseline="0" dirty="0">
                <a:latin typeface="GillSans-Light"/>
              </a:rPr>
              <a:t>foot</a:t>
            </a:r>
          </a:p>
          <a:p>
            <a:pPr algn="l"/>
            <a:r>
              <a:rPr lang="en-US" sz="1200" b="1" i="0" u="none" strike="noStrike" baseline="0" dirty="0">
                <a:latin typeface="GillSans-Light"/>
              </a:rPr>
              <a:t>deformities</a:t>
            </a:r>
            <a:r>
              <a:rPr lang="en-US" sz="1200" b="0" i="0" u="none" strike="noStrike" baseline="0" dirty="0">
                <a:latin typeface="GillSans-Light"/>
              </a:rPr>
              <a:t>, and </a:t>
            </a:r>
            <a:r>
              <a:rPr lang="en-US" sz="1200" b="1" i="0" u="none" strike="noStrike" baseline="0" dirty="0">
                <a:latin typeface="GillSans-Light"/>
              </a:rPr>
              <a:t>limited joint mobility </a:t>
            </a:r>
            <a:r>
              <a:rPr lang="en-US" sz="1200" b="0" i="0" u="none" strike="noStrike" baseline="0" dirty="0">
                <a:latin typeface="GillSans-Light"/>
              </a:rPr>
              <a:t>can result in abnormal biomechanical loading of the foot.</a:t>
            </a:r>
          </a:p>
          <a:p>
            <a:pPr algn="l"/>
            <a:endParaRPr lang="en-US" sz="1200" b="0" i="0" u="none" strike="noStrike" baseline="0" dirty="0">
              <a:latin typeface="GillSans-Light"/>
            </a:endParaRPr>
          </a:p>
          <a:p>
            <a:pPr algn="l"/>
            <a:r>
              <a:rPr lang="en-US" sz="1200" b="0" i="0" u="none" strike="noStrike" baseline="0" dirty="0">
                <a:latin typeface="GillSans-Light"/>
              </a:rPr>
              <a:t>In addition, in people with neuropathy, </a:t>
            </a:r>
            <a:r>
              <a:rPr lang="en-US" sz="1200" b="1" i="0" u="none" strike="noStrike" baseline="0" dirty="0">
                <a:latin typeface="GillSans-Light"/>
              </a:rPr>
              <a:t>minor trauma </a:t>
            </a:r>
            <a:r>
              <a:rPr lang="en-US" sz="1200" b="0" i="0" u="none" strike="noStrike" baseline="0" dirty="0">
                <a:latin typeface="GillSans-Light"/>
              </a:rPr>
              <a:t>(e.g., from ill-fitting shoes, or an acute mechanical or thermal injury) can precipitate ulceration of the foot.</a:t>
            </a:r>
            <a:endParaRPr lang="en-US" dirty="0"/>
          </a:p>
          <a:p>
            <a:endParaRPr lang="en-US" dirty="0"/>
          </a:p>
        </p:txBody>
      </p:sp>
      <p:sp>
        <p:nvSpPr>
          <p:cNvPr id="4" name="Slide Number Placeholder 3"/>
          <p:cNvSpPr>
            <a:spLocks noGrp="1"/>
          </p:cNvSpPr>
          <p:nvPr>
            <p:ph type="sldNum" sz="quarter" idx="5"/>
          </p:nvPr>
        </p:nvSpPr>
        <p:spPr/>
        <p:txBody>
          <a:bodyPr/>
          <a:lstStyle/>
          <a:p>
            <a:fld id="{2D4DDDCC-8EA6-44EB-B4B9-13E0955845CE}" type="slidenum">
              <a:rPr lang="en-US" smtClean="0"/>
              <a:t>6</a:t>
            </a:fld>
            <a:endParaRPr lang="en-US"/>
          </a:p>
        </p:txBody>
      </p:sp>
    </p:spTree>
    <p:extLst>
      <p:ext uri="{BB962C8B-B14F-4D97-AF65-F5344CB8AC3E}">
        <p14:creationId xmlns:p14="http://schemas.microsoft.com/office/powerpoint/2010/main" val="2077101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1F1F1F"/>
                </a:solidFill>
                <a:effectLst/>
                <a:latin typeface="Google Sans"/>
              </a:rPr>
              <a:t>Charcot arthropathy is </a:t>
            </a:r>
            <a:r>
              <a:rPr lang="en-US" b="0" i="0" dirty="0">
                <a:solidFill>
                  <a:srgbClr val="040C28"/>
                </a:solidFill>
                <a:effectLst/>
                <a:latin typeface="Google Sans"/>
              </a:rPr>
              <a:t>a condition of the foot and ankle caused by an inability to sense injuries, which can result in significant deformities</a:t>
            </a:r>
            <a:r>
              <a:rPr lang="en-US" b="0" i="0" dirty="0">
                <a:solidFill>
                  <a:srgbClr val="1F1F1F"/>
                </a:solidFill>
                <a:effectLst/>
                <a:latin typeface="Google Sans"/>
              </a:rPr>
              <a:t>. </a:t>
            </a:r>
            <a:endParaRPr lang="en-US" dirty="0"/>
          </a:p>
        </p:txBody>
      </p:sp>
      <p:sp>
        <p:nvSpPr>
          <p:cNvPr id="4" name="Slide Number Placeholder 3"/>
          <p:cNvSpPr>
            <a:spLocks noGrp="1"/>
          </p:cNvSpPr>
          <p:nvPr>
            <p:ph type="sldNum" sz="quarter" idx="5"/>
          </p:nvPr>
        </p:nvSpPr>
        <p:spPr/>
        <p:txBody>
          <a:bodyPr/>
          <a:lstStyle/>
          <a:p>
            <a:fld id="{2D4DDDCC-8EA6-44EB-B4B9-13E0955845CE}" type="slidenum">
              <a:rPr lang="en-US" smtClean="0"/>
              <a:t>10</a:t>
            </a:fld>
            <a:endParaRPr lang="en-US"/>
          </a:p>
        </p:txBody>
      </p:sp>
    </p:spTree>
    <p:extLst>
      <p:ext uri="{BB962C8B-B14F-4D97-AF65-F5344CB8AC3E}">
        <p14:creationId xmlns:p14="http://schemas.microsoft.com/office/powerpoint/2010/main" val="39435594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sz="1800" b="0" i="0" u="none" strike="noStrike" baseline="0" dirty="0">
                <a:latin typeface="BMitra"/>
              </a:rPr>
              <a:t>در بیماران دیابتی شایع است و حدود نیمی از بیماران با یک زخم پای دیابتی )</a:t>
            </a:r>
            <a:r>
              <a:rPr lang="en-US" sz="1800" b="0" i="0" u="none" strike="noStrike" baseline="0" dirty="0">
                <a:latin typeface="Calibri" panose="020F0502020204030204" pitchFamily="34" charset="0"/>
              </a:rPr>
              <a:t>PAD</a:t>
            </a:r>
            <a:r>
              <a:rPr lang="en-US" sz="1800" b="0" i="0" u="none" strike="noStrike" baseline="0" dirty="0">
                <a:latin typeface="BMitra"/>
              </a:rPr>
              <a:t>( </a:t>
            </a:r>
            <a:r>
              <a:rPr lang="fa-IR" sz="1800" b="0" i="0" u="none" strike="noStrike" baseline="0" dirty="0">
                <a:latin typeface="BMitra"/>
              </a:rPr>
              <a:t>بیماری شریان محیطی</a:t>
            </a:r>
          </a:p>
          <a:p>
            <a:pPr algn="r" rtl="1"/>
            <a:r>
              <a:rPr lang="fa-IR" sz="1800" b="0" i="0" u="none" strike="noStrike" baseline="0" dirty="0">
                <a:latin typeface="BMitra"/>
              </a:rPr>
              <a:t>1(. بیماری شریانی محیطی معانی متفاوتی در مقالات دارد، اما در - همزمان بیماری شریانی محیطی نیز دارند</a:t>
            </a:r>
            <a:endParaRPr lang="en-US" sz="1800" b="0" i="0" u="none" strike="noStrike" baseline="0" dirty="0">
              <a:latin typeface="BMitra"/>
            </a:endParaRPr>
          </a:p>
          <a:p>
            <a:pPr algn="r" rtl="1"/>
            <a:r>
              <a:rPr lang="fa-IR" sz="1800" b="0" i="0" u="none" strike="noStrike" baseline="0" dirty="0">
                <a:latin typeface="BMitra"/>
              </a:rPr>
              <a:t>تشخیص بیماری شریانی محیطی در بیماران دیابتی مهم است،</a:t>
            </a:r>
          </a:p>
          <a:p>
            <a:pPr algn="r" rtl="1"/>
            <a:r>
              <a:rPr lang="fa-IR" sz="1800" b="0" i="0" u="none" strike="noStrike" baseline="0" dirty="0">
                <a:latin typeface="BMitra"/>
              </a:rPr>
              <a:t>زیرا در بسیاری از موارد، این بیماران حتی زمانیکه بخش زیادی از بافت پا را از دست داد هاند، علائمی مانند لنگیدن</a:t>
            </a:r>
          </a:p>
          <a:p>
            <a:pPr algn="r" rtl="1"/>
            <a:r>
              <a:rPr lang="fa-IR" sz="1800" b="0" i="0" u="none" strike="noStrike" baseline="0" dirty="0">
                <a:latin typeface="BMitra"/>
              </a:rPr>
              <a:t>8(، عفونت پا، اِدم و نوروپاتی محیطی، - پا و درد در زمان استراحت را ندارند ) 1,6,7 (. کلسیفیکاسیون شریانی ) 10</a:t>
            </a:r>
          </a:p>
          <a:p>
            <a:pPr algn="r" rtl="1"/>
            <a:r>
              <a:rPr lang="fa-IR" sz="1800" b="0" i="0" u="none" strike="noStrike" baseline="0" dirty="0">
                <a:latin typeface="BMitra"/>
              </a:rPr>
              <a:t>هر کدام م یتواند همزمان با زخم پا وجود داشته باشد که این امر به صورت گسترد های کارایی تستهای تشخیصی</a:t>
            </a:r>
          </a:p>
          <a:p>
            <a:pPr algn="r" rtl="1"/>
            <a:r>
              <a:rPr lang="fa-IR" sz="1800" b="0" i="0" u="none" strike="noStrike" baseline="0" dirty="0">
                <a:latin typeface="BMitra"/>
              </a:rPr>
              <a:t>بیماری شریانی محیطی را تحت تأثیر قرار دهد.</a:t>
            </a:r>
            <a:endParaRPr lang="en-US" dirty="0"/>
          </a:p>
        </p:txBody>
      </p:sp>
      <p:sp>
        <p:nvSpPr>
          <p:cNvPr id="4" name="Slide Number Placeholder 3"/>
          <p:cNvSpPr>
            <a:spLocks noGrp="1"/>
          </p:cNvSpPr>
          <p:nvPr>
            <p:ph type="sldNum" sz="quarter" idx="5"/>
          </p:nvPr>
        </p:nvSpPr>
        <p:spPr/>
        <p:txBody>
          <a:bodyPr/>
          <a:lstStyle/>
          <a:p>
            <a:fld id="{2D4DDDCC-8EA6-44EB-B4B9-13E0955845CE}" type="slidenum">
              <a:rPr lang="en-US" smtClean="0"/>
              <a:t>11</a:t>
            </a:fld>
            <a:endParaRPr lang="en-US"/>
          </a:p>
        </p:txBody>
      </p:sp>
    </p:spTree>
    <p:extLst>
      <p:ext uri="{BB962C8B-B14F-4D97-AF65-F5344CB8AC3E}">
        <p14:creationId xmlns:p14="http://schemas.microsoft.com/office/powerpoint/2010/main" val="40776680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u="none" strike="noStrike" baseline="0" dirty="0">
                <a:latin typeface="GillSans-Light"/>
              </a:rPr>
              <a:t>A small percentage of foot ulcers in patients with severe PAD are </a:t>
            </a:r>
            <a:r>
              <a:rPr lang="en-US" b="0" i="0" u="none" strike="noStrike" baseline="0" dirty="0">
                <a:solidFill>
                  <a:srgbClr val="C00000"/>
                </a:solidFill>
                <a:latin typeface="GillSans-Light"/>
              </a:rPr>
              <a:t>purely </a:t>
            </a:r>
            <a:r>
              <a:rPr lang="en-US" b="0" i="0" u="none" strike="noStrike" baseline="0" dirty="0" err="1">
                <a:solidFill>
                  <a:srgbClr val="C00000"/>
                </a:solidFill>
                <a:latin typeface="GillSans-Light"/>
              </a:rPr>
              <a:t>ischaemic</a:t>
            </a:r>
            <a:r>
              <a:rPr lang="en-US" b="0" i="0" u="none" strike="noStrike" baseline="0" dirty="0">
                <a:latin typeface="GillSans-Light"/>
              </a:rPr>
              <a:t>; these are usually </a:t>
            </a:r>
            <a:r>
              <a:rPr lang="en-US" b="0" i="0" u="none" strike="noStrike" baseline="0" dirty="0">
                <a:solidFill>
                  <a:srgbClr val="C00000"/>
                </a:solidFill>
                <a:latin typeface="GillSans-Light"/>
              </a:rPr>
              <a:t>painful</a:t>
            </a:r>
            <a:r>
              <a:rPr lang="en-US" b="0" i="0" u="none" strike="noStrike" baseline="0" dirty="0">
                <a:latin typeface="GillSans-Light"/>
              </a:rPr>
              <a:t> and may </a:t>
            </a:r>
            <a:r>
              <a:rPr lang="en-US" b="0" i="0" u="none" strike="noStrike" baseline="0" dirty="0">
                <a:solidFill>
                  <a:srgbClr val="C00000"/>
                </a:solidFill>
                <a:latin typeface="GillSans-Light"/>
              </a:rPr>
              <a:t>follow minor trauma</a:t>
            </a:r>
            <a:r>
              <a:rPr lang="en-US" b="0" i="0" u="none" strike="noStrike" baseline="0" dirty="0">
                <a:latin typeface="GillSans-Light"/>
              </a:rPr>
              <a:t>.</a:t>
            </a:r>
            <a:endParaRPr lang="en-US" sz="1400" dirty="0"/>
          </a:p>
          <a:p>
            <a:endParaRPr lang="en-US" dirty="0"/>
          </a:p>
        </p:txBody>
      </p:sp>
      <p:sp>
        <p:nvSpPr>
          <p:cNvPr id="4" name="Slide Number Placeholder 3"/>
          <p:cNvSpPr>
            <a:spLocks noGrp="1"/>
          </p:cNvSpPr>
          <p:nvPr>
            <p:ph type="sldNum" sz="quarter" idx="5"/>
          </p:nvPr>
        </p:nvSpPr>
        <p:spPr/>
        <p:txBody>
          <a:bodyPr/>
          <a:lstStyle/>
          <a:p>
            <a:fld id="{2D4DDDCC-8EA6-44EB-B4B9-13E0955845CE}" type="slidenum">
              <a:rPr lang="en-US" smtClean="0"/>
              <a:t>12</a:t>
            </a:fld>
            <a:endParaRPr lang="en-US"/>
          </a:p>
        </p:txBody>
      </p:sp>
    </p:spTree>
    <p:extLst>
      <p:ext uri="{BB962C8B-B14F-4D97-AF65-F5344CB8AC3E}">
        <p14:creationId xmlns:p14="http://schemas.microsoft.com/office/powerpoint/2010/main" val="36226906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98FBEEF4-574E-4608-83BE-CFAA6718DD09}" type="datetimeFigureOut">
              <a:rPr lang="en-US" smtClean="0"/>
              <a:t>10/29/2024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8438ED-E28E-4CD2-8D6D-AA3782BDF28A}"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443268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8FBEEF4-574E-4608-83BE-CFAA6718DD09}" type="datetimeFigureOut">
              <a:rPr lang="en-US" smtClean="0"/>
              <a:t>10/29/2024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8438ED-E28E-4CD2-8D6D-AA3782BDF28A}" type="slidenum">
              <a:rPr lang="en-US" smtClean="0"/>
              <a:t>‹#›</a:t>
            </a:fld>
            <a:endParaRPr lang="en-US"/>
          </a:p>
        </p:txBody>
      </p:sp>
    </p:spTree>
    <p:extLst>
      <p:ext uri="{BB962C8B-B14F-4D97-AF65-F5344CB8AC3E}">
        <p14:creationId xmlns:p14="http://schemas.microsoft.com/office/powerpoint/2010/main" val="14222541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2302"/>
            <a:ext cx="2628900" cy="575989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2302"/>
            <a:ext cx="7734300" cy="5759898"/>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8FBEEF4-574E-4608-83BE-CFAA6718DD09}" type="datetimeFigureOut">
              <a:rPr lang="en-US" smtClean="0"/>
              <a:t>10/29/2024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8438ED-E28E-4CD2-8D6D-AA3782BDF28A}" type="slidenum">
              <a:rPr lang="en-US" smtClean="0"/>
              <a:t>‹#›</a:t>
            </a:fld>
            <a:endParaRPr lang="en-US"/>
          </a:p>
        </p:txBody>
      </p:sp>
    </p:spTree>
    <p:extLst>
      <p:ext uri="{BB962C8B-B14F-4D97-AF65-F5344CB8AC3E}">
        <p14:creationId xmlns:p14="http://schemas.microsoft.com/office/powerpoint/2010/main" val="7395800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8FBEEF4-574E-4608-83BE-CFAA6718DD09}" type="datetimeFigureOut">
              <a:rPr lang="en-US" smtClean="0"/>
              <a:t>10/29/2024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8438ED-E28E-4CD2-8D6D-AA3782BDF28A}" type="slidenum">
              <a:rPr lang="en-US" smtClean="0"/>
              <a:t>‹#›</a:t>
            </a:fld>
            <a:endParaRPr lang="en-US"/>
          </a:p>
        </p:txBody>
      </p:sp>
    </p:spTree>
    <p:extLst>
      <p:ext uri="{BB962C8B-B14F-4D97-AF65-F5344CB8AC3E}">
        <p14:creationId xmlns:p14="http://schemas.microsoft.com/office/powerpoint/2010/main" val="2466042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8FBEEF4-574E-4608-83BE-CFAA6718DD09}" type="datetimeFigureOut">
              <a:rPr lang="en-US" smtClean="0"/>
              <a:t>10/29/2024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8438ED-E28E-4CD2-8D6D-AA3782BDF28A}"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724558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8"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8FBEEF4-574E-4608-83BE-CFAA6718DD09}" type="datetimeFigureOut">
              <a:rPr lang="en-US" smtClean="0"/>
              <a:t>10/29/2024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28438ED-E28E-4CD2-8D6D-AA3782BDF28A}" type="slidenum">
              <a:rPr lang="en-US" smtClean="0"/>
              <a:t>‹#›</a:t>
            </a:fld>
            <a:endParaRPr lang="en-US"/>
          </a:p>
        </p:txBody>
      </p:sp>
    </p:spTree>
    <p:extLst>
      <p:ext uri="{BB962C8B-B14F-4D97-AF65-F5344CB8AC3E}">
        <p14:creationId xmlns:p14="http://schemas.microsoft.com/office/powerpoint/2010/main" val="31458260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8FBEEF4-574E-4608-83BE-CFAA6718DD09}" type="datetimeFigureOut">
              <a:rPr lang="en-US" smtClean="0"/>
              <a:t>10/29/2024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28438ED-E28E-4CD2-8D6D-AA3782BDF28A}" type="slidenum">
              <a:rPr lang="en-US" smtClean="0"/>
              <a:t>‹#›</a:t>
            </a:fld>
            <a:endParaRPr lang="en-US"/>
          </a:p>
        </p:txBody>
      </p:sp>
    </p:spTree>
    <p:extLst>
      <p:ext uri="{BB962C8B-B14F-4D97-AF65-F5344CB8AC3E}">
        <p14:creationId xmlns:p14="http://schemas.microsoft.com/office/powerpoint/2010/main" val="28527670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8FBEEF4-574E-4608-83BE-CFAA6718DD09}" type="datetimeFigureOut">
              <a:rPr lang="en-US" smtClean="0"/>
              <a:t>10/29/2024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28438ED-E28E-4CD2-8D6D-AA3782BDF28A}" type="slidenum">
              <a:rPr lang="en-US" smtClean="0"/>
              <a:t>‹#›</a:t>
            </a:fld>
            <a:endParaRPr lang="en-US"/>
          </a:p>
        </p:txBody>
      </p:sp>
    </p:spTree>
    <p:extLst>
      <p:ext uri="{BB962C8B-B14F-4D97-AF65-F5344CB8AC3E}">
        <p14:creationId xmlns:p14="http://schemas.microsoft.com/office/powerpoint/2010/main" val="6664075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98FBEEF4-574E-4608-83BE-CFAA6718DD09}" type="datetimeFigureOut">
              <a:rPr lang="en-US" smtClean="0"/>
              <a:t>10/29/2024</a:t>
            </a:fld>
            <a:endParaRPr lang="en-US"/>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a:p>
        </p:txBody>
      </p:sp>
      <p:sp>
        <p:nvSpPr>
          <p:cNvPr id="9" name="Slide Number Placeholder 8"/>
          <p:cNvSpPr>
            <a:spLocks noGrp="1"/>
          </p:cNvSpPr>
          <p:nvPr>
            <p:ph type="sldNum" sz="quarter" idx="12"/>
          </p:nvPr>
        </p:nvSpPr>
        <p:spPr/>
        <p:txBody>
          <a:bodyPr/>
          <a:lstStyle/>
          <a:p>
            <a:fld id="{928438ED-E28E-4CD2-8D6D-AA3782BDF28A}" type="slidenum">
              <a:rPr lang="en-US" smtClean="0"/>
              <a:t>‹#›</a:t>
            </a:fld>
            <a:endParaRPr lang="en-US"/>
          </a:p>
        </p:txBody>
      </p:sp>
    </p:spTree>
    <p:extLst>
      <p:ext uri="{BB962C8B-B14F-4D97-AF65-F5344CB8AC3E}">
        <p14:creationId xmlns:p14="http://schemas.microsoft.com/office/powerpoint/2010/main" val="8410145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98FBEEF4-574E-4608-83BE-CFAA6718DD09}" type="datetimeFigureOut">
              <a:rPr lang="en-US" smtClean="0"/>
              <a:t>10/29/2024</a:t>
            </a:fld>
            <a:endParaRPr lang="en-US"/>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928438ED-E28E-4CD2-8D6D-AA3782BDF28A}" type="slidenum">
              <a:rPr lang="en-US" smtClean="0"/>
              <a:t>‹#›</a:t>
            </a:fld>
            <a:endParaRPr lang="en-US"/>
          </a:p>
        </p:txBody>
      </p:sp>
    </p:spTree>
    <p:extLst>
      <p:ext uri="{BB962C8B-B14F-4D97-AF65-F5344CB8AC3E}">
        <p14:creationId xmlns:p14="http://schemas.microsoft.com/office/powerpoint/2010/main" val="9191667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645"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4"/>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8FBEEF4-574E-4608-83BE-CFAA6718DD09}" type="datetimeFigureOut">
              <a:rPr lang="en-US" smtClean="0"/>
              <a:t>10/29/2024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28438ED-E28E-4CD2-8D6D-AA3782BDF28A}" type="slidenum">
              <a:rPr lang="en-US" smtClean="0"/>
              <a:t>‹#›</a:t>
            </a:fld>
            <a:endParaRPr lang="en-US"/>
          </a:p>
        </p:txBody>
      </p:sp>
    </p:spTree>
    <p:extLst>
      <p:ext uri="{BB962C8B-B14F-4D97-AF65-F5344CB8AC3E}">
        <p14:creationId xmlns:p14="http://schemas.microsoft.com/office/powerpoint/2010/main" val="24256251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6334316"/>
            <a:ext cx="12191985"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98FBEEF4-574E-4608-83BE-CFAA6718DD09}" type="datetimeFigureOut">
              <a:rPr lang="en-US" smtClean="0"/>
              <a:t>10/29/2024</a:t>
            </a:fld>
            <a:endParaRPr lang="en-US"/>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928438ED-E28E-4CD2-8D6D-AA3782BDF28A}" type="slidenum">
              <a:rPr lang="en-US" smtClean="0"/>
              <a:t>‹#›</a:t>
            </a:fld>
            <a:endParaRPr lang="en-US"/>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488377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tmp"/><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tmp"/><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tmp"/><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6.tmp"/><Relationship Id="rId4" Type="http://schemas.openxmlformats.org/officeDocument/2006/relationships/image" Target="../media/image15.tmp"/></Relationships>
</file>

<file path=ppt/slides/_rels/slide13.xml.rels><?xml version="1.0" encoding="UTF-8" standalone="yes"?>
<Relationships xmlns="http://schemas.openxmlformats.org/package/2006/relationships"><Relationship Id="rId3" Type="http://schemas.openxmlformats.org/officeDocument/2006/relationships/image" Target="../media/image18.tmp"/><Relationship Id="rId2" Type="http://schemas.openxmlformats.org/officeDocument/2006/relationships/image" Target="../media/image17.tmp"/><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9.tmp"/><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1.tmp"/><Relationship Id="rId2" Type="http://schemas.openxmlformats.org/officeDocument/2006/relationships/image" Target="../media/image20.tmp"/><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2.tmp"/><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4.tmp"/><Relationship Id="rId2" Type="http://schemas.openxmlformats.org/officeDocument/2006/relationships/image" Target="../media/image23.tmp"/><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5.tmp"/><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6.tmp"/><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image" Target="../media/image31.jpeg"/><Relationship Id="rId3" Type="http://schemas.openxmlformats.org/officeDocument/2006/relationships/image" Target="../media/image27.jpeg"/><Relationship Id="rId7" Type="http://schemas.openxmlformats.org/officeDocument/2006/relationships/image" Target="../media/image30.jpe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9.jpeg"/><Relationship Id="rId5" Type="http://schemas.openxmlformats.org/officeDocument/2006/relationships/image" Target="../media/image9.jpeg"/><Relationship Id="rId4" Type="http://schemas.openxmlformats.org/officeDocument/2006/relationships/image" Target="../media/image28.jpeg"/><Relationship Id="rId9" Type="http://schemas.openxmlformats.org/officeDocument/2006/relationships/image" Target="../media/image32.tmp"/></Relationships>
</file>

<file path=ppt/slides/_rels/slide23.xml.rels><?xml version="1.0" encoding="UTF-8" standalone="yes"?>
<Relationships xmlns="http://schemas.openxmlformats.org/package/2006/relationships"><Relationship Id="rId3" Type="http://schemas.openxmlformats.org/officeDocument/2006/relationships/image" Target="../media/image33.tmp"/><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35.jpeg"/><Relationship Id="rId4" Type="http://schemas.openxmlformats.org/officeDocument/2006/relationships/image" Target="../media/image34.jpeg"/></Relationships>
</file>

<file path=ppt/slides/_rels/slide2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38.jpg"/></Relationships>
</file>

<file path=ppt/slides/_rels/slide26.xml.rels><?xml version="1.0" encoding="UTF-8" standalone="yes"?>
<Relationships xmlns="http://schemas.openxmlformats.org/package/2006/relationships"><Relationship Id="rId2" Type="http://schemas.openxmlformats.org/officeDocument/2006/relationships/image" Target="../media/image39.tmp"/><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0.tmp"/><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28.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3.tmp"/><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44.tmp"/><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45.tmp"/><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7.tmp"/><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8.tmp"/><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43.tmp"/></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9.tmp"/><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50.tmp"/><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tmp"/><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30AA32-A76D-474E-B4C3-87D9F9B2B13B}"/>
              </a:ext>
            </a:extLst>
          </p:cNvPr>
          <p:cNvSpPr>
            <a:spLocks noGrp="1"/>
          </p:cNvSpPr>
          <p:nvPr>
            <p:ph type="ctrTitle"/>
          </p:nvPr>
        </p:nvSpPr>
        <p:spPr>
          <a:xfrm>
            <a:off x="3155795" y="1602997"/>
            <a:ext cx="7611430" cy="1530495"/>
          </a:xfrm>
        </p:spPr>
        <p:txBody>
          <a:bodyPr>
            <a:normAutofit/>
          </a:bodyPr>
          <a:lstStyle/>
          <a:p>
            <a:pPr algn="ctr"/>
            <a:r>
              <a:rPr lang="en-US" sz="8800" b="1" dirty="0">
                <a:solidFill>
                  <a:srgbClr val="FF9900"/>
                </a:solidFill>
              </a:rPr>
              <a:t>Diabetic Foot</a:t>
            </a:r>
            <a:endParaRPr lang="en-US" sz="8800" dirty="0">
              <a:solidFill>
                <a:srgbClr val="FF9900"/>
              </a:solidFill>
            </a:endParaRPr>
          </a:p>
        </p:txBody>
      </p:sp>
      <p:sp>
        <p:nvSpPr>
          <p:cNvPr id="3" name="Subtitle 2">
            <a:extLst>
              <a:ext uri="{FF2B5EF4-FFF2-40B4-BE49-F238E27FC236}">
                <a16:creationId xmlns:a16="http://schemas.microsoft.com/office/drawing/2014/main" id="{83E8C336-498C-4928-8E04-47A94F4C845A}"/>
              </a:ext>
            </a:extLst>
          </p:cNvPr>
          <p:cNvSpPr>
            <a:spLocks noGrp="1"/>
          </p:cNvSpPr>
          <p:nvPr>
            <p:ph type="subTitle" idx="1"/>
          </p:nvPr>
        </p:nvSpPr>
        <p:spPr>
          <a:xfrm>
            <a:off x="1066800" y="4777252"/>
            <a:ext cx="10058400" cy="955501"/>
          </a:xfrm>
        </p:spPr>
        <p:txBody>
          <a:bodyPr>
            <a:normAutofit/>
          </a:bodyPr>
          <a:lstStyle/>
          <a:p>
            <a:pPr algn="ctr"/>
            <a:r>
              <a:rPr lang="fa-IR" dirty="0">
                <a:cs typeface="B Nazanin" panose="00000400000000000000" pitchFamily="2" charset="-78"/>
              </a:rPr>
              <a:t>راضیه طهماسبی</a:t>
            </a:r>
          </a:p>
          <a:p>
            <a:pPr algn="ctr"/>
            <a:r>
              <a:rPr lang="fa-IR" dirty="0">
                <a:cs typeface="B Nazanin" panose="00000400000000000000" pitchFamily="2" charset="-78"/>
              </a:rPr>
              <a:t>دانشجوی دکتری ارتوز و پروتز</a:t>
            </a:r>
            <a:endParaRPr lang="en-US" dirty="0">
              <a:cs typeface="B Nazanin" panose="00000400000000000000" pitchFamily="2" charset="-78"/>
            </a:endParaRPr>
          </a:p>
        </p:txBody>
      </p:sp>
      <p:pic>
        <p:nvPicPr>
          <p:cNvPr id="5" name="Picture 4">
            <a:extLst>
              <a:ext uri="{FF2B5EF4-FFF2-40B4-BE49-F238E27FC236}">
                <a16:creationId xmlns:a16="http://schemas.microsoft.com/office/drawing/2014/main" id="{4534F6EA-6DE9-4449-89DC-3F1493F958D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99576" y="1491486"/>
            <a:ext cx="1997132" cy="2021839"/>
          </a:xfrm>
          <a:prstGeom prst="rect">
            <a:avLst/>
          </a:prstGeom>
        </p:spPr>
      </p:pic>
    </p:spTree>
    <p:extLst>
      <p:ext uri="{BB962C8B-B14F-4D97-AF65-F5344CB8AC3E}">
        <p14:creationId xmlns:p14="http://schemas.microsoft.com/office/powerpoint/2010/main" val="16151129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862278-6ECD-4FB0-A0CC-DF022D68DC41}"/>
              </a:ext>
            </a:extLst>
          </p:cNvPr>
          <p:cNvSpPr>
            <a:spLocks noGrp="1"/>
          </p:cNvSpPr>
          <p:nvPr>
            <p:ph type="title"/>
          </p:nvPr>
        </p:nvSpPr>
        <p:spPr/>
        <p:txBody>
          <a:bodyPr>
            <a:normAutofit/>
          </a:bodyPr>
          <a:lstStyle/>
          <a:p>
            <a:r>
              <a:rPr lang="en-US" sz="4400" b="1" dirty="0"/>
              <a:t>Diabetic Charcot Foot</a:t>
            </a:r>
          </a:p>
        </p:txBody>
      </p:sp>
      <p:pic>
        <p:nvPicPr>
          <p:cNvPr id="6" name="Content Placeholder 5">
            <a:extLst>
              <a:ext uri="{FF2B5EF4-FFF2-40B4-BE49-F238E27FC236}">
                <a16:creationId xmlns:a16="http://schemas.microsoft.com/office/drawing/2014/main" id="{AEDEB6DD-D5CA-4742-A211-10F0C139BED2}"/>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195533" y="1886031"/>
            <a:ext cx="5800933" cy="4367369"/>
          </a:xfrm>
        </p:spPr>
      </p:pic>
      <p:sp>
        <p:nvSpPr>
          <p:cNvPr id="7" name="Arc 6">
            <a:extLst>
              <a:ext uri="{FF2B5EF4-FFF2-40B4-BE49-F238E27FC236}">
                <a16:creationId xmlns:a16="http://schemas.microsoft.com/office/drawing/2014/main" id="{ADAED0BC-A34D-4419-AA8C-2E2B287CE535}"/>
              </a:ext>
            </a:extLst>
          </p:cNvPr>
          <p:cNvSpPr/>
          <p:nvPr/>
        </p:nvSpPr>
        <p:spPr>
          <a:xfrm rot="11182931">
            <a:off x="3401408" y="2985569"/>
            <a:ext cx="4618302" cy="2187838"/>
          </a:xfrm>
          <a:prstGeom prst="arc">
            <a:avLst>
              <a:gd name="adj1" fmla="val 11160958"/>
              <a:gd name="adj2" fmla="val 21234038"/>
            </a:avLst>
          </a:prstGeom>
          <a:ln w="57150" cap="flat" cmpd="sng" algn="ctr">
            <a:solidFill>
              <a:srgbClr val="FF3300"/>
            </a:solidFill>
            <a:prstDash val="lgDash"/>
            <a:round/>
            <a:headEnd type="none" w="med" len="med"/>
            <a:tailEnd type="none"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26720974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1ADD8E-A1ED-4568-B415-BA10D9F54B6F}"/>
              </a:ext>
            </a:extLst>
          </p:cNvPr>
          <p:cNvSpPr>
            <a:spLocks noGrp="1"/>
          </p:cNvSpPr>
          <p:nvPr>
            <p:ph type="title"/>
          </p:nvPr>
        </p:nvSpPr>
        <p:spPr/>
        <p:txBody>
          <a:bodyPr/>
          <a:lstStyle/>
          <a:p>
            <a:r>
              <a:rPr lang="en-US" b="1" dirty="0"/>
              <a:t>Peripheral Artery Diseases</a:t>
            </a:r>
          </a:p>
        </p:txBody>
      </p:sp>
      <p:sp>
        <p:nvSpPr>
          <p:cNvPr id="4" name="Content Placeholder 3">
            <a:extLst>
              <a:ext uri="{FF2B5EF4-FFF2-40B4-BE49-F238E27FC236}">
                <a16:creationId xmlns:a16="http://schemas.microsoft.com/office/drawing/2014/main" id="{B47FA851-63A1-4843-8DB7-E9A8F6443489}"/>
              </a:ext>
            </a:extLst>
          </p:cNvPr>
          <p:cNvSpPr>
            <a:spLocks noGrp="1"/>
          </p:cNvSpPr>
          <p:nvPr>
            <p:ph idx="1"/>
          </p:nvPr>
        </p:nvSpPr>
        <p:spPr>
          <a:xfrm>
            <a:off x="1097280" y="1845734"/>
            <a:ext cx="4528969" cy="4023360"/>
          </a:xfrm>
        </p:spPr>
        <p:txBody>
          <a:bodyPr>
            <a:normAutofit/>
          </a:bodyPr>
          <a:lstStyle/>
          <a:p>
            <a:pPr algn="just">
              <a:lnSpc>
                <a:spcPct val="200000"/>
              </a:lnSpc>
            </a:pPr>
            <a:r>
              <a:rPr lang="en-US" b="0" i="0" u="none" strike="noStrike" baseline="0" dirty="0">
                <a:latin typeface="GillSans-Light"/>
              </a:rPr>
              <a:t>PAD, generally caused by atherosclerosis, is present in up to </a:t>
            </a:r>
            <a:r>
              <a:rPr lang="en-US" b="0" i="0" u="none" strike="noStrike" baseline="0" dirty="0">
                <a:solidFill>
                  <a:srgbClr val="C00000"/>
                </a:solidFill>
                <a:latin typeface="GillSans-Light"/>
              </a:rPr>
              <a:t>50%</a:t>
            </a:r>
            <a:r>
              <a:rPr lang="en-US" b="0" i="0" u="none" strike="noStrike" baseline="0" dirty="0">
                <a:latin typeface="GillSans-Light"/>
              </a:rPr>
              <a:t> of these patients and is an important risk factor for </a:t>
            </a:r>
            <a:r>
              <a:rPr lang="en-US" b="1" i="0" u="none" strike="noStrike" baseline="0" dirty="0">
                <a:latin typeface="GillSans-Light"/>
              </a:rPr>
              <a:t>impaired wound healing</a:t>
            </a:r>
            <a:r>
              <a:rPr lang="en-US" b="0" i="0" u="none" strike="noStrike" baseline="0" dirty="0">
                <a:latin typeface="GillSans-Light"/>
              </a:rPr>
              <a:t>, </a:t>
            </a:r>
            <a:r>
              <a:rPr lang="en-US" b="1" i="0" u="none" strike="noStrike" baseline="0" dirty="0">
                <a:latin typeface="GillSans-Light"/>
              </a:rPr>
              <a:t>gangrene</a:t>
            </a:r>
            <a:r>
              <a:rPr lang="en-US" b="0" i="0" u="none" strike="noStrike" baseline="0" dirty="0">
                <a:latin typeface="GillSans-Light"/>
              </a:rPr>
              <a:t> and </a:t>
            </a:r>
            <a:r>
              <a:rPr lang="en-US" b="1" i="0" u="none" strike="noStrike" baseline="0" dirty="0">
                <a:latin typeface="GillSans-Light"/>
              </a:rPr>
              <a:t>lower-extremity amputation</a:t>
            </a:r>
            <a:r>
              <a:rPr lang="en-US" b="0" i="0" u="none" strike="noStrike" baseline="0" dirty="0">
                <a:latin typeface="GillSans-Light"/>
              </a:rPr>
              <a:t>. </a:t>
            </a:r>
          </a:p>
        </p:txBody>
      </p:sp>
      <p:pic>
        <p:nvPicPr>
          <p:cNvPr id="4100" name="Picture 4" descr="Peripheral Artery Disease | Abbott">
            <a:extLst>
              <a:ext uri="{FF2B5EF4-FFF2-40B4-BE49-F238E27FC236}">
                <a16:creationId xmlns:a16="http://schemas.microsoft.com/office/drawing/2014/main" id="{97187963-7F0D-4A4B-92D5-1ECF97AF303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65753" y="2276264"/>
            <a:ext cx="3829050" cy="31623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036862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BDDDA0-58FC-4E3D-A484-655105A5B102}"/>
              </a:ext>
            </a:extLst>
          </p:cNvPr>
          <p:cNvSpPr>
            <a:spLocks noGrp="1"/>
          </p:cNvSpPr>
          <p:nvPr>
            <p:ph type="title"/>
          </p:nvPr>
        </p:nvSpPr>
        <p:spPr/>
        <p:txBody>
          <a:bodyPr>
            <a:normAutofit/>
          </a:bodyPr>
          <a:lstStyle/>
          <a:p>
            <a:br>
              <a:rPr lang="en-US" sz="4400" b="0" i="0" u="none" strike="noStrike" baseline="0" dirty="0">
                <a:solidFill>
                  <a:srgbClr val="000000"/>
                </a:solidFill>
                <a:latin typeface="Arial" panose="020B0604020202020204" pitchFamily="34" charset="0"/>
              </a:rPr>
            </a:br>
            <a:r>
              <a:rPr lang="en-US" sz="4400" b="0" i="0" u="none" strike="noStrike" baseline="0" dirty="0">
                <a:latin typeface="Arial" panose="020B0604020202020204" pitchFamily="34" charset="0"/>
              </a:rPr>
              <a:t>Ischemic ulcer </a:t>
            </a:r>
            <a:endParaRPr lang="en-US" sz="9600" dirty="0"/>
          </a:p>
        </p:txBody>
      </p:sp>
      <p:pic>
        <p:nvPicPr>
          <p:cNvPr id="5" name="Content Placeholder 4">
            <a:extLst>
              <a:ext uri="{FF2B5EF4-FFF2-40B4-BE49-F238E27FC236}">
                <a16:creationId xmlns:a16="http://schemas.microsoft.com/office/drawing/2014/main" id="{143BB1B7-C89A-4318-BF58-6C726DF22DCB}"/>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147146" y="1822197"/>
            <a:ext cx="2990535" cy="2224008"/>
          </a:xfrm>
        </p:spPr>
      </p:pic>
      <p:pic>
        <p:nvPicPr>
          <p:cNvPr id="7" name="Picture 6">
            <a:extLst>
              <a:ext uri="{FF2B5EF4-FFF2-40B4-BE49-F238E27FC236}">
                <a16:creationId xmlns:a16="http://schemas.microsoft.com/office/drawing/2014/main" id="{3DCD3516-8D2A-41A5-AA3C-0C8B1D50167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61182" y="1822197"/>
            <a:ext cx="2972058" cy="4023709"/>
          </a:xfrm>
          <a:prstGeom prst="rect">
            <a:avLst/>
          </a:prstGeom>
        </p:spPr>
      </p:pic>
      <p:pic>
        <p:nvPicPr>
          <p:cNvPr id="9" name="Picture 8">
            <a:extLst>
              <a:ext uri="{FF2B5EF4-FFF2-40B4-BE49-F238E27FC236}">
                <a16:creationId xmlns:a16="http://schemas.microsoft.com/office/drawing/2014/main" id="{F1B98B0B-022C-4B28-854A-C3A3594D96A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65689" y="3834052"/>
            <a:ext cx="4260722" cy="2244487"/>
          </a:xfrm>
          <a:prstGeom prst="rect">
            <a:avLst/>
          </a:prstGeom>
        </p:spPr>
      </p:pic>
    </p:spTree>
    <p:extLst>
      <p:ext uri="{BB962C8B-B14F-4D97-AF65-F5344CB8AC3E}">
        <p14:creationId xmlns:p14="http://schemas.microsoft.com/office/powerpoint/2010/main" val="4276547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F2D47F-27F5-42CA-81D8-43298F3633ED}"/>
              </a:ext>
            </a:extLst>
          </p:cNvPr>
          <p:cNvSpPr>
            <a:spLocks noGrp="1"/>
          </p:cNvSpPr>
          <p:nvPr>
            <p:ph type="title"/>
          </p:nvPr>
        </p:nvSpPr>
        <p:spPr/>
        <p:txBody>
          <a:bodyPr>
            <a:normAutofit/>
          </a:bodyPr>
          <a:lstStyle/>
          <a:p>
            <a:br>
              <a:rPr lang="en-US" sz="4400" b="0" i="0" u="none" strike="noStrike" baseline="0" dirty="0">
                <a:solidFill>
                  <a:srgbClr val="000000"/>
                </a:solidFill>
                <a:latin typeface="Arial" panose="020B0604020202020204" pitchFamily="34" charset="0"/>
              </a:rPr>
            </a:br>
            <a:r>
              <a:rPr lang="en-US" sz="4400" b="0" i="0" u="none" strike="noStrike" baseline="0" dirty="0">
                <a:latin typeface="Arial" panose="020B0604020202020204" pitchFamily="34" charset="0"/>
              </a:rPr>
              <a:t>Neuropathic ulcer </a:t>
            </a:r>
            <a:endParaRPr lang="en-US" sz="9600" dirty="0"/>
          </a:p>
        </p:txBody>
      </p:sp>
      <p:pic>
        <p:nvPicPr>
          <p:cNvPr id="5" name="Content Placeholder 4">
            <a:extLst>
              <a:ext uri="{FF2B5EF4-FFF2-40B4-BE49-F238E27FC236}">
                <a16:creationId xmlns:a16="http://schemas.microsoft.com/office/drawing/2014/main" id="{A2F3421C-F531-492D-A097-DE7193D4BE9F}"/>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522327" y="1913996"/>
            <a:ext cx="2917892" cy="4022725"/>
          </a:xfrm>
        </p:spPr>
      </p:pic>
      <p:pic>
        <p:nvPicPr>
          <p:cNvPr id="7" name="Picture 6">
            <a:extLst>
              <a:ext uri="{FF2B5EF4-FFF2-40B4-BE49-F238E27FC236}">
                <a16:creationId xmlns:a16="http://schemas.microsoft.com/office/drawing/2014/main" id="{1389F7CC-90AE-4024-A3B3-04A75707847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81258" y="1913996"/>
            <a:ext cx="2688415" cy="4064883"/>
          </a:xfrm>
          <a:prstGeom prst="rect">
            <a:avLst/>
          </a:prstGeom>
        </p:spPr>
      </p:pic>
    </p:spTree>
    <p:extLst>
      <p:ext uri="{BB962C8B-B14F-4D97-AF65-F5344CB8AC3E}">
        <p14:creationId xmlns:p14="http://schemas.microsoft.com/office/powerpoint/2010/main" val="29332777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527A52-1A26-4A06-9947-6AAF48F5BBC3}"/>
              </a:ext>
            </a:extLst>
          </p:cNvPr>
          <p:cNvSpPr>
            <a:spLocks noGrp="1"/>
          </p:cNvSpPr>
          <p:nvPr>
            <p:ph type="title"/>
          </p:nvPr>
        </p:nvSpPr>
        <p:spPr/>
        <p:txBody>
          <a:bodyPr>
            <a:normAutofit/>
          </a:bodyPr>
          <a:lstStyle/>
          <a:p>
            <a:br>
              <a:rPr lang="en-US" b="0" i="0" u="none" strike="noStrike" baseline="0" dirty="0">
                <a:solidFill>
                  <a:srgbClr val="000000"/>
                </a:solidFill>
                <a:latin typeface="Arial" panose="020B0604020202020204" pitchFamily="34" charset="0"/>
              </a:rPr>
            </a:br>
            <a:r>
              <a:rPr lang="en-US" b="0" i="0" u="none" strike="noStrike" baseline="0" dirty="0">
                <a:latin typeface="Arial" panose="020B0604020202020204" pitchFamily="34" charset="0"/>
              </a:rPr>
              <a:t>Infectious ulcers </a:t>
            </a:r>
            <a:endParaRPr lang="en-US" sz="11500" dirty="0"/>
          </a:p>
        </p:txBody>
      </p:sp>
      <p:pic>
        <p:nvPicPr>
          <p:cNvPr id="5" name="Content Placeholder 4">
            <a:extLst>
              <a:ext uri="{FF2B5EF4-FFF2-40B4-BE49-F238E27FC236}">
                <a16:creationId xmlns:a16="http://schemas.microsoft.com/office/drawing/2014/main" id="{FBDFA036-2DEB-4B63-BB3B-74F45776744C}"/>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458932" y="1941029"/>
            <a:ext cx="5334462" cy="3833192"/>
          </a:xfrm>
        </p:spPr>
      </p:pic>
    </p:spTree>
    <p:extLst>
      <p:ext uri="{BB962C8B-B14F-4D97-AF65-F5344CB8AC3E}">
        <p14:creationId xmlns:p14="http://schemas.microsoft.com/office/powerpoint/2010/main" val="6705652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ACF7DE-ED87-4CB3-9086-89B4DFA1D694}"/>
              </a:ext>
            </a:extLst>
          </p:cNvPr>
          <p:cNvSpPr>
            <a:spLocks noGrp="1"/>
          </p:cNvSpPr>
          <p:nvPr>
            <p:ph type="title"/>
          </p:nvPr>
        </p:nvSpPr>
        <p:spPr/>
        <p:txBody>
          <a:bodyPr>
            <a:normAutofit/>
          </a:bodyPr>
          <a:lstStyle/>
          <a:p>
            <a:br>
              <a:rPr lang="en-US" sz="4400" b="0" i="0" u="none" strike="noStrike" baseline="0" dirty="0">
                <a:solidFill>
                  <a:srgbClr val="000000"/>
                </a:solidFill>
                <a:latin typeface="Arial" panose="020B0604020202020204" pitchFamily="34" charset="0"/>
              </a:rPr>
            </a:br>
            <a:r>
              <a:rPr lang="en-US" sz="4400" b="0" i="0" u="none" strike="noStrike" baseline="0" dirty="0">
                <a:latin typeface="Arial" panose="020B0604020202020204" pitchFamily="34" charset="0"/>
              </a:rPr>
              <a:t>Neuropathic ulcer on Charcot Foot </a:t>
            </a:r>
            <a:endParaRPr lang="en-US" sz="9600" dirty="0"/>
          </a:p>
        </p:txBody>
      </p:sp>
      <p:pic>
        <p:nvPicPr>
          <p:cNvPr id="5" name="Content Placeholder 4">
            <a:extLst>
              <a:ext uri="{FF2B5EF4-FFF2-40B4-BE49-F238E27FC236}">
                <a16:creationId xmlns:a16="http://schemas.microsoft.com/office/drawing/2014/main" id="{01B75C74-CA90-4D38-BAC6-3FFCA58AF10D}"/>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096000" y="2578148"/>
            <a:ext cx="4783997" cy="2857748"/>
          </a:xfrm>
        </p:spPr>
      </p:pic>
      <p:pic>
        <p:nvPicPr>
          <p:cNvPr id="7" name="Picture 6">
            <a:extLst>
              <a:ext uri="{FF2B5EF4-FFF2-40B4-BE49-F238E27FC236}">
                <a16:creationId xmlns:a16="http://schemas.microsoft.com/office/drawing/2014/main" id="{E65FB31B-3DC2-470F-B036-A53255871E8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10545" y="2560914"/>
            <a:ext cx="3977985" cy="2857748"/>
          </a:xfrm>
          <a:prstGeom prst="rect">
            <a:avLst/>
          </a:prstGeom>
        </p:spPr>
      </p:pic>
      <p:cxnSp>
        <p:nvCxnSpPr>
          <p:cNvPr id="9" name="Straight Arrow Connector 8">
            <a:extLst>
              <a:ext uri="{FF2B5EF4-FFF2-40B4-BE49-F238E27FC236}">
                <a16:creationId xmlns:a16="http://schemas.microsoft.com/office/drawing/2014/main" id="{15274698-6825-4038-A53F-82F71292918F}"/>
              </a:ext>
            </a:extLst>
          </p:cNvPr>
          <p:cNvCxnSpPr/>
          <p:nvPr/>
        </p:nvCxnSpPr>
        <p:spPr>
          <a:xfrm flipV="1">
            <a:off x="3601156" y="4809067"/>
            <a:ext cx="98381" cy="1309511"/>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187041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A55580-3C08-4CDD-93B8-565BED3DAD05}"/>
              </a:ext>
            </a:extLst>
          </p:cNvPr>
          <p:cNvSpPr>
            <a:spLocks noGrp="1"/>
          </p:cNvSpPr>
          <p:nvPr>
            <p:ph type="title"/>
          </p:nvPr>
        </p:nvSpPr>
        <p:spPr/>
        <p:txBody>
          <a:bodyPr>
            <a:normAutofit/>
          </a:bodyPr>
          <a:lstStyle/>
          <a:p>
            <a:br>
              <a:rPr lang="en-US" sz="4400" b="0" i="0" u="none" strike="noStrike" baseline="0" dirty="0">
                <a:solidFill>
                  <a:srgbClr val="000000"/>
                </a:solidFill>
                <a:latin typeface="Arial" panose="020B0604020202020204" pitchFamily="34" charset="0"/>
              </a:rPr>
            </a:br>
            <a:r>
              <a:rPr lang="en-US" sz="4400" b="0" i="0" u="none" strike="noStrike" baseline="0" dirty="0">
                <a:latin typeface="Arial" panose="020B0604020202020204" pitchFamily="34" charset="0"/>
              </a:rPr>
              <a:t>Atypical ulcers </a:t>
            </a:r>
            <a:endParaRPr lang="en-US" sz="9600" dirty="0"/>
          </a:p>
        </p:txBody>
      </p:sp>
      <p:pic>
        <p:nvPicPr>
          <p:cNvPr id="5" name="Content Placeholder 4">
            <a:extLst>
              <a:ext uri="{FF2B5EF4-FFF2-40B4-BE49-F238E27FC236}">
                <a16:creationId xmlns:a16="http://schemas.microsoft.com/office/drawing/2014/main" id="{1D2D6937-9036-48BF-B28F-1886C456EDA8}"/>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525385" y="2090368"/>
            <a:ext cx="5141230" cy="3817131"/>
          </a:xfrm>
        </p:spPr>
      </p:pic>
    </p:spTree>
    <p:extLst>
      <p:ext uri="{BB962C8B-B14F-4D97-AF65-F5344CB8AC3E}">
        <p14:creationId xmlns:p14="http://schemas.microsoft.com/office/powerpoint/2010/main" val="22389506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D9D992-592C-4E03-A67B-4C9F9AADE212}"/>
              </a:ext>
            </a:extLst>
          </p:cNvPr>
          <p:cNvSpPr>
            <a:spLocks noGrp="1"/>
          </p:cNvSpPr>
          <p:nvPr>
            <p:ph type="title"/>
          </p:nvPr>
        </p:nvSpPr>
        <p:spPr/>
        <p:txBody>
          <a:bodyPr>
            <a:normAutofit/>
          </a:bodyPr>
          <a:lstStyle/>
          <a:p>
            <a:pPr algn="l"/>
            <a:br>
              <a:rPr lang="en-US" sz="4400" b="0" i="0" u="none" strike="noStrike" baseline="0" dirty="0">
                <a:solidFill>
                  <a:srgbClr val="000000"/>
                </a:solidFill>
                <a:latin typeface="Arial" panose="020B0604020202020204" pitchFamily="34" charset="0"/>
              </a:rPr>
            </a:br>
            <a:r>
              <a:rPr lang="en-US" sz="4400" b="0" i="0" u="none" strike="noStrike" baseline="0" dirty="0">
                <a:latin typeface="Arial" panose="020B0604020202020204" pitchFamily="34" charset="0"/>
              </a:rPr>
              <a:t>Traumatic DFU </a:t>
            </a:r>
            <a:endParaRPr lang="en-US" sz="34400" dirty="0"/>
          </a:p>
        </p:txBody>
      </p:sp>
      <p:pic>
        <p:nvPicPr>
          <p:cNvPr id="5" name="Content Placeholder 4">
            <a:extLst>
              <a:ext uri="{FF2B5EF4-FFF2-40B4-BE49-F238E27FC236}">
                <a16:creationId xmlns:a16="http://schemas.microsoft.com/office/drawing/2014/main" id="{6229FE9D-DE08-4C09-BE8C-848CE3F4D534}"/>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98880" y="2097731"/>
            <a:ext cx="4440546" cy="2327513"/>
          </a:xfrm>
        </p:spPr>
      </p:pic>
      <p:pic>
        <p:nvPicPr>
          <p:cNvPr id="7" name="Picture 6">
            <a:extLst>
              <a:ext uri="{FF2B5EF4-FFF2-40B4-BE49-F238E27FC236}">
                <a16:creationId xmlns:a16="http://schemas.microsoft.com/office/drawing/2014/main" id="{569B0B93-4F21-435B-9336-007F904BF9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38082" y="2777148"/>
            <a:ext cx="4717598" cy="3296192"/>
          </a:xfrm>
          <a:prstGeom prst="rect">
            <a:avLst/>
          </a:prstGeom>
        </p:spPr>
      </p:pic>
    </p:spTree>
    <p:extLst>
      <p:ext uri="{BB962C8B-B14F-4D97-AF65-F5344CB8AC3E}">
        <p14:creationId xmlns:p14="http://schemas.microsoft.com/office/powerpoint/2010/main" val="221392057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1A90CCDD-DDD7-44C4-8152-3CFA84693043}"/>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168542" y="1846263"/>
            <a:ext cx="7915242" cy="4022725"/>
          </a:xfrm>
        </p:spPr>
      </p:pic>
    </p:spTree>
    <p:extLst>
      <p:ext uri="{BB962C8B-B14F-4D97-AF65-F5344CB8AC3E}">
        <p14:creationId xmlns:p14="http://schemas.microsoft.com/office/powerpoint/2010/main" val="16057087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1B272E-5CD6-4433-AD88-304AD3FFA292}"/>
              </a:ext>
            </a:extLst>
          </p:cNvPr>
          <p:cNvSpPr>
            <a:spLocks noGrp="1"/>
          </p:cNvSpPr>
          <p:nvPr>
            <p:ph type="title"/>
          </p:nvPr>
        </p:nvSpPr>
        <p:spPr/>
        <p:txBody>
          <a:bodyPr>
            <a:normAutofit/>
          </a:bodyPr>
          <a:lstStyle/>
          <a:p>
            <a:pPr algn="r" rtl="1"/>
            <a:r>
              <a:rPr lang="fa-IR" sz="3600" dirty="0">
                <a:cs typeface="B Nazanin" panose="00000400000000000000" pitchFamily="2" charset="-78"/>
              </a:rPr>
              <a:t>ریسک فاکتورهای زخم پای دیابتی:</a:t>
            </a:r>
            <a:endParaRPr lang="en-US" sz="3600" dirty="0">
              <a:cs typeface="B Nazanin" panose="00000400000000000000" pitchFamily="2" charset="-78"/>
            </a:endParaRPr>
          </a:p>
        </p:txBody>
      </p:sp>
      <p:sp>
        <p:nvSpPr>
          <p:cNvPr id="3" name="Content Placeholder 2">
            <a:extLst>
              <a:ext uri="{FF2B5EF4-FFF2-40B4-BE49-F238E27FC236}">
                <a16:creationId xmlns:a16="http://schemas.microsoft.com/office/drawing/2014/main" id="{8F06FD52-2220-4252-8FA3-89FFE63B7AF3}"/>
              </a:ext>
            </a:extLst>
          </p:cNvPr>
          <p:cNvSpPr>
            <a:spLocks noGrp="1"/>
          </p:cNvSpPr>
          <p:nvPr>
            <p:ph idx="1"/>
          </p:nvPr>
        </p:nvSpPr>
        <p:spPr/>
        <p:txBody>
          <a:bodyPr>
            <a:normAutofit fontScale="92500" lnSpcReduction="10000"/>
          </a:bodyPr>
          <a:lstStyle/>
          <a:p>
            <a:pPr marL="0" indent="0" algn="r" rtl="1">
              <a:buNone/>
            </a:pPr>
            <a:r>
              <a:rPr lang="fa-IR" sz="2400" dirty="0">
                <a:cs typeface="B Nazanin" panose="00000400000000000000" pitchFamily="2" charset="-78"/>
              </a:rPr>
              <a:t>مدت زمان شروع ابتلا به دیابت (بیش از 10 سال)</a:t>
            </a:r>
          </a:p>
          <a:p>
            <a:pPr marL="0" indent="0" algn="r" rtl="1">
              <a:buNone/>
            </a:pPr>
            <a:r>
              <a:rPr lang="fa-IR" sz="2400" dirty="0">
                <a:cs typeface="B Nazanin" panose="00000400000000000000" pitchFamily="2" charset="-78"/>
              </a:rPr>
              <a:t>نوروپاتی دیابتی</a:t>
            </a:r>
          </a:p>
          <a:p>
            <a:pPr marL="0" indent="0" algn="r" rtl="1">
              <a:buNone/>
            </a:pPr>
            <a:r>
              <a:rPr lang="fa-IR" sz="2400" dirty="0">
                <a:cs typeface="B Nazanin" panose="00000400000000000000" pitchFamily="2" charset="-78"/>
              </a:rPr>
              <a:t>بیماری عروق محیطی</a:t>
            </a:r>
          </a:p>
          <a:p>
            <a:pPr marL="0" indent="0" algn="r" rtl="1">
              <a:buNone/>
            </a:pPr>
            <a:r>
              <a:rPr lang="fa-IR" sz="2400" dirty="0">
                <a:cs typeface="B Nazanin" panose="00000400000000000000" pitchFamily="2" charset="-78"/>
              </a:rPr>
              <a:t>دفورمیتی و بدشکلی پا</a:t>
            </a:r>
          </a:p>
          <a:p>
            <a:pPr marL="0" indent="0" algn="r" rtl="1">
              <a:buNone/>
            </a:pPr>
            <a:r>
              <a:rPr lang="fa-IR" sz="2400" dirty="0">
                <a:cs typeface="B Nazanin" panose="00000400000000000000" pitchFamily="2" charset="-78"/>
              </a:rPr>
              <a:t>خشکی پوست و رشد نامناسب ناخن ها</a:t>
            </a:r>
          </a:p>
          <a:p>
            <a:pPr marL="0" indent="0" algn="r" rtl="1">
              <a:buNone/>
            </a:pPr>
            <a:r>
              <a:rPr lang="fa-IR" sz="2400" dirty="0">
                <a:cs typeface="B Nazanin" panose="00000400000000000000" pitchFamily="2" charset="-78"/>
              </a:rPr>
              <a:t>سن بالای 45 سال</a:t>
            </a:r>
          </a:p>
          <a:p>
            <a:pPr marL="0" indent="0" algn="r" rtl="1">
              <a:buNone/>
            </a:pPr>
            <a:r>
              <a:rPr lang="fa-IR" sz="2400" dirty="0">
                <a:cs typeface="B Nazanin" panose="00000400000000000000" pitchFamily="2" charset="-78"/>
              </a:rPr>
              <a:t>جنسیت مرد</a:t>
            </a:r>
          </a:p>
          <a:p>
            <a:pPr marL="0" indent="0" algn="r" rtl="1">
              <a:buNone/>
            </a:pPr>
            <a:r>
              <a:rPr lang="fa-IR" sz="2400" dirty="0">
                <a:cs typeface="B Nazanin" panose="00000400000000000000" pitchFamily="2" charset="-78"/>
              </a:rPr>
              <a:t>استعمال سیگار</a:t>
            </a:r>
          </a:p>
          <a:p>
            <a:pPr marL="0" indent="0" algn="r" rtl="1">
              <a:buNone/>
            </a:pPr>
            <a:r>
              <a:rPr lang="fa-IR" sz="2400" dirty="0">
                <a:effectLst/>
                <a:latin typeface="Calibri" panose="020F0502020204030204" pitchFamily="34" charset="0"/>
                <a:ea typeface="Calibri" panose="020F0502020204030204" pitchFamily="34" charset="0"/>
                <a:cs typeface="B Nazanin" panose="00000400000000000000" pitchFamily="2" charset="-78"/>
              </a:rPr>
              <a:t>فقدان اطلاعات مناسب در زمینه سلامت پا و نحوه مراقبت از پا </a:t>
            </a:r>
            <a:endParaRPr lang="fa-IR" sz="2400" dirty="0">
              <a:cs typeface="B Nazanin" panose="00000400000000000000" pitchFamily="2" charset="-78"/>
            </a:endParaRPr>
          </a:p>
          <a:p>
            <a:pPr algn="r" rtl="1"/>
            <a:endParaRPr lang="en-US" dirty="0">
              <a:cs typeface="B Nazanin" panose="00000400000000000000" pitchFamily="2" charset="-78"/>
            </a:endParaRPr>
          </a:p>
        </p:txBody>
      </p:sp>
    </p:spTree>
    <p:extLst>
      <p:ext uri="{BB962C8B-B14F-4D97-AF65-F5344CB8AC3E}">
        <p14:creationId xmlns:p14="http://schemas.microsoft.com/office/powerpoint/2010/main" val="35593910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24AD6FA-04C9-4701-AAC0-9924344D07BE}"/>
              </a:ext>
            </a:extLst>
          </p:cNvPr>
          <p:cNvSpPr>
            <a:spLocks noGrp="1"/>
          </p:cNvSpPr>
          <p:nvPr>
            <p:ph idx="1"/>
          </p:nvPr>
        </p:nvSpPr>
        <p:spPr>
          <a:xfrm>
            <a:off x="1097280" y="2743200"/>
            <a:ext cx="10058400" cy="3125894"/>
          </a:xfrm>
        </p:spPr>
        <p:txBody>
          <a:bodyPr/>
          <a:lstStyle/>
          <a:p>
            <a:r>
              <a:rPr lang="en-US" dirty="0"/>
              <a:t> Up to </a:t>
            </a:r>
            <a:r>
              <a:rPr lang="en-US" dirty="0">
                <a:solidFill>
                  <a:srgbClr val="C00000"/>
                </a:solidFill>
              </a:rPr>
              <a:t>one in three people </a:t>
            </a:r>
            <a:r>
              <a:rPr lang="en-US" dirty="0"/>
              <a:t>with diabetes will develop a foot ulcer in their lifetime.</a:t>
            </a:r>
          </a:p>
          <a:p>
            <a:endParaRPr lang="en-US" dirty="0"/>
          </a:p>
          <a:p>
            <a:pPr marL="201168" lvl="1" indent="0">
              <a:buNone/>
            </a:pPr>
            <a:r>
              <a:rPr lang="en-US" sz="2800" dirty="0">
                <a:solidFill>
                  <a:srgbClr val="C00000"/>
                </a:solidFill>
              </a:rPr>
              <a:t>It is estimated that worldwide there is one amputation every 20 s due to diabetes.</a:t>
            </a:r>
          </a:p>
          <a:p>
            <a:endParaRPr lang="en-US" sz="2800" dirty="0">
              <a:solidFill>
                <a:srgbClr val="C00000"/>
              </a:solidFill>
            </a:endParaRPr>
          </a:p>
        </p:txBody>
      </p:sp>
    </p:spTree>
    <p:extLst>
      <p:ext uri="{BB962C8B-B14F-4D97-AF65-F5344CB8AC3E}">
        <p14:creationId xmlns:p14="http://schemas.microsoft.com/office/powerpoint/2010/main" val="259682377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1B272E-5CD6-4433-AD88-304AD3FFA292}"/>
              </a:ext>
            </a:extLst>
          </p:cNvPr>
          <p:cNvSpPr>
            <a:spLocks noGrp="1"/>
          </p:cNvSpPr>
          <p:nvPr>
            <p:ph type="title"/>
          </p:nvPr>
        </p:nvSpPr>
        <p:spPr/>
        <p:txBody>
          <a:bodyPr>
            <a:normAutofit/>
          </a:bodyPr>
          <a:lstStyle/>
          <a:p>
            <a:pPr algn="r" rtl="1"/>
            <a:r>
              <a:rPr lang="fa-IR" sz="3600" dirty="0">
                <a:cs typeface="B Nazanin" panose="00000400000000000000" pitchFamily="2" charset="-78"/>
              </a:rPr>
              <a:t>ریسک فاکتورهای زخم پای دیابتی:</a:t>
            </a:r>
            <a:endParaRPr lang="en-US" sz="3600" dirty="0">
              <a:cs typeface="B Nazanin" panose="00000400000000000000" pitchFamily="2" charset="-78"/>
            </a:endParaRPr>
          </a:p>
        </p:txBody>
      </p:sp>
      <p:sp>
        <p:nvSpPr>
          <p:cNvPr id="3" name="Content Placeholder 2">
            <a:extLst>
              <a:ext uri="{FF2B5EF4-FFF2-40B4-BE49-F238E27FC236}">
                <a16:creationId xmlns:a16="http://schemas.microsoft.com/office/drawing/2014/main" id="{8F06FD52-2220-4252-8FA3-89FFE63B7AF3}"/>
              </a:ext>
            </a:extLst>
          </p:cNvPr>
          <p:cNvSpPr>
            <a:spLocks noGrp="1"/>
          </p:cNvSpPr>
          <p:nvPr>
            <p:ph idx="1"/>
          </p:nvPr>
        </p:nvSpPr>
        <p:spPr/>
        <p:txBody>
          <a:bodyPr>
            <a:normAutofit fontScale="85000" lnSpcReduction="20000"/>
          </a:bodyPr>
          <a:lstStyle/>
          <a:p>
            <a:pPr algn="r" rtl="1"/>
            <a:r>
              <a:rPr lang="fa-IR" sz="2400" dirty="0">
                <a:cs typeface="B Nazanin" panose="00000400000000000000" pitchFamily="2" charset="-78"/>
              </a:rPr>
              <a:t>کنترل ضعیف قند خون</a:t>
            </a:r>
          </a:p>
          <a:p>
            <a:pPr algn="r" rtl="1"/>
            <a:r>
              <a:rPr lang="fa-IR" sz="2400" dirty="0">
                <a:cs typeface="B Nazanin" panose="00000400000000000000" pitchFamily="2" charset="-78"/>
              </a:rPr>
              <a:t>فشار خون بالا</a:t>
            </a:r>
          </a:p>
          <a:p>
            <a:pPr algn="r" rtl="1"/>
            <a:r>
              <a:rPr lang="fa-IR" sz="2400" dirty="0">
                <a:cs typeface="B Nazanin" panose="00000400000000000000" pitchFamily="2" charset="-78"/>
              </a:rPr>
              <a:t>خود مراقبتی ضعیف از پاها</a:t>
            </a:r>
          </a:p>
          <a:p>
            <a:pPr algn="r" rtl="1"/>
            <a:r>
              <a:rPr lang="fa-IR" sz="2400" dirty="0">
                <a:cs typeface="B Nazanin" panose="00000400000000000000" pitchFamily="2" charset="-78"/>
              </a:rPr>
              <a:t>وجود کالوس</a:t>
            </a:r>
          </a:p>
          <a:p>
            <a:pPr algn="r" rtl="1"/>
            <a:r>
              <a:rPr lang="fa-IR" sz="2400" dirty="0">
                <a:cs typeface="B Nazanin" panose="00000400000000000000" pitchFamily="2" charset="-78"/>
              </a:rPr>
              <a:t>کفش نامناسب</a:t>
            </a:r>
          </a:p>
          <a:p>
            <a:pPr algn="r" rtl="1"/>
            <a:r>
              <a:rPr lang="fa-IR" sz="2400" dirty="0">
                <a:cs typeface="B Nazanin" panose="00000400000000000000" pitchFamily="2" charset="-78"/>
              </a:rPr>
              <a:t>رتینوپاتی</a:t>
            </a:r>
          </a:p>
          <a:p>
            <a:pPr algn="r" rtl="1"/>
            <a:r>
              <a:rPr lang="fa-IR" sz="2400" dirty="0">
                <a:cs typeface="B Nazanin" panose="00000400000000000000" pitchFamily="2" charset="-78"/>
              </a:rPr>
              <a:t>دارای سابقه آمپوتاسیون و زخم پا</a:t>
            </a:r>
          </a:p>
          <a:p>
            <a:pPr algn="r" rtl="1"/>
            <a:r>
              <a:rPr lang="fa-IR" sz="2400" dirty="0">
                <a:effectLst/>
                <a:latin typeface="Calibri" panose="020F0502020204030204" pitchFamily="34" charset="0"/>
                <a:ea typeface="Calibri" panose="020F0502020204030204" pitchFamily="34" charset="0"/>
                <a:cs typeface="B Nazanin" panose="00000400000000000000" pitchFamily="2" charset="-78"/>
              </a:rPr>
              <a:t>استانداردهای پایین اجتماعی-اقتصادی</a:t>
            </a:r>
          </a:p>
          <a:p>
            <a:pPr algn="r" rtl="1"/>
            <a:r>
              <a:rPr lang="fa-IR" sz="2400" dirty="0">
                <a:effectLst/>
                <a:latin typeface="Calibri" panose="020F0502020204030204" pitchFamily="34" charset="0"/>
                <a:ea typeface="Calibri" panose="020F0502020204030204" pitchFamily="34" charset="0"/>
                <a:cs typeface="B Nazanin" panose="00000400000000000000" pitchFamily="2" charset="-78"/>
              </a:rPr>
              <a:t>کاهش دامنه حرکتی مچ و مفاصل متاتارسوفالانژیال</a:t>
            </a:r>
          </a:p>
          <a:p>
            <a:pPr algn="r" rtl="1"/>
            <a:r>
              <a:rPr lang="fa-IR" sz="2400" dirty="0">
                <a:latin typeface="Calibri" panose="020F0502020204030204" pitchFamily="34" charset="0"/>
                <a:ea typeface="Calibri" panose="020F0502020204030204" pitchFamily="34" charset="0"/>
                <a:cs typeface="B Nazanin" panose="00000400000000000000" pitchFamily="2" charset="-78"/>
              </a:rPr>
              <a:t>شاخص توده بدنی بالا</a:t>
            </a:r>
          </a:p>
          <a:p>
            <a:pPr algn="r" rtl="1"/>
            <a:endParaRPr lang="fa-IR" sz="1800" dirty="0">
              <a:effectLst/>
              <a:latin typeface="Calibri" panose="020F0502020204030204" pitchFamily="34" charset="0"/>
              <a:ea typeface="Calibri" panose="020F0502020204030204" pitchFamily="34" charset="0"/>
              <a:cs typeface="B Nazanin" panose="00000400000000000000" pitchFamily="2" charset="-78"/>
            </a:endParaRPr>
          </a:p>
          <a:p>
            <a:pPr algn="r" rtl="1"/>
            <a:endParaRPr lang="fa-IR" dirty="0">
              <a:cs typeface="B Nazanin" panose="00000400000000000000" pitchFamily="2" charset="-78"/>
            </a:endParaRPr>
          </a:p>
          <a:p>
            <a:pPr algn="r" rtl="1"/>
            <a:endParaRPr lang="en-US" dirty="0">
              <a:cs typeface="B Nazanin" panose="00000400000000000000" pitchFamily="2" charset="-78"/>
            </a:endParaRPr>
          </a:p>
        </p:txBody>
      </p:sp>
    </p:spTree>
    <p:extLst>
      <p:ext uri="{BB962C8B-B14F-4D97-AF65-F5344CB8AC3E}">
        <p14:creationId xmlns:p14="http://schemas.microsoft.com/office/powerpoint/2010/main" val="398325872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F64323-FB0D-B26C-F3BC-C893F1D554AF}"/>
              </a:ext>
            </a:extLst>
          </p:cNvPr>
          <p:cNvSpPr>
            <a:spLocks noGrp="1"/>
          </p:cNvSpPr>
          <p:nvPr>
            <p:ph type="title"/>
          </p:nvPr>
        </p:nvSpPr>
        <p:spPr/>
        <p:txBody>
          <a:bodyPr>
            <a:normAutofit/>
          </a:bodyPr>
          <a:lstStyle/>
          <a:p>
            <a:pPr algn="r" rtl="1"/>
            <a:r>
              <a:rPr lang="fa-IR" sz="3200" dirty="0"/>
              <a:t>چگونه میتوان از زخم پای دیابتی پیشگیری کرد؟</a:t>
            </a:r>
            <a:endParaRPr lang="en-US" sz="3200" dirty="0"/>
          </a:p>
        </p:txBody>
      </p:sp>
      <p:sp>
        <p:nvSpPr>
          <p:cNvPr id="3" name="Content Placeholder 2">
            <a:extLst>
              <a:ext uri="{FF2B5EF4-FFF2-40B4-BE49-F238E27FC236}">
                <a16:creationId xmlns:a16="http://schemas.microsoft.com/office/drawing/2014/main" id="{7BBDF750-7881-FC78-31D9-A5265C95338F}"/>
              </a:ext>
            </a:extLst>
          </p:cNvPr>
          <p:cNvSpPr>
            <a:spLocks noGrp="1"/>
          </p:cNvSpPr>
          <p:nvPr>
            <p:ph idx="1"/>
          </p:nvPr>
        </p:nvSpPr>
        <p:spPr>
          <a:xfrm>
            <a:off x="1097280" y="2230456"/>
            <a:ext cx="10058400" cy="4023360"/>
          </a:xfrm>
        </p:spPr>
        <p:txBody>
          <a:bodyPr>
            <a:normAutofit/>
          </a:bodyPr>
          <a:lstStyle/>
          <a:p>
            <a:pPr algn="r" rtl="1">
              <a:lnSpc>
                <a:spcPct val="150000"/>
              </a:lnSpc>
              <a:buFont typeface="Wingdings" panose="05000000000000000000" pitchFamily="2" charset="2"/>
              <a:buChar char="v"/>
            </a:pPr>
            <a:r>
              <a:rPr lang="fa-IR" dirty="0"/>
              <a:t> اسکرین منظم پاها در منزل</a:t>
            </a:r>
          </a:p>
          <a:p>
            <a:pPr algn="r" rtl="1">
              <a:lnSpc>
                <a:spcPct val="150000"/>
              </a:lnSpc>
              <a:buFont typeface="Wingdings" panose="05000000000000000000" pitchFamily="2" charset="2"/>
              <a:buChar char="v"/>
            </a:pPr>
            <a:r>
              <a:rPr lang="fa-IR" dirty="0"/>
              <a:t> مراقبت روزانه ازپا</a:t>
            </a:r>
          </a:p>
          <a:p>
            <a:pPr algn="r" rtl="1">
              <a:lnSpc>
                <a:spcPct val="150000"/>
              </a:lnSpc>
              <a:buFont typeface="Wingdings" panose="05000000000000000000" pitchFamily="2" charset="2"/>
              <a:buChar char="v"/>
            </a:pPr>
            <a:r>
              <a:rPr lang="fa-IR" dirty="0"/>
              <a:t> پوشیدن کفش مناسب</a:t>
            </a:r>
          </a:p>
          <a:p>
            <a:pPr algn="r" rtl="1">
              <a:lnSpc>
                <a:spcPct val="150000"/>
              </a:lnSpc>
              <a:buFont typeface="Wingdings" panose="05000000000000000000" pitchFamily="2" charset="2"/>
              <a:buChar char="v"/>
            </a:pPr>
            <a:r>
              <a:rPr lang="fa-IR" dirty="0"/>
              <a:t> ورزش کردن برای حفظ قدرت عضلانی و دامنه حرکتی</a:t>
            </a:r>
          </a:p>
          <a:p>
            <a:pPr algn="r" rtl="1">
              <a:lnSpc>
                <a:spcPct val="150000"/>
              </a:lnSpc>
              <a:buFont typeface="Wingdings" panose="05000000000000000000" pitchFamily="2" charset="2"/>
              <a:buChar char="v"/>
            </a:pPr>
            <a:r>
              <a:rPr lang="fa-IR" dirty="0"/>
              <a:t> بررسی منظم پا توسط متخصصین مربوطه</a:t>
            </a:r>
          </a:p>
          <a:p>
            <a:pPr algn="r" rtl="1">
              <a:lnSpc>
                <a:spcPct val="150000"/>
              </a:lnSpc>
            </a:pPr>
            <a:endParaRPr lang="en-US" sz="2400" dirty="0"/>
          </a:p>
        </p:txBody>
      </p:sp>
      <p:pic>
        <p:nvPicPr>
          <p:cNvPr id="4" name="Content Placeholder 12">
            <a:extLst>
              <a:ext uri="{FF2B5EF4-FFF2-40B4-BE49-F238E27FC236}">
                <a16:creationId xmlns:a16="http://schemas.microsoft.com/office/drawing/2014/main" id="{A7E1106C-CE9D-0935-83E8-2D4185D4BB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58732" y="2288029"/>
            <a:ext cx="3641588" cy="2711821"/>
          </a:xfrm>
          <a:prstGeom prst="rect">
            <a:avLst/>
          </a:prstGeom>
        </p:spPr>
      </p:pic>
    </p:spTree>
    <p:extLst>
      <p:ext uri="{BB962C8B-B14F-4D97-AF65-F5344CB8AC3E}">
        <p14:creationId xmlns:p14="http://schemas.microsoft.com/office/powerpoint/2010/main" val="18305918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6" name="Picture 4" descr="Foot Care for People with Diabetes - What You Need to Know">
            <a:extLst>
              <a:ext uri="{FF2B5EF4-FFF2-40B4-BE49-F238E27FC236}">
                <a16:creationId xmlns:a16="http://schemas.microsoft.com/office/drawing/2014/main" id="{258FAB6D-435E-49CC-B7E7-D9548105364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43664" y="1151965"/>
            <a:ext cx="4554070" cy="4554070"/>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Prevention of foot ulcers in diabetes">
            <a:extLst>
              <a:ext uri="{FF2B5EF4-FFF2-40B4-BE49-F238E27FC236}">
                <a16:creationId xmlns:a16="http://schemas.microsoft.com/office/drawing/2014/main" id="{D3950D0A-E759-4EE4-889C-111E687F123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00125" y="656216"/>
            <a:ext cx="2894143" cy="1947461"/>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6" descr="Diabetic Skin | AMERIGEL Advanced Skin ...">
            <a:extLst>
              <a:ext uri="{FF2B5EF4-FFF2-40B4-BE49-F238E27FC236}">
                <a16:creationId xmlns:a16="http://schemas.microsoft.com/office/drawing/2014/main" id="{AF440DDF-3067-4FBD-A182-8944EE84A46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95462" y="2807747"/>
            <a:ext cx="2777074" cy="1446578"/>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Why A Callus On A Diabetic Foot Is So ...">
            <a:extLst>
              <a:ext uri="{FF2B5EF4-FFF2-40B4-BE49-F238E27FC236}">
                <a16:creationId xmlns:a16="http://schemas.microsoft.com/office/drawing/2014/main" id="{FF3B64DB-9EE2-4049-86F7-3FFA6383C1A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95462" y="4458709"/>
            <a:ext cx="2777074" cy="1848017"/>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Diabetic Foot Care | Corns | River Forest, IL | Oak Park">
            <a:extLst>
              <a:ext uri="{FF2B5EF4-FFF2-40B4-BE49-F238E27FC236}">
                <a16:creationId xmlns:a16="http://schemas.microsoft.com/office/drawing/2014/main" id="{83172F2D-42F7-438B-B600-97C2D2C24EA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165053" y="656216"/>
            <a:ext cx="3332741" cy="1330967"/>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Infected Diabetic Foot Ulcer - PolyNovo">
            <a:extLst>
              <a:ext uri="{FF2B5EF4-FFF2-40B4-BE49-F238E27FC236}">
                <a16:creationId xmlns:a16="http://schemas.microsoft.com/office/drawing/2014/main" id="{0D8E5A96-179F-4679-A4E3-9AD931748579}"/>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297394" y="2153742"/>
            <a:ext cx="2492820" cy="2515077"/>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5B050A7D-A6BA-4C9F-97E6-F5A161EA3EB8}"/>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026127" y="4170642"/>
            <a:ext cx="1511638" cy="2031141"/>
          </a:xfrm>
          <a:prstGeom prst="rect">
            <a:avLst/>
          </a:prstGeom>
        </p:spPr>
      </p:pic>
    </p:spTree>
    <p:extLst>
      <p:ext uri="{BB962C8B-B14F-4D97-AF65-F5344CB8AC3E}">
        <p14:creationId xmlns:p14="http://schemas.microsoft.com/office/powerpoint/2010/main" val="389354304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D550DD61-1BAD-4CF2-A32F-B307F2EBDC74}"/>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6973860" y="3023740"/>
            <a:ext cx="3884564" cy="3173307"/>
          </a:xfrm>
        </p:spPr>
      </p:pic>
      <p:pic>
        <p:nvPicPr>
          <p:cNvPr id="3074" name="Picture 2" descr="Your guide to Diabetes Foot Care">
            <a:extLst>
              <a:ext uri="{FF2B5EF4-FFF2-40B4-BE49-F238E27FC236}">
                <a16:creationId xmlns:a16="http://schemas.microsoft.com/office/drawing/2014/main" id="{E86D423E-10E9-4D31-8668-BC177908408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3314" y="2221677"/>
            <a:ext cx="3917869" cy="2748356"/>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Why You Should Be Seeing a Podiatrist If You Have Diabetes">
            <a:extLst>
              <a:ext uri="{FF2B5EF4-FFF2-40B4-BE49-F238E27FC236}">
                <a16:creationId xmlns:a16="http://schemas.microsoft.com/office/drawing/2014/main" id="{8FD07752-38B2-472E-8EFA-A5C3B017559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65787" y="898993"/>
            <a:ext cx="4500709" cy="2264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7926200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15DE57-B03E-F5A8-528C-F3DF579A67A5}"/>
              </a:ext>
            </a:extLst>
          </p:cNvPr>
          <p:cNvSpPr>
            <a:spLocks noGrp="1"/>
          </p:cNvSpPr>
          <p:nvPr>
            <p:ph type="title"/>
          </p:nvPr>
        </p:nvSpPr>
        <p:spPr/>
        <p:txBody>
          <a:bodyPr>
            <a:normAutofit/>
          </a:bodyPr>
          <a:lstStyle/>
          <a:p>
            <a:pPr algn="r"/>
            <a:r>
              <a:rPr lang="fa-IR" sz="4000" dirty="0"/>
              <a:t>اهمیت کفش در بیماران دیابتی</a:t>
            </a:r>
            <a:endParaRPr lang="en-US" sz="4000" dirty="0"/>
          </a:p>
        </p:txBody>
      </p:sp>
      <p:sp>
        <p:nvSpPr>
          <p:cNvPr id="3" name="Content Placeholder 2">
            <a:extLst>
              <a:ext uri="{FF2B5EF4-FFF2-40B4-BE49-F238E27FC236}">
                <a16:creationId xmlns:a16="http://schemas.microsoft.com/office/drawing/2014/main" id="{A2C885B3-FDE6-A452-9906-FD88BCAA0CC6}"/>
              </a:ext>
            </a:extLst>
          </p:cNvPr>
          <p:cNvSpPr>
            <a:spLocks noGrp="1"/>
          </p:cNvSpPr>
          <p:nvPr>
            <p:ph idx="1"/>
          </p:nvPr>
        </p:nvSpPr>
        <p:spPr/>
        <p:txBody>
          <a:bodyPr/>
          <a:lstStyle/>
          <a:p>
            <a:pPr algn="just" rtl="1">
              <a:lnSpc>
                <a:spcPct val="150000"/>
              </a:lnSpc>
              <a:buFont typeface="Arial" panose="020B0604020202020204" pitchFamily="34" charset="0"/>
              <a:buChar char="•"/>
            </a:pPr>
            <a:r>
              <a:rPr lang="fa-IR" dirty="0"/>
              <a:t> بیش از 80 درصد افراد مبتلا به دیابت کفش با سایز نامناسب می پوشند</a:t>
            </a:r>
          </a:p>
          <a:p>
            <a:pPr algn="just" rtl="1">
              <a:lnSpc>
                <a:spcPct val="150000"/>
              </a:lnSpc>
              <a:buFont typeface="Arial" panose="020B0604020202020204" pitchFamily="34" charset="0"/>
              <a:buChar char="•"/>
            </a:pPr>
            <a:r>
              <a:rPr lang="fa-IR" dirty="0"/>
              <a:t> علت نیمی از قطع عضوهای ناحیه پا در بیماران مبتلا به دیابت، مرتبط با کفش است</a:t>
            </a:r>
          </a:p>
          <a:p>
            <a:pPr algn="just" rtl="1">
              <a:lnSpc>
                <a:spcPct val="150000"/>
              </a:lnSpc>
              <a:buFont typeface="Arial" panose="020B0604020202020204" pitchFamily="34" charset="0"/>
              <a:buChar char="•"/>
            </a:pPr>
            <a:r>
              <a:rPr lang="fa-IR" dirty="0"/>
              <a:t> از هر4 فرد مبتلا به دیابت، یک نفر کفشی می پوشد که برای پایش ضرر دارد</a:t>
            </a:r>
          </a:p>
          <a:p>
            <a:pPr algn="just" rtl="1"/>
            <a:endParaRPr lang="fa-IR" dirty="0"/>
          </a:p>
          <a:p>
            <a:pPr algn="just" rtl="1"/>
            <a:endParaRPr lang="fa-IR" dirty="0"/>
          </a:p>
          <a:p>
            <a:pPr algn="just" rtl="1"/>
            <a:endParaRPr lang="fa-IR" dirty="0"/>
          </a:p>
          <a:p>
            <a:pPr algn="just" rtl="1"/>
            <a:endParaRPr lang="en-US" dirty="0"/>
          </a:p>
        </p:txBody>
      </p:sp>
      <p:pic>
        <p:nvPicPr>
          <p:cNvPr id="5" name="Picture 4">
            <a:extLst>
              <a:ext uri="{FF2B5EF4-FFF2-40B4-BE49-F238E27FC236}">
                <a16:creationId xmlns:a16="http://schemas.microsoft.com/office/drawing/2014/main" id="{C8FB0B08-671E-97B8-F376-374CDAA60DC4}"/>
              </a:ext>
            </a:extLst>
          </p:cNvPr>
          <p:cNvPicPr>
            <a:picLocks noChangeAspect="1"/>
          </p:cNvPicPr>
          <p:nvPr/>
        </p:nvPicPr>
        <p:blipFill rotWithShape="1">
          <a:blip r:embed="rId3">
            <a:extLst>
              <a:ext uri="{28A0092B-C50C-407E-A947-70E740481C1C}">
                <a14:useLocalDpi xmlns:a14="http://schemas.microsoft.com/office/drawing/2010/main" val="0"/>
              </a:ext>
            </a:extLst>
          </a:blip>
          <a:srcRect t="29418" b="25696"/>
          <a:stretch/>
        </p:blipFill>
        <p:spPr>
          <a:xfrm>
            <a:off x="1036320" y="4192049"/>
            <a:ext cx="6203322" cy="1857183"/>
          </a:xfrm>
          <a:prstGeom prst="rect">
            <a:avLst/>
          </a:prstGeom>
        </p:spPr>
      </p:pic>
    </p:spTree>
    <p:extLst>
      <p:ext uri="{BB962C8B-B14F-4D97-AF65-F5344CB8AC3E}">
        <p14:creationId xmlns:p14="http://schemas.microsoft.com/office/powerpoint/2010/main" val="224140362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741EEE-3D14-99D2-7F6F-6DC21D4AC14D}"/>
              </a:ext>
            </a:extLst>
          </p:cNvPr>
          <p:cNvSpPr>
            <a:spLocks noGrp="1"/>
          </p:cNvSpPr>
          <p:nvPr>
            <p:ph type="title"/>
          </p:nvPr>
        </p:nvSpPr>
        <p:spPr/>
        <p:txBody>
          <a:bodyPr>
            <a:normAutofit/>
          </a:bodyPr>
          <a:lstStyle/>
          <a:p>
            <a:pPr algn="r" rtl="1"/>
            <a:r>
              <a:rPr lang="fa-IR" sz="4400" dirty="0"/>
              <a:t>کفش مناسب چه ویژگی هایی دارد؟</a:t>
            </a:r>
            <a:endParaRPr lang="en-US" sz="4400" dirty="0"/>
          </a:p>
        </p:txBody>
      </p:sp>
      <p:pic>
        <p:nvPicPr>
          <p:cNvPr id="5" name="Content Placeholder 4">
            <a:extLst>
              <a:ext uri="{FF2B5EF4-FFF2-40B4-BE49-F238E27FC236}">
                <a16:creationId xmlns:a16="http://schemas.microsoft.com/office/drawing/2014/main" id="{99B07765-9DB7-0EC5-4455-CD95EFFCBD23}"/>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t="20268" b="21220"/>
          <a:stretch/>
        </p:blipFill>
        <p:spPr>
          <a:xfrm>
            <a:off x="6462716" y="2926003"/>
            <a:ext cx="3964652" cy="2319766"/>
          </a:xfrm>
        </p:spPr>
      </p:pic>
      <p:pic>
        <p:nvPicPr>
          <p:cNvPr id="7" name="Picture 6">
            <a:extLst>
              <a:ext uri="{FF2B5EF4-FFF2-40B4-BE49-F238E27FC236}">
                <a16:creationId xmlns:a16="http://schemas.microsoft.com/office/drawing/2014/main" id="{38BAC6B9-86E7-49BF-01D9-EFBFF6D53CB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63752" y="2689642"/>
            <a:ext cx="4398639" cy="2925095"/>
          </a:xfrm>
          <a:prstGeom prst="rect">
            <a:avLst/>
          </a:prstGeom>
        </p:spPr>
      </p:pic>
    </p:spTree>
    <p:extLst>
      <p:ext uri="{BB962C8B-B14F-4D97-AF65-F5344CB8AC3E}">
        <p14:creationId xmlns:p14="http://schemas.microsoft.com/office/powerpoint/2010/main" val="420759055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8">
            <a:extLst>
              <a:ext uri="{FF2B5EF4-FFF2-40B4-BE49-F238E27FC236}">
                <a16:creationId xmlns:a16="http://schemas.microsoft.com/office/drawing/2014/main" id="{5CDDC5E1-A269-41D2-B7FF-3FA039EB8E0F}"/>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736698" y="1538703"/>
            <a:ext cx="6718603" cy="4547977"/>
          </a:xfrm>
        </p:spPr>
      </p:pic>
    </p:spTree>
    <p:extLst>
      <p:ext uri="{BB962C8B-B14F-4D97-AF65-F5344CB8AC3E}">
        <p14:creationId xmlns:p14="http://schemas.microsoft.com/office/powerpoint/2010/main" val="105823505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C399BF-1D30-6ED0-D3B1-2CA7F263E598}"/>
              </a:ext>
            </a:extLst>
          </p:cNvPr>
          <p:cNvSpPr>
            <a:spLocks noGrp="1"/>
          </p:cNvSpPr>
          <p:nvPr>
            <p:ph type="title"/>
          </p:nvPr>
        </p:nvSpPr>
        <p:spPr/>
        <p:txBody>
          <a:bodyPr>
            <a:normAutofit/>
          </a:bodyPr>
          <a:lstStyle/>
          <a:p>
            <a:r>
              <a:rPr lang="en-US" sz="4000" b="1" dirty="0">
                <a:solidFill>
                  <a:srgbClr val="C00000"/>
                </a:solidFill>
              </a:rPr>
              <a:t>Charcot</a:t>
            </a:r>
            <a:r>
              <a:rPr lang="en-US" sz="4000" b="1" dirty="0"/>
              <a:t>’s neuro-osteo-arthropathy</a:t>
            </a:r>
          </a:p>
        </p:txBody>
      </p:sp>
      <p:pic>
        <p:nvPicPr>
          <p:cNvPr id="4" name="Content Placeholder 3">
            <a:extLst>
              <a:ext uri="{FF2B5EF4-FFF2-40B4-BE49-F238E27FC236}">
                <a16:creationId xmlns:a16="http://schemas.microsoft.com/office/drawing/2014/main" id="{C7292C31-96AF-6A0D-7CF0-4C63BB7544F6}"/>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6447726" y="2361873"/>
            <a:ext cx="4456298" cy="3349458"/>
          </a:xfrm>
          <a:prstGeom prst="rect">
            <a:avLst/>
          </a:prstGeom>
        </p:spPr>
      </p:pic>
      <p:pic>
        <p:nvPicPr>
          <p:cNvPr id="5" name="Picture 4">
            <a:extLst>
              <a:ext uri="{FF2B5EF4-FFF2-40B4-BE49-F238E27FC236}">
                <a16:creationId xmlns:a16="http://schemas.microsoft.com/office/drawing/2014/main" id="{3149804B-B4C8-9591-49C0-A4997C3402B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87188" y="2474167"/>
            <a:ext cx="4157088" cy="2840930"/>
          </a:xfrm>
          <a:prstGeom prst="rect">
            <a:avLst/>
          </a:prstGeom>
        </p:spPr>
      </p:pic>
      <p:cxnSp>
        <p:nvCxnSpPr>
          <p:cNvPr id="7" name="Straight Arrow Connector 6">
            <a:extLst>
              <a:ext uri="{FF2B5EF4-FFF2-40B4-BE49-F238E27FC236}">
                <a16:creationId xmlns:a16="http://schemas.microsoft.com/office/drawing/2014/main" id="{86DB5F14-3483-6032-18BC-3454F2D074F2}"/>
              </a:ext>
            </a:extLst>
          </p:cNvPr>
          <p:cNvCxnSpPr/>
          <p:nvPr/>
        </p:nvCxnSpPr>
        <p:spPr>
          <a:xfrm>
            <a:off x="7804298" y="1871330"/>
            <a:ext cx="659218" cy="978196"/>
          </a:xfrm>
          <a:prstGeom prst="straightConnector1">
            <a:avLst/>
          </a:prstGeom>
          <a:ln w="76200">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9" name="Straight Arrow Connector 8">
            <a:extLst>
              <a:ext uri="{FF2B5EF4-FFF2-40B4-BE49-F238E27FC236}">
                <a16:creationId xmlns:a16="http://schemas.microsoft.com/office/drawing/2014/main" id="{3C55F46C-3924-5084-1C6A-11B7B9E6F2F3}"/>
              </a:ext>
            </a:extLst>
          </p:cNvPr>
          <p:cNvCxnSpPr>
            <a:endCxn id="5" idx="2"/>
          </p:cNvCxnSpPr>
          <p:nvPr/>
        </p:nvCxnSpPr>
        <p:spPr>
          <a:xfrm flipV="1">
            <a:off x="3572540" y="5315097"/>
            <a:ext cx="93192" cy="1106968"/>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8110018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بهداشتی ها|بهداشت مدارس|مربیان بهداشت">
            <a:extLst>
              <a:ext uri="{FF2B5EF4-FFF2-40B4-BE49-F238E27FC236}">
                <a16:creationId xmlns:a16="http://schemas.microsoft.com/office/drawing/2014/main" id="{ED5C9085-9983-43CD-8B86-E694DAF7C50E}"/>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463066" y="189585"/>
            <a:ext cx="5911327" cy="59113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512586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A3B1B7A-E584-4D45-8F3B-F50153C1E529}"/>
              </a:ext>
            </a:extLst>
          </p:cNvPr>
          <p:cNvSpPr>
            <a:spLocks noGrp="1"/>
          </p:cNvSpPr>
          <p:nvPr>
            <p:ph idx="1"/>
          </p:nvPr>
        </p:nvSpPr>
        <p:spPr/>
        <p:txBody>
          <a:bodyPr/>
          <a:lstStyle/>
          <a:p>
            <a:pPr>
              <a:lnSpc>
                <a:spcPct val="150000"/>
              </a:lnSpc>
              <a:buFont typeface="Wingdings" panose="05000000000000000000" pitchFamily="2" charset="2"/>
              <a:buChar char="v"/>
            </a:pPr>
            <a:r>
              <a:rPr lang="en-US" dirty="0"/>
              <a:t> It is estimated that diabetes affects </a:t>
            </a:r>
            <a:r>
              <a:rPr lang="en-US" dirty="0">
                <a:solidFill>
                  <a:srgbClr val="C00000"/>
                </a:solidFill>
              </a:rPr>
              <a:t>537 million </a:t>
            </a:r>
            <a:r>
              <a:rPr lang="en-US" dirty="0"/>
              <a:t>people worldwide, </a:t>
            </a:r>
            <a:r>
              <a:rPr lang="en-US" dirty="0">
                <a:solidFill>
                  <a:srgbClr val="C00000"/>
                </a:solidFill>
              </a:rPr>
              <a:t>10.5% of the adult </a:t>
            </a:r>
            <a:r>
              <a:rPr lang="en-US" dirty="0"/>
              <a:t>population, and the increase in prevalence is occurring at a faster rate in low- and middle-income countries.</a:t>
            </a:r>
          </a:p>
          <a:p>
            <a:pPr>
              <a:lnSpc>
                <a:spcPct val="150000"/>
              </a:lnSpc>
              <a:buFont typeface="Wingdings" panose="05000000000000000000" pitchFamily="2" charset="2"/>
              <a:buChar char="v"/>
            </a:pPr>
            <a:r>
              <a:rPr lang="en-US" dirty="0"/>
              <a:t>More than </a:t>
            </a:r>
            <a:r>
              <a:rPr lang="en-US" dirty="0">
                <a:solidFill>
                  <a:srgbClr val="C00000"/>
                </a:solidFill>
              </a:rPr>
              <a:t>80%</a:t>
            </a:r>
            <a:r>
              <a:rPr lang="en-US" dirty="0"/>
              <a:t> of people with diabetes live in low- and middle-income countries, in which many diagnostic tools are not readily available and are not expected to become so in the near future.</a:t>
            </a:r>
          </a:p>
        </p:txBody>
      </p:sp>
      <p:pic>
        <p:nvPicPr>
          <p:cNvPr id="5" name="Picture 4">
            <a:extLst>
              <a:ext uri="{FF2B5EF4-FFF2-40B4-BE49-F238E27FC236}">
                <a16:creationId xmlns:a16="http://schemas.microsoft.com/office/drawing/2014/main" id="{77583EEC-86EB-4453-92D2-27AA6759E5A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3169" y="332712"/>
            <a:ext cx="2533142" cy="1347105"/>
          </a:xfrm>
          <a:prstGeom prst="rect">
            <a:avLst/>
          </a:prstGeom>
        </p:spPr>
      </p:pic>
    </p:spTree>
    <p:extLst>
      <p:ext uri="{BB962C8B-B14F-4D97-AF65-F5344CB8AC3E}">
        <p14:creationId xmlns:p14="http://schemas.microsoft.com/office/powerpoint/2010/main" val="28246262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2F55FC0A-3380-4B97-B12A-F4B510173B69}"/>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901582" y="2192754"/>
            <a:ext cx="6388836" cy="3812005"/>
          </a:xfrm>
        </p:spPr>
      </p:pic>
      <p:sp>
        <p:nvSpPr>
          <p:cNvPr id="6" name="Content Placeholder 2">
            <a:extLst>
              <a:ext uri="{FF2B5EF4-FFF2-40B4-BE49-F238E27FC236}">
                <a16:creationId xmlns:a16="http://schemas.microsoft.com/office/drawing/2014/main" id="{880A70A0-3682-4C06-99AC-4F927874CAE3}"/>
              </a:ext>
            </a:extLst>
          </p:cNvPr>
          <p:cNvSpPr txBox="1">
            <a:spLocks/>
          </p:cNvSpPr>
          <p:nvPr/>
        </p:nvSpPr>
        <p:spPr>
          <a:xfrm>
            <a:off x="1066800" y="853241"/>
            <a:ext cx="10058400" cy="4023360"/>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0" indent="0">
              <a:buNone/>
            </a:pPr>
            <a:r>
              <a:rPr lang="en-US" sz="2400" dirty="0">
                <a:solidFill>
                  <a:schemeClr val="tx1">
                    <a:lumMod val="95000"/>
                    <a:lumOff val="5000"/>
                  </a:schemeClr>
                </a:solidFill>
              </a:rPr>
              <a:t>The overall mortality of DFU was high, with nearly </a:t>
            </a:r>
            <a:r>
              <a:rPr lang="en-US" sz="2400" b="1" dirty="0">
                <a:solidFill>
                  <a:srgbClr val="C00000"/>
                </a:solidFill>
              </a:rPr>
              <a:t>50% mortality within 5 years</a:t>
            </a:r>
            <a:r>
              <a:rPr lang="en-US" sz="2400" dirty="0">
                <a:solidFill>
                  <a:schemeClr val="tx1">
                    <a:lumMod val="95000"/>
                    <a:lumOff val="5000"/>
                  </a:schemeClr>
                </a:solidFill>
              </a:rPr>
              <a:t>. </a:t>
            </a:r>
          </a:p>
          <a:p>
            <a:pPr marL="0" indent="0">
              <a:buNone/>
            </a:pPr>
            <a:r>
              <a:rPr lang="en-US" dirty="0">
                <a:solidFill>
                  <a:schemeClr val="tx1">
                    <a:lumMod val="95000"/>
                    <a:lumOff val="5000"/>
                  </a:schemeClr>
                </a:solidFill>
              </a:rPr>
              <a:t>Cardiovascular disease and infection were the two leading causes of death.</a:t>
            </a:r>
            <a:endParaRPr lang="en-US" sz="2400" dirty="0">
              <a:solidFill>
                <a:schemeClr val="tx1">
                  <a:lumMod val="95000"/>
                  <a:lumOff val="5000"/>
                </a:schemeClr>
              </a:solidFill>
            </a:endParaRPr>
          </a:p>
        </p:txBody>
      </p:sp>
    </p:spTree>
    <p:extLst>
      <p:ext uri="{BB962C8B-B14F-4D97-AF65-F5344CB8AC3E}">
        <p14:creationId xmlns:p14="http://schemas.microsoft.com/office/powerpoint/2010/main" val="213885072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a:extLst>
              <a:ext uri="{FF2B5EF4-FFF2-40B4-BE49-F238E27FC236}">
                <a16:creationId xmlns:a16="http://schemas.microsoft.com/office/drawing/2014/main" id="{A3656523-142C-4983-82C6-78D09725982F}"/>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30530" y="2109988"/>
            <a:ext cx="10366689" cy="3071611"/>
          </a:xfrm>
        </p:spPr>
      </p:pic>
    </p:spTree>
    <p:extLst>
      <p:ext uri="{BB962C8B-B14F-4D97-AF65-F5344CB8AC3E}">
        <p14:creationId xmlns:p14="http://schemas.microsoft.com/office/powerpoint/2010/main" val="320697832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BCC3E329-307D-4DC7-97F9-52B6395F119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623781" y="1036979"/>
            <a:ext cx="7380259" cy="4784042"/>
          </a:xfrm>
        </p:spPr>
      </p:pic>
    </p:spTree>
    <p:extLst>
      <p:ext uri="{BB962C8B-B14F-4D97-AF65-F5344CB8AC3E}">
        <p14:creationId xmlns:p14="http://schemas.microsoft.com/office/powerpoint/2010/main" val="315697387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Diabetic Neuropathy: Paddy Kalish, OD: Optometrist">
            <a:extLst>
              <a:ext uri="{FF2B5EF4-FFF2-40B4-BE49-F238E27FC236}">
                <a16:creationId xmlns:a16="http://schemas.microsoft.com/office/drawing/2014/main" id="{884B187D-54DA-4585-87A7-78D1038193F8}"/>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465483" y="1846263"/>
            <a:ext cx="7321359" cy="4022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0906110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1A98B0BF-875C-4250-8699-689E6A260F56}"/>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34936" y="198085"/>
            <a:ext cx="7722127" cy="5715663"/>
          </a:xfrm>
        </p:spPr>
      </p:pic>
    </p:spTree>
    <p:extLst>
      <p:ext uri="{BB962C8B-B14F-4D97-AF65-F5344CB8AC3E}">
        <p14:creationId xmlns:p14="http://schemas.microsoft.com/office/powerpoint/2010/main" val="355112687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BA577A7-CA01-458B-8B06-D2D72D50E5F1}"/>
              </a:ext>
            </a:extLst>
          </p:cNvPr>
          <p:cNvSpPr>
            <a:spLocks noGrp="1"/>
          </p:cNvSpPr>
          <p:nvPr>
            <p:ph idx="1"/>
          </p:nvPr>
        </p:nvSpPr>
        <p:spPr/>
        <p:txBody>
          <a:bodyPr/>
          <a:lstStyle/>
          <a:p>
            <a:pPr algn="just">
              <a:lnSpc>
                <a:spcPct val="150000"/>
              </a:lnSpc>
            </a:pPr>
            <a:r>
              <a:rPr lang="en-US" b="1" i="0" dirty="0">
                <a:solidFill>
                  <a:srgbClr val="4D5156"/>
                </a:solidFill>
                <a:effectLst/>
                <a:latin typeface="Arial" panose="020B0604020202020204" pitchFamily="34" charset="0"/>
              </a:rPr>
              <a:t>Diabetic peripheral neuropathy </a:t>
            </a:r>
            <a:r>
              <a:rPr lang="en-US" b="0" i="0" dirty="0">
                <a:solidFill>
                  <a:srgbClr val="4D5156"/>
                </a:solidFill>
                <a:effectLst/>
                <a:latin typeface="Arial" panose="020B0604020202020204" pitchFamily="34" charset="0"/>
              </a:rPr>
              <a:t>leads to </a:t>
            </a:r>
            <a:r>
              <a:rPr lang="en-US" b="1" i="0" dirty="0">
                <a:solidFill>
                  <a:srgbClr val="5F6368"/>
                </a:solidFill>
                <a:effectLst/>
                <a:latin typeface="Arial" panose="020B0604020202020204" pitchFamily="34" charset="0"/>
              </a:rPr>
              <a:t>loss of protective sensation</a:t>
            </a:r>
            <a:r>
              <a:rPr lang="en-US" b="0" i="0" dirty="0">
                <a:solidFill>
                  <a:srgbClr val="4D5156"/>
                </a:solidFill>
                <a:effectLst/>
                <a:latin typeface="Arial" panose="020B0604020202020204" pitchFamily="34" charset="0"/>
              </a:rPr>
              <a:t> (LOPS), whereby a person is </a:t>
            </a:r>
            <a:r>
              <a:rPr lang="en-US" b="0" i="0" dirty="0">
                <a:solidFill>
                  <a:srgbClr val="C00000"/>
                </a:solidFill>
                <a:effectLst/>
                <a:latin typeface="Arial" panose="020B0604020202020204" pitchFamily="34" charset="0"/>
              </a:rPr>
              <a:t>unable to feel minor trauma from mechanical, thermal, or chemical sources</a:t>
            </a:r>
            <a:r>
              <a:rPr lang="en-US" b="0" i="0" dirty="0">
                <a:solidFill>
                  <a:srgbClr val="4D5156"/>
                </a:solidFill>
                <a:effectLst/>
                <a:latin typeface="Arial" panose="020B0604020202020204" pitchFamily="34" charset="0"/>
              </a:rPr>
              <a:t>.</a:t>
            </a:r>
          </a:p>
          <a:p>
            <a:pPr algn="just">
              <a:lnSpc>
                <a:spcPct val="150000"/>
              </a:lnSpc>
            </a:pPr>
            <a:endParaRPr lang="en-US" b="1" i="0" dirty="0">
              <a:solidFill>
                <a:srgbClr val="1F1F1F"/>
              </a:solidFill>
              <a:effectLst/>
              <a:latin typeface="+mj-lt"/>
            </a:endParaRPr>
          </a:p>
          <a:p>
            <a:pPr algn="just">
              <a:lnSpc>
                <a:spcPct val="150000"/>
              </a:lnSpc>
            </a:pPr>
            <a:r>
              <a:rPr lang="en-US" b="1" i="0" dirty="0">
                <a:solidFill>
                  <a:srgbClr val="1F1F1F"/>
                </a:solidFill>
                <a:effectLst/>
                <a:latin typeface="+mj-lt"/>
              </a:rPr>
              <a:t>LOPS </a:t>
            </a:r>
            <a:r>
              <a:rPr lang="en-US" b="0" i="0" dirty="0">
                <a:solidFill>
                  <a:srgbClr val="1F1F1F"/>
                </a:solidFill>
                <a:effectLst/>
                <a:latin typeface="+mj-lt"/>
              </a:rPr>
              <a:t>means that </a:t>
            </a:r>
            <a:r>
              <a:rPr lang="en-US" b="0" i="0" dirty="0">
                <a:solidFill>
                  <a:srgbClr val="040C28"/>
                </a:solidFill>
                <a:effectLst/>
                <a:latin typeface="+mj-lt"/>
              </a:rPr>
              <a:t>individuals may </a:t>
            </a:r>
            <a:r>
              <a:rPr lang="en-US" b="1" i="0" dirty="0">
                <a:solidFill>
                  <a:srgbClr val="040C28"/>
                </a:solidFill>
                <a:effectLst/>
                <a:latin typeface="+mj-lt"/>
              </a:rPr>
              <a:t>not feel pain or discomfort</a:t>
            </a:r>
            <a:r>
              <a:rPr lang="en-US" b="0" i="0" dirty="0">
                <a:solidFill>
                  <a:srgbClr val="040C28"/>
                </a:solidFill>
                <a:effectLst/>
                <a:latin typeface="+mj-lt"/>
              </a:rPr>
              <a:t> from minor injuries or pressure points, increasing the risk of unnoticed wounds and subsequent complications</a:t>
            </a:r>
            <a:r>
              <a:rPr lang="en-US" b="0" i="0" dirty="0">
                <a:solidFill>
                  <a:srgbClr val="1F1F1F"/>
                </a:solidFill>
                <a:effectLst/>
                <a:latin typeface="+mj-lt"/>
              </a:rPr>
              <a:t>.</a:t>
            </a:r>
          </a:p>
          <a:p>
            <a:pPr algn="just">
              <a:lnSpc>
                <a:spcPct val="150000"/>
              </a:lnSpc>
            </a:pPr>
            <a:endParaRPr lang="en-US" dirty="0">
              <a:latin typeface="+mj-lt"/>
            </a:endParaRPr>
          </a:p>
        </p:txBody>
      </p:sp>
    </p:spTree>
    <p:extLst>
      <p:ext uri="{BB962C8B-B14F-4D97-AF65-F5344CB8AC3E}">
        <p14:creationId xmlns:p14="http://schemas.microsoft.com/office/powerpoint/2010/main" val="367729029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D4196B5E-FAD2-45B7-8A66-7BD4C30511F9}"/>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527105" y="1988695"/>
            <a:ext cx="8954276" cy="2880610"/>
          </a:xfrm>
        </p:spPr>
      </p:pic>
      <p:pic>
        <p:nvPicPr>
          <p:cNvPr id="3" name="Picture 2">
            <a:extLst>
              <a:ext uri="{FF2B5EF4-FFF2-40B4-BE49-F238E27FC236}">
                <a16:creationId xmlns:a16="http://schemas.microsoft.com/office/drawing/2014/main" id="{90B66411-E6D8-49B9-B4A2-9F9B5DE5E9B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13169" y="332712"/>
            <a:ext cx="2533142" cy="1347105"/>
          </a:xfrm>
          <a:prstGeom prst="rect">
            <a:avLst/>
          </a:prstGeom>
        </p:spPr>
      </p:pic>
    </p:spTree>
    <p:extLst>
      <p:ext uri="{BB962C8B-B14F-4D97-AF65-F5344CB8AC3E}">
        <p14:creationId xmlns:p14="http://schemas.microsoft.com/office/powerpoint/2010/main" val="20680415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23D9BA-F8BB-4E94-B57A-6FD5AAC65E0D}"/>
              </a:ext>
            </a:extLst>
          </p:cNvPr>
          <p:cNvSpPr>
            <a:spLocks noGrp="1"/>
          </p:cNvSpPr>
          <p:nvPr>
            <p:ph type="title"/>
          </p:nvPr>
        </p:nvSpPr>
        <p:spPr/>
        <p:txBody>
          <a:bodyPr/>
          <a:lstStyle/>
          <a:p>
            <a:r>
              <a:rPr lang="en-US" sz="1800" b="1" i="0" u="none" strike="noStrike" baseline="0" dirty="0">
                <a:latin typeface="Lato-Bold"/>
              </a:rPr>
              <a:t>LIST OF RECOMMENDATIONS</a:t>
            </a:r>
            <a:endParaRPr lang="en-US" dirty="0"/>
          </a:p>
        </p:txBody>
      </p:sp>
      <p:sp>
        <p:nvSpPr>
          <p:cNvPr id="3" name="Content Placeholder 2">
            <a:extLst>
              <a:ext uri="{FF2B5EF4-FFF2-40B4-BE49-F238E27FC236}">
                <a16:creationId xmlns:a16="http://schemas.microsoft.com/office/drawing/2014/main" id="{72CAFC2A-CA1B-4380-A59C-69794C8769CD}"/>
              </a:ext>
            </a:extLst>
          </p:cNvPr>
          <p:cNvSpPr>
            <a:spLocks noGrp="1"/>
          </p:cNvSpPr>
          <p:nvPr>
            <p:ph idx="1"/>
          </p:nvPr>
        </p:nvSpPr>
        <p:spPr/>
        <p:txBody>
          <a:bodyPr>
            <a:normAutofit/>
          </a:bodyPr>
          <a:lstStyle/>
          <a:p>
            <a:pPr algn="l"/>
            <a:r>
              <a:rPr lang="en-US" dirty="0"/>
              <a:t>1.</a:t>
            </a:r>
            <a:r>
              <a:rPr lang="en-US" sz="1800" b="0" i="0" u="none" strike="noStrike" baseline="0" dirty="0">
                <a:latin typeface="Lato-Regular"/>
              </a:rPr>
              <a:t> Screening, using clinical history and further foot examinations to assess for</a:t>
            </a:r>
          </a:p>
          <a:p>
            <a:pPr algn="l"/>
            <a:r>
              <a:rPr lang="en-US" sz="1800" b="0" i="0" u="none" strike="noStrike" baseline="0" dirty="0">
                <a:latin typeface="TeX_CM_Maths_Symbols"/>
              </a:rPr>
              <a:t>� </a:t>
            </a:r>
            <a:r>
              <a:rPr lang="en-US" sz="1800" b="0" i="0" u="none" strike="noStrike" baseline="0" dirty="0">
                <a:latin typeface="Lato-Regular"/>
              </a:rPr>
              <a:t>a history of foot ulceration or lower‐extremity amputation;</a:t>
            </a:r>
          </a:p>
          <a:p>
            <a:pPr algn="l"/>
            <a:r>
              <a:rPr lang="en-US" sz="1800" b="0" i="0" u="none" strike="noStrike" baseline="0" dirty="0">
                <a:latin typeface="TeX_CM_Maths_Symbols"/>
              </a:rPr>
              <a:t>� </a:t>
            </a:r>
            <a:r>
              <a:rPr lang="en-US" sz="1800" b="0" i="0" u="none" strike="noStrike" baseline="0" dirty="0">
                <a:latin typeface="Lato-Regular"/>
              </a:rPr>
              <a:t>diagnosis of end‐stage renal disease;</a:t>
            </a:r>
          </a:p>
          <a:p>
            <a:pPr algn="l"/>
            <a:r>
              <a:rPr lang="en-US" sz="1800" b="0" i="0" u="none" strike="noStrike" baseline="0" dirty="0">
                <a:latin typeface="TeX_CM_Maths_Symbols"/>
              </a:rPr>
              <a:t>� </a:t>
            </a:r>
            <a:r>
              <a:rPr lang="en-US" sz="1800" b="0" i="0" u="none" strike="noStrike" baseline="0" dirty="0">
                <a:latin typeface="Lato-Regular"/>
              </a:rPr>
              <a:t>presence or progression of foot deformity;</a:t>
            </a:r>
          </a:p>
          <a:p>
            <a:pPr algn="l"/>
            <a:r>
              <a:rPr lang="en-US" sz="1800" b="0" i="0" u="none" strike="noStrike" baseline="0" dirty="0">
                <a:latin typeface="TeX_CM_Maths_Symbols"/>
              </a:rPr>
              <a:t>� </a:t>
            </a:r>
            <a:r>
              <a:rPr lang="en-US" sz="1800" b="0" i="0" u="none" strike="noStrike" baseline="0" dirty="0">
                <a:latin typeface="Lato-Regular"/>
              </a:rPr>
              <a:t>limited foot and ankle joint mobility;</a:t>
            </a:r>
          </a:p>
          <a:p>
            <a:pPr algn="l"/>
            <a:r>
              <a:rPr lang="en-US" sz="1800" b="0" i="0" u="none" strike="noStrike" baseline="0" dirty="0">
                <a:latin typeface="TeX_CM_Maths_Symbols"/>
              </a:rPr>
              <a:t>� </a:t>
            </a:r>
            <a:r>
              <a:rPr lang="en-US" sz="1800" b="0" i="0" u="none" strike="noStrike" baseline="0" dirty="0">
                <a:latin typeface="Lato-Regular"/>
              </a:rPr>
              <a:t>excess callus;</a:t>
            </a:r>
          </a:p>
          <a:p>
            <a:pPr algn="l"/>
            <a:r>
              <a:rPr lang="en-US" sz="1800" b="0" i="0" u="none" strike="noStrike" baseline="0" dirty="0">
                <a:latin typeface="TeX_CM_Maths_Symbols"/>
              </a:rPr>
              <a:t>� </a:t>
            </a:r>
            <a:r>
              <a:rPr lang="en-US" sz="1800" b="0" i="0" u="none" strike="noStrike" baseline="0" dirty="0">
                <a:latin typeface="Lato-Regular"/>
              </a:rPr>
              <a:t>and any pre‐ulcerative lesion or ulcer on the foot.</a:t>
            </a:r>
          </a:p>
          <a:p>
            <a:pPr algn="l"/>
            <a:endParaRPr lang="en-US" sz="1800" b="0" i="0" u="none" strike="noStrike" baseline="0" dirty="0">
              <a:latin typeface="Lato-Regular"/>
            </a:endParaRPr>
          </a:p>
          <a:p>
            <a:endParaRPr lang="en-US" dirty="0"/>
          </a:p>
        </p:txBody>
      </p:sp>
    </p:spTree>
    <p:extLst>
      <p:ext uri="{BB962C8B-B14F-4D97-AF65-F5344CB8AC3E}">
        <p14:creationId xmlns:p14="http://schemas.microsoft.com/office/powerpoint/2010/main" val="6619092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CA227BC-15DB-4F4B-8DED-41AFF6542843}"/>
              </a:ext>
            </a:extLst>
          </p:cNvPr>
          <p:cNvSpPr>
            <a:spLocks noGrp="1"/>
          </p:cNvSpPr>
          <p:nvPr>
            <p:ph idx="1"/>
          </p:nvPr>
        </p:nvSpPr>
        <p:spPr>
          <a:xfrm>
            <a:off x="1097280" y="1087120"/>
            <a:ext cx="10058400" cy="4781974"/>
          </a:xfrm>
        </p:spPr>
        <p:txBody>
          <a:bodyPr>
            <a:normAutofit fontScale="92500" lnSpcReduction="10000"/>
          </a:bodyPr>
          <a:lstStyle/>
          <a:p>
            <a:pPr algn="just"/>
            <a:r>
              <a:rPr lang="en-US" b="1" dirty="0">
                <a:latin typeface="+mj-lt"/>
              </a:rPr>
              <a:t>2. Educate, </a:t>
            </a:r>
            <a:r>
              <a:rPr lang="en-US" b="1" i="0" u="none" strike="noStrike" baseline="0" dirty="0">
                <a:latin typeface="+mj-lt"/>
              </a:rPr>
              <a:t>encourage and remind a person with diabetes who is at risk of foot ulceration (IWGDF risk 1–3) about appropriate foot self‐care to:</a:t>
            </a:r>
            <a:endParaRPr lang="en-US" b="1" dirty="0">
              <a:latin typeface="+mj-lt"/>
            </a:endParaRPr>
          </a:p>
          <a:p>
            <a:pPr algn="just">
              <a:lnSpc>
                <a:spcPct val="150000"/>
              </a:lnSpc>
              <a:buFont typeface="Wingdings" panose="05000000000000000000" pitchFamily="2" charset="2"/>
              <a:buChar char="Ø"/>
            </a:pPr>
            <a:r>
              <a:rPr lang="en-US" b="0" i="0" u="none" strike="noStrike" baseline="0" dirty="0">
                <a:latin typeface="+mj-lt"/>
              </a:rPr>
              <a:t> Protect their feet by not walking barefoot, not walking in socks without shoes, and not walking in thin‐soled slippers, whether indoors or outdoors</a:t>
            </a:r>
          </a:p>
          <a:p>
            <a:pPr algn="just">
              <a:lnSpc>
                <a:spcPct val="150000"/>
              </a:lnSpc>
              <a:buFont typeface="Wingdings" panose="05000000000000000000" pitchFamily="2" charset="2"/>
              <a:buChar char="Ø"/>
            </a:pPr>
            <a:r>
              <a:rPr lang="en-US" b="0" i="0" u="none" strike="noStrike" baseline="0" dirty="0">
                <a:latin typeface="+mj-lt"/>
              </a:rPr>
              <a:t> Wash their feet daily (with careful drying, particularly between the toes), use emollients to </a:t>
            </a:r>
            <a:r>
              <a:rPr lang="en-US" b="0" i="0" u="none" strike="noStrike" baseline="0" dirty="0" err="1">
                <a:latin typeface="+mj-lt"/>
              </a:rPr>
              <a:t>moisturies</a:t>
            </a:r>
            <a:r>
              <a:rPr lang="en-US" b="0" i="0" u="none" strike="noStrike" baseline="0" dirty="0">
                <a:latin typeface="+mj-lt"/>
              </a:rPr>
              <a:t> dry skin, and cut toenails straight across</a:t>
            </a:r>
          </a:p>
          <a:p>
            <a:pPr algn="just">
              <a:lnSpc>
                <a:spcPct val="150000"/>
              </a:lnSpc>
              <a:buFont typeface="Wingdings" panose="05000000000000000000" pitchFamily="2" charset="2"/>
              <a:buChar char="Ø"/>
            </a:pPr>
            <a:r>
              <a:rPr lang="en-US" b="0" i="0" u="none" strike="noStrike" baseline="0" dirty="0">
                <a:latin typeface="+mj-lt"/>
              </a:rPr>
              <a:t> Examine their feet daily and with the presence or suspicion of having a (pre‐)ulcerative lesion, to rapidly contact an appropriately trained healthcare professional for further advice</a:t>
            </a:r>
          </a:p>
          <a:p>
            <a:pPr algn="just">
              <a:lnSpc>
                <a:spcPct val="150000"/>
              </a:lnSpc>
              <a:buFont typeface="Wingdings" panose="05000000000000000000" pitchFamily="2" charset="2"/>
              <a:buChar char="Ø"/>
            </a:pPr>
            <a:r>
              <a:rPr lang="en-US" b="0" i="0" u="none" strike="noStrike" baseline="0" dirty="0">
                <a:latin typeface="+mj-lt"/>
              </a:rPr>
              <a:t> </a:t>
            </a:r>
            <a:r>
              <a:rPr lang="en-US" b="0" i="0" u="none" strike="noStrike" baseline="0" dirty="0" err="1">
                <a:latin typeface="+mj-lt"/>
              </a:rPr>
              <a:t>Selfmonitor</a:t>
            </a:r>
            <a:r>
              <a:rPr lang="en-US" dirty="0">
                <a:latin typeface="+mj-lt"/>
              </a:rPr>
              <a:t> </a:t>
            </a:r>
            <a:r>
              <a:rPr lang="en-US" b="0" i="0" u="none" strike="noStrike" baseline="0" dirty="0">
                <a:latin typeface="+mj-lt"/>
              </a:rPr>
              <a:t>foot skin temperatures </a:t>
            </a:r>
            <a:r>
              <a:rPr lang="en-US" b="0" i="0" u="sng" strike="noStrike" baseline="0" dirty="0">
                <a:latin typeface="+mj-lt"/>
              </a:rPr>
              <a:t>once per day</a:t>
            </a:r>
            <a:r>
              <a:rPr lang="en-US" b="0" i="0" strike="noStrike" baseline="0" dirty="0">
                <a:latin typeface="+mj-lt"/>
              </a:rPr>
              <a:t> </a:t>
            </a:r>
            <a:r>
              <a:rPr lang="en-US" b="0" i="0" u="none" strike="noStrike" baseline="0" dirty="0">
                <a:latin typeface="+mj-lt"/>
              </a:rPr>
              <a:t>to identify any early signs of foot inflammation</a:t>
            </a:r>
          </a:p>
          <a:p>
            <a:pPr algn="just">
              <a:lnSpc>
                <a:spcPct val="150000"/>
              </a:lnSpc>
              <a:buFont typeface="Wingdings" panose="05000000000000000000" pitchFamily="2" charset="2"/>
              <a:buChar char="Ø"/>
            </a:pPr>
            <a:r>
              <a:rPr lang="en-US" dirty="0">
                <a:latin typeface="+mj-lt"/>
              </a:rPr>
              <a:t> Wearing proper footwear</a:t>
            </a:r>
            <a:endParaRPr lang="en-US" b="0" i="0" u="none" strike="noStrike" baseline="0" dirty="0">
              <a:latin typeface="+mj-lt"/>
            </a:endParaRPr>
          </a:p>
          <a:p>
            <a:pPr algn="l"/>
            <a:endParaRPr lang="en-US" sz="2000" b="0" i="0" u="none" strike="noStrike" baseline="0" dirty="0">
              <a:latin typeface="Lato-Regular"/>
            </a:endParaRPr>
          </a:p>
          <a:p>
            <a:endParaRPr lang="en-US" dirty="0"/>
          </a:p>
        </p:txBody>
      </p:sp>
    </p:spTree>
    <p:extLst>
      <p:ext uri="{BB962C8B-B14F-4D97-AF65-F5344CB8AC3E}">
        <p14:creationId xmlns:p14="http://schemas.microsoft.com/office/powerpoint/2010/main" val="374312804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8AB58A7-7BCC-460E-A371-D28B6F75C175}"/>
              </a:ext>
            </a:extLst>
          </p:cNvPr>
          <p:cNvSpPr>
            <a:spLocks noGrp="1"/>
          </p:cNvSpPr>
          <p:nvPr>
            <p:ph idx="1"/>
          </p:nvPr>
        </p:nvSpPr>
        <p:spPr>
          <a:xfrm>
            <a:off x="1137920" y="2089574"/>
            <a:ext cx="10058400" cy="4023360"/>
          </a:xfrm>
        </p:spPr>
        <p:txBody>
          <a:bodyPr/>
          <a:lstStyle/>
          <a:p>
            <a:pPr algn="just"/>
            <a:r>
              <a:rPr lang="en-US" sz="1800" b="1" dirty="0">
                <a:latin typeface="+mj-lt"/>
              </a:rPr>
              <a:t>3. </a:t>
            </a:r>
            <a:r>
              <a:rPr lang="en-US" sz="1800" b="1" i="0" u="none" strike="noStrike" baseline="0" dirty="0">
                <a:latin typeface="+mj-lt"/>
              </a:rPr>
              <a:t>Provide appropriate treatment for any pre‐ulcerative lesion </a:t>
            </a:r>
            <a:r>
              <a:rPr lang="en-US" sz="1800" b="0" i="0" u="none" strike="noStrike" baseline="0" dirty="0">
                <a:latin typeface="+mj-lt"/>
              </a:rPr>
              <a:t>or excess callus on the foot, for ingrown toe nails, and for fungal infections on the foot to help prevent a foot ulcer (digital flexor tendon tenotomy, orthotic interventions)</a:t>
            </a:r>
          </a:p>
          <a:p>
            <a:pPr algn="just"/>
            <a:r>
              <a:rPr lang="en-US" sz="1800" b="1" i="0" u="none" strike="noStrike" baseline="0" dirty="0">
                <a:latin typeface="+mj-lt"/>
              </a:rPr>
              <a:t>4. Foot‐ankle exercise program </a:t>
            </a:r>
            <a:r>
              <a:rPr lang="en-US" sz="1800" b="0" i="0" u="none" strike="noStrike" baseline="0" dirty="0">
                <a:latin typeface="+mj-lt"/>
              </a:rPr>
              <a:t>(participate in an 8–12‐week ), walking‐related weight‐bearing daily </a:t>
            </a:r>
            <a:r>
              <a:rPr lang="en-US" sz="1800" dirty="0">
                <a:latin typeface="+mj-lt"/>
              </a:rPr>
              <a:t>a</a:t>
            </a:r>
            <a:r>
              <a:rPr lang="en-US" sz="1800" b="0" i="0" u="none" strike="noStrike" baseline="0" dirty="0">
                <a:latin typeface="+mj-lt"/>
              </a:rPr>
              <a:t>ctivity (by an extra 1000 steps/day for risk 1 and 2)</a:t>
            </a:r>
          </a:p>
          <a:p>
            <a:pPr algn="just"/>
            <a:endParaRPr lang="en-US" sz="1800" dirty="0">
              <a:latin typeface="+mj-lt"/>
            </a:endParaRPr>
          </a:p>
          <a:p>
            <a:pPr algn="just"/>
            <a:endParaRPr lang="en-US" sz="1800" b="0" i="0" u="none" strike="noStrike" baseline="0" dirty="0">
              <a:latin typeface="+mj-lt"/>
            </a:endParaRPr>
          </a:p>
          <a:p>
            <a:pPr algn="just"/>
            <a:r>
              <a:rPr lang="en-US" sz="1800" b="1" i="0" u="none" strike="noStrike" baseline="0" dirty="0">
                <a:latin typeface="+mj-lt"/>
              </a:rPr>
              <a:t>Integrated foot care </a:t>
            </a:r>
            <a:r>
              <a:rPr lang="en-US" sz="1800" b="0" i="0" u="none" strike="noStrike" baseline="0" dirty="0">
                <a:latin typeface="+mj-lt"/>
              </a:rPr>
              <a:t>should include at least professional foot care, adequate footwear and structured education about self‐care.</a:t>
            </a:r>
          </a:p>
          <a:p>
            <a:pPr algn="l"/>
            <a:endParaRPr lang="en-US" sz="2000" b="0" i="0" u="none" strike="noStrike" baseline="0" dirty="0">
              <a:latin typeface="Lato-Regular"/>
            </a:endParaRPr>
          </a:p>
          <a:p>
            <a:endParaRPr lang="en-US" dirty="0"/>
          </a:p>
        </p:txBody>
      </p:sp>
    </p:spTree>
    <p:extLst>
      <p:ext uri="{BB962C8B-B14F-4D97-AF65-F5344CB8AC3E}">
        <p14:creationId xmlns:p14="http://schemas.microsoft.com/office/powerpoint/2010/main" val="398811510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51D70AE6-D185-41D8-AFCF-B09EF31000E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060974" y="919904"/>
            <a:ext cx="4070052" cy="5018191"/>
          </a:xfrm>
          <a:prstGeom prst="rect">
            <a:avLst/>
          </a:prstGeom>
        </p:spPr>
      </p:pic>
    </p:spTree>
    <p:extLst>
      <p:ext uri="{BB962C8B-B14F-4D97-AF65-F5344CB8AC3E}">
        <p14:creationId xmlns:p14="http://schemas.microsoft.com/office/powerpoint/2010/main" val="39563932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BE46DB0-A8D4-4646-ADDA-97BD67E68B4A}"/>
              </a:ext>
            </a:extLst>
          </p:cNvPr>
          <p:cNvSpPr>
            <a:spLocks noGrp="1"/>
          </p:cNvSpPr>
          <p:nvPr>
            <p:ph idx="1"/>
          </p:nvPr>
        </p:nvSpPr>
        <p:spPr/>
        <p:txBody>
          <a:bodyPr>
            <a:normAutofit lnSpcReduction="10000"/>
          </a:bodyPr>
          <a:lstStyle/>
          <a:p>
            <a:pPr algn="just">
              <a:lnSpc>
                <a:spcPct val="150000"/>
              </a:lnSpc>
            </a:pPr>
            <a:r>
              <a:rPr lang="en-US" b="1" dirty="0">
                <a:latin typeface="+mj-lt"/>
              </a:rPr>
              <a:t>Preventing the </a:t>
            </a:r>
            <a:r>
              <a:rPr lang="en-US" b="1" dirty="0">
                <a:solidFill>
                  <a:srgbClr val="C00000"/>
                </a:solidFill>
                <a:latin typeface="+mj-lt"/>
              </a:rPr>
              <a:t>first-ever DFU</a:t>
            </a:r>
            <a:r>
              <a:rPr lang="en-US" b="1" dirty="0">
                <a:latin typeface="+mj-lt"/>
              </a:rPr>
              <a:t> is the most effective way to reduce the risk of amputations and to protect the quality of life of people with diabetes</a:t>
            </a:r>
            <a:r>
              <a:rPr lang="en-US" dirty="0">
                <a:latin typeface="+mj-lt"/>
              </a:rPr>
              <a:t>. </a:t>
            </a:r>
          </a:p>
          <a:p>
            <a:pPr algn="just">
              <a:lnSpc>
                <a:spcPct val="150000"/>
              </a:lnSpc>
            </a:pPr>
            <a:r>
              <a:rPr lang="en-US" dirty="0">
                <a:latin typeface="+mj-lt"/>
              </a:rPr>
              <a:t>This is because </a:t>
            </a:r>
            <a:r>
              <a:rPr lang="en-US" b="1" dirty="0">
                <a:latin typeface="+mj-lt"/>
              </a:rPr>
              <a:t>40%</a:t>
            </a:r>
            <a:r>
              <a:rPr lang="en-US" dirty="0">
                <a:latin typeface="+mj-lt"/>
              </a:rPr>
              <a:t> of people with healed first ulcers </a:t>
            </a:r>
            <a:r>
              <a:rPr lang="en-US" dirty="0" err="1">
                <a:latin typeface="+mj-lt"/>
              </a:rPr>
              <a:t>reulcerate</a:t>
            </a:r>
            <a:r>
              <a:rPr lang="en-US" dirty="0">
                <a:latin typeface="+mj-lt"/>
              </a:rPr>
              <a:t> within a year (</a:t>
            </a:r>
            <a:r>
              <a:rPr lang="en-US" b="1" dirty="0">
                <a:latin typeface="+mj-lt"/>
              </a:rPr>
              <a:t>60%</a:t>
            </a:r>
            <a:r>
              <a:rPr lang="en-US" dirty="0">
                <a:latin typeface="+mj-lt"/>
              </a:rPr>
              <a:t> re-ulcerate within three years) increasing significantly the risk for amputation. </a:t>
            </a:r>
          </a:p>
          <a:p>
            <a:pPr algn="just">
              <a:lnSpc>
                <a:spcPct val="150000"/>
              </a:lnSpc>
            </a:pPr>
            <a:endParaRPr lang="en-US" dirty="0">
              <a:latin typeface="+mj-lt"/>
            </a:endParaRPr>
          </a:p>
          <a:p>
            <a:pPr algn="just">
              <a:lnSpc>
                <a:spcPct val="150000"/>
              </a:lnSpc>
            </a:pPr>
            <a:r>
              <a:rPr lang="en-US" sz="2600" dirty="0">
                <a:solidFill>
                  <a:srgbClr val="C00000"/>
                </a:solidFill>
                <a:latin typeface="+mj-lt"/>
              </a:rPr>
              <a:t>The first-ever DFU is also associated with a </a:t>
            </a:r>
            <a:r>
              <a:rPr lang="en-US" sz="2600" b="1" dirty="0">
                <a:solidFill>
                  <a:srgbClr val="C00000"/>
                </a:solidFill>
                <a:latin typeface="+mj-lt"/>
              </a:rPr>
              <a:t>250%</a:t>
            </a:r>
            <a:r>
              <a:rPr lang="en-US" sz="2600" dirty="0">
                <a:solidFill>
                  <a:srgbClr val="C00000"/>
                </a:solidFill>
                <a:latin typeface="+mj-lt"/>
              </a:rPr>
              <a:t> increase in the 5-year risk of death</a:t>
            </a:r>
            <a:r>
              <a:rPr lang="en-US" sz="2600" dirty="0">
                <a:latin typeface="+mj-lt"/>
              </a:rPr>
              <a:t>. </a:t>
            </a:r>
          </a:p>
        </p:txBody>
      </p:sp>
    </p:spTree>
    <p:extLst>
      <p:ext uri="{BB962C8B-B14F-4D97-AF65-F5344CB8AC3E}">
        <p14:creationId xmlns:p14="http://schemas.microsoft.com/office/powerpoint/2010/main" val="429209779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442881-BCC2-46AF-86E6-FC7182704610}"/>
              </a:ext>
            </a:extLst>
          </p:cNvPr>
          <p:cNvSpPr>
            <a:spLocks noGrp="1"/>
          </p:cNvSpPr>
          <p:nvPr>
            <p:ph type="title"/>
          </p:nvPr>
        </p:nvSpPr>
        <p:spPr/>
        <p:txBody>
          <a:bodyPr>
            <a:normAutofit/>
          </a:bodyPr>
          <a:lstStyle/>
          <a:p>
            <a:r>
              <a:rPr lang="en-US" sz="4000" b="1" dirty="0"/>
              <a:t>The Ipswich Touch Test </a:t>
            </a:r>
            <a:r>
              <a:rPr lang="en-US" sz="4000" dirty="0"/>
              <a:t>(</a:t>
            </a:r>
            <a:r>
              <a:rPr lang="en-US" sz="3200" dirty="0"/>
              <a:t>Light Touch Test</a:t>
            </a:r>
            <a:r>
              <a:rPr lang="en-US" sz="4000" dirty="0"/>
              <a:t>)</a:t>
            </a:r>
          </a:p>
        </p:txBody>
      </p:sp>
      <p:sp>
        <p:nvSpPr>
          <p:cNvPr id="3" name="Content Placeholder 2">
            <a:extLst>
              <a:ext uri="{FF2B5EF4-FFF2-40B4-BE49-F238E27FC236}">
                <a16:creationId xmlns:a16="http://schemas.microsoft.com/office/drawing/2014/main" id="{568BCA52-CD63-4B83-8FC6-16EFDDF62B9F}"/>
              </a:ext>
            </a:extLst>
          </p:cNvPr>
          <p:cNvSpPr>
            <a:spLocks noGrp="1"/>
          </p:cNvSpPr>
          <p:nvPr>
            <p:ph idx="1"/>
          </p:nvPr>
        </p:nvSpPr>
        <p:spPr/>
        <p:txBody>
          <a:bodyPr/>
          <a:lstStyle/>
          <a:p>
            <a:pPr algn="just">
              <a:lnSpc>
                <a:spcPct val="200000"/>
              </a:lnSpc>
            </a:pPr>
            <a:r>
              <a:rPr lang="en-US" dirty="0">
                <a:latin typeface="+mj-lt"/>
              </a:rPr>
              <a:t>During the </a:t>
            </a:r>
            <a:r>
              <a:rPr lang="en-US" dirty="0" err="1">
                <a:latin typeface="+mj-lt"/>
              </a:rPr>
              <a:t>IpTT</a:t>
            </a:r>
            <a:r>
              <a:rPr lang="en-US" dirty="0">
                <a:latin typeface="+mj-lt"/>
              </a:rPr>
              <a:t> the examiner lightly touched the apex of the hallux, 3rd and 5th toe in each foot with their index finger. The examiner was instructed not to poke, prod or tap to avoid creating a sensation other than light touch [13]. Patients were asked to close their eyes and say “left” or “right” when they perceived touch in their left or right foot respectively. Their ability (or not) to sense touching in each site was recorded. Two or more insensate sites across both feet were considered indicative of LOPS.</a:t>
            </a:r>
          </a:p>
        </p:txBody>
      </p:sp>
    </p:spTree>
    <p:extLst>
      <p:ext uri="{BB962C8B-B14F-4D97-AF65-F5344CB8AC3E}">
        <p14:creationId xmlns:p14="http://schemas.microsoft.com/office/powerpoint/2010/main" val="117167729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CD263F-EC7B-4366-ABC1-BA057B25717D}"/>
              </a:ext>
            </a:extLst>
          </p:cNvPr>
          <p:cNvSpPr>
            <a:spLocks noGrp="1"/>
          </p:cNvSpPr>
          <p:nvPr>
            <p:ph type="title"/>
          </p:nvPr>
        </p:nvSpPr>
        <p:spPr/>
        <p:txBody>
          <a:bodyPr>
            <a:normAutofit/>
          </a:bodyPr>
          <a:lstStyle/>
          <a:p>
            <a:r>
              <a:rPr lang="en-US" sz="3600" b="1" dirty="0"/>
              <a:t>Diabetic foot ulcer’s classification system:</a:t>
            </a:r>
          </a:p>
        </p:txBody>
      </p:sp>
      <p:pic>
        <p:nvPicPr>
          <p:cNvPr id="4" name="Content Placeholder 4">
            <a:extLst>
              <a:ext uri="{FF2B5EF4-FFF2-40B4-BE49-F238E27FC236}">
                <a16:creationId xmlns:a16="http://schemas.microsoft.com/office/drawing/2014/main" id="{4A129918-E348-49C8-AED7-3F0FFEB9FEAA}"/>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771847" y="1874600"/>
            <a:ext cx="8648305" cy="4413311"/>
          </a:xfrm>
        </p:spPr>
      </p:pic>
    </p:spTree>
    <p:extLst>
      <p:ext uri="{BB962C8B-B14F-4D97-AF65-F5344CB8AC3E}">
        <p14:creationId xmlns:p14="http://schemas.microsoft.com/office/powerpoint/2010/main" val="383409975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0C975D4A-5B9E-4A9D-A9CC-9ADFDFBFE3E9}"/>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5826372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E84F4A88-DB6A-4818-89A1-B85469844552}"/>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016988" y="423863"/>
            <a:ext cx="10158024" cy="5747531"/>
          </a:xfrm>
        </p:spPr>
      </p:pic>
    </p:spTree>
    <p:extLst>
      <p:ext uri="{BB962C8B-B14F-4D97-AF65-F5344CB8AC3E}">
        <p14:creationId xmlns:p14="http://schemas.microsoft.com/office/powerpoint/2010/main" val="9660294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The pathophysiology of diabetic foot: a narrative review">
            <a:extLst>
              <a:ext uri="{FF2B5EF4-FFF2-40B4-BE49-F238E27FC236}">
                <a16:creationId xmlns:a16="http://schemas.microsoft.com/office/drawing/2014/main" id="{4AE9FCE1-A0C9-4008-B2F6-7D7E8DB82F8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3023" y="1042735"/>
            <a:ext cx="10405953" cy="43081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134808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alluses in people with diabetes - What patients need to know | Vinmec">
            <a:extLst>
              <a:ext uri="{FF2B5EF4-FFF2-40B4-BE49-F238E27FC236}">
                <a16:creationId xmlns:a16="http://schemas.microsoft.com/office/drawing/2014/main" id="{C31E0FE7-A153-4DCF-84D4-AEA792A2DF94}"/>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536090" y="2161875"/>
            <a:ext cx="4267376" cy="3184119"/>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allus Removal Singapore | Foot Corn Removal Singapore">
            <a:extLst>
              <a:ext uri="{FF2B5EF4-FFF2-40B4-BE49-F238E27FC236}">
                <a16:creationId xmlns:a16="http://schemas.microsoft.com/office/drawing/2014/main" id="{AC7C077D-859B-4819-8CB7-12F27FFB563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0378" y="1272823"/>
            <a:ext cx="4524022" cy="45240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789095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6BF9F9-D9A0-475E-92A1-91F2874EADFC}"/>
              </a:ext>
            </a:extLst>
          </p:cNvPr>
          <p:cNvSpPr>
            <a:spLocks noGrp="1"/>
          </p:cNvSpPr>
          <p:nvPr>
            <p:ph type="title"/>
          </p:nvPr>
        </p:nvSpPr>
        <p:spPr/>
        <p:txBody>
          <a:bodyPr>
            <a:normAutofit/>
          </a:bodyPr>
          <a:lstStyle/>
          <a:p>
            <a:r>
              <a:rPr lang="en-US" sz="4000" b="1" dirty="0"/>
              <a:t>Foot deformity and dry skin:</a:t>
            </a:r>
          </a:p>
        </p:txBody>
      </p:sp>
      <p:pic>
        <p:nvPicPr>
          <p:cNvPr id="5122" name="Picture 2" descr="Hallux abductus valgus: in this figure, hallux valgus deformity can be... |  Download Scientific Diagram">
            <a:extLst>
              <a:ext uri="{FF2B5EF4-FFF2-40B4-BE49-F238E27FC236}">
                <a16:creationId xmlns:a16="http://schemas.microsoft.com/office/drawing/2014/main" id="{A6FDB203-2EE1-478E-9488-561FEAE97D47}"/>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713457" y="2025092"/>
            <a:ext cx="3234674" cy="4022725"/>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Hammer Toe: Causes, Symptoms, and Diagnosis">
            <a:extLst>
              <a:ext uri="{FF2B5EF4-FFF2-40B4-BE49-F238E27FC236}">
                <a16:creationId xmlns:a16="http://schemas.microsoft.com/office/drawing/2014/main" id="{B322BA9C-65CE-4DA7-BA22-1002DC0932C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93295" y="4447617"/>
            <a:ext cx="2857500" cy="1600200"/>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Diabetic Skin | AMERIGEL Advanced Skin ...">
            <a:extLst>
              <a:ext uri="{FF2B5EF4-FFF2-40B4-BE49-F238E27FC236}">
                <a16:creationId xmlns:a16="http://schemas.microsoft.com/office/drawing/2014/main" id="{814D44FB-28BC-49D8-8F6A-BDE6FAFCAC4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51043" y="2125211"/>
            <a:ext cx="5404637" cy="28152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142948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Alliance Foot &amp; Ankle Specialists">
            <a:extLst>
              <a:ext uri="{FF2B5EF4-FFF2-40B4-BE49-F238E27FC236}">
                <a16:creationId xmlns:a16="http://schemas.microsoft.com/office/drawing/2014/main" id="{A477D485-25C0-497A-97E6-1B333199666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8546" y="2232742"/>
            <a:ext cx="4991456" cy="3321587"/>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Diabetic foot | The BMJ">
            <a:extLst>
              <a:ext uri="{FF2B5EF4-FFF2-40B4-BE49-F238E27FC236}">
                <a16:creationId xmlns:a16="http://schemas.microsoft.com/office/drawing/2014/main" id="{63EC3E26-14CC-4F97-B19D-439E723F083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05601" y="2232742"/>
            <a:ext cx="4147853" cy="33215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0939658"/>
      </p:ext>
    </p:extLst>
  </p:cSld>
  <p:clrMapOvr>
    <a:masterClrMapping/>
  </p:clrMapOvr>
</p:sld>
</file>

<file path=ppt/theme/theme1.xml><?xml version="1.0" encoding="utf-8"?>
<a:theme xmlns:a="http://schemas.openxmlformats.org/drawingml/2006/main" name="Retrospect">
  <a:themeElements>
    <a:clrScheme name="Paper">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D26EA377-59BD-4C9C-9D94-EE8416EE4C7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1306</TotalTime>
  <Words>2207</Words>
  <Application>Microsoft Office PowerPoint</Application>
  <PresentationFormat>Widescreen</PresentationFormat>
  <Paragraphs>167</Paragraphs>
  <Slides>42</Slides>
  <Notes>21</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42</vt:i4>
      </vt:variant>
    </vt:vector>
  </HeadingPairs>
  <TitlesOfParts>
    <vt:vector size="56" baseType="lpstr">
      <vt:lpstr>Arial</vt:lpstr>
      <vt:lpstr>BMitra</vt:lpstr>
      <vt:lpstr>Calibri</vt:lpstr>
      <vt:lpstr>Calibri Light</vt:lpstr>
      <vt:lpstr>Cambria</vt:lpstr>
      <vt:lpstr>Georgia</vt:lpstr>
      <vt:lpstr>GillSans-Light</vt:lpstr>
      <vt:lpstr>Google Sans</vt:lpstr>
      <vt:lpstr>Lato-Bold</vt:lpstr>
      <vt:lpstr>Lato-Regular</vt:lpstr>
      <vt:lpstr>Swis721 Cn BT</vt:lpstr>
      <vt:lpstr>TeX_CM_Maths_Symbols</vt:lpstr>
      <vt:lpstr>Wingdings</vt:lpstr>
      <vt:lpstr>Retrospect</vt:lpstr>
      <vt:lpstr>Diabetic Foot</vt:lpstr>
      <vt:lpstr>PowerPoint Presentation</vt:lpstr>
      <vt:lpstr>PowerPoint Presentation</vt:lpstr>
      <vt:lpstr>PowerPoint Presentation</vt:lpstr>
      <vt:lpstr>PowerPoint Presentation</vt:lpstr>
      <vt:lpstr>PowerPoint Presentation</vt:lpstr>
      <vt:lpstr>PowerPoint Presentation</vt:lpstr>
      <vt:lpstr>Foot deformity and dry skin:</vt:lpstr>
      <vt:lpstr>PowerPoint Presentation</vt:lpstr>
      <vt:lpstr>Diabetic Charcot Foot</vt:lpstr>
      <vt:lpstr>Peripheral Artery Diseases</vt:lpstr>
      <vt:lpstr> Ischemic ulcer </vt:lpstr>
      <vt:lpstr> Neuropathic ulcer </vt:lpstr>
      <vt:lpstr> Infectious ulcers </vt:lpstr>
      <vt:lpstr> Neuropathic ulcer on Charcot Foot </vt:lpstr>
      <vt:lpstr> Atypical ulcers </vt:lpstr>
      <vt:lpstr> Traumatic DFU </vt:lpstr>
      <vt:lpstr>PowerPoint Presentation</vt:lpstr>
      <vt:lpstr>ریسک فاکتورهای زخم پای دیابتی:</vt:lpstr>
      <vt:lpstr>ریسک فاکتورهای زخم پای دیابتی:</vt:lpstr>
      <vt:lpstr>چگونه میتوان از زخم پای دیابتی پیشگیری کرد؟</vt:lpstr>
      <vt:lpstr>PowerPoint Presentation</vt:lpstr>
      <vt:lpstr>PowerPoint Presentation</vt:lpstr>
      <vt:lpstr>اهمیت کفش در بیماران دیابتی</vt:lpstr>
      <vt:lpstr>کفش مناسب چه ویژگی هایی دارد؟</vt:lpstr>
      <vt:lpstr>PowerPoint Presentation</vt:lpstr>
      <vt:lpstr>Charcot’s neuro-osteo-arthropathy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LIST OF RECOMMENDATIONS</vt:lpstr>
      <vt:lpstr>PowerPoint Presentation</vt:lpstr>
      <vt:lpstr>PowerPoint Presentation</vt:lpstr>
      <vt:lpstr>PowerPoint Presentation</vt:lpstr>
      <vt:lpstr>The Ipswich Touch Test (Light Touch Test)</vt:lpstr>
      <vt:lpstr>Diabetic foot ulcer’s classification system:</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ASUS</dc:creator>
  <cp:lastModifiedBy>ASUS</cp:lastModifiedBy>
  <cp:revision>106</cp:revision>
  <dcterms:created xsi:type="dcterms:W3CDTF">2024-10-12T03:13:25Z</dcterms:created>
  <dcterms:modified xsi:type="dcterms:W3CDTF">2024-10-29T05:24:03Z</dcterms:modified>
</cp:coreProperties>
</file>