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309" r:id="rId2"/>
    <p:sldId id="316" r:id="rId3"/>
    <p:sldId id="257" r:id="rId4"/>
    <p:sldId id="258" r:id="rId5"/>
    <p:sldId id="259" r:id="rId6"/>
    <p:sldId id="260" r:id="rId7"/>
    <p:sldId id="310" r:id="rId8"/>
    <p:sldId id="311" r:id="rId9"/>
    <p:sldId id="262" r:id="rId10"/>
    <p:sldId id="287" r:id="rId11"/>
    <p:sldId id="286" r:id="rId12"/>
    <p:sldId id="312" r:id="rId13"/>
    <p:sldId id="314" r:id="rId14"/>
    <p:sldId id="315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907454D-FC38-49E0-BC54-C4C7D679852F}" type="datetimeFigureOut">
              <a:rPr lang="fa-IR" smtClean="0"/>
              <a:t>25/04/1445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59C87D3-5A11-4535-9579-943343794ED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5824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6F69044E-5D2A-4CA0-BB42-883D2CBAE929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D6F-16E8-49DC-8FE1-047F0921EDA6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83B5-A467-46A0-A443-9E0EC05634EB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2F7DF-926F-40E7-9B2B-D1F53D2E1C5C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D8FEB-8E5E-43C8-A624-2E6E48E6ECFC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3DBF-A449-4C9D-B472-5959E548D7F2}" type="datetime1">
              <a:rPr lang="fa-IR"/>
              <a:t>25/04/1445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3F5D0-5EBE-4B75-9D49-39A56D67876E}" type="datetime1">
              <a:rPr lang="fa-IR"/>
              <a:t>25/04/1445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A0FF-41E3-48D8-B6B1-AD2DFF309C37}" type="datetime1">
              <a:rPr lang="fa-IR"/>
              <a:t>25/04/1445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535-5BFE-4C6B-A00E-2CCC3E0C7147}" type="datetime1">
              <a:rPr lang="fa-IR"/>
              <a:t>25/04/1445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ED56-6EAC-4129-98CD-9AD71FD8D485}" type="datetime1">
              <a:rPr lang="fa-IR"/>
              <a:t>25/04/1445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37ED7-ED76-43BC-97DB-55B373391E40}" type="datetime1">
              <a:rPr lang="fa-IR"/>
              <a:t>25/04/1445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543E42D7-BE15-40EC-A50A-F1458B5ECD51}" type="datetime1">
              <a:rPr lang="fa-IR"/>
              <a:t>25/04/1445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509" y="0"/>
            <a:ext cx="94231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bis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7800" y="0"/>
            <a:ext cx="6629400" cy="5715000"/>
          </a:xfrm>
          <a:prstGeom prst="rect">
            <a:avLst/>
          </a:prstGeom>
          <a:noFill/>
          <a:ln>
            <a:noFill/>
          </a:ln>
          <a:effectLst>
            <a:glow rad="228600">
              <a:srgbClr val="C00000"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6578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0" y="738552"/>
            <a:ext cx="9143999" cy="6119447"/>
          </a:xfrm>
        </p:spPr>
        <p:txBody>
          <a:bodyPr>
            <a:normAutofit/>
          </a:bodyPr>
          <a:lstStyle/>
          <a:p>
            <a:pPr algn="l" rtl="0"/>
            <a:r>
              <a:rPr lang="en-US" sz="36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No magic </a:t>
            </a:r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number</a:t>
            </a:r>
          </a:p>
          <a:p>
            <a:pPr algn="l" rtl="0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Current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literature does not endorse a particular number (40,45,47,50)</a:t>
            </a:r>
          </a:p>
          <a:p>
            <a:pPr lvl="1" algn="l" rtl="0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Symposium on Pediatric Endocrinology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</a:p>
          <a:p>
            <a:pPr lvl="1" algn="l" rtl="0"/>
            <a:r>
              <a:rPr lang="en-US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All </a:t>
            </a:r>
            <a:r>
              <a:rPr lang="en-US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agree treatment for symptomatic </a:t>
            </a:r>
            <a:r>
              <a:rPr lang="en-US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infants</a:t>
            </a:r>
          </a:p>
          <a:p>
            <a:pPr algn="l" rtl="0"/>
            <a:endParaRPr lang="en-US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Glucose goals may vary depending on disease process, chronological age</a:t>
            </a:r>
          </a:p>
          <a:p>
            <a:pPr algn="l" rtl="0"/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Consider goal of 50 mg/dl after 24 hours of age-especially if high risk category</a:t>
            </a:r>
          </a:p>
          <a:p>
            <a:pPr algn="l" rtl="0"/>
            <a:endParaRPr lang="en-US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endParaRPr lang="fa-IR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86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5202662" y="3112496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7" y="223762"/>
            <a:ext cx="7986336" cy="634247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33449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-61243" y="4555930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653" y="1378248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1. در طی ساعت اول تولد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2. در طی ساعت دوم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3. در صورتیکه قند بالای 45 بود تا 3-4 بار قبل هر بار شیر خوردن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4.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ول شود 😊 </a:t>
            </a:r>
          </a:p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1292" y="186716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5705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5783377" y="4098729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91" y="1461155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به هر دلیلی نمی تواند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در </a:t>
            </a:r>
            <a:r>
              <a:rPr lang="en-US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NICU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 بستری شود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1292" y="186716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8310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-61243" y="4555930"/>
            <a:ext cx="3116026" cy="233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591" y="838986"/>
            <a:ext cx="7927942" cy="53968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lnSpcReduction="10000"/>
          </a:bodyPr>
          <a:lstStyle/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1. در طی ساعت اول تولد شیر بخورد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2. در طی ساعت دوم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3. در صورتیکه قند بین 20 تا 45 بود مجددا شیر داده شود و نیم ساعت بعد قند چک شود</a:t>
            </a:r>
          </a:p>
          <a:p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4.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در صورتیکه قند بین 20 تا 45 بود 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یکبار دیگر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شیر داده شود و </a:t>
            </a:r>
            <a:r>
              <a:rPr lang="fa-IR" sz="3200" dirty="0" smtClean="0">
                <a:solidFill>
                  <a:srgbClr val="FFC000"/>
                </a:solidFill>
                <a:cs typeface="B Jadid" panose="00000700000000000000" pitchFamily="2" charset="-78"/>
              </a:rPr>
              <a:t>مجددا نیم </a:t>
            </a:r>
            <a:r>
              <a:rPr lang="fa-IR" sz="3200" dirty="0">
                <a:solidFill>
                  <a:srgbClr val="FFC000"/>
                </a:solidFill>
                <a:cs typeface="B Jadid" panose="00000700000000000000" pitchFamily="2" charset="-78"/>
              </a:rPr>
              <a:t>ساعت بعد قند چک شود</a:t>
            </a:r>
          </a:p>
          <a:p>
            <a:endParaRPr lang="fa-IR" sz="3200" dirty="0" smtClean="0">
              <a:solidFill>
                <a:srgbClr val="FFC000"/>
              </a:solidFill>
              <a:cs typeface="B Jadid" panose="00000700000000000000" pitchFamily="2" charset="-78"/>
            </a:endParaRPr>
          </a:p>
          <a:p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69013" r="12058" b="-352"/>
          <a:stretch/>
        </p:blipFill>
        <p:spPr>
          <a:xfrm>
            <a:off x="514199" y="838986"/>
            <a:ext cx="8078334" cy="52601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37492" y="0"/>
            <a:ext cx="9155722" cy="1477962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rgbClr val="002060"/>
                </a:solidFill>
                <a:cs typeface="B Jadid" panose="00000700000000000000" pitchFamily="2" charset="-78"/>
              </a:rPr>
              <a:t>نوزادی که در معرض هیپوگلیسمی هست</a:t>
            </a:r>
            <a: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  <a:t> </a:t>
            </a:r>
            <a:br>
              <a:rPr lang="fa-IR" dirty="0">
                <a:solidFill>
                  <a:srgbClr val="FFC000"/>
                </a:solidFill>
                <a:cs typeface="B Jadid" panose="000007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695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750" y="1"/>
            <a:ext cx="6176500" cy="70612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2694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3" b="12688"/>
          <a:stretch/>
        </p:blipFill>
        <p:spPr>
          <a:xfrm>
            <a:off x="263655" y="274638"/>
            <a:ext cx="8540980" cy="63971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83187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399" y="3378200"/>
            <a:ext cx="5029200" cy="38862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 rot="20807739">
            <a:off x="409390" y="4160369"/>
            <a:ext cx="7969295" cy="193899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buFontTx/>
              <a:buNone/>
              <a:tabLst/>
              <a:defRPr/>
            </a:pPr>
            <a:r>
              <a:rPr kumimoji="1" lang="en-US" sz="4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Armanian</a:t>
            </a:r>
            <a:r>
              <a:rPr kumimoji="1" lang="en-US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 </a:t>
            </a:r>
            <a:r>
              <a:rPr kumimoji="1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Amir Mohammad </a:t>
            </a:r>
            <a:r>
              <a:rPr kumimoji="1" lang="en-US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</a:rPr>
              <a:t>, MD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buFontTx/>
              <a:buNone/>
              <a:tabLst/>
              <a:defRPr/>
            </a:pPr>
            <a:r>
              <a:rPr kumimoji="1" lang="en-US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oper Black" pitchFamily="18" charset="0"/>
              </a:rPr>
              <a:t>Neonatologist</a:t>
            </a:r>
            <a:endParaRPr kumimoji="1" lang="en-US" sz="4000" b="1" i="1" u="none" strike="noStrike" kern="0" cap="none" spc="0" normalizeH="0" baseline="0" noProof="0" dirty="0" smtClean="0">
              <a:ln>
                <a:noFill/>
              </a:ln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oper Black" pitchFamily="18" charset="0"/>
            </a:endParaRPr>
          </a:p>
          <a:p>
            <a:pPr lvl="0" algn="ctr" rtl="1">
              <a:buClr>
                <a:srgbClr val="4F81BD"/>
              </a:buClr>
              <a:buSzPct val="75000"/>
              <a:defRPr/>
            </a:pPr>
            <a:r>
              <a:rPr kumimoji="1"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Associate </a:t>
            </a:r>
            <a:r>
              <a:rPr kumimoji="1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Professor of Isfahan Faculty of Medicine</a:t>
            </a:r>
            <a:endParaRPr kumimoji="0" lang="en-US" sz="2800" b="1" i="1" u="none" strike="noStrike" kern="0" cap="none" spc="0" normalizeH="0" baseline="0" noProof="0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88476" y="1388225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buClr>
                <a:srgbClr val="4F81BD"/>
              </a:buClr>
              <a:buSzPct val="75000"/>
              <a:defRPr/>
            </a:pPr>
            <a:r>
              <a:rPr lang="en-US" sz="66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Hypoglycemia</a:t>
            </a:r>
            <a:endParaRPr lang="en-US" sz="6600" b="1" i="1" kern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00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2648" t="810" r="12519" b="-347"/>
          <a:stretch/>
        </p:blipFill>
        <p:spPr>
          <a:xfrm rot="19267465">
            <a:off x="-4033352" y="3980196"/>
            <a:ext cx="3268181" cy="24440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79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A disease characterized by the </a:t>
            </a:r>
            <a:r>
              <a:rPr lang="en-US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following …….. </a:t>
            </a:r>
            <a:endParaRPr lang="fa-IR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7443"/>
            <a:ext cx="8957733" cy="42164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l" rtl="0"/>
            <a:r>
              <a:rPr lang="en-US" sz="2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The most common sign &amp; symptom: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Asymptomatic</a:t>
            </a:r>
          </a:p>
          <a:p>
            <a:pPr algn="l" rtl="0"/>
            <a:endParaRPr lang="en-US" sz="2400" b="1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Without treatment : 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significant </a:t>
            </a:r>
            <a:r>
              <a:rPr lang="en-US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Sequelae</a:t>
            </a:r>
            <a:endParaRPr lang="en-US" sz="2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3.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Treatable</a:t>
            </a:r>
          </a:p>
          <a:p>
            <a:pPr marL="0" indent="0" algn="l" rtl="0">
              <a:buNone/>
            </a:pPr>
            <a:endParaRPr lang="en-US" dirty="0" smtClean="0"/>
          </a:p>
          <a:p>
            <a:pPr algn="l" rtl="0"/>
            <a:endParaRPr lang="fa-I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 rot="19358058">
            <a:off x="2894357" y="4005454"/>
            <a:ext cx="6583932" cy="8991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Cooper Black" panose="0208090404030B020404" pitchFamily="18" charset="0"/>
              </a:rPr>
              <a:t>...… Should be screened</a:t>
            </a:r>
            <a:endParaRPr lang="fa-IR" dirty="0">
              <a:solidFill>
                <a:schemeClr val="accent2">
                  <a:lumMod val="75000"/>
                </a:schemeClr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5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87568" y="171711"/>
            <a:ext cx="8956431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2. Hypothyroidism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3. IVH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4. ROP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5. Deafness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6. DDH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60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7. OOP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882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38" y="1456266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HyperInsulinism state</a:t>
            </a:r>
          </a:p>
          <a:p>
            <a:pPr algn="l" rt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IDM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Congenital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Hyperinsulinism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(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Nesidioblastosis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)</a:t>
            </a:r>
          </a:p>
          <a:p>
            <a:pPr algn="l" rtl="0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BECKWITH-WIEDEMANN SYNDROME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990876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Hypoglycemia</a:t>
            </a:r>
          </a:p>
        </p:txBody>
      </p:sp>
    </p:spTree>
    <p:extLst>
      <p:ext uri="{BB962C8B-B14F-4D97-AF65-F5344CB8AC3E}">
        <p14:creationId xmlns:p14="http://schemas.microsoft.com/office/powerpoint/2010/main" val="33167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3733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Loss of glycogen storage</a:t>
            </a:r>
          </a:p>
          <a:p>
            <a:pPr algn="l" rtl="0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Prematurity</a:t>
            </a:r>
          </a:p>
          <a:p>
            <a:pPr algn="l" rtl="0"/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 LBW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IUGR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SGA</a:t>
            </a:r>
          </a:p>
          <a:p>
            <a:pPr algn="l" rtl="0"/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LGA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00667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</p:txBody>
      </p:sp>
    </p:spTree>
    <p:extLst>
      <p:ext uri="{BB962C8B-B14F-4D97-AF65-F5344CB8AC3E}">
        <p14:creationId xmlns:p14="http://schemas.microsoft.com/office/powerpoint/2010/main" val="27394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83733"/>
            <a:ext cx="9143999" cy="5486401"/>
          </a:xfrm>
        </p:spPr>
        <p:txBody>
          <a:bodyPr>
            <a:normAutofit/>
          </a:bodyPr>
          <a:lstStyle/>
          <a:p>
            <a:pPr algn="l" rtl="0"/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Which </a:t>
            </a:r>
            <a:r>
              <a:rPr lang="en-US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groups </a:t>
            </a:r>
            <a:r>
              <a:rPr lang="en-US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of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 neonates </a:t>
            </a:r>
            <a:r>
              <a:rPr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need to be 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</a:rPr>
              <a:t>screened ?</a:t>
            </a:r>
          </a:p>
          <a:p>
            <a:pPr algn="l" rtl="0"/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/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Increased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consumption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 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neonatal sickness</a:t>
            </a:r>
            <a:endParaRPr lang="fa-I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00667" y="0"/>
            <a:ext cx="89564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C0504D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75000"/>
              <a:tabLst/>
              <a:defRPr/>
            </a:pPr>
            <a:r>
              <a:rPr lang="en-US" sz="5400" b="1" i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1. Hypoglycemia</a:t>
            </a:r>
          </a:p>
        </p:txBody>
      </p:sp>
    </p:spTree>
    <p:extLst>
      <p:ext uri="{BB962C8B-B14F-4D97-AF65-F5344CB8AC3E}">
        <p14:creationId xmlns:p14="http://schemas.microsoft.com/office/powerpoint/2010/main" val="41732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78633" y="0"/>
            <a:ext cx="5681265" cy="14779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Birth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265767" y="1786933"/>
            <a:ext cx="7590366" cy="1381509"/>
          </a:xfrm>
          <a:custGeom>
            <a:avLst/>
            <a:gdLst>
              <a:gd name="connsiteX0" fmla="*/ 0 w 6915373"/>
              <a:gd name="connsiteY0" fmla="*/ 60708 h 1195266"/>
              <a:gd name="connsiteX1" fmla="*/ 1016000 w 6915373"/>
              <a:gd name="connsiteY1" fmla="*/ 1195241 h 1195266"/>
              <a:gd name="connsiteX2" fmla="*/ 2065867 w 6915373"/>
              <a:gd name="connsiteY2" fmla="*/ 94574 h 1195266"/>
              <a:gd name="connsiteX3" fmla="*/ 6502400 w 6915373"/>
              <a:gd name="connsiteY3" fmla="*/ 60708 h 1195266"/>
              <a:gd name="connsiteX4" fmla="*/ 6722533 w 6915373"/>
              <a:gd name="connsiteY4" fmla="*/ 111508 h 119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15373" h="1195266">
                <a:moveTo>
                  <a:pt x="0" y="60708"/>
                </a:moveTo>
                <a:cubicBezTo>
                  <a:pt x="335844" y="625152"/>
                  <a:pt x="671689" y="1189597"/>
                  <a:pt x="1016000" y="1195241"/>
                </a:cubicBezTo>
                <a:cubicBezTo>
                  <a:pt x="1360311" y="1200885"/>
                  <a:pt x="1151467" y="283663"/>
                  <a:pt x="2065867" y="94574"/>
                </a:cubicBezTo>
                <a:cubicBezTo>
                  <a:pt x="2980267" y="-94515"/>
                  <a:pt x="5726289" y="57886"/>
                  <a:pt x="6502400" y="60708"/>
                </a:cubicBezTo>
                <a:cubicBezTo>
                  <a:pt x="7278511" y="63530"/>
                  <a:pt x="6722533" y="111508"/>
                  <a:pt x="6722533" y="111508"/>
                </a:cubicBezTo>
              </a:path>
            </a:pathLst>
          </a:cu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bg1"/>
              </a:solidFill>
            </a:endParaRPr>
          </a:p>
        </p:txBody>
      </p:sp>
      <p:sp>
        <p:nvSpPr>
          <p:cNvPr id="6" name="Multiply 5"/>
          <p:cNvSpPr/>
          <p:nvPr/>
        </p:nvSpPr>
        <p:spPr>
          <a:xfrm rot="19599490">
            <a:off x="920679" y="1474427"/>
            <a:ext cx="658784" cy="589826"/>
          </a:xfrm>
          <a:prstGeom prst="mathMultiply">
            <a:avLst>
              <a:gd name="adj1" fmla="val 165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527" y="2914564"/>
            <a:ext cx="518205" cy="524301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1284" y="1589025"/>
            <a:ext cx="518205" cy="524301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-508004" y="2812974"/>
            <a:ext cx="5681265" cy="124550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 min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320117" y="-3922"/>
            <a:ext cx="4420538" cy="14779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180 min</a:t>
            </a:r>
            <a:endParaRPr lang="fa-IR" sz="28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0704" y="2439720"/>
            <a:ext cx="1061509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120 min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4768" y="2443642"/>
            <a:ext cx="923651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30 min</a:t>
            </a:r>
            <a:endParaRPr lang="fa-IR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99892" y="1463418"/>
            <a:ext cx="657552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12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3675" y="1409328"/>
            <a:ext cx="519694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6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53967" y="1463418"/>
            <a:ext cx="657552" cy="36933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24 h</a:t>
            </a:r>
            <a:endParaRPr lang="fa-IR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8460">
            <a:off x="4106484" y="2935625"/>
            <a:ext cx="5187917" cy="389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-508005" y="2711105"/>
            <a:ext cx="5681265" cy="12227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90 min</a:t>
            </a:r>
            <a:endParaRPr lang="fa-IR" sz="2400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392363" y="136720"/>
            <a:ext cx="4420538" cy="14779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180 min</a:t>
            </a:r>
            <a:endParaRPr lang="fa-IR" sz="2000" b="1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4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1" grpId="0"/>
      <p:bldP spid="11" grpId="1"/>
      <p:bldP spid="12" grpId="0"/>
      <p:bldP spid="12" grpId="1"/>
      <p:bldP spid="3" grpId="0"/>
      <p:bldP spid="4" grpId="0"/>
      <p:bldP spid="9" grpId="0"/>
      <p:bldP spid="10" grpId="0"/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Firelight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Theme_Firelight_theme</Template>
  <TotalTime>2732</TotalTime>
  <Words>340</Words>
  <Application>Microsoft Office PowerPoint</Application>
  <PresentationFormat>On-screen Show (4:3)</PresentationFormat>
  <Paragraphs>74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Rounded MT Bold</vt:lpstr>
      <vt:lpstr>B Jadid</vt:lpstr>
      <vt:lpstr>Calibri</vt:lpstr>
      <vt:lpstr>Cambria</vt:lpstr>
      <vt:lpstr>Cooper Black</vt:lpstr>
      <vt:lpstr>Corbel</vt:lpstr>
      <vt:lpstr>Tahoma</vt:lpstr>
      <vt:lpstr>Times New Roman</vt:lpstr>
      <vt:lpstr>Firelight</vt:lpstr>
      <vt:lpstr>PowerPoint Presentation</vt:lpstr>
      <vt:lpstr>PowerPoint Presentation</vt:lpstr>
      <vt:lpstr>PowerPoint Presentation</vt:lpstr>
      <vt:lpstr>A disease characterized by the following …….. </vt:lpstr>
      <vt:lpstr>PowerPoint Presentation</vt:lpstr>
      <vt:lpstr>PowerPoint Presentation</vt:lpstr>
      <vt:lpstr>PowerPoint Presentation</vt:lpstr>
      <vt:lpstr>PowerPoint Presentation</vt:lpstr>
      <vt:lpstr>Birth</vt:lpstr>
      <vt:lpstr>PowerPoint Presentation</vt:lpstr>
      <vt:lpstr>PowerPoint Presentation</vt:lpstr>
      <vt:lpstr>نوزادی که در معرض هیپوگلیسمی هست  </vt:lpstr>
      <vt:lpstr>نوزادی که در معرض هیپوگلیسمی هست  </vt:lpstr>
      <vt:lpstr>نوزادی که در معرض هیپوگلیسمی هست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</dc:creator>
  <cp:lastModifiedBy>Koodakan-LM</cp:lastModifiedBy>
  <cp:revision>126</cp:revision>
  <dcterms:created xsi:type="dcterms:W3CDTF">2014-12-23T13:26:36Z</dcterms:created>
  <dcterms:modified xsi:type="dcterms:W3CDTF">2023-11-08T06:24:30Z</dcterms:modified>
</cp:coreProperties>
</file>