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7" r:id="rId3"/>
    <p:sldId id="257" r:id="rId4"/>
    <p:sldId id="258" r:id="rId5"/>
    <p:sldId id="259" r:id="rId6"/>
    <p:sldId id="260" r:id="rId7"/>
    <p:sldId id="261" r:id="rId8"/>
    <p:sldId id="286" r:id="rId9"/>
    <p:sldId id="262" r:id="rId10"/>
    <p:sldId id="265" r:id="rId11"/>
    <p:sldId id="263" r:id="rId12"/>
    <p:sldId id="264" r:id="rId13"/>
    <p:sldId id="270" r:id="rId14"/>
    <p:sldId id="266" r:id="rId15"/>
    <p:sldId id="267" r:id="rId16"/>
    <p:sldId id="268" r:id="rId17"/>
    <p:sldId id="269"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BDFF6C-D039-449B-B087-31A7CE268426}" type="datetimeFigureOut">
              <a:rPr lang="en-US" smtClean="0"/>
              <a:t>11/21/2024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3282430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BDFF6C-D039-449B-B087-31A7CE268426}" type="datetimeFigureOut">
              <a:rPr lang="en-US" smtClean="0"/>
              <a:t>11/21/2024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1806680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BDFF6C-D039-449B-B087-31A7CE268426}" type="datetimeFigureOut">
              <a:rPr lang="en-US" smtClean="0"/>
              <a:t>11/21/2024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2742731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BDFF6C-D039-449B-B087-31A7CE268426}" type="datetimeFigureOut">
              <a:rPr lang="en-US" smtClean="0"/>
              <a:t>11/21/2024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010DD-3B3A-4956-A78A-3B00E10F5FBD}"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619927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BDFF6C-D039-449B-B087-31A7CE268426}" type="datetimeFigureOut">
              <a:rPr lang="en-US" smtClean="0"/>
              <a:t>11/21/2024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1569800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76BDFF6C-D039-449B-B087-31A7CE268426}" type="datetimeFigureOut">
              <a:rPr lang="en-US" smtClean="0"/>
              <a:t>11/21/2024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38035841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76BDFF6C-D039-449B-B087-31A7CE268426}" type="datetimeFigureOut">
              <a:rPr lang="en-US" smtClean="0"/>
              <a:t>11/21/2024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2222184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BDFF6C-D039-449B-B087-31A7CE268426}" type="datetimeFigureOut">
              <a:rPr lang="en-US" smtClean="0"/>
              <a:t>11/21/2024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10071471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BDFF6C-D039-449B-B087-31A7CE268426}" type="datetimeFigureOut">
              <a:rPr lang="en-US" smtClean="0"/>
              <a:t>11/21/2024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2611908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BDFF6C-D039-449B-B087-31A7CE268426}" type="datetimeFigureOut">
              <a:rPr lang="en-US" smtClean="0"/>
              <a:t>11/21/2024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3218143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BDFF6C-D039-449B-B087-31A7CE268426}" type="datetimeFigureOut">
              <a:rPr lang="en-US" smtClean="0"/>
              <a:t>11/21/2024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1476664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BDFF6C-D039-449B-B087-31A7CE268426}" type="datetimeFigureOut">
              <a:rPr lang="en-US" smtClean="0"/>
              <a:t>11/21/2024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162917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6BDFF6C-D039-449B-B087-31A7CE268426}" type="datetimeFigureOut">
              <a:rPr lang="en-US" smtClean="0"/>
              <a:t>11/21/2024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3729233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6BDFF6C-D039-449B-B087-31A7CE268426}" type="datetimeFigureOut">
              <a:rPr lang="en-US" smtClean="0"/>
              <a:t>11/21/2024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3066581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76BDFF6C-D039-449B-B087-31A7CE268426}" type="datetimeFigureOut">
              <a:rPr lang="en-US" smtClean="0"/>
              <a:t>11/21/2024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4168664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BDFF6C-D039-449B-B087-31A7CE268426}" type="datetimeFigureOut">
              <a:rPr lang="en-US" smtClean="0"/>
              <a:t>11/21/2024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1237927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BDFF6C-D039-449B-B087-31A7CE268426}" type="datetimeFigureOut">
              <a:rPr lang="en-US" smtClean="0"/>
              <a:t>11/21/2024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010DD-3B3A-4956-A78A-3B00E10F5FBD}" type="slidenum">
              <a:rPr lang="en-US" smtClean="0"/>
              <a:t>‹#›</a:t>
            </a:fld>
            <a:endParaRPr lang="en-US"/>
          </a:p>
        </p:txBody>
      </p:sp>
    </p:spTree>
    <p:extLst>
      <p:ext uri="{BB962C8B-B14F-4D97-AF65-F5344CB8AC3E}">
        <p14:creationId xmlns:p14="http://schemas.microsoft.com/office/powerpoint/2010/main" val="203288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76BDFF6C-D039-449B-B087-31A7CE268426}" type="datetimeFigureOut">
              <a:rPr lang="en-US" smtClean="0"/>
              <a:t>11/21/2024</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130010DD-3B3A-4956-A78A-3B00E10F5FBD}" type="slidenum">
              <a:rPr lang="en-US" smtClean="0"/>
              <a:t>‹#›</a:t>
            </a:fld>
            <a:endParaRPr lang="en-US"/>
          </a:p>
        </p:txBody>
      </p:sp>
    </p:spTree>
    <p:extLst>
      <p:ext uri="{BB962C8B-B14F-4D97-AF65-F5344CB8AC3E}">
        <p14:creationId xmlns:p14="http://schemas.microsoft.com/office/powerpoint/2010/main" val="21880671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sz="4000" dirty="0" smtClean="0">
                <a:solidFill>
                  <a:srgbClr val="0070C0"/>
                </a:solidFill>
                <a:cs typeface="B Titr" panose="00000700000000000000" pitchFamily="2" charset="-78"/>
              </a:rPr>
              <a:t>پیشگیری از رفتارهای پرخطر در جوانان</a:t>
            </a:r>
            <a:br>
              <a:rPr lang="fa-IR" sz="4000" dirty="0" smtClean="0">
                <a:solidFill>
                  <a:srgbClr val="0070C0"/>
                </a:solidFill>
                <a:cs typeface="B Titr" panose="00000700000000000000" pitchFamily="2" charset="-78"/>
              </a:rPr>
            </a:br>
            <a:r>
              <a:rPr lang="fa-IR" sz="4000" dirty="0" smtClean="0">
                <a:solidFill>
                  <a:srgbClr val="0070C0"/>
                </a:solidFill>
                <a:cs typeface="B Titr" panose="00000700000000000000" pitchFamily="2" charset="-78"/>
              </a:rPr>
              <a:t>(سوانح و حوادث ترافیکی)</a:t>
            </a:r>
            <a:endParaRPr lang="en-US" sz="4000" dirty="0">
              <a:solidFill>
                <a:srgbClr val="0070C0"/>
              </a:solidFill>
              <a:cs typeface="B Titr" panose="00000700000000000000" pitchFamily="2" charset="-78"/>
            </a:endParaRPr>
          </a:p>
        </p:txBody>
      </p:sp>
      <p:sp>
        <p:nvSpPr>
          <p:cNvPr id="3" name="Subtitle 2"/>
          <p:cNvSpPr>
            <a:spLocks noGrp="1"/>
          </p:cNvSpPr>
          <p:nvPr>
            <p:ph type="subTitle" idx="1"/>
          </p:nvPr>
        </p:nvSpPr>
        <p:spPr/>
        <p:txBody>
          <a:bodyPr>
            <a:normAutofit fontScale="92500" lnSpcReduction="10000"/>
          </a:bodyPr>
          <a:lstStyle/>
          <a:p>
            <a:r>
              <a:rPr lang="fa-IR" dirty="0" smtClean="0">
                <a:solidFill>
                  <a:srgbClr val="0070C0"/>
                </a:solidFill>
                <a:cs typeface="B Titr" panose="00000700000000000000" pitchFamily="2" charset="-78"/>
              </a:rPr>
              <a:t>شبکه بهداشت و درمان شهرستان بویین میاندشت</a:t>
            </a:r>
          </a:p>
          <a:p>
            <a:r>
              <a:rPr lang="fa-IR" dirty="0" smtClean="0">
                <a:solidFill>
                  <a:srgbClr val="0070C0"/>
                </a:solidFill>
                <a:cs typeface="B Titr" panose="00000700000000000000" pitchFamily="2" charset="-78"/>
              </a:rPr>
              <a:t>واحد سلامت نوجوانان، جوانان و مدارس</a:t>
            </a:r>
          </a:p>
          <a:p>
            <a:r>
              <a:rPr lang="fa-IR" dirty="0" smtClean="0">
                <a:solidFill>
                  <a:srgbClr val="0070C0"/>
                </a:solidFill>
                <a:cs typeface="B Titr" panose="00000700000000000000" pitchFamily="2" charset="-78"/>
              </a:rPr>
              <a:t>آذر ماه 1403</a:t>
            </a:r>
            <a:endParaRPr lang="en-US" dirty="0">
              <a:solidFill>
                <a:srgbClr val="0070C0"/>
              </a:solidFill>
              <a:cs typeface="B Titr" panose="00000700000000000000" pitchFamily="2" charset="-78"/>
            </a:endParaRPr>
          </a:p>
        </p:txBody>
      </p:sp>
    </p:spTree>
    <p:extLst>
      <p:ext uri="{BB962C8B-B14F-4D97-AF65-F5344CB8AC3E}">
        <p14:creationId xmlns:p14="http://schemas.microsoft.com/office/powerpoint/2010/main" val="15898892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400" cap="none" dirty="0">
                <a:solidFill>
                  <a:prstClr val="black"/>
                </a:solidFill>
                <a:latin typeface="Calibri" panose="020F0502020204030204"/>
                <a:cs typeface="B Titr" panose="00000700000000000000" pitchFamily="2" charset="-78"/>
              </a:rPr>
              <a:t>علل حوادث رانندگی</a:t>
            </a:r>
            <a:r>
              <a:rPr lang="en-US" sz="2400" cap="none" dirty="0">
                <a:solidFill>
                  <a:prstClr val="black"/>
                </a:solidFill>
                <a:latin typeface="Calibri" panose="020F0502020204030204"/>
                <a:cs typeface="B Titr" panose="00000700000000000000" pitchFamily="2" charset="-78"/>
              </a:rPr>
              <a:t/>
            </a:r>
            <a:br>
              <a:rPr lang="en-US" sz="24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2133600"/>
            <a:ext cx="10363826" cy="3657599"/>
          </a:xfrm>
        </p:spPr>
        <p:txBody>
          <a:bodyPr/>
          <a:lstStyle/>
          <a:p>
            <a:pPr marL="0" indent="0" algn="r">
              <a:buNone/>
            </a:pPr>
            <a:r>
              <a:rPr lang="fa-IR" dirty="0" smtClean="0">
                <a:cs typeface="B Titr" panose="00000700000000000000" pitchFamily="2" charset="-78"/>
              </a:rPr>
              <a:t>علل زمینه ای</a:t>
            </a:r>
          </a:p>
          <a:p>
            <a:pPr marL="0" indent="0" algn="r">
              <a:buNone/>
            </a:pPr>
            <a:r>
              <a:rPr lang="fa-IR" dirty="0" smtClean="0">
                <a:cs typeface="B Titr" panose="00000700000000000000" pitchFamily="2" charset="-78"/>
              </a:rPr>
              <a:t>علل رفتاری</a:t>
            </a:r>
          </a:p>
          <a:p>
            <a:pPr marL="0" indent="0" algn="r">
              <a:buNone/>
            </a:pPr>
            <a:r>
              <a:rPr lang="fa-IR" dirty="0" smtClean="0">
                <a:cs typeface="B Titr" panose="00000700000000000000" pitchFamily="2" charset="-78"/>
              </a:rPr>
              <a:t>علل روان شناختی</a:t>
            </a:r>
          </a:p>
          <a:p>
            <a:pPr marL="0" indent="0" algn="r">
              <a:buNone/>
            </a:pPr>
            <a:r>
              <a:rPr lang="fa-IR" dirty="0" smtClean="0">
                <a:cs typeface="B Titr" panose="00000700000000000000" pitchFamily="2" charset="-78"/>
              </a:rPr>
              <a:t>علل جسمی</a:t>
            </a:r>
          </a:p>
          <a:p>
            <a:pPr marL="0" indent="0" algn="r">
              <a:buNone/>
            </a:pPr>
            <a:r>
              <a:rPr lang="fa-IR" dirty="0" smtClean="0">
                <a:cs typeface="B Titr" panose="00000700000000000000" pitchFamily="2" charset="-78"/>
              </a:rPr>
              <a:t>علل مرتبط با استفاده از لوازم ایمنی</a:t>
            </a:r>
            <a:endParaRPr lang="en-US" dirty="0">
              <a:cs typeface="B Titr" panose="00000700000000000000" pitchFamily="2" charset="-78"/>
            </a:endParaRPr>
          </a:p>
        </p:txBody>
      </p:sp>
    </p:spTree>
    <p:extLst>
      <p:ext uri="{BB962C8B-B14F-4D97-AF65-F5344CB8AC3E}">
        <p14:creationId xmlns:p14="http://schemas.microsoft.com/office/powerpoint/2010/main" val="20004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979374"/>
          </a:xfrm>
        </p:spPr>
        <p:txBody>
          <a:bodyPr/>
          <a:lstStyle/>
          <a:p>
            <a:r>
              <a:rPr lang="fa-IR" sz="2400" cap="none" dirty="0">
                <a:solidFill>
                  <a:prstClr val="black"/>
                </a:solidFill>
                <a:latin typeface="Calibri" panose="020F0502020204030204"/>
                <a:cs typeface="B Titr" panose="00000700000000000000" pitchFamily="2" charset="-78"/>
              </a:rPr>
              <a:t>علل حوادث رانندگی</a:t>
            </a:r>
            <a:r>
              <a:rPr lang="en-US" sz="2400" cap="none" dirty="0">
                <a:solidFill>
                  <a:prstClr val="black"/>
                </a:solidFill>
                <a:latin typeface="Calibri" panose="020F0502020204030204"/>
                <a:cs typeface="B Titr" panose="00000700000000000000" pitchFamily="2" charset="-78"/>
              </a:rPr>
              <a:t/>
            </a:r>
            <a:br>
              <a:rPr lang="en-US" sz="24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1043083" y="1681018"/>
            <a:ext cx="10363826" cy="4063999"/>
          </a:xfrm>
        </p:spPr>
        <p:txBody>
          <a:bodyPr>
            <a:normAutofit lnSpcReduction="10000"/>
          </a:bodyPr>
          <a:lstStyle/>
          <a:p>
            <a:pPr marL="0" indent="0" algn="r">
              <a:buNone/>
            </a:pPr>
            <a:r>
              <a:rPr lang="fa-IR" sz="2400" b="1" cap="none" dirty="0" smtClean="0">
                <a:solidFill>
                  <a:prstClr val="black"/>
                </a:solidFill>
                <a:latin typeface="Calibri" panose="020F0502020204030204" pitchFamily="34" charset="0"/>
                <a:ea typeface="Calibri" panose="020F0502020204030204" pitchFamily="34" charset="0"/>
                <a:cs typeface="B Titr" panose="00000700000000000000" pitchFamily="2" charset="-78"/>
              </a:rPr>
              <a:t>علل زمینه ای:</a:t>
            </a:r>
          </a:p>
          <a:p>
            <a:pPr marL="0" indent="0" algn="r">
              <a:buNone/>
            </a:pPr>
            <a:r>
              <a:rPr lang="fa-IR" sz="1800" b="1" cap="none" dirty="0" smtClean="0">
                <a:solidFill>
                  <a:srgbClr val="0070C0"/>
                </a:solidFill>
                <a:latin typeface="Calibri" panose="020F0502020204030204" pitchFamily="34" charset="0"/>
                <a:ea typeface="Calibri" panose="020F0502020204030204" pitchFamily="34" charset="0"/>
                <a:cs typeface="B Nazanin" panose="00000400000000000000" pitchFamily="2" charset="-78"/>
              </a:rPr>
              <a:t>سن و جنس</a:t>
            </a:r>
          </a:p>
          <a:p>
            <a:pPr marL="0" indent="0" algn="r">
              <a:buNone/>
            </a:pPr>
            <a:r>
              <a:rPr lang="ar-SA" sz="1800" b="1" cap="none" dirty="0" smtClean="0">
                <a:solidFill>
                  <a:prstClr val="black"/>
                </a:solidFill>
                <a:latin typeface="Calibri" panose="020F0502020204030204" pitchFamily="34" charset="0"/>
                <a:ea typeface="Calibri" panose="020F0502020204030204" pitchFamily="34" charset="0"/>
                <a:cs typeface="B Nazanin" panose="00000400000000000000" pitchFamily="2" charset="-78"/>
              </a:rPr>
              <a:t>یکی </a:t>
            </a:r>
            <a:r>
              <a:rPr lang="ar-SA" sz="1800" b="1" cap="none" dirty="0">
                <a:solidFill>
                  <a:prstClr val="black"/>
                </a:solidFill>
                <a:latin typeface="Calibri" panose="020F0502020204030204" pitchFamily="34" charset="0"/>
                <a:ea typeface="Calibri" panose="020F0502020204030204" pitchFamily="34" charset="0"/>
                <a:cs typeface="B Nazanin" panose="00000400000000000000" pitchFamily="2" charset="-78"/>
              </a:rPr>
              <a:t>از مهمترین عوامل تاثیرگذار در تصادفات رانندگی سن </a:t>
            </a:r>
            <a:r>
              <a:rPr lang="ar-SA" sz="1800" b="1" cap="none" dirty="0" smtClean="0">
                <a:solidFill>
                  <a:prstClr val="black"/>
                </a:solidFill>
                <a:latin typeface="Calibri" panose="020F0502020204030204" pitchFamily="34" charset="0"/>
                <a:ea typeface="Calibri" panose="020F0502020204030204" pitchFamily="34" charset="0"/>
                <a:cs typeface="B Nazanin" panose="00000400000000000000" pitchFamily="2" charset="-78"/>
              </a:rPr>
              <a:t>است</a:t>
            </a:r>
            <a:r>
              <a:rPr lang="fa-IR" sz="1800" b="1" cap="none" dirty="0" smtClean="0">
                <a:solidFill>
                  <a:prstClr val="black"/>
                </a:solidFill>
                <a:latin typeface="Calibri" panose="020F0502020204030204" pitchFamily="34" charset="0"/>
                <a:ea typeface="Calibri" panose="020F0502020204030204" pitchFamily="34" charset="0"/>
                <a:cs typeface="B Nazanin" panose="00000400000000000000" pitchFamily="2" charset="-78"/>
              </a:rPr>
              <a:t>.</a:t>
            </a:r>
          </a:p>
          <a:p>
            <a:pPr marL="0" indent="0" algn="r">
              <a:buNone/>
            </a:pPr>
            <a:r>
              <a:rPr lang="ar-SA" sz="1800" b="1" cap="none" dirty="0">
                <a:solidFill>
                  <a:prstClr val="black"/>
                </a:solidFill>
                <a:latin typeface="Calibri" panose="020F0502020204030204" pitchFamily="34" charset="0"/>
                <a:ea typeface="Calibri" panose="020F0502020204030204" pitchFamily="34" charset="0"/>
                <a:cs typeface="B Nazanin" panose="00000400000000000000" pitchFamily="2" charset="-78"/>
              </a:rPr>
              <a:t>آمارها نشان می دهد، جوانان در سنین بین 25-18 سال بیشتر در معرض سوانح و حوادث رانندگی قرار </a:t>
            </a:r>
            <a:r>
              <a:rPr lang="ar-SA" sz="1800" b="1" cap="none" dirty="0" smtClean="0">
                <a:solidFill>
                  <a:prstClr val="black"/>
                </a:solidFill>
                <a:latin typeface="Calibri" panose="020F0502020204030204" pitchFamily="34" charset="0"/>
                <a:ea typeface="Calibri" panose="020F0502020204030204" pitchFamily="34" charset="0"/>
                <a:cs typeface="B Nazanin" panose="00000400000000000000" pitchFamily="2" charset="-78"/>
              </a:rPr>
              <a:t>دارند</a:t>
            </a:r>
            <a:r>
              <a:rPr lang="fa-IR" sz="1800" b="1" cap="none" dirty="0" smtClean="0">
                <a:solidFill>
                  <a:prstClr val="black"/>
                </a:solidFill>
                <a:latin typeface="Calibri" panose="020F0502020204030204" pitchFamily="34" charset="0"/>
                <a:ea typeface="Calibri" panose="020F0502020204030204" pitchFamily="34" charset="0"/>
                <a:cs typeface="B Nazanin" panose="00000400000000000000" pitchFamily="2" charset="-78"/>
              </a:rPr>
              <a:t>.</a:t>
            </a:r>
          </a:p>
          <a:p>
            <a:pPr marL="0" indent="0" algn="r">
              <a:buNone/>
            </a:pPr>
            <a:r>
              <a:rPr lang="fa-IR" sz="1800" b="1" cap="none" dirty="0">
                <a:solidFill>
                  <a:prstClr val="black"/>
                </a:solidFill>
                <a:latin typeface="Calibri" panose="020F0502020204030204" pitchFamily="34" charset="0"/>
                <a:ea typeface="Calibri" panose="020F0502020204030204" pitchFamily="34" charset="0"/>
                <a:cs typeface="B Nazanin" panose="00000400000000000000" pitchFamily="2" charset="-78"/>
              </a:rPr>
              <a:t>بیشترین عامل مرگ و میر در سن 29-15 سال ناشی از حوادث ترافیکی است. این در حالی است که افراد 34-18 سال بیشترین صدمات جسمی ناشی از حوادث ترافیکی را در بین بزرگسالان متحمل می شوند</a:t>
            </a:r>
            <a:r>
              <a:rPr lang="fa-IR" sz="1800" b="1" cap="none" dirty="0" smtClean="0">
                <a:solidFill>
                  <a:prstClr val="black"/>
                </a:solidFill>
                <a:latin typeface="Calibri" panose="020F0502020204030204" pitchFamily="34" charset="0"/>
                <a:ea typeface="Calibri" panose="020F0502020204030204" pitchFamily="34" charset="0"/>
                <a:cs typeface="B Nazanin" panose="00000400000000000000" pitchFamily="2" charset="-78"/>
              </a:rPr>
              <a:t>.</a:t>
            </a:r>
          </a:p>
          <a:p>
            <a:pPr marL="0" lvl="0" indent="0" algn="just" rtl="1">
              <a:lnSpc>
                <a:spcPct val="100000"/>
              </a:lnSpc>
              <a:spcBef>
                <a:spcPts val="0"/>
              </a:spcBef>
              <a:buClrTx/>
              <a:buNone/>
            </a:pPr>
            <a:r>
              <a:rPr lang="fa-IR" sz="1800" b="1" cap="none" dirty="0">
                <a:solidFill>
                  <a:prstClr val="black"/>
                </a:solidFill>
                <a:latin typeface="Calibri" panose="020F0502020204030204" pitchFamily="34" charset="0"/>
                <a:ea typeface="Calibri" panose="020F0502020204030204" pitchFamily="34" charset="0"/>
                <a:cs typeface="B Nazanin" panose="00000400000000000000" pitchFamily="2" charset="-78"/>
              </a:rPr>
              <a:t>آمار در سال 95 نشان می دهد که مرگ ناشی از سوانح ترافیکی 15932 نفر بوده است که 78 درصد آن به مردان و 22 درصد به زنان اختصاص دارد</a:t>
            </a:r>
            <a:r>
              <a:rPr lang="fa-IR" sz="1800" b="1" cap="none" dirty="0" smtClean="0">
                <a:solidFill>
                  <a:prstClr val="black"/>
                </a:solidFill>
                <a:latin typeface="Calibri" panose="020F0502020204030204" pitchFamily="34" charset="0"/>
                <a:ea typeface="Calibri" panose="020F0502020204030204" pitchFamily="34" charset="0"/>
                <a:cs typeface="B Nazanin" panose="00000400000000000000" pitchFamily="2" charset="-78"/>
              </a:rPr>
              <a:t>.</a:t>
            </a:r>
          </a:p>
          <a:p>
            <a:pPr marL="0" lvl="0" indent="0" algn="r">
              <a:buClr>
                <a:prstClr val="black"/>
              </a:buClr>
              <a:buNone/>
            </a:pPr>
            <a:r>
              <a:rPr lang="fa-IR" b="1" dirty="0">
                <a:solidFill>
                  <a:srgbClr val="0070C0"/>
                </a:solidFill>
                <a:cs typeface="B Nazanin" panose="00000400000000000000" pitchFamily="2" charset="-78"/>
              </a:rPr>
              <a:t>تحصیلات:</a:t>
            </a:r>
          </a:p>
          <a:p>
            <a:pPr marL="0" lvl="0" indent="0" algn="r">
              <a:buClr>
                <a:prstClr val="black"/>
              </a:buClr>
              <a:buNone/>
            </a:pPr>
            <a:r>
              <a:rPr lang="fa-IR" b="1" dirty="0">
                <a:cs typeface="B Nazanin" panose="00000400000000000000" pitchFamily="2" charset="-78"/>
              </a:rPr>
              <a:t>افراد با تحصیلات بالا بیشتر از کمربند ایمنی استفاده می کنند و به قوانین پایبندی بیشتری دارند.</a:t>
            </a:r>
            <a:endParaRPr lang="en-US" b="1" dirty="0">
              <a:cs typeface="B Nazanin" panose="00000400000000000000" pitchFamily="2" charset="-78"/>
            </a:endParaRPr>
          </a:p>
          <a:p>
            <a:pPr marL="0" lvl="0" indent="0" algn="just" rtl="1">
              <a:lnSpc>
                <a:spcPct val="100000"/>
              </a:lnSpc>
              <a:spcBef>
                <a:spcPts val="0"/>
              </a:spcBef>
              <a:buClrTx/>
              <a:buNone/>
            </a:pPr>
            <a:endParaRPr lang="en-US" sz="1800" b="1" cap="none" dirty="0">
              <a:solidFill>
                <a:prstClr val="black"/>
              </a:solidFill>
              <a:latin typeface="Calibri" panose="020F0502020204030204"/>
            </a:endParaRPr>
          </a:p>
          <a:p>
            <a:pPr marL="0" indent="0" algn="r">
              <a:buNone/>
            </a:pPr>
            <a:endParaRPr lang="en-US" dirty="0"/>
          </a:p>
        </p:txBody>
      </p:sp>
    </p:spTree>
    <p:extLst>
      <p:ext uri="{BB962C8B-B14F-4D97-AF65-F5344CB8AC3E}">
        <p14:creationId xmlns:p14="http://schemas.microsoft.com/office/powerpoint/2010/main" val="913926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404246"/>
          </a:xfrm>
        </p:spPr>
        <p:txBody>
          <a:bodyPr>
            <a:normAutofit/>
          </a:bodyPr>
          <a:lstStyle/>
          <a:p>
            <a:r>
              <a:rPr lang="fa-IR" sz="2400" cap="none" dirty="0">
                <a:solidFill>
                  <a:prstClr val="black"/>
                </a:solidFill>
                <a:latin typeface="Calibri" panose="020F0502020204030204"/>
                <a:cs typeface="B Titr" panose="00000700000000000000" pitchFamily="2" charset="-78"/>
              </a:rPr>
              <a:t>علل حوادث رانندگی</a:t>
            </a:r>
            <a:r>
              <a:rPr lang="en-US" sz="2400" cap="none" dirty="0">
                <a:solidFill>
                  <a:prstClr val="black"/>
                </a:solidFill>
                <a:latin typeface="Calibri" panose="020F0502020204030204"/>
                <a:cs typeface="B Titr" panose="00000700000000000000" pitchFamily="2" charset="-78"/>
              </a:rPr>
              <a:t/>
            </a:r>
            <a:br>
              <a:rPr lang="en-US" sz="24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2022764"/>
            <a:ext cx="10363826" cy="3768436"/>
          </a:xfrm>
        </p:spPr>
        <p:txBody>
          <a:bodyPr>
            <a:normAutofit lnSpcReduction="10000"/>
          </a:bodyPr>
          <a:lstStyle/>
          <a:p>
            <a:pPr marL="0" lvl="0" indent="0" algn="r">
              <a:lnSpc>
                <a:spcPct val="100000"/>
              </a:lnSpc>
              <a:spcBef>
                <a:spcPts val="0"/>
              </a:spcBef>
              <a:buClrTx/>
              <a:buNone/>
            </a:pPr>
            <a:r>
              <a:rPr lang="fa-IR" sz="2400" b="1" cap="none" dirty="0">
                <a:solidFill>
                  <a:prstClr val="black"/>
                </a:solidFill>
                <a:latin typeface="Calibri" panose="020F0502020204030204"/>
                <a:cs typeface="B Titr" panose="00000700000000000000" pitchFamily="2" charset="-78"/>
              </a:rPr>
              <a:t>علل </a:t>
            </a:r>
            <a:r>
              <a:rPr lang="fa-IR" sz="2400" b="1" cap="none" dirty="0" smtClean="0">
                <a:solidFill>
                  <a:prstClr val="black"/>
                </a:solidFill>
                <a:latin typeface="Calibri" panose="020F0502020204030204"/>
                <a:cs typeface="B Titr" panose="00000700000000000000" pitchFamily="2" charset="-78"/>
              </a:rPr>
              <a:t>رفتاری:</a:t>
            </a:r>
          </a:p>
          <a:p>
            <a:pPr marL="0" lvl="0" indent="0" algn="r">
              <a:lnSpc>
                <a:spcPct val="100000"/>
              </a:lnSpc>
              <a:spcBef>
                <a:spcPts val="0"/>
              </a:spcBef>
              <a:buClrTx/>
              <a:buNone/>
            </a:pPr>
            <a:endParaRPr lang="fa-IR" sz="1600" b="1" cap="none" dirty="0" smtClean="0">
              <a:solidFill>
                <a:srgbClr val="0070C0"/>
              </a:solidFill>
              <a:latin typeface="Calibri" panose="020F0502020204030204"/>
              <a:cs typeface="B Titr" panose="00000700000000000000" pitchFamily="2" charset="-78"/>
            </a:endParaRPr>
          </a:p>
          <a:p>
            <a:pPr marL="0" lvl="0" indent="0" algn="r">
              <a:lnSpc>
                <a:spcPct val="100000"/>
              </a:lnSpc>
              <a:spcBef>
                <a:spcPts val="0"/>
              </a:spcBef>
              <a:buClrTx/>
              <a:buNone/>
            </a:pPr>
            <a:r>
              <a:rPr lang="fa-IR" sz="1600" b="1" cap="none" dirty="0" smtClean="0">
                <a:solidFill>
                  <a:srgbClr val="0070C0"/>
                </a:solidFill>
                <a:latin typeface="Calibri" panose="020F0502020204030204"/>
                <a:cs typeface="B Titr" panose="00000700000000000000" pitchFamily="2" charset="-78"/>
              </a:rPr>
              <a:t>نگرش </a:t>
            </a:r>
            <a:r>
              <a:rPr lang="fa-IR" sz="1600" b="1" cap="none" dirty="0">
                <a:solidFill>
                  <a:srgbClr val="0070C0"/>
                </a:solidFill>
                <a:latin typeface="Calibri" panose="020F0502020204030204"/>
                <a:cs typeface="B Titr" panose="00000700000000000000" pitchFamily="2" charset="-78"/>
              </a:rPr>
              <a:t>های </a:t>
            </a:r>
            <a:r>
              <a:rPr lang="fa-IR" sz="1600" b="1" cap="none" dirty="0" smtClean="0">
                <a:solidFill>
                  <a:srgbClr val="0070C0"/>
                </a:solidFill>
                <a:latin typeface="Calibri" panose="020F0502020204030204"/>
                <a:cs typeface="B Titr" panose="00000700000000000000" pitchFamily="2" charset="-78"/>
              </a:rPr>
              <a:t>منفی:</a:t>
            </a:r>
            <a:endParaRPr lang="fa-IR" sz="2400" b="1" cap="none" dirty="0">
              <a:solidFill>
                <a:srgbClr val="0070C0"/>
              </a:solidFill>
              <a:latin typeface="Calibri" panose="020F0502020204030204"/>
              <a:cs typeface="B Titr" panose="000007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احساس خودبرتر بینی نسبت به راننده ی مقابل: </a:t>
            </a:r>
          </a:p>
          <a:p>
            <a:pPr marL="0" lvl="0" indent="0" algn="r"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  </a:t>
            </a:r>
            <a:r>
              <a:rPr lang="fa-IR" sz="1800" b="1" cap="none" dirty="0" smtClean="0">
                <a:solidFill>
                  <a:prstClr val="black"/>
                </a:solidFill>
                <a:latin typeface="Calibri" panose="020F0502020204030204"/>
                <a:cs typeface="B Nazanin" panose="00000400000000000000" pitchFamily="2" charset="-78"/>
              </a:rPr>
              <a:t>زمانی </a:t>
            </a:r>
            <a:r>
              <a:rPr lang="fa-IR" sz="1800" b="1" cap="none" dirty="0">
                <a:solidFill>
                  <a:prstClr val="black"/>
                </a:solidFill>
                <a:latin typeface="Calibri" panose="020F0502020204030204"/>
                <a:cs typeface="B Nazanin" panose="00000400000000000000" pitchFamily="2" charset="-78"/>
              </a:rPr>
              <a:t>که فرد تصور کند نسبت به طرف‌ مقابل، موقعیت بالاتری دارد، خشونت های رانندگی بیشتر اتفاق می افتد</a:t>
            </a:r>
            <a:r>
              <a:rPr lang="fa-IR" sz="1800" b="1" cap="none" dirty="0" smtClean="0">
                <a:solidFill>
                  <a:prstClr val="black"/>
                </a:solidFill>
                <a:latin typeface="Calibri" panose="020F0502020204030204"/>
                <a:cs typeface="B Nazanin" panose="00000400000000000000" pitchFamily="2" charset="-78"/>
              </a:rPr>
              <a:t>.</a:t>
            </a:r>
          </a:p>
          <a:p>
            <a:pPr marL="0" lvl="0" indent="0" algn="r" rtl="1">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رانندگان خوش بین</a:t>
            </a:r>
          </a:p>
          <a:p>
            <a:pPr marL="0" lvl="0" indent="0" algn="r" rtl="1">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رانندگان جوان خطرات را کمتر از حد واقعی تخمین می زنند.</a:t>
            </a:r>
          </a:p>
          <a:p>
            <a:pPr marL="0" lvl="0" indent="0" algn="r" rtl="1">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رفتارهای فرصت طلبانه و قلدری کردن  </a:t>
            </a:r>
          </a:p>
          <a:p>
            <a:pPr marL="0" lvl="0" indent="0" algn="r" rtl="1">
              <a:lnSpc>
                <a:spcPct val="100000"/>
              </a:lnSpc>
              <a:spcBef>
                <a:spcPts val="0"/>
              </a:spcBef>
              <a:buClrTx/>
              <a:buNone/>
            </a:pPr>
            <a:endParaRPr lang="fa-IR" sz="1800" b="1" cap="none" dirty="0" smtClean="0">
              <a:solidFill>
                <a:prstClr val="black"/>
              </a:solidFill>
              <a:latin typeface="Calibri" panose="020F0502020204030204"/>
              <a:cs typeface="B Nazanin" panose="00000400000000000000" pitchFamily="2" charset="-78"/>
            </a:endParaRPr>
          </a:p>
          <a:p>
            <a:pPr marL="0" lvl="0" indent="0" algn="just" rtl="1">
              <a:lnSpc>
                <a:spcPct val="100000"/>
              </a:lnSpc>
              <a:spcBef>
                <a:spcPts val="0"/>
              </a:spcBef>
              <a:buClrTx/>
              <a:buNone/>
            </a:pPr>
            <a:r>
              <a:rPr lang="fa-IR" sz="1600" b="1" cap="none" dirty="0" smtClean="0">
                <a:solidFill>
                  <a:srgbClr val="0070C0"/>
                </a:solidFill>
                <a:latin typeface="Calibri" panose="020F0502020204030204"/>
                <a:cs typeface="B Titr" panose="00000700000000000000" pitchFamily="2" charset="-78"/>
              </a:rPr>
              <a:t> </a:t>
            </a:r>
            <a:r>
              <a:rPr lang="fa-IR" sz="1600" b="1" cap="none" dirty="0">
                <a:solidFill>
                  <a:srgbClr val="0070C0"/>
                </a:solidFill>
                <a:latin typeface="Calibri" panose="020F0502020204030204"/>
                <a:cs typeface="B Titr" panose="00000700000000000000" pitchFamily="2" charset="-78"/>
              </a:rPr>
              <a:t>فشار های اجتماعی(رفتار افراد مهم</a:t>
            </a:r>
            <a:r>
              <a:rPr lang="fa-IR" sz="1600" b="1" cap="none" dirty="0" smtClean="0">
                <a:solidFill>
                  <a:srgbClr val="0070C0"/>
                </a:solidFill>
                <a:latin typeface="Calibri" panose="020F0502020204030204"/>
                <a:cs typeface="B Titr" panose="00000700000000000000" pitchFamily="2" charset="-78"/>
              </a:rPr>
              <a:t>):</a:t>
            </a:r>
            <a:endParaRPr lang="fa-IR" sz="1800" b="1" cap="none" dirty="0" smtClean="0">
              <a:solidFill>
                <a:prstClr val="black"/>
              </a:solidFill>
              <a:latin typeface="Calibri" panose="020F0502020204030204"/>
              <a:cs typeface="B Nazanin" panose="00000400000000000000" pitchFamily="2" charset="-78"/>
            </a:endParaRPr>
          </a:p>
          <a:p>
            <a:pPr marL="0" lvl="0" indent="0" algn="r"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در واقع هر چه دیگران مهم مثل، بازیگران، فوتبالیست ها و دیگرافرادی که نقش الگوهای رفتاری دارند،  در فیلم های سینمایی و تلویزیونی و ...، رانندگی را به شیوه ی ایمن ، همراه با رعایت قوانین راهنمایی انجام دهند، احتمال تبعیت از این رفتار در جوانان و نوجوانان بیشتر می شود</a:t>
            </a:r>
            <a:r>
              <a:rPr lang="fa-IR" sz="1800" b="1" cap="none" dirty="0" smtClean="0">
                <a:solidFill>
                  <a:prstClr val="black"/>
                </a:solidFill>
                <a:latin typeface="Calibri" panose="020F0502020204030204"/>
                <a:cs typeface="B Nazanin" panose="00000400000000000000" pitchFamily="2" charset="-78"/>
              </a:rPr>
              <a:t>.</a:t>
            </a:r>
          </a:p>
          <a:p>
            <a:pPr marL="0" lvl="0" indent="0" algn="just" rtl="1">
              <a:lnSpc>
                <a:spcPct val="100000"/>
              </a:lnSpc>
              <a:spcBef>
                <a:spcPts val="0"/>
              </a:spcBef>
              <a:buClrTx/>
              <a:buNone/>
            </a:pPr>
            <a:r>
              <a:rPr lang="fa-IR" sz="1600" b="1" cap="none" dirty="0" smtClean="0">
                <a:solidFill>
                  <a:srgbClr val="0070C0"/>
                </a:solidFill>
                <a:latin typeface="Calibri" panose="020F0502020204030204"/>
                <a:cs typeface="B Titr" panose="00000700000000000000" pitchFamily="2" charset="-78"/>
              </a:rPr>
              <a:t> </a:t>
            </a:r>
            <a:endParaRPr lang="en-US" sz="1600" b="1" cap="none" dirty="0">
              <a:solidFill>
                <a:prstClr val="black"/>
              </a:solidFill>
              <a:latin typeface="Calibri" panose="020F0502020204030204"/>
              <a:cs typeface="B Titr" panose="00000700000000000000" pitchFamily="2" charset="-78"/>
            </a:endParaRPr>
          </a:p>
          <a:p>
            <a:pPr marL="0" lvl="0" indent="0" algn="r">
              <a:buClr>
                <a:prstClr val="black"/>
              </a:buClr>
              <a:buNone/>
            </a:pPr>
            <a:endParaRPr lang="fa-IR" sz="2400" b="1" cap="none"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91438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p:txBody>
          <a:bodyPr/>
          <a:lstStyle/>
          <a:p>
            <a:pPr marL="0" lvl="0" indent="0" algn="r">
              <a:lnSpc>
                <a:spcPct val="100000"/>
              </a:lnSpc>
              <a:spcBef>
                <a:spcPts val="0"/>
              </a:spcBef>
              <a:buClrTx/>
              <a:buNone/>
            </a:pPr>
            <a:r>
              <a:rPr lang="fa-IR" sz="2200" b="1" cap="none" dirty="0">
                <a:solidFill>
                  <a:prstClr val="black"/>
                </a:solidFill>
                <a:latin typeface="Calibri" panose="020F0502020204030204"/>
                <a:cs typeface="B Titr" panose="00000700000000000000" pitchFamily="2" charset="-78"/>
              </a:rPr>
              <a:t>علل رفتاری</a:t>
            </a:r>
            <a:r>
              <a:rPr lang="fa-IR" sz="2200" b="1" cap="none" dirty="0" smtClean="0">
                <a:solidFill>
                  <a:prstClr val="black"/>
                </a:solidFill>
                <a:latin typeface="Calibri" panose="020F0502020204030204"/>
                <a:cs typeface="B Titr" panose="00000700000000000000" pitchFamily="2" charset="-78"/>
              </a:rPr>
              <a:t>:</a:t>
            </a:r>
          </a:p>
          <a:p>
            <a:pPr marL="0" lvl="0" indent="0" algn="r">
              <a:lnSpc>
                <a:spcPct val="100000"/>
              </a:lnSpc>
              <a:spcBef>
                <a:spcPts val="0"/>
              </a:spcBef>
              <a:buClrTx/>
              <a:buNone/>
            </a:pPr>
            <a:endParaRPr lang="fa-IR" sz="2200" b="1" cap="none" dirty="0">
              <a:solidFill>
                <a:prstClr val="black"/>
              </a:solidFill>
              <a:latin typeface="Calibri" panose="020F0502020204030204"/>
              <a:cs typeface="B Titr" panose="00000700000000000000" pitchFamily="2" charset="-78"/>
            </a:endParaRPr>
          </a:p>
          <a:p>
            <a:pPr marL="0" lvl="0" indent="0" algn="just" rtl="1">
              <a:lnSpc>
                <a:spcPct val="100000"/>
              </a:lnSpc>
              <a:spcBef>
                <a:spcPts val="0"/>
              </a:spcBef>
              <a:buClrTx/>
              <a:buNone/>
            </a:pPr>
            <a:r>
              <a:rPr lang="fa-IR" sz="1500" b="1" cap="none" dirty="0">
                <a:solidFill>
                  <a:srgbClr val="0070C0"/>
                </a:solidFill>
                <a:latin typeface="Calibri" panose="020F0502020204030204"/>
                <a:cs typeface="B Titr" panose="00000700000000000000" pitchFamily="2" charset="-78"/>
              </a:rPr>
              <a:t>کنترل رفتاری درک شده: </a:t>
            </a:r>
            <a:endParaRPr lang="en-US" sz="1500" b="1" cap="none" dirty="0">
              <a:solidFill>
                <a:srgbClr val="0070C0"/>
              </a:solidFill>
              <a:latin typeface="Calibri" panose="020F0502020204030204"/>
              <a:cs typeface="B Titr" panose="00000700000000000000" pitchFamily="2" charset="-78"/>
            </a:endParaRPr>
          </a:p>
          <a:p>
            <a:pPr marL="285750" lvl="0" indent="-285750" algn="just" rtl="1">
              <a:lnSpc>
                <a:spcPct val="100000"/>
              </a:lnSpc>
              <a:spcBef>
                <a:spcPts val="0"/>
              </a:spcBef>
              <a:buClrTx/>
            </a:pPr>
            <a:r>
              <a:rPr lang="fa-IR" sz="1700" b="1" cap="none" dirty="0">
                <a:solidFill>
                  <a:prstClr val="black"/>
                </a:solidFill>
                <a:latin typeface="Calibri" panose="020F0502020204030204"/>
                <a:cs typeface="B Nazanin" panose="00000400000000000000" pitchFamily="2" charset="-78"/>
              </a:rPr>
              <a:t>کنترل رفتاری یعنی درجه ای از احساس فرد در مورد اینکه،  انجام یا عدم انجام یک رفتار تا چه حد تحت کنترل اراده ی اوست. در واقع، میزان  ادراک فرد در توانمندی برای کنترل وقایع پیش بینی نشده، تا حدود زیادی تبین کننده ی قصد او برای انجام رفتارهای ایمن یا ناایمن در رانندگی است. این احساس توانمندی تحت تأثیر عوامل داخلی (مهارت)  و عوامل خارجی (فرصت ها و موانع ) قرار می گیرند.</a:t>
            </a:r>
            <a:endParaRPr lang="en-US" sz="1700" b="1" cap="none" dirty="0">
              <a:solidFill>
                <a:prstClr val="black"/>
              </a:solidFill>
              <a:latin typeface="Calibri" panose="020F0502020204030204"/>
              <a:cs typeface="B Nazanin" panose="00000400000000000000" pitchFamily="2" charset="-78"/>
            </a:endParaRPr>
          </a:p>
          <a:p>
            <a:pPr marL="0" lvl="0" indent="0" algn="r" rtl="1">
              <a:lnSpc>
                <a:spcPct val="100000"/>
              </a:lnSpc>
              <a:spcBef>
                <a:spcPts val="0"/>
              </a:spcBef>
              <a:buClrTx/>
              <a:buNone/>
            </a:pPr>
            <a:endParaRPr lang="en-US" sz="1700" b="1" cap="none" dirty="0">
              <a:solidFill>
                <a:prstClr val="black"/>
              </a:solidFill>
              <a:latin typeface="Calibri" panose="020F0502020204030204"/>
              <a:cs typeface="B Nazanin" panose="00000400000000000000" pitchFamily="2" charset="-78"/>
            </a:endParaRPr>
          </a:p>
          <a:p>
            <a:pPr marL="0" lvl="0" indent="0" algn="just" rtl="1">
              <a:lnSpc>
                <a:spcPct val="100000"/>
              </a:lnSpc>
              <a:spcBef>
                <a:spcPts val="0"/>
              </a:spcBef>
              <a:buClrTx/>
              <a:buNone/>
            </a:pPr>
            <a:r>
              <a:rPr lang="fa-IR" sz="1500" b="1" cap="none" dirty="0">
                <a:solidFill>
                  <a:srgbClr val="0070C0"/>
                </a:solidFill>
                <a:latin typeface="Calibri" panose="020F0502020204030204"/>
                <a:cs typeface="B Titr" panose="00000700000000000000" pitchFamily="2" charset="-78"/>
              </a:rPr>
              <a:t>عدم رعایت حق تقدم در رانندگی:</a:t>
            </a:r>
            <a:endParaRPr lang="en-US" sz="1500" b="1" cap="none" dirty="0">
              <a:solidFill>
                <a:srgbClr val="0070C0"/>
              </a:solidFill>
              <a:latin typeface="Calibri" panose="020F0502020204030204"/>
              <a:cs typeface="B Titr" panose="00000700000000000000" pitchFamily="2" charset="-78"/>
            </a:endParaRPr>
          </a:p>
          <a:p>
            <a:pPr marL="285750" lvl="0" indent="-285750" algn="just" rtl="1">
              <a:lnSpc>
                <a:spcPct val="100000"/>
              </a:lnSpc>
              <a:spcBef>
                <a:spcPts val="0"/>
              </a:spcBef>
              <a:buClrTx/>
            </a:pPr>
            <a:r>
              <a:rPr lang="fa-IR" sz="1700" b="1" cap="none" dirty="0">
                <a:solidFill>
                  <a:prstClr val="black"/>
                </a:solidFill>
                <a:latin typeface="Calibri" panose="020F0502020204030204"/>
                <a:cs typeface="B Nazanin" panose="00000400000000000000" pitchFamily="2" charset="-78"/>
              </a:rPr>
              <a:t>طبق آمار، ۷ درصد از تصادفات رانندگی در میادین و تقاطع‌ها روی می‌دهد معمولا مقصر حوادث رانندگی در این شرایط، کسی است که علی‌رغم وجود تابلوها، چراغ راهنما و دستورالعمل‌های حق تقدم در مسیرهای اصلی به فرعی، قانون را رعایت نکرده‌است.</a:t>
            </a:r>
          </a:p>
          <a:p>
            <a:pPr marL="0" indent="0" algn="r">
              <a:buNone/>
            </a:pPr>
            <a:endParaRPr lang="en-US" dirty="0"/>
          </a:p>
        </p:txBody>
      </p:sp>
    </p:spTree>
    <p:extLst>
      <p:ext uri="{BB962C8B-B14F-4D97-AF65-F5344CB8AC3E}">
        <p14:creationId xmlns:p14="http://schemas.microsoft.com/office/powerpoint/2010/main" val="953992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942428"/>
          </a:xfrm>
        </p:spPr>
        <p:txBody>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1560946"/>
            <a:ext cx="10363826" cy="4230253"/>
          </a:xfrm>
        </p:spPr>
        <p:txBody>
          <a:bodyPr>
            <a:normAutofit lnSpcReduction="10000"/>
          </a:bodyPr>
          <a:lstStyle/>
          <a:p>
            <a:pPr marL="0" indent="0" algn="r">
              <a:buNone/>
            </a:pPr>
            <a:r>
              <a:rPr lang="fa-IR" b="1" dirty="0" smtClean="0">
                <a:cs typeface="B Titr" panose="00000700000000000000" pitchFamily="2" charset="-78"/>
              </a:rPr>
              <a:t>علل روانشناختی:</a:t>
            </a:r>
          </a:p>
          <a:p>
            <a:pPr marL="0" indent="0" algn="r">
              <a:buNone/>
            </a:pPr>
            <a:r>
              <a:rPr lang="fa-IR" sz="1800" b="1" dirty="0" smtClean="0">
                <a:cs typeface="B Nazanin" panose="00000400000000000000" pitchFamily="2" charset="-78"/>
              </a:rPr>
              <a:t>مهمترین علل روانشناختی که بر رانندگی اثر می گذارند، عبارتند از:</a:t>
            </a:r>
          </a:p>
          <a:p>
            <a:pPr marL="0" indent="0" algn="r">
              <a:buNone/>
            </a:pPr>
            <a:r>
              <a:rPr lang="fa-IR" sz="1800" b="1" dirty="0" smtClean="0">
                <a:cs typeface="B Nazanin" panose="00000400000000000000" pitchFamily="2" charset="-78"/>
              </a:rPr>
              <a:t>هوشیاری، زمان مناسب واکنش، توجه و تمرکز</a:t>
            </a:r>
          </a:p>
          <a:p>
            <a:pPr marL="0" indent="0" algn="r">
              <a:buNone/>
            </a:pPr>
            <a:r>
              <a:rPr lang="fa-IR" sz="1800" b="1" dirty="0" smtClean="0">
                <a:cs typeface="B Nazanin" panose="00000400000000000000" pitchFamily="2" charset="-78"/>
              </a:rPr>
              <a:t>این عوامل جنبه وضعیتی داشته و عواملی مانند بی خوابی، افت قند خون و مصرف مواد مخدر می تواندد روی آنها اثر بگذارند.</a:t>
            </a:r>
          </a:p>
          <a:p>
            <a:pPr marL="0" indent="0" algn="r">
              <a:buNone/>
            </a:pPr>
            <a:endParaRPr lang="fa-IR" sz="1800" b="1" dirty="0" smtClean="0">
              <a:cs typeface="B Nazanin" panose="00000400000000000000" pitchFamily="2" charset="-78"/>
            </a:endParaRPr>
          </a:p>
          <a:p>
            <a:pPr marL="0" lvl="0" indent="0" algn="just" rtl="1">
              <a:lnSpc>
                <a:spcPct val="100000"/>
              </a:lnSpc>
              <a:spcBef>
                <a:spcPts val="0"/>
              </a:spcBef>
              <a:buClrTx/>
              <a:buNone/>
            </a:pPr>
            <a:r>
              <a:rPr lang="fa-IR" sz="1600" b="1" cap="none" dirty="0">
                <a:solidFill>
                  <a:srgbClr val="0070C0"/>
                </a:solidFill>
                <a:latin typeface="Calibri" panose="020F0502020204030204"/>
                <a:cs typeface="B Titr" panose="00000700000000000000" pitchFamily="2" charset="-78"/>
              </a:rPr>
              <a:t>رفتارهای تهاجمی  در رانندگی </a:t>
            </a:r>
            <a:r>
              <a:rPr lang="fa-IR" sz="1600" b="1" cap="none" dirty="0" smtClean="0">
                <a:solidFill>
                  <a:srgbClr val="0070C0"/>
                </a:solidFill>
                <a:latin typeface="Calibri" panose="020F0502020204030204"/>
                <a:cs typeface="B Titr" panose="00000700000000000000" pitchFamily="2" charset="-78"/>
              </a:rPr>
              <a:t>:</a:t>
            </a:r>
          </a:p>
          <a:p>
            <a:pPr marL="0" lvl="0" indent="0" algn="just" rtl="1">
              <a:lnSpc>
                <a:spcPct val="100000"/>
              </a:lnSpc>
              <a:spcBef>
                <a:spcPts val="0"/>
              </a:spcBef>
              <a:buClrTx/>
              <a:buNone/>
            </a:pPr>
            <a:endParaRPr lang="fa-IR" sz="1600" b="1" cap="none" dirty="0" smtClean="0">
              <a:solidFill>
                <a:srgbClr val="0070C0"/>
              </a:solidFill>
              <a:latin typeface="Calibri" panose="020F0502020204030204"/>
              <a:cs typeface="B Titr" panose="00000700000000000000" pitchFamily="2" charset="-78"/>
            </a:endParaRPr>
          </a:p>
          <a:p>
            <a:pPr marL="0" lvl="0" indent="0" algn="just" rtl="1">
              <a:lnSpc>
                <a:spcPct val="100000"/>
              </a:lnSpc>
              <a:spcBef>
                <a:spcPts val="0"/>
              </a:spcBef>
              <a:buClrTx/>
              <a:buNone/>
            </a:pPr>
            <a:r>
              <a:rPr lang="fa-IR" sz="1600" b="1" cap="none" dirty="0" smtClean="0">
                <a:latin typeface="Calibri" panose="020F0502020204030204"/>
                <a:cs typeface="B Nazanin" panose="00000400000000000000" pitchFamily="2" charset="-78"/>
              </a:rPr>
              <a:t>به رانندگانی اطلاق می شود که به دلیل هیجانات عاطفی مانند خشم و عصبانیت و... وسیله نقلیه را به طرز نا ایمن و بر خلاف مقررات هدایت می کند.که متاثر از سه مولفه زیر می باشد:</a:t>
            </a:r>
          </a:p>
          <a:p>
            <a:pPr marL="0" lvl="0" indent="0" algn="just" rtl="1">
              <a:lnSpc>
                <a:spcPct val="100000"/>
              </a:lnSpc>
              <a:spcBef>
                <a:spcPts val="0"/>
              </a:spcBef>
              <a:buClrTx/>
              <a:buNone/>
            </a:pPr>
            <a:endParaRPr lang="fa-IR" sz="1600" b="1" cap="none" dirty="0">
              <a:latin typeface="Calibri" panose="020F0502020204030204"/>
              <a:cs typeface="B Nazanin" panose="000004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1- داشتن شخصیت  ناشکیبا، بی‌قرار و بی‌دقت </a:t>
            </a:r>
            <a:endParaRPr lang="en-US" sz="1800" b="1" cap="none" dirty="0">
              <a:solidFill>
                <a:prstClr val="black"/>
              </a:solidFill>
              <a:latin typeface="Calibri" panose="020F0502020204030204"/>
              <a:cs typeface="B Nazanin" panose="000004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2- قدرت‌طلبی و زورمداری </a:t>
            </a:r>
            <a:endParaRPr lang="en-US" sz="1800" b="1" cap="none" dirty="0">
              <a:solidFill>
                <a:prstClr val="black"/>
              </a:solidFill>
              <a:latin typeface="Calibri" panose="020F0502020204030204"/>
              <a:cs typeface="B Nazanin" panose="000004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3- یاغی‌گری خیابانی (‌جاده‌ای)</a:t>
            </a:r>
            <a:endParaRPr lang="en-US" sz="1800" b="1" cap="none" dirty="0">
              <a:solidFill>
                <a:prstClr val="black"/>
              </a:solidFill>
              <a:latin typeface="Calibri" panose="020F0502020204030204"/>
              <a:cs typeface="B Nazanin" panose="00000400000000000000" pitchFamily="2" charset="-78"/>
            </a:endParaRPr>
          </a:p>
          <a:p>
            <a:pPr marL="0" indent="0" algn="r">
              <a:buNone/>
            </a:pPr>
            <a:endParaRPr lang="en-US" dirty="0"/>
          </a:p>
        </p:txBody>
      </p:sp>
    </p:spTree>
    <p:extLst>
      <p:ext uri="{BB962C8B-B14F-4D97-AF65-F5344CB8AC3E}">
        <p14:creationId xmlns:p14="http://schemas.microsoft.com/office/powerpoint/2010/main" val="1405039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p:txBody>
          <a:bodyPr/>
          <a:lstStyle/>
          <a:p>
            <a:pPr marL="0" indent="0" algn="r">
              <a:buNone/>
            </a:pPr>
            <a:r>
              <a:rPr lang="fa-IR" dirty="0" smtClean="0">
                <a:cs typeface="B Titr" panose="00000700000000000000" pitchFamily="2" charset="-78"/>
              </a:rPr>
              <a:t>علل جسمی:</a:t>
            </a:r>
          </a:p>
          <a:p>
            <a:pPr marL="0" indent="0" algn="r">
              <a:buNone/>
            </a:pPr>
            <a:r>
              <a:rPr lang="fa-IR" dirty="0" smtClean="0">
                <a:solidFill>
                  <a:srgbClr val="0070C0"/>
                </a:solidFill>
                <a:cs typeface="B Titr" panose="00000700000000000000" pitchFamily="2" charset="-78"/>
              </a:rPr>
              <a:t>بیماری  دیابت</a:t>
            </a:r>
          </a:p>
          <a:p>
            <a:pPr marL="0" indent="0" algn="r">
              <a:buNone/>
            </a:pPr>
            <a:r>
              <a:rPr lang="fa-IR" dirty="0" smtClean="0">
                <a:solidFill>
                  <a:srgbClr val="0070C0"/>
                </a:solidFill>
                <a:cs typeface="B Titr" panose="00000700000000000000" pitchFamily="2" charset="-78"/>
              </a:rPr>
              <a:t>آپنه خواب</a:t>
            </a:r>
          </a:p>
          <a:p>
            <a:pPr marL="0" indent="0" algn="r">
              <a:buNone/>
            </a:pPr>
            <a:r>
              <a:rPr lang="fa-IR" dirty="0" smtClean="0">
                <a:solidFill>
                  <a:srgbClr val="0070C0"/>
                </a:solidFill>
                <a:cs typeface="B Titr" panose="00000700000000000000" pitchFamily="2" charset="-78"/>
              </a:rPr>
              <a:t>اختلالات بینایی</a:t>
            </a:r>
          </a:p>
          <a:p>
            <a:pPr marL="0" indent="0" algn="r">
              <a:buNone/>
            </a:pPr>
            <a:r>
              <a:rPr lang="fa-IR" dirty="0" smtClean="0">
                <a:solidFill>
                  <a:srgbClr val="0070C0"/>
                </a:solidFill>
                <a:cs typeface="B Titr" panose="00000700000000000000" pitchFamily="2" charset="-78"/>
              </a:rPr>
              <a:t>اختلالات شنوایی</a:t>
            </a:r>
            <a:endParaRPr lang="en-US" dirty="0">
              <a:solidFill>
                <a:srgbClr val="0070C0"/>
              </a:solidFill>
              <a:cs typeface="B Titr" panose="00000700000000000000" pitchFamily="2" charset="-78"/>
            </a:endParaRPr>
          </a:p>
        </p:txBody>
      </p:sp>
      <p:sp>
        <p:nvSpPr>
          <p:cNvPr id="4" name="Oval 3">
            <a:extLst>
              <a:ext uri="{FF2B5EF4-FFF2-40B4-BE49-F238E27FC236}">
                <a16:creationId xmlns:a16="http://schemas.microsoft.com/office/drawing/2014/main" id="{C14693AD-8705-4FAB-8C0F-9E1B01570EA7}"/>
              </a:ext>
            </a:extLst>
          </p:cNvPr>
          <p:cNvSpPr/>
          <p:nvPr/>
        </p:nvSpPr>
        <p:spPr>
          <a:xfrm>
            <a:off x="1311564" y="1591821"/>
            <a:ext cx="2715435" cy="2583016"/>
          </a:xfrm>
          <a:prstGeom prst="ellipse">
            <a:avLst/>
          </a:prstGeom>
          <a:blipFill>
            <a:blip r:embed="rId2"/>
            <a:stretch>
              <a:fillRect/>
            </a:stretch>
          </a:blip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a:stretch>
            <a:fillRect/>
          </a:stretch>
        </p:blipFill>
        <p:spPr>
          <a:xfrm>
            <a:off x="4803445" y="2121747"/>
            <a:ext cx="2584483" cy="2620688"/>
          </a:xfrm>
          <a:prstGeom prst="rect">
            <a:avLst/>
          </a:prstGeom>
        </p:spPr>
      </p:pic>
      <p:pic>
        <p:nvPicPr>
          <p:cNvPr id="6" name="Picture 5"/>
          <p:cNvPicPr>
            <a:picLocks noChangeAspect="1"/>
          </p:cNvPicPr>
          <p:nvPr/>
        </p:nvPicPr>
        <p:blipFill>
          <a:blip r:embed="rId4"/>
          <a:stretch>
            <a:fillRect/>
          </a:stretch>
        </p:blipFill>
        <p:spPr>
          <a:xfrm>
            <a:off x="2810744" y="4079145"/>
            <a:ext cx="2860384" cy="2527741"/>
          </a:xfrm>
          <a:prstGeom prst="rect">
            <a:avLst/>
          </a:prstGeom>
        </p:spPr>
      </p:pic>
    </p:spTree>
    <p:extLst>
      <p:ext uri="{BB962C8B-B14F-4D97-AF65-F5344CB8AC3E}">
        <p14:creationId xmlns:p14="http://schemas.microsoft.com/office/powerpoint/2010/main" val="33268279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1717964"/>
            <a:ext cx="10363826" cy="4073235"/>
          </a:xfrm>
        </p:spPr>
        <p:txBody>
          <a:bodyPr/>
          <a:lstStyle/>
          <a:p>
            <a:pPr marL="0" indent="0" algn="r">
              <a:buNone/>
            </a:pPr>
            <a:r>
              <a:rPr lang="fa-IR" dirty="0" smtClean="0">
                <a:cs typeface="B Titr" panose="00000700000000000000" pitchFamily="2" charset="-78"/>
              </a:rPr>
              <a:t>علل جسمی:</a:t>
            </a:r>
          </a:p>
          <a:p>
            <a:pPr marL="0" indent="0" algn="r">
              <a:buNone/>
            </a:pPr>
            <a:r>
              <a:rPr lang="fa-IR" b="1" dirty="0" smtClean="0">
                <a:solidFill>
                  <a:srgbClr val="0070C0"/>
                </a:solidFill>
                <a:cs typeface="B Titr" panose="00000700000000000000" pitchFamily="2" charset="-78"/>
              </a:rPr>
              <a:t>خستگی و خواب آلودگی</a:t>
            </a:r>
          </a:p>
          <a:p>
            <a:pPr marL="0" indent="0" algn="r">
              <a:buNone/>
            </a:pPr>
            <a:r>
              <a:rPr lang="fa-IR" b="1" dirty="0" smtClean="0">
                <a:cs typeface="B Nazanin" panose="00000400000000000000" pitchFamily="2" charset="-78"/>
              </a:rPr>
              <a:t>خواب آلودگی ناشی از اختلال خواب شبانه که منجر به خستگی، سردرد و کاهش سطح هوشیاری می شود،از بزرگترین عوامل ایجاد سوانح و حوادث می باشد.حتی بیماری های مانند چاقی، اضافه وزن، ناهنجاری های فک و دهن بر روی خواب اثر گذاشته و افراد دارای این بیماری ها بیشتر در معرض سوانح و حوادث قرار می گیرند.</a:t>
            </a:r>
            <a:endParaRPr lang="en-US" b="1"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61187" y="3314141"/>
            <a:ext cx="3090376" cy="3417601"/>
          </a:xfrm>
          <a:prstGeom prst="rect">
            <a:avLst/>
          </a:prstGeom>
        </p:spPr>
      </p:pic>
    </p:spTree>
    <p:extLst>
      <p:ext uri="{BB962C8B-B14F-4D97-AF65-F5344CB8AC3E}">
        <p14:creationId xmlns:p14="http://schemas.microsoft.com/office/powerpoint/2010/main" val="17552760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1782618"/>
            <a:ext cx="10363826" cy="4008581"/>
          </a:xfrm>
        </p:spPr>
        <p:txBody>
          <a:bodyPr>
            <a:normAutofit fontScale="85000" lnSpcReduction="20000"/>
          </a:bodyPr>
          <a:lstStyle/>
          <a:p>
            <a:pPr marL="0" lvl="0" indent="0" algn="r">
              <a:buClr>
                <a:prstClr val="black"/>
              </a:buClr>
              <a:buNone/>
            </a:pPr>
            <a:r>
              <a:rPr lang="fa-IR" dirty="0">
                <a:solidFill>
                  <a:prstClr val="black"/>
                </a:solidFill>
                <a:cs typeface="B Titr" panose="00000700000000000000" pitchFamily="2" charset="-78"/>
              </a:rPr>
              <a:t>علل جسمی:</a:t>
            </a:r>
          </a:p>
          <a:p>
            <a:pPr marL="0" indent="0" algn="r">
              <a:buNone/>
            </a:pPr>
            <a:r>
              <a:rPr lang="fa-IR" b="1" dirty="0" smtClean="0">
                <a:solidFill>
                  <a:srgbClr val="0070C0"/>
                </a:solidFill>
                <a:cs typeface="B Titr" panose="00000700000000000000" pitchFamily="2" charset="-78"/>
              </a:rPr>
              <a:t>مشکلات مربوط به خواب رفتگی پاها:</a:t>
            </a:r>
          </a:p>
          <a:p>
            <a:pPr marL="0" indent="0" algn="r">
              <a:buNone/>
            </a:pPr>
            <a:r>
              <a:rPr lang="fa-IR" b="1" dirty="0" smtClean="0">
                <a:cs typeface="B Nazanin" panose="00000400000000000000" pitchFamily="2" charset="-78"/>
              </a:rPr>
              <a:t>اختلال در سیستم گردش خون یکی از مشکلاتی ست که رانندگان با آن دست و پنجه نرم می کنند.</a:t>
            </a:r>
          </a:p>
          <a:p>
            <a:pPr marL="0" indent="0" algn="r">
              <a:buNone/>
            </a:pPr>
            <a:r>
              <a:rPr lang="fa-IR" b="1" dirty="0" smtClean="0">
                <a:cs typeface="B Nazanin" panose="00000400000000000000" pitchFamily="2" charset="-78"/>
              </a:rPr>
              <a:t>خواب رفتگی پاها در رانندگی های طولانی مدت و یا در خانم ها زمانی که از کفش مناسب استفاده نمی کنند، بیشتر دیده می شود.</a:t>
            </a:r>
          </a:p>
          <a:p>
            <a:pPr marL="0" indent="0" algn="r">
              <a:buNone/>
            </a:pPr>
            <a:r>
              <a:rPr lang="fa-IR" b="1" dirty="0" smtClean="0">
                <a:solidFill>
                  <a:srgbClr val="0070C0"/>
                </a:solidFill>
                <a:cs typeface="B Titr" panose="00000700000000000000" pitchFamily="2" charset="-78"/>
              </a:rPr>
              <a:t>نکاتی برای عدم خواب رفتگی پاها:</a:t>
            </a:r>
          </a:p>
          <a:p>
            <a:pPr marL="0" indent="0" algn="r">
              <a:buNone/>
            </a:pPr>
            <a:r>
              <a:rPr lang="fa-IR" b="1" dirty="0" smtClean="0">
                <a:cs typeface="B Nazanin" panose="00000400000000000000" pitchFamily="2" charset="-78"/>
              </a:rPr>
              <a:t>منقبض و منبسط کردن ارادی و ممتد عضلات پشت ساق پا</a:t>
            </a:r>
          </a:p>
          <a:p>
            <a:pPr marL="0" indent="0" algn="r">
              <a:buNone/>
            </a:pPr>
            <a:r>
              <a:rPr lang="fa-IR" b="1" dirty="0" smtClean="0">
                <a:cs typeface="B Nazanin" panose="00000400000000000000" pitchFamily="2" charset="-78"/>
              </a:rPr>
              <a:t>در رانندگی های طولانی مدت هر 2 ساعت یکبار توقف کرده ، از اتومبیل خارج شده و چند دقیقه قدم بزنید.</a:t>
            </a:r>
          </a:p>
          <a:p>
            <a:pPr marL="0" indent="0" algn="r">
              <a:buNone/>
            </a:pPr>
            <a:r>
              <a:rPr lang="fa-IR" b="1" dirty="0" smtClean="0">
                <a:cs typeface="B Nazanin" panose="00000400000000000000" pitchFamily="2" charset="-78"/>
              </a:rPr>
              <a:t>استفاده از کفش مناسب در رانندگی</a:t>
            </a:r>
          </a:p>
          <a:p>
            <a:pPr marL="0" indent="0" algn="r">
              <a:buNone/>
            </a:pPr>
            <a:r>
              <a:rPr lang="fa-IR" b="1" dirty="0" smtClean="0">
                <a:cs typeface="B Nazanin" panose="00000400000000000000" pitchFamily="2" charset="-78"/>
              </a:rPr>
              <a:t>برای افرادی که شغل آنها رانندگی ست هفته ای 3 روز و هر بار 30 دقیقه پیاده روی انجام شود.</a:t>
            </a:r>
          </a:p>
          <a:p>
            <a:pPr marL="0" indent="0" algn="r">
              <a:buNone/>
            </a:pPr>
            <a:r>
              <a:rPr lang="fa-IR" b="1" dirty="0" smtClean="0">
                <a:cs typeface="B Nazanin" panose="00000400000000000000" pitchFamily="2" charset="-78"/>
              </a:rPr>
              <a:t>پس از پایان رانندگی بلافاصله نشینید و با قدری راه رفتن و قدم زدن و درجا زدن بدن را به حالت اول برگردانید.</a:t>
            </a:r>
            <a:endParaRPr lang="en-US" b="1" dirty="0">
              <a:cs typeface="B Nazanin" panose="00000400000000000000" pitchFamily="2" charset="-78"/>
            </a:endParaRPr>
          </a:p>
        </p:txBody>
      </p:sp>
    </p:spTree>
    <p:extLst>
      <p:ext uri="{BB962C8B-B14F-4D97-AF65-F5344CB8AC3E}">
        <p14:creationId xmlns:p14="http://schemas.microsoft.com/office/powerpoint/2010/main" val="2774026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p:txBody>
          <a:bodyPr/>
          <a:lstStyle/>
          <a:p>
            <a:pPr marL="0" lvl="0" indent="0" algn="r">
              <a:lnSpc>
                <a:spcPct val="100000"/>
              </a:lnSpc>
              <a:spcBef>
                <a:spcPts val="0"/>
              </a:spcBef>
              <a:buClrTx/>
              <a:buNone/>
            </a:pPr>
            <a:r>
              <a:rPr lang="fa-IR" sz="1800" b="1" cap="none" dirty="0">
                <a:solidFill>
                  <a:prstClr val="black"/>
                </a:solidFill>
                <a:latin typeface="Calibri" panose="020F0502020204030204"/>
                <a:cs typeface="B Titr" panose="00000700000000000000" pitchFamily="2" charset="-78"/>
              </a:rPr>
              <a:t>علل مرتبط با رانندگی </a:t>
            </a:r>
            <a:r>
              <a:rPr lang="fa-IR" sz="1800" b="1" cap="none" dirty="0" smtClean="0">
                <a:solidFill>
                  <a:prstClr val="black"/>
                </a:solidFill>
                <a:latin typeface="Calibri" panose="020F0502020204030204"/>
                <a:cs typeface="B Titr" panose="00000700000000000000" pitchFamily="2" charset="-78"/>
              </a:rPr>
              <a:t>ایمن:</a:t>
            </a:r>
          </a:p>
          <a:p>
            <a:pPr marL="0" lvl="0" indent="0" algn="r">
              <a:lnSpc>
                <a:spcPct val="100000"/>
              </a:lnSpc>
              <a:spcBef>
                <a:spcPts val="0"/>
              </a:spcBef>
              <a:buClrTx/>
              <a:buNone/>
            </a:pPr>
            <a:r>
              <a:rPr lang="fa-IR" sz="1800" b="1" cap="none" dirty="0" smtClean="0">
                <a:solidFill>
                  <a:srgbClr val="0070C0"/>
                </a:solidFill>
                <a:latin typeface="Calibri" panose="020F0502020204030204"/>
                <a:cs typeface="B Titr" panose="00000700000000000000" pitchFamily="2" charset="-78"/>
              </a:rPr>
              <a:t>سرعت: مهمترین عامل در تصادفات سرعت بالاست.</a:t>
            </a:r>
            <a:endParaRPr lang="fa-IR" sz="1800" b="1" cap="none" dirty="0">
              <a:solidFill>
                <a:srgbClr val="0070C0"/>
              </a:solidFill>
              <a:latin typeface="Calibri" panose="020F0502020204030204"/>
              <a:cs typeface="B Titr" panose="00000700000000000000" pitchFamily="2" charset="-78"/>
            </a:endParaRPr>
          </a:p>
          <a:p>
            <a:pPr marL="0" indent="0" algn="r">
              <a:buNone/>
            </a:pPr>
            <a:endParaRPr lang="en-US" dirty="0"/>
          </a:p>
        </p:txBody>
      </p:sp>
      <p:pic>
        <p:nvPicPr>
          <p:cNvPr id="4" name="Picture 3"/>
          <p:cNvPicPr>
            <a:picLocks noChangeAspect="1"/>
          </p:cNvPicPr>
          <p:nvPr/>
        </p:nvPicPr>
        <p:blipFill>
          <a:blip r:embed="rId2"/>
          <a:stretch>
            <a:fillRect/>
          </a:stretch>
        </p:blipFill>
        <p:spPr>
          <a:xfrm>
            <a:off x="1103432" y="3138330"/>
            <a:ext cx="9984509" cy="3076795"/>
          </a:xfrm>
          <a:prstGeom prst="rect">
            <a:avLst/>
          </a:prstGeom>
        </p:spPr>
      </p:pic>
    </p:spTree>
    <p:extLst>
      <p:ext uri="{BB962C8B-B14F-4D97-AF65-F5344CB8AC3E}">
        <p14:creationId xmlns:p14="http://schemas.microsoft.com/office/powerpoint/2010/main" val="2748960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191810"/>
          </a:xfrm>
        </p:spPr>
        <p:txBody>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1246910"/>
            <a:ext cx="10363826" cy="4544290"/>
          </a:xfrm>
        </p:spPr>
        <p:txBody>
          <a:bodyPr>
            <a:normAutofit/>
          </a:bodyPr>
          <a:lstStyle/>
          <a:p>
            <a:pPr marL="0" lvl="0" indent="0" algn="r">
              <a:lnSpc>
                <a:spcPct val="100000"/>
              </a:lnSpc>
              <a:spcBef>
                <a:spcPts val="0"/>
              </a:spcBef>
              <a:buClrTx/>
              <a:buNone/>
            </a:pPr>
            <a:r>
              <a:rPr lang="fa-IR" sz="1800" b="1" cap="none" dirty="0" smtClean="0">
                <a:solidFill>
                  <a:srgbClr val="0070C0"/>
                </a:solidFill>
                <a:latin typeface="Calibri" panose="020F0502020204030204"/>
                <a:cs typeface="B Titr" panose="00000700000000000000" pitchFamily="2" charset="-78"/>
              </a:rPr>
              <a:t> </a:t>
            </a:r>
            <a:r>
              <a:rPr lang="fa-IR" sz="1800" b="1" cap="none" dirty="0">
                <a:solidFill>
                  <a:prstClr val="black"/>
                </a:solidFill>
                <a:latin typeface="Calibri" panose="020F0502020204030204"/>
                <a:cs typeface="B Titr" panose="00000700000000000000" pitchFamily="2" charset="-78"/>
              </a:rPr>
              <a:t>علل مرتبط با رانندگی ایمن:</a:t>
            </a:r>
          </a:p>
          <a:p>
            <a:pPr marL="0" lvl="0" indent="0" algn="just" rtl="1">
              <a:lnSpc>
                <a:spcPct val="100000"/>
              </a:lnSpc>
              <a:spcBef>
                <a:spcPts val="0"/>
              </a:spcBef>
              <a:buClrTx/>
              <a:buNone/>
            </a:pPr>
            <a:endParaRPr lang="fa-IR" sz="1800" b="1" cap="none" dirty="0" smtClean="0">
              <a:solidFill>
                <a:srgbClr val="0070C0"/>
              </a:solidFill>
              <a:latin typeface="Calibri" panose="020F0502020204030204"/>
              <a:cs typeface="B Titr" panose="00000700000000000000" pitchFamily="2" charset="-78"/>
            </a:endParaRPr>
          </a:p>
          <a:p>
            <a:pPr marL="0" lvl="0" indent="0" algn="just" rtl="1">
              <a:lnSpc>
                <a:spcPct val="100000"/>
              </a:lnSpc>
              <a:spcBef>
                <a:spcPts val="0"/>
              </a:spcBef>
              <a:buClrTx/>
              <a:buNone/>
            </a:pPr>
            <a:r>
              <a:rPr lang="fa-IR" sz="1800" b="1" cap="none" dirty="0" smtClean="0">
                <a:solidFill>
                  <a:srgbClr val="0070C0"/>
                </a:solidFill>
                <a:latin typeface="Calibri" panose="020F0502020204030204"/>
                <a:cs typeface="B Titr" panose="00000700000000000000" pitchFamily="2" charset="-78"/>
              </a:rPr>
              <a:t>استفاده </a:t>
            </a:r>
            <a:r>
              <a:rPr lang="fa-IR" sz="1800" b="1" cap="none" dirty="0">
                <a:solidFill>
                  <a:srgbClr val="0070C0"/>
                </a:solidFill>
                <a:latin typeface="Calibri" panose="020F0502020204030204"/>
                <a:cs typeface="B Titr" panose="00000700000000000000" pitchFamily="2" charset="-78"/>
              </a:rPr>
              <a:t>از تلفن همراه:</a:t>
            </a:r>
            <a:endParaRPr lang="en-US" sz="1800" b="1" cap="none" dirty="0">
              <a:solidFill>
                <a:srgbClr val="0070C0"/>
              </a:solidFill>
              <a:latin typeface="Calibri" panose="020F0502020204030204"/>
              <a:cs typeface="B Titr" panose="00000700000000000000" pitchFamily="2" charset="-78"/>
            </a:endParaRPr>
          </a:p>
          <a:p>
            <a:pPr marL="0" lvl="0" indent="0" algn="r">
              <a:lnSpc>
                <a:spcPct val="100000"/>
              </a:lnSpc>
              <a:spcBef>
                <a:spcPts val="0"/>
              </a:spcBef>
              <a:buClrTx/>
              <a:buNone/>
            </a:pPr>
            <a:endParaRPr lang="fa-IR" sz="1800" b="1" cap="none" dirty="0" smtClean="0">
              <a:solidFill>
                <a:srgbClr val="0070C0"/>
              </a:solidFill>
              <a:latin typeface="Calibri" panose="020F0502020204030204"/>
              <a:cs typeface="B Titr" panose="00000700000000000000" pitchFamily="2" charset="-78"/>
            </a:endParaRPr>
          </a:p>
          <a:p>
            <a:pPr marL="0" indent="0" algn="r">
              <a:buNone/>
            </a:pPr>
            <a:endParaRPr lang="fa-IR" dirty="0"/>
          </a:p>
          <a:p>
            <a:pPr marL="0" lvl="0" indent="0" algn="r">
              <a:lnSpc>
                <a:spcPct val="115000"/>
              </a:lnSpc>
              <a:spcBef>
                <a:spcPts val="0"/>
              </a:spcBef>
              <a:spcAft>
                <a:spcPts val="1000"/>
              </a:spcAft>
              <a:buClrTx/>
              <a:buNone/>
            </a:pPr>
            <a:r>
              <a:rPr lang="fa-IR" sz="1800" b="1" cap="none" dirty="0">
                <a:solidFill>
                  <a:prstClr val="black"/>
                </a:solidFill>
                <a:latin typeface="Calibri" panose="020F0502020204030204"/>
                <a:ea typeface="Calibri" panose="020F0502020204030204" pitchFamily="34" charset="0"/>
                <a:cs typeface="B Titr" panose="00000700000000000000" pitchFamily="2" charset="-78"/>
              </a:rPr>
              <a:t>حواس پرتی </a:t>
            </a:r>
            <a:r>
              <a:rPr lang="fa-IR" sz="1800" b="1" cap="none" dirty="0" smtClean="0">
                <a:solidFill>
                  <a:prstClr val="black"/>
                </a:solidFill>
                <a:latin typeface="Calibri" panose="020F0502020204030204"/>
                <a:ea typeface="Calibri" panose="020F0502020204030204" pitchFamily="34" charset="0"/>
                <a:cs typeface="B Titr" panose="00000700000000000000" pitchFamily="2" charset="-78"/>
              </a:rPr>
              <a:t>فیزیکی</a:t>
            </a:r>
          </a:p>
          <a:p>
            <a:pPr marL="0" lvl="0" indent="0" algn="r">
              <a:lnSpc>
                <a:spcPct val="115000"/>
              </a:lnSpc>
              <a:spcBef>
                <a:spcPts val="0"/>
              </a:spcBef>
              <a:spcAft>
                <a:spcPts val="1000"/>
              </a:spcAft>
              <a:buClrTx/>
              <a:buNone/>
            </a:pPr>
            <a:r>
              <a:rPr lang="fa-IR" sz="1800" b="1" cap="none" dirty="0">
                <a:solidFill>
                  <a:prstClr val="black"/>
                </a:solidFill>
                <a:latin typeface="Calibri" panose="020F0502020204030204"/>
                <a:ea typeface="Calibri" panose="020F0502020204030204" pitchFamily="34" charset="0"/>
                <a:cs typeface="B Titr" panose="00000700000000000000" pitchFamily="2" charset="-78"/>
              </a:rPr>
              <a:t>حواس پرتی بصری</a:t>
            </a:r>
            <a:endParaRPr lang="en-US" sz="1800" b="1" cap="none" dirty="0">
              <a:solidFill>
                <a:prstClr val="black"/>
              </a:solidFill>
              <a:latin typeface="Calibri" panose="020F0502020204030204"/>
              <a:ea typeface="Calibri" panose="020F0502020204030204" pitchFamily="34" charset="0"/>
              <a:cs typeface="B Titr" panose="00000700000000000000" pitchFamily="2" charset="-78"/>
            </a:endParaRPr>
          </a:p>
          <a:p>
            <a:pPr marL="0" lvl="0" indent="0" algn="r">
              <a:lnSpc>
                <a:spcPct val="115000"/>
              </a:lnSpc>
              <a:spcBef>
                <a:spcPts val="0"/>
              </a:spcBef>
              <a:spcAft>
                <a:spcPts val="1000"/>
              </a:spcAft>
              <a:buClrTx/>
              <a:buNone/>
            </a:pPr>
            <a:r>
              <a:rPr lang="fa-IR" sz="1800" b="1" cap="none" dirty="0">
                <a:solidFill>
                  <a:prstClr val="black"/>
                </a:solidFill>
                <a:latin typeface="Calibri" panose="020F0502020204030204"/>
                <a:ea typeface="Calibri" panose="020F0502020204030204" pitchFamily="34" charset="0"/>
                <a:cs typeface="B Titr" panose="00000700000000000000" pitchFamily="2" charset="-78"/>
              </a:rPr>
              <a:t>حواس پرتی شنیداری</a:t>
            </a:r>
            <a:endParaRPr lang="en-US" sz="1800" b="1" cap="none" dirty="0">
              <a:solidFill>
                <a:prstClr val="black"/>
              </a:solidFill>
              <a:latin typeface="Calibri" panose="020F0502020204030204"/>
              <a:ea typeface="Calibri" panose="020F0502020204030204" pitchFamily="34" charset="0"/>
              <a:cs typeface="B Titr" panose="000007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Titr" panose="00000700000000000000" pitchFamily="2" charset="-78"/>
              </a:rPr>
              <a:t>حواس پرتی </a:t>
            </a:r>
            <a:r>
              <a:rPr lang="fa-IR" sz="1800" b="1" cap="none" dirty="0" smtClean="0">
                <a:solidFill>
                  <a:prstClr val="black"/>
                </a:solidFill>
                <a:latin typeface="Calibri" panose="020F0502020204030204"/>
                <a:cs typeface="B Titr" panose="00000700000000000000" pitchFamily="2" charset="-78"/>
              </a:rPr>
              <a:t>شناختی: </a:t>
            </a:r>
            <a:r>
              <a:rPr lang="fa-IR" sz="1800" cap="none" dirty="0">
                <a:solidFill>
                  <a:prstClr val="black"/>
                </a:solidFill>
                <a:latin typeface="Calibri" panose="020F0502020204030204"/>
                <a:cs typeface="B Titr" panose="00000700000000000000" pitchFamily="2" charset="-78"/>
              </a:rPr>
              <a:t>حواس پرتی شناختی موجب اشتغال ذهنی می شود و حتی بعد از قطع تماس نیز ممکن است ادامه می یابد.</a:t>
            </a:r>
            <a:endParaRPr lang="en-US" sz="1800" cap="none" dirty="0">
              <a:solidFill>
                <a:prstClr val="black"/>
              </a:solidFill>
              <a:latin typeface="Calibri" panose="020F0502020204030204"/>
              <a:cs typeface="B Titr" panose="00000700000000000000" pitchFamily="2" charset="-78"/>
            </a:endParaRPr>
          </a:p>
          <a:p>
            <a:pPr marL="0" lvl="0" indent="0" algn="r">
              <a:lnSpc>
                <a:spcPct val="115000"/>
              </a:lnSpc>
              <a:spcBef>
                <a:spcPts val="0"/>
              </a:spcBef>
              <a:spcAft>
                <a:spcPts val="1000"/>
              </a:spcAft>
              <a:buClrTx/>
              <a:buNone/>
            </a:pPr>
            <a:endParaRPr lang="en-US" sz="1800" b="1" cap="none" dirty="0">
              <a:solidFill>
                <a:prstClr val="black"/>
              </a:solidFill>
              <a:latin typeface="Calibri" panose="020F0502020204030204"/>
              <a:cs typeface="B Titr" panose="00000700000000000000" pitchFamily="2" charset="-78"/>
            </a:endParaRPr>
          </a:p>
          <a:p>
            <a:pPr marL="0" lvl="0" indent="0" algn="r">
              <a:lnSpc>
                <a:spcPct val="115000"/>
              </a:lnSpc>
              <a:spcBef>
                <a:spcPts val="0"/>
              </a:spcBef>
              <a:spcAft>
                <a:spcPts val="1000"/>
              </a:spcAft>
              <a:buClrTx/>
              <a:buNone/>
            </a:pPr>
            <a:endParaRPr lang="en-US" sz="1800" cap="none" dirty="0">
              <a:solidFill>
                <a:prstClr val="black"/>
              </a:solidFill>
              <a:latin typeface="Calibri" panose="020F0502020204030204"/>
              <a:ea typeface="Calibri" panose="020F0502020204030204" pitchFamily="34" charset="0"/>
              <a:cs typeface="B Titr" panose="00000700000000000000" pitchFamily="2" charset="-78"/>
            </a:endParaRPr>
          </a:p>
          <a:p>
            <a:pPr marL="0" indent="0" algn="r">
              <a:buNone/>
            </a:pPr>
            <a:endParaRPr lang="en-US" dirty="0"/>
          </a:p>
        </p:txBody>
      </p:sp>
      <p:pic>
        <p:nvPicPr>
          <p:cNvPr id="4" name="Picture 3"/>
          <p:cNvPicPr>
            <a:picLocks noChangeAspect="1"/>
          </p:cNvPicPr>
          <p:nvPr/>
        </p:nvPicPr>
        <p:blipFill>
          <a:blip r:embed="rId2"/>
          <a:stretch>
            <a:fillRect/>
          </a:stretch>
        </p:blipFill>
        <p:spPr>
          <a:xfrm>
            <a:off x="2734084" y="2438720"/>
            <a:ext cx="6723205" cy="528791"/>
          </a:xfrm>
          <a:prstGeom prst="rect">
            <a:avLst/>
          </a:prstGeom>
        </p:spPr>
      </p:pic>
    </p:spTree>
    <p:extLst>
      <p:ext uri="{BB962C8B-B14F-4D97-AF65-F5344CB8AC3E}">
        <p14:creationId xmlns:p14="http://schemas.microsoft.com/office/powerpoint/2010/main" val="32403996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dirty="0" smtClean="0">
                <a:cs typeface="B Titr" panose="00000700000000000000" pitchFamily="2" charset="-78"/>
              </a:rPr>
              <a:t>سرفصل های آموزشی</a:t>
            </a:r>
            <a:endParaRPr lang="en-US" sz="3200"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marL="0" indent="0" algn="r">
              <a:buNone/>
            </a:pPr>
            <a:r>
              <a:rPr lang="fa-IR" sz="1800" dirty="0" smtClean="0">
                <a:solidFill>
                  <a:srgbClr val="0070C0"/>
                </a:solidFill>
                <a:cs typeface="B Titr" panose="00000700000000000000" pitchFamily="2" charset="-78"/>
              </a:rPr>
              <a:t>آشنایی با اپیدمیولوژی سوانح و حوادث ترافیکی</a:t>
            </a:r>
          </a:p>
          <a:p>
            <a:pPr marL="0" indent="0" algn="r">
              <a:buNone/>
            </a:pPr>
            <a:r>
              <a:rPr lang="fa-IR" sz="1800" dirty="0" smtClean="0">
                <a:solidFill>
                  <a:srgbClr val="0070C0"/>
                </a:solidFill>
                <a:cs typeface="B Titr" panose="00000700000000000000" pitchFamily="2" charset="-78"/>
              </a:rPr>
              <a:t>اهمیت حوادث و سوانح ترافیکی</a:t>
            </a:r>
          </a:p>
          <a:p>
            <a:pPr marL="0" indent="0" algn="r">
              <a:buNone/>
            </a:pPr>
            <a:r>
              <a:rPr lang="fa-IR" sz="1800" dirty="0" smtClean="0">
                <a:solidFill>
                  <a:srgbClr val="0070C0"/>
                </a:solidFill>
                <a:cs typeface="B Titr" panose="00000700000000000000" pitchFamily="2" charset="-78"/>
              </a:rPr>
              <a:t>علل و عوامل حوادث ترافیکی</a:t>
            </a:r>
          </a:p>
          <a:p>
            <a:pPr marL="0" indent="0" algn="r">
              <a:buNone/>
            </a:pPr>
            <a:r>
              <a:rPr lang="fa-IR" sz="1800" dirty="0" smtClean="0">
                <a:solidFill>
                  <a:srgbClr val="0070C0"/>
                </a:solidFill>
                <a:cs typeface="B Titr" panose="00000700000000000000" pitchFamily="2" charset="-78"/>
              </a:rPr>
              <a:t>دانستنی هایی در رابطه با رانندگی ایمن</a:t>
            </a:r>
          </a:p>
          <a:p>
            <a:pPr marL="0" indent="0" algn="r">
              <a:buNone/>
            </a:pPr>
            <a:r>
              <a:rPr lang="fa-IR" sz="1800" dirty="0" smtClean="0">
                <a:solidFill>
                  <a:srgbClr val="0070C0"/>
                </a:solidFill>
                <a:cs typeface="B Titr" panose="00000700000000000000" pitchFamily="2" charset="-78"/>
              </a:rPr>
              <a:t>رانندگی در شرایط ویژه</a:t>
            </a:r>
          </a:p>
          <a:p>
            <a:pPr marL="0" indent="0" algn="r">
              <a:buNone/>
            </a:pPr>
            <a:r>
              <a:rPr lang="fa-IR" sz="1800" dirty="0" smtClean="0">
                <a:solidFill>
                  <a:srgbClr val="0070C0"/>
                </a:solidFill>
                <a:cs typeface="B Titr" panose="00000700000000000000" pitchFamily="2" charset="-78"/>
              </a:rPr>
              <a:t>کمک های اولیه در سوانح و حوادث رانندگی</a:t>
            </a:r>
          </a:p>
        </p:txBody>
      </p:sp>
    </p:spTree>
    <p:extLst>
      <p:ext uri="{BB962C8B-B14F-4D97-AF65-F5344CB8AC3E}">
        <p14:creationId xmlns:p14="http://schemas.microsoft.com/office/powerpoint/2010/main" val="30301462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1856510"/>
            <a:ext cx="10363826" cy="3934690"/>
          </a:xfrm>
        </p:spPr>
        <p:txBody>
          <a:bodyPr/>
          <a:lstStyle/>
          <a:p>
            <a:pPr marL="0" lvl="0" indent="0" algn="r">
              <a:lnSpc>
                <a:spcPct val="100000"/>
              </a:lnSpc>
              <a:spcBef>
                <a:spcPts val="0"/>
              </a:spcBef>
              <a:buClrTx/>
              <a:buNone/>
            </a:pPr>
            <a:r>
              <a:rPr lang="fa-IR" sz="1800" b="1" cap="none" dirty="0">
                <a:solidFill>
                  <a:srgbClr val="0070C0"/>
                </a:solidFill>
                <a:latin typeface="Calibri" panose="020F0502020204030204"/>
                <a:cs typeface="B Titr" panose="00000700000000000000" pitchFamily="2" charset="-78"/>
              </a:rPr>
              <a:t> </a:t>
            </a:r>
            <a:r>
              <a:rPr lang="fa-IR" sz="1800" b="1" cap="none" dirty="0">
                <a:solidFill>
                  <a:prstClr val="black"/>
                </a:solidFill>
                <a:latin typeface="Calibri" panose="020F0502020204030204"/>
                <a:cs typeface="B Titr" panose="00000700000000000000" pitchFamily="2" charset="-78"/>
              </a:rPr>
              <a:t>علل مرتبط با رانندگی ایمن</a:t>
            </a:r>
            <a:r>
              <a:rPr lang="fa-IR" sz="1800" b="1" cap="none" dirty="0" smtClean="0">
                <a:solidFill>
                  <a:prstClr val="black"/>
                </a:solidFill>
                <a:latin typeface="Calibri" panose="020F0502020204030204"/>
                <a:cs typeface="B Titr" panose="00000700000000000000" pitchFamily="2" charset="-78"/>
              </a:rPr>
              <a:t>:</a:t>
            </a:r>
          </a:p>
          <a:p>
            <a:pPr marL="0" lvl="0" indent="0" algn="r">
              <a:lnSpc>
                <a:spcPct val="100000"/>
              </a:lnSpc>
              <a:spcBef>
                <a:spcPts val="0"/>
              </a:spcBef>
              <a:buClrTx/>
              <a:buNone/>
            </a:pPr>
            <a:endParaRPr lang="fa-IR" sz="1800" b="1" cap="none" dirty="0">
              <a:solidFill>
                <a:prstClr val="black"/>
              </a:solidFill>
              <a:latin typeface="Calibri" panose="020F0502020204030204"/>
              <a:cs typeface="B Titr" panose="00000700000000000000" pitchFamily="2" charset="-78"/>
            </a:endParaRPr>
          </a:p>
          <a:p>
            <a:pPr marL="0" lvl="0" indent="0" algn="just" rtl="1">
              <a:lnSpc>
                <a:spcPct val="100000"/>
              </a:lnSpc>
              <a:spcBef>
                <a:spcPts val="0"/>
              </a:spcBef>
              <a:buClrTx/>
              <a:buNone/>
            </a:pPr>
            <a:r>
              <a:rPr lang="fa-IR" sz="1800" b="1" cap="none" dirty="0">
                <a:solidFill>
                  <a:srgbClr val="0070C0"/>
                </a:solidFill>
                <a:latin typeface="Calibri" panose="020F0502020204030204"/>
                <a:cs typeface="B Titr" panose="00000700000000000000" pitchFamily="2" charset="-78"/>
              </a:rPr>
              <a:t>مصرف الکل:</a:t>
            </a:r>
            <a:endParaRPr lang="en-US" sz="1800" b="1" cap="none" dirty="0">
              <a:solidFill>
                <a:srgbClr val="0070C0"/>
              </a:solidFill>
              <a:latin typeface="Calibri" panose="020F0502020204030204"/>
              <a:cs typeface="B Titr" panose="000007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اختلالات بوجود آمده بوسیله الکل یک عامل مهم و تاثیرگذار در احتمال وقوع تصادفات و همچنین شدت آن ها و نتایج جراحت ناشی از آن است. </a:t>
            </a: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قوانين محكم مصرف الكل و رانندگي جان حدود ٧٠ % مردم دنيا را محافظت مي كند. </a:t>
            </a:r>
            <a:endParaRPr lang="en-US" sz="1800" b="1" cap="none" dirty="0">
              <a:solidFill>
                <a:prstClr val="black"/>
              </a:solidFill>
              <a:latin typeface="Calibri" panose="020F0502020204030204"/>
              <a:cs typeface="B Nazanin" panose="00000400000000000000" pitchFamily="2" charset="-78"/>
            </a:endParaRPr>
          </a:p>
          <a:p>
            <a:pPr marL="0" indent="0">
              <a:buNone/>
            </a:pPr>
            <a:endParaRPr lang="en-US" dirty="0"/>
          </a:p>
        </p:txBody>
      </p:sp>
      <p:pic>
        <p:nvPicPr>
          <p:cNvPr id="4" name="Picture 3"/>
          <p:cNvPicPr>
            <a:picLocks noChangeAspect="1"/>
          </p:cNvPicPr>
          <p:nvPr/>
        </p:nvPicPr>
        <p:blipFill>
          <a:blip r:embed="rId2"/>
          <a:stretch>
            <a:fillRect/>
          </a:stretch>
        </p:blipFill>
        <p:spPr>
          <a:xfrm>
            <a:off x="3577685" y="3897744"/>
            <a:ext cx="5133277" cy="2346037"/>
          </a:xfrm>
          <a:prstGeom prst="rect">
            <a:avLst/>
          </a:prstGeom>
        </p:spPr>
      </p:pic>
    </p:spTree>
    <p:extLst>
      <p:ext uri="{BB962C8B-B14F-4D97-AF65-F5344CB8AC3E}">
        <p14:creationId xmlns:p14="http://schemas.microsoft.com/office/powerpoint/2010/main" val="20959267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1210283"/>
          </a:xfrm>
        </p:spPr>
        <p:txBody>
          <a:bodyPr>
            <a:normAutofit/>
          </a:bodyPr>
          <a:lstStyle/>
          <a:p>
            <a:r>
              <a:rPr lang="fa-IR" sz="2200" cap="none" dirty="0">
                <a:solidFill>
                  <a:prstClr val="black"/>
                </a:solidFill>
                <a:latin typeface="Calibri" panose="020F0502020204030204"/>
                <a:cs typeface="B Titr" panose="00000700000000000000" pitchFamily="2" charset="-78"/>
              </a:rPr>
              <a:t>علل حوادث رانندگی</a:t>
            </a:r>
            <a:r>
              <a:rPr lang="en-US" sz="2200" cap="none" dirty="0">
                <a:solidFill>
                  <a:prstClr val="black"/>
                </a:solidFill>
                <a:latin typeface="Calibri" panose="020F0502020204030204"/>
                <a:cs typeface="B Titr" panose="00000700000000000000" pitchFamily="2" charset="-78"/>
              </a:rPr>
              <a:t/>
            </a:r>
            <a:br>
              <a:rPr lang="en-US" sz="22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1681018"/>
            <a:ext cx="10363826" cy="4110181"/>
          </a:xfrm>
        </p:spPr>
        <p:txBody>
          <a:bodyPr/>
          <a:lstStyle/>
          <a:p>
            <a:pPr marL="0" lvl="0" indent="0" algn="r">
              <a:lnSpc>
                <a:spcPct val="100000"/>
              </a:lnSpc>
              <a:spcBef>
                <a:spcPts val="0"/>
              </a:spcBef>
              <a:buClrTx/>
              <a:buNone/>
            </a:pPr>
            <a:r>
              <a:rPr lang="fa-IR" sz="1800" b="1" cap="none" dirty="0">
                <a:solidFill>
                  <a:srgbClr val="0070C0"/>
                </a:solidFill>
                <a:latin typeface="Calibri" panose="020F0502020204030204"/>
                <a:cs typeface="B Titr" panose="00000700000000000000" pitchFamily="2" charset="-78"/>
              </a:rPr>
              <a:t> </a:t>
            </a:r>
            <a:r>
              <a:rPr lang="fa-IR" sz="1800" b="1" cap="none" dirty="0">
                <a:solidFill>
                  <a:prstClr val="black"/>
                </a:solidFill>
                <a:latin typeface="Calibri" panose="020F0502020204030204"/>
                <a:cs typeface="B Titr" panose="00000700000000000000" pitchFamily="2" charset="-78"/>
              </a:rPr>
              <a:t>علل مرتبط با رانندگی ایمن:</a:t>
            </a:r>
          </a:p>
          <a:p>
            <a:pPr marL="0" lvl="0" indent="0" algn="just" rtl="1">
              <a:lnSpc>
                <a:spcPct val="100000"/>
              </a:lnSpc>
              <a:spcBef>
                <a:spcPts val="0"/>
              </a:spcBef>
              <a:buClrTx/>
              <a:buNone/>
            </a:pPr>
            <a:r>
              <a:rPr lang="fa-IR" sz="1800" b="1" cap="none" dirty="0">
                <a:solidFill>
                  <a:srgbClr val="0070C0"/>
                </a:solidFill>
                <a:latin typeface="Calibri" panose="020F0502020204030204"/>
                <a:cs typeface="B Titr" panose="00000700000000000000" pitchFamily="2" charset="-78"/>
              </a:rPr>
              <a:t>مصرف داروها :</a:t>
            </a:r>
            <a:endParaRPr lang="en-US" sz="1800" b="1" cap="none" dirty="0">
              <a:solidFill>
                <a:srgbClr val="0070C0"/>
              </a:solidFill>
              <a:latin typeface="Calibri" panose="020F0502020204030204"/>
              <a:cs typeface="B Titr" panose="000007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با اختلال رانندگی و افزایش خطر تصادف همراه هستند. داروها یکی دیگر از مواردی که سلامت فرد را برای رانندگی زیر سوال می برد استفاده از داروها است. با توجه به گزارش سازمان غذا و دارو</a:t>
            </a:r>
            <a:r>
              <a:rPr lang="en-US" sz="1800" b="1" cap="none" dirty="0">
                <a:solidFill>
                  <a:prstClr val="black"/>
                </a:solidFill>
                <a:latin typeface="Calibri" panose="020F0502020204030204"/>
                <a:cs typeface="B Nazanin" panose="00000400000000000000" pitchFamily="2" charset="-78"/>
              </a:rPr>
              <a:t>(FDA) ، </a:t>
            </a:r>
            <a:r>
              <a:rPr lang="fa-IR" sz="1800" b="1" cap="none" dirty="0">
                <a:solidFill>
                  <a:prstClr val="black"/>
                </a:solidFill>
                <a:latin typeface="Calibri" panose="020F0502020204030204"/>
                <a:cs typeface="B Nazanin" panose="00000400000000000000" pitchFamily="2" charset="-78"/>
              </a:rPr>
              <a:t>برخی از داروهای رایج و پرمصرف می توانند بنا به دلایل مختلف رانندگی کردن را دچار اختلال کنند و باعث خواب آلودگی، تاری دید، سرگیجه شدید، اختلال در هماهنگی حرکت اعضا بدن و کاهش سرعت عمل در مواقع خطرناک می شود.</a:t>
            </a:r>
            <a:endParaRPr lang="en-US" sz="1800" b="1" cap="none" dirty="0">
              <a:solidFill>
                <a:prstClr val="black"/>
              </a:solidFill>
              <a:latin typeface="Calibri" panose="020F0502020204030204"/>
              <a:cs typeface="B Nazanin" panose="00000400000000000000" pitchFamily="2" charset="-78"/>
            </a:endParaRPr>
          </a:p>
          <a:p>
            <a:pPr marL="0" indent="0" algn="r">
              <a:buNone/>
            </a:pPr>
            <a:r>
              <a:rPr lang="fa-IR" dirty="0" smtClean="0">
                <a:cs typeface="B Nazanin" panose="00000400000000000000" pitchFamily="2" charset="-78"/>
              </a:rPr>
              <a:t>آنتی هیستامین ها</a:t>
            </a:r>
          </a:p>
          <a:p>
            <a:pPr marL="0" indent="0" algn="r">
              <a:buNone/>
            </a:pPr>
            <a:r>
              <a:rPr lang="fa-IR" dirty="0" smtClean="0">
                <a:cs typeface="B Nazanin" panose="00000400000000000000" pitchFamily="2" charset="-78"/>
              </a:rPr>
              <a:t>مخدرها</a:t>
            </a:r>
          </a:p>
          <a:p>
            <a:pPr marL="0" indent="0" algn="r">
              <a:buNone/>
            </a:pPr>
            <a:r>
              <a:rPr lang="fa-IR" dirty="0" smtClean="0">
                <a:cs typeface="B Nazanin" panose="00000400000000000000" pitchFamily="2" charset="-78"/>
              </a:rPr>
              <a:t>مرفین ها</a:t>
            </a:r>
          </a:p>
          <a:p>
            <a:pPr marL="0" indent="0" algn="r">
              <a:buNone/>
            </a:pPr>
            <a:r>
              <a:rPr lang="fa-IR" dirty="0" smtClean="0">
                <a:cs typeface="B Nazanin" panose="00000400000000000000" pitchFamily="2" charset="-78"/>
              </a:rPr>
              <a:t>ضد افسردگی ها</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670341" y="3736108"/>
            <a:ext cx="4389500" cy="5434928"/>
          </a:xfrm>
          <a:prstGeom prst="rect">
            <a:avLst/>
          </a:prstGeom>
        </p:spPr>
      </p:pic>
    </p:spTree>
    <p:extLst>
      <p:ext uri="{BB962C8B-B14F-4D97-AF65-F5344CB8AC3E}">
        <p14:creationId xmlns:p14="http://schemas.microsoft.com/office/powerpoint/2010/main" val="17144394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800" dirty="0" smtClean="0">
                <a:cs typeface="B Titr" panose="00000700000000000000" pitchFamily="2" charset="-78"/>
              </a:rPr>
              <a:t>دانستنی های مرتبط با رانندگی ایمن</a:t>
            </a:r>
            <a:endParaRPr lang="en-US" sz="2800" dirty="0">
              <a:cs typeface="B Titr" panose="00000700000000000000" pitchFamily="2" charset="-78"/>
            </a:endParaRPr>
          </a:p>
        </p:txBody>
      </p:sp>
      <p:sp>
        <p:nvSpPr>
          <p:cNvPr id="3" name="Content Placeholder 2"/>
          <p:cNvSpPr>
            <a:spLocks noGrp="1"/>
          </p:cNvSpPr>
          <p:nvPr>
            <p:ph sz="quarter" idx="13"/>
          </p:nvPr>
        </p:nvSpPr>
        <p:spPr/>
        <p:txBody>
          <a:bodyPr>
            <a:normAutofit fontScale="85000" lnSpcReduction="10000"/>
          </a:bodyPr>
          <a:lstStyle/>
          <a:p>
            <a:pPr marL="0" indent="0" algn="r">
              <a:buNone/>
            </a:pPr>
            <a:r>
              <a:rPr lang="fa-IR" dirty="0" smtClean="0">
                <a:solidFill>
                  <a:srgbClr val="0070C0"/>
                </a:solidFill>
                <a:cs typeface="B Titr" panose="00000700000000000000" pitchFamily="2" charset="-78"/>
              </a:rPr>
              <a:t>استانداردهای ایمنی خودرو:</a:t>
            </a:r>
          </a:p>
          <a:p>
            <a:pPr marL="0" indent="0" algn="r">
              <a:buNone/>
            </a:pPr>
            <a:r>
              <a:rPr lang="fa-IR" dirty="0" smtClean="0">
                <a:solidFill>
                  <a:srgbClr val="0070C0"/>
                </a:solidFill>
                <a:cs typeface="B Titr" panose="00000700000000000000" pitchFamily="2" charset="-78"/>
              </a:rPr>
              <a:t>لاستیک</a:t>
            </a:r>
          </a:p>
          <a:p>
            <a:pPr marL="0" indent="0" algn="r">
              <a:buNone/>
            </a:pPr>
            <a:r>
              <a:rPr lang="fa-IR" dirty="0" smtClean="0">
                <a:solidFill>
                  <a:srgbClr val="0070C0"/>
                </a:solidFill>
                <a:cs typeface="B Titr" panose="00000700000000000000" pitchFamily="2" charset="-78"/>
              </a:rPr>
              <a:t>کیفیت لاستیک:</a:t>
            </a:r>
          </a:p>
          <a:p>
            <a:pPr marL="0" indent="0" algn="r">
              <a:buNone/>
            </a:pPr>
            <a:r>
              <a:rPr lang="fa-IR" dirty="0" smtClean="0">
                <a:solidFill>
                  <a:srgbClr val="0070C0"/>
                </a:solidFill>
                <a:cs typeface="B Titr" panose="00000700000000000000" pitchFamily="2" charset="-78"/>
              </a:rPr>
              <a:t>توجه به تاریخ انقضا</a:t>
            </a:r>
          </a:p>
          <a:p>
            <a:pPr marL="0" indent="0" algn="r">
              <a:buNone/>
            </a:pPr>
            <a:r>
              <a:rPr lang="fa-IR" dirty="0" smtClean="0">
                <a:solidFill>
                  <a:srgbClr val="0070C0"/>
                </a:solidFill>
                <a:cs typeface="B Titr" panose="00000700000000000000" pitchFamily="2" charset="-78"/>
              </a:rPr>
              <a:t>عمق عاج لاستیک کمتر از 2 میلی متر نباشد.</a:t>
            </a:r>
          </a:p>
          <a:p>
            <a:pPr marL="0" indent="0" algn="r">
              <a:buNone/>
            </a:pPr>
            <a:r>
              <a:rPr lang="fa-IR" dirty="0" smtClean="0">
                <a:solidFill>
                  <a:srgbClr val="0070C0"/>
                </a:solidFill>
                <a:cs typeface="B Titr" panose="00000700000000000000" pitchFamily="2" charset="-78"/>
              </a:rPr>
              <a:t>تعویض لاستیک های عقب و جلو به صورت ضربدری</a:t>
            </a:r>
          </a:p>
          <a:p>
            <a:pPr marL="0" indent="0" algn="r">
              <a:buNone/>
            </a:pPr>
            <a:r>
              <a:rPr lang="fa-IR" dirty="0" smtClean="0">
                <a:solidFill>
                  <a:srgbClr val="0070C0"/>
                </a:solidFill>
                <a:cs typeface="B Titr" panose="00000700000000000000" pitchFamily="2" charset="-78"/>
              </a:rPr>
              <a:t>توجه به باد لاستیک:</a:t>
            </a:r>
            <a:r>
              <a:rPr lang="fa-IR" dirty="0" smtClean="0">
                <a:cs typeface="B Nazanin" panose="00000400000000000000" pitchFamily="2" charset="-78"/>
              </a:rPr>
              <a:t> نیتروژن بهتر از اکسیژن است.زیرا:</a:t>
            </a:r>
          </a:p>
          <a:p>
            <a:pPr marL="0" indent="0" algn="r">
              <a:buNone/>
            </a:pPr>
            <a:r>
              <a:rPr lang="fa-IR" dirty="0" smtClean="0">
                <a:cs typeface="B Nazanin" panose="00000400000000000000" pitchFamily="2" charset="-78"/>
              </a:rPr>
              <a:t> فرسودگی کمتری ایجاد می کند.نیتروژن بزرگتر از اکسیژن است و خروج هوا کمتر اتفاق می افتد.اگر حریق اتفاق بیوفتد اکسیژن عامل حریق می شود.</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139786" y="1974772"/>
            <a:ext cx="3373083" cy="3373083"/>
          </a:xfrm>
          <a:prstGeom prst="rect">
            <a:avLst/>
          </a:prstGeom>
        </p:spPr>
      </p:pic>
    </p:spTree>
    <p:extLst>
      <p:ext uri="{BB962C8B-B14F-4D97-AF65-F5344CB8AC3E}">
        <p14:creationId xmlns:p14="http://schemas.microsoft.com/office/powerpoint/2010/main" val="4134638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دانستنی های مرتبط با رانندگی ایمن</a:t>
            </a:r>
            <a:endParaRPr lang="en-US" dirty="0"/>
          </a:p>
        </p:txBody>
      </p:sp>
      <p:sp>
        <p:nvSpPr>
          <p:cNvPr id="3" name="Content Placeholder 2"/>
          <p:cNvSpPr>
            <a:spLocks noGrp="1"/>
          </p:cNvSpPr>
          <p:nvPr>
            <p:ph sz="quarter" idx="13"/>
          </p:nvPr>
        </p:nvSpPr>
        <p:spPr/>
        <p:txBody>
          <a:bodyPr/>
          <a:lstStyle/>
          <a:p>
            <a:pPr marL="0" lvl="0" indent="0" algn="r">
              <a:buClr>
                <a:prstClr val="black"/>
              </a:buClr>
              <a:buNone/>
            </a:pPr>
            <a:r>
              <a:rPr lang="fa-IR" dirty="0">
                <a:solidFill>
                  <a:srgbClr val="0070C0"/>
                </a:solidFill>
                <a:cs typeface="B Titr" panose="00000700000000000000" pitchFamily="2" charset="-78"/>
              </a:rPr>
              <a:t>استانداردهای ایمنی خودرو</a:t>
            </a:r>
            <a:r>
              <a:rPr lang="fa-IR" dirty="0" smtClean="0">
                <a:solidFill>
                  <a:srgbClr val="0070C0"/>
                </a:solidFill>
                <a:cs typeface="B Titr" panose="00000700000000000000" pitchFamily="2" charset="-78"/>
              </a:rPr>
              <a:t>:</a:t>
            </a:r>
          </a:p>
          <a:p>
            <a:pPr marL="0" lvl="0" indent="0" algn="r">
              <a:buClr>
                <a:prstClr val="black"/>
              </a:buClr>
              <a:buNone/>
            </a:pPr>
            <a:r>
              <a:rPr lang="fa-IR" dirty="0" smtClean="0">
                <a:solidFill>
                  <a:srgbClr val="0070C0"/>
                </a:solidFill>
                <a:cs typeface="B Titr" panose="00000700000000000000" pitchFamily="2" charset="-78"/>
              </a:rPr>
              <a:t>برف پاک کن:</a:t>
            </a:r>
          </a:p>
          <a:p>
            <a:pPr marL="0" lvl="0" indent="0" algn="r">
              <a:buClr>
                <a:prstClr val="black"/>
              </a:buClr>
              <a:buNone/>
            </a:pPr>
            <a:r>
              <a:rPr lang="fa-IR" dirty="0" smtClean="0">
                <a:solidFill>
                  <a:srgbClr val="0070C0"/>
                </a:solidFill>
                <a:cs typeface="B Titr" panose="00000700000000000000" pitchFamily="2" charset="-78"/>
              </a:rPr>
              <a:t>مخزن همیشه پر باشد.</a:t>
            </a:r>
          </a:p>
          <a:p>
            <a:pPr marL="0" lvl="0" indent="0" algn="r">
              <a:buClr>
                <a:prstClr val="black"/>
              </a:buClr>
              <a:buNone/>
            </a:pPr>
            <a:r>
              <a:rPr lang="fa-IR" dirty="0" smtClean="0">
                <a:solidFill>
                  <a:srgbClr val="0070C0"/>
                </a:solidFill>
                <a:cs typeface="B Titr" panose="00000700000000000000" pitchFamily="2" charset="-78"/>
              </a:rPr>
              <a:t>تیغه سالم باشد.</a:t>
            </a:r>
          </a:p>
          <a:p>
            <a:pPr marL="0" lvl="0" indent="0" algn="r">
              <a:buClr>
                <a:prstClr val="black"/>
              </a:buClr>
              <a:buNone/>
            </a:pPr>
            <a:endParaRPr lang="fa-IR" dirty="0">
              <a:solidFill>
                <a:srgbClr val="0070C0"/>
              </a:solidFill>
              <a:cs typeface="B Titr" panose="00000700000000000000" pitchFamily="2" charset="-78"/>
            </a:endParaRPr>
          </a:p>
          <a:p>
            <a:pPr marL="0" indent="0">
              <a:buNone/>
            </a:pPr>
            <a:endParaRPr lang="en-US" dirty="0"/>
          </a:p>
        </p:txBody>
      </p:sp>
      <p:pic>
        <p:nvPicPr>
          <p:cNvPr id="4" name="Picture 3"/>
          <p:cNvPicPr>
            <a:picLocks noChangeAspect="1"/>
          </p:cNvPicPr>
          <p:nvPr/>
        </p:nvPicPr>
        <p:blipFill>
          <a:blip r:embed="rId2"/>
          <a:stretch>
            <a:fillRect/>
          </a:stretch>
        </p:blipFill>
        <p:spPr>
          <a:xfrm>
            <a:off x="913774" y="2976627"/>
            <a:ext cx="2993208" cy="2712974"/>
          </a:xfrm>
          <a:prstGeom prst="rect">
            <a:avLst/>
          </a:prstGeom>
        </p:spPr>
      </p:pic>
    </p:spTree>
    <p:extLst>
      <p:ext uri="{BB962C8B-B14F-4D97-AF65-F5344CB8AC3E}">
        <p14:creationId xmlns:p14="http://schemas.microsoft.com/office/powerpoint/2010/main" val="11124573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دانستنی های مرتبط با رانندگی ایمن</a:t>
            </a:r>
            <a:endParaRPr lang="en-US" dirty="0"/>
          </a:p>
        </p:txBody>
      </p:sp>
      <p:sp>
        <p:nvSpPr>
          <p:cNvPr id="3" name="Content Placeholder 2"/>
          <p:cNvSpPr>
            <a:spLocks noGrp="1"/>
          </p:cNvSpPr>
          <p:nvPr>
            <p:ph sz="quarter" idx="13"/>
          </p:nvPr>
        </p:nvSpPr>
        <p:spPr/>
        <p:txBody>
          <a:bodyPr/>
          <a:lstStyle/>
          <a:p>
            <a:pPr marL="0" lvl="0" indent="0" algn="r">
              <a:buClr>
                <a:prstClr val="black"/>
              </a:buClr>
              <a:buNone/>
            </a:pPr>
            <a:r>
              <a:rPr lang="fa-IR" dirty="0">
                <a:solidFill>
                  <a:srgbClr val="0070C0"/>
                </a:solidFill>
                <a:cs typeface="B Titr" panose="00000700000000000000" pitchFamily="2" charset="-78"/>
              </a:rPr>
              <a:t>استانداردهای ایمنی خودرو:</a:t>
            </a:r>
          </a:p>
          <a:p>
            <a:pPr marL="0" lvl="0" indent="0" algn="r">
              <a:lnSpc>
                <a:spcPct val="100000"/>
              </a:lnSpc>
              <a:spcBef>
                <a:spcPts val="0"/>
              </a:spcBef>
              <a:buClrTx/>
              <a:buNone/>
            </a:pPr>
            <a:r>
              <a:rPr lang="fa-IR" cap="none" dirty="0">
                <a:solidFill>
                  <a:prstClr val="black"/>
                </a:solidFill>
                <a:latin typeface="Calibri" panose="020F0502020204030204"/>
                <a:cs typeface="B Titr" panose="00000700000000000000" pitchFamily="2" charset="-78"/>
              </a:rPr>
              <a:t>چراغ های جلو و </a:t>
            </a:r>
            <a:r>
              <a:rPr lang="fa-IR" cap="none" dirty="0" smtClean="0">
                <a:solidFill>
                  <a:prstClr val="black"/>
                </a:solidFill>
                <a:latin typeface="Calibri" panose="020F0502020204030204"/>
                <a:cs typeface="B Titr" panose="00000700000000000000" pitchFamily="2" charset="-78"/>
              </a:rPr>
              <a:t>عقب:</a:t>
            </a:r>
            <a:endParaRPr lang="en-US" cap="none" dirty="0">
              <a:solidFill>
                <a:prstClr val="black"/>
              </a:solidFill>
              <a:latin typeface="Calibri" panose="020F0502020204030204"/>
              <a:cs typeface="B Titr" panose="00000700000000000000" pitchFamily="2" charset="-78"/>
            </a:endParaRPr>
          </a:p>
          <a:p>
            <a:pPr marL="0" indent="0">
              <a:buNone/>
            </a:pPr>
            <a:endParaRPr lang="en-US" dirty="0"/>
          </a:p>
        </p:txBody>
      </p:sp>
      <p:pic>
        <p:nvPicPr>
          <p:cNvPr id="4" name="Picture 3"/>
          <p:cNvPicPr>
            <a:picLocks noChangeAspect="1"/>
          </p:cNvPicPr>
          <p:nvPr/>
        </p:nvPicPr>
        <p:blipFill>
          <a:blip r:embed="rId2"/>
          <a:stretch>
            <a:fillRect/>
          </a:stretch>
        </p:blipFill>
        <p:spPr>
          <a:xfrm>
            <a:off x="913774" y="2669308"/>
            <a:ext cx="3556626" cy="3298201"/>
          </a:xfrm>
          <a:prstGeom prst="rect">
            <a:avLst/>
          </a:prstGeom>
        </p:spPr>
      </p:pic>
    </p:spTree>
    <p:extLst>
      <p:ext uri="{BB962C8B-B14F-4D97-AF65-F5344CB8AC3E}">
        <p14:creationId xmlns:p14="http://schemas.microsoft.com/office/powerpoint/2010/main" val="2193051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دانستنی های مرتبط با رانندگی ایمن</a:t>
            </a:r>
            <a:endParaRPr lang="en-US" dirty="0"/>
          </a:p>
        </p:txBody>
      </p:sp>
      <p:sp>
        <p:nvSpPr>
          <p:cNvPr id="8" name="Content Placeholder 7"/>
          <p:cNvSpPr>
            <a:spLocks noGrp="1"/>
          </p:cNvSpPr>
          <p:nvPr>
            <p:ph sz="quarter" idx="13"/>
          </p:nvPr>
        </p:nvSpPr>
        <p:spPr/>
        <p:txBody>
          <a:bodyPr/>
          <a:lstStyle/>
          <a:p>
            <a:pPr marL="0" lvl="0" indent="0" algn="r">
              <a:buClr>
                <a:prstClr val="black"/>
              </a:buClr>
              <a:buNone/>
            </a:pPr>
            <a:r>
              <a:rPr lang="fa-IR" dirty="0">
                <a:solidFill>
                  <a:srgbClr val="0070C0"/>
                </a:solidFill>
                <a:cs typeface="B Titr" panose="00000700000000000000" pitchFamily="2" charset="-78"/>
              </a:rPr>
              <a:t>استانداردهای ایمنی خودرو:</a:t>
            </a:r>
          </a:p>
          <a:p>
            <a:pPr marL="0" indent="0" algn="r">
              <a:buNone/>
            </a:pPr>
            <a:r>
              <a:rPr lang="fa-IR" dirty="0" smtClean="0">
                <a:cs typeface="B Titr" panose="00000700000000000000" pitchFamily="2" charset="-78"/>
              </a:rPr>
              <a:t>ترمزها: روغن ترمز و لنت و ترموز دستی: توجه به صدای ترمزها</a:t>
            </a:r>
          </a:p>
          <a:p>
            <a:pPr marL="0" indent="0" algn="r">
              <a:buNone/>
            </a:pPr>
            <a:r>
              <a:rPr lang="fa-IR" dirty="0" smtClean="0">
                <a:cs typeface="B Titr" panose="00000700000000000000" pitchFamily="2" charset="-78"/>
              </a:rPr>
              <a:t>که می تواند نشانه خوردگی لنت باشد.</a:t>
            </a:r>
          </a:p>
          <a:p>
            <a:pPr marL="0" indent="0" algn="r">
              <a:buNone/>
            </a:pPr>
            <a:endParaRPr lang="fa-IR" dirty="0" smtClean="0">
              <a:cs typeface="B Titr" panose="00000700000000000000" pitchFamily="2" charset="-78"/>
            </a:endParaRPr>
          </a:p>
          <a:p>
            <a:pPr marL="0" indent="0" algn="r">
              <a:buNone/>
            </a:pPr>
            <a:endParaRPr lang="en-US" dirty="0">
              <a:cs typeface="B Titr" panose="00000700000000000000" pitchFamily="2" charset="-78"/>
            </a:endParaRPr>
          </a:p>
        </p:txBody>
      </p:sp>
      <p:pic>
        <p:nvPicPr>
          <p:cNvPr id="9" name="Picture 8"/>
          <p:cNvPicPr>
            <a:picLocks noChangeAspect="1"/>
          </p:cNvPicPr>
          <p:nvPr/>
        </p:nvPicPr>
        <p:blipFill>
          <a:blip r:embed="rId2"/>
          <a:stretch>
            <a:fillRect/>
          </a:stretch>
        </p:blipFill>
        <p:spPr>
          <a:xfrm>
            <a:off x="1316102" y="2088628"/>
            <a:ext cx="3981033" cy="3981033"/>
          </a:xfrm>
          <a:prstGeom prst="rect">
            <a:avLst/>
          </a:prstGeom>
        </p:spPr>
      </p:pic>
    </p:spTree>
    <p:extLst>
      <p:ext uri="{BB962C8B-B14F-4D97-AF65-F5344CB8AC3E}">
        <p14:creationId xmlns:p14="http://schemas.microsoft.com/office/powerpoint/2010/main" val="4248758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دانستنی های مرتبط با رانندگی ایمن</a:t>
            </a:r>
            <a:endParaRPr lang="en-US" dirty="0"/>
          </a:p>
        </p:txBody>
      </p:sp>
      <p:sp>
        <p:nvSpPr>
          <p:cNvPr id="3" name="Content Placeholder 2"/>
          <p:cNvSpPr>
            <a:spLocks noGrp="1"/>
          </p:cNvSpPr>
          <p:nvPr>
            <p:ph sz="quarter" idx="13"/>
          </p:nvPr>
        </p:nvSpPr>
        <p:spPr/>
        <p:txBody>
          <a:bodyPr/>
          <a:lstStyle/>
          <a:p>
            <a:pPr marL="0" lvl="0" indent="0" algn="r">
              <a:buClr>
                <a:prstClr val="black"/>
              </a:buClr>
              <a:buNone/>
            </a:pPr>
            <a:r>
              <a:rPr lang="fa-IR" dirty="0">
                <a:solidFill>
                  <a:srgbClr val="0070C0"/>
                </a:solidFill>
                <a:cs typeface="B Titr" panose="00000700000000000000" pitchFamily="2" charset="-78"/>
              </a:rPr>
              <a:t>استانداردهای ایمنی خودرو:</a:t>
            </a:r>
          </a:p>
          <a:p>
            <a:pPr marL="0" lvl="0" indent="0" algn="r">
              <a:lnSpc>
                <a:spcPct val="100000"/>
              </a:lnSpc>
              <a:spcBef>
                <a:spcPts val="0"/>
              </a:spcBef>
              <a:buClrTx/>
              <a:buNone/>
            </a:pPr>
            <a:r>
              <a:rPr lang="fa-IR" cap="none" dirty="0">
                <a:solidFill>
                  <a:prstClr val="black"/>
                </a:solidFill>
                <a:latin typeface="Calibri" panose="020F0502020204030204"/>
                <a:cs typeface="B Titr" panose="00000700000000000000" pitchFamily="2" charset="-78"/>
              </a:rPr>
              <a:t>کمربند ایمنی</a:t>
            </a:r>
            <a:endParaRPr lang="en-US" cap="none" dirty="0">
              <a:solidFill>
                <a:prstClr val="black"/>
              </a:solidFill>
              <a:latin typeface="Calibri" panose="020F0502020204030204"/>
              <a:cs typeface="B Titr" panose="00000700000000000000" pitchFamily="2" charset="-78"/>
            </a:endParaRPr>
          </a:p>
          <a:p>
            <a:pPr marL="0" lvl="0" indent="0" algn="r">
              <a:buClr>
                <a:prstClr val="black"/>
              </a:buClr>
              <a:buNone/>
            </a:pPr>
            <a:r>
              <a:rPr lang="fa-IR" dirty="0" smtClean="0"/>
              <a:t> </a:t>
            </a:r>
            <a:r>
              <a:rPr lang="fa-IR" dirty="0" smtClean="0">
                <a:solidFill>
                  <a:prstClr val="black"/>
                </a:solidFill>
                <a:cs typeface="B Nazanin" panose="00000400000000000000" pitchFamily="2" charset="-78"/>
              </a:rPr>
              <a:t>استفاده </a:t>
            </a:r>
            <a:r>
              <a:rPr lang="fa-IR" dirty="0">
                <a:solidFill>
                  <a:prstClr val="black"/>
                </a:solidFill>
                <a:cs typeface="B Nazanin" panose="00000400000000000000" pitchFamily="2" charset="-78"/>
              </a:rPr>
              <a:t>از کمربند مطلق </a:t>
            </a:r>
            <a:r>
              <a:rPr lang="fa-IR" dirty="0" smtClean="0">
                <a:solidFill>
                  <a:prstClr val="black"/>
                </a:solidFill>
                <a:cs typeface="B Nazanin" panose="00000400000000000000" pitchFamily="2" charset="-78"/>
              </a:rPr>
              <a:t>نیست و مشروط به استفاده صحیح از کمربند است.</a:t>
            </a:r>
            <a:endParaRPr lang="en-US" dirty="0">
              <a:solidFill>
                <a:prstClr val="black"/>
              </a:solidFill>
              <a:cs typeface="B Nazanin" panose="00000400000000000000" pitchFamily="2" charset="-78"/>
            </a:endParaRPr>
          </a:p>
          <a:p>
            <a:pPr marL="0" indent="0" algn="r">
              <a:buNone/>
            </a:pPr>
            <a:r>
              <a:rPr lang="fa-IR" dirty="0" smtClean="0">
                <a:cs typeface="B Nazanin" panose="00000400000000000000" pitchFamily="2" charset="-78"/>
              </a:rPr>
              <a:t>بستن هر دو تسمه شانه ای و روپایی</a:t>
            </a:r>
          </a:p>
          <a:p>
            <a:pPr marL="0" indent="0" algn="r">
              <a:buNone/>
            </a:pPr>
            <a:r>
              <a:rPr lang="fa-IR" dirty="0" smtClean="0">
                <a:cs typeface="B Nazanin" panose="00000400000000000000" pitchFamily="2" charset="-78"/>
              </a:rPr>
              <a:t>قرار ندادن کمربند روی گردن</a:t>
            </a:r>
          </a:p>
          <a:p>
            <a:pPr marL="0" indent="0" algn="r">
              <a:buNone/>
            </a:pPr>
            <a:r>
              <a:rPr lang="fa-IR" dirty="0" smtClean="0">
                <a:cs typeface="B Nazanin" panose="00000400000000000000" pitchFamily="2" charset="-78"/>
              </a:rPr>
              <a:t>قرار ندادن کمربند شانه ای زیر بازو</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830355" y="2367092"/>
            <a:ext cx="4121253" cy="3618249"/>
          </a:xfrm>
          <a:prstGeom prst="rect">
            <a:avLst/>
          </a:prstGeom>
        </p:spPr>
      </p:pic>
    </p:spTree>
    <p:extLst>
      <p:ext uri="{BB962C8B-B14F-4D97-AF65-F5344CB8AC3E}">
        <p14:creationId xmlns:p14="http://schemas.microsoft.com/office/powerpoint/2010/main" val="10422612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دانستنی های مرتبط با رانندگی ایمن</a:t>
            </a:r>
            <a:endParaRPr lang="en-US" dirty="0"/>
          </a:p>
        </p:txBody>
      </p:sp>
      <p:sp>
        <p:nvSpPr>
          <p:cNvPr id="5" name="Content Placeholder 4"/>
          <p:cNvSpPr>
            <a:spLocks noGrp="1"/>
          </p:cNvSpPr>
          <p:nvPr>
            <p:ph sz="quarter" idx="13"/>
          </p:nvPr>
        </p:nvSpPr>
        <p:spPr/>
        <p:txBody>
          <a:bodyPr/>
          <a:lstStyle/>
          <a:p>
            <a:pPr marL="0" lvl="0" indent="0" algn="r">
              <a:buClr>
                <a:prstClr val="black"/>
              </a:buClr>
              <a:buNone/>
            </a:pPr>
            <a:r>
              <a:rPr lang="fa-IR" dirty="0">
                <a:solidFill>
                  <a:srgbClr val="0070C0"/>
                </a:solidFill>
                <a:cs typeface="B Titr" panose="00000700000000000000" pitchFamily="2" charset="-78"/>
              </a:rPr>
              <a:t>استانداردهای ایمنی خودرو:</a:t>
            </a:r>
          </a:p>
          <a:p>
            <a:pPr marL="0" lvl="0" indent="0" algn="r">
              <a:lnSpc>
                <a:spcPct val="100000"/>
              </a:lnSpc>
              <a:spcBef>
                <a:spcPts val="0"/>
              </a:spcBef>
              <a:buClrTx/>
              <a:buNone/>
            </a:pPr>
            <a:endParaRPr lang="fa-IR" dirty="0"/>
          </a:p>
          <a:p>
            <a:pPr marL="0" lvl="0" indent="0" algn="r">
              <a:lnSpc>
                <a:spcPct val="100000"/>
              </a:lnSpc>
              <a:spcBef>
                <a:spcPts val="0"/>
              </a:spcBef>
              <a:buClrTx/>
              <a:buNone/>
            </a:pPr>
            <a:r>
              <a:rPr lang="fa-IR" sz="2400" cap="none" dirty="0" smtClean="0">
                <a:solidFill>
                  <a:prstClr val="black"/>
                </a:solidFill>
                <a:latin typeface="Calibri" panose="020F0502020204030204"/>
                <a:cs typeface="B Titr" panose="00000700000000000000" pitchFamily="2" charset="-78"/>
              </a:rPr>
              <a:t>صندلی </a:t>
            </a:r>
            <a:r>
              <a:rPr lang="fa-IR" sz="2400" cap="none" dirty="0">
                <a:solidFill>
                  <a:prstClr val="black"/>
                </a:solidFill>
                <a:latin typeface="Calibri" panose="020F0502020204030204"/>
                <a:cs typeface="B Titr" panose="00000700000000000000" pitchFamily="2" charset="-78"/>
              </a:rPr>
              <a:t>ایمنی </a:t>
            </a:r>
            <a:r>
              <a:rPr lang="fa-IR" sz="2400" cap="none" dirty="0" smtClean="0">
                <a:solidFill>
                  <a:prstClr val="black"/>
                </a:solidFill>
                <a:latin typeface="Calibri" panose="020F0502020204030204"/>
                <a:cs typeface="B Titr" panose="00000700000000000000" pitchFamily="2" charset="-78"/>
              </a:rPr>
              <a:t>کودک:</a:t>
            </a:r>
          </a:p>
          <a:p>
            <a:pPr marL="0" lvl="0" indent="0" algn="r">
              <a:lnSpc>
                <a:spcPct val="100000"/>
              </a:lnSpc>
              <a:spcBef>
                <a:spcPts val="0"/>
              </a:spcBef>
              <a:buClrTx/>
              <a:buNone/>
            </a:pPr>
            <a:endParaRPr lang="fa-IR" sz="2400" cap="none" dirty="0" smtClean="0">
              <a:solidFill>
                <a:prstClr val="black"/>
              </a:solidFill>
              <a:latin typeface="Calibri" panose="020F0502020204030204"/>
              <a:cs typeface="B Titr" panose="00000700000000000000" pitchFamily="2" charset="-78"/>
            </a:endParaRPr>
          </a:p>
          <a:p>
            <a:pPr marL="0" lvl="0" indent="0" algn="r">
              <a:lnSpc>
                <a:spcPct val="100000"/>
              </a:lnSpc>
              <a:spcBef>
                <a:spcPts val="0"/>
              </a:spcBef>
              <a:buClrTx/>
              <a:buNone/>
            </a:pPr>
            <a:r>
              <a:rPr lang="fa-IR" sz="1800" cap="none" dirty="0" smtClean="0">
                <a:solidFill>
                  <a:prstClr val="black"/>
                </a:solidFill>
                <a:latin typeface="Calibri" panose="020F0502020204030204"/>
                <a:cs typeface="B Titr" panose="00000700000000000000" pitchFamily="2" charset="-78"/>
              </a:rPr>
              <a:t>از صفر تا دوازده سال باید استفاده گردد.</a:t>
            </a:r>
            <a:endParaRPr lang="en-US" sz="1800" cap="none" dirty="0">
              <a:solidFill>
                <a:prstClr val="black"/>
              </a:solidFill>
              <a:latin typeface="Calibri" panose="020F0502020204030204"/>
              <a:cs typeface="B Titr" panose="00000700000000000000" pitchFamily="2" charset="-78"/>
            </a:endParaRPr>
          </a:p>
          <a:p>
            <a:pPr marL="0" indent="0">
              <a:buNone/>
            </a:pPr>
            <a:endParaRPr lang="en-US" dirty="0"/>
          </a:p>
        </p:txBody>
      </p:sp>
      <p:pic>
        <p:nvPicPr>
          <p:cNvPr id="6" name="Picture 5"/>
          <p:cNvPicPr>
            <a:picLocks noChangeAspect="1"/>
          </p:cNvPicPr>
          <p:nvPr/>
        </p:nvPicPr>
        <p:blipFill>
          <a:blip r:embed="rId2"/>
          <a:stretch>
            <a:fillRect/>
          </a:stretch>
        </p:blipFill>
        <p:spPr>
          <a:xfrm>
            <a:off x="913774" y="2214695"/>
            <a:ext cx="3528917" cy="3484142"/>
          </a:xfrm>
          <a:prstGeom prst="rect">
            <a:avLst/>
          </a:prstGeom>
        </p:spPr>
      </p:pic>
    </p:spTree>
    <p:extLst>
      <p:ext uri="{BB962C8B-B14F-4D97-AF65-F5344CB8AC3E}">
        <p14:creationId xmlns:p14="http://schemas.microsoft.com/office/powerpoint/2010/main" val="251583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800" dirty="0" smtClean="0">
                <a:cs typeface="B Titr" panose="00000700000000000000" pitchFamily="2" charset="-78"/>
              </a:rPr>
              <a:t>رانندگی در شرایط ویژه</a:t>
            </a:r>
            <a:endParaRPr lang="en-US" sz="2800" dirty="0">
              <a:cs typeface="B Titr" panose="00000700000000000000" pitchFamily="2" charset="-78"/>
            </a:endParaRPr>
          </a:p>
        </p:txBody>
      </p:sp>
      <p:sp>
        <p:nvSpPr>
          <p:cNvPr id="3" name="Content Placeholder 2"/>
          <p:cNvSpPr>
            <a:spLocks noGrp="1"/>
          </p:cNvSpPr>
          <p:nvPr>
            <p:ph sz="quarter" idx="13"/>
          </p:nvPr>
        </p:nvSpPr>
        <p:spPr>
          <a:xfrm>
            <a:off x="913774" y="2142836"/>
            <a:ext cx="10363826" cy="3648363"/>
          </a:xfrm>
        </p:spPr>
        <p:txBody>
          <a:bodyPr/>
          <a:lstStyle/>
          <a:p>
            <a:pPr marL="0" indent="0" algn="r">
              <a:buNone/>
            </a:pPr>
            <a:r>
              <a:rPr lang="fa-IR" dirty="0" smtClean="0">
                <a:solidFill>
                  <a:srgbClr val="0070C0"/>
                </a:solidFill>
                <a:cs typeface="B Titr" panose="00000700000000000000" pitchFamily="2" charset="-78"/>
              </a:rPr>
              <a:t>رانندگی در شب:</a:t>
            </a:r>
          </a:p>
          <a:p>
            <a:pPr marL="0" indent="0" algn="r">
              <a:buNone/>
            </a:pPr>
            <a:r>
              <a:rPr lang="fa-IR" dirty="0" smtClean="0">
                <a:cs typeface="B Nazanin" panose="00000400000000000000" pitchFamily="2" charset="-78"/>
              </a:rPr>
              <a:t>یکی از پرمخاطره ترین زمان از نظر تصادف معمولا نیمه شب تا 6 صبح می باشد.</a:t>
            </a:r>
          </a:p>
          <a:p>
            <a:pPr marL="0" indent="0" algn="r">
              <a:buNone/>
            </a:pPr>
            <a:r>
              <a:rPr lang="fa-IR" dirty="0" smtClean="0">
                <a:cs typeface="B Nazanin" panose="00000400000000000000" pitchFamily="2" charset="-78"/>
              </a:rPr>
              <a:t>رانندگی ایمن در شب نیازمند آمادگی و توجه بیشتر به محیط اطراف است.</a:t>
            </a:r>
          </a:p>
          <a:p>
            <a:pPr marL="0" indent="0" algn="r">
              <a:buNone/>
            </a:pPr>
            <a:r>
              <a:rPr lang="fa-IR" dirty="0" smtClean="0">
                <a:cs typeface="B Nazanin" panose="00000400000000000000" pitchFamily="2" charset="-78"/>
              </a:rPr>
              <a:t>واکنش سریع رانندگان با قدرت بینایی آنها رابطه مستقیم دارد و این در حالی ست که در شب قدرت تشخیص رنگ ها و وسعت میدان دید کاهش می یابد.</a:t>
            </a:r>
          </a:p>
          <a:p>
            <a:pPr marL="0" indent="0" algn="ctr">
              <a:buNone/>
            </a:pPr>
            <a:r>
              <a:rPr lang="fa-IR" b="1" dirty="0" smtClean="0">
                <a:solidFill>
                  <a:srgbClr val="FF0000"/>
                </a:solidFill>
                <a:cs typeface="B Nazanin" panose="00000400000000000000" pitchFamily="2" charset="-78"/>
              </a:rPr>
              <a:t>نکته مهم: وقتی که غروب می شود یا روشنایی روز به تاریکی می رود، بدترین زمان برای رانندگی است.</a:t>
            </a:r>
            <a:endParaRPr lang="en-US"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41768675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رانندگی در شرایط ویژه</a:t>
            </a:r>
            <a:endParaRPr lang="en-US" dirty="0"/>
          </a:p>
        </p:txBody>
      </p:sp>
      <p:sp>
        <p:nvSpPr>
          <p:cNvPr id="3" name="Content Placeholder 2"/>
          <p:cNvSpPr>
            <a:spLocks noGrp="1"/>
          </p:cNvSpPr>
          <p:nvPr>
            <p:ph sz="quarter" idx="13"/>
          </p:nvPr>
        </p:nvSpPr>
        <p:spPr>
          <a:xfrm>
            <a:off x="913774" y="2078182"/>
            <a:ext cx="10363826" cy="3713017"/>
          </a:xfrm>
        </p:spPr>
        <p:txBody>
          <a:bodyPr>
            <a:normAutofit fontScale="92500" lnSpcReduction="10000"/>
          </a:bodyPr>
          <a:lstStyle/>
          <a:p>
            <a:pPr marL="0" lvl="0" indent="0" algn="r">
              <a:buClr>
                <a:prstClr val="black"/>
              </a:buClr>
              <a:buNone/>
            </a:pPr>
            <a:r>
              <a:rPr lang="fa-IR" dirty="0">
                <a:solidFill>
                  <a:srgbClr val="0070C0"/>
                </a:solidFill>
                <a:cs typeface="B Titr" panose="00000700000000000000" pitchFamily="2" charset="-78"/>
              </a:rPr>
              <a:t>رانندگی در </a:t>
            </a:r>
            <a:r>
              <a:rPr lang="fa-IR" dirty="0" smtClean="0">
                <a:solidFill>
                  <a:srgbClr val="0070C0"/>
                </a:solidFill>
                <a:cs typeface="B Titr" panose="00000700000000000000" pitchFamily="2" charset="-78"/>
              </a:rPr>
              <a:t>شب:</a:t>
            </a:r>
            <a:endParaRPr lang="fa-IR" dirty="0">
              <a:solidFill>
                <a:srgbClr val="0070C0"/>
              </a:solidFill>
              <a:cs typeface="B Titr" panose="00000700000000000000" pitchFamily="2" charset="-78"/>
            </a:endParaRPr>
          </a:p>
          <a:p>
            <a:pPr marL="0" indent="0" algn="r">
              <a:buNone/>
            </a:pPr>
            <a:r>
              <a:rPr lang="fa-IR" b="1" dirty="0" smtClean="0">
                <a:cs typeface="B Nazanin" panose="00000400000000000000" pitchFamily="2" charset="-78"/>
              </a:rPr>
              <a:t>نکات قابل توجه برای رانندگی در شب</a:t>
            </a:r>
          </a:p>
          <a:p>
            <a:pPr marL="0" indent="0" algn="r">
              <a:buNone/>
            </a:pPr>
            <a:r>
              <a:rPr lang="fa-IR" dirty="0" smtClean="0">
                <a:cs typeface="B Nazanin" panose="00000400000000000000" pitchFamily="2" charset="-78"/>
              </a:rPr>
              <a:t>1- وسیله نقلیه را به طور منظم چک کنید تا مطمئن شوید از تجهیزات نوری مناسب برخوردار است.چراغ های جلو، پشت،راهنما و چراغ پلاک را در صورت شکستگی تعویض و همیشه آنها را پاک نگه دارید.</a:t>
            </a:r>
          </a:p>
          <a:p>
            <a:pPr marL="0" indent="0" algn="r">
              <a:buNone/>
            </a:pPr>
            <a:r>
              <a:rPr lang="fa-IR" dirty="0" smtClean="0">
                <a:cs typeface="B Nazanin" panose="00000400000000000000" pitchFamily="2" charset="-78"/>
              </a:rPr>
              <a:t>2- به مرور زمان چراغ ها نور خود را از دست می دهند و یا تنظیم آنها بهم میخورد.هر چند وقت یکبار چراغ ها را تنظیم کنید.</a:t>
            </a:r>
          </a:p>
          <a:p>
            <a:pPr marL="0" indent="0" algn="r">
              <a:buNone/>
            </a:pPr>
            <a:r>
              <a:rPr lang="fa-IR" dirty="0" smtClean="0">
                <a:cs typeface="B Nazanin" panose="00000400000000000000" pitchFamily="2" charset="-78"/>
              </a:rPr>
              <a:t>3- هنگام برخورد با اتومبیلی که از روبه رو می آید از نور پایین استفاده کنید.اگر ماشین مقابل با نور بالا حرکت می کند از سرعت خود بکاهید و به منتهی الیه سمت راست بروید.</a:t>
            </a:r>
          </a:p>
          <a:p>
            <a:pPr marL="0" indent="0" algn="r">
              <a:buNone/>
            </a:pPr>
            <a:r>
              <a:rPr lang="fa-IR" dirty="0" smtClean="0">
                <a:cs typeface="B Nazanin" panose="00000400000000000000" pitchFamily="2" charset="-78"/>
              </a:rPr>
              <a:t>4- اگر ماشین پشت سر با نور بالا حرکت می کند با روشن کردن فلاشرها راننده را مطلع کنید.اگر اعتنا نکرد کافی ست ضامن زیر آیینه ی وسط را فشار داده داده یا به سمت خود بکشید.این عمل باعث تغییر زاویه آیینه شده و نور شدید عقب به حالت مات دیده می شود. </a:t>
            </a:r>
            <a:endParaRPr lang="en-US" dirty="0">
              <a:cs typeface="B Nazanin" panose="00000400000000000000" pitchFamily="2" charset="-78"/>
            </a:endParaRPr>
          </a:p>
        </p:txBody>
      </p:sp>
    </p:spTree>
    <p:extLst>
      <p:ext uri="{BB962C8B-B14F-4D97-AF65-F5344CB8AC3E}">
        <p14:creationId xmlns:p14="http://schemas.microsoft.com/office/powerpoint/2010/main" val="260060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مقدمه</a:t>
            </a:r>
            <a:endParaRPr lang="en-US" dirty="0"/>
          </a:p>
        </p:txBody>
      </p:sp>
      <p:sp>
        <p:nvSpPr>
          <p:cNvPr id="3" name="Content Placeholder 2"/>
          <p:cNvSpPr>
            <a:spLocks noGrp="1"/>
          </p:cNvSpPr>
          <p:nvPr>
            <p:ph sz="quarter" idx="13"/>
          </p:nvPr>
        </p:nvSpPr>
        <p:spPr/>
        <p:txBody>
          <a:bodyPr/>
          <a:lstStyle/>
          <a:p>
            <a:pPr marL="0" lvl="0" indent="0" algn="r">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موضوع سلامت جوانان از مواردي است كه به صراحت در  اصول 29، 43 و بند 12 اصل 3 قانون اساسی و برنامه هاي توسعه ای کشور، مد نظر قرار گرفته است. برنامه ریزی برای سلامت همه افراد جامعه یکی از مهم ترین وظایف دولت است</a:t>
            </a:r>
            <a:r>
              <a:rPr lang="fa-IR" sz="1800" b="1" cap="none" dirty="0" smtClean="0">
                <a:solidFill>
                  <a:prstClr val="black"/>
                </a:solidFill>
                <a:latin typeface="Calibri" panose="020F0502020204030204"/>
                <a:cs typeface="B Nazanin" panose="00000400000000000000" pitchFamily="2" charset="-78"/>
              </a:rPr>
              <a:t>.</a:t>
            </a:r>
          </a:p>
          <a:p>
            <a:pPr marL="0" lvl="0" indent="0" algn="r">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 </a:t>
            </a: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مطابق با مستندات آماری سال 1390مركز توسعه شبكه وارتقا سلامت ، مرگ ناشي از حوادث مربوط به حمل ونقل در جنس مونث 21/79 درصد و در جنس مذکر39/44 درصد از کل مرگ ها در ارتباط با گروه سنی 18 تا 29 سال را به خود اختصاص داده است . شواهد آماری مزبور نشان می دهد میزان مرگ بواسطه حوادث حمل و نقل درآقایان حدود 5 برابر بیشتر از خانم ها می باشد . </a:t>
            </a:r>
            <a:endParaRPr lang="en-US" sz="1800" b="1" cap="none" dirty="0">
              <a:solidFill>
                <a:prstClr val="black"/>
              </a:solidFill>
              <a:latin typeface="Calibri" panose="020F0502020204030204"/>
              <a:cs typeface="B Nazanin" panose="00000400000000000000" pitchFamily="2" charset="-78"/>
            </a:endParaRPr>
          </a:p>
          <a:p>
            <a:pPr marL="0" lvl="0" indent="0" algn="r">
              <a:lnSpc>
                <a:spcPct val="100000"/>
              </a:lnSpc>
              <a:spcBef>
                <a:spcPts val="0"/>
              </a:spcBef>
              <a:buClrTx/>
              <a:buNone/>
            </a:pPr>
            <a:endParaRPr lang="en-US" sz="1800" b="1" cap="none" dirty="0">
              <a:solidFill>
                <a:prstClr val="black"/>
              </a:solidFill>
              <a:latin typeface="Calibri" panose="020F0502020204030204"/>
              <a:cs typeface="B Nazanin" panose="00000400000000000000" pitchFamily="2" charset="-78"/>
            </a:endParaRPr>
          </a:p>
        </p:txBody>
      </p:sp>
      <p:pic>
        <p:nvPicPr>
          <p:cNvPr id="4" name="Picture 3">
            <a:extLst>
              <a:ext uri="{FF2B5EF4-FFF2-40B4-BE49-F238E27FC236}">
                <a16:creationId xmlns:a16="http://schemas.microsoft.com/office/drawing/2014/main" id="{CDA9837C-1875-4195-B0E1-17F5F0867614}"/>
              </a:ext>
            </a:extLst>
          </p:cNvPr>
          <p:cNvPicPr>
            <a:picLocks noChangeAspect="1"/>
          </p:cNvPicPr>
          <p:nvPr/>
        </p:nvPicPr>
        <p:blipFill>
          <a:blip r:embed="rId2"/>
          <a:stretch>
            <a:fillRect/>
          </a:stretch>
        </p:blipFill>
        <p:spPr>
          <a:xfrm>
            <a:off x="4219373" y="4257964"/>
            <a:ext cx="3752628" cy="2297994"/>
          </a:xfrm>
          <a:prstGeom prst="rect">
            <a:avLst/>
          </a:prstGeom>
          <a:ln>
            <a:noFill/>
          </a:ln>
          <a:effectLst>
            <a:softEdge rad="112500"/>
          </a:effectLst>
        </p:spPr>
      </p:pic>
    </p:spTree>
    <p:extLst>
      <p:ext uri="{BB962C8B-B14F-4D97-AF65-F5344CB8AC3E}">
        <p14:creationId xmlns:p14="http://schemas.microsoft.com/office/powerpoint/2010/main" val="1497577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رانندگی در شرایط ویژه</a:t>
            </a:r>
            <a:endParaRPr lang="en-US" dirty="0"/>
          </a:p>
        </p:txBody>
      </p:sp>
      <p:sp>
        <p:nvSpPr>
          <p:cNvPr id="3" name="Content Placeholder 2"/>
          <p:cNvSpPr>
            <a:spLocks noGrp="1"/>
          </p:cNvSpPr>
          <p:nvPr>
            <p:ph sz="quarter" idx="13"/>
          </p:nvPr>
        </p:nvSpPr>
        <p:spPr/>
        <p:txBody>
          <a:bodyPr/>
          <a:lstStyle/>
          <a:p>
            <a:pPr marL="0" lvl="0" indent="0" algn="r">
              <a:buClr>
                <a:prstClr val="black"/>
              </a:buClr>
              <a:buNone/>
            </a:pPr>
            <a:r>
              <a:rPr lang="fa-IR" sz="1900" dirty="0">
                <a:solidFill>
                  <a:srgbClr val="0070C0"/>
                </a:solidFill>
                <a:cs typeface="B Titr" panose="00000700000000000000" pitchFamily="2" charset="-78"/>
              </a:rPr>
              <a:t>رانندگی در شب:</a:t>
            </a:r>
          </a:p>
          <a:p>
            <a:pPr marL="0" lvl="0" indent="0" algn="r">
              <a:buClr>
                <a:prstClr val="black"/>
              </a:buClr>
              <a:buNone/>
            </a:pPr>
            <a:r>
              <a:rPr lang="fa-IR" sz="1900" b="1" dirty="0">
                <a:solidFill>
                  <a:prstClr val="black"/>
                </a:solidFill>
                <a:cs typeface="B Nazanin" panose="00000400000000000000" pitchFamily="2" charset="-78"/>
              </a:rPr>
              <a:t>نکات قابل توجه برای رانندگی در </a:t>
            </a:r>
            <a:r>
              <a:rPr lang="fa-IR" sz="1900" b="1" dirty="0" smtClean="0">
                <a:solidFill>
                  <a:prstClr val="black"/>
                </a:solidFill>
                <a:cs typeface="B Nazanin" panose="00000400000000000000" pitchFamily="2" charset="-78"/>
              </a:rPr>
              <a:t>شب</a:t>
            </a:r>
          </a:p>
          <a:p>
            <a:pPr marL="0" lvl="0" indent="0" algn="r">
              <a:buClr>
                <a:prstClr val="black"/>
              </a:buClr>
              <a:buNone/>
            </a:pPr>
            <a:r>
              <a:rPr lang="fa-IR" sz="1900" b="1" dirty="0" smtClean="0">
                <a:solidFill>
                  <a:prstClr val="black"/>
                </a:solidFill>
                <a:cs typeface="B Nazanin" panose="00000400000000000000" pitchFamily="2" charset="-78"/>
              </a:rPr>
              <a:t>5- توجه به سلامت چشم: در صورت مشکلات بینایی حتما به پزشک مراجعه کنید.ولی صرف نظر از سلامت چشم، رانندگی در شب فشار بیشتری به چشم وارد می کند و موجب خستگی بیشتری می شود.</a:t>
            </a:r>
          </a:p>
          <a:p>
            <a:pPr marL="0" lvl="0" indent="0" algn="r">
              <a:buClr>
                <a:prstClr val="black"/>
              </a:buClr>
              <a:buNone/>
            </a:pPr>
            <a:r>
              <a:rPr lang="fa-IR" sz="1900" b="1" dirty="0" smtClean="0">
                <a:solidFill>
                  <a:prstClr val="black"/>
                </a:solidFill>
                <a:cs typeface="B Nazanin" panose="00000400000000000000" pitchFamily="2" charset="-78"/>
              </a:rPr>
              <a:t>6- اطلاع از وضعیت جاده ها و خیابان ها</a:t>
            </a:r>
          </a:p>
          <a:p>
            <a:pPr marL="0" lvl="0" indent="0" algn="r">
              <a:buClr>
                <a:prstClr val="black"/>
              </a:buClr>
              <a:buNone/>
            </a:pPr>
            <a:r>
              <a:rPr lang="fa-IR" sz="1900" b="1" dirty="0" smtClean="0">
                <a:solidFill>
                  <a:prstClr val="black"/>
                </a:solidFill>
                <a:cs typeface="B Nazanin" panose="00000400000000000000" pitchFamily="2" charset="-78"/>
              </a:rPr>
              <a:t>7- حفظ فاصله با خودروهای عقبی و جلویی</a:t>
            </a:r>
          </a:p>
          <a:p>
            <a:pPr marL="0" lvl="0" indent="0" algn="r">
              <a:buClr>
                <a:prstClr val="black"/>
              </a:buClr>
              <a:buNone/>
            </a:pPr>
            <a:r>
              <a:rPr lang="fa-IR" sz="1900" b="1" dirty="0" smtClean="0">
                <a:solidFill>
                  <a:prstClr val="black"/>
                </a:solidFill>
                <a:cs typeface="B Nazanin" panose="00000400000000000000" pitchFamily="2" charset="-78"/>
              </a:rPr>
              <a:t>8- حرکت با سرعتی بین 15 تا 20 کیلومتر کمتر از سرعت روز</a:t>
            </a:r>
            <a:endParaRPr lang="fa-IR" sz="1900" b="1" dirty="0">
              <a:solidFill>
                <a:prstClr val="black"/>
              </a:solidFill>
              <a:cs typeface="B Nazanin" panose="00000400000000000000" pitchFamily="2" charset="-78"/>
            </a:endParaRPr>
          </a:p>
          <a:p>
            <a:pPr marL="0" indent="0" algn="r">
              <a:buNone/>
            </a:pPr>
            <a:endParaRPr lang="en-US" dirty="0"/>
          </a:p>
        </p:txBody>
      </p:sp>
    </p:spTree>
    <p:extLst>
      <p:ext uri="{BB962C8B-B14F-4D97-AF65-F5344CB8AC3E}">
        <p14:creationId xmlns:p14="http://schemas.microsoft.com/office/powerpoint/2010/main" val="12882629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رانندگی در شرایط ویژه</a:t>
            </a:r>
            <a:endParaRPr lang="en-US" dirty="0"/>
          </a:p>
        </p:txBody>
      </p:sp>
      <p:sp>
        <p:nvSpPr>
          <p:cNvPr id="3" name="Content Placeholder 2"/>
          <p:cNvSpPr>
            <a:spLocks noGrp="1"/>
          </p:cNvSpPr>
          <p:nvPr>
            <p:ph sz="quarter" idx="13"/>
          </p:nvPr>
        </p:nvSpPr>
        <p:spPr/>
        <p:txBody>
          <a:bodyPr/>
          <a:lstStyle/>
          <a:p>
            <a:pPr marL="0" indent="0" algn="r">
              <a:buNone/>
            </a:pPr>
            <a:r>
              <a:rPr lang="fa-IR" b="1" dirty="0" smtClean="0">
                <a:solidFill>
                  <a:srgbClr val="0070C0"/>
                </a:solidFill>
                <a:cs typeface="B Titr" panose="00000700000000000000" pitchFamily="2" charset="-78"/>
              </a:rPr>
              <a:t>رانندگی در باران:</a:t>
            </a:r>
          </a:p>
          <a:p>
            <a:pPr marL="0" indent="0" algn="r">
              <a:lnSpc>
                <a:spcPct val="200000"/>
              </a:lnSpc>
              <a:buNone/>
            </a:pPr>
            <a:r>
              <a:rPr lang="fa-IR" b="1" dirty="0" smtClean="0">
                <a:cs typeface="B Titr" panose="00000700000000000000" pitchFamily="2" charset="-78"/>
              </a:rPr>
              <a:t>اصلاح صابونی شدن</a:t>
            </a:r>
          </a:p>
          <a:p>
            <a:pPr marL="0" lvl="0" indent="0" algn="r" rtl="1">
              <a:lnSpc>
                <a:spcPct val="200000"/>
              </a:lnSpc>
              <a:spcBef>
                <a:spcPts val="0"/>
              </a:spcBef>
              <a:buClrTx/>
              <a:buNone/>
            </a:pPr>
            <a:r>
              <a:rPr lang="fa-IR" sz="1800" cap="none" dirty="0" smtClean="0">
                <a:solidFill>
                  <a:prstClr val="black"/>
                </a:solidFill>
                <a:latin typeface="Calibri" panose="020F0502020204030204"/>
                <a:cs typeface="B Titr" panose="00000700000000000000" pitchFamily="2" charset="-78"/>
              </a:rPr>
              <a:t> </a:t>
            </a:r>
            <a:r>
              <a:rPr lang="fa-IR" sz="1800" cap="none" dirty="0">
                <a:solidFill>
                  <a:prstClr val="black"/>
                </a:solidFill>
                <a:latin typeface="Calibri" panose="020F0502020204030204"/>
                <a:cs typeface="B Titr" panose="00000700000000000000" pitchFamily="2" charset="-78"/>
              </a:rPr>
              <a:t>رعایت کردن فاصله مناسب و انتخاب مسیر رانندگی؟</a:t>
            </a:r>
            <a:endParaRPr lang="en-US" sz="1800" cap="none" dirty="0">
              <a:solidFill>
                <a:prstClr val="black"/>
              </a:solidFill>
              <a:latin typeface="Calibri" panose="020F0502020204030204"/>
              <a:cs typeface="B Titr" panose="00000700000000000000" pitchFamily="2" charset="-78"/>
            </a:endParaRPr>
          </a:p>
          <a:p>
            <a:pPr marL="0" lvl="0" indent="0" algn="r" rtl="1">
              <a:lnSpc>
                <a:spcPct val="200000"/>
              </a:lnSpc>
              <a:spcBef>
                <a:spcPts val="0"/>
              </a:spcBef>
              <a:buClrTx/>
              <a:buNone/>
            </a:pPr>
            <a:r>
              <a:rPr lang="fa-IR" sz="1800" cap="none" dirty="0" smtClean="0">
                <a:solidFill>
                  <a:prstClr val="black"/>
                </a:solidFill>
                <a:latin typeface="Calibri" panose="020F0502020204030204"/>
                <a:cs typeface="B Titr" panose="00000700000000000000" pitchFamily="2" charset="-78"/>
              </a:rPr>
              <a:t>منبع </a:t>
            </a:r>
            <a:r>
              <a:rPr lang="fa-IR" sz="1800" cap="none" dirty="0">
                <a:solidFill>
                  <a:prstClr val="black"/>
                </a:solidFill>
                <a:latin typeface="Calibri" panose="020F0502020204030204"/>
                <a:cs typeface="B Titr" panose="00000700000000000000" pitchFamily="2" charset="-78"/>
              </a:rPr>
              <a:t>آب شیشه شوی، برف پاکن و بخار کردن شیشه ها؟</a:t>
            </a:r>
            <a:endParaRPr lang="en-US" sz="1800" cap="none" dirty="0">
              <a:solidFill>
                <a:prstClr val="black"/>
              </a:solidFill>
              <a:latin typeface="Calibri" panose="020F0502020204030204"/>
              <a:cs typeface="B Titr" panose="00000700000000000000" pitchFamily="2" charset="-78"/>
            </a:endParaRPr>
          </a:p>
          <a:p>
            <a:pPr marL="0" lvl="0" indent="0" algn="r" rtl="1">
              <a:lnSpc>
                <a:spcPct val="200000"/>
              </a:lnSpc>
              <a:spcBef>
                <a:spcPts val="0"/>
              </a:spcBef>
              <a:buClrTx/>
              <a:buNone/>
            </a:pPr>
            <a:r>
              <a:rPr lang="fa-IR" sz="1800" cap="none" dirty="0" smtClean="0">
                <a:solidFill>
                  <a:prstClr val="black"/>
                </a:solidFill>
                <a:latin typeface="Calibri" panose="020F0502020204030204"/>
                <a:cs typeface="B Titr" panose="00000700000000000000" pitchFamily="2" charset="-78"/>
              </a:rPr>
              <a:t> </a:t>
            </a:r>
            <a:r>
              <a:rPr lang="fa-IR" sz="1800" cap="none" dirty="0">
                <a:solidFill>
                  <a:prstClr val="black"/>
                </a:solidFill>
                <a:latin typeface="Calibri" panose="020F0502020204030204"/>
                <a:cs typeface="B Titr" panose="00000700000000000000" pitchFamily="2" charset="-78"/>
              </a:rPr>
              <a:t>نحوه ترمز گرفتن و کنترل ماشین در زمان لیز خوردن آن؟</a:t>
            </a:r>
            <a:endParaRPr lang="en-US" sz="1800" cap="none" dirty="0">
              <a:solidFill>
                <a:prstClr val="black"/>
              </a:solidFill>
              <a:latin typeface="Calibri" panose="020F0502020204030204"/>
              <a:cs typeface="B Titr" panose="00000700000000000000" pitchFamily="2" charset="-78"/>
            </a:endParaRPr>
          </a:p>
          <a:p>
            <a:pPr marL="0" indent="0" algn="r">
              <a:buNone/>
            </a:pPr>
            <a:endParaRPr lang="en-US" b="1" dirty="0">
              <a:solidFill>
                <a:srgbClr val="0070C0"/>
              </a:solidFill>
              <a:cs typeface="B Titr" panose="00000700000000000000" pitchFamily="2" charset="-78"/>
            </a:endParaRPr>
          </a:p>
        </p:txBody>
      </p:sp>
    </p:spTree>
    <p:extLst>
      <p:ext uri="{BB962C8B-B14F-4D97-AF65-F5344CB8AC3E}">
        <p14:creationId xmlns:p14="http://schemas.microsoft.com/office/powerpoint/2010/main" val="27149626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prstClr val="black"/>
                </a:solidFill>
                <a:cs typeface="B Titr" panose="00000700000000000000" pitchFamily="2" charset="-78"/>
              </a:rPr>
              <a:t>رانندگی در شرایط ویژه</a:t>
            </a:r>
            <a:endParaRPr lang="en-US" dirty="0"/>
          </a:p>
        </p:txBody>
      </p:sp>
      <p:sp>
        <p:nvSpPr>
          <p:cNvPr id="3" name="Content Placeholder 2"/>
          <p:cNvSpPr>
            <a:spLocks noGrp="1"/>
          </p:cNvSpPr>
          <p:nvPr>
            <p:ph sz="quarter" idx="13"/>
          </p:nvPr>
        </p:nvSpPr>
        <p:spPr/>
        <p:txBody>
          <a:bodyPr>
            <a:normAutofit fontScale="92500" lnSpcReduction="10000"/>
          </a:bodyPr>
          <a:lstStyle/>
          <a:p>
            <a:pPr marL="0" indent="0" algn="r">
              <a:buNone/>
            </a:pPr>
            <a:r>
              <a:rPr lang="fa-IR" dirty="0" smtClean="0">
                <a:cs typeface="B Titr" panose="00000700000000000000" pitchFamily="2" charset="-78"/>
              </a:rPr>
              <a:t>رانندگی در مه:</a:t>
            </a:r>
          </a:p>
          <a:p>
            <a:pPr marL="0" indent="0" algn="r">
              <a:buNone/>
            </a:pPr>
            <a:r>
              <a:rPr lang="fa-IR" dirty="0" smtClean="0">
                <a:cs typeface="B Nazanin" panose="00000400000000000000" pitchFamily="2" charset="-78"/>
              </a:rPr>
              <a:t>هوای مه آلود به دلیل کاهش دید، رانندگی را بیشتر با مشکل مواجه می کند.</a:t>
            </a:r>
          </a:p>
          <a:p>
            <a:pPr marL="0" indent="0" algn="r">
              <a:buNone/>
            </a:pPr>
            <a:r>
              <a:rPr lang="fa-IR" dirty="0" smtClean="0">
                <a:cs typeface="B Nazanin" panose="00000400000000000000" pitchFamily="2" charset="-78"/>
              </a:rPr>
              <a:t>در هوای مه آلود با استفاده از چراغ مه شکن و در صورت نداشتن چراغ مه شکن از نور پایین استفاده شود.</a:t>
            </a:r>
          </a:p>
          <a:p>
            <a:pPr marL="0" indent="0" algn="r">
              <a:buNone/>
            </a:pPr>
            <a:r>
              <a:rPr lang="fa-IR" dirty="0" smtClean="0">
                <a:cs typeface="B Nazanin" panose="00000400000000000000" pitchFamily="2" charset="-78"/>
              </a:rPr>
              <a:t>با حدااقل سرعت رانندگی کنید.</a:t>
            </a:r>
          </a:p>
          <a:p>
            <a:pPr marL="0" indent="0" algn="r">
              <a:buNone/>
            </a:pPr>
            <a:r>
              <a:rPr lang="fa-IR" dirty="0" smtClean="0">
                <a:cs typeface="B Nazanin" panose="00000400000000000000" pitchFamily="2" charset="-78"/>
              </a:rPr>
              <a:t>در صورت مه شدید و نداشتن دید کافی، وسیله نقلیه را به سمت راست جاده هدایت کنید و ضمن توقف کامل، تمام چراغ های آن را روشن کنید.</a:t>
            </a:r>
          </a:p>
          <a:p>
            <a:pPr marL="0" indent="0" algn="r">
              <a:buNone/>
            </a:pPr>
            <a:r>
              <a:rPr lang="fa-IR" dirty="0" smtClean="0">
                <a:cs typeface="B Nazanin" panose="00000400000000000000" pitchFamily="2" charset="-78"/>
              </a:rPr>
              <a:t>در صورت بخار کردن شیشه، از دستگاه تهویه خودرو استفاده کنید و یا شیشه راننده را کمی پایین بیاورید.</a:t>
            </a:r>
          </a:p>
          <a:p>
            <a:pPr marL="0" indent="0" algn="r">
              <a:buNone/>
            </a:pPr>
            <a:r>
              <a:rPr lang="fa-IR" dirty="0" smtClean="0">
                <a:cs typeface="B Nazanin" panose="00000400000000000000" pitchFamily="2" charset="-78"/>
              </a:rPr>
              <a:t>هنگام رانندگی در شرایط ویژه به چراغ عقب وسیله نقلیه جلویی اعتماد نکنید.</a:t>
            </a:r>
            <a:endParaRPr lang="en-US" dirty="0">
              <a:cs typeface="B Nazanin" panose="00000400000000000000" pitchFamily="2" charset="-78"/>
            </a:endParaRPr>
          </a:p>
        </p:txBody>
      </p:sp>
    </p:spTree>
    <p:extLst>
      <p:ext uri="{BB962C8B-B14F-4D97-AF65-F5344CB8AC3E}">
        <p14:creationId xmlns:p14="http://schemas.microsoft.com/office/powerpoint/2010/main" val="204329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مقدمه</a:t>
            </a:r>
            <a:endParaRPr lang="en-US" dirty="0"/>
          </a:p>
        </p:txBody>
      </p:sp>
      <p:sp>
        <p:nvSpPr>
          <p:cNvPr id="3" name="Content Placeholder 2"/>
          <p:cNvSpPr>
            <a:spLocks noGrp="1"/>
          </p:cNvSpPr>
          <p:nvPr>
            <p:ph sz="quarter" idx="13"/>
          </p:nvPr>
        </p:nvSpPr>
        <p:spPr/>
        <p:txBody>
          <a:bodyPr/>
          <a:lstStyle/>
          <a:p>
            <a:pPr marL="0" lvl="0" indent="0" algn="r">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به‌طور کلى ۴ محور اساسى در پيشگيرى و مراقبت از حوادث مورد توجه قرار مى‌گيرند: ايجاد فرهنگ ايمني در جامعه ، رعايت استانداردهاى فنى و نکات‌ ايمنى، الزام به رعايت قوانين و مقررات و ايمنى وآموزش براى پيشگيرى از سوانح و حوادث </a:t>
            </a:r>
            <a:r>
              <a:rPr lang="fa-IR" sz="1800" b="1" cap="none" dirty="0" smtClean="0">
                <a:solidFill>
                  <a:prstClr val="black"/>
                </a:solidFill>
                <a:latin typeface="Calibri" panose="020F0502020204030204"/>
                <a:cs typeface="B Nazanin" panose="00000400000000000000" pitchFamily="2" charset="-78"/>
              </a:rPr>
              <a:t>.</a:t>
            </a:r>
          </a:p>
          <a:p>
            <a:pPr marL="0" lvl="0" indent="0" algn="r">
              <a:lnSpc>
                <a:spcPct val="100000"/>
              </a:lnSpc>
              <a:spcBef>
                <a:spcPts val="0"/>
              </a:spcBef>
              <a:buClrTx/>
              <a:buNone/>
            </a:pPr>
            <a:endParaRPr lang="fa-IR" sz="1800" b="1" cap="none" dirty="0">
              <a:solidFill>
                <a:prstClr val="black"/>
              </a:solidFill>
              <a:latin typeface="Calibri" panose="020F0502020204030204"/>
              <a:cs typeface="B Nazanin" panose="00000400000000000000" pitchFamily="2" charset="-78"/>
            </a:endParaRPr>
          </a:p>
          <a:p>
            <a:pPr marL="0" lvl="0" indent="0" algn="r">
              <a:lnSpc>
                <a:spcPct val="100000"/>
              </a:lnSpc>
              <a:spcBef>
                <a:spcPts val="0"/>
              </a:spcBef>
              <a:buClrTx/>
              <a:buNone/>
            </a:pPr>
            <a:endParaRPr lang="en-US" sz="1800" b="1" cap="none" dirty="0">
              <a:solidFill>
                <a:prstClr val="black"/>
              </a:solidFill>
              <a:latin typeface="Calibri" panose="020F0502020204030204"/>
              <a:cs typeface="B Nazanin" panose="00000400000000000000" pitchFamily="2" charset="-78"/>
            </a:endParaRPr>
          </a:p>
        </p:txBody>
      </p:sp>
      <p:pic>
        <p:nvPicPr>
          <p:cNvPr id="4" name="Picture 3">
            <a:extLst>
              <a:ext uri="{FF2B5EF4-FFF2-40B4-BE49-F238E27FC236}">
                <a16:creationId xmlns:a16="http://schemas.microsoft.com/office/drawing/2014/main" id="{2BA7159E-D511-4B07-9650-A92E306D3AB8}"/>
              </a:ext>
            </a:extLst>
          </p:cNvPr>
          <p:cNvPicPr>
            <a:picLocks noChangeAspect="1"/>
          </p:cNvPicPr>
          <p:nvPr/>
        </p:nvPicPr>
        <p:blipFill>
          <a:blip r:embed="rId2"/>
          <a:stretch>
            <a:fillRect/>
          </a:stretch>
        </p:blipFill>
        <p:spPr>
          <a:xfrm>
            <a:off x="3942184" y="2687781"/>
            <a:ext cx="4307006" cy="3956397"/>
          </a:xfrm>
          <a:prstGeom prst="rect">
            <a:avLst/>
          </a:prstGeom>
        </p:spPr>
      </p:pic>
    </p:spTree>
    <p:extLst>
      <p:ext uri="{BB962C8B-B14F-4D97-AF65-F5344CB8AC3E}">
        <p14:creationId xmlns:p14="http://schemas.microsoft.com/office/powerpoint/2010/main" val="102375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rtl="1">
              <a:lnSpc>
                <a:spcPct val="100000"/>
              </a:lnSpc>
              <a:spcBef>
                <a:spcPts val="0"/>
              </a:spcBef>
            </a:pPr>
            <a:r>
              <a:rPr lang="fa-IR" sz="2400" cap="none" dirty="0">
                <a:solidFill>
                  <a:prstClr val="black"/>
                </a:solidFill>
                <a:latin typeface="Calibri" panose="020F0502020204030204"/>
                <a:ea typeface="+mn-ea"/>
                <a:cs typeface="B Titr" panose="00000700000000000000" pitchFamily="2" charset="-78"/>
              </a:rPr>
              <a:t>اپیدمیولوژی حوادث ترافیکی در جهان و ایران</a:t>
            </a:r>
            <a:r>
              <a:rPr lang="en-US" sz="2400" cap="none" dirty="0">
                <a:solidFill>
                  <a:prstClr val="black"/>
                </a:solidFill>
                <a:latin typeface="Calibri" panose="020F0502020204030204"/>
                <a:ea typeface="+mn-ea"/>
                <a:cs typeface="B Titr" panose="00000700000000000000" pitchFamily="2" charset="-78"/>
              </a:rPr>
              <a:t/>
            </a:r>
            <a:br>
              <a:rPr lang="en-US" sz="2400" cap="none" dirty="0">
                <a:solidFill>
                  <a:prstClr val="black"/>
                </a:solidFill>
                <a:latin typeface="Calibri" panose="020F0502020204030204"/>
                <a:ea typeface="+mn-ea"/>
                <a:cs typeface="B Titr" panose="00000700000000000000" pitchFamily="2" charset="-78"/>
              </a:rPr>
            </a:br>
            <a:endParaRPr lang="en-US" dirty="0"/>
          </a:p>
        </p:txBody>
      </p:sp>
      <p:sp>
        <p:nvSpPr>
          <p:cNvPr id="3" name="Content Placeholder 2"/>
          <p:cNvSpPr>
            <a:spLocks noGrp="1"/>
          </p:cNvSpPr>
          <p:nvPr>
            <p:ph sz="quarter" idx="13"/>
          </p:nvPr>
        </p:nvSpPr>
        <p:spPr>
          <a:xfrm>
            <a:off x="913774" y="1939636"/>
            <a:ext cx="10363826" cy="3851563"/>
          </a:xfrm>
        </p:spPr>
        <p:txBody>
          <a:bodyPr/>
          <a:lstStyle/>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بر اساس گزارش سازمان بهداشت جهانی سالانه حدود 1/3 میلیون نفر در اثر تصادفات جاده ای جان خود را از دست می دهند. بین 20 تا 50 میلیون نفر دیگر از صدمات غیر کشنده رنج می برند که بسیاری از آنها در نتیجه آسیب دیدگی دچار معلولیت می شوند</a:t>
            </a:r>
            <a:r>
              <a:rPr lang="fa-IR" sz="1800" b="1" cap="none" dirty="0" smtClean="0">
                <a:solidFill>
                  <a:prstClr val="black"/>
                </a:solidFill>
                <a:latin typeface="Calibri" panose="020F0502020204030204"/>
                <a:cs typeface="B Nazanin" panose="00000400000000000000" pitchFamily="2" charset="-78"/>
              </a:rPr>
              <a:t>.</a:t>
            </a:r>
          </a:p>
          <a:p>
            <a:pPr marL="0" lvl="0" indent="0" algn="just" rtl="1">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 </a:t>
            </a:r>
            <a:r>
              <a:rPr lang="fa-IR" sz="1800" b="1" cap="none" dirty="0">
                <a:solidFill>
                  <a:prstClr val="black"/>
                </a:solidFill>
                <a:latin typeface="Calibri" panose="020F0502020204030204"/>
                <a:cs typeface="B Nazanin" panose="00000400000000000000" pitchFamily="2" charset="-78"/>
              </a:rPr>
              <a:t>در سطح جهانی، تصادفات جاده ای عامل اصلی مرگ و میر در بین جوانان و علت اصلی مرگ در بین افراد 15 تا 29 ساله است</a:t>
            </a:r>
            <a:r>
              <a:rPr lang="fa-IR" sz="1800" b="1" cap="none" dirty="0" smtClean="0">
                <a:solidFill>
                  <a:prstClr val="black"/>
                </a:solidFill>
                <a:latin typeface="Calibri" panose="020F0502020204030204"/>
                <a:cs typeface="B Nazanin" panose="00000400000000000000" pitchFamily="2" charset="-78"/>
              </a:rPr>
              <a:t>.</a:t>
            </a: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در حال حاضر تخمین زده می‌شود که آسیب‌های ناشی از ترافیک جاده‌ای هشتمین علت مرگ و میر در تمام گروه‌های سنی در سطح جهان باشد و پیش‌بینی می‌شود تا سال ۲۰۳۰ به هفتمین علت مرگ‌ومیر تبدیل شود</a:t>
            </a:r>
            <a:r>
              <a:rPr lang="fa-IR" sz="1800" b="1" cap="none" dirty="0" smtClean="0">
                <a:solidFill>
                  <a:prstClr val="black"/>
                </a:solidFill>
                <a:latin typeface="Calibri" panose="020F0502020204030204"/>
                <a:cs typeface="B Nazanin" panose="00000400000000000000" pitchFamily="2" charset="-78"/>
              </a:rPr>
              <a:t>.</a:t>
            </a:r>
          </a:p>
          <a:p>
            <a:pPr marL="0" lvl="0" indent="0" algn="just" rtl="1">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هدف سازمان جهانی بهداشت در خصوص حوادث حمل و نقل ترافیکی</a:t>
            </a:r>
          </a:p>
          <a:p>
            <a:pPr marL="0" lvl="0" indent="0" algn="just" rtl="1">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کاهش 50 درصد تلفات جاده ای و آسیب های بعدی ناشی از آن تا سال2020 </a:t>
            </a:r>
          </a:p>
          <a:p>
            <a:pPr marL="0" lvl="0" indent="0" algn="just" rtl="1">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بوده است.</a:t>
            </a:r>
            <a:endParaRPr lang="en-US" sz="1800" b="1" cap="none" dirty="0">
              <a:solidFill>
                <a:prstClr val="black"/>
              </a:solidFill>
              <a:latin typeface="Calibri" panose="020F0502020204030204"/>
              <a:cs typeface="B Nazanin" panose="00000400000000000000" pitchFamily="2" charset="-78"/>
            </a:endParaRPr>
          </a:p>
          <a:p>
            <a:pPr marL="0" lvl="0" indent="0" algn="just" rtl="1">
              <a:lnSpc>
                <a:spcPct val="100000"/>
              </a:lnSpc>
              <a:spcBef>
                <a:spcPts val="0"/>
              </a:spcBef>
              <a:buClrTx/>
              <a:buNone/>
            </a:pPr>
            <a:endParaRPr lang="en-US" sz="1800" b="1" cap="none" dirty="0">
              <a:solidFill>
                <a:prstClr val="black"/>
              </a:solidFill>
              <a:latin typeface="Calibri" panose="020F0502020204030204"/>
              <a:cs typeface="B Nazanin" panose="00000400000000000000" pitchFamily="2" charset="-78"/>
            </a:endParaRPr>
          </a:p>
          <a:p>
            <a:pPr marL="0" indent="0">
              <a:buNone/>
            </a:pPr>
            <a:endParaRPr lang="en-US" dirty="0"/>
          </a:p>
        </p:txBody>
      </p:sp>
      <p:pic>
        <p:nvPicPr>
          <p:cNvPr id="4" name="Picture 3"/>
          <p:cNvPicPr>
            <a:picLocks noChangeAspect="1"/>
          </p:cNvPicPr>
          <p:nvPr/>
        </p:nvPicPr>
        <p:blipFill>
          <a:blip r:embed="rId2"/>
          <a:stretch>
            <a:fillRect/>
          </a:stretch>
        </p:blipFill>
        <p:spPr>
          <a:xfrm>
            <a:off x="913774" y="3740726"/>
            <a:ext cx="4139543" cy="4692073"/>
          </a:xfrm>
          <a:prstGeom prst="rect">
            <a:avLst/>
          </a:prstGeom>
        </p:spPr>
      </p:pic>
    </p:spTree>
    <p:extLst>
      <p:ext uri="{BB962C8B-B14F-4D97-AF65-F5344CB8AC3E}">
        <p14:creationId xmlns:p14="http://schemas.microsoft.com/office/powerpoint/2010/main" val="2674671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400" cap="none" dirty="0">
                <a:solidFill>
                  <a:prstClr val="black"/>
                </a:solidFill>
                <a:latin typeface="Calibri" panose="020F0502020204030204"/>
                <a:cs typeface="B Titr" panose="00000700000000000000" pitchFamily="2" charset="-78"/>
              </a:rPr>
              <a:t>اپیدمیولوژی حوادث ترافیکی در جهان و ایران</a:t>
            </a:r>
            <a:r>
              <a:rPr lang="en-US" sz="2400" cap="none" dirty="0">
                <a:solidFill>
                  <a:prstClr val="black"/>
                </a:solidFill>
                <a:latin typeface="Calibri" panose="020F0502020204030204"/>
                <a:cs typeface="B Titr" panose="00000700000000000000" pitchFamily="2" charset="-78"/>
              </a:rPr>
              <a:t/>
            </a:r>
            <a:br>
              <a:rPr lang="en-US" sz="24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a:xfrm>
            <a:off x="913774" y="1967346"/>
            <a:ext cx="10363826" cy="3823854"/>
          </a:xfrm>
        </p:spPr>
        <p:txBody>
          <a:bodyPr/>
          <a:lstStyle/>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طبق گزارش سازمان بهداشت جهانی ، کشور ایران در سطح بالایی از میزان مرگ و میر ناشی از حوادث ترافیکی قرار دارد. کشور ایران با جمعیت کمتر از %۱ جمعیت جهان، بیش از ۲.۵ % حوادث ترافیکی دنیا را به خود اختصاص داده است. آمارها نشان میدهد که مرگ ومیر ناشی از حوادث ترافیکی در ایران ۲۰ برابر بیشتر از میانگین جهانی است.</a:t>
            </a:r>
            <a:endParaRPr lang="en-US" sz="1800" b="1" cap="none" dirty="0">
              <a:solidFill>
                <a:prstClr val="black"/>
              </a:solidFill>
              <a:latin typeface="Calibri" panose="020F0502020204030204"/>
              <a:cs typeface="B Nazanin" panose="000004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افراد آسیب پذیر در حوادث جاده ای در ایران را به ترتیب عابرین پیاده (28 درصد)، سرنشینان وسایط نقلیه (26 درصد)، دوچرخه سواران و موتورسواران (23 درصد)، رانندگان وسایل نقلیه (22 درصد) و سایر افراد (1 درصد)  تشکیل می دهند.</a:t>
            </a:r>
            <a:endParaRPr lang="en-US" sz="1800" b="1" cap="none" dirty="0">
              <a:solidFill>
                <a:prstClr val="black"/>
              </a:solidFill>
              <a:latin typeface="Calibri" panose="020F0502020204030204"/>
              <a:cs typeface="B Nazanin" panose="00000400000000000000" pitchFamily="2" charset="-78"/>
            </a:endParaRPr>
          </a:p>
          <a:p>
            <a:pPr marL="0" lvl="0" indent="0" algn="just" rtl="1">
              <a:lnSpc>
                <a:spcPct val="100000"/>
              </a:lnSpc>
              <a:spcBef>
                <a:spcPts val="0"/>
              </a:spcBef>
              <a:buClrTx/>
              <a:buNone/>
            </a:pPr>
            <a:r>
              <a:rPr lang="fa-IR" sz="1800" b="1" cap="none" dirty="0">
                <a:solidFill>
                  <a:prstClr val="black"/>
                </a:solidFill>
                <a:latin typeface="Calibri" panose="020F0502020204030204"/>
                <a:cs typeface="B Nazanin" panose="00000400000000000000" pitchFamily="2" charset="-78"/>
              </a:rPr>
              <a:t>به نقل از روابط عمومی سازمان پزشکی قانونی کشور، با توجه به افزایش حجم سفرها در آخرین ماه فصل تابستان و بالا رفتن میزان تردد در      جاده های کشور، آمار حوادث رانندگی و تلفات ناشی از آن نیز در این ماه افزایش می یابد، آنچنان که در ماه‌های شهریور ۱۰ سال گذشته (۱۳۸۸ تا ۱۳۹۷) ۱۹ هزار و ۹۹۲ نفر در حوادث رانندگی جان خود را از دست دادند که این رقم 10/7 درصد از کل تلفات رانندگی این سال ها را در برمی گیرد.</a:t>
            </a:r>
            <a:endParaRPr lang="en-US" sz="1800" b="1" cap="none" dirty="0">
              <a:solidFill>
                <a:prstClr val="black"/>
              </a:solidFill>
              <a:latin typeface="Calibri" panose="020F0502020204030204"/>
              <a:cs typeface="B Nazanin" panose="00000400000000000000" pitchFamily="2" charset="-78"/>
            </a:endParaRPr>
          </a:p>
          <a:p>
            <a:pPr marL="0" indent="0" algn="r">
              <a:buNone/>
            </a:pPr>
            <a:endParaRPr lang="en-US" dirty="0"/>
          </a:p>
        </p:txBody>
      </p:sp>
    </p:spTree>
    <p:extLst>
      <p:ext uri="{BB962C8B-B14F-4D97-AF65-F5344CB8AC3E}">
        <p14:creationId xmlns:p14="http://schemas.microsoft.com/office/powerpoint/2010/main" val="1594122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400" cap="none" dirty="0">
                <a:solidFill>
                  <a:prstClr val="black"/>
                </a:solidFill>
                <a:latin typeface="Calibri" panose="020F0502020204030204"/>
                <a:cs typeface="B Titr" panose="00000700000000000000" pitchFamily="2" charset="-78"/>
              </a:rPr>
              <a:t>اپیدمیولوژی حوادث ترافیکی در جهان و ایران</a:t>
            </a:r>
            <a:r>
              <a:rPr lang="en-US" sz="2400" cap="none" dirty="0">
                <a:solidFill>
                  <a:prstClr val="black"/>
                </a:solidFill>
                <a:latin typeface="Calibri" panose="020F0502020204030204"/>
                <a:cs typeface="B Titr" panose="00000700000000000000" pitchFamily="2" charset="-78"/>
              </a:rPr>
              <a:t/>
            </a:r>
            <a:br>
              <a:rPr lang="en-US" sz="2400" cap="none" dirty="0">
                <a:solidFill>
                  <a:prstClr val="black"/>
                </a:solidFill>
                <a:latin typeface="Calibri" panose="020F0502020204030204"/>
                <a:cs typeface="B Titr" panose="00000700000000000000" pitchFamily="2" charset="-78"/>
              </a:rPr>
            </a:br>
            <a:endParaRPr lang="en-US" dirty="0"/>
          </a:p>
        </p:txBody>
      </p:sp>
      <p:sp>
        <p:nvSpPr>
          <p:cNvPr id="3" name="Content Placeholder 2"/>
          <p:cNvSpPr>
            <a:spLocks noGrp="1"/>
          </p:cNvSpPr>
          <p:nvPr>
            <p:ph sz="quarter" idx="13"/>
          </p:nvPr>
        </p:nvSpPr>
        <p:spPr/>
        <p:txBody>
          <a:bodyPr/>
          <a:lstStyle/>
          <a:p>
            <a:pPr marL="0" lvl="0" indent="0" algn="just" rtl="1">
              <a:lnSpc>
                <a:spcPct val="100000"/>
              </a:lnSpc>
              <a:spcBef>
                <a:spcPts val="0"/>
              </a:spcBef>
              <a:buClrTx/>
              <a:buNone/>
            </a:pPr>
            <a:r>
              <a:rPr lang="fa-IR" sz="1800" b="1" cap="none" dirty="0" smtClean="0">
                <a:solidFill>
                  <a:prstClr val="black"/>
                </a:solidFill>
                <a:latin typeface="Calibri" panose="020F0502020204030204"/>
                <a:cs typeface="B Nazanin" panose="00000400000000000000" pitchFamily="2" charset="-78"/>
              </a:rPr>
              <a:t>در </a:t>
            </a:r>
            <a:r>
              <a:rPr lang="fa-IR" sz="1800" b="1" cap="none" dirty="0">
                <a:solidFill>
                  <a:prstClr val="black"/>
                </a:solidFill>
                <a:latin typeface="Calibri" panose="020F0502020204030204"/>
                <a:cs typeface="B Nazanin" panose="00000400000000000000" pitchFamily="2" charset="-78"/>
              </a:rPr>
              <a:t>ایران در هر 30 دقیقه یک نفر در این تصادفات کشته میشود. بنابراین مرگ و میر و مصدومیت های ناشی از حوادث ترافیکی یک نگرانی خاص در ایران است.</a:t>
            </a:r>
            <a:endParaRPr lang="en-US" sz="1800" b="1" cap="none" dirty="0">
              <a:solidFill>
                <a:prstClr val="black"/>
              </a:solidFill>
              <a:latin typeface="Calibri" panose="020F0502020204030204"/>
              <a:cs typeface="B Nazanin" panose="00000400000000000000" pitchFamily="2" charset="-78"/>
            </a:endParaRPr>
          </a:p>
          <a:p>
            <a:pPr marL="0" indent="0" algn="r">
              <a:buNone/>
            </a:pPr>
            <a:endParaRPr lang="en-US" dirty="0"/>
          </a:p>
        </p:txBody>
      </p:sp>
      <p:pic>
        <p:nvPicPr>
          <p:cNvPr id="4" name="Picture 3"/>
          <p:cNvPicPr>
            <a:picLocks noChangeAspect="1"/>
          </p:cNvPicPr>
          <p:nvPr/>
        </p:nvPicPr>
        <p:blipFill>
          <a:blip r:embed="rId2"/>
          <a:stretch>
            <a:fillRect/>
          </a:stretch>
        </p:blipFill>
        <p:spPr>
          <a:xfrm>
            <a:off x="3740728" y="3418166"/>
            <a:ext cx="5246254" cy="3278198"/>
          </a:xfrm>
          <a:prstGeom prst="rect">
            <a:avLst/>
          </a:prstGeom>
        </p:spPr>
      </p:pic>
    </p:spTree>
    <p:extLst>
      <p:ext uri="{BB962C8B-B14F-4D97-AF65-F5344CB8AC3E}">
        <p14:creationId xmlns:p14="http://schemas.microsoft.com/office/powerpoint/2010/main" val="2106476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800" dirty="0" smtClean="0">
                <a:cs typeface="B Titr" panose="00000700000000000000" pitchFamily="2" charset="-78"/>
              </a:rPr>
              <a:t>رتبه بندی عوامل مرگ</a:t>
            </a:r>
            <a:endParaRPr lang="en-US" sz="2800"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marL="0" indent="0" algn="r">
              <a:buNone/>
            </a:pPr>
            <a:r>
              <a:rPr lang="fa-IR" sz="1800" dirty="0" smtClean="0">
                <a:cs typeface="B Titr" panose="00000700000000000000" pitchFamily="2" charset="-78"/>
              </a:rPr>
              <a:t>طبق آمارهای ارائه شده رتبه بندی عوامل مرگ در سال 2020 به این ترتیب می باشد:</a:t>
            </a:r>
          </a:p>
          <a:p>
            <a:pPr marL="0" indent="0" algn="r">
              <a:buNone/>
            </a:pPr>
            <a:r>
              <a:rPr lang="fa-IR" sz="1800" dirty="0" smtClean="0">
                <a:cs typeface="B Titr" panose="00000700000000000000" pitchFamily="2" charset="-78"/>
              </a:rPr>
              <a:t>بیماری های قلبی عروقی</a:t>
            </a:r>
          </a:p>
          <a:p>
            <a:pPr marL="0" indent="0" algn="r">
              <a:buNone/>
            </a:pPr>
            <a:r>
              <a:rPr lang="fa-IR" sz="1800" dirty="0" smtClean="0">
                <a:cs typeface="B Titr" panose="00000700000000000000" pitchFamily="2" charset="-78"/>
              </a:rPr>
              <a:t>بیماری های مربوط به افسردگی و روان</a:t>
            </a:r>
          </a:p>
          <a:p>
            <a:pPr marL="0" indent="0" algn="r">
              <a:buNone/>
            </a:pPr>
            <a:r>
              <a:rPr lang="fa-IR" sz="1800" dirty="0" smtClean="0">
                <a:cs typeface="B Titr" panose="00000700000000000000" pitchFamily="2" charset="-78"/>
              </a:rPr>
              <a:t>صدمات و سوانح و حوادث ترافیکی</a:t>
            </a:r>
          </a:p>
          <a:p>
            <a:pPr marL="0" indent="0" algn="r">
              <a:buNone/>
            </a:pPr>
            <a:r>
              <a:rPr lang="fa-IR" sz="1800" dirty="0" smtClean="0">
                <a:cs typeface="B Titr" panose="00000700000000000000" pitchFamily="2" charset="-78"/>
              </a:rPr>
              <a:t>مهمترین علت مرگ در عابرین پیاده:</a:t>
            </a:r>
          </a:p>
          <a:p>
            <a:pPr marL="0" indent="0" algn="r">
              <a:buNone/>
            </a:pPr>
            <a:r>
              <a:rPr lang="fa-IR" sz="1800" dirty="0" smtClean="0">
                <a:cs typeface="B Titr" panose="00000700000000000000" pitchFamily="2" charset="-78"/>
              </a:rPr>
              <a:t>خونریزی، ضربه به سر و شکستگی ها</a:t>
            </a:r>
          </a:p>
          <a:p>
            <a:pPr marL="0" indent="0" algn="r">
              <a:buNone/>
            </a:pPr>
            <a:endParaRPr lang="en-US" sz="1800" dirty="0">
              <a:cs typeface="B Titr" panose="00000700000000000000" pitchFamily="2" charset="-78"/>
            </a:endParaRPr>
          </a:p>
        </p:txBody>
      </p:sp>
    </p:spTree>
    <p:extLst>
      <p:ext uri="{BB962C8B-B14F-4D97-AF65-F5344CB8AC3E}">
        <p14:creationId xmlns:p14="http://schemas.microsoft.com/office/powerpoint/2010/main" val="3929888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rtl="1">
              <a:lnSpc>
                <a:spcPct val="100000"/>
              </a:lnSpc>
              <a:spcBef>
                <a:spcPts val="0"/>
              </a:spcBef>
            </a:pPr>
            <a:r>
              <a:rPr lang="fa-IR" sz="2400" cap="none" dirty="0">
                <a:solidFill>
                  <a:prstClr val="black"/>
                </a:solidFill>
                <a:latin typeface="Calibri" panose="020F0502020204030204"/>
                <a:ea typeface="+mn-ea"/>
                <a:cs typeface="B Titr" panose="00000700000000000000" pitchFamily="2" charset="-78"/>
              </a:rPr>
              <a:t>علل حوادث رانندگی</a:t>
            </a:r>
            <a:r>
              <a:rPr lang="en-US" sz="2400" cap="none" dirty="0">
                <a:solidFill>
                  <a:prstClr val="black"/>
                </a:solidFill>
                <a:latin typeface="Calibri" panose="020F0502020204030204"/>
                <a:ea typeface="+mn-ea"/>
                <a:cs typeface="B Titr" panose="00000700000000000000" pitchFamily="2" charset="-78"/>
              </a:rPr>
              <a:t/>
            </a:r>
            <a:br>
              <a:rPr lang="en-US" sz="2400" cap="none" dirty="0">
                <a:solidFill>
                  <a:prstClr val="black"/>
                </a:solidFill>
                <a:latin typeface="Calibri" panose="020F0502020204030204"/>
                <a:ea typeface="+mn-ea"/>
                <a:cs typeface="B Titr" panose="00000700000000000000" pitchFamily="2" charset="-78"/>
              </a:rPr>
            </a:br>
            <a:endParaRPr lang="en-US" dirty="0"/>
          </a:p>
        </p:txBody>
      </p:sp>
      <p:pic>
        <p:nvPicPr>
          <p:cNvPr id="5" name="Content Placeholder 4"/>
          <p:cNvPicPr>
            <a:picLocks noGrp="1" noChangeAspect="1"/>
          </p:cNvPicPr>
          <p:nvPr>
            <p:ph sz="quarter" idx="13"/>
          </p:nvPr>
        </p:nvPicPr>
        <p:blipFill>
          <a:blip r:embed="rId2"/>
          <a:stretch>
            <a:fillRect/>
          </a:stretch>
        </p:blipFill>
        <p:spPr>
          <a:xfrm>
            <a:off x="8454424" y="2645936"/>
            <a:ext cx="1859441" cy="1774090"/>
          </a:xfrm>
          <a:prstGeom prst="rect">
            <a:avLst/>
          </a:prstGeom>
        </p:spPr>
      </p:pic>
      <p:sp>
        <p:nvSpPr>
          <p:cNvPr id="4" name="Rectangle: Rounded Corners 2">
            <a:extLst>
              <a:ext uri="{FF2B5EF4-FFF2-40B4-BE49-F238E27FC236}">
                <a16:creationId xmlns:a16="http://schemas.microsoft.com/office/drawing/2014/main" id="{77662440-D703-4550-97A6-D71B5D6AD4FD}"/>
              </a:ext>
            </a:extLst>
          </p:cNvPr>
          <p:cNvSpPr/>
          <p:nvPr/>
        </p:nvSpPr>
        <p:spPr>
          <a:xfrm>
            <a:off x="4221019" y="1884218"/>
            <a:ext cx="3574472" cy="887095"/>
          </a:xfrm>
          <a:prstGeom prst="round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a-IR" sz="1800" b="0" i="0" u="none" strike="noStrike" kern="0" cap="none" spc="0" normalizeH="0" baseline="0" noProof="0" dirty="0" smtClean="0">
                <a:ln>
                  <a:noFill/>
                </a:ln>
                <a:solidFill>
                  <a:prstClr val="black"/>
                </a:solidFill>
                <a:effectLst/>
                <a:uLnTx/>
                <a:uFillTx/>
                <a:latin typeface="Calibri" panose="020F0502020204030204"/>
                <a:cs typeface="B Titr" panose="00000700000000000000" pitchFamily="2" charset="-78"/>
              </a:rPr>
              <a:t>سه عامل مهم در تصادفات: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fa-IR" sz="1800" b="0" i="0" u="none" strike="noStrike" kern="0" cap="none" spc="0" normalizeH="0" baseline="0" noProof="0" dirty="0" smtClean="0">
                <a:ln>
                  <a:noFill/>
                </a:ln>
                <a:solidFill>
                  <a:prstClr val="black"/>
                </a:solidFill>
                <a:effectLst/>
                <a:uLnTx/>
                <a:uFillTx/>
                <a:latin typeface="Calibri" panose="020F0502020204030204"/>
                <a:cs typeface="B Titr" panose="00000700000000000000" pitchFamily="2" charset="-78"/>
              </a:rPr>
              <a:t>انسان، وسیله نقلیه، جاده</a:t>
            </a:r>
            <a:endParaRPr kumimoji="0" lang="en-US" sz="1800" b="0" i="0" u="none" strike="noStrike" kern="0" cap="none" spc="0" normalizeH="0" baseline="0" noProof="0" dirty="0">
              <a:ln>
                <a:noFill/>
              </a:ln>
              <a:solidFill>
                <a:prstClr val="black"/>
              </a:solidFill>
              <a:effectLst/>
              <a:uLnTx/>
              <a:uFillTx/>
              <a:latin typeface="Calibri" panose="020F0502020204030204"/>
              <a:cs typeface="B Titr" panose="00000700000000000000" pitchFamily="2" charset="-78"/>
            </a:endParaRPr>
          </a:p>
        </p:txBody>
      </p:sp>
      <p:pic>
        <p:nvPicPr>
          <p:cNvPr id="6" name="Picture 5"/>
          <p:cNvPicPr>
            <a:picLocks noChangeAspect="1"/>
          </p:cNvPicPr>
          <p:nvPr/>
        </p:nvPicPr>
        <p:blipFill>
          <a:blip r:embed="rId3"/>
          <a:stretch>
            <a:fillRect/>
          </a:stretch>
        </p:blipFill>
        <p:spPr>
          <a:xfrm>
            <a:off x="4587109" y="3058589"/>
            <a:ext cx="3017782" cy="2883658"/>
          </a:xfrm>
          <a:prstGeom prst="rect">
            <a:avLst/>
          </a:prstGeom>
        </p:spPr>
      </p:pic>
      <p:pic>
        <p:nvPicPr>
          <p:cNvPr id="7" name="Picture 6"/>
          <p:cNvPicPr>
            <a:picLocks noChangeAspect="1"/>
          </p:cNvPicPr>
          <p:nvPr/>
        </p:nvPicPr>
        <p:blipFill>
          <a:blip r:embed="rId4"/>
          <a:stretch>
            <a:fillRect/>
          </a:stretch>
        </p:blipFill>
        <p:spPr>
          <a:xfrm>
            <a:off x="1735997" y="2682515"/>
            <a:ext cx="1816765" cy="1737511"/>
          </a:xfrm>
          <a:prstGeom prst="rect">
            <a:avLst/>
          </a:prstGeom>
        </p:spPr>
      </p:pic>
    </p:spTree>
    <p:extLst>
      <p:ext uri="{BB962C8B-B14F-4D97-AF65-F5344CB8AC3E}">
        <p14:creationId xmlns:p14="http://schemas.microsoft.com/office/powerpoint/2010/main" val="2118838922"/>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284</TotalTime>
  <Words>2444</Words>
  <Application>Microsoft Office PowerPoint</Application>
  <PresentationFormat>Widescreen</PresentationFormat>
  <Paragraphs>206</Paragraphs>
  <Slides>32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B Nazanin</vt:lpstr>
      <vt:lpstr>B Titr</vt:lpstr>
      <vt:lpstr>Calibri</vt:lpstr>
      <vt:lpstr>Times New Roman</vt:lpstr>
      <vt:lpstr>Tw Cen MT</vt:lpstr>
      <vt:lpstr>Droplet</vt:lpstr>
      <vt:lpstr>پیشگیری از رفتارهای پرخطر در جوانان (سوانح و حوادث ترافیکی)</vt:lpstr>
      <vt:lpstr>سرفصل های آموزشی</vt:lpstr>
      <vt:lpstr>مقدمه</vt:lpstr>
      <vt:lpstr>مقدمه</vt:lpstr>
      <vt:lpstr>اپیدمیولوژی حوادث ترافیکی در جهان و ایران </vt:lpstr>
      <vt:lpstr>اپیدمیولوژی حوادث ترافیکی در جهان و ایران </vt:lpstr>
      <vt:lpstr>اپیدمیولوژی حوادث ترافیکی در جهان و ایران </vt:lpstr>
      <vt:lpstr>رتبه بندی عوامل مرگ</vt:lpstr>
      <vt:lpstr>علل حوادث رانندگی </vt:lpstr>
      <vt:lpstr>علل حوادث رانندگی </vt:lpstr>
      <vt:lpstr>علل حوادث رانندگی </vt:lpstr>
      <vt:lpstr>علل حوادث رانندگی </vt:lpstr>
      <vt:lpstr>علل حوادث رانندگی </vt:lpstr>
      <vt:lpstr>علل حوادث رانندگی </vt:lpstr>
      <vt:lpstr>علل حوادث رانندگی </vt:lpstr>
      <vt:lpstr>علل حوادث رانندگی </vt:lpstr>
      <vt:lpstr>علل حوادث رانندگی </vt:lpstr>
      <vt:lpstr>علل حوادث رانندگی </vt:lpstr>
      <vt:lpstr>علل حوادث رانندگی </vt:lpstr>
      <vt:lpstr>علل حوادث رانندگی </vt:lpstr>
      <vt:lpstr>علل حوادث رانندگی </vt:lpstr>
      <vt:lpstr>دانستنی های مرتبط با رانندگی ایمن</vt:lpstr>
      <vt:lpstr>دانستنی های مرتبط با رانندگی ایمن</vt:lpstr>
      <vt:lpstr>دانستنی های مرتبط با رانندگی ایمن</vt:lpstr>
      <vt:lpstr>دانستنی های مرتبط با رانندگی ایمن</vt:lpstr>
      <vt:lpstr>دانستنی های مرتبط با رانندگی ایمن</vt:lpstr>
      <vt:lpstr>دانستنی های مرتبط با رانندگی ایمن</vt:lpstr>
      <vt:lpstr>رانندگی در شرایط ویژه</vt:lpstr>
      <vt:lpstr>رانندگی در شرایط ویژه</vt:lpstr>
      <vt:lpstr>رانندگی در شرایط ویژه</vt:lpstr>
      <vt:lpstr>رانندگی در شرایط ویژه</vt:lpstr>
      <vt:lpstr>رانندگی در شرایط ویژه</vt:lpstr>
    </vt:vector>
  </TitlesOfParts>
  <Company>Gerdoo.net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پیشگیری از رفتارهای پرخطر در جوانان (سوانح و حوادث ترافیکی)</dc:title>
  <dc:creator>745 G5</dc:creator>
  <cp:lastModifiedBy>Madares Fathi</cp:lastModifiedBy>
  <cp:revision>30</cp:revision>
  <dcterms:created xsi:type="dcterms:W3CDTF">2024-11-20T13:45:40Z</dcterms:created>
  <dcterms:modified xsi:type="dcterms:W3CDTF">2024-11-21T03:57:41Z</dcterms:modified>
</cp:coreProperties>
</file>