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263" r:id="rId1"/>
  </p:sldMasterIdLst>
  <p:sldIdLst>
    <p:sldId id="256" r:id="rId2"/>
    <p:sldId id="279" r:id="rId3"/>
    <p:sldId id="257" r:id="rId4"/>
    <p:sldId id="258" r:id="rId5"/>
    <p:sldId id="259" r:id="rId6"/>
    <p:sldId id="260" r:id="rId7"/>
    <p:sldId id="261" r:id="rId8"/>
    <p:sldId id="263" r:id="rId9"/>
    <p:sldId id="264" r:id="rId10"/>
    <p:sldId id="265" r:id="rId11"/>
    <p:sldId id="266" r:id="rId12"/>
    <p:sldId id="273" r:id="rId13"/>
    <p:sldId id="267" r:id="rId14"/>
    <p:sldId id="269" r:id="rId15"/>
    <p:sldId id="268" r:id="rId16"/>
    <p:sldId id="270" r:id="rId17"/>
    <p:sldId id="271" r:id="rId18"/>
    <p:sldId id="272" r:id="rId19"/>
    <p:sldId id="274" r:id="rId20"/>
    <p:sldId id="275" r:id="rId21"/>
    <p:sldId id="276" r:id="rId2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87" autoAdjust="0"/>
    <p:restoredTop sz="94660"/>
  </p:normalViewPr>
  <p:slideViewPr>
    <p:cSldViewPr snapToGrid="0">
      <p:cViewPr varScale="1">
        <p:scale>
          <a:sx n="60" d="100"/>
          <a:sy n="60" d="100"/>
        </p:scale>
        <p:origin x="216"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53585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3160999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36413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2318927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19524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2437194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2149284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3357649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1893455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6D438F-C702-4853-9574-500D8EB4F16C}" type="datetimeFigureOut">
              <a:rPr lang="fa-IR" smtClean="0"/>
              <a:t>01/09/1445</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51843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6D438F-C702-4853-9574-500D8EB4F16C}" type="datetimeFigureOut">
              <a:rPr lang="fa-IR" smtClean="0"/>
              <a:t>01/09/1445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1408501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6D438F-C702-4853-9574-500D8EB4F16C}" type="datetimeFigureOut">
              <a:rPr lang="fa-IR" smtClean="0"/>
              <a:t>01/09/1445</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3144347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6D438F-C702-4853-9574-500D8EB4F16C}" type="datetimeFigureOut">
              <a:rPr lang="fa-IR" smtClean="0"/>
              <a:t>01/09/1445</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797877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D438F-C702-4853-9574-500D8EB4F16C}" type="datetimeFigureOut">
              <a:rPr lang="fa-IR" smtClean="0"/>
              <a:t>01/09/1445</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3471151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6D438F-C702-4853-9574-500D8EB4F16C}" type="datetimeFigureOut">
              <a:rPr lang="fa-IR" smtClean="0"/>
              <a:t>01/09/1445</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BFAAA57-5A06-489D-A8BE-03649CB5151F}" type="slidenum">
              <a:rPr lang="fa-IR" smtClean="0"/>
              <a:t>‹#›</a:t>
            </a:fld>
            <a:endParaRPr lang="fa-IR"/>
          </a:p>
        </p:txBody>
      </p:sp>
    </p:spTree>
    <p:extLst>
      <p:ext uri="{BB962C8B-B14F-4D97-AF65-F5344CB8AC3E}">
        <p14:creationId xmlns:p14="http://schemas.microsoft.com/office/powerpoint/2010/main" val="76165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BFAAA57-5A06-489D-A8BE-03649CB5151F}" type="slidenum">
              <a:rPr lang="fa-IR" smtClean="0"/>
              <a:t>‹#›</a:t>
            </a:fld>
            <a:endParaRPr lang="fa-IR"/>
          </a:p>
        </p:txBody>
      </p:sp>
      <p:sp>
        <p:nvSpPr>
          <p:cNvPr id="5" name="Date Placeholder 4"/>
          <p:cNvSpPr>
            <a:spLocks noGrp="1"/>
          </p:cNvSpPr>
          <p:nvPr>
            <p:ph type="dt" sz="half" idx="10"/>
          </p:nvPr>
        </p:nvSpPr>
        <p:spPr/>
        <p:txBody>
          <a:bodyPr/>
          <a:lstStyle/>
          <a:p>
            <a:fld id="{936D438F-C702-4853-9574-500D8EB4F16C}" type="datetimeFigureOut">
              <a:rPr lang="fa-IR" smtClean="0"/>
              <a:t>01/09/1445</a:t>
            </a:fld>
            <a:endParaRPr lang="fa-IR"/>
          </a:p>
        </p:txBody>
      </p:sp>
    </p:spTree>
    <p:extLst>
      <p:ext uri="{BB962C8B-B14F-4D97-AF65-F5344CB8AC3E}">
        <p14:creationId xmlns:p14="http://schemas.microsoft.com/office/powerpoint/2010/main" val="4053896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6D438F-C702-4853-9574-500D8EB4F16C}" type="datetimeFigureOut">
              <a:rPr lang="fa-IR" smtClean="0"/>
              <a:t>01/09/1445</a:t>
            </a:fld>
            <a:endParaRPr lang="fa-I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BFAAA57-5A06-489D-A8BE-03649CB5151F}" type="slidenum">
              <a:rPr lang="fa-IR" smtClean="0"/>
              <a:t>‹#›</a:t>
            </a:fld>
            <a:endParaRPr lang="fa-IR"/>
          </a:p>
        </p:txBody>
      </p:sp>
    </p:spTree>
    <p:extLst>
      <p:ext uri="{BB962C8B-B14F-4D97-AF65-F5344CB8AC3E}">
        <p14:creationId xmlns:p14="http://schemas.microsoft.com/office/powerpoint/2010/main" val="3317652971"/>
      </p:ext>
    </p:extLst>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73" r:id="rId10"/>
    <p:sldLayoutId id="2147484274" r:id="rId11"/>
    <p:sldLayoutId id="2147484275" r:id="rId12"/>
    <p:sldLayoutId id="2147484276" r:id="rId13"/>
    <p:sldLayoutId id="2147484277" r:id="rId14"/>
    <p:sldLayoutId id="2147484278" r:id="rId15"/>
    <p:sldLayoutId id="214748427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dirty="0">
              <a:cs typeface="B Titr" panose="00000700000000000000" pitchFamily="2" charset="-78"/>
            </a:endParaRPr>
          </a:p>
        </p:txBody>
      </p:sp>
      <p:sp>
        <p:nvSpPr>
          <p:cNvPr id="3" name="Subtitle 2"/>
          <p:cNvSpPr>
            <a:spLocks noGrp="1"/>
          </p:cNvSpPr>
          <p:nvPr>
            <p:ph type="subTitle" idx="1"/>
          </p:nvPr>
        </p:nvSpPr>
        <p:spPr/>
        <p:txBody>
          <a:bodyPr/>
          <a:lstStyle/>
          <a:p>
            <a:endParaRPr lang="fa-IR" dirty="0"/>
          </a:p>
        </p:txBody>
      </p:sp>
      <p:pic>
        <p:nvPicPr>
          <p:cNvPr id="6" name="Picture 5"/>
          <p:cNvPicPr>
            <a:picLocks noChangeAspect="1"/>
          </p:cNvPicPr>
          <p:nvPr/>
        </p:nvPicPr>
        <p:blipFill>
          <a:blip r:embed="rId2"/>
          <a:stretch>
            <a:fillRect/>
          </a:stretch>
        </p:blipFill>
        <p:spPr>
          <a:xfrm>
            <a:off x="1" y="-297"/>
            <a:ext cx="12192000" cy="6858594"/>
          </a:xfrm>
          <a:prstGeom prst="rect">
            <a:avLst/>
          </a:prstGeom>
        </p:spPr>
      </p:pic>
    </p:spTree>
    <p:extLst>
      <p:ext uri="{BB962C8B-B14F-4D97-AF65-F5344CB8AC3E}">
        <p14:creationId xmlns:p14="http://schemas.microsoft.com/office/powerpoint/2010/main" val="3788418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Autofit/>
          </a:bodyPr>
          <a:lstStyle/>
          <a:p>
            <a:pPr algn="ctr"/>
            <a:r>
              <a:rPr lang="fa-IR" sz="4400" dirty="0" smtClean="0">
                <a:solidFill>
                  <a:schemeClr val="accent5">
                    <a:lumMod val="50000"/>
                  </a:schemeClr>
                </a:solidFill>
                <a:cs typeface="B Titr" panose="00000700000000000000" pitchFamily="2" charset="-78"/>
              </a:rPr>
              <a:t>1- جدول </a:t>
            </a:r>
            <a:r>
              <a:rPr lang="fa-IR" sz="4400" dirty="0">
                <a:solidFill>
                  <a:schemeClr val="accent5">
                    <a:lumMod val="50000"/>
                  </a:schemeClr>
                </a:solidFill>
                <a:cs typeface="B Titr" panose="00000700000000000000" pitchFamily="2" charset="-78"/>
              </a:rPr>
              <a:t>استفاده از نمک ید دار</a:t>
            </a:r>
            <a:r>
              <a:rPr lang="en-US" sz="4400" dirty="0">
                <a:solidFill>
                  <a:schemeClr val="accent5">
                    <a:lumMod val="50000"/>
                  </a:schemeClr>
                </a:solidFill>
                <a:cs typeface="B Titr" panose="00000700000000000000" pitchFamily="2" charset="-78"/>
              </a:rPr>
              <a:t>:</a:t>
            </a:r>
            <a:br>
              <a:rPr lang="en-US" sz="4400" dirty="0">
                <a:solidFill>
                  <a:schemeClr val="accent5">
                    <a:lumMod val="50000"/>
                  </a:schemeClr>
                </a:solidFill>
                <a:cs typeface="B Titr" panose="00000700000000000000" pitchFamily="2" charset="-78"/>
              </a:rPr>
            </a:br>
            <a:endParaRPr lang="fa-IR" sz="44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1032934" y="1930400"/>
            <a:ext cx="8596668" cy="3880773"/>
          </a:xfrm>
        </p:spPr>
        <p:txBody>
          <a:bodyPr>
            <a:normAutofit/>
          </a:bodyPr>
          <a:lstStyle/>
          <a:p>
            <a:r>
              <a:rPr lang="fa-IR" sz="2800" dirty="0" smtClean="0">
                <a:solidFill>
                  <a:schemeClr val="tx1"/>
                </a:solidFill>
                <a:cs typeface="B Mitra" panose="00000400000000000000" pitchFamily="2" charset="-78"/>
              </a:rPr>
              <a:t>اولين جدول سمت راست صفحه زیج، جدول استفاده از نمك ید دارو تعداد خانوار  می باشد.  این جدول با توجه به سرشماري اول سال ثبت می گردد.</a:t>
            </a:r>
            <a:endParaRPr lang="fa-IR" sz="2800" dirty="0">
              <a:solidFill>
                <a:schemeClr val="tx1"/>
              </a:solidFill>
              <a:cs typeface="B Mitra" panose="00000400000000000000" pitchFamily="2" charset="-78"/>
            </a:endParaRPr>
          </a:p>
        </p:txBody>
      </p:sp>
      <p:graphicFrame>
        <p:nvGraphicFramePr>
          <p:cNvPr id="12" name="Table 11"/>
          <p:cNvGraphicFramePr>
            <a:graphicFrameLocks noGrp="1"/>
          </p:cNvGraphicFramePr>
          <p:nvPr>
            <p:extLst>
              <p:ext uri="{D42A27DB-BD31-4B8C-83A1-F6EECF244321}">
                <p14:modId xmlns:p14="http://schemas.microsoft.com/office/powerpoint/2010/main" val="1516031109"/>
              </p:ext>
            </p:extLst>
          </p:nvPr>
        </p:nvGraphicFramePr>
        <p:xfrm>
          <a:off x="3810000" y="3512026"/>
          <a:ext cx="4572000" cy="996474"/>
        </p:xfrm>
        <a:graphic>
          <a:graphicData uri="http://schemas.openxmlformats.org/drawingml/2006/table">
            <a:tbl>
              <a:tblPr rtl="1" firstRow="1" firstCol="1" bandRow="1"/>
              <a:tblGrid>
                <a:gridCol w="1524000"/>
                <a:gridCol w="1524000"/>
                <a:gridCol w="1524000"/>
              </a:tblGrid>
              <a:tr h="0">
                <a:tc>
                  <a:txBody>
                    <a:bodyPr/>
                    <a:lstStyle/>
                    <a:p>
                      <a:pPr algn="r" rtl="1">
                        <a:lnSpc>
                          <a:spcPct val="107000"/>
                        </a:lnSpc>
                        <a:spcAft>
                          <a:spcPts val="0"/>
                        </a:spcAft>
                      </a:pPr>
                      <a:r>
                        <a:rPr lang="fa-IR"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منطقه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200" b="1">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تعداد کل خانور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1">
                        <a:lnSpc>
                          <a:spcPct val="107000"/>
                        </a:lnSpc>
                        <a:spcAft>
                          <a:spcPts val="0"/>
                        </a:spcAft>
                      </a:pPr>
                      <a:r>
                        <a:rPr lang="fa-IR"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تعداد خانوار هایی که از نمک</a:t>
                      </a:r>
                      <a:r>
                        <a:rPr lang="en-US"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
                      </a:r>
                      <a:br>
                        <a:rPr lang="en-US"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br>
                      <a:r>
                        <a:rPr lang="fa-IR"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ید دار استفاده میکنند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r" rtl="1">
                        <a:lnSpc>
                          <a:spcPct val="107000"/>
                        </a:lnSpc>
                        <a:spcAft>
                          <a:spcPts val="0"/>
                        </a:spcAft>
                      </a:pPr>
                      <a:r>
                        <a:rPr lang="fa-IR" sz="1200" b="1">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شهر / روستای اصلی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1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1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646">
                <a:tc>
                  <a:txBody>
                    <a:bodyPr/>
                    <a:lstStyle/>
                    <a:p>
                      <a:pPr algn="r" rtl="1">
                        <a:lnSpc>
                          <a:spcPct val="107000"/>
                        </a:lnSpc>
                        <a:spcAft>
                          <a:spcPts val="0"/>
                        </a:spcAft>
                      </a:pPr>
                      <a:r>
                        <a:rPr lang="fa-IR" sz="1200" b="1" dirty="0">
                          <a:solidFill>
                            <a:srgbClr val="000000"/>
                          </a:solidFill>
                          <a:effectLst/>
                          <a:latin typeface="Times New Roman" panose="02020603050405020304" pitchFamily="18" charset="0"/>
                          <a:ea typeface="Times New Roman" panose="02020603050405020304" pitchFamily="18" charset="0"/>
                          <a:cs typeface="B Nazanin" panose="00000400000000000000" pitchFamily="2" charset="-78"/>
                        </a:rPr>
                        <a:t>حاشیه / قمر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10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en-US" sz="1100" dirty="0">
                        <a:effectLst/>
                        <a:latin typeface="Calibri" panose="020F0502020204030204" pitchFamily="34"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921085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813300" y="4495800"/>
            <a:ext cx="6184900" cy="18923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p:txBody>
          <a:bodyPr vert="horz" lIns="91440" tIns="45720" rIns="91440" bIns="45720" rtlCol="0" anchor="t">
            <a:normAutofit/>
          </a:bodyPr>
          <a:lstStyle/>
          <a:p>
            <a:pPr algn="ctr"/>
            <a:r>
              <a:rPr lang="fa-IR" sz="4400" dirty="0" smtClean="0">
                <a:solidFill>
                  <a:schemeClr val="accent5">
                    <a:lumMod val="50000"/>
                  </a:schemeClr>
                </a:solidFill>
                <a:cs typeface="B Titr" panose="00000700000000000000" pitchFamily="2" charset="-78"/>
              </a:rPr>
              <a:t>2- جدول </a:t>
            </a:r>
            <a:r>
              <a:rPr lang="fa-IR" sz="4400" dirty="0">
                <a:solidFill>
                  <a:schemeClr val="accent5">
                    <a:lumMod val="50000"/>
                  </a:schemeClr>
                </a:solidFill>
                <a:cs typeface="B Titr" panose="00000700000000000000" pitchFamily="2" charset="-78"/>
              </a:rPr>
              <a:t>جمعیت برحسب سن و جنس</a:t>
            </a:r>
          </a:p>
        </p:txBody>
      </p:sp>
      <p:sp>
        <p:nvSpPr>
          <p:cNvPr id="3" name="Content Placeholder 2"/>
          <p:cNvSpPr>
            <a:spLocks noGrp="1"/>
          </p:cNvSpPr>
          <p:nvPr>
            <p:ph idx="1"/>
          </p:nvPr>
        </p:nvSpPr>
        <p:spPr>
          <a:xfrm>
            <a:off x="778934" y="1817689"/>
            <a:ext cx="10219266" cy="4570411"/>
          </a:xfrm>
        </p:spPr>
        <p:txBody>
          <a:bodyPr>
            <a:noAutofit/>
          </a:bodyPr>
          <a:lstStyle/>
          <a:p>
            <a:pPr algn="just"/>
            <a:r>
              <a:rPr lang="fa-IR" sz="2400" dirty="0">
                <a:solidFill>
                  <a:schemeClr val="tx1"/>
                </a:solidFill>
                <a:cs typeface="B Mitra" panose="00000400000000000000" pitchFamily="2" charset="-78"/>
              </a:rPr>
              <a:t>دومين جدول سمت راست صفحه زیج، جدول جمعيت </a:t>
            </a:r>
            <a:r>
              <a:rPr lang="fa-IR" sz="2400" dirty="0" smtClean="0">
                <a:solidFill>
                  <a:schemeClr val="tx1"/>
                </a:solidFill>
                <a:cs typeface="B Mitra" panose="00000400000000000000" pitchFamily="2" charset="-78"/>
              </a:rPr>
              <a:t>است. </a:t>
            </a:r>
            <a:r>
              <a:rPr lang="fa-IR" sz="2400" dirty="0">
                <a:solidFill>
                  <a:schemeClr val="tx1"/>
                </a:solidFill>
                <a:cs typeface="B Mitra" panose="00000400000000000000" pitchFamily="2" charset="-78"/>
              </a:rPr>
              <a:t>مبناي این جدول </a:t>
            </a:r>
            <a:r>
              <a:rPr lang="fa-IR" sz="2400" dirty="0" smtClean="0">
                <a:solidFill>
                  <a:schemeClr val="tx1"/>
                </a:solidFill>
                <a:cs typeface="B Mitra" panose="00000400000000000000" pitchFamily="2" charset="-78"/>
              </a:rPr>
              <a:t>سرشماري جمعیت در ابتدای هر سال است</a:t>
            </a:r>
            <a:r>
              <a:rPr lang="fa-IR" sz="2400" dirty="0">
                <a:solidFill>
                  <a:schemeClr val="tx1"/>
                </a:solidFill>
                <a:cs typeface="B Mitra" panose="00000400000000000000" pitchFamily="2" charset="-78"/>
              </a:rPr>
              <a:t>. </a:t>
            </a:r>
            <a:r>
              <a:rPr lang="fa-IR" sz="2400" dirty="0" smtClean="0">
                <a:solidFill>
                  <a:schemeClr val="tx1"/>
                </a:solidFill>
                <a:cs typeface="B Mitra" panose="00000400000000000000" pitchFamily="2" charset="-78"/>
              </a:rPr>
              <a:t>و با خودکار آبی تکمیل می گردد.</a:t>
            </a:r>
          </a:p>
          <a:p>
            <a:pPr algn="just"/>
            <a:r>
              <a:rPr lang="fa-IR" sz="2400" dirty="0" smtClean="0">
                <a:solidFill>
                  <a:schemeClr val="tx1"/>
                </a:solidFill>
                <a:cs typeface="B Mitra" panose="00000400000000000000" pitchFamily="2" charset="-78"/>
              </a:rPr>
              <a:t>در </a:t>
            </a:r>
            <a:r>
              <a:rPr lang="fa-IR" sz="2400" dirty="0">
                <a:solidFill>
                  <a:schemeClr val="tx1"/>
                </a:solidFill>
                <a:cs typeface="B Mitra" panose="00000400000000000000" pitchFamily="2" charset="-78"/>
              </a:rPr>
              <a:t>آغاز اطلاعات جمع آوري شده برحسب سن و جنس جمعيت تحت پوشش و به تفکيك </a:t>
            </a:r>
            <a:r>
              <a:rPr lang="fa-IR" sz="2400" dirty="0" smtClean="0">
                <a:solidFill>
                  <a:schemeClr val="tx1"/>
                </a:solidFill>
                <a:cs typeface="B Mitra" panose="00000400000000000000" pitchFamily="2" charset="-78"/>
              </a:rPr>
              <a:t>روستاي اصلی وقمر </a:t>
            </a:r>
            <a:r>
              <a:rPr lang="fa-IR" sz="2400" dirty="0">
                <a:solidFill>
                  <a:schemeClr val="tx1"/>
                </a:solidFill>
                <a:cs typeface="B Mitra" panose="00000400000000000000" pitchFamily="2" charset="-78"/>
              </a:rPr>
              <a:t>در جمعيت روستایی و به تفکيك جمعيت شهري/ حاشيه </a:t>
            </a:r>
            <a:r>
              <a:rPr lang="fa-IR" sz="2400" dirty="0" smtClean="0">
                <a:solidFill>
                  <a:schemeClr val="tx1"/>
                </a:solidFill>
                <a:cs typeface="B Mitra" panose="00000400000000000000" pitchFamily="2" charset="-78"/>
              </a:rPr>
              <a:t>در </a:t>
            </a:r>
            <a:r>
              <a:rPr lang="fa-IR" sz="2400" dirty="0">
                <a:solidFill>
                  <a:schemeClr val="tx1"/>
                </a:solidFill>
                <a:cs typeface="B Mitra" panose="00000400000000000000" pitchFamily="2" charset="-78"/>
              </a:rPr>
              <a:t>شهر </a:t>
            </a:r>
            <a:r>
              <a:rPr lang="fa-IR" sz="2400" dirty="0" smtClean="0">
                <a:solidFill>
                  <a:schemeClr val="tx1"/>
                </a:solidFill>
                <a:cs typeface="B Mitra" panose="00000400000000000000" pitchFamily="2" charset="-78"/>
              </a:rPr>
              <a:t>دسته بندي </a:t>
            </a:r>
            <a:r>
              <a:rPr lang="fa-IR" sz="2400" dirty="0">
                <a:solidFill>
                  <a:schemeClr val="tx1"/>
                </a:solidFill>
                <a:cs typeface="B Mitra" panose="00000400000000000000" pitchFamily="2" charset="-78"/>
              </a:rPr>
              <a:t>میشود و </a:t>
            </a:r>
            <a:r>
              <a:rPr lang="fa-IR" sz="2400" dirty="0" smtClean="0">
                <a:solidFill>
                  <a:schemeClr val="tx1"/>
                </a:solidFill>
                <a:cs typeface="B Mitra" panose="00000400000000000000" pitchFamily="2" charset="-78"/>
              </a:rPr>
              <a:t>در </a:t>
            </a:r>
            <a:r>
              <a:rPr lang="fa-IR" sz="2400" dirty="0">
                <a:solidFill>
                  <a:schemeClr val="tx1"/>
                </a:solidFill>
                <a:cs typeface="B Mitra" panose="00000400000000000000" pitchFamily="2" charset="-78"/>
              </a:rPr>
              <a:t>این جدول وارد </a:t>
            </a:r>
            <a:r>
              <a:rPr lang="fa-IR" sz="2400" dirty="0" smtClean="0">
                <a:solidFill>
                  <a:schemeClr val="tx1"/>
                </a:solidFill>
                <a:cs typeface="B Mitra" panose="00000400000000000000" pitchFamily="2" charset="-78"/>
              </a:rPr>
              <a:t>می گردد</a:t>
            </a:r>
            <a:r>
              <a:rPr lang="fa-IR" sz="2400" dirty="0">
                <a:solidFill>
                  <a:schemeClr val="tx1"/>
                </a:solidFill>
                <a:cs typeface="B Mitra" panose="00000400000000000000" pitchFamily="2" charset="-78"/>
              </a:rPr>
              <a:t>. </a:t>
            </a:r>
            <a:endParaRPr lang="fa-IR" sz="2400" dirty="0" smtClean="0">
              <a:solidFill>
                <a:schemeClr val="tx1"/>
              </a:solidFill>
              <a:cs typeface="B Mitra" panose="00000400000000000000" pitchFamily="2" charset="-78"/>
            </a:endParaRPr>
          </a:p>
          <a:p>
            <a:pPr algn="just"/>
            <a:r>
              <a:rPr lang="fa-IR" sz="2800" dirty="0" smtClean="0">
                <a:solidFill>
                  <a:schemeClr val="accent4">
                    <a:lumMod val="50000"/>
                  </a:schemeClr>
                </a:solidFill>
                <a:cs typeface="B Mitra" panose="00000400000000000000" pitchFamily="2" charset="-78"/>
              </a:rPr>
              <a:t>توجه داشته باشید آمار زنان شوهر دار 10 تا 49 سال (در سالهای اخیر10 تا 54 سال </a:t>
            </a:r>
            <a:r>
              <a:rPr lang="en-US" sz="2800" dirty="0" smtClean="0">
                <a:solidFill>
                  <a:schemeClr val="accent4">
                    <a:lumMod val="50000"/>
                  </a:schemeClr>
                </a:solidFill>
                <a:cs typeface="B Mitra" panose="00000400000000000000" pitchFamily="2" charset="-78"/>
              </a:rPr>
              <a:t>(</a:t>
            </a:r>
            <a:r>
              <a:rPr lang="fa-IR" sz="2800" dirty="0" smtClean="0">
                <a:solidFill>
                  <a:schemeClr val="accent4">
                    <a:lumMod val="50000"/>
                  </a:schemeClr>
                </a:solidFill>
                <a:cs typeface="B Mitra" panose="00000400000000000000" pitchFamily="2" charset="-78"/>
              </a:rPr>
              <a:t> به صورت ستون جداگانه نیز در </a:t>
            </a:r>
            <a:r>
              <a:rPr lang="fa-IR" sz="2800" dirty="0">
                <a:solidFill>
                  <a:schemeClr val="accent4">
                    <a:lumMod val="50000"/>
                  </a:schemeClr>
                </a:solidFill>
                <a:cs typeface="B Mitra" panose="00000400000000000000" pitchFamily="2" charset="-78"/>
              </a:rPr>
              <a:t>نظر گرفته شده است.</a:t>
            </a:r>
          </a:p>
          <a:p>
            <a:pPr marL="0" indent="0" algn="just">
              <a:buNone/>
            </a:pPr>
            <a:r>
              <a:rPr lang="fa-IR" sz="3200" b="1" dirty="0" smtClean="0">
                <a:solidFill>
                  <a:srgbClr val="FF0000"/>
                </a:solidFill>
                <a:cs typeface="B Mitra" panose="00000400000000000000" pitchFamily="2" charset="-78"/>
              </a:rPr>
              <a:t>   توجه</a:t>
            </a:r>
            <a:r>
              <a:rPr lang="en-US" sz="2800" b="1" dirty="0">
                <a:solidFill>
                  <a:schemeClr val="tx1"/>
                </a:solidFill>
                <a:cs typeface="B Mitra" panose="00000400000000000000" pitchFamily="2" charset="-78"/>
              </a:rPr>
              <a:t>: </a:t>
            </a:r>
            <a:r>
              <a:rPr lang="fa-IR" sz="2800" b="1" dirty="0">
                <a:solidFill>
                  <a:schemeClr val="accent2">
                    <a:lumMod val="75000"/>
                  </a:schemeClr>
                </a:solidFill>
                <a:cs typeface="B Mitra" panose="00000400000000000000" pitchFamily="2" charset="-78"/>
              </a:rPr>
              <a:t>منظور از زن همسردار</a:t>
            </a:r>
            <a:r>
              <a:rPr lang="fa-IR" sz="2800" dirty="0">
                <a:solidFill>
                  <a:schemeClr val="tx1"/>
                </a:solidFill>
                <a:cs typeface="B Mitra" panose="00000400000000000000" pitchFamily="2" charset="-78"/>
              </a:rPr>
              <a:t>، </a:t>
            </a:r>
            <a:r>
              <a:rPr lang="fa-IR" sz="2400" dirty="0">
                <a:solidFill>
                  <a:schemeClr val="tx1"/>
                </a:solidFill>
                <a:cs typeface="B Mitra" panose="00000400000000000000" pitchFamily="2" charset="-78"/>
              </a:rPr>
              <a:t>زنی است كه </a:t>
            </a:r>
            <a:r>
              <a:rPr lang="fa-IR" sz="2400" dirty="0" smtClean="0">
                <a:solidFill>
                  <a:schemeClr val="tx1"/>
                </a:solidFill>
                <a:cs typeface="B Mitra" panose="00000400000000000000" pitchFamily="2" charset="-78"/>
              </a:rPr>
              <a:t>در خانه</a:t>
            </a:r>
          </a:p>
          <a:p>
            <a:pPr marL="0" indent="0" algn="just">
              <a:buNone/>
            </a:pPr>
            <a:r>
              <a:rPr lang="fa-IR" sz="2400" dirty="0" smtClean="0">
                <a:solidFill>
                  <a:schemeClr val="tx1"/>
                </a:solidFill>
                <a:cs typeface="B Mitra" panose="00000400000000000000" pitchFamily="2" charset="-78"/>
              </a:rPr>
              <a:t> همسر خود زندگی می كند و  همچنین دختران عقدكرده اي </a:t>
            </a:r>
            <a:r>
              <a:rPr lang="fa-IR" sz="2400" dirty="0">
                <a:solidFill>
                  <a:schemeClr val="tx1"/>
                </a:solidFill>
                <a:cs typeface="B Mitra" panose="00000400000000000000" pitchFamily="2" charset="-78"/>
              </a:rPr>
              <a:t>كه </a:t>
            </a:r>
            <a:r>
              <a:rPr lang="fa-IR" sz="2400" dirty="0" smtClean="0">
                <a:solidFill>
                  <a:schemeClr val="tx1"/>
                </a:solidFill>
                <a:cs typeface="B Mitra" panose="00000400000000000000" pitchFamily="2" charset="-78"/>
              </a:rPr>
              <a:t>هنوز</a:t>
            </a:r>
          </a:p>
          <a:p>
            <a:pPr marL="0" indent="0" algn="just">
              <a:buNone/>
            </a:pPr>
            <a:r>
              <a:rPr lang="fa-IR" sz="2400" dirty="0" smtClean="0">
                <a:solidFill>
                  <a:schemeClr val="tx1"/>
                </a:solidFill>
                <a:cs typeface="B Mitra" panose="00000400000000000000" pitchFamily="2" charset="-78"/>
              </a:rPr>
              <a:t> </a:t>
            </a:r>
            <a:r>
              <a:rPr lang="fa-IR" sz="2400" dirty="0">
                <a:solidFill>
                  <a:schemeClr val="tx1"/>
                </a:solidFill>
                <a:cs typeface="B Mitra" panose="00000400000000000000" pitchFamily="2" charset="-78"/>
              </a:rPr>
              <a:t>در خانه </a:t>
            </a:r>
            <a:r>
              <a:rPr lang="fa-IR" sz="2400" dirty="0" smtClean="0">
                <a:solidFill>
                  <a:schemeClr val="tx1"/>
                </a:solidFill>
                <a:cs typeface="B Mitra" panose="00000400000000000000" pitchFamily="2" charset="-78"/>
              </a:rPr>
              <a:t>پدر خود ساكن هستند جزو زنان </a:t>
            </a:r>
            <a:r>
              <a:rPr lang="fa-IR" sz="2400" dirty="0">
                <a:solidFill>
                  <a:schemeClr val="tx1"/>
                </a:solidFill>
                <a:cs typeface="B Mitra" panose="00000400000000000000" pitchFamily="2" charset="-78"/>
              </a:rPr>
              <a:t>همسردار به حساب می </a:t>
            </a:r>
            <a:r>
              <a:rPr lang="fa-IR" sz="2400" dirty="0" smtClean="0">
                <a:solidFill>
                  <a:schemeClr val="tx1"/>
                </a:solidFill>
                <a:cs typeface="B Mitra" panose="00000400000000000000" pitchFamily="2" charset="-78"/>
              </a:rPr>
              <a:t>آیند.</a:t>
            </a:r>
            <a:endParaRPr lang="en-US" sz="2400" dirty="0">
              <a:solidFill>
                <a:schemeClr val="tx1"/>
              </a:solidFill>
              <a:cs typeface="B Mitra" panose="00000400000000000000" pitchFamily="2" charset="-78"/>
            </a:endParaRPr>
          </a:p>
          <a:p>
            <a:pPr algn="just"/>
            <a:r>
              <a:rPr lang="en-US" sz="2400" dirty="0">
                <a:solidFill>
                  <a:schemeClr val="tx1"/>
                </a:solidFill>
                <a:cs typeface="B Mitra" panose="00000400000000000000" pitchFamily="2" charset="-78"/>
              </a:rPr>
              <a:t/>
            </a:r>
            <a:br>
              <a:rPr lang="en-US" sz="2400" dirty="0">
                <a:solidFill>
                  <a:schemeClr val="tx1"/>
                </a:solidFill>
                <a:cs typeface="B Mitra" panose="00000400000000000000" pitchFamily="2" charset="-78"/>
              </a:rPr>
            </a:br>
            <a:endParaRPr lang="fa-IR" sz="2400" dirty="0">
              <a:solidFill>
                <a:schemeClr val="tx1"/>
              </a:solidFill>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050" y="4102894"/>
            <a:ext cx="3219450" cy="2501106"/>
          </a:xfrm>
          <a:prstGeom prst="rect">
            <a:avLst/>
          </a:prstGeom>
        </p:spPr>
      </p:pic>
    </p:spTree>
    <p:extLst>
      <p:ext uri="{BB962C8B-B14F-4D97-AF65-F5344CB8AC3E}">
        <p14:creationId xmlns:p14="http://schemas.microsoft.com/office/powerpoint/2010/main" val="32428852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Autofit/>
          </a:bodyPr>
          <a:lstStyle/>
          <a:p>
            <a:pPr algn="ctr"/>
            <a:r>
              <a:rPr lang="fa-IR" sz="3200" dirty="0" smtClean="0">
                <a:solidFill>
                  <a:schemeClr val="accent5">
                    <a:lumMod val="50000"/>
                  </a:schemeClr>
                </a:solidFill>
                <a:cs typeface="B Titr" panose="00000700000000000000" pitchFamily="2" charset="-78"/>
              </a:rPr>
              <a:t>3- جدول </a:t>
            </a:r>
            <a:r>
              <a:rPr lang="fa-IR" sz="3200" dirty="0">
                <a:solidFill>
                  <a:schemeClr val="accent5">
                    <a:lumMod val="50000"/>
                  </a:schemeClr>
                </a:solidFill>
                <a:cs typeface="B Titr" panose="00000700000000000000" pitchFamily="2" charset="-78"/>
              </a:rPr>
              <a:t>مرگ </a:t>
            </a:r>
            <a:r>
              <a:rPr lang="fa-IR" sz="3200" dirty="0" smtClean="0">
                <a:solidFill>
                  <a:schemeClr val="accent5">
                    <a:lumMod val="50000"/>
                  </a:schemeClr>
                </a:solidFill>
                <a:cs typeface="B Titr" panose="00000700000000000000" pitchFamily="2" charset="-78"/>
              </a:rPr>
              <a:t>مادران </a:t>
            </a:r>
            <a:r>
              <a:rPr lang="fa-IR" sz="3200" dirty="0">
                <a:solidFill>
                  <a:schemeClr val="accent5">
                    <a:lumMod val="50000"/>
                  </a:schemeClr>
                </a:solidFill>
                <a:cs typeface="B Titr" panose="00000700000000000000" pitchFamily="2" charset="-78"/>
              </a:rPr>
              <a:t>به دلیل عوارض بارداری و </a:t>
            </a:r>
            <a:r>
              <a:rPr lang="fa-IR" sz="3200" dirty="0" smtClean="0">
                <a:solidFill>
                  <a:schemeClr val="accent5">
                    <a:lumMod val="50000"/>
                  </a:schemeClr>
                </a:solidFill>
                <a:cs typeface="B Titr" panose="00000700000000000000" pitchFamily="2" charset="-78"/>
              </a:rPr>
              <a:t>زایمان</a:t>
            </a:r>
            <a:endParaRPr lang="fa-IR" sz="32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677334" y="1841501"/>
            <a:ext cx="9381066" cy="4199862"/>
          </a:xfrm>
        </p:spPr>
        <p:txBody>
          <a:bodyPr>
            <a:noAutofit/>
          </a:bodyPr>
          <a:lstStyle/>
          <a:p>
            <a:r>
              <a:rPr lang="fa-IR" sz="2400" dirty="0">
                <a:cs typeface="B Mitra" panose="00000400000000000000" pitchFamily="2" charset="-78"/>
              </a:rPr>
              <a:t>سومين جدول سمت راست صفحه زیج ، مرگ مادران به دليل عوارض حاملگی، زایمان و </a:t>
            </a:r>
            <a:r>
              <a:rPr lang="fa-IR" sz="2400" dirty="0" smtClean="0">
                <a:cs typeface="B Mitra" panose="00000400000000000000" pitchFamily="2" charset="-78"/>
              </a:rPr>
              <a:t>تا 42روز </a:t>
            </a:r>
            <a:r>
              <a:rPr lang="fa-IR" sz="2400" dirty="0">
                <a:cs typeface="B Mitra" panose="00000400000000000000" pitchFamily="2" charset="-78"/>
              </a:rPr>
              <a:t>پس از </a:t>
            </a:r>
            <a:r>
              <a:rPr lang="fa-IR" sz="2400" dirty="0" smtClean="0">
                <a:cs typeface="B Mitra" panose="00000400000000000000" pitchFamily="2" charset="-78"/>
              </a:rPr>
              <a:t>ختم </a:t>
            </a:r>
            <a:r>
              <a:rPr lang="fa-IR" sz="2400" dirty="0">
                <a:cs typeface="B Mitra" panose="00000400000000000000" pitchFamily="2" charset="-78"/>
              </a:rPr>
              <a:t>بارداري را برحسب سن مادر به تفکيك منطقه و با اشاره به </a:t>
            </a:r>
            <a:r>
              <a:rPr lang="fa-IR" sz="2400" dirty="0" smtClean="0">
                <a:cs typeface="B Mitra" panose="00000400000000000000" pitchFamily="2" charset="-78"/>
              </a:rPr>
              <a:t>علتهاي</a:t>
            </a:r>
            <a:r>
              <a:rPr lang="en-US" sz="2400" dirty="0" smtClean="0">
                <a:cs typeface="B Mitra" panose="00000400000000000000" pitchFamily="2" charset="-78"/>
              </a:rPr>
              <a:t> </a:t>
            </a:r>
            <a:r>
              <a:rPr lang="fa-IR" sz="2400" dirty="0" smtClean="0">
                <a:cs typeface="B Mitra" panose="00000400000000000000" pitchFamily="2" charset="-78"/>
              </a:rPr>
              <a:t>عمده </a:t>
            </a:r>
            <a:r>
              <a:rPr lang="fa-IR" sz="2400" dirty="0">
                <a:cs typeface="B Mitra" panose="00000400000000000000" pitchFamily="2" charset="-78"/>
              </a:rPr>
              <a:t>مرگ </a:t>
            </a:r>
            <a:r>
              <a:rPr lang="fa-IR" sz="2400" dirty="0" smtClean="0">
                <a:cs typeface="B Mitra" panose="00000400000000000000" pitchFamily="2" charset="-78"/>
              </a:rPr>
              <a:t>مادران شامل ( خونریزي</a:t>
            </a:r>
            <a:r>
              <a:rPr lang="fa-IR" sz="2400" dirty="0">
                <a:cs typeface="B Mitra" panose="00000400000000000000" pitchFamily="2" charset="-78"/>
              </a:rPr>
              <a:t>، عفونت بعد از زایمان، پره اكلامپسی، بيماریهاي قلبی و سایر علل) نشان می دهد</a:t>
            </a:r>
            <a:r>
              <a:rPr lang="en-US" sz="2400" dirty="0">
                <a:cs typeface="B Mitra" panose="00000400000000000000" pitchFamily="2" charset="-78"/>
              </a:rPr>
              <a:t>.</a:t>
            </a:r>
            <a:br>
              <a:rPr lang="en-US" sz="2400" dirty="0">
                <a:cs typeface="B Mitra" panose="00000400000000000000" pitchFamily="2" charset="-78"/>
              </a:rPr>
            </a:br>
            <a:r>
              <a:rPr lang="fa-IR" sz="2800" b="1" dirty="0">
                <a:solidFill>
                  <a:srgbClr val="FF0000"/>
                </a:solidFill>
                <a:cs typeface="B Mitra" panose="00000400000000000000" pitchFamily="2" charset="-78"/>
              </a:rPr>
              <a:t>توجه</a:t>
            </a:r>
            <a:r>
              <a:rPr lang="en-US" sz="2800" b="1" dirty="0">
                <a:solidFill>
                  <a:srgbClr val="FF0000"/>
                </a:solidFill>
                <a:cs typeface="B Mitra" panose="00000400000000000000" pitchFamily="2" charset="-78"/>
              </a:rPr>
              <a:t>: </a:t>
            </a:r>
            <a:r>
              <a:rPr lang="fa-IR" sz="2400" b="1" dirty="0">
                <a:solidFill>
                  <a:schemeClr val="accent4">
                    <a:lumMod val="50000"/>
                  </a:schemeClr>
                </a:solidFill>
                <a:cs typeface="B Mitra" panose="00000400000000000000" pitchFamily="2" charset="-78"/>
              </a:rPr>
              <a:t>علل مرگ پس از بررسی موارد مرگ در كميته دانشگاهی بررسی مرگ مادر و طبق علت اعلام شده در این كميته در </a:t>
            </a:r>
            <a:r>
              <a:rPr lang="fa-IR" sz="2400" b="1" dirty="0" smtClean="0">
                <a:solidFill>
                  <a:schemeClr val="accent4">
                    <a:lumMod val="50000"/>
                  </a:schemeClr>
                </a:solidFill>
                <a:cs typeface="B Mitra" panose="00000400000000000000" pitchFamily="2" charset="-78"/>
              </a:rPr>
              <a:t>جدول </a:t>
            </a:r>
            <a:r>
              <a:rPr lang="fa-IR" sz="2400" b="1" dirty="0">
                <a:solidFill>
                  <a:schemeClr val="accent4">
                    <a:lumMod val="50000"/>
                  </a:schemeClr>
                </a:solidFill>
                <a:cs typeface="B Mitra" panose="00000400000000000000" pitchFamily="2" charset="-78"/>
              </a:rPr>
              <a:t>درج </a:t>
            </a:r>
            <a:r>
              <a:rPr lang="fa-IR" sz="2400" b="1" dirty="0" smtClean="0">
                <a:solidFill>
                  <a:schemeClr val="accent4">
                    <a:lumMod val="50000"/>
                  </a:schemeClr>
                </a:solidFill>
                <a:cs typeface="B Mitra" panose="00000400000000000000" pitchFamily="2" charset="-78"/>
              </a:rPr>
              <a:t>می گردد.</a:t>
            </a:r>
          </a:p>
          <a:p>
            <a:endParaRPr lang="fa-IR" sz="2400" dirty="0">
              <a:solidFill>
                <a:srgbClr val="FF0000"/>
              </a:solidFill>
              <a:cs typeface="B Mitra"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534" y="3921125"/>
            <a:ext cx="4656666" cy="2492375"/>
          </a:xfrm>
          <a:prstGeom prst="rect">
            <a:avLst/>
          </a:prstGeom>
        </p:spPr>
      </p:pic>
      <p:sp>
        <p:nvSpPr>
          <p:cNvPr id="6" name="Rectangle 5"/>
          <p:cNvSpPr/>
          <p:nvPr/>
        </p:nvSpPr>
        <p:spPr>
          <a:xfrm>
            <a:off x="5334000" y="3921125"/>
            <a:ext cx="4902200" cy="238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algn="just" defTabSz="457200">
              <a:spcBef>
                <a:spcPts val="1000"/>
              </a:spcBef>
              <a:buClr>
                <a:srgbClr val="A5B592"/>
              </a:buClr>
              <a:buSzPct val="80000"/>
            </a:pPr>
            <a:r>
              <a:rPr lang="fa-IR" sz="2400" dirty="0">
                <a:solidFill>
                  <a:srgbClr val="FF0000"/>
                </a:solidFill>
                <a:cs typeface="B Mitra" panose="00000400000000000000" pitchFamily="2" charset="-78"/>
              </a:rPr>
              <a:t>توجه داشته باشید که اگر مرگ مادر در طول دوران  بارداری، حین زایمان و یا تا 42 روز پس</a:t>
            </a:r>
            <a:r>
              <a:rPr lang="en-US" sz="2400" dirty="0">
                <a:solidFill>
                  <a:srgbClr val="FF0000"/>
                </a:solidFill>
                <a:cs typeface="B Mitra" panose="00000400000000000000" pitchFamily="2" charset="-78"/>
              </a:rPr>
              <a:t> </a:t>
            </a:r>
            <a:r>
              <a:rPr lang="fa-IR" sz="2400" dirty="0">
                <a:solidFill>
                  <a:srgbClr val="FF0000"/>
                </a:solidFill>
                <a:cs typeface="B Mitra" panose="00000400000000000000" pitchFamily="2" charset="-78"/>
              </a:rPr>
              <a:t>از ختم بارداری به علتهای دیگری مثل حوادث پیش آمده باشد نبایستی به عنوان مرگ مادرثبت شود و فقط در جدول کل مرگها (جدول پنجم(زیر گردونه)) ثبت میگردد</a:t>
            </a:r>
            <a:r>
              <a:rPr lang="en-US" sz="2400" dirty="0">
                <a:solidFill>
                  <a:srgbClr val="FF0000"/>
                </a:solidFill>
                <a:cs typeface="B Mitra" panose="00000400000000000000" pitchFamily="2" charset="-78"/>
              </a:rPr>
              <a:t>.</a:t>
            </a:r>
          </a:p>
        </p:txBody>
      </p:sp>
    </p:spTree>
    <p:extLst>
      <p:ext uri="{BB962C8B-B14F-4D97-AF65-F5344CB8AC3E}">
        <p14:creationId xmlns:p14="http://schemas.microsoft.com/office/powerpoint/2010/main" val="11678368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444566" cy="1320800"/>
          </a:xfrm>
        </p:spPr>
        <p:txBody>
          <a:bodyPr vert="horz" lIns="91440" tIns="45720" rIns="91440" bIns="45720" rtlCol="0" anchor="t">
            <a:noAutofit/>
          </a:bodyPr>
          <a:lstStyle/>
          <a:p>
            <a:pPr algn="ctr"/>
            <a:r>
              <a:rPr lang="fa-IR" dirty="0" smtClean="0">
                <a:solidFill>
                  <a:schemeClr val="accent5">
                    <a:lumMod val="50000"/>
                  </a:schemeClr>
                </a:solidFill>
                <a:cs typeface="B Titr" panose="00000700000000000000" pitchFamily="2" charset="-78"/>
              </a:rPr>
              <a:t>4- جدول </a:t>
            </a:r>
            <a:r>
              <a:rPr lang="fa-IR" dirty="0">
                <a:solidFill>
                  <a:schemeClr val="accent5">
                    <a:lumMod val="50000"/>
                  </a:schemeClr>
                </a:solidFill>
                <a:cs typeface="B Titr" panose="00000700000000000000" pitchFamily="2" charset="-78"/>
              </a:rPr>
              <a:t>تولد برحسب </a:t>
            </a:r>
            <a:r>
              <a:rPr lang="fa-IR" dirty="0" smtClean="0">
                <a:solidFill>
                  <a:schemeClr val="accent5">
                    <a:lumMod val="50000"/>
                  </a:schemeClr>
                </a:solidFill>
                <a:cs typeface="B Titr" panose="00000700000000000000" pitchFamily="2" charset="-78"/>
              </a:rPr>
              <a:t>وزن </a:t>
            </a:r>
            <a:r>
              <a:rPr lang="fa-IR" dirty="0">
                <a:solidFill>
                  <a:schemeClr val="accent5">
                    <a:lumMod val="50000"/>
                  </a:schemeClr>
                </a:solidFill>
                <a:cs typeface="B Titr" panose="00000700000000000000" pitchFamily="2" charset="-78"/>
              </a:rPr>
              <a:t>و جنس نوزاد، سن مادر و شرایط </a:t>
            </a:r>
            <a:r>
              <a:rPr lang="fa-IR" dirty="0" smtClean="0">
                <a:solidFill>
                  <a:schemeClr val="accent5">
                    <a:lumMod val="50000"/>
                  </a:schemeClr>
                </a:solidFill>
                <a:cs typeface="B Titr" panose="00000700000000000000" pitchFamily="2" charset="-78"/>
              </a:rPr>
              <a:t>زایمان و . . . </a:t>
            </a:r>
            <a:r>
              <a:rPr lang="en-US" dirty="0">
                <a:solidFill>
                  <a:schemeClr val="accent5">
                    <a:lumMod val="50000"/>
                  </a:schemeClr>
                </a:solidFill>
                <a:cs typeface="B Titr" panose="00000700000000000000" pitchFamily="2" charset="-78"/>
              </a:rPr>
              <a:t/>
            </a:r>
            <a:br>
              <a:rPr lang="en-US" dirty="0">
                <a:solidFill>
                  <a:schemeClr val="accent5">
                    <a:lumMod val="50000"/>
                  </a:schemeClr>
                </a:solidFill>
                <a:cs typeface="B Titr" panose="00000700000000000000" pitchFamily="2" charset="-78"/>
              </a:rPr>
            </a:br>
            <a:endParaRPr lang="fa-IR"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677334" y="2160589"/>
            <a:ext cx="9901766" cy="4278311"/>
          </a:xfrm>
        </p:spPr>
        <p:txBody>
          <a:bodyPr>
            <a:noAutofit/>
          </a:bodyPr>
          <a:lstStyle/>
          <a:p>
            <a:pPr marL="0" indent="0">
              <a:buNone/>
            </a:pPr>
            <a:r>
              <a:rPr lang="fa-IR" sz="2400" dirty="0">
                <a:solidFill>
                  <a:schemeClr val="tx1"/>
                </a:solidFill>
                <a:cs typeface="B Mitra" panose="00000400000000000000" pitchFamily="2" charset="-78"/>
              </a:rPr>
              <a:t>چهارمين جدول صفحه زیج ، به ثبت اطلاعات دقيق تر مربوط به مواليد </a:t>
            </a:r>
            <a:r>
              <a:rPr lang="fa-IR" sz="2400" dirty="0" smtClean="0">
                <a:solidFill>
                  <a:schemeClr val="tx1"/>
                </a:solidFill>
                <a:cs typeface="B Mitra" panose="00000400000000000000" pitchFamily="2" charset="-78"/>
              </a:rPr>
              <a:t>اختصاص </a:t>
            </a:r>
            <a:r>
              <a:rPr lang="fa-IR" sz="2400" dirty="0">
                <a:solidFill>
                  <a:schemeClr val="tx1"/>
                </a:solidFill>
                <a:cs typeface="B Mitra" panose="00000400000000000000" pitchFamily="2" charset="-78"/>
              </a:rPr>
              <a:t>دارد. </a:t>
            </a:r>
            <a:endParaRPr lang="fa-IR" sz="2400" dirty="0" smtClean="0">
              <a:solidFill>
                <a:schemeClr val="tx1"/>
              </a:solidFill>
              <a:cs typeface="B Mitra" panose="00000400000000000000" pitchFamily="2" charset="-78"/>
            </a:endParaRPr>
          </a:p>
          <a:p>
            <a:pPr marL="0" indent="0" algn="just">
              <a:buNone/>
            </a:pPr>
            <a:r>
              <a:rPr lang="fa-IR" sz="2400" dirty="0" smtClean="0">
                <a:solidFill>
                  <a:schemeClr val="tx1"/>
                </a:solidFill>
                <a:cs typeface="B Mitra" panose="00000400000000000000" pitchFamily="2" charset="-78"/>
              </a:rPr>
              <a:t>در زیج هاي كنونی موارد مرده بدنيا آمده ، زنده به دنيا آمده ، وزن هنگام تولد ، سن مادر در این تولد زنده</a:t>
            </a:r>
            <a:r>
              <a:rPr lang="en-US" sz="2400" dirty="0" smtClean="0">
                <a:solidFill>
                  <a:schemeClr val="tx1"/>
                </a:solidFill>
                <a:cs typeface="B Mitra" panose="00000400000000000000" pitchFamily="2" charset="-78"/>
              </a:rPr>
              <a:t/>
            </a:r>
            <a:br>
              <a:rPr lang="en-US" sz="2400" dirty="0" smtClean="0">
                <a:solidFill>
                  <a:schemeClr val="tx1"/>
                </a:solidFill>
                <a:cs typeface="B Mitra" panose="00000400000000000000" pitchFamily="2" charset="-78"/>
              </a:rPr>
            </a:br>
            <a:r>
              <a:rPr lang="fa-IR" sz="2400" dirty="0" smtClean="0">
                <a:solidFill>
                  <a:schemeClr val="tx1"/>
                </a:solidFill>
                <a:cs typeface="B Mitra" panose="00000400000000000000" pitchFamily="2" charset="-78"/>
              </a:rPr>
              <a:t>و شرایط و نوع زایمان و موارد تک فرزند و بی فرزند  منعکس میگردد</a:t>
            </a:r>
            <a:r>
              <a:rPr lang="en-US" sz="2400" dirty="0" smtClean="0">
                <a:solidFill>
                  <a:schemeClr val="tx1"/>
                </a:solidFill>
                <a:cs typeface="B Mitra" panose="00000400000000000000" pitchFamily="2" charset="-78"/>
              </a:rPr>
              <a:t>.</a:t>
            </a:r>
          </a:p>
          <a:p>
            <a:pPr marL="0" indent="0" algn="just">
              <a:buNone/>
            </a:pPr>
            <a:r>
              <a:rPr lang="fa-IR" sz="2800" b="1" dirty="0" smtClean="0">
                <a:solidFill>
                  <a:srgbClr val="00B050"/>
                </a:solidFill>
                <a:cs typeface="B Mitra" panose="00000400000000000000" pitchFamily="2" charset="-78"/>
              </a:rPr>
              <a:t>بخش </a:t>
            </a:r>
            <a:r>
              <a:rPr lang="fa-IR" sz="2800" b="1" dirty="0">
                <a:solidFill>
                  <a:srgbClr val="00B050"/>
                </a:solidFill>
                <a:cs typeface="B Mitra" panose="00000400000000000000" pitchFamily="2" charset="-78"/>
              </a:rPr>
              <a:t>اول</a:t>
            </a:r>
            <a:r>
              <a:rPr lang="en-US" sz="2800" b="1" dirty="0">
                <a:solidFill>
                  <a:srgbClr val="00B050"/>
                </a:solidFill>
                <a:cs typeface="B Mitra" panose="00000400000000000000" pitchFamily="2" charset="-78"/>
              </a:rPr>
              <a:t>: </a:t>
            </a:r>
            <a:r>
              <a:rPr lang="fa-IR" sz="2800" b="1" dirty="0" smtClean="0">
                <a:solidFill>
                  <a:srgbClr val="00B050"/>
                </a:solidFill>
                <a:cs typeface="B Mitra" panose="00000400000000000000" pitchFamily="2" charset="-78"/>
              </a:rPr>
              <a:t> </a:t>
            </a:r>
            <a:r>
              <a:rPr lang="fa-IR" sz="2400" dirty="0" smtClean="0">
                <a:solidFill>
                  <a:schemeClr val="tx1"/>
                </a:solidFill>
                <a:cs typeface="B Mitra" panose="00000400000000000000" pitchFamily="2" charset="-78"/>
              </a:rPr>
              <a:t>تعداد دختران </a:t>
            </a:r>
            <a:r>
              <a:rPr lang="fa-IR" sz="2400" dirty="0">
                <a:solidFill>
                  <a:schemeClr val="tx1"/>
                </a:solidFill>
                <a:cs typeface="B Mitra" panose="00000400000000000000" pitchFamily="2" charset="-78"/>
              </a:rPr>
              <a:t>و پسران مرده بدنيا آمده در برگه زیج حياتی به روش چوب </a:t>
            </a:r>
            <a:r>
              <a:rPr lang="fa-IR" sz="2400" dirty="0" smtClean="0">
                <a:solidFill>
                  <a:schemeClr val="tx1"/>
                </a:solidFill>
                <a:cs typeface="B Mitra" panose="00000400000000000000" pitchFamily="2" charset="-78"/>
              </a:rPr>
              <a:t>خطی </a:t>
            </a:r>
            <a:r>
              <a:rPr lang="fa-IR" sz="2400" dirty="0">
                <a:solidFill>
                  <a:schemeClr val="tx1"/>
                </a:solidFill>
                <a:cs typeface="B Mitra" panose="00000400000000000000" pitchFamily="2" charset="-78"/>
              </a:rPr>
              <a:t>علامت زده میشود. </a:t>
            </a:r>
            <a:r>
              <a:rPr lang="fa-IR" sz="2400" dirty="0" smtClean="0">
                <a:solidFill>
                  <a:srgbClr val="FF0000"/>
                </a:solidFill>
                <a:cs typeface="B Mitra" panose="00000400000000000000" pitchFamily="2" charset="-78"/>
              </a:rPr>
              <a:t>اما در زیج الکترونیک به عدد ثبت می گردد.</a:t>
            </a:r>
          </a:p>
          <a:p>
            <a:pPr marL="0" indent="0">
              <a:buNone/>
            </a:pPr>
            <a:r>
              <a:rPr lang="fa-IR" sz="2400" b="1" dirty="0" smtClean="0">
                <a:solidFill>
                  <a:srgbClr val="7030A0"/>
                </a:solidFill>
                <a:cs typeface="B Mitra" panose="00000400000000000000" pitchFamily="2" charset="-78"/>
              </a:rPr>
              <a:t>در </a:t>
            </a:r>
            <a:r>
              <a:rPr lang="fa-IR" sz="2400" b="1" dirty="0">
                <a:solidFill>
                  <a:srgbClr val="7030A0"/>
                </a:solidFill>
                <a:cs typeface="B Mitra" panose="00000400000000000000" pitchFamily="2" charset="-78"/>
              </a:rPr>
              <a:t>دو حالت، نوزاد مرده بدنيا آمده به حساب میآید</a:t>
            </a:r>
            <a:r>
              <a:rPr lang="en-US" sz="2400" b="1" dirty="0">
                <a:solidFill>
                  <a:srgbClr val="7030A0"/>
                </a:solidFill>
                <a:cs typeface="B Mitra" panose="00000400000000000000" pitchFamily="2" charset="-78"/>
              </a:rPr>
              <a:t>:</a:t>
            </a:r>
            <a:br>
              <a:rPr lang="en-US" sz="2400" b="1" dirty="0">
                <a:solidFill>
                  <a:srgbClr val="7030A0"/>
                </a:solidFill>
                <a:cs typeface="B Mitra" panose="00000400000000000000" pitchFamily="2" charset="-78"/>
              </a:rPr>
            </a:br>
            <a:r>
              <a:rPr lang="fa-IR" sz="2400" b="1" dirty="0">
                <a:solidFill>
                  <a:srgbClr val="7030A0"/>
                </a:solidFill>
                <a:cs typeface="B Mitra" panose="00000400000000000000" pitchFamily="2" charset="-78"/>
              </a:rPr>
              <a:t>الف) </a:t>
            </a:r>
            <a:r>
              <a:rPr lang="fa-IR" sz="2400" dirty="0">
                <a:solidFill>
                  <a:schemeClr val="tx1"/>
                </a:solidFill>
                <a:cs typeface="B Mitra" panose="00000400000000000000" pitchFamily="2" charset="-78"/>
              </a:rPr>
              <a:t>نوزادي كه بعد از هفته </a:t>
            </a:r>
            <a:r>
              <a:rPr lang="fa-IR" sz="2400" dirty="0" smtClean="0">
                <a:solidFill>
                  <a:schemeClr val="tx1"/>
                </a:solidFill>
                <a:cs typeface="B Mitra" panose="00000400000000000000" pitchFamily="2" charset="-78"/>
              </a:rPr>
              <a:t>بیست </a:t>
            </a:r>
            <a:r>
              <a:rPr lang="fa-IR" sz="2400" dirty="0">
                <a:solidFill>
                  <a:schemeClr val="tx1"/>
                </a:solidFill>
                <a:cs typeface="B Mitra" panose="00000400000000000000" pitchFamily="2" charset="-78"/>
              </a:rPr>
              <a:t>و دوم حاملگی بدنيا آمده است و هيچيك از علائم حياتی را ندارد (حتی یك نفس هم نکشيده و گریه نکرده </a:t>
            </a:r>
            <a:r>
              <a:rPr lang="fa-IR" sz="2400" dirty="0" smtClean="0">
                <a:solidFill>
                  <a:schemeClr val="tx1"/>
                </a:solidFill>
                <a:cs typeface="B Mitra" panose="00000400000000000000" pitchFamily="2" charset="-78"/>
              </a:rPr>
              <a:t>است.</a:t>
            </a:r>
            <a:r>
              <a:rPr lang="en-US" sz="2400" dirty="0">
                <a:solidFill>
                  <a:schemeClr val="tx1"/>
                </a:solidFill>
                <a:cs typeface="B Mitra" panose="00000400000000000000" pitchFamily="2" charset="-78"/>
              </a:rPr>
              <a:t/>
            </a:r>
            <a:br>
              <a:rPr lang="en-US" sz="2400" dirty="0">
                <a:solidFill>
                  <a:schemeClr val="tx1"/>
                </a:solidFill>
                <a:cs typeface="B Mitra" panose="00000400000000000000" pitchFamily="2" charset="-78"/>
              </a:rPr>
            </a:br>
            <a:r>
              <a:rPr lang="fa-IR" sz="2400" b="1" dirty="0">
                <a:solidFill>
                  <a:srgbClr val="7030A0"/>
                </a:solidFill>
                <a:cs typeface="B Mitra" panose="00000400000000000000" pitchFamily="2" charset="-78"/>
              </a:rPr>
              <a:t>ب) </a:t>
            </a:r>
            <a:r>
              <a:rPr lang="fa-IR" sz="2400" dirty="0">
                <a:solidFill>
                  <a:schemeClr val="tx1"/>
                </a:solidFill>
                <a:cs typeface="B Mitra" panose="00000400000000000000" pitchFamily="2" charset="-78"/>
              </a:rPr>
              <a:t>نوزادي كه با وزن بيش </a:t>
            </a:r>
            <a:r>
              <a:rPr lang="fa-IR" sz="2400" dirty="0" smtClean="0">
                <a:solidFill>
                  <a:schemeClr val="tx1"/>
                </a:solidFill>
                <a:cs typeface="B Mitra" panose="00000400000000000000" pitchFamily="2" charset="-78"/>
              </a:rPr>
              <a:t>از500 گرم </a:t>
            </a:r>
            <a:r>
              <a:rPr lang="fa-IR" sz="2400" dirty="0">
                <a:solidFill>
                  <a:schemeClr val="tx1"/>
                </a:solidFill>
                <a:cs typeface="B Mitra" panose="00000400000000000000" pitchFamily="2" charset="-78"/>
              </a:rPr>
              <a:t>(بدون احتساب وزن جفت) بدنيا آمده و در زمان تولد فاقد علائم حياتی است</a:t>
            </a:r>
            <a:r>
              <a:rPr lang="en-US" sz="2400" dirty="0">
                <a:solidFill>
                  <a:schemeClr val="tx1"/>
                </a:solidFill>
                <a:cs typeface="B Mitra" panose="00000400000000000000" pitchFamily="2" charset="-78"/>
              </a:rPr>
              <a:t>.</a:t>
            </a:r>
            <a:br>
              <a:rPr lang="en-US" sz="2400" dirty="0">
                <a:solidFill>
                  <a:schemeClr val="tx1"/>
                </a:solidFill>
                <a:cs typeface="B Mitra" panose="00000400000000000000" pitchFamily="2" charset="-78"/>
              </a:rPr>
            </a:br>
            <a:endParaRPr lang="fa-IR" sz="2400" dirty="0">
              <a:solidFill>
                <a:schemeClr val="tx1"/>
              </a:solidFill>
              <a:cs typeface="B Mitra" panose="00000400000000000000" pitchFamily="2" charset="-78"/>
            </a:endParaRPr>
          </a:p>
        </p:txBody>
      </p:sp>
    </p:spTree>
    <p:extLst>
      <p:ext uri="{BB962C8B-B14F-4D97-AF65-F5344CB8AC3E}">
        <p14:creationId xmlns:p14="http://schemas.microsoft.com/office/powerpoint/2010/main" val="25118293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rgbClr val="9C85C0">
                    <a:lumMod val="50000"/>
                  </a:srgbClr>
                </a:solidFill>
                <a:cs typeface="B Titr" panose="00000700000000000000" pitchFamily="2" charset="-78"/>
              </a:rPr>
              <a:t> </a:t>
            </a:r>
            <a:endParaRPr lang="fa-IR" dirty="0"/>
          </a:p>
        </p:txBody>
      </p:sp>
      <p:sp>
        <p:nvSpPr>
          <p:cNvPr id="3" name="Content Placeholder 2"/>
          <p:cNvSpPr>
            <a:spLocks noGrp="1"/>
          </p:cNvSpPr>
          <p:nvPr>
            <p:ph idx="1"/>
          </p:nvPr>
        </p:nvSpPr>
        <p:spPr>
          <a:xfrm>
            <a:off x="677334" y="762001"/>
            <a:ext cx="9190566" cy="5279362"/>
          </a:xfrm>
        </p:spPr>
        <p:txBody>
          <a:bodyPr>
            <a:normAutofit/>
          </a:bodyPr>
          <a:lstStyle/>
          <a:p>
            <a:pPr marL="0" indent="0">
              <a:buNone/>
            </a:pPr>
            <a:r>
              <a:rPr lang="fa-IR" sz="2800" b="1" dirty="0" smtClean="0">
                <a:solidFill>
                  <a:srgbClr val="00B050"/>
                </a:solidFill>
                <a:cs typeface="B Mitra" panose="00000400000000000000" pitchFamily="2" charset="-78"/>
              </a:rPr>
              <a:t>بخش دوم</a:t>
            </a:r>
            <a:r>
              <a:rPr lang="en-US" sz="2800" b="1" dirty="0" smtClean="0">
                <a:solidFill>
                  <a:srgbClr val="00B050"/>
                </a:solidFill>
                <a:cs typeface="B Mitra" panose="00000400000000000000" pitchFamily="2" charset="-78"/>
              </a:rPr>
              <a:t>: </a:t>
            </a:r>
            <a:r>
              <a:rPr lang="fa-IR" sz="2800" b="1" dirty="0" smtClean="0">
                <a:solidFill>
                  <a:srgbClr val="00B050"/>
                </a:solidFill>
                <a:cs typeface="B Mitra" panose="00000400000000000000" pitchFamily="2" charset="-78"/>
              </a:rPr>
              <a:t> </a:t>
            </a:r>
            <a:r>
              <a:rPr lang="fa-IR" sz="2800" dirty="0" smtClean="0">
                <a:cs typeface="B Mitra" panose="00000400000000000000" pitchFamily="2" charset="-78"/>
              </a:rPr>
              <a:t>مربوط به تعداد كل نوزادان زنده متولد شده و جنس آنها میباشد</a:t>
            </a:r>
            <a:r>
              <a:rPr lang="en-US" sz="2800" dirty="0" smtClean="0">
                <a:cs typeface="B Mitra" panose="00000400000000000000" pitchFamily="2" charset="-78"/>
              </a:rPr>
              <a:t>.</a:t>
            </a:r>
            <a:endParaRPr lang="fa-IR" sz="2800" dirty="0" smtClean="0">
              <a:cs typeface="B Mitra" panose="00000400000000000000" pitchFamily="2" charset="-78"/>
            </a:endParaRPr>
          </a:p>
          <a:p>
            <a:pPr marL="0" indent="0" algn="just">
              <a:buNone/>
            </a:pPr>
            <a:r>
              <a:rPr lang="en-US" sz="2800" dirty="0" smtClean="0">
                <a:cs typeface="B Mitra" panose="00000400000000000000" pitchFamily="2" charset="-78"/>
              </a:rPr>
              <a:t/>
            </a:r>
            <a:br>
              <a:rPr lang="en-US" sz="2800" dirty="0" smtClean="0">
                <a:cs typeface="B Mitra" panose="00000400000000000000" pitchFamily="2" charset="-78"/>
              </a:rPr>
            </a:br>
            <a:r>
              <a:rPr lang="fa-IR" sz="2800" b="1" dirty="0" smtClean="0">
                <a:solidFill>
                  <a:srgbClr val="00B050"/>
                </a:solidFill>
                <a:cs typeface="B Mitra" panose="00000400000000000000" pitchFamily="2" charset="-78"/>
              </a:rPr>
              <a:t>بخش سوم</a:t>
            </a:r>
            <a:r>
              <a:rPr lang="en-US" sz="2800" b="1" dirty="0" smtClean="0">
                <a:cs typeface="B Mitra" panose="00000400000000000000" pitchFamily="2" charset="-78"/>
              </a:rPr>
              <a:t>: </a:t>
            </a:r>
            <a:r>
              <a:rPr lang="fa-IR" sz="2800" b="1" dirty="0" smtClean="0">
                <a:cs typeface="B Mitra" panose="00000400000000000000" pitchFamily="2" charset="-78"/>
              </a:rPr>
              <a:t> </a:t>
            </a:r>
            <a:r>
              <a:rPr lang="fa-IR" sz="2800" dirty="0" smtClean="0">
                <a:cs typeface="B Mitra" panose="00000400000000000000" pitchFamily="2" charset="-78"/>
              </a:rPr>
              <a:t>مربوط به وزن هنگام تولد نوزاد برحسب جنس اوست. </a:t>
            </a:r>
            <a:r>
              <a:rPr lang="fa-IR" sz="2800" b="1" dirty="0" smtClean="0">
                <a:solidFill>
                  <a:srgbClr val="FF0000"/>
                </a:solidFill>
                <a:cs typeface="B Mitra" panose="00000400000000000000" pitchFamily="2" charset="-78"/>
              </a:rPr>
              <a:t>چنانچه وزن هنگام تولد دردست نبود میتوانيد وزن روز دهم تولد را اندازه بگيرید.</a:t>
            </a:r>
          </a:p>
          <a:p>
            <a:pPr marL="0" indent="0" algn="just">
              <a:buNone/>
            </a:pPr>
            <a:r>
              <a:rPr lang="fa-IR" sz="2800" dirty="0" smtClean="0">
                <a:cs typeface="B Mitra" panose="00000400000000000000" pitchFamily="2" charset="-78"/>
              </a:rPr>
              <a:t>تعداد نوزادانی را كه وزنشان كمتر از 2500 گرم باشد در دو ستون اول این قسمت و آنهایی كه وزنشان 2500گرم یا بيشتر است در دو ستون بعدي علامت زده میشود. در دو ستون</a:t>
            </a:r>
            <a:r>
              <a:rPr lang="en-US" sz="2800" dirty="0" smtClean="0">
                <a:cs typeface="B Mitra" panose="00000400000000000000" pitchFamily="2" charset="-78"/>
              </a:rPr>
              <a:t/>
            </a:r>
            <a:br>
              <a:rPr lang="en-US" sz="2800" dirty="0" smtClean="0">
                <a:cs typeface="B Mitra" panose="00000400000000000000" pitchFamily="2" charset="-78"/>
              </a:rPr>
            </a:br>
            <a:r>
              <a:rPr lang="fa-IR" sz="2800" dirty="0" smtClean="0">
                <a:cs typeface="B Mitra" panose="00000400000000000000" pitchFamily="2" charset="-78"/>
              </a:rPr>
              <a:t>آخر اين بخش، تعداد نوزادانی ثبت میشود كه موفق به وزن كردن آنها نشده ا یم</a:t>
            </a:r>
            <a:r>
              <a:rPr lang="en-US" sz="2800" dirty="0" smtClean="0">
                <a:cs typeface="B Mitra" panose="00000400000000000000" pitchFamily="2" charset="-78"/>
              </a:rPr>
              <a:t>.</a:t>
            </a:r>
            <a:endParaRPr lang="fa-IR" sz="2800" dirty="0" smtClean="0">
              <a:cs typeface="B Mitra" panose="00000400000000000000" pitchFamily="2" charset="-78"/>
            </a:endParaRPr>
          </a:p>
          <a:p>
            <a:pPr marL="0" indent="0" algn="just">
              <a:buNone/>
            </a:pPr>
            <a:r>
              <a:rPr lang="en-US" sz="2800" dirty="0" smtClean="0">
                <a:cs typeface="B Mitra" panose="00000400000000000000" pitchFamily="2" charset="-78"/>
              </a:rPr>
              <a:t/>
            </a:r>
            <a:br>
              <a:rPr lang="en-US" sz="2800" dirty="0" smtClean="0">
                <a:cs typeface="B Mitra" panose="00000400000000000000" pitchFamily="2" charset="-78"/>
              </a:rPr>
            </a:br>
            <a:endParaRPr lang="fa-IR" sz="2800" dirty="0">
              <a:cs typeface="B Mitra" panose="00000400000000000000" pitchFamily="2" charset="-78"/>
            </a:endParaRPr>
          </a:p>
        </p:txBody>
      </p:sp>
      <p:pic>
        <p:nvPicPr>
          <p:cNvPr id="4" name="Picture 3"/>
          <p:cNvPicPr>
            <a:picLocks noChangeAspect="1"/>
          </p:cNvPicPr>
          <p:nvPr/>
        </p:nvPicPr>
        <p:blipFill>
          <a:blip r:embed="rId2"/>
          <a:stretch>
            <a:fillRect/>
          </a:stretch>
        </p:blipFill>
        <p:spPr>
          <a:xfrm>
            <a:off x="1551558" y="4114800"/>
            <a:ext cx="7247693" cy="1743501"/>
          </a:xfrm>
          <a:prstGeom prst="rect">
            <a:avLst/>
          </a:prstGeom>
        </p:spPr>
      </p:pic>
    </p:spTree>
    <p:extLst>
      <p:ext uri="{BB962C8B-B14F-4D97-AF65-F5344CB8AC3E}">
        <p14:creationId xmlns:p14="http://schemas.microsoft.com/office/powerpoint/2010/main" val="38761582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fontScale="92500" lnSpcReduction="10000"/>
          </a:bodyPr>
          <a:lstStyle/>
          <a:p>
            <a:pPr marL="0" indent="0">
              <a:buNone/>
            </a:pPr>
            <a:r>
              <a:rPr lang="fa-IR" sz="2800" b="1" dirty="0" smtClean="0">
                <a:solidFill>
                  <a:srgbClr val="00B050"/>
                </a:solidFill>
                <a:cs typeface="B Mitra" panose="00000400000000000000" pitchFamily="2" charset="-78"/>
              </a:rPr>
              <a:t>  بخش چهارم</a:t>
            </a:r>
            <a:r>
              <a:rPr lang="en-US" sz="2800" b="1" dirty="0" smtClean="0">
                <a:solidFill>
                  <a:srgbClr val="00B050"/>
                </a:solidFill>
                <a:cs typeface="B Mitra" panose="00000400000000000000" pitchFamily="2" charset="-78"/>
              </a:rPr>
              <a:t>  :</a:t>
            </a:r>
            <a:r>
              <a:rPr lang="en-US" sz="2800" b="1" dirty="0" smtClean="0">
                <a:cs typeface="B Mitra" panose="00000400000000000000" pitchFamily="2" charset="-78"/>
              </a:rPr>
              <a:t> </a:t>
            </a:r>
            <a:r>
              <a:rPr lang="fa-IR" sz="2800" dirty="0" smtClean="0">
                <a:cs typeface="B Mitra" panose="00000400000000000000" pitchFamily="2" charset="-78"/>
              </a:rPr>
              <a:t>مربوط به سن مادر در هر تولد زنده نوزاد اوست. </a:t>
            </a:r>
          </a:p>
          <a:p>
            <a:pPr marL="0" indent="0">
              <a:buNone/>
            </a:pPr>
            <a:endParaRPr lang="fa-IR" sz="2800" dirty="0" smtClean="0">
              <a:cs typeface="B Mitra" panose="00000400000000000000" pitchFamily="2" charset="-78"/>
            </a:endParaRPr>
          </a:p>
          <a:p>
            <a:pPr marL="0" indent="0" algn="just">
              <a:buNone/>
            </a:pPr>
            <a:r>
              <a:rPr lang="fa-IR" sz="2800" b="1" dirty="0" smtClean="0">
                <a:solidFill>
                  <a:srgbClr val="FF0000"/>
                </a:solidFill>
                <a:cs typeface="B Mitra" panose="00000400000000000000" pitchFamily="2" charset="-78"/>
              </a:rPr>
              <a:t>توجه داشته باشيد: </a:t>
            </a:r>
          </a:p>
          <a:p>
            <a:pPr marL="0" indent="0" algn="just">
              <a:buNone/>
            </a:pPr>
            <a:r>
              <a:rPr lang="fa-IR" sz="2800" dirty="0" smtClean="0">
                <a:cs typeface="B Mitra" panose="00000400000000000000" pitchFamily="2" charset="-78"/>
              </a:rPr>
              <a:t>اگر حاصل زایمان 2 یا چند نوزاد است (</a:t>
            </a:r>
            <a:r>
              <a:rPr lang="fa-IR" sz="2800" dirty="0" smtClean="0">
                <a:solidFill>
                  <a:srgbClr val="FF0000"/>
                </a:solidFill>
                <a:cs typeface="B Mitra" panose="00000400000000000000" pitchFamily="2" charset="-78"/>
              </a:rPr>
              <a:t>دوقلو یا بيشتر</a:t>
            </a:r>
            <a:r>
              <a:rPr lang="fa-IR" sz="2800" dirty="0" smtClean="0">
                <a:cs typeface="B Mitra" panose="00000400000000000000" pitchFamily="2" charset="-78"/>
              </a:rPr>
              <a:t>) باید </a:t>
            </a:r>
            <a:r>
              <a:rPr lang="fa-IR" sz="2800" b="1" dirty="0" smtClean="0">
                <a:solidFill>
                  <a:schemeClr val="accent4">
                    <a:lumMod val="75000"/>
                  </a:schemeClr>
                </a:solidFill>
                <a:cs typeface="B Mitra" panose="00000400000000000000" pitchFamily="2" charset="-78"/>
              </a:rPr>
              <a:t>براي هریك از تولدهاي زنده درقسمت سن مادر، یك علامت زده شود</a:t>
            </a:r>
            <a:r>
              <a:rPr lang="fa-IR" sz="2800" b="1" dirty="0" smtClean="0">
                <a:solidFill>
                  <a:schemeClr val="accent4">
                    <a:lumMod val="50000"/>
                  </a:schemeClr>
                </a:solidFill>
                <a:cs typeface="B Mitra" panose="00000400000000000000" pitchFamily="2" charset="-78"/>
              </a:rPr>
              <a:t> </a:t>
            </a:r>
            <a:r>
              <a:rPr lang="fa-IR" sz="2800" dirty="0" smtClean="0">
                <a:cs typeface="B Mitra" panose="00000400000000000000" pitchFamily="2" charset="-78"/>
              </a:rPr>
              <a:t>یعنی براي دوقلو زنده ، </a:t>
            </a:r>
            <a:r>
              <a:rPr lang="fa-IR" sz="2800" dirty="0">
                <a:cs typeface="B Mitra" panose="00000400000000000000" pitchFamily="2" charset="-78"/>
              </a:rPr>
              <a:t>2</a:t>
            </a:r>
            <a:r>
              <a:rPr lang="en-US" sz="2800" dirty="0" smtClean="0">
                <a:cs typeface="B Mitra" panose="00000400000000000000" pitchFamily="2" charset="-78"/>
              </a:rPr>
              <a:t> </a:t>
            </a:r>
            <a:r>
              <a:rPr lang="fa-IR" sz="2800" dirty="0" smtClean="0">
                <a:cs typeface="B Mitra" panose="00000400000000000000" pitchFamily="2" charset="-78"/>
              </a:rPr>
              <a:t>بار علامت زده میشود زیرا در این بخش از جدول تعداد تولدها مطرح است. در نهایت مجموع ارقام درون ستونهاي این بخش با ارقام بخش سوم و دوم این جدول باید مساوي باشد</a:t>
            </a:r>
            <a:r>
              <a:rPr lang="en-US" sz="2800" dirty="0" smtClean="0">
                <a:cs typeface="B Mitra" panose="00000400000000000000" pitchFamily="2" charset="-78"/>
              </a:rPr>
              <a:t>.</a:t>
            </a:r>
            <a:endParaRPr lang="fa-IR" sz="2800" dirty="0" smtClean="0">
              <a:cs typeface="B Mitra" panose="00000400000000000000" pitchFamily="2" charset="-78"/>
            </a:endParaRPr>
          </a:p>
          <a:p>
            <a:pPr marL="0" indent="0" algn="just">
              <a:buNone/>
            </a:pPr>
            <a:r>
              <a:rPr lang="en-US" sz="2800" dirty="0" smtClean="0">
                <a:cs typeface="B Mitra" panose="00000400000000000000" pitchFamily="2" charset="-78"/>
              </a:rPr>
              <a:t/>
            </a:r>
            <a:br>
              <a:rPr lang="en-US" sz="2800" dirty="0" smtClean="0">
                <a:cs typeface="B Mitra" panose="00000400000000000000" pitchFamily="2" charset="-78"/>
              </a:rPr>
            </a:br>
            <a:endParaRPr lang="fa-IR" sz="2800" dirty="0">
              <a:cs typeface="B Mitra" panose="00000400000000000000" pitchFamily="2" charset="-78"/>
            </a:endParaRPr>
          </a:p>
        </p:txBody>
      </p:sp>
    </p:spTree>
    <p:extLst>
      <p:ext uri="{BB962C8B-B14F-4D97-AF65-F5344CB8AC3E}">
        <p14:creationId xmlns:p14="http://schemas.microsoft.com/office/powerpoint/2010/main" val="7096962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46075"/>
          </a:xfrm>
        </p:spPr>
        <p:txBody>
          <a:bodyPr>
            <a:normAutofit fontScale="90000"/>
          </a:bodyPr>
          <a:lstStyle/>
          <a:p>
            <a:endParaRPr lang="fa-IR" dirty="0"/>
          </a:p>
        </p:txBody>
      </p:sp>
      <p:sp>
        <p:nvSpPr>
          <p:cNvPr id="3" name="Content Placeholder 2"/>
          <p:cNvSpPr>
            <a:spLocks noGrp="1"/>
          </p:cNvSpPr>
          <p:nvPr>
            <p:ph idx="1"/>
          </p:nvPr>
        </p:nvSpPr>
        <p:spPr>
          <a:xfrm>
            <a:off x="838200" y="927100"/>
            <a:ext cx="10515600" cy="5249863"/>
          </a:xfrm>
        </p:spPr>
        <p:txBody>
          <a:bodyPr>
            <a:noAutofit/>
          </a:bodyPr>
          <a:lstStyle/>
          <a:p>
            <a:r>
              <a:rPr lang="fa-IR" sz="2400" b="1" dirty="0">
                <a:solidFill>
                  <a:srgbClr val="00B050"/>
                </a:solidFill>
                <a:cs typeface="B Mitra" panose="00000400000000000000" pitchFamily="2" charset="-78"/>
              </a:rPr>
              <a:t>بخش پنجم</a:t>
            </a:r>
            <a:r>
              <a:rPr lang="en-US" sz="2400" b="1" dirty="0">
                <a:solidFill>
                  <a:srgbClr val="00B050"/>
                </a:solidFill>
                <a:cs typeface="B Mitra" panose="00000400000000000000" pitchFamily="2" charset="-78"/>
              </a:rPr>
              <a:t>: </a:t>
            </a:r>
            <a:r>
              <a:rPr lang="fa-IR" sz="2400" dirty="0">
                <a:cs typeface="B Mitra" panose="00000400000000000000" pitchFamily="2" charset="-78"/>
              </a:rPr>
              <a:t>در برگيرنده شرایط زایمان در بيمارستان یا منزل </a:t>
            </a:r>
            <a:r>
              <a:rPr lang="fa-IR" sz="2400" dirty="0" smtClean="0">
                <a:cs typeface="B Mitra" panose="00000400000000000000" pitchFamily="2" charset="-78"/>
              </a:rPr>
              <a:t> </a:t>
            </a:r>
            <a:r>
              <a:rPr lang="fa-IR" sz="2400" dirty="0">
                <a:cs typeface="B Mitra" panose="00000400000000000000" pitchFamily="2" charset="-78"/>
              </a:rPr>
              <a:t>است. </a:t>
            </a:r>
            <a:endParaRPr lang="fa-IR" sz="2400" dirty="0" smtClean="0">
              <a:cs typeface="B Mitra" panose="00000400000000000000" pitchFamily="2" charset="-78"/>
            </a:endParaRPr>
          </a:p>
          <a:p>
            <a:r>
              <a:rPr lang="fa-IR" sz="2400" b="1" dirty="0" smtClean="0">
                <a:solidFill>
                  <a:schemeClr val="accent2">
                    <a:lumMod val="75000"/>
                  </a:schemeClr>
                </a:solidFill>
                <a:cs typeface="B Mitra" panose="00000400000000000000" pitchFamily="2" charset="-78"/>
              </a:rPr>
              <a:t>زایمان در بیمارستان یا زایشگاه</a:t>
            </a:r>
            <a:r>
              <a:rPr lang="en-US" sz="2400" b="1" dirty="0" smtClean="0">
                <a:solidFill>
                  <a:schemeClr val="accent2">
                    <a:lumMod val="75000"/>
                  </a:schemeClr>
                </a:solidFill>
                <a:cs typeface="B Mitra" panose="00000400000000000000" pitchFamily="2" charset="-78"/>
              </a:rPr>
              <a:t>: </a:t>
            </a:r>
            <a:r>
              <a:rPr lang="fa-IR" sz="2400" dirty="0" smtClean="0">
                <a:solidFill>
                  <a:srgbClr val="7030A0"/>
                </a:solidFill>
                <a:cs typeface="B Mitra" panose="00000400000000000000" pitchFamily="2" charset="-78"/>
              </a:rPr>
              <a:t>به </a:t>
            </a:r>
            <a:r>
              <a:rPr lang="fa-IR" sz="2400" dirty="0" smtClean="0">
                <a:cs typeface="B Mitra" panose="00000400000000000000" pitchFamily="2" charset="-78"/>
              </a:rPr>
              <a:t>مواردي اطلاق میشود كه زایمان در داخل بيمارستان، زایشگاه، واحد تسهيلات زایمانی و یا مطب پزشك انجام شده است</a:t>
            </a:r>
            <a:r>
              <a:rPr lang="en-US" sz="2400" dirty="0" smtClean="0">
                <a:cs typeface="B Mitra" panose="00000400000000000000" pitchFamily="2" charset="-78"/>
              </a:rPr>
              <a:t>.</a:t>
            </a:r>
            <a:endParaRPr lang="en-US" sz="2400" dirty="0">
              <a:cs typeface="B Mitra" panose="00000400000000000000" pitchFamily="2" charset="-78"/>
            </a:endParaRPr>
          </a:p>
          <a:p>
            <a:r>
              <a:rPr lang="fa-IR" sz="2400" b="1" dirty="0" smtClean="0">
                <a:solidFill>
                  <a:schemeClr val="accent2">
                    <a:lumMod val="75000"/>
                  </a:schemeClr>
                </a:solidFill>
                <a:cs typeface="B Mitra" panose="00000400000000000000" pitchFamily="2" charset="-78"/>
              </a:rPr>
              <a:t> زایمان </a:t>
            </a:r>
            <a:r>
              <a:rPr lang="fa-IR" sz="2400" b="1" dirty="0">
                <a:solidFill>
                  <a:schemeClr val="accent2">
                    <a:lumMod val="75000"/>
                  </a:schemeClr>
                </a:solidFill>
                <a:cs typeface="B Mitra" panose="00000400000000000000" pitchFamily="2" charset="-78"/>
              </a:rPr>
              <a:t>در </a:t>
            </a:r>
            <a:r>
              <a:rPr lang="fa-IR" sz="2400" b="1" dirty="0" smtClean="0">
                <a:solidFill>
                  <a:schemeClr val="accent2">
                    <a:lumMod val="75000"/>
                  </a:schemeClr>
                </a:solidFill>
                <a:cs typeface="B Mitra" panose="00000400000000000000" pitchFamily="2" charset="-78"/>
              </a:rPr>
              <a:t>منزل: </a:t>
            </a:r>
            <a:r>
              <a:rPr lang="fa-IR" sz="2400" dirty="0">
                <a:cs typeface="B Mitra" panose="00000400000000000000" pitchFamily="2" charset="-78"/>
              </a:rPr>
              <a:t>هر زایمانی كه در محلی غير از بيمارستان، زایشگاه، تسهيلات زایمانی و مطب پزشك، انجام گرفته باشد، زایمان در منزل حساب میشود</a:t>
            </a:r>
            <a:r>
              <a:rPr lang="en-US" sz="2400" dirty="0" smtClean="0">
                <a:cs typeface="B Mitra" panose="00000400000000000000" pitchFamily="2" charset="-78"/>
              </a:rPr>
              <a:t>.</a:t>
            </a:r>
            <a:r>
              <a:rPr lang="fa-IR" sz="2400" dirty="0" smtClean="0">
                <a:cs typeface="B Mitra" panose="00000400000000000000" pitchFamily="2" charset="-78"/>
              </a:rPr>
              <a:t>شامل موارد زیر می شود:</a:t>
            </a:r>
            <a:r>
              <a:rPr lang="en-US" sz="2400" dirty="0">
                <a:cs typeface="B Mitra" panose="00000400000000000000" pitchFamily="2" charset="-78"/>
              </a:rPr>
              <a:t/>
            </a:r>
            <a:br>
              <a:rPr lang="en-US" sz="2400" dirty="0">
                <a:cs typeface="B Mitra" panose="00000400000000000000" pitchFamily="2" charset="-78"/>
              </a:rPr>
            </a:br>
            <a:r>
              <a:rPr lang="fa-IR" sz="2400" b="1" dirty="0" smtClean="0">
                <a:solidFill>
                  <a:srgbClr val="7030A0"/>
                </a:solidFill>
                <a:cs typeface="B Mitra" panose="00000400000000000000" pitchFamily="2" charset="-78"/>
              </a:rPr>
              <a:t>مامای </a:t>
            </a:r>
            <a:r>
              <a:rPr lang="fa-IR" sz="2400" b="1" dirty="0">
                <a:solidFill>
                  <a:srgbClr val="7030A0"/>
                </a:solidFill>
                <a:cs typeface="B Mitra" panose="00000400000000000000" pitchFamily="2" charset="-78"/>
              </a:rPr>
              <a:t>تحصیل کرده</a:t>
            </a:r>
            <a:r>
              <a:rPr lang="en-US" sz="2400" b="1" dirty="0">
                <a:cs typeface="B Mitra" panose="00000400000000000000" pitchFamily="2" charset="-78"/>
              </a:rPr>
              <a:t>: </a:t>
            </a:r>
            <a:r>
              <a:rPr lang="fa-IR" sz="2400" dirty="0">
                <a:cs typeface="B Mitra" panose="00000400000000000000" pitchFamily="2" charset="-78"/>
              </a:rPr>
              <a:t>ماماهائی فارغ التحصيل دانشگاهی </a:t>
            </a:r>
            <a:r>
              <a:rPr lang="fa-IR" sz="2400" dirty="0" smtClean="0">
                <a:cs typeface="B Mitra" panose="00000400000000000000" pitchFamily="2" charset="-78"/>
              </a:rPr>
              <a:t>هستند. </a:t>
            </a:r>
          </a:p>
          <a:p>
            <a:r>
              <a:rPr lang="fa-IR" sz="2400" b="1" dirty="0" smtClean="0">
                <a:solidFill>
                  <a:srgbClr val="7030A0"/>
                </a:solidFill>
                <a:cs typeface="B Mitra" panose="00000400000000000000" pitchFamily="2" charset="-78"/>
              </a:rPr>
              <a:t>مامای </a:t>
            </a:r>
            <a:r>
              <a:rPr lang="fa-IR" sz="2400" b="1" dirty="0">
                <a:solidFill>
                  <a:srgbClr val="7030A0"/>
                </a:solidFill>
                <a:cs typeface="B Mitra" panose="00000400000000000000" pitchFamily="2" charset="-78"/>
              </a:rPr>
              <a:t>دوره دیده</a:t>
            </a:r>
            <a:r>
              <a:rPr lang="en-US" sz="2400" b="1" dirty="0" smtClean="0">
                <a:solidFill>
                  <a:srgbClr val="7030A0"/>
                </a:solidFill>
                <a:cs typeface="B Mitra" panose="00000400000000000000" pitchFamily="2" charset="-78"/>
              </a:rPr>
              <a:t>:</a:t>
            </a:r>
            <a:r>
              <a:rPr lang="fa-IR" sz="2400" b="1" dirty="0" smtClean="0">
                <a:solidFill>
                  <a:srgbClr val="7030A0"/>
                </a:solidFill>
                <a:cs typeface="B Mitra" panose="00000400000000000000" pitchFamily="2" charset="-78"/>
              </a:rPr>
              <a:t> </a:t>
            </a:r>
            <a:r>
              <a:rPr lang="fa-IR" sz="2400" dirty="0" smtClean="0">
                <a:cs typeface="B Mitra" panose="00000400000000000000" pitchFamily="2" charset="-78"/>
              </a:rPr>
              <a:t>1-ماماروستا</a:t>
            </a:r>
            <a:r>
              <a:rPr lang="en-US" sz="2400" dirty="0">
                <a:cs typeface="B Mitra" panose="00000400000000000000" pitchFamily="2" charset="-78"/>
              </a:rPr>
              <a:t>: </a:t>
            </a:r>
            <a:r>
              <a:rPr lang="fa-IR" sz="2400" dirty="0" smtClean="0">
                <a:cs typeface="B Mitra" panose="00000400000000000000" pitchFamily="2" charset="-78"/>
              </a:rPr>
              <a:t>خانمی که در </a:t>
            </a:r>
            <a:r>
              <a:rPr lang="fa-IR" sz="2400" dirty="0">
                <a:cs typeface="B Mitra" panose="00000400000000000000" pitchFamily="2" charset="-78"/>
              </a:rPr>
              <a:t>روستا كه </a:t>
            </a:r>
            <a:r>
              <a:rPr lang="fa-IR" sz="2400" dirty="0" smtClean="0">
                <a:cs typeface="B Mitra" panose="00000400000000000000" pitchFamily="2" charset="-78"/>
              </a:rPr>
              <a:t>دوره6 </a:t>
            </a:r>
            <a:r>
              <a:rPr lang="en-US" sz="2400" dirty="0" smtClean="0">
                <a:cs typeface="B Mitra" panose="00000400000000000000" pitchFamily="2" charset="-78"/>
              </a:rPr>
              <a:t> </a:t>
            </a:r>
            <a:r>
              <a:rPr lang="fa-IR" sz="2400" dirty="0" smtClean="0">
                <a:cs typeface="B Mitra" panose="00000400000000000000" pitchFamily="2" charset="-78"/>
              </a:rPr>
              <a:t>ماهه دیده و </a:t>
            </a:r>
            <a:r>
              <a:rPr lang="fa-IR" sz="2400" dirty="0">
                <a:cs typeface="B Mitra" panose="00000400000000000000" pitchFamily="2" charset="-78"/>
              </a:rPr>
              <a:t>موفق به دریافت گواهينامه شده </a:t>
            </a:r>
            <a:r>
              <a:rPr lang="fa-IR" sz="2400" dirty="0" smtClean="0">
                <a:cs typeface="B Mitra" panose="00000400000000000000" pitchFamily="2" charset="-78"/>
              </a:rPr>
              <a:t>اس</a:t>
            </a:r>
          </a:p>
          <a:p>
            <a:r>
              <a:rPr lang="fa-IR" sz="2400" dirty="0" smtClean="0">
                <a:cs typeface="B Mitra" panose="00000400000000000000" pitchFamily="2" charset="-78"/>
              </a:rPr>
              <a:t>2-بهورزماما</a:t>
            </a:r>
            <a:r>
              <a:rPr lang="en-US" sz="2400" dirty="0">
                <a:cs typeface="B Mitra" panose="00000400000000000000" pitchFamily="2" charset="-78"/>
              </a:rPr>
              <a:t>: </a:t>
            </a:r>
            <a:r>
              <a:rPr lang="fa-IR" sz="2400" dirty="0">
                <a:cs typeface="B Mitra" panose="00000400000000000000" pitchFamily="2" charset="-78"/>
              </a:rPr>
              <a:t>بهورزانی كه در دوره آموزش بهورزماما شركت كرده </a:t>
            </a:r>
            <a:r>
              <a:rPr lang="fa-IR" sz="2400" dirty="0" smtClean="0">
                <a:cs typeface="B Mitra" panose="00000400000000000000" pitchFamily="2" charset="-78"/>
              </a:rPr>
              <a:t>اند.</a:t>
            </a:r>
          </a:p>
          <a:p>
            <a:r>
              <a:rPr lang="fa-IR" sz="2400" b="1" dirty="0" smtClean="0">
                <a:solidFill>
                  <a:schemeClr val="accent2">
                    <a:lumMod val="75000"/>
                  </a:schemeClr>
                </a:solidFill>
                <a:cs typeface="B Mitra" panose="00000400000000000000" pitchFamily="2" charset="-78"/>
              </a:rPr>
              <a:t>مامای </a:t>
            </a:r>
            <a:r>
              <a:rPr lang="fa-IR" sz="2400" b="1" dirty="0">
                <a:solidFill>
                  <a:schemeClr val="accent2">
                    <a:lumMod val="75000"/>
                  </a:schemeClr>
                </a:solidFill>
                <a:cs typeface="B Mitra" panose="00000400000000000000" pitchFamily="2" charset="-78"/>
              </a:rPr>
              <a:t>دوره ندیده</a:t>
            </a:r>
            <a:r>
              <a:rPr lang="en-US" sz="2400" b="1" dirty="0">
                <a:solidFill>
                  <a:schemeClr val="accent2">
                    <a:lumMod val="75000"/>
                  </a:schemeClr>
                </a:solidFill>
                <a:cs typeface="B Mitra" panose="00000400000000000000" pitchFamily="2" charset="-78"/>
              </a:rPr>
              <a:t>: </a:t>
            </a:r>
            <a:r>
              <a:rPr lang="fa-IR" sz="2400" dirty="0">
                <a:cs typeface="B Mitra" panose="00000400000000000000" pitchFamily="2" charset="-78"/>
              </a:rPr>
              <a:t>در صورتی زایمان توسط ماماهاي محلی و یا اطرافيان مادر (بدون كمك ماماي دوره دیده یا </a:t>
            </a:r>
            <a:r>
              <a:rPr lang="fa-IR" sz="2400" dirty="0" smtClean="0">
                <a:cs typeface="B Mitra" panose="00000400000000000000" pitchFamily="2" charset="-78"/>
              </a:rPr>
              <a:t>تحصيل کرده </a:t>
            </a:r>
            <a:r>
              <a:rPr lang="fa-IR" sz="2400" dirty="0">
                <a:cs typeface="B Mitra" panose="00000400000000000000" pitchFamily="2" charset="-78"/>
              </a:rPr>
              <a:t>) انجام شده </a:t>
            </a:r>
            <a:r>
              <a:rPr lang="fa-IR" sz="2400" dirty="0" smtClean="0">
                <a:cs typeface="B Mitra" panose="00000400000000000000" pitchFamily="2" charset="-78"/>
              </a:rPr>
              <a:t>باشد</a:t>
            </a:r>
            <a:r>
              <a:rPr lang="en-US" sz="2400" dirty="0" smtClean="0">
                <a:cs typeface="B Mitra" panose="00000400000000000000" pitchFamily="2" charset="-78"/>
              </a:rPr>
              <a:t>.</a:t>
            </a:r>
            <a:r>
              <a:rPr lang="en-US" sz="2400" dirty="0">
                <a:cs typeface="B Mitra" panose="00000400000000000000" pitchFamily="2" charset="-78"/>
              </a:rPr>
              <a:t/>
            </a:r>
            <a:br>
              <a:rPr lang="en-US" sz="2400" dirty="0">
                <a:cs typeface="B Mitra" panose="00000400000000000000" pitchFamily="2" charset="-78"/>
              </a:rPr>
            </a:br>
            <a:r>
              <a:rPr lang="fa-IR" sz="2400" b="1" dirty="0" smtClean="0">
                <a:solidFill>
                  <a:srgbClr val="FF0000"/>
                </a:solidFill>
                <a:cs typeface="B Mitra" panose="00000400000000000000" pitchFamily="2" charset="-78"/>
              </a:rPr>
              <a:t>دقت كنيد كه اگر حاصل زایمان، دوقلو یا چندقلو باشد در این بخش، فقط یك بار ثبت میشود (زیرا تعداد زایمان مطرح است و مادر هر دو نوزاد یکی است) </a:t>
            </a:r>
          </a:p>
          <a:p>
            <a:endParaRPr lang="fa-IR" sz="2400" dirty="0">
              <a:cs typeface="B Mitra" panose="00000400000000000000" pitchFamily="2" charset="-78"/>
            </a:endParaRPr>
          </a:p>
        </p:txBody>
      </p:sp>
    </p:spTree>
    <p:extLst>
      <p:ext uri="{BB962C8B-B14F-4D97-AF65-F5344CB8AC3E}">
        <p14:creationId xmlns:p14="http://schemas.microsoft.com/office/powerpoint/2010/main" val="2132287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a:xfrm>
            <a:off x="419100" y="3733799"/>
            <a:ext cx="9309100" cy="2537751"/>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p:txBody>
          <a:bodyPr vert="horz" lIns="91440" tIns="45720" rIns="91440" bIns="45720" rtlCol="0" anchor="t">
            <a:noAutofit/>
          </a:bodyPr>
          <a:lstStyle/>
          <a:p>
            <a:pPr algn="ctr"/>
            <a:endParaRPr lang="fa-IR" sz="54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677334" y="1930401"/>
            <a:ext cx="8596668" cy="4110962"/>
          </a:xfrm>
        </p:spPr>
        <p:txBody>
          <a:bodyPr>
            <a:normAutofit/>
          </a:bodyPr>
          <a:lstStyle/>
          <a:p>
            <a:pPr marL="0" indent="0">
              <a:buNone/>
            </a:pPr>
            <a:r>
              <a:rPr lang="fa-IR" sz="3200" b="1" dirty="0" smtClean="0">
                <a:solidFill>
                  <a:srgbClr val="00B050"/>
                </a:solidFill>
                <a:cs typeface="B Mitra" panose="00000400000000000000" pitchFamily="2" charset="-78"/>
              </a:rPr>
              <a:t>بخش ششم :  </a:t>
            </a:r>
            <a:r>
              <a:rPr lang="fa-IR" sz="2800" b="1" dirty="0" smtClean="0">
                <a:solidFill>
                  <a:schemeClr val="tx1"/>
                </a:solidFill>
                <a:cs typeface="B Mitra" panose="00000400000000000000" pitchFamily="2" charset="-78"/>
              </a:rPr>
              <a:t>نوع زایمان </a:t>
            </a:r>
          </a:p>
          <a:p>
            <a:pPr marL="0" indent="0">
              <a:buNone/>
            </a:pPr>
            <a:r>
              <a:rPr lang="fa-IR" sz="2800" b="1" dirty="0" smtClean="0">
                <a:solidFill>
                  <a:schemeClr val="accent2">
                    <a:lumMod val="75000"/>
                  </a:schemeClr>
                </a:solidFill>
                <a:cs typeface="B Mitra" panose="00000400000000000000" pitchFamily="2" charset="-78"/>
              </a:rPr>
              <a:t>زایمان طبیعی</a:t>
            </a:r>
            <a:r>
              <a:rPr lang="en-US" sz="2800" b="1" dirty="0" smtClean="0">
                <a:solidFill>
                  <a:schemeClr val="accent2">
                    <a:lumMod val="75000"/>
                  </a:schemeClr>
                </a:solidFill>
                <a:cs typeface="B Mitra" panose="00000400000000000000" pitchFamily="2" charset="-78"/>
              </a:rPr>
              <a:t> : </a:t>
            </a:r>
            <a:r>
              <a:rPr lang="fa-IR" sz="2800" dirty="0">
                <a:solidFill>
                  <a:schemeClr val="tx1"/>
                </a:solidFill>
                <a:cs typeface="B Mitra" panose="00000400000000000000" pitchFamily="2" charset="-78"/>
              </a:rPr>
              <a:t>تولد نوزاد پس از شروع هفته  </a:t>
            </a:r>
            <a:r>
              <a:rPr lang="fa-IR" sz="2800" dirty="0" smtClean="0">
                <a:solidFill>
                  <a:schemeClr val="tx1"/>
                </a:solidFill>
                <a:cs typeface="B Mitra" panose="00000400000000000000" pitchFamily="2" charset="-78"/>
              </a:rPr>
              <a:t>22 بارداري </a:t>
            </a:r>
            <a:r>
              <a:rPr lang="fa-IR" sz="2800" dirty="0">
                <a:solidFill>
                  <a:schemeClr val="tx1"/>
                </a:solidFill>
                <a:cs typeface="B Mitra" panose="00000400000000000000" pitchFamily="2" charset="-78"/>
              </a:rPr>
              <a:t>بصورت زنده یا مرده از كانال زایمان</a:t>
            </a:r>
            <a:r>
              <a:rPr lang="en-US" sz="2800" dirty="0">
                <a:cs typeface="B Mitra" panose="00000400000000000000" pitchFamily="2" charset="-78"/>
              </a:rPr>
              <a:t/>
            </a:r>
            <a:br>
              <a:rPr lang="en-US" sz="2800" dirty="0">
                <a:cs typeface="B Mitra" panose="00000400000000000000" pitchFamily="2" charset="-78"/>
              </a:rPr>
            </a:br>
            <a:r>
              <a:rPr lang="fa-IR" sz="2800" b="1" dirty="0" smtClean="0">
                <a:solidFill>
                  <a:schemeClr val="accent2">
                    <a:lumMod val="75000"/>
                  </a:schemeClr>
                </a:solidFill>
                <a:cs typeface="B Mitra" panose="00000400000000000000" pitchFamily="2" charset="-78"/>
              </a:rPr>
              <a:t>سزارین</a:t>
            </a:r>
            <a:r>
              <a:rPr lang="en-US" sz="2800" b="1" dirty="0" smtClean="0">
                <a:solidFill>
                  <a:schemeClr val="accent2">
                    <a:lumMod val="75000"/>
                  </a:schemeClr>
                </a:solidFill>
                <a:cs typeface="B Mitra" panose="00000400000000000000" pitchFamily="2" charset="-78"/>
              </a:rPr>
              <a:t> : </a:t>
            </a:r>
            <a:r>
              <a:rPr lang="fa-IR" sz="2800" dirty="0">
                <a:solidFill>
                  <a:schemeClr val="tx1"/>
                </a:solidFill>
                <a:cs typeface="B Mitra" panose="00000400000000000000" pitchFamily="2" charset="-78"/>
              </a:rPr>
              <a:t>زایمانی كه در آن نوزاد با ایجاد برشی در دیواره شکم و رحم مادر </a:t>
            </a:r>
            <a:r>
              <a:rPr lang="fa-IR" sz="2800" dirty="0" smtClean="0">
                <a:solidFill>
                  <a:schemeClr val="tx1"/>
                </a:solidFill>
                <a:cs typeface="B Mitra" panose="00000400000000000000" pitchFamily="2" charset="-78"/>
              </a:rPr>
              <a:t>خارج </a:t>
            </a:r>
            <a:r>
              <a:rPr lang="fa-IR" sz="2800" dirty="0">
                <a:solidFill>
                  <a:schemeClr val="tx1"/>
                </a:solidFill>
                <a:cs typeface="B Mitra" panose="00000400000000000000" pitchFamily="2" charset="-78"/>
              </a:rPr>
              <a:t>میگردد</a:t>
            </a:r>
            <a:r>
              <a:rPr lang="en-US" sz="2800" dirty="0" smtClean="0">
                <a:solidFill>
                  <a:schemeClr val="tx1"/>
                </a:solidFill>
                <a:cs typeface="B Mitra" panose="00000400000000000000" pitchFamily="2" charset="-78"/>
              </a:rPr>
              <a:t>.</a:t>
            </a:r>
            <a:endParaRPr lang="fa-IR" sz="2800" dirty="0" smtClean="0">
              <a:solidFill>
                <a:schemeClr val="tx1"/>
              </a:solidFill>
              <a:cs typeface="B Mitra" panose="00000400000000000000" pitchFamily="2" charset="-78"/>
            </a:endParaRPr>
          </a:p>
          <a:p>
            <a:pPr marL="0" indent="0">
              <a:buNone/>
            </a:pPr>
            <a:r>
              <a:rPr lang="en-US" sz="2800" dirty="0">
                <a:solidFill>
                  <a:schemeClr val="tx1"/>
                </a:solidFill>
                <a:cs typeface="B Mitra" panose="00000400000000000000" pitchFamily="2" charset="-78"/>
              </a:rPr>
              <a:t/>
            </a:r>
            <a:br>
              <a:rPr lang="en-US" sz="2800" dirty="0">
                <a:solidFill>
                  <a:schemeClr val="tx1"/>
                </a:solidFill>
                <a:cs typeface="B Mitra" panose="00000400000000000000" pitchFamily="2" charset="-78"/>
              </a:rPr>
            </a:br>
            <a:r>
              <a:rPr lang="fa-IR" sz="3200" b="1" dirty="0" smtClean="0">
                <a:solidFill>
                  <a:srgbClr val="FF0000"/>
                </a:solidFill>
                <a:cs typeface="B Mitra" panose="00000400000000000000" pitchFamily="2" charset="-78"/>
              </a:rPr>
              <a:t>نوع زایمان باید با شرایط زایمان همخوانی داشته باشد. </a:t>
            </a:r>
          </a:p>
        </p:txBody>
      </p:sp>
    </p:spTree>
    <p:extLst>
      <p:ext uri="{BB962C8B-B14F-4D97-AF65-F5344CB8AC3E}">
        <p14:creationId xmlns:p14="http://schemas.microsoft.com/office/powerpoint/2010/main" val="39557816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Autofit/>
          </a:bodyPr>
          <a:lstStyle/>
          <a:p>
            <a:pPr algn="ctr"/>
            <a:endParaRPr lang="fa-IR" sz="5400" dirty="0">
              <a:solidFill>
                <a:schemeClr val="accent5">
                  <a:lumMod val="50000"/>
                </a:schemeClr>
              </a:solidFill>
              <a:cs typeface="B Titr" panose="00000700000000000000" pitchFamily="2" charset="-78"/>
            </a:endParaRPr>
          </a:p>
        </p:txBody>
      </p:sp>
      <p:sp>
        <p:nvSpPr>
          <p:cNvPr id="5" name="Rectangle 1"/>
          <p:cNvSpPr>
            <a:spLocks noChangeArrowheads="1"/>
          </p:cNvSpPr>
          <p:nvPr/>
        </p:nvSpPr>
        <p:spPr bwMode="auto">
          <a:xfrm>
            <a:off x="-6148451" y="-1603667"/>
            <a:ext cx="24814679" cy="957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a-IR" sz="1800" b="0" i="0" u="none" strike="noStrike" cap="none" normalizeH="0" baseline="0" smtClean="0">
                <a:ln>
                  <a:noFill/>
                </a:ln>
                <a:solidFill>
                  <a:schemeClr val="tx1"/>
                </a:solidFill>
                <a:effectLst/>
                <a:latin typeface="Arial" panose="020B0604020202020204" pitchFamily="34" charset="0"/>
              </a:rPr>
              <a:t/>
            </a:r>
            <a:br>
              <a:rPr kumimoji="0" lang="fa-IR" sz="1800" b="0" i="0" u="none" strike="noStrike" cap="none" normalizeH="0" baseline="0" smtClean="0">
                <a:ln>
                  <a:noFill/>
                </a:ln>
                <a:solidFill>
                  <a:schemeClr val="tx1"/>
                </a:solidFill>
                <a:effectLst/>
                <a:latin typeface="Arial" panose="020B0604020202020204" pitchFamily="34" charset="0"/>
              </a:rPr>
            </a:br>
            <a:r>
              <a:rPr kumimoji="0" lang="fa-IR" sz="1800" b="0" i="0" u="none" strike="noStrike" cap="none" normalizeH="0" baseline="0" smtClean="0">
                <a:ln>
                  <a:noFill/>
                </a:ln>
                <a:solidFill>
                  <a:schemeClr val="tx1"/>
                </a:solidFill>
                <a:effectLst/>
                <a:latin typeface="Arial" panose="020B0604020202020204" pitchFamily="34" charset="0"/>
              </a:rPr>
              <a:t/>
            </a:r>
            <a:br>
              <a:rPr kumimoji="0" lang="fa-IR" sz="1800" b="0" i="0" u="none" strike="noStrike" cap="none" normalizeH="0" baseline="0" smtClean="0">
                <a:ln>
                  <a:noFill/>
                </a:ln>
                <a:solidFill>
                  <a:schemeClr val="tx1"/>
                </a:solidFill>
                <a:effectLst/>
                <a:latin typeface="Arial" panose="020B0604020202020204" pitchFamily="34" charset="0"/>
              </a:rPr>
            </a:br>
            <a:endParaRPr kumimoji="0" lang="fa-IR" sz="1800" b="0" i="0" u="none" strike="noStrike" cap="none" normalizeH="0" baseline="0" smtClean="0">
              <a:ln>
                <a:noFill/>
              </a:ln>
              <a:solidFill>
                <a:schemeClr val="tx1"/>
              </a:solidFill>
              <a:effectLst/>
              <a:latin typeface="Arial" panose="020B0604020202020204" pitchFamily="34" charset="0"/>
            </a:endParaRPr>
          </a:p>
        </p:txBody>
      </p:sp>
      <p:sp>
        <p:nvSpPr>
          <p:cNvPr id="7" name="Content Placeholder 6"/>
          <p:cNvSpPr>
            <a:spLocks noGrp="1"/>
          </p:cNvSpPr>
          <p:nvPr>
            <p:ph idx="1"/>
          </p:nvPr>
        </p:nvSpPr>
        <p:spPr>
          <a:xfrm>
            <a:off x="768774" y="1528354"/>
            <a:ext cx="8596668" cy="4448345"/>
          </a:xfrm>
        </p:spPr>
        <p:txBody>
          <a:bodyPr>
            <a:noAutofit/>
          </a:bodyPr>
          <a:lstStyle/>
          <a:p>
            <a:pPr marL="0" indent="0">
              <a:buNone/>
            </a:pPr>
            <a:r>
              <a:rPr lang="fa-IR" sz="3200" b="1" dirty="0" smtClean="0">
                <a:solidFill>
                  <a:srgbClr val="00B050"/>
                </a:solidFill>
                <a:cs typeface="B Mitra" panose="00000400000000000000" pitchFamily="2" charset="-78"/>
              </a:rPr>
              <a:t>بخش هفتم : </a:t>
            </a:r>
            <a:r>
              <a:rPr lang="fa-IR" sz="2800" b="1" dirty="0" smtClean="0">
                <a:solidFill>
                  <a:srgbClr val="FF0000"/>
                </a:solidFill>
                <a:cs typeface="B Mitra" panose="00000400000000000000" pitchFamily="2" charset="-78"/>
              </a:rPr>
              <a:t>تک فرزند و بی فرزند</a:t>
            </a:r>
          </a:p>
          <a:p>
            <a:pPr marL="0" indent="0">
              <a:buNone/>
            </a:pPr>
            <a:r>
              <a:rPr lang="fa-IR" sz="2800" dirty="0" smtClean="0">
                <a:solidFill>
                  <a:schemeClr val="tx1"/>
                </a:solidFill>
                <a:cs typeface="B Mitra" panose="00000400000000000000" pitchFamily="2" charset="-78"/>
              </a:rPr>
              <a:t>گروه هدف : زنان 10 تا 54 ساله همسر دار تحت پوشش می باشند.</a:t>
            </a:r>
          </a:p>
          <a:p>
            <a:pPr marL="0" indent="0">
              <a:buNone/>
            </a:pPr>
            <a:r>
              <a:rPr lang="fa-IR" sz="3200" b="1" dirty="0" smtClean="0">
                <a:solidFill>
                  <a:srgbClr val="7030A0"/>
                </a:solidFill>
                <a:cs typeface="B Mitra" panose="00000400000000000000" pitchFamily="2" charset="-78"/>
              </a:rPr>
              <a:t>بی فرزند:  </a:t>
            </a:r>
          </a:p>
          <a:p>
            <a:pPr marL="0" indent="0">
              <a:buNone/>
            </a:pPr>
            <a:r>
              <a:rPr lang="fa-IR" sz="2800" dirty="0" smtClean="0">
                <a:solidFill>
                  <a:schemeClr val="tx1"/>
                </a:solidFill>
                <a:cs typeface="B Mitra" panose="00000400000000000000" pitchFamily="2" charset="-78"/>
              </a:rPr>
              <a:t>زنانی که 6 ماه از ازدواج آنها گذشته و فرزند ندارند و در حال حاضر باردار نمی باشند.</a:t>
            </a:r>
          </a:p>
          <a:p>
            <a:pPr marL="0" indent="0">
              <a:buNone/>
            </a:pPr>
            <a:r>
              <a:rPr lang="fa-IR" sz="3200" b="1" dirty="0" smtClean="0">
                <a:solidFill>
                  <a:srgbClr val="7030A0"/>
                </a:solidFill>
                <a:cs typeface="B Mitra" panose="00000400000000000000" pitchFamily="2" charset="-78"/>
              </a:rPr>
              <a:t>تک فرزند:</a:t>
            </a:r>
          </a:p>
          <a:p>
            <a:pPr marL="0" indent="0">
              <a:buNone/>
            </a:pPr>
            <a:r>
              <a:rPr lang="fa-IR" sz="3200" b="1" dirty="0" smtClean="0">
                <a:solidFill>
                  <a:srgbClr val="7030A0"/>
                </a:solidFill>
                <a:cs typeface="B Mitra" panose="00000400000000000000" pitchFamily="2" charset="-78"/>
              </a:rPr>
              <a:t> </a:t>
            </a:r>
            <a:r>
              <a:rPr lang="fa-IR" sz="2800" dirty="0" smtClean="0">
                <a:solidFill>
                  <a:schemeClr val="tx1"/>
                </a:solidFill>
                <a:cs typeface="B Mitra" panose="00000400000000000000" pitchFamily="2" charset="-78"/>
              </a:rPr>
              <a:t>زنان کمتر از 35 سال که تنها یک فرزند دارند و سن آخرین فرزند آنها 12ماه یا بیشتر می باشد.</a:t>
            </a:r>
          </a:p>
          <a:p>
            <a:pPr marL="0" indent="0">
              <a:buNone/>
            </a:pPr>
            <a:r>
              <a:rPr lang="fa-IR" sz="2800" dirty="0" smtClean="0">
                <a:solidFill>
                  <a:schemeClr val="tx1"/>
                </a:solidFill>
                <a:cs typeface="B Mitra" panose="00000400000000000000" pitchFamily="2" charset="-78"/>
              </a:rPr>
              <a:t> زنان بالای 35 سال که تنها یک فرزند دارند و سن آخرین فرزند حداقل 6 ماه یا بیشتر است. </a:t>
            </a:r>
            <a:endParaRPr lang="fa-IR" sz="2800" dirty="0">
              <a:solidFill>
                <a:schemeClr val="tx1"/>
              </a:solidFill>
              <a:cs typeface="B Mitra" panose="00000400000000000000" pitchFamily="2" charset="-78"/>
            </a:endParaRPr>
          </a:p>
        </p:txBody>
      </p:sp>
    </p:spTree>
    <p:extLst>
      <p:ext uri="{BB962C8B-B14F-4D97-AF65-F5344CB8AC3E}">
        <p14:creationId xmlns:p14="http://schemas.microsoft.com/office/powerpoint/2010/main" val="20591466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4975668" y="4724400"/>
            <a:ext cx="4419600" cy="10541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2" name="Title 1"/>
          <p:cNvSpPr>
            <a:spLocks noGrp="1"/>
          </p:cNvSpPr>
          <p:nvPr>
            <p:ph type="title"/>
          </p:nvPr>
        </p:nvSpPr>
        <p:spPr/>
        <p:txBody>
          <a:bodyPr vert="horz" lIns="91440" tIns="45720" rIns="91440" bIns="45720" rtlCol="0" anchor="t">
            <a:noAutofit/>
          </a:bodyPr>
          <a:lstStyle/>
          <a:p>
            <a:pPr algn="ctr"/>
            <a:r>
              <a:rPr lang="fa-IR" sz="4800" dirty="0" smtClean="0">
                <a:solidFill>
                  <a:schemeClr val="accent5">
                    <a:lumMod val="50000"/>
                  </a:schemeClr>
                </a:solidFill>
                <a:cs typeface="B Titr" panose="00000700000000000000" pitchFamily="2" charset="-78"/>
              </a:rPr>
              <a:t>5- جدول </a:t>
            </a:r>
            <a:r>
              <a:rPr lang="fa-IR" sz="4800" dirty="0">
                <a:solidFill>
                  <a:schemeClr val="accent5">
                    <a:lumMod val="50000"/>
                  </a:schemeClr>
                </a:solidFill>
                <a:cs typeface="B Titr" panose="00000700000000000000" pitchFamily="2" charset="-78"/>
              </a:rPr>
              <a:t>مرگ برحسب سن و جنس</a:t>
            </a:r>
            <a:r>
              <a:rPr lang="en-US" sz="4800" dirty="0">
                <a:solidFill>
                  <a:schemeClr val="accent5">
                    <a:lumMod val="50000"/>
                  </a:schemeClr>
                </a:solidFill>
                <a:cs typeface="B Titr" panose="00000700000000000000" pitchFamily="2" charset="-78"/>
              </a:rPr>
              <a:t> :</a:t>
            </a:r>
            <a:br>
              <a:rPr lang="en-US" sz="4800" dirty="0">
                <a:solidFill>
                  <a:schemeClr val="accent5">
                    <a:lumMod val="50000"/>
                  </a:schemeClr>
                </a:solidFill>
                <a:cs typeface="B Titr" panose="00000700000000000000" pitchFamily="2" charset="-78"/>
              </a:rPr>
            </a:br>
            <a:endParaRPr lang="fa-IR" sz="48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677334" y="1638299"/>
            <a:ext cx="9254066" cy="4787901"/>
          </a:xfrm>
        </p:spPr>
        <p:txBody>
          <a:bodyPr>
            <a:noAutofit/>
          </a:bodyPr>
          <a:lstStyle/>
          <a:p>
            <a:pPr marL="0" indent="0" algn="just">
              <a:buNone/>
            </a:pPr>
            <a:r>
              <a:rPr lang="fa-IR" sz="2400" dirty="0" smtClean="0">
                <a:cs typeface="B Mitra" panose="00000400000000000000" pitchFamily="2" charset="-78"/>
              </a:rPr>
              <a:t>* در </a:t>
            </a:r>
            <a:r>
              <a:rPr lang="fa-IR" sz="2400" dirty="0">
                <a:cs typeface="B Mitra" panose="00000400000000000000" pitchFamily="2" charset="-78"/>
              </a:rPr>
              <a:t>این جدول آمار مرگ </a:t>
            </a:r>
            <a:r>
              <a:rPr lang="fa-IR" sz="2400" dirty="0" smtClean="0">
                <a:cs typeface="B Mitra" panose="00000400000000000000" pitchFamily="2" charset="-78"/>
              </a:rPr>
              <a:t>به </a:t>
            </a:r>
            <a:r>
              <a:rPr lang="fa-IR" sz="2400" dirty="0">
                <a:cs typeface="B Mitra" panose="00000400000000000000" pitchFamily="2" charset="-78"/>
              </a:rPr>
              <a:t>تفکيك منطقه سکونت فرد و برحسب جنس و سن به صورت چوب </a:t>
            </a:r>
            <a:r>
              <a:rPr lang="fa-IR" sz="2400" dirty="0" smtClean="0">
                <a:cs typeface="B Mitra" panose="00000400000000000000" pitchFamily="2" charset="-78"/>
              </a:rPr>
              <a:t>خطی در </a:t>
            </a:r>
            <a:r>
              <a:rPr lang="fa-IR" sz="2400" dirty="0">
                <a:cs typeface="B Mitra" panose="00000400000000000000" pitchFamily="2" charset="-78"/>
              </a:rPr>
              <a:t>روي </a:t>
            </a:r>
            <a:r>
              <a:rPr lang="fa-IR" sz="2400" dirty="0" smtClean="0">
                <a:cs typeface="B Mitra" panose="00000400000000000000" pitchFamily="2" charset="-78"/>
              </a:rPr>
              <a:t>برگه</a:t>
            </a:r>
            <a:r>
              <a:rPr lang="en-US" sz="2400" dirty="0" smtClean="0">
                <a:cs typeface="B Mitra" panose="00000400000000000000" pitchFamily="2" charset="-78"/>
              </a:rPr>
              <a:t> </a:t>
            </a:r>
            <a:r>
              <a:rPr lang="fa-IR" sz="2400" dirty="0" smtClean="0">
                <a:cs typeface="B Mitra" panose="00000400000000000000" pitchFamily="2" charset="-78"/>
              </a:rPr>
              <a:t>زیج </a:t>
            </a:r>
            <a:r>
              <a:rPr lang="fa-IR" sz="2400" dirty="0">
                <a:cs typeface="B Mitra" panose="00000400000000000000" pitchFamily="2" charset="-78"/>
              </a:rPr>
              <a:t>حياتی ثبت میشود</a:t>
            </a:r>
            <a:r>
              <a:rPr lang="fa-IR" sz="2400" dirty="0" smtClean="0">
                <a:cs typeface="B Mitra" panose="00000400000000000000" pitchFamily="2" charset="-78"/>
              </a:rPr>
              <a:t>.(و به صورت عددی در زیج الکترونیک)</a:t>
            </a:r>
          </a:p>
          <a:p>
            <a:pPr marL="0" indent="0">
              <a:buNone/>
            </a:pPr>
            <a:r>
              <a:rPr lang="fa-IR" sz="2400" dirty="0" smtClean="0">
                <a:solidFill>
                  <a:srgbClr val="FF0000"/>
                </a:solidFill>
                <a:cs typeface="B Mitra" panose="00000400000000000000" pitchFamily="2" charset="-78"/>
              </a:rPr>
              <a:t>توجه </a:t>
            </a:r>
            <a:r>
              <a:rPr lang="fa-IR" sz="2400" dirty="0">
                <a:solidFill>
                  <a:srgbClr val="FF0000"/>
                </a:solidFill>
                <a:cs typeface="B Mitra" panose="00000400000000000000" pitchFamily="2" charset="-78"/>
              </a:rPr>
              <a:t>داشته باشيد كه باید همه مرگهایی كه در </a:t>
            </a:r>
            <a:r>
              <a:rPr lang="fa-IR" sz="2400" dirty="0" smtClean="0">
                <a:solidFill>
                  <a:srgbClr val="FF0000"/>
                </a:solidFill>
                <a:cs typeface="B Mitra" panose="00000400000000000000" pitchFamily="2" charset="-78"/>
              </a:rPr>
              <a:t>محدوده واحد بهداشتی درمانی اتفاق </a:t>
            </a:r>
            <a:r>
              <a:rPr lang="fa-IR" sz="2400" dirty="0">
                <a:solidFill>
                  <a:srgbClr val="FF0000"/>
                </a:solidFill>
                <a:cs typeface="B Mitra" panose="00000400000000000000" pitchFamily="2" charset="-78"/>
              </a:rPr>
              <a:t>میافتد، ثبت گردد</a:t>
            </a:r>
            <a:r>
              <a:rPr lang="fa-IR" sz="2400" dirty="0" smtClean="0">
                <a:solidFill>
                  <a:srgbClr val="FF0000"/>
                </a:solidFill>
                <a:cs typeface="B Mitra" panose="00000400000000000000" pitchFamily="2" charset="-78"/>
              </a:rPr>
              <a:t>.</a:t>
            </a:r>
          </a:p>
          <a:p>
            <a:pPr marL="0" indent="0">
              <a:buNone/>
            </a:pPr>
            <a:r>
              <a:rPr lang="fa-IR" sz="2000" dirty="0" smtClean="0">
                <a:cs typeface="B Mitra" panose="00000400000000000000" pitchFamily="2" charset="-78"/>
              </a:rPr>
              <a:t> </a:t>
            </a:r>
            <a:r>
              <a:rPr lang="fa-IR" sz="2800" b="1" dirty="0">
                <a:solidFill>
                  <a:srgbClr val="0070C0"/>
                </a:solidFill>
                <a:cs typeface="B Mitra" panose="00000400000000000000" pitchFamily="2" charset="-78"/>
              </a:rPr>
              <a:t>دقت كنيد </a:t>
            </a:r>
            <a:r>
              <a:rPr lang="fa-IR" sz="2400" dirty="0">
                <a:solidFill>
                  <a:schemeClr val="tx1"/>
                </a:solidFill>
                <a:cs typeface="B Mitra" panose="00000400000000000000" pitchFamily="2" charset="-78"/>
              </a:rPr>
              <a:t>وقتی گفته </a:t>
            </a:r>
            <a:r>
              <a:rPr lang="fa-IR" sz="2400" dirty="0" smtClean="0">
                <a:solidFill>
                  <a:schemeClr val="tx1"/>
                </a:solidFill>
                <a:cs typeface="B Mitra" panose="00000400000000000000" pitchFamily="2" charset="-78"/>
              </a:rPr>
              <a:t>میشود</a:t>
            </a:r>
            <a:r>
              <a:rPr lang="fa-IR" sz="2400" dirty="0">
                <a:solidFill>
                  <a:schemeClr val="tx1"/>
                </a:solidFill>
                <a:cs typeface="B Mitra" panose="00000400000000000000" pitchFamily="2" charset="-78"/>
              </a:rPr>
              <a:t>، </a:t>
            </a:r>
            <a:r>
              <a:rPr lang="fa-IR" sz="2400" b="1" dirty="0">
                <a:solidFill>
                  <a:srgbClr val="0070C0"/>
                </a:solidFill>
                <a:cs typeface="B Mitra" panose="00000400000000000000" pitchFamily="2" charset="-78"/>
              </a:rPr>
              <a:t>”</a:t>
            </a:r>
            <a:r>
              <a:rPr lang="fa-IR" sz="2400" b="1" dirty="0" smtClean="0">
                <a:solidFill>
                  <a:srgbClr val="0070C0"/>
                </a:solidFill>
                <a:cs typeface="B Mitra" panose="00000400000000000000" pitchFamily="2" charset="-78"/>
              </a:rPr>
              <a:t>كمتر </a:t>
            </a:r>
            <a:r>
              <a:rPr lang="fa-IR" sz="2400" b="1" dirty="0">
                <a:solidFill>
                  <a:srgbClr val="0070C0"/>
                </a:solidFill>
                <a:cs typeface="B Mitra" panose="00000400000000000000" pitchFamily="2" charset="-78"/>
              </a:rPr>
              <a:t>از </a:t>
            </a:r>
            <a:r>
              <a:rPr lang="fa-IR" sz="2400" b="1" dirty="0" smtClean="0">
                <a:solidFill>
                  <a:srgbClr val="0070C0"/>
                </a:solidFill>
                <a:cs typeface="B Mitra" panose="00000400000000000000" pitchFamily="2" charset="-78"/>
              </a:rPr>
              <a:t>یکماه</a:t>
            </a:r>
            <a:r>
              <a:rPr lang="en-US" sz="2400" b="1" dirty="0" smtClean="0">
                <a:solidFill>
                  <a:srgbClr val="0070C0"/>
                </a:solidFill>
                <a:cs typeface="B Mitra" panose="00000400000000000000" pitchFamily="2" charset="-78"/>
              </a:rPr>
              <a:t>”</a:t>
            </a:r>
            <a:r>
              <a:rPr lang="fa-IR" sz="2400" dirty="0" smtClean="0">
                <a:solidFill>
                  <a:schemeClr val="tx1"/>
                </a:solidFill>
                <a:cs typeface="B Mitra" panose="00000400000000000000" pitchFamily="2" charset="-78"/>
              </a:rPr>
              <a:t>یعنی </a:t>
            </a:r>
            <a:r>
              <a:rPr lang="fa-IR" sz="2400" dirty="0">
                <a:solidFill>
                  <a:schemeClr val="tx1"/>
                </a:solidFill>
                <a:cs typeface="B Mitra" panose="00000400000000000000" pitchFamily="2" charset="-78"/>
              </a:rPr>
              <a:t>از بدو تولد تا </a:t>
            </a:r>
            <a:r>
              <a:rPr lang="fa-IR" sz="2400" dirty="0" smtClean="0">
                <a:solidFill>
                  <a:schemeClr val="tx1"/>
                </a:solidFill>
                <a:cs typeface="B Mitra" panose="00000400000000000000" pitchFamily="2" charset="-78"/>
              </a:rPr>
              <a:t>28 روزگی </a:t>
            </a:r>
            <a:r>
              <a:rPr lang="fa-IR" sz="2400" dirty="0">
                <a:solidFill>
                  <a:schemeClr val="tx1"/>
                </a:solidFill>
                <a:cs typeface="B Mitra" panose="00000400000000000000" pitchFamily="2" charset="-78"/>
              </a:rPr>
              <a:t>كامل </a:t>
            </a:r>
            <a:r>
              <a:rPr lang="fa-IR" sz="2400" dirty="0" smtClean="0">
                <a:cs typeface="B Mitra" panose="00000400000000000000" pitchFamily="2" charset="-78"/>
              </a:rPr>
              <a:t>، </a:t>
            </a:r>
            <a:r>
              <a:rPr lang="fa-IR" sz="2400" b="1" dirty="0" smtClean="0">
                <a:solidFill>
                  <a:srgbClr val="0070C0"/>
                </a:solidFill>
                <a:cs typeface="B Mitra" panose="00000400000000000000" pitchFamily="2" charset="-78"/>
              </a:rPr>
              <a:t>یکماه </a:t>
            </a:r>
            <a:r>
              <a:rPr lang="fa-IR" sz="2400" b="1" dirty="0">
                <a:solidFill>
                  <a:srgbClr val="0070C0"/>
                </a:solidFill>
                <a:cs typeface="B Mitra" panose="00000400000000000000" pitchFamily="2" charset="-78"/>
              </a:rPr>
              <a:t>تاكمتر از یکسال</a:t>
            </a:r>
            <a:r>
              <a:rPr lang="fa-IR" sz="2400" dirty="0">
                <a:solidFill>
                  <a:schemeClr val="tx1"/>
                </a:solidFill>
                <a:cs typeface="B Mitra" panose="00000400000000000000" pitchFamily="2" charset="-78"/>
              </a:rPr>
              <a:t>” یعنی از </a:t>
            </a:r>
            <a:r>
              <a:rPr lang="fa-IR" sz="2400" dirty="0" smtClean="0">
                <a:solidFill>
                  <a:schemeClr val="tx1"/>
                </a:solidFill>
                <a:cs typeface="B Mitra" panose="00000400000000000000" pitchFamily="2" charset="-78"/>
              </a:rPr>
              <a:t>29 روزگی </a:t>
            </a:r>
            <a:r>
              <a:rPr lang="fa-IR" sz="2400" dirty="0">
                <a:solidFill>
                  <a:schemeClr val="tx1"/>
                </a:solidFill>
                <a:cs typeface="B Mitra" panose="00000400000000000000" pitchFamily="2" charset="-78"/>
              </a:rPr>
              <a:t>تا </a:t>
            </a:r>
            <a:r>
              <a:rPr lang="fa-IR" sz="2400" dirty="0" smtClean="0">
                <a:solidFill>
                  <a:schemeClr val="tx1"/>
                </a:solidFill>
                <a:cs typeface="B Mitra" panose="00000400000000000000" pitchFamily="2" charset="-78"/>
              </a:rPr>
              <a:t>11ماه </a:t>
            </a:r>
            <a:r>
              <a:rPr lang="fa-IR" sz="2400" dirty="0">
                <a:solidFill>
                  <a:schemeClr val="tx1"/>
                </a:solidFill>
                <a:cs typeface="B Mitra" panose="00000400000000000000" pitchFamily="2" charset="-78"/>
              </a:rPr>
              <a:t>و </a:t>
            </a:r>
            <a:r>
              <a:rPr lang="fa-IR" sz="2400" dirty="0" smtClean="0">
                <a:solidFill>
                  <a:schemeClr val="tx1"/>
                </a:solidFill>
                <a:cs typeface="B Mitra" panose="00000400000000000000" pitchFamily="2" charset="-78"/>
              </a:rPr>
              <a:t>29روز </a:t>
            </a:r>
            <a:r>
              <a:rPr lang="fa-IR" sz="2400" dirty="0">
                <a:solidFill>
                  <a:schemeClr val="tx1"/>
                </a:solidFill>
                <a:cs typeface="B Mitra" panose="00000400000000000000" pitchFamily="2" charset="-78"/>
              </a:rPr>
              <a:t>برسد و</a:t>
            </a:r>
            <a:r>
              <a:rPr lang="fa-IR" sz="2400" dirty="0">
                <a:cs typeface="B Mitra" panose="00000400000000000000" pitchFamily="2" charset="-78"/>
              </a:rPr>
              <a:t> </a:t>
            </a:r>
            <a:r>
              <a:rPr lang="fa-IR" sz="2400" b="1" dirty="0">
                <a:solidFill>
                  <a:srgbClr val="0070C0"/>
                </a:solidFill>
                <a:cs typeface="B Mitra" panose="00000400000000000000" pitchFamily="2" charset="-78"/>
              </a:rPr>
              <a:t>یا در مورد</a:t>
            </a:r>
            <a:r>
              <a:rPr lang="en-US" sz="2400" b="1" dirty="0">
                <a:solidFill>
                  <a:srgbClr val="0070C0"/>
                </a:solidFill>
                <a:cs typeface="B Mitra" panose="00000400000000000000" pitchFamily="2" charset="-78"/>
              </a:rPr>
              <a:t>  </a:t>
            </a:r>
            <a:r>
              <a:rPr lang="fa-IR" sz="2400" b="1" dirty="0" smtClean="0">
                <a:solidFill>
                  <a:srgbClr val="0070C0"/>
                </a:solidFill>
                <a:cs typeface="B Mitra" panose="00000400000000000000" pitchFamily="2" charset="-78"/>
              </a:rPr>
              <a:t>1 تا 4 سال </a:t>
            </a:r>
            <a:r>
              <a:rPr lang="fa-IR" sz="2400" dirty="0" smtClean="0">
                <a:solidFill>
                  <a:schemeClr val="tx1"/>
                </a:solidFill>
                <a:cs typeface="B Mitra" panose="00000400000000000000" pitchFamily="2" charset="-78"/>
              </a:rPr>
              <a:t>” یعنی درست </a:t>
            </a:r>
            <a:r>
              <a:rPr lang="fa-IR" sz="2400" dirty="0">
                <a:solidFill>
                  <a:schemeClr val="tx1"/>
                </a:solidFill>
                <a:cs typeface="B Mitra" panose="00000400000000000000" pitchFamily="2" charset="-78"/>
              </a:rPr>
              <a:t>از</a:t>
            </a:r>
            <a:r>
              <a:rPr lang="en-US" sz="2400" dirty="0">
                <a:solidFill>
                  <a:schemeClr val="tx1"/>
                </a:solidFill>
                <a:cs typeface="B Mitra" panose="00000400000000000000" pitchFamily="2" charset="-78"/>
              </a:rPr>
              <a:t/>
            </a:r>
            <a:br>
              <a:rPr lang="en-US" sz="2400" dirty="0">
                <a:solidFill>
                  <a:schemeClr val="tx1"/>
                </a:solidFill>
                <a:cs typeface="B Mitra" panose="00000400000000000000" pitchFamily="2" charset="-78"/>
              </a:rPr>
            </a:br>
            <a:r>
              <a:rPr lang="fa-IR" sz="2400" dirty="0" smtClean="0">
                <a:solidFill>
                  <a:schemeClr val="tx1"/>
                </a:solidFill>
                <a:cs typeface="B Mitra" panose="00000400000000000000" pitchFamily="2" charset="-78"/>
              </a:rPr>
              <a:t>وقتی 365  روز </a:t>
            </a:r>
            <a:r>
              <a:rPr lang="fa-IR" sz="2400" dirty="0">
                <a:solidFill>
                  <a:schemeClr val="tx1"/>
                </a:solidFill>
                <a:cs typeface="B Mitra" panose="00000400000000000000" pitchFamily="2" charset="-78"/>
              </a:rPr>
              <a:t>از تولد كودك گذشته باشد(روز تولد یك سالگی او) تا زمانی </a:t>
            </a:r>
            <a:r>
              <a:rPr lang="fa-IR" sz="2400" dirty="0" smtClean="0">
                <a:solidFill>
                  <a:schemeClr val="tx1"/>
                </a:solidFill>
                <a:cs typeface="B Mitra" panose="00000400000000000000" pitchFamily="2" charset="-78"/>
              </a:rPr>
              <a:t>كه 4 سال و 11 ماه و 29روزگی </a:t>
            </a:r>
            <a:r>
              <a:rPr lang="fa-IR" sz="2400" dirty="0">
                <a:solidFill>
                  <a:schemeClr val="tx1"/>
                </a:solidFill>
                <a:cs typeface="B Mitra" panose="00000400000000000000" pitchFamily="2" charset="-78"/>
              </a:rPr>
              <a:t>او باشد و</a:t>
            </a:r>
            <a:r>
              <a:rPr lang="fa-IR" sz="2400" dirty="0">
                <a:cs typeface="B Mitra" panose="00000400000000000000" pitchFamily="2" charset="-78"/>
              </a:rPr>
              <a:t> </a:t>
            </a:r>
            <a:r>
              <a:rPr lang="fa-IR" sz="2400" dirty="0">
                <a:solidFill>
                  <a:srgbClr val="FF0000"/>
                </a:solidFill>
                <a:cs typeface="B Mitra" panose="00000400000000000000" pitchFamily="2" charset="-78"/>
              </a:rPr>
              <a:t>به همين ترتيب براي بقيه گروههاي سنی</a:t>
            </a:r>
            <a:r>
              <a:rPr lang="en-US" sz="2400" dirty="0" smtClean="0">
                <a:solidFill>
                  <a:srgbClr val="FF0000"/>
                </a:solidFill>
                <a:cs typeface="B Mitra" panose="00000400000000000000" pitchFamily="2" charset="-78"/>
              </a:rPr>
              <a:t>.</a:t>
            </a:r>
            <a:endParaRPr lang="fa-IR" sz="2400" dirty="0" smtClean="0">
              <a:solidFill>
                <a:srgbClr val="FF0000"/>
              </a:solidFill>
              <a:cs typeface="B Mitra" panose="00000400000000000000" pitchFamily="2" charset="-78"/>
            </a:endParaRPr>
          </a:p>
          <a:p>
            <a:pPr marL="0" indent="0">
              <a:buNone/>
            </a:pPr>
            <a:r>
              <a:rPr lang="fa-IR" sz="2000" b="1" dirty="0" smtClean="0">
                <a:solidFill>
                  <a:srgbClr val="00B0F0"/>
                </a:solidFill>
                <a:cs typeface="B Mitra" panose="00000400000000000000" pitchFamily="2" charset="-78"/>
              </a:rPr>
              <a:t>         </a:t>
            </a:r>
            <a:r>
              <a:rPr lang="fa-IR" sz="2200" b="1" dirty="0" smtClean="0">
                <a:solidFill>
                  <a:schemeClr val="accent2">
                    <a:lumMod val="50000"/>
                  </a:schemeClr>
                </a:solidFill>
                <a:cs typeface="B Mitra" panose="00000400000000000000" pitchFamily="2" charset="-78"/>
              </a:rPr>
              <a:t>توجه داشته باشید کلیه مرک های ثبت شده</a:t>
            </a:r>
          </a:p>
          <a:p>
            <a:pPr marL="0" indent="0">
              <a:buNone/>
            </a:pPr>
            <a:r>
              <a:rPr lang="fa-IR" sz="2200" b="1" dirty="0">
                <a:solidFill>
                  <a:schemeClr val="accent2">
                    <a:lumMod val="50000"/>
                  </a:schemeClr>
                </a:solidFill>
                <a:cs typeface="B Mitra" panose="00000400000000000000" pitchFamily="2" charset="-78"/>
              </a:rPr>
              <a:t> </a:t>
            </a:r>
            <a:r>
              <a:rPr lang="fa-IR" sz="2200" b="1" dirty="0" smtClean="0">
                <a:solidFill>
                  <a:schemeClr val="accent2">
                    <a:lumMod val="50000"/>
                  </a:schemeClr>
                </a:solidFill>
                <a:cs typeface="B Mitra" panose="00000400000000000000" pitchFamily="2" charset="-78"/>
              </a:rPr>
              <a:t>       در جدول باید با گردونه همخوانی داشته باشد.</a:t>
            </a:r>
            <a:endParaRPr lang="fa-IR" sz="2200" b="1" dirty="0">
              <a:solidFill>
                <a:schemeClr val="accent2">
                  <a:lumMod val="50000"/>
                </a:schemeClr>
              </a:solidFill>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4152900"/>
            <a:ext cx="4254500" cy="1930400"/>
          </a:xfrm>
          <a:prstGeom prst="rect">
            <a:avLst/>
          </a:prstGeom>
        </p:spPr>
      </p:pic>
    </p:spTree>
    <p:extLst>
      <p:ext uri="{BB962C8B-B14F-4D97-AF65-F5344CB8AC3E}">
        <p14:creationId xmlns:p14="http://schemas.microsoft.com/office/powerpoint/2010/main" val="4251968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8000" dirty="0" smtClean="0">
                <a:solidFill>
                  <a:schemeClr val="accent4">
                    <a:lumMod val="75000"/>
                  </a:schemeClr>
                </a:solidFill>
                <a:cs typeface="B Titr" panose="00000700000000000000" pitchFamily="2" charset="-78"/>
              </a:rPr>
              <a:t>زیج حیاتی </a:t>
            </a:r>
            <a:endParaRPr lang="fa-IR" sz="8000" dirty="0">
              <a:solidFill>
                <a:schemeClr val="accent4">
                  <a:lumMod val="75000"/>
                </a:schemeClr>
              </a:solidFill>
              <a:cs typeface="B Titr" panose="00000700000000000000" pitchFamily="2" charset="-78"/>
            </a:endParaRPr>
          </a:p>
        </p:txBody>
      </p:sp>
      <p:sp>
        <p:nvSpPr>
          <p:cNvPr id="3" name="Content Placeholder 2"/>
          <p:cNvSpPr>
            <a:spLocks noGrp="1"/>
          </p:cNvSpPr>
          <p:nvPr>
            <p:ph idx="1"/>
          </p:nvPr>
        </p:nvSpPr>
        <p:spPr/>
        <p:txBody>
          <a:bodyPr>
            <a:normAutofit/>
          </a:bodyPr>
          <a:lstStyle/>
          <a:p>
            <a:r>
              <a:rPr lang="fa-IR" sz="2800" dirty="0" smtClean="0">
                <a:cs typeface="B Mitra" panose="00000400000000000000" pitchFamily="2" charset="-78"/>
              </a:rPr>
              <a:t>تهیه شده بر اساس آخرین دستور العمل ارسالی از وزارت خانه </a:t>
            </a:r>
            <a:endParaRPr lang="fa-IR" sz="2800" dirty="0">
              <a:cs typeface="B Mitr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664751"/>
            <a:ext cx="6654800" cy="3606800"/>
          </a:xfrm>
          <a:prstGeom prst="rect">
            <a:avLst/>
          </a:prstGeom>
        </p:spPr>
      </p:pic>
    </p:spTree>
    <p:extLst>
      <p:ext uri="{BB962C8B-B14F-4D97-AF65-F5344CB8AC3E}">
        <p14:creationId xmlns:p14="http://schemas.microsoft.com/office/powerpoint/2010/main" val="543723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fontScale="90000"/>
          </a:bodyPr>
          <a:lstStyle/>
          <a:p>
            <a:pPr algn="ctr"/>
            <a:r>
              <a:rPr lang="fa-IR" sz="6000" dirty="0" smtClean="0">
                <a:solidFill>
                  <a:schemeClr val="accent5">
                    <a:lumMod val="50000"/>
                  </a:schemeClr>
                </a:solidFill>
                <a:cs typeface="B Titr" panose="00000700000000000000" pitchFamily="2" charset="-78"/>
              </a:rPr>
              <a:t>6- جدول </a:t>
            </a:r>
            <a:r>
              <a:rPr lang="fa-IR" sz="6000" dirty="0">
                <a:solidFill>
                  <a:schemeClr val="accent5">
                    <a:lumMod val="50000"/>
                  </a:schemeClr>
                </a:solidFill>
                <a:cs typeface="B Titr" panose="00000700000000000000" pitchFamily="2" charset="-78"/>
              </a:rPr>
              <a:t>مهاجرت بر حسب نفر</a:t>
            </a:r>
            <a:r>
              <a:rPr lang="en-US" sz="6000" dirty="0">
                <a:solidFill>
                  <a:schemeClr val="accent5">
                    <a:lumMod val="50000"/>
                  </a:schemeClr>
                </a:solidFill>
                <a:cs typeface="B Titr" panose="00000700000000000000" pitchFamily="2" charset="-78"/>
              </a:rPr>
              <a:t> :</a:t>
            </a:r>
            <a:br>
              <a:rPr lang="en-US" sz="6000" dirty="0">
                <a:solidFill>
                  <a:schemeClr val="accent5">
                    <a:lumMod val="50000"/>
                  </a:schemeClr>
                </a:solidFill>
                <a:cs typeface="B Titr" panose="00000700000000000000" pitchFamily="2" charset="-78"/>
              </a:rPr>
            </a:br>
            <a:endParaRPr lang="fa-IR" sz="60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p:txBody>
          <a:bodyPr>
            <a:normAutofit/>
          </a:bodyPr>
          <a:lstStyle/>
          <a:p>
            <a:r>
              <a:rPr lang="fa-IR" sz="2400" b="1" dirty="0" smtClean="0">
                <a:solidFill>
                  <a:srgbClr val="FF0000"/>
                </a:solidFill>
                <a:cs typeface="B Mitra" panose="00000400000000000000" pitchFamily="2" charset="-78"/>
              </a:rPr>
              <a:t>مهاجرت به داخل : </a:t>
            </a:r>
            <a:r>
              <a:rPr lang="fa-IR" sz="2400" dirty="0" smtClean="0">
                <a:cs typeface="B Mitra" panose="00000400000000000000" pitchFamily="2" charset="-78"/>
              </a:rPr>
              <a:t>شامل افرادی که به منطقه تحت پوشش خانه بهداشت یا پایگاه بهداشتی مهاجرت نموده اند.</a:t>
            </a:r>
          </a:p>
          <a:p>
            <a:endParaRPr lang="fa-IR" sz="2400" dirty="0">
              <a:cs typeface="B Mitra" panose="00000400000000000000" pitchFamily="2" charset="-78"/>
            </a:endParaRPr>
          </a:p>
          <a:p>
            <a:r>
              <a:rPr lang="fa-IR" sz="2400" b="1" dirty="0" smtClean="0">
                <a:solidFill>
                  <a:srgbClr val="FF0000"/>
                </a:solidFill>
                <a:cs typeface="B Mitra" panose="00000400000000000000" pitchFamily="2" charset="-78"/>
              </a:rPr>
              <a:t>مهاجرت به خارج: </a:t>
            </a:r>
            <a:r>
              <a:rPr lang="fa-IR" sz="2400" dirty="0" smtClean="0">
                <a:cs typeface="B Mitra" panose="00000400000000000000" pitchFamily="2" charset="-78"/>
              </a:rPr>
              <a:t>شامل افرادی که از  منطقه تحت پوشش خانه بهداشت یا پایگاه بهداشتی مهاجرت نموده اند.</a:t>
            </a:r>
          </a:p>
          <a:p>
            <a:endParaRPr lang="fa-IR" sz="2400" dirty="0">
              <a:cs typeface="B Mitra" panose="00000400000000000000" pitchFamily="2" charset="-78"/>
            </a:endParaRPr>
          </a:p>
          <a:p>
            <a:r>
              <a:rPr lang="fa-IR" sz="2400" b="1" dirty="0">
                <a:solidFill>
                  <a:schemeClr val="accent2">
                    <a:lumMod val="75000"/>
                  </a:schemeClr>
                </a:solidFill>
                <a:cs typeface="B Mitra" panose="00000400000000000000" pitchFamily="2" charset="-78"/>
              </a:rPr>
              <a:t>اطلاعات مهاجرت از </a:t>
            </a:r>
            <a:r>
              <a:rPr lang="fa-IR" sz="2400" b="1" dirty="0" smtClean="0">
                <a:solidFill>
                  <a:schemeClr val="accent2">
                    <a:lumMod val="75000"/>
                  </a:schemeClr>
                </a:solidFill>
                <a:cs typeface="B Mitra" panose="00000400000000000000" pitchFamily="2" charset="-78"/>
              </a:rPr>
              <a:t>سامانه سیب استخراج </a:t>
            </a:r>
            <a:r>
              <a:rPr lang="fa-IR" sz="2400" b="1" dirty="0">
                <a:solidFill>
                  <a:schemeClr val="accent2">
                    <a:lumMod val="75000"/>
                  </a:schemeClr>
                </a:solidFill>
                <a:cs typeface="B Mitra" panose="00000400000000000000" pitchFamily="2" charset="-78"/>
              </a:rPr>
              <a:t>و به صورت تجميعی (به صورت عددي) و با مداد در پایان هر فصل در جدول </a:t>
            </a:r>
            <a:r>
              <a:rPr lang="fa-IR" sz="2400" b="1" dirty="0" smtClean="0">
                <a:solidFill>
                  <a:schemeClr val="accent2">
                    <a:lumMod val="75000"/>
                  </a:schemeClr>
                </a:solidFill>
                <a:cs typeface="B Mitra" panose="00000400000000000000" pitchFamily="2" charset="-78"/>
              </a:rPr>
              <a:t> </a:t>
            </a:r>
            <a:r>
              <a:rPr lang="fa-IR" sz="2400" b="1" dirty="0">
                <a:solidFill>
                  <a:schemeClr val="accent2">
                    <a:lumMod val="75000"/>
                  </a:schemeClr>
                </a:solidFill>
                <a:cs typeface="B Mitra" panose="00000400000000000000" pitchFamily="2" charset="-78"/>
              </a:rPr>
              <a:t>ثبت می </a:t>
            </a:r>
            <a:r>
              <a:rPr lang="fa-IR" sz="2400" b="1" dirty="0" smtClean="0">
                <a:solidFill>
                  <a:schemeClr val="accent2">
                    <a:lumMod val="75000"/>
                  </a:schemeClr>
                </a:solidFill>
                <a:cs typeface="B Mitra" panose="00000400000000000000" pitchFamily="2" charset="-78"/>
              </a:rPr>
              <a:t>گردد.</a:t>
            </a:r>
          </a:p>
          <a:p>
            <a:endParaRPr lang="fa-IR" sz="2400" dirty="0" smtClean="0">
              <a:cs typeface="B Mitra" panose="00000400000000000000" pitchFamily="2" charset="-78"/>
            </a:endParaRPr>
          </a:p>
        </p:txBody>
      </p:sp>
    </p:spTree>
    <p:extLst>
      <p:ext uri="{BB962C8B-B14F-4D97-AF65-F5344CB8AC3E}">
        <p14:creationId xmlns:p14="http://schemas.microsoft.com/office/powerpoint/2010/main" val="9239324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127066" cy="1320800"/>
          </a:xfrm>
        </p:spPr>
        <p:txBody>
          <a:bodyPr vert="horz" lIns="91440" tIns="45720" rIns="91440" bIns="45720" rtlCol="0" anchor="t">
            <a:noAutofit/>
          </a:bodyPr>
          <a:lstStyle/>
          <a:p>
            <a:pPr algn="ctr"/>
            <a:r>
              <a:rPr lang="fa-IR" sz="4000" dirty="0" smtClean="0">
                <a:solidFill>
                  <a:schemeClr val="accent5">
                    <a:lumMod val="50000"/>
                  </a:schemeClr>
                </a:solidFill>
                <a:cs typeface="B Titr" panose="00000700000000000000" pitchFamily="2" charset="-78"/>
              </a:rPr>
              <a:t>7- جدول </a:t>
            </a:r>
            <a:r>
              <a:rPr lang="fa-IR" sz="4000" dirty="0">
                <a:solidFill>
                  <a:schemeClr val="accent5">
                    <a:lumMod val="50000"/>
                  </a:schemeClr>
                </a:solidFill>
                <a:cs typeface="B Titr" panose="00000700000000000000" pitchFamily="2" charset="-78"/>
              </a:rPr>
              <a:t>علت مرگ در </a:t>
            </a:r>
            <a:r>
              <a:rPr lang="fa-IR" sz="4000" dirty="0" smtClean="0">
                <a:solidFill>
                  <a:schemeClr val="accent5">
                    <a:lumMod val="50000"/>
                  </a:schemeClr>
                </a:solidFill>
                <a:cs typeface="B Titr" panose="00000700000000000000" pitchFamily="2" charset="-78"/>
              </a:rPr>
              <a:t>کودکان </a:t>
            </a:r>
            <a:r>
              <a:rPr lang="fa-IR" sz="4000" dirty="0">
                <a:solidFill>
                  <a:schemeClr val="accent5">
                    <a:lumMod val="50000"/>
                  </a:schemeClr>
                </a:solidFill>
                <a:cs typeface="B Titr" panose="00000700000000000000" pitchFamily="2" charset="-78"/>
              </a:rPr>
              <a:t>کمتر از پنجسال</a:t>
            </a:r>
            <a:r>
              <a:rPr lang="en-US" sz="4000" dirty="0">
                <a:solidFill>
                  <a:schemeClr val="accent5">
                    <a:lumMod val="50000"/>
                  </a:schemeClr>
                </a:solidFill>
                <a:cs typeface="B Titr" panose="00000700000000000000" pitchFamily="2" charset="-78"/>
              </a:rPr>
              <a:t>:</a:t>
            </a:r>
            <a:br>
              <a:rPr lang="en-US" sz="4000" dirty="0">
                <a:solidFill>
                  <a:schemeClr val="accent5">
                    <a:lumMod val="50000"/>
                  </a:schemeClr>
                </a:solidFill>
                <a:cs typeface="B Titr" panose="00000700000000000000" pitchFamily="2" charset="-78"/>
              </a:rPr>
            </a:br>
            <a:endParaRPr lang="fa-IR" sz="40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a:xfrm>
            <a:off x="677334" y="1562101"/>
            <a:ext cx="10092266" cy="4479262"/>
          </a:xfrm>
        </p:spPr>
        <p:txBody>
          <a:bodyPr>
            <a:noAutofit/>
          </a:bodyPr>
          <a:lstStyle/>
          <a:p>
            <a:r>
              <a:rPr lang="fa-IR" dirty="0">
                <a:solidFill>
                  <a:schemeClr val="tx1"/>
                </a:solidFill>
                <a:cs typeface="B Mitra" panose="00000400000000000000" pitchFamily="2" charset="-78"/>
              </a:rPr>
              <a:t>جدول </a:t>
            </a:r>
            <a:r>
              <a:rPr lang="fa-IR" dirty="0" smtClean="0">
                <a:solidFill>
                  <a:schemeClr val="tx1"/>
                </a:solidFill>
                <a:cs typeface="B Mitra" panose="00000400000000000000" pitchFamily="2" charset="-78"/>
              </a:rPr>
              <a:t>هفتم</a:t>
            </a:r>
            <a:r>
              <a:rPr lang="fa-IR" dirty="0">
                <a:solidFill>
                  <a:schemeClr val="tx1"/>
                </a:solidFill>
                <a:cs typeface="B Mitra" panose="00000400000000000000" pitchFamily="2" charset="-78"/>
              </a:rPr>
              <a:t>، علت مرگ در كودكان كمتر از پنجسال رادر </a:t>
            </a:r>
            <a:r>
              <a:rPr lang="fa-IR" dirty="0" smtClean="0">
                <a:solidFill>
                  <a:schemeClr val="tx1"/>
                </a:solidFill>
                <a:cs typeface="B Mitra" panose="00000400000000000000" pitchFamily="2" charset="-78"/>
              </a:rPr>
              <a:t>به تفیکیک مرگ زیر یکماه، یکماه تا یکسال و یک تا 4 سال نشان می دهد.</a:t>
            </a:r>
          </a:p>
          <a:p>
            <a:r>
              <a:rPr lang="fa-IR" b="1" dirty="0" smtClean="0">
                <a:solidFill>
                  <a:srgbClr val="FF0000"/>
                </a:solidFill>
                <a:cs typeface="B Mitra" panose="00000400000000000000" pitchFamily="2" charset="-78"/>
              </a:rPr>
              <a:t>مرگ ناشی از عارضه کمبود وز هنگام تولد</a:t>
            </a:r>
            <a:r>
              <a:rPr lang="en-US" b="1" dirty="0" smtClean="0">
                <a:solidFill>
                  <a:srgbClr val="FF0000"/>
                </a:solidFill>
                <a:cs typeface="B Mitra" panose="00000400000000000000" pitchFamily="2" charset="-78"/>
              </a:rPr>
              <a:t>:</a:t>
            </a:r>
            <a:r>
              <a:rPr lang="fa-IR" b="1" dirty="0" smtClean="0">
                <a:solidFill>
                  <a:srgbClr val="FF0000"/>
                </a:solidFill>
                <a:cs typeface="B Mitra" panose="00000400000000000000" pitchFamily="2" charset="-78"/>
              </a:rPr>
              <a:t> </a:t>
            </a:r>
            <a:r>
              <a:rPr lang="fa-IR" dirty="0" smtClean="0">
                <a:solidFill>
                  <a:schemeClr val="tx1"/>
                </a:solidFill>
                <a:cs typeface="B Mitra" panose="00000400000000000000" pitchFamily="2" charset="-78"/>
              </a:rPr>
              <a:t>مرگ نوزادي كه بعد از هفته 37 بارداري مادر با وزن هنگام تولد2500 گرم یا كمتر به دنيا آمده است و حداكثر تا پایان اولين ماه زندگی به دليل عوارض ناشی از این كمبود وزن هنگام تولد مرده باشد.</a:t>
            </a:r>
          </a:p>
          <a:p>
            <a:r>
              <a:rPr lang="fa-IR" dirty="0" smtClean="0">
                <a:solidFill>
                  <a:schemeClr val="tx1"/>
                </a:solidFill>
                <a:cs typeface="B Mitra" panose="00000400000000000000" pitchFamily="2" charset="-78"/>
              </a:rPr>
              <a:t> </a:t>
            </a:r>
            <a:r>
              <a:rPr lang="fa-IR" b="1" dirty="0" smtClean="0">
                <a:solidFill>
                  <a:srgbClr val="FF0000"/>
                </a:solidFill>
                <a:cs typeface="B Mitra" panose="00000400000000000000" pitchFamily="2" charset="-78"/>
              </a:rPr>
              <a:t>مرگ ناشی از نارسی نوزاد</a:t>
            </a:r>
            <a:r>
              <a:rPr lang="en-US" b="1" dirty="0" smtClean="0">
                <a:solidFill>
                  <a:srgbClr val="FF0000"/>
                </a:solidFill>
                <a:cs typeface="B Mitra" panose="00000400000000000000" pitchFamily="2" charset="-78"/>
              </a:rPr>
              <a:t>: </a:t>
            </a:r>
            <a:r>
              <a:rPr lang="fa-IR" dirty="0" smtClean="0">
                <a:solidFill>
                  <a:schemeClr val="tx1"/>
                </a:solidFill>
                <a:cs typeface="B Mitra" panose="00000400000000000000" pitchFamily="2" charset="-78"/>
              </a:rPr>
              <a:t>مرگ نوزادي كه قبل از هفته 37 بارداري مادر بدنيا آمده باشد (خواه با وزن زمان تولد كم یا طبيعی) و تا حداكثر پایان اولين ماه زندگی به دليل عوارض ناشی از این تولد زودرس، مرده باشد</a:t>
            </a:r>
            <a:r>
              <a:rPr lang="en-US" dirty="0" smtClean="0">
                <a:solidFill>
                  <a:schemeClr val="tx1"/>
                </a:solidFill>
                <a:cs typeface="B Mitra" panose="00000400000000000000" pitchFamily="2" charset="-78"/>
              </a:rPr>
              <a:t>.</a:t>
            </a:r>
            <a:br>
              <a:rPr lang="en-US" dirty="0" smtClean="0">
                <a:solidFill>
                  <a:schemeClr val="tx1"/>
                </a:solidFill>
                <a:cs typeface="B Mitra" panose="00000400000000000000" pitchFamily="2" charset="-78"/>
              </a:rPr>
            </a:br>
            <a:r>
              <a:rPr lang="fa-IR" b="1" dirty="0" smtClean="0">
                <a:solidFill>
                  <a:srgbClr val="FF0000"/>
                </a:solidFill>
                <a:cs typeface="B Mitra" panose="00000400000000000000" pitchFamily="2" charset="-78"/>
              </a:rPr>
              <a:t>مرگ ناشی از بیماریهای قابل پیشگیری با واکسن</a:t>
            </a:r>
            <a:r>
              <a:rPr lang="en-US" b="1" dirty="0" smtClean="0">
                <a:solidFill>
                  <a:srgbClr val="FF0000"/>
                </a:solidFill>
                <a:cs typeface="B Mitra" panose="00000400000000000000" pitchFamily="2" charset="-78"/>
              </a:rPr>
              <a:t>: </a:t>
            </a:r>
            <a:r>
              <a:rPr lang="fa-IR" dirty="0" smtClean="0">
                <a:solidFill>
                  <a:schemeClr val="tx1"/>
                </a:solidFill>
                <a:cs typeface="B Mitra" panose="00000400000000000000" pitchFamily="2" charset="-78"/>
              </a:rPr>
              <a:t>شامل مرگ به علت سرخك، سياه سرفه، كزاز، فلج اطفال، هپاتيت ، </a:t>
            </a:r>
            <a:r>
              <a:rPr lang="en-US" dirty="0" smtClean="0">
                <a:solidFill>
                  <a:schemeClr val="tx1"/>
                </a:solidFill>
                <a:cs typeface="B Mitra" panose="00000400000000000000" pitchFamily="2" charset="-78"/>
              </a:rPr>
              <a:t>B</a:t>
            </a:r>
            <a:r>
              <a:rPr lang="fa-IR" dirty="0" smtClean="0">
                <a:solidFill>
                  <a:schemeClr val="tx1"/>
                </a:solidFill>
                <a:cs typeface="B Mitra" panose="00000400000000000000" pitchFamily="2" charset="-78"/>
              </a:rPr>
              <a:t>دیفتري و سل</a:t>
            </a:r>
            <a:r>
              <a:rPr lang="en-US" dirty="0" smtClean="0">
                <a:solidFill>
                  <a:schemeClr val="tx1"/>
                </a:solidFill>
                <a:cs typeface="B Mitra" panose="00000400000000000000" pitchFamily="2" charset="-78"/>
              </a:rPr>
              <a:t/>
            </a:r>
            <a:br>
              <a:rPr lang="en-US" dirty="0" smtClean="0">
                <a:solidFill>
                  <a:schemeClr val="tx1"/>
                </a:solidFill>
                <a:cs typeface="B Mitra" panose="00000400000000000000" pitchFamily="2" charset="-78"/>
              </a:rPr>
            </a:br>
            <a:r>
              <a:rPr lang="fa-IR" b="1" dirty="0" smtClean="0">
                <a:solidFill>
                  <a:srgbClr val="FF0000"/>
                </a:solidFill>
                <a:cs typeface="B Mitra" panose="00000400000000000000" pitchFamily="2" charset="-78"/>
              </a:rPr>
              <a:t>مرگ نوزاد از صدمات زایمانی</a:t>
            </a:r>
            <a:r>
              <a:rPr lang="en-US" b="1" dirty="0" smtClean="0">
                <a:solidFill>
                  <a:srgbClr val="FF0000"/>
                </a:solidFill>
                <a:cs typeface="B Mitra" panose="00000400000000000000" pitchFamily="2" charset="-78"/>
              </a:rPr>
              <a:t>: </a:t>
            </a:r>
            <a:r>
              <a:rPr lang="fa-IR" dirty="0" smtClean="0">
                <a:solidFill>
                  <a:schemeClr val="tx1"/>
                </a:solidFill>
                <a:cs typeface="B Mitra" panose="00000400000000000000" pitchFamily="2" charset="-78"/>
              </a:rPr>
              <a:t>چنانچه نوزادي با علائم حياتی بدنيا آید، ناهنجاري مادرزادي نداشته باشد ولی علائم حياتی او ضعيف باشند و به احياء نوزاد پاسخ ندهد و حداكثر تا یك ساعت پس از زایمان بميرد، در این قسمت ثبت می گردد.</a:t>
            </a:r>
          </a:p>
          <a:p>
            <a:r>
              <a:rPr lang="fa-IR" b="1" dirty="0" smtClean="0">
                <a:solidFill>
                  <a:srgbClr val="FF0000"/>
                </a:solidFill>
                <a:cs typeface="B Mitra" panose="00000400000000000000" pitchFamily="2" charset="-78"/>
              </a:rPr>
              <a:t>مرگ ناشی از ناهنجاریهای مادرزادی</a:t>
            </a:r>
            <a:r>
              <a:rPr lang="en-US" b="1" dirty="0" smtClean="0">
                <a:solidFill>
                  <a:srgbClr val="FF0000"/>
                </a:solidFill>
                <a:cs typeface="B Mitra" panose="00000400000000000000" pitchFamily="2" charset="-78"/>
              </a:rPr>
              <a:t>:</a:t>
            </a:r>
            <a:r>
              <a:rPr lang="fa-IR" dirty="0" smtClean="0">
                <a:solidFill>
                  <a:schemeClr val="tx1"/>
                </a:solidFill>
                <a:cs typeface="B Mitra" panose="00000400000000000000" pitchFamily="2" charset="-78"/>
              </a:rPr>
              <a:t>در صورتیکه کودک پس از تولد، ناهنجاري واضح ومشهودي داشته باشد كه منجر به مرگش گردد.</a:t>
            </a:r>
            <a:r>
              <a:rPr lang="en-US" dirty="0" smtClean="0">
                <a:solidFill>
                  <a:schemeClr val="tx1"/>
                </a:solidFill>
                <a:cs typeface="B Mitra" panose="00000400000000000000" pitchFamily="2" charset="-78"/>
              </a:rPr>
              <a:t/>
            </a:r>
            <a:br>
              <a:rPr lang="en-US" dirty="0" smtClean="0">
                <a:solidFill>
                  <a:schemeClr val="tx1"/>
                </a:solidFill>
                <a:cs typeface="B Mitra" panose="00000400000000000000" pitchFamily="2" charset="-78"/>
              </a:rPr>
            </a:br>
            <a:r>
              <a:rPr lang="fa-IR" b="1" dirty="0" smtClean="0">
                <a:solidFill>
                  <a:srgbClr val="FF0000"/>
                </a:solidFill>
                <a:cs typeface="B Mitra" panose="00000400000000000000" pitchFamily="2" charset="-78"/>
              </a:rPr>
              <a:t>مرگ ناشی از حوادث، مسمومیتها و سوختگیها</a:t>
            </a:r>
            <a:r>
              <a:rPr lang="en-US" b="1" dirty="0" smtClean="0">
                <a:solidFill>
                  <a:srgbClr val="FF0000"/>
                </a:solidFill>
                <a:cs typeface="B Mitra" panose="00000400000000000000" pitchFamily="2" charset="-78"/>
              </a:rPr>
              <a:t>: </a:t>
            </a:r>
            <a:r>
              <a:rPr lang="fa-IR" dirty="0" smtClean="0">
                <a:solidFill>
                  <a:schemeClr val="tx1"/>
                </a:solidFill>
                <a:cs typeface="B Mitra" panose="00000400000000000000" pitchFamily="2" charset="-78"/>
              </a:rPr>
              <a:t>در صورتیکه كودك زیر پنجسالی به دليل حادثه، مسموميت یا سوختگی فوت كرد هرچند كه زمينه بيماریهاي دیگري هم داشته باشد</a:t>
            </a:r>
            <a:r>
              <a:rPr lang="en-US" dirty="0" smtClean="0">
                <a:solidFill>
                  <a:schemeClr val="tx1"/>
                </a:solidFill>
                <a:cs typeface="B Mitra" panose="00000400000000000000" pitchFamily="2" charset="-78"/>
              </a:rPr>
              <a:t>.</a:t>
            </a:r>
          </a:p>
          <a:p>
            <a:endParaRPr lang="fa-IR" b="1" dirty="0">
              <a:cs typeface="B Mitra" panose="00000400000000000000"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7187" y="4891088"/>
            <a:ext cx="2638425" cy="1733550"/>
          </a:xfrm>
          <a:prstGeom prst="rect">
            <a:avLst/>
          </a:prstGeom>
        </p:spPr>
      </p:pic>
    </p:spTree>
    <p:extLst>
      <p:ext uri="{BB962C8B-B14F-4D97-AF65-F5344CB8AC3E}">
        <p14:creationId xmlns:p14="http://schemas.microsoft.com/office/powerpoint/2010/main" val="40767417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pPr algn="ctr"/>
            <a:r>
              <a:rPr lang="fa-IR" sz="6000" dirty="0">
                <a:solidFill>
                  <a:schemeClr val="accent5">
                    <a:lumMod val="50000"/>
                  </a:schemeClr>
                </a:solidFill>
                <a:cs typeface="B Titr" panose="00000700000000000000" pitchFamily="2" charset="-78"/>
              </a:rPr>
              <a:t>زیج حیاتی </a:t>
            </a:r>
          </a:p>
        </p:txBody>
      </p:sp>
      <p:sp>
        <p:nvSpPr>
          <p:cNvPr id="3" name="Content Placeholder 2"/>
          <p:cNvSpPr>
            <a:spLocks noGrp="1"/>
          </p:cNvSpPr>
          <p:nvPr>
            <p:ph idx="1"/>
          </p:nvPr>
        </p:nvSpPr>
        <p:spPr/>
        <p:txBody>
          <a:bodyPr>
            <a:normAutofit lnSpcReduction="10000"/>
          </a:bodyPr>
          <a:lstStyle/>
          <a:p>
            <a:pPr algn="just"/>
            <a:r>
              <a:rPr lang="fa-IR" sz="3200" b="1" dirty="0" smtClean="0">
                <a:solidFill>
                  <a:srgbClr val="FF0000"/>
                </a:solidFill>
                <a:cs typeface="B Mitra" panose="00000400000000000000" pitchFamily="2" charset="-78"/>
              </a:rPr>
              <a:t>زیج در لغت </a:t>
            </a:r>
            <a:r>
              <a:rPr lang="fa-IR" sz="2800" dirty="0" smtClean="0">
                <a:solidFill>
                  <a:schemeClr val="tx1"/>
                </a:solidFill>
                <a:cs typeface="B Mitra" panose="00000400000000000000" pitchFamily="2" charset="-78"/>
              </a:rPr>
              <a:t>، معرب كلمه ي </a:t>
            </a:r>
            <a:r>
              <a:rPr lang="fa-IR" sz="2800" dirty="0">
                <a:solidFill>
                  <a:schemeClr val="tx1"/>
                </a:solidFill>
                <a:cs typeface="B Mitra" panose="00000400000000000000" pitchFamily="2" charset="-78"/>
              </a:rPr>
              <a:t>فارسی زیگ و به معناي تعيين احوال ستارگان، و جدولی است كه از آن به حركات سيارات معرفت یابند</a:t>
            </a:r>
            <a:r>
              <a:rPr lang="en-US" sz="2800" dirty="0" smtClean="0">
                <a:solidFill>
                  <a:schemeClr val="tx1"/>
                </a:solidFill>
                <a:cs typeface="B Mitra" panose="00000400000000000000" pitchFamily="2" charset="-78"/>
              </a:rPr>
              <a:t>.</a:t>
            </a:r>
            <a:r>
              <a:rPr lang="fa-IR" sz="2800" dirty="0" smtClean="0">
                <a:solidFill>
                  <a:schemeClr val="tx1"/>
                </a:solidFill>
                <a:cs typeface="B Mitra" panose="00000400000000000000" pitchFamily="2" charset="-78"/>
              </a:rPr>
              <a:t>(اصل </a:t>
            </a:r>
            <a:r>
              <a:rPr lang="fa-IR" sz="2800" dirty="0">
                <a:solidFill>
                  <a:schemeClr val="tx1"/>
                </a:solidFill>
                <a:cs typeface="B Mitra" panose="00000400000000000000" pitchFamily="2" charset="-78"/>
              </a:rPr>
              <a:t>فارسی كلمه، به معناي ریسمان (زه) </a:t>
            </a:r>
            <a:r>
              <a:rPr lang="fa-IR" sz="2800" dirty="0" smtClean="0">
                <a:solidFill>
                  <a:schemeClr val="tx1"/>
                </a:solidFill>
                <a:cs typeface="B Mitra" panose="00000400000000000000" pitchFamily="2" charset="-78"/>
              </a:rPr>
              <a:t>بوده است.) </a:t>
            </a:r>
          </a:p>
          <a:p>
            <a:pPr algn="just"/>
            <a:r>
              <a:rPr lang="fa-IR" sz="2800" dirty="0" smtClean="0">
                <a:solidFill>
                  <a:schemeClr val="tx1"/>
                </a:solidFill>
                <a:cs typeface="B Mitra" panose="00000400000000000000" pitchFamily="2" charset="-78"/>
              </a:rPr>
              <a:t>زیج هاي </a:t>
            </a:r>
            <a:r>
              <a:rPr lang="fa-IR" sz="2800" dirty="0">
                <a:solidFill>
                  <a:schemeClr val="tx1"/>
                </a:solidFill>
                <a:cs typeface="B Mitra" panose="00000400000000000000" pitchFamily="2" charset="-78"/>
              </a:rPr>
              <a:t>مورد استفاده در </a:t>
            </a:r>
            <a:r>
              <a:rPr lang="fa-IR" sz="2800" dirty="0" smtClean="0">
                <a:solidFill>
                  <a:schemeClr val="tx1"/>
                </a:solidFill>
                <a:cs typeface="B Mitra" panose="00000400000000000000" pitchFamily="2" charset="-78"/>
              </a:rPr>
              <a:t>خانه و پایگاههای بهداشت كه </a:t>
            </a:r>
            <a:r>
              <a:rPr lang="fa-IR" sz="2800" dirty="0">
                <a:solidFill>
                  <a:schemeClr val="tx1"/>
                </a:solidFill>
                <a:cs typeface="B Mitra" panose="00000400000000000000" pitchFamily="2" charset="-78"/>
              </a:rPr>
              <a:t>داراي چند دایره متحدالمركز </a:t>
            </a:r>
            <a:r>
              <a:rPr lang="fa-IR" sz="2800" dirty="0" smtClean="0">
                <a:solidFill>
                  <a:schemeClr val="tx1"/>
                </a:solidFill>
                <a:cs typeface="B Mitra" panose="00000400000000000000" pitchFamily="2" charset="-78"/>
              </a:rPr>
              <a:t>است </a:t>
            </a:r>
            <a:r>
              <a:rPr lang="fa-IR" sz="2800" dirty="0">
                <a:solidFill>
                  <a:schemeClr val="tx1"/>
                </a:solidFill>
                <a:cs typeface="B Mitra" panose="00000400000000000000" pitchFamily="2" charset="-78"/>
              </a:rPr>
              <a:t>نام </a:t>
            </a:r>
            <a:r>
              <a:rPr lang="fa-IR" sz="2800" dirty="0" smtClean="0">
                <a:solidFill>
                  <a:schemeClr val="tx1"/>
                </a:solidFill>
                <a:cs typeface="B Mitra" panose="00000400000000000000" pitchFamily="2" charset="-78"/>
              </a:rPr>
              <a:t>خود </a:t>
            </a:r>
            <a:r>
              <a:rPr lang="fa-IR" sz="2800" dirty="0">
                <a:solidFill>
                  <a:schemeClr val="tx1"/>
                </a:solidFill>
                <a:cs typeface="B Mitra" panose="00000400000000000000" pitchFamily="2" charset="-78"/>
              </a:rPr>
              <a:t>را از جداولی كه در رصد </a:t>
            </a:r>
            <a:r>
              <a:rPr lang="fa-IR" sz="2800" dirty="0" smtClean="0">
                <a:solidFill>
                  <a:schemeClr val="tx1"/>
                </a:solidFill>
                <a:cs typeface="B Mitra" panose="00000400000000000000" pitchFamily="2" charset="-78"/>
              </a:rPr>
              <a:t>خانه ها </a:t>
            </a:r>
            <a:r>
              <a:rPr lang="fa-IR" sz="2800" dirty="0">
                <a:solidFill>
                  <a:schemeClr val="tx1"/>
                </a:solidFill>
                <a:cs typeface="B Mitra" panose="00000400000000000000" pitchFamily="2" charset="-78"/>
              </a:rPr>
              <a:t>مورد استفاده قرار میگيرد وام گرفته است و چون </a:t>
            </a:r>
            <a:r>
              <a:rPr lang="fa-IR" sz="2800" dirty="0" smtClean="0">
                <a:solidFill>
                  <a:schemeClr val="tx1"/>
                </a:solidFill>
                <a:cs typeface="B Mitra" panose="00000400000000000000" pitchFamily="2" charset="-78"/>
              </a:rPr>
              <a:t>برای </a:t>
            </a:r>
            <a:r>
              <a:rPr lang="fa-IR" sz="2800" dirty="0">
                <a:solidFill>
                  <a:schemeClr val="tx1"/>
                </a:solidFill>
                <a:cs typeface="B Mitra" panose="00000400000000000000" pitchFamily="2" charset="-78"/>
              </a:rPr>
              <a:t>آمارهاي حياتی </a:t>
            </a:r>
            <a:r>
              <a:rPr lang="fa-IR" sz="2800" dirty="0" smtClean="0">
                <a:solidFill>
                  <a:schemeClr val="tx1"/>
                </a:solidFill>
                <a:cs typeface="B Mitra" panose="00000400000000000000" pitchFamily="2" charset="-78"/>
              </a:rPr>
              <a:t>استفاده می شود پسوند </a:t>
            </a:r>
            <a:r>
              <a:rPr lang="fa-IR" sz="2800" dirty="0">
                <a:solidFill>
                  <a:schemeClr val="tx1"/>
                </a:solidFill>
                <a:cs typeface="B Mitra" panose="00000400000000000000" pitchFamily="2" charset="-78"/>
              </a:rPr>
              <a:t>”</a:t>
            </a:r>
            <a:r>
              <a:rPr lang="fa-IR" sz="2800" dirty="0" smtClean="0">
                <a:solidFill>
                  <a:schemeClr val="tx1"/>
                </a:solidFill>
                <a:cs typeface="B Mitra" panose="00000400000000000000" pitchFamily="2" charset="-78"/>
              </a:rPr>
              <a:t>حياتی</a:t>
            </a:r>
            <a:r>
              <a:rPr lang="en-US" sz="2800" dirty="0" smtClean="0">
                <a:solidFill>
                  <a:schemeClr val="tx1"/>
                </a:solidFill>
                <a:cs typeface="B Mitra" panose="00000400000000000000" pitchFamily="2" charset="-78"/>
              </a:rPr>
              <a:t>”</a:t>
            </a:r>
            <a:r>
              <a:rPr lang="fa-IR" sz="2800" dirty="0" smtClean="0">
                <a:solidFill>
                  <a:schemeClr val="tx1"/>
                </a:solidFill>
                <a:cs typeface="B Mitra" panose="00000400000000000000" pitchFamily="2" charset="-78"/>
              </a:rPr>
              <a:t> دارد</a:t>
            </a:r>
            <a:r>
              <a:rPr lang="en-US" sz="2800" dirty="0" smtClean="0">
                <a:solidFill>
                  <a:schemeClr val="tx1"/>
                </a:solidFill>
                <a:cs typeface="B Mitra" panose="00000400000000000000" pitchFamily="2" charset="-78"/>
              </a:rPr>
              <a:t>.</a:t>
            </a:r>
            <a:endParaRPr lang="fa-IR" sz="2800" dirty="0" smtClean="0">
              <a:solidFill>
                <a:schemeClr val="tx1"/>
              </a:solidFill>
              <a:cs typeface="B Mitra" panose="00000400000000000000" pitchFamily="2" charset="-78"/>
            </a:endParaRPr>
          </a:p>
          <a:p>
            <a:pPr marL="0" indent="0" algn="just">
              <a:buNone/>
            </a:pPr>
            <a:r>
              <a:rPr lang="en-US" sz="2800" dirty="0">
                <a:cs typeface="B Mitra" panose="00000400000000000000" pitchFamily="2" charset="-78"/>
              </a:rPr>
              <a:t/>
            </a:r>
            <a:br>
              <a:rPr lang="en-US" sz="2800" dirty="0">
                <a:cs typeface="B Mitra" panose="00000400000000000000" pitchFamily="2" charset="-78"/>
              </a:rPr>
            </a:br>
            <a:endParaRPr lang="fa-IR" sz="2800" dirty="0">
              <a:cs typeface="B Mitra" panose="00000400000000000000" pitchFamily="2" charset="-78"/>
            </a:endParaRPr>
          </a:p>
        </p:txBody>
      </p:sp>
    </p:spTree>
    <p:extLst>
      <p:ext uri="{BB962C8B-B14F-4D97-AF65-F5344CB8AC3E}">
        <p14:creationId xmlns:p14="http://schemas.microsoft.com/office/powerpoint/2010/main" val="5643845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pPr algn="ctr"/>
            <a:r>
              <a:rPr lang="fa-IR" sz="6000" dirty="0">
                <a:solidFill>
                  <a:schemeClr val="accent5">
                    <a:lumMod val="50000"/>
                  </a:schemeClr>
                </a:solidFill>
                <a:cs typeface="B Titr" panose="00000700000000000000" pitchFamily="2" charset="-78"/>
              </a:rPr>
              <a:t>زیج حیاتی </a:t>
            </a:r>
          </a:p>
        </p:txBody>
      </p:sp>
      <p:sp>
        <p:nvSpPr>
          <p:cNvPr id="3" name="Content Placeholder 2"/>
          <p:cNvSpPr>
            <a:spLocks noGrp="1"/>
          </p:cNvSpPr>
          <p:nvPr>
            <p:ph idx="1"/>
          </p:nvPr>
        </p:nvSpPr>
        <p:spPr>
          <a:xfrm>
            <a:off x="677334" y="2160589"/>
            <a:ext cx="9355666" cy="3880773"/>
          </a:xfrm>
        </p:spPr>
        <p:txBody>
          <a:bodyPr>
            <a:noAutofit/>
          </a:bodyPr>
          <a:lstStyle/>
          <a:p>
            <a:r>
              <a:rPr lang="fa-IR" sz="2800" dirty="0">
                <a:solidFill>
                  <a:schemeClr val="tx1"/>
                </a:solidFill>
                <a:cs typeface="B Mitra" panose="00000400000000000000" pitchFamily="2" charset="-78"/>
              </a:rPr>
              <a:t>زیج حياتی ورقه اي است با طول و عرض  </a:t>
            </a:r>
            <a:r>
              <a:rPr lang="fa-IR" sz="2800" dirty="0" smtClean="0">
                <a:solidFill>
                  <a:schemeClr val="tx1"/>
                </a:solidFill>
                <a:cs typeface="B Mitra" panose="00000400000000000000" pitchFamily="2" charset="-78"/>
              </a:rPr>
              <a:t>70 و 50</a:t>
            </a:r>
            <a:r>
              <a:rPr lang="en-US" sz="2800" dirty="0" smtClean="0">
                <a:solidFill>
                  <a:schemeClr val="tx1"/>
                </a:solidFill>
                <a:cs typeface="B Mitra" panose="00000400000000000000" pitchFamily="2" charset="-78"/>
              </a:rPr>
              <a:t> </a:t>
            </a:r>
            <a:r>
              <a:rPr lang="fa-IR" sz="2800" dirty="0">
                <a:solidFill>
                  <a:schemeClr val="tx1"/>
                </a:solidFill>
                <a:cs typeface="B Mitra" panose="00000400000000000000" pitchFamily="2" charset="-78"/>
              </a:rPr>
              <a:t>سانتيمتر كه در آغاز فقط براي نمایش وقایعی كه در زمينه تولد و مرگ اتفاق می افتاد، فراهم آمد و بتدریج موارد دیگر به آن افزوده شد.</a:t>
            </a:r>
            <a:endParaRPr lang="en-US" sz="2800" dirty="0">
              <a:solidFill>
                <a:schemeClr val="tx1"/>
              </a:solidFill>
              <a:cs typeface="B Mitra" panose="00000400000000000000" pitchFamily="2" charset="-78"/>
            </a:endParaRPr>
          </a:p>
          <a:p>
            <a:pPr algn="just"/>
            <a:r>
              <a:rPr lang="fa-IR" sz="2800" dirty="0" smtClean="0">
                <a:solidFill>
                  <a:schemeClr val="tx1"/>
                </a:solidFill>
                <a:cs typeface="B Mitra" panose="00000400000000000000" pitchFamily="2" charset="-78"/>
              </a:rPr>
              <a:t>اولين </a:t>
            </a:r>
            <a:r>
              <a:rPr lang="fa-IR" sz="2800" dirty="0">
                <a:solidFill>
                  <a:schemeClr val="tx1"/>
                </a:solidFill>
                <a:cs typeface="B Mitra" panose="00000400000000000000" pitchFamily="2" charset="-78"/>
              </a:rPr>
              <a:t>بار در سال </a:t>
            </a:r>
            <a:r>
              <a:rPr lang="fa-IR" sz="2800" b="1" dirty="0" smtClean="0">
                <a:solidFill>
                  <a:srgbClr val="FF0000"/>
                </a:solidFill>
                <a:cs typeface="B Mitra" panose="00000400000000000000" pitchFamily="2" charset="-78"/>
              </a:rPr>
              <a:t>1367</a:t>
            </a:r>
            <a:r>
              <a:rPr lang="fa-IR" sz="2800" b="1" dirty="0" smtClean="0">
                <a:solidFill>
                  <a:schemeClr val="tx1"/>
                </a:solidFill>
                <a:cs typeface="B Mitra" panose="00000400000000000000" pitchFamily="2" charset="-78"/>
              </a:rPr>
              <a:t> </a:t>
            </a:r>
            <a:r>
              <a:rPr lang="fa-IR" sz="2800" dirty="0" smtClean="0">
                <a:solidFill>
                  <a:schemeClr val="tx1"/>
                </a:solidFill>
                <a:cs typeface="B Mitra" panose="00000400000000000000" pitchFamily="2" charset="-78"/>
              </a:rPr>
              <a:t>نمونه </a:t>
            </a:r>
            <a:r>
              <a:rPr lang="fa-IR" sz="2800" dirty="0">
                <a:solidFill>
                  <a:schemeClr val="tx1"/>
                </a:solidFill>
                <a:cs typeface="B Mitra" panose="00000400000000000000" pitchFamily="2" charset="-78"/>
              </a:rPr>
              <a:t>اوليه زیج حياتی در </a:t>
            </a:r>
            <a:r>
              <a:rPr lang="fa-IR" sz="2800" dirty="0" smtClean="0">
                <a:solidFill>
                  <a:schemeClr val="tx1"/>
                </a:solidFill>
                <a:cs typeface="B Mitra" panose="00000400000000000000" pitchFamily="2" charset="-78"/>
              </a:rPr>
              <a:t>خانه هاي </a:t>
            </a:r>
            <a:r>
              <a:rPr lang="fa-IR" sz="2800" dirty="0">
                <a:solidFill>
                  <a:schemeClr val="tx1"/>
                </a:solidFill>
                <a:cs typeface="B Mitra" panose="00000400000000000000" pitchFamily="2" charset="-78"/>
              </a:rPr>
              <a:t>بهداشت كشور بکار گرفته شد. </a:t>
            </a:r>
            <a:r>
              <a:rPr lang="fa-IR" sz="2800" dirty="0" smtClean="0">
                <a:solidFill>
                  <a:schemeClr val="tx1"/>
                </a:solidFill>
                <a:cs typeface="B Mitra" panose="00000400000000000000" pitchFamily="2" charset="-78"/>
              </a:rPr>
              <a:t>که به صورت سیاه و سفید بود.</a:t>
            </a:r>
          </a:p>
          <a:p>
            <a:pPr marL="0" indent="0" algn="just">
              <a:buNone/>
            </a:pPr>
            <a:r>
              <a:rPr lang="en-US" sz="2800" dirty="0" smtClean="0">
                <a:solidFill>
                  <a:schemeClr val="tx1"/>
                </a:solidFill>
                <a:cs typeface="B Mitra" panose="00000400000000000000" pitchFamily="2" charset="-78"/>
              </a:rPr>
              <a:t/>
            </a:r>
            <a:br>
              <a:rPr lang="en-US" sz="2800" dirty="0" smtClean="0">
                <a:solidFill>
                  <a:schemeClr val="tx1"/>
                </a:solidFill>
                <a:cs typeface="B Mitra" panose="00000400000000000000" pitchFamily="2" charset="-78"/>
              </a:rPr>
            </a:br>
            <a:r>
              <a:rPr lang="fa-IR" sz="2800" b="1" dirty="0" smtClean="0">
                <a:solidFill>
                  <a:srgbClr val="FF0000"/>
                </a:solidFill>
                <a:cs typeface="B Mitra" panose="00000400000000000000" pitchFamily="2" charset="-78"/>
              </a:rPr>
              <a:t>توجه: </a:t>
            </a:r>
            <a:r>
              <a:rPr lang="fa-IR" sz="2800" b="1" dirty="0" smtClean="0">
                <a:solidFill>
                  <a:srgbClr val="00B050"/>
                </a:solidFill>
                <a:cs typeface="B Mitra" panose="00000400000000000000" pitchFamily="2" charset="-78"/>
              </a:rPr>
              <a:t>لازم به ذکر است که تا سال 1393 اطلاعات زیج حیاتی برای مناطق شهری و روستایی در یک پوستر ثبت می گردید و از سال 1394 به بعد پوستر مربوط مناطق روستایی از مناطق شهری تفکیک گردید</a:t>
            </a:r>
            <a:r>
              <a:rPr lang="en-US" sz="2800" b="1" dirty="0" smtClean="0">
                <a:solidFill>
                  <a:srgbClr val="00B050"/>
                </a:solidFill>
                <a:cs typeface="B Mitra" panose="00000400000000000000" pitchFamily="2" charset="-78"/>
              </a:rPr>
              <a:t>.</a:t>
            </a:r>
            <a:endParaRPr lang="fa-IR" sz="2800" b="1" dirty="0" smtClean="0">
              <a:solidFill>
                <a:srgbClr val="00B050"/>
              </a:solidFill>
              <a:cs typeface="B Mitra" panose="00000400000000000000" pitchFamily="2" charset="-78"/>
            </a:endParaRPr>
          </a:p>
          <a:p>
            <a:pPr marL="0" indent="0" algn="just">
              <a:buNone/>
            </a:pPr>
            <a:r>
              <a:rPr lang="en-US" sz="2800" b="1" dirty="0">
                <a:solidFill>
                  <a:srgbClr val="00B050"/>
                </a:solidFill>
                <a:cs typeface="B Mitra" panose="00000400000000000000" pitchFamily="2" charset="-78"/>
              </a:rPr>
              <a:t/>
            </a:r>
            <a:br>
              <a:rPr lang="en-US" sz="2800" b="1" dirty="0">
                <a:solidFill>
                  <a:srgbClr val="00B050"/>
                </a:solidFill>
                <a:cs typeface="B Mitra" panose="00000400000000000000" pitchFamily="2" charset="-78"/>
              </a:rPr>
            </a:br>
            <a:endParaRPr lang="fa-IR" sz="2800" b="1" dirty="0" smtClean="0">
              <a:solidFill>
                <a:srgbClr val="00B050"/>
              </a:solidFill>
              <a:cs typeface="B Mitra" panose="00000400000000000000" pitchFamily="2" charset="-78"/>
            </a:endParaRPr>
          </a:p>
          <a:p>
            <a:endParaRPr lang="fa-IR" sz="2800" b="1" dirty="0"/>
          </a:p>
          <a:p>
            <a:endParaRPr lang="fa-IR" sz="2800" b="1" dirty="0" smtClean="0"/>
          </a:p>
          <a:p>
            <a:endParaRPr lang="fa-IR" sz="2800" dirty="0"/>
          </a:p>
        </p:txBody>
      </p:sp>
    </p:spTree>
    <p:extLst>
      <p:ext uri="{BB962C8B-B14F-4D97-AF65-F5344CB8AC3E}">
        <p14:creationId xmlns:p14="http://schemas.microsoft.com/office/powerpoint/2010/main" val="3052416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fontScale="90000"/>
          </a:bodyPr>
          <a:lstStyle/>
          <a:p>
            <a:pPr algn="ctr"/>
            <a:r>
              <a:rPr lang="fa-IR" sz="6000" dirty="0">
                <a:solidFill>
                  <a:schemeClr val="accent5">
                    <a:lumMod val="50000"/>
                  </a:schemeClr>
                </a:solidFill>
                <a:cs typeface="B Titr" panose="00000700000000000000" pitchFamily="2" charset="-78"/>
              </a:rPr>
              <a:t>راهنمای تنظیم زیج حیاتی</a:t>
            </a:r>
            <a:r>
              <a:rPr lang="en-US" sz="6000" dirty="0">
                <a:solidFill>
                  <a:schemeClr val="accent5">
                    <a:lumMod val="50000"/>
                  </a:schemeClr>
                </a:solidFill>
                <a:cs typeface="B Titr" panose="00000700000000000000" pitchFamily="2" charset="-78"/>
              </a:rPr>
              <a:t/>
            </a:r>
            <a:br>
              <a:rPr lang="en-US" sz="6000" dirty="0">
                <a:solidFill>
                  <a:schemeClr val="accent5">
                    <a:lumMod val="50000"/>
                  </a:schemeClr>
                </a:solidFill>
                <a:cs typeface="B Titr" panose="00000700000000000000" pitchFamily="2" charset="-78"/>
              </a:rPr>
            </a:br>
            <a:endParaRPr lang="fa-IR" sz="6000" dirty="0">
              <a:solidFill>
                <a:schemeClr val="accent5">
                  <a:lumMod val="50000"/>
                </a:schemeClr>
              </a:solidFill>
              <a:cs typeface="B Titr" panose="00000700000000000000" pitchFamily="2" charset="-78"/>
            </a:endParaRPr>
          </a:p>
        </p:txBody>
      </p:sp>
      <p:sp>
        <p:nvSpPr>
          <p:cNvPr id="3" name="Content Placeholder 2"/>
          <p:cNvSpPr>
            <a:spLocks noGrp="1"/>
          </p:cNvSpPr>
          <p:nvPr>
            <p:ph idx="1"/>
          </p:nvPr>
        </p:nvSpPr>
        <p:spPr/>
        <p:txBody>
          <a:bodyPr>
            <a:noAutofit/>
          </a:bodyPr>
          <a:lstStyle/>
          <a:p>
            <a:pPr algn="just"/>
            <a:r>
              <a:rPr lang="fa-IR" sz="2800" dirty="0">
                <a:solidFill>
                  <a:schemeClr val="tx1"/>
                </a:solidFill>
                <a:cs typeface="B Mitra" panose="00000400000000000000" pitchFamily="2" charset="-78"/>
              </a:rPr>
              <a:t>این فرم از ابتدا تا پایان سال باید به دیوار </a:t>
            </a:r>
            <a:r>
              <a:rPr lang="fa-IR" sz="2800" dirty="0" smtClean="0">
                <a:solidFill>
                  <a:schemeClr val="tx1"/>
                </a:solidFill>
                <a:cs typeface="B Mitra" panose="00000400000000000000" pitchFamily="2" charset="-78"/>
              </a:rPr>
              <a:t>خانه </a:t>
            </a:r>
            <a:r>
              <a:rPr lang="fa-IR" sz="2800" dirty="0">
                <a:solidFill>
                  <a:schemeClr val="tx1"/>
                </a:solidFill>
                <a:cs typeface="B Mitra" panose="00000400000000000000" pitchFamily="2" charset="-78"/>
              </a:rPr>
              <a:t>بهداشت یا پایگاههاي بهداشت </a:t>
            </a:r>
            <a:r>
              <a:rPr lang="fa-IR" sz="2800" dirty="0" smtClean="0">
                <a:solidFill>
                  <a:schemeClr val="tx1"/>
                </a:solidFill>
                <a:cs typeface="B Mitra" panose="00000400000000000000" pitchFamily="2" charset="-78"/>
              </a:rPr>
              <a:t>و همچنین مراکز شهری و روستایی نصب </a:t>
            </a:r>
            <a:r>
              <a:rPr lang="fa-IR" sz="2800" dirty="0">
                <a:solidFill>
                  <a:schemeClr val="tx1"/>
                </a:solidFill>
                <a:cs typeface="B Mitra" panose="00000400000000000000" pitchFamily="2" charset="-78"/>
              </a:rPr>
              <a:t>باشد و فرم سال بعد بر روي آن قرار گيرد</a:t>
            </a:r>
            <a:r>
              <a:rPr lang="en-US" sz="2800" dirty="0" smtClean="0">
                <a:solidFill>
                  <a:schemeClr val="tx1"/>
                </a:solidFill>
                <a:cs typeface="B Mitra" panose="00000400000000000000" pitchFamily="2" charset="-78"/>
              </a:rPr>
              <a:t>.</a:t>
            </a:r>
            <a:endParaRPr lang="fa-IR" sz="2800" dirty="0" smtClean="0">
              <a:solidFill>
                <a:schemeClr val="tx1"/>
              </a:solidFill>
              <a:cs typeface="B Mitra" panose="00000400000000000000" pitchFamily="2" charset="-78"/>
            </a:endParaRPr>
          </a:p>
          <a:p>
            <a:pPr marL="0" indent="0" algn="just">
              <a:buNone/>
            </a:pPr>
            <a:r>
              <a:rPr lang="fa-IR" sz="2800" b="1" dirty="0" smtClean="0">
                <a:solidFill>
                  <a:srgbClr val="FF0000"/>
                </a:solidFill>
                <a:cs typeface="B Mitra" panose="00000400000000000000" pitchFamily="2" charset="-78"/>
              </a:rPr>
              <a:t>نکته قابل توجه :</a:t>
            </a:r>
          </a:p>
          <a:p>
            <a:pPr marL="0" indent="0" algn="just">
              <a:buNone/>
            </a:pPr>
            <a:r>
              <a:rPr lang="fa-IR" sz="2800" dirty="0" smtClean="0">
                <a:solidFill>
                  <a:schemeClr val="tx1"/>
                </a:solidFill>
                <a:cs typeface="B Mitra" panose="00000400000000000000" pitchFamily="2" charset="-78"/>
              </a:rPr>
              <a:t>در سالیان اخیر با توجه به راه اندازی سامانه سیب دستورحذف زیج کاغذی  داده شد که این امر در سال 1402 اجرایی شد.</a:t>
            </a:r>
          </a:p>
          <a:p>
            <a:pPr marL="0" indent="0" algn="just">
              <a:buNone/>
            </a:pPr>
            <a:r>
              <a:rPr lang="fa-IR" sz="2800" dirty="0" smtClean="0">
                <a:solidFill>
                  <a:schemeClr val="tx1"/>
                </a:solidFill>
                <a:cs typeface="B Mitra" panose="00000400000000000000" pitchFamily="2" charset="-78"/>
              </a:rPr>
              <a:t>به همین دلیل و با اهمیت به شاخص های زیج حیاتی و اینکه برخی از موارد قابل استخراج از سامانه به شکل صحیح نمی باشد </a:t>
            </a:r>
            <a:r>
              <a:rPr lang="fa-IR" sz="2800" b="1" dirty="0" smtClean="0">
                <a:solidFill>
                  <a:srgbClr val="FF0000"/>
                </a:solidFill>
                <a:cs typeface="B Mitra" panose="00000400000000000000" pitchFamily="2" charset="-78"/>
              </a:rPr>
              <a:t>زیج الکترونیک طراحی گردید </a:t>
            </a:r>
            <a:r>
              <a:rPr lang="fa-IR" sz="2800" dirty="0" smtClean="0">
                <a:solidFill>
                  <a:schemeClr val="tx1"/>
                </a:solidFill>
                <a:cs typeface="B Mitra" panose="00000400000000000000" pitchFamily="2" charset="-78"/>
              </a:rPr>
              <a:t>که لازمست بر روی سیستم کلیه خانه ها و پایگاههای بهداشتی نصب گردد.</a:t>
            </a:r>
            <a:endParaRPr lang="fa-IR" sz="2800" dirty="0">
              <a:solidFill>
                <a:schemeClr val="tx1"/>
              </a:solidFill>
              <a:cs typeface="B Mitra" panose="00000400000000000000" pitchFamily="2" charset="-78"/>
            </a:endParaRPr>
          </a:p>
        </p:txBody>
      </p:sp>
    </p:spTree>
    <p:extLst>
      <p:ext uri="{BB962C8B-B14F-4D97-AF65-F5344CB8AC3E}">
        <p14:creationId xmlns:p14="http://schemas.microsoft.com/office/powerpoint/2010/main" val="2495754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pPr algn="ctr"/>
            <a:r>
              <a:rPr lang="fa-IR" sz="6000" dirty="0">
                <a:solidFill>
                  <a:schemeClr val="accent5">
                    <a:lumMod val="50000"/>
                  </a:schemeClr>
                </a:solidFill>
                <a:cs typeface="B Titr" panose="00000700000000000000" pitchFamily="2" charset="-78"/>
              </a:rPr>
              <a:t>هدف از تکميل </a:t>
            </a:r>
          </a:p>
        </p:txBody>
      </p:sp>
      <p:sp>
        <p:nvSpPr>
          <p:cNvPr id="3" name="Content Placeholder 2"/>
          <p:cNvSpPr>
            <a:spLocks noGrp="1"/>
          </p:cNvSpPr>
          <p:nvPr>
            <p:ph idx="1"/>
          </p:nvPr>
        </p:nvSpPr>
        <p:spPr>
          <a:xfrm>
            <a:off x="677334" y="2160589"/>
            <a:ext cx="9558866" cy="3880773"/>
          </a:xfrm>
        </p:spPr>
        <p:txBody>
          <a:bodyPr>
            <a:noAutofit/>
          </a:bodyPr>
          <a:lstStyle/>
          <a:p>
            <a:pPr algn="just"/>
            <a:r>
              <a:rPr lang="fa-IR" sz="2800" b="1" dirty="0">
                <a:solidFill>
                  <a:srgbClr val="FF0000"/>
                </a:solidFill>
                <a:cs typeface="B Mitra" panose="00000400000000000000" pitchFamily="2" charset="-78"/>
              </a:rPr>
              <a:t>داشتن اطلاعات آماري بهنگام و دقيق از جمعيت تحت پوشش</a:t>
            </a:r>
            <a:r>
              <a:rPr lang="fa-IR" sz="2800" dirty="0">
                <a:cs typeface="B Mitra" panose="00000400000000000000" pitchFamily="2" charset="-78"/>
              </a:rPr>
              <a:t> </a:t>
            </a:r>
            <a:r>
              <a:rPr lang="fa-IR" sz="2800" dirty="0">
                <a:solidFill>
                  <a:schemeClr val="tx1"/>
                </a:solidFill>
                <a:cs typeface="B Mitra" panose="00000400000000000000" pitchFamily="2" charset="-78"/>
              </a:rPr>
              <a:t>روستایی و شهري و </a:t>
            </a:r>
            <a:r>
              <a:rPr lang="fa-IR" sz="2800" dirty="0" smtClean="0">
                <a:solidFill>
                  <a:schemeClr val="tx1"/>
                </a:solidFill>
                <a:cs typeface="B Mitra" panose="00000400000000000000" pitchFamily="2" charset="-78"/>
              </a:rPr>
              <a:t>محاسبه شاخص هاي جمعيتی </a:t>
            </a:r>
            <a:r>
              <a:rPr lang="en-US" sz="2800" dirty="0">
                <a:solidFill>
                  <a:schemeClr val="tx1"/>
                </a:solidFill>
                <a:cs typeface="B Mitra" panose="00000400000000000000" pitchFamily="2" charset="-78"/>
              </a:rPr>
              <a:t>– </a:t>
            </a:r>
            <a:r>
              <a:rPr lang="fa-IR" sz="2800" dirty="0" smtClean="0">
                <a:solidFill>
                  <a:schemeClr val="tx1"/>
                </a:solidFill>
                <a:cs typeface="B Mitra" panose="00000400000000000000" pitchFamily="2" charset="-78"/>
              </a:rPr>
              <a:t>بهداشتی در خانه بهداشت</a:t>
            </a:r>
            <a:r>
              <a:rPr lang="fa-IR" sz="2800" dirty="0">
                <a:solidFill>
                  <a:schemeClr val="tx1"/>
                </a:solidFill>
                <a:cs typeface="B Mitra" panose="00000400000000000000" pitchFamily="2" charset="-78"/>
              </a:rPr>
              <a:t>، </a:t>
            </a:r>
            <a:r>
              <a:rPr lang="fa-IR" sz="2800" dirty="0" smtClean="0">
                <a:solidFill>
                  <a:schemeClr val="tx1"/>
                </a:solidFill>
                <a:cs typeface="B Mitra" panose="00000400000000000000" pitchFamily="2" charset="-78"/>
              </a:rPr>
              <a:t>پایگاه</a:t>
            </a:r>
            <a:r>
              <a:rPr lang="en-US" sz="2800" dirty="0" smtClean="0">
                <a:solidFill>
                  <a:schemeClr val="tx1"/>
                </a:solidFill>
                <a:cs typeface="B Mitra" panose="00000400000000000000" pitchFamily="2" charset="-78"/>
              </a:rPr>
              <a:t> </a:t>
            </a:r>
            <a:r>
              <a:rPr lang="fa-IR" sz="2800" dirty="0" smtClean="0">
                <a:solidFill>
                  <a:schemeClr val="tx1"/>
                </a:solidFill>
                <a:cs typeface="B Mitra" panose="00000400000000000000" pitchFamily="2" charset="-78"/>
              </a:rPr>
              <a:t>بهداشت </a:t>
            </a:r>
            <a:r>
              <a:rPr lang="fa-IR" sz="2800" dirty="0">
                <a:solidFill>
                  <a:schemeClr val="tx1"/>
                </a:solidFill>
                <a:cs typeface="B Mitra" panose="00000400000000000000" pitchFamily="2" charset="-78"/>
              </a:rPr>
              <a:t>یا مركز بهداشتی درمانی شهري/ روستایی است تا در نهایت كل جمعيت روستایی و جمعيت شهري تحت پوشش بدست آید و بتوان هرسال نتيجه فعاليتهاي واحدهاي </a:t>
            </a:r>
            <a:r>
              <a:rPr lang="fa-IR" sz="2800" dirty="0" smtClean="0">
                <a:solidFill>
                  <a:schemeClr val="tx1"/>
                </a:solidFill>
                <a:cs typeface="B Mitra" panose="00000400000000000000" pitchFamily="2" charset="-78"/>
              </a:rPr>
              <a:t>ارائه كننده خدمات </a:t>
            </a:r>
            <a:r>
              <a:rPr lang="fa-IR" sz="2800" dirty="0">
                <a:solidFill>
                  <a:schemeClr val="tx1"/>
                </a:solidFill>
                <a:cs typeface="B Mitra" panose="00000400000000000000" pitchFamily="2" charset="-78"/>
              </a:rPr>
              <a:t>بهداشتی درمانی </a:t>
            </a:r>
            <a:r>
              <a:rPr lang="fa-IR" sz="2800" dirty="0" smtClean="0">
                <a:solidFill>
                  <a:schemeClr val="tx1"/>
                </a:solidFill>
                <a:cs typeface="B Mitra" panose="00000400000000000000" pitchFamily="2" charset="-78"/>
              </a:rPr>
              <a:t>را </a:t>
            </a:r>
            <a:r>
              <a:rPr lang="fa-IR" sz="2800" dirty="0">
                <a:solidFill>
                  <a:schemeClr val="tx1"/>
                </a:solidFill>
                <a:cs typeface="B Mitra" panose="00000400000000000000" pitchFamily="2" charset="-78"/>
              </a:rPr>
              <a:t>به صورت كمی ارزیابی كرد و براي تحقيقات علمی اطلاعات </a:t>
            </a:r>
            <a:r>
              <a:rPr lang="fa-IR" sz="2800" dirty="0" smtClean="0">
                <a:solidFill>
                  <a:schemeClr val="tx1"/>
                </a:solidFill>
                <a:cs typeface="B Mitra" panose="00000400000000000000" pitchFamily="2" charset="-78"/>
              </a:rPr>
              <a:t>كامل </a:t>
            </a:r>
            <a:r>
              <a:rPr lang="fa-IR" sz="2800" dirty="0">
                <a:solidFill>
                  <a:schemeClr val="tx1"/>
                </a:solidFill>
                <a:cs typeface="B Mitra" panose="00000400000000000000" pitchFamily="2" charset="-78"/>
              </a:rPr>
              <a:t>و </a:t>
            </a:r>
            <a:r>
              <a:rPr lang="fa-IR" sz="2800" dirty="0" smtClean="0">
                <a:solidFill>
                  <a:schemeClr val="tx1"/>
                </a:solidFill>
                <a:cs typeface="B Mitra" panose="00000400000000000000" pitchFamily="2" charset="-78"/>
              </a:rPr>
              <a:t>بهنگامی </a:t>
            </a:r>
            <a:r>
              <a:rPr lang="fa-IR" sz="2800" dirty="0">
                <a:solidFill>
                  <a:schemeClr val="tx1"/>
                </a:solidFill>
                <a:cs typeface="B Mitra" panose="00000400000000000000" pitchFamily="2" charset="-78"/>
              </a:rPr>
              <a:t>در </a:t>
            </a:r>
            <a:r>
              <a:rPr lang="fa-IR" sz="2800" dirty="0" smtClean="0">
                <a:solidFill>
                  <a:schemeClr val="tx1"/>
                </a:solidFill>
                <a:cs typeface="B Mitra" panose="00000400000000000000" pitchFamily="2" charset="-78"/>
              </a:rPr>
              <a:t>اختيار داشت</a:t>
            </a:r>
            <a:r>
              <a:rPr lang="fa-IR" sz="2800" dirty="0">
                <a:solidFill>
                  <a:schemeClr val="tx1"/>
                </a:solidFill>
                <a:cs typeface="B Mitra" panose="00000400000000000000" pitchFamily="2" charset="-78"/>
              </a:rPr>
              <a:t>. </a:t>
            </a:r>
            <a:endParaRPr lang="fa-IR" sz="2800" dirty="0" smtClean="0">
              <a:solidFill>
                <a:schemeClr val="tx1"/>
              </a:solidFill>
              <a:cs typeface="B Mitra" panose="00000400000000000000" pitchFamily="2" charset="-78"/>
            </a:endParaRPr>
          </a:p>
          <a:p>
            <a:pPr algn="just"/>
            <a:r>
              <a:rPr lang="fa-IR" sz="2800" dirty="0" smtClean="0">
                <a:solidFill>
                  <a:schemeClr val="tx1"/>
                </a:solidFill>
                <a:cs typeface="B Mitra" panose="00000400000000000000" pitchFamily="2" charset="-78"/>
              </a:rPr>
              <a:t>براي</a:t>
            </a:r>
            <a:r>
              <a:rPr lang="en-US" sz="2800" dirty="0" smtClean="0">
                <a:solidFill>
                  <a:schemeClr val="tx1"/>
                </a:solidFill>
                <a:cs typeface="B Mitra" panose="00000400000000000000" pitchFamily="2" charset="-78"/>
              </a:rPr>
              <a:t> </a:t>
            </a:r>
            <a:r>
              <a:rPr lang="fa-IR" sz="2800" dirty="0" smtClean="0">
                <a:solidFill>
                  <a:schemeClr val="tx1"/>
                </a:solidFill>
                <a:cs typeface="B Mitra" panose="00000400000000000000" pitchFamily="2" charset="-78"/>
              </a:rPr>
              <a:t>رسيدن </a:t>
            </a:r>
            <a:r>
              <a:rPr lang="fa-IR" sz="2800" dirty="0">
                <a:solidFill>
                  <a:schemeClr val="tx1"/>
                </a:solidFill>
                <a:cs typeface="B Mitra" panose="00000400000000000000" pitchFamily="2" charset="-78"/>
              </a:rPr>
              <a:t>به این هدفها، عملکرد درست همه كسانی كه به نوعی در این كار </a:t>
            </a:r>
            <a:r>
              <a:rPr lang="fa-IR" sz="2800" dirty="0" smtClean="0">
                <a:solidFill>
                  <a:schemeClr val="tx1"/>
                </a:solidFill>
                <a:cs typeface="B Mitra" panose="00000400000000000000" pitchFamily="2" charset="-78"/>
              </a:rPr>
              <a:t>دخالت </a:t>
            </a:r>
            <a:r>
              <a:rPr lang="fa-IR" sz="2800" dirty="0">
                <a:solidFill>
                  <a:schemeClr val="tx1"/>
                </a:solidFill>
                <a:cs typeface="B Mitra" panose="00000400000000000000" pitchFamily="2" charset="-78"/>
              </a:rPr>
              <a:t>دارند اهميت دارد</a:t>
            </a:r>
            <a:r>
              <a:rPr lang="en-US" sz="2800" dirty="0" smtClean="0">
                <a:solidFill>
                  <a:schemeClr val="tx1"/>
                </a:solidFill>
                <a:cs typeface="B Mitra" panose="00000400000000000000" pitchFamily="2" charset="-78"/>
              </a:rPr>
              <a:t>.</a:t>
            </a:r>
          </a:p>
          <a:p>
            <a:pPr marL="0" indent="0" algn="just">
              <a:buNone/>
            </a:pPr>
            <a:r>
              <a:rPr lang="en-US" sz="2800" dirty="0">
                <a:cs typeface="B Mitra" panose="00000400000000000000" pitchFamily="2" charset="-78"/>
              </a:rPr>
              <a:t/>
            </a:r>
            <a:br>
              <a:rPr lang="en-US" sz="2800" dirty="0">
                <a:cs typeface="B Mitra" panose="00000400000000000000" pitchFamily="2" charset="-78"/>
              </a:rPr>
            </a:br>
            <a:endParaRPr lang="fa-IR" sz="2800" dirty="0">
              <a:cs typeface="B Mitra" panose="00000400000000000000" pitchFamily="2" charset="-78"/>
            </a:endParaRPr>
          </a:p>
        </p:txBody>
      </p:sp>
    </p:spTree>
    <p:extLst>
      <p:ext uri="{BB962C8B-B14F-4D97-AF65-F5344CB8AC3E}">
        <p14:creationId xmlns:p14="http://schemas.microsoft.com/office/powerpoint/2010/main" val="2258678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08000"/>
            <a:ext cx="8596668" cy="1320800"/>
          </a:xfrm>
        </p:spPr>
        <p:txBody>
          <a:bodyPr vert="horz" lIns="91440" tIns="45720" rIns="91440" bIns="45720" rtlCol="0" anchor="t">
            <a:normAutofit/>
          </a:bodyPr>
          <a:lstStyle/>
          <a:p>
            <a:pPr algn="ctr"/>
            <a:r>
              <a:rPr lang="fa-IR" sz="6000" dirty="0">
                <a:solidFill>
                  <a:schemeClr val="accent5">
                    <a:lumMod val="50000"/>
                  </a:schemeClr>
                </a:solidFill>
                <a:cs typeface="B Titr" panose="00000700000000000000" pitchFamily="2" charset="-78"/>
              </a:rPr>
              <a:t>ثبت نام واحد </a:t>
            </a:r>
          </a:p>
        </p:txBody>
      </p:sp>
      <p:sp>
        <p:nvSpPr>
          <p:cNvPr id="3" name="Content Placeholder 2"/>
          <p:cNvSpPr>
            <a:spLocks noGrp="1"/>
          </p:cNvSpPr>
          <p:nvPr>
            <p:ph idx="1"/>
          </p:nvPr>
        </p:nvSpPr>
        <p:spPr>
          <a:xfrm>
            <a:off x="829734" y="1627189"/>
            <a:ext cx="10054166" cy="3376611"/>
          </a:xfrm>
        </p:spPr>
        <p:txBody>
          <a:bodyPr>
            <a:noAutofit/>
          </a:bodyPr>
          <a:lstStyle/>
          <a:p>
            <a:pPr algn="just"/>
            <a:r>
              <a:rPr lang="fa-IR" sz="2800" dirty="0">
                <a:solidFill>
                  <a:schemeClr val="tx1"/>
                </a:solidFill>
                <a:cs typeface="B Mitra" panose="00000400000000000000" pitchFamily="2" charset="-78"/>
              </a:rPr>
              <a:t>در </a:t>
            </a:r>
            <a:r>
              <a:rPr lang="fa-IR" sz="2800" dirty="0" smtClean="0">
                <a:solidFill>
                  <a:schemeClr val="tx1"/>
                </a:solidFill>
                <a:cs typeface="B Mitra" panose="00000400000000000000" pitchFamily="2" charset="-78"/>
              </a:rPr>
              <a:t>بالاي </a:t>
            </a:r>
            <a:r>
              <a:rPr lang="fa-IR" sz="2800" dirty="0">
                <a:solidFill>
                  <a:schemeClr val="tx1"/>
                </a:solidFill>
                <a:cs typeface="B Mitra" panose="00000400000000000000" pitchFamily="2" charset="-78"/>
              </a:rPr>
              <a:t>صفحه زیج نام دانشگاه یا دانشکده علوم پزشکی و </a:t>
            </a:r>
            <a:r>
              <a:rPr lang="fa-IR" sz="2800" dirty="0" smtClean="0">
                <a:solidFill>
                  <a:schemeClr val="tx1"/>
                </a:solidFill>
                <a:cs typeface="B Mitra" panose="00000400000000000000" pitchFamily="2" charset="-78"/>
              </a:rPr>
              <a:t>خدمات </a:t>
            </a:r>
            <a:r>
              <a:rPr lang="fa-IR" sz="2800" dirty="0">
                <a:solidFill>
                  <a:schemeClr val="tx1"/>
                </a:solidFill>
                <a:cs typeface="B Mitra" panose="00000400000000000000" pitchFamily="2" charset="-78"/>
              </a:rPr>
              <a:t>بهداشتی درمانی، مركز بهداشت شهرستان و واحد مربوط </a:t>
            </a:r>
            <a:r>
              <a:rPr lang="fa-IR" sz="2800" dirty="0" smtClean="0">
                <a:solidFill>
                  <a:schemeClr val="tx1"/>
                </a:solidFill>
                <a:cs typeface="B Mitra" panose="00000400000000000000" pitchFamily="2" charset="-78"/>
              </a:rPr>
              <a:t>(خانه بهداشت ، پایگاه بهداشت و مرکز خدمات جامع سلامت ) ثبت می گردد. همچنین نوع جمعیت ایرانی و غیر ایرانی ثبت گردد. </a:t>
            </a:r>
          </a:p>
          <a:p>
            <a:pPr marL="0" indent="0" algn="just">
              <a:buNone/>
            </a:pPr>
            <a:r>
              <a:rPr lang="fa-IR" sz="2800" b="1" dirty="0" smtClean="0">
                <a:solidFill>
                  <a:srgbClr val="FF0000"/>
                </a:solidFill>
                <a:cs typeface="B Mitra" panose="00000400000000000000" pitchFamily="2" charset="-78"/>
              </a:rPr>
              <a:t>قابل توجه : </a:t>
            </a:r>
            <a:r>
              <a:rPr lang="fa-IR" sz="2800" b="1" dirty="0" smtClean="0">
                <a:solidFill>
                  <a:schemeClr val="accent2">
                    <a:lumMod val="75000"/>
                  </a:schemeClr>
                </a:solidFill>
                <a:cs typeface="B Mitra" panose="00000400000000000000" pitchFamily="2" charset="-78"/>
              </a:rPr>
              <a:t>براساس نظرخواهی از سازمان ثبت احوال، فقط براي متولدینی كه پدر آنها ایرانی است شناسنامه ایرانی صادر میشود. بنابراین، كليه خانوارهایی كه پدر خانوار، ایرانی است جزو خانوارهاي ایرانی محسوب میشوند و در غيراینصورت به عنوان اتباع بيگانه به حساب آمده و اطلاعات آنها در زیج حياتی جمعيت غيرایرانی ثبت میشود</a:t>
            </a:r>
            <a:r>
              <a:rPr lang="en-US" sz="2800" b="1" dirty="0" smtClean="0">
                <a:solidFill>
                  <a:schemeClr val="accent2">
                    <a:lumMod val="75000"/>
                  </a:schemeClr>
                </a:solidFill>
                <a:cs typeface="B Mitra" panose="00000400000000000000" pitchFamily="2" charset="-78"/>
              </a:rPr>
              <a:t>.</a:t>
            </a:r>
            <a:endParaRPr lang="fa-IR" sz="2800" b="1" dirty="0" smtClean="0">
              <a:solidFill>
                <a:schemeClr val="accent2">
                  <a:lumMod val="75000"/>
                </a:schemeClr>
              </a:solidFill>
              <a:cs typeface="B Mitra" panose="00000400000000000000" pitchFamily="2" charset="-78"/>
            </a:endParaRPr>
          </a:p>
          <a:p>
            <a:pPr algn="just"/>
            <a:r>
              <a:rPr lang="fa-IR" sz="2400" dirty="0" smtClean="0">
                <a:solidFill>
                  <a:schemeClr val="accent4">
                    <a:lumMod val="50000"/>
                  </a:schemeClr>
                </a:solidFill>
                <a:cs typeface="B Mitra" panose="00000400000000000000" pitchFamily="2" charset="-78"/>
              </a:rPr>
              <a:t>براي تعداد كم جمعيتهاي غيرایرانی (حتی یك خانوار) هم زیج حياتی جداگانه تهيه می گردد</a:t>
            </a:r>
            <a:endParaRPr lang="en-US" sz="2400" dirty="0" smtClean="0">
              <a:solidFill>
                <a:schemeClr val="accent4">
                  <a:lumMod val="50000"/>
                </a:schemeClr>
              </a:solidFill>
              <a:cs typeface="B Mitra" panose="00000400000000000000" pitchFamily="2" charset="-78"/>
            </a:endParaRPr>
          </a:p>
          <a:p>
            <a:pPr algn="just"/>
            <a:r>
              <a:rPr lang="fa-IR" sz="2400" dirty="0">
                <a:solidFill>
                  <a:schemeClr val="accent4">
                    <a:lumMod val="50000"/>
                  </a:schemeClr>
                </a:solidFill>
                <a:cs typeface="B Mitra" panose="00000400000000000000" pitchFamily="2" charset="-78"/>
              </a:rPr>
              <a:t>چنانچه در وسط سال مهاجر غيرایرانی به منطقه وارد شد، در آن سال زیج جداگانه </a:t>
            </a:r>
            <a:r>
              <a:rPr lang="fa-IR" sz="2400" dirty="0" smtClean="0">
                <a:solidFill>
                  <a:schemeClr val="accent4">
                    <a:lumMod val="50000"/>
                  </a:schemeClr>
                </a:solidFill>
                <a:cs typeface="B Mitra" panose="00000400000000000000" pitchFamily="2" charset="-78"/>
              </a:rPr>
              <a:t>ندارند</a:t>
            </a:r>
            <a:r>
              <a:rPr lang="en-US" sz="2400" dirty="0" smtClean="0">
                <a:solidFill>
                  <a:schemeClr val="accent4">
                    <a:lumMod val="50000"/>
                  </a:schemeClr>
                </a:solidFill>
                <a:cs typeface="B Mitra" panose="00000400000000000000" pitchFamily="2" charset="-78"/>
              </a:rPr>
              <a:t>.</a:t>
            </a:r>
            <a:endParaRPr lang="fa-IR" sz="2400" dirty="0" smtClean="0">
              <a:solidFill>
                <a:schemeClr val="accent4">
                  <a:lumMod val="50000"/>
                </a:schemeClr>
              </a:solidFill>
              <a:cs typeface="B Mitra" panose="00000400000000000000" pitchFamily="2" charset="-78"/>
            </a:endParaRPr>
          </a:p>
          <a:p>
            <a:pPr marL="0" indent="0" algn="just">
              <a:buNone/>
            </a:pPr>
            <a:r>
              <a:rPr lang="en-US" sz="2400" dirty="0" smtClean="0">
                <a:cs typeface="B Mitra" panose="00000400000000000000" pitchFamily="2" charset="-78"/>
              </a:rPr>
              <a:t/>
            </a:r>
            <a:br>
              <a:rPr lang="en-US" sz="2400" dirty="0" smtClean="0">
                <a:cs typeface="B Mitra" panose="00000400000000000000" pitchFamily="2" charset="-78"/>
              </a:rPr>
            </a:br>
            <a:endParaRPr lang="fa-IR" sz="2400" dirty="0">
              <a:cs typeface="B Mitra" panose="00000400000000000000" pitchFamily="2" charset="-78"/>
            </a:endParaRPr>
          </a:p>
        </p:txBody>
      </p:sp>
    </p:spTree>
    <p:extLst>
      <p:ext uri="{BB962C8B-B14F-4D97-AF65-F5344CB8AC3E}">
        <p14:creationId xmlns:p14="http://schemas.microsoft.com/office/powerpoint/2010/main" val="10266252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pPr algn="ctr"/>
            <a:r>
              <a:rPr lang="fa-IR" sz="6000" dirty="0">
                <a:solidFill>
                  <a:schemeClr val="accent5">
                    <a:lumMod val="50000"/>
                  </a:schemeClr>
                </a:solidFill>
                <a:cs typeface="B Titr" panose="00000700000000000000" pitchFamily="2" charset="-78"/>
              </a:rPr>
              <a:t>گردونه زیج حیاتی و رنگ ها </a:t>
            </a:r>
          </a:p>
        </p:txBody>
      </p:sp>
      <p:sp>
        <p:nvSpPr>
          <p:cNvPr id="3" name="Content Placeholder 2"/>
          <p:cNvSpPr>
            <a:spLocks noGrp="1"/>
          </p:cNvSpPr>
          <p:nvPr>
            <p:ph idx="1"/>
          </p:nvPr>
        </p:nvSpPr>
        <p:spPr>
          <a:xfrm>
            <a:off x="677334" y="1727201"/>
            <a:ext cx="10143066" cy="4250662"/>
          </a:xfrm>
        </p:spPr>
        <p:txBody>
          <a:bodyPr>
            <a:noAutofit/>
          </a:bodyPr>
          <a:lstStyle/>
          <a:p>
            <a:r>
              <a:rPr lang="fa-IR" sz="2000" dirty="0">
                <a:solidFill>
                  <a:schemeClr val="tx1"/>
                </a:solidFill>
                <a:cs typeface="B Mitra" panose="00000400000000000000" pitchFamily="2" charset="-78"/>
              </a:rPr>
              <a:t>زیجهاي </a:t>
            </a:r>
            <a:r>
              <a:rPr lang="fa-IR" sz="2000" dirty="0" smtClean="0">
                <a:solidFill>
                  <a:schemeClr val="tx1"/>
                </a:solidFill>
                <a:cs typeface="B Mitra" panose="00000400000000000000" pitchFamily="2" charset="-78"/>
              </a:rPr>
              <a:t>کاغذی </a:t>
            </a:r>
            <a:r>
              <a:rPr lang="fa-IR" sz="2000" dirty="0">
                <a:solidFill>
                  <a:schemeClr val="tx1"/>
                </a:solidFill>
                <a:cs typeface="B Mitra" panose="00000400000000000000" pitchFamily="2" charset="-78"/>
              </a:rPr>
              <a:t>داراي </a:t>
            </a:r>
            <a:r>
              <a:rPr lang="fa-IR" sz="2000" dirty="0" smtClean="0">
                <a:solidFill>
                  <a:schemeClr val="tx1"/>
                </a:solidFill>
                <a:cs typeface="B Mitra" panose="00000400000000000000" pitchFamily="2" charset="-78"/>
              </a:rPr>
              <a:t>8 جدول </a:t>
            </a:r>
            <a:r>
              <a:rPr lang="fa-IR" sz="2000" dirty="0">
                <a:solidFill>
                  <a:schemeClr val="tx1"/>
                </a:solidFill>
                <a:cs typeface="B Mitra" panose="00000400000000000000" pitchFamily="2" charset="-78"/>
              </a:rPr>
              <a:t>و پنج دایره متحدالمركز است كه در چهار رنگ چاپ میشود. دوایر متحدالمركز در </a:t>
            </a:r>
            <a:r>
              <a:rPr lang="fa-IR" sz="2000" dirty="0" smtClean="0">
                <a:solidFill>
                  <a:schemeClr val="tx1"/>
                </a:solidFill>
                <a:cs typeface="B Mitra" panose="00000400000000000000" pitchFamily="2" charset="-78"/>
              </a:rPr>
              <a:t>نسخه هاي </a:t>
            </a:r>
            <a:r>
              <a:rPr lang="fa-IR" sz="2000" dirty="0">
                <a:solidFill>
                  <a:schemeClr val="tx1"/>
                </a:solidFill>
                <a:cs typeface="B Mitra" panose="00000400000000000000" pitchFamily="2" charset="-78"/>
              </a:rPr>
              <a:t>رنگی از </a:t>
            </a:r>
            <a:r>
              <a:rPr lang="fa-IR" sz="2000" dirty="0" smtClean="0">
                <a:solidFill>
                  <a:schemeClr val="tx1"/>
                </a:solidFill>
                <a:cs typeface="B Mitra" panose="00000400000000000000" pitchFamily="2" charset="-78"/>
              </a:rPr>
              <a:t>داخل </a:t>
            </a:r>
            <a:r>
              <a:rPr lang="fa-IR" sz="2000" dirty="0">
                <a:solidFill>
                  <a:schemeClr val="tx1"/>
                </a:solidFill>
                <a:cs typeface="B Mitra" panose="00000400000000000000" pitchFamily="2" charset="-78"/>
              </a:rPr>
              <a:t>به </a:t>
            </a:r>
            <a:r>
              <a:rPr lang="fa-IR" sz="2000" dirty="0" smtClean="0">
                <a:solidFill>
                  <a:schemeClr val="tx1"/>
                </a:solidFill>
                <a:cs typeface="B Mitra" panose="00000400000000000000" pitchFamily="2" charset="-78"/>
              </a:rPr>
              <a:t>خارج </a:t>
            </a:r>
            <a:r>
              <a:rPr lang="fa-IR" sz="2000" dirty="0">
                <a:solidFill>
                  <a:schemeClr val="tx1"/>
                </a:solidFill>
                <a:cs typeface="B Mitra" panose="00000400000000000000" pitchFamily="2" charset="-78"/>
              </a:rPr>
              <a:t>بترتيب </a:t>
            </a:r>
            <a:r>
              <a:rPr lang="fa-IR" sz="2000" dirty="0" smtClean="0">
                <a:solidFill>
                  <a:schemeClr val="tx1"/>
                </a:solidFill>
                <a:cs typeface="B Mitra" panose="00000400000000000000" pitchFamily="2" charset="-78"/>
              </a:rPr>
              <a:t>:</a:t>
            </a:r>
          </a:p>
          <a:p>
            <a:r>
              <a:rPr lang="fa-IR" sz="3200" b="1" dirty="0" smtClean="0">
                <a:solidFill>
                  <a:schemeClr val="accent6">
                    <a:lumMod val="60000"/>
                    <a:lumOff val="40000"/>
                  </a:schemeClr>
                </a:solidFill>
                <a:cs typeface="B Mitra" panose="00000400000000000000" pitchFamily="2" charset="-78"/>
              </a:rPr>
              <a:t>  سفيد</a:t>
            </a:r>
            <a:r>
              <a:rPr lang="fa-IR" sz="3200" dirty="0" smtClean="0">
                <a:solidFill>
                  <a:schemeClr val="tx1"/>
                </a:solidFill>
                <a:cs typeface="B Mitra" panose="00000400000000000000" pitchFamily="2" charset="-78"/>
              </a:rPr>
              <a:t> </a:t>
            </a:r>
            <a:r>
              <a:rPr lang="fa-IR" sz="2000" dirty="0">
                <a:solidFill>
                  <a:schemeClr val="tx1"/>
                </a:solidFill>
                <a:cs typeface="B Mitra" panose="00000400000000000000" pitchFamily="2" charset="-78"/>
              </a:rPr>
              <a:t>(براي ثبت </a:t>
            </a:r>
            <a:r>
              <a:rPr lang="fa-IR" sz="2000" dirty="0" smtClean="0">
                <a:solidFill>
                  <a:schemeClr val="tx1"/>
                </a:solidFill>
                <a:cs typeface="B Mitra" panose="00000400000000000000" pitchFamily="2" charset="-78"/>
              </a:rPr>
              <a:t>سال</a:t>
            </a:r>
            <a:r>
              <a:rPr lang="en-US" sz="2000" dirty="0" smtClean="0">
                <a:solidFill>
                  <a:schemeClr val="tx1"/>
                </a:solidFill>
                <a:cs typeface="B Mitra" panose="00000400000000000000" pitchFamily="2" charset="-78"/>
              </a:rPr>
              <a:t>(</a:t>
            </a:r>
            <a:r>
              <a:rPr lang="fa-IR" sz="2000" dirty="0" smtClean="0">
                <a:solidFill>
                  <a:schemeClr val="tx1"/>
                </a:solidFill>
                <a:cs typeface="B Mitra" panose="00000400000000000000" pitchFamily="2" charset="-78"/>
              </a:rPr>
              <a:t>                  </a:t>
            </a:r>
            <a:r>
              <a:rPr lang="fa-IR" sz="3200" b="1" dirty="0" smtClean="0">
                <a:solidFill>
                  <a:schemeClr val="accent3">
                    <a:lumMod val="75000"/>
                  </a:schemeClr>
                </a:solidFill>
                <a:cs typeface="B Mitra" panose="00000400000000000000" pitchFamily="2" charset="-78"/>
              </a:rPr>
              <a:t>زرد</a:t>
            </a:r>
            <a:r>
              <a:rPr lang="fa-IR" sz="3200" dirty="0" smtClean="0">
                <a:solidFill>
                  <a:schemeClr val="tx1"/>
                </a:solidFill>
                <a:cs typeface="B Mitra" panose="00000400000000000000" pitchFamily="2" charset="-78"/>
              </a:rPr>
              <a:t> </a:t>
            </a:r>
            <a:r>
              <a:rPr lang="fa-IR" sz="2000" dirty="0">
                <a:solidFill>
                  <a:schemeClr val="tx1"/>
                </a:solidFill>
                <a:cs typeface="B Mitra" panose="00000400000000000000" pitchFamily="2" charset="-78"/>
              </a:rPr>
              <a:t>(ثبت مواليد </a:t>
            </a:r>
            <a:r>
              <a:rPr lang="fa-IR" sz="2000" dirty="0" smtClean="0">
                <a:solidFill>
                  <a:schemeClr val="tx1"/>
                </a:solidFill>
                <a:cs typeface="B Mitra" panose="00000400000000000000" pitchFamily="2" charset="-78"/>
              </a:rPr>
              <a:t>زنده)</a:t>
            </a:r>
          </a:p>
          <a:p>
            <a:pPr marL="0" indent="0">
              <a:buNone/>
            </a:pPr>
            <a:r>
              <a:rPr lang="fa-IR" sz="2800" b="1" dirty="0">
                <a:solidFill>
                  <a:schemeClr val="accent4">
                    <a:lumMod val="75000"/>
                  </a:schemeClr>
                </a:solidFill>
                <a:cs typeface="B Mitra" panose="00000400000000000000" pitchFamily="2" charset="-78"/>
              </a:rPr>
              <a:t> </a:t>
            </a:r>
            <a:r>
              <a:rPr lang="fa-IR" sz="2800" b="1" dirty="0" smtClean="0">
                <a:solidFill>
                  <a:schemeClr val="accent4">
                    <a:lumMod val="75000"/>
                  </a:schemeClr>
                </a:solidFill>
                <a:cs typeface="B Mitra" panose="00000400000000000000" pitchFamily="2" charset="-78"/>
              </a:rPr>
              <a:t>     صورتی</a:t>
            </a:r>
            <a:r>
              <a:rPr lang="fa-IR" sz="2000" dirty="0" smtClean="0">
                <a:solidFill>
                  <a:schemeClr val="tx1"/>
                </a:solidFill>
                <a:cs typeface="B Mitra" panose="00000400000000000000" pitchFamily="2" charset="-78"/>
              </a:rPr>
              <a:t> برای ثبت  </a:t>
            </a:r>
            <a:r>
              <a:rPr lang="fa-IR" sz="2000" dirty="0">
                <a:solidFill>
                  <a:schemeClr val="tx1"/>
                </a:solidFill>
                <a:cs typeface="B Mitra" panose="00000400000000000000" pitchFamily="2" charset="-78"/>
              </a:rPr>
              <a:t>مرگ هاي زیر </a:t>
            </a:r>
            <a:r>
              <a:rPr lang="fa-IR" sz="2000" dirty="0" smtClean="0">
                <a:solidFill>
                  <a:schemeClr val="tx1"/>
                </a:solidFill>
                <a:cs typeface="B Mitra" panose="00000400000000000000" pitchFamily="2" charset="-78"/>
              </a:rPr>
              <a:t>یکسال(از </a:t>
            </a:r>
            <a:r>
              <a:rPr lang="fa-IR" sz="2000" dirty="0">
                <a:solidFill>
                  <a:schemeClr val="tx1"/>
                </a:solidFill>
                <a:cs typeface="B Mitra" panose="00000400000000000000" pitchFamily="2" charset="-78"/>
              </a:rPr>
              <a:t>بدو تولد تا </a:t>
            </a:r>
            <a:r>
              <a:rPr lang="fa-IR" sz="2000" dirty="0" smtClean="0">
                <a:solidFill>
                  <a:schemeClr val="tx1"/>
                </a:solidFill>
                <a:cs typeface="B Mitra" panose="00000400000000000000" pitchFamily="2" charset="-78"/>
              </a:rPr>
              <a:t>11</a:t>
            </a:r>
            <a:r>
              <a:rPr lang="en-US" sz="2000" dirty="0" smtClean="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ماه </a:t>
            </a:r>
            <a:r>
              <a:rPr lang="fa-IR" sz="2000" dirty="0">
                <a:solidFill>
                  <a:schemeClr val="tx1"/>
                </a:solidFill>
                <a:cs typeface="B Mitra" panose="00000400000000000000" pitchFamily="2" charset="-78"/>
              </a:rPr>
              <a:t>و </a:t>
            </a:r>
            <a:r>
              <a:rPr lang="en-US" sz="2000" dirty="0" smtClean="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29روز </a:t>
            </a:r>
            <a:r>
              <a:rPr lang="fa-IR" sz="2000" dirty="0">
                <a:solidFill>
                  <a:schemeClr val="tx1"/>
                </a:solidFill>
                <a:cs typeface="B Mitra" panose="00000400000000000000" pitchFamily="2" charset="-78"/>
              </a:rPr>
              <a:t>تمام) </a:t>
            </a:r>
            <a:endParaRPr lang="fa-IR" sz="2000" dirty="0" smtClean="0">
              <a:solidFill>
                <a:schemeClr val="tx1"/>
              </a:solidFill>
              <a:cs typeface="B Mitra" panose="00000400000000000000" pitchFamily="2" charset="-78"/>
            </a:endParaRPr>
          </a:p>
          <a:p>
            <a:pPr marL="0" indent="0">
              <a:buNone/>
            </a:pPr>
            <a:r>
              <a:rPr lang="fa-IR" sz="2000" dirty="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       </a:t>
            </a:r>
            <a:r>
              <a:rPr lang="fa-IR" sz="3200" b="1" dirty="0" smtClean="0">
                <a:solidFill>
                  <a:srgbClr val="00B050"/>
                </a:solidFill>
                <a:cs typeface="B Mitra" panose="00000400000000000000" pitchFamily="2" charset="-78"/>
              </a:rPr>
              <a:t>سبز</a:t>
            </a:r>
            <a:r>
              <a:rPr lang="fa-IR" sz="3200" dirty="0" smtClean="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براي </a:t>
            </a:r>
            <a:r>
              <a:rPr lang="fa-IR" sz="2000" dirty="0">
                <a:solidFill>
                  <a:schemeClr val="tx1"/>
                </a:solidFill>
                <a:cs typeface="B Mitra" panose="00000400000000000000" pitchFamily="2" charset="-78"/>
              </a:rPr>
              <a:t>ثبت </a:t>
            </a:r>
            <a:r>
              <a:rPr lang="fa-IR" sz="2000" dirty="0" smtClean="0">
                <a:solidFill>
                  <a:schemeClr val="tx1"/>
                </a:solidFill>
                <a:cs typeface="B Mitra" panose="00000400000000000000" pitchFamily="2" charset="-78"/>
              </a:rPr>
              <a:t>مرگهای 1 تا 4 ساله ( 12 ماه تا 4 سال و 11 ماه و 29 روز ) </a:t>
            </a:r>
          </a:p>
          <a:p>
            <a:pPr marL="0" indent="0">
              <a:buNone/>
            </a:pPr>
            <a:r>
              <a:rPr lang="fa-IR" sz="2000" dirty="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        </a:t>
            </a:r>
            <a:r>
              <a:rPr lang="fa-IR" sz="3200" b="1" dirty="0">
                <a:solidFill>
                  <a:srgbClr val="00B0F0"/>
                </a:solidFill>
                <a:cs typeface="B Mitra" panose="00000400000000000000" pitchFamily="2" charset="-78"/>
              </a:rPr>
              <a:t>آبی</a:t>
            </a:r>
            <a:r>
              <a:rPr lang="fa-IR" sz="3200" dirty="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برای مرگ های  5 سال و بالاتر  </a:t>
            </a:r>
          </a:p>
          <a:p>
            <a:pPr marL="0" indent="0">
              <a:buNone/>
            </a:pPr>
            <a:r>
              <a:rPr lang="fa-IR" sz="2000" dirty="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      </a:t>
            </a:r>
            <a:r>
              <a:rPr lang="fa-IR" sz="2800" b="1" dirty="0" smtClean="0">
                <a:solidFill>
                  <a:srgbClr val="7030A0"/>
                </a:solidFill>
                <a:cs typeface="B Mitra" panose="00000400000000000000" pitchFamily="2" charset="-78"/>
              </a:rPr>
              <a:t>مربع</a:t>
            </a:r>
            <a:r>
              <a:rPr lang="fa-IR" sz="3600" dirty="0" smtClean="0">
                <a:solidFill>
                  <a:srgbClr val="7030A0"/>
                </a:solidFill>
                <a:cs typeface="B Mitra" panose="00000400000000000000" pitchFamily="2" charset="-78"/>
              </a:rPr>
              <a:t>:  </a:t>
            </a:r>
            <a:r>
              <a:rPr lang="fa-IR" sz="2000" dirty="0" smtClean="0">
                <a:solidFill>
                  <a:schemeClr val="tx1"/>
                </a:solidFill>
                <a:cs typeface="B Mitra" panose="00000400000000000000" pitchFamily="2" charset="-78"/>
              </a:rPr>
              <a:t>برای روستای اصلی یا شهر</a:t>
            </a:r>
          </a:p>
          <a:p>
            <a:pPr marL="0" indent="0">
              <a:buNone/>
            </a:pPr>
            <a:r>
              <a:rPr lang="fa-IR" sz="2000" dirty="0">
                <a:solidFill>
                  <a:schemeClr val="tx1"/>
                </a:solidFill>
                <a:cs typeface="B Mitra" panose="00000400000000000000" pitchFamily="2" charset="-78"/>
              </a:rPr>
              <a:t> </a:t>
            </a:r>
            <a:r>
              <a:rPr lang="fa-IR" sz="2000" dirty="0" smtClean="0">
                <a:solidFill>
                  <a:schemeClr val="tx1"/>
                </a:solidFill>
                <a:cs typeface="B Mitra" panose="00000400000000000000" pitchFamily="2" charset="-78"/>
              </a:rPr>
              <a:t>     </a:t>
            </a:r>
            <a:r>
              <a:rPr lang="fa-IR" sz="2800" b="1" dirty="0" smtClean="0">
                <a:solidFill>
                  <a:srgbClr val="7030A0"/>
                </a:solidFill>
                <a:cs typeface="B Mitra" panose="00000400000000000000" pitchFamily="2" charset="-78"/>
              </a:rPr>
              <a:t>دایره : </a:t>
            </a:r>
            <a:r>
              <a:rPr lang="fa-IR" sz="2000" dirty="0" smtClean="0">
                <a:solidFill>
                  <a:schemeClr val="tx1"/>
                </a:solidFill>
                <a:cs typeface="B Mitra" panose="00000400000000000000" pitchFamily="2" charset="-78"/>
              </a:rPr>
              <a:t>برای روستای قمر یا حاشیه شهر (تعریف طبق دستور العمل)</a:t>
            </a:r>
          </a:p>
          <a:p>
            <a:r>
              <a:rPr lang="fa-IR" sz="2800" b="1" dirty="0" smtClean="0">
                <a:solidFill>
                  <a:srgbClr val="FF0000"/>
                </a:solidFill>
                <a:cs typeface="B Mitra" panose="00000400000000000000" pitchFamily="2" charset="-78"/>
              </a:rPr>
              <a:t>توجه : </a:t>
            </a:r>
            <a:r>
              <a:rPr lang="fa-IR" sz="2000" dirty="0" smtClean="0">
                <a:solidFill>
                  <a:srgbClr val="FF0000"/>
                </a:solidFill>
                <a:cs typeface="B Mitra" panose="00000400000000000000" pitchFamily="2" charset="-78"/>
              </a:rPr>
              <a:t>رنگ ها در زیج الکترونیک نیز به همین معنی می باشد. اعداد در هر ردیف گردونه باید با سایر جداول همخوانی داشته باشد.</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2527300"/>
            <a:ext cx="3373966" cy="2781299"/>
          </a:xfrm>
          <a:prstGeom prst="rect">
            <a:avLst/>
          </a:prstGeom>
        </p:spPr>
      </p:pic>
    </p:spTree>
    <p:extLst>
      <p:ext uri="{BB962C8B-B14F-4D97-AF65-F5344CB8AC3E}">
        <p14:creationId xmlns:p14="http://schemas.microsoft.com/office/powerpoint/2010/main" val="26192607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lnSpcReduction="10000"/>
          </a:bodyPr>
          <a:lstStyle/>
          <a:p>
            <a:pPr marL="0" indent="0" algn="just">
              <a:buNone/>
            </a:pPr>
            <a:r>
              <a:rPr lang="fa-IR" sz="3200" dirty="0">
                <a:solidFill>
                  <a:schemeClr val="tx1"/>
                </a:solidFill>
                <a:cs typeface="B Mitra" panose="00000400000000000000" pitchFamily="2" charset="-78"/>
              </a:rPr>
              <a:t>در صورتی كه پایگاه و یا مركز داراي دو نوع جمعيت تحت پوشش ( روستایی و شهري) باشد باید دو زیج مجزا تهيه </a:t>
            </a:r>
            <a:r>
              <a:rPr lang="fa-IR" sz="3200" dirty="0" smtClean="0">
                <a:solidFill>
                  <a:schemeClr val="tx1"/>
                </a:solidFill>
                <a:cs typeface="B Mitra" panose="00000400000000000000" pitchFamily="2" charset="-78"/>
              </a:rPr>
              <a:t>شود</a:t>
            </a:r>
            <a:r>
              <a:rPr lang="en-US" sz="3200" dirty="0" smtClean="0">
                <a:solidFill>
                  <a:schemeClr val="tx1"/>
                </a:solidFill>
                <a:cs typeface="B Mitra" panose="00000400000000000000" pitchFamily="2" charset="-78"/>
              </a:rPr>
              <a:t>.</a:t>
            </a:r>
            <a:endParaRPr lang="fa-IR" sz="3200" dirty="0" smtClean="0">
              <a:solidFill>
                <a:schemeClr val="tx1"/>
              </a:solidFill>
              <a:cs typeface="B Mitra" panose="00000400000000000000" pitchFamily="2" charset="-78"/>
            </a:endParaRPr>
          </a:p>
          <a:p>
            <a:pPr marL="0" indent="0" algn="just">
              <a:buNone/>
            </a:pPr>
            <a:r>
              <a:rPr lang="en-US" sz="3200" dirty="0">
                <a:solidFill>
                  <a:schemeClr val="tx1"/>
                </a:solidFill>
                <a:cs typeface="B Mitra" panose="00000400000000000000" pitchFamily="2" charset="-78"/>
              </a:rPr>
              <a:t/>
            </a:r>
            <a:br>
              <a:rPr lang="en-US" sz="3200" dirty="0">
                <a:solidFill>
                  <a:schemeClr val="tx1"/>
                </a:solidFill>
                <a:cs typeface="B Mitra" panose="00000400000000000000" pitchFamily="2" charset="-78"/>
              </a:rPr>
            </a:br>
            <a:r>
              <a:rPr lang="fa-IR" sz="3200" dirty="0">
                <a:solidFill>
                  <a:schemeClr val="tx1"/>
                </a:solidFill>
                <a:cs typeface="B Mitra" panose="00000400000000000000" pitchFamily="2" charset="-78"/>
              </a:rPr>
              <a:t>همين مفاهيم در </a:t>
            </a:r>
            <a:r>
              <a:rPr lang="fa-IR" sz="3200" dirty="0" smtClean="0">
                <a:solidFill>
                  <a:schemeClr val="tx1"/>
                </a:solidFill>
                <a:cs typeface="B Mitra" panose="00000400000000000000" pitchFamily="2" charset="-78"/>
              </a:rPr>
              <a:t>جمعيت هاي </a:t>
            </a:r>
            <a:r>
              <a:rPr lang="fa-IR" sz="3200" dirty="0">
                <a:solidFill>
                  <a:schemeClr val="tx1"/>
                </a:solidFill>
                <a:cs typeface="B Mitra" panose="00000400000000000000" pitchFamily="2" charset="-78"/>
              </a:rPr>
              <a:t>شهري و روستایی براي جمعيت غيرایرانی هم كه در پوشش واحدهاي </a:t>
            </a:r>
            <a:r>
              <a:rPr lang="fa-IR" sz="3200" dirty="0" smtClean="0">
                <a:solidFill>
                  <a:schemeClr val="tx1"/>
                </a:solidFill>
                <a:cs typeface="B Mitra" panose="00000400000000000000" pitchFamily="2" charset="-78"/>
              </a:rPr>
              <a:t>ارائه دهنده خدمات </a:t>
            </a:r>
            <a:r>
              <a:rPr lang="fa-IR" sz="3200" dirty="0">
                <a:solidFill>
                  <a:schemeClr val="tx1"/>
                </a:solidFill>
                <a:cs typeface="B Mitra" panose="00000400000000000000" pitchFamily="2" charset="-78"/>
              </a:rPr>
              <a:t>بهداشتی درمانی </a:t>
            </a:r>
            <a:r>
              <a:rPr lang="fa-IR" sz="3200" dirty="0" smtClean="0">
                <a:solidFill>
                  <a:schemeClr val="tx1"/>
                </a:solidFill>
                <a:cs typeface="B Mitra" panose="00000400000000000000" pitchFamily="2" charset="-78"/>
              </a:rPr>
              <a:t>هستند كاربرد </a:t>
            </a:r>
            <a:r>
              <a:rPr lang="fa-IR" sz="3200" dirty="0">
                <a:solidFill>
                  <a:schemeClr val="tx1"/>
                </a:solidFill>
                <a:cs typeface="B Mitra" panose="00000400000000000000" pitchFamily="2" charset="-78"/>
              </a:rPr>
              <a:t>دارد</a:t>
            </a:r>
            <a:r>
              <a:rPr lang="en-US" sz="3200" dirty="0" smtClean="0">
                <a:solidFill>
                  <a:schemeClr val="tx1"/>
                </a:solidFill>
                <a:cs typeface="B Mitra" panose="00000400000000000000" pitchFamily="2" charset="-78"/>
              </a:rPr>
              <a:t>.</a:t>
            </a:r>
            <a:endParaRPr lang="fa-IR" sz="3200" dirty="0" smtClean="0">
              <a:solidFill>
                <a:schemeClr val="tx1"/>
              </a:solidFill>
              <a:cs typeface="B Mitra" panose="00000400000000000000" pitchFamily="2" charset="-78"/>
            </a:endParaRPr>
          </a:p>
          <a:p>
            <a:pPr marL="0" indent="0" algn="just">
              <a:buNone/>
            </a:pPr>
            <a:r>
              <a:rPr lang="en-US" sz="3200" dirty="0">
                <a:solidFill>
                  <a:schemeClr val="tx1"/>
                </a:solidFill>
                <a:cs typeface="B Mitra" panose="00000400000000000000" pitchFamily="2" charset="-78"/>
              </a:rPr>
              <a:t/>
            </a:r>
            <a:br>
              <a:rPr lang="en-US" sz="3200" dirty="0">
                <a:solidFill>
                  <a:schemeClr val="tx1"/>
                </a:solidFill>
                <a:cs typeface="B Mitra" panose="00000400000000000000" pitchFamily="2" charset="-78"/>
              </a:rPr>
            </a:br>
            <a:endParaRPr lang="fa-IR" sz="3200" dirty="0">
              <a:solidFill>
                <a:schemeClr val="tx1"/>
              </a:solidFill>
              <a:cs typeface="B Mitra" panose="00000400000000000000" pitchFamily="2" charset="-78"/>
            </a:endParaRPr>
          </a:p>
        </p:txBody>
      </p:sp>
    </p:spTree>
    <p:extLst>
      <p:ext uri="{BB962C8B-B14F-4D97-AF65-F5344CB8AC3E}">
        <p14:creationId xmlns:p14="http://schemas.microsoft.com/office/powerpoint/2010/main" val="3894944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260</TotalTime>
  <Words>1698</Words>
  <Application>Microsoft Office PowerPoint</Application>
  <PresentationFormat>Widescreen</PresentationFormat>
  <Paragraphs>106</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B Mitra</vt:lpstr>
      <vt:lpstr>B Nazanin</vt:lpstr>
      <vt:lpstr>B Titr</vt:lpstr>
      <vt:lpstr>Calibri</vt:lpstr>
      <vt:lpstr>Tahoma</vt:lpstr>
      <vt:lpstr>Times New Roman</vt:lpstr>
      <vt:lpstr>Trebuchet MS</vt:lpstr>
      <vt:lpstr>Wingdings 3</vt:lpstr>
      <vt:lpstr>Facet</vt:lpstr>
      <vt:lpstr>PowerPoint Presentation</vt:lpstr>
      <vt:lpstr>زیج حیاتی </vt:lpstr>
      <vt:lpstr>زیج حیاتی </vt:lpstr>
      <vt:lpstr>زیج حیاتی </vt:lpstr>
      <vt:lpstr>راهنمای تنظیم زیج حیاتی </vt:lpstr>
      <vt:lpstr>هدف از تکميل </vt:lpstr>
      <vt:lpstr>ثبت نام واحد </vt:lpstr>
      <vt:lpstr>گردونه زیج حیاتی و رنگ ها </vt:lpstr>
      <vt:lpstr>PowerPoint Presentation</vt:lpstr>
      <vt:lpstr>1- جدول استفاده از نمک ید دار: </vt:lpstr>
      <vt:lpstr>2- جدول جمعیت برحسب سن و جنس</vt:lpstr>
      <vt:lpstr>3- جدول مرگ مادران به دلیل عوارض بارداری و زایمان</vt:lpstr>
      <vt:lpstr>4- جدول تولد برحسب وزن و جنس نوزاد، سن مادر و شرایط زایمان و . . .  </vt:lpstr>
      <vt:lpstr> </vt:lpstr>
      <vt:lpstr>PowerPoint Presentation</vt:lpstr>
      <vt:lpstr>PowerPoint Presentation</vt:lpstr>
      <vt:lpstr>PowerPoint Presentation</vt:lpstr>
      <vt:lpstr>PowerPoint Presentation</vt:lpstr>
      <vt:lpstr>5- جدول مرگ برحسب سن و جنس : </vt:lpstr>
      <vt:lpstr>6- جدول مهاجرت بر حسب نفر : </vt:lpstr>
      <vt:lpstr>7- جدول علت مرگ در کودکان کمتر از پنجسال: </vt:lpstr>
    </vt:vector>
  </TitlesOfParts>
  <Company>Moorche 30 DVDs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Amar</dc:creator>
  <cp:lastModifiedBy>Amar</cp:lastModifiedBy>
  <cp:revision>47</cp:revision>
  <dcterms:created xsi:type="dcterms:W3CDTF">2023-07-25T05:13:43Z</dcterms:created>
  <dcterms:modified xsi:type="dcterms:W3CDTF">2023-07-26T04:26:43Z</dcterms:modified>
</cp:coreProperties>
</file>