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99"/>
  </p:notesMasterIdLst>
  <p:sldIdLst>
    <p:sldId id="302" r:id="rId3"/>
    <p:sldId id="257" r:id="rId4"/>
    <p:sldId id="312" r:id="rId5"/>
    <p:sldId id="313" r:id="rId6"/>
    <p:sldId id="314" r:id="rId7"/>
    <p:sldId id="413" r:id="rId8"/>
    <p:sldId id="337" r:id="rId9"/>
    <p:sldId id="304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2" r:id="rId19"/>
    <p:sldId id="333" r:id="rId20"/>
    <p:sldId id="334" r:id="rId21"/>
    <p:sldId id="335" r:id="rId22"/>
    <p:sldId id="336" r:id="rId23"/>
    <p:sldId id="391" r:id="rId24"/>
    <p:sldId id="392" r:id="rId25"/>
    <p:sldId id="393" r:id="rId26"/>
    <p:sldId id="414" r:id="rId27"/>
    <p:sldId id="316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353" r:id="rId44"/>
    <p:sldId id="354" r:id="rId45"/>
    <p:sldId id="364" r:id="rId46"/>
    <p:sldId id="365" r:id="rId47"/>
    <p:sldId id="366" r:id="rId48"/>
    <p:sldId id="367" r:id="rId49"/>
    <p:sldId id="368" r:id="rId50"/>
    <p:sldId id="355" r:id="rId51"/>
    <p:sldId id="356" r:id="rId52"/>
    <p:sldId id="357" r:id="rId53"/>
    <p:sldId id="358" r:id="rId54"/>
    <p:sldId id="394" r:id="rId55"/>
    <p:sldId id="395" r:id="rId56"/>
    <p:sldId id="396" r:id="rId57"/>
    <p:sldId id="397" r:id="rId58"/>
    <p:sldId id="359" r:id="rId59"/>
    <p:sldId id="369" r:id="rId60"/>
    <p:sldId id="370" r:id="rId61"/>
    <p:sldId id="371" r:id="rId62"/>
    <p:sldId id="372" r:id="rId63"/>
    <p:sldId id="373" r:id="rId64"/>
    <p:sldId id="374" r:id="rId65"/>
    <p:sldId id="375" r:id="rId66"/>
    <p:sldId id="360" r:id="rId67"/>
    <p:sldId id="361" r:id="rId68"/>
    <p:sldId id="362" r:id="rId69"/>
    <p:sldId id="363" r:id="rId70"/>
    <p:sldId id="376" r:id="rId71"/>
    <p:sldId id="377" r:id="rId72"/>
    <p:sldId id="378" r:id="rId73"/>
    <p:sldId id="387" r:id="rId74"/>
    <p:sldId id="388" r:id="rId75"/>
    <p:sldId id="389" r:id="rId76"/>
    <p:sldId id="379" r:id="rId77"/>
    <p:sldId id="383" r:id="rId78"/>
    <p:sldId id="380" r:id="rId79"/>
    <p:sldId id="384" r:id="rId80"/>
    <p:sldId id="385" r:id="rId81"/>
    <p:sldId id="386" r:id="rId82"/>
    <p:sldId id="412" r:id="rId83"/>
    <p:sldId id="398" r:id="rId84"/>
    <p:sldId id="399" r:id="rId85"/>
    <p:sldId id="400" r:id="rId86"/>
    <p:sldId id="401" r:id="rId87"/>
    <p:sldId id="403" r:id="rId88"/>
    <p:sldId id="404" r:id="rId89"/>
    <p:sldId id="405" r:id="rId90"/>
    <p:sldId id="406" r:id="rId91"/>
    <p:sldId id="407" r:id="rId92"/>
    <p:sldId id="408" r:id="rId93"/>
    <p:sldId id="409" r:id="rId94"/>
    <p:sldId id="410" r:id="rId95"/>
    <p:sldId id="411" r:id="rId96"/>
    <p:sldId id="275" r:id="rId97"/>
    <p:sldId id="303" r:id="rId98"/>
  </p:sldIdLst>
  <p:sldSz cx="9144000" cy="6858000" type="screen4x3"/>
  <p:notesSz cx="6858000" cy="9144000"/>
  <p:custDataLst>
    <p:tags r:id="rId100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011"/>
    <a:srgbClr val="C7970F"/>
    <a:srgbClr val="F6C100"/>
    <a:srgbClr val="FFD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18" autoAdjust="0"/>
    <p:restoredTop sz="94660"/>
  </p:normalViewPr>
  <p:slideViewPr>
    <p:cSldViewPr>
      <p:cViewPr varScale="1">
        <p:scale>
          <a:sx n="67" d="100"/>
          <a:sy n="67" d="100"/>
        </p:scale>
        <p:origin x="10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8819FE3F-4D5A-4478-9918-19F95C07FD2F}" type="datetimeFigureOut">
              <a:rPr lang="fa-IR" smtClean="0"/>
              <a:t>13/01/1445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B37E0480-0556-46BC-A9DA-C2C210D3BD1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5968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E0480-0556-46BC-A9DA-C2C210D3BD1F}" type="slidenum">
              <a:rPr lang="fa-IR" smtClean="0"/>
              <a:t>51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7739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7504" y="16778"/>
            <a:ext cx="9036496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Mitra" panose="00000400000000000000" pitchFamily="2" charset="-78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cs typeface="B Mitra" panose="00000400000000000000" pitchFamily="2" charset="-78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smConfetti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7/30/2023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Titr" panose="00000700000000000000" pitchFamily="2" charset="-7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MAR\Desktop\سامانه سیب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954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875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857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19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70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17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00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54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508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90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50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algn="ctr"/>
            <a:r>
              <a:rPr lang="fa-IR" altLang="ko-KR" sz="3200" b="1" dirty="0">
                <a:cs typeface="B Nazanin" pitchFamily="2" charset="-78"/>
              </a:rPr>
              <a:t>تکمیل اطلاعات دموگرافیک در سامانه سیب </a:t>
            </a:r>
            <a:endParaRPr lang="ko-KR" altLang="en-US" sz="3200" b="1" dirty="0">
              <a:cs typeface="B Nazanin" pitchFamily="2" charset="-78"/>
            </a:endParaRPr>
          </a:p>
        </p:txBody>
      </p:sp>
      <p:pic>
        <p:nvPicPr>
          <p:cNvPr id="1027" name="Picture 3" descr="C:\Users\AMAR\Desktop\سامانه سیب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MAR\Desktop\سامانه سیب\download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58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405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8128" y="188640"/>
            <a:ext cx="3888432" cy="1069514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استخراج گروههای سنی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" y="1196975"/>
            <a:ext cx="9144000" cy="566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23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195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90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897652"/>
          </a:xfrm>
        </p:spPr>
        <p:txBody>
          <a:bodyPr/>
          <a:lstStyle/>
          <a:p>
            <a:pPr algn="ctr"/>
            <a:br>
              <a:rPr lang="fa-IR" sz="44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چگونگی بروز رسانی پرونده الکترونیک سلامت و </a:t>
            </a:r>
            <a:r>
              <a:rPr lang="fa-IR" sz="20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نحوه نظارت بر تناقضات اطلاعات جمعیتی در سامانه سیب :</a:t>
            </a:r>
            <a:br>
              <a:rPr lang="fa-IR" sz="1800" dirty="0">
                <a:cs typeface="B Nazanin" panose="00000400000000000000" pitchFamily="2" charset="-78"/>
              </a:rPr>
            </a:br>
            <a:endParaRPr lang="fa-IR" sz="1800" dirty="0">
              <a:cs typeface="B Nazanin" panose="00000400000000000000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79512" y="1628800"/>
            <a:ext cx="8784976" cy="4752528"/>
          </a:xfr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در هر بار مراجعه فرد اطلاعات </a:t>
            </a:r>
            <a:r>
              <a:rPr lang="fa-IR" dirty="0" err="1">
                <a:cs typeface="B Nazanin" panose="00000400000000000000" pitchFamily="2" charset="-78"/>
              </a:rPr>
              <a:t>دموگرافیک</a:t>
            </a:r>
            <a:r>
              <a:rPr lang="fa-IR" dirty="0">
                <a:cs typeface="B Nazanin" panose="00000400000000000000" pitchFamily="2" charset="-78"/>
              </a:rPr>
              <a:t> بررسی و به روز آوری گردد . در صورتی که فرد دوره ای مراجعه نکند اطلاعات وی با پیگیری بایستی به صورت ماهیانه به روز و مورد ویرایش قرار گیرد .</a:t>
            </a:r>
          </a:p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کنترل اطلاعات دموگرافیک افراد توسط کارشناسان فنی ستادی و تطبیق با فرم شماره 2 آمارگیری از نظر صحت ورود داده و همچین توسط سرپرست محترم مراکز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 مسوولین فنی و </a:t>
            </a:r>
            <a:r>
              <a:rPr lang="fa-IR" dirty="0" err="1">
                <a:cs typeface="B Nazanin" panose="00000400000000000000" pitchFamily="2" charset="-78"/>
              </a:rPr>
              <a:t>مراقبین</a:t>
            </a:r>
            <a:r>
              <a:rPr lang="fa-IR" dirty="0">
                <a:cs typeface="B Nazanin" panose="00000400000000000000" pitchFamily="2" charset="-78"/>
              </a:rPr>
              <a:t> سلامت و بهورزان  انجام گیرد . </a:t>
            </a:r>
          </a:p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در تمامی آموزش </a:t>
            </a:r>
            <a:r>
              <a:rPr lang="fa-IR" dirty="0" err="1">
                <a:cs typeface="B Nazanin" panose="00000400000000000000" pitchFamily="2" charset="-78"/>
              </a:rPr>
              <a:t>هایی</a:t>
            </a:r>
            <a:r>
              <a:rPr lang="fa-IR" dirty="0">
                <a:cs typeface="B Nazanin" panose="00000400000000000000" pitchFamily="2" charset="-78"/>
              </a:rPr>
              <a:t> که در مراکز برای عموم مردم انجام می گیرد در خصوص پرونده الکترونیک سلامت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سامانه سیب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 اهمیت آن و مهاجرتها و ثبت نام در محل سکونت جدید به صورت مختصر و در حد سطح آگاهی عموم تو ضیح داده شود.</a:t>
            </a:r>
          </a:p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پیگیری به روز رسانی افرادی که تا کنون هیچ خدمتی دریافت نکرده </a:t>
            </a:r>
            <a:r>
              <a:rPr lang="fa-IR" dirty="0" err="1">
                <a:cs typeface="B Nazanin" panose="00000400000000000000" pitchFamily="2" charset="-78"/>
              </a:rPr>
              <a:t>اند</a:t>
            </a:r>
            <a:r>
              <a:rPr lang="fa-IR" dirty="0">
                <a:cs typeface="B Nazanin" panose="00000400000000000000" pitchFamily="2" charset="-78"/>
              </a:rPr>
              <a:t> ( یا اصلا مراجعه نکرده </a:t>
            </a:r>
            <a:r>
              <a:rPr lang="fa-IR" dirty="0" err="1">
                <a:cs typeface="B Nazanin" panose="00000400000000000000" pitchFamily="2" charset="-78"/>
              </a:rPr>
              <a:t>اند</a:t>
            </a:r>
            <a:r>
              <a:rPr lang="fa-IR" dirty="0">
                <a:cs typeface="B Nazanin" panose="00000400000000000000" pitchFamily="2" charset="-78"/>
              </a:rPr>
              <a:t> )طبق یک برنامه ریزی صورت گیرد.</a:t>
            </a:r>
          </a:p>
          <a:p>
            <a:pPr algn="just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توصیه به مراجعین جهت معرفی همسایگان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 بستگان و... جهت مراجعه به واحد های بهداشتی و ثبت اطلاعات در سامانه سیب و اخذ خدمات بهداشتی مورد نیاز صورت گیرد  البته قبل از ارائه خدمات مورد نیاز مراجعین اطلاعات هویتی و سایر اطلاعات آنها کنترل و اصلاح گردد.</a:t>
            </a:r>
          </a:p>
          <a:p>
            <a:pPr algn="just" rtl="1">
              <a:lnSpc>
                <a:spcPct val="150000"/>
              </a:lnSpc>
            </a:pP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47496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67544" y="548680"/>
            <a:ext cx="8229600" cy="5328592"/>
          </a:xfrm>
        </p:spPr>
        <p:txBody>
          <a:bodyPr/>
          <a:lstStyle/>
          <a:p>
            <a:pPr algn="r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لازم است جهت خروج افراد حتما" بین واحد ( مبدا و مقصد ) توسط </a:t>
            </a:r>
            <a:r>
              <a:rPr lang="fa-IR" dirty="0" err="1">
                <a:cs typeface="B Nazanin" panose="00000400000000000000" pitchFamily="2" charset="-78"/>
              </a:rPr>
              <a:t>مراقبین</a:t>
            </a:r>
            <a:r>
              <a:rPr lang="fa-IR" dirty="0">
                <a:cs typeface="B Nazanin" panose="00000400000000000000" pitchFamily="2" charset="-78"/>
              </a:rPr>
              <a:t> سلامت و بهورزان و... تماس تلفنی برقرار شود تا صحت اطلاعات از طریق </a:t>
            </a:r>
            <a:r>
              <a:rPr lang="fa-IR" dirty="0" err="1">
                <a:cs typeface="B Nazanin" panose="00000400000000000000" pitchFamily="2" charset="-78"/>
              </a:rPr>
              <a:t>پیامک</a:t>
            </a:r>
            <a:r>
              <a:rPr lang="fa-IR" dirty="0">
                <a:cs typeface="B Nazanin" panose="00000400000000000000" pitchFamily="2" charset="-78"/>
              </a:rPr>
              <a:t> تایید گردد. (بین شهرستانی استان ) . برای بین استانی حتما از طریق ستاد شبکه و مرکز بهداشت استان پیگیری گردد.</a:t>
            </a:r>
          </a:p>
          <a:p>
            <a:pPr algn="r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وقایع حیاتی چهارگانه (ازدواج   , طلاق   , مرگ و </a:t>
            </a:r>
            <a:r>
              <a:rPr lang="fa-IR" dirty="0" err="1">
                <a:cs typeface="B Nazanin" panose="00000400000000000000" pitchFamily="2" charset="-78"/>
              </a:rPr>
              <a:t>موالید</a:t>
            </a:r>
            <a:r>
              <a:rPr lang="fa-IR" dirty="0">
                <a:cs typeface="B Nazanin" panose="00000400000000000000" pitchFamily="2" charset="-78"/>
              </a:rPr>
              <a:t> و........) بایستی در سامانه سیب برای کلیه افراد به روز ثبت گردد.</a:t>
            </a:r>
          </a:p>
          <a:p>
            <a:pPr algn="r">
              <a:lnSpc>
                <a:spcPct val="200000"/>
              </a:lnSpc>
            </a:pPr>
            <a:endParaRPr lang="fa-IR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ابتدا اطلاعات </a:t>
            </a:r>
            <a:r>
              <a:rPr lang="fa-IR" dirty="0" err="1">
                <a:cs typeface="B Nazanin" panose="00000400000000000000" pitchFamily="2" charset="-78"/>
              </a:rPr>
              <a:t>دمگرافیک</a:t>
            </a:r>
            <a:r>
              <a:rPr lang="fa-IR" dirty="0">
                <a:cs typeface="B Nazanin" panose="00000400000000000000" pitchFamily="2" charset="-78"/>
              </a:rPr>
              <a:t> افراد بررسی و اصلاح می گردد برای اینکار از قسمت ثبت نام و پذیرش : </a:t>
            </a:r>
            <a:r>
              <a:rPr lang="fa-IR" dirty="0" err="1">
                <a:cs typeface="B Nazanin" panose="00000400000000000000" pitchFamily="2" charset="-78"/>
              </a:rPr>
              <a:t>آیکون</a:t>
            </a:r>
            <a:r>
              <a:rPr lang="fa-IR" dirty="0">
                <a:cs typeface="B Nazanin" panose="00000400000000000000" pitchFamily="2" charset="-78"/>
              </a:rPr>
              <a:t> فهرست خدمت گیرندگان را انتخاب کرده سپس در صفحه </a:t>
            </a:r>
            <a:r>
              <a:rPr lang="fa-IR" dirty="0" err="1">
                <a:cs typeface="B Nazanin" panose="00000400000000000000" pitchFamily="2" charset="-78"/>
              </a:rPr>
              <a:t>بارگزاری</a:t>
            </a:r>
            <a:r>
              <a:rPr lang="fa-IR" dirty="0">
                <a:cs typeface="B Nazanin" panose="00000400000000000000" pitchFamily="2" charset="-78"/>
              </a:rPr>
              <a:t> شده به ترتیب اطلاعات </a:t>
            </a:r>
            <a:r>
              <a:rPr lang="fa-IR" dirty="0" err="1">
                <a:cs typeface="B Nazanin" panose="00000400000000000000" pitchFamily="2" charset="-78"/>
              </a:rPr>
              <a:t>دموگرافیک</a:t>
            </a:r>
            <a:r>
              <a:rPr lang="fa-IR" dirty="0">
                <a:cs typeface="B Nazanin" panose="00000400000000000000" pitchFamily="2" charset="-78"/>
              </a:rPr>
              <a:t> جمعیتی بررسی می </a:t>
            </a:r>
            <a:r>
              <a:rPr lang="fa-IR" dirty="0" err="1">
                <a:cs typeface="B Nazanin" panose="00000400000000000000" pitchFamily="2" charset="-78"/>
              </a:rPr>
              <a:t>گرددکه</a:t>
            </a:r>
            <a:r>
              <a:rPr lang="fa-IR" dirty="0">
                <a:cs typeface="B Nazanin" panose="00000400000000000000" pitchFamily="2" charset="-78"/>
              </a:rPr>
              <a:t> شامل :</a:t>
            </a:r>
          </a:p>
          <a:p>
            <a:pPr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وضعیت بارداری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وضعیت تاهل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نسبت در خانوار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 نوع بیمه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سطح سواد </a:t>
            </a:r>
            <a:r>
              <a:rPr lang="en-US" dirty="0">
                <a:cs typeface="B Nazanin" panose="00000400000000000000" pitchFamily="2" charset="-78"/>
              </a:rPr>
              <a:t>,</a:t>
            </a:r>
            <a:r>
              <a:rPr lang="fa-IR" dirty="0">
                <a:cs typeface="B Nazanin" panose="00000400000000000000" pitchFamily="2" charset="-78"/>
              </a:rPr>
              <a:t> ملیت و نوع جمعیت و... بررسی و با فرم شماره 2 مطابقت داده می شود .</a:t>
            </a:r>
          </a:p>
          <a:p>
            <a:pPr algn="r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09348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6778"/>
            <a:ext cx="6912768" cy="675918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افراد بارداری که وضعیت تاهل آنان هرگز ازدواج نکرده ثبت شده است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07504" y="1052512"/>
            <a:ext cx="9036496" cy="576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3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6778"/>
            <a:ext cx="8352928" cy="963950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سن از یک روز تا 10 سال که وضعیت تاهل (بی همسر به علت فوت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 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بی همسر به علت طلاق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 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دارای همسر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b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هرگز ازدواج نکرده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نامشخص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(</a:t>
            </a:r>
            <a:endParaRPr lang="fa-IR" sz="1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125538"/>
            <a:ext cx="9144000" cy="573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063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6778"/>
            <a:ext cx="8219256" cy="819934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سن بین یک روز تا 15 سال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نسبت در خانوار سرپرست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052513"/>
            <a:ext cx="9144000" cy="580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6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dirty="0">
                <a:cs typeface="B Nazanin" panose="00000400000000000000" pitchFamily="2" charset="-78"/>
              </a:rPr>
              <a:t>نحوه تشکیل پرونده الکترونیک سلامت و اهمیت آن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67544" y="1412776"/>
            <a:ext cx="8229600" cy="4464496"/>
          </a:xfrm>
        </p:spPr>
        <p:txBody>
          <a:bodyPr/>
          <a:lstStyle/>
          <a:p>
            <a:pPr algn="r"/>
            <a:r>
              <a:rPr lang="fa-IR" sz="1800" b="1" dirty="0"/>
              <a:t>پرونده الکترونیک سلامت</a:t>
            </a:r>
          </a:p>
          <a:p>
            <a:pPr algn="r"/>
            <a:r>
              <a:rPr lang="fa-IR" sz="1800" b="1" dirty="0"/>
              <a:t> شامل داده‌ها و سوابق دموگرافیک، سلامت و پزشکی افراد است که امکان دسترسی متخصصان را به این اطلاعات با رعایت کامل </a:t>
            </a:r>
          </a:p>
          <a:p>
            <a:pPr algn="r">
              <a:lnSpc>
                <a:spcPct val="150000"/>
              </a:lnSpc>
            </a:pPr>
            <a:r>
              <a:rPr lang="fa-IR" sz="1800" b="1" dirty="0"/>
              <a:t>اصول </a:t>
            </a:r>
            <a:r>
              <a:rPr lang="fa-IR" sz="1800" b="1" dirty="0" err="1"/>
              <a:t>محرمانگی</a:t>
            </a:r>
            <a:r>
              <a:rPr lang="fa-IR" sz="1800" b="1" dirty="0"/>
              <a:t> </a:t>
            </a:r>
            <a:r>
              <a:rPr lang="fa-IR" sz="1800" b="1" dirty="0" err="1"/>
              <a:t>وامنیت</a:t>
            </a:r>
            <a:r>
              <a:rPr lang="fa-IR" sz="1800" b="1" dirty="0"/>
              <a:t> اطلاعات در مواقع لزوم از هر نقطه به این پرونده فراهم نموده است.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761568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6778"/>
            <a:ext cx="7056784" cy="963950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جنسیت مرد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نسبت در خانوار همسر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323528" y="1341438"/>
            <a:ext cx="8856984" cy="551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235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16778"/>
            <a:ext cx="6120680" cy="891942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سن کمتر از 15 سال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خانوار تک عضوی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052513"/>
            <a:ext cx="8748463" cy="580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842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16778"/>
            <a:ext cx="4248472" cy="963950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افراد بدون کد خانوار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" y="980729"/>
            <a:ext cx="91440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91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6778"/>
            <a:ext cx="6912768" cy="963950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نوع مرکز: شهری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نوع جمعیت : روستایی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125538"/>
            <a:ext cx="9144000" cy="568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78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16778"/>
            <a:ext cx="6768752" cy="819934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نوع مرکز: روستایی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نوع جمعیت : شهری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35496" y="765174"/>
            <a:ext cx="9108504" cy="603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422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6778"/>
            <a:ext cx="7797552" cy="963950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عدم تناسب بین سن و سطح سواد : مثلا سن زیر 6 سال </a:t>
            </a:r>
            <a:r>
              <a:rPr lang="en-US" sz="1800" dirty="0">
                <a:solidFill>
                  <a:srgbClr val="FF0000"/>
                </a:solidFill>
                <a:cs typeface="B Nazanin" panose="00000400000000000000" pitchFamily="2" charset="-78"/>
              </a:rPr>
              <a:t>,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سطح سواد دبستان و...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07504" y="1125538"/>
            <a:ext cx="8928991" cy="573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995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16778"/>
            <a:ext cx="6264696" cy="963950"/>
          </a:xfrm>
        </p:spPr>
        <p:txBody>
          <a:bodyPr/>
          <a:lstStyle/>
          <a:p>
            <a:pPr algn="ctr" rtl="1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افرادی که نسبت آنها در خانوار تعیین نشده است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447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16778"/>
            <a:ext cx="5472608" cy="81993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افرادی که سطح سواد آنها تعیین نشده است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836612"/>
            <a:ext cx="9252519" cy="602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5212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16778"/>
            <a:ext cx="5616624" cy="81993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افرادی که نوع بیمه آنها تعیین نشده است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196974"/>
            <a:ext cx="8748464" cy="56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7838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6778"/>
            <a:ext cx="6912768" cy="963950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مرد هرگز ازدواج نکرده که نسبت در خانوار همسر تعریف شده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341438"/>
            <a:ext cx="9144000" cy="551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042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07504" y="332656"/>
            <a:ext cx="8733656" cy="6048672"/>
          </a:xfrm>
        </p:spPr>
        <p:txBody>
          <a:bodyPr/>
          <a:lstStyle/>
          <a:p>
            <a:pPr algn="r"/>
            <a:r>
              <a:rPr lang="fa-IR" sz="1800" b="1" dirty="0">
                <a:solidFill>
                  <a:srgbClr val="FF0000"/>
                </a:solidFill>
              </a:rPr>
              <a:t>از مهمترین اجزای  پرونده الکترونیک سلامت می توان به موارد زیر اشاره کرد:</a:t>
            </a:r>
          </a:p>
          <a:p>
            <a:pPr algn="r"/>
            <a:endParaRPr lang="fa-IR" sz="1800" b="1" dirty="0"/>
          </a:p>
          <a:p>
            <a:pPr algn="r"/>
            <a:r>
              <a:rPr lang="fa-IR" sz="1800" b="1" dirty="0"/>
              <a:t>• اطلاعات هویتی و داده های </a:t>
            </a:r>
            <a:r>
              <a:rPr lang="fa-IR" sz="1800" b="1" dirty="0" err="1"/>
              <a:t>دموگرافیک</a:t>
            </a:r>
            <a:r>
              <a:rPr lang="fa-IR" sz="1800" b="1" dirty="0"/>
              <a:t> شامل مشخصات </a:t>
            </a:r>
            <a:r>
              <a:rPr lang="fa-IR" sz="1800" b="1" dirty="0" err="1"/>
              <a:t>سجلی</a:t>
            </a:r>
            <a:r>
              <a:rPr lang="fa-IR" sz="1800" b="1" dirty="0"/>
              <a:t>، جنسیت، وضعیت تاهل، قد ، وزن، گروه خونی، نوع بیمه، شغل، وضعیت بارداری خانمها، سابقه مصرف دخانیات و ...</a:t>
            </a:r>
          </a:p>
          <a:p>
            <a:pPr algn="r"/>
            <a:r>
              <a:rPr lang="fa-IR" sz="1800" b="1" dirty="0"/>
              <a:t>• سابقه اطلاعات حیاتی فرد شامل فشار خون </a:t>
            </a:r>
            <a:r>
              <a:rPr lang="fa-IR" sz="1800" b="1" dirty="0" err="1"/>
              <a:t>سیستولیک</a:t>
            </a:r>
            <a:r>
              <a:rPr lang="fa-IR" sz="1800" b="1" dirty="0"/>
              <a:t> و </a:t>
            </a:r>
            <a:r>
              <a:rPr lang="fa-IR" sz="1800" b="1" dirty="0" err="1"/>
              <a:t>دیاستولیک</a:t>
            </a:r>
            <a:r>
              <a:rPr lang="fa-IR" sz="1800" b="1" dirty="0"/>
              <a:t>، دمای بدن، ضربان قلب، تنفس و ....</a:t>
            </a:r>
          </a:p>
          <a:p>
            <a:pPr algn="r"/>
            <a:r>
              <a:rPr lang="fa-IR" sz="1800" b="1" dirty="0"/>
              <a:t>• سوابق بیماری های قبلی و فعلی فرد</a:t>
            </a:r>
          </a:p>
          <a:p>
            <a:pPr algn="r"/>
            <a:r>
              <a:rPr lang="fa-IR" sz="1800" b="1" dirty="0"/>
              <a:t>• </a:t>
            </a:r>
            <a:r>
              <a:rPr lang="fa-IR" sz="1800" b="1" dirty="0" err="1"/>
              <a:t>حساسیت‌ها</a:t>
            </a:r>
            <a:r>
              <a:rPr lang="fa-IR" sz="1800" b="1" dirty="0"/>
              <a:t> و </a:t>
            </a:r>
            <a:r>
              <a:rPr lang="fa-IR" sz="1800" b="1" dirty="0" err="1"/>
              <a:t>واکنش‌های</a:t>
            </a:r>
            <a:r>
              <a:rPr lang="fa-IR" sz="1800" b="1" dirty="0"/>
              <a:t> دارویی و غذایی</a:t>
            </a:r>
          </a:p>
          <a:p>
            <a:pPr algn="r"/>
            <a:r>
              <a:rPr lang="fa-IR" sz="1800" b="1" dirty="0"/>
              <a:t>• داروهای مصرفی قبلی و فعلی</a:t>
            </a:r>
          </a:p>
          <a:p>
            <a:pPr algn="r"/>
            <a:r>
              <a:rPr lang="fa-IR" sz="1800" b="1" dirty="0"/>
              <a:t>• وقایع مهم حیاتی شامل تولد، ازدواج، زایمان، نقص عضو، طلاق، مرگ و ...</a:t>
            </a:r>
          </a:p>
          <a:p>
            <a:pPr algn="r"/>
            <a:r>
              <a:rPr lang="fa-IR" sz="1800" b="1" dirty="0"/>
              <a:t>• سوابق بیماریهای خانوادگی و ژنتیکی</a:t>
            </a:r>
          </a:p>
          <a:p>
            <a:pPr algn="r"/>
            <a:r>
              <a:rPr lang="fa-IR" sz="1800" b="1" dirty="0"/>
              <a:t>• فهرست ویزیت های انجام شده قبلی فرد</a:t>
            </a:r>
          </a:p>
          <a:p>
            <a:pPr algn="r"/>
            <a:r>
              <a:rPr lang="fa-IR" sz="1800" b="1" dirty="0"/>
              <a:t>• فهرست مراقبت های پزشکی انجام شده قبلی فرد</a:t>
            </a:r>
          </a:p>
          <a:p>
            <a:pPr algn="r"/>
            <a:r>
              <a:rPr lang="fa-IR" sz="1800" b="1" dirty="0"/>
              <a:t>• گزارش آزمایش ها و اقدامات پاراکلینیکی فرد</a:t>
            </a:r>
          </a:p>
          <a:p>
            <a:pPr algn="r"/>
            <a:r>
              <a:rPr lang="fa-IR" sz="1800" b="1" dirty="0"/>
              <a:t>• فهرست درمان های انجام شده </a:t>
            </a:r>
            <a:r>
              <a:rPr lang="fa-IR" sz="1800" b="1" dirty="0" err="1"/>
              <a:t>بیماری‌های</a:t>
            </a:r>
            <a:r>
              <a:rPr lang="fa-IR" sz="1800" b="1" dirty="0"/>
              <a:t> مزمن</a:t>
            </a:r>
          </a:p>
          <a:p>
            <a:pPr algn="r"/>
            <a:r>
              <a:rPr lang="fa-IR" sz="1800" b="1" dirty="0"/>
              <a:t>• </a:t>
            </a:r>
            <a:r>
              <a:rPr lang="fa-IR" sz="1800" b="1" dirty="0" err="1"/>
              <a:t>بیماری‌ها</a:t>
            </a:r>
            <a:r>
              <a:rPr lang="fa-IR" sz="1800" b="1" dirty="0"/>
              <a:t> و </a:t>
            </a:r>
            <a:r>
              <a:rPr lang="fa-IR" sz="1800" b="1" dirty="0" err="1"/>
              <a:t>دوره‌های</a:t>
            </a:r>
            <a:r>
              <a:rPr lang="fa-IR" sz="1800" b="1" dirty="0"/>
              <a:t> بستری شدن</a:t>
            </a:r>
          </a:p>
          <a:p>
            <a:pPr algn="r"/>
            <a:r>
              <a:rPr lang="fa-IR" sz="1800" b="1" dirty="0"/>
              <a:t>• پرونده ایمنسازی (واکسیناسیون)</a:t>
            </a:r>
          </a:p>
          <a:p>
            <a:pPr algn="r"/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81298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6778"/>
            <a:ext cx="6480720" cy="963950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مرد دارای همسر که نسبت در خانوار همسر تعریف شده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35496" y="1628775"/>
            <a:ext cx="9108503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848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6778"/>
            <a:ext cx="6624736" cy="81993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زن  هرگز ازدواج نکرده که نسبت در خانوار همسر تعریف شده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836613"/>
            <a:ext cx="9144000" cy="602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545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16778"/>
            <a:ext cx="5472608" cy="81993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زن دارای همسر که نسبت در خانوار سر پرست تعریف شده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692150"/>
            <a:ext cx="9144000" cy="616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214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16778"/>
            <a:ext cx="5184576" cy="117997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خانوار تک عضوی با نقش غیر از سرپرست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07504" y="1196975"/>
            <a:ext cx="9000999" cy="56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5143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16778"/>
            <a:ext cx="4536504" cy="106951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خانوار تک عضوی در گروه سنی 1 تا4 سال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268761"/>
            <a:ext cx="9143999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309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188640"/>
            <a:ext cx="3672408" cy="963950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نحوه ثبت ازدواج و طلاق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34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448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4840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6197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62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43508" y="80628"/>
            <a:ext cx="8856984" cy="6696744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FF0000"/>
                </a:solidFill>
                <a:cs typeface="B Titr" panose="00000700000000000000" pitchFamily="2" charset="-78"/>
              </a:rPr>
              <a:t>عمده ترین نتایج حاصل از استقرار سامانه سیب عبارتند از :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1- ایجاد پرونده الکترونیک سلامت </a:t>
            </a:r>
            <a:r>
              <a:rPr lang="fa-IR" sz="1800" b="1" dirty="0" err="1"/>
              <a:t>هم‌وطنان</a:t>
            </a:r>
            <a:r>
              <a:rPr lang="fa-IR" sz="1800" b="1" dirty="0"/>
              <a:t>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2- برقراری عدالت اجتماعی و دسترسی عادلانه عموم شهروندان به خدمات سلامت با کیفیت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3- ارائه هوشمند خدمات سلامت به افراد براساس </a:t>
            </a:r>
            <a:r>
              <a:rPr lang="fa-IR" sz="1800" b="1" dirty="0" err="1"/>
              <a:t>ویژگی‌های</a:t>
            </a:r>
            <a:r>
              <a:rPr lang="fa-IR" sz="1800" b="1" dirty="0"/>
              <a:t> فردی (سن، جنسیت، بیماری، بارداری و ...) بر مبنای </a:t>
            </a:r>
            <a:r>
              <a:rPr lang="fa-IR" sz="1800" b="1" dirty="0" err="1"/>
              <a:t>برنامه‌های</a:t>
            </a:r>
            <a:r>
              <a:rPr lang="fa-IR" sz="1800" b="1" dirty="0"/>
              <a:t> ملی 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سلامت ابلاغی وزارت بهداشت، درمان و آموزش پزشکی به‌صورت فعال با امکان رصد دائم گروه‌های در معرض خطر (نوزادان و کودکان، خانم‌های باردار، سالمندان و ...).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4- مدیریت اطلاعاتی در حوزه بهداشت و درمان و سلامت کشور؛ 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5- کمک به اجرای طرح‌های ملی در حوزه سلامت و بهداشت و درمان از جمله برنامه پزشک خانواده و نظام ارجاع</a:t>
            </a:r>
          </a:p>
          <a:p>
            <a:pPr algn="r"/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0194228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496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80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4477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642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641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221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041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0" y="16778"/>
            <a:ext cx="3672408" cy="106951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نحوه استخراج آمار </a:t>
            </a:r>
            <a:r>
              <a:rPr lang="fa-IR" sz="1800" dirty="0" err="1">
                <a:solidFill>
                  <a:srgbClr val="FF0000"/>
                </a:solidFill>
                <a:cs typeface="B Nazanin" panose="00000400000000000000" pitchFamily="2" charset="-78"/>
              </a:rPr>
              <a:t>موالید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085850"/>
            <a:ext cx="91440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0522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6778"/>
            <a:ext cx="4032448" cy="963950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نحوه ثبت مهاجرت ها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196753"/>
            <a:ext cx="9144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5600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70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43508" y="80628"/>
            <a:ext cx="8856984" cy="6696744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1800" b="1" dirty="0"/>
              <a:t>عمده ترین نتایج حاصل از استقرار سامانه سیب عبارتند از :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6- تجمیع منابع اطلاعاتی حوزه سلامت جهت دسترسی کاربران نظام سلامت (پزشکان و متخصصان، مراقبین سلامت و کارشناسان، بهورزها و ...)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7- مدیریت </a:t>
            </a:r>
            <a:r>
              <a:rPr lang="fa-IR" sz="1800" b="1" dirty="0" err="1"/>
              <a:t>سخت‌افزاری</a:t>
            </a:r>
            <a:r>
              <a:rPr lang="fa-IR" sz="1800" b="1" dirty="0"/>
              <a:t> (مکان، تجهیزات و امکانات) و </a:t>
            </a:r>
            <a:r>
              <a:rPr lang="fa-IR" sz="1800" b="1" dirty="0" err="1"/>
              <a:t>نرم‌افزاری</a:t>
            </a:r>
            <a:r>
              <a:rPr lang="fa-IR" sz="1800" b="1" dirty="0"/>
              <a:t> (نحوه ارائه خدمات) واحدهای ارائه خدمت در قالب </a:t>
            </a:r>
            <a:r>
              <a:rPr lang="fa-IR" sz="1800" b="1" dirty="0" err="1"/>
              <a:t>شبکه‌های</a:t>
            </a:r>
            <a:r>
              <a:rPr lang="fa-IR" sz="1800" b="1" dirty="0"/>
              <a:t> بهداشت زیر مجموعه </a:t>
            </a:r>
            <a:r>
              <a:rPr lang="fa-IR" sz="1800" b="1" dirty="0" err="1"/>
              <a:t>دانشگاه‌های</a:t>
            </a:r>
            <a:r>
              <a:rPr lang="fa-IR" sz="1800" b="1" dirty="0"/>
              <a:t> علوم پزشکی و خدمات بهداشتی درمانی .</a:t>
            </a:r>
          </a:p>
          <a:p>
            <a:pPr algn="r">
              <a:lnSpc>
                <a:spcPct val="150000"/>
              </a:lnSpc>
            </a:pPr>
            <a:endParaRPr lang="fa-IR" sz="1800" b="1" dirty="0"/>
          </a:p>
          <a:p>
            <a:pPr algn="r">
              <a:lnSpc>
                <a:spcPct val="150000"/>
              </a:lnSpc>
            </a:pPr>
            <a:r>
              <a:rPr lang="fa-IR" sz="1800" b="1" dirty="0"/>
              <a:t>8- برقراری امکان ارائه خدمت نظام یافته به </a:t>
            </a:r>
            <a:r>
              <a:rPr lang="fa-IR" sz="1800" b="1" dirty="0" err="1"/>
              <a:t>کلنی‌های</a:t>
            </a:r>
            <a:r>
              <a:rPr lang="fa-IR" sz="1800" b="1" dirty="0"/>
              <a:t> جمعیتی از قبیل مدارس، </a:t>
            </a:r>
            <a:r>
              <a:rPr lang="fa-IR" sz="1800" b="1" dirty="0" err="1"/>
              <a:t>آسایشگاه‌ها</a:t>
            </a:r>
            <a:r>
              <a:rPr lang="fa-IR" sz="1800" b="1" dirty="0"/>
              <a:t>، مراکز نگهداری افراد </a:t>
            </a:r>
            <a:r>
              <a:rPr lang="fa-IR" sz="1800" b="1" dirty="0" err="1"/>
              <a:t>کم‌توان</a:t>
            </a:r>
            <a:r>
              <a:rPr lang="fa-IR" sz="1800" b="1" dirty="0"/>
              <a:t> و سالمندان، </a:t>
            </a:r>
            <a:r>
              <a:rPr lang="fa-IR" sz="1800" b="1" dirty="0" err="1"/>
              <a:t>پادگان‌ها</a:t>
            </a:r>
            <a:r>
              <a:rPr lang="fa-IR" sz="1800" b="1" dirty="0"/>
              <a:t>، </a:t>
            </a:r>
            <a:r>
              <a:rPr lang="fa-IR" sz="1800" b="1" dirty="0" err="1"/>
              <a:t>ندامتگاه‌ها</a:t>
            </a:r>
            <a:r>
              <a:rPr lang="fa-IR" sz="1800" b="1" dirty="0"/>
              <a:t> و ... توسط واحدهای زیر مجموعه </a:t>
            </a:r>
            <a:r>
              <a:rPr lang="fa-IR" sz="1800" b="1" dirty="0" err="1"/>
              <a:t>شبکه‌های</a:t>
            </a:r>
            <a:r>
              <a:rPr lang="fa-IR" sz="1800" b="1" dirty="0"/>
              <a:t> بهداشت کشور.</a:t>
            </a:r>
          </a:p>
          <a:p>
            <a:pPr algn="r">
              <a:lnSpc>
                <a:spcPct val="150000"/>
              </a:lnSpc>
            </a:pPr>
            <a:endParaRPr lang="fa-IR" dirty="0">
              <a:cs typeface="B Nazanin" panose="00000400000000000000" pitchFamily="2" charset="-78"/>
            </a:endParaRPr>
          </a:p>
          <a:p>
            <a:pPr algn="r"/>
            <a:endParaRPr lang="fa-IR" sz="1600" dirty="0"/>
          </a:p>
          <a:p>
            <a:pPr algn="r"/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6362877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214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7218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8586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079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900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16778"/>
            <a:ext cx="4608512" cy="1107966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نحوه استخراج مهاجرت ها و بررسی و پیگیری آن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341438"/>
            <a:ext cx="9144000" cy="551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751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36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413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536504" cy="792088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نحوه ثبت مرگ در سامانه سیب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052736"/>
            <a:ext cx="9143999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02441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92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dirty="0">
                <a:cs typeface="B Nazanin" panose="00000400000000000000" pitchFamily="2" charset="-78"/>
              </a:rPr>
              <a:t>ثبت نام در سامانه سیب 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67544" y="1268760"/>
            <a:ext cx="8424936" cy="4608512"/>
          </a:xfrm>
        </p:spPr>
        <p:txBody>
          <a:bodyPr/>
          <a:lstStyle/>
          <a:p>
            <a:pPr marL="342900" indent="-342900" algn="just" rtl="1">
              <a:lnSpc>
                <a:spcPct val="150000"/>
              </a:lnSpc>
              <a:buAutoNum type="arabicPeriod"/>
            </a:pPr>
            <a:r>
              <a:rPr lang="fa-IR" sz="1800" b="1" dirty="0"/>
              <a:t>فرد قبلا ثبت نام شده که در این مورد کافی است با مرکزی که فرد در آن پذیرش شده تماس گرفته و درخواست خروج ارائه گردد و سپس    ورود به مرکز جدید و ویرایش اطلاعات وی انجام گیرد .</a:t>
            </a: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sz="1800" b="1" dirty="0"/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sz="1800" b="1" dirty="0"/>
          </a:p>
          <a:p>
            <a:pPr algn="r" rtl="1">
              <a:lnSpc>
                <a:spcPct val="150000"/>
              </a:lnSpc>
            </a:pPr>
            <a:r>
              <a:rPr lang="fa-IR" sz="1800" b="1" dirty="0"/>
              <a:t>2.      فرد ثبت نام نشده باشد که بایستی ابتدا ملیت و سپس کدملی وارد گردد ( درصورتی که نوزاد زیر یکماه است نیاز به ثبت کد ملی نیست )و بعد از آن سال تولد  و معرفی خانوار (در صورتی که قبلا یکی از اعضای خانوار ثبت شده باشد بایستی کد ملی وی ثبت گردد).</a:t>
            </a:r>
          </a:p>
        </p:txBody>
      </p:sp>
    </p:spTree>
    <p:extLst>
      <p:ext uri="{BB962C8B-B14F-4D97-AF65-F5344CB8AC3E}">
        <p14:creationId xmlns:p14="http://schemas.microsoft.com/office/powerpoint/2010/main" val="25343243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16778"/>
            <a:ext cx="4032448" cy="106951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نحوه استخراج مرگ و بررسی و پیگیری آن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" y="1086293"/>
            <a:ext cx="9144000" cy="577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55518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7554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08720"/>
            <a:ext cx="8229600" cy="1152128"/>
          </a:xfrm>
        </p:spPr>
        <p:txBody>
          <a:bodyPr/>
          <a:lstStyle/>
          <a:p>
            <a:pPr algn="r"/>
            <a:r>
              <a:rPr lang="fa-IR" b="1" dirty="0">
                <a:cs typeface="B Mitra" panose="00000400000000000000" pitchFamily="2" charset="-78"/>
              </a:rPr>
              <a:t>سیستم ارجاع:</a:t>
            </a:r>
          </a:p>
          <a:p>
            <a:pPr algn="r"/>
            <a:r>
              <a:rPr lang="fa-IR" b="1" dirty="0">
                <a:cs typeface="B Mitra" panose="00000400000000000000" pitchFamily="2" charset="-78"/>
              </a:rPr>
              <a:t>در مراحل مختلف انجام مراقبتهای بهداشتی در صورت لزوم سامانه گزینه ارجاع را قرار داده تا به سطوح بعدی ارجاع بدیم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146711" y="2492896"/>
            <a:ext cx="6850577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60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332656"/>
            <a:ext cx="8229600" cy="460648"/>
          </a:xfrm>
        </p:spPr>
        <p:txBody>
          <a:bodyPr/>
          <a:lstStyle/>
          <a:p>
            <a:r>
              <a:rPr lang="fa-IR" dirty="0"/>
              <a:t>برای ارجاع روی گزینه ارجاع فوری یا غیر فوری در پایان یک مراقبت کلیک میکنیم تا پنجره </a:t>
            </a:r>
          </a:p>
          <a:p>
            <a:pPr algn="r"/>
            <a:r>
              <a:rPr lang="fa-IR" dirty="0"/>
              <a:t>ارجاع باز شود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1763688" y="1268760"/>
            <a:ext cx="5550473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4964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251520" y="764704"/>
            <a:ext cx="8229600" cy="1152128"/>
          </a:xfrm>
        </p:spPr>
        <p:txBody>
          <a:bodyPr/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b="1" dirty="0"/>
              <a:t>در قسمت ارجاع به... بایستی نام واحد ونقش فردی که می خواهیم ارجاع دهیم(پزشک ، ماما ، دندانپزشک ، کارشناسان و....  ) را انتخب  و ثبت می کنیم . 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cs typeface="B Mitra" panose="00000400000000000000" pitchFamily="2" charset="-78"/>
              </a:rPr>
              <a:t>ارجاعات ما در قسمت پیامها و پیامهای ارسالی قابل مشاهده می باشد</a:t>
            </a:r>
          </a:p>
          <a:p>
            <a:pPr algn="r"/>
            <a:endParaRPr lang="fa-IR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2524254"/>
            <a:ext cx="8856984" cy="313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7729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7784" y="16778"/>
            <a:ext cx="3168352" cy="1069514"/>
          </a:xfrm>
        </p:spPr>
        <p:txBody>
          <a:bodyPr/>
          <a:lstStyle/>
          <a:p>
            <a:pPr algn="ctr"/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ارجاعات</a:t>
            </a:r>
            <a:endParaRPr lang="fa-IR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086292"/>
            <a:ext cx="9143999" cy="577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41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265" y="542294"/>
            <a:ext cx="9254530" cy="57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7921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2435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3888" y="260648"/>
            <a:ext cx="2016224" cy="891942"/>
          </a:xfrm>
        </p:spPr>
        <p:txBody>
          <a:bodyPr/>
          <a:lstStyle/>
          <a:p>
            <a:pPr algn="ctr"/>
            <a:r>
              <a:rPr lang="fa-IR" sz="1800" dirty="0" err="1">
                <a:solidFill>
                  <a:srgbClr val="FF0000"/>
                </a:solidFill>
                <a:cs typeface="B Nazanin" panose="00000400000000000000" pitchFamily="2" charset="-78"/>
              </a:rPr>
              <a:t>بازخوردها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0" y="1268413"/>
            <a:ext cx="9144000" cy="558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9104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22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نحوه تشکیل پرونده الکترونیک سلامت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323528" y="2276872"/>
            <a:ext cx="8373616" cy="3600400"/>
          </a:xfrm>
        </p:spPr>
        <p:txBody>
          <a:bodyPr/>
          <a:lstStyle/>
          <a:p>
            <a:pPr algn="just" rtl="1">
              <a:lnSpc>
                <a:spcPct val="150000"/>
              </a:lnSpc>
            </a:pPr>
            <a:r>
              <a:rPr lang="fa-IR" sz="1600" dirty="0">
                <a:cs typeface="B Nazanin" panose="00000400000000000000" pitchFamily="2" charset="-78"/>
              </a:rPr>
              <a:t>مراجعه </a:t>
            </a:r>
            <a:r>
              <a:rPr lang="fa-IR" sz="1600" dirty="0" err="1">
                <a:cs typeface="B Nazanin" panose="00000400000000000000" pitchFamily="2" charset="-78"/>
              </a:rPr>
              <a:t>فردجهت</a:t>
            </a:r>
            <a:r>
              <a:rPr lang="fa-IR" sz="1600" dirty="0">
                <a:cs typeface="B Nazanin" panose="00000400000000000000" pitchFamily="2" charset="-78"/>
              </a:rPr>
              <a:t> ثبت نام و پذیرش به دو صورت انجام می گیرد :</a:t>
            </a:r>
          </a:p>
          <a:p>
            <a:pPr algn="just" rtl="1">
              <a:lnSpc>
                <a:spcPct val="150000"/>
              </a:lnSpc>
            </a:pPr>
            <a:endParaRPr lang="fa-IR" sz="16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Nazanin" panose="00000400000000000000" pitchFamily="2" charset="-78"/>
              </a:rPr>
              <a:t>1.در صورتی که فرد قبلا ثبت نام شده باشد. لذا با مرکز مورد نظر تماس گرفته و درخواست خروج فرد جهت پذیرش ارائه می </a:t>
            </a:r>
            <a:r>
              <a:rPr lang="fa-IR" sz="1600" dirty="0" err="1">
                <a:cs typeface="B Nazanin" panose="00000400000000000000" pitchFamily="2" charset="-78"/>
              </a:rPr>
              <a:t>گرددو</a:t>
            </a:r>
            <a:r>
              <a:rPr lang="fa-IR" sz="1600" dirty="0">
                <a:cs typeface="B Nazanin" panose="00000400000000000000" pitchFamily="2" charset="-78"/>
              </a:rPr>
              <a:t> سپس اطلاعات فرد مورد ویرایش قرار می گیرد . </a:t>
            </a:r>
          </a:p>
          <a:p>
            <a:pPr algn="just" rtl="1">
              <a:lnSpc>
                <a:spcPct val="150000"/>
              </a:lnSpc>
            </a:pPr>
            <a:endParaRPr lang="fa-IR" sz="16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1600" dirty="0">
                <a:cs typeface="B Nazanin" panose="00000400000000000000" pitchFamily="2" charset="-78"/>
              </a:rPr>
              <a:t>2.در صورتی که فرد قبلا ثبت نام نشده باشد . در قسمت ثبت نام کد ملی شخص وارد می گردد ( در صورتی که </a:t>
            </a:r>
            <a:r>
              <a:rPr lang="fa-IR" sz="1600" dirty="0" err="1">
                <a:cs typeface="B Nazanin" panose="00000400000000000000" pitchFamily="2" charset="-78"/>
              </a:rPr>
              <a:t>نوزادزیر</a:t>
            </a:r>
            <a:r>
              <a:rPr lang="fa-IR" sz="1600" dirty="0">
                <a:cs typeface="B Nazanin" panose="00000400000000000000" pitchFamily="2" charset="-78"/>
              </a:rPr>
              <a:t> یکماه باشد نیاز به درج </a:t>
            </a:r>
            <a:r>
              <a:rPr lang="fa-IR" sz="1600" dirty="0" err="1">
                <a:cs typeface="B Nazanin" panose="00000400000000000000" pitchFamily="2" charset="-78"/>
              </a:rPr>
              <a:t>کدملی</a:t>
            </a:r>
            <a:r>
              <a:rPr lang="fa-IR" sz="1600" dirty="0">
                <a:cs typeface="B Nazanin" panose="00000400000000000000" pitchFamily="2" charset="-78"/>
              </a:rPr>
              <a:t> نیست )و بعد از آن وارد صفحه ثبت اطلاعات </a:t>
            </a:r>
            <a:r>
              <a:rPr lang="fa-IR" sz="1600" dirty="0" err="1">
                <a:cs typeface="B Nazanin" panose="00000400000000000000" pitchFamily="2" charset="-78"/>
              </a:rPr>
              <a:t>دموگرافیک</a:t>
            </a:r>
            <a:r>
              <a:rPr lang="fa-IR" sz="1600" dirty="0">
                <a:cs typeface="B Nazanin" panose="00000400000000000000" pitchFamily="2" charset="-78"/>
              </a:rPr>
              <a:t> می گردد . اطلاعات به دقت از روی شناسنامه و طبق گفته شخص وارد و سپس ثبت نام خاتمه می یابد .</a:t>
            </a:r>
            <a:endParaRPr lang="fa-IR" sz="1800" dirty="0"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5497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4522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32856"/>
            <a:ext cx="9036496" cy="1069514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نحوه کنترل اطلاعات زیج حیاتی در سامانه سیب</a:t>
            </a:r>
            <a:r>
              <a:rPr lang="fa-I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401873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69618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0004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74124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86001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60926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46134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68141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376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-1447800"/>
            <a:ext cx="121920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6494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87888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582870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12749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52153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57461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MAR\Desktop\سامانه سیب\download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19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MAR\Desktop\سامانه سیب\download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9783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5d66d1e42db3547cee7ab0b2549e1a3cb71d"/>
</p:tagLst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4FCEFF"/>
      </a:accent1>
      <a:accent2>
        <a:srgbClr val="3ECCB4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1377</Words>
  <Application>Microsoft Office PowerPoint</Application>
  <PresentationFormat>On-screen Show (4:3)</PresentationFormat>
  <Paragraphs>92</Paragraphs>
  <Slides>96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96</vt:i4>
      </vt:variant>
    </vt:vector>
  </HeadingPairs>
  <TitlesOfParts>
    <vt:vector size="101" baseType="lpstr">
      <vt:lpstr>맑은 고딕</vt:lpstr>
      <vt:lpstr>Arial</vt:lpstr>
      <vt:lpstr>Calibri</vt:lpstr>
      <vt:lpstr>Office Theme</vt:lpstr>
      <vt:lpstr>Custom Design</vt:lpstr>
      <vt:lpstr>PowerPoint Presentation</vt:lpstr>
      <vt:lpstr>PowerPoint Presentation</vt:lpstr>
      <vt:lpstr>نحوه تشکیل پرونده الکترونیک سلامت و اهمیت آن  </vt:lpstr>
      <vt:lpstr>PowerPoint Presentation</vt:lpstr>
      <vt:lpstr>PowerPoint Presentation</vt:lpstr>
      <vt:lpstr>PowerPoint Presentation</vt:lpstr>
      <vt:lpstr>ثبت نام در سامانه سیب :</vt:lpstr>
      <vt:lpstr>نحوه تشکیل پرونده الکترونیک سلامت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استخراج گروههای سنی </vt:lpstr>
      <vt:lpstr>PowerPoint Presentation</vt:lpstr>
      <vt:lpstr>PowerPoint Presentation</vt:lpstr>
      <vt:lpstr> چگونگی بروز رسانی پرونده الکترونیک سلامت و نحوه نظارت بر تناقضات اطلاعات جمعیتی در سامانه سیب : </vt:lpstr>
      <vt:lpstr>PowerPoint Presentation</vt:lpstr>
      <vt:lpstr>افراد بارداری که وضعیت تاهل آنان هرگز ازدواج نکرده ثبت شده است </vt:lpstr>
      <vt:lpstr>سن از یک روز تا 10 سال که وضعیت تاهل (بی همسر به علت فوت , بی همسر به علت طلاق , دارای همسر, هرگز ازدواج نکرده,نامشخص(</vt:lpstr>
      <vt:lpstr>سن بین یک روز تا 15 سال , نسبت در خانوار سرپرست </vt:lpstr>
      <vt:lpstr>جنسیت مرد , نسبت در خانوار همسر </vt:lpstr>
      <vt:lpstr>سن کمتر از 15 سال , خانوار تک عضوی</vt:lpstr>
      <vt:lpstr>افراد بدون کد خانوار </vt:lpstr>
      <vt:lpstr>نوع مرکز: شهری ,نوع جمعیت : روستایی</vt:lpstr>
      <vt:lpstr>نوع مرکز: روستایی ,نوع جمعیت : شهری</vt:lpstr>
      <vt:lpstr>عدم تناسب بین سن و سطح سواد : مثلا سن زیر 6 سال , سطح سواد دبستان و...</vt:lpstr>
      <vt:lpstr>افرادی که نسبت آنها در خانوار تعیین نشده است </vt:lpstr>
      <vt:lpstr>افرادی که سطح سواد آنها تعیین نشده است </vt:lpstr>
      <vt:lpstr>افرادی که نوع بیمه آنها تعیین نشده است </vt:lpstr>
      <vt:lpstr>مرد هرگز ازدواج نکرده که نسبت در خانوار همسر تعریف شده </vt:lpstr>
      <vt:lpstr>مرد دارای همسر که نسبت در خانوار همسر تعریف شده </vt:lpstr>
      <vt:lpstr>زن  هرگز ازدواج نکرده که نسبت در خانوار همسر تعریف شده </vt:lpstr>
      <vt:lpstr>زن دارای همسر که نسبت در خانوار سر پرست تعریف شده </vt:lpstr>
      <vt:lpstr>خانوار تک عضوی با نقش غیر از سرپرست </vt:lpstr>
      <vt:lpstr>خانوار تک عضوی در گروه سنی 1 تا4 سال </vt:lpstr>
      <vt:lpstr>نحوه ثبت ازدواج و طلاق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نحوه استخراج آمار موالید </vt:lpstr>
      <vt:lpstr>نحوه ثبت مهاجرت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نحوه استخراج مهاجرت ها و بررسی و پیگیری آن </vt:lpstr>
      <vt:lpstr>PowerPoint Presentation</vt:lpstr>
      <vt:lpstr>PowerPoint Presentation</vt:lpstr>
      <vt:lpstr>نحوه ثبت مرگ در سامانه سیب </vt:lpstr>
      <vt:lpstr>PowerPoint Presentation</vt:lpstr>
      <vt:lpstr>نحوه استخراج مرگ و بررسی و پیگیری آن </vt:lpstr>
      <vt:lpstr>PowerPoint Presentation</vt:lpstr>
      <vt:lpstr>PowerPoint Presentation</vt:lpstr>
      <vt:lpstr>PowerPoint Presentation</vt:lpstr>
      <vt:lpstr>PowerPoint Presentation</vt:lpstr>
      <vt:lpstr>ارجاعات</vt:lpstr>
      <vt:lpstr>PowerPoint Presentation</vt:lpstr>
      <vt:lpstr>PowerPoint Presentation</vt:lpstr>
      <vt:lpstr>بازخوردها </vt:lpstr>
      <vt:lpstr>PowerPoint Presentation</vt:lpstr>
      <vt:lpstr>PowerPoint Presentation</vt:lpstr>
      <vt:lpstr>نحوه کنترل اطلاعات زیج حیاتی در سامانه سیب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www.Ghalamo.com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</dc:creator>
  <dc:description>www.Ghalamo.com</dc:description>
  <cp:lastModifiedBy>M.Saberi</cp:lastModifiedBy>
  <cp:revision>187</cp:revision>
  <dcterms:created xsi:type="dcterms:W3CDTF">2014-04-01T16:35:38Z</dcterms:created>
  <dcterms:modified xsi:type="dcterms:W3CDTF">2023-07-30T07:29:15Z</dcterms:modified>
</cp:coreProperties>
</file>