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8.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4" r:id="rId3"/>
    <p:sldMasterId id="2147483696" r:id="rId4"/>
    <p:sldMasterId id="2147483708" r:id="rId5"/>
    <p:sldMasterId id="2147483725" r:id="rId6"/>
    <p:sldMasterId id="2147483738" r:id="rId7"/>
    <p:sldMasterId id="2147483750" r:id="rId8"/>
  </p:sldMasterIdLst>
  <p:sldIdLst>
    <p:sldId id="280" r:id="rId9"/>
    <p:sldId id="390" r:id="rId10"/>
    <p:sldId id="258" r:id="rId11"/>
    <p:sldId id="294" r:id="rId12"/>
    <p:sldId id="382" r:id="rId13"/>
    <p:sldId id="260" r:id="rId14"/>
    <p:sldId id="262" r:id="rId15"/>
    <p:sldId id="263" r:id="rId16"/>
    <p:sldId id="265" r:id="rId17"/>
    <p:sldId id="261" r:id="rId18"/>
    <p:sldId id="264" r:id="rId19"/>
    <p:sldId id="267" r:id="rId20"/>
    <p:sldId id="296" r:id="rId21"/>
    <p:sldId id="297" r:id="rId22"/>
    <p:sldId id="298" r:id="rId23"/>
    <p:sldId id="299" r:id="rId24"/>
    <p:sldId id="300" r:id="rId25"/>
    <p:sldId id="301" r:id="rId26"/>
    <p:sldId id="302" r:id="rId27"/>
    <p:sldId id="303" r:id="rId28"/>
    <p:sldId id="372" r:id="rId29"/>
    <p:sldId id="379" r:id="rId30"/>
    <p:sldId id="377" r:id="rId31"/>
    <p:sldId id="380" r:id="rId32"/>
    <p:sldId id="336" r:id="rId33"/>
    <p:sldId id="335" r:id="rId34"/>
    <p:sldId id="337" r:id="rId35"/>
    <p:sldId id="338" r:id="rId36"/>
    <p:sldId id="339" r:id="rId37"/>
    <p:sldId id="340" r:id="rId38"/>
    <p:sldId id="341" r:id="rId39"/>
    <p:sldId id="342" r:id="rId40"/>
    <p:sldId id="343" r:id="rId41"/>
    <p:sldId id="344" r:id="rId42"/>
    <p:sldId id="345" r:id="rId43"/>
    <p:sldId id="346" r:id="rId44"/>
    <p:sldId id="347" r:id="rId45"/>
    <p:sldId id="348" r:id="rId46"/>
    <p:sldId id="349" r:id="rId47"/>
    <p:sldId id="350" r:id="rId48"/>
    <p:sldId id="351" r:id="rId49"/>
    <p:sldId id="352" r:id="rId50"/>
    <p:sldId id="353" r:id="rId51"/>
    <p:sldId id="354" r:id="rId52"/>
    <p:sldId id="355" r:id="rId53"/>
    <p:sldId id="356" r:id="rId54"/>
    <p:sldId id="357" r:id="rId55"/>
    <p:sldId id="358" r:id="rId56"/>
    <p:sldId id="359" r:id="rId57"/>
    <p:sldId id="360" r:id="rId58"/>
    <p:sldId id="361" r:id="rId59"/>
    <p:sldId id="362" r:id="rId60"/>
    <p:sldId id="378" r:id="rId61"/>
    <p:sldId id="384" r:id="rId62"/>
    <p:sldId id="385" r:id="rId63"/>
    <p:sldId id="386" r:id="rId64"/>
    <p:sldId id="387" r:id="rId65"/>
    <p:sldId id="388" r:id="rId66"/>
    <p:sldId id="389" r:id="rId67"/>
    <p:sldId id="383" r:id="rId68"/>
    <p:sldId id="281"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4" d="100"/>
          <a:sy n="74" d="100"/>
        </p:scale>
        <p:origin x="54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5" Type="http://schemas.openxmlformats.org/officeDocument/2006/relationships/slideMaster" Target="slideMasters/slideMaster5.xml"/><Relationship Id="rId61" Type="http://schemas.openxmlformats.org/officeDocument/2006/relationships/slide" Target="slides/slide53.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 Type="http://schemas.openxmlformats.org/officeDocument/2006/relationships/slideMaster" Target="slideMasters/slideMaster7.xml"/><Relationship Id="rId71"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Sheet1!$F$1</c:f>
              <c:strCache>
                <c:ptCount val="1"/>
                <c:pt idx="0">
                  <c:v>درصد کولونوسکوپی 1402</c:v>
                </c:pt>
              </c:strCache>
            </c:strRef>
          </c:tx>
          <c:spPr>
            <a:solidFill>
              <a:schemeClr val="accent1"/>
            </a:solidFill>
            <a:ln>
              <a:noFill/>
            </a:ln>
            <a:effectLst/>
            <a:sp3d/>
          </c:spPr>
          <c:invertIfNegative val="0"/>
          <c:dPt>
            <c:idx val="0"/>
            <c:invertIfNegative val="0"/>
            <c:bubble3D val="0"/>
            <c:spPr>
              <a:solidFill>
                <a:srgbClr val="92D050"/>
              </a:solidFill>
              <a:ln>
                <a:noFill/>
              </a:ln>
              <a:effectLst/>
              <a:sp3d/>
            </c:spPr>
            <c:extLst xmlns:c16r2="http://schemas.microsoft.com/office/drawing/2015/06/chart">
              <c:ext xmlns:c16="http://schemas.microsoft.com/office/drawing/2014/chart" uri="{C3380CC4-5D6E-409C-BE32-E72D297353CC}">
                <c16:uniqueId val="{00000009-E074-40AD-AAB3-765E011594C0}"/>
              </c:ext>
            </c:extLst>
          </c:dPt>
          <c:dPt>
            <c:idx val="1"/>
            <c:invertIfNegative val="0"/>
            <c:bubble3D val="0"/>
            <c:spPr>
              <a:solidFill>
                <a:srgbClr val="92D050"/>
              </a:solidFill>
              <a:ln>
                <a:noFill/>
              </a:ln>
              <a:effectLst/>
              <a:sp3d/>
            </c:spPr>
            <c:extLst xmlns:c16r2="http://schemas.microsoft.com/office/drawing/2015/06/chart">
              <c:ext xmlns:c16="http://schemas.microsoft.com/office/drawing/2014/chart" uri="{C3380CC4-5D6E-409C-BE32-E72D297353CC}">
                <c16:uniqueId val="{00000008-E074-40AD-AAB3-765E011594C0}"/>
              </c:ext>
            </c:extLst>
          </c:dPt>
          <c:dPt>
            <c:idx val="2"/>
            <c:invertIfNegative val="0"/>
            <c:bubble3D val="0"/>
            <c:spPr>
              <a:solidFill>
                <a:srgbClr val="92D050"/>
              </a:solidFill>
              <a:ln>
                <a:noFill/>
              </a:ln>
              <a:effectLst/>
              <a:sp3d/>
            </c:spPr>
            <c:extLst xmlns:c16r2="http://schemas.microsoft.com/office/drawing/2015/06/chart">
              <c:ext xmlns:c16="http://schemas.microsoft.com/office/drawing/2014/chart" uri="{C3380CC4-5D6E-409C-BE32-E72D297353CC}">
                <c16:uniqueId val="{00000007-E074-40AD-AAB3-765E011594C0}"/>
              </c:ext>
            </c:extLst>
          </c:dPt>
          <c:dPt>
            <c:idx val="3"/>
            <c:invertIfNegative val="0"/>
            <c:bubble3D val="0"/>
            <c:spPr>
              <a:solidFill>
                <a:srgbClr val="92D050"/>
              </a:solidFill>
              <a:ln>
                <a:noFill/>
              </a:ln>
              <a:effectLst/>
              <a:sp3d/>
            </c:spPr>
            <c:extLst xmlns:c16r2="http://schemas.microsoft.com/office/drawing/2015/06/chart">
              <c:ext xmlns:c16="http://schemas.microsoft.com/office/drawing/2014/chart" uri="{C3380CC4-5D6E-409C-BE32-E72D297353CC}">
                <c16:uniqueId val="{00000006-E074-40AD-AAB3-765E011594C0}"/>
              </c:ext>
            </c:extLst>
          </c:dPt>
          <c:dPt>
            <c:idx val="10"/>
            <c:invertIfNegative val="0"/>
            <c:bubble3D val="0"/>
            <c:spPr>
              <a:solidFill>
                <a:schemeClr val="accent1"/>
              </a:solidFill>
              <a:ln>
                <a:solidFill>
                  <a:schemeClr val="accent1"/>
                </a:solidFill>
              </a:ln>
              <a:effectLst/>
              <a:sp3d>
                <a:contourClr>
                  <a:schemeClr val="accent1"/>
                </a:contourClr>
              </a:sp3d>
            </c:spPr>
            <c:extLst xmlns:c16r2="http://schemas.microsoft.com/office/drawing/2015/06/chart">
              <c:ext xmlns:c16="http://schemas.microsoft.com/office/drawing/2014/chart" uri="{C3380CC4-5D6E-409C-BE32-E72D297353CC}">
                <c16:uniqueId val="{00000001-E074-40AD-AAB3-765E011594C0}"/>
              </c:ext>
            </c:extLst>
          </c:dPt>
          <c:dPt>
            <c:idx val="11"/>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3-E074-40AD-AAB3-765E011594C0}"/>
              </c:ext>
            </c:extLst>
          </c:dPt>
          <c:dLbls>
            <c:spPr>
              <a:noFill/>
              <a:ln>
                <a:noFill/>
              </a:ln>
              <a:effectLst/>
            </c:spPr>
            <c:txPr>
              <a:bodyPr rot="-5400000" spcFirstLastPara="1" vertOverflow="ellipsis" wrap="square" lIns="38100" tIns="19050" rIns="38100" bIns="19050" anchor="ctr" anchorCtr="1">
                <a:spAutoFit/>
              </a:bodyPr>
              <a:lstStyle/>
              <a:p>
                <a:pPr>
                  <a:defRPr sz="20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Sheet1!$E$2:$E$29</c:f>
              <c:strCache>
                <c:ptCount val="28"/>
                <c:pt idx="0">
                  <c:v>خوانسار </c:v>
                </c:pt>
                <c:pt idx="1">
                  <c:v>گلپایگان </c:v>
                </c:pt>
                <c:pt idx="2">
                  <c:v>برخوار </c:v>
                </c:pt>
                <c:pt idx="3">
                  <c:v>دهاقان </c:v>
                </c:pt>
                <c:pt idx="4">
                  <c:v>اردستان </c:v>
                </c:pt>
                <c:pt idx="5">
                  <c:v>نایین </c:v>
                </c:pt>
                <c:pt idx="6">
                  <c:v>مبارکه </c:v>
                </c:pt>
                <c:pt idx="7">
                  <c:v>اصفهان 1</c:v>
                </c:pt>
                <c:pt idx="8">
                  <c:v>شهرضا </c:v>
                </c:pt>
                <c:pt idx="9">
                  <c:v>لنجان </c:v>
                </c:pt>
                <c:pt idx="10">
                  <c:v>فریدونشهر </c:v>
                </c:pt>
                <c:pt idx="11">
                  <c:v>استان </c:v>
                </c:pt>
                <c:pt idx="12">
                  <c:v>اصفهان 2</c:v>
                </c:pt>
                <c:pt idx="13">
                  <c:v>تیران </c:v>
                </c:pt>
                <c:pt idx="14">
                  <c:v>سمیرم</c:v>
                </c:pt>
                <c:pt idx="15">
                  <c:v>چادگان </c:v>
                </c:pt>
                <c:pt idx="16">
                  <c:v>نجف اباد </c:v>
                </c:pt>
                <c:pt idx="17">
                  <c:v>بویین </c:v>
                </c:pt>
                <c:pt idx="18">
                  <c:v>نطنز </c:v>
                </c:pt>
                <c:pt idx="19">
                  <c:v>خمینی شهر </c:v>
                </c:pt>
                <c:pt idx="20">
                  <c:v>شاهین شهر </c:v>
                </c:pt>
                <c:pt idx="21">
                  <c:v>هرند</c:v>
                </c:pt>
                <c:pt idx="22">
                  <c:v>خور</c:v>
                </c:pt>
                <c:pt idx="23">
                  <c:v>فلاورجان </c:v>
                </c:pt>
                <c:pt idx="24">
                  <c:v>جرقویه</c:v>
                </c:pt>
                <c:pt idx="25">
                  <c:v>فریدن</c:v>
                </c:pt>
                <c:pt idx="26">
                  <c:v>ورزنه</c:v>
                </c:pt>
                <c:pt idx="27">
                  <c:v>کوهپایه</c:v>
                </c:pt>
              </c:strCache>
            </c:strRef>
          </c:cat>
          <c:val>
            <c:numRef>
              <c:f>Sheet1!$F$2:$F$29</c:f>
              <c:numCache>
                <c:formatCode>0.00</c:formatCode>
                <c:ptCount val="28"/>
                <c:pt idx="0">
                  <c:v>66.666666666666657</c:v>
                </c:pt>
                <c:pt idx="1">
                  <c:v>44.097222222222221</c:v>
                </c:pt>
                <c:pt idx="2">
                  <c:v>40.340909090909086</c:v>
                </c:pt>
                <c:pt idx="3">
                  <c:v>40.109890109890109</c:v>
                </c:pt>
                <c:pt idx="4">
                  <c:v>36.127167630057805</c:v>
                </c:pt>
                <c:pt idx="5">
                  <c:v>36.097560975609753</c:v>
                </c:pt>
                <c:pt idx="6">
                  <c:v>31.15124153498871</c:v>
                </c:pt>
                <c:pt idx="7">
                  <c:v>29.325153374233125</c:v>
                </c:pt>
                <c:pt idx="8">
                  <c:v>28.082901554404145</c:v>
                </c:pt>
                <c:pt idx="9">
                  <c:v>26.753507014028056</c:v>
                </c:pt>
                <c:pt idx="10">
                  <c:v>26.732673267326735</c:v>
                </c:pt>
                <c:pt idx="11">
                  <c:v>26.488009245882694</c:v>
                </c:pt>
                <c:pt idx="12">
                  <c:v>25.113358911754446</c:v>
                </c:pt>
                <c:pt idx="13">
                  <c:v>23.828920570264767</c:v>
                </c:pt>
                <c:pt idx="14">
                  <c:v>23.275862068965516</c:v>
                </c:pt>
                <c:pt idx="15">
                  <c:v>23.26530612244898</c:v>
                </c:pt>
                <c:pt idx="16">
                  <c:v>21.802325581395348</c:v>
                </c:pt>
                <c:pt idx="17">
                  <c:v>21.666666666666668</c:v>
                </c:pt>
                <c:pt idx="18">
                  <c:v>20.987654320987652</c:v>
                </c:pt>
                <c:pt idx="19">
                  <c:v>20.550300945829751</c:v>
                </c:pt>
                <c:pt idx="20">
                  <c:v>20.101351351351351</c:v>
                </c:pt>
                <c:pt idx="21">
                  <c:v>19.402985074626866</c:v>
                </c:pt>
                <c:pt idx="22">
                  <c:v>19.090909090909093</c:v>
                </c:pt>
                <c:pt idx="23">
                  <c:v>16.0188457008245</c:v>
                </c:pt>
                <c:pt idx="24">
                  <c:v>15.702479338842975</c:v>
                </c:pt>
                <c:pt idx="25">
                  <c:v>14.358974358974358</c:v>
                </c:pt>
                <c:pt idx="26">
                  <c:v>3.6144578313253009</c:v>
                </c:pt>
                <c:pt idx="27">
                  <c:v>0</c:v>
                </c:pt>
              </c:numCache>
            </c:numRef>
          </c:val>
          <c:extLst xmlns:c16r2="http://schemas.microsoft.com/office/drawing/2015/06/chart">
            <c:ext xmlns:c16="http://schemas.microsoft.com/office/drawing/2014/chart" uri="{C3380CC4-5D6E-409C-BE32-E72D297353CC}">
              <c16:uniqueId val="{00000004-E074-40AD-AAB3-765E011594C0}"/>
            </c:ext>
          </c:extLst>
        </c:ser>
        <c:dLbls>
          <c:showLegendKey val="0"/>
          <c:showVal val="0"/>
          <c:showCatName val="0"/>
          <c:showSerName val="0"/>
          <c:showPercent val="0"/>
          <c:showBubbleSize val="0"/>
        </c:dLbls>
        <c:gapWidth val="150"/>
        <c:shape val="box"/>
        <c:axId val="1816141264"/>
        <c:axId val="1816144528"/>
        <c:axId val="0"/>
      </c:bar3DChart>
      <c:catAx>
        <c:axId val="181614126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n-US"/>
          </a:p>
        </c:txPr>
        <c:crossAx val="1816144528"/>
        <c:crosses val="autoZero"/>
        <c:auto val="1"/>
        <c:lblAlgn val="ctr"/>
        <c:lblOffset val="100"/>
        <c:noMultiLvlLbl val="0"/>
      </c:catAx>
      <c:valAx>
        <c:axId val="1816144528"/>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1614126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a:t>مقایسه درصد کولونوسکوپی1401 و 1402</a:t>
            </a:r>
            <a:endParaRPr lang="en-US"/>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'[سرطانـ آمار.xlsx]درصد کولونوسکوپی'!$K$1</c:f>
              <c:strCache>
                <c:ptCount val="1"/>
                <c:pt idx="0">
                  <c:v>درصد کولونوسکوپی1402</c:v>
                </c:pt>
              </c:strCache>
            </c:strRef>
          </c:tx>
          <c:spPr>
            <a:solidFill>
              <a:schemeClr val="accent1"/>
            </a:solidFill>
            <a:ln>
              <a:noFill/>
            </a:ln>
            <a:effectLst/>
          </c:spPr>
          <c:invertIfNegative val="0"/>
          <c:dPt>
            <c:idx val="6"/>
            <c:invertIfNegative val="0"/>
            <c:bubble3D val="0"/>
            <c:spPr>
              <a:solidFill>
                <a:srgbClr val="00B050"/>
              </a:solidFill>
              <a:ln>
                <a:noFill/>
              </a:ln>
              <a:effectLst/>
            </c:spPr>
            <c:extLst xmlns:c16r2="http://schemas.microsoft.com/office/drawing/2015/06/chart">
              <c:ext xmlns:c16="http://schemas.microsoft.com/office/drawing/2014/chart" uri="{C3380CC4-5D6E-409C-BE32-E72D297353CC}">
                <c16:uniqueId val="{00000009-8BB9-4E9B-9FC4-16E6D6460FE6}"/>
              </c:ext>
            </c:extLst>
          </c:dPt>
          <c:dPt>
            <c:idx val="12"/>
            <c:invertIfNegative val="0"/>
            <c:bubble3D val="0"/>
            <c:spPr>
              <a:solidFill>
                <a:srgbClr val="00B050"/>
              </a:solidFill>
              <a:ln>
                <a:noFill/>
              </a:ln>
              <a:effectLst/>
            </c:spPr>
            <c:extLst xmlns:c16r2="http://schemas.microsoft.com/office/drawing/2015/06/chart">
              <c:ext xmlns:c16="http://schemas.microsoft.com/office/drawing/2014/chart" uri="{C3380CC4-5D6E-409C-BE32-E72D297353CC}">
                <c16:uniqueId val="{00000005-8BB9-4E9B-9FC4-16E6D6460FE6}"/>
              </c:ext>
            </c:extLst>
          </c:dPt>
          <c:dPt>
            <c:idx val="13"/>
            <c:invertIfNegative val="0"/>
            <c:bubble3D val="0"/>
            <c:spPr>
              <a:solidFill>
                <a:srgbClr val="00B050"/>
              </a:solidFill>
              <a:ln>
                <a:noFill/>
              </a:ln>
              <a:effectLst/>
            </c:spPr>
            <c:extLst xmlns:c16r2="http://schemas.microsoft.com/office/drawing/2015/06/chart">
              <c:ext xmlns:c16="http://schemas.microsoft.com/office/drawing/2014/chart" uri="{C3380CC4-5D6E-409C-BE32-E72D297353CC}">
                <c16:uniqueId val="{00000006-8BB9-4E9B-9FC4-16E6D6460FE6}"/>
              </c:ext>
            </c:extLst>
          </c:dPt>
          <c:dPt>
            <c:idx val="19"/>
            <c:invertIfNegative val="0"/>
            <c:bubble3D val="0"/>
            <c:spPr>
              <a:solidFill>
                <a:srgbClr val="00B050"/>
              </a:solidFill>
              <a:ln>
                <a:noFill/>
              </a:ln>
              <a:effectLst/>
            </c:spPr>
            <c:extLst xmlns:c16r2="http://schemas.microsoft.com/office/drawing/2015/06/chart">
              <c:ext xmlns:c16="http://schemas.microsoft.com/office/drawing/2014/chart" uri="{C3380CC4-5D6E-409C-BE32-E72D297353CC}">
                <c16:uniqueId val="{0000000A-8BB9-4E9B-9FC4-16E6D6460FE6}"/>
              </c:ext>
            </c:extLst>
          </c:dPt>
          <c:dPt>
            <c:idx val="21"/>
            <c:invertIfNegative val="0"/>
            <c:bubble3D val="0"/>
            <c:spPr>
              <a:solidFill>
                <a:srgbClr val="00B050"/>
              </a:solidFill>
              <a:ln>
                <a:noFill/>
              </a:ln>
              <a:effectLst/>
            </c:spPr>
            <c:extLst xmlns:c16r2="http://schemas.microsoft.com/office/drawing/2015/06/chart">
              <c:ext xmlns:c16="http://schemas.microsoft.com/office/drawing/2014/chart" uri="{C3380CC4-5D6E-409C-BE32-E72D297353CC}">
                <c16:uniqueId val="{00000004-8BB9-4E9B-9FC4-16E6D6460FE6}"/>
              </c:ext>
            </c:extLst>
          </c:dPt>
          <c:dPt>
            <c:idx val="22"/>
            <c:invertIfNegative val="0"/>
            <c:bubble3D val="0"/>
            <c:spPr>
              <a:solidFill>
                <a:srgbClr val="00B050"/>
              </a:solidFill>
              <a:ln>
                <a:noFill/>
              </a:ln>
              <a:effectLst/>
            </c:spPr>
            <c:extLst xmlns:c16r2="http://schemas.microsoft.com/office/drawing/2015/06/chart">
              <c:ext xmlns:c16="http://schemas.microsoft.com/office/drawing/2014/chart" uri="{C3380CC4-5D6E-409C-BE32-E72D297353CC}">
                <c16:uniqueId val="{00000003-8BB9-4E9B-9FC4-16E6D6460FE6}"/>
              </c:ext>
            </c:extLst>
          </c:dPt>
          <c:dLbls>
            <c:spPr>
              <a:noFill/>
              <a:ln>
                <a:noFill/>
              </a:ln>
              <a:effectLst/>
            </c:spPr>
            <c:txPr>
              <a:bodyPr rot="5400000" spcFirstLastPara="1" vertOverflow="ellipsis"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'[1]درصد کولونوسکوپی'!$J$2:$J$29</c:f>
              <c:strCache>
                <c:ptCount val="28"/>
                <c:pt idx="0">
                  <c:v>خوانسار </c:v>
                </c:pt>
                <c:pt idx="1">
                  <c:v>گلپایگان </c:v>
                </c:pt>
                <c:pt idx="2">
                  <c:v>برخوار </c:v>
                </c:pt>
                <c:pt idx="3">
                  <c:v>دهاقان </c:v>
                </c:pt>
                <c:pt idx="4">
                  <c:v>اردستان </c:v>
                </c:pt>
                <c:pt idx="5">
                  <c:v>نایین </c:v>
                </c:pt>
                <c:pt idx="6">
                  <c:v>مبارکه </c:v>
                </c:pt>
                <c:pt idx="7">
                  <c:v>اصفهان 1</c:v>
                </c:pt>
                <c:pt idx="8">
                  <c:v>شهرضا </c:v>
                </c:pt>
                <c:pt idx="9">
                  <c:v>لنجان </c:v>
                </c:pt>
                <c:pt idx="10">
                  <c:v>فریدونشهر </c:v>
                </c:pt>
                <c:pt idx="11">
                  <c:v>استان </c:v>
                </c:pt>
                <c:pt idx="12">
                  <c:v>اصفهان 2</c:v>
                </c:pt>
                <c:pt idx="13">
                  <c:v>تیران </c:v>
                </c:pt>
                <c:pt idx="14">
                  <c:v>سمیرم</c:v>
                </c:pt>
                <c:pt idx="15">
                  <c:v>چادگان </c:v>
                </c:pt>
                <c:pt idx="16">
                  <c:v>نجف اباد </c:v>
                </c:pt>
                <c:pt idx="17">
                  <c:v>بویین </c:v>
                </c:pt>
                <c:pt idx="18">
                  <c:v>نطنز </c:v>
                </c:pt>
                <c:pt idx="19">
                  <c:v>خمینی شهر </c:v>
                </c:pt>
                <c:pt idx="20">
                  <c:v>شاهین شهر </c:v>
                </c:pt>
                <c:pt idx="21">
                  <c:v>هرند</c:v>
                </c:pt>
                <c:pt idx="22">
                  <c:v>خور</c:v>
                </c:pt>
                <c:pt idx="23">
                  <c:v>فلاورجان </c:v>
                </c:pt>
                <c:pt idx="24">
                  <c:v>جرقویه</c:v>
                </c:pt>
                <c:pt idx="25">
                  <c:v>فریدن</c:v>
                </c:pt>
                <c:pt idx="26">
                  <c:v>ورزنه</c:v>
                </c:pt>
                <c:pt idx="27">
                  <c:v>کوهپایه</c:v>
                </c:pt>
              </c:strCache>
            </c:strRef>
          </c:cat>
          <c:val>
            <c:numRef>
              <c:f>'[1]درصد کولونوسکوپی'!$K$2:$K$29</c:f>
              <c:numCache>
                <c:formatCode>0.00</c:formatCode>
                <c:ptCount val="28"/>
                <c:pt idx="0">
                  <c:v>66.666666666666657</c:v>
                </c:pt>
                <c:pt idx="1">
                  <c:v>43.717728055077451</c:v>
                </c:pt>
                <c:pt idx="2">
                  <c:v>40.112994350282491</c:v>
                </c:pt>
                <c:pt idx="3">
                  <c:v>40.109890109890109</c:v>
                </c:pt>
                <c:pt idx="4">
                  <c:v>36.127167630057805</c:v>
                </c:pt>
                <c:pt idx="5">
                  <c:v>36.097560975609753</c:v>
                </c:pt>
                <c:pt idx="6">
                  <c:v>31.081081081081081</c:v>
                </c:pt>
                <c:pt idx="7">
                  <c:v>29.235474006116206</c:v>
                </c:pt>
                <c:pt idx="8">
                  <c:v>28.024819027921406</c:v>
                </c:pt>
                <c:pt idx="9">
                  <c:v>26.753507014028056</c:v>
                </c:pt>
                <c:pt idx="10">
                  <c:v>26.47058823529412</c:v>
                </c:pt>
                <c:pt idx="11">
                  <c:v>26.423115722726621</c:v>
                </c:pt>
                <c:pt idx="12">
                  <c:v>25.034770514603615</c:v>
                </c:pt>
                <c:pt idx="13">
                  <c:v>23.732251521298174</c:v>
                </c:pt>
                <c:pt idx="14">
                  <c:v>23.275862068965516</c:v>
                </c:pt>
                <c:pt idx="15">
                  <c:v>23.26530612244898</c:v>
                </c:pt>
                <c:pt idx="16">
                  <c:v>21.770682148040638</c:v>
                </c:pt>
                <c:pt idx="17">
                  <c:v>21.666666666666668</c:v>
                </c:pt>
                <c:pt idx="18">
                  <c:v>20.987654320987652</c:v>
                </c:pt>
                <c:pt idx="19">
                  <c:v>20.497427101200685</c:v>
                </c:pt>
                <c:pt idx="20">
                  <c:v>20.067453625632378</c:v>
                </c:pt>
                <c:pt idx="21">
                  <c:v>19.402985074626866</c:v>
                </c:pt>
                <c:pt idx="22">
                  <c:v>19.090909090909093</c:v>
                </c:pt>
                <c:pt idx="23">
                  <c:v>15.981198589894241</c:v>
                </c:pt>
                <c:pt idx="24">
                  <c:v>15.702479338842975</c:v>
                </c:pt>
                <c:pt idx="25">
                  <c:v>14.358974358974358</c:v>
                </c:pt>
                <c:pt idx="26">
                  <c:v>3.6144578313253009</c:v>
                </c:pt>
                <c:pt idx="27">
                  <c:v>0</c:v>
                </c:pt>
              </c:numCache>
            </c:numRef>
          </c:val>
          <c:extLst xmlns:c16r2="http://schemas.microsoft.com/office/drawing/2015/06/chart">
            <c:ext xmlns:c16="http://schemas.microsoft.com/office/drawing/2014/chart" uri="{C3380CC4-5D6E-409C-BE32-E72D297353CC}">
              <c16:uniqueId val="{00000000-8BB9-4E9B-9FC4-16E6D6460FE6}"/>
            </c:ext>
          </c:extLst>
        </c:ser>
        <c:ser>
          <c:idx val="1"/>
          <c:order val="1"/>
          <c:tx>
            <c:strRef>
              <c:f>'[سرطانـ آمار.xlsx]درصد کولونوسکوپی'!$L$1</c:f>
              <c:strCache>
                <c:ptCount val="1"/>
                <c:pt idx="0">
                  <c:v>درصد کولونوسکوپی1401</c:v>
                </c:pt>
              </c:strCache>
            </c:strRef>
          </c:tx>
          <c:spPr>
            <a:solidFill>
              <a:schemeClr val="accent2"/>
            </a:solidFill>
            <a:ln>
              <a:noFill/>
            </a:ln>
            <a:effectLst/>
          </c:spPr>
          <c:invertIfNegative val="0"/>
          <c:dPt>
            <c:idx val="1"/>
            <c:invertIfNegative val="0"/>
            <c:bubble3D val="0"/>
            <c:spPr>
              <a:solidFill>
                <a:srgbClr val="FF0000"/>
              </a:solidFill>
              <a:ln>
                <a:noFill/>
              </a:ln>
              <a:effectLst/>
            </c:spPr>
            <c:extLst xmlns:c16r2="http://schemas.microsoft.com/office/drawing/2015/06/chart">
              <c:ext xmlns:c16="http://schemas.microsoft.com/office/drawing/2014/chart" uri="{C3380CC4-5D6E-409C-BE32-E72D297353CC}">
                <c16:uniqueId val="{00000008-8BB9-4E9B-9FC4-16E6D6460FE6}"/>
              </c:ext>
            </c:extLst>
          </c:dPt>
          <c:dPt>
            <c:idx val="17"/>
            <c:invertIfNegative val="0"/>
            <c:bubble3D val="0"/>
            <c:spPr>
              <a:solidFill>
                <a:srgbClr val="FF0000"/>
              </a:solidFill>
              <a:ln>
                <a:noFill/>
              </a:ln>
              <a:effectLst/>
            </c:spPr>
            <c:extLst xmlns:c16r2="http://schemas.microsoft.com/office/drawing/2015/06/chart">
              <c:ext xmlns:c16="http://schemas.microsoft.com/office/drawing/2014/chart" uri="{C3380CC4-5D6E-409C-BE32-E72D297353CC}">
                <c16:uniqueId val="{00000007-8BB9-4E9B-9FC4-16E6D6460FE6}"/>
              </c:ext>
            </c:extLst>
          </c:dPt>
          <c:dLbls>
            <c:spPr>
              <a:noFill/>
              <a:ln>
                <a:noFill/>
              </a:ln>
              <a:effectLst/>
            </c:spPr>
            <c:txPr>
              <a:bodyPr rot="5400000" spcFirstLastPara="1" vertOverflow="ellipsis" wrap="square" lIns="38100" tIns="19050" rIns="38100" bIns="19050" anchor="ctr" anchorCtr="1">
                <a:spAutoFit/>
              </a:bodyPr>
              <a:lstStyle/>
              <a:p>
                <a:pPr>
                  <a:defRPr sz="90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'[1]درصد کولونوسکوپی'!$J$2:$J$29</c:f>
              <c:strCache>
                <c:ptCount val="28"/>
                <c:pt idx="0">
                  <c:v>خوانسار </c:v>
                </c:pt>
                <c:pt idx="1">
                  <c:v>گلپایگان </c:v>
                </c:pt>
                <c:pt idx="2">
                  <c:v>برخوار </c:v>
                </c:pt>
                <c:pt idx="3">
                  <c:v>دهاقان </c:v>
                </c:pt>
                <c:pt idx="4">
                  <c:v>اردستان </c:v>
                </c:pt>
                <c:pt idx="5">
                  <c:v>نایین </c:v>
                </c:pt>
                <c:pt idx="6">
                  <c:v>مبارکه </c:v>
                </c:pt>
                <c:pt idx="7">
                  <c:v>اصفهان 1</c:v>
                </c:pt>
                <c:pt idx="8">
                  <c:v>شهرضا </c:v>
                </c:pt>
                <c:pt idx="9">
                  <c:v>لنجان </c:v>
                </c:pt>
                <c:pt idx="10">
                  <c:v>فریدونشهر </c:v>
                </c:pt>
                <c:pt idx="11">
                  <c:v>استان </c:v>
                </c:pt>
                <c:pt idx="12">
                  <c:v>اصفهان 2</c:v>
                </c:pt>
                <c:pt idx="13">
                  <c:v>تیران </c:v>
                </c:pt>
                <c:pt idx="14">
                  <c:v>سمیرم</c:v>
                </c:pt>
                <c:pt idx="15">
                  <c:v>چادگان </c:v>
                </c:pt>
                <c:pt idx="16">
                  <c:v>نجف اباد </c:v>
                </c:pt>
                <c:pt idx="17">
                  <c:v>بویین </c:v>
                </c:pt>
                <c:pt idx="18">
                  <c:v>نطنز </c:v>
                </c:pt>
                <c:pt idx="19">
                  <c:v>خمینی شهر </c:v>
                </c:pt>
                <c:pt idx="20">
                  <c:v>شاهین شهر </c:v>
                </c:pt>
                <c:pt idx="21">
                  <c:v>هرند</c:v>
                </c:pt>
                <c:pt idx="22">
                  <c:v>خور</c:v>
                </c:pt>
                <c:pt idx="23">
                  <c:v>فلاورجان </c:v>
                </c:pt>
                <c:pt idx="24">
                  <c:v>جرقویه</c:v>
                </c:pt>
                <c:pt idx="25">
                  <c:v>فریدن</c:v>
                </c:pt>
                <c:pt idx="26">
                  <c:v>ورزنه</c:v>
                </c:pt>
                <c:pt idx="27">
                  <c:v>کوهپایه</c:v>
                </c:pt>
              </c:strCache>
            </c:strRef>
          </c:cat>
          <c:val>
            <c:numRef>
              <c:f>'[1]درصد کولونوسکوپی'!$L$2:$L$29</c:f>
              <c:numCache>
                <c:formatCode>0.00</c:formatCode>
                <c:ptCount val="28"/>
                <c:pt idx="0">
                  <c:v>41.666666666666671</c:v>
                </c:pt>
                <c:pt idx="1">
                  <c:v>90.462427745664741</c:v>
                </c:pt>
                <c:pt idx="2">
                  <c:v>27.365728900255753</c:v>
                </c:pt>
                <c:pt idx="3">
                  <c:v>25.949367088607595</c:v>
                </c:pt>
                <c:pt idx="4">
                  <c:v>32.857142857142854</c:v>
                </c:pt>
                <c:pt idx="5">
                  <c:v>36.619718309859159</c:v>
                </c:pt>
                <c:pt idx="6">
                  <c:v>23.772609819121445</c:v>
                </c:pt>
                <c:pt idx="7">
                  <c:v>27.108433734939759</c:v>
                </c:pt>
                <c:pt idx="8">
                  <c:v>27.989487516425754</c:v>
                </c:pt>
                <c:pt idx="9">
                  <c:v>23.926380368098162</c:v>
                </c:pt>
                <c:pt idx="10">
                  <c:v>28.333333333333332</c:v>
                </c:pt>
                <c:pt idx="11">
                  <c:v>23.078319266721117</c:v>
                </c:pt>
                <c:pt idx="12">
                  <c:v>16.873339238263952</c:v>
                </c:pt>
                <c:pt idx="13">
                  <c:v>12.530120481927712</c:v>
                </c:pt>
                <c:pt idx="14">
                  <c:v>31.03448275862069</c:v>
                </c:pt>
                <c:pt idx="15">
                  <c:v>27.338129496402878</c:v>
                </c:pt>
                <c:pt idx="16">
                  <c:v>16.592592592592592</c:v>
                </c:pt>
                <c:pt idx="17">
                  <c:v>52.380952380952387</c:v>
                </c:pt>
                <c:pt idx="18">
                  <c:v>29.166666666666668</c:v>
                </c:pt>
                <c:pt idx="19">
                  <c:v>7.419354838709677</c:v>
                </c:pt>
                <c:pt idx="20">
                  <c:v>19.917864476386036</c:v>
                </c:pt>
                <c:pt idx="21">
                  <c:v>0</c:v>
                </c:pt>
                <c:pt idx="22">
                  <c:v>6.4935064935064926</c:v>
                </c:pt>
                <c:pt idx="23">
                  <c:v>23.979591836734691</c:v>
                </c:pt>
                <c:pt idx="24">
                  <c:v>11.224489795918368</c:v>
                </c:pt>
                <c:pt idx="25">
                  <c:v>21.678321678321677</c:v>
                </c:pt>
                <c:pt idx="26">
                  <c:v>1.6666666666666667</c:v>
                </c:pt>
                <c:pt idx="27">
                  <c:v>2.8169014084507045</c:v>
                </c:pt>
              </c:numCache>
            </c:numRef>
          </c:val>
          <c:extLst xmlns:c16r2="http://schemas.microsoft.com/office/drawing/2015/06/chart">
            <c:ext xmlns:c16="http://schemas.microsoft.com/office/drawing/2014/chart" uri="{C3380CC4-5D6E-409C-BE32-E72D297353CC}">
              <c16:uniqueId val="{00000001-8BB9-4E9B-9FC4-16E6D6460FE6}"/>
            </c:ext>
          </c:extLst>
        </c:ser>
        <c:dLbls>
          <c:showLegendKey val="0"/>
          <c:showVal val="0"/>
          <c:showCatName val="0"/>
          <c:showSerName val="0"/>
          <c:showPercent val="0"/>
          <c:showBubbleSize val="0"/>
        </c:dLbls>
        <c:gapWidth val="219"/>
        <c:overlap val="-27"/>
        <c:axId val="1816137456"/>
        <c:axId val="1816136912"/>
      </c:barChart>
      <c:catAx>
        <c:axId val="18161374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n-US"/>
          </a:p>
        </c:txPr>
        <c:crossAx val="1816136912"/>
        <c:crosses val="autoZero"/>
        <c:auto val="1"/>
        <c:lblAlgn val="ctr"/>
        <c:lblOffset val="100"/>
        <c:noMultiLvlLbl val="0"/>
      </c:catAx>
      <c:valAx>
        <c:axId val="1816136912"/>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1613745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28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'غربالگری کل کولون'!$B$1</c:f>
              <c:strCache>
                <c:ptCount val="1"/>
                <c:pt idx="0">
                  <c:v>درصد غربال شده کولورکتال تا پایان 1402</c:v>
                </c:pt>
              </c:strCache>
            </c:strRef>
          </c:tx>
          <c:spPr>
            <a:solidFill>
              <a:schemeClr val="accent1"/>
            </a:solidFill>
            <a:ln>
              <a:noFill/>
            </a:ln>
            <a:effectLst/>
          </c:spPr>
          <c:invertIfNegative val="0"/>
          <c:dPt>
            <c:idx val="5"/>
            <c:invertIfNegative val="0"/>
            <c:bubble3D val="0"/>
            <c:spPr>
              <a:solidFill>
                <a:srgbClr val="FFC000"/>
              </a:solidFill>
              <a:ln>
                <a:noFill/>
              </a:ln>
              <a:effectLst/>
            </c:spPr>
            <c:extLst xmlns:c16r2="http://schemas.microsoft.com/office/drawing/2015/06/chart">
              <c:ext xmlns:c16="http://schemas.microsoft.com/office/drawing/2014/chart" uri="{C3380CC4-5D6E-409C-BE32-E72D297353CC}">
                <c16:uniqueId val="{00000007-75B4-45CB-AB03-7F4DAB7CAAFC}"/>
              </c:ext>
            </c:extLst>
          </c:dPt>
          <c:dPt>
            <c:idx val="6"/>
            <c:invertIfNegative val="0"/>
            <c:bubble3D val="0"/>
            <c:spPr>
              <a:solidFill>
                <a:srgbClr val="FFC000"/>
              </a:solidFill>
              <a:ln>
                <a:noFill/>
              </a:ln>
              <a:effectLst/>
            </c:spPr>
            <c:extLst xmlns:c16r2="http://schemas.microsoft.com/office/drawing/2015/06/chart">
              <c:ext xmlns:c16="http://schemas.microsoft.com/office/drawing/2014/chart" uri="{C3380CC4-5D6E-409C-BE32-E72D297353CC}">
                <c16:uniqueId val="{00000006-75B4-45CB-AB03-7F4DAB7CAAFC}"/>
              </c:ext>
            </c:extLst>
          </c:dPt>
          <c:dPt>
            <c:idx val="8"/>
            <c:invertIfNegative val="0"/>
            <c:bubble3D val="0"/>
            <c:spPr>
              <a:solidFill>
                <a:srgbClr val="FFC000"/>
              </a:solidFill>
              <a:ln>
                <a:noFill/>
              </a:ln>
              <a:effectLst/>
            </c:spPr>
            <c:extLst xmlns:c16r2="http://schemas.microsoft.com/office/drawing/2015/06/chart">
              <c:ext xmlns:c16="http://schemas.microsoft.com/office/drawing/2014/chart" uri="{C3380CC4-5D6E-409C-BE32-E72D297353CC}">
                <c16:uniqueId val="{00000005-75B4-45CB-AB03-7F4DAB7CAAFC}"/>
              </c:ext>
            </c:extLst>
          </c:dPt>
          <c:dPt>
            <c:idx val="9"/>
            <c:invertIfNegative val="0"/>
            <c:bubble3D val="0"/>
            <c:spPr>
              <a:solidFill>
                <a:srgbClr val="FFC000"/>
              </a:solidFill>
              <a:ln>
                <a:noFill/>
              </a:ln>
              <a:effectLst/>
            </c:spPr>
            <c:extLst xmlns:c16r2="http://schemas.microsoft.com/office/drawing/2015/06/chart">
              <c:ext xmlns:c16="http://schemas.microsoft.com/office/drawing/2014/chart" uri="{C3380CC4-5D6E-409C-BE32-E72D297353CC}">
                <c16:uniqueId val="{0000000D-75B4-45CB-AB03-7F4DAB7CAAFC}"/>
              </c:ext>
            </c:extLst>
          </c:dPt>
          <c:dPt>
            <c:idx val="11"/>
            <c:invertIfNegative val="0"/>
            <c:bubble3D val="0"/>
            <c:spPr>
              <a:solidFill>
                <a:srgbClr val="FFC000"/>
              </a:solidFill>
              <a:ln>
                <a:noFill/>
              </a:ln>
              <a:effectLst/>
            </c:spPr>
            <c:extLst xmlns:c16r2="http://schemas.microsoft.com/office/drawing/2015/06/chart">
              <c:ext xmlns:c16="http://schemas.microsoft.com/office/drawing/2014/chart" uri="{C3380CC4-5D6E-409C-BE32-E72D297353CC}">
                <c16:uniqueId val="{00000004-75B4-45CB-AB03-7F4DAB7CAAFC}"/>
              </c:ext>
            </c:extLst>
          </c:dPt>
          <c:dPt>
            <c:idx val="14"/>
            <c:invertIfNegative val="0"/>
            <c:bubble3D val="0"/>
            <c:spPr>
              <a:solidFill>
                <a:srgbClr val="FFC000"/>
              </a:solidFill>
              <a:ln>
                <a:noFill/>
              </a:ln>
              <a:effectLst/>
            </c:spPr>
            <c:extLst xmlns:c16r2="http://schemas.microsoft.com/office/drawing/2015/06/chart">
              <c:ext xmlns:c16="http://schemas.microsoft.com/office/drawing/2014/chart" uri="{C3380CC4-5D6E-409C-BE32-E72D297353CC}">
                <c16:uniqueId val="{00000003-75B4-45CB-AB03-7F4DAB7CAAFC}"/>
              </c:ext>
            </c:extLst>
          </c:dPt>
          <c:dPt>
            <c:idx val="16"/>
            <c:invertIfNegative val="0"/>
            <c:bubble3D val="0"/>
            <c:spPr>
              <a:solidFill>
                <a:srgbClr val="FFC000"/>
              </a:solidFill>
              <a:ln>
                <a:noFill/>
              </a:ln>
              <a:effectLst/>
            </c:spPr>
            <c:extLst xmlns:c16r2="http://schemas.microsoft.com/office/drawing/2015/06/chart">
              <c:ext xmlns:c16="http://schemas.microsoft.com/office/drawing/2014/chart" uri="{C3380CC4-5D6E-409C-BE32-E72D297353CC}">
                <c16:uniqueId val="{00000002-75B4-45CB-AB03-7F4DAB7CAAFC}"/>
              </c:ext>
            </c:extLst>
          </c:dPt>
          <c:dPt>
            <c:idx val="18"/>
            <c:invertIfNegative val="0"/>
            <c:bubble3D val="0"/>
            <c:spPr>
              <a:solidFill>
                <a:srgbClr val="FFC000"/>
              </a:solidFill>
              <a:ln>
                <a:noFill/>
              </a:ln>
              <a:effectLst/>
            </c:spPr>
            <c:extLst xmlns:c16r2="http://schemas.microsoft.com/office/drawing/2015/06/chart">
              <c:ext xmlns:c16="http://schemas.microsoft.com/office/drawing/2014/chart" uri="{C3380CC4-5D6E-409C-BE32-E72D297353CC}">
                <c16:uniqueId val="{0000000B-75B4-45CB-AB03-7F4DAB7CAAFC}"/>
              </c:ext>
            </c:extLst>
          </c:dPt>
          <c:dPt>
            <c:idx val="19"/>
            <c:invertIfNegative val="0"/>
            <c:bubble3D val="0"/>
            <c:spPr>
              <a:solidFill>
                <a:srgbClr val="FFC000"/>
              </a:solidFill>
              <a:ln>
                <a:noFill/>
              </a:ln>
              <a:effectLst/>
            </c:spPr>
            <c:extLst xmlns:c16r2="http://schemas.microsoft.com/office/drawing/2015/06/chart">
              <c:ext xmlns:c16="http://schemas.microsoft.com/office/drawing/2014/chart" uri="{C3380CC4-5D6E-409C-BE32-E72D297353CC}">
                <c16:uniqueId val="{0000000A-75B4-45CB-AB03-7F4DAB7CAAFC}"/>
              </c:ext>
            </c:extLst>
          </c:dPt>
          <c:dPt>
            <c:idx val="20"/>
            <c:invertIfNegative val="0"/>
            <c:bubble3D val="0"/>
            <c:spPr>
              <a:solidFill>
                <a:srgbClr val="FFC000"/>
              </a:solidFill>
              <a:ln>
                <a:noFill/>
              </a:ln>
              <a:effectLst/>
            </c:spPr>
            <c:extLst xmlns:c16r2="http://schemas.microsoft.com/office/drawing/2015/06/chart">
              <c:ext xmlns:c16="http://schemas.microsoft.com/office/drawing/2014/chart" uri="{C3380CC4-5D6E-409C-BE32-E72D297353CC}">
                <c16:uniqueId val="{00000009-75B4-45CB-AB03-7F4DAB7CAAFC}"/>
              </c:ext>
            </c:extLst>
          </c:dPt>
          <c:dPt>
            <c:idx val="24"/>
            <c:invertIfNegative val="0"/>
            <c:bubble3D val="0"/>
            <c:spPr>
              <a:solidFill>
                <a:srgbClr val="FFC000"/>
              </a:solidFill>
              <a:ln>
                <a:noFill/>
              </a:ln>
              <a:effectLst/>
            </c:spPr>
            <c:extLst xmlns:c16r2="http://schemas.microsoft.com/office/drawing/2015/06/chart">
              <c:ext xmlns:c16="http://schemas.microsoft.com/office/drawing/2014/chart" uri="{C3380CC4-5D6E-409C-BE32-E72D297353CC}">
                <c16:uniqueId val="{00000008-75B4-45CB-AB03-7F4DAB7CAAFC}"/>
              </c:ext>
            </c:extLst>
          </c:dPt>
          <c:dPt>
            <c:idx val="26"/>
            <c:invertIfNegative val="0"/>
            <c:bubble3D val="0"/>
            <c:spPr>
              <a:solidFill>
                <a:srgbClr val="FF0000"/>
              </a:solidFill>
              <a:ln>
                <a:noFill/>
              </a:ln>
              <a:effectLst/>
            </c:spPr>
            <c:extLst xmlns:c16r2="http://schemas.microsoft.com/office/drawing/2015/06/chart">
              <c:ext xmlns:c16="http://schemas.microsoft.com/office/drawing/2014/chart" uri="{C3380CC4-5D6E-409C-BE32-E72D297353CC}">
                <c16:uniqueId val="{00000002-E4E8-4694-B8BA-587DA898709C}"/>
              </c:ext>
            </c:extLst>
          </c:dPt>
          <c:dLbls>
            <c:spPr>
              <a:noFill/>
              <a:ln>
                <a:noFill/>
              </a:ln>
              <a:effectLst/>
            </c:spPr>
            <c:txPr>
              <a:bodyPr rot="5400000" spcFirstLastPara="1" vertOverflow="ellipsis"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'غربالگری کل کولون'!$A$2:$A$30</c:f>
              <c:strCache>
                <c:ptCount val="29"/>
                <c:pt idx="0">
                  <c:v>بوئین و میاندشت</c:v>
                </c:pt>
                <c:pt idx="1">
                  <c:v>فریدونشهر</c:v>
                </c:pt>
                <c:pt idx="2">
                  <c:v>سمیرم</c:v>
                </c:pt>
                <c:pt idx="3">
                  <c:v>چادگان</c:v>
                </c:pt>
                <c:pt idx="4">
                  <c:v>فریدن</c:v>
                </c:pt>
                <c:pt idx="5">
                  <c:v>خوانسار</c:v>
                </c:pt>
                <c:pt idx="6">
                  <c:v>جرقویه</c:v>
                </c:pt>
                <c:pt idx="7">
                  <c:v>گلپایگان</c:v>
                </c:pt>
                <c:pt idx="8">
                  <c:v>خور و بیابانک</c:v>
                </c:pt>
                <c:pt idx="9">
                  <c:v>دهاقان</c:v>
                </c:pt>
                <c:pt idx="10">
                  <c:v>فلاورجان</c:v>
                </c:pt>
                <c:pt idx="11">
                  <c:v>هرند</c:v>
                </c:pt>
                <c:pt idx="12">
                  <c:v>تیران و کرون</c:v>
                </c:pt>
                <c:pt idx="13">
                  <c:v>اردستان</c:v>
                </c:pt>
                <c:pt idx="14">
                  <c:v>کوهپایه</c:v>
                </c:pt>
                <c:pt idx="15">
                  <c:v>نطنز</c:v>
                </c:pt>
                <c:pt idx="16">
                  <c:v>ورزنه</c:v>
                </c:pt>
                <c:pt idx="17">
                  <c:v>مبارکه</c:v>
                </c:pt>
                <c:pt idx="18">
                  <c:v>شهرضا</c:v>
                </c:pt>
                <c:pt idx="19">
                  <c:v>برخوار</c:v>
                </c:pt>
                <c:pt idx="20">
                  <c:v>نائین</c:v>
                </c:pt>
                <c:pt idx="21">
                  <c:v>نجف آباد</c:v>
                </c:pt>
                <c:pt idx="22">
                  <c:v>لنجان</c:v>
                </c:pt>
                <c:pt idx="23">
                  <c:v>خمینی شهر</c:v>
                </c:pt>
                <c:pt idx="24">
                  <c:v>شاهین شهر و میمه</c:v>
                </c:pt>
                <c:pt idx="25">
                  <c:v>دانشگاه</c:v>
                </c:pt>
                <c:pt idx="26">
                  <c:v>استان</c:v>
                </c:pt>
                <c:pt idx="27">
                  <c:v>اصفهان 1</c:v>
                </c:pt>
                <c:pt idx="28">
                  <c:v>اصفهان 2</c:v>
                </c:pt>
              </c:strCache>
            </c:strRef>
          </c:cat>
          <c:val>
            <c:numRef>
              <c:f>'غربالگری کل کولون'!$B$2:$B$30</c:f>
              <c:numCache>
                <c:formatCode>General</c:formatCode>
                <c:ptCount val="29"/>
                <c:pt idx="0">
                  <c:v>87.79</c:v>
                </c:pt>
                <c:pt idx="1">
                  <c:v>84.18</c:v>
                </c:pt>
                <c:pt idx="2">
                  <c:v>82.32</c:v>
                </c:pt>
                <c:pt idx="3">
                  <c:v>81.599999999999994</c:v>
                </c:pt>
                <c:pt idx="4">
                  <c:v>81.5</c:v>
                </c:pt>
                <c:pt idx="5">
                  <c:v>77.75</c:v>
                </c:pt>
                <c:pt idx="6">
                  <c:v>76.77</c:v>
                </c:pt>
                <c:pt idx="7">
                  <c:v>76.39</c:v>
                </c:pt>
                <c:pt idx="8">
                  <c:v>74.349999999999994</c:v>
                </c:pt>
                <c:pt idx="9">
                  <c:v>71.86</c:v>
                </c:pt>
                <c:pt idx="10">
                  <c:v>71.45</c:v>
                </c:pt>
                <c:pt idx="11">
                  <c:v>70.209999999999994</c:v>
                </c:pt>
                <c:pt idx="12">
                  <c:v>70.08</c:v>
                </c:pt>
                <c:pt idx="13">
                  <c:v>68.45</c:v>
                </c:pt>
                <c:pt idx="14">
                  <c:v>65.849999999999994</c:v>
                </c:pt>
                <c:pt idx="15">
                  <c:v>65.59</c:v>
                </c:pt>
                <c:pt idx="16">
                  <c:v>63.26</c:v>
                </c:pt>
                <c:pt idx="17">
                  <c:v>62.36</c:v>
                </c:pt>
                <c:pt idx="18">
                  <c:v>58.74</c:v>
                </c:pt>
                <c:pt idx="19">
                  <c:v>58.24</c:v>
                </c:pt>
                <c:pt idx="20">
                  <c:v>56.94</c:v>
                </c:pt>
                <c:pt idx="21">
                  <c:v>53.96</c:v>
                </c:pt>
                <c:pt idx="22">
                  <c:v>53.24</c:v>
                </c:pt>
                <c:pt idx="23">
                  <c:v>50.75</c:v>
                </c:pt>
                <c:pt idx="24">
                  <c:v>45.65</c:v>
                </c:pt>
                <c:pt idx="25">
                  <c:v>43.93</c:v>
                </c:pt>
                <c:pt idx="26">
                  <c:v>43.7</c:v>
                </c:pt>
                <c:pt idx="27">
                  <c:v>31.97</c:v>
                </c:pt>
                <c:pt idx="28">
                  <c:v>28.9</c:v>
                </c:pt>
              </c:numCache>
            </c:numRef>
          </c:val>
          <c:extLst xmlns:c16r2="http://schemas.microsoft.com/office/drawing/2015/06/chart">
            <c:ext xmlns:c16="http://schemas.microsoft.com/office/drawing/2014/chart" uri="{C3380CC4-5D6E-409C-BE32-E72D297353CC}">
              <c16:uniqueId val="{00000000-E4E8-4694-B8BA-587DA898709C}"/>
            </c:ext>
          </c:extLst>
        </c:ser>
        <c:dLbls>
          <c:dLblPos val="outEnd"/>
          <c:showLegendKey val="0"/>
          <c:showVal val="1"/>
          <c:showCatName val="0"/>
          <c:showSerName val="0"/>
          <c:showPercent val="0"/>
          <c:showBubbleSize val="0"/>
        </c:dLbls>
        <c:gapWidth val="219"/>
        <c:overlap val="-27"/>
        <c:axId val="1816143984"/>
        <c:axId val="1816135280"/>
      </c:barChart>
      <c:catAx>
        <c:axId val="18161439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crossAx val="1816135280"/>
        <c:crosses val="autoZero"/>
        <c:auto val="1"/>
        <c:lblAlgn val="ctr"/>
        <c:lblOffset val="100"/>
        <c:noMultiLvlLbl val="0"/>
      </c:catAx>
      <c:valAx>
        <c:axId val="18161352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1614398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B Titr" panose="00000700000000000000" pitchFamily="2" charset="-78"/>
              </a:defRPr>
            </a:pPr>
            <a:r>
              <a:rPr lang="fa-IR" sz="2400">
                <a:cs typeface="B Titr" panose="00000700000000000000" pitchFamily="2" charset="-78"/>
              </a:rPr>
              <a:t>درصد فیت مثبت  1402</a:t>
            </a:r>
          </a:p>
        </c:rich>
      </c:tx>
      <c:layout/>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'فیت+'!$B$1</c:f>
              <c:strCache>
                <c:ptCount val="1"/>
                <c:pt idx="0">
                  <c:v>درصد فیت 1402</c:v>
                </c:pt>
              </c:strCache>
            </c:strRef>
          </c:tx>
          <c:spPr>
            <a:solidFill>
              <a:schemeClr val="accent1"/>
            </a:solidFill>
            <a:ln>
              <a:noFill/>
            </a:ln>
            <a:effectLst/>
            <a:sp3d/>
          </c:spPr>
          <c:invertIfNegative val="0"/>
          <c:dPt>
            <c:idx val="0"/>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B-36C6-4863-A660-29CA6E509229}"/>
              </c:ext>
            </c:extLst>
          </c:dPt>
          <c:dPt>
            <c:idx val="1"/>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C-36C6-4863-A660-29CA6E509229}"/>
              </c:ext>
            </c:extLst>
          </c:dPt>
          <c:dPt>
            <c:idx val="2"/>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D-36C6-4863-A660-29CA6E509229}"/>
              </c:ext>
            </c:extLst>
          </c:dPt>
          <c:dPt>
            <c:idx val="3"/>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E-36C6-4863-A660-29CA6E509229}"/>
              </c:ext>
            </c:extLst>
          </c:dPt>
          <c:dPt>
            <c:idx val="4"/>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F-36C6-4863-A660-29CA6E509229}"/>
              </c:ext>
            </c:extLst>
          </c:dPt>
          <c:dPt>
            <c:idx val="5"/>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A-36C6-4863-A660-29CA6E509229}"/>
              </c:ext>
            </c:extLst>
          </c:dPt>
          <c:dPt>
            <c:idx val="14"/>
            <c:invertIfNegative val="0"/>
            <c:bubble3D val="0"/>
            <c:spPr>
              <a:solidFill>
                <a:srgbClr val="00B050"/>
              </a:solidFill>
              <a:ln>
                <a:noFill/>
              </a:ln>
              <a:effectLst/>
              <a:sp3d/>
            </c:spPr>
            <c:extLst xmlns:c16r2="http://schemas.microsoft.com/office/drawing/2015/06/chart">
              <c:ext xmlns:c16="http://schemas.microsoft.com/office/drawing/2014/chart" uri="{C3380CC4-5D6E-409C-BE32-E72D297353CC}">
                <c16:uniqueId val="{00000002-36C6-4863-A660-29CA6E509229}"/>
              </c:ext>
            </c:extLst>
          </c:dPt>
          <c:dPt>
            <c:idx val="15"/>
            <c:invertIfNegative val="0"/>
            <c:bubble3D val="0"/>
            <c:spPr>
              <a:solidFill>
                <a:srgbClr val="FFC000"/>
              </a:solidFill>
              <a:ln>
                <a:noFill/>
              </a:ln>
              <a:effectLst/>
              <a:sp3d/>
            </c:spPr>
            <c:extLst xmlns:c16r2="http://schemas.microsoft.com/office/drawing/2015/06/chart">
              <c:ext xmlns:c16="http://schemas.microsoft.com/office/drawing/2014/chart" uri="{C3380CC4-5D6E-409C-BE32-E72D297353CC}">
                <c16:uniqueId val="{00000009-36C6-4863-A660-29CA6E509229}"/>
              </c:ext>
            </c:extLst>
          </c:dPt>
          <c:dPt>
            <c:idx val="22"/>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4-36C6-4863-A660-29CA6E509229}"/>
              </c:ext>
            </c:extLst>
          </c:dPt>
          <c:dPt>
            <c:idx val="23"/>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3-36C6-4863-A660-29CA6E509229}"/>
              </c:ext>
            </c:extLst>
          </c:dPt>
          <c:dPt>
            <c:idx val="24"/>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5-36C6-4863-A660-29CA6E509229}"/>
              </c:ext>
            </c:extLst>
          </c:dPt>
          <c:dPt>
            <c:idx val="25"/>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6-36C6-4863-A660-29CA6E509229}"/>
              </c:ext>
            </c:extLst>
          </c:dPt>
          <c:dPt>
            <c:idx val="26"/>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8-36C6-4863-A660-29CA6E509229}"/>
              </c:ext>
            </c:extLst>
          </c:dPt>
          <c:dPt>
            <c:idx val="27"/>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7-36C6-4863-A660-29CA6E509229}"/>
              </c:ext>
            </c:extLst>
          </c:dPt>
          <c:dLbls>
            <c:dLbl>
              <c:idx val="14"/>
              <c:spPr>
                <a:noFill/>
                <a:ln>
                  <a:noFill/>
                </a:ln>
                <a:effectLst/>
              </c:spPr>
              <c:txPr>
                <a:bodyPr rot="5400000" spcFirstLastPara="1" vertOverflow="ellipsis" wrap="square" lIns="38100" tIns="19050" rIns="38100" bIns="19050" anchor="ctr" anchorCtr="1">
                  <a:spAutoFit/>
                </a:bodyPr>
                <a:lstStyle/>
                <a:p>
                  <a:pPr>
                    <a:defRPr sz="2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spPr>
              <a:noFill/>
              <a:ln>
                <a:noFill/>
              </a:ln>
              <a:effectLst/>
            </c:spPr>
            <c:txPr>
              <a:bodyPr rot="5400000" spcFirstLastPara="1" vertOverflow="ellipsis"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'فیت+'!$A$2:$A$29</c:f>
              <c:strCache>
                <c:ptCount val="28"/>
                <c:pt idx="0">
                  <c:v>اردستان</c:v>
                </c:pt>
                <c:pt idx="1">
                  <c:v>شهرضا</c:v>
                </c:pt>
                <c:pt idx="2">
                  <c:v>تیران و کرون</c:v>
                </c:pt>
                <c:pt idx="3">
                  <c:v>خور و بیابانک</c:v>
                </c:pt>
                <c:pt idx="4">
                  <c:v>چادگان</c:v>
                </c:pt>
                <c:pt idx="5">
                  <c:v>اصفهان 2</c:v>
                </c:pt>
                <c:pt idx="6">
                  <c:v>لنجان</c:v>
                </c:pt>
                <c:pt idx="7">
                  <c:v>خمینی شهر</c:v>
                </c:pt>
                <c:pt idx="8">
                  <c:v>نطنز</c:v>
                </c:pt>
                <c:pt idx="9">
                  <c:v>دهاقان</c:v>
                </c:pt>
                <c:pt idx="10">
                  <c:v>برخوار</c:v>
                </c:pt>
                <c:pt idx="11">
                  <c:v>نائین</c:v>
                </c:pt>
                <c:pt idx="12">
                  <c:v>شاهین شهر و میمه</c:v>
                </c:pt>
                <c:pt idx="13">
                  <c:v>خوانسار</c:v>
                </c:pt>
                <c:pt idx="14">
                  <c:v>استان </c:v>
                </c:pt>
                <c:pt idx="15">
                  <c:v>اصفهان 1</c:v>
                </c:pt>
                <c:pt idx="16">
                  <c:v>گلپایگان</c:v>
                </c:pt>
                <c:pt idx="17">
                  <c:v>جرقویه</c:v>
                </c:pt>
                <c:pt idx="18">
                  <c:v>ورزنه</c:v>
                </c:pt>
                <c:pt idx="19">
                  <c:v>نجف آباد</c:v>
                </c:pt>
                <c:pt idx="20">
                  <c:v>فریدن</c:v>
                </c:pt>
                <c:pt idx="21">
                  <c:v>مبارکه</c:v>
                </c:pt>
                <c:pt idx="22">
                  <c:v>هرند</c:v>
                </c:pt>
                <c:pt idx="23">
                  <c:v>فلاورجان</c:v>
                </c:pt>
                <c:pt idx="24">
                  <c:v>کوهپایه</c:v>
                </c:pt>
                <c:pt idx="25">
                  <c:v>بوئین و میاندشت</c:v>
                </c:pt>
                <c:pt idx="26">
                  <c:v>فریدونشهر</c:v>
                </c:pt>
                <c:pt idx="27">
                  <c:v>سمیرم</c:v>
                </c:pt>
              </c:strCache>
            </c:strRef>
          </c:cat>
          <c:val>
            <c:numRef>
              <c:f>'فیت+'!$B$2:$B$29</c:f>
              <c:numCache>
                <c:formatCode>General</c:formatCode>
                <c:ptCount val="28"/>
                <c:pt idx="0">
                  <c:v>17.399999999999999</c:v>
                </c:pt>
                <c:pt idx="1">
                  <c:v>15.34</c:v>
                </c:pt>
                <c:pt idx="2">
                  <c:v>14.78</c:v>
                </c:pt>
                <c:pt idx="3">
                  <c:v>13.68</c:v>
                </c:pt>
                <c:pt idx="4">
                  <c:v>13.46</c:v>
                </c:pt>
                <c:pt idx="5">
                  <c:v>13.29</c:v>
                </c:pt>
                <c:pt idx="6">
                  <c:v>11.4</c:v>
                </c:pt>
                <c:pt idx="7">
                  <c:v>11.35</c:v>
                </c:pt>
                <c:pt idx="8">
                  <c:v>11.3</c:v>
                </c:pt>
                <c:pt idx="9">
                  <c:v>11.16</c:v>
                </c:pt>
                <c:pt idx="10">
                  <c:v>11.05</c:v>
                </c:pt>
                <c:pt idx="11">
                  <c:v>11.02</c:v>
                </c:pt>
                <c:pt idx="12">
                  <c:v>10.1</c:v>
                </c:pt>
                <c:pt idx="13">
                  <c:v>9.8699999999999992</c:v>
                </c:pt>
                <c:pt idx="14">
                  <c:v>9.89</c:v>
                </c:pt>
                <c:pt idx="15">
                  <c:v>8.66</c:v>
                </c:pt>
                <c:pt idx="16">
                  <c:v>8.5399999999999991</c:v>
                </c:pt>
                <c:pt idx="17">
                  <c:v>7.38</c:v>
                </c:pt>
                <c:pt idx="18">
                  <c:v>6.91</c:v>
                </c:pt>
                <c:pt idx="19">
                  <c:v>6.69</c:v>
                </c:pt>
                <c:pt idx="20">
                  <c:v>6.54</c:v>
                </c:pt>
                <c:pt idx="21">
                  <c:v>6.53</c:v>
                </c:pt>
                <c:pt idx="22">
                  <c:v>5.89</c:v>
                </c:pt>
                <c:pt idx="23">
                  <c:v>5.85</c:v>
                </c:pt>
                <c:pt idx="24">
                  <c:v>5.74</c:v>
                </c:pt>
                <c:pt idx="25">
                  <c:v>4.25</c:v>
                </c:pt>
                <c:pt idx="26">
                  <c:v>3.54</c:v>
                </c:pt>
                <c:pt idx="27">
                  <c:v>3.27</c:v>
                </c:pt>
              </c:numCache>
            </c:numRef>
          </c:val>
          <c:extLst xmlns:c16r2="http://schemas.microsoft.com/office/drawing/2015/06/chart">
            <c:ext xmlns:c16="http://schemas.microsoft.com/office/drawing/2014/chart" uri="{C3380CC4-5D6E-409C-BE32-E72D297353CC}">
              <c16:uniqueId val="{00000000-36C6-4863-A660-29CA6E509229}"/>
            </c:ext>
          </c:extLst>
        </c:ser>
        <c:dLbls>
          <c:showLegendKey val="0"/>
          <c:showVal val="0"/>
          <c:showCatName val="0"/>
          <c:showSerName val="0"/>
          <c:showPercent val="0"/>
          <c:showBubbleSize val="0"/>
        </c:dLbls>
        <c:gapWidth val="150"/>
        <c:shape val="box"/>
        <c:axId val="1816146704"/>
        <c:axId val="1816147792"/>
        <c:axId val="0"/>
      </c:bar3DChart>
      <c:catAx>
        <c:axId val="181614670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crossAx val="1816147792"/>
        <c:crosses val="autoZero"/>
        <c:auto val="1"/>
        <c:lblAlgn val="ctr"/>
        <c:lblOffset val="100"/>
        <c:noMultiLvlLbl val="0"/>
      </c:catAx>
      <c:valAx>
        <c:axId val="18161477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1614670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manualLayout>
          <c:xMode val="edge"/>
          <c:yMode val="edge"/>
          <c:x val="0.40285906768789992"/>
          <c:y val="1.2720664719837375E-2"/>
        </c:manualLayout>
      </c:layout>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plotArea>
      <c:layout/>
      <c:barChart>
        <c:barDir val="col"/>
        <c:grouping val="clustered"/>
        <c:varyColors val="0"/>
        <c:ser>
          <c:idx val="0"/>
          <c:order val="0"/>
          <c:tx>
            <c:strRef>
              <c:f>'غربال کل برست'!$B$1</c:f>
              <c:strCache>
                <c:ptCount val="1"/>
                <c:pt idx="0">
                  <c:v>درصد غربال شده برست تا پایان1402</c:v>
                </c:pt>
              </c:strCache>
            </c:strRef>
          </c:tx>
          <c:spPr>
            <a:solidFill>
              <a:schemeClr val="accent1"/>
            </a:solidFill>
            <a:ln>
              <a:noFill/>
            </a:ln>
            <a:effectLst/>
          </c:spPr>
          <c:invertIfNegative val="0"/>
          <c:dPt>
            <c:idx val="25"/>
            <c:invertIfNegative val="0"/>
            <c:bubble3D val="0"/>
            <c:spPr>
              <a:solidFill>
                <a:srgbClr val="FF0000"/>
              </a:solidFill>
              <a:ln>
                <a:noFill/>
              </a:ln>
              <a:effectLst/>
            </c:spPr>
            <c:extLst xmlns:c16r2="http://schemas.microsoft.com/office/drawing/2015/06/chart">
              <c:ext xmlns:c16="http://schemas.microsoft.com/office/drawing/2014/chart" uri="{C3380CC4-5D6E-409C-BE32-E72D297353CC}">
                <c16:uniqueId val="{00000002-422A-4762-A646-6C4CD0A89E52}"/>
              </c:ext>
            </c:extLst>
          </c:dPt>
          <c:dLbls>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'غربال کل برست'!$A$2:$A$29</c:f>
              <c:strCache>
                <c:ptCount val="28"/>
                <c:pt idx="0">
                  <c:v>فریدن</c:v>
                </c:pt>
                <c:pt idx="1">
                  <c:v>خور و بیابانک</c:v>
                </c:pt>
                <c:pt idx="2">
                  <c:v>چادگان</c:v>
                </c:pt>
                <c:pt idx="3">
                  <c:v>نطنز</c:v>
                </c:pt>
                <c:pt idx="4">
                  <c:v>سمیرم</c:v>
                </c:pt>
                <c:pt idx="5">
                  <c:v>فریدونشهر</c:v>
                </c:pt>
                <c:pt idx="6">
                  <c:v>بوئین و میاندشت</c:v>
                </c:pt>
                <c:pt idx="7">
                  <c:v>اردستان</c:v>
                </c:pt>
                <c:pt idx="8">
                  <c:v>تیران و کرون</c:v>
                </c:pt>
                <c:pt idx="9">
                  <c:v>دهاقان</c:v>
                </c:pt>
                <c:pt idx="10">
                  <c:v>خوانسار</c:v>
                </c:pt>
                <c:pt idx="11">
                  <c:v>کوهپایه</c:v>
                </c:pt>
                <c:pt idx="12">
                  <c:v>فلاورجان</c:v>
                </c:pt>
                <c:pt idx="13">
                  <c:v>مبارکه</c:v>
                </c:pt>
                <c:pt idx="14">
                  <c:v>گلپایگان</c:v>
                </c:pt>
                <c:pt idx="15">
                  <c:v>ورزنه</c:v>
                </c:pt>
                <c:pt idx="16">
                  <c:v>برخوار</c:v>
                </c:pt>
                <c:pt idx="17">
                  <c:v>لنجان</c:v>
                </c:pt>
                <c:pt idx="18">
                  <c:v>جرقویه</c:v>
                </c:pt>
                <c:pt idx="19">
                  <c:v>شهرضا</c:v>
                </c:pt>
                <c:pt idx="20">
                  <c:v>هرند</c:v>
                </c:pt>
                <c:pt idx="21">
                  <c:v>نائین</c:v>
                </c:pt>
                <c:pt idx="22">
                  <c:v>خمینی شهر</c:v>
                </c:pt>
                <c:pt idx="23">
                  <c:v>نجف آباد</c:v>
                </c:pt>
                <c:pt idx="24">
                  <c:v>شاهین شهر و میمه</c:v>
                </c:pt>
                <c:pt idx="25">
                  <c:v>استان</c:v>
                </c:pt>
                <c:pt idx="26">
                  <c:v>اصفهان 1</c:v>
                </c:pt>
                <c:pt idx="27">
                  <c:v>اصفهان 2</c:v>
                </c:pt>
              </c:strCache>
            </c:strRef>
          </c:cat>
          <c:val>
            <c:numRef>
              <c:f>'غربال کل برست'!$B$2:$B$29</c:f>
              <c:numCache>
                <c:formatCode>General</c:formatCode>
                <c:ptCount val="28"/>
                <c:pt idx="0">
                  <c:v>94.34</c:v>
                </c:pt>
                <c:pt idx="1">
                  <c:v>89.51</c:v>
                </c:pt>
                <c:pt idx="2">
                  <c:v>88.17</c:v>
                </c:pt>
                <c:pt idx="3">
                  <c:v>87.1</c:v>
                </c:pt>
                <c:pt idx="4">
                  <c:v>86.55</c:v>
                </c:pt>
                <c:pt idx="5">
                  <c:v>86.53</c:v>
                </c:pt>
                <c:pt idx="6">
                  <c:v>84.4</c:v>
                </c:pt>
                <c:pt idx="7">
                  <c:v>84.22</c:v>
                </c:pt>
                <c:pt idx="8">
                  <c:v>83.31</c:v>
                </c:pt>
                <c:pt idx="9">
                  <c:v>81.849999999999994</c:v>
                </c:pt>
                <c:pt idx="10">
                  <c:v>80.489999999999995</c:v>
                </c:pt>
                <c:pt idx="11">
                  <c:v>78.06</c:v>
                </c:pt>
                <c:pt idx="12">
                  <c:v>77.930000000000007</c:v>
                </c:pt>
                <c:pt idx="13">
                  <c:v>77.73</c:v>
                </c:pt>
                <c:pt idx="14">
                  <c:v>75.98</c:v>
                </c:pt>
                <c:pt idx="15">
                  <c:v>75.510000000000005</c:v>
                </c:pt>
                <c:pt idx="16">
                  <c:v>75.400000000000006</c:v>
                </c:pt>
                <c:pt idx="17">
                  <c:v>74.13</c:v>
                </c:pt>
                <c:pt idx="18">
                  <c:v>73.86</c:v>
                </c:pt>
                <c:pt idx="19">
                  <c:v>73.52</c:v>
                </c:pt>
                <c:pt idx="20">
                  <c:v>73.28</c:v>
                </c:pt>
                <c:pt idx="21">
                  <c:v>71.290000000000006</c:v>
                </c:pt>
                <c:pt idx="22">
                  <c:v>67.62</c:v>
                </c:pt>
                <c:pt idx="23">
                  <c:v>65.36</c:v>
                </c:pt>
                <c:pt idx="24">
                  <c:v>61.07</c:v>
                </c:pt>
                <c:pt idx="25">
                  <c:v>56.59</c:v>
                </c:pt>
                <c:pt idx="26">
                  <c:v>46.14</c:v>
                </c:pt>
                <c:pt idx="27">
                  <c:v>39.31</c:v>
                </c:pt>
              </c:numCache>
            </c:numRef>
          </c:val>
          <c:extLst xmlns:c16r2="http://schemas.microsoft.com/office/drawing/2015/06/chart">
            <c:ext xmlns:c16="http://schemas.microsoft.com/office/drawing/2014/chart" uri="{C3380CC4-5D6E-409C-BE32-E72D297353CC}">
              <c16:uniqueId val="{00000000-422A-4762-A646-6C4CD0A89E52}"/>
            </c:ext>
          </c:extLst>
        </c:ser>
        <c:dLbls>
          <c:dLblPos val="outEnd"/>
          <c:showLegendKey val="0"/>
          <c:showVal val="1"/>
          <c:showCatName val="0"/>
          <c:showSerName val="0"/>
          <c:showPercent val="0"/>
          <c:showBubbleSize val="0"/>
        </c:dLbls>
        <c:gapWidth val="219"/>
        <c:overlap val="-27"/>
        <c:axId val="1816150512"/>
        <c:axId val="1816149424"/>
      </c:barChart>
      <c:catAx>
        <c:axId val="18161505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crossAx val="1816149424"/>
        <c:crosses val="autoZero"/>
        <c:auto val="1"/>
        <c:lblAlgn val="ctr"/>
        <c:lblOffset val="100"/>
        <c:noMultiLvlLbl val="0"/>
      </c:catAx>
      <c:valAx>
        <c:axId val="18161494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1615051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plotArea>
      <c:layout/>
      <c:barChart>
        <c:barDir val="col"/>
        <c:grouping val="clustered"/>
        <c:varyColors val="0"/>
        <c:ser>
          <c:idx val="0"/>
          <c:order val="0"/>
          <c:tx>
            <c:strRef>
              <c:f>'غربال کل سرویکس'!$B$1</c:f>
              <c:strCache>
                <c:ptCount val="1"/>
                <c:pt idx="0">
                  <c:v>درصد غربال سرویکس تا پایان1402</c:v>
                </c:pt>
              </c:strCache>
            </c:strRef>
          </c:tx>
          <c:spPr>
            <a:solidFill>
              <a:schemeClr val="accent1"/>
            </a:solidFill>
            <a:ln>
              <a:noFill/>
            </a:ln>
            <a:effectLst/>
          </c:spPr>
          <c:invertIfNegative val="0"/>
          <c:dPt>
            <c:idx val="25"/>
            <c:invertIfNegative val="0"/>
            <c:bubble3D val="0"/>
            <c:spPr>
              <a:solidFill>
                <a:srgbClr val="FF0000"/>
              </a:solidFill>
              <a:ln>
                <a:noFill/>
              </a:ln>
              <a:effectLst/>
            </c:spPr>
            <c:extLst xmlns:c16r2="http://schemas.microsoft.com/office/drawing/2015/06/chart">
              <c:ext xmlns:c16="http://schemas.microsoft.com/office/drawing/2014/chart" uri="{C3380CC4-5D6E-409C-BE32-E72D297353CC}">
                <c16:uniqueId val="{00000002-E245-4D04-9577-F9D75E2D4B34}"/>
              </c:ext>
            </c:extLst>
          </c:dPt>
          <c:dLbls>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'غربال کل سرویکس'!$A$2:$A$29</c:f>
              <c:strCache>
                <c:ptCount val="28"/>
                <c:pt idx="0">
                  <c:v>فریدن</c:v>
                </c:pt>
                <c:pt idx="1">
                  <c:v>سمیرم</c:v>
                </c:pt>
                <c:pt idx="2">
                  <c:v>چادگان</c:v>
                </c:pt>
                <c:pt idx="3">
                  <c:v>بوئین و میاندشت</c:v>
                </c:pt>
                <c:pt idx="4">
                  <c:v>خور و بیابانک</c:v>
                </c:pt>
                <c:pt idx="5">
                  <c:v>فریدونشهر</c:v>
                </c:pt>
                <c:pt idx="6">
                  <c:v>نطنز</c:v>
                </c:pt>
                <c:pt idx="7">
                  <c:v>خوانسار</c:v>
                </c:pt>
                <c:pt idx="8">
                  <c:v>دهاقان</c:v>
                </c:pt>
                <c:pt idx="9">
                  <c:v>تیران و کرون</c:v>
                </c:pt>
                <c:pt idx="10">
                  <c:v>اردستان</c:v>
                </c:pt>
                <c:pt idx="11">
                  <c:v>مبارکه</c:v>
                </c:pt>
                <c:pt idx="12">
                  <c:v>لنجان</c:v>
                </c:pt>
                <c:pt idx="13">
                  <c:v>فلاورجان</c:v>
                </c:pt>
                <c:pt idx="14">
                  <c:v>گلپایگان</c:v>
                </c:pt>
                <c:pt idx="15">
                  <c:v>کوهپایه</c:v>
                </c:pt>
                <c:pt idx="16">
                  <c:v>جرقویه</c:v>
                </c:pt>
                <c:pt idx="17">
                  <c:v>برخوار</c:v>
                </c:pt>
                <c:pt idx="18">
                  <c:v>شهرضا</c:v>
                </c:pt>
                <c:pt idx="19">
                  <c:v>هرند</c:v>
                </c:pt>
                <c:pt idx="20">
                  <c:v>ورزنه</c:v>
                </c:pt>
                <c:pt idx="21">
                  <c:v>نائین</c:v>
                </c:pt>
                <c:pt idx="22">
                  <c:v>خمینی شهر</c:v>
                </c:pt>
                <c:pt idx="23">
                  <c:v>شاهین شهر و میمه</c:v>
                </c:pt>
                <c:pt idx="24">
                  <c:v>نجف آباد</c:v>
                </c:pt>
                <c:pt idx="25">
                  <c:v>استان </c:v>
                </c:pt>
                <c:pt idx="26">
                  <c:v>اصفهان 1</c:v>
                </c:pt>
                <c:pt idx="27">
                  <c:v>اصفهان 2</c:v>
                </c:pt>
              </c:strCache>
            </c:strRef>
          </c:cat>
          <c:val>
            <c:numRef>
              <c:f>'غربال کل سرویکس'!$B$2:$B$29</c:f>
              <c:numCache>
                <c:formatCode>General</c:formatCode>
                <c:ptCount val="28"/>
                <c:pt idx="0">
                  <c:v>101.62</c:v>
                </c:pt>
                <c:pt idx="1">
                  <c:v>97.22</c:v>
                </c:pt>
                <c:pt idx="2">
                  <c:v>93.67</c:v>
                </c:pt>
                <c:pt idx="3">
                  <c:v>92.57</c:v>
                </c:pt>
                <c:pt idx="4">
                  <c:v>92.56</c:v>
                </c:pt>
                <c:pt idx="5">
                  <c:v>91.44</c:v>
                </c:pt>
                <c:pt idx="6">
                  <c:v>90.54</c:v>
                </c:pt>
                <c:pt idx="7">
                  <c:v>89.79</c:v>
                </c:pt>
                <c:pt idx="8">
                  <c:v>87.59</c:v>
                </c:pt>
                <c:pt idx="9">
                  <c:v>86.45</c:v>
                </c:pt>
                <c:pt idx="10">
                  <c:v>85.56</c:v>
                </c:pt>
                <c:pt idx="11">
                  <c:v>85.44</c:v>
                </c:pt>
                <c:pt idx="12">
                  <c:v>82.75</c:v>
                </c:pt>
                <c:pt idx="13">
                  <c:v>82.71</c:v>
                </c:pt>
                <c:pt idx="14">
                  <c:v>80.510000000000005</c:v>
                </c:pt>
                <c:pt idx="15">
                  <c:v>80.19</c:v>
                </c:pt>
                <c:pt idx="16">
                  <c:v>79.95</c:v>
                </c:pt>
                <c:pt idx="17">
                  <c:v>78.73</c:v>
                </c:pt>
                <c:pt idx="18">
                  <c:v>75.44</c:v>
                </c:pt>
                <c:pt idx="19">
                  <c:v>75.44</c:v>
                </c:pt>
                <c:pt idx="20">
                  <c:v>74.48</c:v>
                </c:pt>
                <c:pt idx="21">
                  <c:v>73.7</c:v>
                </c:pt>
                <c:pt idx="22">
                  <c:v>72.680000000000007</c:v>
                </c:pt>
                <c:pt idx="23">
                  <c:v>70.69</c:v>
                </c:pt>
                <c:pt idx="24">
                  <c:v>70.12</c:v>
                </c:pt>
                <c:pt idx="25">
                  <c:v>63.82</c:v>
                </c:pt>
                <c:pt idx="26">
                  <c:v>53.85</c:v>
                </c:pt>
                <c:pt idx="27">
                  <c:v>49.55</c:v>
                </c:pt>
              </c:numCache>
            </c:numRef>
          </c:val>
          <c:extLst xmlns:c16r2="http://schemas.microsoft.com/office/drawing/2015/06/chart">
            <c:ext xmlns:c16="http://schemas.microsoft.com/office/drawing/2014/chart" uri="{C3380CC4-5D6E-409C-BE32-E72D297353CC}">
              <c16:uniqueId val="{00000000-E245-4D04-9577-F9D75E2D4B34}"/>
            </c:ext>
          </c:extLst>
        </c:ser>
        <c:dLbls>
          <c:dLblPos val="outEnd"/>
          <c:showLegendKey val="0"/>
          <c:showVal val="1"/>
          <c:showCatName val="0"/>
          <c:showSerName val="0"/>
          <c:showPercent val="0"/>
          <c:showBubbleSize val="0"/>
        </c:dLbls>
        <c:gapWidth val="219"/>
        <c:overlap val="-27"/>
        <c:axId val="2086754528"/>
        <c:axId val="2086757248"/>
      </c:barChart>
      <c:catAx>
        <c:axId val="20867545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mn-lt"/>
                <a:ea typeface="+mn-ea"/>
                <a:cs typeface="+mn-cs"/>
              </a:defRPr>
            </a:pPr>
            <a:endParaRPr lang="en-US"/>
          </a:p>
        </c:txPr>
        <c:crossAx val="2086757248"/>
        <c:crosses val="autoZero"/>
        <c:auto val="1"/>
        <c:lblAlgn val="ctr"/>
        <c:lblOffset val="100"/>
        <c:noMultiLvlLbl val="0"/>
      </c:catAx>
      <c:valAx>
        <c:axId val="20867572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86754528"/>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B Titr" panose="00000700000000000000" pitchFamily="2" charset="-78"/>
              </a:defRPr>
            </a:pPr>
            <a:r>
              <a:rPr lang="fa-IR" sz="2400" b="0" i="0" u="none" strike="noStrike" baseline="0" dirty="0">
                <a:effectLst/>
                <a:cs typeface="B Titr" panose="00000700000000000000" pitchFamily="2" charset="-78"/>
              </a:rPr>
              <a:t>نمودار مقایسه پاپ  اسمیر  غیر طبیعی سرویکس داشبورد و آمار 1402 شهرستان ها</a:t>
            </a:r>
            <a:r>
              <a:rPr lang="fa-IR" sz="2400" b="0" i="0" u="none" strike="noStrike" baseline="0" dirty="0">
                <a:cs typeface="B Titr" panose="00000700000000000000" pitchFamily="2" charset="-78"/>
              </a:rPr>
              <a:t> </a:t>
            </a:r>
            <a:endParaRPr lang="en-US" sz="2400" dirty="0">
              <a:cs typeface="B Titr" panose="00000700000000000000" pitchFamily="2" charset="-78"/>
            </a:endParaRPr>
          </a:p>
        </c:rich>
      </c:tx>
      <c:layout>
        <c:manualLayout>
          <c:xMode val="edge"/>
          <c:yMode val="edge"/>
          <c:x val="0.16206897401300838"/>
          <c:y val="2.1358377521630136E-2"/>
        </c:manualLayout>
      </c:layout>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plotArea>
      <c:layout/>
      <c:barChart>
        <c:barDir val="col"/>
        <c:grouping val="clustered"/>
        <c:varyColors val="0"/>
        <c:ser>
          <c:idx val="0"/>
          <c:order val="0"/>
          <c:tx>
            <c:strRef>
              <c:f>'غیرطبیعی سرویکس'!$E$1</c:f>
              <c:strCache>
                <c:ptCount val="1"/>
                <c:pt idx="0">
                  <c:v>داشبورد</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'غیرطبیعی سرویکس'!$D$2:$D$28</c:f>
              <c:strCache>
                <c:ptCount val="27"/>
                <c:pt idx="0">
                  <c:v>اردستان</c:v>
                </c:pt>
                <c:pt idx="1">
                  <c:v>اصفهان 1</c:v>
                </c:pt>
                <c:pt idx="2">
                  <c:v>اصفهان 2</c:v>
                </c:pt>
                <c:pt idx="3">
                  <c:v>برخوار</c:v>
                </c:pt>
                <c:pt idx="4">
                  <c:v>بوئین و میاندشت</c:v>
                </c:pt>
                <c:pt idx="5">
                  <c:v>تیران و کرون</c:v>
                </c:pt>
                <c:pt idx="6">
                  <c:v>جرقویه</c:v>
                </c:pt>
                <c:pt idx="7">
                  <c:v>چادگان</c:v>
                </c:pt>
                <c:pt idx="8">
                  <c:v>خمینی شهر</c:v>
                </c:pt>
                <c:pt idx="9">
                  <c:v>خوانسار</c:v>
                </c:pt>
                <c:pt idx="10">
                  <c:v>خور و بیابانک</c:v>
                </c:pt>
                <c:pt idx="11">
                  <c:v>دهاقان</c:v>
                </c:pt>
                <c:pt idx="12">
                  <c:v>سمیرم</c:v>
                </c:pt>
                <c:pt idx="13">
                  <c:v>شاهین شهر و میمه</c:v>
                </c:pt>
                <c:pt idx="14">
                  <c:v>شهرضا</c:v>
                </c:pt>
                <c:pt idx="15">
                  <c:v>فریدن</c:v>
                </c:pt>
                <c:pt idx="16">
                  <c:v>فریدونشهر</c:v>
                </c:pt>
                <c:pt idx="17">
                  <c:v>فلاورجان</c:v>
                </c:pt>
                <c:pt idx="18">
                  <c:v>کوهپایه</c:v>
                </c:pt>
                <c:pt idx="19">
                  <c:v>گلپایگان</c:v>
                </c:pt>
                <c:pt idx="20">
                  <c:v>لنجان</c:v>
                </c:pt>
                <c:pt idx="21">
                  <c:v>مبارکه</c:v>
                </c:pt>
                <c:pt idx="22">
                  <c:v>نائین</c:v>
                </c:pt>
                <c:pt idx="23">
                  <c:v>نجف آباد</c:v>
                </c:pt>
                <c:pt idx="24">
                  <c:v>نطنز</c:v>
                </c:pt>
                <c:pt idx="25">
                  <c:v>هرند</c:v>
                </c:pt>
                <c:pt idx="26">
                  <c:v>ورزنه</c:v>
                </c:pt>
              </c:strCache>
            </c:strRef>
          </c:cat>
          <c:val>
            <c:numRef>
              <c:f>'غیرطبیعی سرویکس'!$E$2:$E$28</c:f>
              <c:numCache>
                <c:formatCode>General</c:formatCode>
                <c:ptCount val="27"/>
                <c:pt idx="0">
                  <c:v>4</c:v>
                </c:pt>
                <c:pt idx="1">
                  <c:v>45</c:v>
                </c:pt>
                <c:pt idx="2">
                  <c:v>83</c:v>
                </c:pt>
                <c:pt idx="3">
                  <c:v>15</c:v>
                </c:pt>
                <c:pt idx="4">
                  <c:v>5</c:v>
                </c:pt>
                <c:pt idx="5">
                  <c:v>10</c:v>
                </c:pt>
                <c:pt idx="6">
                  <c:v>7</c:v>
                </c:pt>
                <c:pt idx="7">
                  <c:v>3</c:v>
                </c:pt>
                <c:pt idx="8">
                  <c:v>20</c:v>
                </c:pt>
                <c:pt idx="9">
                  <c:v>0</c:v>
                </c:pt>
                <c:pt idx="10">
                  <c:v>6</c:v>
                </c:pt>
                <c:pt idx="11">
                  <c:v>8</c:v>
                </c:pt>
                <c:pt idx="12">
                  <c:v>6</c:v>
                </c:pt>
                <c:pt idx="13">
                  <c:v>14</c:v>
                </c:pt>
                <c:pt idx="14">
                  <c:v>21</c:v>
                </c:pt>
                <c:pt idx="15">
                  <c:v>12</c:v>
                </c:pt>
                <c:pt idx="16">
                  <c:v>2</c:v>
                </c:pt>
                <c:pt idx="17">
                  <c:v>20</c:v>
                </c:pt>
                <c:pt idx="18">
                  <c:v>6</c:v>
                </c:pt>
                <c:pt idx="19">
                  <c:v>11</c:v>
                </c:pt>
                <c:pt idx="20">
                  <c:v>25</c:v>
                </c:pt>
                <c:pt idx="21">
                  <c:v>26</c:v>
                </c:pt>
                <c:pt idx="22">
                  <c:v>16</c:v>
                </c:pt>
                <c:pt idx="23">
                  <c:v>17</c:v>
                </c:pt>
                <c:pt idx="24">
                  <c:v>12</c:v>
                </c:pt>
                <c:pt idx="25">
                  <c:v>2</c:v>
                </c:pt>
                <c:pt idx="26">
                  <c:v>4</c:v>
                </c:pt>
              </c:numCache>
            </c:numRef>
          </c:val>
          <c:extLst xmlns:c16r2="http://schemas.microsoft.com/office/drawing/2015/06/chart">
            <c:ext xmlns:c16="http://schemas.microsoft.com/office/drawing/2014/chart" uri="{C3380CC4-5D6E-409C-BE32-E72D297353CC}">
              <c16:uniqueId val="{00000000-C644-4026-8DB3-86D43891FFCF}"/>
            </c:ext>
          </c:extLst>
        </c:ser>
        <c:ser>
          <c:idx val="1"/>
          <c:order val="1"/>
          <c:tx>
            <c:strRef>
              <c:f>'غیرطبیعی سرویکس'!$F$1</c:f>
              <c:strCache>
                <c:ptCount val="1"/>
                <c:pt idx="0">
                  <c:v>ارسالی</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FF0000"/>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'غیرطبیعی سرویکس'!$D$2:$D$28</c:f>
              <c:strCache>
                <c:ptCount val="27"/>
                <c:pt idx="0">
                  <c:v>اردستان</c:v>
                </c:pt>
                <c:pt idx="1">
                  <c:v>اصفهان 1</c:v>
                </c:pt>
                <c:pt idx="2">
                  <c:v>اصفهان 2</c:v>
                </c:pt>
                <c:pt idx="3">
                  <c:v>برخوار</c:v>
                </c:pt>
                <c:pt idx="4">
                  <c:v>بوئین و میاندشت</c:v>
                </c:pt>
                <c:pt idx="5">
                  <c:v>تیران و کرون</c:v>
                </c:pt>
                <c:pt idx="6">
                  <c:v>جرقویه</c:v>
                </c:pt>
                <c:pt idx="7">
                  <c:v>چادگان</c:v>
                </c:pt>
                <c:pt idx="8">
                  <c:v>خمینی شهر</c:v>
                </c:pt>
                <c:pt idx="9">
                  <c:v>خوانسار</c:v>
                </c:pt>
                <c:pt idx="10">
                  <c:v>خور و بیابانک</c:v>
                </c:pt>
                <c:pt idx="11">
                  <c:v>دهاقان</c:v>
                </c:pt>
                <c:pt idx="12">
                  <c:v>سمیرم</c:v>
                </c:pt>
                <c:pt idx="13">
                  <c:v>شاهین شهر و میمه</c:v>
                </c:pt>
                <c:pt idx="14">
                  <c:v>شهرضا</c:v>
                </c:pt>
                <c:pt idx="15">
                  <c:v>فریدن</c:v>
                </c:pt>
                <c:pt idx="16">
                  <c:v>فریدونشهر</c:v>
                </c:pt>
                <c:pt idx="17">
                  <c:v>فلاورجان</c:v>
                </c:pt>
                <c:pt idx="18">
                  <c:v>کوهپایه</c:v>
                </c:pt>
                <c:pt idx="19">
                  <c:v>گلپایگان</c:v>
                </c:pt>
                <c:pt idx="20">
                  <c:v>لنجان</c:v>
                </c:pt>
                <c:pt idx="21">
                  <c:v>مبارکه</c:v>
                </c:pt>
                <c:pt idx="22">
                  <c:v>نائین</c:v>
                </c:pt>
                <c:pt idx="23">
                  <c:v>نجف آباد</c:v>
                </c:pt>
                <c:pt idx="24">
                  <c:v>نطنز</c:v>
                </c:pt>
                <c:pt idx="25">
                  <c:v>هرند</c:v>
                </c:pt>
                <c:pt idx="26">
                  <c:v>ورزنه</c:v>
                </c:pt>
              </c:strCache>
            </c:strRef>
          </c:cat>
          <c:val>
            <c:numRef>
              <c:f>'غیرطبیعی سرویکس'!$F$2:$F$28</c:f>
              <c:numCache>
                <c:formatCode>General</c:formatCode>
                <c:ptCount val="27"/>
                <c:pt idx="0">
                  <c:v>0</c:v>
                </c:pt>
                <c:pt idx="1">
                  <c:v>22</c:v>
                </c:pt>
                <c:pt idx="2">
                  <c:v>30</c:v>
                </c:pt>
                <c:pt idx="3">
                  <c:v>3</c:v>
                </c:pt>
                <c:pt idx="4">
                  <c:v>7</c:v>
                </c:pt>
                <c:pt idx="5">
                  <c:v>2</c:v>
                </c:pt>
                <c:pt idx="6">
                  <c:v>3</c:v>
                </c:pt>
                <c:pt idx="7">
                  <c:v>3</c:v>
                </c:pt>
                <c:pt idx="8">
                  <c:v>8</c:v>
                </c:pt>
                <c:pt idx="9">
                  <c:v>0</c:v>
                </c:pt>
                <c:pt idx="10">
                  <c:v>2</c:v>
                </c:pt>
                <c:pt idx="11">
                  <c:v>15</c:v>
                </c:pt>
                <c:pt idx="12">
                  <c:v>1</c:v>
                </c:pt>
                <c:pt idx="13">
                  <c:v>238</c:v>
                </c:pt>
                <c:pt idx="14">
                  <c:v>12</c:v>
                </c:pt>
                <c:pt idx="15">
                  <c:v>1</c:v>
                </c:pt>
                <c:pt idx="16">
                  <c:v>2</c:v>
                </c:pt>
                <c:pt idx="17">
                  <c:v>9</c:v>
                </c:pt>
                <c:pt idx="18">
                  <c:v>2</c:v>
                </c:pt>
                <c:pt idx="19">
                  <c:v>3</c:v>
                </c:pt>
                <c:pt idx="20">
                  <c:v>9</c:v>
                </c:pt>
                <c:pt idx="21">
                  <c:v>8</c:v>
                </c:pt>
                <c:pt idx="22">
                  <c:v>3</c:v>
                </c:pt>
                <c:pt idx="23">
                  <c:v>6</c:v>
                </c:pt>
                <c:pt idx="24">
                  <c:v>27</c:v>
                </c:pt>
                <c:pt idx="25">
                  <c:v>0</c:v>
                </c:pt>
                <c:pt idx="26">
                  <c:v>2</c:v>
                </c:pt>
              </c:numCache>
            </c:numRef>
          </c:val>
          <c:extLst xmlns:c16r2="http://schemas.microsoft.com/office/drawing/2015/06/chart">
            <c:ext xmlns:c16="http://schemas.microsoft.com/office/drawing/2014/chart" uri="{C3380CC4-5D6E-409C-BE32-E72D297353CC}">
              <c16:uniqueId val="{00000001-C644-4026-8DB3-86D43891FFCF}"/>
            </c:ext>
          </c:extLst>
        </c:ser>
        <c:dLbls>
          <c:dLblPos val="outEnd"/>
          <c:showLegendKey val="0"/>
          <c:showVal val="1"/>
          <c:showCatName val="0"/>
          <c:showSerName val="0"/>
          <c:showPercent val="0"/>
          <c:showBubbleSize val="0"/>
        </c:dLbls>
        <c:gapWidth val="219"/>
        <c:overlap val="-27"/>
        <c:axId val="2086761056"/>
        <c:axId val="2086766496"/>
      </c:barChart>
      <c:catAx>
        <c:axId val="20867610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crossAx val="2086766496"/>
        <c:crosses val="autoZero"/>
        <c:auto val="1"/>
        <c:lblAlgn val="ctr"/>
        <c:lblOffset val="100"/>
        <c:noMultiLvlLbl val="0"/>
      </c:catAx>
      <c:valAx>
        <c:axId val="20867664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8676105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218EF0C-CA71-43AB-9904-0265780B7E1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E6BC545E-9350-4983-8468-F5EC1DF151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C08DD0E0-E965-47CC-9569-778334DE1DDE}"/>
              </a:ext>
            </a:extLst>
          </p:cNvPr>
          <p:cNvSpPr>
            <a:spLocks noGrp="1"/>
          </p:cNvSpPr>
          <p:nvPr>
            <p:ph type="dt" sz="half" idx="10"/>
          </p:nvPr>
        </p:nvSpPr>
        <p:spPr/>
        <p:txBody>
          <a:bodyPr/>
          <a:lstStyle/>
          <a:p>
            <a:fld id="{8D879F77-1AF6-43FC-9B4E-4E4ABC2FA928}" type="datetimeFigureOut">
              <a:rPr lang="en-US" smtClean="0"/>
              <a:t>10/10/2024</a:t>
            </a:fld>
            <a:endParaRPr lang="en-US"/>
          </a:p>
        </p:txBody>
      </p:sp>
      <p:sp>
        <p:nvSpPr>
          <p:cNvPr id="5" name="Footer Placeholder 4">
            <a:extLst>
              <a:ext uri="{FF2B5EF4-FFF2-40B4-BE49-F238E27FC236}">
                <a16:creationId xmlns:a16="http://schemas.microsoft.com/office/drawing/2014/main" xmlns="" id="{A904446F-791F-4BE6-8737-A3B56E5BD5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70B8856D-4189-4EF8-901A-1ACE7A2235EC}"/>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27158897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2E7F9CC-CA71-4810-8E97-B897E9198DF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D0441B32-B318-4B2D-9A9A-C54640E51CF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E003EC13-5F3F-48EB-80C0-27453005F86E}"/>
              </a:ext>
            </a:extLst>
          </p:cNvPr>
          <p:cNvSpPr>
            <a:spLocks noGrp="1"/>
          </p:cNvSpPr>
          <p:nvPr>
            <p:ph type="dt" sz="half" idx="10"/>
          </p:nvPr>
        </p:nvSpPr>
        <p:spPr/>
        <p:txBody>
          <a:bodyPr/>
          <a:lstStyle/>
          <a:p>
            <a:fld id="{8D879F77-1AF6-43FC-9B4E-4E4ABC2FA928}" type="datetimeFigureOut">
              <a:rPr lang="en-US" smtClean="0"/>
              <a:t>10/10/2024</a:t>
            </a:fld>
            <a:endParaRPr lang="en-US"/>
          </a:p>
        </p:txBody>
      </p:sp>
      <p:sp>
        <p:nvSpPr>
          <p:cNvPr id="5" name="Footer Placeholder 4">
            <a:extLst>
              <a:ext uri="{FF2B5EF4-FFF2-40B4-BE49-F238E27FC236}">
                <a16:creationId xmlns:a16="http://schemas.microsoft.com/office/drawing/2014/main" xmlns="" id="{37033BB1-7B05-48D7-81B0-55E9A29944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61F2FBA2-FFF1-4DE5-BA72-2EC8774EEB9D}"/>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16994886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A7113A58-E59D-46F8-BDDD-461E2CD8CD6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B5A3CE04-BD0C-43FE-9398-1366D573FE2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CBD7F10F-7556-4B02-B576-108848D500EC}"/>
              </a:ext>
            </a:extLst>
          </p:cNvPr>
          <p:cNvSpPr>
            <a:spLocks noGrp="1"/>
          </p:cNvSpPr>
          <p:nvPr>
            <p:ph type="dt" sz="half" idx="10"/>
          </p:nvPr>
        </p:nvSpPr>
        <p:spPr/>
        <p:txBody>
          <a:bodyPr/>
          <a:lstStyle/>
          <a:p>
            <a:fld id="{8D879F77-1AF6-43FC-9B4E-4E4ABC2FA928}" type="datetimeFigureOut">
              <a:rPr lang="en-US" smtClean="0"/>
              <a:t>10/10/2024</a:t>
            </a:fld>
            <a:endParaRPr lang="en-US"/>
          </a:p>
        </p:txBody>
      </p:sp>
      <p:sp>
        <p:nvSpPr>
          <p:cNvPr id="5" name="Footer Placeholder 4">
            <a:extLst>
              <a:ext uri="{FF2B5EF4-FFF2-40B4-BE49-F238E27FC236}">
                <a16:creationId xmlns:a16="http://schemas.microsoft.com/office/drawing/2014/main" xmlns="" id="{F9BBAED8-6CC7-46DD-AD8E-2C25F14F86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48326873-1506-4617-8EAC-734ED9CDF9CC}"/>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1931155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p:cNvSpPr>
            <a:spLocks noGrp="1"/>
          </p:cNvSpPr>
          <p:nvPr>
            <p:ph type="dt" sz="half" idx="10"/>
          </p:nvPr>
        </p:nvSpPr>
        <p:spPr/>
        <p:txBody>
          <a:bodyPr/>
          <a:lstStyle/>
          <a:p>
            <a:fld id="{D9609FD4-CB37-4DE7-9AF6-B9F4E517593C}" type="datetimeFigureOut">
              <a:rPr lang="fa-IR" smtClean="0"/>
              <a:t>07/04/1446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4236039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D9609FD4-CB37-4DE7-9AF6-B9F4E517593C}" type="datetimeFigureOut">
              <a:rPr lang="fa-IR" smtClean="0"/>
              <a:t>07/04/1446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26830854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9609FD4-CB37-4DE7-9AF6-B9F4E517593C}" type="datetimeFigureOut">
              <a:rPr lang="fa-IR" smtClean="0"/>
              <a:t>07/04/1446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11706804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p>
            <a:fld id="{D9609FD4-CB37-4DE7-9AF6-B9F4E517593C}" type="datetimeFigureOut">
              <a:rPr lang="fa-IR" smtClean="0"/>
              <a:t>07/04/1446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37675887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p>
            <a:fld id="{D9609FD4-CB37-4DE7-9AF6-B9F4E517593C}" type="datetimeFigureOut">
              <a:rPr lang="fa-IR" smtClean="0"/>
              <a:t>07/04/1446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938825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p>
            <a:fld id="{D9609FD4-CB37-4DE7-9AF6-B9F4E517593C}" type="datetimeFigureOut">
              <a:rPr lang="fa-IR" smtClean="0"/>
              <a:t>07/04/1446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4292664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609FD4-CB37-4DE7-9AF6-B9F4E517593C}" type="datetimeFigureOut">
              <a:rPr lang="fa-IR" smtClean="0"/>
              <a:t>07/04/1446</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11790645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9609FD4-CB37-4DE7-9AF6-B9F4E517593C}" type="datetimeFigureOut">
              <a:rPr lang="fa-IR" smtClean="0"/>
              <a:t>07/04/1446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4010562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7D76DDD-80C3-4268-9CFB-E5919A3727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C3EEAED2-29EE-474B-B29E-F0CECBDC304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CC049FFE-20E6-415E-B9A6-51624840F517}"/>
              </a:ext>
            </a:extLst>
          </p:cNvPr>
          <p:cNvSpPr>
            <a:spLocks noGrp="1"/>
          </p:cNvSpPr>
          <p:nvPr>
            <p:ph type="dt" sz="half" idx="10"/>
          </p:nvPr>
        </p:nvSpPr>
        <p:spPr/>
        <p:txBody>
          <a:bodyPr/>
          <a:lstStyle/>
          <a:p>
            <a:fld id="{8D879F77-1AF6-43FC-9B4E-4E4ABC2FA928}" type="datetimeFigureOut">
              <a:rPr lang="en-US" smtClean="0"/>
              <a:t>10/10/2024</a:t>
            </a:fld>
            <a:endParaRPr lang="en-US"/>
          </a:p>
        </p:txBody>
      </p:sp>
      <p:sp>
        <p:nvSpPr>
          <p:cNvPr id="5" name="Footer Placeholder 4">
            <a:extLst>
              <a:ext uri="{FF2B5EF4-FFF2-40B4-BE49-F238E27FC236}">
                <a16:creationId xmlns:a16="http://schemas.microsoft.com/office/drawing/2014/main" xmlns="" id="{339FAC88-2EA4-4960-8E8E-5D90F249EA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82F9C170-D3FD-4601-813E-6A7379CF4347}"/>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24628553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9609FD4-CB37-4DE7-9AF6-B9F4E517593C}" type="datetimeFigureOut">
              <a:rPr lang="fa-IR" smtClean="0"/>
              <a:t>07/04/1446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40230922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D9609FD4-CB37-4DE7-9AF6-B9F4E517593C}" type="datetimeFigureOut">
              <a:rPr lang="fa-IR" smtClean="0"/>
              <a:t>07/04/1446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27296822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D9609FD4-CB37-4DE7-9AF6-B9F4E517593C}" type="datetimeFigureOut">
              <a:rPr lang="fa-IR" smtClean="0"/>
              <a:t>07/04/1446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1553693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80DEE5B-47C0-4E13-94F8-5F85B28B570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59F6D253-8796-433D-9E9E-575B8DCEB3B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1885F0FF-907B-4794-976B-D937F2888B3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xmlns="" id="{3E62E28D-7FCC-4F1C-97DF-3379E47137B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xmlns="" id="{D3FA3F4D-5FA6-4ABC-BCB1-EA1333B5669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69562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91462DE-DABC-4A7D-9A87-FACFCA7ED2C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9EC25D8E-AF8F-43AD-B26D-1FEB645FC1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7FD37D34-FA87-454A-96A1-EAB202DD117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xmlns="" id="{64393C14-9741-4CFA-8363-FFA030A2AE1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xmlns="" id="{085820E4-E5D9-48BF-BD2C-77BBD4F0D0F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59869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BA28869-D8FA-42E9-8407-5D50B43AAA3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2466DDC8-E721-449C-A0C3-A6EB73645C9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2132538D-E022-43FD-8C82-79A78808F2F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xmlns="" id="{D6FCE587-5D38-4825-8538-6095C590324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xmlns="" id="{60736745-B115-48E3-8D85-D7F7E1E67DA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17015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B90572C-A176-44DF-9822-E2B5C29059E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868D5969-A6F0-4CC3-B129-10733F7D9CF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EED762C9-EE2C-4415-BB4C-3F883512141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8E4433EC-FCE5-4A2E-9A15-7A4713A7447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xmlns="" id="{01486936-CD46-400E-A54A-79CFB7459BD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xmlns="" id="{E7F1DD9E-E9A5-4369-A4F7-ACD35504BAE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80384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A60846E-A837-4147-B045-34FA1D23446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10F2AAC4-A1D4-403D-97DE-E46B2DE6A30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24141B27-56B9-40CD-8FE4-952B059F797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507D0CA9-0441-4542-B3D4-27760A6B121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2F50F024-10C7-4482-98C7-235DE25953F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5BEA0D66-0C85-4708-BB0D-B26CF6842FF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xmlns="" id="{1BAA4FDD-F5A5-442C-993A-60C7A4AE142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xmlns="" id="{69C24FB3-1C86-4439-9BAA-A2D67CD0BEB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31412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F233F4E-E822-4297-8BE6-BD3C4A3AE32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FAD320B7-F59E-411F-A273-80E57B42BFD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xmlns="" id="{85F87535-EFDA-493D-8935-5FB3ED76814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xmlns="" id="{D5D91923-D82B-40A9-AC98-36E3BB62B4B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38537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25AF05C9-E451-411B-B294-A602BB6E466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xmlns="" id="{AB57F8FB-BCDF-4A6C-B212-BDAC537767C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xmlns="" id="{6C94DFF3-B01F-4462-8EAB-AA5C8F4AD34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38212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BA8775C-3D16-4692-9DC9-07BD68CEA77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ABEDD5E8-2957-454E-B018-F81EA0414B5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F93D7C70-856A-4DF7-B6B3-D06007F09E6D}"/>
              </a:ext>
            </a:extLst>
          </p:cNvPr>
          <p:cNvSpPr>
            <a:spLocks noGrp="1"/>
          </p:cNvSpPr>
          <p:nvPr>
            <p:ph type="dt" sz="half" idx="10"/>
          </p:nvPr>
        </p:nvSpPr>
        <p:spPr/>
        <p:txBody>
          <a:bodyPr/>
          <a:lstStyle/>
          <a:p>
            <a:fld id="{8D879F77-1AF6-43FC-9B4E-4E4ABC2FA928}" type="datetimeFigureOut">
              <a:rPr lang="en-US" smtClean="0"/>
              <a:t>10/10/2024</a:t>
            </a:fld>
            <a:endParaRPr lang="en-US"/>
          </a:p>
        </p:txBody>
      </p:sp>
      <p:sp>
        <p:nvSpPr>
          <p:cNvPr id="5" name="Footer Placeholder 4">
            <a:extLst>
              <a:ext uri="{FF2B5EF4-FFF2-40B4-BE49-F238E27FC236}">
                <a16:creationId xmlns:a16="http://schemas.microsoft.com/office/drawing/2014/main" xmlns="" id="{55E62294-6F4F-43FA-A42D-850542707D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54B29312-A9A3-4B32-9743-0B302B60EFB1}"/>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6070302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F35FE1F-B73E-47C1-BBBE-9B967E68A5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24D253BE-3E33-467D-B72E-6118265BF01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817121C4-A0A1-4023-A154-9D66AB039D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59E8BF40-3DDD-4F88-B398-BBAFA213FFB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xmlns="" id="{212860C9-536C-4FC6-AA06-887C4E27986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xmlns="" id="{08A32AE2-5C33-42F3-8C63-0300989303F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08542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359EED-2DB7-46E2-9169-F8DEFCFCDC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4F19BF53-1AD8-4DCF-800F-FBEC988643F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FA54B08B-176E-43E0-ADFD-0DE1205B86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B39337E8-E4E0-4830-8E8F-3675A62160C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xmlns="" id="{4099F2AF-6B26-4247-8E2F-18E535D3D94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xmlns="" id="{9AD46F69-4C19-4056-B5F6-E7E28049723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41471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32601A2-A126-4E28-934B-D558AB6CC50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0F3F6147-468D-418A-94AA-7CD906E67A3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4D7C9870-B975-43C2-A577-6D9A7124F04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xmlns="" id="{2FC143B5-1E3B-4968-BFBC-DECA3F141BF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xmlns="" id="{0E079BA6-FC92-45AD-B7BF-A93AC07C0D5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80542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EE4DFAB6-7263-4973-BAC6-6A97EB7D490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A48A80A4-2D78-4E8F-9F74-6E8FB27E60A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8207660C-935B-4F85-AC46-8FF2F851A4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xmlns="" id="{C9EAEC9B-8989-4713-90EA-9CC3F125804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xmlns="" id="{81A4FF85-6DC0-4F7A-A2CC-94453643BE5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83668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07/04/1446</a:t>
            </a:fld>
            <a:endParaRPr lang="fa-IR"/>
          </a:p>
        </p:txBody>
      </p:sp>
      <p:sp>
        <p:nvSpPr>
          <p:cNvPr id="5" name="Footer Placeholder 4"/>
          <p:cNvSpPr>
            <a:spLocks noGrp="1"/>
          </p:cNvSpPr>
          <p:nvPr>
            <p:ph type="ftr" sz="quarter" idx="11"/>
          </p:nvPr>
        </p:nvSpPr>
        <p:spPr/>
        <p:txBody>
          <a:bodyPr/>
          <a:lstStyle/>
          <a:p>
            <a:pPr rtl="1"/>
            <a:endParaRPr lang="fa-IR"/>
          </a:p>
        </p:txBody>
      </p:sp>
      <p:sp>
        <p:nvSpPr>
          <p:cNvPr id="6" name="Slide Number Placeholder 5"/>
          <p:cNvSpPr>
            <a:spLocks noGrp="1"/>
          </p:cNvSpPr>
          <p:nvPr>
            <p:ph type="sldNum" sz="quarter" idx="12"/>
          </p:nvPr>
        </p:nvSpPr>
        <p:spPr/>
        <p:txBody>
          <a:bodyPr/>
          <a:lstStyle/>
          <a:p>
            <a:pPr rtl="1"/>
            <a:fld id="{D7AE3563-CF2E-4769-BD29-0E75AC0F380F}" type="slidenum">
              <a:rPr lang="fa-IR" smtClean="0"/>
              <a:pPr rtl="1"/>
              <a:t>‹#›</a:t>
            </a:fld>
            <a:endParaRPr lang="fa-IR"/>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55169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07/04/1446</a:t>
            </a:fld>
            <a:endParaRPr lang="fa-IR"/>
          </a:p>
        </p:txBody>
      </p:sp>
      <p:sp>
        <p:nvSpPr>
          <p:cNvPr id="5" name="Footer Placeholder 4"/>
          <p:cNvSpPr>
            <a:spLocks noGrp="1"/>
          </p:cNvSpPr>
          <p:nvPr>
            <p:ph type="ftr" sz="quarter" idx="11"/>
          </p:nvPr>
        </p:nvSpPr>
        <p:spPr/>
        <p:txBody>
          <a:bodyPr/>
          <a:lstStyle/>
          <a:p>
            <a:pPr rtl="1"/>
            <a:endParaRPr lang="fa-IR"/>
          </a:p>
        </p:txBody>
      </p:sp>
      <p:sp>
        <p:nvSpPr>
          <p:cNvPr id="6" name="Slide Number Placeholder 5"/>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113189100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07/04/1446</a:t>
            </a:fld>
            <a:endParaRPr lang="fa-IR"/>
          </a:p>
        </p:txBody>
      </p:sp>
      <p:sp>
        <p:nvSpPr>
          <p:cNvPr id="5" name="Footer Placeholder 4"/>
          <p:cNvSpPr>
            <a:spLocks noGrp="1"/>
          </p:cNvSpPr>
          <p:nvPr>
            <p:ph type="ftr" sz="quarter" idx="11"/>
          </p:nvPr>
        </p:nvSpPr>
        <p:spPr/>
        <p:txBody>
          <a:bodyPr/>
          <a:lstStyle/>
          <a:p>
            <a:pPr rtl="1"/>
            <a:endParaRPr lang="fa-IR"/>
          </a:p>
        </p:txBody>
      </p:sp>
      <p:sp>
        <p:nvSpPr>
          <p:cNvPr id="6" name="Slide Number Placeholder 5"/>
          <p:cNvSpPr>
            <a:spLocks noGrp="1"/>
          </p:cNvSpPr>
          <p:nvPr>
            <p:ph type="sldNum" sz="quarter" idx="12"/>
          </p:nvPr>
        </p:nvSpPr>
        <p:spPr/>
        <p:txBody>
          <a:bodyPr/>
          <a:lstStyle/>
          <a:p>
            <a:pPr rtl="1"/>
            <a:fld id="{D7AE3563-CF2E-4769-BD29-0E75AC0F380F}" type="slidenum">
              <a:rPr lang="fa-IR" smtClean="0"/>
              <a:pPr rtl="1"/>
              <a:t>‹#›</a:t>
            </a:fld>
            <a:endParaRPr lang="fa-IR"/>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976112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rtl="1"/>
            <a:fld id="{3F108A44-0A55-4DA9-9BD2-15862813078A}" type="datetimeFigureOut">
              <a:rPr lang="fa-IR" smtClean="0"/>
              <a:pPr rtl="1"/>
              <a:t>07/04/1446</a:t>
            </a:fld>
            <a:endParaRPr lang="fa-IR"/>
          </a:p>
        </p:txBody>
      </p:sp>
      <p:sp>
        <p:nvSpPr>
          <p:cNvPr id="6" name="Footer Placeholder 5"/>
          <p:cNvSpPr>
            <a:spLocks noGrp="1"/>
          </p:cNvSpPr>
          <p:nvPr>
            <p:ph type="ftr" sz="quarter" idx="11"/>
          </p:nvPr>
        </p:nvSpPr>
        <p:spPr/>
        <p:txBody>
          <a:bodyPr/>
          <a:lstStyle/>
          <a:p>
            <a:pPr rtl="1"/>
            <a:endParaRPr lang="fa-IR"/>
          </a:p>
        </p:txBody>
      </p:sp>
      <p:sp>
        <p:nvSpPr>
          <p:cNvPr id="7" name="Slide Number Placeholder 6"/>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38034768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rtl="1"/>
            <a:fld id="{3F108A44-0A55-4DA9-9BD2-15862813078A}" type="datetimeFigureOut">
              <a:rPr lang="fa-IR" smtClean="0"/>
              <a:pPr rtl="1"/>
              <a:t>07/04/1446</a:t>
            </a:fld>
            <a:endParaRPr lang="fa-IR"/>
          </a:p>
        </p:txBody>
      </p:sp>
      <p:sp>
        <p:nvSpPr>
          <p:cNvPr id="8" name="Footer Placeholder 7"/>
          <p:cNvSpPr>
            <a:spLocks noGrp="1"/>
          </p:cNvSpPr>
          <p:nvPr>
            <p:ph type="ftr" sz="quarter" idx="11"/>
          </p:nvPr>
        </p:nvSpPr>
        <p:spPr/>
        <p:txBody>
          <a:bodyPr/>
          <a:lstStyle/>
          <a:p>
            <a:pPr rtl="1"/>
            <a:endParaRPr lang="fa-IR"/>
          </a:p>
        </p:txBody>
      </p:sp>
      <p:sp>
        <p:nvSpPr>
          <p:cNvPr id="9" name="Slide Number Placeholder 8"/>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42502973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rtl="1"/>
            <a:fld id="{3F108A44-0A55-4DA9-9BD2-15862813078A}" type="datetimeFigureOut">
              <a:rPr lang="fa-IR" smtClean="0"/>
              <a:pPr rtl="1"/>
              <a:t>07/04/1446</a:t>
            </a:fld>
            <a:endParaRPr lang="fa-IR"/>
          </a:p>
        </p:txBody>
      </p:sp>
      <p:sp>
        <p:nvSpPr>
          <p:cNvPr id="4" name="Footer Placeholder 3"/>
          <p:cNvSpPr>
            <a:spLocks noGrp="1"/>
          </p:cNvSpPr>
          <p:nvPr>
            <p:ph type="ftr" sz="quarter" idx="11"/>
          </p:nvPr>
        </p:nvSpPr>
        <p:spPr/>
        <p:txBody>
          <a:bodyPr/>
          <a:lstStyle/>
          <a:p>
            <a:pPr rtl="1"/>
            <a:endParaRPr lang="fa-IR"/>
          </a:p>
        </p:txBody>
      </p:sp>
      <p:sp>
        <p:nvSpPr>
          <p:cNvPr id="5" name="Slide Number Placeholder 4"/>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1747525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14DD95B-F84C-4889-AE6F-442CBE76386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9E5D9FB1-2BA6-4AFF-AF2C-D47DF7041D8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CE8498C0-298A-4E5B-B9DC-6A56648FED2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FB67EACE-F7EF-4307-9AF8-83AAAE91E66A}"/>
              </a:ext>
            </a:extLst>
          </p:cNvPr>
          <p:cNvSpPr>
            <a:spLocks noGrp="1"/>
          </p:cNvSpPr>
          <p:nvPr>
            <p:ph type="dt" sz="half" idx="10"/>
          </p:nvPr>
        </p:nvSpPr>
        <p:spPr/>
        <p:txBody>
          <a:bodyPr/>
          <a:lstStyle/>
          <a:p>
            <a:fld id="{8D879F77-1AF6-43FC-9B4E-4E4ABC2FA928}" type="datetimeFigureOut">
              <a:rPr lang="en-US" smtClean="0"/>
              <a:t>10/10/2024</a:t>
            </a:fld>
            <a:endParaRPr lang="en-US"/>
          </a:p>
        </p:txBody>
      </p:sp>
      <p:sp>
        <p:nvSpPr>
          <p:cNvPr id="6" name="Footer Placeholder 5">
            <a:extLst>
              <a:ext uri="{FF2B5EF4-FFF2-40B4-BE49-F238E27FC236}">
                <a16:creationId xmlns:a16="http://schemas.microsoft.com/office/drawing/2014/main" xmlns="" id="{2D48ED30-C0E5-48EF-9B4E-57264B777D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00E6C053-188F-4DEE-A440-14D5037BC034}"/>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384739847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pPr rtl="1"/>
            <a:fld id="{3F108A44-0A55-4DA9-9BD2-15862813078A}" type="datetimeFigureOut">
              <a:rPr lang="fa-IR" smtClean="0"/>
              <a:pPr rtl="1"/>
              <a:t>07/04/1446</a:t>
            </a:fld>
            <a:endParaRPr lang="fa-IR"/>
          </a:p>
        </p:txBody>
      </p:sp>
      <p:sp>
        <p:nvSpPr>
          <p:cNvPr id="8" name="Footer Placeholder 7"/>
          <p:cNvSpPr>
            <a:spLocks noGrp="1"/>
          </p:cNvSpPr>
          <p:nvPr>
            <p:ph type="ftr" sz="quarter" idx="11"/>
          </p:nvPr>
        </p:nvSpPr>
        <p:spPr/>
        <p:txBody>
          <a:bodyPr/>
          <a:lstStyle>
            <a:lvl1pPr>
              <a:defRPr>
                <a:solidFill>
                  <a:srgbClr val="FFFFFF"/>
                </a:solidFill>
              </a:defRPr>
            </a:lvl1pPr>
          </a:lstStyle>
          <a:p>
            <a:pPr rtl="1"/>
            <a:endParaRPr lang="fa-IR"/>
          </a:p>
        </p:txBody>
      </p:sp>
      <p:sp>
        <p:nvSpPr>
          <p:cNvPr id="9" name="Slide Number Placeholder 8"/>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261665688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8"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3" y="6459787"/>
            <a:ext cx="2618511" cy="365125"/>
          </a:xfrm>
        </p:spPr>
        <p:txBody>
          <a:bodyPr/>
          <a:lstStyle>
            <a:lvl1pPr algn="l">
              <a:defRPr/>
            </a:lvl1pPr>
          </a:lstStyle>
          <a:p>
            <a:pPr rtl="1"/>
            <a:fld id="{3F108A44-0A55-4DA9-9BD2-15862813078A}" type="datetimeFigureOut">
              <a:rPr lang="fa-IR" smtClean="0"/>
              <a:pPr rtl="1"/>
              <a:t>07/04/1446</a:t>
            </a:fld>
            <a:endParaRPr lang="fa-IR"/>
          </a:p>
        </p:txBody>
      </p:sp>
      <p:sp>
        <p:nvSpPr>
          <p:cNvPr id="6" name="Footer Placeholder 5"/>
          <p:cNvSpPr>
            <a:spLocks noGrp="1"/>
          </p:cNvSpPr>
          <p:nvPr>
            <p:ph type="ftr" sz="quarter" idx="11"/>
          </p:nvPr>
        </p:nvSpPr>
        <p:spPr>
          <a:xfrm>
            <a:off x="4800600" y="6459787"/>
            <a:ext cx="4648200" cy="365125"/>
          </a:xfrm>
        </p:spPr>
        <p:txBody>
          <a:bodyPr/>
          <a:lstStyle>
            <a:lvl1pPr algn="l">
              <a:defRPr>
                <a:solidFill>
                  <a:schemeClr val="tx2"/>
                </a:solidFill>
              </a:defRPr>
            </a:lvl1pPr>
          </a:lstStyle>
          <a:p>
            <a:pPr rtl="1"/>
            <a:endParaRPr lang="fa-IR">
              <a:solidFill>
                <a:srgbClr val="637052"/>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pPr rtl="1"/>
            <a:fld id="{D7AE3563-CF2E-4769-BD29-0E75AC0F380F}" type="slidenum">
              <a:rPr lang="fa-IR" smtClean="0">
                <a:solidFill>
                  <a:srgbClr val="637052"/>
                </a:solidFill>
              </a:rPr>
              <a:pPr rtl="1"/>
              <a:t>‹#›</a:t>
            </a:fld>
            <a:endParaRPr lang="fa-IR">
              <a:solidFill>
                <a:srgbClr val="637052"/>
              </a:solidFill>
            </a:endParaRPr>
          </a:p>
        </p:txBody>
      </p:sp>
    </p:spTree>
    <p:extLst>
      <p:ext uri="{BB962C8B-B14F-4D97-AF65-F5344CB8AC3E}">
        <p14:creationId xmlns:p14="http://schemas.microsoft.com/office/powerpoint/2010/main" val="9742832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1"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7"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rtl="1"/>
            <a:fld id="{3F108A44-0A55-4DA9-9BD2-15862813078A}" type="datetimeFigureOut">
              <a:rPr lang="fa-IR" smtClean="0"/>
              <a:pPr rtl="1"/>
              <a:t>07/04/1446</a:t>
            </a:fld>
            <a:endParaRPr lang="fa-IR"/>
          </a:p>
        </p:txBody>
      </p:sp>
      <p:sp>
        <p:nvSpPr>
          <p:cNvPr id="6" name="Footer Placeholder 5"/>
          <p:cNvSpPr>
            <a:spLocks noGrp="1"/>
          </p:cNvSpPr>
          <p:nvPr>
            <p:ph type="ftr" sz="quarter" idx="11"/>
          </p:nvPr>
        </p:nvSpPr>
        <p:spPr/>
        <p:txBody>
          <a:bodyPr/>
          <a:lstStyle/>
          <a:p>
            <a:pPr rtl="1"/>
            <a:endParaRPr lang="fa-IR"/>
          </a:p>
        </p:txBody>
      </p:sp>
      <p:sp>
        <p:nvSpPr>
          <p:cNvPr id="7" name="Slide Number Placeholder 6"/>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5003351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07/04/1446</a:t>
            </a:fld>
            <a:endParaRPr lang="fa-IR"/>
          </a:p>
        </p:txBody>
      </p:sp>
      <p:sp>
        <p:nvSpPr>
          <p:cNvPr id="5" name="Footer Placeholder 4"/>
          <p:cNvSpPr>
            <a:spLocks noGrp="1"/>
          </p:cNvSpPr>
          <p:nvPr>
            <p:ph type="ftr" sz="quarter" idx="11"/>
          </p:nvPr>
        </p:nvSpPr>
        <p:spPr/>
        <p:txBody>
          <a:bodyPr/>
          <a:lstStyle/>
          <a:p>
            <a:pPr rtl="1"/>
            <a:endParaRPr lang="fa-IR"/>
          </a:p>
        </p:txBody>
      </p:sp>
      <p:sp>
        <p:nvSpPr>
          <p:cNvPr id="6" name="Slide Number Placeholder 5"/>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409317070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07/04/1446</a:t>
            </a:fld>
            <a:endParaRPr lang="fa-IR"/>
          </a:p>
        </p:txBody>
      </p:sp>
      <p:sp>
        <p:nvSpPr>
          <p:cNvPr id="5" name="Footer Placeholder 4"/>
          <p:cNvSpPr>
            <a:spLocks noGrp="1"/>
          </p:cNvSpPr>
          <p:nvPr>
            <p:ph type="ftr" sz="quarter" idx="11"/>
          </p:nvPr>
        </p:nvSpPr>
        <p:spPr/>
        <p:txBody>
          <a:bodyPr/>
          <a:lstStyle/>
          <a:p>
            <a:pPr rtl="1"/>
            <a:endParaRPr lang="fa-IR"/>
          </a:p>
        </p:txBody>
      </p:sp>
      <p:sp>
        <p:nvSpPr>
          <p:cNvPr id="6" name="Slide Number Placeholder 5"/>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270523787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3C5B643-729A-4103-AB00-F9D5D3BCCA39}" type="datetimeFigureOut">
              <a:rPr lang="en-US" smtClean="0"/>
              <a:t>10/10/2024</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31876816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C5B643-729A-4103-AB00-F9D5D3BCCA39}" type="datetimeFigureOut">
              <a:rPr lang="en-US" smtClean="0"/>
              <a:t>10/10/2024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10463688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C5B643-729A-4103-AB00-F9D5D3BCCA39}" type="datetimeFigureOut">
              <a:rPr lang="en-US" smtClean="0"/>
              <a:t>10/10/2024</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314064652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3C5B643-729A-4103-AB00-F9D5D3BCCA39}" type="datetimeFigureOut">
              <a:rPr lang="en-US" smtClean="0"/>
              <a:t>10/10/2024</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381578541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3C5B643-729A-4103-AB00-F9D5D3BCCA39}" type="datetimeFigureOut">
              <a:rPr lang="en-US" smtClean="0"/>
              <a:t>10/10/2024</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4107249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BD1C63B-8535-4FFD-90FE-25B3B36DF57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150E8193-EDAC-4774-8209-22A1BBF5DF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06E06C6D-9BCA-4D9B-A3B2-76F9A8D9A8A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7FDBF3E1-1FD0-4926-A81E-7C396FE780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5E885C3F-CF32-44B5-A7C3-3FA4BCF4E94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696F09B4-DB54-4B71-B03D-1576AC17F733}"/>
              </a:ext>
            </a:extLst>
          </p:cNvPr>
          <p:cNvSpPr>
            <a:spLocks noGrp="1"/>
          </p:cNvSpPr>
          <p:nvPr>
            <p:ph type="dt" sz="half" idx="10"/>
          </p:nvPr>
        </p:nvSpPr>
        <p:spPr/>
        <p:txBody>
          <a:bodyPr/>
          <a:lstStyle/>
          <a:p>
            <a:fld id="{8D879F77-1AF6-43FC-9B4E-4E4ABC2FA928}" type="datetimeFigureOut">
              <a:rPr lang="en-US" smtClean="0"/>
              <a:t>10/10/2024</a:t>
            </a:fld>
            <a:endParaRPr lang="en-US"/>
          </a:p>
        </p:txBody>
      </p:sp>
      <p:sp>
        <p:nvSpPr>
          <p:cNvPr id="8" name="Footer Placeholder 7">
            <a:extLst>
              <a:ext uri="{FF2B5EF4-FFF2-40B4-BE49-F238E27FC236}">
                <a16:creationId xmlns:a16="http://schemas.microsoft.com/office/drawing/2014/main" xmlns="" id="{E7A8BA75-2A60-425A-8B4D-2F526555F15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1DD95988-B4A0-4D96-8A51-6E6105EB1F97}"/>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103636490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3C5B643-729A-4103-AB00-F9D5D3BCCA39}" type="datetimeFigureOut">
              <a:rPr lang="en-US" smtClean="0"/>
              <a:t>10/10/2024</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259983884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C5B643-729A-4103-AB00-F9D5D3BCCA39}" type="datetimeFigureOut">
              <a:rPr lang="en-US" smtClean="0"/>
              <a:t>10/10/2024</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319828016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3C5B643-729A-4103-AB00-F9D5D3BCCA39}" type="datetimeFigureOut">
              <a:rPr lang="en-US" smtClean="0"/>
              <a:t>10/10/2024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112233662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3C5B643-729A-4103-AB00-F9D5D3BCCA39}" type="datetimeFigureOut">
              <a:rPr lang="en-US" smtClean="0"/>
              <a:t>10/10/2024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26397013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07/04/1446</a:t>
            </a:fld>
            <a:endParaRPr lang="fa-IR"/>
          </a:p>
        </p:txBody>
      </p:sp>
      <p:sp>
        <p:nvSpPr>
          <p:cNvPr id="5" name="Footer Placeholder 4"/>
          <p:cNvSpPr>
            <a:spLocks noGrp="1"/>
          </p:cNvSpPr>
          <p:nvPr>
            <p:ph type="ftr" sz="quarter" idx="11"/>
          </p:nvPr>
        </p:nvSpPr>
        <p:spPr/>
        <p:txBody>
          <a:bodyPr/>
          <a:lstStyle/>
          <a:p>
            <a:pPr rtl="1"/>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139859689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07/04/1446</a:t>
            </a:fld>
            <a:endParaRPr lang="fa-IR"/>
          </a:p>
        </p:txBody>
      </p:sp>
      <p:sp>
        <p:nvSpPr>
          <p:cNvPr id="5" name="Footer Placeholder 4"/>
          <p:cNvSpPr>
            <a:spLocks noGrp="1"/>
          </p:cNvSpPr>
          <p:nvPr>
            <p:ph type="ftr" sz="quarter" idx="11"/>
          </p:nvPr>
        </p:nvSpPr>
        <p:spPr/>
        <p:txBody>
          <a:bodyPr/>
          <a:lstStyle/>
          <a:p>
            <a:pPr rtl="1"/>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pPr rtl="1"/>
            <a:fld id="{D7AE3563-CF2E-4769-BD29-0E75AC0F380F}" type="slidenum">
              <a:rPr lang="fa-IR" smtClean="0"/>
              <a:pPr rtl="1"/>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8055445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pPr rtl="1"/>
            <a:fld id="{3F108A44-0A55-4DA9-9BD2-15862813078A}" type="datetimeFigureOut">
              <a:rPr lang="fa-IR" smtClean="0"/>
              <a:pPr rtl="1"/>
              <a:t>07/04/1446</a:t>
            </a:fld>
            <a:endParaRPr lang="fa-IR"/>
          </a:p>
        </p:txBody>
      </p:sp>
      <p:sp>
        <p:nvSpPr>
          <p:cNvPr id="6" name="Footer Placeholder 5"/>
          <p:cNvSpPr>
            <a:spLocks noGrp="1"/>
          </p:cNvSpPr>
          <p:nvPr>
            <p:ph type="ftr" sz="quarter" idx="11"/>
          </p:nvPr>
        </p:nvSpPr>
        <p:spPr/>
        <p:txBody>
          <a:bodyPr/>
          <a:lstStyle/>
          <a:p>
            <a:pPr rtl="1"/>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148988269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pPr rtl="1"/>
            <a:fld id="{3F108A44-0A55-4DA9-9BD2-15862813078A}" type="datetimeFigureOut">
              <a:rPr lang="fa-IR" smtClean="0"/>
              <a:pPr rtl="1"/>
              <a:t>07/04/1446</a:t>
            </a:fld>
            <a:endParaRPr lang="fa-IR"/>
          </a:p>
        </p:txBody>
      </p:sp>
      <p:sp>
        <p:nvSpPr>
          <p:cNvPr id="6" name="Footer Placeholder 5"/>
          <p:cNvSpPr>
            <a:spLocks noGrp="1"/>
          </p:cNvSpPr>
          <p:nvPr>
            <p:ph type="ftr" sz="quarter" idx="11"/>
          </p:nvPr>
        </p:nvSpPr>
        <p:spPr/>
        <p:txBody>
          <a:bodyPr/>
          <a:lstStyle/>
          <a:p>
            <a:pPr rtl="1"/>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1"/>
            <a:fld id="{D7AE3563-CF2E-4769-BD29-0E75AC0F380F}" type="slidenum">
              <a:rPr lang="fa-IR" smtClean="0"/>
              <a:pPr rtl="1"/>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2754116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pPr rtl="1"/>
            <a:fld id="{3F108A44-0A55-4DA9-9BD2-15862813078A}" type="datetimeFigureOut">
              <a:rPr lang="fa-IR" smtClean="0"/>
              <a:pPr rtl="1"/>
              <a:t>07/04/1446</a:t>
            </a:fld>
            <a:endParaRPr lang="fa-IR"/>
          </a:p>
        </p:txBody>
      </p:sp>
      <p:sp>
        <p:nvSpPr>
          <p:cNvPr id="6" name="Footer Placeholder 5"/>
          <p:cNvSpPr>
            <a:spLocks noGrp="1"/>
          </p:cNvSpPr>
          <p:nvPr>
            <p:ph type="ftr" sz="quarter" idx="11"/>
          </p:nvPr>
        </p:nvSpPr>
        <p:spPr/>
        <p:txBody>
          <a:bodyPr/>
          <a:lstStyle/>
          <a:p>
            <a:pPr rtl="1"/>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30908732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C5B643-729A-4103-AB00-F9D5D3BCCA39}" type="datetimeFigureOut">
              <a:rPr lang="en-US" smtClean="0"/>
              <a:t>10/10/2024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37377966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3988970-9356-475F-B9CA-E6875513E2C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9F40A396-73F8-4F6C-99EA-88622A950BE0}"/>
              </a:ext>
            </a:extLst>
          </p:cNvPr>
          <p:cNvSpPr>
            <a:spLocks noGrp="1"/>
          </p:cNvSpPr>
          <p:nvPr>
            <p:ph type="dt" sz="half" idx="10"/>
          </p:nvPr>
        </p:nvSpPr>
        <p:spPr/>
        <p:txBody>
          <a:bodyPr/>
          <a:lstStyle/>
          <a:p>
            <a:fld id="{8D879F77-1AF6-43FC-9B4E-4E4ABC2FA928}" type="datetimeFigureOut">
              <a:rPr lang="en-US" smtClean="0"/>
              <a:t>10/10/2024</a:t>
            </a:fld>
            <a:endParaRPr lang="en-US"/>
          </a:p>
        </p:txBody>
      </p:sp>
      <p:sp>
        <p:nvSpPr>
          <p:cNvPr id="4" name="Footer Placeholder 3">
            <a:extLst>
              <a:ext uri="{FF2B5EF4-FFF2-40B4-BE49-F238E27FC236}">
                <a16:creationId xmlns:a16="http://schemas.microsoft.com/office/drawing/2014/main" xmlns="" id="{D94FA51A-95F2-4C78-A706-DC6B7840C5A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FF334F7C-648F-4C33-9A7C-7D3C9A8F3AAA}"/>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156812531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C5B643-729A-4103-AB00-F9D5D3BCCA39}" type="datetimeFigureOut">
              <a:rPr lang="en-US" smtClean="0"/>
              <a:t>10/10/2024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273642301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02227" y="1800148"/>
            <a:ext cx="8958693" cy="1845097"/>
          </a:xfrm>
          <a:noFill/>
          <a:effectLst>
            <a:outerShdw blurRad="50800" dist="38100" dir="2700000" algn="tl" rotWithShape="0">
              <a:prstClr val="black">
                <a:alpha val="40000"/>
              </a:prstClr>
            </a:outerShdw>
          </a:effectLst>
        </p:spPr>
        <p:txBody>
          <a:bodyPr>
            <a:normAutofit/>
          </a:bodyPr>
          <a:lstStyle>
            <a:lvl1pPr algn="l">
              <a:defRPr sz="48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802227" y="4243426"/>
            <a:ext cx="10791153" cy="1832460"/>
          </a:xfrm>
          <a:noFill/>
        </p:spPr>
        <p:txBody>
          <a:bodyPr>
            <a:normAutofit/>
          </a:bodyPr>
          <a:lstStyle>
            <a:lvl1pPr marL="0" indent="0" algn="l">
              <a:buNone/>
              <a:defRPr sz="3733" b="0" i="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a:t>
            </a:r>
          </a:p>
          <a:p>
            <a:r>
              <a:rPr lang="en-US" dirty="0"/>
              <a:t>Master subtitle style</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10/10/2024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331622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8620" y="171294"/>
            <a:ext cx="10994760" cy="1189327"/>
          </a:xfrm>
        </p:spPr>
        <p:txBody>
          <a:bodyPr>
            <a:normAutofit/>
          </a:bodyPr>
          <a:lstStyle>
            <a:lvl1pPr algn="l">
              <a:defRPr sz="4800" baseline="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598621" y="1800147"/>
            <a:ext cx="10994760" cy="4479341"/>
          </a:xfrm>
        </p:spPr>
        <p:txBody>
          <a:bodyPr/>
          <a:lstStyle>
            <a:lvl1pPr algn="l">
              <a:defRPr sz="3733">
                <a:solidFill>
                  <a:schemeClr val="bg1"/>
                </a:solidFill>
              </a:defRPr>
            </a:lvl1pPr>
            <a:lvl2pPr algn="l">
              <a:defRPr>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10/10/2024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672169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621" y="578507"/>
            <a:ext cx="9773120" cy="763525"/>
          </a:xfrm>
        </p:spPr>
        <p:txBody>
          <a:bodyPr>
            <a:normAutofit/>
          </a:bodyPr>
          <a:lstStyle>
            <a:lvl1pPr algn="l">
              <a:defRPr sz="480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598621" y="1598079"/>
            <a:ext cx="9773120" cy="4681415"/>
          </a:xfrm>
        </p:spPr>
        <p:txBody>
          <a:bodyPr/>
          <a:lstStyle>
            <a:lvl1pPr>
              <a:defRPr sz="3733">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10/10/2024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269280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10/10/2024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8351083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10/10/2024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5176056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98620" y="374901"/>
            <a:ext cx="10994761" cy="1018033"/>
          </a:xfrm>
        </p:spPr>
        <p:txBody>
          <a:bodyPr>
            <a:normAutofit/>
          </a:bodyPr>
          <a:lstStyle>
            <a:lvl1pPr algn="l">
              <a:defRPr sz="4800" baseline="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715839" y="2242820"/>
            <a:ext cx="5386917" cy="639763"/>
          </a:xfrm>
        </p:spPr>
        <p:txBody>
          <a:bodyPr anchor="b"/>
          <a:lstStyle>
            <a:lvl1pPr marL="0" indent="0" algn="ctr">
              <a:buNone/>
              <a:defRPr sz="3200" b="1">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4" name="Content Placeholder 3"/>
          <p:cNvSpPr>
            <a:spLocks noGrp="1"/>
          </p:cNvSpPr>
          <p:nvPr>
            <p:ph sz="half" idx="2"/>
          </p:nvPr>
        </p:nvSpPr>
        <p:spPr>
          <a:xfrm>
            <a:off x="715839" y="2818181"/>
            <a:ext cx="5386917" cy="2850495"/>
          </a:xfrm>
        </p:spPr>
        <p:txBody>
          <a:bodyPr/>
          <a:lstStyle>
            <a:lvl1pPr algn="ctr">
              <a:defRPr sz="3200">
                <a:solidFill>
                  <a:schemeClr val="bg1"/>
                </a:solidFill>
              </a:defRPr>
            </a:lvl1pPr>
            <a:lvl2pPr algn="ctr">
              <a:defRPr sz="2667">
                <a:solidFill>
                  <a:schemeClr val="bg1"/>
                </a:solidFill>
              </a:defRPr>
            </a:lvl2pPr>
            <a:lvl3pPr algn="ctr">
              <a:defRPr sz="2400">
                <a:solidFill>
                  <a:schemeClr val="bg1"/>
                </a:solidFill>
              </a:defRPr>
            </a:lvl3pPr>
            <a:lvl4pPr algn="ctr">
              <a:defRPr sz="2133">
                <a:solidFill>
                  <a:schemeClr val="bg1"/>
                </a:solidFill>
              </a:defRPr>
            </a:lvl4pPr>
            <a:lvl5pPr algn="ctr">
              <a:defRPr sz="2133">
                <a:solidFill>
                  <a:schemeClr val="bg1"/>
                </a:solidFill>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096001" y="2242820"/>
            <a:ext cx="5389033" cy="639763"/>
          </a:xfrm>
        </p:spPr>
        <p:txBody>
          <a:bodyPr anchor="b"/>
          <a:lstStyle>
            <a:lvl1pPr marL="0" indent="0" algn="ctr">
              <a:buNone/>
              <a:defRPr sz="3200" b="1">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6" name="Content Placeholder 5"/>
          <p:cNvSpPr>
            <a:spLocks noGrp="1"/>
          </p:cNvSpPr>
          <p:nvPr>
            <p:ph sz="quarter" idx="4"/>
          </p:nvPr>
        </p:nvSpPr>
        <p:spPr>
          <a:xfrm>
            <a:off x="6096001" y="2818181"/>
            <a:ext cx="5389033" cy="2850495"/>
          </a:xfrm>
        </p:spPr>
        <p:txBody>
          <a:bodyPr/>
          <a:lstStyle>
            <a:lvl1pPr algn="ctr">
              <a:defRPr sz="3200">
                <a:solidFill>
                  <a:schemeClr val="bg1"/>
                </a:solidFill>
              </a:defRPr>
            </a:lvl1pPr>
            <a:lvl2pPr algn="ctr">
              <a:defRPr sz="2667">
                <a:solidFill>
                  <a:schemeClr val="bg1"/>
                </a:solidFill>
              </a:defRPr>
            </a:lvl2pPr>
            <a:lvl3pPr algn="ctr">
              <a:defRPr sz="2400">
                <a:solidFill>
                  <a:schemeClr val="bg1"/>
                </a:solidFill>
              </a:defRPr>
            </a:lvl3pPr>
            <a:lvl4pPr algn="ctr">
              <a:defRPr sz="2133">
                <a:solidFill>
                  <a:schemeClr val="bg1"/>
                </a:solidFill>
              </a:defRPr>
            </a:lvl4pPr>
            <a:lvl5pPr algn="ctr">
              <a:defRPr sz="2133">
                <a:solidFill>
                  <a:schemeClr val="bg1"/>
                </a:solidFill>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10/10/2024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026090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10/10/2024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505383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10/10/2024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854078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10/10/2024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2692468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2152B904-537C-4A86-8D82-7C32CA0EAAE0}"/>
              </a:ext>
            </a:extLst>
          </p:cNvPr>
          <p:cNvSpPr>
            <a:spLocks noGrp="1"/>
          </p:cNvSpPr>
          <p:nvPr>
            <p:ph type="dt" sz="half" idx="10"/>
          </p:nvPr>
        </p:nvSpPr>
        <p:spPr/>
        <p:txBody>
          <a:bodyPr/>
          <a:lstStyle/>
          <a:p>
            <a:fld id="{8D879F77-1AF6-43FC-9B4E-4E4ABC2FA928}" type="datetimeFigureOut">
              <a:rPr lang="en-US" smtClean="0"/>
              <a:t>10/10/2024</a:t>
            </a:fld>
            <a:endParaRPr lang="en-US"/>
          </a:p>
        </p:txBody>
      </p:sp>
      <p:sp>
        <p:nvSpPr>
          <p:cNvPr id="3" name="Footer Placeholder 2">
            <a:extLst>
              <a:ext uri="{FF2B5EF4-FFF2-40B4-BE49-F238E27FC236}">
                <a16:creationId xmlns:a16="http://schemas.microsoft.com/office/drawing/2014/main" xmlns="" id="{C02FF721-5BAC-4444-8D92-17683A36009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82A67A91-B772-4611-B848-BE25D7A28B23}"/>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234825625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10/10/2024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6949045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10/10/2024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729785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10/10/2024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pic>
        <p:nvPicPr>
          <p:cNvPr id="7" name="Picture 6" descr="E:\websites\free-power-point-templates\2012\logos.png"/>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4874360" y="5261461"/>
            <a:ext cx="1725376" cy="621137"/>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96585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80BF9B1-F5D1-B8E9-A195-3F80CEA2A7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76DCB15B-029E-2CAD-5D27-413AAA1C8C3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3543DCBB-F7A2-6D39-44DA-FF5C4A346357}"/>
              </a:ext>
            </a:extLst>
          </p:cNvPr>
          <p:cNvSpPr>
            <a:spLocks noGrp="1"/>
          </p:cNvSpPr>
          <p:nvPr>
            <p:ph type="dt" sz="half" idx="10"/>
          </p:nvPr>
        </p:nvSpPr>
        <p:spPr/>
        <p:txBody>
          <a:bodyPr/>
          <a:lstStyle/>
          <a:p>
            <a:fld id="{D148FB43-7192-419E-8D75-1395F8085ABF}" type="datetimeFigureOut">
              <a:rPr lang="en-US" smtClean="0"/>
              <a:t>10/10/2024</a:t>
            </a:fld>
            <a:endParaRPr lang="en-US"/>
          </a:p>
        </p:txBody>
      </p:sp>
      <p:sp>
        <p:nvSpPr>
          <p:cNvPr id="5" name="Footer Placeholder 4">
            <a:extLst>
              <a:ext uri="{FF2B5EF4-FFF2-40B4-BE49-F238E27FC236}">
                <a16:creationId xmlns:a16="http://schemas.microsoft.com/office/drawing/2014/main" xmlns="" id="{DB62C6F1-42A9-AC9F-5FBB-00417A9237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735417A8-E636-9050-C20A-ECA6899AC016}"/>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64337233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6083331-9B2D-FF88-7CD2-54ABCA7453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8A79B516-75B6-2854-0FCB-3DD57E73500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B847F425-5714-3592-9E62-02D853667FBB}"/>
              </a:ext>
            </a:extLst>
          </p:cNvPr>
          <p:cNvSpPr>
            <a:spLocks noGrp="1"/>
          </p:cNvSpPr>
          <p:nvPr>
            <p:ph type="dt" sz="half" idx="10"/>
          </p:nvPr>
        </p:nvSpPr>
        <p:spPr/>
        <p:txBody>
          <a:bodyPr/>
          <a:lstStyle/>
          <a:p>
            <a:fld id="{D148FB43-7192-419E-8D75-1395F8085ABF}" type="datetimeFigureOut">
              <a:rPr lang="en-US" smtClean="0"/>
              <a:t>10/10/2024</a:t>
            </a:fld>
            <a:endParaRPr lang="en-US"/>
          </a:p>
        </p:txBody>
      </p:sp>
      <p:sp>
        <p:nvSpPr>
          <p:cNvPr id="5" name="Footer Placeholder 4">
            <a:extLst>
              <a:ext uri="{FF2B5EF4-FFF2-40B4-BE49-F238E27FC236}">
                <a16:creationId xmlns:a16="http://schemas.microsoft.com/office/drawing/2014/main" xmlns="" id="{1BE2FB4E-7813-8F2F-BE3F-4C7FBF0BF9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63F50A10-B847-2AFE-FE1B-493C27568850}"/>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408767744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0484E5-9E94-4C19-8379-4B87DFE8DA6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756D498D-B673-7417-543D-D30D86AC6DA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1A9997E1-0B2E-14F4-2CDB-D85726A1470C}"/>
              </a:ext>
            </a:extLst>
          </p:cNvPr>
          <p:cNvSpPr>
            <a:spLocks noGrp="1"/>
          </p:cNvSpPr>
          <p:nvPr>
            <p:ph type="dt" sz="half" idx="10"/>
          </p:nvPr>
        </p:nvSpPr>
        <p:spPr/>
        <p:txBody>
          <a:bodyPr/>
          <a:lstStyle/>
          <a:p>
            <a:fld id="{D148FB43-7192-419E-8D75-1395F8085ABF}" type="datetimeFigureOut">
              <a:rPr lang="en-US" smtClean="0"/>
              <a:t>10/10/2024</a:t>
            </a:fld>
            <a:endParaRPr lang="en-US"/>
          </a:p>
        </p:txBody>
      </p:sp>
      <p:sp>
        <p:nvSpPr>
          <p:cNvPr id="5" name="Footer Placeholder 4">
            <a:extLst>
              <a:ext uri="{FF2B5EF4-FFF2-40B4-BE49-F238E27FC236}">
                <a16:creationId xmlns:a16="http://schemas.microsoft.com/office/drawing/2014/main" xmlns="" id="{38A10EF9-9FD4-C8C1-0B21-0C9214FFE1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12C7B72C-634F-F6BE-4B70-37CE227EA676}"/>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94072656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72187E5-50A0-F8F4-2620-573109C772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BD36E47E-F935-6283-C831-1462FD6C067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853AB85E-D830-4A9C-3D74-642091737E3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869EA9CC-33F6-1F3D-4E37-6B29AB11C792}"/>
              </a:ext>
            </a:extLst>
          </p:cNvPr>
          <p:cNvSpPr>
            <a:spLocks noGrp="1"/>
          </p:cNvSpPr>
          <p:nvPr>
            <p:ph type="dt" sz="half" idx="10"/>
          </p:nvPr>
        </p:nvSpPr>
        <p:spPr/>
        <p:txBody>
          <a:bodyPr/>
          <a:lstStyle/>
          <a:p>
            <a:fld id="{D148FB43-7192-419E-8D75-1395F8085ABF}" type="datetimeFigureOut">
              <a:rPr lang="en-US" smtClean="0"/>
              <a:t>10/10/2024</a:t>
            </a:fld>
            <a:endParaRPr lang="en-US"/>
          </a:p>
        </p:txBody>
      </p:sp>
      <p:sp>
        <p:nvSpPr>
          <p:cNvPr id="6" name="Footer Placeholder 5">
            <a:extLst>
              <a:ext uri="{FF2B5EF4-FFF2-40B4-BE49-F238E27FC236}">
                <a16:creationId xmlns:a16="http://schemas.microsoft.com/office/drawing/2014/main" xmlns="" id="{1F55F4B5-7D62-FAD2-0220-04456DE166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B20123C2-BAB8-E11B-3B6E-F4242E8650D8}"/>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178861644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B315662-52F0-9C5B-5B74-3A1180B9A1B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E2384C85-0586-583F-B846-EBFD2043CD2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906CA9FE-F23A-D274-99C3-BB39E1869C7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5C4BC366-9BC8-8FA5-4E76-3198013C35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296E3E44-B02F-3324-BCF9-8C5A0367A0A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F0544BC3-6FF6-5AA6-49C8-EF358BA9B60C}"/>
              </a:ext>
            </a:extLst>
          </p:cNvPr>
          <p:cNvSpPr>
            <a:spLocks noGrp="1"/>
          </p:cNvSpPr>
          <p:nvPr>
            <p:ph type="dt" sz="half" idx="10"/>
          </p:nvPr>
        </p:nvSpPr>
        <p:spPr/>
        <p:txBody>
          <a:bodyPr/>
          <a:lstStyle/>
          <a:p>
            <a:fld id="{D148FB43-7192-419E-8D75-1395F8085ABF}" type="datetimeFigureOut">
              <a:rPr lang="en-US" smtClean="0"/>
              <a:t>10/10/2024</a:t>
            </a:fld>
            <a:endParaRPr lang="en-US"/>
          </a:p>
        </p:txBody>
      </p:sp>
      <p:sp>
        <p:nvSpPr>
          <p:cNvPr id="8" name="Footer Placeholder 7">
            <a:extLst>
              <a:ext uri="{FF2B5EF4-FFF2-40B4-BE49-F238E27FC236}">
                <a16:creationId xmlns:a16="http://schemas.microsoft.com/office/drawing/2014/main" xmlns="" id="{4DF12768-4138-1FCF-3A56-DD9FACE1E5F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7E53A3F3-58C9-3461-D700-17DA586306CA}"/>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14271129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0D6D10B-AFB2-CA58-03B1-07B41133F0A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BDE69C5E-77A4-61F6-74D4-2AE7EF0C3EF2}"/>
              </a:ext>
            </a:extLst>
          </p:cNvPr>
          <p:cNvSpPr>
            <a:spLocks noGrp="1"/>
          </p:cNvSpPr>
          <p:nvPr>
            <p:ph type="dt" sz="half" idx="10"/>
          </p:nvPr>
        </p:nvSpPr>
        <p:spPr/>
        <p:txBody>
          <a:bodyPr/>
          <a:lstStyle/>
          <a:p>
            <a:fld id="{D148FB43-7192-419E-8D75-1395F8085ABF}" type="datetimeFigureOut">
              <a:rPr lang="en-US" smtClean="0"/>
              <a:t>10/10/2024</a:t>
            </a:fld>
            <a:endParaRPr lang="en-US"/>
          </a:p>
        </p:txBody>
      </p:sp>
      <p:sp>
        <p:nvSpPr>
          <p:cNvPr id="4" name="Footer Placeholder 3">
            <a:extLst>
              <a:ext uri="{FF2B5EF4-FFF2-40B4-BE49-F238E27FC236}">
                <a16:creationId xmlns:a16="http://schemas.microsoft.com/office/drawing/2014/main" xmlns="" id="{E266EB70-3521-0D2C-91F6-73FC8076973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254F3AEC-A5EA-D9BD-302D-517E0D08700E}"/>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355302599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2AE4D3B3-9E23-721D-3722-8DD6BEAE6F5F}"/>
              </a:ext>
            </a:extLst>
          </p:cNvPr>
          <p:cNvSpPr>
            <a:spLocks noGrp="1"/>
          </p:cNvSpPr>
          <p:nvPr>
            <p:ph type="dt" sz="half" idx="10"/>
          </p:nvPr>
        </p:nvSpPr>
        <p:spPr/>
        <p:txBody>
          <a:bodyPr/>
          <a:lstStyle/>
          <a:p>
            <a:fld id="{D148FB43-7192-419E-8D75-1395F8085ABF}" type="datetimeFigureOut">
              <a:rPr lang="en-US" smtClean="0"/>
              <a:t>10/10/2024</a:t>
            </a:fld>
            <a:endParaRPr lang="en-US"/>
          </a:p>
        </p:txBody>
      </p:sp>
      <p:sp>
        <p:nvSpPr>
          <p:cNvPr id="3" name="Footer Placeholder 2">
            <a:extLst>
              <a:ext uri="{FF2B5EF4-FFF2-40B4-BE49-F238E27FC236}">
                <a16:creationId xmlns:a16="http://schemas.microsoft.com/office/drawing/2014/main" xmlns="" id="{0520BC2C-490D-5F6C-1E72-7421B94E443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4811267B-5895-EB73-99E0-903B8FBE8959}"/>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18325941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88CD73-1E4F-4B84-A60A-68C20F3B50E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2E65D4A0-CED3-4E71-99A5-F8C396FF810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0F0E4EEB-84CE-48EB-9887-50F505BBD1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DFAE2C37-F2A0-4E96-8994-EDE8F8087FB9}"/>
              </a:ext>
            </a:extLst>
          </p:cNvPr>
          <p:cNvSpPr>
            <a:spLocks noGrp="1"/>
          </p:cNvSpPr>
          <p:nvPr>
            <p:ph type="dt" sz="half" idx="10"/>
          </p:nvPr>
        </p:nvSpPr>
        <p:spPr/>
        <p:txBody>
          <a:bodyPr/>
          <a:lstStyle/>
          <a:p>
            <a:fld id="{8D879F77-1AF6-43FC-9B4E-4E4ABC2FA928}" type="datetimeFigureOut">
              <a:rPr lang="en-US" smtClean="0"/>
              <a:t>10/10/2024</a:t>
            </a:fld>
            <a:endParaRPr lang="en-US"/>
          </a:p>
        </p:txBody>
      </p:sp>
      <p:sp>
        <p:nvSpPr>
          <p:cNvPr id="6" name="Footer Placeholder 5">
            <a:extLst>
              <a:ext uri="{FF2B5EF4-FFF2-40B4-BE49-F238E27FC236}">
                <a16:creationId xmlns:a16="http://schemas.microsoft.com/office/drawing/2014/main" xmlns="" id="{10641F73-8776-4819-99B1-C53916F9CF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1FD9F73A-21AB-4F1C-A425-0CF7E45990FC}"/>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347814088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025C514-52A1-1C8B-299B-CDA8725D8B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CA152E95-2B55-DB1B-B285-D472E1F8520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974352E4-DD3B-EBEA-1492-81499A638D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091A9581-FE30-496D-3BAF-245203CA94FE}"/>
              </a:ext>
            </a:extLst>
          </p:cNvPr>
          <p:cNvSpPr>
            <a:spLocks noGrp="1"/>
          </p:cNvSpPr>
          <p:nvPr>
            <p:ph type="dt" sz="half" idx="10"/>
          </p:nvPr>
        </p:nvSpPr>
        <p:spPr/>
        <p:txBody>
          <a:bodyPr/>
          <a:lstStyle/>
          <a:p>
            <a:fld id="{D148FB43-7192-419E-8D75-1395F8085ABF}" type="datetimeFigureOut">
              <a:rPr lang="en-US" smtClean="0"/>
              <a:t>10/10/2024</a:t>
            </a:fld>
            <a:endParaRPr lang="en-US"/>
          </a:p>
        </p:txBody>
      </p:sp>
      <p:sp>
        <p:nvSpPr>
          <p:cNvPr id="6" name="Footer Placeholder 5">
            <a:extLst>
              <a:ext uri="{FF2B5EF4-FFF2-40B4-BE49-F238E27FC236}">
                <a16:creationId xmlns:a16="http://schemas.microsoft.com/office/drawing/2014/main" xmlns="" id="{2E470055-F29B-8421-2EA0-02F7C2BF9F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CB50D7B0-9313-063E-7E19-B60B8B25704E}"/>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91297472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C55E72F-B1C5-3AA2-0275-4B28083F6C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BFA33D2E-76FE-3139-9182-762DBD38298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6EF70F6C-F750-8D75-03DD-6BDC680AC6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01B5D529-59FF-449D-48AC-A264F9155F50}"/>
              </a:ext>
            </a:extLst>
          </p:cNvPr>
          <p:cNvSpPr>
            <a:spLocks noGrp="1"/>
          </p:cNvSpPr>
          <p:nvPr>
            <p:ph type="dt" sz="half" idx="10"/>
          </p:nvPr>
        </p:nvSpPr>
        <p:spPr/>
        <p:txBody>
          <a:bodyPr/>
          <a:lstStyle/>
          <a:p>
            <a:fld id="{D148FB43-7192-419E-8D75-1395F8085ABF}" type="datetimeFigureOut">
              <a:rPr lang="en-US" smtClean="0"/>
              <a:t>10/10/2024</a:t>
            </a:fld>
            <a:endParaRPr lang="en-US"/>
          </a:p>
        </p:txBody>
      </p:sp>
      <p:sp>
        <p:nvSpPr>
          <p:cNvPr id="6" name="Footer Placeholder 5">
            <a:extLst>
              <a:ext uri="{FF2B5EF4-FFF2-40B4-BE49-F238E27FC236}">
                <a16:creationId xmlns:a16="http://schemas.microsoft.com/office/drawing/2014/main" xmlns="" id="{18501CAB-A839-832F-C728-22595597F36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07AB7E9C-82FD-70F4-B989-7274A4B2F2EA}"/>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200598179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24E316-2316-BAD8-1848-FAAD7833B8C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05D88B63-D412-C859-9B49-ADC953252A7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2EB34E01-F398-FD74-B57F-DBA1F98152D4}"/>
              </a:ext>
            </a:extLst>
          </p:cNvPr>
          <p:cNvSpPr>
            <a:spLocks noGrp="1"/>
          </p:cNvSpPr>
          <p:nvPr>
            <p:ph type="dt" sz="half" idx="10"/>
          </p:nvPr>
        </p:nvSpPr>
        <p:spPr/>
        <p:txBody>
          <a:bodyPr/>
          <a:lstStyle/>
          <a:p>
            <a:fld id="{D148FB43-7192-419E-8D75-1395F8085ABF}" type="datetimeFigureOut">
              <a:rPr lang="en-US" smtClean="0"/>
              <a:t>10/10/2024</a:t>
            </a:fld>
            <a:endParaRPr lang="en-US"/>
          </a:p>
        </p:txBody>
      </p:sp>
      <p:sp>
        <p:nvSpPr>
          <p:cNvPr id="5" name="Footer Placeholder 4">
            <a:extLst>
              <a:ext uri="{FF2B5EF4-FFF2-40B4-BE49-F238E27FC236}">
                <a16:creationId xmlns:a16="http://schemas.microsoft.com/office/drawing/2014/main" xmlns="" id="{CD5DC536-3638-15A6-00CB-1D6352C6A7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97771CAB-4A30-8E13-96BE-3C278088F4C3}"/>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321893166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6271EF48-21B3-0C62-81FC-7199451DCC4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BC61E60A-57E6-687C-2FBD-691C6A31C51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8068D18-AE88-DA57-0980-7090B85EBE62}"/>
              </a:ext>
            </a:extLst>
          </p:cNvPr>
          <p:cNvSpPr>
            <a:spLocks noGrp="1"/>
          </p:cNvSpPr>
          <p:nvPr>
            <p:ph type="dt" sz="half" idx="10"/>
          </p:nvPr>
        </p:nvSpPr>
        <p:spPr/>
        <p:txBody>
          <a:bodyPr/>
          <a:lstStyle/>
          <a:p>
            <a:fld id="{D148FB43-7192-419E-8D75-1395F8085ABF}" type="datetimeFigureOut">
              <a:rPr lang="en-US" smtClean="0"/>
              <a:t>10/10/2024</a:t>
            </a:fld>
            <a:endParaRPr lang="en-US"/>
          </a:p>
        </p:txBody>
      </p:sp>
      <p:sp>
        <p:nvSpPr>
          <p:cNvPr id="5" name="Footer Placeholder 4">
            <a:extLst>
              <a:ext uri="{FF2B5EF4-FFF2-40B4-BE49-F238E27FC236}">
                <a16:creationId xmlns:a16="http://schemas.microsoft.com/office/drawing/2014/main" xmlns="" id="{F97DF3AC-67D3-1D20-0B5D-C66677333A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6C7E02E4-45DB-3C09-7855-3D3326175C83}"/>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125171469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F108A44-0A55-4DA9-9BD2-15862813078A}" type="datetimeFigureOut">
              <a:rPr lang="fa-IR" smtClean="0"/>
              <a:t>07/04/1446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7AE3563-CF2E-4769-BD29-0E75AC0F380F}" type="slidenum">
              <a:rPr lang="fa-IR" smtClean="0"/>
              <a:t>‹#›</a:t>
            </a:fld>
            <a:endParaRPr lang="fa-IR"/>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585325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108A44-0A55-4DA9-9BD2-15862813078A}" type="datetimeFigureOut">
              <a:rPr lang="fa-IR" smtClean="0"/>
              <a:t>07/04/1446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29766656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F108A44-0A55-4DA9-9BD2-15862813078A}" type="datetimeFigureOut">
              <a:rPr lang="fa-IR" smtClean="0"/>
              <a:t>07/04/1446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7AE3563-CF2E-4769-BD29-0E75AC0F380F}" type="slidenum">
              <a:rPr lang="fa-IR" smtClean="0"/>
              <a:t>‹#›</a:t>
            </a:fld>
            <a:endParaRPr lang="fa-IR"/>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386819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F108A44-0A55-4DA9-9BD2-15862813078A}" type="datetimeFigureOut">
              <a:rPr lang="fa-IR" smtClean="0"/>
              <a:t>07/04/1446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333077403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F108A44-0A55-4DA9-9BD2-15862813078A}" type="datetimeFigureOut">
              <a:rPr lang="fa-IR" smtClean="0"/>
              <a:t>07/04/1446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255419943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F108A44-0A55-4DA9-9BD2-15862813078A}" type="datetimeFigureOut">
              <a:rPr lang="fa-IR" smtClean="0"/>
              <a:t>07/04/1446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31537009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D19D533-4459-4B85-80EC-0788649023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1DCCCB5C-32F0-4D30-AA8F-84DA97CFA53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A81C8987-521A-4281-98EA-BE9EA6E5D1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580FD874-D922-425B-BB54-7A054F421F43}"/>
              </a:ext>
            </a:extLst>
          </p:cNvPr>
          <p:cNvSpPr>
            <a:spLocks noGrp="1"/>
          </p:cNvSpPr>
          <p:nvPr>
            <p:ph type="dt" sz="half" idx="10"/>
          </p:nvPr>
        </p:nvSpPr>
        <p:spPr/>
        <p:txBody>
          <a:bodyPr/>
          <a:lstStyle/>
          <a:p>
            <a:fld id="{8D879F77-1AF6-43FC-9B4E-4E4ABC2FA928}" type="datetimeFigureOut">
              <a:rPr lang="en-US" smtClean="0"/>
              <a:t>10/10/2024</a:t>
            </a:fld>
            <a:endParaRPr lang="en-US"/>
          </a:p>
        </p:txBody>
      </p:sp>
      <p:sp>
        <p:nvSpPr>
          <p:cNvPr id="6" name="Footer Placeholder 5">
            <a:extLst>
              <a:ext uri="{FF2B5EF4-FFF2-40B4-BE49-F238E27FC236}">
                <a16:creationId xmlns:a16="http://schemas.microsoft.com/office/drawing/2014/main" xmlns="" id="{CCA62083-BFF5-40E4-8A17-B317B5E67D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9CA1BE19-9C44-400B-BBBD-05A9122EA610}"/>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161732997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3F108A44-0A55-4DA9-9BD2-15862813078A}" type="datetimeFigureOut">
              <a:rPr lang="fa-IR" smtClean="0"/>
              <a:t>07/04/1446</a:t>
            </a:fld>
            <a:endParaRPr lang="fa-IR"/>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fa-IR"/>
          </a:p>
        </p:txBody>
      </p:sp>
      <p:sp>
        <p:nvSpPr>
          <p:cNvPr id="9" name="Slide Number Placeholder 8"/>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165280168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8"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3" y="6459787"/>
            <a:ext cx="2618511" cy="365125"/>
          </a:xfrm>
        </p:spPr>
        <p:txBody>
          <a:bodyPr/>
          <a:lstStyle>
            <a:lvl1pPr algn="l">
              <a:defRPr/>
            </a:lvl1pPr>
          </a:lstStyle>
          <a:p>
            <a:fld id="{3F108A44-0A55-4DA9-9BD2-15862813078A}" type="datetimeFigureOut">
              <a:rPr lang="fa-IR" smtClean="0"/>
              <a:t>07/04/1446</a:t>
            </a:fld>
            <a:endParaRPr lang="fa-IR"/>
          </a:p>
        </p:txBody>
      </p:sp>
      <p:sp>
        <p:nvSpPr>
          <p:cNvPr id="6" name="Footer Placeholder 5"/>
          <p:cNvSpPr>
            <a:spLocks noGrp="1"/>
          </p:cNvSpPr>
          <p:nvPr>
            <p:ph type="ftr" sz="quarter" idx="11"/>
          </p:nvPr>
        </p:nvSpPr>
        <p:spPr>
          <a:xfrm>
            <a:off x="4800600" y="6459787"/>
            <a:ext cx="4648200" cy="365125"/>
          </a:xfrm>
        </p:spPr>
        <p:txBody>
          <a:bodyPr/>
          <a:lstStyle>
            <a:lvl1pPr algn="l">
              <a:defRPr>
                <a:solidFill>
                  <a:schemeClr val="tx2"/>
                </a:solidFill>
              </a:defRPr>
            </a:lvl1pPr>
          </a:lstStyle>
          <a:p>
            <a:endParaRPr lang="fa-I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7AE3563-CF2E-4769-BD29-0E75AC0F380F}" type="slidenum">
              <a:rPr lang="fa-IR" smtClean="0"/>
              <a:t>‹#›</a:t>
            </a:fld>
            <a:endParaRPr lang="fa-IR"/>
          </a:p>
        </p:txBody>
      </p:sp>
    </p:spTree>
    <p:extLst>
      <p:ext uri="{BB962C8B-B14F-4D97-AF65-F5344CB8AC3E}">
        <p14:creationId xmlns:p14="http://schemas.microsoft.com/office/powerpoint/2010/main" val="383372450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1"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7"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F108A44-0A55-4DA9-9BD2-15862813078A}" type="datetimeFigureOut">
              <a:rPr lang="fa-IR" smtClean="0"/>
              <a:t>07/04/1446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186525800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108A44-0A55-4DA9-9BD2-15862813078A}" type="datetimeFigureOut">
              <a:rPr lang="fa-IR" smtClean="0"/>
              <a:t>07/04/1446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135731674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108A44-0A55-4DA9-9BD2-15862813078A}" type="datetimeFigureOut">
              <a:rPr lang="fa-IR" smtClean="0"/>
              <a:t>07/04/1446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3494825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theme" Target="../theme/theme5.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image" Target="../media/image2.jp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theme" Target="../theme/theme7.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theme" Target="../theme/theme8.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AFB7BF58-D2CE-45A0-9E7F-775A0E2C2B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B54D5A20-61EF-47C9-A87F-0D7B5E9DC17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CC2ADC7D-4154-4D3C-974E-C8E3E32DA7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879F77-1AF6-43FC-9B4E-4E4ABC2FA928}" type="datetimeFigureOut">
              <a:rPr lang="en-US" smtClean="0"/>
              <a:t>10/10/2024</a:t>
            </a:fld>
            <a:endParaRPr lang="en-US"/>
          </a:p>
        </p:txBody>
      </p:sp>
      <p:sp>
        <p:nvSpPr>
          <p:cNvPr id="5" name="Footer Placeholder 4">
            <a:extLst>
              <a:ext uri="{FF2B5EF4-FFF2-40B4-BE49-F238E27FC236}">
                <a16:creationId xmlns:a16="http://schemas.microsoft.com/office/drawing/2014/main" xmlns="" id="{F315504A-DB1E-4789-853C-F67B151E4CA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CE3308C7-BEE9-4EE7-8DDD-F4AB10BD90E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843E7B-9057-4850-8B99-871924363ED3}" type="slidenum">
              <a:rPr lang="en-US" smtClean="0"/>
              <a:t>‹#›</a:t>
            </a:fld>
            <a:endParaRPr lang="en-US"/>
          </a:p>
        </p:txBody>
      </p:sp>
    </p:spTree>
    <p:extLst>
      <p:ext uri="{BB962C8B-B14F-4D97-AF65-F5344CB8AC3E}">
        <p14:creationId xmlns:p14="http://schemas.microsoft.com/office/powerpoint/2010/main" val="40355809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609FD4-CB37-4DE7-9AF6-B9F4E517593C}" type="datetimeFigureOut">
              <a:rPr lang="fa-IR" smtClean="0"/>
              <a:t>07/04/1446</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680490-DB1F-4093-BDB7-152969F749EC}" type="slidenum">
              <a:rPr lang="fa-IR" smtClean="0"/>
              <a:t>‹#›</a:t>
            </a:fld>
            <a:endParaRPr lang="fa-IR"/>
          </a:p>
        </p:txBody>
      </p:sp>
    </p:spTree>
    <p:extLst>
      <p:ext uri="{BB962C8B-B14F-4D97-AF65-F5344CB8AC3E}">
        <p14:creationId xmlns:p14="http://schemas.microsoft.com/office/powerpoint/2010/main" val="27315812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493CC528-7A77-4CF4-BB88-3060A64C30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B0BD81FE-E8D1-444B-899E-79BD3F3D9B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7853AE94-7861-4507-AE5C-518DE731C6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xmlns="" id="{421C0CBC-91C3-42DA-867A-C4C244618D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xmlns="" id="{114303EC-F164-4EE8-A25E-BB045EC4F0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736271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 y="6334316"/>
            <a:ext cx="12192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5"/>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79" y="1845734"/>
            <a:ext cx="100584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2" y="6459787"/>
            <a:ext cx="2472271" cy="365125"/>
          </a:xfrm>
          <a:prstGeom prst="rect">
            <a:avLst/>
          </a:prstGeom>
        </p:spPr>
        <p:txBody>
          <a:bodyPr vert="horz" lIns="91440" tIns="45720" rIns="91440" bIns="45720" rtlCol="0" anchor="ctr"/>
          <a:lstStyle>
            <a:lvl1pPr algn="l">
              <a:defRPr sz="900">
                <a:solidFill>
                  <a:srgbClr val="FFFFFF"/>
                </a:solidFill>
              </a:defRPr>
            </a:lvl1pPr>
          </a:lstStyle>
          <a:p>
            <a:pPr rtl="1"/>
            <a:fld id="{3F108A44-0A55-4DA9-9BD2-15862813078A}" type="datetimeFigureOut">
              <a:rPr lang="fa-IR" smtClean="0"/>
              <a:pPr rtl="1"/>
              <a:t>07/04/1446</a:t>
            </a:fld>
            <a:endParaRPr lang="fa-IR"/>
          </a:p>
        </p:txBody>
      </p:sp>
      <p:sp>
        <p:nvSpPr>
          <p:cNvPr id="5" name="Footer Placeholder 4"/>
          <p:cNvSpPr>
            <a:spLocks noGrp="1"/>
          </p:cNvSpPr>
          <p:nvPr>
            <p:ph type="ftr" sz="quarter" idx="3"/>
          </p:nvPr>
        </p:nvSpPr>
        <p:spPr>
          <a:xfrm>
            <a:off x="3686186" y="6459787"/>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rtl="1"/>
            <a:endParaRPr lang="fa-IR"/>
          </a:p>
        </p:txBody>
      </p:sp>
      <p:sp>
        <p:nvSpPr>
          <p:cNvPr id="6" name="Slide Number Placeholder 5"/>
          <p:cNvSpPr>
            <a:spLocks noGrp="1"/>
          </p:cNvSpPr>
          <p:nvPr>
            <p:ph type="sldNum" sz="quarter" idx="4"/>
          </p:nvPr>
        </p:nvSpPr>
        <p:spPr>
          <a:xfrm>
            <a:off x="9900460" y="6459787"/>
            <a:ext cx="1312025" cy="365125"/>
          </a:xfrm>
          <a:prstGeom prst="rect">
            <a:avLst/>
          </a:prstGeom>
        </p:spPr>
        <p:txBody>
          <a:bodyPr vert="horz" lIns="91440" tIns="45720" rIns="91440" bIns="45720" rtlCol="0" anchor="ctr"/>
          <a:lstStyle>
            <a:lvl1pPr algn="r">
              <a:defRPr sz="1050">
                <a:solidFill>
                  <a:srgbClr val="FFFFFF"/>
                </a:solidFill>
              </a:defRPr>
            </a:lvl1pPr>
          </a:lstStyle>
          <a:p>
            <a:pPr rtl="1"/>
            <a:fld id="{D7AE3563-CF2E-4769-BD29-0E75AC0F380F}" type="slidenum">
              <a:rPr lang="fa-IR" smtClean="0"/>
              <a:pPr rtl="1"/>
              <a:t>‹#›</a:t>
            </a:fld>
            <a:endParaRPr lang="fa-I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424908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1"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pPr rtl="1"/>
            <a:fld id="{3F108A44-0A55-4DA9-9BD2-15862813078A}" type="datetimeFigureOut">
              <a:rPr lang="fa-IR" smtClean="0"/>
              <a:pPr rtl="1"/>
              <a:t>07/04/1446</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rtl="1"/>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268868162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10/10/2024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36061287"/>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EC7FE1F7-CEB0-90A0-3801-AED0969562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DE0C669D-AF39-7F7B-2AAF-75970761D11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67D1155B-63F0-B666-DDA6-4F54E4A93A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D9359126-4846-4E88-BDD9-5585CC877E47}" type="datetime1">
              <a:rPr kumimoji="0" lang="en-US" sz="105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10/10/2024</a:t>
            </a:fld>
            <a:endParaRPr kumimoji="0" lang="en-US" sz="105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
        <p:nvSpPr>
          <p:cNvPr id="5" name="Footer Placeholder 4">
            <a:extLst>
              <a:ext uri="{FF2B5EF4-FFF2-40B4-BE49-F238E27FC236}">
                <a16:creationId xmlns:a16="http://schemas.microsoft.com/office/drawing/2014/main" xmlns="" id="{60694C93-8EF8-0408-7702-32F460076A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
        <p:nvSpPr>
          <p:cNvPr id="6" name="Slide Number Placeholder 5">
            <a:extLst>
              <a:ext uri="{FF2B5EF4-FFF2-40B4-BE49-F238E27FC236}">
                <a16:creationId xmlns:a16="http://schemas.microsoft.com/office/drawing/2014/main" xmlns="" id="{9601DD91-9611-3348-7411-DB074F2725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105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603487803"/>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 y="6334316"/>
            <a:ext cx="12192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5"/>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79" y="1845734"/>
            <a:ext cx="100584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2" y="6459787"/>
            <a:ext cx="2472271" cy="365125"/>
          </a:xfrm>
          <a:prstGeom prst="rect">
            <a:avLst/>
          </a:prstGeom>
        </p:spPr>
        <p:txBody>
          <a:bodyPr vert="horz" lIns="91440" tIns="45720" rIns="91440" bIns="45720" rtlCol="0" anchor="ctr"/>
          <a:lstStyle>
            <a:lvl1pPr algn="l">
              <a:defRPr sz="900">
                <a:solidFill>
                  <a:srgbClr val="FFFFFF"/>
                </a:solidFill>
              </a:defRPr>
            </a:lvl1pPr>
          </a:lstStyle>
          <a:p>
            <a:fld id="{3F108A44-0A55-4DA9-9BD2-15862813078A}" type="datetimeFigureOut">
              <a:rPr lang="fa-IR" smtClean="0"/>
              <a:t>07/04/1446</a:t>
            </a:fld>
            <a:endParaRPr lang="fa-IR"/>
          </a:p>
        </p:txBody>
      </p:sp>
      <p:sp>
        <p:nvSpPr>
          <p:cNvPr id="5" name="Footer Placeholder 4"/>
          <p:cNvSpPr>
            <a:spLocks noGrp="1"/>
          </p:cNvSpPr>
          <p:nvPr>
            <p:ph type="ftr" sz="quarter" idx="3"/>
          </p:nvPr>
        </p:nvSpPr>
        <p:spPr>
          <a:xfrm>
            <a:off x="3686186" y="6459787"/>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fa-IR"/>
          </a:p>
        </p:txBody>
      </p:sp>
      <p:sp>
        <p:nvSpPr>
          <p:cNvPr id="6" name="Slide Number Placeholder 5"/>
          <p:cNvSpPr>
            <a:spLocks noGrp="1"/>
          </p:cNvSpPr>
          <p:nvPr>
            <p:ph type="sldNum" sz="quarter" idx="4"/>
          </p:nvPr>
        </p:nvSpPr>
        <p:spPr>
          <a:xfrm>
            <a:off x="9900460" y="6459787"/>
            <a:ext cx="1312025" cy="365125"/>
          </a:xfrm>
          <a:prstGeom prst="rect">
            <a:avLst/>
          </a:prstGeom>
        </p:spPr>
        <p:txBody>
          <a:bodyPr vert="horz" lIns="91440" tIns="45720" rIns="91440" bIns="45720" rtlCol="0" anchor="ctr"/>
          <a:lstStyle>
            <a:lvl1pPr algn="r">
              <a:defRPr sz="1050">
                <a:solidFill>
                  <a:srgbClr val="FFFFFF"/>
                </a:solidFill>
              </a:defRPr>
            </a:lvl1pPr>
          </a:lstStyle>
          <a:p>
            <a:fld id="{D7AE3563-CF2E-4769-BD29-0E75AC0F380F}" type="slidenum">
              <a:rPr lang="fa-IR" smtClean="0"/>
              <a:t>‹#›</a:t>
            </a:fld>
            <a:endParaRPr lang="fa-I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498571"/>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Lst>
  <p:txStyles>
    <p:titleStyle>
      <a:lvl1pPr algn="l" defTabSz="914400" rtl="1"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4137" y="156754"/>
            <a:ext cx="11312434" cy="6701246"/>
          </a:xfrm>
        </p:spPr>
      </p:pic>
      <p:sp>
        <p:nvSpPr>
          <p:cNvPr id="5" name="TextBox 4"/>
          <p:cNvSpPr txBox="1"/>
          <p:nvPr/>
        </p:nvSpPr>
        <p:spPr>
          <a:xfrm flipH="1">
            <a:off x="7202915" y="1150859"/>
            <a:ext cx="5425440" cy="707886"/>
          </a:xfrm>
          <a:prstGeom prst="rect">
            <a:avLst/>
          </a:prstGeom>
          <a:noFill/>
        </p:spPr>
        <p:txBody>
          <a:bodyPr wrap="square" rtlCol="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a-IR" sz="4000" b="1" i="0" u="none" strike="noStrike" kern="1200" cap="none" spc="0" normalizeH="0" baseline="0" noProof="0" dirty="0">
                <a:ln>
                  <a:noFill/>
                </a:ln>
                <a:solidFill>
                  <a:srgbClr val="BD582C"/>
                </a:solidFill>
                <a:effectLst/>
                <a:uLnTx/>
                <a:uFillTx/>
                <a:latin typeface="Calibri" panose="020F0502020204030204"/>
                <a:ea typeface="+mn-ea"/>
                <a:cs typeface="2  Davat" panose="00000400000000000000" pitchFamily="2" charset="-78"/>
              </a:rPr>
              <a:t>به نام خداوند بخشنده و مهربان</a:t>
            </a:r>
          </a:p>
        </p:txBody>
      </p:sp>
    </p:spTree>
    <p:extLst>
      <p:ext uri="{BB962C8B-B14F-4D97-AF65-F5344CB8AC3E}">
        <p14:creationId xmlns:p14="http://schemas.microsoft.com/office/powerpoint/2010/main" val="3319231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xmlns="" id="{857EE549-D94F-4037-822D-126EE6042DD4}"/>
              </a:ext>
            </a:extLst>
          </p:cNvPr>
          <p:cNvGraphicFramePr>
            <a:graphicFrameLocks noGrp="1"/>
          </p:cNvGraphicFramePr>
          <p:nvPr>
            <p:ph idx="1"/>
            <p:extLst>
              <p:ext uri="{D42A27DB-BD31-4B8C-83A1-F6EECF244321}">
                <p14:modId xmlns:p14="http://schemas.microsoft.com/office/powerpoint/2010/main" val="1321807023"/>
              </p:ext>
            </p:extLst>
          </p:nvPr>
        </p:nvGraphicFramePr>
        <p:xfrm>
          <a:off x="298581" y="625150"/>
          <a:ext cx="11485982" cy="599025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53684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xmlns="" id="{51BFCA78-8698-4D69-8485-13EC5F4157FA}"/>
              </a:ext>
            </a:extLst>
          </p:cNvPr>
          <p:cNvGraphicFramePr>
            <a:graphicFrameLocks noGrp="1"/>
          </p:cNvGraphicFramePr>
          <p:nvPr>
            <p:ph idx="1"/>
            <p:extLst>
              <p:ext uri="{D42A27DB-BD31-4B8C-83A1-F6EECF244321}">
                <p14:modId xmlns:p14="http://schemas.microsoft.com/office/powerpoint/2010/main" val="1688479206"/>
              </p:ext>
            </p:extLst>
          </p:nvPr>
        </p:nvGraphicFramePr>
        <p:xfrm>
          <a:off x="289249" y="365126"/>
          <a:ext cx="11709918" cy="628760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017485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xmlns="" id="{E4C587BE-A3E0-4582-9856-B205010114BD}"/>
              </a:ext>
            </a:extLst>
          </p:cNvPr>
          <p:cNvGraphicFramePr>
            <a:graphicFrameLocks noGrp="1"/>
          </p:cNvGraphicFramePr>
          <p:nvPr>
            <p:ph idx="1"/>
            <p:extLst>
              <p:ext uri="{D42A27DB-BD31-4B8C-83A1-F6EECF244321}">
                <p14:modId xmlns:p14="http://schemas.microsoft.com/office/powerpoint/2010/main" val="1429085061"/>
              </p:ext>
            </p:extLst>
          </p:nvPr>
        </p:nvGraphicFramePr>
        <p:xfrm>
          <a:off x="411467" y="829241"/>
          <a:ext cx="11364686" cy="654075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561923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r">
              <a:buNone/>
            </a:pPr>
            <a:r>
              <a:rPr lang="fa-IR" b="1" dirty="0">
                <a:solidFill>
                  <a:srgbClr val="002060"/>
                </a:solidFill>
                <a:latin typeface="BTitrBold"/>
                <a:cs typeface="B Nazanin" panose="00000400000000000000" pitchFamily="2" charset="-78"/>
              </a:rPr>
              <a:t>کولونوسکوپی چیست ؟</a:t>
            </a:r>
          </a:p>
          <a:p>
            <a:pPr marL="0" indent="0" algn="r">
              <a:buNone/>
            </a:pPr>
            <a:r>
              <a:rPr lang="fa-IR" dirty="0">
                <a:solidFill>
                  <a:srgbClr val="000000"/>
                </a:solidFill>
                <a:latin typeface="BNazanin"/>
                <a:cs typeface="B Nazanin" panose="00000400000000000000" pitchFamily="2" charset="-78"/>
              </a:rPr>
              <a:t>کولونوسکوپی روشی برای تشخیص زودرس پولیپ و سرطان روده بزرگ است. طی کولونوسکوپی، لولها ی </a:t>
            </a:r>
            <a:r>
              <a:rPr lang="fa-IR" dirty="0" smtClean="0">
                <a:solidFill>
                  <a:srgbClr val="000000"/>
                </a:solidFill>
                <a:latin typeface="BNazanin"/>
                <a:cs typeface="B Nazanin" panose="00000400000000000000" pitchFamily="2" charset="-78"/>
              </a:rPr>
              <a:t>انعطاف پذیری  وارد روده </a:t>
            </a:r>
            <a:r>
              <a:rPr lang="fa-IR" dirty="0">
                <a:solidFill>
                  <a:srgbClr val="000000"/>
                </a:solidFill>
                <a:latin typeface="BNazanin"/>
                <a:cs typeface="B Nazanin" panose="00000400000000000000" pitchFamily="2" charset="-78"/>
              </a:rPr>
              <a:t>شده و پزشک با دوربین </a:t>
            </a:r>
            <a:r>
              <a:rPr lang="fa-IR" dirty="0" smtClean="0">
                <a:solidFill>
                  <a:srgbClr val="000000"/>
                </a:solidFill>
                <a:latin typeface="BNazanin"/>
                <a:cs typeface="B Nazanin" panose="00000400000000000000" pitchFamily="2" charset="-78"/>
              </a:rPr>
              <a:t>فیلمبرداری </a:t>
            </a:r>
            <a:r>
              <a:rPr lang="fa-IR" dirty="0">
                <a:solidFill>
                  <a:srgbClr val="000000"/>
                </a:solidFill>
                <a:latin typeface="BNazanin"/>
                <a:cs typeface="B Nazanin" panose="00000400000000000000" pitchFamily="2" charset="-78"/>
              </a:rPr>
              <a:t>که در نوک لوله وجود دارد، داخل روده بزرگ را مشاهده میکند.</a:t>
            </a:r>
          </a:p>
          <a:p>
            <a:pPr marL="0" indent="0" algn="r">
              <a:buNone/>
            </a:pPr>
            <a:r>
              <a:rPr lang="fa-IR" dirty="0">
                <a:solidFill>
                  <a:srgbClr val="000000"/>
                </a:solidFill>
                <a:latin typeface="BNazanin"/>
                <a:cs typeface="B Nazanin" panose="00000400000000000000" pitchFamily="2" charset="-78"/>
              </a:rPr>
              <a:t>در صورت لزوم، پزشک میتواند </a:t>
            </a:r>
            <a:r>
              <a:rPr lang="fa-IR" dirty="0" smtClean="0">
                <a:solidFill>
                  <a:srgbClr val="000000"/>
                </a:solidFill>
                <a:latin typeface="BNazanin"/>
                <a:cs typeface="B Nazanin" panose="00000400000000000000" pitchFamily="2" charset="-78"/>
              </a:rPr>
              <a:t>پولیپ ها </a:t>
            </a:r>
            <a:r>
              <a:rPr lang="fa-IR" dirty="0">
                <a:solidFill>
                  <a:srgbClr val="000000"/>
                </a:solidFill>
                <a:latin typeface="BNazanin"/>
                <a:cs typeface="B Nazanin" panose="00000400000000000000" pitchFamily="2" charset="-78"/>
              </a:rPr>
              <a:t>را در زمان کولونوسکوپی خارج نموده و یا </a:t>
            </a:r>
            <a:r>
              <a:rPr lang="fa-IR" dirty="0" smtClean="0">
                <a:solidFill>
                  <a:srgbClr val="000000"/>
                </a:solidFill>
                <a:latin typeface="BNazanin"/>
                <a:cs typeface="B Nazanin" panose="00000400000000000000" pitchFamily="2" charset="-78"/>
              </a:rPr>
              <a:t>نمونه های </a:t>
            </a:r>
            <a:r>
              <a:rPr lang="fa-IR" dirty="0">
                <a:solidFill>
                  <a:srgbClr val="000000"/>
                </a:solidFill>
                <a:latin typeface="BNazanin"/>
                <a:cs typeface="B Nazanin" panose="00000400000000000000" pitchFamily="2" charset="-78"/>
              </a:rPr>
              <a:t>بافتی </a:t>
            </a:r>
            <a:r>
              <a:rPr lang="fa-IR" dirty="0" smtClean="0">
                <a:solidFill>
                  <a:srgbClr val="000000"/>
                </a:solidFill>
                <a:latin typeface="BNazanin"/>
                <a:cs typeface="B Nazanin" panose="00000400000000000000" pitchFamily="2" charset="-78"/>
              </a:rPr>
              <a:t>(بیوپسی) </a:t>
            </a:r>
            <a:r>
              <a:rPr lang="fa-IR" dirty="0">
                <a:solidFill>
                  <a:srgbClr val="000000"/>
                </a:solidFill>
                <a:latin typeface="BNazanin"/>
                <a:cs typeface="B Nazanin" panose="00000400000000000000" pitchFamily="2" charset="-78"/>
              </a:rPr>
              <a:t>تهیه کند.</a:t>
            </a:r>
          </a:p>
          <a:p>
            <a:pPr marL="0" indent="0" algn="r">
              <a:buNone/>
            </a:pPr>
            <a:r>
              <a:rPr lang="fa-IR" dirty="0">
                <a:solidFill>
                  <a:srgbClr val="000000"/>
                </a:solidFill>
                <a:latin typeface="BNazanin"/>
                <a:cs typeface="B Nazanin" panose="00000400000000000000" pitchFamily="2" charset="-78"/>
              </a:rPr>
              <a:t>پولیپها در صورتی که برداشته نشوند احتمال تبدیل شدن به بدخیمی را دارند.</a:t>
            </a:r>
            <a:endParaRPr lang="fa-IR" dirty="0">
              <a:cs typeface="B Nazanin" panose="00000400000000000000" pitchFamily="2" charset="-78"/>
            </a:endParaRPr>
          </a:p>
        </p:txBody>
      </p:sp>
    </p:spTree>
    <p:extLst>
      <p:ext uri="{BB962C8B-B14F-4D97-AF65-F5344CB8AC3E}">
        <p14:creationId xmlns:p14="http://schemas.microsoft.com/office/powerpoint/2010/main" val="11824533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r">
              <a:buNone/>
            </a:pPr>
            <a:r>
              <a:rPr lang="fa-IR" b="1" dirty="0">
                <a:solidFill>
                  <a:srgbClr val="002060"/>
                </a:solidFill>
                <a:latin typeface="BTitrBold"/>
                <a:cs typeface="B Nazanin" panose="00000400000000000000" pitchFamily="2" charset="-78"/>
              </a:rPr>
              <a:t>آمادگی پیش از کولونوسکوپی</a:t>
            </a:r>
          </a:p>
          <a:p>
            <a:pPr marL="0" indent="0" algn="r">
              <a:buNone/>
            </a:pPr>
            <a:r>
              <a:rPr lang="fa-IR" dirty="0">
                <a:solidFill>
                  <a:srgbClr val="000000"/>
                </a:solidFill>
                <a:latin typeface="BNazanin"/>
                <a:cs typeface="B Nazanin" panose="00000400000000000000" pitchFamily="2" charset="-78"/>
              </a:rPr>
              <a:t>به منظور ارزیابی کامل در زمان کولونوسکوپی، لازم است روده بزرگ به اندازه کافی تمیز و تخلیه شده باشد تا </a:t>
            </a:r>
            <a:r>
              <a:rPr lang="fa-IR" dirty="0" smtClean="0">
                <a:solidFill>
                  <a:srgbClr val="000000"/>
                </a:solidFill>
                <a:latin typeface="BNazanin"/>
                <a:cs typeface="B Nazanin" panose="00000400000000000000" pitchFamily="2" charset="-78"/>
              </a:rPr>
              <a:t>امکان بررسی </a:t>
            </a:r>
            <a:r>
              <a:rPr lang="fa-IR" dirty="0">
                <a:solidFill>
                  <a:srgbClr val="000000"/>
                </a:solidFill>
                <a:latin typeface="BNazanin"/>
                <a:cs typeface="B Nazanin" panose="00000400000000000000" pitchFamily="2" charset="-78"/>
              </a:rPr>
              <a:t>هر نوع ضایعه مقدور باشد. از این رو با رعایت رژیم غذایی و دارویی مناسب می توان به تشخیص دقیق کمک نمود.</a:t>
            </a:r>
          </a:p>
          <a:p>
            <a:pPr marL="0" indent="0" algn="r">
              <a:buNone/>
            </a:pPr>
            <a:r>
              <a:rPr lang="fa-IR" dirty="0">
                <a:solidFill>
                  <a:srgbClr val="000000"/>
                </a:solidFill>
                <a:latin typeface="BNazanin"/>
                <a:cs typeface="B Nazanin" panose="00000400000000000000" pitchFamily="2" charset="-78"/>
              </a:rPr>
              <a:t>رژیم دارویی شامل ترکیبات ملین و مسهل به منظور تسهیل در دفع و تخلیه کامل روده است.</a:t>
            </a:r>
          </a:p>
          <a:p>
            <a:pPr marL="0" indent="0" algn="r">
              <a:buNone/>
            </a:pPr>
            <a:r>
              <a:rPr lang="fa-IR" dirty="0">
                <a:solidFill>
                  <a:srgbClr val="000000"/>
                </a:solidFill>
                <a:latin typeface="BNazanin"/>
                <a:cs typeface="B Nazanin" panose="00000400000000000000" pitchFamily="2" charset="-78"/>
              </a:rPr>
              <a:t>دستورالعمل زیر جهت آمادگی کولونوسکوپی ارائه گردیده است. توجه داشته باشید که صرفا در این خصوص می توانید از</a:t>
            </a:r>
          </a:p>
          <a:p>
            <a:pPr marL="0" indent="0" algn="r">
              <a:buNone/>
            </a:pPr>
            <a:r>
              <a:rPr lang="fa-IR" dirty="0">
                <a:solidFill>
                  <a:srgbClr val="000000"/>
                </a:solidFill>
                <a:latin typeface="BNazanin"/>
                <a:cs typeface="B Nazanin" panose="00000400000000000000" pitchFamily="2" charset="-78"/>
              </a:rPr>
              <a:t>دستورالعمل آمادگی که توسط پزشک متخصص همکار برنامه در سطح دانشگاه پیشنهاد می گردد نیز استفاده نمایید.</a:t>
            </a:r>
            <a:endParaRPr lang="fa-IR" dirty="0">
              <a:cs typeface="B Nazanin" panose="00000400000000000000" pitchFamily="2" charset="-78"/>
            </a:endParaRPr>
          </a:p>
        </p:txBody>
      </p:sp>
    </p:spTree>
    <p:extLst>
      <p:ext uri="{BB962C8B-B14F-4D97-AF65-F5344CB8AC3E}">
        <p14:creationId xmlns:p14="http://schemas.microsoft.com/office/powerpoint/2010/main" val="37122945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1222"/>
            <a:ext cx="10515600" cy="156755"/>
          </a:xfrm>
        </p:spPr>
        <p:txBody>
          <a:bodyPr>
            <a:normAutofit fontScale="90000"/>
          </a:bodyPr>
          <a:lstStyle/>
          <a:p>
            <a:pPr lvl="0" algn="r">
              <a:spcBef>
                <a:spcPts val="1000"/>
              </a:spcBef>
            </a:pPr>
            <a:r>
              <a:rPr lang="fa-IR" sz="2700" b="1" dirty="0">
                <a:solidFill>
                  <a:srgbClr val="000000"/>
                </a:solidFill>
                <a:latin typeface="BNazaninBold"/>
                <a:ea typeface="+mn-ea"/>
                <a:cs typeface="Arial" panose="020B0604020202020204" pitchFamily="34" charset="0"/>
              </a:rPr>
              <a:t>رژیم غذایی پیش از کولونوسکوپی</a:t>
            </a:r>
            <a:r>
              <a:rPr lang="fa-IR" sz="2000" b="1" dirty="0">
                <a:solidFill>
                  <a:srgbClr val="000000"/>
                </a:solidFill>
                <a:latin typeface="BNazaninBold"/>
                <a:ea typeface="+mn-ea"/>
                <a:cs typeface="Arial" panose="020B0604020202020204" pitchFamily="34" charset="0"/>
              </a:rPr>
              <a:t/>
            </a:r>
            <a:br>
              <a:rPr lang="fa-IR" sz="2000" b="1" dirty="0">
                <a:solidFill>
                  <a:srgbClr val="000000"/>
                </a:solidFill>
                <a:latin typeface="BNazaninBold"/>
                <a:ea typeface="+mn-ea"/>
                <a:cs typeface="Arial" panose="020B0604020202020204" pitchFamily="34" charset="0"/>
              </a:rPr>
            </a:br>
            <a:endParaRPr lang="fa-IR" sz="6000" dirty="0"/>
          </a:p>
        </p:txBody>
      </p:sp>
      <p:sp>
        <p:nvSpPr>
          <p:cNvPr id="3" name="Content Placeholder 2"/>
          <p:cNvSpPr>
            <a:spLocks noGrp="1"/>
          </p:cNvSpPr>
          <p:nvPr>
            <p:ph idx="1"/>
          </p:nvPr>
        </p:nvSpPr>
        <p:spPr>
          <a:xfrm>
            <a:off x="838199" y="687977"/>
            <a:ext cx="10909663" cy="5991497"/>
          </a:xfrm>
        </p:spPr>
        <p:txBody>
          <a:bodyPr>
            <a:normAutofit fontScale="85000" lnSpcReduction="10000"/>
          </a:bodyPr>
          <a:lstStyle/>
          <a:p>
            <a:pPr marL="0" indent="0" algn="r">
              <a:buNone/>
            </a:pPr>
            <a:r>
              <a:rPr lang="fa-IR" sz="2400" b="0" i="0" u="none" strike="noStrike" baseline="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از 3 روز قبل از کولونوسکوپی غذاهای حاوی فیبر بالا نظیر ذرت بو داده </a:t>
            </a:r>
            <a:r>
              <a:rPr lang="fa-IR" dirty="0" smtClean="0">
                <a:solidFill>
                  <a:srgbClr val="000000"/>
                </a:solidFill>
                <a:latin typeface="BNazanin"/>
                <a:cs typeface="B Nazanin" panose="00000400000000000000" pitchFamily="2" charset="-78"/>
              </a:rPr>
              <a:t>(پفیلا) </a:t>
            </a:r>
            <a:r>
              <a:rPr lang="fa-IR" dirty="0">
                <a:solidFill>
                  <a:srgbClr val="000000"/>
                </a:solidFill>
                <a:latin typeface="BNazanin"/>
                <a:cs typeface="B Nazanin" panose="00000400000000000000" pitchFamily="2" charset="-78"/>
              </a:rPr>
              <a:t>، نان سبوس دار، آجیل و سبزیجات</a:t>
            </a:r>
          </a:p>
          <a:p>
            <a:pPr marL="0" indent="0" algn="r">
              <a:buNone/>
            </a:pPr>
            <a:r>
              <a:rPr lang="fa-IR" dirty="0">
                <a:solidFill>
                  <a:srgbClr val="000000"/>
                </a:solidFill>
                <a:latin typeface="BNazanin"/>
                <a:cs typeface="B Nazanin" panose="00000400000000000000" pitchFamily="2" charset="-78"/>
              </a:rPr>
              <a:t>و میوه خام مصرف ننمایید.</a:t>
            </a:r>
          </a:p>
          <a:p>
            <a:pPr marL="0" indent="0" algn="r">
              <a:buNone/>
            </a:pPr>
            <a:r>
              <a:rPr lang="fa-IR" sz="2400" b="0" i="0" u="none" strike="noStrike" baseline="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روز قبل از کولونوسکوپی به هیچ عنوان غذای جامد و سوپ سفت مصرف نکنید.</a:t>
            </a:r>
          </a:p>
          <a:p>
            <a:pPr marL="0" indent="0" algn="r">
              <a:buNone/>
            </a:pPr>
            <a:r>
              <a:rPr lang="fa-IR" sz="2400" b="0" i="0" u="none" strike="noStrike" baseline="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روز قبل از کولونوسکوپی آب فراوان </a:t>
            </a:r>
            <a:r>
              <a:rPr lang="fa-IR" dirty="0" smtClean="0">
                <a:solidFill>
                  <a:srgbClr val="000000"/>
                </a:solidFill>
                <a:latin typeface="BNazanin"/>
                <a:cs typeface="B Nazanin" panose="00000400000000000000" pitchFamily="2" charset="-78"/>
              </a:rPr>
              <a:t>( </a:t>
            </a:r>
            <a:r>
              <a:rPr lang="fa-IR" dirty="0">
                <a:solidFill>
                  <a:srgbClr val="000000"/>
                </a:solidFill>
                <a:latin typeface="BNazanin"/>
                <a:cs typeface="B Nazanin" panose="00000400000000000000" pitchFamily="2" charset="-78"/>
              </a:rPr>
              <a:t>16 تا 20 لیوان در </a:t>
            </a:r>
            <a:r>
              <a:rPr lang="fa-IR" dirty="0" smtClean="0">
                <a:solidFill>
                  <a:srgbClr val="000000"/>
                </a:solidFill>
                <a:latin typeface="BNazanin"/>
                <a:cs typeface="B Nazanin" panose="00000400000000000000" pitchFamily="2" charset="-78"/>
              </a:rPr>
              <a:t>روز) </a:t>
            </a:r>
            <a:r>
              <a:rPr lang="fa-IR" dirty="0">
                <a:solidFill>
                  <a:srgbClr val="000000"/>
                </a:solidFill>
                <a:latin typeface="BNazanin"/>
                <a:cs typeface="B Nazanin" panose="00000400000000000000" pitchFamily="2" charset="-78"/>
              </a:rPr>
              <a:t>و مایعات مانند چای کم رنگ، آب گوشت، آب مر</a:t>
            </a:r>
          </a:p>
          <a:p>
            <a:pPr marL="0" indent="0" algn="r">
              <a:buNone/>
            </a:pPr>
            <a:r>
              <a:rPr lang="fa-IR" dirty="0">
                <a:solidFill>
                  <a:srgbClr val="000000"/>
                </a:solidFill>
                <a:latin typeface="BNazanin"/>
                <a:cs typeface="B Nazanin" panose="00000400000000000000" pitchFamily="2" charset="-78"/>
              </a:rPr>
              <a:t>و آب کمپوت صاف شده و آب سوپ کاملا صاف شده مصرف کنید .</a:t>
            </a:r>
          </a:p>
          <a:p>
            <a:pPr marL="0" indent="0" algn="r">
              <a:buNone/>
            </a:pPr>
            <a:r>
              <a:rPr lang="fa-IR" sz="2400" b="0" i="0" u="none" strike="noStrike" baseline="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شربت عسل و شربت شیره رقیق شده را میتوانید مصرف نمایید.</a:t>
            </a:r>
          </a:p>
          <a:p>
            <a:pPr marL="0" indent="0" algn="r">
              <a:buNone/>
            </a:pPr>
            <a:r>
              <a:rPr lang="fa-IR" sz="2400" b="0" i="0" u="none" strike="noStrike" baseline="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آب میوه بدون تفاله مانند آب سیب و آب انگور سفید را میتوانید مصرف نمایید. آب پرتقال، آب انگور سیاه، آب</a:t>
            </a:r>
          </a:p>
          <a:p>
            <a:pPr marL="0" indent="0" algn="r">
              <a:buNone/>
            </a:pPr>
            <a:r>
              <a:rPr lang="fa-IR" dirty="0">
                <a:solidFill>
                  <a:srgbClr val="000000"/>
                </a:solidFill>
                <a:latin typeface="BNazanin"/>
                <a:cs typeface="B Nazanin" panose="00000400000000000000" pitchFamily="2" charset="-78"/>
              </a:rPr>
              <a:t>هویچ و آب انار که حاوی رنگدانه هستند را مصرف نکنید .</a:t>
            </a:r>
          </a:p>
          <a:p>
            <a:pPr marL="0" indent="0" algn="r">
              <a:buNone/>
            </a:pPr>
            <a:r>
              <a:rPr lang="fa-IR" sz="2400" b="0" i="0" u="none" strike="noStrike" baseline="0" dirty="0">
                <a:solidFill>
                  <a:srgbClr val="000000"/>
                </a:solidFill>
                <a:latin typeface="BNazanin"/>
                <a:cs typeface="B Nazanin" panose="00000400000000000000" pitchFamily="2" charset="-78"/>
              </a:rPr>
              <a:t>29</a:t>
            </a:r>
          </a:p>
          <a:p>
            <a:pPr marL="0" indent="0" algn="r">
              <a:buNone/>
            </a:pPr>
            <a:r>
              <a:rPr lang="fa-IR" sz="2400" b="1" i="0" u="none" strike="noStrike" baseline="0" dirty="0">
                <a:solidFill>
                  <a:srgbClr val="FFFFFF"/>
                </a:solidFill>
                <a:latin typeface="BNazaninBold"/>
                <a:cs typeface="B Nazanin" panose="00000400000000000000" pitchFamily="2" charset="-78"/>
              </a:rPr>
              <a:t>دستورالعمل برنامه پیشگیری، تشخیص زودهنگام و غربالگری سرطان روده بزر گ</a:t>
            </a:r>
          </a:p>
          <a:p>
            <a:pPr marL="0" indent="0" algn="r">
              <a:buNone/>
            </a:pPr>
            <a:r>
              <a:rPr lang="fa-IR" sz="2400" b="0" i="0" u="none" strike="noStrike" baseline="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لبنیات </a:t>
            </a:r>
            <a:r>
              <a:rPr lang="fa-IR" dirty="0">
                <a:solidFill>
                  <a:srgbClr val="000000"/>
                </a:solidFill>
                <a:latin typeface="BNazanin"/>
                <a:cs typeface="B Nazanin" panose="00000400000000000000" pitchFamily="2" charset="-78"/>
              </a:rPr>
              <a:t>(</a:t>
            </a:r>
            <a:r>
              <a:rPr lang="fa-IR" dirty="0" smtClean="0">
                <a:solidFill>
                  <a:srgbClr val="000000"/>
                </a:solidFill>
                <a:latin typeface="BNazanin"/>
                <a:cs typeface="B Nazanin" panose="00000400000000000000" pitchFamily="2" charset="-78"/>
              </a:rPr>
              <a:t>شیر </a:t>
            </a:r>
            <a:r>
              <a:rPr lang="fa-IR" dirty="0">
                <a:solidFill>
                  <a:srgbClr val="000000"/>
                </a:solidFill>
                <a:latin typeface="BNazanin"/>
                <a:cs typeface="B Nazanin" panose="00000400000000000000" pitchFamily="2" charset="-78"/>
              </a:rPr>
              <a:t>و </a:t>
            </a:r>
            <a:r>
              <a:rPr lang="fa-IR" dirty="0" smtClean="0">
                <a:solidFill>
                  <a:srgbClr val="000000"/>
                </a:solidFill>
                <a:latin typeface="BNazanin"/>
                <a:cs typeface="B Nazanin" panose="00000400000000000000" pitchFamily="2" charset="-78"/>
              </a:rPr>
              <a:t>ماست) </a:t>
            </a:r>
            <a:r>
              <a:rPr lang="fa-IR" dirty="0">
                <a:solidFill>
                  <a:srgbClr val="000000"/>
                </a:solidFill>
                <a:latin typeface="BNazanin"/>
                <a:cs typeface="B Nazanin" panose="00000400000000000000" pitchFamily="2" charset="-78"/>
              </a:rPr>
              <a:t>و نوشابه مصرف نکنید .</a:t>
            </a:r>
          </a:p>
          <a:p>
            <a:pPr marL="0" indent="0" algn="r">
              <a:buNone/>
            </a:pPr>
            <a:r>
              <a:rPr lang="fa-IR" sz="2400" b="0" i="0" u="none" strike="noStrike" baseline="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از مصرف مایعات قرمز رنگ به دلیل اینکه ممکن است در طول کولونوسکوپی با خون اشتباه گرفته شوند، خودداری</a:t>
            </a:r>
          </a:p>
          <a:p>
            <a:pPr marL="0" indent="0" algn="r">
              <a:buNone/>
            </a:pPr>
            <a:r>
              <a:rPr lang="fa-IR" dirty="0">
                <a:solidFill>
                  <a:srgbClr val="000000"/>
                </a:solidFill>
                <a:latin typeface="BNazanin"/>
                <a:cs typeface="B Nazanin" panose="00000400000000000000" pitchFamily="2" charset="-78"/>
              </a:rPr>
              <a:t>کنید .</a:t>
            </a:r>
          </a:p>
          <a:p>
            <a:pPr marL="0" indent="0" algn="r">
              <a:buNone/>
            </a:pPr>
            <a:r>
              <a:rPr lang="fa-IR" sz="2400" b="0" i="0" u="none" strike="noStrike" baseline="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حداقل 6 ساعت قبل از کولونوسکوپی هیچگونه غذا و یا مایعات مصرف نشود.</a:t>
            </a:r>
            <a:endParaRPr lang="fa-IR" dirty="0">
              <a:cs typeface="B Nazanin" panose="00000400000000000000" pitchFamily="2" charset="-78"/>
            </a:endParaRPr>
          </a:p>
        </p:txBody>
      </p:sp>
    </p:spTree>
    <p:extLst>
      <p:ext uri="{BB962C8B-B14F-4D97-AF65-F5344CB8AC3E}">
        <p14:creationId xmlns:p14="http://schemas.microsoft.com/office/powerpoint/2010/main" val="37673727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latin typeface="BNazaninBold"/>
              </a:rPr>
              <a:t>داروهای مصرفی مورد نیاز پیش از کولونوسکوپی</a:t>
            </a:r>
            <a:endParaRPr lang="fa-IR" dirty="0"/>
          </a:p>
        </p:txBody>
      </p:sp>
      <p:graphicFrame>
        <p:nvGraphicFramePr>
          <p:cNvPr id="6" name="Content Placeholder 5"/>
          <p:cNvGraphicFramePr>
            <a:graphicFrameLocks noGrp="1"/>
          </p:cNvGraphicFramePr>
          <p:nvPr>
            <p:ph idx="1"/>
          </p:nvPr>
        </p:nvGraphicFramePr>
        <p:xfrm>
          <a:off x="838200" y="1825624"/>
          <a:ext cx="10515600" cy="3033760"/>
        </p:xfrm>
        <a:graphic>
          <a:graphicData uri="http://schemas.openxmlformats.org/drawingml/2006/table">
            <a:tbl>
              <a:tblPr rtl="1" firstRow="1" bandRow="1">
                <a:tableStyleId>{5C22544A-7EE6-4342-B048-85BDC9FD1C3A}</a:tableStyleId>
              </a:tblPr>
              <a:tblGrid>
                <a:gridCol w="3505200">
                  <a:extLst>
                    <a:ext uri="{9D8B030D-6E8A-4147-A177-3AD203B41FA5}">
                      <a16:colId xmlns:a16="http://schemas.microsoft.com/office/drawing/2014/main" xmlns="" val="79719271"/>
                    </a:ext>
                  </a:extLst>
                </a:gridCol>
                <a:gridCol w="3505200">
                  <a:extLst>
                    <a:ext uri="{9D8B030D-6E8A-4147-A177-3AD203B41FA5}">
                      <a16:colId xmlns:a16="http://schemas.microsoft.com/office/drawing/2014/main" xmlns="" val="914814993"/>
                    </a:ext>
                  </a:extLst>
                </a:gridCol>
                <a:gridCol w="3505200">
                  <a:extLst>
                    <a:ext uri="{9D8B030D-6E8A-4147-A177-3AD203B41FA5}">
                      <a16:colId xmlns:a16="http://schemas.microsoft.com/office/drawing/2014/main" xmlns="" val="2586176600"/>
                    </a:ext>
                  </a:extLst>
                </a:gridCol>
              </a:tblGrid>
              <a:tr h="587179">
                <a:tc>
                  <a:txBody>
                    <a:bodyPr/>
                    <a:lstStyle/>
                    <a:p>
                      <a:pPr algn="ctr" rtl="1"/>
                      <a:r>
                        <a:rPr lang="fa-IR" sz="2000" dirty="0"/>
                        <a:t>دارو </a:t>
                      </a:r>
                    </a:p>
                  </a:txBody>
                  <a:tcPr/>
                </a:tc>
                <a:tc>
                  <a:txBody>
                    <a:bodyPr/>
                    <a:lstStyle/>
                    <a:p>
                      <a:pPr algn="ctr" rtl="1"/>
                      <a:r>
                        <a:rPr lang="fa-IR" sz="2000" dirty="0"/>
                        <a:t>دز</a:t>
                      </a:r>
                    </a:p>
                  </a:txBody>
                  <a:tcPr/>
                </a:tc>
                <a:tc>
                  <a:txBody>
                    <a:bodyPr/>
                    <a:lstStyle/>
                    <a:p>
                      <a:pPr algn="ctr" rtl="1"/>
                      <a:r>
                        <a:rPr lang="fa-IR" sz="2000" dirty="0"/>
                        <a:t>کاربرد</a:t>
                      </a:r>
                    </a:p>
                  </a:txBody>
                  <a:tcPr/>
                </a:tc>
                <a:extLst>
                  <a:ext uri="{0D108BD9-81ED-4DB2-BD59-A6C34878D82A}">
                    <a16:rowId xmlns:a16="http://schemas.microsoft.com/office/drawing/2014/main" xmlns="" val="2431960193"/>
                  </a:ext>
                </a:extLst>
              </a:tr>
              <a:tr h="948521">
                <a:tc>
                  <a:txBody>
                    <a:bodyPr/>
                    <a:lstStyle/>
                    <a:p>
                      <a:pPr algn="ctr" rtl="1"/>
                      <a:r>
                        <a:rPr lang="fa-IR" dirty="0"/>
                        <a:t>شربت سناگراف</a:t>
                      </a:r>
                    </a:p>
                  </a:txBody>
                  <a:tcPr/>
                </a:tc>
                <a:tc>
                  <a:txBody>
                    <a:bodyPr/>
                    <a:lstStyle/>
                    <a:p>
                      <a:pPr algn="ctr" rtl="1"/>
                      <a:r>
                        <a:rPr lang="fa-IR" dirty="0"/>
                        <a:t>1</a:t>
                      </a:r>
                      <a:r>
                        <a:rPr lang="fa-IR" baseline="0" dirty="0"/>
                        <a:t> عدد</a:t>
                      </a:r>
                      <a:endParaRPr lang="en-US" baseline="0" dirty="0"/>
                    </a:p>
                    <a:p>
                      <a:pPr algn="ctr" rtl="1"/>
                      <a:r>
                        <a:rPr lang="fa-IR" sz="1800" b="0" i="0" u="none" strike="noStrike" baseline="0" dirty="0">
                          <a:solidFill>
                            <a:srgbClr val="333333"/>
                          </a:solidFill>
                          <a:latin typeface="BNazanin"/>
                        </a:rPr>
                        <a:t>(2 عدد برای افراد دارای پیوست مزمن )</a:t>
                      </a:r>
                      <a:endParaRPr lang="fa-IR" dirty="0"/>
                    </a:p>
                  </a:txBody>
                  <a:tcPr/>
                </a:tc>
                <a:tc>
                  <a:txBody>
                    <a:bodyPr/>
                    <a:lstStyle/>
                    <a:p>
                      <a:pPr algn="ctr" rtl="1"/>
                      <a:r>
                        <a:rPr lang="fa-IR" sz="1800" b="0" i="0" u="none" strike="noStrike" baseline="0" dirty="0">
                          <a:solidFill>
                            <a:srgbClr val="333333"/>
                          </a:solidFill>
                          <a:latin typeface="BNazanin"/>
                        </a:rPr>
                        <a:t>ملین جهت رفع یبوست و تخلیه روده و رکتوم</a:t>
                      </a:r>
                      <a:endParaRPr lang="fa-IR" dirty="0"/>
                    </a:p>
                  </a:txBody>
                  <a:tcPr/>
                </a:tc>
                <a:extLst>
                  <a:ext uri="{0D108BD9-81ED-4DB2-BD59-A6C34878D82A}">
                    <a16:rowId xmlns:a16="http://schemas.microsoft.com/office/drawing/2014/main" xmlns="" val="3899824963"/>
                  </a:ext>
                </a:extLst>
              </a:tr>
              <a:tr h="948521">
                <a:tc>
                  <a:txBody>
                    <a:bodyPr/>
                    <a:lstStyle/>
                    <a:p>
                      <a:pPr algn="ctr" rtl="1"/>
                      <a:r>
                        <a:rPr lang="fa-IR" dirty="0"/>
                        <a:t>پودر پیدرولاکس</a:t>
                      </a:r>
                      <a:r>
                        <a:rPr lang="fa-IR" baseline="0" dirty="0"/>
                        <a:t> </a:t>
                      </a:r>
                      <a:r>
                        <a:rPr lang="en-US" baseline="0" dirty="0"/>
                        <a:t>PEG</a:t>
                      </a:r>
                      <a:endParaRPr lang="fa-IR" dirty="0"/>
                    </a:p>
                  </a:txBody>
                  <a:tcPr/>
                </a:tc>
                <a:tc>
                  <a:txBody>
                    <a:bodyPr/>
                    <a:lstStyle/>
                    <a:p>
                      <a:pPr algn="ctr" rtl="1"/>
                      <a:r>
                        <a:rPr lang="fa-IR" dirty="0"/>
                        <a:t>6 بسته</a:t>
                      </a:r>
                    </a:p>
                  </a:txBody>
                  <a:tcPr/>
                </a:tc>
                <a:tc>
                  <a:txBody>
                    <a:bodyPr/>
                    <a:lstStyle/>
                    <a:p>
                      <a:pPr algn="l"/>
                      <a:r>
                        <a:rPr lang="fa-IR" sz="1800" b="0" i="0" u="none" strike="noStrike" baseline="0" dirty="0">
                          <a:solidFill>
                            <a:srgbClr val="333333"/>
                          </a:solidFill>
                          <a:latin typeface="BNazanin"/>
                        </a:rPr>
                        <a:t>شستشوی کامل روده با پلی اتیلن گلایکول و</a:t>
                      </a:r>
                    </a:p>
                    <a:p>
                      <a:pPr algn="l"/>
                      <a:r>
                        <a:rPr lang="fa-IR" sz="1800" b="0" i="0" u="none" strike="noStrike" baseline="0" dirty="0">
                          <a:solidFill>
                            <a:srgbClr val="333333"/>
                          </a:solidFill>
                          <a:latin typeface="BNazanin"/>
                        </a:rPr>
                        <a:t>الکترولیت ها ی اضافی</a:t>
                      </a:r>
                      <a:endParaRPr lang="fa-IR" dirty="0"/>
                    </a:p>
                  </a:txBody>
                  <a:tcPr/>
                </a:tc>
                <a:extLst>
                  <a:ext uri="{0D108BD9-81ED-4DB2-BD59-A6C34878D82A}">
                    <a16:rowId xmlns:a16="http://schemas.microsoft.com/office/drawing/2014/main" xmlns="" val="381188654"/>
                  </a:ext>
                </a:extLst>
              </a:tr>
              <a:tr h="549539">
                <a:tc>
                  <a:txBody>
                    <a:bodyPr/>
                    <a:lstStyle/>
                    <a:p>
                      <a:pPr algn="ctr" rtl="1"/>
                      <a:r>
                        <a:rPr lang="fa-IR" sz="1800" b="0" i="0" u="none" strike="noStrike" baseline="0" dirty="0">
                          <a:solidFill>
                            <a:srgbClr val="333333"/>
                          </a:solidFill>
                          <a:latin typeface="BNazanin"/>
                        </a:rPr>
                        <a:t>پماد اکسید زینک) </a:t>
                      </a:r>
                      <a:r>
                        <a:rPr lang="en-US" sz="1200" b="0" i="0" u="none" strike="noStrike" baseline="0" dirty="0">
                          <a:solidFill>
                            <a:srgbClr val="333333"/>
                          </a:solidFill>
                          <a:latin typeface="IRANSans"/>
                        </a:rPr>
                        <a:t>Zinc Oxide</a:t>
                      </a:r>
                      <a:endParaRPr lang="fa-IR" dirty="0"/>
                    </a:p>
                  </a:txBody>
                  <a:tcPr/>
                </a:tc>
                <a:tc>
                  <a:txBody>
                    <a:bodyPr/>
                    <a:lstStyle/>
                    <a:p>
                      <a:pPr algn="ctr" rtl="1"/>
                      <a:r>
                        <a:rPr lang="fa-IR" dirty="0"/>
                        <a:t>1 عدد</a:t>
                      </a:r>
                    </a:p>
                  </a:txBody>
                  <a:tcPr/>
                </a:tc>
                <a:tc>
                  <a:txBody>
                    <a:bodyPr/>
                    <a:lstStyle/>
                    <a:p>
                      <a:pPr algn="ctr" rtl="1"/>
                      <a:r>
                        <a:rPr lang="fa-IR" sz="1800" b="0" i="0" u="none" strike="noStrike" baseline="0" dirty="0">
                          <a:solidFill>
                            <a:srgbClr val="333333"/>
                          </a:solidFill>
                          <a:latin typeface="BNazanin"/>
                        </a:rPr>
                        <a:t>چرب نمودن مقعد</a:t>
                      </a:r>
                      <a:endParaRPr lang="fa-IR" dirty="0"/>
                    </a:p>
                  </a:txBody>
                  <a:tcPr/>
                </a:tc>
                <a:extLst>
                  <a:ext uri="{0D108BD9-81ED-4DB2-BD59-A6C34878D82A}">
                    <a16:rowId xmlns:a16="http://schemas.microsoft.com/office/drawing/2014/main" xmlns="" val="1095831512"/>
                  </a:ext>
                </a:extLst>
              </a:tr>
            </a:tbl>
          </a:graphicData>
        </a:graphic>
      </p:graphicFrame>
    </p:spTree>
    <p:extLst>
      <p:ext uri="{BB962C8B-B14F-4D97-AF65-F5344CB8AC3E}">
        <p14:creationId xmlns:p14="http://schemas.microsoft.com/office/powerpoint/2010/main" val="36539568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61257"/>
            <a:ext cx="10515600" cy="896983"/>
          </a:xfrm>
        </p:spPr>
        <p:txBody>
          <a:bodyPr>
            <a:normAutofit fontScale="90000"/>
          </a:bodyPr>
          <a:lstStyle/>
          <a:p>
            <a:pPr lvl="0" algn="r">
              <a:spcBef>
                <a:spcPts val="1000"/>
              </a:spcBef>
            </a:pPr>
            <a:r>
              <a:rPr lang="fa-IR" sz="3100" b="1" dirty="0">
                <a:solidFill>
                  <a:prstClr val="black"/>
                </a:solidFill>
                <a:latin typeface="BNazaninBold"/>
                <a:ea typeface="+mn-ea"/>
                <a:cs typeface="B Nazanin" panose="00000400000000000000" pitchFamily="2" charset="-78"/>
              </a:rPr>
              <a:t>شیوه مصرف داروها</a:t>
            </a:r>
            <a:r>
              <a:rPr lang="fa-IR" sz="2200" b="1" dirty="0">
                <a:solidFill>
                  <a:prstClr val="black"/>
                </a:solidFill>
                <a:latin typeface="BNazaninBold"/>
                <a:ea typeface="+mn-ea"/>
                <a:cs typeface="Arial" panose="020B0604020202020204" pitchFamily="34" charset="0"/>
              </a:rPr>
              <a:t/>
            </a:r>
            <a:br>
              <a:rPr lang="fa-IR" sz="22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409303" y="818605"/>
            <a:ext cx="11530149" cy="5878285"/>
          </a:xfrm>
        </p:spPr>
        <p:txBody>
          <a:bodyPr>
            <a:normAutofit fontScale="92500" lnSpcReduction="10000"/>
          </a:bodyPr>
          <a:lstStyle/>
          <a:p>
            <a:pPr marL="0" indent="0" algn="r">
              <a:buNone/>
            </a:pPr>
            <a:r>
              <a:rPr lang="fa-IR" sz="2400" b="1" i="0" u="none" strike="noStrike" baseline="0" dirty="0">
                <a:solidFill>
                  <a:srgbClr val="FF0000"/>
                </a:solidFill>
                <a:latin typeface="BNazaninBold"/>
                <a:cs typeface="B Nazanin" panose="00000400000000000000" pitchFamily="2" charset="-78"/>
              </a:rPr>
              <a:t>نحوه مصرف شربت سنا گراف</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روز قبل از مراجعه بعد از صرف ناهار سبک 1 عدد شربت سنا گراف را به فاصله دو ساعت میل نمایید.</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مراجعینی که یبوست مزمن دارند 2 عدد شربت سنا گراف تهیه نموده و به فاصله چهار الی پنج ساعت آنرا میل نمایند.</a:t>
            </a:r>
          </a:p>
          <a:p>
            <a:pPr marL="0" indent="0" algn="r">
              <a:buNone/>
            </a:pPr>
            <a:r>
              <a:rPr lang="fa-IR" sz="2400" b="1" i="0" u="none" strike="noStrike" baseline="0" dirty="0">
                <a:solidFill>
                  <a:srgbClr val="FF0000"/>
                </a:solidFill>
                <a:latin typeface="BNazaninBold"/>
                <a:cs typeface="B Nazanin" panose="00000400000000000000" pitchFamily="2" charset="-78"/>
              </a:rPr>
              <a:t>نحوه مصرف پودر پیدرولاکس</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روز قبل از مراجعه 4 بسته پودر پیدرولاکس را داخل 16 لیوان آب حل نمایید )برای خوش طعم شدن مقدارمختصری شکر و آب لیموی تازه اضافه نمایید(. هر 30 دقیقه یک لیوان میل کنید تا تمام شود</a:t>
            </a:r>
            <a:r>
              <a:rPr lang="fa-IR" sz="2400" b="0" i="0" u="none" strike="noStrike" baseline="0" dirty="0">
                <a:latin typeface="Wingdings-Regular"/>
                <a:cs typeface="B Nazanin" panose="00000400000000000000" pitchFamily="2" charset="-78"/>
              </a:rPr>
              <a:t>▪ </a:t>
            </a:r>
          </a:p>
          <a:p>
            <a:pPr marL="0" indent="0" algn="r">
              <a:buNone/>
            </a:pPr>
            <a:r>
              <a:rPr lang="fa-IR" dirty="0">
                <a:latin typeface="BNazanin"/>
                <a:cs typeface="B Nazanin" panose="00000400000000000000" pitchFamily="2" charset="-78"/>
              </a:rPr>
              <a:t>روز مراجعه 2 عدد پودر پیدرولاکس را داخل 8 لیوان آب حل کرده و از ساعت 30 / 7 صبح هر 30 دقیقه میل کنید تا تمام گردد. </a:t>
            </a:r>
          </a:p>
          <a:p>
            <a:pPr marL="0" indent="0" algn="r">
              <a:buNone/>
            </a:pPr>
            <a:r>
              <a:rPr lang="fa-IR" dirty="0">
                <a:latin typeface="BNazanin"/>
                <a:cs typeface="B Nazanin" panose="00000400000000000000" pitchFamily="2" charset="-78"/>
              </a:rPr>
              <a:t>از ساعت 9 صبح ناشتا باشید و در زمان تعیین شده مراجعه کنید .</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بهتر است محلول تهیه شده را در یخچال بگذارید.</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برای آمادگی بهتر، در فواصل مصرف راه بروید .</a:t>
            </a:r>
            <a:endParaRPr lang="en-US" dirty="0">
              <a:latin typeface="BNazanin"/>
              <a:cs typeface="B Nazanin" panose="00000400000000000000" pitchFamily="2" charset="-78"/>
            </a:endParaRPr>
          </a:p>
          <a:p>
            <a:pPr marL="0" indent="0" algn="r">
              <a:buNone/>
            </a:pPr>
            <a:r>
              <a:rPr lang="fa-IR" sz="2400" b="1" i="0" u="none" strike="noStrike" baseline="0" dirty="0">
                <a:solidFill>
                  <a:srgbClr val="FF0000"/>
                </a:solidFill>
                <a:latin typeface="BNazaninBold"/>
                <a:cs typeface="B Nazanin" panose="00000400000000000000" pitchFamily="2" charset="-78"/>
              </a:rPr>
              <a:t>نحوه مصرف پماد اکسید زینک</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در طول آمادگی مرتب مقعد خود را با پماد چرب نمایید.</a:t>
            </a:r>
            <a:endParaRPr lang="fa-IR" dirty="0">
              <a:cs typeface="B Nazanin" panose="00000400000000000000" pitchFamily="2" charset="-78"/>
            </a:endParaRPr>
          </a:p>
        </p:txBody>
      </p:sp>
    </p:spTree>
    <p:extLst>
      <p:ext uri="{BB962C8B-B14F-4D97-AF65-F5344CB8AC3E}">
        <p14:creationId xmlns:p14="http://schemas.microsoft.com/office/powerpoint/2010/main" val="3570566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38999"/>
            <a:ext cx="10515600" cy="880201"/>
          </a:xfrm>
        </p:spPr>
        <p:txBody>
          <a:bodyPr>
            <a:normAutofit fontScale="90000"/>
          </a:bodyPr>
          <a:lstStyle/>
          <a:p>
            <a:pPr lvl="0" algn="r">
              <a:spcBef>
                <a:spcPts val="1000"/>
              </a:spcBef>
            </a:pPr>
            <a:r>
              <a:rPr lang="fa-IR" sz="2400" b="1" dirty="0">
                <a:solidFill>
                  <a:prstClr val="black"/>
                </a:solidFill>
                <a:latin typeface="BNazaninBold"/>
                <a:ea typeface="+mn-ea"/>
                <a:cs typeface="B Titr" panose="00000700000000000000" pitchFamily="2" charset="-78"/>
              </a:rPr>
              <a:t>ملاحظات مربوط به مصرف داروهای مصرفی قبلی بیمار</a:t>
            </a:r>
            <a:r>
              <a:rPr lang="fa-IR" sz="1800" b="1" dirty="0">
                <a:solidFill>
                  <a:prstClr val="black"/>
                </a:solidFill>
                <a:latin typeface="BNazaninBold"/>
                <a:ea typeface="+mn-ea"/>
                <a:cs typeface="Arial" panose="020B0604020202020204" pitchFamily="34" charset="0"/>
              </a:rPr>
              <a:t/>
            </a:r>
            <a:br>
              <a:rPr lang="fa-IR" sz="18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313509" y="975360"/>
            <a:ext cx="11652067" cy="5643154"/>
          </a:xfrm>
        </p:spPr>
        <p:txBody>
          <a:bodyPr>
            <a:normAutofit fontScale="92500" lnSpcReduction="10000"/>
          </a:bodyPr>
          <a:lstStyle/>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از یک هفته قبل از کولونوسکوپی داروهای مسکن (مانند ایبوپروفن، دیکلوفناک، ناپروکسن، ایندومتاسین و</a:t>
            </a:r>
          </a:p>
          <a:p>
            <a:pPr marL="0" indent="0" algn="r">
              <a:buNone/>
            </a:pPr>
            <a:r>
              <a:rPr lang="fa-IR" dirty="0">
                <a:latin typeface="BNazanin"/>
                <a:cs typeface="B Nazanin" panose="00000400000000000000" pitchFamily="2" charset="-78"/>
              </a:rPr>
              <a:t>مفنامیک اسید) مصرف نکنید و در صورت لزوم برای تسکین درد از استامینوفن استفاده نمایید.</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آسپرین و یا کلوپیدوگرل را در صورتی که برای پیشگیری اولیه (پیشگیری از ابتلا به بیماریهای قلبی عروقی)</a:t>
            </a:r>
          </a:p>
          <a:p>
            <a:pPr marL="0" indent="0" algn="r">
              <a:buNone/>
            </a:pPr>
            <a:r>
              <a:rPr lang="fa-IR" dirty="0">
                <a:latin typeface="BNazanin"/>
                <a:cs typeface="B Nazanin" panose="00000400000000000000" pitchFamily="2" charset="-78"/>
              </a:rPr>
              <a:t>مصرف مینمایید، از 5 روز قبل از کولونوسکوپی قطع نمایید اما اگر برای پیشگیری ثانویه (بعد از ابتلا به بیماریهای</a:t>
            </a:r>
          </a:p>
          <a:p>
            <a:pPr marL="0" indent="0" algn="r">
              <a:buNone/>
            </a:pPr>
            <a:r>
              <a:rPr lang="fa-IR" dirty="0">
                <a:latin typeface="BNazanin"/>
                <a:cs typeface="B Nazanin" panose="00000400000000000000" pitchFamily="2" charset="-78"/>
              </a:rPr>
              <a:t>قلبی عروقی) مصرف می نمایید، مصرف آن ادامه یابد. اگر مصرف دارو را پیش از کولونوسکوپی قطع کرده اید،</a:t>
            </a:r>
          </a:p>
          <a:p>
            <a:pPr marL="0" indent="0" algn="r">
              <a:buNone/>
            </a:pPr>
            <a:r>
              <a:rPr lang="fa-IR" dirty="0">
                <a:latin typeface="BNazanin"/>
                <a:cs typeface="B Nazanin" panose="00000400000000000000" pitchFamily="2" charset="-78"/>
              </a:rPr>
              <a:t>یک روز بعد از انجام کولونوسکوپی میتوانید مصرف آنها را مجدد شروع کنید.</a:t>
            </a:r>
          </a:p>
          <a:p>
            <a:pPr marL="0" indent="0" algn="r">
              <a:buNone/>
            </a:pPr>
            <a:endParaRPr lang="fa-IR" dirty="0">
              <a:latin typeface="BNazanin"/>
              <a:cs typeface="B Nazanin" panose="00000400000000000000" pitchFamily="2" charset="-78"/>
            </a:endParaRPr>
          </a:p>
          <a:p>
            <a:pPr marL="0" indent="0" algn="l" rtl="1">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در صورت نیاز به بردا شتن پولیپ (سابقه فامیلی </a:t>
            </a:r>
            <a:r>
              <a:rPr lang="fa-IR" dirty="0">
                <a:latin typeface="TimesNewRomanPSMT"/>
                <a:cs typeface="B Nazanin" panose="00000400000000000000" pitchFamily="2" charset="-78"/>
              </a:rPr>
              <a:t>– </a:t>
            </a:r>
            <a:r>
              <a:rPr lang="fa-IR" dirty="0">
                <a:latin typeface="BNazanin"/>
                <a:cs typeface="B Nazanin" panose="00000400000000000000" pitchFamily="2" charset="-78"/>
              </a:rPr>
              <a:t>سن بالای 50 سال و ...)، مصرف داروهای ضد انعقاد مانند</a:t>
            </a:r>
            <a:r>
              <a:rPr lang="fa-IR" dirty="0">
                <a:solidFill>
                  <a:prstClr val="black"/>
                </a:solidFill>
                <a:latin typeface="BNazanin"/>
                <a:cs typeface="B Nazanin" panose="00000400000000000000" pitchFamily="2" charset="-78"/>
              </a:rPr>
              <a:t> وارفارین ، </a:t>
            </a:r>
            <a:r>
              <a:rPr lang="en-US" dirty="0">
                <a:solidFill>
                  <a:prstClr val="black"/>
                </a:solidFill>
                <a:latin typeface="Times New Roman" panose="02020603050405020304" pitchFamily="18" charset="0"/>
                <a:cs typeface="B Nazanin" panose="00000400000000000000" pitchFamily="2" charset="-78"/>
              </a:rPr>
              <a:t>PLAVIX </a:t>
            </a:r>
            <a:r>
              <a:rPr lang="en-US" dirty="0">
                <a:solidFill>
                  <a:prstClr val="black"/>
                </a:solidFill>
                <a:latin typeface="BNazanin"/>
                <a:cs typeface="B Nazanin" panose="00000400000000000000" pitchFamily="2" charset="-78"/>
              </a:rPr>
              <a:t>، </a:t>
            </a:r>
            <a:r>
              <a:rPr lang="en-US" dirty="0">
                <a:solidFill>
                  <a:prstClr val="black"/>
                </a:solidFill>
                <a:latin typeface="Times New Roman" panose="02020603050405020304" pitchFamily="18" charset="0"/>
                <a:cs typeface="B Nazanin" panose="00000400000000000000" pitchFamily="2" charset="-78"/>
              </a:rPr>
              <a:t>OSVEX </a:t>
            </a:r>
            <a:r>
              <a:rPr lang="fa-IR" dirty="0">
                <a:latin typeface="BNazanin"/>
                <a:cs typeface="B Nazanin" panose="00000400000000000000" pitchFamily="2" charset="-78"/>
              </a:rPr>
              <a:t>با نظر پزشک معالج قلب و عروق از چند روز قبل از قطع و آزمایش انعقاد</a:t>
            </a:r>
          </a:p>
          <a:p>
            <a:pPr marL="0" indent="0" algn="r">
              <a:buNone/>
            </a:pPr>
            <a:r>
              <a:rPr lang="fa-IR" dirty="0">
                <a:latin typeface="BNazanin"/>
                <a:cs typeface="B Nazanin" panose="00000400000000000000" pitchFamily="2" charset="-78"/>
              </a:rPr>
              <a:t>پلاکت </a:t>
            </a:r>
            <a:r>
              <a:rPr lang="en-US" dirty="0">
                <a:latin typeface="Times New Roman" panose="02020603050405020304" pitchFamily="18" charset="0"/>
                <a:cs typeface="B Nazanin" panose="00000400000000000000" pitchFamily="2" charset="-78"/>
              </a:rPr>
              <a:t>PTT-INP-PT </a:t>
            </a:r>
            <a:r>
              <a:rPr lang="fa-IR" dirty="0">
                <a:latin typeface="BNazanin"/>
                <a:cs typeface="B Nazanin" panose="00000400000000000000" pitchFamily="2" charset="-78"/>
              </a:rPr>
              <a:t>همراه شما باشد.</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در صورتی که داروهای دیابت مصرف میکنید در زمینه نحوه مصرف داروهای دیابت قبل از انجام کولونوسکوپی</a:t>
            </a:r>
          </a:p>
          <a:p>
            <a:pPr marL="0" indent="0" algn="r">
              <a:buNone/>
            </a:pPr>
            <a:r>
              <a:rPr lang="fa-IR" dirty="0">
                <a:latin typeface="BNazanin"/>
                <a:cs typeface="B Nazanin" panose="00000400000000000000" pitchFamily="2" charset="-78"/>
              </a:rPr>
              <a:t>با پزشک خود مشورت نمایید .</a:t>
            </a:r>
          </a:p>
          <a:p>
            <a:pPr marL="0" indent="0" algn="r" rtl="1">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مکمل های حاوی آهن و ویتامین </a:t>
            </a:r>
            <a:r>
              <a:rPr lang="en-US" dirty="0">
                <a:latin typeface="Times New Roman" panose="02020603050405020304" pitchFamily="18" charset="0"/>
                <a:cs typeface="B Nazanin" panose="00000400000000000000" pitchFamily="2" charset="-78"/>
              </a:rPr>
              <a:t>E, </a:t>
            </a:r>
            <a:r>
              <a:rPr lang="en-US" dirty="0">
                <a:solidFill>
                  <a:prstClr val="black"/>
                </a:solidFill>
                <a:latin typeface="Times New Roman" panose="02020603050405020304" pitchFamily="18" charset="0"/>
                <a:cs typeface="B Nazanin" panose="00000400000000000000" pitchFamily="2" charset="-78"/>
              </a:rPr>
              <a:t>C</a:t>
            </a:r>
            <a:r>
              <a:rPr lang="fa-IR" dirty="0">
                <a:latin typeface="BNazanin"/>
                <a:cs typeface="B Nazanin" panose="00000400000000000000" pitchFamily="2" charset="-78"/>
              </a:rPr>
              <a:t> کلسیم </a:t>
            </a:r>
            <a:r>
              <a:rPr lang="en-US" dirty="0">
                <a:solidFill>
                  <a:prstClr val="black"/>
                </a:solidFill>
                <a:latin typeface="BNazanin"/>
                <a:cs typeface="B Nazanin" panose="00000400000000000000" pitchFamily="2" charset="-78"/>
              </a:rPr>
              <a:t>، </a:t>
            </a:r>
            <a:r>
              <a:rPr lang="fa-IR" dirty="0">
                <a:latin typeface="BNazanin"/>
                <a:cs typeface="B Nazanin" panose="00000400000000000000" pitchFamily="2" charset="-78"/>
              </a:rPr>
              <a:t>را از 5 روز قبل از کولونوسکوپی مصرف نکنید .</a:t>
            </a:r>
            <a:endParaRPr lang="fa-IR" dirty="0">
              <a:cs typeface="B Nazanin" panose="00000400000000000000" pitchFamily="2" charset="-78"/>
            </a:endParaRPr>
          </a:p>
        </p:txBody>
      </p:sp>
    </p:spTree>
    <p:extLst>
      <p:ext uri="{BB962C8B-B14F-4D97-AF65-F5344CB8AC3E}">
        <p14:creationId xmlns:p14="http://schemas.microsoft.com/office/powerpoint/2010/main" val="5694629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57348"/>
            <a:ext cx="10515600" cy="583475"/>
          </a:xfrm>
        </p:spPr>
        <p:txBody>
          <a:bodyPr>
            <a:normAutofit fontScale="90000"/>
          </a:bodyPr>
          <a:lstStyle/>
          <a:p>
            <a:pPr lvl="0" algn="r">
              <a:spcBef>
                <a:spcPts val="1000"/>
              </a:spcBef>
            </a:pPr>
            <a:r>
              <a:rPr lang="fa-IR" sz="2400" b="1" dirty="0">
                <a:solidFill>
                  <a:prstClr val="black"/>
                </a:solidFill>
                <a:latin typeface="BNazaninBold"/>
                <a:ea typeface="+mn-ea"/>
                <a:cs typeface="B Titr" panose="00000700000000000000" pitchFamily="2" charset="-78"/>
              </a:rPr>
              <a:t>موارد دیگری که باید در مورد کولونوسکوپی بدانیم</a:t>
            </a:r>
            <a:r>
              <a:rPr lang="fa-IR" sz="1800" b="1" dirty="0">
                <a:solidFill>
                  <a:prstClr val="black"/>
                </a:solidFill>
                <a:latin typeface="BNazaninBold"/>
                <a:ea typeface="+mn-ea"/>
                <a:cs typeface="Arial" panose="020B0604020202020204" pitchFamily="34" charset="0"/>
              </a:rPr>
              <a:t/>
            </a:r>
            <a:br>
              <a:rPr lang="fa-IR" sz="18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330926" y="975359"/>
            <a:ext cx="11573691" cy="5799910"/>
          </a:xfrm>
        </p:spPr>
        <p:txBody>
          <a:bodyPr>
            <a:normAutofit fontScale="92500"/>
          </a:bodyPr>
          <a:lstStyle/>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از 4 روز قبل از کولونوسکوپی پیاده روی داشته باشید. داشتن تحرک به تخلیه بهتر روده کمک میکند. درصورت داشتن سابقه یبوست مزمن یا عدم توانایی بیماران مسن برای پیاد هرو ی، مصرف مایعات از شش روز قبل ازکولونوسکوپی شروع شود.</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در صورت داشتن بیماری قلبی عروقی ، دیابت ، بیماریهای کبدی، انواع هپاتیت ، ایدز و بیماریهای کلیوی قبل از</a:t>
            </a:r>
          </a:p>
          <a:p>
            <a:pPr marL="0" indent="0" algn="r">
              <a:buNone/>
            </a:pPr>
            <a:r>
              <a:rPr lang="fa-IR" dirty="0">
                <a:latin typeface="BNazanin"/>
                <a:cs typeface="B Nazanin" panose="00000400000000000000" pitchFamily="2" charset="-78"/>
              </a:rPr>
              <a:t>تعیین نوبت کولونوسکوپی پزشک خود را مطلع نمایید.</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در صورت داشتن حالت تهوع مصرف داروها را ادامه دهید و در صورت استفراغ مکرر با پزشک خود مشورت کنید .</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توجه داشته باشید قبل از انجام کولونوسکوپی محتویات روده باید کاملا شفاف و آبکی شود و شبیه اسهال آبکی</a:t>
            </a:r>
          </a:p>
          <a:p>
            <a:pPr marL="0" indent="0" algn="r">
              <a:buNone/>
            </a:pPr>
            <a:r>
              <a:rPr lang="fa-IR" dirty="0">
                <a:latin typeface="BNazanin"/>
                <a:cs typeface="B Nazanin" panose="00000400000000000000" pitchFamily="2" charset="-78"/>
              </a:rPr>
              <a:t>با حجم زیاد و تعداد دفعات بالا گردد.</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شب قبل از مراجعه استحمام کنید .</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از آوردن کلیه فلزات </a:t>
            </a:r>
            <a:r>
              <a:rPr lang="fa-IR" dirty="0" smtClean="0">
                <a:latin typeface="BNazanin"/>
                <a:cs typeface="B Nazanin" panose="00000400000000000000" pitchFamily="2" charset="-78"/>
              </a:rPr>
              <a:t>( </a:t>
            </a:r>
            <a:r>
              <a:rPr lang="fa-IR" dirty="0">
                <a:latin typeface="BNazanin"/>
                <a:cs typeface="B Nazanin" panose="00000400000000000000" pitchFamily="2" charset="-78"/>
              </a:rPr>
              <a:t>طلا، ساعت و</a:t>
            </a:r>
            <a:r>
              <a:rPr lang="fa-IR" dirty="0" smtClean="0">
                <a:latin typeface="BNazanin"/>
                <a:cs typeface="B Nazanin" panose="00000400000000000000" pitchFamily="2" charset="-78"/>
              </a:rPr>
              <a:t>....) </a:t>
            </a:r>
            <a:r>
              <a:rPr lang="fa-IR" dirty="0">
                <a:latin typeface="BNazanin"/>
                <a:cs typeface="B Nazanin" panose="00000400000000000000" pitchFamily="2" charset="-78"/>
              </a:rPr>
              <a:t>و دندان مصنوعی خودداری کنید .</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حین انجام کولونوسکوپی از داروهای آرام بخش و یا بیهوشی سبک تحت نظرمتخصص بیهوشی استفاده میگردد</a:t>
            </a:r>
          </a:p>
          <a:p>
            <a:pPr marL="0" indent="0" algn="r">
              <a:buNone/>
            </a:pPr>
            <a:r>
              <a:rPr lang="fa-IR" dirty="0">
                <a:latin typeface="BNazanin"/>
                <a:cs typeface="B Nazanin" panose="00000400000000000000" pitchFamily="2" charset="-78"/>
              </a:rPr>
              <a:t>تا شما احساس ناراحتی نکنید به همین دلیل حتما نیاز به یک نفر همراه دارید</a:t>
            </a:r>
            <a:endParaRPr lang="fa-IR" dirty="0">
              <a:cs typeface="B Nazanin" panose="00000400000000000000" pitchFamily="2" charset="-78"/>
            </a:endParaRPr>
          </a:p>
        </p:txBody>
      </p:sp>
    </p:spTree>
    <p:extLst>
      <p:ext uri="{BB962C8B-B14F-4D97-AF65-F5344CB8AC3E}">
        <p14:creationId xmlns:p14="http://schemas.microsoft.com/office/powerpoint/2010/main" val="3847263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66FF326-08E4-4EF1-B48A-2D87B66CA4C7}"/>
              </a:ext>
            </a:extLst>
          </p:cNvPr>
          <p:cNvSpPr>
            <a:spLocks noGrp="1"/>
          </p:cNvSpPr>
          <p:nvPr>
            <p:ph idx="1"/>
          </p:nvPr>
        </p:nvSpPr>
        <p:spPr/>
        <p:txBody>
          <a:bodyPr/>
          <a:lstStyle/>
          <a:p>
            <a:pPr algn="ctr"/>
            <a:r>
              <a:rPr lang="fa-IR" sz="4400" b="1" dirty="0">
                <a:cs typeface="B Nazanin" panose="00000400000000000000" pitchFamily="2" charset="-78"/>
              </a:rPr>
              <a:t>غربالگری سرطانها </a:t>
            </a:r>
          </a:p>
          <a:p>
            <a:pPr algn="ctr"/>
            <a:r>
              <a:rPr lang="fa-IR" sz="4400" b="1" dirty="0" smtClean="0">
                <a:cs typeface="B Nazanin" panose="00000400000000000000" pitchFamily="2" charset="-78"/>
              </a:rPr>
              <a:t>پاییز</a:t>
            </a:r>
            <a:r>
              <a:rPr lang="fa-IR" sz="4400" b="1" dirty="0" smtClean="0">
                <a:cs typeface="B Nazanin" panose="00000400000000000000" pitchFamily="2" charset="-78"/>
              </a:rPr>
              <a:t> </a:t>
            </a:r>
            <a:r>
              <a:rPr lang="fa-IR" sz="4400" b="1" dirty="0">
                <a:cs typeface="B Nazanin" panose="00000400000000000000" pitchFamily="2" charset="-78"/>
              </a:rPr>
              <a:t>1403</a:t>
            </a:r>
          </a:p>
          <a:p>
            <a:endParaRPr lang="en-US" dirty="0">
              <a:cs typeface="B Nazanin" panose="00000400000000000000" pitchFamily="2" charset="-78"/>
            </a:endParaRPr>
          </a:p>
        </p:txBody>
      </p:sp>
    </p:spTree>
    <p:extLst>
      <p:ext uri="{BB962C8B-B14F-4D97-AF65-F5344CB8AC3E}">
        <p14:creationId xmlns:p14="http://schemas.microsoft.com/office/powerpoint/2010/main" val="32642707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63081"/>
          </a:xfrm>
        </p:spPr>
        <p:txBody>
          <a:bodyPr/>
          <a:lstStyle/>
          <a:p>
            <a:pPr lvl="0" algn="r">
              <a:spcBef>
                <a:spcPts val="1000"/>
              </a:spcBef>
            </a:pPr>
            <a:r>
              <a:rPr lang="fa-IR" sz="2400" b="1" dirty="0">
                <a:solidFill>
                  <a:srgbClr val="002060"/>
                </a:solidFill>
                <a:latin typeface="BTitrBold"/>
                <a:ea typeface="+mn-ea"/>
                <a:cs typeface="B Titr" panose="00000700000000000000" pitchFamily="2" charset="-78"/>
              </a:rPr>
              <a:t>نکات پس از کولونوسکوپی</a:t>
            </a:r>
            <a:r>
              <a:rPr lang="fa-IR" sz="2200" b="1" dirty="0">
                <a:solidFill>
                  <a:srgbClr val="002060"/>
                </a:solidFill>
                <a:latin typeface="BTitrBold"/>
                <a:ea typeface="+mn-ea"/>
                <a:cs typeface="Arial" panose="020B0604020202020204" pitchFamily="34" charset="0"/>
              </a:rPr>
              <a:t/>
            </a:r>
            <a:br>
              <a:rPr lang="fa-IR" sz="2200" b="1" dirty="0">
                <a:solidFill>
                  <a:srgbClr val="002060"/>
                </a:solidFill>
                <a:latin typeface="BTitrBold"/>
                <a:ea typeface="+mn-ea"/>
                <a:cs typeface="Arial" panose="020B0604020202020204" pitchFamily="34" charset="0"/>
              </a:rPr>
            </a:br>
            <a:endParaRPr lang="fa-IR" dirty="0"/>
          </a:p>
        </p:txBody>
      </p:sp>
      <p:sp>
        <p:nvSpPr>
          <p:cNvPr id="3" name="Content Placeholder 2"/>
          <p:cNvSpPr>
            <a:spLocks noGrp="1"/>
          </p:cNvSpPr>
          <p:nvPr>
            <p:ph idx="1"/>
          </p:nvPr>
        </p:nvSpPr>
        <p:spPr>
          <a:xfrm>
            <a:off x="243841" y="1158240"/>
            <a:ext cx="11625942" cy="5018723"/>
          </a:xfrm>
        </p:spPr>
        <p:txBody>
          <a:bodyPr>
            <a:normAutofit/>
          </a:bodyPr>
          <a:lstStyle/>
          <a:p>
            <a:pPr marL="0" indent="0" algn="r">
              <a:buNone/>
            </a:pPr>
            <a:r>
              <a:rPr lang="fa-IR"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بعد از اتمام کولونوسکوپی بیمار به اتاق ریکاوری منتقل شده و با نظر متخصص بیهوشی پس از خروج آنژیوکت مرخص می شود</a:t>
            </a:r>
          </a:p>
          <a:p>
            <a:pPr marL="0" indent="0" algn="r">
              <a:buNone/>
            </a:pPr>
            <a:r>
              <a:rPr lang="fa-IR"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بیمارانی که برای آنها اقدامات درمانی (نظیر برداشتن پولیپ و ....) انجام شده است ، بر حسب نوع اقدام بعمل آمده می بایست تا 9 ساعت تحت نظر باشند.</a:t>
            </a:r>
          </a:p>
          <a:p>
            <a:pPr marL="0" indent="0" algn="r">
              <a:buNone/>
            </a:pPr>
            <a:r>
              <a:rPr lang="fa-IR"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بیمار بعد از هوشیاری کامل می تواند از دستشویی استفاده نماید.</a:t>
            </a:r>
          </a:p>
          <a:p>
            <a:pPr marL="0" indent="0" algn="r">
              <a:buNone/>
            </a:pPr>
            <a:r>
              <a:rPr lang="fa-IR"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در 24 ساعت اول بعد از کولونوسکوپی ، دفع مقدار کم خون طبیعی است ولی در صورتی که دچار خونریزی زیاد، شکم د رد بسیار شدید یا نفخ شدید شکم گردید، فورا به پزشک خود مراجعه نمایید .</a:t>
            </a:r>
          </a:p>
          <a:p>
            <a:pPr marL="0" indent="0" algn="r">
              <a:buNone/>
            </a:pPr>
            <a:r>
              <a:rPr lang="fa-IR"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بعد از ترخیص در صورت برطرف شدن درد شکم ، مصرف مایعات و سپس رژیم غذایی سبک بلامانع است.</a:t>
            </a:r>
            <a:endParaRPr lang="fa-IR" dirty="0">
              <a:cs typeface="B Nazanin" panose="00000400000000000000" pitchFamily="2" charset="-78"/>
            </a:endParaRPr>
          </a:p>
        </p:txBody>
      </p:sp>
    </p:spTree>
    <p:extLst>
      <p:ext uri="{BB962C8B-B14F-4D97-AF65-F5344CB8AC3E}">
        <p14:creationId xmlns:p14="http://schemas.microsoft.com/office/powerpoint/2010/main" val="20960770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xmlns="" id="{469513C0-92EA-4BD3-9BB9-B962501FA77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76947" y="1519341"/>
            <a:ext cx="6210732" cy="4973534"/>
          </a:xfrm>
        </p:spPr>
      </p:pic>
    </p:spTree>
    <p:extLst>
      <p:ext uri="{BB962C8B-B14F-4D97-AF65-F5344CB8AC3E}">
        <p14:creationId xmlns:p14="http://schemas.microsoft.com/office/powerpoint/2010/main" val="32664271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rcRect/>
          <a:stretch>
            <a:fillRect/>
          </a:stretch>
        </p:blipFill>
        <p:spPr bwMode="auto">
          <a:xfrm>
            <a:off x="2423592" y="188640"/>
            <a:ext cx="7344816" cy="5976664"/>
          </a:xfrm>
          <a:prstGeom prst="rect">
            <a:avLst/>
          </a:prstGeom>
          <a:noFill/>
          <a:ln>
            <a:noFill/>
          </a:ln>
        </p:spPr>
      </p:pic>
    </p:spTree>
    <p:extLst>
      <p:ext uri="{BB962C8B-B14F-4D97-AF65-F5344CB8AC3E}">
        <p14:creationId xmlns:p14="http://schemas.microsoft.com/office/powerpoint/2010/main" val="22196645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831286" cy="1325563"/>
          </a:xfrm>
        </p:spPr>
        <p:txBody>
          <a:bodyPr>
            <a:normAutofit fontScale="90000"/>
          </a:bodyPr>
          <a:lstStyle/>
          <a:p>
            <a:pPr algn="ctr"/>
            <a:r>
              <a:rPr lang="fa-IR" sz="4900" b="1" dirty="0">
                <a:cs typeface="B Titr" panose="00000700000000000000" pitchFamily="2" charset="-78"/>
              </a:rPr>
              <a:t>میزان بقای 5 ساله بیمارمبتلا به سرطان روده بزرگ</a:t>
            </a:r>
            <a:r>
              <a:rPr lang="fa-IR" sz="5400" b="1" dirty="0"/>
              <a:t> </a:t>
            </a:r>
            <a:r>
              <a:rPr lang="fa-IR" dirty="0"/>
              <a:t> </a:t>
            </a:r>
          </a:p>
        </p:txBody>
      </p:sp>
      <p:graphicFrame>
        <p:nvGraphicFramePr>
          <p:cNvPr id="4" name="Content Placeholder 3"/>
          <p:cNvGraphicFramePr>
            <a:graphicFrameLocks noGrp="1"/>
          </p:cNvGraphicFramePr>
          <p:nvPr>
            <p:ph idx="1"/>
          </p:nvPr>
        </p:nvGraphicFramePr>
        <p:xfrm>
          <a:off x="1436914" y="1825625"/>
          <a:ext cx="9916886" cy="3765280"/>
        </p:xfrm>
        <a:graphic>
          <a:graphicData uri="http://schemas.openxmlformats.org/drawingml/2006/table">
            <a:tbl>
              <a:tblPr rtl="1" firstRow="1" bandRow="1">
                <a:tableStyleId>{5C22544A-7EE6-4342-B048-85BDC9FD1C3A}</a:tableStyleId>
              </a:tblPr>
              <a:tblGrid>
                <a:gridCol w="4958443">
                  <a:extLst>
                    <a:ext uri="{9D8B030D-6E8A-4147-A177-3AD203B41FA5}">
                      <a16:colId xmlns:a16="http://schemas.microsoft.com/office/drawing/2014/main" xmlns="" val="561484834"/>
                    </a:ext>
                  </a:extLst>
                </a:gridCol>
                <a:gridCol w="4958443">
                  <a:extLst>
                    <a:ext uri="{9D8B030D-6E8A-4147-A177-3AD203B41FA5}">
                      <a16:colId xmlns:a16="http://schemas.microsoft.com/office/drawing/2014/main" xmlns="" val="3764418616"/>
                    </a:ext>
                  </a:extLst>
                </a:gridCol>
              </a:tblGrid>
              <a:tr h="753056">
                <a:tc>
                  <a:txBody>
                    <a:bodyPr/>
                    <a:lstStyle/>
                    <a:p>
                      <a:pPr algn="ctr" rtl="1"/>
                      <a:r>
                        <a:rPr lang="fa-IR" sz="4000" b="1" dirty="0">
                          <a:solidFill>
                            <a:schemeClr val="bg1"/>
                          </a:solidFill>
                        </a:rPr>
                        <a:t>مرحله</a:t>
                      </a:r>
                      <a:r>
                        <a:rPr lang="fa-IR" sz="4000" b="1" baseline="0" dirty="0">
                          <a:solidFill>
                            <a:schemeClr val="bg1"/>
                          </a:solidFill>
                        </a:rPr>
                        <a:t> یا </a:t>
                      </a:r>
                      <a:r>
                        <a:rPr lang="en-US" sz="4000" b="1" baseline="0" dirty="0">
                          <a:solidFill>
                            <a:schemeClr val="bg1"/>
                          </a:solidFill>
                        </a:rPr>
                        <a:t>STAGE </a:t>
                      </a:r>
                      <a:r>
                        <a:rPr lang="fa-IR" sz="4000" b="1" baseline="0" dirty="0">
                          <a:solidFill>
                            <a:schemeClr val="bg1"/>
                          </a:solidFill>
                        </a:rPr>
                        <a:t> سرطان </a:t>
                      </a:r>
                      <a:endParaRPr lang="fa-IR" sz="4000" b="1" dirty="0">
                        <a:solidFill>
                          <a:schemeClr val="bg1"/>
                        </a:solidFill>
                      </a:endParaRPr>
                    </a:p>
                  </a:txBody>
                  <a:tcPr/>
                </a:tc>
                <a:tc>
                  <a:txBody>
                    <a:bodyPr/>
                    <a:lstStyle/>
                    <a:p>
                      <a:pPr algn="ctr" rtl="1"/>
                      <a:r>
                        <a:rPr lang="fa-IR" sz="4000" b="1" dirty="0">
                          <a:solidFill>
                            <a:schemeClr val="bg1"/>
                          </a:solidFill>
                        </a:rPr>
                        <a:t>درصد بقاء</a:t>
                      </a:r>
                    </a:p>
                  </a:txBody>
                  <a:tcPr/>
                </a:tc>
                <a:extLst>
                  <a:ext uri="{0D108BD9-81ED-4DB2-BD59-A6C34878D82A}">
                    <a16:rowId xmlns:a16="http://schemas.microsoft.com/office/drawing/2014/main" xmlns="" val="2558659508"/>
                  </a:ext>
                </a:extLst>
              </a:tr>
              <a:tr h="753056">
                <a:tc>
                  <a:txBody>
                    <a:bodyPr/>
                    <a:lstStyle/>
                    <a:p>
                      <a:pPr algn="ctr" rtl="1"/>
                      <a:r>
                        <a:rPr lang="en-US" sz="4000" b="1" dirty="0"/>
                        <a:t>STAGE 1</a:t>
                      </a:r>
                      <a:endParaRPr lang="fa-IR" sz="4000" b="1" dirty="0"/>
                    </a:p>
                  </a:txBody>
                  <a:tcPr/>
                </a:tc>
                <a:tc>
                  <a:txBody>
                    <a:bodyPr/>
                    <a:lstStyle/>
                    <a:p>
                      <a:pPr algn="ctr" rtl="1"/>
                      <a:r>
                        <a:rPr lang="fa-IR" sz="4000" b="1" dirty="0"/>
                        <a:t>90%</a:t>
                      </a:r>
                    </a:p>
                  </a:txBody>
                  <a:tcPr/>
                </a:tc>
                <a:extLst>
                  <a:ext uri="{0D108BD9-81ED-4DB2-BD59-A6C34878D82A}">
                    <a16:rowId xmlns:a16="http://schemas.microsoft.com/office/drawing/2014/main" xmlns="" val="4283544671"/>
                  </a:ext>
                </a:extLst>
              </a:tr>
              <a:tr h="753056">
                <a:tc>
                  <a:txBody>
                    <a:bodyPr/>
                    <a:lstStyle/>
                    <a:p>
                      <a:pPr algn="ctr" rtl="1"/>
                      <a:r>
                        <a:rPr lang="en-US" sz="4000" b="1" dirty="0"/>
                        <a:t>STAGE 2</a:t>
                      </a:r>
                      <a:endParaRPr lang="fa-IR" sz="4000" b="1" dirty="0"/>
                    </a:p>
                  </a:txBody>
                  <a:tcPr/>
                </a:tc>
                <a:tc>
                  <a:txBody>
                    <a:bodyPr/>
                    <a:lstStyle/>
                    <a:p>
                      <a:pPr algn="ctr" rtl="1"/>
                      <a:r>
                        <a:rPr lang="fa-IR" sz="4000" b="1" dirty="0"/>
                        <a:t>70%</a:t>
                      </a:r>
                    </a:p>
                  </a:txBody>
                  <a:tcPr/>
                </a:tc>
                <a:extLst>
                  <a:ext uri="{0D108BD9-81ED-4DB2-BD59-A6C34878D82A}">
                    <a16:rowId xmlns:a16="http://schemas.microsoft.com/office/drawing/2014/main" xmlns="" val="203218350"/>
                  </a:ext>
                </a:extLst>
              </a:tr>
              <a:tr h="753056">
                <a:tc>
                  <a:txBody>
                    <a:bodyPr/>
                    <a:lstStyle/>
                    <a:p>
                      <a:pPr algn="ctr" rtl="1"/>
                      <a:r>
                        <a:rPr lang="en-US" sz="4000" b="1" dirty="0"/>
                        <a:t>STAGE 3</a:t>
                      </a:r>
                      <a:endParaRPr lang="fa-IR" sz="4000" b="1" dirty="0"/>
                    </a:p>
                  </a:txBody>
                  <a:tcPr/>
                </a:tc>
                <a:tc>
                  <a:txBody>
                    <a:bodyPr/>
                    <a:lstStyle/>
                    <a:p>
                      <a:pPr algn="ctr" rtl="1"/>
                      <a:r>
                        <a:rPr lang="fa-IR" sz="4000" b="1" dirty="0"/>
                        <a:t>50%</a:t>
                      </a:r>
                    </a:p>
                  </a:txBody>
                  <a:tcPr/>
                </a:tc>
                <a:extLst>
                  <a:ext uri="{0D108BD9-81ED-4DB2-BD59-A6C34878D82A}">
                    <a16:rowId xmlns:a16="http://schemas.microsoft.com/office/drawing/2014/main" xmlns="" val="2530261980"/>
                  </a:ext>
                </a:extLst>
              </a:tr>
              <a:tr h="753056">
                <a:tc>
                  <a:txBody>
                    <a:bodyPr/>
                    <a:lstStyle/>
                    <a:p>
                      <a:pPr algn="ctr" rtl="1"/>
                      <a:r>
                        <a:rPr lang="en-US" sz="4000" b="1" dirty="0"/>
                        <a:t>STAGE 4</a:t>
                      </a:r>
                      <a:endParaRPr lang="fa-IR" sz="4000" b="1" dirty="0"/>
                    </a:p>
                  </a:txBody>
                  <a:tcPr/>
                </a:tc>
                <a:tc>
                  <a:txBody>
                    <a:bodyPr/>
                    <a:lstStyle/>
                    <a:p>
                      <a:pPr algn="ctr" rtl="1"/>
                      <a:r>
                        <a:rPr lang="fa-IR" sz="4000" b="1" dirty="0"/>
                        <a:t>کمتر از 5%</a:t>
                      </a:r>
                    </a:p>
                  </a:txBody>
                  <a:tcPr/>
                </a:tc>
                <a:extLst>
                  <a:ext uri="{0D108BD9-81ED-4DB2-BD59-A6C34878D82A}">
                    <a16:rowId xmlns:a16="http://schemas.microsoft.com/office/drawing/2014/main" xmlns="" val="2537466547"/>
                  </a:ext>
                </a:extLst>
              </a:tr>
            </a:tbl>
          </a:graphicData>
        </a:graphic>
      </p:graphicFrame>
    </p:spTree>
    <p:extLst>
      <p:ext uri="{BB962C8B-B14F-4D97-AF65-F5344CB8AC3E}">
        <p14:creationId xmlns:p14="http://schemas.microsoft.com/office/powerpoint/2010/main" val="879719248"/>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4396269-CD32-4873-B4E3-233D43844AA2}"/>
              </a:ext>
            </a:extLst>
          </p:cNvPr>
          <p:cNvSpPr>
            <a:spLocks noGrp="1"/>
          </p:cNvSpPr>
          <p:nvPr>
            <p:ph type="title"/>
          </p:nvPr>
        </p:nvSpPr>
        <p:spPr/>
        <p:txBody>
          <a:bodyPr>
            <a:normAutofit fontScale="90000"/>
          </a:bodyPr>
          <a:lstStyle/>
          <a:p>
            <a:pPr marL="0" marR="0" rtl="1">
              <a:lnSpc>
                <a:spcPct val="107000"/>
              </a:lnSpc>
              <a:spcBef>
                <a:spcPts val="0"/>
              </a:spcBef>
              <a:spcAft>
                <a:spcPts val="800"/>
              </a:spcAft>
            </a:pPr>
            <a:r>
              <a:rPr lang="fa-IR" sz="4800" b="1" dirty="0">
                <a:effectLst/>
                <a:latin typeface="Calibri" panose="020F0502020204030204" pitchFamily="34" charset="0"/>
                <a:ea typeface="Calibri" panose="020F0502020204030204" pitchFamily="34" charset="0"/>
                <a:cs typeface="Arial" panose="020B0604020202020204" pitchFamily="34" charset="0"/>
              </a:rPr>
              <a:t>میزان بقای 5 ساله در مراحل مختلف سرطان پستان</a:t>
            </a:r>
            <a:r>
              <a:rPr lang="en-US" sz="4400" dirty="0">
                <a:effectLst/>
                <a:latin typeface="Calibri" panose="020F0502020204030204" pitchFamily="34" charset="0"/>
                <a:ea typeface="Calibri" panose="020F0502020204030204" pitchFamily="34" charset="0"/>
                <a:cs typeface="Arial" panose="020B0604020202020204" pitchFamily="34" charset="0"/>
              </a:rPr>
              <a:t/>
            </a:r>
            <a:br>
              <a:rPr lang="en-US" sz="4400" dirty="0">
                <a:effectLst/>
                <a:latin typeface="Calibri" panose="020F0502020204030204" pitchFamily="34" charset="0"/>
                <a:ea typeface="Calibri" panose="020F0502020204030204" pitchFamily="34" charset="0"/>
                <a:cs typeface="Arial" panose="020B0604020202020204" pitchFamily="34" charset="0"/>
              </a:rPr>
            </a:br>
            <a:endParaRPr lang="en-US" dirty="0"/>
          </a:p>
        </p:txBody>
      </p:sp>
      <p:graphicFrame>
        <p:nvGraphicFramePr>
          <p:cNvPr id="4" name="Content Placeholder 3">
            <a:extLst>
              <a:ext uri="{FF2B5EF4-FFF2-40B4-BE49-F238E27FC236}">
                <a16:creationId xmlns:a16="http://schemas.microsoft.com/office/drawing/2014/main" xmlns="" id="{D0EA33EA-69A3-49A4-9387-5FCB341DD985}"/>
              </a:ext>
            </a:extLst>
          </p:cNvPr>
          <p:cNvGraphicFramePr>
            <a:graphicFrameLocks noGrp="1"/>
          </p:cNvGraphicFramePr>
          <p:nvPr>
            <p:ph idx="1"/>
          </p:nvPr>
        </p:nvGraphicFramePr>
        <p:xfrm>
          <a:off x="151001" y="2164360"/>
          <a:ext cx="11593586" cy="3934436"/>
        </p:xfrm>
        <a:graphic>
          <a:graphicData uri="http://schemas.openxmlformats.org/drawingml/2006/table">
            <a:tbl>
              <a:tblPr rtl="1" firstRow="1" bandRow="1"/>
              <a:tblGrid>
                <a:gridCol w="2692866">
                  <a:extLst>
                    <a:ext uri="{9D8B030D-6E8A-4147-A177-3AD203B41FA5}">
                      <a16:colId xmlns:a16="http://schemas.microsoft.com/office/drawing/2014/main" xmlns="" val="2653685298"/>
                    </a:ext>
                  </a:extLst>
                </a:gridCol>
                <a:gridCol w="2130804">
                  <a:extLst>
                    <a:ext uri="{9D8B030D-6E8A-4147-A177-3AD203B41FA5}">
                      <a16:colId xmlns:a16="http://schemas.microsoft.com/office/drawing/2014/main" xmlns="" val="3067636197"/>
                    </a:ext>
                  </a:extLst>
                </a:gridCol>
                <a:gridCol w="2323750">
                  <a:extLst>
                    <a:ext uri="{9D8B030D-6E8A-4147-A177-3AD203B41FA5}">
                      <a16:colId xmlns:a16="http://schemas.microsoft.com/office/drawing/2014/main" xmlns="" val="2461678263"/>
                    </a:ext>
                  </a:extLst>
                </a:gridCol>
                <a:gridCol w="2189527">
                  <a:extLst>
                    <a:ext uri="{9D8B030D-6E8A-4147-A177-3AD203B41FA5}">
                      <a16:colId xmlns:a16="http://schemas.microsoft.com/office/drawing/2014/main" xmlns="" val="428333364"/>
                    </a:ext>
                  </a:extLst>
                </a:gridCol>
                <a:gridCol w="2256639">
                  <a:extLst>
                    <a:ext uri="{9D8B030D-6E8A-4147-A177-3AD203B41FA5}">
                      <a16:colId xmlns:a16="http://schemas.microsoft.com/office/drawing/2014/main" xmlns="" val="191690646"/>
                    </a:ext>
                  </a:extLst>
                </a:gridCol>
              </a:tblGrid>
              <a:tr h="2293057">
                <a:tc>
                  <a:txBody>
                    <a:bodyPr/>
                    <a:lstStyle/>
                    <a:p>
                      <a:pPr marL="0" marR="0" rtl="0">
                        <a:lnSpc>
                          <a:spcPct val="107000"/>
                        </a:lnSpc>
                        <a:spcBef>
                          <a:spcPts val="0"/>
                        </a:spcBef>
                        <a:spcAft>
                          <a:spcPts val="0"/>
                        </a:spcAft>
                      </a:pPr>
                      <a:r>
                        <a:rPr lang="ar-SA" sz="4400" b="1" dirty="0">
                          <a:effectLst/>
                          <a:latin typeface="Calibri" panose="020F0502020204030204" pitchFamily="34" charset="0"/>
                          <a:ea typeface="Times New Roman" panose="02020603050405020304" pitchFamily="18" charset="0"/>
                          <a:cs typeface="Times New Roman" panose="02020603050405020304" pitchFamily="18" charset="0"/>
                        </a:rPr>
                        <a:t>مرحله سرطان</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tc>
                  <a:txBody>
                    <a:bodyPr/>
                    <a:lstStyle/>
                    <a:p>
                      <a:pPr marL="0" marR="0" algn="ctr" rtl="1">
                        <a:lnSpc>
                          <a:spcPct val="107000"/>
                        </a:lnSpc>
                        <a:spcBef>
                          <a:spcPts val="0"/>
                        </a:spcBef>
                        <a:spcAft>
                          <a:spcPts val="0"/>
                        </a:spcAft>
                      </a:pPr>
                      <a:r>
                        <a:rPr lang="en-US" sz="54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STAGE</a:t>
                      </a:r>
                      <a:r>
                        <a:rPr lang="fa-IR" sz="54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1</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tc>
                  <a:txBody>
                    <a:bodyPr/>
                    <a:lstStyle/>
                    <a:p>
                      <a:pPr marL="0" marR="0" algn="ctr" rtl="1">
                        <a:lnSpc>
                          <a:spcPct val="107000"/>
                        </a:lnSpc>
                        <a:spcBef>
                          <a:spcPts val="0"/>
                        </a:spcBef>
                        <a:spcAft>
                          <a:spcPts val="0"/>
                        </a:spcAft>
                      </a:pPr>
                      <a:r>
                        <a:rPr lang="en-US" sz="54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STAGE</a:t>
                      </a:r>
                      <a:r>
                        <a:rPr lang="en-US" sz="54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a-IR" sz="54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tc>
                  <a:txBody>
                    <a:bodyPr/>
                    <a:lstStyle/>
                    <a:p>
                      <a:pPr marL="0" marR="0" algn="ctr" rtl="1">
                        <a:lnSpc>
                          <a:spcPct val="107000"/>
                        </a:lnSpc>
                        <a:spcBef>
                          <a:spcPts val="0"/>
                        </a:spcBef>
                        <a:spcAft>
                          <a:spcPts val="0"/>
                        </a:spcAft>
                      </a:pPr>
                      <a:r>
                        <a:rPr lang="en-US" sz="54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STAGE</a:t>
                      </a:r>
                      <a:r>
                        <a:rPr lang="fa-IR" sz="54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3</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tc>
                  <a:txBody>
                    <a:bodyPr/>
                    <a:lstStyle/>
                    <a:p>
                      <a:pPr marL="0" marR="0" algn="ctr" rtl="1">
                        <a:lnSpc>
                          <a:spcPct val="107000"/>
                        </a:lnSpc>
                        <a:spcBef>
                          <a:spcPts val="0"/>
                        </a:spcBef>
                        <a:spcAft>
                          <a:spcPts val="0"/>
                        </a:spcAft>
                      </a:pPr>
                      <a:r>
                        <a:rPr lang="en-US" sz="5400" b="1" kern="120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STAGE</a:t>
                      </a:r>
                      <a:r>
                        <a:rPr lang="fa-IR" sz="5400" b="1" kern="120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4</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extLst>
                  <a:ext uri="{0D108BD9-81ED-4DB2-BD59-A6C34878D82A}">
                    <a16:rowId xmlns:a16="http://schemas.microsoft.com/office/drawing/2014/main" xmlns="" val="2718146058"/>
                  </a:ext>
                </a:extLst>
              </a:tr>
              <a:tr h="1641379">
                <a:tc>
                  <a:txBody>
                    <a:bodyPr/>
                    <a:lstStyle/>
                    <a:p>
                      <a:pPr marL="0" marR="0" algn="r" rtl="1">
                        <a:lnSpc>
                          <a:spcPct val="107000"/>
                        </a:lnSpc>
                        <a:spcBef>
                          <a:spcPts val="0"/>
                        </a:spcBef>
                        <a:spcAft>
                          <a:spcPts val="0"/>
                        </a:spcAft>
                      </a:pPr>
                      <a:r>
                        <a:rPr lang="fa-IR" sz="3600" b="1" kern="120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میزان بقای 5 </a:t>
                      </a:r>
                      <a:r>
                        <a:rPr lang="fa-IR" sz="3600" b="1"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ساله</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c>
                  <a:txBody>
                    <a:bodyPr/>
                    <a:lstStyle/>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98 تا </a:t>
                      </a:r>
                    </a:p>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100%</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c>
                  <a:txBody>
                    <a:bodyPr/>
                    <a:lstStyle/>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بیش از</a:t>
                      </a:r>
                    </a:p>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85%</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c>
                  <a:txBody>
                    <a:bodyPr/>
                    <a:lstStyle/>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70%</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c>
                  <a:txBody>
                    <a:bodyPr/>
                    <a:lstStyle/>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کمتر از </a:t>
                      </a:r>
                    </a:p>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27 %</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extLst>
                  <a:ext uri="{0D108BD9-81ED-4DB2-BD59-A6C34878D82A}">
                    <a16:rowId xmlns:a16="http://schemas.microsoft.com/office/drawing/2014/main" xmlns="" val="2303353990"/>
                  </a:ext>
                </a:extLst>
              </a:tr>
            </a:tbl>
          </a:graphicData>
        </a:graphic>
      </p:graphicFrame>
    </p:spTree>
    <p:extLst>
      <p:ext uri="{BB962C8B-B14F-4D97-AF65-F5344CB8AC3E}">
        <p14:creationId xmlns:p14="http://schemas.microsoft.com/office/powerpoint/2010/main" val="18394222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fa-IR" sz="4000" dirty="0">
                <a:cs typeface="B Titr" panose="00000700000000000000" pitchFamily="2" charset="-78"/>
              </a:rPr>
              <a:t>دستورالعمل ویژه پزشک </a:t>
            </a:r>
          </a:p>
        </p:txBody>
      </p:sp>
    </p:spTree>
    <p:extLst>
      <p:ext uri="{BB962C8B-B14F-4D97-AF65-F5344CB8AC3E}">
        <p14:creationId xmlns:p14="http://schemas.microsoft.com/office/powerpoint/2010/main" val="29048565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6755" y="844731"/>
            <a:ext cx="11878492" cy="5878286"/>
          </a:xfrm>
        </p:spPr>
        <p:txBody>
          <a:bodyPr>
            <a:normAutofit/>
          </a:bodyPr>
          <a:lstStyle/>
          <a:p>
            <a:pPr marL="0" indent="0" algn="r">
              <a:buNone/>
            </a:pPr>
            <a:r>
              <a:rPr lang="fa-IR" dirty="0">
                <a:solidFill>
                  <a:srgbClr val="000000"/>
                </a:solidFill>
                <a:latin typeface="BNazanin"/>
                <a:cs typeface="B Nazanin" panose="00000400000000000000" pitchFamily="2" charset="-78"/>
              </a:rPr>
              <a:t>افراد ی که هنگام ارزیابی اولیه مشخصات ذکر شده در ادامه این متن را دارند، توسط کارشناس مراقب سلامت یا بهورز وبه تفکیک دلیل ارجاع، به پزشک مرکز خدمات جامع سلامت معرفی شده اند. </a:t>
            </a:r>
          </a:p>
          <a:p>
            <a:pPr marL="0" indent="0" algn="r">
              <a:buNone/>
            </a:pPr>
            <a:r>
              <a:rPr lang="fa-IR" dirty="0">
                <a:solidFill>
                  <a:srgbClr val="FF0000"/>
                </a:solidFill>
                <a:latin typeface="BNazanin"/>
                <a:cs typeface="B Nazanin" panose="00000400000000000000" pitchFamily="2" charset="-78"/>
              </a:rPr>
              <a:t>وظیفه ی پزشک </a:t>
            </a:r>
            <a:r>
              <a:rPr lang="fa-IR" dirty="0">
                <a:solidFill>
                  <a:srgbClr val="000000"/>
                </a:solidFill>
                <a:latin typeface="BNazanin"/>
                <a:cs typeface="B Nazanin" panose="00000400000000000000" pitchFamily="2" charset="-78"/>
              </a:rPr>
              <a:t>در درجه اول این است که برموارد ذکر شده توسط مراقب سلامت یا بهورز صحه بگذارد و سپس با شرح حال دقیقتر، معاینه و بررسیهای پاراکلینیک،موارد مشکوک را به درستی جدا کند و موارد غیر مشکوک را به بهورز/ مراقب سلامت برگرداند.</a:t>
            </a:r>
          </a:p>
          <a:p>
            <a:pPr marL="0" indent="0" algn="r">
              <a:buNone/>
            </a:pPr>
            <a:r>
              <a:rPr lang="fa-IR" dirty="0">
                <a:solidFill>
                  <a:srgbClr val="000000"/>
                </a:solidFill>
                <a:latin typeface="BNazanin"/>
                <a:cs typeface="B Nazanin" panose="00000400000000000000" pitchFamily="2" charset="-78"/>
              </a:rPr>
              <a:t>البته واضح است که فرد ممکن است یک یا چند مورد از شرایط ذکر شده در بخش طبقه بندی را، همزمان دارا باشد(جدول شماره 3، پیوست 3 ) که برخورداری یا عدم برخورداری از هر یک از این شرایط، تعیین کننده نیاز و زمان کولونوسکوپی اول، لزوم و زمان تکرار کولونوسکوپی و همچنین نیاز به ویزیت متخصص گوارش و </a:t>
            </a:r>
            <a:r>
              <a:rPr lang="fa-IR" dirty="0">
                <a:latin typeface="BNazanin"/>
                <a:cs typeface="B Nazanin" panose="00000400000000000000" pitchFamily="2" charset="-78"/>
              </a:rPr>
              <a:t>یا مشاوره ژنتیک </a:t>
            </a:r>
            <a:r>
              <a:rPr lang="fa-IR" dirty="0">
                <a:solidFill>
                  <a:srgbClr val="000000"/>
                </a:solidFill>
                <a:latin typeface="BNazanin"/>
                <a:cs typeface="B Nazanin" panose="00000400000000000000" pitchFamily="2" charset="-78"/>
              </a:rPr>
              <a:t>خواهد بود.</a:t>
            </a:r>
          </a:p>
          <a:p>
            <a:pPr marL="0" indent="0" algn="r">
              <a:buNone/>
            </a:pPr>
            <a:r>
              <a:rPr lang="fa-IR" dirty="0">
                <a:solidFill>
                  <a:srgbClr val="000000"/>
                </a:solidFill>
                <a:latin typeface="BNazanin"/>
                <a:cs typeface="B Nazanin" panose="00000400000000000000" pitchFamily="2" charset="-78"/>
              </a:rPr>
              <a:t> فرد پس ازدریافت نتایج کولونوسکوپی و نتیجه ویزیت متخصص یا مشاوره ژنتیک، به قصد مدیریت ارجاع و ارزیابی بازخورد، توسط پزشک شبکه، دوباره ویزیت می شود. </a:t>
            </a:r>
          </a:p>
          <a:p>
            <a:pPr marL="0" indent="0" algn="r">
              <a:buNone/>
            </a:pPr>
            <a:r>
              <a:rPr lang="fa-IR" dirty="0">
                <a:solidFill>
                  <a:srgbClr val="000000"/>
                </a:solidFill>
                <a:latin typeface="BNazanin"/>
                <a:cs typeface="B Nazanin" panose="00000400000000000000" pitchFamily="2" charset="-78"/>
              </a:rPr>
              <a:t>در صورت عدم نیاز به مداخله بیشتر به جهت پیگیری و مراقبت دوره ای، بیمار توسط پزشک شبکه به بهورز ارجاع داده می شود.</a:t>
            </a:r>
          </a:p>
        </p:txBody>
      </p:sp>
    </p:spTree>
    <p:extLst>
      <p:ext uri="{BB962C8B-B14F-4D97-AF65-F5344CB8AC3E}">
        <p14:creationId xmlns:p14="http://schemas.microsoft.com/office/powerpoint/2010/main" val="4297735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32155"/>
          </a:xfrm>
        </p:spPr>
        <p:txBody>
          <a:bodyPr/>
          <a:lstStyle/>
          <a:p>
            <a:pPr algn="r"/>
            <a:r>
              <a:rPr lang="fa-IR" b="1" dirty="0">
                <a:latin typeface="BNazaninBold"/>
              </a:rPr>
              <a:t>الف- طبقه بندی بیمارا ن</a:t>
            </a:r>
            <a:endParaRPr lang="fa-IR" dirty="0"/>
          </a:p>
        </p:txBody>
      </p:sp>
      <p:sp>
        <p:nvSpPr>
          <p:cNvPr id="3" name="Content Placeholder 2"/>
          <p:cNvSpPr>
            <a:spLocks noGrp="1"/>
          </p:cNvSpPr>
          <p:nvPr>
            <p:ph idx="1"/>
          </p:nvPr>
        </p:nvSpPr>
        <p:spPr>
          <a:xfrm>
            <a:off x="838199" y="1341120"/>
            <a:ext cx="11031583" cy="5033554"/>
          </a:xfrm>
        </p:spPr>
        <p:txBody>
          <a:bodyPr>
            <a:normAutofit/>
          </a:bodyPr>
          <a:lstStyle/>
          <a:p>
            <a:pPr marL="0" indent="0" algn="r">
              <a:buNone/>
            </a:pPr>
            <a:r>
              <a:rPr lang="fa-IR" dirty="0">
                <a:latin typeface="BNazanin"/>
              </a:rPr>
              <a:t>برای سهولت تصمیم گیری لازم است بر اساس چهار معیار زیر بیماران را طبقه بندی کرد:</a:t>
            </a:r>
          </a:p>
          <a:p>
            <a:pPr marL="0" lvl="0" indent="0" algn="r" rtl="1">
              <a:buNone/>
            </a:pPr>
            <a:r>
              <a:rPr lang="fa-IR" sz="2400" dirty="0">
                <a:latin typeface="Wingdings-Regular"/>
              </a:rPr>
              <a:t>▪ </a:t>
            </a:r>
            <a:r>
              <a:rPr lang="fa-IR" b="1" dirty="0">
                <a:latin typeface="BNazaninBold"/>
              </a:rPr>
              <a:t>نتیجه تست </a:t>
            </a:r>
            <a:r>
              <a:rPr lang="en-US" sz="2000" b="1" dirty="0">
                <a:latin typeface="Times New Roman" panose="02020603050405020304" pitchFamily="18" charset="0"/>
              </a:rPr>
              <a:t>FIT  </a:t>
            </a:r>
            <a:r>
              <a:rPr lang="fa-IR" sz="2400" dirty="0">
                <a:latin typeface="Wingdings-Regular"/>
              </a:rPr>
              <a:t>▪ </a:t>
            </a:r>
          </a:p>
          <a:p>
            <a:pPr marL="0" lvl="0" indent="0" algn="r" rtl="1">
              <a:buNone/>
            </a:pPr>
            <a:r>
              <a:rPr lang="fa-IR" sz="2000" dirty="0">
                <a:latin typeface="Wingdings-Regular"/>
              </a:rPr>
              <a:t>✓ </a:t>
            </a:r>
            <a:r>
              <a:rPr lang="fa-IR" dirty="0">
                <a:latin typeface="BNazanin"/>
              </a:rPr>
              <a:t>منفی</a:t>
            </a:r>
          </a:p>
          <a:p>
            <a:pPr marL="0" lvl="0" indent="0" algn="r" rtl="1">
              <a:buNone/>
            </a:pPr>
            <a:r>
              <a:rPr lang="fa-IR" sz="2000" dirty="0">
                <a:solidFill>
                  <a:prstClr val="black"/>
                </a:solidFill>
                <a:latin typeface="Wingdings-Regular"/>
              </a:rPr>
              <a:t>✓ </a:t>
            </a:r>
            <a:r>
              <a:rPr lang="fa-IR" dirty="0">
                <a:solidFill>
                  <a:prstClr val="black"/>
                </a:solidFill>
                <a:latin typeface="BNazanin"/>
              </a:rPr>
              <a:t>مثبت</a:t>
            </a:r>
          </a:p>
          <a:p>
            <a:pPr marL="0" lvl="0" indent="0" algn="r" rtl="1">
              <a:buNone/>
            </a:pPr>
            <a:endParaRPr lang="fa-IR" dirty="0">
              <a:latin typeface="BNazanin"/>
            </a:endParaRPr>
          </a:p>
          <a:p>
            <a:pPr marL="0" lvl="0" indent="0" algn="r" rtl="1">
              <a:buNone/>
            </a:pPr>
            <a:r>
              <a:rPr lang="fa-IR" sz="2000" dirty="0">
                <a:latin typeface="Wingdings-Regular"/>
              </a:rPr>
              <a:t>  </a:t>
            </a:r>
            <a:r>
              <a:rPr lang="fa-IR" b="1" dirty="0">
                <a:solidFill>
                  <a:prstClr val="black"/>
                </a:solidFill>
                <a:latin typeface="BNazaninBold"/>
              </a:rPr>
              <a:t>علایم و نشانه ها</a:t>
            </a:r>
          </a:p>
          <a:p>
            <a:pPr marL="0" lvl="0" indent="0" algn="r" rtl="1">
              <a:buNone/>
            </a:pPr>
            <a:r>
              <a:rPr lang="fa-IR" sz="2000" dirty="0">
                <a:latin typeface="Wingdings-Regular"/>
              </a:rPr>
              <a:t>   </a:t>
            </a:r>
            <a:r>
              <a:rPr lang="fa-IR" sz="2000" dirty="0">
                <a:solidFill>
                  <a:prstClr val="black"/>
                </a:solidFill>
                <a:latin typeface="Wingdings-Regular"/>
              </a:rPr>
              <a:t>✓ </a:t>
            </a:r>
            <a:r>
              <a:rPr lang="fa-IR" dirty="0">
                <a:solidFill>
                  <a:prstClr val="black"/>
                </a:solidFill>
                <a:latin typeface="BNazanin"/>
              </a:rPr>
              <a:t>بی علامت</a:t>
            </a:r>
          </a:p>
          <a:p>
            <a:pPr marL="0" indent="0" algn="r" rtl="1">
              <a:buNone/>
            </a:pPr>
            <a:r>
              <a:rPr lang="fa-IR" sz="2000" dirty="0">
                <a:latin typeface="Wingdings-Regular"/>
              </a:rPr>
              <a:t>   ✓ </a:t>
            </a:r>
            <a:r>
              <a:rPr lang="fa-IR" dirty="0">
                <a:latin typeface="BNazanin"/>
              </a:rPr>
              <a:t>علایم کم خطر</a:t>
            </a:r>
          </a:p>
          <a:p>
            <a:pPr marL="0" indent="0" algn="r" rtl="1">
              <a:buNone/>
            </a:pPr>
            <a:r>
              <a:rPr lang="fa-IR" sz="2000" dirty="0">
                <a:latin typeface="Wingdings-Regular"/>
              </a:rPr>
              <a:t>   ✓ </a:t>
            </a:r>
            <a:r>
              <a:rPr lang="fa-IR" dirty="0">
                <a:latin typeface="BNazanin"/>
              </a:rPr>
              <a:t>علایم پرخطر</a:t>
            </a:r>
          </a:p>
        </p:txBody>
      </p:sp>
    </p:spTree>
    <p:extLst>
      <p:ext uri="{BB962C8B-B14F-4D97-AF65-F5344CB8AC3E}">
        <p14:creationId xmlns:p14="http://schemas.microsoft.com/office/powerpoint/2010/main" val="14334990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740230"/>
            <a:ext cx="10979331" cy="5808616"/>
          </a:xfrm>
        </p:spPr>
        <p:txBody>
          <a:bodyPr>
            <a:normAutofit fontScale="85000" lnSpcReduction="20000"/>
          </a:bodyPr>
          <a:lstStyle/>
          <a:p>
            <a:pPr marL="0" indent="0" algn="r">
              <a:buNone/>
            </a:pPr>
            <a:r>
              <a:rPr lang="fa-IR" b="1" dirty="0">
                <a:latin typeface="BNazaninBold"/>
              </a:rPr>
              <a:t>سوابق فردی</a:t>
            </a:r>
          </a:p>
          <a:p>
            <a:pPr marL="0" indent="0" algn="r">
              <a:buNone/>
            </a:pPr>
            <a:r>
              <a:rPr lang="fa-IR" sz="2400" dirty="0">
                <a:latin typeface="Wingdings-Regular"/>
              </a:rPr>
              <a:t>▪ </a:t>
            </a:r>
            <a:r>
              <a:rPr lang="fa-IR" sz="2000" dirty="0">
                <a:latin typeface="Wingdings-Regular"/>
              </a:rPr>
              <a:t>✓ </a:t>
            </a:r>
            <a:r>
              <a:rPr lang="fa-IR" dirty="0">
                <a:latin typeface="BNazanin"/>
              </a:rPr>
              <a:t>منفی (بدون سابقه فردی)</a:t>
            </a:r>
          </a:p>
          <a:p>
            <a:pPr marL="0" indent="0" algn="r">
              <a:buNone/>
            </a:pPr>
            <a:r>
              <a:rPr lang="fa-IR" sz="2000" dirty="0">
                <a:latin typeface="Wingdings-Regular"/>
              </a:rPr>
              <a:t>✓ </a:t>
            </a:r>
            <a:r>
              <a:rPr lang="fa-IR" dirty="0">
                <a:latin typeface="BNazanin"/>
              </a:rPr>
              <a:t>پولیپ معمولی</a:t>
            </a:r>
          </a:p>
          <a:p>
            <a:pPr marL="0" indent="0" algn="r">
              <a:buNone/>
            </a:pPr>
            <a:r>
              <a:rPr lang="fa-IR" sz="2000" dirty="0">
                <a:latin typeface="Wingdings-Regular"/>
              </a:rPr>
              <a:t>✓ </a:t>
            </a:r>
            <a:r>
              <a:rPr lang="fa-IR" dirty="0">
                <a:latin typeface="BNazanin"/>
              </a:rPr>
              <a:t>پولیپ پرخطر</a:t>
            </a:r>
          </a:p>
          <a:p>
            <a:pPr marL="0" indent="0" algn="r">
              <a:buNone/>
            </a:pPr>
            <a:r>
              <a:rPr lang="fa-IR" sz="2000" dirty="0">
                <a:latin typeface="Wingdings-Regular"/>
              </a:rPr>
              <a:t>✓ </a:t>
            </a:r>
            <a:r>
              <a:rPr lang="fa-IR" dirty="0">
                <a:latin typeface="BNazanin"/>
              </a:rPr>
              <a:t>پولیپ کم خطر</a:t>
            </a:r>
          </a:p>
          <a:p>
            <a:pPr marL="0" lvl="0" indent="0" algn="r">
              <a:buNone/>
            </a:pPr>
            <a:r>
              <a:rPr lang="fa-IR" sz="2100" dirty="0">
                <a:solidFill>
                  <a:prstClr val="black"/>
                </a:solidFill>
                <a:latin typeface="Wingdings-Regular"/>
              </a:rPr>
              <a:t>✓ </a:t>
            </a:r>
            <a:r>
              <a:rPr lang="fa-IR" dirty="0">
                <a:solidFill>
                  <a:prstClr val="black"/>
                </a:solidFill>
                <a:latin typeface="BNazanin"/>
              </a:rPr>
              <a:t>سرطان روده بزرگ</a:t>
            </a:r>
          </a:p>
          <a:p>
            <a:pPr marL="0" lvl="0" indent="0" algn="r" rtl="1">
              <a:buNone/>
            </a:pPr>
            <a:r>
              <a:rPr lang="fa-IR" sz="2900" dirty="0">
                <a:solidFill>
                  <a:prstClr val="black"/>
                </a:solidFill>
                <a:latin typeface="BNazanin"/>
              </a:rPr>
              <a:t>بیماری التهابی روده </a:t>
            </a:r>
            <a:r>
              <a:rPr lang="en-US" sz="2000" dirty="0">
                <a:solidFill>
                  <a:prstClr val="black"/>
                </a:solidFill>
                <a:latin typeface="Times New Roman" panose="02020603050405020304" pitchFamily="18" charset="0"/>
              </a:rPr>
              <a:t>IBD</a:t>
            </a:r>
            <a:endParaRPr lang="fa-IR" sz="2900" dirty="0">
              <a:solidFill>
                <a:prstClr val="black"/>
              </a:solidFill>
            </a:endParaRPr>
          </a:p>
          <a:p>
            <a:pPr marL="0" indent="0" algn="r">
              <a:buNone/>
            </a:pPr>
            <a:endParaRPr lang="fa-IR" dirty="0">
              <a:latin typeface="BNazanin"/>
            </a:endParaRPr>
          </a:p>
          <a:p>
            <a:pPr marL="0" lvl="0" indent="0" algn="r">
              <a:buNone/>
            </a:pPr>
            <a:r>
              <a:rPr lang="fa-IR" sz="2900" b="1" dirty="0">
                <a:solidFill>
                  <a:prstClr val="black"/>
                </a:solidFill>
                <a:latin typeface="BNazaninBold"/>
              </a:rPr>
              <a:t>سوابق خانوادگی</a:t>
            </a:r>
            <a:endParaRPr lang="fa-IR" dirty="0">
              <a:latin typeface="BNazanin"/>
            </a:endParaRPr>
          </a:p>
          <a:p>
            <a:pPr marL="0" lvl="0" indent="0" algn="r">
              <a:buNone/>
            </a:pPr>
            <a:r>
              <a:rPr lang="fa-IR" sz="1900" dirty="0">
                <a:solidFill>
                  <a:prstClr val="black"/>
                </a:solidFill>
                <a:latin typeface="Wingdings-Regular"/>
              </a:rPr>
              <a:t>✓ </a:t>
            </a:r>
            <a:r>
              <a:rPr lang="fa-IR" sz="2600" dirty="0">
                <a:solidFill>
                  <a:prstClr val="black"/>
                </a:solidFill>
                <a:latin typeface="BNazanin"/>
              </a:rPr>
              <a:t>منفی (بدون سابقه خانوادگی)</a:t>
            </a:r>
          </a:p>
          <a:p>
            <a:pPr marL="0" indent="0" algn="r">
              <a:buNone/>
            </a:pPr>
            <a:r>
              <a:rPr lang="fa-IR" sz="2000" dirty="0">
                <a:latin typeface="Wingdings-Regular"/>
              </a:rPr>
              <a:t>✓ </a:t>
            </a:r>
            <a:r>
              <a:rPr lang="fa-IR" dirty="0">
                <a:latin typeface="BNazanin"/>
              </a:rPr>
              <a:t>سرطان روده بزرگ در خانواده درجه یک</a:t>
            </a:r>
          </a:p>
          <a:p>
            <a:pPr marL="0" indent="0" algn="r">
              <a:buNone/>
            </a:pPr>
            <a:r>
              <a:rPr lang="fa-IR" sz="2000" dirty="0">
                <a:latin typeface="Wingdings-Regular"/>
              </a:rPr>
              <a:t>✓ </a:t>
            </a:r>
            <a:r>
              <a:rPr lang="fa-IR" dirty="0">
                <a:latin typeface="BNazanin"/>
              </a:rPr>
              <a:t>پولیپ پر خطر</a:t>
            </a:r>
          </a:p>
          <a:p>
            <a:pPr marL="0" indent="0" algn="r">
              <a:buNone/>
            </a:pPr>
            <a:r>
              <a:rPr lang="fa-IR" sz="2000" dirty="0">
                <a:latin typeface="Wingdings-Regular"/>
              </a:rPr>
              <a:t>✓ </a:t>
            </a:r>
            <a:r>
              <a:rPr lang="fa-IR" dirty="0">
                <a:latin typeface="BNazanin"/>
              </a:rPr>
              <a:t>سرطان روده بزرگ در خانواده درجه دو</a:t>
            </a:r>
          </a:p>
          <a:p>
            <a:pPr marL="0" indent="0" algn="r">
              <a:buNone/>
            </a:pPr>
            <a:r>
              <a:rPr lang="fa-IR" sz="2400" dirty="0">
                <a:latin typeface="Wingdings-Regular"/>
              </a:rPr>
              <a:t>✓ </a:t>
            </a:r>
            <a:r>
              <a:rPr lang="fa-IR" dirty="0">
                <a:latin typeface="BNazanin"/>
              </a:rPr>
              <a:t>سندروم ارثی</a:t>
            </a:r>
          </a:p>
        </p:txBody>
      </p:sp>
    </p:spTree>
    <p:extLst>
      <p:ext uri="{BB962C8B-B14F-4D97-AF65-F5344CB8AC3E}">
        <p14:creationId xmlns:p14="http://schemas.microsoft.com/office/powerpoint/2010/main" val="27250152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183" y="365125"/>
            <a:ext cx="10761617" cy="1325563"/>
          </a:xfrm>
        </p:spPr>
        <p:txBody>
          <a:bodyPr>
            <a:noAutofit/>
          </a:bodyPr>
          <a:lstStyle/>
          <a:p>
            <a:pPr algn="r"/>
            <a:r>
              <a:rPr lang="fa-IR" sz="2800" dirty="0">
                <a:latin typeface="BNazanin"/>
              </a:rPr>
              <a:t>بر این مبنا بیماران به گروه ها یی مطابق ذیل طبقه بندی می شوند</a:t>
            </a:r>
            <a:endParaRPr lang="fa-IR" sz="2800" dirty="0"/>
          </a:p>
        </p:txBody>
      </p:sp>
      <p:pic>
        <p:nvPicPr>
          <p:cNvPr id="4" name="Content Placeholder 3"/>
          <p:cNvPicPr>
            <a:picLocks noGrp="1" noChangeAspect="1"/>
          </p:cNvPicPr>
          <p:nvPr>
            <p:ph idx="1"/>
          </p:nvPr>
        </p:nvPicPr>
        <p:blipFill>
          <a:blip r:embed="rId2"/>
          <a:stretch>
            <a:fillRect/>
          </a:stretch>
        </p:blipFill>
        <p:spPr>
          <a:xfrm>
            <a:off x="1198809" y="1825625"/>
            <a:ext cx="9794381" cy="4351338"/>
          </a:xfrm>
          <a:prstGeom prst="rect">
            <a:avLst/>
          </a:prstGeom>
        </p:spPr>
      </p:pic>
    </p:spTree>
    <p:extLst>
      <p:ext uri="{BB962C8B-B14F-4D97-AF65-F5344CB8AC3E}">
        <p14:creationId xmlns:p14="http://schemas.microsoft.com/office/powerpoint/2010/main" val="2265816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3619855-E224-4C76-9222-F01DF1F2F712}"/>
              </a:ext>
            </a:extLst>
          </p:cNvPr>
          <p:cNvSpPr>
            <a:spLocks noGrp="1"/>
          </p:cNvSpPr>
          <p:nvPr>
            <p:ph type="title"/>
          </p:nvPr>
        </p:nvSpPr>
        <p:spPr/>
        <p:txBody>
          <a:bodyPr/>
          <a:lstStyle/>
          <a:p>
            <a:pPr algn="ctr"/>
            <a:r>
              <a:rPr lang="fa-IR" dirty="0">
                <a:cs typeface="B Titr" panose="00000700000000000000" pitchFamily="2" charset="-78"/>
              </a:rPr>
              <a:t>حد انتظار غربالگری:</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xmlns="" id="{9D845B48-43A8-4B3C-BDC8-FDFF23568255}"/>
              </a:ext>
            </a:extLst>
          </p:cNvPr>
          <p:cNvSpPr>
            <a:spLocks noGrp="1"/>
          </p:cNvSpPr>
          <p:nvPr>
            <p:ph idx="1"/>
          </p:nvPr>
        </p:nvSpPr>
        <p:spPr>
          <a:xfrm>
            <a:off x="343949" y="1825625"/>
            <a:ext cx="11560029" cy="4351338"/>
          </a:xfrm>
        </p:spPr>
        <p:txBody>
          <a:bodyPr/>
          <a:lstStyle/>
          <a:p>
            <a:pPr marL="0" indent="0" algn="r">
              <a:buNone/>
            </a:pPr>
            <a:r>
              <a:rPr lang="fa-IR" dirty="0"/>
              <a:t>طبق سند استانی غیرواگیر در کل دانشگاه غربالگری هر 3 سرطان به 70% رسیده باشند: </a:t>
            </a:r>
          </a:p>
          <a:p>
            <a:pPr marL="0" indent="0" algn="r">
              <a:buNone/>
            </a:pPr>
            <a:r>
              <a:rPr lang="fa-IR" dirty="0"/>
              <a:t>بدین منظور:</a:t>
            </a:r>
          </a:p>
          <a:p>
            <a:pPr marL="0" indent="0" algn="r">
              <a:buNone/>
            </a:pPr>
            <a:r>
              <a:rPr lang="fa-IR" dirty="0"/>
              <a:t>شهرستانهای با جمعیت مختلف</a:t>
            </a:r>
            <a:endParaRPr lang="en-US" dirty="0"/>
          </a:p>
        </p:txBody>
      </p:sp>
    </p:spTree>
    <p:extLst>
      <p:ext uri="{BB962C8B-B14F-4D97-AF65-F5344CB8AC3E}">
        <p14:creationId xmlns:p14="http://schemas.microsoft.com/office/powerpoint/2010/main" val="30686806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2600" b="1" dirty="0">
                <a:solidFill>
                  <a:prstClr val="black"/>
                </a:solidFill>
                <a:latin typeface="BNazaninBold"/>
                <a:ea typeface="+mn-ea"/>
                <a:cs typeface="Arial" panose="020B0604020202020204" pitchFamily="34" charset="0"/>
              </a:rPr>
              <a:t>تعیین سیر مراقبت بیمار :تعیین اقدامات و توالی آنها</a:t>
            </a:r>
            <a:endParaRPr lang="fa-IR" dirty="0"/>
          </a:p>
        </p:txBody>
      </p:sp>
      <p:sp>
        <p:nvSpPr>
          <p:cNvPr id="3" name="Content Placeholder 2"/>
          <p:cNvSpPr>
            <a:spLocks noGrp="1"/>
          </p:cNvSpPr>
          <p:nvPr>
            <p:ph idx="1"/>
          </p:nvPr>
        </p:nvSpPr>
        <p:spPr>
          <a:xfrm>
            <a:off x="444137" y="1558834"/>
            <a:ext cx="11321143" cy="4618129"/>
          </a:xfrm>
        </p:spPr>
        <p:txBody>
          <a:bodyPr>
            <a:normAutofit/>
          </a:bodyPr>
          <a:lstStyle/>
          <a:p>
            <a:pPr marL="0" indent="0" algn="r" rtl="1">
              <a:buNone/>
            </a:pPr>
            <a:r>
              <a:rPr lang="fa-IR" dirty="0">
                <a:latin typeface="BNazanin"/>
                <a:cs typeface="B Nazanin" panose="00000400000000000000" pitchFamily="2" charset="-78"/>
              </a:rPr>
              <a:t>باید توجه کرد که در خصوص هر بیماری که وارد فرایند پیشگیری و تشخیص زودهنگام سرطان روده بزرگ می شود و بر اساس معیارهای چهارگانه طبقه بندی (نتیجه تست </a:t>
            </a:r>
            <a:r>
              <a:rPr lang="en-US" sz="2000" dirty="0">
                <a:latin typeface="Times New Roman" panose="02020603050405020304" pitchFamily="18" charset="0"/>
                <a:cs typeface="B Nazanin" panose="00000400000000000000" pitchFamily="2" charset="-78"/>
              </a:rPr>
              <a:t>FIT</a:t>
            </a:r>
            <a:r>
              <a:rPr lang="fa-IR" dirty="0">
                <a:latin typeface="BNazanin"/>
                <a:cs typeface="B Nazanin" panose="00000400000000000000" pitchFamily="2" charset="-78"/>
              </a:rPr>
              <a:t>وجود، عدم وجود و نو ع علایم و نشانه ها،سابقه فرد ی، سابقه خانوادگی) ، قرار است به سوالات زیر پاسخ دهیم که در ادامه پاسخ این سوالات خواهد آمد:</a:t>
            </a:r>
          </a:p>
          <a:p>
            <a:pPr marL="0" indent="0" algn="r" rtl="1">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آیا فرد نیازمند کولونوسکوپی اولیه و تعیین نوبت است؟</a:t>
            </a:r>
          </a:p>
          <a:p>
            <a:pPr marL="0" indent="0" algn="r" rtl="1">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آیا فرد نیازمند مشاوره ژنتیک است؟</a:t>
            </a:r>
          </a:p>
          <a:p>
            <a:pPr marL="0" indent="0" algn="r" rtl="1">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آیا فرد نیازمند ویزیت متخصص گوارش است؟</a:t>
            </a:r>
          </a:p>
          <a:p>
            <a:pPr marL="0" indent="0" algn="r" rtl="1">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زمان و نحوه پیگیری فرد در آینده چه خواهد بود؟</a:t>
            </a:r>
            <a:endParaRPr lang="fa-IR" dirty="0">
              <a:cs typeface="B Nazanin" panose="00000400000000000000" pitchFamily="2" charset="-78"/>
            </a:endParaRPr>
          </a:p>
        </p:txBody>
      </p:sp>
    </p:spTree>
    <p:extLst>
      <p:ext uri="{BB962C8B-B14F-4D97-AF65-F5344CB8AC3E}">
        <p14:creationId xmlns:p14="http://schemas.microsoft.com/office/powerpoint/2010/main" val="22304589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5286" y="565422"/>
            <a:ext cx="10515600" cy="1325563"/>
          </a:xfrm>
        </p:spPr>
        <p:txBody>
          <a:bodyPr/>
          <a:lstStyle/>
          <a:p>
            <a:pPr lvl="0">
              <a:spcBef>
                <a:spcPts val="1000"/>
              </a:spcBef>
            </a:pPr>
            <a:r>
              <a:rPr lang="fa-IR" sz="2800" b="1" dirty="0">
                <a:solidFill>
                  <a:prstClr val="black"/>
                </a:solidFill>
                <a:latin typeface="BNazanin"/>
                <a:ea typeface="+mn-ea"/>
                <a:cs typeface="Arial" panose="020B0604020202020204" pitchFamily="34" charset="0"/>
              </a:rPr>
              <a:t>چه افرادی نیازمند کولونوسکوپی اولیه (تعیین وقت در پایان همین ویزیت) هستند؟</a:t>
            </a:r>
            <a:r>
              <a:rPr lang="fa-IR" sz="2800" dirty="0">
                <a:solidFill>
                  <a:prstClr val="black"/>
                </a:solidFill>
                <a:latin typeface="BNazanin"/>
                <a:ea typeface="+mn-ea"/>
                <a:cs typeface="Arial" panose="020B0604020202020204" pitchFamily="34" charset="0"/>
              </a:rPr>
              <a:t/>
            </a:r>
            <a:br>
              <a:rPr lang="fa-IR" sz="2800" dirty="0">
                <a:solidFill>
                  <a:prstClr val="black"/>
                </a:solidFill>
                <a:latin typeface="BNazanin"/>
                <a:ea typeface="+mn-ea"/>
                <a:cs typeface="Arial" panose="020B0604020202020204" pitchFamily="34" charset="0"/>
              </a:rPr>
            </a:br>
            <a:endParaRPr lang="fa-IR" dirty="0"/>
          </a:p>
        </p:txBody>
      </p:sp>
      <p:sp>
        <p:nvSpPr>
          <p:cNvPr id="3" name="Content Placeholder 2"/>
          <p:cNvSpPr>
            <a:spLocks noGrp="1"/>
          </p:cNvSpPr>
          <p:nvPr>
            <p:ph idx="1"/>
          </p:nvPr>
        </p:nvSpPr>
        <p:spPr/>
        <p:txBody>
          <a:bodyPr/>
          <a:lstStyle/>
          <a:p>
            <a:pPr marL="0" indent="0" algn="r">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افرادی که </a:t>
            </a:r>
            <a:r>
              <a:rPr lang="fa-IR" b="1" dirty="0">
                <a:solidFill>
                  <a:srgbClr val="FF0000"/>
                </a:solidFill>
                <a:latin typeface="BNazanin"/>
                <a:cs typeface="B Nazanin" panose="00000400000000000000" pitchFamily="2" charset="-78"/>
              </a:rPr>
              <a:t>لازم</a:t>
            </a:r>
            <a:r>
              <a:rPr lang="fa-IR" dirty="0">
                <a:latin typeface="BNazanin"/>
                <a:cs typeface="B Nazanin" panose="00000400000000000000" pitchFamily="2" charset="-78"/>
              </a:rPr>
              <a:t> است در همین ویزیت، برای تعیین وقت کولونوسکوپی آنها اقدام شود:</a:t>
            </a:r>
          </a:p>
          <a:p>
            <a:pPr marL="0" indent="0" algn="r">
              <a:buNone/>
            </a:pPr>
            <a:endParaRPr lang="fa-IR" dirty="0">
              <a:latin typeface="BNazanin"/>
              <a:cs typeface="B Nazanin" panose="00000400000000000000" pitchFamily="2" charset="-78"/>
            </a:endParaRPr>
          </a:p>
          <a:p>
            <a:pPr marL="0" indent="0" algn="r" rtl="1">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افراد دارای </a:t>
            </a:r>
            <a:r>
              <a:rPr lang="en-US" sz="2000" dirty="0">
                <a:latin typeface="Times New Roman" panose="02020603050405020304" pitchFamily="18" charset="0"/>
                <a:cs typeface="B Nazanin" panose="00000400000000000000" pitchFamily="2" charset="-78"/>
              </a:rPr>
              <a:t>FIT </a:t>
            </a:r>
            <a:r>
              <a:rPr lang="fa-IR" dirty="0">
                <a:latin typeface="BNazanin"/>
                <a:cs typeface="B Nazanin" panose="00000400000000000000" pitchFamily="2" charset="-78"/>
              </a:rPr>
              <a:t>مثبت (گروه های یکم و دوم)</a:t>
            </a:r>
          </a:p>
          <a:p>
            <a:pPr marL="0" indent="0" algn="r" rtl="1">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افراد دارای علایم پرخطر (گروه سوم)</a:t>
            </a:r>
          </a:p>
          <a:p>
            <a:pPr marL="0" indent="0" algn="r" rtl="1">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افراد دارا ی علایم (کم خطر یا پرخطر) و همزمان سابقه فردی و یا سابقه خانوادگی (گروه ها ی پنجم وششم)</a:t>
            </a:r>
            <a:endParaRPr lang="fa-IR" dirty="0">
              <a:cs typeface="B Nazanin" panose="00000400000000000000" pitchFamily="2" charset="-78"/>
            </a:endParaRPr>
          </a:p>
        </p:txBody>
      </p:sp>
    </p:spTree>
    <p:extLst>
      <p:ext uri="{BB962C8B-B14F-4D97-AF65-F5344CB8AC3E}">
        <p14:creationId xmlns:p14="http://schemas.microsoft.com/office/powerpoint/2010/main" val="10720753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6057" y="1018903"/>
            <a:ext cx="11190514" cy="5158060"/>
          </a:xfrm>
        </p:spPr>
        <p:txBody>
          <a:bodyPr>
            <a:normAutofit/>
          </a:bodyPr>
          <a:lstStyle/>
          <a:p>
            <a:pPr marL="0" indent="0" algn="r" rtl="1">
              <a:buNone/>
            </a:pPr>
            <a:r>
              <a:rPr lang="fa-IR" dirty="0">
                <a:solidFill>
                  <a:srgbClr val="000000"/>
                </a:solidFill>
                <a:latin typeface="BNazanin"/>
                <a:cs typeface="B Nazanin" panose="00000400000000000000" pitchFamily="2" charset="-78"/>
              </a:rPr>
              <a:t>افرادی که </a:t>
            </a:r>
            <a:r>
              <a:rPr lang="fa-IR" b="1" dirty="0">
                <a:solidFill>
                  <a:srgbClr val="FF0000"/>
                </a:solidFill>
                <a:latin typeface="BNazanin"/>
                <a:cs typeface="B Nazanin" panose="00000400000000000000" pitchFamily="2" charset="-78"/>
              </a:rPr>
              <a:t>ممکن </a:t>
            </a:r>
            <a:r>
              <a:rPr lang="fa-IR" dirty="0">
                <a:solidFill>
                  <a:srgbClr val="000000"/>
                </a:solidFill>
                <a:latin typeface="BNazanin"/>
                <a:cs typeface="B Nazanin" panose="00000400000000000000" pitchFamily="2" charset="-78"/>
              </a:rPr>
              <a:t>است در همین ویزیت، نیاز باشد برای تعیین وقت کولونوسکوپی آنها اقدام شود:</a:t>
            </a:r>
          </a:p>
          <a:p>
            <a:pPr marL="0" indent="0" algn="r" rtl="1">
              <a:buNone/>
            </a:pPr>
            <a:r>
              <a:rPr lang="fa-IR" sz="200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در افراد با </a:t>
            </a:r>
            <a:r>
              <a:rPr lang="en-US" sz="2000" dirty="0">
                <a:solidFill>
                  <a:srgbClr val="000000"/>
                </a:solidFill>
                <a:latin typeface="Times New Roman" panose="02020603050405020304" pitchFamily="18" charset="0"/>
                <a:cs typeface="B Nazanin" panose="00000400000000000000" pitchFamily="2" charset="-78"/>
              </a:rPr>
              <a:t>FIT </a:t>
            </a:r>
            <a:r>
              <a:rPr lang="fa-IR" dirty="0">
                <a:solidFill>
                  <a:srgbClr val="000000"/>
                </a:solidFill>
                <a:latin typeface="BNazanin"/>
                <a:cs typeface="B Nazanin" panose="00000400000000000000" pitchFamily="2" charset="-78"/>
              </a:rPr>
              <a:t>منفی و بدون علامت، اما با سابقه فردی و یا سابقه خانوادگی مثبت (گروه هفتم و هشتم)،</a:t>
            </a:r>
          </a:p>
          <a:p>
            <a:pPr marL="0" indent="0" algn="r" rtl="1">
              <a:buNone/>
            </a:pPr>
            <a:r>
              <a:rPr lang="fa-IR" sz="2400" b="1" dirty="0">
                <a:solidFill>
                  <a:srgbClr val="FFFFFF"/>
                </a:solidFill>
                <a:latin typeface="BNazaninBold"/>
                <a:cs typeface="B Nazanin" panose="00000400000000000000" pitchFamily="2" charset="-78"/>
              </a:rPr>
              <a:t>تورالعمل برنامه پیشگیری، تشخیص زودهنگام و غربالگری سرطان روده بزر گ</a:t>
            </a:r>
          </a:p>
          <a:p>
            <a:pPr marL="0" indent="0" algn="r" rtl="1">
              <a:buNone/>
            </a:pPr>
            <a:r>
              <a:rPr lang="fa-IR" dirty="0">
                <a:solidFill>
                  <a:srgbClr val="000000"/>
                </a:solidFill>
                <a:latin typeface="BNazanin"/>
                <a:cs typeface="B Nazanin" panose="00000400000000000000" pitchFamily="2" charset="-78"/>
              </a:rPr>
              <a:t>بر اساس اطلاعات مندرج در جدول 3، ممکن است لازم باشد در همین ویزیت و در اولین نوبت، برای تعیین وقت کولونوسکوپی اولیه آنها اقدام گردد.</a:t>
            </a:r>
          </a:p>
          <a:p>
            <a:pPr marL="0" indent="0" algn="r" rtl="1">
              <a:buNone/>
            </a:pPr>
            <a:r>
              <a:rPr lang="fa-IR" sz="200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افراد دارای صرفا علایم کم خطر (گروه چهارم) پس از ویزیت گوارش و اعلام بازخورد به پزشک شبکه،ممکن است در همین ویزیت و در اولین نوبت، برای تعیین وقت کولونوسکوپی اولیه آنها اقدام گردد.</a:t>
            </a:r>
            <a:endParaRPr lang="fa-IR" dirty="0">
              <a:cs typeface="B Nazanin" panose="00000400000000000000" pitchFamily="2" charset="-78"/>
            </a:endParaRPr>
          </a:p>
        </p:txBody>
      </p:sp>
    </p:spTree>
    <p:extLst>
      <p:ext uri="{BB962C8B-B14F-4D97-AF65-F5344CB8AC3E}">
        <p14:creationId xmlns:p14="http://schemas.microsoft.com/office/powerpoint/2010/main" val="15309466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latin typeface="BNazanin"/>
              </a:rPr>
              <a:t>چه افرادی نیازمند مشاوره ژنتیک هستند؟</a:t>
            </a:r>
            <a:endParaRPr lang="fa-IR" dirty="0"/>
          </a:p>
        </p:txBody>
      </p:sp>
      <p:sp>
        <p:nvSpPr>
          <p:cNvPr id="3" name="Content Placeholder 2"/>
          <p:cNvSpPr>
            <a:spLocks noGrp="1"/>
          </p:cNvSpPr>
          <p:nvPr>
            <p:ph idx="1"/>
          </p:nvPr>
        </p:nvSpPr>
        <p:spPr>
          <a:xfrm>
            <a:off x="548639" y="1541418"/>
            <a:ext cx="11399521" cy="4963886"/>
          </a:xfrm>
        </p:spPr>
        <p:txBody>
          <a:bodyPr>
            <a:normAutofit/>
          </a:bodyPr>
          <a:lstStyle/>
          <a:p>
            <a:pPr marL="0" indent="0" algn="r" rtl="1">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افراد دارای سابقه فردی و یا خانوادگی (گروه ها ی دوم، پنجم، ششم، هفتم و هشتم و گاهی یکم</a:t>
            </a:r>
          </a:p>
          <a:p>
            <a:pPr marL="0" indent="0" algn="r" rtl="1">
              <a:buNone/>
            </a:pPr>
            <a:r>
              <a:rPr lang="fa-IR" dirty="0">
                <a:latin typeface="BNazanin"/>
                <a:cs typeface="B Nazanin" panose="00000400000000000000" pitchFamily="2" charset="-78"/>
              </a:rPr>
              <a:t>( در شرح حال مطابق توضیحات ذکر شده در بخش های سابقه فردی و خانوادگی از جمله سندروم های شناخته شده ارثی مانند </a:t>
            </a:r>
            <a:r>
              <a:rPr lang="en-US" sz="2000" dirty="0">
                <a:latin typeface="Times New Roman" panose="02020603050405020304" pitchFamily="18" charset="0"/>
                <a:cs typeface="B Nazanin" panose="00000400000000000000" pitchFamily="2" charset="-78"/>
              </a:rPr>
              <a:t>FAP </a:t>
            </a:r>
            <a:r>
              <a:rPr lang="fa-IR" dirty="0">
                <a:latin typeface="BNazanin"/>
                <a:cs typeface="B Nazanin" panose="00000400000000000000" pitchFamily="2" charset="-78"/>
              </a:rPr>
              <a:t>و </a:t>
            </a:r>
            <a:r>
              <a:rPr lang="en-US" sz="2000" dirty="0">
                <a:latin typeface="Times New Roman" panose="02020603050405020304" pitchFamily="18" charset="0"/>
                <a:cs typeface="B Nazanin" panose="00000400000000000000" pitchFamily="2" charset="-78"/>
              </a:rPr>
              <a:t>HNPCC</a:t>
            </a:r>
            <a:r>
              <a:rPr lang="fa-IR" sz="2000" dirty="0">
                <a:latin typeface="Times New Roman" panose="02020603050405020304" pitchFamily="18" charset="0"/>
                <a:cs typeface="B Nazanin" panose="00000400000000000000" pitchFamily="2" charset="-78"/>
              </a:rPr>
              <a:t>) </a:t>
            </a:r>
          </a:p>
          <a:p>
            <a:pPr marL="0" indent="0" algn="r" rtl="1">
              <a:buNone/>
            </a:pPr>
            <a:endParaRPr lang="en-US" dirty="0">
              <a:latin typeface="BNazanin"/>
              <a:cs typeface="B Nazanin" panose="00000400000000000000" pitchFamily="2" charset="-78"/>
            </a:endParaRPr>
          </a:p>
          <a:p>
            <a:pPr marL="0" indent="0" algn="r" rtl="1">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افراد دارای سرطان روده بزرگ در کولونوسکوپی</a:t>
            </a:r>
          </a:p>
          <a:p>
            <a:pPr marL="0" indent="0" algn="r" rtl="1">
              <a:buNone/>
            </a:pPr>
            <a:endParaRPr lang="fa-IR" dirty="0">
              <a:latin typeface="BNazanin"/>
              <a:cs typeface="B Nazanin" panose="00000400000000000000" pitchFamily="2" charset="-78"/>
            </a:endParaRPr>
          </a:p>
          <a:p>
            <a:pPr marL="0" indent="0" algn="r">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وجود و یا سابقه پولیپ در کولونوسکوپی شامل:</a:t>
            </a:r>
          </a:p>
          <a:p>
            <a:pPr marL="0" indent="0" algn="r">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پولیپ هامارتوم به تعداد 2 یا بیشتر</a:t>
            </a:r>
          </a:p>
          <a:p>
            <a:pPr marL="0" indent="0" algn="r">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پولیپ آدنوماتوز به تعداد 10 یا بیشتر</a:t>
            </a:r>
          </a:p>
          <a:p>
            <a:pPr marL="0" indent="0" algn="r" rtl="1">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پولیپ بدون پایه </a:t>
            </a:r>
            <a:r>
              <a:rPr lang="en-US" sz="2000" dirty="0">
                <a:latin typeface="Times New Roman" panose="02020603050405020304" pitchFamily="18" charset="0"/>
                <a:cs typeface="B Nazanin" panose="00000400000000000000" pitchFamily="2" charset="-78"/>
              </a:rPr>
              <a:t>SSP </a:t>
            </a:r>
            <a:r>
              <a:rPr lang="en-US" dirty="0">
                <a:latin typeface="BNazanin"/>
                <a:cs typeface="B Nazanin" panose="00000400000000000000" pitchFamily="2" charset="-78"/>
              </a:rPr>
              <a:t>) </a:t>
            </a:r>
            <a:r>
              <a:rPr lang="fa-IR" dirty="0">
                <a:latin typeface="BNazanin"/>
                <a:cs typeface="B Nazanin" panose="00000400000000000000" pitchFamily="2" charset="-78"/>
              </a:rPr>
              <a:t>به تعداد 5 یا بیشتر)</a:t>
            </a:r>
            <a:endParaRPr lang="fa-IR" dirty="0">
              <a:cs typeface="B Nazanin" panose="00000400000000000000" pitchFamily="2" charset="-78"/>
            </a:endParaRPr>
          </a:p>
        </p:txBody>
      </p:sp>
    </p:spTree>
    <p:extLst>
      <p:ext uri="{BB962C8B-B14F-4D97-AF65-F5344CB8AC3E}">
        <p14:creationId xmlns:p14="http://schemas.microsoft.com/office/powerpoint/2010/main" val="39761613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57349"/>
            <a:ext cx="10515600" cy="1133339"/>
          </a:xfrm>
        </p:spPr>
        <p:txBody>
          <a:bodyPr/>
          <a:lstStyle/>
          <a:p>
            <a:pPr lvl="0" algn="r">
              <a:spcBef>
                <a:spcPts val="1000"/>
              </a:spcBef>
            </a:pPr>
            <a:r>
              <a:rPr lang="fa-IR" sz="2800" b="1" dirty="0">
                <a:solidFill>
                  <a:prstClr val="black"/>
                </a:solidFill>
                <a:latin typeface="BNazanin"/>
                <a:ea typeface="+mn-ea"/>
                <a:cs typeface="Arial" panose="020B0604020202020204" pitchFamily="34" charset="0"/>
              </a:rPr>
              <a:t>چه افرادی نیازمند ویزیت متخصص گوارش هستند؟</a:t>
            </a:r>
            <a:r>
              <a:rPr lang="fa-IR" sz="2800" dirty="0">
                <a:solidFill>
                  <a:prstClr val="black"/>
                </a:solidFill>
                <a:latin typeface="BNazanin"/>
                <a:ea typeface="+mn-ea"/>
                <a:cs typeface="Arial" panose="020B0604020202020204" pitchFamily="34" charset="0"/>
              </a:rPr>
              <a:t/>
            </a:r>
            <a:br>
              <a:rPr lang="fa-IR" sz="2800" dirty="0">
                <a:solidFill>
                  <a:prstClr val="black"/>
                </a:solidFill>
                <a:latin typeface="BNazanin"/>
                <a:ea typeface="+mn-ea"/>
                <a:cs typeface="Arial" panose="020B0604020202020204" pitchFamily="34" charset="0"/>
              </a:rPr>
            </a:br>
            <a:endParaRPr lang="fa-IR" dirty="0"/>
          </a:p>
        </p:txBody>
      </p:sp>
      <p:sp>
        <p:nvSpPr>
          <p:cNvPr id="3" name="Content Placeholder 2"/>
          <p:cNvSpPr>
            <a:spLocks noGrp="1"/>
          </p:cNvSpPr>
          <p:nvPr>
            <p:ph idx="1"/>
          </p:nvPr>
        </p:nvSpPr>
        <p:spPr>
          <a:xfrm>
            <a:off x="478971" y="1869167"/>
            <a:ext cx="11083834" cy="4351338"/>
          </a:xfrm>
        </p:spPr>
        <p:txBody>
          <a:bodyPr/>
          <a:lstStyle/>
          <a:p>
            <a:pPr marL="0" indent="0" algn="r">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افرادی که تنها دارای علایم کم خطر گوارشی هستند (گروه چهارم</a:t>
            </a:r>
          </a:p>
          <a:p>
            <a:pPr marL="0" indent="0" algn="r">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افرادی که در کولونوسکوپی اولیه (گروه های اول، دوم، ساوم، پنجم، و ششم و گاهی چهارم، هفتم یا هشتم) آنها موارد زیر گزارش شده است:</a:t>
            </a:r>
          </a:p>
          <a:p>
            <a:pPr marL="0" indent="0" algn="r">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سرطان روده بزرگ</a:t>
            </a:r>
          </a:p>
          <a:p>
            <a:pPr marL="0" indent="0" algn="r">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بیماری التهابی روده بزرگ</a:t>
            </a:r>
          </a:p>
          <a:p>
            <a:pPr marL="0" indent="0" algn="r">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پولیپ های دارای مشخصات نیازمند مشاوره ژنتیک (پس از انجام مشاوره)</a:t>
            </a:r>
            <a:endParaRPr lang="fa-IR" dirty="0">
              <a:cs typeface="B Nazanin" panose="00000400000000000000" pitchFamily="2" charset="-78"/>
            </a:endParaRPr>
          </a:p>
        </p:txBody>
      </p:sp>
    </p:spTree>
    <p:extLst>
      <p:ext uri="{BB962C8B-B14F-4D97-AF65-F5344CB8AC3E}">
        <p14:creationId xmlns:p14="http://schemas.microsoft.com/office/powerpoint/2010/main" val="3102085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4325" y="182246"/>
            <a:ext cx="10515600" cy="618943"/>
          </a:xfrm>
        </p:spPr>
        <p:txBody>
          <a:bodyPr>
            <a:normAutofit/>
          </a:bodyPr>
          <a:lstStyle/>
          <a:p>
            <a:pPr lvl="0" algn="r">
              <a:spcBef>
                <a:spcPts val="1000"/>
              </a:spcBef>
            </a:pPr>
            <a:r>
              <a:rPr lang="fa-IR" sz="2800" b="1" dirty="0">
                <a:solidFill>
                  <a:srgbClr val="000000"/>
                </a:solidFill>
                <a:latin typeface="BNazanin"/>
                <a:ea typeface="+mn-ea"/>
                <a:cs typeface="Arial" panose="020B0604020202020204" pitchFamily="34" charset="0"/>
              </a:rPr>
              <a:t>زمان و نحوه پیگیری فرد در آینده چه خواهد بود؟</a:t>
            </a:r>
            <a:endParaRPr lang="fa-IR" sz="19900" b="1" dirty="0"/>
          </a:p>
        </p:txBody>
      </p:sp>
      <p:sp>
        <p:nvSpPr>
          <p:cNvPr id="3" name="Content Placeholder 2"/>
          <p:cNvSpPr>
            <a:spLocks noGrp="1"/>
          </p:cNvSpPr>
          <p:nvPr>
            <p:ph idx="1"/>
          </p:nvPr>
        </p:nvSpPr>
        <p:spPr>
          <a:xfrm>
            <a:off x="178525" y="801189"/>
            <a:ext cx="11887200" cy="5886994"/>
          </a:xfrm>
        </p:spPr>
        <p:txBody>
          <a:bodyPr>
            <a:noAutofit/>
          </a:bodyPr>
          <a:lstStyle/>
          <a:p>
            <a:pPr marL="0" indent="0" algn="r">
              <a:buNone/>
            </a:pPr>
            <a:r>
              <a:rPr lang="fa-IR" sz="1800" dirty="0">
                <a:solidFill>
                  <a:srgbClr val="000000"/>
                </a:solidFill>
                <a:latin typeface="Wingdings-Regular"/>
                <a:cs typeface="B Nazanin" panose="00000400000000000000" pitchFamily="2" charset="-78"/>
              </a:rPr>
              <a:t>▪ </a:t>
            </a:r>
            <a:r>
              <a:rPr lang="fa-IR" sz="2400" dirty="0">
                <a:solidFill>
                  <a:srgbClr val="000000"/>
                </a:solidFill>
                <a:latin typeface="BNazanin"/>
                <a:cs typeface="B Nazanin" panose="00000400000000000000" pitchFamily="2" charset="-78"/>
              </a:rPr>
              <a:t>در صورت وجود علایم کم خطر، فرد به فاصله دو هفته ویزیت و سپس تصمیم گیری می شود.</a:t>
            </a:r>
          </a:p>
          <a:p>
            <a:pPr marL="0" indent="0" algn="r">
              <a:buNone/>
            </a:pPr>
            <a:r>
              <a:rPr lang="fa-IR" sz="1800" dirty="0">
                <a:solidFill>
                  <a:srgbClr val="000000"/>
                </a:solidFill>
                <a:latin typeface="Wingdings-Regular"/>
                <a:cs typeface="B Nazanin" panose="00000400000000000000" pitchFamily="2" charset="-78"/>
              </a:rPr>
              <a:t>▪ </a:t>
            </a:r>
            <a:r>
              <a:rPr lang="fa-IR" sz="2400" dirty="0">
                <a:solidFill>
                  <a:srgbClr val="000000"/>
                </a:solidFill>
                <a:latin typeface="BNazanin"/>
                <a:cs typeface="B Nazanin" panose="00000400000000000000" pitchFamily="2" charset="-78"/>
              </a:rPr>
              <a:t>در هر شرایطی، زمان ارزیابی بعدی دیرتر از 2 سال بعد نخواهد بود </a:t>
            </a:r>
            <a:r>
              <a:rPr lang="fa-IR" sz="1800" dirty="0">
                <a:solidFill>
                  <a:srgbClr val="000000"/>
                </a:solidFill>
                <a:latin typeface="Times New Roman" panose="02020603050405020304" pitchFamily="18" charset="0"/>
                <a:cs typeface="B Nazanin" panose="00000400000000000000" pitchFamily="2" charset="-78"/>
              </a:rPr>
              <a:t>.</a:t>
            </a:r>
          </a:p>
          <a:p>
            <a:pPr marL="0" indent="0" algn="r">
              <a:buNone/>
            </a:pPr>
            <a:r>
              <a:rPr lang="fa-IR" sz="1800" dirty="0">
                <a:solidFill>
                  <a:srgbClr val="000000"/>
                </a:solidFill>
                <a:latin typeface="Wingdings-Regular"/>
                <a:cs typeface="B Nazanin" panose="00000400000000000000" pitchFamily="2" charset="-78"/>
              </a:rPr>
              <a:t>▪ </a:t>
            </a:r>
            <a:r>
              <a:rPr lang="fa-IR" sz="2400" dirty="0">
                <a:solidFill>
                  <a:srgbClr val="000000"/>
                </a:solidFill>
                <a:latin typeface="BNazanin"/>
                <a:cs typeface="B Nazanin" panose="00000400000000000000" pitchFamily="2" charset="-78"/>
              </a:rPr>
              <a:t>در صورت بروز علایم در فاصله 2 سال و مراجعه فرد، باز هم بر اساس این دستورالعمل ارزیابی مجدد صورت می گیرد.</a:t>
            </a:r>
          </a:p>
          <a:p>
            <a:pPr marL="0" indent="0" algn="r">
              <a:buNone/>
            </a:pPr>
            <a:r>
              <a:rPr lang="fa-IR" sz="1800" dirty="0">
                <a:solidFill>
                  <a:srgbClr val="000000"/>
                </a:solidFill>
                <a:latin typeface="Wingdings-Regular"/>
                <a:cs typeface="B Nazanin" panose="00000400000000000000" pitchFamily="2" charset="-78"/>
              </a:rPr>
              <a:t>▪ </a:t>
            </a:r>
            <a:r>
              <a:rPr lang="fa-IR" sz="2400" dirty="0">
                <a:solidFill>
                  <a:srgbClr val="000000"/>
                </a:solidFill>
                <a:latin typeface="BNazanin"/>
                <a:cs typeface="B Nazanin" panose="00000400000000000000" pitchFamily="2" charset="-78"/>
              </a:rPr>
              <a:t>در مورد گروه هایی که نیازمند کولونوسکوپی اولیه هستند (یک، دو، سه، پنج و شش  شامل تست فیت مثبت سابقه فردی مثبت و علایم پرخطر )، مبنای تصمیم گیری برای درخواست مشاوره ژنتیک و زمان ارزیابی و یا کولونوسکوپی بعدی، نتایج کولونوسکوپی جدیدی است که در همین ویزیت درخواست و انجام شده است.</a:t>
            </a:r>
          </a:p>
          <a:p>
            <a:pPr marL="0" indent="0" algn="r" rtl="1">
              <a:buNone/>
            </a:pPr>
            <a:r>
              <a:rPr lang="fa-IR" sz="200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در افراد با </a:t>
            </a:r>
            <a:r>
              <a:rPr lang="en-US" sz="2000" dirty="0">
                <a:solidFill>
                  <a:srgbClr val="000000"/>
                </a:solidFill>
                <a:latin typeface="Times New Roman" panose="02020603050405020304" pitchFamily="18" charset="0"/>
                <a:cs typeface="B Nazanin" panose="00000400000000000000" pitchFamily="2" charset="-78"/>
              </a:rPr>
              <a:t>FIT </a:t>
            </a:r>
            <a:r>
              <a:rPr lang="fa-IR" dirty="0">
                <a:solidFill>
                  <a:srgbClr val="000000"/>
                </a:solidFill>
                <a:latin typeface="BNazanin"/>
                <a:cs typeface="B Nazanin" panose="00000400000000000000" pitchFamily="2" charset="-78"/>
              </a:rPr>
              <a:t>منفی و بدون علامت، اما با سابقه فردی و یا سابقه خانوادگی مثبت، درصورتی که نیاز به انجام کولونوسکوپی در همین ویزیت و در اولین نوبت نباشد، مبنای تصمیم گیری اولیه، سابقه فردی و خانوادگی قبلی است بنابراین لازم است در این گروه ها گزارش کولونوسکوپی قبلی از بیماردریافت شود</a:t>
            </a:r>
          </a:p>
          <a:p>
            <a:pPr marL="0" indent="0" algn="r" rtl="1">
              <a:buNone/>
            </a:pPr>
            <a:r>
              <a:rPr lang="fa-IR" sz="200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در افراد با </a:t>
            </a:r>
            <a:r>
              <a:rPr lang="en-US" sz="2000" dirty="0">
                <a:solidFill>
                  <a:srgbClr val="000000"/>
                </a:solidFill>
                <a:latin typeface="Times New Roman" panose="02020603050405020304" pitchFamily="18" charset="0"/>
                <a:cs typeface="B Nazanin" panose="00000400000000000000" pitchFamily="2" charset="-78"/>
              </a:rPr>
              <a:t>FIT </a:t>
            </a:r>
            <a:r>
              <a:rPr lang="fa-IR" dirty="0">
                <a:solidFill>
                  <a:srgbClr val="000000"/>
                </a:solidFill>
                <a:latin typeface="BNazanin"/>
                <a:cs typeface="B Nazanin" panose="00000400000000000000" pitchFamily="2" charset="-78"/>
              </a:rPr>
              <a:t>منفی و بدون علامت، اما با سابقه فردی و یا سابقه خانوادگی مثبت درصورتی که نیاز به انجام کولونوسکوپی در همین ویزیت و در اولین نوبت نباشد، بر اساس سوابق فردی و خانوادگی، یافته های کولونوسکوپی قبلی و سن، وقت کولونوسکوپی و در نتیجه زمان ارزیابی بعدی آنها تعیین می گردد.</a:t>
            </a:r>
          </a:p>
        </p:txBody>
      </p:sp>
    </p:spTree>
    <p:extLst>
      <p:ext uri="{BB962C8B-B14F-4D97-AF65-F5344CB8AC3E}">
        <p14:creationId xmlns:p14="http://schemas.microsoft.com/office/powerpoint/2010/main" val="41390948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6754" y="1402080"/>
            <a:ext cx="11808823" cy="4868091"/>
          </a:xfrm>
        </p:spPr>
        <p:txBody>
          <a:bodyPr/>
          <a:lstStyle/>
          <a:p>
            <a:pPr marL="0" lvl="0" indent="0" algn="r">
              <a:buNone/>
            </a:pPr>
            <a:r>
              <a:rPr lang="fa-IR" sz="200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در همه شرایط و بر اساس سوابق فردی یا خانوادگی، اگر فردی در زمانی کمتر از 2 سال آینده نیازمند کولونوسکوپی باشد، نوبت ارزیابی بعدی او نیز همان زمان خواهد بود. در غیر این صورت، حداکثر 2 سال بعد فراخوان و ارزیابی می شود.</a:t>
            </a:r>
          </a:p>
          <a:p>
            <a:pPr marL="0" lvl="0" indent="0" algn="r">
              <a:buNone/>
            </a:pPr>
            <a:r>
              <a:rPr lang="fa-IR" sz="200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اگر فرد ی به تازگی درمان شده است و پیش از جراحی سرطان، کولونوسکوپی نشده باشد، به فاصله 6 ماه از پایان درمان و اگر پیش از جراحی، کولونوسکوپی شده باشد، در فاصله 3 سال از پایان درمان، بر ای کولونوسکوپی ارجاع می شود.</a:t>
            </a:r>
          </a:p>
          <a:p>
            <a:pPr marL="0" lvl="0" indent="0" algn="r">
              <a:buNone/>
            </a:pPr>
            <a:endParaRPr lang="fa-IR" dirty="0">
              <a:solidFill>
                <a:srgbClr val="000000"/>
              </a:solidFill>
              <a:latin typeface="BNazanin"/>
              <a:cs typeface="B Nazanin" panose="00000400000000000000" pitchFamily="2" charset="-78"/>
            </a:endParaRPr>
          </a:p>
          <a:p>
            <a:pPr marL="0" lvl="0" indent="0" algn="r">
              <a:buNone/>
            </a:pPr>
            <a:r>
              <a:rPr lang="fa-IR" sz="200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در همه شرایط، تکرار کولونوسکوپی، بر اساس نتایج آخرین ارزیابی دوره ا ی تعیین می شود بنابراین لازم است زمان تکرار کولونوسکوپی، بعد از مشاوره ژنتیک و تعیین مواردی چون نسبت افراد مبتلا در خانواده، نوع بیماری فرد مبتلا در خانواده، تعداد افراد مبتلا و سن جوان ترین آنها صورت گیرد.</a:t>
            </a:r>
            <a:endParaRPr lang="fa-IR" dirty="0">
              <a:solidFill>
                <a:prstClr val="black"/>
              </a:solidFill>
              <a:cs typeface="B Nazanin" panose="00000400000000000000" pitchFamily="2" charset="-78"/>
            </a:endParaRPr>
          </a:p>
          <a:p>
            <a:endParaRPr lang="fa-IR" dirty="0">
              <a:cs typeface="B Nazanin" panose="00000400000000000000" pitchFamily="2" charset="-78"/>
            </a:endParaRPr>
          </a:p>
        </p:txBody>
      </p:sp>
    </p:spTree>
    <p:extLst>
      <p:ext uri="{BB962C8B-B14F-4D97-AF65-F5344CB8AC3E}">
        <p14:creationId xmlns:p14="http://schemas.microsoft.com/office/powerpoint/2010/main" val="28214727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74470"/>
            <a:ext cx="10515600" cy="679268"/>
          </a:xfrm>
        </p:spPr>
        <p:txBody>
          <a:bodyPr>
            <a:normAutofit fontScale="90000"/>
          </a:bodyPr>
          <a:lstStyle/>
          <a:p>
            <a:pPr lvl="0" algn="r">
              <a:spcBef>
                <a:spcPts val="1000"/>
              </a:spcBef>
            </a:pPr>
            <a:r>
              <a:rPr lang="fa-IR" sz="1500" dirty="0">
                <a:solidFill>
                  <a:prstClr val="black"/>
                </a:solidFill>
                <a:latin typeface="Times New Roman" panose="02020603050405020304" pitchFamily="18" charset="0"/>
                <a:ea typeface="+mn-ea"/>
                <a:cs typeface="Arial" panose="020B0604020202020204" pitchFamily="34" charset="0"/>
              </a:rPr>
              <a:t>. </a:t>
            </a:r>
            <a:r>
              <a:rPr lang="fa-IR" sz="2800" b="1" dirty="0">
                <a:solidFill>
                  <a:prstClr val="black"/>
                </a:solidFill>
                <a:latin typeface="BNazaninBold"/>
                <a:ea typeface="+mn-ea"/>
                <a:cs typeface="Arial" panose="020B0604020202020204" pitchFamily="34" charset="0"/>
              </a:rPr>
              <a:t>شرح حال</a:t>
            </a:r>
            <a:r>
              <a:rPr lang="fa-IR" sz="1800" b="1" dirty="0">
                <a:solidFill>
                  <a:prstClr val="black"/>
                </a:solidFill>
                <a:latin typeface="BNazaninBold"/>
                <a:ea typeface="+mn-ea"/>
                <a:cs typeface="Arial" panose="020B0604020202020204" pitchFamily="34" charset="0"/>
              </a:rPr>
              <a:t/>
            </a:r>
            <a:br>
              <a:rPr lang="fa-IR" sz="18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243840" y="844730"/>
            <a:ext cx="11704320" cy="5625737"/>
          </a:xfrm>
        </p:spPr>
        <p:txBody>
          <a:bodyPr>
            <a:normAutofit fontScale="85000" lnSpcReduction="10000"/>
          </a:bodyPr>
          <a:lstStyle/>
          <a:p>
            <a:pPr marL="0" indent="0" algn="r">
              <a:buNone/>
            </a:pPr>
            <a:r>
              <a:rPr lang="fa-IR" sz="3200" dirty="0">
                <a:latin typeface="BNazanin"/>
                <a:cs typeface="B Nazanin" panose="00000400000000000000" pitchFamily="2" charset="-78"/>
              </a:rPr>
              <a:t>در گام اول پزشک شرح حال دقیقتری از نظر دارا بودن علایم زیر میگیرد و در پرونده الکترونیک ثبت می کند تا بتواند در چارت علایم و نشانه ها از آنها استفاده کند . اگر بیمار بر خلاف نظر بهورز / مراقب سلامت، سابقه هیچ علامتی نداشت، بر اساس سایر شرایطی که جلوتر خواهد آمد تصمیم گیری خواهد شد.</a:t>
            </a:r>
          </a:p>
          <a:p>
            <a:pPr marL="0" indent="0" algn="r">
              <a:buNone/>
            </a:pPr>
            <a:r>
              <a:rPr lang="fa-IR" dirty="0">
                <a:latin typeface="Wingdings-Regular"/>
                <a:cs typeface="B Nazanin" panose="00000400000000000000" pitchFamily="2" charset="-78"/>
              </a:rPr>
              <a:t>▪ </a:t>
            </a:r>
            <a:r>
              <a:rPr lang="fa-IR" b="1" dirty="0">
                <a:latin typeface="BNazaninBold"/>
                <a:cs typeface="B Nazanin" panose="00000400000000000000" pitchFamily="2" charset="-78"/>
              </a:rPr>
              <a:t>خو نریزی رکتال: </a:t>
            </a:r>
            <a:r>
              <a:rPr lang="fa-IR" dirty="0">
                <a:latin typeface="BNazanin"/>
                <a:cs typeface="B Nazanin" panose="00000400000000000000" pitchFamily="2" charset="-78"/>
              </a:rPr>
              <a:t>منظور دفع خون روشن چه به صورت قطره قطره یا بر روی مدفوع و یا دفع خون تیره است به ویژه</a:t>
            </a:r>
          </a:p>
          <a:p>
            <a:pPr marL="0" indent="0" algn="r">
              <a:buNone/>
            </a:pPr>
            <a:r>
              <a:rPr lang="fa-IR" dirty="0">
                <a:latin typeface="BNazanin"/>
                <a:cs typeface="B Nazanin" panose="00000400000000000000" pitchFamily="2" charset="-78"/>
              </a:rPr>
              <a:t>در طی یک ماه اخیر است.</a:t>
            </a:r>
          </a:p>
          <a:p>
            <a:pPr marL="0" indent="0" algn="r">
              <a:buNone/>
            </a:pPr>
            <a:r>
              <a:rPr lang="fa-IR" dirty="0">
                <a:latin typeface="Wingdings-Regular"/>
                <a:cs typeface="B Nazanin" panose="00000400000000000000" pitchFamily="2" charset="-78"/>
              </a:rPr>
              <a:t>▪ </a:t>
            </a:r>
            <a:r>
              <a:rPr lang="fa-IR" b="1" dirty="0">
                <a:latin typeface="BNazaninBold"/>
                <a:cs typeface="B Nazanin" panose="00000400000000000000" pitchFamily="2" charset="-78"/>
              </a:rPr>
              <a:t>یبوست: </a:t>
            </a:r>
            <a:r>
              <a:rPr lang="fa-IR" dirty="0">
                <a:latin typeface="BNazanin"/>
                <a:cs typeface="B Nazanin" panose="00000400000000000000" pitchFamily="2" charset="-78"/>
              </a:rPr>
              <a:t>منظور سختی و کاهش تعداد دفعات دفع مدفوع و یا دفع مدفوع خشک است که در طی یک ماه اخیر ایجادشده باشد. </a:t>
            </a:r>
          </a:p>
          <a:p>
            <a:pPr marL="0" indent="0" algn="r">
              <a:buNone/>
            </a:pPr>
            <a:r>
              <a:rPr lang="fa-IR" dirty="0">
                <a:latin typeface="BNazanin"/>
                <a:cs typeface="B Nazanin" panose="00000400000000000000" pitchFamily="2" charset="-78"/>
              </a:rPr>
              <a:t>ممکن است بیمار احساس پر بودن مقعد پس از اجابت مزاج و یا کاهش قطر مدفوع را نیز ذکر کند.</a:t>
            </a:r>
          </a:p>
          <a:p>
            <a:pPr marL="0" indent="0" algn="r">
              <a:buNone/>
            </a:pPr>
            <a:r>
              <a:rPr lang="fa-IR" dirty="0">
                <a:latin typeface="Wingdings-Regular"/>
                <a:cs typeface="B Nazanin" panose="00000400000000000000" pitchFamily="2" charset="-78"/>
              </a:rPr>
              <a:t>▪ </a:t>
            </a:r>
            <a:r>
              <a:rPr lang="fa-IR" b="1" dirty="0">
                <a:latin typeface="BNazaninBold"/>
                <a:cs typeface="B Nazanin" panose="00000400000000000000" pitchFamily="2" charset="-78"/>
              </a:rPr>
              <a:t>اسهال: </a:t>
            </a:r>
            <a:r>
              <a:rPr lang="fa-IR" dirty="0">
                <a:latin typeface="BNazanin"/>
                <a:cs typeface="B Nazanin" panose="00000400000000000000" pitchFamily="2" charset="-78"/>
              </a:rPr>
              <a:t>منظور افزایش در تعداد دفعات مدفوع است که در طی یک ماه اخیر ایجاد شده است که ممکن است به تنهایی</a:t>
            </a:r>
          </a:p>
          <a:p>
            <a:pPr marL="0" indent="0" algn="r">
              <a:buNone/>
            </a:pPr>
            <a:r>
              <a:rPr lang="fa-IR" dirty="0">
                <a:latin typeface="BNazanin"/>
                <a:cs typeface="B Nazanin" panose="00000400000000000000" pitchFamily="2" charset="-78"/>
              </a:rPr>
              <a:t>یا به صورت متناوب با یبوست، احساس پر بودن مقعد پس از اجابت مزاج و یا کاهش قطر مدفوع باشد.</a:t>
            </a:r>
          </a:p>
          <a:p>
            <a:pPr marL="0" indent="0" algn="r">
              <a:buNone/>
            </a:pPr>
            <a:r>
              <a:rPr lang="fa-IR" dirty="0">
                <a:latin typeface="Wingdings-Regular"/>
                <a:cs typeface="B Nazanin" panose="00000400000000000000" pitchFamily="2" charset="-78"/>
              </a:rPr>
              <a:t>▪ </a:t>
            </a:r>
            <a:r>
              <a:rPr lang="fa-IR" b="1" dirty="0">
                <a:latin typeface="BNazaninBold"/>
                <a:cs typeface="B Nazanin" panose="00000400000000000000" pitchFamily="2" charset="-78"/>
              </a:rPr>
              <a:t>کاهش وزن: </a:t>
            </a:r>
            <a:r>
              <a:rPr lang="fa-IR" dirty="0">
                <a:latin typeface="BNazanin"/>
                <a:cs typeface="B Nazanin" panose="00000400000000000000" pitchFamily="2" charset="-78"/>
              </a:rPr>
              <a:t>منظور کاهش بیش از ده درصد وزن بدن در طی شش ماه اخیر است که بدون رژیم غذایی خودخواسته</a:t>
            </a:r>
          </a:p>
          <a:p>
            <a:pPr marL="0" indent="0" algn="r">
              <a:buNone/>
            </a:pPr>
            <a:r>
              <a:rPr lang="fa-IR" dirty="0">
                <a:latin typeface="BNazanin"/>
                <a:cs typeface="B Nazanin" panose="00000400000000000000" pitchFamily="2" charset="-78"/>
              </a:rPr>
              <a:t>ایجاد شده باشد (مثلا اگر فردی با 80 کیلوگرم وزن، در طی شش ماه اخیر لاغر شده باشد به طوری که وزن کنونی وی</a:t>
            </a:r>
          </a:p>
          <a:p>
            <a:pPr marL="0" indent="0" algn="r">
              <a:buNone/>
            </a:pPr>
            <a:r>
              <a:rPr lang="fa-IR" dirty="0">
                <a:latin typeface="BNazanin"/>
                <a:cs typeface="B Nazanin" panose="00000400000000000000" pitchFamily="2" charset="-78"/>
              </a:rPr>
              <a:t>زیر 72 کیلوگرم باشد).</a:t>
            </a:r>
          </a:p>
          <a:p>
            <a:pPr marL="0" indent="0" algn="r">
              <a:buNone/>
            </a:pPr>
            <a:r>
              <a:rPr lang="fa-IR" dirty="0">
                <a:latin typeface="Wingdings-Regular"/>
                <a:cs typeface="B Nazanin" panose="00000400000000000000" pitchFamily="2" charset="-78"/>
              </a:rPr>
              <a:t>▪ </a:t>
            </a:r>
            <a:r>
              <a:rPr lang="fa-IR" b="1" dirty="0">
                <a:latin typeface="BNazaninBold"/>
                <a:cs typeface="B Nazanin" panose="00000400000000000000" pitchFamily="2" charset="-78"/>
              </a:rPr>
              <a:t>درد شکم: </a:t>
            </a:r>
            <a:r>
              <a:rPr lang="fa-IR" dirty="0">
                <a:latin typeface="BNazanin"/>
                <a:cs typeface="B Nazanin" panose="00000400000000000000" pitchFamily="2" charset="-78"/>
              </a:rPr>
              <a:t>منظور درد ژنرالیزه یا درد ناحیه پایین شکم است.</a:t>
            </a:r>
            <a:endParaRPr lang="fa-IR" dirty="0">
              <a:cs typeface="B Nazanin" panose="00000400000000000000" pitchFamily="2" charset="-78"/>
            </a:endParaRPr>
          </a:p>
        </p:txBody>
      </p:sp>
    </p:spTree>
    <p:extLst>
      <p:ext uri="{BB962C8B-B14F-4D97-AF65-F5344CB8AC3E}">
        <p14:creationId xmlns:p14="http://schemas.microsoft.com/office/powerpoint/2010/main" val="13234719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r">
              <a:spcBef>
                <a:spcPts val="1000"/>
              </a:spcBef>
            </a:pPr>
            <a:r>
              <a:rPr lang="fa-IR" sz="3000" b="1" dirty="0">
                <a:solidFill>
                  <a:prstClr val="black"/>
                </a:solidFill>
                <a:latin typeface="BNazaninBold"/>
                <a:ea typeface="+mn-ea"/>
                <a:cs typeface="Arial" panose="020B0604020202020204" pitchFamily="34" charset="0"/>
              </a:rPr>
              <a:t>معاینه</a:t>
            </a:r>
            <a:br>
              <a:rPr lang="fa-IR" sz="30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p:txBody>
          <a:bodyPr>
            <a:normAutofit/>
          </a:bodyPr>
          <a:lstStyle/>
          <a:p>
            <a:pPr marL="0" indent="0" algn="r">
              <a:buNone/>
            </a:pPr>
            <a:r>
              <a:rPr lang="en-US" sz="2400" dirty="0">
                <a:latin typeface="CourierNewPSMT"/>
                <a:cs typeface="B Nazanin" panose="00000400000000000000" pitchFamily="2" charset="-78"/>
              </a:rPr>
              <a:t>o </a:t>
            </a:r>
            <a:r>
              <a:rPr lang="fa-IR" sz="3200" dirty="0">
                <a:latin typeface="BNazanin"/>
                <a:cs typeface="B Nazanin" panose="00000400000000000000" pitchFamily="2" charset="-78"/>
              </a:rPr>
              <a:t>در گام دوم، افراد علامت دار که در ارزیابی پزشک نیز </a:t>
            </a:r>
            <a:r>
              <a:rPr lang="fa-IR" sz="3200" dirty="0" smtClean="0">
                <a:latin typeface="BNazanin"/>
                <a:cs typeface="B Nazanin" panose="00000400000000000000" pitchFamily="2" charset="-78"/>
              </a:rPr>
              <a:t>علامت دار </a:t>
            </a:r>
            <a:r>
              <a:rPr lang="fa-IR" sz="3200" dirty="0">
                <a:latin typeface="BNazanin"/>
                <a:cs typeface="B Nazanin" panose="00000400000000000000" pitchFamily="2" charset="-78"/>
              </a:rPr>
              <a:t>بودن آنها تایید شده است، تحت معاینه قرار میگیرند و نتایج در پرونده الکترونیک بیمار ثبت میشود:</a:t>
            </a:r>
          </a:p>
          <a:p>
            <a:pPr marL="0" indent="0" algn="r">
              <a:buNone/>
            </a:pPr>
            <a:r>
              <a:rPr lang="fa-IR" dirty="0">
                <a:latin typeface="Wingdings-Regular"/>
                <a:cs typeface="B Nazanin" panose="00000400000000000000" pitchFamily="2" charset="-78"/>
              </a:rPr>
              <a:t>▪ </a:t>
            </a:r>
            <a:r>
              <a:rPr lang="fa-IR" b="1" dirty="0">
                <a:latin typeface="BNazaninBold"/>
                <a:cs typeface="B Nazanin" panose="00000400000000000000" pitchFamily="2" charset="-78"/>
              </a:rPr>
              <a:t>معاینه شکم: </a:t>
            </a:r>
            <a:r>
              <a:rPr lang="fa-IR" dirty="0">
                <a:latin typeface="BNazanin"/>
                <a:cs typeface="B Nazanin" panose="00000400000000000000" pitchFamily="2" charset="-78"/>
              </a:rPr>
              <a:t>در معاینه شکم به توده یا تندرنس شکم در نواحی مختلف توجه و به عنوان معاینه غیر طبیعی شکم ثبت کنید</a:t>
            </a:r>
          </a:p>
          <a:p>
            <a:pPr marL="0" indent="0" algn="r">
              <a:buNone/>
            </a:pPr>
            <a:r>
              <a:rPr lang="fa-IR" dirty="0">
                <a:latin typeface="Wingdings-Regular"/>
                <a:cs typeface="B Nazanin" panose="00000400000000000000" pitchFamily="2" charset="-78"/>
              </a:rPr>
              <a:t>▪ </a:t>
            </a:r>
            <a:r>
              <a:rPr lang="fa-IR" b="1" dirty="0">
                <a:latin typeface="BNazaninBold"/>
                <a:cs typeface="B Nazanin" panose="00000400000000000000" pitchFamily="2" charset="-78"/>
              </a:rPr>
              <a:t>معاینه رکتوم: </a:t>
            </a:r>
            <a:r>
              <a:rPr lang="fa-IR" dirty="0">
                <a:latin typeface="BNazanin"/>
                <a:cs typeface="B Nazanin" panose="00000400000000000000" pitchFamily="2" charset="-78"/>
              </a:rPr>
              <a:t>در معاینه رکتوم که پس از تخلیه مدفوع انجام میشود، به لمس توده، زخم یا خونی شدن دستکش،توجه و به عنوان معاینه غیر طبیعی رکتوم ثبت کنید. 1</a:t>
            </a:r>
            <a:endParaRPr lang="fa-IR" dirty="0">
              <a:cs typeface="B Nazanin" panose="00000400000000000000" pitchFamily="2" charset="-78"/>
            </a:endParaRPr>
          </a:p>
        </p:txBody>
      </p:sp>
    </p:spTree>
    <p:extLst>
      <p:ext uri="{BB962C8B-B14F-4D97-AF65-F5344CB8AC3E}">
        <p14:creationId xmlns:p14="http://schemas.microsoft.com/office/powerpoint/2010/main" val="39782260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78972"/>
            <a:ext cx="10515600" cy="748938"/>
          </a:xfrm>
        </p:spPr>
        <p:txBody>
          <a:bodyPr>
            <a:normAutofit fontScale="90000"/>
          </a:bodyPr>
          <a:lstStyle/>
          <a:p>
            <a:pPr lvl="0" algn="r">
              <a:spcBef>
                <a:spcPts val="1000"/>
              </a:spcBef>
            </a:pPr>
            <a:r>
              <a:rPr lang="fa-IR" sz="2600" b="1" dirty="0">
                <a:solidFill>
                  <a:prstClr val="black"/>
                </a:solidFill>
                <a:latin typeface="BNazaninBold"/>
                <a:ea typeface="+mn-ea"/>
                <a:cs typeface="B Titr" panose="00000700000000000000" pitchFamily="2" charset="-78"/>
              </a:rPr>
              <a:t>بررسی چارت ارزیابی خطر</a:t>
            </a:r>
            <a:r>
              <a:rPr lang="fa-IR" sz="2600" b="1" dirty="0">
                <a:solidFill>
                  <a:prstClr val="black"/>
                </a:solidFill>
                <a:latin typeface="BNazaninBold"/>
                <a:ea typeface="+mn-ea"/>
                <a:cs typeface="Arial" panose="020B0604020202020204" pitchFamily="34" charset="0"/>
              </a:rPr>
              <a:t/>
            </a:r>
            <a:br>
              <a:rPr lang="fa-IR" sz="26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444137" y="1123406"/>
            <a:ext cx="11373393" cy="5053557"/>
          </a:xfrm>
        </p:spPr>
        <p:txBody>
          <a:bodyPr>
            <a:normAutofit/>
          </a:bodyPr>
          <a:lstStyle/>
          <a:p>
            <a:pPr marL="0" indent="0" algn="r">
              <a:buNone/>
            </a:pPr>
            <a:r>
              <a:rPr lang="fa-IR" dirty="0">
                <a:latin typeface="BNazanin"/>
                <a:cs typeface="B Nazanin" panose="00000400000000000000" pitchFamily="2" charset="-78"/>
              </a:rPr>
              <a:t>در گام سوم، چارت علایم و نشانه های مشکوک به سرطان روده بزر گ تحت بررسی قرار می گیرند. توجه داشته باشید که یک یا چند علامت یا نشانه در خانه های قرمز و نارنجی را به عنوان پرخطر و و یک یا چند علامت یا نشانه در خانه های سفید یا زرد را به عنوان کم خطر در نظر بگیرید. </a:t>
            </a:r>
          </a:p>
          <a:p>
            <a:pPr marL="0" indent="0" algn="r">
              <a:buNone/>
            </a:pPr>
            <a:r>
              <a:rPr lang="fa-IR" sz="2400" dirty="0">
                <a:latin typeface="Wingdings-Regular"/>
                <a:cs typeface="B Nazanin" panose="00000400000000000000" pitchFamily="2" charset="-78"/>
              </a:rPr>
              <a:t>▪ </a:t>
            </a:r>
            <a:r>
              <a:rPr lang="fa-IR" sz="2400" dirty="0">
                <a:latin typeface="BNazanin"/>
                <a:cs typeface="B Nazanin" panose="00000400000000000000" pitchFamily="2" charset="-78"/>
              </a:rPr>
              <a:t>بیمارانی که تنها یک مورد غیر طبیعی در شرح حال یا معاینه دارند، بالاترین ردیف تحت عنوان </a:t>
            </a:r>
            <a:r>
              <a:rPr lang="fa-IR" sz="2400" dirty="0">
                <a:latin typeface="Calibri" panose="020F0502020204030204" pitchFamily="34" charset="0"/>
                <a:cs typeface="B Nazanin" panose="00000400000000000000" pitchFamily="2" charset="-78"/>
              </a:rPr>
              <a:t>"</a:t>
            </a:r>
            <a:r>
              <a:rPr lang="fa-IR" sz="2400" dirty="0">
                <a:latin typeface="BNazanin"/>
                <a:cs typeface="B Nazanin" panose="00000400000000000000" pitchFamily="2" charset="-78"/>
              </a:rPr>
              <a:t>هر علامت به تنهایی</a:t>
            </a:r>
            <a:r>
              <a:rPr lang="fa-IR" sz="2400" dirty="0">
                <a:latin typeface="Calibri" panose="020F0502020204030204" pitchFamily="34" charset="0"/>
                <a:cs typeface="B Nazanin" panose="00000400000000000000" pitchFamily="2" charset="-78"/>
              </a:rPr>
              <a:t>"</a:t>
            </a:r>
            <a:r>
              <a:rPr lang="fa-IR" sz="2400" dirty="0">
                <a:latin typeface="BNazanin"/>
                <a:cs typeface="B Nazanin" panose="00000400000000000000" pitchFamily="2" charset="-78"/>
              </a:rPr>
              <a:t>را ملاحظه نمایید</a:t>
            </a:r>
          </a:p>
          <a:p>
            <a:pPr marL="0" indent="0" algn="r">
              <a:buNone/>
            </a:pPr>
            <a:r>
              <a:rPr lang="fa-IR" sz="2400" dirty="0">
                <a:latin typeface="Wingdings-Regular"/>
                <a:cs typeface="B Nazanin" panose="00000400000000000000" pitchFamily="2" charset="-78"/>
              </a:rPr>
              <a:t>▪ </a:t>
            </a:r>
            <a:r>
              <a:rPr lang="fa-IR" sz="2400" dirty="0">
                <a:latin typeface="BNazanin"/>
                <a:cs typeface="B Nazanin" panose="00000400000000000000" pitchFamily="2" charset="-78"/>
              </a:rPr>
              <a:t>اگر بیماری، دو یا بیشتر علامت یا نشانه داشت، به خانه ای که از تقاطع دو علامت یا نشانه حاصل میشوند توجه کنید و خانه پررنگ تر را به عنوان معیار در نظر بگیرید.</a:t>
            </a:r>
            <a:endParaRPr lang="fa-IR" dirty="0">
              <a:cs typeface="B Nazanin" panose="00000400000000000000" pitchFamily="2" charset="-78"/>
            </a:endParaRPr>
          </a:p>
        </p:txBody>
      </p:sp>
    </p:spTree>
    <p:extLst>
      <p:ext uri="{BB962C8B-B14F-4D97-AF65-F5344CB8AC3E}">
        <p14:creationId xmlns:p14="http://schemas.microsoft.com/office/powerpoint/2010/main" val="730465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a:cs typeface="B Titr" panose="00000700000000000000" pitchFamily="2" charset="-78"/>
              </a:rPr>
              <a:t>اهداف غربالگری سرطان ها </a:t>
            </a:r>
          </a:p>
        </p:txBody>
      </p:sp>
      <p:sp>
        <p:nvSpPr>
          <p:cNvPr id="3" name="Content Placeholder 2"/>
          <p:cNvSpPr>
            <a:spLocks noGrp="1"/>
          </p:cNvSpPr>
          <p:nvPr>
            <p:ph idx="1"/>
          </p:nvPr>
        </p:nvSpPr>
        <p:spPr>
          <a:xfrm>
            <a:off x="226423" y="1598079"/>
            <a:ext cx="10763794" cy="5037852"/>
          </a:xfrm>
        </p:spPr>
        <p:txBody>
          <a:bodyPr>
            <a:normAutofit fontScale="92500"/>
          </a:bodyPr>
          <a:lstStyle/>
          <a:p>
            <a:pPr algn="r" rtl="1">
              <a:lnSpc>
                <a:spcPct val="107000"/>
              </a:lnSpc>
              <a:spcAft>
                <a:spcPts val="800"/>
              </a:spcAft>
            </a:pPr>
            <a:r>
              <a:rPr lang="fa-IR" sz="3200" dirty="0">
                <a:latin typeface="Calibri" panose="020F0502020204030204" pitchFamily="34" charset="0"/>
                <a:ea typeface="Calibri" panose="020F0502020204030204" pitchFamily="34" charset="0"/>
              </a:rPr>
              <a:t>درصد انتظار شاخص  غربالگری سرطان ها در شهرستانها  به صورت زیر تعریف گردیده است:: </a:t>
            </a:r>
            <a:endParaRPr lang="en-US" sz="2800" dirty="0">
              <a:latin typeface="Calibri" panose="020F0502020204030204" pitchFamily="34" charset="0"/>
              <a:ea typeface="Calibri" panose="020F0502020204030204" pitchFamily="34" charset="0"/>
              <a:cs typeface="Arial" panose="020B0604020202020204" pitchFamily="34" charset="0"/>
            </a:endParaRPr>
          </a:p>
          <a:p>
            <a:pPr algn="r" rtl="1">
              <a:lnSpc>
                <a:spcPct val="90000"/>
              </a:lnSpc>
              <a:spcBef>
                <a:spcPts val="1000"/>
              </a:spcBef>
              <a:spcAft>
                <a:spcPts val="0"/>
              </a:spcAft>
            </a:pPr>
            <a:r>
              <a:rPr lang="fa-IR" sz="3200" dirty="0">
                <a:latin typeface="Calibri" panose="020F0502020204030204" pitchFamily="34" charset="0"/>
                <a:ea typeface="Calibri" panose="020F0502020204030204" pitchFamily="34" charset="0"/>
              </a:rPr>
              <a:t>شهرستان های با جمعیت کمتر از150 هزار نفر به میزان </a:t>
            </a:r>
            <a:r>
              <a:rPr lang="en-US" sz="3200" dirty="0" smtClean="0">
                <a:latin typeface="Calibri" panose="020F0502020204030204" pitchFamily="34" charset="0"/>
                <a:ea typeface="Calibri" panose="020F0502020204030204" pitchFamily="34" charset="0"/>
              </a:rPr>
              <a:t>95</a:t>
            </a:r>
            <a:r>
              <a:rPr lang="fa-IR" sz="3200" dirty="0" smtClean="0">
                <a:latin typeface="Calibri" panose="020F0502020204030204" pitchFamily="34" charset="0"/>
                <a:ea typeface="Calibri" panose="020F0502020204030204" pitchFamily="34" charset="0"/>
              </a:rPr>
              <a:t>% </a:t>
            </a:r>
            <a:r>
              <a:rPr lang="fa-IR" sz="3200" dirty="0">
                <a:latin typeface="Calibri" panose="020F0502020204030204" pitchFamily="34" charset="0"/>
                <a:ea typeface="Calibri" panose="020F0502020204030204" pitchFamily="34" charset="0"/>
              </a:rPr>
              <a:t>به بالا  در گروه هدف</a:t>
            </a:r>
            <a:endParaRPr lang="en-US" sz="3200" dirty="0">
              <a:latin typeface="Times New Roman" panose="02020603050405020304" pitchFamily="18" charset="0"/>
              <a:ea typeface="Calibri" panose="020F0502020204030204" pitchFamily="34" charset="0"/>
            </a:endParaRPr>
          </a:p>
          <a:p>
            <a:pPr algn="r" rtl="1">
              <a:lnSpc>
                <a:spcPct val="90000"/>
              </a:lnSpc>
              <a:spcBef>
                <a:spcPts val="1000"/>
              </a:spcBef>
              <a:spcAft>
                <a:spcPts val="0"/>
              </a:spcAft>
            </a:pPr>
            <a:r>
              <a:rPr lang="fa-IR" sz="3200" dirty="0">
                <a:latin typeface="Calibri" panose="020F0502020204030204" pitchFamily="34" charset="0"/>
                <a:ea typeface="Calibri" panose="020F0502020204030204" pitchFamily="34" charset="0"/>
              </a:rPr>
              <a:t>شهرستانهای با جمعیت 150 هزار تا 250 هزار نفر به شاخص 75% در گروه هدف</a:t>
            </a:r>
            <a:endParaRPr lang="en-US" sz="3200" dirty="0">
              <a:latin typeface="Times New Roman" panose="02020603050405020304" pitchFamily="18" charset="0"/>
              <a:ea typeface="Calibri" panose="020F0502020204030204" pitchFamily="34" charset="0"/>
            </a:endParaRPr>
          </a:p>
          <a:p>
            <a:pPr algn="r" rtl="1">
              <a:lnSpc>
                <a:spcPct val="90000"/>
              </a:lnSpc>
              <a:spcBef>
                <a:spcPts val="1000"/>
              </a:spcBef>
              <a:spcAft>
                <a:spcPts val="0"/>
              </a:spcAft>
            </a:pPr>
            <a:r>
              <a:rPr lang="fa-IR" sz="3200" dirty="0">
                <a:latin typeface="Calibri" panose="020F0502020204030204" pitchFamily="34" charset="0"/>
                <a:ea typeface="Calibri" panose="020F0502020204030204" pitchFamily="34" charset="0"/>
              </a:rPr>
              <a:t>- شهرستانهای با جمعیت 250 هزار نفر به بالا به میزان 65% در گروه هدف</a:t>
            </a:r>
            <a:endParaRPr lang="en-US" sz="3200" dirty="0">
              <a:latin typeface="Times New Roman" panose="02020603050405020304" pitchFamily="18" charset="0"/>
              <a:ea typeface="Calibri" panose="020F0502020204030204" pitchFamily="34" charset="0"/>
            </a:endParaRPr>
          </a:p>
          <a:p>
            <a:pPr algn="r" rtl="1">
              <a:lnSpc>
                <a:spcPct val="90000"/>
              </a:lnSpc>
              <a:spcBef>
                <a:spcPts val="1000"/>
              </a:spcBef>
              <a:spcAft>
                <a:spcPts val="0"/>
              </a:spcAft>
            </a:pPr>
            <a:r>
              <a:rPr lang="fa-IR" sz="3200" dirty="0">
                <a:latin typeface="Calibri" panose="020F0502020204030204" pitchFamily="34" charset="0"/>
                <a:ea typeface="Calibri" panose="020F0502020204030204" pitchFamily="34" charset="0"/>
                <a:cs typeface="B Nazanin" panose="00000400000000000000" pitchFamily="2" charset="-78"/>
              </a:rPr>
              <a:t>- اصفهان یک و دو به میزان 50%  در گروه هدف</a:t>
            </a:r>
            <a:endParaRPr lang="en-US" sz="3200" dirty="0">
              <a:latin typeface="Times New Roman" panose="02020603050405020304" pitchFamily="18" charset="0"/>
              <a:ea typeface="Calibri" panose="020F0502020204030204" pitchFamily="34" charset="0"/>
            </a:endParaRPr>
          </a:p>
          <a:p>
            <a:pPr algn="r" rtl="1">
              <a:lnSpc>
                <a:spcPct val="107000"/>
              </a:lnSpc>
              <a:spcAft>
                <a:spcPts val="800"/>
              </a:spcAft>
            </a:pPr>
            <a:r>
              <a:rPr lang="fa-IR" sz="3200" dirty="0">
                <a:latin typeface="Calibri" panose="020F0502020204030204" pitchFamily="34" charset="0"/>
                <a:ea typeface="Calibri" panose="020F0502020204030204" pitchFamily="34" charset="0"/>
                <a:cs typeface="B Nazanin" panose="00000400000000000000" pitchFamily="2" charset="-78"/>
              </a:rPr>
              <a:t>میزان کولونوسکوپی در غربالگری کولورکتال سالانه 40 %</a:t>
            </a:r>
            <a:endParaRPr lang="en-US" sz="2800" dirty="0">
              <a:latin typeface="Calibri" panose="020F0502020204030204" pitchFamily="34" charset="0"/>
              <a:ea typeface="Calibri" panose="020F0502020204030204" pitchFamily="34" charset="0"/>
              <a:cs typeface="Arial" panose="020B0604020202020204" pitchFamily="34" charset="0"/>
            </a:endParaRPr>
          </a:p>
          <a:p>
            <a:endParaRPr lang="fa-IR" sz="2800" dirty="0"/>
          </a:p>
        </p:txBody>
      </p:sp>
    </p:spTree>
    <p:extLst>
      <p:ext uri="{BB962C8B-B14F-4D97-AF65-F5344CB8AC3E}">
        <p14:creationId xmlns:p14="http://schemas.microsoft.com/office/powerpoint/2010/main" val="34801359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4326" y="191588"/>
            <a:ext cx="10515600" cy="583475"/>
          </a:xfrm>
        </p:spPr>
        <p:txBody>
          <a:bodyPr>
            <a:normAutofit fontScale="90000"/>
          </a:bodyPr>
          <a:lstStyle/>
          <a:p>
            <a:pPr lvl="0" algn="r">
              <a:spcBef>
                <a:spcPts val="1000"/>
              </a:spcBef>
            </a:pPr>
            <a:r>
              <a:rPr lang="fa-IR" sz="2200" b="1" dirty="0">
                <a:solidFill>
                  <a:prstClr val="black"/>
                </a:solidFill>
                <a:latin typeface="TimesNewRomanPS-BoldMT"/>
                <a:ea typeface="+mn-ea"/>
                <a:cs typeface="B Titr" panose="00000700000000000000" pitchFamily="2" charset="-78"/>
              </a:rPr>
              <a:t>4 </a:t>
            </a:r>
            <a:r>
              <a:rPr lang="fa-IR" sz="2000" dirty="0">
                <a:solidFill>
                  <a:prstClr val="black"/>
                </a:solidFill>
                <a:latin typeface="Times New Roman" panose="02020603050405020304" pitchFamily="18" charset="0"/>
                <a:ea typeface="+mn-ea"/>
                <a:cs typeface="B Titr" panose="00000700000000000000" pitchFamily="2" charset="-78"/>
              </a:rPr>
              <a:t>. </a:t>
            </a:r>
            <a:r>
              <a:rPr lang="fa-IR" sz="2200" b="1" dirty="0">
                <a:solidFill>
                  <a:prstClr val="black"/>
                </a:solidFill>
                <a:latin typeface="BNazaninBold"/>
                <a:ea typeface="+mn-ea"/>
                <a:cs typeface="B Titr" panose="00000700000000000000" pitchFamily="2" charset="-78"/>
              </a:rPr>
              <a:t>تصمیم گیری</a:t>
            </a:r>
            <a:r>
              <a:rPr lang="fa-IR" sz="1500" b="1" dirty="0">
                <a:solidFill>
                  <a:prstClr val="black"/>
                </a:solidFill>
                <a:latin typeface="BNazaninBold"/>
                <a:ea typeface="+mn-ea"/>
                <a:cs typeface="Arial" panose="020B0604020202020204" pitchFamily="34" charset="0"/>
              </a:rPr>
              <a:t/>
            </a:r>
            <a:br>
              <a:rPr lang="fa-IR" sz="15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130630" y="256902"/>
            <a:ext cx="11876314" cy="6601098"/>
          </a:xfrm>
        </p:spPr>
        <p:txBody>
          <a:bodyPr>
            <a:noAutofit/>
          </a:bodyPr>
          <a:lstStyle/>
          <a:p>
            <a:pPr marL="0" indent="0" algn="r">
              <a:lnSpc>
                <a:spcPct val="170000"/>
              </a:lnSpc>
              <a:buNone/>
            </a:pPr>
            <a:r>
              <a:rPr lang="fa-IR" sz="2000" dirty="0">
                <a:latin typeface="BNazanin"/>
                <a:cs typeface="B Nazanin" panose="00000400000000000000" pitchFamily="2" charset="-78"/>
              </a:rPr>
              <a:t>در گام چهارم، مطابق توضیحات زیر برای بیمار در ویزیت اول یا در صورت نیاز پس از ویزیت دوم درعرض دوهفته، تصمیم گیری می شود:</a:t>
            </a:r>
          </a:p>
          <a:p>
            <a:pPr marL="0" indent="0" algn="r">
              <a:lnSpc>
                <a:spcPct val="170000"/>
              </a:lnSpc>
              <a:buNone/>
            </a:pPr>
            <a:r>
              <a:rPr lang="fa-IR" sz="1800" dirty="0">
                <a:latin typeface="Wingdings-Regular"/>
                <a:cs typeface="B Nazanin" panose="00000400000000000000" pitchFamily="2" charset="-78"/>
              </a:rPr>
              <a:t>▪ </a:t>
            </a:r>
            <a:r>
              <a:rPr lang="fa-IR" sz="1800" dirty="0">
                <a:latin typeface="BNazanin"/>
                <a:cs typeface="B Nazanin" panose="00000400000000000000" pitchFamily="2" charset="-78"/>
              </a:rPr>
              <a:t>چه با یک علامت (به عنوان مثال خونریزی رکتال) یا بیشتر، اگر بیمار در </a:t>
            </a:r>
            <a:r>
              <a:rPr lang="fa-IR" sz="1800" dirty="0">
                <a:solidFill>
                  <a:srgbClr val="FF0000"/>
                </a:solidFill>
                <a:latin typeface="BNazanin"/>
                <a:cs typeface="B Nazanin" panose="00000400000000000000" pitchFamily="2" charset="-78"/>
              </a:rPr>
              <a:t>گروه پرخطر (خانه قرمز یا نارنجی شامل خونریزی رکتال یا هموگلوبین پایین) </a:t>
            </a:r>
            <a:r>
              <a:rPr lang="fa-IR" sz="1800" dirty="0">
                <a:latin typeface="BNazanin"/>
                <a:cs typeface="B Nazanin" panose="00000400000000000000" pitchFamily="2" charset="-78"/>
              </a:rPr>
              <a:t>قرار گیرد،آمادگی های لازم برا ی کولونوسکوپی را به بیمار آموزش داده و از طریق سامانه  ( تلفن های معرفی شده) ، برای وی وقت کولونوسکوپی را تعیین کنید. </a:t>
            </a:r>
            <a:r>
              <a:rPr lang="fa-IR" sz="1800" dirty="0">
                <a:latin typeface="Wingdings-Regular"/>
                <a:cs typeface="B Nazanin" panose="00000400000000000000" pitchFamily="2" charset="-78"/>
              </a:rPr>
              <a:t>▪ </a:t>
            </a:r>
          </a:p>
          <a:p>
            <a:pPr marL="0" indent="0" algn="r">
              <a:lnSpc>
                <a:spcPct val="170000"/>
              </a:lnSpc>
              <a:buNone/>
            </a:pPr>
            <a:r>
              <a:rPr lang="fa-IR" sz="1800" dirty="0">
                <a:latin typeface="BNazanin"/>
                <a:cs typeface="B Nazanin" panose="00000400000000000000" pitchFamily="2" charset="-78"/>
              </a:rPr>
              <a:t>چه با یک علامت (به عنوان مثال یبوست یا درد شکم) یا بیشتر، اگر بیمار در گروه </a:t>
            </a:r>
            <a:r>
              <a:rPr lang="fa-IR" sz="1800" dirty="0">
                <a:solidFill>
                  <a:srgbClr val="FF0000"/>
                </a:solidFill>
                <a:latin typeface="BNazanin"/>
                <a:cs typeface="B Nazanin" panose="00000400000000000000" pitchFamily="2" charset="-78"/>
              </a:rPr>
              <a:t>کم خطر (خانه زرد یا سفید</a:t>
            </a:r>
            <a:r>
              <a:rPr lang="fa-IR" sz="1800" dirty="0">
                <a:latin typeface="BNazanin"/>
                <a:cs typeface="B Nazanin" panose="00000400000000000000" pitchFamily="2" charset="-78"/>
              </a:rPr>
              <a:t>) قرارگیرد اما همزمان سابقه فردی یا خانوادگی مثبت نیز </a:t>
            </a:r>
            <a:r>
              <a:rPr lang="fa-IR" sz="1800" dirty="0">
                <a:solidFill>
                  <a:srgbClr val="FF0000"/>
                </a:solidFill>
                <a:latin typeface="BNazanin"/>
                <a:cs typeface="B Nazanin" panose="00000400000000000000" pitchFamily="2" charset="-78"/>
              </a:rPr>
              <a:t>داشته</a:t>
            </a:r>
            <a:r>
              <a:rPr lang="fa-IR" sz="1800" dirty="0">
                <a:latin typeface="BNazanin"/>
                <a:cs typeface="B Nazanin" panose="00000400000000000000" pitchFamily="2" charset="-78"/>
              </a:rPr>
              <a:t> باشد، باز هم آمادگی های لازم برای </a:t>
            </a:r>
            <a:r>
              <a:rPr lang="fa-IR" sz="1800" dirty="0">
                <a:solidFill>
                  <a:srgbClr val="FF0000"/>
                </a:solidFill>
                <a:latin typeface="BNazanin"/>
                <a:cs typeface="B Nazanin" panose="00000400000000000000" pitchFamily="2" charset="-78"/>
              </a:rPr>
              <a:t>کولونوسکوپی</a:t>
            </a:r>
            <a:r>
              <a:rPr lang="fa-IR" sz="1800" dirty="0">
                <a:latin typeface="BNazanin"/>
                <a:cs typeface="B Nazanin" panose="00000400000000000000" pitchFamily="2" charset="-78"/>
              </a:rPr>
              <a:t> را به بیمار آموزش داده و از طریق سامانه، برای وی وقت کولونوسکوپی را تعیین کنید. </a:t>
            </a:r>
            <a:r>
              <a:rPr lang="fa-IR" sz="1800" dirty="0">
                <a:latin typeface="Wingdings-Regular"/>
                <a:cs typeface="B Nazanin" panose="00000400000000000000" pitchFamily="2" charset="-78"/>
              </a:rPr>
              <a:t>▪</a:t>
            </a:r>
          </a:p>
          <a:p>
            <a:pPr algn="r" rtl="1">
              <a:lnSpc>
                <a:spcPct val="170000"/>
              </a:lnSpc>
              <a:buFont typeface="Wingdings" panose="05000000000000000000" pitchFamily="2" charset="2"/>
              <a:buChar char="§"/>
            </a:pPr>
            <a:r>
              <a:rPr lang="fa-IR" sz="1800" dirty="0">
                <a:latin typeface="Wingdings-Regular"/>
                <a:cs typeface="B Nazanin" panose="00000400000000000000" pitchFamily="2" charset="-78"/>
              </a:rPr>
              <a:t> </a:t>
            </a:r>
            <a:r>
              <a:rPr lang="fa-IR" sz="1800" dirty="0">
                <a:solidFill>
                  <a:srgbClr val="FF0000"/>
                </a:solidFill>
                <a:latin typeface="BNazanin"/>
                <a:cs typeface="B Nazanin" panose="00000400000000000000" pitchFamily="2" charset="-78"/>
              </a:rPr>
              <a:t>چه با یک علامت </a:t>
            </a:r>
            <a:r>
              <a:rPr lang="fa-IR" sz="1800" dirty="0">
                <a:latin typeface="BNazanin"/>
                <a:cs typeface="B Nazanin" panose="00000400000000000000" pitchFamily="2" charset="-78"/>
              </a:rPr>
              <a:t>(به عنوان مثال یبوست یا درد شکم)یا بیشتر، اگر بیمار در </a:t>
            </a:r>
            <a:r>
              <a:rPr lang="fa-IR" sz="1800" dirty="0">
                <a:solidFill>
                  <a:srgbClr val="FF0000"/>
                </a:solidFill>
                <a:latin typeface="BNazanin"/>
                <a:cs typeface="B Nazanin" panose="00000400000000000000" pitchFamily="2" charset="-78"/>
              </a:rPr>
              <a:t>گروه کم خطر(خانه زرد یا سفید) </a:t>
            </a:r>
            <a:r>
              <a:rPr lang="fa-IR" sz="1800" dirty="0">
                <a:latin typeface="BNazanin"/>
                <a:cs typeface="B Nazanin" panose="00000400000000000000" pitchFamily="2" charset="-78"/>
              </a:rPr>
              <a:t>قرارگیرد و همزمان سابقه فردی یا خانوادگی مثبت </a:t>
            </a:r>
            <a:r>
              <a:rPr lang="fa-IR" sz="1800" dirty="0">
                <a:solidFill>
                  <a:srgbClr val="FF0000"/>
                </a:solidFill>
                <a:latin typeface="BNazanin"/>
                <a:cs typeface="B Nazanin" panose="00000400000000000000" pitchFamily="2" charset="-78"/>
              </a:rPr>
              <a:t>نداشته</a:t>
            </a:r>
            <a:r>
              <a:rPr lang="fa-IR" sz="1800" dirty="0">
                <a:latin typeface="BNazanin"/>
                <a:cs typeface="B Nazanin" panose="00000400000000000000" pitchFamily="2" charset="-78"/>
              </a:rPr>
              <a:t> باشد، اقدامات زیر را انجام دهید</a:t>
            </a:r>
          </a:p>
          <a:p>
            <a:pPr marL="0" indent="0" algn="r">
              <a:lnSpc>
                <a:spcPct val="170000"/>
              </a:lnSpc>
              <a:buNone/>
            </a:pPr>
            <a:r>
              <a:rPr lang="fa-IR" sz="1800" dirty="0">
                <a:latin typeface="Wingdings-Regular"/>
                <a:cs typeface="B Nazanin" panose="00000400000000000000" pitchFamily="2" charset="-78"/>
              </a:rPr>
              <a:t>✓ </a:t>
            </a:r>
            <a:r>
              <a:rPr lang="fa-IR" sz="1800" dirty="0">
                <a:solidFill>
                  <a:srgbClr val="FF0000"/>
                </a:solidFill>
                <a:latin typeface="BNazanin"/>
                <a:cs typeface="B Nazanin" panose="00000400000000000000" pitchFamily="2" charset="-78"/>
              </a:rPr>
              <a:t>هموگلوبین</a:t>
            </a:r>
            <a:r>
              <a:rPr lang="fa-IR" sz="1800" dirty="0">
                <a:latin typeface="BNazanin"/>
                <a:cs typeface="B Nazanin" panose="00000400000000000000" pitchFamily="2" charset="-78"/>
              </a:rPr>
              <a:t> درخواست کنید (اگر فردی آزمایش هموگلوبین مربوط به یک ماه اخیر را به همراه داشته باشد نیازی به تکرارازمایش هموگوبین نیست)</a:t>
            </a:r>
          </a:p>
          <a:p>
            <a:pPr marL="0" indent="0" algn="r" rtl="1">
              <a:lnSpc>
                <a:spcPct val="170000"/>
              </a:lnSpc>
              <a:buNone/>
            </a:pPr>
            <a:r>
              <a:rPr lang="fa-IR" sz="1800" dirty="0">
                <a:latin typeface="Wingdings-Regular"/>
                <a:cs typeface="B Nazanin" panose="00000400000000000000" pitchFamily="2" charset="-78"/>
              </a:rPr>
              <a:t>✓ </a:t>
            </a:r>
            <a:r>
              <a:rPr lang="fa-IR" sz="1800" dirty="0">
                <a:solidFill>
                  <a:srgbClr val="FF0000"/>
                </a:solidFill>
                <a:latin typeface="BNazanin"/>
                <a:cs typeface="B Nazanin" panose="00000400000000000000" pitchFamily="2" charset="-78"/>
              </a:rPr>
              <a:t>دو هفته </a:t>
            </a:r>
            <a:r>
              <a:rPr lang="fa-IR" sz="1800" dirty="0">
                <a:latin typeface="BNazanin"/>
                <a:cs typeface="B Nazanin" panose="00000400000000000000" pitchFamily="2" charset="-78"/>
              </a:rPr>
              <a:t>بعد بیمار را ویزیت کنید و </a:t>
            </a:r>
            <a:r>
              <a:rPr lang="fa-IR" sz="1800" b="1" dirty="0">
                <a:latin typeface="BNazanin"/>
                <a:cs typeface="B Nazanin" panose="00000400000000000000" pitchFamily="2" charset="-78"/>
              </a:rPr>
              <a:t>ضمن بررسی </a:t>
            </a:r>
            <a:r>
              <a:rPr lang="fa-IR" sz="1800" b="1" dirty="0">
                <a:solidFill>
                  <a:srgbClr val="FF0000"/>
                </a:solidFill>
                <a:latin typeface="BNazanin"/>
                <a:cs typeface="B Nazanin" panose="00000400000000000000" pitchFamily="2" charset="-78"/>
              </a:rPr>
              <a:t>مجدد </a:t>
            </a:r>
            <a:r>
              <a:rPr lang="fa-IR" sz="1800" b="1" dirty="0">
                <a:latin typeface="BNazanin"/>
                <a:cs typeface="B Nazanin" panose="00000400000000000000" pitchFamily="2" charset="-78"/>
              </a:rPr>
              <a:t>علایم و نشانه ها، تست </a:t>
            </a:r>
            <a:r>
              <a:rPr lang="en-US" sz="1800" b="1" dirty="0">
                <a:latin typeface="Times New Roman" panose="02020603050405020304" pitchFamily="18" charset="0"/>
                <a:cs typeface="B Nazanin" panose="00000400000000000000" pitchFamily="2" charset="-78"/>
              </a:rPr>
              <a:t>FIT </a:t>
            </a:r>
            <a:r>
              <a:rPr lang="fa-IR" sz="1800" b="1" dirty="0">
                <a:latin typeface="BNazanin"/>
                <a:cs typeface="B Nazanin" panose="00000400000000000000" pitchFamily="2" charset="-78"/>
              </a:rPr>
              <a:t>انجام دهید</a:t>
            </a:r>
          </a:p>
          <a:p>
            <a:pPr marL="0" indent="0" algn="r" rtl="1">
              <a:lnSpc>
                <a:spcPct val="170000"/>
              </a:lnSpc>
              <a:buNone/>
            </a:pPr>
            <a:r>
              <a:rPr lang="fa-IR" sz="1800" dirty="0">
                <a:latin typeface="Wingdings-Regular"/>
                <a:cs typeface="B Nazanin" panose="00000400000000000000" pitchFamily="2" charset="-78"/>
              </a:rPr>
              <a:t>✓ </a:t>
            </a:r>
            <a:r>
              <a:rPr lang="fa-IR" sz="1800" dirty="0">
                <a:solidFill>
                  <a:srgbClr val="FF0000"/>
                </a:solidFill>
                <a:latin typeface="BNazanin"/>
                <a:cs typeface="B Nazanin" panose="00000400000000000000" pitchFamily="2" charset="-78"/>
              </a:rPr>
              <a:t>چارت علایم </a:t>
            </a:r>
            <a:r>
              <a:rPr lang="fa-IR" sz="1800" dirty="0">
                <a:latin typeface="BNazanin"/>
                <a:cs typeface="B Nazanin" panose="00000400000000000000" pitchFamily="2" charset="-78"/>
              </a:rPr>
              <a:t>و نشانه ها را بررسی نمایید.</a:t>
            </a:r>
            <a:endParaRPr lang="fa-IR" sz="1800" dirty="0">
              <a:cs typeface="B Nazanin" panose="00000400000000000000" pitchFamily="2" charset="-78"/>
            </a:endParaRPr>
          </a:p>
        </p:txBody>
      </p:sp>
    </p:spTree>
    <p:extLst>
      <p:ext uri="{BB962C8B-B14F-4D97-AF65-F5344CB8AC3E}">
        <p14:creationId xmlns:p14="http://schemas.microsoft.com/office/powerpoint/2010/main" val="30211376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8674" y="1009878"/>
            <a:ext cx="11730446" cy="5512842"/>
          </a:xfrm>
        </p:spPr>
        <p:txBody>
          <a:bodyPr>
            <a:normAutofit/>
          </a:bodyPr>
          <a:lstStyle/>
          <a:p>
            <a:pPr marL="0" indent="0" algn="r" rtl="1">
              <a:buNone/>
            </a:pPr>
            <a:r>
              <a:rPr lang="fa-IR" dirty="0">
                <a:latin typeface="BNazanin"/>
                <a:cs typeface="B Nazanin" panose="00000400000000000000" pitchFamily="2" charset="-78"/>
              </a:rPr>
              <a:t>اگر در </a:t>
            </a:r>
            <a:r>
              <a:rPr lang="fa-IR" dirty="0">
                <a:solidFill>
                  <a:srgbClr val="FF0000"/>
                </a:solidFill>
                <a:latin typeface="BNazanin"/>
                <a:cs typeface="B Nazanin" panose="00000400000000000000" pitchFamily="2" charset="-78"/>
              </a:rPr>
              <a:t>ویزیت دوم</a:t>
            </a:r>
            <a:r>
              <a:rPr lang="fa-IR" dirty="0">
                <a:latin typeface="BNazanin"/>
                <a:cs typeface="B Nazanin" panose="00000400000000000000" pitchFamily="2" charset="-78"/>
              </a:rPr>
              <a:t>، تست </a:t>
            </a:r>
            <a:r>
              <a:rPr lang="en-US" dirty="0">
                <a:solidFill>
                  <a:srgbClr val="FF0000"/>
                </a:solidFill>
                <a:latin typeface="Times New Roman" panose="02020603050405020304" pitchFamily="18" charset="0"/>
                <a:cs typeface="B Nazanin" panose="00000400000000000000" pitchFamily="2" charset="-78"/>
              </a:rPr>
              <a:t>FIT </a:t>
            </a:r>
            <a:r>
              <a:rPr lang="fa-IR" dirty="0">
                <a:solidFill>
                  <a:srgbClr val="FF0000"/>
                </a:solidFill>
                <a:latin typeface="BNazanin"/>
                <a:cs typeface="B Nazanin" panose="00000400000000000000" pitchFamily="2" charset="-78"/>
              </a:rPr>
              <a:t>بیمار مثبت شد</a:t>
            </a:r>
            <a:r>
              <a:rPr lang="fa-IR" dirty="0">
                <a:latin typeface="BNazanin"/>
                <a:cs typeface="B Nazanin" panose="00000400000000000000" pitchFamily="2" charset="-78"/>
              </a:rPr>
              <a:t>، فارغ از نوع علایم و نشانه ها، آمادگی های لازم برای کولونوسکوپی را به بیمار آموزش داده و از طریق سامانه، برای وی وقت </a:t>
            </a:r>
            <a:r>
              <a:rPr lang="fa-IR" dirty="0">
                <a:solidFill>
                  <a:srgbClr val="FF0000"/>
                </a:solidFill>
                <a:latin typeface="BNazanin"/>
                <a:cs typeface="B Nazanin" panose="00000400000000000000" pitchFamily="2" charset="-78"/>
              </a:rPr>
              <a:t>کولونوسکوپی</a:t>
            </a:r>
            <a:r>
              <a:rPr lang="fa-IR" dirty="0">
                <a:latin typeface="BNazanin"/>
                <a:cs typeface="B Nazanin" panose="00000400000000000000" pitchFamily="2" charset="-78"/>
              </a:rPr>
              <a:t> را تعیین کنید.</a:t>
            </a:r>
          </a:p>
          <a:p>
            <a:pPr marL="0" indent="0" algn="r">
              <a:buNone/>
            </a:pPr>
            <a:r>
              <a:rPr lang="fa-IR" dirty="0">
                <a:latin typeface="Wingdings-Regular"/>
                <a:cs typeface="B Nazanin" panose="00000400000000000000" pitchFamily="2" charset="-78"/>
              </a:rPr>
              <a:t>▪ </a:t>
            </a:r>
            <a:r>
              <a:rPr lang="fa-IR" dirty="0">
                <a:latin typeface="BNazanin"/>
                <a:cs typeface="B Nazanin" panose="00000400000000000000" pitchFamily="2" charset="-78"/>
              </a:rPr>
              <a:t>اگر در </a:t>
            </a:r>
            <a:r>
              <a:rPr lang="fa-IR" dirty="0">
                <a:solidFill>
                  <a:srgbClr val="FF0000"/>
                </a:solidFill>
                <a:latin typeface="BNazanin"/>
                <a:cs typeface="B Nazanin" panose="00000400000000000000" pitchFamily="2" charset="-78"/>
              </a:rPr>
              <a:t>ویزیت دوم</a:t>
            </a:r>
            <a:r>
              <a:rPr lang="fa-IR" dirty="0">
                <a:latin typeface="BNazanin"/>
                <a:cs typeface="B Nazanin" panose="00000400000000000000" pitchFamily="2" charset="-78"/>
              </a:rPr>
              <a:t>، بیمار همان </a:t>
            </a:r>
            <a:r>
              <a:rPr lang="fa-IR" dirty="0">
                <a:solidFill>
                  <a:srgbClr val="FF0000"/>
                </a:solidFill>
                <a:latin typeface="BNazanin"/>
                <a:cs typeface="B Nazanin" panose="00000400000000000000" pitchFamily="2" charset="-78"/>
              </a:rPr>
              <a:t>تک علامت ویزیت یک را به صورت پایدار </a:t>
            </a:r>
            <a:r>
              <a:rPr lang="fa-IR" dirty="0">
                <a:latin typeface="BNazanin"/>
                <a:cs typeface="B Nazanin" panose="00000400000000000000" pitchFamily="2" charset="-78"/>
              </a:rPr>
              <a:t>داشت، به خانه هایی که عبارت </a:t>
            </a:r>
            <a:r>
              <a:rPr lang="fa-IR" dirty="0">
                <a:latin typeface="Cambria" panose="02040503050406030204" pitchFamily="18" charset="0"/>
                <a:cs typeface="B Nazanin" panose="00000400000000000000" pitchFamily="2" charset="-78"/>
              </a:rPr>
              <a:t>"</a:t>
            </a:r>
            <a:r>
              <a:rPr lang="fa-IR" dirty="0">
                <a:latin typeface="BNazanin"/>
                <a:cs typeface="B Nazanin" panose="00000400000000000000" pitchFamily="2" charset="-78"/>
              </a:rPr>
              <a:t>پایداری درویزیت دوم</a:t>
            </a:r>
            <a:r>
              <a:rPr lang="fa-IR" dirty="0">
                <a:latin typeface="Cambria" panose="02040503050406030204" pitchFamily="18" charset="0"/>
                <a:cs typeface="B Nazanin" panose="00000400000000000000" pitchFamily="2" charset="-78"/>
              </a:rPr>
              <a:t>" </a:t>
            </a:r>
            <a:r>
              <a:rPr lang="fa-IR" dirty="0">
                <a:latin typeface="BNazanin"/>
                <a:cs typeface="B Nazanin" panose="00000400000000000000" pitchFamily="2" charset="-78"/>
              </a:rPr>
              <a:t>در آنها درج شده است، نگاه شود؛ به این ترتیب برای بیماری که علامت پایدار </a:t>
            </a:r>
            <a:r>
              <a:rPr lang="fa-IR" dirty="0">
                <a:latin typeface="Cambria" panose="02040503050406030204" pitchFamily="18" charset="0"/>
                <a:cs typeface="B Nazanin" panose="00000400000000000000" pitchFamily="2" charset="-78"/>
              </a:rPr>
              <a:t>"</a:t>
            </a:r>
            <a:r>
              <a:rPr lang="fa-IR" dirty="0">
                <a:latin typeface="BNazanin"/>
                <a:cs typeface="B Nazanin" panose="00000400000000000000" pitchFamily="2" charset="-78"/>
              </a:rPr>
              <a:t>درد شکم</a:t>
            </a:r>
            <a:r>
              <a:rPr lang="fa-IR" dirty="0">
                <a:latin typeface="Cambria" panose="02040503050406030204" pitchFamily="18" charset="0"/>
                <a:cs typeface="B Nazanin" panose="00000400000000000000" pitchFamily="2" charset="-78"/>
              </a:rPr>
              <a:t>" </a:t>
            </a:r>
            <a:r>
              <a:rPr lang="fa-IR" dirty="0">
                <a:latin typeface="BNazanin"/>
                <a:cs typeface="B Nazanin" panose="00000400000000000000" pitchFamily="2" charset="-78"/>
              </a:rPr>
              <a:t>را دارد، آمادگی های لازم برای </a:t>
            </a:r>
            <a:r>
              <a:rPr lang="fa-IR" dirty="0">
                <a:solidFill>
                  <a:srgbClr val="FF0000"/>
                </a:solidFill>
                <a:latin typeface="BNazanin"/>
                <a:cs typeface="B Nazanin" panose="00000400000000000000" pitchFamily="2" charset="-78"/>
              </a:rPr>
              <a:t>کولونوسکوپی</a:t>
            </a:r>
            <a:r>
              <a:rPr lang="fa-IR" dirty="0">
                <a:latin typeface="BNazanin"/>
                <a:cs typeface="B Nazanin" panose="00000400000000000000" pitchFamily="2" charset="-78"/>
              </a:rPr>
              <a:t> را آموزش داده و از طریق سامانه، برای وی وقت کولونوسکوپی را تعیین کنید.</a:t>
            </a:r>
          </a:p>
          <a:p>
            <a:pPr marL="0" indent="0" algn="r">
              <a:buNone/>
            </a:pPr>
            <a:r>
              <a:rPr lang="fa-IR" dirty="0">
                <a:latin typeface="Wingdings-Regular"/>
                <a:cs typeface="B Nazanin" panose="00000400000000000000" pitchFamily="2" charset="-78"/>
              </a:rPr>
              <a:t>▪ </a:t>
            </a:r>
            <a:r>
              <a:rPr lang="fa-IR" dirty="0">
                <a:latin typeface="BNazanin"/>
                <a:cs typeface="B Nazanin" panose="00000400000000000000" pitchFamily="2" charset="-78"/>
              </a:rPr>
              <a:t>اگر در </a:t>
            </a:r>
            <a:r>
              <a:rPr lang="fa-IR" dirty="0">
                <a:solidFill>
                  <a:srgbClr val="FF0000"/>
                </a:solidFill>
                <a:latin typeface="BNazanin"/>
                <a:cs typeface="B Nazanin" panose="00000400000000000000" pitchFamily="2" charset="-78"/>
              </a:rPr>
              <a:t>ویزیت دوم</a:t>
            </a:r>
            <a:r>
              <a:rPr lang="fa-IR" dirty="0">
                <a:latin typeface="BNazanin"/>
                <a:cs typeface="B Nazanin" panose="00000400000000000000" pitchFamily="2" charset="-78"/>
              </a:rPr>
              <a:t>، چه با </a:t>
            </a:r>
            <a:r>
              <a:rPr lang="fa-IR" dirty="0">
                <a:solidFill>
                  <a:srgbClr val="FF0000"/>
                </a:solidFill>
                <a:latin typeface="BNazanin"/>
                <a:cs typeface="B Nazanin" panose="00000400000000000000" pitchFamily="2" charset="-78"/>
              </a:rPr>
              <a:t>یک علامت جدید </a:t>
            </a:r>
            <a:r>
              <a:rPr lang="fa-IR" dirty="0">
                <a:latin typeface="BNazanin"/>
                <a:cs typeface="B Nazanin" panose="00000400000000000000" pitchFamily="2" charset="-78"/>
              </a:rPr>
              <a:t>(به عنوان مثال خونریزی رکتال) یا بیشتر، بیمار در گروه پرخطر (خانه قرمزیا نارنجی) قرار گیرد، آمادگی های لازم برای </a:t>
            </a:r>
            <a:r>
              <a:rPr lang="fa-IR" dirty="0">
                <a:solidFill>
                  <a:srgbClr val="FF0000"/>
                </a:solidFill>
                <a:latin typeface="BNazanin"/>
                <a:cs typeface="B Nazanin" panose="00000400000000000000" pitchFamily="2" charset="-78"/>
              </a:rPr>
              <a:t>کولونوسکوپی </a:t>
            </a:r>
            <a:r>
              <a:rPr lang="fa-IR" dirty="0">
                <a:latin typeface="BNazanin"/>
                <a:cs typeface="B Nazanin" panose="00000400000000000000" pitchFamily="2" charset="-78"/>
              </a:rPr>
              <a:t>را به بیمار آموزش داده و از طریق سامانه، برای وی وقت کولونوسکوپی را تعیین کنید. </a:t>
            </a:r>
          </a:p>
          <a:p>
            <a:pPr marL="0" indent="0" algn="r">
              <a:buNone/>
            </a:pPr>
            <a:r>
              <a:rPr lang="fa-IR" dirty="0">
                <a:latin typeface="BNazanin"/>
                <a:cs typeface="B Nazanin" panose="00000400000000000000" pitchFamily="2" charset="-78"/>
              </a:rPr>
              <a:t>اگر در ویزیت دوم، چه </a:t>
            </a:r>
            <a:r>
              <a:rPr lang="fa-IR" dirty="0">
                <a:solidFill>
                  <a:srgbClr val="FF0000"/>
                </a:solidFill>
                <a:latin typeface="BNazanin"/>
                <a:cs typeface="B Nazanin" panose="00000400000000000000" pitchFamily="2" charset="-78"/>
              </a:rPr>
              <a:t>با یک علامت </a:t>
            </a:r>
            <a:r>
              <a:rPr lang="fa-IR" dirty="0">
                <a:latin typeface="BNazanin"/>
                <a:cs typeface="B Nazanin" panose="00000400000000000000" pitchFamily="2" charset="-78"/>
              </a:rPr>
              <a:t>(به عنوان مثال یبوست یا درد شکم) یا بیشتر، اگر بیمار در گروه </a:t>
            </a:r>
            <a:r>
              <a:rPr lang="fa-IR" dirty="0">
                <a:solidFill>
                  <a:srgbClr val="FF0000"/>
                </a:solidFill>
                <a:latin typeface="BNazanin"/>
                <a:cs typeface="B Nazanin" panose="00000400000000000000" pitchFamily="2" charset="-78"/>
              </a:rPr>
              <a:t>کم خطر </a:t>
            </a:r>
            <a:r>
              <a:rPr lang="fa-IR" dirty="0">
                <a:latin typeface="BNazanin"/>
                <a:cs typeface="B Nazanin" panose="00000400000000000000" pitchFamily="2" charset="-78"/>
              </a:rPr>
              <a:t>(</a:t>
            </a:r>
            <a:r>
              <a:rPr lang="fa-IR" dirty="0">
                <a:solidFill>
                  <a:srgbClr val="FF0000"/>
                </a:solidFill>
                <a:latin typeface="BNazanin"/>
                <a:cs typeface="B Nazanin" panose="00000400000000000000" pitchFamily="2" charset="-78"/>
              </a:rPr>
              <a:t>خانه زرد یا سفید) </a:t>
            </a:r>
            <a:r>
              <a:rPr lang="fa-IR" dirty="0">
                <a:latin typeface="BNazanin"/>
                <a:cs typeface="B Nazanin" panose="00000400000000000000" pitchFamily="2" charset="-78"/>
              </a:rPr>
              <a:t>قرار گیرد، از طریق سامانه، برای وی وقت </a:t>
            </a:r>
            <a:r>
              <a:rPr lang="fa-IR" dirty="0">
                <a:solidFill>
                  <a:srgbClr val="FF0000"/>
                </a:solidFill>
                <a:latin typeface="BNazanin"/>
                <a:cs typeface="B Nazanin" panose="00000400000000000000" pitchFamily="2" charset="-78"/>
              </a:rPr>
              <a:t>ویزیت متخصص گوارش</a:t>
            </a:r>
            <a:r>
              <a:rPr lang="fa-IR" dirty="0">
                <a:latin typeface="BNazanin"/>
                <a:cs typeface="B Nazanin" panose="00000400000000000000" pitchFamily="2" charset="-78"/>
              </a:rPr>
              <a:t> را تعیین کنید.</a:t>
            </a:r>
            <a:endParaRPr lang="fa-IR" dirty="0">
              <a:cs typeface="B Nazanin" panose="00000400000000000000" pitchFamily="2" charset="-78"/>
            </a:endParaRPr>
          </a:p>
        </p:txBody>
      </p:sp>
    </p:spTree>
    <p:extLst>
      <p:ext uri="{BB962C8B-B14F-4D97-AF65-F5344CB8AC3E}">
        <p14:creationId xmlns:p14="http://schemas.microsoft.com/office/powerpoint/2010/main" val="21888599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539931" y="496389"/>
            <a:ext cx="11321143" cy="6174378"/>
          </a:xfrm>
          <a:prstGeom prst="rect">
            <a:avLst/>
          </a:prstGeom>
        </p:spPr>
      </p:pic>
    </p:spTree>
    <p:extLst>
      <p:ext uri="{BB962C8B-B14F-4D97-AF65-F5344CB8AC3E}">
        <p14:creationId xmlns:p14="http://schemas.microsoft.com/office/powerpoint/2010/main" val="17738040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720" y="365125"/>
            <a:ext cx="11364686" cy="1325563"/>
          </a:xfrm>
        </p:spPr>
        <p:txBody>
          <a:bodyPr>
            <a:normAutofit/>
          </a:bodyPr>
          <a:lstStyle/>
          <a:p>
            <a:pPr algn="r"/>
            <a:r>
              <a:rPr lang="fa-IR" sz="2800" b="1" dirty="0">
                <a:latin typeface="BNazaninBold"/>
              </a:rPr>
              <a:t>گام های ارزیابی و تصمیم گیری در خصوص طبقه بندی بیماران بر اساس سوابق فردی به شرح ذیل است:</a:t>
            </a:r>
            <a:endParaRPr lang="fa-IR" sz="2800" dirty="0"/>
          </a:p>
        </p:txBody>
      </p:sp>
      <p:sp>
        <p:nvSpPr>
          <p:cNvPr id="3" name="Content Placeholder 2"/>
          <p:cNvSpPr>
            <a:spLocks noGrp="1"/>
          </p:cNvSpPr>
          <p:nvPr>
            <p:ph idx="1"/>
          </p:nvPr>
        </p:nvSpPr>
        <p:spPr>
          <a:xfrm>
            <a:off x="426719" y="1825625"/>
            <a:ext cx="11512731" cy="4374878"/>
          </a:xfrm>
        </p:spPr>
        <p:txBody>
          <a:bodyPr>
            <a:normAutofit/>
          </a:bodyPr>
          <a:lstStyle/>
          <a:p>
            <a:pPr marL="0" indent="0" algn="r" rtl="1">
              <a:buNone/>
            </a:pPr>
            <a:r>
              <a:rPr lang="fa-IR" b="1" dirty="0">
                <a:latin typeface="BNazaninBold"/>
                <a:cs typeface="B Nazanin" panose="00000400000000000000" pitchFamily="2" charset="-78"/>
              </a:rPr>
              <a:t>شرح حال</a:t>
            </a:r>
          </a:p>
          <a:p>
            <a:pPr marL="0" indent="0" algn="r">
              <a:buNone/>
            </a:pPr>
            <a:r>
              <a:rPr lang="fa-IR" sz="3200" dirty="0">
                <a:latin typeface="BNazanin"/>
                <a:cs typeface="B Nazanin" panose="00000400000000000000" pitchFamily="2" charset="-78"/>
              </a:rPr>
              <a:t>در گام اول پزشک شرح حال دقیقتری از نظر سوابق فردی میگیرد و در پرونده الکترونیک ثبت می کند.</a:t>
            </a:r>
          </a:p>
          <a:p>
            <a:pPr marL="0" indent="0" algn="r">
              <a:buNone/>
            </a:pPr>
            <a:r>
              <a:rPr lang="fa-IR" dirty="0">
                <a:latin typeface="Wingdings-Regular"/>
                <a:cs typeface="B Nazanin" panose="00000400000000000000" pitchFamily="2" charset="-78"/>
              </a:rPr>
              <a:t>▪ </a:t>
            </a:r>
            <a:r>
              <a:rPr lang="fa-IR" b="1" dirty="0">
                <a:latin typeface="BNazaninBold"/>
                <a:cs typeface="B Nazanin" panose="00000400000000000000" pitchFamily="2" charset="-78"/>
              </a:rPr>
              <a:t>سابقه فردی سرطان روده بزرگ: </a:t>
            </a:r>
          </a:p>
          <a:p>
            <a:pPr marL="0" indent="0" algn="r">
              <a:buNone/>
            </a:pPr>
            <a:r>
              <a:rPr lang="fa-IR" dirty="0">
                <a:latin typeface="BNazanin"/>
                <a:cs typeface="B Nazanin" panose="00000400000000000000" pitchFamily="2" charset="-78"/>
              </a:rPr>
              <a:t>در صورت امکان، گزارش پاتولوژی نمونه برداری یا جراحی که تاییدکننده تشخیص سرطان باشد از بیمار درخواست شود. ممکن است بیمار سوابق را همراه نداشته باشد، اما معمولا میداند که چه نوع درمانی برایش انجام شده است. بنابراین از وی سوال شود که جراحی شده است و هنگام معاینه به اسکار جراحیش توجه شود یا با توصیف شیمی درمانی و رادیوتراپی توجه شود آیا این درمانها برایش انجام شده است؟</a:t>
            </a:r>
          </a:p>
          <a:p>
            <a:pPr marL="0" indent="0" algn="r">
              <a:buNone/>
            </a:pPr>
            <a:endParaRPr lang="fa-IR" dirty="0">
              <a:cs typeface="B Nazanin" panose="00000400000000000000" pitchFamily="2" charset="-78"/>
            </a:endParaRPr>
          </a:p>
        </p:txBody>
      </p:sp>
    </p:spTree>
    <p:extLst>
      <p:ext uri="{BB962C8B-B14F-4D97-AF65-F5344CB8AC3E}">
        <p14:creationId xmlns:p14="http://schemas.microsoft.com/office/powerpoint/2010/main" val="29661020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257" y="532402"/>
            <a:ext cx="11669485" cy="2899954"/>
          </a:xfrm>
        </p:spPr>
        <p:txBody>
          <a:bodyPr>
            <a:noAutofit/>
          </a:bodyPr>
          <a:lstStyle/>
          <a:p>
            <a:pPr lvl="0" algn="r" rtl="1">
              <a:lnSpc>
                <a:spcPct val="150000"/>
              </a:lnSpc>
              <a:spcBef>
                <a:spcPts val="1000"/>
              </a:spcBef>
            </a:pPr>
            <a:r>
              <a:rPr lang="fa-IR" sz="2800" b="1" dirty="0">
                <a:solidFill>
                  <a:prstClr val="black"/>
                </a:solidFill>
                <a:latin typeface="BNazaninBold"/>
                <a:ea typeface="+mn-ea"/>
                <a:cs typeface="Arial" panose="020B0604020202020204" pitchFamily="34" charset="0"/>
              </a:rPr>
              <a:t>سابقه فردی بیماری التهابی روده بزرگ :</a:t>
            </a:r>
            <a:r>
              <a:rPr lang="fa-IR" sz="2400" b="1" dirty="0">
                <a:solidFill>
                  <a:prstClr val="black"/>
                </a:solidFill>
                <a:latin typeface="BNazaninBold"/>
                <a:ea typeface="+mn-ea"/>
                <a:cs typeface="Arial" panose="020B0604020202020204" pitchFamily="34" charset="0"/>
              </a:rPr>
              <a:t>بیماری کرون یا کولیت اولسروز</a:t>
            </a:r>
            <a:r>
              <a:rPr lang="en-US" sz="2800" b="1" dirty="0">
                <a:solidFill>
                  <a:prstClr val="black"/>
                </a:solidFill>
                <a:latin typeface="Times New Roman" panose="02020603050405020304" pitchFamily="18" charset="0"/>
                <a:ea typeface="+mn-ea"/>
                <a:cs typeface="+mn-cs"/>
              </a:rPr>
              <a:t> IBD </a:t>
            </a:r>
            <a:r>
              <a:rPr lang="fa-IR" sz="2800" b="1" dirty="0">
                <a:solidFill>
                  <a:prstClr val="black"/>
                </a:solidFill>
                <a:latin typeface="Calibri-Bold"/>
                <a:ea typeface="+mn-ea"/>
                <a:cs typeface="Arial" panose="020B0604020202020204" pitchFamily="34" charset="0"/>
              </a:rPr>
              <a:t>:</a:t>
            </a:r>
            <a:br>
              <a:rPr lang="fa-IR" sz="2800" b="1" dirty="0">
                <a:solidFill>
                  <a:prstClr val="black"/>
                </a:solidFill>
                <a:latin typeface="Calibri-Bold"/>
                <a:ea typeface="+mn-ea"/>
                <a:cs typeface="Arial" panose="020B0604020202020204" pitchFamily="34" charset="0"/>
              </a:rPr>
            </a:br>
            <a:r>
              <a:rPr lang="fa-IR" sz="2800" b="1" dirty="0">
                <a:solidFill>
                  <a:prstClr val="black"/>
                </a:solidFill>
                <a:latin typeface="Calibri-Bold"/>
                <a:ea typeface="+mn-ea"/>
                <a:cs typeface="Arial" panose="020B0604020202020204" pitchFamily="34" charset="0"/>
              </a:rPr>
              <a:t> </a:t>
            </a:r>
            <a:r>
              <a:rPr lang="fa-IR" sz="2800" dirty="0">
                <a:solidFill>
                  <a:prstClr val="black"/>
                </a:solidFill>
                <a:latin typeface="BNazanin"/>
                <a:ea typeface="+mn-ea"/>
                <a:cs typeface="Arial" panose="020B0604020202020204" pitchFamily="34" charset="0"/>
              </a:rPr>
              <a:t>در این صورت معمولا بیماران مبتلا به بیماری التهابی روده، نام بیماری خود را نیز میدانند. در غیر این صورت ملاحظه خلاصه پروندها یا گواهی پزشک، گزارش کولونوسکوپی احتمالی، نمونه برداری تایید کننده تشخیص یا داروهایی که مصرف میکند (مثلاآمینوسالسیلاتها از جمله مسالازین یا کورتیکواستروییدها)، میتواند تایید یا ردکننده بیماری او باشد.</a:t>
            </a:r>
            <a:r>
              <a:rPr lang="fa-IR" sz="2400" dirty="0">
                <a:solidFill>
                  <a:prstClr val="black"/>
                </a:solidFill>
                <a:latin typeface="BNazanin"/>
                <a:ea typeface="+mn-ea"/>
                <a:cs typeface="Arial" panose="020B0604020202020204" pitchFamily="34" charset="0"/>
              </a:rPr>
              <a:t/>
            </a:r>
            <a:br>
              <a:rPr lang="fa-IR" sz="2400" dirty="0">
                <a:solidFill>
                  <a:prstClr val="black"/>
                </a:solidFill>
                <a:latin typeface="BNazanin"/>
                <a:ea typeface="+mn-ea"/>
                <a:cs typeface="Arial" panose="020B0604020202020204" pitchFamily="34" charset="0"/>
              </a:rPr>
            </a:br>
            <a:endParaRPr lang="fa-IR" sz="4800" dirty="0"/>
          </a:p>
        </p:txBody>
      </p:sp>
      <p:sp>
        <p:nvSpPr>
          <p:cNvPr id="3" name="Content Placeholder 2"/>
          <p:cNvSpPr>
            <a:spLocks noGrp="1"/>
          </p:cNvSpPr>
          <p:nvPr>
            <p:ph idx="1"/>
          </p:nvPr>
        </p:nvSpPr>
        <p:spPr>
          <a:xfrm>
            <a:off x="261257" y="3179807"/>
            <a:ext cx="11782697" cy="3425644"/>
          </a:xfrm>
        </p:spPr>
        <p:txBody>
          <a:bodyPr>
            <a:normAutofit lnSpcReduction="10000"/>
          </a:bodyPr>
          <a:lstStyle/>
          <a:p>
            <a:pPr marL="0" indent="0" algn="r">
              <a:lnSpc>
                <a:spcPct val="150000"/>
              </a:lnSpc>
              <a:buNone/>
            </a:pPr>
            <a:r>
              <a:rPr lang="fa-IR" dirty="0">
                <a:latin typeface="Wingdings-Regular"/>
              </a:rPr>
              <a:t>▪ </a:t>
            </a:r>
            <a:r>
              <a:rPr lang="fa-IR" b="1" dirty="0">
                <a:latin typeface="BNazaninBold"/>
              </a:rPr>
              <a:t>سابقه فردی پولیپ یا آدنوم روده بزرگ: </a:t>
            </a:r>
          </a:p>
          <a:p>
            <a:pPr marL="0" indent="0" algn="r">
              <a:lnSpc>
                <a:spcPct val="150000"/>
              </a:lnSpc>
              <a:buNone/>
            </a:pPr>
            <a:r>
              <a:rPr lang="fa-IR" dirty="0">
                <a:latin typeface="BNazanin"/>
              </a:rPr>
              <a:t>در صورت امکان گزارش کولونوسکوپی، پاتولوژی نمونه برداری یا به ندرت جراحی که تایید کننده تشخیص پولیپ باشد از بیمار درخواست شود. ممکن است بیمار سوابق را همراه نداشته باشد اما</a:t>
            </a:r>
          </a:p>
          <a:p>
            <a:pPr marL="0" indent="0" algn="r">
              <a:lnSpc>
                <a:spcPct val="150000"/>
              </a:lnSpc>
              <a:buNone/>
            </a:pPr>
            <a:r>
              <a:rPr lang="fa-IR" dirty="0">
                <a:latin typeface="BNazanin"/>
              </a:rPr>
              <a:t>معمولا میداند که چه نوع اقدامی برایش انجام شده است. بنابراین با توصیف کولونوسکوپی توجه شود آیا این اقدام برایش انجام شده است؟</a:t>
            </a:r>
            <a:endParaRPr lang="fa-IR" dirty="0"/>
          </a:p>
        </p:txBody>
      </p:sp>
    </p:spTree>
    <p:extLst>
      <p:ext uri="{BB962C8B-B14F-4D97-AF65-F5344CB8AC3E}">
        <p14:creationId xmlns:p14="http://schemas.microsoft.com/office/powerpoint/2010/main" val="13896035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4766" y="365124"/>
            <a:ext cx="10779034" cy="2256155"/>
          </a:xfrm>
        </p:spPr>
        <p:txBody>
          <a:bodyPr>
            <a:noAutofit/>
          </a:bodyPr>
          <a:lstStyle/>
          <a:p>
            <a:pPr algn="r" rtl="1">
              <a:lnSpc>
                <a:spcPct val="150000"/>
              </a:lnSpc>
            </a:pPr>
            <a:r>
              <a:rPr lang="fa-IR" sz="2400" dirty="0">
                <a:latin typeface="Times New Roman" panose="02020603050405020304" pitchFamily="18" charset="0"/>
              </a:rPr>
              <a:t>. </a:t>
            </a:r>
            <a:r>
              <a:rPr lang="fa-IR" sz="2800" b="1" dirty="0">
                <a:latin typeface="BNazaninBold"/>
              </a:rPr>
              <a:t>ارزیابی نتیجه کولونوسکوپی قبلی</a:t>
            </a:r>
            <a:br>
              <a:rPr lang="fa-IR" sz="2800" b="1" dirty="0">
                <a:latin typeface="BNazaninBold"/>
              </a:rPr>
            </a:br>
            <a:r>
              <a:rPr lang="fa-IR" sz="2800" b="1" dirty="0">
                <a:latin typeface="BNazaninBold"/>
              </a:rPr>
              <a:t/>
            </a:r>
            <a:br>
              <a:rPr lang="fa-IR" sz="2800" b="1" dirty="0">
                <a:latin typeface="BNazaninBold"/>
              </a:rPr>
            </a:br>
            <a:r>
              <a:rPr lang="fa-IR" sz="2800" dirty="0">
                <a:latin typeface="BNazanin"/>
              </a:rPr>
              <a:t>در گام دوم و اگر فرد دارای پولیپ باشد، با بررسی جزییات کولونوسکوپی، خطر پولیپ مشخص می شود. تعیین </a:t>
            </a:r>
            <a:r>
              <a:rPr lang="fa-IR" sz="2800" dirty="0">
                <a:solidFill>
                  <a:srgbClr val="FF0000"/>
                </a:solidFill>
                <a:latin typeface="BNazanin"/>
              </a:rPr>
              <a:t>خطر پولیپ </a:t>
            </a:r>
            <a:r>
              <a:rPr lang="fa-IR" sz="2800" dirty="0">
                <a:latin typeface="BNazanin"/>
              </a:rPr>
              <a:t>به </a:t>
            </a:r>
            <a:r>
              <a:rPr lang="fa-IR" sz="2800" dirty="0">
                <a:solidFill>
                  <a:srgbClr val="FF0000"/>
                </a:solidFill>
                <a:latin typeface="BNazanin"/>
              </a:rPr>
              <a:t>سه عامل</a:t>
            </a:r>
            <a:r>
              <a:rPr lang="fa-IR" sz="2800" dirty="0">
                <a:latin typeface="BNazanin"/>
              </a:rPr>
              <a:t> بستگی دارد :</a:t>
            </a:r>
            <a:endParaRPr lang="fa-IR" sz="2800"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1254035" y="2726521"/>
            <a:ext cx="9753599" cy="3656862"/>
          </a:xfrm>
          <a:prstGeom prst="rect">
            <a:avLst/>
          </a:prstGeom>
        </p:spPr>
      </p:pic>
    </p:spTree>
    <p:extLst>
      <p:ext uri="{BB962C8B-B14F-4D97-AF65-F5344CB8AC3E}">
        <p14:creationId xmlns:p14="http://schemas.microsoft.com/office/powerpoint/2010/main" val="39380268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33994" y="1111522"/>
            <a:ext cx="10953206" cy="5376364"/>
          </a:xfrm>
        </p:spPr>
        <p:txBody>
          <a:bodyPr>
            <a:normAutofit fontScale="92500" lnSpcReduction="20000"/>
          </a:bodyPr>
          <a:lstStyle/>
          <a:p>
            <a:pPr marL="0" indent="0" algn="r">
              <a:buNone/>
            </a:pPr>
            <a:r>
              <a:rPr lang="fa-IR" sz="3200" dirty="0">
                <a:latin typeface="BNazanin"/>
              </a:rPr>
              <a:t>بر اساس سه معیار بالا، سه نوع پولیپ قراردادی زیر وجود دارد:</a:t>
            </a:r>
          </a:p>
          <a:p>
            <a:pPr marL="0" indent="0" algn="r">
              <a:buNone/>
            </a:pPr>
            <a:r>
              <a:rPr lang="fa-IR" dirty="0">
                <a:latin typeface="Wingdings-Regular"/>
              </a:rPr>
              <a:t>▪ </a:t>
            </a:r>
            <a:r>
              <a:rPr lang="fa-IR" b="1" dirty="0">
                <a:latin typeface="BNazaninBold"/>
              </a:rPr>
              <a:t>پولیپ معمولی:</a:t>
            </a:r>
          </a:p>
          <a:p>
            <a:pPr marL="0" indent="0" algn="r">
              <a:buNone/>
            </a:pPr>
            <a:r>
              <a:rPr lang="fa-IR" dirty="0">
                <a:latin typeface="Wingdings-Regular"/>
              </a:rPr>
              <a:t>✓ </a:t>
            </a:r>
            <a:r>
              <a:rPr lang="fa-IR" dirty="0">
                <a:latin typeface="BNazanin"/>
              </a:rPr>
              <a:t>پولیپ هیپرپلاستیک زیر 1 سانتیمتر</a:t>
            </a:r>
          </a:p>
          <a:p>
            <a:pPr marL="0" indent="0" algn="r">
              <a:buNone/>
            </a:pPr>
            <a:r>
              <a:rPr lang="fa-IR" dirty="0">
                <a:latin typeface="Wingdings-Regular"/>
              </a:rPr>
              <a:t>✓ </a:t>
            </a:r>
            <a:r>
              <a:rPr lang="fa-IR" dirty="0">
                <a:latin typeface="BNazanin"/>
              </a:rPr>
              <a:t>پولیپ التهابی، هامارتوم یا لنفویید</a:t>
            </a:r>
          </a:p>
          <a:p>
            <a:pPr marL="0" indent="0" algn="r" rtl="1">
              <a:buNone/>
            </a:pPr>
            <a:r>
              <a:rPr lang="fa-IR" dirty="0">
                <a:latin typeface="Wingdings-Regular"/>
              </a:rPr>
              <a:t>▪ </a:t>
            </a:r>
            <a:r>
              <a:rPr lang="fa-IR" b="1" dirty="0">
                <a:latin typeface="BNazaninBold"/>
              </a:rPr>
              <a:t>پولیپ کم خطر:</a:t>
            </a:r>
          </a:p>
          <a:p>
            <a:pPr marL="0" indent="0" algn="r" rtl="1">
              <a:buNone/>
            </a:pPr>
            <a:r>
              <a:rPr lang="fa-IR" dirty="0">
                <a:latin typeface="Wingdings-Regular"/>
              </a:rPr>
              <a:t>✓ </a:t>
            </a:r>
            <a:r>
              <a:rPr lang="fa-IR" dirty="0">
                <a:latin typeface="BNazanin"/>
              </a:rPr>
              <a:t>پولیپ آدنوماتوز یا بدون پایه</a:t>
            </a:r>
            <a:r>
              <a:rPr lang="en-US" dirty="0">
                <a:latin typeface="BNazanin"/>
              </a:rPr>
              <a:t>(</a:t>
            </a:r>
            <a:r>
              <a:rPr lang="en-US" dirty="0">
                <a:latin typeface="Times New Roman" panose="02020603050405020304" pitchFamily="18" charset="0"/>
              </a:rPr>
              <a:t>SSP </a:t>
            </a:r>
            <a:r>
              <a:rPr lang="en-US" dirty="0">
                <a:latin typeface="BNazanin"/>
              </a:rPr>
              <a:t>) </a:t>
            </a:r>
            <a:r>
              <a:rPr lang="fa-IR" dirty="0">
                <a:latin typeface="BNazanin"/>
              </a:rPr>
              <a:t>با اندازه زیر 1 سانتیمتر به تعداد حداکثر 2</a:t>
            </a:r>
          </a:p>
          <a:p>
            <a:pPr marL="0" indent="0" algn="r" rtl="1">
              <a:buNone/>
            </a:pPr>
            <a:r>
              <a:rPr lang="fa-IR" dirty="0">
                <a:latin typeface="Wingdings-Regular"/>
              </a:rPr>
              <a:t>▪ </a:t>
            </a:r>
            <a:r>
              <a:rPr lang="fa-IR" b="1" dirty="0">
                <a:latin typeface="BNazaninBold"/>
              </a:rPr>
              <a:t>پولیپ پر خطر:</a:t>
            </a:r>
          </a:p>
          <a:p>
            <a:pPr marL="0" indent="0" algn="r" rtl="1">
              <a:buNone/>
            </a:pPr>
            <a:r>
              <a:rPr lang="fa-IR" dirty="0">
                <a:latin typeface="Wingdings-Regular"/>
              </a:rPr>
              <a:t>✓ </a:t>
            </a:r>
            <a:r>
              <a:rPr lang="fa-IR" dirty="0">
                <a:latin typeface="BNazanin"/>
              </a:rPr>
              <a:t>پولیپ آدنوماتوز یا بدون پایه </a:t>
            </a:r>
            <a:r>
              <a:rPr lang="en-US" dirty="0">
                <a:latin typeface="BNazanin"/>
              </a:rPr>
              <a:t>(</a:t>
            </a:r>
            <a:r>
              <a:rPr lang="en-US" dirty="0">
                <a:latin typeface="Times New Roman" panose="02020603050405020304" pitchFamily="18" charset="0"/>
              </a:rPr>
              <a:t>SSP) </a:t>
            </a:r>
            <a:r>
              <a:rPr lang="fa-IR" dirty="0">
                <a:latin typeface="BNazanin"/>
              </a:rPr>
              <a:t>با اندازه 1 سانتیمتر و بیشتر به هر تعداد</a:t>
            </a:r>
          </a:p>
          <a:p>
            <a:pPr marL="0" indent="0" algn="r" rtl="1">
              <a:buNone/>
            </a:pPr>
            <a:r>
              <a:rPr lang="fa-IR" dirty="0">
                <a:latin typeface="Wingdings-Regular"/>
              </a:rPr>
              <a:t>✓ </a:t>
            </a:r>
            <a:r>
              <a:rPr lang="fa-IR" dirty="0">
                <a:latin typeface="BNazanin"/>
              </a:rPr>
              <a:t>پولیپ آدنوماتوز یا بدون پایه </a:t>
            </a:r>
            <a:r>
              <a:rPr lang="en-US" dirty="0">
                <a:latin typeface="BNazanin"/>
              </a:rPr>
              <a:t>(</a:t>
            </a:r>
            <a:r>
              <a:rPr lang="en-US" dirty="0">
                <a:latin typeface="Times New Roman" panose="02020603050405020304" pitchFamily="18" charset="0"/>
              </a:rPr>
              <a:t>SSP) </a:t>
            </a:r>
            <a:r>
              <a:rPr lang="fa-IR" dirty="0">
                <a:latin typeface="BNazanin"/>
              </a:rPr>
              <a:t>با هر اندازه ای به تعداد 3 یا بیشتر</a:t>
            </a:r>
          </a:p>
          <a:p>
            <a:pPr marL="0" indent="0" algn="r" rtl="1">
              <a:buNone/>
            </a:pPr>
            <a:r>
              <a:rPr lang="fa-IR" dirty="0">
                <a:latin typeface="Wingdings-Regular"/>
              </a:rPr>
              <a:t>✓ </a:t>
            </a:r>
            <a:r>
              <a:rPr lang="fa-IR" dirty="0">
                <a:latin typeface="BNazanin"/>
              </a:rPr>
              <a:t>پولیپ هیپرلاستیک با اندازه 1 سانتیمتر و بیشتر به هر تعداد</a:t>
            </a:r>
          </a:p>
          <a:p>
            <a:pPr marL="0" indent="0" algn="r" rtl="1">
              <a:buNone/>
            </a:pPr>
            <a:r>
              <a:rPr lang="fa-IR" dirty="0">
                <a:latin typeface="Wingdings-Regular"/>
              </a:rPr>
              <a:t>✓ </a:t>
            </a:r>
            <a:r>
              <a:rPr lang="fa-IR" dirty="0">
                <a:latin typeface="BNazanin"/>
              </a:rPr>
              <a:t>پولیپ ویلوس یا توبولوویلوس با هر اندازه و تعدادی</a:t>
            </a:r>
          </a:p>
          <a:p>
            <a:pPr marL="0" indent="0" algn="r" rtl="1">
              <a:buNone/>
            </a:pPr>
            <a:r>
              <a:rPr lang="fa-IR" sz="3200" dirty="0">
                <a:latin typeface="Wingdings-Regular"/>
              </a:rPr>
              <a:t>✓ </a:t>
            </a:r>
            <a:r>
              <a:rPr lang="fa-IR" dirty="0">
                <a:latin typeface="BNazanin"/>
              </a:rPr>
              <a:t>پولیپ از هر نوع با دیسپلازی دارای درجه تمایز بالا ( </a:t>
            </a:r>
            <a:r>
              <a:rPr lang="en-US" dirty="0">
                <a:latin typeface="Times New Roman" panose="02020603050405020304" pitchFamily="18" charset="0"/>
              </a:rPr>
              <a:t>High Grade</a:t>
            </a:r>
            <a:r>
              <a:rPr lang="fa-IR" dirty="0">
                <a:latin typeface="Times New Roman" panose="02020603050405020304" pitchFamily="18" charset="0"/>
              </a:rPr>
              <a:t>)</a:t>
            </a:r>
            <a:endParaRPr lang="fa-IR" dirty="0"/>
          </a:p>
        </p:txBody>
      </p:sp>
    </p:spTree>
    <p:extLst>
      <p:ext uri="{BB962C8B-B14F-4D97-AF65-F5344CB8AC3E}">
        <p14:creationId xmlns:p14="http://schemas.microsoft.com/office/powerpoint/2010/main" val="25118951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406" y="1157606"/>
            <a:ext cx="10515600" cy="871492"/>
          </a:xfrm>
        </p:spPr>
        <p:txBody>
          <a:bodyPr>
            <a:normAutofit fontScale="90000"/>
          </a:bodyPr>
          <a:lstStyle/>
          <a:p>
            <a:pPr lvl="0" algn="r">
              <a:spcBef>
                <a:spcPts val="1000"/>
              </a:spcBef>
            </a:pPr>
            <a:r>
              <a:rPr lang="fa-IR" sz="3200" b="1" dirty="0">
                <a:solidFill>
                  <a:prstClr val="black"/>
                </a:solidFill>
                <a:latin typeface="BNazaninBold"/>
                <a:ea typeface="+mn-ea"/>
                <a:cs typeface="B Titr" panose="00000700000000000000" pitchFamily="2" charset="-78"/>
              </a:rPr>
              <a:t>تصمیم گیری: </a:t>
            </a:r>
            <a:r>
              <a:rPr lang="en-US" sz="3200" b="1" dirty="0">
                <a:solidFill>
                  <a:prstClr val="black"/>
                </a:solidFill>
                <a:latin typeface="BNazaninBold"/>
                <a:ea typeface="+mn-ea"/>
                <a:cs typeface="B Titr" panose="00000700000000000000" pitchFamily="2" charset="-78"/>
              </a:rPr>
              <a:t/>
            </a:r>
            <a:br>
              <a:rPr lang="en-US" sz="3200" b="1" dirty="0">
                <a:solidFill>
                  <a:prstClr val="black"/>
                </a:solidFill>
                <a:latin typeface="BNazaninBold"/>
                <a:ea typeface="+mn-ea"/>
                <a:cs typeface="B Titr" panose="00000700000000000000" pitchFamily="2" charset="-78"/>
              </a:rPr>
            </a:br>
            <a:r>
              <a:rPr lang="fa-IR" sz="3200" b="1" dirty="0">
                <a:solidFill>
                  <a:prstClr val="black"/>
                </a:solidFill>
                <a:latin typeface="BNazaninBold"/>
                <a:ea typeface="+mn-ea"/>
                <a:cs typeface="Arial" panose="020B0604020202020204" pitchFamily="34" charset="0"/>
              </a:rPr>
              <a:t/>
            </a:r>
            <a:br>
              <a:rPr lang="fa-IR" sz="3200" b="1" dirty="0">
                <a:solidFill>
                  <a:prstClr val="black"/>
                </a:solidFill>
                <a:latin typeface="BNazaninBold"/>
                <a:ea typeface="+mn-ea"/>
                <a:cs typeface="Arial" panose="020B0604020202020204" pitchFamily="34" charset="0"/>
              </a:rPr>
            </a:br>
            <a:r>
              <a:rPr lang="fa-IR" sz="3200" b="1" dirty="0">
                <a:solidFill>
                  <a:prstClr val="black"/>
                </a:solidFill>
                <a:latin typeface="BNazaninBold"/>
                <a:ea typeface="+mn-ea"/>
                <a:cs typeface="Arial" panose="020B0604020202020204" pitchFamily="34" charset="0"/>
              </a:rPr>
              <a:t>کولونوسکوپی</a:t>
            </a:r>
            <a:br>
              <a:rPr lang="fa-IR" sz="32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742406" y="2029098"/>
            <a:ext cx="10515600" cy="4351338"/>
          </a:xfrm>
        </p:spPr>
        <p:txBody>
          <a:bodyPr>
            <a:normAutofit/>
          </a:bodyPr>
          <a:lstStyle/>
          <a:p>
            <a:pPr marL="0" indent="0" algn="r">
              <a:buNone/>
            </a:pPr>
            <a:r>
              <a:rPr lang="fa-IR" sz="3200" dirty="0">
                <a:latin typeface="BNazanin"/>
              </a:rPr>
              <a:t>در گام سوم، تصمیم گیری در مورد زمان کولونوسکوپی بر اساس </a:t>
            </a:r>
            <a:r>
              <a:rPr lang="fa-IR" sz="3200" dirty="0">
                <a:solidFill>
                  <a:srgbClr val="FF0000"/>
                </a:solidFill>
                <a:latin typeface="BNazanin"/>
              </a:rPr>
              <a:t>میزان خطر پولیپ، سابقه سرطان</a:t>
            </a:r>
            <a:r>
              <a:rPr lang="fa-IR" sz="3200" dirty="0">
                <a:latin typeface="BNazanin"/>
              </a:rPr>
              <a:t> یا </a:t>
            </a:r>
            <a:r>
              <a:rPr lang="fa-IR" sz="3200" dirty="0">
                <a:solidFill>
                  <a:srgbClr val="FF0000"/>
                </a:solidFill>
                <a:latin typeface="BNazanin"/>
              </a:rPr>
              <a:t>بیماری التهابی روده</a:t>
            </a:r>
            <a:r>
              <a:rPr lang="fa-IR" sz="3200" dirty="0">
                <a:latin typeface="BNazanin"/>
              </a:rPr>
              <a:t> صورت می گیرد:</a:t>
            </a:r>
          </a:p>
          <a:p>
            <a:pPr marL="0" indent="0" algn="r">
              <a:buNone/>
            </a:pPr>
            <a:r>
              <a:rPr lang="fa-IR" dirty="0">
                <a:latin typeface="Wingdings-Regular"/>
              </a:rPr>
              <a:t>▪ </a:t>
            </a:r>
            <a:r>
              <a:rPr lang="fa-IR" b="1" dirty="0">
                <a:latin typeface="BNazaninBold"/>
              </a:rPr>
              <a:t>پولیپ روده بزرگ معمولی: </a:t>
            </a:r>
            <a:r>
              <a:rPr lang="fa-IR" dirty="0">
                <a:latin typeface="BNazanin"/>
              </a:rPr>
              <a:t>به فاصله 5 تا 10 سال از کولونوسکوپی قبلی</a:t>
            </a:r>
          </a:p>
          <a:p>
            <a:pPr marL="0" lvl="0" indent="0" algn="r">
              <a:buNone/>
            </a:pPr>
            <a:r>
              <a:rPr lang="fa-IR" dirty="0">
                <a:latin typeface="Wingdings-Regular"/>
              </a:rPr>
              <a:t>▪ </a:t>
            </a:r>
            <a:r>
              <a:rPr lang="fa-IR" b="1" dirty="0">
                <a:latin typeface="BNazaninBold"/>
              </a:rPr>
              <a:t>پولیپ روده بزرگ کم خطر: </a:t>
            </a:r>
            <a:r>
              <a:rPr lang="fa-IR" dirty="0">
                <a:latin typeface="BNazanin"/>
              </a:rPr>
              <a:t>به فاصله 3 تا 5 سال از کولونوسکوپی </a:t>
            </a:r>
            <a:r>
              <a:rPr lang="fa-IR" dirty="0">
                <a:solidFill>
                  <a:prstClr val="black"/>
                </a:solidFill>
                <a:latin typeface="BNazanin"/>
              </a:rPr>
              <a:t>قبلی</a:t>
            </a:r>
          </a:p>
          <a:p>
            <a:pPr marL="0" lvl="0" indent="0" algn="r">
              <a:buNone/>
            </a:pPr>
            <a:r>
              <a:rPr lang="fa-IR" dirty="0">
                <a:latin typeface="Wingdings-Regular"/>
              </a:rPr>
              <a:t>▪ </a:t>
            </a:r>
            <a:r>
              <a:rPr lang="fa-IR" b="1" dirty="0">
                <a:latin typeface="BNazaninBold"/>
              </a:rPr>
              <a:t>پولیپ روده بزرگ پر خطر: </a:t>
            </a:r>
            <a:r>
              <a:rPr lang="fa-IR" dirty="0">
                <a:latin typeface="BNazanin"/>
              </a:rPr>
              <a:t>به فاصله 1 تا 3 سال از کولونوسکوپی </a:t>
            </a:r>
            <a:r>
              <a:rPr lang="fa-IR" dirty="0">
                <a:solidFill>
                  <a:prstClr val="black"/>
                </a:solidFill>
                <a:latin typeface="BNazanin"/>
              </a:rPr>
              <a:t>قبلی</a:t>
            </a:r>
          </a:p>
          <a:p>
            <a:pPr marL="0" indent="0" algn="r">
              <a:buNone/>
            </a:pPr>
            <a:r>
              <a:rPr lang="fa-IR" dirty="0">
                <a:latin typeface="Wingdings-Regular"/>
              </a:rPr>
              <a:t>▪ </a:t>
            </a:r>
            <a:r>
              <a:rPr lang="fa-IR" b="1" dirty="0">
                <a:latin typeface="BNazaninBold"/>
              </a:rPr>
              <a:t>سرطان روده بزرگ: </a:t>
            </a:r>
            <a:r>
              <a:rPr lang="fa-IR" dirty="0">
                <a:latin typeface="BNazanin"/>
              </a:rPr>
              <a:t>به فاصله 6 ماه تا 3 سال از کولونوسکوپی قبلی</a:t>
            </a:r>
          </a:p>
          <a:p>
            <a:pPr marL="0" indent="0" algn="r">
              <a:buNone/>
            </a:pPr>
            <a:r>
              <a:rPr lang="fa-IR" dirty="0">
                <a:latin typeface="Wingdings-Regular"/>
              </a:rPr>
              <a:t>▪ </a:t>
            </a:r>
            <a:r>
              <a:rPr lang="fa-IR" b="1" dirty="0">
                <a:latin typeface="BNazaninBold"/>
              </a:rPr>
              <a:t>بیماری التهابی روده بزرگ: </a:t>
            </a:r>
            <a:r>
              <a:rPr lang="fa-IR" dirty="0">
                <a:latin typeface="BNazanin"/>
              </a:rPr>
              <a:t>به فاصله 8 تا 10 سال از تشخیص بیماری</a:t>
            </a:r>
            <a:endParaRPr lang="fa-IR" dirty="0"/>
          </a:p>
        </p:txBody>
      </p:sp>
    </p:spTree>
    <p:extLst>
      <p:ext uri="{BB962C8B-B14F-4D97-AF65-F5344CB8AC3E}">
        <p14:creationId xmlns:p14="http://schemas.microsoft.com/office/powerpoint/2010/main" val="7082639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4171" y="828539"/>
            <a:ext cx="11791406" cy="5885769"/>
          </a:xfrm>
        </p:spPr>
        <p:txBody>
          <a:bodyPr>
            <a:normAutofit/>
          </a:bodyPr>
          <a:lstStyle/>
          <a:p>
            <a:pPr marL="0" indent="0" algn="r">
              <a:lnSpc>
                <a:spcPct val="150000"/>
              </a:lnSpc>
              <a:buNone/>
            </a:pPr>
            <a:r>
              <a:rPr lang="fa-IR" dirty="0">
                <a:latin typeface="BNazanin"/>
                <a:cs typeface="B Nazanin" panose="00000400000000000000" pitchFamily="2" charset="-78"/>
              </a:rPr>
              <a:t>در همه انواع پولیپ، حداقل فاصله، معمولا در اولین نوبت پیگیری پس از کولونوسکوپی اول خواهد بود و برای نوبت های بعدی، حداکثر فاصله تعیین می شود.</a:t>
            </a:r>
          </a:p>
          <a:p>
            <a:pPr marL="0" indent="0" algn="r">
              <a:lnSpc>
                <a:spcPct val="150000"/>
              </a:lnSpc>
              <a:buNone/>
            </a:pPr>
            <a:r>
              <a:rPr lang="fa-IR" dirty="0">
                <a:latin typeface="BNazanin"/>
                <a:cs typeface="B Nazanin" panose="00000400000000000000" pitchFamily="2" charset="-78"/>
              </a:rPr>
              <a:t>در بیماران با </a:t>
            </a:r>
            <a:r>
              <a:rPr lang="fa-IR" dirty="0">
                <a:solidFill>
                  <a:srgbClr val="FF0000"/>
                </a:solidFill>
                <a:latin typeface="BNazanin"/>
                <a:cs typeface="B Nazanin" panose="00000400000000000000" pitchFamily="2" charset="-78"/>
              </a:rPr>
              <a:t>سابقه سرطان روده بزرگ</a:t>
            </a:r>
            <a:r>
              <a:rPr lang="fa-IR" dirty="0">
                <a:latin typeface="BNazanin"/>
                <a:cs typeface="B Nazanin" panose="00000400000000000000" pitchFamily="2" charset="-78"/>
              </a:rPr>
              <a:t>، اگر جراحی سرطان روده بزرگ، به صورت اورژانسی انجام شده باشد،کولونوسکوپی معمولا </a:t>
            </a:r>
            <a:r>
              <a:rPr lang="fa-IR" dirty="0">
                <a:solidFill>
                  <a:srgbClr val="FF0000"/>
                </a:solidFill>
                <a:latin typeface="BNazanin"/>
                <a:cs typeface="B Nazanin" panose="00000400000000000000" pitchFamily="2" charset="-78"/>
              </a:rPr>
              <a:t>6 ماه </a:t>
            </a:r>
            <a:r>
              <a:rPr lang="fa-IR" dirty="0">
                <a:latin typeface="BNazanin"/>
                <a:cs typeface="B Nazanin" panose="00000400000000000000" pitchFamily="2" charset="-78"/>
              </a:rPr>
              <a:t>پس از پایان درمان انجام می شود. در صورتی که بیمار پیش از جراحی کولونوسکوپیشده باشد، کولونوسکوپی بعدی معمولا </a:t>
            </a:r>
            <a:r>
              <a:rPr lang="fa-IR" dirty="0">
                <a:solidFill>
                  <a:srgbClr val="FF0000"/>
                </a:solidFill>
                <a:latin typeface="BNazanin"/>
                <a:cs typeface="B Nazanin" panose="00000400000000000000" pitchFamily="2" charset="-78"/>
              </a:rPr>
              <a:t>3 سال </a:t>
            </a:r>
            <a:r>
              <a:rPr lang="fa-IR" dirty="0">
                <a:latin typeface="BNazanin"/>
                <a:cs typeface="B Nazanin" panose="00000400000000000000" pitchFamily="2" charset="-78"/>
              </a:rPr>
              <a:t>بعد انجام خواهد شد.</a:t>
            </a:r>
          </a:p>
          <a:p>
            <a:pPr marL="0" indent="0" algn="r">
              <a:lnSpc>
                <a:spcPct val="150000"/>
              </a:lnSpc>
              <a:buNone/>
            </a:pPr>
            <a:r>
              <a:rPr lang="fa-IR" dirty="0">
                <a:latin typeface="BNazanin"/>
                <a:cs typeface="B Nazanin" panose="00000400000000000000" pitchFamily="2" charset="-78"/>
              </a:rPr>
              <a:t>در بیماران با سابقه </a:t>
            </a:r>
            <a:r>
              <a:rPr lang="fa-IR" dirty="0">
                <a:solidFill>
                  <a:srgbClr val="FF0000"/>
                </a:solidFill>
                <a:latin typeface="BNazanin"/>
                <a:cs typeface="B Nazanin" panose="00000400000000000000" pitchFamily="2" charset="-78"/>
              </a:rPr>
              <a:t>بیماری التهابی روده بزرگ</a:t>
            </a:r>
            <a:r>
              <a:rPr lang="fa-IR" dirty="0">
                <a:latin typeface="BNazanin"/>
                <a:cs typeface="B Nazanin" panose="00000400000000000000" pitchFamily="2" charset="-78"/>
              </a:rPr>
              <a:t>، اگر بیمار مشکل دیگری نداشته باشد، زمان کولونوسکوپی به قصد غربالگری پولیپ یا سرطان روده بزرگ، بنا به صلاحدید متخصص گوارش معمولا طی </a:t>
            </a:r>
            <a:r>
              <a:rPr lang="fa-IR" dirty="0">
                <a:solidFill>
                  <a:srgbClr val="FF0000"/>
                </a:solidFill>
                <a:latin typeface="BNazanin"/>
                <a:cs typeface="B Nazanin" panose="00000400000000000000" pitchFamily="2" charset="-78"/>
              </a:rPr>
              <a:t>8 تا 10 سال پس </a:t>
            </a:r>
            <a:r>
              <a:rPr lang="fa-IR" dirty="0">
                <a:latin typeface="BNazanin"/>
                <a:cs typeface="B Nazanin" panose="00000400000000000000" pitchFamily="2" charset="-78"/>
              </a:rPr>
              <a:t>از تشخیص بیماری خواهد بود</a:t>
            </a:r>
          </a:p>
        </p:txBody>
      </p:sp>
    </p:spTree>
    <p:extLst>
      <p:ext uri="{BB962C8B-B14F-4D97-AF65-F5344CB8AC3E}">
        <p14:creationId xmlns:p14="http://schemas.microsoft.com/office/powerpoint/2010/main" val="8411406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a:latin typeface="BNazaninBold"/>
              </a:rPr>
              <a:t>تصمیم گیری: مشاوره ژنتیک</a:t>
            </a:r>
            <a:endParaRPr lang="fa-IR" dirty="0"/>
          </a:p>
        </p:txBody>
      </p:sp>
      <p:sp>
        <p:nvSpPr>
          <p:cNvPr id="3" name="Content Placeholder 2"/>
          <p:cNvSpPr>
            <a:spLocks noGrp="1"/>
          </p:cNvSpPr>
          <p:nvPr>
            <p:ph idx="1"/>
          </p:nvPr>
        </p:nvSpPr>
        <p:spPr>
          <a:xfrm>
            <a:off x="357051" y="1573076"/>
            <a:ext cx="11538858" cy="4618717"/>
          </a:xfrm>
        </p:spPr>
        <p:txBody>
          <a:bodyPr>
            <a:normAutofit/>
          </a:bodyPr>
          <a:lstStyle/>
          <a:p>
            <a:pPr marL="0" indent="0" algn="r" rtl="1">
              <a:buNone/>
            </a:pPr>
            <a:r>
              <a:rPr lang="fa-IR" sz="3200" dirty="0">
                <a:latin typeface="BNazanin"/>
              </a:rPr>
              <a:t>در گام چهارم، تصمیم گیری در مورد مشاوره ژنتیک، بر اساس </a:t>
            </a:r>
            <a:r>
              <a:rPr lang="fa-IR" sz="3200" dirty="0">
                <a:solidFill>
                  <a:srgbClr val="FF0000"/>
                </a:solidFill>
                <a:latin typeface="BNazanin"/>
              </a:rPr>
              <a:t>نوع و تعداد پولیپ</a:t>
            </a:r>
            <a:r>
              <a:rPr lang="fa-IR" sz="3200" dirty="0">
                <a:latin typeface="BNazanin"/>
              </a:rPr>
              <a:t>، </a:t>
            </a:r>
            <a:r>
              <a:rPr lang="fa-IR" sz="3200" dirty="0">
                <a:solidFill>
                  <a:srgbClr val="FF0000"/>
                </a:solidFill>
                <a:latin typeface="BNazanin"/>
              </a:rPr>
              <a:t>سابقه سرطان </a:t>
            </a:r>
            <a:r>
              <a:rPr lang="fa-IR" sz="3200" dirty="0">
                <a:latin typeface="BNazanin"/>
              </a:rPr>
              <a:t>یا </a:t>
            </a:r>
            <a:r>
              <a:rPr lang="fa-IR" sz="3200" dirty="0">
                <a:solidFill>
                  <a:srgbClr val="FF0000"/>
                </a:solidFill>
                <a:latin typeface="BNazanin"/>
              </a:rPr>
              <a:t>سندروم های ارثی </a:t>
            </a:r>
            <a:r>
              <a:rPr lang="fa-IR" sz="3200" dirty="0">
                <a:latin typeface="BNazanin"/>
              </a:rPr>
              <a:t>صورت می گیرد:</a:t>
            </a:r>
          </a:p>
          <a:p>
            <a:pPr marL="0" indent="0" algn="r" rtl="1">
              <a:buNone/>
            </a:pPr>
            <a:r>
              <a:rPr lang="fa-IR" dirty="0">
                <a:latin typeface="Wingdings-Regular"/>
              </a:rPr>
              <a:t>▪ </a:t>
            </a:r>
            <a:r>
              <a:rPr lang="fa-IR" dirty="0">
                <a:latin typeface="BNazanin"/>
              </a:rPr>
              <a:t>پولیپ هامارتوم به تعداد 2 یا بیشتر</a:t>
            </a:r>
          </a:p>
          <a:p>
            <a:pPr marL="0" indent="0" algn="r" rtl="1">
              <a:buNone/>
            </a:pPr>
            <a:r>
              <a:rPr lang="fa-IR" dirty="0">
                <a:latin typeface="Wingdings-Regular"/>
              </a:rPr>
              <a:t>▪ </a:t>
            </a:r>
            <a:r>
              <a:rPr lang="fa-IR" dirty="0">
                <a:latin typeface="BNazanin"/>
              </a:rPr>
              <a:t>پولیپ آدنوماتوز به تعداد 10 یا بیشتر</a:t>
            </a:r>
          </a:p>
          <a:p>
            <a:pPr marL="0" indent="0" algn="r" rtl="1">
              <a:buNone/>
            </a:pPr>
            <a:r>
              <a:rPr lang="fa-IR" dirty="0">
                <a:latin typeface="Wingdings-Regular"/>
              </a:rPr>
              <a:t>▪ </a:t>
            </a:r>
            <a:r>
              <a:rPr lang="fa-IR" dirty="0">
                <a:latin typeface="BNazanin"/>
              </a:rPr>
              <a:t>پولیپ بدون پایه </a:t>
            </a:r>
            <a:r>
              <a:rPr lang="en-US" dirty="0">
                <a:latin typeface="Times New Roman" panose="02020603050405020304" pitchFamily="18" charset="0"/>
              </a:rPr>
              <a:t>SSP </a:t>
            </a:r>
            <a:r>
              <a:rPr lang="en-US" dirty="0">
                <a:latin typeface="BNazanin"/>
              </a:rPr>
              <a:t>)</a:t>
            </a:r>
            <a:r>
              <a:rPr lang="fa-IR" dirty="0">
                <a:latin typeface="BNazanin"/>
              </a:rPr>
              <a:t> )به تعداد 5 یا بیشتر</a:t>
            </a:r>
          </a:p>
          <a:p>
            <a:pPr marL="0" indent="0" algn="r" rtl="1">
              <a:buNone/>
            </a:pPr>
            <a:r>
              <a:rPr lang="fa-IR" dirty="0">
                <a:latin typeface="Wingdings-Regular"/>
              </a:rPr>
              <a:t>▪ </a:t>
            </a:r>
            <a:r>
              <a:rPr lang="fa-IR" dirty="0">
                <a:latin typeface="BNazanin"/>
              </a:rPr>
              <a:t>سرطان روده بزرگ</a:t>
            </a:r>
          </a:p>
          <a:p>
            <a:pPr marL="0" indent="0" algn="r" rtl="1">
              <a:buNone/>
            </a:pPr>
            <a:r>
              <a:rPr lang="fa-IR" dirty="0">
                <a:latin typeface="Wingdings-Regular"/>
              </a:rPr>
              <a:t>▪ </a:t>
            </a:r>
            <a:r>
              <a:rPr lang="fa-IR" dirty="0">
                <a:latin typeface="BNazanin"/>
              </a:rPr>
              <a:t>سندروم های ارثی شناخته شده </a:t>
            </a:r>
            <a:r>
              <a:rPr lang="en-US" dirty="0">
                <a:latin typeface="Times New Roman" panose="02020603050405020304" pitchFamily="18" charset="0"/>
              </a:rPr>
              <a:t>FAP </a:t>
            </a:r>
            <a:r>
              <a:rPr lang="fa-IR" dirty="0">
                <a:latin typeface="BNazanin"/>
              </a:rPr>
              <a:t>و </a:t>
            </a:r>
            <a:r>
              <a:rPr lang="en-US" dirty="0">
                <a:latin typeface="Times New Roman" panose="02020603050405020304" pitchFamily="18" charset="0"/>
              </a:rPr>
              <a:t>HNPCC</a:t>
            </a:r>
          </a:p>
          <a:p>
            <a:pPr marL="0" indent="0" algn="r" rtl="1">
              <a:buNone/>
            </a:pPr>
            <a:r>
              <a:rPr lang="fa-IR" dirty="0">
                <a:latin typeface="BNazanin"/>
              </a:rPr>
              <a:t>در همه موارد، در صورت نیاز به مشاوره، برای وی وقت مشاوره ژنتیک را تعیین کنید .</a:t>
            </a:r>
            <a:endParaRPr lang="fa-IR" dirty="0"/>
          </a:p>
        </p:txBody>
      </p:sp>
    </p:spTree>
    <p:extLst>
      <p:ext uri="{BB962C8B-B14F-4D97-AF65-F5344CB8AC3E}">
        <p14:creationId xmlns:p14="http://schemas.microsoft.com/office/powerpoint/2010/main" val="31327932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18943"/>
          </a:xfrm>
        </p:spPr>
        <p:txBody>
          <a:bodyPr>
            <a:noAutofit/>
          </a:bodyPr>
          <a:lstStyle/>
          <a:p>
            <a:pPr algn="ctr"/>
            <a:r>
              <a:rPr lang="fa-IR" b="1" dirty="0">
                <a:cs typeface="B Titr" panose="00000700000000000000" pitchFamily="2" charset="-78"/>
              </a:rPr>
              <a:t>درصد کولونوسکوپی</a:t>
            </a:r>
          </a:p>
        </p:txBody>
      </p:sp>
      <p:sp>
        <p:nvSpPr>
          <p:cNvPr id="3" name="Content Placeholder 2"/>
          <p:cNvSpPr>
            <a:spLocks noGrp="1"/>
          </p:cNvSpPr>
          <p:nvPr>
            <p:ph idx="1"/>
          </p:nvPr>
        </p:nvSpPr>
        <p:spPr>
          <a:xfrm>
            <a:off x="444137" y="984069"/>
            <a:ext cx="11547565" cy="5731056"/>
          </a:xfrm>
        </p:spPr>
        <p:txBody>
          <a:bodyPr>
            <a:normAutofit lnSpcReduction="10000"/>
          </a:bodyPr>
          <a:lstStyle/>
          <a:p>
            <a:pPr algn="just" rtl="1">
              <a:lnSpc>
                <a:spcPct val="150000"/>
              </a:lnSpc>
              <a:spcAft>
                <a:spcPts val="800"/>
              </a:spcAft>
            </a:pPr>
            <a:r>
              <a:rPr lang="fa-IR" dirty="0">
                <a:latin typeface="Calibri" panose="020F0502020204030204" pitchFamily="34" charset="0"/>
                <a:ea typeface="Calibri" panose="020F0502020204030204" pitchFamily="34" charset="0"/>
                <a:cs typeface="B Nazanin" panose="00000400000000000000" pitchFamily="2" charset="-78"/>
              </a:rPr>
              <a:t>این شاخص </a:t>
            </a:r>
            <a:r>
              <a:rPr lang="fa-IR" b="1" dirty="0">
                <a:solidFill>
                  <a:srgbClr val="C00000"/>
                </a:solidFill>
                <a:latin typeface="Calibri" panose="020F0502020204030204" pitchFamily="34" charset="0"/>
                <a:ea typeface="Calibri" panose="020F0502020204030204" pitchFamily="34" charset="0"/>
                <a:cs typeface="B Nazanin" panose="00000400000000000000" pitchFamily="2" charset="-78"/>
              </a:rPr>
              <a:t>مهمترین شاخص</a:t>
            </a:r>
            <a:r>
              <a:rPr lang="fa-IR" dirty="0">
                <a:solidFill>
                  <a:srgbClr val="C00000"/>
                </a:solidFill>
                <a:latin typeface="Calibri" panose="020F0502020204030204" pitchFamily="34" charset="0"/>
                <a:ea typeface="Calibri" panose="020F0502020204030204" pitchFamily="34" charset="0"/>
                <a:cs typeface="B Nazanin" panose="00000400000000000000" pitchFamily="2" charset="-78"/>
              </a:rPr>
              <a:t> </a:t>
            </a:r>
            <a:r>
              <a:rPr lang="fa-IR" dirty="0">
                <a:latin typeface="Calibri" panose="020F0502020204030204" pitchFamily="34" charset="0"/>
                <a:ea typeface="Calibri" panose="020F0502020204030204" pitchFamily="34" charset="0"/>
                <a:cs typeface="B Nazanin" panose="00000400000000000000" pitchFamily="2" charset="-78"/>
              </a:rPr>
              <a:t>در برنامه غربالگری سرطان کولورکتال است . </a:t>
            </a:r>
          </a:p>
          <a:p>
            <a:pPr algn="just" rtl="1">
              <a:lnSpc>
                <a:spcPct val="150000"/>
              </a:lnSpc>
              <a:spcAft>
                <a:spcPts val="800"/>
              </a:spcAft>
            </a:pPr>
            <a:r>
              <a:rPr lang="fa-IR" dirty="0">
                <a:latin typeface="Calibri" panose="020F0502020204030204" pitchFamily="34" charset="0"/>
                <a:ea typeface="Calibri" panose="020F0502020204030204" pitchFamily="34" charset="0"/>
                <a:cs typeface="B Nazanin" panose="00000400000000000000" pitchFamily="2" charset="-78"/>
              </a:rPr>
              <a:t>درصد کولونوسکوپی نسبت به تعداد فیت مثبت  </a:t>
            </a:r>
            <a:r>
              <a:rPr lang="fa-IR" b="1" dirty="0">
                <a:solidFill>
                  <a:srgbClr val="00B050"/>
                </a:solidFill>
                <a:latin typeface="Calibri" panose="020F0502020204030204" pitchFamily="34" charset="0"/>
                <a:ea typeface="Calibri" panose="020F0502020204030204" pitchFamily="34" charset="0"/>
                <a:cs typeface="B Nazanin" panose="00000400000000000000" pitchFamily="2" charset="-78"/>
              </a:rPr>
              <a:t>بیانگر میزان پیگیری موثر همکاران شهرستانها</a:t>
            </a:r>
            <a:r>
              <a:rPr lang="fa-IR" dirty="0">
                <a:solidFill>
                  <a:srgbClr val="00B050"/>
                </a:solidFill>
                <a:latin typeface="Calibri" panose="020F0502020204030204" pitchFamily="34" charset="0"/>
                <a:ea typeface="Calibri" panose="020F0502020204030204" pitchFamily="34" charset="0"/>
                <a:cs typeface="B Nazanin" panose="00000400000000000000" pitchFamily="2" charset="-78"/>
              </a:rPr>
              <a:t>  </a:t>
            </a:r>
            <a:r>
              <a:rPr lang="fa-IR" dirty="0">
                <a:latin typeface="Calibri" panose="020F0502020204030204" pitchFamily="34" charset="0"/>
                <a:ea typeface="Calibri" panose="020F0502020204030204" pitchFamily="34" charset="0"/>
                <a:cs typeface="B Nazanin" panose="00000400000000000000" pitchFamily="2" charset="-78"/>
              </a:rPr>
              <a:t>تا حصول نتیجه نهایی و دستیابی به اهداف برنامه غربالگری می باشد. </a:t>
            </a:r>
          </a:p>
          <a:p>
            <a:pPr algn="just" rtl="1">
              <a:lnSpc>
                <a:spcPct val="150000"/>
              </a:lnSpc>
              <a:spcAft>
                <a:spcPts val="800"/>
              </a:spcAft>
            </a:pPr>
            <a:r>
              <a:rPr lang="fa-IR" dirty="0">
                <a:latin typeface="Calibri" panose="020F0502020204030204" pitchFamily="34" charset="0"/>
                <a:ea typeface="Calibri" panose="020F0502020204030204" pitchFamily="34" charset="0"/>
                <a:cs typeface="B Nazanin" panose="00000400000000000000" pitchFamily="2" charset="-78"/>
              </a:rPr>
              <a:t> با توجه به این که موارد دارای علامت یا سابقه فردی  و ...... پس از ارزیابی توسط پزشک ممکن است نیازی به کولونوسکوپی  نداشته باشند، ناچارا" مخرج این  شاخص تعداد تست فیت مثبت ، که همگی باید کولونوسکوپی شوند،  در نظر گرفته می گردد. </a:t>
            </a:r>
          </a:p>
          <a:p>
            <a:pPr algn="just" rtl="1">
              <a:lnSpc>
                <a:spcPct val="150000"/>
              </a:lnSpc>
              <a:spcAft>
                <a:spcPts val="800"/>
              </a:spcAft>
            </a:pPr>
            <a:r>
              <a:rPr lang="fa-IR" dirty="0">
                <a:latin typeface="Calibri" panose="020F0502020204030204" pitchFamily="34" charset="0"/>
                <a:ea typeface="Calibri" panose="020F0502020204030204" pitchFamily="34" charset="0"/>
                <a:cs typeface="B Nazanin" panose="00000400000000000000" pitchFamily="2" charset="-78"/>
              </a:rPr>
              <a:t> لازم به ذکر است که </a:t>
            </a:r>
            <a:r>
              <a:rPr lang="fa-IR" dirty="0">
                <a:solidFill>
                  <a:srgbClr val="FF0000"/>
                </a:solidFill>
                <a:latin typeface="Calibri" panose="020F0502020204030204" pitchFamily="34" charset="0"/>
                <a:ea typeface="Calibri" panose="020F0502020204030204" pitchFamily="34" charset="0"/>
                <a:cs typeface="B Nazanin" panose="00000400000000000000" pitchFamily="2" charset="-78"/>
              </a:rPr>
              <a:t>میزان پیدایش پولیپ و یا سرطان </a:t>
            </a:r>
            <a:r>
              <a:rPr lang="fa-IR" dirty="0">
                <a:latin typeface="Calibri" panose="020F0502020204030204" pitchFamily="34" charset="0"/>
                <a:ea typeface="Calibri" panose="020F0502020204030204" pitchFamily="34" charset="0"/>
                <a:cs typeface="B Nazanin" panose="00000400000000000000" pitchFamily="2" charset="-78"/>
              </a:rPr>
              <a:t>که هدف اصلی برنامه غربالگری سرطان کولورکتال می باشد </a:t>
            </a:r>
            <a:r>
              <a:rPr lang="fa-IR" dirty="0">
                <a:solidFill>
                  <a:srgbClr val="FF0000"/>
                </a:solidFill>
                <a:latin typeface="Calibri" panose="020F0502020204030204" pitchFamily="34" charset="0"/>
                <a:ea typeface="Calibri" panose="020F0502020204030204" pitchFamily="34" charset="0"/>
                <a:cs typeface="B Nazanin" panose="00000400000000000000" pitchFamily="2" charset="-78"/>
              </a:rPr>
              <a:t>در گروه پر خطر دارای سابقه فامیلی یا علامتدار بیشتر </a:t>
            </a:r>
            <a:r>
              <a:rPr lang="fa-IR" dirty="0">
                <a:latin typeface="Calibri" panose="020F0502020204030204" pitchFamily="34" charset="0"/>
                <a:ea typeface="Calibri" panose="020F0502020204030204" pitchFamily="34" charset="0"/>
                <a:cs typeface="B Nazanin" panose="00000400000000000000" pitchFamily="2" charset="-78"/>
              </a:rPr>
              <a:t>خواهد بود . </a:t>
            </a:r>
            <a:endParaRPr lang="en-US" sz="2400" dirty="0">
              <a:effectLst/>
              <a:latin typeface="Calibri" panose="020F0502020204030204" pitchFamily="34" charset="0"/>
              <a:ea typeface="Calibri" panose="020F0502020204030204" pitchFamily="34" charset="0"/>
              <a:cs typeface="B Nazanin" panose="00000400000000000000" pitchFamily="2" charset="-78"/>
            </a:endParaRPr>
          </a:p>
          <a:p>
            <a:pPr marL="0" indent="0">
              <a:buNone/>
            </a:pPr>
            <a:endParaRPr lang="fa-IR" dirty="0">
              <a:cs typeface="B Nazanin" panose="00000400000000000000" pitchFamily="2" charset="-78"/>
            </a:endParaRPr>
          </a:p>
        </p:txBody>
      </p:sp>
    </p:spTree>
    <p:extLst>
      <p:ext uri="{BB962C8B-B14F-4D97-AF65-F5344CB8AC3E}">
        <p14:creationId xmlns:p14="http://schemas.microsoft.com/office/powerpoint/2010/main" val="20200073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79" y="365125"/>
            <a:ext cx="11355977" cy="1325563"/>
          </a:xfrm>
        </p:spPr>
        <p:txBody>
          <a:bodyPr>
            <a:noAutofit/>
          </a:bodyPr>
          <a:lstStyle/>
          <a:p>
            <a:pPr algn="r"/>
            <a:r>
              <a:rPr lang="fa-IR" sz="3200" dirty="0">
                <a:cs typeface="B Titr" panose="00000700000000000000" pitchFamily="2" charset="-78"/>
              </a:rPr>
              <a:t>سابقه خانوادگی مثبت</a:t>
            </a:r>
            <a:r>
              <a:rPr lang="en-US" sz="3200" dirty="0"/>
              <a:t/>
            </a:r>
            <a:br>
              <a:rPr lang="en-US" sz="3200" dirty="0"/>
            </a:br>
            <a:r>
              <a:rPr lang="fa-IR" sz="3200" b="1" dirty="0">
                <a:latin typeface="BNazaninBold"/>
              </a:rPr>
              <a:t>گام های ارزیابی و تصمیم گیری در خصوص طبقه بندی بیماران بر اساس سوابق خانوادگی به شرح ذیل است:</a:t>
            </a:r>
            <a:endParaRPr lang="fa-IR" sz="3200" dirty="0"/>
          </a:p>
        </p:txBody>
      </p:sp>
      <p:sp>
        <p:nvSpPr>
          <p:cNvPr id="3" name="Content Placeholder 2"/>
          <p:cNvSpPr>
            <a:spLocks noGrp="1"/>
          </p:cNvSpPr>
          <p:nvPr>
            <p:ph idx="1"/>
          </p:nvPr>
        </p:nvSpPr>
        <p:spPr>
          <a:xfrm>
            <a:off x="0" y="1834332"/>
            <a:ext cx="12096205" cy="4566467"/>
          </a:xfrm>
        </p:spPr>
        <p:txBody>
          <a:bodyPr>
            <a:normAutofit/>
          </a:bodyPr>
          <a:lstStyle/>
          <a:p>
            <a:pPr marL="0" indent="0" algn="r" rtl="1">
              <a:buNone/>
            </a:pPr>
            <a:r>
              <a:rPr lang="fa-IR" b="1" dirty="0">
                <a:latin typeface="TimesNewRomanPS-BoldMT"/>
                <a:cs typeface="B Nazanin" panose="00000400000000000000" pitchFamily="2" charset="-78"/>
              </a:rPr>
              <a:t>1 </a:t>
            </a:r>
            <a:r>
              <a:rPr lang="fa-IR" sz="2400" dirty="0">
                <a:latin typeface="Times New Roman" panose="02020603050405020304" pitchFamily="18" charset="0"/>
                <a:cs typeface="B Nazanin" panose="00000400000000000000" pitchFamily="2" charset="-78"/>
              </a:rPr>
              <a:t>. </a:t>
            </a:r>
            <a:r>
              <a:rPr lang="fa-IR" b="1" dirty="0">
                <a:latin typeface="BNazaninBold"/>
                <a:cs typeface="B Nazanin" panose="00000400000000000000" pitchFamily="2" charset="-78"/>
              </a:rPr>
              <a:t>شرح حال</a:t>
            </a:r>
          </a:p>
          <a:p>
            <a:pPr marL="0" indent="0" algn="r" rtl="1">
              <a:buNone/>
            </a:pPr>
            <a:r>
              <a:rPr lang="fa-IR" dirty="0">
                <a:latin typeface="BNazanin"/>
                <a:cs typeface="B Nazanin" panose="00000400000000000000" pitchFamily="2" charset="-78"/>
              </a:rPr>
              <a:t>با بررسی مدارکی که ممکن است همراه فرد باشد، اطمینان حاصل گردد که فرد یکی از سوابق زیر را دارد و اگرچنین سابقه ای وجود دارد آیا واقعا خانواده درجه یک یا دو، سرطان یا پولیپ روده بزرگ داشته اند یا نه.</a:t>
            </a:r>
          </a:p>
          <a:p>
            <a:pPr marL="0" indent="0" algn="r" rtl="1">
              <a:buNone/>
            </a:pPr>
            <a:r>
              <a:rPr lang="fa-IR" dirty="0">
                <a:latin typeface="BNazanin"/>
                <a:cs typeface="B Nazanin" panose="00000400000000000000" pitchFamily="2" charset="-78"/>
              </a:rPr>
              <a:t> تعیین این مورد هم از نظر لزوم و سن درخواست کولونوسکوپی و هم مشاوره ژنتیک اهمیت دارد :</a:t>
            </a:r>
          </a:p>
          <a:p>
            <a:pPr marL="0" indent="0" algn="r" rtl="1">
              <a:buNone/>
            </a:pPr>
            <a:endParaRPr lang="fa-IR" dirty="0">
              <a:latin typeface="BNazanin"/>
              <a:cs typeface="B Nazanin" panose="00000400000000000000" pitchFamily="2" charset="-78"/>
            </a:endParaRPr>
          </a:p>
          <a:p>
            <a:pPr marL="0" indent="0" algn="r" rtl="1">
              <a:buNone/>
            </a:pPr>
            <a:r>
              <a:rPr lang="fa-IR" sz="2400" dirty="0">
                <a:latin typeface="Wingdings-Regular"/>
                <a:cs typeface="B Nazanin" panose="00000400000000000000" pitchFamily="2" charset="-78"/>
              </a:rPr>
              <a:t>▪ </a:t>
            </a:r>
            <a:r>
              <a:rPr lang="fa-IR" sz="2400" dirty="0">
                <a:latin typeface="BNazanin"/>
                <a:cs typeface="B Nazanin" panose="00000400000000000000" pitchFamily="2" charset="-78"/>
              </a:rPr>
              <a:t>سابقه سرطان یا پولیپ به ویژه از نوع پولیپ آدنوماتوز روده بزرگ در خانواده درجه یک </a:t>
            </a:r>
            <a:r>
              <a:rPr lang="fa-IR" sz="2200" dirty="0">
                <a:latin typeface="BNazanin"/>
                <a:cs typeface="B Nazanin" panose="00000400000000000000" pitchFamily="2" charset="-78"/>
              </a:rPr>
              <a:t>(پدر، مادر، برادر، خواهر یا فرزندان )</a:t>
            </a:r>
          </a:p>
          <a:p>
            <a:pPr marL="0" indent="0" algn="r" rtl="1">
              <a:buNone/>
            </a:pPr>
            <a:r>
              <a:rPr lang="fa-IR" sz="2400" dirty="0">
                <a:latin typeface="Wingdings-Regular"/>
                <a:cs typeface="B Nazanin" panose="00000400000000000000" pitchFamily="2" charset="-78"/>
              </a:rPr>
              <a:t>▪ </a:t>
            </a:r>
            <a:r>
              <a:rPr lang="fa-IR" sz="2400" dirty="0">
                <a:latin typeface="BNazanin"/>
                <a:cs typeface="B Nazanin" panose="00000400000000000000" pitchFamily="2" charset="-78"/>
              </a:rPr>
              <a:t>سابقه سرطان روده بزرگ در خانواده درجه دو(عمه، عمو، خاله، دایی، مادربزرگ یا پدربزرگ) در سن زیر 50 سال</a:t>
            </a:r>
          </a:p>
          <a:p>
            <a:pPr marL="0" indent="0" algn="r" rtl="1">
              <a:buNone/>
            </a:pPr>
            <a:endParaRPr lang="fa-IR" sz="2400" dirty="0">
              <a:latin typeface="BNazanin"/>
              <a:cs typeface="B Nazanin" panose="00000400000000000000" pitchFamily="2" charset="-78"/>
            </a:endParaRPr>
          </a:p>
          <a:p>
            <a:pPr marL="0" indent="0" algn="r" rtl="1">
              <a:buNone/>
            </a:pPr>
            <a:r>
              <a:rPr lang="fa-IR" sz="2400" dirty="0">
                <a:latin typeface="Wingdings-Regular"/>
                <a:cs typeface="B Nazanin" panose="00000400000000000000" pitchFamily="2" charset="-78"/>
              </a:rPr>
              <a:t>▪ </a:t>
            </a:r>
            <a:r>
              <a:rPr lang="fa-IR" sz="2400" dirty="0">
                <a:latin typeface="BNazanin"/>
                <a:cs typeface="B Nazanin" panose="00000400000000000000" pitchFamily="2" charset="-78"/>
              </a:rPr>
              <a:t>وجود مورد شناخته شده </a:t>
            </a:r>
            <a:r>
              <a:rPr lang="en-US" sz="2400" dirty="0">
                <a:latin typeface="Times New Roman" panose="02020603050405020304" pitchFamily="18" charset="0"/>
                <a:cs typeface="B Nazanin" panose="00000400000000000000" pitchFamily="2" charset="-78"/>
              </a:rPr>
              <a:t>FAP </a:t>
            </a:r>
            <a:r>
              <a:rPr lang="fa-IR" sz="2400" dirty="0">
                <a:latin typeface="BNazanin"/>
                <a:cs typeface="B Nazanin" panose="00000400000000000000" pitchFamily="2" charset="-78"/>
              </a:rPr>
              <a:t>یا </a:t>
            </a:r>
            <a:r>
              <a:rPr lang="en-US" sz="2400" dirty="0">
                <a:latin typeface="Times New Roman" panose="02020603050405020304" pitchFamily="18" charset="0"/>
                <a:cs typeface="B Nazanin" panose="00000400000000000000" pitchFamily="2" charset="-78"/>
              </a:rPr>
              <a:t>HNPCC </a:t>
            </a:r>
            <a:r>
              <a:rPr lang="fa-IR" sz="2400" dirty="0">
                <a:latin typeface="BNazanin"/>
                <a:cs typeface="B Nazanin" panose="00000400000000000000" pitchFamily="2" charset="-78"/>
              </a:rPr>
              <a:t>در خانواده</a:t>
            </a:r>
            <a:endParaRPr lang="fa-IR" dirty="0">
              <a:cs typeface="B Nazanin" panose="00000400000000000000" pitchFamily="2" charset="-78"/>
            </a:endParaRPr>
          </a:p>
        </p:txBody>
      </p:sp>
    </p:spTree>
    <p:extLst>
      <p:ext uri="{BB962C8B-B14F-4D97-AF65-F5344CB8AC3E}">
        <p14:creationId xmlns:p14="http://schemas.microsoft.com/office/powerpoint/2010/main" val="28516952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r">
              <a:buNone/>
            </a:pPr>
            <a:r>
              <a:rPr lang="fa-IR" sz="2400" dirty="0">
                <a:latin typeface="Times New Roman" panose="02020603050405020304" pitchFamily="18" charset="0"/>
              </a:rPr>
              <a:t>. </a:t>
            </a:r>
            <a:r>
              <a:rPr lang="fa-IR" b="1" dirty="0">
                <a:latin typeface="BNazaninBold"/>
              </a:rPr>
              <a:t>ارزیابی نتیجه کولونوسکوپی قبلی</a:t>
            </a:r>
          </a:p>
          <a:p>
            <a:pPr marL="0" indent="0" algn="r">
              <a:buNone/>
            </a:pPr>
            <a:r>
              <a:rPr lang="fa-IR" dirty="0">
                <a:latin typeface="BNazanin"/>
              </a:rPr>
              <a:t>در گام دوم و اگر فرد دارای پولیپ باشد، با بررسی جزییات کولونوسکوپی، نوع پولیپ مشخص می شود.</a:t>
            </a:r>
            <a:endParaRPr lang="fa-IR" dirty="0"/>
          </a:p>
        </p:txBody>
      </p:sp>
    </p:spTree>
    <p:extLst>
      <p:ext uri="{BB962C8B-B14F-4D97-AF65-F5344CB8AC3E}">
        <p14:creationId xmlns:p14="http://schemas.microsoft.com/office/powerpoint/2010/main" val="13274246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1223"/>
            <a:ext cx="10515600" cy="478972"/>
          </a:xfrm>
        </p:spPr>
        <p:txBody>
          <a:bodyPr>
            <a:normAutofit fontScale="90000"/>
          </a:bodyPr>
          <a:lstStyle/>
          <a:p>
            <a:pPr lvl="0" algn="r">
              <a:spcBef>
                <a:spcPts val="1000"/>
              </a:spcBef>
            </a:pPr>
            <a:r>
              <a:rPr lang="fa-IR" sz="2200" dirty="0">
                <a:solidFill>
                  <a:prstClr val="black"/>
                </a:solidFill>
                <a:latin typeface="Times New Roman" panose="02020603050405020304" pitchFamily="18" charset="0"/>
                <a:ea typeface="+mn-ea"/>
                <a:cs typeface="Arial" panose="020B0604020202020204" pitchFamily="34" charset="0"/>
              </a:rPr>
              <a:t> </a:t>
            </a:r>
            <a:r>
              <a:rPr lang="fa-IR" sz="2500" b="1" dirty="0">
                <a:solidFill>
                  <a:prstClr val="black"/>
                </a:solidFill>
                <a:latin typeface="BNazaninBold"/>
                <a:ea typeface="+mn-ea"/>
                <a:cs typeface="Arial" panose="020B0604020202020204" pitchFamily="34" charset="0"/>
              </a:rPr>
              <a:t>تصمیم گیری: کولونوسکوپی</a:t>
            </a:r>
            <a:br>
              <a:rPr lang="fa-IR" sz="25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336368" y="1010195"/>
            <a:ext cx="11519263" cy="5225142"/>
          </a:xfrm>
        </p:spPr>
        <p:txBody>
          <a:bodyPr>
            <a:normAutofit/>
          </a:bodyPr>
          <a:lstStyle/>
          <a:p>
            <a:pPr marL="0" indent="0" algn="r">
              <a:buNone/>
            </a:pPr>
            <a:r>
              <a:rPr lang="fa-IR" sz="3200" dirty="0">
                <a:latin typeface="BNazanin"/>
              </a:rPr>
              <a:t>در گام سوم، تصمیم گیری در مورد زمان کولونوسکوپی بر اساس میزان خطر پولیپ، سابقه سرطان یا بیماری التهابی روده صورت می گیرد :</a:t>
            </a:r>
          </a:p>
          <a:p>
            <a:pPr marL="0" indent="0" algn="r">
              <a:buNone/>
            </a:pPr>
            <a:r>
              <a:rPr lang="fa-IR" dirty="0">
                <a:latin typeface="Wingdings-Regular"/>
              </a:rPr>
              <a:t>▪ </a:t>
            </a:r>
            <a:r>
              <a:rPr lang="fa-IR" b="1" dirty="0">
                <a:latin typeface="BNazaninBold"/>
              </a:rPr>
              <a:t>پولیپ پرخطر در خانواده درجه یک: </a:t>
            </a:r>
            <a:r>
              <a:rPr lang="fa-IR" dirty="0">
                <a:latin typeface="BNazanin"/>
              </a:rPr>
              <a:t>حداقل از سن 40 سال (شروع از سن جوان ترین فرد مبتلا در خانواده)</a:t>
            </a:r>
          </a:p>
          <a:p>
            <a:pPr marL="0" indent="0" algn="r">
              <a:buNone/>
            </a:pPr>
            <a:r>
              <a:rPr lang="fa-IR" dirty="0">
                <a:latin typeface="Wingdings-Regular"/>
              </a:rPr>
              <a:t>▪ </a:t>
            </a:r>
            <a:r>
              <a:rPr lang="fa-IR" b="1" dirty="0">
                <a:latin typeface="BNazaninBold"/>
              </a:rPr>
              <a:t>سرطان روده بزرگ در خانواده درجه یک: </a:t>
            </a:r>
            <a:r>
              <a:rPr lang="fa-IR" dirty="0">
                <a:latin typeface="BNazanin"/>
              </a:rPr>
              <a:t>حداقل از سن 40 سال (شروع 10 ساال زودتر از سن جوان ترین فرد مبتلا در خانواده</a:t>
            </a:r>
          </a:p>
          <a:p>
            <a:pPr marL="0" indent="0" algn="r">
              <a:buNone/>
            </a:pPr>
            <a:r>
              <a:rPr lang="fa-IR" dirty="0">
                <a:latin typeface="Wingdings-Regular"/>
              </a:rPr>
              <a:t>▪ </a:t>
            </a:r>
            <a:r>
              <a:rPr lang="fa-IR" b="1" dirty="0">
                <a:latin typeface="BNazaninBold"/>
              </a:rPr>
              <a:t>سرطان روده بزرگ در خانواده درجه دو (زیر 50 سالگی): </a:t>
            </a:r>
            <a:r>
              <a:rPr lang="fa-IR" dirty="0">
                <a:latin typeface="BNazanin"/>
              </a:rPr>
              <a:t>حداقل از سن 50 سال (شروع 10 سال زودتر از سن جوان ترین فرد مبتلا در خانواده)</a:t>
            </a:r>
          </a:p>
          <a:p>
            <a:pPr marL="0" indent="0" algn="r" rtl="1">
              <a:buNone/>
            </a:pPr>
            <a:r>
              <a:rPr lang="fa-IR" dirty="0">
                <a:latin typeface="Wingdings-Regular"/>
              </a:rPr>
              <a:t>▪ </a:t>
            </a:r>
            <a:r>
              <a:rPr lang="fa-IR" b="1" dirty="0">
                <a:latin typeface="BNazaninBold"/>
              </a:rPr>
              <a:t>سندروم های ارثی شناخته شده </a:t>
            </a:r>
            <a:r>
              <a:rPr lang="en-US" b="1" dirty="0">
                <a:latin typeface="Times New Roman" panose="02020603050405020304" pitchFamily="18" charset="0"/>
              </a:rPr>
              <a:t>FAP </a:t>
            </a:r>
            <a:r>
              <a:rPr lang="fa-IR" b="1" dirty="0">
                <a:latin typeface="BNazaninBold"/>
              </a:rPr>
              <a:t>و </a:t>
            </a:r>
            <a:r>
              <a:rPr lang="en-US" b="1" dirty="0">
                <a:latin typeface="Times New Roman" panose="02020603050405020304" pitchFamily="18" charset="0"/>
              </a:rPr>
              <a:t>HNPCC </a:t>
            </a:r>
            <a:r>
              <a:rPr lang="fa-IR" b="1" dirty="0">
                <a:latin typeface="Times New Roman" panose="02020603050405020304" pitchFamily="18" charset="0"/>
              </a:rPr>
              <a:t> :</a:t>
            </a:r>
            <a:r>
              <a:rPr lang="fa-IR" dirty="0">
                <a:latin typeface="BNazanin"/>
              </a:rPr>
              <a:t>در اولین فرصت</a:t>
            </a:r>
          </a:p>
          <a:p>
            <a:pPr marL="0" indent="0" algn="r">
              <a:buNone/>
            </a:pPr>
            <a:r>
              <a:rPr lang="fa-IR" dirty="0">
                <a:latin typeface="BNazanin"/>
              </a:rPr>
              <a:t>در همه موارد، در صورت نیاز به کولونوسکوپی، آمادگی های لازم را به بیمار آموزش داده و برای وی وقت کولونوسکوپی را تعیین کنید</a:t>
            </a:r>
            <a:endParaRPr lang="fa-IR" dirty="0"/>
          </a:p>
        </p:txBody>
      </p:sp>
    </p:spTree>
    <p:extLst>
      <p:ext uri="{BB962C8B-B14F-4D97-AF65-F5344CB8AC3E}">
        <p14:creationId xmlns:p14="http://schemas.microsoft.com/office/powerpoint/2010/main" val="11846114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0C702D9F-8FC5-436F-BD1A-BDAC0F547DC9}"/>
              </a:ext>
            </a:extLst>
          </p:cNvPr>
          <p:cNvSpPr>
            <a:spLocks noGrp="1"/>
          </p:cNvSpPr>
          <p:nvPr>
            <p:ph idx="1"/>
          </p:nvPr>
        </p:nvSpPr>
        <p:spPr>
          <a:xfrm>
            <a:off x="461393" y="933061"/>
            <a:ext cx="11249637" cy="5669075"/>
          </a:xfrm>
        </p:spPr>
        <p:txBody>
          <a:bodyPr>
            <a:normAutofit/>
          </a:bodyPr>
          <a:lstStyle/>
          <a:p>
            <a:pPr marL="0" indent="0" algn="r">
              <a:buNone/>
            </a:pPr>
            <a:r>
              <a:rPr lang="fa-IR" b="1" dirty="0"/>
              <a:t>مراحل تشکیل سرطان سرویکس </a:t>
            </a:r>
            <a:endParaRPr lang="en-US" b="1" dirty="0"/>
          </a:p>
          <a:p>
            <a:pPr marL="0" indent="0" algn="r" rtl="1">
              <a:buNone/>
            </a:pPr>
            <a:r>
              <a:rPr lang="fa-IR" dirty="0"/>
              <a:t>ابتدا آلودگی با ویروسهای </a:t>
            </a:r>
            <a:r>
              <a:rPr lang="en-US" dirty="0"/>
              <a:t>HPV </a:t>
            </a:r>
            <a:r>
              <a:rPr lang="fa-IR" dirty="0"/>
              <a:t> پر خطر</a:t>
            </a:r>
          </a:p>
          <a:p>
            <a:pPr marL="0" indent="0">
              <a:buNone/>
            </a:pPr>
            <a:r>
              <a:rPr lang="en-US" dirty="0"/>
              <a:t>1-ASCUS</a:t>
            </a:r>
          </a:p>
          <a:p>
            <a:pPr marL="0" indent="0">
              <a:buNone/>
            </a:pPr>
            <a:r>
              <a:rPr lang="en-US" dirty="0"/>
              <a:t>2-ASGUS</a:t>
            </a:r>
          </a:p>
          <a:p>
            <a:pPr marL="0" indent="0">
              <a:buNone/>
            </a:pPr>
            <a:r>
              <a:rPr lang="en-US" dirty="0"/>
              <a:t>3-LSIL</a:t>
            </a:r>
          </a:p>
          <a:p>
            <a:pPr marL="0" indent="0">
              <a:buNone/>
            </a:pPr>
            <a:r>
              <a:rPr lang="en-US" dirty="0"/>
              <a:t>4-HSIL</a:t>
            </a:r>
          </a:p>
          <a:p>
            <a:pPr marL="0" indent="0">
              <a:buNone/>
            </a:pPr>
            <a:r>
              <a:rPr lang="en-US" dirty="0"/>
              <a:t>5-CIN1</a:t>
            </a:r>
          </a:p>
          <a:p>
            <a:pPr marL="0" indent="0">
              <a:buNone/>
            </a:pPr>
            <a:r>
              <a:rPr lang="en-US" dirty="0"/>
              <a:t>6-CIN2</a:t>
            </a:r>
          </a:p>
          <a:p>
            <a:pPr marL="0" indent="0">
              <a:buNone/>
            </a:pPr>
            <a:r>
              <a:rPr lang="en-US" dirty="0"/>
              <a:t>7-CIN3</a:t>
            </a:r>
          </a:p>
          <a:p>
            <a:pPr marL="0" indent="0">
              <a:buNone/>
            </a:pPr>
            <a:r>
              <a:rPr lang="en-US" dirty="0"/>
              <a:t>8- CANCER</a:t>
            </a:r>
          </a:p>
        </p:txBody>
      </p:sp>
    </p:spTree>
    <p:extLst>
      <p:ext uri="{BB962C8B-B14F-4D97-AF65-F5344CB8AC3E}">
        <p14:creationId xmlns:p14="http://schemas.microsoft.com/office/powerpoint/2010/main" val="7601546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3F987C0-5BB3-4167-B653-43C2CF4827E8}"/>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xmlns="" id="{0204F693-E96A-4E0A-B5BF-B4535504032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33182" y="134224"/>
            <a:ext cx="9899009" cy="6638358"/>
          </a:xfrm>
        </p:spPr>
      </p:pic>
    </p:spTree>
    <p:extLst>
      <p:ext uri="{BB962C8B-B14F-4D97-AF65-F5344CB8AC3E}">
        <p14:creationId xmlns:p14="http://schemas.microsoft.com/office/powerpoint/2010/main" val="426655479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CDD02DE-F40E-4139-A085-702ADD7539D6}"/>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xmlns="" id="{98C9F0FB-E5F3-4D74-9750-CEF67E31581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82848" y="365124"/>
            <a:ext cx="9857064" cy="6492875"/>
          </a:xfrm>
        </p:spPr>
      </p:pic>
    </p:spTree>
    <p:extLst>
      <p:ext uri="{BB962C8B-B14F-4D97-AF65-F5344CB8AC3E}">
        <p14:creationId xmlns:p14="http://schemas.microsoft.com/office/powerpoint/2010/main" val="1335295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86C4F2-F5B4-4343-BF0E-C961774D65A7}"/>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xmlns="" id="{C831C5DC-EA8E-4A2B-A468-E064D723C6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6200000">
            <a:off x="2929505" y="-1746659"/>
            <a:ext cx="6417580" cy="10431010"/>
          </a:xfrm>
        </p:spPr>
      </p:pic>
    </p:spTree>
    <p:extLst>
      <p:ext uri="{BB962C8B-B14F-4D97-AF65-F5344CB8AC3E}">
        <p14:creationId xmlns:p14="http://schemas.microsoft.com/office/powerpoint/2010/main" val="343119941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1F5F8CD-4769-4A03-9FB9-46C7FD08FE1D}"/>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xmlns="" id="{A52E20E7-E968-470F-9AEA-DD4E337F1F0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40236" y="365124"/>
            <a:ext cx="10435904" cy="6388013"/>
          </a:xfrm>
        </p:spPr>
      </p:pic>
    </p:spTree>
    <p:extLst>
      <p:ext uri="{BB962C8B-B14F-4D97-AF65-F5344CB8AC3E}">
        <p14:creationId xmlns:p14="http://schemas.microsoft.com/office/powerpoint/2010/main" val="334957313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F694809-5800-4745-86B5-AA3BA67C0CFD}"/>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xmlns="" id="{0FB75968-107C-45E7-AB35-113050846F5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6200000">
            <a:off x="2680281" y="-1228991"/>
            <a:ext cx="6316911" cy="9362115"/>
          </a:xfrm>
        </p:spPr>
      </p:pic>
    </p:spTree>
    <p:extLst>
      <p:ext uri="{BB962C8B-B14F-4D97-AF65-F5344CB8AC3E}">
        <p14:creationId xmlns:p14="http://schemas.microsoft.com/office/powerpoint/2010/main" val="27237569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60ADA84-A130-431A-834B-0D4716AFC01E}"/>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xmlns="" id="{9E55EB36-D7EB-40E9-A5FD-CA0A6CC3BDF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6200000">
            <a:off x="2596498" y="-1707060"/>
            <a:ext cx="6371236" cy="10515599"/>
          </a:xfrm>
        </p:spPr>
      </p:pic>
    </p:spTree>
    <p:extLst>
      <p:ext uri="{BB962C8B-B14F-4D97-AF65-F5344CB8AC3E}">
        <p14:creationId xmlns:p14="http://schemas.microsoft.com/office/powerpoint/2010/main" val="23040788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xmlns="" id="{F4429811-DA7E-4122-8318-B8BB86465804}"/>
              </a:ext>
            </a:extLst>
          </p:cNvPr>
          <p:cNvGraphicFramePr>
            <a:graphicFrameLocks noGrp="1"/>
          </p:cNvGraphicFramePr>
          <p:nvPr>
            <p:ph idx="1"/>
            <p:extLst>
              <p:ext uri="{D42A27DB-BD31-4B8C-83A1-F6EECF244321}">
                <p14:modId xmlns:p14="http://schemas.microsoft.com/office/powerpoint/2010/main" val="19990623"/>
              </p:ext>
            </p:extLst>
          </p:nvPr>
        </p:nvGraphicFramePr>
        <p:xfrm>
          <a:off x="529106" y="162109"/>
          <a:ext cx="10515600" cy="645952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0571537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E3D106C-7290-4537-B76B-626B2841717A}"/>
              </a:ext>
            </a:extLst>
          </p:cNvPr>
          <p:cNvSpPr>
            <a:spLocks noGrp="1"/>
          </p:cNvSpPr>
          <p:nvPr>
            <p:ph type="title"/>
          </p:nvPr>
        </p:nvSpPr>
        <p:spPr/>
        <p:txBody>
          <a:bodyPr/>
          <a:lstStyle/>
          <a:p>
            <a:pPr algn="ctr"/>
            <a:r>
              <a:rPr lang="fa-IR" dirty="0"/>
              <a:t>کد ثبت بیماریها در سامانه سیب</a:t>
            </a:r>
            <a:endParaRPr lang="en-US" dirty="0"/>
          </a:p>
        </p:txBody>
      </p:sp>
      <p:sp>
        <p:nvSpPr>
          <p:cNvPr id="3" name="Content Placeholder 2">
            <a:extLst>
              <a:ext uri="{FF2B5EF4-FFF2-40B4-BE49-F238E27FC236}">
                <a16:creationId xmlns:a16="http://schemas.microsoft.com/office/drawing/2014/main" xmlns="" id="{0757D5C7-912A-4D5F-89CB-01A5DB687B3A}"/>
              </a:ext>
            </a:extLst>
          </p:cNvPr>
          <p:cNvSpPr>
            <a:spLocks noGrp="1"/>
          </p:cNvSpPr>
          <p:nvPr>
            <p:ph idx="1"/>
          </p:nvPr>
        </p:nvSpPr>
        <p:spPr/>
        <p:txBody>
          <a:bodyPr/>
          <a:lstStyle/>
          <a:p>
            <a:pPr>
              <a:buFont typeface="Wingdings" panose="05000000000000000000" pitchFamily="2" charset="2"/>
              <a:buChar char="Ø"/>
            </a:pPr>
            <a:r>
              <a:rPr lang="fa-IR" dirty="0"/>
              <a:t>  </a:t>
            </a:r>
            <a:r>
              <a:rPr lang="en-US" dirty="0"/>
              <a:t>C50 </a:t>
            </a:r>
            <a:r>
              <a:rPr lang="fa-IR" dirty="0"/>
              <a:t>  یا </a:t>
            </a:r>
            <a:r>
              <a:rPr lang="en-US" dirty="0"/>
              <a:t>C50.9</a:t>
            </a:r>
            <a:r>
              <a:rPr lang="fa-IR" dirty="0"/>
              <a:t> </a:t>
            </a:r>
            <a:r>
              <a:rPr lang="en-US" dirty="0"/>
              <a:t>=</a:t>
            </a:r>
            <a:r>
              <a:rPr lang="fa-IR" dirty="0"/>
              <a:t>  سرطان برست</a:t>
            </a:r>
          </a:p>
          <a:p>
            <a:pPr>
              <a:buFont typeface="Wingdings" panose="05000000000000000000" pitchFamily="2" charset="2"/>
              <a:buChar char="Ø"/>
            </a:pPr>
            <a:r>
              <a:rPr lang="en-US" dirty="0"/>
              <a:t>D24</a:t>
            </a:r>
            <a:r>
              <a:rPr lang="fa-IR" dirty="0"/>
              <a:t> </a:t>
            </a:r>
            <a:r>
              <a:rPr lang="en-US" dirty="0"/>
              <a:t>=</a:t>
            </a:r>
            <a:r>
              <a:rPr lang="fa-IR" dirty="0"/>
              <a:t>توده های خوش خیم پستان </a:t>
            </a:r>
          </a:p>
          <a:p>
            <a:pPr>
              <a:buFont typeface="Wingdings" panose="05000000000000000000" pitchFamily="2" charset="2"/>
              <a:buChar char="Ø"/>
            </a:pPr>
            <a:endParaRPr lang="fa-IR" dirty="0"/>
          </a:p>
          <a:p>
            <a:pPr>
              <a:buFont typeface="Wingdings" panose="05000000000000000000" pitchFamily="2" charset="2"/>
              <a:buChar char="Ø"/>
            </a:pPr>
            <a:r>
              <a:rPr lang="en-US" dirty="0"/>
              <a:t>C18 /C18.9= </a:t>
            </a:r>
            <a:r>
              <a:rPr lang="fa-IR" dirty="0"/>
              <a:t>سرطان کولورکتال</a:t>
            </a:r>
          </a:p>
          <a:p>
            <a:pPr>
              <a:buFont typeface="Wingdings" panose="05000000000000000000" pitchFamily="2" charset="2"/>
              <a:buChar char="Ø"/>
            </a:pPr>
            <a:r>
              <a:rPr lang="en-US" dirty="0"/>
              <a:t>D12.6 = </a:t>
            </a:r>
            <a:r>
              <a:rPr lang="fa-IR" dirty="0"/>
              <a:t>پولیپ های روده بزرگ</a:t>
            </a:r>
          </a:p>
          <a:p>
            <a:pPr>
              <a:buFont typeface="Wingdings" panose="05000000000000000000" pitchFamily="2" charset="2"/>
              <a:buChar char="Ø"/>
            </a:pPr>
            <a:endParaRPr lang="fa-IR" dirty="0"/>
          </a:p>
          <a:p>
            <a:pPr>
              <a:buFont typeface="Wingdings" panose="05000000000000000000" pitchFamily="2" charset="2"/>
              <a:buChar char="Ø"/>
            </a:pPr>
            <a:r>
              <a:rPr lang="en-US" dirty="0"/>
              <a:t>C53  / C53.9 = </a:t>
            </a:r>
            <a:r>
              <a:rPr lang="fa-IR" dirty="0"/>
              <a:t>سرطان سرویکس </a:t>
            </a:r>
          </a:p>
          <a:p>
            <a:pPr>
              <a:buFont typeface="Wingdings" panose="05000000000000000000" pitchFamily="2" charset="2"/>
              <a:buChar char="Ø"/>
            </a:pPr>
            <a:endParaRPr lang="en-US" dirty="0"/>
          </a:p>
        </p:txBody>
      </p:sp>
    </p:spTree>
    <p:extLst>
      <p:ext uri="{BB962C8B-B14F-4D97-AF65-F5344CB8AC3E}">
        <p14:creationId xmlns:p14="http://schemas.microsoft.com/office/powerpoint/2010/main" val="352815387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B7C250-7F77-47FB-B67B-AE38F2794073}"/>
              </a:ext>
            </a:extLst>
          </p:cNvPr>
          <p:cNvSpPr>
            <a:spLocks noGrp="1"/>
          </p:cNvSpPr>
          <p:nvPr>
            <p:ph type="title"/>
          </p:nvPr>
        </p:nvSpPr>
        <p:spPr/>
        <p:txBody>
          <a:bodyPr/>
          <a:lstStyle/>
          <a:p>
            <a:pPr algn="ctr"/>
            <a:r>
              <a:rPr lang="fa-IR" dirty="0">
                <a:solidFill>
                  <a:schemeClr val="accent1"/>
                </a:solidFill>
                <a:cs typeface="B Titr" panose="00000700000000000000" pitchFamily="2" charset="-78"/>
              </a:rPr>
              <a:t>با سپاس از حسن توجه شما</a:t>
            </a:r>
            <a:endParaRPr lang="en-US" dirty="0">
              <a:solidFill>
                <a:schemeClr val="accent1"/>
              </a:solidFill>
              <a:cs typeface="B Titr" panose="00000700000000000000" pitchFamily="2" charset="-78"/>
            </a:endParaRPr>
          </a:p>
        </p:txBody>
      </p:sp>
      <p:pic>
        <p:nvPicPr>
          <p:cNvPr id="5" name="Content Placeholder 4">
            <a:extLst>
              <a:ext uri="{FF2B5EF4-FFF2-40B4-BE49-F238E27FC236}">
                <a16:creationId xmlns:a16="http://schemas.microsoft.com/office/drawing/2014/main" xmlns="" id="{CC8E0CEF-CD8F-4F69-8F29-AA8274EDA38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2396" y="1518406"/>
            <a:ext cx="11266415" cy="5134063"/>
          </a:xfrm>
        </p:spPr>
      </p:pic>
    </p:spTree>
    <p:extLst>
      <p:ext uri="{BB962C8B-B14F-4D97-AF65-F5344CB8AC3E}">
        <p14:creationId xmlns:p14="http://schemas.microsoft.com/office/powerpoint/2010/main" val="4414009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36AFB10-9FBC-468D-BC28-2161E3F3C89A}"/>
              </a:ext>
            </a:extLst>
          </p:cNvPr>
          <p:cNvSpPr>
            <a:spLocks noGrp="1"/>
          </p:cNvSpPr>
          <p:nvPr>
            <p:ph type="title"/>
          </p:nvPr>
        </p:nvSpPr>
        <p:spPr>
          <a:xfrm>
            <a:off x="838200" y="365126"/>
            <a:ext cx="10515600" cy="691887"/>
          </a:xfrm>
        </p:spPr>
        <p:txBody>
          <a:bodyPr>
            <a:normAutofit/>
          </a:bodyPr>
          <a:lstStyle/>
          <a:p>
            <a:pPr algn="ctr"/>
            <a:r>
              <a:rPr lang="fa-IR" sz="4000" dirty="0">
                <a:cs typeface="B Titr" panose="00000700000000000000" pitchFamily="2" charset="-78"/>
              </a:rPr>
              <a:t>مقایسه کولونوسکوپی 1401 و 1402</a:t>
            </a:r>
            <a:endParaRPr lang="en-US" sz="4000" dirty="0">
              <a:cs typeface="B Titr" panose="00000700000000000000" pitchFamily="2" charset="-78"/>
            </a:endParaRPr>
          </a:p>
        </p:txBody>
      </p:sp>
      <p:graphicFrame>
        <p:nvGraphicFramePr>
          <p:cNvPr id="4" name="Content Placeholder 3">
            <a:extLst>
              <a:ext uri="{FF2B5EF4-FFF2-40B4-BE49-F238E27FC236}">
                <a16:creationId xmlns:a16="http://schemas.microsoft.com/office/drawing/2014/main" xmlns="" id="{AA80B7AC-3447-4F22-B77E-7834F10CA260}"/>
              </a:ext>
            </a:extLst>
          </p:cNvPr>
          <p:cNvGraphicFramePr>
            <a:graphicFrameLocks noGrp="1"/>
          </p:cNvGraphicFramePr>
          <p:nvPr>
            <p:ph idx="1"/>
            <p:extLst>
              <p:ext uri="{D42A27DB-BD31-4B8C-83A1-F6EECF244321}">
                <p14:modId xmlns:p14="http://schemas.microsoft.com/office/powerpoint/2010/main" val="1390103948"/>
              </p:ext>
            </p:extLst>
          </p:nvPr>
        </p:nvGraphicFramePr>
        <p:xfrm>
          <a:off x="531303" y="1389135"/>
          <a:ext cx="11660697" cy="546886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84610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xmlns="" id="{4B935879-1F4B-465A-A77D-E86BD109D443}"/>
              </a:ext>
            </a:extLst>
          </p:cNvPr>
          <p:cNvGraphicFramePr>
            <a:graphicFrameLocks noGrp="1"/>
          </p:cNvGraphicFramePr>
          <p:nvPr>
            <p:ph idx="1"/>
            <p:extLst>
              <p:ext uri="{D42A27DB-BD31-4B8C-83A1-F6EECF244321}">
                <p14:modId xmlns:p14="http://schemas.microsoft.com/office/powerpoint/2010/main" val="4150945704"/>
              </p:ext>
            </p:extLst>
          </p:nvPr>
        </p:nvGraphicFramePr>
        <p:xfrm>
          <a:off x="335902" y="541176"/>
          <a:ext cx="11737910" cy="614887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727966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xmlns="" id="{FB127EE5-4DBE-4028-B49E-277C4D6DFC07}"/>
              </a:ext>
            </a:extLst>
          </p:cNvPr>
          <p:cNvGraphicFramePr>
            <a:graphicFrameLocks noGrp="1"/>
          </p:cNvGraphicFramePr>
          <p:nvPr>
            <p:ph idx="1"/>
            <p:extLst>
              <p:ext uri="{D42A27DB-BD31-4B8C-83A1-F6EECF244321}">
                <p14:modId xmlns:p14="http://schemas.microsoft.com/office/powerpoint/2010/main" val="3506818381"/>
              </p:ext>
            </p:extLst>
          </p:nvPr>
        </p:nvGraphicFramePr>
        <p:xfrm>
          <a:off x="289249" y="531844"/>
          <a:ext cx="11691257" cy="608355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590530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5.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268</TotalTime>
  <Words>4812</Words>
  <Application>Microsoft Office PowerPoint</Application>
  <PresentationFormat>Widescreen</PresentationFormat>
  <Paragraphs>318</Paragraphs>
  <Slides>61</Slides>
  <Notes>0</Notes>
  <HiddenSlides>0</HiddenSlides>
  <MMClips>0</MMClips>
  <ScaleCrop>false</ScaleCrop>
  <HeadingPairs>
    <vt:vector size="6" baseType="variant">
      <vt:variant>
        <vt:lpstr>Fonts Used</vt:lpstr>
      </vt:variant>
      <vt:variant>
        <vt:i4>21</vt:i4>
      </vt:variant>
      <vt:variant>
        <vt:lpstr>Theme</vt:lpstr>
      </vt:variant>
      <vt:variant>
        <vt:i4>8</vt:i4>
      </vt:variant>
      <vt:variant>
        <vt:lpstr>Slide Titles</vt:lpstr>
      </vt:variant>
      <vt:variant>
        <vt:i4>61</vt:i4>
      </vt:variant>
    </vt:vector>
  </HeadingPairs>
  <TitlesOfParts>
    <vt:vector size="90" baseType="lpstr">
      <vt:lpstr>2  Davat</vt:lpstr>
      <vt:lpstr>Arial</vt:lpstr>
      <vt:lpstr>B Nazanin</vt:lpstr>
      <vt:lpstr>B Titr</vt:lpstr>
      <vt:lpstr>BNazanin</vt:lpstr>
      <vt:lpstr>BNazaninBold</vt:lpstr>
      <vt:lpstr>BTitrBold</vt:lpstr>
      <vt:lpstr>Calibri</vt:lpstr>
      <vt:lpstr>Calibri Light</vt:lpstr>
      <vt:lpstr>Calibri-Bold</vt:lpstr>
      <vt:lpstr>Cambria</vt:lpstr>
      <vt:lpstr>Century Gothic</vt:lpstr>
      <vt:lpstr>CourierNewPSMT</vt:lpstr>
      <vt:lpstr>IRANSans</vt:lpstr>
      <vt:lpstr>Tahoma</vt:lpstr>
      <vt:lpstr>Times New Roman</vt:lpstr>
      <vt:lpstr>TimesNewRomanPS-BoldMT</vt:lpstr>
      <vt:lpstr>TimesNewRomanPSMT</vt:lpstr>
      <vt:lpstr>Wingdings</vt:lpstr>
      <vt:lpstr>Wingdings 3</vt:lpstr>
      <vt:lpstr>Wingdings-Regular</vt:lpstr>
      <vt:lpstr>Office Theme</vt:lpstr>
      <vt:lpstr>1_Office Theme</vt:lpstr>
      <vt:lpstr>7_Office Theme</vt:lpstr>
      <vt:lpstr>1_Retrospect</vt:lpstr>
      <vt:lpstr>Wisp</vt:lpstr>
      <vt:lpstr>2_Office Theme</vt:lpstr>
      <vt:lpstr>3_Office Theme</vt:lpstr>
      <vt:lpstr>Retrospect</vt:lpstr>
      <vt:lpstr>PowerPoint Presentation</vt:lpstr>
      <vt:lpstr>PowerPoint Presentation</vt:lpstr>
      <vt:lpstr>حد انتظار غربالگری:</vt:lpstr>
      <vt:lpstr>اهداف غربالگری سرطان ها </vt:lpstr>
      <vt:lpstr>درصد کولونوسکوپی</vt:lpstr>
      <vt:lpstr>PowerPoint Presentation</vt:lpstr>
      <vt:lpstr>مقایسه کولونوسکوپی 1401 و 1402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رژیم غذایی پیش از کولونوسکوپی </vt:lpstr>
      <vt:lpstr>داروهای مصرفی مورد نیاز پیش از کولونوسکوپی</vt:lpstr>
      <vt:lpstr>شیوه مصرف داروها </vt:lpstr>
      <vt:lpstr>ملاحظات مربوط به مصرف داروهای مصرفی قبلی بیمار </vt:lpstr>
      <vt:lpstr>موارد دیگری که باید در مورد کولونوسکوپی بدانیم </vt:lpstr>
      <vt:lpstr>نکات پس از کولونوسکوپی </vt:lpstr>
      <vt:lpstr>PowerPoint Presentation</vt:lpstr>
      <vt:lpstr>PowerPoint Presentation</vt:lpstr>
      <vt:lpstr>میزان بقای 5 ساله بیمارمبتلا به سرطان روده بزرگ  </vt:lpstr>
      <vt:lpstr>میزان بقای 5 ساله در مراحل مختلف سرطان پستان </vt:lpstr>
      <vt:lpstr>PowerPoint Presentation</vt:lpstr>
      <vt:lpstr>PowerPoint Presentation</vt:lpstr>
      <vt:lpstr>الف- طبقه بندی بیمارا ن</vt:lpstr>
      <vt:lpstr>PowerPoint Presentation</vt:lpstr>
      <vt:lpstr>بر این مبنا بیماران به گروه ها یی مطابق ذیل طبقه بندی می شوند</vt:lpstr>
      <vt:lpstr>تعیین سیر مراقبت بیمار :تعیین اقدامات و توالی آنها</vt:lpstr>
      <vt:lpstr>چه افرادی نیازمند کولونوسکوپی اولیه (تعیین وقت در پایان همین ویزیت) هستند؟ </vt:lpstr>
      <vt:lpstr>PowerPoint Presentation</vt:lpstr>
      <vt:lpstr>چه افرادی نیازمند مشاوره ژنتیک هستند؟</vt:lpstr>
      <vt:lpstr>چه افرادی نیازمند ویزیت متخصص گوارش هستند؟ </vt:lpstr>
      <vt:lpstr>زمان و نحوه پیگیری فرد در آینده چه خواهد بود؟</vt:lpstr>
      <vt:lpstr>PowerPoint Presentation</vt:lpstr>
      <vt:lpstr>. شرح حال </vt:lpstr>
      <vt:lpstr>معاینه </vt:lpstr>
      <vt:lpstr>بررسی چارت ارزیابی خطر </vt:lpstr>
      <vt:lpstr>4 . تصمیم گیری </vt:lpstr>
      <vt:lpstr>PowerPoint Presentation</vt:lpstr>
      <vt:lpstr>PowerPoint Presentation</vt:lpstr>
      <vt:lpstr>گام های ارزیابی و تصمیم گیری در خصوص طبقه بندی بیماران بر اساس سوابق فردی به شرح ذیل است:</vt:lpstr>
      <vt:lpstr>سابقه فردی بیماری التهابی روده بزرگ :بیماری کرون یا کولیت اولسروز IBD :  در این صورت معمولا بیماران مبتلا به بیماری التهابی روده، نام بیماری خود را نیز میدانند. در غیر این صورت ملاحظه خلاصه پروندها یا گواهی پزشک، گزارش کولونوسکوپی احتمالی، نمونه برداری تایید کننده تشخیص یا داروهایی که مصرف میکند (مثلاآمینوسالسیلاتها از جمله مسالازین یا کورتیکواستروییدها)، میتواند تایید یا ردکننده بیماری او باشد. </vt:lpstr>
      <vt:lpstr>. ارزیابی نتیجه کولونوسکوپی قبلی  در گام دوم و اگر فرد دارای پولیپ باشد، با بررسی جزییات کولونوسکوپی، خطر پولیپ مشخص می شود. تعیین خطر پولیپ به سه عامل بستگی دارد :</vt:lpstr>
      <vt:lpstr>PowerPoint Presentation</vt:lpstr>
      <vt:lpstr>تصمیم گیری:   کولونوسکوپی </vt:lpstr>
      <vt:lpstr>PowerPoint Presentation</vt:lpstr>
      <vt:lpstr>تصمیم گیری: مشاوره ژنتیک</vt:lpstr>
      <vt:lpstr>سابقه خانوادگی مثبت گام های ارزیابی و تصمیم گیری در خصوص طبقه بندی بیماران بر اساس سوابق خانوادگی به شرح ذیل است:</vt:lpstr>
      <vt:lpstr>PowerPoint Presentation</vt:lpstr>
      <vt:lpstr> تصمیم گیری: کولونوسکوپی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کد ثبت بیماریها در سامانه سیب</vt:lpstr>
      <vt:lpstr>با سپاس از حسن توجه شما</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Ravankhah</dc:creator>
  <cp:lastModifiedBy>ASUS</cp:lastModifiedBy>
  <cp:revision>25</cp:revision>
  <dcterms:created xsi:type="dcterms:W3CDTF">2024-07-07T04:18:31Z</dcterms:created>
  <dcterms:modified xsi:type="dcterms:W3CDTF">2024-10-09T21:46:18Z</dcterms:modified>
</cp:coreProperties>
</file>