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5" r:id="rId1"/>
  </p:sldMasterIdLst>
  <p:sldIdLst>
    <p:sldId id="261" r:id="rId2"/>
    <p:sldId id="305" r:id="rId3"/>
    <p:sldId id="304" r:id="rId4"/>
    <p:sldId id="292" r:id="rId5"/>
    <p:sldId id="275" r:id="rId6"/>
    <p:sldId id="302" r:id="rId7"/>
    <p:sldId id="276" r:id="rId8"/>
    <p:sldId id="271" r:id="rId9"/>
    <p:sldId id="273" r:id="rId10"/>
    <p:sldId id="274" r:id="rId11"/>
    <p:sldId id="278" r:id="rId12"/>
    <p:sldId id="294" r:id="rId13"/>
    <p:sldId id="290" r:id="rId14"/>
    <p:sldId id="280" r:id="rId15"/>
    <p:sldId id="281" r:id="rId16"/>
    <p:sldId id="282" r:id="rId17"/>
    <p:sldId id="283" r:id="rId18"/>
    <p:sldId id="284" r:id="rId19"/>
    <p:sldId id="296" r:id="rId20"/>
    <p:sldId id="285" r:id="rId21"/>
    <p:sldId id="297" r:id="rId22"/>
    <p:sldId id="295" r:id="rId23"/>
    <p:sldId id="298" r:id="rId24"/>
    <p:sldId id="300" r:id="rId25"/>
    <p:sldId id="286" r:id="rId26"/>
    <p:sldId id="287" r:id="rId27"/>
    <p:sldId id="288" r:id="rId28"/>
    <p:sldId id="289" r:id="rId29"/>
    <p:sldId id="256" r:id="rId30"/>
    <p:sldId id="265" r:id="rId31"/>
    <p:sldId id="266" r:id="rId32"/>
    <p:sldId id="267" r:id="rId33"/>
    <p:sldId id="268" r:id="rId34"/>
    <p:sldId id="269" r:id="rId35"/>
    <p:sldId id="257" r:id="rId36"/>
    <p:sldId id="260" r:id="rId37"/>
    <p:sldId id="258" r:id="rId38"/>
    <p:sldId id="259" r:id="rId39"/>
    <p:sldId id="262" r:id="rId40"/>
    <p:sldId id="264" r:id="rId41"/>
    <p:sldId id="303" r:id="rId4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00"/>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9" d="100"/>
          <a:sy n="69" d="100"/>
        </p:scale>
        <p:origin x="75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C3-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ctrTitle"/>
          </p:nvPr>
        </p:nvSpPr>
        <p:spPr>
          <a:xfrm>
            <a:off x="1371600" y="1803405"/>
            <a:ext cx="9448800" cy="1825096"/>
          </a:xfrm>
        </p:spPr>
        <p:txBody>
          <a:bodyPr anchor="b">
            <a:normAutofit/>
          </a:bodyPr>
          <a:lstStyle>
            <a:lvl1pPr algn="l">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371600" y="3632201"/>
            <a:ext cx="9448800" cy="685800"/>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7909561" y="4314328"/>
            <a:ext cx="2910840" cy="374642"/>
          </a:xfrm>
        </p:spPr>
        <p:txBody>
          <a:bodyPr/>
          <a:lstStyle/>
          <a:p>
            <a:fld id="{85F10605-D2A5-432B-8623-20F177DF8981}" type="datetimeFigureOut">
              <a:rPr lang="en-US" smtClean="0"/>
              <a:t>8/1/2023</a:t>
            </a:fld>
            <a:endParaRPr lang="en-US"/>
          </a:p>
        </p:txBody>
      </p:sp>
      <p:sp>
        <p:nvSpPr>
          <p:cNvPr id="5" name="Footer Placeholder 4"/>
          <p:cNvSpPr>
            <a:spLocks noGrp="1"/>
          </p:cNvSpPr>
          <p:nvPr>
            <p:ph type="ftr" sz="quarter" idx="11"/>
          </p:nvPr>
        </p:nvSpPr>
        <p:spPr>
          <a:xfrm>
            <a:off x="1371600" y="4323845"/>
            <a:ext cx="6400800" cy="365125"/>
          </a:xfrm>
        </p:spPr>
        <p:txBody>
          <a:bodyPr/>
          <a:lstStyle/>
          <a:p>
            <a:endParaRPr lang="en-US"/>
          </a:p>
        </p:txBody>
      </p:sp>
      <p:sp>
        <p:nvSpPr>
          <p:cNvPr id="6" name="Slide Number Placeholder 5"/>
          <p:cNvSpPr>
            <a:spLocks noGrp="1"/>
          </p:cNvSpPr>
          <p:nvPr>
            <p:ph type="sldNum" sz="quarter" idx="12"/>
          </p:nvPr>
        </p:nvSpPr>
        <p:spPr>
          <a:xfrm>
            <a:off x="8077200" y="1430866"/>
            <a:ext cx="2743200" cy="365125"/>
          </a:xfrm>
        </p:spPr>
        <p:txBody>
          <a:bodyPr/>
          <a:lstStyle/>
          <a:p>
            <a:fld id="{4E3B81BE-0BE5-44FE-BECD-9185A867936C}" type="slidenum">
              <a:rPr lang="en-US" smtClean="0"/>
              <a:t>‹#›</a:t>
            </a:fld>
            <a:endParaRPr lang="en-US"/>
          </a:p>
        </p:txBody>
      </p:sp>
    </p:spTree>
    <p:extLst>
      <p:ext uri="{BB962C8B-B14F-4D97-AF65-F5344CB8AC3E}">
        <p14:creationId xmlns:p14="http://schemas.microsoft.com/office/powerpoint/2010/main" val="41421460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777" y="4697360"/>
            <a:ext cx="10822034" cy="819355"/>
          </a:xfrm>
        </p:spPr>
        <p:txBody>
          <a:bodyPr anchor="b"/>
          <a:lstStyle>
            <a:lvl1pPr algn="l">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81727" y="941439"/>
            <a:ext cx="10821840" cy="3478161"/>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5800" y="5516715"/>
            <a:ext cx="10820400" cy="701969"/>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85F10605-D2A5-432B-8623-20F177DF8981}" type="datetimeFigureOut">
              <a:rPr lang="en-US" smtClean="0"/>
              <a:t>8/1/2023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3B81BE-0BE5-44FE-BECD-9185A867936C}" type="slidenum">
              <a:rPr lang="en-US" smtClean="0"/>
              <a:t>‹#›</a:t>
            </a:fld>
            <a:endParaRPr lang="en-US"/>
          </a:p>
        </p:txBody>
      </p:sp>
    </p:spTree>
    <p:extLst>
      <p:ext uri="{BB962C8B-B14F-4D97-AF65-F5344CB8AC3E}">
        <p14:creationId xmlns:p14="http://schemas.microsoft.com/office/powerpoint/2010/main" val="13926525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pic>
        <p:nvPicPr>
          <p:cNvPr id="9" name="Picture 8" descr="C3-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2"/>
            <a:ext cx="10820400" cy="2802467"/>
          </a:xfrm>
        </p:spPr>
        <p:txBody>
          <a:bodyPr anchor="ctr"/>
          <a:lstStyle>
            <a:lvl1pPr algn="l">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1024467" y="3649133"/>
            <a:ext cx="10130516" cy="99906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85F10605-D2A5-432B-8623-20F177DF8981}" type="datetimeFigureOut">
              <a:rPr lang="en-US" smtClean="0"/>
              <a:t>8/1/2023</a:t>
            </a:fld>
            <a:endParaRPr lang="en-US"/>
          </a:p>
        </p:txBody>
      </p:sp>
      <p:sp>
        <p:nvSpPr>
          <p:cNvPr id="6" name="Footer Placeholder 5"/>
          <p:cNvSpPr>
            <a:spLocks noGrp="1"/>
          </p:cNvSpPr>
          <p:nvPr>
            <p:ph type="ftr" sz="quarter" idx="11"/>
          </p:nvPr>
        </p:nvSpPr>
        <p:spPr>
          <a:xfrm>
            <a:off x="685800" y="379941"/>
            <a:ext cx="6991492" cy="365125"/>
          </a:xfrm>
        </p:spPr>
        <p:txBody>
          <a:bodyPr/>
          <a:lstStyle/>
          <a:p>
            <a:endParaRPr lang="en-US"/>
          </a:p>
        </p:txBody>
      </p:sp>
      <p:sp>
        <p:nvSpPr>
          <p:cNvPr id="7" name="Slide Number Placeholder 6"/>
          <p:cNvSpPr>
            <a:spLocks noGrp="1"/>
          </p:cNvSpPr>
          <p:nvPr>
            <p:ph type="sldNum" sz="quarter" idx="12"/>
          </p:nvPr>
        </p:nvSpPr>
        <p:spPr>
          <a:xfrm>
            <a:off x="10862452" y="381000"/>
            <a:ext cx="643748" cy="365125"/>
          </a:xfrm>
        </p:spPr>
        <p:txBody>
          <a:bodyPr/>
          <a:lstStyle/>
          <a:p>
            <a:fld id="{4E3B81BE-0BE5-44FE-BECD-9185A867936C}" type="slidenum">
              <a:rPr lang="en-US" smtClean="0"/>
              <a:t>‹#›</a:t>
            </a:fld>
            <a:endParaRPr lang="en-US"/>
          </a:p>
        </p:txBody>
      </p:sp>
    </p:spTree>
    <p:extLst>
      <p:ext uri="{BB962C8B-B14F-4D97-AF65-F5344CB8AC3E}">
        <p14:creationId xmlns:p14="http://schemas.microsoft.com/office/powerpoint/2010/main" val="3580122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pic>
        <p:nvPicPr>
          <p:cNvPr id="11" name="Picture 10" descr="C3-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67" y="753533"/>
            <a:ext cx="10151533" cy="2604495"/>
          </a:xfrm>
        </p:spPr>
        <p:txBody>
          <a:bodyPr anchor="ctr"/>
          <a:lstStyle>
            <a:lvl1pPr algn="l">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303865" y="3365556"/>
            <a:ext cx="9592736" cy="444443"/>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4" name="Text Placeholder 3"/>
          <p:cNvSpPr>
            <a:spLocks noGrp="1"/>
          </p:cNvSpPr>
          <p:nvPr>
            <p:ph type="body" sz="half" idx="2"/>
          </p:nvPr>
        </p:nvSpPr>
        <p:spPr>
          <a:xfrm>
            <a:off x="1024467" y="3959862"/>
            <a:ext cx="10151533" cy="679871"/>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85F10605-D2A5-432B-8623-20F177DF8981}" type="datetimeFigureOut">
              <a:rPr lang="en-US" smtClean="0"/>
              <a:t>8/1/2023</a:t>
            </a:fld>
            <a:endParaRPr lang="en-US"/>
          </a:p>
        </p:txBody>
      </p:sp>
      <p:sp>
        <p:nvSpPr>
          <p:cNvPr id="6" name="Footer Placeholder 5"/>
          <p:cNvSpPr>
            <a:spLocks noGrp="1"/>
          </p:cNvSpPr>
          <p:nvPr>
            <p:ph type="ftr" sz="quarter" idx="11"/>
          </p:nvPr>
        </p:nvSpPr>
        <p:spPr>
          <a:xfrm>
            <a:off x="685800" y="379941"/>
            <a:ext cx="6991492" cy="365125"/>
          </a:xfrm>
        </p:spPr>
        <p:txBody>
          <a:bodyPr/>
          <a:lstStyle/>
          <a:p>
            <a:endParaRPr lang="en-US"/>
          </a:p>
        </p:txBody>
      </p:sp>
      <p:sp>
        <p:nvSpPr>
          <p:cNvPr id="7" name="Slide Number Placeholder 6"/>
          <p:cNvSpPr>
            <a:spLocks noGrp="1"/>
          </p:cNvSpPr>
          <p:nvPr>
            <p:ph type="sldNum" sz="quarter" idx="12"/>
          </p:nvPr>
        </p:nvSpPr>
        <p:spPr>
          <a:xfrm>
            <a:off x="10862452" y="381000"/>
            <a:ext cx="643748" cy="365125"/>
          </a:xfrm>
        </p:spPr>
        <p:txBody>
          <a:bodyPr/>
          <a:lstStyle/>
          <a:p>
            <a:fld id="{4E3B81BE-0BE5-44FE-BECD-9185A867936C}" type="slidenum">
              <a:rPr lang="en-US" smtClean="0"/>
              <a:t>‹#›</a:t>
            </a:fld>
            <a:endParaRPr lang="en-US"/>
          </a:p>
        </p:txBody>
      </p:sp>
      <p:sp>
        <p:nvSpPr>
          <p:cNvPr id="9" name="TextBox 8"/>
          <p:cNvSpPr txBox="1"/>
          <p:nvPr/>
        </p:nvSpPr>
        <p:spPr>
          <a:xfrm>
            <a:off x="476250" y="93345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984230" y="270129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33647397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pic>
        <p:nvPicPr>
          <p:cNvPr id="8" name="Picture 7" descr="C3-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95" y="1124701"/>
            <a:ext cx="10146186" cy="2511835"/>
          </a:xfrm>
        </p:spPr>
        <p:txBody>
          <a:bodyPr anchor="b"/>
          <a:lstStyle>
            <a:lvl1pPr algn="l">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1024467" y="3648315"/>
            <a:ext cx="10144654" cy="99988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a:xfrm>
            <a:off x="7814452" y="378883"/>
            <a:ext cx="2910840" cy="365125"/>
          </a:xfrm>
        </p:spPr>
        <p:txBody>
          <a:bodyPr/>
          <a:lstStyle>
            <a:lvl1pPr algn="r">
              <a:defRPr/>
            </a:lvl1pPr>
          </a:lstStyle>
          <a:p>
            <a:fld id="{85F10605-D2A5-432B-8623-20F177DF8981}" type="datetimeFigureOut">
              <a:rPr lang="en-US" smtClean="0"/>
              <a:t>8/1/2023</a:t>
            </a:fld>
            <a:endParaRPr lang="en-US"/>
          </a:p>
        </p:txBody>
      </p:sp>
      <p:sp>
        <p:nvSpPr>
          <p:cNvPr id="6" name="Footer Placeholder 5"/>
          <p:cNvSpPr>
            <a:spLocks noGrp="1"/>
          </p:cNvSpPr>
          <p:nvPr>
            <p:ph type="ftr" sz="quarter" idx="11"/>
          </p:nvPr>
        </p:nvSpPr>
        <p:spPr>
          <a:xfrm>
            <a:off x="685800" y="378883"/>
            <a:ext cx="6991492" cy="365125"/>
          </a:xfrm>
        </p:spPr>
        <p:txBody>
          <a:bodyPr/>
          <a:lstStyle/>
          <a:p>
            <a:endParaRPr lang="en-US"/>
          </a:p>
        </p:txBody>
      </p:sp>
      <p:sp>
        <p:nvSpPr>
          <p:cNvPr id="7" name="Slide Number Placeholder 6"/>
          <p:cNvSpPr>
            <a:spLocks noGrp="1"/>
          </p:cNvSpPr>
          <p:nvPr>
            <p:ph type="sldNum" sz="quarter" idx="12"/>
          </p:nvPr>
        </p:nvSpPr>
        <p:spPr>
          <a:xfrm>
            <a:off x="10862452" y="381000"/>
            <a:ext cx="643748" cy="365125"/>
          </a:xfrm>
        </p:spPr>
        <p:txBody>
          <a:bodyPr/>
          <a:lstStyle/>
          <a:p>
            <a:fld id="{4E3B81BE-0BE5-44FE-BECD-9185A867936C}" type="slidenum">
              <a:rPr lang="en-US" smtClean="0"/>
              <a:t>‹#›</a:t>
            </a:fld>
            <a:endParaRPr lang="en-US"/>
          </a:p>
        </p:txBody>
      </p:sp>
    </p:spTree>
    <p:extLst>
      <p:ext uri="{BB962C8B-B14F-4D97-AF65-F5344CB8AC3E}">
        <p14:creationId xmlns:p14="http://schemas.microsoft.com/office/powerpoint/2010/main" val="4979138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2895600" y="761999"/>
            <a:ext cx="8610599" cy="1303867"/>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685800" y="2202080"/>
            <a:ext cx="3456432" cy="617320"/>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8" name="Text Placeholder 3"/>
          <p:cNvSpPr>
            <a:spLocks noGrp="1"/>
          </p:cNvSpPr>
          <p:nvPr>
            <p:ph type="body" sz="half" idx="15"/>
          </p:nvPr>
        </p:nvSpPr>
        <p:spPr>
          <a:xfrm>
            <a:off x="685799"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9" name="Text Placeholder 4"/>
          <p:cNvSpPr>
            <a:spLocks noGrp="1"/>
          </p:cNvSpPr>
          <p:nvPr>
            <p:ph type="body" sz="quarter" idx="3"/>
          </p:nvPr>
        </p:nvSpPr>
        <p:spPr>
          <a:xfrm>
            <a:off x="4368800" y="2201333"/>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0" name="Text Placeholder 3"/>
          <p:cNvSpPr>
            <a:spLocks noGrp="1"/>
          </p:cNvSpPr>
          <p:nvPr>
            <p:ph type="body" sz="half" idx="16"/>
          </p:nvPr>
        </p:nvSpPr>
        <p:spPr>
          <a:xfrm>
            <a:off x="4366858" y="2904067"/>
            <a:ext cx="3456432" cy="331461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1" name="Text Placeholder 4"/>
          <p:cNvSpPr>
            <a:spLocks noGrp="1"/>
          </p:cNvSpPr>
          <p:nvPr>
            <p:ph type="body" sz="quarter" idx="13"/>
          </p:nvPr>
        </p:nvSpPr>
        <p:spPr>
          <a:xfrm>
            <a:off x="8051800" y="2192866"/>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2" name="Text Placeholder 3"/>
          <p:cNvSpPr>
            <a:spLocks noGrp="1"/>
          </p:cNvSpPr>
          <p:nvPr>
            <p:ph type="body" sz="half" idx="17"/>
          </p:nvPr>
        </p:nvSpPr>
        <p:spPr>
          <a:xfrm>
            <a:off x="8051801"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3" name="Date Placeholder 2"/>
          <p:cNvSpPr>
            <a:spLocks noGrp="1"/>
          </p:cNvSpPr>
          <p:nvPr>
            <p:ph type="dt" sz="half" idx="10"/>
          </p:nvPr>
        </p:nvSpPr>
        <p:spPr/>
        <p:txBody>
          <a:bodyPr/>
          <a:lstStyle/>
          <a:p>
            <a:fld id="{85F10605-D2A5-432B-8623-20F177DF8981}" type="datetimeFigureOut">
              <a:rPr lang="en-US" smtClean="0"/>
              <a:t>8/1/2023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E3B81BE-0BE5-44FE-BECD-9185A867936C}" type="slidenum">
              <a:rPr lang="en-US" smtClean="0"/>
              <a:t>‹#›</a:t>
            </a:fld>
            <a:endParaRPr lang="en-US"/>
          </a:p>
        </p:txBody>
      </p:sp>
    </p:spTree>
    <p:extLst>
      <p:ext uri="{BB962C8B-B14F-4D97-AF65-F5344CB8AC3E}">
        <p14:creationId xmlns:p14="http://schemas.microsoft.com/office/powerpoint/2010/main" val="41220334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2895600" y="762000"/>
            <a:ext cx="8610599" cy="1295400"/>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688618" y="4191000"/>
            <a:ext cx="3451582"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0" name="Picture Placeholder 2"/>
          <p:cNvSpPr>
            <a:spLocks noGrp="1" noChangeAspect="1"/>
          </p:cNvSpPr>
          <p:nvPr>
            <p:ph type="pic" idx="15"/>
          </p:nvPr>
        </p:nvSpPr>
        <p:spPr>
          <a:xfrm>
            <a:off x="688618" y="2362200"/>
            <a:ext cx="3451582"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688618" y="4873764"/>
            <a:ext cx="3451582"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22" name="Text Placeholder 4"/>
          <p:cNvSpPr>
            <a:spLocks noGrp="1"/>
          </p:cNvSpPr>
          <p:nvPr>
            <p:ph type="body" sz="quarter" idx="3"/>
          </p:nvPr>
        </p:nvSpPr>
        <p:spPr>
          <a:xfrm>
            <a:off x="4374263" y="4191000"/>
            <a:ext cx="3448935"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3" name="Picture Placeholder 2"/>
          <p:cNvSpPr>
            <a:spLocks noGrp="1" noChangeAspect="1"/>
          </p:cNvSpPr>
          <p:nvPr>
            <p:ph type="pic" idx="21"/>
          </p:nvPr>
        </p:nvSpPr>
        <p:spPr>
          <a:xfrm>
            <a:off x="4374263" y="2362200"/>
            <a:ext cx="3448936"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4374264" y="4873763"/>
            <a:ext cx="344893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25" name="Text Placeholder 4"/>
          <p:cNvSpPr>
            <a:spLocks noGrp="1"/>
          </p:cNvSpPr>
          <p:nvPr>
            <p:ph type="body" sz="quarter" idx="13"/>
          </p:nvPr>
        </p:nvSpPr>
        <p:spPr>
          <a:xfrm>
            <a:off x="8049731" y="4191000"/>
            <a:ext cx="3456469"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6" name="Picture Placeholder 2"/>
          <p:cNvSpPr>
            <a:spLocks noGrp="1" noChangeAspect="1"/>
          </p:cNvSpPr>
          <p:nvPr>
            <p:ph type="pic" idx="22"/>
          </p:nvPr>
        </p:nvSpPr>
        <p:spPr>
          <a:xfrm>
            <a:off x="8049855" y="2362200"/>
            <a:ext cx="3447878"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8049731" y="4873761"/>
            <a:ext cx="345244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3" name="Date Placeholder 2"/>
          <p:cNvSpPr>
            <a:spLocks noGrp="1"/>
          </p:cNvSpPr>
          <p:nvPr>
            <p:ph type="dt" sz="half" idx="10"/>
          </p:nvPr>
        </p:nvSpPr>
        <p:spPr/>
        <p:txBody>
          <a:bodyPr/>
          <a:lstStyle/>
          <a:p>
            <a:fld id="{85F10605-D2A5-432B-8623-20F177DF8981}" type="datetimeFigureOut">
              <a:rPr lang="en-US" smtClean="0"/>
              <a:t>8/1/2023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E3B81BE-0BE5-44FE-BECD-9185A867936C}" type="slidenum">
              <a:rPr lang="en-US" smtClean="0"/>
              <a:t>‹#›</a:t>
            </a:fld>
            <a:endParaRPr lang="en-US"/>
          </a:p>
        </p:txBody>
      </p:sp>
    </p:spTree>
    <p:extLst>
      <p:ext uri="{BB962C8B-B14F-4D97-AF65-F5344CB8AC3E}">
        <p14:creationId xmlns:p14="http://schemas.microsoft.com/office/powerpoint/2010/main" val="365059961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5800" y="2194559"/>
            <a:ext cx="10820400" cy="4024125"/>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5F10605-D2A5-432B-8623-20F177DF8981}" type="datetimeFigureOut">
              <a:rPr lang="en-US" smtClean="0"/>
              <a:t>8/1/2023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3B81BE-0BE5-44FE-BECD-9185A867936C}" type="slidenum">
              <a:rPr lang="en-US" smtClean="0"/>
              <a:t>‹#›</a:t>
            </a:fld>
            <a:endParaRPr lang="en-US"/>
          </a:p>
        </p:txBody>
      </p:sp>
    </p:spTree>
    <p:extLst>
      <p:ext uri="{BB962C8B-B14F-4D97-AF65-F5344CB8AC3E}">
        <p14:creationId xmlns:p14="http://schemas.microsoft.com/office/powerpoint/2010/main" val="142888330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pic>
        <p:nvPicPr>
          <p:cNvPr id="9" name="Picture 8" descr="C3-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Vertical Title 1"/>
          <p:cNvSpPr>
            <a:spLocks noGrp="1"/>
          </p:cNvSpPr>
          <p:nvPr>
            <p:ph type="title" orient="vert"/>
          </p:nvPr>
        </p:nvSpPr>
        <p:spPr>
          <a:xfrm>
            <a:off x="9448800" y="745066"/>
            <a:ext cx="2057400" cy="3903133"/>
          </a:xfrm>
        </p:spPr>
        <p:txBody>
          <a:bodyPr vert="eaVert"/>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024466" y="745067"/>
            <a:ext cx="8204201" cy="3903133"/>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7814452" y="379941"/>
            <a:ext cx="2910840" cy="365125"/>
          </a:xfrm>
        </p:spPr>
        <p:txBody>
          <a:bodyPr/>
          <a:lstStyle>
            <a:lvl1pPr algn="r">
              <a:defRPr/>
            </a:lvl1pPr>
          </a:lstStyle>
          <a:p>
            <a:fld id="{85F10605-D2A5-432B-8623-20F177DF8981}" type="datetimeFigureOut">
              <a:rPr lang="en-US" smtClean="0"/>
              <a:t>8/1/2023</a:t>
            </a:fld>
            <a:endParaRPr lang="en-US"/>
          </a:p>
        </p:txBody>
      </p:sp>
      <p:sp>
        <p:nvSpPr>
          <p:cNvPr id="5" name="Footer Placeholder 4"/>
          <p:cNvSpPr>
            <a:spLocks noGrp="1"/>
          </p:cNvSpPr>
          <p:nvPr>
            <p:ph type="ftr" sz="quarter" idx="11"/>
          </p:nvPr>
        </p:nvSpPr>
        <p:spPr>
          <a:xfrm>
            <a:off x="685800" y="381000"/>
            <a:ext cx="6991492" cy="365125"/>
          </a:xfrm>
        </p:spPr>
        <p:txBody>
          <a:bodyPr/>
          <a:lstStyle/>
          <a:p>
            <a:endParaRPr lang="en-US"/>
          </a:p>
        </p:txBody>
      </p:sp>
      <p:sp>
        <p:nvSpPr>
          <p:cNvPr id="6" name="Slide Number Placeholder 5"/>
          <p:cNvSpPr>
            <a:spLocks noGrp="1"/>
          </p:cNvSpPr>
          <p:nvPr>
            <p:ph type="sldNum" sz="quarter" idx="12"/>
          </p:nvPr>
        </p:nvSpPr>
        <p:spPr>
          <a:xfrm>
            <a:off x="10862452" y="381000"/>
            <a:ext cx="643748" cy="365125"/>
          </a:xfrm>
        </p:spPr>
        <p:txBody>
          <a:bodyPr/>
          <a:lstStyle/>
          <a:p>
            <a:fld id="{4E3B81BE-0BE5-44FE-BECD-9185A867936C}" type="slidenum">
              <a:rPr lang="en-US" smtClean="0"/>
              <a:t>‹#›</a:t>
            </a:fld>
            <a:endParaRPr lang="en-US"/>
          </a:p>
        </p:txBody>
      </p:sp>
    </p:spTree>
    <p:extLst>
      <p:ext uri="{BB962C8B-B14F-4D97-AF65-F5344CB8AC3E}">
        <p14:creationId xmlns:p14="http://schemas.microsoft.com/office/powerpoint/2010/main" val="7234872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5F10605-D2A5-432B-8623-20F177DF8981}" type="datetimeFigureOut">
              <a:rPr lang="en-US" smtClean="0"/>
              <a:t>8/1/2023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3B81BE-0BE5-44FE-BECD-9185A867936C}" type="slidenum">
              <a:rPr lang="en-US" smtClean="0"/>
              <a:t>‹#›</a:t>
            </a:fld>
            <a:endParaRPr lang="en-US"/>
          </a:p>
        </p:txBody>
      </p:sp>
    </p:spTree>
    <p:extLst>
      <p:ext uri="{BB962C8B-B14F-4D97-AF65-F5344CB8AC3E}">
        <p14:creationId xmlns:p14="http://schemas.microsoft.com/office/powerpoint/2010/main" val="37525257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8" name="Picture 7" descr="C3-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3"/>
            <a:ext cx="10820399" cy="2801935"/>
          </a:xfrm>
        </p:spPr>
        <p:txBody>
          <a:bodyPr anchor="b">
            <a:normAutofit/>
          </a:bodyPr>
          <a:lstStyle>
            <a:lvl1pPr algn="r">
              <a:defRPr sz="4000"/>
            </a:lvl1pPr>
          </a:lstStyle>
          <a:p>
            <a:r>
              <a:rPr lang="en-US" smtClean="0"/>
              <a:t>Click to edit Master title style</a:t>
            </a:r>
            <a:endParaRPr lang="en-US" dirty="0"/>
          </a:p>
        </p:txBody>
      </p:sp>
      <p:sp>
        <p:nvSpPr>
          <p:cNvPr id="3" name="Text Placeholder 2"/>
          <p:cNvSpPr>
            <a:spLocks noGrp="1"/>
          </p:cNvSpPr>
          <p:nvPr>
            <p:ph type="body" idx="1"/>
          </p:nvPr>
        </p:nvSpPr>
        <p:spPr>
          <a:xfrm>
            <a:off x="1024467" y="3641725"/>
            <a:ext cx="10490200" cy="955675"/>
          </a:xfrm>
        </p:spPr>
        <p:txBody>
          <a:bodyPr>
            <a:normAutofit/>
          </a:bodyPr>
          <a:lstStyle>
            <a:lvl1pPr marL="0" indent="0" algn="r">
              <a:buNone/>
              <a:defRPr sz="22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a:xfrm>
            <a:off x="7814452" y="381000"/>
            <a:ext cx="2910840" cy="365125"/>
          </a:xfrm>
        </p:spPr>
        <p:txBody>
          <a:bodyPr/>
          <a:lstStyle>
            <a:lvl1pPr algn="r">
              <a:defRPr/>
            </a:lvl1pPr>
          </a:lstStyle>
          <a:p>
            <a:fld id="{85F10605-D2A5-432B-8623-20F177DF8981}" type="datetimeFigureOut">
              <a:rPr lang="en-US" smtClean="0"/>
              <a:t>8/1/2023</a:t>
            </a:fld>
            <a:endParaRPr lang="en-US"/>
          </a:p>
        </p:txBody>
      </p:sp>
      <p:sp>
        <p:nvSpPr>
          <p:cNvPr id="5" name="Footer Placeholder 4"/>
          <p:cNvSpPr>
            <a:spLocks noGrp="1"/>
          </p:cNvSpPr>
          <p:nvPr>
            <p:ph type="ftr" sz="quarter" idx="11"/>
          </p:nvPr>
        </p:nvSpPr>
        <p:spPr>
          <a:xfrm>
            <a:off x="685800" y="381001"/>
            <a:ext cx="6991492" cy="364065"/>
          </a:xfrm>
        </p:spPr>
        <p:txBody>
          <a:bodyPr/>
          <a:lstStyle/>
          <a:p>
            <a:endParaRPr lang="en-US"/>
          </a:p>
        </p:txBody>
      </p:sp>
      <p:sp>
        <p:nvSpPr>
          <p:cNvPr id="6" name="Slide Number Placeholder 5"/>
          <p:cNvSpPr>
            <a:spLocks noGrp="1"/>
          </p:cNvSpPr>
          <p:nvPr>
            <p:ph type="sldNum" sz="quarter" idx="12"/>
          </p:nvPr>
        </p:nvSpPr>
        <p:spPr>
          <a:xfrm>
            <a:off x="10862452" y="381000"/>
            <a:ext cx="643748" cy="365125"/>
          </a:xfrm>
        </p:spPr>
        <p:txBody>
          <a:bodyPr/>
          <a:lstStyle/>
          <a:p>
            <a:fld id="{4E3B81BE-0BE5-44FE-BECD-9185A867936C}" type="slidenum">
              <a:rPr lang="en-US" smtClean="0"/>
              <a:t>‹#›</a:t>
            </a:fld>
            <a:endParaRPr lang="en-US"/>
          </a:p>
        </p:txBody>
      </p:sp>
    </p:spTree>
    <p:extLst>
      <p:ext uri="{BB962C8B-B14F-4D97-AF65-F5344CB8AC3E}">
        <p14:creationId xmlns:p14="http://schemas.microsoft.com/office/powerpoint/2010/main" val="20033319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5800" y="2194559"/>
            <a:ext cx="5334000" cy="4024125"/>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2194559"/>
            <a:ext cx="5334000" cy="4024125"/>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5F10605-D2A5-432B-8623-20F177DF8981}" type="datetimeFigureOut">
              <a:rPr lang="en-US" smtClean="0"/>
              <a:t>8/1/2023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3B81BE-0BE5-44FE-BECD-9185A867936C}" type="slidenum">
              <a:rPr lang="en-US" smtClean="0"/>
              <a:t>‹#›</a:t>
            </a:fld>
            <a:endParaRPr lang="en-US"/>
          </a:p>
        </p:txBody>
      </p:sp>
    </p:spTree>
    <p:extLst>
      <p:ext uri="{BB962C8B-B14F-4D97-AF65-F5344CB8AC3E}">
        <p14:creationId xmlns:p14="http://schemas.microsoft.com/office/powerpoint/2010/main" val="36694718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5600" y="762000"/>
            <a:ext cx="8610600" cy="1295400"/>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914409" y="2183802"/>
            <a:ext cx="5079991"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85800" y="3132666"/>
            <a:ext cx="5311775" cy="3086019"/>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400800" y="2183802"/>
            <a:ext cx="5105400"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3132666"/>
            <a:ext cx="5334000" cy="3086019"/>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5F10605-D2A5-432B-8623-20F177DF8981}" type="datetimeFigureOut">
              <a:rPr lang="en-US" smtClean="0"/>
              <a:t>8/1/2023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E3B81BE-0BE5-44FE-BECD-9185A867936C}" type="slidenum">
              <a:rPr lang="en-US" smtClean="0"/>
              <a:t>‹#›</a:t>
            </a:fld>
            <a:endParaRPr lang="en-US"/>
          </a:p>
        </p:txBody>
      </p:sp>
    </p:spTree>
    <p:extLst>
      <p:ext uri="{BB962C8B-B14F-4D97-AF65-F5344CB8AC3E}">
        <p14:creationId xmlns:p14="http://schemas.microsoft.com/office/powerpoint/2010/main" val="2454850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85F10605-D2A5-432B-8623-20F177DF8981}" type="datetimeFigureOut">
              <a:rPr lang="en-US" smtClean="0"/>
              <a:t>8/1/2023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E3B81BE-0BE5-44FE-BECD-9185A867936C}" type="slidenum">
              <a:rPr lang="en-US" smtClean="0"/>
              <a:t>‹#›</a:t>
            </a:fld>
            <a:endParaRPr lang="en-US"/>
          </a:p>
        </p:txBody>
      </p:sp>
    </p:spTree>
    <p:extLst>
      <p:ext uri="{BB962C8B-B14F-4D97-AF65-F5344CB8AC3E}">
        <p14:creationId xmlns:p14="http://schemas.microsoft.com/office/powerpoint/2010/main" val="23864934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F10605-D2A5-432B-8623-20F177DF8981}" type="datetimeFigureOut">
              <a:rPr lang="en-US" smtClean="0"/>
              <a:t>8/1/2023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E3B81BE-0BE5-44FE-BECD-9185A867936C}" type="slidenum">
              <a:rPr lang="en-US" smtClean="0"/>
              <a:t>‹#›</a:t>
            </a:fld>
            <a:endParaRPr lang="en-US"/>
          </a:p>
        </p:txBody>
      </p:sp>
    </p:spTree>
    <p:extLst>
      <p:ext uri="{BB962C8B-B14F-4D97-AF65-F5344CB8AC3E}">
        <p14:creationId xmlns:p14="http://schemas.microsoft.com/office/powerpoint/2010/main" val="19275833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4114800" cy="1600200"/>
          </a:xfrm>
        </p:spPr>
        <p:txBody>
          <a:bodyPr anchor="b"/>
          <a:lstStyle>
            <a:lvl1pPr algn="l">
              <a:defRPr sz="3200"/>
            </a:lvl1pPr>
          </a:lstStyle>
          <a:p>
            <a:r>
              <a:rPr lang="en-US" smtClean="0"/>
              <a:t>Click to edit Master title style</a:t>
            </a:r>
            <a:endParaRPr lang="en-US" dirty="0"/>
          </a:p>
        </p:txBody>
      </p:sp>
      <p:sp>
        <p:nvSpPr>
          <p:cNvPr id="3" name="Content Placeholder 2"/>
          <p:cNvSpPr>
            <a:spLocks noGrp="1"/>
          </p:cNvSpPr>
          <p:nvPr>
            <p:ph idx="1"/>
          </p:nvPr>
        </p:nvSpPr>
        <p:spPr>
          <a:xfrm>
            <a:off x="4995582" y="746759"/>
            <a:ext cx="6510618" cy="5471925"/>
          </a:xfrm>
        </p:spPr>
        <p:txBody>
          <a:bodyPr anchor="ct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85800" y="3124199"/>
            <a:ext cx="411480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85F10605-D2A5-432B-8623-20F177DF8981}" type="datetimeFigureOut">
              <a:rPr lang="en-US" smtClean="0"/>
              <a:t>8/1/2023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3B81BE-0BE5-44FE-BECD-9185A867936C}" type="slidenum">
              <a:rPr lang="en-US" smtClean="0"/>
              <a:t>‹#›</a:t>
            </a:fld>
            <a:endParaRPr lang="en-US"/>
          </a:p>
        </p:txBody>
      </p:sp>
    </p:spTree>
    <p:extLst>
      <p:ext uri="{BB962C8B-B14F-4D97-AF65-F5344CB8AC3E}">
        <p14:creationId xmlns:p14="http://schemas.microsoft.com/office/powerpoint/2010/main" val="36949940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6873240" cy="1600200"/>
          </a:xfrm>
        </p:spPr>
        <p:txBody>
          <a:bodyPr anchor="b"/>
          <a:lstStyle>
            <a:lvl1pPr algn="l">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861238" y="751241"/>
            <a:ext cx="3644962" cy="546744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5800" y="3124199"/>
            <a:ext cx="687324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85F10605-D2A5-432B-8623-20F177DF8981}" type="datetimeFigureOut">
              <a:rPr lang="en-US" smtClean="0"/>
              <a:t>8/1/2023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3B81BE-0BE5-44FE-BECD-9185A867936C}" type="slidenum">
              <a:rPr lang="en-US" smtClean="0"/>
              <a:t>‹#›</a:t>
            </a:fld>
            <a:endParaRPr lang="en-US"/>
          </a:p>
        </p:txBody>
      </p:sp>
    </p:spTree>
    <p:extLst>
      <p:ext uri="{BB962C8B-B14F-4D97-AF65-F5344CB8AC3E}">
        <p14:creationId xmlns:p14="http://schemas.microsoft.com/office/powerpoint/2010/main" val="17529386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C3-HD-TOP.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sp>
        <p:nvSpPr>
          <p:cNvPr id="2" name="Title Placeholder 1"/>
          <p:cNvSpPr>
            <a:spLocks noGrp="1"/>
          </p:cNvSpPr>
          <p:nvPr>
            <p:ph type="title"/>
          </p:nvPr>
        </p:nvSpPr>
        <p:spPr>
          <a:xfrm>
            <a:off x="2895600" y="764373"/>
            <a:ext cx="8610600" cy="12930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5800" y="2194560"/>
            <a:ext cx="10820400" cy="4024125"/>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595360" y="6356350"/>
            <a:ext cx="291084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85F10605-D2A5-432B-8623-20F177DF8981}" type="datetimeFigureOut">
              <a:rPr lang="en-US" smtClean="0"/>
              <a:t>8/1/2023</a:t>
            </a:fld>
            <a:endParaRPr lang="en-US"/>
          </a:p>
        </p:txBody>
      </p:sp>
      <p:sp>
        <p:nvSpPr>
          <p:cNvPr id="5" name="Footer Placeholder 4"/>
          <p:cNvSpPr>
            <a:spLocks noGrp="1"/>
          </p:cNvSpPr>
          <p:nvPr>
            <p:ph type="ftr" sz="quarter" idx="3"/>
          </p:nvPr>
        </p:nvSpPr>
        <p:spPr>
          <a:xfrm>
            <a:off x="685800" y="6355845"/>
            <a:ext cx="777240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63000" y="381000"/>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E3B81BE-0BE5-44FE-BECD-9185A867936C}" type="slidenum">
              <a:rPr lang="en-US" smtClean="0"/>
              <a:t>‹#›</a:t>
            </a:fld>
            <a:endParaRPr lang="en-US"/>
          </a:p>
        </p:txBody>
      </p:sp>
    </p:spTree>
    <p:extLst>
      <p:ext uri="{BB962C8B-B14F-4D97-AF65-F5344CB8AC3E}">
        <p14:creationId xmlns:p14="http://schemas.microsoft.com/office/powerpoint/2010/main" val="490247350"/>
      </p:ext>
    </p:extLst>
  </p:cSld>
  <p:clrMap bg1="lt1" tx1="dk1" bg2="lt2" tx2="dk2" accent1="accent1" accent2="accent2" accent3="accent3" accent4="accent4" accent5="accent5" accent6="accent6" hlink="hlink" folHlink="folHlink"/>
  <p:sldLayoutIdLst>
    <p:sldLayoutId id="2147483736" r:id="rId1"/>
    <p:sldLayoutId id="2147483737" r:id="rId2"/>
    <p:sldLayoutId id="2147483738" r:id="rId3"/>
    <p:sldLayoutId id="2147483739" r:id="rId4"/>
    <p:sldLayoutId id="2147483740" r:id="rId5"/>
    <p:sldLayoutId id="2147483741" r:id="rId6"/>
    <p:sldLayoutId id="2147483742" r:id="rId7"/>
    <p:sldLayoutId id="2147483743" r:id="rId8"/>
    <p:sldLayoutId id="2147483744" r:id="rId9"/>
    <p:sldLayoutId id="2147483745" r:id="rId10"/>
    <p:sldLayoutId id="2147483746" r:id="rId11"/>
    <p:sldLayoutId id="2147483747" r:id="rId12"/>
    <p:sldLayoutId id="2147483748" r:id="rId13"/>
    <p:sldLayoutId id="2147483749" r:id="rId14"/>
    <p:sldLayoutId id="2147483750" r:id="rId15"/>
    <p:sldLayoutId id="2147483751" r:id="rId16"/>
    <p:sldLayoutId id="2147483752" r:id="rId17"/>
  </p:sldLayoutIdLst>
  <p:txStyles>
    <p:title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hyperlink" Target="https://magaskosh.ir/%d9%85%da%af%d8%b3-%d9%87%d8%a7-%d9%88-%d9%85%d8%b3%d9%85%d9%88%d9%85%db%8c%d8%aa-%d9%87%d8%a7%db%8c-%d8%ba%d8%b0%d8%a7%db%8c%db%8c/"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jpeg"/></Relationships>
</file>

<file path=ppt/slides/_rels/slide3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2192000" cy="6858000"/>
          </a:xfrm>
          <a:prstGeom prst="rect">
            <a:avLst/>
          </a:prstGeom>
        </p:spPr>
      </p:pic>
    </p:spTree>
    <p:extLst>
      <p:ext uri="{BB962C8B-B14F-4D97-AF65-F5344CB8AC3E}">
        <p14:creationId xmlns:p14="http://schemas.microsoft.com/office/powerpoint/2010/main" val="137387787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fa-IR" dirty="0">
                <a:cs typeface="B Titr" panose="00000700000000000000" pitchFamily="2" charset="-78"/>
              </a:rPr>
              <a:t>اهداف تصفیه فاضلاب</a:t>
            </a:r>
            <a:endParaRPr lang="en-US" dirty="0">
              <a:cs typeface="B Titr" panose="00000700000000000000" pitchFamily="2" charset="-78"/>
            </a:endParaRPr>
          </a:p>
        </p:txBody>
      </p:sp>
      <p:sp>
        <p:nvSpPr>
          <p:cNvPr id="3" name="Content Placeholder 2"/>
          <p:cNvSpPr>
            <a:spLocks noGrp="1"/>
          </p:cNvSpPr>
          <p:nvPr>
            <p:ph idx="1"/>
          </p:nvPr>
        </p:nvSpPr>
        <p:spPr/>
        <p:txBody>
          <a:bodyPr>
            <a:normAutofit fontScale="92500" lnSpcReduction="10000"/>
          </a:bodyPr>
          <a:lstStyle/>
          <a:p>
            <a:pPr algn="r" rtl="1">
              <a:buFontTx/>
              <a:buChar char="•"/>
            </a:pPr>
            <a:r>
              <a:rPr lang="ar-SA" altLang="en-US" sz="2400" b="1" dirty="0">
                <a:cs typeface="B Nazanin" panose="00000400000000000000" pitchFamily="2" charset="-78"/>
              </a:rPr>
              <a:t>جلوگيري از جاري شدن فاضلاب در جويها , قنوات و سطح معابر</a:t>
            </a:r>
            <a:r>
              <a:rPr lang="en-US" altLang="en-US" sz="2400" b="1" dirty="0">
                <a:cs typeface="B Nazanin" panose="00000400000000000000" pitchFamily="2" charset="-78"/>
              </a:rPr>
              <a:t> </a:t>
            </a:r>
          </a:p>
          <a:p>
            <a:pPr algn="r" rtl="1">
              <a:buFontTx/>
              <a:buChar char="•"/>
            </a:pPr>
            <a:r>
              <a:rPr lang="en-US" altLang="en-US" sz="2400" b="1" dirty="0">
                <a:cs typeface="B Nazanin" panose="00000400000000000000" pitchFamily="2" charset="-78"/>
              </a:rPr>
              <a:t> </a:t>
            </a:r>
            <a:r>
              <a:rPr lang="ar-SA" altLang="en-US" sz="2400" b="1" dirty="0">
                <a:cs typeface="B Nazanin" panose="00000400000000000000" pitchFamily="2" charset="-78"/>
              </a:rPr>
              <a:t>پاكيزه شدن انهار و مسيل ها از فاضلاب</a:t>
            </a:r>
            <a:r>
              <a:rPr lang="en-US" altLang="en-US" sz="2400" b="1" dirty="0">
                <a:cs typeface="B Nazanin" panose="00000400000000000000" pitchFamily="2" charset="-78"/>
              </a:rPr>
              <a:t> </a:t>
            </a:r>
          </a:p>
          <a:p>
            <a:pPr algn="r" rtl="1">
              <a:buFontTx/>
              <a:buChar char="•"/>
            </a:pPr>
            <a:r>
              <a:rPr lang="en-US" altLang="en-US" sz="2400" b="1" dirty="0">
                <a:cs typeface="B Nazanin" panose="00000400000000000000" pitchFamily="2" charset="-78"/>
              </a:rPr>
              <a:t> </a:t>
            </a:r>
            <a:r>
              <a:rPr lang="ar-SA" altLang="en-US" sz="2400" b="1" dirty="0">
                <a:cs typeface="B Nazanin" panose="00000400000000000000" pitchFamily="2" charset="-78"/>
              </a:rPr>
              <a:t>جلوگيري از تماس مستقيم مردم با فاضلاب</a:t>
            </a:r>
            <a:r>
              <a:rPr lang="en-US" altLang="en-US" sz="2400" b="1" dirty="0">
                <a:cs typeface="B Nazanin" panose="00000400000000000000" pitchFamily="2" charset="-78"/>
              </a:rPr>
              <a:t> </a:t>
            </a:r>
          </a:p>
          <a:p>
            <a:pPr algn="r" rtl="1">
              <a:buFontTx/>
              <a:buChar char="•"/>
            </a:pPr>
            <a:r>
              <a:rPr lang="en-US" altLang="en-US" sz="2400" b="1" dirty="0">
                <a:cs typeface="B Nazanin" panose="00000400000000000000" pitchFamily="2" charset="-78"/>
              </a:rPr>
              <a:t>  </a:t>
            </a:r>
            <a:r>
              <a:rPr lang="fa-IR" altLang="en-US" sz="2400" b="1" dirty="0">
                <a:cs typeface="B Nazanin" panose="00000400000000000000" pitchFamily="2" charset="-78"/>
              </a:rPr>
              <a:t>جلوگیری از</a:t>
            </a:r>
            <a:r>
              <a:rPr lang="ar-SA" altLang="en-US" sz="2400" b="1" dirty="0">
                <a:cs typeface="B Nazanin" panose="00000400000000000000" pitchFamily="2" charset="-78"/>
              </a:rPr>
              <a:t> آلودگي آبهاي زير زميني</a:t>
            </a:r>
            <a:r>
              <a:rPr lang="en-US" altLang="en-US" sz="2400" b="1" dirty="0">
                <a:cs typeface="B Nazanin" panose="00000400000000000000" pitchFamily="2" charset="-78"/>
              </a:rPr>
              <a:t> </a:t>
            </a:r>
          </a:p>
          <a:p>
            <a:pPr algn="r" rtl="1">
              <a:buFontTx/>
              <a:buChar char="•"/>
            </a:pPr>
            <a:r>
              <a:rPr lang="en-US" altLang="en-US" sz="2400" b="1" dirty="0">
                <a:cs typeface="B Nazanin" panose="00000400000000000000" pitchFamily="2" charset="-78"/>
              </a:rPr>
              <a:t> </a:t>
            </a:r>
            <a:r>
              <a:rPr lang="ar-SA" altLang="en-US" sz="2400" b="1" dirty="0">
                <a:cs typeface="B Nazanin" panose="00000400000000000000" pitchFamily="2" charset="-78"/>
              </a:rPr>
              <a:t>بهبود </a:t>
            </a:r>
            <a:r>
              <a:rPr lang="fa-IR" altLang="en-US" sz="2400" b="1" dirty="0">
                <a:cs typeface="B Nazanin" panose="00000400000000000000" pitchFamily="2" charset="-78"/>
              </a:rPr>
              <a:t>وضعیت </a:t>
            </a:r>
            <a:r>
              <a:rPr lang="ar-SA" altLang="en-US" sz="2400" b="1" dirty="0">
                <a:cs typeface="B Nazanin" panose="00000400000000000000" pitchFamily="2" charset="-78"/>
              </a:rPr>
              <a:t>محيط زيست </a:t>
            </a:r>
            <a:r>
              <a:rPr lang="fa-IR" altLang="en-US" sz="2400" b="1" dirty="0">
                <a:cs typeface="B Nazanin" panose="00000400000000000000" pitchFamily="2" charset="-78"/>
              </a:rPr>
              <a:t>جوامع</a:t>
            </a:r>
            <a:endParaRPr lang="en-US" altLang="en-US" sz="2400" b="1" dirty="0">
              <a:cs typeface="B Nazanin" panose="00000400000000000000" pitchFamily="2" charset="-78"/>
            </a:endParaRPr>
          </a:p>
          <a:p>
            <a:pPr algn="r" rtl="1">
              <a:buFontTx/>
              <a:buChar char="•"/>
            </a:pPr>
            <a:r>
              <a:rPr lang="en-US" altLang="en-US" sz="2400" b="1" dirty="0">
                <a:cs typeface="B Nazanin" panose="00000400000000000000" pitchFamily="2" charset="-78"/>
              </a:rPr>
              <a:t> </a:t>
            </a:r>
            <a:r>
              <a:rPr lang="ar-SA" altLang="en-US" sz="2400" b="1" dirty="0">
                <a:cs typeface="B Nazanin" panose="00000400000000000000" pitchFamily="2" charset="-78"/>
              </a:rPr>
              <a:t>استفاده از لجن تصفيه شده به عنوان كود</a:t>
            </a:r>
            <a:endParaRPr lang="en-US" altLang="en-US" sz="2400" b="1" dirty="0">
              <a:cs typeface="B Nazanin" panose="00000400000000000000" pitchFamily="2" charset="-78"/>
            </a:endParaRPr>
          </a:p>
          <a:p>
            <a:pPr algn="r" rtl="1">
              <a:buFontTx/>
              <a:buChar char="•"/>
            </a:pPr>
            <a:r>
              <a:rPr lang="ar-SA" altLang="en-US" sz="2400" b="1" dirty="0">
                <a:cs typeface="B Nazanin" panose="00000400000000000000" pitchFamily="2" charset="-78"/>
              </a:rPr>
              <a:t>ارتقاء سلامت جامعه</a:t>
            </a:r>
            <a:endParaRPr lang="en-US" altLang="en-US" sz="2400" b="1" dirty="0">
              <a:cs typeface="B Nazanin" panose="00000400000000000000" pitchFamily="2" charset="-78"/>
            </a:endParaRPr>
          </a:p>
          <a:p>
            <a:pPr algn="r" rtl="1">
              <a:buFontTx/>
              <a:buChar char="•"/>
            </a:pPr>
            <a:r>
              <a:rPr lang="ar-SA" altLang="en-US" sz="2400" b="1" dirty="0">
                <a:cs typeface="B Nazanin" panose="00000400000000000000" pitchFamily="2" charset="-78"/>
              </a:rPr>
              <a:t>جلوگيري از آلودگي محيط زيست</a:t>
            </a:r>
            <a:endParaRPr lang="fa-IR" altLang="en-US" sz="2400" b="1" dirty="0">
              <a:cs typeface="B Nazanin" panose="00000400000000000000" pitchFamily="2" charset="-78"/>
            </a:endParaRPr>
          </a:p>
          <a:p>
            <a:pPr algn="r" rtl="1">
              <a:buFontTx/>
              <a:buChar char="•"/>
            </a:pPr>
            <a:r>
              <a:rPr lang="fa-IR" altLang="en-US" sz="2400" b="1" dirty="0">
                <a:cs typeface="B Nazanin" panose="00000400000000000000" pitchFamily="2" charset="-78"/>
              </a:rPr>
              <a:t>بازیابی و استفاده مجدد از پساب</a:t>
            </a:r>
          </a:p>
          <a:p>
            <a:pPr algn="r" rtl="1">
              <a:buFontTx/>
              <a:buChar char="•"/>
            </a:pPr>
            <a:r>
              <a:rPr lang="ar-SA" altLang="en-US" sz="2400" b="1" dirty="0">
                <a:cs typeface="B Nazanin" panose="00000400000000000000" pitchFamily="2" charset="-78"/>
              </a:rPr>
              <a:t>تعادل اكوسيستم و جنبه هاي زيبايي شناختي محيط زيست</a:t>
            </a:r>
            <a:endParaRPr lang="en-US" altLang="en-US" sz="2400" b="1" dirty="0">
              <a:cs typeface="B Nazanin" panose="00000400000000000000" pitchFamily="2" charset="-78"/>
            </a:endParaRPr>
          </a:p>
          <a:p>
            <a:pPr algn="r" rtl="1"/>
            <a:endParaRPr lang="en-US" b="1" dirty="0">
              <a:cs typeface="B Nazanin" panose="00000400000000000000" pitchFamily="2" charset="-78"/>
            </a:endParaRPr>
          </a:p>
        </p:txBody>
      </p:sp>
    </p:spTree>
    <p:extLst>
      <p:ext uri="{BB962C8B-B14F-4D97-AF65-F5344CB8AC3E}">
        <p14:creationId xmlns:p14="http://schemas.microsoft.com/office/powerpoint/2010/main" val="10776247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296538"/>
            <a:ext cx="10820400" cy="4922148"/>
          </a:xfrm>
        </p:spPr>
        <p:txBody>
          <a:bodyPr>
            <a:normAutofit/>
          </a:bodyPr>
          <a:lstStyle/>
          <a:p>
            <a:pPr algn="justLow" rtl="1">
              <a:buNone/>
              <a:defRPr/>
            </a:pPr>
            <a:r>
              <a:rPr lang="fa-IR" sz="3200" b="1" dirty="0">
                <a:solidFill>
                  <a:schemeClr val="tx1">
                    <a:lumMod val="75000"/>
                    <a:lumOff val="25000"/>
                  </a:schemeClr>
                </a:solidFill>
                <a:cs typeface="B Titr" panose="00000700000000000000" pitchFamily="2" charset="-78"/>
              </a:rPr>
              <a:t>تعريف بهداشت مواد غذايي </a:t>
            </a:r>
            <a:endParaRPr lang="fa-IR" sz="3200" b="1" dirty="0" smtClean="0">
              <a:solidFill>
                <a:schemeClr val="tx1">
                  <a:lumMod val="75000"/>
                  <a:lumOff val="25000"/>
                </a:schemeClr>
              </a:solidFill>
              <a:cs typeface="B Titr" panose="00000700000000000000" pitchFamily="2" charset="-78"/>
            </a:endParaRPr>
          </a:p>
          <a:p>
            <a:pPr algn="justLow" rtl="1">
              <a:buNone/>
              <a:defRPr/>
            </a:pPr>
            <a:endParaRPr lang="fa-IR" sz="2400" b="1" dirty="0">
              <a:solidFill>
                <a:srgbClr val="FF3300"/>
              </a:solidFill>
              <a:cs typeface="B Nazanin" panose="00000400000000000000" pitchFamily="2" charset="-78"/>
            </a:endParaRPr>
          </a:p>
          <a:p>
            <a:pPr algn="justLow" rtl="1">
              <a:buNone/>
              <a:defRPr/>
            </a:pPr>
            <a:r>
              <a:rPr lang="fa-IR" b="1" dirty="0">
                <a:cs typeface="B Nazanin" panose="00000400000000000000" pitchFamily="2" charset="-78"/>
              </a:rPr>
              <a:t>بهداشت مواد غذايي كه يكي از شاخه هاي بهداشت مي باشد عبارت است از رعايت كليه اصولي كه بايد در توليد و نگهداري ، عرصه و فروش مواد غذايي مورد توجه قرار گيرد تا غذاي سالم با كيفيت مطلوب به دست آيد</a:t>
            </a:r>
          </a:p>
          <a:p>
            <a:pPr algn="justLow" rtl="1">
              <a:buNone/>
              <a:defRPr/>
            </a:pPr>
            <a:r>
              <a:rPr lang="fa-IR" b="1" dirty="0">
                <a:cs typeface="B Nazanin" panose="00000400000000000000" pitchFamily="2" charset="-78"/>
              </a:rPr>
              <a:t>مواد غذايي از توليد تا سفره دچار تغييرات زيادي شده است و با عوامل مختلفي در تماس مي باشد بنابراين به جهت حفظ </a:t>
            </a:r>
            <a:r>
              <a:rPr lang="fa-IR" b="1" dirty="0" smtClean="0">
                <a:cs typeface="B Nazanin" panose="00000400000000000000" pitchFamily="2" charset="-78"/>
              </a:rPr>
              <a:t>سلامت غذا </a:t>
            </a:r>
            <a:r>
              <a:rPr lang="fa-IR" b="1" dirty="0">
                <a:cs typeface="B Nazanin" panose="00000400000000000000" pitchFamily="2" charset="-78"/>
              </a:rPr>
              <a:t>و عرضه مواد غذايي سالم نيازمند به كنترل مستمر مي باشد. يكي از مراحل مهم كنترل بهداشتي مواد غذايي در سطح عرضه مي باشد </a:t>
            </a:r>
            <a:r>
              <a:rPr lang="fa-IR" b="1" dirty="0" smtClean="0">
                <a:cs typeface="B Nazanin" panose="00000400000000000000" pitchFamily="2" charset="-78"/>
              </a:rPr>
              <a:t>.</a:t>
            </a:r>
          </a:p>
          <a:p>
            <a:pPr algn="r" rtl="1"/>
            <a:r>
              <a:rPr lang="fa-IR" b="1" dirty="0">
                <a:cs typeface="B Nazanin" panose="00000400000000000000" pitchFamily="2" charset="-78"/>
              </a:rPr>
              <a:t> کنترل بهداشتی مراکز تهیه وتوزیع ،نگهداری و فروش مواد خوردنی ، آشامیدنی و </a:t>
            </a:r>
            <a:r>
              <a:rPr lang="fa-IR" b="1" dirty="0" smtClean="0">
                <a:cs typeface="B Nazanin" panose="00000400000000000000" pitchFamily="2" charset="-78"/>
              </a:rPr>
              <a:t>بهداشتی توسط بهداشتت محیط: </a:t>
            </a:r>
            <a:endParaRPr lang="fa-IR" b="1" dirty="0">
              <a:cs typeface="B Nazanin" panose="00000400000000000000" pitchFamily="2" charset="-78"/>
            </a:endParaRPr>
          </a:p>
          <a:p>
            <a:pPr marL="0" indent="0" algn="r" rtl="1">
              <a:buNone/>
            </a:pPr>
            <a:r>
              <a:rPr lang="fa-IR" b="1" dirty="0">
                <a:cs typeface="B Nazanin" panose="00000400000000000000" pitchFamily="2" charset="-78"/>
              </a:rPr>
              <a:t>ا</a:t>
            </a:r>
            <a:r>
              <a:rPr lang="fa-IR" b="1" dirty="0" smtClean="0">
                <a:cs typeface="B Nazanin" panose="00000400000000000000" pitchFamily="2" charset="-78"/>
              </a:rPr>
              <a:t>ین </a:t>
            </a:r>
            <a:r>
              <a:rPr lang="fa-IR" b="1" dirty="0">
                <a:cs typeface="B Nazanin" panose="00000400000000000000" pitchFamily="2" charset="-78"/>
              </a:rPr>
              <a:t>کنترل شامل کارخانه ها، کارگاهها ، سردخانه ها ، اماکن و واحدهایی که به گونه ای نسبت به تهیه و توزیع ، نگهداری و فروش مواد خوردنی، آشامیدنی و آرایشی اقدام می نمایند، می باشد.</a:t>
            </a:r>
          </a:p>
          <a:p>
            <a:pPr algn="justLow" rtl="1">
              <a:buNone/>
              <a:defRPr/>
            </a:pPr>
            <a:endParaRPr lang="fa-IR" b="1" dirty="0" smtClean="0">
              <a:cs typeface="B Nazanin" panose="00000400000000000000" pitchFamily="2" charset="-78"/>
            </a:endParaRPr>
          </a:p>
          <a:p>
            <a:pPr algn="justLow" rtl="1">
              <a:buNone/>
              <a:defRPr/>
            </a:pPr>
            <a:endParaRPr lang="en-US" b="1" dirty="0">
              <a:cs typeface="B Nazanin" panose="00000400000000000000" pitchFamily="2" charset="-78"/>
            </a:endParaRPr>
          </a:p>
        </p:txBody>
      </p:sp>
    </p:spTree>
    <p:extLst>
      <p:ext uri="{BB962C8B-B14F-4D97-AF65-F5344CB8AC3E}">
        <p14:creationId xmlns:p14="http://schemas.microsoft.com/office/powerpoint/2010/main" val="30991430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28048" y="764373"/>
            <a:ext cx="10578152" cy="1293028"/>
          </a:xfrm>
        </p:spPr>
        <p:txBody>
          <a:bodyPr/>
          <a:lstStyle/>
          <a:p>
            <a:r>
              <a:rPr lang="fa-IR" dirty="0" smtClean="0">
                <a:cs typeface="B Titr" panose="00000700000000000000" pitchFamily="2" charset="-78"/>
              </a:rPr>
              <a:t>ازجمله اقدامات بهداشت محیط جهت بهداشت مواد غذایی</a:t>
            </a:r>
            <a:endParaRPr lang="en-US" dirty="0">
              <a:cs typeface="B Titr" panose="00000700000000000000" pitchFamily="2" charset="-78"/>
            </a:endParaRPr>
          </a:p>
        </p:txBody>
      </p:sp>
      <p:sp>
        <p:nvSpPr>
          <p:cNvPr id="3" name="Content Placeholder 2"/>
          <p:cNvSpPr>
            <a:spLocks noGrp="1"/>
          </p:cNvSpPr>
          <p:nvPr>
            <p:ph idx="1"/>
          </p:nvPr>
        </p:nvSpPr>
        <p:spPr/>
        <p:txBody>
          <a:bodyPr>
            <a:normAutofit/>
          </a:bodyPr>
          <a:lstStyle/>
          <a:p>
            <a:pPr algn="r" rtl="1"/>
            <a:r>
              <a:rPr lang="fa-IR" b="1" dirty="0">
                <a:cs typeface="B Nazanin" panose="00000400000000000000" pitchFamily="2" charset="-78"/>
              </a:rPr>
              <a:t>اجرای طرح فوریت سلامت مواد غذایی</a:t>
            </a:r>
          </a:p>
          <a:p>
            <a:pPr algn="r" rtl="1"/>
            <a:r>
              <a:rPr lang="fa-IR" b="1" dirty="0">
                <a:cs typeface="B Nazanin" panose="00000400000000000000" pitchFamily="2" charset="-78"/>
              </a:rPr>
              <a:t>اجرای طرح تشدید کنترل مراکز تهیه و توزیع مواد غذایی و اماکن عمومی در ایام خاص سال ( ماه مبارک رمضان- محرم اربعین و نوروز)</a:t>
            </a:r>
          </a:p>
          <a:p>
            <a:pPr algn="r" rtl="1"/>
            <a:r>
              <a:rPr lang="fa-IR" b="1" dirty="0">
                <a:cs typeface="B Nazanin" panose="00000400000000000000" pitchFamily="2" charset="-78"/>
              </a:rPr>
              <a:t> یدسنجی از نمک های موجود</a:t>
            </a:r>
          </a:p>
          <a:p>
            <a:pPr algn="r" rtl="1"/>
            <a:r>
              <a:rPr lang="fa-IR" b="1" dirty="0">
                <a:cs typeface="B Nazanin" panose="00000400000000000000" pitchFamily="2" charset="-78"/>
              </a:rPr>
              <a:t>کنترل ید نمک های موجود( مشکلات ناشی از کمبود ید)</a:t>
            </a:r>
          </a:p>
          <a:p>
            <a:pPr algn="r" rtl="1"/>
            <a:r>
              <a:rPr lang="fa-IR" b="1" dirty="0">
                <a:cs typeface="B Nazanin" panose="00000400000000000000" pitchFamily="2" charset="-78"/>
              </a:rPr>
              <a:t>اجرای طرح حذف جوش شیرین و کاهش نمک در نانوایی </a:t>
            </a:r>
          </a:p>
          <a:p>
            <a:pPr algn="r" rtl="1"/>
            <a:r>
              <a:rPr lang="fa-IR" b="1" dirty="0">
                <a:cs typeface="B Nazanin" panose="00000400000000000000" pitchFamily="2" charset="-78"/>
              </a:rPr>
              <a:t>کنترل طغیان های ناشی از غذا </a:t>
            </a:r>
          </a:p>
          <a:p>
            <a:pPr algn="r" rtl="1"/>
            <a:endParaRPr lang="en-US" b="1" dirty="0">
              <a:cs typeface="B Nazanin" panose="00000400000000000000" pitchFamily="2" charset="-78"/>
            </a:endParaRPr>
          </a:p>
        </p:txBody>
      </p:sp>
    </p:spTree>
    <p:extLst>
      <p:ext uri="{BB962C8B-B14F-4D97-AF65-F5344CB8AC3E}">
        <p14:creationId xmlns:p14="http://schemas.microsoft.com/office/powerpoint/2010/main" val="32031203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95600" y="764373"/>
            <a:ext cx="8610600" cy="600403"/>
          </a:xfrm>
        </p:spPr>
        <p:txBody>
          <a:bodyPr>
            <a:normAutofit fontScale="90000"/>
          </a:bodyPr>
          <a:lstStyle/>
          <a:p>
            <a:r>
              <a:rPr lang="fa-IR" dirty="0" smtClean="0">
                <a:cs typeface="B Titr" panose="00000700000000000000" pitchFamily="2" charset="-78"/>
              </a:rPr>
              <a:t>بهداشت هوا</a:t>
            </a:r>
            <a:endParaRPr lang="en-US" dirty="0">
              <a:cs typeface="B Titr" panose="00000700000000000000" pitchFamily="2" charset="-78"/>
            </a:endParaRPr>
          </a:p>
        </p:txBody>
      </p:sp>
      <p:sp>
        <p:nvSpPr>
          <p:cNvPr id="3" name="Content Placeholder 2"/>
          <p:cNvSpPr>
            <a:spLocks noGrp="1"/>
          </p:cNvSpPr>
          <p:nvPr>
            <p:ph idx="1"/>
          </p:nvPr>
        </p:nvSpPr>
        <p:spPr>
          <a:xfrm>
            <a:off x="685800" y="1364776"/>
            <a:ext cx="10820400" cy="5317933"/>
          </a:xfrm>
        </p:spPr>
        <p:txBody>
          <a:bodyPr>
            <a:normAutofit fontScale="77500" lnSpcReduction="20000"/>
          </a:bodyPr>
          <a:lstStyle/>
          <a:p>
            <a:pPr algn="just" rtl="1">
              <a:lnSpc>
                <a:spcPct val="150000"/>
              </a:lnSpc>
            </a:pPr>
            <a:r>
              <a:rPr lang="fa-IR" b="1" dirty="0">
                <a:cs typeface="B Nazanin" panose="00000400000000000000" pitchFamily="2" charset="-78"/>
              </a:rPr>
              <a:t>کیفیت هوا، زندگی و تنفس انسان را تحت تأثیر قرار میدهد. همانگونه که وضعیت آب و هوا روز به روز و حتی ساعت به ساعت تغییر میکند، کیفیت هوا نیز میتواند متغیر باشد. مدیریت پایش و نظارت بر کیفیت هوا در شهرهای بزرگ دادههای مربوط به کیفیت هوا را به شاخص کیفیت هوا تبدیل میکند و </a:t>
            </a:r>
            <a:r>
              <a:rPr lang="fa-IR" b="1" dirty="0" smtClean="0">
                <a:cs typeface="B Nazanin" panose="00000400000000000000" pitchFamily="2" charset="-78"/>
              </a:rPr>
              <a:t>اطلاعات </a:t>
            </a:r>
            <a:r>
              <a:rPr lang="fa-IR" b="1" dirty="0">
                <a:cs typeface="B Nazanin" panose="00000400000000000000" pitchFamily="2" charset="-78"/>
              </a:rPr>
              <a:t>مورد نیاز را در اختیار عموم مردم قرار میدهد. بنابراین شاخص کیفیت هوا یک ابزار کلیدی جهت آگاهی از کیفیت هوا، نحوۀ اثر آلودگی هوا بر </a:t>
            </a:r>
            <a:r>
              <a:rPr lang="fa-IR" b="1" dirty="0" smtClean="0">
                <a:cs typeface="B Nazanin" panose="00000400000000000000" pitchFamily="2" charset="-78"/>
              </a:rPr>
              <a:t>سلامت </a:t>
            </a:r>
            <a:r>
              <a:rPr lang="fa-IR" b="1" dirty="0">
                <a:cs typeface="B Nazanin" pitchFamily="2" charset="-78"/>
              </a:rPr>
              <a:t>و روشهای محافظتی در برابر آلودگی هوا است. شاخص كيفيت هوا يا </a:t>
            </a:r>
            <a:r>
              <a:rPr lang="en-US" sz="2000" b="1" dirty="0">
                <a:latin typeface="Times New Roman" pitchFamily="18" charset="0"/>
                <a:cs typeface="Times New Roman" pitchFamily="18" charset="0"/>
              </a:rPr>
              <a:t>Air Quality Index</a:t>
            </a:r>
            <a:r>
              <a:rPr lang="fa-IR" sz="2000" b="1" dirty="0">
                <a:latin typeface="Times New Roman" pitchFamily="18" charset="0"/>
                <a:cs typeface="Times New Roman" pitchFamily="18" charset="0"/>
              </a:rPr>
              <a:t> </a:t>
            </a:r>
            <a:r>
              <a:rPr lang="fa-IR" b="1" dirty="0">
                <a:cs typeface="B Nazanin" pitchFamily="2" charset="-78"/>
              </a:rPr>
              <a:t>شاخصي جهت پيش بيني روزانه كيفيت هوا مي باشد. اين شاخص به شما مي گويد هوا پاك يا آلوده است و ميزان ارتباط آن با سطوح سلامتي به چه صورت است. اين شاخص ميزان تاثيرات آلودگي هوا بر سلامتي انسان را نشان مي دهد و در واقع جهت فهم معناي كيفيت هواي محلي بر سلامت انسان مي باشد</a:t>
            </a:r>
          </a:p>
          <a:p>
            <a:pPr algn="r" rtl="1">
              <a:lnSpc>
                <a:spcPct val="150000"/>
              </a:lnSpc>
              <a:buFont typeface="Wingdings" pitchFamily="2" charset="2"/>
              <a:buChar char="Ø"/>
            </a:pPr>
            <a:r>
              <a:rPr lang="en-US" b="1" dirty="0" smtClean="0">
                <a:cs typeface="B Nazanin" panose="00000400000000000000" pitchFamily="2" charset="-78"/>
              </a:rPr>
              <a:t>AQI </a:t>
            </a:r>
            <a:r>
              <a:rPr lang="fa-IR" b="1" dirty="0" smtClean="0">
                <a:cs typeface="B Nazanin" panose="00000400000000000000" pitchFamily="2" charset="-78"/>
              </a:rPr>
              <a:t>برای </a:t>
            </a:r>
            <a:r>
              <a:rPr lang="fa-IR" b="1" dirty="0">
                <a:cs typeface="B Nazanin" panose="00000400000000000000" pitchFamily="2" charset="-78"/>
              </a:rPr>
              <a:t>پنج </a:t>
            </a:r>
            <a:r>
              <a:rPr lang="fa-IR" b="1" dirty="0" smtClean="0">
                <a:cs typeface="B Nazanin" panose="00000400000000000000" pitchFamily="2" charset="-78"/>
              </a:rPr>
              <a:t>آلاینده </a:t>
            </a:r>
            <a:r>
              <a:rPr lang="fa-IR" b="1" dirty="0">
                <a:cs typeface="B Nazanin" panose="00000400000000000000" pitchFamily="2" charset="-78"/>
              </a:rPr>
              <a:t>اصلی هوا یعنی </a:t>
            </a:r>
            <a:endParaRPr lang="fa-IR" b="1" dirty="0" smtClean="0">
              <a:cs typeface="B Nazanin" panose="00000400000000000000" pitchFamily="2" charset="-78"/>
            </a:endParaRPr>
          </a:p>
          <a:p>
            <a:pPr algn="r" rtl="1">
              <a:lnSpc>
                <a:spcPct val="150000"/>
              </a:lnSpc>
              <a:buFont typeface="Wingdings" pitchFamily="2" charset="2"/>
              <a:buChar char="Ø"/>
            </a:pPr>
            <a:r>
              <a:rPr lang="fa-IR" b="1" dirty="0">
                <a:cs typeface="B Nazanin" panose="00000400000000000000" pitchFamily="2" charset="-78"/>
              </a:rPr>
              <a:t>ذرات معلق(</a:t>
            </a:r>
            <a:r>
              <a:rPr lang="en-US" b="1" dirty="0">
                <a:cs typeface="B Nazanin" panose="00000400000000000000" pitchFamily="2" charset="-78"/>
              </a:rPr>
              <a:t>PM10</a:t>
            </a:r>
            <a:r>
              <a:rPr lang="fa-IR" b="1" dirty="0">
                <a:cs typeface="B Nazanin" panose="00000400000000000000" pitchFamily="2" charset="-78"/>
              </a:rPr>
              <a:t>)</a:t>
            </a:r>
          </a:p>
          <a:p>
            <a:pPr algn="r" rtl="1">
              <a:lnSpc>
                <a:spcPct val="150000"/>
              </a:lnSpc>
              <a:buFont typeface="Wingdings" pitchFamily="2" charset="2"/>
              <a:buChar char="Ø"/>
            </a:pPr>
            <a:r>
              <a:rPr lang="fa-IR" b="1" dirty="0">
                <a:cs typeface="B Nazanin" panose="00000400000000000000" pitchFamily="2" charset="-78"/>
              </a:rPr>
              <a:t>دي اكسيد نيتروژن(</a:t>
            </a:r>
            <a:r>
              <a:rPr lang="en-US" b="1" dirty="0">
                <a:cs typeface="B Nazanin" panose="00000400000000000000" pitchFamily="2" charset="-78"/>
              </a:rPr>
              <a:t>NO2</a:t>
            </a:r>
            <a:r>
              <a:rPr lang="fa-IR" b="1" dirty="0">
                <a:cs typeface="B Nazanin" panose="00000400000000000000" pitchFamily="2" charset="-78"/>
              </a:rPr>
              <a:t>)</a:t>
            </a:r>
          </a:p>
          <a:p>
            <a:pPr algn="r" rtl="1">
              <a:lnSpc>
                <a:spcPct val="150000"/>
              </a:lnSpc>
              <a:buFont typeface="Wingdings" pitchFamily="2" charset="2"/>
              <a:buChar char="Ø"/>
            </a:pPr>
            <a:r>
              <a:rPr lang="fa-IR" b="1" dirty="0">
                <a:cs typeface="B Nazanin" panose="00000400000000000000" pitchFamily="2" charset="-78"/>
              </a:rPr>
              <a:t>ازن سطح زمين(</a:t>
            </a:r>
            <a:r>
              <a:rPr lang="en-US" b="1" dirty="0">
                <a:cs typeface="B Nazanin" panose="00000400000000000000" pitchFamily="2" charset="-78"/>
              </a:rPr>
              <a:t>O3</a:t>
            </a:r>
            <a:r>
              <a:rPr lang="fa-IR" b="1" dirty="0">
                <a:cs typeface="B Nazanin" panose="00000400000000000000" pitchFamily="2" charset="-78"/>
              </a:rPr>
              <a:t>)</a:t>
            </a:r>
          </a:p>
          <a:p>
            <a:pPr algn="r" rtl="1">
              <a:lnSpc>
                <a:spcPct val="150000"/>
              </a:lnSpc>
              <a:buFont typeface="Wingdings" pitchFamily="2" charset="2"/>
              <a:buChar char="Ø"/>
            </a:pPr>
            <a:r>
              <a:rPr lang="fa-IR" b="1" dirty="0">
                <a:cs typeface="B Nazanin" panose="00000400000000000000" pitchFamily="2" charset="-78"/>
              </a:rPr>
              <a:t>منواكسيد كربن(</a:t>
            </a:r>
            <a:r>
              <a:rPr lang="en-US" b="1" dirty="0">
                <a:cs typeface="B Nazanin" panose="00000400000000000000" pitchFamily="2" charset="-78"/>
              </a:rPr>
              <a:t>CO</a:t>
            </a:r>
            <a:r>
              <a:rPr lang="fa-IR" b="1" dirty="0">
                <a:cs typeface="B Nazanin" panose="00000400000000000000" pitchFamily="2" charset="-78"/>
              </a:rPr>
              <a:t>)</a:t>
            </a:r>
          </a:p>
          <a:p>
            <a:pPr algn="r" rtl="1">
              <a:lnSpc>
                <a:spcPct val="150000"/>
              </a:lnSpc>
              <a:buFont typeface="Wingdings" pitchFamily="2" charset="2"/>
              <a:buChar char="Ø"/>
            </a:pPr>
            <a:r>
              <a:rPr lang="fa-IR" b="1" dirty="0">
                <a:cs typeface="B Nazanin" panose="00000400000000000000" pitchFamily="2" charset="-78"/>
              </a:rPr>
              <a:t>دي اكسيد گوگرد(</a:t>
            </a:r>
            <a:r>
              <a:rPr lang="en-US" b="1" dirty="0">
                <a:cs typeface="B Nazanin" panose="00000400000000000000" pitchFamily="2" charset="-78"/>
              </a:rPr>
              <a:t>SO2</a:t>
            </a:r>
            <a:r>
              <a:rPr lang="fa-IR" b="1" dirty="0">
                <a:cs typeface="B Nazanin" panose="00000400000000000000" pitchFamily="2" charset="-78"/>
              </a:rPr>
              <a:t>)</a:t>
            </a:r>
          </a:p>
        </p:txBody>
      </p:sp>
    </p:spTree>
    <p:extLst>
      <p:ext uri="{BB962C8B-B14F-4D97-AF65-F5344CB8AC3E}">
        <p14:creationId xmlns:p14="http://schemas.microsoft.com/office/powerpoint/2010/main" val="41622544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a:cs typeface="B Titr" panose="00000700000000000000" pitchFamily="2" charset="-78"/>
              </a:rPr>
              <a:t>انواع مواد دخاني</a:t>
            </a:r>
            <a:endParaRPr lang="en-US" dirty="0">
              <a:cs typeface="B Titr" panose="00000700000000000000" pitchFamily="2" charset="-78"/>
            </a:endParaRPr>
          </a:p>
        </p:txBody>
      </p:sp>
      <p:sp>
        <p:nvSpPr>
          <p:cNvPr id="3" name="Content Placeholder 2"/>
          <p:cNvSpPr>
            <a:spLocks noGrp="1"/>
          </p:cNvSpPr>
          <p:nvPr>
            <p:ph idx="1"/>
          </p:nvPr>
        </p:nvSpPr>
        <p:spPr/>
        <p:txBody>
          <a:bodyPr/>
          <a:lstStyle/>
          <a:p>
            <a:pPr algn="r" rtl="1"/>
            <a:r>
              <a:rPr lang="fa-IR" b="1" dirty="0">
                <a:cs typeface="B Nazanin" panose="00000400000000000000" pitchFamily="2" charset="-78"/>
              </a:rPr>
              <a:t>انواع مواد دخاني مصرف دخانيات فقط كشيدن سيگارنيست. هر ماده و يا فرآورده اي كه تمام يا بخشي از ماده خام تشكيل دهنده آن، گياه توتون و يا تنباكو يا مشتقات آن باشد جزء دخانيات محسوب شده و خطرات مصرف سيگار را دارد. پيپ، قليان، انفيه و يا شبه آن ها = مواد </a:t>
            </a:r>
            <a:r>
              <a:rPr lang="fa-IR" b="1" dirty="0" smtClean="0">
                <a:cs typeface="B Nazanin" panose="00000400000000000000" pitchFamily="2" charset="-78"/>
              </a:rPr>
              <a:t>دخاني</a:t>
            </a:r>
          </a:p>
          <a:p>
            <a:pPr algn="r" rtl="1"/>
            <a:r>
              <a:rPr lang="fa-IR" b="1" dirty="0" smtClean="0">
                <a:cs typeface="B Nazanin" panose="00000400000000000000" pitchFamily="2" charset="-78"/>
              </a:rPr>
              <a:t> </a:t>
            </a:r>
            <a:r>
              <a:rPr lang="fa-IR" b="1" dirty="0">
                <a:cs typeface="B Nazanin" panose="00000400000000000000" pitchFamily="2" charset="-78"/>
              </a:rPr>
              <a:t>مواد تشكيل دهنده اصلي سيگار توتون همراه با كاغذ، فيلتر و برخي افزودني ها، هستند . سيگار بيش از 4000 ماده سمي و 80 ماده سرطان زادارد. قليان </a:t>
            </a:r>
            <a:r>
              <a:rPr lang="fa-IR" b="1" dirty="0" smtClean="0">
                <a:cs typeface="B Nazanin" panose="00000400000000000000" pitchFamily="2" charset="-78"/>
              </a:rPr>
              <a:t>براي(( </a:t>
            </a:r>
            <a:r>
              <a:rPr lang="fa-IR" b="1" dirty="0">
                <a:cs typeface="B Nazanin" panose="00000400000000000000" pitchFamily="2" charset="-78"/>
              </a:rPr>
              <a:t>آب </a:t>
            </a:r>
            <a:r>
              <a:rPr lang="fa-IR" b="1" dirty="0" smtClean="0">
                <a:cs typeface="B Nazanin" panose="00000400000000000000" pitchFamily="2" charset="-78"/>
              </a:rPr>
              <a:t>درماني))  </a:t>
            </a:r>
            <a:r>
              <a:rPr lang="fa-IR" b="1" dirty="0">
                <a:cs typeface="B Nazanin" panose="00000400000000000000" pitchFamily="2" charset="-78"/>
              </a:rPr>
              <a:t>و يا </a:t>
            </a:r>
            <a:r>
              <a:rPr lang="fa-IR" b="1" dirty="0" smtClean="0">
                <a:cs typeface="B Nazanin" panose="00000400000000000000" pitchFamily="2" charset="-78"/>
              </a:rPr>
              <a:t>(( </a:t>
            </a:r>
            <a:r>
              <a:rPr lang="fa-IR" b="1" dirty="0">
                <a:cs typeface="B Nazanin" panose="00000400000000000000" pitchFamily="2" charset="-78"/>
              </a:rPr>
              <a:t>توتون ميوه اي </a:t>
            </a:r>
            <a:r>
              <a:rPr lang="fa-IR" b="1" dirty="0" smtClean="0">
                <a:cs typeface="B Nazanin" panose="00000400000000000000" pitchFamily="2" charset="-78"/>
              </a:rPr>
              <a:t>)) ،(( </a:t>
            </a:r>
            <a:r>
              <a:rPr lang="fa-IR" b="1" dirty="0">
                <a:cs typeface="B Nazanin" panose="00000400000000000000" pitchFamily="2" charset="-78"/>
              </a:rPr>
              <a:t>سيگار سبك يا اليت </a:t>
            </a:r>
            <a:r>
              <a:rPr lang="fa-IR" b="1" dirty="0" smtClean="0">
                <a:cs typeface="B Nazanin" panose="00000400000000000000" pitchFamily="2" charset="-78"/>
              </a:rPr>
              <a:t>)) </a:t>
            </a:r>
            <a:r>
              <a:rPr lang="fa-IR" b="1" dirty="0">
                <a:cs typeface="B Nazanin" panose="00000400000000000000" pitchFamily="2" charset="-78"/>
              </a:rPr>
              <a:t>عبارات فريبنده اي هستند و مضرات مواد دخاني را كاهش نداده بلكه حتي فرد را تشويق به مصرف بيشتر بدون توجه به اثرات مضر آن مي كند و در نهايت منجر به صدمات بيشتري مي </a:t>
            </a:r>
            <a:r>
              <a:rPr lang="fa-IR" b="1" dirty="0" smtClean="0">
                <a:cs typeface="B Nazanin" panose="00000400000000000000" pitchFamily="2" charset="-78"/>
              </a:rPr>
              <a:t>شود.</a:t>
            </a:r>
          </a:p>
          <a:p>
            <a:pPr algn="r" rtl="1"/>
            <a:endParaRPr lang="en-US" b="1" dirty="0">
              <a:cs typeface="B Nazanin" panose="00000400000000000000" pitchFamily="2" charset="-78"/>
            </a:endParaRPr>
          </a:p>
        </p:txBody>
      </p:sp>
    </p:spTree>
    <p:extLst>
      <p:ext uri="{BB962C8B-B14F-4D97-AF65-F5344CB8AC3E}">
        <p14:creationId xmlns:p14="http://schemas.microsoft.com/office/powerpoint/2010/main" val="40652602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a:cs typeface="B Titr" panose="00000700000000000000" pitchFamily="2" charset="-78"/>
              </a:rPr>
              <a:t>مقايسه خطرات انواع مختلف مواد دخاني </a:t>
            </a:r>
            <a:endParaRPr lang="en-US" dirty="0">
              <a:cs typeface="B Titr" panose="00000700000000000000" pitchFamily="2" charset="-78"/>
            </a:endParaRPr>
          </a:p>
        </p:txBody>
      </p:sp>
      <p:sp>
        <p:nvSpPr>
          <p:cNvPr id="3" name="Content Placeholder 2"/>
          <p:cNvSpPr>
            <a:spLocks noGrp="1"/>
          </p:cNvSpPr>
          <p:nvPr>
            <p:ph idx="1"/>
          </p:nvPr>
        </p:nvSpPr>
        <p:spPr/>
        <p:txBody>
          <a:bodyPr>
            <a:normAutofit lnSpcReduction="10000"/>
          </a:bodyPr>
          <a:lstStyle/>
          <a:p>
            <a:pPr algn="r" rtl="1"/>
            <a:r>
              <a:rPr lang="fa-IR" b="1" dirty="0" smtClean="0">
                <a:cs typeface="B Nazanin" panose="00000400000000000000" pitchFamily="2" charset="-78"/>
              </a:rPr>
              <a:t>سيگار </a:t>
            </a:r>
            <a:r>
              <a:rPr lang="fa-IR" b="1" dirty="0">
                <a:cs typeface="B Nazanin" panose="00000400000000000000" pitchFamily="2" charset="-78"/>
              </a:rPr>
              <a:t>برگ: اين نوع سيگار در واقع توتون پيچيده شده در برگ تنباكو است و معموالً مقدار توتون اين سيگارها چند برابر سيگارهاي معمولي و گاهي به اندازه 20سيگار معمولي است. </a:t>
            </a:r>
            <a:endParaRPr lang="fa-IR" b="1" dirty="0" smtClean="0">
              <a:cs typeface="B Nazanin" panose="00000400000000000000" pitchFamily="2" charset="-78"/>
            </a:endParaRPr>
          </a:p>
          <a:p>
            <a:pPr algn="r" rtl="1"/>
            <a:r>
              <a:rPr lang="fa-IR" b="1" dirty="0" smtClean="0">
                <a:cs typeface="B Nazanin" panose="00000400000000000000" pitchFamily="2" charset="-78"/>
              </a:rPr>
              <a:t>پيپ</a:t>
            </a:r>
            <a:r>
              <a:rPr lang="fa-IR" b="1" dirty="0">
                <a:cs typeface="B Nazanin" panose="00000400000000000000" pitchFamily="2" charset="-78"/>
              </a:rPr>
              <a:t>: دود ناشي از پيپ در مقايسه با سيگار، قليايي تر است و بنابراين استنشاق مستقيم در ريه موجب اعتياد در مصرف كنندگان و اطرافيان وي مي شود. ميزان توتون استفاده شده در پيپ بيشتر است و دودي معادل سوختن چند نخ سيگار ايجاد مي كند . مصرف كنندگان پيپ بيشتر به بيماري هاي ريوي و سرطان هاي دهان، سر، گردن،حنجره، مري و ريه مبتال مي </a:t>
            </a:r>
            <a:r>
              <a:rPr lang="fa-IR" b="1" dirty="0" smtClean="0">
                <a:cs typeface="B Nazanin" panose="00000400000000000000" pitchFamily="2" charset="-78"/>
              </a:rPr>
              <a:t>شوند</a:t>
            </a:r>
            <a:r>
              <a:rPr lang="en-US" b="1" dirty="0" smtClean="0">
                <a:cs typeface="B Nazanin" panose="00000400000000000000" pitchFamily="2" charset="-78"/>
              </a:rPr>
              <a:t>.</a:t>
            </a:r>
            <a:endParaRPr lang="fa-IR" b="1" dirty="0" smtClean="0">
              <a:cs typeface="B Nazanin" panose="00000400000000000000" pitchFamily="2" charset="-78"/>
            </a:endParaRPr>
          </a:p>
          <a:p>
            <a:pPr algn="r" rtl="1"/>
            <a:r>
              <a:rPr lang="fa-IR" b="1" dirty="0">
                <a:cs typeface="B Nazanin" panose="00000400000000000000" pitchFamily="2" charset="-78"/>
              </a:rPr>
              <a:t>قليان: حجم دودي آن كه وارد بدن مي شود 10 تا 20 برابر دود ناشي از مصرف سيگار است . يك نخ سيگار معموال 500 سي سي تا يك ليتر دود توليد مي كند اما يك بار استفاده از قليان 10 تا 20 ليتردود توليد خواهد كرد و در واقع، يك نوبت قليان كشيدن برابر با استعمال 70 نخ سيگار است . اگر قليان با سر يك بار مصرف استفاده شود، از انتقال بيماري ها جلوگيري نمي كند چون باكتري ها و ويروس ها در داخل لوله قليان باقي مانده و مي تواند ناقل بيماري هاي خطرناكي مانند سل و هپاتيت باشد. شخصي كه روزانه 20 نخ سيگار مي كشد در مقايسه با فردي كه روزانه 5 نخ سيگارمي كشد، يا شخصي كه روزي يك بار قليان مي كشد، در مقايسه با فردي كه روزي يك پاكت سيگار مصرف مي كند، احتماالً زودتر به سرطان ريه </a:t>
            </a:r>
            <a:r>
              <a:rPr lang="fa-IR" b="1" dirty="0" smtClean="0">
                <a:cs typeface="B Nazanin" panose="00000400000000000000" pitchFamily="2" charset="-78"/>
              </a:rPr>
              <a:t>مبتلاخواهند شد</a:t>
            </a:r>
            <a:r>
              <a:rPr lang="en-US" b="1" dirty="0" smtClean="0">
                <a:cs typeface="B Nazanin" panose="00000400000000000000" pitchFamily="2" charset="-78"/>
              </a:rPr>
              <a:t>.</a:t>
            </a:r>
            <a:endParaRPr lang="en-US" b="1" dirty="0">
              <a:cs typeface="B Nazanin" panose="00000400000000000000" pitchFamily="2" charset="-78"/>
            </a:endParaRPr>
          </a:p>
        </p:txBody>
      </p:sp>
    </p:spTree>
    <p:extLst>
      <p:ext uri="{BB962C8B-B14F-4D97-AF65-F5344CB8AC3E}">
        <p14:creationId xmlns:p14="http://schemas.microsoft.com/office/powerpoint/2010/main" val="128228282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a:cs typeface="B Titr" panose="00000700000000000000" pitchFamily="2" charset="-78"/>
              </a:rPr>
              <a:t>دود دست دوم دخانيات </a:t>
            </a:r>
            <a:endParaRPr lang="en-US" dirty="0">
              <a:cs typeface="B Titr" panose="00000700000000000000" pitchFamily="2" charset="-78"/>
            </a:endParaRPr>
          </a:p>
        </p:txBody>
      </p:sp>
      <p:sp>
        <p:nvSpPr>
          <p:cNvPr id="3" name="Content Placeholder 2"/>
          <p:cNvSpPr>
            <a:spLocks noGrp="1"/>
          </p:cNvSpPr>
          <p:nvPr>
            <p:ph idx="1"/>
          </p:nvPr>
        </p:nvSpPr>
        <p:spPr/>
        <p:txBody>
          <a:bodyPr/>
          <a:lstStyle/>
          <a:p>
            <a:pPr algn="r" rtl="1"/>
            <a:r>
              <a:rPr lang="fa-IR" b="1" dirty="0" smtClean="0">
                <a:cs typeface="B Nazanin" panose="00000400000000000000" pitchFamily="2" charset="-78"/>
              </a:rPr>
              <a:t>دود </a:t>
            </a:r>
            <a:r>
              <a:rPr lang="fa-IR" b="1" dirty="0">
                <a:cs typeface="B Nazanin" panose="00000400000000000000" pitchFamily="2" charset="-78"/>
              </a:rPr>
              <a:t>اوليه با هر پك از سيگار وار د دستگاه تنفس فرد سيگاري مي شود و تركيبات خطرناك تري در ريه ايجاد مي كند دود دست دوم شامل دود فرعي سيگار است كه از قسمت مشتعل سيگار ناشي مي شود. دود دست سوم نيز آثار باقيمانده از دود محيطي ناشي از مصرف دخانيات بر روي اشياء، البسه و ساير لوازم است. استنشاق ناخواسته دود ناشي از سوختن سيگار، به معني سيگاري شدن به صورت تحميلي است. زندگي با يك فرد سيگاري به منزله مصرف مستقيم </a:t>
            </a:r>
            <a:r>
              <a:rPr lang="fa-IR" b="1" dirty="0" smtClean="0">
                <a:cs typeface="B Nazanin" panose="00000400000000000000" pitchFamily="2" charset="-78"/>
              </a:rPr>
              <a:t>سالانه </a:t>
            </a:r>
            <a:r>
              <a:rPr lang="fa-IR" b="1" dirty="0">
                <a:cs typeface="B Nazanin" panose="00000400000000000000" pitchFamily="2" charset="-78"/>
              </a:rPr>
              <a:t>80 نخ سيگار است . قرار گرفتن در معرض دود سيگار، خطر بيماري هاي تنفسي را در بالغين تا حدود 25 درصد و در بچه ها تا حدود 50-100 درصد افزايش خواهد داد. طبق آمار سازمان جهاني بهداشت بيش از 30 درصد بيماري هاي قلبي عروقي و يك سوم بيماري هاي تنفسي در بين سيگاري هاي تحميلي ايجاد مي شوند . ميزان بروز سرماخوردگي، عفونت گوش مياني، گلودرد، سرفه و گرفتگي صدا در كودكاني كه والدين سيگاري دارند بيش از كودكان داراي والدين غيرسيگاري است</a:t>
            </a:r>
            <a:endParaRPr lang="en-US" b="1" dirty="0">
              <a:cs typeface="B Nazanin" panose="00000400000000000000" pitchFamily="2" charset="-78"/>
            </a:endParaRPr>
          </a:p>
        </p:txBody>
      </p:sp>
    </p:spTree>
    <p:extLst>
      <p:ext uri="{BB962C8B-B14F-4D97-AF65-F5344CB8AC3E}">
        <p14:creationId xmlns:p14="http://schemas.microsoft.com/office/powerpoint/2010/main" val="3304717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a:cs typeface="B Titr" panose="00000700000000000000" pitchFamily="2" charset="-78"/>
              </a:rPr>
              <a:t>خطرات دود دست سوم دخانيات</a:t>
            </a:r>
            <a:endParaRPr lang="en-US" dirty="0">
              <a:cs typeface="B Titr" panose="00000700000000000000" pitchFamily="2" charset="-78"/>
            </a:endParaRPr>
          </a:p>
        </p:txBody>
      </p:sp>
      <p:sp>
        <p:nvSpPr>
          <p:cNvPr id="3" name="Content Placeholder 2"/>
          <p:cNvSpPr>
            <a:spLocks noGrp="1"/>
          </p:cNvSpPr>
          <p:nvPr>
            <p:ph idx="1"/>
          </p:nvPr>
        </p:nvSpPr>
        <p:spPr/>
        <p:txBody>
          <a:bodyPr/>
          <a:lstStyle/>
          <a:p>
            <a:pPr algn="r" rtl="1"/>
            <a:r>
              <a:rPr lang="fa-IR" b="1" dirty="0">
                <a:cs typeface="B Nazanin" panose="00000400000000000000" pitchFamily="2" charset="-78"/>
              </a:rPr>
              <a:t>سموم ناشي از سوخت انواع دخانيات كه به صورت دود در هوا رويت نمي شود، بيش از آنچه تصور مي شود، خطرناك و آسيب رسان هستند. اين سموم ازطريق لباس، پوست و مو و وسايل اطراف فرد سيگاري به ديگران منتقل مي شود. به طوري كه ثابت شده اين اثرات حتي تا ماه ها پايدار و تاثير گذار است . به اين ترتيب اين عقيده كه ابراز ناراحتي از بوي ناشي از سيگاري كه مدت ها قبل در محل كشيده شده را به حساسيت روحي و تلقين شرطي افراد نسبت مي دادند، رد شده و از لحاظ علمي ثابت شده كه اين بو هشداري است براي مغز تا هرچه سريع تر به فرد اطالع داده و او از محل دور شود. </a:t>
            </a:r>
            <a:endParaRPr lang="en-US" b="1" dirty="0">
              <a:cs typeface="B Nazanin" panose="00000400000000000000" pitchFamily="2" charset="-78"/>
            </a:endParaRPr>
          </a:p>
        </p:txBody>
      </p:sp>
    </p:spTree>
    <p:extLst>
      <p:ext uri="{BB962C8B-B14F-4D97-AF65-F5344CB8AC3E}">
        <p14:creationId xmlns:p14="http://schemas.microsoft.com/office/powerpoint/2010/main" val="173805463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6854" y="668839"/>
            <a:ext cx="10796516" cy="1293028"/>
          </a:xfrm>
        </p:spPr>
        <p:txBody>
          <a:bodyPr/>
          <a:lstStyle/>
          <a:p>
            <a:r>
              <a:rPr lang="fa-IR" b="1" dirty="0" smtClean="0">
                <a:cs typeface="B Titr" panose="00000700000000000000" pitchFamily="2" charset="-78"/>
              </a:rPr>
              <a:t>وظایف بهداشت محیط در خصوص دخانیات</a:t>
            </a:r>
            <a:endParaRPr lang="en-US" b="1" dirty="0">
              <a:cs typeface="B Titr" panose="00000700000000000000" pitchFamily="2" charset="-78"/>
            </a:endParaRPr>
          </a:p>
        </p:txBody>
      </p:sp>
      <p:sp>
        <p:nvSpPr>
          <p:cNvPr id="3" name="Content Placeholder 2"/>
          <p:cNvSpPr>
            <a:spLocks noGrp="1"/>
          </p:cNvSpPr>
          <p:nvPr>
            <p:ph idx="1"/>
          </p:nvPr>
        </p:nvSpPr>
        <p:spPr/>
        <p:txBody>
          <a:bodyPr/>
          <a:lstStyle/>
          <a:p>
            <a:pPr algn="r" rtl="1"/>
            <a:r>
              <a:rPr lang="fa-IR" b="1" dirty="0">
                <a:cs typeface="B Nazanin" panose="00000400000000000000" pitchFamily="2" charset="-78"/>
              </a:rPr>
              <a:t>برخورد جدی با مراکز و اماکن توزیع کننده ادوات استعمال مواد دخانی از جمله قلیان فروشی ها</a:t>
            </a:r>
          </a:p>
          <a:p>
            <a:pPr algn="r" rtl="1"/>
            <a:r>
              <a:rPr lang="fa-IR" b="1" dirty="0">
                <a:cs typeface="B Nazanin" panose="00000400000000000000" pitchFamily="2" charset="-78"/>
              </a:rPr>
              <a:t>برخورد جدی با تبلیغات سیگار ، جمع آوری ویترین ها و تابلوهای تبلیغاتی مواد دخانی</a:t>
            </a:r>
          </a:p>
          <a:p>
            <a:pPr algn="r" rtl="1"/>
            <a:r>
              <a:rPr lang="fa-IR" b="1" dirty="0">
                <a:cs typeface="B Nazanin" panose="00000400000000000000" pitchFamily="2" charset="-78"/>
              </a:rPr>
              <a:t>برخورد قانونی با صنوف غیر مجاز خرده فروش مواد دخانی</a:t>
            </a:r>
          </a:p>
          <a:p>
            <a:pPr algn="r" rtl="1"/>
            <a:r>
              <a:rPr lang="fa-IR" b="1" dirty="0">
                <a:cs typeface="B Nazanin" panose="00000400000000000000" pitchFamily="2" charset="-78"/>
              </a:rPr>
              <a:t>برخورد با فروشندگان دوره گرد و نخ فروشی مواد دخانی </a:t>
            </a:r>
          </a:p>
          <a:p>
            <a:pPr algn="r" rtl="1"/>
            <a:r>
              <a:rPr lang="fa-IR" b="1" dirty="0">
                <a:cs typeface="B Nazanin" panose="00000400000000000000" pitchFamily="2" charset="-78"/>
              </a:rPr>
              <a:t>نظارت بر مراکز مجاز فروش محصولات دخانی و کنترل مستمر فعالیت این مراکز از نظر اجرای قوانین و ضوابط کلی کنترل دخانیات</a:t>
            </a:r>
          </a:p>
          <a:p>
            <a:pPr algn="r" rtl="1"/>
            <a:r>
              <a:rPr lang="fa-IR" b="1" dirty="0">
                <a:cs typeface="B Nazanin" panose="00000400000000000000" pitchFamily="2" charset="-78"/>
              </a:rPr>
              <a:t>نظارت بر پوشش بسته بندي مواد دخاني و درج هشدارهاي بهداشتي بر روي آنها و ارسال گزارش تخلفات شرکت مربوطه به اداره صنعت، معدن و تجارت</a:t>
            </a:r>
          </a:p>
          <a:p>
            <a:pPr algn="r" rtl="1"/>
            <a:r>
              <a:rPr lang="fa-IR" b="1" dirty="0">
                <a:cs typeface="B Nazanin" panose="00000400000000000000" pitchFamily="2" charset="-78"/>
              </a:rPr>
              <a:t>نظارت جدی بر ممنوعيت فروش مواد دخانی به افراد زير 18 سال و کنترل تابلوهای مربوطه</a:t>
            </a:r>
          </a:p>
          <a:p>
            <a:pPr algn="r" rtl="1"/>
            <a:r>
              <a:rPr lang="fa-IR" b="1" dirty="0">
                <a:cs typeface="B Nazanin" panose="00000400000000000000" pitchFamily="2" charset="-78"/>
              </a:rPr>
              <a:t>برخورد با تجارت غير قانوني محصولات دخاني در سطح عرضه</a:t>
            </a:r>
          </a:p>
        </p:txBody>
      </p:sp>
    </p:spTree>
    <p:extLst>
      <p:ext uri="{BB962C8B-B14F-4D97-AF65-F5344CB8AC3E}">
        <p14:creationId xmlns:p14="http://schemas.microsoft.com/office/powerpoint/2010/main" val="13748783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cs typeface="B Titr" panose="00000700000000000000" pitchFamily="2" charset="-78"/>
              </a:rPr>
              <a:t>بهداشت اماکن عمومی</a:t>
            </a:r>
            <a:endParaRPr lang="en-US" dirty="0">
              <a:cs typeface="B Titr" panose="00000700000000000000" pitchFamily="2" charset="-78"/>
            </a:endParaRPr>
          </a:p>
        </p:txBody>
      </p:sp>
      <p:sp>
        <p:nvSpPr>
          <p:cNvPr id="3" name="Content Placeholder 2"/>
          <p:cNvSpPr>
            <a:spLocks noGrp="1"/>
          </p:cNvSpPr>
          <p:nvPr>
            <p:ph idx="1"/>
          </p:nvPr>
        </p:nvSpPr>
        <p:spPr/>
        <p:txBody>
          <a:bodyPr/>
          <a:lstStyle/>
          <a:p>
            <a:pPr algn="r" rtl="1"/>
            <a:r>
              <a:rPr lang="fa-IR" b="1" dirty="0">
                <a:cs typeface="B Nazanin" panose="00000400000000000000" pitchFamily="2" charset="-78"/>
              </a:rPr>
              <a:t>بازدید و بررسی وضعیت بهداشتی اماکن عمومی شامل اماکن متبرکه و زیارتگاهها ، زائرسراها ،هتلها ، مسافرخانه ها ، آسایشگاههای سالمندان ، آزمایشگاهها، حمامها، حمامهای سونا ، استخرهای شنا،سینماها ، پارکها ، مراکز تفریحات سالم، باشگاههای ورزشی ، ترمینالهای باربری،ترمینالهای مسافربری ،توالتهای عمومی، گورستانها  مراکز ترک اعتیاد و ....</a:t>
            </a:r>
          </a:p>
          <a:p>
            <a:pPr algn="r" rtl="1"/>
            <a:endParaRPr lang="en-US" b="1" dirty="0">
              <a:cs typeface="B Nazanin" panose="00000400000000000000" pitchFamily="2" charset="-78"/>
            </a:endParaRPr>
          </a:p>
        </p:txBody>
      </p:sp>
    </p:spTree>
    <p:extLst>
      <p:ext uri="{BB962C8B-B14F-4D97-AF65-F5344CB8AC3E}">
        <p14:creationId xmlns:p14="http://schemas.microsoft.com/office/powerpoint/2010/main" val="14006576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rtl="1">
              <a:buNone/>
            </a:pPr>
            <a:r>
              <a:rPr lang="fa-IR" sz="6000" dirty="0" smtClean="0">
                <a:cs typeface="B Nazanin" panose="00000400000000000000" pitchFamily="2" charset="-78"/>
              </a:rPr>
              <a:t>آموزش بدو خدمت مراقبین </a:t>
            </a:r>
            <a:r>
              <a:rPr lang="fa-IR" sz="6000" dirty="0" smtClean="0">
                <a:cs typeface="B Nazanin" panose="00000400000000000000" pitchFamily="2" charset="-78"/>
              </a:rPr>
              <a:t>سلامت</a:t>
            </a:r>
          </a:p>
          <a:p>
            <a:pPr marL="0" indent="0" algn="ctr" rtl="1">
              <a:buNone/>
            </a:pPr>
            <a:r>
              <a:rPr lang="fa-IR" sz="6000" dirty="0" smtClean="0">
                <a:cs typeface="B Nazanin" panose="00000400000000000000" pitchFamily="2" charset="-78"/>
              </a:rPr>
              <a:t>واحد بهداشت محیط معاونت بهداشت</a:t>
            </a:r>
          </a:p>
          <a:p>
            <a:pPr marL="0" indent="0" algn="ctr" rtl="1">
              <a:buNone/>
            </a:pPr>
            <a:r>
              <a:rPr lang="fa-IR" sz="6000" dirty="0" smtClean="0">
                <a:cs typeface="B Nazanin" panose="00000400000000000000" pitchFamily="2" charset="-78"/>
              </a:rPr>
              <a:t>تیرماه 1402</a:t>
            </a:r>
            <a:endParaRPr lang="en-US" sz="6000" dirty="0">
              <a:cs typeface="B Nazanin" panose="00000400000000000000" pitchFamily="2" charset="-78"/>
            </a:endParaRPr>
          </a:p>
        </p:txBody>
      </p:sp>
    </p:spTree>
    <p:extLst>
      <p:ext uri="{BB962C8B-B14F-4D97-AF65-F5344CB8AC3E}">
        <p14:creationId xmlns:p14="http://schemas.microsoft.com/office/powerpoint/2010/main" val="149230837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gn="r" rtl="1">
              <a:buNone/>
            </a:pPr>
            <a:r>
              <a:rPr lang="fa-IR" altLang="en-US" sz="3200" b="1" dirty="0" smtClean="0">
                <a:cs typeface="B Titr" panose="00000700000000000000" pitchFamily="2" charset="-78"/>
              </a:rPr>
              <a:t>مدارس</a:t>
            </a:r>
          </a:p>
          <a:p>
            <a:pPr algn="r" rtl="1"/>
            <a:r>
              <a:rPr lang="fa-IR" altLang="en-US" b="1" dirty="0">
                <a:cs typeface="B Nazanin" panose="00000400000000000000" pitchFamily="2" charset="-78"/>
              </a:rPr>
              <a:t>ايمني و بهداشت  محيط مدرسه كه درفصل چهارم آئين نامه اجرايي مدارس به ان توجه شده ، از اصول اولیه بهداشت مدارس  است . بدون شك يكي از مولفه هايي كه درآموزش و پرورش كودكان تاثير اجتناب ناپذيردارد محيط مادي وفيزيكي حاكم برمدرسه است .محيط مدارس بايد به گونه اي باشد تا ازهرلحاظ به نيازهاي جسمي ، رواني واجتماعي دانش آموزان پاسخ دهد . درآموزش و پرورش نوين فضاي فيزيكي به عنوان يك عامل زنده و پويا درانجام فعاليتهاي آموزشي و تربيتي دانش آموزان تلقي ميگردد. چنانچه درمدرسه آب سالم ،سرويسهاي بهداشتي ، فضاي كافي ، تجهيزات ووسايل مناسب واستاندارد ، سيستم صحيح جمع آوري زباله وفاضلاب وجود نداشته باشد و به طور كلي آسايش محيطي فراهم نشود ، به طور قطع تلاشهاي آموزش و پرورش معلمان ومربيان بازدهي مطلوب نخواهد داشت .دراين راستا اين آيين نامه جهت ايجاد هماهنگي وبرخورد داري مدارس از استانداردهاي موجود به منظور ايجاد فضاي فيزيكي مناسب براي تعليم وتربيت نسلي پويا تهيه گرديده است .</a:t>
            </a:r>
            <a:endParaRPr lang="en-US" altLang="en-US" b="1" dirty="0">
              <a:cs typeface="B Nazanin" panose="00000400000000000000" pitchFamily="2" charset="-78"/>
            </a:endParaRPr>
          </a:p>
          <a:p>
            <a:pPr algn="r" rtl="1"/>
            <a:endParaRPr lang="en-US" b="1" dirty="0">
              <a:cs typeface="B Nazanin" panose="00000400000000000000" pitchFamily="2" charset="-78"/>
            </a:endParaRPr>
          </a:p>
        </p:txBody>
      </p:sp>
    </p:spTree>
    <p:extLst>
      <p:ext uri="{BB962C8B-B14F-4D97-AF65-F5344CB8AC3E}">
        <p14:creationId xmlns:p14="http://schemas.microsoft.com/office/powerpoint/2010/main" val="357337984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20000"/>
          </a:bodyPr>
          <a:lstStyle/>
          <a:p>
            <a:pPr indent="3175" algn="just" rtl="1">
              <a:buNone/>
            </a:pPr>
            <a:r>
              <a:rPr lang="fa-IR" sz="3900" b="1" dirty="0" smtClean="0">
                <a:solidFill>
                  <a:schemeClr val="tx1">
                    <a:lumMod val="75000"/>
                    <a:lumOff val="25000"/>
                  </a:schemeClr>
                </a:solidFill>
                <a:cs typeface="B Titr" panose="00000700000000000000" pitchFamily="2" charset="-78"/>
              </a:rPr>
              <a:t>بیمارستان</a:t>
            </a:r>
          </a:p>
          <a:p>
            <a:pPr indent="3175" algn="just" rtl="1">
              <a:buNone/>
            </a:pPr>
            <a:r>
              <a:rPr lang="ar-SA" sz="2400" b="1" dirty="0" smtClean="0">
                <a:solidFill>
                  <a:schemeClr val="tx1">
                    <a:lumMod val="75000"/>
                    <a:lumOff val="25000"/>
                  </a:schemeClr>
                </a:solidFill>
                <a:cs typeface="B Mitra" pitchFamily="2" charset="-78"/>
              </a:rPr>
              <a:t>هدف </a:t>
            </a:r>
            <a:r>
              <a:rPr lang="ar-SA" sz="2400" b="1" dirty="0">
                <a:solidFill>
                  <a:schemeClr val="tx1">
                    <a:lumMod val="75000"/>
                    <a:lumOff val="25000"/>
                  </a:schemeClr>
                </a:solidFill>
                <a:cs typeface="B Mitra" pitchFamily="2" charset="-78"/>
              </a:rPr>
              <a:t>واحد </a:t>
            </a:r>
            <a:r>
              <a:rPr lang="ar-SA" sz="2400" b="1" dirty="0" smtClean="0">
                <a:solidFill>
                  <a:schemeClr val="tx1">
                    <a:lumMod val="75000"/>
                    <a:lumOff val="25000"/>
                  </a:schemeClr>
                </a:solidFill>
                <a:cs typeface="B Mitra" pitchFamily="2" charset="-78"/>
              </a:rPr>
              <a:t>بهداشت</a:t>
            </a:r>
            <a:r>
              <a:rPr lang="fa-IR" sz="2400" b="1" dirty="0" smtClean="0">
                <a:solidFill>
                  <a:schemeClr val="tx1">
                    <a:lumMod val="75000"/>
                    <a:lumOff val="25000"/>
                  </a:schemeClr>
                </a:solidFill>
                <a:cs typeface="B Mitra" pitchFamily="2" charset="-78"/>
              </a:rPr>
              <a:t> در بیمارستان ها:</a:t>
            </a:r>
            <a:endParaRPr lang="fa-IR" sz="2400" b="1" dirty="0">
              <a:solidFill>
                <a:schemeClr val="tx1">
                  <a:lumMod val="75000"/>
                  <a:lumOff val="25000"/>
                </a:schemeClr>
              </a:solidFill>
              <a:cs typeface="B Mitra" pitchFamily="2" charset="-78"/>
            </a:endParaRPr>
          </a:p>
          <a:p>
            <a:pPr indent="3175" algn="just" rtl="1">
              <a:buNone/>
            </a:pPr>
            <a:r>
              <a:rPr lang="ar-SA" sz="2400" b="1" dirty="0">
                <a:solidFill>
                  <a:schemeClr val="tx1">
                    <a:lumMod val="75000"/>
                    <a:lumOff val="25000"/>
                  </a:schemeClr>
                </a:solidFill>
                <a:cs typeface="B Mitra" pitchFamily="2" charset="-78"/>
              </a:rPr>
              <a:t>ارتقاء سطح بهداشت درقسمتهاي مختلف بيمارستان جهت پيشگيري ازابتلا بيماران به عفونتهاي بيمارستاني وجلوگيري از انتقال بيماري عفوني از فرد به فرد ديگر و همچنين ارتقاء ايمني پرسنل بيمارستان وبطور كلي پيشگيري از بيماريهاي عفوني می باشد.</a:t>
            </a:r>
            <a:endParaRPr lang="fa-IR" sz="2400" b="1" dirty="0">
              <a:solidFill>
                <a:schemeClr val="tx1">
                  <a:lumMod val="75000"/>
                  <a:lumOff val="25000"/>
                </a:schemeClr>
              </a:solidFill>
              <a:cs typeface="B Mitra" pitchFamily="2" charset="-78"/>
            </a:endParaRPr>
          </a:p>
          <a:p>
            <a:pPr indent="3175" algn="just" rtl="1">
              <a:buNone/>
            </a:pPr>
            <a:r>
              <a:rPr lang="ar-SA" sz="2400" b="1" dirty="0">
                <a:solidFill>
                  <a:schemeClr val="tx1">
                    <a:lumMod val="75000"/>
                    <a:lumOff val="25000"/>
                  </a:schemeClr>
                </a:solidFill>
                <a:cs typeface="B Mitra" pitchFamily="2" charset="-78"/>
              </a:rPr>
              <a:t>بهداشت محیط بیمارستان</a:t>
            </a:r>
            <a:endParaRPr lang="fa-IR" sz="2400" b="1" dirty="0">
              <a:solidFill>
                <a:schemeClr val="tx1">
                  <a:lumMod val="75000"/>
                  <a:lumOff val="25000"/>
                </a:schemeClr>
              </a:solidFill>
              <a:cs typeface="B Mitra" pitchFamily="2" charset="-78"/>
            </a:endParaRPr>
          </a:p>
          <a:p>
            <a:pPr indent="3175" algn="just" rtl="1">
              <a:buNone/>
            </a:pPr>
            <a:r>
              <a:rPr lang="ar-SA" sz="2400" b="1" dirty="0">
                <a:solidFill>
                  <a:schemeClr val="tx1">
                    <a:lumMod val="75000"/>
                    <a:lumOff val="25000"/>
                  </a:schemeClr>
                </a:solidFill>
                <a:cs typeface="B Mitra" pitchFamily="2" charset="-78"/>
              </a:rPr>
              <a:t> شامل کلیه اقداماتی است که از انتقال عوامل بیماریزای محیط خارج به داخل بیمارستان و بالعکس جلوگیری می کند . </a:t>
            </a:r>
            <a:endParaRPr lang="fa-IR" sz="2400" b="1" dirty="0">
              <a:solidFill>
                <a:schemeClr val="tx1">
                  <a:lumMod val="75000"/>
                  <a:lumOff val="25000"/>
                </a:schemeClr>
              </a:solidFill>
              <a:cs typeface="B Mitra" pitchFamily="2" charset="-78"/>
            </a:endParaRPr>
          </a:p>
          <a:p>
            <a:pPr indent="3175" algn="just" rtl="1">
              <a:buNone/>
            </a:pPr>
            <a:r>
              <a:rPr lang="ar-SA" sz="2400" b="1" dirty="0">
                <a:solidFill>
                  <a:schemeClr val="tx1">
                    <a:lumMod val="75000"/>
                    <a:lumOff val="25000"/>
                  </a:schemeClr>
                </a:solidFill>
                <a:cs typeface="B Mitra" pitchFamily="2" charset="-78"/>
              </a:rPr>
              <a:t>در این راستا عوامل محیطی همچون آب ، فاضلاب ، ‌زباله ،‌هوا، غذا و ... باید به نحوی کنترل شوند تا علاوه بر ایجاد محیطی سالم و بهداشتی ،‌ به بهبود بیماران نیز کمک نماید.</a:t>
            </a:r>
            <a:endParaRPr lang="en-US" sz="2400" b="1" dirty="0">
              <a:solidFill>
                <a:schemeClr val="tx1">
                  <a:lumMod val="75000"/>
                  <a:lumOff val="25000"/>
                </a:schemeClr>
              </a:solidFill>
              <a:cs typeface="B Mitra" pitchFamily="2" charset="-78"/>
            </a:endParaRPr>
          </a:p>
          <a:p>
            <a:pPr indent="3175" algn="just" rtl="1">
              <a:buNone/>
            </a:pPr>
            <a:r>
              <a:rPr lang="ar-SA" sz="2400" b="1" dirty="0">
                <a:solidFill>
                  <a:schemeClr val="tx1">
                    <a:lumMod val="75000"/>
                    <a:lumOff val="25000"/>
                  </a:schemeClr>
                </a:solidFill>
                <a:cs typeface="B Mitra" pitchFamily="2" charset="-78"/>
              </a:rPr>
              <a:t>با توجه به تعریف بهداشت محیط و مسئولیت فردی در برابر سلامت افراد جامعه ،رعایت مسائل بهداشتی در محیط کار بیمارستانی از اهمیت ویژه ای برخوردار می</a:t>
            </a:r>
            <a:r>
              <a:rPr lang="fa-IR" sz="2400" b="1" dirty="0">
                <a:solidFill>
                  <a:schemeClr val="tx1">
                    <a:lumMod val="75000"/>
                    <a:lumOff val="25000"/>
                  </a:schemeClr>
                </a:solidFill>
                <a:cs typeface="B Mitra" pitchFamily="2" charset="-78"/>
              </a:rPr>
              <a:t> </a:t>
            </a:r>
            <a:r>
              <a:rPr lang="ar-SA" sz="2400" b="1" dirty="0">
                <a:solidFill>
                  <a:schemeClr val="tx1">
                    <a:lumMod val="75000"/>
                    <a:lumOff val="25000"/>
                  </a:schemeClr>
                </a:solidFill>
                <a:cs typeface="B Mitra" pitchFamily="2" charset="-78"/>
              </a:rPr>
              <a:t>گردد</a:t>
            </a:r>
            <a:r>
              <a:rPr lang="ar-SA" sz="2400" b="1" dirty="0" smtClean="0">
                <a:solidFill>
                  <a:schemeClr val="tx1">
                    <a:lumMod val="75000"/>
                    <a:lumOff val="25000"/>
                  </a:schemeClr>
                </a:solidFill>
                <a:cs typeface="B Mitra" pitchFamily="2" charset="-78"/>
              </a:rPr>
              <a:t>.</a:t>
            </a:r>
            <a:endParaRPr lang="fa-IR" sz="2400" b="1" dirty="0" smtClean="0">
              <a:solidFill>
                <a:schemeClr val="tx1">
                  <a:lumMod val="75000"/>
                  <a:lumOff val="25000"/>
                </a:schemeClr>
              </a:solidFill>
              <a:cs typeface="B Mitra" pitchFamily="2" charset="-78"/>
            </a:endParaRPr>
          </a:p>
          <a:p>
            <a:pPr indent="3175" algn="just" rtl="1">
              <a:buNone/>
            </a:pPr>
            <a:r>
              <a:rPr lang="ar-SA" sz="2400" b="1" dirty="0">
                <a:solidFill>
                  <a:schemeClr val="tx1">
                    <a:lumMod val="75000"/>
                    <a:lumOff val="25000"/>
                  </a:schemeClr>
                </a:solidFill>
                <a:cs typeface="B Mitra" pitchFamily="2" charset="-78"/>
              </a:rPr>
              <a:t>از این رو بهداشت محیط بیمارستانها رابطه مستقیمی با میزان شیوع عفونتهای بیمارستانی داشته که رعایت این امر به عهده بخش خدمات و نیز پرسنل شاغل می باشد. </a:t>
            </a:r>
            <a:endParaRPr lang="fa-IR" sz="2400" b="1" dirty="0">
              <a:solidFill>
                <a:schemeClr val="tx1">
                  <a:lumMod val="75000"/>
                  <a:lumOff val="25000"/>
                </a:schemeClr>
              </a:solidFill>
              <a:cs typeface="B Mitra" pitchFamily="2" charset="-78"/>
            </a:endParaRPr>
          </a:p>
          <a:p>
            <a:pPr indent="3175" algn="just" rtl="1">
              <a:buNone/>
            </a:pPr>
            <a:endParaRPr lang="en-US" sz="2400" b="1" dirty="0">
              <a:solidFill>
                <a:schemeClr val="tx1">
                  <a:lumMod val="75000"/>
                  <a:lumOff val="25000"/>
                </a:schemeClr>
              </a:solidFill>
              <a:cs typeface="B Mitra" pitchFamily="2" charset="-78"/>
            </a:endParaRPr>
          </a:p>
          <a:p>
            <a:pPr algn="r" rtl="1"/>
            <a:endParaRPr lang="en-US" b="1" dirty="0">
              <a:solidFill>
                <a:schemeClr val="tx1">
                  <a:lumMod val="75000"/>
                  <a:lumOff val="25000"/>
                </a:schemeClr>
              </a:solidFill>
            </a:endParaRPr>
          </a:p>
        </p:txBody>
      </p:sp>
    </p:spTree>
    <p:extLst>
      <p:ext uri="{BB962C8B-B14F-4D97-AF65-F5344CB8AC3E}">
        <p14:creationId xmlns:p14="http://schemas.microsoft.com/office/powerpoint/2010/main" val="4139929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cs typeface="B Titr" panose="00000700000000000000" pitchFamily="2" charset="-78"/>
              </a:rPr>
              <a:t>مبارزه با ناقلین بیماری زا</a:t>
            </a:r>
            <a:endParaRPr lang="en-US" dirty="0">
              <a:cs typeface="B Titr" panose="00000700000000000000" pitchFamily="2" charset="-78"/>
            </a:endParaRPr>
          </a:p>
        </p:txBody>
      </p:sp>
      <p:sp>
        <p:nvSpPr>
          <p:cNvPr id="3" name="Content Placeholder 2"/>
          <p:cNvSpPr>
            <a:spLocks noGrp="1"/>
          </p:cNvSpPr>
          <p:nvPr>
            <p:ph idx="1"/>
          </p:nvPr>
        </p:nvSpPr>
        <p:spPr>
          <a:xfrm>
            <a:off x="917812" y="2057401"/>
            <a:ext cx="10820400" cy="4024125"/>
          </a:xfrm>
        </p:spPr>
        <p:txBody>
          <a:bodyPr/>
          <a:lstStyle/>
          <a:p>
            <a:pPr algn="r" rtl="1"/>
            <a:r>
              <a:rPr lang="fa-IR" sz="2400" dirty="0">
                <a:latin typeface="Calibri"/>
                <a:ea typeface="Calibri"/>
                <a:cs typeface="B Nazanin" panose="00000400000000000000" pitchFamily="2" charset="-78"/>
              </a:rPr>
              <a:t>به منظور حفظ و ارتقاء بهداشت جامعه از طریق مبارزه صحیح با حشرات و جانوران موذی در اماکن عمومی و خانگی معاونت بهداشتی دانشگاه علوم پزشکی اصفهان </a:t>
            </a:r>
            <a:r>
              <a:rPr lang="fa-IR" sz="2400" dirty="0" smtClean="0">
                <a:latin typeface="Calibri"/>
                <a:ea typeface="Calibri"/>
                <a:cs typeface="B Nazanin" panose="00000400000000000000" pitchFamily="2" charset="-78"/>
              </a:rPr>
              <a:t>اقدام </a:t>
            </a:r>
            <a:r>
              <a:rPr lang="fa-IR" sz="2400" dirty="0">
                <a:latin typeface="Calibri"/>
                <a:ea typeface="Calibri"/>
                <a:cs typeface="B Nazanin" panose="00000400000000000000" pitchFamily="2" charset="-78"/>
              </a:rPr>
              <a:t>به صدور مجوز جهت شرکت های کنترل آفات نموده </a:t>
            </a:r>
            <a:r>
              <a:rPr lang="fa-IR" sz="2400" dirty="0" smtClean="0">
                <a:latin typeface="Calibri"/>
                <a:ea typeface="Calibri"/>
                <a:cs typeface="B Nazanin" panose="00000400000000000000" pitchFamily="2" charset="-78"/>
              </a:rPr>
              <a:t>است. از جمله ناقلین:</a:t>
            </a:r>
          </a:p>
          <a:p>
            <a:pPr algn="r" rtl="1"/>
            <a:r>
              <a:rPr lang="fa-IR" sz="2400" dirty="0" smtClean="0">
                <a:latin typeface="Calibri"/>
                <a:cs typeface="B Titr" panose="00000700000000000000" pitchFamily="2" charset="-78"/>
              </a:rPr>
              <a:t>رت ها</a:t>
            </a:r>
            <a:r>
              <a:rPr lang="en-US" sz="2400" dirty="0" smtClean="0">
                <a:latin typeface="Calibri"/>
                <a:cs typeface="B Titr" panose="00000700000000000000" pitchFamily="2" charset="-78"/>
              </a:rPr>
              <a:t> </a:t>
            </a:r>
            <a:r>
              <a:rPr lang="fa-IR" sz="2400" dirty="0" smtClean="0">
                <a:latin typeface="Calibri"/>
                <a:cs typeface="B Titr" panose="00000700000000000000" pitchFamily="2" charset="-78"/>
              </a:rPr>
              <a:t>یا موش ها</a:t>
            </a:r>
          </a:p>
          <a:p>
            <a:pPr marL="0" indent="0" algn="r" rtl="1">
              <a:buNone/>
            </a:pPr>
            <a:r>
              <a:rPr lang="fa-IR" dirty="0">
                <a:cs typeface="B Nazanin" panose="00000400000000000000" pitchFamily="2" charset="-78"/>
              </a:rPr>
              <a:t>موش ها به عنوان ناقل و مخزن بيماري هائي مانند طاعون، لپتوسپيروز ، سالمونلوز، تب ناشي از گاز گرفتن موش، ليشمانيازيس ، شاگاس ، تيفوس موشي، تريشينوز، تيفوس بوته زار تب هاي بازگرد و تب هاي خونريزي دهنده ويروسي محسوب مي گردند. </a:t>
            </a:r>
          </a:p>
          <a:p>
            <a:pPr marL="0" indent="0" algn="r" rtl="1">
              <a:buNone/>
            </a:pPr>
            <a:r>
              <a:rPr lang="fa-IR" dirty="0">
                <a:cs typeface="B Nazanin" panose="00000400000000000000" pitchFamily="2" charset="-78"/>
              </a:rPr>
              <a:t>رت ها و موش ها بطرف زباله ،كود حيوانات ، فاضلاب ها و ديگر منابع غير بهداشتي جهت تغذيه و توليد نسل جلب مي شوند نسل آنها در اين محيط هاي ايده آل به سرعت رو به افزايش مي گذارد و از اين كانون هاي آلودگي به مناطق غير آلوده سرازير مي شود. در صورتيكه در منازل مسكوني و يا انبارهاي مواد غذائي با موش ها مبارزه نشود .به علت زاد و ولد سريع و زياد و با بالا رفتن جمعيت موش خسارت جبران ناپذيري به اقتصاد و بهداشت عمومي وارد مي </a:t>
            </a:r>
            <a:r>
              <a:rPr lang="fa-IR" dirty="0" smtClean="0">
                <a:cs typeface="B Nazanin" panose="00000400000000000000" pitchFamily="2" charset="-78"/>
              </a:rPr>
              <a:t>شود</a:t>
            </a:r>
          </a:p>
          <a:p>
            <a:pPr marL="0" indent="0" algn="r" rtl="1">
              <a:buNone/>
            </a:pPr>
            <a:endParaRPr lang="en-US" dirty="0">
              <a:cs typeface="B Nazanin" panose="00000400000000000000" pitchFamily="2" charset="-78"/>
            </a:endParaRPr>
          </a:p>
        </p:txBody>
      </p:sp>
    </p:spTree>
    <p:extLst>
      <p:ext uri="{BB962C8B-B14F-4D97-AF65-F5344CB8AC3E}">
        <p14:creationId xmlns:p14="http://schemas.microsoft.com/office/powerpoint/2010/main" val="134198030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99447" y="409433"/>
            <a:ext cx="10820400" cy="6277969"/>
          </a:xfrm>
        </p:spPr>
        <p:txBody>
          <a:bodyPr>
            <a:normAutofit fontScale="92500" lnSpcReduction="10000"/>
          </a:bodyPr>
          <a:lstStyle/>
          <a:p>
            <a:pPr algn="r" rtl="1"/>
            <a:r>
              <a:rPr lang="fa-IR" sz="3900" dirty="0" smtClean="0">
                <a:cs typeface="B Titr" panose="00000700000000000000" pitchFamily="2" charset="-78"/>
              </a:rPr>
              <a:t>مگس</a:t>
            </a:r>
          </a:p>
          <a:p>
            <a:pPr marL="0" indent="0" algn="r" rtl="1">
              <a:buNone/>
            </a:pPr>
            <a:r>
              <a:rPr lang="fa-IR" dirty="0">
                <a:cs typeface="B Nazanin" panose="00000400000000000000" pitchFamily="2" charset="-78"/>
              </a:rPr>
              <a:t>مگس خانگی معمولی، (موسکا دومستیکا) در ارتباط بسیار نزدیک با انسان زندگی می کند و در تمام دنیا انشار دارد. این حشرات با تغذیه از روی مواد غذایی و مواد دفعی ، عوامل مختلف بیماری را منتقل می کنند. علاوه بر مگس خانگی، تعدادی از گونه های دیگر از مگس نیز با محل زندگی انسانها سازگاری یافته و همان مشکلات را ایجاد می کنند</a:t>
            </a:r>
          </a:p>
          <a:p>
            <a:pPr marL="0" indent="0" algn="r">
              <a:buNone/>
            </a:pPr>
            <a:r>
              <a:rPr lang="fa-IR" dirty="0">
                <a:cs typeface="B Nazanin" panose="00000400000000000000" pitchFamily="2" charset="-78"/>
              </a:rPr>
              <a:t>مگس های خانگی در تمام محیط های داخلی و خارجی زندگی می کنند.</a:t>
            </a:r>
            <a:br>
              <a:rPr lang="fa-IR" dirty="0">
                <a:cs typeface="B Nazanin" panose="00000400000000000000" pitchFamily="2" charset="-78"/>
              </a:rPr>
            </a:br>
            <a:r>
              <a:rPr lang="fa-IR" dirty="0">
                <a:cs typeface="B Nazanin" panose="00000400000000000000" pitchFamily="2" charset="-78"/>
              </a:rPr>
              <a:t>مهم ترین مکان های زندگی مگس در فضای داخلی ساختمان ها و خانه ها  و مرکز تهیه و توزیع مواد غذایی عبارتند از:</a:t>
            </a:r>
          </a:p>
          <a:p>
            <a:pPr marL="0" indent="0" algn="r">
              <a:buNone/>
            </a:pPr>
            <a:r>
              <a:rPr lang="fa-IR" dirty="0" smtClean="0">
                <a:cs typeface="B Nazanin" panose="00000400000000000000" pitchFamily="2" charset="-78"/>
              </a:rPr>
              <a:t>- روی </a:t>
            </a:r>
            <a:r>
              <a:rPr lang="fa-IR" dirty="0">
                <a:cs typeface="B Nazanin" panose="00000400000000000000" pitchFamily="2" charset="-78"/>
              </a:rPr>
              <a:t>دیوارها</a:t>
            </a:r>
          </a:p>
          <a:p>
            <a:pPr marL="0" indent="0" algn="r">
              <a:buNone/>
            </a:pPr>
            <a:r>
              <a:rPr lang="fa-IR" dirty="0" smtClean="0">
                <a:cs typeface="B Nazanin" panose="00000400000000000000" pitchFamily="2" charset="-78"/>
              </a:rPr>
              <a:t>- سقف</a:t>
            </a:r>
            <a:endParaRPr lang="fa-IR" dirty="0">
              <a:cs typeface="B Nazanin" panose="00000400000000000000" pitchFamily="2" charset="-78"/>
            </a:endParaRPr>
          </a:p>
          <a:p>
            <a:pPr marL="0" indent="0" algn="r">
              <a:buNone/>
            </a:pPr>
            <a:r>
              <a:rPr lang="fa-IR" dirty="0" smtClean="0">
                <a:cs typeface="B Nazanin" panose="00000400000000000000" pitchFamily="2" charset="-78"/>
              </a:rPr>
              <a:t>- کف </a:t>
            </a:r>
            <a:r>
              <a:rPr lang="fa-IR" dirty="0">
                <a:cs typeface="B Nazanin" panose="00000400000000000000" pitchFamily="2" charset="-78"/>
              </a:rPr>
              <a:t>زمین</a:t>
            </a:r>
          </a:p>
          <a:p>
            <a:pPr marL="0" indent="0" algn="r" rtl="1">
              <a:buNone/>
            </a:pPr>
            <a:r>
              <a:rPr lang="fa-IR" dirty="0" smtClean="0">
                <a:cs typeface="B Nazanin" panose="00000400000000000000" pitchFamily="2" charset="-78"/>
              </a:rPr>
              <a:t>- آشپزخانه</a:t>
            </a:r>
            <a:endParaRPr lang="fa-IR" dirty="0">
              <a:cs typeface="B Nazanin" panose="00000400000000000000" pitchFamily="2" charset="-78"/>
            </a:endParaRPr>
          </a:p>
          <a:p>
            <a:pPr marL="0" indent="0" algn="r" rtl="1">
              <a:buNone/>
            </a:pPr>
            <a:r>
              <a:rPr lang="fa-IR" dirty="0" smtClean="0">
                <a:cs typeface="B Nazanin" panose="00000400000000000000" pitchFamily="2" charset="-78"/>
              </a:rPr>
              <a:t>- سرویس بهداشتی</a:t>
            </a:r>
            <a:endParaRPr lang="en-US" dirty="0">
              <a:cs typeface="B Nazanin" panose="00000400000000000000" pitchFamily="2" charset="-78"/>
            </a:endParaRPr>
          </a:p>
          <a:p>
            <a:pPr marL="0" indent="0" algn="r" rtl="1">
              <a:buNone/>
            </a:pPr>
            <a:r>
              <a:rPr lang="en-US" dirty="0" smtClean="0">
                <a:cs typeface="B Nazanin" panose="00000400000000000000" pitchFamily="2" charset="-78"/>
              </a:rPr>
              <a:t> - </a:t>
            </a:r>
            <a:r>
              <a:rPr lang="fa-IR" dirty="0" smtClean="0">
                <a:cs typeface="B Nazanin" panose="00000400000000000000" pitchFamily="2" charset="-78"/>
              </a:rPr>
              <a:t>اطراف </a:t>
            </a:r>
            <a:r>
              <a:rPr lang="fa-IR" dirty="0">
                <a:cs typeface="B Nazanin" panose="00000400000000000000" pitchFamily="2" charset="-78"/>
              </a:rPr>
              <a:t>سطل زباله </a:t>
            </a:r>
            <a:r>
              <a:rPr lang="fa-IR" dirty="0" smtClean="0">
                <a:cs typeface="B Nazanin" panose="00000400000000000000" pitchFamily="2" charset="-78"/>
              </a:rPr>
              <a:t>روی </a:t>
            </a:r>
            <a:r>
              <a:rPr lang="fa-IR" dirty="0">
                <a:cs typeface="B Nazanin" panose="00000400000000000000" pitchFamily="2" charset="-78"/>
              </a:rPr>
              <a:t>تخته های مخصوص قطعه کردن گوشت و ماهی </a:t>
            </a:r>
          </a:p>
          <a:p>
            <a:pPr marL="0" indent="0" algn="r" rtl="1">
              <a:buNone/>
            </a:pPr>
            <a:r>
              <a:rPr lang="fa-IR" dirty="0">
                <a:cs typeface="B Nazanin" panose="00000400000000000000" pitchFamily="2" charset="-78"/>
              </a:rPr>
              <a:t>این حشرات آزار دهنده در محیط های خارج از خانه نیز در قسمت هایی که در زیر آمده است تجمع می یابند.</a:t>
            </a:r>
          </a:p>
          <a:p>
            <a:pPr marL="0" indent="0" algn="r" rtl="1">
              <a:buNone/>
            </a:pPr>
            <a:r>
              <a:rPr lang="en-US" dirty="0" smtClean="0">
                <a:cs typeface="B Nazanin" panose="00000400000000000000" pitchFamily="2" charset="-78"/>
              </a:rPr>
              <a:t>- </a:t>
            </a:r>
            <a:r>
              <a:rPr lang="fa-IR" dirty="0" smtClean="0">
                <a:cs typeface="B Nazanin" panose="00000400000000000000" pitchFamily="2" charset="-78"/>
              </a:rPr>
              <a:t>گیاهان</a:t>
            </a:r>
            <a:endParaRPr lang="fa-IR" dirty="0">
              <a:cs typeface="B Nazanin" panose="00000400000000000000" pitchFamily="2" charset="-78"/>
            </a:endParaRPr>
          </a:p>
          <a:p>
            <a:pPr marL="0" indent="0" algn="r" rtl="1">
              <a:buNone/>
            </a:pPr>
            <a:r>
              <a:rPr lang="en-US" dirty="0">
                <a:cs typeface="B Nazanin" panose="00000400000000000000" pitchFamily="2" charset="-78"/>
              </a:rPr>
              <a:t> </a:t>
            </a:r>
            <a:r>
              <a:rPr lang="en-US" dirty="0" smtClean="0">
                <a:cs typeface="B Nazanin" panose="00000400000000000000" pitchFamily="2" charset="-78"/>
              </a:rPr>
              <a:t>- </a:t>
            </a:r>
            <a:r>
              <a:rPr lang="fa-IR" dirty="0" smtClean="0">
                <a:cs typeface="B Nazanin" panose="00000400000000000000" pitchFamily="2" charset="-78"/>
              </a:rPr>
              <a:t>باغچه</a:t>
            </a:r>
            <a:endParaRPr lang="fa-IR" dirty="0">
              <a:cs typeface="B Nazanin" panose="00000400000000000000" pitchFamily="2" charset="-78"/>
            </a:endParaRPr>
          </a:p>
          <a:p>
            <a:pPr marL="0" indent="0" algn="r" rtl="1">
              <a:buNone/>
            </a:pPr>
            <a:r>
              <a:rPr lang="en-US" dirty="0" smtClean="0">
                <a:cs typeface="B Nazanin" panose="00000400000000000000" pitchFamily="2" charset="-78"/>
              </a:rPr>
              <a:t> - </a:t>
            </a:r>
            <a:r>
              <a:rPr lang="fa-IR" dirty="0" smtClean="0">
                <a:cs typeface="B Nazanin" panose="00000400000000000000" pitchFamily="2" charset="-78"/>
              </a:rPr>
              <a:t>قسمت </a:t>
            </a:r>
            <a:r>
              <a:rPr lang="fa-IR" dirty="0">
                <a:cs typeface="B Nazanin" panose="00000400000000000000" pitchFamily="2" charset="-78"/>
              </a:rPr>
              <a:t>هایی که آب جمع شده باشد</a:t>
            </a:r>
          </a:p>
          <a:p>
            <a:pPr marL="0" indent="0" algn="r" rtl="1">
              <a:buNone/>
            </a:pPr>
            <a:r>
              <a:rPr lang="en-US" dirty="0" smtClean="0">
                <a:cs typeface="B Nazanin" panose="00000400000000000000" pitchFamily="2" charset="-78"/>
              </a:rPr>
              <a:t> - </a:t>
            </a:r>
            <a:r>
              <a:rPr lang="fa-IR" dirty="0" smtClean="0">
                <a:cs typeface="B Nazanin" panose="00000400000000000000" pitchFamily="2" charset="-78"/>
              </a:rPr>
              <a:t>سطل </a:t>
            </a:r>
            <a:r>
              <a:rPr lang="fa-IR" dirty="0">
                <a:cs typeface="B Nazanin" panose="00000400000000000000" pitchFamily="2" charset="-78"/>
              </a:rPr>
              <a:t>های زباله</a:t>
            </a:r>
          </a:p>
          <a:p>
            <a:pPr marL="0" indent="0" algn="r">
              <a:buNone/>
            </a:pPr>
            <a:endParaRPr lang="fa-IR" dirty="0">
              <a:cs typeface="B Nazanin" panose="00000400000000000000" pitchFamily="2" charset="-78"/>
            </a:endParaRPr>
          </a:p>
          <a:p>
            <a:pPr marL="0" indent="0" algn="r" rtl="1">
              <a:buNone/>
            </a:pPr>
            <a:endParaRPr lang="en-US" dirty="0">
              <a:cs typeface="B Nazanin" panose="00000400000000000000" pitchFamily="2" charset="-78"/>
            </a:endParaRPr>
          </a:p>
        </p:txBody>
      </p:sp>
    </p:spTree>
    <p:extLst>
      <p:ext uri="{BB962C8B-B14F-4D97-AF65-F5344CB8AC3E}">
        <p14:creationId xmlns:p14="http://schemas.microsoft.com/office/powerpoint/2010/main" val="87406709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r" rtl="1"/>
            <a:r>
              <a:rPr lang="fa-IR" b="1" dirty="0">
                <a:cs typeface="B Nazanin" panose="00000400000000000000" pitchFamily="2" charset="-78"/>
              </a:rPr>
              <a:t>مگس های خانگی می توانند طیف وسیعی از مواد آلی را، به عنوان منابع غذایی خود، مورد استفاده قرار دهند. این مواد آلی شامل فضولات و بسیاری از مایعات می گردد. اساساً بخش های دهانی در مگس های خانگی به گونه ای است که، این حشرات فقط می توانند غذاهای مایع و نیمه مایع را بخورند. به همین دلیل وقتی که یک مگس منبع غذایی جامدی برای خوردن می یابد به روی آن می نشیند و بزاق خود را روی آن ریخته و محلولی از آن غذا می سازد. سپس به وسیله خرطوم خود، آن را می مکد. مهمترین عاملی که سبب </a:t>
            </a:r>
            <a:r>
              <a:rPr lang="fa-IR" b="1" dirty="0">
                <a:cs typeface="B Nazanin" panose="00000400000000000000" pitchFamily="2" charset="-78"/>
                <a:hlinkClick r:id="rId2"/>
              </a:rPr>
              <a:t>آلوده شدن مواد غذایی از طریق مگس ها</a:t>
            </a:r>
            <a:r>
              <a:rPr lang="fa-IR" b="1" dirty="0">
                <a:cs typeface="B Nazanin" panose="00000400000000000000" pitchFamily="2" charset="-78"/>
              </a:rPr>
              <a:t> می شود نیز همین عمل تغذیه است. زیرا این حشرات میکرو ارگانیسم ها را از طریق بزاق، بدن و پاهای آلوده خود، به مواد غذایی که برای تغذیه به روی آن قرار گرفته اند، انتقال می دهند.مگس</a:t>
            </a:r>
            <a:endParaRPr lang="en-US" b="1" dirty="0">
              <a:cs typeface="B Nazanin" panose="00000400000000000000" pitchFamily="2" charset="-78"/>
            </a:endParaRPr>
          </a:p>
        </p:txBody>
      </p:sp>
    </p:spTree>
    <p:extLst>
      <p:ext uri="{BB962C8B-B14F-4D97-AF65-F5344CB8AC3E}">
        <p14:creationId xmlns:p14="http://schemas.microsoft.com/office/powerpoint/2010/main" val="28002910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cs typeface="B Titr" panose="00000700000000000000" pitchFamily="2" charset="-78"/>
              </a:rPr>
              <a:t>گندزدایی واستفاده از مواد ضدعفونی کننده</a:t>
            </a:r>
            <a:endParaRPr lang="en-US" dirty="0">
              <a:cs typeface="B Titr" panose="00000700000000000000" pitchFamily="2" charset="-78"/>
            </a:endParaRPr>
          </a:p>
        </p:txBody>
      </p:sp>
      <p:sp>
        <p:nvSpPr>
          <p:cNvPr id="3" name="Content Placeholder 2"/>
          <p:cNvSpPr>
            <a:spLocks noGrp="1"/>
          </p:cNvSpPr>
          <p:nvPr>
            <p:ph idx="1"/>
          </p:nvPr>
        </p:nvSpPr>
        <p:spPr/>
        <p:txBody>
          <a:bodyPr/>
          <a:lstStyle/>
          <a:p>
            <a:pPr algn="r" rtl="1"/>
            <a:r>
              <a:rPr lang="fa-IR" b="1" dirty="0">
                <a:cs typeface="B Nazanin" panose="00000400000000000000" pitchFamily="2" charset="-78"/>
              </a:rPr>
              <a:t>به دلیل ورود میکروب های بیماریزا به مراکز تهیه و توزیع مواد غذایی و اماکن عمومی برنامه ضدعفونی مورد نیاز است</a:t>
            </a:r>
            <a:r>
              <a:rPr lang="fa-IR" b="1" dirty="0" smtClean="0">
                <a:cs typeface="B Nazanin" panose="00000400000000000000" pitchFamily="2" charset="-78"/>
              </a:rPr>
              <a:t>.</a:t>
            </a:r>
          </a:p>
          <a:p>
            <a:pPr algn="r" rtl="1"/>
            <a:r>
              <a:rPr lang="fa-IR" b="1" dirty="0" smtClean="0">
                <a:cs typeface="B Nazanin" panose="00000400000000000000" pitchFamily="2" charset="-78"/>
              </a:rPr>
              <a:t>اهداف </a:t>
            </a:r>
            <a:r>
              <a:rPr lang="fa-IR" b="1" dirty="0">
                <a:cs typeface="B Nazanin" panose="00000400000000000000" pitchFamily="2" charset="-78"/>
              </a:rPr>
              <a:t>استفاده از ضدعفونی کننده ها : </a:t>
            </a:r>
            <a:r>
              <a:rPr lang="fa-IR" b="1" dirty="0" smtClean="0">
                <a:cs typeface="B Nazanin" panose="00000400000000000000" pitchFamily="2" charset="-78"/>
              </a:rPr>
              <a:t>1 </a:t>
            </a:r>
            <a:r>
              <a:rPr lang="fa-IR" b="1" dirty="0">
                <a:cs typeface="B Nazanin" panose="00000400000000000000" pitchFamily="2" charset="-78"/>
              </a:rPr>
              <a:t>جلوگیری از ورود بیماری </a:t>
            </a:r>
            <a:r>
              <a:rPr lang="fa-IR" b="1" dirty="0" smtClean="0">
                <a:cs typeface="B Nazanin" panose="00000400000000000000" pitchFamily="2" charset="-78"/>
              </a:rPr>
              <a:t>2.کنترل </a:t>
            </a:r>
            <a:r>
              <a:rPr lang="fa-IR" b="1" dirty="0">
                <a:cs typeface="B Nazanin" panose="00000400000000000000" pitchFamily="2" charset="-78"/>
              </a:rPr>
              <a:t>بیماری </a:t>
            </a:r>
            <a:r>
              <a:rPr lang="fa-IR" b="1" dirty="0" smtClean="0">
                <a:cs typeface="B Nazanin" panose="00000400000000000000" pitchFamily="2" charset="-78"/>
              </a:rPr>
              <a:t>3.جلوگیری </a:t>
            </a:r>
            <a:r>
              <a:rPr lang="fa-IR" b="1" dirty="0">
                <a:cs typeface="B Nazanin" panose="00000400000000000000" pitchFamily="2" charset="-78"/>
              </a:rPr>
              <a:t>از گسترش </a:t>
            </a:r>
            <a:r>
              <a:rPr lang="fa-IR" b="1" dirty="0" smtClean="0">
                <a:cs typeface="B Nazanin" panose="00000400000000000000" pitchFamily="2" charset="-78"/>
              </a:rPr>
              <a:t>بیماری</a:t>
            </a:r>
          </a:p>
          <a:p>
            <a:pPr algn="r" rtl="1"/>
            <a:r>
              <a:rPr lang="fa-IR" b="1" dirty="0" smtClean="0">
                <a:cs typeface="B Nazanin" panose="00000400000000000000" pitchFamily="2" charset="-78"/>
              </a:rPr>
              <a:t>یک </a:t>
            </a:r>
            <a:r>
              <a:rPr lang="fa-IR" b="1" dirty="0">
                <a:cs typeface="B Nazanin" panose="00000400000000000000" pitchFamily="2" charset="-78"/>
              </a:rPr>
              <a:t>برنامه ضدعفونی در صورتیکه به درستی اجرا شود راه حلی با صرفه اقتصادی مناسب جهت مبارزه با میکروب های بیماریزا می </a:t>
            </a:r>
            <a:r>
              <a:rPr lang="fa-IR" b="1" dirty="0" smtClean="0">
                <a:cs typeface="B Nazanin" panose="00000400000000000000" pitchFamily="2" charset="-78"/>
              </a:rPr>
              <a:t>باشد</a:t>
            </a:r>
          </a:p>
        </p:txBody>
      </p:sp>
    </p:spTree>
    <p:extLst>
      <p:ext uri="{BB962C8B-B14F-4D97-AF65-F5344CB8AC3E}">
        <p14:creationId xmlns:p14="http://schemas.microsoft.com/office/powerpoint/2010/main" val="47411735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cs typeface="B Titr" panose="00000700000000000000" pitchFamily="2" charset="-78"/>
              </a:rPr>
              <a:t>تعاریف ضد عفونی کننده</a:t>
            </a:r>
            <a:endParaRPr lang="en-US" dirty="0">
              <a:cs typeface="B Titr" panose="00000700000000000000" pitchFamily="2" charset="-78"/>
            </a:endParaRPr>
          </a:p>
        </p:txBody>
      </p:sp>
      <p:sp>
        <p:nvSpPr>
          <p:cNvPr id="3" name="Content Placeholder 2"/>
          <p:cNvSpPr>
            <a:spLocks noGrp="1"/>
          </p:cNvSpPr>
          <p:nvPr>
            <p:ph idx="1"/>
          </p:nvPr>
        </p:nvSpPr>
        <p:spPr/>
        <p:txBody>
          <a:bodyPr>
            <a:normAutofit fontScale="92500"/>
          </a:bodyPr>
          <a:lstStyle/>
          <a:p>
            <a:pPr algn="r" rtl="1"/>
            <a:r>
              <a:rPr lang="fa-IR" b="1" dirty="0">
                <a:cs typeface="B Nazanin" panose="00000400000000000000" pitchFamily="2" charset="-78"/>
              </a:rPr>
              <a:t>ضدعفونی کننده ها: به ترکیبات شیمیایی </a:t>
            </a:r>
            <a:r>
              <a:rPr lang="fa-IR" b="1" dirty="0" smtClean="0">
                <a:cs typeface="B Nazanin" panose="00000400000000000000" pitchFamily="2" charset="-78"/>
              </a:rPr>
              <a:t>اطلاق </a:t>
            </a:r>
            <a:r>
              <a:rPr lang="fa-IR" b="1" dirty="0">
                <a:cs typeface="B Nazanin" panose="00000400000000000000" pitchFamily="2" charset="-78"/>
              </a:rPr>
              <a:t>میشود که برای کنترل ، جلوگیری از انتشار یا از بین بردن اجرام بیماریزا )باکتریها، ویروسها، قارچها( دراماکن ویا روی سطوح اشیاء مورد استفاده قرار </a:t>
            </a:r>
            <a:r>
              <a:rPr lang="fa-IR" b="1" dirty="0" smtClean="0">
                <a:cs typeface="B Nazanin" panose="00000400000000000000" pitchFamily="2" charset="-78"/>
              </a:rPr>
              <a:t>میگیرند</a:t>
            </a:r>
          </a:p>
          <a:p>
            <a:pPr algn="r" rtl="1"/>
            <a:r>
              <a:rPr lang="fa-IR" b="1" dirty="0" smtClean="0">
                <a:cs typeface="B Nazanin" panose="00000400000000000000" pitchFamily="2" charset="-78"/>
              </a:rPr>
              <a:t>نظافت </a:t>
            </a:r>
            <a:r>
              <a:rPr lang="fa-IR" b="1" dirty="0">
                <a:cs typeface="B Nazanin" panose="00000400000000000000" pitchFamily="2" charset="-78"/>
              </a:rPr>
              <a:t>یا پاکسازی: نظافت یا پاکسازی به معنی حذف تمام آلودگی ها از روی ظروف –وسایل کار و سطوح است.زیرا موادی که روی سطوح و ظروف و وسایل کار باقی میمانند در کارایی ضد عفونی کننده ها تاثیر می گذارد. </a:t>
            </a:r>
            <a:endParaRPr lang="fa-IR" b="1" dirty="0" smtClean="0">
              <a:cs typeface="B Nazanin" panose="00000400000000000000" pitchFamily="2" charset="-78"/>
            </a:endParaRPr>
          </a:p>
          <a:p>
            <a:pPr algn="r" rtl="1"/>
            <a:r>
              <a:rPr lang="fa-IR" b="1" dirty="0" smtClean="0">
                <a:cs typeface="B Nazanin" panose="00000400000000000000" pitchFamily="2" charset="-78"/>
              </a:rPr>
              <a:t>گندزدائي </a:t>
            </a:r>
            <a:r>
              <a:rPr lang="fa-IR" b="1" dirty="0">
                <a:cs typeface="B Nazanin" panose="00000400000000000000" pitchFamily="2" charset="-78"/>
              </a:rPr>
              <a:t>: گندزدائي عبارت است از نابود كردن عوامل بیماریزا در محیط هاي بي جان ، مانند اماكن مسكوني </a:t>
            </a:r>
            <a:r>
              <a:rPr lang="fa-IR" b="1" dirty="0" smtClean="0">
                <a:cs typeface="B Nazanin" panose="00000400000000000000" pitchFamily="2" charset="-78"/>
              </a:rPr>
              <a:t>،پاستوریزه </a:t>
            </a:r>
            <a:r>
              <a:rPr lang="fa-IR" b="1" dirty="0">
                <a:cs typeface="B Nazanin" panose="00000400000000000000" pitchFamily="2" charset="-78"/>
              </a:rPr>
              <a:t>كردن </a:t>
            </a:r>
          </a:p>
          <a:p>
            <a:pPr algn="r" rtl="1"/>
            <a:r>
              <a:rPr lang="fa-IR" b="1" dirty="0">
                <a:cs typeface="B Nazanin" panose="00000400000000000000" pitchFamily="2" charset="-78"/>
              </a:rPr>
              <a:t>وقتي هدف ما از به كاربردن ماده ضد میكروبي نابودي عوامل </a:t>
            </a:r>
          </a:p>
          <a:p>
            <a:pPr algn="r" rtl="1"/>
            <a:r>
              <a:rPr lang="fa-IR" b="1" dirty="0">
                <a:cs typeface="B Nazanin" panose="00000400000000000000" pitchFamily="2" charset="-78"/>
              </a:rPr>
              <a:t>بیماریزا باشد این عمل را پاستوریزه كردن مي گویند.</a:t>
            </a:r>
          </a:p>
          <a:p>
            <a:pPr marL="0" indent="0" algn="r" rtl="1">
              <a:buNone/>
            </a:pPr>
            <a:r>
              <a:rPr lang="fa-IR" b="1" dirty="0" smtClean="0">
                <a:cs typeface="B Nazanin" panose="00000400000000000000" pitchFamily="2" charset="-78"/>
              </a:rPr>
              <a:t> استریلیزاسیون</a:t>
            </a:r>
            <a:r>
              <a:rPr lang="fa-IR" b="1" dirty="0">
                <a:cs typeface="B Nazanin" panose="00000400000000000000" pitchFamily="2" charset="-78"/>
              </a:rPr>
              <a:t>:</a:t>
            </a:r>
          </a:p>
          <a:p>
            <a:pPr marL="0" indent="0" algn="r" rtl="1">
              <a:buNone/>
            </a:pPr>
            <a:r>
              <a:rPr lang="fa-IR" b="1" dirty="0" smtClean="0">
                <a:cs typeface="B Nazanin" panose="00000400000000000000" pitchFamily="2" charset="-78"/>
              </a:rPr>
              <a:t>وقتی </a:t>
            </a:r>
            <a:r>
              <a:rPr lang="fa-IR" b="1" dirty="0">
                <a:cs typeface="B Nazanin" panose="00000400000000000000" pitchFamily="2" charset="-78"/>
              </a:rPr>
              <a:t>هدف ما از به کار بردن ماده ضد میکروبی نابودی کل </a:t>
            </a:r>
            <a:r>
              <a:rPr lang="fa-IR" b="1" dirty="0" smtClean="0">
                <a:cs typeface="B Nazanin" panose="00000400000000000000" pitchFamily="2" charset="-78"/>
              </a:rPr>
              <a:t>میکروب </a:t>
            </a:r>
            <a:r>
              <a:rPr lang="fa-IR" b="1" dirty="0">
                <a:cs typeface="B Nazanin" panose="00000400000000000000" pitchFamily="2" charset="-78"/>
              </a:rPr>
              <a:t>ها چه بیماریزا چه غیر بیماریزا باشد. این عمل را </a:t>
            </a:r>
          </a:p>
          <a:p>
            <a:pPr algn="r" rtl="1"/>
            <a:r>
              <a:rPr lang="fa-IR" b="1" dirty="0" smtClean="0">
                <a:cs typeface="B Nazanin" panose="00000400000000000000" pitchFamily="2" charset="-78"/>
              </a:rPr>
              <a:t>استریل </a:t>
            </a:r>
            <a:r>
              <a:rPr lang="fa-IR" b="1" dirty="0">
                <a:cs typeface="B Nazanin" panose="00000400000000000000" pitchFamily="2" charset="-78"/>
              </a:rPr>
              <a:t>کردن می </a:t>
            </a:r>
            <a:r>
              <a:rPr lang="fa-IR" b="1" dirty="0" smtClean="0">
                <a:cs typeface="B Nazanin" panose="00000400000000000000" pitchFamily="2" charset="-78"/>
              </a:rPr>
              <a:t>گویند البسه </a:t>
            </a:r>
            <a:r>
              <a:rPr lang="fa-IR" b="1" dirty="0">
                <a:cs typeface="B Nazanin" panose="00000400000000000000" pitchFamily="2" charset="-78"/>
              </a:rPr>
              <a:t>، ظروف ، آب،سبزي وغیره ، به عبارت دیگر گندزدائي در مورد محیط زندگي بكار </a:t>
            </a:r>
            <a:r>
              <a:rPr lang="fa-IR" b="1" dirty="0" smtClean="0">
                <a:cs typeface="B Nazanin" panose="00000400000000000000" pitchFamily="2" charset="-78"/>
              </a:rPr>
              <a:t>میرود</a:t>
            </a:r>
          </a:p>
        </p:txBody>
      </p:sp>
    </p:spTree>
    <p:extLst>
      <p:ext uri="{BB962C8B-B14F-4D97-AF65-F5344CB8AC3E}">
        <p14:creationId xmlns:p14="http://schemas.microsoft.com/office/powerpoint/2010/main" val="69027828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310186"/>
            <a:ext cx="10820400" cy="4908500"/>
          </a:xfrm>
        </p:spPr>
        <p:txBody>
          <a:bodyPr/>
          <a:lstStyle/>
          <a:p>
            <a:pPr marL="0" indent="0" algn="r" rtl="1">
              <a:buNone/>
            </a:pPr>
            <a:r>
              <a:rPr lang="fa-IR" sz="3200" b="1" dirty="0" smtClean="0">
                <a:cs typeface="B Titr" panose="00000700000000000000" pitchFamily="2" charset="-78"/>
              </a:rPr>
              <a:t>شوینده </a:t>
            </a:r>
            <a:r>
              <a:rPr lang="fa-IR" sz="3200" b="1" dirty="0">
                <a:cs typeface="B Titr" panose="00000700000000000000" pitchFamily="2" charset="-78"/>
              </a:rPr>
              <a:t>ها </a:t>
            </a:r>
            <a:endParaRPr lang="fa-IR" sz="3200" b="1" dirty="0" smtClean="0">
              <a:cs typeface="B Titr" panose="00000700000000000000" pitchFamily="2" charset="-78"/>
            </a:endParaRPr>
          </a:p>
          <a:p>
            <a:pPr algn="r" rtl="1"/>
            <a:r>
              <a:rPr lang="fa-IR" b="1" dirty="0" smtClean="0">
                <a:cs typeface="B Nazanin" panose="00000400000000000000" pitchFamily="2" charset="-78"/>
              </a:rPr>
              <a:t> </a:t>
            </a:r>
            <a:r>
              <a:rPr lang="fa-IR" b="1" dirty="0">
                <a:cs typeface="B Nazanin" panose="00000400000000000000" pitchFamily="2" charset="-78"/>
              </a:rPr>
              <a:t>ذرات گرد و غبار و مواد آلی را از سطوح پاک می کنند و اجازه میدهند تا ضدعفونی کننده ها به میکروارگانیسم ها که در زیر و یا بین آنها قرار دارند دسترسی پیدا کنند. </a:t>
            </a:r>
            <a:r>
              <a:rPr lang="fa-IR" b="1" dirty="0" smtClean="0">
                <a:cs typeface="B Nazanin" panose="00000400000000000000" pitchFamily="2" charset="-78"/>
              </a:rPr>
              <a:t>و </a:t>
            </a:r>
            <a:r>
              <a:rPr lang="fa-IR" b="1" dirty="0">
                <a:cs typeface="B Nazanin" panose="00000400000000000000" pitchFamily="2" charset="-78"/>
              </a:rPr>
              <a:t>باعث کاهش کشش سطحی شده و قابلیت نفوذپذیری آب را افزایش میدهند تا بدینوسیله مواد آلی راحتر از سطوح اشیاء پاک </a:t>
            </a:r>
            <a:r>
              <a:rPr lang="fa-IR" b="1" dirty="0" smtClean="0">
                <a:cs typeface="B Nazanin" panose="00000400000000000000" pitchFamily="2" charset="-78"/>
              </a:rPr>
              <a:t>گردند</a:t>
            </a:r>
          </a:p>
          <a:p>
            <a:pPr algn="r" rtl="1"/>
            <a:r>
              <a:rPr lang="fa-IR" b="1" u="sng" dirty="0" smtClean="0">
                <a:cs typeface="B Nazanin" panose="00000400000000000000" pitchFamily="2" charset="-78"/>
              </a:rPr>
              <a:t>لوازم </a:t>
            </a:r>
            <a:r>
              <a:rPr lang="fa-IR" b="1" u="sng" dirty="0">
                <a:cs typeface="B Nazanin" panose="00000400000000000000" pitchFamily="2" charset="-78"/>
              </a:rPr>
              <a:t>حساس </a:t>
            </a:r>
            <a:r>
              <a:rPr lang="fa-IR" b="1" dirty="0">
                <a:cs typeface="B Nazanin" panose="00000400000000000000" pitchFamily="2" charset="-78"/>
              </a:rPr>
              <a:t>به لوازم و وسایلی که وارد بافت میشوند گفته میشود این لوازم در صورتیکه آلوده باشند خطر بسیار زیادی برای انتقال عفونت دارند. استفاده مجدد میبایست به دنبال پاکسازی دقیق و استریلیزاسیون انجام گردد. </a:t>
            </a:r>
            <a:endParaRPr lang="fa-IR" b="1" dirty="0" smtClean="0">
              <a:cs typeface="B Nazanin" panose="00000400000000000000" pitchFamily="2" charset="-78"/>
            </a:endParaRPr>
          </a:p>
          <a:p>
            <a:pPr algn="r" rtl="1"/>
            <a:r>
              <a:rPr lang="fa-IR" b="1" dirty="0" smtClean="0">
                <a:cs typeface="B Nazanin" panose="00000400000000000000" pitchFamily="2" charset="-78"/>
              </a:rPr>
              <a:t> </a:t>
            </a:r>
            <a:r>
              <a:rPr lang="fa-IR" b="1" u="sng" dirty="0">
                <a:cs typeface="B Nazanin" panose="00000400000000000000" pitchFamily="2" charset="-78"/>
              </a:rPr>
              <a:t>لوازم نیمه حساس </a:t>
            </a:r>
            <a:r>
              <a:rPr lang="fa-IR" b="1" dirty="0">
                <a:cs typeface="B Nazanin" panose="00000400000000000000" pitchFamily="2" charset="-78"/>
              </a:rPr>
              <a:t>به لوازمی اطالق میگردد که در تماس با پوست آسیب دیده یا مخاط قرار دارند ولی به داخل آن نفوذ نمی کنند.استفاده مجدد میبایست به دنبال پاکسازی دقیق و ضدعفونی با ضدعفونی کننده های قوی انجام </a:t>
            </a:r>
            <a:r>
              <a:rPr lang="fa-IR" b="1" dirty="0" smtClean="0">
                <a:cs typeface="B Nazanin" panose="00000400000000000000" pitchFamily="2" charset="-78"/>
              </a:rPr>
              <a:t>گردد.</a:t>
            </a:r>
          </a:p>
          <a:p>
            <a:pPr algn="r" rtl="1"/>
            <a:r>
              <a:rPr lang="fa-IR" b="1" u="sng" dirty="0" smtClean="0">
                <a:cs typeface="B Nazanin" panose="00000400000000000000" pitchFamily="2" charset="-78"/>
              </a:rPr>
              <a:t>لوازم </a:t>
            </a:r>
            <a:r>
              <a:rPr lang="fa-IR" b="1" u="sng" dirty="0">
                <a:cs typeface="B Nazanin" panose="00000400000000000000" pitchFamily="2" charset="-78"/>
              </a:rPr>
              <a:t>غیرحساس </a:t>
            </a:r>
            <a:r>
              <a:rPr lang="fa-IR" b="1" dirty="0">
                <a:cs typeface="B Nazanin" panose="00000400000000000000" pitchFamily="2" charset="-78"/>
              </a:rPr>
              <a:t>به لوازمی اطالق میشود که با پوست سالم در تماس اند اما ارتباطی با مخاط ندارند یا به صورت غیرمستقیم با بیمار در تماس هستند.استفاده مجدد میبایست به دنبال پاکسازی و ضدعفونی با ضدعفونی کننده های ضعیف انجام گردد.</a:t>
            </a:r>
            <a:endParaRPr lang="en-US" b="1" dirty="0">
              <a:cs typeface="B Nazanin" panose="00000400000000000000" pitchFamily="2" charset="-78"/>
            </a:endParaRPr>
          </a:p>
        </p:txBody>
      </p:sp>
    </p:spTree>
    <p:extLst>
      <p:ext uri="{BB962C8B-B14F-4D97-AF65-F5344CB8AC3E}">
        <p14:creationId xmlns:p14="http://schemas.microsoft.com/office/powerpoint/2010/main" val="257815496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r" rtl="1"/>
            <a:r>
              <a:rPr lang="fa-IR" b="1" dirty="0">
                <a:cs typeface="B Nazanin" panose="00000400000000000000" pitchFamily="2" charset="-78"/>
              </a:rPr>
              <a:t>نکاتی که در اجرای یک برنامه ضدعفونی میبایست مدنظر قرار گیرد. </a:t>
            </a:r>
            <a:endParaRPr lang="fa-IR" b="1" dirty="0" smtClean="0">
              <a:cs typeface="B Nazanin" panose="00000400000000000000" pitchFamily="2" charset="-78"/>
            </a:endParaRPr>
          </a:p>
          <a:p>
            <a:pPr algn="r" rtl="1"/>
            <a:r>
              <a:rPr lang="fa-IR" b="1" dirty="0" smtClean="0">
                <a:cs typeface="B Nazanin" panose="00000400000000000000" pitchFamily="2" charset="-78"/>
              </a:rPr>
              <a:t>.</a:t>
            </a:r>
            <a:r>
              <a:rPr lang="fa-IR" b="1" dirty="0">
                <a:cs typeface="B Nazanin" panose="00000400000000000000" pitchFamily="2" charset="-78"/>
              </a:rPr>
              <a:t>1 نوع استفاده از ضدعفونی </a:t>
            </a:r>
            <a:r>
              <a:rPr lang="fa-IR" b="1" dirty="0" smtClean="0">
                <a:cs typeface="B Nazanin" panose="00000400000000000000" pitchFamily="2" charset="-78"/>
              </a:rPr>
              <a:t>کننده</a:t>
            </a:r>
          </a:p>
          <a:p>
            <a:pPr algn="r" rtl="1"/>
            <a:r>
              <a:rPr lang="fa-IR" b="1" dirty="0" smtClean="0">
                <a:cs typeface="B Nazanin" panose="00000400000000000000" pitchFamily="2" charset="-78"/>
              </a:rPr>
              <a:t>ضدعفونی </a:t>
            </a:r>
            <a:r>
              <a:rPr lang="fa-IR" b="1" dirty="0">
                <a:cs typeface="B Nazanin" panose="00000400000000000000" pitchFamily="2" charset="-78"/>
              </a:rPr>
              <a:t>معمول </a:t>
            </a:r>
            <a:r>
              <a:rPr lang="fa-IR" b="1" dirty="0" smtClean="0">
                <a:cs typeface="B Nazanin" panose="00000400000000000000" pitchFamily="2" charset="-78"/>
              </a:rPr>
              <a:t>استفاده </a:t>
            </a:r>
            <a:r>
              <a:rPr lang="fa-IR" b="1" dirty="0">
                <a:cs typeface="B Nazanin" panose="00000400000000000000" pitchFamily="2" charset="-78"/>
              </a:rPr>
              <a:t>در زمان بروز بیماری </a:t>
            </a:r>
          </a:p>
          <a:p>
            <a:pPr algn="r" rtl="1"/>
            <a:r>
              <a:rPr lang="fa-IR" b="1" dirty="0" smtClean="0">
                <a:cs typeface="B Nazanin" panose="00000400000000000000" pitchFamily="2" charset="-78"/>
              </a:rPr>
              <a:t>2 </a:t>
            </a:r>
            <a:r>
              <a:rPr lang="fa-IR" b="1" dirty="0">
                <a:cs typeface="B Nazanin" panose="00000400000000000000" pitchFamily="2" charset="-78"/>
              </a:rPr>
              <a:t>نوع میکروارگانیسم </a:t>
            </a:r>
            <a:r>
              <a:rPr lang="fa-IR" b="1" dirty="0" smtClean="0">
                <a:cs typeface="B Nazanin" panose="00000400000000000000" pitchFamily="2" charset="-78"/>
              </a:rPr>
              <a:t>هدف .</a:t>
            </a:r>
          </a:p>
          <a:p>
            <a:pPr algn="r" rtl="1"/>
            <a:r>
              <a:rPr lang="fa-IR" b="1" dirty="0" smtClean="0">
                <a:cs typeface="B Nazanin" panose="00000400000000000000" pitchFamily="2" charset="-78"/>
              </a:rPr>
              <a:t>3 </a:t>
            </a:r>
            <a:r>
              <a:rPr lang="fa-IR" b="1" dirty="0">
                <a:cs typeface="B Nazanin" panose="00000400000000000000" pitchFamily="2" charset="-78"/>
              </a:rPr>
              <a:t>خصوصیات ضدعفونی کننده مورد استفاده </a:t>
            </a:r>
            <a:endParaRPr lang="fa-IR" b="1" dirty="0" smtClean="0">
              <a:cs typeface="B Nazanin" panose="00000400000000000000" pitchFamily="2" charset="-78"/>
            </a:endParaRPr>
          </a:p>
          <a:p>
            <a:pPr algn="r" rtl="1"/>
            <a:r>
              <a:rPr lang="fa-IR" b="1" dirty="0" smtClean="0">
                <a:cs typeface="B Nazanin" panose="00000400000000000000" pitchFamily="2" charset="-78"/>
              </a:rPr>
              <a:t>.</a:t>
            </a:r>
            <a:r>
              <a:rPr lang="fa-IR" b="1" dirty="0">
                <a:cs typeface="B Nazanin" panose="00000400000000000000" pitchFamily="2" charset="-78"/>
              </a:rPr>
              <a:t>4 عوامل زیست محیطی </a:t>
            </a:r>
            <a:r>
              <a:rPr lang="fa-IR" b="1" dirty="0" smtClean="0">
                <a:cs typeface="B Nazanin" panose="00000400000000000000" pitchFamily="2" charset="-78"/>
              </a:rPr>
              <a:t>.</a:t>
            </a:r>
          </a:p>
          <a:p>
            <a:pPr algn="r" rtl="1"/>
            <a:r>
              <a:rPr lang="fa-IR" b="1" dirty="0" smtClean="0">
                <a:cs typeface="B Nazanin" panose="00000400000000000000" pitchFamily="2" charset="-78"/>
              </a:rPr>
              <a:t>5 </a:t>
            </a:r>
            <a:r>
              <a:rPr lang="fa-IR" b="1" dirty="0">
                <a:cs typeface="B Nazanin" panose="00000400000000000000" pitchFamily="2" charset="-78"/>
              </a:rPr>
              <a:t>سالمتی و ایمنی پرسنل و حیوانا</a:t>
            </a:r>
            <a:endParaRPr lang="en-US" b="1" dirty="0">
              <a:cs typeface="B Nazanin" panose="00000400000000000000" pitchFamily="2" charset="-78"/>
            </a:endParaRPr>
          </a:p>
        </p:txBody>
      </p:sp>
    </p:spTree>
    <p:extLst>
      <p:ext uri="{BB962C8B-B14F-4D97-AF65-F5344CB8AC3E}">
        <p14:creationId xmlns:p14="http://schemas.microsoft.com/office/powerpoint/2010/main" val="219188953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940147" y="1774752"/>
            <a:ext cx="9448800" cy="743528"/>
          </a:xfrm>
        </p:spPr>
        <p:txBody>
          <a:bodyPr>
            <a:noAutofit/>
          </a:bodyPr>
          <a:lstStyle/>
          <a:p>
            <a:pPr algn="ctr"/>
            <a:r>
              <a:rPr lang="fa-IR" sz="6000" b="1" dirty="0" smtClean="0">
                <a:solidFill>
                  <a:schemeClr val="accent1"/>
                </a:solidFill>
              </a:rPr>
              <a:t>پسماندهای عفونی وپسماندهای</a:t>
            </a:r>
            <a:endParaRPr lang="fa-IR" sz="6600" b="1" dirty="0" smtClean="0">
              <a:solidFill>
                <a:schemeClr val="accent1"/>
              </a:solidFill>
            </a:endParaRPr>
          </a:p>
          <a:p>
            <a:pPr algn="ctr"/>
            <a:r>
              <a:rPr lang="fa-IR" sz="6000" b="1" dirty="0">
                <a:solidFill>
                  <a:schemeClr val="accent6">
                    <a:lumMod val="75000"/>
                  </a:schemeClr>
                </a:solidFill>
              </a:rPr>
              <a:t> </a:t>
            </a:r>
            <a:r>
              <a:rPr lang="fa-IR" sz="6000" b="1" dirty="0" smtClean="0">
                <a:solidFill>
                  <a:schemeClr val="accent6">
                    <a:lumMod val="75000"/>
                  </a:schemeClr>
                </a:solidFill>
              </a:rPr>
              <a:t>                    </a:t>
            </a:r>
            <a:r>
              <a:rPr lang="fa-IR" sz="6000" b="1" dirty="0" smtClean="0">
                <a:solidFill>
                  <a:schemeClr val="accent2"/>
                </a:solidFill>
              </a:rPr>
              <a:t>تیز </a:t>
            </a:r>
            <a:r>
              <a:rPr lang="fa-IR" sz="6000" b="1" dirty="0">
                <a:solidFill>
                  <a:schemeClr val="accent2"/>
                </a:solidFill>
              </a:rPr>
              <a:t>و </a:t>
            </a:r>
            <a:endParaRPr lang="fa-IR" sz="6000" b="1" dirty="0" smtClean="0">
              <a:solidFill>
                <a:schemeClr val="accent2"/>
              </a:solidFill>
            </a:endParaRPr>
          </a:p>
          <a:p>
            <a:pPr algn="ctr"/>
            <a:r>
              <a:rPr lang="fa-IR" sz="6000" b="1" dirty="0">
                <a:solidFill>
                  <a:schemeClr val="accent6">
                    <a:lumMod val="75000"/>
                  </a:schemeClr>
                </a:solidFill>
              </a:rPr>
              <a:t> </a:t>
            </a:r>
            <a:r>
              <a:rPr lang="fa-IR" sz="6000" b="1" dirty="0" smtClean="0">
                <a:solidFill>
                  <a:schemeClr val="accent6">
                    <a:lumMod val="75000"/>
                  </a:schemeClr>
                </a:solidFill>
              </a:rPr>
              <a:t>                                  </a:t>
            </a:r>
            <a:r>
              <a:rPr lang="fa-IR" sz="6000" b="1" dirty="0" smtClean="0">
                <a:solidFill>
                  <a:srgbClr val="FF0000"/>
                </a:solidFill>
              </a:rPr>
              <a:t>برنده</a:t>
            </a:r>
            <a:endParaRPr lang="en-US" sz="6000" b="1" dirty="0">
              <a:solidFill>
                <a:srgbClr val="FF0000"/>
              </a:solidFill>
            </a:endParaRPr>
          </a:p>
        </p:txBody>
      </p:sp>
    </p:spTree>
    <p:extLst>
      <p:ext uri="{BB962C8B-B14F-4D97-AF65-F5344CB8AC3E}">
        <p14:creationId xmlns:p14="http://schemas.microsoft.com/office/powerpoint/2010/main" val="183808561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99448" y="1375694"/>
            <a:ext cx="10820400" cy="4902276"/>
          </a:xfrm>
        </p:spPr>
        <p:txBody>
          <a:bodyPr/>
          <a:lstStyle/>
          <a:p>
            <a:pPr marL="0" marR="0" algn="justLow" rtl="1">
              <a:lnSpc>
                <a:spcPct val="115000"/>
              </a:lnSpc>
              <a:spcBef>
                <a:spcPts val="0"/>
              </a:spcBef>
              <a:spcAft>
                <a:spcPts val="0"/>
              </a:spcAft>
            </a:pPr>
            <a:r>
              <a:rPr lang="fa-IR" sz="2400" b="1" dirty="0" smtClean="0">
                <a:solidFill>
                  <a:srgbClr val="FF0000"/>
                </a:solidFill>
                <a:latin typeface="Times New Roman" panose="02020603050405020304" pitchFamily="18" charset="0"/>
                <a:ea typeface="Times New Roman" panose="02020603050405020304" pitchFamily="18" charset="0"/>
                <a:cs typeface="B Mitra" panose="00000400000000000000" pitchFamily="2" charset="-78"/>
              </a:rPr>
              <a:t>فراگیر </a:t>
            </a:r>
            <a:r>
              <a:rPr lang="fa-IR" sz="2400" b="1" dirty="0">
                <a:solidFill>
                  <a:srgbClr val="FF0000"/>
                </a:solidFill>
                <a:latin typeface="Times New Roman" panose="02020603050405020304" pitchFamily="18" charset="0"/>
                <a:ea typeface="Times New Roman" panose="02020603050405020304" pitchFamily="18" charset="0"/>
                <a:cs typeface="B Mitra" panose="00000400000000000000" pitchFamily="2" charset="-78"/>
              </a:rPr>
              <a:t>پس از طی دوره قادر خواهد بود</a:t>
            </a:r>
            <a:r>
              <a:rPr lang="fa-IR" sz="2400" b="1" dirty="0" smtClean="0">
                <a:solidFill>
                  <a:srgbClr val="FF0000"/>
                </a:solidFill>
                <a:latin typeface="Times New Roman" panose="02020603050405020304" pitchFamily="18" charset="0"/>
                <a:ea typeface="Times New Roman" panose="02020603050405020304" pitchFamily="18" charset="0"/>
                <a:cs typeface="B Mitra" panose="00000400000000000000" pitchFamily="2" charset="-78"/>
              </a:rPr>
              <a:t>:</a:t>
            </a:r>
            <a:endParaRPr lang="en-US" sz="2400" dirty="0">
              <a:latin typeface="Times New Roman" panose="02020603050405020304" pitchFamily="18" charset="0"/>
              <a:ea typeface="Times New Roman" panose="02020603050405020304" pitchFamily="18" charset="0"/>
            </a:endParaRPr>
          </a:p>
          <a:p>
            <a:pPr marL="0" marR="0" algn="justLow" rtl="1">
              <a:lnSpc>
                <a:spcPct val="115000"/>
              </a:lnSpc>
              <a:spcBef>
                <a:spcPts val="0"/>
              </a:spcBef>
              <a:spcAft>
                <a:spcPts val="0"/>
              </a:spcAft>
            </a:pPr>
            <a:r>
              <a:rPr lang="fa-IR" sz="2400" dirty="0" smtClean="0">
                <a:solidFill>
                  <a:srgbClr val="FF0000"/>
                </a:solidFill>
                <a:latin typeface="Times New Roman" panose="02020603050405020304" pitchFamily="18" charset="0"/>
                <a:ea typeface="Times New Roman" panose="02020603050405020304" pitchFamily="18" charset="0"/>
                <a:cs typeface="B Mitra" panose="00000400000000000000" pitchFamily="2" charset="-78"/>
              </a:rPr>
              <a:t>بهداشت آب و دفع بهداشتی فاضلاب را </a:t>
            </a:r>
            <a:r>
              <a:rPr lang="fa-IR" sz="2400" dirty="0" smtClean="0">
                <a:solidFill>
                  <a:srgbClr val="FF0000"/>
                </a:solidFill>
                <a:latin typeface="Times New Roman" panose="02020603050405020304" pitchFamily="18" charset="0"/>
                <a:ea typeface="Times New Roman" panose="02020603050405020304" pitchFamily="18" charset="0"/>
                <a:cs typeface="B Mitra" panose="00000400000000000000" pitchFamily="2" charset="-78"/>
              </a:rPr>
              <a:t>توضیح دهد.</a:t>
            </a:r>
          </a:p>
          <a:p>
            <a:pPr marL="0" marR="0" algn="justLow" rtl="1">
              <a:lnSpc>
                <a:spcPct val="115000"/>
              </a:lnSpc>
              <a:spcBef>
                <a:spcPts val="0"/>
              </a:spcBef>
              <a:spcAft>
                <a:spcPts val="0"/>
              </a:spcAft>
            </a:pPr>
            <a:r>
              <a:rPr lang="fa-IR" sz="2400" dirty="0" smtClean="0">
                <a:solidFill>
                  <a:srgbClr val="FF0000"/>
                </a:solidFill>
                <a:latin typeface="Times New Roman" panose="02020603050405020304" pitchFamily="18" charset="0"/>
                <a:ea typeface="Times New Roman" panose="02020603050405020304" pitchFamily="18" charset="0"/>
                <a:cs typeface="B Mitra" panose="00000400000000000000" pitchFamily="2" charset="-78"/>
              </a:rPr>
              <a:t>بهداشت </a:t>
            </a:r>
            <a:r>
              <a:rPr lang="fa-IR" sz="2400" dirty="0" smtClean="0">
                <a:solidFill>
                  <a:srgbClr val="FF0000"/>
                </a:solidFill>
                <a:latin typeface="Times New Roman" panose="02020603050405020304" pitchFamily="18" charset="0"/>
                <a:ea typeface="Times New Roman" panose="02020603050405020304" pitchFamily="18" charset="0"/>
                <a:cs typeface="B Mitra" panose="00000400000000000000" pitchFamily="2" charset="-78"/>
              </a:rPr>
              <a:t>مواد غذایی را توضیح دهد</a:t>
            </a:r>
            <a:endParaRPr lang="en-US" sz="2400" dirty="0">
              <a:latin typeface="Times New Roman" panose="02020603050405020304" pitchFamily="18" charset="0"/>
              <a:ea typeface="Times New Roman" panose="02020603050405020304" pitchFamily="18" charset="0"/>
            </a:endParaRPr>
          </a:p>
          <a:p>
            <a:pPr marL="0" marR="0" algn="justLow" rtl="1">
              <a:lnSpc>
                <a:spcPct val="115000"/>
              </a:lnSpc>
              <a:spcBef>
                <a:spcPts val="0"/>
              </a:spcBef>
              <a:spcAft>
                <a:spcPts val="0"/>
              </a:spcAft>
            </a:pPr>
            <a:r>
              <a:rPr lang="fa-IR" sz="2400" dirty="0" smtClean="0">
                <a:solidFill>
                  <a:srgbClr val="FF0000"/>
                </a:solidFill>
                <a:latin typeface="Times New Roman" panose="02020603050405020304" pitchFamily="18" charset="0"/>
                <a:ea typeface="Times New Roman" panose="02020603050405020304" pitchFamily="18" charset="0"/>
                <a:cs typeface="B Mitra" panose="00000400000000000000" pitchFamily="2" charset="-78"/>
              </a:rPr>
              <a:t>بهداشت هوا توضیح دهد وموارد کنترل مصرف دخانیات را </a:t>
            </a:r>
            <a:r>
              <a:rPr lang="fa-IR" sz="2400" dirty="0">
                <a:solidFill>
                  <a:srgbClr val="FF0000"/>
                </a:solidFill>
                <a:latin typeface="Times New Roman" panose="02020603050405020304" pitchFamily="18" charset="0"/>
                <a:ea typeface="Times New Roman" panose="02020603050405020304" pitchFamily="18" charset="0"/>
                <a:cs typeface="B Mitra" panose="00000400000000000000" pitchFamily="2" charset="-78"/>
              </a:rPr>
              <a:t>نام ببرد</a:t>
            </a:r>
            <a:endParaRPr lang="en-US" sz="2400" dirty="0">
              <a:latin typeface="Times New Roman" panose="02020603050405020304" pitchFamily="18" charset="0"/>
              <a:ea typeface="Times New Roman" panose="02020603050405020304" pitchFamily="18" charset="0"/>
            </a:endParaRPr>
          </a:p>
          <a:p>
            <a:pPr marL="0" marR="0" algn="justLow" rtl="1">
              <a:lnSpc>
                <a:spcPct val="115000"/>
              </a:lnSpc>
              <a:spcBef>
                <a:spcPts val="0"/>
              </a:spcBef>
              <a:spcAft>
                <a:spcPts val="0"/>
              </a:spcAft>
            </a:pPr>
            <a:r>
              <a:rPr lang="fa-IR" sz="2400" dirty="0">
                <a:solidFill>
                  <a:srgbClr val="FF0000"/>
                </a:solidFill>
                <a:latin typeface="Times New Roman" panose="02020603050405020304" pitchFamily="18" charset="0"/>
                <a:ea typeface="Times New Roman" panose="02020603050405020304" pitchFamily="18" charset="0"/>
                <a:cs typeface="B Mitra" panose="00000400000000000000" pitchFamily="2" charset="-78"/>
              </a:rPr>
              <a:t>در مورد </a:t>
            </a:r>
            <a:r>
              <a:rPr lang="fa-IR" sz="2400" dirty="0" smtClean="0">
                <a:solidFill>
                  <a:srgbClr val="FF0000"/>
                </a:solidFill>
                <a:latin typeface="Times New Roman" panose="02020603050405020304" pitchFamily="18" charset="0"/>
                <a:ea typeface="Times New Roman" panose="02020603050405020304" pitchFamily="18" charset="0"/>
                <a:cs typeface="B Mitra" panose="00000400000000000000" pitchFamily="2" charset="-78"/>
              </a:rPr>
              <a:t>بهداشت مراکز بهداشتی در مانی توضیح </a:t>
            </a:r>
            <a:r>
              <a:rPr lang="fa-IR" sz="2400" dirty="0" smtClean="0">
                <a:solidFill>
                  <a:srgbClr val="FF0000"/>
                </a:solidFill>
                <a:latin typeface="Times New Roman" panose="02020603050405020304" pitchFamily="18" charset="0"/>
                <a:ea typeface="Times New Roman" panose="02020603050405020304" pitchFamily="18" charset="0"/>
                <a:cs typeface="B Mitra" panose="00000400000000000000" pitchFamily="2" charset="-78"/>
              </a:rPr>
              <a:t>دهد </a:t>
            </a:r>
          </a:p>
          <a:p>
            <a:pPr marL="0" marR="0" algn="justLow" rtl="1">
              <a:lnSpc>
                <a:spcPct val="115000"/>
              </a:lnSpc>
              <a:spcBef>
                <a:spcPts val="0"/>
              </a:spcBef>
              <a:spcAft>
                <a:spcPts val="0"/>
              </a:spcAft>
            </a:pPr>
            <a:r>
              <a:rPr lang="fa-IR" sz="2400" dirty="0" smtClean="0">
                <a:solidFill>
                  <a:srgbClr val="FF0000"/>
                </a:solidFill>
                <a:latin typeface="Times New Roman" panose="02020603050405020304" pitchFamily="18" charset="0"/>
                <a:ea typeface="Times New Roman" panose="02020603050405020304" pitchFamily="18" charset="0"/>
                <a:cs typeface="B Mitra" panose="00000400000000000000" pitchFamily="2" charset="-78"/>
              </a:rPr>
              <a:t> </a:t>
            </a:r>
            <a:r>
              <a:rPr lang="fa-IR" sz="2400" dirty="0" smtClean="0">
                <a:solidFill>
                  <a:srgbClr val="FF0000"/>
                </a:solidFill>
                <a:latin typeface="Times New Roman" panose="02020603050405020304" pitchFamily="18" charset="0"/>
                <a:ea typeface="Times New Roman" panose="02020603050405020304" pitchFamily="18" charset="0"/>
                <a:cs typeface="B Mitra" panose="00000400000000000000" pitchFamily="2" charset="-78"/>
              </a:rPr>
              <a:t>دفع بهداشتی پسماند های عفونی و غیر عفونی را </a:t>
            </a:r>
            <a:r>
              <a:rPr lang="fa-IR" sz="2400" dirty="0" smtClean="0">
                <a:solidFill>
                  <a:srgbClr val="FF0000"/>
                </a:solidFill>
                <a:latin typeface="Times New Roman" panose="02020603050405020304" pitchFamily="18" charset="0"/>
                <a:ea typeface="Times New Roman" panose="02020603050405020304" pitchFamily="18" charset="0"/>
                <a:cs typeface="B Mitra" panose="00000400000000000000" pitchFamily="2" charset="-78"/>
              </a:rPr>
              <a:t>بیان نماید</a:t>
            </a:r>
            <a:r>
              <a:rPr lang="fa-IR" sz="2400" dirty="0" smtClean="0">
                <a:solidFill>
                  <a:srgbClr val="FF0000"/>
                </a:solidFill>
                <a:latin typeface="Times New Roman" panose="02020603050405020304" pitchFamily="18" charset="0"/>
                <a:ea typeface="Times New Roman" panose="02020603050405020304" pitchFamily="18" charset="0"/>
                <a:cs typeface="B Mitra" panose="00000400000000000000" pitchFamily="2" charset="-78"/>
              </a:rPr>
              <a:t> </a:t>
            </a:r>
            <a:r>
              <a:rPr lang="fa-IR" sz="2400" dirty="0" smtClean="0">
                <a:solidFill>
                  <a:srgbClr val="FF0000"/>
                </a:solidFill>
                <a:latin typeface="Times New Roman" panose="02020603050405020304" pitchFamily="18" charset="0"/>
                <a:ea typeface="Times New Roman" panose="02020603050405020304" pitchFamily="18" charset="0"/>
                <a:cs typeface="B Mitra" panose="00000400000000000000" pitchFamily="2" charset="-78"/>
              </a:rPr>
              <a:t>و انجام </a:t>
            </a:r>
            <a:r>
              <a:rPr lang="fa-IR" sz="2400" dirty="0" smtClean="0">
                <a:solidFill>
                  <a:srgbClr val="FF0000"/>
                </a:solidFill>
                <a:latin typeface="Times New Roman" panose="02020603050405020304" pitchFamily="18" charset="0"/>
                <a:ea typeface="Times New Roman" panose="02020603050405020304" pitchFamily="18" charset="0"/>
                <a:cs typeface="B Mitra" panose="00000400000000000000" pitchFamily="2" charset="-78"/>
              </a:rPr>
              <a:t>دهد.</a:t>
            </a:r>
            <a:endParaRPr lang="fa-IR" sz="2400" dirty="0" smtClean="0">
              <a:solidFill>
                <a:srgbClr val="FF0000"/>
              </a:solidFill>
              <a:latin typeface="Times New Roman" panose="02020603050405020304" pitchFamily="18" charset="0"/>
              <a:ea typeface="Times New Roman" panose="02020603050405020304" pitchFamily="18" charset="0"/>
              <a:cs typeface="B Mitra" panose="00000400000000000000" pitchFamily="2" charset="-78"/>
            </a:endParaRPr>
          </a:p>
          <a:p>
            <a:pPr marL="0" marR="0" algn="justLow" rtl="1">
              <a:lnSpc>
                <a:spcPct val="115000"/>
              </a:lnSpc>
              <a:spcBef>
                <a:spcPts val="0"/>
              </a:spcBef>
              <a:spcAft>
                <a:spcPts val="0"/>
              </a:spcAft>
            </a:pPr>
            <a:r>
              <a:rPr lang="fa-IR" sz="2400" dirty="0" smtClean="0">
                <a:solidFill>
                  <a:srgbClr val="FF0000"/>
                </a:solidFill>
                <a:latin typeface="Times New Roman" panose="02020603050405020304" pitchFamily="18" charset="0"/>
                <a:ea typeface="Times New Roman" panose="02020603050405020304" pitchFamily="18" charset="0"/>
                <a:cs typeface="B Mitra" panose="00000400000000000000" pitchFamily="2" charset="-78"/>
              </a:rPr>
              <a:t>بهداشت مراکز و اماکن عمومی را </a:t>
            </a:r>
            <a:r>
              <a:rPr lang="fa-IR" sz="2400" dirty="0" smtClean="0">
                <a:solidFill>
                  <a:srgbClr val="FF0000"/>
                </a:solidFill>
                <a:latin typeface="Times New Roman" panose="02020603050405020304" pitchFamily="18" charset="0"/>
                <a:ea typeface="Times New Roman" panose="02020603050405020304" pitchFamily="18" charset="0"/>
                <a:cs typeface="B Mitra" panose="00000400000000000000" pitchFamily="2" charset="-78"/>
              </a:rPr>
              <a:t>توضیح </a:t>
            </a:r>
            <a:r>
              <a:rPr lang="fa-IR" sz="2400" dirty="0" smtClean="0">
                <a:solidFill>
                  <a:srgbClr val="FF0000"/>
                </a:solidFill>
                <a:latin typeface="Times New Roman" panose="02020603050405020304" pitchFamily="18" charset="0"/>
                <a:ea typeface="Times New Roman" panose="02020603050405020304" pitchFamily="18" charset="0"/>
                <a:cs typeface="B Mitra" panose="00000400000000000000" pitchFamily="2" charset="-78"/>
              </a:rPr>
              <a:t>دهد</a:t>
            </a:r>
          </a:p>
          <a:p>
            <a:pPr marL="0" marR="0" algn="justLow" rtl="1">
              <a:lnSpc>
                <a:spcPct val="115000"/>
              </a:lnSpc>
              <a:spcBef>
                <a:spcPts val="0"/>
              </a:spcBef>
              <a:spcAft>
                <a:spcPts val="0"/>
              </a:spcAft>
            </a:pPr>
            <a:r>
              <a:rPr lang="fa-IR" sz="2400" dirty="0" smtClean="0">
                <a:solidFill>
                  <a:srgbClr val="FF0000"/>
                </a:solidFill>
                <a:latin typeface="Times New Roman" panose="02020603050405020304" pitchFamily="18" charset="0"/>
                <a:ea typeface="Times New Roman" panose="02020603050405020304" pitchFamily="18" charset="0"/>
                <a:cs typeface="B Mitra" panose="00000400000000000000" pitchFamily="2" charset="-78"/>
              </a:rPr>
              <a:t>در خصوص کنترل ناقلین بیماریزا و استفاده از گندزدا ها توضیح دهد</a:t>
            </a:r>
            <a:endParaRPr lang="en-US" sz="2400" dirty="0">
              <a:latin typeface="Times New Roman" panose="02020603050405020304" pitchFamily="18" charset="0"/>
              <a:ea typeface="Times New Roman" panose="02020603050405020304" pitchFamily="18" charset="0"/>
            </a:endParaRPr>
          </a:p>
          <a:p>
            <a:pPr algn="r" rtl="1"/>
            <a:endParaRPr lang="en-US" dirty="0"/>
          </a:p>
        </p:txBody>
      </p:sp>
    </p:spTree>
    <p:extLst>
      <p:ext uri="{BB962C8B-B14F-4D97-AF65-F5344CB8AC3E}">
        <p14:creationId xmlns:p14="http://schemas.microsoft.com/office/powerpoint/2010/main" val="20045009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algn="r" rtl="1"/>
            <a:r>
              <a:rPr lang="fa-IR" sz="2400" b="1" dirty="0">
                <a:cs typeface="B Mitra" pitchFamily="2" charset="-78"/>
              </a:rPr>
              <a:t>عبارات و اصطلاحات زیر در معانی مشروح مربوط به کار می‌روند: </a:t>
            </a:r>
            <a:br>
              <a:rPr lang="fa-IR" sz="2400" b="1" dirty="0">
                <a:cs typeface="B Mitra" pitchFamily="2" charset="-78"/>
              </a:rPr>
            </a:br>
            <a:r>
              <a:rPr lang="fa-IR" sz="2400" b="1" dirty="0">
                <a:cs typeface="B Mitra" pitchFamily="2" charset="-78"/>
              </a:rPr>
              <a:t>الف ـ قانون مدیریت پسماندها: منظور قانون مدیریت پسماندها ـ مصوب 1383 ـ است. </a:t>
            </a:r>
            <a:br>
              <a:rPr lang="fa-IR" sz="2400" b="1" dirty="0">
                <a:cs typeface="B Mitra" pitchFamily="2" charset="-78"/>
              </a:rPr>
            </a:br>
            <a:r>
              <a:rPr lang="fa-IR" sz="2400" b="1" dirty="0">
                <a:cs typeface="B Mitra" pitchFamily="2" charset="-78"/>
              </a:rPr>
              <a:t>ب ـ سازمان: سازمان حفاظت محیط زیست. </a:t>
            </a:r>
            <a:br>
              <a:rPr lang="fa-IR" sz="2400" b="1" dirty="0">
                <a:cs typeface="B Mitra" pitchFamily="2" charset="-78"/>
              </a:rPr>
            </a:br>
            <a:r>
              <a:rPr lang="fa-IR" sz="2400" b="1" dirty="0">
                <a:cs typeface="B Mitra" pitchFamily="2" charset="-78"/>
              </a:rPr>
              <a:t>پ ـ وزارت: وزارت بهداشت، درمان و آموزش پزشکی. </a:t>
            </a:r>
            <a:br>
              <a:rPr lang="fa-IR" sz="2400" b="1" dirty="0">
                <a:cs typeface="B Mitra" pitchFamily="2" charset="-78"/>
              </a:rPr>
            </a:br>
            <a:r>
              <a:rPr lang="fa-IR" sz="2400" b="1" dirty="0">
                <a:cs typeface="B Mitra" pitchFamily="2" charset="-78"/>
              </a:rPr>
              <a:t>ت- پسماندهای پزشکی ویژه: به کلیه پسماندهای عفونی و زیان‌آور ناشی از بیمارستان‌ها، مراکز بهداشتی، درمانی، آزمایشگاه‌های تشخیص طبی، و سایر مراکز مشابه که به دلیل بالا بودن حداقل یکی از خواص خطرناک از قبیل سمیت، بیماری‌زایی، قابلیت انفجار یا اشتعال، خورندگی و مشابه آن که به مراقبت ویژه (مدیریت خاص) نیاز دارند، گفته می‌شود. </a:t>
            </a:r>
            <a:br>
              <a:rPr lang="fa-IR" sz="2400" b="1" dirty="0">
                <a:cs typeface="B Mitra" pitchFamily="2" charset="-78"/>
              </a:rPr>
            </a:br>
            <a:r>
              <a:rPr lang="fa-IR" sz="2400" b="1" dirty="0">
                <a:cs typeface="B Mitra" pitchFamily="2" charset="-78"/>
              </a:rPr>
              <a:t>ث ـ چهار دسته اصلی پسماند پزشکی: 1 ـ پسماند عفونی 2 ـ پسماند تیز و برنده 3 ـ پسماند شیمیایی و دارویی 4 ـ پسماند عادی. </a:t>
            </a:r>
            <a:br>
              <a:rPr lang="fa-IR" sz="2400" b="1" dirty="0">
                <a:cs typeface="B Mitra" pitchFamily="2" charset="-78"/>
              </a:rPr>
            </a:br>
            <a:r>
              <a:rPr lang="fa-IR" sz="2400" b="1" dirty="0">
                <a:cs typeface="B Mitra" pitchFamily="2" charset="-78"/>
              </a:rPr>
              <a:t>ج ـ بی‌خطرسازی:‌ اقداماتی که ویژگی خطرناک بودن پسماند پزشکی را رفع کند. </a:t>
            </a:r>
            <a:br>
              <a:rPr lang="fa-IR" sz="2400" b="1" dirty="0">
                <a:cs typeface="B Mitra" pitchFamily="2" charset="-78"/>
              </a:rPr>
            </a:br>
            <a:r>
              <a:rPr lang="fa-IR" sz="2400" b="1" dirty="0">
                <a:cs typeface="B Mitra" pitchFamily="2" charset="-78"/>
              </a:rPr>
              <a:t>چ ـ سایر تعاریف مندرج در این ضوابط همان تعاریف قانون و آئین‌نامه اجرایی مدیریت پسماندها خواهد بود.</a:t>
            </a:r>
            <a:endParaRPr lang="en-US" sz="2400" b="1" dirty="0">
              <a:cs typeface="B Mitra" pitchFamily="2" charset="-78"/>
            </a:endParaRPr>
          </a:p>
          <a:p>
            <a:pPr algn="r" rtl="1"/>
            <a:endParaRPr lang="en-US" b="1" dirty="0"/>
          </a:p>
        </p:txBody>
      </p:sp>
    </p:spTree>
    <p:extLst>
      <p:ext uri="{BB962C8B-B14F-4D97-AF65-F5344CB8AC3E}">
        <p14:creationId xmlns:p14="http://schemas.microsoft.com/office/powerpoint/2010/main" val="340528884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a:bodyPr>
          <a:lstStyle/>
          <a:p>
            <a:pPr algn="r" rtl="1"/>
            <a:r>
              <a:rPr lang="fa-IR" b="1" dirty="0">
                <a:solidFill>
                  <a:srgbClr val="3333CC"/>
                </a:solidFill>
                <a:cs typeface="B Homa" pitchFamily="2" charset="-78"/>
              </a:rPr>
              <a:t>طبقه‌بندی پسماندهای پزشکی </a:t>
            </a:r>
            <a:r>
              <a:rPr lang="fa-IR" b="1" dirty="0">
                <a:solidFill>
                  <a:srgbClr val="000000"/>
                </a:solidFill>
                <a:cs typeface="B Mitra" pitchFamily="2" charset="-78"/>
              </a:rPr>
              <a:t/>
            </a:r>
            <a:br>
              <a:rPr lang="fa-IR" b="1" dirty="0">
                <a:solidFill>
                  <a:srgbClr val="000000"/>
                </a:solidFill>
                <a:cs typeface="B Mitra" pitchFamily="2" charset="-78"/>
              </a:rPr>
            </a:br>
            <a:r>
              <a:rPr lang="fa-IR" b="1" dirty="0">
                <a:solidFill>
                  <a:srgbClr val="000000"/>
                </a:solidFill>
                <a:cs typeface="B Mitra" pitchFamily="2" charset="-78"/>
              </a:rPr>
              <a:t>ماده 9 ـ طبقه‌بندی پسماندهای پزشکی به شرح زیر است: </a:t>
            </a:r>
            <a:br>
              <a:rPr lang="fa-IR" b="1" dirty="0">
                <a:solidFill>
                  <a:srgbClr val="000000"/>
                </a:solidFill>
                <a:cs typeface="B Mitra" pitchFamily="2" charset="-78"/>
              </a:rPr>
            </a:br>
            <a:r>
              <a:rPr lang="fa-IR" b="1" dirty="0">
                <a:solidFill>
                  <a:srgbClr val="000000"/>
                </a:solidFill>
                <a:cs typeface="B Mitra" pitchFamily="2" charset="-78"/>
              </a:rPr>
              <a:t>الف ـ عادی (شبه خانگی). </a:t>
            </a:r>
            <a:br>
              <a:rPr lang="fa-IR" b="1" dirty="0">
                <a:solidFill>
                  <a:srgbClr val="000000"/>
                </a:solidFill>
                <a:cs typeface="B Mitra" pitchFamily="2" charset="-78"/>
              </a:rPr>
            </a:br>
            <a:r>
              <a:rPr lang="fa-IR" b="1" dirty="0">
                <a:solidFill>
                  <a:srgbClr val="000000"/>
                </a:solidFill>
                <a:cs typeface="B Mitra" pitchFamily="2" charset="-78"/>
              </a:rPr>
              <a:t>ب ـ پسماندهای ناشی از مراقبت‌های پزشکی (پسماندهای پزشکی ویژه</a:t>
            </a:r>
            <a:r>
              <a:rPr lang="fa-IR" b="1" dirty="0" smtClean="0">
                <a:solidFill>
                  <a:srgbClr val="000000"/>
                </a:solidFill>
                <a:cs typeface="B Mitra" pitchFamily="2" charset="-78"/>
              </a:rPr>
              <a:t>)</a:t>
            </a:r>
            <a:endParaRPr lang="en-US" b="1" dirty="0" smtClean="0">
              <a:solidFill>
                <a:srgbClr val="000000"/>
              </a:solidFill>
              <a:cs typeface="B Mitra" pitchFamily="2" charset="-78"/>
            </a:endParaRPr>
          </a:p>
          <a:p>
            <a:pPr marL="173038" indent="0" algn="r" rtl="1">
              <a:buNone/>
            </a:pPr>
            <a:r>
              <a:rPr lang="fa-IR" b="1" dirty="0">
                <a:solidFill>
                  <a:schemeClr val="accent2"/>
                </a:solidFill>
                <a:cs typeface="B Homa" pitchFamily="2" charset="-78"/>
              </a:rPr>
              <a:t>تفکیک، بسته‌بندی و جمع‌آوری</a:t>
            </a:r>
            <a:r>
              <a:rPr lang="fa-IR" sz="2400" b="1" dirty="0">
                <a:solidFill>
                  <a:schemeClr val="accent2"/>
                </a:solidFill>
                <a:cs typeface="B Homa" pitchFamily="2" charset="-78"/>
              </a:rPr>
              <a:t> </a:t>
            </a:r>
            <a:r>
              <a:rPr lang="fa-IR" sz="2400" b="1" dirty="0">
                <a:solidFill>
                  <a:schemeClr val="accent2"/>
                </a:solidFill>
                <a:cs typeface="B Mitra" pitchFamily="2" charset="-78"/>
              </a:rPr>
              <a:t/>
            </a:r>
            <a:br>
              <a:rPr lang="fa-IR" sz="2400" b="1" dirty="0">
                <a:solidFill>
                  <a:schemeClr val="accent2"/>
                </a:solidFill>
                <a:cs typeface="B Mitra" pitchFamily="2" charset="-78"/>
              </a:rPr>
            </a:br>
            <a:r>
              <a:rPr lang="fa-IR" sz="2400" b="1" dirty="0">
                <a:cs typeface="B Mitra" pitchFamily="2" charset="-78"/>
              </a:rPr>
              <a:t>ماده 10 ـ کلیه مراکز تولیدکننده پسماند پزشکی (اعم از بیمارستان‌ها، درمانگاه‌ها، مراکز بهداشت، آزمایشگا‌ه‌ها، مراکز تزریق، رادیولوژی‌ها، داندانپزشکی‌ها، فیزیوتراپی‌ها، مطب‌ها و سایر مراکز تولید پسماند پزشکی)، مراکزتزریق،رادیولوژی‌ها، داندانپزشکی‌ها، فیزیوتراپی‌ها، مطب‌ها و سایر مراکز تولید پسماند پزشکی) موظفند در مبدأ تولید، پسماندهای عادی و پسماندهای پزشکی ویژه خود را جمع‌آوری، تفکیک و بسته‌بندی کنند. </a:t>
            </a:r>
          </a:p>
          <a:p>
            <a:pPr marL="173038" indent="0" algn="r" rtl="1">
              <a:buNone/>
            </a:pPr>
            <a:r>
              <a:rPr lang="fa-IR" sz="2400" b="1" dirty="0">
                <a:cs typeface="B Mitra" pitchFamily="2" charset="-78"/>
              </a:rPr>
              <a:t>ماده 11 ـ به منظور مدیریت بهینه پسماند، مراکز تولیدکننده پسماند پزشکی (اعم از بیمارستان‌ها، درمانگاه‌ها، مراکز بهداشت، آزمایشگاه‌ها، مراکز تزریق، رادیولوژی‌ها، دندانپزشکی‌ها، فیزیوتراپی‌ها، مطب‌ها و سایر مراکز تولید پسماند پزشکی) موظفند اقدامات زیر را انجام دهند</a:t>
            </a:r>
            <a:endParaRPr lang="en-US" b="1" dirty="0"/>
          </a:p>
        </p:txBody>
      </p:sp>
    </p:spTree>
    <p:extLst>
      <p:ext uri="{BB962C8B-B14F-4D97-AF65-F5344CB8AC3E}">
        <p14:creationId xmlns:p14="http://schemas.microsoft.com/office/powerpoint/2010/main" val="126241581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indent="3175" algn="r" rtl="1">
              <a:buNone/>
            </a:pPr>
            <a:r>
              <a:rPr lang="fa-IR" b="1" dirty="0">
                <a:cs typeface="B Mitra" pitchFamily="2" charset="-78"/>
              </a:rPr>
              <a:t>الف ـ ترجیح بر استفاده از کالاهایی با تولید پسماند کم‌تر و غیرخطرناک (درباره پسماندهای عادی (شبه‌ خانگی) بیمارستانی، کالاهایی با تولید پسماند قابل بازیافت). </a:t>
            </a:r>
            <a:br>
              <a:rPr lang="fa-IR" b="1" dirty="0">
                <a:cs typeface="B Mitra" pitchFamily="2" charset="-78"/>
              </a:rPr>
            </a:br>
            <a:r>
              <a:rPr lang="fa-IR" b="1" dirty="0">
                <a:cs typeface="B Mitra" pitchFamily="2" charset="-78"/>
              </a:rPr>
              <a:t>ب ـ مدیریت و نظارت مناسب بر مصرف. </a:t>
            </a:r>
            <a:br>
              <a:rPr lang="fa-IR" b="1" dirty="0">
                <a:cs typeface="B Mitra" pitchFamily="2" charset="-78"/>
              </a:rPr>
            </a:br>
            <a:r>
              <a:rPr lang="fa-IR" b="1" dirty="0">
                <a:cs typeface="B Mitra" pitchFamily="2" charset="-78"/>
              </a:rPr>
              <a:t>پ ـ جداسازی دقیق پسماند عادی از پزشکی ویژه در مبدأ تولید پسماند. </a:t>
            </a:r>
            <a:br>
              <a:rPr lang="fa-IR" b="1" dirty="0">
                <a:cs typeface="B Mitra" pitchFamily="2" charset="-78"/>
              </a:rPr>
            </a:br>
            <a:r>
              <a:rPr lang="fa-IR" b="1" dirty="0">
                <a:cs typeface="B Mitra" pitchFamily="2" charset="-78"/>
              </a:rPr>
              <a:t>ت ـ ترجیح بر استفاده از محصولات کم خطرتر به جای </a:t>
            </a:r>
            <a:r>
              <a:rPr lang="en-US" b="1" dirty="0">
                <a:cs typeface="B Mitra" pitchFamily="2" charset="-78"/>
              </a:rPr>
              <a:t>PVC</a:t>
            </a:r>
            <a:r>
              <a:rPr lang="fa-IR" b="1" dirty="0">
                <a:cs typeface="B Mitra" pitchFamily="2" charset="-78"/>
              </a:rPr>
              <a:t>، استفاده از رنگ‌های کم‌خطرتر به جای رنگ‌های با پایه فلزی. </a:t>
            </a:r>
          </a:p>
          <a:p>
            <a:pPr indent="3175" algn="r" rtl="1">
              <a:buNone/>
            </a:pPr>
            <a:r>
              <a:rPr lang="fa-IR" b="1" dirty="0">
                <a:cs typeface="B Mitra" pitchFamily="2" charset="-78"/>
              </a:rPr>
              <a:t>ث ـ اولویت استفاده از: </a:t>
            </a:r>
            <a:br>
              <a:rPr lang="fa-IR" b="1" dirty="0">
                <a:cs typeface="B Mitra" pitchFamily="2" charset="-78"/>
              </a:rPr>
            </a:br>
            <a:r>
              <a:rPr lang="fa-IR" b="1" dirty="0">
                <a:cs typeface="B Mitra" pitchFamily="2" charset="-78"/>
              </a:rPr>
              <a:t>1 ـ پاک‌کننده‌های زیست تجزیه‌پذیر. </a:t>
            </a:r>
            <a:br>
              <a:rPr lang="fa-IR" b="1" dirty="0">
                <a:cs typeface="B Mitra" pitchFamily="2" charset="-78"/>
              </a:rPr>
            </a:br>
            <a:r>
              <a:rPr lang="fa-IR" b="1" dirty="0">
                <a:cs typeface="B Mitra" pitchFamily="2" charset="-78"/>
              </a:rPr>
              <a:t>2 ـ مواد شیمیایی ایمن‌تر. </a:t>
            </a:r>
            <a:br>
              <a:rPr lang="fa-IR" b="1" dirty="0">
                <a:cs typeface="B Mitra" pitchFamily="2" charset="-78"/>
              </a:rPr>
            </a:br>
            <a:r>
              <a:rPr lang="fa-IR" b="1" dirty="0">
                <a:cs typeface="B Mitra" pitchFamily="2" charset="-78"/>
              </a:rPr>
              <a:t>3 ـ استفاده از مواد با پایه آب به جای مواد با پایه حلال.</a:t>
            </a:r>
            <a:endParaRPr lang="en-US" b="1" dirty="0"/>
          </a:p>
        </p:txBody>
      </p:sp>
    </p:spTree>
    <p:extLst>
      <p:ext uri="{BB962C8B-B14F-4D97-AF65-F5344CB8AC3E}">
        <p14:creationId xmlns:p14="http://schemas.microsoft.com/office/powerpoint/2010/main" val="67401553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968992"/>
            <a:ext cx="10820400" cy="5249694"/>
          </a:xfrm>
        </p:spPr>
        <p:txBody>
          <a:bodyPr>
            <a:normAutofit lnSpcReduction="10000"/>
          </a:bodyPr>
          <a:lstStyle/>
          <a:p>
            <a:pPr indent="-58738" algn="r" rtl="1">
              <a:buNone/>
            </a:pPr>
            <a:r>
              <a:rPr lang="fa-IR" sz="2400" b="1" dirty="0">
                <a:solidFill>
                  <a:srgbClr val="000000"/>
                </a:solidFill>
                <a:cs typeface="B Nazanin" panose="00000400000000000000" pitchFamily="2" charset="-78"/>
              </a:rPr>
              <a:t>ماده 13 ـ تولیدکنندگان پسماند پزشکی موظفند پسماندهای تولیدی خود را شناسایی و آمار تولید را به تفکیک «عفونی»، «تیز و برنده»، «شیمیایی ـ دارویی» و «عادی» به صورت روزانه ثبت کنند.</a:t>
            </a:r>
            <a:endParaRPr lang="fa-IR" sz="2400" b="1" dirty="0">
              <a:cs typeface="B Nazanin" panose="00000400000000000000" pitchFamily="2" charset="-78"/>
            </a:endParaRPr>
          </a:p>
          <a:p>
            <a:pPr indent="-58738" algn="r" rtl="1">
              <a:buNone/>
            </a:pPr>
            <a:r>
              <a:rPr lang="fa-IR" sz="2400" b="1" dirty="0">
                <a:cs typeface="B Nazanin" panose="00000400000000000000" pitchFamily="2" charset="-78"/>
              </a:rPr>
              <a:t>ماده 17 ـ در صورت مخلوط شدن پسماند عادی با یکی از پسماندهای عفونی، شیمیایی، رادیواکتیو و نظایر آن خارج کردن آن ممنوع است. </a:t>
            </a:r>
          </a:p>
          <a:p>
            <a:pPr indent="-58738" algn="r" rtl="1">
              <a:buNone/>
            </a:pPr>
            <a:r>
              <a:rPr lang="fa-IR" sz="2400" b="1" dirty="0">
                <a:cs typeface="B Nazanin" panose="00000400000000000000" pitchFamily="2" charset="-78"/>
              </a:rPr>
              <a:t>ماده 18 ـ پسماندهای پزشکی بلافاصله پس از تولید باید در کیسه‌ها، ظروف یا محفظه‌هایی قرار داده شوند که شرایط مندرج دراین بخش را دارا باشند. </a:t>
            </a:r>
            <a:br>
              <a:rPr lang="fa-IR" sz="2400" b="1" dirty="0">
                <a:cs typeface="B Nazanin" panose="00000400000000000000" pitchFamily="2" charset="-78"/>
              </a:rPr>
            </a:br>
            <a:r>
              <a:rPr lang="fa-IR" sz="2400" b="1" dirty="0">
                <a:cs typeface="B Nazanin" panose="00000400000000000000" pitchFamily="2" charset="-78"/>
              </a:rPr>
              <a:t>تبصره ـ در صورتی که از روش اتوکلاو برای تصفیه پسماند استفاده می‌شود لازم است که کیسه پلاستیکی پسماندهای عفونی و </a:t>
            </a:r>
            <a:r>
              <a:rPr lang="en-US" sz="2400" b="1" dirty="0">
                <a:cs typeface="B Nazanin" panose="00000400000000000000" pitchFamily="2" charset="-78"/>
              </a:rPr>
              <a:t>Safety Box</a:t>
            </a:r>
            <a:r>
              <a:rPr lang="fa-IR" sz="2400" b="1" dirty="0">
                <a:cs typeface="B Nazanin" panose="00000400000000000000" pitchFamily="2" charset="-78"/>
              </a:rPr>
              <a:t> قابل اتوکلاو کردن باشد. </a:t>
            </a:r>
          </a:p>
          <a:p>
            <a:pPr marL="173038" lvl="0" indent="0" algn="r" rtl="1">
              <a:buNone/>
            </a:pPr>
            <a:r>
              <a:rPr lang="fa-IR" sz="2400" b="1" dirty="0">
                <a:solidFill>
                  <a:srgbClr val="000000"/>
                </a:solidFill>
                <a:cs typeface="B Nazanin" panose="00000400000000000000" pitchFamily="2" charset="-78"/>
              </a:rPr>
              <a:t>ماده 23 ـ از کیسه‌های پلاستیکی برای جمع‌آوری و نگهداری پسماندهای تیز و برنده استفاده نشود</a:t>
            </a:r>
            <a:r>
              <a:rPr lang="fa-IR" sz="2400" b="1" dirty="0" smtClean="0">
                <a:solidFill>
                  <a:srgbClr val="000000"/>
                </a:solidFill>
                <a:cs typeface="B Nazanin" panose="00000400000000000000" pitchFamily="2" charset="-78"/>
              </a:rPr>
              <a:t>.</a:t>
            </a:r>
          </a:p>
          <a:p>
            <a:pPr marL="173038" lvl="0" indent="0" algn="r" rtl="1">
              <a:buNone/>
            </a:pPr>
            <a:r>
              <a:rPr lang="fa-IR" b="1" dirty="0" smtClean="0">
                <a:cs typeface="B Nazanin" panose="00000400000000000000" pitchFamily="2" charset="-78"/>
              </a:rPr>
              <a:t>بر اساس استانداردهای ابلاغی :</a:t>
            </a:r>
          </a:p>
          <a:p>
            <a:pPr marL="173038" lvl="0" indent="0" algn="r" rtl="1">
              <a:buNone/>
            </a:pPr>
            <a:r>
              <a:rPr lang="fa-IR" b="1" dirty="0" smtClean="0">
                <a:cs typeface="B Nazanin" panose="00000400000000000000" pitchFamily="2" charset="-78"/>
              </a:rPr>
              <a:t>- پسماندهای عفونی در کیسه های زرد و سطل زرد جمع آوری گردد.</a:t>
            </a:r>
          </a:p>
          <a:p>
            <a:pPr marL="173038" lvl="0" indent="0" algn="r" rtl="1">
              <a:buNone/>
            </a:pPr>
            <a:r>
              <a:rPr lang="fa-IR" b="1" dirty="0" smtClean="0">
                <a:cs typeface="B Nazanin" panose="00000400000000000000" pitchFamily="2" charset="-78"/>
              </a:rPr>
              <a:t>- پسماند شیمیای دارویی در کیسه سفید یا قهوه ایی و سطل سفید یا قهوه ایی جمع آوری گردد.</a:t>
            </a:r>
          </a:p>
          <a:p>
            <a:pPr marL="173038" lvl="0" indent="0" algn="r" rtl="1">
              <a:buNone/>
            </a:pPr>
            <a:r>
              <a:rPr lang="fa-IR" b="1" dirty="0" smtClean="0">
                <a:cs typeface="B Nazanin" panose="00000400000000000000" pitchFamily="2" charset="-78"/>
              </a:rPr>
              <a:t>- پسماند عادی در کیسه مشکی و سطل آبی جمع آوری گردد.</a:t>
            </a:r>
          </a:p>
          <a:p>
            <a:pPr marL="173038" lvl="0" indent="0" algn="r" rtl="1">
              <a:buNone/>
            </a:pPr>
            <a:r>
              <a:rPr lang="fa-IR" b="1" dirty="0" smtClean="0">
                <a:cs typeface="B Nazanin" panose="00000400000000000000" pitchFamily="2" charset="-78"/>
              </a:rPr>
              <a:t>- کلیه سطل ها دربدار و ترجیحا پدالی باشد.</a:t>
            </a:r>
            <a:endParaRPr lang="en-US" b="1" dirty="0">
              <a:cs typeface="B Nazanin" panose="00000400000000000000" pitchFamily="2" charset="-78"/>
            </a:endParaRPr>
          </a:p>
        </p:txBody>
      </p:sp>
    </p:spTree>
    <p:extLst>
      <p:ext uri="{BB962C8B-B14F-4D97-AF65-F5344CB8AC3E}">
        <p14:creationId xmlns:p14="http://schemas.microsoft.com/office/powerpoint/2010/main" val="63265076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668740"/>
            <a:ext cx="10820400" cy="6059606"/>
          </a:xfrm>
        </p:spPr>
        <p:txBody>
          <a:bodyPr>
            <a:normAutofit fontScale="92500"/>
          </a:bodyPr>
          <a:lstStyle/>
          <a:p>
            <a:pPr algn="r" rtl="1"/>
            <a:r>
              <a:rPr lang="fa-IR" sz="2400" b="1" dirty="0">
                <a:solidFill>
                  <a:srgbClr val="000000"/>
                </a:solidFill>
                <a:cs typeface="B Mitra" pitchFamily="2" charset="-78"/>
              </a:rPr>
              <a:t>ماده 25 ـ کیسه‌های پلاستیکی حدقل باید دارای ویژگی‌های زیر باشند: </a:t>
            </a:r>
            <a:br>
              <a:rPr lang="fa-IR" sz="2400" b="1" dirty="0">
                <a:solidFill>
                  <a:srgbClr val="000000"/>
                </a:solidFill>
                <a:cs typeface="B Mitra" pitchFamily="2" charset="-78"/>
              </a:rPr>
            </a:br>
            <a:r>
              <a:rPr lang="fa-IR" sz="2400" b="1" dirty="0">
                <a:solidFill>
                  <a:srgbClr val="000000"/>
                </a:solidFill>
                <a:cs typeface="B Mitra" pitchFamily="2" charset="-78"/>
              </a:rPr>
              <a:t>الف ـ برای جمع‌آوری و نگهداری پسماندهای غیر از پسماندهای تیز و برنده استفاده شوند. </a:t>
            </a:r>
            <a:br>
              <a:rPr lang="fa-IR" sz="2400" b="1" dirty="0">
                <a:solidFill>
                  <a:srgbClr val="000000"/>
                </a:solidFill>
                <a:cs typeface="B Mitra" pitchFamily="2" charset="-78"/>
              </a:rPr>
            </a:br>
            <a:r>
              <a:rPr lang="fa-IR" sz="2400" b="1" dirty="0">
                <a:solidFill>
                  <a:srgbClr val="000000"/>
                </a:solidFill>
                <a:cs typeface="B Mitra" pitchFamily="2" charset="-78"/>
              </a:rPr>
              <a:t>ب ـ بیش از دو سوم ظرفیت پر نشوند تا بتوان در آن‌ها را به خوبی بست. </a:t>
            </a:r>
            <a:br>
              <a:rPr lang="fa-IR" sz="2400" b="1" dirty="0">
                <a:solidFill>
                  <a:srgbClr val="000000"/>
                </a:solidFill>
                <a:cs typeface="B Mitra" pitchFamily="2" charset="-78"/>
              </a:rPr>
            </a:br>
            <a:r>
              <a:rPr lang="fa-IR" sz="2400" b="1" dirty="0">
                <a:solidFill>
                  <a:srgbClr val="000000"/>
                </a:solidFill>
                <a:cs typeface="B Mitra" pitchFamily="2" charset="-78"/>
              </a:rPr>
              <a:t>پ ـ با منگنه و یا روش‌های سوراخ کننده دیگر بسته نشوند. </a:t>
            </a:r>
          </a:p>
          <a:p>
            <a:pPr algn="r" rtl="1"/>
            <a:endParaRPr lang="fa-IR" sz="2400" b="1" dirty="0">
              <a:solidFill>
                <a:srgbClr val="000000"/>
              </a:solidFill>
              <a:cs typeface="B Mitra" pitchFamily="2" charset="-78"/>
            </a:endParaRPr>
          </a:p>
          <a:p>
            <a:pPr algn="r" rtl="1"/>
            <a:r>
              <a:rPr lang="fa-IR" sz="2400" b="1" dirty="0">
                <a:solidFill>
                  <a:srgbClr val="000000"/>
                </a:solidFill>
                <a:cs typeface="B Mitra" pitchFamily="2" charset="-78"/>
              </a:rPr>
              <a:t>ماده 27 ـ مایعات، محصولات خونی و سیالات بدن نباید در کیسه‌های پلاستیکی ریخته و حمل شوند مگر آن‌که در ظروف یا کیسه‌های مخصوص باشند</a:t>
            </a:r>
            <a:r>
              <a:rPr lang="fa-IR" sz="2400" b="1" dirty="0" smtClean="0">
                <a:solidFill>
                  <a:srgbClr val="000000"/>
                </a:solidFill>
                <a:cs typeface="B Mitra" pitchFamily="2" charset="-78"/>
              </a:rPr>
              <a:t>.</a:t>
            </a:r>
            <a:endParaRPr lang="fa-IR" sz="2400" b="1" dirty="0">
              <a:solidFill>
                <a:srgbClr val="000000"/>
              </a:solidFill>
              <a:cs typeface="B Mitra" pitchFamily="2" charset="-78"/>
            </a:endParaRPr>
          </a:p>
          <a:p>
            <a:pPr algn="r" rtl="1"/>
            <a:r>
              <a:rPr lang="fa-IR" sz="2400" b="1" dirty="0">
                <a:solidFill>
                  <a:srgbClr val="000000"/>
                </a:solidFill>
                <a:cs typeface="B Mitra" pitchFamily="2" charset="-78"/>
              </a:rPr>
              <a:t>ماده 29 ـ پسماندهای سیتوتوکسیک باید در ظروف محکم و غیرقابل نشت نگهداری شوند. </a:t>
            </a:r>
            <a:endParaRPr lang="fa-IR" sz="2400" b="1" dirty="0" smtClean="0">
              <a:solidFill>
                <a:srgbClr val="000000"/>
              </a:solidFill>
              <a:cs typeface="B Mitra" pitchFamily="2" charset="-78"/>
            </a:endParaRPr>
          </a:p>
          <a:p>
            <a:pPr algn="r" rtl="1"/>
            <a:endParaRPr lang="fa-IR" sz="2400" b="1" dirty="0">
              <a:solidFill>
                <a:srgbClr val="000000"/>
              </a:solidFill>
              <a:cs typeface="B Mitra" pitchFamily="2" charset="-78"/>
            </a:endParaRPr>
          </a:p>
          <a:p>
            <a:pPr algn="r" rtl="1"/>
            <a:r>
              <a:rPr lang="fa-IR" sz="2400" b="1" dirty="0">
                <a:solidFill>
                  <a:srgbClr val="000000"/>
                </a:solidFill>
                <a:cs typeface="B Mitra" pitchFamily="2" charset="-78"/>
              </a:rPr>
              <a:t>ماده 33 ـ برچسب‌گذاری باید دارای ویژگی‌های زیر باشد: </a:t>
            </a:r>
          </a:p>
          <a:p>
            <a:pPr algn="r" rtl="1"/>
            <a:r>
              <a:rPr lang="fa-IR" sz="2400" b="1" dirty="0">
                <a:solidFill>
                  <a:srgbClr val="000000"/>
                </a:solidFill>
                <a:cs typeface="B Mitra" pitchFamily="2" charset="-78"/>
              </a:rPr>
              <a:t>الف ـ هیچ کیسه محتوی پسماند نباید بدون داشتن برچسب و تعیین نوع محتوای کیسه از محل تولید خارج شود. </a:t>
            </a:r>
            <a:br>
              <a:rPr lang="fa-IR" sz="2400" b="1" dirty="0">
                <a:solidFill>
                  <a:srgbClr val="000000"/>
                </a:solidFill>
                <a:cs typeface="B Mitra" pitchFamily="2" charset="-78"/>
              </a:rPr>
            </a:br>
            <a:r>
              <a:rPr lang="fa-IR" sz="2400" b="1" dirty="0">
                <a:solidFill>
                  <a:srgbClr val="000000"/>
                </a:solidFill>
                <a:cs typeface="B Mitra" pitchFamily="2" charset="-78"/>
              </a:rPr>
              <a:t>ب ـ کیسه‌ها یا ظروف حاوی پسماند باید برچسب‌گذاری شوند. </a:t>
            </a:r>
            <a:br>
              <a:rPr lang="fa-IR" sz="2400" b="1" dirty="0">
                <a:solidFill>
                  <a:srgbClr val="000000"/>
                </a:solidFill>
                <a:cs typeface="B Mitra" pitchFamily="2" charset="-78"/>
              </a:rPr>
            </a:br>
            <a:r>
              <a:rPr lang="fa-IR" sz="2400" b="1" dirty="0">
                <a:solidFill>
                  <a:srgbClr val="000000"/>
                </a:solidFill>
                <a:cs typeface="B Mitra" pitchFamily="2" charset="-78"/>
              </a:rPr>
              <a:t>پ ـ برچسب‌ها با اندازه قابل خواندن باید بر روی ظرف یا کیسه چسبانده و یا به صورت چاپی درج شوند. </a:t>
            </a:r>
            <a:br>
              <a:rPr lang="fa-IR" sz="2400" b="1" dirty="0">
                <a:solidFill>
                  <a:srgbClr val="000000"/>
                </a:solidFill>
                <a:cs typeface="B Mitra" pitchFamily="2" charset="-78"/>
              </a:rPr>
            </a:br>
            <a:r>
              <a:rPr lang="fa-IR" sz="2400" b="1" dirty="0">
                <a:solidFill>
                  <a:srgbClr val="000000"/>
                </a:solidFill>
                <a:cs typeface="B Mitra" pitchFamily="2" charset="-78"/>
              </a:rPr>
              <a:t>ت ـ برچسب در اثر تماس یا حمل، نباید به آسانی جدا یا پاک شود. </a:t>
            </a:r>
            <a:br>
              <a:rPr lang="fa-IR" sz="2400" b="1" dirty="0">
                <a:solidFill>
                  <a:srgbClr val="000000"/>
                </a:solidFill>
                <a:cs typeface="B Mitra" pitchFamily="2" charset="-78"/>
              </a:rPr>
            </a:br>
            <a:r>
              <a:rPr lang="fa-IR" sz="2400" b="1" dirty="0">
                <a:solidFill>
                  <a:srgbClr val="000000"/>
                </a:solidFill>
                <a:cs typeface="B Mitra" pitchFamily="2" charset="-78"/>
              </a:rPr>
              <a:t>ث ـ برچسب باید از هر طرف قابل مشاهده باشد</a:t>
            </a:r>
            <a:r>
              <a:rPr lang="fa-IR" sz="2000" b="1" dirty="0">
                <a:solidFill>
                  <a:srgbClr val="000000"/>
                </a:solidFill>
                <a:cs typeface="B Mitra" pitchFamily="2" charset="-78"/>
              </a:rPr>
              <a:t>.</a:t>
            </a:r>
          </a:p>
          <a:p>
            <a:pPr algn="r" rtl="1"/>
            <a:r>
              <a:rPr lang="fa-IR" b="1" dirty="0"/>
              <a:t/>
            </a:r>
            <a:br>
              <a:rPr lang="fa-IR" b="1" dirty="0"/>
            </a:br>
            <a:endParaRPr lang="fa-IR" b="1" dirty="0"/>
          </a:p>
          <a:p>
            <a:pPr algn="r" rtl="1"/>
            <a:endParaRPr lang="en-US" b="1" dirty="0"/>
          </a:p>
        </p:txBody>
      </p:sp>
    </p:spTree>
    <p:extLst>
      <p:ext uri="{BB962C8B-B14F-4D97-AF65-F5344CB8AC3E}">
        <p14:creationId xmlns:p14="http://schemas.microsoft.com/office/powerpoint/2010/main" val="241599089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95600" y="140920"/>
            <a:ext cx="8610600" cy="1293028"/>
          </a:xfrm>
        </p:spPr>
        <p:txBody>
          <a:bodyPr/>
          <a:lstStyle/>
          <a:p>
            <a:r>
              <a:rPr lang="fa-IR" b="1" dirty="0">
                <a:solidFill>
                  <a:srgbClr val="FF0000"/>
                </a:solidFill>
                <a:cs typeface="B Titr" panose="00000700000000000000" pitchFamily="2" charset="-78"/>
              </a:rPr>
              <a:t>پسماندهاي پزشكي ويژه:</a:t>
            </a:r>
            <a:endParaRPr lang="en-US" b="1" dirty="0">
              <a:solidFill>
                <a:srgbClr val="FF0000"/>
              </a:solidFill>
              <a:cs typeface="B Titr" panose="00000700000000000000" pitchFamily="2" charset="-78"/>
            </a:endParaRPr>
          </a:p>
        </p:txBody>
      </p:sp>
      <p:sp>
        <p:nvSpPr>
          <p:cNvPr id="3" name="Content Placeholder 2"/>
          <p:cNvSpPr>
            <a:spLocks noGrp="1"/>
          </p:cNvSpPr>
          <p:nvPr>
            <p:ph idx="1"/>
          </p:nvPr>
        </p:nvSpPr>
        <p:spPr>
          <a:xfrm>
            <a:off x="685800" y="1433948"/>
            <a:ext cx="10820400" cy="4784738"/>
          </a:xfrm>
        </p:spPr>
        <p:txBody>
          <a:bodyPr>
            <a:noAutofit/>
          </a:bodyPr>
          <a:lstStyle/>
          <a:p>
            <a:pPr algn="just" rtl="1">
              <a:lnSpc>
                <a:spcPct val="150000"/>
              </a:lnSpc>
            </a:pPr>
            <a:r>
              <a:rPr lang="fa-IR" sz="2800" b="1" dirty="0" smtClean="0">
                <a:cs typeface="B Nazanin" panose="00000400000000000000" pitchFamily="2" charset="-78"/>
              </a:rPr>
              <a:t>به </a:t>
            </a:r>
            <a:r>
              <a:rPr lang="fa-IR" sz="2800" b="1" dirty="0">
                <a:cs typeface="B Nazanin" panose="00000400000000000000" pitchFamily="2" charset="-78"/>
              </a:rPr>
              <a:t>کليه پسماندهاي عفوني و زيان آور ناشي از بيمارستان ها، مراکز بهداشتي، درماني، آزمايشگاه هاي تشخيص طبي، و ساير مراکز مشابه که به دليل </a:t>
            </a:r>
            <a:r>
              <a:rPr lang="fa-IR" sz="2800" b="1" dirty="0" smtClean="0">
                <a:cs typeface="B Nazanin" panose="00000400000000000000" pitchFamily="2" charset="-78"/>
              </a:rPr>
              <a:t>بالا </a:t>
            </a:r>
            <a:r>
              <a:rPr lang="fa-IR" sz="2800" b="1" dirty="0">
                <a:cs typeface="B Nazanin" panose="00000400000000000000" pitchFamily="2" charset="-78"/>
              </a:rPr>
              <a:t>بودن حداقل يكي از خواص خطرناك از قبيل سميت، بيماري زايي، قابليت انفجار يا اشتعال، خورندگي و مشابه آن که به مراقبت ويژه </a:t>
            </a:r>
            <a:r>
              <a:rPr lang="fa-IR" sz="2800" b="1" dirty="0" smtClean="0">
                <a:cs typeface="B Nazanin" panose="00000400000000000000" pitchFamily="2" charset="-78"/>
              </a:rPr>
              <a:t>(مديريت خاص) </a:t>
            </a:r>
            <a:r>
              <a:rPr lang="fa-IR" sz="2800" b="1" dirty="0">
                <a:cs typeface="B Nazanin" panose="00000400000000000000" pitchFamily="2" charset="-78"/>
              </a:rPr>
              <a:t>نياز دارند، گفته مي </a:t>
            </a:r>
            <a:r>
              <a:rPr lang="fa-IR" sz="2800" b="1" dirty="0" smtClean="0">
                <a:cs typeface="B Nazanin" panose="00000400000000000000" pitchFamily="2" charset="-78"/>
              </a:rPr>
              <a:t>شود.</a:t>
            </a:r>
          </a:p>
          <a:p>
            <a:pPr algn="just" rtl="1">
              <a:lnSpc>
                <a:spcPct val="150000"/>
              </a:lnSpc>
            </a:pPr>
            <a:endParaRPr lang="fa-IR" sz="1200" b="1" dirty="0" smtClean="0">
              <a:cs typeface="B Nazanin" panose="00000400000000000000" pitchFamily="2" charset="-78"/>
            </a:endParaRPr>
          </a:p>
          <a:p>
            <a:pPr marL="0" indent="0" algn="r" rtl="1">
              <a:buNone/>
            </a:pPr>
            <a:r>
              <a:rPr lang="fa-IR" sz="2800" b="1" dirty="0">
                <a:solidFill>
                  <a:srgbClr val="FF0000"/>
                </a:solidFill>
                <a:cs typeface="B Nazanin" panose="00000400000000000000" pitchFamily="2" charset="-78"/>
              </a:rPr>
              <a:t>چهار دسته اصلي پسماند پزشكي:</a:t>
            </a:r>
            <a:r>
              <a:rPr lang="fa-IR" sz="2800" b="1" dirty="0">
                <a:cs typeface="B Nazanin" panose="00000400000000000000" pitchFamily="2" charset="-78"/>
              </a:rPr>
              <a:t> </a:t>
            </a:r>
          </a:p>
          <a:p>
            <a:pPr marL="0" indent="0" algn="r" rtl="1">
              <a:buNone/>
            </a:pPr>
            <a:r>
              <a:rPr lang="fa-IR" sz="2800" b="1" dirty="0" smtClean="0">
                <a:cs typeface="B Nazanin" panose="00000400000000000000" pitchFamily="2" charset="-78"/>
              </a:rPr>
              <a:t>- پسماند عفوني				- </a:t>
            </a:r>
            <a:r>
              <a:rPr lang="fa-IR" sz="2800" b="1" dirty="0">
                <a:cs typeface="B Nazanin" panose="00000400000000000000" pitchFamily="2" charset="-78"/>
              </a:rPr>
              <a:t>پسماند تيز و برنده </a:t>
            </a:r>
          </a:p>
          <a:p>
            <a:pPr marL="0" indent="0" algn="r" rtl="1">
              <a:buNone/>
            </a:pPr>
            <a:r>
              <a:rPr lang="fa-IR" sz="2800" b="1" dirty="0" smtClean="0">
                <a:cs typeface="B Nazanin" panose="00000400000000000000" pitchFamily="2" charset="-78"/>
              </a:rPr>
              <a:t>- </a:t>
            </a:r>
            <a:r>
              <a:rPr lang="fa-IR" sz="2800" b="1" dirty="0">
                <a:cs typeface="B Nazanin" panose="00000400000000000000" pitchFamily="2" charset="-78"/>
              </a:rPr>
              <a:t>پسماند شيميايي و </a:t>
            </a:r>
            <a:r>
              <a:rPr lang="fa-IR" sz="2800" b="1" dirty="0" smtClean="0">
                <a:cs typeface="B Nazanin" panose="00000400000000000000" pitchFamily="2" charset="-78"/>
              </a:rPr>
              <a:t>دارويي		- </a:t>
            </a:r>
            <a:r>
              <a:rPr lang="fa-IR" sz="2800" b="1" dirty="0">
                <a:cs typeface="B Nazanin" panose="00000400000000000000" pitchFamily="2" charset="-78"/>
              </a:rPr>
              <a:t>پسماند عادي.</a:t>
            </a:r>
            <a:endParaRPr lang="en-US" sz="2800" b="1" dirty="0">
              <a:cs typeface="B Nazanin" panose="00000400000000000000" pitchFamily="2" charset="-78"/>
            </a:endParaRPr>
          </a:p>
          <a:p>
            <a:pPr algn="just" rtl="1">
              <a:lnSpc>
                <a:spcPct val="150000"/>
              </a:lnSpc>
            </a:pPr>
            <a:endParaRPr lang="fa-IR" sz="2800" b="1" dirty="0" smtClean="0">
              <a:cs typeface="B Nazanin" panose="00000400000000000000" pitchFamily="2" charset="-78"/>
            </a:endParaRPr>
          </a:p>
        </p:txBody>
      </p:sp>
    </p:spTree>
    <p:extLst>
      <p:ext uri="{BB962C8B-B14F-4D97-AF65-F5344CB8AC3E}">
        <p14:creationId xmlns:p14="http://schemas.microsoft.com/office/powerpoint/2010/main" val="401230416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413164"/>
            <a:ext cx="10820400" cy="4805521"/>
          </a:xfrm>
        </p:spPr>
        <p:txBody>
          <a:bodyPr>
            <a:normAutofit/>
          </a:bodyPr>
          <a:lstStyle/>
          <a:p>
            <a:pPr algn="r" rtl="1"/>
            <a:r>
              <a:rPr lang="fa-IR" sz="2400" b="1" dirty="0">
                <a:solidFill>
                  <a:srgbClr val="FF0000"/>
                </a:solidFill>
                <a:cs typeface="B Nazanin" panose="00000400000000000000" pitchFamily="2" charset="-78"/>
              </a:rPr>
              <a:t>ماده 11 آئين نامه قانون مديريت پسماند : </a:t>
            </a:r>
            <a:endParaRPr lang="fa-IR" sz="2400" b="1" dirty="0" smtClean="0">
              <a:solidFill>
                <a:srgbClr val="FF0000"/>
              </a:solidFill>
              <a:cs typeface="B Nazanin" panose="00000400000000000000" pitchFamily="2" charset="-78"/>
            </a:endParaRPr>
          </a:p>
          <a:p>
            <a:pPr marL="0" indent="0" algn="r" rtl="1">
              <a:lnSpc>
                <a:spcPct val="150000"/>
              </a:lnSpc>
              <a:buNone/>
            </a:pPr>
            <a:r>
              <a:rPr lang="fa-IR" sz="2800" b="1" dirty="0" smtClean="0">
                <a:cs typeface="B Nazanin" panose="00000400000000000000" pitchFamily="2" charset="-78"/>
              </a:rPr>
              <a:t>کليه </a:t>
            </a:r>
            <a:r>
              <a:rPr lang="fa-IR" sz="2800" b="1" dirty="0">
                <a:cs typeface="B Nazanin" panose="00000400000000000000" pitchFamily="2" charset="-78"/>
              </a:rPr>
              <a:t>مراکز توليد کننده پسماندهاي ويژه </a:t>
            </a:r>
            <a:r>
              <a:rPr lang="fa-IR" sz="2800" b="1" dirty="0" smtClean="0">
                <a:cs typeface="B Nazanin" panose="00000400000000000000" pitchFamily="2" charset="-78"/>
              </a:rPr>
              <a:t>(پزشكي) بايد </a:t>
            </a:r>
            <a:r>
              <a:rPr lang="fa-IR" sz="2800" b="1" dirty="0">
                <a:cs typeface="B Nazanin" panose="00000400000000000000" pitchFamily="2" charset="-78"/>
              </a:rPr>
              <a:t>نسبت به جداسازي پسماندهاي ويژه از پسماند عادي در محل توليد اقدام کنند</a:t>
            </a:r>
            <a:r>
              <a:rPr lang="fa-IR" sz="2800" b="1" dirty="0" smtClean="0">
                <a:cs typeface="B Nazanin" panose="00000400000000000000" pitchFamily="2" charset="-78"/>
              </a:rPr>
              <a:t>.</a:t>
            </a:r>
          </a:p>
          <a:p>
            <a:pPr algn="r" rtl="1"/>
            <a:r>
              <a:rPr lang="fa-IR" sz="2400" b="1" dirty="0">
                <a:solidFill>
                  <a:srgbClr val="FF0000"/>
                </a:solidFill>
                <a:cs typeface="B Nazanin" panose="00000400000000000000" pitchFamily="2" charset="-78"/>
              </a:rPr>
              <a:t>ماده 13 قانون مديريت پسماندها :</a:t>
            </a:r>
          </a:p>
          <a:p>
            <a:pPr marL="0" indent="0" algn="r" rtl="1">
              <a:lnSpc>
                <a:spcPct val="150000"/>
              </a:lnSpc>
              <a:buNone/>
            </a:pPr>
            <a:r>
              <a:rPr lang="fa-IR" sz="2600" b="1" dirty="0">
                <a:solidFill>
                  <a:srgbClr val="000000"/>
                </a:solidFill>
                <a:cs typeface="B Nazanin" panose="00000400000000000000" pitchFamily="2" charset="-78"/>
              </a:rPr>
              <a:t> مخلوط کردن پسماندهاي پزشكي با ساير پسماندها و تخليه آنها در محيط و يا فروش ، استفاده و بازيافت اين نوع پسماندها ممنوع است</a:t>
            </a:r>
            <a:r>
              <a:rPr lang="fa-IR" sz="2400" b="1" dirty="0">
                <a:cs typeface="B Nazanin" panose="00000400000000000000" pitchFamily="2" charset="-78"/>
              </a:rPr>
              <a:t>.</a:t>
            </a:r>
          </a:p>
          <a:p>
            <a:pPr algn="r" rtl="1"/>
            <a:endParaRPr lang="fa-IR" sz="2400" b="1" dirty="0">
              <a:cs typeface="B Nazanin" panose="00000400000000000000" pitchFamily="2" charset="-78"/>
            </a:endParaRPr>
          </a:p>
          <a:p>
            <a:endParaRPr lang="en-US" b="1" dirty="0">
              <a:cs typeface="B Nazanin" panose="00000400000000000000" pitchFamily="2" charset="-78"/>
            </a:endParaRPr>
          </a:p>
        </p:txBody>
      </p:sp>
    </p:spTree>
    <p:extLst>
      <p:ext uri="{BB962C8B-B14F-4D97-AF65-F5344CB8AC3E}">
        <p14:creationId xmlns:p14="http://schemas.microsoft.com/office/powerpoint/2010/main" val="2989676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95600" y="367813"/>
            <a:ext cx="8610600" cy="1293028"/>
          </a:xfrm>
        </p:spPr>
        <p:txBody>
          <a:bodyPr>
            <a:noAutofit/>
          </a:bodyPr>
          <a:lstStyle/>
          <a:p>
            <a:r>
              <a:rPr lang="fa-IR" sz="2800" b="1" dirty="0" smtClean="0">
                <a:solidFill>
                  <a:srgbClr val="FF0000"/>
                </a:solidFill>
                <a:cs typeface="B Titr" panose="00000700000000000000" pitchFamily="2" charset="-78"/>
              </a:rPr>
              <a:t>پسماند تيز </a:t>
            </a:r>
            <a:r>
              <a:rPr lang="fa-IR" sz="2800" b="1" dirty="0">
                <a:solidFill>
                  <a:srgbClr val="FF0000"/>
                </a:solidFill>
                <a:cs typeface="B Titr" panose="00000700000000000000" pitchFamily="2" charset="-78"/>
              </a:rPr>
              <a:t>و </a:t>
            </a:r>
            <a:r>
              <a:rPr lang="fa-IR" sz="2800" b="1" dirty="0" smtClean="0">
                <a:solidFill>
                  <a:srgbClr val="FF0000"/>
                </a:solidFill>
                <a:cs typeface="B Titr" panose="00000700000000000000" pitchFamily="2" charset="-78"/>
              </a:rPr>
              <a:t>برنده:</a:t>
            </a:r>
            <a:endParaRPr lang="en-US" sz="2800" b="1" dirty="0">
              <a:solidFill>
                <a:srgbClr val="FF0000"/>
              </a:solidFill>
              <a:cs typeface="B Titr" panose="00000700000000000000" pitchFamily="2" charset="-78"/>
            </a:endParaRPr>
          </a:p>
        </p:txBody>
      </p:sp>
      <p:sp>
        <p:nvSpPr>
          <p:cNvPr id="3" name="Content Placeholder 2"/>
          <p:cNvSpPr>
            <a:spLocks noGrp="1"/>
          </p:cNvSpPr>
          <p:nvPr>
            <p:ph idx="1"/>
          </p:nvPr>
        </p:nvSpPr>
        <p:spPr>
          <a:xfrm>
            <a:off x="852907" y="1506609"/>
            <a:ext cx="10820400" cy="1343354"/>
          </a:xfrm>
        </p:spPr>
        <p:txBody>
          <a:bodyPr>
            <a:noAutofit/>
          </a:bodyPr>
          <a:lstStyle/>
          <a:p>
            <a:pPr marL="0" indent="0" algn="just" rtl="1">
              <a:lnSpc>
                <a:spcPct val="150000"/>
              </a:lnSpc>
              <a:buNone/>
            </a:pPr>
            <a:r>
              <a:rPr lang="fa-IR" sz="2600" b="1" dirty="0">
                <a:solidFill>
                  <a:srgbClr val="000000"/>
                </a:solidFill>
                <a:cs typeface="B Mitra" pitchFamily="2" charset="-78"/>
              </a:rPr>
              <a:t>    اقلامي هستند که ميتوانند موجب زخم از قبيل بريدگي يا سوراخ شدگي شوند و عبارتند از :سوزنها، سوزنهاي زيرجلدي، تيغه چاقوي جراحي و ديگر تيغه ها، چاقو، ستهاي انفوزيون، اره ها، شيشه شكسته ها، و ناخن بيماران و ... که ممكن است عفوني باشند يا نباشند به هر حال به عنوان پسماندهاي بشدت تهديدکننده سلامتي به شمار مي آيند.</a:t>
            </a:r>
            <a:endParaRPr lang="en-US" sz="2600" b="1" dirty="0">
              <a:solidFill>
                <a:srgbClr val="000000"/>
              </a:solidFill>
              <a:cs typeface="B Mitra" pitchFamily="2" charset="-78"/>
            </a:endParaRPr>
          </a:p>
        </p:txBody>
      </p:sp>
      <p:pic>
        <p:nvPicPr>
          <p:cNvPr id="1028" name="Picture 4" descr="سرنگ سه قطعه فشاری ( لوئراسلیپ ) شفا در حجم بندی – تجهیزات پزشکی زیمانو"/>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2775" y="3803158"/>
            <a:ext cx="3248807" cy="2597642"/>
          </a:xfrm>
          <a:prstGeom prst="rect">
            <a:avLst/>
          </a:prstGeom>
          <a:noFill/>
          <a:extLst>
            <a:ext uri="{909E8E84-426E-40DD-AFC4-6F175D3DCCD1}">
              <a14:hiddenFill xmlns:a14="http://schemas.microsoft.com/office/drawing/2010/main">
                <a:solidFill>
                  <a:srgbClr val="FFFFFF"/>
                </a:solidFill>
              </a14:hiddenFill>
            </a:ext>
          </a:extLst>
        </p:spPr>
      </p:pic>
      <p:sp>
        <p:nvSpPr>
          <p:cNvPr id="6" name="AutoShape 6" descr="تامین کنندگان لانست خون انگشتی استریل فولاد ضد زنگ پلاستیک چین، تولید  کنندگان، کارخانه - YIYUANKAN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 name="AutoShape 8" descr="تامین کنندگان لانست خون انگشتی استریل فولاد ضد زنگ پلاستیک چین، تولید  کنندگان، کارخانه - YIYUANKANG"/>
          <p:cNvSpPr>
            <a:spLocks noChangeAspect="1" noChangeArrowheads="1"/>
          </p:cNvSpPr>
          <p:nvPr/>
        </p:nvSpPr>
        <p:spPr bwMode="auto">
          <a:xfrm>
            <a:off x="307975" y="83298"/>
            <a:ext cx="304800" cy="1017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34" name="Picture 10" descr="تامین کنندگان لانست خون انگشتی استریل فولاد ضد زنگ پلاستیک چین، تولید  کنندگان، کارخانه - YIYUANKA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942470" y="4436290"/>
            <a:ext cx="2839915" cy="2205724"/>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چاقوی جراحی یکبار مصرف استریل Manufacturers, Wholesale چاقوی جراحی یکبار  مصرف استریل Factory"/>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381471" y="4332848"/>
            <a:ext cx="2700516" cy="2412609"/>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توصیه‌هایی برای کار با ابزار تیز و برنده - مجله پل ایده‌آل پارس"/>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63107" y="4220308"/>
            <a:ext cx="2857500" cy="24217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7793439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641536208"/>
              </p:ext>
            </p:extLst>
          </p:nvPr>
        </p:nvGraphicFramePr>
        <p:xfrm>
          <a:off x="2008910" y="1418071"/>
          <a:ext cx="8520546" cy="1446371"/>
        </p:xfrm>
        <a:graphic>
          <a:graphicData uri="http://schemas.openxmlformats.org/drawingml/2006/table">
            <a:tbl>
              <a:tblPr firstRow="1" bandRow="1">
                <a:tableStyleId>{F5AB1C69-6EDB-4FF4-983F-18BD219EF322}</a:tableStyleId>
              </a:tblPr>
              <a:tblGrid>
                <a:gridCol w="4260273">
                  <a:extLst>
                    <a:ext uri="{9D8B030D-6E8A-4147-A177-3AD203B41FA5}">
                      <a16:colId xmlns:a16="http://schemas.microsoft.com/office/drawing/2014/main" val="1796728167"/>
                    </a:ext>
                  </a:extLst>
                </a:gridCol>
                <a:gridCol w="4260273">
                  <a:extLst>
                    <a:ext uri="{9D8B030D-6E8A-4147-A177-3AD203B41FA5}">
                      <a16:colId xmlns:a16="http://schemas.microsoft.com/office/drawing/2014/main" val="585602305"/>
                    </a:ext>
                  </a:extLst>
                </a:gridCol>
              </a:tblGrid>
              <a:tr h="673966">
                <a:tc>
                  <a:txBody>
                    <a:bodyPr/>
                    <a:lstStyle/>
                    <a:p>
                      <a:pPr algn="ctr"/>
                      <a:r>
                        <a:rPr lang="fa-IR" sz="2800" dirty="0" smtClean="0">
                          <a:solidFill>
                            <a:srgbClr val="002060"/>
                          </a:solidFill>
                        </a:rPr>
                        <a:t>رنگ سطل</a:t>
                      </a:r>
                      <a:endParaRPr lang="en-US" sz="2800" dirty="0">
                        <a:solidFill>
                          <a:srgbClr val="002060"/>
                        </a:solidFill>
                      </a:endParaRPr>
                    </a:p>
                  </a:txBody>
                  <a:tcPr/>
                </a:tc>
                <a:tc>
                  <a:txBody>
                    <a:bodyPr/>
                    <a:lstStyle/>
                    <a:p>
                      <a:pPr algn="ctr"/>
                      <a:r>
                        <a:rPr lang="fa-IR" sz="2800" dirty="0" smtClean="0">
                          <a:solidFill>
                            <a:srgbClr val="002060"/>
                          </a:solidFill>
                        </a:rPr>
                        <a:t>نوع پسماند</a:t>
                      </a:r>
                      <a:endParaRPr lang="en-US" sz="2800" dirty="0">
                        <a:solidFill>
                          <a:srgbClr val="002060"/>
                        </a:solidFill>
                      </a:endParaRPr>
                    </a:p>
                  </a:txBody>
                  <a:tcPr/>
                </a:tc>
                <a:extLst>
                  <a:ext uri="{0D108BD9-81ED-4DB2-BD59-A6C34878D82A}">
                    <a16:rowId xmlns:a16="http://schemas.microsoft.com/office/drawing/2014/main" val="2407266618"/>
                  </a:ext>
                </a:extLst>
              </a:tr>
              <a:tr h="772405">
                <a:tc>
                  <a:txBody>
                    <a:bodyPr/>
                    <a:lstStyle/>
                    <a:p>
                      <a:pPr algn="ctr"/>
                      <a:r>
                        <a:rPr lang="fa-IR" sz="2800" dirty="0" smtClean="0">
                          <a:solidFill>
                            <a:srgbClr val="FF0000"/>
                          </a:solidFill>
                        </a:rPr>
                        <a:t>زرد با درب قرمز (سفتي باكس)</a:t>
                      </a:r>
                      <a:endParaRPr lang="en-US" sz="2800" b="1" dirty="0">
                        <a:solidFill>
                          <a:srgbClr val="FF0000"/>
                        </a:solidFill>
                      </a:endParaRPr>
                    </a:p>
                  </a:txBody>
                  <a:tcPr/>
                </a:tc>
                <a:tc>
                  <a:txBody>
                    <a:bodyPr/>
                    <a:lstStyle/>
                    <a:p>
                      <a:pPr algn="ctr"/>
                      <a:r>
                        <a:rPr lang="fa-IR" sz="2800" dirty="0" smtClean="0">
                          <a:solidFill>
                            <a:srgbClr val="FF0000"/>
                          </a:solidFill>
                        </a:rPr>
                        <a:t>تیز و برنده</a:t>
                      </a:r>
                      <a:endParaRPr lang="en-US" sz="2800" b="1" dirty="0">
                        <a:solidFill>
                          <a:srgbClr val="FF0000"/>
                        </a:solidFill>
                      </a:endParaRPr>
                    </a:p>
                  </a:txBody>
                  <a:tcPr/>
                </a:tc>
                <a:extLst>
                  <a:ext uri="{0D108BD9-81ED-4DB2-BD59-A6C34878D82A}">
                    <a16:rowId xmlns:a16="http://schemas.microsoft.com/office/drawing/2014/main" val="1290350808"/>
                  </a:ext>
                </a:extLst>
              </a:tr>
            </a:tbl>
          </a:graphicData>
        </a:graphic>
      </p:graphicFrame>
      <p:sp>
        <p:nvSpPr>
          <p:cNvPr id="5" name="Rectangle 4"/>
          <p:cNvSpPr/>
          <p:nvPr/>
        </p:nvSpPr>
        <p:spPr>
          <a:xfrm>
            <a:off x="1537855" y="3920836"/>
            <a:ext cx="3439391" cy="2507673"/>
          </a:xfrm>
          <a:prstGeom prst="rect">
            <a:avLst/>
          </a:prstGeom>
          <a:solidFill>
            <a:srgbClr val="FFFF99"/>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800" dirty="0" smtClean="0">
                <a:solidFill>
                  <a:srgbClr val="FF0000"/>
                </a:solidFill>
              </a:rPr>
              <a:t>سرسوزن، تيغ بيستوري و اره، لانست، انواع آنژيوكت، شيشه هاي شكسته زباله تيز و برنده و هر گونه وسيله يكبار مصرف تيز و برنده</a:t>
            </a:r>
            <a:endParaRPr lang="en-US" sz="2800" i="1" dirty="0" smtClean="0">
              <a:solidFill>
                <a:srgbClr val="FF0000"/>
              </a:solidFill>
            </a:endParaRPr>
          </a:p>
        </p:txBody>
      </p:sp>
      <p:sp>
        <p:nvSpPr>
          <p:cNvPr id="6" name="Right Arrow 5"/>
          <p:cNvSpPr/>
          <p:nvPr/>
        </p:nvSpPr>
        <p:spPr>
          <a:xfrm>
            <a:off x="5237019" y="4600711"/>
            <a:ext cx="3006435" cy="1147921"/>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800" dirty="0" smtClean="0">
                <a:solidFill>
                  <a:srgbClr val="FFFF00"/>
                </a:solidFill>
              </a:rPr>
              <a:t>پسماند تیز و برنده</a:t>
            </a:r>
            <a:endParaRPr lang="en-US" sz="2800" dirty="0">
              <a:solidFill>
                <a:srgbClr val="FFFF00"/>
              </a:solidFill>
            </a:endParaRPr>
          </a:p>
        </p:txBody>
      </p:sp>
      <p:pic>
        <p:nvPicPr>
          <p:cNvPr id="7" name="Picture 2" descr="سیفتی باکس ۰٫۳ لیتری P (جیبی) - پل ایده‌آل پارس"/>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68145" y="3574472"/>
            <a:ext cx="3048000" cy="28540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454510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7421" y="163871"/>
            <a:ext cx="11328779" cy="1293028"/>
          </a:xfrm>
        </p:spPr>
        <p:txBody>
          <a:bodyPr>
            <a:normAutofit/>
          </a:bodyPr>
          <a:lstStyle/>
          <a:p>
            <a:r>
              <a:rPr lang="fa-IR" sz="2600" b="1" dirty="0">
                <a:solidFill>
                  <a:srgbClr val="000000"/>
                </a:solidFill>
                <a:latin typeface="+mn-lt"/>
                <a:ea typeface="+mn-ea"/>
                <a:cs typeface="B Mitra" pitchFamily="2" charset="-78"/>
              </a:rPr>
              <a:t>ضوابط و روشهای مدیریت اجرایی پسماندهای پزشکی و پسماندهای وابسته</a:t>
            </a:r>
            <a:r>
              <a:rPr lang="fa-IR" sz="3200" b="1" dirty="0"/>
              <a:t>"</a:t>
            </a:r>
            <a:endParaRPr lang="en-US" sz="3200" dirty="0"/>
          </a:p>
        </p:txBody>
      </p:sp>
      <p:sp>
        <p:nvSpPr>
          <p:cNvPr id="3" name="Content Placeholder 2"/>
          <p:cNvSpPr>
            <a:spLocks noGrp="1"/>
          </p:cNvSpPr>
          <p:nvPr>
            <p:ph idx="1"/>
          </p:nvPr>
        </p:nvSpPr>
        <p:spPr>
          <a:xfrm>
            <a:off x="685800" y="1456899"/>
            <a:ext cx="10820400" cy="4761786"/>
          </a:xfrm>
        </p:spPr>
        <p:txBody>
          <a:bodyPr>
            <a:normAutofit lnSpcReduction="10000"/>
          </a:bodyPr>
          <a:lstStyle/>
          <a:p>
            <a:pPr lvl="0" algn="r" rtl="1"/>
            <a:r>
              <a:rPr lang="ar-SA" sz="2600" b="1" dirty="0">
                <a:solidFill>
                  <a:srgbClr val="000000"/>
                </a:solidFill>
                <a:cs typeface="B Mitra" pitchFamily="2" charset="-78"/>
              </a:rPr>
              <a:t>پسماندهاي تیز و برنده در </a:t>
            </a:r>
            <a:r>
              <a:rPr lang="fa-IR" sz="2600" b="1" dirty="0" smtClean="0">
                <a:solidFill>
                  <a:srgbClr val="000000"/>
                </a:solidFill>
                <a:cs typeface="B Mitra" pitchFamily="2" charset="-78"/>
              </a:rPr>
              <a:t>پ</a:t>
            </a:r>
            <a:r>
              <a:rPr lang="en-US" sz="2600" b="1" dirty="0" smtClean="0">
                <a:solidFill>
                  <a:srgbClr val="000000"/>
                </a:solidFill>
                <a:cs typeface="B Mitra" pitchFamily="2" charset="-78"/>
              </a:rPr>
              <a:t>Safety Box </a:t>
            </a:r>
            <a:r>
              <a:rPr lang="ar-SA" sz="2600" b="1" dirty="0">
                <a:solidFill>
                  <a:srgbClr val="000000"/>
                </a:solidFill>
                <a:cs typeface="B Mitra" pitchFamily="2" charset="-78"/>
              </a:rPr>
              <a:t>جمع آوری  گردد </a:t>
            </a:r>
            <a:r>
              <a:rPr lang="fa-IR" sz="2600" b="1" dirty="0">
                <a:solidFill>
                  <a:srgbClr val="000000"/>
                </a:solidFill>
                <a:cs typeface="B Mitra" pitchFamily="2" charset="-78"/>
              </a:rPr>
              <a:t>و پس از  </a:t>
            </a:r>
            <a:r>
              <a:rPr lang="ar-SA" sz="2600" b="1" dirty="0">
                <a:solidFill>
                  <a:srgbClr val="000000"/>
                </a:solidFill>
                <a:cs typeface="B Mitra" pitchFamily="2" charset="-78"/>
              </a:rPr>
              <a:t>پر شدن 4/3 </a:t>
            </a:r>
            <a:r>
              <a:rPr lang="en-US" sz="2600" b="1" dirty="0">
                <a:solidFill>
                  <a:srgbClr val="000000"/>
                </a:solidFill>
                <a:cs typeface="B Mitra" pitchFamily="2" charset="-78"/>
              </a:rPr>
              <a:t>Safety Box </a:t>
            </a:r>
            <a:r>
              <a:rPr lang="ar-SA" sz="2600" b="1" dirty="0" smtClean="0">
                <a:solidFill>
                  <a:srgbClr val="000000"/>
                </a:solidFill>
                <a:cs typeface="B Mitra" pitchFamily="2" charset="-78"/>
              </a:rPr>
              <a:t>جمع‌آوري </a:t>
            </a:r>
            <a:r>
              <a:rPr lang="ar-SA" sz="2600" b="1" dirty="0">
                <a:solidFill>
                  <a:srgbClr val="000000"/>
                </a:solidFill>
                <a:cs typeface="B Mitra" pitchFamily="2" charset="-78"/>
              </a:rPr>
              <a:t>و به محل تعيين شده براي ذخيره موقت پسماند حمل شده ، </a:t>
            </a:r>
            <a:r>
              <a:rPr lang="fa-IR" sz="2600" b="1" dirty="0">
                <a:solidFill>
                  <a:srgbClr val="000000"/>
                </a:solidFill>
                <a:cs typeface="B Mitra" pitchFamily="2" charset="-78"/>
              </a:rPr>
              <a:t>و سپس بی خطر سازی  </a:t>
            </a:r>
            <a:r>
              <a:rPr lang="ar-SA" sz="2600" b="1" dirty="0">
                <a:solidFill>
                  <a:srgbClr val="000000"/>
                </a:solidFill>
                <a:cs typeface="B Mitra" pitchFamily="2" charset="-78"/>
              </a:rPr>
              <a:t>گردند.</a:t>
            </a:r>
            <a:endParaRPr lang="en-US" sz="2600" b="1" dirty="0">
              <a:solidFill>
                <a:srgbClr val="000000"/>
              </a:solidFill>
              <a:cs typeface="B Mitra" pitchFamily="2" charset="-78"/>
            </a:endParaRPr>
          </a:p>
          <a:p>
            <a:pPr lvl="0" algn="r" rtl="1"/>
            <a:r>
              <a:rPr lang="ar-SA" sz="2600" b="1" dirty="0">
                <a:solidFill>
                  <a:srgbClr val="000000"/>
                </a:solidFill>
                <a:cs typeface="B Mitra" pitchFamily="2" charset="-78"/>
              </a:rPr>
              <a:t>سوزن سرنگ نبایستی مجدداً درپوش گذاری گردد وباید بدون دستکاری داخل </a:t>
            </a:r>
            <a:r>
              <a:rPr lang="en-US" sz="2600" b="1" dirty="0">
                <a:solidFill>
                  <a:srgbClr val="000000"/>
                </a:solidFill>
                <a:cs typeface="B Mitra" pitchFamily="2" charset="-78"/>
              </a:rPr>
              <a:t>Safety Box </a:t>
            </a:r>
            <a:r>
              <a:rPr lang="ar-SA" sz="2600" b="1" dirty="0" smtClean="0">
                <a:solidFill>
                  <a:srgbClr val="000000"/>
                </a:solidFill>
                <a:cs typeface="B Mitra" pitchFamily="2" charset="-78"/>
              </a:rPr>
              <a:t>جمع </a:t>
            </a:r>
            <a:r>
              <a:rPr lang="ar-SA" sz="2600" b="1" dirty="0">
                <a:solidFill>
                  <a:srgbClr val="000000"/>
                </a:solidFill>
                <a:cs typeface="B Mitra" pitchFamily="2" charset="-78"/>
              </a:rPr>
              <a:t>آوری  شود </a:t>
            </a:r>
            <a:endParaRPr lang="en-US" sz="2600" b="1" dirty="0">
              <a:solidFill>
                <a:srgbClr val="000000"/>
              </a:solidFill>
              <a:cs typeface="B Mitra" pitchFamily="2" charset="-78"/>
            </a:endParaRPr>
          </a:p>
          <a:p>
            <a:pPr lvl="0" algn="r" rtl="1"/>
            <a:r>
              <a:rPr lang="ar-SA" sz="2600" b="1" dirty="0">
                <a:solidFill>
                  <a:srgbClr val="000000"/>
                </a:solidFill>
                <a:cs typeface="B Mitra" pitchFamily="2" charset="-78"/>
              </a:rPr>
              <a:t>سوزن و سرنگ تواماً در </a:t>
            </a:r>
            <a:r>
              <a:rPr lang="en-US" sz="2600" b="1" dirty="0">
                <a:solidFill>
                  <a:srgbClr val="000000"/>
                </a:solidFill>
                <a:cs typeface="B Mitra" pitchFamily="2" charset="-78"/>
              </a:rPr>
              <a:t>Safety Box </a:t>
            </a:r>
            <a:r>
              <a:rPr lang="ar-SA" sz="2600" b="1" dirty="0" smtClean="0">
                <a:solidFill>
                  <a:srgbClr val="000000"/>
                </a:solidFill>
                <a:cs typeface="B Mitra" pitchFamily="2" charset="-78"/>
              </a:rPr>
              <a:t>جمع </a:t>
            </a:r>
            <a:r>
              <a:rPr lang="ar-SA" sz="2600" b="1" dirty="0">
                <a:solidFill>
                  <a:srgbClr val="000000"/>
                </a:solidFill>
                <a:cs typeface="B Mitra" pitchFamily="2" charset="-78"/>
              </a:rPr>
              <a:t>آوری شود و از جداسازی آن اجتناب گردد. درمورد سوزن و سرنگ آزمایش های تشخیص طبی مطابق پروتکل اجرایی خود عمل نمایند.</a:t>
            </a:r>
            <a:endParaRPr lang="en-US" sz="2600" b="1" dirty="0">
              <a:solidFill>
                <a:srgbClr val="000000"/>
              </a:solidFill>
              <a:cs typeface="B Mitra" pitchFamily="2" charset="-78"/>
            </a:endParaRPr>
          </a:p>
          <a:p>
            <a:pPr lvl="0" algn="r" rtl="1"/>
            <a:r>
              <a:rPr lang="ar-SA" sz="2600" b="1" dirty="0">
                <a:solidFill>
                  <a:srgbClr val="000000"/>
                </a:solidFill>
                <a:cs typeface="B Mitra" pitchFamily="2" charset="-78"/>
              </a:rPr>
              <a:t>سوزن ست سرم ، جدا شده  ودر </a:t>
            </a:r>
            <a:r>
              <a:rPr lang="en-US" sz="2600" b="1" dirty="0" smtClean="0">
                <a:solidFill>
                  <a:srgbClr val="000000"/>
                </a:solidFill>
                <a:cs typeface="B Mitra" pitchFamily="2" charset="-78"/>
              </a:rPr>
              <a:t>Safety </a:t>
            </a:r>
            <a:r>
              <a:rPr lang="en-US" sz="2600" b="1" dirty="0">
                <a:solidFill>
                  <a:srgbClr val="000000"/>
                </a:solidFill>
                <a:cs typeface="B Mitra" pitchFamily="2" charset="-78"/>
              </a:rPr>
              <a:t>Box </a:t>
            </a:r>
            <a:r>
              <a:rPr lang="ar-SA" sz="2600" b="1" dirty="0" smtClean="0">
                <a:solidFill>
                  <a:srgbClr val="000000"/>
                </a:solidFill>
                <a:cs typeface="B Mitra" pitchFamily="2" charset="-78"/>
              </a:rPr>
              <a:t>قرار </a:t>
            </a:r>
            <a:r>
              <a:rPr lang="ar-SA" sz="2600" b="1" dirty="0">
                <a:solidFill>
                  <a:srgbClr val="000000"/>
                </a:solidFill>
                <a:cs typeface="B Mitra" pitchFamily="2" charset="-78"/>
              </a:rPr>
              <a:t>گیرد . مابقی ست سرم  و باتل سرم به عنوان پسماند عفونی در نظر گرفته می شود و مطابق پسماند عفونی مدیریت شوند.</a:t>
            </a:r>
            <a:endParaRPr lang="en-US" sz="2600" b="1" dirty="0">
              <a:solidFill>
                <a:srgbClr val="000000"/>
              </a:solidFill>
              <a:cs typeface="B Mitra" pitchFamily="2" charset="-78"/>
            </a:endParaRPr>
          </a:p>
          <a:p>
            <a:pPr lvl="0" algn="r" rtl="1"/>
            <a:r>
              <a:rPr lang="ar-SA" sz="2600" b="1" dirty="0">
                <a:solidFill>
                  <a:srgbClr val="000000"/>
                </a:solidFill>
                <a:cs typeface="B Mitra" pitchFamily="2" charset="-78"/>
              </a:rPr>
              <a:t>محتوای باتل های حاوی سرم های قندی و نمکی که بصورت کامل استفاده نشده اند و یا تاریخ مصرف آنها منقضی شده است را میتوان با مقادیر زیادی آب رقیق نموده و در فاضلاب تخلیه و باتل سرم، در پسماندهای عفونی قرار گیرند.</a:t>
            </a:r>
            <a:endParaRPr lang="fa-IR" sz="2600" b="1" dirty="0">
              <a:solidFill>
                <a:srgbClr val="000000"/>
              </a:solidFill>
              <a:cs typeface="B Mitra" pitchFamily="2" charset="-78"/>
            </a:endParaRPr>
          </a:p>
          <a:p>
            <a:pPr algn="r" rtl="1"/>
            <a:endParaRPr lang="en-US" sz="2800" b="1" dirty="0"/>
          </a:p>
          <a:p>
            <a:pPr lvl="0" algn="r" rtl="1"/>
            <a:endParaRPr lang="en-US" sz="2800" b="1" dirty="0"/>
          </a:p>
          <a:p>
            <a:endParaRPr lang="en-US" b="1" dirty="0"/>
          </a:p>
        </p:txBody>
      </p:sp>
    </p:spTree>
    <p:extLst>
      <p:ext uri="{BB962C8B-B14F-4D97-AF65-F5344CB8AC3E}">
        <p14:creationId xmlns:p14="http://schemas.microsoft.com/office/powerpoint/2010/main" val="33839016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cs typeface="B Titr" panose="00000700000000000000" pitchFamily="2" charset="-78"/>
              </a:rPr>
              <a:t>معرفی بهداشت محیط</a:t>
            </a:r>
            <a:endParaRPr lang="en-US" dirty="0">
              <a:cs typeface="B Titr" panose="00000700000000000000" pitchFamily="2" charset="-78"/>
            </a:endParaRPr>
          </a:p>
        </p:txBody>
      </p:sp>
      <p:sp>
        <p:nvSpPr>
          <p:cNvPr id="3" name="Content Placeholder 2"/>
          <p:cNvSpPr>
            <a:spLocks noGrp="1"/>
          </p:cNvSpPr>
          <p:nvPr>
            <p:ph idx="1"/>
          </p:nvPr>
        </p:nvSpPr>
        <p:spPr>
          <a:xfrm>
            <a:off x="1801504" y="2194560"/>
            <a:ext cx="9704696" cy="4024125"/>
          </a:xfrm>
        </p:spPr>
        <p:txBody>
          <a:bodyPr/>
          <a:lstStyle/>
          <a:p>
            <a:pPr algn="r" rtl="1"/>
            <a:r>
              <a:rPr lang="fa-IR" b="1" dirty="0">
                <a:cs typeface="B Nazanin" panose="00000400000000000000" pitchFamily="2" charset="-78"/>
              </a:rPr>
              <a:t>مهندسی بهداشت محیط شناسایی، ارزیابی و اصلاح معضلات زیست محیطی ای است که تاثیر محسوسی بر بهداشت عمومی دارند.  بسیاری از تهدیدات بر سلامتی انسان وابسته به محیط زیست بوده و موثرترین روش برای کاهش این مخاطرات، جلوگیری و یا حذف آن مشکلات زیست محیطی می‌باشد.</a:t>
            </a:r>
          </a:p>
          <a:p>
            <a:pPr algn="r" rtl="1"/>
            <a:endParaRPr lang="en-US" b="1" dirty="0">
              <a:cs typeface="B Nazanin" panose="00000400000000000000" pitchFamily="2" charset="-78"/>
            </a:endParaRPr>
          </a:p>
        </p:txBody>
      </p:sp>
    </p:spTree>
    <p:extLst>
      <p:ext uri="{BB962C8B-B14F-4D97-AF65-F5344CB8AC3E}">
        <p14:creationId xmlns:p14="http://schemas.microsoft.com/office/powerpoint/2010/main" val="81294287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95600" y="412942"/>
            <a:ext cx="8610600" cy="1293028"/>
          </a:xfrm>
        </p:spPr>
        <p:txBody>
          <a:bodyPr>
            <a:normAutofit/>
          </a:bodyPr>
          <a:lstStyle/>
          <a:p>
            <a:r>
              <a:rPr lang="fa-IR" sz="2600" b="1" dirty="0">
                <a:solidFill>
                  <a:srgbClr val="000000"/>
                </a:solidFill>
                <a:latin typeface="+mn-lt"/>
                <a:ea typeface="+mn-ea"/>
                <a:cs typeface="B Mitra" pitchFamily="2" charset="-78"/>
              </a:rPr>
              <a:t>نگهداری سفتی باکس</a:t>
            </a:r>
            <a:endParaRPr lang="en-US" sz="2600" b="1" dirty="0">
              <a:solidFill>
                <a:srgbClr val="000000"/>
              </a:solidFill>
              <a:latin typeface="+mn-lt"/>
              <a:ea typeface="+mn-ea"/>
              <a:cs typeface="B Mitra" pitchFamily="2" charset="-78"/>
            </a:endParaRPr>
          </a:p>
        </p:txBody>
      </p:sp>
      <p:sp>
        <p:nvSpPr>
          <p:cNvPr id="3" name="Content Placeholder 2"/>
          <p:cNvSpPr>
            <a:spLocks noGrp="1"/>
          </p:cNvSpPr>
          <p:nvPr>
            <p:ph idx="1"/>
          </p:nvPr>
        </p:nvSpPr>
        <p:spPr>
          <a:xfrm>
            <a:off x="685800" y="1705970"/>
            <a:ext cx="10820400" cy="4512715"/>
          </a:xfrm>
        </p:spPr>
        <p:txBody>
          <a:bodyPr>
            <a:noAutofit/>
          </a:bodyPr>
          <a:lstStyle/>
          <a:p>
            <a:pPr lvl="0" algn="r" rtl="1"/>
            <a:r>
              <a:rPr lang="ar-SA" sz="2600" b="1" dirty="0">
                <a:solidFill>
                  <a:srgbClr val="000000"/>
                </a:solidFill>
                <a:cs typeface="B Mitra" pitchFamily="2" charset="-78"/>
              </a:rPr>
              <a:t> نصب </a:t>
            </a:r>
            <a:r>
              <a:rPr lang="en-US" sz="2600" b="1" dirty="0">
                <a:solidFill>
                  <a:srgbClr val="000000"/>
                </a:solidFill>
                <a:cs typeface="B Mitra" pitchFamily="2" charset="-78"/>
              </a:rPr>
              <a:t>Safety Box</a:t>
            </a:r>
            <a:r>
              <a:rPr lang="ar-SA" sz="2600" b="1" dirty="0" smtClean="0">
                <a:solidFill>
                  <a:srgbClr val="000000"/>
                </a:solidFill>
                <a:cs typeface="B Mitra" pitchFamily="2" charset="-78"/>
              </a:rPr>
              <a:t> </a:t>
            </a:r>
            <a:r>
              <a:rPr lang="ar-SA" sz="2600" b="1" dirty="0">
                <a:solidFill>
                  <a:srgbClr val="000000"/>
                </a:solidFill>
                <a:cs typeface="B Mitra" pitchFamily="2" charset="-78"/>
              </a:rPr>
              <a:t>به ترالی های موجود در اتاق های مرکز خدمات جامع سلامت/پایگاه الزامی است.</a:t>
            </a:r>
            <a:endParaRPr lang="en-US" sz="2600" b="1" dirty="0">
              <a:solidFill>
                <a:srgbClr val="000000"/>
              </a:solidFill>
              <a:cs typeface="B Mitra" pitchFamily="2" charset="-78"/>
            </a:endParaRPr>
          </a:p>
          <a:p>
            <a:pPr lvl="0" algn="r" rtl="1"/>
            <a:r>
              <a:rPr lang="ar-SA" sz="2600" b="1" dirty="0">
                <a:solidFill>
                  <a:srgbClr val="000000"/>
                </a:solidFill>
                <a:cs typeface="B Mitra" pitchFamily="2" charset="-78"/>
              </a:rPr>
              <a:t>در حال حاضر بازيافت کلیه پسماندهاي پزشكي ممنوع است.</a:t>
            </a:r>
            <a:endParaRPr lang="fa-IR" sz="2600" b="1" dirty="0">
              <a:solidFill>
                <a:srgbClr val="000000"/>
              </a:solidFill>
              <a:cs typeface="B Mitra" pitchFamily="2" charset="-78"/>
            </a:endParaRPr>
          </a:p>
          <a:p>
            <a:pPr algn="r" rtl="1"/>
            <a:r>
              <a:rPr lang="fa-IR" sz="2600" b="1" dirty="0">
                <a:solidFill>
                  <a:srgbClr val="000000"/>
                </a:solidFill>
                <a:cs typeface="B Mitra" pitchFamily="2" charset="-78"/>
              </a:rPr>
              <a:t>ماده 39 ـ نگهداري پسماندهاي پزشكي بايد جدا از ساير پسماندهاي عادي انجام شود.</a:t>
            </a:r>
          </a:p>
          <a:p>
            <a:pPr algn="r" rtl="1"/>
            <a:r>
              <a:rPr lang="fa-IR" sz="2600" b="1" dirty="0">
                <a:solidFill>
                  <a:srgbClr val="000000"/>
                </a:solidFill>
                <a:cs typeface="B Mitra" pitchFamily="2" charset="-78"/>
              </a:rPr>
              <a:t> ماده 40 ـ محل ذخيره و نگهداري موقت بايد در داخل مرکز توليد زباله طراحي شود. </a:t>
            </a:r>
          </a:p>
          <a:p>
            <a:pPr algn="r" rtl="1"/>
            <a:r>
              <a:rPr lang="fa-IR" sz="2600" b="1" dirty="0">
                <a:solidFill>
                  <a:srgbClr val="000000"/>
                </a:solidFill>
                <a:cs typeface="B Mitra" pitchFamily="2" charset="-78"/>
              </a:rPr>
              <a:t>ماده 45 ـ در صورت عدم وجود سيستم سردکننده، زمان نگهداري موقت )فاصله زماني بين توليد و تصفيه يا امحا( نبايد از موارد زير تجاوز کند: الف ـ شرايط آب و هوايي معتدل: 72 ساعت در فصل سرد و 48 ساعت در فصل گرم. ب ـ شرايط آب و هوايي گرم: 48 ساعت در فصل سرد و 24 ساعت در فصل گرم. </a:t>
            </a:r>
          </a:p>
          <a:p>
            <a:pPr algn="r" rtl="1"/>
            <a:r>
              <a:rPr lang="fa-IR" sz="2600" b="1" dirty="0">
                <a:solidFill>
                  <a:srgbClr val="000000"/>
                </a:solidFill>
                <a:cs typeface="B Mitra" pitchFamily="2" charset="-78"/>
              </a:rPr>
              <a:t>ماده 46 ـ انواع پسماندهاي پزشكي ويژه بايد جدا از يكديگر در محل نگهداري شوند و محل نگهداري هر نوع پسماند بايد با علامت مشخصه تعيين شود. به خصوص پسماندهاي عفوني ، سيتوتوکسيک ، شيميايي، راديواکتيو به هيچ وجه در تماس با يكديگر قرار نگيرند.</a:t>
            </a:r>
            <a:endParaRPr lang="en-US" sz="2600" b="1" dirty="0">
              <a:solidFill>
                <a:srgbClr val="000000"/>
              </a:solidFill>
              <a:cs typeface="B Mitra" pitchFamily="2" charset="-78"/>
            </a:endParaRPr>
          </a:p>
        </p:txBody>
      </p:sp>
    </p:spTree>
    <p:extLst>
      <p:ext uri="{BB962C8B-B14F-4D97-AF65-F5344CB8AC3E}">
        <p14:creationId xmlns:p14="http://schemas.microsoft.com/office/powerpoint/2010/main" val="244459480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fa-IR" dirty="0" smtClean="0"/>
              <a:t>موفق باشید</a:t>
            </a:r>
            <a:endParaRPr lang="en-US" dirty="0"/>
          </a:p>
        </p:txBody>
      </p:sp>
    </p:spTree>
    <p:extLst>
      <p:ext uri="{BB962C8B-B14F-4D97-AF65-F5344CB8AC3E}">
        <p14:creationId xmlns:p14="http://schemas.microsoft.com/office/powerpoint/2010/main" val="31362250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a:cs typeface="B Titr" panose="00000700000000000000" pitchFamily="2" charset="-78"/>
              </a:rPr>
              <a:t>بهداشت آب</a:t>
            </a:r>
            <a:endParaRPr lang="en-US" dirty="0">
              <a:cs typeface="B Titr" panose="00000700000000000000" pitchFamily="2" charset="-78"/>
            </a:endParaRPr>
          </a:p>
        </p:txBody>
      </p:sp>
      <p:sp>
        <p:nvSpPr>
          <p:cNvPr id="3" name="Content Placeholder 2"/>
          <p:cNvSpPr>
            <a:spLocks noGrp="1"/>
          </p:cNvSpPr>
          <p:nvPr>
            <p:ph idx="1"/>
          </p:nvPr>
        </p:nvSpPr>
        <p:spPr/>
        <p:txBody>
          <a:bodyPr/>
          <a:lstStyle/>
          <a:p>
            <a:pPr algn="r" rtl="1"/>
            <a:r>
              <a:rPr lang="fa-IR" b="1" dirty="0">
                <a:cs typeface="B Nazanin" panose="00000400000000000000" pitchFamily="2" charset="-78"/>
              </a:rPr>
              <a:t>بیماریهای منتقله توسط آب بعنوان یکی از مهمترین دغدغه های بهداشتی در جهان است ،بیماریهای گوارشی که از طریق آب آلوده و کمبود تمهیدات بهداشتی منشاء می گیرد علت 2/4 میلیون مرگ و 73 میلیون ناتوانی و معلولیت است.</a:t>
            </a:r>
          </a:p>
          <a:p>
            <a:pPr algn="r" rtl="1"/>
            <a:r>
              <a:rPr lang="fa-IR" b="1" dirty="0">
                <a:cs typeface="B Nazanin" panose="00000400000000000000" pitchFamily="2" charset="-78"/>
              </a:rPr>
              <a:t> بسياري از مشكلات بهداشتي كشورهاي در حال پيشرفت، عدم برخورداري از آب آشاميدني سالم است. از آنجايي كه محور توسعه پايدار، انسان سالم است و سلامت انسان در گرو بهره مندي از آب آشاميدني مطلوب مي‌باشد،بدون تامين آب سالم جايي براي سلامت و رفاه جامعه وجود ندارد.</a:t>
            </a:r>
          </a:p>
          <a:p>
            <a:pPr algn="r" rtl="1"/>
            <a:r>
              <a:rPr lang="fa-IR" sz="2400" b="1" dirty="0">
                <a:cs typeface="B Nazanin" panose="00000400000000000000" pitchFamily="2" charset="-78"/>
              </a:rPr>
              <a:t>بهداشت محیط به منظور حفظ سلامت و بهداشت مردم مکلف است کیفیت آب آشامیدنی عمومی را از نقطه آبگیری تا مصرف از نظر بهداشت تحت نظارت مستمر قرار دهد و سازمانها ، موسسات دولتی و خصوصی تامین کننده آب آشامیدنی عمومی موظف به رعایت همه ضوابط و معیارهای بهداشتی اعلام شده از طرف وزارت بهداشت بوده و باید همه اطلاعات لازم برای بررسی مورد یا موارد و تسهیلات بازدید از تأسیسات را در اختیار وزارت بهداشت قرار دهند.</a:t>
            </a:r>
          </a:p>
          <a:p>
            <a:pPr algn="r" rtl="1"/>
            <a:endParaRPr lang="en-US" b="1" dirty="0">
              <a:cs typeface="B Nazanin" panose="00000400000000000000" pitchFamily="2" charset="-78"/>
            </a:endParaRPr>
          </a:p>
        </p:txBody>
      </p:sp>
    </p:spTree>
    <p:extLst>
      <p:ext uri="{BB962C8B-B14F-4D97-AF65-F5344CB8AC3E}">
        <p14:creationId xmlns:p14="http://schemas.microsoft.com/office/powerpoint/2010/main" val="9568422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r" rtl="1"/>
            <a:r>
              <a:rPr lang="fa-IR" sz="2000" b="1" dirty="0">
                <a:cs typeface="B Titr" pitchFamily="2" charset="-78"/>
              </a:rPr>
              <a:t>بهداشت آب و فاضلاب</a:t>
            </a:r>
          </a:p>
          <a:p>
            <a:pPr algn="r" rtl="1"/>
            <a:r>
              <a:rPr lang="fa-IR" sz="2000" b="1" dirty="0">
                <a:cs typeface="B Nazanin" pitchFamily="2" charset="-78"/>
              </a:rPr>
              <a:t>پیگیری مواد مربوط به منع آبیاری مزارع با پساب </a:t>
            </a:r>
          </a:p>
          <a:p>
            <a:pPr algn="r" rtl="1"/>
            <a:r>
              <a:rPr lang="fa-IR" sz="2000" b="1" dirty="0">
                <a:cs typeface="B Nazanin" pitchFamily="2" charset="-78"/>
              </a:rPr>
              <a:t>کنترل آب آشامیدنی</a:t>
            </a:r>
          </a:p>
          <a:p>
            <a:pPr algn="r" rtl="1"/>
            <a:r>
              <a:rPr lang="fa-IR" sz="2000" b="1" dirty="0">
                <a:cs typeface="B Nazanin" pitchFamily="2" charset="-78"/>
              </a:rPr>
              <a:t>کنترل آب استخر های شنا</a:t>
            </a:r>
          </a:p>
          <a:p>
            <a:pPr algn="r" rtl="1"/>
            <a:r>
              <a:rPr lang="fa-IR" sz="2000" b="1" dirty="0">
                <a:cs typeface="B Nazanin" pitchFamily="2" charset="-78"/>
              </a:rPr>
              <a:t> کنترل آب مصرفی کارخانجات یخ</a:t>
            </a:r>
          </a:p>
          <a:p>
            <a:pPr algn="r" rtl="1"/>
            <a:r>
              <a:rPr lang="fa-IR" sz="2000" b="1" smtClean="0">
                <a:cs typeface="B Nazanin" pitchFamily="2" charset="-78"/>
              </a:rPr>
              <a:t>برنامه </a:t>
            </a:r>
            <a:r>
              <a:rPr lang="fa-IR" sz="2000" b="1" dirty="0">
                <a:cs typeface="B Nazanin" pitchFamily="2" charset="-78"/>
              </a:rPr>
              <a:t>ایمنی آب </a:t>
            </a:r>
            <a:r>
              <a:rPr lang="fa-IR" sz="2000" b="1" dirty="0" smtClean="0">
                <a:cs typeface="B Nazanin" pitchFamily="2" charset="-78"/>
              </a:rPr>
              <a:t>آشامیدنی(</a:t>
            </a:r>
            <a:r>
              <a:rPr lang="en-US" sz="2000" b="1" dirty="0" smtClean="0">
                <a:latin typeface="Times New Roman" pitchFamily="18" charset="0"/>
                <a:cs typeface="Times New Roman" pitchFamily="18" charset="0"/>
              </a:rPr>
              <a:t>WSP</a:t>
            </a:r>
            <a:r>
              <a:rPr lang="fa-IR" sz="2000" b="1" dirty="0" smtClean="0">
                <a:latin typeface="Times New Roman" pitchFamily="18" charset="0"/>
                <a:cs typeface="Times New Roman" pitchFamily="18" charset="0"/>
              </a:rPr>
              <a:t>)</a:t>
            </a:r>
            <a:endParaRPr lang="fa-IR" sz="2000" b="1" dirty="0">
              <a:latin typeface="Times New Roman" pitchFamily="18" charset="0"/>
              <a:cs typeface="Times New Roman" pitchFamily="18" charset="0"/>
            </a:endParaRPr>
          </a:p>
          <a:p>
            <a:endParaRPr lang="en-US" b="1" dirty="0"/>
          </a:p>
        </p:txBody>
      </p:sp>
    </p:spTree>
    <p:extLst>
      <p:ext uri="{BB962C8B-B14F-4D97-AF65-F5344CB8AC3E}">
        <p14:creationId xmlns:p14="http://schemas.microsoft.com/office/powerpoint/2010/main" val="36336856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300252"/>
            <a:ext cx="10820400" cy="5918434"/>
          </a:xfrm>
        </p:spPr>
        <p:txBody>
          <a:bodyPr>
            <a:normAutofit/>
          </a:bodyPr>
          <a:lstStyle/>
          <a:p>
            <a:pPr algn="r" rtl="1"/>
            <a:r>
              <a:rPr lang="fa-IR" altLang="fa-IR" sz="2400" b="1" dirty="0" smtClean="0">
                <a:latin typeface="Arial" panose="020B0604020202020204" pitchFamily="34" charset="0"/>
                <a:cs typeface="B Nazanin" panose="00000400000000000000" pitchFamily="2" charset="-78"/>
              </a:rPr>
              <a:t>ماده </a:t>
            </a:r>
            <a:r>
              <a:rPr lang="fa-IR" altLang="fa-IR" sz="2400" b="1" dirty="0">
                <a:latin typeface="Arial" panose="020B0604020202020204" pitchFamily="34" charset="0"/>
                <a:cs typeface="B Nazanin" panose="00000400000000000000" pitchFamily="2" charset="-78"/>
              </a:rPr>
              <a:t>3 آئین نامه بهداشت محیط :</a:t>
            </a:r>
            <a:br>
              <a:rPr lang="fa-IR" altLang="fa-IR" sz="2400" b="1" dirty="0">
                <a:latin typeface="Arial" panose="020B0604020202020204" pitchFamily="34" charset="0"/>
                <a:cs typeface="B Nazanin" panose="00000400000000000000" pitchFamily="2" charset="-78"/>
              </a:rPr>
            </a:br>
            <a:r>
              <a:rPr lang="fa-IR" altLang="fa-IR" sz="2400" b="1" dirty="0">
                <a:latin typeface="Arial" panose="020B0604020202020204" pitchFamily="34" charset="0"/>
                <a:cs typeface="B Nazanin" panose="00000400000000000000" pitchFamily="2" charset="-78"/>
              </a:rPr>
              <a:t>وزارت بهداشت،درمان و آموزش پزشکی به منظور حفظ سلامت و بهداشت مردم مکلف است کیفیت آب آشامیدنی عمومی از نقطه آبگیر تا مصرف را از نظر بهداشتی تحت نظارت مستمر قرار دهد</a:t>
            </a:r>
            <a:r>
              <a:rPr lang="fa-IR" altLang="fa-IR" sz="2400" b="1" dirty="0" smtClean="0">
                <a:latin typeface="Arial" panose="020B0604020202020204" pitchFamily="34" charset="0"/>
                <a:cs typeface="B Nazanin" panose="00000400000000000000" pitchFamily="2" charset="-78"/>
              </a:rPr>
              <a:t>.</a:t>
            </a:r>
          </a:p>
          <a:p>
            <a:pPr algn="r" rtl="1"/>
            <a:r>
              <a:rPr lang="fa-IR" altLang="fa-IR" sz="2400" b="1" dirty="0" smtClean="0">
                <a:latin typeface="Arial" panose="020B0604020202020204" pitchFamily="34" charset="0"/>
                <a:cs typeface="B Nazanin" panose="00000400000000000000" pitchFamily="2" charset="-78"/>
              </a:rPr>
              <a:t>ازجمله نظارتهای انجام شده:</a:t>
            </a:r>
          </a:p>
          <a:p>
            <a:pPr algn="r" rtl="1"/>
            <a:r>
              <a:rPr lang="fa-IR" altLang="fa-IR" sz="2400" b="1" dirty="0">
                <a:latin typeface="Arial" panose="020B0604020202020204" pitchFamily="34" charset="0"/>
                <a:cs typeface="B Nazanin" panose="00000400000000000000" pitchFamily="2" charset="-78"/>
              </a:rPr>
              <a:t>کلرسنجی </a:t>
            </a:r>
          </a:p>
          <a:p>
            <a:pPr algn="r" rtl="1"/>
            <a:r>
              <a:rPr lang="fa-IR" altLang="fa-IR" sz="2400" b="1" dirty="0">
                <a:latin typeface="Arial" panose="020B0604020202020204" pitchFamily="34" charset="0"/>
                <a:cs typeface="B Nazanin" panose="00000400000000000000" pitchFamily="2" charset="-78"/>
              </a:rPr>
              <a:t>تست </a:t>
            </a:r>
            <a:r>
              <a:rPr lang="en-US" altLang="fa-IR" sz="2400" b="1" dirty="0">
                <a:latin typeface="Arial" panose="020B0604020202020204" pitchFamily="34" charset="0"/>
                <a:cs typeface="B Nazanin" panose="00000400000000000000" pitchFamily="2" charset="-78"/>
              </a:rPr>
              <a:t>PH</a:t>
            </a:r>
          </a:p>
          <a:p>
            <a:pPr algn="r" rtl="1"/>
            <a:r>
              <a:rPr lang="fa-IR" altLang="fa-IR" sz="2400" b="1" dirty="0">
                <a:latin typeface="Arial" panose="020B0604020202020204" pitchFamily="34" charset="0"/>
                <a:cs typeface="B Nazanin" panose="00000400000000000000" pitchFamily="2" charset="-78"/>
              </a:rPr>
              <a:t>نمونه برداری شیمیایی ومیکروبی آب </a:t>
            </a:r>
            <a:r>
              <a:rPr lang="fa-IR" altLang="fa-IR" sz="2400" b="1" dirty="0" smtClean="0">
                <a:latin typeface="Arial" panose="020B0604020202020204" pitchFamily="34" charset="0"/>
                <a:cs typeface="B Nazanin" panose="00000400000000000000" pitchFamily="2" charset="-78"/>
              </a:rPr>
              <a:t> و....</a:t>
            </a:r>
            <a:endParaRPr lang="fa-IR" altLang="fa-IR" sz="2400" b="1" dirty="0">
              <a:latin typeface="Arial" panose="020B0604020202020204" pitchFamily="34" charset="0"/>
              <a:cs typeface="B Nazanin" panose="00000400000000000000" pitchFamily="2" charset="-78"/>
            </a:endParaRPr>
          </a:p>
          <a:p>
            <a:pPr algn="r" rtl="1"/>
            <a:r>
              <a:rPr lang="fa-IR" altLang="en-US" sz="2400" b="1" dirty="0" smtClean="0">
                <a:cs typeface="B Nazanin" panose="00000400000000000000" pitchFamily="2" charset="-78"/>
              </a:rPr>
              <a:t>آب </a:t>
            </a:r>
            <a:r>
              <a:rPr lang="fa-IR" altLang="en-US" sz="2400" b="1" dirty="0">
                <a:cs typeface="B Nazanin" panose="00000400000000000000" pitchFamily="2" charset="-78"/>
              </a:rPr>
              <a:t>مورد مصرف بايد با استاندارد ملي 1053و1011 موسسه استاندارد وتحقيقات صنعتي ايران مطابقت داشته باشد</a:t>
            </a:r>
            <a:r>
              <a:rPr lang="fa-IR" altLang="en-US" sz="2400" b="1" dirty="0" smtClean="0">
                <a:cs typeface="B Nazanin" panose="00000400000000000000" pitchFamily="2" charset="-78"/>
              </a:rPr>
              <a:t>.</a:t>
            </a:r>
          </a:p>
          <a:p>
            <a:pPr algn="r" rtl="1"/>
            <a:r>
              <a:rPr lang="ar-SA" sz="2400" b="1" i="1" dirty="0">
                <a:solidFill>
                  <a:srgbClr val="FFC000"/>
                </a:solidFill>
                <a:cs typeface="B Nazanin" panose="00000400000000000000" pitchFamily="2" charset="-78"/>
              </a:rPr>
              <a:t>روش انجام کلرسنجی از </a:t>
            </a:r>
            <a:r>
              <a:rPr lang="ar-SA" sz="2400" b="1" i="1" dirty="0" smtClean="0">
                <a:solidFill>
                  <a:srgbClr val="FFC000"/>
                </a:solidFill>
                <a:cs typeface="B Nazanin" panose="00000400000000000000" pitchFamily="2" charset="-78"/>
              </a:rPr>
              <a:t>آب</a:t>
            </a:r>
            <a:endParaRPr lang="fa-IR" sz="2400" b="1" i="1" dirty="0" smtClean="0">
              <a:solidFill>
                <a:srgbClr val="FFC000"/>
              </a:solidFill>
              <a:cs typeface="B Nazanin" panose="00000400000000000000" pitchFamily="2" charset="-78"/>
            </a:endParaRPr>
          </a:p>
          <a:p>
            <a:pPr algn="r" rtl="1"/>
            <a:r>
              <a:rPr lang="fa-IR" altLang="en-US" sz="2400" b="1" dirty="0">
                <a:latin typeface="Arial" panose="020B0604020202020204" pitchFamily="34" charset="0"/>
                <a:cs typeface="B Nazanin" panose="00000400000000000000" pitchFamily="2" charset="-78"/>
              </a:rPr>
              <a:t>باز گذاشتن شیر آب بمدت یک دقیقه۲ - شستشوی محفظه کیت کلرسنج با آب مورد نظر۳ - استفاده از معرف ها یا قرص طبق دستورالعمل سازنده کیت۴ - اختلاط کامل نمونه آب با معرف۵ - قرائت میزان کلر آزاد باقیمانده بلافاصله بعد از اختلاط۶ - مطابقت با مقدار توصیه شده در استاندارد ملی ویژگیهای فیزیکی و شیمیایی آب آشامیدنی۷ - شستشوی کیت در پایان </a:t>
            </a:r>
          </a:p>
          <a:p>
            <a:pPr algn="r" rtl="1"/>
            <a:endParaRPr lang="fa-IR" altLang="en-US" sz="2400" b="1" dirty="0" smtClean="0">
              <a:cs typeface="B Nazanin" panose="00000400000000000000" pitchFamily="2" charset="-78"/>
            </a:endParaRPr>
          </a:p>
          <a:p>
            <a:pPr algn="r" rtl="1"/>
            <a:endParaRPr lang="fa-IR" altLang="en-US" sz="2400" b="1" dirty="0">
              <a:cs typeface="B Nazanin" panose="00000400000000000000" pitchFamily="2" charset="-78"/>
            </a:endParaRPr>
          </a:p>
          <a:p>
            <a:pPr algn="r" rtl="1"/>
            <a:endParaRPr lang="en-US" b="1" dirty="0">
              <a:cs typeface="B Nazanin" panose="00000400000000000000" pitchFamily="2" charset="-78"/>
            </a:endParaRPr>
          </a:p>
        </p:txBody>
      </p:sp>
    </p:spTree>
    <p:extLst>
      <p:ext uri="{BB962C8B-B14F-4D97-AF65-F5344CB8AC3E}">
        <p14:creationId xmlns:p14="http://schemas.microsoft.com/office/powerpoint/2010/main" val="19299022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ltLang="en-US" dirty="0">
                <a:solidFill>
                  <a:schemeClr val="tx1">
                    <a:lumMod val="75000"/>
                    <a:lumOff val="25000"/>
                  </a:schemeClr>
                </a:solidFill>
                <a:latin typeface="Arial" pitchFamily="34" charset="0"/>
                <a:cs typeface="B Titr" panose="00000700000000000000" pitchFamily="2" charset="-78"/>
              </a:rPr>
              <a:t>اهميت تصفيه فاضلاب</a:t>
            </a:r>
            <a:endParaRPr lang="en-US" dirty="0">
              <a:solidFill>
                <a:schemeClr val="tx1">
                  <a:lumMod val="75000"/>
                  <a:lumOff val="25000"/>
                </a:schemeClr>
              </a:solidFill>
              <a:cs typeface="B Titr" panose="00000700000000000000" pitchFamily="2" charset="-78"/>
            </a:endParaRPr>
          </a:p>
        </p:txBody>
      </p:sp>
      <p:sp>
        <p:nvSpPr>
          <p:cNvPr id="3" name="Content Placeholder 2"/>
          <p:cNvSpPr>
            <a:spLocks noGrp="1"/>
          </p:cNvSpPr>
          <p:nvPr>
            <p:ph idx="1"/>
          </p:nvPr>
        </p:nvSpPr>
        <p:spPr>
          <a:xfrm>
            <a:off x="618699" y="2057401"/>
            <a:ext cx="11077432" cy="4024125"/>
          </a:xfrm>
        </p:spPr>
        <p:txBody>
          <a:bodyPr>
            <a:normAutofit fontScale="77500" lnSpcReduction="20000"/>
          </a:bodyPr>
          <a:lstStyle/>
          <a:p>
            <a:pPr algn="just" rtl="1">
              <a:lnSpc>
                <a:spcPct val="150000"/>
              </a:lnSpc>
              <a:buNone/>
            </a:pPr>
            <a:r>
              <a:rPr lang="ar-SA" altLang="en-US" sz="2400" b="1" dirty="0" smtClean="0">
                <a:cs typeface="2  Mitra" pitchFamily="2" charset="-78"/>
              </a:rPr>
              <a:t>آب </a:t>
            </a:r>
            <a:r>
              <a:rPr lang="ar-SA" altLang="en-US" sz="2400" b="1" dirty="0">
                <a:cs typeface="2  Mitra" pitchFamily="2" charset="-78"/>
              </a:rPr>
              <a:t>پس از مصرف تبد</a:t>
            </a:r>
            <a:r>
              <a:rPr lang="fa-IR" altLang="en-US" sz="2400" b="1" dirty="0">
                <a:cs typeface="2  Mitra" pitchFamily="2" charset="-78"/>
              </a:rPr>
              <a:t>ی</a:t>
            </a:r>
            <a:r>
              <a:rPr lang="ar-SA" altLang="en-US" sz="2400" b="1" dirty="0">
                <a:cs typeface="2  Mitra" pitchFamily="2" charset="-78"/>
              </a:rPr>
              <a:t>ل به آب آلوده اي مي شودكه به آن فاضلاب م</a:t>
            </a:r>
            <a:r>
              <a:rPr lang="fa-IR" altLang="en-US" sz="2400" b="1" dirty="0" smtClean="0">
                <a:cs typeface="2  Mitra" pitchFamily="2" charset="-78"/>
              </a:rPr>
              <a:t>ی</a:t>
            </a:r>
            <a:r>
              <a:rPr lang="en-US" altLang="en-US" sz="2400" b="1" dirty="0" smtClean="0">
                <a:cs typeface="2  Mitra" pitchFamily="2" charset="-78"/>
              </a:rPr>
              <a:t> </a:t>
            </a:r>
            <a:r>
              <a:rPr lang="ar-SA" altLang="en-US" sz="2400" b="1" dirty="0" smtClean="0">
                <a:cs typeface="2  Mitra" pitchFamily="2" charset="-78"/>
              </a:rPr>
              <a:t>گويند</a:t>
            </a:r>
            <a:r>
              <a:rPr lang="ar-SA" altLang="en-US" sz="2400" b="1" dirty="0">
                <a:cs typeface="2  Mitra" pitchFamily="2" charset="-78"/>
              </a:rPr>
              <a:t>. اين</a:t>
            </a:r>
            <a:r>
              <a:rPr lang="en-US" altLang="en-US" sz="2400" b="1" dirty="0">
                <a:cs typeface="2  Mitra" pitchFamily="2" charset="-78"/>
              </a:rPr>
              <a:t> </a:t>
            </a:r>
            <a:r>
              <a:rPr lang="ar-SA" altLang="en-US" sz="2400" b="1" dirty="0">
                <a:cs typeface="2  Mitra" pitchFamily="2" charset="-78"/>
              </a:rPr>
              <a:t>فاضلاب</a:t>
            </a:r>
            <a:r>
              <a:rPr lang="en-US" altLang="en-US" sz="2400" b="1" dirty="0">
                <a:cs typeface="2  Mitra" pitchFamily="2" charset="-78"/>
              </a:rPr>
              <a:t> </a:t>
            </a:r>
            <a:r>
              <a:rPr lang="ar-SA" altLang="en-US" sz="2400" b="1" dirty="0">
                <a:cs typeface="2  Mitra" pitchFamily="2" charset="-78"/>
              </a:rPr>
              <a:t>به دليل دارا بودن مواد آلوده كننده مختلف همچون عوامل بيماريزا و مواد آلي</a:t>
            </a:r>
            <a:r>
              <a:rPr lang="en-US" altLang="en-US" sz="2400" b="1" dirty="0">
                <a:cs typeface="2  Mitra" pitchFamily="2" charset="-78"/>
              </a:rPr>
              <a:t> </a:t>
            </a:r>
            <a:r>
              <a:rPr lang="ar-SA" altLang="en-US" sz="2400" b="1" dirty="0">
                <a:cs typeface="2  Mitra" pitchFamily="2" charset="-78"/>
              </a:rPr>
              <a:t>مواد قندي ، پروتئين ها، چربيها نشاسته و غيره ) و تغييرات نامطبوع در كيفيت آن چون رنگ و بو بايستي قبل از ورود و تخليه مستقيم آن به محيط زيست تصفيه شود</a:t>
            </a:r>
            <a:r>
              <a:rPr lang="fa-IR" altLang="en-US" sz="2400" b="1" dirty="0">
                <a:cs typeface="2  Mitra" pitchFamily="2" charset="-78"/>
              </a:rPr>
              <a:t> </a:t>
            </a:r>
            <a:r>
              <a:rPr lang="en-US" altLang="en-US" sz="2400" b="1" dirty="0">
                <a:cs typeface="2  Mitra" pitchFamily="2" charset="-78"/>
              </a:rPr>
              <a:t> </a:t>
            </a:r>
            <a:r>
              <a:rPr lang="en-US" altLang="en-US" sz="2400" b="1" dirty="0" smtClean="0">
                <a:cs typeface="2  Mitra" pitchFamily="2" charset="-78"/>
              </a:rPr>
              <a:t>، </a:t>
            </a:r>
            <a:r>
              <a:rPr lang="ar-SA" altLang="en-US" sz="2400" b="1" dirty="0" smtClean="0">
                <a:cs typeface="2  Mitra" pitchFamily="2" charset="-78"/>
              </a:rPr>
              <a:t>زيرا</a:t>
            </a:r>
            <a:r>
              <a:rPr lang="en-US" altLang="en-US" sz="2400" b="1" dirty="0" smtClean="0">
                <a:cs typeface="2  Mitra" pitchFamily="2" charset="-78"/>
              </a:rPr>
              <a:t> </a:t>
            </a:r>
            <a:r>
              <a:rPr lang="ar-SA" altLang="en-US" sz="2400" b="1" dirty="0">
                <a:cs typeface="2  Mitra" pitchFamily="2" charset="-78"/>
              </a:rPr>
              <a:t>در صورتيكه بدون تصفيه به سطح زمين ، رودخانه ها يا چاههاي جذبي سرازير شود</a:t>
            </a:r>
            <a:r>
              <a:rPr lang="en-US" altLang="en-US" sz="2400" b="1" dirty="0">
                <a:cs typeface="2  Mitra" pitchFamily="2" charset="-78"/>
              </a:rPr>
              <a:t> </a:t>
            </a:r>
            <a:r>
              <a:rPr lang="ar-SA" altLang="en-US" sz="2400" b="1" dirty="0">
                <a:cs typeface="2  Mitra" pitchFamily="2" charset="-78"/>
              </a:rPr>
              <a:t>سبب آلودگي محيط زيست و سفره آبهاي زير زميني شده و سلامتي افرادجامعه را به خطر مي اندازد</a:t>
            </a:r>
            <a:r>
              <a:rPr lang="en-US" altLang="en-US" sz="2400" b="1" dirty="0">
                <a:cs typeface="2  Mitra" pitchFamily="2" charset="-78"/>
              </a:rPr>
              <a:t> </a:t>
            </a:r>
            <a:r>
              <a:rPr lang="en-US" altLang="en-US" sz="2400" b="1" dirty="0" smtClean="0">
                <a:cs typeface="2  Mitra" pitchFamily="2" charset="-78"/>
              </a:rPr>
              <a:t>.</a:t>
            </a:r>
            <a:endParaRPr lang="fa-IR" altLang="en-US" sz="2400" b="1" dirty="0" smtClean="0">
              <a:cs typeface="2  Mitra" pitchFamily="2" charset="-78"/>
            </a:endParaRPr>
          </a:p>
          <a:p>
            <a:pPr algn="just" rtl="1">
              <a:lnSpc>
                <a:spcPct val="150000"/>
              </a:lnSpc>
              <a:buNone/>
            </a:pPr>
            <a:r>
              <a:rPr lang="ar-SA" altLang="en-US" sz="2400" b="1" dirty="0">
                <a:cs typeface="2  Mitra" pitchFamily="2" charset="-78"/>
              </a:rPr>
              <a:t>تخمين زده اند هر مترمكعب فاضلاب تصفيه نشده ميتواند 40 تا 60 متر مكعب آب را به شدت آلوده نمايد بطوريكه اگر اكسيژن گيري آبها به سرعت عملي نگردد ، درهيچ مصرفي آب آلوده شده قابل استفاده نخواهد بود. هدف اصلي واساسي از تصفيه فاضلاب بهبود كيفيت پس</a:t>
            </a:r>
            <a:r>
              <a:rPr lang="fa-IR" altLang="en-US" sz="2400" b="1" dirty="0">
                <a:cs typeface="2  Mitra" pitchFamily="2" charset="-78"/>
              </a:rPr>
              <a:t>ا</a:t>
            </a:r>
            <a:r>
              <a:rPr lang="ar-SA" altLang="en-US" sz="2400" b="1" dirty="0">
                <a:cs typeface="2  Mitra" pitchFamily="2" charset="-78"/>
              </a:rPr>
              <a:t>ب و تقليل مواد شيميايي و بيولوژيكي و فيزيكي آن تا حدي كه آبهاي دريافت كننده را آلوده نسازد بهمين جهت تصفيه و دفع فاضلاب در شهرها يكي از مهمترين كارهاي مهندسي و بهداشتي ازنظر جلوگيري از آلودگي محيط ، امراض و نازيبائيهاي شهري ميباشد</a:t>
            </a:r>
            <a:r>
              <a:rPr lang="en-US" altLang="en-US" sz="2400" dirty="0">
                <a:cs typeface="2  Mitra" pitchFamily="2" charset="-78"/>
              </a:rPr>
              <a:t>.</a:t>
            </a:r>
          </a:p>
          <a:p>
            <a:pPr algn="just" rtl="1">
              <a:lnSpc>
                <a:spcPct val="150000"/>
              </a:lnSpc>
              <a:buNone/>
            </a:pPr>
            <a:endParaRPr lang="en-US" altLang="en-US" sz="2400" dirty="0">
              <a:cs typeface="2  Mitra" pitchFamily="2" charset="-78"/>
            </a:endParaRPr>
          </a:p>
          <a:p>
            <a:pPr algn="r" rtl="1"/>
            <a:endParaRPr lang="en-US" dirty="0"/>
          </a:p>
        </p:txBody>
      </p:sp>
    </p:spTree>
    <p:extLst>
      <p:ext uri="{BB962C8B-B14F-4D97-AF65-F5344CB8AC3E}">
        <p14:creationId xmlns:p14="http://schemas.microsoft.com/office/powerpoint/2010/main" val="19451129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a:cs typeface="B Titr" panose="00000700000000000000" pitchFamily="2" charset="-78"/>
              </a:rPr>
              <a:t>اثرات زيست محيطي فاضلاب ها</a:t>
            </a:r>
            <a:br>
              <a:rPr lang="fa-IR" dirty="0">
                <a:cs typeface="B Titr" panose="00000700000000000000" pitchFamily="2" charset="-78"/>
              </a:rPr>
            </a:br>
            <a:endParaRPr lang="en-US" dirty="0">
              <a:cs typeface="B Titr" panose="00000700000000000000" pitchFamily="2" charset="-78"/>
            </a:endParaRPr>
          </a:p>
        </p:txBody>
      </p:sp>
      <p:sp>
        <p:nvSpPr>
          <p:cNvPr id="3" name="Content Placeholder 2"/>
          <p:cNvSpPr>
            <a:spLocks noGrp="1"/>
          </p:cNvSpPr>
          <p:nvPr>
            <p:ph idx="1"/>
          </p:nvPr>
        </p:nvSpPr>
        <p:spPr/>
        <p:txBody>
          <a:bodyPr>
            <a:normAutofit fontScale="92500" lnSpcReduction="20000"/>
          </a:bodyPr>
          <a:lstStyle/>
          <a:p>
            <a:pPr algn="r" rtl="1">
              <a:lnSpc>
                <a:spcPct val="150000"/>
              </a:lnSpc>
              <a:buFontTx/>
              <a:buChar char="•"/>
            </a:pPr>
            <a:r>
              <a:rPr lang="ar-SA" altLang="en-US" sz="2400" b="1" dirty="0">
                <a:cs typeface="2  Mitra" pitchFamily="2" charset="-78"/>
              </a:rPr>
              <a:t>آلودگي منابع آبهاي سطحي و زير زميني</a:t>
            </a:r>
            <a:r>
              <a:rPr lang="en-US" altLang="en-US" sz="2400" b="1" dirty="0">
                <a:cs typeface="2  Mitra" pitchFamily="2" charset="-78"/>
              </a:rPr>
              <a:t> </a:t>
            </a:r>
          </a:p>
          <a:p>
            <a:pPr algn="r" rtl="1">
              <a:lnSpc>
                <a:spcPct val="150000"/>
              </a:lnSpc>
              <a:buFontTx/>
              <a:buChar char="•"/>
            </a:pPr>
            <a:r>
              <a:rPr lang="en-US" altLang="en-US" sz="2400" b="1" dirty="0">
                <a:cs typeface="2  Mitra" pitchFamily="2" charset="-78"/>
              </a:rPr>
              <a:t> </a:t>
            </a:r>
            <a:r>
              <a:rPr lang="ar-SA" altLang="en-US" sz="2400" b="1" dirty="0">
                <a:cs typeface="2  Mitra" pitchFamily="2" charset="-78"/>
              </a:rPr>
              <a:t>آلودگي خاك</a:t>
            </a:r>
            <a:endParaRPr lang="en-US" altLang="en-US" sz="2400" b="1" dirty="0">
              <a:cs typeface="2  Mitra" pitchFamily="2" charset="-78"/>
            </a:endParaRPr>
          </a:p>
          <a:p>
            <a:pPr algn="r" rtl="1">
              <a:lnSpc>
                <a:spcPct val="150000"/>
              </a:lnSpc>
              <a:buFontTx/>
              <a:buChar char="•"/>
            </a:pPr>
            <a:r>
              <a:rPr lang="en-US" altLang="en-US" sz="2400" b="1" dirty="0">
                <a:cs typeface="2  Mitra" pitchFamily="2" charset="-78"/>
              </a:rPr>
              <a:t> </a:t>
            </a:r>
            <a:r>
              <a:rPr lang="ar-SA" altLang="en-US" sz="2400" b="1" dirty="0">
                <a:cs typeface="2  Mitra" pitchFamily="2" charset="-78"/>
              </a:rPr>
              <a:t>اثربر سلامت انسان</a:t>
            </a:r>
            <a:r>
              <a:rPr lang="en-US" altLang="en-US" sz="2400" b="1" dirty="0">
                <a:cs typeface="2  Mitra" pitchFamily="2" charset="-78"/>
              </a:rPr>
              <a:t> </a:t>
            </a:r>
          </a:p>
          <a:p>
            <a:pPr algn="r" rtl="1">
              <a:lnSpc>
                <a:spcPct val="150000"/>
              </a:lnSpc>
              <a:buFontTx/>
              <a:buChar char="•"/>
            </a:pPr>
            <a:r>
              <a:rPr lang="en-US" altLang="en-US" sz="2400" b="1" dirty="0">
                <a:cs typeface="2  Mitra" pitchFamily="2" charset="-78"/>
              </a:rPr>
              <a:t> </a:t>
            </a:r>
            <a:r>
              <a:rPr lang="ar-SA" altLang="en-US" sz="2400" b="1" dirty="0">
                <a:cs typeface="2  Mitra" pitchFamily="2" charset="-78"/>
              </a:rPr>
              <a:t>اثر بر آبزيان</a:t>
            </a:r>
            <a:endParaRPr lang="en-US" altLang="en-US" sz="2400" b="1" dirty="0">
              <a:cs typeface="2  Mitra" pitchFamily="2" charset="-78"/>
            </a:endParaRPr>
          </a:p>
          <a:p>
            <a:pPr algn="r" rtl="1">
              <a:lnSpc>
                <a:spcPct val="150000"/>
              </a:lnSpc>
              <a:buFontTx/>
              <a:buChar char="•"/>
            </a:pPr>
            <a:r>
              <a:rPr lang="en-US" altLang="en-US" sz="2400" b="1" dirty="0">
                <a:cs typeface="2  Mitra" pitchFamily="2" charset="-78"/>
              </a:rPr>
              <a:t> </a:t>
            </a:r>
            <a:r>
              <a:rPr lang="ar-SA" altLang="en-US" sz="2400" b="1" dirty="0">
                <a:cs typeface="2  Mitra" pitchFamily="2" charset="-78"/>
              </a:rPr>
              <a:t>ايجاد </a:t>
            </a:r>
            <a:r>
              <a:rPr lang="fa-IR" altLang="en-US" sz="2400" b="1" dirty="0">
                <a:cs typeface="2  Mitra" pitchFamily="2" charset="-78"/>
              </a:rPr>
              <a:t>مناظر نامناسب زیست </a:t>
            </a:r>
            <a:r>
              <a:rPr lang="ar-SA" altLang="en-US" sz="2400" b="1" dirty="0">
                <a:cs typeface="2  Mitra" pitchFamily="2" charset="-78"/>
              </a:rPr>
              <a:t>محيط</a:t>
            </a:r>
            <a:r>
              <a:rPr lang="fa-IR" altLang="en-US" sz="2400" b="1" dirty="0">
                <a:cs typeface="2  Mitra" pitchFamily="2" charset="-78"/>
              </a:rPr>
              <a:t>ی</a:t>
            </a:r>
            <a:endParaRPr lang="en-US" altLang="en-US" sz="2400" b="1" dirty="0">
              <a:cs typeface="2  Mitra" pitchFamily="2" charset="-78"/>
            </a:endParaRPr>
          </a:p>
          <a:p>
            <a:pPr algn="r" rtl="1">
              <a:lnSpc>
                <a:spcPct val="150000"/>
              </a:lnSpc>
              <a:buFontTx/>
              <a:buChar char="•"/>
            </a:pPr>
            <a:r>
              <a:rPr lang="en-US" altLang="en-US" sz="2400" b="1" dirty="0">
                <a:cs typeface="2  Mitra" pitchFamily="2" charset="-78"/>
              </a:rPr>
              <a:t> </a:t>
            </a:r>
            <a:r>
              <a:rPr lang="ar-SA" altLang="en-US" sz="2400" b="1" dirty="0">
                <a:cs typeface="2  Mitra" pitchFamily="2" charset="-78"/>
              </a:rPr>
              <a:t>اثر بر روي دام و وحوش</a:t>
            </a:r>
            <a:r>
              <a:rPr lang="en-US" altLang="en-US" sz="2400" b="1" dirty="0">
                <a:cs typeface="2  Mitra" pitchFamily="2" charset="-78"/>
              </a:rPr>
              <a:t> </a:t>
            </a:r>
          </a:p>
          <a:p>
            <a:pPr algn="r" rtl="1">
              <a:lnSpc>
                <a:spcPct val="150000"/>
              </a:lnSpc>
              <a:buFontTx/>
              <a:buChar char="•"/>
            </a:pPr>
            <a:r>
              <a:rPr lang="en-US" altLang="en-US" sz="2400" b="1" dirty="0">
                <a:cs typeface="2  Mitra" pitchFamily="2" charset="-78"/>
              </a:rPr>
              <a:t> </a:t>
            </a:r>
            <a:r>
              <a:rPr lang="ar-SA" altLang="en-US" sz="2400" b="1" dirty="0">
                <a:cs typeface="2  Mitra" pitchFamily="2" charset="-78"/>
              </a:rPr>
              <a:t>آلودگي مواد غذايي ( سبزيجات و ميوه جات</a:t>
            </a:r>
            <a:r>
              <a:rPr lang="en-US" altLang="en-US" sz="2400" b="1" dirty="0">
                <a:cs typeface="2  Mitra" pitchFamily="2" charset="-78"/>
              </a:rPr>
              <a:t> </a:t>
            </a:r>
            <a:r>
              <a:rPr lang="fa-IR" altLang="en-US" sz="2400" b="1" dirty="0">
                <a:cs typeface="2  Mitra" pitchFamily="2" charset="-78"/>
              </a:rPr>
              <a:t>)</a:t>
            </a:r>
          </a:p>
          <a:p>
            <a:pPr algn="r" rtl="1"/>
            <a:endParaRPr lang="en-US" b="1" dirty="0"/>
          </a:p>
        </p:txBody>
      </p:sp>
    </p:spTree>
    <p:extLst>
      <p:ext uri="{BB962C8B-B14F-4D97-AF65-F5344CB8AC3E}">
        <p14:creationId xmlns:p14="http://schemas.microsoft.com/office/powerpoint/2010/main" val="2333142933"/>
      </p:ext>
    </p:extLst>
  </p:cSld>
  <p:clrMapOvr>
    <a:masterClrMapping/>
  </p:clrMapOvr>
</p:sld>
</file>

<file path=ppt/theme/theme1.xml><?xml version="1.0" encoding="utf-8"?>
<a:theme xmlns:a="http://schemas.openxmlformats.org/drawingml/2006/main" name="Vapor Trail">
  <a:themeElements>
    <a:clrScheme name="Vapor Trail">
      <a:dk1>
        <a:sysClr val="windowText" lastClr="000000"/>
      </a:dk1>
      <a:lt1>
        <a:sysClr val="window" lastClr="FFFFFF"/>
      </a:lt1>
      <a:dk2>
        <a:srgbClr val="454545"/>
      </a:dk2>
      <a:lt2>
        <a:srgbClr val="DADADA"/>
      </a:lt2>
      <a:accent1>
        <a:srgbClr val="C4220D"/>
      </a:accent1>
      <a:accent2>
        <a:srgbClr val="EB7712"/>
      </a:accent2>
      <a:accent3>
        <a:srgbClr val="ECBD31"/>
      </a:accent3>
      <a:accent4>
        <a:srgbClr val="92CE4A"/>
      </a:accent4>
      <a:accent5>
        <a:srgbClr val="50CFB4"/>
      </a:accent5>
      <a:accent6>
        <a:srgbClr val="0D8EC5"/>
      </a:accent6>
      <a:hlink>
        <a:srgbClr val="EA5A0C"/>
      </a:hlink>
      <a:folHlink>
        <a:srgbClr val="F09D3A"/>
      </a:folHlink>
    </a:clrScheme>
    <a:fontScheme name="Vapor Trail">
      <a:majorFont>
        <a:latin typeface="Century Gothic" panose="020B0502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Vapor Trail">
      <a:fillStyleLst>
        <a:solidFill>
          <a:schemeClr val="phClr"/>
        </a:solidFill>
        <a:gradFill rotWithShape="1">
          <a:gsLst>
            <a:gs pos="0">
              <a:schemeClr val="phClr">
                <a:tint val="69000"/>
                <a:alpha val="100000"/>
                <a:satMod val="109000"/>
                <a:lumMod val="110000"/>
              </a:schemeClr>
            </a:gs>
            <a:gs pos="52000">
              <a:schemeClr val="phClr">
                <a:tint val="74000"/>
                <a:satMod val="100000"/>
                <a:lumMod val="104000"/>
              </a:schemeClr>
            </a:gs>
            <a:gs pos="100000">
              <a:schemeClr val="phClr">
                <a:tint val="78000"/>
                <a:satMod val="100000"/>
                <a:lumMod val="100000"/>
              </a:schemeClr>
            </a:gs>
          </a:gsLst>
          <a:lin ang="5400000" scaled="0"/>
        </a:gradFill>
        <a:gradFill rotWithShape="1">
          <a:gsLst>
            <a:gs pos="0">
              <a:schemeClr val="phClr">
                <a:tint val="96000"/>
                <a:satMod val="100000"/>
                <a:lumMod val="104000"/>
              </a:schemeClr>
            </a:gs>
            <a:gs pos="78000">
              <a:schemeClr val="phClr">
                <a:shade val="100000"/>
                <a:satMod val="11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cene3d>
            <a:camera prst="orthographicFront">
              <a:rot lat="0" lon="0" rev="0"/>
            </a:camera>
            <a:lightRig rig="threePt" dir="t"/>
          </a:scene3d>
          <a:sp3d>
            <a:bevelT w="25400" h="12700"/>
          </a:sp3d>
        </a:effectStyle>
        <a:effectStyle>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por Trail" id="{4FDF2955-7D9C-493C-B9F9-C205151B46CD}" vid="{FE1EB5C7-81A8-4CBA-AE6E-B3BF73DC3895}"/>
    </a:ext>
  </a:extLst>
</a:theme>
</file>

<file path=docProps/app.xml><?xml version="1.0" encoding="utf-8"?>
<Properties xmlns="http://schemas.openxmlformats.org/officeDocument/2006/extended-properties" xmlns:vt="http://schemas.openxmlformats.org/officeDocument/2006/docPropsVTypes">
  <Template/>
  <TotalTime>744</TotalTime>
  <Words>4009</Words>
  <Application>Microsoft Office PowerPoint</Application>
  <PresentationFormat>Widescreen</PresentationFormat>
  <Paragraphs>211</Paragraphs>
  <Slides>41</Slides>
  <Notes>0</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41</vt:i4>
      </vt:variant>
    </vt:vector>
  </HeadingPairs>
  <TitlesOfParts>
    <vt:vector size="52" baseType="lpstr">
      <vt:lpstr>2  Mitra</vt:lpstr>
      <vt:lpstr>Arial</vt:lpstr>
      <vt:lpstr>B Homa</vt:lpstr>
      <vt:lpstr>B Mitra</vt:lpstr>
      <vt:lpstr>B Nazanin</vt:lpstr>
      <vt:lpstr>B Titr</vt:lpstr>
      <vt:lpstr>Calibri</vt:lpstr>
      <vt:lpstr>Century Gothic</vt:lpstr>
      <vt:lpstr>Times New Roman</vt:lpstr>
      <vt:lpstr>Wingdings</vt:lpstr>
      <vt:lpstr>Vapor Trail</vt:lpstr>
      <vt:lpstr>PowerPoint Presentation</vt:lpstr>
      <vt:lpstr>PowerPoint Presentation</vt:lpstr>
      <vt:lpstr>PowerPoint Presentation</vt:lpstr>
      <vt:lpstr>معرفی بهداشت محیط</vt:lpstr>
      <vt:lpstr>بهداشت آب</vt:lpstr>
      <vt:lpstr>PowerPoint Presentation</vt:lpstr>
      <vt:lpstr>PowerPoint Presentation</vt:lpstr>
      <vt:lpstr>اهميت تصفيه فاضلاب</vt:lpstr>
      <vt:lpstr>اثرات زيست محيطي فاضلاب ها </vt:lpstr>
      <vt:lpstr>اهداف تصفیه فاضلاب</vt:lpstr>
      <vt:lpstr>PowerPoint Presentation</vt:lpstr>
      <vt:lpstr>ازجمله اقدامات بهداشت محیط جهت بهداشت مواد غذایی</vt:lpstr>
      <vt:lpstr>بهداشت هوا</vt:lpstr>
      <vt:lpstr>انواع مواد دخاني</vt:lpstr>
      <vt:lpstr>مقايسه خطرات انواع مختلف مواد دخاني </vt:lpstr>
      <vt:lpstr>دود دست دوم دخانيات </vt:lpstr>
      <vt:lpstr>خطرات دود دست سوم دخانيات</vt:lpstr>
      <vt:lpstr>وظایف بهداشت محیط در خصوص دخانیات</vt:lpstr>
      <vt:lpstr>بهداشت اماکن عمومی</vt:lpstr>
      <vt:lpstr>PowerPoint Presentation</vt:lpstr>
      <vt:lpstr>PowerPoint Presentation</vt:lpstr>
      <vt:lpstr>مبارزه با ناقلین بیماری زا</vt:lpstr>
      <vt:lpstr>PowerPoint Presentation</vt:lpstr>
      <vt:lpstr>PowerPoint Presentation</vt:lpstr>
      <vt:lpstr>گندزدایی واستفاده از مواد ضدعفونی کننده</vt:lpstr>
      <vt:lpstr>تعاریف ضد عفونی کننده</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پسماندهاي پزشكي ويژه:</vt:lpstr>
      <vt:lpstr>PowerPoint Presentation</vt:lpstr>
      <vt:lpstr>پسماند تيز و برنده:</vt:lpstr>
      <vt:lpstr>PowerPoint Presentation</vt:lpstr>
      <vt:lpstr>ضوابط و روشهای مدیریت اجرایی پسماندهای پزشکی و پسماندهای وابسته"</vt:lpstr>
      <vt:lpstr>نگهداری سفتی باکس</vt:lpstr>
      <vt:lpstr>موفق باشید</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پسماندهای تیز و برنده</dc:title>
  <dc:creator>A.R.I</dc:creator>
  <cp:lastModifiedBy>T.Moghadas</cp:lastModifiedBy>
  <cp:revision>53</cp:revision>
  <dcterms:created xsi:type="dcterms:W3CDTF">2023-07-16T05:32:07Z</dcterms:created>
  <dcterms:modified xsi:type="dcterms:W3CDTF">2023-08-01T09:12:21Z</dcterms:modified>
</cp:coreProperties>
</file>