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329" r:id="rId2"/>
    <p:sldId id="330" r:id="rId3"/>
    <p:sldId id="257" r:id="rId4"/>
    <p:sldId id="258" r:id="rId5"/>
    <p:sldId id="265" r:id="rId6"/>
    <p:sldId id="260" r:id="rId7"/>
    <p:sldId id="261" r:id="rId8"/>
    <p:sldId id="262" r:id="rId9"/>
    <p:sldId id="264" r:id="rId10"/>
    <p:sldId id="267" r:id="rId11"/>
    <p:sldId id="268" r:id="rId12"/>
    <p:sldId id="270" r:id="rId13"/>
    <p:sldId id="271" r:id="rId14"/>
    <p:sldId id="272" r:id="rId15"/>
    <p:sldId id="273" r:id="rId16"/>
    <p:sldId id="274" r:id="rId17"/>
    <p:sldId id="275" r:id="rId18"/>
    <p:sldId id="277" r:id="rId19"/>
    <p:sldId id="276" r:id="rId20"/>
    <p:sldId id="279" r:id="rId21"/>
    <p:sldId id="280" r:id="rId22"/>
    <p:sldId id="282" r:id="rId23"/>
    <p:sldId id="283" r:id="rId24"/>
    <p:sldId id="284" r:id="rId25"/>
    <p:sldId id="285" r:id="rId26"/>
    <p:sldId id="286" r:id="rId27"/>
    <p:sldId id="287" r:id="rId28"/>
    <p:sldId id="288" r:id="rId29"/>
    <p:sldId id="291" r:id="rId30"/>
    <p:sldId id="292" r:id="rId31"/>
    <p:sldId id="294" r:id="rId32"/>
    <p:sldId id="293" r:id="rId33"/>
    <p:sldId id="295" r:id="rId34"/>
    <p:sldId id="296" r:id="rId35"/>
    <p:sldId id="297" r:id="rId36"/>
    <p:sldId id="298" r:id="rId37"/>
    <p:sldId id="302" r:id="rId38"/>
    <p:sldId id="300" r:id="rId39"/>
    <p:sldId id="303" r:id="rId40"/>
    <p:sldId id="304" r:id="rId41"/>
    <p:sldId id="305" r:id="rId42"/>
    <p:sldId id="306" r:id="rId43"/>
    <p:sldId id="307" r:id="rId44"/>
    <p:sldId id="311" r:id="rId45"/>
    <p:sldId id="312" r:id="rId46"/>
    <p:sldId id="313" r:id="rId47"/>
    <p:sldId id="315" r:id="rId48"/>
    <p:sldId id="314" r:id="rId49"/>
    <p:sldId id="316" r:id="rId50"/>
    <p:sldId id="318" r:id="rId51"/>
    <p:sldId id="317" r:id="rId52"/>
    <p:sldId id="319" r:id="rId53"/>
    <p:sldId id="320" r:id="rId54"/>
    <p:sldId id="321" r:id="rId55"/>
    <p:sldId id="323" r:id="rId56"/>
    <p:sldId id="325" r:id="rId57"/>
    <p:sldId id="324" r:id="rId58"/>
    <p:sldId id="326" r:id="rId59"/>
    <p:sldId id="327"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66" autoAdjust="0"/>
    <p:restoredTop sz="94660"/>
  </p:normalViewPr>
  <p:slideViewPr>
    <p:cSldViewPr snapToGrid="0">
      <p:cViewPr varScale="1">
        <p:scale>
          <a:sx n="73" d="100"/>
          <a:sy n="73" d="100"/>
        </p:scale>
        <p:origin x="810" y="-6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7B67D3-AF04-410B-BFF4-D766AB0EAFF2}" type="datetimeFigureOut">
              <a:rPr lang="en-US" smtClean="0"/>
              <a:t>8/1/2023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711105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7B67D3-AF04-410B-BFF4-D766AB0EAFF2}" type="datetimeFigureOut">
              <a:rPr lang="en-US" smtClean="0"/>
              <a:t>8/1/2023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913183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7B67D3-AF04-410B-BFF4-D766AB0EAFF2}" type="datetimeFigureOut">
              <a:rPr lang="en-US" smtClean="0"/>
              <a:t>8/1/2023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1190043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7B67D3-AF04-410B-BFF4-D766AB0EAFF2}" type="datetimeFigureOut">
              <a:rPr lang="en-US" smtClean="0"/>
              <a:t>8/1/2023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2938737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57B67D3-AF04-410B-BFF4-D766AB0EAFF2}" type="datetimeFigureOut">
              <a:rPr lang="en-US" smtClean="0"/>
              <a:t>8/1/2023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38033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7B67D3-AF04-410B-BFF4-D766AB0EAFF2}" type="datetimeFigureOut">
              <a:rPr lang="en-US" smtClean="0"/>
              <a:t>8/1/2023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2448957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7B67D3-AF04-410B-BFF4-D766AB0EAFF2}" type="datetimeFigureOut">
              <a:rPr lang="en-US" smtClean="0"/>
              <a:t>8/1/2023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2818641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7B67D3-AF04-410B-BFF4-D766AB0EAFF2}" type="datetimeFigureOut">
              <a:rPr lang="en-US" smtClean="0"/>
              <a:t>8/1/2023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3430847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67D3-AF04-410B-BFF4-D766AB0EAFF2}" type="datetimeFigureOut">
              <a:rPr lang="en-US" smtClean="0"/>
              <a:t>8/1/2023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1733718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57B67D3-AF04-410B-BFF4-D766AB0EAFF2}" type="datetimeFigureOut">
              <a:rPr lang="en-US" smtClean="0"/>
              <a:t>8/1/2023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3757521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57B67D3-AF04-410B-BFF4-D766AB0EAFF2}" type="datetimeFigureOut">
              <a:rPr lang="en-US" smtClean="0"/>
              <a:t>8/1/2023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2A36C-8823-411C-BB0B-43ED2F1996D0}" type="slidenum">
              <a:rPr lang="en-US" smtClean="0"/>
              <a:t>‹#›</a:t>
            </a:fld>
            <a:endParaRPr lang="en-US"/>
          </a:p>
        </p:txBody>
      </p:sp>
    </p:spTree>
    <p:extLst>
      <p:ext uri="{BB962C8B-B14F-4D97-AF65-F5344CB8AC3E}">
        <p14:creationId xmlns:p14="http://schemas.microsoft.com/office/powerpoint/2010/main" val="2178042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7B67D3-AF04-410B-BFF4-D766AB0EAFF2}" type="datetimeFigureOut">
              <a:rPr lang="en-US" smtClean="0"/>
              <a:t>8/1/2023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2A36C-8823-411C-BB0B-43ED2F1996D0}" type="slidenum">
              <a:rPr lang="en-US" smtClean="0"/>
              <a:t>‹#›</a:t>
            </a:fld>
            <a:endParaRPr lang="en-US"/>
          </a:p>
        </p:txBody>
      </p:sp>
    </p:spTree>
    <p:extLst>
      <p:ext uri="{BB962C8B-B14F-4D97-AF65-F5344CB8AC3E}">
        <p14:creationId xmlns:p14="http://schemas.microsoft.com/office/powerpoint/2010/main" val="172113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0"/>
            <a:ext cx="12193057" cy="6858000"/>
          </a:xfrm>
          <a:prstGeom prst="rect">
            <a:avLst/>
          </a:prstGeom>
        </p:spPr>
      </p:pic>
      <p:sp>
        <p:nvSpPr>
          <p:cNvPr id="3" name="Content Placeholder 2"/>
          <p:cNvSpPr>
            <a:spLocks noGrp="1"/>
          </p:cNvSpPr>
          <p:nvPr>
            <p:ph idx="1"/>
          </p:nvPr>
        </p:nvSpPr>
        <p:spPr>
          <a:xfrm>
            <a:off x="838200" y="662609"/>
            <a:ext cx="10515600" cy="5514354"/>
          </a:xfrm>
        </p:spPr>
        <p:txBody>
          <a:bodyPr>
            <a:normAutofit/>
          </a:bodyPr>
          <a:lstStyle/>
          <a:p>
            <a:pPr marL="0" indent="0" algn="ctr" rtl="1">
              <a:lnSpc>
                <a:spcPct val="200000"/>
              </a:lnSpc>
              <a:buNone/>
            </a:pPr>
            <a:r>
              <a:rPr lang="fa-IR" sz="4000" dirty="0" smtClean="0">
                <a:cs typeface="B Titr" panose="00000700000000000000" pitchFamily="2" charset="-78"/>
              </a:rPr>
              <a:t>آموزش بدو خدمت مراقبین سلامت</a:t>
            </a:r>
            <a:endParaRPr lang="en-US" sz="4000" dirty="0" smtClean="0">
              <a:cs typeface="B Titr" panose="00000700000000000000" pitchFamily="2" charset="-78"/>
            </a:endParaRPr>
          </a:p>
          <a:p>
            <a:pPr marL="0" indent="0" algn="ctr" rtl="1">
              <a:lnSpc>
                <a:spcPct val="200000"/>
              </a:lnSpc>
              <a:buNone/>
            </a:pPr>
            <a:r>
              <a:rPr lang="fa-IR" sz="4000" dirty="0">
                <a:cs typeface="B Titr" panose="00000700000000000000" pitchFamily="2" charset="-78"/>
              </a:rPr>
              <a:t>معاونت </a:t>
            </a:r>
            <a:r>
              <a:rPr lang="fa-IR" sz="4000" dirty="0" smtClean="0">
                <a:cs typeface="B Titr" panose="00000700000000000000" pitchFamily="2" charset="-78"/>
              </a:rPr>
              <a:t>بهداشت</a:t>
            </a:r>
          </a:p>
          <a:p>
            <a:pPr marL="0" indent="0" algn="ctr">
              <a:lnSpc>
                <a:spcPct val="200000"/>
              </a:lnSpc>
              <a:buNone/>
            </a:pPr>
            <a:r>
              <a:rPr lang="fa-IR" sz="4000" dirty="0" smtClean="0">
                <a:cs typeface="B Titr" panose="00000700000000000000" pitchFamily="2" charset="-78"/>
              </a:rPr>
              <a:t>گروه بهبود تغذیه</a:t>
            </a:r>
          </a:p>
          <a:p>
            <a:pPr marL="0" indent="0" algn="ctr">
              <a:lnSpc>
                <a:spcPct val="200000"/>
              </a:lnSpc>
              <a:buNone/>
            </a:pPr>
            <a:r>
              <a:rPr lang="fa-IR" sz="4000" dirty="0" smtClean="0">
                <a:cs typeface="B Titr" panose="00000700000000000000" pitchFamily="2" charset="-78"/>
              </a:rPr>
              <a:t>مرداد </a:t>
            </a:r>
            <a:r>
              <a:rPr lang="fa-IR" sz="4000" dirty="0">
                <a:cs typeface="B Titr" panose="00000700000000000000" pitchFamily="2" charset="-78"/>
              </a:rPr>
              <a:t>1402</a:t>
            </a:r>
            <a:endParaRPr lang="en-US" sz="4000" dirty="0">
              <a:cs typeface="B Titr" panose="00000700000000000000" pitchFamily="2" charset="-78"/>
            </a:endParaRPr>
          </a:p>
        </p:txBody>
      </p:sp>
    </p:spTree>
    <p:extLst>
      <p:ext uri="{BB962C8B-B14F-4D97-AF65-F5344CB8AC3E}">
        <p14:creationId xmlns:p14="http://schemas.microsoft.com/office/powerpoint/2010/main" val="2816485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smtClean="0">
                <a:solidFill>
                  <a:srgbClr val="C12980"/>
                </a:solidFill>
                <a:latin typeface="Calibri" panose="020F0502020204030204" pitchFamily="34" charset="0"/>
                <a:ea typeface="Calibri" panose="020F0502020204030204" pitchFamily="34" charset="0"/>
              </a:rPr>
              <a:t>سبزی ها</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182880" y="1463040"/>
            <a:ext cx="11719560" cy="5663089"/>
          </a:xfrm>
          <a:prstGeom prst="rect">
            <a:avLst/>
          </a:prstGeom>
        </p:spPr>
        <p:txBody>
          <a:bodyPr wrap="square">
            <a:spAutoFit/>
          </a:bodyPr>
          <a:lstStyle/>
          <a:p>
            <a:pPr algn="just" rtl="1"/>
            <a:r>
              <a:rPr lang="fa-IR" sz="2400" b="1" dirty="0">
                <a:cs typeface="B Nazanin" panose="00000400000000000000" pitchFamily="2" charset="-78"/>
              </a:rPr>
              <a:t>این گروه </a:t>
            </a:r>
            <a:r>
              <a:rPr lang="fa-IR" sz="2400" b="1" dirty="0" smtClean="0">
                <a:cs typeface="B Nazanin" panose="00000400000000000000" pitchFamily="2" charset="-78"/>
              </a:rPr>
              <a:t>شامل </a:t>
            </a:r>
            <a:r>
              <a:rPr lang="fa-IR" sz="2400" b="1" dirty="0">
                <a:cs typeface="B Nazanin" panose="00000400000000000000" pitchFamily="2" charset="-78"/>
              </a:rPr>
              <a:t>انواع </a:t>
            </a:r>
            <a:r>
              <a:rPr lang="fa-IR" sz="2400" b="1" dirty="0" smtClean="0">
                <a:cs typeface="B Nazanin" panose="00000400000000000000" pitchFamily="2" charset="-78"/>
              </a:rPr>
              <a:t>سبزی </a:t>
            </a:r>
            <a:r>
              <a:rPr lang="fa-IR" sz="2400" b="1" dirty="0">
                <a:cs typeface="B Nazanin" panose="00000400000000000000" pitchFamily="2" charset="-78"/>
              </a:rPr>
              <a:t>های برگ دار، انواع کلم، هویج، بادمجان، نخود </a:t>
            </a:r>
            <a:r>
              <a:rPr lang="fa-IR" sz="2400" b="1" dirty="0" smtClean="0">
                <a:cs typeface="B Nazanin" panose="00000400000000000000" pitchFamily="2" charset="-78"/>
              </a:rPr>
              <a:t>سبز</a:t>
            </a:r>
            <a:r>
              <a:rPr lang="fa-IR" sz="2400" b="1" dirty="0">
                <a:cs typeface="B Nazanin" panose="00000400000000000000" pitchFamily="2" charset="-78"/>
              </a:rPr>
              <a:t>، لوبیا </a:t>
            </a:r>
            <a:r>
              <a:rPr lang="fa-IR" sz="2400" b="1" dirty="0" smtClean="0">
                <a:cs typeface="B Nazanin" panose="00000400000000000000" pitchFamily="2" charset="-78"/>
              </a:rPr>
              <a:t>سبز</a:t>
            </a:r>
            <a:r>
              <a:rPr lang="fa-IR" sz="2400" b="1" dirty="0">
                <a:cs typeface="B Nazanin" panose="00000400000000000000" pitchFamily="2" charset="-78"/>
              </a:rPr>
              <a:t>، انواع کدو، فلفل، قارچ، خیار، گوجه فرنگی، پیاز و سیب زمینی می باشد. گروه سبزی ها دارای انواع ویتامین های</a:t>
            </a:r>
            <a:r>
              <a:rPr lang="en-US" sz="2400" b="1" dirty="0">
                <a:cs typeface="B Nazanin" panose="00000400000000000000" pitchFamily="2" charset="-78"/>
              </a:rPr>
              <a:t>A، B </a:t>
            </a:r>
            <a:r>
              <a:rPr lang="fa-IR" sz="2400" b="1" dirty="0">
                <a:cs typeface="B Nazanin" panose="00000400000000000000" pitchFamily="2" charset="-78"/>
              </a:rPr>
              <a:t>و </a:t>
            </a:r>
            <a:r>
              <a:rPr lang="en-US" sz="2400" b="1" dirty="0">
                <a:cs typeface="B Nazanin" panose="00000400000000000000" pitchFamily="2" charset="-78"/>
              </a:rPr>
              <a:t>C، </a:t>
            </a:r>
            <a:r>
              <a:rPr lang="fa-IR" sz="2400" b="1" dirty="0">
                <a:cs typeface="B Nazanin" panose="00000400000000000000" pitchFamily="2" charset="-78"/>
              </a:rPr>
              <a:t>مواد معدنی مانند پتاسیم، منیزیوم و مقدار قابل توجهی فیبر است. میزان توصیه شده مصرف روزانه سبزی ها 3-5 واحد است</a:t>
            </a:r>
            <a:r>
              <a:rPr lang="fa-IR" dirty="0" smtClean="0"/>
              <a:t>.</a:t>
            </a:r>
          </a:p>
          <a:p>
            <a:pPr algn="just" rtl="1"/>
            <a:endParaRPr lang="fa-IR" dirty="0"/>
          </a:p>
          <a:p>
            <a:pPr algn="just" rtl="1"/>
            <a:endParaRPr lang="fa-IR" dirty="0" smtClean="0"/>
          </a:p>
          <a:p>
            <a:pPr algn="just" rtl="1"/>
            <a:endParaRPr lang="fa-IR" dirty="0"/>
          </a:p>
          <a:p>
            <a:pPr algn="just" rtl="1"/>
            <a:r>
              <a:rPr lang="fa-IR" dirty="0" smtClean="0"/>
              <a:t> </a:t>
            </a:r>
            <a:r>
              <a:rPr lang="fa-IR" sz="2400" b="1" dirty="0">
                <a:cs typeface="B Nazanin" panose="00000400000000000000" pitchFamily="2" charset="-78"/>
              </a:rPr>
              <a:t>یک لیوان سبزی های خام برگ </a:t>
            </a:r>
            <a:r>
              <a:rPr lang="fa-IR" sz="2400" b="1" dirty="0" smtClean="0">
                <a:cs typeface="B Nazanin" panose="00000400000000000000" pitchFamily="2" charset="-78"/>
              </a:rPr>
              <a:t>دار(اسفناج </a:t>
            </a:r>
            <a:r>
              <a:rPr lang="fa-IR" sz="2400" b="1" dirty="0">
                <a:cs typeface="B Nazanin" panose="00000400000000000000" pitchFamily="2" charset="-78"/>
              </a:rPr>
              <a:t>و </a:t>
            </a:r>
            <a:r>
              <a:rPr lang="fa-IR" sz="2400" b="1" dirty="0" smtClean="0">
                <a:cs typeface="B Nazanin" panose="00000400000000000000" pitchFamily="2" charset="-78"/>
              </a:rPr>
              <a:t>کاهو)، </a:t>
            </a:r>
            <a:r>
              <a:rPr lang="fa-IR" sz="2400" b="1" dirty="0">
                <a:cs typeface="B Nazanin" panose="00000400000000000000" pitchFamily="2" charset="-78"/>
              </a:rPr>
              <a:t>یا </a:t>
            </a:r>
            <a:r>
              <a:rPr lang="fa-IR" sz="2400" b="1" dirty="0" smtClean="0">
                <a:cs typeface="B Nazanin" panose="00000400000000000000" pitchFamily="2" charset="-78"/>
              </a:rPr>
              <a:t> </a:t>
            </a:r>
            <a:r>
              <a:rPr lang="fa-IR" sz="2400" b="1" dirty="0">
                <a:cs typeface="B Nazanin" panose="00000400000000000000" pitchFamily="2" charset="-78"/>
              </a:rPr>
              <a:t>نصف لیوان سبزی های پخته، یا </a:t>
            </a:r>
            <a:r>
              <a:rPr lang="fa-IR" sz="2400" b="1" dirty="0" smtClean="0">
                <a:cs typeface="B Nazanin" panose="00000400000000000000" pitchFamily="2" charset="-78"/>
              </a:rPr>
              <a:t> </a:t>
            </a:r>
            <a:r>
              <a:rPr lang="fa-IR" sz="2400" b="1" dirty="0">
                <a:cs typeface="B Nazanin" panose="00000400000000000000" pitchFamily="2" charset="-78"/>
              </a:rPr>
              <a:t>نصف لیوان نخود سبز، لوبیا سبز و هویج خرد شده، </a:t>
            </a:r>
            <a:r>
              <a:rPr lang="fa-IR" sz="2400" b="1" dirty="0" smtClean="0">
                <a:cs typeface="B Nazanin" panose="00000400000000000000" pitchFamily="2" charset="-78"/>
              </a:rPr>
              <a:t>یا </a:t>
            </a:r>
            <a:r>
              <a:rPr lang="fa-IR" sz="2400" b="1" dirty="0">
                <a:cs typeface="B Nazanin" panose="00000400000000000000" pitchFamily="2" charset="-78"/>
              </a:rPr>
              <a:t>یک عدد گوجه فرنگی یا هویج یا خیار </a:t>
            </a:r>
            <a:r>
              <a:rPr lang="fa-IR" sz="2400" b="1" dirty="0" smtClean="0">
                <a:cs typeface="B Nazanin" panose="00000400000000000000" pitchFamily="2" charset="-78"/>
              </a:rPr>
              <a:t>متوسط</a:t>
            </a:r>
          </a:p>
          <a:p>
            <a:pPr lvl="0" algn="ctr" rtl="1"/>
            <a:r>
              <a:rPr lang="ar-SA" sz="2800" b="1" dirty="0" smtClean="0">
                <a:solidFill>
                  <a:srgbClr val="C12980"/>
                </a:solidFill>
                <a:ea typeface="Times New Roman" panose="02020603050405020304" pitchFamily="18" charset="0"/>
                <a:cs typeface="B Titr" panose="00000700000000000000" pitchFamily="2" charset="-78"/>
              </a:rPr>
              <a:t>نکات</a:t>
            </a:r>
            <a:endParaRPr lang="fa-IR" sz="2800" b="1" dirty="0" smtClean="0">
              <a:solidFill>
                <a:srgbClr val="C12980"/>
              </a:solidFill>
              <a:ea typeface="Times New Roman" panose="02020603050405020304" pitchFamily="18" charset="0"/>
              <a:cs typeface="B Titr" panose="00000700000000000000" pitchFamily="2" charset="-78"/>
            </a:endParaRPr>
          </a:p>
          <a:p>
            <a:pPr lvl="0" algn="just" rtl="1"/>
            <a:endParaRPr lang="fa-IR" sz="2800" b="1" dirty="0">
              <a:solidFill>
                <a:srgbClr val="C12980"/>
              </a:solidFill>
              <a:cs typeface="B Titr" panose="00000700000000000000" pitchFamily="2" charset="-78"/>
            </a:endParaRPr>
          </a:p>
          <a:p>
            <a:pPr lvl="0" algn="just" rtl="1"/>
            <a:r>
              <a:rPr lang="ar-SA" sz="2400" b="1" dirty="0">
                <a:cs typeface="B Nazanin" panose="00000400000000000000" pitchFamily="2" charset="-78"/>
              </a:rPr>
              <a:t>شست</a:t>
            </a:r>
            <a:r>
              <a:rPr lang="fa-IR" sz="2400" b="1" dirty="0">
                <a:cs typeface="B Nazanin" panose="00000400000000000000" pitchFamily="2" charset="-78"/>
              </a:rPr>
              <a:t> و شوی س</a:t>
            </a:r>
            <a:r>
              <a:rPr lang="ar-SA" sz="2400" b="1" dirty="0">
                <a:cs typeface="B Nazanin" panose="00000400000000000000" pitchFamily="2" charset="-78"/>
              </a:rPr>
              <a:t>بزی </a:t>
            </a:r>
            <a:r>
              <a:rPr lang="ar-SA" sz="2400" b="1" dirty="0" smtClean="0">
                <a:cs typeface="B Nazanin" panose="00000400000000000000" pitchFamily="2" charset="-78"/>
              </a:rPr>
              <a:t>ها</a:t>
            </a:r>
            <a:endParaRPr lang="fa-IR" sz="2400" b="1" dirty="0" smtClean="0">
              <a:cs typeface="B Nazanin" panose="00000400000000000000" pitchFamily="2" charset="-78"/>
            </a:endParaRPr>
          </a:p>
          <a:p>
            <a:pPr lvl="0" algn="just" rtl="1"/>
            <a:r>
              <a:rPr lang="fa-IR" sz="2400" b="1" dirty="0" smtClean="0">
                <a:cs typeface="B Nazanin" panose="00000400000000000000" pitchFamily="2" charset="-78"/>
              </a:rPr>
              <a:t>مصرف سبزیجات و یا سالاد همراه با غذا بصورت ترجیحا خام و بدون سس مایونز</a:t>
            </a:r>
            <a:endParaRPr lang="fa-IR" sz="2400" b="1" dirty="0">
              <a:cs typeface="B Nazanin" panose="00000400000000000000" pitchFamily="2" charset="-78"/>
            </a:endParaRPr>
          </a:p>
          <a:p>
            <a:pPr algn="just" rtl="1"/>
            <a:endParaRPr lang="fa-IR" sz="2400" b="1" dirty="0">
              <a:cs typeface="B Nazanin" panose="00000400000000000000" pitchFamily="2" charset="-78"/>
            </a:endParaRPr>
          </a:p>
          <a:p>
            <a:pPr algn="just" rtl="1"/>
            <a:endParaRPr lang="fa-IR" dirty="0" smtClean="0"/>
          </a:p>
          <a:p>
            <a:pPr algn="just" rtl="1"/>
            <a:endParaRPr lang="en-US" dirty="0"/>
          </a:p>
        </p:txBody>
      </p:sp>
      <p:pic>
        <p:nvPicPr>
          <p:cNvPr id="6" name="Picture 5"/>
          <p:cNvPicPr>
            <a:picLocks noChangeAspect="1"/>
          </p:cNvPicPr>
          <p:nvPr/>
        </p:nvPicPr>
        <p:blipFill>
          <a:blip r:embed="rId3"/>
          <a:stretch>
            <a:fillRect/>
          </a:stretch>
        </p:blipFill>
        <p:spPr>
          <a:xfrm>
            <a:off x="4137495" y="2788603"/>
            <a:ext cx="3810330" cy="777267"/>
          </a:xfrm>
          <a:prstGeom prst="rect">
            <a:avLst/>
          </a:prstGeom>
        </p:spPr>
      </p:pic>
    </p:spTree>
    <p:extLst>
      <p:ext uri="{BB962C8B-B14F-4D97-AF65-F5344CB8AC3E}">
        <p14:creationId xmlns:p14="http://schemas.microsoft.com/office/powerpoint/2010/main" val="31832579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fa-IR" sz="4000" b="1" dirty="0" smtClean="0">
                <a:solidFill>
                  <a:srgbClr val="C12980"/>
                </a:solidFill>
                <a:latin typeface="Calibri" panose="020F0502020204030204" pitchFamily="34" charset="0"/>
                <a:ea typeface="Calibri" panose="020F0502020204030204" pitchFamily="34" charset="0"/>
              </a:rPr>
              <a:t>میوه ها</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182880" y="1463040"/>
            <a:ext cx="11719560" cy="7725192"/>
          </a:xfrm>
          <a:prstGeom prst="rect">
            <a:avLst/>
          </a:prstGeom>
        </p:spPr>
        <p:txBody>
          <a:bodyPr wrap="square">
            <a:spAutoFit/>
          </a:bodyPr>
          <a:lstStyle/>
          <a:p>
            <a:pPr algn="r" rtl="1"/>
            <a:endParaRPr lang="fa-IR" dirty="0"/>
          </a:p>
          <a:p>
            <a:pPr algn="just" rtl="1"/>
            <a:r>
              <a:rPr lang="fa-IR" sz="2400" b="1" dirty="0">
                <a:cs typeface="B Nazanin" panose="00000400000000000000" pitchFamily="2" charset="-78"/>
              </a:rPr>
              <a:t>این گروه شامل انواع میوه، آب میوه طبیعی، کمپوت میوه ها و میوه های خشک (خشكبار) می باشد. میوه ها منابع غنی از انواع ویتامینها، آنتی اکسیدانها، انواع املاح و فیبر می باشند</a:t>
            </a:r>
            <a:r>
              <a:rPr lang="fa-IR" sz="2400" b="1" dirty="0" smtClean="0">
                <a:cs typeface="B Nazanin" panose="00000400000000000000" pitchFamily="2" charset="-78"/>
              </a:rPr>
              <a:t>. میوه های غنی از ویتامین</a:t>
            </a:r>
            <a:r>
              <a:rPr lang="en-US" sz="2400" b="1" dirty="0" smtClean="0">
                <a:cs typeface="B Nazanin" panose="00000400000000000000" pitchFamily="2" charset="-78"/>
              </a:rPr>
              <a:t>C </a:t>
            </a:r>
            <a:r>
              <a:rPr lang="fa-IR" sz="2400" b="1" dirty="0" smtClean="0">
                <a:cs typeface="B Nazanin" panose="00000400000000000000" pitchFamily="2" charset="-78"/>
              </a:rPr>
              <a:t>شامل انواع مرکبات )مانند پرتقال، نارنگی، لیمو ترش، لیمو شیرین، نارنج( و انواع توت ها می باشد که در ترمیم زخم ها، افزایش جذب آهن نقش مهمی دارند. میوه های غنی از ویتامین </a:t>
            </a:r>
            <a:r>
              <a:rPr lang="en-US" sz="2400" b="1" dirty="0" smtClean="0">
                <a:cs typeface="B Nazanin" panose="00000400000000000000" pitchFamily="2" charset="-78"/>
              </a:rPr>
              <a:t>A </a:t>
            </a:r>
            <a:r>
              <a:rPr lang="fa-IR" sz="2400" b="1" dirty="0" smtClean="0">
                <a:cs typeface="B Nazanin" panose="00000400000000000000" pitchFamily="2" charset="-78"/>
              </a:rPr>
              <a:t>شامل میوه های زرد و نارنجی مثل طالبی، خرمالو ،شلیل، هلو، آلو، زرد آلو هستند و مصرف این گروه نیز در جلو گیری از خشكی پوست، رشد، افزایش مقاومت بدن در برابر عفونت و سلامت چشم نقش مهمی دارند. میزان مورد نیاز مصرف روزانه میوه ها 2-4 واحد است.</a:t>
            </a:r>
          </a:p>
          <a:p>
            <a:pPr algn="r" rtl="1"/>
            <a:endParaRPr lang="fa-IR" sz="2400" b="1" dirty="0">
              <a:cs typeface="B Nazanin" panose="00000400000000000000" pitchFamily="2" charset="-78"/>
            </a:endParaRPr>
          </a:p>
          <a:p>
            <a:pPr algn="just" rtl="1"/>
            <a:r>
              <a:rPr lang="fa-IR" sz="2400" b="1" dirty="0" smtClean="0">
                <a:cs typeface="B Nazanin" panose="00000400000000000000" pitchFamily="2" charset="-78"/>
              </a:rPr>
              <a:t> یک عدد میوه متو سط(سیب، موز، پرتقال یا گلابی، یا  نصف گریپ فروت، یا نصف لیوان میوه های ریز مثل توت، انگور، یا	 نصف لیوان میوه پخته یا کمپوت میوه، یا یک چهارم لیوان میوه خشک یا خشكبار، یا  سه چهارم لیوان آب میوه تازه و طبیعی</a:t>
            </a:r>
          </a:p>
          <a:p>
            <a:pPr algn="r" rtl="1"/>
            <a:endParaRPr lang="fa-IR" sz="2400" b="1" dirty="0">
              <a:cs typeface="B Nazanin" panose="00000400000000000000" pitchFamily="2" charset="-78"/>
            </a:endParaRPr>
          </a:p>
          <a:p>
            <a:pPr algn="r" rtl="1"/>
            <a:endParaRPr lang="fa-IR" dirty="0"/>
          </a:p>
          <a:p>
            <a:pPr lvl="0" algn="ctr" rtl="1"/>
            <a:endParaRPr lang="fa-IR" sz="2800" b="1" dirty="0" smtClean="0">
              <a:solidFill>
                <a:srgbClr val="C12980"/>
              </a:solidFill>
              <a:ea typeface="Times New Roman" panose="02020603050405020304" pitchFamily="18" charset="0"/>
              <a:cs typeface="B Titr" panose="00000700000000000000" pitchFamily="2" charset="-78"/>
            </a:endParaRPr>
          </a:p>
          <a:p>
            <a:pPr lvl="0" algn="ctr" rtl="1"/>
            <a:endParaRPr lang="fa-IR" sz="2800" b="1" dirty="0">
              <a:solidFill>
                <a:srgbClr val="C12980"/>
              </a:solidFill>
              <a:ea typeface="Times New Roman" panose="02020603050405020304" pitchFamily="18" charset="0"/>
              <a:cs typeface="B Titr" panose="00000700000000000000" pitchFamily="2" charset="-78"/>
            </a:endParaRPr>
          </a:p>
          <a:p>
            <a:pPr lvl="0" algn="ctr" rtl="1"/>
            <a:endParaRPr lang="fa-IR" sz="2800" b="1" dirty="0" smtClean="0">
              <a:solidFill>
                <a:srgbClr val="C12980"/>
              </a:solidFill>
              <a:ea typeface="Times New Roman" panose="02020603050405020304" pitchFamily="18" charset="0"/>
              <a:cs typeface="B Titr" panose="00000700000000000000" pitchFamily="2" charset="-78"/>
            </a:endParaRPr>
          </a:p>
          <a:p>
            <a:pPr lvl="0" algn="ctr" rtl="1"/>
            <a:endParaRPr lang="fa-IR" sz="2800" b="1" dirty="0">
              <a:solidFill>
                <a:srgbClr val="C12980"/>
              </a:solidFill>
              <a:cs typeface="B Titr" panose="00000700000000000000" pitchFamily="2" charset="-78"/>
            </a:endParaRPr>
          </a:p>
          <a:p>
            <a:pPr algn="r" rtl="1"/>
            <a:endParaRPr lang="fa-IR" sz="2400" b="1" dirty="0">
              <a:cs typeface="B Nazanin" panose="00000400000000000000" pitchFamily="2" charset="-78"/>
            </a:endParaRPr>
          </a:p>
          <a:p>
            <a:pPr algn="r" rtl="1"/>
            <a:endParaRPr lang="fa-IR" dirty="0" smtClean="0"/>
          </a:p>
          <a:p>
            <a:pPr algn="ctr" rtl="1"/>
            <a:endParaRPr lang="en-US" dirty="0"/>
          </a:p>
        </p:txBody>
      </p:sp>
      <p:pic>
        <p:nvPicPr>
          <p:cNvPr id="6" name="Picture 5"/>
          <p:cNvPicPr>
            <a:picLocks noChangeAspect="1"/>
          </p:cNvPicPr>
          <p:nvPr/>
        </p:nvPicPr>
        <p:blipFill>
          <a:blip r:embed="rId3"/>
          <a:stretch>
            <a:fillRect/>
          </a:stretch>
        </p:blipFill>
        <p:spPr>
          <a:xfrm>
            <a:off x="4137495" y="4159199"/>
            <a:ext cx="3810330" cy="777267"/>
          </a:xfrm>
          <a:prstGeom prst="rect">
            <a:avLst/>
          </a:prstGeom>
        </p:spPr>
      </p:pic>
    </p:spTree>
    <p:extLst>
      <p:ext uri="{BB962C8B-B14F-4D97-AF65-F5344CB8AC3E}">
        <p14:creationId xmlns:p14="http://schemas.microsoft.com/office/powerpoint/2010/main" val="41969073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fa-IR" sz="2800" b="1" dirty="0">
                <a:solidFill>
                  <a:srgbClr val="C12980"/>
                </a:solidFill>
                <a:latin typeface="+mn-lt"/>
                <a:ea typeface="Times New Roman" panose="02020603050405020304" pitchFamily="18" charset="0"/>
                <a:cs typeface="B Titr" panose="00000700000000000000" pitchFamily="2" charset="-78"/>
              </a:rPr>
              <a:t>نکات</a:t>
            </a:r>
            <a:endParaRPr lang="ar-SA" sz="2800" b="1" dirty="0">
              <a:solidFill>
                <a:srgbClr val="C12980"/>
              </a:solidFill>
              <a:latin typeface="+mn-lt"/>
              <a:ea typeface="Times New Roman" panose="02020603050405020304" pitchFamily="18" charset="0"/>
              <a:cs typeface="B Titr" panose="00000700000000000000" pitchFamily="2" charset="-78"/>
            </a:endParaRPr>
          </a:p>
        </p:txBody>
      </p:sp>
      <p:sp>
        <p:nvSpPr>
          <p:cNvPr id="3" name="Rectangle 2"/>
          <p:cNvSpPr/>
          <p:nvPr/>
        </p:nvSpPr>
        <p:spPr>
          <a:xfrm>
            <a:off x="182880" y="1463040"/>
            <a:ext cx="11719560" cy="6986528"/>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smtClean="0">
              <a:ln>
                <a:noFill/>
              </a:ln>
              <a:solidFill>
                <a:prstClr val="black"/>
              </a:solidFill>
              <a:effectLst/>
              <a:uLnTx/>
              <a:uFillTx/>
              <a:latin typeface="Calibri" panose="020F0502020204030204"/>
              <a:ea typeface="+mn-ea"/>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a-IR" sz="2400" b="1" i="0" u="none" strike="noStrike" kern="1200" cap="none" spc="0" normalizeH="0" baseline="0" noProof="0" dirty="0" smtClean="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smtClean="0">
              <a:ln>
                <a:noFill/>
              </a:ln>
              <a:solidFill>
                <a:prstClr val="black"/>
              </a:solidFill>
              <a:effectLst/>
              <a:uLnTx/>
              <a:uFillTx/>
              <a:latin typeface="Calibri" panose="020F0502020204030204"/>
              <a:ea typeface="+mn-ea"/>
              <a:cs typeface="Arial" panose="020B0604020202020204" pitchFamily="34" charset="0"/>
            </a:endParaRPr>
          </a:p>
          <a:p>
            <a:pPr lvl="0" algn="just" rtl="1"/>
            <a:r>
              <a:rPr lang="fa-IR" sz="2400" b="1" dirty="0" smtClean="0">
                <a:cs typeface="B Nazanin" panose="00000400000000000000" pitchFamily="2" charset="-78"/>
              </a:rPr>
              <a:t> </a:t>
            </a:r>
            <a:r>
              <a:rPr lang="fa-IR" sz="2400" b="1" dirty="0">
                <a:cs typeface="B Nazanin" panose="00000400000000000000" pitchFamily="2" charset="-78"/>
              </a:rPr>
              <a:t>میوه های تازه یا  آبمیوه تازه و طبیعی به عنوان میان وعده در طول روز مصرف شود. البته بهتر است بیشتر از </a:t>
            </a:r>
            <a:r>
              <a:rPr lang="fa-IR" sz="2400" b="1" dirty="0" smtClean="0">
                <a:cs typeface="B Nazanin" panose="00000400000000000000" pitchFamily="2" charset="-78"/>
              </a:rPr>
              <a:t>میوهای </a:t>
            </a:r>
            <a:r>
              <a:rPr lang="fa-IR" sz="2400" b="1" dirty="0">
                <a:cs typeface="B Nazanin" panose="00000400000000000000" pitchFamily="2" charset="-78"/>
              </a:rPr>
              <a:t>تازه که فیبر بیشتری دارند، بجای آب میوه استفاده شود.</a:t>
            </a:r>
          </a:p>
          <a:p>
            <a:pPr lvl="0" algn="just" rtl="1"/>
            <a:r>
              <a:rPr lang="fa-IR" sz="2400" b="1" dirty="0" smtClean="0">
                <a:cs typeface="B Nazanin" panose="00000400000000000000" pitchFamily="2" charset="-78"/>
              </a:rPr>
              <a:t>میوه های </a:t>
            </a:r>
            <a:r>
              <a:rPr lang="fa-IR" sz="2400" b="1" dirty="0">
                <a:cs typeface="B Nazanin" panose="00000400000000000000" pitchFamily="2" charset="-78"/>
              </a:rPr>
              <a:t>خرد شده و قطعه قطعه شده باید سریع مصرف شوند و تا زمان مصرف در یخچال نگهداری شوند. زیرا با پوست کندن و قطعه قطعه کردن و با آسیب به بافت میوه به مرور محتوای ویتامین ها در آن کم خواهد شد.</a:t>
            </a:r>
          </a:p>
          <a:p>
            <a:pPr lvl="0" algn="r" rtl="1"/>
            <a:r>
              <a:rPr lang="fa-IR" sz="2400" b="1" dirty="0" smtClean="0">
                <a:cs typeface="B Nazanin" panose="00000400000000000000" pitchFamily="2" charset="-78"/>
              </a:rPr>
              <a:t> </a:t>
            </a:r>
            <a:r>
              <a:rPr lang="fa-IR" sz="2400" b="1" dirty="0">
                <a:cs typeface="B Nazanin" panose="00000400000000000000" pitchFamily="2" charset="-78"/>
              </a:rPr>
              <a:t>برای </a:t>
            </a:r>
            <a:r>
              <a:rPr lang="fa-IR" sz="2400" b="1" dirty="0" smtClean="0">
                <a:cs typeface="B Nazanin" panose="00000400000000000000" pitchFamily="2" charset="-78"/>
              </a:rPr>
              <a:t>تشویق </a:t>
            </a:r>
            <a:r>
              <a:rPr lang="fa-IR" sz="2400" b="1" dirty="0">
                <a:cs typeface="B Nazanin" panose="00000400000000000000" pitchFamily="2" charset="-78"/>
              </a:rPr>
              <a:t>کودکان به مصرف میوه، همواره انواع میوه به عنوان میان وعده </a:t>
            </a:r>
            <a:r>
              <a:rPr lang="fa-IR" sz="2400" b="1" dirty="0" smtClean="0">
                <a:cs typeface="B Nazanin" panose="00000400000000000000" pitchFamily="2" charset="-78"/>
              </a:rPr>
              <a:t>مدرسه </a:t>
            </a:r>
            <a:r>
              <a:rPr lang="fa-IR" sz="2400" b="1" dirty="0">
                <a:cs typeface="B Nazanin" panose="00000400000000000000" pitchFamily="2" charset="-78"/>
              </a:rPr>
              <a:t>در نظر گرفته </a:t>
            </a:r>
            <a:r>
              <a:rPr lang="fa-IR" sz="2400" b="1" dirty="0" smtClean="0">
                <a:cs typeface="B Nazanin" panose="00000400000000000000" pitchFamily="2" charset="-78"/>
              </a:rPr>
              <a:t>شود </a:t>
            </a:r>
            <a:r>
              <a:rPr lang="fa-IR" sz="2400" b="1" dirty="0">
                <a:cs typeface="B Nazanin" panose="00000400000000000000" pitchFamily="2" charset="-78"/>
              </a:rPr>
              <a:t>چون عادات صحیح غذایی از دوران کودکی شكل می گیرد .</a:t>
            </a:r>
          </a:p>
          <a:p>
            <a:pPr lvl="0" algn="just" rtl="1"/>
            <a:r>
              <a:rPr lang="fa-IR" sz="2400" b="1" dirty="0" smtClean="0">
                <a:cs typeface="B Nazanin" panose="00000400000000000000" pitchFamily="2" charset="-78"/>
              </a:rPr>
              <a:t> میوه های قبل </a:t>
            </a:r>
            <a:r>
              <a:rPr lang="fa-IR" sz="2400" b="1" dirty="0">
                <a:cs typeface="B Nazanin" panose="00000400000000000000" pitchFamily="2" charset="-78"/>
              </a:rPr>
              <a:t>از مصرف باید شسته شوند تا آلودگی ها از سطح آن پا ک شود. بهتر است قبل از مصرف، پوست میوه ها جدا شوند.</a:t>
            </a:r>
          </a:p>
          <a:p>
            <a:pPr lvl="0" algn="just" rtl="1"/>
            <a:r>
              <a:rPr lang="fa-IR" sz="2400" b="1" dirty="0" smtClean="0">
                <a:cs typeface="B Nazanin" panose="00000400000000000000" pitchFamily="2" charset="-78"/>
              </a:rPr>
              <a:t> </a:t>
            </a:r>
            <a:r>
              <a:rPr lang="fa-IR" sz="2400" b="1" dirty="0">
                <a:cs typeface="B Nazanin" panose="00000400000000000000" pitchFamily="2" charset="-78"/>
              </a:rPr>
              <a:t>از مصرف آب میوه های صنعتی که حاوی قند افزوده هستند، حتی الامكان اجتناب شود</a:t>
            </a: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2800" b="1" i="0" u="none" strike="noStrike" kern="1200" cap="none" spc="0" normalizeH="0" baseline="0" noProof="0" dirty="0" smtClean="0">
              <a:ln>
                <a:noFill/>
              </a:ln>
              <a:solidFill>
                <a:srgbClr val="C12980"/>
              </a:solidFill>
              <a:effectLst/>
              <a:uLnTx/>
              <a:uFillTx/>
              <a:latin typeface="Calibri" panose="020F0502020204030204"/>
              <a:ea typeface="Times New Roman" panose="02020603050405020304" pitchFamily="18" charset="0"/>
              <a:cs typeface="B Titr" panose="000007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2800" b="1" i="0" u="none" strike="noStrike" kern="1200" cap="none" spc="0" normalizeH="0" baseline="0" noProof="0" dirty="0" smtClean="0">
              <a:ln>
                <a:noFill/>
              </a:ln>
              <a:solidFill>
                <a:srgbClr val="C12980"/>
              </a:solidFill>
              <a:effectLst/>
              <a:uLnTx/>
              <a:uFillTx/>
              <a:latin typeface="Calibri" panose="020F0502020204030204"/>
              <a:ea typeface="Times New Roman" panose="02020603050405020304" pitchFamily="18" charset="0"/>
              <a:cs typeface="B Titr" panose="000007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2800" b="1" i="0" u="none" strike="noStrike" kern="1200" cap="none" spc="0" normalizeH="0" baseline="0" noProof="0" dirty="0" smtClean="0">
              <a:ln>
                <a:noFill/>
              </a:ln>
              <a:solidFill>
                <a:srgbClr val="C12980"/>
              </a:solidFill>
              <a:effectLst/>
              <a:uLnTx/>
              <a:uFillTx/>
              <a:latin typeface="Calibri" panose="020F0502020204030204"/>
              <a:ea typeface="Times New Roman" panose="02020603050405020304" pitchFamily="18" charset="0"/>
              <a:cs typeface="B Titr" panose="000007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2800" b="1" i="0" u="none" strike="noStrike" kern="1200" cap="none" spc="0" normalizeH="0" baseline="0" noProof="0" dirty="0" smtClean="0">
              <a:ln>
                <a:noFill/>
              </a:ln>
              <a:solidFill>
                <a:srgbClr val="C12980"/>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a-IR" sz="2400" b="1" i="0" u="none" strike="noStrike" kern="1200" cap="none" spc="0" normalizeH="0" baseline="0" noProof="0" dirty="0" smtClean="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smtClean="0">
              <a:ln>
                <a:noFill/>
              </a:ln>
              <a:solidFill>
                <a:prstClr val="black"/>
              </a:solidFill>
              <a:effectLst/>
              <a:uLnTx/>
              <a:uFillTx/>
              <a:latin typeface="Calibri" panose="020F0502020204030204"/>
              <a:ea typeface="+mn-ea"/>
              <a:cs typeface="Arial" panose="020B0604020202020204" pitchFamily="34" charset="0"/>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785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smtClean="0">
                <a:solidFill>
                  <a:srgbClr val="C12980"/>
                </a:solidFill>
                <a:latin typeface="Calibri" panose="020F0502020204030204" pitchFamily="34" charset="0"/>
                <a:ea typeface="Calibri" panose="020F0502020204030204" pitchFamily="34" charset="0"/>
              </a:rPr>
              <a:t>گروه شیر و لبنیات</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182880" y="1463040"/>
            <a:ext cx="11719560" cy="5878532"/>
          </a:xfrm>
          <a:prstGeom prst="rect">
            <a:avLst/>
          </a:prstGeom>
        </p:spPr>
        <p:txBody>
          <a:bodyPr wrap="square">
            <a:spAutoFit/>
          </a:bodyPr>
          <a:lstStyle/>
          <a:p>
            <a:pPr algn="just" rtl="1"/>
            <a:r>
              <a:rPr lang="fa-IR" sz="2400" b="1" dirty="0">
                <a:cs typeface="B Nazanin" panose="00000400000000000000" pitchFamily="2" charset="-78"/>
              </a:rPr>
              <a:t>این گروه شامل شیر و فرآورده های آن )ماست، پنیر، کشک، بستنی و دوغ( می باشد. این گروه دارای کلسیم، پروتئین، فسفر، ویتامین 12</a:t>
            </a:r>
            <a:r>
              <a:rPr lang="en-US" sz="2400" b="1" dirty="0">
                <a:cs typeface="B Nazanin" panose="00000400000000000000" pitchFamily="2" charset="-78"/>
              </a:rPr>
              <a:t>B </a:t>
            </a:r>
            <a:r>
              <a:rPr lang="fa-IR" sz="2400" b="1" dirty="0">
                <a:cs typeface="B Nazanin" panose="00000400000000000000" pitchFamily="2" charset="-78"/>
              </a:rPr>
              <a:t>و 2</a:t>
            </a:r>
            <a:r>
              <a:rPr lang="en-US" sz="2400" b="1" dirty="0">
                <a:cs typeface="B Nazanin" panose="00000400000000000000" pitchFamily="2" charset="-78"/>
              </a:rPr>
              <a:t>B </a:t>
            </a:r>
            <a:r>
              <a:rPr lang="fa-IR" sz="2400" b="1" dirty="0">
                <a:cs typeface="B Nazanin" panose="00000400000000000000" pitchFamily="2" charset="-78"/>
              </a:rPr>
              <a:t>و </a:t>
            </a:r>
            <a:r>
              <a:rPr lang="fa-IR" sz="2400" b="1" dirty="0" smtClean="0">
                <a:cs typeface="B Nazanin" panose="00000400000000000000" pitchFamily="2" charset="-78"/>
              </a:rPr>
              <a:t>سایر </a:t>
            </a:r>
            <a:r>
              <a:rPr lang="fa-IR" sz="2400" b="1" dirty="0">
                <a:cs typeface="B Nazanin" panose="00000400000000000000" pitchFamily="2" charset="-78"/>
              </a:rPr>
              <a:t>مواد مغذی می </a:t>
            </a:r>
            <a:r>
              <a:rPr lang="fa-IR" sz="2400" b="1" dirty="0" smtClean="0">
                <a:cs typeface="B Nazanin" panose="00000400000000000000" pitchFamily="2" charset="-78"/>
              </a:rPr>
              <a:t>باشد </a:t>
            </a:r>
            <a:r>
              <a:rPr lang="fa-IR" sz="2400" b="1" dirty="0">
                <a:cs typeface="B Nazanin" panose="00000400000000000000" pitchFamily="2" charset="-78"/>
              </a:rPr>
              <a:t>و بهترین منبع تامین کننده کلسیم است که برای رشد و استحكام استخوان و دندان ضروری است. میزان توصیه شده مصرف روزانه لبنیات 2-3 واحد است.</a:t>
            </a:r>
          </a:p>
          <a:p>
            <a:pPr algn="r" rtl="1"/>
            <a:endParaRPr lang="fa-IR" dirty="0" smtClean="0"/>
          </a:p>
          <a:p>
            <a:pPr algn="r" rtl="1"/>
            <a:endParaRPr lang="fa-IR" dirty="0" smtClean="0"/>
          </a:p>
          <a:p>
            <a:pPr algn="r" rtl="1"/>
            <a:endParaRPr lang="fa-IR" dirty="0"/>
          </a:p>
          <a:p>
            <a:pPr algn="r" rtl="1"/>
            <a:r>
              <a:rPr lang="fa-IR" sz="2400" b="1" dirty="0">
                <a:cs typeface="B Nazanin" panose="00000400000000000000" pitchFamily="2" charset="-78"/>
              </a:rPr>
              <a:t>یک لیوان شیر یا ماست کم چرب </a:t>
            </a:r>
            <a:r>
              <a:rPr lang="fa-IR" sz="2400" b="1" dirty="0" smtClean="0">
                <a:cs typeface="B Nazanin" panose="00000400000000000000" pitchFamily="2" charset="-78"/>
              </a:rPr>
              <a:t>(کمتر </a:t>
            </a:r>
            <a:r>
              <a:rPr lang="fa-IR" sz="2400" b="1" dirty="0">
                <a:cs typeface="B Nazanin" panose="00000400000000000000" pitchFamily="2" charset="-78"/>
              </a:rPr>
              <a:t>از2.5 </a:t>
            </a:r>
            <a:r>
              <a:rPr lang="fa-IR" sz="2400" b="1" dirty="0" smtClean="0">
                <a:cs typeface="B Nazanin" panose="00000400000000000000" pitchFamily="2" charset="-78"/>
              </a:rPr>
              <a:t>درصد)، </a:t>
            </a:r>
            <a:r>
              <a:rPr lang="fa-IR" sz="2400" b="1" dirty="0">
                <a:cs typeface="B Nazanin" panose="00000400000000000000" pitchFamily="2" charset="-78"/>
              </a:rPr>
              <a:t>یا </a:t>
            </a:r>
            <a:r>
              <a:rPr lang="fa-IR" sz="2400" b="1" dirty="0" smtClean="0">
                <a:cs typeface="B Nazanin" panose="00000400000000000000" pitchFamily="2" charset="-78"/>
              </a:rPr>
              <a:t> </a:t>
            </a:r>
            <a:r>
              <a:rPr lang="fa-IR" sz="2400" b="1" dirty="0">
                <a:cs typeface="B Nazanin" panose="00000400000000000000" pitchFamily="2" charset="-78"/>
              </a:rPr>
              <a:t>45 تا 60 گرم پنیر معمولی معادل یک و نیم قوطی کبریت، </a:t>
            </a:r>
            <a:r>
              <a:rPr lang="fa-IR" sz="2400" b="1" dirty="0" smtClean="0">
                <a:cs typeface="B Nazanin" panose="00000400000000000000" pitchFamily="2" charset="-78"/>
              </a:rPr>
              <a:t>یایک </a:t>
            </a:r>
            <a:r>
              <a:rPr lang="fa-IR" sz="2400" b="1" dirty="0">
                <a:cs typeface="B Nazanin" panose="00000400000000000000" pitchFamily="2" charset="-78"/>
              </a:rPr>
              <a:t>چهارم لیوان کشک، یا </a:t>
            </a:r>
            <a:r>
              <a:rPr lang="fa-IR" sz="2400" b="1" dirty="0" smtClean="0">
                <a:cs typeface="B Nazanin" panose="00000400000000000000" pitchFamily="2" charset="-78"/>
              </a:rPr>
              <a:t>2 </a:t>
            </a:r>
            <a:r>
              <a:rPr lang="fa-IR" sz="2400" b="1" dirty="0">
                <a:cs typeface="B Nazanin" panose="00000400000000000000" pitchFamily="2" charset="-78"/>
              </a:rPr>
              <a:t>لیوان دوغ، یا </a:t>
            </a:r>
            <a:r>
              <a:rPr lang="fa-IR" sz="2400" b="1" dirty="0" smtClean="0">
                <a:cs typeface="B Nazanin" panose="00000400000000000000" pitchFamily="2" charset="-78"/>
              </a:rPr>
              <a:t> </a:t>
            </a:r>
            <a:r>
              <a:rPr lang="fa-IR" sz="2400" b="1" dirty="0">
                <a:cs typeface="B Nazanin" panose="00000400000000000000" pitchFamily="2" charset="-78"/>
              </a:rPr>
              <a:t>یک و نیم لیوان بستنی پاستوریزه</a:t>
            </a:r>
          </a:p>
          <a:p>
            <a:pPr algn="r" rtl="1"/>
            <a:endParaRPr lang="fa-IR" dirty="0"/>
          </a:p>
          <a:p>
            <a:pPr lvl="0" algn="ctr" rtl="1"/>
            <a:r>
              <a:rPr lang="ar-SA" sz="2800" b="1" dirty="0" smtClean="0">
                <a:solidFill>
                  <a:srgbClr val="C12980"/>
                </a:solidFill>
                <a:ea typeface="Times New Roman" panose="02020603050405020304" pitchFamily="18" charset="0"/>
                <a:cs typeface="B Titr" panose="00000700000000000000" pitchFamily="2" charset="-78"/>
              </a:rPr>
              <a:t>نکات</a:t>
            </a:r>
            <a:endParaRPr lang="fa-IR" sz="2800" b="1" dirty="0">
              <a:solidFill>
                <a:srgbClr val="C12980"/>
              </a:solidFill>
              <a:cs typeface="B Titr" panose="00000700000000000000" pitchFamily="2" charset="-78"/>
            </a:endParaRPr>
          </a:p>
          <a:p>
            <a:pPr algn="r" rtl="1"/>
            <a:r>
              <a:rPr lang="fa-IR" sz="2400" b="1" dirty="0" smtClean="0">
                <a:cs typeface="B Nazanin" panose="00000400000000000000" pitchFamily="2" charset="-78"/>
              </a:rPr>
              <a:t>تاکید بر مصرف شیر ساده و پاستوریزه به جای شیر طعم دار</a:t>
            </a:r>
          </a:p>
          <a:p>
            <a:pPr algn="r" rtl="1"/>
            <a:r>
              <a:rPr lang="fa-IR" sz="2400" b="1" dirty="0" smtClean="0">
                <a:cs typeface="B Nazanin" panose="00000400000000000000" pitchFamily="2" charset="-78"/>
              </a:rPr>
              <a:t>از پنیر های تهیه شده از شیر پاستوریزه که کم نمک و کم چرب هستند، استفاده شود.</a:t>
            </a:r>
          </a:p>
          <a:p>
            <a:pPr algn="r" rtl="1"/>
            <a:r>
              <a:rPr lang="fa-IR" sz="2400" b="1" dirty="0" smtClean="0">
                <a:cs typeface="B Nazanin" panose="00000400000000000000" pitchFamily="2" charset="-78"/>
              </a:rPr>
              <a:t> حتما قبل از مصرف هر نوع کشک باید مقداری آب به آن اضافه کرده و حداقل 10-5 دقیقه در حال بهم زدن جوشانده شود.</a:t>
            </a:r>
          </a:p>
          <a:p>
            <a:pPr algn="r" rtl="1"/>
            <a:endParaRPr lang="fa-IR" sz="2400" b="1" dirty="0">
              <a:cs typeface="B Nazanin" panose="00000400000000000000" pitchFamily="2" charset="-78"/>
            </a:endParaRPr>
          </a:p>
          <a:p>
            <a:pPr algn="r" rtl="1"/>
            <a:endParaRPr lang="fa-IR" dirty="0" smtClean="0"/>
          </a:p>
          <a:p>
            <a:pPr algn="ctr" rtl="1"/>
            <a:endParaRPr lang="en-US" dirty="0"/>
          </a:p>
        </p:txBody>
      </p:sp>
      <p:pic>
        <p:nvPicPr>
          <p:cNvPr id="6" name="Picture 5"/>
          <p:cNvPicPr>
            <a:picLocks noChangeAspect="1"/>
          </p:cNvPicPr>
          <p:nvPr/>
        </p:nvPicPr>
        <p:blipFill>
          <a:blip r:embed="rId3"/>
          <a:stretch>
            <a:fillRect/>
          </a:stretch>
        </p:blipFill>
        <p:spPr>
          <a:xfrm>
            <a:off x="4137495" y="2788603"/>
            <a:ext cx="3810330" cy="777267"/>
          </a:xfrm>
          <a:prstGeom prst="rect">
            <a:avLst/>
          </a:prstGeom>
        </p:spPr>
      </p:pic>
    </p:spTree>
    <p:extLst>
      <p:ext uri="{BB962C8B-B14F-4D97-AF65-F5344CB8AC3E}">
        <p14:creationId xmlns:p14="http://schemas.microsoft.com/office/powerpoint/2010/main" val="18606420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smtClean="0">
                <a:solidFill>
                  <a:srgbClr val="C12980"/>
                </a:solidFill>
                <a:latin typeface="Calibri" panose="020F0502020204030204" pitchFamily="34" charset="0"/>
                <a:ea typeface="Calibri" panose="020F0502020204030204" pitchFamily="34" charset="0"/>
              </a:rPr>
              <a:t>گروه گوشت و تخم مر غ</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182880" y="1463040"/>
            <a:ext cx="11719560" cy="6494085"/>
          </a:xfrm>
          <a:prstGeom prst="rect">
            <a:avLst/>
          </a:prstGeom>
        </p:spPr>
        <p:txBody>
          <a:bodyPr wrap="square">
            <a:spAutoFit/>
          </a:bodyPr>
          <a:lstStyle/>
          <a:p>
            <a:pPr algn="r" rtl="1"/>
            <a:r>
              <a:rPr lang="fa-IR" sz="2400" b="1" dirty="0">
                <a:cs typeface="B Nazanin" panose="00000400000000000000" pitchFamily="2" charset="-78"/>
              </a:rPr>
              <a:t>مواد این گروه منابع تامین کننده پروتئین می باشند. پروتئین ها به عنوان اجزای سازنده استخوان، ماهیچه، غضروف، پوست و خون عمل می کنند. آنها هم چنین به عنوان واحد های سازنده آنزیم ها، هورمون ها و ویتامین ها عمل می کنند. علاوه بر پروتئین، این گروه منبع خوبی از آهن وروی نیز هست. میزان توصیه شده مصرف روزانه برابر با 3- 2 واحد است </a:t>
            </a:r>
            <a:r>
              <a:rPr lang="fa-IR" dirty="0" smtClean="0"/>
              <a:t>.</a:t>
            </a:r>
          </a:p>
          <a:p>
            <a:pPr algn="r" rtl="1"/>
            <a:endParaRPr lang="fa-IR" dirty="0" smtClean="0"/>
          </a:p>
          <a:p>
            <a:pPr algn="r" rtl="1"/>
            <a:endParaRPr lang="fa-IR" sz="2400" b="1" dirty="0">
              <a:cs typeface="B Nazanin" panose="00000400000000000000" pitchFamily="2" charset="-78"/>
            </a:endParaRPr>
          </a:p>
          <a:p>
            <a:pPr algn="r" rtl="1"/>
            <a:r>
              <a:rPr lang="fa-IR" sz="2400" b="1" dirty="0" smtClean="0">
                <a:cs typeface="B Nazanin" panose="00000400000000000000" pitchFamily="2" charset="-78"/>
              </a:rPr>
              <a:t> </a:t>
            </a:r>
            <a:r>
              <a:rPr lang="fa-IR" sz="2400" b="1" dirty="0">
                <a:cs typeface="B Nazanin" panose="00000400000000000000" pitchFamily="2" charset="-78"/>
              </a:rPr>
              <a:t>2 تكه </a:t>
            </a:r>
            <a:r>
              <a:rPr lang="fa-IR" sz="2400" b="1" dirty="0" smtClean="0">
                <a:cs typeface="B Nazanin" panose="00000400000000000000" pitchFamily="2" charset="-78"/>
              </a:rPr>
              <a:t>(هر </a:t>
            </a:r>
            <a:r>
              <a:rPr lang="fa-IR" sz="2400" b="1" dirty="0">
                <a:cs typeface="B Nazanin" panose="00000400000000000000" pitchFamily="2" charset="-78"/>
              </a:rPr>
              <a:t>تكه 30 </a:t>
            </a:r>
            <a:r>
              <a:rPr lang="fa-IR" sz="2400" b="1" dirty="0" smtClean="0">
                <a:cs typeface="B Nazanin" panose="00000400000000000000" pitchFamily="2" charset="-78"/>
              </a:rPr>
              <a:t>گرم) </a:t>
            </a:r>
            <a:r>
              <a:rPr lang="fa-IR" sz="2400" b="1" dirty="0">
                <a:cs typeface="B Nazanin" panose="00000400000000000000" pitchFamily="2" charset="-78"/>
              </a:rPr>
              <a:t>گوشت خورشتی پخته، </a:t>
            </a:r>
            <a:r>
              <a:rPr lang="fa-IR" sz="2400" b="1" dirty="0" smtClean="0">
                <a:cs typeface="B Nazanin" panose="00000400000000000000" pitchFamily="2" charset="-78"/>
              </a:rPr>
              <a:t>یانصف </a:t>
            </a:r>
            <a:r>
              <a:rPr lang="fa-IR" sz="2400" b="1" dirty="0">
                <a:cs typeface="B Nazanin" panose="00000400000000000000" pitchFamily="2" charset="-78"/>
              </a:rPr>
              <a:t>ران متوسط مرغ یا یک سوم سینه متوسط مرغ </a:t>
            </a:r>
            <a:r>
              <a:rPr lang="fa-IR" sz="2400" b="1" dirty="0" smtClean="0">
                <a:cs typeface="B Nazanin" panose="00000400000000000000" pitchFamily="2" charset="-78"/>
              </a:rPr>
              <a:t>(بدون پوست)، یایک </a:t>
            </a:r>
            <a:r>
              <a:rPr lang="fa-IR" sz="2400" b="1" dirty="0">
                <a:cs typeface="B Nazanin" panose="00000400000000000000" pitchFamily="2" charset="-78"/>
              </a:rPr>
              <a:t>تكه ماهی به اندازه کف دست </a:t>
            </a:r>
            <a:r>
              <a:rPr lang="fa-IR" sz="2400" b="1" dirty="0" smtClean="0">
                <a:cs typeface="B Nazanin" panose="00000400000000000000" pitchFamily="2" charset="-78"/>
              </a:rPr>
              <a:t>(بدون انگشت)، </a:t>
            </a:r>
            <a:r>
              <a:rPr lang="fa-IR" sz="2400" b="1" dirty="0">
                <a:cs typeface="B Nazanin" panose="00000400000000000000" pitchFamily="2" charset="-78"/>
              </a:rPr>
              <a:t>یا </a:t>
            </a:r>
            <a:r>
              <a:rPr lang="fa-IR" sz="2400" b="1" dirty="0" smtClean="0">
                <a:cs typeface="B Nazanin" panose="00000400000000000000" pitchFamily="2" charset="-78"/>
              </a:rPr>
              <a:t> </a:t>
            </a:r>
            <a:r>
              <a:rPr lang="fa-IR" sz="2400" b="1" dirty="0">
                <a:cs typeface="B Nazanin" panose="00000400000000000000" pitchFamily="2" charset="-78"/>
              </a:rPr>
              <a:t>دو عدد تخم مرغ</a:t>
            </a:r>
          </a:p>
          <a:p>
            <a:pPr algn="r" rtl="1"/>
            <a:endParaRPr lang="fa-IR" dirty="0"/>
          </a:p>
          <a:p>
            <a:pPr lvl="0" algn="ctr" rtl="1"/>
            <a:r>
              <a:rPr lang="ar-SA" sz="2800" b="1" dirty="0" smtClean="0">
                <a:solidFill>
                  <a:srgbClr val="C12980"/>
                </a:solidFill>
                <a:ea typeface="Times New Roman" panose="02020603050405020304" pitchFamily="18" charset="0"/>
                <a:cs typeface="B Titr" panose="00000700000000000000" pitchFamily="2" charset="-78"/>
              </a:rPr>
              <a:t>نکات</a:t>
            </a:r>
            <a:endParaRPr lang="fa-IR" sz="2800" b="1" dirty="0" smtClean="0">
              <a:solidFill>
                <a:srgbClr val="C12980"/>
              </a:solidFill>
              <a:ea typeface="Times New Roman" panose="02020603050405020304" pitchFamily="18" charset="0"/>
              <a:cs typeface="B Titr" panose="00000700000000000000" pitchFamily="2" charset="-78"/>
            </a:endParaRPr>
          </a:p>
          <a:p>
            <a:pPr lvl="0" algn="r" rtl="1"/>
            <a:r>
              <a:rPr lang="fa-IR" sz="2400" b="1" dirty="0">
                <a:cs typeface="B Nazanin" panose="00000400000000000000" pitchFamily="2" charset="-78"/>
              </a:rPr>
              <a:t>پیش از پختن گوشت قرمز باید چربی هایی را که به چشم می خورد جدا کرد.</a:t>
            </a:r>
          </a:p>
          <a:p>
            <a:pPr lvl="0" algn="r" rtl="1"/>
            <a:r>
              <a:rPr lang="fa-IR" sz="2400" b="1" dirty="0" smtClean="0">
                <a:cs typeface="B Nazanin" panose="00000400000000000000" pitchFamily="2" charset="-78"/>
              </a:rPr>
              <a:t> </a:t>
            </a:r>
            <a:r>
              <a:rPr lang="fa-IR" sz="2400" b="1" dirty="0">
                <a:cs typeface="B Nazanin" panose="00000400000000000000" pitchFamily="2" charset="-78"/>
              </a:rPr>
              <a:t>قبل از طبخ گوشت مرغ، پوست آن را که حاوی چربی فراوانی است جدا کنید.</a:t>
            </a:r>
          </a:p>
          <a:p>
            <a:pPr lvl="0" algn="r" rtl="1"/>
            <a:r>
              <a:rPr lang="fa-IR" sz="2400" b="1" dirty="0" smtClean="0">
                <a:cs typeface="B Nazanin" panose="00000400000000000000" pitchFamily="2" charset="-78"/>
              </a:rPr>
              <a:t> </a:t>
            </a:r>
            <a:r>
              <a:rPr lang="fa-IR" sz="2400" b="1" dirty="0">
                <a:cs typeface="B Nazanin" panose="00000400000000000000" pitchFamily="2" charset="-78"/>
              </a:rPr>
              <a:t>بهتر است بیشتر، از گوشت های سفید مانند مرغ و ماهی به جای گوشت قرمز استفاده کنید.</a:t>
            </a:r>
          </a:p>
          <a:p>
            <a:pPr lvl="0" algn="r" rtl="1"/>
            <a:r>
              <a:rPr lang="fa-IR" sz="2400" b="1" dirty="0" smtClean="0">
                <a:cs typeface="B Nazanin" panose="00000400000000000000" pitchFamily="2" charset="-78"/>
              </a:rPr>
              <a:t> </a:t>
            </a:r>
            <a:r>
              <a:rPr lang="fa-IR" sz="2400" b="1" dirty="0">
                <a:cs typeface="B Nazanin" panose="00000400000000000000" pitchFamily="2" charset="-78"/>
              </a:rPr>
              <a:t>ماهی و آبزیان منبع خوبی از امگا3 هستند. حداقل هفته ای 2 مرتبه مصرف کنید.</a:t>
            </a:r>
          </a:p>
          <a:p>
            <a:pPr lvl="0" algn="r" rtl="1"/>
            <a:endParaRPr lang="fa-IR" sz="2800" b="1" dirty="0">
              <a:solidFill>
                <a:srgbClr val="C12980"/>
              </a:solidFill>
              <a:cs typeface="B Titr" panose="00000700000000000000" pitchFamily="2" charset="-78"/>
            </a:endParaRPr>
          </a:p>
          <a:p>
            <a:pPr algn="r" rtl="1"/>
            <a:endParaRPr lang="fa-IR" sz="2400" b="1" dirty="0">
              <a:cs typeface="B Nazanin" panose="00000400000000000000" pitchFamily="2" charset="-78"/>
            </a:endParaRPr>
          </a:p>
          <a:p>
            <a:pPr algn="r" rtl="1"/>
            <a:endParaRPr lang="fa-IR" dirty="0" smtClean="0"/>
          </a:p>
          <a:p>
            <a:pPr algn="ctr" rtl="1"/>
            <a:endParaRPr lang="en-US" dirty="0"/>
          </a:p>
        </p:txBody>
      </p:sp>
      <p:pic>
        <p:nvPicPr>
          <p:cNvPr id="6" name="Picture 5"/>
          <p:cNvPicPr>
            <a:picLocks noChangeAspect="1"/>
          </p:cNvPicPr>
          <p:nvPr/>
        </p:nvPicPr>
        <p:blipFill>
          <a:blip r:embed="rId3"/>
          <a:stretch>
            <a:fillRect/>
          </a:stretch>
        </p:blipFill>
        <p:spPr>
          <a:xfrm>
            <a:off x="4137495" y="2788603"/>
            <a:ext cx="3810330" cy="777267"/>
          </a:xfrm>
          <a:prstGeom prst="rect">
            <a:avLst/>
          </a:prstGeom>
        </p:spPr>
      </p:pic>
    </p:spTree>
    <p:extLst>
      <p:ext uri="{BB962C8B-B14F-4D97-AF65-F5344CB8AC3E}">
        <p14:creationId xmlns:p14="http://schemas.microsoft.com/office/powerpoint/2010/main" val="2938356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smtClean="0">
                <a:solidFill>
                  <a:srgbClr val="C12980"/>
                </a:solidFill>
                <a:latin typeface="Calibri" panose="020F0502020204030204" pitchFamily="34" charset="0"/>
                <a:ea typeface="Calibri" panose="020F0502020204030204" pitchFamily="34" charset="0"/>
              </a:rPr>
              <a:t>گروه حبوبات و مغز دانه ها</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0" y="1463040"/>
            <a:ext cx="11902440" cy="6863417"/>
          </a:xfrm>
          <a:prstGeom prst="rect">
            <a:avLst/>
          </a:prstGeom>
        </p:spPr>
        <p:txBody>
          <a:bodyPr wrap="square">
            <a:spAutoFit/>
          </a:bodyPr>
          <a:lstStyle/>
          <a:p>
            <a:pPr algn="r" rtl="1"/>
            <a:r>
              <a:rPr lang="fa-IR" dirty="0" smtClean="0"/>
              <a:t>.</a:t>
            </a:r>
          </a:p>
          <a:p>
            <a:pPr algn="just" rtl="1"/>
            <a:r>
              <a:rPr lang="fa-IR" sz="2400" b="1" dirty="0">
                <a:cs typeface="B Nazanin" panose="00000400000000000000" pitchFamily="2" charset="-78"/>
              </a:rPr>
              <a:t>این گروه شامل انواع حبوبات مانند نخود، انواع لوبیا، عدس، باقلا، لپه و ماش می باشد. حبوبات منبع خوبی برای تامین پروتئین ،املاح و برخی ویتامین ها و مغز دانه ها )گردو، بادام، فندق، بادام زمینی و... می باشند. </a:t>
            </a:r>
            <a:r>
              <a:rPr lang="fa-IR" sz="2400" b="1" dirty="0" smtClean="0">
                <a:cs typeface="B Nazanin" panose="00000400000000000000" pitchFamily="2" charset="-78"/>
              </a:rPr>
              <a:t>پروتئینهای </a:t>
            </a:r>
            <a:r>
              <a:rPr lang="fa-IR" sz="2400" b="1" dirty="0">
                <a:cs typeface="B Nazanin" panose="00000400000000000000" pitchFamily="2" charset="-78"/>
              </a:rPr>
              <a:t>گیاهی به طور معمول تمام اسید آمین ههای ضروری را ندارند بنابراین لازم است ترکیبی از حداقل دو پروتئین گیاهی )مثل غلات و حبوبات( مصرف شود تا یک پروتئین با کیفیت بالا به بدن برسد مثل </a:t>
            </a:r>
            <a:r>
              <a:rPr lang="fa-IR" sz="2400" b="1" dirty="0" smtClean="0">
                <a:cs typeface="B Nazanin" panose="00000400000000000000" pitchFamily="2" charset="-78"/>
              </a:rPr>
              <a:t>عدس پلو</a:t>
            </a:r>
            <a:r>
              <a:rPr lang="fa-IR" sz="2400" b="1" dirty="0">
                <a:cs typeface="B Nazanin" panose="00000400000000000000" pitchFamily="2" charset="-78"/>
              </a:rPr>
              <a:t>، </a:t>
            </a:r>
            <a:r>
              <a:rPr lang="fa-IR" sz="2400" b="1" dirty="0" smtClean="0">
                <a:cs typeface="B Nazanin" panose="00000400000000000000" pitchFamily="2" charset="-78"/>
              </a:rPr>
              <a:t>لوبیاپلو</a:t>
            </a:r>
            <a:r>
              <a:rPr lang="fa-IR" sz="2400" b="1" dirty="0">
                <a:cs typeface="B Nazanin" panose="00000400000000000000" pitchFamily="2" charset="-78"/>
              </a:rPr>
              <a:t>، باقلاپلو، </a:t>
            </a:r>
            <a:r>
              <a:rPr lang="fa-IR" sz="2400" b="1" dirty="0" smtClean="0">
                <a:cs typeface="B Nazanin" panose="00000400000000000000" pitchFamily="2" charset="-78"/>
              </a:rPr>
              <a:t>ماش پلو</a:t>
            </a:r>
            <a:r>
              <a:rPr lang="fa-IR" sz="2400" b="1" dirty="0">
                <a:cs typeface="B Nazanin" panose="00000400000000000000" pitchFamily="2" charset="-78"/>
              </a:rPr>
              <a:t>. بجای یک واحد گوشت یا یک عدد تخم مرغ می توان یک واحد حبوبات مصرف نمود. از این گروه مصرف روزانه یک واحد توصیه می شود.</a:t>
            </a:r>
          </a:p>
          <a:p>
            <a:pPr algn="just" rtl="1"/>
            <a:endParaRPr lang="fa-IR" sz="2400" b="1" dirty="0">
              <a:cs typeface="B Nazanin" panose="00000400000000000000" pitchFamily="2" charset="-78"/>
            </a:endParaRPr>
          </a:p>
          <a:p>
            <a:pPr algn="just" rtl="1"/>
            <a:endParaRPr lang="fa-IR" dirty="0"/>
          </a:p>
          <a:p>
            <a:pPr algn="just" rtl="1"/>
            <a:r>
              <a:rPr lang="ar-SA" sz="2400" b="1" dirty="0" smtClean="0">
                <a:cs typeface="B Nazanin" panose="00000400000000000000" pitchFamily="2" charset="-78"/>
              </a:rPr>
              <a:t> </a:t>
            </a:r>
            <a:r>
              <a:rPr lang="ar-SA" sz="2400" b="1" dirty="0">
                <a:cs typeface="B Nazanin" panose="00000400000000000000" pitchFamily="2" charset="-78"/>
              </a:rPr>
              <a:t>نصف لیوان حبوبات پخته یا یک چهارم لیوان حبوبات خام، </a:t>
            </a:r>
            <a:r>
              <a:rPr lang="ar-SA" sz="2400" b="1" dirty="0" smtClean="0">
                <a:cs typeface="B Nazanin" panose="00000400000000000000" pitchFamily="2" charset="-78"/>
              </a:rPr>
              <a:t>یا </a:t>
            </a:r>
            <a:r>
              <a:rPr lang="ar-SA" sz="2400" b="1" dirty="0">
                <a:cs typeface="B Nazanin" panose="00000400000000000000" pitchFamily="2" charset="-78"/>
              </a:rPr>
              <a:t>یک سوم لیوان مغز دانه ها </a:t>
            </a:r>
            <a:r>
              <a:rPr lang="fa-IR" sz="2400" b="1" dirty="0" smtClean="0">
                <a:cs typeface="B Nazanin" panose="00000400000000000000" pitchFamily="2" charset="-78"/>
              </a:rPr>
              <a:t>(</a:t>
            </a:r>
            <a:r>
              <a:rPr lang="ar-SA" sz="2400" b="1" dirty="0" smtClean="0">
                <a:cs typeface="B Nazanin" panose="00000400000000000000" pitchFamily="2" charset="-78"/>
              </a:rPr>
              <a:t>گردو</a:t>
            </a:r>
            <a:r>
              <a:rPr lang="ar-SA" sz="2400" b="1" dirty="0">
                <a:cs typeface="B Nazanin" panose="00000400000000000000" pitchFamily="2" charset="-78"/>
              </a:rPr>
              <a:t>، بادام، فندق، پسته </a:t>
            </a:r>
            <a:r>
              <a:rPr lang="ar-SA" sz="2400" b="1" dirty="0" smtClean="0">
                <a:cs typeface="B Nazanin" panose="00000400000000000000" pitchFamily="2" charset="-78"/>
              </a:rPr>
              <a:t>و... </a:t>
            </a:r>
            <a:r>
              <a:rPr lang="fa-IR" sz="2400" b="1" dirty="0" smtClean="0">
                <a:cs typeface="B Nazanin" panose="00000400000000000000" pitchFamily="2" charset="-78"/>
              </a:rPr>
              <a:t>)</a:t>
            </a:r>
            <a:endParaRPr lang="en-US" sz="2400" b="1" dirty="0">
              <a:cs typeface="B Nazanin" panose="00000400000000000000" pitchFamily="2" charset="-78"/>
            </a:endParaRPr>
          </a:p>
          <a:p>
            <a:pPr lvl="0" algn="ctr" rtl="1"/>
            <a:r>
              <a:rPr lang="ar-SA" sz="2800" b="1" dirty="0" smtClean="0">
                <a:solidFill>
                  <a:srgbClr val="C12980"/>
                </a:solidFill>
                <a:ea typeface="Times New Roman" panose="02020603050405020304" pitchFamily="18" charset="0"/>
                <a:cs typeface="B Titr" panose="00000700000000000000" pitchFamily="2" charset="-78"/>
              </a:rPr>
              <a:t>نکات</a:t>
            </a:r>
            <a:endParaRPr lang="fa-IR" sz="2800" b="1" dirty="0" smtClean="0">
              <a:solidFill>
                <a:srgbClr val="C12980"/>
              </a:solidFill>
              <a:ea typeface="Times New Roman" panose="02020603050405020304" pitchFamily="18" charset="0"/>
              <a:cs typeface="B Titr" panose="00000700000000000000" pitchFamily="2" charset="-78"/>
            </a:endParaRPr>
          </a:p>
          <a:p>
            <a:pPr lvl="0" algn="just" rtl="1"/>
            <a:r>
              <a:rPr lang="fa-IR" sz="2400" b="1" dirty="0" smtClean="0">
                <a:cs typeface="B Nazanin" panose="00000400000000000000" pitchFamily="2" charset="-78"/>
              </a:rPr>
              <a:t>انواع </a:t>
            </a:r>
            <a:r>
              <a:rPr lang="fa-IR" sz="2400" b="1" dirty="0">
                <a:cs typeface="B Nazanin" panose="00000400000000000000" pitchFamily="2" charset="-78"/>
              </a:rPr>
              <a:t>مغزها میان وعده های مناسبی برای تامین پروتئین، انرژی و برخی از مواد مغذی مانند آهن هستند .</a:t>
            </a:r>
          </a:p>
          <a:p>
            <a:pPr lvl="0" algn="just" rtl="1"/>
            <a:r>
              <a:rPr lang="fa-IR" sz="2400" b="1" dirty="0" smtClean="0">
                <a:cs typeface="B Nazanin" panose="00000400000000000000" pitchFamily="2" charset="-78"/>
              </a:rPr>
              <a:t> </a:t>
            </a:r>
            <a:r>
              <a:rPr lang="fa-IR" sz="2400" b="1" dirty="0">
                <a:cs typeface="B Nazanin" panose="00000400000000000000" pitchFamily="2" charset="-78"/>
              </a:rPr>
              <a:t>مغزها علاوه بر پروتئین حاوی مقدار زیادی چربی نیز هستند و مصرف زیاد آنها می تواند موجب اضافه وزن وچاقی شود.</a:t>
            </a:r>
          </a:p>
          <a:p>
            <a:pPr lvl="0" algn="r" rtl="1"/>
            <a:endParaRPr lang="fa-IR" sz="2800" b="1" dirty="0">
              <a:solidFill>
                <a:srgbClr val="C12980"/>
              </a:solidFill>
              <a:cs typeface="B Titr" panose="00000700000000000000" pitchFamily="2" charset="-78"/>
            </a:endParaRPr>
          </a:p>
          <a:p>
            <a:pPr algn="r" rtl="1"/>
            <a:endParaRPr lang="fa-IR" sz="2400" b="1" dirty="0">
              <a:cs typeface="B Nazanin" panose="00000400000000000000" pitchFamily="2" charset="-78"/>
            </a:endParaRPr>
          </a:p>
          <a:p>
            <a:pPr algn="r" rtl="1"/>
            <a:endParaRPr lang="fa-IR" dirty="0" smtClean="0"/>
          </a:p>
          <a:p>
            <a:pPr algn="ctr" rtl="1"/>
            <a:endParaRPr lang="en-US" dirty="0"/>
          </a:p>
        </p:txBody>
      </p:sp>
      <p:pic>
        <p:nvPicPr>
          <p:cNvPr id="6" name="Picture 5"/>
          <p:cNvPicPr>
            <a:picLocks noChangeAspect="1"/>
          </p:cNvPicPr>
          <p:nvPr/>
        </p:nvPicPr>
        <p:blipFill>
          <a:blip r:embed="rId3"/>
          <a:stretch>
            <a:fillRect/>
          </a:stretch>
        </p:blipFill>
        <p:spPr>
          <a:xfrm>
            <a:off x="4137495" y="3809683"/>
            <a:ext cx="3810330" cy="777267"/>
          </a:xfrm>
          <a:prstGeom prst="rect">
            <a:avLst/>
          </a:prstGeom>
        </p:spPr>
      </p:pic>
    </p:spTree>
    <p:extLst>
      <p:ext uri="{BB962C8B-B14F-4D97-AF65-F5344CB8AC3E}">
        <p14:creationId xmlns:p14="http://schemas.microsoft.com/office/powerpoint/2010/main" val="18936579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smtClean="0">
                <a:solidFill>
                  <a:srgbClr val="C12980"/>
                </a:solidFill>
                <a:latin typeface="Calibri" panose="020F0502020204030204" pitchFamily="34" charset="0"/>
                <a:ea typeface="Calibri" panose="020F0502020204030204" pitchFamily="34" charset="0"/>
              </a:rPr>
              <a:t>متفرقه</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198120" y="1463040"/>
            <a:ext cx="11704320" cy="7343677"/>
          </a:xfrm>
          <a:prstGeom prst="rect">
            <a:avLst/>
          </a:prstGeom>
        </p:spPr>
        <p:txBody>
          <a:bodyPr wrap="square">
            <a:spAutoFit/>
          </a:bodyPr>
          <a:lstStyle/>
          <a:p>
            <a:pPr algn="just" rtl="1">
              <a:lnSpc>
                <a:spcPct val="150000"/>
              </a:lnSpc>
            </a:pPr>
            <a:r>
              <a:rPr lang="fa-IR" sz="2400" b="1" dirty="0" smtClean="0">
                <a:cs typeface="B Nazanin" panose="00000400000000000000" pitchFamily="2" charset="-78"/>
              </a:rPr>
              <a:t> توصیه می شود در برنامه غذایی روزانه از این گروه کمتر استفاده شود. انواع مواد غذایی این گروه عبارتند از:</a:t>
            </a:r>
          </a:p>
          <a:p>
            <a:pPr algn="just" rtl="1">
              <a:lnSpc>
                <a:spcPct val="150000"/>
              </a:lnSpc>
            </a:pPr>
            <a:r>
              <a:rPr lang="fa-IR" sz="2400" b="1" dirty="0" smtClean="0">
                <a:cs typeface="B Nazanin" panose="00000400000000000000" pitchFamily="2" charset="-78"/>
              </a:rPr>
              <a:t> چربی ها )روغن های جامد، نیمه جامد و روغن های مایع، روغن حیوانی، پیه، دنبه، کره، خامه، سرشیر و سس های چرب مثل مایونز(شیرینی ها و مواد قندی )مثل انواع مربا، شربت، قند و شكر، انواع شیرینی های خشک و تر، انواع پیراشكی، آب نبات و شكلات( ترشی ها، شورها و چاشنی ها )انواع ترشی و شور، فلفل، نمک، زردچوبه، دارچین و غیره( نوشیدنی ها )نوشابه های گازدار یا بدون گاز دارای قند افزوده، چای، قهوه، انواع آب میوه های صنعتی و پودرهای آماده مثل پودر پرتقال و غیره</a:t>
            </a:r>
            <a:endParaRPr lang="fa-IR" sz="2400" b="1" dirty="0">
              <a:cs typeface="B Nazanin" panose="00000400000000000000" pitchFamily="2" charset="-78"/>
            </a:endParaRPr>
          </a:p>
          <a:p>
            <a:pPr lvl="0" algn="just" rtl="1">
              <a:lnSpc>
                <a:spcPct val="150000"/>
              </a:lnSpc>
            </a:pPr>
            <a:endParaRPr lang="fa-IR" sz="2800" b="1" dirty="0" smtClean="0">
              <a:solidFill>
                <a:srgbClr val="C12980"/>
              </a:solidFill>
              <a:ea typeface="Times New Roman" panose="02020603050405020304" pitchFamily="18" charset="0"/>
              <a:cs typeface="B Titr" panose="00000700000000000000" pitchFamily="2" charset="-78"/>
            </a:endParaRPr>
          </a:p>
          <a:p>
            <a:pPr lvl="0" algn="just" rtl="1">
              <a:lnSpc>
                <a:spcPct val="150000"/>
              </a:lnSpc>
            </a:pPr>
            <a:endParaRPr lang="fa-IR" sz="2800" b="1" dirty="0">
              <a:solidFill>
                <a:srgbClr val="C12980"/>
              </a:solidFill>
              <a:ea typeface="Times New Roman" panose="02020603050405020304" pitchFamily="18" charset="0"/>
              <a:cs typeface="B Titr" panose="00000700000000000000" pitchFamily="2" charset="-78"/>
            </a:endParaRPr>
          </a:p>
          <a:p>
            <a:pPr lvl="0" algn="just" rtl="1">
              <a:lnSpc>
                <a:spcPct val="150000"/>
              </a:lnSpc>
            </a:pPr>
            <a:endParaRPr lang="fa-IR" sz="2800" b="1" dirty="0" smtClean="0">
              <a:solidFill>
                <a:srgbClr val="C12980"/>
              </a:solidFill>
              <a:ea typeface="Times New Roman" panose="02020603050405020304" pitchFamily="18" charset="0"/>
              <a:cs typeface="B Titr" panose="00000700000000000000" pitchFamily="2" charset="-78"/>
            </a:endParaRPr>
          </a:p>
          <a:p>
            <a:pPr lvl="0" algn="r" rtl="1">
              <a:lnSpc>
                <a:spcPct val="150000"/>
              </a:lnSpc>
            </a:pPr>
            <a:endParaRPr lang="fa-IR" sz="2800" b="1" dirty="0">
              <a:solidFill>
                <a:srgbClr val="C12980"/>
              </a:solidFill>
              <a:cs typeface="B Titr" panose="000007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Tree>
    <p:extLst>
      <p:ext uri="{BB962C8B-B14F-4D97-AF65-F5344CB8AC3E}">
        <p14:creationId xmlns:p14="http://schemas.microsoft.com/office/powerpoint/2010/main" val="29204801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smtClean="0">
                <a:solidFill>
                  <a:srgbClr val="C12980"/>
                </a:solidFill>
                <a:latin typeface="Calibri" panose="020F0502020204030204" pitchFamily="34" charset="0"/>
                <a:ea typeface="Calibri" panose="020F0502020204030204" pitchFamily="34" charset="0"/>
              </a:rPr>
              <a:t>رهنمودهای غذایی ایران</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243840" y="1463040"/>
            <a:ext cx="11643360" cy="5412123"/>
          </a:xfrm>
          <a:prstGeom prst="rect">
            <a:avLst/>
          </a:prstGeom>
        </p:spPr>
        <p:txBody>
          <a:bodyPr wrap="square">
            <a:spAutoFit/>
          </a:bodyPr>
          <a:lstStyle/>
          <a:p>
            <a:pPr lvl="0" algn="just" rtl="1">
              <a:lnSpc>
                <a:spcPct val="150000"/>
              </a:lnSpc>
            </a:pPr>
            <a:endParaRPr lang="fa-IR" sz="2800" b="1" dirty="0" smtClean="0">
              <a:solidFill>
                <a:srgbClr val="C12980"/>
              </a:solidFill>
              <a:ea typeface="Times New Roman" panose="02020603050405020304" pitchFamily="18" charset="0"/>
              <a:cs typeface="B Titr" panose="00000700000000000000" pitchFamily="2" charset="-78"/>
            </a:endParaRPr>
          </a:p>
          <a:p>
            <a:pPr lvl="0" algn="just" rtl="1">
              <a:lnSpc>
                <a:spcPct val="150000"/>
              </a:lnSpc>
            </a:pPr>
            <a:r>
              <a:rPr lang="fa-IR" sz="2400" b="1" dirty="0">
                <a:cs typeface="B Nazanin" panose="00000400000000000000" pitchFamily="2" charset="-78"/>
              </a:rPr>
              <a:t>هر کشوری براساس الگوی غذایی مردم و مشكلات تغذیه ای شایع، از رهنمود های غذایی خود که حاوی پیام های کلیدی برای آموزش همگانی تغذیه و اصلاح الگوی مصرف غذایی می باشد استفاده می کند. رهنمود های غذایی ایران شامل 12پیام کلیدی است که با هدف اصلاح الگوی مصرف و کاهش عوامل خطر تغذیه ای بیماری </a:t>
            </a:r>
            <a:r>
              <a:rPr lang="fa-IR" sz="2400" b="1" dirty="0" smtClean="0">
                <a:cs typeface="B Nazanin" panose="00000400000000000000" pitchFamily="2" charset="-78"/>
              </a:rPr>
              <a:t>های غیر واگیر </a:t>
            </a:r>
            <a:r>
              <a:rPr lang="fa-IR" sz="2400" b="1" dirty="0">
                <a:cs typeface="B Nazanin" panose="00000400000000000000" pitchFamily="2" charset="-78"/>
              </a:rPr>
              <a:t>تدوین شده </a:t>
            </a:r>
            <a:r>
              <a:rPr lang="fa-IR" sz="2400" b="1" dirty="0" smtClean="0">
                <a:cs typeface="B Nazanin" panose="00000400000000000000" pitchFamily="2" charset="-78"/>
              </a:rPr>
              <a:t>است.</a:t>
            </a:r>
            <a:endParaRPr lang="fa-IR" sz="2400" b="1" dirty="0">
              <a:cs typeface="B Nazanin" panose="00000400000000000000" pitchFamily="2" charset="-78"/>
            </a:endParaRPr>
          </a:p>
          <a:p>
            <a:pPr marL="457200" lvl="0" indent="-457200" algn="ctr" rtl="1">
              <a:lnSpc>
                <a:spcPct val="150000"/>
              </a:lnSpc>
              <a:buFont typeface="Wingdings" panose="05000000000000000000" pitchFamily="2" charset="2"/>
              <a:buChar char="ü"/>
            </a:pPr>
            <a:r>
              <a:rPr lang="fa-IR" sz="2400" b="1" dirty="0" smtClean="0">
                <a:solidFill>
                  <a:srgbClr val="32A43F"/>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هر </a:t>
            </a:r>
            <a:r>
              <a:rPr lang="fa-IR" sz="2400" b="1" dirty="0">
                <a:solidFill>
                  <a:srgbClr val="32A43F"/>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روز در وعده های اصلی غذایی و میان وعده ها از سبزی های خام و پخته بخورید</a:t>
            </a:r>
          </a:p>
          <a:p>
            <a:pPr marL="342900" marR="0" lvl="0" indent="-342900" algn="ctr" rtl="1" fontAlgn="base">
              <a:lnSpc>
                <a:spcPct val="107000"/>
              </a:lnSpc>
              <a:spcBef>
                <a:spcPts val="0"/>
              </a:spcBef>
              <a:spcAft>
                <a:spcPts val="240"/>
              </a:spcAft>
              <a:buClr>
                <a:srgbClr val="32A43F"/>
              </a:buClr>
              <a:buSzPts val="1250"/>
              <a:buFont typeface="Wingdings" panose="05000000000000000000" pitchFamily="2" charset="2"/>
              <a:buChar char="ü"/>
            </a:pPr>
            <a:r>
              <a:rPr lang="ar-SA" sz="2400" b="1" u="none" strike="noStrike" dirty="0" smtClean="0">
                <a:solidFill>
                  <a:srgbClr val="32A43F"/>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حبوبات و غذاهای پخته شده با آن را روزانه یک بار بخورید</a:t>
            </a:r>
            <a:endParaRPr lang="fa-IR" sz="2400" b="1" u="none" strike="noStrike" dirty="0" smtClean="0">
              <a:solidFill>
                <a:srgbClr val="32A43F"/>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gn="ctr" rtl="1" fontAlgn="base">
              <a:lnSpc>
                <a:spcPct val="107000"/>
              </a:lnSpc>
              <a:spcBef>
                <a:spcPts val="0"/>
              </a:spcBef>
              <a:spcAft>
                <a:spcPts val="240"/>
              </a:spcAft>
              <a:buClr>
                <a:srgbClr val="32A43F"/>
              </a:buClr>
              <a:buSzPts val="1250"/>
              <a:buFont typeface="Wingdings" panose="05000000000000000000" pitchFamily="2" charset="2"/>
              <a:buChar char="ü"/>
            </a:pPr>
            <a:r>
              <a:rPr lang="fa-IR" sz="2400" b="1" dirty="0">
                <a:solidFill>
                  <a:srgbClr val="32A43F"/>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هر روز شیر، ماست، پنیر و سایر لبنیات بخورید</a:t>
            </a:r>
          </a:p>
          <a:p>
            <a:pPr marL="342900" indent="-342900" algn="ctr" rtl="1">
              <a:lnSpc>
                <a:spcPct val="150000"/>
              </a:lnSpc>
              <a:buFont typeface="Wingdings" panose="05000000000000000000" pitchFamily="2" charset="2"/>
              <a:buChar char="ü"/>
            </a:pPr>
            <a:r>
              <a:rPr lang="fa-IR" sz="2400" b="1" dirty="0" smtClean="0">
                <a:solidFill>
                  <a:srgbClr val="32A43F"/>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مصرف </a:t>
            </a:r>
            <a:r>
              <a:rPr lang="fa-IR" sz="2400" b="1" dirty="0">
                <a:solidFill>
                  <a:srgbClr val="32A43F"/>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قند، شکر، نوشابه ها وانواع مواد غذایی و نوشیدنی های شیرین را کم </a:t>
            </a:r>
            <a:r>
              <a:rPr lang="fa-IR" sz="2400" b="1" dirty="0" smtClean="0">
                <a:solidFill>
                  <a:srgbClr val="32A43F"/>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کنید و....</a:t>
            </a:r>
            <a:endParaRPr lang="fa-IR" sz="2400" b="1" dirty="0">
              <a:solidFill>
                <a:srgbClr val="32A43F"/>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algn="ctr" rtl="1">
              <a:lnSpc>
                <a:spcPct val="150000"/>
              </a:lnSpc>
            </a:pPr>
            <a:endParaRPr lang="en-US" dirty="0"/>
          </a:p>
        </p:txBody>
      </p:sp>
    </p:spTree>
    <p:extLst>
      <p:ext uri="{BB962C8B-B14F-4D97-AF65-F5344CB8AC3E}">
        <p14:creationId xmlns:p14="http://schemas.microsoft.com/office/powerpoint/2010/main" val="5571579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8200" y="1139824"/>
            <a:ext cx="10515600" cy="4864735"/>
          </a:xfrm>
        </p:spPr>
        <p:txBody>
          <a:bodyPr>
            <a:normAutofit fontScale="85000" lnSpcReduction="10000"/>
          </a:bodyPr>
          <a:lstStyle/>
          <a:p>
            <a:pPr marL="0" indent="0" algn="ctr" rtl="1">
              <a:lnSpc>
                <a:spcPct val="200000"/>
              </a:lnSpc>
              <a:buNone/>
            </a:pPr>
            <a:r>
              <a:rPr lang="fa-IR" sz="7200" dirty="0" smtClean="0">
                <a:cs typeface="B Titr" panose="00000700000000000000" pitchFamily="2" charset="-78"/>
              </a:rPr>
              <a:t>مراقبت های  تغذیه ای در گروههای مختلف سنی و فیزیولوژیک</a:t>
            </a:r>
            <a:endParaRPr lang="en-US" sz="7200" dirty="0">
              <a:cs typeface="B Titr" panose="00000700000000000000" pitchFamily="2" charset="-78"/>
            </a:endParaRPr>
          </a:p>
        </p:txBody>
      </p:sp>
    </p:spTree>
    <p:extLst>
      <p:ext uri="{BB962C8B-B14F-4D97-AF65-F5344CB8AC3E}">
        <p14:creationId xmlns:p14="http://schemas.microsoft.com/office/powerpoint/2010/main" val="40243949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smtClean="0">
                <a:solidFill>
                  <a:srgbClr val="C12980"/>
                </a:solidFill>
                <a:latin typeface="Calibri" panose="020F0502020204030204" pitchFamily="34" charset="0"/>
                <a:ea typeface="Calibri" panose="020F0502020204030204" pitchFamily="34" charset="0"/>
              </a:rPr>
              <a:t>مراقبت </a:t>
            </a:r>
            <a:r>
              <a:rPr lang="ar-SA" sz="4000" b="1" dirty="0">
                <a:solidFill>
                  <a:srgbClr val="C12980"/>
                </a:solidFill>
                <a:latin typeface="Calibri" panose="020F0502020204030204" pitchFamily="34" charset="0"/>
                <a:ea typeface="Calibri" panose="020F0502020204030204" pitchFamily="34" charset="0"/>
              </a:rPr>
              <a:t>تغذیه ای</a:t>
            </a:r>
            <a:r>
              <a:rPr lang="fa-IR" sz="4000" b="1" dirty="0">
                <a:solidFill>
                  <a:srgbClr val="C12980"/>
                </a:solidFill>
                <a:latin typeface="Calibri" panose="020F0502020204030204" pitchFamily="34" charset="0"/>
                <a:ea typeface="Calibri" panose="020F0502020204030204" pitchFamily="34" charset="0"/>
              </a:rPr>
              <a:t> کودکان زیر 5 سال</a:t>
            </a:r>
            <a:endParaRPr lang="ar-SA" sz="4000" b="1" dirty="0">
              <a:solidFill>
                <a:srgbClr val="C12980"/>
              </a:solidFill>
              <a:latin typeface="Calibri" panose="020F0502020204030204" pitchFamily="34" charset="0"/>
              <a:ea typeface="Calibri" panose="020F0502020204030204" pitchFamily="34" charset="0"/>
            </a:endParaRPr>
          </a:p>
        </p:txBody>
      </p:sp>
      <p:sp>
        <p:nvSpPr>
          <p:cNvPr id="3" name="Rectangle 2"/>
          <p:cNvSpPr/>
          <p:nvPr/>
        </p:nvSpPr>
        <p:spPr>
          <a:xfrm>
            <a:off x="198120" y="1463040"/>
            <a:ext cx="11704320" cy="8633133"/>
          </a:xfrm>
          <a:prstGeom prst="rect">
            <a:avLst/>
          </a:prstGeom>
        </p:spPr>
        <p:txBody>
          <a:bodyPr wrap="square">
            <a:spAutoFit/>
          </a:bodyPr>
          <a:lstStyle/>
          <a:p>
            <a:pPr algn="just" rtl="1">
              <a:lnSpc>
                <a:spcPct val="150000"/>
              </a:lnSpc>
            </a:pPr>
            <a:r>
              <a:rPr lang="ar-SA" b="1" dirty="0">
                <a:cs typeface="B Nazanin" panose="00000400000000000000" pitchFamily="2" charset="-78"/>
              </a:rPr>
              <a:t>تغذیه </a:t>
            </a:r>
            <a:r>
              <a:rPr lang="ar-SA" b="1" dirty="0" smtClean="0">
                <a:cs typeface="B Nazanin" panose="00000400000000000000" pitchFamily="2" charset="-78"/>
              </a:rPr>
              <a:t>انحصاری با </a:t>
            </a:r>
            <a:r>
              <a:rPr lang="ar-SA" b="1" dirty="0">
                <a:cs typeface="B Nazanin" panose="00000400000000000000" pitchFamily="2" charset="-78"/>
              </a:rPr>
              <a:t>شیر مادر در </a:t>
            </a:r>
            <a:r>
              <a:rPr lang="en-US" b="1" dirty="0">
                <a:cs typeface="B Nazanin" panose="00000400000000000000" pitchFamily="2" charset="-78"/>
              </a:rPr>
              <a:t>6</a:t>
            </a:r>
            <a:r>
              <a:rPr lang="ar-SA" b="1" dirty="0">
                <a:cs typeface="B Nazanin" panose="00000400000000000000" pitchFamily="2" charset="-78"/>
              </a:rPr>
              <a:t> ماه اول زندگی برای رشد و تكامل کودک ازاهمیت ویژه ای برخوردار </a:t>
            </a:r>
            <a:r>
              <a:rPr lang="ar-SA" b="1" dirty="0" smtClean="0">
                <a:cs typeface="B Nazanin" panose="00000400000000000000" pitchFamily="2" charset="-78"/>
              </a:rPr>
              <a:t>است</a:t>
            </a:r>
            <a:endParaRPr lang="fa-IR" b="1" dirty="0" smtClean="0">
              <a:cs typeface="B Nazanin" panose="00000400000000000000" pitchFamily="2" charset="-78"/>
            </a:endParaRPr>
          </a:p>
          <a:p>
            <a:pPr algn="just" rtl="1">
              <a:lnSpc>
                <a:spcPct val="150000"/>
              </a:lnSpc>
            </a:pPr>
            <a:r>
              <a:rPr lang="fa-IR" b="1" dirty="0" smtClean="0">
                <a:cs typeface="B Nazanin" panose="00000400000000000000" pitchFamily="2" charset="-78"/>
              </a:rPr>
              <a:t>در </a:t>
            </a:r>
            <a:r>
              <a:rPr lang="en-US" b="1" dirty="0" smtClean="0">
                <a:cs typeface="B Nazanin" panose="00000400000000000000" pitchFamily="2" charset="-78"/>
              </a:rPr>
              <a:t>6</a:t>
            </a:r>
            <a:r>
              <a:rPr lang="ar-SA" b="1" dirty="0" smtClean="0">
                <a:cs typeface="B Nazanin" panose="00000400000000000000" pitchFamily="2" charset="-78"/>
              </a:rPr>
              <a:t> ماه اول زندگی، </a:t>
            </a:r>
            <a:r>
              <a:rPr lang="ar-SA" b="1" dirty="0">
                <a:cs typeface="B Nazanin" panose="00000400000000000000" pitchFamily="2" charset="-78"/>
              </a:rPr>
              <a:t>کودک نیاز به مصرف هیچ گونه ماده غذایی و حتی آب </a:t>
            </a:r>
            <a:r>
              <a:rPr lang="ar-SA" b="1" dirty="0" smtClean="0">
                <a:cs typeface="B Nazanin" panose="00000400000000000000" pitchFamily="2" charset="-78"/>
              </a:rPr>
              <a:t>ندارد</a:t>
            </a:r>
            <a:r>
              <a:rPr lang="fa-IR" b="1" dirty="0" smtClean="0">
                <a:cs typeface="B Nazanin" panose="00000400000000000000" pitchFamily="2" charset="-78"/>
              </a:rPr>
              <a:t>. بعد از تغذیه شیرخوار با شیرمادر، غذای تكمیلی به او داده شود</a:t>
            </a:r>
          </a:p>
          <a:p>
            <a:pPr algn="just" rtl="1">
              <a:lnSpc>
                <a:spcPct val="150000"/>
              </a:lnSpc>
            </a:pPr>
            <a:r>
              <a:rPr lang="ar-SA" b="1" dirty="0" smtClean="0">
                <a:cs typeface="B Nazanin" panose="00000400000000000000" pitchFamily="2" charset="-78"/>
              </a:rPr>
              <a:t>مصرف </a:t>
            </a:r>
            <a:r>
              <a:rPr lang="ar-SA" b="1" dirty="0">
                <a:cs typeface="B Nazanin" panose="00000400000000000000" pitchFamily="2" charset="-78"/>
              </a:rPr>
              <a:t>قطره مولتی ویتامین و یا </a:t>
            </a:r>
            <a:r>
              <a:rPr lang="en-US" b="1" dirty="0">
                <a:cs typeface="B Nazanin" panose="00000400000000000000" pitchFamily="2" charset="-78"/>
              </a:rPr>
              <a:t>A+D</a:t>
            </a:r>
            <a:r>
              <a:rPr lang="ar-SA" b="1" dirty="0">
                <a:cs typeface="B Nazanin" panose="00000400000000000000" pitchFamily="2" charset="-78"/>
              </a:rPr>
              <a:t> ضروری است </a:t>
            </a:r>
            <a:r>
              <a:rPr lang="fa-IR" b="1" dirty="0" smtClean="0">
                <a:cs typeface="B Nazanin" panose="00000400000000000000" pitchFamily="2" charset="-78"/>
              </a:rPr>
              <a:t>(</a:t>
            </a:r>
            <a:r>
              <a:rPr lang="ar-SA" b="1" dirty="0" smtClean="0">
                <a:cs typeface="B Nazanin" panose="00000400000000000000" pitchFamily="2" charset="-78"/>
              </a:rPr>
              <a:t>از </a:t>
            </a:r>
            <a:r>
              <a:rPr lang="ar-SA" b="1" dirty="0">
                <a:cs typeface="B Nazanin" panose="00000400000000000000" pitchFamily="2" charset="-78"/>
              </a:rPr>
              <a:t>روز سوم تا پنجم تولد همزمان با غربالگری هیپوتیروئیدی تا پایان دو سالگی روزانه </a:t>
            </a:r>
            <a:r>
              <a:rPr lang="en-US" b="1" dirty="0">
                <a:cs typeface="B Nazanin" panose="00000400000000000000" pitchFamily="2" charset="-78"/>
              </a:rPr>
              <a:t>25</a:t>
            </a:r>
            <a:r>
              <a:rPr lang="ar-SA" b="1" dirty="0">
                <a:cs typeface="B Nazanin" panose="00000400000000000000" pitchFamily="2" charset="-78"/>
              </a:rPr>
              <a:t> </a:t>
            </a:r>
            <a:r>
              <a:rPr lang="ar-SA" b="1" dirty="0" smtClean="0">
                <a:cs typeface="B Nazanin" panose="00000400000000000000" pitchFamily="2" charset="-78"/>
              </a:rPr>
              <a:t>قطره</a:t>
            </a:r>
            <a:r>
              <a:rPr lang="fa-IR" b="1" dirty="0" smtClean="0">
                <a:cs typeface="B Nazanin" panose="00000400000000000000" pitchFamily="2" charset="-78"/>
              </a:rPr>
              <a:t>)</a:t>
            </a:r>
            <a:r>
              <a:rPr lang="ar-SA" b="1" dirty="0" smtClean="0">
                <a:cs typeface="B Nazanin" panose="00000400000000000000" pitchFamily="2" charset="-78"/>
              </a:rPr>
              <a:t> </a:t>
            </a:r>
            <a:r>
              <a:rPr lang="ar-SA" b="1" dirty="0">
                <a:cs typeface="B Nazanin" panose="00000400000000000000" pitchFamily="2" charset="-78"/>
              </a:rPr>
              <a:t>و در شرایط بیماری مثل اسهال، مصرف دارو و یا </a:t>
            </a:r>
            <a:r>
              <a:rPr lang="en-US" b="1" dirty="0">
                <a:cs typeface="B Nazanin" panose="00000400000000000000" pitchFamily="2" charset="-78"/>
              </a:rPr>
              <a:t>ORS</a:t>
            </a:r>
            <a:r>
              <a:rPr lang="ar-SA" b="1" dirty="0">
                <a:cs typeface="B Nazanin" panose="00000400000000000000" pitchFamily="2" charset="-78"/>
              </a:rPr>
              <a:t> اشكالی ندارد. </a:t>
            </a:r>
            <a:endParaRPr lang="fa-IR" b="1" dirty="0" smtClean="0">
              <a:cs typeface="B Nazanin" panose="00000400000000000000" pitchFamily="2" charset="-78"/>
            </a:endParaRPr>
          </a:p>
          <a:p>
            <a:pPr algn="just" rtl="1">
              <a:lnSpc>
                <a:spcPct val="150000"/>
              </a:lnSpc>
            </a:pPr>
            <a:r>
              <a:rPr lang="fa-IR" b="1" dirty="0" smtClean="0">
                <a:cs typeface="B Nazanin" panose="00000400000000000000" pitchFamily="2" charset="-78"/>
              </a:rPr>
              <a:t>بین اضافه کردن مواد غذایی جدید 3-5 روز فاصله گذاشته شود تا آلرژی شیرخوار به آن ماده غذایی یا نداشتن تحمل به آن مشخص شود .</a:t>
            </a:r>
          </a:p>
          <a:p>
            <a:pPr algn="just" rtl="1">
              <a:lnSpc>
                <a:spcPct val="150000"/>
              </a:lnSpc>
            </a:pPr>
            <a:r>
              <a:rPr lang="fa-IR" b="1" dirty="0" smtClean="0">
                <a:cs typeface="B Nazanin" panose="00000400000000000000" pitchFamily="2" charset="-78"/>
              </a:rPr>
              <a:t> در صورتی که شیرخوار به خوردن غذایی بی میلی نشان داد، مادر یا مراقب کودک پافشاری نكند. بلكه برای 2 تا 3 روز آن غذا را حذف و سپس دوباره شروع کند. (10 بار).</a:t>
            </a:r>
          </a:p>
          <a:p>
            <a:pPr algn="just" rtl="1">
              <a:lnSpc>
                <a:spcPct val="150000"/>
              </a:lnSpc>
            </a:pPr>
            <a:r>
              <a:rPr lang="fa-IR" b="1" dirty="0" smtClean="0">
                <a:cs typeface="B Nazanin" panose="00000400000000000000" pitchFamily="2" charset="-78"/>
              </a:rPr>
              <a:t> در ابتدا مواد غذایی باید به شكل یک جزء )یک ماده غذایی( یا حداقل اجزا مانند فرنی )آرد برنج، شیر مادر یا شیرپاستوریزه گاو و شكر( به شیرخوارداده شود .</a:t>
            </a:r>
          </a:p>
          <a:p>
            <a:pPr algn="just" rtl="1">
              <a:lnSpc>
                <a:spcPct val="150000"/>
              </a:lnSpc>
            </a:pPr>
            <a:r>
              <a:rPr lang="ar-SA" b="1" dirty="0">
                <a:cs typeface="B Nazanin" panose="00000400000000000000" pitchFamily="2" charset="-78"/>
              </a:rPr>
              <a:t>ترتیبی که غذاها دارند اهمیت کم تری نسبت به قوام و بافت غذا </a:t>
            </a:r>
            <a:r>
              <a:rPr lang="ar-SA" b="1" dirty="0" smtClean="0">
                <a:cs typeface="B Nazanin" panose="00000400000000000000" pitchFamily="2" charset="-78"/>
              </a:rPr>
              <a:t>دارد</a:t>
            </a:r>
            <a:r>
              <a:rPr lang="fa-IR" b="1" dirty="0" smtClean="0">
                <a:cs typeface="B Nazanin" panose="00000400000000000000" pitchFamily="2" charset="-78"/>
              </a:rPr>
              <a:t>.</a:t>
            </a:r>
            <a:endParaRPr lang="fa-IR" b="1" dirty="0">
              <a:cs typeface="B Nazanin" panose="00000400000000000000" pitchFamily="2" charset="-78"/>
            </a:endParaRPr>
          </a:p>
          <a:p>
            <a:pPr algn="just" rtl="1">
              <a:lnSpc>
                <a:spcPct val="150000"/>
              </a:lnSpc>
            </a:pPr>
            <a:r>
              <a:rPr lang="fa-IR" b="1" dirty="0" smtClean="0">
                <a:cs typeface="B Nazanin" panose="00000400000000000000" pitchFamily="2" charset="-78"/>
              </a:rPr>
              <a:t>تا پایان ماه هفتم تمام گروه های غذایی باید به تدریج به شیرخوارمعرفی شوند.</a:t>
            </a:r>
            <a:endParaRPr lang="en-US" b="1" dirty="0">
              <a:cs typeface="B Nazanin" panose="00000400000000000000" pitchFamily="2" charset="-78"/>
            </a:endParaRPr>
          </a:p>
          <a:p>
            <a:pPr lvl="0" algn="just" rtl="1">
              <a:lnSpc>
                <a:spcPct val="150000"/>
              </a:lnSpc>
            </a:pPr>
            <a:endParaRPr lang="fa-IR" sz="2800" b="1" dirty="0" smtClean="0">
              <a:solidFill>
                <a:srgbClr val="C12980"/>
              </a:solidFill>
              <a:ea typeface="Times New Roman" panose="02020603050405020304" pitchFamily="18" charset="0"/>
              <a:cs typeface="B Titr" panose="00000700000000000000" pitchFamily="2" charset="-78"/>
            </a:endParaRPr>
          </a:p>
          <a:p>
            <a:pPr lvl="0" algn="just" rtl="1">
              <a:lnSpc>
                <a:spcPct val="150000"/>
              </a:lnSpc>
            </a:pPr>
            <a:r>
              <a:rPr lang="fa-IR" sz="2800" b="1" dirty="0" smtClean="0">
                <a:solidFill>
                  <a:srgbClr val="C12980"/>
                </a:solidFill>
                <a:ea typeface="Times New Roman" panose="02020603050405020304" pitchFamily="18" charset="0"/>
                <a:cs typeface="B Titr" panose="00000700000000000000" pitchFamily="2" charset="-78"/>
              </a:rPr>
              <a:t>. </a:t>
            </a:r>
            <a:endParaRPr lang="fa-IR" sz="2800" b="1" dirty="0">
              <a:solidFill>
                <a:srgbClr val="C12980"/>
              </a:solidFill>
              <a:ea typeface="Times New Roman" panose="02020603050405020304" pitchFamily="18" charset="0"/>
              <a:cs typeface="B Titr" panose="00000700000000000000" pitchFamily="2" charset="-78"/>
            </a:endParaRPr>
          </a:p>
          <a:p>
            <a:pPr lvl="0" algn="just" rtl="1">
              <a:lnSpc>
                <a:spcPct val="150000"/>
              </a:lnSpc>
            </a:pPr>
            <a:endParaRPr lang="fa-IR" sz="2800" b="1" dirty="0" smtClean="0">
              <a:solidFill>
                <a:srgbClr val="C12980"/>
              </a:solidFill>
              <a:ea typeface="Times New Roman" panose="02020603050405020304" pitchFamily="18" charset="0"/>
              <a:cs typeface="B Titr" panose="00000700000000000000" pitchFamily="2" charset="-78"/>
            </a:endParaRPr>
          </a:p>
          <a:p>
            <a:pPr lvl="0" algn="r" rtl="1">
              <a:lnSpc>
                <a:spcPct val="150000"/>
              </a:lnSpc>
            </a:pPr>
            <a:endParaRPr lang="fa-IR" sz="2800" b="1" dirty="0">
              <a:solidFill>
                <a:srgbClr val="C12980"/>
              </a:solidFill>
              <a:cs typeface="B Titr" panose="000007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Tree>
    <p:extLst>
      <p:ext uri="{BB962C8B-B14F-4D97-AF65-F5344CB8AC3E}">
        <p14:creationId xmlns:p14="http://schemas.microsoft.com/office/powerpoint/2010/main" val="23557299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p:txBody>
          <a:bodyPr/>
          <a:lstStyle/>
          <a:p>
            <a:pPr algn="r" rtl="1"/>
            <a:r>
              <a:rPr lang="fa-IR" dirty="0" smtClean="0">
                <a:cs typeface="B Titr" panose="00000700000000000000" pitchFamily="2" charset="-78"/>
              </a:rPr>
              <a:t>از فراگیر انتظار می رود پس از آموزش</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اصول تغذیه صحیح را </a:t>
            </a:r>
            <a:r>
              <a:rPr lang="fa-IR" b="1" dirty="0" smtClean="0">
                <a:cs typeface="B Nazanin" panose="00000400000000000000" pitchFamily="2" charset="-78"/>
              </a:rPr>
              <a:t>شرح دهد</a:t>
            </a:r>
            <a:r>
              <a:rPr lang="en-US" b="1" dirty="0" smtClean="0">
                <a:cs typeface="B Nazanin" panose="00000400000000000000" pitchFamily="2" charset="-78"/>
              </a:rPr>
              <a:t>.</a:t>
            </a:r>
            <a:endParaRPr lang="fa-IR" b="1" dirty="0">
              <a:cs typeface="B Nazanin" panose="00000400000000000000" pitchFamily="2" charset="-78"/>
            </a:endParaRPr>
          </a:p>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هرم غذایی را توضیح </a:t>
            </a:r>
            <a:r>
              <a:rPr lang="fa-IR" b="1" dirty="0" smtClean="0">
                <a:cs typeface="B Nazanin" panose="00000400000000000000" pitchFamily="2" charset="-78"/>
              </a:rPr>
              <a:t>دهد</a:t>
            </a:r>
            <a:r>
              <a:rPr lang="en-US" b="1" dirty="0" smtClean="0">
                <a:cs typeface="B Nazanin" panose="00000400000000000000" pitchFamily="2" charset="-78"/>
              </a:rPr>
              <a:t>.</a:t>
            </a:r>
            <a:endParaRPr lang="fa-IR" b="1" dirty="0">
              <a:cs typeface="B Nazanin" panose="00000400000000000000" pitchFamily="2" charset="-78"/>
            </a:endParaRPr>
          </a:p>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سهم های گروههای غذایی را </a:t>
            </a:r>
            <a:r>
              <a:rPr lang="fa-IR" b="1" dirty="0" smtClean="0">
                <a:cs typeface="B Nazanin" panose="00000400000000000000" pitchFamily="2" charset="-78"/>
              </a:rPr>
              <a:t>بیان نماید.</a:t>
            </a:r>
            <a:endParaRPr lang="fa-IR" b="1" dirty="0">
              <a:cs typeface="B Nazanin" panose="00000400000000000000" pitchFamily="2" charset="-78"/>
            </a:endParaRPr>
          </a:p>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مراقبت های تغذیه ای در گروههای مختلف </a:t>
            </a:r>
            <a:r>
              <a:rPr lang="fa-IR" b="1" dirty="0" smtClean="0">
                <a:cs typeface="B Nazanin" panose="00000400000000000000" pitchFamily="2" charset="-78"/>
              </a:rPr>
              <a:t>غذایی را </a:t>
            </a:r>
            <a:r>
              <a:rPr lang="fa-IR" b="1" dirty="0">
                <a:cs typeface="B Nazanin" panose="00000400000000000000" pitchFamily="2" charset="-78"/>
              </a:rPr>
              <a:t>توصیف </a:t>
            </a:r>
            <a:r>
              <a:rPr lang="fa-IR" b="1" dirty="0" smtClean="0">
                <a:cs typeface="B Nazanin" panose="00000400000000000000" pitchFamily="2" charset="-78"/>
              </a:rPr>
              <a:t>کند</a:t>
            </a:r>
            <a:r>
              <a:rPr lang="en-US" b="1" dirty="0" smtClean="0">
                <a:cs typeface="B Nazanin" panose="00000400000000000000" pitchFamily="2" charset="-78"/>
              </a:rPr>
              <a:t>.</a:t>
            </a:r>
            <a:endParaRPr lang="fa-IR" b="1" dirty="0">
              <a:cs typeface="B Nazanin" panose="00000400000000000000" pitchFamily="2" charset="-78"/>
            </a:endParaRPr>
          </a:p>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مکمل یاری در گروههای مختلف را توضیح </a:t>
            </a:r>
            <a:r>
              <a:rPr lang="fa-IR" b="1" dirty="0" smtClean="0">
                <a:cs typeface="B Nazanin" panose="00000400000000000000" pitchFamily="2" charset="-78"/>
              </a:rPr>
              <a:t>دهد</a:t>
            </a:r>
            <a:r>
              <a:rPr lang="en-US" b="1" dirty="0" smtClean="0">
                <a:cs typeface="B Nazanin" panose="00000400000000000000" pitchFamily="2" charset="-78"/>
              </a:rPr>
              <a:t>.</a:t>
            </a:r>
            <a:endParaRPr lang="fa-IR" b="1" dirty="0">
              <a:cs typeface="B Nazanin" panose="00000400000000000000" pitchFamily="2" charset="-78"/>
            </a:endParaRPr>
          </a:p>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عوامل خطر ساز در بروز بیماری های غیر واگیر را تعریف </a:t>
            </a:r>
            <a:r>
              <a:rPr lang="fa-IR" b="1" dirty="0" smtClean="0">
                <a:cs typeface="B Nazanin" panose="00000400000000000000" pitchFamily="2" charset="-78"/>
              </a:rPr>
              <a:t>کند</a:t>
            </a:r>
            <a:r>
              <a:rPr lang="en-US" b="1" dirty="0" smtClean="0">
                <a:cs typeface="B Nazanin" panose="00000400000000000000" pitchFamily="2" charset="-78"/>
              </a:rPr>
              <a:t>.</a:t>
            </a:r>
            <a:endParaRPr lang="fa-IR" b="1" dirty="0">
              <a:cs typeface="B Nazanin" panose="00000400000000000000" pitchFamily="2" charset="-78"/>
            </a:endParaRPr>
          </a:p>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مدیریت تغذیه در بحران و حوادث غیر مترقبه را </a:t>
            </a:r>
            <a:r>
              <a:rPr lang="fa-IR" b="1" dirty="0" smtClean="0">
                <a:cs typeface="B Nazanin" panose="00000400000000000000" pitchFamily="2" charset="-78"/>
              </a:rPr>
              <a:t>بیان نماید</a:t>
            </a:r>
            <a:r>
              <a:rPr lang="en-US" b="1" dirty="0" smtClean="0">
                <a:cs typeface="B Nazanin" panose="00000400000000000000" pitchFamily="2" charset="-78"/>
              </a:rPr>
              <a:t>.</a:t>
            </a:r>
            <a:endParaRPr lang="fa-IR" b="1" dirty="0">
              <a:cs typeface="B Nazanin" panose="00000400000000000000" pitchFamily="2" charset="-78"/>
            </a:endParaRPr>
          </a:p>
          <a:p>
            <a:pPr algn="r" rtl="1">
              <a:buClr>
                <a:schemeClr val="accent6">
                  <a:lumMod val="75000"/>
                </a:schemeClr>
              </a:buClr>
              <a:buFont typeface="Wingdings" panose="05000000000000000000" pitchFamily="2" charset="2"/>
              <a:buChar char="ü"/>
            </a:pPr>
            <a:r>
              <a:rPr lang="fa-IR" b="1" dirty="0">
                <a:cs typeface="B Nazanin" panose="00000400000000000000" pitchFamily="2" charset="-78"/>
              </a:rPr>
              <a:t>برنامه های دفتر بهبود تغذیه را بیان </a:t>
            </a:r>
            <a:r>
              <a:rPr lang="fa-IR" b="1" dirty="0" smtClean="0">
                <a:cs typeface="B Nazanin" panose="00000400000000000000" pitchFamily="2" charset="-78"/>
              </a:rPr>
              <a:t>نماید</a:t>
            </a:r>
            <a:r>
              <a:rPr lang="en-US" b="1" dirty="0" smtClean="0">
                <a:cs typeface="B Nazanin" panose="00000400000000000000" pitchFamily="2" charset="-78"/>
              </a:rPr>
              <a:t>.</a:t>
            </a:r>
            <a:endParaRPr lang="en-US" b="1" dirty="0">
              <a:cs typeface="B Nazanin" panose="00000400000000000000" pitchFamily="2" charset="-78"/>
            </a:endParaRPr>
          </a:p>
        </p:txBody>
      </p:sp>
    </p:spTree>
    <p:extLst>
      <p:ext uri="{BB962C8B-B14F-4D97-AF65-F5344CB8AC3E}">
        <p14:creationId xmlns:p14="http://schemas.microsoft.com/office/powerpoint/2010/main" val="3773663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264920"/>
            <a:ext cx="12191999" cy="5593080"/>
          </a:xfrm>
          <a:prstGeom prst="rect">
            <a:avLst/>
          </a:prstGeom>
        </p:spPr>
      </p:pic>
      <p:sp>
        <p:nvSpPr>
          <p:cNvPr id="3" name="Rectangle 2"/>
          <p:cNvSpPr/>
          <p:nvPr/>
        </p:nvSpPr>
        <p:spPr>
          <a:xfrm>
            <a:off x="198120" y="1131510"/>
            <a:ext cx="11993880" cy="2727029"/>
          </a:xfrm>
          <a:prstGeom prst="rect">
            <a:avLst/>
          </a:prstGeom>
        </p:spPr>
        <p:txBody>
          <a:bodyPr wrap="square">
            <a:spAutoFit/>
          </a:bodyPr>
          <a:lstStyle/>
          <a:p>
            <a:pPr lvl="0" algn="just" rtl="1">
              <a:lnSpc>
                <a:spcPct val="150000"/>
              </a:lnSpc>
            </a:pPr>
            <a:endParaRPr lang="fa-IR" sz="2800" b="1" dirty="0" smtClean="0">
              <a:solidFill>
                <a:srgbClr val="C12980"/>
              </a:solidFill>
              <a:ea typeface="Times New Roman" panose="02020603050405020304" pitchFamily="18" charset="0"/>
              <a:cs typeface="B Titr" panose="00000700000000000000" pitchFamily="2" charset="-78"/>
            </a:endParaRPr>
          </a:p>
          <a:p>
            <a:pPr lvl="0" algn="r" rtl="1">
              <a:lnSpc>
                <a:spcPct val="150000"/>
              </a:lnSpc>
            </a:pPr>
            <a:endParaRPr lang="fa-IR" sz="2800" b="1" dirty="0">
              <a:solidFill>
                <a:srgbClr val="C12980"/>
              </a:solidFill>
              <a:cs typeface="B Titr" panose="000007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ar-SA" sz="3200" b="1" dirty="0" smtClean="0">
                <a:solidFill>
                  <a:srgbClr val="C12980"/>
                </a:solidFill>
                <a:ea typeface="Times New Roman" panose="02020603050405020304" pitchFamily="18" charset="0"/>
              </a:rPr>
              <a:t>برخی از مواد غذایی نامناسب یا ممنوع برای تغذیه کودکان زیر یک سال</a:t>
            </a:r>
            <a:endParaRPr lang="en-US" sz="3200" dirty="0"/>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r>
              <a:rPr lang="fa-IR" sz="2400" b="1" dirty="0" smtClean="0">
                <a:cs typeface="B Nazanin" panose="00000400000000000000" pitchFamily="2" charset="-78"/>
              </a:rPr>
              <a:t> عسل              آب میوه               نمک و ادویه             آدامس            آب نبات                   تكه های بزرگ سیب       آجیل          ذرت          کشمش         هویج خام       کرفس  انگور               گیلاس     </a:t>
            </a:r>
          </a:p>
          <a:p>
            <a:pPr marL="0" indent="0" algn="r" rtl="1">
              <a:lnSpc>
                <a:spcPct val="150000"/>
              </a:lnSpc>
              <a:buFont typeface="Arial" panose="020B0604020202020204" pitchFamily="34" charset="0"/>
              <a:buNone/>
            </a:pPr>
            <a:r>
              <a:rPr lang="fa-IR" sz="2400" b="1" dirty="0" smtClean="0">
                <a:cs typeface="B Nazanin" panose="00000400000000000000" pitchFamily="2" charset="-78"/>
              </a:rPr>
              <a:t>  چای، قهوه و دم کرده های گیاهی               لبنیات غیر پاستوریزه مانند شیر، ماست و پنیر محلی</a:t>
            </a:r>
          </a:p>
          <a:p>
            <a:pPr marL="0" indent="0" algn="r" rtl="1">
              <a:lnSpc>
                <a:spcPct val="150000"/>
              </a:lnSpc>
              <a:buFont typeface="Arial" panose="020B0604020202020204" pitchFamily="34" charset="0"/>
              <a:buNone/>
            </a:pPr>
            <a:endParaRPr lang="fa-IR" sz="2400" b="1" dirty="0">
              <a:cs typeface="B Nazanin" panose="00000400000000000000" pitchFamily="2" charset="-78"/>
            </a:endParaRPr>
          </a:p>
          <a:p>
            <a:pPr algn="r" rtl="1">
              <a:lnSpc>
                <a:spcPct val="200000"/>
              </a:lnSpc>
              <a:buClr>
                <a:srgbClr val="FF0000"/>
              </a:buClr>
              <a:buFont typeface="Wingdings" panose="05000000000000000000" pitchFamily="2" charset="2"/>
              <a:buChar char="ü"/>
            </a:pPr>
            <a:r>
              <a:rPr lang="fa-IR" sz="2400" b="1" dirty="0">
                <a:cs typeface="B Nazanin" panose="00000400000000000000" pitchFamily="2" charset="-78"/>
              </a:rPr>
              <a:t>اضافه کردن برخی مواد غذایی با هدف افزایش مقدارپروتئین، ویتامین ها و املاح غذا را مغذی کردن غذا </a:t>
            </a:r>
            <a:r>
              <a:rPr lang="fa-IR" sz="2400" b="1" dirty="0" smtClean="0">
                <a:cs typeface="B Nazanin" panose="00000400000000000000" pitchFamily="2" charset="-78"/>
              </a:rPr>
              <a:t>میگویند</a:t>
            </a:r>
            <a:r>
              <a:rPr lang="fa-IR" sz="2400" b="1" dirty="0">
                <a:cs typeface="B Nazanin" panose="00000400000000000000" pitchFamily="2" charset="-78"/>
              </a:rPr>
              <a:t>. پودر جوانه غلات و حبوبات  </a:t>
            </a:r>
            <a:r>
              <a:rPr lang="fa-IR" sz="2400" b="1" dirty="0" smtClean="0">
                <a:cs typeface="B Nazanin" panose="00000400000000000000" pitchFamily="2" charset="-78"/>
              </a:rPr>
              <a:t>    </a:t>
            </a:r>
            <a:r>
              <a:rPr lang="fa-IR" sz="2400" b="1" dirty="0">
                <a:cs typeface="B Nazanin" panose="00000400000000000000" pitchFamily="2" charset="-78"/>
              </a:rPr>
              <a:t>گوشت یا مرغ  </a:t>
            </a:r>
            <a:r>
              <a:rPr lang="fa-IR" sz="2400" b="1" dirty="0" smtClean="0">
                <a:cs typeface="B Nazanin" panose="00000400000000000000" pitchFamily="2" charset="-78"/>
              </a:rPr>
              <a:t>         سبزی </a:t>
            </a:r>
            <a:r>
              <a:rPr lang="fa-IR" sz="2400" b="1" dirty="0">
                <a:cs typeface="B Nazanin" panose="00000400000000000000" pitchFamily="2" charset="-78"/>
              </a:rPr>
              <a:t>های زرد و نارنجی    </a:t>
            </a:r>
            <a:r>
              <a:rPr lang="fa-IR" sz="2400" b="1" dirty="0" smtClean="0">
                <a:cs typeface="B Nazanin" panose="00000400000000000000" pitchFamily="2" charset="-78"/>
              </a:rPr>
              <a:t>            اضافه </a:t>
            </a:r>
            <a:r>
              <a:rPr lang="fa-IR" sz="2400" b="1" dirty="0">
                <a:cs typeface="B Nazanin" panose="00000400000000000000" pitchFamily="2" charset="-78"/>
              </a:rPr>
              <a:t>کردن کره، روغن </a:t>
            </a:r>
            <a:r>
              <a:rPr lang="fa-IR" sz="2400" b="1" dirty="0" smtClean="0">
                <a:cs typeface="B Nazanin" panose="00000400000000000000" pitchFamily="2" charset="-78"/>
              </a:rPr>
              <a:t>           عصاره </a:t>
            </a:r>
            <a:r>
              <a:rPr lang="fa-IR" sz="2400" b="1" dirty="0">
                <a:cs typeface="B Nazanin" panose="00000400000000000000" pitchFamily="2" charset="-78"/>
              </a:rPr>
              <a:t>استخوان قلم گوسفند یا گاو  </a:t>
            </a:r>
            <a:r>
              <a:rPr lang="fa-IR" sz="2400" b="1" dirty="0" smtClean="0">
                <a:cs typeface="B Nazanin" panose="00000400000000000000" pitchFamily="2" charset="-78"/>
              </a:rPr>
              <a:t>           اضافه کرردن ماست </a:t>
            </a:r>
            <a:r>
              <a:rPr lang="fa-IR" sz="2400" b="1" dirty="0">
                <a:cs typeface="B Nazanin" panose="00000400000000000000" pitchFamily="2" charset="-78"/>
              </a:rPr>
              <a:t>پاستوریزه به میوه ها </a:t>
            </a:r>
            <a:r>
              <a:rPr lang="fa-IR" sz="2400" b="1" dirty="0" smtClean="0">
                <a:cs typeface="B Nazanin" panose="00000400000000000000" pitchFamily="2" charset="-78"/>
              </a:rPr>
              <a:t>         پودر </a:t>
            </a:r>
            <a:r>
              <a:rPr lang="fa-IR" sz="2400" b="1" dirty="0">
                <a:cs typeface="B Nazanin" panose="00000400000000000000" pitchFamily="2" charset="-78"/>
              </a:rPr>
              <a:t>مغزها </a:t>
            </a:r>
          </a:p>
        </p:txBody>
      </p:sp>
      <p:sp>
        <p:nvSpPr>
          <p:cNvPr id="7" name="Rectangle 6"/>
          <p:cNvSpPr/>
          <p:nvPr/>
        </p:nvSpPr>
        <p:spPr>
          <a:xfrm>
            <a:off x="2865120" y="3695297"/>
            <a:ext cx="5867400" cy="718466"/>
          </a:xfrm>
          <a:prstGeom prst="rect">
            <a:avLst/>
          </a:prstGeom>
        </p:spPr>
        <p:txBody>
          <a:bodyPr wrap="square">
            <a:spAutoFit/>
          </a:bodyPr>
          <a:lstStyle/>
          <a:p>
            <a:pPr marL="5080" marR="36195" indent="-6350" algn="r" rtl="1">
              <a:lnSpc>
                <a:spcPct val="107000"/>
              </a:lnSpc>
              <a:spcBef>
                <a:spcPts val="0"/>
              </a:spcBef>
              <a:spcAft>
                <a:spcPts val="235"/>
              </a:spcAft>
            </a:pPr>
            <a:r>
              <a:rPr lang="ar-SA" sz="2400" b="1" dirty="0">
                <a:solidFill>
                  <a:srgbClr val="C12980"/>
                </a:solidFill>
                <a:latin typeface="Times New Roman" panose="02020603050405020304" pitchFamily="18" charset="0"/>
                <a:ea typeface="Times New Roman" panose="02020603050405020304" pitchFamily="18" charset="0"/>
              </a:rPr>
              <a:t> </a:t>
            </a:r>
            <a:r>
              <a:rPr lang="ar-SA" sz="4000" b="1" dirty="0">
                <a:solidFill>
                  <a:srgbClr val="C12980"/>
                </a:solidFill>
                <a:latin typeface="+mj-lt"/>
                <a:ea typeface="Times New Roman" panose="02020603050405020304" pitchFamily="18" charset="0"/>
                <a:cs typeface="+mj-cs"/>
              </a:rPr>
              <a:t>روشهای مغذی کردن غذا </a:t>
            </a:r>
            <a:endParaRPr lang="en-US" sz="4000" b="1" dirty="0">
              <a:solidFill>
                <a:srgbClr val="C12980"/>
              </a:solidFill>
              <a:latin typeface="+mj-lt"/>
              <a:ea typeface="Times New Roman" panose="02020603050405020304" pitchFamily="18" charset="0"/>
              <a:cs typeface="+mj-cs"/>
            </a:endParaRPr>
          </a:p>
        </p:txBody>
      </p:sp>
    </p:spTree>
    <p:extLst>
      <p:ext uri="{BB962C8B-B14F-4D97-AF65-F5344CB8AC3E}">
        <p14:creationId xmlns:p14="http://schemas.microsoft.com/office/powerpoint/2010/main" val="36166946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264920"/>
            <a:ext cx="12191999" cy="5593080"/>
          </a:xfrm>
          <a:prstGeom prst="rect">
            <a:avLst/>
          </a:prstGeom>
        </p:spPr>
      </p:pic>
      <p:sp>
        <p:nvSpPr>
          <p:cNvPr id="3" name="Rectangle 2"/>
          <p:cNvSpPr/>
          <p:nvPr/>
        </p:nvSpPr>
        <p:spPr>
          <a:xfrm>
            <a:off x="198120" y="1131510"/>
            <a:ext cx="11993880" cy="9094797"/>
          </a:xfrm>
          <a:prstGeom prst="rect">
            <a:avLst/>
          </a:prstGeom>
        </p:spPr>
        <p:txBody>
          <a:bodyPr wrap="square">
            <a:spAutoFit/>
          </a:bodyPr>
          <a:lstStyle/>
          <a:p>
            <a:pPr lvl="0" algn="just" rtl="1">
              <a:lnSpc>
                <a:spcPct val="150000"/>
              </a:lnSpc>
            </a:pPr>
            <a:r>
              <a:rPr lang="fa-IR" sz="2800" b="1" dirty="0">
                <a:ea typeface="Times New Roman" panose="02020603050405020304" pitchFamily="18" charset="0"/>
                <a:cs typeface="B Nazanin" panose="00000400000000000000" pitchFamily="2" charset="-78"/>
              </a:rPr>
              <a:t>اضافه کردن برخی مواد غذایی با هدف افزایش مقدار انرژی غذا را مقوی کردن غذا می </a:t>
            </a:r>
            <a:r>
              <a:rPr lang="fa-IR" sz="2800" b="1" dirty="0" smtClean="0">
                <a:ea typeface="Times New Roman" panose="02020603050405020304" pitchFamily="18" charset="0"/>
                <a:cs typeface="B Nazanin" panose="00000400000000000000" pitchFamily="2" charset="-78"/>
              </a:rPr>
              <a:t>گویند.</a:t>
            </a:r>
          </a:p>
          <a:p>
            <a:pPr marL="457200" lvl="0" indent="-457200" algn="r" rtl="1">
              <a:lnSpc>
                <a:spcPct val="150000"/>
              </a:lnSpc>
              <a:buClr>
                <a:srgbClr val="FF0000"/>
              </a:buClr>
              <a:buFont typeface="Wingdings" panose="05000000000000000000" pitchFamily="2" charset="2"/>
              <a:buChar char="ü"/>
            </a:pPr>
            <a:r>
              <a:rPr lang="fa-IR" sz="2800" b="1" dirty="0">
                <a:ea typeface="Times New Roman" panose="02020603050405020304" pitchFamily="18" charset="0"/>
                <a:cs typeface="B Nazanin" panose="00000400000000000000" pitchFamily="2" charset="-78"/>
              </a:rPr>
              <a:t>پوره غلیظ   </a:t>
            </a:r>
            <a:r>
              <a:rPr lang="fa-IR" sz="2800" b="1" dirty="0" smtClean="0">
                <a:ea typeface="Times New Roman" panose="02020603050405020304" pitchFamily="18" charset="0"/>
                <a:cs typeface="B Nazanin" panose="00000400000000000000" pitchFamily="2" charset="-78"/>
              </a:rPr>
              <a:t>     </a:t>
            </a:r>
            <a:r>
              <a:rPr lang="fa-IR" sz="2800" b="1" dirty="0">
                <a:ea typeface="Times New Roman" panose="02020603050405020304" pitchFamily="18" charset="0"/>
                <a:cs typeface="B Nazanin" panose="00000400000000000000" pitchFamily="2" charset="-78"/>
              </a:rPr>
              <a:t>کره، روغن زیتون یا روغن مایع      انواع مغزها </a:t>
            </a:r>
            <a:endParaRPr lang="fa-IR" sz="2800" b="1" dirty="0" smtClean="0">
              <a:ea typeface="Times New Roman" panose="02020603050405020304" pitchFamily="18" charset="0"/>
              <a:cs typeface="B Nazanin" panose="00000400000000000000" pitchFamily="2" charset="-78"/>
            </a:endParaRPr>
          </a:p>
          <a:p>
            <a:pPr lvl="0" algn="ctr" rtl="1">
              <a:lnSpc>
                <a:spcPct val="150000"/>
              </a:lnSpc>
              <a:buClr>
                <a:srgbClr val="FF0000"/>
              </a:buClr>
            </a:pPr>
            <a:r>
              <a:rPr lang="fa-IR" sz="3200" b="1" dirty="0">
                <a:solidFill>
                  <a:srgbClr val="C12980"/>
                </a:solidFill>
                <a:latin typeface="+mj-lt"/>
                <a:ea typeface="Times New Roman" panose="02020603050405020304" pitchFamily="18" charset="0"/>
                <a:cs typeface="B Titr" panose="00000700000000000000" pitchFamily="2" charset="-78"/>
              </a:rPr>
              <a:t> یک تا 5 </a:t>
            </a:r>
            <a:r>
              <a:rPr lang="fa-IR" sz="3200" b="1" dirty="0" smtClean="0">
                <a:solidFill>
                  <a:srgbClr val="C12980"/>
                </a:solidFill>
                <a:latin typeface="+mj-lt"/>
                <a:ea typeface="Times New Roman" panose="02020603050405020304" pitchFamily="18" charset="0"/>
                <a:cs typeface="B Titr" panose="00000700000000000000" pitchFamily="2" charset="-78"/>
              </a:rPr>
              <a:t>سالگی</a:t>
            </a:r>
          </a:p>
          <a:p>
            <a:pPr lvl="0" algn="r" rtl="1">
              <a:lnSpc>
                <a:spcPct val="150000"/>
              </a:lnSpc>
              <a:buClr>
                <a:srgbClr val="FF0000"/>
              </a:buClr>
            </a:pPr>
            <a:r>
              <a:rPr lang="fa-IR" sz="2500" b="1" dirty="0">
                <a:ea typeface="Times New Roman" panose="02020603050405020304" pitchFamily="18" charset="0"/>
                <a:cs typeface="B Nazanin" panose="00000400000000000000" pitchFamily="2" charset="-78"/>
              </a:rPr>
              <a:t>غذای </a:t>
            </a:r>
            <a:r>
              <a:rPr lang="fa-IR" sz="2500" b="1" dirty="0" smtClean="0">
                <a:ea typeface="Times New Roman" panose="02020603050405020304" pitchFamily="18" charset="0"/>
                <a:cs typeface="B Nazanin" panose="00000400000000000000" pitchFamily="2" charset="-78"/>
              </a:rPr>
              <a:t>سفره( متنوع)</a:t>
            </a:r>
            <a:endParaRPr lang="fa-IR" sz="2500" b="1" dirty="0">
              <a:ea typeface="Times New Roman" panose="02020603050405020304" pitchFamily="18" charset="0"/>
              <a:cs typeface="B Nazanin" panose="00000400000000000000" pitchFamily="2" charset="-78"/>
            </a:endParaRPr>
          </a:p>
          <a:p>
            <a:pPr lvl="0" algn="r" rtl="1">
              <a:lnSpc>
                <a:spcPct val="150000"/>
              </a:lnSpc>
              <a:buClr>
                <a:srgbClr val="FF0000"/>
              </a:buClr>
            </a:pPr>
            <a:r>
              <a:rPr lang="fa-IR" sz="2500" b="1" dirty="0">
                <a:ea typeface="Times New Roman" panose="02020603050405020304" pitchFamily="18" charset="0"/>
                <a:cs typeface="B Nazanin" panose="00000400000000000000" pitchFamily="2" charset="-78"/>
              </a:rPr>
              <a:t>غذاهایشان کم حجم، پرانرژی و زود هضم باشد.</a:t>
            </a:r>
          </a:p>
          <a:p>
            <a:pPr lvl="0" algn="r" rtl="1">
              <a:lnSpc>
                <a:spcPct val="150000"/>
              </a:lnSpc>
              <a:buClr>
                <a:srgbClr val="FF0000"/>
              </a:buClr>
            </a:pPr>
            <a:r>
              <a:rPr lang="fa-IR" sz="2500" b="1" dirty="0" smtClean="0">
                <a:ea typeface="Times New Roman" panose="02020603050405020304" pitchFamily="18" charset="0"/>
                <a:cs typeface="B Nazanin" panose="00000400000000000000" pitchFamily="2" charset="-78"/>
              </a:rPr>
              <a:t> </a:t>
            </a:r>
            <a:r>
              <a:rPr lang="fa-IR" sz="2500" b="1" dirty="0">
                <a:ea typeface="Times New Roman" panose="02020603050405020304" pitchFamily="18" charset="0"/>
                <a:cs typeface="B Nazanin" panose="00000400000000000000" pitchFamily="2" charset="-78"/>
              </a:rPr>
              <a:t>به دفعات زیاد در اختیار آنان قرار داده </a:t>
            </a:r>
            <a:r>
              <a:rPr lang="fa-IR" sz="2500" b="1" dirty="0" smtClean="0">
                <a:ea typeface="Times New Roman" panose="02020603050405020304" pitchFamily="18" charset="0"/>
                <a:cs typeface="B Nazanin" panose="00000400000000000000" pitchFamily="2" charset="-78"/>
              </a:rPr>
              <a:t>شود.</a:t>
            </a:r>
          </a:p>
          <a:p>
            <a:pPr lvl="0" algn="r" rtl="1">
              <a:lnSpc>
                <a:spcPct val="150000"/>
              </a:lnSpc>
              <a:buClr>
                <a:srgbClr val="FF0000"/>
              </a:buClr>
            </a:pPr>
            <a:r>
              <a:rPr lang="fa-IR" sz="2500" b="1" dirty="0" smtClean="0">
                <a:ea typeface="Times New Roman" panose="02020603050405020304" pitchFamily="18" charset="0"/>
                <a:cs typeface="B Nazanin" panose="00000400000000000000" pitchFamily="2" charset="-78"/>
              </a:rPr>
              <a:t>تداوم مصرف مكمل </a:t>
            </a:r>
            <a:r>
              <a:rPr lang="fa-IR" sz="2500" b="1" dirty="0">
                <a:ea typeface="Times New Roman" panose="02020603050405020304" pitchFamily="18" charset="0"/>
                <a:cs typeface="B Nazanin" panose="00000400000000000000" pitchFamily="2" charset="-78"/>
              </a:rPr>
              <a:t>های ویتامین های </a:t>
            </a:r>
            <a:r>
              <a:rPr lang="en-US" sz="2500" b="1" dirty="0">
                <a:ea typeface="Times New Roman" panose="02020603050405020304" pitchFamily="18" charset="0"/>
                <a:cs typeface="B Nazanin" panose="00000400000000000000" pitchFamily="2" charset="-78"/>
              </a:rPr>
              <a:t>A </a:t>
            </a:r>
            <a:r>
              <a:rPr lang="fa-IR" sz="2500" b="1" dirty="0">
                <a:ea typeface="Times New Roman" panose="02020603050405020304" pitchFamily="18" charset="0"/>
                <a:cs typeface="B Nazanin" panose="00000400000000000000" pitchFamily="2" charset="-78"/>
              </a:rPr>
              <a:t>و</a:t>
            </a:r>
            <a:r>
              <a:rPr lang="en-US" sz="2500" b="1" dirty="0">
                <a:ea typeface="Times New Roman" panose="02020603050405020304" pitchFamily="18" charset="0"/>
                <a:cs typeface="B Nazanin" panose="00000400000000000000" pitchFamily="2" charset="-78"/>
              </a:rPr>
              <a:t>D </a:t>
            </a:r>
            <a:r>
              <a:rPr lang="fa-IR" sz="2500" b="1" dirty="0">
                <a:ea typeface="Times New Roman" panose="02020603050405020304" pitchFamily="18" charset="0"/>
                <a:cs typeface="B Nazanin" panose="00000400000000000000" pitchFamily="2" charset="-78"/>
              </a:rPr>
              <a:t>یا مولتی ویتامین و قطره آهن در </a:t>
            </a:r>
            <a:r>
              <a:rPr lang="fa-IR" sz="2500" b="1" dirty="0" smtClean="0">
                <a:ea typeface="Times New Roman" panose="02020603050405020304" pitchFamily="18" charset="0"/>
                <a:cs typeface="B Nazanin" panose="00000400000000000000" pitchFamily="2" charset="-78"/>
              </a:rPr>
              <a:t>سال دوم</a:t>
            </a:r>
          </a:p>
          <a:p>
            <a:pPr lvl="0" algn="r" rtl="1">
              <a:lnSpc>
                <a:spcPct val="150000"/>
              </a:lnSpc>
              <a:buClr>
                <a:srgbClr val="FF0000"/>
              </a:buClr>
            </a:pPr>
            <a:r>
              <a:rPr lang="fa-IR" sz="2500" b="1" dirty="0">
                <a:ea typeface="Times New Roman" panose="02020603050405020304" pitchFamily="18" charset="0"/>
                <a:cs typeface="B Nazanin" panose="00000400000000000000" pitchFamily="2" charset="-78"/>
              </a:rPr>
              <a:t>از سبزی های سبز تیره و نارنجی و میوه های زرد و نارنجی )جعفری، گشنیز، اسفناج، انبه، کدو حلوایی، انبه، مرکبات( که منابع غذایی ویتامین </a:t>
            </a:r>
            <a:r>
              <a:rPr lang="en-US" sz="2500" b="1" dirty="0">
                <a:ea typeface="Times New Roman" panose="02020603050405020304" pitchFamily="18" charset="0"/>
                <a:cs typeface="B Nazanin" panose="00000400000000000000" pitchFamily="2" charset="-78"/>
              </a:rPr>
              <a:t>A</a:t>
            </a:r>
            <a:r>
              <a:rPr lang="fa-IR" sz="2500" b="1" dirty="0">
                <a:ea typeface="Times New Roman" panose="02020603050405020304" pitchFamily="18" charset="0"/>
                <a:cs typeface="B Nazanin" panose="00000400000000000000" pitchFamily="2" charset="-78"/>
              </a:rPr>
              <a:t>و </a:t>
            </a:r>
            <a:r>
              <a:rPr lang="en-US" sz="2500" b="1" dirty="0">
                <a:ea typeface="Times New Roman" panose="02020603050405020304" pitchFamily="18" charset="0"/>
                <a:cs typeface="B Nazanin" panose="00000400000000000000" pitchFamily="2" charset="-78"/>
              </a:rPr>
              <a:t>C </a:t>
            </a:r>
            <a:r>
              <a:rPr lang="fa-IR" sz="2500" b="1" dirty="0">
                <a:ea typeface="Times New Roman" panose="02020603050405020304" pitchFamily="18" charset="0"/>
                <a:cs typeface="B Nazanin" panose="00000400000000000000" pitchFamily="2" charset="-78"/>
              </a:rPr>
              <a:t>هستند به کودک داده شود.</a:t>
            </a:r>
            <a:endParaRPr lang="fa-IR" sz="2500" b="1" dirty="0" smtClean="0">
              <a:ea typeface="Times New Roman" panose="02020603050405020304" pitchFamily="18" charset="0"/>
              <a:cs typeface="B Nazanin" panose="00000400000000000000" pitchFamily="2" charset="-78"/>
            </a:endParaRPr>
          </a:p>
          <a:p>
            <a:pPr lvl="0" algn="r" rtl="1">
              <a:lnSpc>
                <a:spcPct val="150000"/>
              </a:lnSpc>
              <a:buClr>
                <a:srgbClr val="FF0000"/>
              </a:buClr>
            </a:pPr>
            <a:r>
              <a:rPr lang="fa-IR" sz="2800" b="1" dirty="0" smtClean="0">
                <a:ea typeface="Times New Roman" panose="02020603050405020304" pitchFamily="18" charset="0"/>
                <a:cs typeface="B Nazanin" panose="00000400000000000000" pitchFamily="2" charset="-78"/>
              </a:rPr>
              <a:t> </a:t>
            </a:r>
            <a:endParaRPr lang="fa-IR" sz="2800" b="1" dirty="0">
              <a:ea typeface="Times New Roman" panose="02020603050405020304" pitchFamily="18" charset="0"/>
              <a:cs typeface="B Nazanin" panose="00000400000000000000" pitchFamily="2" charset="-78"/>
            </a:endParaRPr>
          </a:p>
          <a:p>
            <a:pPr lvl="0" algn="r" rtl="1">
              <a:lnSpc>
                <a:spcPct val="150000"/>
              </a:lnSpc>
              <a:buClr>
                <a:srgbClr val="FF0000"/>
              </a:buClr>
            </a:pPr>
            <a:endParaRPr lang="fa-IR" sz="3200" b="1" dirty="0">
              <a:solidFill>
                <a:srgbClr val="C12980"/>
              </a:solidFill>
              <a:latin typeface="+mj-lt"/>
              <a:ea typeface="Times New Roman" panose="02020603050405020304" pitchFamily="18" charset="0"/>
              <a:cs typeface="B Titr" panose="00000700000000000000" pitchFamily="2" charset="-78"/>
            </a:endParaRPr>
          </a:p>
          <a:p>
            <a:pPr lvl="0" algn="ctr" rtl="1">
              <a:lnSpc>
                <a:spcPct val="150000"/>
              </a:lnSpc>
              <a:buClr>
                <a:srgbClr val="FF0000"/>
              </a:buClr>
            </a:pPr>
            <a:endParaRPr lang="fa-IR" sz="3200" b="1" dirty="0">
              <a:solidFill>
                <a:srgbClr val="C12980"/>
              </a:solidFill>
              <a:latin typeface="+mj-lt"/>
              <a:ea typeface="Times New Roman" panose="02020603050405020304" pitchFamily="18" charset="0"/>
              <a:cs typeface="B Titr" panose="000007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روشهای مغذی کردن غذا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33793386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264920"/>
            <a:ext cx="12191999" cy="5593080"/>
          </a:xfrm>
          <a:prstGeom prst="rect">
            <a:avLst/>
          </a:prstGeom>
        </p:spPr>
      </p:pic>
      <p:sp>
        <p:nvSpPr>
          <p:cNvPr id="3" name="Rectangle 2"/>
          <p:cNvSpPr/>
          <p:nvPr/>
        </p:nvSpPr>
        <p:spPr>
          <a:xfrm>
            <a:off x="198120" y="1131510"/>
            <a:ext cx="11993880" cy="7386638"/>
          </a:xfrm>
          <a:prstGeom prst="rect">
            <a:avLst/>
          </a:prstGeom>
        </p:spPr>
        <p:txBody>
          <a:bodyPr wrap="square">
            <a:spAutoFit/>
          </a:bodyPr>
          <a:lstStyle/>
          <a:p>
            <a:pPr lvl="0" algn="r" rtl="1">
              <a:lnSpc>
                <a:spcPct val="150000"/>
              </a:lnSpc>
              <a:buClr>
                <a:srgbClr val="FF0000"/>
              </a:buClr>
            </a:pPr>
            <a:r>
              <a:rPr lang="fa-IR" sz="2800" b="1" dirty="0">
                <a:ea typeface="Times New Roman" panose="02020603050405020304" pitchFamily="18" charset="0"/>
                <a:cs typeface="B Nazanin" panose="00000400000000000000" pitchFamily="2" charset="-78"/>
              </a:rPr>
              <a:t> پایش رشد عبارت است از توزین دوره ای کودکان، رسم منحنی های رشد و انجام به موقع اقدامات لازم برای ارتقای وضعیت تغذیه ای و پیش گیری از سوء تغذیه.</a:t>
            </a:r>
          </a:p>
          <a:p>
            <a:pPr lvl="0" algn="r" rtl="1">
              <a:lnSpc>
                <a:spcPct val="150000"/>
              </a:lnSpc>
              <a:buClr>
                <a:srgbClr val="FF0000"/>
              </a:buClr>
            </a:pPr>
            <a:r>
              <a:rPr lang="fa-IR" sz="2800" b="1" dirty="0">
                <a:ea typeface="Times New Roman" panose="02020603050405020304" pitchFamily="18" charset="0"/>
                <a:cs typeface="B Nazanin" panose="00000400000000000000" pitchFamily="2" charset="-78"/>
              </a:rPr>
              <a:t>ارزیابی رشد کودک شامل </a:t>
            </a:r>
            <a:r>
              <a:rPr lang="fa-IR" sz="2800" b="1" dirty="0" smtClean="0">
                <a:ea typeface="Times New Roman" panose="02020603050405020304" pitchFamily="18" charset="0"/>
                <a:cs typeface="B Nazanin" panose="00000400000000000000" pitchFamily="2" charset="-78"/>
              </a:rPr>
              <a:t>اندازه گیری </a:t>
            </a:r>
            <a:r>
              <a:rPr lang="fa-IR" sz="2800" b="1" dirty="0">
                <a:ea typeface="Times New Roman" panose="02020603050405020304" pitchFamily="18" charset="0"/>
                <a:cs typeface="B Nazanin" panose="00000400000000000000" pitchFamily="2" charset="-78"/>
              </a:rPr>
              <a:t>قد و وزن و مقایسه ی آن با استانداردهای رشد می </a:t>
            </a:r>
            <a:r>
              <a:rPr lang="fa-IR" sz="2800" b="1" dirty="0" smtClean="0">
                <a:ea typeface="Times New Roman" panose="02020603050405020304" pitchFamily="18" charset="0"/>
                <a:cs typeface="B Nazanin" panose="00000400000000000000" pitchFamily="2" charset="-78"/>
              </a:rPr>
              <a:t>باشد.</a:t>
            </a:r>
          </a:p>
          <a:p>
            <a:pPr lvl="0" algn="r" rtl="1">
              <a:lnSpc>
                <a:spcPct val="150000"/>
              </a:lnSpc>
              <a:buClr>
                <a:srgbClr val="FF0000"/>
              </a:buClr>
            </a:pPr>
            <a:r>
              <a:rPr lang="fa-IR" sz="2800" b="1" dirty="0">
                <a:ea typeface="Times New Roman" panose="02020603050405020304" pitchFamily="18" charset="0"/>
                <a:cs typeface="B Nazanin" panose="00000400000000000000" pitchFamily="2" charset="-78"/>
              </a:rPr>
              <a:t>آن چه که بسیار مهم است، اقدام به موقع جهت تشخیص و ثبت علل تأخیر رشد </a:t>
            </a:r>
            <a:r>
              <a:rPr lang="fa-IR" sz="2800" b="1" dirty="0" smtClean="0">
                <a:ea typeface="Times New Roman" panose="02020603050405020304" pitchFamily="18" charset="0"/>
                <a:cs typeface="B Nazanin" panose="00000400000000000000" pitchFamily="2" charset="-78"/>
              </a:rPr>
              <a:t>می باشد.</a:t>
            </a:r>
          </a:p>
          <a:p>
            <a:pPr lvl="0" algn="r" rtl="1">
              <a:lnSpc>
                <a:spcPct val="150000"/>
              </a:lnSpc>
              <a:buClr>
                <a:srgbClr val="FF0000"/>
              </a:buClr>
            </a:pPr>
            <a:r>
              <a:rPr lang="fa-IR" sz="2800" b="1" dirty="0" smtClean="0">
                <a:ea typeface="Times New Roman" panose="02020603050405020304" pitchFamily="18" charset="0"/>
                <a:cs typeface="B Nazanin" panose="00000400000000000000" pitchFamily="2" charset="-78"/>
              </a:rPr>
              <a:t>سرعت </a:t>
            </a:r>
            <a:r>
              <a:rPr lang="fa-IR" sz="2800" b="1" dirty="0">
                <a:ea typeface="Times New Roman" panose="02020603050405020304" pitchFamily="18" charset="0"/>
                <a:cs typeface="B Nazanin" panose="00000400000000000000" pitchFamily="2" charset="-78"/>
              </a:rPr>
              <a:t>رشد قد بر حسب سن متفاوت است و چنان چه از حد مورد انتظار کم تر باشد اختلال رشد قد مطرح می گردد. ا گر کودکی بر اساس برنامه کودک سالم مورد ارزیابی قرار گرفته و بر </a:t>
            </a:r>
            <a:r>
              <a:rPr lang="fa-IR" sz="2800" b="1" dirty="0" smtClean="0">
                <a:ea typeface="Times New Roman" panose="02020603050405020304" pitchFamily="18" charset="0"/>
                <a:cs typeface="B Nazanin" panose="00000400000000000000" pitchFamily="2" charset="-78"/>
              </a:rPr>
              <a:t>اساس شاخص </a:t>
            </a:r>
            <a:r>
              <a:rPr lang="fa-IR" sz="2800" b="1" dirty="0">
                <a:ea typeface="Times New Roman" panose="02020603050405020304" pitchFamily="18" charset="0"/>
                <a:cs typeface="B Nazanin" panose="00000400000000000000" pitchFamily="2" charset="-78"/>
              </a:rPr>
              <a:t>های تن سنجی دچار اختلال </a:t>
            </a:r>
            <a:r>
              <a:rPr lang="fa-IR" sz="2800" b="1" dirty="0" smtClean="0">
                <a:ea typeface="Times New Roman" panose="02020603050405020304" pitchFamily="18" charset="0"/>
                <a:cs typeface="B Nazanin" panose="00000400000000000000" pitchFamily="2" charset="-78"/>
              </a:rPr>
              <a:t>رشد</a:t>
            </a:r>
            <a:r>
              <a:rPr lang="fa-IR" sz="2800" b="1" dirty="0">
                <a:ea typeface="Times New Roman" panose="02020603050405020304" pitchFamily="18" charset="0"/>
                <a:cs typeface="B Nazanin" panose="00000400000000000000" pitchFamily="2" charset="-78"/>
              </a:rPr>
              <a:t>، کم وزنی کوتاه قدی، اضافه وزن یا چاق باشد باید بر اساس برنامه مراقبت های ادغام یافته کودک سالم، اقدامات لازم انجام شود.</a:t>
            </a:r>
          </a:p>
          <a:p>
            <a:pPr lvl="0" algn="ctr" rtl="1">
              <a:lnSpc>
                <a:spcPct val="150000"/>
              </a:lnSpc>
              <a:buClr>
                <a:srgbClr val="FF0000"/>
              </a:buClr>
            </a:pPr>
            <a:endParaRPr lang="fa-IR" sz="3200" b="1" dirty="0">
              <a:solidFill>
                <a:srgbClr val="C12980"/>
              </a:solidFill>
              <a:latin typeface="+mj-lt"/>
              <a:ea typeface="Times New Roman" panose="02020603050405020304" pitchFamily="18" charset="0"/>
              <a:cs typeface="B Titr" panose="000007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پایش رشد کودکان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19671432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047472"/>
            <a:ext cx="12191999" cy="5810527"/>
          </a:xfrm>
          <a:prstGeom prst="rect">
            <a:avLst/>
          </a:prstGeom>
        </p:spPr>
      </p:pic>
      <p:sp>
        <p:nvSpPr>
          <p:cNvPr id="3" name="Rectangle 2"/>
          <p:cNvSpPr/>
          <p:nvPr/>
        </p:nvSpPr>
        <p:spPr>
          <a:xfrm>
            <a:off x="198120" y="1131510"/>
            <a:ext cx="11993880" cy="1526700"/>
          </a:xfrm>
          <a:prstGeom prst="rect">
            <a:avLst/>
          </a:prstGeom>
        </p:spPr>
        <p:txBody>
          <a:bodyPr wrap="square">
            <a:spAutoFit/>
          </a:bodyPr>
          <a:lstStyle/>
          <a:p>
            <a:pPr lvl="0" algn="r" rtl="1">
              <a:lnSpc>
                <a:spcPct val="150000"/>
              </a:lnSpc>
              <a:buClr>
                <a:srgbClr val="FF0000"/>
              </a:buClr>
            </a:pPr>
            <a:r>
              <a:rPr lang="fa-IR" sz="2800" b="1" dirty="0">
                <a:ea typeface="Times New Roman" panose="02020603050405020304" pitchFamily="18" charset="0"/>
                <a:cs typeface="B Nazanin" panose="00000400000000000000" pitchFamily="2" charset="-78"/>
              </a:rPr>
              <a:t> </a:t>
            </a: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پایش رشد کودکان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pic>
        <p:nvPicPr>
          <p:cNvPr id="2" name="Picture 1"/>
          <p:cNvPicPr>
            <a:picLocks noChangeAspect="1"/>
          </p:cNvPicPr>
          <p:nvPr/>
        </p:nvPicPr>
        <p:blipFill>
          <a:blip r:embed="rId3"/>
          <a:stretch>
            <a:fillRect/>
          </a:stretch>
        </p:blipFill>
        <p:spPr>
          <a:xfrm>
            <a:off x="0" y="1348958"/>
            <a:ext cx="5587451" cy="5291596"/>
          </a:xfrm>
          <a:prstGeom prst="rect">
            <a:avLst/>
          </a:prstGeom>
        </p:spPr>
      </p:pic>
      <p:pic>
        <p:nvPicPr>
          <p:cNvPr id="7" name="Picture 6"/>
          <p:cNvPicPr>
            <a:picLocks noChangeAspect="1"/>
          </p:cNvPicPr>
          <p:nvPr/>
        </p:nvPicPr>
        <p:blipFill>
          <a:blip r:embed="rId4"/>
          <a:stretch>
            <a:fillRect/>
          </a:stretch>
        </p:blipFill>
        <p:spPr>
          <a:xfrm>
            <a:off x="5964469" y="1348958"/>
            <a:ext cx="6075131" cy="5291596"/>
          </a:xfrm>
          <a:prstGeom prst="rect">
            <a:avLst/>
          </a:prstGeom>
        </p:spPr>
      </p:pic>
    </p:spTree>
    <p:extLst>
      <p:ext uri="{BB962C8B-B14F-4D97-AF65-F5344CB8AC3E}">
        <p14:creationId xmlns:p14="http://schemas.microsoft.com/office/powerpoint/2010/main" val="37506883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047472"/>
            <a:ext cx="12191999" cy="5810527"/>
          </a:xfrm>
          <a:prstGeom prst="rect">
            <a:avLst/>
          </a:prstGeom>
        </p:spPr>
      </p:pic>
      <p:sp>
        <p:nvSpPr>
          <p:cNvPr id="3" name="Rectangle 2"/>
          <p:cNvSpPr/>
          <p:nvPr/>
        </p:nvSpPr>
        <p:spPr>
          <a:xfrm>
            <a:off x="198120" y="1131510"/>
            <a:ext cx="11993880" cy="1526700"/>
          </a:xfrm>
          <a:prstGeom prst="rect">
            <a:avLst/>
          </a:prstGeom>
        </p:spPr>
        <p:txBody>
          <a:bodyPr wrap="square">
            <a:spAutoFit/>
          </a:bodyPr>
          <a:lstStyle/>
          <a:p>
            <a:pPr lvl="0" algn="r" rtl="1">
              <a:lnSpc>
                <a:spcPct val="150000"/>
              </a:lnSpc>
              <a:buClr>
                <a:srgbClr val="FF0000"/>
              </a:buClr>
            </a:pPr>
            <a:r>
              <a:rPr lang="fa-IR" sz="2800" b="1" dirty="0">
                <a:ea typeface="Times New Roman" panose="02020603050405020304" pitchFamily="18" charset="0"/>
                <a:cs typeface="B Nazanin" panose="00000400000000000000" pitchFamily="2" charset="-78"/>
              </a:rPr>
              <a:t> </a:t>
            </a: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پایش رشد کودکان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pic>
        <p:nvPicPr>
          <p:cNvPr id="8" name="Picture 7"/>
          <p:cNvPicPr>
            <a:picLocks noChangeAspect="1"/>
          </p:cNvPicPr>
          <p:nvPr/>
        </p:nvPicPr>
        <p:blipFill>
          <a:blip r:embed="rId3"/>
          <a:stretch>
            <a:fillRect/>
          </a:stretch>
        </p:blipFill>
        <p:spPr>
          <a:xfrm>
            <a:off x="-3" y="1264919"/>
            <a:ext cx="5846571" cy="5593079"/>
          </a:xfrm>
          <a:prstGeom prst="rect">
            <a:avLst/>
          </a:prstGeom>
        </p:spPr>
      </p:pic>
      <p:pic>
        <p:nvPicPr>
          <p:cNvPr id="9" name="Picture 8"/>
          <p:cNvPicPr>
            <a:picLocks noChangeAspect="1"/>
          </p:cNvPicPr>
          <p:nvPr/>
        </p:nvPicPr>
        <p:blipFill>
          <a:blip r:embed="rId4"/>
          <a:stretch>
            <a:fillRect/>
          </a:stretch>
        </p:blipFill>
        <p:spPr>
          <a:xfrm>
            <a:off x="5935212" y="1329627"/>
            <a:ext cx="5994911" cy="5593081"/>
          </a:xfrm>
          <a:prstGeom prst="rect">
            <a:avLst/>
          </a:prstGeom>
        </p:spPr>
      </p:pic>
    </p:spTree>
    <p:extLst>
      <p:ext uri="{BB962C8B-B14F-4D97-AF65-F5344CB8AC3E}">
        <p14:creationId xmlns:p14="http://schemas.microsoft.com/office/powerpoint/2010/main" val="32640010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047472"/>
            <a:ext cx="12191999" cy="5810527"/>
          </a:xfrm>
          <a:prstGeom prst="rect">
            <a:avLst/>
          </a:prstGeom>
        </p:spPr>
      </p:pic>
      <p:sp>
        <p:nvSpPr>
          <p:cNvPr id="3" name="Rectangle 2"/>
          <p:cNvSpPr/>
          <p:nvPr/>
        </p:nvSpPr>
        <p:spPr>
          <a:xfrm>
            <a:off x="0" y="1131510"/>
            <a:ext cx="12192000" cy="7666842"/>
          </a:xfrm>
          <a:prstGeom prst="rect">
            <a:avLst/>
          </a:prstGeom>
        </p:spPr>
        <p:txBody>
          <a:bodyPr wrap="square">
            <a:spAutoFit/>
          </a:bodyPr>
          <a:lstStyle/>
          <a:p>
            <a:pPr lvl="0" algn="just" rtl="1">
              <a:lnSpc>
                <a:spcPct val="150000"/>
              </a:lnSpc>
              <a:buClr>
                <a:srgbClr val="FF0000"/>
              </a:buClr>
            </a:pPr>
            <a:r>
              <a:rPr lang="fa-IR" sz="2200" b="1" dirty="0">
                <a:ea typeface="Times New Roman" panose="02020603050405020304" pitchFamily="18" charset="0"/>
                <a:cs typeface="B Nazanin" panose="00000400000000000000" pitchFamily="2" charset="-78"/>
              </a:rPr>
              <a:t>به طور طبیعی، روند رشد کودک با میانگین و خطوط زد اسكور موازی است.</a:t>
            </a:r>
          </a:p>
          <a:p>
            <a:pPr lvl="0" algn="just" rtl="1">
              <a:lnSpc>
                <a:spcPct val="150000"/>
              </a:lnSpc>
              <a:buClr>
                <a:srgbClr val="FF0000"/>
              </a:buClr>
            </a:pPr>
            <a:r>
              <a:rPr lang="fa-IR" sz="2200" b="1" dirty="0" smtClean="0">
                <a:ea typeface="Times New Roman" panose="02020603050405020304" pitchFamily="18" charset="0"/>
                <a:cs typeface="B Nazanin" panose="00000400000000000000" pitchFamily="2" charset="-78"/>
              </a:rPr>
              <a:t> </a:t>
            </a:r>
            <a:r>
              <a:rPr lang="fa-IR" sz="2200" b="1" dirty="0">
                <a:ea typeface="Times New Roman" panose="02020603050405020304" pitchFamily="18" charset="0"/>
                <a:cs typeface="B Nazanin" panose="00000400000000000000" pitchFamily="2" charset="-78"/>
              </a:rPr>
              <a:t>در تفسیر تمام منحنی ها، ا گر نقطه ی مورد نظر، دقیقاً روی یک خط زد اسكور  </a:t>
            </a:r>
            <a:r>
              <a:rPr lang="en-US" sz="2200" b="1" dirty="0">
                <a:ea typeface="Times New Roman" panose="02020603050405020304" pitchFamily="18" charset="0"/>
                <a:cs typeface="B Nazanin" panose="00000400000000000000" pitchFamily="2" charset="-78"/>
              </a:rPr>
              <a:t>Z-Score</a:t>
            </a:r>
            <a:r>
              <a:rPr lang="fa-IR" sz="2200" b="1" dirty="0">
                <a:ea typeface="Times New Roman" panose="02020603050405020304" pitchFamily="18" charset="0"/>
                <a:cs typeface="B Nazanin" panose="00000400000000000000" pitchFamily="2" charset="-78"/>
              </a:rPr>
              <a:t>باشد در گروه کم خطرتر قرار می </a:t>
            </a:r>
            <a:r>
              <a:rPr lang="fa-IR" sz="2200" b="1" dirty="0" smtClean="0">
                <a:ea typeface="Times New Roman" panose="02020603050405020304" pitchFamily="18" charset="0"/>
                <a:cs typeface="B Nazanin" panose="00000400000000000000" pitchFamily="2" charset="-78"/>
              </a:rPr>
              <a:t>گیرد.</a:t>
            </a:r>
          </a:p>
          <a:p>
            <a:pPr lvl="0" algn="just" rtl="1">
              <a:lnSpc>
                <a:spcPct val="150000"/>
              </a:lnSpc>
              <a:buClr>
                <a:srgbClr val="FF0000"/>
              </a:buClr>
            </a:pPr>
            <a:r>
              <a:rPr lang="fa-IR" sz="2200" b="1" dirty="0" smtClean="0">
                <a:ea typeface="Times New Roman" panose="02020603050405020304" pitchFamily="18" charset="0"/>
                <a:cs typeface="B Nazanin" panose="00000400000000000000" pitchFamily="2" charset="-78"/>
              </a:rPr>
              <a:t>اگر:</a:t>
            </a:r>
          </a:p>
          <a:p>
            <a:pPr lvl="0" algn="just" rtl="1">
              <a:lnSpc>
                <a:spcPct val="150000"/>
              </a:lnSpc>
              <a:buClr>
                <a:srgbClr val="FF0000"/>
              </a:buClr>
            </a:pPr>
            <a:r>
              <a:rPr lang="fa-IR" sz="2200" b="1" dirty="0" smtClean="0">
                <a:ea typeface="Times New Roman" panose="02020603050405020304" pitchFamily="18" charset="0"/>
                <a:cs typeface="B Nazanin" panose="00000400000000000000" pitchFamily="2" charset="-78"/>
              </a:rPr>
              <a:t>1. خط </a:t>
            </a:r>
            <a:r>
              <a:rPr lang="fa-IR" sz="2200" b="1" dirty="0">
                <a:ea typeface="Times New Roman" panose="02020603050405020304" pitchFamily="18" charset="0"/>
                <a:cs typeface="B Nazanin" panose="00000400000000000000" pitchFamily="2" charset="-78"/>
              </a:rPr>
              <a:t>رشد کودک یک خط زد اسكور را قطع کند. </a:t>
            </a:r>
            <a:r>
              <a:rPr lang="fa-IR" sz="2200" b="1" dirty="0" smtClean="0">
                <a:ea typeface="Times New Roman" panose="02020603050405020304" pitchFamily="18" charset="0"/>
                <a:cs typeface="B Nazanin" panose="00000400000000000000" pitchFamily="2" charset="-78"/>
              </a:rPr>
              <a:t>ا </a:t>
            </a:r>
            <a:r>
              <a:rPr lang="fa-IR" sz="2200" b="1" dirty="0">
                <a:ea typeface="Times New Roman" panose="02020603050405020304" pitchFamily="18" charset="0"/>
                <a:cs typeface="B Nazanin" panose="00000400000000000000" pitchFamily="2" charset="-78"/>
              </a:rPr>
              <a:t>گر این تغییر به سمت میانگین باشد احتمالاً یک تغییر خوب و ا گر در جهت دورشدن از میانگین باشد، نشانه بروز مشكل یا خطر است .</a:t>
            </a:r>
          </a:p>
          <a:p>
            <a:pPr lvl="0" algn="just" rtl="1">
              <a:lnSpc>
                <a:spcPct val="150000"/>
              </a:lnSpc>
              <a:buClr>
                <a:srgbClr val="FF0000"/>
              </a:buClr>
            </a:pPr>
            <a:r>
              <a:rPr lang="fa-IR" sz="2200" b="1" dirty="0" smtClean="0">
                <a:ea typeface="Times New Roman" panose="02020603050405020304" pitchFamily="18" charset="0"/>
                <a:cs typeface="B Nazanin" panose="00000400000000000000" pitchFamily="2" charset="-78"/>
              </a:rPr>
              <a:t> 2. صعود </a:t>
            </a:r>
            <a:r>
              <a:rPr lang="fa-IR" sz="2200" b="1" dirty="0">
                <a:ea typeface="Times New Roman" panose="02020603050405020304" pitchFamily="18" charset="0"/>
                <a:cs typeface="B Nazanin" panose="00000400000000000000" pitchFamily="2" charset="-78"/>
              </a:rPr>
              <a:t>یا نزول شدید در خط رشد کودک رخ دهد. در کودک دچار بیماری یا سوء تغذیه ی شدید، افزایش وزن جبرانی به صورت صعود سریع مشاهده </a:t>
            </a:r>
            <a:r>
              <a:rPr lang="fa-IR" sz="2200" b="1" dirty="0" smtClean="0">
                <a:ea typeface="Times New Roman" panose="02020603050405020304" pitchFamily="18" charset="0"/>
                <a:cs typeface="B Nazanin" panose="00000400000000000000" pitchFamily="2" charset="-78"/>
              </a:rPr>
              <a:t>می شود </a:t>
            </a:r>
            <a:r>
              <a:rPr lang="fa-IR" sz="2200" b="1" dirty="0">
                <a:ea typeface="Times New Roman" panose="02020603050405020304" pitchFamily="18" charset="0"/>
                <a:cs typeface="B Nazanin" panose="00000400000000000000" pitchFamily="2" charset="-78"/>
              </a:rPr>
              <a:t>اما در یک مورد دیگر، صعود سریع ممكن است </a:t>
            </a:r>
            <a:r>
              <a:rPr lang="fa-IR" sz="2200" b="1" dirty="0" smtClean="0">
                <a:ea typeface="Times New Roman" panose="02020603050405020304" pitchFamily="18" charset="0"/>
                <a:cs typeface="B Nazanin" panose="00000400000000000000" pitchFamily="2" charset="-78"/>
              </a:rPr>
              <a:t>نشانه ی </a:t>
            </a:r>
            <a:r>
              <a:rPr lang="fa-IR" sz="2200" b="1" dirty="0">
                <a:ea typeface="Times New Roman" panose="02020603050405020304" pitchFamily="18" charset="0"/>
                <a:cs typeface="B Nazanin" panose="00000400000000000000" pitchFamily="2" charset="-78"/>
              </a:rPr>
              <a:t>روند متمایل به افزایش وزن باشد. در این موارد، به قد کودک توجه کنید. ا گر افزایش وزن همراه با افزایش قد روی داده احتمالاً یک رشد جبرانی پس از رفع مشكل قبلی او است.</a:t>
            </a:r>
          </a:p>
          <a:p>
            <a:pPr lvl="0" algn="just" rtl="1">
              <a:lnSpc>
                <a:spcPct val="150000"/>
              </a:lnSpc>
              <a:buClr>
                <a:srgbClr val="FF0000"/>
              </a:buClr>
            </a:pPr>
            <a:r>
              <a:rPr lang="fa-IR" sz="2200" b="1" dirty="0" smtClean="0">
                <a:ea typeface="Times New Roman" panose="02020603050405020304" pitchFamily="18" charset="0"/>
                <a:cs typeface="B Nazanin" panose="00000400000000000000" pitchFamily="2" charset="-78"/>
              </a:rPr>
              <a:t>3. </a:t>
            </a:r>
            <a:r>
              <a:rPr lang="fa-IR" sz="2200" b="1" dirty="0">
                <a:ea typeface="Times New Roman" panose="02020603050405020304" pitchFamily="18" charset="0"/>
                <a:cs typeface="B Nazanin" panose="00000400000000000000" pitchFamily="2" charset="-78"/>
              </a:rPr>
              <a:t>خط رشد کودک افقی بماند )توقف رشد(. استثنای این مورد، کودکی است که به علت افزایش وزن یا چاقی، وزن خود را ثابت نگه داشته، اما قدش افزایش </a:t>
            </a:r>
            <a:r>
              <a:rPr lang="fa-IR" sz="2200" b="1" dirty="0" smtClean="0">
                <a:ea typeface="Times New Roman" panose="02020603050405020304" pitchFamily="18" charset="0"/>
                <a:cs typeface="B Nazanin" panose="00000400000000000000" pitchFamily="2" charset="-78"/>
              </a:rPr>
              <a:t>می یابد</a:t>
            </a:r>
            <a:r>
              <a:rPr lang="fa-IR" sz="2200" b="1" dirty="0">
                <a:ea typeface="Times New Roman" panose="02020603050405020304" pitchFamily="18" charset="0"/>
                <a:cs typeface="B Nazanin" panose="00000400000000000000" pitchFamily="2" charset="-78"/>
              </a:rPr>
              <a:t>.</a:t>
            </a:r>
          </a:p>
          <a:p>
            <a:pPr lvl="0" algn="r" rtl="1">
              <a:lnSpc>
                <a:spcPct val="150000"/>
              </a:lnSpc>
              <a:buClr>
                <a:srgbClr val="FF0000"/>
              </a:buClr>
            </a:pPr>
            <a:endParaRPr lang="fa-IR" sz="2800" b="1" dirty="0" smtClean="0">
              <a:ea typeface="Times New Roman" panose="02020603050405020304" pitchFamily="18" charset="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تفسیر شاخص های رشد کودکان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17351737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047472"/>
            <a:ext cx="12191999" cy="5810527"/>
          </a:xfrm>
          <a:prstGeom prst="rect">
            <a:avLst/>
          </a:prstGeom>
        </p:spPr>
      </p:pic>
      <p:sp>
        <p:nvSpPr>
          <p:cNvPr id="3" name="Rectangle 2"/>
          <p:cNvSpPr/>
          <p:nvPr/>
        </p:nvSpPr>
        <p:spPr>
          <a:xfrm>
            <a:off x="0" y="1131510"/>
            <a:ext cx="12192000" cy="6512680"/>
          </a:xfrm>
          <a:prstGeom prst="rect">
            <a:avLst/>
          </a:prstGeom>
        </p:spPr>
        <p:txBody>
          <a:bodyPr wrap="square">
            <a:spAutoFit/>
          </a:bodyPr>
          <a:lstStyle/>
          <a:p>
            <a:pPr lvl="0" algn="r" rtl="1">
              <a:lnSpc>
                <a:spcPct val="150000"/>
              </a:lnSpc>
              <a:buClr>
                <a:srgbClr val="FF0000"/>
              </a:buClr>
            </a:pPr>
            <a:r>
              <a:rPr lang="fa-IR" sz="2800" b="1" dirty="0">
                <a:solidFill>
                  <a:srgbClr val="FF0000"/>
                </a:solidFill>
                <a:ea typeface="Times New Roman" panose="02020603050405020304" pitchFamily="18" charset="0"/>
                <a:cs typeface="B Nazanin" panose="00000400000000000000" pitchFamily="2" charset="-78"/>
              </a:rPr>
              <a:t>وزن برای </a:t>
            </a:r>
            <a:r>
              <a:rPr lang="fa-IR" sz="2800" b="1" dirty="0" smtClean="0">
                <a:solidFill>
                  <a:srgbClr val="FF0000"/>
                </a:solidFill>
                <a:ea typeface="Times New Roman" panose="02020603050405020304" pitchFamily="18" charset="0"/>
                <a:cs typeface="B Nazanin" panose="00000400000000000000" pitchFamily="2" charset="-78"/>
              </a:rPr>
              <a:t>سن </a:t>
            </a:r>
          </a:p>
          <a:p>
            <a:pPr lvl="0" algn="r" rtl="1">
              <a:lnSpc>
                <a:spcPct val="150000"/>
              </a:lnSpc>
              <a:buClr>
                <a:srgbClr val="FF0000"/>
              </a:buClr>
            </a:pPr>
            <a:r>
              <a:rPr lang="fa-IR" sz="2400" b="1" dirty="0" smtClean="0">
                <a:solidFill>
                  <a:schemeClr val="accent6">
                    <a:lumMod val="75000"/>
                  </a:schemeClr>
                </a:solidFill>
                <a:ea typeface="Times New Roman" panose="02020603050405020304" pitchFamily="18" charset="0"/>
                <a:cs typeface="B Nazanin" panose="00000400000000000000" pitchFamily="2" charset="-78"/>
              </a:rPr>
              <a:t>کم </a:t>
            </a:r>
            <a:r>
              <a:rPr lang="fa-IR" sz="2400" b="1" dirty="0">
                <a:solidFill>
                  <a:schemeClr val="accent6">
                    <a:lumMod val="75000"/>
                  </a:schemeClr>
                </a:solidFill>
                <a:ea typeface="Times New Roman" panose="02020603050405020304" pitchFamily="18" charset="0"/>
                <a:cs typeface="B Nazanin" panose="00000400000000000000" pitchFamily="2" charset="-78"/>
              </a:rPr>
              <a:t>وزنی شدید</a:t>
            </a:r>
          </a:p>
          <a:p>
            <a:pPr lvl="0" algn="r" rtl="1">
              <a:lnSpc>
                <a:spcPct val="150000"/>
              </a:lnSpc>
              <a:buClr>
                <a:srgbClr val="FF0000"/>
              </a:buClr>
            </a:pPr>
            <a:r>
              <a:rPr lang="fa-IR" sz="2400" b="1" dirty="0" smtClean="0">
                <a:ea typeface="Times New Roman" panose="02020603050405020304" pitchFamily="18" charset="0"/>
                <a:cs typeface="B Nazanin" panose="00000400000000000000" pitchFamily="2" charset="-78"/>
              </a:rPr>
              <a:t>ا </a:t>
            </a:r>
            <a:r>
              <a:rPr lang="fa-IR" sz="2400" b="1" dirty="0">
                <a:ea typeface="Times New Roman" panose="02020603050405020304" pitchFamily="18" charset="0"/>
                <a:cs typeface="B Nazanin" panose="00000400000000000000" pitchFamily="2" charset="-78"/>
              </a:rPr>
              <a:t>گر منحنی وزن برای سن کودک پایین تر از 3- زد اسكور باشد، در </a:t>
            </a:r>
            <a:r>
              <a:rPr lang="fa-IR" sz="2400" b="1" dirty="0" smtClean="0">
                <a:ea typeface="Times New Roman" panose="02020603050405020304" pitchFamily="18" charset="0"/>
                <a:cs typeface="B Nazanin" panose="00000400000000000000" pitchFamily="2" charset="-78"/>
              </a:rPr>
              <a:t>طبقه بندی </a:t>
            </a:r>
            <a:r>
              <a:rPr lang="fa-IR" sz="2400" b="1" dirty="0">
                <a:ea typeface="Times New Roman" panose="02020603050405020304" pitchFamily="18" charset="0"/>
                <a:cs typeface="B Nazanin" panose="00000400000000000000" pitchFamily="2" charset="-78"/>
              </a:rPr>
              <a:t>«کم وزنی شدید» قرار </a:t>
            </a:r>
            <a:r>
              <a:rPr lang="fa-IR" sz="2400" b="1" dirty="0" smtClean="0">
                <a:ea typeface="Times New Roman" panose="02020603050405020304" pitchFamily="18" charset="0"/>
                <a:cs typeface="B Nazanin" panose="00000400000000000000" pitchFamily="2" charset="-78"/>
              </a:rPr>
              <a:t>می گیرد </a:t>
            </a:r>
            <a:r>
              <a:rPr lang="fa-IR" sz="2400" b="1" dirty="0">
                <a:ea typeface="Times New Roman" panose="02020603050405020304" pitchFamily="18" charset="0"/>
                <a:cs typeface="B Nazanin" panose="00000400000000000000" pitchFamily="2" charset="-78"/>
              </a:rPr>
              <a:t>.</a:t>
            </a:r>
          </a:p>
          <a:p>
            <a:pPr algn="r" rtl="1">
              <a:lnSpc>
                <a:spcPct val="150000"/>
              </a:lnSpc>
              <a:buClr>
                <a:srgbClr val="FF0000"/>
              </a:buClr>
            </a:pPr>
            <a:r>
              <a:rPr lang="fa-IR" sz="2400" b="1" dirty="0">
                <a:solidFill>
                  <a:schemeClr val="accent6">
                    <a:lumMod val="75000"/>
                  </a:schemeClr>
                </a:solidFill>
                <a:ea typeface="Times New Roman" panose="02020603050405020304" pitchFamily="18" charset="0"/>
                <a:cs typeface="B Nazanin" panose="00000400000000000000" pitchFamily="2" charset="-78"/>
              </a:rPr>
              <a:t>کم وزنی</a:t>
            </a:r>
          </a:p>
          <a:p>
            <a:pPr lvl="0" algn="r" rtl="1">
              <a:lnSpc>
                <a:spcPct val="150000"/>
              </a:lnSpc>
              <a:buClr>
                <a:srgbClr val="FF0000"/>
              </a:buClr>
            </a:pPr>
            <a:r>
              <a:rPr lang="fa-IR" sz="2400" b="1" dirty="0" smtClean="0">
                <a:ea typeface="Times New Roman" panose="02020603050405020304" pitchFamily="18" charset="0"/>
                <a:cs typeface="B Nazanin" panose="00000400000000000000" pitchFamily="2" charset="-78"/>
              </a:rPr>
              <a:t>ا </a:t>
            </a:r>
            <a:r>
              <a:rPr lang="fa-IR" sz="2400" b="1" dirty="0">
                <a:ea typeface="Times New Roman" panose="02020603050405020304" pitchFamily="18" charset="0"/>
                <a:cs typeface="B Nazanin" panose="00000400000000000000" pitchFamily="2" charset="-78"/>
              </a:rPr>
              <a:t>گر منحنی وزن برای سن کودک مساوی 3- زد اسكور تا پایین تر از 2- زد اسكور باشد، در </a:t>
            </a:r>
            <a:r>
              <a:rPr lang="fa-IR" sz="2400" b="1" dirty="0" smtClean="0">
                <a:ea typeface="Times New Roman" panose="02020603050405020304" pitchFamily="18" charset="0"/>
                <a:cs typeface="B Nazanin" panose="00000400000000000000" pitchFamily="2" charset="-78"/>
              </a:rPr>
              <a:t>طبقه بندی </a:t>
            </a:r>
            <a:r>
              <a:rPr lang="fa-IR" sz="2400" b="1" dirty="0">
                <a:ea typeface="Times New Roman" panose="02020603050405020304" pitchFamily="18" charset="0"/>
                <a:cs typeface="B Nazanin" panose="00000400000000000000" pitchFamily="2" charset="-78"/>
              </a:rPr>
              <a:t>«کم وزنی» قرار </a:t>
            </a:r>
            <a:r>
              <a:rPr lang="fa-IR" sz="2400" b="1" dirty="0" smtClean="0">
                <a:ea typeface="Times New Roman" panose="02020603050405020304" pitchFamily="18" charset="0"/>
                <a:cs typeface="B Nazanin" panose="00000400000000000000" pitchFamily="2" charset="-78"/>
              </a:rPr>
              <a:t>می گیرد </a:t>
            </a:r>
            <a:r>
              <a:rPr lang="fa-IR" sz="2400" b="1" dirty="0">
                <a:ea typeface="Times New Roman" panose="02020603050405020304" pitchFamily="18" charset="0"/>
                <a:cs typeface="B Nazanin" panose="00000400000000000000" pitchFamily="2" charset="-78"/>
              </a:rPr>
              <a:t>.</a:t>
            </a:r>
          </a:p>
          <a:p>
            <a:pPr lvl="0" algn="r" rtl="1">
              <a:lnSpc>
                <a:spcPct val="150000"/>
              </a:lnSpc>
              <a:buClr>
                <a:srgbClr val="FF0000"/>
              </a:buClr>
            </a:pPr>
            <a:r>
              <a:rPr lang="fa-IR" sz="2400" b="1" dirty="0">
                <a:solidFill>
                  <a:schemeClr val="accent6">
                    <a:lumMod val="75000"/>
                  </a:schemeClr>
                </a:solidFill>
                <a:ea typeface="Times New Roman" panose="02020603050405020304" pitchFamily="18" charset="0"/>
                <a:cs typeface="B Nazanin" panose="00000400000000000000" pitchFamily="2" charset="-78"/>
              </a:rPr>
              <a:t>نیازمند بررسی بیشتر از نظر وزن</a:t>
            </a:r>
          </a:p>
          <a:p>
            <a:pPr lvl="0" algn="r" rtl="1">
              <a:lnSpc>
                <a:spcPct val="150000"/>
              </a:lnSpc>
              <a:buClr>
                <a:srgbClr val="FF0000"/>
              </a:buClr>
            </a:pPr>
            <a:r>
              <a:rPr lang="fa-IR" sz="2400" b="1" dirty="0">
                <a:ea typeface="Times New Roman" panose="02020603050405020304" pitchFamily="18" charset="0"/>
                <a:cs typeface="B Nazanin" panose="00000400000000000000" pitchFamily="2" charset="-78"/>
              </a:rPr>
              <a:t>ا گر منحنی وزن برای سن کودک مساوی 2-زد اسكور تا مساوی 1+ زد اسكور بوده، ولی روند رشد نامعلوم یا متوقف شده یا با کاهش وزن کودک همراه باشد، در طبقه بندی </a:t>
            </a:r>
            <a:r>
              <a:rPr lang="fa-IR" sz="2400" b="1" dirty="0" smtClean="0">
                <a:ea typeface="Times New Roman" panose="02020603050405020304" pitchFamily="18" charset="0"/>
                <a:cs typeface="B Nazanin" panose="00000400000000000000" pitchFamily="2" charset="-78"/>
              </a:rPr>
              <a:t>«</a:t>
            </a:r>
            <a:r>
              <a:rPr lang="fa-IR" sz="2400" b="1" dirty="0">
                <a:ea typeface="Times New Roman" panose="02020603050405020304" pitchFamily="18" charset="0"/>
                <a:cs typeface="B Nazanin" panose="00000400000000000000" pitchFamily="2" charset="-78"/>
              </a:rPr>
              <a:t>نیازمند بررسی بیشتر از نظر وزن» قرار می گیرد </a:t>
            </a:r>
            <a:endParaRPr lang="fa-IR" sz="2400" b="1" dirty="0" smtClean="0">
              <a:ea typeface="Times New Roman" panose="02020603050405020304" pitchFamily="18" charset="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تفسیر شاخص های رشد کودکان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28358361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047472"/>
            <a:ext cx="12191999" cy="5810527"/>
          </a:xfrm>
          <a:prstGeom prst="rect">
            <a:avLst/>
          </a:prstGeom>
        </p:spPr>
      </p:pic>
      <p:sp>
        <p:nvSpPr>
          <p:cNvPr id="3" name="Rectangle 2"/>
          <p:cNvSpPr/>
          <p:nvPr/>
        </p:nvSpPr>
        <p:spPr>
          <a:xfrm>
            <a:off x="0" y="1131510"/>
            <a:ext cx="12192000" cy="6420347"/>
          </a:xfrm>
          <a:prstGeom prst="rect">
            <a:avLst/>
          </a:prstGeom>
        </p:spPr>
        <p:txBody>
          <a:bodyPr wrap="square">
            <a:spAutoFit/>
          </a:bodyPr>
          <a:lstStyle/>
          <a:p>
            <a:pPr lvl="0" algn="r" rtl="1">
              <a:lnSpc>
                <a:spcPct val="150000"/>
              </a:lnSpc>
              <a:buClr>
                <a:srgbClr val="FF0000"/>
              </a:buClr>
            </a:pPr>
            <a:r>
              <a:rPr lang="fa-IR" sz="2400" b="1" dirty="0">
                <a:solidFill>
                  <a:srgbClr val="FF0000"/>
                </a:solidFill>
                <a:cs typeface="B Nazanin" panose="00000400000000000000" pitchFamily="2" charset="-78"/>
              </a:rPr>
              <a:t>قد برای سن</a:t>
            </a:r>
          </a:p>
          <a:p>
            <a:pPr lvl="0" algn="r" rtl="1">
              <a:lnSpc>
                <a:spcPct val="150000"/>
              </a:lnSpc>
              <a:buClr>
                <a:srgbClr val="FF0000"/>
              </a:buClr>
            </a:pPr>
            <a:r>
              <a:rPr lang="fa-IR" sz="2400" b="1" dirty="0">
                <a:solidFill>
                  <a:schemeClr val="accent6">
                    <a:lumMod val="75000"/>
                  </a:schemeClr>
                </a:solidFill>
                <a:cs typeface="B Nazanin" panose="00000400000000000000" pitchFamily="2" charset="-78"/>
              </a:rPr>
              <a:t>کوتاه قدی شدید</a:t>
            </a:r>
          </a:p>
          <a:p>
            <a:pPr lvl="0" algn="r" rtl="1">
              <a:lnSpc>
                <a:spcPct val="150000"/>
              </a:lnSpc>
              <a:buClr>
                <a:srgbClr val="FF0000"/>
              </a:buClr>
            </a:pPr>
            <a:r>
              <a:rPr lang="fa-IR" sz="2400" b="1" dirty="0" smtClean="0">
                <a:cs typeface="B Nazanin" panose="00000400000000000000" pitchFamily="2" charset="-78"/>
              </a:rPr>
              <a:t>ا </a:t>
            </a:r>
            <a:r>
              <a:rPr lang="fa-IR" sz="2400" b="1" dirty="0">
                <a:cs typeface="B Nazanin" panose="00000400000000000000" pitchFamily="2" charset="-78"/>
              </a:rPr>
              <a:t>گرمنحنی قد برای سن کودک پایین تر از 3- زد اسكور باشد، درطبقه بندی «کوتاه قدی شدید» قرار </a:t>
            </a:r>
            <a:r>
              <a:rPr lang="fa-IR" sz="2400" b="1" dirty="0" smtClean="0">
                <a:cs typeface="B Nazanin" panose="00000400000000000000" pitchFamily="2" charset="-78"/>
              </a:rPr>
              <a:t>می گیرد</a:t>
            </a:r>
            <a:r>
              <a:rPr lang="fa-IR" sz="2400" b="1" dirty="0">
                <a:cs typeface="B Nazanin" panose="00000400000000000000" pitchFamily="2" charset="-78"/>
              </a:rPr>
              <a:t>.</a:t>
            </a:r>
          </a:p>
          <a:p>
            <a:pPr algn="r" rtl="1">
              <a:lnSpc>
                <a:spcPct val="150000"/>
              </a:lnSpc>
              <a:buClr>
                <a:srgbClr val="FF0000"/>
              </a:buClr>
            </a:pPr>
            <a:r>
              <a:rPr lang="fa-IR" sz="2400" b="1" dirty="0">
                <a:solidFill>
                  <a:schemeClr val="accent6">
                    <a:lumMod val="75000"/>
                  </a:schemeClr>
                </a:solidFill>
                <a:cs typeface="B Nazanin" panose="00000400000000000000" pitchFamily="2" charset="-78"/>
              </a:rPr>
              <a:t>کوتاه قدی</a:t>
            </a:r>
          </a:p>
          <a:p>
            <a:pPr lvl="0" algn="r" rtl="1">
              <a:lnSpc>
                <a:spcPct val="150000"/>
              </a:lnSpc>
              <a:buClr>
                <a:srgbClr val="FF0000"/>
              </a:buClr>
            </a:pPr>
            <a:r>
              <a:rPr lang="fa-IR" sz="2400" b="1" dirty="0" smtClean="0">
                <a:cs typeface="B Nazanin" panose="00000400000000000000" pitchFamily="2" charset="-78"/>
              </a:rPr>
              <a:t>ا </a:t>
            </a:r>
            <a:r>
              <a:rPr lang="fa-IR" sz="2400" b="1" dirty="0">
                <a:cs typeface="B Nazanin" panose="00000400000000000000" pitchFamily="2" charset="-78"/>
              </a:rPr>
              <a:t>گر منحنی قد برای سن کودک مساوی 3- زد اسكور تا پایین تر از 2- زد اسكور باشد، درطبقه بندی «کوتاه قدی» قرار می گیرد.</a:t>
            </a:r>
          </a:p>
          <a:p>
            <a:pPr lvl="0" algn="r" rtl="1">
              <a:lnSpc>
                <a:spcPct val="150000"/>
              </a:lnSpc>
              <a:buClr>
                <a:srgbClr val="FF0000"/>
              </a:buClr>
            </a:pPr>
            <a:r>
              <a:rPr lang="fa-IR" sz="2400" b="1" dirty="0" smtClean="0">
                <a:solidFill>
                  <a:schemeClr val="accent6">
                    <a:lumMod val="75000"/>
                  </a:schemeClr>
                </a:solidFill>
                <a:cs typeface="B Nazanin" panose="00000400000000000000" pitchFamily="2" charset="-78"/>
              </a:rPr>
              <a:t>نیازمند </a:t>
            </a:r>
            <a:r>
              <a:rPr lang="fa-IR" sz="2400" b="1" dirty="0">
                <a:solidFill>
                  <a:schemeClr val="accent6">
                    <a:lumMod val="75000"/>
                  </a:schemeClr>
                </a:solidFill>
                <a:cs typeface="B Nazanin" panose="00000400000000000000" pitchFamily="2" charset="-78"/>
              </a:rPr>
              <a:t>بررسی بیشتر از نظر قد</a:t>
            </a:r>
          </a:p>
          <a:p>
            <a:pPr lvl="0" algn="r" rtl="1">
              <a:lnSpc>
                <a:spcPct val="150000"/>
              </a:lnSpc>
              <a:buClr>
                <a:srgbClr val="FF0000"/>
              </a:buClr>
            </a:pPr>
            <a:r>
              <a:rPr lang="fa-IR" sz="2400" b="1" dirty="0">
                <a:cs typeface="B Nazanin" panose="00000400000000000000" pitchFamily="2" charset="-78"/>
              </a:rPr>
              <a:t>ا گر منحنی قد برای سن کودک مساوی 2- زد اسكور تا مساوی 3+ زد اسكور باشد و روند افزایش قد نامعلوم یا متوقف شده یا کند شده باشد، درطبقه بندی «نیازمند بررسی بیشتر از نظر قد» قرار می گیرد </a:t>
            </a: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تفسیر شاخص های رشد کودکان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35230166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192000" cy="7432804"/>
          </a:xfrm>
          <a:prstGeom prst="rect">
            <a:avLst/>
          </a:prstGeom>
        </p:spPr>
        <p:txBody>
          <a:bodyPr wrap="square">
            <a:spAutoFit/>
          </a:bodyPr>
          <a:lstStyle/>
          <a:p>
            <a:pPr lvl="0" algn="r" rtl="1">
              <a:lnSpc>
                <a:spcPct val="150000"/>
              </a:lnSpc>
              <a:buClr>
                <a:srgbClr val="FF0000"/>
              </a:buClr>
            </a:pPr>
            <a:r>
              <a:rPr lang="fa-IR" b="1" dirty="0">
                <a:solidFill>
                  <a:srgbClr val="FF0000"/>
                </a:solidFill>
                <a:cs typeface="B Nazanin" panose="00000400000000000000" pitchFamily="2" charset="-78"/>
              </a:rPr>
              <a:t>وزن برای قد</a:t>
            </a:r>
          </a:p>
          <a:p>
            <a:pPr lvl="0" algn="r" rtl="1">
              <a:lnSpc>
                <a:spcPct val="150000"/>
              </a:lnSpc>
              <a:buClr>
                <a:srgbClr val="FF0000"/>
              </a:buClr>
            </a:pPr>
            <a:r>
              <a:rPr lang="fa-IR" b="1" dirty="0">
                <a:solidFill>
                  <a:schemeClr val="accent6">
                    <a:lumMod val="75000"/>
                  </a:schemeClr>
                </a:solidFill>
                <a:cs typeface="B Nazanin" panose="00000400000000000000" pitchFamily="2" charset="-78"/>
              </a:rPr>
              <a:t>لاغری شدید یا سوء تغذیه حاد شدید</a:t>
            </a:r>
          </a:p>
          <a:p>
            <a:pPr lvl="0" algn="r" rtl="1">
              <a:lnSpc>
                <a:spcPct val="150000"/>
              </a:lnSpc>
              <a:buClr>
                <a:srgbClr val="FF0000"/>
              </a:buClr>
            </a:pPr>
            <a:r>
              <a:rPr lang="fa-IR" b="1" dirty="0">
                <a:cs typeface="B Nazanin" panose="00000400000000000000" pitchFamily="2" charset="-78"/>
              </a:rPr>
              <a:t>ا گر منحنی وزن برای قد کودک پایین تر از 3- زد اسكور باشد یا ادم دوطرفه </a:t>
            </a:r>
            <a:r>
              <a:rPr lang="fa-IR" b="1" dirty="0" smtClean="0">
                <a:cs typeface="B Nazanin" panose="00000400000000000000" pitchFamily="2" charset="-78"/>
              </a:rPr>
              <a:t>گودگذار </a:t>
            </a:r>
            <a:r>
              <a:rPr lang="fa-IR" b="1" dirty="0">
                <a:cs typeface="B Nazanin" panose="00000400000000000000" pitchFamily="2" charset="-78"/>
              </a:rPr>
              <a:t>پا یا دور میانه </a:t>
            </a:r>
            <a:r>
              <a:rPr lang="fa-IR" b="1" dirty="0" smtClean="0">
                <a:cs typeface="B Nazanin" panose="00000400000000000000" pitchFamily="2" charset="-78"/>
              </a:rPr>
              <a:t>بازو( </a:t>
            </a:r>
            <a:r>
              <a:rPr lang="en-US" b="1" dirty="0" smtClean="0">
                <a:cs typeface="B Nazanin" panose="00000400000000000000" pitchFamily="2" charset="-78"/>
              </a:rPr>
              <a:t>MUAC</a:t>
            </a:r>
            <a:r>
              <a:rPr lang="fa-IR" b="1" dirty="0" smtClean="0">
                <a:cs typeface="B Nazanin" panose="00000400000000000000" pitchFamily="2" charset="-78"/>
              </a:rPr>
              <a:t>)</a:t>
            </a:r>
            <a:r>
              <a:rPr lang="en-US" b="1" dirty="0" smtClean="0">
                <a:cs typeface="B Nazanin" panose="00000400000000000000" pitchFamily="2" charset="-78"/>
              </a:rPr>
              <a:t> </a:t>
            </a:r>
            <a:r>
              <a:rPr lang="fa-IR" b="1" dirty="0">
                <a:cs typeface="B Nazanin" panose="00000400000000000000" pitchFamily="2" charset="-78"/>
              </a:rPr>
              <a:t>کمتر از 115 میلی متر باشد، در </a:t>
            </a:r>
            <a:r>
              <a:rPr lang="fa-IR" b="1" dirty="0" smtClean="0">
                <a:cs typeface="B Nazanin" panose="00000400000000000000" pitchFamily="2" charset="-78"/>
              </a:rPr>
              <a:t>طبقه بندی </a:t>
            </a:r>
            <a:r>
              <a:rPr lang="fa-IR" b="1" dirty="0">
                <a:cs typeface="B Nazanin" panose="00000400000000000000" pitchFamily="2" charset="-78"/>
              </a:rPr>
              <a:t>«لاغری شدید یا سوء تغذیه حاد شدید» قرار </a:t>
            </a:r>
            <a:r>
              <a:rPr lang="fa-IR" b="1" dirty="0" smtClean="0">
                <a:cs typeface="B Nazanin" panose="00000400000000000000" pitchFamily="2" charset="-78"/>
              </a:rPr>
              <a:t>می گیرد </a:t>
            </a:r>
            <a:r>
              <a:rPr lang="fa-IR" b="1" dirty="0">
                <a:cs typeface="B Nazanin" panose="00000400000000000000" pitchFamily="2" charset="-78"/>
              </a:rPr>
              <a:t>.</a:t>
            </a:r>
          </a:p>
          <a:p>
            <a:pPr algn="r" rtl="1">
              <a:lnSpc>
                <a:spcPct val="150000"/>
              </a:lnSpc>
              <a:buClr>
                <a:srgbClr val="FF0000"/>
              </a:buClr>
            </a:pPr>
            <a:r>
              <a:rPr lang="fa-IR" b="1" dirty="0">
                <a:cs typeface="B Nazanin" panose="00000400000000000000" pitchFamily="2" charset="-78"/>
              </a:rPr>
              <a:t>ل</a:t>
            </a:r>
            <a:r>
              <a:rPr lang="fa-IR" b="1" dirty="0">
                <a:solidFill>
                  <a:schemeClr val="accent6">
                    <a:lumMod val="75000"/>
                  </a:schemeClr>
                </a:solidFill>
                <a:cs typeface="B Nazanin" panose="00000400000000000000" pitchFamily="2" charset="-78"/>
              </a:rPr>
              <a:t>اغر یا سوء تغذیه حاد متوسط</a:t>
            </a:r>
          </a:p>
          <a:p>
            <a:pPr algn="r" rtl="1">
              <a:lnSpc>
                <a:spcPct val="150000"/>
              </a:lnSpc>
              <a:buClr>
                <a:srgbClr val="FF0000"/>
              </a:buClr>
            </a:pPr>
            <a:r>
              <a:rPr lang="fa-IR" b="1" dirty="0">
                <a:cs typeface="B Nazanin" panose="00000400000000000000" pitchFamily="2" charset="-78"/>
              </a:rPr>
              <a:t>ا گر منحنی وزن برای قد کودک مساوی3- زد اسكور تا پایین تر از 2- زد اسكور یا </a:t>
            </a:r>
            <a:r>
              <a:rPr lang="en-US" b="1" dirty="0">
                <a:cs typeface="B Nazanin" panose="00000400000000000000" pitchFamily="2" charset="-78"/>
              </a:rPr>
              <a:t>MUAC </a:t>
            </a:r>
            <a:r>
              <a:rPr lang="fa-IR" b="1" dirty="0">
                <a:cs typeface="B Nazanin" panose="00000400000000000000" pitchFamily="2" charset="-78"/>
              </a:rPr>
              <a:t>بین 115</a:t>
            </a:r>
            <a:r>
              <a:rPr lang="en-US" b="1" dirty="0">
                <a:cs typeface="B Nazanin" panose="00000400000000000000" pitchFamily="2" charset="-78"/>
              </a:rPr>
              <a:t>mm </a:t>
            </a:r>
            <a:r>
              <a:rPr lang="fa-IR" b="1" dirty="0">
                <a:cs typeface="B Nazanin" panose="00000400000000000000" pitchFamily="2" charset="-78"/>
              </a:rPr>
              <a:t>و 125</a:t>
            </a:r>
            <a:r>
              <a:rPr lang="en-US" b="1" dirty="0">
                <a:cs typeface="B Nazanin" panose="00000400000000000000" pitchFamily="2" charset="-78"/>
              </a:rPr>
              <a:t>mm </a:t>
            </a:r>
            <a:r>
              <a:rPr lang="fa-IR" b="1" dirty="0">
                <a:cs typeface="B Nazanin" panose="00000400000000000000" pitchFamily="2" charset="-78"/>
              </a:rPr>
              <a:t>باشد، درطبقه بندی </a:t>
            </a:r>
            <a:r>
              <a:rPr lang="fa-IR" b="1" dirty="0" smtClean="0">
                <a:cs typeface="B Nazanin" panose="00000400000000000000" pitchFamily="2" charset="-78"/>
              </a:rPr>
              <a:t>«</a:t>
            </a:r>
            <a:r>
              <a:rPr lang="fa-IR" b="1" dirty="0">
                <a:cs typeface="B Nazanin" panose="00000400000000000000" pitchFamily="2" charset="-78"/>
              </a:rPr>
              <a:t>لاغر یا سوء تغذیه حاد متوسط» قرار می گیرد.</a:t>
            </a:r>
          </a:p>
          <a:p>
            <a:pPr lvl="0" algn="r" rtl="1">
              <a:lnSpc>
                <a:spcPct val="150000"/>
              </a:lnSpc>
              <a:buClr>
                <a:srgbClr val="FF0000"/>
              </a:buClr>
            </a:pPr>
            <a:r>
              <a:rPr lang="fa-IR" b="1" dirty="0" smtClean="0">
                <a:solidFill>
                  <a:schemeClr val="accent6">
                    <a:lumMod val="75000"/>
                  </a:schemeClr>
                </a:solidFill>
                <a:cs typeface="B Nazanin" panose="00000400000000000000" pitchFamily="2" charset="-78"/>
              </a:rPr>
              <a:t>چاق</a:t>
            </a:r>
            <a:endParaRPr lang="fa-IR" b="1" dirty="0">
              <a:solidFill>
                <a:schemeClr val="accent6">
                  <a:lumMod val="75000"/>
                </a:schemeClr>
              </a:solidFill>
              <a:cs typeface="B Nazanin" panose="00000400000000000000" pitchFamily="2" charset="-78"/>
            </a:endParaRPr>
          </a:p>
          <a:p>
            <a:pPr lvl="0" algn="r" rtl="1">
              <a:lnSpc>
                <a:spcPct val="150000"/>
              </a:lnSpc>
              <a:buClr>
                <a:srgbClr val="FF0000"/>
              </a:buClr>
            </a:pPr>
            <a:r>
              <a:rPr lang="fa-IR" b="1" dirty="0">
                <a:cs typeface="B Nazanin" panose="00000400000000000000" pitchFamily="2" charset="-78"/>
              </a:rPr>
              <a:t>ا گر منحنی وزن برای قد کودک بالاتر از 3+ زد اسكور، در طبقه بندی «چاق» قرار می گیرد .</a:t>
            </a:r>
          </a:p>
          <a:p>
            <a:pPr algn="r" rtl="1">
              <a:lnSpc>
                <a:spcPct val="150000"/>
              </a:lnSpc>
              <a:buClr>
                <a:srgbClr val="FF0000"/>
              </a:buClr>
            </a:pPr>
            <a:r>
              <a:rPr lang="fa-IR" b="1" dirty="0">
                <a:solidFill>
                  <a:schemeClr val="accent6">
                    <a:lumMod val="75000"/>
                  </a:schemeClr>
                </a:solidFill>
                <a:cs typeface="B Nazanin" panose="00000400000000000000" pitchFamily="2" charset="-78"/>
              </a:rPr>
              <a:t>اضافه وزن</a:t>
            </a:r>
          </a:p>
          <a:p>
            <a:pPr algn="r" rtl="1">
              <a:lnSpc>
                <a:spcPct val="150000"/>
              </a:lnSpc>
              <a:buClr>
                <a:srgbClr val="FF0000"/>
              </a:buClr>
            </a:pPr>
            <a:r>
              <a:rPr lang="fa-IR" b="1" dirty="0">
                <a:cs typeface="B Nazanin" panose="00000400000000000000" pitchFamily="2" charset="-78"/>
              </a:rPr>
              <a:t>ا گر منحنی وزن برای قد کودک بالاتر از زد اسكور 2+ تا مساوی 3+ زد اسكور باشد، درطبقه بندی </a:t>
            </a:r>
            <a:r>
              <a:rPr lang="fa-IR" b="1" dirty="0" smtClean="0">
                <a:cs typeface="B Nazanin" panose="00000400000000000000" pitchFamily="2" charset="-78"/>
              </a:rPr>
              <a:t>« </a:t>
            </a:r>
            <a:r>
              <a:rPr lang="fa-IR" b="1" dirty="0">
                <a:cs typeface="B Nazanin" panose="00000400000000000000" pitchFamily="2" charset="-78"/>
              </a:rPr>
              <a:t>اضافه وزن» قرار می گیرد.</a:t>
            </a:r>
          </a:p>
          <a:p>
            <a:pPr lvl="0" algn="r" rtl="1">
              <a:lnSpc>
                <a:spcPct val="150000"/>
              </a:lnSpc>
              <a:buClr>
                <a:srgbClr val="FF0000"/>
              </a:buClr>
            </a:pPr>
            <a:r>
              <a:rPr lang="fa-IR" b="1" dirty="0" smtClean="0">
                <a:solidFill>
                  <a:schemeClr val="accent6">
                    <a:lumMod val="75000"/>
                  </a:schemeClr>
                </a:solidFill>
                <a:cs typeface="B Nazanin" panose="00000400000000000000" pitchFamily="2" charset="-78"/>
              </a:rPr>
              <a:t>احتمال </a:t>
            </a:r>
            <a:r>
              <a:rPr lang="fa-IR" b="1" dirty="0">
                <a:solidFill>
                  <a:schemeClr val="accent6">
                    <a:lumMod val="75000"/>
                  </a:schemeClr>
                </a:solidFill>
                <a:cs typeface="B Nazanin" panose="00000400000000000000" pitchFamily="2" charset="-78"/>
              </a:rPr>
              <a:t>خطر اضافه وزن</a:t>
            </a:r>
          </a:p>
          <a:p>
            <a:pPr algn="r" rtl="1">
              <a:lnSpc>
                <a:spcPct val="150000"/>
              </a:lnSpc>
              <a:buClr>
                <a:srgbClr val="FF0000"/>
              </a:buClr>
            </a:pPr>
            <a:r>
              <a:rPr lang="fa-IR" b="1" dirty="0">
                <a:cs typeface="B Nazanin" panose="00000400000000000000" pitchFamily="2" charset="-78"/>
              </a:rPr>
              <a:t>ا گر منحنی وزن برای قد کودک بیش تر از 1+ زد اس كور تا </a:t>
            </a:r>
            <a:r>
              <a:rPr lang="fa-IR" b="1" dirty="0" smtClean="0">
                <a:cs typeface="B Nazanin" panose="00000400000000000000" pitchFamily="2" charset="-78"/>
              </a:rPr>
              <a:t>مساوی </a:t>
            </a:r>
            <a:r>
              <a:rPr lang="fa-IR" b="1" dirty="0">
                <a:cs typeface="B Nazanin" panose="00000400000000000000" pitchFamily="2" charset="-78"/>
              </a:rPr>
              <a:t>2+ </a:t>
            </a:r>
            <a:r>
              <a:rPr lang="fa-IR" b="1" dirty="0" smtClean="0">
                <a:cs typeface="B Nazanin" panose="00000400000000000000" pitchFamily="2" charset="-78"/>
              </a:rPr>
              <a:t>زداسكور </a:t>
            </a:r>
            <a:r>
              <a:rPr lang="fa-IR" b="1" dirty="0">
                <a:cs typeface="B Nazanin" panose="00000400000000000000" pitchFamily="2" charset="-78"/>
              </a:rPr>
              <a:t>باش د، درطبقه بندی </a:t>
            </a:r>
            <a:r>
              <a:rPr lang="fa-IR" b="1" dirty="0" smtClean="0">
                <a:cs typeface="B Nazanin" panose="00000400000000000000" pitchFamily="2" charset="-78"/>
              </a:rPr>
              <a:t>«</a:t>
            </a:r>
            <a:r>
              <a:rPr lang="fa-IR" b="1" dirty="0">
                <a:cs typeface="B Nazanin" panose="00000400000000000000" pitchFamily="2" charset="-78"/>
              </a:rPr>
              <a:t>احتمال خطر اضافه وزن» قرار می گیرد.</a:t>
            </a:r>
          </a:p>
          <a:p>
            <a:pPr lvl="0" algn="r" rtl="1">
              <a:lnSpc>
                <a:spcPct val="150000"/>
              </a:lnSpc>
              <a:buClr>
                <a:srgbClr val="FF0000"/>
              </a:buClr>
            </a:pPr>
            <a:endParaRPr lang="fa-IR"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تفسیر شاخص های رشد کودکان </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24146863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192000" cy="6878806"/>
          </a:xfrm>
          <a:prstGeom prst="rect">
            <a:avLst/>
          </a:prstGeom>
        </p:spPr>
        <p:txBody>
          <a:bodyPr wrap="square">
            <a:spAutoFit/>
          </a:bodyPr>
          <a:lstStyle/>
          <a:p>
            <a:pPr lvl="0" algn="r" rtl="1">
              <a:lnSpc>
                <a:spcPct val="150000"/>
              </a:lnSpc>
              <a:buClr>
                <a:srgbClr val="FF0000"/>
              </a:buClr>
            </a:pPr>
            <a:endParaRPr lang="fa-IR" b="1" dirty="0">
              <a:cs typeface="B Nazanin" panose="00000400000000000000" pitchFamily="2" charset="-78"/>
            </a:endParaRPr>
          </a:p>
          <a:p>
            <a:pPr lvl="0" algn="just" rtl="1">
              <a:lnSpc>
                <a:spcPct val="150000"/>
              </a:lnSpc>
              <a:buClr>
                <a:srgbClr val="FF0000"/>
              </a:buClr>
            </a:pPr>
            <a:r>
              <a:rPr lang="fa-IR" sz="2400" b="1" dirty="0">
                <a:cs typeface="B Nazanin" panose="00000400000000000000" pitchFamily="2" charset="-78"/>
              </a:rPr>
              <a:t> </a:t>
            </a:r>
            <a:r>
              <a:rPr lang="fa-IR" sz="2400" b="1" dirty="0" smtClean="0">
                <a:solidFill>
                  <a:srgbClr val="FF0000"/>
                </a:solidFill>
                <a:cs typeface="B Nazanin" panose="00000400000000000000" pitchFamily="2" charset="-78"/>
              </a:rPr>
              <a:t>انرژی</a:t>
            </a:r>
            <a:r>
              <a:rPr lang="fa-IR" sz="2400" b="1" dirty="0" smtClean="0">
                <a:cs typeface="B Nazanin" panose="00000400000000000000" pitchFamily="2" charset="-78"/>
              </a:rPr>
              <a:t>. </a:t>
            </a:r>
            <a:r>
              <a:rPr lang="fa-IR" sz="2400" b="1" dirty="0">
                <a:cs typeface="B Nazanin" panose="00000400000000000000" pitchFamily="2" charset="-78"/>
              </a:rPr>
              <a:t>میزان انرژی مورد نیاز نوجوانان، به دلیل تفاوت در اندازه بدن، میزان تحرک و </a:t>
            </a:r>
            <a:r>
              <a:rPr lang="fa-IR" sz="2400" b="1" dirty="0" smtClean="0">
                <a:cs typeface="B Nazanin" panose="00000400000000000000" pitchFamily="2" charset="-78"/>
              </a:rPr>
              <a:t>سرعت رشد </a:t>
            </a:r>
            <a:r>
              <a:rPr lang="fa-IR" sz="2400" b="1" dirty="0">
                <a:cs typeface="B Nazanin" panose="00000400000000000000" pitchFamily="2" charset="-78"/>
              </a:rPr>
              <a:t>آنها متفاوت </a:t>
            </a:r>
            <a:r>
              <a:rPr lang="fa-IR" sz="2400" b="1" dirty="0" smtClean="0">
                <a:cs typeface="B Nazanin" panose="00000400000000000000" pitchFamily="2" charset="-78"/>
              </a:rPr>
              <a:t>است. کربوهیدراتها </a:t>
            </a:r>
            <a:r>
              <a:rPr lang="fa-IR" sz="2400" b="1" dirty="0">
                <a:cs typeface="B Nazanin" panose="00000400000000000000" pitchFamily="2" charset="-78"/>
              </a:rPr>
              <a:t>که بیشتر در نان و غلات وجود دارند و همچنین </a:t>
            </a:r>
            <a:r>
              <a:rPr lang="fa-IR" sz="2400" b="1" dirty="0" smtClean="0">
                <a:cs typeface="B Nazanin" panose="00000400000000000000" pitchFamily="2" charset="-78"/>
              </a:rPr>
              <a:t>چربیها </a:t>
            </a:r>
            <a:r>
              <a:rPr lang="fa-IR" sz="2400" b="1" dirty="0">
                <a:cs typeface="B Nazanin" panose="00000400000000000000" pitchFamily="2" charset="-78"/>
              </a:rPr>
              <a:t>منابع تأمین کننده انرژی هستند .</a:t>
            </a:r>
          </a:p>
          <a:p>
            <a:pPr lvl="0" algn="just" rtl="1">
              <a:lnSpc>
                <a:spcPct val="150000"/>
              </a:lnSpc>
              <a:buClr>
                <a:srgbClr val="FF0000"/>
              </a:buClr>
            </a:pPr>
            <a:r>
              <a:rPr lang="fa-IR" sz="2400" b="1" dirty="0">
                <a:solidFill>
                  <a:srgbClr val="FF0000"/>
                </a:solidFill>
                <a:cs typeface="B Nazanin" panose="00000400000000000000" pitchFamily="2" charset="-78"/>
              </a:rPr>
              <a:t> پروتئین: </a:t>
            </a:r>
            <a:r>
              <a:rPr lang="fa-IR" sz="2400" b="1" dirty="0">
                <a:cs typeface="B Nazanin" panose="00000400000000000000" pitchFamily="2" charset="-78"/>
              </a:rPr>
              <a:t>پروتئین برای نگهداری و ترمیم </a:t>
            </a:r>
            <a:r>
              <a:rPr lang="fa-IR" sz="2400" b="1" dirty="0" smtClean="0">
                <a:cs typeface="B Nazanin" panose="00000400000000000000" pitchFamily="2" charset="-78"/>
              </a:rPr>
              <a:t>بافتها </a:t>
            </a:r>
            <a:r>
              <a:rPr lang="fa-IR" sz="2400" b="1" dirty="0">
                <a:cs typeface="B Nazanin" panose="00000400000000000000" pitchFamily="2" charset="-78"/>
              </a:rPr>
              <a:t>و ساختن </a:t>
            </a:r>
            <a:r>
              <a:rPr lang="fa-IR" sz="2400" b="1" dirty="0" smtClean="0">
                <a:cs typeface="B Nazanin" panose="00000400000000000000" pitchFamily="2" charset="-78"/>
              </a:rPr>
              <a:t>سلولها </a:t>
            </a:r>
            <a:r>
              <a:rPr lang="fa-IR" sz="2400" b="1" dirty="0">
                <a:cs typeface="B Nazanin" panose="00000400000000000000" pitchFamily="2" charset="-78"/>
              </a:rPr>
              <a:t>و </a:t>
            </a:r>
            <a:r>
              <a:rPr lang="fa-IR" sz="2400" b="1" dirty="0" smtClean="0">
                <a:cs typeface="B Nazanin" panose="00000400000000000000" pitchFamily="2" charset="-78"/>
              </a:rPr>
              <a:t>بافتهای </a:t>
            </a:r>
            <a:r>
              <a:rPr lang="fa-IR" sz="2400" b="1" dirty="0">
                <a:cs typeface="B Nazanin" panose="00000400000000000000" pitchFamily="2" charset="-78"/>
              </a:rPr>
              <a:t>جدید مورد نیاز است. ترکیبی از پروتئین حیوانی و گیاهی به شرط آنكه انرژی دریافتی نوجوان کافی باشد </a:t>
            </a:r>
            <a:r>
              <a:rPr lang="fa-IR" sz="2400" b="1" dirty="0" smtClean="0">
                <a:cs typeface="B Nazanin" panose="00000400000000000000" pitchFamily="2" charset="-78"/>
              </a:rPr>
              <a:t>میتواند </a:t>
            </a:r>
            <a:r>
              <a:rPr lang="fa-IR" sz="2400" b="1" dirty="0">
                <a:cs typeface="B Nazanin" panose="00000400000000000000" pitchFamily="2" charset="-78"/>
              </a:rPr>
              <a:t>نیاز بدن را برای رشد تأمین نماید. توصیه </a:t>
            </a:r>
            <a:r>
              <a:rPr lang="fa-IR" sz="2400" b="1" dirty="0" smtClean="0">
                <a:cs typeface="B Nazanin" panose="00000400000000000000" pitchFamily="2" charset="-78"/>
              </a:rPr>
              <a:t>میشود </a:t>
            </a:r>
            <a:r>
              <a:rPr lang="fa-IR" sz="2400" b="1" dirty="0">
                <a:cs typeface="B Nazanin" panose="00000400000000000000" pitchFamily="2" charset="-78"/>
              </a:rPr>
              <a:t>حتی الامكان پروتئین حیوانی </a:t>
            </a:r>
            <a:r>
              <a:rPr lang="fa-IR" sz="2400" b="1" dirty="0" smtClean="0">
                <a:cs typeface="B Nazanin" panose="00000400000000000000" pitchFamily="2" charset="-78"/>
              </a:rPr>
              <a:t>که </a:t>
            </a:r>
            <a:r>
              <a:rPr lang="fa-IR" sz="2400" b="1" dirty="0">
                <a:cs typeface="B Nazanin" panose="00000400000000000000" pitchFamily="2" charset="-78"/>
              </a:rPr>
              <a:t>پروتئین با کیفیت خوب محسوب </a:t>
            </a:r>
            <a:r>
              <a:rPr lang="fa-IR" sz="2400" b="1" dirty="0" smtClean="0">
                <a:cs typeface="B Nazanin" panose="00000400000000000000" pitchFamily="2" charset="-78"/>
              </a:rPr>
              <a:t>میشوند </a:t>
            </a:r>
            <a:r>
              <a:rPr lang="fa-IR" sz="2400" b="1" dirty="0">
                <a:cs typeface="B Nazanin" panose="00000400000000000000" pitchFamily="2" charset="-78"/>
              </a:rPr>
              <a:t>در برنامه غذایی </a:t>
            </a:r>
            <a:r>
              <a:rPr lang="fa-IR" sz="2400" b="1" dirty="0" smtClean="0">
                <a:cs typeface="B Nazanin" panose="00000400000000000000" pitchFamily="2" charset="-78"/>
              </a:rPr>
              <a:t>روزانه گنجانده شود</a:t>
            </a:r>
            <a:r>
              <a:rPr lang="fa-IR" sz="2400" b="1" dirty="0">
                <a:cs typeface="B Nazanin" panose="00000400000000000000" pitchFamily="2" charset="-78"/>
              </a:rPr>
              <a:t>. </a:t>
            </a:r>
            <a:endParaRPr lang="fa-IR" sz="2400" b="1" dirty="0" smtClean="0">
              <a:cs typeface="B Nazanin" panose="00000400000000000000" pitchFamily="2" charset="-78"/>
            </a:endParaRPr>
          </a:p>
          <a:p>
            <a:pPr lvl="0" algn="just" rtl="1">
              <a:lnSpc>
                <a:spcPct val="150000"/>
              </a:lnSpc>
              <a:buClr>
                <a:srgbClr val="FF0000"/>
              </a:buClr>
            </a:pPr>
            <a:r>
              <a:rPr lang="fa-IR" sz="2400" b="1" dirty="0" smtClean="0">
                <a:solidFill>
                  <a:srgbClr val="FF0000"/>
                </a:solidFill>
                <a:cs typeface="B Nazanin" panose="00000400000000000000" pitchFamily="2" charset="-78"/>
              </a:rPr>
              <a:t>ویتا مینها </a:t>
            </a:r>
            <a:r>
              <a:rPr lang="fa-IR" sz="2400" b="1" dirty="0">
                <a:solidFill>
                  <a:srgbClr val="FF0000"/>
                </a:solidFill>
                <a:cs typeface="B Nazanin" panose="00000400000000000000" pitchFamily="2" charset="-78"/>
              </a:rPr>
              <a:t>و </a:t>
            </a:r>
            <a:r>
              <a:rPr lang="fa-IR" sz="2400" b="1" dirty="0" smtClean="0">
                <a:solidFill>
                  <a:srgbClr val="FF0000"/>
                </a:solidFill>
                <a:cs typeface="B Nazanin" panose="00000400000000000000" pitchFamily="2" charset="-78"/>
              </a:rPr>
              <a:t>املاح معدنی : </a:t>
            </a:r>
            <a:r>
              <a:rPr lang="fa-IR" sz="2400" b="1" dirty="0" smtClean="0">
                <a:cs typeface="B Nazanin" panose="00000400000000000000" pitchFamily="2" charset="-78"/>
              </a:rPr>
              <a:t>برخی </a:t>
            </a:r>
            <a:r>
              <a:rPr lang="fa-IR" sz="2400" b="1" dirty="0">
                <a:cs typeface="B Nazanin" panose="00000400000000000000" pitchFamily="2" charset="-78"/>
              </a:rPr>
              <a:t>از </a:t>
            </a:r>
            <a:r>
              <a:rPr lang="fa-IR" sz="2400" b="1" dirty="0" smtClean="0">
                <a:cs typeface="B Nazanin" panose="00000400000000000000" pitchFamily="2" charset="-78"/>
              </a:rPr>
              <a:t>ویتامینها </a:t>
            </a:r>
            <a:r>
              <a:rPr lang="fa-IR" sz="2400" b="1" dirty="0">
                <a:cs typeface="B Nazanin" panose="00000400000000000000" pitchFamily="2" charset="-78"/>
              </a:rPr>
              <a:t>و املاح معدنی در دوران رشد نقش اساسی دارند و کمبود آنها موجب اختلال رشد </a:t>
            </a:r>
            <a:r>
              <a:rPr lang="fa-IR" sz="2400" b="1" dirty="0" smtClean="0">
                <a:cs typeface="B Nazanin" panose="00000400000000000000" pitchFamily="2" charset="-78"/>
              </a:rPr>
              <a:t>نوجوان   میشود </a:t>
            </a:r>
            <a:r>
              <a:rPr lang="fa-IR" sz="2400" b="1" dirty="0">
                <a:cs typeface="B Nazanin" panose="00000400000000000000" pitchFamily="2" charset="-78"/>
              </a:rPr>
              <a:t>.</a:t>
            </a:r>
            <a:r>
              <a:rPr lang="fa-IR" sz="2400" b="1" dirty="0" smtClean="0">
                <a:cs typeface="B Nazanin" panose="00000400000000000000" pitchFamily="2" charset="-78"/>
              </a:rPr>
              <a:t>شایعترین کمبودهای </a:t>
            </a:r>
            <a:r>
              <a:rPr lang="fa-IR" sz="2400" b="1" dirty="0">
                <a:cs typeface="B Nazanin" panose="00000400000000000000" pitchFamily="2" charset="-78"/>
              </a:rPr>
              <a:t>ویتامینی در این دوران، کمبود ویتامین </a:t>
            </a:r>
            <a:r>
              <a:rPr lang="en-US" sz="2400" b="1" dirty="0">
                <a:cs typeface="B Nazanin" panose="00000400000000000000" pitchFamily="2" charset="-78"/>
              </a:rPr>
              <a:t>A </a:t>
            </a:r>
            <a:r>
              <a:rPr lang="fa-IR" sz="2400" b="1" dirty="0">
                <a:cs typeface="B Nazanin" panose="00000400000000000000" pitchFamily="2" charset="-78"/>
              </a:rPr>
              <a:t>و </a:t>
            </a:r>
            <a:r>
              <a:rPr lang="en-US" sz="2400" b="1" dirty="0">
                <a:cs typeface="B Nazanin" panose="00000400000000000000" pitchFamily="2" charset="-78"/>
              </a:rPr>
              <a:t>D </a:t>
            </a:r>
            <a:r>
              <a:rPr lang="fa-IR" sz="2400" b="1" dirty="0">
                <a:cs typeface="B Nazanin" panose="00000400000000000000" pitchFamily="2" charset="-78"/>
              </a:rPr>
              <a:t>و </a:t>
            </a:r>
            <a:r>
              <a:rPr lang="fa-IR" sz="2400" b="1" dirty="0" smtClean="0">
                <a:cs typeface="B Nazanin" panose="00000400000000000000" pitchFamily="2" charset="-78"/>
              </a:rPr>
              <a:t>شایع </a:t>
            </a:r>
            <a:r>
              <a:rPr lang="fa-IR" sz="2400" b="1" dirty="0">
                <a:cs typeface="B Nazanin" panose="00000400000000000000" pitchFamily="2" charset="-78"/>
              </a:rPr>
              <a:t>ترین کمبودهای </a:t>
            </a:r>
            <a:r>
              <a:rPr lang="fa-IR" sz="2400" b="1" dirty="0" smtClean="0">
                <a:cs typeface="B Nazanin" panose="00000400000000000000" pitchFamily="2" charset="-78"/>
              </a:rPr>
              <a:t>املاح</a:t>
            </a:r>
            <a:r>
              <a:rPr lang="fa-IR" sz="2400" b="1" dirty="0">
                <a:cs typeface="B Nazanin" panose="00000400000000000000" pitchFamily="2" charset="-78"/>
              </a:rPr>
              <a:t>، کمبود ید، آهن، روی و کلسیم </a:t>
            </a:r>
            <a:r>
              <a:rPr lang="fa-IR" sz="2400" b="1" dirty="0" smtClean="0">
                <a:cs typeface="B Nazanin" panose="00000400000000000000" pitchFamily="2" charset="-78"/>
              </a:rPr>
              <a:t>است. </a:t>
            </a: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در کودکان و نوجوانان 5 تا 18 سال</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4058560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88046" y="1436915"/>
            <a:ext cx="10740301" cy="5082947"/>
          </a:xfrm>
          <a:prstGeom prst="rect">
            <a:avLst/>
          </a:prstGeom>
        </p:spPr>
      </p:pic>
      <p:pic>
        <p:nvPicPr>
          <p:cNvPr id="4" name="Content Placeholder 3"/>
          <p:cNvPicPr>
            <a:picLocks noGrp="1" noChangeAspect="1"/>
          </p:cNvPicPr>
          <p:nvPr>
            <p:ph idx="1"/>
          </p:nvPr>
        </p:nvPicPr>
        <p:blipFill>
          <a:blip r:embed="rId3"/>
          <a:stretch>
            <a:fillRect/>
          </a:stretch>
        </p:blipFill>
        <p:spPr>
          <a:xfrm>
            <a:off x="0" y="777241"/>
            <a:ext cx="12192000" cy="6080759"/>
          </a:xfrm>
          <a:prstGeom prst="rect">
            <a:avLst/>
          </a:prstGeom>
        </p:spPr>
      </p:pic>
      <p:sp>
        <p:nvSpPr>
          <p:cNvPr id="2" name="Title 1"/>
          <p:cNvSpPr>
            <a:spLocks noGrp="1"/>
          </p:cNvSpPr>
          <p:nvPr>
            <p:ph type="title"/>
          </p:nvPr>
        </p:nvSpPr>
        <p:spPr>
          <a:xfrm>
            <a:off x="1162594" y="117567"/>
            <a:ext cx="10191206" cy="1319348"/>
          </a:xfrm>
        </p:spPr>
        <p:txBody>
          <a:bodyPr>
            <a:normAutofit/>
          </a:bodyPr>
          <a:lstStyle/>
          <a:p>
            <a:pPr algn="ctr"/>
            <a:r>
              <a:rPr lang="ar-SA" dirty="0">
                <a:cs typeface="B Titr" panose="00000700000000000000" pitchFamily="2" charset="-78"/>
              </a:rPr>
              <a:t>اصول تغذیه صحیح</a:t>
            </a:r>
            <a:r>
              <a:rPr lang="en-US" dirty="0">
                <a:cs typeface="B Titr" panose="00000700000000000000" pitchFamily="2" charset="-78"/>
              </a:rPr>
              <a:t/>
            </a:r>
            <a:br>
              <a:rPr lang="en-US" dirty="0">
                <a:cs typeface="B Titr" panose="00000700000000000000" pitchFamily="2" charset="-78"/>
              </a:rPr>
            </a:br>
            <a:endParaRPr lang="en-US" dirty="0">
              <a:cs typeface="B Titr" panose="00000700000000000000" pitchFamily="2" charset="-78"/>
            </a:endParaRPr>
          </a:p>
        </p:txBody>
      </p:sp>
      <p:sp>
        <p:nvSpPr>
          <p:cNvPr id="7" name="Rectangle 6"/>
          <p:cNvSpPr/>
          <p:nvPr/>
        </p:nvSpPr>
        <p:spPr>
          <a:xfrm>
            <a:off x="327660" y="1098777"/>
            <a:ext cx="11536679" cy="5032147"/>
          </a:xfrm>
          <a:prstGeom prst="rect">
            <a:avLst/>
          </a:prstGeom>
        </p:spPr>
        <p:txBody>
          <a:bodyPr wrap="square">
            <a:spAutoFit/>
          </a:bodyPr>
          <a:lstStyle/>
          <a:p>
            <a:pPr algn="just" rtl="1">
              <a:lnSpc>
                <a:spcPct val="150000"/>
              </a:lnSpc>
            </a:pPr>
            <a:r>
              <a:rPr lang="fa-IR" sz="2400" b="1" dirty="0" smtClean="0">
                <a:cs typeface="B Nazanin" panose="00000400000000000000" pitchFamily="2" charset="-78"/>
              </a:rPr>
              <a:t>تغذیه درست یعنی رعایت دو اصل تعادل و تنوع در برنامه غذایی روزانه.</a:t>
            </a:r>
          </a:p>
          <a:p>
            <a:pPr marL="342900" indent="-342900" algn="just" rtl="1">
              <a:lnSpc>
                <a:spcPct val="150000"/>
              </a:lnSpc>
              <a:buFont typeface="Wingdings" panose="05000000000000000000" pitchFamily="2" charset="2"/>
              <a:buChar char="v"/>
            </a:pPr>
            <a:r>
              <a:rPr lang="fa-IR" sz="2400" b="1" dirty="0" smtClean="0">
                <a:cs typeface="B Nazanin" panose="00000400000000000000" pitchFamily="2" charset="-78"/>
              </a:rPr>
              <a:t>تعادل به معنی مصرف مقادیر کافی از مواد مورد نیاز برای حفظ سلامت بدن است </a:t>
            </a:r>
          </a:p>
          <a:p>
            <a:pPr marL="342900" indent="-342900" algn="just" rtl="1">
              <a:lnSpc>
                <a:spcPct val="150000"/>
              </a:lnSpc>
              <a:buFont typeface="Wingdings" panose="05000000000000000000" pitchFamily="2" charset="2"/>
              <a:buChar char="v"/>
            </a:pPr>
            <a:r>
              <a:rPr lang="fa-IR" sz="2400" b="1" dirty="0" smtClean="0">
                <a:cs typeface="B Nazanin" panose="00000400000000000000" pitchFamily="2" charset="-78"/>
              </a:rPr>
              <a:t>تنوع یعنی مصرف انواع مختلف مواد غذایی که در 6 گروه اصلی غذایی معرفی می شوند.</a:t>
            </a:r>
          </a:p>
          <a:p>
            <a:pPr algn="just" rtl="1">
              <a:lnSpc>
                <a:spcPct val="150000"/>
              </a:lnSpc>
            </a:pPr>
            <a:endParaRPr lang="fa-IR" sz="2400" b="1" dirty="0" smtClean="0">
              <a:cs typeface="B Nazanin" panose="00000400000000000000" pitchFamily="2" charset="-78"/>
            </a:endParaRPr>
          </a:p>
          <a:p>
            <a:pPr algn="just" rtl="1">
              <a:lnSpc>
                <a:spcPct val="150000"/>
              </a:lnSpc>
            </a:pPr>
            <a:r>
              <a:rPr lang="fa-IR" sz="2400" b="1" dirty="0" smtClean="0">
                <a:cs typeface="B Nazanin" panose="00000400000000000000" pitchFamily="2" charset="-78"/>
              </a:rPr>
              <a:t>بهترین راه اطمینان از تعادل و تنوع در غذای روزانه استفاده از هر 6 گروه اصلی غذایی است.</a:t>
            </a:r>
          </a:p>
          <a:p>
            <a:pPr algn="just" rtl="1">
              <a:lnSpc>
                <a:spcPct val="150000"/>
              </a:lnSpc>
            </a:pPr>
            <a:endParaRPr lang="fa-IR" sz="2400" b="1" dirty="0" smtClean="0">
              <a:cs typeface="B Nazanin" panose="00000400000000000000" pitchFamily="2" charset="-78"/>
            </a:endParaRPr>
          </a:p>
          <a:p>
            <a:pPr algn="just" rtl="1">
              <a:lnSpc>
                <a:spcPct val="150000"/>
              </a:lnSpc>
            </a:pPr>
            <a:r>
              <a:rPr lang="fa-IR" sz="2400" b="1" dirty="0" smtClean="0">
                <a:cs typeface="B Nazanin" panose="00000400000000000000" pitchFamily="2" charset="-78"/>
              </a:rPr>
              <a:t>مواد غذایی هر گروه، دارای ارزش غذایی تقریباً یكسان هستند و می توان از یكی به جای دیگری استفاده کرد.</a:t>
            </a:r>
          </a:p>
          <a:p>
            <a:pPr algn="just" rtl="1">
              <a:lnSpc>
                <a:spcPct val="150000"/>
              </a:lnSpc>
            </a:pPr>
            <a:endParaRPr lang="fa-IR" sz="2400" b="1" dirty="0" smtClean="0">
              <a:cs typeface="B Nazanin" panose="00000400000000000000" pitchFamily="2" charset="-78"/>
            </a:endParaRPr>
          </a:p>
          <a:p>
            <a:pPr algn="just" rtl="1">
              <a:lnSpc>
                <a:spcPct val="150000"/>
              </a:lnSpc>
            </a:pPr>
            <a:r>
              <a:rPr lang="fa-IR" sz="2400" b="1" dirty="0" smtClean="0">
                <a:cs typeface="B Nazanin" panose="00000400000000000000" pitchFamily="2" charset="-78"/>
              </a:rPr>
              <a:t>مقایسه مقدار مصرف روزانه از گروه های غذایی را می توان با استفاده از شكل هرم غذایی نشان داد.</a:t>
            </a:r>
            <a:endParaRPr lang="fa-IR" sz="2400" b="1" dirty="0">
              <a:cs typeface="B Nazanin" panose="00000400000000000000" pitchFamily="2" charset="-78"/>
            </a:endParaRPr>
          </a:p>
        </p:txBody>
      </p:sp>
    </p:spTree>
    <p:extLst>
      <p:ext uri="{BB962C8B-B14F-4D97-AF65-F5344CB8AC3E}">
        <p14:creationId xmlns:p14="http://schemas.microsoft.com/office/powerpoint/2010/main" val="5615401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192000" cy="8125301"/>
          </a:xfrm>
          <a:prstGeom prst="rect">
            <a:avLst/>
          </a:prstGeom>
        </p:spPr>
        <p:txBody>
          <a:bodyPr wrap="square">
            <a:spAutoFit/>
          </a:bodyPr>
          <a:lstStyle/>
          <a:p>
            <a:pPr lvl="0" algn="r" rtl="1">
              <a:lnSpc>
                <a:spcPct val="150000"/>
              </a:lnSpc>
              <a:buClr>
                <a:srgbClr val="FF0000"/>
              </a:buClr>
            </a:pPr>
            <a:r>
              <a:rPr lang="fa-IR" sz="2400" b="1" dirty="0">
                <a:cs typeface="B Nazanin" panose="00000400000000000000" pitchFamily="2" charset="-78"/>
              </a:rPr>
              <a:t>بهترین روش و پایه ارزیابی رشد نوجوان و وضعیت تغذی های او روش تن سنجی و اندازه گیری وزن و قد و محاسبه شاخص نمایه توده بدنی( </a:t>
            </a:r>
            <a:r>
              <a:rPr lang="en-US" sz="2400" b="1" dirty="0">
                <a:cs typeface="B Nazanin" panose="00000400000000000000" pitchFamily="2" charset="-78"/>
              </a:rPr>
              <a:t>BMI</a:t>
            </a:r>
            <a:r>
              <a:rPr lang="fa-IR" sz="2400" b="1" dirty="0">
                <a:cs typeface="B Nazanin" panose="00000400000000000000" pitchFamily="2" charset="-78"/>
              </a:rPr>
              <a:t>)و مقایسه آن با منحنی های استاندارد رشد می باشد. </a:t>
            </a:r>
          </a:p>
          <a:p>
            <a:pPr lvl="0" algn="just" rtl="1">
              <a:lnSpc>
                <a:spcPct val="150000"/>
              </a:lnSpc>
              <a:buClr>
                <a:srgbClr val="FF0000"/>
              </a:buClr>
            </a:pPr>
            <a:r>
              <a:rPr lang="fa-IR" sz="2400" b="1" dirty="0" smtClean="0">
                <a:solidFill>
                  <a:srgbClr val="FF0000"/>
                </a:solidFill>
                <a:cs typeface="B Nazanin" panose="00000400000000000000" pitchFamily="2" charset="-78"/>
              </a:rPr>
              <a:t> </a:t>
            </a:r>
            <a:r>
              <a:rPr lang="fa-IR" sz="2400" b="1" dirty="0">
                <a:solidFill>
                  <a:srgbClr val="FF0000"/>
                </a:solidFill>
                <a:cs typeface="B Nazanin" panose="00000400000000000000" pitchFamily="2" charset="-78"/>
              </a:rPr>
              <a:t>شاخص قد برای سن</a:t>
            </a:r>
          </a:p>
          <a:p>
            <a:pPr lvl="0" algn="just" rtl="1">
              <a:lnSpc>
                <a:spcPct val="150000"/>
              </a:lnSpc>
              <a:buClr>
                <a:srgbClr val="FF0000"/>
              </a:buClr>
            </a:pPr>
            <a:r>
              <a:rPr lang="fa-IR" sz="2400" b="1" dirty="0" smtClean="0">
                <a:cs typeface="B Nazanin" panose="00000400000000000000" pitchFamily="2" charset="-78"/>
              </a:rPr>
              <a:t>سوءتغذیه </a:t>
            </a:r>
            <a:r>
              <a:rPr lang="fa-IR" sz="2400" b="1" dirty="0">
                <a:cs typeface="B Nazanin" panose="00000400000000000000" pitchFamily="2" charset="-78"/>
              </a:rPr>
              <a:t>در طی دوران </a:t>
            </a:r>
            <a:r>
              <a:rPr lang="fa-IR" sz="2400" b="1" dirty="0" smtClean="0">
                <a:cs typeface="B Nazanin" panose="00000400000000000000" pitchFamily="2" charset="-78"/>
              </a:rPr>
              <a:t>رشد میتواند </a:t>
            </a:r>
            <a:r>
              <a:rPr lang="fa-IR" sz="2400" b="1" dirty="0">
                <a:cs typeface="B Nazanin" panose="00000400000000000000" pitchFamily="2" charset="-78"/>
              </a:rPr>
              <a:t>مانع رسیدن فرد به رشد قدی مطلوب شود. از طرفی سرعت رشد قد بر حسب سن متفاوت </a:t>
            </a:r>
            <a:r>
              <a:rPr lang="fa-IR" sz="2400" b="1" dirty="0" smtClean="0">
                <a:cs typeface="B Nazanin" panose="00000400000000000000" pitchFamily="2" charset="-78"/>
              </a:rPr>
              <a:t>است </a:t>
            </a:r>
            <a:r>
              <a:rPr lang="fa-IR" sz="2400" b="1" dirty="0">
                <a:cs typeface="B Nazanin" panose="00000400000000000000" pitchFamily="2" charset="-78"/>
              </a:rPr>
              <a:t>و چنان چه از حد مورد انتظار کم تر </a:t>
            </a:r>
            <a:r>
              <a:rPr lang="fa-IR" sz="2400" b="1" dirty="0" smtClean="0">
                <a:cs typeface="B Nazanin" panose="00000400000000000000" pitchFamily="2" charset="-78"/>
              </a:rPr>
              <a:t>باشد</a:t>
            </a:r>
            <a:r>
              <a:rPr lang="fa-IR" sz="2400" b="1" dirty="0">
                <a:cs typeface="B Nazanin" panose="00000400000000000000" pitchFamily="2" charset="-78"/>
              </a:rPr>
              <a:t>، اختلال </a:t>
            </a:r>
            <a:r>
              <a:rPr lang="fa-IR" sz="2400" b="1" dirty="0" smtClean="0">
                <a:cs typeface="B Nazanin" panose="00000400000000000000" pitchFamily="2" charset="-78"/>
              </a:rPr>
              <a:t>رشد </a:t>
            </a:r>
            <a:r>
              <a:rPr lang="fa-IR" sz="2400" b="1" dirty="0">
                <a:cs typeface="B Nazanin" panose="00000400000000000000" pitchFamily="2" charset="-78"/>
              </a:rPr>
              <a:t>قد </a:t>
            </a:r>
            <a:r>
              <a:rPr lang="fa-IR" sz="2400" b="1" dirty="0" smtClean="0">
                <a:cs typeface="B Nazanin" panose="00000400000000000000" pitchFamily="2" charset="-78"/>
              </a:rPr>
              <a:t>مطرح می گردد</a:t>
            </a:r>
            <a:r>
              <a:rPr lang="fa-IR" sz="2400" b="1" dirty="0">
                <a:cs typeface="B Nazanin" panose="00000400000000000000" pitchFamily="2" charset="-78"/>
              </a:rPr>
              <a:t>. کوتاه قدی </a:t>
            </a:r>
            <a:r>
              <a:rPr lang="fa-IR" sz="2400" b="1" dirty="0" smtClean="0">
                <a:cs typeface="B Nazanin" panose="00000400000000000000" pitchFamily="2" charset="-78"/>
              </a:rPr>
              <a:t>تغذیه ای با اندازه گیری </a:t>
            </a:r>
            <a:r>
              <a:rPr lang="fa-IR" sz="2400" b="1" dirty="0">
                <a:cs typeface="B Nazanin" panose="00000400000000000000" pitchFamily="2" charset="-78"/>
              </a:rPr>
              <a:t>قد نوجوان و </a:t>
            </a:r>
            <a:r>
              <a:rPr lang="fa-IR" sz="2400" b="1" dirty="0" smtClean="0">
                <a:cs typeface="B Nazanin" panose="00000400000000000000" pitchFamily="2" charset="-78"/>
              </a:rPr>
              <a:t>مقایسه </a:t>
            </a:r>
            <a:r>
              <a:rPr lang="fa-IR" sz="2400" b="1" dirty="0">
                <a:cs typeface="B Nazanin" panose="00000400000000000000" pitchFamily="2" charset="-78"/>
              </a:rPr>
              <a:t>آن با </a:t>
            </a:r>
            <a:r>
              <a:rPr lang="fa-IR" sz="2400" b="1" dirty="0" smtClean="0">
                <a:cs typeface="B Nazanin" panose="00000400000000000000" pitchFamily="2" charset="-78"/>
              </a:rPr>
              <a:t>استاندارد </a:t>
            </a:r>
            <a:r>
              <a:rPr lang="fa-IR" sz="2400" b="1" dirty="0">
                <a:cs typeface="B Nazanin" panose="00000400000000000000" pitchFamily="2" charset="-78"/>
              </a:rPr>
              <a:t>تعیین </a:t>
            </a:r>
            <a:r>
              <a:rPr lang="fa-IR" sz="2400" b="1" dirty="0" smtClean="0">
                <a:cs typeface="B Nazanin" panose="00000400000000000000" pitchFamily="2" charset="-78"/>
              </a:rPr>
              <a:t>می شود</a:t>
            </a:r>
            <a:r>
              <a:rPr lang="fa-IR" sz="2400" b="1" dirty="0">
                <a:cs typeface="B Nazanin" panose="00000400000000000000" pitchFamily="2" charset="-78"/>
              </a:rPr>
              <a:t>. در تفسیر تمام </a:t>
            </a:r>
            <a:r>
              <a:rPr lang="fa-IR" sz="2400" b="1" dirty="0" smtClean="0">
                <a:cs typeface="B Nazanin" panose="00000400000000000000" pitchFamily="2" charset="-78"/>
              </a:rPr>
              <a:t>منحنیها </a:t>
            </a:r>
            <a:r>
              <a:rPr lang="fa-IR" sz="2400" b="1" dirty="0">
                <a:cs typeface="B Nazanin" panose="00000400000000000000" pitchFamily="2" charset="-78"/>
              </a:rPr>
              <a:t>ا گر نقطه مورد نظر دقیقاً روی منحنی مرجع باشد، در گروه با خطر کمتر قرار </a:t>
            </a:r>
            <a:r>
              <a:rPr lang="fa-IR" sz="2400" b="1" dirty="0" smtClean="0">
                <a:cs typeface="B Nazanin" panose="00000400000000000000" pitchFamily="2" charset="-78"/>
              </a:rPr>
              <a:t>می گیرد</a:t>
            </a:r>
            <a:r>
              <a:rPr lang="fa-IR" sz="2400" b="1" dirty="0">
                <a:cs typeface="B Nazanin" panose="00000400000000000000" pitchFamily="2" charset="-78"/>
              </a:rPr>
              <a:t>؛ مثلاً ا گر روی خط 3-در نمودار قد برای سن قرار گیرد کوتاه قد محسوب می </a:t>
            </a:r>
            <a:r>
              <a:rPr lang="fa-IR" sz="2400" b="1" dirty="0" smtClean="0">
                <a:cs typeface="B Nazanin" panose="00000400000000000000" pitchFamily="2" charset="-78"/>
              </a:rPr>
              <a:t>شود</a:t>
            </a:r>
            <a:r>
              <a:rPr lang="fa-IR" sz="2400" b="1" dirty="0">
                <a:cs typeface="B Nazanin" panose="00000400000000000000" pitchFamily="2" charset="-78"/>
              </a:rPr>
              <a:t>. در صورتی که روند </a:t>
            </a:r>
            <a:r>
              <a:rPr lang="fa-IR" sz="2400" b="1" dirty="0" smtClean="0">
                <a:cs typeface="B Nazanin" panose="00000400000000000000" pitchFamily="2" charset="-78"/>
              </a:rPr>
              <a:t>رشد </a:t>
            </a:r>
            <a:r>
              <a:rPr lang="fa-IR" sz="2400" b="1" dirty="0">
                <a:cs typeface="B Nazanin" panose="00000400000000000000" pitchFamily="2" charset="-78"/>
              </a:rPr>
              <a:t>قدی نوجوان در هر کجای منحنی افقی </a:t>
            </a:r>
            <a:r>
              <a:rPr lang="fa-IR" sz="2400" b="1" dirty="0" smtClean="0">
                <a:cs typeface="B Nazanin" panose="00000400000000000000" pitchFamily="2" charset="-78"/>
              </a:rPr>
              <a:t>باشد</a:t>
            </a:r>
            <a:r>
              <a:rPr lang="fa-IR" sz="2400" b="1" dirty="0">
                <a:cs typeface="B Nazanin" panose="00000400000000000000" pitchFamily="2" charset="-78"/>
              </a:rPr>
              <a:t>، نشان دهنده توقف رشد است و مراقب سلامت باید مراقبت بیشتری از این نوجوان به عمل آورده و با والدین او در مورد وضعیت نوجوان مشاوره کند. </a:t>
            </a:r>
            <a:r>
              <a:rPr lang="fa-IR" sz="2400" b="1" dirty="0" smtClean="0">
                <a:cs typeface="B Nazanin" panose="00000400000000000000" pitchFamily="2" charset="-78"/>
              </a:rPr>
              <a:t>در </a:t>
            </a:r>
            <a:r>
              <a:rPr lang="fa-IR" sz="2400" b="1" dirty="0">
                <a:cs typeface="B Nazanin" panose="00000400000000000000" pitchFamily="2" charset="-78"/>
              </a:rPr>
              <a:t>صورت لزوم و جهت بررسی بیشتر طبق برنامه بسته خدمت گروه سنی، به کارشناس تغذیه ارجاع دهد .</a:t>
            </a: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در کودکان و نوجوانان 5 تا 18 سال</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Tree>
    <p:extLst>
      <p:ext uri="{BB962C8B-B14F-4D97-AF65-F5344CB8AC3E}">
        <p14:creationId xmlns:p14="http://schemas.microsoft.com/office/powerpoint/2010/main" val="7258402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546252" y="0"/>
            <a:ext cx="7047914" cy="6668086"/>
          </a:xfrm>
          <a:prstGeom prst="rect">
            <a:avLst/>
          </a:prstGeom>
        </p:spPr>
      </p:pic>
    </p:spTree>
    <p:extLst>
      <p:ext uri="{BB962C8B-B14F-4D97-AF65-F5344CB8AC3E}">
        <p14:creationId xmlns:p14="http://schemas.microsoft.com/office/powerpoint/2010/main" val="5312487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192000" cy="2542363"/>
          </a:xfrm>
          <a:prstGeom prst="rect">
            <a:avLst/>
          </a:prstGeom>
        </p:spPr>
        <p:txBody>
          <a:bodyPr wrap="square">
            <a:spAutoFit/>
          </a:bodyPr>
          <a:lstStyle/>
          <a:p>
            <a:pPr lvl="0" algn="r" rtl="1">
              <a:lnSpc>
                <a:spcPct val="150000"/>
              </a:lnSpc>
              <a:buClr>
                <a:srgbClr val="FF0000"/>
              </a:buClr>
            </a:pPr>
            <a:r>
              <a:rPr lang="fa-IR" sz="2400" b="1" dirty="0">
                <a:cs typeface="B Nazanin" panose="00000400000000000000" pitchFamily="2" charset="-78"/>
              </a:rPr>
              <a:t>شاخص نمایه توده بدنی برای سن </a:t>
            </a: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در کودکان و نوجوانان 5 تا 18 سال</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pic>
        <p:nvPicPr>
          <p:cNvPr id="2" name="Picture 1"/>
          <p:cNvPicPr>
            <a:picLocks noChangeAspect="1"/>
          </p:cNvPicPr>
          <p:nvPr/>
        </p:nvPicPr>
        <p:blipFill>
          <a:blip r:embed="rId3"/>
          <a:stretch>
            <a:fillRect/>
          </a:stretch>
        </p:blipFill>
        <p:spPr>
          <a:xfrm>
            <a:off x="685802" y="1082494"/>
            <a:ext cx="4968671" cy="5558060"/>
          </a:xfrm>
          <a:prstGeom prst="rect">
            <a:avLst/>
          </a:prstGeom>
        </p:spPr>
      </p:pic>
      <p:sp>
        <p:nvSpPr>
          <p:cNvPr id="7" name="Rectangle 6"/>
          <p:cNvSpPr/>
          <p:nvPr/>
        </p:nvSpPr>
        <p:spPr>
          <a:xfrm>
            <a:off x="5824025" y="2967335"/>
            <a:ext cx="5922497" cy="1200329"/>
          </a:xfrm>
          <a:prstGeom prst="rect">
            <a:avLst/>
          </a:prstGeom>
        </p:spPr>
        <p:txBody>
          <a:bodyPr wrap="square">
            <a:spAutoFit/>
          </a:bodyPr>
          <a:lstStyle/>
          <a:p>
            <a:pPr algn="r" rtl="1"/>
            <a:r>
              <a:rPr lang="fa-IR" sz="2400" b="1" dirty="0" smtClean="0">
                <a:cs typeface="B Nazanin" panose="00000400000000000000" pitchFamily="2" charset="-78"/>
              </a:rPr>
              <a:t>          وزن </a:t>
            </a:r>
            <a:r>
              <a:rPr lang="en-US" sz="2400" b="1" dirty="0" smtClean="0">
                <a:cs typeface="B Nazanin" panose="00000400000000000000" pitchFamily="2" charset="-78"/>
              </a:rPr>
              <a:t>)</a:t>
            </a:r>
            <a:r>
              <a:rPr lang="fa-IR" sz="2400" b="1" dirty="0" smtClean="0">
                <a:cs typeface="B Nazanin" panose="00000400000000000000" pitchFamily="2" charset="-78"/>
              </a:rPr>
              <a:t>برحسب کیلوگرم</a:t>
            </a:r>
            <a:r>
              <a:rPr lang="en-US" sz="2400" b="1" dirty="0" smtClean="0">
                <a:cs typeface="B Nazanin" panose="00000400000000000000" pitchFamily="2" charset="-78"/>
              </a:rPr>
              <a:t>(</a:t>
            </a:r>
            <a:endParaRPr lang="fa-IR" sz="2400" b="1" dirty="0">
              <a:cs typeface="B Nazanin" panose="00000400000000000000" pitchFamily="2" charset="-78"/>
            </a:endParaRPr>
          </a:p>
          <a:p>
            <a:pPr algn="r" rtl="1"/>
            <a:r>
              <a:rPr lang="fa-IR" sz="2400" b="1" dirty="0">
                <a:cs typeface="B Nazanin" panose="00000400000000000000" pitchFamily="2" charset="-78"/>
              </a:rPr>
              <a:t>_________________________________ = </a:t>
            </a:r>
            <a:r>
              <a:rPr lang="en-US" sz="2400" b="1" dirty="0" smtClean="0">
                <a:cs typeface="B Nazanin" panose="00000400000000000000" pitchFamily="2" charset="-78"/>
              </a:rPr>
              <a:t>BMI</a:t>
            </a:r>
          </a:p>
          <a:p>
            <a:pPr algn="r" rtl="1"/>
            <a:r>
              <a:rPr lang="fa-IR" sz="2400" b="1" dirty="0" smtClean="0">
                <a:cs typeface="B Nazanin" panose="00000400000000000000" pitchFamily="2" charset="-78"/>
              </a:rPr>
              <a:t>قد</a:t>
            </a:r>
            <a:r>
              <a:rPr lang="fa-IR" sz="2400" b="1" dirty="0">
                <a:cs typeface="B Nazanin" panose="00000400000000000000" pitchFamily="2" charset="-78"/>
              </a:rPr>
              <a:t> </a:t>
            </a:r>
            <a:r>
              <a:rPr lang="en-US" sz="2400" b="1" dirty="0" smtClean="0">
                <a:cs typeface="B Nazanin" panose="00000400000000000000" pitchFamily="2" charset="-78"/>
              </a:rPr>
              <a:t>) </a:t>
            </a:r>
            <a:r>
              <a:rPr lang="fa-IR" sz="2400" b="1" dirty="0" smtClean="0">
                <a:cs typeface="B Nazanin" panose="00000400000000000000" pitchFamily="2" charset="-78"/>
              </a:rPr>
              <a:t>بر حسب متر)× </a:t>
            </a:r>
            <a:r>
              <a:rPr lang="fa-IR" sz="2400" b="1" dirty="0">
                <a:cs typeface="B Nazanin" panose="00000400000000000000" pitchFamily="2" charset="-78"/>
              </a:rPr>
              <a:t>قد </a:t>
            </a:r>
            <a:r>
              <a:rPr lang="en-US" sz="2400" b="1" dirty="0">
                <a:cs typeface="B Nazanin" panose="00000400000000000000" pitchFamily="2" charset="-78"/>
              </a:rPr>
              <a:t>) </a:t>
            </a:r>
            <a:r>
              <a:rPr lang="fa-IR" sz="2400" b="1" dirty="0">
                <a:cs typeface="B Nazanin" panose="00000400000000000000" pitchFamily="2" charset="-78"/>
              </a:rPr>
              <a:t>بر حسب </a:t>
            </a:r>
            <a:r>
              <a:rPr lang="fa-IR" sz="2400" b="1" dirty="0" smtClean="0">
                <a:cs typeface="B Nazanin" panose="00000400000000000000" pitchFamily="2" charset="-78"/>
              </a:rPr>
              <a:t>متر)</a:t>
            </a:r>
            <a:endParaRPr lang="fa-IR" sz="2400" b="1" dirty="0">
              <a:cs typeface="B Nazanin" panose="00000400000000000000" pitchFamily="2" charset="-78"/>
            </a:endParaRPr>
          </a:p>
        </p:txBody>
      </p:sp>
    </p:spTree>
    <p:extLst>
      <p:ext uri="{BB962C8B-B14F-4D97-AF65-F5344CB8AC3E}">
        <p14:creationId xmlns:p14="http://schemas.microsoft.com/office/powerpoint/2010/main" val="4589353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192000" cy="2542363"/>
          </a:xfrm>
          <a:prstGeom prst="rect">
            <a:avLst/>
          </a:prstGeom>
        </p:spPr>
        <p:txBody>
          <a:bodyPr wrap="square">
            <a:spAutoFit/>
          </a:bodyPr>
          <a:lstStyle/>
          <a:p>
            <a:pPr lvl="0" algn="r" rtl="1">
              <a:lnSpc>
                <a:spcPct val="150000"/>
              </a:lnSpc>
              <a:buClr>
                <a:srgbClr val="FF0000"/>
              </a:buClr>
            </a:pPr>
            <a:r>
              <a:rPr lang="fa-IR" sz="2400" b="1" dirty="0" smtClean="0">
                <a:cs typeface="B Nazanin" panose="00000400000000000000" pitchFamily="2" charset="-78"/>
              </a:rPr>
              <a:t>.</a:t>
            </a:r>
            <a:endParaRPr lang="fa-IR" sz="2400" b="1" dirty="0">
              <a:cs typeface="B Nazanin" panose="00000400000000000000" pitchFamily="2" charset="-78"/>
            </a:endParaRP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2514754651"/>
              </p:ext>
            </p:extLst>
          </p:nvPr>
        </p:nvGraphicFramePr>
        <p:xfrm>
          <a:off x="154746" y="1131510"/>
          <a:ext cx="11884854" cy="5726489"/>
        </p:xfrm>
        <a:graphic>
          <a:graphicData uri="http://schemas.openxmlformats.org/drawingml/2006/table">
            <a:tbl>
              <a:tblPr firstRow="1" firstCol="1" bandRow="1">
                <a:tableStyleId>{5C22544A-7EE6-4342-B048-85BDC9FD1C3A}</a:tableStyleId>
              </a:tblPr>
              <a:tblGrid>
                <a:gridCol w="80726">
                  <a:extLst>
                    <a:ext uri="{9D8B030D-6E8A-4147-A177-3AD203B41FA5}">
                      <a16:colId xmlns:a16="http://schemas.microsoft.com/office/drawing/2014/main" val="3274769354"/>
                    </a:ext>
                  </a:extLst>
                </a:gridCol>
                <a:gridCol w="11804128">
                  <a:extLst>
                    <a:ext uri="{9D8B030D-6E8A-4147-A177-3AD203B41FA5}">
                      <a16:colId xmlns:a16="http://schemas.microsoft.com/office/drawing/2014/main" val="3612383284"/>
                    </a:ext>
                  </a:extLst>
                </a:gridCol>
              </a:tblGrid>
              <a:tr h="387406">
                <a:tc>
                  <a:txBody>
                    <a:bodyPr/>
                    <a:lstStyle/>
                    <a:p>
                      <a:pPr marL="699135" marR="1565910" indent="-113030" algn="just" rtl="1">
                        <a:lnSpc>
                          <a:spcPct val="127000"/>
                        </a:lnSpc>
                        <a:spcBef>
                          <a:spcPts val="0"/>
                        </a:spcBef>
                        <a:spcAft>
                          <a:spcPts val="25"/>
                        </a:spcAft>
                      </a:pPr>
                      <a:r>
                        <a:rPr lang="en-US" sz="1250">
                          <a:effectLst/>
                        </a:rPr>
                        <a:t> </a:t>
                      </a:r>
                      <a:endParaRPr lang="en-US" sz="125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0" marR="0" marT="0" marB="0" anchor="ctr"/>
                </a:tc>
                <a:tc>
                  <a:txBody>
                    <a:bodyPr/>
                    <a:lstStyle/>
                    <a:p>
                      <a:pPr marL="0" marR="0" indent="0" algn="ctr" rtl="1">
                        <a:lnSpc>
                          <a:spcPct val="107000"/>
                        </a:lnSpc>
                        <a:spcBef>
                          <a:spcPts val="0"/>
                        </a:spcBef>
                        <a:spcAft>
                          <a:spcPts val="0"/>
                        </a:spcAft>
                        <a:tabLst>
                          <a:tab pos="1641475" algn="ctr"/>
                          <a:tab pos="1974850" algn="ctr"/>
                          <a:tab pos="2444115" algn="ctr"/>
                          <a:tab pos="3572510" algn="ctr"/>
                        </a:tabLst>
                      </a:pPr>
                      <a:r>
                        <a:rPr lang="ar-SA" sz="1800" dirty="0" smtClean="0">
                          <a:effectLst/>
                          <a:cs typeface="B Nazanin" panose="00000400000000000000" pitchFamily="2" charset="-78"/>
                        </a:rPr>
                        <a:t>چند توصیه تغذ یه</a:t>
                      </a:r>
                      <a:r>
                        <a:rPr lang="fa-IR" sz="1800" dirty="0" smtClean="0">
                          <a:effectLst/>
                          <a:cs typeface="B Nazanin" panose="00000400000000000000" pitchFamily="2" charset="-78"/>
                        </a:rPr>
                        <a:t> </a:t>
                      </a:r>
                      <a:r>
                        <a:rPr lang="ar-SA" sz="1800" dirty="0" smtClean="0">
                          <a:effectLst/>
                          <a:cs typeface="B Nazanin" panose="00000400000000000000" pitchFamily="2" charset="-78"/>
                        </a:rPr>
                        <a:t>ای </a:t>
                      </a:r>
                      <a:r>
                        <a:rPr lang="ar-SA" sz="1800" dirty="0">
                          <a:effectLst/>
                          <a:cs typeface="B Nazanin" panose="00000400000000000000" pitchFamily="2" charset="-78"/>
                        </a:rPr>
                        <a:t>برای خا	 نمهای لاغر که</a:t>
                      </a:r>
                      <a:r>
                        <a:rPr lang="en-US" sz="1800" dirty="0">
                          <a:effectLst/>
                          <a:cs typeface="B Nazanin" panose="00000400000000000000" pitchFamily="2" charset="-78"/>
                        </a:rPr>
                        <a:t>BMI </a:t>
                      </a:r>
                      <a:r>
                        <a:rPr lang="ar-SA" sz="1800" dirty="0">
                          <a:effectLst/>
                          <a:cs typeface="B Nazanin" panose="00000400000000000000" pitchFamily="2" charset="-78"/>
                        </a:rPr>
                        <a:t> کمتر از </a:t>
                      </a:r>
                      <a:r>
                        <a:rPr lang="en-US" sz="1800" dirty="0">
                          <a:effectLst/>
                          <a:cs typeface="B Nazanin" panose="00000400000000000000" pitchFamily="2" charset="-78"/>
                        </a:rPr>
                        <a:t>5</a:t>
                      </a:r>
                      <a:r>
                        <a:rPr lang="ar-SA" sz="1800" dirty="0">
                          <a:effectLst/>
                          <a:cs typeface="B Nazanin" panose="00000400000000000000" pitchFamily="2" charset="-78"/>
                        </a:rPr>
                        <a:t>/</a:t>
                      </a:r>
                      <a:r>
                        <a:rPr lang="en-US" sz="1800" dirty="0">
                          <a:effectLst/>
                          <a:cs typeface="B Nazanin" panose="00000400000000000000" pitchFamily="2" charset="-78"/>
                        </a:rPr>
                        <a:t>18</a:t>
                      </a:r>
                      <a:r>
                        <a:rPr lang="ar-SA" sz="1800" dirty="0">
                          <a:effectLst/>
                          <a:cs typeface="B Nazanin" panose="00000400000000000000" pitchFamily="2" charset="-78"/>
                        </a:rPr>
                        <a:t> دارند</a:t>
                      </a:r>
                      <a:endParaRPr lang="en-US" sz="1800"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15240" marR="36195" marT="3175" marB="0"/>
                </a:tc>
                <a:extLst>
                  <a:ext uri="{0D108BD9-81ED-4DB2-BD59-A6C34878D82A}">
                    <a16:rowId xmlns:a16="http://schemas.microsoft.com/office/drawing/2014/main" val="2569880434"/>
                  </a:ext>
                </a:extLst>
              </a:tr>
              <a:tr h="1504883">
                <a:tc>
                  <a:txBody>
                    <a:bodyPr/>
                    <a:lstStyle/>
                    <a:p>
                      <a:pPr marL="699135" marR="1565910" indent="-113030" algn="just" rtl="1">
                        <a:lnSpc>
                          <a:spcPct val="127000"/>
                        </a:lnSpc>
                        <a:spcBef>
                          <a:spcPts val="0"/>
                        </a:spcBef>
                        <a:spcAft>
                          <a:spcPts val="25"/>
                        </a:spcAft>
                      </a:pPr>
                      <a:r>
                        <a:rPr lang="en-US" sz="1250">
                          <a:effectLst/>
                        </a:rPr>
                        <a:t> </a:t>
                      </a:r>
                      <a:endParaRPr lang="en-US" sz="125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0" marR="0" marT="0" marB="0" anchor="ctr"/>
                </a:tc>
                <a:tc>
                  <a:txBody>
                    <a:bodyPr/>
                    <a:lstStyle/>
                    <a:p>
                      <a:pPr marL="0" marR="0" indent="0" algn="r" rtl="1">
                        <a:lnSpc>
                          <a:spcPct val="110000"/>
                        </a:lnSpc>
                        <a:spcBef>
                          <a:spcPts val="0"/>
                        </a:spcBef>
                        <a:spcAft>
                          <a:spcPts val="0"/>
                        </a:spcAft>
                      </a:pPr>
                      <a:r>
                        <a:rPr lang="ar-SA" sz="1600" dirty="0" smtClean="0">
                          <a:effectLst/>
                          <a:cs typeface="B Nazanin" panose="00000400000000000000" pitchFamily="2" charset="-78"/>
                        </a:rPr>
                        <a:t> </a:t>
                      </a:r>
                      <a:r>
                        <a:rPr lang="ar-SA" sz="1700" b="1" dirty="0">
                          <a:effectLst/>
                          <a:cs typeface="B Nazanin" panose="00000400000000000000" pitchFamily="2" charset="-78"/>
                        </a:rPr>
                        <a:t>تنوع غذایی را رعایت کرده و از انواع گروه های غذایی اصلی شامل نان و غلات، </a:t>
                      </a:r>
                      <a:r>
                        <a:rPr lang="ar-SA" sz="1700" b="1" dirty="0" smtClean="0">
                          <a:effectLst/>
                          <a:cs typeface="B Nazanin" panose="00000400000000000000" pitchFamily="2" charset="-78"/>
                        </a:rPr>
                        <a:t>سبزیها</a:t>
                      </a:r>
                      <a:r>
                        <a:rPr lang="ar-SA" sz="1700" b="1" dirty="0">
                          <a:effectLst/>
                          <a:cs typeface="B Nazanin" panose="00000400000000000000" pitchFamily="2" charset="-78"/>
                        </a:rPr>
                        <a:t>، </a:t>
                      </a:r>
                      <a:r>
                        <a:rPr lang="ar-SA" sz="1700" b="1" dirty="0" smtClean="0">
                          <a:effectLst/>
                          <a:cs typeface="B Nazanin" panose="00000400000000000000" pitchFamily="2" charset="-78"/>
                        </a:rPr>
                        <a:t>میوه</a:t>
                      </a:r>
                      <a:r>
                        <a:rPr lang="fa-IR" sz="1700" b="1" dirty="0" smtClean="0">
                          <a:effectLst/>
                          <a:cs typeface="B Nazanin" panose="00000400000000000000" pitchFamily="2" charset="-78"/>
                        </a:rPr>
                        <a:t> </a:t>
                      </a:r>
                      <a:r>
                        <a:rPr lang="ar-SA" sz="1700" b="1" dirty="0" smtClean="0">
                          <a:effectLst/>
                          <a:cs typeface="B Nazanin" panose="00000400000000000000" pitchFamily="2" charset="-78"/>
                        </a:rPr>
                        <a:t>ها</a:t>
                      </a:r>
                      <a:r>
                        <a:rPr lang="ar-SA" sz="1700" b="1" dirty="0">
                          <a:effectLst/>
                          <a:cs typeface="B Nazanin" panose="00000400000000000000" pitchFamily="2" charset="-78"/>
                        </a:rPr>
                        <a:t>، شیر و لبنیات و گروه گوشت، حبوبات، تخم مرغ و مغزها، به میزان توصیه شده استفاده کنند.</a:t>
                      </a:r>
                      <a:endParaRPr lang="en-US" sz="1700" b="1" dirty="0">
                        <a:effectLst/>
                        <a:cs typeface="B Nazanin" panose="00000400000000000000" pitchFamily="2" charset="-78"/>
                      </a:endParaRPr>
                    </a:p>
                    <a:p>
                      <a:pPr marL="0" marR="0" indent="0" algn="r" rtl="1">
                        <a:lnSpc>
                          <a:spcPct val="107000"/>
                        </a:lnSpc>
                        <a:spcBef>
                          <a:spcPts val="0"/>
                        </a:spcBef>
                        <a:spcAft>
                          <a:spcPts val="25"/>
                        </a:spcAft>
                      </a:pPr>
                      <a:r>
                        <a:rPr lang="ar-SA" sz="1700" b="1" dirty="0" smtClean="0">
                          <a:effectLst/>
                          <a:cs typeface="B Nazanin" panose="00000400000000000000" pitchFamily="2" charset="-78"/>
                        </a:rPr>
                        <a:t> </a:t>
                      </a:r>
                      <a:r>
                        <a:rPr lang="ar-SA" sz="1700" b="1" dirty="0">
                          <a:effectLst/>
                          <a:cs typeface="B Nazanin" panose="00000400000000000000" pitchFamily="2" charset="-78"/>
                        </a:rPr>
                        <a:t>در وعده صبحانه از غذاهای پر انرژی مثل عسل، مربا و کره، خامه و سرشیر استفاده کنند.</a:t>
                      </a:r>
                      <a:endParaRPr lang="en-US" sz="1700" b="1" dirty="0">
                        <a:effectLst/>
                        <a:cs typeface="B Nazanin" panose="00000400000000000000" pitchFamily="2" charset="-78"/>
                      </a:endParaRPr>
                    </a:p>
                    <a:p>
                      <a:pPr marL="0" marR="0" indent="0" algn="r" rtl="1">
                        <a:lnSpc>
                          <a:spcPct val="107000"/>
                        </a:lnSpc>
                        <a:spcBef>
                          <a:spcPts val="0"/>
                        </a:spcBef>
                        <a:spcAft>
                          <a:spcPts val="25"/>
                        </a:spcAft>
                      </a:pPr>
                      <a:r>
                        <a:rPr lang="ar-SA" sz="1700" b="1" dirty="0" smtClean="0">
                          <a:effectLst/>
                          <a:cs typeface="B Nazanin" panose="00000400000000000000" pitchFamily="2" charset="-78"/>
                        </a:rPr>
                        <a:t> </a:t>
                      </a:r>
                      <a:r>
                        <a:rPr lang="ar-SA" sz="1700" b="1" dirty="0">
                          <a:effectLst/>
                          <a:cs typeface="B Nazanin" panose="00000400000000000000" pitchFamily="2" charset="-78"/>
                        </a:rPr>
                        <a:t>علاوه بر سه وعده اصلی غذایی از </a:t>
                      </a:r>
                      <a:r>
                        <a:rPr lang="en-US" sz="1700" b="1" dirty="0">
                          <a:effectLst/>
                          <a:cs typeface="B Nazanin" panose="00000400000000000000" pitchFamily="2" charset="-78"/>
                        </a:rPr>
                        <a:t>2</a:t>
                      </a:r>
                      <a:r>
                        <a:rPr lang="ar-SA" sz="1700" b="1" dirty="0">
                          <a:effectLst/>
                          <a:cs typeface="B Nazanin" panose="00000400000000000000" pitchFamily="2" charset="-78"/>
                        </a:rPr>
                        <a:t> یا </a:t>
                      </a:r>
                      <a:r>
                        <a:rPr lang="en-US" sz="1700" b="1" dirty="0">
                          <a:effectLst/>
                          <a:cs typeface="B Nazanin" panose="00000400000000000000" pitchFamily="2" charset="-78"/>
                        </a:rPr>
                        <a:t>3</a:t>
                      </a:r>
                      <a:r>
                        <a:rPr lang="ar-SA" sz="1700" b="1" dirty="0">
                          <a:effectLst/>
                          <a:cs typeface="B Nazanin" panose="00000400000000000000" pitchFamily="2" charset="-78"/>
                        </a:rPr>
                        <a:t> میان وعده استفاده کنند.</a:t>
                      </a:r>
                      <a:endParaRPr lang="en-US" sz="1700" b="1" dirty="0">
                        <a:effectLst/>
                        <a:cs typeface="B Nazanin" panose="00000400000000000000" pitchFamily="2" charset="-78"/>
                      </a:endParaRPr>
                    </a:p>
                    <a:p>
                      <a:pPr marL="0" marR="0" indent="0" algn="r" rtl="1">
                        <a:lnSpc>
                          <a:spcPct val="107000"/>
                        </a:lnSpc>
                        <a:spcBef>
                          <a:spcPts val="0"/>
                        </a:spcBef>
                        <a:spcAft>
                          <a:spcPts val="0"/>
                        </a:spcAft>
                        <a:tabLst>
                          <a:tab pos="2155825" algn="ctr"/>
                        </a:tabLst>
                      </a:pPr>
                      <a:r>
                        <a:rPr lang="ar-SA" sz="1700" b="1" dirty="0" smtClean="0">
                          <a:effectLst/>
                          <a:cs typeface="B Nazanin" panose="00000400000000000000" pitchFamily="2" charset="-78"/>
                        </a:rPr>
                        <a:t> </a:t>
                      </a:r>
                      <a:r>
                        <a:rPr lang="ar-SA" sz="1700" b="1" dirty="0">
                          <a:effectLst/>
                          <a:cs typeface="B Nazanin" panose="00000400000000000000" pitchFamily="2" charset="-78"/>
                        </a:rPr>
                        <a:t>جهت تحریک اشتها، از انواع </a:t>
                      </a:r>
                      <a:r>
                        <a:rPr lang="ar-SA" sz="1700" b="1" dirty="0" smtClean="0">
                          <a:effectLst/>
                          <a:cs typeface="B Nazanin" panose="00000400000000000000" pitchFamily="2" charset="-78"/>
                        </a:rPr>
                        <a:t>چاشنی</a:t>
                      </a:r>
                      <a:r>
                        <a:rPr lang="fa-IR" sz="1700" b="1" dirty="0" smtClean="0">
                          <a:effectLst/>
                          <a:cs typeface="B Nazanin" panose="00000400000000000000" pitchFamily="2" charset="-78"/>
                        </a:rPr>
                        <a:t> </a:t>
                      </a:r>
                      <a:r>
                        <a:rPr lang="ar-SA" sz="1700" b="1" dirty="0" smtClean="0">
                          <a:effectLst/>
                          <a:cs typeface="B Nazanin" panose="00000400000000000000" pitchFamily="2" charset="-78"/>
                        </a:rPr>
                        <a:t>ها </a:t>
                      </a:r>
                      <a:r>
                        <a:rPr lang="ar-SA" sz="1700" b="1" dirty="0">
                          <a:effectLst/>
                          <a:cs typeface="B Nazanin" panose="00000400000000000000" pitchFamily="2" charset="-78"/>
                        </a:rPr>
                        <a:t>در طبخ غذاها استفاده کنند</a:t>
                      </a:r>
                      <a:r>
                        <a:rPr lang="ar-SA" sz="1600" dirty="0">
                          <a:effectLst/>
                          <a:cs typeface="B Nazanin" panose="00000400000000000000" pitchFamily="2" charset="-78"/>
                        </a:rPr>
                        <a:t>.</a:t>
                      </a:r>
                      <a:endParaRPr lang="en-US" sz="1800"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15240" marR="36195" marT="3175" marB="0"/>
                </a:tc>
                <a:extLst>
                  <a:ext uri="{0D108BD9-81ED-4DB2-BD59-A6C34878D82A}">
                    <a16:rowId xmlns:a16="http://schemas.microsoft.com/office/drawing/2014/main" val="803242397"/>
                  </a:ext>
                </a:extLst>
              </a:tr>
              <a:tr h="366052">
                <a:tc gridSpan="2">
                  <a:txBody>
                    <a:bodyPr/>
                    <a:lstStyle/>
                    <a:p>
                      <a:pPr marL="0" marR="20955" indent="0" algn="ctr" rtl="1">
                        <a:lnSpc>
                          <a:spcPct val="107000"/>
                        </a:lnSpc>
                        <a:spcBef>
                          <a:spcPts val="0"/>
                        </a:spcBef>
                        <a:spcAft>
                          <a:spcPts val="0"/>
                        </a:spcAft>
                      </a:pPr>
                      <a:r>
                        <a:rPr lang="ar-SA" sz="1800" b="1" kern="1200" dirty="0">
                          <a:solidFill>
                            <a:schemeClr val="lt1"/>
                          </a:solidFill>
                          <a:effectLst/>
                          <a:latin typeface="+mn-lt"/>
                          <a:ea typeface="+mn-ea"/>
                          <a:cs typeface="B Nazanin" panose="00000400000000000000" pitchFamily="2" charset="-78"/>
                        </a:rPr>
                        <a:t>چند </a:t>
                      </a:r>
                      <a:r>
                        <a:rPr lang="ar-SA" sz="1800" b="1" kern="1200" dirty="0" smtClean="0">
                          <a:solidFill>
                            <a:schemeClr val="lt1"/>
                          </a:solidFill>
                          <a:effectLst/>
                          <a:latin typeface="+mn-lt"/>
                          <a:ea typeface="+mn-ea"/>
                          <a:cs typeface="B Nazanin" panose="00000400000000000000" pitchFamily="2" charset="-78"/>
                        </a:rPr>
                        <a:t>توصیه تغذیه</a:t>
                      </a:r>
                      <a:r>
                        <a:rPr lang="fa-IR" sz="1800" b="1" kern="1200" dirty="0" smtClean="0">
                          <a:solidFill>
                            <a:schemeClr val="lt1"/>
                          </a:solidFill>
                          <a:effectLst/>
                          <a:latin typeface="+mn-lt"/>
                          <a:ea typeface="+mn-ea"/>
                          <a:cs typeface="B Nazanin" panose="00000400000000000000" pitchFamily="2" charset="-78"/>
                        </a:rPr>
                        <a:t> </a:t>
                      </a:r>
                      <a:r>
                        <a:rPr lang="ar-SA" sz="1800" b="1" kern="1200" dirty="0" smtClean="0">
                          <a:solidFill>
                            <a:schemeClr val="lt1"/>
                          </a:solidFill>
                          <a:effectLst/>
                          <a:latin typeface="+mn-lt"/>
                          <a:ea typeface="+mn-ea"/>
                          <a:cs typeface="B Nazanin" panose="00000400000000000000" pitchFamily="2" charset="-78"/>
                        </a:rPr>
                        <a:t>ای </a:t>
                      </a:r>
                      <a:r>
                        <a:rPr lang="ar-SA" sz="1800" b="1" kern="1200" dirty="0">
                          <a:solidFill>
                            <a:schemeClr val="lt1"/>
                          </a:solidFill>
                          <a:effectLst/>
                          <a:latin typeface="+mn-lt"/>
                          <a:ea typeface="+mn-ea"/>
                          <a:cs typeface="B Nazanin" panose="00000400000000000000" pitchFamily="2" charset="-78"/>
                        </a:rPr>
                        <a:t>برای </a:t>
                      </a:r>
                      <a:r>
                        <a:rPr lang="ar-SA" sz="1800" b="1" kern="1200" dirty="0" smtClean="0">
                          <a:solidFill>
                            <a:schemeClr val="lt1"/>
                          </a:solidFill>
                          <a:effectLst/>
                          <a:latin typeface="+mn-lt"/>
                          <a:ea typeface="+mn-ea"/>
                          <a:cs typeface="B Nazanin" panose="00000400000000000000" pitchFamily="2" charset="-78"/>
                        </a:rPr>
                        <a:t>خانم</a:t>
                      </a:r>
                      <a:r>
                        <a:rPr lang="fa-IR" sz="1800" b="1" kern="1200" dirty="0" smtClean="0">
                          <a:solidFill>
                            <a:schemeClr val="lt1"/>
                          </a:solidFill>
                          <a:effectLst/>
                          <a:latin typeface="+mn-lt"/>
                          <a:ea typeface="+mn-ea"/>
                          <a:cs typeface="B Nazanin" panose="00000400000000000000" pitchFamily="2" charset="-78"/>
                        </a:rPr>
                        <a:t> </a:t>
                      </a:r>
                      <a:r>
                        <a:rPr lang="ar-SA" sz="1800" b="1" kern="1200" dirty="0" smtClean="0">
                          <a:solidFill>
                            <a:schemeClr val="lt1"/>
                          </a:solidFill>
                          <a:effectLst/>
                          <a:latin typeface="+mn-lt"/>
                          <a:ea typeface="+mn-ea"/>
                          <a:cs typeface="B Nazanin" panose="00000400000000000000" pitchFamily="2" charset="-78"/>
                        </a:rPr>
                        <a:t>های </a:t>
                      </a:r>
                      <a:r>
                        <a:rPr lang="ar-SA" sz="1800" b="1" kern="1200" dirty="0">
                          <a:solidFill>
                            <a:schemeClr val="lt1"/>
                          </a:solidFill>
                          <a:effectLst/>
                          <a:latin typeface="+mn-lt"/>
                          <a:ea typeface="+mn-ea"/>
                          <a:cs typeface="B Nazanin" panose="00000400000000000000" pitchFamily="2" charset="-78"/>
                        </a:rPr>
                        <a:t>دارای اضافه وزن</a:t>
                      </a:r>
                      <a:endParaRPr lang="en-US" sz="1800" b="1" kern="1200" dirty="0">
                        <a:solidFill>
                          <a:schemeClr val="lt1"/>
                        </a:solidFill>
                        <a:effectLst/>
                        <a:latin typeface="+mn-lt"/>
                        <a:ea typeface="+mn-ea"/>
                        <a:cs typeface="B Nazanin" panose="00000400000000000000" pitchFamily="2" charset="-78"/>
                      </a:endParaRPr>
                    </a:p>
                  </a:txBody>
                  <a:tcPr marL="15240" marR="36195" marT="3175" marB="0"/>
                </a:tc>
                <a:tc hMerge="1">
                  <a:txBody>
                    <a:bodyPr/>
                    <a:lstStyle/>
                    <a:p>
                      <a:endParaRPr lang="en-US"/>
                    </a:p>
                  </a:txBody>
                  <a:tcPr/>
                </a:tc>
                <a:extLst>
                  <a:ext uri="{0D108BD9-81ED-4DB2-BD59-A6C34878D82A}">
                    <a16:rowId xmlns:a16="http://schemas.microsoft.com/office/drawing/2014/main" val="3322615874"/>
                  </a:ext>
                </a:extLst>
              </a:tr>
              <a:tr h="3468148">
                <a:tc gridSpan="2">
                  <a:txBody>
                    <a:bodyPr/>
                    <a:lstStyle/>
                    <a:p>
                      <a:pPr marL="0" marR="0" indent="0" algn="r" defTabSz="914400" rtl="1" eaLnBrk="1" latinLnBrk="0" hangingPunct="1">
                        <a:lnSpc>
                          <a:spcPct val="107000"/>
                        </a:lnSpc>
                        <a:spcBef>
                          <a:spcPts val="0"/>
                        </a:spcBef>
                        <a:spcAft>
                          <a:spcPts val="0"/>
                        </a:spcAft>
                      </a:pPr>
                      <a:r>
                        <a:rPr lang="ar-SA" sz="1800" b="1" kern="1200" dirty="0" smtClean="0">
                          <a:solidFill>
                            <a:schemeClr val="bg1"/>
                          </a:solidFill>
                          <a:effectLst/>
                          <a:latin typeface="+mn-lt"/>
                          <a:ea typeface="+mn-ea"/>
                          <a:cs typeface="B Nazanin" panose="00000400000000000000" pitchFamily="2" charset="-78"/>
                        </a:rPr>
                        <a:t>مصرف </a:t>
                      </a:r>
                      <a:r>
                        <a:rPr lang="ar-SA" sz="1800" b="1" kern="1200" dirty="0">
                          <a:solidFill>
                            <a:schemeClr val="bg1"/>
                          </a:solidFill>
                          <a:effectLst/>
                          <a:latin typeface="+mn-lt"/>
                          <a:ea typeface="+mn-ea"/>
                          <a:cs typeface="B Nazanin" panose="00000400000000000000" pitchFamily="2" charset="-78"/>
                        </a:rPr>
                        <a:t>قند و </a:t>
                      </a:r>
                      <a:r>
                        <a:rPr lang="ar-SA" sz="1800" b="1" kern="1200" dirty="0" smtClean="0">
                          <a:solidFill>
                            <a:schemeClr val="bg1"/>
                          </a:solidFill>
                          <a:effectLst/>
                          <a:latin typeface="+mn-lt"/>
                          <a:ea typeface="+mn-ea"/>
                          <a:cs typeface="B Nazanin" panose="00000400000000000000" pitchFamily="2" charset="-78"/>
                        </a:rPr>
                        <a:t>شكر </a:t>
                      </a:r>
                      <a:r>
                        <a:rPr lang="ar-SA" sz="1800" b="1" kern="1200" dirty="0">
                          <a:solidFill>
                            <a:schemeClr val="bg1"/>
                          </a:solidFill>
                          <a:effectLst/>
                          <a:latin typeface="+mn-lt"/>
                          <a:ea typeface="+mn-ea"/>
                          <a:cs typeface="B Nazanin" panose="00000400000000000000" pitchFamily="2" charset="-78"/>
                        </a:rPr>
                        <a:t>و خورا </a:t>
                      </a:r>
                      <a:r>
                        <a:rPr lang="ar-SA" sz="1800" b="1" kern="1200" dirty="0" smtClean="0">
                          <a:solidFill>
                            <a:schemeClr val="bg1"/>
                          </a:solidFill>
                          <a:effectLst/>
                          <a:latin typeface="+mn-lt"/>
                          <a:ea typeface="+mn-ea"/>
                          <a:cs typeface="B Nazanin" panose="00000400000000000000" pitchFamily="2" charset="-78"/>
                        </a:rPr>
                        <a:t>کی</a:t>
                      </a:r>
                      <a:r>
                        <a:rPr lang="fa-IR" sz="1800" b="1" kern="1200" dirty="0" smtClean="0">
                          <a:solidFill>
                            <a:schemeClr val="bg1"/>
                          </a:solidFill>
                          <a:effectLst/>
                          <a:latin typeface="+mn-lt"/>
                          <a:ea typeface="+mn-ea"/>
                          <a:cs typeface="B Nazanin" panose="00000400000000000000" pitchFamily="2" charset="-78"/>
                        </a:rPr>
                        <a:t> </a:t>
                      </a:r>
                      <a:r>
                        <a:rPr lang="ar-SA" sz="1800" b="1" kern="1200" dirty="0" smtClean="0">
                          <a:solidFill>
                            <a:schemeClr val="bg1"/>
                          </a:solidFill>
                          <a:effectLst/>
                          <a:latin typeface="+mn-lt"/>
                          <a:ea typeface="+mn-ea"/>
                          <a:cs typeface="B Nazanin" panose="00000400000000000000" pitchFamily="2" charset="-78"/>
                        </a:rPr>
                        <a:t>هایی </a:t>
                      </a:r>
                      <a:r>
                        <a:rPr lang="ar-SA" sz="1800" b="1" kern="1200" dirty="0">
                          <a:solidFill>
                            <a:schemeClr val="bg1"/>
                          </a:solidFill>
                          <a:effectLst/>
                          <a:latin typeface="+mn-lt"/>
                          <a:ea typeface="+mn-ea"/>
                          <a:cs typeface="B Nazanin" panose="00000400000000000000" pitchFamily="2" charset="-78"/>
                        </a:rPr>
                        <a:t>مانند انواع </a:t>
                      </a:r>
                      <a:r>
                        <a:rPr lang="ar-SA" sz="1800" b="1" kern="1200" dirty="0" smtClean="0">
                          <a:solidFill>
                            <a:schemeClr val="bg1"/>
                          </a:solidFill>
                          <a:effectLst/>
                          <a:latin typeface="+mn-lt"/>
                          <a:ea typeface="+mn-ea"/>
                          <a:cs typeface="B Nazanin" panose="00000400000000000000" pitchFamily="2" charset="-78"/>
                        </a:rPr>
                        <a:t>شیرینی </a:t>
                      </a:r>
                      <a:r>
                        <a:rPr lang="ar-SA" sz="1800" b="1" kern="1200" dirty="0">
                          <a:solidFill>
                            <a:schemeClr val="bg1"/>
                          </a:solidFill>
                          <a:effectLst/>
                          <a:latin typeface="+mn-lt"/>
                          <a:ea typeface="+mn-ea"/>
                          <a:cs typeface="B Nazanin" panose="00000400000000000000" pitchFamily="2" charset="-78"/>
                        </a:rPr>
                        <a:t>،شكلات، آب نبات، نوشاب ههای گازدار، </a:t>
                      </a:r>
                      <a:r>
                        <a:rPr lang="ar-SA" sz="1800" b="1" kern="1200" dirty="0" smtClean="0">
                          <a:solidFill>
                            <a:schemeClr val="bg1"/>
                          </a:solidFill>
                          <a:effectLst/>
                          <a:latin typeface="+mn-lt"/>
                          <a:ea typeface="+mn-ea"/>
                          <a:cs typeface="B Nazanin" panose="00000400000000000000" pitchFamily="2" charset="-78"/>
                        </a:rPr>
                        <a:t>شربتها </a:t>
                      </a:r>
                      <a:r>
                        <a:rPr lang="ar-SA" sz="1800" b="1" kern="1200" dirty="0">
                          <a:solidFill>
                            <a:schemeClr val="bg1"/>
                          </a:solidFill>
                          <a:effectLst/>
                          <a:latin typeface="+mn-lt"/>
                          <a:ea typeface="+mn-ea"/>
                          <a:cs typeface="B Nazanin" panose="00000400000000000000" pitchFamily="2" charset="-78"/>
                        </a:rPr>
                        <a:t>و آب </a:t>
                      </a:r>
                      <a:r>
                        <a:rPr lang="ar-SA" sz="1800" b="1" kern="1200" dirty="0" smtClean="0">
                          <a:solidFill>
                            <a:schemeClr val="bg1"/>
                          </a:solidFill>
                          <a:effectLst/>
                          <a:latin typeface="+mn-lt"/>
                          <a:ea typeface="+mn-ea"/>
                          <a:cs typeface="B Nazanin" panose="00000400000000000000" pitchFamily="2" charset="-78"/>
                        </a:rPr>
                        <a:t>میوه</a:t>
                      </a:r>
                      <a:r>
                        <a:rPr lang="fa-IR" sz="1800" b="1" kern="1200" dirty="0" smtClean="0">
                          <a:solidFill>
                            <a:schemeClr val="bg1"/>
                          </a:solidFill>
                          <a:effectLst/>
                          <a:latin typeface="+mn-lt"/>
                          <a:ea typeface="+mn-ea"/>
                          <a:cs typeface="B Nazanin" panose="00000400000000000000" pitchFamily="2" charset="-78"/>
                        </a:rPr>
                        <a:t> </a:t>
                      </a:r>
                      <a:r>
                        <a:rPr lang="ar-SA" sz="1800" b="1" kern="1200" dirty="0" smtClean="0">
                          <a:solidFill>
                            <a:schemeClr val="bg1"/>
                          </a:solidFill>
                          <a:effectLst/>
                          <a:latin typeface="+mn-lt"/>
                          <a:ea typeface="+mn-ea"/>
                          <a:cs typeface="B Nazanin" panose="00000400000000000000" pitchFamily="2" charset="-78"/>
                        </a:rPr>
                        <a:t>های </a:t>
                      </a:r>
                      <a:r>
                        <a:rPr lang="ar-SA" sz="1800" b="1" kern="1200" dirty="0">
                          <a:solidFill>
                            <a:schemeClr val="bg1"/>
                          </a:solidFill>
                          <a:effectLst/>
                          <a:latin typeface="+mn-lt"/>
                          <a:ea typeface="+mn-ea"/>
                          <a:cs typeface="B Nazanin" panose="00000400000000000000" pitchFamily="2" charset="-78"/>
                        </a:rPr>
                        <a:t>صنعتی، مربا، عسل و... را بسیار محدود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pP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از مصرف زیاد نان، برنج و </a:t>
                      </a:r>
                      <a:r>
                        <a:rPr lang="ar-SA" sz="1800" b="1" kern="1200" dirty="0" smtClean="0">
                          <a:solidFill>
                            <a:schemeClr val="bg1"/>
                          </a:solidFill>
                          <a:effectLst/>
                          <a:latin typeface="+mn-lt"/>
                          <a:ea typeface="+mn-ea"/>
                          <a:cs typeface="B Nazanin" panose="00000400000000000000" pitchFamily="2" charset="-78"/>
                        </a:rPr>
                        <a:t>ماکارونی </a:t>
                      </a:r>
                      <a:r>
                        <a:rPr lang="ar-SA" sz="1800" b="1" kern="1200" dirty="0">
                          <a:solidFill>
                            <a:schemeClr val="bg1"/>
                          </a:solidFill>
                          <a:effectLst/>
                          <a:latin typeface="+mn-lt"/>
                          <a:ea typeface="+mn-ea"/>
                          <a:cs typeface="B Nazanin" panose="00000400000000000000" pitchFamily="2" charset="-78"/>
                        </a:rPr>
                        <a:t>خودداری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tabLst>
                          <a:tab pos="5958840" algn="r"/>
                        </a:tabLst>
                      </a:pP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نان مصرفی باید از آرد سبوس دار تهیه شده باشد </a:t>
                      </a:r>
                      <a:r>
                        <a:rPr lang="fa-IR" sz="1800" b="1" kern="1200" dirty="0" smtClean="0">
                          <a:solidFill>
                            <a:schemeClr val="bg1"/>
                          </a:solidFill>
                          <a:effectLst/>
                          <a:latin typeface="+mn-lt"/>
                          <a:ea typeface="+mn-ea"/>
                          <a:cs typeface="B Nazanin" panose="00000400000000000000" pitchFamily="2" charset="-78"/>
                        </a:rPr>
                        <a:t>(</a:t>
                      </a:r>
                      <a:r>
                        <a:rPr lang="ar-SA" sz="1800" b="1" kern="1200" dirty="0" smtClean="0">
                          <a:solidFill>
                            <a:schemeClr val="bg1"/>
                          </a:solidFill>
                          <a:effectLst/>
                          <a:latin typeface="+mn-lt"/>
                          <a:ea typeface="+mn-ea"/>
                          <a:cs typeface="B Nazanin" panose="00000400000000000000" pitchFamily="2" charset="-78"/>
                        </a:rPr>
                        <a:t>نان </a:t>
                      </a:r>
                      <a:r>
                        <a:rPr lang="ar-SA" sz="1800" b="1" kern="1200" dirty="0">
                          <a:solidFill>
                            <a:schemeClr val="bg1"/>
                          </a:solidFill>
                          <a:effectLst/>
                          <a:latin typeface="+mn-lt"/>
                          <a:ea typeface="+mn-ea"/>
                          <a:cs typeface="B Nazanin" panose="00000400000000000000" pitchFamily="2" charset="-78"/>
                        </a:rPr>
                        <a:t>سنگک، نان جو و</a:t>
                      </a:r>
                      <a:r>
                        <a:rPr lang="ar-SA" sz="1800" b="1" kern="1200" dirty="0" smtClean="0">
                          <a:solidFill>
                            <a:schemeClr val="bg1"/>
                          </a:solidFill>
                          <a:effectLst/>
                          <a:latin typeface="+mn-lt"/>
                          <a:ea typeface="+mn-ea"/>
                          <a:cs typeface="B Nazanin" panose="00000400000000000000" pitchFamily="2" charset="-78"/>
                        </a:rPr>
                        <a:t>...</a:t>
                      </a:r>
                      <a:r>
                        <a:rPr lang="fa-IR" sz="1800" b="1" kern="1200" dirty="0" smtClean="0">
                          <a:solidFill>
                            <a:schemeClr val="bg1"/>
                          </a:solidFill>
                          <a:effectLst/>
                          <a:latin typeface="+mn-lt"/>
                          <a:ea typeface="+mn-ea"/>
                          <a:cs typeface="B Nazanin" panose="00000400000000000000" pitchFamily="2" charset="-78"/>
                        </a:rPr>
                        <a:t>)</a:t>
                      </a: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ودر عوض </a:t>
                      </a:r>
                      <a:r>
                        <a:rPr lang="ar-SA" sz="1800" b="1" kern="1200" dirty="0" smtClean="0">
                          <a:solidFill>
                            <a:schemeClr val="bg1"/>
                          </a:solidFill>
                          <a:effectLst/>
                          <a:latin typeface="+mn-lt"/>
                          <a:ea typeface="+mn-ea"/>
                          <a:cs typeface="B Nazanin" panose="00000400000000000000" pitchFamily="2" charset="-78"/>
                        </a:rPr>
                        <a:t>نانهای </a:t>
                      </a:r>
                      <a:r>
                        <a:rPr lang="ar-SA" sz="1800" b="1" kern="1200" dirty="0">
                          <a:solidFill>
                            <a:schemeClr val="bg1"/>
                          </a:solidFill>
                          <a:effectLst/>
                          <a:latin typeface="+mn-lt"/>
                          <a:ea typeface="+mn-ea"/>
                          <a:cs typeface="B Nazanin" panose="00000400000000000000" pitchFamily="2" charset="-78"/>
                        </a:rPr>
                        <a:t>فانتزی مثل انواع با گت و نان ساندویچی کمتر مصرف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pP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شیر و لبنیات خود را حتما از نوع کم چرب انتخاب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pPr>
                      <a:r>
                        <a:rPr lang="ar-SA" sz="1800" b="1" kern="1200" dirty="0" smtClean="0">
                          <a:solidFill>
                            <a:schemeClr val="bg1"/>
                          </a:solidFill>
                          <a:effectLst/>
                          <a:latin typeface="+mn-lt"/>
                          <a:ea typeface="+mn-ea"/>
                          <a:cs typeface="B Nazanin" panose="00000400000000000000" pitchFamily="2" charset="-78"/>
                        </a:rPr>
                        <a:t>گوشت </a:t>
                      </a:r>
                      <a:r>
                        <a:rPr lang="ar-SA" sz="1800" b="1" kern="1200" dirty="0">
                          <a:solidFill>
                            <a:schemeClr val="bg1"/>
                          </a:solidFill>
                          <a:effectLst/>
                          <a:latin typeface="+mn-lt"/>
                          <a:ea typeface="+mn-ea"/>
                          <a:cs typeface="B Nazanin" panose="00000400000000000000" pitchFamily="2" charset="-78"/>
                        </a:rPr>
                        <a:t>را تا حد امكان چربی گرفته و مرغ و ماهی را بدون پوست مصرف کنند .</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tabLst>
                          <a:tab pos="2357755" algn="ctr"/>
                        </a:tabLst>
                      </a:pP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از مصرف </a:t>
                      </a:r>
                      <a:r>
                        <a:rPr lang="ar-SA" sz="1800" b="1" kern="1200" dirty="0" smtClean="0">
                          <a:solidFill>
                            <a:schemeClr val="bg1"/>
                          </a:solidFill>
                          <a:effectLst/>
                          <a:latin typeface="+mn-lt"/>
                          <a:ea typeface="+mn-ea"/>
                          <a:cs typeface="B Nazanin" panose="00000400000000000000" pitchFamily="2" charset="-78"/>
                        </a:rPr>
                        <a:t>ف</a:t>
                      </a:r>
                      <a:r>
                        <a:rPr lang="fa-IR" sz="1800" b="1" kern="1200" dirty="0" smtClean="0">
                          <a:solidFill>
                            <a:schemeClr val="bg1"/>
                          </a:solidFill>
                          <a:effectLst/>
                          <a:latin typeface="+mn-lt"/>
                          <a:ea typeface="+mn-ea"/>
                          <a:cs typeface="B Nazanin" panose="00000400000000000000" pitchFamily="2" charset="-78"/>
                        </a:rPr>
                        <a:t>ر</a:t>
                      </a:r>
                      <a:r>
                        <a:rPr lang="ar-SA" sz="1800" b="1" kern="1200" dirty="0" smtClean="0">
                          <a:solidFill>
                            <a:schemeClr val="bg1"/>
                          </a:solidFill>
                          <a:effectLst/>
                          <a:latin typeface="+mn-lt"/>
                          <a:ea typeface="+mn-ea"/>
                          <a:cs typeface="B Nazanin" panose="00000400000000000000" pitchFamily="2" charset="-78"/>
                        </a:rPr>
                        <a:t>آوردههای </a:t>
                      </a:r>
                      <a:r>
                        <a:rPr lang="ar-SA" sz="1800" b="1" kern="1200" dirty="0">
                          <a:solidFill>
                            <a:schemeClr val="bg1"/>
                          </a:solidFill>
                          <a:effectLst/>
                          <a:latin typeface="+mn-lt"/>
                          <a:ea typeface="+mn-ea"/>
                          <a:cs typeface="B Nazanin" panose="00000400000000000000" pitchFamily="2" charset="-78"/>
                        </a:rPr>
                        <a:t>گوشتی پرچربی مثل سوسیس، کالباس، همبرگر، کله پاچه و مغز خودداری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tabLst>
                          <a:tab pos="2359025" algn="ctr"/>
                        </a:tabLst>
                      </a:pP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به جای گوشت قرمز، بیشتر از </a:t>
                      </a:r>
                      <a:r>
                        <a:rPr lang="ar-SA" sz="1800" b="1" kern="1200" dirty="0" smtClean="0">
                          <a:solidFill>
                            <a:schemeClr val="bg1"/>
                          </a:solidFill>
                          <a:effectLst/>
                          <a:latin typeface="+mn-lt"/>
                          <a:ea typeface="+mn-ea"/>
                          <a:cs typeface="B Nazanin" panose="00000400000000000000" pitchFamily="2" charset="-78"/>
                        </a:rPr>
                        <a:t>گوشتهای </a:t>
                      </a:r>
                      <a:r>
                        <a:rPr lang="ar-SA" sz="1800" b="1" kern="1200" dirty="0">
                          <a:solidFill>
                            <a:schemeClr val="bg1"/>
                          </a:solidFill>
                          <a:effectLst/>
                          <a:latin typeface="+mn-lt"/>
                          <a:ea typeface="+mn-ea"/>
                          <a:cs typeface="B Nazanin" panose="00000400000000000000" pitchFamily="2" charset="-78"/>
                        </a:rPr>
                        <a:t>سفید، خصوصا ماهی استفاده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pP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روغن مصرفی را از انواع مایع گیاهی انتخاب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25"/>
                        </a:spcAft>
                      </a:pPr>
                      <a:r>
                        <a:rPr lang="ar-SA" sz="1800" b="1" kern="1200" dirty="0" smtClean="0">
                          <a:solidFill>
                            <a:schemeClr val="bg1"/>
                          </a:solidFill>
                          <a:effectLst/>
                          <a:latin typeface="+mn-lt"/>
                          <a:ea typeface="+mn-ea"/>
                          <a:cs typeface="B Nazanin" panose="00000400000000000000" pitchFamily="2" charset="-78"/>
                        </a:rPr>
                        <a:t> </a:t>
                      </a:r>
                      <a:r>
                        <a:rPr lang="ar-SA" sz="1800" b="1" kern="1200" dirty="0">
                          <a:solidFill>
                            <a:schemeClr val="bg1"/>
                          </a:solidFill>
                          <a:effectLst/>
                          <a:latin typeface="+mn-lt"/>
                          <a:ea typeface="+mn-ea"/>
                          <a:cs typeface="B Nazanin" panose="00000400000000000000" pitchFamily="2" charset="-78"/>
                        </a:rPr>
                        <a:t>غذاها را بیشتر به شكل آب پز، بخارپز یا تنوری، تهیه و مصرف کنند.</a:t>
                      </a:r>
                      <a:endParaRPr lang="en-US" sz="1800" b="1" kern="1200" dirty="0">
                        <a:solidFill>
                          <a:schemeClr val="bg1"/>
                        </a:solidFill>
                        <a:effectLst/>
                        <a:latin typeface="+mn-lt"/>
                        <a:ea typeface="+mn-ea"/>
                        <a:cs typeface="B Nazanin" panose="00000400000000000000" pitchFamily="2" charset="-78"/>
                      </a:endParaRPr>
                    </a:p>
                    <a:p>
                      <a:pPr marL="0" marR="0" indent="0" algn="r" defTabSz="914400" rtl="1" eaLnBrk="1" latinLnBrk="0" hangingPunct="1">
                        <a:lnSpc>
                          <a:spcPct val="107000"/>
                        </a:lnSpc>
                        <a:spcBef>
                          <a:spcPts val="0"/>
                        </a:spcBef>
                        <a:spcAft>
                          <a:spcPts val="0"/>
                        </a:spcAft>
                      </a:pPr>
                      <a:r>
                        <a:rPr lang="ar-SA" sz="1800" b="1" kern="1200" dirty="0" smtClean="0">
                          <a:solidFill>
                            <a:schemeClr val="bg1"/>
                          </a:solidFill>
                          <a:effectLst/>
                          <a:latin typeface="+mn-lt"/>
                          <a:ea typeface="+mn-ea"/>
                          <a:cs typeface="B Nazanin" panose="00000400000000000000" pitchFamily="2" charset="-78"/>
                        </a:rPr>
                        <a:t>از </a:t>
                      </a:r>
                      <a:r>
                        <a:rPr lang="ar-SA" sz="1800" b="1" kern="1200" dirty="0">
                          <a:solidFill>
                            <a:schemeClr val="bg1"/>
                          </a:solidFill>
                          <a:effectLst/>
                          <a:latin typeface="+mn-lt"/>
                          <a:ea typeface="+mn-ea"/>
                          <a:cs typeface="B Nazanin" panose="00000400000000000000" pitchFamily="2" charset="-78"/>
                        </a:rPr>
                        <a:t>مصرف غذاهای پرچرب و سرخ شده پرهیز کنند.</a:t>
                      </a:r>
                      <a:endParaRPr lang="en-US" sz="1800" b="1" kern="1200" dirty="0">
                        <a:solidFill>
                          <a:schemeClr val="bg1"/>
                        </a:solidFill>
                        <a:effectLst/>
                        <a:latin typeface="+mn-lt"/>
                        <a:ea typeface="+mn-ea"/>
                        <a:cs typeface="B Nazanin" panose="00000400000000000000" pitchFamily="2" charset="-78"/>
                      </a:endParaRPr>
                    </a:p>
                  </a:txBody>
                  <a:tcPr marL="15240" marR="36195" marT="3175" marB="0"/>
                </a:tc>
                <a:tc hMerge="1">
                  <a:txBody>
                    <a:bodyPr/>
                    <a:lstStyle/>
                    <a:p>
                      <a:endParaRPr lang="en-US"/>
                    </a:p>
                  </a:txBody>
                  <a:tcPr/>
                </a:tc>
                <a:extLst>
                  <a:ext uri="{0D108BD9-81ED-4DB2-BD59-A6C34878D82A}">
                    <a16:rowId xmlns:a16="http://schemas.microsoft.com/office/drawing/2014/main" val="2044376271"/>
                  </a:ext>
                </a:extLst>
              </a:tr>
            </a:tbl>
          </a:graphicData>
        </a:graphic>
      </p:graphicFrame>
    </p:spTree>
    <p:extLst>
      <p:ext uri="{BB962C8B-B14F-4D97-AF65-F5344CB8AC3E}">
        <p14:creationId xmlns:p14="http://schemas.microsoft.com/office/powerpoint/2010/main" val="20706949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1353800" cy="2585323"/>
          </a:xfrm>
          <a:prstGeom prst="rect">
            <a:avLst/>
          </a:prstGeom>
        </p:spPr>
        <p:txBody>
          <a:bodyPr wrap="square">
            <a:spAutoFit/>
          </a:bodyPr>
          <a:lstStyle/>
          <a:p>
            <a:pPr lvl="0" algn="r" rtl="1">
              <a:lnSpc>
                <a:spcPct val="150000"/>
              </a:lnSpc>
              <a:buClr>
                <a:srgbClr val="FF0000"/>
              </a:buClr>
            </a:pPr>
            <a:r>
              <a:rPr lang="fa-IR" sz="2400" b="1" dirty="0" smtClean="0">
                <a:cs typeface="B Nazanin" panose="00000400000000000000" pitchFamily="2" charset="-78"/>
              </a:rPr>
              <a:t>.</a:t>
            </a:r>
            <a:endParaRPr lang="fa-IR" sz="2400" b="1" dirty="0">
              <a:cs typeface="B Nazanin" panose="00000400000000000000" pitchFamily="2" charset="-78"/>
            </a:endParaRP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2166364836"/>
              </p:ext>
            </p:extLst>
          </p:nvPr>
        </p:nvGraphicFramePr>
        <p:xfrm>
          <a:off x="838200" y="3716832"/>
          <a:ext cx="10683240" cy="3141166"/>
        </p:xfrm>
        <a:graphic>
          <a:graphicData uri="http://schemas.openxmlformats.org/drawingml/2006/table">
            <a:tbl>
              <a:tblPr firstRow="1" firstCol="1" bandRow="1"/>
              <a:tblGrid>
                <a:gridCol w="4498325">
                  <a:extLst>
                    <a:ext uri="{9D8B030D-6E8A-4147-A177-3AD203B41FA5}">
                      <a16:colId xmlns:a16="http://schemas.microsoft.com/office/drawing/2014/main" val="1558489762"/>
                    </a:ext>
                  </a:extLst>
                </a:gridCol>
                <a:gridCol w="2711196">
                  <a:extLst>
                    <a:ext uri="{9D8B030D-6E8A-4147-A177-3AD203B41FA5}">
                      <a16:colId xmlns:a16="http://schemas.microsoft.com/office/drawing/2014/main" val="1931920078"/>
                    </a:ext>
                  </a:extLst>
                </a:gridCol>
                <a:gridCol w="2198327">
                  <a:extLst>
                    <a:ext uri="{9D8B030D-6E8A-4147-A177-3AD203B41FA5}">
                      <a16:colId xmlns:a16="http://schemas.microsoft.com/office/drawing/2014/main" val="1032310079"/>
                    </a:ext>
                  </a:extLst>
                </a:gridCol>
                <a:gridCol w="1275392">
                  <a:extLst>
                    <a:ext uri="{9D8B030D-6E8A-4147-A177-3AD203B41FA5}">
                      <a16:colId xmlns:a16="http://schemas.microsoft.com/office/drawing/2014/main" val="4013443342"/>
                    </a:ext>
                  </a:extLst>
                </a:gridCol>
              </a:tblGrid>
              <a:tr h="890778">
                <a:tc>
                  <a:txBody>
                    <a:bodyPr/>
                    <a:lstStyle/>
                    <a:p>
                      <a:pPr marL="0" marR="23495" indent="0" algn="ctr" rtl="1">
                        <a:lnSpc>
                          <a:spcPct val="107000"/>
                        </a:lnSpc>
                        <a:spcBef>
                          <a:spcPts val="0"/>
                        </a:spcBef>
                        <a:spcAft>
                          <a:spcPts val="0"/>
                        </a:spcAft>
                      </a:pP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افزایش وزن از ابتدای هفته </a:t>
                      </a:r>
                      <a:r>
                        <a:rPr lang="en-US"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13</a:t>
                      </a: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 بارداری به بعد </a:t>
                      </a:r>
                      <a:r>
                        <a:rPr lang="fa-IR"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کیلوگرم/هفته</a:t>
                      </a:r>
                      <a:r>
                        <a:rPr lang="fa-IR"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E5A5C5"/>
                    </a:solidFill>
                  </a:tcPr>
                </a:tc>
                <a:tc>
                  <a:txBody>
                    <a:bodyPr/>
                    <a:lstStyle/>
                    <a:p>
                      <a:pPr marL="0" marR="0" indent="0" algn="ctr" rtl="1">
                        <a:lnSpc>
                          <a:spcPct val="107000"/>
                        </a:lnSpc>
                        <a:spcBef>
                          <a:spcPts val="0"/>
                        </a:spcBef>
                        <a:spcAft>
                          <a:spcPts val="0"/>
                        </a:spcAft>
                      </a:pP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محدوده مجاز افزایش وزن </a:t>
                      </a:r>
                      <a:r>
                        <a:rPr lang="fa-IR"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کیلوگرم</a:t>
                      </a:r>
                      <a:r>
                        <a:rPr lang="fa-IR"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E5A5C5"/>
                    </a:solidFill>
                  </a:tcPr>
                </a:tc>
                <a:tc>
                  <a:txBody>
                    <a:bodyPr/>
                    <a:lstStyle/>
                    <a:p>
                      <a:pPr marL="0" marR="8255" indent="0" algn="ctr" rtl="1">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BMI</a:t>
                      </a:r>
                      <a:r>
                        <a:rPr lang="ar-SA"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 قبل از بارداری </a:t>
                      </a: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kg/m 2</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E5A5C5"/>
                    </a:solidFill>
                  </a:tcPr>
                </a:tc>
                <a:tc>
                  <a:txBody>
                    <a:bodyPr/>
                    <a:lstStyle/>
                    <a:p>
                      <a:pPr marL="0" marR="48895" indent="0" algn="ctr" rtl="1">
                        <a:lnSpc>
                          <a:spcPct val="107000"/>
                        </a:lnSpc>
                        <a:spcBef>
                          <a:spcPts val="0"/>
                        </a:spcBef>
                        <a:spcAft>
                          <a:spcPts val="0"/>
                        </a:spcAft>
                      </a:pP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وضعیت تغذیه</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E5A5C5"/>
                    </a:solidFill>
                  </a:tcPr>
                </a:tc>
                <a:extLst>
                  <a:ext uri="{0D108BD9-81ED-4DB2-BD59-A6C34878D82A}">
                    <a16:rowId xmlns:a16="http://schemas.microsoft.com/office/drawing/2014/main" val="2639533081"/>
                  </a:ext>
                </a:extLst>
              </a:tr>
              <a:tr h="562597">
                <a:tc>
                  <a:txBody>
                    <a:bodyPr/>
                    <a:lstStyle/>
                    <a:p>
                      <a:pPr marL="0" marR="0" indent="0" algn="ctr" rtl="0">
                        <a:lnSpc>
                          <a:spcPct val="107000"/>
                        </a:lnSpc>
                        <a:spcBef>
                          <a:spcPts val="0"/>
                        </a:spcBef>
                        <a:spcAft>
                          <a:spcPts val="0"/>
                        </a:spcAft>
                      </a:pPr>
                      <a:r>
                        <a:rPr lang="en-US"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0/5</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AE5EE"/>
                    </a:solidFill>
                  </a:tcPr>
                </a:tc>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12/5 -18</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AE5EE"/>
                    </a:solidFill>
                  </a:tcPr>
                </a:tc>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&gt;18/5</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AE5EE"/>
                    </a:solidFill>
                  </a:tcPr>
                </a:tc>
                <a:tc>
                  <a:txBody>
                    <a:bodyPr/>
                    <a:lstStyle/>
                    <a:p>
                      <a:pPr marL="0" marR="0" indent="0" algn="ctr" rtl="1">
                        <a:lnSpc>
                          <a:spcPct val="107000"/>
                        </a:lnSpc>
                        <a:spcBef>
                          <a:spcPts val="0"/>
                        </a:spcBef>
                        <a:spcAft>
                          <a:spcPts val="0"/>
                        </a:spcAft>
                      </a:pP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کم وزن</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AE5EE"/>
                    </a:solidFill>
                  </a:tcPr>
                </a:tc>
                <a:extLst>
                  <a:ext uri="{0D108BD9-81ED-4DB2-BD59-A6C34878D82A}">
                    <a16:rowId xmlns:a16="http://schemas.microsoft.com/office/drawing/2014/main" val="4267156734"/>
                  </a:ext>
                </a:extLst>
              </a:tr>
              <a:tr h="562597">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0/4</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3CEE0"/>
                    </a:solidFill>
                  </a:tcPr>
                </a:tc>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11/5 -16</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3CEE0"/>
                    </a:solidFill>
                  </a:tcPr>
                </a:tc>
                <a:tc>
                  <a:txBody>
                    <a:bodyPr/>
                    <a:lstStyle/>
                    <a:p>
                      <a:pPr marL="0" marR="0" indent="0" algn="ctr" rtl="0">
                        <a:lnSpc>
                          <a:spcPct val="107000"/>
                        </a:lnSpc>
                        <a:spcBef>
                          <a:spcPts val="0"/>
                        </a:spcBef>
                        <a:spcAft>
                          <a:spcPts val="0"/>
                        </a:spcAft>
                      </a:pPr>
                      <a:r>
                        <a:rPr lang="en-US"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18/5 -24/9</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3CEE0"/>
                    </a:solidFill>
                  </a:tcPr>
                </a:tc>
                <a:tc>
                  <a:txBody>
                    <a:bodyPr/>
                    <a:lstStyle/>
                    <a:p>
                      <a:pPr marL="0" marR="0" indent="0" algn="ctr" rtl="1">
                        <a:lnSpc>
                          <a:spcPct val="107000"/>
                        </a:lnSpc>
                        <a:spcBef>
                          <a:spcPts val="0"/>
                        </a:spcBef>
                        <a:spcAft>
                          <a:spcPts val="0"/>
                        </a:spcAft>
                      </a:pP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طبیعی</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w="12700" cap="flat" cmpd="sng" algn="ctr">
                      <a:solidFill>
                        <a:srgbClr val="FFFEFD"/>
                      </a:solidFill>
                      <a:prstDash val="solid"/>
                      <a:round/>
                      <a:headEnd type="none" w="med" len="med"/>
                      <a:tailEnd type="none" w="med" len="med"/>
                    </a:lnB>
                    <a:solidFill>
                      <a:srgbClr val="F3CEE0"/>
                    </a:solidFill>
                  </a:tcPr>
                </a:tc>
                <a:extLst>
                  <a:ext uri="{0D108BD9-81ED-4DB2-BD59-A6C34878D82A}">
                    <a16:rowId xmlns:a16="http://schemas.microsoft.com/office/drawing/2014/main" val="1123882540"/>
                  </a:ext>
                </a:extLst>
              </a:tr>
              <a:tr h="562597">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0/3</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a:noFill/>
                    </a:lnB>
                    <a:solidFill>
                      <a:srgbClr val="FAE5EE"/>
                    </a:solidFill>
                  </a:tcPr>
                </a:tc>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7 -11/5</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a:noFill/>
                    </a:lnB>
                    <a:solidFill>
                      <a:srgbClr val="FAE5EE"/>
                    </a:solidFill>
                  </a:tcPr>
                </a:tc>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25 -29/9</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a:noFill/>
                    </a:lnB>
                    <a:solidFill>
                      <a:srgbClr val="FAE5EE"/>
                    </a:solidFill>
                  </a:tcPr>
                </a:tc>
                <a:tc>
                  <a:txBody>
                    <a:bodyPr/>
                    <a:lstStyle/>
                    <a:p>
                      <a:pPr marL="0" marR="0" indent="0" algn="ctr" rtl="1">
                        <a:lnSpc>
                          <a:spcPct val="107000"/>
                        </a:lnSpc>
                        <a:spcBef>
                          <a:spcPts val="0"/>
                        </a:spcBef>
                        <a:spcAft>
                          <a:spcPts val="0"/>
                        </a:spcAft>
                      </a:pP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اضافه وزن</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w="12700" cap="flat" cmpd="sng" algn="ctr">
                      <a:solidFill>
                        <a:srgbClr val="FFFEFD"/>
                      </a:solidFill>
                      <a:prstDash val="solid"/>
                      <a:round/>
                      <a:headEnd type="none" w="med" len="med"/>
                      <a:tailEnd type="none" w="med" len="med"/>
                    </a:lnT>
                    <a:lnB>
                      <a:noFill/>
                    </a:lnB>
                    <a:solidFill>
                      <a:srgbClr val="FAE5EE"/>
                    </a:solidFill>
                  </a:tcPr>
                </a:tc>
                <a:extLst>
                  <a:ext uri="{0D108BD9-81ED-4DB2-BD59-A6C34878D82A}">
                    <a16:rowId xmlns:a16="http://schemas.microsoft.com/office/drawing/2014/main" val="1614002822"/>
                  </a:ext>
                </a:extLst>
              </a:tr>
              <a:tr h="562597">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0/2</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F3CEE0"/>
                    </a:solidFill>
                  </a:tcPr>
                </a:tc>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5-9</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F3CEE0"/>
                    </a:solidFill>
                  </a:tcPr>
                </a:tc>
                <a:tc>
                  <a:txBody>
                    <a:bodyPr/>
                    <a:lstStyle/>
                    <a:p>
                      <a:pPr marL="0" marR="0" indent="0" algn="ctr" rtl="0">
                        <a:lnSpc>
                          <a:spcPct val="107000"/>
                        </a:lnSpc>
                        <a:spcBef>
                          <a:spcPts val="0"/>
                        </a:spcBef>
                        <a:spcAft>
                          <a:spcPts val="0"/>
                        </a:spcAft>
                      </a:pPr>
                      <a:r>
                        <a:rPr lang="en-US" sz="24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30</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F3CEE0"/>
                    </a:solidFill>
                  </a:tcPr>
                </a:tc>
                <a:tc>
                  <a:txBody>
                    <a:bodyPr/>
                    <a:lstStyle/>
                    <a:p>
                      <a:pPr marL="0" marR="0" indent="0" algn="ctr" rtl="1">
                        <a:lnSpc>
                          <a:spcPct val="107000"/>
                        </a:lnSpc>
                        <a:spcBef>
                          <a:spcPts val="0"/>
                        </a:spcBef>
                        <a:spcAft>
                          <a:spcPts val="0"/>
                        </a:spcAft>
                      </a:pPr>
                      <a:r>
                        <a:rPr lang="ar-SA" sz="24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چاق</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35560" marR="36195" marT="3175" marB="0">
                    <a:lnL w="12700" cap="flat" cmpd="sng" algn="ctr">
                      <a:solidFill>
                        <a:srgbClr val="FFFEFD"/>
                      </a:solidFill>
                      <a:prstDash val="solid"/>
                      <a:round/>
                      <a:headEnd type="none" w="med" len="med"/>
                      <a:tailEnd type="none" w="med" len="med"/>
                    </a:lnL>
                    <a:lnR w="12700" cap="flat" cmpd="sng" algn="ctr">
                      <a:solidFill>
                        <a:srgbClr val="FFFEFD"/>
                      </a:solidFill>
                      <a:prstDash val="solid"/>
                      <a:round/>
                      <a:headEnd type="none" w="med" len="med"/>
                      <a:tailEnd type="none" w="med" len="med"/>
                    </a:lnR>
                    <a:lnT>
                      <a:noFill/>
                    </a:lnT>
                    <a:lnB w="12700" cap="flat" cmpd="sng" algn="ctr">
                      <a:solidFill>
                        <a:srgbClr val="FFFEFD"/>
                      </a:solidFill>
                      <a:prstDash val="solid"/>
                      <a:round/>
                      <a:headEnd type="none" w="med" len="med"/>
                      <a:tailEnd type="none" w="med" len="med"/>
                    </a:lnB>
                    <a:solidFill>
                      <a:srgbClr val="F3CEE0"/>
                    </a:solidFill>
                  </a:tcPr>
                </a:tc>
                <a:extLst>
                  <a:ext uri="{0D108BD9-81ED-4DB2-BD59-A6C34878D82A}">
                    <a16:rowId xmlns:a16="http://schemas.microsoft.com/office/drawing/2014/main" val="3830749608"/>
                  </a:ext>
                </a:extLst>
              </a:tr>
            </a:tbl>
          </a:graphicData>
        </a:graphic>
      </p:graphicFrame>
      <p:sp>
        <p:nvSpPr>
          <p:cNvPr id="8" name="Rectangle 1"/>
          <p:cNvSpPr>
            <a:spLocks noChangeArrowheads="1"/>
          </p:cNvSpPr>
          <p:nvPr/>
        </p:nvSpPr>
        <p:spPr bwMode="auto">
          <a:xfrm>
            <a:off x="407963" y="873692"/>
            <a:ext cx="11352628" cy="249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44" tIns="0" rIns="6348" bIns="0" numCol="1" anchor="ctr" anchorCtr="0" compatLnSpc="1">
            <a:prstTxWarp prst="textNoShape">
              <a:avLst/>
            </a:prstTxWarp>
            <a:spAutoFit/>
          </a:bodyPr>
          <a:lstStyle>
            <a:lvl1pPr eaLnBrk="0" fontAlgn="base" hangingPunct="0">
              <a:spcBef>
                <a:spcPct val="0"/>
              </a:spcBef>
              <a:spcAft>
                <a:spcPct val="0"/>
              </a:spcAft>
              <a:tabLst>
                <a:tab pos="4518025" algn="ctr"/>
              </a:tabLst>
              <a:defRPr>
                <a:solidFill>
                  <a:schemeClr val="tx1"/>
                </a:solidFill>
                <a:latin typeface="Arial" panose="020B0604020202020204" pitchFamily="34" charset="0"/>
              </a:defRPr>
            </a:lvl1pPr>
            <a:lvl2pPr eaLnBrk="0" fontAlgn="base" hangingPunct="0">
              <a:spcBef>
                <a:spcPct val="0"/>
              </a:spcBef>
              <a:spcAft>
                <a:spcPct val="0"/>
              </a:spcAft>
              <a:tabLst>
                <a:tab pos="4518025" algn="ctr"/>
              </a:tabLst>
              <a:defRPr>
                <a:solidFill>
                  <a:schemeClr val="tx1"/>
                </a:solidFill>
                <a:latin typeface="Arial" panose="020B0604020202020204" pitchFamily="34" charset="0"/>
              </a:defRPr>
            </a:lvl2pPr>
            <a:lvl3pPr eaLnBrk="0" fontAlgn="base" hangingPunct="0">
              <a:spcBef>
                <a:spcPct val="0"/>
              </a:spcBef>
              <a:spcAft>
                <a:spcPct val="0"/>
              </a:spcAft>
              <a:tabLst>
                <a:tab pos="4518025" algn="ctr"/>
              </a:tabLst>
              <a:defRPr>
                <a:solidFill>
                  <a:schemeClr val="tx1"/>
                </a:solidFill>
                <a:latin typeface="Arial" panose="020B0604020202020204" pitchFamily="34" charset="0"/>
              </a:defRPr>
            </a:lvl3pPr>
            <a:lvl4pPr eaLnBrk="0" fontAlgn="base" hangingPunct="0">
              <a:spcBef>
                <a:spcPct val="0"/>
              </a:spcBef>
              <a:spcAft>
                <a:spcPct val="0"/>
              </a:spcAft>
              <a:tabLst>
                <a:tab pos="4518025" algn="ctr"/>
              </a:tabLst>
              <a:defRPr>
                <a:solidFill>
                  <a:schemeClr val="tx1"/>
                </a:solidFill>
                <a:latin typeface="Arial" panose="020B0604020202020204" pitchFamily="34" charset="0"/>
              </a:defRPr>
            </a:lvl4pPr>
            <a:lvl5pPr eaLnBrk="0" fontAlgn="base" hangingPunct="0">
              <a:spcBef>
                <a:spcPct val="0"/>
              </a:spcBef>
              <a:spcAft>
                <a:spcPct val="0"/>
              </a:spcAft>
              <a:tabLst>
                <a:tab pos="4518025" algn="ctr"/>
              </a:tabLst>
              <a:defRPr>
                <a:solidFill>
                  <a:schemeClr val="tx1"/>
                </a:solidFill>
                <a:latin typeface="Arial" panose="020B0604020202020204" pitchFamily="34" charset="0"/>
              </a:defRPr>
            </a:lvl5pPr>
            <a:lvl6pPr eaLnBrk="0" fontAlgn="base" hangingPunct="0">
              <a:spcBef>
                <a:spcPct val="0"/>
              </a:spcBef>
              <a:spcAft>
                <a:spcPct val="0"/>
              </a:spcAft>
              <a:tabLst>
                <a:tab pos="4518025" algn="ctr"/>
              </a:tabLst>
              <a:defRPr>
                <a:solidFill>
                  <a:schemeClr val="tx1"/>
                </a:solidFill>
                <a:latin typeface="Arial" panose="020B0604020202020204" pitchFamily="34" charset="0"/>
              </a:defRPr>
            </a:lvl6pPr>
            <a:lvl7pPr eaLnBrk="0" fontAlgn="base" hangingPunct="0">
              <a:spcBef>
                <a:spcPct val="0"/>
              </a:spcBef>
              <a:spcAft>
                <a:spcPct val="0"/>
              </a:spcAft>
              <a:tabLst>
                <a:tab pos="4518025" algn="ctr"/>
              </a:tabLst>
              <a:defRPr>
                <a:solidFill>
                  <a:schemeClr val="tx1"/>
                </a:solidFill>
                <a:latin typeface="Arial" panose="020B0604020202020204" pitchFamily="34" charset="0"/>
              </a:defRPr>
            </a:lvl7pPr>
            <a:lvl8pPr eaLnBrk="0" fontAlgn="base" hangingPunct="0">
              <a:spcBef>
                <a:spcPct val="0"/>
              </a:spcBef>
              <a:spcAft>
                <a:spcPct val="0"/>
              </a:spcAft>
              <a:tabLst>
                <a:tab pos="4518025" algn="ctr"/>
              </a:tabLst>
              <a:defRPr>
                <a:solidFill>
                  <a:schemeClr val="tx1"/>
                </a:solidFill>
                <a:latin typeface="Arial" panose="020B0604020202020204" pitchFamily="34" charset="0"/>
              </a:defRPr>
            </a:lvl8pPr>
            <a:lvl9pPr eaLnBrk="0" fontAlgn="base" hangingPunct="0">
              <a:spcBef>
                <a:spcPct val="0"/>
              </a:spcBef>
              <a:spcAft>
                <a:spcPct val="0"/>
              </a:spcAft>
              <a:tabLst>
                <a:tab pos="4518025" algn="ctr"/>
              </a:tabLst>
              <a:defRPr>
                <a:solidFill>
                  <a:schemeClr val="tx1"/>
                </a:solidFill>
                <a:latin typeface="Arial" panose="020B0604020202020204" pitchFamily="34" charset="0"/>
              </a:defRPr>
            </a:lvl9pPr>
          </a:lstStyle>
          <a:p>
            <a:pPr marL="0" marR="0" lvl="0" indent="0" algn="r" defTabSz="914400" rtl="1" eaLnBrk="0" fontAlgn="base" latinLnBrk="0" hangingPunct="0">
              <a:lnSpc>
                <a:spcPct val="150000"/>
              </a:lnSpc>
              <a:spcBef>
                <a:spcPct val="0"/>
              </a:spcBef>
              <a:spcAft>
                <a:spcPct val="0"/>
              </a:spcAft>
              <a:buClrTx/>
              <a:buSzTx/>
              <a:buFontTx/>
              <a:buNone/>
              <a:tabLst>
                <a:tab pos="4518025" algn="ctr"/>
              </a:tabLst>
            </a:pPr>
            <a:r>
              <a:rPr kumimoji="0" lang="ar-SA" altLang="en-US" sz="2200" b="1" i="0" u="none" strike="noStrike" cap="none" normalizeH="0" baseline="0" dirty="0" smtClean="0">
                <a:ln>
                  <a:noFill/>
                </a:ln>
                <a:solidFill>
                  <a:srgbClr val="181717"/>
                </a:solidFill>
                <a:effectLst/>
                <a:ea typeface="Calibri" panose="020F0502020204030204" pitchFamily="34" charset="0"/>
                <a:cs typeface="B Nazanin" panose="00000400000000000000" pitchFamily="2" charset="-78"/>
              </a:rPr>
              <a:t>میزان افزایش وزن برای مادران باردار بالاتر از </a:t>
            </a:r>
            <a:r>
              <a:rPr kumimoji="0" lang="en-US" altLang="en-US" sz="2200" b="1" i="0" u="none" strike="noStrike" cap="none" normalizeH="0" baseline="0" dirty="0" smtClean="0">
                <a:ln>
                  <a:noFill/>
                </a:ln>
                <a:solidFill>
                  <a:srgbClr val="181717"/>
                </a:solidFill>
                <a:effectLst/>
                <a:ea typeface="Calibri" panose="020F0502020204030204" pitchFamily="34" charset="0"/>
                <a:cs typeface="B Nazanin" panose="00000400000000000000" pitchFamily="2" charset="-78"/>
              </a:rPr>
              <a:t>19</a:t>
            </a:r>
            <a:r>
              <a:rPr kumimoji="0" lang="ar-SA" altLang="en-US" sz="2200" b="1" i="0" u="none" strike="noStrike" cap="none" normalizeH="0" baseline="0" dirty="0" smtClean="0">
                <a:ln>
                  <a:noFill/>
                </a:ln>
                <a:solidFill>
                  <a:srgbClr val="181717"/>
                </a:solidFill>
                <a:effectLst/>
                <a:ea typeface="Calibri" panose="020F0502020204030204" pitchFamily="34" charset="0"/>
                <a:cs typeface="B Nazanin" panose="00000400000000000000" pitchFamily="2" charset="-78"/>
              </a:rPr>
              <a:t> سال در بارداری تک قلویی بر اساس نمایه توده بدنی قبل از بارداری</a:t>
            </a:r>
            <a:endParaRPr kumimoji="0" lang="en-US" altLang="en-US" sz="2200" b="1" i="0" u="none" strike="noStrike" cap="none" normalizeH="0" baseline="0" dirty="0" smtClean="0">
              <a:ln>
                <a:noFill/>
              </a:ln>
              <a:solidFill>
                <a:srgbClr val="32A43F"/>
              </a:solidFill>
              <a:effectLst/>
              <a:ea typeface="Times New Roman" panose="02020603050405020304" pitchFamily="18" charset="0"/>
              <a:cs typeface="B Nazanin" panose="00000400000000000000"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tab pos="4518025" algn="ctr"/>
              </a:tabLst>
            </a:pPr>
            <a:r>
              <a:rPr kumimoji="0" lang="ar-SA" altLang="en-US" sz="2200" b="1" i="0" u="none" strike="noStrike" cap="none" normalizeH="0" baseline="0" dirty="0" smtClean="0">
                <a:ln>
                  <a:noFill/>
                </a:ln>
                <a:solidFill>
                  <a:srgbClr val="32A43F"/>
                </a:solidFill>
                <a:effectLst/>
                <a:ea typeface="Times New Roman" panose="02020603050405020304" pitchFamily="18" charset="0"/>
                <a:cs typeface="B Nazanin" panose="00000400000000000000" pitchFamily="2" charset="-78"/>
              </a:rPr>
              <a:t>چند نکته:</a:t>
            </a:r>
            <a:endParaRPr kumimoji="0" lang="en-US" altLang="en-US" sz="2200" b="1" i="0" u="none" strike="noStrike" cap="none" normalizeH="0" baseline="0" dirty="0" smtClean="0">
              <a:ln>
                <a:noFill/>
              </a:ln>
              <a:solidFill>
                <a:schemeClr val="tx1"/>
              </a:solidFill>
              <a:effectLst/>
              <a:cs typeface="B Nazanin" panose="00000400000000000000"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tab pos="4518025" algn="ctr"/>
              </a:tabLst>
            </a:pP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الف</a:t>
            </a:r>
            <a:r>
              <a:rPr kumimoji="0" lang="fa-IR"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افزایش وزن توصیه شده در سه ماهه اول بارداری این گروه از مادران </a:t>
            </a:r>
            <a:r>
              <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5</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a:t>
            </a:r>
            <a:r>
              <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1</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تا </a:t>
            </a:r>
            <a:r>
              <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5</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a:t>
            </a:r>
            <a:r>
              <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2</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کیلوگرم م	 یباشد .</a:t>
            </a:r>
            <a:endParaRPr kumimoji="0" lang="en-US" altLang="en-US" sz="2200" b="1" i="0" u="none" strike="noStrike" cap="none" normalizeH="0" baseline="0" dirty="0" smtClean="0">
              <a:ln>
                <a:noFill/>
              </a:ln>
              <a:solidFill>
                <a:schemeClr val="tx1"/>
              </a:solidFill>
              <a:effectLst/>
              <a:cs typeface="B Nazanin" panose="00000400000000000000"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tab pos="4518025" algn="ctr"/>
              </a:tabLst>
            </a:pP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ب</a:t>
            </a:r>
            <a:r>
              <a:rPr kumimoji="0" lang="fa-IR"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افزایش وزن مناسب برای مادر ان دارای نمایه توده بدنی </a:t>
            </a:r>
            <a:r>
              <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35</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یا بیشتر باید توسط کارشناس تغذیه تعیین شود.</a:t>
            </a:r>
            <a:endPar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tab pos="4518025" algn="ctr"/>
              </a:tabLst>
            </a:pP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ج</a:t>
            </a:r>
            <a:r>
              <a:rPr kumimoji="0" lang="fa-IR"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در زنان کوتاه قد </a:t>
            </a:r>
            <a:r>
              <a:rPr kumimoji="0" lang="fa-IR"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کمتر از</a:t>
            </a:r>
            <a:r>
              <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150</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سانتی متر</a:t>
            </a:r>
            <a:r>
              <a:rPr kumimoji="0" lang="fa-IR"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a:t>
            </a:r>
            <a:r>
              <a:rPr kumimoji="0" lang="ar-SA"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افزایش وزن باید در محدوده حداقل میزان دامنه ارائه شده باشد</a:t>
            </a:r>
            <a:r>
              <a:rPr kumimoji="0" lang="en-US" altLang="en-US" sz="2200" b="1" i="0" u="none" strike="noStrike" cap="none" normalizeH="0" baseline="0" dirty="0" smtClean="0">
                <a:ln>
                  <a:noFill/>
                </a:ln>
                <a:solidFill>
                  <a:srgbClr val="181717"/>
                </a:solidFill>
                <a:effectLst/>
                <a:ea typeface="Times New Roman" panose="02020603050405020304" pitchFamily="18" charset="0"/>
                <a:cs typeface="B Nazanin" panose="00000400000000000000" pitchFamily="2" charset="-78"/>
              </a:rPr>
              <a:t> </a:t>
            </a:r>
            <a:endParaRPr kumimoji="0" lang="en-US" altLang="en-US" sz="2200" b="1" i="0" u="none" strike="noStrike" cap="none" normalizeH="0" baseline="0" dirty="0" smtClean="0">
              <a:ln>
                <a:noFill/>
              </a:ln>
              <a:solidFill>
                <a:schemeClr val="tx1"/>
              </a:solidFill>
              <a:effectLst/>
              <a:cs typeface="B Nazanin" panose="00000400000000000000" pitchFamily="2" charset="-78"/>
            </a:endParaRPr>
          </a:p>
        </p:txBody>
      </p:sp>
    </p:spTree>
    <p:extLst>
      <p:ext uri="{BB962C8B-B14F-4D97-AF65-F5344CB8AC3E}">
        <p14:creationId xmlns:p14="http://schemas.microsoft.com/office/powerpoint/2010/main" val="6324860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1353800" cy="2585323"/>
          </a:xfrm>
          <a:prstGeom prst="rect">
            <a:avLst/>
          </a:prstGeom>
        </p:spPr>
        <p:txBody>
          <a:bodyPr wrap="square">
            <a:spAutoFit/>
          </a:bodyPr>
          <a:lstStyle/>
          <a:p>
            <a:pPr lvl="0" algn="r" rtl="1">
              <a:lnSpc>
                <a:spcPct val="150000"/>
              </a:lnSpc>
              <a:buClr>
                <a:srgbClr val="FF0000"/>
              </a:buClr>
            </a:pPr>
            <a:r>
              <a:rPr lang="fa-IR" sz="2400" b="1" dirty="0" smtClean="0">
                <a:cs typeface="B Nazanin" panose="00000400000000000000" pitchFamily="2" charset="-78"/>
              </a:rPr>
              <a:t>.</a:t>
            </a:r>
            <a:endParaRPr lang="fa-IR" sz="2400" b="1" dirty="0">
              <a:cs typeface="B Nazanin" panose="00000400000000000000" pitchFamily="2" charset="-78"/>
            </a:endParaRP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
        <p:nvSpPr>
          <p:cNvPr id="9" name="Rectangle 8"/>
          <p:cNvSpPr/>
          <p:nvPr/>
        </p:nvSpPr>
        <p:spPr>
          <a:xfrm>
            <a:off x="711004" y="1360294"/>
            <a:ext cx="9931791" cy="388696"/>
          </a:xfrm>
          <a:prstGeom prst="rect">
            <a:avLst/>
          </a:prstGeom>
        </p:spPr>
        <p:txBody>
          <a:bodyPr wrap="square">
            <a:spAutoFit/>
          </a:bodyPr>
          <a:lstStyle/>
          <a:p>
            <a:pPr marL="6350" marR="17780" indent="-6350" algn="ctr" rtl="1">
              <a:lnSpc>
                <a:spcPct val="107000"/>
              </a:lnSpc>
              <a:spcBef>
                <a:spcPts val="0"/>
              </a:spcBef>
              <a:spcAft>
                <a:spcPts val="0"/>
              </a:spcAft>
            </a:pPr>
            <a:r>
              <a:rPr lang="ar-SA" b="1" dirty="0">
                <a:solidFill>
                  <a:srgbClr val="181717"/>
                </a:solidFill>
                <a:latin typeface="Times New Roman" panose="02020603050405020304" pitchFamily="18" charset="0"/>
                <a:ea typeface="Calibri" panose="020F0502020204030204" pitchFamily="34" charset="0"/>
                <a:cs typeface="Calibri" panose="020F0502020204030204" pitchFamily="34" charset="0"/>
              </a:rPr>
              <a:t>میزان افزایش وزن برای دختران نوجوان در بارداری تک قلویی بر اساس نمایه توده بدنی قبل از بارداری</a:t>
            </a:r>
            <a:r>
              <a:rPr lang="en-US" sz="1400" b="1" baseline="30000" dirty="0">
                <a:solidFill>
                  <a:srgbClr val="FFFEFD"/>
                </a:solidFill>
                <a:latin typeface="Calibri" panose="020F0502020204030204" pitchFamily="34" charset="0"/>
                <a:ea typeface="Calibri" panose="020F0502020204030204" pitchFamily="34" charset="0"/>
              </a:rPr>
              <a:t>1</a:t>
            </a:r>
            <a:endParaRPr lang="en-US" b="1" dirty="0">
              <a:solidFill>
                <a:srgbClr val="32A43F"/>
              </a:solidFill>
              <a:latin typeface="Times New Roman" panose="02020603050405020304" pitchFamily="18" charset="0"/>
              <a:ea typeface="Times New Roman" panose="02020603050405020304"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684626499"/>
              </p:ext>
            </p:extLst>
          </p:nvPr>
        </p:nvGraphicFramePr>
        <p:xfrm>
          <a:off x="378654" y="2199770"/>
          <a:ext cx="11282290" cy="4440783"/>
        </p:xfrm>
        <a:graphic>
          <a:graphicData uri="http://schemas.openxmlformats.org/drawingml/2006/table">
            <a:tbl>
              <a:tblPr firstRow="1" firstCol="1" bandRow="1">
                <a:tableStyleId>{5C22544A-7EE6-4342-B048-85BDC9FD1C3A}</a:tableStyleId>
              </a:tblPr>
              <a:tblGrid>
                <a:gridCol w="8380494">
                  <a:extLst>
                    <a:ext uri="{9D8B030D-6E8A-4147-A177-3AD203B41FA5}">
                      <a16:colId xmlns:a16="http://schemas.microsoft.com/office/drawing/2014/main" val="2647497198"/>
                    </a:ext>
                  </a:extLst>
                </a:gridCol>
                <a:gridCol w="1547872">
                  <a:extLst>
                    <a:ext uri="{9D8B030D-6E8A-4147-A177-3AD203B41FA5}">
                      <a16:colId xmlns:a16="http://schemas.microsoft.com/office/drawing/2014/main" val="2837604227"/>
                    </a:ext>
                  </a:extLst>
                </a:gridCol>
                <a:gridCol w="1353924">
                  <a:extLst>
                    <a:ext uri="{9D8B030D-6E8A-4147-A177-3AD203B41FA5}">
                      <a16:colId xmlns:a16="http://schemas.microsoft.com/office/drawing/2014/main" val="2038469931"/>
                    </a:ext>
                  </a:extLst>
                </a:gridCol>
              </a:tblGrid>
              <a:tr h="1176476">
                <a:tc>
                  <a:txBody>
                    <a:bodyPr/>
                    <a:lstStyle/>
                    <a:p>
                      <a:pPr marL="0" marR="0" indent="0" algn="r" defTabSz="914400" rtl="1" eaLnBrk="1" fontAlgn="auto" latinLnBrk="0" hangingPunct="1">
                        <a:lnSpc>
                          <a:spcPct val="107000"/>
                        </a:lnSpc>
                        <a:spcBef>
                          <a:spcPts val="0"/>
                        </a:spcBef>
                        <a:spcAft>
                          <a:spcPts val="0"/>
                        </a:spcAft>
                        <a:buClrTx/>
                        <a:buSzTx/>
                        <a:buFontTx/>
                        <a:buNone/>
                        <a:tabLst>
                          <a:tab pos="4210685" algn="r"/>
                        </a:tabLst>
                        <a:defRPr/>
                      </a:pPr>
                      <a:r>
                        <a:rPr lang="fa-IR" sz="2400" b="1" dirty="0" smtClean="0">
                          <a:effectLst/>
                          <a:cs typeface="B Nazanin" panose="00000400000000000000" pitchFamily="2" charset="-78"/>
                        </a:rPr>
                        <a:t>                                  </a:t>
                      </a:r>
                      <a:r>
                        <a:rPr lang="ar-SA" sz="2400" b="1" dirty="0" smtClean="0">
                          <a:effectLst/>
                          <a:cs typeface="B Nazanin" panose="00000400000000000000" pitchFamily="2" charset="-78"/>
                        </a:rPr>
                        <a:t>محدوده مجاز افزایش وزن </a:t>
                      </a:r>
                      <a:r>
                        <a:rPr lang="fa-IR" sz="2400" b="1" dirty="0" smtClean="0">
                          <a:effectLst/>
                          <a:cs typeface="B Nazanin" panose="00000400000000000000" pitchFamily="2" charset="-78"/>
                        </a:rPr>
                        <a:t>(</a:t>
                      </a:r>
                      <a:r>
                        <a:rPr lang="ar-SA" sz="2400" b="1" dirty="0" smtClean="0">
                          <a:effectLst/>
                          <a:cs typeface="B Nazanin" panose="00000400000000000000" pitchFamily="2" charset="-78"/>
                        </a:rPr>
                        <a:t>کیلوگرم</a:t>
                      </a:r>
                      <a:r>
                        <a:rPr lang="fa-IR" sz="2400" b="1" baseline="0" dirty="0" smtClean="0">
                          <a:effectLst/>
                          <a:cs typeface="B Nazanin" panose="00000400000000000000" pitchFamily="2" charset="-78"/>
                        </a:rPr>
                        <a:t> )     </a:t>
                      </a:r>
                      <a:r>
                        <a:rPr lang="fa-IR" sz="2400" b="1" dirty="0" smtClean="0">
                          <a:effectLst/>
                          <a:cs typeface="B Nazanin" panose="00000400000000000000" pitchFamily="2" charset="-78"/>
                        </a:rPr>
                        <a:t>(</a:t>
                      </a:r>
                      <a:r>
                        <a:rPr lang="ar-SA" sz="2400" b="1" dirty="0" smtClean="0">
                          <a:effectLst/>
                          <a:cs typeface="B Nazanin" panose="00000400000000000000" pitchFamily="2" charset="-78"/>
                        </a:rPr>
                        <a:t>کیلوگرم/هفته</a:t>
                      </a:r>
                      <a:r>
                        <a:rPr lang="fa-IR" sz="2400" b="1" dirty="0" smtClean="0">
                          <a:effectLst/>
                          <a:cs typeface="B Nazanin" panose="00000400000000000000" pitchFamily="2" charset="-78"/>
                        </a:rPr>
                        <a:t>)</a:t>
                      </a:r>
                    </a:p>
                    <a:p>
                      <a:pPr marL="0" marR="0" indent="0" algn="r" defTabSz="914400" rtl="1" eaLnBrk="1" fontAlgn="auto" latinLnBrk="0" hangingPunct="1">
                        <a:lnSpc>
                          <a:spcPct val="107000"/>
                        </a:lnSpc>
                        <a:spcBef>
                          <a:spcPts val="0"/>
                        </a:spcBef>
                        <a:spcAft>
                          <a:spcPts val="0"/>
                        </a:spcAft>
                        <a:buClrTx/>
                        <a:buSzTx/>
                        <a:buFontTx/>
                        <a:buNone/>
                        <a:tabLst>
                          <a:tab pos="4210685" algn="r"/>
                        </a:tabLst>
                        <a:defRPr/>
                      </a:pPr>
                      <a:r>
                        <a:rPr lang="fa-IR"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fa-IR" sz="2400" b="1" kern="1200" dirty="0" smtClean="0">
                          <a:solidFill>
                            <a:schemeClr val="lt1"/>
                          </a:solidFill>
                          <a:effectLst/>
                          <a:latin typeface="+mn-lt"/>
                          <a:ea typeface="+mn-ea"/>
                          <a:cs typeface="B Nazanin" panose="00000400000000000000" pitchFamily="2" charset="-78"/>
                        </a:rPr>
                        <a:t>بعد از هفته 13</a:t>
                      </a:r>
                      <a:endParaRPr lang="en-US" sz="2400" b="1" kern="1200" dirty="0" smtClean="0">
                        <a:solidFill>
                          <a:schemeClr val="lt1"/>
                        </a:solidFill>
                        <a:effectLst/>
                        <a:latin typeface="+mn-lt"/>
                        <a:ea typeface="+mn-ea"/>
                        <a:cs typeface="B Nazanin" panose="00000400000000000000" pitchFamily="2" charset="-78"/>
                      </a:endParaRPr>
                    </a:p>
                    <a:p>
                      <a:pPr marL="0" marR="0" indent="0" algn="r" defTabSz="914400" rtl="1" eaLnBrk="1" fontAlgn="auto" latinLnBrk="0" hangingPunct="1">
                        <a:lnSpc>
                          <a:spcPct val="107000"/>
                        </a:lnSpc>
                        <a:spcBef>
                          <a:spcPts val="0"/>
                        </a:spcBef>
                        <a:spcAft>
                          <a:spcPts val="0"/>
                        </a:spcAft>
                        <a:buClrTx/>
                        <a:buSzTx/>
                        <a:buFontTx/>
                        <a:buNone/>
                        <a:tabLst>
                          <a:tab pos="4210685" algn="r"/>
                        </a:tabLst>
                        <a:defRPr/>
                      </a:pPr>
                      <a:r>
                        <a:rPr lang="fa-IR" sz="2400" b="1" dirty="0" smtClean="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26035" indent="0" algn="ctr" rtl="0">
                        <a:lnSpc>
                          <a:spcPct val="107000"/>
                        </a:lnSpc>
                        <a:spcBef>
                          <a:spcPts val="0"/>
                        </a:spcBef>
                        <a:spcAft>
                          <a:spcPts val="0"/>
                        </a:spcAft>
                      </a:pPr>
                      <a:r>
                        <a:rPr lang="en-US" sz="2400" b="1">
                          <a:effectLst/>
                          <a:cs typeface="B Nazanin" panose="00000400000000000000" pitchFamily="2" charset="-78"/>
                        </a:rPr>
                        <a:t>z-score</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1905" indent="0" algn="l" rtl="1">
                        <a:lnSpc>
                          <a:spcPct val="107000"/>
                        </a:lnSpc>
                        <a:spcBef>
                          <a:spcPts val="0"/>
                        </a:spcBef>
                        <a:spcAft>
                          <a:spcPts val="0"/>
                        </a:spcAft>
                      </a:pPr>
                      <a:r>
                        <a:rPr lang="ar-SA" sz="2400" b="1" dirty="0">
                          <a:effectLst/>
                          <a:cs typeface="B Nazanin" panose="00000400000000000000" pitchFamily="2" charset="-78"/>
                        </a:rPr>
                        <a:t>وضعیت تغذیه</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extLst>
                  <a:ext uri="{0D108BD9-81ED-4DB2-BD59-A6C34878D82A}">
                    <a16:rowId xmlns:a16="http://schemas.microsoft.com/office/drawing/2014/main" val="318304465"/>
                  </a:ext>
                </a:extLst>
              </a:tr>
              <a:tr h="791147">
                <a:tc>
                  <a:txBody>
                    <a:bodyPr/>
                    <a:lstStyle/>
                    <a:p>
                      <a:pPr marL="0" marR="0" indent="0" algn="l" rtl="0">
                        <a:lnSpc>
                          <a:spcPct val="107000"/>
                        </a:lnSpc>
                        <a:spcBef>
                          <a:spcPts val="0"/>
                        </a:spcBef>
                        <a:spcAft>
                          <a:spcPts val="0"/>
                        </a:spcAft>
                        <a:tabLst>
                          <a:tab pos="1319530" algn="ctr"/>
                          <a:tab pos="3473450" algn="ctr"/>
                        </a:tabLst>
                      </a:pPr>
                      <a:r>
                        <a:rPr lang="en-US" sz="2400" b="1" dirty="0">
                          <a:effectLst/>
                          <a:cs typeface="B Nazanin" panose="00000400000000000000" pitchFamily="2" charset="-78"/>
                        </a:rPr>
                        <a:t>	0/5	12/5 -18</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0" indent="0" algn="r" rtl="1">
                        <a:lnSpc>
                          <a:spcPct val="107000"/>
                        </a:lnSpc>
                        <a:spcBef>
                          <a:spcPts val="0"/>
                        </a:spcBef>
                        <a:spcAft>
                          <a:spcPts val="0"/>
                        </a:spcAft>
                      </a:pPr>
                      <a:r>
                        <a:rPr lang="ar-SA" sz="2400" b="1">
                          <a:effectLst/>
                          <a:cs typeface="B Nazanin" panose="00000400000000000000" pitchFamily="2" charset="-78"/>
                        </a:rPr>
                        <a:t>کمتر از </a:t>
                      </a:r>
                      <a:r>
                        <a:rPr lang="en-US" sz="2400" b="1">
                          <a:effectLst/>
                          <a:cs typeface="B Nazanin" panose="00000400000000000000" pitchFamily="2" charset="-78"/>
                        </a:rPr>
                        <a:t>1</a:t>
                      </a:r>
                      <a:r>
                        <a:rPr lang="ar-SA" sz="2400" b="1">
                          <a:effectLst/>
                          <a:cs typeface="B Nazanin" panose="00000400000000000000" pitchFamily="2" charset="-78"/>
                        </a:rPr>
                        <a:t>-</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0" indent="0" algn="r" rtl="1">
                        <a:lnSpc>
                          <a:spcPct val="107000"/>
                        </a:lnSpc>
                        <a:spcBef>
                          <a:spcPts val="0"/>
                        </a:spcBef>
                        <a:spcAft>
                          <a:spcPts val="0"/>
                        </a:spcAft>
                      </a:pPr>
                      <a:r>
                        <a:rPr lang="ar-SA" sz="2400" b="1" dirty="0">
                          <a:effectLst/>
                          <a:cs typeface="B Nazanin" panose="00000400000000000000" pitchFamily="2" charset="-78"/>
                        </a:rPr>
                        <a:t>لاغر</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extLst>
                  <a:ext uri="{0D108BD9-81ED-4DB2-BD59-A6C34878D82A}">
                    <a16:rowId xmlns:a16="http://schemas.microsoft.com/office/drawing/2014/main" val="470189421"/>
                  </a:ext>
                </a:extLst>
              </a:tr>
              <a:tr h="791147">
                <a:tc>
                  <a:txBody>
                    <a:bodyPr/>
                    <a:lstStyle/>
                    <a:p>
                      <a:pPr marL="0" marR="0" indent="0" algn="l" rtl="0">
                        <a:lnSpc>
                          <a:spcPct val="107000"/>
                        </a:lnSpc>
                        <a:spcBef>
                          <a:spcPts val="0"/>
                        </a:spcBef>
                        <a:spcAft>
                          <a:spcPts val="0"/>
                        </a:spcAft>
                        <a:tabLst>
                          <a:tab pos="1319530" algn="ctr"/>
                          <a:tab pos="3473450" algn="ctr"/>
                        </a:tabLst>
                      </a:pPr>
                      <a:r>
                        <a:rPr lang="en-US" sz="2400" b="1" dirty="0">
                          <a:effectLst/>
                          <a:cs typeface="B Nazanin" panose="00000400000000000000" pitchFamily="2" charset="-78"/>
                        </a:rPr>
                        <a:t>	0/4	11/5 -16</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0" indent="0" algn="r" rtl="1">
                        <a:lnSpc>
                          <a:spcPct val="107000"/>
                        </a:lnSpc>
                        <a:spcBef>
                          <a:spcPts val="0"/>
                        </a:spcBef>
                        <a:spcAft>
                          <a:spcPts val="0"/>
                        </a:spcAft>
                      </a:pPr>
                      <a:r>
                        <a:rPr lang="ar-SA" sz="2400" b="1">
                          <a:effectLst/>
                          <a:cs typeface="B Nazanin" panose="00000400000000000000" pitchFamily="2" charset="-78"/>
                        </a:rPr>
                        <a:t>از </a:t>
                      </a:r>
                      <a:r>
                        <a:rPr lang="en-US" sz="2400" b="1">
                          <a:effectLst/>
                          <a:cs typeface="B Nazanin" panose="00000400000000000000" pitchFamily="2" charset="-78"/>
                        </a:rPr>
                        <a:t>1</a:t>
                      </a:r>
                      <a:r>
                        <a:rPr lang="ar-SA" sz="2400" b="1">
                          <a:effectLst/>
                          <a:cs typeface="B Nazanin" panose="00000400000000000000" pitchFamily="2" charset="-78"/>
                        </a:rPr>
                        <a:t>- تا </a:t>
                      </a:r>
                      <a:r>
                        <a:rPr lang="en-US" sz="2400" b="1">
                          <a:effectLst/>
                          <a:cs typeface="B Nazanin" panose="00000400000000000000" pitchFamily="2" charset="-78"/>
                        </a:rPr>
                        <a:t>1</a:t>
                      </a:r>
                      <a:r>
                        <a:rPr lang="ar-SA" sz="2400" b="1">
                          <a:effectLst/>
                          <a:cs typeface="B Nazanin" panose="00000400000000000000" pitchFamily="2" charset="-78"/>
                        </a:rPr>
                        <a:t>+ </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0" indent="0" algn="r" rtl="1">
                        <a:lnSpc>
                          <a:spcPct val="107000"/>
                        </a:lnSpc>
                        <a:spcBef>
                          <a:spcPts val="0"/>
                        </a:spcBef>
                        <a:spcAft>
                          <a:spcPts val="0"/>
                        </a:spcAft>
                      </a:pPr>
                      <a:r>
                        <a:rPr lang="ar-SA" sz="2400" b="1" dirty="0">
                          <a:effectLst/>
                          <a:cs typeface="B Nazanin" panose="00000400000000000000" pitchFamily="2" charset="-78"/>
                        </a:rPr>
                        <a:t>طبیعی</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extLst>
                  <a:ext uri="{0D108BD9-81ED-4DB2-BD59-A6C34878D82A}">
                    <a16:rowId xmlns:a16="http://schemas.microsoft.com/office/drawing/2014/main" val="3340824655"/>
                  </a:ext>
                </a:extLst>
              </a:tr>
              <a:tr h="890115">
                <a:tc>
                  <a:txBody>
                    <a:bodyPr/>
                    <a:lstStyle/>
                    <a:p>
                      <a:pPr marL="0" marR="0" indent="0" algn="l" rtl="0">
                        <a:lnSpc>
                          <a:spcPct val="107000"/>
                        </a:lnSpc>
                        <a:spcBef>
                          <a:spcPts val="0"/>
                        </a:spcBef>
                        <a:spcAft>
                          <a:spcPts val="0"/>
                        </a:spcAft>
                        <a:tabLst>
                          <a:tab pos="1319530" algn="ctr"/>
                          <a:tab pos="3473450" algn="ctr"/>
                        </a:tabLst>
                      </a:pPr>
                      <a:r>
                        <a:rPr lang="en-US" sz="2400" b="1" dirty="0">
                          <a:effectLst/>
                          <a:cs typeface="B Nazanin" panose="00000400000000000000" pitchFamily="2" charset="-78"/>
                        </a:rPr>
                        <a:t>	0/3	7 -11/5</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20955" indent="0" algn="l" rtl="1">
                        <a:lnSpc>
                          <a:spcPct val="107000"/>
                        </a:lnSpc>
                        <a:spcBef>
                          <a:spcPts val="0"/>
                        </a:spcBef>
                        <a:spcAft>
                          <a:spcPts val="0"/>
                        </a:spcAft>
                      </a:pPr>
                      <a:r>
                        <a:rPr lang="ar-SA" sz="2400" b="1">
                          <a:effectLst/>
                          <a:cs typeface="B Nazanin" panose="00000400000000000000" pitchFamily="2" charset="-78"/>
                        </a:rPr>
                        <a:t>بیشتر از </a:t>
                      </a:r>
                      <a:r>
                        <a:rPr lang="en-US" sz="2400" b="1">
                          <a:effectLst/>
                          <a:cs typeface="B Nazanin" panose="00000400000000000000" pitchFamily="2" charset="-78"/>
                        </a:rPr>
                        <a:t>1</a:t>
                      </a:r>
                      <a:r>
                        <a:rPr lang="ar-SA" sz="2400" b="1">
                          <a:effectLst/>
                          <a:cs typeface="B Nazanin" panose="00000400000000000000" pitchFamily="2" charset="-78"/>
                        </a:rPr>
                        <a:t>+ تا </a:t>
                      </a:r>
                      <a:r>
                        <a:rPr lang="en-US" sz="2400" b="1">
                          <a:effectLst/>
                          <a:cs typeface="B Nazanin" panose="00000400000000000000" pitchFamily="2" charset="-78"/>
                        </a:rPr>
                        <a:t>2</a:t>
                      </a:r>
                      <a:r>
                        <a:rPr lang="ar-SA" sz="2400" b="1">
                          <a:effectLst/>
                          <a:cs typeface="B Nazanin" panose="00000400000000000000" pitchFamily="2" charset="-78"/>
                        </a:rPr>
                        <a:t> + </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0" indent="0" algn="r" rtl="1">
                        <a:lnSpc>
                          <a:spcPct val="107000"/>
                        </a:lnSpc>
                        <a:spcBef>
                          <a:spcPts val="0"/>
                        </a:spcBef>
                        <a:spcAft>
                          <a:spcPts val="0"/>
                        </a:spcAft>
                      </a:pPr>
                      <a:r>
                        <a:rPr lang="ar-SA" sz="2400" b="1" dirty="0">
                          <a:effectLst/>
                          <a:cs typeface="B Nazanin" panose="00000400000000000000" pitchFamily="2" charset="-78"/>
                        </a:rPr>
                        <a:t>اضافه وزن</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extLst>
                  <a:ext uri="{0D108BD9-81ED-4DB2-BD59-A6C34878D82A}">
                    <a16:rowId xmlns:a16="http://schemas.microsoft.com/office/drawing/2014/main" val="4102773282"/>
                  </a:ext>
                </a:extLst>
              </a:tr>
              <a:tr h="791147">
                <a:tc>
                  <a:txBody>
                    <a:bodyPr/>
                    <a:lstStyle/>
                    <a:p>
                      <a:pPr marL="0" marR="0" indent="0" algn="l" rtl="0">
                        <a:lnSpc>
                          <a:spcPct val="107000"/>
                        </a:lnSpc>
                        <a:spcBef>
                          <a:spcPts val="0"/>
                        </a:spcBef>
                        <a:spcAft>
                          <a:spcPts val="0"/>
                        </a:spcAft>
                        <a:tabLst>
                          <a:tab pos="1319530" algn="ctr"/>
                          <a:tab pos="3474085" algn="ctr"/>
                        </a:tabLst>
                      </a:pPr>
                      <a:r>
                        <a:rPr lang="en-US" sz="2400" b="1" dirty="0">
                          <a:effectLst/>
                          <a:cs typeface="B Nazanin" panose="00000400000000000000" pitchFamily="2" charset="-78"/>
                        </a:rPr>
                        <a:t>	0/2	5 -9</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0" indent="0" algn="r" rtl="1">
                        <a:lnSpc>
                          <a:spcPct val="107000"/>
                        </a:lnSpc>
                        <a:spcBef>
                          <a:spcPts val="0"/>
                        </a:spcBef>
                        <a:spcAft>
                          <a:spcPts val="0"/>
                        </a:spcAft>
                      </a:pPr>
                      <a:r>
                        <a:rPr lang="ar-SA" sz="2400" b="1">
                          <a:effectLst/>
                          <a:cs typeface="B Nazanin" panose="00000400000000000000" pitchFamily="2" charset="-78"/>
                        </a:rPr>
                        <a:t>بیشتر از </a:t>
                      </a:r>
                      <a:r>
                        <a:rPr lang="en-US" sz="2400" b="1">
                          <a:effectLst/>
                          <a:cs typeface="B Nazanin" panose="00000400000000000000" pitchFamily="2" charset="-78"/>
                        </a:rPr>
                        <a:t>2</a:t>
                      </a:r>
                      <a:r>
                        <a:rPr lang="ar-SA" sz="2400" b="1">
                          <a:effectLst/>
                          <a:cs typeface="B Nazanin" panose="00000400000000000000" pitchFamily="2" charset="-78"/>
                        </a:rPr>
                        <a:t>+</a:t>
                      </a:r>
                      <a:endParaRPr lang="en-US" sz="2800" b="1">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tc>
                  <a:txBody>
                    <a:bodyPr/>
                    <a:lstStyle/>
                    <a:p>
                      <a:pPr marL="0" marR="0" indent="0" algn="r" rtl="1">
                        <a:lnSpc>
                          <a:spcPct val="107000"/>
                        </a:lnSpc>
                        <a:spcBef>
                          <a:spcPts val="0"/>
                        </a:spcBef>
                        <a:spcAft>
                          <a:spcPts val="0"/>
                        </a:spcAft>
                      </a:pPr>
                      <a:r>
                        <a:rPr lang="ar-SA" sz="2400" b="1" dirty="0">
                          <a:effectLst/>
                          <a:cs typeface="B Nazanin" panose="00000400000000000000" pitchFamily="2" charset="-78"/>
                        </a:rPr>
                        <a:t>چاق</a:t>
                      </a:r>
                      <a:endParaRPr lang="en-US" sz="2800" b="1" dirty="0">
                        <a:solidFill>
                          <a:srgbClr val="181717"/>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1595" marR="35560" marT="3175" marB="0"/>
                </a:tc>
                <a:extLst>
                  <a:ext uri="{0D108BD9-81ED-4DB2-BD59-A6C34878D82A}">
                    <a16:rowId xmlns:a16="http://schemas.microsoft.com/office/drawing/2014/main" val="3642553188"/>
                  </a:ext>
                </a:extLst>
              </a:tr>
            </a:tbl>
          </a:graphicData>
        </a:graphic>
      </p:graphicFrame>
      <p:sp>
        <p:nvSpPr>
          <p:cNvPr id="11" name="Rectangle 1"/>
          <p:cNvSpPr>
            <a:spLocks noChangeArrowheads="1"/>
          </p:cNvSpPr>
          <p:nvPr/>
        </p:nvSpPr>
        <p:spPr bwMode="auto">
          <a:xfrm>
            <a:off x="3195638" y="31162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 name="Rectangle 2"/>
          <p:cNvSpPr>
            <a:spLocks noChangeArrowheads="1"/>
          </p:cNvSpPr>
          <p:nvPr/>
        </p:nvSpPr>
        <p:spPr bwMode="auto">
          <a:xfrm>
            <a:off x="3195638" y="2817539"/>
            <a:ext cx="4022725" cy="952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5858577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1353800" cy="2585323"/>
          </a:xfrm>
          <a:prstGeom prst="rect">
            <a:avLst/>
          </a:prstGeom>
        </p:spPr>
        <p:txBody>
          <a:bodyPr wrap="square">
            <a:spAutoFit/>
          </a:bodyPr>
          <a:lstStyle/>
          <a:p>
            <a:pPr lvl="0" algn="r" rtl="1">
              <a:lnSpc>
                <a:spcPct val="150000"/>
              </a:lnSpc>
              <a:buClr>
                <a:srgbClr val="FF0000"/>
              </a:buClr>
            </a:pPr>
            <a:r>
              <a:rPr lang="fa-IR" sz="2400" b="1" dirty="0" smtClean="0">
                <a:cs typeface="B Nazanin" panose="00000400000000000000" pitchFamily="2" charset="-78"/>
              </a:rPr>
              <a:t>.</a:t>
            </a:r>
            <a:endParaRPr lang="fa-IR" sz="2400" b="1" dirty="0">
              <a:cs typeface="B Nazanin" panose="00000400000000000000" pitchFamily="2" charset="-78"/>
            </a:endParaRP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
        <p:nvSpPr>
          <p:cNvPr id="11" name="Rectangle 1"/>
          <p:cNvSpPr>
            <a:spLocks noChangeArrowheads="1"/>
          </p:cNvSpPr>
          <p:nvPr/>
        </p:nvSpPr>
        <p:spPr bwMode="auto">
          <a:xfrm>
            <a:off x="3195638" y="31162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2" name="Picture 1"/>
          <p:cNvPicPr>
            <a:picLocks noChangeAspect="1"/>
          </p:cNvPicPr>
          <p:nvPr/>
        </p:nvPicPr>
        <p:blipFill>
          <a:blip r:embed="rId3"/>
          <a:stretch>
            <a:fillRect/>
          </a:stretch>
        </p:blipFill>
        <p:spPr>
          <a:xfrm>
            <a:off x="701038" y="1204078"/>
            <a:ext cx="10789920" cy="5726490"/>
          </a:xfrm>
          <a:prstGeom prst="rect">
            <a:avLst/>
          </a:prstGeom>
        </p:spPr>
      </p:pic>
    </p:spTree>
    <p:extLst>
      <p:ext uri="{BB962C8B-B14F-4D97-AF65-F5344CB8AC3E}">
        <p14:creationId xmlns:p14="http://schemas.microsoft.com/office/powerpoint/2010/main" val="40022613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1353800" cy="2585323"/>
          </a:xfrm>
          <a:prstGeom prst="rect">
            <a:avLst/>
          </a:prstGeom>
        </p:spPr>
        <p:txBody>
          <a:bodyPr wrap="square">
            <a:spAutoFit/>
          </a:bodyPr>
          <a:lstStyle/>
          <a:p>
            <a:pPr lvl="0" algn="r" rtl="1">
              <a:lnSpc>
                <a:spcPct val="150000"/>
              </a:lnSpc>
              <a:buClr>
                <a:srgbClr val="FF0000"/>
              </a:buClr>
            </a:pPr>
            <a:r>
              <a:rPr lang="fa-IR" sz="2400" b="1" dirty="0" smtClean="0">
                <a:cs typeface="B Nazanin" panose="00000400000000000000" pitchFamily="2" charset="-78"/>
              </a:rPr>
              <a:t>.</a:t>
            </a:r>
            <a:endParaRPr lang="fa-IR" sz="2400" b="1" dirty="0">
              <a:cs typeface="B Nazanin" panose="00000400000000000000" pitchFamily="2" charset="-78"/>
            </a:endParaRP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
        <p:nvSpPr>
          <p:cNvPr id="11" name="Rectangle 1"/>
          <p:cNvSpPr>
            <a:spLocks noChangeArrowheads="1"/>
          </p:cNvSpPr>
          <p:nvPr/>
        </p:nvSpPr>
        <p:spPr bwMode="auto">
          <a:xfrm>
            <a:off x="3195638" y="31162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8" name="Picture 7"/>
          <p:cNvPicPr/>
          <p:nvPr/>
        </p:nvPicPr>
        <p:blipFill>
          <a:blip r:embed="rId3"/>
          <a:stretch>
            <a:fillRect/>
          </a:stretch>
        </p:blipFill>
        <p:spPr>
          <a:xfrm>
            <a:off x="1913206" y="1264920"/>
            <a:ext cx="5754370" cy="5375634"/>
          </a:xfrm>
          <a:prstGeom prst="rect">
            <a:avLst/>
          </a:prstGeom>
        </p:spPr>
      </p:pic>
    </p:spTree>
    <p:extLst>
      <p:ext uri="{BB962C8B-B14F-4D97-AF65-F5344CB8AC3E}">
        <p14:creationId xmlns:p14="http://schemas.microsoft.com/office/powerpoint/2010/main" val="18677982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1353800" cy="2585323"/>
          </a:xfrm>
          <a:prstGeom prst="rect">
            <a:avLst/>
          </a:prstGeom>
        </p:spPr>
        <p:txBody>
          <a:bodyPr wrap="square">
            <a:spAutoFit/>
          </a:bodyPr>
          <a:lstStyle/>
          <a:p>
            <a:pPr lvl="0" algn="r" rtl="1">
              <a:lnSpc>
                <a:spcPct val="150000"/>
              </a:lnSpc>
              <a:buClr>
                <a:srgbClr val="FF0000"/>
              </a:buClr>
            </a:pPr>
            <a:r>
              <a:rPr lang="fa-IR" sz="2400" b="1" dirty="0" smtClean="0">
                <a:cs typeface="B Nazanin" panose="00000400000000000000" pitchFamily="2" charset="-78"/>
              </a:rPr>
              <a:t>.</a:t>
            </a:r>
            <a:endParaRPr lang="fa-IR" sz="2400" b="1" dirty="0">
              <a:cs typeface="B Nazanin" panose="00000400000000000000" pitchFamily="2" charset="-78"/>
            </a:endParaRPr>
          </a:p>
          <a:p>
            <a:pPr lvl="0" algn="just"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
        <p:nvSpPr>
          <p:cNvPr id="8" name="Rectangle 1"/>
          <p:cNvSpPr>
            <a:spLocks noChangeArrowheads="1"/>
          </p:cNvSpPr>
          <p:nvPr/>
        </p:nvSpPr>
        <p:spPr bwMode="auto">
          <a:xfrm>
            <a:off x="343485" y="1755301"/>
            <a:ext cx="1135262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44" tIns="0" rIns="6348" bIns="0" numCol="1" anchor="ctr" anchorCtr="0" compatLnSpc="1">
            <a:prstTxWarp prst="textNoShape">
              <a:avLst/>
            </a:prstTxWarp>
            <a:spAutoFit/>
          </a:bodyPr>
          <a:lstStyle>
            <a:lvl1pPr eaLnBrk="0" fontAlgn="base" hangingPunct="0">
              <a:spcBef>
                <a:spcPct val="0"/>
              </a:spcBef>
              <a:spcAft>
                <a:spcPct val="0"/>
              </a:spcAft>
              <a:tabLst>
                <a:tab pos="4518025" algn="ctr"/>
              </a:tabLst>
              <a:defRPr>
                <a:solidFill>
                  <a:schemeClr val="tx1"/>
                </a:solidFill>
                <a:latin typeface="Arial" panose="020B0604020202020204" pitchFamily="34" charset="0"/>
              </a:defRPr>
            </a:lvl1pPr>
            <a:lvl2pPr eaLnBrk="0" fontAlgn="base" hangingPunct="0">
              <a:spcBef>
                <a:spcPct val="0"/>
              </a:spcBef>
              <a:spcAft>
                <a:spcPct val="0"/>
              </a:spcAft>
              <a:tabLst>
                <a:tab pos="4518025" algn="ctr"/>
              </a:tabLst>
              <a:defRPr>
                <a:solidFill>
                  <a:schemeClr val="tx1"/>
                </a:solidFill>
                <a:latin typeface="Arial" panose="020B0604020202020204" pitchFamily="34" charset="0"/>
              </a:defRPr>
            </a:lvl2pPr>
            <a:lvl3pPr eaLnBrk="0" fontAlgn="base" hangingPunct="0">
              <a:spcBef>
                <a:spcPct val="0"/>
              </a:spcBef>
              <a:spcAft>
                <a:spcPct val="0"/>
              </a:spcAft>
              <a:tabLst>
                <a:tab pos="4518025" algn="ctr"/>
              </a:tabLst>
              <a:defRPr>
                <a:solidFill>
                  <a:schemeClr val="tx1"/>
                </a:solidFill>
                <a:latin typeface="Arial" panose="020B0604020202020204" pitchFamily="34" charset="0"/>
              </a:defRPr>
            </a:lvl3pPr>
            <a:lvl4pPr eaLnBrk="0" fontAlgn="base" hangingPunct="0">
              <a:spcBef>
                <a:spcPct val="0"/>
              </a:spcBef>
              <a:spcAft>
                <a:spcPct val="0"/>
              </a:spcAft>
              <a:tabLst>
                <a:tab pos="4518025" algn="ctr"/>
              </a:tabLst>
              <a:defRPr>
                <a:solidFill>
                  <a:schemeClr val="tx1"/>
                </a:solidFill>
                <a:latin typeface="Arial" panose="020B0604020202020204" pitchFamily="34" charset="0"/>
              </a:defRPr>
            </a:lvl4pPr>
            <a:lvl5pPr eaLnBrk="0" fontAlgn="base" hangingPunct="0">
              <a:spcBef>
                <a:spcPct val="0"/>
              </a:spcBef>
              <a:spcAft>
                <a:spcPct val="0"/>
              </a:spcAft>
              <a:tabLst>
                <a:tab pos="4518025" algn="ctr"/>
              </a:tabLst>
              <a:defRPr>
                <a:solidFill>
                  <a:schemeClr val="tx1"/>
                </a:solidFill>
                <a:latin typeface="Arial" panose="020B0604020202020204" pitchFamily="34" charset="0"/>
              </a:defRPr>
            </a:lvl5pPr>
            <a:lvl6pPr eaLnBrk="0" fontAlgn="base" hangingPunct="0">
              <a:spcBef>
                <a:spcPct val="0"/>
              </a:spcBef>
              <a:spcAft>
                <a:spcPct val="0"/>
              </a:spcAft>
              <a:tabLst>
                <a:tab pos="4518025" algn="ctr"/>
              </a:tabLst>
              <a:defRPr>
                <a:solidFill>
                  <a:schemeClr val="tx1"/>
                </a:solidFill>
                <a:latin typeface="Arial" panose="020B0604020202020204" pitchFamily="34" charset="0"/>
              </a:defRPr>
            </a:lvl6pPr>
            <a:lvl7pPr eaLnBrk="0" fontAlgn="base" hangingPunct="0">
              <a:spcBef>
                <a:spcPct val="0"/>
              </a:spcBef>
              <a:spcAft>
                <a:spcPct val="0"/>
              </a:spcAft>
              <a:tabLst>
                <a:tab pos="4518025" algn="ctr"/>
              </a:tabLst>
              <a:defRPr>
                <a:solidFill>
                  <a:schemeClr val="tx1"/>
                </a:solidFill>
                <a:latin typeface="Arial" panose="020B0604020202020204" pitchFamily="34" charset="0"/>
              </a:defRPr>
            </a:lvl7pPr>
            <a:lvl8pPr eaLnBrk="0" fontAlgn="base" hangingPunct="0">
              <a:spcBef>
                <a:spcPct val="0"/>
              </a:spcBef>
              <a:spcAft>
                <a:spcPct val="0"/>
              </a:spcAft>
              <a:tabLst>
                <a:tab pos="4518025" algn="ctr"/>
              </a:tabLst>
              <a:defRPr>
                <a:solidFill>
                  <a:schemeClr val="tx1"/>
                </a:solidFill>
                <a:latin typeface="Arial" panose="020B0604020202020204" pitchFamily="34" charset="0"/>
              </a:defRPr>
            </a:lvl8pPr>
            <a:lvl9pPr eaLnBrk="0" fontAlgn="base" hangingPunct="0">
              <a:spcBef>
                <a:spcPct val="0"/>
              </a:spcBef>
              <a:spcAft>
                <a:spcPct val="0"/>
              </a:spcAft>
              <a:tabLst>
                <a:tab pos="4518025" algn="ctr"/>
              </a:tabLst>
              <a:defRPr>
                <a:solidFill>
                  <a:schemeClr val="tx1"/>
                </a:solidFill>
                <a:latin typeface="Arial" panose="020B0604020202020204" pitchFamily="34" charset="0"/>
              </a:defRPr>
            </a:lvl9pPr>
          </a:lstStyle>
          <a:p>
            <a:pPr lvl="0" algn="just" rtl="1">
              <a:lnSpc>
                <a:spcPct val="150000"/>
              </a:lnSpc>
            </a:pPr>
            <a:r>
              <a:rPr lang="fa-IR" altLang="en-US" sz="2200" b="1" dirty="0" smtClean="0">
                <a:solidFill>
                  <a:srgbClr val="FF0000"/>
                </a:solidFill>
                <a:ea typeface="Calibri" panose="020F0502020204030204" pitchFamily="34" charset="0"/>
                <a:cs typeface="B Nazanin" panose="00000400000000000000" pitchFamily="2" charset="-78"/>
              </a:rPr>
              <a:t>وزن </a:t>
            </a:r>
            <a:r>
              <a:rPr lang="ar-SA" altLang="en-US" sz="2200" b="1" dirty="0" smtClean="0">
                <a:solidFill>
                  <a:srgbClr val="FF0000"/>
                </a:solidFill>
                <a:ea typeface="Calibri" panose="020F0502020204030204" pitchFamily="34" charset="0"/>
                <a:cs typeface="B Nazanin" panose="00000400000000000000" pitchFamily="2" charset="-78"/>
              </a:rPr>
              <a:t>گیری </a:t>
            </a:r>
            <a:r>
              <a:rPr lang="ar-SA" altLang="en-US" sz="2200" b="1" dirty="0">
                <a:solidFill>
                  <a:srgbClr val="FF0000"/>
                </a:solidFill>
                <a:ea typeface="Calibri" panose="020F0502020204030204" pitchFamily="34" charset="0"/>
                <a:cs typeface="B Nazanin" panose="00000400000000000000" pitchFamily="2" charset="-78"/>
              </a:rPr>
              <a:t>کمتر از انتظار</a:t>
            </a:r>
          </a:p>
          <a:p>
            <a:pPr lvl="0" algn="just" rtl="1">
              <a:lnSpc>
                <a:spcPct val="150000"/>
              </a:lnSpc>
            </a:pPr>
            <a:r>
              <a:rPr lang="ar-SA" altLang="en-US" sz="2200" b="1" dirty="0" smtClean="0">
                <a:solidFill>
                  <a:srgbClr val="181717"/>
                </a:solidFill>
                <a:ea typeface="Calibri" panose="020F0502020204030204" pitchFamily="34" charset="0"/>
                <a:cs typeface="B Nazanin" panose="00000400000000000000" pitchFamily="2" charset="-78"/>
              </a:rPr>
              <a:t>1.هرگاه </a:t>
            </a:r>
            <a:r>
              <a:rPr lang="ar-SA" altLang="en-US" sz="2200" b="1" dirty="0">
                <a:solidFill>
                  <a:srgbClr val="181717"/>
                </a:solidFill>
                <a:ea typeface="Calibri" panose="020F0502020204030204" pitchFamily="34" charset="0"/>
                <a:cs typeface="B Nazanin" panose="00000400000000000000" pitchFamily="2" charset="-78"/>
              </a:rPr>
              <a:t>مادر باردار بر اساس جدول 	 </a:t>
            </a:r>
            <a:r>
              <a:rPr lang="ar-SA" altLang="en-US" sz="2200" b="1" dirty="0" smtClean="0">
                <a:solidFill>
                  <a:srgbClr val="181717"/>
                </a:solidFill>
                <a:ea typeface="Calibri" panose="020F0502020204030204" pitchFamily="34" charset="0"/>
                <a:cs typeface="B Nazanin" panose="00000400000000000000" pitchFamily="2" charset="-78"/>
              </a:rPr>
              <a:t>وزن</a:t>
            </a:r>
            <a:r>
              <a:rPr lang="fa-IR" altLang="en-US" sz="2200" b="1" dirty="0" smtClean="0">
                <a:solidFill>
                  <a:srgbClr val="181717"/>
                </a:solidFill>
                <a:ea typeface="Calibri" panose="020F0502020204030204" pitchFamily="34" charset="0"/>
                <a:cs typeface="B Nazanin" panose="00000400000000000000" pitchFamily="2" charset="-78"/>
              </a:rPr>
              <a:t> </a:t>
            </a:r>
            <a:r>
              <a:rPr lang="ar-SA" altLang="en-US" sz="2200" b="1" dirty="0" smtClean="0">
                <a:solidFill>
                  <a:srgbClr val="181717"/>
                </a:solidFill>
                <a:ea typeface="Calibri" panose="020F0502020204030204" pitchFamily="34" charset="0"/>
                <a:cs typeface="B Nazanin" panose="00000400000000000000" pitchFamily="2" charset="-78"/>
              </a:rPr>
              <a:t>گیری </a:t>
            </a:r>
            <a:r>
              <a:rPr lang="ar-SA" altLang="en-US" sz="2200" b="1" dirty="0">
                <a:solidFill>
                  <a:srgbClr val="181717"/>
                </a:solidFill>
                <a:ea typeface="Calibri" panose="020F0502020204030204" pitchFamily="34" charset="0"/>
                <a:cs typeface="B Nazanin" panose="00000400000000000000" pitchFamily="2" charset="-78"/>
              </a:rPr>
              <a:t>افزایش وزن کمتری داشته باشد و یا شیب </a:t>
            </a:r>
            <a:r>
              <a:rPr lang="ar-SA" altLang="en-US" sz="2200" b="1" dirty="0" smtClean="0">
                <a:solidFill>
                  <a:srgbClr val="181717"/>
                </a:solidFill>
                <a:ea typeface="Calibri" panose="020F0502020204030204" pitchFamily="34" charset="0"/>
                <a:cs typeface="B Nazanin" panose="00000400000000000000" pitchFamily="2" charset="-78"/>
              </a:rPr>
              <a:t>نمودار وزن</a:t>
            </a:r>
            <a:r>
              <a:rPr lang="fa-IR" altLang="en-US" sz="2200" b="1" dirty="0" smtClean="0">
                <a:solidFill>
                  <a:srgbClr val="181717"/>
                </a:solidFill>
                <a:ea typeface="Calibri" panose="020F0502020204030204" pitchFamily="34" charset="0"/>
                <a:cs typeface="B Nazanin" panose="00000400000000000000" pitchFamily="2" charset="-78"/>
              </a:rPr>
              <a:t> </a:t>
            </a:r>
            <a:r>
              <a:rPr lang="ar-SA" altLang="en-US" sz="2200" b="1" dirty="0" smtClean="0">
                <a:solidFill>
                  <a:srgbClr val="181717"/>
                </a:solidFill>
                <a:ea typeface="Calibri" panose="020F0502020204030204" pitchFamily="34" charset="0"/>
                <a:cs typeface="B Nazanin" panose="00000400000000000000" pitchFamily="2" charset="-78"/>
              </a:rPr>
              <a:t>گیری </a:t>
            </a:r>
            <a:r>
              <a:rPr lang="ar-SA" altLang="en-US" sz="2200" b="1" dirty="0">
                <a:solidFill>
                  <a:srgbClr val="181717"/>
                </a:solidFill>
                <a:ea typeface="Calibri" panose="020F0502020204030204" pitchFamily="34" charset="0"/>
                <a:cs typeface="B Nazanin" panose="00000400000000000000" pitchFamily="2" charset="-78"/>
              </a:rPr>
              <a:t>مادر از شیب نمودار مرجع کمتر و یا مسطح گردد ،	 </a:t>
            </a:r>
            <a:r>
              <a:rPr lang="ar-SA" altLang="en-US" sz="2200" b="1" dirty="0" smtClean="0">
                <a:solidFill>
                  <a:srgbClr val="181717"/>
                </a:solidFill>
                <a:ea typeface="Calibri" panose="020F0502020204030204" pitchFamily="34" charset="0"/>
                <a:cs typeface="B Nazanin" panose="00000400000000000000" pitchFamily="2" charset="-78"/>
              </a:rPr>
              <a:t>وزن</a:t>
            </a:r>
            <a:r>
              <a:rPr lang="fa-IR" altLang="en-US" sz="2200" b="1" dirty="0" smtClean="0">
                <a:solidFill>
                  <a:srgbClr val="181717"/>
                </a:solidFill>
                <a:ea typeface="Calibri" panose="020F0502020204030204" pitchFamily="34" charset="0"/>
                <a:cs typeface="B Nazanin" panose="00000400000000000000" pitchFamily="2" charset="-78"/>
              </a:rPr>
              <a:t> </a:t>
            </a:r>
            <a:r>
              <a:rPr lang="ar-SA" altLang="en-US" sz="2200" b="1" dirty="0" smtClean="0">
                <a:solidFill>
                  <a:srgbClr val="181717"/>
                </a:solidFill>
                <a:ea typeface="Calibri" panose="020F0502020204030204" pitchFamily="34" charset="0"/>
                <a:cs typeface="B Nazanin" panose="00000400000000000000" pitchFamily="2" charset="-78"/>
              </a:rPr>
              <a:t>گیری </a:t>
            </a:r>
            <a:r>
              <a:rPr lang="ar-SA" altLang="en-US" sz="2200" b="1" dirty="0">
                <a:solidFill>
                  <a:srgbClr val="181717"/>
                </a:solidFill>
                <a:ea typeface="Calibri" panose="020F0502020204030204" pitchFamily="34" charset="0"/>
                <a:cs typeface="B Nazanin" panose="00000400000000000000" pitchFamily="2" charset="-78"/>
              </a:rPr>
              <a:t>کمتر از حد انتظار محسوب </a:t>
            </a:r>
            <a:r>
              <a:rPr lang="ar-SA" altLang="en-US" sz="2200" b="1" dirty="0" smtClean="0">
                <a:solidFill>
                  <a:srgbClr val="181717"/>
                </a:solidFill>
                <a:ea typeface="Calibri" panose="020F0502020204030204" pitchFamily="34" charset="0"/>
                <a:cs typeface="B Nazanin" panose="00000400000000000000" pitchFamily="2" charset="-78"/>
              </a:rPr>
              <a:t>میگردد</a:t>
            </a:r>
            <a:r>
              <a:rPr lang="ar-SA" altLang="en-US" sz="2200" b="1" dirty="0">
                <a:solidFill>
                  <a:srgbClr val="181717"/>
                </a:solidFill>
                <a:ea typeface="Calibri" panose="020F0502020204030204" pitchFamily="34" charset="0"/>
                <a:cs typeface="B Nazanin" panose="00000400000000000000" pitchFamily="2" charset="-78"/>
              </a:rPr>
              <a:t>.</a:t>
            </a:r>
          </a:p>
          <a:p>
            <a:pPr lvl="0" algn="just" rtl="1">
              <a:lnSpc>
                <a:spcPct val="150000"/>
              </a:lnSpc>
            </a:pPr>
            <a:r>
              <a:rPr lang="ar-SA" altLang="en-US" sz="2200" b="1" dirty="0">
                <a:solidFill>
                  <a:srgbClr val="181717"/>
                </a:solidFill>
                <a:ea typeface="Calibri" panose="020F0502020204030204" pitchFamily="34" charset="0"/>
                <a:cs typeface="B Nazanin" panose="00000400000000000000" pitchFamily="2" charset="-78"/>
              </a:rPr>
              <a:t>2.	چنانچه از هفته 15 بارداری به بعد مادر  باردار </a:t>
            </a:r>
            <a:r>
              <a:rPr lang="ar-SA" altLang="en-US" sz="2200" b="1" dirty="0" smtClean="0">
                <a:solidFill>
                  <a:srgbClr val="181717"/>
                </a:solidFill>
                <a:ea typeface="Calibri" panose="020F0502020204030204" pitchFamily="34" charset="0"/>
                <a:cs typeface="B Nazanin" panose="00000400000000000000" pitchFamily="2" charset="-78"/>
              </a:rPr>
              <a:t>چاق</a:t>
            </a:r>
            <a:r>
              <a:rPr lang="fa-IR" altLang="en-US" sz="2200" b="1" dirty="0" smtClean="0">
                <a:solidFill>
                  <a:srgbClr val="181717"/>
                </a:solidFill>
                <a:ea typeface="Calibri" panose="020F0502020204030204" pitchFamily="34" charset="0"/>
                <a:cs typeface="B Nazanin" panose="00000400000000000000" pitchFamily="2" charset="-78"/>
              </a:rPr>
              <a:t>(</a:t>
            </a:r>
            <a:r>
              <a:rPr lang="ar-SA" altLang="en-US" sz="2200" b="1" dirty="0" smtClean="0">
                <a:solidFill>
                  <a:srgbClr val="181717"/>
                </a:solidFill>
                <a:ea typeface="Calibri" panose="020F0502020204030204" pitchFamily="34" charset="0"/>
                <a:cs typeface="B Nazanin" panose="00000400000000000000" pitchFamily="2" charset="-78"/>
              </a:rPr>
              <a:t>با </a:t>
            </a:r>
            <a:r>
              <a:rPr lang="ar-SA" altLang="en-US" sz="2200" b="1" dirty="0">
                <a:solidFill>
                  <a:srgbClr val="181717"/>
                </a:solidFill>
                <a:ea typeface="Calibri" panose="020F0502020204030204" pitchFamily="34" charset="0"/>
                <a:cs typeface="B Nazanin" panose="00000400000000000000" pitchFamily="2" charset="-78"/>
              </a:rPr>
              <a:t>نمایه توده بدنی </a:t>
            </a:r>
            <a:r>
              <a:rPr lang="ar-SA" altLang="en-US" sz="2200" b="1" dirty="0" smtClean="0">
                <a:solidFill>
                  <a:srgbClr val="181717"/>
                </a:solidFill>
                <a:ea typeface="Calibri" panose="020F0502020204030204" pitchFamily="34" charset="0"/>
                <a:cs typeface="B Nazanin" panose="00000400000000000000" pitchFamily="2" charset="-78"/>
              </a:rPr>
              <a:t>مساوی </a:t>
            </a:r>
            <a:r>
              <a:rPr lang="ar-SA" altLang="en-US" sz="2200" b="1" dirty="0">
                <a:solidFill>
                  <a:srgbClr val="181717"/>
                </a:solidFill>
                <a:ea typeface="Calibri" panose="020F0502020204030204" pitchFamily="34" charset="0"/>
                <a:cs typeface="B Nazanin" panose="00000400000000000000" pitchFamily="2" charset="-78"/>
              </a:rPr>
              <a:t>یا بالاتر از </a:t>
            </a:r>
            <a:r>
              <a:rPr lang="ar-SA" altLang="en-US" sz="2200" b="1" dirty="0" smtClean="0">
                <a:solidFill>
                  <a:srgbClr val="181717"/>
                </a:solidFill>
                <a:ea typeface="Calibri" panose="020F0502020204030204" pitchFamily="34" charset="0"/>
                <a:cs typeface="B Nazanin" panose="00000400000000000000" pitchFamily="2" charset="-78"/>
              </a:rPr>
              <a:t>30</a:t>
            </a:r>
            <a:r>
              <a:rPr lang="fa-IR" altLang="en-US" sz="2200" b="1" dirty="0" smtClean="0">
                <a:solidFill>
                  <a:srgbClr val="181717"/>
                </a:solidFill>
                <a:ea typeface="Calibri" panose="020F0502020204030204" pitchFamily="34" charset="0"/>
                <a:cs typeface="B Nazanin" panose="00000400000000000000" pitchFamily="2" charset="-78"/>
              </a:rPr>
              <a:t>)</a:t>
            </a:r>
            <a:r>
              <a:rPr lang="ar-SA" altLang="en-US" sz="2200" b="1" dirty="0" smtClean="0">
                <a:solidFill>
                  <a:srgbClr val="181717"/>
                </a:solidFill>
                <a:ea typeface="Calibri" panose="020F0502020204030204" pitchFamily="34" charset="0"/>
                <a:cs typeface="B Nazanin" panose="00000400000000000000" pitchFamily="2" charset="-78"/>
              </a:rPr>
              <a:t> </a:t>
            </a:r>
            <a:r>
              <a:rPr lang="ar-SA" altLang="en-US" sz="2200" b="1" dirty="0">
                <a:solidFill>
                  <a:srgbClr val="181717"/>
                </a:solidFill>
                <a:ea typeface="Calibri" panose="020F0502020204030204" pitchFamily="34" charset="0"/>
                <a:cs typeface="B Nazanin" panose="00000400000000000000" pitchFamily="2" charset="-78"/>
              </a:rPr>
              <a:t>کمتر از نیم کیلوگرم در ماه افزایش وزن داشته باشد.</a:t>
            </a:r>
          </a:p>
          <a:p>
            <a:pPr lvl="0" algn="just" rtl="1">
              <a:lnSpc>
                <a:spcPct val="150000"/>
              </a:lnSpc>
            </a:pPr>
            <a:r>
              <a:rPr lang="ar-SA" altLang="en-US" sz="2200" b="1" dirty="0">
                <a:solidFill>
                  <a:srgbClr val="181717"/>
                </a:solidFill>
                <a:ea typeface="Calibri" panose="020F0502020204030204" pitchFamily="34" charset="0"/>
                <a:cs typeface="B Nazanin" panose="00000400000000000000" pitchFamily="2" charset="-78"/>
              </a:rPr>
              <a:t>3.	چنانچه از هفته 15 بارداری به بعد مادر  باردار با وزن طبیعی، کمتر از یک کیلوگرم در ماه افزایش وزن داشته باشد.</a:t>
            </a:r>
          </a:p>
        </p:txBody>
      </p:sp>
    </p:spTree>
    <p:extLst>
      <p:ext uri="{BB962C8B-B14F-4D97-AF65-F5344CB8AC3E}">
        <p14:creationId xmlns:p14="http://schemas.microsoft.com/office/powerpoint/2010/main" val="40318986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1353800" cy="1988365"/>
          </a:xfrm>
          <a:prstGeom prst="rect">
            <a:avLst/>
          </a:prstGeom>
        </p:spPr>
        <p:txBody>
          <a:bodyPr wrap="square">
            <a:spAutoFit/>
          </a:bodyPr>
          <a:lstStyle/>
          <a:p>
            <a:pPr lvl="0" algn="r"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
        <p:nvSpPr>
          <p:cNvPr id="8" name="Rectangle 1"/>
          <p:cNvSpPr>
            <a:spLocks noChangeArrowheads="1"/>
          </p:cNvSpPr>
          <p:nvPr/>
        </p:nvSpPr>
        <p:spPr bwMode="auto">
          <a:xfrm>
            <a:off x="230943" y="1194816"/>
            <a:ext cx="11352628"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44" tIns="0" rIns="6348" bIns="0" numCol="1" anchor="ctr" anchorCtr="0" compatLnSpc="1">
            <a:prstTxWarp prst="textNoShape">
              <a:avLst/>
            </a:prstTxWarp>
            <a:spAutoFit/>
          </a:bodyPr>
          <a:lstStyle>
            <a:lvl1pPr eaLnBrk="0" fontAlgn="base" hangingPunct="0">
              <a:spcBef>
                <a:spcPct val="0"/>
              </a:spcBef>
              <a:spcAft>
                <a:spcPct val="0"/>
              </a:spcAft>
              <a:tabLst>
                <a:tab pos="4518025" algn="ctr"/>
              </a:tabLst>
              <a:defRPr>
                <a:solidFill>
                  <a:schemeClr val="tx1"/>
                </a:solidFill>
                <a:latin typeface="Arial" panose="020B0604020202020204" pitchFamily="34" charset="0"/>
              </a:defRPr>
            </a:lvl1pPr>
            <a:lvl2pPr eaLnBrk="0" fontAlgn="base" hangingPunct="0">
              <a:spcBef>
                <a:spcPct val="0"/>
              </a:spcBef>
              <a:spcAft>
                <a:spcPct val="0"/>
              </a:spcAft>
              <a:tabLst>
                <a:tab pos="4518025" algn="ctr"/>
              </a:tabLst>
              <a:defRPr>
                <a:solidFill>
                  <a:schemeClr val="tx1"/>
                </a:solidFill>
                <a:latin typeface="Arial" panose="020B0604020202020204" pitchFamily="34" charset="0"/>
              </a:defRPr>
            </a:lvl2pPr>
            <a:lvl3pPr eaLnBrk="0" fontAlgn="base" hangingPunct="0">
              <a:spcBef>
                <a:spcPct val="0"/>
              </a:spcBef>
              <a:spcAft>
                <a:spcPct val="0"/>
              </a:spcAft>
              <a:tabLst>
                <a:tab pos="4518025" algn="ctr"/>
              </a:tabLst>
              <a:defRPr>
                <a:solidFill>
                  <a:schemeClr val="tx1"/>
                </a:solidFill>
                <a:latin typeface="Arial" panose="020B0604020202020204" pitchFamily="34" charset="0"/>
              </a:defRPr>
            </a:lvl3pPr>
            <a:lvl4pPr eaLnBrk="0" fontAlgn="base" hangingPunct="0">
              <a:spcBef>
                <a:spcPct val="0"/>
              </a:spcBef>
              <a:spcAft>
                <a:spcPct val="0"/>
              </a:spcAft>
              <a:tabLst>
                <a:tab pos="4518025" algn="ctr"/>
              </a:tabLst>
              <a:defRPr>
                <a:solidFill>
                  <a:schemeClr val="tx1"/>
                </a:solidFill>
                <a:latin typeface="Arial" panose="020B0604020202020204" pitchFamily="34" charset="0"/>
              </a:defRPr>
            </a:lvl4pPr>
            <a:lvl5pPr eaLnBrk="0" fontAlgn="base" hangingPunct="0">
              <a:spcBef>
                <a:spcPct val="0"/>
              </a:spcBef>
              <a:spcAft>
                <a:spcPct val="0"/>
              </a:spcAft>
              <a:tabLst>
                <a:tab pos="4518025" algn="ctr"/>
              </a:tabLst>
              <a:defRPr>
                <a:solidFill>
                  <a:schemeClr val="tx1"/>
                </a:solidFill>
                <a:latin typeface="Arial" panose="020B0604020202020204" pitchFamily="34" charset="0"/>
              </a:defRPr>
            </a:lvl5pPr>
            <a:lvl6pPr eaLnBrk="0" fontAlgn="base" hangingPunct="0">
              <a:spcBef>
                <a:spcPct val="0"/>
              </a:spcBef>
              <a:spcAft>
                <a:spcPct val="0"/>
              </a:spcAft>
              <a:tabLst>
                <a:tab pos="4518025" algn="ctr"/>
              </a:tabLst>
              <a:defRPr>
                <a:solidFill>
                  <a:schemeClr val="tx1"/>
                </a:solidFill>
                <a:latin typeface="Arial" panose="020B0604020202020204" pitchFamily="34" charset="0"/>
              </a:defRPr>
            </a:lvl6pPr>
            <a:lvl7pPr eaLnBrk="0" fontAlgn="base" hangingPunct="0">
              <a:spcBef>
                <a:spcPct val="0"/>
              </a:spcBef>
              <a:spcAft>
                <a:spcPct val="0"/>
              </a:spcAft>
              <a:tabLst>
                <a:tab pos="4518025" algn="ctr"/>
              </a:tabLst>
              <a:defRPr>
                <a:solidFill>
                  <a:schemeClr val="tx1"/>
                </a:solidFill>
                <a:latin typeface="Arial" panose="020B0604020202020204" pitchFamily="34" charset="0"/>
              </a:defRPr>
            </a:lvl7pPr>
            <a:lvl8pPr eaLnBrk="0" fontAlgn="base" hangingPunct="0">
              <a:spcBef>
                <a:spcPct val="0"/>
              </a:spcBef>
              <a:spcAft>
                <a:spcPct val="0"/>
              </a:spcAft>
              <a:tabLst>
                <a:tab pos="4518025" algn="ctr"/>
              </a:tabLst>
              <a:defRPr>
                <a:solidFill>
                  <a:schemeClr val="tx1"/>
                </a:solidFill>
                <a:latin typeface="Arial" panose="020B0604020202020204" pitchFamily="34" charset="0"/>
              </a:defRPr>
            </a:lvl8pPr>
            <a:lvl9pPr eaLnBrk="0" fontAlgn="base" hangingPunct="0">
              <a:spcBef>
                <a:spcPct val="0"/>
              </a:spcBef>
              <a:spcAft>
                <a:spcPct val="0"/>
              </a:spcAft>
              <a:tabLst>
                <a:tab pos="4518025" algn="ctr"/>
              </a:tabLst>
              <a:defRPr>
                <a:solidFill>
                  <a:schemeClr val="tx1"/>
                </a:solidFill>
                <a:latin typeface="Arial" panose="020B0604020202020204" pitchFamily="34" charset="0"/>
              </a:defRPr>
            </a:lvl9pPr>
          </a:lstStyle>
          <a:p>
            <a:pPr lvl="0" algn="r" rtl="1">
              <a:lnSpc>
                <a:spcPct val="150000"/>
              </a:lnSpc>
            </a:pPr>
            <a:r>
              <a:rPr lang="fa-IR" altLang="en-US" sz="2200" b="1" dirty="0" smtClean="0">
                <a:solidFill>
                  <a:srgbClr val="FF0000"/>
                </a:solidFill>
                <a:ea typeface="Calibri" panose="020F0502020204030204" pitchFamily="34" charset="0"/>
                <a:cs typeface="B Nazanin" panose="00000400000000000000" pitchFamily="2" charset="-78"/>
              </a:rPr>
              <a:t>وزن </a:t>
            </a:r>
            <a:r>
              <a:rPr lang="ar-SA" altLang="en-US" sz="2200" b="1" dirty="0" smtClean="0">
                <a:solidFill>
                  <a:srgbClr val="FF0000"/>
                </a:solidFill>
                <a:ea typeface="Calibri" panose="020F0502020204030204" pitchFamily="34" charset="0"/>
                <a:cs typeface="B Nazanin" panose="00000400000000000000" pitchFamily="2" charset="-78"/>
              </a:rPr>
              <a:t>گیری </a:t>
            </a:r>
            <a:r>
              <a:rPr lang="fa-IR" altLang="en-US" sz="2200" b="1" dirty="0" smtClean="0">
                <a:solidFill>
                  <a:srgbClr val="FF0000"/>
                </a:solidFill>
                <a:ea typeface="Calibri" panose="020F0502020204030204" pitchFamily="34" charset="0"/>
                <a:cs typeface="B Nazanin" panose="00000400000000000000" pitchFamily="2" charset="-78"/>
              </a:rPr>
              <a:t>بیشتر</a:t>
            </a:r>
            <a:r>
              <a:rPr lang="ar-SA" altLang="en-US" sz="2200" b="1" dirty="0" smtClean="0">
                <a:solidFill>
                  <a:srgbClr val="FF0000"/>
                </a:solidFill>
                <a:ea typeface="Calibri" panose="020F0502020204030204" pitchFamily="34" charset="0"/>
                <a:cs typeface="B Nazanin" panose="00000400000000000000" pitchFamily="2" charset="-78"/>
              </a:rPr>
              <a:t>از انتظار</a:t>
            </a:r>
            <a:endParaRPr lang="fa-IR" altLang="en-US" sz="2200" b="1" dirty="0" smtClean="0">
              <a:solidFill>
                <a:srgbClr val="FF0000"/>
              </a:solidFill>
              <a:ea typeface="Calibri" panose="020F0502020204030204" pitchFamily="34" charset="0"/>
              <a:cs typeface="B Nazanin" panose="00000400000000000000" pitchFamily="2" charset="-78"/>
            </a:endParaRPr>
          </a:p>
          <a:p>
            <a:pPr lvl="0" algn="r" rtl="1">
              <a:lnSpc>
                <a:spcPct val="150000"/>
              </a:lnSpc>
            </a:pPr>
            <a:r>
              <a:rPr lang="ar-SA" altLang="en-US" sz="2200" b="1" dirty="0">
                <a:solidFill>
                  <a:srgbClr val="FF0000"/>
                </a:solidFill>
                <a:ea typeface="Calibri" panose="020F0502020204030204" pitchFamily="34" charset="0"/>
                <a:cs typeface="B Nazanin" panose="00000400000000000000" pitchFamily="2" charset="-78"/>
              </a:rPr>
              <a:t>1.</a:t>
            </a:r>
            <a:r>
              <a:rPr lang="ar-SA" altLang="en-US" b="1" dirty="0">
                <a:ea typeface="Calibri" panose="020F0502020204030204" pitchFamily="34" charset="0"/>
                <a:cs typeface="B Nazanin" panose="00000400000000000000" pitchFamily="2" charset="-78"/>
              </a:rPr>
              <a:t>	هرگاه مادر باردار بر اس اس جدول  وزنگیری، افزایش وزن بیش تری </a:t>
            </a:r>
            <a:r>
              <a:rPr lang="ar-SA" altLang="en-US" b="1" dirty="0" smtClean="0">
                <a:ea typeface="Calibri" panose="020F0502020204030204" pitchFamily="34" charset="0"/>
                <a:cs typeface="B Nazanin" panose="00000400000000000000" pitchFamily="2" charset="-78"/>
              </a:rPr>
              <a:t>داشته </a:t>
            </a:r>
            <a:r>
              <a:rPr lang="ar-SA" altLang="en-US" b="1" dirty="0">
                <a:ea typeface="Calibri" panose="020F0502020204030204" pitchFamily="34" charset="0"/>
                <a:cs typeface="B Nazanin" panose="00000400000000000000" pitchFamily="2" charset="-78"/>
              </a:rPr>
              <a:t>باش د و یا </a:t>
            </a:r>
            <a:r>
              <a:rPr lang="ar-SA" altLang="en-US" b="1" dirty="0" smtClean="0">
                <a:ea typeface="Calibri" panose="020F0502020204030204" pitchFamily="34" charset="0"/>
                <a:cs typeface="B Nazanin" panose="00000400000000000000" pitchFamily="2" charset="-78"/>
              </a:rPr>
              <a:t>شیب </a:t>
            </a:r>
            <a:r>
              <a:rPr lang="ar-SA" altLang="en-US" b="1" dirty="0">
                <a:ea typeface="Calibri" panose="020F0502020204030204" pitchFamily="34" charset="0"/>
                <a:cs typeface="B Nazanin" panose="00000400000000000000" pitchFamily="2" charset="-78"/>
              </a:rPr>
              <a:t>نمودار  </a:t>
            </a:r>
            <a:r>
              <a:rPr lang="ar-SA" altLang="en-US" b="1" dirty="0" smtClean="0">
                <a:ea typeface="Calibri" panose="020F0502020204030204" pitchFamily="34" charset="0"/>
                <a:cs typeface="B Nazanin" panose="00000400000000000000" pitchFamily="2" charset="-78"/>
              </a:rPr>
              <a:t>وزن</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گیری </a:t>
            </a:r>
            <a:r>
              <a:rPr lang="ar-SA" altLang="en-US" b="1" dirty="0">
                <a:ea typeface="Calibri" panose="020F0502020204030204" pitchFamily="34" charset="0"/>
                <a:cs typeface="B Nazanin" panose="00000400000000000000" pitchFamily="2" charset="-78"/>
              </a:rPr>
              <a:t>مادر از شیب نمودار مرجع بیشتر گردد  </a:t>
            </a:r>
            <a:r>
              <a:rPr lang="ar-SA" altLang="en-US" b="1" dirty="0" smtClean="0">
                <a:ea typeface="Calibri" panose="020F0502020204030204" pitchFamily="34" charset="0"/>
                <a:cs typeface="B Nazanin" panose="00000400000000000000" pitchFamily="2" charset="-78"/>
              </a:rPr>
              <a:t>وزن</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گیری </a:t>
            </a:r>
            <a:r>
              <a:rPr lang="ar-SA" altLang="en-US" b="1" dirty="0">
                <a:ea typeface="Calibri" panose="020F0502020204030204" pitchFamily="34" charset="0"/>
                <a:cs typeface="B Nazanin" panose="00000400000000000000" pitchFamily="2" charset="-78"/>
              </a:rPr>
              <a:t>بیش از حد انتظار محسوب </a:t>
            </a:r>
            <a:r>
              <a:rPr lang="ar-SA" altLang="en-US" b="1" dirty="0" smtClean="0">
                <a:ea typeface="Calibri" panose="020F0502020204030204" pitchFamily="34" charset="0"/>
                <a:cs typeface="B Nazanin" panose="00000400000000000000" pitchFamily="2" charset="-78"/>
              </a:rPr>
              <a:t>م</a:t>
            </a:r>
            <a:r>
              <a:rPr lang="fa-IR" altLang="en-US" b="1" dirty="0" smtClean="0">
                <a:ea typeface="Calibri" panose="020F0502020204030204" pitchFamily="34" charset="0"/>
                <a:cs typeface="B Nazanin" panose="00000400000000000000" pitchFamily="2" charset="-78"/>
              </a:rPr>
              <a:t>ی</a:t>
            </a:r>
            <a:r>
              <a:rPr lang="ar-SA" altLang="en-US" b="1" dirty="0" smtClean="0">
                <a:ea typeface="Calibri" panose="020F0502020204030204" pitchFamily="34" charset="0"/>
                <a:cs typeface="B Nazanin" panose="00000400000000000000" pitchFamily="2" charset="-78"/>
              </a:rPr>
              <a:t> گردد</a:t>
            </a:r>
            <a:r>
              <a:rPr lang="ar-SA" altLang="en-US" b="1" dirty="0">
                <a:ea typeface="Calibri" panose="020F0502020204030204" pitchFamily="34" charset="0"/>
                <a:cs typeface="B Nazanin" panose="00000400000000000000" pitchFamily="2" charset="-78"/>
              </a:rPr>
              <a:t>.</a:t>
            </a:r>
          </a:p>
          <a:p>
            <a:pPr lvl="0" algn="r" rtl="1">
              <a:lnSpc>
                <a:spcPct val="150000"/>
              </a:lnSpc>
            </a:pPr>
            <a:r>
              <a:rPr lang="ar-SA" altLang="en-US" b="1" dirty="0">
                <a:ea typeface="Calibri" panose="020F0502020204030204" pitchFamily="34" charset="0"/>
                <a:cs typeface="B Nazanin" panose="00000400000000000000" pitchFamily="2" charset="-78"/>
              </a:rPr>
              <a:t>2.	بعد از هفته 20 بارداری مادر نباید ماهانه بیش از 3 کیلوگرم افزایش وزن داشته باشد. گاهی اوقات این امر به دلیل جمع شدن آب به طور غیر طبیعی در بدن است که اولین علامت </a:t>
            </a:r>
            <a:r>
              <a:rPr lang="ar-SA" altLang="en-US" b="1" dirty="0" smtClean="0">
                <a:ea typeface="Calibri" panose="020F0502020204030204" pitchFamily="34" charset="0"/>
                <a:cs typeface="B Nazanin" panose="00000400000000000000" pitchFamily="2" charset="-78"/>
              </a:rPr>
              <a:t>پره</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ا </a:t>
            </a:r>
            <a:r>
              <a:rPr lang="ar-SA" altLang="en-US" b="1" dirty="0">
                <a:ea typeface="Calibri" panose="020F0502020204030204" pitchFamily="34" charset="0"/>
                <a:cs typeface="B Nazanin" panose="00000400000000000000" pitchFamily="2" charset="-78"/>
              </a:rPr>
              <a:t>کلامپسی است. در این صورت اقدامات لازم برای کنترل مسمومیت بارداری باید انجام شود. این اقدامات در مجموعه </a:t>
            </a:r>
            <a:r>
              <a:rPr lang="ar-SA" altLang="en-US" b="1" dirty="0" smtClean="0">
                <a:ea typeface="Calibri" panose="020F0502020204030204" pitchFamily="34" charset="0"/>
                <a:cs typeface="B Nazanin" panose="00000400000000000000" pitchFamily="2" charset="-78"/>
              </a:rPr>
              <a:t>مراقب</a:t>
            </a:r>
            <a:r>
              <a:rPr lang="fa-IR" altLang="en-US" b="1" dirty="0" smtClean="0">
                <a:ea typeface="Calibri" panose="020F0502020204030204" pitchFamily="34" charset="0"/>
                <a:cs typeface="B Nazanin" panose="00000400000000000000" pitchFamily="2" charset="-78"/>
              </a:rPr>
              <a:t>ت</a:t>
            </a:r>
            <a:r>
              <a:rPr lang="ar-SA" altLang="en-US" b="1" dirty="0" smtClean="0">
                <a:ea typeface="Calibri" panose="020F0502020204030204" pitchFamily="34" charset="0"/>
                <a:cs typeface="B Nazanin" panose="00000400000000000000" pitchFamily="2" charset="-78"/>
              </a:rPr>
              <a:t> های </a:t>
            </a:r>
            <a:r>
              <a:rPr lang="ar-SA" altLang="en-US" b="1" dirty="0">
                <a:ea typeface="Calibri" panose="020F0502020204030204" pitchFamily="34" charset="0"/>
                <a:cs typeface="B Nazanin" panose="00000400000000000000" pitchFamily="2" charset="-78"/>
              </a:rPr>
              <a:t>ادغام یافته دوران بارداری توضیح داده شده است.</a:t>
            </a:r>
          </a:p>
          <a:p>
            <a:pPr lvl="0" algn="r" rtl="1">
              <a:lnSpc>
                <a:spcPct val="150000"/>
              </a:lnSpc>
            </a:pPr>
            <a:r>
              <a:rPr lang="ar-SA" altLang="en-US" b="1" dirty="0">
                <a:ea typeface="Calibri" panose="020F0502020204030204" pitchFamily="34" charset="0"/>
                <a:cs typeface="B Nazanin" panose="00000400000000000000" pitchFamily="2" charset="-78"/>
              </a:rPr>
              <a:t>3.	ا گر افزایش وزن مادر در طول بارداری بیش از یک کیلو گرم در هفته باشد، بیشتر از حد انتظار وزن اضافه کرده است.</a:t>
            </a:r>
          </a:p>
          <a:p>
            <a:pPr lvl="0" algn="r" rtl="1">
              <a:lnSpc>
                <a:spcPct val="150000"/>
              </a:lnSpc>
            </a:pPr>
            <a:r>
              <a:rPr lang="ar-SA" altLang="en-US" b="1" dirty="0">
                <a:ea typeface="Calibri" panose="020F0502020204030204" pitchFamily="34" charset="0"/>
                <a:cs typeface="B Nazanin" panose="00000400000000000000" pitchFamily="2" charset="-78"/>
              </a:rPr>
              <a:t>نكته: در مورد مادران باردار که کمتر یا بیش تر از حد لازم وزن گرفته اند </a:t>
            </a:r>
            <a:r>
              <a:rPr lang="ar-SA" altLang="en-US" b="1" dirty="0" smtClean="0">
                <a:ea typeface="Calibri" panose="020F0502020204030204" pitchFamily="34" charset="0"/>
                <a:cs typeface="B Nazanin" panose="00000400000000000000" pitchFamily="2" charset="-78"/>
              </a:rPr>
              <a:t>مشروط </a:t>
            </a:r>
            <a:r>
              <a:rPr lang="ar-SA" altLang="en-US" b="1" dirty="0">
                <a:ea typeface="Calibri" panose="020F0502020204030204" pitchFamily="34" charset="0"/>
                <a:cs typeface="B Nazanin" panose="00000400000000000000" pitchFamily="2" charset="-78"/>
              </a:rPr>
              <a:t>بر اینكه عارضه دیگر بارداری وجود نداشته باشد باید باید طبق بسته خدمت،جهت بررسی مجدد وزن پیگیری شوند.</a:t>
            </a:r>
          </a:p>
          <a:p>
            <a:pPr lvl="0" algn="r" rtl="1">
              <a:lnSpc>
                <a:spcPct val="150000"/>
              </a:lnSpc>
            </a:pPr>
            <a:r>
              <a:rPr lang="ar-SA" altLang="en-US" b="1" dirty="0" smtClean="0">
                <a:ea typeface="Calibri" panose="020F0502020204030204" pitchFamily="34" charset="0"/>
                <a:cs typeface="B Nazanin" panose="00000400000000000000" pitchFamily="2" charset="-78"/>
              </a:rPr>
              <a:t>خانمهای </a:t>
            </a:r>
            <a:r>
              <a:rPr lang="ar-SA" altLang="en-US" b="1" dirty="0">
                <a:ea typeface="Calibri" panose="020F0502020204030204" pitchFamily="34" charset="0"/>
                <a:cs typeface="B Nazanin" panose="00000400000000000000" pitchFamily="2" charset="-78"/>
              </a:rPr>
              <a:t>باردار در هر شرایطی که باشند </a:t>
            </a:r>
            <a:r>
              <a:rPr lang="fa-IR" altLang="en-US" b="1" dirty="0" smtClean="0">
                <a:ea typeface="Calibri" panose="020F0502020204030204" pitchFamily="34" charset="0"/>
                <a:cs typeface="B Nazanin" panose="00000400000000000000" pitchFamily="2" charset="-78"/>
              </a:rPr>
              <a:t>(</a:t>
            </a:r>
            <a:r>
              <a:rPr lang="ar-SA" altLang="en-US" b="1" dirty="0" smtClean="0">
                <a:ea typeface="Calibri" panose="020F0502020204030204" pitchFamily="34" charset="0"/>
                <a:cs typeface="B Nazanin" panose="00000400000000000000" pitchFamily="2" charset="-78"/>
              </a:rPr>
              <a:t>لاغر</a:t>
            </a:r>
            <a:r>
              <a:rPr lang="ar-SA" altLang="en-US" b="1" dirty="0">
                <a:ea typeface="Calibri" panose="020F0502020204030204" pitchFamily="34" charset="0"/>
                <a:cs typeface="B Nazanin" panose="00000400000000000000" pitchFamily="2" charset="-78"/>
              </a:rPr>
              <a:t>، طبیعی، اضافه وزن یا </a:t>
            </a:r>
            <a:r>
              <a:rPr lang="ar-SA" altLang="en-US" b="1" dirty="0" smtClean="0">
                <a:ea typeface="Calibri" panose="020F0502020204030204" pitchFamily="34" charset="0"/>
                <a:cs typeface="B Nazanin" panose="00000400000000000000" pitchFamily="2" charset="-78"/>
              </a:rPr>
              <a:t>چاق</a:t>
            </a:r>
            <a:r>
              <a:rPr lang="fa-IR" altLang="en-US" b="1" dirty="0" smtClean="0">
                <a:ea typeface="Calibri" panose="020F0502020204030204" pitchFamily="34" charset="0"/>
                <a:cs typeface="B Nazanin" panose="00000400000000000000" pitchFamily="2" charset="-78"/>
              </a:rPr>
              <a:t>)</a:t>
            </a:r>
            <a:r>
              <a:rPr lang="ar-SA" altLang="en-US" b="1" dirty="0" smtClean="0">
                <a:ea typeface="Calibri" panose="020F0502020204030204" pitchFamily="34" charset="0"/>
                <a:cs typeface="B Nazanin" panose="00000400000000000000" pitchFamily="2" charset="-78"/>
              </a:rPr>
              <a:t>، </a:t>
            </a:r>
            <a:r>
              <a:rPr lang="ar-SA" altLang="en-US" b="1" dirty="0">
                <a:ea typeface="Calibri" panose="020F0502020204030204" pitchFamily="34" charset="0"/>
                <a:cs typeface="B Nazanin" panose="00000400000000000000" pitchFamily="2" charset="-78"/>
              </a:rPr>
              <a:t>باید افزایش وزن متناسب با وضعیت خود داشته باشند .بنابراین استفاده از رژیم غذایی محدود برای کاهش وزن </a:t>
            </a:r>
            <a:r>
              <a:rPr lang="ar-SA" altLang="en-US" b="1" dirty="0" smtClean="0">
                <a:ea typeface="Calibri" panose="020F0502020204030204" pitchFamily="34" charset="0"/>
                <a:cs typeface="B Nazanin" panose="00000400000000000000" pitchFamily="2" charset="-78"/>
              </a:rPr>
              <a:t>خانمهای </a:t>
            </a:r>
            <a:r>
              <a:rPr lang="ar-SA" altLang="en-US" b="1" dirty="0">
                <a:ea typeface="Calibri" panose="020F0502020204030204" pitchFamily="34" charset="0"/>
                <a:cs typeface="B Nazanin" panose="00000400000000000000" pitchFamily="2" charset="-78"/>
              </a:rPr>
              <a:t>باردار چاق توصیه </a:t>
            </a:r>
            <a:r>
              <a:rPr lang="ar-SA" altLang="en-US" b="1" dirty="0" smtClean="0">
                <a:ea typeface="Calibri" panose="020F0502020204030204" pitchFamily="34" charset="0"/>
                <a:cs typeface="B Nazanin" panose="00000400000000000000" pitchFamily="2" charset="-78"/>
              </a:rPr>
              <a:t>نمی</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شود </a:t>
            </a:r>
            <a:r>
              <a:rPr lang="ar-SA" altLang="en-US" b="1" dirty="0">
                <a:ea typeface="Calibri" panose="020F0502020204030204" pitchFamily="34" charset="0"/>
                <a:cs typeface="B Nazanin" panose="00000400000000000000" pitchFamily="2" charset="-78"/>
              </a:rPr>
              <a:t>و باید با توصی ههای </a:t>
            </a:r>
            <a:r>
              <a:rPr lang="ar-SA" altLang="en-US" b="1" dirty="0" smtClean="0">
                <a:ea typeface="Calibri" panose="020F0502020204030204" pitchFamily="34" charset="0"/>
                <a:cs typeface="B Nazanin" panose="00000400000000000000" pitchFamily="2" charset="-78"/>
              </a:rPr>
              <a:t>تغذیه</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ای </a:t>
            </a:r>
            <a:r>
              <a:rPr lang="ar-SA" altLang="en-US" b="1" dirty="0">
                <a:ea typeface="Calibri" panose="020F0502020204030204" pitchFamily="34" charset="0"/>
                <a:cs typeface="B Nazanin" panose="00000400000000000000" pitchFamily="2" charset="-78"/>
              </a:rPr>
              <a:t>مناسب ،میزان کالری دریافتی و در نهایت وزن آنان را کنترل نمود. </a:t>
            </a:r>
            <a:r>
              <a:rPr lang="ar-SA" altLang="en-US" b="1" dirty="0" smtClean="0">
                <a:ea typeface="Calibri" panose="020F0502020204030204" pitchFamily="34" charset="0"/>
                <a:cs typeface="B Nazanin" panose="00000400000000000000" pitchFamily="2" charset="-78"/>
              </a:rPr>
              <a:t>خانمهای </a:t>
            </a:r>
            <a:r>
              <a:rPr lang="ar-SA" altLang="en-US" b="1" dirty="0">
                <a:ea typeface="Calibri" panose="020F0502020204030204" pitchFamily="34" charset="0"/>
                <a:cs typeface="B Nazanin" panose="00000400000000000000" pitchFamily="2" charset="-78"/>
              </a:rPr>
              <a:t>باردار چاق نیز نیاز به افزایش وزن مطلوب </a:t>
            </a:r>
            <a:r>
              <a:rPr lang="ar-SA" altLang="en-US" b="1" dirty="0" smtClean="0">
                <a:ea typeface="Calibri" panose="020F0502020204030204" pitchFamily="34" charset="0"/>
                <a:cs typeface="B Nazanin" panose="00000400000000000000" pitchFamily="2" charset="-78"/>
              </a:rPr>
              <a:t>دارند</a:t>
            </a:r>
            <a:r>
              <a:rPr lang="fa-IR" altLang="en-US" b="1" dirty="0" smtClean="0">
                <a:ea typeface="Calibri" panose="020F0502020204030204" pitchFamily="34" charset="0"/>
                <a:cs typeface="B Nazanin" panose="00000400000000000000" pitchFamily="2" charset="-78"/>
              </a:rPr>
              <a:t>.</a:t>
            </a:r>
            <a:endParaRPr lang="ar-SA" altLang="en-US" b="1" dirty="0">
              <a:ea typeface="Calibri" panose="020F0502020204030204" pitchFamily="34" charset="0"/>
              <a:cs typeface="B Nazanin" panose="00000400000000000000" pitchFamily="2" charset="-78"/>
            </a:endParaRPr>
          </a:p>
          <a:p>
            <a:pPr lvl="0" algn="r" rtl="1">
              <a:lnSpc>
                <a:spcPct val="150000"/>
              </a:lnSpc>
            </a:pPr>
            <a:endParaRPr lang="ar-SA" altLang="en-US" sz="2200" b="1" dirty="0">
              <a:solidFill>
                <a:srgbClr val="FF0000"/>
              </a:solidFill>
              <a:ea typeface="Calibri" panose="020F0502020204030204" pitchFamily="34" charset="0"/>
              <a:cs typeface="B Nazanin" panose="00000400000000000000" pitchFamily="2" charset="-78"/>
            </a:endParaRPr>
          </a:p>
          <a:p>
            <a:pPr lvl="0" algn="r" rtl="1">
              <a:lnSpc>
                <a:spcPct val="150000"/>
              </a:lnSpc>
            </a:pPr>
            <a:r>
              <a:rPr lang="ar-SA" altLang="en-US" sz="2200" b="1" dirty="0" smtClean="0">
                <a:solidFill>
                  <a:srgbClr val="181717"/>
                </a:solidFill>
                <a:ea typeface="Calibri" panose="020F0502020204030204" pitchFamily="34" charset="0"/>
                <a:cs typeface="B Nazanin" panose="00000400000000000000" pitchFamily="2" charset="-78"/>
              </a:rPr>
              <a:t>.</a:t>
            </a:r>
            <a:endParaRPr lang="ar-SA" altLang="en-US" sz="2200" b="1" dirty="0">
              <a:solidFill>
                <a:srgbClr val="181717"/>
              </a:solidFill>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2954217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097280"/>
            <a:ext cx="12192000" cy="5760720"/>
          </a:xfrm>
          <a:prstGeom prst="rect">
            <a:avLst/>
          </a:prstGeom>
        </p:spPr>
      </p:pic>
      <p:sp>
        <p:nvSpPr>
          <p:cNvPr id="2" name="Title 1"/>
          <p:cNvSpPr>
            <a:spLocks noGrp="1"/>
          </p:cNvSpPr>
          <p:nvPr>
            <p:ph type="title"/>
          </p:nvPr>
        </p:nvSpPr>
        <p:spPr/>
        <p:txBody>
          <a:bodyPr>
            <a:normAutofit fontScale="90000"/>
          </a:bodyPr>
          <a:lstStyle/>
          <a:p>
            <a:pPr marL="427355" marR="0" indent="-6350" algn="ctr" rtl="1">
              <a:lnSpc>
                <a:spcPct val="107000"/>
              </a:lnSpc>
              <a:spcBef>
                <a:spcPts val="0"/>
              </a:spcBef>
              <a:spcAft>
                <a:spcPts val="125"/>
              </a:spcAft>
            </a:pPr>
            <a:r>
              <a:rPr lang="ar-SA" b="1" dirty="0">
                <a:solidFill>
                  <a:srgbClr val="C12980"/>
                </a:solidFill>
                <a:latin typeface="Calibri" panose="020F0502020204030204" pitchFamily="34" charset="0"/>
                <a:ea typeface="Calibri" panose="020F0502020204030204" pitchFamily="34" charset="0"/>
              </a:rPr>
              <a:t>هرم غذایی</a:t>
            </a:r>
            <a:r>
              <a:rPr lang="en-US" b="1" dirty="0">
                <a:solidFill>
                  <a:srgbClr val="C12980"/>
                </a:solidFill>
                <a:latin typeface="Calibri" panose="020F0502020204030204" pitchFamily="34" charset="0"/>
                <a:ea typeface="Calibri" panose="020F0502020204030204" pitchFamily="34" charset="0"/>
              </a:rPr>
              <a:t/>
            </a:r>
            <a:br>
              <a:rPr lang="en-US" b="1" dirty="0">
                <a:solidFill>
                  <a:srgbClr val="C12980"/>
                </a:solidFill>
                <a:latin typeface="Calibri" panose="020F0502020204030204" pitchFamily="34" charset="0"/>
                <a:ea typeface="Calibri" panose="020F0502020204030204" pitchFamily="34" charset="0"/>
              </a:rPr>
            </a:br>
            <a:endParaRPr lang="en-US" dirty="0"/>
          </a:p>
        </p:txBody>
      </p:sp>
      <p:sp>
        <p:nvSpPr>
          <p:cNvPr id="3" name="Rectangle 2"/>
          <p:cNvSpPr/>
          <p:nvPr/>
        </p:nvSpPr>
        <p:spPr>
          <a:xfrm>
            <a:off x="365760" y="2413338"/>
            <a:ext cx="11597640" cy="2862322"/>
          </a:xfrm>
          <a:prstGeom prst="rect">
            <a:avLst/>
          </a:prstGeom>
        </p:spPr>
        <p:txBody>
          <a:bodyPr wrap="square">
            <a:spAutoFit/>
          </a:bodyPr>
          <a:lstStyle/>
          <a:p>
            <a:pPr algn="just" rtl="1">
              <a:lnSpc>
                <a:spcPct val="150000"/>
              </a:lnSpc>
            </a:pPr>
            <a:r>
              <a:rPr lang="fa-IR" sz="2400" b="1" dirty="0">
                <a:cs typeface="B Nazanin" panose="00000400000000000000" pitchFamily="2" charset="-78"/>
              </a:rPr>
              <a:t>هرم غذایی </a:t>
            </a:r>
            <a:r>
              <a:rPr lang="fa-IR" sz="2400" b="1" dirty="0" smtClean="0">
                <a:cs typeface="B Nazanin" panose="00000400000000000000" pitchFamily="2" charset="-78"/>
              </a:rPr>
              <a:t>نشان </a:t>
            </a:r>
            <a:r>
              <a:rPr lang="fa-IR" sz="2400" b="1" dirty="0">
                <a:cs typeface="B Nazanin" panose="00000400000000000000" pitchFamily="2" charset="-78"/>
              </a:rPr>
              <a:t>دهنده گروه های غذایی و موادی </a:t>
            </a:r>
            <a:r>
              <a:rPr lang="fa-IR" sz="2400" b="1" dirty="0" smtClean="0">
                <a:cs typeface="B Nazanin" panose="00000400000000000000" pitchFamily="2" charset="-78"/>
              </a:rPr>
              <a:t>است </a:t>
            </a:r>
            <a:r>
              <a:rPr lang="fa-IR" sz="2400" b="1" dirty="0">
                <a:cs typeface="B Nazanin" panose="00000400000000000000" pitchFamily="2" charset="-78"/>
              </a:rPr>
              <a:t>که در هر گروه </a:t>
            </a:r>
            <a:r>
              <a:rPr lang="fa-IR" sz="2400" b="1" dirty="0" smtClean="0">
                <a:cs typeface="B Nazanin" panose="00000400000000000000" pitchFamily="2" charset="-78"/>
              </a:rPr>
              <a:t>جای </a:t>
            </a:r>
            <a:r>
              <a:rPr lang="fa-IR" sz="2400" b="1" dirty="0">
                <a:cs typeface="B Nazanin" panose="00000400000000000000" pitchFamily="2" charset="-78"/>
              </a:rPr>
              <a:t>می گیرند. قرار گرفتن </a:t>
            </a:r>
            <a:r>
              <a:rPr lang="fa-IR" sz="2400" b="1" dirty="0" smtClean="0">
                <a:cs typeface="B Nazanin" panose="00000400000000000000" pitchFamily="2" charset="-78"/>
              </a:rPr>
              <a:t>موادغذایی </a:t>
            </a:r>
            <a:r>
              <a:rPr lang="fa-IR" sz="2400" b="1" dirty="0">
                <a:cs typeface="B Nazanin" panose="00000400000000000000" pitchFamily="2" charset="-78"/>
              </a:rPr>
              <a:t>در بالای هرم که کمترین حجم را در هرم </a:t>
            </a:r>
            <a:r>
              <a:rPr lang="fa-IR" sz="2400" b="1" dirty="0" smtClean="0">
                <a:cs typeface="B Nazanin" panose="00000400000000000000" pitchFamily="2" charset="-78"/>
              </a:rPr>
              <a:t>اشغال </a:t>
            </a:r>
            <a:r>
              <a:rPr lang="fa-IR" sz="2400" b="1" dirty="0">
                <a:cs typeface="B Nazanin" panose="00000400000000000000" pitchFamily="2" charset="-78"/>
              </a:rPr>
              <a:t>می کند به این معنی </a:t>
            </a:r>
            <a:r>
              <a:rPr lang="fa-IR" sz="2400" b="1" dirty="0" smtClean="0">
                <a:cs typeface="B Nazanin" panose="00000400000000000000" pitchFamily="2" charset="-78"/>
              </a:rPr>
              <a:t>است </a:t>
            </a:r>
            <a:r>
              <a:rPr lang="fa-IR" sz="2400" b="1" dirty="0">
                <a:cs typeface="B Nazanin" panose="00000400000000000000" pitchFamily="2" charset="-78"/>
              </a:rPr>
              <a:t>که افراد باید از این </a:t>
            </a:r>
            <a:r>
              <a:rPr lang="fa-IR" sz="2400" b="1" dirty="0" smtClean="0">
                <a:cs typeface="B Nazanin" panose="00000400000000000000" pitchFamily="2" charset="-78"/>
              </a:rPr>
              <a:t>دسته </a:t>
            </a:r>
            <a:r>
              <a:rPr lang="fa-IR" sz="2400" b="1" dirty="0">
                <a:cs typeface="B Nazanin" panose="00000400000000000000" pitchFamily="2" charset="-78"/>
              </a:rPr>
              <a:t>از مواد غذایی کمتر مصرف کنند )مانند قندها و چربی </a:t>
            </a:r>
            <a:r>
              <a:rPr lang="fa-IR" sz="2400" b="1" dirty="0" smtClean="0">
                <a:cs typeface="B Nazanin" panose="00000400000000000000" pitchFamily="2" charset="-78"/>
              </a:rPr>
              <a:t>ها. </a:t>
            </a:r>
            <a:r>
              <a:rPr lang="fa-IR" sz="2400" b="1" dirty="0">
                <a:cs typeface="B Nazanin" panose="00000400000000000000" pitchFamily="2" charset="-78"/>
              </a:rPr>
              <a:t>هر چه از بالای هرم به </a:t>
            </a:r>
            <a:r>
              <a:rPr lang="fa-IR" sz="2400" b="1" dirty="0" smtClean="0">
                <a:cs typeface="B Nazanin" panose="00000400000000000000" pitchFamily="2" charset="-78"/>
              </a:rPr>
              <a:t>سمت </a:t>
            </a:r>
            <a:r>
              <a:rPr lang="fa-IR" sz="2400" b="1" dirty="0">
                <a:cs typeface="B Nazanin" panose="00000400000000000000" pitchFamily="2" charset="-78"/>
              </a:rPr>
              <a:t>پایین نزدیک می </a:t>
            </a:r>
            <a:r>
              <a:rPr lang="fa-IR" sz="2400" b="1" dirty="0" smtClean="0">
                <a:cs typeface="B Nazanin" panose="00000400000000000000" pitchFamily="2" charset="-78"/>
              </a:rPr>
              <a:t>شویم </a:t>
            </a:r>
            <a:r>
              <a:rPr lang="fa-IR" sz="2400" b="1" dirty="0">
                <a:cs typeface="B Nazanin" panose="00000400000000000000" pitchFamily="2" charset="-78"/>
              </a:rPr>
              <a:t>حجمی که گروه های غذایی به خود اختصاص می دهند بیش تر می شود که به این معنی است که مقدار مصرف روزانه این دسته از مواد غذایی باید بیشتر باشد.</a:t>
            </a:r>
            <a:endParaRPr lang="en-US" sz="2400" b="1" dirty="0">
              <a:cs typeface="B Nazanin" panose="00000400000000000000" pitchFamily="2" charset="-78"/>
            </a:endParaRPr>
          </a:p>
        </p:txBody>
      </p:sp>
    </p:spTree>
    <p:extLst>
      <p:ext uri="{BB962C8B-B14F-4D97-AF65-F5344CB8AC3E}">
        <p14:creationId xmlns:p14="http://schemas.microsoft.com/office/powerpoint/2010/main" val="18519615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1353800" cy="1988365"/>
          </a:xfrm>
          <a:prstGeom prst="rect">
            <a:avLst/>
          </a:prstGeom>
        </p:spPr>
        <p:txBody>
          <a:bodyPr wrap="square">
            <a:spAutoFit/>
          </a:bodyPr>
          <a:lstStyle/>
          <a:p>
            <a:pPr lvl="0" algn="r"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1" y="1748990"/>
            <a:ext cx="12039601"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buClr>
                <a:srgbClr val="FF0000"/>
              </a:buClr>
              <a:buFont typeface="Wingdings 2" panose="05020102010507070707" pitchFamily="18" charset="2"/>
              <a:buChar char="O"/>
            </a:pPr>
            <a:endParaRPr lang="fa-IR" sz="2400" b="1" dirty="0">
              <a:cs typeface="B Nazanin" panose="00000400000000000000" pitchFamily="2" charset="-78"/>
            </a:endParaRPr>
          </a:p>
        </p:txBody>
      </p:sp>
      <p:sp>
        <p:nvSpPr>
          <p:cNvPr id="8" name="Rectangle 1"/>
          <p:cNvSpPr>
            <a:spLocks noChangeArrowheads="1"/>
          </p:cNvSpPr>
          <p:nvPr/>
        </p:nvSpPr>
        <p:spPr bwMode="auto">
          <a:xfrm>
            <a:off x="-2" y="1194816"/>
            <a:ext cx="12039602"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44" tIns="0" rIns="6348" bIns="0" numCol="1" anchor="ctr" anchorCtr="0" compatLnSpc="1">
            <a:prstTxWarp prst="textNoShape">
              <a:avLst/>
            </a:prstTxWarp>
            <a:spAutoFit/>
          </a:bodyPr>
          <a:lstStyle>
            <a:lvl1pPr eaLnBrk="0" fontAlgn="base" hangingPunct="0">
              <a:spcBef>
                <a:spcPct val="0"/>
              </a:spcBef>
              <a:spcAft>
                <a:spcPct val="0"/>
              </a:spcAft>
              <a:tabLst>
                <a:tab pos="4518025" algn="ctr"/>
              </a:tabLst>
              <a:defRPr>
                <a:solidFill>
                  <a:schemeClr val="tx1"/>
                </a:solidFill>
                <a:latin typeface="Arial" panose="020B0604020202020204" pitchFamily="34" charset="0"/>
              </a:defRPr>
            </a:lvl1pPr>
            <a:lvl2pPr eaLnBrk="0" fontAlgn="base" hangingPunct="0">
              <a:spcBef>
                <a:spcPct val="0"/>
              </a:spcBef>
              <a:spcAft>
                <a:spcPct val="0"/>
              </a:spcAft>
              <a:tabLst>
                <a:tab pos="4518025" algn="ctr"/>
              </a:tabLst>
              <a:defRPr>
                <a:solidFill>
                  <a:schemeClr val="tx1"/>
                </a:solidFill>
                <a:latin typeface="Arial" panose="020B0604020202020204" pitchFamily="34" charset="0"/>
              </a:defRPr>
            </a:lvl2pPr>
            <a:lvl3pPr eaLnBrk="0" fontAlgn="base" hangingPunct="0">
              <a:spcBef>
                <a:spcPct val="0"/>
              </a:spcBef>
              <a:spcAft>
                <a:spcPct val="0"/>
              </a:spcAft>
              <a:tabLst>
                <a:tab pos="4518025" algn="ctr"/>
              </a:tabLst>
              <a:defRPr>
                <a:solidFill>
                  <a:schemeClr val="tx1"/>
                </a:solidFill>
                <a:latin typeface="Arial" panose="020B0604020202020204" pitchFamily="34" charset="0"/>
              </a:defRPr>
            </a:lvl3pPr>
            <a:lvl4pPr eaLnBrk="0" fontAlgn="base" hangingPunct="0">
              <a:spcBef>
                <a:spcPct val="0"/>
              </a:spcBef>
              <a:spcAft>
                <a:spcPct val="0"/>
              </a:spcAft>
              <a:tabLst>
                <a:tab pos="4518025" algn="ctr"/>
              </a:tabLst>
              <a:defRPr>
                <a:solidFill>
                  <a:schemeClr val="tx1"/>
                </a:solidFill>
                <a:latin typeface="Arial" panose="020B0604020202020204" pitchFamily="34" charset="0"/>
              </a:defRPr>
            </a:lvl4pPr>
            <a:lvl5pPr eaLnBrk="0" fontAlgn="base" hangingPunct="0">
              <a:spcBef>
                <a:spcPct val="0"/>
              </a:spcBef>
              <a:spcAft>
                <a:spcPct val="0"/>
              </a:spcAft>
              <a:tabLst>
                <a:tab pos="4518025" algn="ctr"/>
              </a:tabLst>
              <a:defRPr>
                <a:solidFill>
                  <a:schemeClr val="tx1"/>
                </a:solidFill>
                <a:latin typeface="Arial" panose="020B0604020202020204" pitchFamily="34" charset="0"/>
              </a:defRPr>
            </a:lvl5pPr>
            <a:lvl6pPr eaLnBrk="0" fontAlgn="base" hangingPunct="0">
              <a:spcBef>
                <a:spcPct val="0"/>
              </a:spcBef>
              <a:spcAft>
                <a:spcPct val="0"/>
              </a:spcAft>
              <a:tabLst>
                <a:tab pos="4518025" algn="ctr"/>
              </a:tabLst>
              <a:defRPr>
                <a:solidFill>
                  <a:schemeClr val="tx1"/>
                </a:solidFill>
                <a:latin typeface="Arial" panose="020B0604020202020204" pitchFamily="34" charset="0"/>
              </a:defRPr>
            </a:lvl6pPr>
            <a:lvl7pPr eaLnBrk="0" fontAlgn="base" hangingPunct="0">
              <a:spcBef>
                <a:spcPct val="0"/>
              </a:spcBef>
              <a:spcAft>
                <a:spcPct val="0"/>
              </a:spcAft>
              <a:tabLst>
                <a:tab pos="4518025" algn="ctr"/>
              </a:tabLst>
              <a:defRPr>
                <a:solidFill>
                  <a:schemeClr val="tx1"/>
                </a:solidFill>
                <a:latin typeface="Arial" panose="020B0604020202020204" pitchFamily="34" charset="0"/>
              </a:defRPr>
            </a:lvl7pPr>
            <a:lvl8pPr eaLnBrk="0" fontAlgn="base" hangingPunct="0">
              <a:spcBef>
                <a:spcPct val="0"/>
              </a:spcBef>
              <a:spcAft>
                <a:spcPct val="0"/>
              </a:spcAft>
              <a:tabLst>
                <a:tab pos="4518025" algn="ctr"/>
              </a:tabLst>
              <a:defRPr>
                <a:solidFill>
                  <a:schemeClr val="tx1"/>
                </a:solidFill>
                <a:latin typeface="Arial" panose="020B0604020202020204" pitchFamily="34" charset="0"/>
              </a:defRPr>
            </a:lvl8pPr>
            <a:lvl9pPr eaLnBrk="0" fontAlgn="base" hangingPunct="0">
              <a:spcBef>
                <a:spcPct val="0"/>
              </a:spcBef>
              <a:spcAft>
                <a:spcPct val="0"/>
              </a:spcAft>
              <a:tabLst>
                <a:tab pos="4518025" algn="ctr"/>
              </a:tabLst>
              <a:defRPr>
                <a:solidFill>
                  <a:schemeClr val="tx1"/>
                </a:solidFill>
                <a:latin typeface="Arial" panose="020B0604020202020204" pitchFamily="34" charset="0"/>
              </a:defRPr>
            </a:lvl9pPr>
          </a:lstStyle>
          <a:p>
            <a:pPr lvl="0" algn="just" rtl="1">
              <a:lnSpc>
                <a:spcPct val="150000"/>
              </a:lnSpc>
            </a:pPr>
            <a:r>
              <a:rPr lang="fa-IR" altLang="en-US" sz="2200" b="1" dirty="0" smtClean="0">
                <a:solidFill>
                  <a:srgbClr val="FF0000"/>
                </a:solidFill>
                <a:ea typeface="Calibri" panose="020F0502020204030204" pitchFamily="34" charset="0"/>
                <a:cs typeface="B Nazanin" panose="00000400000000000000" pitchFamily="2" charset="-78"/>
              </a:rPr>
              <a:t>وزن </a:t>
            </a:r>
            <a:r>
              <a:rPr lang="ar-SA" altLang="en-US" sz="2200" b="1" dirty="0" smtClean="0">
                <a:solidFill>
                  <a:srgbClr val="FF0000"/>
                </a:solidFill>
                <a:ea typeface="Calibri" panose="020F0502020204030204" pitchFamily="34" charset="0"/>
                <a:cs typeface="B Nazanin" panose="00000400000000000000" pitchFamily="2" charset="-78"/>
              </a:rPr>
              <a:t>گیری </a:t>
            </a:r>
            <a:r>
              <a:rPr lang="fa-IR" altLang="en-US" sz="2200" b="1" dirty="0" smtClean="0">
                <a:solidFill>
                  <a:srgbClr val="FF0000"/>
                </a:solidFill>
                <a:ea typeface="Calibri" panose="020F0502020204030204" pitchFamily="34" charset="0"/>
                <a:cs typeface="B Nazanin" panose="00000400000000000000" pitchFamily="2" charset="-78"/>
              </a:rPr>
              <a:t>بیشتر</a:t>
            </a:r>
            <a:r>
              <a:rPr lang="ar-SA" altLang="en-US" sz="2200" b="1" dirty="0" smtClean="0">
                <a:solidFill>
                  <a:srgbClr val="FF0000"/>
                </a:solidFill>
                <a:ea typeface="Calibri" panose="020F0502020204030204" pitchFamily="34" charset="0"/>
                <a:cs typeface="B Nazanin" panose="00000400000000000000" pitchFamily="2" charset="-78"/>
              </a:rPr>
              <a:t>از انتظار</a:t>
            </a:r>
            <a:endParaRPr lang="fa-IR" altLang="en-US" sz="2200" b="1" dirty="0" smtClean="0">
              <a:solidFill>
                <a:srgbClr val="FF0000"/>
              </a:solidFill>
              <a:ea typeface="Calibri" panose="020F0502020204030204" pitchFamily="34" charset="0"/>
              <a:cs typeface="B Nazanin" panose="00000400000000000000" pitchFamily="2" charset="-78"/>
            </a:endParaRPr>
          </a:p>
          <a:p>
            <a:pPr lvl="0" algn="just" rtl="1">
              <a:lnSpc>
                <a:spcPct val="150000"/>
              </a:lnSpc>
            </a:pPr>
            <a:r>
              <a:rPr lang="ar-SA" altLang="en-US" sz="2200" b="1" dirty="0">
                <a:solidFill>
                  <a:srgbClr val="FF0000"/>
                </a:solidFill>
                <a:ea typeface="Calibri" panose="020F0502020204030204" pitchFamily="34" charset="0"/>
                <a:cs typeface="B Nazanin" panose="00000400000000000000" pitchFamily="2" charset="-78"/>
              </a:rPr>
              <a:t>1.</a:t>
            </a:r>
            <a:r>
              <a:rPr lang="ar-SA" altLang="en-US" b="1" dirty="0">
                <a:ea typeface="Calibri" panose="020F0502020204030204" pitchFamily="34" charset="0"/>
                <a:cs typeface="B Nazanin" panose="00000400000000000000" pitchFamily="2" charset="-78"/>
              </a:rPr>
              <a:t>	هرگاه مادر باردار بر اس اس جدول  وزنگیری، افزایش وزن بیش تری </a:t>
            </a:r>
            <a:r>
              <a:rPr lang="ar-SA" altLang="en-US" b="1" dirty="0" smtClean="0">
                <a:ea typeface="Calibri" panose="020F0502020204030204" pitchFamily="34" charset="0"/>
                <a:cs typeface="B Nazanin" panose="00000400000000000000" pitchFamily="2" charset="-78"/>
              </a:rPr>
              <a:t>داشته باشد </a:t>
            </a:r>
            <a:r>
              <a:rPr lang="ar-SA" altLang="en-US" b="1" dirty="0">
                <a:ea typeface="Calibri" panose="020F0502020204030204" pitchFamily="34" charset="0"/>
                <a:cs typeface="B Nazanin" panose="00000400000000000000" pitchFamily="2" charset="-78"/>
              </a:rPr>
              <a:t>و یا </a:t>
            </a:r>
            <a:r>
              <a:rPr lang="ar-SA" altLang="en-US" b="1" dirty="0" smtClean="0">
                <a:ea typeface="Calibri" panose="020F0502020204030204" pitchFamily="34" charset="0"/>
                <a:cs typeface="B Nazanin" panose="00000400000000000000" pitchFamily="2" charset="-78"/>
              </a:rPr>
              <a:t>شیب </a:t>
            </a:r>
            <a:r>
              <a:rPr lang="ar-SA" altLang="en-US" b="1" dirty="0">
                <a:ea typeface="Calibri" panose="020F0502020204030204" pitchFamily="34" charset="0"/>
                <a:cs typeface="B Nazanin" panose="00000400000000000000" pitchFamily="2" charset="-78"/>
              </a:rPr>
              <a:t>نمودار  </a:t>
            </a:r>
            <a:r>
              <a:rPr lang="ar-SA" altLang="en-US" b="1" dirty="0" smtClean="0">
                <a:ea typeface="Calibri" panose="020F0502020204030204" pitchFamily="34" charset="0"/>
                <a:cs typeface="B Nazanin" panose="00000400000000000000" pitchFamily="2" charset="-78"/>
              </a:rPr>
              <a:t>وزن</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گیری </a:t>
            </a:r>
            <a:r>
              <a:rPr lang="ar-SA" altLang="en-US" b="1" dirty="0">
                <a:ea typeface="Calibri" panose="020F0502020204030204" pitchFamily="34" charset="0"/>
                <a:cs typeface="B Nazanin" panose="00000400000000000000" pitchFamily="2" charset="-78"/>
              </a:rPr>
              <a:t>مادر از شیب نمودار مرجع بیشتر گردد  </a:t>
            </a:r>
            <a:r>
              <a:rPr lang="ar-SA" altLang="en-US" b="1" dirty="0" smtClean="0">
                <a:ea typeface="Calibri" panose="020F0502020204030204" pitchFamily="34" charset="0"/>
                <a:cs typeface="B Nazanin" panose="00000400000000000000" pitchFamily="2" charset="-78"/>
              </a:rPr>
              <a:t>وزن</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گیری </a:t>
            </a:r>
            <a:r>
              <a:rPr lang="ar-SA" altLang="en-US" b="1" dirty="0">
                <a:ea typeface="Calibri" panose="020F0502020204030204" pitchFamily="34" charset="0"/>
                <a:cs typeface="B Nazanin" panose="00000400000000000000" pitchFamily="2" charset="-78"/>
              </a:rPr>
              <a:t>بیش از حد انتظار محسوب </a:t>
            </a:r>
            <a:r>
              <a:rPr lang="ar-SA" altLang="en-US" b="1" dirty="0" smtClean="0">
                <a:ea typeface="Calibri" panose="020F0502020204030204" pitchFamily="34" charset="0"/>
                <a:cs typeface="B Nazanin" panose="00000400000000000000" pitchFamily="2" charset="-78"/>
              </a:rPr>
              <a:t>م</a:t>
            </a:r>
            <a:r>
              <a:rPr lang="fa-IR" altLang="en-US" b="1" dirty="0" smtClean="0">
                <a:ea typeface="Calibri" panose="020F0502020204030204" pitchFamily="34" charset="0"/>
                <a:cs typeface="B Nazanin" panose="00000400000000000000" pitchFamily="2" charset="-78"/>
              </a:rPr>
              <a:t>ی</a:t>
            </a:r>
            <a:r>
              <a:rPr lang="ar-SA" altLang="en-US" b="1" dirty="0" smtClean="0">
                <a:ea typeface="Calibri" panose="020F0502020204030204" pitchFamily="34" charset="0"/>
                <a:cs typeface="B Nazanin" panose="00000400000000000000" pitchFamily="2" charset="-78"/>
              </a:rPr>
              <a:t> گردد</a:t>
            </a:r>
            <a:r>
              <a:rPr lang="ar-SA" altLang="en-US" b="1" dirty="0">
                <a:ea typeface="Calibri" panose="020F0502020204030204" pitchFamily="34" charset="0"/>
                <a:cs typeface="B Nazanin" panose="00000400000000000000" pitchFamily="2" charset="-78"/>
              </a:rPr>
              <a:t>.</a:t>
            </a:r>
          </a:p>
          <a:p>
            <a:pPr lvl="0" algn="just" rtl="1">
              <a:lnSpc>
                <a:spcPct val="150000"/>
              </a:lnSpc>
            </a:pPr>
            <a:r>
              <a:rPr lang="ar-SA" altLang="en-US" b="1" dirty="0">
                <a:ea typeface="Calibri" panose="020F0502020204030204" pitchFamily="34" charset="0"/>
                <a:cs typeface="B Nazanin" panose="00000400000000000000" pitchFamily="2" charset="-78"/>
              </a:rPr>
              <a:t>2.	بعد از هفته 20 بارداری مادر نباید ماهانه بیش از 3 کیلوگرم افزایش وزن داشته باشد. گاهی اوقات این امر به دلیل جمع شدن آب به طور غیر طبیعی در بدن است که اولین علامت </a:t>
            </a:r>
            <a:r>
              <a:rPr lang="ar-SA" altLang="en-US" b="1" dirty="0" smtClean="0">
                <a:ea typeface="Calibri" panose="020F0502020204030204" pitchFamily="34" charset="0"/>
                <a:cs typeface="B Nazanin" panose="00000400000000000000" pitchFamily="2" charset="-78"/>
              </a:rPr>
              <a:t>پره</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ا </a:t>
            </a:r>
            <a:r>
              <a:rPr lang="ar-SA" altLang="en-US" b="1" dirty="0">
                <a:ea typeface="Calibri" panose="020F0502020204030204" pitchFamily="34" charset="0"/>
                <a:cs typeface="B Nazanin" panose="00000400000000000000" pitchFamily="2" charset="-78"/>
              </a:rPr>
              <a:t>کلامپسی است. در این صورت اقدامات لازم برای کنترل مسمومیت بارداری باید انجام شود. این اقدامات در مجموعه </a:t>
            </a:r>
            <a:r>
              <a:rPr lang="ar-SA" altLang="en-US" b="1" dirty="0" smtClean="0">
                <a:ea typeface="Calibri" panose="020F0502020204030204" pitchFamily="34" charset="0"/>
                <a:cs typeface="B Nazanin" panose="00000400000000000000" pitchFamily="2" charset="-78"/>
              </a:rPr>
              <a:t>مراقب</a:t>
            </a:r>
            <a:r>
              <a:rPr lang="fa-IR" altLang="en-US" b="1" dirty="0" smtClean="0">
                <a:ea typeface="Calibri" panose="020F0502020204030204" pitchFamily="34" charset="0"/>
                <a:cs typeface="B Nazanin" panose="00000400000000000000" pitchFamily="2" charset="-78"/>
              </a:rPr>
              <a:t>ت</a:t>
            </a:r>
            <a:r>
              <a:rPr lang="ar-SA" altLang="en-US" b="1" dirty="0" smtClean="0">
                <a:ea typeface="Calibri" panose="020F0502020204030204" pitchFamily="34" charset="0"/>
                <a:cs typeface="B Nazanin" panose="00000400000000000000" pitchFamily="2" charset="-78"/>
              </a:rPr>
              <a:t> های </a:t>
            </a:r>
            <a:r>
              <a:rPr lang="ar-SA" altLang="en-US" b="1" dirty="0">
                <a:ea typeface="Calibri" panose="020F0502020204030204" pitchFamily="34" charset="0"/>
                <a:cs typeface="B Nazanin" panose="00000400000000000000" pitchFamily="2" charset="-78"/>
              </a:rPr>
              <a:t>ادغام یافته دوران بارداری توضیح داده شده است.</a:t>
            </a:r>
          </a:p>
          <a:p>
            <a:pPr lvl="0" algn="just" rtl="1">
              <a:lnSpc>
                <a:spcPct val="150000"/>
              </a:lnSpc>
            </a:pPr>
            <a:r>
              <a:rPr lang="ar-SA" altLang="en-US" b="1" dirty="0">
                <a:ea typeface="Calibri" panose="020F0502020204030204" pitchFamily="34" charset="0"/>
                <a:cs typeface="B Nazanin" panose="00000400000000000000" pitchFamily="2" charset="-78"/>
              </a:rPr>
              <a:t>3.	ا گر افزایش وزن مادر در طول بارداری بیش از یک کیلو گرم در هفته باشد، بیشتر از حد انتظار وزن اضافه کرده است.</a:t>
            </a:r>
          </a:p>
          <a:p>
            <a:pPr lvl="0" algn="just" rtl="1">
              <a:lnSpc>
                <a:spcPct val="150000"/>
              </a:lnSpc>
            </a:pPr>
            <a:r>
              <a:rPr lang="ar-SA" altLang="en-US" b="1" dirty="0">
                <a:ea typeface="Calibri" panose="020F0502020204030204" pitchFamily="34" charset="0"/>
                <a:cs typeface="B Nazanin" panose="00000400000000000000" pitchFamily="2" charset="-78"/>
              </a:rPr>
              <a:t>نكته: در مورد مادران باردار که کمتر یا بیش تر از حد لازم وزن گرفته اند </a:t>
            </a:r>
            <a:r>
              <a:rPr lang="ar-SA" altLang="en-US" b="1" dirty="0" smtClean="0">
                <a:ea typeface="Calibri" panose="020F0502020204030204" pitchFamily="34" charset="0"/>
                <a:cs typeface="B Nazanin" panose="00000400000000000000" pitchFamily="2" charset="-78"/>
              </a:rPr>
              <a:t>مشروط </a:t>
            </a:r>
            <a:r>
              <a:rPr lang="ar-SA" altLang="en-US" b="1" dirty="0">
                <a:ea typeface="Calibri" panose="020F0502020204030204" pitchFamily="34" charset="0"/>
                <a:cs typeface="B Nazanin" panose="00000400000000000000" pitchFamily="2" charset="-78"/>
              </a:rPr>
              <a:t>بر اینكه عارضه دیگر بارداری وجود نداشته باشد باید باید طبق بسته خدمت،جهت بررسی مجدد وزن پیگیری شوند.</a:t>
            </a:r>
          </a:p>
          <a:p>
            <a:pPr lvl="0" algn="just" rtl="1">
              <a:lnSpc>
                <a:spcPct val="150000"/>
              </a:lnSpc>
            </a:pPr>
            <a:r>
              <a:rPr lang="ar-SA" altLang="en-US" b="1" dirty="0" smtClean="0">
                <a:ea typeface="Calibri" panose="020F0502020204030204" pitchFamily="34" charset="0"/>
                <a:cs typeface="B Nazanin" panose="00000400000000000000" pitchFamily="2" charset="-78"/>
              </a:rPr>
              <a:t>خانمهای </a:t>
            </a:r>
            <a:r>
              <a:rPr lang="ar-SA" altLang="en-US" b="1" dirty="0">
                <a:ea typeface="Calibri" panose="020F0502020204030204" pitchFamily="34" charset="0"/>
                <a:cs typeface="B Nazanin" panose="00000400000000000000" pitchFamily="2" charset="-78"/>
              </a:rPr>
              <a:t>باردار در هر شرایطی که باشند </a:t>
            </a:r>
            <a:r>
              <a:rPr lang="fa-IR" altLang="en-US" b="1" dirty="0" smtClean="0">
                <a:ea typeface="Calibri" panose="020F0502020204030204" pitchFamily="34" charset="0"/>
                <a:cs typeface="B Nazanin" panose="00000400000000000000" pitchFamily="2" charset="-78"/>
              </a:rPr>
              <a:t>(</a:t>
            </a:r>
            <a:r>
              <a:rPr lang="ar-SA" altLang="en-US" b="1" dirty="0" smtClean="0">
                <a:ea typeface="Calibri" panose="020F0502020204030204" pitchFamily="34" charset="0"/>
                <a:cs typeface="B Nazanin" panose="00000400000000000000" pitchFamily="2" charset="-78"/>
              </a:rPr>
              <a:t>لاغر</a:t>
            </a:r>
            <a:r>
              <a:rPr lang="ar-SA" altLang="en-US" b="1" dirty="0">
                <a:ea typeface="Calibri" panose="020F0502020204030204" pitchFamily="34" charset="0"/>
                <a:cs typeface="B Nazanin" panose="00000400000000000000" pitchFamily="2" charset="-78"/>
              </a:rPr>
              <a:t>، طبیعی، اضافه وزن یا </a:t>
            </a:r>
            <a:r>
              <a:rPr lang="ar-SA" altLang="en-US" b="1" dirty="0" smtClean="0">
                <a:ea typeface="Calibri" panose="020F0502020204030204" pitchFamily="34" charset="0"/>
                <a:cs typeface="B Nazanin" panose="00000400000000000000" pitchFamily="2" charset="-78"/>
              </a:rPr>
              <a:t>چاق</a:t>
            </a:r>
            <a:r>
              <a:rPr lang="fa-IR" altLang="en-US" b="1" dirty="0" smtClean="0">
                <a:ea typeface="Calibri" panose="020F0502020204030204" pitchFamily="34" charset="0"/>
                <a:cs typeface="B Nazanin" panose="00000400000000000000" pitchFamily="2" charset="-78"/>
              </a:rPr>
              <a:t>)</a:t>
            </a:r>
            <a:r>
              <a:rPr lang="ar-SA" altLang="en-US" b="1" dirty="0" smtClean="0">
                <a:ea typeface="Calibri" panose="020F0502020204030204" pitchFamily="34" charset="0"/>
                <a:cs typeface="B Nazanin" panose="00000400000000000000" pitchFamily="2" charset="-78"/>
              </a:rPr>
              <a:t>، </a:t>
            </a:r>
            <a:r>
              <a:rPr lang="ar-SA" altLang="en-US" b="1" dirty="0">
                <a:ea typeface="Calibri" panose="020F0502020204030204" pitchFamily="34" charset="0"/>
                <a:cs typeface="B Nazanin" panose="00000400000000000000" pitchFamily="2" charset="-78"/>
              </a:rPr>
              <a:t>باید افزایش وزن متناسب با وضعیت خود داشته باشند .بنابراین استفاده از رژیم غذایی محدود برای کاهش وزن </a:t>
            </a:r>
            <a:r>
              <a:rPr lang="ar-SA" altLang="en-US" b="1" dirty="0" smtClean="0">
                <a:ea typeface="Calibri" panose="020F0502020204030204" pitchFamily="34" charset="0"/>
                <a:cs typeface="B Nazanin" panose="00000400000000000000" pitchFamily="2" charset="-78"/>
              </a:rPr>
              <a:t>خانمهای </a:t>
            </a:r>
            <a:r>
              <a:rPr lang="ar-SA" altLang="en-US" b="1" dirty="0">
                <a:ea typeface="Calibri" panose="020F0502020204030204" pitchFamily="34" charset="0"/>
                <a:cs typeface="B Nazanin" panose="00000400000000000000" pitchFamily="2" charset="-78"/>
              </a:rPr>
              <a:t>باردار چاق توصیه </a:t>
            </a:r>
            <a:r>
              <a:rPr lang="ar-SA" altLang="en-US" b="1" dirty="0" smtClean="0">
                <a:ea typeface="Calibri" panose="020F0502020204030204" pitchFamily="34" charset="0"/>
                <a:cs typeface="B Nazanin" panose="00000400000000000000" pitchFamily="2" charset="-78"/>
              </a:rPr>
              <a:t>نمی</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شود </a:t>
            </a:r>
            <a:r>
              <a:rPr lang="ar-SA" altLang="en-US" b="1" dirty="0">
                <a:ea typeface="Calibri" panose="020F0502020204030204" pitchFamily="34" charset="0"/>
                <a:cs typeface="B Nazanin" panose="00000400000000000000" pitchFamily="2" charset="-78"/>
              </a:rPr>
              <a:t>و باید با </a:t>
            </a:r>
            <a:r>
              <a:rPr lang="ar-SA" altLang="en-US" b="1" dirty="0" smtClean="0">
                <a:ea typeface="Calibri" panose="020F0502020204030204" pitchFamily="34" charset="0"/>
                <a:cs typeface="B Nazanin" panose="00000400000000000000" pitchFamily="2" charset="-78"/>
              </a:rPr>
              <a:t>توصیه</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های تغذیه</a:t>
            </a:r>
            <a:r>
              <a:rPr lang="fa-IR" altLang="en-US" b="1" dirty="0" smtClean="0">
                <a:ea typeface="Calibri" panose="020F0502020204030204" pitchFamily="34" charset="0"/>
                <a:cs typeface="B Nazanin" panose="00000400000000000000" pitchFamily="2" charset="-78"/>
              </a:rPr>
              <a:t> </a:t>
            </a:r>
            <a:r>
              <a:rPr lang="ar-SA" altLang="en-US" b="1" dirty="0" smtClean="0">
                <a:ea typeface="Calibri" panose="020F0502020204030204" pitchFamily="34" charset="0"/>
                <a:cs typeface="B Nazanin" panose="00000400000000000000" pitchFamily="2" charset="-78"/>
              </a:rPr>
              <a:t>ای </a:t>
            </a:r>
            <a:r>
              <a:rPr lang="ar-SA" altLang="en-US" b="1" dirty="0">
                <a:ea typeface="Calibri" panose="020F0502020204030204" pitchFamily="34" charset="0"/>
                <a:cs typeface="B Nazanin" panose="00000400000000000000" pitchFamily="2" charset="-78"/>
              </a:rPr>
              <a:t>مناسب ،میزان کالری دریافتی و در نهایت وزن آنان را کنترل نمود. </a:t>
            </a:r>
            <a:r>
              <a:rPr lang="ar-SA" altLang="en-US" b="1" dirty="0" smtClean="0">
                <a:ea typeface="Calibri" panose="020F0502020204030204" pitchFamily="34" charset="0"/>
                <a:cs typeface="B Nazanin" panose="00000400000000000000" pitchFamily="2" charset="-78"/>
              </a:rPr>
              <a:t>خانمهای </a:t>
            </a:r>
            <a:r>
              <a:rPr lang="ar-SA" altLang="en-US" b="1" dirty="0">
                <a:ea typeface="Calibri" panose="020F0502020204030204" pitchFamily="34" charset="0"/>
                <a:cs typeface="B Nazanin" panose="00000400000000000000" pitchFamily="2" charset="-78"/>
              </a:rPr>
              <a:t>باردار چاق نیز نیاز به افزایش وزن مطلوب </a:t>
            </a:r>
            <a:r>
              <a:rPr lang="ar-SA" altLang="en-US" b="1" dirty="0" smtClean="0">
                <a:ea typeface="Calibri" panose="020F0502020204030204" pitchFamily="34" charset="0"/>
                <a:cs typeface="B Nazanin" panose="00000400000000000000" pitchFamily="2" charset="-78"/>
              </a:rPr>
              <a:t>دارند</a:t>
            </a:r>
            <a:r>
              <a:rPr lang="fa-IR" altLang="en-US" b="1" dirty="0" smtClean="0">
                <a:ea typeface="Calibri" panose="020F0502020204030204" pitchFamily="34" charset="0"/>
                <a:cs typeface="B Nazanin" panose="00000400000000000000" pitchFamily="2" charset="-78"/>
              </a:rPr>
              <a:t>.</a:t>
            </a:r>
            <a:endParaRPr lang="ar-SA" altLang="en-US" b="1" dirty="0">
              <a:ea typeface="Calibri" panose="020F0502020204030204" pitchFamily="34" charset="0"/>
              <a:cs typeface="B Nazanin" panose="00000400000000000000" pitchFamily="2" charset="-78"/>
            </a:endParaRPr>
          </a:p>
          <a:p>
            <a:pPr lvl="0" algn="just" rtl="1">
              <a:lnSpc>
                <a:spcPct val="150000"/>
              </a:lnSpc>
            </a:pPr>
            <a:endParaRPr lang="ar-SA" altLang="en-US" sz="2200" b="1" dirty="0">
              <a:solidFill>
                <a:srgbClr val="FF0000"/>
              </a:solidFill>
              <a:ea typeface="Calibri" panose="020F0502020204030204" pitchFamily="34" charset="0"/>
              <a:cs typeface="B Nazanin" panose="00000400000000000000" pitchFamily="2" charset="-78"/>
            </a:endParaRPr>
          </a:p>
          <a:p>
            <a:pPr lvl="0" algn="just" rtl="1">
              <a:lnSpc>
                <a:spcPct val="150000"/>
              </a:lnSpc>
            </a:pPr>
            <a:r>
              <a:rPr lang="ar-SA" altLang="en-US" sz="2200" b="1" dirty="0" smtClean="0">
                <a:solidFill>
                  <a:srgbClr val="181717"/>
                </a:solidFill>
                <a:ea typeface="Calibri" panose="020F0502020204030204" pitchFamily="34" charset="0"/>
                <a:cs typeface="B Nazanin" panose="00000400000000000000" pitchFamily="2" charset="-78"/>
              </a:rPr>
              <a:t>.</a:t>
            </a:r>
            <a:endParaRPr lang="ar-SA" altLang="en-US" sz="2200" b="1" dirty="0">
              <a:solidFill>
                <a:srgbClr val="181717"/>
              </a:solidFill>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3639840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2542363"/>
          </a:xfrm>
          <a:prstGeom prst="rect">
            <a:avLst/>
          </a:prstGeom>
        </p:spPr>
        <p:txBody>
          <a:bodyPr wrap="square">
            <a:spAutoFit/>
          </a:bodyPr>
          <a:lstStyle/>
          <a:p>
            <a:pPr lvl="0" algn="r" rtl="1">
              <a:lnSpc>
                <a:spcPct val="150000"/>
              </a:lnSpc>
              <a:buClr>
                <a:srgbClr val="FF0000"/>
              </a:buClr>
            </a:pPr>
            <a:r>
              <a:rPr lang="fa-IR" sz="2400" b="1" dirty="0">
                <a:cs typeface="B Nazanin" panose="00000400000000000000" pitchFamily="2" charset="-78"/>
              </a:rPr>
              <a:t>نیاز مادر شیرده به کالری بیش از دوران قبل از بارداری است</a:t>
            </a:r>
            <a:r>
              <a:rPr lang="fa-IR" sz="2400" b="1" dirty="0" smtClean="0">
                <a:cs typeface="B Nazanin" panose="00000400000000000000" pitchFamily="2" charset="-78"/>
              </a:rPr>
              <a:t>.</a:t>
            </a:r>
          </a:p>
          <a:p>
            <a:pPr lvl="0" algn="r" rtl="1">
              <a:lnSpc>
                <a:spcPct val="150000"/>
              </a:lnSpc>
              <a:buClr>
                <a:srgbClr val="FF0000"/>
              </a:buClr>
            </a:pPr>
            <a:endParaRPr lang="fa-IR" sz="2400" b="1" dirty="0">
              <a:cs typeface="B Nazanin" panose="00000400000000000000" pitchFamily="2" charset="-78"/>
            </a:endParaRPr>
          </a:p>
          <a:p>
            <a:pPr lvl="0" algn="r" rtl="1">
              <a:lnSpc>
                <a:spcPct val="150000"/>
              </a:lnSpc>
              <a:buClr>
                <a:srgbClr val="FF0000"/>
              </a:buClr>
            </a:pPr>
            <a:endParaRPr lang="fa-IR" sz="2400" b="1" dirty="0">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مادران باردار و شیرده</a:t>
            </a:r>
          </a:p>
        </p:txBody>
      </p:sp>
      <p:sp>
        <p:nvSpPr>
          <p:cNvPr id="6" name="Content Placeholder 2"/>
          <p:cNvSpPr txBox="1">
            <a:spLocks/>
          </p:cNvSpPr>
          <p:nvPr/>
        </p:nvSpPr>
        <p:spPr>
          <a:xfrm>
            <a:off x="0" y="1748990"/>
            <a:ext cx="12039600" cy="4891563"/>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lnSpc>
                <a:spcPct val="150000"/>
              </a:lnSpc>
              <a:buClr>
                <a:srgbClr val="FF0000"/>
              </a:buClr>
              <a:buNone/>
            </a:pPr>
            <a:r>
              <a:rPr lang="fa-IR" sz="2400" b="1" dirty="0">
                <a:cs typeface="B Nazanin" panose="00000400000000000000" pitchFamily="2" charset="-78"/>
              </a:rPr>
              <a:t>هر چند تولید </a:t>
            </a:r>
            <a:r>
              <a:rPr lang="fa-IR" sz="2400" b="1" dirty="0" smtClean="0">
                <a:cs typeface="B Nazanin" panose="00000400000000000000" pitchFamily="2" charset="-78"/>
              </a:rPr>
              <a:t>شیر </a:t>
            </a:r>
            <a:r>
              <a:rPr lang="fa-IR" sz="2400" b="1" dirty="0">
                <a:cs typeface="B Nazanin" panose="00000400000000000000" pitchFamily="2" charset="-78"/>
              </a:rPr>
              <a:t>مادر </a:t>
            </a:r>
            <a:r>
              <a:rPr lang="fa-IR" sz="2400" b="1" dirty="0" smtClean="0">
                <a:cs typeface="B Nazanin" panose="00000400000000000000" pitchFamily="2" charset="-78"/>
              </a:rPr>
              <a:t>بستگی </a:t>
            </a:r>
            <a:r>
              <a:rPr lang="fa-IR" sz="2400" b="1" dirty="0">
                <a:cs typeface="B Nazanin" panose="00000400000000000000" pitchFamily="2" charset="-78"/>
              </a:rPr>
              <a:t>به مقدار مایعات مصرفی مادر ندارد و مصرف مایعات </a:t>
            </a:r>
            <a:r>
              <a:rPr lang="fa-IR" sz="2400" b="1" dirty="0" smtClean="0">
                <a:cs typeface="B Nazanin" panose="00000400000000000000" pitchFamily="2" charset="-78"/>
              </a:rPr>
              <a:t>سبب </a:t>
            </a:r>
            <a:r>
              <a:rPr lang="fa-IR" sz="2400" b="1" dirty="0">
                <a:cs typeface="B Nazanin" panose="00000400000000000000" pitchFamily="2" charset="-78"/>
              </a:rPr>
              <a:t>افزایش تولید شیر </a:t>
            </a:r>
            <a:r>
              <a:rPr lang="fa-IR" sz="2400" b="1" dirty="0" smtClean="0">
                <a:cs typeface="B Nazanin" panose="00000400000000000000" pitchFamily="2" charset="-78"/>
              </a:rPr>
              <a:t>نمی شود </a:t>
            </a:r>
            <a:r>
              <a:rPr lang="fa-IR" sz="2400" b="1" dirty="0">
                <a:cs typeface="B Nazanin" panose="00000400000000000000" pitchFamily="2" charset="-78"/>
              </a:rPr>
              <a:t>ولی برای پیشگیری از کم آبی بدن، مادران شیرده باید به مقدار کافی مایعات </a:t>
            </a:r>
            <a:r>
              <a:rPr lang="fa-IR" sz="2400" b="1" dirty="0" smtClean="0">
                <a:cs typeface="B Nazanin" panose="00000400000000000000" pitchFamily="2" charset="-78"/>
              </a:rPr>
              <a:t>بنوشند.</a:t>
            </a:r>
          </a:p>
          <a:p>
            <a:pPr marL="0" indent="0" algn="just" rtl="1">
              <a:lnSpc>
                <a:spcPct val="150000"/>
              </a:lnSpc>
              <a:buClr>
                <a:srgbClr val="FF0000"/>
              </a:buClr>
              <a:buNone/>
            </a:pPr>
            <a:r>
              <a:rPr lang="fa-IR" sz="2400" b="1" dirty="0" smtClean="0">
                <a:cs typeface="B Nazanin" panose="00000400000000000000" pitchFamily="2" charset="-78"/>
              </a:rPr>
              <a:t>غذای </a:t>
            </a:r>
            <a:r>
              <a:rPr lang="fa-IR" sz="2400" b="1" dirty="0">
                <a:cs typeface="B Nazanin" panose="00000400000000000000" pitchFamily="2" charset="-78"/>
              </a:rPr>
              <a:t>مادر </a:t>
            </a:r>
            <a:r>
              <a:rPr lang="fa-IR" sz="2400" b="1" dirty="0" smtClean="0">
                <a:cs typeface="B Nazanin" panose="00000400000000000000" pitchFamily="2" charset="-78"/>
              </a:rPr>
              <a:t>شیرده باید </a:t>
            </a:r>
            <a:r>
              <a:rPr lang="fa-IR" sz="2400" b="1" dirty="0">
                <a:cs typeface="B Nazanin" panose="00000400000000000000" pitchFamily="2" charset="-78"/>
              </a:rPr>
              <a:t>حاوی مقادیر کافی از 6 گروه غذایی اصلی </a:t>
            </a:r>
            <a:r>
              <a:rPr lang="fa-IR" sz="2400" b="1" dirty="0" smtClean="0">
                <a:cs typeface="B Nazanin" panose="00000400000000000000" pitchFamily="2" charset="-78"/>
              </a:rPr>
              <a:t>باشد تا </a:t>
            </a:r>
            <a:r>
              <a:rPr lang="fa-IR" sz="2400" b="1" dirty="0">
                <a:cs typeface="B Nazanin" panose="00000400000000000000" pitchFamily="2" charset="-78"/>
              </a:rPr>
              <a:t>از دریافت ویتامین و املاح </a:t>
            </a:r>
            <a:r>
              <a:rPr lang="fa-IR" sz="2400" b="1" dirty="0" smtClean="0">
                <a:cs typeface="B Nazanin" panose="00000400000000000000" pitchFamily="2" charset="-78"/>
              </a:rPr>
              <a:t>معدنی </a:t>
            </a:r>
            <a:r>
              <a:rPr lang="fa-IR" sz="2400" b="1" dirty="0">
                <a:cs typeface="B Nazanin" panose="00000400000000000000" pitchFamily="2" charset="-78"/>
              </a:rPr>
              <a:t>به میزان کافی اطمینان حاصل شود </a:t>
            </a:r>
            <a:r>
              <a:rPr lang="fa-IR" sz="2400" b="1" dirty="0" smtClean="0">
                <a:cs typeface="B Nazanin" panose="00000400000000000000" pitchFamily="2" charset="-78"/>
              </a:rPr>
              <a:t>.</a:t>
            </a:r>
          </a:p>
          <a:p>
            <a:pPr marL="0" indent="0" algn="just" rtl="1">
              <a:lnSpc>
                <a:spcPct val="150000"/>
              </a:lnSpc>
              <a:buClr>
                <a:srgbClr val="FF0000"/>
              </a:buClr>
              <a:buNone/>
            </a:pPr>
            <a:r>
              <a:rPr lang="fa-IR" sz="2400" b="1" dirty="0" smtClean="0">
                <a:cs typeface="B Nazanin" panose="00000400000000000000" pitchFamily="2" charset="-78"/>
              </a:rPr>
              <a:t>مادران </a:t>
            </a:r>
            <a:r>
              <a:rPr lang="fa-IR" sz="2400" b="1" dirty="0">
                <a:cs typeface="B Nazanin" panose="00000400000000000000" pitchFamily="2" charset="-78"/>
              </a:rPr>
              <a:t>شیرده برای پیشگیری از پوکی استخوان باید از منابع غذایی کلسیم مثل شیر و لبنیات به میزان 3-4 واحد در روز استفاده کنند .</a:t>
            </a:r>
          </a:p>
          <a:p>
            <a:pPr marL="0" indent="0" algn="just" rtl="1">
              <a:lnSpc>
                <a:spcPct val="150000"/>
              </a:lnSpc>
              <a:buClr>
                <a:srgbClr val="FF0000"/>
              </a:buClr>
              <a:buNone/>
            </a:pPr>
            <a:r>
              <a:rPr lang="fa-IR" sz="2400" b="1" dirty="0" smtClean="0">
                <a:cs typeface="B Nazanin" panose="00000400000000000000" pitchFamily="2" charset="-78"/>
              </a:rPr>
              <a:t> </a:t>
            </a:r>
            <a:r>
              <a:rPr lang="fa-IR" sz="2400" b="1" dirty="0">
                <a:cs typeface="B Nazanin" panose="00000400000000000000" pitchFamily="2" charset="-78"/>
              </a:rPr>
              <a:t>لازم است مصرف قرص فروسولفات و مولتی ویتامین مینرال حاوی ید تا 3 ماه بعد از زایمان ادامه یابد.</a:t>
            </a:r>
          </a:p>
          <a:p>
            <a:pPr marL="0" indent="0" algn="just" rtl="1">
              <a:lnSpc>
                <a:spcPct val="150000"/>
              </a:lnSpc>
              <a:buClr>
                <a:srgbClr val="FF0000"/>
              </a:buClr>
              <a:buNone/>
            </a:pPr>
            <a:r>
              <a:rPr lang="fa-IR" sz="2400" b="1" dirty="0" smtClean="0">
                <a:cs typeface="B Nazanin" panose="00000400000000000000" pitchFamily="2" charset="-78"/>
              </a:rPr>
              <a:t> </a:t>
            </a:r>
            <a:r>
              <a:rPr lang="fa-IR" sz="2400" b="1" dirty="0">
                <a:cs typeface="B Nazanin" panose="00000400000000000000" pitchFamily="2" charset="-78"/>
              </a:rPr>
              <a:t>مصرف برخی غذاها مانند سیر، انواع کلم، پیاز، مارچوبه و تربچه و یا غذاهای پر ادویه و پر چاشنی ممكن است روی طعم شیر اثر بگذارد</a:t>
            </a:r>
          </a:p>
        </p:txBody>
      </p:sp>
      <p:sp>
        <p:nvSpPr>
          <p:cNvPr id="8" name="Rectangle 1"/>
          <p:cNvSpPr>
            <a:spLocks noChangeArrowheads="1"/>
          </p:cNvSpPr>
          <p:nvPr/>
        </p:nvSpPr>
        <p:spPr bwMode="auto">
          <a:xfrm>
            <a:off x="230943" y="3801299"/>
            <a:ext cx="11352628" cy="97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44" tIns="0" rIns="6348" bIns="0" numCol="1" anchor="ctr" anchorCtr="0" compatLnSpc="1">
            <a:prstTxWarp prst="textNoShape">
              <a:avLst/>
            </a:prstTxWarp>
            <a:spAutoFit/>
          </a:bodyPr>
          <a:lstStyle>
            <a:lvl1pPr eaLnBrk="0" fontAlgn="base" hangingPunct="0">
              <a:spcBef>
                <a:spcPct val="0"/>
              </a:spcBef>
              <a:spcAft>
                <a:spcPct val="0"/>
              </a:spcAft>
              <a:tabLst>
                <a:tab pos="4518025" algn="ctr"/>
              </a:tabLst>
              <a:defRPr>
                <a:solidFill>
                  <a:schemeClr val="tx1"/>
                </a:solidFill>
                <a:latin typeface="Arial" panose="020B0604020202020204" pitchFamily="34" charset="0"/>
              </a:defRPr>
            </a:lvl1pPr>
            <a:lvl2pPr eaLnBrk="0" fontAlgn="base" hangingPunct="0">
              <a:spcBef>
                <a:spcPct val="0"/>
              </a:spcBef>
              <a:spcAft>
                <a:spcPct val="0"/>
              </a:spcAft>
              <a:tabLst>
                <a:tab pos="4518025" algn="ctr"/>
              </a:tabLst>
              <a:defRPr>
                <a:solidFill>
                  <a:schemeClr val="tx1"/>
                </a:solidFill>
                <a:latin typeface="Arial" panose="020B0604020202020204" pitchFamily="34" charset="0"/>
              </a:defRPr>
            </a:lvl2pPr>
            <a:lvl3pPr eaLnBrk="0" fontAlgn="base" hangingPunct="0">
              <a:spcBef>
                <a:spcPct val="0"/>
              </a:spcBef>
              <a:spcAft>
                <a:spcPct val="0"/>
              </a:spcAft>
              <a:tabLst>
                <a:tab pos="4518025" algn="ctr"/>
              </a:tabLst>
              <a:defRPr>
                <a:solidFill>
                  <a:schemeClr val="tx1"/>
                </a:solidFill>
                <a:latin typeface="Arial" panose="020B0604020202020204" pitchFamily="34" charset="0"/>
              </a:defRPr>
            </a:lvl3pPr>
            <a:lvl4pPr eaLnBrk="0" fontAlgn="base" hangingPunct="0">
              <a:spcBef>
                <a:spcPct val="0"/>
              </a:spcBef>
              <a:spcAft>
                <a:spcPct val="0"/>
              </a:spcAft>
              <a:tabLst>
                <a:tab pos="4518025" algn="ctr"/>
              </a:tabLst>
              <a:defRPr>
                <a:solidFill>
                  <a:schemeClr val="tx1"/>
                </a:solidFill>
                <a:latin typeface="Arial" panose="020B0604020202020204" pitchFamily="34" charset="0"/>
              </a:defRPr>
            </a:lvl4pPr>
            <a:lvl5pPr eaLnBrk="0" fontAlgn="base" hangingPunct="0">
              <a:spcBef>
                <a:spcPct val="0"/>
              </a:spcBef>
              <a:spcAft>
                <a:spcPct val="0"/>
              </a:spcAft>
              <a:tabLst>
                <a:tab pos="4518025" algn="ctr"/>
              </a:tabLst>
              <a:defRPr>
                <a:solidFill>
                  <a:schemeClr val="tx1"/>
                </a:solidFill>
                <a:latin typeface="Arial" panose="020B0604020202020204" pitchFamily="34" charset="0"/>
              </a:defRPr>
            </a:lvl5pPr>
            <a:lvl6pPr eaLnBrk="0" fontAlgn="base" hangingPunct="0">
              <a:spcBef>
                <a:spcPct val="0"/>
              </a:spcBef>
              <a:spcAft>
                <a:spcPct val="0"/>
              </a:spcAft>
              <a:tabLst>
                <a:tab pos="4518025" algn="ctr"/>
              </a:tabLst>
              <a:defRPr>
                <a:solidFill>
                  <a:schemeClr val="tx1"/>
                </a:solidFill>
                <a:latin typeface="Arial" panose="020B0604020202020204" pitchFamily="34" charset="0"/>
              </a:defRPr>
            </a:lvl6pPr>
            <a:lvl7pPr eaLnBrk="0" fontAlgn="base" hangingPunct="0">
              <a:spcBef>
                <a:spcPct val="0"/>
              </a:spcBef>
              <a:spcAft>
                <a:spcPct val="0"/>
              </a:spcAft>
              <a:tabLst>
                <a:tab pos="4518025" algn="ctr"/>
              </a:tabLst>
              <a:defRPr>
                <a:solidFill>
                  <a:schemeClr val="tx1"/>
                </a:solidFill>
                <a:latin typeface="Arial" panose="020B0604020202020204" pitchFamily="34" charset="0"/>
              </a:defRPr>
            </a:lvl7pPr>
            <a:lvl8pPr eaLnBrk="0" fontAlgn="base" hangingPunct="0">
              <a:spcBef>
                <a:spcPct val="0"/>
              </a:spcBef>
              <a:spcAft>
                <a:spcPct val="0"/>
              </a:spcAft>
              <a:tabLst>
                <a:tab pos="4518025" algn="ctr"/>
              </a:tabLst>
              <a:defRPr>
                <a:solidFill>
                  <a:schemeClr val="tx1"/>
                </a:solidFill>
                <a:latin typeface="Arial" panose="020B0604020202020204" pitchFamily="34" charset="0"/>
              </a:defRPr>
            </a:lvl8pPr>
            <a:lvl9pPr eaLnBrk="0" fontAlgn="base" hangingPunct="0">
              <a:spcBef>
                <a:spcPct val="0"/>
              </a:spcBef>
              <a:spcAft>
                <a:spcPct val="0"/>
              </a:spcAft>
              <a:tabLst>
                <a:tab pos="4518025" algn="ctr"/>
              </a:tabLst>
              <a:defRPr>
                <a:solidFill>
                  <a:schemeClr val="tx1"/>
                </a:solidFill>
                <a:latin typeface="Arial" panose="020B0604020202020204" pitchFamily="34" charset="0"/>
              </a:defRPr>
            </a:lvl9pPr>
          </a:lstStyle>
          <a:p>
            <a:pPr lvl="0" algn="r" rtl="1">
              <a:lnSpc>
                <a:spcPct val="150000"/>
              </a:lnSpc>
            </a:pPr>
            <a:endParaRPr lang="ar-SA" altLang="en-US" sz="2200" b="1" dirty="0">
              <a:solidFill>
                <a:srgbClr val="FF0000"/>
              </a:solidFill>
              <a:ea typeface="Calibri" panose="020F0502020204030204" pitchFamily="34" charset="0"/>
              <a:cs typeface="B Nazanin" panose="00000400000000000000" pitchFamily="2" charset="-78"/>
            </a:endParaRPr>
          </a:p>
          <a:p>
            <a:pPr lvl="0" algn="r" rtl="1">
              <a:lnSpc>
                <a:spcPct val="150000"/>
              </a:lnSpc>
            </a:pPr>
            <a:r>
              <a:rPr lang="ar-SA" altLang="en-US" sz="2200" b="1" dirty="0" smtClean="0">
                <a:solidFill>
                  <a:srgbClr val="181717"/>
                </a:solidFill>
                <a:ea typeface="Calibri" panose="020F0502020204030204" pitchFamily="34" charset="0"/>
                <a:cs typeface="B Nazanin" panose="00000400000000000000" pitchFamily="2" charset="-78"/>
              </a:rPr>
              <a:t>.</a:t>
            </a:r>
            <a:endParaRPr lang="ar-SA" altLang="en-US" sz="2200" b="1" dirty="0">
              <a:solidFill>
                <a:srgbClr val="181717"/>
              </a:solidFill>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2683595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6766596"/>
          </a:xfrm>
          <a:prstGeom prst="rect">
            <a:avLst/>
          </a:prstGeom>
        </p:spPr>
        <p:txBody>
          <a:bodyPr wrap="square">
            <a:spAutoFit/>
          </a:bodyPr>
          <a:lstStyle/>
          <a:p>
            <a:pPr lvl="0" algn="r" rtl="1">
              <a:lnSpc>
                <a:spcPct val="150000"/>
              </a:lnSpc>
              <a:buClr>
                <a:srgbClr val="FF0000"/>
              </a:buClr>
            </a:pPr>
            <a:r>
              <a:rPr lang="fa-IR" sz="2400" b="1" dirty="0">
                <a:solidFill>
                  <a:srgbClr val="FF0000"/>
                </a:solidFill>
                <a:cs typeface="B Nazanin" panose="00000400000000000000" pitchFamily="2" charset="-78"/>
              </a:rPr>
              <a:t>تغذیه و سلامت </a:t>
            </a:r>
            <a:r>
              <a:rPr lang="fa-IR" sz="2400" b="1" dirty="0" smtClean="0">
                <a:solidFill>
                  <a:srgbClr val="FF0000"/>
                </a:solidFill>
                <a:cs typeface="B Nazanin" panose="00000400000000000000" pitchFamily="2" charset="-78"/>
              </a:rPr>
              <a:t>زنان</a:t>
            </a:r>
          </a:p>
          <a:p>
            <a:pPr lvl="0" algn="just" rtl="1">
              <a:lnSpc>
                <a:spcPct val="150000"/>
              </a:lnSpc>
              <a:buClr>
                <a:srgbClr val="FF0000"/>
              </a:buClr>
            </a:pPr>
            <a:r>
              <a:rPr lang="fa-IR" sz="2300" b="1" dirty="0">
                <a:cs typeface="B Nazanin" panose="00000400000000000000" pitchFamily="2" charset="-78"/>
              </a:rPr>
              <a:t>زنان بعلت شرایط فیزیولوژیكی خاص، نیاز به توجهات تغذیه ای ویژه ای دارند. در بسیاری از موارد با مراقبت های تغذیه ای پیشگیرانه و به موقع می توان عوامل خطر تغذیه ای را محدود و از بیماری های غیروا </a:t>
            </a:r>
            <a:r>
              <a:rPr lang="fa-IR" sz="2300" b="1" dirty="0" smtClean="0">
                <a:cs typeface="B Nazanin" panose="00000400000000000000" pitchFamily="2" charset="-78"/>
              </a:rPr>
              <a:t>گیرشایع </a:t>
            </a:r>
            <a:r>
              <a:rPr lang="fa-IR" sz="2300" b="1" dirty="0">
                <a:cs typeface="B Nazanin" panose="00000400000000000000" pitchFamily="2" charset="-78"/>
              </a:rPr>
              <a:t>در این جنس </a:t>
            </a:r>
            <a:r>
              <a:rPr lang="fa-IR" sz="2300" b="1" dirty="0" smtClean="0">
                <a:cs typeface="B Nazanin" panose="00000400000000000000" pitchFamily="2" charset="-78"/>
              </a:rPr>
              <a:t>پیشگیری </a:t>
            </a:r>
            <a:r>
              <a:rPr lang="fa-IR" sz="2300" b="1" dirty="0">
                <a:cs typeface="B Nazanin" panose="00000400000000000000" pitchFamily="2" charset="-78"/>
              </a:rPr>
              <a:t>نموده یا آن را به تعویق انداخت. مصرف منابع </a:t>
            </a:r>
            <a:r>
              <a:rPr lang="fa-IR" sz="2300" b="1" dirty="0" smtClean="0">
                <a:cs typeface="B Nazanin" panose="00000400000000000000" pitchFamily="2" charset="-78"/>
              </a:rPr>
              <a:t>کلسیم </a:t>
            </a:r>
            <a:r>
              <a:rPr lang="fa-IR" sz="2300" b="1" dirty="0">
                <a:cs typeface="B Nazanin" panose="00000400000000000000" pitchFamily="2" charset="-78"/>
              </a:rPr>
              <a:t>و ویتامین </a:t>
            </a:r>
            <a:r>
              <a:rPr lang="en-US" sz="2300" b="1" dirty="0">
                <a:cs typeface="B Nazanin" panose="00000400000000000000" pitchFamily="2" charset="-78"/>
              </a:rPr>
              <a:t>D </a:t>
            </a:r>
            <a:r>
              <a:rPr lang="fa-IR" sz="2300" b="1" dirty="0">
                <a:cs typeface="B Nazanin" panose="00000400000000000000" pitchFamily="2" charset="-78"/>
              </a:rPr>
              <a:t>برای حفاظت از </a:t>
            </a:r>
            <a:r>
              <a:rPr lang="fa-IR" sz="2300" b="1" dirty="0" smtClean="0">
                <a:cs typeface="B Nazanin" panose="00000400000000000000" pitchFamily="2" charset="-78"/>
              </a:rPr>
              <a:t>سلامت </a:t>
            </a:r>
            <a:r>
              <a:rPr lang="fa-IR" sz="2300" b="1" dirty="0">
                <a:cs typeface="B Nazanin" panose="00000400000000000000" pitchFamily="2" charset="-78"/>
              </a:rPr>
              <a:t>استخوان ضروری </a:t>
            </a:r>
            <a:r>
              <a:rPr lang="fa-IR" sz="2300" b="1" dirty="0" smtClean="0">
                <a:cs typeface="B Nazanin" panose="00000400000000000000" pitchFamily="2" charset="-78"/>
              </a:rPr>
              <a:t>است</a:t>
            </a:r>
            <a:r>
              <a:rPr lang="fa-IR" sz="2300" b="1" dirty="0">
                <a:cs typeface="B Nazanin" panose="00000400000000000000" pitchFamily="2" charset="-78"/>
              </a:rPr>
              <a:t>. افزایش وزن و مصرف غذاهای چرب عامل خطر برای بیماری های قلبی و برخی از سرطان ها مانند سرطان سینه </a:t>
            </a:r>
            <a:r>
              <a:rPr lang="fa-IR" sz="2300" b="1" dirty="0" smtClean="0">
                <a:cs typeface="B Nazanin" panose="00000400000000000000" pitchFamily="2" charset="-78"/>
              </a:rPr>
              <a:t>هستند</a:t>
            </a:r>
            <a:r>
              <a:rPr lang="fa-IR" sz="2300" b="1" dirty="0" smtClean="0">
                <a:solidFill>
                  <a:srgbClr val="FF0000"/>
                </a:solidFill>
                <a:cs typeface="B Nazanin" panose="00000400000000000000" pitchFamily="2" charset="-78"/>
              </a:rPr>
              <a:t>. </a:t>
            </a:r>
            <a:endParaRPr lang="fa-IR" sz="2300" b="1" dirty="0">
              <a:solidFill>
                <a:srgbClr val="FF0000"/>
              </a:solidFill>
              <a:cs typeface="B Nazanin" panose="00000400000000000000" pitchFamily="2" charset="-78"/>
            </a:endParaRPr>
          </a:p>
          <a:p>
            <a:pPr lvl="0" algn="r" rtl="1">
              <a:lnSpc>
                <a:spcPct val="150000"/>
              </a:lnSpc>
              <a:buClr>
                <a:srgbClr val="FF0000"/>
              </a:buClr>
            </a:pPr>
            <a:r>
              <a:rPr lang="fa-IR" sz="2300" b="1" dirty="0">
                <a:solidFill>
                  <a:srgbClr val="00B050"/>
                </a:solidFill>
                <a:cs typeface="B Nazanin" panose="00000400000000000000" pitchFamily="2" charset="-78"/>
              </a:rPr>
              <a:t>غذاهایی که باید به مصرف آنها تا کید </a:t>
            </a:r>
            <a:r>
              <a:rPr lang="fa-IR" sz="2300" b="1" dirty="0" smtClean="0">
                <a:solidFill>
                  <a:srgbClr val="00B050"/>
                </a:solidFill>
                <a:cs typeface="B Nazanin" panose="00000400000000000000" pitchFamily="2" charset="-78"/>
              </a:rPr>
              <a:t>شود:</a:t>
            </a:r>
          </a:p>
          <a:p>
            <a:pPr lvl="0" algn="r" rtl="1">
              <a:lnSpc>
                <a:spcPct val="150000"/>
              </a:lnSpc>
              <a:buClr>
                <a:srgbClr val="FF0000"/>
              </a:buClr>
            </a:pPr>
            <a:r>
              <a:rPr lang="fa-IR" sz="2300" b="1" dirty="0">
                <a:solidFill>
                  <a:srgbClr val="7030A0"/>
                </a:solidFill>
                <a:cs typeface="B Nazanin" panose="00000400000000000000" pitchFamily="2" charset="-78"/>
              </a:rPr>
              <a:t>غذاهای غنی از آهن: </a:t>
            </a:r>
            <a:r>
              <a:rPr lang="fa-IR" sz="2300" b="1" dirty="0" smtClean="0">
                <a:solidFill>
                  <a:srgbClr val="00B050"/>
                </a:solidFill>
                <a:cs typeface="B Nazanin" panose="00000400000000000000" pitchFamily="2" charset="-78"/>
              </a:rPr>
              <a:t>گوشت </a:t>
            </a:r>
            <a:r>
              <a:rPr lang="fa-IR" sz="2300" b="1" dirty="0">
                <a:solidFill>
                  <a:srgbClr val="00B050"/>
                </a:solidFill>
                <a:cs typeface="B Nazanin" panose="00000400000000000000" pitchFamily="2" charset="-78"/>
              </a:rPr>
              <a:t>قرمز و </a:t>
            </a:r>
            <a:r>
              <a:rPr lang="fa-IR" sz="2300" b="1" dirty="0" smtClean="0">
                <a:solidFill>
                  <a:srgbClr val="00B050"/>
                </a:solidFill>
                <a:cs typeface="B Nazanin" panose="00000400000000000000" pitchFamily="2" charset="-78"/>
              </a:rPr>
              <a:t>سفید</a:t>
            </a:r>
            <a:r>
              <a:rPr lang="fa-IR" sz="2300" b="1" dirty="0">
                <a:solidFill>
                  <a:srgbClr val="00B050"/>
                </a:solidFill>
                <a:cs typeface="B Nazanin" panose="00000400000000000000" pitchFamily="2" charset="-78"/>
              </a:rPr>
              <a:t>، کلم، اسفناج ،</a:t>
            </a:r>
            <a:r>
              <a:rPr lang="fa-IR" sz="2300" b="1" dirty="0" smtClean="0">
                <a:solidFill>
                  <a:srgbClr val="00B050"/>
                </a:solidFill>
                <a:cs typeface="B Nazanin" panose="00000400000000000000" pitchFamily="2" charset="-78"/>
              </a:rPr>
              <a:t>مغزدانه ها</a:t>
            </a:r>
            <a:r>
              <a:rPr lang="fa-IR" sz="2300" b="1" dirty="0">
                <a:solidFill>
                  <a:srgbClr val="00B050"/>
                </a:solidFill>
                <a:cs typeface="B Nazanin" panose="00000400000000000000" pitchFamily="2" charset="-78"/>
              </a:rPr>
              <a:t>، انواع </a:t>
            </a:r>
            <a:r>
              <a:rPr lang="fa-IR" sz="2300" b="1" dirty="0" smtClean="0">
                <a:solidFill>
                  <a:srgbClr val="00B050"/>
                </a:solidFill>
                <a:cs typeface="B Nazanin" panose="00000400000000000000" pitchFamily="2" charset="-78"/>
              </a:rPr>
              <a:t>خشكبار </a:t>
            </a:r>
            <a:r>
              <a:rPr lang="fa-IR" sz="2300" b="1" dirty="0">
                <a:solidFill>
                  <a:srgbClr val="00B050"/>
                </a:solidFill>
                <a:cs typeface="B Nazanin" panose="00000400000000000000" pitchFamily="2" charset="-78"/>
              </a:rPr>
              <a:t>و حبوبات </a:t>
            </a:r>
            <a:r>
              <a:rPr lang="fa-IR" sz="2300" b="1" dirty="0" smtClean="0">
                <a:solidFill>
                  <a:srgbClr val="00B050"/>
                </a:solidFill>
                <a:cs typeface="B Nazanin" panose="00000400000000000000" pitchFamily="2" charset="-78"/>
              </a:rPr>
              <a:t>.</a:t>
            </a:r>
            <a:endParaRPr lang="fa-IR" sz="2300" b="1" dirty="0">
              <a:solidFill>
                <a:srgbClr val="00B050"/>
              </a:solidFill>
              <a:cs typeface="B Nazanin" panose="00000400000000000000" pitchFamily="2" charset="-78"/>
            </a:endParaRPr>
          </a:p>
          <a:p>
            <a:pPr lvl="0" algn="r" rtl="1">
              <a:lnSpc>
                <a:spcPct val="150000"/>
              </a:lnSpc>
              <a:buClr>
                <a:srgbClr val="FF0000"/>
              </a:buClr>
            </a:pPr>
            <a:r>
              <a:rPr lang="fa-IR" sz="2300" b="1" dirty="0">
                <a:solidFill>
                  <a:srgbClr val="7030A0"/>
                </a:solidFill>
                <a:cs typeface="B Nazanin" panose="00000400000000000000" pitchFamily="2" charset="-78"/>
              </a:rPr>
              <a:t> غذاهای غنی از اسید فولیک: </a:t>
            </a:r>
            <a:r>
              <a:rPr lang="fa-IR" sz="2300" b="1" dirty="0" smtClean="0">
                <a:solidFill>
                  <a:srgbClr val="00B050"/>
                </a:solidFill>
                <a:cs typeface="B Nazanin" panose="00000400000000000000" pitchFamily="2" charset="-78"/>
              </a:rPr>
              <a:t>مرکبات </a:t>
            </a:r>
            <a:r>
              <a:rPr lang="fa-IR" sz="2300" b="1" dirty="0">
                <a:solidFill>
                  <a:srgbClr val="00B050"/>
                </a:solidFill>
                <a:cs typeface="B Nazanin" panose="00000400000000000000" pitchFamily="2" charset="-78"/>
              </a:rPr>
              <a:t>،سبزی های برگ پهن سبز، مغزدانه ها و</a:t>
            </a:r>
            <a:r>
              <a:rPr lang="fa-IR" sz="2300" b="1" dirty="0" smtClean="0">
                <a:solidFill>
                  <a:srgbClr val="00B050"/>
                </a:solidFill>
                <a:cs typeface="B Nazanin" panose="00000400000000000000" pitchFamily="2" charset="-78"/>
              </a:rPr>
              <a:t>....</a:t>
            </a:r>
            <a:endParaRPr lang="fa-IR" sz="2300" b="1" dirty="0">
              <a:solidFill>
                <a:srgbClr val="00B050"/>
              </a:solidFill>
              <a:cs typeface="B Nazanin" panose="00000400000000000000" pitchFamily="2" charset="-78"/>
            </a:endParaRPr>
          </a:p>
          <a:p>
            <a:pPr lvl="0" algn="r" rtl="1">
              <a:lnSpc>
                <a:spcPct val="150000"/>
              </a:lnSpc>
              <a:buClr>
                <a:srgbClr val="FF0000"/>
              </a:buClr>
            </a:pPr>
            <a:r>
              <a:rPr lang="fa-IR" sz="2300" b="1" dirty="0" smtClean="0">
                <a:solidFill>
                  <a:srgbClr val="00B050"/>
                </a:solidFill>
                <a:cs typeface="B Nazanin" panose="00000400000000000000" pitchFamily="2" charset="-78"/>
              </a:rPr>
              <a:t> </a:t>
            </a:r>
            <a:r>
              <a:rPr lang="fa-IR" sz="2300" b="1" dirty="0">
                <a:solidFill>
                  <a:srgbClr val="7030A0"/>
                </a:solidFill>
                <a:cs typeface="B Nazanin" panose="00000400000000000000" pitchFamily="2" charset="-78"/>
              </a:rPr>
              <a:t>غذاهای غنی از </a:t>
            </a:r>
            <a:r>
              <a:rPr lang="fa-IR" sz="2300" b="1" dirty="0" smtClean="0">
                <a:solidFill>
                  <a:srgbClr val="7030A0"/>
                </a:solidFill>
                <a:cs typeface="B Nazanin" panose="00000400000000000000" pitchFamily="2" charset="-78"/>
              </a:rPr>
              <a:t>کلسیم</a:t>
            </a:r>
            <a:r>
              <a:rPr lang="fa-IR" sz="2300" b="1" dirty="0">
                <a:solidFill>
                  <a:srgbClr val="7030A0"/>
                </a:solidFill>
                <a:cs typeface="B Nazanin" panose="00000400000000000000" pitchFamily="2" charset="-78"/>
              </a:rPr>
              <a:t>: </a:t>
            </a:r>
            <a:r>
              <a:rPr lang="fa-IR" sz="2300" b="1" dirty="0" smtClean="0">
                <a:solidFill>
                  <a:srgbClr val="00B050"/>
                </a:solidFill>
                <a:cs typeface="B Nazanin" panose="00000400000000000000" pitchFamily="2" charset="-78"/>
              </a:rPr>
              <a:t>شیر </a:t>
            </a:r>
            <a:r>
              <a:rPr lang="fa-IR" sz="2300" b="1" dirty="0">
                <a:solidFill>
                  <a:srgbClr val="00B050"/>
                </a:solidFill>
                <a:cs typeface="B Nazanin" panose="00000400000000000000" pitchFamily="2" charset="-78"/>
              </a:rPr>
              <a:t>کم چرب یا بدون چربی، ماست، پنیر، کشک، دوغ و بستنی. منابع گیاهی کلسیم نیز شامل حبوبات، انواع کلم، شلغم، ترب، کنجد و </a:t>
            </a:r>
            <a:r>
              <a:rPr lang="fa-IR" sz="2300" b="1" dirty="0" smtClean="0">
                <a:solidFill>
                  <a:srgbClr val="00B050"/>
                </a:solidFill>
                <a:cs typeface="B Nazanin" panose="00000400000000000000" pitchFamily="2" charset="-78"/>
              </a:rPr>
              <a:t>بادام</a:t>
            </a:r>
            <a:endParaRPr lang="fa-IR" sz="2300" b="1" dirty="0">
              <a:solidFill>
                <a:srgbClr val="00B050"/>
              </a:solidFill>
              <a:cs typeface="B Nazanin" panose="00000400000000000000" pitchFamily="2" charset="-78"/>
            </a:endParaRPr>
          </a:p>
          <a:p>
            <a:pPr lvl="0" algn="r" rtl="1">
              <a:lnSpc>
                <a:spcPct val="150000"/>
              </a:lnSpc>
              <a:buClr>
                <a:srgbClr val="FF0000"/>
              </a:buClr>
            </a:pPr>
            <a:endParaRPr lang="fa-IR" sz="2400" b="1" dirty="0">
              <a:solidFill>
                <a:srgbClr val="00B050"/>
              </a:solidFill>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بزرگسالان </a:t>
            </a:r>
            <a:r>
              <a:rPr lang="fa-IR" sz="3200" b="1" dirty="0" smtClean="0">
                <a:solidFill>
                  <a:srgbClr val="C12980"/>
                </a:solidFill>
                <a:ea typeface="Times New Roman" panose="02020603050405020304" pitchFamily="18" charset="0"/>
              </a:rPr>
              <a:t>(</a:t>
            </a:r>
            <a:r>
              <a:rPr lang="ar-SA" sz="3200" b="1" dirty="0" smtClean="0">
                <a:solidFill>
                  <a:srgbClr val="C12980"/>
                </a:solidFill>
                <a:ea typeface="Times New Roman" panose="02020603050405020304" pitchFamily="18" charset="0"/>
              </a:rPr>
              <a:t>دوران </a:t>
            </a:r>
            <a:r>
              <a:rPr lang="ar-SA" sz="3200" b="1" dirty="0">
                <a:solidFill>
                  <a:srgbClr val="C12980"/>
                </a:solidFill>
                <a:ea typeface="Times New Roman" panose="02020603050405020304" pitchFamily="18" charset="0"/>
              </a:rPr>
              <a:t>جوانی و </a:t>
            </a:r>
            <a:r>
              <a:rPr lang="ar-SA" sz="3200" b="1" dirty="0" smtClean="0">
                <a:solidFill>
                  <a:srgbClr val="C12980"/>
                </a:solidFill>
                <a:ea typeface="Times New Roman" panose="02020603050405020304" pitchFamily="18" charset="0"/>
              </a:rPr>
              <a:t>میانسالی</a:t>
            </a:r>
            <a:r>
              <a:rPr lang="fa-IR" sz="3200" b="1" dirty="0" smtClean="0">
                <a:solidFill>
                  <a:srgbClr val="C12980"/>
                </a:solidFill>
                <a:ea typeface="Times New Roman" panose="02020603050405020304" pitchFamily="18" charset="0"/>
              </a:rPr>
              <a:t>)</a:t>
            </a:r>
            <a:endParaRPr lang="ar-SA" sz="3200" b="1" dirty="0">
              <a:solidFill>
                <a:srgbClr val="C12980"/>
              </a:solidFill>
              <a:ea typeface="Times New Roman" panose="02020603050405020304" pitchFamily="18" charset="0"/>
            </a:endParaRP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8" name="Rectangle 1"/>
          <p:cNvSpPr>
            <a:spLocks noChangeArrowheads="1"/>
          </p:cNvSpPr>
          <p:nvPr/>
        </p:nvSpPr>
        <p:spPr bwMode="auto">
          <a:xfrm>
            <a:off x="230943" y="3801299"/>
            <a:ext cx="11352628" cy="97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44" tIns="0" rIns="6348" bIns="0" numCol="1" anchor="ctr" anchorCtr="0" compatLnSpc="1">
            <a:prstTxWarp prst="textNoShape">
              <a:avLst/>
            </a:prstTxWarp>
            <a:spAutoFit/>
          </a:bodyPr>
          <a:lstStyle>
            <a:lvl1pPr eaLnBrk="0" fontAlgn="base" hangingPunct="0">
              <a:spcBef>
                <a:spcPct val="0"/>
              </a:spcBef>
              <a:spcAft>
                <a:spcPct val="0"/>
              </a:spcAft>
              <a:tabLst>
                <a:tab pos="4518025" algn="ctr"/>
              </a:tabLst>
              <a:defRPr>
                <a:solidFill>
                  <a:schemeClr val="tx1"/>
                </a:solidFill>
                <a:latin typeface="Arial" panose="020B0604020202020204" pitchFamily="34" charset="0"/>
              </a:defRPr>
            </a:lvl1pPr>
            <a:lvl2pPr eaLnBrk="0" fontAlgn="base" hangingPunct="0">
              <a:spcBef>
                <a:spcPct val="0"/>
              </a:spcBef>
              <a:spcAft>
                <a:spcPct val="0"/>
              </a:spcAft>
              <a:tabLst>
                <a:tab pos="4518025" algn="ctr"/>
              </a:tabLst>
              <a:defRPr>
                <a:solidFill>
                  <a:schemeClr val="tx1"/>
                </a:solidFill>
                <a:latin typeface="Arial" panose="020B0604020202020204" pitchFamily="34" charset="0"/>
              </a:defRPr>
            </a:lvl2pPr>
            <a:lvl3pPr eaLnBrk="0" fontAlgn="base" hangingPunct="0">
              <a:spcBef>
                <a:spcPct val="0"/>
              </a:spcBef>
              <a:spcAft>
                <a:spcPct val="0"/>
              </a:spcAft>
              <a:tabLst>
                <a:tab pos="4518025" algn="ctr"/>
              </a:tabLst>
              <a:defRPr>
                <a:solidFill>
                  <a:schemeClr val="tx1"/>
                </a:solidFill>
                <a:latin typeface="Arial" panose="020B0604020202020204" pitchFamily="34" charset="0"/>
              </a:defRPr>
            </a:lvl3pPr>
            <a:lvl4pPr eaLnBrk="0" fontAlgn="base" hangingPunct="0">
              <a:spcBef>
                <a:spcPct val="0"/>
              </a:spcBef>
              <a:spcAft>
                <a:spcPct val="0"/>
              </a:spcAft>
              <a:tabLst>
                <a:tab pos="4518025" algn="ctr"/>
              </a:tabLst>
              <a:defRPr>
                <a:solidFill>
                  <a:schemeClr val="tx1"/>
                </a:solidFill>
                <a:latin typeface="Arial" panose="020B0604020202020204" pitchFamily="34" charset="0"/>
              </a:defRPr>
            </a:lvl4pPr>
            <a:lvl5pPr eaLnBrk="0" fontAlgn="base" hangingPunct="0">
              <a:spcBef>
                <a:spcPct val="0"/>
              </a:spcBef>
              <a:spcAft>
                <a:spcPct val="0"/>
              </a:spcAft>
              <a:tabLst>
                <a:tab pos="4518025" algn="ctr"/>
              </a:tabLst>
              <a:defRPr>
                <a:solidFill>
                  <a:schemeClr val="tx1"/>
                </a:solidFill>
                <a:latin typeface="Arial" panose="020B0604020202020204" pitchFamily="34" charset="0"/>
              </a:defRPr>
            </a:lvl5pPr>
            <a:lvl6pPr eaLnBrk="0" fontAlgn="base" hangingPunct="0">
              <a:spcBef>
                <a:spcPct val="0"/>
              </a:spcBef>
              <a:spcAft>
                <a:spcPct val="0"/>
              </a:spcAft>
              <a:tabLst>
                <a:tab pos="4518025" algn="ctr"/>
              </a:tabLst>
              <a:defRPr>
                <a:solidFill>
                  <a:schemeClr val="tx1"/>
                </a:solidFill>
                <a:latin typeface="Arial" panose="020B0604020202020204" pitchFamily="34" charset="0"/>
              </a:defRPr>
            </a:lvl6pPr>
            <a:lvl7pPr eaLnBrk="0" fontAlgn="base" hangingPunct="0">
              <a:spcBef>
                <a:spcPct val="0"/>
              </a:spcBef>
              <a:spcAft>
                <a:spcPct val="0"/>
              </a:spcAft>
              <a:tabLst>
                <a:tab pos="4518025" algn="ctr"/>
              </a:tabLst>
              <a:defRPr>
                <a:solidFill>
                  <a:schemeClr val="tx1"/>
                </a:solidFill>
                <a:latin typeface="Arial" panose="020B0604020202020204" pitchFamily="34" charset="0"/>
              </a:defRPr>
            </a:lvl7pPr>
            <a:lvl8pPr eaLnBrk="0" fontAlgn="base" hangingPunct="0">
              <a:spcBef>
                <a:spcPct val="0"/>
              </a:spcBef>
              <a:spcAft>
                <a:spcPct val="0"/>
              </a:spcAft>
              <a:tabLst>
                <a:tab pos="4518025" algn="ctr"/>
              </a:tabLst>
              <a:defRPr>
                <a:solidFill>
                  <a:schemeClr val="tx1"/>
                </a:solidFill>
                <a:latin typeface="Arial" panose="020B0604020202020204" pitchFamily="34" charset="0"/>
              </a:defRPr>
            </a:lvl8pPr>
            <a:lvl9pPr eaLnBrk="0" fontAlgn="base" hangingPunct="0">
              <a:spcBef>
                <a:spcPct val="0"/>
              </a:spcBef>
              <a:spcAft>
                <a:spcPct val="0"/>
              </a:spcAft>
              <a:tabLst>
                <a:tab pos="4518025" algn="ctr"/>
              </a:tabLst>
              <a:defRPr>
                <a:solidFill>
                  <a:schemeClr val="tx1"/>
                </a:solidFill>
                <a:latin typeface="Arial" panose="020B0604020202020204" pitchFamily="34" charset="0"/>
              </a:defRPr>
            </a:lvl9pPr>
          </a:lstStyle>
          <a:p>
            <a:pPr lvl="0" algn="r" rtl="1">
              <a:lnSpc>
                <a:spcPct val="150000"/>
              </a:lnSpc>
            </a:pPr>
            <a:endParaRPr lang="ar-SA" altLang="en-US" sz="2200" b="1" dirty="0">
              <a:solidFill>
                <a:srgbClr val="FF0000"/>
              </a:solidFill>
              <a:ea typeface="Calibri" panose="020F0502020204030204" pitchFamily="34" charset="0"/>
              <a:cs typeface="B Nazanin" panose="00000400000000000000" pitchFamily="2" charset="-78"/>
            </a:endParaRPr>
          </a:p>
          <a:p>
            <a:pPr lvl="0" algn="r" rtl="1">
              <a:lnSpc>
                <a:spcPct val="150000"/>
              </a:lnSpc>
            </a:pPr>
            <a:r>
              <a:rPr lang="ar-SA" altLang="en-US" sz="2200" b="1" dirty="0" smtClean="0">
                <a:solidFill>
                  <a:srgbClr val="181717"/>
                </a:solidFill>
                <a:ea typeface="Calibri" panose="020F0502020204030204" pitchFamily="34" charset="0"/>
                <a:cs typeface="B Nazanin" panose="00000400000000000000" pitchFamily="2" charset="-78"/>
              </a:rPr>
              <a:t>.</a:t>
            </a:r>
            <a:endParaRPr lang="ar-SA" altLang="en-US" sz="2200" b="1" dirty="0">
              <a:solidFill>
                <a:srgbClr val="181717"/>
              </a:solidFill>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2425569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7320594"/>
          </a:xfrm>
          <a:prstGeom prst="rect">
            <a:avLst/>
          </a:prstGeom>
        </p:spPr>
        <p:txBody>
          <a:bodyPr wrap="square">
            <a:spAutoFit/>
          </a:bodyPr>
          <a:lstStyle/>
          <a:p>
            <a:pPr lvl="0" algn="r" rtl="1">
              <a:lnSpc>
                <a:spcPct val="150000"/>
              </a:lnSpc>
              <a:buClr>
                <a:srgbClr val="FF0000"/>
              </a:buClr>
            </a:pPr>
            <a:r>
              <a:rPr lang="fa-IR" sz="2300" b="1" dirty="0">
                <a:solidFill>
                  <a:srgbClr val="FF0000"/>
                </a:solidFill>
                <a:cs typeface="B Nazanin" panose="00000400000000000000" pitchFamily="2" charset="-78"/>
              </a:rPr>
              <a:t>تغذیه و سلامت </a:t>
            </a:r>
            <a:r>
              <a:rPr lang="fa-IR" sz="2300" b="1" dirty="0" smtClean="0">
                <a:solidFill>
                  <a:srgbClr val="FF0000"/>
                </a:solidFill>
                <a:cs typeface="B Nazanin" panose="00000400000000000000" pitchFamily="2" charset="-78"/>
              </a:rPr>
              <a:t>زنان</a:t>
            </a:r>
          </a:p>
          <a:p>
            <a:pPr lvl="0" algn="r" rtl="1">
              <a:lnSpc>
                <a:spcPct val="150000"/>
              </a:lnSpc>
              <a:buClr>
                <a:srgbClr val="FF0000"/>
              </a:buClr>
            </a:pPr>
            <a:r>
              <a:rPr lang="fa-IR" sz="2300" b="1" dirty="0" smtClean="0">
                <a:solidFill>
                  <a:srgbClr val="7030A0"/>
                </a:solidFill>
                <a:cs typeface="B Nazanin" panose="00000400000000000000" pitchFamily="2" charset="-78"/>
              </a:rPr>
              <a:t>یائسگی</a:t>
            </a:r>
            <a:r>
              <a:rPr lang="fa-IR" sz="2300" b="1" dirty="0" smtClean="0">
                <a:solidFill>
                  <a:srgbClr val="00B050"/>
                </a:solidFill>
                <a:cs typeface="B Nazanin" panose="00000400000000000000" pitchFamily="2" charset="-78"/>
              </a:rPr>
              <a:t>:</a:t>
            </a:r>
          </a:p>
          <a:p>
            <a:pPr lvl="0" algn="r" rtl="1">
              <a:lnSpc>
                <a:spcPct val="150000"/>
              </a:lnSpc>
              <a:buClr>
                <a:srgbClr val="FF0000"/>
              </a:buClr>
            </a:pPr>
            <a:r>
              <a:rPr lang="fa-IR" sz="2300" b="1" dirty="0" smtClean="0">
                <a:solidFill>
                  <a:srgbClr val="002060"/>
                </a:solidFill>
                <a:cs typeface="B Nazanin" panose="00000400000000000000" pitchFamily="2" charset="-78"/>
              </a:rPr>
              <a:t>مستعد </a:t>
            </a:r>
            <a:r>
              <a:rPr lang="fa-IR" sz="2300" b="1" dirty="0">
                <a:solidFill>
                  <a:srgbClr val="002060"/>
                </a:solidFill>
                <a:cs typeface="B Nazanin" panose="00000400000000000000" pitchFamily="2" charset="-78"/>
              </a:rPr>
              <a:t>اضافه وزن و چاقی </a:t>
            </a:r>
            <a:endParaRPr lang="fa-IR" sz="2300" b="1" dirty="0" smtClean="0">
              <a:solidFill>
                <a:srgbClr val="002060"/>
              </a:solidFill>
              <a:cs typeface="B Nazanin" panose="00000400000000000000" pitchFamily="2" charset="-78"/>
            </a:endParaRPr>
          </a:p>
          <a:p>
            <a:pPr lvl="0" algn="r" rtl="1">
              <a:lnSpc>
                <a:spcPct val="150000"/>
              </a:lnSpc>
              <a:buClr>
                <a:srgbClr val="FF0000"/>
              </a:buClr>
            </a:pPr>
            <a:r>
              <a:rPr lang="fa-IR" sz="2300" b="1" dirty="0">
                <a:solidFill>
                  <a:srgbClr val="002060"/>
                </a:solidFill>
                <a:cs typeface="B Nazanin" panose="00000400000000000000" pitchFamily="2" charset="-78"/>
              </a:rPr>
              <a:t>استئوپروز و شكستگی استخوان </a:t>
            </a:r>
            <a:endParaRPr lang="fa-IR" sz="2300" b="1" dirty="0" smtClean="0">
              <a:solidFill>
                <a:srgbClr val="002060"/>
              </a:solidFill>
              <a:cs typeface="B Nazanin" panose="00000400000000000000" pitchFamily="2" charset="-78"/>
            </a:endParaRPr>
          </a:p>
          <a:p>
            <a:pPr lvl="0" algn="r" rtl="1">
              <a:lnSpc>
                <a:spcPct val="150000"/>
              </a:lnSpc>
              <a:buClr>
                <a:srgbClr val="FF0000"/>
              </a:buClr>
            </a:pPr>
            <a:r>
              <a:rPr lang="fa-IR" sz="2300" b="1" dirty="0" smtClean="0">
                <a:solidFill>
                  <a:srgbClr val="FF0000"/>
                </a:solidFill>
                <a:cs typeface="B Nazanin" panose="00000400000000000000" pitchFamily="2" charset="-78"/>
              </a:rPr>
              <a:t>توصیه ها:</a:t>
            </a:r>
          </a:p>
          <a:p>
            <a:pPr lvl="0" algn="r" rtl="1">
              <a:lnSpc>
                <a:spcPct val="150000"/>
              </a:lnSpc>
              <a:buClr>
                <a:srgbClr val="FF0000"/>
              </a:buClr>
            </a:pPr>
            <a:r>
              <a:rPr lang="fa-IR" sz="2300" b="1" dirty="0" smtClean="0">
                <a:solidFill>
                  <a:srgbClr val="002060"/>
                </a:solidFill>
                <a:cs typeface="B Nazanin" panose="00000400000000000000" pitchFamily="2" charset="-78"/>
              </a:rPr>
              <a:t> افزایش مصرف میوه </a:t>
            </a:r>
            <a:r>
              <a:rPr lang="fa-IR" sz="2300" b="1" dirty="0">
                <a:solidFill>
                  <a:srgbClr val="002060"/>
                </a:solidFill>
                <a:cs typeface="B Nazanin" panose="00000400000000000000" pitchFamily="2" charset="-78"/>
              </a:rPr>
              <a:t>ها، سبزی ها، غلات سبوس دار، لبنیات کم چرب یا بدون چربی و سایر غذاهای کم </a:t>
            </a:r>
            <a:r>
              <a:rPr lang="fa-IR" sz="2300" b="1" dirty="0" smtClean="0">
                <a:solidFill>
                  <a:srgbClr val="002060"/>
                </a:solidFill>
                <a:cs typeface="B Nazanin" panose="00000400000000000000" pitchFamily="2" charset="-78"/>
              </a:rPr>
              <a:t>کالری</a:t>
            </a:r>
          </a:p>
          <a:p>
            <a:pPr lvl="0" algn="r" rtl="1">
              <a:lnSpc>
                <a:spcPct val="150000"/>
              </a:lnSpc>
              <a:buClr>
                <a:srgbClr val="FF0000"/>
              </a:buClr>
            </a:pPr>
            <a:r>
              <a:rPr lang="fa-IR" sz="2300" b="1" dirty="0" smtClean="0">
                <a:solidFill>
                  <a:srgbClr val="002060"/>
                </a:solidFill>
                <a:cs typeface="B Nazanin" panose="00000400000000000000" pitchFamily="2" charset="-78"/>
              </a:rPr>
              <a:t>پرهیز </a:t>
            </a:r>
            <a:r>
              <a:rPr lang="fa-IR" sz="2300" b="1" dirty="0">
                <a:solidFill>
                  <a:srgbClr val="002060"/>
                </a:solidFill>
                <a:cs typeface="B Nazanin" panose="00000400000000000000" pitchFamily="2" charset="-78"/>
              </a:rPr>
              <a:t>از مصرف زیاد مواد غذایی حاوی فسفر </a:t>
            </a:r>
            <a:r>
              <a:rPr lang="fa-IR" sz="2300" b="1" dirty="0" smtClean="0">
                <a:solidFill>
                  <a:srgbClr val="002060"/>
                </a:solidFill>
                <a:cs typeface="B Nazanin" panose="00000400000000000000" pitchFamily="2" charset="-78"/>
              </a:rPr>
              <a:t>(در </a:t>
            </a:r>
            <a:r>
              <a:rPr lang="fa-IR" sz="2300" b="1" dirty="0">
                <a:solidFill>
                  <a:srgbClr val="002060"/>
                </a:solidFill>
                <a:cs typeface="B Nazanin" panose="00000400000000000000" pitchFamily="2" charset="-78"/>
              </a:rPr>
              <a:t>غذاهای فرایند شده حاوی مواد نگهدارنده مانند سوسیس و کالباس و نوشیدنی های </a:t>
            </a:r>
            <a:r>
              <a:rPr lang="fa-IR" sz="2300" b="1" dirty="0" smtClean="0">
                <a:solidFill>
                  <a:srgbClr val="002060"/>
                </a:solidFill>
                <a:cs typeface="B Nazanin" panose="00000400000000000000" pitchFamily="2" charset="-78"/>
              </a:rPr>
              <a:t>گازدار)، نمک</a:t>
            </a:r>
            <a:r>
              <a:rPr lang="fa-IR" sz="2300" b="1" dirty="0">
                <a:solidFill>
                  <a:srgbClr val="002060"/>
                </a:solidFill>
                <a:cs typeface="B Nazanin" panose="00000400000000000000" pitchFamily="2" charset="-78"/>
              </a:rPr>
              <a:t>، چای، قهوه و منابع غذایی پرپروتئین مانند انواع </a:t>
            </a:r>
            <a:r>
              <a:rPr lang="fa-IR" sz="2300" b="1" dirty="0" smtClean="0">
                <a:solidFill>
                  <a:srgbClr val="002060"/>
                </a:solidFill>
                <a:cs typeface="B Nazanin" panose="00000400000000000000" pitchFamily="2" charset="-78"/>
              </a:rPr>
              <a:t>گوشت </a:t>
            </a:r>
            <a:r>
              <a:rPr lang="fa-IR" sz="2300" b="1" dirty="0">
                <a:solidFill>
                  <a:srgbClr val="002060"/>
                </a:solidFill>
                <a:cs typeface="B Nazanin" panose="00000400000000000000" pitchFamily="2" charset="-78"/>
              </a:rPr>
              <a:t>که </a:t>
            </a:r>
            <a:r>
              <a:rPr lang="fa-IR" sz="2300" b="1" dirty="0" smtClean="0">
                <a:solidFill>
                  <a:srgbClr val="002060"/>
                </a:solidFill>
                <a:cs typeface="B Nazanin" panose="00000400000000000000" pitchFamily="2" charset="-78"/>
              </a:rPr>
              <a:t>سبب </a:t>
            </a:r>
            <a:r>
              <a:rPr lang="fa-IR" sz="2300" b="1" dirty="0">
                <a:solidFill>
                  <a:srgbClr val="002060"/>
                </a:solidFill>
                <a:cs typeface="B Nazanin" panose="00000400000000000000" pitchFamily="2" charset="-78"/>
              </a:rPr>
              <a:t>کاهش ذخایر </a:t>
            </a:r>
            <a:r>
              <a:rPr lang="fa-IR" sz="2300" b="1" dirty="0" smtClean="0">
                <a:solidFill>
                  <a:srgbClr val="002060"/>
                </a:solidFill>
                <a:cs typeface="B Nazanin" panose="00000400000000000000" pitchFamily="2" charset="-78"/>
              </a:rPr>
              <a:t>کلسیم </a:t>
            </a:r>
            <a:r>
              <a:rPr lang="fa-IR" sz="2300" b="1" dirty="0">
                <a:solidFill>
                  <a:srgbClr val="002060"/>
                </a:solidFill>
                <a:cs typeface="B Nazanin" panose="00000400000000000000" pitchFamily="2" charset="-78"/>
              </a:rPr>
              <a:t>بدن می </a:t>
            </a:r>
            <a:r>
              <a:rPr lang="fa-IR" sz="2300" b="1" dirty="0" smtClean="0">
                <a:solidFill>
                  <a:srgbClr val="002060"/>
                </a:solidFill>
                <a:cs typeface="B Nazanin" panose="00000400000000000000" pitchFamily="2" charset="-78"/>
              </a:rPr>
              <a:t>شوند </a:t>
            </a:r>
            <a:r>
              <a:rPr lang="fa-IR" sz="2300" b="1" dirty="0">
                <a:solidFill>
                  <a:srgbClr val="002060"/>
                </a:solidFill>
                <a:cs typeface="B Nazanin" panose="00000400000000000000" pitchFamily="2" charset="-78"/>
              </a:rPr>
              <a:t>اجتناب نمایند.</a:t>
            </a:r>
          </a:p>
          <a:p>
            <a:pPr lvl="0" algn="r" rtl="1">
              <a:lnSpc>
                <a:spcPct val="150000"/>
              </a:lnSpc>
              <a:buClr>
                <a:srgbClr val="FF0000"/>
              </a:buClr>
            </a:pPr>
            <a:r>
              <a:rPr lang="fa-IR" sz="2300" b="1" dirty="0">
                <a:solidFill>
                  <a:srgbClr val="002060"/>
                </a:solidFill>
                <a:cs typeface="B Nazanin" panose="00000400000000000000" pitchFamily="2" charset="-78"/>
              </a:rPr>
              <a:t>پرهیز از مصرف </a:t>
            </a:r>
            <a:r>
              <a:rPr lang="fa-IR" sz="2300" b="1" dirty="0" smtClean="0">
                <a:solidFill>
                  <a:srgbClr val="002060"/>
                </a:solidFill>
                <a:cs typeface="B Nazanin" panose="00000400000000000000" pitchFamily="2" charset="-78"/>
              </a:rPr>
              <a:t>چربی </a:t>
            </a:r>
            <a:r>
              <a:rPr lang="fa-IR" sz="2300" b="1" dirty="0">
                <a:solidFill>
                  <a:srgbClr val="002060"/>
                </a:solidFill>
                <a:cs typeface="B Nazanin" panose="00000400000000000000" pitchFamily="2" charset="-78"/>
              </a:rPr>
              <a:t>های حیوانی در گوشت قرمز، زرده تخم مرغ، کره، خامه و لبنیات پرچرب </a:t>
            </a:r>
            <a:endParaRPr lang="fa-IR" sz="2300" b="1" dirty="0" smtClean="0">
              <a:solidFill>
                <a:srgbClr val="002060"/>
              </a:solidFill>
              <a:cs typeface="B Nazanin" panose="00000400000000000000" pitchFamily="2" charset="-78"/>
            </a:endParaRPr>
          </a:p>
          <a:p>
            <a:pPr lvl="0" algn="r" rtl="1">
              <a:lnSpc>
                <a:spcPct val="150000"/>
              </a:lnSpc>
              <a:buClr>
                <a:srgbClr val="FF0000"/>
              </a:buClr>
            </a:pPr>
            <a:r>
              <a:rPr lang="fa-IR" sz="2300" b="1" dirty="0" smtClean="0">
                <a:solidFill>
                  <a:srgbClr val="002060"/>
                </a:solidFill>
                <a:cs typeface="B Nazanin" panose="00000400000000000000" pitchFamily="2" charset="-78"/>
              </a:rPr>
              <a:t> </a:t>
            </a:r>
            <a:r>
              <a:rPr lang="fa-IR" sz="2300" b="1" dirty="0">
                <a:solidFill>
                  <a:srgbClr val="002060"/>
                </a:solidFill>
                <a:cs typeface="B Nazanin" panose="00000400000000000000" pitchFamily="2" charset="-78"/>
              </a:rPr>
              <a:t>فعالیت بدنی منظم روزانه </a:t>
            </a:r>
            <a:r>
              <a:rPr lang="fa-IR" sz="2300" b="1" dirty="0" smtClean="0">
                <a:solidFill>
                  <a:srgbClr val="002060"/>
                </a:solidFill>
                <a:cs typeface="B Nazanin" panose="00000400000000000000" pitchFamily="2" charset="-78"/>
              </a:rPr>
              <a:t>حداقل </a:t>
            </a:r>
            <a:r>
              <a:rPr lang="fa-IR" sz="2300" b="1" dirty="0">
                <a:solidFill>
                  <a:srgbClr val="002060"/>
                </a:solidFill>
                <a:cs typeface="B Nazanin" panose="00000400000000000000" pitchFamily="2" charset="-78"/>
              </a:rPr>
              <a:t>30 دقیقه ورزش با </a:t>
            </a:r>
            <a:r>
              <a:rPr lang="fa-IR" sz="2300" b="1" dirty="0" smtClean="0">
                <a:solidFill>
                  <a:srgbClr val="002060"/>
                </a:solidFill>
                <a:cs typeface="B Nazanin" panose="00000400000000000000" pitchFamily="2" charset="-78"/>
              </a:rPr>
              <a:t>شدت متوسط </a:t>
            </a:r>
            <a:r>
              <a:rPr lang="fa-IR" sz="2300" b="1" dirty="0">
                <a:solidFill>
                  <a:srgbClr val="002060"/>
                </a:solidFill>
                <a:cs typeface="B Nazanin" panose="00000400000000000000" pitchFamily="2" charset="-78"/>
              </a:rPr>
              <a:t>یا پیاده روی تند در بیشتر روزهای </a:t>
            </a:r>
            <a:r>
              <a:rPr lang="fa-IR" sz="2300" b="1" dirty="0" smtClean="0">
                <a:solidFill>
                  <a:srgbClr val="002060"/>
                </a:solidFill>
                <a:cs typeface="B Nazanin" panose="00000400000000000000" pitchFamily="2" charset="-78"/>
              </a:rPr>
              <a:t>هفته.</a:t>
            </a:r>
            <a:endParaRPr lang="fa-IR" sz="2300" b="1" dirty="0">
              <a:solidFill>
                <a:srgbClr val="002060"/>
              </a:solidFill>
              <a:cs typeface="B Nazanin" panose="00000400000000000000" pitchFamily="2" charset="-78"/>
            </a:endParaRPr>
          </a:p>
          <a:p>
            <a:pPr lvl="0" algn="r" rtl="1">
              <a:lnSpc>
                <a:spcPct val="150000"/>
              </a:lnSpc>
              <a:buClr>
                <a:srgbClr val="FF0000"/>
              </a:buClr>
            </a:pPr>
            <a:endParaRPr lang="fa-IR" sz="2400" b="1" dirty="0">
              <a:solidFill>
                <a:srgbClr val="002060"/>
              </a:solidFill>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بزرگسالان </a:t>
            </a:r>
            <a:r>
              <a:rPr lang="fa-IR" sz="3200" b="1" dirty="0" smtClean="0">
                <a:solidFill>
                  <a:srgbClr val="C12980"/>
                </a:solidFill>
                <a:ea typeface="Times New Roman" panose="02020603050405020304" pitchFamily="18" charset="0"/>
              </a:rPr>
              <a:t>(</a:t>
            </a:r>
            <a:r>
              <a:rPr lang="ar-SA" sz="3200" b="1" dirty="0" smtClean="0">
                <a:solidFill>
                  <a:srgbClr val="C12980"/>
                </a:solidFill>
                <a:ea typeface="Times New Roman" panose="02020603050405020304" pitchFamily="18" charset="0"/>
              </a:rPr>
              <a:t>دوران </a:t>
            </a:r>
            <a:r>
              <a:rPr lang="ar-SA" sz="3200" b="1" dirty="0">
                <a:solidFill>
                  <a:srgbClr val="C12980"/>
                </a:solidFill>
                <a:ea typeface="Times New Roman" panose="02020603050405020304" pitchFamily="18" charset="0"/>
              </a:rPr>
              <a:t>جوانی و </a:t>
            </a:r>
            <a:r>
              <a:rPr lang="ar-SA" sz="3200" b="1" dirty="0" smtClean="0">
                <a:solidFill>
                  <a:srgbClr val="C12980"/>
                </a:solidFill>
                <a:ea typeface="Times New Roman" panose="02020603050405020304" pitchFamily="18" charset="0"/>
              </a:rPr>
              <a:t>میانسالی</a:t>
            </a:r>
            <a:r>
              <a:rPr lang="fa-IR" sz="3200" b="1" dirty="0" smtClean="0">
                <a:solidFill>
                  <a:srgbClr val="C12980"/>
                </a:solidFill>
                <a:ea typeface="Times New Roman" panose="02020603050405020304" pitchFamily="18" charset="0"/>
              </a:rPr>
              <a:t>)</a:t>
            </a:r>
            <a:endParaRPr lang="ar-SA" sz="3200" b="1" dirty="0">
              <a:solidFill>
                <a:srgbClr val="C12980"/>
              </a:solidFill>
              <a:ea typeface="Times New Roman" panose="02020603050405020304" pitchFamily="18" charset="0"/>
            </a:endParaRP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Tree>
    <p:extLst>
      <p:ext uri="{BB962C8B-B14F-4D97-AF65-F5344CB8AC3E}">
        <p14:creationId xmlns:p14="http://schemas.microsoft.com/office/powerpoint/2010/main" val="36090817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6786473"/>
          </a:xfrm>
          <a:prstGeom prst="rect">
            <a:avLst/>
          </a:prstGeom>
        </p:spPr>
        <p:txBody>
          <a:bodyPr wrap="square">
            <a:spAutoFit/>
          </a:bodyPr>
          <a:lstStyle/>
          <a:p>
            <a:pPr lvl="0" algn="r" rtl="1">
              <a:lnSpc>
                <a:spcPct val="150000"/>
              </a:lnSpc>
              <a:buClr>
                <a:srgbClr val="FF0000"/>
              </a:buClr>
            </a:pPr>
            <a:r>
              <a:rPr lang="fa-IR" sz="2300" b="1" dirty="0">
                <a:solidFill>
                  <a:srgbClr val="FF0000"/>
                </a:solidFill>
                <a:cs typeface="B Nazanin" panose="00000400000000000000" pitchFamily="2" charset="-78"/>
              </a:rPr>
              <a:t>تغذیه و سلامت </a:t>
            </a:r>
            <a:r>
              <a:rPr lang="fa-IR" sz="2300" b="1" dirty="0" smtClean="0">
                <a:solidFill>
                  <a:srgbClr val="FF0000"/>
                </a:solidFill>
                <a:cs typeface="B Nazanin" panose="00000400000000000000" pitchFamily="2" charset="-78"/>
              </a:rPr>
              <a:t>مردان</a:t>
            </a:r>
          </a:p>
          <a:p>
            <a:pPr lvl="0" algn="just" rtl="1">
              <a:lnSpc>
                <a:spcPct val="150000"/>
              </a:lnSpc>
              <a:buClr>
                <a:srgbClr val="FF0000"/>
              </a:buClr>
            </a:pPr>
            <a:r>
              <a:rPr lang="fa-IR" sz="2300" b="1" dirty="0">
                <a:solidFill>
                  <a:srgbClr val="002060"/>
                </a:solidFill>
                <a:cs typeface="B Nazanin" panose="00000400000000000000" pitchFamily="2" charset="-78"/>
              </a:rPr>
              <a:t>فست فودها، غذاهای چرب و سرخ شده، کله و پاچه، امعاء و احشا حاوی مقادیر زیادی چربی </a:t>
            </a:r>
            <a:r>
              <a:rPr lang="fa-IR" sz="2300" b="1" dirty="0" smtClean="0">
                <a:solidFill>
                  <a:srgbClr val="002060"/>
                </a:solidFill>
                <a:cs typeface="B Nazanin" panose="00000400000000000000" pitchFamily="2" charset="-78"/>
              </a:rPr>
              <a:t>هستند، </a:t>
            </a:r>
            <a:r>
              <a:rPr lang="fa-IR" sz="2300" b="1" dirty="0">
                <a:solidFill>
                  <a:srgbClr val="002060"/>
                </a:solidFill>
                <a:cs typeface="B Nazanin" panose="00000400000000000000" pitchFamily="2" charset="-78"/>
              </a:rPr>
              <a:t>خطر </a:t>
            </a:r>
            <a:r>
              <a:rPr lang="fa-IR" sz="2300" b="1" dirty="0" smtClean="0">
                <a:solidFill>
                  <a:srgbClr val="002060"/>
                </a:solidFill>
                <a:cs typeface="B Nazanin" panose="00000400000000000000" pitchFamily="2" charset="-78"/>
              </a:rPr>
              <a:t>سرطان پروستات </a:t>
            </a:r>
            <a:r>
              <a:rPr lang="fa-IR" sz="2300" b="1" dirty="0">
                <a:solidFill>
                  <a:srgbClr val="002060"/>
                </a:solidFill>
                <a:cs typeface="B Nazanin" panose="00000400000000000000" pitchFamily="2" charset="-78"/>
              </a:rPr>
              <a:t>را در مردان افزایش می </a:t>
            </a:r>
            <a:r>
              <a:rPr lang="fa-IR" sz="2300" b="1" dirty="0" smtClean="0">
                <a:solidFill>
                  <a:srgbClr val="002060"/>
                </a:solidFill>
                <a:cs typeface="B Nazanin" panose="00000400000000000000" pitchFamily="2" charset="-78"/>
              </a:rPr>
              <a:t>دهد.</a:t>
            </a:r>
          </a:p>
          <a:p>
            <a:pPr lvl="0" algn="r" rtl="1">
              <a:lnSpc>
                <a:spcPct val="150000"/>
              </a:lnSpc>
              <a:buClr>
                <a:srgbClr val="FF0000"/>
              </a:buClr>
            </a:pPr>
            <a:r>
              <a:rPr lang="fa-IR" sz="2300" b="1" dirty="0" smtClean="0">
                <a:solidFill>
                  <a:srgbClr val="FF0000"/>
                </a:solidFill>
                <a:cs typeface="B Nazanin" panose="00000400000000000000" pitchFamily="2" charset="-78"/>
              </a:rPr>
              <a:t>توصیه ها </a:t>
            </a:r>
            <a:r>
              <a:rPr lang="fa-IR" sz="2300" b="1" dirty="0">
                <a:solidFill>
                  <a:srgbClr val="FF0000"/>
                </a:solidFill>
                <a:cs typeface="B Nazanin" panose="00000400000000000000" pitchFamily="2" charset="-78"/>
              </a:rPr>
              <a:t>:</a:t>
            </a:r>
          </a:p>
          <a:p>
            <a:pPr lvl="0" algn="r" rtl="1">
              <a:lnSpc>
                <a:spcPct val="150000"/>
              </a:lnSpc>
              <a:buClr>
                <a:srgbClr val="FF0000"/>
              </a:buClr>
            </a:pPr>
            <a:r>
              <a:rPr lang="fa-IR" sz="2300" b="1" dirty="0" smtClean="0">
                <a:solidFill>
                  <a:srgbClr val="002060"/>
                </a:solidFill>
                <a:cs typeface="B Nazanin" panose="00000400000000000000" pitchFamily="2" charset="-78"/>
              </a:rPr>
              <a:t> </a:t>
            </a:r>
            <a:r>
              <a:rPr lang="fa-IR" sz="2300" b="1" dirty="0">
                <a:solidFill>
                  <a:srgbClr val="002060"/>
                </a:solidFill>
                <a:cs typeface="B Nazanin" panose="00000400000000000000" pitchFamily="2" charset="-78"/>
              </a:rPr>
              <a:t>حداقل دو واحد میوه و سه واحد انواع سبزی یا سالاد در روز استفاده نمایند</a:t>
            </a:r>
            <a:endParaRPr lang="fa-IR" sz="2300" b="1" dirty="0" smtClean="0">
              <a:solidFill>
                <a:srgbClr val="002060"/>
              </a:solidFill>
              <a:cs typeface="B Nazanin" panose="00000400000000000000" pitchFamily="2" charset="-78"/>
            </a:endParaRPr>
          </a:p>
          <a:p>
            <a:pPr lvl="0" algn="r" rtl="1">
              <a:lnSpc>
                <a:spcPct val="150000"/>
              </a:lnSpc>
              <a:buClr>
                <a:srgbClr val="FF0000"/>
              </a:buClr>
            </a:pPr>
            <a:r>
              <a:rPr lang="fa-IR" sz="2300" b="1" dirty="0" smtClean="0">
                <a:solidFill>
                  <a:srgbClr val="002060"/>
                </a:solidFill>
                <a:cs typeface="B Nazanin" panose="00000400000000000000" pitchFamily="2" charset="-78"/>
              </a:rPr>
              <a:t>برای </a:t>
            </a:r>
            <a:r>
              <a:rPr lang="fa-IR" sz="2300" b="1" dirty="0">
                <a:solidFill>
                  <a:srgbClr val="002060"/>
                </a:solidFill>
                <a:cs typeface="B Nazanin" panose="00000400000000000000" pitchFamily="2" charset="-78"/>
              </a:rPr>
              <a:t>سلامت پروستات، حداقل یک تا سه وعده در هفته گوجه فرنگی </a:t>
            </a:r>
            <a:r>
              <a:rPr lang="fa-IR" sz="2300" b="1" dirty="0" smtClean="0">
                <a:solidFill>
                  <a:srgbClr val="002060"/>
                </a:solidFill>
                <a:cs typeface="B Nazanin" panose="00000400000000000000" pitchFamily="2" charset="-78"/>
              </a:rPr>
              <a:t>استفاده </a:t>
            </a:r>
            <a:r>
              <a:rPr lang="fa-IR" sz="2300" b="1" dirty="0">
                <a:solidFill>
                  <a:srgbClr val="002060"/>
                </a:solidFill>
                <a:cs typeface="B Nazanin" panose="00000400000000000000" pitchFamily="2" charset="-78"/>
              </a:rPr>
              <a:t>نمایند.</a:t>
            </a:r>
          </a:p>
          <a:p>
            <a:pPr lvl="0" algn="r" rtl="1">
              <a:lnSpc>
                <a:spcPct val="150000"/>
              </a:lnSpc>
              <a:buClr>
                <a:srgbClr val="FF0000"/>
              </a:buClr>
            </a:pPr>
            <a:r>
              <a:rPr lang="fa-IR" sz="2300" b="1" dirty="0" smtClean="0">
                <a:solidFill>
                  <a:srgbClr val="002060"/>
                </a:solidFill>
                <a:cs typeface="B Nazanin" panose="00000400000000000000" pitchFamily="2" charset="-78"/>
              </a:rPr>
              <a:t> </a:t>
            </a:r>
            <a:r>
              <a:rPr lang="fa-IR" sz="2300" b="1" dirty="0">
                <a:solidFill>
                  <a:srgbClr val="002060"/>
                </a:solidFill>
                <a:cs typeface="B Nazanin" panose="00000400000000000000" pitchFamily="2" charset="-78"/>
              </a:rPr>
              <a:t>از نان های </a:t>
            </a:r>
            <a:r>
              <a:rPr lang="fa-IR" sz="2300" b="1" dirty="0" smtClean="0">
                <a:solidFill>
                  <a:srgbClr val="002060"/>
                </a:solidFill>
                <a:cs typeface="B Nazanin" panose="00000400000000000000" pitchFamily="2" charset="-78"/>
              </a:rPr>
              <a:t>سبوس </a:t>
            </a:r>
            <a:r>
              <a:rPr lang="fa-IR" sz="2300" b="1" dirty="0">
                <a:solidFill>
                  <a:srgbClr val="002060"/>
                </a:solidFill>
                <a:cs typeface="B Nazanin" panose="00000400000000000000" pitchFamily="2" charset="-78"/>
              </a:rPr>
              <a:t>دار مثل نان </a:t>
            </a:r>
            <a:r>
              <a:rPr lang="fa-IR" sz="2300" b="1" dirty="0" smtClean="0">
                <a:solidFill>
                  <a:srgbClr val="002060"/>
                </a:solidFill>
                <a:cs typeface="B Nazanin" panose="00000400000000000000" pitchFamily="2" charset="-78"/>
              </a:rPr>
              <a:t>سنگک </a:t>
            </a:r>
            <a:r>
              <a:rPr lang="fa-IR" sz="2300" b="1" dirty="0">
                <a:solidFill>
                  <a:srgbClr val="002060"/>
                </a:solidFill>
                <a:cs typeface="B Nazanin" panose="00000400000000000000" pitchFamily="2" charset="-78"/>
              </a:rPr>
              <a:t>و نان جو بیشتر استفاده کنند. از ما کارونی غنی شده با فیبر بجای ما کارونی بدون فیبر استفاده کنند و انواع حبوبات را بطور روزانه استفاده نمایند.</a:t>
            </a:r>
          </a:p>
          <a:p>
            <a:pPr lvl="0" algn="r" rtl="1">
              <a:lnSpc>
                <a:spcPct val="150000"/>
              </a:lnSpc>
              <a:buClr>
                <a:srgbClr val="FF0000"/>
              </a:buClr>
            </a:pPr>
            <a:r>
              <a:rPr lang="fa-IR" sz="2300" b="1" dirty="0" smtClean="0">
                <a:solidFill>
                  <a:srgbClr val="002060"/>
                </a:solidFill>
                <a:cs typeface="B Nazanin" panose="00000400000000000000" pitchFamily="2" charset="-78"/>
              </a:rPr>
              <a:t> </a:t>
            </a:r>
            <a:r>
              <a:rPr lang="fa-IR" sz="2300" b="1" dirty="0">
                <a:solidFill>
                  <a:srgbClr val="002060"/>
                </a:solidFill>
                <a:cs typeface="B Nazanin" panose="00000400000000000000" pitchFamily="2" charset="-78"/>
              </a:rPr>
              <a:t>دو تا سه بار درهفته از ماهی و سایر غذاهای دریایی استفاده نمایند.</a:t>
            </a:r>
          </a:p>
          <a:p>
            <a:pPr lvl="0" algn="r" rtl="1">
              <a:lnSpc>
                <a:spcPct val="150000"/>
              </a:lnSpc>
              <a:buClr>
                <a:srgbClr val="FF0000"/>
              </a:buClr>
            </a:pPr>
            <a:r>
              <a:rPr lang="fa-IR" sz="2300" b="1" dirty="0" smtClean="0">
                <a:solidFill>
                  <a:srgbClr val="002060"/>
                </a:solidFill>
                <a:cs typeface="B Nazanin" panose="00000400000000000000" pitchFamily="2" charset="-78"/>
              </a:rPr>
              <a:t> از </a:t>
            </a:r>
            <a:r>
              <a:rPr lang="fa-IR" sz="2300" b="1" dirty="0">
                <a:solidFill>
                  <a:srgbClr val="002060"/>
                </a:solidFill>
                <a:cs typeface="B Nazanin" panose="00000400000000000000" pitchFamily="2" charset="-78"/>
              </a:rPr>
              <a:t>روغن های مایع، روغن زیتون همراه سالاد استفاده </a:t>
            </a:r>
            <a:r>
              <a:rPr lang="fa-IR" sz="2300" b="1" dirty="0" smtClean="0">
                <a:solidFill>
                  <a:srgbClr val="002060"/>
                </a:solidFill>
                <a:cs typeface="B Nazanin" panose="00000400000000000000" pitchFamily="2" charset="-78"/>
              </a:rPr>
              <a:t>نمایند.</a:t>
            </a:r>
            <a:endParaRPr lang="fa-IR" sz="2300" b="1" dirty="0">
              <a:solidFill>
                <a:srgbClr val="002060"/>
              </a:solidFill>
              <a:cs typeface="B Nazanin" panose="00000400000000000000" pitchFamily="2" charset="-78"/>
            </a:endParaRPr>
          </a:p>
          <a:p>
            <a:pPr lvl="0" algn="r" rtl="1">
              <a:lnSpc>
                <a:spcPct val="150000"/>
              </a:lnSpc>
              <a:buClr>
                <a:srgbClr val="FF0000"/>
              </a:buClr>
            </a:pPr>
            <a:endParaRPr lang="fa-IR" sz="2400" b="1" dirty="0">
              <a:solidFill>
                <a:srgbClr val="002060"/>
              </a:solidFill>
              <a:cs typeface="B Nazanin" panose="00000400000000000000" pitchFamily="2" charset="-78"/>
            </a:endParaRPr>
          </a:p>
          <a:p>
            <a:pPr algn="r" rtl="1">
              <a:lnSpc>
                <a:spcPct val="150000"/>
              </a:lnSpc>
            </a:pPr>
            <a:endParaRPr lang="fa-IR" dirty="0" smtClean="0"/>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بزرگسالان </a:t>
            </a:r>
            <a:r>
              <a:rPr lang="fa-IR" sz="3200" b="1" dirty="0" smtClean="0">
                <a:solidFill>
                  <a:srgbClr val="C12980"/>
                </a:solidFill>
                <a:ea typeface="Times New Roman" panose="02020603050405020304" pitchFamily="18" charset="0"/>
              </a:rPr>
              <a:t>(</a:t>
            </a:r>
            <a:r>
              <a:rPr lang="ar-SA" sz="3200" b="1" dirty="0" smtClean="0">
                <a:solidFill>
                  <a:srgbClr val="C12980"/>
                </a:solidFill>
                <a:ea typeface="Times New Roman" panose="02020603050405020304" pitchFamily="18" charset="0"/>
              </a:rPr>
              <a:t>دوران </a:t>
            </a:r>
            <a:r>
              <a:rPr lang="ar-SA" sz="3200" b="1" dirty="0">
                <a:solidFill>
                  <a:srgbClr val="C12980"/>
                </a:solidFill>
                <a:ea typeface="Times New Roman" panose="02020603050405020304" pitchFamily="18" charset="0"/>
              </a:rPr>
              <a:t>جوانی و </a:t>
            </a:r>
            <a:r>
              <a:rPr lang="ar-SA" sz="3200" b="1" dirty="0" smtClean="0">
                <a:solidFill>
                  <a:srgbClr val="C12980"/>
                </a:solidFill>
                <a:ea typeface="Times New Roman" panose="02020603050405020304" pitchFamily="18" charset="0"/>
              </a:rPr>
              <a:t>میانسالی</a:t>
            </a:r>
            <a:r>
              <a:rPr lang="fa-IR" sz="3200" b="1" dirty="0" smtClean="0">
                <a:solidFill>
                  <a:srgbClr val="C12980"/>
                </a:solidFill>
                <a:ea typeface="Times New Roman" panose="02020603050405020304" pitchFamily="18" charset="0"/>
              </a:rPr>
              <a:t>)</a:t>
            </a:r>
            <a:endParaRPr lang="ar-SA" sz="3200" b="1" dirty="0">
              <a:solidFill>
                <a:srgbClr val="C12980"/>
              </a:solidFill>
              <a:ea typeface="Times New Roman" panose="02020603050405020304" pitchFamily="18" charset="0"/>
            </a:endParaRP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Tree>
    <p:extLst>
      <p:ext uri="{BB962C8B-B14F-4D97-AF65-F5344CB8AC3E}">
        <p14:creationId xmlns:p14="http://schemas.microsoft.com/office/powerpoint/2010/main" val="40562651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5863144"/>
          </a:xfrm>
          <a:prstGeom prst="rect">
            <a:avLst/>
          </a:prstGeom>
        </p:spPr>
        <p:txBody>
          <a:bodyPr wrap="square">
            <a:spAutoFit/>
          </a:bodyPr>
          <a:lstStyle/>
          <a:p>
            <a:pPr lvl="0" algn="just" rtl="1">
              <a:lnSpc>
                <a:spcPct val="150000"/>
              </a:lnSpc>
              <a:buClr>
                <a:srgbClr val="FF0000"/>
              </a:buClr>
            </a:pPr>
            <a:r>
              <a:rPr lang="fa-IR" sz="2300" b="1" dirty="0">
                <a:solidFill>
                  <a:srgbClr val="002060"/>
                </a:solidFill>
                <a:cs typeface="B Nazanin" panose="00000400000000000000" pitchFamily="2" charset="-78"/>
              </a:rPr>
              <a:t>غذاهای </a:t>
            </a:r>
            <a:r>
              <a:rPr lang="fa-IR" sz="2300" b="1" dirty="0" smtClean="0">
                <a:solidFill>
                  <a:srgbClr val="002060"/>
                </a:solidFill>
                <a:cs typeface="B Nazanin" panose="00000400000000000000" pitchFamily="2" charset="-78"/>
              </a:rPr>
              <a:t>ساده </a:t>
            </a:r>
            <a:r>
              <a:rPr lang="fa-IR" sz="2300" b="1" dirty="0">
                <a:solidFill>
                  <a:srgbClr val="002060"/>
                </a:solidFill>
                <a:cs typeface="B Nazanin" panose="00000400000000000000" pitchFamily="2" charset="-78"/>
              </a:rPr>
              <a:t>و کم </a:t>
            </a:r>
            <a:r>
              <a:rPr lang="fa-IR" sz="2300" b="1" dirty="0" smtClean="0">
                <a:solidFill>
                  <a:srgbClr val="002060"/>
                </a:solidFill>
                <a:cs typeface="B Nazanin" panose="00000400000000000000" pitchFamily="2" charset="-78"/>
              </a:rPr>
              <a:t>حجم</a:t>
            </a:r>
          </a:p>
          <a:p>
            <a:pPr lvl="0" algn="just" rtl="1">
              <a:lnSpc>
                <a:spcPct val="150000"/>
              </a:lnSpc>
              <a:buClr>
                <a:srgbClr val="FF0000"/>
              </a:buClr>
            </a:pPr>
            <a:r>
              <a:rPr lang="fa-IR" sz="2300" b="1" dirty="0">
                <a:solidFill>
                  <a:srgbClr val="002060"/>
                </a:solidFill>
                <a:cs typeface="B Nazanin" panose="00000400000000000000" pitchFamily="2" charset="-78"/>
              </a:rPr>
              <a:t> مواد غذایی کم چربی و کم کلسترول </a:t>
            </a:r>
            <a:endParaRPr lang="fa-IR" sz="2300" b="1" dirty="0" smtClean="0">
              <a:solidFill>
                <a:srgbClr val="002060"/>
              </a:solidFill>
              <a:cs typeface="B Nazanin" panose="00000400000000000000" pitchFamily="2" charset="-78"/>
            </a:endParaRPr>
          </a:p>
          <a:p>
            <a:pPr lvl="0" algn="just" rtl="1">
              <a:lnSpc>
                <a:spcPct val="150000"/>
              </a:lnSpc>
              <a:buClr>
                <a:srgbClr val="FF0000"/>
              </a:buClr>
            </a:pPr>
            <a:r>
              <a:rPr lang="fa-IR" sz="2300" b="1" dirty="0">
                <a:solidFill>
                  <a:srgbClr val="002060"/>
                </a:solidFill>
                <a:cs typeface="B Nazanin" panose="00000400000000000000" pitchFamily="2" charset="-78"/>
              </a:rPr>
              <a:t>حداقل 8 لیوان مایعات ترجیحاً آب برای پیشگیری از یبوست و کم آبی </a:t>
            </a:r>
            <a:endParaRPr lang="fa-IR" sz="2300" b="1" dirty="0" smtClean="0">
              <a:solidFill>
                <a:srgbClr val="002060"/>
              </a:solidFill>
              <a:cs typeface="B Nazanin" panose="00000400000000000000" pitchFamily="2" charset="-78"/>
            </a:endParaRPr>
          </a:p>
          <a:p>
            <a:pPr lvl="0" algn="just" rtl="1">
              <a:lnSpc>
                <a:spcPct val="150000"/>
              </a:lnSpc>
              <a:buClr>
                <a:srgbClr val="FF0000"/>
              </a:buClr>
            </a:pPr>
            <a:r>
              <a:rPr lang="fa-IR" sz="2300" b="1" dirty="0" smtClean="0">
                <a:solidFill>
                  <a:srgbClr val="002060"/>
                </a:solidFill>
                <a:cs typeface="B Nazanin" panose="00000400000000000000" pitchFamily="2" charset="-78"/>
              </a:rPr>
              <a:t>پروتئین از </a:t>
            </a:r>
            <a:r>
              <a:rPr lang="fa-IR" sz="2300" b="1" dirty="0">
                <a:solidFill>
                  <a:srgbClr val="002060"/>
                </a:solidFill>
                <a:cs typeface="B Nazanin" panose="00000400000000000000" pitchFamily="2" charset="-78"/>
              </a:rPr>
              <a:t>منابع با کیفیت بالا </a:t>
            </a:r>
            <a:r>
              <a:rPr lang="fa-IR" sz="2300" b="1" dirty="0" smtClean="0">
                <a:solidFill>
                  <a:srgbClr val="002060"/>
                </a:solidFill>
                <a:cs typeface="B Nazanin" panose="00000400000000000000" pitchFamily="2" charset="-78"/>
              </a:rPr>
              <a:t>( </a:t>
            </a:r>
            <a:r>
              <a:rPr lang="fa-IR" sz="2300" b="1" dirty="0">
                <a:solidFill>
                  <a:srgbClr val="002060"/>
                </a:solidFill>
                <a:cs typeface="B Nazanin" panose="00000400000000000000" pitchFamily="2" charset="-78"/>
              </a:rPr>
              <a:t>مانند </a:t>
            </a:r>
            <a:r>
              <a:rPr lang="fa-IR" sz="2300" b="1" dirty="0" smtClean="0">
                <a:solidFill>
                  <a:srgbClr val="002060"/>
                </a:solidFill>
                <a:cs typeface="B Nazanin" panose="00000400000000000000" pitchFamily="2" charset="-78"/>
              </a:rPr>
              <a:t>گوشت </a:t>
            </a:r>
            <a:r>
              <a:rPr lang="fa-IR" sz="2300" b="1" dirty="0">
                <a:solidFill>
                  <a:srgbClr val="002060"/>
                </a:solidFill>
                <a:cs typeface="B Nazanin" panose="00000400000000000000" pitchFamily="2" charset="-78"/>
              </a:rPr>
              <a:t>های کم چربی، مرغ، ماهی، </a:t>
            </a:r>
            <a:r>
              <a:rPr lang="fa-IR" sz="2300" b="1" dirty="0" smtClean="0">
                <a:solidFill>
                  <a:srgbClr val="002060"/>
                </a:solidFill>
                <a:cs typeface="B Nazanin" panose="00000400000000000000" pitchFamily="2" charset="-78"/>
              </a:rPr>
              <a:t>سفیده </a:t>
            </a:r>
            <a:r>
              <a:rPr lang="fa-IR" sz="2300" b="1" dirty="0">
                <a:solidFill>
                  <a:srgbClr val="002060"/>
                </a:solidFill>
                <a:cs typeface="B Nazanin" panose="00000400000000000000" pitchFamily="2" charset="-78"/>
              </a:rPr>
              <a:t>تخم مرغ، فرآورده های لبنی بدون چربی یا کم </a:t>
            </a:r>
            <a:r>
              <a:rPr lang="fa-IR" sz="2300" b="1" dirty="0" smtClean="0">
                <a:solidFill>
                  <a:srgbClr val="002060"/>
                </a:solidFill>
                <a:cs typeface="B Nazanin" panose="00000400000000000000" pitchFamily="2" charset="-78"/>
              </a:rPr>
              <a:t>چربی) </a:t>
            </a:r>
            <a:r>
              <a:rPr lang="fa-IR" sz="2300" b="1" dirty="0">
                <a:solidFill>
                  <a:srgbClr val="002060"/>
                </a:solidFill>
                <a:cs typeface="B Nazanin" panose="00000400000000000000" pitchFamily="2" charset="-78"/>
              </a:rPr>
              <a:t>یا </a:t>
            </a:r>
            <a:r>
              <a:rPr lang="fa-IR" sz="2300" b="1" dirty="0" smtClean="0">
                <a:solidFill>
                  <a:srgbClr val="002060"/>
                </a:solidFill>
                <a:cs typeface="B Nazanin" panose="00000400000000000000" pitchFamily="2" charset="-78"/>
              </a:rPr>
              <a:t>مخلوط</a:t>
            </a:r>
            <a:r>
              <a:rPr lang="en-US" sz="2300" b="1" dirty="0" smtClean="0">
                <a:solidFill>
                  <a:srgbClr val="002060"/>
                </a:solidFill>
                <a:cs typeface="B Nazanin" panose="00000400000000000000" pitchFamily="2" charset="-78"/>
              </a:rPr>
              <a:t> </a:t>
            </a:r>
            <a:r>
              <a:rPr lang="fa-IR" sz="2300" b="1" dirty="0" smtClean="0">
                <a:solidFill>
                  <a:srgbClr val="002060"/>
                </a:solidFill>
                <a:cs typeface="B Nazanin" panose="00000400000000000000" pitchFamily="2" charset="-78"/>
              </a:rPr>
              <a:t>غلات </a:t>
            </a:r>
            <a:r>
              <a:rPr lang="fa-IR" sz="2300" b="1" dirty="0">
                <a:solidFill>
                  <a:srgbClr val="002060"/>
                </a:solidFill>
                <a:cs typeface="B Nazanin" panose="00000400000000000000" pitchFamily="2" charset="-78"/>
              </a:rPr>
              <a:t>و حبوبات </a:t>
            </a:r>
            <a:endParaRPr lang="fa-IR" sz="2300" b="1" dirty="0" smtClean="0">
              <a:solidFill>
                <a:srgbClr val="002060"/>
              </a:solidFill>
              <a:cs typeface="B Nazanin" panose="00000400000000000000" pitchFamily="2" charset="-78"/>
            </a:endParaRPr>
          </a:p>
          <a:p>
            <a:pPr lvl="0" algn="just" rtl="1">
              <a:lnSpc>
                <a:spcPct val="150000"/>
              </a:lnSpc>
              <a:buClr>
                <a:srgbClr val="FF0000"/>
              </a:buClr>
            </a:pPr>
            <a:r>
              <a:rPr lang="fa-IR" sz="2300" b="1" dirty="0" smtClean="0">
                <a:solidFill>
                  <a:srgbClr val="002060"/>
                </a:solidFill>
                <a:cs typeface="B Nazanin" panose="00000400000000000000" pitchFamily="2" charset="-78"/>
              </a:rPr>
              <a:t>افزایش مصرف </a:t>
            </a:r>
            <a:r>
              <a:rPr lang="fa-IR" sz="2300" b="1" dirty="0">
                <a:solidFill>
                  <a:srgbClr val="002060"/>
                </a:solidFill>
                <a:cs typeface="B Nazanin" panose="00000400000000000000" pitchFamily="2" charset="-78"/>
              </a:rPr>
              <a:t>منابع غنی </a:t>
            </a:r>
            <a:r>
              <a:rPr lang="fa-IR" sz="2300" b="1" dirty="0" smtClean="0">
                <a:solidFill>
                  <a:srgbClr val="002060"/>
                </a:solidFill>
                <a:cs typeface="B Nazanin" panose="00000400000000000000" pitchFamily="2" charset="-78"/>
              </a:rPr>
              <a:t>کلسیم (مانند شیر </a:t>
            </a:r>
            <a:r>
              <a:rPr lang="fa-IR" sz="2300" b="1" dirty="0">
                <a:solidFill>
                  <a:srgbClr val="002060"/>
                </a:solidFill>
                <a:cs typeface="B Nazanin" panose="00000400000000000000" pitchFamily="2" charset="-78"/>
              </a:rPr>
              <a:t>و </a:t>
            </a:r>
            <a:r>
              <a:rPr lang="fa-IR" sz="2300" b="1" dirty="0" smtClean="0">
                <a:solidFill>
                  <a:srgbClr val="002060"/>
                </a:solidFill>
                <a:cs typeface="B Nazanin" panose="00000400000000000000" pitchFamily="2" charset="-78"/>
              </a:rPr>
              <a:t>لبنیات) </a:t>
            </a:r>
            <a:r>
              <a:rPr lang="fa-IR" sz="2300" b="1" dirty="0">
                <a:solidFill>
                  <a:srgbClr val="002060"/>
                </a:solidFill>
                <a:cs typeface="B Nazanin" panose="00000400000000000000" pitchFamily="2" charset="-78"/>
              </a:rPr>
              <a:t>و ویتامین </a:t>
            </a:r>
            <a:r>
              <a:rPr lang="en-US" sz="2300" b="1" dirty="0">
                <a:solidFill>
                  <a:srgbClr val="002060"/>
                </a:solidFill>
                <a:cs typeface="B Nazanin" panose="00000400000000000000" pitchFamily="2" charset="-78"/>
              </a:rPr>
              <a:t>D </a:t>
            </a:r>
            <a:endParaRPr lang="fa-IR" sz="2300" b="1" dirty="0" smtClean="0">
              <a:solidFill>
                <a:srgbClr val="002060"/>
              </a:solidFill>
              <a:cs typeface="B Nazanin" panose="00000400000000000000" pitchFamily="2" charset="-78"/>
            </a:endParaRPr>
          </a:p>
          <a:p>
            <a:pPr lvl="0" algn="just" rtl="1">
              <a:lnSpc>
                <a:spcPct val="150000"/>
              </a:lnSpc>
              <a:buClr>
                <a:srgbClr val="FF0000"/>
              </a:buClr>
            </a:pPr>
            <a:r>
              <a:rPr lang="fa-IR" sz="2300" b="1" dirty="0" smtClean="0">
                <a:solidFill>
                  <a:srgbClr val="002060"/>
                </a:solidFill>
                <a:cs typeface="B Nazanin" panose="00000400000000000000" pitchFamily="2" charset="-78"/>
              </a:rPr>
              <a:t>زنان </a:t>
            </a:r>
            <a:r>
              <a:rPr lang="fa-IR" sz="2300" b="1" dirty="0">
                <a:solidFill>
                  <a:srgbClr val="002060"/>
                </a:solidFill>
                <a:cs typeface="B Nazanin" panose="00000400000000000000" pitchFamily="2" charset="-78"/>
              </a:rPr>
              <a:t>بالای 50 </a:t>
            </a:r>
            <a:r>
              <a:rPr lang="fa-IR" sz="2300" b="1" dirty="0" smtClean="0">
                <a:solidFill>
                  <a:srgbClr val="002060"/>
                </a:solidFill>
                <a:cs typeface="B Nazanin" panose="00000400000000000000" pitchFamily="2" charset="-78"/>
              </a:rPr>
              <a:t>سال </a:t>
            </a:r>
            <a:r>
              <a:rPr lang="fa-IR" sz="2300" b="1" dirty="0">
                <a:solidFill>
                  <a:srgbClr val="002060"/>
                </a:solidFill>
                <a:cs typeface="B Nazanin" panose="00000400000000000000" pitchFamily="2" charset="-78"/>
              </a:rPr>
              <a:t>و همچنین همه بالغین بالای 60 سال حداقل 3 واحد از گروه شیر و </a:t>
            </a:r>
            <a:r>
              <a:rPr lang="fa-IR" sz="2300" b="1" dirty="0" smtClean="0">
                <a:solidFill>
                  <a:srgbClr val="002060"/>
                </a:solidFill>
                <a:cs typeface="B Nazanin" panose="00000400000000000000" pitchFamily="2" charset="-78"/>
              </a:rPr>
              <a:t>لبنیات. </a:t>
            </a:r>
          </a:p>
          <a:p>
            <a:pPr lvl="0" algn="just" rtl="1">
              <a:lnSpc>
                <a:spcPct val="150000"/>
              </a:lnSpc>
              <a:buClr>
                <a:srgbClr val="FF0000"/>
              </a:buClr>
            </a:pPr>
            <a:r>
              <a:rPr lang="fa-IR" sz="2300" b="1" dirty="0" smtClean="0">
                <a:solidFill>
                  <a:srgbClr val="002060"/>
                </a:solidFill>
                <a:cs typeface="B Nazanin" panose="00000400000000000000" pitchFamily="2" charset="-78"/>
              </a:rPr>
              <a:t>ویتامین </a:t>
            </a:r>
            <a:r>
              <a:rPr lang="en-US" sz="2300" b="1" dirty="0">
                <a:solidFill>
                  <a:srgbClr val="002060"/>
                </a:solidFill>
                <a:cs typeface="B Nazanin" panose="00000400000000000000" pitchFamily="2" charset="-78"/>
              </a:rPr>
              <a:t>D </a:t>
            </a:r>
            <a:r>
              <a:rPr lang="fa-IR" sz="2300" b="1" dirty="0">
                <a:solidFill>
                  <a:srgbClr val="002060"/>
                </a:solidFill>
                <a:cs typeface="B Nazanin" panose="00000400000000000000" pitchFamily="2" charset="-78"/>
              </a:rPr>
              <a:t>نیز ماهانه یک عدد مكمل 50 هزار واحدی </a:t>
            </a:r>
            <a:endParaRPr lang="fa-IR" sz="2300" b="1" dirty="0" smtClean="0">
              <a:solidFill>
                <a:srgbClr val="002060"/>
              </a:solidFill>
              <a:cs typeface="B Nazanin" panose="00000400000000000000" pitchFamily="2" charset="-78"/>
            </a:endParaRPr>
          </a:p>
          <a:p>
            <a:pPr lvl="0" algn="just" rtl="1">
              <a:lnSpc>
                <a:spcPct val="150000"/>
              </a:lnSpc>
              <a:buClr>
                <a:srgbClr val="FF0000"/>
              </a:buClr>
            </a:pPr>
            <a:r>
              <a:rPr lang="fa-IR" sz="2400" b="1" dirty="0" smtClean="0">
                <a:solidFill>
                  <a:srgbClr val="002060"/>
                </a:solidFill>
                <a:cs typeface="B Nazanin" panose="00000400000000000000" pitchFamily="2" charset="-78"/>
              </a:rPr>
              <a:t>تامین منابع </a:t>
            </a:r>
            <a:r>
              <a:rPr lang="fa-IR" sz="2400" b="1" dirty="0">
                <a:solidFill>
                  <a:srgbClr val="002060"/>
                </a:solidFill>
                <a:cs typeface="B Nazanin" panose="00000400000000000000" pitchFamily="2" charset="-78"/>
              </a:rPr>
              <a:t>ویتامین </a:t>
            </a:r>
            <a:r>
              <a:rPr lang="fa-IR" sz="2400" b="1" dirty="0" smtClean="0">
                <a:solidFill>
                  <a:srgbClr val="002060"/>
                </a:solidFill>
                <a:cs typeface="B Nazanin" panose="00000400000000000000" pitchFamily="2" charset="-78"/>
              </a:rPr>
              <a:t>12</a:t>
            </a:r>
            <a:r>
              <a:rPr lang="en-US" sz="2400" b="1" dirty="0" smtClean="0">
                <a:solidFill>
                  <a:srgbClr val="002060"/>
                </a:solidFill>
                <a:cs typeface="B Nazanin" panose="00000400000000000000" pitchFamily="2" charset="-78"/>
              </a:rPr>
              <a:t>B</a:t>
            </a:r>
            <a:r>
              <a:rPr lang="fa-IR" sz="2400" b="1" dirty="0" smtClean="0">
                <a:solidFill>
                  <a:srgbClr val="002060"/>
                </a:solidFill>
                <a:cs typeface="B Nazanin" panose="00000400000000000000" pitchFamily="2" charset="-78"/>
              </a:rPr>
              <a:t>(گوشت </a:t>
            </a:r>
            <a:r>
              <a:rPr lang="fa-IR" sz="2400" b="1" dirty="0">
                <a:solidFill>
                  <a:srgbClr val="002060"/>
                </a:solidFill>
                <a:cs typeface="B Nazanin" panose="00000400000000000000" pitchFamily="2" charset="-78"/>
              </a:rPr>
              <a:t>قرمز، ماهی، </a:t>
            </a:r>
            <a:r>
              <a:rPr lang="fa-IR" sz="2400" b="1" dirty="0" smtClean="0">
                <a:solidFill>
                  <a:srgbClr val="002060"/>
                </a:solidFill>
                <a:cs typeface="B Nazanin" panose="00000400000000000000" pitchFamily="2" charset="-78"/>
              </a:rPr>
              <a:t>شیر </a:t>
            </a:r>
            <a:r>
              <a:rPr lang="fa-IR" sz="2400" b="1" dirty="0">
                <a:solidFill>
                  <a:srgbClr val="002060"/>
                </a:solidFill>
                <a:cs typeface="B Nazanin" panose="00000400000000000000" pitchFamily="2" charset="-78"/>
              </a:rPr>
              <a:t>و تخم مرغ )</a:t>
            </a:r>
          </a:p>
          <a:p>
            <a:pPr algn="just" rtl="1">
              <a:lnSpc>
                <a:spcPct val="150000"/>
              </a:lnSpc>
            </a:pPr>
            <a:r>
              <a:rPr lang="fa-IR" sz="2400" b="1" dirty="0" smtClean="0">
                <a:solidFill>
                  <a:srgbClr val="002060"/>
                </a:solidFill>
                <a:cs typeface="B Nazanin" panose="00000400000000000000" pitchFamily="2" charset="-78"/>
              </a:rPr>
              <a:t>تامین  منابع ویتامین </a:t>
            </a:r>
            <a:r>
              <a:rPr lang="fa-IR" sz="2400" b="1" dirty="0">
                <a:solidFill>
                  <a:srgbClr val="002060"/>
                </a:solidFill>
                <a:cs typeface="B Nazanin" panose="00000400000000000000" pitchFamily="2" charset="-78"/>
              </a:rPr>
              <a:t>6</a:t>
            </a:r>
            <a:r>
              <a:rPr lang="en-US" sz="2400" b="1" dirty="0">
                <a:solidFill>
                  <a:srgbClr val="002060"/>
                </a:solidFill>
                <a:cs typeface="B Nazanin" panose="00000400000000000000" pitchFamily="2" charset="-78"/>
              </a:rPr>
              <a:t>B </a:t>
            </a:r>
            <a:r>
              <a:rPr lang="fa-IR" sz="2400" b="1" dirty="0">
                <a:solidFill>
                  <a:srgbClr val="002060"/>
                </a:solidFill>
                <a:cs typeface="B Nazanin" panose="00000400000000000000" pitchFamily="2" charset="-78"/>
              </a:rPr>
              <a:t>(گوشت، جگر، شیر، تخم مرغ، حبوبات و غلات کامل </a:t>
            </a:r>
            <a:r>
              <a:rPr lang="fa-IR" sz="2400" b="1" dirty="0" smtClean="0">
                <a:solidFill>
                  <a:srgbClr val="002060"/>
                </a:solidFill>
                <a:cs typeface="B Nazanin" panose="00000400000000000000" pitchFamily="2" charset="-78"/>
              </a:rPr>
              <a:t>)</a:t>
            </a:r>
            <a:endParaRPr lang="fa-IR" sz="2400" b="1" dirty="0">
              <a:solidFill>
                <a:srgbClr val="002060"/>
              </a:solidFill>
              <a:cs typeface="B Nazanin" panose="00000400000000000000" pitchFamily="2" charset="-78"/>
            </a:endParaRPr>
          </a:p>
          <a:p>
            <a:pPr algn="ctr" rtl="1">
              <a:lnSpc>
                <a:spcPct val="150000"/>
              </a:lnSpc>
            </a:pPr>
            <a:endParaRPr lang="en-US" dirty="0"/>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a:t>
            </a:r>
            <a:r>
              <a:rPr lang="ar-SA" sz="3200" b="1" dirty="0" smtClean="0">
                <a:solidFill>
                  <a:srgbClr val="C12980"/>
                </a:solidFill>
                <a:ea typeface="Times New Roman" panose="02020603050405020304" pitchFamily="18" charset="0"/>
              </a:rPr>
              <a:t>سالمندان</a:t>
            </a:r>
            <a:r>
              <a:rPr lang="fa-IR" sz="3200" b="1" dirty="0" smtClean="0">
                <a:solidFill>
                  <a:srgbClr val="C12980"/>
                </a:solidFill>
                <a:ea typeface="Times New Roman" panose="02020603050405020304" pitchFamily="18" charset="0"/>
              </a:rPr>
              <a:t>(</a:t>
            </a:r>
            <a:r>
              <a:rPr lang="ar-SA" sz="3200" b="1" dirty="0" smtClean="0">
                <a:solidFill>
                  <a:srgbClr val="C12980"/>
                </a:solidFill>
                <a:ea typeface="Times New Roman" panose="02020603050405020304" pitchFamily="18" charset="0"/>
              </a:rPr>
              <a:t> </a:t>
            </a:r>
            <a:r>
              <a:rPr lang="ar-SA" sz="3200" b="1" dirty="0">
                <a:solidFill>
                  <a:srgbClr val="C12980"/>
                </a:solidFill>
                <a:ea typeface="Times New Roman" panose="02020603050405020304" pitchFamily="18" charset="0"/>
              </a:rPr>
              <a:t>60 سال و </a:t>
            </a:r>
            <a:r>
              <a:rPr lang="ar-SA" sz="3200" b="1" dirty="0" smtClean="0">
                <a:solidFill>
                  <a:srgbClr val="C12980"/>
                </a:solidFill>
                <a:ea typeface="Times New Roman" panose="02020603050405020304" pitchFamily="18" charset="0"/>
              </a:rPr>
              <a:t>بالاتر</a:t>
            </a:r>
            <a:r>
              <a:rPr lang="fa-IR" sz="3200" b="1" dirty="0" smtClean="0">
                <a:solidFill>
                  <a:srgbClr val="C12980"/>
                </a:solidFill>
                <a:ea typeface="Times New Roman" panose="02020603050405020304" pitchFamily="18" charset="0"/>
              </a:rPr>
              <a:t>)</a:t>
            </a:r>
            <a:endParaRPr lang="ar-SA" sz="3200" b="1" dirty="0">
              <a:solidFill>
                <a:srgbClr val="C12980"/>
              </a:solidFill>
              <a:ea typeface="Times New Roman" panose="02020603050405020304" pitchFamily="18" charset="0"/>
            </a:endParaRP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Tree>
    <p:extLst>
      <p:ext uri="{BB962C8B-B14F-4D97-AF65-F5344CB8AC3E}">
        <p14:creationId xmlns:p14="http://schemas.microsoft.com/office/powerpoint/2010/main" val="7170447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6324808"/>
          </a:xfrm>
          <a:prstGeom prst="rect">
            <a:avLst/>
          </a:prstGeom>
        </p:spPr>
        <p:txBody>
          <a:bodyPr wrap="square">
            <a:spAutoFit/>
          </a:bodyPr>
          <a:lstStyle/>
          <a:p>
            <a:pPr lvl="0" algn="r" rtl="1">
              <a:lnSpc>
                <a:spcPct val="150000"/>
              </a:lnSpc>
              <a:buClr>
                <a:srgbClr val="FF0000"/>
              </a:buClr>
            </a:pPr>
            <a:r>
              <a:rPr lang="fa-IR" sz="2200" b="1" dirty="0" smtClean="0">
                <a:solidFill>
                  <a:srgbClr val="FF0000"/>
                </a:solidFill>
                <a:cs typeface="B Nazanin" panose="00000400000000000000" pitchFamily="2" charset="-78"/>
              </a:rPr>
              <a:t>سوء تغذیه در سالمندان</a:t>
            </a:r>
          </a:p>
          <a:p>
            <a:pPr lvl="0" algn="r" rtl="1">
              <a:lnSpc>
                <a:spcPct val="150000"/>
              </a:lnSpc>
              <a:buClr>
                <a:srgbClr val="FF0000"/>
              </a:buClr>
            </a:pPr>
            <a:r>
              <a:rPr lang="fa-IR" sz="2200" b="1" dirty="0">
                <a:cs typeface="B Nazanin" panose="00000400000000000000" pitchFamily="2" charset="-78"/>
              </a:rPr>
              <a:t>در افراد سالمند مشكل اصلی کاهش وزن و لاغری می باشد </a:t>
            </a:r>
            <a:r>
              <a:rPr lang="fa-IR" sz="2200" b="1" dirty="0" smtClean="0">
                <a:solidFill>
                  <a:srgbClr val="002060"/>
                </a:solidFill>
                <a:cs typeface="B Nazanin" panose="00000400000000000000" pitchFamily="2" charset="-78"/>
              </a:rPr>
              <a:t>.</a:t>
            </a:r>
          </a:p>
          <a:p>
            <a:pPr lvl="0" algn="r" rtl="1">
              <a:lnSpc>
                <a:spcPct val="150000"/>
              </a:lnSpc>
              <a:buClr>
                <a:srgbClr val="FF0000"/>
              </a:buClr>
            </a:pPr>
            <a:r>
              <a:rPr lang="fa-IR" sz="2200" b="1" dirty="0" smtClean="0">
                <a:solidFill>
                  <a:schemeClr val="accent6">
                    <a:lumMod val="75000"/>
                  </a:schemeClr>
                </a:solidFill>
                <a:cs typeface="B Nazanin" panose="00000400000000000000" pitchFamily="2" charset="-78"/>
              </a:rPr>
              <a:t>مرتبط با: </a:t>
            </a:r>
            <a:r>
              <a:rPr lang="fa-IR" sz="2200" b="1" dirty="0">
                <a:cs typeface="B Nazanin" panose="00000400000000000000" pitchFamily="2" charset="-78"/>
              </a:rPr>
              <a:t>رژیم غذایی نا کافی، شاخص توده بدنی پایین، کم شدن دور بازو و کاهش آلبومین سرم با شكستگی لگن.</a:t>
            </a:r>
          </a:p>
          <a:p>
            <a:pPr lvl="0" algn="r" rtl="1">
              <a:lnSpc>
                <a:spcPct val="150000"/>
              </a:lnSpc>
              <a:buClr>
                <a:srgbClr val="FF0000"/>
              </a:buClr>
            </a:pPr>
            <a:r>
              <a:rPr lang="fa-IR" sz="2200" b="1" dirty="0">
                <a:cs typeface="B Nazanin" panose="00000400000000000000" pitchFamily="2" charset="-78"/>
              </a:rPr>
              <a:t> کاهش وزن حتی هنگامی که به صورت خود خواسته انجام شود احتمال شكستگی لگن را افزایش می دهد .</a:t>
            </a:r>
          </a:p>
          <a:p>
            <a:pPr lvl="0" algn="r" rtl="1">
              <a:lnSpc>
                <a:spcPct val="150000"/>
              </a:lnSpc>
              <a:buClr>
                <a:srgbClr val="FF0000"/>
              </a:buClr>
            </a:pPr>
            <a:r>
              <a:rPr lang="fa-IR" sz="2200" b="1" dirty="0">
                <a:cs typeface="B Nazanin" panose="00000400000000000000" pitchFamily="2" charset="-78"/>
              </a:rPr>
              <a:t>کم وزنی یا نمایه توده بدنی کمتر از 21 =  افزایش خطر عفونت، مرگ و میر، لوله گذاری های مكرر و افت کارآیی </a:t>
            </a:r>
          </a:p>
          <a:p>
            <a:pPr lvl="0" algn="r" rtl="1">
              <a:lnSpc>
                <a:spcPct val="150000"/>
              </a:lnSpc>
              <a:buClr>
                <a:srgbClr val="FF0000"/>
              </a:buClr>
            </a:pPr>
            <a:r>
              <a:rPr lang="fa-IR" sz="2200" b="1" dirty="0" smtClean="0">
                <a:solidFill>
                  <a:schemeClr val="accent6">
                    <a:lumMod val="75000"/>
                  </a:schemeClr>
                </a:solidFill>
                <a:cs typeface="B Nazanin" panose="00000400000000000000" pitchFamily="2" charset="-78"/>
              </a:rPr>
              <a:t>شناسایی </a:t>
            </a:r>
            <a:r>
              <a:rPr lang="fa-IR" sz="2200" b="1" dirty="0" smtClean="0">
                <a:solidFill>
                  <a:srgbClr val="002060"/>
                </a:solidFill>
                <a:cs typeface="B Nazanin" panose="00000400000000000000" pitchFamily="2" charset="-78"/>
              </a:rPr>
              <a:t>: </a:t>
            </a:r>
            <a:r>
              <a:rPr lang="fa-IR" sz="2200" b="1" dirty="0">
                <a:cs typeface="B Nazanin" panose="00000400000000000000" pitchFamily="2" charset="-78"/>
              </a:rPr>
              <a:t>پرسشنامه </a:t>
            </a:r>
            <a:r>
              <a:rPr lang="en-US" sz="2200" b="1" dirty="0">
                <a:cs typeface="B Nazanin" panose="00000400000000000000" pitchFamily="2" charset="-78"/>
              </a:rPr>
              <a:t>MNA </a:t>
            </a:r>
            <a:r>
              <a:rPr lang="fa-IR" sz="2200" b="1" dirty="0">
                <a:cs typeface="B Nazanin" panose="00000400000000000000" pitchFamily="2" charset="-78"/>
              </a:rPr>
              <a:t>در پرونده الكترونیک </a:t>
            </a:r>
          </a:p>
          <a:p>
            <a:pPr lvl="0" algn="r" rtl="1">
              <a:lnSpc>
                <a:spcPct val="150000"/>
              </a:lnSpc>
              <a:buClr>
                <a:srgbClr val="FF0000"/>
              </a:buClr>
            </a:pPr>
            <a:r>
              <a:rPr lang="fa-IR" sz="2200" b="1" dirty="0" smtClean="0">
                <a:solidFill>
                  <a:schemeClr val="accent6">
                    <a:lumMod val="75000"/>
                  </a:schemeClr>
                </a:solidFill>
                <a:cs typeface="B Nazanin" panose="00000400000000000000" pitchFamily="2" charset="-78"/>
              </a:rPr>
              <a:t>اثرات</a:t>
            </a:r>
            <a:r>
              <a:rPr lang="fa-IR" sz="2200" b="1" dirty="0" smtClean="0">
                <a:solidFill>
                  <a:srgbClr val="002060"/>
                </a:solidFill>
                <a:cs typeface="B Nazanin" panose="00000400000000000000" pitchFamily="2" charset="-78"/>
              </a:rPr>
              <a:t>:</a:t>
            </a:r>
            <a:r>
              <a:rPr lang="fa-IR" sz="2200" b="1" dirty="0">
                <a:cs typeface="B Nazanin" panose="00000400000000000000" pitchFamily="2" charset="-78"/>
              </a:rPr>
              <a:t> زخم های فشاری، عفونت ،شكستگی لگن، ناهنجاری های شناختی، کم خونی، ضعف عضلانی، خستگی، ادم و مرگ و میر تضعیف سیستم ایمنی و کاهش پاسخ های ایمنی به عفونت ها</a:t>
            </a:r>
          </a:p>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مراقبت غذایی</a:t>
            </a:r>
            <a:r>
              <a:rPr lang="fa-IR" sz="2200" b="1" dirty="0" smtClean="0">
                <a:solidFill>
                  <a:schemeClr val="accent6">
                    <a:lumMod val="75000"/>
                  </a:schemeClr>
                </a:solidFill>
                <a:cs typeface="B Nazanin" panose="00000400000000000000" pitchFamily="2" charset="-78"/>
              </a:rPr>
              <a:t>:  </a:t>
            </a:r>
            <a:r>
              <a:rPr lang="fa-IR" sz="2200" b="1" dirty="0" smtClean="0">
                <a:cs typeface="B Nazanin" panose="00000400000000000000" pitchFamily="2" charset="-78"/>
              </a:rPr>
              <a:t>تاکید بر مصرف جگر</a:t>
            </a:r>
            <a:r>
              <a:rPr lang="fa-IR" sz="2200" b="1" dirty="0">
                <a:cs typeface="B Nazanin" panose="00000400000000000000" pitchFamily="2" charset="-78"/>
              </a:rPr>
              <a:t>، انواع </a:t>
            </a:r>
            <a:r>
              <a:rPr lang="fa-IR" sz="2200" b="1" dirty="0" smtClean="0">
                <a:cs typeface="B Nazanin" panose="00000400000000000000" pitchFamily="2" charset="-78"/>
              </a:rPr>
              <a:t>گوشت</a:t>
            </a:r>
            <a:r>
              <a:rPr lang="fa-IR" sz="2200" b="1" dirty="0">
                <a:cs typeface="B Nazanin" panose="00000400000000000000" pitchFamily="2" charset="-78"/>
              </a:rPr>
              <a:t>، انواع </a:t>
            </a:r>
            <a:r>
              <a:rPr lang="fa-IR" sz="2200" b="1" dirty="0" smtClean="0">
                <a:cs typeface="B Nazanin" panose="00000400000000000000" pitchFamily="2" charset="-78"/>
              </a:rPr>
              <a:t>حبوبات، </a:t>
            </a:r>
            <a:r>
              <a:rPr lang="fa-IR" sz="2200" b="1" dirty="0">
                <a:cs typeface="B Nazanin" panose="00000400000000000000" pitchFamily="2" charset="-78"/>
              </a:rPr>
              <a:t>نان سبوس </a:t>
            </a:r>
            <a:r>
              <a:rPr lang="fa-IR" sz="2200" b="1" dirty="0" smtClean="0">
                <a:cs typeface="B Nazanin" panose="00000400000000000000" pitchFamily="2" charset="-78"/>
              </a:rPr>
              <a:t>دار، </a:t>
            </a:r>
            <a:r>
              <a:rPr lang="fa-IR" sz="2200" b="1" dirty="0">
                <a:cs typeface="B Nazanin" panose="00000400000000000000" pitchFamily="2" charset="-78"/>
              </a:rPr>
              <a:t>شیر و </a:t>
            </a:r>
            <a:r>
              <a:rPr lang="fa-IR" sz="2200" b="1" dirty="0" smtClean="0">
                <a:cs typeface="B Nazanin" panose="00000400000000000000" pitchFamily="2" charset="-78"/>
              </a:rPr>
              <a:t>لبنیات ،8 لیوان مایعات، مصرف روزانه 2 </a:t>
            </a:r>
            <a:r>
              <a:rPr lang="fa-IR" sz="2200" b="1" dirty="0">
                <a:cs typeface="B Nazanin" panose="00000400000000000000" pitchFamily="2" charset="-78"/>
              </a:rPr>
              <a:t>تا 4 </a:t>
            </a:r>
            <a:r>
              <a:rPr lang="fa-IR" sz="2200" b="1" dirty="0" smtClean="0">
                <a:cs typeface="B Nazanin" panose="00000400000000000000" pitchFamily="2" charset="-78"/>
              </a:rPr>
              <a:t>سهم </a:t>
            </a:r>
            <a:r>
              <a:rPr lang="fa-IR" sz="2200" b="1" dirty="0">
                <a:cs typeface="B Nazanin" panose="00000400000000000000" pitchFamily="2" charset="-78"/>
              </a:rPr>
              <a:t>میوه و 3 تا </a:t>
            </a:r>
            <a:r>
              <a:rPr lang="fa-IR" sz="2200" b="1" dirty="0" smtClean="0">
                <a:cs typeface="B Nazanin" panose="00000400000000000000" pitchFamily="2" charset="-78"/>
              </a:rPr>
              <a:t>5 سهم سبزی </a:t>
            </a:r>
          </a:p>
          <a:p>
            <a:pPr lvl="0" algn="r" rtl="1">
              <a:lnSpc>
                <a:spcPct val="150000"/>
              </a:lnSpc>
              <a:buClr>
                <a:srgbClr val="FF0000"/>
              </a:buClr>
            </a:pPr>
            <a:r>
              <a:rPr lang="fa-IR" sz="2200" b="1" dirty="0">
                <a:cs typeface="B Nazanin" panose="00000400000000000000" pitchFamily="2" charset="-78"/>
              </a:rPr>
              <a:t> </a:t>
            </a:r>
            <a:r>
              <a:rPr lang="fa-IR" sz="2200" b="1" dirty="0" smtClean="0">
                <a:cs typeface="B Nazanin" panose="00000400000000000000" pitchFamily="2" charset="-78"/>
              </a:rPr>
              <a:t> توصیه به مصرف: فرنی</a:t>
            </a:r>
            <a:r>
              <a:rPr lang="fa-IR" sz="2200" b="1" dirty="0">
                <a:cs typeface="B Nazanin" panose="00000400000000000000" pitchFamily="2" charset="-78"/>
              </a:rPr>
              <a:t>، ماست و خیار حاوی کشمش و گردو و شیربرنج، پوره تخم مرغ و سیب زمینی و شله زرد </a:t>
            </a: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200" y="274321"/>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مراقبت تغذیه ای </a:t>
            </a:r>
            <a:r>
              <a:rPr lang="ar-SA" sz="3200" b="1" dirty="0" smtClean="0">
                <a:solidFill>
                  <a:srgbClr val="C12980"/>
                </a:solidFill>
                <a:ea typeface="Times New Roman" panose="02020603050405020304" pitchFamily="18" charset="0"/>
              </a:rPr>
              <a:t>سالمندان</a:t>
            </a:r>
            <a:r>
              <a:rPr lang="fa-IR" sz="3200" b="1" dirty="0" smtClean="0">
                <a:solidFill>
                  <a:srgbClr val="C12980"/>
                </a:solidFill>
                <a:ea typeface="Times New Roman" panose="02020603050405020304" pitchFamily="18" charset="0"/>
              </a:rPr>
              <a:t>(</a:t>
            </a:r>
            <a:r>
              <a:rPr lang="ar-SA" sz="3200" b="1" dirty="0" smtClean="0">
                <a:solidFill>
                  <a:srgbClr val="C12980"/>
                </a:solidFill>
                <a:ea typeface="Times New Roman" panose="02020603050405020304" pitchFamily="18" charset="0"/>
              </a:rPr>
              <a:t> </a:t>
            </a:r>
            <a:r>
              <a:rPr lang="ar-SA" sz="3200" b="1" dirty="0">
                <a:solidFill>
                  <a:srgbClr val="C12980"/>
                </a:solidFill>
                <a:ea typeface="Times New Roman" panose="02020603050405020304" pitchFamily="18" charset="0"/>
              </a:rPr>
              <a:t>60 سال و </a:t>
            </a:r>
            <a:r>
              <a:rPr lang="ar-SA" sz="3200" b="1" dirty="0" smtClean="0">
                <a:solidFill>
                  <a:srgbClr val="C12980"/>
                </a:solidFill>
                <a:ea typeface="Times New Roman" panose="02020603050405020304" pitchFamily="18" charset="0"/>
              </a:rPr>
              <a:t>بالاتر</a:t>
            </a:r>
            <a:r>
              <a:rPr lang="fa-IR" sz="3200" b="1" dirty="0" smtClean="0">
                <a:solidFill>
                  <a:srgbClr val="C12980"/>
                </a:solidFill>
                <a:ea typeface="Times New Roman" panose="02020603050405020304" pitchFamily="18" charset="0"/>
              </a:rPr>
              <a:t>)</a:t>
            </a:r>
            <a:endParaRPr lang="ar-SA" sz="3200" b="1" dirty="0">
              <a:solidFill>
                <a:srgbClr val="C12980"/>
              </a:solidFill>
              <a:ea typeface="Times New Roman" panose="02020603050405020304" pitchFamily="18" charset="0"/>
            </a:endParaRP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Tree>
    <p:extLst>
      <p:ext uri="{BB962C8B-B14F-4D97-AF65-F5344CB8AC3E}">
        <p14:creationId xmlns:p14="http://schemas.microsoft.com/office/powerpoint/2010/main" val="17804283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59475"/>
          </a:xfrm>
        </p:spPr>
        <p:txBody>
          <a:bodyPr>
            <a:normAutofit/>
          </a:bodyPr>
          <a:lstStyle/>
          <a:p>
            <a:pPr algn="ctr"/>
            <a:r>
              <a:rPr lang="fa-IR" sz="8800" dirty="0">
                <a:cs typeface="B Titr" panose="00000700000000000000" pitchFamily="2" charset="-78"/>
              </a:rPr>
              <a:t>مکمل یاری با ریزمغذیها </a:t>
            </a:r>
            <a:br>
              <a:rPr lang="fa-IR" sz="8800" dirty="0">
                <a:cs typeface="B Titr" panose="00000700000000000000" pitchFamily="2" charset="-78"/>
              </a:rPr>
            </a:br>
            <a:endParaRPr lang="en-US" sz="8800" dirty="0">
              <a:cs typeface="B Titr" panose="00000700000000000000" pitchFamily="2" charset="-78"/>
            </a:endParaRPr>
          </a:p>
        </p:txBody>
      </p:sp>
    </p:spTree>
    <p:extLst>
      <p:ext uri="{BB962C8B-B14F-4D97-AF65-F5344CB8AC3E}">
        <p14:creationId xmlns:p14="http://schemas.microsoft.com/office/powerpoint/2010/main" val="2972278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برنامه کشوری مکمل یاری گروه های سنی و فیزیولوژیک </a:t>
            </a: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4015059340"/>
              </p:ext>
            </p:extLst>
          </p:nvPr>
        </p:nvGraphicFramePr>
        <p:xfrm>
          <a:off x="-1" y="723901"/>
          <a:ext cx="12039602" cy="7641375"/>
        </p:xfrm>
        <a:graphic>
          <a:graphicData uri="http://schemas.openxmlformats.org/drawingml/2006/table">
            <a:tbl>
              <a:tblPr firstRow="1" firstCol="1" bandRow="1">
                <a:tableStyleId>{5C22544A-7EE6-4342-B048-85BDC9FD1C3A}</a:tableStyleId>
              </a:tblPr>
              <a:tblGrid>
                <a:gridCol w="2647951">
                  <a:extLst>
                    <a:ext uri="{9D8B030D-6E8A-4147-A177-3AD203B41FA5}">
                      <a16:colId xmlns:a16="http://schemas.microsoft.com/office/drawing/2014/main" val="2414661430"/>
                    </a:ext>
                  </a:extLst>
                </a:gridCol>
                <a:gridCol w="3505057">
                  <a:extLst>
                    <a:ext uri="{9D8B030D-6E8A-4147-A177-3AD203B41FA5}">
                      <a16:colId xmlns:a16="http://schemas.microsoft.com/office/drawing/2014/main" val="1947524593"/>
                    </a:ext>
                  </a:extLst>
                </a:gridCol>
                <a:gridCol w="3483771">
                  <a:extLst>
                    <a:ext uri="{9D8B030D-6E8A-4147-A177-3AD203B41FA5}">
                      <a16:colId xmlns:a16="http://schemas.microsoft.com/office/drawing/2014/main" val="3119655600"/>
                    </a:ext>
                  </a:extLst>
                </a:gridCol>
                <a:gridCol w="891020">
                  <a:extLst>
                    <a:ext uri="{9D8B030D-6E8A-4147-A177-3AD203B41FA5}">
                      <a16:colId xmlns:a16="http://schemas.microsoft.com/office/drawing/2014/main" val="2463672275"/>
                    </a:ext>
                  </a:extLst>
                </a:gridCol>
                <a:gridCol w="1511803">
                  <a:extLst>
                    <a:ext uri="{9D8B030D-6E8A-4147-A177-3AD203B41FA5}">
                      <a16:colId xmlns:a16="http://schemas.microsoft.com/office/drawing/2014/main" val="2588441510"/>
                    </a:ext>
                  </a:extLst>
                </a:gridCol>
              </a:tblGrid>
              <a:tr h="361949">
                <a:tc>
                  <a:txBody>
                    <a:bodyPr/>
                    <a:lstStyle/>
                    <a:p>
                      <a:pPr marL="0" marR="20320" indent="0" algn="ctr" rtl="1">
                        <a:lnSpc>
                          <a:spcPct val="107000"/>
                        </a:lnSpc>
                        <a:spcBef>
                          <a:spcPts val="0"/>
                        </a:spcBef>
                        <a:spcAft>
                          <a:spcPts val="0"/>
                        </a:spcAft>
                      </a:pPr>
                      <a:r>
                        <a:rPr lang="ar-SA" sz="2000" b="1" smtClean="0">
                          <a:effectLst/>
                        </a:rPr>
                        <a:t>میزان ارائه به هر مراجعه کننده </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0" marR="19685" indent="0" algn="ctr" rtl="1">
                        <a:lnSpc>
                          <a:spcPct val="107000"/>
                        </a:lnSpc>
                        <a:spcBef>
                          <a:spcPts val="0"/>
                        </a:spcBef>
                        <a:spcAft>
                          <a:spcPts val="0"/>
                        </a:spcAft>
                      </a:pPr>
                      <a:r>
                        <a:rPr lang="ar-SA" sz="2000" b="1">
                          <a:effectLst/>
                        </a:rPr>
                        <a:t>مقدار و طرز دادن دارو</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gridSpan="2">
                  <a:txBody>
                    <a:bodyPr/>
                    <a:lstStyle/>
                    <a:p>
                      <a:pPr marL="0" marR="0" indent="0" algn="r" rtl="1">
                        <a:lnSpc>
                          <a:spcPct val="107000"/>
                        </a:lnSpc>
                        <a:spcBef>
                          <a:spcPts val="0"/>
                        </a:spcBef>
                        <a:spcAft>
                          <a:spcPts val="0"/>
                        </a:spcAft>
                        <a:tabLst>
                          <a:tab pos="1294765" algn="ctr"/>
                        </a:tabLst>
                      </a:pPr>
                      <a:r>
                        <a:rPr lang="ar-SA" sz="2000" b="1">
                          <a:effectLst/>
                        </a:rPr>
                        <a:t>شکل دارو	گروه سنی </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hMerge="1">
                  <a:txBody>
                    <a:bodyPr/>
                    <a:lstStyle/>
                    <a:p>
                      <a:endParaRPr lang="en-US"/>
                    </a:p>
                  </a:txBody>
                  <a:tcPr/>
                </a:tc>
                <a:tc>
                  <a:txBody>
                    <a:bodyPr/>
                    <a:lstStyle/>
                    <a:p>
                      <a:pPr marL="0" marR="60960" indent="0" algn="l" rtl="1">
                        <a:lnSpc>
                          <a:spcPct val="107000"/>
                        </a:lnSpc>
                        <a:spcBef>
                          <a:spcPts val="0"/>
                        </a:spcBef>
                        <a:spcAft>
                          <a:spcPts val="0"/>
                        </a:spcAft>
                      </a:pPr>
                      <a:r>
                        <a:rPr lang="ar-SA" sz="2000" b="1" dirty="0">
                          <a:effectLst/>
                        </a:rPr>
                        <a:t>نام دارو/مکمل</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extLst>
                  <a:ext uri="{0D108BD9-81ED-4DB2-BD59-A6C34878D82A}">
                    <a16:rowId xmlns:a16="http://schemas.microsoft.com/office/drawing/2014/main" val="2601717580"/>
                  </a:ext>
                </a:extLst>
              </a:tr>
              <a:tr h="658076">
                <a:tc>
                  <a:txBody>
                    <a:bodyPr/>
                    <a:lstStyle/>
                    <a:p>
                      <a:pPr marL="635" marR="0" indent="0" algn="r" rtl="1">
                        <a:lnSpc>
                          <a:spcPct val="107000"/>
                        </a:lnSpc>
                        <a:spcBef>
                          <a:spcPts val="0"/>
                        </a:spcBef>
                        <a:spcAft>
                          <a:spcPts val="0"/>
                        </a:spcAft>
                      </a:pPr>
                      <a:r>
                        <a:rPr lang="ar-SA" sz="2000" b="1" smtClean="0">
                          <a:effectLst/>
                        </a:rPr>
                        <a:t>یک شیشه</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0" marR="20955" indent="635" algn="r" rtl="1">
                        <a:lnSpc>
                          <a:spcPct val="107000"/>
                        </a:lnSpc>
                        <a:spcBef>
                          <a:spcPts val="0"/>
                        </a:spcBef>
                        <a:spcAft>
                          <a:spcPts val="0"/>
                        </a:spcAft>
                      </a:pPr>
                      <a:r>
                        <a:rPr lang="ar-SA" sz="2000" b="1" dirty="0">
                          <a:effectLst/>
                        </a:rPr>
                        <a:t>روزانه یک سی سی قطره آ + د یا مولتی ویتامین معادل </a:t>
                      </a:r>
                      <a:r>
                        <a:rPr lang="en-US" sz="2000" b="1" dirty="0">
                          <a:effectLst/>
                        </a:rPr>
                        <a:t>25</a:t>
                      </a:r>
                      <a:r>
                        <a:rPr lang="ar-SA" sz="2000" b="1" dirty="0">
                          <a:effectLst/>
                        </a:rPr>
                        <a:t> قطره در روز</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gridSpan="2">
                  <a:txBody>
                    <a:bodyPr/>
                    <a:lstStyle/>
                    <a:p>
                      <a:pPr marL="480060" marR="20955" indent="-480060" algn="r" rtl="1">
                        <a:lnSpc>
                          <a:spcPct val="107000"/>
                        </a:lnSpc>
                        <a:spcBef>
                          <a:spcPts val="0"/>
                        </a:spcBef>
                        <a:spcAft>
                          <a:spcPts val="0"/>
                        </a:spcAft>
                      </a:pPr>
                      <a:r>
                        <a:rPr lang="ar-SA" sz="2000" b="1" dirty="0">
                          <a:effectLst/>
                        </a:rPr>
                        <a:t>قطره	</a:t>
                      </a:r>
                      <a:r>
                        <a:rPr lang="fa-IR" sz="2000" b="1" dirty="0" smtClean="0">
                          <a:effectLst/>
                        </a:rPr>
                        <a:t>    </a:t>
                      </a:r>
                      <a:r>
                        <a:rPr lang="ar-SA" sz="2000" b="1" dirty="0" smtClean="0">
                          <a:effectLst/>
                        </a:rPr>
                        <a:t>شروع </a:t>
                      </a:r>
                      <a:r>
                        <a:rPr lang="ar-SA" sz="2000" b="1" dirty="0">
                          <a:effectLst/>
                        </a:rPr>
                        <a:t>از روز </a:t>
                      </a:r>
                      <a:r>
                        <a:rPr lang="en-US" sz="2000" b="1" dirty="0">
                          <a:effectLst/>
                        </a:rPr>
                        <a:t>3</a:t>
                      </a:r>
                      <a:r>
                        <a:rPr lang="ar-SA" sz="2000" b="1" dirty="0">
                          <a:effectLst/>
                        </a:rPr>
                        <a:t> </a:t>
                      </a:r>
                      <a:r>
                        <a:rPr lang="ar-SA" sz="2000" b="1" dirty="0" smtClean="0">
                          <a:effectLst/>
                        </a:rPr>
                        <a:t>تا </a:t>
                      </a:r>
                      <a:r>
                        <a:rPr lang="en-US" sz="2000" b="1" dirty="0">
                          <a:effectLst/>
                        </a:rPr>
                        <a:t>5</a:t>
                      </a:r>
                      <a:r>
                        <a:rPr lang="ar-SA" sz="2000" b="1" dirty="0">
                          <a:effectLst/>
                        </a:rPr>
                        <a:t> </a:t>
                      </a:r>
                      <a:r>
                        <a:rPr lang="ar-SA" sz="2000" b="1" dirty="0" smtClean="0">
                          <a:effectLst/>
                        </a:rPr>
                        <a:t>تولد تا پایان </a:t>
                      </a:r>
                      <a:r>
                        <a:rPr lang="fa-IR" sz="2000" b="1" dirty="0" smtClean="0">
                          <a:effectLst/>
                        </a:rPr>
                        <a:t>24</a:t>
                      </a:r>
                      <a:r>
                        <a:rPr lang="ar-SA" sz="2000" b="1" dirty="0" smtClean="0">
                          <a:effectLst/>
                        </a:rPr>
                        <a:t> </a:t>
                      </a:r>
                      <a:r>
                        <a:rPr lang="fa-IR" sz="2000" b="1" dirty="0" smtClean="0">
                          <a:effectLst/>
                        </a:rPr>
                        <a:t>      </a:t>
                      </a:r>
                      <a:r>
                        <a:rPr lang="ar-SA" sz="2000" b="1" dirty="0" smtClean="0">
                          <a:effectLst/>
                        </a:rPr>
                        <a:t>ماهگی </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hMerge="1">
                  <a:txBody>
                    <a:bodyPr/>
                    <a:lstStyle/>
                    <a:p>
                      <a:endParaRPr lang="en-US"/>
                    </a:p>
                  </a:txBody>
                  <a:tcPr/>
                </a:tc>
                <a:tc>
                  <a:txBody>
                    <a:bodyPr/>
                    <a:lstStyle/>
                    <a:p>
                      <a:pPr marL="0" marR="20955" indent="0" algn="just" rtl="1">
                        <a:lnSpc>
                          <a:spcPct val="107000"/>
                        </a:lnSpc>
                        <a:spcBef>
                          <a:spcPts val="0"/>
                        </a:spcBef>
                        <a:spcAft>
                          <a:spcPts val="0"/>
                        </a:spcAft>
                      </a:pPr>
                      <a:r>
                        <a:rPr lang="ar-SA" sz="2000" b="1" dirty="0">
                          <a:effectLst/>
                        </a:rPr>
                        <a:t>مولتی ویتامین یا ویتامین آ+د</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extLst>
                  <a:ext uri="{0D108BD9-81ED-4DB2-BD59-A6C34878D82A}">
                    <a16:rowId xmlns:a16="http://schemas.microsoft.com/office/drawing/2014/main" val="1470927617"/>
                  </a:ext>
                </a:extLst>
              </a:tr>
              <a:tr h="744708">
                <a:tc>
                  <a:txBody>
                    <a:bodyPr/>
                    <a:lstStyle/>
                    <a:p>
                      <a:pPr marL="0" marR="20955" indent="0" algn="r" rtl="1">
                        <a:lnSpc>
                          <a:spcPct val="107000"/>
                        </a:lnSpc>
                        <a:spcBef>
                          <a:spcPts val="0"/>
                        </a:spcBef>
                        <a:spcAft>
                          <a:spcPts val="0"/>
                        </a:spcAft>
                      </a:pPr>
                      <a:r>
                        <a:rPr lang="ar-SA" sz="2000" b="1" dirty="0" smtClean="0">
                          <a:effectLst/>
                        </a:rPr>
                        <a:t>باتوجه به زم</a:t>
                      </a:r>
                      <a:r>
                        <a:rPr lang="fa-IR" sz="2000" b="1" dirty="0" smtClean="0">
                          <a:effectLst/>
                        </a:rPr>
                        <a:t>ا</a:t>
                      </a:r>
                      <a:r>
                        <a:rPr lang="ar-SA" sz="2000" b="1" dirty="0" smtClean="0">
                          <a:effectLst/>
                        </a:rPr>
                        <a:t>ن مراجعه بعدی بصورت ورق</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635" marR="0" indent="0" algn="r" rtl="1">
                        <a:lnSpc>
                          <a:spcPct val="107000"/>
                        </a:lnSpc>
                        <a:spcBef>
                          <a:spcPts val="0"/>
                        </a:spcBef>
                        <a:spcAft>
                          <a:spcPts val="0"/>
                        </a:spcAft>
                      </a:pPr>
                      <a:r>
                        <a:rPr lang="ar-SA" sz="2000" b="1">
                          <a:effectLst/>
                        </a:rPr>
                        <a:t>روزی یک عدد </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gridSpan="2">
                  <a:txBody>
                    <a:bodyPr/>
                    <a:lstStyle/>
                    <a:p>
                      <a:pPr marL="0" marR="21590" indent="0" algn="r" rtl="1">
                        <a:lnSpc>
                          <a:spcPct val="107000"/>
                        </a:lnSpc>
                        <a:spcBef>
                          <a:spcPts val="0"/>
                        </a:spcBef>
                        <a:spcAft>
                          <a:spcPts val="0"/>
                        </a:spcAft>
                      </a:pPr>
                      <a:r>
                        <a:rPr lang="ar-SA" sz="2000" b="1" dirty="0" smtClean="0">
                          <a:effectLst/>
                        </a:rPr>
                        <a:t>قرص یا </a:t>
                      </a:r>
                      <a:r>
                        <a:rPr lang="ar-SA" sz="2000" b="1" dirty="0">
                          <a:effectLst/>
                        </a:rPr>
                        <a:t>مادران باردار؛ شروع از هفته </a:t>
                      </a:r>
                      <a:r>
                        <a:rPr lang="en-US" sz="2000" b="1" dirty="0">
                          <a:effectLst/>
                        </a:rPr>
                        <a:t>16</a:t>
                      </a:r>
                      <a:r>
                        <a:rPr lang="ar-SA" sz="2000" b="1" dirty="0">
                          <a:effectLst/>
                        </a:rPr>
                        <a:t> بارداری تا کپسول 	هنگام زایمان </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hMerge="1">
                  <a:txBody>
                    <a:bodyPr/>
                    <a:lstStyle/>
                    <a:p>
                      <a:endParaRPr lang="en-US"/>
                    </a:p>
                  </a:txBody>
                  <a:tcPr/>
                </a:tc>
                <a:tc rowSpan="2">
                  <a:txBody>
                    <a:bodyPr/>
                    <a:lstStyle/>
                    <a:p>
                      <a:pPr marL="635" marR="0" indent="0" algn="r" rtl="1">
                        <a:lnSpc>
                          <a:spcPct val="107000"/>
                        </a:lnSpc>
                        <a:spcBef>
                          <a:spcPts val="0"/>
                        </a:spcBef>
                        <a:spcAft>
                          <a:spcPts val="25"/>
                        </a:spcAft>
                      </a:pPr>
                      <a:r>
                        <a:rPr lang="ar-SA" sz="2000" b="1" dirty="0">
                          <a:effectLst/>
                        </a:rPr>
                        <a:t>مولتی ویتامین </a:t>
                      </a:r>
                      <a:endParaRPr lang="en-US" sz="2400" b="1" dirty="0">
                        <a:effectLst/>
                      </a:endParaRPr>
                    </a:p>
                    <a:p>
                      <a:pPr marL="0" marR="20955" indent="0" algn="just" rtl="1">
                        <a:lnSpc>
                          <a:spcPct val="107000"/>
                        </a:lnSpc>
                        <a:spcBef>
                          <a:spcPts val="0"/>
                        </a:spcBef>
                        <a:spcAft>
                          <a:spcPts val="20"/>
                        </a:spcAft>
                      </a:pPr>
                      <a:r>
                        <a:rPr lang="ar-SA" sz="2000" b="1" dirty="0" smtClean="0">
                          <a:effectLst/>
                        </a:rPr>
                        <a:t>مینرال حاوی </a:t>
                      </a:r>
                      <a:endParaRPr lang="en-US" sz="2400" b="1" dirty="0">
                        <a:effectLst/>
                      </a:endParaRPr>
                    </a:p>
                    <a:p>
                      <a:pPr marL="0" marR="44450" indent="0" algn="l" rtl="1">
                        <a:lnSpc>
                          <a:spcPct val="107000"/>
                        </a:lnSpc>
                        <a:spcBef>
                          <a:spcPts val="0"/>
                        </a:spcBef>
                        <a:spcAft>
                          <a:spcPts val="0"/>
                        </a:spcAft>
                      </a:pPr>
                      <a:r>
                        <a:rPr lang="en-US" sz="2000" b="1" dirty="0">
                          <a:effectLst/>
                        </a:rPr>
                        <a:t>150</a:t>
                      </a:r>
                      <a:r>
                        <a:rPr lang="ar-SA" sz="2000" b="1" dirty="0">
                          <a:effectLst/>
                        </a:rPr>
                        <a:t> میكروگرم ید</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extLst>
                  <a:ext uri="{0D108BD9-81ED-4DB2-BD59-A6C34878D82A}">
                    <a16:rowId xmlns:a16="http://schemas.microsoft.com/office/drawing/2014/main" val="654637470"/>
                  </a:ext>
                </a:extLst>
              </a:tr>
              <a:tr h="673440">
                <a:tc>
                  <a:txBody>
                    <a:bodyPr/>
                    <a:lstStyle/>
                    <a:p>
                      <a:pPr marL="0" marR="20955" indent="0" algn="r" rtl="1">
                        <a:lnSpc>
                          <a:spcPct val="107000"/>
                        </a:lnSpc>
                        <a:spcBef>
                          <a:spcPts val="0"/>
                        </a:spcBef>
                        <a:spcAft>
                          <a:spcPts val="0"/>
                        </a:spcAft>
                      </a:pPr>
                      <a:r>
                        <a:rPr lang="ar-SA" sz="2000" b="1" dirty="0" smtClean="0">
                          <a:effectLst/>
                        </a:rPr>
                        <a:t>باتوجه به زمان مراجعه بعدی بصورت ورق</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0" marR="34925" indent="0" algn="r" rtl="1">
                        <a:lnSpc>
                          <a:spcPct val="107000"/>
                        </a:lnSpc>
                        <a:spcBef>
                          <a:spcPts val="0"/>
                        </a:spcBef>
                        <a:spcAft>
                          <a:spcPts val="0"/>
                        </a:spcAft>
                      </a:pPr>
                      <a:r>
                        <a:rPr lang="ar-SA" sz="2000" b="1">
                          <a:effectLst/>
                        </a:rPr>
                        <a:t>روزی یک عدد حاوی </a:t>
                      </a:r>
                      <a:r>
                        <a:rPr lang="en-US" sz="2000" b="1">
                          <a:effectLst/>
                        </a:rPr>
                        <a:t>150</a:t>
                      </a:r>
                      <a:r>
                        <a:rPr lang="ar-SA" sz="2000" b="1">
                          <a:effectLst/>
                        </a:rPr>
                        <a:t> میكروگرم ید</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gridSpan="2">
                  <a:txBody>
                    <a:bodyPr/>
                    <a:lstStyle/>
                    <a:p>
                      <a:pPr marL="0" marR="21590" indent="0" algn="r" rtl="1">
                        <a:lnSpc>
                          <a:spcPct val="107000"/>
                        </a:lnSpc>
                        <a:spcBef>
                          <a:spcPts val="0"/>
                        </a:spcBef>
                        <a:spcAft>
                          <a:spcPts val="0"/>
                        </a:spcAft>
                      </a:pPr>
                      <a:r>
                        <a:rPr lang="ar-SA" sz="2000" b="1" dirty="0" smtClean="0">
                          <a:effectLst/>
                        </a:rPr>
                        <a:t>قرص یا </a:t>
                      </a:r>
                      <a:r>
                        <a:rPr lang="fa-IR" sz="2000" b="1" baseline="0" dirty="0" smtClean="0">
                          <a:effectLst/>
                        </a:rPr>
                        <a:t> </a:t>
                      </a:r>
                      <a:r>
                        <a:rPr lang="ar-SA" sz="2000" b="1" dirty="0" smtClean="0">
                          <a:effectLst/>
                        </a:rPr>
                        <a:t>مادران شیرده</a:t>
                      </a:r>
                      <a:r>
                        <a:rPr lang="ar-SA" sz="2000" b="1" dirty="0">
                          <a:effectLst/>
                        </a:rPr>
                        <a:t>؛ روزی یک قرص تا سه کپسول ماه بعد از زایمان</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580751178"/>
                  </a:ext>
                </a:extLst>
              </a:tr>
              <a:tr h="1159756">
                <a:tc>
                  <a:txBody>
                    <a:bodyPr/>
                    <a:lstStyle/>
                    <a:p>
                      <a:pPr marL="635" marR="0" indent="0" algn="r" rtl="1">
                        <a:lnSpc>
                          <a:spcPct val="107000"/>
                        </a:lnSpc>
                        <a:spcBef>
                          <a:spcPts val="0"/>
                        </a:spcBef>
                        <a:spcAft>
                          <a:spcPts val="0"/>
                        </a:spcAft>
                      </a:pPr>
                      <a:r>
                        <a:rPr lang="ar-SA" sz="2000" b="1" smtClean="0">
                          <a:effectLst/>
                        </a:rPr>
                        <a:t>یک شیشه</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635" marR="21590" indent="0" algn="r" rtl="1">
                        <a:lnSpc>
                          <a:spcPct val="107000"/>
                        </a:lnSpc>
                        <a:spcBef>
                          <a:spcPts val="0"/>
                        </a:spcBef>
                        <a:spcAft>
                          <a:spcPts val="0"/>
                        </a:spcAft>
                      </a:pPr>
                      <a:r>
                        <a:rPr lang="ar-SA" sz="2000" b="1" dirty="0" smtClean="0">
                          <a:effectLst/>
                        </a:rPr>
                        <a:t>روزانه </a:t>
                      </a:r>
                      <a:r>
                        <a:rPr lang="en-US" sz="2000" b="1" dirty="0">
                          <a:effectLst/>
                        </a:rPr>
                        <a:t>1</a:t>
                      </a:r>
                      <a:r>
                        <a:rPr lang="ar-SA" sz="2000" b="1" dirty="0">
                          <a:effectLst/>
                        </a:rPr>
                        <a:t> میلی گرم </a:t>
                      </a:r>
                      <a:r>
                        <a:rPr lang="ar-SA" sz="2000" b="1" dirty="0" smtClean="0">
                          <a:effectLst/>
                        </a:rPr>
                        <a:t>به </a:t>
                      </a:r>
                      <a:r>
                        <a:rPr lang="ar-SA" sz="2000" b="1" dirty="0">
                          <a:effectLst/>
                        </a:rPr>
                        <a:t>ازای هر کیلوگرم وزن بدن تا حدا </a:t>
                      </a:r>
                      <a:r>
                        <a:rPr lang="ar-SA" sz="2000" b="1" dirty="0" smtClean="0">
                          <a:effectLst/>
                        </a:rPr>
                        <a:t>کثر </a:t>
                      </a:r>
                      <a:r>
                        <a:rPr lang="en-US" sz="2000" b="1" dirty="0">
                          <a:effectLst/>
                        </a:rPr>
                        <a:t>15</a:t>
                      </a:r>
                      <a:r>
                        <a:rPr lang="ar-SA" sz="2000" b="1" dirty="0">
                          <a:effectLst/>
                        </a:rPr>
                        <a:t> میلی گرم آهن المنتال معادل </a:t>
                      </a:r>
                      <a:r>
                        <a:rPr lang="en-US" sz="2000" b="1" dirty="0">
                          <a:effectLst/>
                        </a:rPr>
                        <a:t>15</a:t>
                      </a:r>
                      <a:r>
                        <a:rPr lang="ar-SA" sz="2000" b="1" dirty="0">
                          <a:effectLst/>
                        </a:rPr>
                        <a:t> قطره در روز</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36830" marR="20955" indent="0" algn="r" rtl="1">
                        <a:lnSpc>
                          <a:spcPct val="107000"/>
                        </a:lnSpc>
                        <a:spcBef>
                          <a:spcPts val="0"/>
                        </a:spcBef>
                        <a:spcAft>
                          <a:spcPts val="0"/>
                        </a:spcAft>
                      </a:pPr>
                      <a:r>
                        <a:rPr lang="ar-SA" sz="2000" b="1" dirty="0" smtClean="0">
                          <a:effectLst/>
                        </a:rPr>
                        <a:t>از </a:t>
                      </a:r>
                      <a:r>
                        <a:rPr lang="ar-SA" sz="2000" b="1" dirty="0">
                          <a:effectLst/>
                        </a:rPr>
                        <a:t>پایان </a:t>
                      </a:r>
                      <a:r>
                        <a:rPr lang="en-US" sz="2000" b="1" dirty="0">
                          <a:effectLst/>
                        </a:rPr>
                        <a:t>6</a:t>
                      </a:r>
                      <a:r>
                        <a:rPr lang="ar-SA" sz="2000" b="1" dirty="0">
                          <a:effectLst/>
                        </a:rPr>
                        <a:t> ماهگی تا پایان </a:t>
                      </a:r>
                      <a:r>
                        <a:rPr lang="en-US" sz="2000" b="1" dirty="0">
                          <a:effectLst/>
                        </a:rPr>
                        <a:t>24</a:t>
                      </a:r>
                      <a:r>
                        <a:rPr lang="ar-SA" sz="2000" b="1" dirty="0">
                          <a:effectLst/>
                        </a:rPr>
                        <a:t> ماهگی و یا همزمان با شروع تغذیه تكمیلی </a:t>
                      </a:r>
                      <a:r>
                        <a:rPr lang="fa-IR" sz="2000" b="1" dirty="0" smtClean="0">
                          <a:effectLst/>
                        </a:rPr>
                        <a:t>(</a:t>
                      </a:r>
                      <a:r>
                        <a:rPr lang="ar-SA" sz="2000" b="1" dirty="0" smtClean="0">
                          <a:effectLst/>
                        </a:rPr>
                        <a:t>بین </a:t>
                      </a:r>
                      <a:r>
                        <a:rPr lang="en-US" sz="2000" b="1" dirty="0">
                          <a:effectLst/>
                        </a:rPr>
                        <a:t>4</a:t>
                      </a:r>
                      <a:r>
                        <a:rPr lang="ar-SA" sz="2000" b="1" dirty="0">
                          <a:effectLst/>
                        </a:rPr>
                        <a:t> تا </a:t>
                      </a:r>
                      <a:r>
                        <a:rPr lang="en-US" sz="2000" b="1" dirty="0">
                          <a:effectLst/>
                        </a:rPr>
                        <a:t>6</a:t>
                      </a:r>
                      <a:r>
                        <a:rPr lang="ar-SA" sz="2000" b="1" dirty="0">
                          <a:effectLst/>
                        </a:rPr>
                        <a:t> </a:t>
                      </a:r>
                      <a:r>
                        <a:rPr lang="ar-SA" sz="2000" b="1" dirty="0" smtClean="0">
                          <a:effectLst/>
                        </a:rPr>
                        <a:t>ماهگی</a:t>
                      </a:r>
                      <a:r>
                        <a:rPr lang="fa-IR" sz="2000" b="1" dirty="0" smtClean="0">
                          <a:effectLst/>
                        </a:rPr>
                        <a:t>)</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635" marR="0" indent="0" algn="r" rtl="1">
                        <a:lnSpc>
                          <a:spcPct val="107000"/>
                        </a:lnSpc>
                        <a:spcBef>
                          <a:spcPts val="0"/>
                        </a:spcBef>
                        <a:spcAft>
                          <a:spcPts val="0"/>
                        </a:spcAft>
                      </a:pPr>
                      <a:r>
                        <a:rPr lang="ar-SA" sz="2000" b="1" dirty="0">
                          <a:effectLst/>
                        </a:rPr>
                        <a:t>قطره</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rowSpan="4">
                  <a:txBody>
                    <a:bodyPr/>
                    <a:lstStyle/>
                    <a:p>
                      <a:pPr marL="0" marR="20955" indent="0" algn="just" rtl="1">
                        <a:lnSpc>
                          <a:spcPct val="107000"/>
                        </a:lnSpc>
                        <a:spcBef>
                          <a:spcPts val="0"/>
                        </a:spcBef>
                        <a:spcAft>
                          <a:spcPts val="0"/>
                        </a:spcAft>
                      </a:pPr>
                      <a:r>
                        <a:rPr lang="ar-SA" sz="2000" b="1" dirty="0">
                          <a:effectLst/>
                        </a:rPr>
                        <a:t>قطره /</a:t>
                      </a:r>
                      <a:r>
                        <a:rPr lang="ar-SA" sz="2000" b="1" dirty="0" smtClean="0">
                          <a:effectLst/>
                        </a:rPr>
                        <a:t>شربت </a:t>
                      </a:r>
                      <a:r>
                        <a:rPr lang="ar-SA" sz="2000" b="1" dirty="0">
                          <a:effectLst/>
                        </a:rPr>
                        <a:t>و قرص آهن</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extLst>
                  <a:ext uri="{0D108BD9-81ED-4DB2-BD59-A6C34878D82A}">
                    <a16:rowId xmlns:a16="http://schemas.microsoft.com/office/drawing/2014/main" val="231067466"/>
                  </a:ext>
                </a:extLst>
              </a:tr>
              <a:tr h="1358339">
                <a:tc>
                  <a:txBody>
                    <a:bodyPr/>
                    <a:lstStyle/>
                    <a:p>
                      <a:pPr marL="0" marR="21590" indent="0" algn="r" rtl="1">
                        <a:lnSpc>
                          <a:spcPct val="107000"/>
                        </a:lnSpc>
                        <a:spcBef>
                          <a:spcPts val="0"/>
                        </a:spcBef>
                        <a:spcAft>
                          <a:spcPts val="0"/>
                        </a:spcAft>
                      </a:pPr>
                      <a:r>
                        <a:rPr lang="ar-SA" sz="2000" b="1" dirty="0" smtClean="0">
                          <a:effectLst/>
                        </a:rPr>
                        <a:t>ارائه به مدارس بر اساس</a:t>
                      </a:r>
                      <a:r>
                        <a:rPr lang="fa-IR" sz="2000" b="1" baseline="0" dirty="0" smtClean="0">
                          <a:effectLst/>
                        </a:rPr>
                        <a:t>    </a:t>
                      </a:r>
                      <a:r>
                        <a:rPr lang="ar-SA" sz="2000" b="1" dirty="0" smtClean="0">
                          <a:effectLst/>
                        </a:rPr>
                        <a:t>برنامه ریزی دانشگاه مربوطه</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635" marR="21590" indent="0" algn="r" rtl="1">
                        <a:lnSpc>
                          <a:spcPct val="107000"/>
                        </a:lnSpc>
                        <a:spcBef>
                          <a:spcPts val="0"/>
                        </a:spcBef>
                        <a:spcAft>
                          <a:spcPts val="0"/>
                        </a:spcAft>
                      </a:pPr>
                      <a:r>
                        <a:rPr lang="ar-SA" sz="2000" b="1" dirty="0" smtClean="0">
                          <a:effectLst/>
                        </a:rPr>
                        <a:t>هفته </a:t>
                      </a:r>
                      <a:r>
                        <a:rPr lang="ar-SA" sz="2000" b="1" dirty="0">
                          <a:effectLst/>
                        </a:rPr>
                        <a:t>ای </a:t>
                      </a:r>
                      <a:r>
                        <a:rPr lang="ar-SA" sz="2000" b="1" dirty="0" smtClean="0">
                          <a:effectLst/>
                        </a:rPr>
                        <a:t>یک عدد قرص فروس </a:t>
                      </a:r>
                      <a:r>
                        <a:rPr lang="fa-IR" sz="2000" b="1" dirty="0" smtClean="0">
                          <a:effectLst/>
                        </a:rPr>
                        <a:t>س</a:t>
                      </a:r>
                      <a:r>
                        <a:rPr lang="ar-SA" sz="2000" b="1" dirty="0" smtClean="0">
                          <a:effectLst/>
                        </a:rPr>
                        <a:t>ولفات </a:t>
                      </a:r>
                      <a:r>
                        <a:rPr lang="ar-SA" sz="2000" b="1" dirty="0">
                          <a:effectLst/>
                        </a:rPr>
                        <a:t>یا فروس فومارات یا فرفولیک </a:t>
                      </a:r>
                      <a:r>
                        <a:rPr lang="ar-SA" sz="2000" b="1" dirty="0" smtClean="0">
                          <a:effectLst/>
                        </a:rPr>
                        <a:t>حاوی </a:t>
                      </a:r>
                      <a:r>
                        <a:rPr lang="en-US" sz="2000" b="1" dirty="0">
                          <a:effectLst/>
                        </a:rPr>
                        <a:t>60</a:t>
                      </a:r>
                      <a:r>
                        <a:rPr lang="ar-SA" sz="2000" b="1" dirty="0" smtClean="0">
                          <a:effectLst/>
                        </a:rPr>
                        <a:t>میلی گرم آهن المنتال به مدت </a:t>
                      </a:r>
                      <a:r>
                        <a:rPr lang="en-US" sz="2000" b="1" dirty="0">
                          <a:effectLst/>
                        </a:rPr>
                        <a:t>16</a:t>
                      </a:r>
                      <a:r>
                        <a:rPr lang="ar-SA" sz="2000" b="1" dirty="0">
                          <a:effectLst/>
                        </a:rPr>
                        <a:t> </a:t>
                      </a:r>
                      <a:r>
                        <a:rPr lang="ar-SA" sz="2000" b="1" dirty="0" smtClean="0">
                          <a:effectLst/>
                        </a:rPr>
                        <a:t>هفت</a:t>
                      </a:r>
                      <a:r>
                        <a:rPr lang="fa-IR" sz="2000" b="1" dirty="0" smtClean="0">
                          <a:effectLst/>
                        </a:rPr>
                        <a:t>ه</a:t>
                      </a:r>
                      <a:r>
                        <a:rPr lang="ar-SA" sz="2000" b="1" dirty="0" smtClean="0">
                          <a:effectLst/>
                        </a:rPr>
                        <a:t>  </a:t>
                      </a:r>
                      <a:r>
                        <a:rPr lang="ar-SA" sz="2000" b="1" dirty="0">
                          <a:effectLst/>
                        </a:rPr>
                        <a:t>در طول هر </a:t>
                      </a:r>
                      <a:r>
                        <a:rPr lang="ar-SA" sz="2000" b="1" dirty="0" smtClean="0">
                          <a:effectLst/>
                        </a:rPr>
                        <a:t>سال </a:t>
                      </a:r>
                      <a:r>
                        <a:rPr lang="ar-SA" sz="2000" b="1" dirty="0">
                          <a:effectLst/>
                        </a:rPr>
                        <a:t>تحصیلی</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36830" marR="0" indent="0" algn="r" rtl="1">
                        <a:lnSpc>
                          <a:spcPct val="107000"/>
                        </a:lnSpc>
                        <a:spcBef>
                          <a:spcPts val="0"/>
                        </a:spcBef>
                        <a:spcAft>
                          <a:spcPts val="0"/>
                        </a:spcAft>
                      </a:pPr>
                      <a:r>
                        <a:rPr lang="ar-SA" sz="2000" b="1">
                          <a:effectLst/>
                        </a:rPr>
                        <a:t>دختران نوجوان </a:t>
                      </a:r>
                      <a:r>
                        <a:rPr lang="en-US" sz="2000" b="1">
                          <a:effectLst/>
                        </a:rPr>
                        <a:t>12</a:t>
                      </a:r>
                      <a:r>
                        <a:rPr lang="ar-SA" sz="2000" b="1">
                          <a:effectLst/>
                        </a:rPr>
                        <a:t> تا </a:t>
                      </a:r>
                      <a:r>
                        <a:rPr lang="en-US" sz="2000" b="1">
                          <a:effectLst/>
                        </a:rPr>
                        <a:t>18</a:t>
                      </a:r>
                      <a:r>
                        <a:rPr lang="ar-SA" sz="2000" b="1">
                          <a:effectLst/>
                        </a:rPr>
                        <a:t> سال</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635" marR="0" indent="0" algn="r" rtl="1">
                        <a:lnSpc>
                          <a:spcPct val="107000"/>
                        </a:lnSpc>
                        <a:spcBef>
                          <a:spcPts val="0"/>
                        </a:spcBef>
                        <a:spcAft>
                          <a:spcPts val="0"/>
                        </a:spcAft>
                      </a:pPr>
                      <a:r>
                        <a:rPr lang="ar-SA" sz="2000" b="1" dirty="0">
                          <a:effectLst/>
                        </a:rPr>
                        <a:t>قرص</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vMerge="1">
                  <a:txBody>
                    <a:bodyPr/>
                    <a:lstStyle/>
                    <a:p>
                      <a:endParaRPr lang="en-US"/>
                    </a:p>
                  </a:txBody>
                  <a:tcPr/>
                </a:tc>
                <a:extLst>
                  <a:ext uri="{0D108BD9-81ED-4DB2-BD59-A6C34878D82A}">
                    <a16:rowId xmlns:a16="http://schemas.microsoft.com/office/drawing/2014/main" val="1704106673"/>
                  </a:ext>
                </a:extLst>
              </a:tr>
              <a:tr h="1067802">
                <a:tc>
                  <a:txBody>
                    <a:bodyPr/>
                    <a:lstStyle/>
                    <a:p>
                      <a:pPr marL="0" marR="21590" indent="0" algn="r" rtl="1">
                        <a:lnSpc>
                          <a:spcPct val="107000"/>
                        </a:lnSpc>
                        <a:spcBef>
                          <a:spcPts val="0"/>
                        </a:spcBef>
                        <a:spcAft>
                          <a:spcPts val="0"/>
                        </a:spcAft>
                      </a:pPr>
                      <a:r>
                        <a:rPr lang="ar-SA" sz="2000" b="1" dirty="0" smtClean="0">
                          <a:effectLst/>
                        </a:rPr>
                        <a:t>باتوجه به زم</a:t>
                      </a:r>
                      <a:r>
                        <a:rPr lang="fa-IR" sz="2000" b="1" dirty="0" smtClean="0">
                          <a:effectLst/>
                        </a:rPr>
                        <a:t>ا</a:t>
                      </a:r>
                      <a:r>
                        <a:rPr lang="ar-SA" sz="2000" b="1" dirty="0" smtClean="0">
                          <a:effectLst/>
                        </a:rPr>
                        <a:t>ن مراجعه بعدی بصورت ورق</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635" marR="21590" indent="0" algn="r" rtl="1">
                        <a:lnSpc>
                          <a:spcPct val="107000"/>
                        </a:lnSpc>
                        <a:spcBef>
                          <a:spcPts val="0"/>
                        </a:spcBef>
                        <a:spcAft>
                          <a:spcPts val="0"/>
                        </a:spcAft>
                      </a:pPr>
                      <a:r>
                        <a:rPr lang="ar-SA" sz="2000" b="1" dirty="0">
                          <a:effectLst/>
                        </a:rPr>
                        <a:t>روزی </a:t>
                      </a:r>
                      <a:r>
                        <a:rPr lang="ar-SA" sz="2000" b="1" dirty="0" smtClean="0">
                          <a:effectLst/>
                        </a:rPr>
                        <a:t>یک </a:t>
                      </a:r>
                      <a:r>
                        <a:rPr lang="ar-SA" sz="2000" b="1" dirty="0">
                          <a:effectLst/>
                        </a:rPr>
                        <a:t>عدد قرص فروس </a:t>
                      </a:r>
                      <a:r>
                        <a:rPr lang="ar-SA" sz="2000" b="1" dirty="0" smtClean="0">
                          <a:effectLst/>
                        </a:rPr>
                        <a:t>سولفات یا </a:t>
                      </a:r>
                      <a:r>
                        <a:rPr lang="ar-SA" sz="2000" b="1" dirty="0">
                          <a:effectLst/>
                        </a:rPr>
                        <a:t>فروس </a:t>
                      </a:r>
                      <a:r>
                        <a:rPr lang="ar-SA" sz="2000" b="1" dirty="0" smtClean="0">
                          <a:effectLst/>
                        </a:rPr>
                        <a:t>فومارات یا </a:t>
                      </a:r>
                      <a:r>
                        <a:rPr lang="ar-SA" sz="2000" b="1" dirty="0">
                          <a:effectLst/>
                        </a:rPr>
                        <a:t>فرفولیک حاوی </a:t>
                      </a:r>
                      <a:r>
                        <a:rPr lang="en-US" sz="2000" b="1" dirty="0">
                          <a:effectLst/>
                        </a:rPr>
                        <a:t>60</a:t>
                      </a:r>
                      <a:r>
                        <a:rPr lang="ar-SA" sz="2000" b="1" dirty="0">
                          <a:effectLst/>
                        </a:rPr>
                        <a:t>میلی گرم آهن المنتال</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0" marR="21590" indent="0" algn="r" rtl="1">
                        <a:lnSpc>
                          <a:spcPct val="107000"/>
                        </a:lnSpc>
                        <a:spcBef>
                          <a:spcPts val="0"/>
                        </a:spcBef>
                        <a:spcAft>
                          <a:spcPts val="0"/>
                        </a:spcAft>
                      </a:pPr>
                      <a:r>
                        <a:rPr lang="ar-SA" sz="2000" b="1">
                          <a:effectLst/>
                        </a:rPr>
                        <a:t>مادران باردار؛ شروع از هفته </a:t>
                      </a:r>
                      <a:r>
                        <a:rPr lang="en-US" sz="2000" b="1">
                          <a:effectLst/>
                        </a:rPr>
                        <a:t>16</a:t>
                      </a:r>
                      <a:r>
                        <a:rPr lang="ar-SA" sz="2000" b="1">
                          <a:effectLst/>
                        </a:rPr>
                        <a:t> بارداری تا پایان بارداری </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635" marR="0" indent="0" algn="r" rtl="1">
                        <a:lnSpc>
                          <a:spcPct val="107000"/>
                        </a:lnSpc>
                        <a:spcBef>
                          <a:spcPts val="0"/>
                        </a:spcBef>
                        <a:spcAft>
                          <a:spcPts val="0"/>
                        </a:spcAft>
                      </a:pPr>
                      <a:r>
                        <a:rPr lang="ar-SA" sz="2000" b="1" dirty="0">
                          <a:effectLst/>
                        </a:rPr>
                        <a:t>قرص</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vMerge="1">
                  <a:txBody>
                    <a:bodyPr/>
                    <a:lstStyle/>
                    <a:p>
                      <a:endParaRPr lang="en-US"/>
                    </a:p>
                  </a:txBody>
                  <a:tcPr/>
                </a:tc>
                <a:extLst>
                  <a:ext uri="{0D108BD9-81ED-4DB2-BD59-A6C34878D82A}">
                    <a16:rowId xmlns:a16="http://schemas.microsoft.com/office/drawing/2014/main" val="3985317447"/>
                  </a:ext>
                </a:extLst>
              </a:tr>
              <a:tr h="1325417">
                <a:tc>
                  <a:txBody>
                    <a:bodyPr/>
                    <a:lstStyle/>
                    <a:p>
                      <a:pPr marL="0" marR="21590" indent="0" algn="r" rtl="1">
                        <a:lnSpc>
                          <a:spcPct val="107000"/>
                        </a:lnSpc>
                        <a:spcBef>
                          <a:spcPts val="0"/>
                        </a:spcBef>
                        <a:spcAft>
                          <a:spcPts val="0"/>
                        </a:spcAft>
                      </a:pPr>
                      <a:r>
                        <a:rPr lang="ar-SA" sz="2000" b="1" dirty="0" smtClean="0">
                          <a:effectLst/>
                        </a:rPr>
                        <a:t>باتوجه به زمان مراجعه بعدی بصورت ورق</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635" marR="21590" indent="0" algn="r" rtl="1">
                        <a:lnSpc>
                          <a:spcPct val="107000"/>
                        </a:lnSpc>
                        <a:spcBef>
                          <a:spcPts val="0"/>
                        </a:spcBef>
                        <a:spcAft>
                          <a:spcPts val="0"/>
                        </a:spcAft>
                      </a:pPr>
                      <a:r>
                        <a:rPr lang="ar-SA" sz="2000" b="1" dirty="0">
                          <a:effectLst/>
                        </a:rPr>
                        <a:t>روزی </a:t>
                      </a:r>
                      <a:r>
                        <a:rPr lang="ar-SA" sz="2000" b="1" dirty="0" smtClean="0">
                          <a:effectLst/>
                        </a:rPr>
                        <a:t> </a:t>
                      </a:r>
                      <a:r>
                        <a:rPr lang="fa-IR" sz="2000" b="1" dirty="0" smtClean="0">
                          <a:effectLst/>
                        </a:rPr>
                        <a:t>یک</a:t>
                      </a:r>
                      <a:r>
                        <a:rPr lang="ar-SA" sz="2000" b="1" dirty="0" smtClean="0">
                          <a:effectLst/>
                        </a:rPr>
                        <a:t> </a:t>
                      </a:r>
                      <a:r>
                        <a:rPr lang="ar-SA" sz="2000" b="1" dirty="0">
                          <a:effectLst/>
                        </a:rPr>
                        <a:t>عدد قرص فروس </a:t>
                      </a:r>
                      <a:r>
                        <a:rPr lang="ar-SA" sz="2000" b="1" dirty="0" smtClean="0">
                          <a:effectLst/>
                        </a:rPr>
                        <a:t>سولفات یا </a:t>
                      </a:r>
                      <a:r>
                        <a:rPr lang="ar-SA" sz="2000" b="1" dirty="0">
                          <a:effectLst/>
                        </a:rPr>
                        <a:t>فروس </a:t>
                      </a:r>
                      <a:r>
                        <a:rPr lang="ar-SA" sz="2000" b="1" dirty="0" smtClean="0">
                          <a:effectLst/>
                        </a:rPr>
                        <a:t>فومارات یا </a:t>
                      </a:r>
                      <a:r>
                        <a:rPr lang="ar-SA" sz="2000" b="1" dirty="0">
                          <a:effectLst/>
                        </a:rPr>
                        <a:t>فرفولیک حاوی </a:t>
                      </a:r>
                      <a:r>
                        <a:rPr lang="en-US" sz="2000" b="1" dirty="0">
                          <a:effectLst/>
                        </a:rPr>
                        <a:t>60</a:t>
                      </a:r>
                      <a:r>
                        <a:rPr lang="ar-SA" sz="2000" b="1" dirty="0">
                          <a:effectLst/>
                        </a:rPr>
                        <a:t>میلی گرم آهن المنتال</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tc>
                <a:tc>
                  <a:txBody>
                    <a:bodyPr/>
                    <a:lstStyle/>
                    <a:p>
                      <a:pPr marL="0" marR="21590" indent="0" algn="r" rtl="1">
                        <a:lnSpc>
                          <a:spcPct val="107000"/>
                        </a:lnSpc>
                        <a:spcBef>
                          <a:spcPts val="0"/>
                        </a:spcBef>
                        <a:spcAft>
                          <a:spcPts val="0"/>
                        </a:spcAft>
                      </a:pPr>
                      <a:r>
                        <a:rPr lang="ar-SA" sz="2000" b="1" dirty="0">
                          <a:effectLst/>
                        </a:rPr>
                        <a:t>مادران </a:t>
                      </a:r>
                      <a:r>
                        <a:rPr lang="ar-SA" sz="2000" b="1" dirty="0" smtClean="0">
                          <a:effectLst/>
                        </a:rPr>
                        <a:t>شیرده</a:t>
                      </a:r>
                      <a:r>
                        <a:rPr lang="ar-SA" sz="2000" b="1" dirty="0">
                          <a:effectLst/>
                        </a:rPr>
                        <a:t>؛ از زمان زایمان تا سه ماه بعد از زایمان</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a:txBody>
                    <a:bodyPr/>
                    <a:lstStyle/>
                    <a:p>
                      <a:pPr marL="635" marR="0" indent="0" algn="r" rtl="1">
                        <a:lnSpc>
                          <a:spcPct val="107000"/>
                        </a:lnSpc>
                        <a:spcBef>
                          <a:spcPts val="0"/>
                        </a:spcBef>
                        <a:spcAft>
                          <a:spcPts val="0"/>
                        </a:spcAft>
                      </a:pPr>
                      <a:r>
                        <a:rPr lang="ar-SA" sz="2000" b="1" dirty="0">
                          <a:effectLst/>
                        </a:rPr>
                        <a:t>قرص</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7199" marR="17216" marT="1565" marB="0" anchor="ctr"/>
                </a:tc>
                <a:tc vMerge="1">
                  <a:txBody>
                    <a:bodyPr/>
                    <a:lstStyle/>
                    <a:p>
                      <a:endParaRPr lang="en-US"/>
                    </a:p>
                  </a:txBody>
                  <a:tcPr/>
                </a:tc>
                <a:extLst>
                  <a:ext uri="{0D108BD9-81ED-4DB2-BD59-A6C34878D82A}">
                    <a16:rowId xmlns:a16="http://schemas.microsoft.com/office/drawing/2014/main" val="1171124121"/>
                  </a:ext>
                </a:extLst>
              </a:tr>
            </a:tbl>
          </a:graphicData>
        </a:graphic>
      </p:graphicFrame>
    </p:spTree>
    <p:extLst>
      <p:ext uri="{BB962C8B-B14F-4D97-AF65-F5344CB8AC3E}">
        <p14:creationId xmlns:p14="http://schemas.microsoft.com/office/powerpoint/2010/main" val="2254904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برنامه کشوری مکمل یاری گروه های سنی و فیزیولوژیک </a:t>
            </a: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3248050453"/>
              </p:ext>
            </p:extLst>
          </p:nvPr>
        </p:nvGraphicFramePr>
        <p:xfrm>
          <a:off x="0" y="1131513"/>
          <a:ext cx="12325351" cy="6614033"/>
        </p:xfrm>
        <a:graphic>
          <a:graphicData uri="http://schemas.openxmlformats.org/drawingml/2006/table">
            <a:tbl>
              <a:tblPr firstRow="1" firstCol="1" bandRow="1">
                <a:tableStyleId>{5C22544A-7EE6-4342-B048-85BDC9FD1C3A}</a:tableStyleId>
              </a:tblPr>
              <a:tblGrid>
                <a:gridCol w="2960955">
                  <a:extLst>
                    <a:ext uri="{9D8B030D-6E8A-4147-A177-3AD203B41FA5}">
                      <a16:colId xmlns:a16="http://schemas.microsoft.com/office/drawing/2014/main" val="973248128"/>
                    </a:ext>
                  </a:extLst>
                </a:gridCol>
                <a:gridCol w="3338089">
                  <a:extLst>
                    <a:ext uri="{9D8B030D-6E8A-4147-A177-3AD203B41FA5}">
                      <a16:colId xmlns:a16="http://schemas.microsoft.com/office/drawing/2014/main" val="1196340712"/>
                    </a:ext>
                  </a:extLst>
                </a:gridCol>
                <a:gridCol w="3454556">
                  <a:extLst>
                    <a:ext uri="{9D8B030D-6E8A-4147-A177-3AD203B41FA5}">
                      <a16:colId xmlns:a16="http://schemas.microsoft.com/office/drawing/2014/main" val="1178089676"/>
                    </a:ext>
                  </a:extLst>
                </a:gridCol>
                <a:gridCol w="1024068">
                  <a:extLst>
                    <a:ext uri="{9D8B030D-6E8A-4147-A177-3AD203B41FA5}">
                      <a16:colId xmlns:a16="http://schemas.microsoft.com/office/drawing/2014/main" val="188090361"/>
                    </a:ext>
                  </a:extLst>
                </a:gridCol>
                <a:gridCol w="1547683">
                  <a:extLst>
                    <a:ext uri="{9D8B030D-6E8A-4147-A177-3AD203B41FA5}">
                      <a16:colId xmlns:a16="http://schemas.microsoft.com/office/drawing/2014/main" val="2491730609"/>
                    </a:ext>
                  </a:extLst>
                </a:gridCol>
              </a:tblGrid>
              <a:tr h="972867">
                <a:tc>
                  <a:txBody>
                    <a:bodyPr/>
                    <a:lstStyle/>
                    <a:p>
                      <a:pPr marL="0" marR="20955" indent="0" algn="r" rtl="1">
                        <a:lnSpc>
                          <a:spcPct val="107000"/>
                        </a:lnSpc>
                        <a:spcBef>
                          <a:spcPts val="0"/>
                        </a:spcBef>
                        <a:spcAft>
                          <a:spcPts val="0"/>
                        </a:spcAft>
                      </a:pPr>
                      <a:r>
                        <a:rPr lang="ar-SA" sz="2000" dirty="0" smtClean="0">
                          <a:effectLst/>
                        </a:rPr>
                        <a:t>باتوجه به زمان مراجعه </a:t>
                      </a:r>
                      <a:r>
                        <a:rPr lang="ar-SA" sz="2000" dirty="0">
                          <a:effectLst/>
                        </a:rPr>
                        <a:t>بعدی بصورت ورق</a:t>
                      </a:r>
                      <a:endParaRPr lang="en-US" sz="2400"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1270" marR="0" indent="0" algn="r" rtl="1">
                        <a:lnSpc>
                          <a:spcPct val="107000"/>
                        </a:lnSpc>
                        <a:spcBef>
                          <a:spcPts val="0"/>
                        </a:spcBef>
                        <a:spcAft>
                          <a:spcPts val="0"/>
                        </a:spcAft>
                      </a:pPr>
                      <a:r>
                        <a:rPr lang="ar-SA" sz="2000" dirty="0">
                          <a:effectLst/>
                        </a:rPr>
                        <a:t>روزی نصف قرص یک میلی گرمی </a:t>
                      </a:r>
                      <a:endParaRPr lang="en-US" sz="2400"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37465" marR="21590" indent="-635" algn="just" rtl="1">
                        <a:lnSpc>
                          <a:spcPct val="107000"/>
                        </a:lnSpc>
                        <a:spcBef>
                          <a:spcPts val="0"/>
                        </a:spcBef>
                        <a:spcAft>
                          <a:spcPts val="0"/>
                        </a:spcAft>
                      </a:pPr>
                      <a:r>
                        <a:rPr lang="ar-SA" sz="2000">
                          <a:effectLst/>
                        </a:rPr>
                        <a:t>مادران بارًدار به محض اطلاع از بارداری و یا ترجیحا سه ماه قبل از شروع بارداری تا پایان بارداری** </a:t>
                      </a:r>
                      <a:endParaRPr lang="en-US" sz="240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635" marR="0" indent="0" algn="r" rtl="1">
                        <a:lnSpc>
                          <a:spcPct val="107000"/>
                        </a:lnSpc>
                        <a:spcBef>
                          <a:spcPts val="0"/>
                        </a:spcBef>
                        <a:spcAft>
                          <a:spcPts val="0"/>
                        </a:spcAft>
                      </a:pPr>
                      <a:r>
                        <a:rPr lang="ar-SA" sz="2000">
                          <a:effectLst/>
                        </a:rPr>
                        <a:t>قرص</a:t>
                      </a:r>
                      <a:endParaRPr lang="en-US" sz="240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635" marR="0" indent="0" algn="r" rtl="1">
                        <a:lnSpc>
                          <a:spcPct val="107000"/>
                        </a:lnSpc>
                        <a:spcBef>
                          <a:spcPts val="0"/>
                        </a:spcBef>
                        <a:spcAft>
                          <a:spcPts val="0"/>
                        </a:spcAft>
                      </a:pPr>
                      <a:r>
                        <a:rPr lang="ar-SA" sz="2000">
                          <a:effectLst/>
                        </a:rPr>
                        <a:t>اسیدفولیک </a:t>
                      </a:r>
                      <a:endParaRPr lang="en-US" sz="240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extLst>
                  <a:ext uri="{0D108BD9-81ED-4DB2-BD59-A6C34878D82A}">
                    <a16:rowId xmlns:a16="http://schemas.microsoft.com/office/drawing/2014/main" val="2009814571"/>
                  </a:ext>
                </a:extLst>
              </a:tr>
              <a:tr h="972867">
                <a:tc>
                  <a:txBody>
                    <a:bodyPr/>
                    <a:lstStyle/>
                    <a:p>
                      <a:pPr marL="0" marR="20955" indent="0" algn="r" rtl="1">
                        <a:lnSpc>
                          <a:spcPct val="107000"/>
                        </a:lnSpc>
                        <a:spcBef>
                          <a:spcPts val="0"/>
                        </a:spcBef>
                        <a:spcAft>
                          <a:spcPts val="0"/>
                        </a:spcAft>
                      </a:pPr>
                      <a:r>
                        <a:rPr lang="ar-SA" sz="2000" b="1" dirty="0" smtClean="0">
                          <a:effectLst/>
                        </a:rPr>
                        <a:t>باتوجه به زمان مراجعه </a:t>
                      </a:r>
                      <a:r>
                        <a:rPr lang="ar-SA" sz="2000" b="1" dirty="0">
                          <a:effectLst/>
                        </a:rPr>
                        <a:t>بعدی بصورت ورق</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1270" marR="20955" indent="0" algn="just" rtl="1">
                        <a:lnSpc>
                          <a:spcPct val="107000"/>
                        </a:lnSpc>
                        <a:spcBef>
                          <a:spcPts val="0"/>
                        </a:spcBef>
                        <a:spcAft>
                          <a:spcPts val="0"/>
                        </a:spcAft>
                      </a:pPr>
                      <a:r>
                        <a:rPr lang="ar-SA" sz="2000" b="1" dirty="0">
                          <a:effectLst/>
                        </a:rPr>
                        <a:t>روزی </a:t>
                      </a:r>
                      <a:r>
                        <a:rPr lang="ar-SA" sz="2000" b="1" dirty="0" smtClean="0">
                          <a:effectLst/>
                        </a:rPr>
                        <a:t>یک عدد قرص حاوی </a:t>
                      </a:r>
                      <a:r>
                        <a:rPr lang="en-US" sz="2000" b="1" dirty="0">
                          <a:effectLst/>
                        </a:rPr>
                        <a:t>005</a:t>
                      </a:r>
                      <a:r>
                        <a:rPr lang="ar-SA" sz="2000" b="1" dirty="0">
                          <a:effectLst/>
                        </a:rPr>
                        <a:t> میكروگرم </a:t>
                      </a:r>
                      <a:r>
                        <a:rPr lang="ar-SA" sz="2000" b="1" dirty="0" smtClean="0">
                          <a:effectLst/>
                        </a:rPr>
                        <a:t>اسیدفولیک </a:t>
                      </a:r>
                      <a:r>
                        <a:rPr lang="ar-SA" sz="2000" b="1" dirty="0">
                          <a:effectLst/>
                        </a:rPr>
                        <a:t>و </a:t>
                      </a:r>
                      <a:r>
                        <a:rPr lang="en-US" sz="2000" b="1" dirty="0">
                          <a:effectLst/>
                        </a:rPr>
                        <a:t>150</a:t>
                      </a:r>
                      <a:r>
                        <a:rPr lang="ar-SA" sz="2000" b="1" dirty="0">
                          <a:effectLst/>
                        </a:rPr>
                        <a:t> میكروگرم ید</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36830" marR="20955" indent="0" algn="just" rtl="1">
                        <a:lnSpc>
                          <a:spcPct val="107000"/>
                        </a:lnSpc>
                        <a:spcBef>
                          <a:spcPts val="0"/>
                        </a:spcBef>
                        <a:spcAft>
                          <a:spcPts val="0"/>
                        </a:spcAft>
                      </a:pPr>
                      <a:r>
                        <a:rPr lang="ar-SA" sz="2000" b="1" dirty="0">
                          <a:effectLst/>
                        </a:rPr>
                        <a:t>مادران بارًدار به محض اطلاع از بارداری و یا ترجیحا سه ماه قبل از شروع بارداری تا پایان </a:t>
                      </a:r>
                      <a:r>
                        <a:rPr lang="ar-SA" sz="2000" b="1" dirty="0" smtClean="0">
                          <a:effectLst/>
                        </a:rPr>
                        <a:t>بارداری</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1270" marR="0" indent="0" algn="r" rtl="1">
                        <a:lnSpc>
                          <a:spcPct val="107000"/>
                        </a:lnSpc>
                        <a:spcBef>
                          <a:spcPts val="0"/>
                        </a:spcBef>
                        <a:spcAft>
                          <a:spcPts val="0"/>
                        </a:spcAft>
                      </a:pPr>
                      <a:r>
                        <a:rPr lang="ar-SA" sz="2000" b="1">
                          <a:effectLst/>
                        </a:rPr>
                        <a:t>قرص</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0" marR="187960" indent="0" algn="just" rtl="1">
                        <a:lnSpc>
                          <a:spcPct val="107000"/>
                        </a:lnSpc>
                        <a:spcBef>
                          <a:spcPts val="0"/>
                        </a:spcBef>
                        <a:spcAft>
                          <a:spcPts val="0"/>
                        </a:spcAft>
                      </a:pPr>
                      <a:r>
                        <a:rPr lang="ar-SA" sz="2000" b="1" dirty="0">
                          <a:effectLst/>
                        </a:rPr>
                        <a:t>اسید </a:t>
                      </a:r>
                      <a:r>
                        <a:rPr lang="ar-SA" sz="2000" b="1" dirty="0" smtClean="0">
                          <a:effectLst/>
                        </a:rPr>
                        <a:t>فولیک</a:t>
                      </a:r>
                      <a:r>
                        <a:rPr lang="fa-IR" sz="2000" b="1" dirty="0" smtClean="0">
                          <a:effectLst/>
                        </a:rPr>
                        <a:t> </a:t>
                      </a:r>
                      <a:r>
                        <a:rPr lang="ar-SA" sz="2000" b="1" dirty="0" smtClean="0">
                          <a:effectLst/>
                        </a:rPr>
                        <a:t>ید </a:t>
                      </a:r>
                      <a:r>
                        <a:rPr lang="ar-SA" sz="2000" b="1" dirty="0">
                          <a:effectLst/>
                        </a:rPr>
                        <a:t>دار</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extLst>
                  <a:ext uri="{0D108BD9-81ED-4DB2-BD59-A6C34878D82A}">
                    <a16:rowId xmlns:a16="http://schemas.microsoft.com/office/drawing/2014/main" val="960471450"/>
                  </a:ext>
                </a:extLst>
              </a:tr>
              <a:tr h="627473">
                <a:tc>
                  <a:txBody>
                    <a:bodyPr/>
                    <a:lstStyle/>
                    <a:p>
                      <a:pPr marL="0" marR="21590" indent="0" algn="r" rtl="1">
                        <a:lnSpc>
                          <a:spcPct val="107000"/>
                        </a:lnSpc>
                        <a:spcBef>
                          <a:spcPts val="0"/>
                        </a:spcBef>
                        <a:spcAft>
                          <a:spcPts val="0"/>
                        </a:spcAft>
                      </a:pPr>
                      <a:r>
                        <a:rPr lang="ar-SA" sz="2000" b="1" dirty="0" smtClean="0">
                          <a:effectLst/>
                        </a:rPr>
                        <a:t>باتوجه </a:t>
                      </a:r>
                      <a:r>
                        <a:rPr lang="fa-IR" sz="2000" b="1" dirty="0" smtClean="0">
                          <a:effectLst/>
                        </a:rPr>
                        <a:t>ب</a:t>
                      </a:r>
                      <a:r>
                        <a:rPr lang="ar-SA" sz="2000" b="1" dirty="0" smtClean="0">
                          <a:effectLst/>
                        </a:rPr>
                        <a:t>ه زمان مراجعه </a:t>
                      </a:r>
                      <a:r>
                        <a:rPr lang="ar-SA" sz="2000" b="1" dirty="0">
                          <a:effectLst/>
                        </a:rPr>
                        <a:t>بعدی بصورت ورق یا عدد</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0" marR="25400" indent="0" algn="just" rtl="1">
                        <a:lnSpc>
                          <a:spcPct val="107000"/>
                        </a:lnSpc>
                        <a:spcBef>
                          <a:spcPts val="0"/>
                        </a:spcBef>
                        <a:spcAft>
                          <a:spcPts val="0"/>
                        </a:spcAft>
                      </a:pPr>
                      <a:r>
                        <a:rPr lang="ar-SA" sz="2000" b="1" dirty="0" smtClean="0">
                          <a:effectLst/>
                        </a:rPr>
                        <a:t>ماهی </a:t>
                      </a:r>
                      <a:r>
                        <a:rPr lang="ar-SA" sz="2000" b="1" dirty="0">
                          <a:effectLst/>
                        </a:rPr>
                        <a:t>یک عدد </a:t>
                      </a:r>
                      <a:r>
                        <a:rPr lang="ar-SA" sz="2000" b="1" dirty="0" smtClean="0">
                          <a:effectLst/>
                        </a:rPr>
                        <a:t>قرص ژله </a:t>
                      </a:r>
                      <a:r>
                        <a:rPr lang="ar-SA" sz="2000" b="1" dirty="0">
                          <a:effectLst/>
                        </a:rPr>
                        <a:t>ای </a:t>
                      </a:r>
                      <a:r>
                        <a:rPr lang="en-US" sz="2000" b="1" dirty="0">
                          <a:effectLst/>
                        </a:rPr>
                        <a:t>50</a:t>
                      </a:r>
                      <a:r>
                        <a:rPr lang="ar-SA" sz="2000" b="1" dirty="0">
                          <a:effectLst/>
                        </a:rPr>
                        <a:t> هزار واحدی</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0" marR="206375" indent="0" algn="l" rtl="1">
                        <a:lnSpc>
                          <a:spcPct val="107000"/>
                        </a:lnSpc>
                        <a:spcBef>
                          <a:spcPts val="0"/>
                        </a:spcBef>
                        <a:spcAft>
                          <a:spcPts val="0"/>
                        </a:spcAft>
                      </a:pPr>
                      <a:r>
                        <a:rPr lang="ar-SA" sz="2000" b="1" dirty="0">
                          <a:effectLst/>
                        </a:rPr>
                        <a:t>نوجوانان سن مدرسه </a:t>
                      </a:r>
                      <a:r>
                        <a:rPr lang="fa-IR" sz="2000" b="1" dirty="0" smtClean="0">
                          <a:effectLst/>
                        </a:rPr>
                        <a:t>(</a:t>
                      </a:r>
                      <a:r>
                        <a:rPr lang="en-US" sz="2000" b="1" dirty="0" smtClean="0">
                          <a:effectLst/>
                        </a:rPr>
                        <a:t>12</a:t>
                      </a:r>
                      <a:r>
                        <a:rPr lang="ar-SA" sz="2000" b="1" dirty="0">
                          <a:effectLst/>
                        </a:rPr>
                        <a:t>-</a:t>
                      </a:r>
                      <a:r>
                        <a:rPr lang="en-US" sz="2000" b="1" dirty="0">
                          <a:effectLst/>
                        </a:rPr>
                        <a:t>18</a:t>
                      </a:r>
                      <a:r>
                        <a:rPr lang="ar-SA" sz="2000" b="1" dirty="0">
                          <a:effectLst/>
                        </a:rPr>
                        <a:t> </a:t>
                      </a:r>
                      <a:r>
                        <a:rPr lang="ar-SA" sz="2000" b="1" dirty="0" smtClean="0">
                          <a:effectLst/>
                        </a:rPr>
                        <a:t>سال</a:t>
                      </a:r>
                      <a:r>
                        <a:rPr lang="fa-IR" sz="2000" b="1" dirty="0" smtClean="0">
                          <a:effectLst/>
                        </a:rPr>
                        <a:t>)</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635" marR="0" indent="0" algn="r" rtl="1">
                        <a:lnSpc>
                          <a:spcPct val="107000"/>
                        </a:lnSpc>
                        <a:spcBef>
                          <a:spcPts val="0"/>
                        </a:spcBef>
                        <a:spcAft>
                          <a:spcPts val="0"/>
                        </a:spcAft>
                      </a:pPr>
                      <a:r>
                        <a:rPr lang="ar-SA" sz="2000" b="1">
                          <a:effectLst/>
                        </a:rPr>
                        <a:t>پرل</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rowSpan="5">
                  <a:txBody>
                    <a:bodyPr/>
                    <a:lstStyle/>
                    <a:p>
                      <a:pPr marL="635" marR="0" indent="0" algn="r" rtl="1">
                        <a:lnSpc>
                          <a:spcPct val="107000"/>
                        </a:lnSpc>
                        <a:spcBef>
                          <a:spcPts val="0"/>
                        </a:spcBef>
                        <a:spcAft>
                          <a:spcPts val="0"/>
                        </a:spcAft>
                      </a:pPr>
                      <a:r>
                        <a:rPr lang="ar-SA" sz="2000" b="1" dirty="0">
                          <a:effectLst/>
                        </a:rPr>
                        <a:t>ویتامین </a:t>
                      </a:r>
                      <a:r>
                        <a:rPr lang="en-US" sz="2000" b="1" dirty="0">
                          <a:effectLst/>
                        </a:rPr>
                        <a:t>D </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extLst>
                  <a:ext uri="{0D108BD9-81ED-4DB2-BD59-A6C34878D82A}">
                    <a16:rowId xmlns:a16="http://schemas.microsoft.com/office/drawing/2014/main" val="3680418498"/>
                  </a:ext>
                </a:extLst>
              </a:tr>
              <a:tr h="627473">
                <a:tc>
                  <a:txBody>
                    <a:bodyPr/>
                    <a:lstStyle/>
                    <a:p>
                      <a:pPr algn="r" rtl="1" eaLnBrk="1" latinLnBrk="0" hangingPunct="1"/>
                      <a:r>
                        <a:rPr lang="ar-SA" sz="1800" b="1" kern="1200" dirty="0" smtClean="0">
                          <a:solidFill>
                            <a:schemeClr val="lt1"/>
                          </a:solidFill>
                          <a:effectLst/>
                          <a:latin typeface="+mn-lt"/>
                          <a:ea typeface="+mn-ea"/>
                          <a:cs typeface="+mn-cs"/>
                        </a:rPr>
                        <a:t>باتوجه </a:t>
                      </a:r>
                      <a:r>
                        <a:rPr lang="fa-IR" sz="1800" b="1" kern="1200" dirty="0" smtClean="0">
                          <a:solidFill>
                            <a:schemeClr val="lt1"/>
                          </a:solidFill>
                          <a:effectLst/>
                          <a:latin typeface="+mn-lt"/>
                          <a:ea typeface="+mn-ea"/>
                          <a:cs typeface="+mn-cs"/>
                        </a:rPr>
                        <a:t>ب</a:t>
                      </a:r>
                      <a:r>
                        <a:rPr lang="ar-SA" sz="1800" b="1" kern="1200" dirty="0" smtClean="0">
                          <a:solidFill>
                            <a:schemeClr val="lt1"/>
                          </a:solidFill>
                          <a:effectLst/>
                          <a:latin typeface="+mn-lt"/>
                          <a:ea typeface="+mn-ea"/>
                          <a:cs typeface="+mn-cs"/>
                        </a:rPr>
                        <a:t>ه زمان مراجعه بعدی بصورت ورق یا عدد</a:t>
                      </a:r>
                      <a:endParaRPr lang="en-US" sz="2000" dirty="0">
                        <a:effectLst/>
                      </a:endParaRPr>
                    </a:p>
                  </a:txBody>
                  <a:tcPr marL="14605" marR="34925" marT="3175" marB="0"/>
                </a:tc>
                <a:tc>
                  <a:txBody>
                    <a:bodyPr/>
                    <a:lstStyle/>
                    <a:p>
                      <a:pPr marL="0" marR="25400" indent="0" algn="just" rtl="1">
                        <a:lnSpc>
                          <a:spcPct val="107000"/>
                        </a:lnSpc>
                        <a:spcBef>
                          <a:spcPts val="0"/>
                        </a:spcBef>
                        <a:spcAft>
                          <a:spcPts val="0"/>
                        </a:spcAft>
                      </a:pPr>
                      <a:r>
                        <a:rPr lang="ar-SA" sz="2000" b="1" dirty="0" smtClean="0">
                          <a:effectLst/>
                        </a:rPr>
                        <a:t>ماهی </a:t>
                      </a:r>
                      <a:r>
                        <a:rPr lang="ar-SA" sz="2000" b="1" dirty="0">
                          <a:effectLst/>
                        </a:rPr>
                        <a:t>یک عدد </a:t>
                      </a:r>
                      <a:r>
                        <a:rPr lang="ar-SA" sz="2000" b="1" dirty="0" smtClean="0">
                          <a:effectLst/>
                        </a:rPr>
                        <a:t>قرص ژله </a:t>
                      </a:r>
                      <a:r>
                        <a:rPr lang="ar-SA" sz="2000" b="1" dirty="0">
                          <a:effectLst/>
                        </a:rPr>
                        <a:t>ای </a:t>
                      </a:r>
                      <a:r>
                        <a:rPr lang="en-US" sz="2000" b="1" dirty="0">
                          <a:effectLst/>
                        </a:rPr>
                        <a:t>50</a:t>
                      </a:r>
                      <a:r>
                        <a:rPr lang="ar-SA" sz="2000" b="1" dirty="0">
                          <a:effectLst/>
                        </a:rPr>
                        <a:t> هزار واحدی</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36830" marR="0" indent="0" algn="r" rtl="1">
                        <a:lnSpc>
                          <a:spcPct val="107000"/>
                        </a:lnSpc>
                        <a:spcBef>
                          <a:spcPts val="0"/>
                        </a:spcBef>
                        <a:spcAft>
                          <a:spcPts val="0"/>
                        </a:spcAft>
                      </a:pPr>
                      <a:r>
                        <a:rPr lang="ar-SA" sz="2000" b="1">
                          <a:effectLst/>
                        </a:rPr>
                        <a:t>جوانان</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635" marR="0" indent="0" algn="r" rtl="1">
                        <a:lnSpc>
                          <a:spcPct val="107000"/>
                        </a:lnSpc>
                        <a:spcBef>
                          <a:spcPts val="0"/>
                        </a:spcBef>
                        <a:spcAft>
                          <a:spcPts val="0"/>
                        </a:spcAft>
                      </a:pPr>
                      <a:r>
                        <a:rPr lang="ar-SA" sz="2000" b="1">
                          <a:effectLst/>
                        </a:rPr>
                        <a:t>پرل</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vMerge="1">
                  <a:txBody>
                    <a:bodyPr/>
                    <a:lstStyle/>
                    <a:p>
                      <a:endParaRPr lang="en-US"/>
                    </a:p>
                  </a:txBody>
                  <a:tcPr/>
                </a:tc>
                <a:extLst>
                  <a:ext uri="{0D108BD9-81ED-4DB2-BD59-A6C34878D82A}">
                    <a16:rowId xmlns:a16="http://schemas.microsoft.com/office/drawing/2014/main" val="942733621"/>
                  </a:ext>
                </a:extLst>
              </a:tr>
              <a:tr h="627473">
                <a:tc>
                  <a:txBody>
                    <a:bodyPr/>
                    <a:lstStyle/>
                    <a:p>
                      <a:pPr algn="r" rtl="1" eaLnBrk="1" latinLnBrk="0" hangingPunct="1"/>
                      <a:r>
                        <a:rPr lang="ar-SA" sz="1800" b="1" kern="1200" dirty="0" smtClean="0">
                          <a:solidFill>
                            <a:schemeClr val="lt1"/>
                          </a:solidFill>
                          <a:effectLst/>
                          <a:latin typeface="+mn-lt"/>
                          <a:ea typeface="+mn-ea"/>
                          <a:cs typeface="+mn-cs"/>
                        </a:rPr>
                        <a:t>باتوجه </a:t>
                      </a:r>
                      <a:r>
                        <a:rPr lang="fa-IR" sz="1800" b="1" kern="1200" dirty="0" smtClean="0">
                          <a:solidFill>
                            <a:schemeClr val="lt1"/>
                          </a:solidFill>
                          <a:effectLst/>
                          <a:latin typeface="+mn-lt"/>
                          <a:ea typeface="+mn-ea"/>
                          <a:cs typeface="+mn-cs"/>
                        </a:rPr>
                        <a:t>ب</a:t>
                      </a:r>
                      <a:r>
                        <a:rPr lang="ar-SA" sz="1800" b="1" kern="1200" dirty="0" smtClean="0">
                          <a:solidFill>
                            <a:schemeClr val="lt1"/>
                          </a:solidFill>
                          <a:effectLst/>
                          <a:latin typeface="+mn-lt"/>
                          <a:ea typeface="+mn-ea"/>
                          <a:cs typeface="+mn-cs"/>
                        </a:rPr>
                        <a:t>ه زمان مراجعه بعدی بصورت ورق یا عدد</a:t>
                      </a:r>
                      <a:endParaRPr lang="en-US" sz="2000" dirty="0">
                        <a:effectLst/>
                      </a:endParaRPr>
                    </a:p>
                  </a:txBody>
                  <a:tcPr marL="14605" marR="34925" marT="3175" marB="0"/>
                </a:tc>
                <a:tc>
                  <a:txBody>
                    <a:bodyPr/>
                    <a:lstStyle/>
                    <a:p>
                      <a:pPr marL="0" marR="25400" indent="0" algn="just" rtl="1">
                        <a:lnSpc>
                          <a:spcPct val="107000"/>
                        </a:lnSpc>
                        <a:spcBef>
                          <a:spcPts val="0"/>
                        </a:spcBef>
                        <a:spcAft>
                          <a:spcPts val="0"/>
                        </a:spcAft>
                      </a:pPr>
                      <a:r>
                        <a:rPr lang="ar-SA" sz="2000" b="1" dirty="0" smtClean="0">
                          <a:effectLst/>
                        </a:rPr>
                        <a:t>ماهی </a:t>
                      </a:r>
                      <a:r>
                        <a:rPr lang="ar-SA" sz="2000" b="1" dirty="0">
                          <a:effectLst/>
                        </a:rPr>
                        <a:t>یک عدد </a:t>
                      </a:r>
                      <a:r>
                        <a:rPr lang="ar-SA" sz="2000" b="1" dirty="0" smtClean="0">
                          <a:effectLst/>
                        </a:rPr>
                        <a:t>قرص ژله </a:t>
                      </a:r>
                      <a:r>
                        <a:rPr lang="ar-SA" sz="2000" b="1" dirty="0">
                          <a:effectLst/>
                        </a:rPr>
                        <a:t>ای </a:t>
                      </a:r>
                      <a:r>
                        <a:rPr lang="en-US" sz="2000" b="1" dirty="0">
                          <a:effectLst/>
                        </a:rPr>
                        <a:t>50</a:t>
                      </a:r>
                      <a:r>
                        <a:rPr lang="ar-SA" sz="2000" b="1" dirty="0">
                          <a:effectLst/>
                        </a:rPr>
                        <a:t> هزار واحدی</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36195" marR="0" indent="0" algn="r" rtl="1">
                        <a:lnSpc>
                          <a:spcPct val="107000"/>
                        </a:lnSpc>
                        <a:spcBef>
                          <a:spcPts val="0"/>
                        </a:spcBef>
                        <a:spcAft>
                          <a:spcPts val="0"/>
                        </a:spcAft>
                      </a:pPr>
                      <a:r>
                        <a:rPr lang="ar-SA" sz="2000" b="1">
                          <a:effectLst/>
                        </a:rPr>
                        <a:t>میانسالان</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635" marR="0" indent="0" algn="r" rtl="1">
                        <a:lnSpc>
                          <a:spcPct val="107000"/>
                        </a:lnSpc>
                        <a:spcBef>
                          <a:spcPts val="0"/>
                        </a:spcBef>
                        <a:spcAft>
                          <a:spcPts val="0"/>
                        </a:spcAft>
                      </a:pPr>
                      <a:r>
                        <a:rPr lang="ar-SA" sz="2000" b="1">
                          <a:effectLst/>
                        </a:rPr>
                        <a:t>پرل</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vMerge="1">
                  <a:txBody>
                    <a:bodyPr/>
                    <a:lstStyle/>
                    <a:p>
                      <a:endParaRPr lang="en-US"/>
                    </a:p>
                  </a:txBody>
                  <a:tcPr/>
                </a:tc>
                <a:extLst>
                  <a:ext uri="{0D108BD9-81ED-4DB2-BD59-A6C34878D82A}">
                    <a16:rowId xmlns:a16="http://schemas.microsoft.com/office/drawing/2014/main" val="303277315"/>
                  </a:ext>
                </a:extLst>
              </a:tr>
              <a:tr h="609465">
                <a:tc rowSpan="2">
                  <a:txBody>
                    <a:bodyPr/>
                    <a:lstStyle/>
                    <a:p>
                      <a:pPr algn="r" rtl="1" eaLnBrk="1" latinLnBrk="0" hangingPunct="1"/>
                      <a:r>
                        <a:rPr lang="ar-SA" sz="1800" b="1" kern="1200" dirty="0" smtClean="0">
                          <a:solidFill>
                            <a:schemeClr val="lt1"/>
                          </a:solidFill>
                          <a:effectLst/>
                          <a:latin typeface="+mn-lt"/>
                          <a:ea typeface="+mn-ea"/>
                          <a:cs typeface="+mn-cs"/>
                        </a:rPr>
                        <a:t>باتوجه </a:t>
                      </a:r>
                      <a:r>
                        <a:rPr lang="fa-IR" sz="1800" b="1" kern="1200" dirty="0" smtClean="0">
                          <a:solidFill>
                            <a:schemeClr val="lt1"/>
                          </a:solidFill>
                          <a:effectLst/>
                          <a:latin typeface="+mn-lt"/>
                          <a:ea typeface="+mn-ea"/>
                          <a:cs typeface="+mn-cs"/>
                        </a:rPr>
                        <a:t>ب</a:t>
                      </a:r>
                      <a:r>
                        <a:rPr lang="ar-SA" sz="1800" b="1" kern="1200" dirty="0" smtClean="0">
                          <a:solidFill>
                            <a:schemeClr val="lt1"/>
                          </a:solidFill>
                          <a:effectLst/>
                          <a:latin typeface="+mn-lt"/>
                          <a:ea typeface="+mn-ea"/>
                          <a:cs typeface="+mn-cs"/>
                        </a:rPr>
                        <a:t>ه زمان مراجعه بعدی بصورت ورق یا عدد</a:t>
                      </a:r>
                      <a:endParaRPr lang="en-US" sz="2000" dirty="0" smtClean="0">
                        <a:effectLst/>
                      </a:endParaRPr>
                    </a:p>
                    <a:p>
                      <a:pPr algn="r" rtl="1" eaLnBrk="1" latinLnBrk="0" hangingPunct="1"/>
                      <a:r>
                        <a:rPr lang="ar-SA" sz="1800" b="1" kern="1200" dirty="0" smtClean="0">
                          <a:solidFill>
                            <a:schemeClr val="lt1"/>
                          </a:solidFill>
                          <a:effectLst/>
                          <a:latin typeface="+mn-lt"/>
                          <a:ea typeface="+mn-ea"/>
                          <a:cs typeface="+mn-cs"/>
                        </a:rPr>
                        <a:t>باتوجه </a:t>
                      </a:r>
                      <a:r>
                        <a:rPr lang="fa-IR" sz="1800" b="1" kern="1200" dirty="0" smtClean="0">
                          <a:solidFill>
                            <a:schemeClr val="lt1"/>
                          </a:solidFill>
                          <a:effectLst/>
                          <a:latin typeface="+mn-lt"/>
                          <a:ea typeface="+mn-ea"/>
                          <a:cs typeface="+mn-cs"/>
                        </a:rPr>
                        <a:t>ب</a:t>
                      </a:r>
                      <a:r>
                        <a:rPr lang="ar-SA" sz="1800" b="1" kern="1200" dirty="0" smtClean="0">
                          <a:solidFill>
                            <a:schemeClr val="lt1"/>
                          </a:solidFill>
                          <a:effectLst/>
                          <a:latin typeface="+mn-lt"/>
                          <a:ea typeface="+mn-ea"/>
                          <a:cs typeface="+mn-cs"/>
                        </a:rPr>
                        <a:t>ه زمان مراجعه بعدی بصورت ورق یا عدد</a:t>
                      </a:r>
                      <a:endParaRPr lang="en-US" sz="2000" dirty="0">
                        <a:effectLst/>
                      </a:endParaRPr>
                    </a:p>
                  </a:txBody>
                  <a:tcPr marL="14605" marR="34925" marT="3175" marB="0"/>
                </a:tc>
                <a:tc rowSpan="2">
                  <a:txBody>
                    <a:bodyPr/>
                    <a:lstStyle/>
                    <a:p>
                      <a:pPr marL="0" marR="26035" indent="0" algn="just" rtl="1">
                        <a:lnSpc>
                          <a:spcPct val="110000"/>
                        </a:lnSpc>
                        <a:spcBef>
                          <a:spcPts val="0"/>
                        </a:spcBef>
                        <a:spcAft>
                          <a:spcPts val="400"/>
                        </a:spcAft>
                      </a:pPr>
                      <a:r>
                        <a:rPr lang="ar-SA" sz="2000" b="1" dirty="0" smtClean="0">
                          <a:effectLst/>
                        </a:rPr>
                        <a:t>ماهی </a:t>
                      </a:r>
                      <a:r>
                        <a:rPr lang="ar-SA" sz="2000" b="1" dirty="0">
                          <a:effectLst/>
                        </a:rPr>
                        <a:t>یک عدد </a:t>
                      </a:r>
                      <a:r>
                        <a:rPr lang="ar-SA" sz="2000" b="1" dirty="0" smtClean="0">
                          <a:effectLst/>
                        </a:rPr>
                        <a:t>قرص ژله </a:t>
                      </a:r>
                      <a:r>
                        <a:rPr lang="ar-SA" sz="2000" b="1" dirty="0">
                          <a:effectLst/>
                        </a:rPr>
                        <a:t>ای </a:t>
                      </a:r>
                      <a:r>
                        <a:rPr lang="en-US" sz="2000" b="1" dirty="0">
                          <a:effectLst/>
                        </a:rPr>
                        <a:t>50</a:t>
                      </a:r>
                      <a:r>
                        <a:rPr lang="ar-SA" sz="2000" b="1" dirty="0">
                          <a:effectLst/>
                        </a:rPr>
                        <a:t> هزار واحدی</a:t>
                      </a:r>
                      <a:endParaRPr lang="en-US" sz="2400" b="1" dirty="0">
                        <a:effectLst/>
                      </a:endParaRPr>
                    </a:p>
                    <a:p>
                      <a:pPr marL="0" marR="21590" indent="0" algn="just" rtl="1">
                        <a:lnSpc>
                          <a:spcPct val="107000"/>
                        </a:lnSpc>
                        <a:spcBef>
                          <a:spcPts val="0"/>
                        </a:spcBef>
                        <a:spcAft>
                          <a:spcPts val="0"/>
                        </a:spcAft>
                      </a:pPr>
                      <a:r>
                        <a:rPr lang="ar-SA" sz="2000" b="1" dirty="0">
                          <a:effectLst/>
                        </a:rPr>
                        <a:t>از شروع بارداری تا هنگام زایمان روزانه یک عدد قرص ژله ای </a:t>
                      </a:r>
                      <a:r>
                        <a:rPr lang="en-US" sz="2000" b="1" dirty="0">
                          <a:effectLst/>
                        </a:rPr>
                        <a:t>1000</a:t>
                      </a:r>
                      <a:r>
                        <a:rPr lang="ar-SA" sz="2000" b="1" dirty="0">
                          <a:effectLst/>
                        </a:rPr>
                        <a:t> واحدی</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rowSpan="2">
                  <a:txBody>
                    <a:bodyPr/>
                    <a:lstStyle/>
                    <a:p>
                      <a:pPr marL="36195" marR="0" indent="0" algn="r" rtl="1">
                        <a:lnSpc>
                          <a:spcPct val="107000"/>
                        </a:lnSpc>
                        <a:spcBef>
                          <a:spcPts val="0"/>
                        </a:spcBef>
                        <a:spcAft>
                          <a:spcPts val="1825"/>
                        </a:spcAft>
                      </a:pPr>
                      <a:r>
                        <a:rPr lang="ar-SA" sz="2000" b="1">
                          <a:effectLst/>
                        </a:rPr>
                        <a:t>سالمندان</a:t>
                      </a:r>
                      <a:endParaRPr lang="en-US" sz="2400" b="1">
                        <a:effectLst/>
                      </a:endParaRPr>
                    </a:p>
                    <a:p>
                      <a:pPr marL="36195" marR="0" indent="0" algn="r" rtl="1">
                        <a:lnSpc>
                          <a:spcPct val="107000"/>
                        </a:lnSpc>
                        <a:spcBef>
                          <a:spcPts val="0"/>
                        </a:spcBef>
                        <a:spcAft>
                          <a:spcPts val="0"/>
                        </a:spcAft>
                      </a:pPr>
                      <a:r>
                        <a:rPr lang="ar-SA" sz="2000" b="1">
                          <a:effectLst/>
                        </a:rPr>
                        <a:t>مادران باردار </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635" marR="0" indent="0" algn="r" rtl="1">
                        <a:lnSpc>
                          <a:spcPct val="107000"/>
                        </a:lnSpc>
                        <a:spcBef>
                          <a:spcPts val="0"/>
                        </a:spcBef>
                        <a:spcAft>
                          <a:spcPts val="0"/>
                        </a:spcAft>
                      </a:pPr>
                      <a:r>
                        <a:rPr lang="ar-SA" sz="2000" b="1">
                          <a:effectLst/>
                        </a:rPr>
                        <a:t>پرل</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vMerge="1">
                  <a:txBody>
                    <a:bodyPr/>
                    <a:lstStyle/>
                    <a:p>
                      <a:endParaRPr lang="en-US"/>
                    </a:p>
                  </a:txBody>
                  <a:tcPr/>
                </a:tc>
                <a:extLst>
                  <a:ext uri="{0D108BD9-81ED-4DB2-BD59-A6C34878D82A}">
                    <a16:rowId xmlns:a16="http://schemas.microsoft.com/office/drawing/2014/main" val="4042345083"/>
                  </a:ext>
                </a:extLst>
              </a:tr>
              <a:tr h="105620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r" rtl="1">
                        <a:lnSpc>
                          <a:spcPct val="107000"/>
                        </a:lnSpc>
                        <a:spcBef>
                          <a:spcPts val="0"/>
                        </a:spcBef>
                        <a:spcAft>
                          <a:spcPts val="0"/>
                        </a:spcAft>
                      </a:pPr>
                      <a:r>
                        <a:rPr lang="ar-SA" sz="2000" b="1">
                          <a:effectLst/>
                        </a:rPr>
                        <a:t>پرل</a:t>
                      </a:r>
                      <a:endParaRPr lang="en-US" sz="2400" b="1">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vMerge="1">
                  <a:txBody>
                    <a:bodyPr/>
                    <a:lstStyle/>
                    <a:p>
                      <a:endParaRPr lang="en-US"/>
                    </a:p>
                  </a:txBody>
                  <a:tcPr/>
                </a:tc>
                <a:extLst>
                  <a:ext uri="{0D108BD9-81ED-4DB2-BD59-A6C34878D82A}">
                    <a16:rowId xmlns:a16="http://schemas.microsoft.com/office/drawing/2014/main" val="1150749022"/>
                  </a:ext>
                </a:extLst>
              </a:tr>
              <a:tr h="956567">
                <a:tc>
                  <a:txBody>
                    <a:bodyPr/>
                    <a:lstStyle/>
                    <a:p>
                      <a:pPr algn="r" rtl="1" eaLnBrk="1" latinLnBrk="0" hangingPunct="1"/>
                      <a:r>
                        <a:rPr lang="ar-SA" sz="1800" b="1" kern="1200" dirty="0" smtClean="0">
                          <a:solidFill>
                            <a:schemeClr val="lt1"/>
                          </a:solidFill>
                          <a:effectLst/>
                          <a:latin typeface="+mn-lt"/>
                          <a:ea typeface="+mn-ea"/>
                          <a:cs typeface="+mn-cs"/>
                        </a:rPr>
                        <a:t>باتوجه به زمان مراجعه بعدی بصورت ورق</a:t>
                      </a:r>
                      <a:r>
                        <a:rPr lang="fa-IR" sz="1800" b="1" kern="1200" dirty="0" smtClean="0">
                          <a:solidFill>
                            <a:schemeClr val="lt1"/>
                          </a:solidFill>
                          <a:effectLst/>
                          <a:latin typeface="+mn-lt"/>
                          <a:ea typeface="+mn-ea"/>
                          <a:cs typeface="+mn-cs"/>
                        </a:rPr>
                        <a:t> یا بسته</a:t>
                      </a:r>
                      <a:endParaRPr lang="en-US" sz="2000" dirty="0">
                        <a:effectLst/>
                      </a:endParaRPr>
                    </a:p>
                  </a:txBody>
                  <a:tcPr marL="14605" marR="34925" marT="3175" marB="0" anchor="ctr"/>
                </a:tc>
                <a:tc>
                  <a:txBody>
                    <a:bodyPr/>
                    <a:lstStyle/>
                    <a:p>
                      <a:pPr marL="635" marR="21590" indent="0" algn="just" rtl="1">
                        <a:lnSpc>
                          <a:spcPct val="107000"/>
                        </a:lnSpc>
                        <a:spcBef>
                          <a:spcPts val="0"/>
                        </a:spcBef>
                        <a:spcAft>
                          <a:spcPts val="0"/>
                        </a:spcAft>
                      </a:pPr>
                      <a:r>
                        <a:rPr lang="ar-SA" sz="2000" b="1" dirty="0" smtClean="0">
                          <a:effectLst/>
                        </a:rPr>
                        <a:t>روزانه </a:t>
                      </a:r>
                      <a:r>
                        <a:rPr lang="ar-SA" sz="2000" b="1" dirty="0">
                          <a:effectLst/>
                        </a:rPr>
                        <a:t>یک عدد قرص حاوی </a:t>
                      </a:r>
                      <a:r>
                        <a:rPr lang="en-US" sz="2000" b="1" dirty="0">
                          <a:effectLst/>
                        </a:rPr>
                        <a:t>200</a:t>
                      </a:r>
                      <a:r>
                        <a:rPr lang="ar-SA" sz="2000" b="1" dirty="0">
                          <a:effectLst/>
                        </a:rPr>
                        <a:t> یا </a:t>
                      </a:r>
                      <a:r>
                        <a:rPr lang="en-US" sz="2000" b="1" dirty="0">
                          <a:effectLst/>
                        </a:rPr>
                        <a:t>004</a:t>
                      </a:r>
                      <a:r>
                        <a:rPr lang="ar-SA" sz="2000" b="1" dirty="0">
                          <a:effectLst/>
                        </a:rPr>
                        <a:t> یا </a:t>
                      </a:r>
                      <a:r>
                        <a:rPr lang="en-US" sz="2000" b="1" dirty="0">
                          <a:effectLst/>
                        </a:rPr>
                        <a:t>500</a:t>
                      </a:r>
                      <a:r>
                        <a:rPr lang="ar-SA" sz="2000" b="1" dirty="0">
                          <a:effectLst/>
                        </a:rPr>
                        <a:t> میلی گرم کلسیم و </a:t>
                      </a:r>
                      <a:r>
                        <a:rPr lang="en-US" sz="2000" b="1" dirty="0">
                          <a:effectLst/>
                        </a:rPr>
                        <a:t>400</a:t>
                      </a:r>
                      <a:r>
                        <a:rPr lang="ar-SA" sz="2000" b="1" dirty="0">
                          <a:effectLst/>
                        </a:rPr>
                        <a:t> واحد بین المللی ویتامین </a:t>
                      </a:r>
                      <a:r>
                        <a:rPr lang="en-US" sz="2000" b="1" dirty="0">
                          <a:effectLst/>
                        </a:rPr>
                        <a:t>D</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tc>
                <a:tc>
                  <a:txBody>
                    <a:bodyPr/>
                    <a:lstStyle/>
                    <a:p>
                      <a:pPr marL="36830" marR="0" indent="0" algn="r" rtl="1">
                        <a:lnSpc>
                          <a:spcPct val="107000"/>
                        </a:lnSpc>
                        <a:spcBef>
                          <a:spcPts val="0"/>
                        </a:spcBef>
                        <a:spcAft>
                          <a:spcPts val="0"/>
                        </a:spcAft>
                      </a:pPr>
                      <a:r>
                        <a:rPr lang="ar-SA" sz="2000" b="1" dirty="0" smtClean="0">
                          <a:effectLst/>
                        </a:rPr>
                        <a:t>سالمندان</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0" marR="0" indent="0" algn="r" rtl="1">
                        <a:lnSpc>
                          <a:spcPct val="107000"/>
                        </a:lnSpc>
                        <a:spcBef>
                          <a:spcPts val="0"/>
                        </a:spcBef>
                        <a:spcAft>
                          <a:spcPts val="0"/>
                        </a:spcAft>
                      </a:pPr>
                      <a:r>
                        <a:rPr lang="ar-SA" sz="2000" b="1" dirty="0">
                          <a:effectLst/>
                        </a:rPr>
                        <a:t>قرص</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tc>
                  <a:txBody>
                    <a:bodyPr/>
                    <a:lstStyle/>
                    <a:p>
                      <a:pPr marL="0" marR="334010" indent="0" algn="just" rtl="1">
                        <a:lnSpc>
                          <a:spcPct val="107000"/>
                        </a:lnSpc>
                        <a:spcBef>
                          <a:spcPts val="0"/>
                        </a:spcBef>
                        <a:spcAft>
                          <a:spcPts val="0"/>
                        </a:spcAft>
                      </a:pPr>
                      <a:r>
                        <a:rPr lang="ar-SA" sz="2000" b="1" dirty="0">
                          <a:effectLst/>
                        </a:rPr>
                        <a:t>کلسیم/ کلسیم </a:t>
                      </a:r>
                      <a:r>
                        <a:rPr lang="en-US" sz="2000" b="1" dirty="0">
                          <a:effectLst/>
                        </a:rPr>
                        <a:t>D</a:t>
                      </a:r>
                      <a:endParaRPr lang="en-US" sz="2400" b="1" dirty="0">
                        <a:solidFill>
                          <a:srgbClr val="181717"/>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14605" marR="34925" marT="3175" marB="0" anchor="ctr"/>
                </a:tc>
                <a:extLst>
                  <a:ext uri="{0D108BD9-81ED-4DB2-BD59-A6C34878D82A}">
                    <a16:rowId xmlns:a16="http://schemas.microsoft.com/office/drawing/2014/main" val="197986975"/>
                  </a:ext>
                </a:extLst>
              </a:tr>
            </a:tbl>
          </a:graphicData>
        </a:graphic>
      </p:graphicFrame>
    </p:spTree>
    <p:extLst>
      <p:ext uri="{BB962C8B-B14F-4D97-AF65-F5344CB8AC3E}">
        <p14:creationId xmlns:p14="http://schemas.microsoft.com/office/powerpoint/2010/main" val="1951166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pic>
        <p:nvPicPr>
          <p:cNvPr id="3" name="Picture 2"/>
          <p:cNvPicPr>
            <a:picLocks noChangeAspect="1"/>
          </p:cNvPicPr>
          <p:nvPr/>
        </p:nvPicPr>
        <p:blipFill>
          <a:blip r:embed="rId3"/>
          <a:stretch>
            <a:fillRect/>
          </a:stretch>
        </p:blipFill>
        <p:spPr>
          <a:xfrm>
            <a:off x="3224535" y="146019"/>
            <a:ext cx="5742930" cy="6565961"/>
          </a:xfrm>
          <a:prstGeom prst="rect">
            <a:avLst/>
          </a:prstGeom>
        </p:spPr>
      </p:pic>
    </p:spTree>
    <p:extLst>
      <p:ext uri="{BB962C8B-B14F-4D97-AF65-F5344CB8AC3E}">
        <p14:creationId xmlns:p14="http://schemas.microsoft.com/office/powerpoint/2010/main" val="24214567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59475"/>
          </a:xfrm>
        </p:spPr>
        <p:txBody>
          <a:bodyPr>
            <a:normAutofit/>
          </a:bodyPr>
          <a:lstStyle/>
          <a:p>
            <a:pPr algn="ctr"/>
            <a:r>
              <a:rPr lang="fa-IR" sz="8000" dirty="0">
                <a:cs typeface="B Titr" panose="00000700000000000000" pitchFamily="2" charset="-78"/>
              </a:rPr>
              <a:t>عوامل تغذیه ای خطرساز در بروز بیماری های غیروا گیر </a:t>
            </a:r>
            <a:br>
              <a:rPr lang="fa-IR" sz="8000" dirty="0">
                <a:cs typeface="B Titr" panose="00000700000000000000" pitchFamily="2" charset="-78"/>
              </a:rPr>
            </a:br>
            <a:endParaRPr lang="en-US" sz="8000" dirty="0">
              <a:cs typeface="B Titr" panose="00000700000000000000" pitchFamily="2" charset="-78"/>
            </a:endParaRPr>
          </a:p>
        </p:txBody>
      </p:sp>
    </p:spTree>
    <p:extLst>
      <p:ext uri="{BB962C8B-B14F-4D97-AF65-F5344CB8AC3E}">
        <p14:creationId xmlns:p14="http://schemas.microsoft.com/office/powerpoint/2010/main" val="34149061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131510"/>
            <a:ext cx="12191999" cy="5810527"/>
          </a:xfrm>
          <a:prstGeom prst="rect">
            <a:avLst/>
          </a:prstGeom>
        </p:spPr>
      </p:pic>
      <p:sp>
        <p:nvSpPr>
          <p:cNvPr id="3" name="Rectangle 2"/>
          <p:cNvSpPr/>
          <p:nvPr/>
        </p:nvSpPr>
        <p:spPr>
          <a:xfrm>
            <a:off x="0" y="1131510"/>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عوامل تغذیه ای خطرساز در بروز بیماری های غیروا گیر </a:t>
            </a: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7" name="Rectangle 6"/>
          <p:cNvSpPr/>
          <p:nvPr/>
        </p:nvSpPr>
        <p:spPr>
          <a:xfrm>
            <a:off x="1523999" y="1847486"/>
            <a:ext cx="9829797" cy="3785652"/>
          </a:xfrm>
          <a:prstGeom prst="rect">
            <a:avLst/>
          </a:prstGeom>
        </p:spPr>
        <p:txBody>
          <a:bodyPr wrap="square">
            <a:spAutoFit/>
          </a:bodyPr>
          <a:lstStyle/>
          <a:p>
            <a:pPr algn="r" rtl="1">
              <a:lnSpc>
                <a:spcPct val="200000"/>
              </a:lnSpc>
            </a:pPr>
            <a:r>
              <a:rPr lang="fa-IR" sz="4000" b="1" dirty="0">
                <a:solidFill>
                  <a:srgbClr val="002060"/>
                </a:solidFill>
                <a:cs typeface="B Nazanin" panose="00000400000000000000" pitchFamily="2" charset="-78"/>
              </a:rPr>
              <a:t>کاهش مصرف چربی و </a:t>
            </a:r>
            <a:r>
              <a:rPr lang="fa-IR" sz="4000" b="1" dirty="0" smtClean="0">
                <a:solidFill>
                  <a:srgbClr val="002060"/>
                </a:solidFill>
                <a:cs typeface="B Nazanin" panose="00000400000000000000" pitchFamily="2" charset="-78"/>
              </a:rPr>
              <a:t>روغن</a:t>
            </a:r>
          </a:p>
          <a:p>
            <a:pPr algn="r" rtl="1">
              <a:lnSpc>
                <a:spcPct val="200000"/>
              </a:lnSpc>
            </a:pPr>
            <a:r>
              <a:rPr lang="fa-IR" sz="4000" b="1" dirty="0" smtClean="0">
                <a:solidFill>
                  <a:srgbClr val="002060"/>
                </a:solidFill>
                <a:cs typeface="B Nazanin" panose="00000400000000000000" pitchFamily="2" charset="-78"/>
              </a:rPr>
              <a:t>محدودیت </a:t>
            </a:r>
            <a:r>
              <a:rPr lang="fa-IR" sz="4000" b="1" dirty="0">
                <a:solidFill>
                  <a:srgbClr val="002060"/>
                </a:solidFill>
                <a:cs typeface="B Nazanin" panose="00000400000000000000" pitchFamily="2" charset="-78"/>
              </a:rPr>
              <a:t>مصرف نمک و مواد غذایی شور 		</a:t>
            </a:r>
            <a:endParaRPr lang="fa-IR" sz="4000" b="1" dirty="0" smtClean="0">
              <a:solidFill>
                <a:srgbClr val="002060"/>
              </a:solidFill>
              <a:cs typeface="B Nazanin" panose="00000400000000000000" pitchFamily="2" charset="-78"/>
            </a:endParaRPr>
          </a:p>
          <a:p>
            <a:pPr algn="r" rtl="1">
              <a:lnSpc>
                <a:spcPct val="200000"/>
              </a:lnSpc>
            </a:pPr>
            <a:r>
              <a:rPr lang="fa-IR" sz="4000" b="1" dirty="0" smtClean="0">
                <a:solidFill>
                  <a:srgbClr val="002060"/>
                </a:solidFill>
                <a:cs typeface="B Nazanin" panose="00000400000000000000" pitchFamily="2" charset="-78"/>
              </a:rPr>
              <a:t>کاهش </a:t>
            </a:r>
            <a:r>
              <a:rPr lang="fa-IR" sz="4000" b="1" dirty="0">
                <a:solidFill>
                  <a:srgbClr val="002060"/>
                </a:solidFill>
                <a:cs typeface="B Nazanin" panose="00000400000000000000" pitchFamily="2" charset="-78"/>
              </a:rPr>
              <a:t>مصرف مواد شیرین </a:t>
            </a:r>
          </a:p>
        </p:txBody>
      </p:sp>
    </p:spTree>
    <p:extLst>
      <p:ext uri="{BB962C8B-B14F-4D97-AF65-F5344CB8AC3E}">
        <p14:creationId xmlns:p14="http://schemas.microsoft.com/office/powerpoint/2010/main" val="37551097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59475"/>
          </a:xfrm>
        </p:spPr>
        <p:txBody>
          <a:bodyPr>
            <a:normAutofit/>
          </a:bodyPr>
          <a:lstStyle/>
          <a:p>
            <a:pPr algn="ctr"/>
            <a:r>
              <a:rPr lang="fa-IR" sz="8000" dirty="0">
                <a:cs typeface="B Titr" panose="00000700000000000000" pitchFamily="2" charset="-78"/>
              </a:rPr>
              <a:t>مدیریت تغذیه در بحران و حوادث غیر </a:t>
            </a:r>
            <a:r>
              <a:rPr lang="fa-IR" sz="8000" dirty="0" smtClean="0">
                <a:cs typeface="B Titr" panose="00000700000000000000" pitchFamily="2" charset="-78"/>
              </a:rPr>
              <a:t>مترقبه</a:t>
            </a:r>
            <a:r>
              <a:rPr lang="fa-IR" sz="8000" dirty="0">
                <a:cs typeface="B Titr" panose="00000700000000000000" pitchFamily="2" charset="-78"/>
              </a:rPr>
              <a:t/>
            </a:r>
            <a:br>
              <a:rPr lang="fa-IR" sz="8000" dirty="0">
                <a:cs typeface="B Titr" panose="00000700000000000000" pitchFamily="2" charset="-78"/>
              </a:rPr>
            </a:br>
            <a:endParaRPr lang="en-US" sz="8000" dirty="0">
              <a:cs typeface="B Titr" panose="00000700000000000000" pitchFamily="2" charset="-78"/>
            </a:endParaRPr>
          </a:p>
        </p:txBody>
      </p:sp>
    </p:spTree>
    <p:extLst>
      <p:ext uri="{BB962C8B-B14F-4D97-AF65-F5344CB8AC3E}">
        <p14:creationId xmlns:p14="http://schemas.microsoft.com/office/powerpoint/2010/main" val="374839091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9054" y="885688"/>
            <a:ext cx="12211054" cy="5972312"/>
          </a:xfrm>
          <a:prstGeom prst="rect">
            <a:avLst/>
          </a:prstGeom>
        </p:spPr>
      </p:pic>
      <p:sp>
        <p:nvSpPr>
          <p:cNvPr id="3" name="Rectangle 2"/>
          <p:cNvSpPr/>
          <p:nvPr/>
        </p:nvSpPr>
        <p:spPr>
          <a:xfrm>
            <a:off x="-685803" y="1131509"/>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مدیریت تغذیه در بحران و حوادث غیر </a:t>
            </a:r>
            <a:r>
              <a:rPr lang="ar-SA" sz="3200" b="1" dirty="0" smtClean="0">
                <a:solidFill>
                  <a:srgbClr val="C12980"/>
                </a:solidFill>
                <a:ea typeface="Times New Roman" panose="02020603050405020304" pitchFamily="18" charset="0"/>
              </a:rPr>
              <a:t>مترقبه</a:t>
            </a:r>
            <a:endParaRPr lang="ar-SA" sz="3200" b="1" dirty="0">
              <a:solidFill>
                <a:srgbClr val="C12980"/>
              </a:solidFill>
              <a:ea typeface="Times New Roman" panose="02020603050405020304" pitchFamily="18" charset="0"/>
            </a:endParaRP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2" name="Rectangle 1"/>
          <p:cNvSpPr/>
          <p:nvPr/>
        </p:nvSpPr>
        <p:spPr>
          <a:xfrm>
            <a:off x="1" y="478079"/>
            <a:ext cx="12000474" cy="6647974"/>
          </a:xfrm>
          <a:prstGeom prst="rect">
            <a:avLst/>
          </a:prstGeom>
        </p:spPr>
        <p:txBody>
          <a:bodyPr wrap="square">
            <a:spAutoFit/>
          </a:bodyPr>
          <a:lstStyle/>
          <a:p>
            <a:pPr algn="just" rtl="1">
              <a:lnSpc>
                <a:spcPct val="150000"/>
              </a:lnSpc>
            </a:pPr>
            <a:r>
              <a:rPr lang="fa-IR" sz="4000" b="1" dirty="0" smtClean="0">
                <a:solidFill>
                  <a:srgbClr val="FF0000"/>
                </a:solidFill>
                <a:cs typeface="B Nazanin" panose="00000400000000000000" pitchFamily="2" charset="-78"/>
              </a:rPr>
              <a:t>هدف:</a:t>
            </a:r>
            <a:r>
              <a:rPr lang="fa-IR" sz="2800" b="1" dirty="0" smtClean="0">
                <a:cs typeface="B Nazanin" panose="00000400000000000000" pitchFamily="2" charset="-78"/>
              </a:rPr>
              <a:t>ارتقاء </a:t>
            </a:r>
            <a:r>
              <a:rPr lang="fa-IR" sz="2800" b="1" dirty="0">
                <a:cs typeface="B Nazanin" panose="00000400000000000000" pitchFamily="2" charset="-78"/>
              </a:rPr>
              <a:t>کیفیت خدمات تغذیه ای، کنترل شیوع سوءتغذیه </a:t>
            </a:r>
            <a:r>
              <a:rPr lang="fa-IR" sz="2800" b="1" dirty="0" smtClean="0">
                <a:cs typeface="B Nazanin" panose="00000400000000000000" pitchFamily="2" charset="-78"/>
              </a:rPr>
              <a:t>(کمبود </a:t>
            </a:r>
            <a:r>
              <a:rPr lang="fa-IR" sz="2800" b="1" dirty="0">
                <a:cs typeface="B Nazanin" panose="00000400000000000000" pitchFamily="2" charset="-78"/>
              </a:rPr>
              <a:t>دریافت </a:t>
            </a:r>
            <a:r>
              <a:rPr lang="fa-IR" sz="2800" b="1" dirty="0" smtClean="0">
                <a:cs typeface="B Nazanin" panose="00000400000000000000" pitchFamily="2" charset="-78"/>
              </a:rPr>
              <a:t>انرژی </a:t>
            </a:r>
            <a:r>
              <a:rPr lang="fa-IR" sz="2800" b="1" dirty="0">
                <a:cs typeface="B Nazanin" panose="00000400000000000000" pitchFamily="2" charset="-78"/>
              </a:rPr>
              <a:t>- پروتئین و ریز مغذی </a:t>
            </a:r>
            <a:r>
              <a:rPr lang="fa-IR" sz="2800" b="1" dirty="0" smtClean="0">
                <a:cs typeface="B Nazanin" panose="00000400000000000000" pitchFamily="2" charset="-78"/>
              </a:rPr>
              <a:t>ها) </a:t>
            </a:r>
            <a:r>
              <a:rPr lang="fa-IR" sz="2800" b="1" dirty="0">
                <a:cs typeface="B Nazanin" panose="00000400000000000000" pitchFamily="2" charset="-78"/>
              </a:rPr>
              <a:t>وجلوگیری از بروز موارد جدید سوءتغذیه به ویژه در گروه های آسیب پذیر، مورد نظر است.</a:t>
            </a:r>
          </a:p>
          <a:p>
            <a:pPr algn="just" rtl="1">
              <a:lnSpc>
                <a:spcPct val="150000"/>
              </a:lnSpc>
            </a:pPr>
            <a:r>
              <a:rPr lang="fa-IR" sz="3600" b="1" dirty="0" smtClean="0">
                <a:solidFill>
                  <a:srgbClr val="FF0000"/>
                </a:solidFill>
                <a:cs typeface="B Nazanin" panose="00000400000000000000" pitchFamily="2" charset="-78"/>
              </a:rPr>
              <a:t>اقدامات:</a:t>
            </a:r>
            <a:r>
              <a:rPr lang="fa-IR" sz="2800" b="1" dirty="0" smtClean="0">
                <a:cs typeface="B Nazanin" panose="00000400000000000000" pitchFamily="2" charset="-78"/>
              </a:rPr>
              <a:t>بسته </a:t>
            </a:r>
            <a:r>
              <a:rPr lang="fa-IR" sz="2800" b="1" dirty="0">
                <a:cs typeface="B Nazanin" panose="00000400000000000000" pitchFamily="2" charset="-78"/>
              </a:rPr>
              <a:t>به شدت مخاطرات، اقدامات شامل پاسخ های تغذیه ای، درمانی و بهداشتی است</a:t>
            </a:r>
            <a:r>
              <a:rPr lang="fa-IR" sz="3200" b="1" dirty="0" smtClean="0">
                <a:cs typeface="B Nazanin" panose="00000400000000000000" pitchFamily="2" charset="-78"/>
              </a:rPr>
              <a:t>.</a:t>
            </a:r>
          </a:p>
          <a:p>
            <a:pPr algn="just" rtl="1">
              <a:lnSpc>
                <a:spcPct val="150000"/>
              </a:lnSpc>
            </a:pPr>
            <a:r>
              <a:rPr lang="fa-IR" sz="3600" b="1" dirty="0">
                <a:solidFill>
                  <a:srgbClr val="FF0000"/>
                </a:solidFill>
                <a:cs typeface="B Nazanin" panose="00000400000000000000" pitchFamily="2" charset="-78"/>
              </a:rPr>
              <a:t>گروه های </a:t>
            </a:r>
            <a:r>
              <a:rPr lang="fa-IR" sz="3600" b="1" dirty="0" smtClean="0">
                <a:solidFill>
                  <a:srgbClr val="FF0000"/>
                </a:solidFill>
                <a:cs typeface="B Nazanin" panose="00000400000000000000" pitchFamily="2" charset="-78"/>
              </a:rPr>
              <a:t>آسیب </a:t>
            </a:r>
            <a:r>
              <a:rPr lang="fa-IR" sz="3600" b="1" dirty="0">
                <a:solidFill>
                  <a:srgbClr val="FF0000"/>
                </a:solidFill>
                <a:cs typeface="B Nazanin" panose="00000400000000000000" pitchFamily="2" charset="-78"/>
              </a:rPr>
              <a:t>پذیر:</a:t>
            </a:r>
          </a:p>
          <a:p>
            <a:pPr algn="just" rtl="1">
              <a:lnSpc>
                <a:spcPct val="150000"/>
              </a:lnSpc>
            </a:pPr>
            <a:r>
              <a:rPr lang="fa-IR" sz="2800" b="1" dirty="0">
                <a:cs typeface="B Nazanin" panose="00000400000000000000" pitchFamily="2" charset="-78"/>
              </a:rPr>
              <a:t> نوزادان و کودکان، نوجوانان، زنان باردار و شیرده، سالمندان و معلولین، افراد سا کن در مناطق با سابقه خشکسالی، زلزله، سیل یا جنگ، افراد مبتلا به بیماری های مزمن، آوارگان و پناهندگان، افراد تحت پوشش بهزیستی</a:t>
            </a:r>
          </a:p>
          <a:p>
            <a:pPr algn="just" rtl="1">
              <a:lnSpc>
                <a:spcPct val="150000"/>
              </a:lnSpc>
            </a:pPr>
            <a:endParaRPr lang="fa-IR" sz="3200" b="1" dirty="0">
              <a:cs typeface="B Nazanin" panose="00000400000000000000" pitchFamily="2" charset="-78"/>
            </a:endParaRPr>
          </a:p>
        </p:txBody>
      </p:sp>
    </p:spTree>
    <p:extLst>
      <p:ext uri="{BB962C8B-B14F-4D97-AF65-F5344CB8AC3E}">
        <p14:creationId xmlns:p14="http://schemas.microsoft.com/office/powerpoint/2010/main" val="3377030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9054" y="976661"/>
            <a:ext cx="12211054" cy="5972312"/>
          </a:xfrm>
          <a:prstGeom prst="rect">
            <a:avLst/>
          </a:prstGeom>
        </p:spPr>
      </p:pic>
      <p:sp>
        <p:nvSpPr>
          <p:cNvPr id="3" name="Rectangle 2"/>
          <p:cNvSpPr/>
          <p:nvPr/>
        </p:nvSpPr>
        <p:spPr>
          <a:xfrm>
            <a:off x="-685803" y="1131509"/>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مدیریت تغذیه در بحران و حوادث غیر </a:t>
            </a:r>
            <a:r>
              <a:rPr lang="ar-SA" sz="3200" b="1" dirty="0" smtClean="0">
                <a:solidFill>
                  <a:srgbClr val="C12980"/>
                </a:solidFill>
                <a:ea typeface="Times New Roman" panose="02020603050405020304" pitchFamily="18" charset="0"/>
              </a:rPr>
              <a:t>مترقبه</a:t>
            </a:r>
            <a:endParaRPr lang="ar-SA" sz="3200" b="1" dirty="0">
              <a:solidFill>
                <a:srgbClr val="C12980"/>
              </a:solidFill>
              <a:ea typeface="Times New Roman" panose="02020603050405020304" pitchFamily="18" charset="0"/>
            </a:endParaRP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2" name="Rectangle 1"/>
          <p:cNvSpPr/>
          <p:nvPr/>
        </p:nvSpPr>
        <p:spPr>
          <a:xfrm>
            <a:off x="1" y="478079"/>
            <a:ext cx="12000474" cy="769441"/>
          </a:xfrm>
          <a:prstGeom prst="rect">
            <a:avLst/>
          </a:prstGeom>
        </p:spPr>
        <p:txBody>
          <a:bodyPr wrap="square">
            <a:spAutoFit/>
          </a:bodyPr>
          <a:lstStyle/>
          <a:p>
            <a:pPr algn="just" rtl="1">
              <a:lnSpc>
                <a:spcPct val="150000"/>
              </a:lnSpc>
            </a:pPr>
            <a:endParaRPr lang="fa-IR" sz="3200" b="1" dirty="0">
              <a:cs typeface="B Nazanin" panose="00000400000000000000" pitchFamily="2" charset="-78"/>
            </a:endParaRPr>
          </a:p>
        </p:txBody>
      </p:sp>
      <p:sp>
        <p:nvSpPr>
          <p:cNvPr id="7" name="Rectangle 6"/>
          <p:cNvSpPr/>
          <p:nvPr/>
        </p:nvSpPr>
        <p:spPr>
          <a:xfrm>
            <a:off x="4480935" y="1655129"/>
            <a:ext cx="7196201" cy="461665"/>
          </a:xfrm>
          <a:prstGeom prst="rect">
            <a:avLst/>
          </a:prstGeom>
        </p:spPr>
        <p:txBody>
          <a:bodyPr wrap="none">
            <a:spAutoFit/>
          </a:bodyPr>
          <a:lstStyle/>
          <a:p>
            <a:pPr algn="r" rtl="1"/>
            <a:r>
              <a:rPr lang="fa-IR" sz="2400" b="1" dirty="0">
                <a:cs typeface="B Nazanin" panose="00000400000000000000" pitchFamily="2" charset="-78"/>
              </a:rPr>
              <a:t>مرحله اول اقدام؛ شناسایی خانوارهای آسیب پذیر در شرایط بحران</a:t>
            </a:r>
            <a:r>
              <a:rPr lang="fa-IR" dirty="0"/>
              <a:t>: </a:t>
            </a:r>
            <a:endParaRPr lang="en-US" dirty="0"/>
          </a:p>
        </p:txBody>
      </p:sp>
      <p:sp>
        <p:nvSpPr>
          <p:cNvPr id="8" name="Rectangle 7"/>
          <p:cNvSpPr/>
          <p:nvPr/>
        </p:nvSpPr>
        <p:spPr>
          <a:xfrm>
            <a:off x="389754" y="2353462"/>
            <a:ext cx="11393438" cy="461665"/>
          </a:xfrm>
          <a:prstGeom prst="rect">
            <a:avLst/>
          </a:prstGeom>
        </p:spPr>
        <p:txBody>
          <a:bodyPr wrap="square">
            <a:spAutoFit/>
          </a:bodyPr>
          <a:lstStyle/>
          <a:p>
            <a:pPr algn="r" rtl="1"/>
            <a:r>
              <a:rPr lang="fa-IR" sz="2400" b="1" dirty="0">
                <a:cs typeface="B Nazanin" panose="00000400000000000000" pitchFamily="2" charset="-78"/>
              </a:rPr>
              <a:t>مرحله دوم اقدام؛ پاسخ مناسب در بحران ها بر حسب نوع بحران و جمعیت در معرض آسیب</a:t>
            </a:r>
            <a:endParaRPr lang="en-US" sz="2400" b="1" dirty="0">
              <a:cs typeface="B Nazanin" panose="00000400000000000000" pitchFamily="2" charset="-78"/>
            </a:endParaRPr>
          </a:p>
        </p:txBody>
      </p:sp>
      <p:sp>
        <p:nvSpPr>
          <p:cNvPr id="9" name="Rectangle 8"/>
          <p:cNvSpPr/>
          <p:nvPr/>
        </p:nvSpPr>
        <p:spPr>
          <a:xfrm>
            <a:off x="4160848" y="3153970"/>
            <a:ext cx="3639138" cy="523220"/>
          </a:xfrm>
          <a:prstGeom prst="rect">
            <a:avLst/>
          </a:prstGeom>
        </p:spPr>
        <p:txBody>
          <a:bodyPr wrap="none">
            <a:spAutoFit/>
          </a:bodyPr>
          <a:lstStyle/>
          <a:p>
            <a:r>
              <a:rPr lang="fa-IR" sz="2800" b="1" dirty="0">
                <a:solidFill>
                  <a:schemeClr val="accent6"/>
                </a:solidFill>
                <a:cs typeface="B Nazanin" panose="00000400000000000000" pitchFamily="2" charset="-78"/>
              </a:rPr>
              <a:t>اقدامات تغذیه ای- بهداشتی</a:t>
            </a:r>
            <a:endParaRPr lang="en-US" sz="2800" b="1" dirty="0">
              <a:solidFill>
                <a:schemeClr val="accent6"/>
              </a:solidFill>
              <a:cs typeface="B Nazanin" panose="00000400000000000000" pitchFamily="2" charset="-78"/>
            </a:endParaRPr>
          </a:p>
        </p:txBody>
      </p:sp>
      <p:sp>
        <p:nvSpPr>
          <p:cNvPr id="10" name="Rectangle 9"/>
          <p:cNvSpPr/>
          <p:nvPr/>
        </p:nvSpPr>
        <p:spPr>
          <a:xfrm>
            <a:off x="925281" y="3479235"/>
            <a:ext cx="10341431" cy="4247317"/>
          </a:xfrm>
          <a:prstGeom prst="rect">
            <a:avLst/>
          </a:prstGeom>
        </p:spPr>
        <p:txBody>
          <a:bodyPr wrap="square">
            <a:spAutoFit/>
          </a:bodyPr>
          <a:lstStyle/>
          <a:p>
            <a:pPr algn="r" rtl="1">
              <a:lnSpc>
                <a:spcPct val="150000"/>
              </a:lnSpc>
            </a:pPr>
            <a:r>
              <a:rPr lang="fa-IR" sz="2400" b="1" dirty="0">
                <a:cs typeface="B Nazanin" panose="00000400000000000000" pitchFamily="2" charset="-78"/>
              </a:rPr>
              <a:t>ترویج تغذیه انحصاری با شیر مادر	</a:t>
            </a:r>
            <a:endParaRPr lang="en-US" sz="2400" b="1" dirty="0" smtClean="0">
              <a:cs typeface="B Nazanin" panose="00000400000000000000" pitchFamily="2" charset="-78"/>
            </a:endParaRPr>
          </a:p>
          <a:p>
            <a:pPr algn="r" rtl="1">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ارائه غذای کمكی مناسب و به موقع	 تداوم تغذیه با شیرمادر تا 2 سالگی</a:t>
            </a:r>
          </a:p>
          <a:p>
            <a:pPr algn="r" rtl="1">
              <a:lnSpc>
                <a:spcPct val="150000"/>
              </a:lnSpc>
            </a:pPr>
            <a:r>
              <a:rPr lang="fa-IR" sz="2400" b="1" dirty="0" smtClean="0">
                <a:cs typeface="B Nazanin" panose="00000400000000000000" pitchFamily="2" charset="-78"/>
              </a:rPr>
              <a:t>طمینان </a:t>
            </a:r>
            <a:r>
              <a:rPr lang="fa-IR" sz="2400" b="1" dirty="0">
                <a:cs typeface="B Nazanin" panose="00000400000000000000" pitchFamily="2" charset="-78"/>
              </a:rPr>
              <a:t>یافتن از دسترسی به خدمات بهداشتی به منظور پیشگیری؛ تشخیص و درمان بیماری ها	  </a:t>
            </a:r>
            <a:endParaRPr lang="en-US" sz="2400" b="1" dirty="0" smtClean="0">
              <a:cs typeface="B Nazanin" panose="00000400000000000000" pitchFamily="2" charset="-78"/>
            </a:endParaRPr>
          </a:p>
          <a:p>
            <a:pPr algn="r" rtl="1">
              <a:lnSpc>
                <a:spcPct val="150000"/>
              </a:lnSpc>
            </a:pPr>
            <a:r>
              <a:rPr lang="fa-IR" sz="2400" b="1" dirty="0" smtClean="0">
                <a:cs typeface="B Nazanin" panose="00000400000000000000" pitchFamily="2" charset="-78"/>
              </a:rPr>
              <a:t>اطمینان </a:t>
            </a:r>
            <a:r>
              <a:rPr lang="fa-IR" sz="2400" b="1" dirty="0">
                <a:cs typeface="B Nazanin" panose="00000400000000000000" pitchFamily="2" charset="-78"/>
              </a:rPr>
              <a:t>یافتن از دسترسی مردم به آب آشامیدنی سالم، مشاوره تغذیه </a:t>
            </a:r>
            <a:r>
              <a:rPr lang="fa-IR" sz="2400" b="1" dirty="0" smtClean="0">
                <a:cs typeface="B Nazanin" panose="00000400000000000000" pitchFamily="2" charset="-78"/>
              </a:rPr>
              <a:t>)</a:t>
            </a:r>
            <a:endParaRPr lang="en-US" sz="2400" b="1" dirty="0" smtClean="0">
              <a:cs typeface="B Nazanin" panose="00000400000000000000" pitchFamily="2" charset="-78"/>
            </a:endParaRPr>
          </a:p>
          <a:p>
            <a:pPr algn="r" rtl="1">
              <a:lnSpc>
                <a:spcPct val="150000"/>
              </a:lnSpc>
            </a:pPr>
            <a:r>
              <a:rPr lang="fa-IR" sz="2400" b="1" dirty="0" smtClean="0">
                <a:cs typeface="B Nazanin" panose="00000400000000000000" pitchFamily="2" charset="-78"/>
              </a:rPr>
              <a:t>نظارت </a:t>
            </a:r>
            <a:r>
              <a:rPr lang="fa-IR" sz="2400" b="1" dirty="0">
                <a:cs typeface="B Nazanin" panose="00000400000000000000" pitchFamily="2" charset="-78"/>
              </a:rPr>
              <a:t>بر توزیع همگانی غذا، تغذیه تكمیلی، تغذیه درمانی تامین آب آشامیدنی </a:t>
            </a:r>
            <a:r>
              <a:rPr lang="fa-IR" sz="2400" b="1" dirty="0" smtClean="0">
                <a:cs typeface="B Nazanin" panose="00000400000000000000" pitchFamily="2" charset="-78"/>
              </a:rPr>
              <a:t>سالم</a:t>
            </a:r>
            <a:endParaRPr lang="en-US" sz="2400" b="1" dirty="0" smtClean="0">
              <a:cs typeface="B Nazanin" panose="00000400000000000000" pitchFamily="2" charset="-78"/>
            </a:endParaRPr>
          </a:p>
          <a:p>
            <a:pPr algn="r" rtl="1">
              <a:lnSpc>
                <a:spcPct val="150000"/>
              </a:lnSpc>
            </a:pPr>
            <a:r>
              <a:rPr lang="fa-IR" sz="2400" b="1" dirty="0" smtClean="0">
                <a:cs typeface="B Nazanin" panose="00000400000000000000" pitchFamily="2" charset="-78"/>
              </a:rPr>
              <a:t> </a:t>
            </a:r>
            <a:r>
              <a:rPr lang="fa-IR" sz="2400" b="1" dirty="0">
                <a:cs typeface="B Nazanin" panose="00000400000000000000" pitchFamily="2" charset="-78"/>
              </a:rPr>
              <a:t>مكمل یاری گروه های سنی بویژه گروه های آسیب پذیر </a:t>
            </a:r>
          </a:p>
          <a:p>
            <a:pPr algn="r" rtl="1">
              <a:lnSpc>
                <a:spcPct val="150000"/>
              </a:lnSpc>
            </a:pPr>
            <a:endParaRPr lang="en-US" dirty="0" smtClean="0"/>
          </a:p>
          <a:p>
            <a:pPr algn="r" rtl="1">
              <a:lnSpc>
                <a:spcPct val="150000"/>
              </a:lnSpc>
            </a:pPr>
            <a:r>
              <a:rPr lang="fa-IR" dirty="0"/>
              <a:t>	</a:t>
            </a:r>
          </a:p>
        </p:txBody>
      </p:sp>
    </p:spTree>
    <p:extLst>
      <p:ext uri="{BB962C8B-B14F-4D97-AF65-F5344CB8AC3E}">
        <p14:creationId xmlns:p14="http://schemas.microsoft.com/office/powerpoint/2010/main" val="33339176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9208" y="365125"/>
            <a:ext cx="11762792" cy="5959475"/>
          </a:xfrm>
        </p:spPr>
        <p:txBody>
          <a:bodyPr>
            <a:normAutofit/>
          </a:bodyPr>
          <a:lstStyle/>
          <a:p>
            <a:pPr algn="ctr">
              <a:lnSpc>
                <a:spcPct val="150000"/>
              </a:lnSpc>
            </a:pPr>
            <a:r>
              <a:rPr lang="fa-IR" sz="8000" dirty="0" smtClean="0">
                <a:cs typeface="B Titr" panose="00000700000000000000" pitchFamily="2" charset="-78"/>
              </a:rPr>
              <a:t>برنامه های </a:t>
            </a:r>
            <a:br>
              <a:rPr lang="fa-IR" sz="8000" dirty="0" smtClean="0">
                <a:cs typeface="B Titr" panose="00000700000000000000" pitchFamily="2" charset="-78"/>
              </a:rPr>
            </a:br>
            <a:r>
              <a:rPr lang="fa-IR" sz="8000" dirty="0" smtClean="0">
                <a:cs typeface="B Titr" panose="00000700000000000000" pitchFamily="2" charset="-78"/>
              </a:rPr>
              <a:t>دفتر بهبود تغذیه جامعه</a:t>
            </a:r>
            <a:r>
              <a:rPr lang="fa-IR" sz="8000" dirty="0">
                <a:cs typeface="B Titr" panose="00000700000000000000" pitchFamily="2" charset="-78"/>
              </a:rPr>
              <a:t/>
            </a:r>
            <a:br>
              <a:rPr lang="fa-IR" sz="8000" dirty="0">
                <a:cs typeface="B Titr" panose="00000700000000000000" pitchFamily="2" charset="-78"/>
              </a:rPr>
            </a:br>
            <a:endParaRPr lang="en-US" sz="8000" dirty="0">
              <a:cs typeface="B Titr" panose="00000700000000000000" pitchFamily="2" charset="-78"/>
            </a:endParaRPr>
          </a:p>
        </p:txBody>
      </p:sp>
    </p:spTree>
    <p:extLst>
      <p:ext uri="{BB962C8B-B14F-4D97-AF65-F5344CB8AC3E}">
        <p14:creationId xmlns:p14="http://schemas.microsoft.com/office/powerpoint/2010/main" val="976212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976661"/>
            <a:ext cx="12191999" cy="5972312"/>
          </a:xfrm>
          <a:prstGeom prst="rect">
            <a:avLst/>
          </a:prstGeom>
        </p:spPr>
      </p:pic>
      <p:sp>
        <p:nvSpPr>
          <p:cNvPr id="3" name="Rectangle 2"/>
          <p:cNvSpPr/>
          <p:nvPr/>
        </p:nvSpPr>
        <p:spPr>
          <a:xfrm>
            <a:off x="-685803" y="1131509"/>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بهبود تغذیه کودکان</a:t>
            </a: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2" name="Rectangle 1"/>
          <p:cNvSpPr/>
          <p:nvPr/>
        </p:nvSpPr>
        <p:spPr>
          <a:xfrm>
            <a:off x="1" y="478079"/>
            <a:ext cx="12000474" cy="769441"/>
          </a:xfrm>
          <a:prstGeom prst="rect">
            <a:avLst/>
          </a:prstGeom>
        </p:spPr>
        <p:txBody>
          <a:bodyPr wrap="square">
            <a:spAutoFit/>
          </a:bodyPr>
          <a:lstStyle/>
          <a:p>
            <a:pPr algn="just" rtl="1">
              <a:lnSpc>
                <a:spcPct val="150000"/>
              </a:lnSpc>
            </a:pPr>
            <a:endParaRPr lang="fa-IR" sz="3200" b="1" dirty="0">
              <a:cs typeface="B Nazanin" panose="00000400000000000000" pitchFamily="2" charset="-78"/>
            </a:endParaRPr>
          </a:p>
        </p:txBody>
      </p:sp>
      <p:sp>
        <p:nvSpPr>
          <p:cNvPr id="13" name="Rectangle 12"/>
          <p:cNvSpPr/>
          <p:nvPr/>
        </p:nvSpPr>
        <p:spPr>
          <a:xfrm>
            <a:off x="283698" y="973379"/>
            <a:ext cx="11525251" cy="7257371"/>
          </a:xfrm>
          <a:prstGeom prst="rect">
            <a:avLst/>
          </a:prstGeom>
        </p:spPr>
        <p:txBody>
          <a:bodyPr wrap="square">
            <a:spAutoFit/>
          </a:bodyPr>
          <a:lstStyle/>
          <a:p>
            <a:pPr marL="342900" lvl="0" indent="-342900" algn="r" rtl="1">
              <a:lnSpc>
                <a:spcPct val="150000"/>
              </a:lnSpc>
              <a:buFont typeface="+mj-lt"/>
              <a:buAutoNum type="arabicParenR"/>
            </a:pPr>
            <a:r>
              <a:rPr lang="fa-IR" sz="2800" b="1" dirty="0" smtClean="0">
                <a:cs typeface="B Nazanin" panose="00000400000000000000" pitchFamily="2" charset="-78"/>
              </a:rPr>
              <a:t>برنامه </a:t>
            </a:r>
            <a:r>
              <a:rPr lang="fa-IR" sz="2800" b="1" dirty="0">
                <a:cs typeface="B Nazanin" panose="00000400000000000000" pitchFamily="2" charset="-78"/>
              </a:rPr>
              <a:t>تامین یک وعده غذای گرم در روستا </a:t>
            </a:r>
            <a:r>
              <a:rPr lang="fa-IR" sz="2800" b="1" dirty="0" smtClean="0">
                <a:cs typeface="B Nazanin" panose="00000400000000000000" pitchFamily="2" charset="-78"/>
              </a:rPr>
              <a:t>مهدها</a:t>
            </a:r>
          </a:p>
          <a:p>
            <a:pPr marL="342900" lvl="0" indent="-342900" algn="r" rtl="1">
              <a:lnSpc>
                <a:spcPct val="150000"/>
              </a:lnSpc>
              <a:buFont typeface="+mj-lt"/>
              <a:buAutoNum type="arabicParenR"/>
            </a:pPr>
            <a:r>
              <a:rPr lang="fa-IR" sz="2800" b="1" dirty="0" smtClean="0">
                <a:cs typeface="B Nazanin" panose="00000400000000000000" pitchFamily="2" charset="-78"/>
              </a:rPr>
              <a:t>ب</a:t>
            </a:r>
            <a:r>
              <a:rPr lang="ar-SA" sz="2800" b="1" dirty="0" smtClean="0">
                <a:cs typeface="B Nazanin" panose="00000400000000000000" pitchFamily="2" charset="-78"/>
              </a:rPr>
              <a:t>رنامه </a:t>
            </a:r>
            <a:r>
              <a:rPr lang="ar-SA" sz="2800" b="1" dirty="0">
                <a:cs typeface="B Nazanin" panose="00000400000000000000" pitchFamily="2" charset="-78"/>
              </a:rPr>
              <a:t>مشارکتی حمایتی بهبود وضع تغذیه </a:t>
            </a:r>
            <a:r>
              <a:rPr lang="ar-SA" sz="2800" b="1" dirty="0" smtClean="0">
                <a:cs typeface="B Nazanin" panose="00000400000000000000" pitchFamily="2" charset="-78"/>
              </a:rPr>
              <a:t>کودک</a:t>
            </a:r>
            <a:endParaRPr lang="fa-IR" sz="2800" b="1" dirty="0" smtClean="0">
              <a:cs typeface="B Nazanin" panose="00000400000000000000" pitchFamily="2" charset="-78"/>
            </a:endParaRPr>
          </a:p>
          <a:p>
            <a:pPr marL="342900" lvl="0" indent="-342900" algn="r" rtl="1">
              <a:lnSpc>
                <a:spcPct val="150000"/>
              </a:lnSpc>
              <a:buFont typeface="+mj-lt"/>
              <a:buAutoNum type="arabicParenR"/>
            </a:pPr>
            <a:r>
              <a:rPr lang="fa-IR" sz="2800" b="1" dirty="0" smtClean="0">
                <a:cs typeface="B Nazanin" panose="00000400000000000000" pitchFamily="2" charset="-78"/>
              </a:rPr>
              <a:t>برنامه </a:t>
            </a:r>
            <a:r>
              <a:rPr lang="fa-IR" sz="2800" b="1" dirty="0">
                <a:cs typeface="B Nazanin" panose="00000400000000000000" pitchFamily="2" charset="-78"/>
              </a:rPr>
              <a:t>پیشگیری و کنترل اضافه وزن و چاقی در کودکان </a:t>
            </a:r>
          </a:p>
          <a:p>
            <a:pPr lvl="0" algn="ctr" rtl="1">
              <a:lnSpc>
                <a:spcPct val="90000"/>
              </a:lnSpc>
              <a:spcBef>
                <a:spcPct val="0"/>
              </a:spcBef>
            </a:pPr>
            <a:endParaRPr lang="fa-IR" sz="3200" b="1" dirty="0" smtClean="0">
              <a:solidFill>
                <a:srgbClr val="C12980"/>
              </a:solidFill>
              <a:latin typeface="+mj-lt"/>
              <a:ea typeface="Times New Roman" panose="02020603050405020304" pitchFamily="18" charset="0"/>
              <a:cs typeface="+mj-cs"/>
            </a:endParaRPr>
          </a:p>
          <a:p>
            <a:pPr lvl="0" algn="ctr" rtl="1">
              <a:lnSpc>
                <a:spcPct val="90000"/>
              </a:lnSpc>
              <a:spcBef>
                <a:spcPct val="0"/>
              </a:spcBef>
            </a:pPr>
            <a:r>
              <a:rPr lang="fa-IR" sz="3200" b="1" dirty="0" smtClean="0">
                <a:solidFill>
                  <a:srgbClr val="C12980"/>
                </a:solidFill>
                <a:latin typeface="+mj-lt"/>
                <a:ea typeface="Times New Roman" panose="02020603050405020304" pitchFamily="18" charset="0"/>
                <a:cs typeface="+mj-cs"/>
              </a:rPr>
              <a:t>بهبود </a:t>
            </a:r>
            <a:r>
              <a:rPr lang="fa-IR" sz="3200" b="1" dirty="0">
                <a:solidFill>
                  <a:srgbClr val="C12980"/>
                </a:solidFill>
                <a:latin typeface="+mj-lt"/>
                <a:ea typeface="Times New Roman" panose="02020603050405020304" pitchFamily="18" charset="0"/>
                <a:cs typeface="+mj-cs"/>
              </a:rPr>
              <a:t>تغذیه </a:t>
            </a:r>
            <a:r>
              <a:rPr lang="fa-IR" sz="3200" b="1" dirty="0" smtClean="0">
                <a:solidFill>
                  <a:srgbClr val="C12980"/>
                </a:solidFill>
                <a:latin typeface="+mj-lt"/>
                <a:ea typeface="Times New Roman" panose="02020603050405020304" pitchFamily="18" charset="0"/>
                <a:cs typeface="+mj-cs"/>
              </a:rPr>
              <a:t>نوجوانان</a:t>
            </a:r>
            <a:endParaRPr lang="fa-IR" sz="3200" b="1" dirty="0">
              <a:solidFill>
                <a:srgbClr val="C12980"/>
              </a:solidFill>
              <a:latin typeface="+mj-lt"/>
              <a:ea typeface="Times New Roman" panose="02020603050405020304" pitchFamily="18" charset="0"/>
              <a:cs typeface="+mj-cs"/>
            </a:endParaRPr>
          </a:p>
          <a:p>
            <a:pPr marL="514350" lvl="0" indent="-514350" algn="r" rtl="1">
              <a:lnSpc>
                <a:spcPct val="150000"/>
              </a:lnSpc>
              <a:spcBef>
                <a:spcPct val="0"/>
              </a:spcBef>
              <a:buFont typeface="+mj-lt"/>
              <a:buAutoNum type="arabicParenR"/>
            </a:pPr>
            <a:r>
              <a:rPr lang="fa-IR" sz="2400" b="1" dirty="0" smtClean="0">
                <a:cs typeface="B Nazanin" panose="00000400000000000000" pitchFamily="2" charset="-78"/>
              </a:rPr>
              <a:t>برنامه </a:t>
            </a:r>
            <a:r>
              <a:rPr lang="fa-IR" sz="2400" b="1" dirty="0">
                <a:cs typeface="B Nazanin" panose="00000400000000000000" pitchFamily="2" charset="-78"/>
              </a:rPr>
              <a:t>ارتقای دانش تغذیه ای کارکنان بهداشتی، مربیان بهداشت و دانش آموزان در </a:t>
            </a:r>
            <a:r>
              <a:rPr lang="fa-IR" sz="2400" b="1" dirty="0" smtClean="0">
                <a:cs typeface="B Nazanin" panose="00000400000000000000" pitchFamily="2" charset="-78"/>
              </a:rPr>
              <a:t>خصوص تغذیه </a:t>
            </a:r>
            <a:r>
              <a:rPr lang="fa-IR" sz="2400" b="1" dirty="0">
                <a:cs typeface="B Nazanin" panose="00000400000000000000" pitchFamily="2" charset="-78"/>
              </a:rPr>
              <a:t>سنین </a:t>
            </a:r>
            <a:r>
              <a:rPr lang="fa-IR" sz="2400" b="1" dirty="0" smtClean="0">
                <a:cs typeface="B Nazanin" panose="00000400000000000000" pitchFamily="2" charset="-78"/>
              </a:rPr>
              <a:t>مدرسه</a:t>
            </a:r>
          </a:p>
          <a:p>
            <a:pPr marL="514350" lvl="0" indent="-514350" algn="r" rtl="1">
              <a:lnSpc>
                <a:spcPct val="150000"/>
              </a:lnSpc>
              <a:spcBef>
                <a:spcPct val="0"/>
              </a:spcBef>
              <a:buFont typeface="+mj-lt"/>
              <a:buAutoNum type="arabicParenR"/>
            </a:pPr>
            <a:r>
              <a:rPr lang="fa-IR" sz="2400" b="1" dirty="0" smtClean="0">
                <a:cs typeface="B Nazanin" panose="00000400000000000000" pitchFamily="2" charset="-78"/>
              </a:rPr>
              <a:t>برنامه </a:t>
            </a:r>
            <a:r>
              <a:rPr lang="fa-IR" sz="2400" b="1" dirty="0">
                <a:cs typeface="B Nazanin" panose="00000400000000000000" pitchFamily="2" charset="-78"/>
              </a:rPr>
              <a:t>ارتقای سلامت دانش آموزان از طریق مکمل یاری </a:t>
            </a:r>
            <a:r>
              <a:rPr lang="fa-IR" sz="2400" b="1" dirty="0" smtClean="0">
                <a:cs typeface="B Nazanin" panose="00000400000000000000" pitchFamily="2" charset="-78"/>
              </a:rPr>
              <a:t>آهن</a:t>
            </a:r>
          </a:p>
          <a:p>
            <a:pPr marL="514350" lvl="0" indent="-514350" algn="r" rtl="1">
              <a:lnSpc>
                <a:spcPct val="150000"/>
              </a:lnSpc>
              <a:spcBef>
                <a:spcPct val="0"/>
              </a:spcBef>
              <a:buFont typeface="+mj-lt"/>
              <a:buAutoNum type="arabicParenR"/>
            </a:pPr>
            <a:r>
              <a:rPr lang="fa-IR" sz="2400" b="1" dirty="0" smtClean="0">
                <a:cs typeface="B Nazanin" panose="00000400000000000000" pitchFamily="2" charset="-78"/>
              </a:rPr>
              <a:t>برنامه </a:t>
            </a:r>
            <a:r>
              <a:rPr lang="fa-IR" sz="2400" b="1" dirty="0">
                <a:cs typeface="B Nazanin" panose="00000400000000000000" pitchFamily="2" charset="-78"/>
              </a:rPr>
              <a:t>شیر مدرسه </a:t>
            </a:r>
            <a:r>
              <a:rPr lang="fa-IR" sz="2400" b="1" dirty="0" smtClean="0">
                <a:cs typeface="B Nazanin" panose="00000400000000000000" pitchFamily="2" charset="-78"/>
              </a:rPr>
              <a:t>ایران</a:t>
            </a:r>
          </a:p>
          <a:p>
            <a:pPr marL="514350" lvl="0" indent="-514350" algn="r" rtl="1">
              <a:lnSpc>
                <a:spcPct val="150000"/>
              </a:lnSpc>
              <a:spcBef>
                <a:spcPct val="0"/>
              </a:spcBef>
              <a:buFont typeface="+mj-lt"/>
              <a:buAutoNum type="arabicParenR"/>
            </a:pPr>
            <a:r>
              <a:rPr lang="fa-IR" sz="2400" b="1" dirty="0" smtClean="0">
                <a:cs typeface="B Nazanin" panose="00000400000000000000" pitchFamily="2" charset="-78"/>
              </a:rPr>
              <a:t>برنامه </a:t>
            </a:r>
            <a:r>
              <a:rPr lang="fa-IR" sz="2400" b="1" dirty="0">
                <a:cs typeface="B Nazanin" panose="00000400000000000000" pitchFamily="2" charset="-78"/>
              </a:rPr>
              <a:t>پیشگیری و کنترل اضافه وزن و چاقی در کودکان و نوجوانان 6 تا 18 سال </a:t>
            </a:r>
          </a:p>
          <a:p>
            <a:pPr marL="742950" lvl="0" indent="-742950" algn="r" rtl="1">
              <a:lnSpc>
                <a:spcPct val="150000"/>
              </a:lnSpc>
              <a:buFont typeface="+mj-lt"/>
              <a:buAutoNum type="arabicParenR"/>
            </a:pPr>
            <a:endParaRPr lang="en-US" sz="3200" b="1" dirty="0">
              <a:cs typeface="B Nazanin" panose="00000400000000000000" pitchFamily="2" charset="-78"/>
            </a:endParaRPr>
          </a:p>
          <a:p>
            <a:pPr algn="r" rtl="1">
              <a:lnSpc>
                <a:spcPct val="150000"/>
              </a:lnSpc>
            </a:pPr>
            <a:endParaRPr lang="en-US" sz="3600" b="1" dirty="0">
              <a:cs typeface="B Nazanin" panose="00000400000000000000" pitchFamily="2" charset="-78"/>
            </a:endParaRPr>
          </a:p>
        </p:txBody>
      </p:sp>
    </p:spTree>
    <p:extLst>
      <p:ext uri="{BB962C8B-B14F-4D97-AF65-F5344CB8AC3E}">
        <p14:creationId xmlns:p14="http://schemas.microsoft.com/office/powerpoint/2010/main" val="14498475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976661"/>
            <a:ext cx="12191999" cy="5972312"/>
          </a:xfrm>
          <a:prstGeom prst="rect">
            <a:avLst/>
          </a:prstGeom>
        </p:spPr>
      </p:pic>
      <p:sp>
        <p:nvSpPr>
          <p:cNvPr id="3" name="Rectangle 2"/>
          <p:cNvSpPr/>
          <p:nvPr/>
        </p:nvSpPr>
        <p:spPr>
          <a:xfrm>
            <a:off x="-685803" y="1131509"/>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ارتقای تغذیه مادران باردار و شیرده</a:t>
            </a: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2" name="Rectangle 1"/>
          <p:cNvSpPr/>
          <p:nvPr/>
        </p:nvSpPr>
        <p:spPr>
          <a:xfrm>
            <a:off x="1" y="478079"/>
            <a:ext cx="12000474" cy="769441"/>
          </a:xfrm>
          <a:prstGeom prst="rect">
            <a:avLst/>
          </a:prstGeom>
        </p:spPr>
        <p:txBody>
          <a:bodyPr wrap="square">
            <a:spAutoFit/>
          </a:bodyPr>
          <a:lstStyle/>
          <a:p>
            <a:pPr algn="just" rtl="1">
              <a:lnSpc>
                <a:spcPct val="150000"/>
              </a:lnSpc>
            </a:pPr>
            <a:endParaRPr lang="fa-IR" sz="3200" b="1" dirty="0">
              <a:cs typeface="B Nazanin" panose="00000400000000000000" pitchFamily="2" charset="-78"/>
            </a:endParaRPr>
          </a:p>
        </p:txBody>
      </p:sp>
      <p:sp>
        <p:nvSpPr>
          <p:cNvPr id="13" name="Rectangle 12"/>
          <p:cNvSpPr/>
          <p:nvPr/>
        </p:nvSpPr>
        <p:spPr>
          <a:xfrm>
            <a:off x="283698" y="973379"/>
            <a:ext cx="11525251" cy="6832640"/>
          </a:xfrm>
          <a:prstGeom prst="rect">
            <a:avLst/>
          </a:prstGeom>
        </p:spPr>
        <p:txBody>
          <a:bodyPr wrap="square">
            <a:spAutoFit/>
          </a:bodyPr>
          <a:lstStyle/>
          <a:p>
            <a:pPr marL="514350" lvl="0" indent="-514350" algn="r" rtl="1">
              <a:lnSpc>
                <a:spcPct val="150000"/>
              </a:lnSpc>
              <a:buFont typeface="+mj-lt"/>
              <a:buAutoNum type="arabicParenR"/>
            </a:pPr>
            <a:r>
              <a:rPr lang="fa-IR" sz="3200" b="1" dirty="0" smtClean="0">
                <a:cs typeface="B Nazanin" panose="00000400000000000000" pitchFamily="2" charset="-78"/>
              </a:rPr>
              <a:t>برنامه </a:t>
            </a:r>
            <a:r>
              <a:rPr lang="fa-IR" sz="3200" b="1" dirty="0">
                <a:cs typeface="B Nazanin" panose="00000400000000000000" pitchFamily="2" charset="-78"/>
              </a:rPr>
              <a:t>حمایت تغذیه ای به منظور کاهش سوء تغذیه در مادران باردار و </a:t>
            </a:r>
            <a:r>
              <a:rPr lang="fa-IR" sz="3200" b="1" dirty="0" smtClean="0">
                <a:cs typeface="B Nazanin" panose="00000400000000000000" pitchFamily="2" charset="-78"/>
              </a:rPr>
              <a:t>شیرده</a:t>
            </a:r>
          </a:p>
          <a:p>
            <a:pPr marL="514350" lvl="0" indent="-514350" algn="r" rtl="1">
              <a:lnSpc>
                <a:spcPct val="150000"/>
              </a:lnSpc>
              <a:buFont typeface="+mj-lt"/>
              <a:buAutoNum type="arabicParenR"/>
            </a:pPr>
            <a:r>
              <a:rPr lang="fa-IR" sz="3200" b="1" dirty="0" smtClean="0">
                <a:cs typeface="B Nazanin" panose="00000400000000000000" pitchFamily="2" charset="-78"/>
              </a:rPr>
              <a:t>برنامه </a:t>
            </a:r>
            <a:r>
              <a:rPr lang="fa-IR" sz="3200" b="1" dirty="0">
                <a:cs typeface="B Nazanin" panose="00000400000000000000" pitchFamily="2" charset="-78"/>
              </a:rPr>
              <a:t>مراقبت تغذیه ای مادران باردار و </a:t>
            </a:r>
            <a:r>
              <a:rPr lang="fa-IR" sz="3200" b="1" dirty="0" smtClean="0">
                <a:cs typeface="B Nazanin" panose="00000400000000000000" pitchFamily="2" charset="-78"/>
              </a:rPr>
              <a:t>شیرده</a:t>
            </a:r>
          </a:p>
          <a:p>
            <a:pPr marL="514350" lvl="0" indent="-514350" algn="r" rtl="1">
              <a:lnSpc>
                <a:spcPct val="150000"/>
              </a:lnSpc>
              <a:buFont typeface="+mj-lt"/>
              <a:buAutoNum type="arabicParenR"/>
            </a:pPr>
            <a:endParaRPr lang="fa-IR" sz="3200" b="1" dirty="0" smtClean="0">
              <a:cs typeface="B Nazanin" panose="00000400000000000000" pitchFamily="2" charset="-78"/>
            </a:endParaRPr>
          </a:p>
          <a:p>
            <a:pPr lvl="0" algn="ctr" rtl="1">
              <a:lnSpc>
                <a:spcPct val="150000"/>
              </a:lnSpc>
            </a:pPr>
            <a:r>
              <a:rPr lang="fa-IR" sz="3200" b="1" dirty="0">
                <a:solidFill>
                  <a:srgbClr val="C12980"/>
                </a:solidFill>
                <a:latin typeface="+mj-lt"/>
                <a:ea typeface="Times New Roman" panose="02020603050405020304" pitchFamily="18" charset="0"/>
                <a:cs typeface="+mj-cs"/>
              </a:rPr>
              <a:t>بهبود تغذیه </a:t>
            </a:r>
            <a:r>
              <a:rPr lang="fa-IR" sz="3200" b="1" dirty="0" smtClean="0">
                <a:solidFill>
                  <a:srgbClr val="C12980"/>
                </a:solidFill>
                <a:latin typeface="+mj-lt"/>
                <a:ea typeface="Times New Roman" panose="02020603050405020304" pitchFamily="18" charset="0"/>
                <a:cs typeface="+mj-cs"/>
              </a:rPr>
              <a:t>جوانان</a:t>
            </a:r>
          </a:p>
          <a:p>
            <a:pPr lvl="0" algn="ctr" rtl="1">
              <a:lnSpc>
                <a:spcPct val="150000"/>
              </a:lnSpc>
            </a:pPr>
            <a:endParaRPr lang="fa-IR" sz="3200" b="1" dirty="0" smtClean="0">
              <a:solidFill>
                <a:srgbClr val="C12980"/>
              </a:solidFill>
              <a:latin typeface="+mj-lt"/>
              <a:ea typeface="Times New Roman" panose="02020603050405020304" pitchFamily="18" charset="0"/>
              <a:cs typeface="+mj-cs"/>
            </a:endParaRPr>
          </a:p>
          <a:p>
            <a:pPr lvl="0" algn="ctr" rtl="1">
              <a:lnSpc>
                <a:spcPct val="150000"/>
              </a:lnSpc>
            </a:pPr>
            <a:r>
              <a:rPr lang="fa-IR" sz="3200" b="1" dirty="0">
                <a:solidFill>
                  <a:srgbClr val="C12980"/>
                </a:solidFill>
                <a:latin typeface="+mj-lt"/>
                <a:ea typeface="Times New Roman" panose="02020603050405020304" pitchFamily="18" charset="0"/>
                <a:cs typeface="+mj-cs"/>
              </a:rPr>
              <a:t>بهبود تغذیه </a:t>
            </a:r>
            <a:r>
              <a:rPr lang="fa-IR" sz="3200" b="1" dirty="0" smtClean="0">
                <a:solidFill>
                  <a:srgbClr val="C12980"/>
                </a:solidFill>
                <a:latin typeface="+mj-lt"/>
                <a:ea typeface="Times New Roman" panose="02020603050405020304" pitchFamily="18" charset="0"/>
                <a:cs typeface="+mj-cs"/>
              </a:rPr>
              <a:t>سالمندان</a:t>
            </a:r>
          </a:p>
          <a:p>
            <a:pPr lvl="0" algn="ctr" rtl="1">
              <a:lnSpc>
                <a:spcPct val="150000"/>
              </a:lnSpc>
            </a:pPr>
            <a:r>
              <a:rPr lang="fa-IR" sz="3200" b="1" dirty="0" smtClean="0">
                <a:solidFill>
                  <a:srgbClr val="C12980"/>
                </a:solidFill>
                <a:latin typeface="+mj-lt"/>
                <a:ea typeface="Times New Roman" panose="02020603050405020304" pitchFamily="18" charset="0"/>
                <a:cs typeface="+mj-cs"/>
              </a:rPr>
              <a:t> </a:t>
            </a:r>
          </a:p>
          <a:p>
            <a:pPr lvl="0" algn="ctr" rtl="1">
              <a:lnSpc>
                <a:spcPct val="150000"/>
              </a:lnSpc>
            </a:pPr>
            <a:r>
              <a:rPr lang="fa-IR" sz="3200" b="1" dirty="0">
                <a:solidFill>
                  <a:srgbClr val="C12980"/>
                </a:solidFill>
                <a:latin typeface="+mj-lt"/>
                <a:ea typeface="Times New Roman" panose="02020603050405020304" pitchFamily="18" charset="0"/>
                <a:cs typeface="+mj-cs"/>
              </a:rPr>
              <a:t>تغذیه در برنامه تحول سلامت </a:t>
            </a:r>
            <a:endParaRPr lang="en-US" sz="3200" b="1" dirty="0">
              <a:solidFill>
                <a:srgbClr val="C12980"/>
              </a:solidFill>
              <a:latin typeface="+mj-lt"/>
              <a:ea typeface="Times New Roman" panose="02020603050405020304" pitchFamily="18" charset="0"/>
              <a:cs typeface="+mj-cs"/>
            </a:endParaRPr>
          </a:p>
          <a:p>
            <a:pPr marL="742950" indent="-742950" algn="r" rtl="1">
              <a:lnSpc>
                <a:spcPct val="150000"/>
              </a:lnSpc>
              <a:buFont typeface="+mj-lt"/>
              <a:buAutoNum type="arabicParenR"/>
            </a:pPr>
            <a:endParaRPr lang="en-US" sz="3600" b="1" dirty="0">
              <a:cs typeface="B Nazanin" panose="00000400000000000000" pitchFamily="2" charset="-78"/>
            </a:endParaRPr>
          </a:p>
        </p:txBody>
      </p:sp>
    </p:spTree>
    <p:extLst>
      <p:ext uri="{BB962C8B-B14F-4D97-AF65-F5344CB8AC3E}">
        <p14:creationId xmlns:p14="http://schemas.microsoft.com/office/powerpoint/2010/main" val="34521316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853380"/>
            <a:ext cx="12191999" cy="6004619"/>
          </a:xfrm>
          <a:prstGeom prst="rect">
            <a:avLst/>
          </a:prstGeom>
        </p:spPr>
      </p:pic>
      <p:sp>
        <p:nvSpPr>
          <p:cNvPr id="3" name="Rectangle 2"/>
          <p:cNvSpPr/>
          <p:nvPr/>
        </p:nvSpPr>
        <p:spPr>
          <a:xfrm>
            <a:off x="-685803" y="1131509"/>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پیشگیری و کنترل کمبود ریزمغذی ها</a:t>
            </a: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2" name="Rectangle 1"/>
          <p:cNvSpPr/>
          <p:nvPr/>
        </p:nvSpPr>
        <p:spPr>
          <a:xfrm>
            <a:off x="1" y="478079"/>
            <a:ext cx="12000474" cy="769441"/>
          </a:xfrm>
          <a:prstGeom prst="rect">
            <a:avLst/>
          </a:prstGeom>
        </p:spPr>
        <p:txBody>
          <a:bodyPr wrap="square">
            <a:spAutoFit/>
          </a:bodyPr>
          <a:lstStyle/>
          <a:p>
            <a:pPr algn="just" rtl="1">
              <a:lnSpc>
                <a:spcPct val="150000"/>
              </a:lnSpc>
            </a:pPr>
            <a:endParaRPr lang="fa-IR" sz="3200" b="1" dirty="0">
              <a:cs typeface="B Nazanin" panose="00000400000000000000" pitchFamily="2" charset="-78"/>
            </a:endParaRPr>
          </a:p>
        </p:txBody>
      </p:sp>
      <p:sp>
        <p:nvSpPr>
          <p:cNvPr id="13" name="Rectangle 12"/>
          <p:cNvSpPr/>
          <p:nvPr/>
        </p:nvSpPr>
        <p:spPr>
          <a:xfrm>
            <a:off x="283698" y="973379"/>
            <a:ext cx="11525251" cy="1576137"/>
          </a:xfrm>
          <a:prstGeom prst="rect">
            <a:avLst/>
          </a:prstGeom>
        </p:spPr>
        <p:txBody>
          <a:bodyPr wrap="square">
            <a:spAutoFit/>
          </a:bodyPr>
          <a:lstStyle/>
          <a:p>
            <a:pPr marL="514350" lvl="0" indent="-514350" algn="r" rtl="1">
              <a:lnSpc>
                <a:spcPct val="150000"/>
              </a:lnSpc>
              <a:buFont typeface="+mj-lt"/>
              <a:buAutoNum type="arabicParenR"/>
            </a:pPr>
            <a:endParaRPr lang="fa-IR" sz="3200" b="1" dirty="0" smtClean="0">
              <a:cs typeface="B Nazanin" panose="00000400000000000000" pitchFamily="2" charset="-78"/>
            </a:endParaRPr>
          </a:p>
          <a:p>
            <a:pPr marL="742950" indent="-742950" algn="r" rtl="1">
              <a:lnSpc>
                <a:spcPct val="150000"/>
              </a:lnSpc>
              <a:buFont typeface="+mj-lt"/>
              <a:buAutoNum type="arabicParenR"/>
            </a:pPr>
            <a:endParaRPr lang="en-US" sz="3600" b="1" dirty="0">
              <a:cs typeface="B Nazanin" panose="00000400000000000000" pitchFamily="2" charset="-78"/>
            </a:endParaRPr>
          </a:p>
        </p:txBody>
      </p:sp>
      <p:sp>
        <p:nvSpPr>
          <p:cNvPr id="7" name="Rectangle 6"/>
          <p:cNvSpPr/>
          <p:nvPr/>
        </p:nvSpPr>
        <p:spPr>
          <a:xfrm>
            <a:off x="53047" y="1033015"/>
            <a:ext cx="11640576" cy="5447645"/>
          </a:xfrm>
          <a:prstGeom prst="rect">
            <a:avLst/>
          </a:prstGeom>
        </p:spPr>
        <p:txBody>
          <a:bodyPr wrap="square">
            <a:spAutoFit/>
          </a:bodyPr>
          <a:lstStyle/>
          <a:p>
            <a:pPr marL="342900" indent="-342900" algn="r" rtl="1">
              <a:lnSpc>
                <a:spcPct val="150000"/>
              </a:lnSpc>
              <a:buFont typeface="+mj-lt"/>
              <a:buAutoNum type="arabicParenR"/>
            </a:pPr>
            <a:r>
              <a:rPr lang="fa-IR" sz="2800" b="1" dirty="0" smtClean="0">
                <a:cs typeface="B Nazanin" panose="00000400000000000000" pitchFamily="2" charset="-78"/>
              </a:rPr>
              <a:t> برنامه پیشگیری و کنترل کمبود ید( </a:t>
            </a:r>
            <a:r>
              <a:rPr lang="en-US" sz="2800" b="1" dirty="0" smtClean="0">
                <a:cs typeface="B Nazanin" panose="00000400000000000000" pitchFamily="2" charset="-78"/>
              </a:rPr>
              <a:t>IDD</a:t>
            </a:r>
            <a:r>
              <a:rPr lang="fa-IR" sz="2800" b="1" dirty="0" smtClean="0">
                <a:cs typeface="B Nazanin" panose="00000400000000000000" pitchFamily="2" charset="-78"/>
              </a:rPr>
              <a:t>)</a:t>
            </a:r>
          </a:p>
          <a:p>
            <a:pPr marL="342900" indent="-342900" algn="r" rtl="1">
              <a:lnSpc>
                <a:spcPct val="150000"/>
              </a:lnSpc>
              <a:buFont typeface="+mj-lt"/>
              <a:buAutoNum type="arabicParenR"/>
            </a:pPr>
            <a:r>
              <a:rPr lang="fa-IR" sz="2800" b="1" dirty="0" smtClean="0">
                <a:cs typeface="B Nazanin" panose="00000400000000000000" pitchFamily="2" charset="-78"/>
              </a:rPr>
              <a:t> برنامه </a:t>
            </a:r>
            <a:r>
              <a:rPr lang="fa-IR" sz="2800" b="1" dirty="0">
                <a:cs typeface="B Nazanin" panose="00000400000000000000" pitchFamily="2" charset="-78"/>
              </a:rPr>
              <a:t>غنی سازی آرد با آهن و اسید </a:t>
            </a:r>
            <a:r>
              <a:rPr lang="fa-IR" sz="2800" b="1" dirty="0" smtClean="0">
                <a:cs typeface="B Nazanin" panose="00000400000000000000" pitchFamily="2" charset="-78"/>
              </a:rPr>
              <a:t>فولیک</a:t>
            </a:r>
          </a:p>
          <a:p>
            <a:pPr marL="342900" indent="-342900" algn="r" rtl="1">
              <a:lnSpc>
                <a:spcPct val="150000"/>
              </a:lnSpc>
              <a:buFont typeface="+mj-lt"/>
              <a:buAutoNum type="arabicParenR"/>
            </a:pPr>
            <a:r>
              <a:rPr lang="fa-IR" sz="2800" b="1" dirty="0" smtClean="0">
                <a:cs typeface="B Nazanin" panose="00000400000000000000" pitchFamily="2" charset="-78"/>
              </a:rPr>
              <a:t> برنامه </a:t>
            </a:r>
            <a:r>
              <a:rPr lang="fa-IR" sz="2800" b="1" dirty="0">
                <a:cs typeface="B Nazanin" panose="00000400000000000000" pitchFamily="2" charset="-78"/>
              </a:rPr>
              <a:t>کشوری مکمل یاری با ویتامین </a:t>
            </a:r>
            <a:r>
              <a:rPr lang="en-US" sz="2800" b="1" dirty="0" smtClean="0">
                <a:cs typeface="B Nazanin" panose="00000400000000000000" pitchFamily="2" charset="-78"/>
              </a:rPr>
              <a:t>D</a:t>
            </a:r>
            <a:endParaRPr lang="fa-IR" sz="2800" b="1" dirty="0" smtClean="0">
              <a:cs typeface="B Nazanin" panose="00000400000000000000" pitchFamily="2" charset="-78"/>
            </a:endParaRPr>
          </a:p>
          <a:p>
            <a:pPr algn="r" rtl="1">
              <a:lnSpc>
                <a:spcPct val="150000"/>
              </a:lnSpc>
            </a:pPr>
            <a:endParaRPr lang="fa-IR" sz="2800" b="1" dirty="0" smtClean="0">
              <a:cs typeface="B Nazanin" panose="00000400000000000000" pitchFamily="2" charset="-78"/>
            </a:endParaRPr>
          </a:p>
          <a:p>
            <a:pPr algn="ctr" rtl="1">
              <a:lnSpc>
                <a:spcPct val="150000"/>
              </a:lnSpc>
            </a:pPr>
            <a:r>
              <a:rPr lang="fa-IR" sz="3200" b="1" dirty="0" smtClean="0">
                <a:solidFill>
                  <a:srgbClr val="C12980"/>
                </a:solidFill>
                <a:latin typeface="+mj-lt"/>
                <a:ea typeface="Times New Roman" panose="02020603050405020304" pitchFamily="18" charset="0"/>
                <a:cs typeface="+mj-cs"/>
              </a:rPr>
              <a:t>امنیت </a:t>
            </a:r>
            <a:r>
              <a:rPr lang="fa-IR" sz="3200" b="1" dirty="0">
                <a:solidFill>
                  <a:srgbClr val="C12980"/>
                </a:solidFill>
                <a:latin typeface="+mj-lt"/>
                <a:ea typeface="Times New Roman" panose="02020603050405020304" pitchFamily="18" charset="0"/>
                <a:cs typeface="+mj-cs"/>
              </a:rPr>
              <a:t>غذا و تغذیه در دانشگاه های علوم پزشکی (با تاکید بر 8 استان کم برخوردار</a:t>
            </a:r>
            <a:r>
              <a:rPr lang="fa-IR" dirty="0" smtClean="0"/>
              <a:t>)</a:t>
            </a:r>
          </a:p>
          <a:p>
            <a:pPr marL="342900" indent="-342900" algn="r" rtl="1">
              <a:lnSpc>
                <a:spcPct val="150000"/>
              </a:lnSpc>
              <a:buFont typeface="+mj-lt"/>
              <a:buAutoNum type="arabicParenR"/>
            </a:pPr>
            <a:r>
              <a:rPr lang="fa-IR" sz="2800" b="1" dirty="0" smtClean="0">
                <a:cs typeface="B Nazanin" panose="00000400000000000000" pitchFamily="2" charset="-78"/>
              </a:rPr>
              <a:t> برنامه </a:t>
            </a:r>
            <a:r>
              <a:rPr lang="fa-IR" sz="2800" b="1" dirty="0">
                <a:cs typeface="B Nazanin" panose="00000400000000000000" pitchFamily="2" charset="-78"/>
              </a:rPr>
              <a:t>های امنیت غذا و تغذیه در استان های کم برخوردار</a:t>
            </a:r>
          </a:p>
          <a:p>
            <a:pPr marL="514350" indent="-514350" algn="r" rtl="1">
              <a:lnSpc>
                <a:spcPct val="150000"/>
              </a:lnSpc>
              <a:buFont typeface="+mj-lt"/>
              <a:buAutoNum type="arabicParenR"/>
            </a:pPr>
            <a:r>
              <a:rPr lang="fa-IR" sz="2800" b="1" dirty="0" smtClean="0">
                <a:cs typeface="B Nazanin" panose="00000400000000000000" pitchFamily="2" charset="-78"/>
              </a:rPr>
              <a:t>استقرار </a:t>
            </a:r>
            <a:r>
              <a:rPr lang="fa-IR" sz="2800" b="1" dirty="0">
                <a:cs typeface="B Nazanin" panose="00000400000000000000" pitchFamily="2" charset="-78"/>
              </a:rPr>
              <a:t>سند ملی تغذیه و امنیت غذایی در سایر استان </a:t>
            </a:r>
            <a:r>
              <a:rPr lang="fa-IR" sz="2800" b="1" dirty="0" smtClean="0">
                <a:cs typeface="B Nazanin" panose="00000400000000000000" pitchFamily="2" charset="-78"/>
              </a:rPr>
              <a:t>ها</a:t>
            </a:r>
          </a:p>
          <a:p>
            <a:pPr algn="ctr" rtl="1">
              <a:lnSpc>
                <a:spcPct val="150000"/>
              </a:lnSpc>
            </a:pPr>
            <a:r>
              <a:rPr lang="fa-IR" sz="3200" b="1" dirty="0">
                <a:solidFill>
                  <a:srgbClr val="C12980"/>
                </a:solidFill>
                <a:latin typeface="+mj-lt"/>
                <a:ea typeface="Times New Roman" panose="02020603050405020304" pitchFamily="18" charset="0"/>
                <a:cs typeface="+mj-cs"/>
              </a:rPr>
              <a:t>ارتقای فرهنگ و سواد تغذیه ای</a:t>
            </a:r>
            <a:endParaRPr lang="en-US" sz="3200" b="1" dirty="0">
              <a:solidFill>
                <a:srgbClr val="C12980"/>
              </a:solidFill>
              <a:latin typeface="+mj-lt"/>
              <a:ea typeface="Times New Roman" panose="02020603050405020304" pitchFamily="18" charset="0"/>
              <a:cs typeface="+mj-cs"/>
            </a:endParaRPr>
          </a:p>
        </p:txBody>
      </p:sp>
    </p:spTree>
    <p:extLst>
      <p:ext uri="{BB962C8B-B14F-4D97-AF65-F5344CB8AC3E}">
        <p14:creationId xmlns:p14="http://schemas.microsoft.com/office/powerpoint/2010/main" val="14574486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853380"/>
            <a:ext cx="12191999" cy="6004619"/>
          </a:xfrm>
          <a:prstGeom prst="rect">
            <a:avLst/>
          </a:prstGeom>
        </p:spPr>
      </p:pic>
      <p:sp>
        <p:nvSpPr>
          <p:cNvPr id="3" name="Rectangle 2"/>
          <p:cNvSpPr/>
          <p:nvPr/>
        </p:nvSpPr>
        <p:spPr>
          <a:xfrm>
            <a:off x="-685803" y="1131509"/>
            <a:ext cx="12039600" cy="557845"/>
          </a:xfrm>
          <a:prstGeom prst="rect">
            <a:avLst/>
          </a:prstGeom>
        </p:spPr>
        <p:txBody>
          <a:bodyPr wrap="square">
            <a:spAutoFit/>
          </a:bodyPr>
          <a:lstStyle/>
          <a:p>
            <a:pPr lvl="0" algn="r" rtl="1">
              <a:lnSpc>
                <a:spcPct val="150000"/>
              </a:lnSpc>
              <a:buClr>
                <a:srgbClr val="FF0000"/>
              </a:buClr>
            </a:pPr>
            <a:r>
              <a:rPr lang="fa-IR" sz="2200" b="1" dirty="0">
                <a:solidFill>
                  <a:schemeClr val="accent6">
                    <a:lumMod val="75000"/>
                  </a:schemeClr>
                </a:solidFill>
                <a:cs typeface="B Nazanin" panose="00000400000000000000" pitchFamily="2" charset="-78"/>
              </a:rPr>
              <a:t>	 	</a:t>
            </a:r>
            <a:endParaRPr lang="en-US" sz="2200" b="1" dirty="0">
              <a:solidFill>
                <a:schemeClr val="accent6">
                  <a:lumMod val="75000"/>
                </a:schemeClr>
              </a:solidFill>
              <a:cs typeface="B Nazanin" panose="00000400000000000000" pitchFamily="2" charset="-78"/>
            </a:endParaRPr>
          </a:p>
        </p:txBody>
      </p:sp>
      <p:sp>
        <p:nvSpPr>
          <p:cNvPr id="5" name="Title 1"/>
          <p:cNvSpPr txBox="1">
            <a:spLocks/>
          </p:cNvSpPr>
          <p:nvPr/>
        </p:nvSpPr>
        <p:spPr>
          <a:xfrm>
            <a:off x="838197" y="-17220"/>
            <a:ext cx="10515600" cy="990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SA" sz="3200" b="1" dirty="0">
                <a:solidFill>
                  <a:srgbClr val="C12980"/>
                </a:solidFill>
                <a:ea typeface="Times New Roman" panose="02020603050405020304" pitchFamily="18" charset="0"/>
              </a:rPr>
              <a:t>بهبود تغذیه در </a:t>
            </a:r>
            <a:r>
              <a:rPr lang="ar-SA" sz="3200" b="1" dirty="0" smtClean="0">
                <a:solidFill>
                  <a:srgbClr val="C12980"/>
                </a:solidFill>
                <a:ea typeface="Times New Roman" panose="02020603050405020304" pitchFamily="18" charset="0"/>
              </a:rPr>
              <a:t>مراکز </a:t>
            </a:r>
            <a:r>
              <a:rPr lang="ar-SA" sz="3200" b="1" dirty="0">
                <a:solidFill>
                  <a:srgbClr val="C12980"/>
                </a:solidFill>
                <a:ea typeface="Times New Roman" panose="02020603050405020304" pitchFamily="18" charset="0"/>
              </a:rPr>
              <a:t>جمعی</a:t>
            </a:r>
          </a:p>
        </p:txBody>
      </p:sp>
      <p:sp>
        <p:nvSpPr>
          <p:cNvPr id="6" name="Content Placeholder 2"/>
          <p:cNvSpPr txBox="1">
            <a:spLocks/>
          </p:cNvSpPr>
          <p:nvPr/>
        </p:nvSpPr>
        <p:spPr>
          <a:xfrm>
            <a:off x="436098" y="1748990"/>
            <a:ext cx="11603502" cy="4891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lnSpc>
                <a:spcPct val="150000"/>
              </a:lnSpc>
              <a:buClr>
                <a:srgbClr val="FF0000"/>
              </a:buClr>
              <a:buNone/>
            </a:pPr>
            <a:endParaRPr lang="fa-IR" sz="2400" b="1" dirty="0">
              <a:cs typeface="B Nazanin" panose="00000400000000000000" pitchFamily="2" charset="-78"/>
            </a:endParaRPr>
          </a:p>
        </p:txBody>
      </p:sp>
      <p:sp>
        <p:nvSpPr>
          <p:cNvPr id="2" name="Rectangle 1"/>
          <p:cNvSpPr/>
          <p:nvPr/>
        </p:nvSpPr>
        <p:spPr>
          <a:xfrm>
            <a:off x="191525" y="200121"/>
            <a:ext cx="12000474" cy="769441"/>
          </a:xfrm>
          <a:prstGeom prst="rect">
            <a:avLst/>
          </a:prstGeom>
        </p:spPr>
        <p:txBody>
          <a:bodyPr wrap="square">
            <a:spAutoFit/>
          </a:bodyPr>
          <a:lstStyle/>
          <a:p>
            <a:pPr algn="just" rtl="1">
              <a:lnSpc>
                <a:spcPct val="150000"/>
              </a:lnSpc>
            </a:pPr>
            <a:endParaRPr lang="fa-IR" sz="3200" b="1" dirty="0">
              <a:cs typeface="B Nazanin" panose="00000400000000000000" pitchFamily="2" charset="-78"/>
            </a:endParaRPr>
          </a:p>
        </p:txBody>
      </p:sp>
      <p:sp>
        <p:nvSpPr>
          <p:cNvPr id="13" name="Rectangle 12"/>
          <p:cNvSpPr/>
          <p:nvPr/>
        </p:nvSpPr>
        <p:spPr>
          <a:xfrm>
            <a:off x="-171454" y="1984224"/>
            <a:ext cx="11525251" cy="3139321"/>
          </a:xfrm>
          <a:prstGeom prst="rect">
            <a:avLst/>
          </a:prstGeom>
        </p:spPr>
        <p:txBody>
          <a:bodyPr wrap="square">
            <a:spAutoFit/>
          </a:bodyPr>
          <a:lstStyle/>
          <a:p>
            <a:pPr marL="514350" lvl="0" indent="-514350" algn="r" rtl="1">
              <a:lnSpc>
                <a:spcPct val="150000"/>
              </a:lnSpc>
              <a:buFont typeface="+mj-lt"/>
              <a:buAutoNum type="arabicParenR"/>
            </a:pPr>
            <a:r>
              <a:rPr lang="fa-IR" sz="3200" b="1" dirty="0">
                <a:cs typeface="B Nazanin" panose="00000400000000000000" pitchFamily="2" charset="-78"/>
              </a:rPr>
              <a:t> برنامه بهبود تغذیه در جامعه </a:t>
            </a:r>
            <a:r>
              <a:rPr lang="fa-IR" sz="3200" b="1" dirty="0" smtClean="0">
                <a:cs typeface="B Nazanin" panose="00000400000000000000" pitchFamily="2" charset="-78"/>
              </a:rPr>
              <a:t>طلاب</a:t>
            </a:r>
          </a:p>
          <a:p>
            <a:pPr marL="514350" lvl="0" indent="-514350" algn="r" rtl="1">
              <a:lnSpc>
                <a:spcPct val="150000"/>
              </a:lnSpc>
              <a:buFont typeface="+mj-lt"/>
              <a:buAutoNum type="arabicParenR"/>
            </a:pPr>
            <a:r>
              <a:rPr lang="fa-IR" sz="3200" b="1" dirty="0">
                <a:cs typeface="B Nazanin" panose="00000400000000000000" pitchFamily="2" charset="-78"/>
              </a:rPr>
              <a:t> برنامه بهبود تغذیه در جامعه زنان روستایی و </a:t>
            </a:r>
            <a:r>
              <a:rPr lang="fa-IR" sz="3200" b="1" dirty="0" smtClean="0">
                <a:cs typeface="B Nazanin" panose="00000400000000000000" pitchFamily="2" charset="-78"/>
              </a:rPr>
              <a:t>عشایر</a:t>
            </a:r>
          </a:p>
          <a:p>
            <a:pPr marL="514350" lvl="0" indent="-514350" algn="r" rtl="1">
              <a:lnSpc>
                <a:spcPct val="150000"/>
              </a:lnSpc>
              <a:buFont typeface="+mj-lt"/>
              <a:buAutoNum type="arabicParenR"/>
            </a:pPr>
            <a:r>
              <a:rPr lang="fa-IR" sz="3200" b="1" dirty="0" smtClean="0">
                <a:cs typeface="B Nazanin" panose="00000400000000000000" pitchFamily="2" charset="-78"/>
              </a:rPr>
              <a:t>برنامه بهبود </a:t>
            </a:r>
            <a:r>
              <a:rPr lang="fa-IR" sz="3200" b="1" dirty="0">
                <a:cs typeface="B Nazanin" panose="00000400000000000000" pitchFamily="2" charset="-78"/>
              </a:rPr>
              <a:t>تغذیه کارکنان </a:t>
            </a:r>
            <a:r>
              <a:rPr lang="fa-IR" sz="3200" b="1" dirty="0" smtClean="0">
                <a:cs typeface="B Nazanin" panose="00000400000000000000" pitchFamily="2" charset="-78"/>
              </a:rPr>
              <a:t>دولت</a:t>
            </a:r>
          </a:p>
          <a:p>
            <a:pPr lvl="0" algn="r" rtl="1">
              <a:lnSpc>
                <a:spcPct val="150000"/>
              </a:lnSpc>
            </a:pPr>
            <a:endParaRPr lang="en-US" sz="3600" b="1" dirty="0">
              <a:cs typeface="B Nazanin" panose="00000400000000000000" pitchFamily="2" charset="-78"/>
            </a:endParaRPr>
          </a:p>
        </p:txBody>
      </p:sp>
    </p:spTree>
    <p:extLst>
      <p:ext uri="{BB962C8B-B14F-4D97-AF65-F5344CB8AC3E}">
        <p14:creationId xmlns:p14="http://schemas.microsoft.com/office/powerpoint/2010/main" val="3909951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pic>
        <p:nvPicPr>
          <p:cNvPr id="3" name="Picture 2"/>
          <p:cNvPicPr>
            <a:picLocks noChangeAspect="1"/>
          </p:cNvPicPr>
          <p:nvPr/>
        </p:nvPicPr>
        <p:blipFill>
          <a:blip r:embed="rId3"/>
          <a:stretch>
            <a:fillRect/>
          </a:stretch>
        </p:blipFill>
        <p:spPr>
          <a:xfrm>
            <a:off x="198120" y="121920"/>
            <a:ext cx="5608320" cy="6614160"/>
          </a:xfrm>
          <a:prstGeom prst="rect">
            <a:avLst/>
          </a:prstGeom>
        </p:spPr>
      </p:pic>
      <p:pic>
        <p:nvPicPr>
          <p:cNvPr id="5" name="Picture 4"/>
          <p:cNvPicPr>
            <a:picLocks noChangeAspect="1"/>
          </p:cNvPicPr>
          <p:nvPr/>
        </p:nvPicPr>
        <p:blipFill>
          <a:blip r:embed="rId4"/>
          <a:stretch>
            <a:fillRect/>
          </a:stretch>
        </p:blipFill>
        <p:spPr>
          <a:xfrm>
            <a:off x="6446520" y="143181"/>
            <a:ext cx="5326380" cy="6592899"/>
          </a:xfrm>
          <a:prstGeom prst="rect">
            <a:avLst/>
          </a:prstGeom>
        </p:spPr>
      </p:pic>
    </p:spTree>
    <p:extLst>
      <p:ext uri="{BB962C8B-B14F-4D97-AF65-F5344CB8AC3E}">
        <p14:creationId xmlns:p14="http://schemas.microsoft.com/office/powerpoint/2010/main" val="4356638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pic>
        <p:nvPicPr>
          <p:cNvPr id="3" name="Picture 2"/>
          <p:cNvPicPr>
            <a:picLocks noChangeAspect="1"/>
          </p:cNvPicPr>
          <p:nvPr/>
        </p:nvPicPr>
        <p:blipFill>
          <a:blip r:embed="rId3"/>
          <a:stretch>
            <a:fillRect/>
          </a:stretch>
        </p:blipFill>
        <p:spPr>
          <a:xfrm>
            <a:off x="0" y="156165"/>
            <a:ext cx="4998720" cy="6596444"/>
          </a:xfrm>
          <a:prstGeom prst="rect">
            <a:avLst/>
          </a:prstGeom>
        </p:spPr>
      </p:pic>
      <p:pic>
        <p:nvPicPr>
          <p:cNvPr id="5" name="Picture 4"/>
          <p:cNvPicPr>
            <a:picLocks noChangeAspect="1"/>
          </p:cNvPicPr>
          <p:nvPr/>
        </p:nvPicPr>
        <p:blipFill>
          <a:blip r:embed="rId4"/>
          <a:stretch>
            <a:fillRect/>
          </a:stretch>
        </p:blipFill>
        <p:spPr>
          <a:xfrm>
            <a:off x="6141720" y="156164"/>
            <a:ext cx="5631180" cy="6596444"/>
          </a:xfrm>
          <a:prstGeom prst="rect">
            <a:avLst/>
          </a:prstGeom>
        </p:spPr>
      </p:pic>
    </p:spTree>
    <p:extLst>
      <p:ext uri="{BB962C8B-B14F-4D97-AF65-F5344CB8AC3E}">
        <p14:creationId xmlns:p14="http://schemas.microsoft.com/office/powerpoint/2010/main" val="40416002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63040"/>
            <a:ext cx="12192000" cy="5394960"/>
          </a:xfrm>
          <a:prstGeom prst="rect">
            <a:avLst/>
          </a:prstGeom>
        </p:spPr>
      </p:pic>
      <p:sp>
        <p:nvSpPr>
          <p:cNvPr id="2" name="Title 1"/>
          <p:cNvSpPr>
            <a:spLocks noGrp="1"/>
          </p:cNvSpPr>
          <p:nvPr>
            <p:ph type="title"/>
          </p:nvPr>
        </p:nvSpPr>
        <p:spPr>
          <a:xfrm>
            <a:off x="784860" y="137477"/>
            <a:ext cx="10515600" cy="1325563"/>
          </a:xfrm>
        </p:spPr>
        <p:txBody>
          <a:bodyPr>
            <a:normAutofit/>
          </a:bodyPr>
          <a:lstStyle/>
          <a:p>
            <a:pPr algn="ctr"/>
            <a:r>
              <a:rPr lang="ar-SA" sz="4000" b="1" dirty="0">
                <a:solidFill>
                  <a:srgbClr val="C12980"/>
                </a:solidFill>
                <a:latin typeface="Calibri" panose="020F0502020204030204" pitchFamily="34" charset="0"/>
                <a:ea typeface="Calibri" panose="020F0502020204030204" pitchFamily="34" charset="0"/>
              </a:rPr>
              <a:t>معرفی گروه های غذایی</a:t>
            </a:r>
            <a:endParaRPr lang="en-US" sz="4000" b="1" dirty="0">
              <a:solidFill>
                <a:srgbClr val="C12980"/>
              </a:solidFill>
              <a:latin typeface="Calibri" panose="020F0502020204030204" pitchFamily="34" charset="0"/>
              <a:ea typeface="Calibri" panose="020F0502020204030204" pitchFamily="34" charset="0"/>
            </a:endParaRPr>
          </a:p>
        </p:txBody>
      </p:sp>
      <p:sp>
        <p:nvSpPr>
          <p:cNvPr id="5" name="Rectangle 4"/>
          <p:cNvSpPr/>
          <p:nvPr/>
        </p:nvSpPr>
        <p:spPr>
          <a:xfrm>
            <a:off x="292981" y="1463040"/>
            <a:ext cx="11499358" cy="5262979"/>
          </a:xfrm>
          <a:prstGeom prst="rect">
            <a:avLst/>
          </a:prstGeom>
        </p:spPr>
        <p:txBody>
          <a:bodyPr wrap="square">
            <a:spAutoFit/>
          </a:bodyPr>
          <a:lstStyle/>
          <a:p>
            <a:pPr algn="r" rtl="1">
              <a:lnSpc>
                <a:spcPct val="150000"/>
              </a:lnSpc>
            </a:pPr>
            <a:r>
              <a:rPr lang="fa-IR" sz="2800" b="1" dirty="0">
                <a:cs typeface="B Nazanin" panose="00000400000000000000" pitchFamily="2" charset="-78"/>
              </a:rPr>
              <a:t>غذایی تقسیم می شوند که عبارتند از:</a:t>
            </a:r>
          </a:p>
          <a:p>
            <a:pPr algn="r" rtl="1">
              <a:lnSpc>
                <a:spcPct val="150000"/>
              </a:lnSpc>
            </a:pPr>
            <a:r>
              <a:rPr lang="fa-IR" sz="2800" b="1" dirty="0" smtClean="0">
                <a:cs typeface="B Nazanin" panose="00000400000000000000" pitchFamily="2" charset="-78"/>
              </a:rPr>
              <a:t>1.نان </a:t>
            </a:r>
            <a:r>
              <a:rPr lang="fa-IR" sz="2800" b="1" dirty="0">
                <a:cs typeface="B Nazanin" panose="00000400000000000000" pitchFamily="2" charset="-78"/>
              </a:rPr>
              <a:t>و غلات</a:t>
            </a:r>
          </a:p>
          <a:p>
            <a:pPr algn="r" rtl="1">
              <a:lnSpc>
                <a:spcPct val="150000"/>
              </a:lnSpc>
            </a:pPr>
            <a:r>
              <a:rPr lang="fa-IR" sz="2800" b="1" dirty="0" smtClean="0">
                <a:cs typeface="B Nazanin" panose="00000400000000000000" pitchFamily="2" charset="-78"/>
              </a:rPr>
              <a:t>2.سبزی </a:t>
            </a:r>
            <a:r>
              <a:rPr lang="fa-IR" sz="2800" b="1" dirty="0">
                <a:cs typeface="B Nazanin" panose="00000400000000000000" pitchFamily="2" charset="-78"/>
              </a:rPr>
              <a:t>ها</a:t>
            </a:r>
          </a:p>
          <a:p>
            <a:pPr algn="r" rtl="1">
              <a:lnSpc>
                <a:spcPct val="150000"/>
              </a:lnSpc>
            </a:pPr>
            <a:r>
              <a:rPr lang="fa-IR" sz="2800" b="1" dirty="0" smtClean="0">
                <a:cs typeface="B Nazanin" panose="00000400000000000000" pitchFamily="2" charset="-78"/>
              </a:rPr>
              <a:t>3.میوه </a:t>
            </a:r>
            <a:r>
              <a:rPr lang="fa-IR" sz="2800" b="1" dirty="0">
                <a:cs typeface="B Nazanin" panose="00000400000000000000" pitchFamily="2" charset="-78"/>
              </a:rPr>
              <a:t>ها</a:t>
            </a:r>
          </a:p>
          <a:p>
            <a:pPr algn="r" rtl="1">
              <a:lnSpc>
                <a:spcPct val="150000"/>
              </a:lnSpc>
            </a:pPr>
            <a:r>
              <a:rPr lang="fa-IR" sz="2800" b="1" dirty="0" smtClean="0">
                <a:cs typeface="B Nazanin" panose="00000400000000000000" pitchFamily="2" charset="-78"/>
              </a:rPr>
              <a:t>4.شیر </a:t>
            </a:r>
            <a:r>
              <a:rPr lang="fa-IR" sz="2800" b="1" dirty="0">
                <a:cs typeface="B Nazanin" panose="00000400000000000000" pitchFamily="2" charset="-78"/>
              </a:rPr>
              <a:t>و فرآورده های آن</a:t>
            </a:r>
          </a:p>
          <a:p>
            <a:pPr algn="r" rtl="1">
              <a:lnSpc>
                <a:spcPct val="150000"/>
              </a:lnSpc>
            </a:pPr>
            <a:r>
              <a:rPr lang="fa-IR" sz="2800" b="1" dirty="0" smtClean="0">
                <a:cs typeface="B Nazanin" panose="00000400000000000000" pitchFamily="2" charset="-78"/>
              </a:rPr>
              <a:t>5.گوشت </a:t>
            </a:r>
            <a:r>
              <a:rPr lang="fa-IR" sz="2800" b="1" dirty="0">
                <a:cs typeface="B Nazanin" panose="00000400000000000000" pitchFamily="2" charset="-78"/>
              </a:rPr>
              <a:t>و تخم مرغ </a:t>
            </a:r>
          </a:p>
          <a:p>
            <a:pPr algn="r" rtl="1">
              <a:lnSpc>
                <a:spcPct val="150000"/>
              </a:lnSpc>
            </a:pPr>
            <a:r>
              <a:rPr lang="fa-IR" sz="2800" b="1" dirty="0" smtClean="0">
                <a:cs typeface="B Nazanin" panose="00000400000000000000" pitchFamily="2" charset="-78"/>
              </a:rPr>
              <a:t>6.حبوبات </a:t>
            </a:r>
            <a:r>
              <a:rPr lang="fa-IR" sz="2800" b="1" dirty="0">
                <a:cs typeface="B Nazanin" panose="00000400000000000000" pitchFamily="2" charset="-78"/>
              </a:rPr>
              <a:t>و مغز دانه ها</a:t>
            </a:r>
          </a:p>
          <a:p>
            <a:pPr algn="r" rtl="1">
              <a:lnSpc>
                <a:spcPct val="150000"/>
              </a:lnSpc>
            </a:pPr>
            <a:r>
              <a:rPr lang="fa-IR" sz="2800" b="1" dirty="0">
                <a:cs typeface="B Nazanin" panose="00000400000000000000" pitchFamily="2" charset="-78"/>
              </a:rPr>
              <a:t>نكته: چربی ها و شیرینی ها گروه متفرقه محسوب می شوند و باید به مقدار کم مصرف شوند.</a:t>
            </a:r>
          </a:p>
        </p:txBody>
      </p:sp>
    </p:spTree>
    <p:extLst>
      <p:ext uri="{BB962C8B-B14F-4D97-AF65-F5344CB8AC3E}">
        <p14:creationId xmlns:p14="http://schemas.microsoft.com/office/powerpoint/2010/main" val="7088678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1264920"/>
            <a:ext cx="12192000" cy="5593080"/>
          </a:xfrm>
          <a:prstGeom prst="rect">
            <a:avLst/>
          </a:prstGeom>
        </p:spPr>
      </p:pic>
      <p:sp>
        <p:nvSpPr>
          <p:cNvPr id="3" name="Rectangle 2"/>
          <p:cNvSpPr/>
          <p:nvPr/>
        </p:nvSpPr>
        <p:spPr>
          <a:xfrm>
            <a:off x="137160" y="0"/>
            <a:ext cx="11917680" cy="7417415"/>
          </a:xfrm>
          <a:prstGeom prst="rect">
            <a:avLst/>
          </a:prstGeom>
        </p:spPr>
        <p:txBody>
          <a:bodyPr wrap="square">
            <a:spAutoFit/>
          </a:bodyPr>
          <a:lstStyle/>
          <a:p>
            <a:pPr algn="just" rtl="1"/>
            <a:r>
              <a:rPr lang="fa-IR" sz="4000" b="1" dirty="0">
                <a:solidFill>
                  <a:srgbClr val="C12980"/>
                </a:solidFill>
                <a:latin typeface="Calibri" panose="020F0502020204030204" pitchFamily="34" charset="0"/>
                <a:ea typeface="Calibri" panose="020F0502020204030204" pitchFamily="34" charset="0"/>
                <a:cs typeface="B Titr" panose="00000700000000000000" pitchFamily="2" charset="-78"/>
              </a:rPr>
              <a:t>نان و غلات</a:t>
            </a:r>
          </a:p>
          <a:p>
            <a:pPr algn="just" rtl="1"/>
            <a:endParaRPr lang="fa-IR" sz="2400" b="1" dirty="0">
              <a:cs typeface="B Nazanin" panose="00000400000000000000" pitchFamily="2" charset="-78"/>
            </a:endParaRPr>
          </a:p>
          <a:p>
            <a:pPr algn="just" rtl="1"/>
            <a:r>
              <a:rPr lang="fa-IR" sz="2400" b="1" dirty="0" smtClean="0">
                <a:cs typeface="B Nazanin" panose="00000400000000000000" pitchFamily="2" charset="-78"/>
              </a:rPr>
              <a:t>مواد </a:t>
            </a:r>
            <a:r>
              <a:rPr lang="fa-IR" sz="2400" b="1" dirty="0">
                <a:cs typeface="B Nazanin" panose="00000400000000000000" pitchFamily="2" charset="-78"/>
              </a:rPr>
              <a:t>غذایی این گروه، </a:t>
            </a:r>
            <a:r>
              <a:rPr lang="fa-IR" sz="2400" b="1" dirty="0" smtClean="0">
                <a:cs typeface="B Nazanin" panose="00000400000000000000" pitchFamily="2" charset="-78"/>
              </a:rPr>
              <a:t>شامل </a:t>
            </a:r>
            <a:r>
              <a:rPr lang="fa-IR" sz="2400" b="1" dirty="0">
                <a:cs typeface="B Nazanin" panose="00000400000000000000" pitchFamily="2" charset="-78"/>
              </a:rPr>
              <a:t>انواع نان بخصوص نوع </a:t>
            </a:r>
            <a:r>
              <a:rPr lang="fa-IR" sz="2400" b="1" dirty="0" smtClean="0">
                <a:cs typeface="B Nazanin" panose="00000400000000000000" pitchFamily="2" charset="-78"/>
              </a:rPr>
              <a:t>سبوس </a:t>
            </a:r>
            <a:r>
              <a:rPr lang="fa-IR" sz="2400" b="1" dirty="0">
                <a:cs typeface="B Nazanin" panose="00000400000000000000" pitchFamily="2" charset="-78"/>
              </a:rPr>
              <a:t>دار </a:t>
            </a:r>
            <a:r>
              <a:rPr lang="fa-IR" sz="2400" b="1" dirty="0" smtClean="0">
                <a:cs typeface="B Nazanin" panose="00000400000000000000" pitchFamily="2" charset="-78"/>
              </a:rPr>
              <a:t>(سنگک</a:t>
            </a:r>
            <a:r>
              <a:rPr lang="fa-IR" sz="2400" b="1" dirty="0">
                <a:cs typeface="B Nazanin" panose="00000400000000000000" pitchFamily="2" charset="-78"/>
              </a:rPr>
              <a:t>، بربری، نان </a:t>
            </a:r>
            <a:r>
              <a:rPr lang="fa-IR" sz="2400" b="1" dirty="0" smtClean="0">
                <a:cs typeface="B Nazanin" panose="00000400000000000000" pitchFamily="2" charset="-78"/>
              </a:rPr>
              <a:t>جو)، </a:t>
            </a:r>
            <a:r>
              <a:rPr lang="fa-IR" sz="2400" b="1" dirty="0">
                <a:cs typeface="B Nazanin" panose="00000400000000000000" pitchFamily="2" charset="-78"/>
              </a:rPr>
              <a:t>نان های سنتی </a:t>
            </a:r>
            <a:r>
              <a:rPr lang="fa-IR" sz="2400" b="1" dirty="0" smtClean="0">
                <a:cs typeface="B Nazanin" panose="00000400000000000000" pitchFamily="2" charset="-78"/>
              </a:rPr>
              <a:t>سفید(لواش </a:t>
            </a:r>
            <a:r>
              <a:rPr lang="fa-IR" sz="2400" b="1" dirty="0">
                <a:cs typeface="B Nazanin" panose="00000400000000000000" pitchFamily="2" charset="-78"/>
              </a:rPr>
              <a:t>و </a:t>
            </a:r>
            <a:r>
              <a:rPr lang="fa-IR" sz="2400" b="1" dirty="0" smtClean="0">
                <a:cs typeface="B Nazanin" panose="00000400000000000000" pitchFamily="2" charset="-78"/>
              </a:rPr>
              <a:t>تافتون) </a:t>
            </a:r>
            <a:r>
              <a:rPr lang="fa-IR" sz="2400" b="1" dirty="0">
                <a:cs typeface="B Nazanin" panose="00000400000000000000" pitchFamily="2" charset="-78"/>
              </a:rPr>
              <a:t>،برنج، انواع ما کارونی و </a:t>
            </a:r>
            <a:r>
              <a:rPr lang="fa-IR" sz="2400" b="1" dirty="0" smtClean="0">
                <a:cs typeface="B Nazanin" panose="00000400000000000000" pitchFamily="2" charset="-78"/>
              </a:rPr>
              <a:t>رشته </a:t>
            </a:r>
            <a:r>
              <a:rPr lang="fa-IR" sz="2400" b="1" dirty="0">
                <a:cs typeface="B Nazanin" panose="00000400000000000000" pitchFamily="2" charset="-78"/>
              </a:rPr>
              <a:t>ها، غلات صبحانه و فرآورده های آنها به ویژه محصولات تهیه </a:t>
            </a:r>
            <a:r>
              <a:rPr lang="fa-IR" sz="2400" b="1" dirty="0" smtClean="0">
                <a:cs typeface="B Nazanin" panose="00000400000000000000" pitchFamily="2" charset="-78"/>
              </a:rPr>
              <a:t>شده </a:t>
            </a:r>
            <a:r>
              <a:rPr lang="fa-IR" sz="2400" b="1" dirty="0">
                <a:cs typeface="B Nazanin" panose="00000400000000000000" pitchFamily="2" charset="-78"/>
              </a:rPr>
              <a:t>از دانه کامل غلات </a:t>
            </a:r>
            <a:r>
              <a:rPr lang="fa-IR" sz="2400" b="1" dirty="0" smtClean="0">
                <a:cs typeface="B Nazanin" panose="00000400000000000000" pitchFamily="2" charset="-78"/>
              </a:rPr>
              <a:t>است.</a:t>
            </a:r>
          </a:p>
          <a:p>
            <a:pPr algn="just" rtl="1"/>
            <a:r>
              <a:rPr lang="fa-IR" sz="2400" b="1" dirty="0" smtClean="0">
                <a:cs typeface="B Nazanin" panose="00000400000000000000" pitchFamily="2" charset="-78"/>
              </a:rPr>
              <a:t>گروه </a:t>
            </a:r>
            <a:r>
              <a:rPr lang="fa-IR" sz="2400" b="1" dirty="0">
                <a:cs typeface="B Nazanin" panose="00000400000000000000" pitchFamily="2" charset="-78"/>
              </a:rPr>
              <a:t>نان و غلات منبع انرژی و فیبر </a:t>
            </a:r>
            <a:r>
              <a:rPr lang="fa-IR" sz="2400" b="1" dirty="0" smtClean="0">
                <a:cs typeface="B Nazanin" panose="00000400000000000000" pitchFamily="2" charset="-78"/>
              </a:rPr>
              <a:t>(مواد </a:t>
            </a:r>
            <a:r>
              <a:rPr lang="fa-IR" sz="2400" b="1" dirty="0">
                <a:cs typeface="B Nazanin" panose="00000400000000000000" pitchFamily="2" charset="-78"/>
              </a:rPr>
              <a:t>غیر قابل هضم </a:t>
            </a:r>
            <a:r>
              <a:rPr lang="fa-IR" sz="2400" b="1" dirty="0" smtClean="0">
                <a:cs typeface="B Nazanin" panose="00000400000000000000" pitchFamily="2" charset="-78"/>
              </a:rPr>
              <a:t>گیاهی)، </a:t>
            </a:r>
            <a:r>
              <a:rPr lang="fa-IR" sz="2400" b="1" dirty="0">
                <a:cs typeface="B Nazanin" panose="00000400000000000000" pitchFamily="2" charset="-78"/>
              </a:rPr>
              <a:t>برخی ویتامین های گروه </a:t>
            </a:r>
            <a:r>
              <a:rPr lang="en-US" sz="2400" b="1" dirty="0">
                <a:cs typeface="B Nazanin" panose="00000400000000000000" pitchFamily="2" charset="-78"/>
              </a:rPr>
              <a:t>B، </a:t>
            </a:r>
            <a:r>
              <a:rPr lang="fa-IR" sz="2400" b="1" dirty="0">
                <a:cs typeface="B Nazanin" panose="00000400000000000000" pitchFamily="2" charset="-78"/>
              </a:rPr>
              <a:t>آهن، پروتئین، منیزیوم و کلسیم می باشد. میزان توصیه شده مصرف، روزانه گروه نان وغلات 6-11 واحد </a:t>
            </a:r>
            <a:r>
              <a:rPr lang="fa-IR" sz="2400" b="1" dirty="0" smtClean="0">
                <a:cs typeface="B Nazanin" panose="00000400000000000000" pitchFamily="2" charset="-78"/>
              </a:rPr>
              <a:t>است.</a:t>
            </a:r>
          </a:p>
          <a:p>
            <a:pPr algn="just" rtl="1"/>
            <a:endParaRPr lang="fa-IR" sz="2400" b="1" dirty="0" smtClean="0">
              <a:cs typeface="B Nazanin" panose="00000400000000000000" pitchFamily="2" charset="-78"/>
            </a:endParaRPr>
          </a:p>
          <a:p>
            <a:pPr algn="ctr" rtl="1"/>
            <a:r>
              <a:rPr lang="fa-IR" sz="2400" b="1" dirty="0" smtClean="0">
                <a:cs typeface="B Nazanin" panose="00000400000000000000" pitchFamily="2" charset="-78"/>
              </a:rPr>
              <a:t> هر واحد از این گروه برابر است با:</a:t>
            </a:r>
          </a:p>
          <a:p>
            <a:pPr algn="just" rtl="1"/>
            <a:endParaRPr lang="fa-IR" sz="2400" b="1" dirty="0" smtClean="0">
              <a:cs typeface="B Nazanin" panose="00000400000000000000" pitchFamily="2" charset="-78"/>
            </a:endParaRPr>
          </a:p>
          <a:p>
            <a:pPr algn="just" rtl="1"/>
            <a:r>
              <a:rPr lang="fa-IR" sz="2400" b="1" dirty="0" smtClean="0">
                <a:cs typeface="B Nazanin" panose="00000400000000000000" pitchFamily="2" charset="-78"/>
              </a:rPr>
              <a:t> 30 گرم نان یا یک کف دست بدون انگشتان یا یک برش 10× 10 س انتی متری از نان بربری، سنگک و تافتون و برای نان لواش </a:t>
            </a:r>
            <a:endParaRPr lang="fa-IR" sz="2400" b="1" dirty="0" smtClean="0">
              <a:solidFill>
                <a:srgbClr val="C12980"/>
              </a:solidFill>
              <a:effectLst/>
              <a:ea typeface="Times New Roman" panose="02020603050405020304" pitchFamily="18" charset="0"/>
              <a:cs typeface="B Titr" panose="00000700000000000000" pitchFamily="2" charset="-78"/>
            </a:endParaRPr>
          </a:p>
          <a:p>
            <a:pPr algn="ctr" rtl="1"/>
            <a:r>
              <a:rPr lang="ar-SA" sz="2800" b="1" dirty="0" smtClean="0">
                <a:solidFill>
                  <a:srgbClr val="C12980"/>
                </a:solidFill>
                <a:effectLst/>
                <a:ea typeface="Times New Roman" panose="02020603050405020304" pitchFamily="18" charset="0"/>
                <a:cs typeface="B Titr" panose="00000700000000000000" pitchFamily="2" charset="-78"/>
              </a:rPr>
              <a:t>نکات</a:t>
            </a:r>
            <a:endParaRPr lang="fa-IR" sz="2400" b="1" dirty="0" smtClean="0">
              <a:cs typeface="B Nazanin" panose="00000400000000000000" pitchFamily="2" charset="-78"/>
            </a:endParaRPr>
          </a:p>
          <a:p>
            <a:pPr algn="just" rtl="1"/>
            <a:r>
              <a:rPr lang="fa-IR" sz="2400" b="1" dirty="0" smtClean="0">
                <a:cs typeface="B Nazanin" panose="00000400000000000000" pitchFamily="2" charset="-78"/>
              </a:rPr>
              <a:t>حذف آرسنیک برنج</a:t>
            </a:r>
          </a:p>
          <a:p>
            <a:pPr algn="just" rtl="1"/>
            <a:endParaRPr lang="fa-IR" sz="2400" b="1" dirty="0" smtClean="0">
              <a:cs typeface="B Nazanin" panose="00000400000000000000" pitchFamily="2" charset="-78"/>
            </a:endParaRPr>
          </a:p>
          <a:p>
            <a:pPr algn="just" rtl="1"/>
            <a:r>
              <a:rPr lang="fa-IR" sz="2400" b="1" dirty="0" smtClean="0">
                <a:cs typeface="B Nazanin" panose="00000400000000000000" pitchFamily="2" charset="-78"/>
              </a:rPr>
              <a:t>برای کامل کردن پروتئین، نان و غلات باید به صورت مخلوط با حبوبات مصرف شوند )مانند عدس، پلو، باقلا پلو، عدسی با نان ،لوبیا با نان، ماش پلو و غیره</a:t>
            </a:r>
          </a:p>
          <a:p>
            <a:pPr algn="just" rtl="1"/>
            <a:endParaRPr lang="fa-IR" sz="2400" b="1" dirty="0">
              <a:cs typeface="B Nazanin" panose="00000400000000000000" pitchFamily="2" charset="-78"/>
            </a:endParaRPr>
          </a:p>
          <a:p>
            <a:pPr algn="just" rtl="1"/>
            <a:endParaRPr lang="en-US" sz="2400" b="1" dirty="0">
              <a:cs typeface="B Nazanin" panose="00000400000000000000" pitchFamily="2" charset="-78"/>
            </a:endParaRPr>
          </a:p>
        </p:txBody>
      </p:sp>
    </p:spTree>
    <p:extLst>
      <p:ext uri="{BB962C8B-B14F-4D97-AF65-F5344CB8AC3E}">
        <p14:creationId xmlns:p14="http://schemas.microsoft.com/office/powerpoint/2010/main" val="6790694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1011</TotalTime>
  <Words>6145</Words>
  <Application>Microsoft Office PowerPoint</Application>
  <PresentationFormat>Widescreen</PresentationFormat>
  <Paragraphs>556</Paragraphs>
  <Slides>59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59</vt:i4>
      </vt:variant>
    </vt:vector>
  </HeadingPairs>
  <TitlesOfParts>
    <vt:vector size="68" baseType="lpstr">
      <vt:lpstr>Arial</vt:lpstr>
      <vt:lpstr>B Nazanin</vt:lpstr>
      <vt:lpstr>B Titr</vt:lpstr>
      <vt:lpstr>Calibri</vt:lpstr>
      <vt:lpstr>Calibri Light</vt:lpstr>
      <vt:lpstr>Times New Roman</vt:lpstr>
      <vt:lpstr>Wingdings</vt:lpstr>
      <vt:lpstr>Wingdings 2</vt:lpstr>
      <vt:lpstr>Office Theme</vt:lpstr>
      <vt:lpstr>PowerPoint Presentation</vt:lpstr>
      <vt:lpstr>از فراگیر انتظار می رود پس از آموزش</vt:lpstr>
      <vt:lpstr>اصول تغذیه صحیح </vt:lpstr>
      <vt:lpstr>هرم غذایی </vt:lpstr>
      <vt:lpstr>PowerPoint Presentation</vt:lpstr>
      <vt:lpstr>PowerPoint Presentation</vt:lpstr>
      <vt:lpstr>PowerPoint Presentation</vt:lpstr>
      <vt:lpstr>معرفی گروه های غذایی</vt:lpstr>
      <vt:lpstr>PowerPoint Presentation</vt:lpstr>
      <vt:lpstr>سبزی ها</vt:lpstr>
      <vt:lpstr>میوه ها</vt:lpstr>
      <vt:lpstr>نکات</vt:lpstr>
      <vt:lpstr>گروه شیر و لبنیات</vt:lpstr>
      <vt:lpstr>گروه گوشت و تخم مر غ</vt:lpstr>
      <vt:lpstr>گروه حبوبات و مغز دانه ها</vt:lpstr>
      <vt:lpstr>متفرقه</vt:lpstr>
      <vt:lpstr>رهنمودهای غذایی ایران</vt:lpstr>
      <vt:lpstr>PowerPoint Presentation</vt:lpstr>
      <vt:lpstr>مراقبت تغذیه ای کودکان زیر 5 سال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مکمل یاری با ریزمغذیها  </vt:lpstr>
      <vt:lpstr>PowerPoint Presentation</vt:lpstr>
      <vt:lpstr>PowerPoint Presentation</vt:lpstr>
      <vt:lpstr>عوامل تغذیه ای خطرساز در بروز بیماری های غیروا گیر  </vt:lpstr>
      <vt:lpstr>PowerPoint Presentation</vt:lpstr>
      <vt:lpstr>مدیریت تغذیه در بحران و حوادث غیر مترقبه </vt:lpstr>
      <vt:lpstr>PowerPoint Presentation</vt:lpstr>
      <vt:lpstr>PowerPoint Presentation</vt:lpstr>
      <vt:lpstr>برنامه های  دفتر بهبود تغذیه جامعه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T.Moghadas</cp:lastModifiedBy>
  <cp:revision>87</cp:revision>
  <dcterms:created xsi:type="dcterms:W3CDTF">2023-07-29T05:53:25Z</dcterms:created>
  <dcterms:modified xsi:type="dcterms:W3CDTF">2023-08-01T05:17:05Z</dcterms:modified>
</cp:coreProperties>
</file>